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1"/>
  </p:notesMasterIdLst>
  <p:handoutMasterIdLst>
    <p:handoutMasterId r:id="rId72"/>
  </p:handoutMasterIdLst>
  <p:sldIdLst>
    <p:sldId id="500" r:id="rId3"/>
    <p:sldId id="541" r:id="rId4"/>
    <p:sldId id="835" r:id="rId5"/>
    <p:sldId id="888" r:id="rId6"/>
    <p:sldId id="880" r:id="rId7"/>
    <p:sldId id="816" r:id="rId8"/>
    <p:sldId id="889" r:id="rId9"/>
    <p:sldId id="836" r:id="rId10"/>
    <p:sldId id="881" r:id="rId11"/>
    <p:sldId id="837" r:id="rId12"/>
    <p:sldId id="882" r:id="rId13"/>
    <p:sldId id="886" r:id="rId14"/>
    <p:sldId id="839" r:id="rId15"/>
    <p:sldId id="887" r:id="rId16"/>
    <p:sldId id="883" r:id="rId17"/>
    <p:sldId id="890" r:id="rId18"/>
    <p:sldId id="891" r:id="rId19"/>
    <p:sldId id="838" r:id="rId20"/>
    <p:sldId id="841" r:id="rId21"/>
    <p:sldId id="873" r:id="rId22"/>
    <p:sldId id="842" r:id="rId23"/>
    <p:sldId id="877" r:id="rId24"/>
    <p:sldId id="844" r:id="rId25"/>
    <p:sldId id="894" r:id="rId26"/>
    <p:sldId id="895" r:id="rId27"/>
    <p:sldId id="896" r:id="rId28"/>
    <p:sldId id="897" r:id="rId29"/>
    <p:sldId id="898" r:id="rId30"/>
    <p:sldId id="900" r:id="rId31"/>
    <p:sldId id="899" r:id="rId32"/>
    <p:sldId id="884" r:id="rId33"/>
    <p:sldId id="846" r:id="rId34"/>
    <p:sldId id="847" r:id="rId35"/>
    <p:sldId id="848" r:id="rId36"/>
    <p:sldId id="849" r:id="rId37"/>
    <p:sldId id="850" r:id="rId38"/>
    <p:sldId id="851" r:id="rId39"/>
    <p:sldId id="879" r:id="rId40"/>
    <p:sldId id="901" r:id="rId41"/>
    <p:sldId id="892" r:id="rId42"/>
    <p:sldId id="852" r:id="rId43"/>
    <p:sldId id="902" r:id="rId44"/>
    <p:sldId id="903" r:id="rId45"/>
    <p:sldId id="853" r:id="rId46"/>
    <p:sldId id="854" r:id="rId47"/>
    <p:sldId id="855" r:id="rId48"/>
    <p:sldId id="856" r:id="rId49"/>
    <p:sldId id="857" r:id="rId50"/>
    <p:sldId id="858" r:id="rId51"/>
    <p:sldId id="859" r:id="rId52"/>
    <p:sldId id="860" r:id="rId53"/>
    <p:sldId id="878" r:id="rId54"/>
    <p:sldId id="861" r:id="rId55"/>
    <p:sldId id="862" r:id="rId56"/>
    <p:sldId id="863" r:id="rId57"/>
    <p:sldId id="864" r:id="rId58"/>
    <p:sldId id="885" r:id="rId59"/>
    <p:sldId id="865" r:id="rId60"/>
    <p:sldId id="866" r:id="rId61"/>
    <p:sldId id="867" r:id="rId62"/>
    <p:sldId id="869" r:id="rId63"/>
    <p:sldId id="870" r:id="rId64"/>
    <p:sldId id="871" r:id="rId65"/>
    <p:sldId id="872" r:id="rId66"/>
    <p:sldId id="783" r:id="rId67"/>
    <p:sldId id="874" r:id="rId68"/>
    <p:sldId id="875" r:id="rId69"/>
    <p:sldId id="681" r:id="rId70"/>
  </p:sldIdLst>
  <p:sldSz cx="9144000" cy="6858000" type="screen4x3"/>
  <p:notesSz cx="6735763" cy="98663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1" autoAdjust="0"/>
    <p:restoredTop sz="89015" autoAdjust="0"/>
  </p:normalViewPr>
  <p:slideViewPr>
    <p:cSldViewPr snapToGrid="0">
      <p:cViewPr varScale="1">
        <p:scale>
          <a:sx n="66" d="100"/>
          <a:sy n="66" d="100"/>
        </p:scale>
        <p:origin x="1746" y="72"/>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005141" y="9136786"/>
            <a:ext cx="431662" cy="225766"/>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4912" y="9323801"/>
            <a:ext cx="2516759" cy="347571"/>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46430" y="9338964"/>
            <a:ext cx="6392569"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697028" y="9212602"/>
            <a:ext cx="780958" cy="304953"/>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005141" y="9136786"/>
            <a:ext cx="431662" cy="225766"/>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4912" y="9323801"/>
            <a:ext cx="2516759" cy="347571"/>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46430" y="9338964"/>
            <a:ext cx="6392569"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697028" y="9212602"/>
            <a:ext cx="780958" cy="304953"/>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571500" y="258763"/>
            <a:ext cx="5646738" cy="423703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38249" y="4646737"/>
            <a:ext cx="5254689" cy="4513637"/>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Cisco Networking Academy program</a:t>
            </a:r>
          </a:p>
          <a:p>
            <a:pPr eaLnBrk="1" hangingPunct="1">
              <a:buFontTx/>
              <a:buNone/>
            </a:pPr>
            <a:r>
              <a:rPr lang="en-US" b="1" dirty="0" smtClean="0"/>
              <a:t>Connecting Networks</a:t>
            </a:r>
          </a:p>
          <a:p>
            <a:pPr>
              <a:buFontTx/>
              <a:buNone/>
            </a:pPr>
            <a:r>
              <a:rPr lang="en-US" sz="1300" b="1" dirty="0" smtClean="0"/>
              <a:t>Chapter 7: Securing Site-to-Site</a:t>
            </a:r>
            <a:r>
              <a:rPr lang="en-US" sz="1300" b="1" baseline="0" dirty="0" smtClean="0"/>
              <a:t> Connectivity</a:t>
            </a:r>
            <a:endParaRPr lang="en-GB" b="1" dirty="0" smtClean="0"/>
          </a:p>
        </p:txBody>
      </p:sp>
    </p:spTree>
    <p:extLst>
      <p:ext uri="{BB962C8B-B14F-4D97-AF65-F5344CB8AC3E}">
        <p14:creationId xmlns:p14="http://schemas.microsoft.com/office/powerpoint/2010/main" val="2815606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136356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extLst>
      <p:ext uri="{BB962C8B-B14F-4D97-AF65-F5344CB8AC3E}">
        <p14:creationId xmlns:p14="http://schemas.microsoft.com/office/powerpoint/2010/main" val="32041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extLst>
      <p:ext uri="{BB962C8B-B14F-4D97-AF65-F5344CB8AC3E}">
        <p14:creationId xmlns:p14="http://schemas.microsoft.com/office/powerpoint/2010/main" val="173036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7.2 Site-to-Site</a:t>
            </a:r>
            <a:r>
              <a:rPr lang="en-US" b="1" baseline="0" dirty="0" smtClean="0"/>
              <a:t> GRE Tunnels</a:t>
            </a:r>
            <a:endParaRPr lang="en-GB" b="1" dirty="0" smtClean="0"/>
          </a:p>
        </p:txBody>
      </p:sp>
    </p:spTree>
    <p:extLst>
      <p:ext uri="{BB962C8B-B14F-4D97-AF65-F5344CB8AC3E}">
        <p14:creationId xmlns:p14="http://schemas.microsoft.com/office/powerpoint/2010/main" val="257816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a:buFontTx/>
              <a:buNone/>
            </a:pPr>
            <a:endParaRPr lang="en-US" b="1" dirty="0" smtClean="0"/>
          </a:p>
        </p:txBody>
      </p:sp>
    </p:spTree>
    <p:extLst>
      <p:ext uri="{BB962C8B-B14F-4D97-AF65-F5344CB8AC3E}">
        <p14:creationId xmlns:p14="http://schemas.microsoft.com/office/powerpoint/2010/main" val="3080025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extLst>
      <p:ext uri="{BB962C8B-B14F-4D97-AF65-F5344CB8AC3E}">
        <p14:creationId xmlns:p14="http://schemas.microsoft.com/office/powerpoint/2010/main" val="404850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extLst>
      <p:ext uri="{BB962C8B-B14F-4D97-AF65-F5344CB8AC3E}">
        <p14:creationId xmlns:p14="http://schemas.microsoft.com/office/powerpoint/2010/main" val="2049623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2371731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47004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7.2.2.2 </a:t>
            </a:r>
            <a:r>
              <a:rPr lang="en-US" b="1" dirty="0" smtClean="0">
                <a:ea typeface="ＭＳ Ｐゴシック" pitchFamily="34" charset="-128"/>
              </a:rPr>
              <a:t>GRE Tunnel Verification</a:t>
            </a:r>
            <a:endParaRPr lang="en-US" b="1" dirty="0" smtClean="0"/>
          </a:p>
          <a:p>
            <a:pPr>
              <a:buFontTx/>
              <a:buNone/>
            </a:pPr>
            <a:endParaRPr lang="en-US" b="1" dirty="0" smtClean="0"/>
          </a:p>
        </p:txBody>
      </p:sp>
    </p:spTree>
    <p:extLst>
      <p:ext uri="{BB962C8B-B14F-4D97-AF65-F5344CB8AC3E}">
        <p14:creationId xmlns:p14="http://schemas.microsoft.com/office/powerpoint/2010/main" val="328465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7</a:t>
            </a:r>
          </a:p>
        </p:txBody>
      </p:sp>
    </p:spTree>
    <p:extLst>
      <p:ext uri="{BB962C8B-B14F-4D97-AF65-F5344CB8AC3E}">
        <p14:creationId xmlns:p14="http://schemas.microsoft.com/office/powerpoint/2010/main" val="427322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7.3 Introducing IPsec</a:t>
            </a:r>
            <a:endParaRPr lang="en-GB" b="1" dirty="0" smtClean="0"/>
          </a:p>
        </p:txBody>
      </p:sp>
    </p:spTree>
    <p:extLst>
      <p:ext uri="{BB962C8B-B14F-4D97-AF65-F5344CB8AC3E}">
        <p14:creationId xmlns:p14="http://schemas.microsoft.com/office/powerpoint/2010/main" val="2666676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3398729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144245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2320437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extLst>
      <p:ext uri="{BB962C8B-B14F-4D97-AF65-F5344CB8AC3E}">
        <p14:creationId xmlns:p14="http://schemas.microsoft.com/office/powerpoint/2010/main" val="1650580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extLst>
      <p:ext uri="{BB962C8B-B14F-4D97-AF65-F5344CB8AC3E}">
        <p14:creationId xmlns:p14="http://schemas.microsoft.com/office/powerpoint/2010/main" val="2574256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extLst>
      <p:ext uri="{BB962C8B-B14F-4D97-AF65-F5344CB8AC3E}">
        <p14:creationId xmlns:p14="http://schemas.microsoft.com/office/powerpoint/2010/main" val="1623800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635274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646847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extLst>
      <p:ext uri="{BB962C8B-B14F-4D97-AF65-F5344CB8AC3E}">
        <p14:creationId xmlns:p14="http://schemas.microsoft.com/office/powerpoint/2010/main" val="398118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4291724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extLst>
      <p:ext uri="{BB962C8B-B14F-4D97-AF65-F5344CB8AC3E}">
        <p14:creationId xmlns:p14="http://schemas.microsoft.com/office/powerpoint/2010/main" val="4202887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1211686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2362649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1484380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945159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extLst>
      <p:ext uri="{BB962C8B-B14F-4D97-AF65-F5344CB8AC3E}">
        <p14:creationId xmlns:p14="http://schemas.microsoft.com/office/powerpoint/2010/main" val="3112312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extLst>
      <p:ext uri="{BB962C8B-B14F-4D97-AF65-F5344CB8AC3E}">
        <p14:creationId xmlns:p14="http://schemas.microsoft.com/office/powerpoint/2010/main" val="2073509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extLst>
      <p:ext uri="{BB962C8B-B14F-4D97-AF65-F5344CB8AC3E}">
        <p14:creationId xmlns:p14="http://schemas.microsoft.com/office/powerpoint/2010/main" val="1116617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107365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53043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7.1 VPNs</a:t>
            </a:r>
            <a:endParaRPr lang="en-GB" b="1" dirty="0" smtClean="0"/>
          </a:p>
        </p:txBody>
      </p:sp>
    </p:spTree>
    <p:extLst>
      <p:ext uri="{BB962C8B-B14F-4D97-AF65-F5344CB8AC3E}">
        <p14:creationId xmlns:p14="http://schemas.microsoft.com/office/powerpoint/2010/main" val="2971096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165054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3522211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57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7.4</a:t>
            </a:r>
            <a:r>
              <a:rPr lang="en-US" b="1" baseline="0" dirty="0" smtClean="0"/>
              <a:t> Remote Access</a:t>
            </a:r>
            <a:endParaRPr lang="en-GB" b="1" dirty="0" smtClean="0"/>
          </a:p>
        </p:txBody>
      </p:sp>
    </p:spTree>
    <p:extLst>
      <p:ext uri="{BB962C8B-B14F-4D97-AF65-F5344CB8AC3E}">
        <p14:creationId xmlns:p14="http://schemas.microsoft.com/office/powerpoint/2010/main" val="2965802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7.4.1.1 </a:t>
            </a:r>
            <a:r>
              <a:rPr lang="en-US" sz="1200" b="1" dirty="0" smtClean="0">
                <a:ea typeface="ＭＳ Ｐゴシック" pitchFamily="34" charset="-128"/>
              </a:rPr>
              <a:t>Types of Remote Access VPNs</a:t>
            </a:r>
            <a:endParaRPr lang="en-US" b="1" dirty="0" smtClean="0"/>
          </a:p>
          <a:p>
            <a:pPr>
              <a:buFontTx/>
              <a:buNone/>
            </a:pPr>
            <a:endParaRPr lang="en-US" b="1" dirty="0" smtClean="0"/>
          </a:p>
        </p:txBody>
      </p:sp>
    </p:spTree>
    <p:extLst>
      <p:ext uri="{BB962C8B-B14F-4D97-AF65-F5344CB8AC3E}">
        <p14:creationId xmlns:p14="http://schemas.microsoft.com/office/powerpoint/2010/main" val="592605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7.4.1.2 </a:t>
            </a:r>
            <a:r>
              <a:rPr lang="en-US" sz="1200" b="1" dirty="0" smtClean="0">
                <a:ea typeface="ＭＳ Ｐゴシック" pitchFamily="34" charset="-128"/>
              </a:rPr>
              <a:t>Cisco SSL VPN</a:t>
            </a:r>
            <a:endParaRPr lang="en-US" b="1" dirty="0" smtClean="0"/>
          </a:p>
        </p:txBody>
      </p:sp>
    </p:spTree>
    <p:extLst>
      <p:ext uri="{BB962C8B-B14F-4D97-AF65-F5344CB8AC3E}">
        <p14:creationId xmlns:p14="http://schemas.microsoft.com/office/powerpoint/2010/main" val="66785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7.4.1.3 Cisco</a:t>
            </a:r>
            <a:r>
              <a:rPr lang="en-US" b="1" baseline="0" dirty="0" smtClean="0"/>
              <a:t> SSL VPN Solutions</a:t>
            </a:r>
            <a:endParaRPr lang="en-US" b="1" dirty="0" smtClean="0"/>
          </a:p>
        </p:txBody>
      </p:sp>
    </p:spTree>
    <p:extLst>
      <p:ext uri="{BB962C8B-B14F-4D97-AF65-F5344CB8AC3E}">
        <p14:creationId xmlns:p14="http://schemas.microsoft.com/office/powerpoint/2010/main" val="2755759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extLst>
      <p:ext uri="{BB962C8B-B14F-4D97-AF65-F5344CB8AC3E}">
        <p14:creationId xmlns:p14="http://schemas.microsoft.com/office/powerpoint/2010/main" val="41963656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extLst>
      <p:ext uri="{BB962C8B-B14F-4D97-AF65-F5344CB8AC3E}">
        <p14:creationId xmlns:p14="http://schemas.microsoft.com/office/powerpoint/2010/main" val="716359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7.4.2.2 Cisco Easy</a:t>
            </a:r>
            <a:r>
              <a:rPr lang="en-US" b="1" baseline="0" dirty="0" smtClean="0"/>
              <a:t> VPN Server and Remote</a:t>
            </a:r>
            <a:endParaRPr lang="en-US" b="1" dirty="0" smtClean="0"/>
          </a:p>
        </p:txBody>
      </p:sp>
    </p:spTree>
    <p:extLst>
      <p:ext uri="{BB962C8B-B14F-4D97-AF65-F5344CB8AC3E}">
        <p14:creationId xmlns:p14="http://schemas.microsoft.com/office/powerpoint/2010/main" val="3602689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7.4.2.4 Comparing</a:t>
            </a:r>
            <a:r>
              <a:rPr lang="en-US" b="1" baseline="0" dirty="0" smtClean="0"/>
              <a:t> IPsec and SSL</a:t>
            </a:r>
            <a:endParaRPr lang="en-US" b="1" dirty="0" smtClean="0"/>
          </a:p>
        </p:txBody>
      </p:sp>
    </p:spTree>
    <p:extLst>
      <p:ext uri="{BB962C8B-B14F-4D97-AF65-F5344CB8AC3E}">
        <p14:creationId xmlns:p14="http://schemas.microsoft.com/office/powerpoint/2010/main" val="275704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386847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65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extLst>
      <p:ext uri="{BB962C8B-B14F-4D97-AF65-F5344CB8AC3E}">
        <p14:creationId xmlns:p14="http://schemas.microsoft.com/office/powerpoint/2010/main" val="12510188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66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extLst>
      <p:ext uri="{BB962C8B-B14F-4D97-AF65-F5344CB8AC3E}">
        <p14:creationId xmlns:p14="http://schemas.microsoft.com/office/powerpoint/2010/main" val="4152931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67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extLst>
      <p:ext uri="{BB962C8B-B14F-4D97-AF65-F5344CB8AC3E}">
        <p14:creationId xmlns:p14="http://schemas.microsoft.com/office/powerpoint/2010/main" val="32485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2974114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2781615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397735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1625281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Securing Site-to-Site Connectivity</a:t>
            </a:r>
            <a:br>
              <a:rPr lang="en-US" sz="2800" dirty="0" smtClean="0"/>
            </a:br>
            <a:r>
              <a:rPr lang="en-US" sz="2800" dirty="0" smtClean="0"/>
              <a:t>VPN and Tunneling</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7120164" cy="1249816"/>
          </a:xfrm>
        </p:spPr>
        <p:txBody>
          <a:bodyPr/>
          <a:lstStyle/>
          <a:p>
            <a:pPr eaLnBrk="1" hangingPunct="1"/>
            <a:r>
              <a:rPr lang="en-US" sz="2400" dirty="0" smtClean="0"/>
              <a:t>Connecting Networks (CCNA4)- Chapter 7</a:t>
            </a:r>
          </a:p>
          <a:p>
            <a:pPr eaLnBrk="1" hangingPunct="1"/>
            <a:r>
              <a:rPr lang="en-US" sz="2400" dirty="0" smtClean="0"/>
              <a:t>CCNA Routing and Switching- Todd </a:t>
            </a:r>
            <a:r>
              <a:rPr lang="en-US" sz="2400" dirty="0" err="1" smtClean="0"/>
              <a:t>Lammle</a:t>
            </a:r>
            <a:r>
              <a:rPr lang="en-US" sz="2400" dirty="0" smtClean="0"/>
              <a:t>- Chapter 12</a:t>
            </a:r>
          </a:p>
          <a:p>
            <a:pPr eaLnBrk="1" hangingPunct="1"/>
            <a:endParaRPr lang="en-US" sz="24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smtClean="0"/>
              <a:t>Connect </a:t>
            </a:r>
            <a:r>
              <a:rPr lang="en-US" sz="2000" dirty="0"/>
              <a:t>entire networks to each other, </a:t>
            </a:r>
            <a:r>
              <a:rPr lang="en-US" sz="2000" dirty="0" smtClean="0"/>
              <a:t>in </a:t>
            </a:r>
            <a:r>
              <a:rPr lang="en-US" sz="2000" dirty="0"/>
              <a:t>the past, a leased line or Frame Relay connection was required to connect sites, but because most corporations now have Internet access, these connections can be replaced with site-to-site </a:t>
            </a:r>
            <a:r>
              <a:rPr lang="en-US" sz="2000" dirty="0" smtClean="0"/>
              <a:t>VPNs.</a:t>
            </a:r>
            <a:endParaRPr lang="en-US" sz="2000" dirty="0"/>
          </a:p>
          <a:p>
            <a:r>
              <a:rPr lang="en-US" sz="2000" dirty="0" smtClean="0"/>
              <a:t>Internal hosts have no </a:t>
            </a:r>
            <a:r>
              <a:rPr lang="en-US" sz="2000" dirty="0"/>
              <a:t>knowledge that a VPN </a:t>
            </a:r>
            <a:r>
              <a:rPr lang="en-US" sz="2000" dirty="0" smtClean="0"/>
              <a:t>exists.</a:t>
            </a:r>
          </a:p>
          <a:p>
            <a:r>
              <a:rPr lang="en-US" sz="2000" dirty="0" smtClean="0"/>
              <a:t>Created </a:t>
            </a:r>
            <a:r>
              <a:rPr lang="en-US" sz="2000" dirty="0"/>
              <a:t>when devices on both sides of the VPN connection are aware of the VPN configuration in </a:t>
            </a:r>
            <a:r>
              <a:rPr lang="en-US" sz="2000" dirty="0" smtClean="0"/>
              <a:t>advance.</a:t>
            </a:r>
          </a:p>
        </p:txBody>
      </p:sp>
    </p:spTree>
    <p:extLst>
      <p:ext uri="{BB962C8B-B14F-4D97-AF65-F5344CB8AC3E}">
        <p14:creationId xmlns:p14="http://schemas.microsoft.com/office/powerpoint/2010/main" val="398783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sp>
        <p:nvSpPr>
          <p:cNvPr id="2" name="Content Placeholder 1"/>
          <p:cNvSpPr>
            <a:spLocks noGrp="1"/>
          </p:cNvSpPr>
          <p:nvPr>
            <p:ph idx="1"/>
          </p:nvPr>
        </p:nvSpPr>
        <p:spPr>
          <a:xfrm>
            <a:off x="461720" y="1509486"/>
            <a:ext cx="8174280" cy="5348514"/>
          </a:xfrm>
        </p:spPr>
        <p:txBody>
          <a:bodyPr/>
          <a:lstStyle/>
          <a:p>
            <a:r>
              <a:rPr lang="en-US" sz="2000" dirty="0" smtClean="0"/>
              <a:t>End hosts </a:t>
            </a:r>
            <a:r>
              <a:rPr lang="en-US" sz="2000" dirty="0"/>
              <a:t>send and receive normal TCP/IP traffic through a VPN </a:t>
            </a:r>
            <a:r>
              <a:rPr lang="en-US" sz="2000" dirty="0" smtClean="0"/>
              <a:t>gateway.</a:t>
            </a:r>
          </a:p>
          <a:p>
            <a:r>
              <a:rPr lang="en-US" sz="2000" dirty="0" smtClean="0"/>
              <a:t>The VPN </a:t>
            </a:r>
            <a:r>
              <a:rPr lang="en-US" sz="2000" dirty="0"/>
              <a:t>gateway is responsible for encapsulating and encrypting outbound traffic for all traffic from a particular </a:t>
            </a:r>
            <a:r>
              <a:rPr lang="en-US" sz="2000" dirty="0" smtClean="0"/>
              <a:t>site</a:t>
            </a:r>
          </a:p>
          <a:p>
            <a:r>
              <a:rPr lang="en-US" sz="2000" dirty="0" smtClean="0"/>
              <a:t>The VPN </a:t>
            </a:r>
            <a:r>
              <a:rPr lang="en-US" sz="2000" dirty="0"/>
              <a:t>gateway then sends it through a VPN tunnel over the Internet to a peer VPN gateway at the target </a:t>
            </a:r>
            <a:r>
              <a:rPr lang="en-US" sz="2000" dirty="0" smtClean="0"/>
              <a:t>site.</a:t>
            </a:r>
          </a:p>
          <a:p>
            <a:r>
              <a:rPr lang="en-US" sz="2000" dirty="0" smtClean="0"/>
              <a:t>Upon </a:t>
            </a:r>
            <a:r>
              <a:rPr lang="en-US" sz="2000" dirty="0"/>
              <a:t>receipt, the peer VPN gateway strips the headers, decrypts the content, and relays the packet toward the target host inside its private </a:t>
            </a:r>
            <a:r>
              <a:rPr lang="en-US" sz="2000" dirty="0" smtClean="0"/>
              <a:t>network.</a:t>
            </a:r>
            <a:endParaRPr lang="en-US" sz="2000" dirty="0"/>
          </a:p>
        </p:txBody>
      </p:sp>
    </p:spTree>
    <p:extLst>
      <p:ext uri="{BB962C8B-B14F-4D97-AF65-F5344CB8AC3E}">
        <p14:creationId xmlns:p14="http://schemas.microsoft.com/office/powerpoint/2010/main" val="1621978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smtClean="0"/>
              <a:t>Support </a:t>
            </a:r>
            <a:r>
              <a:rPr lang="en-US" sz="2000" dirty="0"/>
              <a:t>the needs of telecommuters, mobile users, and extranet, consumer-to-business </a:t>
            </a:r>
            <a:r>
              <a:rPr lang="en-US" sz="2000" dirty="0" smtClean="0"/>
              <a:t>traffic.</a:t>
            </a:r>
          </a:p>
          <a:p>
            <a:r>
              <a:rPr lang="en-US" sz="2000" dirty="0"/>
              <a:t>S</a:t>
            </a:r>
            <a:r>
              <a:rPr lang="en-US" sz="2000" dirty="0" smtClean="0"/>
              <a:t>upport </a:t>
            </a:r>
            <a:r>
              <a:rPr lang="en-US" sz="2000" dirty="0"/>
              <a:t>a </a:t>
            </a:r>
            <a:r>
              <a:rPr lang="en-US" sz="2000" dirty="0" smtClean="0"/>
              <a:t>client/server </a:t>
            </a:r>
            <a:r>
              <a:rPr lang="en-US" sz="2000" dirty="0"/>
              <a:t>architecture, where the VPN client (remote host) gains secure access to the enterprise network via a VPN server device at the network </a:t>
            </a:r>
            <a:r>
              <a:rPr lang="en-US" sz="2000" dirty="0" smtClean="0"/>
              <a:t>edge.</a:t>
            </a:r>
            <a:endParaRPr lang="en-US" sz="2000" dirty="0"/>
          </a:p>
          <a:p>
            <a:r>
              <a:rPr lang="en-US" sz="2000" dirty="0" smtClean="0"/>
              <a:t>Used to </a:t>
            </a:r>
            <a:r>
              <a:rPr lang="en-US" sz="2000" dirty="0"/>
              <a:t>connect </a:t>
            </a:r>
            <a:r>
              <a:rPr lang="en-US" sz="2000" dirty="0" smtClean="0"/>
              <a:t>individual </a:t>
            </a:r>
            <a:r>
              <a:rPr lang="en-US" sz="2000" dirty="0"/>
              <a:t>hosts that must access their company network securely over the </a:t>
            </a:r>
            <a:r>
              <a:rPr lang="en-US" sz="2000" dirty="0" smtClean="0"/>
              <a:t>Internet.</a:t>
            </a:r>
            <a:endParaRPr lang="en-US" sz="2000" dirty="0"/>
          </a:p>
          <a:p>
            <a:r>
              <a:rPr lang="en-US" sz="2000" dirty="0"/>
              <a:t>VPN client software may need to be installed on the mobile user’s end </a:t>
            </a:r>
            <a:r>
              <a:rPr lang="en-US" sz="2000" dirty="0" smtClean="0"/>
              <a:t>device (Cisco </a:t>
            </a:r>
            <a:r>
              <a:rPr lang="en-US" sz="2000" dirty="0"/>
              <a:t>AnyConnect Secure Mobility </a:t>
            </a:r>
            <a:r>
              <a:rPr lang="en-US" sz="2000" dirty="0" smtClean="0"/>
              <a:t>Client).</a:t>
            </a:r>
          </a:p>
          <a:p>
            <a:r>
              <a:rPr lang="en-US" sz="2000" dirty="0" smtClean="0"/>
              <a:t>When </a:t>
            </a:r>
            <a:r>
              <a:rPr lang="en-US" sz="2000" dirty="0"/>
              <a:t>the host tries to send any traffic, the </a:t>
            </a:r>
            <a:r>
              <a:rPr lang="en-US" sz="2000" dirty="0" smtClean="0"/>
              <a:t>VPN </a:t>
            </a:r>
            <a:r>
              <a:rPr lang="en-US" sz="2000" dirty="0"/>
              <a:t>Client software encapsulates and encrypts this </a:t>
            </a:r>
            <a:r>
              <a:rPr lang="en-US" sz="2000" dirty="0" smtClean="0"/>
              <a:t>traffic and sends </a:t>
            </a:r>
            <a:r>
              <a:rPr lang="en-US" sz="2000" dirty="0"/>
              <a:t>over the Internet to the VPN gateway at the edge of the target </a:t>
            </a:r>
            <a:r>
              <a:rPr lang="en-US" sz="2000" dirty="0" smtClean="0"/>
              <a:t>network.</a:t>
            </a:r>
          </a:p>
        </p:txBody>
      </p:sp>
    </p:spTree>
    <p:extLst>
      <p:ext uri="{BB962C8B-B14F-4D97-AF65-F5344CB8AC3E}">
        <p14:creationId xmlns:p14="http://schemas.microsoft.com/office/powerpoint/2010/main" val="960321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Tunneling Protocols</a:t>
            </a:r>
            <a:br>
              <a:rPr lang="en-US" sz="2400" dirty="0" smtClean="0"/>
            </a:br>
            <a:r>
              <a:rPr lang="en-US" sz="2400" dirty="0" smtClean="0"/>
              <a:t>Site</a:t>
            </a:r>
            <a:r>
              <a:rPr lang="en-US" sz="2400" dirty="0"/>
              <a:t>-to-Site GRE Tunnels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638" y="1286888"/>
            <a:ext cx="7940675" cy="5248636"/>
          </a:xfrm>
        </p:spPr>
        <p:txBody>
          <a:bodyPr/>
          <a:lstStyle/>
          <a:p>
            <a:pPr lvl="0"/>
            <a:r>
              <a:rPr lang="en-US" b="1" dirty="0"/>
              <a:t>Layer 2 Forwarding (L2F):</a:t>
            </a:r>
            <a:r>
              <a:rPr lang="en-US" dirty="0"/>
              <a:t> </a:t>
            </a:r>
            <a:endParaRPr lang="en-US" dirty="0" smtClean="0"/>
          </a:p>
          <a:p>
            <a:r>
              <a:rPr lang="en-US" sz="2000" dirty="0" smtClean="0"/>
              <a:t>developed </a:t>
            </a:r>
            <a:r>
              <a:rPr lang="en-US" sz="2000" dirty="0"/>
              <a:t>by </a:t>
            </a:r>
            <a:r>
              <a:rPr lang="en-US" sz="2000" dirty="0" smtClean="0"/>
              <a:t>Cisco</a:t>
            </a:r>
          </a:p>
          <a:p>
            <a:r>
              <a:rPr lang="en-US" sz="2000" dirty="0" smtClean="0"/>
              <a:t>bare </a:t>
            </a:r>
            <a:r>
              <a:rPr lang="en-US" sz="2000" dirty="0"/>
              <a:t>bones tunneling </a:t>
            </a:r>
            <a:r>
              <a:rPr lang="en-US" sz="2000" dirty="0" smtClean="0"/>
              <a:t>protocol, does </a:t>
            </a:r>
            <a:r>
              <a:rPr lang="en-US" sz="2000" dirty="0"/>
              <a:t>not provide encryption by itself. </a:t>
            </a:r>
            <a:endParaRPr lang="en-US" sz="2000" dirty="0" smtClean="0"/>
          </a:p>
          <a:p>
            <a:r>
              <a:rPr lang="en-US" sz="2000" dirty="0" smtClean="0"/>
              <a:t>relies </a:t>
            </a:r>
            <a:r>
              <a:rPr lang="en-US" sz="2000" dirty="0"/>
              <a:t>on the protocol being tunneled to provide encryption and confidentiality. </a:t>
            </a:r>
          </a:p>
          <a:p>
            <a:r>
              <a:rPr lang="en-US" b="1" dirty="0"/>
              <a:t>Point-to-Point Tunneling Protocol (PPTP):</a:t>
            </a:r>
            <a:r>
              <a:rPr lang="en-US" dirty="0"/>
              <a:t> </a:t>
            </a:r>
            <a:endParaRPr lang="en-US" dirty="0" smtClean="0"/>
          </a:p>
          <a:p>
            <a:r>
              <a:rPr lang="en-US" sz="2000" dirty="0"/>
              <a:t>c</a:t>
            </a:r>
            <a:r>
              <a:rPr lang="en-US" sz="2000" dirty="0" smtClean="0"/>
              <a:t>reated by Microsoft</a:t>
            </a:r>
          </a:p>
          <a:p>
            <a:r>
              <a:rPr lang="en-US" sz="2000" dirty="0" smtClean="0"/>
              <a:t>uses </a:t>
            </a:r>
            <a:r>
              <a:rPr lang="en-US" sz="2000" dirty="0"/>
              <a:t>a control channel over TCP to send control packets and a GRE tunnel to encapsulate PPP data packets. </a:t>
            </a:r>
            <a:endParaRPr lang="en-US" sz="2000" dirty="0" smtClean="0"/>
          </a:p>
          <a:p>
            <a:r>
              <a:rPr lang="en-US" sz="2000" dirty="0" smtClean="0"/>
              <a:t>relies </a:t>
            </a:r>
            <a:r>
              <a:rPr lang="en-US" sz="2000" dirty="0"/>
              <a:t>on the tunneled PPP to implement security. </a:t>
            </a:r>
            <a:r>
              <a:rPr lang="en-US" sz="2000" b="1" dirty="0"/>
              <a:t> </a:t>
            </a:r>
            <a:r>
              <a:rPr lang="en-US" sz="2000" dirty="0"/>
              <a:t> </a:t>
            </a:r>
          </a:p>
        </p:txBody>
      </p:sp>
      <p:sp>
        <p:nvSpPr>
          <p:cNvPr id="4"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Types of Tunneling Protocols</a:t>
            </a:r>
            <a:br>
              <a:rPr lang="en-US" sz="1800" dirty="0" smtClean="0">
                <a:ea typeface="ＭＳ Ｐゴシック" pitchFamily="34" charset="-128"/>
              </a:rPr>
            </a:br>
            <a:r>
              <a:rPr lang="en-US" dirty="0" smtClean="0">
                <a:ea typeface="ＭＳ Ｐゴシック" pitchFamily="34" charset="-128"/>
              </a:rPr>
              <a:t>Introduction to Tunneling Protocols</a:t>
            </a:r>
          </a:p>
        </p:txBody>
      </p:sp>
    </p:spTree>
    <p:extLst>
      <p:ext uri="{BB962C8B-B14F-4D97-AF65-F5344CB8AC3E}">
        <p14:creationId xmlns:p14="http://schemas.microsoft.com/office/powerpoint/2010/main" val="390482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638" y="1286888"/>
            <a:ext cx="7940675" cy="5248636"/>
          </a:xfrm>
        </p:spPr>
        <p:txBody>
          <a:bodyPr/>
          <a:lstStyle/>
          <a:p>
            <a:pPr lvl="0"/>
            <a:r>
              <a:rPr lang="en-US" b="1" dirty="0"/>
              <a:t>Layer 2 Tunnel Protocol (L2TP):</a:t>
            </a:r>
            <a:r>
              <a:rPr lang="en-US" dirty="0"/>
              <a:t> </a:t>
            </a:r>
            <a:endParaRPr lang="en-US" dirty="0" smtClean="0"/>
          </a:p>
          <a:p>
            <a:pPr lvl="0"/>
            <a:r>
              <a:rPr lang="en-US" sz="2000" dirty="0" smtClean="0"/>
              <a:t>L2TP </a:t>
            </a:r>
            <a:r>
              <a:rPr lang="en-US" sz="2000" dirty="0"/>
              <a:t>is an Internet Engineering Task Force (IETF) standard </a:t>
            </a:r>
            <a:endParaRPr lang="en-US" sz="2000" dirty="0" smtClean="0"/>
          </a:p>
          <a:p>
            <a:pPr lvl="0"/>
            <a:r>
              <a:rPr lang="en-US" sz="2000" dirty="0" smtClean="0"/>
              <a:t>combines </a:t>
            </a:r>
            <a:r>
              <a:rPr lang="en-US" sz="2000" dirty="0"/>
              <a:t>the best features of Cisco Layer 2 Forwarding (L2F) and Microsoft Point-to-Point Tunneling Protocol (PPTP) </a:t>
            </a:r>
            <a:endParaRPr lang="en-US" sz="2000" dirty="0" smtClean="0"/>
          </a:p>
          <a:p>
            <a:pPr lvl="0"/>
            <a:r>
              <a:rPr lang="en-US" b="1" dirty="0"/>
              <a:t>Generic Routing Encapsulation (GRE):</a:t>
            </a:r>
            <a:r>
              <a:rPr lang="en-US" dirty="0"/>
              <a:t> </a:t>
            </a:r>
            <a:endParaRPr lang="en-US" dirty="0" smtClean="0"/>
          </a:p>
          <a:p>
            <a:pPr lvl="0"/>
            <a:r>
              <a:rPr lang="en-US" sz="2000" dirty="0" smtClean="0"/>
              <a:t>GRE </a:t>
            </a:r>
            <a:r>
              <a:rPr lang="en-US" sz="2000" dirty="0"/>
              <a:t>is a tunneling protocol developed by Cisco that can be used to encapsulate a wide variety of other protocols inside IP tunnels. </a:t>
            </a:r>
            <a:endParaRPr lang="en-US" sz="2000" dirty="0" smtClean="0"/>
          </a:p>
          <a:p>
            <a:pPr lvl="0"/>
            <a:r>
              <a:rPr lang="en-US" sz="2000" dirty="0" smtClean="0"/>
              <a:t>GRE </a:t>
            </a:r>
            <a:r>
              <a:rPr lang="en-US" sz="2000" dirty="0"/>
              <a:t>is the Swiss Army knife of tunneling protocols as it can be used to create a virtual point-to-point link between end point devices over an IP network that can carry data packets from a variety of different protocols</a:t>
            </a:r>
            <a:r>
              <a:rPr lang="en-US" sz="2000" dirty="0" smtClean="0"/>
              <a:t>.</a:t>
            </a:r>
            <a:endParaRPr lang="en-US" sz="2000" dirty="0"/>
          </a:p>
        </p:txBody>
      </p:sp>
      <p:sp>
        <p:nvSpPr>
          <p:cNvPr id="4"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Types of Tunneling Protocols</a:t>
            </a:r>
            <a:br>
              <a:rPr lang="en-US" sz="1800" dirty="0" smtClean="0">
                <a:ea typeface="ＭＳ Ｐゴシック" pitchFamily="34" charset="-128"/>
              </a:rPr>
            </a:br>
            <a:r>
              <a:rPr lang="en-US" dirty="0" smtClean="0">
                <a:ea typeface="ＭＳ Ｐゴシック" pitchFamily="34" charset="-128"/>
              </a:rPr>
              <a:t>Introduction to Tunneling Protocols</a:t>
            </a:r>
          </a:p>
        </p:txBody>
      </p:sp>
    </p:spTree>
    <p:extLst>
      <p:ext uri="{BB962C8B-B14F-4D97-AF65-F5344CB8AC3E}">
        <p14:creationId xmlns:p14="http://schemas.microsoft.com/office/powerpoint/2010/main" val="49756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4295" y="363085"/>
            <a:ext cx="8709705" cy="798058"/>
          </a:xfrm>
        </p:spPr>
        <p:txBody>
          <a:bodyPr/>
          <a:lstStyle/>
          <a:p>
            <a:pPr eaLnBrk="1" hangingPunct="1"/>
            <a:r>
              <a:rPr lang="en-US" sz="2800" dirty="0" smtClean="0">
                <a:ea typeface="ＭＳ Ｐゴシック" pitchFamily="34" charset="-128"/>
              </a:rPr>
              <a:t>Chapter 7: Securing Site-to-Site Connectivity</a:t>
            </a:r>
          </a:p>
        </p:txBody>
      </p:sp>
      <p:sp>
        <p:nvSpPr>
          <p:cNvPr id="6147" name="Rectangle 3"/>
          <p:cNvSpPr>
            <a:spLocks noGrp="1" noChangeArrowheads="1"/>
          </p:cNvSpPr>
          <p:nvPr>
            <p:ph idx="1"/>
          </p:nvPr>
        </p:nvSpPr>
        <p:spPr>
          <a:xfrm>
            <a:off x="566057" y="1349829"/>
            <a:ext cx="8312831" cy="4689021"/>
          </a:xfrm>
        </p:spPr>
        <p:txBody>
          <a:bodyPr/>
          <a:lstStyle/>
          <a:p>
            <a:pPr marL="0" indent="0" eaLnBrk="1" hangingPunct="1">
              <a:buFont typeface="Wingdings" pitchFamily="2" charset="2"/>
              <a:buNone/>
            </a:pPr>
            <a:r>
              <a:rPr lang="en-US" sz="2000" dirty="0">
                <a:cs typeface="Arial" charset="0"/>
              </a:rPr>
              <a:t>7</a:t>
            </a:r>
            <a:r>
              <a:rPr lang="en-US" sz="2000" dirty="0" smtClean="0">
                <a:cs typeface="Arial" charset="0"/>
              </a:rPr>
              <a:t>.1 VPNs</a:t>
            </a:r>
          </a:p>
          <a:p>
            <a:pPr marL="0" indent="0" eaLnBrk="1" hangingPunct="1">
              <a:buFont typeface="Wingdings" pitchFamily="2" charset="2"/>
              <a:buNone/>
            </a:pPr>
            <a:r>
              <a:rPr lang="en-US" sz="2000" dirty="0">
                <a:cs typeface="Arial" charset="0"/>
              </a:rPr>
              <a:t>7</a:t>
            </a:r>
            <a:r>
              <a:rPr lang="en-US" sz="2000" dirty="0" smtClean="0">
                <a:cs typeface="Arial" charset="0"/>
              </a:rPr>
              <a:t>.2 Site-to-Site GRE Tunnels</a:t>
            </a:r>
          </a:p>
          <a:p>
            <a:pPr marL="0" indent="0" eaLnBrk="1" hangingPunct="1">
              <a:buFont typeface="Wingdings" pitchFamily="2" charset="2"/>
              <a:buNone/>
            </a:pPr>
            <a:r>
              <a:rPr lang="en-US" sz="2000" dirty="0">
                <a:cs typeface="Arial" charset="0"/>
              </a:rPr>
              <a:t>7</a:t>
            </a:r>
            <a:r>
              <a:rPr lang="en-US" sz="2000" dirty="0" smtClean="0">
                <a:cs typeface="Arial" charset="0"/>
              </a:rPr>
              <a:t>.3 Introducing IPsec</a:t>
            </a:r>
          </a:p>
          <a:p>
            <a:pPr marL="0" indent="0" eaLnBrk="1" hangingPunct="1">
              <a:buFont typeface="Wingdings" pitchFamily="2" charset="2"/>
              <a:buNone/>
            </a:pPr>
            <a:r>
              <a:rPr lang="en-US" sz="2000" dirty="0">
                <a:cs typeface="Arial" charset="0"/>
              </a:rPr>
              <a:t>7</a:t>
            </a:r>
            <a:r>
              <a:rPr lang="en-US" sz="2000" dirty="0" smtClean="0">
                <a:cs typeface="Arial" charset="0"/>
              </a:rPr>
              <a:t>.4 Remote Access</a:t>
            </a:r>
          </a:p>
          <a:p>
            <a:pPr marL="0" indent="0" eaLnBrk="1" hangingPunct="1">
              <a:buFont typeface="Wingdings" pitchFamily="2" charset="2"/>
              <a:buNone/>
            </a:pPr>
            <a:r>
              <a:rPr lang="en-US" sz="2000" dirty="0" smtClean="0">
                <a:cs typeface="Arial" charset="0"/>
              </a:rPr>
              <a:t>7.5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r>
              <a:rPr lang="en-US" sz="2000" b="1" dirty="0" smtClean="0"/>
              <a:t>:</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a:t>
            </a:r>
            <a:r>
              <a:rPr lang="en-US" sz="2000" dirty="0" smtClean="0">
                <a:latin typeface="+mn-lt"/>
              </a:rPr>
              <a:t>mechanisms, </a:t>
            </a:r>
            <a:r>
              <a:rPr lang="en-US" sz="2000" dirty="0">
                <a:latin typeface="+mn-lt"/>
              </a:rPr>
              <a:t>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smtClean="0"/>
              <a:t>Verify Tunnel </a:t>
            </a:r>
          </a:p>
          <a:p>
            <a:r>
              <a:rPr lang="en-US" dirty="0" smtClean="0"/>
              <a:t>Interface is Up</a:t>
            </a:r>
            <a:endParaRPr lang="en-US" dirty="0"/>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smtClean="0"/>
              <a:t>Verify OSPF Adjacency</a:t>
            </a:r>
            <a:endParaRPr lang="en-US" dirty="0"/>
          </a:p>
        </p:txBody>
      </p:sp>
    </p:spTree>
    <p:extLst>
      <p:ext uri="{BB962C8B-B14F-4D97-AF65-F5344CB8AC3E}">
        <p14:creationId xmlns:p14="http://schemas.microsoft.com/office/powerpoint/2010/main" val="92454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129" y="1620330"/>
            <a:ext cx="7940675" cy="1135062"/>
          </a:xfrm>
        </p:spPr>
        <p:txBody>
          <a:bodyPr/>
          <a:lstStyle/>
          <a:p>
            <a:r>
              <a:rPr lang="en-US" dirty="0"/>
              <a:t>Generic Routing Encapsulation (GRE) tunnels work just like a serial link, with virtual </a:t>
            </a:r>
            <a:r>
              <a:rPr lang="en-US" i="1" dirty="0"/>
              <a:t>tunnel</a:t>
            </a:r>
            <a:r>
              <a:rPr lang="en-US" dirty="0"/>
              <a:t> interfaces replacing physical serial interfaces. </a:t>
            </a:r>
          </a:p>
        </p:txBody>
      </p:sp>
      <p:pic>
        <p:nvPicPr>
          <p:cNvPr id="4" name="Picture 3" descr="GRE Tunnel Interfaces"/>
          <p:cNvPicPr/>
          <p:nvPr/>
        </p:nvPicPr>
        <p:blipFill>
          <a:blip r:embed="rId2">
            <a:extLst>
              <a:ext uri="{28A0092B-C50C-407E-A947-70E740481C1C}">
                <a14:useLocalDpi xmlns:a14="http://schemas.microsoft.com/office/drawing/2010/main" val="0"/>
              </a:ext>
            </a:extLst>
          </a:blip>
          <a:srcRect/>
          <a:stretch>
            <a:fillRect/>
          </a:stretch>
        </p:blipFill>
        <p:spPr bwMode="auto">
          <a:xfrm>
            <a:off x="1030514" y="3121027"/>
            <a:ext cx="6952343" cy="3604306"/>
          </a:xfrm>
          <a:prstGeom prst="rect">
            <a:avLst/>
          </a:prstGeom>
          <a:noFill/>
          <a:ln>
            <a:noFill/>
          </a:ln>
        </p:spPr>
      </p:pic>
      <p:sp>
        <p:nvSpPr>
          <p:cNvPr id="5"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spTree>
    <p:extLst>
      <p:ext uri="{BB962C8B-B14F-4D97-AF65-F5344CB8AC3E}">
        <p14:creationId xmlns:p14="http://schemas.microsoft.com/office/powerpoint/2010/main" val="424175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R1 Configuration</a:t>
            </a:r>
            <a:endParaRPr lang="en-US" dirty="0"/>
          </a:p>
        </p:txBody>
      </p:sp>
      <p:sp>
        <p:nvSpPr>
          <p:cNvPr id="3" name="Content Placeholder 2"/>
          <p:cNvSpPr>
            <a:spLocks noGrp="1"/>
          </p:cNvSpPr>
          <p:nvPr>
            <p:ph idx="1"/>
          </p:nvPr>
        </p:nvSpPr>
        <p:spPr>
          <a:xfrm>
            <a:off x="484188" y="4460196"/>
            <a:ext cx="8488362" cy="2216376"/>
          </a:xfrm>
        </p:spPr>
        <p:txBody>
          <a:bodyPr/>
          <a:lstStyle/>
          <a:p>
            <a:r>
              <a:rPr lang="en-US" sz="2000" dirty="0"/>
              <a:t>R1(</a:t>
            </a:r>
            <a:r>
              <a:rPr lang="en-US" sz="2000" dirty="0" err="1"/>
              <a:t>config</a:t>
            </a:r>
            <a:r>
              <a:rPr lang="en-US" sz="2000" dirty="0"/>
              <a:t>)#interface Tunnel 0</a:t>
            </a:r>
            <a:br>
              <a:rPr lang="en-US" sz="2000" dirty="0"/>
            </a:br>
            <a:r>
              <a:rPr lang="en-US" sz="2000" dirty="0"/>
              <a:t>R1(</a:t>
            </a:r>
            <a:r>
              <a:rPr lang="en-US" sz="2000" dirty="0" err="1"/>
              <a:t>config</a:t>
            </a:r>
            <a:r>
              <a:rPr lang="en-US" sz="2000" dirty="0"/>
              <a:t>-if)#</a:t>
            </a:r>
            <a:r>
              <a:rPr lang="en-US" sz="2000" dirty="0" err="1"/>
              <a:t>ip</a:t>
            </a:r>
            <a:r>
              <a:rPr lang="en-US" sz="2000" dirty="0"/>
              <a:t> address 10.10.12.1 255.255.255.252</a:t>
            </a:r>
            <a:br>
              <a:rPr lang="en-US" sz="2000" dirty="0"/>
            </a:br>
            <a:r>
              <a:rPr lang="en-US" sz="2000" dirty="0"/>
              <a:t>R1(</a:t>
            </a:r>
            <a:r>
              <a:rPr lang="en-US" sz="2000" dirty="0" err="1"/>
              <a:t>config</a:t>
            </a:r>
            <a:r>
              <a:rPr lang="en-US" sz="2000" dirty="0"/>
              <a:t>-if)#tunnel source Serial0/0</a:t>
            </a:r>
            <a:br>
              <a:rPr lang="en-US" sz="2000" dirty="0"/>
            </a:br>
            <a:r>
              <a:rPr lang="en-US" sz="2000" dirty="0"/>
              <a:t>R1(</a:t>
            </a:r>
            <a:r>
              <a:rPr lang="en-US" sz="2000" dirty="0" err="1"/>
              <a:t>config</a:t>
            </a:r>
            <a:r>
              <a:rPr lang="en-US" sz="2000" dirty="0"/>
              <a:t>-if)#tunnel destination 192.168.12.2</a:t>
            </a:r>
            <a:br>
              <a:rPr lang="en-US" sz="2000" dirty="0"/>
            </a:br>
            <a:r>
              <a:rPr lang="en-US" sz="2000" dirty="0"/>
              <a:t>R1(</a:t>
            </a:r>
            <a:r>
              <a:rPr lang="en-US" sz="2000" dirty="0" err="1"/>
              <a:t>config</a:t>
            </a:r>
            <a:r>
              <a:rPr lang="en-US" sz="2000" dirty="0"/>
              <a:t>-if)#no shutdown</a:t>
            </a:r>
            <a:br>
              <a:rPr lang="en-US" sz="2000" dirty="0"/>
            </a:br>
            <a:r>
              <a:rPr lang="en-US" sz="2000" dirty="0"/>
              <a:t>R1(</a:t>
            </a:r>
            <a:r>
              <a:rPr lang="en-US" sz="2000" dirty="0" err="1"/>
              <a:t>config</a:t>
            </a:r>
            <a:r>
              <a:rPr lang="en-US" sz="2000" dirty="0"/>
              <a:t>)# </a:t>
            </a:r>
            <a:r>
              <a:rPr lang="en-US" sz="2000" dirty="0" err="1"/>
              <a:t>ip</a:t>
            </a:r>
            <a:r>
              <a:rPr lang="en-US" sz="2000" dirty="0"/>
              <a:t> route 10.10.2.0 255.255.255.0 192.168.12.2</a:t>
            </a:r>
            <a:br>
              <a:rPr lang="en-US" sz="2000" dirty="0"/>
            </a:br>
            <a:r>
              <a:rPr lang="en-US" sz="2000" dirty="0"/>
              <a:t>R1(</a:t>
            </a:r>
            <a:r>
              <a:rPr lang="en-US" sz="2000" dirty="0" err="1"/>
              <a:t>config</a:t>
            </a:r>
            <a:r>
              <a:rPr lang="en-US" sz="2000" dirty="0"/>
              <a:t>)#</a:t>
            </a:r>
            <a:r>
              <a:rPr lang="en-US" sz="2000" dirty="0" err="1"/>
              <a:t>ip</a:t>
            </a:r>
            <a:r>
              <a:rPr lang="en-US" sz="2000" dirty="0"/>
              <a:t> route 10.10.2.0 255.255.255.0 10.10.12.2</a:t>
            </a:r>
          </a:p>
          <a:p>
            <a:endParaRPr lang="en-US" dirty="0"/>
          </a:p>
        </p:txBody>
      </p:sp>
      <p:pic>
        <p:nvPicPr>
          <p:cNvPr id="4" name="Picture 3" descr="GRE Tunnel Interfaces"/>
          <p:cNvPicPr/>
          <p:nvPr/>
        </p:nvPicPr>
        <p:blipFill>
          <a:blip r:embed="rId2">
            <a:extLst>
              <a:ext uri="{28A0092B-C50C-407E-A947-70E740481C1C}">
                <a14:useLocalDpi xmlns:a14="http://schemas.microsoft.com/office/drawing/2010/main" val="0"/>
              </a:ext>
            </a:extLst>
          </a:blip>
          <a:srcRect/>
          <a:stretch>
            <a:fillRect/>
          </a:stretch>
        </p:blipFill>
        <p:spPr bwMode="auto">
          <a:xfrm>
            <a:off x="986972" y="1906137"/>
            <a:ext cx="6299200" cy="2554059"/>
          </a:xfrm>
          <a:prstGeom prst="rect">
            <a:avLst/>
          </a:prstGeom>
          <a:noFill/>
          <a:ln>
            <a:noFill/>
          </a:ln>
        </p:spPr>
      </p:pic>
    </p:spTree>
    <p:extLst>
      <p:ext uri="{BB962C8B-B14F-4D97-AF65-F5344CB8AC3E}">
        <p14:creationId xmlns:p14="http://schemas.microsoft.com/office/powerpoint/2010/main" val="415112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16" y="551770"/>
            <a:ext cx="8145462" cy="838200"/>
          </a:xfrm>
        </p:spPr>
        <p:txBody>
          <a:bodyPr/>
          <a:lstStyle/>
          <a:p>
            <a:r>
              <a:rPr lang="en-US" dirty="0" smtClean="0"/>
              <a:t>R2 Configuration</a:t>
            </a:r>
            <a:endParaRPr lang="en-US" dirty="0"/>
          </a:p>
        </p:txBody>
      </p:sp>
      <p:sp>
        <p:nvSpPr>
          <p:cNvPr id="3" name="Content Placeholder 2"/>
          <p:cNvSpPr>
            <a:spLocks noGrp="1"/>
          </p:cNvSpPr>
          <p:nvPr>
            <p:ph idx="1"/>
          </p:nvPr>
        </p:nvSpPr>
        <p:spPr>
          <a:xfrm>
            <a:off x="472395" y="3915911"/>
            <a:ext cx="8328705" cy="2267175"/>
          </a:xfrm>
        </p:spPr>
        <p:txBody>
          <a:bodyPr/>
          <a:lstStyle/>
          <a:p>
            <a:r>
              <a:rPr lang="en-US" sz="2000" dirty="0"/>
              <a:t>R2(</a:t>
            </a:r>
            <a:r>
              <a:rPr lang="en-US" sz="2000" dirty="0" err="1"/>
              <a:t>config</a:t>
            </a:r>
            <a:r>
              <a:rPr lang="en-US" sz="2000" dirty="0"/>
              <a:t>)#interface Tunnel 0</a:t>
            </a:r>
            <a:br>
              <a:rPr lang="en-US" sz="2000" dirty="0"/>
            </a:br>
            <a:r>
              <a:rPr lang="en-US" sz="2000" dirty="0"/>
              <a:t>R2(</a:t>
            </a:r>
            <a:r>
              <a:rPr lang="en-US" sz="2000" dirty="0" err="1"/>
              <a:t>config</a:t>
            </a:r>
            <a:r>
              <a:rPr lang="en-US" sz="2000" dirty="0"/>
              <a:t>-if)#</a:t>
            </a:r>
            <a:r>
              <a:rPr lang="en-US" sz="2000" dirty="0" err="1"/>
              <a:t>ip</a:t>
            </a:r>
            <a:r>
              <a:rPr lang="en-US" sz="2000" dirty="0"/>
              <a:t> address 10.10.12.2 255.255.255.252</a:t>
            </a:r>
            <a:br>
              <a:rPr lang="en-US" sz="2000" dirty="0"/>
            </a:br>
            <a:r>
              <a:rPr lang="en-US" sz="2000" dirty="0"/>
              <a:t>R2(</a:t>
            </a:r>
            <a:r>
              <a:rPr lang="en-US" sz="2000" dirty="0" err="1"/>
              <a:t>config</a:t>
            </a:r>
            <a:r>
              <a:rPr lang="en-US" sz="2000" dirty="0"/>
              <a:t>-if)#tunnel source Serial0/0</a:t>
            </a:r>
            <a:br>
              <a:rPr lang="en-US" sz="2000" dirty="0"/>
            </a:br>
            <a:r>
              <a:rPr lang="en-US" sz="2000" dirty="0"/>
              <a:t>R2(</a:t>
            </a:r>
            <a:r>
              <a:rPr lang="en-US" sz="2000" dirty="0" err="1"/>
              <a:t>config</a:t>
            </a:r>
            <a:r>
              <a:rPr lang="en-US" sz="2000" dirty="0"/>
              <a:t>-if)#tunnel destination 192.168.12.1</a:t>
            </a:r>
            <a:br>
              <a:rPr lang="en-US" sz="2000" dirty="0"/>
            </a:br>
            <a:r>
              <a:rPr lang="en-US" sz="2000" dirty="0"/>
              <a:t>R2(</a:t>
            </a:r>
            <a:r>
              <a:rPr lang="en-US" sz="2000" dirty="0" err="1"/>
              <a:t>config</a:t>
            </a:r>
            <a:r>
              <a:rPr lang="en-US" sz="2000" dirty="0"/>
              <a:t>-if)#no shutdown</a:t>
            </a:r>
            <a:br>
              <a:rPr lang="en-US" sz="2000" dirty="0"/>
            </a:br>
            <a:r>
              <a:rPr lang="en-US" sz="2000" dirty="0"/>
              <a:t>R2(</a:t>
            </a:r>
            <a:r>
              <a:rPr lang="en-US" sz="2000" dirty="0" err="1"/>
              <a:t>config</a:t>
            </a:r>
            <a:r>
              <a:rPr lang="en-US" sz="2000" dirty="0"/>
              <a:t>)#</a:t>
            </a:r>
            <a:r>
              <a:rPr lang="en-US" sz="2000" dirty="0" err="1"/>
              <a:t>ip</a:t>
            </a:r>
            <a:r>
              <a:rPr lang="en-US" sz="2000" dirty="0"/>
              <a:t> route 10.10.1.0 255.255.255.0 192.168.12.1</a:t>
            </a:r>
            <a:br>
              <a:rPr lang="en-US" sz="2000" dirty="0"/>
            </a:br>
            <a:r>
              <a:rPr lang="en-US" sz="2000" dirty="0"/>
              <a:t>R2(</a:t>
            </a:r>
            <a:r>
              <a:rPr lang="en-US" sz="2000" dirty="0" err="1"/>
              <a:t>config</a:t>
            </a:r>
            <a:r>
              <a:rPr lang="en-US" sz="2000" dirty="0"/>
              <a:t>)#</a:t>
            </a:r>
            <a:r>
              <a:rPr lang="en-US" sz="2000" dirty="0" err="1"/>
              <a:t>ip</a:t>
            </a:r>
            <a:r>
              <a:rPr lang="en-US" sz="2000" dirty="0"/>
              <a:t> route 10.10.1.0 255.255.255.0 10.10.12.1</a:t>
            </a:r>
          </a:p>
          <a:p>
            <a:endParaRPr lang="en-US" sz="2000" dirty="0"/>
          </a:p>
        </p:txBody>
      </p:sp>
      <p:pic>
        <p:nvPicPr>
          <p:cNvPr id="4" name="Picture 3" descr="GRE Tunnel Interfaces"/>
          <p:cNvPicPr/>
          <p:nvPr/>
        </p:nvPicPr>
        <p:blipFill>
          <a:blip r:embed="rId2">
            <a:extLst>
              <a:ext uri="{28A0092B-C50C-407E-A947-70E740481C1C}">
                <a14:useLocalDpi xmlns:a14="http://schemas.microsoft.com/office/drawing/2010/main" val="0"/>
              </a:ext>
            </a:extLst>
          </a:blip>
          <a:srcRect/>
          <a:stretch>
            <a:fillRect/>
          </a:stretch>
        </p:blipFill>
        <p:spPr bwMode="auto">
          <a:xfrm>
            <a:off x="1045028" y="1636713"/>
            <a:ext cx="5936343" cy="2218192"/>
          </a:xfrm>
          <a:prstGeom prst="rect">
            <a:avLst/>
          </a:prstGeom>
          <a:noFill/>
          <a:ln>
            <a:noFill/>
          </a:ln>
        </p:spPr>
      </p:pic>
    </p:spTree>
    <p:extLst>
      <p:ext uri="{BB962C8B-B14F-4D97-AF65-F5344CB8AC3E}">
        <p14:creationId xmlns:p14="http://schemas.microsoft.com/office/powerpoint/2010/main" val="267818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a:xfrm>
            <a:off x="655638" y="1840367"/>
            <a:ext cx="7940675" cy="3571875"/>
          </a:xfrm>
        </p:spPr>
        <p:txBody>
          <a:bodyPr/>
          <a:lstStyle/>
          <a:p>
            <a:r>
              <a:rPr lang="en-US" sz="2000" b="1" dirty="0">
                <a:solidFill>
                  <a:srgbClr val="7030A0"/>
                </a:solidFill>
              </a:rPr>
              <a:t>R1#show </a:t>
            </a:r>
            <a:r>
              <a:rPr lang="en-US" sz="2000" b="1" dirty="0" err="1">
                <a:solidFill>
                  <a:srgbClr val="7030A0"/>
                </a:solidFill>
              </a:rPr>
              <a:t>ip</a:t>
            </a:r>
            <a:r>
              <a:rPr lang="en-US" sz="2000" b="1" dirty="0">
                <a:solidFill>
                  <a:srgbClr val="7030A0"/>
                </a:solidFill>
              </a:rPr>
              <a:t> interface brief</a:t>
            </a:r>
            <a:br>
              <a:rPr lang="en-US" sz="2000" b="1" dirty="0">
                <a:solidFill>
                  <a:srgbClr val="7030A0"/>
                </a:solidFill>
              </a:rPr>
            </a:br>
            <a:r>
              <a:rPr lang="en-US" sz="2000" dirty="0"/>
              <a:t>Interface         IP-Address  OK?  Method      Status      Protocol</a:t>
            </a:r>
            <a:br>
              <a:rPr lang="en-US" sz="2000" dirty="0"/>
            </a:br>
            <a:r>
              <a:rPr lang="en-US" sz="2000" dirty="0"/>
              <a:t>FastEthernet0/0   10.10.1.1   YES  manual      up          </a:t>
            </a:r>
            <a:r>
              <a:rPr lang="en-US" sz="2000" dirty="0" err="1"/>
              <a:t>up</a:t>
            </a:r>
            <a:r>
              <a:rPr lang="en-US" sz="2000" dirty="0"/>
              <a:t/>
            </a:r>
            <a:br>
              <a:rPr lang="en-US" sz="2000" dirty="0"/>
            </a:br>
            <a:r>
              <a:rPr lang="en-US" sz="2000" dirty="0"/>
              <a:t>Serial0/0         192.168.12.1 YES  manual      up          </a:t>
            </a:r>
            <a:r>
              <a:rPr lang="en-US" sz="2000" dirty="0" err="1"/>
              <a:t>up</a:t>
            </a:r>
            <a:r>
              <a:rPr lang="en-US" sz="2000" dirty="0"/>
              <a:t/>
            </a:r>
            <a:br>
              <a:rPr lang="en-US" sz="2000" dirty="0"/>
            </a:br>
            <a:r>
              <a:rPr lang="en-US" sz="2000" dirty="0"/>
              <a:t>Tunnel0           10.10.12.1   YES manual      up          </a:t>
            </a:r>
            <a:r>
              <a:rPr lang="en-US" sz="2000" dirty="0" err="1" smtClean="0"/>
              <a:t>up</a:t>
            </a:r>
            <a:endParaRPr lang="en-US" sz="2000" dirty="0" smtClean="0"/>
          </a:p>
          <a:p>
            <a:endParaRPr lang="en-US" sz="2000" dirty="0"/>
          </a:p>
          <a:p>
            <a:r>
              <a:rPr lang="en-US" sz="2000" b="1" dirty="0">
                <a:solidFill>
                  <a:srgbClr val="7030A0"/>
                </a:solidFill>
              </a:rPr>
              <a:t>R2#show </a:t>
            </a:r>
            <a:r>
              <a:rPr lang="en-US" sz="2000" b="1" dirty="0" err="1">
                <a:solidFill>
                  <a:srgbClr val="7030A0"/>
                </a:solidFill>
              </a:rPr>
              <a:t>ip</a:t>
            </a:r>
            <a:r>
              <a:rPr lang="en-US" sz="2000" b="1" dirty="0">
                <a:solidFill>
                  <a:srgbClr val="7030A0"/>
                </a:solidFill>
              </a:rPr>
              <a:t> interface brief</a:t>
            </a:r>
            <a:br>
              <a:rPr lang="en-US" sz="2000" b="1" dirty="0">
                <a:solidFill>
                  <a:srgbClr val="7030A0"/>
                </a:solidFill>
              </a:rPr>
            </a:br>
            <a:r>
              <a:rPr lang="en-US" sz="2000" dirty="0"/>
              <a:t>Interface         IP-Address  OK?  Method      Status      Protocol</a:t>
            </a:r>
            <a:br>
              <a:rPr lang="en-US" sz="2000" dirty="0"/>
            </a:br>
            <a:r>
              <a:rPr lang="en-US" sz="2000" dirty="0"/>
              <a:t>FastEthernet0/0   10.10.2.1   YES  manual      up          </a:t>
            </a:r>
            <a:r>
              <a:rPr lang="en-US" sz="2000" dirty="0" err="1"/>
              <a:t>up</a:t>
            </a:r>
            <a:r>
              <a:rPr lang="en-US" sz="2000" dirty="0"/>
              <a:t/>
            </a:r>
            <a:br>
              <a:rPr lang="en-US" sz="2000" dirty="0"/>
            </a:br>
            <a:r>
              <a:rPr lang="en-US" sz="2000" dirty="0"/>
              <a:t>Serial0/0         192.168.12.2 YES  manual      up          </a:t>
            </a:r>
            <a:r>
              <a:rPr lang="en-US" sz="2000" dirty="0" err="1"/>
              <a:t>up</a:t>
            </a:r>
            <a:r>
              <a:rPr lang="en-US" sz="2000" dirty="0"/>
              <a:t/>
            </a:r>
            <a:br>
              <a:rPr lang="en-US" sz="2000" dirty="0"/>
            </a:br>
            <a:r>
              <a:rPr lang="en-US" sz="2000" dirty="0"/>
              <a:t>Tunnel0           10.10.12.2   YES manual      up          </a:t>
            </a:r>
            <a:r>
              <a:rPr lang="en-US" sz="2000" dirty="0" err="1"/>
              <a:t>up</a:t>
            </a:r>
            <a:endParaRPr lang="en-US" sz="2000" dirty="0"/>
          </a:p>
          <a:p>
            <a:endParaRPr lang="en-US" sz="2000" dirty="0"/>
          </a:p>
        </p:txBody>
      </p:sp>
    </p:spTree>
    <p:extLst>
      <p:ext uri="{BB962C8B-B14F-4D97-AF65-F5344CB8AC3E}">
        <p14:creationId xmlns:p14="http://schemas.microsoft.com/office/powerpoint/2010/main" val="197012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1" y="479198"/>
            <a:ext cx="8145462" cy="838200"/>
          </a:xfrm>
        </p:spPr>
        <p:txBody>
          <a:bodyPr/>
          <a:lstStyle/>
          <a:p>
            <a:r>
              <a:rPr lang="en-US" dirty="0" smtClean="0"/>
              <a:t>Verification</a:t>
            </a:r>
            <a:endParaRPr lang="en-US" dirty="0"/>
          </a:p>
        </p:txBody>
      </p:sp>
      <p:sp>
        <p:nvSpPr>
          <p:cNvPr id="3" name="Content Placeholder 2"/>
          <p:cNvSpPr>
            <a:spLocks noGrp="1"/>
          </p:cNvSpPr>
          <p:nvPr>
            <p:ph idx="1"/>
          </p:nvPr>
        </p:nvSpPr>
        <p:spPr>
          <a:xfrm>
            <a:off x="553244" y="1521053"/>
            <a:ext cx="7940675" cy="4705576"/>
          </a:xfrm>
        </p:spPr>
        <p:txBody>
          <a:bodyPr/>
          <a:lstStyle/>
          <a:p>
            <a:r>
              <a:rPr lang="en-US" sz="1800" b="1" dirty="0">
                <a:solidFill>
                  <a:srgbClr val="7030A0"/>
                </a:solidFill>
              </a:rPr>
              <a:t>R1#show interfaces tunnel 0</a:t>
            </a:r>
            <a:br>
              <a:rPr lang="en-US" sz="1800" b="1" dirty="0">
                <a:solidFill>
                  <a:srgbClr val="7030A0"/>
                </a:solidFill>
              </a:rPr>
            </a:br>
            <a:r>
              <a:rPr lang="en-US" sz="1800" dirty="0"/>
              <a:t>Tunnel0 is up, line protocol is up</a:t>
            </a:r>
            <a:br>
              <a:rPr lang="en-US" sz="1800" dirty="0"/>
            </a:br>
            <a:r>
              <a:rPr lang="en-US" sz="1800" dirty="0"/>
              <a:t>Hardware is Tunnel</a:t>
            </a:r>
            <a:br>
              <a:rPr lang="en-US" sz="1800" dirty="0"/>
            </a:br>
            <a:r>
              <a:rPr lang="en-US" sz="1800" dirty="0"/>
              <a:t>Internet address is 10.10.12.1/30</a:t>
            </a:r>
            <a:br>
              <a:rPr lang="en-US" sz="1800" dirty="0"/>
            </a:br>
            <a:r>
              <a:rPr lang="en-US" sz="1800" dirty="0"/>
              <a:t>MTU 1514 bytes, BW 9 Kbit, DLY 500000 </a:t>
            </a:r>
            <a:r>
              <a:rPr lang="en-US" sz="1800" dirty="0" err="1"/>
              <a:t>usec</a:t>
            </a:r>
            <a:r>
              <a:rPr lang="en-US" sz="1800" dirty="0"/>
              <a:t>,</a:t>
            </a:r>
            <a:br>
              <a:rPr lang="en-US" sz="1800" dirty="0"/>
            </a:br>
            <a:r>
              <a:rPr lang="en-US" sz="1800" dirty="0"/>
              <a:t>reliability 255/255, </a:t>
            </a:r>
            <a:r>
              <a:rPr lang="en-US" sz="1800" dirty="0" err="1"/>
              <a:t>txload</a:t>
            </a:r>
            <a:r>
              <a:rPr lang="en-US" sz="1800" dirty="0"/>
              <a:t> 1/255, </a:t>
            </a:r>
            <a:r>
              <a:rPr lang="en-US" sz="1800" dirty="0" err="1"/>
              <a:t>rxload</a:t>
            </a:r>
            <a:r>
              <a:rPr lang="en-US" sz="1800" dirty="0"/>
              <a:t> 1/255</a:t>
            </a:r>
            <a:br>
              <a:rPr lang="en-US" sz="1800" dirty="0"/>
            </a:br>
            <a:r>
              <a:rPr lang="en-US" sz="1800" dirty="0"/>
              <a:t>Encapsulation TUNNEL, loopback not set</a:t>
            </a:r>
            <a:br>
              <a:rPr lang="en-US" sz="1800" dirty="0"/>
            </a:br>
            <a:r>
              <a:rPr lang="en-US" sz="1800" dirty="0" err="1"/>
              <a:t>Keepalive</a:t>
            </a:r>
            <a:r>
              <a:rPr lang="en-US" sz="1800" dirty="0"/>
              <a:t> not set</a:t>
            </a:r>
            <a:br>
              <a:rPr lang="en-US" sz="1800" dirty="0"/>
            </a:br>
            <a:r>
              <a:rPr lang="en-US" sz="1800" dirty="0"/>
              <a:t>Tunnel source 192.168.12.1, destination 192.168.12.2</a:t>
            </a:r>
            <a:br>
              <a:rPr lang="en-US" sz="1800" dirty="0"/>
            </a:br>
            <a:r>
              <a:rPr lang="en-US" sz="1800" dirty="0"/>
              <a:t>Tunnel protocol/transport GRE/IP</a:t>
            </a:r>
            <a:br>
              <a:rPr lang="en-US" sz="1800" dirty="0"/>
            </a:br>
            <a:r>
              <a:rPr lang="en-US" sz="1800" dirty="0"/>
              <a:t>Key disabled, sequencing disabled</a:t>
            </a:r>
            <a:br>
              <a:rPr lang="en-US" sz="1800" dirty="0"/>
            </a:br>
            <a:r>
              <a:rPr lang="en-US" sz="1800" dirty="0" err="1"/>
              <a:t>Checksumming</a:t>
            </a:r>
            <a:r>
              <a:rPr lang="en-US" sz="1800" dirty="0"/>
              <a:t> of packets disabled</a:t>
            </a:r>
            <a:br>
              <a:rPr lang="en-US" sz="1800" dirty="0"/>
            </a:br>
            <a:r>
              <a:rPr lang="en-US" sz="1800" dirty="0"/>
              <a:t>Tunnel TTL 255</a:t>
            </a:r>
            <a:br>
              <a:rPr lang="en-US" sz="1800" dirty="0"/>
            </a:br>
            <a:r>
              <a:rPr lang="en-US" sz="1800" dirty="0"/>
              <a:t>Fast tunneling enabled</a:t>
            </a:r>
            <a:br>
              <a:rPr lang="en-US" sz="1800" dirty="0"/>
            </a:br>
            <a:r>
              <a:rPr lang="en-US" sz="1800" dirty="0"/>
              <a:t>Tunnel transmit bandwidth 8000 (kbps)</a:t>
            </a:r>
            <a:br>
              <a:rPr lang="en-US" sz="1800" dirty="0"/>
            </a:br>
            <a:r>
              <a:rPr lang="en-US" sz="1800" dirty="0"/>
              <a:t>Tunnel receive bandwidth 8000 (kbps)</a:t>
            </a:r>
            <a:br>
              <a:rPr lang="en-US" sz="1800" dirty="0"/>
            </a:br>
            <a:r>
              <a:rPr lang="en-US" sz="1800" dirty="0"/>
              <a:t>Last input 00:28:44, output 00:28:44, output hang never</a:t>
            </a:r>
            <a:br>
              <a:rPr lang="en-US" sz="1800" dirty="0"/>
            </a:br>
            <a:r>
              <a:rPr lang="en-US" sz="1800" dirty="0"/>
              <a:t>&lt;Some output omitted&gt;</a:t>
            </a:r>
          </a:p>
          <a:p>
            <a:endParaRPr lang="en-US" dirty="0"/>
          </a:p>
        </p:txBody>
      </p:sp>
    </p:spTree>
    <p:extLst>
      <p:ext uri="{BB962C8B-B14F-4D97-AF65-F5344CB8AC3E}">
        <p14:creationId xmlns:p14="http://schemas.microsoft.com/office/powerpoint/2010/main" val="1171115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a:xfrm>
            <a:off x="655638" y="2014538"/>
            <a:ext cx="8145462" cy="3571875"/>
          </a:xfrm>
        </p:spPr>
        <p:txBody>
          <a:bodyPr/>
          <a:lstStyle/>
          <a:p>
            <a:r>
              <a:rPr lang="en-US" dirty="0"/>
              <a:t>R1#show </a:t>
            </a:r>
            <a:r>
              <a:rPr lang="en-US" dirty="0" err="1"/>
              <a:t>ip</a:t>
            </a:r>
            <a:r>
              <a:rPr lang="en-US" dirty="0"/>
              <a:t> route</a:t>
            </a:r>
            <a:br>
              <a:rPr lang="en-US" dirty="0"/>
            </a:br>
            <a:r>
              <a:rPr lang="en-US" dirty="0"/>
              <a:t>&lt;Some output omitted&gt;</a:t>
            </a:r>
          </a:p>
          <a:p>
            <a:r>
              <a:rPr lang="en-US" sz="2000" dirty="0"/>
              <a:t>192.168.12.0/30 is </a:t>
            </a:r>
            <a:r>
              <a:rPr lang="en-US" sz="2000" dirty="0" err="1"/>
              <a:t>subnetted</a:t>
            </a:r>
            <a:r>
              <a:rPr lang="en-US" sz="2000" dirty="0"/>
              <a:t>, 1 subnets</a:t>
            </a:r>
            <a:br>
              <a:rPr lang="en-US" sz="2000" dirty="0"/>
            </a:br>
            <a:r>
              <a:rPr lang="en-US" sz="2000" dirty="0"/>
              <a:t>C       192.168.12.0 is directly connected, Serial0/0</a:t>
            </a:r>
            <a:br>
              <a:rPr lang="en-US" sz="2000" dirty="0"/>
            </a:br>
            <a:r>
              <a:rPr lang="en-US" sz="2000" dirty="0"/>
              <a:t>10.0.0.0/8 is variably </a:t>
            </a:r>
            <a:r>
              <a:rPr lang="en-US" sz="2000" dirty="0" err="1"/>
              <a:t>subnetted</a:t>
            </a:r>
            <a:r>
              <a:rPr lang="en-US" sz="2000" dirty="0"/>
              <a:t>, 3 subnets, 2 masks</a:t>
            </a:r>
            <a:br>
              <a:rPr lang="en-US" sz="2000" dirty="0"/>
            </a:br>
            <a:r>
              <a:rPr lang="en-US" sz="2000" dirty="0"/>
              <a:t>C       10.10.1.0/24 is directly connected, FastEthernet0/0</a:t>
            </a:r>
            <a:br>
              <a:rPr lang="en-US" sz="2000" dirty="0"/>
            </a:br>
            <a:r>
              <a:rPr lang="en-US" sz="2000" dirty="0"/>
              <a:t>S       10.10.2.0/24 [1/0] via 10.10.12.2</a:t>
            </a:r>
            <a:br>
              <a:rPr lang="en-US" sz="2000" dirty="0"/>
            </a:br>
            <a:r>
              <a:rPr lang="en-US" sz="2000" dirty="0"/>
              <a:t>C       10.10.12.0/30 is directly connected, Tunnel0</a:t>
            </a:r>
          </a:p>
          <a:p>
            <a:endParaRPr lang="en-US" sz="2000" dirty="0"/>
          </a:p>
        </p:txBody>
      </p:sp>
    </p:spTree>
    <p:extLst>
      <p:ext uri="{BB962C8B-B14F-4D97-AF65-F5344CB8AC3E}">
        <p14:creationId xmlns:p14="http://schemas.microsoft.com/office/powerpoint/2010/main" val="231030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smtClean="0">
                <a:ea typeface="ＭＳ Ｐゴシック" pitchFamily="34" charset="-128"/>
              </a:rPr>
              <a:t>Introduction</a:t>
            </a:r>
          </a:p>
        </p:txBody>
      </p:sp>
      <p:sp>
        <p:nvSpPr>
          <p:cNvPr id="6147" name="Rectangle 3"/>
          <p:cNvSpPr>
            <a:spLocks noGrp="1" noChangeArrowheads="1"/>
          </p:cNvSpPr>
          <p:nvPr>
            <p:ph idx="1"/>
          </p:nvPr>
        </p:nvSpPr>
        <p:spPr>
          <a:xfrm>
            <a:off x="508000" y="847089"/>
            <a:ext cx="8171543" cy="5297714"/>
          </a:xfrm>
        </p:spPr>
        <p:txBody>
          <a:bodyPr/>
          <a:lstStyle/>
          <a:p>
            <a:pPr marL="0" indent="0">
              <a:buNone/>
            </a:pPr>
            <a:endParaRPr lang="en-US" sz="2000" dirty="0" smtClean="0"/>
          </a:p>
          <a:p>
            <a:r>
              <a:rPr lang="en-US" dirty="0"/>
              <a:t>A company wanting to connect two (or more) of its sites can choose from several different types of WAN services</a:t>
            </a:r>
            <a:r>
              <a:rPr lang="en-US" dirty="0" smtClean="0"/>
              <a:t>:</a:t>
            </a:r>
            <a:endParaRPr lang="en-US" sz="2800" dirty="0" smtClean="0"/>
          </a:p>
          <a:p>
            <a:pPr lvl="1"/>
            <a:r>
              <a:rPr lang="en-US" dirty="0"/>
              <a:t>L</a:t>
            </a:r>
            <a:r>
              <a:rPr lang="en-US" dirty="0" smtClean="0"/>
              <a:t>eased lines</a:t>
            </a:r>
          </a:p>
          <a:p>
            <a:pPr lvl="1"/>
            <a:r>
              <a:rPr lang="en-US" dirty="0" smtClean="0"/>
              <a:t>Frame Relay	</a:t>
            </a:r>
          </a:p>
          <a:p>
            <a:pPr lvl="1"/>
            <a:r>
              <a:rPr lang="en-US" dirty="0" smtClean="0"/>
              <a:t>Multiprotocol </a:t>
            </a:r>
            <a:r>
              <a:rPr lang="en-US" dirty="0"/>
              <a:t>Label Switching (MPLS</a:t>
            </a:r>
            <a:r>
              <a:rPr lang="en-US" dirty="0" smtClean="0"/>
              <a:t>)</a:t>
            </a:r>
          </a:p>
          <a:p>
            <a:r>
              <a:rPr lang="en-US" dirty="0" smtClean="0"/>
              <a:t> But all </a:t>
            </a:r>
            <a:r>
              <a:rPr lang="en-US" dirty="0"/>
              <a:t>these services are </a:t>
            </a:r>
            <a:r>
              <a:rPr lang="en-US" dirty="0" smtClean="0"/>
              <a:t>typically </a:t>
            </a:r>
            <a:r>
              <a:rPr lang="en-US" dirty="0"/>
              <a:t>expensive. </a:t>
            </a:r>
            <a:endParaRPr lang="en-US" dirty="0" smtClean="0"/>
          </a:p>
          <a:p>
            <a:r>
              <a:rPr lang="en-US" dirty="0" smtClean="0"/>
              <a:t>Cheaper option available </a:t>
            </a:r>
          </a:p>
          <a:p>
            <a:r>
              <a:rPr lang="en-US" dirty="0" smtClean="0"/>
              <a:t>Different sites can </a:t>
            </a:r>
            <a:r>
              <a:rPr lang="en-US" dirty="0"/>
              <a:t>send data to each other using the public Internet as a wide area network (WAN).</a:t>
            </a:r>
          </a:p>
          <a:p>
            <a:r>
              <a:rPr lang="en-US" dirty="0" smtClean="0"/>
              <a:t>But there is one problem…. </a:t>
            </a:r>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103913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a:xfrm>
            <a:off x="655638" y="2014538"/>
            <a:ext cx="7940675" cy="4255633"/>
          </a:xfrm>
        </p:spPr>
        <p:txBody>
          <a:bodyPr/>
          <a:lstStyle/>
          <a:p>
            <a:r>
              <a:rPr lang="en-US" dirty="0"/>
              <a:t>We can run a </a:t>
            </a:r>
            <a:r>
              <a:rPr lang="en-US" dirty="0" err="1"/>
              <a:t>traceroute</a:t>
            </a:r>
            <a:r>
              <a:rPr lang="en-US" dirty="0"/>
              <a:t> to verify that traffic passes through the tunnel and find out the path taken by packets:</a:t>
            </a:r>
          </a:p>
          <a:p>
            <a:r>
              <a:rPr lang="en-US" sz="1600" dirty="0" smtClean="0"/>
              <a:t>Tracing </a:t>
            </a:r>
            <a:r>
              <a:rPr lang="en-US" sz="1600" dirty="0"/>
              <a:t>the route to 10.10.2.1</a:t>
            </a:r>
          </a:p>
          <a:p>
            <a:r>
              <a:rPr lang="en-US" sz="1600" dirty="0"/>
              <a:t>1 10.10.12.2 0 </a:t>
            </a:r>
            <a:r>
              <a:rPr lang="en-US" sz="1600" dirty="0" err="1"/>
              <a:t>msec</a:t>
            </a:r>
            <a:r>
              <a:rPr lang="en-US" sz="1600" dirty="0"/>
              <a:t> 4 </a:t>
            </a:r>
            <a:r>
              <a:rPr lang="en-US" sz="1600" dirty="0" err="1"/>
              <a:t>msec</a:t>
            </a:r>
            <a:r>
              <a:rPr lang="en-US" sz="1600" dirty="0"/>
              <a:t> 0 </a:t>
            </a:r>
            <a:r>
              <a:rPr lang="en-US" sz="1600" dirty="0" err="1"/>
              <a:t>msec</a:t>
            </a:r>
            <a:endParaRPr lang="en-US" sz="1600" dirty="0"/>
          </a:p>
          <a:p>
            <a:r>
              <a:rPr lang="en-US" sz="1600" dirty="0"/>
              <a:t>2 10.10.2.2  4 </a:t>
            </a:r>
            <a:r>
              <a:rPr lang="en-US" sz="1600" dirty="0" err="1"/>
              <a:t>msec</a:t>
            </a:r>
            <a:r>
              <a:rPr lang="en-US" sz="1600" dirty="0"/>
              <a:t> 4 </a:t>
            </a:r>
            <a:r>
              <a:rPr lang="en-US" sz="1600" dirty="0" err="1"/>
              <a:t>msec</a:t>
            </a:r>
            <a:r>
              <a:rPr lang="en-US" sz="1600" dirty="0"/>
              <a:t> 0 </a:t>
            </a:r>
            <a:r>
              <a:rPr lang="en-US" sz="1600" dirty="0" err="1" smtClean="0"/>
              <a:t>msec</a:t>
            </a:r>
            <a:endParaRPr lang="en-US" sz="1600" dirty="0" smtClean="0"/>
          </a:p>
          <a:p>
            <a:endParaRPr lang="en-US" sz="1600" dirty="0"/>
          </a:p>
          <a:p>
            <a:r>
              <a:rPr lang="en-US" sz="2000" dirty="0"/>
              <a:t>You may have noticed that the </a:t>
            </a:r>
            <a:r>
              <a:rPr lang="en-US" sz="2000" b="1" dirty="0" err="1"/>
              <a:t>traceroute</a:t>
            </a:r>
            <a:r>
              <a:rPr lang="en-US" sz="2000" dirty="0"/>
              <a:t> does not list any IP addresses on the serial interfaces of routers though the traffic </a:t>
            </a:r>
            <a:r>
              <a:rPr lang="en-US" sz="2000" i="1" dirty="0"/>
              <a:t>physically</a:t>
            </a:r>
            <a:r>
              <a:rPr lang="en-US" sz="2000" dirty="0"/>
              <a:t> passes through them. The reason is that the packets sent by </a:t>
            </a:r>
            <a:r>
              <a:rPr lang="en-US" sz="2000" b="1" dirty="0" err="1"/>
              <a:t>traceroute</a:t>
            </a:r>
            <a:r>
              <a:rPr lang="en-US" sz="2000" dirty="0"/>
              <a:t> are encapsulated before being sent from R1 to R2. </a:t>
            </a:r>
          </a:p>
          <a:p>
            <a:endParaRPr lang="en-US" dirty="0"/>
          </a:p>
        </p:txBody>
      </p:sp>
    </p:spTree>
    <p:extLst>
      <p:ext uri="{BB962C8B-B14F-4D97-AF65-F5344CB8AC3E}">
        <p14:creationId xmlns:p14="http://schemas.microsoft.com/office/powerpoint/2010/main" val="3804874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7.3 Introducing IPsec</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VPNs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58" y="1384966"/>
            <a:ext cx="5832027" cy="4721165"/>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
        <p:nvSpPr>
          <p:cNvPr id="4" name="TextBox 3"/>
          <p:cNvSpPr txBox="1"/>
          <p:nvPr/>
        </p:nvSpPr>
        <p:spPr>
          <a:xfrm>
            <a:off x="6078385" y="1384966"/>
            <a:ext cx="2841325" cy="420115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Information </a:t>
            </a:r>
            <a:r>
              <a:rPr lang="en-US" sz="2000" dirty="0">
                <a:latin typeface="+mn-lt"/>
              </a:rPr>
              <a:t>from a private network is securely transported over a public </a:t>
            </a:r>
            <a:r>
              <a:rPr lang="en-US" sz="2000" dirty="0" smtClean="0">
                <a:latin typeface="+mn-lt"/>
              </a:rPr>
              <a:t>network.</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Forms a virtual network instead of using a dedicated Layer 2 </a:t>
            </a:r>
            <a:r>
              <a:rPr lang="en-US" sz="2000" dirty="0" smtClean="0">
                <a:latin typeface="+mn-lt"/>
              </a:rPr>
              <a:t>connection.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To remain private, the traffic is encrypted to keep the data </a:t>
            </a:r>
            <a:r>
              <a:rPr lang="en-US" sz="2000" dirty="0" smtClean="0">
                <a:latin typeface="+mn-lt"/>
              </a:rPr>
              <a:t>confidential.</a:t>
            </a:r>
            <a:endParaRPr lang="en-US" sz="2000" dirty="0">
              <a:latin typeface="+mn-lt"/>
            </a:endParaRPr>
          </a:p>
        </p:txBody>
      </p:sp>
    </p:spTree>
    <p:extLst>
      <p:ext uri="{BB962C8B-B14F-4D97-AF65-F5344CB8AC3E}">
        <p14:creationId xmlns:p14="http://schemas.microsoft.com/office/powerpoint/2010/main" val="1798291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33257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Functions</a:t>
            </a:r>
          </a:p>
        </p:txBody>
      </p:sp>
      <p:sp>
        <p:nvSpPr>
          <p:cNvPr id="3" name="TextBox 2"/>
          <p:cNvSpPr txBox="1"/>
          <p:nvPr/>
        </p:nvSpPr>
        <p:spPr>
          <a:xfrm>
            <a:off x="396815" y="1330431"/>
            <a:ext cx="8471140" cy="4524315"/>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Defines how a VPN can be configured in a secure manner using </a:t>
            </a:r>
            <a:r>
              <a:rPr lang="en-US" sz="2000" dirty="0" smtClean="0">
                <a:latin typeface="+mn-lt"/>
              </a:rPr>
              <a:t>IP.</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Not </a:t>
            </a:r>
            <a:r>
              <a:rPr lang="en-US" sz="2000" dirty="0">
                <a:latin typeface="+mn-lt"/>
              </a:rPr>
              <a:t>bound to any specific encryption, authentication, security algorithms, or keying </a:t>
            </a:r>
            <a:r>
              <a:rPr lang="en-US" sz="2000" dirty="0" smtClean="0">
                <a:latin typeface="+mn-lt"/>
              </a:rPr>
              <a:t>technology – Open Standard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Relies on existing algorithms to implement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Works at the network layer, protecting and authenticating IP packets between participating IPsec </a:t>
            </a:r>
            <a:r>
              <a:rPr lang="en-US" sz="2000" dirty="0" smtClean="0">
                <a:latin typeface="+mn-lt"/>
              </a:rPr>
              <a:t>devices.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Secures a path between a pair of gateways, a pair of hosts, or a gateway and </a:t>
            </a:r>
            <a:r>
              <a:rPr lang="en-US" sz="2000" dirty="0" smtClean="0">
                <a:latin typeface="+mn-lt"/>
              </a:rPr>
              <a:t>host.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All implementations of IPsec have a plaintext Layer 3 header, so there are no issues with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Functions over all Layer 2 protocols, such as Ethernet, ATM, or Frame </a:t>
            </a:r>
            <a:r>
              <a:rPr lang="en-US" sz="2000" dirty="0" smtClean="0">
                <a:latin typeface="+mn-lt"/>
              </a:rPr>
              <a:t>Relay.</a:t>
            </a:r>
            <a:endParaRPr lang="en-US" sz="2000" dirty="0">
              <a:latin typeface="+mn-lt"/>
            </a:endParaRPr>
          </a:p>
        </p:txBody>
      </p:sp>
    </p:spTree>
    <p:extLst>
      <p:ext uri="{BB962C8B-B14F-4D97-AF65-F5344CB8AC3E}">
        <p14:creationId xmlns:p14="http://schemas.microsoft.com/office/powerpoint/2010/main" val="2489740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432918"/>
            <a:ext cx="8145462" cy="838200"/>
          </a:xfrm>
        </p:spPr>
        <p:txBody>
          <a:bodyPr/>
          <a:lstStyle/>
          <a:p>
            <a:pPr eaLnBrk="1" hangingPunct="1"/>
            <a:r>
              <a:rPr lang="en-US" sz="1800" dirty="0" smtClean="0">
                <a:ea typeface="ＭＳ Ｐゴシック" pitchFamily="34" charset="-128"/>
              </a:rPr>
              <a:t>Internet Protocol Security</a:t>
            </a:r>
            <a:r>
              <a:rPr lang="en-US" sz="1800" smtClean="0">
                <a:ea typeface="ＭＳ Ｐゴシック" pitchFamily="34" charset="-128"/>
              </a:rPr>
              <a:t/>
            </a:r>
            <a:br>
              <a:rPr lang="en-US" sz="1800" smtClean="0">
                <a:ea typeface="ＭＳ Ｐゴシック" pitchFamily="34" charset="-128"/>
              </a:rPr>
            </a:br>
            <a:r>
              <a:rPr lang="en-US" smtClean="0">
                <a:ea typeface="ＭＳ Ｐゴシック" pitchFamily="34" charset="-128"/>
              </a:rPr>
              <a:t>IPsec Characteristics</a:t>
            </a:r>
            <a:endParaRPr lang="en-US" dirty="0" smtClean="0">
              <a:ea typeface="ＭＳ Ｐゴシック" pitchFamily="34" charset="-128"/>
            </a:endParaRPr>
          </a:p>
        </p:txBody>
      </p:sp>
      <p:sp>
        <p:nvSpPr>
          <p:cNvPr id="3" name="TextBox 2"/>
          <p:cNvSpPr txBox="1"/>
          <p:nvPr/>
        </p:nvSpPr>
        <p:spPr>
          <a:xfrm>
            <a:off x="396815" y="1573113"/>
            <a:ext cx="8471140" cy="2625334"/>
          </a:xfrm>
          <a:prstGeom prst="rect">
            <a:avLst/>
          </a:prstGeom>
          <a:noFill/>
        </p:spPr>
        <p:txBody>
          <a:bodyPr wrap="square" rtlCol="0">
            <a:spAutoFit/>
          </a:bodyPr>
          <a:lstStyle/>
          <a:p>
            <a:pPr algn="l"/>
            <a:r>
              <a:rPr lang="en-US" sz="2000" dirty="0" smtClean="0"/>
              <a:t>IPsec </a:t>
            </a:r>
            <a:r>
              <a:rPr lang="en-US" sz="2000" dirty="0"/>
              <a:t>characteristics can be summarized as follows</a:t>
            </a:r>
            <a:r>
              <a:rPr lang="en-US" sz="2000" dirty="0" smtClean="0"/>
              <a:t>:</a:t>
            </a:r>
            <a:endParaRPr lang="en-US"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is a framework of open standards that is algorithm-independent.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provides data confidentiality, data integrity, and origin authentication.</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acts at the network layer, protecting and authenticating IP packets.</a:t>
            </a:r>
          </a:p>
          <a:p>
            <a:pPr algn="l"/>
            <a:endParaRPr lang="en-US" dirty="0"/>
          </a:p>
        </p:txBody>
      </p:sp>
    </p:spTree>
    <p:extLst>
      <p:ext uri="{BB962C8B-B14F-4D97-AF65-F5344CB8AC3E}">
        <p14:creationId xmlns:p14="http://schemas.microsoft.com/office/powerpoint/2010/main" val="1676529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981" y="46626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Security Services</a:t>
            </a:r>
          </a:p>
        </p:txBody>
      </p:sp>
      <p:sp>
        <p:nvSpPr>
          <p:cNvPr id="2" name="Rectangle 1"/>
          <p:cNvSpPr/>
          <p:nvPr/>
        </p:nvSpPr>
        <p:spPr>
          <a:xfrm>
            <a:off x="493485" y="1449610"/>
            <a:ext cx="8208409" cy="482285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 (encryption)</a:t>
            </a:r>
            <a:r>
              <a:rPr lang="en-US" sz="2000" dirty="0">
                <a:latin typeface="+mn-lt"/>
              </a:rPr>
              <a:t> – encrypt the data before transmitting across the network</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Data i</a:t>
            </a:r>
            <a:r>
              <a:rPr lang="en-US" sz="2000" b="1" dirty="0" smtClean="0">
                <a:latin typeface="+mn-lt"/>
              </a:rPr>
              <a:t>ntegrity</a:t>
            </a:r>
            <a:r>
              <a:rPr lang="en-US" sz="2000" dirty="0">
                <a:latin typeface="+mn-lt"/>
              </a:rPr>
              <a:t> </a:t>
            </a:r>
            <a:r>
              <a:rPr lang="en-US" sz="2000" dirty="0" smtClean="0">
                <a:latin typeface="+mn-lt"/>
              </a:rPr>
              <a:t>– </a:t>
            </a:r>
            <a:r>
              <a:rPr lang="en-US" sz="2000" dirty="0">
                <a:latin typeface="+mn-lt"/>
              </a:rPr>
              <a:t>verify that data has not been changed while in transit, if tampering is detected, the packet is dropped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a:t>
            </a:r>
            <a:r>
              <a:rPr lang="en-US" sz="2000" dirty="0" smtClean="0">
                <a:latin typeface="+mn-lt"/>
              </a:rPr>
              <a:t>– </a:t>
            </a:r>
            <a:r>
              <a:rPr lang="en-US" sz="2000" dirty="0">
                <a:latin typeface="+mn-lt"/>
              </a:rPr>
              <a:t>verify the identity of the source of the data that is sent, ensures that the connection is made with the desired communication partner, IPsec uses Internet Key Exchange (IKE) to authenticate users and devices that can carry out communication independently.</a:t>
            </a: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Anti-Replay Protection</a:t>
            </a:r>
            <a:r>
              <a:rPr lang="en-US" sz="2000" dirty="0" smtClean="0"/>
              <a:t> </a:t>
            </a:r>
            <a:r>
              <a:rPr lang="en-US" sz="2000" dirty="0"/>
              <a:t>–</a:t>
            </a:r>
            <a:r>
              <a:rPr lang="en-US" sz="2000" dirty="0" smtClean="0">
                <a:latin typeface="+mn-lt"/>
              </a:rPr>
              <a:t> </a:t>
            </a:r>
            <a:r>
              <a:rPr lang="en-US" sz="2000" dirty="0">
                <a:latin typeface="+mn-lt"/>
              </a:rPr>
              <a:t>detect and reject replayed packets and helps prevent spoofing</a:t>
            </a:r>
          </a:p>
          <a:p>
            <a:pPr algn="l"/>
            <a:endParaRPr lang="en-US" dirty="0"/>
          </a:p>
          <a:p>
            <a:r>
              <a:rPr lang="en-US" sz="2000" b="1" dirty="0" smtClean="0"/>
              <a:t>CIA</a:t>
            </a:r>
            <a:r>
              <a:rPr lang="en-US" sz="2000" b="1" dirty="0"/>
              <a:t>: confidentiality, integrity, and authentication</a:t>
            </a:r>
          </a:p>
          <a:p>
            <a:pPr algn="l"/>
            <a:endParaRPr lang="en-US" dirty="0"/>
          </a:p>
        </p:txBody>
      </p:sp>
    </p:spTree>
    <p:extLst>
      <p:ext uri="{BB962C8B-B14F-4D97-AF65-F5344CB8AC3E}">
        <p14:creationId xmlns:p14="http://schemas.microsoft.com/office/powerpoint/2010/main" val="1073489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3" y="2782224"/>
            <a:ext cx="5225143" cy="3908407"/>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7170" name="Rectangle 2"/>
          <p:cNvSpPr>
            <a:spLocks noGrp="1" noChangeArrowheads="1"/>
          </p:cNvSpPr>
          <p:nvPr>
            <p:ph type="title"/>
          </p:nvPr>
        </p:nvSpPr>
        <p:spPr>
          <a:xfrm>
            <a:off x="373665" y="42045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a:ea typeface="ＭＳ Ｐゴシック" pitchFamily="34" charset="-128"/>
              </a:rPr>
              <a:t>Confidentiality with </a:t>
            </a:r>
            <a:r>
              <a:rPr lang="en-US" dirty="0" smtClean="0">
                <a:ea typeface="ＭＳ Ｐゴシック" pitchFamily="34" charset="-128"/>
              </a:rPr>
              <a:t>Encryption</a:t>
            </a:r>
          </a:p>
        </p:txBody>
      </p:sp>
      <p:sp>
        <p:nvSpPr>
          <p:cNvPr id="3" name="Rectangle 2"/>
          <p:cNvSpPr/>
          <p:nvPr/>
        </p:nvSpPr>
        <p:spPr>
          <a:xfrm>
            <a:off x="444862" y="1258651"/>
            <a:ext cx="8641082"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For encryption to work, both the sender and the receiver must know the rules </a:t>
            </a:r>
            <a:r>
              <a:rPr lang="en-US" sz="2000" dirty="0" smtClean="0">
                <a:latin typeface="+mn-lt"/>
              </a:rPr>
              <a:t>used </a:t>
            </a:r>
            <a:r>
              <a:rPr lang="en-US" sz="2000" dirty="0">
                <a:latin typeface="+mn-lt"/>
              </a:rPr>
              <a:t>to transform the original message into its coded form.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Rules are based on algorithms and associated keys.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Decryption is extremely difficult </a:t>
            </a:r>
            <a:r>
              <a:rPr lang="en-US" sz="2000" dirty="0" smtClean="0">
                <a:latin typeface="+mn-lt"/>
              </a:rPr>
              <a:t>(or impossible) </a:t>
            </a:r>
            <a:r>
              <a:rPr lang="en-US" sz="2000" dirty="0">
                <a:latin typeface="+mn-lt"/>
              </a:rPr>
              <a:t>without the correct key.</a:t>
            </a:r>
          </a:p>
        </p:txBody>
      </p:sp>
    </p:spTree>
    <p:extLst>
      <p:ext uri="{BB962C8B-B14F-4D97-AF65-F5344CB8AC3E}">
        <p14:creationId xmlns:p14="http://schemas.microsoft.com/office/powerpoint/2010/main" val="4194237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Encryption Algorithms</a:t>
            </a: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As key length increases, it becomes more difficult to break the encryption. </a:t>
            </a:r>
            <a:r>
              <a:rPr lang="en-US" sz="2000" dirty="0" smtClean="0">
                <a:latin typeface="+mn-lt"/>
              </a:rPr>
              <a:t>However</a:t>
            </a:r>
            <a:r>
              <a:rPr lang="en-US" sz="2000" dirty="0">
                <a:latin typeface="+mn-lt"/>
              </a:rPr>
              <a:t>, a longer key requires more processor resources when encrypting and decrypting </a:t>
            </a:r>
            <a:r>
              <a:rPr lang="en-US" sz="2000" dirty="0" smtClean="0">
                <a:latin typeface="+mn-lt"/>
              </a:rPr>
              <a:t>data.</a:t>
            </a:r>
          </a:p>
          <a:p>
            <a:pPr marL="236538" indent="-236538" algn="l" defTabSz="814388">
              <a:lnSpc>
                <a:spcPct val="95000"/>
              </a:lnSpc>
              <a:spcBef>
                <a:spcPct val="50000"/>
              </a:spcBef>
              <a:buClr>
                <a:srgbClr val="708CA1"/>
              </a:buClr>
              <a:buFont typeface="Wingdings" pitchFamily="2" charset="2"/>
              <a:buChar char="§"/>
            </a:pPr>
            <a:r>
              <a:rPr lang="en-US" sz="2000" dirty="0" smtClean="0"/>
              <a:t>Two main types of encryption are:</a:t>
            </a:r>
          </a:p>
          <a:p>
            <a:pPr marL="693738" lvl="1" indent="-236538" algn="l" defTabSz="814388">
              <a:lnSpc>
                <a:spcPct val="95000"/>
              </a:lnSpc>
              <a:spcBef>
                <a:spcPct val="50000"/>
              </a:spcBef>
              <a:buClr>
                <a:srgbClr val="708CA1"/>
              </a:buClr>
              <a:buFont typeface="Wingdings" pitchFamily="2" charset="2"/>
              <a:buChar char="§"/>
            </a:pPr>
            <a:r>
              <a:rPr lang="en-US" sz="2000" dirty="0" smtClean="0"/>
              <a:t>Symmetric Encryption</a:t>
            </a:r>
          </a:p>
          <a:p>
            <a:pPr marL="693738" lvl="1" indent="-236538" algn="l" defTabSz="814388">
              <a:lnSpc>
                <a:spcPct val="95000"/>
              </a:lnSpc>
              <a:spcBef>
                <a:spcPct val="50000"/>
              </a:spcBef>
              <a:buClr>
                <a:srgbClr val="708CA1"/>
              </a:buClr>
              <a:buFont typeface="Wingdings" pitchFamily="2" charset="2"/>
              <a:buChar char="§"/>
            </a:pPr>
            <a:r>
              <a:rPr lang="en-US" sz="2000" dirty="0" smtClean="0"/>
              <a:t>Asymmetric </a:t>
            </a:r>
            <a:r>
              <a:rPr lang="en-US" sz="2000" dirty="0"/>
              <a:t>Encryption</a:t>
            </a:r>
          </a:p>
          <a:p>
            <a:pPr marL="236538" indent="-236538" algn="l" defTabSz="814388">
              <a:lnSpc>
                <a:spcPct val="95000"/>
              </a:lnSpc>
              <a:spcBef>
                <a:spcPct val="50000"/>
              </a:spcBef>
              <a:buClr>
                <a:srgbClr val="708CA1"/>
              </a:buClr>
              <a:buFont typeface="Wingdings" pitchFamily="2" charset="2"/>
              <a:buChar char="§"/>
            </a:pPr>
            <a:endParaRPr lang="en-US" dirty="0"/>
          </a:p>
        </p:txBody>
      </p:sp>
    </p:spTree>
    <p:extLst>
      <p:ext uri="{BB962C8B-B14F-4D97-AF65-F5344CB8AC3E}">
        <p14:creationId xmlns:p14="http://schemas.microsoft.com/office/powerpoint/2010/main" val="69316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
        <p:nvSpPr>
          <p:cNvPr id="2" name="Rectangle 1"/>
          <p:cNvSpPr/>
          <p:nvPr/>
        </p:nvSpPr>
        <p:spPr>
          <a:xfrm>
            <a:off x="432162" y="1522976"/>
            <a:ext cx="8389620" cy="230832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t>Encryption and decryption use the same key.</a:t>
            </a:r>
          </a:p>
          <a:p>
            <a:pPr marL="236538" indent="-236538" algn="l" defTabSz="814388">
              <a:lnSpc>
                <a:spcPct val="95000"/>
              </a:lnSpc>
              <a:spcBef>
                <a:spcPct val="50000"/>
              </a:spcBef>
              <a:buClr>
                <a:srgbClr val="708CA1"/>
              </a:buClr>
              <a:buFont typeface="Wingdings" pitchFamily="2" charset="2"/>
              <a:buChar char="§"/>
            </a:pPr>
            <a:r>
              <a:rPr lang="en-US" sz="2000" dirty="0"/>
              <a:t>Each of the two networking devices must know the key to decode the information</a:t>
            </a:r>
            <a:r>
              <a:rPr lang="en-US" sz="2000" dirty="0" smtClean="0"/>
              <a:t>.</a:t>
            </a:r>
          </a:p>
          <a:p>
            <a:pPr marL="236538" indent="-236538" algn="l" defTabSz="814388">
              <a:lnSpc>
                <a:spcPct val="95000"/>
              </a:lnSpc>
              <a:spcBef>
                <a:spcPct val="50000"/>
              </a:spcBef>
              <a:buClr>
                <a:srgbClr val="708CA1"/>
              </a:buClr>
              <a:buFont typeface="Wingdings" pitchFamily="2" charset="2"/>
              <a:buChar char="§"/>
            </a:pPr>
            <a:r>
              <a:rPr lang="en-US" sz="2000" dirty="0"/>
              <a:t>D</a:t>
            </a:r>
            <a:r>
              <a:rPr lang="en-US" sz="2000" dirty="0" smtClean="0"/>
              <a:t>oes </a:t>
            </a:r>
            <a:r>
              <a:rPr lang="en-US" sz="2000" dirty="0"/>
              <a:t>not require a lot of computational power </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n-US" sz="2000" dirty="0"/>
              <a:t>A</a:t>
            </a:r>
            <a:r>
              <a:rPr lang="en-US" sz="2000" dirty="0" smtClean="0"/>
              <a:t>lso </a:t>
            </a:r>
            <a:r>
              <a:rPr lang="en-US" sz="2000" dirty="0"/>
              <a:t>run on network devices even without dedicated cryptography hardware due to being less computationally intensive</a:t>
            </a:r>
            <a:r>
              <a:rPr lang="en-US" sz="2000" dirty="0" smtClean="0"/>
              <a:t>.</a:t>
            </a:r>
            <a:endParaRPr lang="en-US" sz="2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70"/>
          <a:stretch/>
        </p:blipFill>
        <p:spPr bwMode="auto">
          <a:xfrm>
            <a:off x="1831167" y="4337736"/>
            <a:ext cx="5260367" cy="207776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08278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1535566"/>
            <a:ext cx="7940675" cy="3571875"/>
          </a:xfrm>
        </p:spPr>
        <p:txBody>
          <a:bodyPr/>
          <a:lstStyle/>
          <a:p>
            <a:r>
              <a:rPr lang="en-US" dirty="0"/>
              <a:t>Examples: </a:t>
            </a:r>
            <a:endParaRPr lang="en-US" dirty="0" smtClean="0"/>
          </a:p>
          <a:p>
            <a:r>
              <a:rPr lang="en-US" dirty="0" smtClean="0"/>
              <a:t>Data Encryption Standard (DES)</a:t>
            </a:r>
          </a:p>
          <a:p>
            <a:r>
              <a:rPr lang="en-US" dirty="0" smtClean="0"/>
              <a:t> </a:t>
            </a:r>
            <a:r>
              <a:rPr lang="en-US" dirty="0"/>
              <a:t>Triple DES</a:t>
            </a:r>
            <a:r>
              <a:rPr lang="en-US" dirty="0" smtClean="0"/>
              <a:t> (3DES) </a:t>
            </a:r>
          </a:p>
          <a:p>
            <a:r>
              <a:rPr lang="en-US" dirty="0" smtClean="0"/>
              <a:t>Advance Encryption Standard (AES)</a:t>
            </a:r>
            <a:endParaRPr lang="en-US" dirty="0"/>
          </a:p>
          <a:p>
            <a:endParaRPr lang="en-US" dirty="0"/>
          </a:p>
        </p:txBody>
      </p:sp>
      <p:sp>
        <p:nvSpPr>
          <p:cNvPr id="4"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Tree>
    <p:extLst>
      <p:ext uri="{BB962C8B-B14F-4D97-AF65-F5344CB8AC3E}">
        <p14:creationId xmlns:p14="http://schemas.microsoft.com/office/powerpoint/2010/main" val="11493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467763"/>
            <a:ext cx="8145462" cy="838200"/>
          </a:xfrm>
        </p:spPr>
        <p:txBody>
          <a:bodyPr/>
          <a:lstStyle/>
          <a:p>
            <a:r>
              <a:rPr lang="en-US" dirty="0" smtClean="0"/>
              <a:t>Virtual Private Network</a:t>
            </a:r>
            <a:endParaRPr lang="en-US" dirty="0"/>
          </a:p>
        </p:txBody>
      </p:sp>
      <p:sp>
        <p:nvSpPr>
          <p:cNvPr id="3" name="Content Placeholder 2"/>
          <p:cNvSpPr>
            <a:spLocks noGrp="1"/>
          </p:cNvSpPr>
          <p:nvPr>
            <p:ph idx="1"/>
          </p:nvPr>
        </p:nvSpPr>
        <p:spPr>
          <a:xfrm>
            <a:off x="655638" y="1432418"/>
            <a:ext cx="7940675" cy="3571875"/>
          </a:xfrm>
        </p:spPr>
        <p:txBody>
          <a:bodyPr/>
          <a:lstStyle/>
          <a:p>
            <a:r>
              <a:rPr lang="en-US" dirty="0"/>
              <a:t>Security is a concern when using the public Internet to conduct business. </a:t>
            </a:r>
          </a:p>
          <a:p>
            <a:r>
              <a:rPr lang="en-US" dirty="0"/>
              <a:t>Virtual Private Networks (VPNs) are used to ensure the security of data across the Internet. </a:t>
            </a:r>
          </a:p>
          <a:p>
            <a:r>
              <a:rPr lang="en-US" dirty="0"/>
              <a:t>A VPN is used to create a private tunnel over a public network. </a:t>
            </a:r>
          </a:p>
          <a:p>
            <a:r>
              <a:rPr lang="en-US" dirty="0"/>
              <a:t>Data can be secured by using encryption in this tunnel through the Internet and by using authentication to protect data from unauthorized access.</a:t>
            </a:r>
          </a:p>
          <a:p>
            <a:endParaRPr lang="en-US" dirty="0"/>
          </a:p>
        </p:txBody>
      </p:sp>
    </p:spTree>
    <p:extLst>
      <p:ext uri="{BB962C8B-B14F-4D97-AF65-F5344CB8AC3E}">
        <p14:creationId xmlns:p14="http://schemas.microsoft.com/office/powerpoint/2010/main" val="2157986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8825060"/>
              </p:ext>
            </p:extLst>
          </p:nvPr>
        </p:nvGraphicFramePr>
        <p:xfrm>
          <a:off x="525009" y="2014243"/>
          <a:ext cx="8145463" cy="3457644"/>
        </p:xfrm>
        <a:graphic>
          <a:graphicData uri="http://schemas.openxmlformats.org/drawingml/2006/table">
            <a:tbl>
              <a:tblPr firstRow="1" firstCol="1" bandRow="1">
                <a:tableStyleId>{5C22544A-7EE6-4342-B048-85BDC9FD1C3A}</a:tableStyleId>
              </a:tblPr>
              <a:tblGrid>
                <a:gridCol w="1784680"/>
                <a:gridCol w="2013485"/>
                <a:gridCol w="2013485"/>
                <a:gridCol w="2333813"/>
              </a:tblGrid>
              <a:tr h="2077224">
                <a:tc>
                  <a:txBody>
                    <a:bodyPr/>
                    <a:lstStyle/>
                    <a:p>
                      <a:pPr marL="0" marR="0" algn="ctr">
                        <a:lnSpc>
                          <a:spcPct val="107000"/>
                        </a:lnSpc>
                        <a:spcBef>
                          <a:spcPts val="0"/>
                        </a:spcBef>
                        <a:spcAft>
                          <a:spcPts val="1500"/>
                        </a:spcAft>
                      </a:pPr>
                      <a:r>
                        <a:rPr lang="en-US" sz="2400" dirty="0">
                          <a:effectLst/>
                        </a:rPr>
                        <a:t>Algorithm</a:t>
                      </a:r>
                      <a:endParaRPr lang="en-US" sz="2400" dirty="0">
                        <a:effectLst/>
                        <a:latin typeface="Calibri" panose="020F0502020204030204" pitchFamily="34" charset="0"/>
                        <a:ea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1500"/>
                        </a:spcAft>
                      </a:pPr>
                      <a:r>
                        <a:rPr lang="en-US" sz="2400">
                          <a:effectLst/>
                        </a:rPr>
                        <a:t>Key Length</a:t>
                      </a:r>
                    </a:p>
                    <a:p>
                      <a:pPr marL="0" marR="0" algn="ctr">
                        <a:lnSpc>
                          <a:spcPct val="107000"/>
                        </a:lnSpc>
                        <a:spcBef>
                          <a:spcPts val="0"/>
                        </a:spcBef>
                        <a:spcAft>
                          <a:spcPts val="1500"/>
                        </a:spcAft>
                      </a:pPr>
                      <a:r>
                        <a:rPr lang="en-US" sz="2400">
                          <a:effectLst/>
                        </a:rPr>
                        <a:t>(bits)</a:t>
                      </a:r>
                      <a:endParaRPr lang="en-US" sz="2400">
                        <a:effectLst/>
                        <a:latin typeface="Calibri" panose="020F0502020204030204" pitchFamily="34" charset="0"/>
                        <a:ea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1500"/>
                        </a:spcAft>
                      </a:pPr>
                      <a:r>
                        <a:rPr lang="en-US" sz="2400" dirty="0">
                          <a:effectLst/>
                        </a:rPr>
                        <a:t>Block Length</a:t>
                      </a:r>
                    </a:p>
                    <a:p>
                      <a:pPr marL="0" marR="0" algn="ctr">
                        <a:lnSpc>
                          <a:spcPct val="107000"/>
                        </a:lnSpc>
                        <a:spcBef>
                          <a:spcPts val="0"/>
                        </a:spcBef>
                        <a:spcAft>
                          <a:spcPts val="1500"/>
                        </a:spcAft>
                      </a:pPr>
                      <a:r>
                        <a:rPr lang="en-US" sz="2400" dirty="0">
                          <a:effectLst/>
                        </a:rPr>
                        <a:t>(bits)</a:t>
                      </a:r>
                      <a:endParaRPr lang="en-US" sz="2400" dirty="0">
                        <a:effectLst/>
                        <a:latin typeface="Calibri" panose="020F0502020204030204" pitchFamily="34" charset="0"/>
                        <a:ea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1500"/>
                        </a:spcAft>
                      </a:pPr>
                      <a:r>
                        <a:rPr lang="en-US" sz="2400" dirty="0">
                          <a:effectLst/>
                        </a:rPr>
                        <a:t>Security</a:t>
                      </a:r>
                      <a:endParaRPr lang="en-US" sz="2400" dirty="0">
                        <a:effectLst/>
                        <a:latin typeface="Calibri" panose="020F0502020204030204" pitchFamily="34" charset="0"/>
                        <a:ea typeface="Times New Roman" panose="02020603050405020304" pitchFamily="18" charset="0"/>
                      </a:endParaRPr>
                    </a:p>
                  </a:txBody>
                  <a:tcPr marL="0" marR="0" marT="0" marB="0"/>
                </a:tc>
              </a:tr>
              <a:tr h="460140">
                <a:tc>
                  <a:txBody>
                    <a:bodyPr/>
                    <a:lstStyle/>
                    <a:p>
                      <a:pPr marL="0" marR="0">
                        <a:lnSpc>
                          <a:spcPct val="107000"/>
                        </a:lnSpc>
                        <a:spcBef>
                          <a:spcPts val="0"/>
                        </a:spcBef>
                        <a:spcAft>
                          <a:spcPts val="800"/>
                        </a:spcAft>
                      </a:pPr>
                      <a:r>
                        <a:rPr lang="en-US" sz="2400">
                          <a:effectLst/>
                        </a:rPr>
                        <a:t>DES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dirty="0">
                          <a:effectLst/>
                        </a:rPr>
                        <a:t>56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dirty="0">
                          <a:effectLst/>
                        </a:rPr>
                        <a:t>64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dirty="0">
                          <a:effectLst/>
                        </a:rPr>
                        <a:t>Insecure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60140">
                <a:tc>
                  <a:txBody>
                    <a:bodyPr/>
                    <a:lstStyle/>
                    <a:p>
                      <a:pPr marL="0" marR="0">
                        <a:lnSpc>
                          <a:spcPct val="107000"/>
                        </a:lnSpc>
                        <a:spcBef>
                          <a:spcPts val="0"/>
                        </a:spcBef>
                        <a:spcAft>
                          <a:spcPts val="800"/>
                        </a:spcAft>
                      </a:pPr>
                      <a:r>
                        <a:rPr lang="en-US" sz="2400">
                          <a:effectLst/>
                        </a:rPr>
                        <a:t>3DES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a:effectLst/>
                        </a:rPr>
                        <a:t>168 (3 times 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a:effectLst/>
                        </a:rPr>
                        <a:t>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dirty="0">
                          <a:effectLst/>
                        </a:rPr>
                        <a:t>Relatively secure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60140">
                <a:tc>
                  <a:txBody>
                    <a:bodyPr/>
                    <a:lstStyle/>
                    <a:p>
                      <a:pPr marL="0" marR="0">
                        <a:lnSpc>
                          <a:spcPct val="107000"/>
                        </a:lnSpc>
                        <a:spcBef>
                          <a:spcPts val="0"/>
                        </a:spcBef>
                        <a:spcAft>
                          <a:spcPts val="800"/>
                        </a:spcAft>
                      </a:pPr>
                      <a:r>
                        <a:rPr lang="en-US" sz="2400">
                          <a:effectLst/>
                        </a:rPr>
                        <a:t>AES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a:effectLst/>
                        </a:rPr>
                        <a:t>128, 192, or 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a:effectLst/>
                        </a:rPr>
                        <a:t>128, 192, or 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2000" dirty="0">
                          <a:effectLst/>
                        </a:rPr>
                        <a:t>Strong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7"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Tree>
    <p:extLst>
      <p:ext uri="{BB962C8B-B14F-4D97-AF65-F5344CB8AC3E}">
        <p14:creationId xmlns:p14="http://schemas.microsoft.com/office/powerpoint/2010/main" val="2543400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
        <p:nvSpPr>
          <p:cNvPr id="2" name="Rectangle 1"/>
          <p:cNvSpPr/>
          <p:nvPr/>
        </p:nvSpPr>
        <p:spPr>
          <a:xfrm>
            <a:off x="388620" y="1305262"/>
            <a:ext cx="8389620" cy="260071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Uses </a:t>
            </a:r>
            <a:r>
              <a:rPr lang="en-US" sz="2000" dirty="0">
                <a:latin typeface="+mn-lt"/>
              </a:rPr>
              <a:t>different keys for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Knowing one of the keys does not allow a hacker to deduce the second key and decode the </a:t>
            </a:r>
            <a:r>
              <a:rPr lang="en-US" sz="2000" dirty="0" smtClean="0">
                <a:latin typeface="+mn-lt"/>
              </a:rPr>
              <a:t>information.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One key encrypts the message, while a second key decrypts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Public key encryption is a variant of asymmetric encryption that uses a combination of a private key and a public </a:t>
            </a:r>
            <a:r>
              <a:rPr lang="en-US" sz="2000" dirty="0" smtClean="0">
                <a:latin typeface="+mn-lt"/>
              </a:rPr>
              <a:t>key</a:t>
            </a:r>
            <a:r>
              <a:rPr lang="en-US" sz="2000" dirty="0" smtClean="0">
                <a:latin typeface="+mn-lt"/>
              </a:rPr>
              <a:t>.</a:t>
            </a:r>
            <a:endParaRPr lang="en-US" sz="2000"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100" y="4206916"/>
            <a:ext cx="5524502" cy="2338221"/>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18364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t>
            </a:r>
            <a:r>
              <a:rPr lang="en-US" dirty="0" smtClean="0"/>
              <a:t>ublic-key </a:t>
            </a:r>
            <a:r>
              <a:rPr lang="en-US" dirty="0"/>
              <a:t>cryptography, uses a two-key pair: one key is used to encrypt plaintext while the other key is used to decrypt the </a:t>
            </a:r>
            <a:r>
              <a:rPr lang="en-US" dirty="0" err="1"/>
              <a:t>ciphertext</a:t>
            </a:r>
            <a:r>
              <a:rPr lang="en-US" dirty="0"/>
              <a:t>. </a:t>
            </a:r>
            <a:endParaRPr lang="en-US" dirty="0" smtClean="0"/>
          </a:p>
          <a:p>
            <a:r>
              <a:rPr lang="en-US" dirty="0" smtClean="0"/>
              <a:t>Each </a:t>
            </a:r>
            <a:r>
              <a:rPr lang="en-US" dirty="0"/>
              <a:t>end user has its own pair of public and private keys. </a:t>
            </a:r>
            <a:endParaRPr lang="en-US" dirty="0" smtClean="0"/>
          </a:p>
          <a:p>
            <a:r>
              <a:rPr lang="en-US" dirty="0" smtClean="0"/>
              <a:t>The </a:t>
            </a:r>
            <a:r>
              <a:rPr lang="en-US" dirty="0"/>
              <a:t>public key of each end user is publicly available via a key management system. </a:t>
            </a:r>
            <a:endParaRPr lang="en-US" dirty="0" smtClean="0"/>
          </a:p>
          <a:p>
            <a:r>
              <a:rPr lang="en-US" dirty="0" smtClean="0"/>
              <a:t>The </a:t>
            </a:r>
            <a:r>
              <a:rPr lang="en-US" dirty="0"/>
              <a:t>private key is known only to the end user and is never exchanged or revealed to anyone other than the end user.</a:t>
            </a:r>
          </a:p>
          <a:p>
            <a:endParaRPr lang="en-US" dirty="0" smtClean="0"/>
          </a:p>
          <a:p>
            <a:endParaRPr lang="en-US" dirty="0"/>
          </a:p>
        </p:txBody>
      </p:sp>
      <p:sp>
        <p:nvSpPr>
          <p:cNvPr id="4"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Tree>
    <p:extLst>
      <p:ext uri="{BB962C8B-B14F-4D97-AF65-F5344CB8AC3E}">
        <p14:creationId xmlns:p14="http://schemas.microsoft.com/office/powerpoint/2010/main" val="1469243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13" y="1448481"/>
            <a:ext cx="7940675" cy="4908776"/>
          </a:xfrm>
        </p:spPr>
        <p:txBody>
          <a:bodyPr/>
          <a:lstStyle/>
          <a:p>
            <a:r>
              <a:rPr lang="en-US" dirty="0"/>
              <a:t>I</a:t>
            </a:r>
            <a:r>
              <a:rPr lang="en-US" dirty="0" smtClean="0"/>
              <a:t>s </a:t>
            </a:r>
            <a:r>
              <a:rPr lang="en-US" dirty="0"/>
              <a:t>typically used in the key management process of VPN establishment, though it is not used to encrypt data being computationally intensive</a:t>
            </a:r>
            <a:endParaRPr lang="en-US" dirty="0" smtClean="0"/>
          </a:p>
          <a:p>
            <a:pPr lvl="0"/>
            <a:r>
              <a:rPr lang="en-US" b="1" dirty="0"/>
              <a:t>RSA</a:t>
            </a:r>
            <a:r>
              <a:rPr lang="en-US" dirty="0"/>
              <a:t>: The RSA algorithm derives its name from the surnames of its three developers, </a:t>
            </a:r>
            <a:r>
              <a:rPr lang="en-US" dirty="0" err="1"/>
              <a:t>Rivest</a:t>
            </a:r>
            <a:r>
              <a:rPr lang="en-US" dirty="0"/>
              <a:t>, Shamir, and </a:t>
            </a:r>
            <a:r>
              <a:rPr lang="en-US" dirty="0" err="1"/>
              <a:t>Adleman</a:t>
            </a:r>
            <a:r>
              <a:rPr lang="en-US" dirty="0"/>
              <a:t>. It can be used for key exchange, digital signatures, and message encryption.</a:t>
            </a:r>
          </a:p>
          <a:p>
            <a:pPr lvl="0"/>
            <a:r>
              <a:rPr lang="en-US" b="1" dirty="0" err="1"/>
              <a:t>Diffie</a:t>
            </a:r>
            <a:r>
              <a:rPr lang="en-US" b="1" dirty="0"/>
              <a:t>-Hellman (DH):</a:t>
            </a:r>
            <a:r>
              <a:rPr lang="en-US" dirty="0"/>
              <a:t> DH is used for exchanging keys over an insecure medium, between two end users that have no prior knowledge of each other. </a:t>
            </a:r>
          </a:p>
          <a:p>
            <a:endParaRPr lang="en-US" dirty="0"/>
          </a:p>
        </p:txBody>
      </p:sp>
      <p:sp>
        <p:nvSpPr>
          <p:cNvPr id="4"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Tree>
    <p:extLst>
      <p:ext uri="{BB962C8B-B14F-4D97-AF65-F5344CB8AC3E}">
        <p14:creationId xmlns:p14="http://schemas.microsoft.com/office/powerpoint/2010/main" val="3328305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9" y="40389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sp>
        <p:nvSpPr>
          <p:cNvPr id="2" name="Rectangle 1"/>
          <p:cNvSpPr/>
          <p:nvPr/>
        </p:nvSpPr>
        <p:spPr>
          <a:xfrm>
            <a:off x="595084" y="1408675"/>
            <a:ext cx="8055430" cy="407803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Diffie-Hellman (DH) is not an encryption mechanism and is not typically used to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a method to securely exchange the keys that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DH </a:t>
            </a:r>
            <a:r>
              <a:rPr lang="en-US" sz="2000" dirty="0">
                <a:latin typeface="+mn-lt"/>
              </a:rPr>
              <a:t>is part of the IPsec </a:t>
            </a:r>
            <a:r>
              <a:rPr lang="en-US" sz="2000" dirty="0" smtClean="0">
                <a:latin typeface="+mn-lt"/>
              </a:rPr>
              <a:t>standard.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Encryption </a:t>
            </a:r>
            <a:r>
              <a:rPr lang="en-US" sz="2000" dirty="0" smtClean="0">
                <a:latin typeface="+mn-lt"/>
              </a:rPr>
              <a:t>algorithms, </a:t>
            </a:r>
            <a:r>
              <a:rPr lang="en-US" sz="2000" dirty="0">
                <a:latin typeface="+mn-lt"/>
              </a:rPr>
              <a:t>such as DES, 3DES, and </a:t>
            </a:r>
            <a:r>
              <a:rPr lang="en-US" sz="2000" dirty="0" smtClean="0">
                <a:latin typeface="+mn-lt"/>
              </a:rPr>
              <a:t>AES, </a:t>
            </a:r>
            <a:r>
              <a:rPr lang="en-US" sz="2000" dirty="0">
                <a:latin typeface="+mn-lt"/>
              </a:rPr>
              <a:t>as well as the MD5 and SHA-1 hashing </a:t>
            </a:r>
            <a:r>
              <a:rPr lang="en-US" sz="2000" dirty="0" smtClean="0">
                <a:latin typeface="+mn-lt"/>
              </a:rPr>
              <a:t>algorithms, </a:t>
            </a:r>
            <a:r>
              <a:rPr lang="en-US" sz="2000" dirty="0">
                <a:latin typeface="+mn-lt"/>
              </a:rPr>
              <a:t>require a symmetric, shared secret key to perform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 specifies a public key exchange method that provides a way for two peers to establish a shared secret key that only they know, although they are communicating over an insecure </a:t>
            </a:r>
            <a:r>
              <a:rPr lang="en-US" sz="2000" dirty="0" smtClean="0">
                <a:latin typeface="+mn-lt"/>
              </a:rPr>
              <a:t>channel</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Based on mathematical sequence of steps</a:t>
            </a:r>
            <a:endParaRPr lang="en-US" sz="2000" dirty="0">
              <a:latin typeface="+mn-lt"/>
            </a:endParaRPr>
          </a:p>
        </p:txBody>
      </p:sp>
    </p:spTree>
    <p:extLst>
      <p:ext uri="{BB962C8B-B14F-4D97-AF65-F5344CB8AC3E}">
        <p14:creationId xmlns:p14="http://schemas.microsoft.com/office/powerpoint/2010/main" val="3592356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2073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43" y="1493937"/>
            <a:ext cx="6949985" cy="4609091"/>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443074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a:t>
            </a:r>
          </a:p>
        </p:txBody>
      </p:sp>
      <p:sp>
        <p:nvSpPr>
          <p:cNvPr id="2" name="Rectangle 1"/>
          <p:cNvSpPr/>
          <p:nvPr/>
        </p:nvSpPr>
        <p:spPr>
          <a:xfrm>
            <a:off x="381964" y="1491269"/>
            <a:ext cx="8021256"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original sender generates a hash of the message and sends it with the message itself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recipient parses the message and the hash, produces another hash from the received message, and compares the two hashes.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they are the same, the recipient can be reasonably sure of the integrity of the original message.</a:t>
            </a:r>
          </a:p>
        </p:txBody>
      </p:sp>
    </p:spTree>
    <p:extLst>
      <p:ext uri="{BB962C8B-B14F-4D97-AF65-F5344CB8AC3E}">
        <p14:creationId xmlns:p14="http://schemas.microsoft.com/office/powerpoint/2010/main" val="14225773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879" y="570702"/>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0" y="1510500"/>
            <a:ext cx="6313623" cy="5088907"/>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556751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7237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493486" y="1300341"/>
            <a:ext cx="8389256" cy="5620000"/>
          </a:xfrm>
          <a:prstGeom prst="rect">
            <a:avLst/>
          </a:prstGeom>
        </p:spPr>
        <p:txBody>
          <a:bodyPr wrap="square">
            <a:spAutoFit/>
          </a:bodyPr>
          <a:lstStyle/>
          <a:p>
            <a:pPr algn="l"/>
            <a:r>
              <a:rPr lang="en-US" sz="2000" dirty="0">
                <a:latin typeface="+mn-lt"/>
              </a:rPr>
              <a:t>Hash-based Message Authentication Code (HMAC) is a mechanism for message authentication using hash functions</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HMAC has two parameters: </a:t>
            </a:r>
            <a:r>
              <a:rPr lang="en-US" sz="2000" dirty="0" smtClean="0">
                <a:latin typeface="+mn-lt"/>
              </a:rPr>
              <a:t>A </a:t>
            </a:r>
            <a:r>
              <a:rPr lang="en-US" sz="2000" dirty="0">
                <a:latin typeface="+mn-lt"/>
              </a:rPr>
              <a:t>message input and a secret key </a:t>
            </a:r>
            <a:r>
              <a:rPr lang="en-US" sz="2000" dirty="0" smtClean="0">
                <a:latin typeface="+mn-lt"/>
              </a:rPr>
              <a:t>known </a:t>
            </a:r>
            <a:r>
              <a:rPr lang="en-US" sz="2000" dirty="0">
                <a:latin typeface="+mn-lt"/>
              </a:rPr>
              <a:t>only to the message originator and intended </a:t>
            </a:r>
            <a:r>
              <a:rPr lang="en-US" sz="2000" dirty="0" smtClean="0">
                <a:latin typeface="+mn-lt"/>
              </a:rPr>
              <a:t>receivers.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sender uses an HMAC function to produce a value (the message authentication code</a:t>
            </a:r>
            <a:r>
              <a:rPr lang="en-US" sz="2000" dirty="0" smtClean="0">
                <a:latin typeface="+mn-lt"/>
              </a:rPr>
              <a:t>) </a:t>
            </a:r>
            <a:r>
              <a:rPr lang="en-US" sz="2000" dirty="0">
                <a:latin typeface="+mn-lt"/>
              </a:rPr>
              <a:t>formed by condensing the secret key and the message </a:t>
            </a:r>
            <a:r>
              <a:rPr lang="en-US" sz="2000" dirty="0" smtClean="0">
                <a:latin typeface="+mn-lt"/>
              </a:rPr>
              <a:t>input.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authentication code is sent along with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computes the message authentication code on the received message using the same key and HMAC function as the sender </a:t>
            </a:r>
            <a:r>
              <a:rPr lang="en-US" sz="2000" dirty="0" smtClean="0">
                <a:latin typeface="+mn-lt"/>
              </a:rPr>
              <a:t>used.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compares the result that is computed with the received message authentication code.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 two values match, the message has been correctly received and the receiver is assured that the sender is a </a:t>
            </a:r>
            <a:r>
              <a:rPr lang="en-US" sz="2000" dirty="0" smtClean="0">
                <a:latin typeface="+mn-lt"/>
              </a:rPr>
              <a:t>user community member who </a:t>
            </a:r>
            <a:r>
              <a:rPr lang="en-US" sz="2000" dirty="0">
                <a:latin typeface="+mn-lt"/>
              </a:rPr>
              <a:t>share the key.</a:t>
            </a:r>
          </a:p>
          <a:p>
            <a:endParaRPr lang="en-US" sz="1800" dirty="0"/>
          </a:p>
        </p:txBody>
      </p:sp>
    </p:spTree>
    <p:extLst>
      <p:ext uri="{BB962C8B-B14F-4D97-AF65-F5344CB8AC3E}">
        <p14:creationId xmlns:p14="http://schemas.microsoft.com/office/powerpoint/2010/main" val="29382243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2"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502920" y="1397853"/>
            <a:ext cx="8206740" cy="3600986"/>
          </a:xfrm>
          <a:prstGeom prst="rect">
            <a:avLst/>
          </a:prstGeom>
        </p:spPr>
        <p:txBody>
          <a:bodyPr wrap="square">
            <a:spAutoFit/>
          </a:bodyPr>
          <a:lstStyle/>
          <a:p>
            <a:pPr algn="l"/>
            <a:r>
              <a:rPr lang="en-US" sz="2000" dirty="0" smtClean="0"/>
              <a:t>There are two common HMAC algorithms:</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MD5</a:t>
            </a:r>
            <a:r>
              <a:rPr lang="en-US" sz="2000" dirty="0">
                <a:latin typeface="+mn-lt"/>
              </a:rPr>
              <a:t> – Uses a 128-bit shared secret key. The variable-length message and 128-bit shared secret key are combined and run through the HMAC-MD5 hash algorithm. The output is a 128-bit hash. The hash is appended to the original message and forwarded to the remote end.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SHA</a:t>
            </a:r>
            <a:r>
              <a:rPr lang="en-US" sz="2000" dirty="0">
                <a:latin typeface="+mn-lt"/>
              </a:rPr>
              <a:t> – SHA-1 uses a 160-bit secret key. The variable-length message and the 160-bit shared secret key are combined and run through the HMAC-SHA1 hash algorithm. The output is a 160-bit hash. The hash is appended to the original message and forwarded to the remote end.</a:t>
            </a:r>
          </a:p>
        </p:txBody>
      </p:sp>
    </p:spTree>
    <p:extLst>
      <p:ext uri="{BB962C8B-B14F-4D97-AF65-F5344CB8AC3E}">
        <p14:creationId xmlns:p14="http://schemas.microsoft.com/office/powerpoint/2010/main" val="1397431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7.1 VPNs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a:t>
            </a:r>
          </a:p>
        </p:txBody>
      </p:sp>
      <p:sp>
        <p:nvSpPr>
          <p:cNvPr id="2" name="Rectangle 1"/>
          <p:cNvSpPr/>
          <p:nvPr/>
        </p:nvSpPr>
        <p:spPr>
          <a:xfrm>
            <a:off x="401322" y="1397853"/>
            <a:ext cx="8206740" cy="112338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VPNs support </a:t>
            </a:r>
            <a:r>
              <a:rPr lang="en-US" sz="2000" dirty="0" smtClean="0">
                <a:latin typeface="+mn-lt"/>
              </a:rPr>
              <a:t>authentication.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Device on the other end of the VPN tunnel must be authenticated before the communication path is considered </a:t>
            </a:r>
            <a:r>
              <a:rPr lang="en-US" sz="2000" dirty="0" smtClean="0">
                <a:latin typeface="+mn-lt"/>
              </a:rPr>
              <a:t>secure.</a:t>
            </a:r>
            <a:endParaRPr lang="en-US" sz="2000"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 y="2521237"/>
            <a:ext cx="7705452" cy="3677602"/>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19373987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335569"/>
            <a:ext cx="8395707" cy="2739211"/>
          </a:xfrm>
          <a:prstGeom prst="rect">
            <a:avLst/>
          </a:prstGeom>
        </p:spPr>
        <p:txBody>
          <a:bodyPr wrap="square">
            <a:spAutoFit/>
          </a:bodyPr>
          <a:lstStyle/>
          <a:p>
            <a:pPr algn="l"/>
            <a:r>
              <a:rPr lang="en-US" sz="2000" dirty="0" smtClean="0">
                <a:latin typeface="+mn-lt"/>
              </a:rPr>
              <a:t>There </a:t>
            </a:r>
            <a:r>
              <a:rPr lang="en-US" sz="2000" dirty="0">
                <a:latin typeface="+mn-lt"/>
              </a:rPr>
              <a:t>are two peer authentication </a:t>
            </a:r>
            <a:r>
              <a:rPr lang="en-US" sz="2000" dirty="0" smtClean="0">
                <a:latin typeface="+mn-lt"/>
              </a:rPr>
              <a:t>methods, PSK and RSA signatures: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PSK</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secret key </a:t>
            </a:r>
            <a:r>
              <a:rPr lang="en-US" sz="2000" dirty="0" smtClean="0">
                <a:latin typeface="+mn-lt"/>
              </a:rPr>
              <a:t>shared </a:t>
            </a:r>
            <a:r>
              <a:rPr lang="en-US" sz="2000" dirty="0">
                <a:latin typeface="+mn-lt"/>
              </a:rPr>
              <a:t>between the two parties using a secure channel before it needs to be </a:t>
            </a:r>
            <a:r>
              <a:rPr lang="en-US" sz="2000" dirty="0" smtClean="0">
                <a:latin typeface="+mn-lt"/>
              </a:rPr>
              <a:t>used.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Use symmetric key cryptographic </a:t>
            </a:r>
            <a:r>
              <a:rPr lang="en-US" sz="2000" dirty="0" smtClean="0">
                <a:latin typeface="+mn-lt"/>
              </a:rPr>
              <a:t>algorithms.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PSK is entered into each peer manually and is used to authenticate the </a:t>
            </a:r>
            <a:r>
              <a:rPr lang="en-US" sz="2000" dirty="0" smtClean="0">
                <a:latin typeface="+mn-lt"/>
              </a:rPr>
              <a:t>peer.</a:t>
            </a:r>
            <a:endParaRPr lang="en-US" sz="2000" dirty="0">
              <a:latin typeface="+mn-lt"/>
            </a:endParaRPr>
          </a:p>
        </p:txBody>
      </p:sp>
    </p:spTree>
    <p:extLst>
      <p:ext uri="{BB962C8B-B14F-4D97-AF65-F5344CB8AC3E}">
        <p14:creationId xmlns:p14="http://schemas.microsoft.com/office/powerpoint/2010/main" val="121409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7379" y="46821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408011"/>
            <a:ext cx="833765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RSA </a:t>
            </a:r>
            <a:r>
              <a:rPr lang="en-US" sz="2000" b="1" dirty="0">
                <a:latin typeface="+mn-lt"/>
              </a:rPr>
              <a:t>signatures</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Digital certificates are exchanged to authenticate </a:t>
            </a:r>
            <a:r>
              <a:rPr lang="en-US" sz="2000" dirty="0" smtClean="0">
                <a:latin typeface="+mn-lt"/>
              </a:rPr>
              <a:t>peers.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Local device derives a hash </a:t>
            </a:r>
            <a:r>
              <a:rPr lang="en-US" sz="2000" dirty="0" smtClean="0">
                <a:latin typeface="+mn-lt"/>
              </a:rPr>
              <a:t>and </a:t>
            </a:r>
            <a:r>
              <a:rPr lang="en-US" sz="2000" dirty="0">
                <a:latin typeface="+mn-lt"/>
              </a:rPr>
              <a:t>encrypts it with its private </a:t>
            </a:r>
            <a:r>
              <a:rPr lang="en-US" sz="2000" dirty="0" smtClean="0">
                <a:latin typeface="+mn-lt"/>
              </a:rPr>
              <a:t>key.</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Encrypted hash, or digital signature, is attached to the message and forwarded to the remote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At the remote end, the encrypted hash is decrypted using the public key of the local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If the decrypted hash matches the recomputed hash, the signature is genuine.</a:t>
            </a:r>
          </a:p>
        </p:txBody>
      </p:sp>
    </p:spTree>
    <p:extLst>
      <p:ext uri="{BB962C8B-B14F-4D97-AF65-F5344CB8AC3E}">
        <p14:creationId xmlns:p14="http://schemas.microsoft.com/office/powerpoint/2010/main" val="35530014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a:t>
            </a:r>
          </a:p>
        </p:txBody>
      </p:sp>
      <p:sp>
        <p:nvSpPr>
          <p:cNvPr id="3" name="Rectangle 2"/>
          <p:cNvSpPr/>
          <p:nvPr/>
        </p:nvSpPr>
        <p:spPr>
          <a:xfrm>
            <a:off x="342900" y="1380860"/>
            <a:ext cx="8389620" cy="4770537"/>
          </a:xfrm>
          <a:prstGeom prst="rect">
            <a:avLst/>
          </a:prstGeom>
        </p:spPr>
        <p:txBody>
          <a:bodyPr wrap="square">
            <a:spAutoFit/>
          </a:bodyPr>
          <a:lstStyle/>
          <a:p>
            <a:pPr algn="l"/>
            <a:r>
              <a:rPr lang="en-US" sz="2000" b="1" dirty="0" smtClean="0"/>
              <a:t>Authentication </a:t>
            </a:r>
            <a:r>
              <a:rPr lang="en-US" sz="2000" b="1" dirty="0"/>
              <a:t>Header (AH)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Appropriate protocol to use when confidentiality is not required or </a:t>
            </a:r>
            <a:r>
              <a:rPr lang="en-US" sz="2000" dirty="0" smtClean="0">
                <a:latin typeface="+mn-lt"/>
              </a:rPr>
              <a:t>permitted.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data authentication and integrity for IP packets that are passed between two </a:t>
            </a:r>
            <a:r>
              <a:rPr lang="en-US" sz="2000" dirty="0" smtClean="0">
                <a:latin typeface="+mn-lt"/>
              </a:rPr>
              <a:t>systems.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Does not provide data confidentiality (encryption) of </a:t>
            </a:r>
            <a:r>
              <a:rPr lang="en-US" sz="2000" dirty="0" smtClean="0">
                <a:latin typeface="+mn-lt"/>
              </a:rPr>
              <a:t>packets.</a:t>
            </a:r>
            <a:endParaRPr lang="en-US" sz="2000" dirty="0">
              <a:latin typeface="+mn-lt"/>
            </a:endParaRPr>
          </a:p>
          <a:p>
            <a:pPr algn="l"/>
            <a:endParaRPr lang="en-US" sz="2000" b="1" dirty="0" smtClean="0"/>
          </a:p>
          <a:p>
            <a:pPr algn="l"/>
            <a:r>
              <a:rPr lang="en-US" sz="2000" b="1" dirty="0" smtClean="0"/>
              <a:t>Encapsulating </a:t>
            </a:r>
            <a:r>
              <a:rPr lang="en-US" sz="2000" b="1" dirty="0"/>
              <a:t>Security Payload (ESP)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 security protocol that provides confidentiality and authentication by encrypting the IP </a:t>
            </a:r>
            <a:r>
              <a:rPr lang="en-US" sz="2000" dirty="0" smtClean="0">
                <a:latin typeface="+mn-lt"/>
              </a:rPr>
              <a:t>packet.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Authenticates the inner IP packet and ESP </a:t>
            </a:r>
            <a:r>
              <a:rPr lang="en-US" sz="2000" dirty="0" smtClean="0">
                <a:latin typeface="+mn-lt"/>
              </a:rPr>
              <a:t>header.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encryption and authentication are optional in ESP, at a minimum, one of them must be </a:t>
            </a:r>
            <a:r>
              <a:rPr lang="en-US" sz="2000" dirty="0" smtClean="0">
                <a:latin typeface="+mn-lt"/>
              </a:rPr>
              <a:t>selected.</a:t>
            </a:r>
            <a:endParaRPr lang="en-US" sz="2000" dirty="0">
              <a:latin typeface="+mn-lt"/>
            </a:endParaRPr>
          </a:p>
        </p:txBody>
      </p:sp>
    </p:spTree>
    <p:extLst>
      <p:ext uri="{BB962C8B-B14F-4D97-AF65-F5344CB8AC3E}">
        <p14:creationId xmlns:p14="http://schemas.microsoft.com/office/powerpoint/2010/main" val="3372269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417449"/>
            <a:ext cx="6888480" cy="4900895"/>
          </a:xfrm>
          <a:prstGeom prst="rect">
            <a:avLst/>
          </a:prstGeom>
          <a:noFill/>
          <a:ln w="9525" cap="rnd">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497420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sp>
        <p:nvSpPr>
          <p:cNvPr id="3" name="Rectangle 2"/>
          <p:cNvSpPr/>
          <p:nvPr/>
        </p:nvSpPr>
        <p:spPr>
          <a:xfrm>
            <a:off x="344711" y="1259719"/>
            <a:ext cx="8493369" cy="4647426"/>
          </a:xfrm>
          <a:prstGeom prst="rect">
            <a:avLst/>
          </a:prstGeom>
        </p:spPr>
        <p:txBody>
          <a:bodyPr wrap="square">
            <a:spAutoFit/>
          </a:bodyPr>
          <a:lstStyle/>
          <a:p>
            <a:pPr algn="l"/>
            <a:r>
              <a:rPr lang="en-US" sz="2000" dirty="0" smtClean="0"/>
              <a:t>Four </a:t>
            </a:r>
            <a:r>
              <a:rPr lang="en-US" sz="2000" dirty="0"/>
              <a:t>basic building block of the IPsec framework that must be </a:t>
            </a:r>
            <a:r>
              <a:rPr lang="en-US" sz="2000" dirty="0" smtClean="0"/>
              <a:t>selected:</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IPsec framework protocol</a:t>
            </a:r>
            <a:r>
              <a:rPr lang="en-US" sz="2000" dirty="0">
                <a:latin typeface="+mn-lt"/>
              </a:rPr>
              <a:t> – </a:t>
            </a:r>
            <a:r>
              <a:rPr lang="en-US" sz="2000" dirty="0" smtClean="0">
                <a:latin typeface="+mn-lt"/>
              </a:rPr>
              <a:t>A combination </a:t>
            </a:r>
            <a:r>
              <a:rPr lang="en-US" sz="2000" dirty="0">
                <a:latin typeface="+mn-lt"/>
              </a:rPr>
              <a:t>of ESP and AH, ESP or ESP+AH options are almost always selected because AH itself does not provide </a:t>
            </a:r>
            <a:r>
              <a:rPr lang="en-US" sz="2000" dirty="0" smtClean="0">
                <a:latin typeface="+mn-lt"/>
              </a:rPr>
              <a:t>encryption.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a:t>
            </a:r>
            <a:r>
              <a:rPr lang="en-US" sz="2000" dirty="0">
                <a:latin typeface="+mn-lt"/>
              </a:rPr>
              <a:t> </a:t>
            </a:r>
            <a:r>
              <a:rPr lang="en-US" sz="2000" dirty="0" smtClean="0">
                <a:latin typeface="+mn-lt"/>
              </a:rPr>
              <a:t>(if </a:t>
            </a:r>
            <a:r>
              <a:rPr lang="en-US" sz="2000" dirty="0">
                <a:latin typeface="+mn-lt"/>
              </a:rPr>
              <a:t>IPsec is implemented with ESP) – DES, 3DES, or AES, AES is strongly recommended since provides the greatest </a:t>
            </a:r>
            <a:r>
              <a:rPr lang="en-US" sz="2000" dirty="0" smtClean="0">
                <a:latin typeface="+mn-lt"/>
              </a:rPr>
              <a:t>security.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Integrity </a:t>
            </a:r>
            <a:r>
              <a:rPr lang="en-US" sz="2000" dirty="0" smtClean="0">
                <a:latin typeface="+mn-lt"/>
              </a:rPr>
              <a:t>– </a:t>
            </a:r>
            <a:r>
              <a:rPr lang="en-US" sz="2000" dirty="0">
                <a:latin typeface="+mn-lt"/>
              </a:rPr>
              <a:t>Guarantees that the content has not been altered in transit using hash algorithms (MD5 or 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 Represents how devices on either end of the VPN tunnel are authenticated (PSK or 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DH algorithm group</a:t>
            </a:r>
            <a:r>
              <a:rPr lang="en-US" sz="2000" dirty="0">
                <a:latin typeface="+mn-lt"/>
              </a:rPr>
              <a:t> – Represents how a shared secret key is established between peers, DH24 provides the greatest </a:t>
            </a:r>
            <a:r>
              <a:rPr lang="en-US" sz="2000" dirty="0" smtClean="0">
                <a:latin typeface="+mn-lt"/>
              </a:rPr>
              <a:t>security.</a:t>
            </a:r>
            <a:endParaRPr lang="en-US" sz="2000" dirty="0">
              <a:latin typeface="+mn-lt"/>
            </a:endParaRPr>
          </a:p>
        </p:txBody>
      </p:sp>
    </p:spTree>
    <p:extLst>
      <p:ext uri="{BB962C8B-B14F-4D97-AF65-F5344CB8AC3E}">
        <p14:creationId xmlns:p14="http://schemas.microsoft.com/office/powerpoint/2010/main" val="2656683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1710" y="48925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181" y="1335314"/>
            <a:ext cx="5984510" cy="5283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841454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7.4 Remote Access</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8585" y="527260"/>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Types of Remote Access VPNs</a:t>
            </a:r>
          </a:p>
        </p:txBody>
      </p:sp>
      <p:sp>
        <p:nvSpPr>
          <p:cNvPr id="2" name="TextBox 1"/>
          <p:cNvSpPr txBox="1"/>
          <p:nvPr/>
        </p:nvSpPr>
        <p:spPr>
          <a:xfrm>
            <a:off x="442129" y="1671377"/>
            <a:ext cx="8065477" cy="275460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There are two primary methods for deploying remote access VPNs:</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Secure Sockets Layer (SSL)</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IP Security (IPsec</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Type of VPN method based on the access requirements of the users and the organization’s IT </a:t>
            </a:r>
            <a:r>
              <a:rPr lang="en-US" sz="2000" dirty="0" smtClean="0">
                <a:latin typeface="+mn-lt"/>
              </a:rPr>
              <a:t>processes.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a:t>
            </a:r>
            <a:r>
              <a:rPr lang="en-US" sz="2000" dirty="0" smtClean="0">
                <a:latin typeface="+mn-lt"/>
              </a:rPr>
              <a:t>types offer </a:t>
            </a:r>
            <a:r>
              <a:rPr lang="en-US" sz="2000" dirty="0">
                <a:latin typeface="+mn-lt"/>
              </a:rPr>
              <a:t>access to virtually any network application or </a:t>
            </a:r>
            <a:r>
              <a:rPr lang="en-US" sz="2000" dirty="0" smtClean="0">
                <a:latin typeface="+mn-lt"/>
              </a:rPr>
              <a:t>resource.</a:t>
            </a:r>
            <a:endParaRPr lang="en-US" sz="2000" dirty="0">
              <a:latin typeface="+mn-lt"/>
            </a:endParaRPr>
          </a:p>
        </p:txBody>
      </p:sp>
    </p:spTree>
    <p:extLst>
      <p:ext uri="{BB962C8B-B14F-4D97-AF65-F5344CB8AC3E}">
        <p14:creationId xmlns:p14="http://schemas.microsoft.com/office/powerpoint/2010/main" val="9349081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592" y="373187"/>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a:t>
            </a:r>
          </a:p>
        </p:txBody>
      </p:sp>
      <p:sp>
        <p:nvSpPr>
          <p:cNvPr id="2" name="TextBox 1"/>
          <p:cNvSpPr txBox="1"/>
          <p:nvPr/>
        </p:nvSpPr>
        <p:spPr>
          <a:xfrm>
            <a:off x="398585" y="1211387"/>
            <a:ext cx="8065477" cy="141577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remote access by using a web browser and the web browser’s native SSL encryption.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Can provide remote access using the Cisco AnyConnect Secure Mobility Client software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2" y="2596413"/>
            <a:ext cx="5965544" cy="4075055"/>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425667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157826"/>
            <a:ext cx="8145462" cy="838200"/>
          </a:xfrm>
        </p:spPr>
        <p:txBody>
          <a:bodyPr/>
          <a:lstStyle/>
          <a:p>
            <a:pPr eaLnBrk="1" hangingPunct="1"/>
            <a:r>
              <a:rPr lang="en-US" dirty="0" smtClean="0">
                <a:ea typeface="ＭＳ Ｐゴシック" pitchFamily="34" charset="-128"/>
              </a:rPr>
              <a:t>Introducing VPNs</a:t>
            </a:r>
          </a:p>
        </p:txBody>
      </p:sp>
      <p:sp>
        <p:nvSpPr>
          <p:cNvPr id="2" name="Content Placeholder 1"/>
          <p:cNvSpPr>
            <a:spLocks noGrp="1"/>
          </p:cNvSpPr>
          <p:nvPr>
            <p:ph idx="1"/>
          </p:nvPr>
        </p:nvSpPr>
        <p:spPr>
          <a:xfrm>
            <a:off x="362857" y="1180431"/>
            <a:ext cx="8287657" cy="1323736"/>
          </a:xfrm>
        </p:spPr>
        <p:txBody>
          <a:bodyPr/>
          <a:lstStyle/>
          <a:p>
            <a:r>
              <a:rPr lang="en-US" sz="2000" dirty="0" smtClean="0"/>
              <a:t>VPNs are used to </a:t>
            </a:r>
            <a:r>
              <a:rPr lang="en-US" sz="2000" dirty="0"/>
              <a:t>create an end-to-end private network connection over third-party </a:t>
            </a:r>
            <a:r>
              <a:rPr lang="en-US" sz="2000" dirty="0" smtClean="0"/>
              <a:t>networks, </a:t>
            </a:r>
            <a:r>
              <a:rPr lang="en-US" sz="2000" dirty="0"/>
              <a:t>such as the Internet or </a:t>
            </a:r>
            <a:r>
              <a:rPr lang="en-US" sz="2000" dirty="0" smtClean="0"/>
              <a:t>extranets.</a:t>
            </a:r>
          </a:p>
          <a:p>
            <a:r>
              <a:rPr lang="en-US" sz="2000" dirty="0"/>
              <a:t>To implement VPNs, a VPN gateway is </a:t>
            </a:r>
            <a:r>
              <a:rPr lang="en-US" sz="2000" dirty="0" smtClean="0"/>
              <a:t>necessary: Could </a:t>
            </a:r>
            <a:r>
              <a:rPr lang="en-US" sz="2000" dirty="0"/>
              <a:t>be a router, a firewall, or a Cisco Adaptive Security Appliance (ASA</a:t>
            </a:r>
            <a:r>
              <a:rPr lang="en-US" sz="2000" dirty="0" smtClean="0"/>
              <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 Solutions</a:t>
            </a:r>
          </a:p>
        </p:txBody>
      </p:sp>
      <p:sp>
        <p:nvSpPr>
          <p:cNvPr id="2" name="TextBox 1"/>
          <p:cNvSpPr txBox="1"/>
          <p:nvPr/>
        </p:nvSpPr>
        <p:spPr>
          <a:xfrm>
            <a:off x="398585" y="1453664"/>
            <a:ext cx="8065477" cy="4893647"/>
          </a:xfrm>
          <a:prstGeom prst="rect">
            <a:avLst/>
          </a:prstGeom>
          <a:noFill/>
        </p:spPr>
        <p:txBody>
          <a:bodyPr wrap="square" rtlCol="0">
            <a:spAutoFit/>
          </a:bodyPr>
          <a:lstStyle/>
          <a:p>
            <a:pPr algn="l"/>
            <a:r>
              <a:rPr lang="en-US" sz="2000" b="1" dirty="0"/>
              <a:t>Cisco AnyConnect Secure Mobility Client with </a:t>
            </a:r>
            <a:r>
              <a:rPr lang="en-US" sz="2000" b="1" dirty="0" smtClean="0"/>
              <a:t>SSL</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Client-Based SSL VPNs provide authenticated users with LAN-like, full network access to corporate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remote devices require a client application, such as the Cisco VPN Client or the newer AnyConnect client to be installed on the end-user device</a:t>
            </a:r>
          </a:p>
          <a:p>
            <a:pPr marL="342900" indent="-342900" algn="l">
              <a:buFont typeface="Arial" pitchFamily="34" charset="0"/>
              <a:buChar char="•"/>
            </a:pPr>
            <a:endParaRPr lang="en-US" sz="2000" dirty="0"/>
          </a:p>
          <a:p>
            <a:pPr algn="l"/>
            <a:r>
              <a:rPr lang="en-US" sz="2000" b="1" dirty="0"/>
              <a:t>Cisco Secure Mobility Clientless SSL </a:t>
            </a:r>
            <a:r>
              <a:rPr lang="en-US" sz="2000" b="1" dirty="0" smtClean="0"/>
              <a:t>VPN</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Enables corporations to provide access to corporate resources even when the remote device is not corporately-managed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Cisco ASA is used as a proxy device to network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a web portal interface for remote devices to navigate the network using port-forwarding capabilities</a:t>
            </a:r>
          </a:p>
          <a:p>
            <a:pPr marL="342900" indent="-342900" algn="l">
              <a:buFont typeface="Arial" pitchFamily="34" charset="0"/>
              <a:buChar char="•"/>
            </a:pPr>
            <a:endParaRPr lang="en-US" sz="2000" dirty="0"/>
          </a:p>
        </p:txBody>
      </p:sp>
    </p:spTree>
    <p:extLst>
      <p:ext uri="{BB962C8B-B14F-4D97-AF65-F5344CB8AC3E}">
        <p14:creationId xmlns:p14="http://schemas.microsoft.com/office/powerpoint/2010/main" val="41048421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440" y="40990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29" y="1248106"/>
            <a:ext cx="6691085" cy="5217597"/>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1940152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 (cont.)</a:t>
            </a:r>
          </a:p>
        </p:txBody>
      </p:sp>
      <p:sp>
        <p:nvSpPr>
          <p:cNvPr id="3" name="TextBox 2"/>
          <p:cNvSpPr txBox="1"/>
          <p:nvPr/>
        </p:nvSpPr>
        <p:spPr>
          <a:xfrm>
            <a:off x="382952" y="1711570"/>
            <a:ext cx="8383677" cy="396416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Cisco Easy VPN solution consists of three components: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Server – A Cisco IOS router or Cisco ASA </a:t>
            </a:r>
            <a:r>
              <a:rPr lang="en-US" sz="2000" dirty="0">
                <a:latin typeface="+mn-lt"/>
              </a:rPr>
              <a:t>Firewall acting as the VPN head-end device in site-to-site or remote-access VPNs.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a:t>
            </a:r>
            <a:r>
              <a:rPr lang="en-US" sz="2000" b="1" dirty="0" smtClean="0">
                <a:latin typeface="+mn-lt"/>
              </a:rPr>
              <a:t>Remote</a:t>
            </a:r>
            <a:r>
              <a:rPr lang="en-US" sz="2000" b="1" dirty="0" smtClean="0"/>
              <a:t> </a:t>
            </a:r>
            <a:r>
              <a:rPr lang="en-US" sz="2000" dirty="0"/>
              <a:t>–</a:t>
            </a:r>
            <a:r>
              <a:rPr lang="en-US" sz="2000" dirty="0" smtClean="0">
                <a:latin typeface="+mn-lt"/>
              </a:rPr>
              <a:t> </a:t>
            </a:r>
            <a:r>
              <a:rPr lang="en-US" sz="2000" dirty="0">
                <a:latin typeface="+mn-lt"/>
              </a:rPr>
              <a:t>A Cisco IOS router or Cisco ASA Firewall acting as a remote VPN client.</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VPN </a:t>
            </a:r>
            <a:r>
              <a:rPr lang="en-US" sz="2000" b="1" dirty="0" smtClean="0">
                <a:latin typeface="+mn-lt"/>
              </a:rPr>
              <a:t>Client</a:t>
            </a:r>
            <a:r>
              <a:rPr lang="en-US" sz="2000" b="1" dirty="0" smtClean="0"/>
              <a:t> </a:t>
            </a:r>
            <a:r>
              <a:rPr lang="en-US" sz="2000" dirty="0"/>
              <a:t>–</a:t>
            </a:r>
            <a:r>
              <a:rPr lang="en-US" sz="2000" dirty="0" smtClean="0">
                <a:latin typeface="+mn-lt"/>
              </a:rPr>
              <a:t> </a:t>
            </a:r>
            <a:r>
              <a:rPr lang="en-US" sz="2000" dirty="0">
                <a:latin typeface="+mn-lt"/>
              </a:rPr>
              <a:t>An application supported on a PC used to access a Cisco VPN </a:t>
            </a:r>
            <a:r>
              <a:rPr lang="en-US" sz="2000" dirty="0" smtClean="0">
                <a:latin typeface="+mn-lt"/>
              </a:rPr>
              <a:t>server.</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The </a:t>
            </a:r>
            <a:r>
              <a:rPr lang="en-US" sz="2000" dirty="0">
                <a:latin typeface="+mn-lt"/>
              </a:rPr>
              <a:t>Cisco Easy VPN solution feature offers flexibility, scalability, and ease of use for both site-to-site and remote access IPsec </a:t>
            </a:r>
            <a:r>
              <a:rPr lang="en-US" sz="2000" dirty="0" smtClean="0">
                <a:latin typeface="+mn-lt"/>
              </a:rPr>
              <a:t>VPNs.</a:t>
            </a:r>
            <a:endParaRPr lang="en-US" sz="2000" dirty="0">
              <a:latin typeface="+mn-lt"/>
            </a:endParaRPr>
          </a:p>
          <a:p>
            <a:endParaRPr lang="en-US" dirty="0"/>
          </a:p>
        </p:txBody>
      </p:sp>
    </p:spTree>
    <p:extLst>
      <p:ext uri="{BB962C8B-B14F-4D97-AF65-F5344CB8AC3E}">
        <p14:creationId xmlns:p14="http://schemas.microsoft.com/office/powerpoint/2010/main" val="5946801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588" y="381622"/>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Cisco Easy VPN Server and Remote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385" y="1219822"/>
            <a:ext cx="6821869" cy="5282576"/>
          </a:xfrm>
          <a:prstGeom prst="rect">
            <a:avLst/>
          </a:prstGeom>
          <a:noFill/>
          <a:ln w="9525">
            <a:solidFill>
              <a:schemeClr val="tx1"/>
            </a:solidFill>
            <a:bevel/>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764134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5098" y="46544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Comparing IPsec and SSL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81" y="1303646"/>
            <a:ext cx="8529097" cy="5120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93059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smtClean="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a:t>
            </a:r>
            <a:r>
              <a:rPr lang="en-US" sz="2000" dirty="0" smtClean="0"/>
              <a:t>third-party </a:t>
            </a:r>
            <a:r>
              <a:rPr lang="en-US" sz="2000" dirty="0"/>
              <a:t>network, such as the Internet. </a:t>
            </a:r>
            <a:endParaRPr lang="en-US" sz="2000" dirty="0" smtClean="0"/>
          </a:p>
          <a:p>
            <a:r>
              <a:rPr lang="en-US" sz="2000" dirty="0" smtClean="0"/>
              <a:t>A </a:t>
            </a:r>
            <a:r>
              <a:rPr lang="en-US" sz="2000" dirty="0"/>
              <a:t>site-to-site VPN uses a VPN gateway device at the edge of both sites. The end hosts are unaware of the VPN and have no additional supporting software.</a:t>
            </a:r>
          </a:p>
          <a:p>
            <a:r>
              <a:rPr lang="en-US" sz="2000" dirty="0"/>
              <a:t>A </a:t>
            </a:r>
            <a:r>
              <a:rPr lang="en-US" sz="2000" dirty="0" smtClean="0"/>
              <a:t>remote access </a:t>
            </a:r>
            <a:r>
              <a:rPr lang="en-US" sz="2000" dirty="0"/>
              <a:t>VPN requires software to be installed on the individual host device that </a:t>
            </a:r>
            <a:r>
              <a:rPr lang="en-US" sz="2000" dirty="0" smtClean="0"/>
              <a:t>accesses </a:t>
            </a:r>
            <a:r>
              <a:rPr lang="en-US" sz="2000" dirty="0"/>
              <a:t>the network from a remote location. </a:t>
            </a:r>
            <a:endParaRPr lang="en-US" sz="2000" dirty="0" smtClean="0"/>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smtClean="0"/>
              <a:t>SSL </a:t>
            </a:r>
            <a:r>
              <a:rPr lang="en-US" dirty="0"/>
              <a:t>technology can provide remote access using a client’s web browser and the browser’s native SSL </a:t>
            </a:r>
            <a:r>
              <a:rPr lang="en-US" dirty="0" smtClean="0"/>
              <a:t>encryption. </a:t>
            </a:r>
          </a:p>
          <a:p>
            <a:pPr marL="682625" lvl="1" indent="-225425">
              <a:buFont typeface="Arial" panose="020B0604020202020204" pitchFamily="34" charset="0"/>
              <a:buChar char="•"/>
              <a:tabLst>
                <a:tab pos="623888" algn="l"/>
              </a:tabLst>
            </a:pPr>
            <a:r>
              <a:rPr lang="en-US" dirty="0" smtClean="0"/>
              <a:t>Using </a:t>
            </a:r>
            <a:r>
              <a:rPr lang="en-US" dirty="0"/>
              <a:t>Cisco AnyConnect software on the client, users can have LAN-like, full network access using SSL</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smtClean="0"/>
              <a:t>GRE </a:t>
            </a:r>
            <a:r>
              <a:rPr lang="en-US" sz="2000" dirty="0"/>
              <a:t>is a basic, non-secure site-to-site VPN tunneling protocol that can encapsulate a wide variety of protocol packet types inside IP tunnels, thus allowing an organization to deliver other protocols through an IP-based WAN. </a:t>
            </a:r>
            <a:endParaRPr lang="en-US" sz="2000" dirty="0" smtClean="0"/>
          </a:p>
          <a:p>
            <a:pPr marL="682625" lvl="1" indent="-225425">
              <a:buFont typeface="Arial" panose="020B0604020202020204" pitchFamily="34" charset="0"/>
              <a:buChar char="•"/>
            </a:pPr>
            <a:r>
              <a:rPr lang="en-US" dirty="0" smtClean="0"/>
              <a:t>Today, </a:t>
            </a:r>
            <a:r>
              <a:rPr lang="en-US" dirty="0"/>
              <a:t>it is primarily used to deliver IP multicast traffic or IPv6 traffic over an IPv4 unicast-only connection.</a:t>
            </a:r>
          </a:p>
          <a:p>
            <a:r>
              <a:rPr lang="en-US" sz="2000" dirty="0" smtClean="0"/>
              <a:t>IPsec, </a:t>
            </a:r>
            <a:r>
              <a:rPr lang="en-US" sz="2000" dirty="0"/>
              <a:t>an IETF standard, is a secure tunnel operating at Layer 3 of the OSI model that can protect and authenticate IP packets between </a:t>
            </a:r>
            <a:r>
              <a:rPr lang="en-US" sz="2000" dirty="0" smtClean="0"/>
              <a:t>IPsec </a:t>
            </a:r>
            <a:r>
              <a:rPr lang="en-US" sz="2000" dirty="0"/>
              <a:t>peers. </a:t>
            </a:r>
            <a:endParaRPr lang="en-US" sz="2000" dirty="0" smtClean="0"/>
          </a:p>
          <a:p>
            <a:pPr marL="682625" lvl="1" indent="-225425">
              <a:buFont typeface="Arial" panose="020B0604020202020204" pitchFamily="34" charset="0"/>
              <a:buChar char="•"/>
            </a:pPr>
            <a:r>
              <a:rPr lang="en-US" dirty="0" smtClean="0"/>
              <a:t>It </a:t>
            </a:r>
            <a:r>
              <a:rPr lang="en-US" dirty="0"/>
              <a:t>can provide confidentiality by using encryption, data integrity, authentication, and anti-replay protection. </a:t>
            </a:r>
            <a:endParaRPr lang="en-US" dirty="0" smtClean="0"/>
          </a:p>
          <a:p>
            <a:pPr marL="682625" lvl="1" indent="-225425">
              <a:buFont typeface="Arial" panose="020B0604020202020204" pitchFamily="34" charset="0"/>
              <a:buChar char="•"/>
            </a:pPr>
            <a:r>
              <a:rPr lang="en-US" dirty="0" smtClean="0"/>
              <a:t>Data </a:t>
            </a:r>
            <a:r>
              <a:rPr lang="en-US" dirty="0"/>
              <a:t>integrity is provided by using a hash algorithm, such as MD5 or SHA. </a:t>
            </a:r>
            <a:endParaRPr lang="en-US" dirty="0" smtClean="0"/>
          </a:p>
          <a:p>
            <a:pPr marL="682625" lvl="1" indent="-225425">
              <a:buFont typeface="Arial" panose="020B0604020202020204" pitchFamily="34" charset="0"/>
              <a:buChar char="•"/>
            </a:pPr>
            <a:r>
              <a:rPr lang="en-US" dirty="0" smtClean="0"/>
              <a:t>Authentication </a:t>
            </a:r>
            <a:r>
              <a:rPr lang="en-US" dirty="0"/>
              <a:t>is provided by the PSK or RSA peer authentication method</a:t>
            </a:r>
            <a:r>
              <a:rPr lang="en-US" dirty="0" smtClean="0"/>
              <a:t>.</a:t>
            </a:r>
            <a:endParaRPr lang="en-US" dirty="0"/>
          </a:p>
        </p:txBody>
      </p:sp>
    </p:spTree>
    <p:extLst>
      <p:ext uri="{BB962C8B-B14F-4D97-AF65-F5344CB8AC3E}">
        <p14:creationId xmlns:p14="http://schemas.microsoft.com/office/powerpoint/2010/main" val="24273727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7838" y="411464"/>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291771"/>
            <a:ext cx="8410046" cy="4616904"/>
          </a:xfrm>
        </p:spPr>
        <p:txBody>
          <a:bodyPr/>
          <a:lstStyle/>
          <a:p>
            <a:r>
              <a:rPr lang="en-US" sz="2000" dirty="0" smtClean="0"/>
              <a:t>The </a:t>
            </a:r>
            <a:r>
              <a:rPr lang="en-US" sz="2000" dirty="0"/>
              <a:t>level of confidentiality provided by encryption depends on the algorithm used and the key length. </a:t>
            </a:r>
            <a:endParaRPr lang="en-US" sz="2000" dirty="0" smtClean="0"/>
          </a:p>
          <a:p>
            <a:r>
              <a:rPr lang="en-US" sz="2000" dirty="0" smtClean="0"/>
              <a:t>Encryption </a:t>
            </a:r>
            <a:r>
              <a:rPr lang="en-US" sz="2000" dirty="0"/>
              <a:t>can be symmetrical or asymmetrical. </a:t>
            </a:r>
            <a:endParaRPr lang="en-US" sz="2000" dirty="0" smtClean="0"/>
          </a:p>
          <a:p>
            <a:r>
              <a:rPr lang="en-US" sz="2000" dirty="0" smtClean="0"/>
              <a:t>DH </a:t>
            </a:r>
            <a:r>
              <a:rPr lang="en-US" sz="2000" dirty="0"/>
              <a:t>is a method used to securely exchange the keys to encrypt data.</a:t>
            </a:r>
          </a:p>
        </p:txBody>
      </p:sp>
    </p:spTree>
    <p:extLst>
      <p:ext uri="{BB962C8B-B14F-4D97-AF65-F5344CB8AC3E}">
        <p14:creationId xmlns:p14="http://schemas.microsoft.com/office/powerpoint/2010/main" val="28182318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954" y="1128129"/>
            <a:ext cx="7940675" cy="1861804"/>
          </a:xfrm>
        </p:spPr>
        <p:txBody>
          <a:bodyPr/>
          <a:lstStyle/>
          <a:p>
            <a:r>
              <a:rPr lang="en-US" sz="2000" dirty="0" smtClean="0"/>
              <a:t>The </a:t>
            </a:r>
            <a:r>
              <a:rPr lang="en-US" sz="2000" dirty="0"/>
              <a:t>VPN end points encrypt the whole of original IP </a:t>
            </a:r>
            <a:r>
              <a:rPr lang="en-US" sz="2000" dirty="0" smtClean="0"/>
              <a:t>packet</a:t>
            </a:r>
          </a:p>
          <a:p>
            <a:r>
              <a:rPr lang="en-US" sz="2000" dirty="0" smtClean="0"/>
              <a:t>The </a:t>
            </a:r>
            <a:r>
              <a:rPr lang="en-US" sz="2000" dirty="0"/>
              <a:t>VPN end points also append headers to the original encrypted packet. </a:t>
            </a:r>
            <a:endParaRPr lang="en-US" sz="2000" dirty="0" smtClean="0"/>
          </a:p>
          <a:p>
            <a:r>
              <a:rPr lang="en-US" sz="2000" dirty="0" smtClean="0"/>
              <a:t>The </a:t>
            </a:r>
            <a:r>
              <a:rPr lang="en-US" sz="2000" dirty="0"/>
              <a:t>additional headers include fields that allow VPN devices to perform all their functions.</a:t>
            </a:r>
          </a:p>
          <a:p>
            <a:endParaRPr lang="en-US" dirty="0"/>
          </a:p>
        </p:txBody>
      </p:sp>
      <p:pic>
        <p:nvPicPr>
          <p:cNvPr id="4" name="Picture 3" descr="13-1"/>
          <p:cNvPicPr/>
          <p:nvPr/>
        </p:nvPicPr>
        <p:blipFill>
          <a:blip r:embed="rId2">
            <a:extLst>
              <a:ext uri="{28A0092B-C50C-407E-A947-70E740481C1C}">
                <a14:useLocalDpi xmlns:a14="http://schemas.microsoft.com/office/drawing/2010/main" val="0"/>
              </a:ext>
            </a:extLst>
          </a:blip>
          <a:srcRect/>
          <a:stretch>
            <a:fillRect/>
          </a:stretch>
        </p:blipFill>
        <p:spPr bwMode="auto">
          <a:xfrm>
            <a:off x="1124398" y="3257818"/>
            <a:ext cx="6997729" cy="3251248"/>
          </a:xfrm>
          <a:prstGeom prst="rect">
            <a:avLst/>
          </a:prstGeom>
          <a:noFill/>
          <a:ln>
            <a:noFill/>
          </a:ln>
        </p:spPr>
      </p:pic>
      <p:sp>
        <p:nvSpPr>
          <p:cNvPr id="5" name="Rectangle 2"/>
          <p:cNvSpPr>
            <a:spLocks noGrp="1" noChangeArrowheads="1"/>
          </p:cNvSpPr>
          <p:nvPr>
            <p:ph type="title"/>
          </p:nvPr>
        </p:nvSpPr>
        <p:spPr>
          <a:xfrm>
            <a:off x="354125" y="210746"/>
            <a:ext cx="8145462" cy="838200"/>
          </a:xfrm>
        </p:spPr>
        <p:txBody>
          <a:bodyPr/>
          <a:lstStyle/>
          <a:p>
            <a:pPr eaLnBrk="1" hangingPunct="1"/>
            <a:r>
              <a:rPr lang="en-US" dirty="0" smtClean="0">
                <a:ea typeface="ＭＳ Ｐゴシック" pitchFamily="34" charset="-128"/>
              </a:rPr>
              <a:t>Introducing VPNs</a:t>
            </a:r>
          </a:p>
        </p:txBody>
      </p:sp>
    </p:spTree>
    <p:extLst>
      <p:ext uri="{BB962C8B-B14F-4D97-AF65-F5344CB8AC3E}">
        <p14:creationId xmlns:p14="http://schemas.microsoft.com/office/powerpoint/2010/main" val="1789883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smtClean="0"/>
              <a:t>Cost </a:t>
            </a:r>
            <a:r>
              <a:rPr lang="en-US" sz="2000" b="1" dirty="0"/>
              <a:t>savings </a:t>
            </a:r>
            <a:endParaRPr lang="en-US" sz="2000" dirty="0" smtClean="0"/>
          </a:p>
          <a:p>
            <a:pPr marL="682625" lvl="1" indent="-225425">
              <a:buFont typeface="Arial" panose="020B0604020202020204" pitchFamily="34" charset="0"/>
              <a:buChar char="•"/>
            </a:pPr>
            <a:r>
              <a:rPr lang="en-US" dirty="0" smtClean="0"/>
              <a:t>Enable organizations to use cost-effective, third-party Internet transport to connect remote offices and remote users to the main site.</a:t>
            </a:r>
          </a:p>
          <a:p>
            <a:r>
              <a:rPr lang="en-US" sz="2000" b="1" dirty="0" smtClean="0"/>
              <a:t>Scalability </a:t>
            </a:r>
            <a:endParaRPr lang="en-US" sz="2000" dirty="0" smtClean="0"/>
          </a:p>
          <a:p>
            <a:pPr marL="682625" lvl="1" indent="-225425">
              <a:buFont typeface="Arial" panose="020B0604020202020204" pitchFamily="34" charset="0"/>
              <a:buChar char="•"/>
              <a:tabLst>
                <a:tab pos="682625" algn="l"/>
              </a:tabLst>
            </a:pPr>
            <a:r>
              <a:rPr lang="en-US" dirty="0" smtClean="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smtClean="0"/>
              <a:t>Compatibility </a:t>
            </a:r>
            <a:r>
              <a:rPr lang="en-US" sz="2000" b="1" dirty="0"/>
              <a:t>with broadband technology </a:t>
            </a:r>
            <a:endParaRPr lang="en-US" sz="2000" dirty="0" smtClean="0"/>
          </a:p>
          <a:p>
            <a:pPr marL="682625" lvl="1" indent="-225425">
              <a:buFont typeface="Arial" pitchFamily="34" charset="0"/>
              <a:buChar char="•"/>
            </a:pPr>
            <a:r>
              <a:rPr lang="en-US" dirty="0"/>
              <a:t>A</a:t>
            </a:r>
            <a:r>
              <a:rPr lang="en-US" dirty="0" smtClean="0"/>
              <a:t>llow </a:t>
            </a:r>
            <a:r>
              <a:rPr lang="en-US" dirty="0"/>
              <a:t>mobile </a:t>
            </a:r>
            <a:r>
              <a:rPr lang="en-US" dirty="0" smtClean="0"/>
              <a:t>workers and telecommuters </a:t>
            </a:r>
            <a:r>
              <a:rPr lang="en-US" dirty="0"/>
              <a:t>to take advantage of high-speed, broadband connectivity, such as DSL and cable, to gain access to the networks of their organization, </a:t>
            </a:r>
            <a:r>
              <a:rPr lang="en-US" dirty="0" smtClean="0"/>
              <a:t>providing workers flexibility </a:t>
            </a:r>
            <a:r>
              <a:rPr lang="en-US" dirty="0"/>
              <a:t>and </a:t>
            </a:r>
            <a:r>
              <a:rPr lang="en-US" dirty="0" smtClean="0"/>
              <a:t>efficiency.</a:t>
            </a:r>
          </a:p>
          <a:p>
            <a:pPr marL="682625" lvl="1" indent="-225425">
              <a:buFont typeface="Arial" pitchFamily="34" charset="0"/>
              <a:buChar char="•"/>
            </a:pPr>
            <a:r>
              <a:rPr lang="en-US" dirty="0" smtClean="0"/>
              <a:t>Provide </a:t>
            </a:r>
            <a:r>
              <a:rPr lang="en-US" dirty="0"/>
              <a:t>a cost-effective solution for connecting remote offices.</a:t>
            </a:r>
          </a:p>
          <a:p>
            <a:r>
              <a:rPr lang="en-US" sz="2000" b="1" dirty="0" smtClean="0"/>
              <a:t>Security </a:t>
            </a:r>
            <a:endParaRPr lang="en-US" sz="2000" dirty="0" smtClean="0"/>
          </a:p>
          <a:p>
            <a:pPr marL="682625" lvl="1" indent="-225425">
              <a:buFont typeface="Arial" pitchFamily="34" charset="0"/>
              <a:buChar char="•"/>
            </a:pPr>
            <a:r>
              <a:rPr lang="en-US" dirty="0" smtClean="0"/>
              <a:t>Can include security mechanisms that provide the highest level of security by using advanced encryption and authentication protocols that protect data from unauthorized access.</a:t>
            </a:r>
            <a:endParaRPr lang="en-US" dirty="0"/>
          </a:p>
        </p:txBody>
      </p:sp>
    </p:spTree>
    <p:extLst>
      <p:ext uri="{BB962C8B-B14F-4D97-AF65-F5344CB8AC3E}">
        <p14:creationId xmlns:p14="http://schemas.microsoft.com/office/powerpoint/2010/main" val="136648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24528</TotalTime>
  <Pages>28</Pages>
  <Words>2643</Words>
  <Application>Microsoft Office PowerPoint</Application>
  <PresentationFormat>On-screen Show (4:3)</PresentationFormat>
  <Paragraphs>432</Paragraphs>
  <Slides>68</Slides>
  <Notes>52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68</vt:i4>
      </vt:variant>
    </vt:vector>
  </HeadingPairs>
  <TitlesOfParts>
    <vt:vector size="75" baseType="lpstr">
      <vt:lpstr>ＭＳ Ｐゴシック</vt:lpstr>
      <vt:lpstr>Arial</vt:lpstr>
      <vt:lpstr>Calibri</vt:lpstr>
      <vt:lpstr>Times New Roman</vt:lpstr>
      <vt:lpstr>Wingdings</vt:lpstr>
      <vt:lpstr>PPT-TMPLT-WHT_C</vt:lpstr>
      <vt:lpstr>NetAcad-4F_PPT-WHT_060408</vt:lpstr>
      <vt:lpstr>Securing Site-to-Site Connectivity VPN and Tunneling</vt:lpstr>
      <vt:lpstr>Chapter 7: Securing Site-to-Site Connectivity</vt:lpstr>
      <vt:lpstr>Introduction</vt:lpstr>
      <vt:lpstr>Virtual Private Network</vt:lpstr>
      <vt:lpstr>7.1 VPNs</vt:lpstr>
      <vt:lpstr>Introducing VPNs</vt:lpstr>
      <vt:lpstr>Introducing VPNs</vt:lpstr>
      <vt:lpstr>Fundamentals of VPNs Benefits of VPNs</vt:lpstr>
      <vt:lpstr>Fundamentals of VPNs Benefits of VPNs (cont.)</vt:lpstr>
      <vt:lpstr>Types of VPNs Site-to-Site VPNs</vt:lpstr>
      <vt:lpstr>Types of VPNs Site-to-Site VPNs (cont.)</vt:lpstr>
      <vt:lpstr>Types of VPNs Site-to-Site VPNs (cont.)</vt:lpstr>
      <vt:lpstr>Types of VPNs Remote Access VPNs</vt:lpstr>
      <vt:lpstr>Types of VPNs Remote Access VPNs (cont.)</vt:lpstr>
      <vt:lpstr>Tunneling Protocols Site-to-Site GRE Tunnels</vt:lpstr>
      <vt:lpstr>Types of Tunneling Protocols Introduction to Tunneling Protocols</vt:lpstr>
      <vt:lpstr>Types of Tunneling Protocols Introduction to Tunneling Protocols</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Configuring GRE Tunnels GRE Tunnel Verification</vt:lpstr>
      <vt:lpstr>R1 Configuration</vt:lpstr>
      <vt:lpstr>R2 Configuration</vt:lpstr>
      <vt:lpstr>Verification</vt:lpstr>
      <vt:lpstr>Verification</vt:lpstr>
      <vt:lpstr>Verification</vt:lpstr>
      <vt:lpstr>Verification</vt:lpstr>
      <vt:lpstr>7.3 Introducing IPsec</vt:lpstr>
      <vt:lpstr>Internet Protocol Security IPsec VPNs</vt:lpstr>
      <vt:lpstr>Internet Protocol Security IPsec Functions</vt:lpstr>
      <vt:lpstr>Internet Protocol Security IPsec Characteristics</vt:lpstr>
      <vt:lpstr>Internet Protocol Security IPsec Security Services</vt:lpstr>
      <vt:lpstr>IPsec Framework Confidentiality with Encryption</vt:lpstr>
      <vt:lpstr>IPsec Framework Encryption Algorithms</vt:lpstr>
      <vt:lpstr>IPsec Framework Symmetric Encryption</vt:lpstr>
      <vt:lpstr>IPsec Framework Symmetric Encryption</vt:lpstr>
      <vt:lpstr>IPsec Framework Symmetric Encryption</vt:lpstr>
      <vt:lpstr>IPsec Framework Asymmetric Encryption</vt:lpstr>
      <vt:lpstr>IPsec Framework Asymmetric Encryption</vt:lpstr>
      <vt:lpstr>IPsec Framework Asymmetric Encryption</vt:lpstr>
      <vt:lpstr>IPsec Framework Diffie-Hellman Key Exchange</vt:lpstr>
      <vt:lpstr>IPsec Framework Diffie-Hellman Key Exchange</vt:lpstr>
      <vt:lpstr>IPsec Framework Integrity with Hash Algorithms</vt:lpstr>
      <vt:lpstr>IPsec Framework Integrity with Hash Algorithms (cont.)</vt:lpstr>
      <vt:lpstr>IPsec Framework Integrity with Hash Algorithms (cont.)</vt:lpstr>
      <vt:lpstr>IPsec Framework Integrity with Hash Algorithms (cont.)</vt:lpstr>
      <vt:lpstr>IPsec Framework IPsec Authentication</vt:lpstr>
      <vt:lpstr>IPsec Framework IPsec Authentication (cont.)</vt:lpstr>
      <vt:lpstr>IPsec Framework IPsec Authentication (cont.)</vt:lpstr>
      <vt:lpstr>IPsec Framework IPsec Protocol Framework</vt:lpstr>
      <vt:lpstr>IPsec Framework IPsec Protocol Framework (cont.)</vt:lpstr>
      <vt:lpstr>IPsec Framework IPsec Protocol Framework (cont.)</vt:lpstr>
      <vt:lpstr>IPsec Framework IPsec Protocol Framework (cont.)</vt:lpstr>
      <vt:lpstr>7.4 Remote Access</vt:lpstr>
      <vt:lpstr>Remote Access VPN Solutions Types of Remote Access VPNs</vt:lpstr>
      <vt:lpstr>Remote Access VPN Solutions Cisco SSL VPN</vt:lpstr>
      <vt:lpstr>Remote Access VPN Solutions Cisco SSL VPN Solutions</vt:lpstr>
      <vt:lpstr>IPsec Remote Access VPNs IPsec Remote Access</vt:lpstr>
      <vt:lpstr>IPsec Remote Access VPNs IPsec Remote Access (cont.)</vt:lpstr>
      <vt:lpstr>IPsec Remote Access VPNs Cisco Easy VPN Server and Remote</vt:lpstr>
      <vt:lpstr>IPsec Remote Access VPNs Comparing IPsec and SSL</vt:lpstr>
      <vt:lpstr>Chapter 7: Summary</vt:lpstr>
      <vt:lpstr>Chapter 7: Summary (cont.)</vt:lpstr>
      <vt:lpstr>Chapter 7: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Mrs. Sadia Hamid Kazi</cp:lastModifiedBy>
  <cp:revision>1404</cp:revision>
  <cp:lastPrinted>2016-03-27T09:02:42Z</cp:lastPrinted>
  <dcterms:created xsi:type="dcterms:W3CDTF">2006-10-23T15:07:30Z</dcterms:created>
  <dcterms:modified xsi:type="dcterms:W3CDTF">2016-03-28T06:16:20Z</dcterms:modified>
</cp:coreProperties>
</file>