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3" r:id="rId2"/>
  </p:sldMasterIdLst>
  <p:notesMasterIdLst>
    <p:notesMasterId r:id="rId32"/>
  </p:notesMasterIdLst>
  <p:handoutMasterIdLst>
    <p:handoutMasterId r:id="rId33"/>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18831" cy="49533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3"/>
            <a:ext cx="2918831" cy="495337"/>
          </a:xfrm>
          <a:prstGeom prst="rect">
            <a:avLst/>
          </a:prstGeom>
        </p:spPr>
        <p:txBody>
          <a:bodyPr vert="horz" lIns="91440" tIns="45720" rIns="91440" bIns="45720" rtlCol="0"/>
          <a:lstStyle>
            <a:lvl1pPr algn="r">
              <a:defRPr sz="1200"/>
            </a:lvl1pPr>
          </a:lstStyle>
          <a:p>
            <a:fld id="{AFBD7564-D6AD-4EA8-90EC-EE7FBCAD5D6A}" type="datetimeFigureOut">
              <a:rPr lang="en-US" smtClean="0"/>
              <a:t>6/12/2017</a:t>
            </a:fld>
            <a:endParaRPr lang="en-US"/>
          </a:p>
        </p:txBody>
      </p:sp>
      <p:sp>
        <p:nvSpPr>
          <p:cNvPr id="4" name="Footer Placeholder 3"/>
          <p:cNvSpPr>
            <a:spLocks noGrp="1"/>
          </p:cNvSpPr>
          <p:nvPr>
            <p:ph type="ftr" sz="quarter" idx="2"/>
          </p:nvPr>
        </p:nvSpPr>
        <p:spPr>
          <a:xfrm>
            <a:off x="0" y="9370977"/>
            <a:ext cx="2918831" cy="4953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0977"/>
            <a:ext cx="2918831" cy="495337"/>
          </a:xfrm>
          <a:prstGeom prst="rect">
            <a:avLst/>
          </a:prstGeom>
        </p:spPr>
        <p:txBody>
          <a:bodyPr vert="horz" lIns="91440" tIns="45720" rIns="91440" bIns="45720" rtlCol="0" anchor="b"/>
          <a:lstStyle>
            <a:lvl1pPr algn="r">
              <a:defRPr sz="1200"/>
            </a:lvl1pPr>
          </a:lstStyle>
          <a:p>
            <a:fld id="{CF54BFC2-3B60-4645-BAB9-034C145B9530}" type="slidenum">
              <a:rPr lang="en-US" smtClean="0"/>
              <a:t>‹#›</a:t>
            </a:fld>
            <a:endParaRPr lang="en-US"/>
          </a:p>
        </p:txBody>
      </p:sp>
    </p:spTree>
    <p:extLst>
      <p:ext uri="{BB962C8B-B14F-4D97-AF65-F5344CB8AC3E}">
        <p14:creationId xmlns:p14="http://schemas.microsoft.com/office/powerpoint/2010/main" val="3634217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1"/>
            <a:ext cx="2918830" cy="49365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15374" y="1"/>
            <a:ext cx="2918830" cy="493652"/>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73578" y="4687175"/>
            <a:ext cx="5388609" cy="4439502"/>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1" y="9370977"/>
            <a:ext cx="2918830" cy="49365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15374" y="9370977"/>
            <a:ext cx="2918830" cy="493652"/>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3165088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129" name="Shape 129"/>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245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237" name="Shape 237"/>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471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250" name="Shape 250"/>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506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257" name="Shape 257"/>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587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268" name="Shape 268"/>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085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278" name="Shape 278"/>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444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288" name="Shape 288"/>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526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298" name="Shape 298"/>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173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312" name="Shape 312"/>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80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323" name="Shape 323"/>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57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334" name="Shape 334"/>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275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136" name="Shape 136"/>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7920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341" name="Shape 341"/>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9726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348" name="Shape 348"/>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964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359" name="Shape 359"/>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1044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366" name="Shape 366"/>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4976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374" name="Shape 374"/>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613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385" name="Shape 385"/>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685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392" name="Shape 392"/>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7087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402" name="Shape 402"/>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4450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145" name="Shape 145"/>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56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156" name="Shape 156"/>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5763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165" name="Shape 165"/>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3655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175" name="Shape 175"/>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532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187" name="Shape 187"/>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22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209" name="Shape 209"/>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75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73578" y="4687175"/>
            <a:ext cx="5388609" cy="4439502"/>
          </a:xfrm>
          <a:prstGeom prst="rect">
            <a:avLst/>
          </a:prstGeom>
        </p:spPr>
        <p:txBody>
          <a:bodyPr lIns="91425" tIns="91425" rIns="91425" bIns="91425" anchor="t" anchorCtr="0">
            <a:noAutofit/>
          </a:bodyPr>
          <a:lstStyle/>
          <a:p>
            <a:pPr lvl="0">
              <a:spcBef>
                <a:spcPts val="0"/>
              </a:spcBef>
              <a:buNone/>
            </a:pPr>
            <a:endParaRPr/>
          </a:p>
        </p:txBody>
      </p:sp>
      <p:sp>
        <p:nvSpPr>
          <p:cNvPr id="217" name="Shape 217"/>
          <p:cNvSpPr>
            <a:spLocks noGrp="1" noRot="1" noChangeAspect="1"/>
          </p:cNvSpPr>
          <p:nvPr>
            <p:ph type="sldImg" idx="2"/>
          </p:nvPr>
        </p:nvSpPr>
        <p:spPr>
          <a:xfrm>
            <a:off x="901700" y="739775"/>
            <a:ext cx="493236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16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219200"/>
            <a:ext cx="7772400" cy="1933574"/>
          </a:xfrm>
          <a:prstGeom prst="rect">
            <a:avLst/>
          </a:prstGeom>
          <a:noFill/>
          <a:ln>
            <a:noFill/>
          </a:ln>
        </p:spPr>
        <p:txBody>
          <a:bodyPr lIns="91425" tIns="91425" rIns="91425" bIns="91425" anchor="b" anchorCtr="0"/>
          <a:lstStyle>
            <a:lvl1pPr marL="0" marR="0" lvl="0" indent="0" algn="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24" name="Shape 24"/>
          <p:cNvSpPr txBox="1">
            <a:spLocks noGrp="1"/>
          </p:cNvSpPr>
          <p:nvPr>
            <p:ph type="subTitle" idx="1"/>
          </p:nvPr>
        </p:nvSpPr>
        <p:spPr>
          <a:xfrm>
            <a:off x="2057400" y="3505200"/>
            <a:ext cx="6400799" cy="1752600"/>
          </a:xfrm>
          <a:prstGeom prst="rect">
            <a:avLst/>
          </a:prstGeom>
          <a:noFill/>
          <a:ln>
            <a:noFill/>
          </a:ln>
        </p:spPr>
        <p:txBody>
          <a:bodyPr lIns="91425" tIns="91425" rIns="91425" bIns="91425" anchor="t" anchorCtr="0"/>
          <a:lstStyle>
            <a:lvl1pPr marL="0" marR="0" lvl="0" indent="0" algn="r" rtl="0">
              <a:spcBef>
                <a:spcPts val="640"/>
              </a:spcBef>
              <a:spcAft>
                <a:spcPts val="0"/>
              </a:spcAft>
              <a:buClr>
                <a:schemeClr val="accent1"/>
              </a:buClr>
              <a:buFont typeface="Noto Sans Symbols"/>
              <a:buNone/>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6"/>
        <p:cNvGrpSpPr/>
        <p:nvPr/>
      </p:nvGrpSpPr>
      <p:grpSpPr>
        <a:xfrm>
          <a:off x="0" y="0"/>
          <a:ext cx="0" cy="0"/>
          <a:chOff x="0" y="0"/>
          <a:chExt cx="0" cy="0"/>
        </a:xfrm>
      </p:grpSpPr>
      <p:sp>
        <p:nvSpPr>
          <p:cNvPr id="97" name="Shape 97"/>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99" name="Shape 99"/>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8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102" name="Shape 102"/>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8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107" name="Shape 10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accent1"/>
              </a:buClr>
              <a:buFont typeface="Noto Sans Symbols"/>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accent1"/>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accent1"/>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accent1"/>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accent1"/>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accent1"/>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accent1"/>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accent1"/>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108" name="Shape 10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accent1"/>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accent1"/>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accent1"/>
              </a:buClr>
              <a:buSzPct val="1000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accent1"/>
              </a:buClr>
              <a:buSzPct val="1000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accent1"/>
              </a:buClr>
              <a:buSzPct val="1000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accent1"/>
              </a:buClr>
              <a:buSzPct val="1000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accent1"/>
              </a:buClr>
              <a:buSzPct val="1000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accent1"/>
              </a:buClr>
              <a:buFont typeface="Noto Sans Symbols"/>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accent1"/>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accent1"/>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accent1"/>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accent1"/>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accent1"/>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accent1"/>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accent1"/>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110" name="Shape 11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accent1"/>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accent1"/>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accent1"/>
              </a:buClr>
              <a:buSzPct val="1000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accent1"/>
              </a:buClr>
              <a:buSzPct val="1000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accent1"/>
              </a:buClr>
              <a:buSzPct val="1000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accent1"/>
              </a:buClr>
              <a:buSzPct val="1000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accent1"/>
              </a:buClr>
              <a:buSzPct val="1000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111" name="Shape 111"/>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8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116" name="Shape 116"/>
          <p:cNvSpPr txBox="1">
            <a:spLocks noGrp="1"/>
          </p:cNvSpPr>
          <p:nvPr>
            <p:ph type="body" idx="1"/>
          </p:nvPr>
        </p:nvSpPr>
        <p:spPr>
          <a:xfrm>
            <a:off x="457200" y="1600200"/>
            <a:ext cx="4038599" cy="4530724"/>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accent1"/>
              </a:buClr>
              <a:buSzPct val="100000"/>
              <a:buFont typeface="Noto Sans Symbols"/>
              <a:buChar char="●"/>
              <a:defRPr sz="28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accent1"/>
              </a:buClr>
              <a:buSzPct val="100000"/>
              <a:buFont typeface="Noto Sans Symbols"/>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accent1"/>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accent1"/>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accent1"/>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accent1"/>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accent1"/>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117" name="Shape 117"/>
          <p:cNvSpPr txBox="1">
            <a:spLocks noGrp="1"/>
          </p:cNvSpPr>
          <p:nvPr>
            <p:ph type="body" idx="2"/>
          </p:nvPr>
        </p:nvSpPr>
        <p:spPr>
          <a:xfrm>
            <a:off x="4648200" y="1600200"/>
            <a:ext cx="4038599" cy="4530724"/>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accent1"/>
              </a:buClr>
              <a:buSzPct val="100000"/>
              <a:buFont typeface="Noto Sans Symbols"/>
              <a:buChar char="●"/>
              <a:defRPr sz="28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accent1"/>
              </a:buClr>
              <a:buSzPct val="100000"/>
              <a:buFont typeface="Noto Sans Symbols"/>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accent1"/>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accent1"/>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accent1"/>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accent1"/>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accent1"/>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118" name="Shape 118"/>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19" name="Shape 119"/>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123" name="Shape 12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accent1"/>
              </a:buClr>
              <a:buFont typeface="Noto Sans Symbols"/>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accent1"/>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accent1"/>
              </a:buClr>
              <a:buFont typeface="Noto Sans Symbols"/>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accent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accent1"/>
              </a:buClr>
              <a:buFont typeface="Noto Sans Symbols"/>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accent1"/>
              </a:buClr>
              <a:buFont typeface="Noto Sans Symbols"/>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accent1"/>
              </a:buClr>
              <a:buFont typeface="Noto Sans Symbols"/>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accent1"/>
              </a:buClr>
              <a:buFont typeface="Noto Sans Symbols"/>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accent1"/>
              </a:buClr>
              <a:buFont typeface="Noto Sans Symbols"/>
              <a:buNone/>
              <a:defRPr sz="1400" b="0" i="0" u="none" strike="noStrike" cap="none">
                <a:solidFill>
                  <a:schemeClr val="dk1"/>
                </a:solidFill>
                <a:latin typeface="Arial"/>
                <a:ea typeface="Arial"/>
                <a:cs typeface="Arial"/>
                <a:sym typeface="Arial"/>
              </a:defRPr>
            </a:lvl9pPr>
          </a:lstStyle>
          <a:p>
            <a:endParaRPr/>
          </a:p>
        </p:txBody>
      </p:sp>
      <p:sp>
        <p:nvSpPr>
          <p:cNvPr id="124" name="Shape 124"/>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25" name="Shape 125"/>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26" name="Shape 126"/>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8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42" name="Shape 42"/>
          <p:cNvSpPr txBox="1">
            <a:spLocks noGrp="1"/>
          </p:cNvSpPr>
          <p:nvPr>
            <p:ph type="body" idx="1"/>
          </p:nvPr>
        </p:nvSpPr>
        <p:spPr>
          <a:xfrm>
            <a:off x="457200" y="1600200"/>
            <a:ext cx="8229600" cy="4530724"/>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8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48" name="Shape 48"/>
          <p:cNvSpPr txBox="1">
            <a:spLocks noGrp="1"/>
          </p:cNvSpPr>
          <p:nvPr>
            <p:ph type="body" idx="1"/>
          </p:nvPr>
        </p:nvSpPr>
        <p:spPr>
          <a:xfrm>
            <a:off x="457200" y="1600200"/>
            <a:ext cx="4038599" cy="4530724"/>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2"/>
          </p:nvPr>
        </p:nvSpPr>
        <p:spPr>
          <a:xfrm>
            <a:off x="4648200" y="1600200"/>
            <a:ext cx="4038599" cy="21891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3"/>
          </p:nvPr>
        </p:nvSpPr>
        <p:spPr>
          <a:xfrm>
            <a:off x="4648200" y="3941762"/>
            <a:ext cx="4038599" cy="2189161"/>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8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56" name="Shape 56"/>
          <p:cNvSpPr txBox="1">
            <a:spLocks noGrp="1"/>
          </p:cNvSpPr>
          <p:nvPr>
            <p:ph type="body" idx="1"/>
          </p:nvPr>
        </p:nvSpPr>
        <p:spPr>
          <a:xfrm>
            <a:off x="457200" y="1600200"/>
            <a:ext cx="4038599" cy="21891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2"/>
          </p:nvPr>
        </p:nvSpPr>
        <p:spPr>
          <a:xfrm>
            <a:off x="4648200" y="1600200"/>
            <a:ext cx="4038599" cy="21891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body" idx="3"/>
          </p:nvPr>
        </p:nvSpPr>
        <p:spPr>
          <a:xfrm>
            <a:off x="457200" y="3941762"/>
            <a:ext cx="4038599" cy="2189161"/>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body" idx="4"/>
          </p:nvPr>
        </p:nvSpPr>
        <p:spPr>
          <a:xfrm>
            <a:off x="4648200" y="3941762"/>
            <a:ext cx="4038599" cy="2189161"/>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8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65" name="Shape 65"/>
          <p:cNvSpPr txBox="1">
            <a:spLocks noGrp="1"/>
          </p:cNvSpPr>
          <p:nvPr>
            <p:ph type="body" idx="1"/>
          </p:nvPr>
        </p:nvSpPr>
        <p:spPr>
          <a:xfrm>
            <a:off x="457200" y="1600200"/>
            <a:ext cx="4038599" cy="4530724"/>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body" idx="2"/>
          </p:nvPr>
        </p:nvSpPr>
        <p:spPr>
          <a:xfrm>
            <a:off x="4648200" y="1600200"/>
            <a:ext cx="4038599" cy="4530724"/>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rot="5400000">
            <a:off x="4729956" y="2174081"/>
            <a:ext cx="5856286" cy="2057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8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72" name="Shape 72"/>
          <p:cNvSpPr txBox="1">
            <a:spLocks noGrp="1"/>
          </p:cNvSpPr>
          <p:nvPr>
            <p:ph type="body" idx="1"/>
          </p:nvPr>
        </p:nvSpPr>
        <p:spPr>
          <a:xfrm rot="5400000">
            <a:off x="538956" y="192881"/>
            <a:ext cx="5856286" cy="60197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8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78" name="Shape 78"/>
          <p:cNvSpPr txBox="1">
            <a:spLocks noGrp="1"/>
          </p:cNvSpPr>
          <p:nvPr>
            <p:ph type="body" idx="1"/>
          </p:nvPr>
        </p:nvSpPr>
        <p:spPr>
          <a:xfrm rot="5400000">
            <a:off x="2306637" y="-249237"/>
            <a:ext cx="4530724"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84" name="Shape 84"/>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accent1"/>
              </a:buClr>
              <a:buFont typeface="Noto Sans Symbols"/>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accent1"/>
              </a:buClr>
              <a:buFont typeface="Noto Sans Symbols"/>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accent1"/>
              </a:buClr>
              <a:buFont typeface="Noto Sans Symbols"/>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accent1"/>
              </a:buClr>
              <a:buFont typeface="Noto Sans Symbols"/>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accent1"/>
              </a:buClr>
              <a:buFont typeface="Noto Sans Symbols"/>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accent1"/>
              </a:buClr>
              <a:buFont typeface="Noto Sans Symbols"/>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accent1"/>
              </a:buClr>
              <a:buFont typeface="Noto Sans Symbols"/>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accent1"/>
              </a:buClr>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accent1"/>
              </a:buClr>
              <a:buFont typeface="Noto Sans Symbols"/>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accent1"/>
              </a:buClr>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accent1"/>
              </a:buClr>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accent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accent1"/>
              </a:buClr>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accent1"/>
              </a:buClr>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accent1"/>
              </a:buClr>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accent1"/>
              </a:buClr>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accent1"/>
              </a:buClr>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91" name="Shape 9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accent1"/>
              </a:buClr>
              <a:buSzPct val="100000"/>
              <a:buFont typeface="Noto Sans Symbols"/>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accent1"/>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accent1"/>
              </a:buClr>
              <a:buFont typeface="Noto Sans Symbols"/>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accent1"/>
              </a:buClr>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accent1"/>
              </a:buClr>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accent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accent1"/>
              </a:buClr>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accent1"/>
              </a:buClr>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accent1"/>
              </a:buClr>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accent1"/>
              </a:buClr>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accent1"/>
              </a:buClr>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94" name="Shape 94"/>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95" name="Shape 95"/>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1658936" y="1600200"/>
            <a:ext cx="6837363" cy="3200400"/>
            <a:chOff x="1658936" y="1600200"/>
            <a:chExt cx="6837363" cy="3200400"/>
          </a:xfrm>
        </p:grpSpPr>
        <p:sp>
          <p:nvSpPr>
            <p:cNvPr id="11" name="Shape 11"/>
            <p:cNvSpPr/>
            <p:nvPr/>
          </p:nvSpPr>
          <p:spPr>
            <a:xfrm flipH="1">
              <a:off x="6972299" y="1600200"/>
              <a:ext cx="1524000" cy="1524000"/>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Shape 12"/>
            <p:cNvSpPr/>
            <p:nvPr/>
          </p:nvSpPr>
          <p:spPr>
            <a:xfrm flipH="1">
              <a:off x="5181599" y="1600200"/>
              <a:ext cx="1524000" cy="1524000"/>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Shape 13"/>
            <p:cNvSpPr/>
            <p:nvPr/>
          </p:nvSpPr>
          <p:spPr>
            <a:xfrm flipH="1">
              <a:off x="3390899" y="1600200"/>
              <a:ext cx="1524000" cy="1524000"/>
            </a:xfrm>
            <a:prstGeom prst="ellipse">
              <a:avLst/>
            </a:prstGeom>
            <a:noFill/>
            <a:ln w="28575" cap="flat" cmpd="sng">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 name="Shape 14"/>
            <p:cNvSpPr/>
            <p:nvPr/>
          </p:nvSpPr>
          <p:spPr>
            <a:xfrm flipH="1">
              <a:off x="3390899" y="3276600"/>
              <a:ext cx="1524000" cy="1524000"/>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 name="Shape 15"/>
            <p:cNvSpPr/>
            <p:nvPr/>
          </p:nvSpPr>
          <p:spPr>
            <a:xfrm flipH="1">
              <a:off x="1658936" y="3276600"/>
              <a:ext cx="1524000" cy="1524000"/>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 name="Shape 16"/>
            <p:cNvSpPr/>
            <p:nvPr/>
          </p:nvSpPr>
          <p:spPr>
            <a:xfrm flipH="1">
              <a:off x="6972299" y="3276600"/>
              <a:ext cx="1524000" cy="1524000"/>
            </a:xfrm>
            <a:prstGeom prst="ellipse">
              <a:avLst/>
            </a:prstGeom>
            <a:noFill/>
            <a:ln w="28575" cap="flat" cmpd="sng">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17" name="Shape 17"/>
          <p:cNvSpPr txBox="1">
            <a:spLocks noGrp="1"/>
          </p:cNvSpPr>
          <p:nvPr>
            <p:ph type="body" idx="1"/>
          </p:nvPr>
        </p:nvSpPr>
        <p:spPr>
          <a:xfrm>
            <a:off x="457200" y="1600200"/>
            <a:ext cx="8229600" cy="4530724"/>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8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
        <p:nvSpPr>
          <p:cNvPr id="19" name="Shape 19"/>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
        <p:cNvGrpSpPr/>
        <p:nvPr/>
      </p:nvGrpSpPr>
      <p:grpSpPr>
        <a:xfrm>
          <a:off x="0" y="0"/>
          <a:ext cx="0" cy="0"/>
          <a:chOff x="0" y="0"/>
          <a:chExt cx="0" cy="0"/>
        </a:xfrm>
      </p:grpSpPr>
      <p:grpSp>
        <p:nvGrpSpPr>
          <p:cNvPr id="29" name="Shape 29"/>
          <p:cNvGrpSpPr/>
          <p:nvPr/>
        </p:nvGrpSpPr>
        <p:grpSpPr>
          <a:xfrm>
            <a:off x="1071562" y="304800"/>
            <a:ext cx="7615237" cy="1106486"/>
            <a:chOff x="1071562" y="304800"/>
            <a:chExt cx="7615237" cy="1106486"/>
          </a:xfrm>
        </p:grpSpPr>
        <p:sp>
          <p:nvSpPr>
            <p:cNvPr id="30" name="Shape 30"/>
            <p:cNvSpPr/>
            <p:nvPr/>
          </p:nvSpPr>
          <p:spPr>
            <a:xfrm flipH="1">
              <a:off x="4868862" y="304800"/>
              <a:ext cx="1104899" cy="11048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1" name="Shape 31"/>
            <p:cNvSpPr/>
            <p:nvPr/>
          </p:nvSpPr>
          <p:spPr>
            <a:xfrm flipH="1">
              <a:off x="7583487" y="304800"/>
              <a:ext cx="1103312" cy="11048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2" name="Shape 32"/>
            <p:cNvSpPr/>
            <p:nvPr/>
          </p:nvSpPr>
          <p:spPr>
            <a:xfrm flipH="1">
              <a:off x="1071562" y="306387"/>
              <a:ext cx="1103312" cy="1104899"/>
            </a:xfrm>
            <a:prstGeom prst="ellipse">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 name="Shape 33"/>
            <p:cNvSpPr/>
            <p:nvPr/>
          </p:nvSpPr>
          <p:spPr>
            <a:xfrm flipH="1">
              <a:off x="6324599" y="304800"/>
              <a:ext cx="1103312" cy="1104899"/>
            </a:xfrm>
            <a:prstGeom prst="ellipse">
              <a:avLst/>
            </a:prstGeom>
            <a:noFill/>
            <a:ln w="28575" cap="flat" cmpd="sng">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4" name="Shape 34"/>
            <p:cNvSpPr/>
            <p:nvPr/>
          </p:nvSpPr>
          <p:spPr>
            <a:xfrm flipH="1">
              <a:off x="2359025" y="304800"/>
              <a:ext cx="1103312" cy="1104899"/>
            </a:xfrm>
            <a:prstGeom prst="ellipse">
              <a:avLst/>
            </a:prstGeom>
            <a:noFill/>
            <a:ln w="28575" cap="flat" cmpd="sng">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35" name="Shape 35"/>
          <p:cNvSpPr txBox="1">
            <a:spLocks noGrp="1"/>
          </p:cNvSpPr>
          <p:nvPr>
            <p:ph type="body" idx="1"/>
          </p:nvPr>
        </p:nvSpPr>
        <p:spPr>
          <a:xfrm>
            <a:off x="457200" y="1600200"/>
            <a:ext cx="8229600" cy="4530724"/>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14300" algn="l" rtl="0">
              <a:spcBef>
                <a:spcPts val="540"/>
              </a:spcBef>
              <a:spcAft>
                <a:spcPts val="0"/>
              </a:spcAft>
              <a:buClr>
                <a:schemeClr val="accent1"/>
              </a:buClr>
              <a:buSzPct val="100000"/>
              <a:buFont typeface="Noto Sans Symbols"/>
              <a:buChar char="○"/>
              <a:defRPr sz="2700" b="0" i="0" u="none" strike="noStrike" cap="none">
                <a:solidFill>
                  <a:schemeClr val="dk1"/>
                </a:solidFill>
                <a:latin typeface="Arial"/>
                <a:ea typeface="Arial"/>
                <a:cs typeface="Arial"/>
                <a:sym typeface="Arial"/>
              </a:defRPr>
            </a:lvl2pPr>
            <a:lvl3pPr marL="1143000" marR="0" lvl="2" indent="-82550" algn="l" rtl="0">
              <a:spcBef>
                <a:spcPts val="460"/>
              </a:spcBef>
              <a:spcAft>
                <a:spcPts val="0"/>
              </a:spcAft>
              <a:buClr>
                <a:schemeClr val="accent1"/>
              </a:buClr>
              <a:buSzPct val="100000"/>
              <a:buFont typeface="Noto Sans Symbols"/>
              <a:buChar char="●"/>
              <a:defRPr sz="23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a:t>
            </a:fld>
            <a:endParaRPr lang="en-US" sz="1000" b="0" i="0" u="none">
              <a:solidFill>
                <a:schemeClr val="dk1"/>
              </a:solidFill>
              <a:latin typeface="Arial"/>
              <a:ea typeface="Arial"/>
              <a:cs typeface="Arial"/>
              <a:sym typeface="Arial"/>
            </a:endParaRPr>
          </a:p>
        </p:txBody>
      </p:sp>
      <p:sp>
        <p:nvSpPr>
          <p:cNvPr id="39" name="Shape 3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8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3800" b="0"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800" b="0"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800" b="0"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800" b="0"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800" b="0"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800" b="0"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800" b="0"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800"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533400" y="1600200"/>
            <a:ext cx="7772400" cy="1933574"/>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Chapter 2: Basic Structures: Sets, Functions, Sequences, and Sums </a:t>
            </a:r>
          </a:p>
        </p:txBody>
      </p:sp>
      <p:sp>
        <p:nvSpPr>
          <p:cNvPr id="132" name="Shape 132"/>
          <p:cNvSpPr txBox="1">
            <a:spLocks noGrp="1"/>
          </p:cNvSpPr>
          <p:nvPr>
            <p:ph type="subTitle" idx="1"/>
          </p:nvPr>
        </p:nvSpPr>
        <p:spPr>
          <a:xfrm>
            <a:off x="152400" y="304800"/>
            <a:ext cx="8305799" cy="1752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en-US" sz="1800" b="0" i="0" u="none" strike="noStrike" cap="none">
                <a:solidFill>
                  <a:schemeClr val="dk1"/>
                </a:solidFill>
                <a:latin typeface="Arial"/>
                <a:ea typeface="Arial"/>
                <a:cs typeface="Arial"/>
                <a:sym typeface="Arial"/>
              </a:rPr>
              <a:t>Discrete Mathematics and Its Applications</a:t>
            </a:r>
          </a:p>
        </p:txBody>
      </p:sp>
      <p:sp>
        <p:nvSpPr>
          <p:cNvPr id="133" name="Shape 133"/>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1</a:t>
            </a:fld>
            <a:endParaRPr lang="en-US" sz="1000" b="0" i="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a:t>
            </a:r>
          </a:p>
        </p:txBody>
      </p:sp>
      <p:sp>
        <p:nvSpPr>
          <p:cNvPr id="240" name="Shape 240"/>
          <p:cNvSpPr txBox="1">
            <a:spLocks noGrp="1"/>
          </p:cNvSpPr>
          <p:nvPr>
            <p:ph type="body" idx="1"/>
          </p:nvPr>
        </p:nvSpPr>
        <p:spPr>
          <a:xfrm>
            <a:off x="457200" y="1447800"/>
            <a:ext cx="8381999" cy="49530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every non-empty set S is guaranteed to have at least two subset, the empty set and the set S itself, that is </a:t>
            </a:r>
            <a:r>
              <a:rPr lang="en-US" sz="2400" b="0" i="1" u="none" strike="noStrike" cap="none">
                <a:solidFill>
                  <a:schemeClr val="dk1"/>
                </a:solidFill>
                <a:latin typeface="Consolas"/>
                <a:ea typeface="Consolas"/>
                <a:cs typeface="Consolas"/>
                <a:sym typeface="Consolas"/>
              </a:rPr>
              <a:t>ф</a:t>
            </a:r>
            <a:r>
              <a:rPr lang="en-US" sz="2400" b="0" i="0" u="none" strike="noStrike" cap="none">
                <a:solidFill>
                  <a:schemeClr val="dk1"/>
                </a:solidFill>
                <a:latin typeface="Arial"/>
                <a:ea typeface="Arial"/>
                <a:cs typeface="Arial"/>
                <a:sym typeface="Arial"/>
              </a:rPr>
              <a:t> </a:t>
            </a:r>
            <a:r>
              <a:rPr lang="en-US" sz="1900" b="0" i="0" u="none" strike="noStrike" cap="none">
                <a:solidFill>
                  <a:schemeClr val="dk1"/>
                </a:solidFill>
                <a:latin typeface="Arial"/>
                <a:ea typeface="Arial"/>
                <a:cs typeface="Arial"/>
                <a:sym typeface="Arial"/>
              </a:rPr>
              <a:t>    S</a:t>
            </a:r>
            <a:r>
              <a:rPr lang="en-US" sz="1900" b="0" i="1" u="none" strike="noStrike" cap="none">
                <a:solidFill>
                  <a:schemeClr val="dk1"/>
                </a:solidFill>
                <a:latin typeface="Arial"/>
                <a:ea typeface="Arial"/>
                <a:cs typeface="Arial"/>
                <a:sym typeface="Arial"/>
              </a:rPr>
              <a:t> </a:t>
            </a:r>
            <a:r>
              <a:rPr lang="en-US" sz="1900" b="0" i="0" u="none" strike="noStrike" cap="none">
                <a:solidFill>
                  <a:schemeClr val="dk1"/>
                </a:solidFill>
                <a:latin typeface="Arial"/>
                <a:ea typeface="Arial"/>
                <a:cs typeface="Arial"/>
                <a:sym typeface="Arial"/>
              </a:rPr>
              <a:t>and S     S.</a:t>
            </a:r>
          </a:p>
          <a:p>
            <a:pPr marL="342900" marR="0" lvl="0" indent="-342900" algn="l" rtl="0">
              <a:lnSpc>
                <a:spcPct val="100000"/>
              </a:lnSpc>
              <a:spcBef>
                <a:spcPts val="380"/>
              </a:spcBef>
              <a:spcAft>
                <a:spcPts val="0"/>
              </a:spcAft>
              <a:buClr>
                <a:schemeClr val="accent1"/>
              </a:buClr>
              <a:buSzPct val="100000"/>
              <a:buFont typeface="Noto Sans Symbols"/>
              <a:buNone/>
            </a:pPr>
            <a:endParaRPr sz="1900" b="0" i="0" u="none" strike="noStrike" cap="none">
              <a:solidFill>
                <a:schemeClr val="dk1"/>
              </a:solidFill>
              <a:latin typeface="Arial"/>
              <a:ea typeface="Arial"/>
              <a:cs typeface="Arial"/>
              <a:sym typeface="Arial"/>
            </a:endParaRPr>
          </a:p>
          <a:p>
            <a:pPr marL="342900" marR="0" lvl="0" indent="-342900" algn="l" rtl="0">
              <a:lnSpc>
                <a:spcPct val="100000"/>
              </a:lnSpc>
              <a:spcBef>
                <a:spcPts val="380"/>
              </a:spcBef>
              <a:spcAft>
                <a:spcPts val="0"/>
              </a:spcAft>
              <a:buClr>
                <a:schemeClr val="accent1"/>
              </a:buClr>
              <a:buSzPct val="100000"/>
              <a:buFont typeface="Noto Sans Symbols"/>
              <a:buNone/>
            </a:pPr>
            <a:endParaRPr sz="1900" b="0" i="0" u="none" strike="noStrike" cap="none">
              <a:solidFill>
                <a:schemeClr val="dk1"/>
              </a:solidFill>
              <a:latin typeface="Arial"/>
              <a:ea typeface="Arial"/>
              <a:cs typeface="Arial"/>
              <a:sym typeface="Arial"/>
            </a:endParaRPr>
          </a:p>
          <a:p>
            <a:pPr marL="342900" marR="0" lvl="0" indent="-342900" algn="l" rtl="0">
              <a:lnSpc>
                <a:spcPct val="100000"/>
              </a:lnSpc>
              <a:spcBef>
                <a:spcPts val="380"/>
              </a:spcBef>
              <a:spcAft>
                <a:spcPts val="0"/>
              </a:spcAft>
              <a:buClr>
                <a:schemeClr val="accent1"/>
              </a:buClr>
              <a:buSzPct val="100000"/>
              <a:buFont typeface="Noto Sans Symbols"/>
              <a:buNone/>
            </a:pPr>
            <a:endParaRPr sz="1900" b="0" i="0" u="none" strike="noStrike" cap="none">
              <a:solidFill>
                <a:schemeClr val="dk1"/>
              </a:solidFill>
              <a:latin typeface="Arial"/>
              <a:ea typeface="Arial"/>
              <a:cs typeface="Arial"/>
              <a:sym typeface="Arial"/>
            </a:endParaRPr>
          </a:p>
          <a:p>
            <a:pPr marL="342900" marR="0" lvl="0" indent="-342900" algn="l" rtl="0">
              <a:lnSpc>
                <a:spcPct val="100000"/>
              </a:lnSpc>
              <a:spcBef>
                <a:spcPts val="380"/>
              </a:spcBef>
              <a:spcAft>
                <a:spcPts val="0"/>
              </a:spcAft>
              <a:buClr>
                <a:schemeClr val="accent1"/>
              </a:buClr>
              <a:buSzPct val="100000"/>
              <a:buFont typeface="Noto Sans Symbols"/>
              <a:buNone/>
            </a:pPr>
            <a:endParaRPr sz="1900" b="0" i="0" u="none" strike="noStrike" cap="none">
              <a:solidFill>
                <a:schemeClr val="dk1"/>
              </a:solidFill>
              <a:latin typeface="Arial"/>
              <a:ea typeface="Arial"/>
              <a:cs typeface="Arial"/>
              <a:sym typeface="Arial"/>
            </a:endParaRPr>
          </a:p>
          <a:p>
            <a:pPr marL="342900" marR="0" lvl="0" indent="-342900" algn="l" rtl="0">
              <a:spcBef>
                <a:spcPts val="380"/>
              </a:spcBef>
              <a:spcAft>
                <a:spcPts val="0"/>
              </a:spcAft>
              <a:buClr>
                <a:schemeClr val="accent1"/>
              </a:buClr>
              <a:buSzPct val="100000"/>
              <a:buFont typeface="Noto Sans Symbols"/>
              <a:buNone/>
            </a:pPr>
            <a:endParaRPr sz="1900" b="0" i="0" u="none" strike="noStrike" cap="none">
              <a:solidFill>
                <a:schemeClr val="dk1"/>
              </a:solidFill>
              <a:latin typeface="Arial"/>
              <a:ea typeface="Arial"/>
              <a:cs typeface="Arial"/>
              <a:sym typeface="Arial"/>
            </a:endParaRPr>
          </a:p>
        </p:txBody>
      </p:sp>
      <p:pic>
        <p:nvPicPr>
          <p:cNvPr id="241" name="Shape 241"/>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242" name="Shape 242"/>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10</a:t>
            </a:fld>
            <a:endParaRPr lang="en-US" sz="1000" b="0" i="0" u="none">
              <a:solidFill>
                <a:schemeClr val="dk1"/>
              </a:solidFill>
              <a:latin typeface="Arial"/>
              <a:ea typeface="Arial"/>
              <a:cs typeface="Arial"/>
              <a:sym typeface="Arial"/>
            </a:endParaRPr>
          </a:p>
        </p:txBody>
      </p:sp>
      <p:pic>
        <p:nvPicPr>
          <p:cNvPr id="243" name="Shape 243"/>
          <p:cNvPicPr preferRelativeResize="0"/>
          <p:nvPr/>
        </p:nvPicPr>
        <p:blipFill rotWithShape="1">
          <a:blip r:embed="rId4">
            <a:alphaModFix/>
          </a:blip>
          <a:srcRect/>
          <a:stretch/>
        </p:blipFill>
        <p:spPr>
          <a:xfrm>
            <a:off x="7620000" y="1905000"/>
            <a:ext cx="304799" cy="304799"/>
          </a:xfrm>
          <a:prstGeom prst="rect">
            <a:avLst/>
          </a:prstGeom>
          <a:noFill/>
          <a:ln>
            <a:noFill/>
          </a:ln>
        </p:spPr>
      </p:pic>
      <p:pic>
        <p:nvPicPr>
          <p:cNvPr id="244" name="Shape 244"/>
          <p:cNvPicPr preferRelativeResize="0"/>
          <p:nvPr/>
        </p:nvPicPr>
        <p:blipFill rotWithShape="1">
          <a:blip r:embed="rId4">
            <a:alphaModFix/>
          </a:blip>
          <a:srcRect/>
          <a:stretch/>
        </p:blipFill>
        <p:spPr>
          <a:xfrm>
            <a:off x="1066800" y="2209800"/>
            <a:ext cx="304799" cy="304799"/>
          </a:xfrm>
          <a:prstGeom prst="rect">
            <a:avLst/>
          </a:prstGeom>
          <a:noFill/>
          <a:ln>
            <a:noFill/>
          </a:ln>
        </p:spPr>
      </p:pic>
      <p:sp>
        <p:nvSpPr>
          <p:cNvPr id="245" name="Shape 245"/>
          <p:cNvSpPr txBox="1"/>
          <p:nvPr/>
        </p:nvSpPr>
        <p:spPr>
          <a:xfrm>
            <a:off x="381000" y="2819400"/>
            <a:ext cx="8305799" cy="1295400"/>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Arial"/>
              <a:buNone/>
            </a:pPr>
            <a:r>
              <a:rPr lang="en-US" sz="2400" b="0" i="0" u="none">
                <a:solidFill>
                  <a:schemeClr val="dk1"/>
                </a:solidFill>
                <a:latin typeface="Arial"/>
                <a:ea typeface="Arial"/>
                <a:cs typeface="Arial"/>
                <a:sym typeface="Arial"/>
              </a:rPr>
              <a:t>THEOREM 1</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For every set S, </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	</a:t>
            </a:r>
            <a:r>
              <a:rPr lang="en-US" sz="2000" b="0" i="1" u="none">
                <a:solidFill>
                  <a:schemeClr val="dk1"/>
                </a:solidFill>
                <a:latin typeface="Arial"/>
                <a:ea typeface="Arial"/>
                <a:cs typeface="Arial"/>
                <a:sym typeface="Arial"/>
              </a:rPr>
              <a:t>(i) </a:t>
            </a:r>
            <a:r>
              <a:rPr lang="en-US" sz="2000" b="0" i="1" u="none">
                <a:solidFill>
                  <a:schemeClr val="dk1"/>
                </a:solidFill>
                <a:latin typeface="Consolas"/>
                <a:ea typeface="Consolas"/>
                <a:cs typeface="Consolas"/>
                <a:sym typeface="Consolas"/>
              </a:rPr>
              <a:t>ф  S </a:t>
            </a:r>
            <a:r>
              <a:rPr lang="en-US" sz="2000" b="0" i="0" u="none">
                <a:solidFill>
                  <a:schemeClr val="dk1"/>
                </a:solidFill>
                <a:latin typeface="Consolas"/>
                <a:ea typeface="Consolas"/>
                <a:cs typeface="Consolas"/>
                <a:sym typeface="Consolas"/>
              </a:rPr>
              <a:t>and </a:t>
            </a:r>
            <a:r>
              <a:rPr lang="en-US" sz="2000" b="0" i="1" u="none">
                <a:solidFill>
                  <a:schemeClr val="dk1"/>
                </a:solidFill>
                <a:latin typeface="Consolas"/>
                <a:ea typeface="Consolas"/>
                <a:cs typeface="Consolas"/>
                <a:sym typeface="Consolas"/>
              </a:rPr>
              <a:t>(ii) S  S </a:t>
            </a:r>
          </a:p>
        </p:txBody>
      </p:sp>
      <p:pic>
        <p:nvPicPr>
          <p:cNvPr id="246" name="Shape 246"/>
          <p:cNvPicPr preferRelativeResize="0"/>
          <p:nvPr/>
        </p:nvPicPr>
        <p:blipFill rotWithShape="1">
          <a:blip r:embed="rId4">
            <a:alphaModFix/>
          </a:blip>
          <a:srcRect/>
          <a:stretch/>
        </p:blipFill>
        <p:spPr>
          <a:xfrm>
            <a:off x="1219200" y="3581400"/>
            <a:ext cx="304799" cy="304799"/>
          </a:xfrm>
          <a:prstGeom prst="rect">
            <a:avLst/>
          </a:prstGeom>
          <a:noFill/>
          <a:ln>
            <a:noFill/>
          </a:ln>
        </p:spPr>
      </p:pic>
      <p:pic>
        <p:nvPicPr>
          <p:cNvPr id="247" name="Shape 247"/>
          <p:cNvPicPr preferRelativeResize="0"/>
          <p:nvPr/>
        </p:nvPicPr>
        <p:blipFill rotWithShape="1">
          <a:blip r:embed="rId4">
            <a:alphaModFix/>
          </a:blip>
          <a:srcRect/>
          <a:stretch/>
        </p:blipFill>
        <p:spPr>
          <a:xfrm>
            <a:off x="3200400" y="3581400"/>
            <a:ext cx="304799" cy="304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  (Proper subset)</a:t>
            </a:r>
          </a:p>
        </p:txBody>
      </p:sp>
      <p:sp>
        <p:nvSpPr>
          <p:cNvPr id="253" name="Shape 253"/>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11</a:t>
            </a:fld>
            <a:endParaRPr lang="en-US" sz="1000" b="0" i="0" u="none">
              <a:solidFill>
                <a:schemeClr val="dk1"/>
              </a:solidFill>
              <a:latin typeface="Arial"/>
              <a:ea typeface="Arial"/>
              <a:cs typeface="Arial"/>
              <a:sym typeface="Arial"/>
            </a:endParaRPr>
          </a:p>
        </p:txBody>
      </p:sp>
      <p:pic>
        <p:nvPicPr>
          <p:cNvPr id="254" name="Shape 254"/>
          <p:cNvPicPr preferRelativeResize="0"/>
          <p:nvPr/>
        </p:nvPicPr>
        <p:blipFill rotWithShape="1">
          <a:blip r:embed="rId3">
            <a:alphaModFix/>
          </a:blip>
          <a:srcRect/>
          <a:stretch/>
        </p:blipFill>
        <p:spPr>
          <a:xfrm>
            <a:off x="573087" y="1524000"/>
            <a:ext cx="7772400" cy="259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 (Cardinality)</a:t>
            </a:r>
          </a:p>
        </p:txBody>
      </p:sp>
      <p:sp>
        <p:nvSpPr>
          <p:cNvPr id="260" name="Shape 260"/>
          <p:cNvSpPr txBox="1">
            <a:spLocks noGrp="1"/>
          </p:cNvSpPr>
          <p:nvPr>
            <p:ph type="body" idx="1"/>
          </p:nvPr>
        </p:nvSpPr>
        <p:spPr>
          <a:xfrm>
            <a:off x="304800" y="2971800"/>
            <a:ext cx="8610599" cy="35813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Example:</a:t>
            </a:r>
          </a:p>
          <a:p>
            <a:pPr marL="742950" marR="0" lvl="1" indent="-285750" algn="l" rtl="0">
              <a:lnSpc>
                <a:spcPct val="10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Let A be the set of odd positive integers less than 10. Then |A| = 5.</a:t>
            </a:r>
          </a:p>
          <a:p>
            <a:pPr marL="742950" marR="0" lvl="1" indent="-285750" algn="l" rtl="0">
              <a:lnSpc>
                <a:spcPct val="10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Let S be the set of letters in the English alphabet. Then |A| = 26.</a:t>
            </a:r>
          </a:p>
          <a:p>
            <a:pPr marL="742950" marR="0" lvl="1" indent="-285750" algn="l" rtl="0">
              <a:lnSpc>
                <a:spcPct val="10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Null set has no elements, | </a:t>
            </a:r>
            <a:r>
              <a:rPr lang="en-US" sz="2000" b="0" i="1" u="none" strike="noStrike" cap="none">
                <a:solidFill>
                  <a:schemeClr val="dk1"/>
                </a:solidFill>
                <a:latin typeface="Consolas"/>
                <a:ea typeface="Consolas"/>
                <a:cs typeface="Consolas"/>
                <a:sym typeface="Consolas"/>
              </a:rPr>
              <a:t>ф</a:t>
            </a:r>
            <a:r>
              <a:rPr lang="en-US" sz="2000" b="0" i="0" u="none" strike="noStrike" cap="none">
                <a:solidFill>
                  <a:schemeClr val="dk1"/>
                </a:solidFill>
                <a:latin typeface="Arial"/>
                <a:ea typeface="Arial"/>
                <a:cs typeface="Arial"/>
                <a:sym typeface="Arial"/>
              </a:rPr>
              <a:t> | = 0.</a:t>
            </a:r>
          </a:p>
          <a:p>
            <a:pPr marL="342900" marR="0" lvl="0" indent="-342900" algn="l" rtl="0">
              <a:lnSpc>
                <a:spcPct val="100000"/>
              </a:lnSpc>
              <a:spcBef>
                <a:spcPts val="380"/>
              </a:spcBef>
              <a:spcAft>
                <a:spcPts val="0"/>
              </a:spcAft>
              <a:buClr>
                <a:schemeClr val="accent1"/>
              </a:buClr>
              <a:buSzPct val="25000"/>
              <a:buFont typeface="Noto Sans Symbols"/>
              <a:buNone/>
            </a:pPr>
            <a:r>
              <a:rPr lang="en-US" sz="1900" b="0" i="0" u="none" strike="noStrike" cap="none">
                <a:solidFill>
                  <a:schemeClr val="dk1"/>
                </a:solidFill>
                <a:latin typeface="Arial"/>
                <a:ea typeface="Arial"/>
                <a:cs typeface="Arial"/>
                <a:sym typeface="Arial"/>
              </a:rPr>
              <a:t>		</a:t>
            </a:r>
          </a:p>
        </p:txBody>
      </p:sp>
      <p:pic>
        <p:nvPicPr>
          <p:cNvPr id="261" name="Shape 261"/>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262" name="Shape 262"/>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12</a:t>
            </a:fld>
            <a:endParaRPr lang="en-US" sz="1000" b="0" i="0" u="none">
              <a:solidFill>
                <a:schemeClr val="dk1"/>
              </a:solidFill>
              <a:latin typeface="Arial"/>
              <a:ea typeface="Arial"/>
              <a:cs typeface="Arial"/>
              <a:sym typeface="Arial"/>
            </a:endParaRPr>
          </a:p>
        </p:txBody>
      </p:sp>
      <p:pic>
        <p:nvPicPr>
          <p:cNvPr id="263" name="Shape 263"/>
          <p:cNvPicPr preferRelativeResize="0"/>
          <p:nvPr/>
        </p:nvPicPr>
        <p:blipFill rotWithShape="1">
          <a:blip r:embed="rId4">
            <a:alphaModFix/>
          </a:blip>
          <a:srcRect/>
          <a:stretch/>
        </p:blipFill>
        <p:spPr>
          <a:xfrm>
            <a:off x="7620000" y="1905000"/>
            <a:ext cx="304799" cy="304799"/>
          </a:xfrm>
          <a:prstGeom prst="rect">
            <a:avLst/>
          </a:prstGeom>
          <a:noFill/>
          <a:ln>
            <a:noFill/>
          </a:ln>
        </p:spPr>
      </p:pic>
      <p:pic>
        <p:nvPicPr>
          <p:cNvPr id="264" name="Shape 264"/>
          <p:cNvPicPr preferRelativeResize="0"/>
          <p:nvPr/>
        </p:nvPicPr>
        <p:blipFill rotWithShape="1">
          <a:blip r:embed="rId4">
            <a:alphaModFix/>
          </a:blip>
          <a:srcRect/>
          <a:stretch/>
        </p:blipFill>
        <p:spPr>
          <a:xfrm>
            <a:off x="1066800" y="2209800"/>
            <a:ext cx="304799" cy="304799"/>
          </a:xfrm>
          <a:prstGeom prst="rect">
            <a:avLst/>
          </a:prstGeom>
          <a:noFill/>
          <a:ln>
            <a:noFill/>
          </a:ln>
        </p:spPr>
      </p:pic>
      <p:sp>
        <p:nvSpPr>
          <p:cNvPr id="265" name="Shape 265"/>
          <p:cNvSpPr txBox="1"/>
          <p:nvPr/>
        </p:nvSpPr>
        <p:spPr>
          <a:xfrm>
            <a:off x="381000" y="1447800"/>
            <a:ext cx="8305799" cy="1447800"/>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Arial"/>
              <a:buNone/>
            </a:pPr>
            <a:r>
              <a:rPr lang="en-US" sz="2400" b="0" i="0" u="none">
                <a:solidFill>
                  <a:schemeClr val="dk1"/>
                </a:solidFill>
                <a:latin typeface="Arial"/>
                <a:ea typeface="Arial"/>
                <a:cs typeface="Arial"/>
                <a:sym typeface="Arial"/>
              </a:rPr>
              <a:t>DEFINITION 5</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Let </a:t>
            </a:r>
            <a:r>
              <a:rPr lang="en-US" sz="2000" b="0" i="1" u="none">
                <a:solidFill>
                  <a:schemeClr val="dk1"/>
                </a:solidFill>
                <a:latin typeface="Arial"/>
                <a:ea typeface="Arial"/>
                <a:cs typeface="Arial"/>
                <a:sym typeface="Arial"/>
              </a:rPr>
              <a:t>S</a:t>
            </a:r>
            <a:r>
              <a:rPr lang="en-US" sz="2000" b="0" i="0" u="none">
                <a:solidFill>
                  <a:schemeClr val="dk1"/>
                </a:solidFill>
                <a:latin typeface="Arial"/>
                <a:ea typeface="Arial"/>
                <a:cs typeface="Arial"/>
                <a:sym typeface="Arial"/>
              </a:rPr>
              <a:t> be a set. If there are exactly </a:t>
            </a:r>
            <a:r>
              <a:rPr lang="en-US" sz="2000" b="0" i="1" u="none">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 distinct elements in </a:t>
            </a:r>
            <a:r>
              <a:rPr lang="en-US" sz="2000" b="0" i="1" u="none">
                <a:solidFill>
                  <a:schemeClr val="dk1"/>
                </a:solidFill>
                <a:latin typeface="Arial"/>
                <a:ea typeface="Arial"/>
                <a:cs typeface="Arial"/>
                <a:sym typeface="Arial"/>
              </a:rPr>
              <a:t>S</a:t>
            </a:r>
            <a:r>
              <a:rPr lang="en-US" sz="2000" b="0" i="0" u="none">
                <a:solidFill>
                  <a:schemeClr val="dk1"/>
                </a:solidFill>
                <a:latin typeface="Arial"/>
                <a:ea typeface="Arial"/>
                <a:cs typeface="Arial"/>
                <a:sym typeface="Arial"/>
              </a:rPr>
              <a:t> where </a:t>
            </a:r>
            <a:r>
              <a:rPr lang="en-US" sz="2000" b="0" i="1" u="none">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 is a </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nonnegative integer, we say that </a:t>
            </a:r>
            <a:r>
              <a:rPr lang="en-US" sz="2000" b="0" i="1" u="none">
                <a:solidFill>
                  <a:schemeClr val="dk1"/>
                </a:solidFill>
                <a:latin typeface="Arial"/>
                <a:ea typeface="Arial"/>
                <a:cs typeface="Arial"/>
                <a:sym typeface="Arial"/>
              </a:rPr>
              <a:t>S</a:t>
            </a:r>
            <a:r>
              <a:rPr lang="en-US" sz="2000" b="0" i="0" u="none">
                <a:solidFill>
                  <a:schemeClr val="dk1"/>
                </a:solidFill>
                <a:latin typeface="Arial"/>
                <a:ea typeface="Arial"/>
                <a:cs typeface="Arial"/>
                <a:sym typeface="Arial"/>
              </a:rPr>
              <a:t> is a </a:t>
            </a:r>
            <a:r>
              <a:rPr lang="en-US" sz="2000" b="0" i="1" u="none">
                <a:solidFill>
                  <a:schemeClr val="dk1"/>
                </a:solidFill>
                <a:latin typeface="Arial"/>
                <a:ea typeface="Arial"/>
                <a:cs typeface="Arial"/>
                <a:sym typeface="Arial"/>
              </a:rPr>
              <a:t>finite</a:t>
            </a:r>
            <a:r>
              <a:rPr lang="en-US" sz="2000" b="0" i="0" u="none">
                <a:solidFill>
                  <a:schemeClr val="dk1"/>
                </a:solidFill>
                <a:latin typeface="Arial"/>
                <a:ea typeface="Arial"/>
                <a:cs typeface="Arial"/>
                <a:sym typeface="Arial"/>
              </a:rPr>
              <a:t> set and that </a:t>
            </a:r>
            <a:r>
              <a:rPr lang="en-US" sz="2000" b="0" i="1" u="none">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 is the </a:t>
            </a:r>
          </a:p>
          <a:p>
            <a:pPr marL="342900" marR="0" lvl="0" indent="-342900" algn="l" rtl="0">
              <a:lnSpc>
                <a:spcPct val="90000"/>
              </a:lnSpc>
              <a:spcBef>
                <a:spcPts val="400"/>
              </a:spcBef>
              <a:spcAft>
                <a:spcPts val="0"/>
              </a:spcAft>
              <a:buClr>
                <a:schemeClr val="dk1"/>
              </a:buClr>
              <a:buSzPct val="25000"/>
              <a:buFont typeface="Arial"/>
              <a:buNone/>
            </a:pPr>
            <a:r>
              <a:rPr lang="en-US" sz="2000" b="0" i="1" u="none">
                <a:solidFill>
                  <a:schemeClr val="dk1"/>
                </a:solidFill>
                <a:latin typeface="Arial"/>
                <a:ea typeface="Arial"/>
                <a:cs typeface="Arial"/>
                <a:sym typeface="Arial"/>
              </a:rPr>
              <a:t>cardinality</a:t>
            </a:r>
            <a:r>
              <a:rPr lang="en-US" sz="2000" b="0" i="0" u="none">
                <a:solidFill>
                  <a:schemeClr val="dk1"/>
                </a:solidFill>
                <a:latin typeface="Arial"/>
                <a:ea typeface="Arial"/>
                <a:cs typeface="Arial"/>
                <a:sym typeface="Arial"/>
              </a:rPr>
              <a:t> of </a:t>
            </a:r>
            <a:r>
              <a:rPr lang="en-US" sz="2000" b="0" i="1" u="none">
                <a:solidFill>
                  <a:schemeClr val="dk1"/>
                </a:solidFill>
                <a:latin typeface="Arial"/>
                <a:ea typeface="Arial"/>
                <a:cs typeface="Arial"/>
                <a:sym typeface="Arial"/>
              </a:rPr>
              <a:t>S</a:t>
            </a:r>
            <a:r>
              <a:rPr lang="en-US" sz="2000" b="0" i="0" u="none">
                <a:solidFill>
                  <a:schemeClr val="dk1"/>
                </a:solidFill>
                <a:latin typeface="Arial"/>
                <a:ea typeface="Arial"/>
                <a:cs typeface="Arial"/>
                <a:sym typeface="Arial"/>
              </a:rPr>
              <a:t>. The </a:t>
            </a:r>
            <a:r>
              <a:rPr lang="en-US" sz="2000" b="0" i="0" u="none">
                <a:solidFill>
                  <a:srgbClr val="FF0000"/>
                </a:solidFill>
                <a:latin typeface="Arial"/>
                <a:ea typeface="Arial"/>
                <a:cs typeface="Arial"/>
                <a:sym typeface="Arial"/>
              </a:rPr>
              <a:t>cardinality</a:t>
            </a:r>
            <a:r>
              <a:rPr lang="en-US" sz="2000" b="0" i="0" u="none">
                <a:solidFill>
                  <a:schemeClr val="dk1"/>
                </a:solidFill>
                <a:latin typeface="Arial"/>
                <a:ea typeface="Arial"/>
                <a:cs typeface="Arial"/>
                <a:sym typeface="Arial"/>
              </a:rPr>
              <a:t> of </a:t>
            </a:r>
            <a:r>
              <a:rPr lang="en-US" sz="2000" b="0" i="1" u="none">
                <a:solidFill>
                  <a:schemeClr val="dk1"/>
                </a:solidFill>
                <a:latin typeface="Arial"/>
                <a:ea typeface="Arial"/>
                <a:cs typeface="Arial"/>
                <a:sym typeface="Arial"/>
              </a:rPr>
              <a:t>S</a:t>
            </a:r>
            <a:r>
              <a:rPr lang="en-US" sz="2000" b="0" i="0" u="none">
                <a:solidFill>
                  <a:schemeClr val="dk1"/>
                </a:solidFill>
                <a:latin typeface="Arial"/>
                <a:ea typeface="Arial"/>
                <a:cs typeface="Arial"/>
                <a:sym typeface="Arial"/>
              </a:rPr>
              <a:t> is denoted by |</a:t>
            </a:r>
            <a:r>
              <a:rPr lang="en-US" sz="2000" b="0" i="1" u="none">
                <a:solidFill>
                  <a:schemeClr val="dk1"/>
                </a:solidFill>
                <a:latin typeface="Arial"/>
                <a:ea typeface="Arial"/>
                <a:cs typeface="Arial"/>
                <a:sym typeface="Arial"/>
              </a:rPr>
              <a:t>S</a:t>
            </a:r>
            <a:r>
              <a:rPr lang="en-US" sz="2000" b="0" i="0" u="none">
                <a:solidFill>
                  <a:schemeClr val="dk1"/>
                </a:solidFill>
                <a:latin typeface="Arial"/>
                <a:ea typeface="Arial"/>
                <a:cs typeface="Arial"/>
                <a:sym typeface="Aria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 (Infinite Set)</a:t>
            </a:r>
          </a:p>
        </p:txBody>
      </p:sp>
      <p:sp>
        <p:nvSpPr>
          <p:cNvPr id="271" name="Shape 271"/>
          <p:cNvSpPr txBox="1">
            <a:spLocks noGrp="1"/>
          </p:cNvSpPr>
          <p:nvPr>
            <p:ph type="body" idx="1"/>
          </p:nvPr>
        </p:nvSpPr>
        <p:spPr>
          <a:xfrm>
            <a:off x="304800" y="2362200"/>
            <a:ext cx="8610599" cy="35813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Example: The set of positive integers is infinite.</a:t>
            </a:r>
            <a:r>
              <a:rPr lang="en-US" sz="1900" b="0" i="0" u="none" strike="noStrike" cap="none">
                <a:solidFill>
                  <a:schemeClr val="dk1"/>
                </a:solidFill>
                <a:latin typeface="Arial"/>
                <a:ea typeface="Arial"/>
                <a:cs typeface="Arial"/>
                <a:sym typeface="Arial"/>
              </a:rPr>
              <a:t>		</a:t>
            </a:r>
          </a:p>
        </p:txBody>
      </p:sp>
      <p:pic>
        <p:nvPicPr>
          <p:cNvPr id="272" name="Shape 272"/>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273" name="Shape 273"/>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13</a:t>
            </a:fld>
            <a:endParaRPr lang="en-US" sz="1000" b="0" i="0" u="none">
              <a:solidFill>
                <a:schemeClr val="dk1"/>
              </a:solidFill>
              <a:latin typeface="Arial"/>
              <a:ea typeface="Arial"/>
              <a:cs typeface="Arial"/>
              <a:sym typeface="Arial"/>
            </a:endParaRPr>
          </a:p>
        </p:txBody>
      </p:sp>
      <p:pic>
        <p:nvPicPr>
          <p:cNvPr id="274" name="Shape 274"/>
          <p:cNvPicPr preferRelativeResize="0"/>
          <p:nvPr/>
        </p:nvPicPr>
        <p:blipFill rotWithShape="1">
          <a:blip r:embed="rId4">
            <a:alphaModFix/>
          </a:blip>
          <a:srcRect/>
          <a:stretch/>
        </p:blipFill>
        <p:spPr>
          <a:xfrm>
            <a:off x="7620000" y="1905000"/>
            <a:ext cx="304799" cy="304799"/>
          </a:xfrm>
          <a:prstGeom prst="rect">
            <a:avLst/>
          </a:prstGeom>
          <a:noFill/>
          <a:ln>
            <a:noFill/>
          </a:ln>
        </p:spPr>
      </p:pic>
      <p:sp>
        <p:nvSpPr>
          <p:cNvPr id="275" name="Shape 275"/>
          <p:cNvSpPr txBox="1"/>
          <p:nvPr/>
        </p:nvSpPr>
        <p:spPr>
          <a:xfrm>
            <a:off x="381000" y="1447800"/>
            <a:ext cx="8305799" cy="838199"/>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Arial"/>
              <a:buNone/>
            </a:pPr>
            <a:r>
              <a:rPr lang="en-US" sz="2400" b="0" i="0" u="none">
                <a:solidFill>
                  <a:schemeClr val="dk1"/>
                </a:solidFill>
                <a:latin typeface="Arial"/>
                <a:ea typeface="Arial"/>
                <a:cs typeface="Arial"/>
                <a:sym typeface="Arial"/>
              </a:rPr>
              <a:t>DEFINITION 6</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A set is said to be </a:t>
            </a:r>
            <a:r>
              <a:rPr lang="en-US" sz="2000" b="0" i="1" u="none">
                <a:solidFill>
                  <a:schemeClr val="dk1"/>
                </a:solidFill>
                <a:latin typeface="Arial"/>
                <a:ea typeface="Arial"/>
                <a:cs typeface="Arial"/>
                <a:sym typeface="Arial"/>
              </a:rPr>
              <a:t>infinite</a:t>
            </a:r>
            <a:r>
              <a:rPr lang="en-US" sz="2000" b="0" i="0" u="none">
                <a:solidFill>
                  <a:schemeClr val="dk1"/>
                </a:solidFill>
                <a:latin typeface="Arial"/>
                <a:ea typeface="Arial"/>
                <a:cs typeface="Arial"/>
                <a:sym typeface="Arial"/>
              </a:rPr>
              <a:t> if it is not finite.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 (Power Set)</a:t>
            </a:r>
          </a:p>
        </p:txBody>
      </p:sp>
      <p:sp>
        <p:nvSpPr>
          <p:cNvPr id="281" name="Shape 281"/>
          <p:cNvSpPr txBox="1">
            <a:spLocks noGrp="1"/>
          </p:cNvSpPr>
          <p:nvPr>
            <p:ph type="body" idx="1"/>
          </p:nvPr>
        </p:nvSpPr>
        <p:spPr>
          <a:xfrm>
            <a:off x="304800" y="2743200"/>
            <a:ext cx="8686800" cy="35813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Example:</a:t>
            </a:r>
          </a:p>
          <a:p>
            <a:pPr marL="742950" marR="0" lvl="1" indent="-285750" algn="l" rtl="0">
              <a:lnSpc>
                <a:spcPct val="100000"/>
              </a:lnSpc>
              <a:spcBef>
                <a:spcPts val="380"/>
              </a:spcBef>
              <a:spcAft>
                <a:spcPts val="0"/>
              </a:spcAft>
              <a:buClr>
                <a:schemeClr val="accent1"/>
              </a:buClr>
              <a:buSzPct val="100000"/>
              <a:buFont typeface="Noto Sans Symbols"/>
              <a:buChar char="○"/>
            </a:pPr>
            <a:r>
              <a:rPr lang="en-US" sz="1900" b="0" i="0" u="none" strike="noStrike" cap="none">
                <a:solidFill>
                  <a:schemeClr val="dk1"/>
                </a:solidFill>
                <a:latin typeface="Arial"/>
                <a:ea typeface="Arial"/>
                <a:cs typeface="Arial"/>
                <a:sym typeface="Arial"/>
              </a:rPr>
              <a:t>What is the power set of the set {0,1,2}?</a:t>
            </a:r>
          </a:p>
          <a:p>
            <a:pPr marL="742950" marR="0" lvl="1" indent="-285750" algn="l" rtl="0">
              <a:lnSpc>
                <a:spcPct val="100000"/>
              </a:lnSpc>
              <a:spcBef>
                <a:spcPts val="380"/>
              </a:spcBef>
              <a:spcAft>
                <a:spcPts val="0"/>
              </a:spcAft>
              <a:buClr>
                <a:schemeClr val="accent1"/>
              </a:buClr>
              <a:buSzPct val="25000"/>
              <a:buFont typeface="Noto Sans Symbols"/>
              <a:buNone/>
            </a:pPr>
            <a:r>
              <a:rPr lang="en-US" sz="1900" b="0" i="0" u="none" strike="noStrike" cap="none">
                <a:solidFill>
                  <a:schemeClr val="dk1"/>
                </a:solidFill>
                <a:latin typeface="Arial"/>
                <a:ea typeface="Arial"/>
                <a:cs typeface="Arial"/>
                <a:sym typeface="Arial"/>
              </a:rPr>
              <a:t>    </a:t>
            </a:r>
            <a:r>
              <a:rPr lang="en-US" sz="1900" b="0" i="0" u="none" strike="noStrike" cap="none">
                <a:solidFill>
                  <a:srgbClr val="FF0000"/>
                </a:solidFill>
                <a:latin typeface="Arial"/>
                <a:ea typeface="Arial"/>
                <a:cs typeface="Arial"/>
                <a:sym typeface="Arial"/>
              </a:rPr>
              <a:t>Solution</a:t>
            </a:r>
            <a:r>
              <a:rPr lang="en-US" sz="1900" b="0" i="0" u="none" strike="noStrike" cap="none">
                <a:solidFill>
                  <a:schemeClr val="dk1"/>
                </a:solidFill>
                <a:latin typeface="Arial"/>
                <a:ea typeface="Arial"/>
                <a:cs typeface="Arial"/>
                <a:sym typeface="Arial"/>
              </a:rPr>
              <a:t>: P({0,1,2}) = {</a:t>
            </a:r>
            <a:r>
              <a:rPr lang="en-US" sz="1800" b="0" i="1" u="none" strike="noStrike" cap="none">
                <a:solidFill>
                  <a:schemeClr val="dk1"/>
                </a:solidFill>
                <a:latin typeface="Consolas"/>
                <a:ea typeface="Consolas"/>
                <a:cs typeface="Consolas"/>
                <a:sym typeface="Consolas"/>
              </a:rPr>
              <a:t>ф</a:t>
            </a:r>
            <a:r>
              <a:rPr lang="en-US" sz="1900" b="0" i="0" u="none" strike="noStrike" cap="none">
                <a:solidFill>
                  <a:schemeClr val="dk1"/>
                </a:solidFill>
                <a:latin typeface="Arial"/>
                <a:ea typeface="Arial"/>
                <a:cs typeface="Arial"/>
                <a:sym typeface="Arial"/>
              </a:rPr>
              <a:t>, {0}, {1}, {2}, {0,1}, {0,2}, {1,2}, {0,1,2}}</a:t>
            </a:r>
          </a:p>
          <a:p>
            <a:pPr marL="742950" marR="0" lvl="1" indent="-285750" algn="l" rtl="0">
              <a:lnSpc>
                <a:spcPct val="100000"/>
              </a:lnSpc>
              <a:spcBef>
                <a:spcPts val="380"/>
              </a:spcBef>
              <a:spcAft>
                <a:spcPts val="0"/>
              </a:spcAft>
              <a:buClr>
                <a:schemeClr val="accent1"/>
              </a:buClr>
              <a:buSzPct val="100000"/>
              <a:buFont typeface="Noto Sans Symbols"/>
              <a:buChar char="○"/>
            </a:pPr>
            <a:r>
              <a:rPr lang="en-US" sz="1900" b="0" i="0" u="none" strike="noStrike" cap="none">
                <a:solidFill>
                  <a:schemeClr val="dk1"/>
                </a:solidFill>
                <a:latin typeface="Arial"/>
                <a:ea typeface="Arial"/>
                <a:cs typeface="Arial"/>
                <a:sym typeface="Arial"/>
              </a:rPr>
              <a:t>What is the power set of the empty set? What is the power set of the set {</a:t>
            </a:r>
            <a:r>
              <a:rPr lang="en-US" sz="1800" b="0" i="1" u="none" strike="noStrike" cap="none">
                <a:solidFill>
                  <a:schemeClr val="dk1"/>
                </a:solidFill>
                <a:latin typeface="Consolas"/>
                <a:ea typeface="Consolas"/>
                <a:cs typeface="Consolas"/>
                <a:sym typeface="Consolas"/>
              </a:rPr>
              <a:t>ф</a:t>
            </a:r>
            <a:r>
              <a:rPr lang="en-US" sz="1900" b="0" i="0" u="none" strike="noStrike" cap="none">
                <a:solidFill>
                  <a:schemeClr val="dk1"/>
                </a:solidFill>
                <a:latin typeface="Arial"/>
                <a:ea typeface="Arial"/>
                <a:cs typeface="Arial"/>
                <a:sym typeface="Arial"/>
              </a:rPr>
              <a:t>}?	</a:t>
            </a:r>
          </a:p>
          <a:p>
            <a:pPr marL="742950" marR="0" lvl="1" indent="-285750" algn="l" rtl="0">
              <a:lnSpc>
                <a:spcPct val="100000"/>
              </a:lnSpc>
              <a:spcBef>
                <a:spcPts val="380"/>
              </a:spcBef>
              <a:spcAft>
                <a:spcPts val="0"/>
              </a:spcAft>
              <a:buClr>
                <a:schemeClr val="accent1"/>
              </a:buClr>
              <a:buSzPct val="25000"/>
              <a:buFont typeface="Noto Sans Symbols"/>
              <a:buNone/>
            </a:pPr>
            <a:r>
              <a:rPr lang="en-US" sz="1900" b="0" i="0" u="none" strike="noStrike" cap="none">
                <a:solidFill>
                  <a:schemeClr val="dk1"/>
                </a:solidFill>
                <a:latin typeface="Arial"/>
                <a:ea typeface="Arial"/>
                <a:cs typeface="Arial"/>
                <a:sym typeface="Arial"/>
              </a:rPr>
              <a:t>	</a:t>
            </a:r>
            <a:r>
              <a:rPr lang="en-US" sz="1900" b="0" i="0" u="none" strike="noStrike" cap="none">
                <a:solidFill>
                  <a:srgbClr val="FF0000"/>
                </a:solidFill>
                <a:latin typeface="Arial"/>
                <a:ea typeface="Arial"/>
                <a:cs typeface="Arial"/>
                <a:sym typeface="Arial"/>
              </a:rPr>
              <a:t>Solution</a:t>
            </a:r>
            <a:r>
              <a:rPr lang="en-US" sz="1900" b="0" i="0" u="none" strike="noStrike" cap="none">
                <a:solidFill>
                  <a:schemeClr val="dk1"/>
                </a:solidFill>
                <a:latin typeface="Arial"/>
                <a:ea typeface="Arial"/>
                <a:cs typeface="Arial"/>
                <a:sym typeface="Arial"/>
              </a:rPr>
              <a:t>: The empty set has exactly one subset, namely, itself.</a:t>
            </a:r>
          </a:p>
          <a:p>
            <a:pPr marL="742950" marR="0" lvl="1" indent="-285750" algn="l" rtl="0">
              <a:lnSpc>
                <a:spcPct val="100000"/>
              </a:lnSpc>
              <a:spcBef>
                <a:spcPts val="380"/>
              </a:spcBef>
              <a:spcAft>
                <a:spcPts val="0"/>
              </a:spcAft>
              <a:buClr>
                <a:schemeClr val="accent1"/>
              </a:buClr>
              <a:buSzPct val="25000"/>
              <a:buFont typeface="Noto Sans Symbols"/>
              <a:buNone/>
            </a:pPr>
            <a:r>
              <a:rPr lang="en-US" sz="1900" b="0" i="0" u="none" strike="noStrike" cap="none">
                <a:solidFill>
                  <a:schemeClr val="dk1"/>
                </a:solidFill>
                <a:latin typeface="Arial"/>
                <a:ea typeface="Arial"/>
                <a:cs typeface="Arial"/>
                <a:sym typeface="Arial"/>
              </a:rPr>
              <a:t>			P(</a:t>
            </a:r>
            <a:r>
              <a:rPr lang="en-US" sz="1800" b="0" i="1" u="none" strike="noStrike" cap="none">
                <a:solidFill>
                  <a:schemeClr val="dk1"/>
                </a:solidFill>
                <a:latin typeface="Consolas"/>
                <a:ea typeface="Consolas"/>
                <a:cs typeface="Consolas"/>
                <a:sym typeface="Consolas"/>
              </a:rPr>
              <a:t>ф</a:t>
            </a:r>
            <a:r>
              <a:rPr lang="en-US" sz="1900" b="0" i="0" u="none" strike="noStrike" cap="none">
                <a:solidFill>
                  <a:schemeClr val="dk1"/>
                </a:solidFill>
                <a:latin typeface="Arial"/>
                <a:ea typeface="Arial"/>
                <a:cs typeface="Arial"/>
                <a:sym typeface="Arial"/>
              </a:rPr>
              <a:t> ) = 	{</a:t>
            </a:r>
            <a:r>
              <a:rPr lang="en-US" sz="1800" b="0" i="1" u="none" strike="noStrike" cap="none">
                <a:solidFill>
                  <a:schemeClr val="dk1"/>
                </a:solidFill>
                <a:latin typeface="Consolas"/>
                <a:ea typeface="Consolas"/>
                <a:cs typeface="Consolas"/>
                <a:sym typeface="Consolas"/>
              </a:rPr>
              <a:t>ф</a:t>
            </a:r>
            <a:r>
              <a:rPr lang="en-US" sz="1900" b="0" i="0" u="none" strike="noStrike" cap="none">
                <a:solidFill>
                  <a:schemeClr val="dk1"/>
                </a:solidFill>
                <a:latin typeface="Arial"/>
                <a:ea typeface="Arial"/>
                <a:cs typeface="Arial"/>
                <a:sym typeface="Arial"/>
              </a:rPr>
              <a:t>}</a:t>
            </a:r>
          </a:p>
          <a:p>
            <a:pPr marL="742950" marR="0" lvl="1" indent="-285750" algn="l" rtl="0">
              <a:lnSpc>
                <a:spcPct val="100000"/>
              </a:lnSpc>
              <a:spcBef>
                <a:spcPts val="380"/>
              </a:spcBef>
              <a:spcAft>
                <a:spcPts val="0"/>
              </a:spcAft>
              <a:buClr>
                <a:schemeClr val="accent1"/>
              </a:buClr>
              <a:buSzPct val="25000"/>
              <a:buFont typeface="Noto Sans Symbols"/>
              <a:buNone/>
            </a:pPr>
            <a:r>
              <a:rPr lang="en-US" sz="1900" b="0" i="0" u="none" strike="noStrike" cap="none">
                <a:solidFill>
                  <a:schemeClr val="dk1"/>
                </a:solidFill>
                <a:latin typeface="Arial"/>
                <a:ea typeface="Arial"/>
                <a:cs typeface="Arial"/>
                <a:sym typeface="Arial"/>
              </a:rPr>
              <a:t>			The set {</a:t>
            </a:r>
            <a:r>
              <a:rPr lang="en-US" sz="1800" b="0" i="1" u="none" strike="noStrike" cap="none">
                <a:solidFill>
                  <a:schemeClr val="dk1"/>
                </a:solidFill>
                <a:latin typeface="Consolas"/>
                <a:ea typeface="Consolas"/>
                <a:cs typeface="Consolas"/>
                <a:sym typeface="Consolas"/>
              </a:rPr>
              <a:t>ф</a:t>
            </a:r>
            <a:r>
              <a:rPr lang="en-US" sz="1900" b="0" i="0" u="none" strike="noStrike" cap="none">
                <a:solidFill>
                  <a:schemeClr val="dk1"/>
                </a:solidFill>
                <a:latin typeface="Arial"/>
                <a:ea typeface="Arial"/>
                <a:cs typeface="Arial"/>
                <a:sym typeface="Arial"/>
              </a:rPr>
              <a:t>} has exactly two subsets, namely, </a:t>
            </a:r>
            <a:r>
              <a:rPr lang="en-US" sz="1800" b="0" i="1" u="none" strike="noStrike" cap="none">
                <a:solidFill>
                  <a:schemeClr val="dk1"/>
                </a:solidFill>
                <a:latin typeface="Consolas"/>
                <a:ea typeface="Consolas"/>
                <a:cs typeface="Consolas"/>
                <a:sym typeface="Consolas"/>
              </a:rPr>
              <a:t>ф</a:t>
            </a:r>
            <a:r>
              <a:rPr lang="en-US" sz="1900" b="0" i="0" u="none" strike="noStrike" cap="none">
                <a:solidFill>
                  <a:schemeClr val="dk1"/>
                </a:solidFill>
                <a:latin typeface="Arial"/>
                <a:ea typeface="Arial"/>
                <a:cs typeface="Arial"/>
                <a:sym typeface="Arial"/>
              </a:rPr>
              <a:t> and the set {</a:t>
            </a:r>
            <a:r>
              <a:rPr lang="en-US" sz="1800" b="0" i="1" u="none" strike="noStrike" cap="none">
                <a:solidFill>
                  <a:schemeClr val="dk1"/>
                </a:solidFill>
                <a:latin typeface="Consolas"/>
                <a:ea typeface="Consolas"/>
                <a:cs typeface="Consolas"/>
                <a:sym typeface="Consolas"/>
              </a:rPr>
              <a:t>ф</a:t>
            </a:r>
            <a:r>
              <a:rPr lang="en-US" sz="1900" b="0" i="0" u="none" strike="noStrike" cap="none">
                <a:solidFill>
                  <a:schemeClr val="dk1"/>
                </a:solidFill>
                <a:latin typeface="Arial"/>
                <a:ea typeface="Arial"/>
                <a:cs typeface="Arial"/>
                <a:sym typeface="Arial"/>
              </a:rPr>
              <a:t>}.</a:t>
            </a:r>
          </a:p>
          <a:p>
            <a:pPr marL="742950" marR="0" lvl="1" indent="-285750" algn="l" rtl="0">
              <a:lnSpc>
                <a:spcPct val="100000"/>
              </a:lnSpc>
              <a:spcBef>
                <a:spcPts val="380"/>
              </a:spcBef>
              <a:spcAft>
                <a:spcPts val="0"/>
              </a:spcAft>
              <a:buClr>
                <a:schemeClr val="accent1"/>
              </a:buClr>
              <a:buSzPct val="25000"/>
              <a:buFont typeface="Noto Sans Symbols"/>
              <a:buNone/>
            </a:pPr>
            <a:r>
              <a:rPr lang="en-US" sz="1900" b="0" i="0" u="none" strike="noStrike" cap="none">
                <a:solidFill>
                  <a:schemeClr val="dk1"/>
                </a:solidFill>
                <a:latin typeface="Arial"/>
                <a:ea typeface="Arial"/>
                <a:cs typeface="Arial"/>
                <a:sym typeface="Arial"/>
              </a:rPr>
              <a:t>			P({</a:t>
            </a:r>
            <a:r>
              <a:rPr lang="en-US" sz="1800" b="0" i="1" u="none" strike="noStrike" cap="none">
                <a:solidFill>
                  <a:schemeClr val="dk1"/>
                </a:solidFill>
                <a:latin typeface="Consolas"/>
                <a:ea typeface="Consolas"/>
                <a:cs typeface="Consolas"/>
                <a:sym typeface="Consolas"/>
              </a:rPr>
              <a:t>ф</a:t>
            </a:r>
            <a:r>
              <a:rPr lang="en-US" sz="1900" b="0" i="0" u="none" strike="noStrike" cap="none">
                <a:solidFill>
                  <a:schemeClr val="dk1"/>
                </a:solidFill>
                <a:latin typeface="Arial"/>
                <a:ea typeface="Arial"/>
                <a:cs typeface="Arial"/>
                <a:sym typeface="Arial"/>
              </a:rPr>
              <a:t>}) = {</a:t>
            </a:r>
            <a:r>
              <a:rPr lang="en-US" sz="1800" b="0" i="1" u="none" strike="noStrike" cap="none">
                <a:solidFill>
                  <a:schemeClr val="dk1"/>
                </a:solidFill>
                <a:latin typeface="Consolas"/>
                <a:ea typeface="Consolas"/>
                <a:cs typeface="Consolas"/>
                <a:sym typeface="Consolas"/>
              </a:rPr>
              <a:t>ф</a:t>
            </a:r>
            <a:r>
              <a:rPr lang="en-US" sz="19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Consolas"/>
                <a:ea typeface="Consolas"/>
                <a:cs typeface="Consolas"/>
                <a:sym typeface="Consolas"/>
              </a:rPr>
              <a:t>ф</a:t>
            </a:r>
            <a:r>
              <a:rPr lang="en-US" sz="1900" b="0" i="0" u="none" strike="noStrike" cap="none">
                <a:solidFill>
                  <a:schemeClr val="dk1"/>
                </a:solidFill>
                <a:latin typeface="Arial"/>
                <a:ea typeface="Arial"/>
                <a:cs typeface="Arial"/>
                <a:sym typeface="Arial"/>
              </a:rPr>
              <a:t>}}</a:t>
            </a:r>
          </a:p>
          <a:p>
            <a:pPr marL="342900" marR="0" lvl="0" indent="-342900" algn="l" rtl="0">
              <a:lnSpc>
                <a:spcPct val="100000"/>
              </a:lnSpc>
              <a:spcBef>
                <a:spcPts val="48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If a set has </a:t>
            </a:r>
            <a:r>
              <a:rPr lang="en-US" sz="2400" b="0" i="1" u="none" strike="noStrike" cap="none">
                <a:solidFill>
                  <a:schemeClr val="dk1"/>
                </a:solidFill>
                <a:latin typeface="Arial"/>
                <a:ea typeface="Arial"/>
                <a:cs typeface="Arial"/>
                <a:sym typeface="Arial"/>
              </a:rPr>
              <a:t>n</a:t>
            </a:r>
            <a:r>
              <a:rPr lang="en-US" sz="2400" b="0" i="0" u="none" strike="noStrike" cap="none">
                <a:solidFill>
                  <a:schemeClr val="dk1"/>
                </a:solidFill>
                <a:latin typeface="Arial"/>
                <a:ea typeface="Arial"/>
                <a:cs typeface="Arial"/>
                <a:sym typeface="Arial"/>
              </a:rPr>
              <a:t> elements, its power set has 2</a:t>
            </a:r>
            <a:r>
              <a:rPr lang="en-US" sz="2400" b="0" i="1" u="none" strike="noStrike" cap="none" baseline="30000">
                <a:solidFill>
                  <a:schemeClr val="dk1"/>
                </a:solidFill>
                <a:latin typeface="Arial"/>
                <a:ea typeface="Arial"/>
                <a:cs typeface="Arial"/>
                <a:sym typeface="Arial"/>
              </a:rPr>
              <a:t>n</a:t>
            </a:r>
            <a:r>
              <a:rPr lang="en-US" sz="2400" b="0" i="0" u="none" strike="noStrike" cap="none">
                <a:solidFill>
                  <a:schemeClr val="dk1"/>
                </a:solidFill>
                <a:latin typeface="Arial"/>
                <a:ea typeface="Arial"/>
                <a:cs typeface="Arial"/>
                <a:sym typeface="Arial"/>
              </a:rPr>
              <a:t> elements.</a:t>
            </a:r>
          </a:p>
        </p:txBody>
      </p:sp>
      <p:pic>
        <p:nvPicPr>
          <p:cNvPr id="282" name="Shape 282"/>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283" name="Shape 283"/>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14</a:t>
            </a:fld>
            <a:endParaRPr lang="en-US" sz="1000" b="0" i="0" u="none">
              <a:solidFill>
                <a:schemeClr val="dk1"/>
              </a:solidFill>
              <a:latin typeface="Arial"/>
              <a:ea typeface="Arial"/>
              <a:cs typeface="Arial"/>
              <a:sym typeface="Arial"/>
            </a:endParaRPr>
          </a:p>
        </p:txBody>
      </p:sp>
      <p:pic>
        <p:nvPicPr>
          <p:cNvPr id="284" name="Shape 284"/>
          <p:cNvPicPr preferRelativeResize="0"/>
          <p:nvPr/>
        </p:nvPicPr>
        <p:blipFill rotWithShape="1">
          <a:blip r:embed="rId4">
            <a:alphaModFix/>
          </a:blip>
          <a:srcRect/>
          <a:stretch/>
        </p:blipFill>
        <p:spPr>
          <a:xfrm>
            <a:off x="7620000" y="1905000"/>
            <a:ext cx="304799" cy="304799"/>
          </a:xfrm>
          <a:prstGeom prst="rect">
            <a:avLst/>
          </a:prstGeom>
          <a:noFill/>
          <a:ln>
            <a:noFill/>
          </a:ln>
        </p:spPr>
      </p:pic>
      <p:sp>
        <p:nvSpPr>
          <p:cNvPr id="285" name="Shape 285"/>
          <p:cNvSpPr txBox="1"/>
          <p:nvPr/>
        </p:nvSpPr>
        <p:spPr>
          <a:xfrm>
            <a:off x="381000" y="1447800"/>
            <a:ext cx="8305799" cy="1219199"/>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Arial"/>
              <a:buNone/>
            </a:pPr>
            <a:r>
              <a:rPr lang="en-US" sz="2400" b="0" i="0" u="none">
                <a:solidFill>
                  <a:schemeClr val="dk1"/>
                </a:solidFill>
                <a:latin typeface="Arial"/>
                <a:ea typeface="Arial"/>
                <a:cs typeface="Arial"/>
                <a:sym typeface="Arial"/>
              </a:rPr>
              <a:t>DEFINITION 7</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Given a set, the </a:t>
            </a:r>
            <a:r>
              <a:rPr lang="en-US" sz="2000" b="0" i="1" u="none">
                <a:solidFill>
                  <a:srgbClr val="FF0000"/>
                </a:solidFill>
                <a:latin typeface="Arial"/>
                <a:ea typeface="Arial"/>
                <a:cs typeface="Arial"/>
                <a:sym typeface="Arial"/>
              </a:rPr>
              <a:t>power set </a:t>
            </a:r>
            <a:r>
              <a:rPr lang="en-US" sz="2000" b="0" i="0" u="none">
                <a:solidFill>
                  <a:schemeClr val="dk1"/>
                </a:solidFill>
                <a:latin typeface="Arial"/>
                <a:ea typeface="Arial"/>
                <a:cs typeface="Arial"/>
                <a:sym typeface="Arial"/>
              </a:rPr>
              <a:t>of </a:t>
            </a:r>
            <a:r>
              <a:rPr lang="en-US" sz="2000" b="0" i="1" u="none">
                <a:solidFill>
                  <a:schemeClr val="dk1"/>
                </a:solidFill>
                <a:latin typeface="Arial"/>
                <a:ea typeface="Arial"/>
                <a:cs typeface="Arial"/>
                <a:sym typeface="Arial"/>
              </a:rPr>
              <a:t>S</a:t>
            </a:r>
            <a:r>
              <a:rPr lang="en-US" sz="2000" b="0" i="0" u="none">
                <a:solidFill>
                  <a:schemeClr val="dk1"/>
                </a:solidFill>
                <a:latin typeface="Arial"/>
                <a:ea typeface="Arial"/>
                <a:cs typeface="Arial"/>
                <a:sym typeface="Arial"/>
              </a:rPr>
              <a:t> is the set of all subsets of the set </a:t>
            </a:r>
            <a:r>
              <a:rPr lang="en-US" sz="2000" b="0" i="1" u="none">
                <a:solidFill>
                  <a:schemeClr val="dk1"/>
                </a:solidFill>
                <a:latin typeface="Arial"/>
                <a:ea typeface="Arial"/>
                <a:cs typeface="Arial"/>
                <a:sym typeface="Arial"/>
              </a:rPr>
              <a:t>S</a:t>
            </a:r>
            <a:r>
              <a:rPr lang="en-US" sz="2000" b="0" i="0" u="none">
                <a:solidFill>
                  <a:schemeClr val="dk1"/>
                </a:solidFill>
                <a:latin typeface="Arial"/>
                <a:ea typeface="Arial"/>
                <a:cs typeface="Arial"/>
                <a:sym typeface="Arial"/>
              </a:rPr>
              <a:t>. The </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power set of </a:t>
            </a:r>
            <a:r>
              <a:rPr lang="en-US" sz="2000" b="0" i="1" u="none">
                <a:solidFill>
                  <a:schemeClr val="dk1"/>
                </a:solidFill>
                <a:latin typeface="Arial"/>
                <a:ea typeface="Arial"/>
                <a:cs typeface="Arial"/>
                <a:sym typeface="Arial"/>
              </a:rPr>
              <a:t>S</a:t>
            </a:r>
            <a:r>
              <a:rPr lang="en-US" sz="2000" b="0" i="0" u="none">
                <a:solidFill>
                  <a:schemeClr val="dk1"/>
                </a:solidFill>
                <a:latin typeface="Arial"/>
                <a:ea typeface="Arial"/>
                <a:cs typeface="Arial"/>
                <a:sym typeface="Arial"/>
              </a:rPr>
              <a:t> is denoted by </a:t>
            </a:r>
            <a:r>
              <a:rPr lang="en-US" sz="2000" b="0" i="1" u="none">
                <a:solidFill>
                  <a:schemeClr val="dk1"/>
                </a:solidFill>
                <a:latin typeface="Arial"/>
                <a:ea typeface="Arial"/>
                <a:cs typeface="Arial"/>
                <a:sym typeface="Arial"/>
              </a:rPr>
              <a:t>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a:t>
            </a:r>
          </a:p>
        </p:txBody>
      </p:sp>
      <p:sp>
        <p:nvSpPr>
          <p:cNvPr id="291" name="Shape 291"/>
          <p:cNvSpPr txBox="1">
            <a:spLocks noGrp="1"/>
          </p:cNvSpPr>
          <p:nvPr>
            <p:ph type="body" idx="1"/>
          </p:nvPr>
        </p:nvSpPr>
        <p:spPr>
          <a:xfrm>
            <a:off x="304800" y="1524000"/>
            <a:ext cx="8686800" cy="48006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Sets are unordered, a different structure is needed to represent an ordered collections – </a:t>
            </a:r>
            <a:r>
              <a:rPr lang="en-US" sz="2400" b="0" i="0" u="none" strike="noStrike" cap="none">
                <a:solidFill>
                  <a:srgbClr val="6A6AFF"/>
                </a:solidFill>
                <a:latin typeface="Arial"/>
                <a:ea typeface="Arial"/>
                <a:cs typeface="Arial"/>
                <a:sym typeface="Arial"/>
              </a:rPr>
              <a:t>ordered n-tuples</a:t>
            </a:r>
            <a:r>
              <a:rPr lang="en-US" sz="2400" b="0" i="0" u="none" strike="noStrike" cap="none">
                <a:solidFill>
                  <a:schemeClr val="dk1"/>
                </a:solidFill>
                <a:latin typeface="Arial"/>
                <a:ea typeface="Arial"/>
                <a:cs typeface="Arial"/>
                <a:sym typeface="Arial"/>
              </a:rPr>
              <a:t>.</a:t>
            </a:r>
          </a:p>
          <a:p>
            <a:pPr marL="342900" marR="0" lvl="0" indent="-342900" algn="l" rtl="0">
              <a:lnSpc>
                <a:spcPct val="100000"/>
              </a:lnSpc>
              <a:spcBef>
                <a:spcPts val="480"/>
              </a:spcBef>
              <a:spcAft>
                <a:spcPts val="0"/>
              </a:spcAft>
              <a:buClr>
                <a:schemeClr val="accent1"/>
              </a:buClr>
              <a:buSzPct val="100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480"/>
              </a:spcBef>
              <a:spcAft>
                <a:spcPts val="0"/>
              </a:spcAft>
              <a:buClr>
                <a:schemeClr val="accent1"/>
              </a:buClr>
              <a:buSzPct val="100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480"/>
              </a:spcBef>
              <a:spcAft>
                <a:spcPts val="0"/>
              </a:spcAft>
              <a:buClr>
                <a:schemeClr val="accent1"/>
              </a:buClr>
              <a:buSzPct val="100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480"/>
              </a:spcBef>
              <a:spcAft>
                <a:spcPts val="0"/>
              </a:spcAft>
              <a:buClr>
                <a:schemeClr val="accent1"/>
              </a:buClr>
              <a:buSzPct val="100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48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Two ordered </a:t>
            </a:r>
            <a:r>
              <a:rPr lang="en-US" sz="2400" b="0" i="1" u="none" strike="noStrike" cap="none">
                <a:solidFill>
                  <a:schemeClr val="dk1"/>
                </a:solidFill>
                <a:latin typeface="Arial"/>
                <a:ea typeface="Arial"/>
                <a:cs typeface="Arial"/>
                <a:sym typeface="Arial"/>
              </a:rPr>
              <a:t>n</a:t>
            </a:r>
            <a:r>
              <a:rPr lang="en-US" sz="2400" b="0" i="0" u="none" strike="noStrike" cap="none">
                <a:solidFill>
                  <a:schemeClr val="dk1"/>
                </a:solidFill>
                <a:latin typeface="Arial"/>
                <a:ea typeface="Arial"/>
                <a:cs typeface="Arial"/>
                <a:sym typeface="Arial"/>
              </a:rPr>
              <a:t>-tuples are equal if and only if each corresponding pair of their elements is equal.</a:t>
            </a:r>
          </a:p>
          <a:p>
            <a:pPr marL="742950" marR="0" lvl="1" indent="-285750" algn="l" rtl="0">
              <a:lnSpc>
                <a:spcPct val="10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Arial"/>
                <a:ea typeface="Arial"/>
                <a:cs typeface="Arial"/>
                <a:sym typeface="Arial"/>
              </a:rPr>
              <a:t>a</a:t>
            </a:r>
            <a:r>
              <a:rPr lang="en-US" sz="2000" b="0" i="1" u="none" strike="noStrike" cap="none" baseline="-25000">
                <a:solidFill>
                  <a:schemeClr val="dk1"/>
                </a:solidFill>
                <a:latin typeface="Arial"/>
                <a:ea typeface="Arial"/>
                <a:cs typeface="Arial"/>
                <a:sym typeface="Arial"/>
              </a:rPr>
              <a:t>1</a:t>
            </a:r>
            <a:r>
              <a:rPr lang="en-US" sz="2000" b="0" i="1" u="none" strike="noStrike" cap="none">
                <a:solidFill>
                  <a:schemeClr val="dk1"/>
                </a:solidFill>
                <a:latin typeface="Arial"/>
                <a:ea typeface="Arial"/>
                <a:cs typeface="Arial"/>
                <a:sym typeface="Arial"/>
              </a:rPr>
              <a:t>, a</a:t>
            </a:r>
            <a:r>
              <a:rPr lang="en-US" sz="2000" b="0" i="1" u="none" strike="noStrike" cap="none" baseline="-25000">
                <a:solidFill>
                  <a:schemeClr val="dk1"/>
                </a:solidFill>
                <a:latin typeface="Arial"/>
                <a:ea typeface="Arial"/>
                <a:cs typeface="Arial"/>
                <a:sym typeface="Arial"/>
              </a:rPr>
              <a:t>2</a:t>
            </a:r>
            <a:r>
              <a:rPr lang="en-US" sz="2000" b="0" i="1" u="none" strike="noStrike" cap="none">
                <a:solidFill>
                  <a:schemeClr val="dk1"/>
                </a:solidFill>
                <a:latin typeface="Arial"/>
                <a:ea typeface="Arial"/>
                <a:cs typeface="Arial"/>
                <a:sym typeface="Arial"/>
              </a:rPr>
              <a:t>,…, a</a:t>
            </a:r>
            <a:r>
              <a:rPr lang="en-US" sz="2000" b="0" i="1" u="none" strike="noStrike" cap="none" baseline="-25000">
                <a:solidFill>
                  <a:schemeClr val="dk1"/>
                </a:solidFill>
                <a:latin typeface="Arial"/>
                <a:ea typeface="Arial"/>
                <a:cs typeface="Arial"/>
                <a:sym typeface="Arial"/>
              </a:rPr>
              <a:t>n</a:t>
            </a:r>
            <a:r>
              <a:rPr lang="en-US" sz="2000" b="0" i="0" u="none" strike="noStrike" cap="none">
                <a:solidFill>
                  <a:schemeClr val="dk1"/>
                </a:solidFill>
                <a:latin typeface="Arial"/>
                <a:ea typeface="Arial"/>
                <a:cs typeface="Arial"/>
                <a:sym typeface="Arial"/>
              </a:rPr>
              <a:t>)  = (</a:t>
            </a:r>
            <a:r>
              <a:rPr lang="en-US" sz="2000" b="0" i="1" u="none" strike="noStrike" cap="none">
                <a:solidFill>
                  <a:schemeClr val="dk1"/>
                </a:solidFill>
                <a:latin typeface="Arial"/>
                <a:ea typeface="Arial"/>
                <a:cs typeface="Arial"/>
                <a:sym typeface="Arial"/>
              </a:rPr>
              <a:t>b</a:t>
            </a:r>
            <a:r>
              <a:rPr lang="en-US" sz="2000" b="0" i="1" u="none" strike="noStrike" cap="none" baseline="-25000">
                <a:solidFill>
                  <a:schemeClr val="dk1"/>
                </a:solidFill>
                <a:latin typeface="Arial"/>
                <a:ea typeface="Arial"/>
                <a:cs typeface="Arial"/>
                <a:sym typeface="Arial"/>
              </a:rPr>
              <a:t>1</a:t>
            </a:r>
            <a:r>
              <a:rPr lang="en-US" sz="2000" b="0" i="1" u="none" strike="noStrike" cap="none">
                <a:solidFill>
                  <a:schemeClr val="dk1"/>
                </a:solidFill>
                <a:latin typeface="Arial"/>
                <a:ea typeface="Arial"/>
                <a:cs typeface="Arial"/>
                <a:sym typeface="Arial"/>
              </a:rPr>
              <a:t>, b</a:t>
            </a:r>
            <a:r>
              <a:rPr lang="en-US" sz="2000" b="0" i="1" u="none" strike="noStrike" cap="none" baseline="-25000">
                <a:solidFill>
                  <a:schemeClr val="dk1"/>
                </a:solidFill>
                <a:latin typeface="Arial"/>
                <a:ea typeface="Arial"/>
                <a:cs typeface="Arial"/>
                <a:sym typeface="Arial"/>
              </a:rPr>
              <a:t>2</a:t>
            </a:r>
            <a:r>
              <a:rPr lang="en-US" sz="2000" b="0" i="1" u="none" strike="noStrike" cap="none">
                <a:solidFill>
                  <a:schemeClr val="dk1"/>
                </a:solidFill>
                <a:latin typeface="Arial"/>
                <a:ea typeface="Arial"/>
                <a:cs typeface="Arial"/>
                <a:sym typeface="Arial"/>
              </a:rPr>
              <a:t>,…, b</a:t>
            </a:r>
            <a:r>
              <a:rPr lang="en-US" sz="2000" b="0" i="1" u="none" strike="noStrike" cap="none" baseline="-25000">
                <a:solidFill>
                  <a:schemeClr val="dk1"/>
                </a:solidFill>
                <a:latin typeface="Arial"/>
                <a:ea typeface="Arial"/>
                <a:cs typeface="Arial"/>
                <a:sym typeface="Arial"/>
              </a:rPr>
              <a:t>n</a:t>
            </a:r>
            <a:r>
              <a:rPr lang="en-US" sz="2000" b="0" i="0" u="none" strike="noStrike" cap="none">
                <a:solidFill>
                  <a:schemeClr val="dk1"/>
                </a:solidFill>
                <a:latin typeface="Arial"/>
                <a:ea typeface="Arial"/>
                <a:cs typeface="Arial"/>
                <a:sym typeface="Arial"/>
              </a:rPr>
              <a:t>)  if and only if </a:t>
            </a:r>
            <a:r>
              <a:rPr lang="en-US" sz="2000" b="0" i="1" u="none" strike="noStrike" cap="none">
                <a:solidFill>
                  <a:schemeClr val="dk1"/>
                </a:solidFill>
                <a:latin typeface="Arial"/>
                <a:ea typeface="Arial"/>
                <a:cs typeface="Arial"/>
                <a:sym typeface="Arial"/>
              </a:rPr>
              <a:t>a</a:t>
            </a:r>
            <a:r>
              <a:rPr lang="en-US" sz="2000" b="0" i="1" u="none" strike="noStrike" cap="none" baseline="-25000">
                <a:solidFill>
                  <a:schemeClr val="dk1"/>
                </a:solidFill>
                <a:latin typeface="Arial"/>
                <a:ea typeface="Arial"/>
                <a:cs typeface="Arial"/>
                <a:sym typeface="Arial"/>
              </a:rPr>
              <a:t>i</a:t>
            </a:r>
            <a:r>
              <a:rPr lang="en-US" sz="2000" b="0" i="1" u="none" strike="noStrike" cap="none">
                <a:solidFill>
                  <a:schemeClr val="dk1"/>
                </a:solidFill>
                <a:latin typeface="Arial"/>
                <a:ea typeface="Arial"/>
                <a:cs typeface="Arial"/>
                <a:sym typeface="Arial"/>
              </a:rPr>
              <a:t> = b</a:t>
            </a:r>
            <a:r>
              <a:rPr lang="en-US" sz="2000" b="0" i="1" u="none" strike="noStrike" cap="none" baseline="-25000">
                <a:solidFill>
                  <a:schemeClr val="dk1"/>
                </a:solidFill>
                <a:latin typeface="Arial"/>
                <a:ea typeface="Arial"/>
                <a:cs typeface="Arial"/>
                <a:sym typeface="Arial"/>
              </a:rPr>
              <a:t>i</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for </a:t>
            </a:r>
            <a:r>
              <a:rPr lang="en-US" sz="2000" b="0" i="1" u="none" strike="noStrike" cap="none">
                <a:solidFill>
                  <a:schemeClr val="dk1"/>
                </a:solidFill>
                <a:latin typeface="Arial"/>
                <a:ea typeface="Arial"/>
                <a:cs typeface="Arial"/>
                <a:sym typeface="Arial"/>
              </a:rPr>
              <a:t>i</a:t>
            </a:r>
            <a:r>
              <a:rPr lang="en-US" sz="2000" b="0" i="0" u="none" strike="noStrike" cap="none">
                <a:solidFill>
                  <a:schemeClr val="dk1"/>
                </a:solidFill>
                <a:latin typeface="Arial"/>
                <a:ea typeface="Arial"/>
                <a:cs typeface="Arial"/>
                <a:sym typeface="Arial"/>
              </a:rPr>
              <a:t> = 1, 2, …, </a:t>
            </a:r>
            <a:r>
              <a:rPr lang="en-US" sz="2000" b="0" i="1" u="none" strike="noStrike" cap="none">
                <a:solidFill>
                  <a:schemeClr val="dk1"/>
                </a:solidFill>
                <a:latin typeface="Arial"/>
                <a:ea typeface="Arial"/>
                <a:cs typeface="Arial"/>
                <a:sym typeface="Arial"/>
              </a:rPr>
              <a:t>n</a:t>
            </a:r>
          </a:p>
        </p:txBody>
      </p:sp>
      <p:pic>
        <p:nvPicPr>
          <p:cNvPr id="292" name="Shape 292"/>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293" name="Shape 293"/>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15</a:t>
            </a:fld>
            <a:endParaRPr lang="en-US" sz="1000" b="0" i="0" u="none">
              <a:solidFill>
                <a:schemeClr val="dk1"/>
              </a:solidFill>
              <a:latin typeface="Arial"/>
              <a:ea typeface="Arial"/>
              <a:cs typeface="Arial"/>
              <a:sym typeface="Arial"/>
            </a:endParaRPr>
          </a:p>
        </p:txBody>
      </p:sp>
      <p:sp>
        <p:nvSpPr>
          <p:cNvPr id="294" name="Shape 294"/>
          <p:cNvSpPr txBox="1"/>
          <p:nvPr/>
        </p:nvSpPr>
        <p:spPr>
          <a:xfrm>
            <a:off x="381000" y="2514600"/>
            <a:ext cx="8305799" cy="1447800"/>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Arial"/>
              <a:buNone/>
            </a:pPr>
            <a:r>
              <a:rPr lang="en-US" sz="2400" b="0" i="0" u="none">
                <a:solidFill>
                  <a:schemeClr val="dk1"/>
                </a:solidFill>
                <a:latin typeface="Arial"/>
                <a:ea typeface="Arial"/>
                <a:cs typeface="Arial"/>
                <a:sym typeface="Arial"/>
              </a:rPr>
              <a:t>DEFINITION 8</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The </a:t>
            </a:r>
            <a:r>
              <a:rPr lang="en-US" sz="2000" b="0" i="1" u="none">
                <a:solidFill>
                  <a:schemeClr val="dk1"/>
                </a:solidFill>
                <a:latin typeface="Arial"/>
                <a:ea typeface="Arial"/>
                <a:cs typeface="Arial"/>
                <a:sym typeface="Arial"/>
              </a:rPr>
              <a:t>ordered n-tuple </a:t>
            </a:r>
            <a:r>
              <a:rPr lang="en-US" sz="2000" b="0" i="0" u="none">
                <a:solidFill>
                  <a:schemeClr val="dk1"/>
                </a:solidFill>
                <a:latin typeface="Arial"/>
                <a:ea typeface="Arial"/>
                <a:cs typeface="Arial"/>
                <a:sym typeface="Arial"/>
              </a:rPr>
              <a:t>(</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1</a:t>
            </a:r>
            <a:r>
              <a:rPr lang="en-US" sz="2000" b="0" i="1" u="none">
                <a:solidFill>
                  <a:schemeClr val="dk1"/>
                </a:solidFill>
                <a:latin typeface="Arial"/>
                <a:ea typeface="Arial"/>
                <a:cs typeface="Arial"/>
                <a:sym typeface="Arial"/>
              </a:rPr>
              <a:t>, a</a:t>
            </a:r>
            <a:r>
              <a:rPr lang="en-US" sz="2000" b="0" i="1" u="none" baseline="-25000">
                <a:solidFill>
                  <a:schemeClr val="dk1"/>
                </a:solidFill>
                <a:latin typeface="Arial"/>
                <a:ea typeface="Arial"/>
                <a:cs typeface="Arial"/>
                <a:sym typeface="Arial"/>
              </a:rPr>
              <a:t>2</a:t>
            </a:r>
            <a:r>
              <a:rPr lang="en-US" sz="2000" b="0" i="1" u="none">
                <a:solidFill>
                  <a:schemeClr val="dk1"/>
                </a:solidFill>
                <a:latin typeface="Arial"/>
                <a:ea typeface="Arial"/>
                <a:cs typeface="Arial"/>
                <a:sym typeface="Arial"/>
              </a:rPr>
              <a:t>,…, a</a:t>
            </a:r>
            <a:r>
              <a:rPr lang="en-US" sz="2000" b="0" i="1" u="none" baseline="-25000">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 is the ordered collection that has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1</a:t>
            </a:r>
            <a:r>
              <a:rPr lang="en-US" sz="2000" b="0" i="0" u="none">
                <a:solidFill>
                  <a:schemeClr val="dk1"/>
                </a:solidFill>
                <a:latin typeface="Arial"/>
                <a:ea typeface="Arial"/>
                <a:cs typeface="Arial"/>
                <a:sym typeface="Arial"/>
              </a:rPr>
              <a:t> </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as its first element,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2</a:t>
            </a:r>
            <a:r>
              <a:rPr lang="en-US" sz="2000" b="0" i="0" u="none">
                <a:solidFill>
                  <a:schemeClr val="dk1"/>
                </a:solidFill>
                <a:latin typeface="Arial"/>
                <a:ea typeface="Arial"/>
                <a:cs typeface="Arial"/>
                <a:sym typeface="Arial"/>
              </a:rPr>
              <a:t> as its second element, …, and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 as its </a:t>
            </a:r>
            <a:r>
              <a:rPr lang="en-US" sz="2000" b="0" i="1" u="none">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th </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element.  </a:t>
            </a:r>
          </a:p>
        </p:txBody>
      </p:sp>
      <p:sp>
        <p:nvSpPr>
          <p:cNvPr id="295" name="Shape 295"/>
          <p:cNvSpPr txBox="1"/>
          <p:nvPr/>
        </p:nvSpPr>
        <p:spPr>
          <a:xfrm>
            <a:off x="2895600" y="1066800"/>
            <a:ext cx="3733800" cy="5238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B050"/>
              </a:buClr>
              <a:buSzPct val="25000"/>
              <a:buFont typeface="Arial"/>
              <a:buNone/>
            </a:pPr>
            <a:r>
              <a:rPr lang="en-US" sz="2800" b="0" i="0" u="sng">
                <a:solidFill>
                  <a:srgbClr val="00B050"/>
                </a:solidFill>
                <a:latin typeface="Arial"/>
                <a:ea typeface="Arial"/>
                <a:cs typeface="Arial"/>
                <a:sym typeface="Arial"/>
              </a:rPr>
              <a:t>Cartesian Products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dirty="0">
                <a:solidFill>
                  <a:schemeClr val="dk2"/>
                </a:solidFill>
                <a:latin typeface="Arial"/>
                <a:ea typeface="Arial"/>
                <a:cs typeface="Arial"/>
                <a:sym typeface="Arial"/>
              </a:rPr>
              <a:t>2.1 Sets (Cartesian Product)</a:t>
            </a:r>
          </a:p>
        </p:txBody>
      </p:sp>
      <p:sp>
        <p:nvSpPr>
          <p:cNvPr id="301" name="Shape 301"/>
          <p:cNvSpPr txBox="1">
            <a:spLocks noGrp="1"/>
          </p:cNvSpPr>
          <p:nvPr>
            <p:ph type="body" idx="1"/>
          </p:nvPr>
        </p:nvSpPr>
        <p:spPr>
          <a:xfrm>
            <a:off x="304800" y="3200400"/>
            <a:ext cx="8686800" cy="31241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accent1"/>
              </a:buClr>
              <a:buSzPct val="100000"/>
              <a:buFont typeface="Noto Sans Symbols"/>
              <a:buChar char="●"/>
            </a:pPr>
            <a:r>
              <a:rPr lang="en-US" sz="2400" b="0" i="0" u="none" strike="noStrike" cap="none" dirty="0">
                <a:solidFill>
                  <a:schemeClr val="dk1"/>
                </a:solidFill>
                <a:latin typeface="Arial"/>
                <a:ea typeface="Arial"/>
                <a:cs typeface="Arial"/>
                <a:sym typeface="Arial"/>
              </a:rPr>
              <a:t>Example: </a:t>
            </a:r>
          </a:p>
          <a:p>
            <a:pPr marL="342900" marR="0" lvl="0" indent="-342900" algn="l" rtl="0">
              <a:lnSpc>
                <a:spcPct val="100000"/>
              </a:lnSpc>
              <a:spcBef>
                <a:spcPts val="480"/>
              </a:spcBef>
              <a:spcAft>
                <a:spcPts val="0"/>
              </a:spcAft>
              <a:buClr>
                <a:schemeClr val="accent1"/>
              </a:buClr>
              <a:buSzPct val="25000"/>
              <a:buFont typeface="Noto Sans Symbols"/>
              <a:buNone/>
            </a:pPr>
            <a:r>
              <a:rPr lang="en-US" sz="2400" b="0" i="0" u="none" strike="noStrike" cap="none" dirty="0">
                <a:solidFill>
                  <a:schemeClr val="dk1"/>
                </a:solidFill>
                <a:latin typeface="Arial"/>
                <a:ea typeface="Arial"/>
                <a:cs typeface="Arial"/>
                <a:sym typeface="Arial"/>
              </a:rPr>
              <a:t>	What is the Cartesian product of A = {1,2} and B = {</a:t>
            </a:r>
            <a:r>
              <a:rPr lang="en-US" sz="2400" b="0" i="0" u="none" strike="noStrike" cap="none" dirty="0" err="1">
                <a:solidFill>
                  <a:schemeClr val="dk1"/>
                </a:solidFill>
                <a:latin typeface="Arial"/>
                <a:ea typeface="Arial"/>
                <a:cs typeface="Arial"/>
                <a:sym typeface="Arial"/>
              </a:rPr>
              <a:t>a,b,c</a:t>
            </a:r>
            <a:r>
              <a:rPr lang="en-US" sz="2400" b="0" i="0" u="none" strike="noStrike" cap="none" dirty="0">
                <a:solidFill>
                  <a:schemeClr val="dk1"/>
                </a:solidFill>
                <a:latin typeface="Arial"/>
                <a:ea typeface="Arial"/>
                <a:cs typeface="Arial"/>
                <a:sym typeface="Arial"/>
              </a:rPr>
              <a:t>}?</a:t>
            </a:r>
          </a:p>
          <a:p>
            <a:pPr marL="342900" marR="0" lvl="0" indent="-342900" algn="l" rtl="0">
              <a:lnSpc>
                <a:spcPct val="100000"/>
              </a:lnSpc>
              <a:spcBef>
                <a:spcPts val="480"/>
              </a:spcBef>
              <a:spcAft>
                <a:spcPts val="0"/>
              </a:spcAft>
              <a:buClr>
                <a:schemeClr val="accent1"/>
              </a:buClr>
              <a:buSzPct val="25000"/>
              <a:buFont typeface="Noto Sans Symbols"/>
              <a:buNone/>
            </a:pPr>
            <a:r>
              <a:rPr lang="en-US" sz="2400" b="0" i="0" u="none" strike="noStrike" cap="none" dirty="0">
                <a:solidFill>
                  <a:schemeClr val="dk1"/>
                </a:solidFill>
                <a:latin typeface="Arial"/>
                <a:ea typeface="Arial"/>
                <a:cs typeface="Arial"/>
                <a:sym typeface="Arial"/>
              </a:rPr>
              <a:t>	</a:t>
            </a:r>
            <a:r>
              <a:rPr lang="en-US" sz="2400" b="0" i="0" u="none" strike="noStrike" cap="none" dirty="0">
                <a:solidFill>
                  <a:srgbClr val="FF0000"/>
                </a:solidFill>
                <a:latin typeface="Arial"/>
                <a:ea typeface="Arial"/>
                <a:cs typeface="Arial"/>
                <a:sym typeface="Arial"/>
              </a:rPr>
              <a:t>Solution</a:t>
            </a:r>
            <a:r>
              <a:rPr lang="en-US" sz="2400" b="0" i="0" u="none" strike="noStrike" cap="none" dirty="0">
                <a:solidFill>
                  <a:schemeClr val="dk1"/>
                </a:solidFill>
                <a:latin typeface="Arial"/>
                <a:ea typeface="Arial"/>
                <a:cs typeface="Arial"/>
                <a:sym typeface="Arial"/>
              </a:rPr>
              <a:t>:</a:t>
            </a:r>
          </a:p>
          <a:p>
            <a:pPr marL="342900" marR="0" lvl="0" indent="-342900" algn="l" rtl="0">
              <a:lnSpc>
                <a:spcPct val="100000"/>
              </a:lnSpc>
              <a:spcBef>
                <a:spcPts val="480"/>
              </a:spcBef>
              <a:spcAft>
                <a:spcPts val="0"/>
              </a:spcAft>
              <a:buClr>
                <a:schemeClr val="accent1"/>
              </a:buClr>
              <a:buSzPct val="25000"/>
              <a:buFont typeface="Noto Sans Symbols"/>
              <a:buNone/>
            </a:pPr>
            <a:r>
              <a:rPr lang="en-US" sz="2400" b="0" i="0" u="none" strike="noStrike" cap="none" dirty="0">
                <a:solidFill>
                  <a:schemeClr val="dk1"/>
                </a:solidFill>
                <a:latin typeface="Arial"/>
                <a:ea typeface="Arial"/>
                <a:cs typeface="Arial"/>
                <a:sym typeface="Arial"/>
              </a:rPr>
              <a:t>		</a:t>
            </a:r>
            <a:r>
              <a:rPr lang="en-US" sz="2400" b="0" i="1" u="none" strike="noStrike" cap="none" dirty="0">
                <a:solidFill>
                  <a:schemeClr val="dk1"/>
                </a:solidFill>
                <a:latin typeface="Arial"/>
                <a:ea typeface="Arial"/>
                <a:cs typeface="Arial"/>
                <a:sym typeface="Arial"/>
              </a:rPr>
              <a:t> A</a:t>
            </a:r>
            <a:r>
              <a:rPr lang="en-US" sz="2400" b="0" i="0" u="none" strike="noStrike" cap="none" dirty="0">
                <a:solidFill>
                  <a:schemeClr val="dk1"/>
                </a:solidFill>
                <a:latin typeface="Arial"/>
                <a:ea typeface="Arial"/>
                <a:cs typeface="Arial"/>
                <a:sym typeface="Arial"/>
              </a:rPr>
              <a:t> ×</a:t>
            </a:r>
            <a:r>
              <a:rPr lang="en-US" sz="2400" b="0" i="1" u="none" strike="noStrike" cap="none" dirty="0">
                <a:solidFill>
                  <a:schemeClr val="dk1"/>
                </a:solidFill>
                <a:latin typeface="Arial"/>
                <a:ea typeface="Arial"/>
                <a:cs typeface="Arial"/>
                <a:sym typeface="Arial"/>
              </a:rPr>
              <a:t> B </a:t>
            </a:r>
            <a:r>
              <a:rPr lang="en-US" sz="2400" b="0" i="0" u="none" strike="noStrike" cap="none" dirty="0">
                <a:solidFill>
                  <a:schemeClr val="dk1"/>
                </a:solidFill>
                <a:latin typeface="Arial"/>
                <a:ea typeface="Arial"/>
                <a:cs typeface="Arial"/>
                <a:sym typeface="Arial"/>
              </a:rPr>
              <a:t>= {(1,a), (1,b), (1,c), (2,a), (2,b), (2,c)}</a:t>
            </a:r>
          </a:p>
          <a:p>
            <a:pPr marL="342900" marR="0" lvl="0" indent="-342900" algn="l" rtl="0">
              <a:lnSpc>
                <a:spcPct val="100000"/>
              </a:lnSpc>
              <a:spcBef>
                <a:spcPts val="480"/>
              </a:spcBef>
              <a:spcAft>
                <a:spcPts val="0"/>
              </a:spcAft>
              <a:buClr>
                <a:schemeClr val="accent1"/>
              </a:buClr>
              <a:buSzPct val="100000"/>
              <a:buFont typeface="Noto Sans Symbols"/>
              <a:buChar char="●"/>
            </a:pPr>
            <a:r>
              <a:rPr lang="en-US" sz="2400" b="0" i="0" u="none" strike="noStrike" cap="none" dirty="0">
                <a:solidFill>
                  <a:schemeClr val="dk1"/>
                </a:solidFill>
                <a:latin typeface="Arial"/>
                <a:ea typeface="Arial"/>
                <a:cs typeface="Arial"/>
                <a:sym typeface="Arial"/>
              </a:rPr>
              <a:t>Cartesian product of </a:t>
            </a:r>
            <a:r>
              <a:rPr lang="en-US" sz="2400" b="0" i="1" u="none" strike="noStrike" cap="none" dirty="0">
                <a:solidFill>
                  <a:schemeClr val="dk1"/>
                </a:solidFill>
                <a:latin typeface="Arial"/>
                <a:ea typeface="Arial"/>
                <a:cs typeface="Arial"/>
                <a:sym typeface="Arial"/>
              </a:rPr>
              <a:t>A</a:t>
            </a:r>
            <a:r>
              <a:rPr lang="en-US" sz="2400" b="0" i="0" u="none" strike="noStrike" cap="none" dirty="0">
                <a:solidFill>
                  <a:schemeClr val="dk1"/>
                </a:solidFill>
                <a:latin typeface="Arial"/>
                <a:ea typeface="Arial"/>
                <a:cs typeface="Arial"/>
                <a:sym typeface="Arial"/>
              </a:rPr>
              <a:t> × </a:t>
            </a:r>
            <a:r>
              <a:rPr lang="en-US" sz="2400" b="0" i="1" u="none" strike="noStrike" cap="none" dirty="0">
                <a:solidFill>
                  <a:schemeClr val="dk1"/>
                </a:solidFill>
                <a:latin typeface="Arial"/>
                <a:ea typeface="Arial"/>
                <a:cs typeface="Arial"/>
                <a:sym typeface="Arial"/>
              </a:rPr>
              <a:t>B</a:t>
            </a:r>
            <a:r>
              <a:rPr lang="en-US" sz="2400" b="0" i="0" u="none" strike="noStrike" cap="none" dirty="0">
                <a:solidFill>
                  <a:schemeClr val="dk1"/>
                </a:solidFill>
                <a:latin typeface="Arial"/>
                <a:ea typeface="Arial"/>
                <a:cs typeface="Arial"/>
                <a:sym typeface="Arial"/>
              </a:rPr>
              <a:t> and </a:t>
            </a:r>
            <a:r>
              <a:rPr lang="en-US" sz="2400" b="0" i="1" u="none" strike="noStrike" cap="none" dirty="0">
                <a:solidFill>
                  <a:schemeClr val="dk1"/>
                </a:solidFill>
                <a:latin typeface="Arial"/>
                <a:ea typeface="Arial"/>
                <a:cs typeface="Arial"/>
                <a:sym typeface="Arial"/>
              </a:rPr>
              <a:t>B</a:t>
            </a:r>
            <a:r>
              <a:rPr lang="en-US" sz="2400" b="0" i="0" u="none" strike="noStrike" cap="none" dirty="0">
                <a:solidFill>
                  <a:schemeClr val="dk1"/>
                </a:solidFill>
                <a:latin typeface="Arial"/>
                <a:ea typeface="Arial"/>
                <a:cs typeface="Arial"/>
                <a:sym typeface="Arial"/>
              </a:rPr>
              <a:t> × </a:t>
            </a:r>
            <a:r>
              <a:rPr lang="en-US" sz="2400" b="0" i="1" u="none" strike="noStrike" cap="none" dirty="0">
                <a:solidFill>
                  <a:schemeClr val="dk1"/>
                </a:solidFill>
                <a:latin typeface="Arial"/>
                <a:ea typeface="Arial"/>
                <a:cs typeface="Arial"/>
                <a:sym typeface="Arial"/>
              </a:rPr>
              <a:t>A</a:t>
            </a:r>
            <a:r>
              <a:rPr lang="en-US" sz="2400" b="0" i="0" u="none" strike="noStrike" cap="none" dirty="0">
                <a:solidFill>
                  <a:schemeClr val="dk1"/>
                </a:solidFill>
                <a:latin typeface="Arial"/>
                <a:ea typeface="Arial"/>
                <a:cs typeface="Arial"/>
                <a:sym typeface="Arial"/>
              </a:rPr>
              <a:t> are not equal, unless </a:t>
            </a:r>
            <a:r>
              <a:rPr lang="en-US" sz="2400" b="0" i="1" u="none" strike="noStrike" cap="none" dirty="0">
                <a:solidFill>
                  <a:schemeClr val="dk1"/>
                </a:solidFill>
                <a:latin typeface="Arial"/>
                <a:ea typeface="Arial"/>
                <a:cs typeface="Arial"/>
                <a:sym typeface="Arial"/>
              </a:rPr>
              <a:t>A</a:t>
            </a:r>
            <a:r>
              <a:rPr lang="en-US" sz="2400" b="0" i="0" u="none" strike="noStrike" cap="none" dirty="0">
                <a:solidFill>
                  <a:schemeClr val="dk1"/>
                </a:solidFill>
                <a:latin typeface="Arial"/>
                <a:ea typeface="Arial"/>
                <a:cs typeface="Arial"/>
                <a:sym typeface="Arial"/>
              </a:rPr>
              <a:t> = </a:t>
            </a:r>
            <a:r>
              <a:rPr lang="en-US" sz="2400" b="0" i="1" u="none" strike="noStrike" cap="none" dirty="0">
                <a:solidFill>
                  <a:schemeClr val="dk1"/>
                </a:solidFill>
                <a:latin typeface="Consolas"/>
                <a:ea typeface="Consolas"/>
                <a:cs typeface="Consolas"/>
                <a:sym typeface="Consolas"/>
              </a:rPr>
              <a:t>ф</a:t>
            </a:r>
            <a:r>
              <a:rPr lang="en-US" sz="2400" b="0" i="0" u="none" strike="noStrike" cap="none" dirty="0">
                <a:solidFill>
                  <a:schemeClr val="dk1"/>
                </a:solidFill>
                <a:latin typeface="Arial"/>
                <a:ea typeface="Arial"/>
                <a:cs typeface="Arial"/>
                <a:sym typeface="Arial"/>
              </a:rPr>
              <a:t> or </a:t>
            </a:r>
            <a:r>
              <a:rPr lang="en-US" sz="2400" b="0" i="1" u="none" strike="noStrike" cap="none" dirty="0">
                <a:solidFill>
                  <a:schemeClr val="dk1"/>
                </a:solidFill>
                <a:latin typeface="Arial"/>
                <a:ea typeface="Arial"/>
                <a:cs typeface="Arial"/>
                <a:sym typeface="Arial"/>
              </a:rPr>
              <a:t>B</a:t>
            </a:r>
            <a:r>
              <a:rPr lang="en-US" sz="2400" b="0" i="0" u="none" strike="noStrike" cap="none" dirty="0">
                <a:solidFill>
                  <a:schemeClr val="dk1"/>
                </a:solidFill>
                <a:latin typeface="Arial"/>
                <a:ea typeface="Arial"/>
                <a:cs typeface="Arial"/>
                <a:sym typeface="Arial"/>
              </a:rPr>
              <a:t> = </a:t>
            </a:r>
            <a:r>
              <a:rPr lang="en-US" sz="2400" b="0" i="1" u="none" strike="noStrike" cap="none" dirty="0">
                <a:solidFill>
                  <a:schemeClr val="dk1"/>
                </a:solidFill>
                <a:latin typeface="Consolas"/>
                <a:ea typeface="Consolas"/>
                <a:cs typeface="Consolas"/>
                <a:sym typeface="Consolas"/>
              </a:rPr>
              <a:t>ф </a:t>
            </a:r>
            <a:r>
              <a:rPr lang="en-US" sz="2400" b="0" i="0" u="none" strike="noStrike" cap="none" dirty="0">
                <a:solidFill>
                  <a:schemeClr val="dk1"/>
                </a:solidFill>
                <a:latin typeface="Arial"/>
                <a:ea typeface="Arial"/>
                <a:cs typeface="Arial"/>
                <a:sym typeface="Arial"/>
              </a:rPr>
              <a:t>(so that </a:t>
            </a:r>
            <a:r>
              <a:rPr lang="en-US" sz="2400" b="0" i="1" u="none" strike="noStrike" cap="none" dirty="0">
                <a:solidFill>
                  <a:schemeClr val="dk1"/>
                </a:solidFill>
                <a:latin typeface="Arial"/>
                <a:ea typeface="Arial"/>
                <a:cs typeface="Arial"/>
                <a:sym typeface="Arial"/>
              </a:rPr>
              <a:t>A</a:t>
            </a:r>
            <a:r>
              <a:rPr lang="en-US" sz="2400" b="0" i="0" u="none" strike="noStrike" cap="none" dirty="0">
                <a:solidFill>
                  <a:schemeClr val="dk1"/>
                </a:solidFill>
                <a:latin typeface="Arial"/>
                <a:ea typeface="Arial"/>
                <a:cs typeface="Arial"/>
                <a:sym typeface="Arial"/>
              </a:rPr>
              <a:t> × </a:t>
            </a:r>
            <a:r>
              <a:rPr lang="en-US" sz="2400" b="0" i="1" u="none" strike="noStrike" cap="none" dirty="0">
                <a:solidFill>
                  <a:schemeClr val="dk1"/>
                </a:solidFill>
                <a:latin typeface="Arial"/>
                <a:ea typeface="Arial"/>
                <a:cs typeface="Arial"/>
                <a:sym typeface="Arial"/>
              </a:rPr>
              <a:t>B</a:t>
            </a:r>
            <a:r>
              <a:rPr lang="en-US" sz="2400" b="0" i="0" u="none" strike="noStrike" cap="none" dirty="0">
                <a:solidFill>
                  <a:schemeClr val="dk1"/>
                </a:solidFill>
                <a:latin typeface="Arial"/>
                <a:ea typeface="Arial"/>
                <a:cs typeface="Arial"/>
                <a:sym typeface="Arial"/>
              </a:rPr>
              <a:t> = </a:t>
            </a:r>
            <a:r>
              <a:rPr lang="en-US" sz="2400" b="0" i="1" u="none" strike="noStrike" cap="none" dirty="0">
                <a:solidFill>
                  <a:schemeClr val="dk1"/>
                </a:solidFill>
                <a:latin typeface="Consolas"/>
                <a:ea typeface="Consolas"/>
                <a:cs typeface="Consolas"/>
                <a:sym typeface="Consolas"/>
              </a:rPr>
              <a:t>ф</a:t>
            </a:r>
            <a:r>
              <a:rPr lang="en-US" sz="2400" b="0" i="0" u="none" strike="noStrike" cap="none" dirty="0">
                <a:solidFill>
                  <a:schemeClr val="dk1"/>
                </a:solidFill>
                <a:latin typeface="Arial"/>
                <a:ea typeface="Arial"/>
                <a:cs typeface="Arial"/>
                <a:sym typeface="Arial"/>
              </a:rPr>
              <a:t> ) or</a:t>
            </a:r>
            <a:r>
              <a:rPr lang="en-US" sz="2400" b="0" i="1" u="none" strike="noStrike" cap="none" dirty="0">
                <a:solidFill>
                  <a:schemeClr val="dk1"/>
                </a:solidFill>
                <a:latin typeface="Arial"/>
                <a:ea typeface="Arial"/>
                <a:cs typeface="Arial"/>
                <a:sym typeface="Arial"/>
              </a:rPr>
              <a:t> A </a:t>
            </a:r>
            <a:r>
              <a:rPr lang="en-US" sz="2400" b="0" i="0" u="none" strike="noStrike" cap="none" dirty="0">
                <a:solidFill>
                  <a:schemeClr val="dk1"/>
                </a:solidFill>
                <a:latin typeface="Arial"/>
                <a:ea typeface="Arial"/>
                <a:cs typeface="Arial"/>
                <a:sym typeface="Arial"/>
              </a:rPr>
              <a:t>= </a:t>
            </a:r>
            <a:r>
              <a:rPr lang="en-US" sz="2400" b="0" i="1" u="none" strike="noStrike" cap="none" dirty="0">
                <a:solidFill>
                  <a:schemeClr val="dk1"/>
                </a:solidFill>
                <a:latin typeface="Arial"/>
                <a:ea typeface="Arial"/>
                <a:cs typeface="Arial"/>
                <a:sym typeface="Arial"/>
              </a:rPr>
              <a:t>B</a:t>
            </a:r>
            <a:r>
              <a:rPr lang="en-US" sz="2400" b="0" i="0" u="none" strike="noStrike" cap="none" dirty="0">
                <a:solidFill>
                  <a:schemeClr val="dk1"/>
                </a:solidFill>
                <a:latin typeface="Arial"/>
                <a:ea typeface="Arial"/>
                <a:cs typeface="Arial"/>
                <a:sym typeface="Arial"/>
              </a:rPr>
              <a:t>. </a:t>
            </a:r>
          </a:p>
          <a:p>
            <a:pPr marL="342900" marR="0" lvl="0" indent="-342900" algn="l" rtl="0">
              <a:lnSpc>
                <a:spcPct val="100000"/>
              </a:lnSpc>
              <a:spcBef>
                <a:spcPts val="480"/>
              </a:spcBef>
              <a:spcAft>
                <a:spcPts val="0"/>
              </a:spcAft>
              <a:buClr>
                <a:schemeClr val="accent1"/>
              </a:buClr>
              <a:buSzPct val="25000"/>
              <a:buFont typeface="Noto Sans Symbols"/>
              <a:buNone/>
            </a:pPr>
            <a:r>
              <a:rPr lang="en-US" sz="2400" b="0" i="0" u="none" strike="noStrike" cap="none" dirty="0">
                <a:solidFill>
                  <a:schemeClr val="dk1"/>
                </a:solidFill>
                <a:latin typeface="Arial"/>
                <a:ea typeface="Arial"/>
                <a:cs typeface="Arial"/>
                <a:sym typeface="Arial"/>
              </a:rPr>
              <a:t>		</a:t>
            </a:r>
            <a:r>
              <a:rPr lang="en-US" sz="2400" b="0" i="1" u="none" strike="noStrike" cap="none" dirty="0">
                <a:solidFill>
                  <a:schemeClr val="dk1"/>
                </a:solidFill>
                <a:latin typeface="Arial"/>
                <a:ea typeface="Arial"/>
                <a:cs typeface="Arial"/>
                <a:sym typeface="Arial"/>
              </a:rPr>
              <a:t>B</a:t>
            </a:r>
            <a:r>
              <a:rPr lang="en-US" sz="2400" b="0" i="0" u="none" strike="noStrike" cap="none" dirty="0">
                <a:solidFill>
                  <a:schemeClr val="dk1"/>
                </a:solidFill>
                <a:latin typeface="Arial"/>
                <a:ea typeface="Arial"/>
                <a:cs typeface="Arial"/>
                <a:sym typeface="Arial"/>
              </a:rPr>
              <a:t> × </a:t>
            </a:r>
            <a:r>
              <a:rPr lang="en-US" sz="2400" b="0" i="1" u="none" strike="noStrike" cap="none" dirty="0">
                <a:solidFill>
                  <a:schemeClr val="dk1"/>
                </a:solidFill>
                <a:latin typeface="Arial"/>
                <a:ea typeface="Arial"/>
                <a:cs typeface="Arial"/>
                <a:sym typeface="Arial"/>
              </a:rPr>
              <a:t>A</a:t>
            </a:r>
            <a:r>
              <a:rPr lang="en-US" sz="2400" b="0" i="0" u="none" strike="noStrike" cap="none" dirty="0">
                <a:solidFill>
                  <a:schemeClr val="dk1"/>
                </a:solidFill>
                <a:latin typeface="Arial"/>
                <a:ea typeface="Arial"/>
                <a:cs typeface="Arial"/>
                <a:sym typeface="Arial"/>
              </a:rPr>
              <a:t> = {(a,1),(a,2),(b,1),(b,2),(c,1),(c,2)} </a:t>
            </a:r>
          </a:p>
        </p:txBody>
      </p:sp>
      <p:pic>
        <p:nvPicPr>
          <p:cNvPr id="302" name="Shape 302"/>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303" name="Shape 303"/>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16</a:t>
            </a:fld>
            <a:endParaRPr lang="en-US" sz="1000" b="0" i="0" u="none">
              <a:solidFill>
                <a:schemeClr val="dk1"/>
              </a:solidFill>
              <a:latin typeface="Arial"/>
              <a:ea typeface="Arial"/>
              <a:cs typeface="Arial"/>
              <a:sym typeface="Arial"/>
            </a:endParaRPr>
          </a:p>
        </p:txBody>
      </p:sp>
      <p:pic>
        <p:nvPicPr>
          <p:cNvPr id="304" name="Shape 304"/>
          <p:cNvPicPr preferRelativeResize="0"/>
          <p:nvPr/>
        </p:nvPicPr>
        <p:blipFill rotWithShape="1">
          <a:blip r:embed="rId4">
            <a:alphaModFix/>
          </a:blip>
          <a:srcRect/>
          <a:stretch/>
        </p:blipFill>
        <p:spPr>
          <a:xfrm>
            <a:off x="7620000" y="1905000"/>
            <a:ext cx="304799" cy="304799"/>
          </a:xfrm>
          <a:prstGeom prst="rect">
            <a:avLst/>
          </a:prstGeom>
          <a:noFill/>
          <a:ln>
            <a:noFill/>
          </a:ln>
        </p:spPr>
      </p:pic>
      <p:sp>
        <p:nvSpPr>
          <p:cNvPr id="305" name="Shape 305"/>
          <p:cNvSpPr txBox="1"/>
          <p:nvPr/>
        </p:nvSpPr>
        <p:spPr>
          <a:xfrm>
            <a:off x="381000" y="1447800"/>
            <a:ext cx="8305799" cy="1600199"/>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Arial"/>
              <a:buNone/>
            </a:pPr>
            <a:r>
              <a:rPr lang="en-US" sz="2400" b="0" i="0" u="none">
                <a:solidFill>
                  <a:schemeClr val="dk1"/>
                </a:solidFill>
                <a:latin typeface="Arial"/>
                <a:ea typeface="Arial"/>
                <a:cs typeface="Arial"/>
                <a:sym typeface="Arial"/>
              </a:rPr>
              <a:t>DEFINITION 9</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Let </a:t>
            </a:r>
            <a:r>
              <a:rPr lang="en-US" sz="2000" b="0" i="1" u="none">
                <a:solidFill>
                  <a:schemeClr val="dk1"/>
                </a:solidFill>
                <a:latin typeface="Arial"/>
                <a:ea typeface="Arial"/>
                <a:cs typeface="Arial"/>
                <a:sym typeface="Arial"/>
              </a:rPr>
              <a:t>A</a:t>
            </a:r>
            <a:r>
              <a:rPr lang="en-US" sz="2000" b="0" i="0" u="none">
                <a:solidFill>
                  <a:schemeClr val="dk1"/>
                </a:solidFill>
                <a:latin typeface="Arial"/>
                <a:ea typeface="Arial"/>
                <a:cs typeface="Arial"/>
                <a:sym typeface="Arial"/>
              </a:rPr>
              <a:t> and </a:t>
            </a:r>
            <a:r>
              <a:rPr lang="en-US" sz="2000" b="0" i="1" u="none">
                <a:solidFill>
                  <a:schemeClr val="dk1"/>
                </a:solidFill>
                <a:latin typeface="Arial"/>
                <a:ea typeface="Arial"/>
                <a:cs typeface="Arial"/>
                <a:sym typeface="Arial"/>
              </a:rPr>
              <a:t>B</a:t>
            </a:r>
            <a:r>
              <a:rPr lang="en-US" sz="2000" b="0" i="0" u="none">
                <a:solidFill>
                  <a:schemeClr val="dk1"/>
                </a:solidFill>
                <a:latin typeface="Arial"/>
                <a:ea typeface="Arial"/>
                <a:cs typeface="Arial"/>
                <a:sym typeface="Arial"/>
              </a:rPr>
              <a:t> be sets. The </a:t>
            </a:r>
            <a:r>
              <a:rPr lang="en-US" sz="2000" b="0" i="1" u="none">
                <a:solidFill>
                  <a:schemeClr val="dk1"/>
                </a:solidFill>
                <a:latin typeface="Arial"/>
                <a:ea typeface="Arial"/>
                <a:cs typeface="Arial"/>
                <a:sym typeface="Arial"/>
              </a:rPr>
              <a:t>Cartesian product </a:t>
            </a:r>
            <a:r>
              <a:rPr lang="en-US" sz="2000" b="0" i="0" u="none">
                <a:solidFill>
                  <a:schemeClr val="dk1"/>
                </a:solidFill>
                <a:latin typeface="Arial"/>
                <a:ea typeface="Arial"/>
                <a:cs typeface="Arial"/>
                <a:sym typeface="Arial"/>
              </a:rPr>
              <a:t>of </a:t>
            </a:r>
            <a:r>
              <a:rPr lang="en-US" sz="2000" b="0" i="1" u="none">
                <a:solidFill>
                  <a:schemeClr val="dk1"/>
                </a:solidFill>
                <a:latin typeface="Arial"/>
                <a:ea typeface="Arial"/>
                <a:cs typeface="Arial"/>
                <a:sym typeface="Arial"/>
              </a:rPr>
              <a:t>A</a:t>
            </a:r>
            <a:r>
              <a:rPr lang="en-US" sz="2000" b="0" i="0" u="none">
                <a:solidFill>
                  <a:schemeClr val="dk1"/>
                </a:solidFill>
                <a:latin typeface="Arial"/>
                <a:ea typeface="Arial"/>
                <a:cs typeface="Arial"/>
                <a:sym typeface="Arial"/>
              </a:rPr>
              <a:t> and </a:t>
            </a:r>
            <a:r>
              <a:rPr lang="en-US" sz="2000" b="0" i="1" u="none">
                <a:solidFill>
                  <a:schemeClr val="dk1"/>
                </a:solidFill>
                <a:latin typeface="Arial"/>
                <a:ea typeface="Arial"/>
                <a:cs typeface="Arial"/>
                <a:sym typeface="Arial"/>
              </a:rPr>
              <a:t>B</a:t>
            </a:r>
            <a:r>
              <a:rPr lang="en-US" sz="2000" b="0" i="0" u="none">
                <a:solidFill>
                  <a:schemeClr val="dk1"/>
                </a:solidFill>
                <a:latin typeface="Arial"/>
                <a:ea typeface="Arial"/>
                <a:cs typeface="Arial"/>
                <a:sym typeface="Arial"/>
              </a:rPr>
              <a:t>, denoted by </a:t>
            </a:r>
            <a:r>
              <a:rPr lang="en-US" sz="2000" b="0" i="1" u="none">
                <a:solidFill>
                  <a:schemeClr val="dk1"/>
                </a:solidFill>
                <a:latin typeface="Arial"/>
                <a:ea typeface="Arial"/>
                <a:cs typeface="Arial"/>
                <a:sym typeface="Arial"/>
              </a:rPr>
              <a:t>A</a:t>
            </a:r>
            <a:r>
              <a:rPr lang="en-US" sz="2000" b="0" i="0" u="none">
                <a:solidFill>
                  <a:schemeClr val="dk1"/>
                </a:solidFill>
                <a:latin typeface="Arial"/>
                <a:ea typeface="Arial"/>
                <a:cs typeface="Arial"/>
                <a:sym typeface="Arial"/>
              </a:rPr>
              <a:t> × </a:t>
            </a:r>
          </a:p>
          <a:p>
            <a:pPr marL="342900" marR="0" lvl="0" indent="-342900" algn="l" rtl="0">
              <a:lnSpc>
                <a:spcPct val="90000"/>
              </a:lnSpc>
              <a:spcBef>
                <a:spcPts val="400"/>
              </a:spcBef>
              <a:spcAft>
                <a:spcPts val="0"/>
              </a:spcAft>
              <a:buClr>
                <a:schemeClr val="dk1"/>
              </a:buClr>
              <a:buSzPct val="25000"/>
              <a:buFont typeface="Arial"/>
              <a:buNone/>
            </a:pPr>
            <a:r>
              <a:rPr lang="en-US" sz="2000" b="0" i="1" u="none">
                <a:solidFill>
                  <a:schemeClr val="dk1"/>
                </a:solidFill>
                <a:latin typeface="Arial"/>
                <a:ea typeface="Arial"/>
                <a:cs typeface="Arial"/>
                <a:sym typeface="Arial"/>
              </a:rPr>
              <a:t>B</a:t>
            </a:r>
            <a:r>
              <a:rPr lang="en-US" sz="2000" b="0" i="0" u="none">
                <a:solidFill>
                  <a:schemeClr val="dk1"/>
                </a:solidFill>
                <a:latin typeface="Arial"/>
                <a:ea typeface="Arial"/>
                <a:cs typeface="Arial"/>
                <a:sym typeface="Arial"/>
              </a:rPr>
              <a:t>, is the set of all ordered pairs (</a:t>
            </a:r>
            <a:r>
              <a:rPr lang="en-US" sz="2000" b="0" i="1" u="none">
                <a:solidFill>
                  <a:schemeClr val="dk1"/>
                </a:solidFill>
                <a:latin typeface="Arial"/>
                <a:ea typeface="Arial"/>
                <a:cs typeface="Arial"/>
                <a:sym typeface="Arial"/>
              </a:rPr>
              <a:t>a, b</a:t>
            </a:r>
            <a:r>
              <a:rPr lang="en-US" sz="2000" b="0" i="0" u="none">
                <a:solidFill>
                  <a:schemeClr val="dk1"/>
                </a:solidFill>
                <a:latin typeface="Arial"/>
                <a:ea typeface="Arial"/>
                <a:cs typeface="Arial"/>
                <a:sym typeface="Arial"/>
              </a:rPr>
              <a:t>), where </a:t>
            </a:r>
            <a:r>
              <a:rPr lang="en-US" sz="2000" b="0" i="1" u="none">
                <a:solidFill>
                  <a:schemeClr val="dk1"/>
                </a:solidFill>
                <a:latin typeface="Arial"/>
                <a:ea typeface="Arial"/>
                <a:cs typeface="Arial"/>
                <a:sym typeface="Arial"/>
              </a:rPr>
              <a:t>a</a:t>
            </a:r>
            <a:r>
              <a:rPr lang="en-US" sz="2000" b="0" i="0" u="none">
                <a:solidFill>
                  <a:schemeClr val="dk1"/>
                </a:solidFill>
                <a:latin typeface="Arial"/>
                <a:ea typeface="Arial"/>
                <a:cs typeface="Arial"/>
                <a:sym typeface="Arial"/>
              </a:rPr>
              <a:t>   </a:t>
            </a:r>
            <a:r>
              <a:rPr lang="en-US" sz="2000" b="0" i="1" u="none">
                <a:solidFill>
                  <a:schemeClr val="dk1"/>
                </a:solidFill>
                <a:latin typeface="Arial"/>
                <a:ea typeface="Arial"/>
                <a:cs typeface="Arial"/>
                <a:sym typeface="Arial"/>
              </a:rPr>
              <a:t>A</a:t>
            </a:r>
            <a:r>
              <a:rPr lang="en-US" sz="2000" b="0" i="0" u="none">
                <a:solidFill>
                  <a:schemeClr val="dk1"/>
                </a:solidFill>
                <a:latin typeface="Arial"/>
                <a:ea typeface="Arial"/>
                <a:cs typeface="Arial"/>
                <a:sym typeface="Arial"/>
              </a:rPr>
              <a:t> and </a:t>
            </a:r>
            <a:r>
              <a:rPr lang="en-US" sz="2000" b="0" i="1" u="none">
                <a:solidFill>
                  <a:schemeClr val="dk1"/>
                </a:solidFill>
                <a:latin typeface="Arial"/>
                <a:ea typeface="Arial"/>
                <a:cs typeface="Arial"/>
                <a:sym typeface="Arial"/>
              </a:rPr>
              <a:t>b</a:t>
            </a:r>
            <a:r>
              <a:rPr lang="en-US" sz="2000" b="0" i="0" u="none">
                <a:solidFill>
                  <a:schemeClr val="dk1"/>
                </a:solidFill>
                <a:latin typeface="Arial"/>
                <a:ea typeface="Arial"/>
                <a:cs typeface="Arial"/>
                <a:sym typeface="Arial"/>
              </a:rPr>
              <a:t>     </a:t>
            </a:r>
            <a:r>
              <a:rPr lang="en-US" sz="2000" b="0" i="1" u="none">
                <a:solidFill>
                  <a:schemeClr val="dk1"/>
                </a:solidFill>
                <a:latin typeface="Arial"/>
                <a:ea typeface="Arial"/>
                <a:cs typeface="Arial"/>
                <a:sym typeface="Arial"/>
              </a:rPr>
              <a:t>B</a:t>
            </a:r>
            <a:r>
              <a:rPr lang="en-US" sz="2000" b="0" i="0" u="none">
                <a:solidFill>
                  <a:schemeClr val="dk1"/>
                </a:solidFill>
                <a:latin typeface="Arial"/>
                <a:ea typeface="Arial"/>
                <a:cs typeface="Arial"/>
                <a:sym typeface="Arial"/>
              </a:rPr>
              <a:t>. Hence,</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			</a:t>
            </a:r>
            <a:r>
              <a:rPr lang="en-US" sz="2000" b="0" i="1" u="none">
                <a:solidFill>
                  <a:schemeClr val="dk1"/>
                </a:solidFill>
                <a:latin typeface="Arial"/>
                <a:ea typeface="Arial"/>
                <a:cs typeface="Arial"/>
                <a:sym typeface="Arial"/>
              </a:rPr>
              <a:t>A</a:t>
            </a:r>
            <a:r>
              <a:rPr lang="en-US" sz="2000" b="0" i="0" u="none">
                <a:solidFill>
                  <a:schemeClr val="dk1"/>
                </a:solidFill>
                <a:latin typeface="Arial"/>
                <a:ea typeface="Arial"/>
                <a:cs typeface="Arial"/>
                <a:sym typeface="Arial"/>
              </a:rPr>
              <a:t> ×</a:t>
            </a:r>
            <a:r>
              <a:rPr lang="en-US" sz="2000" b="0" i="1" u="none">
                <a:solidFill>
                  <a:schemeClr val="dk1"/>
                </a:solidFill>
                <a:latin typeface="Arial"/>
                <a:ea typeface="Arial"/>
                <a:cs typeface="Arial"/>
                <a:sym typeface="Arial"/>
              </a:rPr>
              <a:t> B </a:t>
            </a:r>
            <a:r>
              <a:rPr lang="en-US" sz="2000" b="0" i="0" u="none">
                <a:solidFill>
                  <a:schemeClr val="dk1"/>
                </a:solidFill>
                <a:latin typeface="Arial"/>
                <a:ea typeface="Arial"/>
                <a:cs typeface="Arial"/>
                <a:sym typeface="Arial"/>
              </a:rPr>
              <a:t>= {(</a:t>
            </a:r>
            <a:r>
              <a:rPr lang="en-US" sz="2000" b="0" i="1" u="none">
                <a:solidFill>
                  <a:schemeClr val="dk1"/>
                </a:solidFill>
                <a:latin typeface="Arial"/>
                <a:ea typeface="Arial"/>
                <a:cs typeface="Arial"/>
                <a:sym typeface="Arial"/>
              </a:rPr>
              <a:t>a,b</a:t>
            </a:r>
            <a:r>
              <a:rPr lang="en-US" sz="2000" b="0" i="0" u="none">
                <a:solidFill>
                  <a:schemeClr val="dk1"/>
                </a:solidFill>
                <a:latin typeface="Arial"/>
                <a:ea typeface="Arial"/>
                <a:cs typeface="Arial"/>
                <a:sym typeface="Arial"/>
              </a:rPr>
              <a:t>)| </a:t>
            </a:r>
            <a:r>
              <a:rPr lang="en-US" sz="2000" b="0" i="1" u="none">
                <a:solidFill>
                  <a:schemeClr val="dk1"/>
                </a:solidFill>
                <a:latin typeface="Arial"/>
                <a:ea typeface="Arial"/>
                <a:cs typeface="Arial"/>
                <a:sym typeface="Arial"/>
              </a:rPr>
              <a:t>a</a:t>
            </a:r>
            <a:r>
              <a:rPr lang="en-US" sz="2000" b="0" i="0" u="none">
                <a:solidFill>
                  <a:schemeClr val="dk1"/>
                </a:solidFill>
                <a:latin typeface="Arial"/>
                <a:ea typeface="Arial"/>
                <a:cs typeface="Arial"/>
                <a:sym typeface="Arial"/>
              </a:rPr>
              <a:t>    </a:t>
            </a:r>
            <a:r>
              <a:rPr lang="en-US" sz="2000" b="0" i="1" u="none">
                <a:solidFill>
                  <a:schemeClr val="dk1"/>
                </a:solidFill>
                <a:latin typeface="Arial"/>
                <a:ea typeface="Arial"/>
                <a:cs typeface="Arial"/>
                <a:sym typeface="Arial"/>
              </a:rPr>
              <a:t>A</a:t>
            </a:r>
            <a:r>
              <a:rPr lang="en-US" sz="2000" b="0" i="0" u="none">
                <a:solidFill>
                  <a:schemeClr val="dk1"/>
                </a:solidFill>
                <a:latin typeface="Arial"/>
                <a:ea typeface="Arial"/>
                <a:cs typeface="Arial"/>
                <a:sym typeface="Arial"/>
              </a:rPr>
              <a:t> Λ </a:t>
            </a:r>
            <a:r>
              <a:rPr lang="en-US" sz="2000" b="0" i="1" u="none">
                <a:solidFill>
                  <a:schemeClr val="dk1"/>
                </a:solidFill>
                <a:latin typeface="Arial"/>
                <a:ea typeface="Arial"/>
                <a:cs typeface="Arial"/>
                <a:sym typeface="Arial"/>
              </a:rPr>
              <a:t>b</a:t>
            </a:r>
            <a:r>
              <a:rPr lang="en-US" sz="2000" b="0" i="0" u="none">
                <a:solidFill>
                  <a:schemeClr val="dk1"/>
                </a:solidFill>
                <a:latin typeface="Arial"/>
                <a:ea typeface="Arial"/>
                <a:cs typeface="Arial"/>
                <a:sym typeface="Arial"/>
              </a:rPr>
              <a:t>    </a:t>
            </a:r>
            <a:r>
              <a:rPr lang="en-US" sz="2000" b="0" i="1" u="none">
                <a:solidFill>
                  <a:schemeClr val="dk1"/>
                </a:solidFill>
                <a:latin typeface="Arial"/>
                <a:ea typeface="Arial"/>
                <a:cs typeface="Arial"/>
                <a:sym typeface="Arial"/>
              </a:rPr>
              <a:t>B</a:t>
            </a:r>
            <a:r>
              <a:rPr lang="en-US" sz="2000" b="0" i="0" u="none">
                <a:solidFill>
                  <a:schemeClr val="dk1"/>
                </a:solidFill>
                <a:latin typeface="Arial"/>
                <a:ea typeface="Arial"/>
                <a:cs typeface="Arial"/>
                <a:sym typeface="Arial"/>
              </a:rPr>
              <a:t>}.</a:t>
            </a: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306" name="Shape 306"/>
          <p:cNvPicPr preferRelativeResize="0"/>
          <p:nvPr/>
        </p:nvPicPr>
        <p:blipFill rotWithShape="1">
          <a:blip r:embed="rId5">
            <a:alphaModFix/>
          </a:blip>
          <a:srcRect/>
          <a:stretch/>
        </p:blipFill>
        <p:spPr>
          <a:xfrm>
            <a:off x="5638800" y="2209800"/>
            <a:ext cx="304799" cy="254000"/>
          </a:xfrm>
          <a:prstGeom prst="rect">
            <a:avLst/>
          </a:prstGeom>
          <a:noFill/>
          <a:ln>
            <a:noFill/>
          </a:ln>
        </p:spPr>
      </p:pic>
      <p:pic>
        <p:nvPicPr>
          <p:cNvPr id="307" name="Shape 307"/>
          <p:cNvPicPr preferRelativeResize="0"/>
          <p:nvPr/>
        </p:nvPicPr>
        <p:blipFill rotWithShape="1">
          <a:blip r:embed="rId5">
            <a:alphaModFix/>
          </a:blip>
          <a:srcRect/>
          <a:stretch/>
        </p:blipFill>
        <p:spPr>
          <a:xfrm>
            <a:off x="6781800" y="2209800"/>
            <a:ext cx="304799" cy="254000"/>
          </a:xfrm>
          <a:prstGeom prst="rect">
            <a:avLst/>
          </a:prstGeom>
          <a:noFill/>
          <a:ln>
            <a:noFill/>
          </a:ln>
        </p:spPr>
      </p:pic>
      <p:pic>
        <p:nvPicPr>
          <p:cNvPr id="308" name="Shape 308"/>
          <p:cNvPicPr preferRelativeResize="0"/>
          <p:nvPr/>
        </p:nvPicPr>
        <p:blipFill rotWithShape="1">
          <a:blip r:embed="rId5">
            <a:alphaModFix/>
          </a:blip>
          <a:srcRect/>
          <a:stretch/>
        </p:blipFill>
        <p:spPr>
          <a:xfrm>
            <a:off x="4086225" y="2546349"/>
            <a:ext cx="304799" cy="254000"/>
          </a:xfrm>
          <a:prstGeom prst="rect">
            <a:avLst/>
          </a:prstGeom>
          <a:noFill/>
          <a:ln>
            <a:noFill/>
          </a:ln>
        </p:spPr>
      </p:pic>
      <p:pic>
        <p:nvPicPr>
          <p:cNvPr id="309" name="Shape 309"/>
          <p:cNvPicPr preferRelativeResize="0"/>
          <p:nvPr/>
        </p:nvPicPr>
        <p:blipFill rotWithShape="1">
          <a:blip r:embed="rId5">
            <a:alphaModFix/>
          </a:blip>
          <a:srcRect/>
          <a:stretch/>
        </p:blipFill>
        <p:spPr>
          <a:xfrm>
            <a:off x="4951844" y="2532493"/>
            <a:ext cx="304799" cy="25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 (Cartesian Product)</a:t>
            </a:r>
          </a:p>
        </p:txBody>
      </p:sp>
      <p:sp>
        <p:nvSpPr>
          <p:cNvPr id="315" name="Shape 315"/>
          <p:cNvSpPr txBox="1">
            <a:spLocks noGrp="1"/>
          </p:cNvSpPr>
          <p:nvPr>
            <p:ph type="body" idx="1"/>
          </p:nvPr>
        </p:nvSpPr>
        <p:spPr>
          <a:xfrm>
            <a:off x="304800" y="3505200"/>
            <a:ext cx="8686800" cy="31241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Example: </a:t>
            </a:r>
          </a:p>
          <a:p>
            <a:pPr marL="342900" marR="0" lvl="0" indent="-342900" algn="l" rtl="0">
              <a:lnSpc>
                <a:spcPct val="100000"/>
              </a:lnSpc>
              <a:spcBef>
                <a:spcPts val="480"/>
              </a:spcBef>
              <a:spcAft>
                <a:spcPts val="0"/>
              </a:spcAft>
              <a:buClr>
                <a:schemeClr val="accent1"/>
              </a:buClr>
              <a:buSzPct val="25000"/>
              <a:buFont typeface="Noto Sans Symbols"/>
              <a:buNone/>
            </a:pPr>
            <a:r>
              <a:rPr lang="en-US" sz="2400" b="0" i="0" u="none" strike="noStrike" cap="none">
                <a:solidFill>
                  <a:schemeClr val="dk1"/>
                </a:solidFill>
                <a:latin typeface="Arial"/>
                <a:ea typeface="Arial"/>
                <a:cs typeface="Arial"/>
                <a:sym typeface="Arial"/>
              </a:rPr>
              <a:t>	What is the Cartesian product of A × B ×  C where A= {0,1}, B = {1,2}, and C = {0,1,2}?</a:t>
            </a:r>
          </a:p>
          <a:p>
            <a:pPr marL="342900" marR="0" lvl="0" indent="-342900" algn="l" rtl="0">
              <a:lnSpc>
                <a:spcPct val="100000"/>
              </a:lnSpc>
              <a:spcBef>
                <a:spcPts val="480"/>
              </a:spcBef>
              <a:spcAft>
                <a:spcPts val="0"/>
              </a:spcAft>
              <a:buClr>
                <a:schemeClr val="accent1"/>
              </a:buClr>
              <a:buSzPct val="25000"/>
              <a:buFont typeface="Noto Sans Symbols"/>
              <a:buNone/>
            </a:pPr>
            <a:r>
              <a:rPr lang="en-US" sz="2400" b="0" i="0" u="none" strike="noStrike" cap="none">
                <a:solidFill>
                  <a:schemeClr val="dk1"/>
                </a:solidFill>
                <a:latin typeface="Arial"/>
                <a:ea typeface="Arial"/>
                <a:cs typeface="Arial"/>
                <a:sym typeface="Arial"/>
              </a:rPr>
              <a:t>	</a:t>
            </a:r>
            <a:r>
              <a:rPr lang="en-US" sz="2400" b="0" i="0" u="none" strike="noStrike" cap="none">
                <a:solidFill>
                  <a:srgbClr val="FF0000"/>
                </a:solidFill>
                <a:latin typeface="Arial"/>
                <a:ea typeface="Arial"/>
                <a:cs typeface="Arial"/>
                <a:sym typeface="Arial"/>
              </a:rPr>
              <a:t>Solution</a:t>
            </a:r>
            <a:r>
              <a:rPr lang="en-US" sz="2400" b="0" i="0" u="none" strike="noStrike" cap="none">
                <a:solidFill>
                  <a:schemeClr val="dk1"/>
                </a:solidFill>
                <a:latin typeface="Arial"/>
                <a:ea typeface="Arial"/>
                <a:cs typeface="Arial"/>
                <a:sym typeface="Arial"/>
              </a:rPr>
              <a:t>:</a:t>
            </a:r>
          </a:p>
          <a:p>
            <a:pPr marL="342900" marR="0" lvl="0" indent="-342900" algn="l" rtl="0">
              <a:lnSpc>
                <a:spcPct val="100000"/>
              </a:lnSpc>
              <a:spcBef>
                <a:spcPts val="480"/>
              </a:spcBef>
              <a:spcAft>
                <a:spcPts val="0"/>
              </a:spcAft>
              <a:buClr>
                <a:schemeClr val="accent1"/>
              </a:buClr>
              <a:buSzPct val="25000"/>
              <a:buFont typeface="Noto Sans Symbols"/>
              <a:buNone/>
            </a:pPr>
            <a:r>
              <a:rPr lang="en-US" sz="2400" b="0" i="1" u="none" strike="noStrike" cap="none">
                <a:solidFill>
                  <a:schemeClr val="dk1"/>
                </a:solidFill>
                <a:latin typeface="Arial"/>
                <a:ea typeface="Arial"/>
                <a:cs typeface="Arial"/>
                <a:sym typeface="Arial"/>
              </a:rPr>
              <a:t>     A</a:t>
            </a:r>
            <a:r>
              <a:rPr lang="en-US" sz="2400" b="0" i="0" u="none" strike="noStrike" cap="none">
                <a:solidFill>
                  <a:schemeClr val="dk1"/>
                </a:solidFill>
                <a:latin typeface="Arial"/>
                <a:ea typeface="Arial"/>
                <a:cs typeface="Arial"/>
                <a:sym typeface="Arial"/>
              </a:rPr>
              <a:t> ×</a:t>
            </a:r>
            <a:r>
              <a:rPr lang="en-US" sz="2400" b="0" i="1" u="none" strike="noStrike" cap="none">
                <a:solidFill>
                  <a:schemeClr val="dk1"/>
                </a:solidFill>
                <a:latin typeface="Arial"/>
                <a:ea typeface="Arial"/>
                <a:cs typeface="Arial"/>
                <a:sym typeface="Arial"/>
              </a:rPr>
              <a:t> B </a:t>
            </a:r>
            <a:r>
              <a:rPr lang="en-US" sz="2400" b="0" i="0" u="none" strike="noStrike" cap="none">
                <a:solidFill>
                  <a:schemeClr val="dk1"/>
                </a:solidFill>
                <a:latin typeface="Arial"/>
                <a:ea typeface="Arial"/>
                <a:cs typeface="Arial"/>
                <a:sym typeface="Arial"/>
              </a:rPr>
              <a:t>× C= {(0,1,0), (0,1,1), (0,1,2), (0,2,0), (0,2,1), (0,2,2), (1,1,0), (1,1,1), (1,1,2), (1,2,0), (1,2,1), (1,2,2)}</a:t>
            </a:r>
          </a:p>
        </p:txBody>
      </p:sp>
      <p:pic>
        <p:nvPicPr>
          <p:cNvPr id="316" name="Shape 316"/>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317" name="Shape 317"/>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17</a:t>
            </a:fld>
            <a:endParaRPr lang="en-US" sz="1000" b="0" i="0" u="none">
              <a:solidFill>
                <a:schemeClr val="dk1"/>
              </a:solidFill>
              <a:latin typeface="Arial"/>
              <a:ea typeface="Arial"/>
              <a:cs typeface="Arial"/>
              <a:sym typeface="Arial"/>
            </a:endParaRPr>
          </a:p>
        </p:txBody>
      </p:sp>
      <p:pic>
        <p:nvPicPr>
          <p:cNvPr id="318" name="Shape 318"/>
          <p:cNvPicPr preferRelativeResize="0"/>
          <p:nvPr/>
        </p:nvPicPr>
        <p:blipFill rotWithShape="1">
          <a:blip r:embed="rId4">
            <a:alphaModFix/>
          </a:blip>
          <a:srcRect/>
          <a:stretch/>
        </p:blipFill>
        <p:spPr>
          <a:xfrm>
            <a:off x="7620000" y="1905000"/>
            <a:ext cx="304799" cy="304799"/>
          </a:xfrm>
          <a:prstGeom prst="rect">
            <a:avLst/>
          </a:prstGeom>
          <a:noFill/>
          <a:ln>
            <a:noFill/>
          </a:ln>
        </p:spPr>
      </p:pic>
      <p:sp>
        <p:nvSpPr>
          <p:cNvPr id="319" name="Shape 319"/>
          <p:cNvSpPr txBox="1"/>
          <p:nvPr/>
        </p:nvSpPr>
        <p:spPr>
          <a:xfrm>
            <a:off x="381000" y="1447800"/>
            <a:ext cx="8305799" cy="1904999"/>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Arial"/>
              <a:buNone/>
            </a:pPr>
            <a:r>
              <a:rPr lang="en-US" sz="2400" b="0" i="0" u="none">
                <a:solidFill>
                  <a:schemeClr val="dk1"/>
                </a:solidFill>
                <a:latin typeface="Arial"/>
                <a:ea typeface="Arial"/>
                <a:cs typeface="Arial"/>
                <a:sym typeface="Arial"/>
              </a:rPr>
              <a:t>DEFINITION 10</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The </a:t>
            </a:r>
            <a:r>
              <a:rPr lang="en-US" sz="2000" b="0" i="1" u="none">
                <a:solidFill>
                  <a:schemeClr val="dk1"/>
                </a:solidFill>
                <a:latin typeface="Arial"/>
                <a:ea typeface="Arial"/>
                <a:cs typeface="Arial"/>
                <a:sym typeface="Arial"/>
              </a:rPr>
              <a:t>Cartesian product </a:t>
            </a:r>
            <a:r>
              <a:rPr lang="en-US" sz="2000" b="0" i="0" u="none">
                <a:solidFill>
                  <a:schemeClr val="dk1"/>
                </a:solidFill>
                <a:latin typeface="Arial"/>
                <a:ea typeface="Arial"/>
                <a:cs typeface="Arial"/>
                <a:sym typeface="Arial"/>
              </a:rPr>
              <a:t>of sets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1</a:t>
            </a:r>
            <a:r>
              <a:rPr lang="en-US" sz="2000" b="0" i="1" u="none">
                <a:solidFill>
                  <a:schemeClr val="dk1"/>
                </a:solidFill>
                <a:latin typeface="Arial"/>
                <a:ea typeface="Arial"/>
                <a:cs typeface="Arial"/>
                <a:sym typeface="Arial"/>
              </a:rPr>
              <a:t>, A</a:t>
            </a:r>
            <a:r>
              <a:rPr lang="en-US" sz="2000" b="0" i="1" u="none" baseline="-25000">
                <a:solidFill>
                  <a:schemeClr val="dk1"/>
                </a:solidFill>
                <a:latin typeface="Arial"/>
                <a:ea typeface="Arial"/>
                <a:cs typeface="Arial"/>
                <a:sym typeface="Arial"/>
              </a:rPr>
              <a:t>2</a:t>
            </a:r>
            <a:r>
              <a:rPr lang="en-US" sz="2000" b="0" i="1" u="none">
                <a:solidFill>
                  <a:schemeClr val="dk1"/>
                </a:solidFill>
                <a:latin typeface="Arial"/>
                <a:ea typeface="Arial"/>
                <a:cs typeface="Arial"/>
                <a:sym typeface="Arial"/>
              </a:rPr>
              <a:t>, …, A</a:t>
            </a:r>
            <a:r>
              <a:rPr lang="en-US" sz="2000" b="0" i="1" u="none" baseline="-25000">
                <a:solidFill>
                  <a:schemeClr val="dk1"/>
                </a:solidFill>
                <a:latin typeface="Arial"/>
                <a:ea typeface="Arial"/>
                <a:cs typeface="Arial"/>
                <a:sym typeface="Arial"/>
              </a:rPr>
              <a:t>n</a:t>
            </a:r>
            <a:r>
              <a:rPr lang="en-US" sz="2000" b="0" i="1" u="none">
                <a:solidFill>
                  <a:schemeClr val="dk1"/>
                </a:solidFill>
                <a:latin typeface="Arial"/>
                <a:ea typeface="Arial"/>
                <a:cs typeface="Arial"/>
                <a:sym typeface="Arial"/>
              </a:rPr>
              <a:t>, </a:t>
            </a:r>
            <a:r>
              <a:rPr lang="en-US" sz="2000" b="0" i="0" u="none">
                <a:solidFill>
                  <a:schemeClr val="dk1"/>
                </a:solidFill>
                <a:latin typeface="Arial"/>
                <a:ea typeface="Arial"/>
                <a:cs typeface="Arial"/>
                <a:sym typeface="Arial"/>
              </a:rPr>
              <a:t>denoted by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1</a:t>
            </a:r>
            <a:r>
              <a:rPr lang="en-US" sz="2000" b="0" i="0" u="none">
                <a:solidFill>
                  <a:schemeClr val="dk1"/>
                </a:solidFill>
                <a:latin typeface="Arial"/>
                <a:ea typeface="Arial"/>
                <a:cs typeface="Arial"/>
                <a:sym typeface="Arial"/>
              </a:rPr>
              <a:t> × A</a:t>
            </a:r>
            <a:r>
              <a:rPr lang="en-US" sz="2000" b="0" i="0" u="none" baseline="-25000">
                <a:solidFill>
                  <a:schemeClr val="dk1"/>
                </a:solidFill>
                <a:latin typeface="Arial"/>
                <a:ea typeface="Arial"/>
                <a:cs typeface="Arial"/>
                <a:sym typeface="Arial"/>
              </a:rPr>
              <a:t>2</a:t>
            </a:r>
            <a:r>
              <a:rPr lang="en-US" sz="2000" b="0" i="0" u="none">
                <a:solidFill>
                  <a:schemeClr val="dk1"/>
                </a:solidFill>
                <a:latin typeface="Arial"/>
                <a:ea typeface="Arial"/>
                <a:cs typeface="Arial"/>
                <a:sym typeface="Arial"/>
              </a:rPr>
              <a:t> × … </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 is the set of ordered </a:t>
            </a:r>
            <a:r>
              <a:rPr lang="en-US" sz="2000" b="0" i="1" u="none">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-tuples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1</a:t>
            </a:r>
            <a:r>
              <a:rPr lang="en-US" sz="2000" b="0" i="1" u="none">
                <a:solidFill>
                  <a:schemeClr val="dk1"/>
                </a:solidFill>
                <a:latin typeface="Arial"/>
                <a:ea typeface="Arial"/>
                <a:cs typeface="Arial"/>
                <a:sym typeface="Arial"/>
              </a:rPr>
              <a:t>, a</a:t>
            </a:r>
            <a:r>
              <a:rPr lang="en-US" sz="2000" b="0" i="1" u="none" baseline="-25000">
                <a:solidFill>
                  <a:schemeClr val="dk1"/>
                </a:solidFill>
                <a:latin typeface="Arial"/>
                <a:ea typeface="Arial"/>
                <a:cs typeface="Arial"/>
                <a:sym typeface="Arial"/>
              </a:rPr>
              <a:t>2</a:t>
            </a:r>
            <a:r>
              <a:rPr lang="en-US" sz="2000" b="0" i="1" u="none">
                <a:solidFill>
                  <a:schemeClr val="dk1"/>
                </a:solidFill>
                <a:latin typeface="Arial"/>
                <a:ea typeface="Arial"/>
                <a:cs typeface="Arial"/>
                <a:sym typeface="Arial"/>
              </a:rPr>
              <a:t>, …, a</a:t>
            </a:r>
            <a:r>
              <a:rPr lang="en-US" sz="2000" b="0" i="1" u="none" baseline="-25000">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 where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i</a:t>
            </a:r>
            <a:r>
              <a:rPr lang="en-US" sz="2000" b="0" i="0" u="none">
                <a:solidFill>
                  <a:schemeClr val="dk1"/>
                </a:solidFill>
                <a:latin typeface="Arial"/>
                <a:ea typeface="Arial"/>
                <a:cs typeface="Arial"/>
                <a:sym typeface="Arial"/>
              </a:rPr>
              <a:t> belongs to </a:t>
            </a:r>
          </a:p>
          <a:p>
            <a:pPr marL="342900" marR="0" lvl="0" indent="-342900" algn="l" rtl="0">
              <a:lnSpc>
                <a:spcPct val="90000"/>
              </a:lnSpc>
              <a:spcBef>
                <a:spcPts val="400"/>
              </a:spcBef>
              <a:spcAft>
                <a:spcPts val="0"/>
              </a:spcAft>
              <a:buClr>
                <a:schemeClr val="dk1"/>
              </a:buClr>
              <a:buSzPct val="25000"/>
              <a:buFont typeface="Arial"/>
              <a:buNone/>
            </a:pP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i</a:t>
            </a:r>
            <a:r>
              <a:rPr lang="en-US" sz="2000" b="0" i="0" u="none">
                <a:solidFill>
                  <a:schemeClr val="dk1"/>
                </a:solidFill>
                <a:latin typeface="Arial"/>
                <a:ea typeface="Arial"/>
                <a:cs typeface="Arial"/>
                <a:sym typeface="Arial"/>
              </a:rPr>
              <a:t> for </a:t>
            </a:r>
            <a:r>
              <a:rPr lang="en-US" sz="2000" b="0" i="1" u="none">
                <a:solidFill>
                  <a:schemeClr val="dk1"/>
                </a:solidFill>
                <a:latin typeface="Arial"/>
                <a:ea typeface="Arial"/>
                <a:cs typeface="Arial"/>
                <a:sym typeface="Arial"/>
              </a:rPr>
              <a:t>i</a:t>
            </a:r>
            <a:r>
              <a:rPr lang="en-US" sz="2000" b="0" i="0" u="none">
                <a:solidFill>
                  <a:schemeClr val="dk1"/>
                </a:solidFill>
                <a:latin typeface="Arial"/>
                <a:ea typeface="Arial"/>
                <a:cs typeface="Arial"/>
                <a:sym typeface="Arial"/>
              </a:rPr>
              <a:t> = 1,2, …, </a:t>
            </a:r>
            <a:r>
              <a:rPr lang="en-US" sz="2000" b="0" i="1" u="none">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 In other words,</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1</a:t>
            </a:r>
            <a:r>
              <a:rPr lang="en-US" sz="2000" b="0" i="0" u="none">
                <a:solidFill>
                  <a:schemeClr val="dk1"/>
                </a:solidFill>
                <a:latin typeface="Arial"/>
                <a:ea typeface="Arial"/>
                <a:cs typeface="Arial"/>
                <a:sym typeface="Arial"/>
              </a:rPr>
              <a:t> × A</a:t>
            </a:r>
            <a:r>
              <a:rPr lang="en-US" sz="2000" b="0" i="0" u="none" baseline="-25000">
                <a:solidFill>
                  <a:schemeClr val="dk1"/>
                </a:solidFill>
                <a:latin typeface="Arial"/>
                <a:ea typeface="Arial"/>
                <a:cs typeface="Arial"/>
                <a:sym typeface="Arial"/>
              </a:rPr>
              <a:t>2</a:t>
            </a:r>
            <a:r>
              <a:rPr lang="en-US" sz="2000" b="0" i="0" u="none">
                <a:solidFill>
                  <a:schemeClr val="dk1"/>
                </a:solidFill>
                <a:latin typeface="Arial"/>
                <a:ea typeface="Arial"/>
                <a:cs typeface="Arial"/>
                <a:sym typeface="Arial"/>
              </a:rPr>
              <a:t> × … ×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n  </a:t>
            </a:r>
            <a:r>
              <a:rPr lang="en-US" sz="2000" b="0" i="0" u="none">
                <a:solidFill>
                  <a:schemeClr val="dk1"/>
                </a:solidFill>
                <a:latin typeface="Arial"/>
                <a:ea typeface="Arial"/>
                <a:cs typeface="Arial"/>
                <a:sym typeface="Arial"/>
              </a:rPr>
              <a:t> =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1</a:t>
            </a:r>
            <a:r>
              <a:rPr lang="en-US" sz="2000" b="0" i="1" u="none">
                <a:solidFill>
                  <a:schemeClr val="dk1"/>
                </a:solidFill>
                <a:latin typeface="Arial"/>
                <a:ea typeface="Arial"/>
                <a:cs typeface="Arial"/>
                <a:sym typeface="Arial"/>
              </a:rPr>
              <a:t>, a</a:t>
            </a:r>
            <a:r>
              <a:rPr lang="en-US" sz="2000" b="0" i="1" u="none" baseline="-25000">
                <a:solidFill>
                  <a:schemeClr val="dk1"/>
                </a:solidFill>
                <a:latin typeface="Arial"/>
                <a:ea typeface="Arial"/>
                <a:cs typeface="Arial"/>
                <a:sym typeface="Arial"/>
              </a:rPr>
              <a:t>2</a:t>
            </a:r>
            <a:r>
              <a:rPr lang="en-US" sz="2000" b="0" i="1" u="none">
                <a:solidFill>
                  <a:schemeClr val="dk1"/>
                </a:solidFill>
                <a:latin typeface="Arial"/>
                <a:ea typeface="Arial"/>
                <a:cs typeface="Arial"/>
                <a:sym typeface="Arial"/>
              </a:rPr>
              <a:t>, …, a</a:t>
            </a:r>
            <a:r>
              <a:rPr lang="en-US" sz="2000" b="0" i="1" u="none" baseline="-25000">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 |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i</a:t>
            </a:r>
            <a:r>
              <a:rPr lang="en-US" sz="2000" b="0" i="0" u="none">
                <a:solidFill>
                  <a:schemeClr val="dk1"/>
                </a:solidFill>
                <a:latin typeface="Arial"/>
                <a:ea typeface="Arial"/>
                <a:cs typeface="Arial"/>
                <a:sym typeface="Arial"/>
              </a:rPr>
              <a:t>    </a:t>
            </a:r>
            <a:r>
              <a:rPr lang="en-US" sz="2000" b="0" i="1" u="none">
                <a:solidFill>
                  <a:schemeClr val="dk1"/>
                </a:solidFill>
                <a:latin typeface="Arial"/>
                <a:ea typeface="Arial"/>
                <a:cs typeface="Arial"/>
                <a:sym typeface="Arial"/>
              </a:rPr>
              <a:t>A</a:t>
            </a:r>
            <a:r>
              <a:rPr lang="en-US" sz="2000" b="0" i="1" u="none" baseline="-25000">
                <a:solidFill>
                  <a:schemeClr val="dk1"/>
                </a:solidFill>
                <a:latin typeface="Arial"/>
                <a:ea typeface="Arial"/>
                <a:cs typeface="Arial"/>
                <a:sym typeface="Arial"/>
              </a:rPr>
              <a:t>i</a:t>
            </a:r>
            <a:r>
              <a:rPr lang="en-US" sz="2000" b="0" i="0" u="none">
                <a:solidFill>
                  <a:schemeClr val="dk1"/>
                </a:solidFill>
                <a:latin typeface="Arial"/>
                <a:ea typeface="Arial"/>
                <a:cs typeface="Arial"/>
                <a:sym typeface="Arial"/>
              </a:rPr>
              <a:t> for </a:t>
            </a:r>
            <a:r>
              <a:rPr lang="en-US" sz="2000" b="0" i="1" u="none">
                <a:solidFill>
                  <a:schemeClr val="dk1"/>
                </a:solidFill>
                <a:latin typeface="Arial"/>
                <a:ea typeface="Arial"/>
                <a:cs typeface="Arial"/>
                <a:sym typeface="Arial"/>
              </a:rPr>
              <a:t>i</a:t>
            </a:r>
            <a:r>
              <a:rPr lang="en-US" sz="2000" b="0" i="0" u="none">
                <a:solidFill>
                  <a:schemeClr val="dk1"/>
                </a:solidFill>
                <a:latin typeface="Arial"/>
                <a:ea typeface="Arial"/>
                <a:cs typeface="Arial"/>
                <a:sym typeface="Arial"/>
              </a:rPr>
              <a:t> = 1,2, …, </a:t>
            </a:r>
            <a:r>
              <a:rPr lang="en-US" sz="2000" b="0" i="1" u="none">
                <a:solidFill>
                  <a:schemeClr val="dk1"/>
                </a:solidFill>
                <a:latin typeface="Arial"/>
                <a:ea typeface="Arial"/>
                <a:cs typeface="Arial"/>
                <a:sym typeface="Arial"/>
              </a:rPr>
              <a:t>n</a:t>
            </a:r>
            <a:r>
              <a:rPr lang="en-US" sz="2000" b="0" i="0" u="none">
                <a:solidFill>
                  <a:schemeClr val="dk1"/>
                </a:solidFill>
                <a:latin typeface="Arial"/>
                <a:ea typeface="Arial"/>
                <a:cs typeface="Arial"/>
                <a:sym typeface="Arial"/>
              </a:rPr>
              <a:t>}.</a:t>
            </a: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320" name="Shape 320"/>
          <p:cNvPicPr preferRelativeResize="0"/>
          <p:nvPr/>
        </p:nvPicPr>
        <p:blipFill rotWithShape="1">
          <a:blip r:embed="rId5">
            <a:alphaModFix/>
          </a:blip>
          <a:srcRect/>
          <a:stretch/>
        </p:blipFill>
        <p:spPr>
          <a:xfrm>
            <a:off x="5105400" y="2895600"/>
            <a:ext cx="304799" cy="25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2.2 Set Operations  (Union)</a:t>
            </a:r>
          </a:p>
        </p:txBody>
      </p:sp>
      <p:sp>
        <p:nvSpPr>
          <p:cNvPr id="326" name="Shape 326"/>
          <p:cNvSpPr txBox="1">
            <a:spLocks noGrp="1"/>
          </p:cNvSpPr>
          <p:nvPr>
            <p:ph type="body" idx="1"/>
          </p:nvPr>
        </p:nvSpPr>
        <p:spPr>
          <a:xfrm>
            <a:off x="457200" y="2895600"/>
            <a:ext cx="8229600" cy="37338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100000"/>
              <a:buFont typeface="Noto Sans Symbols"/>
              <a:buChar char="●"/>
            </a:pPr>
            <a:r>
              <a:rPr lang="en-US" sz="2000" b="0" i="1" u="none" strike="noStrike" cap="none" dirty="0">
                <a:solidFill>
                  <a:schemeClr val="dk1"/>
                </a:solidFill>
                <a:latin typeface="Arial"/>
                <a:ea typeface="Arial"/>
                <a:cs typeface="Arial"/>
                <a:sym typeface="Arial"/>
              </a:rPr>
              <a:t>A</a:t>
            </a:r>
            <a:r>
              <a:rPr lang="en-US" sz="2000" b="0" i="0" u="none" strike="noStrike" cap="none" dirty="0">
                <a:solidFill>
                  <a:schemeClr val="dk1"/>
                </a:solidFill>
                <a:latin typeface="Arial"/>
                <a:ea typeface="Arial"/>
                <a:cs typeface="Arial"/>
                <a:sym typeface="Arial"/>
              </a:rPr>
              <a:t> U </a:t>
            </a:r>
            <a:r>
              <a:rPr lang="en-US" sz="2000" b="0" i="1" u="none" strike="noStrike" cap="none" dirty="0">
                <a:solidFill>
                  <a:schemeClr val="dk1"/>
                </a:solidFill>
                <a:latin typeface="Arial"/>
                <a:ea typeface="Arial"/>
                <a:cs typeface="Arial"/>
                <a:sym typeface="Arial"/>
              </a:rPr>
              <a:t>B</a:t>
            </a:r>
            <a:r>
              <a:rPr lang="en-US" sz="2000" b="0" i="0" u="none" strike="noStrike" cap="none" dirty="0">
                <a:solidFill>
                  <a:schemeClr val="dk1"/>
                </a:solidFill>
                <a:latin typeface="Arial"/>
                <a:ea typeface="Arial"/>
                <a:cs typeface="Arial"/>
                <a:sym typeface="Arial"/>
              </a:rPr>
              <a:t> = { </a:t>
            </a:r>
            <a:r>
              <a:rPr lang="en-US" sz="2000" b="0" i="1" u="none" strike="noStrike" cap="none" dirty="0">
                <a:solidFill>
                  <a:schemeClr val="dk1"/>
                </a:solidFill>
                <a:latin typeface="Arial"/>
                <a:ea typeface="Arial"/>
                <a:cs typeface="Arial"/>
                <a:sym typeface="Arial"/>
              </a:rPr>
              <a:t>x</a:t>
            </a:r>
            <a:r>
              <a:rPr lang="en-US" sz="2000" b="0" i="0" u="none" strike="noStrike" cap="none" dirty="0">
                <a:solidFill>
                  <a:schemeClr val="dk1"/>
                </a:solidFill>
                <a:latin typeface="Arial"/>
                <a:ea typeface="Arial"/>
                <a:cs typeface="Arial"/>
                <a:sym typeface="Arial"/>
              </a:rPr>
              <a:t> | </a:t>
            </a:r>
            <a:r>
              <a:rPr lang="en-US" sz="2000" b="0" i="1" u="none" strike="noStrike" cap="none" dirty="0">
                <a:solidFill>
                  <a:schemeClr val="dk1"/>
                </a:solidFill>
                <a:latin typeface="Arial"/>
                <a:ea typeface="Arial"/>
                <a:cs typeface="Arial"/>
                <a:sym typeface="Arial"/>
              </a:rPr>
              <a:t>x</a:t>
            </a:r>
            <a:r>
              <a:rPr lang="en-US" sz="2000" b="0" i="0" u="none" strike="noStrike" cap="none" dirty="0">
                <a:solidFill>
                  <a:schemeClr val="dk1"/>
                </a:solidFill>
                <a:latin typeface="Arial"/>
                <a:ea typeface="Arial"/>
                <a:cs typeface="Arial"/>
                <a:sym typeface="Arial"/>
              </a:rPr>
              <a:t>   </a:t>
            </a:r>
            <a:r>
              <a:rPr lang="en-US" sz="2000" b="0" i="1" u="none" strike="noStrike" cap="none" dirty="0">
                <a:solidFill>
                  <a:schemeClr val="dk1"/>
                </a:solidFill>
                <a:latin typeface="Arial"/>
                <a:ea typeface="Arial"/>
                <a:cs typeface="Arial"/>
                <a:sym typeface="Arial"/>
              </a:rPr>
              <a:t>A</a:t>
            </a:r>
            <a:r>
              <a:rPr lang="en-US" sz="2000" b="0" i="0" u="none" strike="noStrike" cap="none" dirty="0">
                <a:solidFill>
                  <a:schemeClr val="dk1"/>
                </a:solidFill>
                <a:latin typeface="Arial"/>
                <a:ea typeface="Arial"/>
                <a:cs typeface="Arial"/>
                <a:sym typeface="Arial"/>
              </a:rPr>
              <a:t> v </a:t>
            </a:r>
            <a:r>
              <a:rPr lang="en-US" sz="2000" b="0" i="1" u="none" strike="noStrike" cap="none" dirty="0">
                <a:solidFill>
                  <a:schemeClr val="dk1"/>
                </a:solidFill>
                <a:latin typeface="Arial"/>
                <a:ea typeface="Arial"/>
                <a:cs typeface="Arial"/>
                <a:sym typeface="Arial"/>
              </a:rPr>
              <a:t>x</a:t>
            </a:r>
            <a:r>
              <a:rPr lang="en-US" sz="2000" b="0" i="0" u="none" strike="noStrike" cap="none" dirty="0">
                <a:solidFill>
                  <a:schemeClr val="dk1"/>
                </a:solidFill>
                <a:latin typeface="Arial"/>
                <a:ea typeface="Arial"/>
                <a:cs typeface="Arial"/>
                <a:sym typeface="Arial"/>
              </a:rPr>
              <a:t>   </a:t>
            </a:r>
            <a:r>
              <a:rPr lang="en-US" sz="2000" b="0" i="1" u="none" strike="noStrike" cap="none" dirty="0">
                <a:solidFill>
                  <a:schemeClr val="dk1"/>
                </a:solidFill>
                <a:latin typeface="Arial"/>
                <a:ea typeface="Arial"/>
                <a:cs typeface="Arial"/>
                <a:sym typeface="Arial"/>
              </a:rPr>
              <a:t>B</a:t>
            </a:r>
            <a:r>
              <a:rPr lang="en-US" sz="2000" b="0" i="0" u="none" strike="noStrike" cap="none" dirty="0">
                <a:solidFill>
                  <a:schemeClr val="dk1"/>
                </a:solidFill>
                <a:latin typeface="Arial"/>
                <a:ea typeface="Arial"/>
                <a:cs typeface="Arial"/>
                <a:sym typeface="Arial"/>
              </a:rPr>
              <a:t>}</a:t>
            </a: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Char char="●"/>
            </a:pPr>
            <a:r>
              <a:rPr lang="en-US" sz="2000" b="0" i="0" u="none" strike="noStrike" cap="none" dirty="0">
                <a:solidFill>
                  <a:schemeClr val="dk1"/>
                </a:solidFill>
                <a:latin typeface="Arial"/>
                <a:ea typeface="Arial"/>
                <a:cs typeface="Arial"/>
                <a:sym typeface="Arial"/>
              </a:rPr>
              <a:t>Shaded area represents </a:t>
            </a:r>
            <a:r>
              <a:rPr lang="en-US" sz="2000" b="0" i="1" u="none" strike="noStrike" cap="none" dirty="0">
                <a:solidFill>
                  <a:schemeClr val="dk1"/>
                </a:solidFill>
                <a:latin typeface="Arial"/>
                <a:ea typeface="Arial"/>
                <a:cs typeface="Arial"/>
                <a:sym typeface="Arial"/>
              </a:rPr>
              <a:t>A</a:t>
            </a:r>
            <a:r>
              <a:rPr lang="en-US" sz="2000" b="0" i="0" u="none" strike="noStrike" cap="none" dirty="0">
                <a:solidFill>
                  <a:schemeClr val="dk1"/>
                </a:solidFill>
                <a:latin typeface="Arial"/>
                <a:ea typeface="Arial"/>
                <a:cs typeface="Arial"/>
                <a:sym typeface="Arial"/>
              </a:rPr>
              <a:t> U </a:t>
            </a:r>
            <a:r>
              <a:rPr lang="en-US" sz="2000" b="0" i="1" u="none" strike="noStrike" cap="none" dirty="0">
                <a:solidFill>
                  <a:schemeClr val="dk1"/>
                </a:solidFill>
                <a:latin typeface="Arial"/>
                <a:ea typeface="Arial"/>
                <a:cs typeface="Arial"/>
                <a:sym typeface="Arial"/>
              </a:rPr>
              <a:t>B</a:t>
            </a:r>
            <a:r>
              <a:rPr lang="en-US" sz="2000" b="0" i="0" u="none" strike="noStrike" cap="none" dirty="0">
                <a:solidFill>
                  <a:schemeClr val="dk1"/>
                </a:solidFill>
                <a:latin typeface="Arial"/>
                <a:ea typeface="Arial"/>
                <a:cs typeface="Arial"/>
                <a:sym typeface="Arial"/>
              </a:rPr>
              <a:t>.</a:t>
            </a: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p:txBody>
      </p:sp>
      <p:sp>
        <p:nvSpPr>
          <p:cNvPr id="327" name="Shape 327"/>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18</a:t>
            </a:fld>
            <a:endParaRPr lang="en-US" sz="1000" b="0" i="0" u="none">
              <a:solidFill>
                <a:schemeClr val="dk1"/>
              </a:solidFill>
              <a:latin typeface="Arial"/>
              <a:ea typeface="Arial"/>
              <a:cs typeface="Arial"/>
              <a:sym typeface="Arial"/>
            </a:endParaRPr>
          </a:p>
        </p:txBody>
      </p:sp>
      <p:sp>
        <p:nvSpPr>
          <p:cNvPr id="328" name="Shape 328"/>
          <p:cNvSpPr txBox="1"/>
          <p:nvPr/>
        </p:nvSpPr>
        <p:spPr>
          <a:xfrm>
            <a:off x="609600" y="1676400"/>
            <a:ext cx="8001000" cy="1066799"/>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DEFINITION 1</a:t>
            </a:r>
          </a:p>
          <a:p>
            <a:pPr marL="342900" marR="0" lvl="0" indent="-342900" algn="l" rtl="0">
              <a:lnSpc>
                <a:spcPct val="100000"/>
              </a:lnSpc>
              <a:spcBef>
                <a:spcPts val="36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 Let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and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be sets. The </a:t>
            </a:r>
            <a:r>
              <a:rPr lang="en-US" sz="1800" b="0" i="1" u="none">
                <a:solidFill>
                  <a:srgbClr val="FF0000"/>
                </a:solidFill>
                <a:latin typeface="Arial"/>
                <a:ea typeface="Arial"/>
                <a:cs typeface="Arial"/>
                <a:sym typeface="Arial"/>
              </a:rPr>
              <a:t>union</a:t>
            </a:r>
            <a:r>
              <a:rPr lang="en-US" sz="1800" b="0" i="0" u="none">
                <a:solidFill>
                  <a:schemeClr val="dk1"/>
                </a:solidFill>
                <a:latin typeface="Arial"/>
                <a:ea typeface="Arial"/>
                <a:cs typeface="Arial"/>
                <a:sym typeface="Arial"/>
              </a:rPr>
              <a:t> of the sets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and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denoted by </a:t>
            </a:r>
            <a:r>
              <a:rPr lang="en-US" sz="1800" b="0" i="1" u="none">
                <a:solidFill>
                  <a:schemeClr val="dk1"/>
                </a:solidFill>
                <a:latin typeface="Arial"/>
                <a:ea typeface="Arial"/>
                <a:cs typeface="Arial"/>
                <a:sym typeface="Arial"/>
              </a:rPr>
              <a:t>A U</a:t>
            </a:r>
            <a:r>
              <a:rPr lang="en-US" sz="1800" b="0" i="0" u="none">
                <a:solidFill>
                  <a:schemeClr val="dk1"/>
                </a:solidFill>
                <a:latin typeface="Arial"/>
                <a:ea typeface="Arial"/>
                <a:cs typeface="Arial"/>
                <a:sym typeface="Arial"/>
              </a:rPr>
              <a:t>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is the </a:t>
            </a:r>
          </a:p>
          <a:p>
            <a:pPr marL="342900" marR="0" lvl="0" indent="-342900" algn="l" rtl="0">
              <a:lnSpc>
                <a:spcPct val="100000"/>
              </a:lnSpc>
              <a:spcBef>
                <a:spcPts val="36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set that contains those elements that are either in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or in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or in both. </a:t>
            </a:r>
          </a:p>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29" name="Shape 329"/>
          <p:cNvPicPr preferRelativeResize="0"/>
          <p:nvPr/>
        </p:nvPicPr>
        <p:blipFill rotWithShape="1">
          <a:blip r:embed="rId3">
            <a:alphaModFix/>
          </a:blip>
          <a:srcRect/>
          <a:stretch/>
        </p:blipFill>
        <p:spPr>
          <a:xfrm>
            <a:off x="2438400" y="2921000"/>
            <a:ext cx="244474" cy="203199"/>
          </a:xfrm>
          <a:prstGeom prst="rect">
            <a:avLst/>
          </a:prstGeom>
          <a:noFill/>
          <a:ln>
            <a:noFill/>
          </a:ln>
        </p:spPr>
      </p:pic>
      <p:pic>
        <p:nvPicPr>
          <p:cNvPr id="330" name="Shape 330"/>
          <p:cNvPicPr preferRelativeResize="0"/>
          <p:nvPr/>
        </p:nvPicPr>
        <p:blipFill rotWithShape="1">
          <a:blip r:embed="rId3">
            <a:alphaModFix/>
          </a:blip>
          <a:srcRect/>
          <a:stretch/>
        </p:blipFill>
        <p:spPr>
          <a:xfrm>
            <a:off x="3200400" y="2921000"/>
            <a:ext cx="244474" cy="203199"/>
          </a:xfrm>
          <a:prstGeom prst="rect">
            <a:avLst/>
          </a:prstGeom>
          <a:noFill/>
          <a:ln>
            <a:noFill/>
          </a:ln>
        </p:spPr>
      </p:pic>
      <p:pic>
        <p:nvPicPr>
          <p:cNvPr id="331" name="Shape 331"/>
          <p:cNvPicPr preferRelativeResize="0"/>
          <p:nvPr/>
        </p:nvPicPr>
        <p:blipFill rotWithShape="1">
          <a:blip r:embed="rId4">
            <a:alphaModFix/>
          </a:blip>
          <a:srcRect/>
          <a:stretch/>
        </p:blipFill>
        <p:spPr>
          <a:xfrm>
            <a:off x="2305050" y="3352801"/>
            <a:ext cx="3943350" cy="274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Cardinality of the SET Union</a:t>
            </a:r>
          </a:p>
        </p:txBody>
      </p:sp>
      <p:sp>
        <p:nvSpPr>
          <p:cNvPr id="337" name="Shape 337"/>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19</a:t>
            </a:fld>
            <a:endParaRPr lang="en-US" sz="1000" b="0" i="0" u="none">
              <a:solidFill>
                <a:schemeClr val="dk1"/>
              </a:solidFill>
              <a:latin typeface="Arial"/>
              <a:ea typeface="Arial"/>
              <a:cs typeface="Arial"/>
              <a:sym typeface="Arial"/>
            </a:endParaRPr>
          </a:p>
        </p:txBody>
      </p:sp>
      <p:pic>
        <p:nvPicPr>
          <p:cNvPr id="338" name="Shape 338"/>
          <p:cNvPicPr preferRelativeResize="0"/>
          <p:nvPr/>
        </p:nvPicPr>
        <p:blipFill rotWithShape="1">
          <a:blip r:embed="rId3">
            <a:alphaModFix/>
          </a:blip>
          <a:srcRect/>
          <a:stretch/>
        </p:blipFill>
        <p:spPr>
          <a:xfrm>
            <a:off x="990599" y="1284413"/>
            <a:ext cx="6629400" cy="3627582"/>
          </a:xfrm>
          <a:prstGeom prst="rect">
            <a:avLst/>
          </a:prstGeom>
          <a:noFill/>
          <a:ln>
            <a:noFill/>
          </a:ln>
        </p:spPr>
      </p:pic>
      <p:sp>
        <p:nvSpPr>
          <p:cNvPr id="3" name="TextBox 2"/>
          <p:cNvSpPr txBox="1"/>
          <p:nvPr/>
        </p:nvSpPr>
        <p:spPr>
          <a:xfrm>
            <a:off x="840510" y="4945348"/>
            <a:ext cx="5712690" cy="584775"/>
          </a:xfrm>
          <a:prstGeom prst="rect">
            <a:avLst/>
          </a:prstGeom>
          <a:noFill/>
        </p:spPr>
        <p:txBody>
          <a:bodyPr wrap="square" rtlCol="0">
            <a:spAutoFit/>
          </a:bodyPr>
          <a:lstStyle/>
          <a:p>
            <a:r>
              <a:rPr lang="en-US" sz="1600" b="1" u="sng" dirty="0" smtClean="0"/>
              <a:t>Proof</a:t>
            </a:r>
          </a:p>
          <a:p>
            <a:endParaRPr lang="en-US" sz="1600" b="1" u="sng" dirty="0"/>
          </a:p>
        </p:txBody>
      </p:sp>
      <p:pic>
        <p:nvPicPr>
          <p:cNvPr id="8" name="Picture 7"/>
          <p:cNvPicPr>
            <a:picLocks noChangeAspect="1"/>
          </p:cNvPicPr>
          <p:nvPr/>
        </p:nvPicPr>
        <p:blipFill>
          <a:blip r:embed="rId4"/>
          <a:stretch>
            <a:fillRect/>
          </a:stretch>
        </p:blipFill>
        <p:spPr>
          <a:xfrm>
            <a:off x="678295" y="5356360"/>
            <a:ext cx="6438900" cy="447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anim calcmode="lin" valueType="num">
                                      <p:cBhvr additive="base">
                                        <p:cTn id="7" dur="500"/>
                                        <p:tgtEl>
                                          <p:spTgt spid="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a:t>
            </a:r>
          </a:p>
        </p:txBody>
      </p:sp>
      <p:sp>
        <p:nvSpPr>
          <p:cNvPr id="139" name="Shape 139"/>
          <p:cNvSpPr txBox="1">
            <a:spLocks noGrp="1"/>
          </p:cNvSpPr>
          <p:nvPr>
            <p:ph type="body" idx="1"/>
          </p:nvPr>
        </p:nvSpPr>
        <p:spPr>
          <a:xfrm>
            <a:off x="457200" y="1905000"/>
            <a:ext cx="8229600" cy="49530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100000"/>
              <a:buFont typeface="Noto Sans Symbols"/>
              <a:buChar char="●"/>
            </a:pPr>
            <a:r>
              <a:rPr lang="en-US" sz="2800" b="0" i="0" u="none" strike="noStrike" cap="none">
                <a:solidFill>
                  <a:srgbClr val="5959FF"/>
                </a:solidFill>
                <a:latin typeface="Arial"/>
                <a:ea typeface="Arial"/>
                <a:cs typeface="Arial"/>
                <a:sym typeface="Arial"/>
              </a:rPr>
              <a:t>Sets</a:t>
            </a:r>
            <a:r>
              <a:rPr lang="en-US" sz="2800" b="0" i="0" u="none" strike="noStrike" cap="none">
                <a:solidFill>
                  <a:schemeClr val="dk1"/>
                </a:solidFill>
                <a:latin typeface="Arial"/>
                <a:ea typeface="Arial"/>
                <a:cs typeface="Arial"/>
                <a:sym typeface="Arial"/>
              </a:rPr>
              <a:t> are used to group objects together. Often the objects in a set have similar properties.</a:t>
            </a:r>
          </a:p>
          <a:p>
            <a:pPr marL="342900" marR="0" lvl="0" indent="-342900" algn="l" rtl="0">
              <a:lnSpc>
                <a:spcPct val="80000"/>
              </a:lnSpc>
              <a:spcBef>
                <a:spcPts val="560"/>
              </a:spcBef>
              <a:spcAft>
                <a:spcPts val="0"/>
              </a:spcAft>
              <a:buClr>
                <a:schemeClr val="accent1"/>
              </a:buClr>
              <a:buSzPct val="100000"/>
              <a:buFont typeface="Noto Sans Symbols"/>
              <a:buChar char="●"/>
            </a:pPr>
            <a:r>
              <a:rPr lang="en-US" sz="2800" b="0" i="0" u="none" strike="noStrike" cap="none">
                <a:solidFill>
                  <a:schemeClr val="dk1"/>
                </a:solidFill>
                <a:latin typeface="Arial"/>
                <a:ea typeface="Arial"/>
                <a:cs typeface="Arial"/>
                <a:sym typeface="Arial"/>
              </a:rPr>
              <a:t>Data structures: Array, linked list, boolean variables, …</a:t>
            </a:r>
          </a:p>
          <a:p>
            <a:pPr marL="342900" marR="0" lvl="0" indent="-342900" algn="l" rtl="0">
              <a:spcBef>
                <a:spcPts val="560"/>
              </a:spcBef>
              <a:spcAft>
                <a:spcPts val="0"/>
              </a:spcAft>
              <a:buClr>
                <a:schemeClr val="accent1"/>
              </a:buClr>
              <a:buSzPct val="100000"/>
              <a:buFont typeface="Noto Sans Symbols"/>
              <a:buNone/>
            </a:pPr>
            <a:endParaRPr sz="2800" b="0" i="0" u="none" strike="noStrike" cap="none">
              <a:solidFill>
                <a:schemeClr val="dk1"/>
              </a:solidFill>
              <a:latin typeface="Arial"/>
              <a:ea typeface="Arial"/>
              <a:cs typeface="Arial"/>
              <a:sym typeface="Arial"/>
            </a:endParaRPr>
          </a:p>
        </p:txBody>
      </p:sp>
      <p:sp>
        <p:nvSpPr>
          <p:cNvPr id="140" name="Shape 140"/>
          <p:cNvSpPr txBox="1"/>
          <p:nvPr/>
        </p:nvSpPr>
        <p:spPr>
          <a:xfrm>
            <a:off x="3276600" y="1066800"/>
            <a:ext cx="2057400" cy="5238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B050"/>
              </a:buClr>
              <a:buSzPct val="25000"/>
              <a:buFont typeface="Arial"/>
              <a:buNone/>
            </a:pPr>
            <a:r>
              <a:rPr lang="en-US" sz="2800" b="0" i="0" u="sng">
                <a:solidFill>
                  <a:srgbClr val="00B050"/>
                </a:solidFill>
                <a:latin typeface="Arial"/>
                <a:ea typeface="Arial"/>
                <a:cs typeface="Arial"/>
                <a:sym typeface="Arial"/>
              </a:rPr>
              <a:t>Introduction</a:t>
            </a:r>
          </a:p>
        </p:txBody>
      </p:sp>
      <p:sp>
        <p:nvSpPr>
          <p:cNvPr id="141" name="Shape 141"/>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2</a:t>
            </a:fld>
            <a:endParaRPr lang="en-US" sz="1000" b="0" i="0" u="none">
              <a:solidFill>
                <a:schemeClr val="dk1"/>
              </a:solidFill>
              <a:latin typeface="Arial"/>
              <a:ea typeface="Arial"/>
              <a:cs typeface="Arial"/>
              <a:sym typeface="Arial"/>
            </a:endParaRPr>
          </a:p>
        </p:txBody>
      </p:sp>
      <p:sp>
        <p:nvSpPr>
          <p:cNvPr id="142" name="Shape 142"/>
          <p:cNvSpPr txBox="1"/>
          <p:nvPr/>
        </p:nvSpPr>
        <p:spPr>
          <a:xfrm>
            <a:off x="609600" y="3733800"/>
            <a:ext cx="8001000" cy="914400"/>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DEFINITION 1</a:t>
            </a:r>
          </a:p>
          <a:p>
            <a:pPr marL="342900" marR="0" lvl="0" indent="-342900" algn="l" rtl="0">
              <a:lnSpc>
                <a:spcPct val="100000"/>
              </a:lnSpc>
              <a:spcBef>
                <a:spcPts val="36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 A </a:t>
            </a:r>
            <a:r>
              <a:rPr lang="en-US" sz="1800" b="0" i="1" u="none">
                <a:solidFill>
                  <a:schemeClr val="dk1"/>
                </a:solidFill>
                <a:latin typeface="Arial"/>
                <a:ea typeface="Arial"/>
                <a:cs typeface="Arial"/>
                <a:sym typeface="Arial"/>
              </a:rPr>
              <a:t>set</a:t>
            </a:r>
            <a:r>
              <a:rPr lang="en-US" sz="1800" b="0" i="0" u="none">
                <a:solidFill>
                  <a:schemeClr val="dk1"/>
                </a:solidFill>
                <a:latin typeface="Arial"/>
                <a:ea typeface="Arial"/>
                <a:cs typeface="Arial"/>
                <a:sym typeface="Arial"/>
              </a:rPr>
              <a:t> is an unordered collection of objects. </a:t>
            </a:r>
          </a:p>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2.2 Set Operations (Union)</a:t>
            </a:r>
          </a:p>
        </p:txBody>
      </p:sp>
      <p:sp>
        <p:nvSpPr>
          <p:cNvPr id="344" name="Shape 344"/>
          <p:cNvSpPr txBox="1">
            <a:spLocks noGrp="1"/>
          </p:cNvSpPr>
          <p:nvPr>
            <p:ph type="body" idx="1"/>
          </p:nvPr>
        </p:nvSpPr>
        <p:spPr>
          <a:xfrm>
            <a:off x="457200" y="1828800"/>
            <a:ext cx="8534399" cy="43434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Example: </a:t>
            </a:r>
          </a:p>
          <a:p>
            <a:pPr marL="742950" marR="0" lvl="1" indent="-285750" algn="l" rtl="0">
              <a:lnSpc>
                <a:spcPct val="8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The union of the sets {1,3,5} and {1,2,3} is the set {1,2,3,5}; that is {1,3,5} U {1,2,3} = {1,2,3,5}</a:t>
            </a:r>
          </a:p>
          <a:p>
            <a:pPr marL="742950" marR="0" lvl="1" indent="-28575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742950" marR="0" lvl="1" indent="-285750" algn="l" rtl="0">
              <a:lnSpc>
                <a:spcPct val="8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The union of the set of all computer science majors at your school and the set of all mathematics majors at your school is the set of students at your school who are majoring either in mathematics or in computer science (or in both).</a:t>
            </a:r>
          </a:p>
          <a:p>
            <a:pPr marL="742950" marR="0" lvl="1" indent="-285750" algn="l" rtl="0">
              <a:lnSpc>
                <a:spcPct val="80000"/>
              </a:lnSpc>
              <a:spcBef>
                <a:spcPts val="320"/>
              </a:spcBef>
              <a:spcAft>
                <a:spcPts val="0"/>
              </a:spcAft>
              <a:buClr>
                <a:schemeClr val="accent1"/>
              </a:buClr>
              <a:buSzPct val="100000"/>
              <a:buFont typeface="Noto Sans Symbols"/>
              <a:buNone/>
            </a:pPr>
            <a:endParaRPr sz="16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p:txBody>
      </p:sp>
      <p:sp>
        <p:nvSpPr>
          <p:cNvPr id="345" name="Shape 345"/>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20</a:t>
            </a:fld>
            <a:endParaRPr lang="en-US" sz="1000" b="0" i="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2.2 Set Operations (Intersection)</a:t>
            </a:r>
          </a:p>
        </p:txBody>
      </p:sp>
      <p:sp>
        <p:nvSpPr>
          <p:cNvPr id="351" name="Shape 351"/>
          <p:cNvSpPr txBox="1">
            <a:spLocks noGrp="1"/>
          </p:cNvSpPr>
          <p:nvPr>
            <p:ph type="body" idx="1"/>
          </p:nvPr>
        </p:nvSpPr>
        <p:spPr>
          <a:xfrm>
            <a:off x="457200" y="2895600"/>
            <a:ext cx="8229600" cy="36576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100000"/>
              <a:buFont typeface="Noto Sans Symbols"/>
              <a:buChar char="●"/>
            </a:pPr>
            <a:r>
              <a:rPr lang="en-US" sz="2000" b="0" i="1" u="none" strike="noStrike" cap="none">
                <a:solidFill>
                  <a:schemeClr val="dk1"/>
                </a:solidFill>
                <a:latin typeface="Arial"/>
                <a:ea typeface="Arial"/>
                <a:cs typeface="Arial"/>
                <a:sym typeface="Arial"/>
              </a:rPr>
              <a:t>A</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B</a:t>
            </a:r>
            <a:r>
              <a:rPr lang="en-US" sz="2000" b="0" i="0" u="none" strike="noStrike" cap="none">
                <a:solidFill>
                  <a:schemeClr val="dk1"/>
                </a:solidFill>
                <a:latin typeface="Arial"/>
                <a:ea typeface="Arial"/>
                <a:cs typeface="Arial"/>
                <a:sym typeface="Arial"/>
              </a:rPr>
              <a:t> = { </a:t>
            </a:r>
            <a:r>
              <a:rPr lang="en-US" sz="2000" b="0" i="1" u="none" strike="noStrike" cap="none">
                <a:solidFill>
                  <a:schemeClr val="dk1"/>
                </a:solidFill>
                <a:latin typeface="Arial"/>
                <a:ea typeface="Arial"/>
                <a:cs typeface="Arial"/>
                <a:sym typeface="Arial"/>
              </a:rPr>
              <a:t>x</a:t>
            </a:r>
            <a:r>
              <a:rPr lang="en-US" sz="2000" b="0" i="0" u="none" strike="noStrike" cap="none">
                <a:solidFill>
                  <a:schemeClr val="dk1"/>
                </a:solidFill>
                <a:latin typeface="Arial"/>
                <a:ea typeface="Arial"/>
                <a:cs typeface="Arial"/>
                <a:sym typeface="Arial"/>
              </a:rPr>
              <a:t> | </a:t>
            </a:r>
            <a:r>
              <a:rPr lang="en-US" sz="2000" b="0" i="1" u="none" strike="noStrike" cap="none">
                <a:solidFill>
                  <a:schemeClr val="dk1"/>
                </a:solidFill>
                <a:latin typeface="Arial"/>
                <a:ea typeface="Arial"/>
                <a:cs typeface="Arial"/>
                <a:sym typeface="Arial"/>
              </a:rPr>
              <a:t>x</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A</a:t>
            </a:r>
            <a:r>
              <a:rPr lang="en-US" sz="2000" b="0" i="0" u="none" strike="noStrike" cap="none">
                <a:solidFill>
                  <a:schemeClr val="dk1"/>
                </a:solidFill>
                <a:latin typeface="Arial"/>
                <a:ea typeface="Arial"/>
                <a:cs typeface="Arial"/>
                <a:sym typeface="Arial"/>
              </a:rPr>
              <a:t> Λ </a:t>
            </a:r>
            <a:r>
              <a:rPr lang="en-US" sz="2000" b="0" i="1" u="none" strike="noStrike" cap="none">
                <a:solidFill>
                  <a:schemeClr val="dk1"/>
                </a:solidFill>
                <a:latin typeface="Arial"/>
                <a:ea typeface="Arial"/>
                <a:cs typeface="Arial"/>
                <a:sym typeface="Arial"/>
              </a:rPr>
              <a:t>x</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B </a:t>
            </a:r>
            <a:r>
              <a:rPr lang="en-US" sz="2000" b="0" i="0" u="none" strike="noStrike" cap="none">
                <a:solidFill>
                  <a:schemeClr val="dk1"/>
                </a:solidFill>
                <a:latin typeface="Arial"/>
                <a:ea typeface="Arial"/>
                <a:cs typeface="Arial"/>
                <a:sym typeface="Arial"/>
              </a:rPr>
              <a:t>}</a:t>
            </a: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Shaded area represents </a:t>
            </a:r>
            <a:r>
              <a:rPr lang="en-US" sz="2000" b="0" i="1" u="none" strike="noStrike" cap="none">
                <a:solidFill>
                  <a:schemeClr val="dk1"/>
                </a:solidFill>
                <a:latin typeface="Arial"/>
                <a:ea typeface="Arial"/>
                <a:cs typeface="Arial"/>
                <a:sym typeface="Arial"/>
              </a:rPr>
              <a:t>A</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B</a:t>
            </a:r>
            <a:r>
              <a:rPr lang="en-US" sz="2000" b="0" i="0" u="none" strike="noStrike" cap="none">
                <a:solidFill>
                  <a:schemeClr val="dk1"/>
                </a:solidFill>
                <a:latin typeface="Arial"/>
                <a:ea typeface="Arial"/>
                <a:cs typeface="Arial"/>
                <a:sym typeface="Arial"/>
              </a:rPr>
              <a:t>.</a:t>
            </a: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p:txBody>
      </p:sp>
      <p:sp>
        <p:nvSpPr>
          <p:cNvPr id="352" name="Shape 352"/>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21</a:t>
            </a:fld>
            <a:endParaRPr lang="en-US" sz="1000" b="0" i="0" u="none">
              <a:solidFill>
                <a:schemeClr val="dk1"/>
              </a:solidFill>
              <a:latin typeface="Arial"/>
              <a:ea typeface="Arial"/>
              <a:cs typeface="Arial"/>
              <a:sym typeface="Arial"/>
            </a:endParaRPr>
          </a:p>
        </p:txBody>
      </p:sp>
      <p:sp>
        <p:nvSpPr>
          <p:cNvPr id="353" name="Shape 353"/>
          <p:cNvSpPr txBox="1"/>
          <p:nvPr/>
        </p:nvSpPr>
        <p:spPr>
          <a:xfrm>
            <a:off x="609600" y="1676400"/>
            <a:ext cx="8001000" cy="1066799"/>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DEFINITION 2</a:t>
            </a:r>
          </a:p>
          <a:p>
            <a:pPr marL="342900" marR="0" lvl="0" indent="-342900" algn="l" rtl="0">
              <a:lnSpc>
                <a:spcPct val="100000"/>
              </a:lnSpc>
              <a:spcBef>
                <a:spcPts val="36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 Let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and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be sets. The </a:t>
            </a:r>
            <a:r>
              <a:rPr lang="en-US" sz="1800" b="0" i="1" u="none">
                <a:solidFill>
                  <a:schemeClr val="dk1"/>
                </a:solidFill>
                <a:latin typeface="Arial"/>
                <a:ea typeface="Arial"/>
                <a:cs typeface="Arial"/>
                <a:sym typeface="Arial"/>
              </a:rPr>
              <a:t>intersection</a:t>
            </a:r>
            <a:r>
              <a:rPr lang="en-US" sz="1800" b="0" i="0" u="none">
                <a:solidFill>
                  <a:schemeClr val="dk1"/>
                </a:solidFill>
                <a:latin typeface="Arial"/>
                <a:ea typeface="Arial"/>
                <a:cs typeface="Arial"/>
                <a:sym typeface="Arial"/>
              </a:rPr>
              <a:t> of the sets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and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denoted by </a:t>
            </a:r>
            <a:r>
              <a:rPr lang="en-US" sz="1800" b="0" i="1" u="none">
                <a:solidFill>
                  <a:schemeClr val="dk1"/>
                </a:solidFill>
                <a:latin typeface="Arial"/>
                <a:ea typeface="Arial"/>
                <a:cs typeface="Arial"/>
                <a:sym typeface="Arial"/>
              </a:rPr>
              <a:t>A ∩</a:t>
            </a:r>
            <a:r>
              <a:rPr lang="en-US" sz="1800" b="0" i="0" u="none">
                <a:solidFill>
                  <a:schemeClr val="dk1"/>
                </a:solidFill>
                <a:latin typeface="Arial"/>
                <a:ea typeface="Arial"/>
                <a:cs typeface="Arial"/>
                <a:sym typeface="Arial"/>
              </a:rPr>
              <a:t>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a:t>
            </a:r>
          </a:p>
          <a:p>
            <a:pPr marL="342900" marR="0" lvl="0" indent="-342900" algn="l" rtl="0">
              <a:lnSpc>
                <a:spcPct val="100000"/>
              </a:lnSpc>
              <a:spcBef>
                <a:spcPts val="36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is the set containing those elements in both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and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a:t>
            </a:r>
          </a:p>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54" name="Shape 354"/>
          <p:cNvPicPr preferRelativeResize="0"/>
          <p:nvPr/>
        </p:nvPicPr>
        <p:blipFill rotWithShape="1">
          <a:blip r:embed="rId3">
            <a:alphaModFix/>
          </a:blip>
          <a:srcRect/>
          <a:stretch/>
        </p:blipFill>
        <p:spPr>
          <a:xfrm>
            <a:off x="2438400" y="2921000"/>
            <a:ext cx="244474" cy="203199"/>
          </a:xfrm>
          <a:prstGeom prst="rect">
            <a:avLst/>
          </a:prstGeom>
          <a:noFill/>
          <a:ln>
            <a:noFill/>
          </a:ln>
        </p:spPr>
      </p:pic>
      <p:pic>
        <p:nvPicPr>
          <p:cNvPr id="355" name="Shape 355"/>
          <p:cNvPicPr preferRelativeResize="0"/>
          <p:nvPr/>
        </p:nvPicPr>
        <p:blipFill rotWithShape="1">
          <a:blip r:embed="rId3">
            <a:alphaModFix/>
          </a:blip>
          <a:srcRect/>
          <a:stretch/>
        </p:blipFill>
        <p:spPr>
          <a:xfrm>
            <a:off x="3260725" y="2921000"/>
            <a:ext cx="244474" cy="203199"/>
          </a:xfrm>
          <a:prstGeom prst="rect">
            <a:avLst/>
          </a:prstGeom>
          <a:noFill/>
          <a:ln>
            <a:noFill/>
          </a:ln>
        </p:spPr>
      </p:pic>
      <p:pic>
        <p:nvPicPr>
          <p:cNvPr id="356" name="Shape 356"/>
          <p:cNvPicPr preferRelativeResize="0"/>
          <p:nvPr/>
        </p:nvPicPr>
        <p:blipFill rotWithShape="1">
          <a:blip r:embed="rId4">
            <a:alphaModFix/>
          </a:blip>
          <a:srcRect/>
          <a:stretch/>
        </p:blipFill>
        <p:spPr>
          <a:xfrm>
            <a:off x="2657475" y="3371850"/>
            <a:ext cx="3829050" cy="2800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2.2 Set Operations (Intersection)</a:t>
            </a:r>
          </a:p>
        </p:txBody>
      </p:sp>
      <p:sp>
        <p:nvSpPr>
          <p:cNvPr id="362" name="Shape 362"/>
          <p:cNvSpPr txBox="1">
            <a:spLocks noGrp="1"/>
          </p:cNvSpPr>
          <p:nvPr>
            <p:ph type="body" idx="1"/>
          </p:nvPr>
        </p:nvSpPr>
        <p:spPr>
          <a:xfrm>
            <a:off x="457200" y="1828800"/>
            <a:ext cx="8534399" cy="44958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Example: </a:t>
            </a:r>
          </a:p>
          <a:p>
            <a:pPr marL="742950" marR="0" lvl="1" indent="-285750" algn="l" rtl="0">
              <a:lnSpc>
                <a:spcPct val="8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The intersection of the sets {1,3,5} and {1,2,3} is the set {1,3}; that is {1,3,5} ∩ {1,2,3} = {1,3}</a:t>
            </a:r>
          </a:p>
          <a:p>
            <a:pPr marL="742950" marR="0" lvl="1" indent="-28575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742950" marR="0" lvl="1" indent="-285750" algn="l" rtl="0">
              <a:lnSpc>
                <a:spcPct val="8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The intersection of the set of all computer science majors at your school and the set of all mathematics majors at your school is the set of students at your school who are joint majors in mathematics and in computer science.</a:t>
            </a:r>
          </a:p>
          <a:p>
            <a:pPr marL="742950" marR="0" lvl="1" indent="-285750" algn="l" rtl="0">
              <a:lnSpc>
                <a:spcPct val="80000"/>
              </a:lnSpc>
              <a:spcBef>
                <a:spcPts val="400"/>
              </a:spcBef>
              <a:spcAft>
                <a:spcPts val="0"/>
              </a:spcAft>
              <a:buClr>
                <a:schemeClr val="accent1"/>
              </a:buClr>
              <a:buSzPct val="25000"/>
              <a:buFont typeface="Noto Sans Symbols"/>
              <a:buNone/>
            </a:pPr>
            <a:r>
              <a:rPr lang="en-US" sz="2000" b="0" i="0" u="none" strike="noStrike" cap="none">
                <a:solidFill>
                  <a:schemeClr val="dk1"/>
                </a:solidFill>
                <a:latin typeface="Arial"/>
                <a:ea typeface="Arial"/>
                <a:cs typeface="Arial"/>
                <a:sym typeface="Arial"/>
              </a:rPr>
              <a:t>	</a:t>
            </a: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p:txBody>
      </p:sp>
      <p:sp>
        <p:nvSpPr>
          <p:cNvPr id="363" name="Shape 363"/>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22</a:t>
            </a:fld>
            <a:endParaRPr lang="en-US" sz="1000" b="0" i="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2.2 Set Operations (Disjoint)</a:t>
            </a:r>
          </a:p>
        </p:txBody>
      </p:sp>
      <p:sp>
        <p:nvSpPr>
          <p:cNvPr id="369" name="Shape 369"/>
          <p:cNvSpPr txBox="1">
            <a:spLocks noGrp="1"/>
          </p:cNvSpPr>
          <p:nvPr>
            <p:ph type="body" idx="1"/>
          </p:nvPr>
        </p:nvSpPr>
        <p:spPr>
          <a:xfrm>
            <a:off x="457200" y="2590800"/>
            <a:ext cx="8458200" cy="4267199"/>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Example: Let </a:t>
            </a:r>
            <a:r>
              <a:rPr lang="en-US" sz="2000" b="0" i="1" u="none" strike="noStrike" cap="none">
                <a:solidFill>
                  <a:schemeClr val="dk1"/>
                </a:solidFill>
                <a:latin typeface="Arial"/>
                <a:ea typeface="Arial"/>
                <a:cs typeface="Arial"/>
                <a:sym typeface="Arial"/>
              </a:rPr>
              <a:t>A</a:t>
            </a:r>
            <a:r>
              <a:rPr lang="en-US" sz="2000" b="0" i="0" u="none" strike="noStrike" cap="none">
                <a:solidFill>
                  <a:schemeClr val="dk1"/>
                </a:solidFill>
                <a:latin typeface="Arial"/>
                <a:ea typeface="Arial"/>
                <a:cs typeface="Arial"/>
                <a:sym typeface="Arial"/>
              </a:rPr>
              <a:t> = {1,3,5,7,9} and </a:t>
            </a:r>
            <a:r>
              <a:rPr lang="en-US" sz="2000" b="0" i="1" u="none" strike="noStrike" cap="none">
                <a:solidFill>
                  <a:schemeClr val="dk1"/>
                </a:solidFill>
                <a:latin typeface="Arial"/>
                <a:ea typeface="Arial"/>
                <a:cs typeface="Arial"/>
                <a:sym typeface="Arial"/>
              </a:rPr>
              <a:t>B</a:t>
            </a:r>
            <a:r>
              <a:rPr lang="en-US" sz="2000" b="0" i="0" u="none" strike="noStrike" cap="none">
                <a:solidFill>
                  <a:schemeClr val="dk1"/>
                </a:solidFill>
                <a:latin typeface="Arial"/>
                <a:ea typeface="Arial"/>
                <a:cs typeface="Arial"/>
                <a:sym typeface="Arial"/>
              </a:rPr>
              <a:t> = {2,4,6,8,10}. Because </a:t>
            </a:r>
            <a:r>
              <a:rPr lang="en-US" sz="2000" b="0" i="1" u="none" strike="noStrike" cap="none">
                <a:solidFill>
                  <a:schemeClr val="dk1"/>
                </a:solidFill>
                <a:latin typeface="Arial"/>
                <a:ea typeface="Arial"/>
                <a:cs typeface="Arial"/>
                <a:sym typeface="Arial"/>
              </a:rPr>
              <a:t>A</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B</a:t>
            </a:r>
            <a:r>
              <a:rPr lang="en-US" sz="2000" b="0" i="0" u="none" strike="noStrike" cap="none">
                <a:solidFill>
                  <a:schemeClr val="dk1"/>
                </a:solidFill>
                <a:latin typeface="Arial"/>
                <a:ea typeface="Arial"/>
                <a:cs typeface="Arial"/>
                <a:sym typeface="Arial"/>
              </a:rPr>
              <a:t> = </a:t>
            </a:r>
            <a:r>
              <a:rPr lang="en-US" sz="2000" b="0" i="1" u="none" strike="noStrike" cap="none">
                <a:solidFill>
                  <a:schemeClr val="dk1"/>
                </a:solidFill>
                <a:latin typeface="Consolas"/>
                <a:ea typeface="Consolas"/>
                <a:cs typeface="Consolas"/>
                <a:sym typeface="Consolas"/>
              </a:rPr>
              <a:t>ф</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A</a:t>
            </a:r>
            <a:r>
              <a:rPr lang="en-US" sz="2000" b="0" i="0" u="none" strike="noStrike" cap="none">
                <a:solidFill>
                  <a:schemeClr val="dk1"/>
                </a:solidFill>
                <a:latin typeface="Arial"/>
                <a:ea typeface="Arial"/>
                <a:cs typeface="Arial"/>
                <a:sym typeface="Arial"/>
              </a:rPr>
              <a:t> and </a:t>
            </a:r>
            <a:r>
              <a:rPr lang="en-US" sz="2000" b="0" i="1" u="none" strike="noStrike" cap="none">
                <a:solidFill>
                  <a:schemeClr val="dk1"/>
                </a:solidFill>
                <a:latin typeface="Arial"/>
                <a:ea typeface="Arial"/>
                <a:cs typeface="Arial"/>
                <a:sym typeface="Arial"/>
              </a:rPr>
              <a:t>B</a:t>
            </a:r>
            <a:r>
              <a:rPr lang="en-US" sz="2000" b="0" i="0" u="none" strike="noStrike" cap="none">
                <a:solidFill>
                  <a:schemeClr val="dk1"/>
                </a:solidFill>
                <a:latin typeface="Arial"/>
                <a:ea typeface="Arial"/>
                <a:cs typeface="Arial"/>
                <a:sym typeface="Arial"/>
              </a:rPr>
              <a:t> are disjoint.</a:t>
            </a: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1"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p:txBody>
      </p:sp>
      <p:sp>
        <p:nvSpPr>
          <p:cNvPr id="370" name="Shape 370"/>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23</a:t>
            </a:fld>
            <a:endParaRPr lang="en-US" sz="1000" b="0" i="0" u="none">
              <a:solidFill>
                <a:schemeClr val="dk1"/>
              </a:solidFill>
              <a:latin typeface="Arial"/>
              <a:ea typeface="Arial"/>
              <a:cs typeface="Arial"/>
              <a:sym typeface="Arial"/>
            </a:endParaRPr>
          </a:p>
        </p:txBody>
      </p:sp>
      <p:sp>
        <p:nvSpPr>
          <p:cNvPr id="371" name="Shape 371"/>
          <p:cNvSpPr txBox="1"/>
          <p:nvPr/>
        </p:nvSpPr>
        <p:spPr>
          <a:xfrm>
            <a:off x="609600" y="1676400"/>
            <a:ext cx="8001000" cy="762000"/>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DEFINITION 3</a:t>
            </a:r>
          </a:p>
          <a:p>
            <a:pPr marL="342900" marR="0" lvl="0" indent="-342900" algn="l" rtl="0">
              <a:lnSpc>
                <a:spcPct val="100000"/>
              </a:lnSpc>
              <a:spcBef>
                <a:spcPts val="36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Two sets are called</a:t>
            </a:r>
            <a:r>
              <a:rPr lang="en-US" sz="1800" b="0" i="0" u="none">
                <a:solidFill>
                  <a:srgbClr val="FF0000"/>
                </a:solidFill>
                <a:latin typeface="Arial"/>
                <a:ea typeface="Arial"/>
                <a:cs typeface="Arial"/>
                <a:sym typeface="Arial"/>
              </a:rPr>
              <a:t> </a:t>
            </a:r>
            <a:r>
              <a:rPr lang="en-US" sz="1800" b="0" i="1" u="none">
                <a:solidFill>
                  <a:srgbClr val="FF0000"/>
                </a:solidFill>
                <a:latin typeface="Arial"/>
                <a:ea typeface="Arial"/>
                <a:cs typeface="Arial"/>
                <a:sym typeface="Arial"/>
              </a:rPr>
              <a:t>disjoint </a:t>
            </a:r>
            <a:r>
              <a:rPr lang="en-US" sz="1800" b="0" i="0" u="none">
                <a:solidFill>
                  <a:schemeClr val="dk1"/>
                </a:solidFill>
                <a:latin typeface="Arial"/>
                <a:ea typeface="Arial"/>
                <a:cs typeface="Arial"/>
                <a:sym typeface="Arial"/>
              </a:rPr>
              <a:t>if their intersection is the empty set.</a:t>
            </a:r>
          </a:p>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2.2 Set Operations (Difference)</a:t>
            </a:r>
          </a:p>
        </p:txBody>
      </p:sp>
      <p:sp>
        <p:nvSpPr>
          <p:cNvPr id="377" name="Shape 377"/>
          <p:cNvSpPr txBox="1">
            <a:spLocks noGrp="1"/>
          </p:cNvSpPr>
          <p:nvPr>
            <p:ph type="body" idx="1"/>
          </p:nvPr>
        </p:nvSpPr>
        <p:spPr>
          <a:xfrm>
            <a:off x="457200" y="3276600"/>
            <a:ext cx="8458200" cy="3352799"/>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100000"/>
              <a:buFont typeface="Noto Sans Symbols"/>
              <a:buChar char="●"/>
            </a:pPr>
            <a:r>
              <a:rPr lang="en-US" sz="2000" b="0" i="1" u="none" strike="noStrike" cap="none" dirty="0">
                <a:solidFill>
                  <a:schemeClr val="dk1"/>
                </a:solidFill>
                <a:latin typeface="Arial"/>
                <a:ea typeface="Arial"/>
                <a:cs typeface="Arial"/>
                <a:sym typeface="Arial"/>
              </a:rPr>
              <a:t>A</a:t>
            </a:r>
            <a:r>
              <a:rPr lang="en-US" sz="2000" b="0" i="0" u="none" strike="noStrike" cap="none" dirty="0">
                <a:solidFill>
                  <a:schemeClr val="dk1"/>
                </a:solidFill>
                <a:latin typeface="Arial"/>
                <a:ea typeface="Arial"/>
                <a:cs typeface="Arial"/>
                <a:sym typeface="Arial"/>
              </a:rPr>
              <a:t> – </a:t>
            </a:r>
            <a:r>
              <a:rPr lang="en-US" sz="2000" b="0" i="1" u="none" strike="noStrike" cap="none" dirty="0">
                <a:solidFill>
                  <a:schemeClr val="dk1"/>
                </a:solidFill>
                <a:latin typeface="Arial"/>
                <a:ea typeface="Arial"/>
                <a:cs typeface="Arial"/>
                <a:sym typeface="Arial"/>
              </a:rPr>
              <a:t>B</a:t>
            </a:r>
            <a:r>
              <a:rPr lang="en-US" sz="2000" b="0" i="0" u="none" strike="noStrike" cap="none" dirty="0">
                <a:solidFill>
                  <a:schemeClr val="dk1"/>
                </a:solidFill>
                <a:latin typeface="Arial"/>
                <a:ea typeface="Arial"/>
                <a:cs typeface="Arial"/>
                <a:sym typeface="Arial"/>
              </a:rPr>
              <a:t> = { </a:t>
            </a:r>
            <a:r>
              <a:rPr lang="en-US" sz="2000" b="0" i="1" u="none" strike="noStrike" cap="none" dirty="0">
                <a:solidFill>
                  <a:schemeClr val="dk1"/>
                </a:solidFill>
                <a:latin typeface="Arial"/>
                <a:ea typeface="Arial"/>
                <a:cs typeface="Arial"/>
                <a:sym typeface="Arial"/>
              </a:rPr>
              <a:t>x</a:t>
            </a:r>
            <a:r>
              <a:rPr lang="en-US" sz="2000" b="0" i="0" u="none" strike="noStrike" cap="none" dirty="0">
                <a:solidFill>
                  <a:schemeClr val="dk1"/>
                </a:solidFill>
                <a:latin typeface="Arial"/>
                <a:ea typeface="Arial"/>
                <a:cs typeface="Arial"/>
                <a:sym typeface="Arial"/>
              </a:rPr>
              <a:t> | </a:t>
            </a:r>
            <a:r>
              <a:rPr lang="en-US" sz="2000" b="0" i="1" u="none" strike="noStrike" cap="none" dirty="0">
                <a:solidFill>
                  <a:schemeClr val="dk1"/>
                </a:solidFill>
                <a:latin typeface="Arial"/>
                <a:ea typeface="Arial"/>
                <a:cs typeface="Arial"/>
                <a:sym typeface="Arial"/>
              </a:rPr>
              <a:t>x</a:t>
            </a:r>
            <a:r>
              <a:rPr lang="en-US" sz="2000" b="0" i="0" u="none" strike="noStrike" cap="none" dirty="0">
                <a:solidFill>
                  <a:schemeClr val="dk1"/>
                </a:solidFill>
                <a:latin typeface="Arial"/>
                <a:ea typeface="Arial"/>
                <a:cs typeface="Arial"/>
                <a:sym typeface="Arial"/>
              </a:rPr>
              <a:t>   </a:t>
            </a:r>
            <a:r>
              <a:rPr lang="en-US" sz="2000" b="0" i="1" u="none" strike="noStrike" cap="none" dirty="0">
                <a:solidFill>
                  <a:schemeClr val="dk1"/>
                </a:solidFill>
                <a:latin typeface="Arial"/>
                <a:ea typeface="Arial"/>
                <a:cs typeface="Arial"/>
                <a:sym typeface="Arial"/>
              </a:rPr>
              <a:t>A</a:t>
            </a:r>
            <a:r>
              <a:rPr lang="en-US" sz="2000" b="0" i="0" u="none" strike="noStrike" cap="none" dirty="0">
                <a:solidFill>
                  <a:schemeClr val="dk1"/>
                </a:solidFill>
                <a:latin typeface="Arial"/>
                <a:ea typeface="Arial"/>
                <a:cs typeface="Arial"/>
                <a:sym typeface="Arial"/>
              </a:rPr>
              <a:t> Λ  </a:t>
            </a:r>
            <a:r>
              <a:rPr lang="en-US" sz="2000" b="0" i="1" u="none" strike="noStrike" cap="none" dirty="0">
                <a:solidFill>
                  <a:schemeClr val="dk1"/>
                </a:solidFill>
                <a:latin typeface="Arial"/>
                <a:ea typeface="Arial"/>
                <a:cs typeface="Arial"/>
                <a:sym typeface="Arial"/>
              </a:rPr>
              <a:t>x</a:t>
            </a:r>
            <a:r>
              <a:rPr lang="en-US" sz="2000" b="0" i="0" u="none" strike="noStrike" cap="none" dirty="0">
                <a:solidFill>
                  <a:schemeClr val="dk1"/>
                </a:solidFill>
                <a:latin typeface="Arial"/>
                <a:ea typeface="Arial"/>
                <a:cs typeface="Arial"/>
                <a:sym typeface="Arial"/>
              </a:rPr>
              <a:t>    </a:t>
            </a:r>
            <a:r>
              <a:rPr lang="en-US" sz="2000" b="0" i="1" u="none" strike="noStrike" cap="none" dirty="0">
                <a:solidFill>
                  <a:schemeClr val="dk1"/>
                </a:solidFill>
                <a:latin typeface="Arial"/>
                <a:ea typeface="Arial"/>
                <a:cs typeface="Arial"/>
                <a:sym typeface="Arial"/>
              </a:rPr>
              <a:t>B</a:t>
            </a:r>
            <a:r>
              <a:rPr lang="en-US" sz="2000" b="0" i="0" u="none" strike="noStrike" cap="none" dirty="0">
                <a:solidFill>
                  <a:schemeClr val="dk1"/>
                </a:solidFill>
                <a:latin typeface="Arial"/>
                <a:ea typeface="Arial"/>
                <a:cs typeface="Arial"/>
                <a:sym typeface="Arial"/>
              </a:rPr>
              <a:t>}</a:t>
            </a: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25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Char char="●"/>
            </a:pPr>
            <a:r>
              <a:rPr lang="en-US" sz="2000" b="0" i="1" u="none" strike="noStrike" cap="none" dirty="0">
                <a:solidFill>
                  <a:schemeClr val="dk1"/>
                </a:solidFill>
                <a:latin typeface="Arial"/>
                <a:ea typeface="Arial"/>
                <a:cs typeface="Arial"/>
                <a:sym typeface="Arial"/>
              </a:rPr>
              <a:t>A</a:t>
            </a:r>
            <a:r>
              <a:rPr lang="en-US" sz="2000" b="0" i="0" u="none" strike="noStrike" cap="none" dirty="0">
                <a:solidFill>
                  <a:schemeClr val="dk1"/>
                </a:solidFill>
                <a:latin typeface="Arial"/>
                <a:ea typeface="Arial"/>
                <a:cs typeface="Arial"/>
                <a:sym typeface="Arial"/>
              </a:rPr>
              <a:t> – </a:t>
            </a:r>
            <a:r>
              <a:rPr lang="en-US" sz="2000" b="0" i="1" u="none" strike="noStrike" cap="none" dirty="0">
                <a:solidFill>
                  <a:schemeClr val="dk1"/>
                </a:solidFill>
                <a:latin typeface="Arial"/>
                <a:ea typeface="Arial"/>
                <a:cs typeface="Arial"/>
                <a:sym typeface="Arial"/>
              </a:rPr>
              <a:t>B</a:t>
            </a:r>
            <a:r>
              <a:rPr lang="en-US" sz="2000" b="0" i="0" u="none" strike="noStrike" cap="none" dirty="0">
                <a:solidFill>
                  <a:schemeClr val="dk1"/>
                </a:solidFill>
                <a:latin typeface="Arial"/>
                <a:ea typeface="Arial"/>
                <a:cs typeface="Arial"/>
                <a:sym typeface="Arial"/>
              </a:rPr>
              <a:t> is shaded.</a:t>
            </a: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25000"/>
              <a:buFont typeface="Noto Sans Symbols"/>
              <a:buNone/>
            </a:pPr>
            <a:endParaRPr sz="2000" b="0" i="1"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0" indent="-342900" algn="l" rtl="0">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p:txBody>
      </p:sp>
      <p:sp>
        <p:nvSpPr>
          <p:cNvPr id="378" name="Shape 378"/>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24</a:t>
            </a:fld>
            <a:endParaRPr lang="en-US" sz="1000" b="0" i="0" u="none">
              <a:solidFill>
                <a:schemeClr val="dk1"/>
              </a:solidFill>
              <a:latin typeface="Arial"/>
              <a:ea typeface="Arial"/>
              <a:cs typeface="Arial"/>
              <a:sym typeface="Arial"/>
            </a:endParaRPr>
          </a:p>
        </p:txBody>
      </p:sp>
      <p:sp>
        <p:nvSpPr>
          <p:cNvPr id="379" name="Shape 379"/>
          <p:cNvSpPr txBox="1"/>
          <p:nvPr/>
        </p:nvSpPr>
        <p:spPr>
          <a:xfrm>
            <a:off x="609600" y="1676400"/>
            <a:ext cx="8001000" cy="1447800"/>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DEFINITION 4</a:t>
            </a:r>
          </a:p>
          <a:p>
            <a:pPr marL="342900" marR="0" lvl="0" indent="-342900" algn="l" rtl="0">
              <a:lnSpc>
                <a:spcPct val="100000"/>
              </a:lnSpc>
              <a:spcBef>
                <a:spcPts val="36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Let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and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be sets. The </a:t>
            </a:r>
            <a:r>
              <a:rPr lang="en-US" sz="1800" b="0" i="1" u="none">
                <a:solidFill>
                  <a:schemeClr val="dk1"/>
                </a:solidFill>
                <a:latin typeface="Arial"/>
                <a:ea typeface="Arial"/>
                <a:cs typeface="Arial"/>
                <a:sym typeface="Arial"/>
              </a:rPr>
              <a:t>difference</a:t>
            </a:r>
            <a:r>
              <a:rPr lang="en-US" sz="1800" b="0" i="0" u="none">
                <a:solidFill>
                  <a:schemeClr val="dk1"/>
                </a:solidFill>
                <a:latin typeface="Arial"/>
                <a:ea typeface="Arial"/>
                <a:cs typeface="Arial"/>
                <a:sym typeface="Arial"/>
              </a:rPr>
              <a:t> of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and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denoted by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is the set </a:t>
            </a:r>
          </a:p>
          <a:p>
            <a:pPr marL="342900" marR="0" lvl="0" indent="-342900" algn="l" rtl="0">
              <a:lnSpc>
                <a:spcPct val="100000"/>
              </a:lnSpc>
              <a:spcBef>
                <a:spcPts val="36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containing those elements that are in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but not in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The difference of </a:t>
            </a:r>
            <a:r>
              <a:rPr lang="en-US" sz="1800" b="0" i="1" u="none">
                <a:solidFill>
                  <a:schemeClr val="dk1"/>
                </a:solidFill>
                <a:latin typeface="Arial"/>
                <a:ea typeface="Arial"/>
                <a:cs typeface="Arial"/>
                <a:sym typeface="Arial"/>
              </a:rPr>
              <a:t>A </a:t>
            </a:r>
            <a:r>
              <a:rPr lang="en-US" sz="1800" b="0" i="0" u="none">
                <a:solidFill>
                  <a:schemeClr val="dk1"/>
                </a:solidFill>
                <a:latin typeface="Arial"/>
                <a:ea typeface="Arial"/>
                <a:cs typeface="Arial"/>
                <a:sym typeface="Arial"/>
              </a:rPr>
              <a:t>and </a:t>
            </a:r>
          </a:p>
          <a:p>
            <a:pPr marL="342900" marR="0" lvl="0" indent="-342900" algn="l" rtl="0">
              <a:lnSpc>
                <a:spcPct val="100000"/>
              </a:lnSpc>
              <a:spcBef>
                <a:spcPts val="360"/>
              </a:spcBef>
              <a:spcAft>
                <a:spcPts val="0"/>
              </a:spcAft>
              <a:buClr>
                <a:schemeClr val="dk1"/>
              </a:buClr>
              <a:buSzPct val="25000"/>
              <a:buFont typeface="Arial"/>
              <a:buNone/>
            </a:pP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is also called the </a:t>
            </a:r>
            <a:r>
              <a:rPr lang="en-US" sz="1800" b="0" i="1" u="none">
                <a:solidFill>
                  <a:schemeClr val="dk1"/>
                </a:solidFill>
                <a:latin typeface="Arial"/>
                <a:ea typeface="Arial"/>
                <a:cs typeface="Arial"/>
                <a:sym typeface="Arial"/>
              </a:rPr>
              <a:t>complement</a:t>
            </a:r>
            <a:r>
              <a:rPr lang="en-US" sz="1800" b="0" i="0" u="none">
                <a:solidFill>
                  <a:schemeClr val="dk1"/>
                </a:solidFill>
                <a:latin typeface="Arial"/>
                <a:ea typeface="Arial"/>
                <a:cs typeface="Arial"/>
                <a:sym typeface="Arial"/>
              </a:rPr>
              <a:t> of </a:t>
            </a:r>
            <a:r>
              <a:rPr lang="en-US" sz="1800" b="0" i="1" u="none">
                <a:solidFill>
                  <a:schemeClr val="dk1"/>
                </a:solidFill>
                <a:latin typeface="Arial"/>
                <a:ea typeface="Arial"/>
                <a:cs typeface="Arial"/>
                <a:sym typeface="Arial"/>
              </a:rPr>
              <a:t>B</a:t>
            </a:r>
            <a:r>
              <a:rPr lang="en-US" sz="1800" b="0" i="0" u="none">
                <a:solidFill>
                  <a:schemeClr val="dk1"/>
                </a:solidFill>
                <a:latin typeface="Arial"/>
                <a:ea typeface="Arial"/>
                <a:cs typeface="Arial"/>
                <a:sym typeface="Arial"/>
              </a:rPr>
              <a:t> </a:t>
            </a:r>
            <a:r>
              <a:rPr lang="en-US" sz="1800" b="0" i="1" u="none">
                <a:solidFill>
                  <a:schemeClr val="dk1"/>
                </a:solidFill>
                <a:latin typeface="Arial"/>
                <a:ea typeface="Arial"/>
                <a:cs typeface="Arial"/>
                <a:sym typeface="Arial"/>
              </a:rPr>
              <a:t>with respect to A</a:t>
            </a:r>
            <a:r>
              <a:rPr lang="en-US" sz="1800" b="0" i="0" u="none">
                <a:solidFill>
                  <a:schemeClr val="dk1"/>
                </a:solidFill>
                <a:latin typeface="Arial"/>
                <a:ea typeface="Arial"/>
                <a:cs typeface="Arial"/>
                <a:sym typeface="Arial"/>
              </a:rPr>
              <a:t>.</a:t>
            </a:r>
          </a:p>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80" name="Shape 380"/>
          <p:cNvPicPr preferRelativeResize="0"/>
          <p:nvPr/>
        </p:nvPicPr>
        <p:blipFill rotWithShape="1">
          <a:blip r:embed="rId3">
            <a:alphaModFix/>
          </a:blip>
          <a:srcRect/>
          <a:stretch/>
        </p:blipFill>
        <p:spPr>
          <a:xfrm>
            <a:off x="2422525" y="3302000"/>
            <a:ext cx="244474" cy="203199"/>
          </a:xfrm>
          <a:prstGeom prst="rect">
            <a:avLst/>
          </a:prstGeom>
          <a:noFill/>
          <a:ln>
            <a:noFill/>
          </a:ln>
        </p:spPr>
      </p:pic>
      <p:pic>
        <p:nvPicPr>
          <p:cNvPr id="381" name="Shape 381"/>
          <p:cNvPicPr preferRelativeResize="0"/>
          <p:nvPr/>
        </p:nvPicPr>
        <p:blipFill rotWithShape="1">
          <a:blip r:embed="rId4">
            <a:alphaModFix/>
          </a:blip>
          <a:srcRect/>
          <a:stretch/>
        </p:blipFill>
        <p:spPr>
          <a:xfrm>
            <a:off x="3276600" y="3276600"/>
            <a:ext cx="228600" cy="274636"/>
          </a:xfrm>
          <a:prstGeom prst="rect">
            <a:avLst/>
          </a:prstGeom>
          <a:noFill/>
          <a:ln>
            <a:noFill/>
          </a:ln>
        </p:spPr>
      </p:pic>
      <p:pic>
        <p:nvPicPr>
          <p:cNvPr id="382" name="Shape 382"/>
          <p:cNvPicPr preferRelativeResize="0"/>
          <p:nvPr/>
        </p:nvPicPr>
        <p:blipFill rotWithShape="1">
          <a:blip r:embed="rId5">
            <a:alphaModFix/>
          </a:blip>
          <a:srcRect/>
          <a:stretch/>
        </p:blipFill>
        <p:spPr>
          <a:xfrm>
            <a:off x="2438400" y="3581400"/>
            <a:ext cx="3781425" cy="257925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2.2 Set Operations (Difference)</a:t>
            </a:r>
          </a:p>
        </p:txBody>
      </p:sp>
      <p:sp>
        <p:nvSpPr>
          <p:cNvPr id="388" name="Shape 388"/>
          <p:cNvSpPr txBox="1">
            <a:spLocks noGrp="1"/>
          </p:cNvSpPr>
          <p:nvPr>
            <p:ph type="body" idx="1"/>
          </p:nvPr>
        </p:nvSpPr>
        <p:spPr>
          <a:xfrm>
            <a:off x="457200" y="1828800"/>
            <a:ext cx="8686800" cy="5029199"/>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Example: </a:t>
            </a:r>
          </a:p>
          <a:p>
            <a:pPr marL="742950" marR="0" lvl="1" indent="-285750" algn="l" rtl="0">
              <a:lnSpc>
                <a:spcPct val="8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{1,3,5} - {1,2,3} = {5}</a:t>
            </a:r>
          </a:p>
          <a:p>
            <a:pPr marL="742950" marR="0" lvl="1" indent="-285750" algn="l" rtl="0">
              <a:lnSpc>
                <a:spcPct val="8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{1,2,3} – {1,3,5} = {2}</a:t>
            </a:r>
          </a:p>
          <a:p>
            <a:pPr marL="742950" marR="0" lvl="1" indent="-28575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742950" marR="0" lvl="1" indent="-285750" algn="l" rtl="0">
              <a:lnSpc>
                <a:spcPct val="8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The difference of the set of computer science majors at your school and the set of mathematics majors at your school is the set of all computer science majors at your school who are not mathematics majors. </a:t>
            </a:r>
          </a:p>
          <a:p>
            <a:pPr marL="742950" marR="0" lvl="1" indent="-28575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742950" marR="0" lvl="1" indent="-285750" algn="l" rtl="0">
              <a:lnSpc>
                <a:spcPct val="80000"/>
              </a:lnSpc>
              <a:spcBef>
                <a:spcPts val="400"/>
              </a:spcBef>
              <a:spcAft>
                <a:spcPts val="0"/>
              </a:spcAft>
              <a:buClr>
                <a:schemeClr val="accent1"/>
              </a:buClr>
              <a:buSzPct val="25000"/>
              <a:buFont typeface="Noto Sans Symbols"/>
              <a:buNone/>
            </a:pPr>
            <a:r>
              <a:rPr lang="en-US" sz="2000" b="0" i="0" u="none" strike="noStrike" cap="none">
                <a:solidFill>
                  <a:schemeClr val="dk1"/>
                </a:solidFill>
                <a:latin typeface="Arial"/>
                <a:ea typeface="Arial"/>
                <a:cs typeface="Arial"/>
                <a:sym typeface="Arial"/>
              </a:rPr>
              <a:t>	</a:t>
            </a: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p:txBody>
      </p:sp>
      <p:sp>
        <p:nvSpPr>
          <p:cNvPr id="389" name="Shape 389"/>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25</a:t>
            </a:fld>
            <a:endParaRPr lang="en-US" sz="1000" b="0" i="0" u="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2.2 Set Operations (Complement)</a:t>
            </a:r>
          </a:p>
        </p:txBody>
      </p:sp>
      <p:sp>
        <p:nvSpPr>
          <p:cNvPr id="395" name="Shape 395"/>
          <p:cNvSpPr txBox="1">
            <a:spLocks noGrp="1"/>
          </p:cNvSpPr>
          <p:nvPr>
            <p:ph type="body" idx="1"/>
          </p:nvPr>
        </p:nvSpPr>
        <p:spPr>
          <a:xfrm>
            <a:off x="457200" y="3276600"/>
            <a:ext cx="8458200" cy="3352799"/>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100000"/>
              <a:buFont typeface="Noto Sans Symbols"/>
              <a:buChar char="●"/>
            </a:pPr>
            <a:r>
              <a:rPr lang="en-US" sz="2000" b="0" i="1" u="none" strike="noStrike" cap="none">
                <a:solidFill>
                  <a:schemeClr val="dk1"/>
                </a:solidFill>
                <a:latin typeface="Consolas"/>
                <a:ea typeface="Consolas"/>
                <a:cs typeface="Consolas"/>
                <a:sym typeface="Consolas"/>
              </a:rPr>
              <a:t>Ā</a:t>
            </a:r>
            <a:r>
              <a:rPr lang="en-US" sz="2000" b="0" i="0" u="none" strike="noStrike" cap="none">
                <a:solidFill>
                  <a:schemeClr val="dk1"/>
                </a:solidFill>
                <a:latin typeface="Arial"/>
                <a:ea typeface="Arial"/>
                <a:cs typeface="Arial"/>
                <a:sym typeface="Arial"/>
              </a:rPr>
              <a:t> = { </a:t>
            </a:r>
            <a:r>
              <a:rPr lang="en-US" sz="2000" b="0" i="1" u="none" strike="noStrike" cap="none">
                <a:solidFill>
                  <a:schemeClr val="dk1"/>
                </a:solidFill>
                <a:latin typeface="Arial"/>
                <a:ea typeface="Arial"/>
                <a:cs typeface="Arial"/>
                <a:sym typeface="Arial"/>
              </a:rPr>
              <a:t>x</a:t>
            </a:r>
            <a:r>
              <a:rPr lang="en-US" sz="2000" b="0" i="0" u="none" strike="noStrike" cap="none">
                <a:solidFill>
                  <a:schemeClr val="dk1"/>
                </a:solidFill>
                <a:latin typeface="Arial"/>
                <a:ea typeface="Arial"/>
                <a:cs typeface="Arial"/>
                <a:sym typeface="Arial"/>
              </a:rPr>
              <a:t> | </a:t>
            </a:r>
            <a:r>
              <a:rPr lang="en-US" sz="2000" b="0" i="1" u="none" strike="noStrike" cap="none">
                <a:solidFill>
                  <a:schemeClr val="dk1"/>
                </a:solidFill>
                <a:latin typeface="Arial"/>
                <a:ea typeface="Arial"/>
                <a:cs typeface="Arial"/>
                <a:sym typeface="Arial"/>
              </a:rPr>
              <a:t>x</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A </a:t>
            </a:r>
            <a:r>
              <a:rPr lang="en-US" sz="2000" b="0" i="0" u="none" strike="noStrike" cap="none">
                <a:solidFill>
                  <a:schemeClr val="dk1"/>
                </a:solidFill>
                <a:latin typeface="Arial"/>
                <a:ea typeface="Arial"/>
                <a:cs typeface="Arial"/>
                <a:sym typeface="Arial"/>
              </a:rPr>
              <a:t>}</a:t>
            </a: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25000"/>
              <a:buFont typeface="Noto Sans Symbols"/>
              <a:buNone/>
            </a:pPr>
            <a:endParaRPr sz="2000" b="0" i="1"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Char char="●"/>
            </a:pPr>
            <a:r>
              <a:rPr lang="en-US" sz="2000" b="0" i="1" u="none" strike="noStrike" cap="none">
                <a:solidFill>
                  <a:schemeClr val="dk1"/>
                </a:solidFill>
                <a:latin typeface="Consolas"/>
                <a:ea typeface="Consolas"/>
                <a:cs typeface="Consolas"/>
                <a:sym typeface="Consolas"/>
              </a:rPr>
              <a:t>Ā </a:t>
            </a:r>
            <a:r>
              <a:rPr lang="en-US" sz="2000" b="0" i="0" u="none" strike="noStrike" cap="none">
                <a:solidFill>
                  <a:schemeClr val="dk1"/>
                </a:solidFill>
                <a:latin typeface="Arial"/>
                <a:ea typeface="Arial"/>
                <a:cs typeface="Arial"/>
                <a:sym typeface="Arial"/>
              </a:rPr>
              <a:t>is shaded.</a:t>
            </a: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p:txBody>
      </p:sp>
      <p:sp>
        <p:nvSpPr>
          <p:cNvPr id="396" name="Shape 396"/>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26</a:t>
            </a:fld>
            <a:endParaRPr lang="en-US" sz="1000" b="0" i="0" u="none">
              <a:solidFill>
                <a:schemeClr val="dk1"/>
              </a:solidFill>
              <a:latin typeface="Arial"/>
              <a:ea typeface="Arial"/>
              <a:cs typeface="Arial"/>
              <a:sym typeface="Arial"/>
            </a:endParaRPr>
          </a:p>
        </p:txBody>
      </p:sp>
      <p:sp>
        <p:nvSpPr>
          <p:cNvPr id="397" name="Shape 397"/>
          <p:cNvSpPr txBox="1"/>
          <p:nvPr/>
        </p:nvSpPr>
        <p:spPr>
          <a:xfrm>
            <a:off x="609600" y="1676400"/>
            <a:ext cx="8001000" cy="1447800"/>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DEFINITION 5</a:t>
            </a:r>
          </a:p>
          <a:p>
            <a:pPr marL="342900" marR="0" lvl="0" indent="-342900" algn="l" rtl="0">
              <a:lnSpc>
                <a:spcPct val="100000"/>
              </a:lnSpc>
              <a:spcBef>
                <a:spcPts val="36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Let </a:t>
            </a:r>
            <a:r>
              <a:rPr lang="en-US" sz="1800" b="1" i="1" u="none">
                <a:solidFill>
                  <a:schemeClr val="dk1"/>
                </a:solidFill>
                <a:latin typeface="Times New Roman"/>
                <a:ea typeface="Times New Roman"/>
                <a:cs typeface="Times New Roman"/>
                <a:sym typeface="Times New Roman"/>
              </a:rPr>
              <a:t>U</a:t>
            </a:r>
            <a:r>
              <a:rPr lang="en-US" sz="1800" b="0" i="1"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be the universal set. The </a:t>
            </a:r>
            <a:r>
              <a:rPr lang="en-US" sz="1800" b="0" i="1" u="none">
                <a:solidFill>
                  <a:schemeClr val="dk1"/>
                </a:solidFill>
                <a:latin typeface="Arial"/>
                <a:ea typeface="Arial"/>
                <a:cs typeface="Arial"/>
                <a:sym typeface="Arial"/>
              </a:rPr>
              <a:t>complement</a:t>
            </a:r>
            <a:r>
              <a:rPr lang="en-US" sz="1800" b="0" i="0" u="none">
                <a:solidFill>
                  <a:schemeClr val="dk1"/>
                </a:solidFill>
                <a:latin typeface="Arial"/>
                <a:ea typeface="Arial"/>
                <a:cs typeface="Arial"/>
                <a:sym typeface="Arial"/>
              </a:rPr>
              <a:t> of the set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denoted by </a:t>
            </a:r>
            <a:r>
              <a:rPr lang="en-US" sz="1800" b="0" i="1" u="none">
                <a:solidFill>
                  <a:schemeClr val="dk1"/>
                </a:solidFill>
                <a:latin typeface="Consolas"/>
                <a:ea typeface="Consolas"/>
                <a:cs typeface="Consolas"/>
                <a:sym typeface="Consolas"/>
              </a:rPr>
              <a:t>Ā</a:t>
            </a:r>
            <a:r>
              <a:rPr lang="en-US" sz="1800" b="0" i="0" u="none">
                <a:solidFill>
                  <a:schemeClr val="dk1"/>
                </a:solidFill>
                <a:latin typeface="Arial"/>
                <a:ea typeface="Arial"/>
                <a:cs typeface="Arial"/>
                <a:sym typeface="Arial"/>
              </a:rPr>
              <a:t>, is the</a:t>
            </a:r>
          </a:p>
          <a:p>
            <a:pPr marL="342900" marR="0" lvl="0" indent="-342900" algn="l" rtl="0">
              <a:lnSpc>
                <a:spcPct val="100000"/>
              </a:lnSpc>
              <a:spcBef>
                <a:spcPts val="36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complement of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with respect to </a:t>
            </a:r>
            <a:r>
              <a:rPr lang="en-US" sz="1800" b="1" i="1" u="none">
                <a:solidFill>
                  <a:schemeClr val="dk1"/>
                </a:solidFill>
                <a:latin typeface="Times New Roman"/>
                <a:ea typeface="Times New Roman"/>
                <a:cs typeface="Times New Roman"/>
                <a:sym typeface="Times New Roman"/>
              </a:rPr>
              <a:t>U</a:t>
            </a:r>
            <a:r>
              <a:rPr lang="en-US" sz="1800" b="0" i="0" u="none">
                <a:solidFill>
                  <a:schemeClr val="dk1"/>
                </a:solidFill>
                <a:latin typeface="Arial"/>
                <a:ea typeface="Arial"/>
                <a:cs typeface="Arial"/>
                <a:sym typeface="Arial"/>
              </a:rPr>
              <a:t>. In other words, the containing those </a:t>
            </a:r>
          </a:p>
          <a:p>
            <a:pPr marL="342900" marR="0" lvl="0" indent="-342900" algn="l" rtl="0">
              <a:lnSpc>
                <a:spcPct val="100000"/>
              </a:lnSpc>
              <a:spcBef>
                <a:spcPts val="36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complement of the set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is </a:t>
            </a:r>
            <a:r>
              <a:rPr lang="en-US" sz="1800" b="1" i="1" u="none">
                <a:solidFill>
                  <a:schemeClr val="dk1"/>
                </a:solidFill>
                <a:latin typeface="Times New Roman"/>
                <a:ea typeface="Times New Roman"/>
                <a:cs typeface="Times New Roman"/>
                <a:sym typeface="Times New Roman"/>
              </a:rPr>
              <a:t>U</a:t>
            </a:r>
            <a:r>
              <a:rPr lang="en-US" sz="1800" b="0" i="0" u="none">
                <a:solidFill>
                  <a:schemeClr val="dk1"/>
                </a:solidFill>
                <a:latin typeface="Arial"/>
                <a:ea typeface="Arial"/>
                <a:cs typeface="Arial"/>
                <a:sym typeface="Arial"/>
              </a:rPr>
              <a:t> – </a:t>
            </a:r>
            <a:r>
              <a:rPr lang="en-US" sz="1800" b="0" i="1" u="none">
                <a:solidFill>
                  <a:schemeClr val="dk1"/>
                </a:solidFill>
                <a:latin typeface="Arial"/>
                <a:ea typeface="Arial"/>
                <a:cs typeface="Arial"/>
                <a:sym typeface="Arial"/>
              </a:rPr>
              <a:t>A</a:t>
            </a:r>
            <a:r>
              <a:rPr lang="en-US" sz="1800" b="0" i="0" u="none">
                <a:solidFill>
                  <a:schemeClr val="dk1"/>
                </a:solidFill>
                <a:latin typeface="Arial"/>
                <a:ea typeface="Arial"/>
                <a:cs typeface="Arial"/>
                <a:sym typeface="Arial"/>
              </a:rPr>
              <a:t>. </a:t>
            </a:r>
          </a:p>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98" name="Shape 398"/>
          <p:cNvPicPr preferRelativeResize="0"/>
          <p:nvPr/>
        </p:nvPicPr>
        <p:blipFill rotWithShape="1">
          <a:blip r:embed="rId3">
            <a:alphaModFix/>
          </a:blip>
          <a:srcRect/>
          <a:stretch/>
        </p:blipFill>
        <p:spPr>
          <a:xfrm>
            <a:off x="1981200" y="3276600"/>
            <a:ext cx="228600" cy="274636"/>
          </a:xfrm>
          <a:prstGeom prst="rect">
            <a:avLst/>
          </a:prstGeom>
          <a:noFill/>
          <a:ln>
            <a:noFill/>
          </a:ln>
        </p:spPr>
      </p:pic>
      <p:pic>
        <p:nvPicPr>
          <p:cNvPr id="399" name="Shape 399"/>
          <p:cNvPicPr preferRelativeResize="0"/>
          <p:nvPr/>
        </p:nvPicPr>
        <p:blipFill rotWithShape="1">
          <a:blip r:embed="rId4">
            <a:alphaModFix/>
          </a:blip>
          <a:srcRect/>
          <a:stretch/>
        </p:blipFill>
        <p:spPr>
          <a:xfrm>
            <a:off x="2428875" y="3657600"/>
            <a:ext cx="3743324" cy="272891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2.2 Set Operations (Complement)</a:t>
            </a:r>
          </a:p>
        </p:txBody>
      </p:sp>
      <p:sp>
        <p:nvSpPr>
          <p:cNvPr id="405" name="Shape 405"/>
          <p:cNvSpPr txBox="1">
            <a:spLocks noGrp="1"/>
          </p:cNvSpPr>
          <p:nvPr>
            <p:ph type="body" idx="1"/>
          </p:nvPr>
        </p:nvSpPr>
        <p:spPr>
          <a:xfrm>
            <a:off x="457200" y="1828800"/>
            <a:ext cx="8686800" cy="5029199"/>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Example: </a:t>
            </a:r>
          </a:p>
          <a:p>
            <a:pPr marL="742950" marR="0" lvl="1" indent="-285750" algn="l" rtl="0">
              <a:lnSpc>
                <a:spcPct val="8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Let A be the set of positive integers greater than 10 (with universal set the set of all positive integers.) </a:t>
            </a:r>
          </a:p>
          <a:p>
            <a:pPr marL="742950" marR="0" lvl="1" indent="-28575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742950" marR="0" lvl="1" indent="-285750" algn="l" rtl="0">
              <a:lnSpc>
                <a:spcPct val="8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Then </a:t>
            </a:r>
            <a:r>
              <a:rPr lang="en-US" sz="2000" b="0" i="1" u="none" strike="noStrike" cap="none">
                <a:solidFill>
                  <a:schemeClr val="dk1"/>
                </a:solidFill>
                <a:latin typeface="Consolas"/>
                <a:ea typeface="Consolas"/>
                <a:cs typeface="Consolas"/>
                <a:sym typeface="Consolas"/>
              </a:rPr>
              <a:t>Ā</a:t>
            </a:r>
            <a:r>
              <a:rPr lang="en-US" sz="2000" b="0" i="0" u="none" strike="noStrike" cap="none">
                <a:solidFill>
                  <a:schemeClr val="dk1"/>
                </a:solidFill>
                <a:latin typeface="Arial"/>
                <a:ea typeface="Arial"/>
                <a:cs typeface="Arial"/>
                <a:sym typeface="Arial"/>
              </a:rPr>
              <a:t> = {1,2,3,4,5,6,7,8,9,10}</a:t>
            </a: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p:txBody>
      </p:sp>
      <p:sp>
        <p:nvSpPr>
          <p:cNvPr id="406" name="Shape 406"/>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27</a:t>
            </a:fld>
            <a:endParaRPr lang="en-US" sz="1000" b="0" i="0" u="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mtClean="0">
                <a:solidFill>
                  <a:schemeClr val="dk1"/>
                </a:solidFill>
                <a:latin typeface="Arial"/>
                <a:ea typeface="Arial"/>
                <a:cs typeface="Arial"/>
                <a:sym typeface="Arial"/>
              </a:rPr>
              <a:t>28</a:t>
            </a:fld>
            <a:endParaRPr lang="en-US" sz="1000" b="0" i="0" u="none">
              <a:solidFill>
                <a:schemeClr val="dk1"/>
              </a:solidFill>
              <a:latin typeface="Arial"/>
              <a:ea typeface="Arial"/>
              <a:cs typeface="Arial"/>
              <a:sym typeface="Arial"/>
            </a:endParaRPr>
          </a:p>
        </p:txBody>
      </p:sp>
      <p:pic>
        <p:nvPicPr>
          <p:cNvPr id="5" name="Shape 466"/>
          <p:cNvPicPr preferRelativeResize="0"/>
          <p:nvPr/>
        </p:nvPicPr>
        <p:blipFill>
          <a:blip r:embed="rId2">
            <a:alphaModFix/>
          </a:blip>
          <a:stretch>
            <a:fillRect/>
          </a:stretch>
        </p:blipFill>
        <p:spPr>
          <a:xfrm>
            <a:off x="542275" y="1600200"/>
            <a:ext cx="7772400" cy="3721624"/>
          </a:xfrm>
          <a:prstGeom prst="rect">
            <a:avLst/>
          </a:prstGeom>
          <a:noFill/>
          <a:ln>
            <a:noFill/>
          </a:ln>
        </p:spPr>
      </p:pic>
    </p:spTree>
    <p:extLst>
      <p:ext uri="{BB962C8B-B14F-4D97-AF65-F5344CB8AC3E}">
        <p14:creationId xmlns:p14="http://schemas.microsoft.com/office/powerpoint/2010/main" val="954895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6" name="Slide Number Placeholder 5"/>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mtClean="0">
                <a:solidFill>
                  <a:schemeClr val="dk1"/>
                </a:solidFill>
                <a:latin typeface="Arial"/>
                <a:ea typeface="Arial"/>
                <a:cs typeface="Arial"/>
                <a:sym typeface="Arial"/>
              </a:rPr>
              <a:t>29</a:t>
            </a:fld>
            <a:endParaRPr lang="en-US" sz="1000" b="0" i="0" u="none">
              <a:solidFill>
                <a:schemeClr val="dk1"/>
              </a:solidFill>
              <a:latin typeface="Arial"/>
              <a:ea typeface="Arial"/>
              <a:cs typeface="Arial"/>
              <a:sym typeface="Arial"/>
            </a:endParaRPr>
          </a:p>
        </p:txBody>
      </p:sp>
      <p:pic>
        <p:nvPicPr>
          <p:cNvPr id="7" name="Shape 474"/>
          <p:cNvPicPr preferRelativeResize="0"/>
          <p:nvPr/>
        </p:nvPicPr>
        <p:blipFill>
          <a:blip r:embed="rId2">
            <a:alphaModFix/>
          </a:blip>
          <a:stretch>
            <a:fillRect/>
          </a:stretch>
        </p:blipFill>
        <p:spPr>
          <a:xfrm>
            <a:off x="433050" y="1318077"/>
            <a:ext cx="8591550" cy="3771950"/>
          </a:xfrm>
          <a:prstGeom prst="rect">
            <a:avLst/>
          </a:prstGeom>
          <a:noFill/>
          <a:ln>
            <a:noFill/>
          </a:ln>
        </p:spPr>
      </p:pic>
    </p:spTree>
    <p:extLst>
      <p:ext uri="{BB962C8B-B14F-4D97-AF65-F5344CB8AC3E}">
        <p14:creationId xmlns:p14="http://schemas.microsoft.com/office/powerpoint/2010/main" val="196372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a:t>
            </a:r>
          </a:p>
        </p:txBody>
      </p:sp>
      <p:sp>
        <p:nvSpPr>
          <p:cNvPr id="148" name="Shape 148"/>
          <p:cNvSpPr txBox="1">
            <a:spLocks noGrp="1"/>
          </p:cNvSpPr>
          <p:nvPr>
            <p:ph type="body" idx="1"/>
          </p:nvPr>
        </p:nvSpPr>
        <p:spPr>
          <a:xfrm>
            <a:off x="609600" y="1600200"/>
            <a:ext cx="8001000" cy="1066799"/>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accent1"/>
              </a:buClr>
              <a:buSzPct val="25000"/>
              <a:buFont typeface="Noto Sans Symbols"/>
              <a:buNone/>
            </a:pPr>
            <a:r>
              <a:rPr lang="en-US" sz="1800" b="0" i="0" u="none" strike="noStrike" cap="none">
                <a:solidFill>
                  <a:schemeClr val="dk1"/>
                </a:solidFill>
                <a:latin typeface="Arial"/>
                <a:ea typeface="Arial"/>
                <a:cs typeface="Arial"/>
                <a:sym typeface="Arial"/>
              </a:rPr>
              <a:t>DEFINITION 2</a:t>
            </a:r>
          </a:p>
          <a:p>
            <a:pPr marL="342900" marR="0" lvl="0" indent="-342900" algn="l" rtl="0">
              <a:lnSpc>
                <a:spcPct val="100000"/>
              </a:lnSpc>
              <a:spcBef>
                <a:spcPts val="360"/>
              </a:spcBef>
              <a:spcAft>
                <a:spcPts val="0"/>
              </a:spcAft>
              <a:buClr>
                <a:schemeClr val="accent1"/>
              </a:buClr>
              <a:buSzPct val="25000"/>
              <a:buFont typeface="Noto Sans Symbols"/>
              <a:buNone/>
            </a:pPr>
            <a:r>
              <a:rPr lang="en-US" sz="1800" b="0" i="0" u="none" strike="noStrike" cap="none">
                <a:solidFill>
                  <a:schemeClr val="dk1"/>
                </a:solidFill>
                <a:latin typeface="Arial"/>
                <a:ea typeface="Arial"/>
                <a:cs typeface="Arial"/>
                <a:sym typeface="Arial"/>
              </a:rPr>
              <a:t>The objects in a set are called the </a:t>
            </a:r>
            <a:r>
              <a:rPr lang="en-US" sz="1800" b="0" i="1" u="none" strike="noStrike" cap="none">
                <a:solidFill>
                  <a:schemeClr val="dk1"/>
                </a:solidFill>
                <a:latin typeface="Arial"/>
                <a:ea typeface="Arial"/>
                <a:cs typeface="Arial"/>
                <a:sym typeface="Arial"/>
              </a:rPr>
              <a:t>elements</a:t>
            </a:r>
            <a:r>
              <a:rPr lang="en-US" sz="1800" b="0" i="0" u="none" strike="noStrike" cap="none">
                <a:solidFill>
                  <a:schemeClr val="dk1"/>
                </a:solidFill>
                <a:latin typeface="Arial"/>
                <a:ea typeface="Arial"/>
                <a:cs typeface="Arial"/>
                <a:sym typeface="Arial"/>
              </a:rPr>
              <a:t>, or </a:t>
            </a:r>
            <a:r>
              <a:rPr lang="en-US" sz="1800" b="0" i="1" u="none" strike="noStrike" cap="none">
                <a:solidFill>
                  <a:schemeClr val="dk1"/>
                </a:solidFill>
                <a:latin typeface="Arial"/>
                <a:ea typeface="Arial"/>
                <a:cs typeface="Arial"/>
                <a:sym typeface="Arial"/>
              </a:rPr>
              <a:t>members</a:t>
            </a:r>
            <a:r>
              <a:rPr lang="en-US" sz="1800" b="0" i="0" u="none" strike="noStrike" cap="none">
                <a:solidFill>
                  <a:schemeClr val="dk1"/>
                </a:solidFill>
                <a:latin typeface="Arial"/>
                <a:ea typeface="Arial"/>
                <a:cs typeface="Arial"/>
                <a:sym typeface="Arial"/>
              </a:rPr>
              <a:t>, of the set. A set is </a:t>
            </a:r>
          </a:p>
          <a:p>
            <a:pPr marL="342900" marR="0" lvl="0" indent="-342900" algn="l" rtl="0">
              <a:lnSpc>
                <a:spcPct val="100000"/>
              </a:lnSpc>
              <a:spcBef>
                <a:spcPts val="360"/>
              </a:spcBef>
              <a:spcAft>
                <a:spcPts val="0"/>
              </a:spcAft>
              <a:buClr>
                <a:schemeClr val="accent1"/>
              </a:buClr>
              <a:buSzPct val="25000"/>
              <a:buFont typeface="Noto Sans Symbols"/>
              <a:buNone/>
            </a:pPr>
            <a:r>
              <a:rPr lang="en-US" sz="1800" b="0" i="0" u="none" strike="noStrike" cap="none">
                <a:solidFill>
                  <a:schemeClr val="dk1"/>
                </a:solidFill>
                <a:latin typeface="Arial"/>
                <a:ea typeface="Arial"/>
                <a:cs typeface="Arial"/>
                <a:sym typeface="Arial"/>
              </a:rPr>
              <a:t>said to contain its elements.</a:t>
            </a:r>
          </a:p>
          <a:p>
            <a:pPr marL="342900" marR="0" lvl="0" indent="-342900" algn="l" rtl="0">
              <a:spcBef>
                <a:spcPts val="360"/>
              </a:spcBef>
              <a:spcAft>
                <a:spcPts val="0"/>
              </a:spcAft>
              <a:buClr>
                <a:schemeClr val="accent1"/>
              </a:buClr>
              <a:buSzPct val="100000"/>
              <a:buFont typeface="Noto Sans Symbols"/>
              <a:buNone/>
            </a:pPr>
            <a:endParaRPr sz="1800" b="0" i="0" u="none" strike="noStrike" cap="none">
              <a:solidFill>
                <a:schemeClr val="dk1"/>
              </a:solidFill>
              <a:latin typeface="Arial"/>
              <a:ea typeface="Arial"/>
              <a:cs typeface="Arial"/>
              <a:sym typeface="Arial"/>
            </a:endParaRPr>
          </a:p>
        </p:txBody>
      </p:sp>
      <p:pic>
        <p:nvPicPr>
          <p:cNvPr id="149" name="Shape 149"/>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150" name="Shape 150"/>
          <p:cNvSpPr txBox="1"/>
          <p:nvPr/>
        </p:nvSpPr>
        <p:spPr>
          <a:xfrm>
            <a:off x="533400" y="2971800"/>
            <a:ext cx="8305799" cy="2743199"/>
          </a:xfrm>
          <a:prstGeom prst="rect">
            <a:avLst/>
          </a:prstGeom>
          <a:noFill/>
          <a:ln>
            <a:noFill/>
          </a:ln>
        </p:spPr>
        <p:txBody>
          <a:bodyPr lIns="91425" tIns="45700" rIns="91425" bIns="45700" anchor="t" anchorCtr="0">
            <a:noAutofit/>
          </a:bodyPr>
          <a:lstStyle/>
          <a:p>
            <a:pPr marL="533400" marR="0" lvl="0" indent="-533400" algn="l" rtl="0">
              <a:lnSpc>
                <a:spcPct val="100000"/>
              </a:lnSpc>
              <a:spcBef>
                <a:spcPts val="0"/>
              </a:spcBef>
              <a:spcAft>
                <a:spcPts val="0"/>
              </a:spcAft>
              <a:buClr>
                <a:schemeClr val="dk1"/>
              </a:buClr>
              <a:buSzPct val="100000"/>
              <a:buFont typeface="Arial"/>
              <a:buChar char="•"/>
            </a:pPr>
            <a:r>
              <a:rPr lang="en-US" sz="2400" b="0" i="0" u="none">
                <a:solidFill>
                  <a:schemeClr val="dk1"/>
                </a:solidFill>
                <a:latin typeface="Arial"/>
                <a:ea typeface="Arial"/>
                <a:cs typeface="Arial"/>
                <a:sym typeface="Arial"/>
              </a:rPr>
              <a:t>a  A: a is an element of the set A.</a:t>
            </a:r>
          </a:p>
          <a:p>
            <a:pPr marL="533400" marR="0" lvl="0" indent="-533400" algn="l" rtl="0">
              <a:lnSpc>
                <a:spcPct val="100000"/>
              </a:lnSpc>
              <a:spcBef>
                <a:spcPts val="480"/>
              </a:spcBef>
              <a:spcAft>
                <a:spcPts val="0"/>
              </a:spcAft>
              <a:buClr>
                <a:schemeClr val="dk1"/>
              </a:buClr>
              <a:buSzPct val="100000"/>
              <a:buFont typeface="Arial"/>
              <a:buChar char="•"/>
            </a:pPr>
            <a:r>
              <a:rPr lang="en-US" sz="2400" b="0" i="0" u="none">
                <a:solidFill>
                  <a:schemeClr val="dk1"/>
                </a:solidFill>
                <a:latin typeface="Arial"/>
                <a:ea typeface="Arial"/>
                <a:cs typeface="Arial"/>
                <a:sym typeface="Arial"/>
              </a:rPr>
              <a:t>a  A: a is not an element of the set A.</a:t>
            </a:r>
          </a:p>
          <a:p>
            <a:pPr marL="533400" marR="0" lvl="0" indent="-533400" algn="l" rtl="0">
              <a:lnSpc>
                <a:spcPct val="100000"/>
              </a:lnSpc>
              <a:spcBef>
                <a:spcPts val="480"/>
              </a:spcBef>
              <a:spcAft>
                <a:spcPts val="0"/>
              </a:spcAft>
              <a:buClr>
                <a:schemeClr val="dk1"/>
              </a:buClr>
              <a:buSzPct val="100000"/>
              <a:buFont typeface="Arial"/>
              <a:buChar char="•"/>
            </a:pPr>
            <a:r>
              <a:rPr lang="en-US" sz="2400" b="0" i="0" u="none">
                <a:solidFill>
                  <a:schemeClr val="dk1"/>
                </a:solidFill>
                <a:latin typeface="Arial"/>
                <a:ea typeface="Arial"/>
                <a:cs typeface="Arial"/>
                <a:sym typeface="Arial"/>
              </a:rPr>
              <a:t>Note: lower case letters are used to denote elements.</a:t>
            </a:r>
          </a:p>
          <a:p>
            <a:pPr marL="533400" marR="0" lvl="0" indent="-533400" algn="l" rtl="0">
              <a:lnSpc>
                <a:spcPct val="10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 </a:t>
            </a: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1" name="Shape 151"/>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3</a:t>
            </a:fld>
            <a:endParaRPr lang="en-US" sz="1000" b="0" i="0" u="none">
              <a:solidFill>
                <a:schemeClr val="dk1"/>
              </a:solidFill>
              <a:latin typeface="Arial"/>
              <a:ea typeface="Arial"/>
              <a:cs typeface="Arial"/>
              <a:sym typeface="Arial"/>
            </a:endParaRPr>
          </a:p>
        </p:txBody>
      </p:sp>
      <p:pic>
        <p:nvPicPr>
          <p:cNvPr id="152" name="Shape 152"/>
          <p:cNvPicPr preferRelativeResize="0"/>
          <p:nvPr/>
        </p:nvPicPr>
        <p:blipFill rotWithShape="1">
          <a:blip r:embed="rId4">
            <a:alphaModFix/>
          </a:blip>
          <a:srcRect/>
          <a:stretch/>
        </p:blipFill>
        <p:spPr>
          <a:xfrm>
            <a:off x="1295400" y="3124200"/>
            <a:ext cx="244474" cy="203199"/>
          </a:xfrm>
          <a:prstGeom prst="rect">
            <a:avLst/>
          </a:prstGeom>
          <a:noFill/>
          <a:ln>
            <a:noFill/>
          </a:ln>
        </p:spPr>
      </p:pic>
      <p:pic>
        <p:nvPicPr>
          <p:cNvPr id="153" name="Shape 153"/>
          <p:cNvPicPr preferRelativeResize="0"/>
          <p:nvPr/>
        </p:nvPicPr>
        <p:blipFill rotWithShape="1">
          <a:blip r:embed="rId5">
            <a:alphaModFix/>
          </a:blip>
          <a:srcRect/>
          <a:stretch/>
        </p:blipFill>
        <p:spPr>
          <a:xfrm>
            <a:off x="1295400" y="3535362"/>
            <a:ext cx="228600" cy="2746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a:t>
            </a:r>
          </a:p>
        </p:txBody>
      </p:sp>
      <p:sp>
        <p:nvSpPr>
          <p:cNvPr id="159" name="Shape 159"/>
          <p:cNvSpPr txBox="1">
            <a:spLocks noGrp="1"/>
          </p:cNvSpPr>
          <p:nvPr>
            <p:ph type="body" idx="1"/>
          </p:nvPr>
        </p:nvSpPr>
        <p:spPr>
          <a:xfrm>
            <a:off x="304800" y="1417637"/>
            <a:ext cx="8381999" cy="52577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100000"/>
              <a:buFont typeface="Noto Sans Symbols"/>
              <a:buChar char="●"/>
            </a:pPr>
            <a:r>
              <a:rPr lang="en-US" sz="2400" b="0" i="0" u="none" strike="noStrike" cap="none" dirty="0">
                <a:solidFill>
                  <a:schemeClr val="dk1"/>
                </a:solidFill>
                <a:latin typeface="Arial"/>
                <a:ea typeface="Arial"/>
                <a:cs typeface="Arial"/>
                <a:sym typeface="Arial"/>
              </a:rPr>
              <a:t>Ways to describe a set:</a:t>
            </a:r>
          </a:p>
          <a:p>
            <a:pPr marL="742950" marR="0" lvl="1" indent="-285750" algn="l" rtl="0">
              <a:lnSpc>
                <a:spcPct val="90000"/>
              </a:lnSpc>
              <a:spcBef>
                <a:spcPts val="400"/>
              </a:spcBef>
              <a:spcAft>
                <a:spcPts val="0"/>
              </a:spcAft>
              <a:buClr>
                <a:schemeClr val="accent1"/>
              </a:buClr>
              <a:buSzPct val="100000"/>
              <a:buFont typeface="Noto Sans Symbols"/>
              <a:buChar char="○"/>
            </a:pPr>
            <a:r>
              <a:rPr lang="en-US" sz="2000" b="0" i="0" u="sng" strike="noStrike" cap="none" dirty="0">
                <a:solidFill>
                  <a:schemeClr val="dk1"/>
                </a:solidFill>
                <a:latin typeface="Arial"/>
                <a:ea typeface="Arial"/>
                <a:cs typeface="Arial"/>
                <a:sym typeface="Arial"/>
              </a:rPr>
              <a:t>Use { … </a:t>
            </a:r>
            <a:r>
              <a:rPr lang="en-US" sz="2000" b="0" i="0" u="sng" strike="noStrike" cap="none" dirty="0" smtClean="0">
                <a:solidFill>
                  <a:schemeClr val="dk1"/>
                </a:solidFill>
                <a:latin typeface="Arial"/>
                <a:ea typeface="Arial"/>
                <a:cs typeface="Arial"/>
                <a:sym typeface="Arial"/>
              </a:rPr>
              <a:t>} Roaster Method</a:t>
            </a:r>
            <a:endParaRPr lang="en-US" sz="2000" b="0" i="0" u="sng" strike="noStrike" cap="none" dirty="0">
              <a:solidFill>
                <a:schemeClr val="dk1"/>
              </a:solidFill>
              <a:latin typeface="Arial"/>
              <a:ea typeface="Arial"/>
              <a:cs typeface="Arial"/>
              <a:sym typeface="Arial"/>
            </a:endParaRPr>
          </a:p>
          <a:p>
            <a:pPr marL="1143000" marR="0" lvl="2" indent="-228600" algn="l" rtl="0">
              <a:lnSpc>
                <a:spcPct val="90000"/>
              </a:lnSpc>
              <a:spcBef>
                <a:spcPts val="400"/>
              </a:spcBef>
              <a:spcAft>
                <a:spcPts val="0"/>
              </a:spcAft>
              <a:buClr>
                <a:schemeClr val="accent1"/>
              </a:buClr>
              <a:buSzPct val="100000"/>
              <a:buFont typeface="Noto Sans Symbols"/>
              <a:buChar char="●"/>
            </a:pPr>
            <a:r>
              <a:rPr lang="en-US" sz="2000" b="0" i="0" u="none" strike="noStrike" cap="none" dirty="0">
                <a:solidFill>
                  <a:schemeClr val="dk1"/>
                </a:solidFill>
                <a:latin typeface="Arial"/>
                <a:ea typeface="Arial"/>
                <a:cs typeface="Arial"/>
                <a:sym typeface="Arial"/>
              </a:rPr>
              <a:t>E.g. {a, b, c, d} – A set with four elements.</a:t>
            </a:r>
          </a:p>
          <a:p>
            <a:pPr marL="1600200" marR="0" lvl="3" indent="-228600" algn="l" rtl="0">
              <a:lnSpc>
                <a:spcPct val="90000"/>
              </a:lnSpc>
              <a:spcBef>
                <a:spcPts val="400"/>
              </a:spcBef>
              <a:spcAft>
                <a:spcPts val="0"/>
              </a:spcAft>
              <a:buClr>
                <a:schemeClr val="accent1"/>
              </a:buClr>
              <a:buSzPct val="100000"/>
              <a:buFont typeface="Arial"/>
              <a:buChar char="•"/>
            </a:pPr>
            <a:r>
              <a:rPr lang="en-US" sz="2000" b="0" i="0" u="none" strike="noStrike" cap="none" dirty="0">
                <a:solidFill>
                  <a:schemeClr val="dk1"/>
                </a:solidFill>
                <a:latin typeface="Arial"/>
                <a:ea typeface="Arial"/>
                <a:cs typeface="Arial"/>
                <a:sym typeface="Arial"/>
              </a:rPr>
              <a:t>V = {a, e, </a:t>
            </a:r>
            <a:r>
              <a:rPr lang="en-US" sz="2000" b="0" i="0" u="none" strike="noStrike" cap="none" dirty="0" err="1">
                <a:solidFill>
                  <a:schemeClr val="dk1"/>
                </a:solidFill>
                <a:latin typeface="Arial"/>
                <a:ea typeface="Arial"/>
                <a:cs typeface="Arial"/>
                <a:sym typeface="Arial"/>
              </a:rPr>
              <a:t>i</a:t>
            </a:r>
            <a:r>
              <a:rPr lang="en-US" sz="2000" b="0" i="0" u="none" strike="noStrike" cap="none" dirty="0">
                <a:solidFill>
                  <a:schemeClr val="dk1"/>
                </a:solidFill>
                <a:latin typeface="Arial"/>
                <a:ea typeface="Arial"/>
                <a:cs typeface="Arial"/>
                <a:sym typeface="Arial"/>
              </a:rPr>
              <a:t>, o, u} – The set V of all vowels in English alphabet.</a:t>
            </a:r>
          </a:p>
          <a:p>
            <a:pPr marL="1600200" marR="0" lvl="3" indent="-228600" algn="l" rtl="0">
              <a:lnSpc>
                <a:spcPct val="90000"/>
              </a:lnSpc>
              <a:spcBef>
                <a:spcPts val="400"/>
              </a:spcBef>
              <a:spcAft>
                <a:spcPts val="0"/>
              </a:spcAft>
              <a:buClr>
                <a:schemeClr val="accent1"/>
              </a:buClr>
              <a:buSzPct val="100000"/>
              <a:buFont typeface="Arial"/>
              <a:buChar char="•"/>
            </a:pPr>
            <a:r>
              <a:rPr lang="en-US" sz="2000" b="0" i="0" u="none" strike="noStrike" cap="none" dirty="0">
                <a:solidFill>
                  <a:schemeClr val="dk1"/>
                </a:solidFill>
                <a:latin typeface="Arial"/>
                <a:ea typeface="Arial"/>
                <a:cs typeface="Arial"/>
                <a:sym typeface="Arial"/>
              </a:rPr>
              <a:t>O = {1, 3, 5, 7, 9} – The set O of odd positive integers less than 10.</a:t>
            </a:r>
          </a:p>
          <a:p>
            <a:pPr marL="1600200" marR="0" lvl="3" indent="-228600" algn="l" rtl="0">
              <a:lnSpc>
                <a:spcPct val="90000"/>
              </a:lnSpc>
              <a:spcBef>
                <a:spcPts val="400"/>
              </a:spcBef>
              <a:spcAft>
                <a:spcPts val="0"/>
              </a:spcAft>
              <a:buClr>
                <a:schemeClr val="accent1"/>
              </a:buClr>
              <a:buSzPct val="100000"/>
              <a:buFont typeface="Arial"/>
              <a:buChar char="•"/>
            </a:pPr>
            <a:r>
              <a:rPr lang="en-US" sz="2000" b="0" i="0" u="none" strike="noStrike" cap="none" dirty="0">
                <a:solidFill>
                  <a:schemeClr val="dk1"/>
                </a:solidFill>
                <a:latin typeface="Arial"/>
                <a:ea typeface="Arial"/>
                <a:cs typeface="Arial"/>
                <a:sym typeface="Arial"/>
              </a:rPr>
              <a:t>{1, 2, 3, …, 99} – The set of positive integers less than 100.</a:t>
            </a:r>
          </a:p>
          <a:p>
            <a:pPr marL="742950" marR="0" lvl="1" indent="-285750" algn="l" rtl="0">
              <a:lnSpc>
                <a:spcPct val="90000"/>
              </a:lnSpc>
              <a:spcBef>
                <a:spcPts val="400"/>
              </a:spcBef>
              <a:spcAft>
                <a:spcPts val="0"/>
              </a:spcAft>
              <a:buClr>
                <a:schemeClr val="accent1"/>
              </a:buClr>
              <a:buSzPct val="100000"/>
              <a:buFont typeface="Noto Sans Symbols"/>
              <a:buChar char="○"/>
            </a:pPr>
            <a:r>
              <a:rPr lang="en-US" sz="2000" b="0" i="0" u="sng" strike="noStrike" cap="none" dirty="0">
                <a:solidFill>
                  <a:schemeClr val="dk1"/>
                </a:solidFill>
                <a:latin typeface="Arial"/>
                <a:ea typeface="Arial"/>
                <a:cs typeface="Arial"/>
                <a:sym typeface="Arial"/>
              </a:rPr>
              <a:t>Use set builder notation: </a:t>
            </a:r>
            <a:r>
              <a:rPr lang="en-US" sz="2000" b="0" i="0" u="none" strike="noStrike" cap="none" dirty="0">
                <a:solidFill>
                  <a:schemeClr val="dk1"/>
                </a:solidFill>
                <a:latin typeface="Arial"/>
                <a:ea typeface="Arial"/>
                <a:cs typeface="Arial"/>
                <a:sym typeface="Arial"/>
              </a:rPr>
              <a:t>characterize all the elements in the set by stating the property or properties.</a:t>
            </a:r>
          </a:p>
          <a:p>
            <a:pPr marL="1143000" marR="0" lvl="2" indent="-228600" algn="l" rtl="0">
              <a:lnSpc>
                <a:spcPct val="90000"/>
              </a:lnSpc>
              <a:spcBef>
                <a:spcPts val="400"/>
              </a:spcBef>
              <a:spcAft>
                <a:spcPts val="0"/>
              </a:spcAft>
              <a:buClr>
                <a:schemeClr val="accent1"/>
              </a:buClr>
              <a:buSzPct val="100000"/>
              <a:buFont typeface="Noto Sans Symbols"/>
              <a:buChar char="●"/>
            </a:pPr>
            <a:r>
              <a:rPr lang="en-US" sz="2000" b="0" i="0" u="none" strike="noStrike" cap="none" dirty="0">
                <a:solidFill>
                  <a:schemeClr val="dk1"/>
                </a:solidFill>
                <a:latin typeface="Arial"/>
                <a:ea typeface="Arial"/>
                <a:cs typeface="Arial"/>
                <a:sym typeface="Arial"/>
              </a:rPr>
              <a:t>E.g. O = { x | x is an odd positive integer less than 10}</a:t>
            </a:r>
          </a:p>
          <a:p>
            <a:pPr marL="1600200" marR="0" lvl="3" indent="-228600" algn="l" rtl="0">
              <a:lnSpc>
                <a:spcPct val="90000"/>
              </a:lnSpc>
              <a:spcBef>
                <a:spcPts val="400"/>
              </a:spcBef>
              <a:spcAft>
                <a:spcPts val="0"/>
              </a:spcAft>
              <a:buClr>
                <a:schemeClr val="accent1"/>
              </a:buClr>
              <a:buSzPct val="100000"/>
              <a:buFont typeface="Arial"/>
              <a:buChar char="•"/>
            </a:pPr>
            <a:r>
              <a:rPr lang="en-US" sz="2000" b="0" i="0" u="none" strike="noStrike" cap="none" dirty="0">
                <a:solidFill>
                  <a:schemeClr val="dk1"/>
                </a:solidFill>
                <a:latin typeface="Arial"/>
                <a:ea typeface="Arial"/>
                <a:cs typeface="Arial"/>
                <a:sym typeface="Arial"/>
              </a:rPr>
              <a:t>O = { x    Z</a:t>
            </a:r>
            <a:r>
              <a:rPr lang="en-US" sz="2000" b="0" i="0" u="none" strike="noStrike" cap="none" baseline="30000" dirty="0">
                <a:solidFill>
                  <a:schemeClr val="dk1"/>
                </a:solidFill>
                <a:latin typeface="Arial"/>
                <a:ea typeface="Arial"/>
                <a:cs typeface="Arial"/>
                <a:sym typeface="Arial"/>
              </a:rPr>
              <a:t>+</a:t>
            </a:r>
            <a:r>
              <a:rPr lang="en-US" sz="2000" b="0" i="0" u="none" strike="noStrike" cap="none" dirty="0">
                <a:solidFill>
                  <a:schemeClr val="dk1"/>
                </a:solidFill>
                <a:latin typeface="Arial"/>
                <a:ea typeface="Arial"/>
                <a:cs typeface="Arial"/>
                <a:sym typeface="Arial"/>
              </a:rPr>
              <a:t>| x is odd and x &lt; 10}</a:t>
            </a:r>
          </a:p>
          <a:p>
            <a:pPr marL="342900" marR="0" lvl="0" indent="-342900" algn="l" rtl="0">
              <a:spcBef>
                <a:spcPts val="400"/>
              </a:spcBef>
              <a:spcAft>
                <a:spcPts val="0"/>
              </a:spcAft>
              <a:buClr>
                <a:schemeClr val="accent1"/>
              </a:buClr>
              <a:buSzPct val="100000"/>
              <a:buFont typeface="Noto Sans Symbols"/>
              <a:buNone/>
            </a:pPr>
            <a:endParaRPr sz="2000" b="0" i="0" u="none" strike="noStrike" cap="none" dirty="0">
              <a:solidFill>
                <a:schemeClr val="dk1"/>
              </a:solidFill>
              <a:latin typeface="Arial"/>
              <a:ea typeface="Arial"/>
              <a:cs typeface="Arial"/>
              <a:sym typeface="Arial"/>
            </a:endParaRPr>
          </a:p>
        </p:txBody>
      </p:sp>
      <p:pic>
        <p:nvPicPr>
          <p:cNvPr id="160" name="Shape 160"/>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161" name="Shape 161"/>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4</a:t>
            </a:fld>
            <a:endParaRPr lang="en-US" sz="1000" b="0" i="0" u="none">
              <a:solidFill>
                <a:schemeClr val="dk1"/>
              </a:solidFill>
              <a:latin typeface="Arial"/>
              <a:ea typeface="Arial"/>
              <a:cs typeface="Arial"/>
              <a:sym typeface="Arial"/>
            </a:endParaRPr>
          </a:p>
        </p:txBody>
      </p:sp>
      <p:pic>
        <p:nvPicPr>
          <p:cNvPr id="162" name="Shape 162"/>
          <p:cNvPicPr preferRelativeResize="0"/>
          <p:nvPr/>
        </p:nvPicPr>
        <p:blipFill rotWithShape="1">
          <a:blip r:embed="rId4">
            <a:alphaModFix/>
          </a:blip>
          <a:srcRect/>
          <a:stretch/>
        </p:blipFill>
        <p:spPr>
          <a:xfrm>
            <a:off x="2845089" y="5239327"/>
            <a:ext cx="244474" cy="203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a:t>
            </a:r>
          </a:p>
        </p:txBody>
      </p:sp>
      <p:sp>
        <p:nvSpPr>
          <p:cNvPr id="168" name="Shape 168"/>
          <p:cNvSpPr txBox="1">
            <a:spLocks noGrp="1"/>
          </p:cNvSpPr>
          <p:nvPr>
            <p:ph type="body" idx="1"/>
          </p:nvPr>
        </p:nvSpPr>
        <p:spPr>
          <a:xfrm>
            <a:off x="457200" y="1600200"/>
            <a:ext cx="8686800" cy="3733800"/>
          </a:xfrm>
          <a:prstGeom prst="rect">
            <a:avLst/>
          </a:prstGeom>
          <a:noFill/>
          <a:ln>
            <a:noFill/>
          </a:ln>
        </p:spPr>
        <p:txBody>
          <a:bodyPr lIns="91425" tIns="45700" rIns="91425" bIns="45700" anchor="t" anchorCtr="0">
            <a:noAutofit/>
          </a:bodyPr>
          <a:lstStyle/>
          <a:p>
            <a:pPr marL="742950" marR="0" lvl="1" indent="-285750" algn="l" rtl="0">
              <a:lnSpc>
                <a:spcPct val="90000"/>
              </a:lnSpc>
              <a:spcBef>
                <a:spcPts val="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Commonly accepted letters to represent sets</a:t>
            </a:r>
          </a:p>
          <a:p>
            <a:pPr marL="1143000" marR="0" lvl="2" indent="-228600" algn="l" rtl="0">
              <a:lnSpc>
                <a:spcPct val="90000"/>
              </a:lnSpc>
              <a:spcBef>
                <a:spcPts val="400"/>
              </a:spcBef>
              <a:spcAft>
                <a:spcPts val="0"/>
              </a:spcAft>
              <a:buClr>
                <a:schemeClr val="accent1"/>
              </a:buClr>
              <a:buSzPct val="100000"/>
              <a:buFont typeface="Noto Sans Symbols"/>
              <a:buChar char="●"/>
            </a:pPr>
            <a:r>
              <a:rPr lang="en-US" sz="2000" b="1" i="0" u="none" strike="noStrike" cap="none">
                <a:solidFill>
                  <a:schemeClr val="dk1"/>
                </a:solidFill>
                <a:latin typeface="Arial"/>
                <a:ea typeface="Arial"/>
                <a:cs typeface="Arial"/>
                <a:sym typeface="Arial"/>
              </a:rPr>
              <a:t>N</a:t>
            </a:r>
            <a:r>
              <a:rPr lang="en-US" sz="2000" b="0" i="0" u="none" strike="noStrike" cap="none">
                <a:solidFill>
                  <a:schemeClr val="dk1"/>
                </a:solidFill>
                <a:latin typeface="Arial"/>
                <a:ea typeface="Arial"/>
                <a:cs typeface="Arial"/>
                <a:sym typeface="Arial"/>
              </a:rPr>
              <a:t> = {0, 1, 2, 3, …}, the set of natural numbers</a:t>
            </a:r>
          </a:p>
          <a:p>
            <a:pPr marL="1143000" marR="0" lvl="2" indent="-228600" algn="l" rtl="0">
              <a:lnSpc>
                <a:spcPct val="90000"/>
              </a:lnSpc>
              <a:spcBef>
                <a:spcPts val="400"/>
              </a:spcBef>
              <a:spcAft>
                <a:spcPts val="0"/>
              </a:spcAft>
              <a:buClr>
                <a:schemeClr val="accent1"/>
              </a:buClr>
              <a:buSzPct val="100000"/>
              <a:buFont typeface="Noto Sans Symbols"/>
              <a:buChar char="●"/>
            </a:pPr>
            <a:r>
              <a:rPr lang="en-US" sz="2000" b="1" i="0" u="none" strike="noStrike" cap="none">
                <a:solidFill>
                  <a:schemeClr val="dk1"/>
                </a:solidFill>
                <a:latin typeface="Arial"/>
                <a:ea typeface="Arial"/>
                <a:cs typeface="Arial"/>
                <a:sym typeface="Arial"/>
              </a:rPr>
              <a:t>Z</a:t>
            </a:r>
            <a:r>
              <a:rPr lang="en-US" sz="2000" b="0" i="0" u="none" strike="noStrike" cap="none">
                <a:solidFill>
                  <a:schemeClr val="dk1"/>
                </a:solidFill>
                <a:latin typeface="Arial"/>
                <a:ea typeface="Arial"/>
                <a:cs typeface="Arial"/>
                <a:sym typeface="Arial"/>
              </a:rPr>
              <a:t> = {…, -2, -1, 0, 1, 2, …}, the set of integers</a:t>
            </a:r>
          </a:p>
          <a:p>
            <a:pPr marL="1143000" marR="0" lvl="2" indent="-228600" algn="l" rtl="0">
              <a:lnSpc>
                <a:spcPct val="90000"/>
              </a:lnSpc>
              <a:spcBef>
                <a:spcPts val="400"/>
              </a:spcBef>
              <a:spcAft>
                <a:spcPts val="0"/>
              </a:spcAft>
              <a:buClr>
                <a:schemeClr val="accent1"/>
              </a:buClr>
              <a:buSzPct val="100000"/>
              <a:buFont typeface="Noto Sans Symbols"/>
              <a:buChar char="●"/>
            </a:pPr>
            <a:r>
              <a:rPr lang="en-US" sz="2000" b="1" i="0" u="none" strike="noStrike" cap="none">
                <a:solidFill>
                  <a:schemeClr val="dk1"/>
                </a:solidFill>
                <a:latin typeface="Arial"/>
                <a:ea typeface="Arial"/>
                <a:cs typeface="Arial"/>
                <a:sym typeface="Arial"/>
              </a:rPr>
              <a:t>Z</a:t>
            </a:r>
            <a:r>
              <a:rPr lang="en-US" sz="2000" b="1" i="0" u="none" strike="noStrike" cap="none" baseline="30000">
                <a:solidFill>
                  <a:schemeClr val="dk1"/>
                </a:solidFill>
                <a:latin typeface="Arial"/>
                <a:ea typeface="Arial"/>
                <a:cs typeface="Arial"/>
                <a:sym typeface="Arial"/>
              </a:rPr>
              <a:t>+</a:t>
            </a:r>
            <a:r>
              <a:rPr lang="en-US" sz="2000" b="1" i="0"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 {1, 2, 3, …}, the set of positive integers</a:t>
            </a:r>
          </a:p>
          <a:p>
            <a:pPr marL="1143000" marR="0" lvl="2" indent="-228600" algn="l" rtl="0">
              <a:lnSpc>
                <a:spcPct val="90000"/>
              </a:lnSpc>
              <a:spcBef>
                <a:spcPts val="400"/>
              </a:spcBef>
              <a:spcAft>
                <a:spcPts val="0"/>
              </a:spcAft>
              <a:buClr>
                <a:schemeClr val="accent1"/>
              </a:buClr>
              <a:buSzPct val="100000"/>
              <a:buFont typeface="Noto Sans Symbols"/>
              <a:buChar char="●"/>
            </a:pPr>
            <a:r>
              <a:rPr lang="en-US" sz="2000" b="1" i="0" u="none" strike="noStrike" cap="none">
                <a:solidFill>
                  <a:schemeClr val="dk1"/>
                </a:solidFill>
                <a:latin typeface="Arial"/>
                <a:ea typeface="Arial"/>
                <a:cs typeface="Arial"/>
                <a:sym typeface="Arial"/>
              </a:rPr>
              <a:t>Q</a:t>
            </a:r>
            <a:r>
              <a:rPr lang="en-US" sz="2000" b="0" i="0" u="none" strike="noStrike" cap="none">
                <a:solidFill>
                  <a:schemeClr val="dk1"/>
                </a:solidFill>
                <a:latin typeface="Arial"/>
                <a:ea typeface="Arial"/>
                <a:cs typeface="Arial"/>
                <a:sym typeface="Arial"/>
              </a:rPr>
              <a:t> = {p/q | p    Z, q   Z, and q ≠ 0}, the set of rational numbers</a:t>
            </a:r>
          </a:p>
          <a:p>
            <a:pPr marL="1143000" marR="0" lvl="2" indent="-228600" algn="l" rtl="0">
              <a:lnSpc>
                <a:spcPct val="90000"/>
              </a:lnSpc>
              <a:spcBef>
                <a:spcPts val="400"/>
              </a:spcBef>
              <a:spcAft>
                <a:spcPts val="0"/>
              </a:spcAft>
              <a:buClr>
                <a:schemeClr val="accent1"/>
              </a:buClr>
              <a:buSzPct val="100000"/>
              <a:buFont typeface="Noto Sans Symbols"/>
              <a:buChar char="●"/>
            </a:pPr>
            <a:r>
              <a:rPr lang="en-US" sz="2000" b="1" i="0" u="none" strike="noStrike" cap="none">
                <a:solidFill>
                  <a:schemeClr val="dk1"/>
                </a:solidFill>
                <a:latin typeface="Arial"/>
                <a:ea typeface="Arial"/>
                <a:cs typeface="Arial"/>
                <a:sym typeface="Arial"/>
              </a:rPr>
              <a:t>R</a:t>
            </a:r>
            <a:r>
              <a:rPr lang="en-US" sz="2000" b="0" i="0" u="none" strike="noStrike" cap="none">
                <a:solidFill>
                  <a:schemeClr val="dk1"/>
                </a:solidFill>
                <a:latin typeface="Arial"/>
                <a:ea typeface="Arial"/>
                <a:cs typeface="Arial"/>
                <a:sym typeface="Arial"/>
              </a:rPr>
              <a:t>, the set of real numbers  </a:t>
            </a:r>
          </a:p>
          <a:p>
            <a:pPr marL="342900" marR="0" lvl="0" indent="-342900" algn="l" rtl="0">
              <a:lnSpc>
                <a:spcPct val="90000"/>
              </a:lnSpc>
              <a:spcBef>
                <a:spcPts val="500"/>
              </a:spcBef>
              <a:spcAft>
                <a:spcPts val="0"/>
              </a:spcAft>
              <a:buClr>
                <a:schemeClr val="accent1"/>
              </a:buClr>
              <a:buSzPct val="100000"/>
              <a:buFont typeface="Noto Sans Symbols"/>
              <a:buChar char="●"/>
            </a:pPr>
            <a:r>
              <a:rPr lang="en-US" sz="2500" b="0" i="0" u="none" strike="noStrike" cap="none">
                <a:solidFill>
                  <a:schemeClr val="dk1"/>
                </a:solidFill>
                <a:latin typeface="Arial"/>
                <a:ea typeface="Arial"/>
                <a:cs typeface="Arial"/>
                <a:sym typeface="Arial"/>
              </a:rPr>
              <a:t>Sets can have other sets as members</a:t>
            </a:r>
          </a:p>
          <a:p>
            <a:pPr marL="742950" marR="0" lvl="1" indent="-285750" algn="l" rtl="0">
              <a:lnSpc>
                <a:spcPct val="9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Example: The set {N, Z, Q, R} is a set containing four elements, each of which is a set. </a:t>
            </a:r>
          </a:p>
        </p:txBody>
      </p:sp>
      <p:pic>
        <p:nvPicPr>
          <p:cNvPr id="169" name="Shape 169"/>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170" name="Shape 170"/>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5</a:t>
            </a:fld>
            <a:endParaRPr lang="en-US" sz="1000" b="0" i="0" u="none">
              <a:solidFill>
                <a:schemeClr val="dk1"/>
              </a:solidFill>
              <a:latin typeface="Arial"/>
              <a:ea typeface="Arial"/>
              <a:cs typeface="Arial"/>
              <a:sym typeface="Arial"/>
            </a:endParaRPr>
          </a:p>
        </p:txBody>
      </p:sp>
      <p:pic>
        <p:nvPicPr>
          <p:cNvPr id="171" name="Shape 171"/>
          <p:cNvPicPr preferRelativeResize="0"/>
          <p:nvPr/>
        </p:nvPicPr>
        <p:blipFill rotWithShape="1">
          <a:blip r:embed="rId4">
            <a:alphaModFix/>
          </a:blip>
          <a:srcRect/>
          <a:stretch/>
        </p:blipFill>
        <p:spPr>
          <a:xfrm>
            <a:off x="2971800" y="3048000"/>
            <a:ext cx="228600" cy="190500"/>
          </a:xfrm>
          <a:prstGeom prst="rect">
            <a:avLst/>
          </a:prstGeom>
          <a:noFill/>
          <a:ln>
            <a:noFill/>
          </a:ln>
        </p:spPr>
      </p:pic>
      <p:pic>
        <p:nvPicPr>
          <p:cNvPr id="172" name="Shape 172"/>
          <p:cNvPicPr preferRelativeResize="0"/>
          <p:nvPr/>
        </p:nvPicPr>
        <p:blipFill rotWithShape="1">
          <a:blip r:embed="rId4">
            <a:alphaModFix/>
          </a:blip>
          <a:srcRect/>
          <a:stretch/>
        </p:blipFill>
        <p:spPr>
          <a:xfrm>
            <a:off x="3657600" y="3048000"/>
            <a:ext cx="228600" cy="19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  (Equality)</a:t>
            </a:r>
          </a:p>
        </p:txBody>
      </p:sp>
      <p:sp>
        <p:nvSpPr>
          <p:cNvPr id="178" name="Shape 178"/>
          <p:cNvSpPr txBox="1">
            <a:spLocks noGrp="1"/>
          </p:cNvSpPr>
          <p:nvPr>
            <p:ph type="body" idx="1"/>
          </p:nvPr>
        </p:nvSpPr>
        <p:spPr>
          <a:xfrm>
            <a:off x="457200" y="1600200"/>
            <a:ext cx="8305799" cy="1828800"/>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25000"/>
              <a:buFont typeface="Noto Sans Symbols"/>
              <a:buNone/>
            </a:pPr>
            <a:r>
              <a:rPr lang="en-US" sz="2400" b="0" i="0" u="none" strike="noStrike" cap="none">
                <a:solidFill>
                  <a:schemeClr val="dk1"/>
                </a:solidFill>
                <a:latin typeface="Arial"/>
                <a:ea typeface="Arial"/>
                <a:cs typeface="Arial"/>
                <a:sym typeface="Arial"/>
              </a:rPr>
              <a:t>DEFINITION 3</a:t>
            </a:r>
          </a:p>
          <a:p>
            <a:pPr marL="342900" marR="0" lvl="0" indent="-342900" algn="l" rtl="0">
              <a:lnSpc>
                <a:spcPct val="90000"/>
              </a:lnSpc>
              <a:spcBef>
                <a:spcPts val="400"/>
              </a:spcBef>
              <a:spcAft>
                <a:spcPts val="0"/>
              </a:spcAft>
              <a:buClr>
                <a:schemeClr val="accent1"/>
              </a:buClr>
              <a:buSzPct val="25000"/>
              <a:buFont typeface="Noto Sans Symbols"/>
              <a:buNone/>
            </a:pPr>
            <a:r>
              <a:rPr lang="en-US" sz="2000" b="0" i="0" u="none" strike="noStrike" cap="none">
                <a:solidFill>
                  <a:schemeClr val="dk1"/>
                </a:solidFill>
                <a:latin typeface="Arial"/>
                <a:ea typeface="Arial"/>
                <a:cs typeface="Arial"/>
                <a:sym typeface="Arial"/>
              </a:rPr>
              <a:t>Two sets are equal if and only if they have the same elements. That is, if </a:t>
            </a:r>
          </a:p>
          <a:p>
            <a:pPr marL="342900" marR="0" lvl="0" indent="-342900" algn="l" rtl="0">
              <a:lnSpc>
                <a:spcPct val="90000"/>
              </a:lnSpc>
              <a:spcBef>
                <a:spcPts val="400"/>
              </a:spcBef>
              <a:spcAft>
                <a:spcPts val="0"/>
              </a:spcAft>
              <a:buClr>
                <a:schemeClr val="accent1"/>
              </a:buClr>
              <a:buSzPct val="25000"/>
              <a:buFont typeface="Noto Sans Symbols"/>
              <a:buNone/>
            </a:pPr>
            <a:r>
              <a:rPr lang="en-US" sz="2000" b="0" i="0" u="none" strike="noStrike" cap="none">
                <a:solidFill>
                  <a:schemeClr val="dk1"/>
                </a:solidFill>
                <a:latin typeface="Arial"/>
                <a:ea typeface="Arial"/>
                <a:cs typeface="Arial"/>
                <a:sym typeface="Arial"/>
              </a:rPr>
              <a:t>A and B are sets, then A and B are equal if and only if   </a:t>
            </a:r>
          </a:p>
          <a:p>
            <a:pPr marL="342900" marR="0" lvl="0" indent="-342900" algn="l" rtl="0">
              <a:lnSpc>
                <a:spcPct val="90000"/>
              </a:lnSpc>
              <a:spcBef>
                <a:spcPts val="400"/>
              </a:spcBef>
              <a:spcAft>
                <a:spcPts val="0"/>
              </a:spcAft>
              <a:buClr>
                <a:schemeClr val="accent1"/>
              </a:buClr>
              <a:buSzPct val="25000"/>
              <a:buFont typeface="Noto Sans Symbols"/>
              <a:buNone/>
            </a:pPr>
            <a:r>
              <a:rPr lang="en-US" sz="2000" b="0" i="0" u="none" strike="noStrike" cap="none">
                <a:solidFill>
                  <a:schemeClr val="dk1"/>
                </a:solidFill>
                <a:latin typeface="Arial"/>
                <a:ea typeface="Arial"/>
                <a:cs typeface="Arial"/>
                <a:sym typeface="Arial"/>
              </a:rPr>
              <a:t>			x(x   A↔ x   B). </a:t>
            </a:r>
          </a:p>
          <a:p>
            <a:pPr marL="342900" marR="0" lvl="0" indent="-342900" algn="l" rtl="0">
              <a:lnSpc>
                <a:spcPct val="90000"/>
              </a:lnSpc>
              <a:spcBef>
                <a:spcPts val="400"/>
              </a:spcBef>
              <a:spcAft>
                <a:spcPts val="0"/>
              </a:spcAft>
              <a:buClr>
                <a:schemeClr val="accent1"/>
              </a:buClr>
              <a:buSzPct val="25000"/>
              <a:buFont typeface="Noto Sans Symbols"/>
              <a:buNone/>
            </a:pPr>
            <a:r>
              <a:rPr lang="en-US" sz="2000" b="0" i="0" u="none" strike="noStrike" cap="none">
                <a:solidFill>
                  <a:schemeClr val="dk1"/>
                </a:solidFill>
                <a:latin typeface="Arial"/>
                <a:ea typeface="Arial"/>
                <a:cs typeface="Arial"/>
                <a:sym typeface="Arial"/>
              </a:rPr>
              <a:t>We write A = B if A and B are equal sets. </a:t>
            </a:r>
          </a:p>
        </p:txBody>
      </p:sp>
      <p:pic>
        <p:nvPicPr>
          <p:cNvPr id="179" name="Shape 179"/>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180" name="Shape 180"/>
          <p:cNvSpPr txBox="1"/>
          <p:nvPr/>
        </p:nvSpPr>
        <p:spPr>
          <a:xfrm>
            <a:off x="533400" y="3581400"/>
            <a:ext cx="8305799" cy="1371599"/>
          </a:xfrm>
          <a:prstGeom prst="rect">
            <a:avLst/>
          </a:prstGeom>
          <a:noFill/>
          <a:ln>
            <a:noFill/>
          </a:ln>
        </p:spPr>
        <p:txBody>
          <a:bodyPr lIns="91425" tIns="45700" rIns="91425" bIns="45700" anchor="t" anchorCtr="0">
            <a:noAutofit/>
          </a:bodyPr>
          <a:lstStyle/>
          <a:p>
            <a:pPr marL="533400" marR="0" lvl="0" indent="-533400" algn="l" rtl="0">
              <a:lnSpc>
                <a:spcPct val="100000"/>
              </a:lnSpc>
              <a:spcBef>
                <a:spcPts val="0"/>
              </a:spcBef>
              <a:spcAft>
                <a:spcPts val="0"/>
              </a:spcAft>
              <a:buClr>
                <a:schemeClr val="dk1"/>
              </a:buClr>
              <a:buSzPct val="100000"/>
              <a:buFont typeface="Arial"/>
              <a:buChar char="•"/>
            </a:pPr>
            <a:r>
              <a:rPr lang="en-US" sz="2400" b="0" i="0" u="none" dirty="0">
                <a:solidFill>
                  <a:schemeClr val="dk1"/>
                </a:solidFill>
                <a:latin typeface="Arial"/>
                <a:ea typeface="Arial"/>
                <a:cs typeface="Arial"/>
                <a:sym typeface="Arial"/>
              </a:rPr>
              <a:t>Example:</a:t>
            </a:r>
          </a:p>
          <a:p>
            <a:pPr marL="990600" marR="0" lvl="1" indent="-533400" algn="l" rtl="0">
              <a:lnSpc>
                <a:spcPct val="100000"/>
              </a:lnSpc>
              <a:spcBef>
                <a:spcPts val="480"/>
              </a:spcBef>
              <a:spcAft>
                <a:spcPts val="0"/>
              </a:spcAft>
              <a:buClr>
                <a:schemeClr val="dk1"/>
              </a:buClr>
              <a:buSzPct val="100000"/>
              <a:buFont typeface="Arial"/>
              <a:buChar char="•"/>
            </a:pPr>
            <a:r>
              <a:rPr lang="en-US" sz="2400" b="0" i="0" u="none" strike="noStrike" cap="none" dirty="0">
                <a:solidFill>
                  <a:schemeClr val="dk1"/>
                </a:solidFill>
                <a:latin typeface="Arial"/>
                <a:ea typeface="Arial"/>
                <a:cs typeface="Arial"/>
                <a:sym typeface="Arial"/>
              </a:rPr>
              <a:t>Are sets {1, 3, 5} and {3, 5,1} equal?</a:t>
            </a:r>
          </a:p>
          <a:p>
            <a:pPr marL="990600" marR="0" lvl="1" indent="-533400" algn="l" rtl="0">
              <a:lnSpc>
                <a:spcPct val="100000"/>
              </a:lnSpc>
              <a:spcBef>
                <a:spcPts val="480"/>
              </a:spcBef>
              <a:spcAft>
                <a:spcPts val="0"/>
              </a:spcAft>
              <a:buClr>
                <a:schemeClr val="dk1"/>
              </a:buClr>
              <a:buSzPct val="100000"/>
              <a:buFont typeface="Arial"/>
              <a:buChar char="•"/>
            </a:pPr>
            <a:r>
              <a:rPr lang="en-US" sz="2400" b="0" i="0" u="none" strike="noStrike" cap="none" dirty="0">
                <a:solidFill>
                  <a:schemeClr val="dk1"/>
                </a:solidFill>
                <a:latin typeface="Arial"/>
                <a:ea typeface="Arial"/>
                <a:cs typeface="Arial"/>
                <a:sym typeface="Arial"/>
              </a:rPr>
              <a:t>Are sets {1, 3, 3, 3, 5, 5, 5, 5} and {1, 3, 5} equal?</a:t>
            </a:r>
          </a:p>
          <a:p>
            <a:pPr marL="533400" marR="0" lvl="0" indent="-533400" algn="l" rtl="0">
              <a:lnSpc>
                <a:spcPct val="100000"/>
              </a:lnSpc>
              <a:spcBef>
                <a:spcPts val="400"/>
              </a:spcBef>
              <a:spcAft>
                <a:spcPts val="0"/>
              </a:spcAft>
              <a:buClr>
                <a:schemeClr val="dk1"/>
              </a:buClr>
              <a:buSzPct val="25000"/>
              <a:buFont typeface="Arial"/>
              <a:buNone/>
            </a:pPr>
            <a:r>
              <a:rPr lang="en-US" sz="2000" b="0" i="0" u="none" dirty="0">
                <a:solidFill>
                  <a:schemeClr val="dk1"/>
                </a:solidFill>
                <a:latin typeface="Arial"/>
                <a:ea typeface="Arial"/>
                <a:cs typeface="Arial"/>
                <a:sym typeface="Arial"/>
              </a:rPr>
              <a:t> </a:t>
            </a:r>
          </a:p>
          <a:p>
            <a:pPr marL="0" marR="0" lvl="0" indent="0" algn="l" rtl="0">
              <a:lnSpc>
                <a:spcPct val="100000"/>
              </a:lnSpc>
              <a:spcBef>
                <a:spcPts val="0"/>
              </a:spcBef>
              <a:spcAft>
                <a:spcPts val="0"/>
              </a:spcAft>
              <a:buNone/>
            </a:pPr>
            <a:endParaRPr sz="2000" b="0" i="0" u="none" dirty="0">
              <a:solidFill>
                <a:schemeClr val="dk1"/>
              </a:solidFill>
              <a:latin typeface="Arial"/>
              <a:ea typeface="Arial"/>
              <a:cs typeface="Arial"/>
              <a:sym typeface="Arial"/>
            </a:endParaRPr>
          </a:p>
        </p:txBody>
      </p:sp>
      <p:sp>
        <p:nvSpPr>
          <p:cNvPr id="181" name="Shape 181"/>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6</a:t>
            </a:fld>
            <a:endParaRPr lang="en-US" sz="1000" b="0" i="0" u="none">
              <a:solidFill>
                <a:schemeClr val="dk1"/>
              </a:solidFill>
              <a:latin typeface="Arial"/>
              <a:ea typeface="Arial"/>
              <a:cs typeface="Arial"/>
              <a:sym typeface="Arial"/>
            </a:endParaRPr>
          </a:p>
        </p:txBody>
      </p:sp>
      <p:pic>
        <p:nvPicPr>
          <p:cNvPr id="182" name="Shape 182"/>
          <p:cNvPicPr preferRelativeResize="0"/>
          <p:nvPr/>
        </p:nvPicPr>
        <p:blipFill rotWithShape="1">
          <a:blip r:embed="rId4">
            <a:alphaModFix/>
          </a:blip>
          <a:srcRect/>
          <a:stretch/>
        </p:blipFill>
        <p:spPr>
          <a:xfrm>
            <a:off x="2184400" y="2705100"/>
            <a:ext cx="223837" cy="241299"/>
          </a:xfrm>
          <a:prstGeom prst="rect">
            <a:avLst/>
          </a:prstGeom>
          <a:noFill/>
          <a:ln>
            <a:noFill/>
          </a:ln>
        </p:spPr>
      </p:pic>
      <p:pic>
        <p:nvPicPr>
          <p:cNvPr id="183" name="Shape 183"/>
          <p:cNvPicPr preferRelativeResize="0"/>
          <p:nvPr/>
        </p:nvPicPr>
        <p:blipFill rotWithShape="1">
          <a:blip r:embed="rId5">
            <a:alphaModFix/>
          </a:blip>
          <a:srcRect/>
          <a:stretch/>
        </p:blipFill>
        <p:spPr>
          <a:xfrm>
            <a:off x="2643981" y="2673349"/>
            <a:ext cx="304799" cy="254000"/>
          </a:xfrm>
          <a:prstGeom prst="rect">
            <a:avLst/>
          </a:prstGeom>
          <a:noFill/>
          <a:ln>
            <a:noFill/>
          </a:ln>
        </p:spPr>
      </p:pic>
      <p:pic>
        <p:nvPicPr>
          <p:cNvPr id="184" name="Shape 184"/>
          <p:cNvPicPr preferRelativeResize="0"/>
          <p:nvPr/>
        </p:nvPicPr>
        <p:blipFill rotWithShape="1">
          <a:blip r:embed="rId6">
            <a:alphaModFix/>
          </a:blip>
          <a:srcRect/>
          <a:stretch/>
        </p:blipFill>
        <p:spPr>
          <a:xfrm>
            <a:off x="3489325" y="2705100"/>
            <a:ext cx="320675" cy="266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a:t>
            </a:r>
          </a:p>
        </p:txBody>
      </p:sp>
      <p:sp>
        <p:nvSpPr>
          <p:cNvPr id="190" name="Shape 190"/>
          <p:cNvSpPr txBox="1">
            <a:spLocks noGrp="1"/>
          </p:cNvSpPr>
          <p:nvPr>
            <p:ph type="body" idx="1"/>
          </p:nvPr>
        </p:nvSpPr>
        <p:spPr>
          <a:xfrm>
            <a:off x="457200" y="1447800"/>
            <a:ext cx="8381999" cy="5638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Venn Diagrams</a:t>
            </a:r>
          </a:p>
          <a:p>
            <a:pPr marL="742950" marR="0" lvl="1" indent="-285750" algn="l" rtl="0">
              <a:lnSpc>
                <a:spcPct val="100000"/>
              </a:lnSpc>
              <a:spcBef>
                <a:spcPts val="380"/>
              </a:spcBef>
              <a:spcAft>
                <a:spcPts val="0"/>
              </a:spcAft>
              <a:buClr>
                <a:schemeClr val="accent1"/>
              </a:buClr>
              <a:buSzPct val="100000"/>
              <a:buFont typeface="Noto Sans Symbols"/>
              <a:buChar char="○"/>
            </a:pPr>
            <a:r>
              <a:rPr lang="en-US" sz="1900" b="0" i="0" u="none" strike="noStrike" cap="none">
                <a:solidFill>
                  <a:schemeClr val="dk1"/>
                </a:solidFill>
                <a:latin typeface="Arial"/>
                <a:ea typeface="Arial"/>
                <a:cs typeface="Arial"/>
                <a:sym typeface="Arial"/>
              </a:rPr>
              <a:t>Represent sets graphically</a:t>
            </a:r>
          </a:p>
          <a:p>
            <a:pPr marL="742950" marR="0" lvl="1" indent="-285750" algn="l" rtl="0">
              <a:lnSpc>
                <a:spcPct val="100000"/>
              </a:lnSpc>
              <a:spcBef>
                <a:spcPts val="380"/>
              </a:spcBef>
              <a:spcAft>
                <a:spcPts val="0"/>
              </a:spcAft>
              <a:buClr>
                <a:schemeClr val="accent1"/>
              </a:buClr>
              <a:buSzPct val="100000"/>
              <a:buFont typeface="Noto Sans Symbols"/>
              <a:buChar char="○"/>
            </a:pPr>
            <a:r>
              <a:rPr lang="en-US" sz="1900" b="0" i="0" u="none" strike="noStrike" cap="none">
                <a:solidFill>
                  <a:schemeClr val="dk1"/>
                </a:solidFill>
                <a:latin typeface="Arial"/>
                <a:ea typeface="Arial"/>
                <a:cs typeface="Arial"/>
                <a:sym typeface="Arial"/>
              </a:rPr>
              <a:t>The universal set U, which contains all the objects under consideration, is represented by a rectangle. The set varies depending on which objects are of interest.</a:t>
            </a:r>
          </a:p>
          <a:p>
            <a:pPr marL="742950" marR="0" lvl="1" indent="-285750" algn="l" rtl="0">
              <a:lnSpc>
                <a:spcPct val="100000"/>
              </a:lnSpc>
              <a:spcBef>
                <a:spcPts val="380"/>
              </a:spcBef>
              <a:spcAft>
                <a:spcPts val="0"/>
              </a:spcAft>
              <a:buClr>
                <a:schemeClr val="accent1"/>
              </a:buClr>
              <a:buSzPct val="100000"/>
              <a:buFont typeface="Noto Sans Symbols"/>
              <a:buChar char="○"/>
            </a:pPr>
            <a:r>
              <a:rPr lang="en-US" sz="1900" b="0" i="0" u="none" strike="noStrike" cap="none">
                <a:solidFill>
                  <a:schemeClr val="dk1"/>
                </a:solidFill>
                <a:latin typeface="Arial"/>
                <a:ea typeface="Arial"/>
                <a:cs typeface="Arial"/>
                <a:sym typeface="Arial"/>
              </a:rPr>
              <a:t>Inside the rectangle, circles or other geometrical figures are used to represent sets.</a:t>
            </a:r>
          </a:p>
          <a:p>
            <a:pPr marL="742950" marR="0" lvl="1" indent="-285750" algn="l" rtl="0">
              <a:lnSpc>
                <a:spcPct val="100000"/>
              </a:lnSpc>
              <a:spcBef>
                <a:spcPts val="380"/>
              </a:spcBef>
              <a:spcAft>
                <a:spcPts val="0"/>
              </a:spcAft>
              <a:buClr>
                <a:schemeClr val="accent1"/>
              </a:buClr>
              <a:buSzPct val="100000"/>
              <a:buFont typeface="Noto Sans Symbols"/>
              <a:buChar char="○"/>
            </a:pPr>
            <a:r>
              <a:rPr lang="en-US" sz="1900" b="0" i="0" u="none" strike="noStrike" cap="none">
                <a:solidFill>
                  <a:schemeClr val="dk1"/>
                </a:solidFill>
                <a:latin typeface="Arial"/>
                <a:ea typeface="Arial"/>
                <a:cs typeface="Arial"/>
                <a:sym typeface="Arial"/>
              </a:rPr>
              <a:t>Sometimes points are used to represent the particular elements of the set.</a:t>
            </a:r>
          </a:p>
          <a:p>
            <a:pPr marL="342900" marR="0" lvl="0" indent="-342900" algn="l" rtl="0">
              <a:spcBef>
                <a:spcPts val="380"/>
              </a:spcBef>
              <a:spcAft>
                <a:spcPts val="0"/>
              </a:spcAft>
              <a:buClr>
                <a:schemeClr val="accent1"/>
              </a:buClr>
              <a:buSzPct val="100000"/>
              <a:buFont typeface="Noto Sans Symbols"/>
              <a:buNone/>
            </a:pPr>
            <a:endParaRPr sz="1900" b="0" i="0" u="none" strike="noStrike" cap="none">
              <a:solidFill>
                <a:schemeClr val="dk1"/>
              </a:solidFill>
              <a:latin typeface="Arial"/>
              <a:ea typeface="Arial"/>
              <a:cs typeface="Arial"/>
              <a:sym typeface="Arial"/>
            </a:endParaRPr>
          </a:p>
        </p:txBody>
      </p:sp>
      <p:pic>
        <p:nvPicPr>
          <p:cNvPr id="191" name="Shape 191"/>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192" name="Shape 192"/>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7</a:t>
            </a:fld>
            <a:endParaRPr lang="en-US" sz="1000" b="0" i="0" u="none">
              <a:solidFill>
                <a:schemeClr val="dk1"/>
              </a:solidFill>
              <a:latin typeface="Arial"/>
              <a:ea typeface="Arial"/>
              <a:cs typeface="Arial"/>
              <a:sym typeface="Arial"/>
            </a:endParaRPr>
          </a:p>
        </p:txBody>
      </p:sp>
      <p:sp>
        <p:nvSpPr>
          <p:cNvPr id="193" name="Shape 193"/>
          <p:cNvSpPr txBox="1"/>
          <p:nvPr/>
        </p:nvSpPr>
        <p:spPr>
          <a:xfrm>
            <a:off x="2362200" y="4572000"/>
            <a:ext cx="3276600" cy="1828800"/>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4" name="Shape 194"/>
          <p:cNvSpPr/>
          <p:nvPr/>
        </p:nvSpPr>
        <p:spPr>
          <a:xfrm>
            <a:off x="3352800" y="4800600"/>
            <a:ext cx="1295400" cy="1219199"/>
          </a:xfrm>
          <a:prstGeom prst="ellipse">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5" name="Shape 195"/>
          <p:cNvSpPr/>
          <p:nvPr/>
        </p:nvSpPr>
        <p:spPr>
          <a:xfrm>
            <a:off x="3962400" y="4953000"/>
            <a:ext cx="76199" cy="76199"/>
          </a:xfrm>
          <a:prstGeom prst="ellipse">
            <a:avLst/>
          </a:prstGeom>
          <a:solidFill>
            <a:srgbClr val="0000E5"/>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6" name="Shape 196"/>
          <p:cNvSpPr/>
          <p:nvPr/>
        </p:nvSpPr>
        <p:spPr>
          <a:xfrm>
            <a:off x="3505200" y="5181600"/>
            <a:ext cx="76199" cy="76199"/>
          </a:xfrm>
          <a:prstGeom prst="ellipse">
            <a:avLst/>
          </a:prstGeom>
          <a:solidFill>
            <a:srgbClr val="0000E5"/>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7" name="Shape 197"/>
          <p:cNvSpPr/>
          <p:nvPr/>
        </p:nvSpPr>
        <p:spPr>
          <a:xfrm>
            <a:off x="4419600" y="5181600"/>
            <a:ext cx="76199" cy="76199"/>
          </a:xfrm>
          <a:prstGeom prst="ellipse">
            <a:avLst/>
          </a:prstGeom>
          <a:solidFill>
            <a:srgbClr val="0000E5"/>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8" name="Shape 198"/>
          <p:cNvSpPr/>
          <p:nvPr/>
        </p:nvSpPr>
        <p:spPr>
          <a:xfrm>
            <a:off x="4267200" y="5638800"/>
            <a:ext cx="76199" cy="76199"/>
          </a:xfrm>
          <a:prstGeom prst="ellipse">
            <a:avLst/>
          </a:prstGeom>
          <a:solidFill>
            <a:srgbClr val="0000E5"/>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9" name="Shape 199"/>
          <p:cNvSpPr/>
          <p:nvPr/>
        </p:nvSpPr>
        <p:spPr>
          <a:xfrm>
            <a:off x="3657600" y="5638800"/>
            <a:ext cx="76199" cy="76199"/>
          </a:xfrm>
          <a:prstGeom prst="ellipse">
            <a:avLst/>
          </a:prstGeom>
          <a:solidFill>
            <a:srgbClr val="0000E5"/>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0" name="Shape 200"/>
          <p:cNvSpPr txBox="1"/>
          <p:nvPr/>
        </p:nvSpPr>
        <p:spPr>
          <a:xfrm>
            <a:off x="3962400" y="4724400"/>
            <a:ext cx="4572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a:solidFill>
                  <a:schemeClr val="dk1"/>
                </a:solidFill>
                <a:latin typeface="Arial"/>
                <a:ea typeface="Arial"/>
                <a:cs typeface="Arial"/>
                <a:sym typeface="Arial"/>
              </a:rPr>
              <a:t>a</a:t>
            </a:r>
          </a:p>
        </p:txBody>
      </p:sp>
      <p:sp>
        <p:nvSpPr>
          <p:cNvPr id="201" name="Shape 201"/>
          <p:cNvSpPr txBox="1"/>
          <p:nvPr/>
        </p:nvSpPr>
        <p:spPr>
          <a:xfrm>
            <a:off x="3810000" y="5105400"/>
            <a:ext cx="4572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a:solidFill>
                  <a:schemeClr val="dk1"/>
                </a:solidFill>
                <a:latin typeface="Arial"/>
                <a:ea typeface="Arial"/>
                <a:cs typeface="Arial"/>
                <a:sym typeface="Arial"/>
              </a:rPr>
              <a:t>V</a:t>
            </a:r>
          </a:p>
        </p:txBody>
      </p:sp>
      <p:sp>
        <p:nvSpPr>
          <p:cNvPr id="202" name="Shape 202"/>
          <p:cNvSpPr txBox="1"/>
          <p:nvPr/>
        </p:nvSpPr>
        <p:spPr>
          <a:xfrm>
            <a:off x="4419600" y="5116512"/>
            <a:ext cx="4572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a:solidFill>
                  <a:schemeClr val="dk1"/>
                </a:solidFill>
                <a:latin typeface="Arial"/>
                <a:ea typeface="Arial"/>
                <a:cs typeface="Arial"/>
                <a:sym typeface="Arial"/>
              </a:rPr>
              <a:t>e</a:t>
            </a:r>
          </a:p>
        </p:txBody>
      </p:sp>
      <p:sp>
        <p:nvSpPr>
          <p:cNvPr id="203" name="Shape 203"/>
          <p:cNvSpPr txBox="1"/>
          <p:nvPr/>
        </p:nvSpPr>
        <p:spPr>
          <a:xfrm>
            <a:off x="4267200" y="5421312"/>
            <a:ext cx="4572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a:solidFill>
                  <a:schemeClr val="dk1"/>
                </a:solidFill>
                <a:latin typeface="Arial"/>
                <a:ea typeface="Arial"/>
                <a:cs typeface="Arial"/>
                <a:sym typeface="Arial"/>
              </a:rPr>
              <a:t>i</a:t>
            </a:r>
          </a:p>
        </p:txBody>
      </p:sp>
      <p:sp>
        <p:nvSpPr>
          <p:cNvPr id="204" name="Shape 204"/>
          <p:cNvSpPr txBox="1"/>
          <p:nvPr/>
        </p:nvSpPr>
        <p:spPr>
          <a:xfrm>
            <a:off x="3581400" y="5334000"/>
            <a:ext cx="4572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a:solidFill>
                  <a:schemeClr val="dk1"/>
                </a:solidFill>
                <a:latin typeface="Arial"/>
                <a:ea typeface="Arial"/>
                <a:cs typeface="Arial"/>
                <a:sym typeface="Arial"/>
              </a:rPr>
              <a:t>o</a:t>
            </a:r>
          </a:p>
        </p:txBody>
      </p:sp>
      <p:sp>
        <p:nvSpPr>
          <p:cNvPr id="205" name="Shape 205"/>
          <p:cNvSpPr txBox="1"/>
          <p:nvPr/>
        </p:nvSpPr>
        <p:spPr>
          <a:xfrm>
            <a:off x="3429000" y="4876800"/>
            <a:ext cx="4572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a:solidFill>
                  <a:schemeClr val="dk1"/>
                </a:solidFill>
                <a:latin typeface="Arial"/>
                <a:ea typeface="Arial"/>
                <a:cs typeface="Arial"/>
                <a:sym typeface="Arial"/>
              </a:rPr>
              <a:t>u</a:t>
            </a:r>
          </a:p>
        </p:txBody>
      </p:sp>
      <p:sp>
        <p:nvSpPr>
          <p:cNvPr id="206" name="Shape 206"/>
          <p:cNvSpPr txBox="1"/>
          <p:nvPr/>
        </p:nvSpPr>
        <p:spPr>
          <a:xfrm>
            <a:off x="5334000" y="4572000"/>
            <a:ext cx="4572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a:solidFill>
                  <a:schemeClr val="dk1"/>
                </a:solidFill>
                <a:latin typeface="Arial"/>
                <a:ea typeface="Arial"/>
                <a:cs typeface="Arial"/>
                <a:sym typeface="Arial"/>
              </a:rPr>
              <a:t>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a:t>
            </a:r>
          </a:p>
        </p:txBody>
      </p:sp>
      <p:sp>
        <p:nvSpPr>
          <p:cNvPr id="212" name="Shape 212"/>
          <p:cNvSpPr txBox="1">
            <a:spLocks noGrp="1"/>
          </p:cNvSpPr>
          <p:nvPr>
            <p:ph type="body" idx="1"/>
          </p:nvPr>
        </p:nvSpPr>
        <p:spPr>
          <a:xfrm>
            <a:off x="457200" y="1447800"/>
            <a:ext cx="8381999" cy="5638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accent1"/>
              </a:buClr>
              <a:buSzPct val="100000"/>
              <a:buFont typeface="Noto Sans Symbols"/>
              <a:buChar char="●"/>
            </a:pPr>
            <a:r>
              <a:rPr lang="en-US" sz="2400" b="0" i="0" u="none" strike="noStrike" cap="none">
                <a:solidFill>
                  <a:srgbClr val="5959FF"/>
                </a:solidFill>
                <a:latin typeface="Arial"/>
                <a:ea typeface="Arial"/>
                <a:cs typeface="Arial"/>
                <a:sym typeface="Arial"/>
              </a:rPr>
              <a:t>Empty Set (null set)</a:t>
            </a:r>
            <a:r>
              <a:rPr lang="en-US" sz="2400" b="0" i="0" u="none" strike="noStrike" cap="none">
                <a:solidFill>
                  <a:schemeClr val="dk1"/>
                </a:solidFill>
                <a:latin typeface="Arial"/>
                <a:ea typeface="Arial"/>
                <a:cs typeface="Arial"/>
                <a:sym typeface="Arial"/>
              </a:rPr>
              <a:t>:</a:t>
            </a:r>
            <a:r>
              <a:rPr lang="en-US" sz="2400" b="0" i="0" u="none" strike="noStrike" cap="none">
                <a:solidFill>
                  <a:srgbClr val="5959FF"/>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a set that has no elements, denoted by </a:t>
            </a:r>
            <a:r>
              <a:rPr lang="en-US" sz="2400" b="0" i="1" u="none" strike="noStrike" cap="none">
                <a:solidFill>
                  <a:schemeClr val="dk1"/>
                </a:solidFill>
                <a:latin typeface="Consolas"/>
                <a:ea typeface="Consolas"/>
                <a:cs typeface="Consolas"/>
                <a:sym typeface="Consolas"/>
              </a:rPr>
              <a:t>ф </a:t>
            </a:r>
            <a:r>
              <a:rPr lang="en-US" sz="2400" b="0" i="0" u="none" strike="noStrike" cap="none">
                <a:solidFill>
                  <a:schemeClr val="dk1"/>
                </a:solidFill>
                <a:latin typeface="Consolas"/>
                <a:ea typeface="Consolas"/>
                <a:cs typeface="Consolas"/>
                <a:sym typeface="Consolas"/>
              </a:rPr>
              <a:t>or {}. </a:t>
            </a:r>
          </a:p>
          <a:p>
            <a:pPr marL="342900" marR="0" lvl="0" indent="-342900" algn="l" rtl="0">
              <a:lnSpc>
                <a:spcPct val="100000"/>
              </a:lnSpc>
              <a:spcBef>
                <a:spcPts val="48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Example: The set of all positive integers that are greater than their squares is an empty set.</a:t>
            </a:r>
          </a:p>
          <a:p>
            <a:pPr marL="342900" marR="0" lvl="0" indent="-342900" algn="l" rtl="0">
              <a:lnSpc>
                <a:spcPct val="100000"/>
              </a:lnSpc>
              <a:spcBef>
                <a:spcPts val="480"/>
              </a:spcBef>
              <a:spcAft>
                <a:spcPts val="0"/>
              </a:spcAft>
              <a:buClr>
                <a:schemeClr val="accent1"/>
              </a:buClr>
              <a:buSzPct val="100000"/>
              <a:buFont typeface="Noto Sans Symbols"/>
              <a:buChar char="●"/>
            </a:pPr>
            <a:r>
              <a:rPr lang="en-US" sz="2400" b="0" i="0" u="none" strike="noStrike" cap="none">
                <a:solidFill>
                  <a:srgbClr val="5959FF"/>
                </a:solidFill>
                <a:latin typeface="Arial"/>
                <a:ea typeface="Arial"/>
                <a:cs typeface="Arial"/>
                <a:sym typeface="Arial"/>
              </a:rPr>
              <a:t>Singleton set</a:t>
            </a:r>
            <a:r>
              <a:rPr lang="en-US" sz="2400" b="0" i="0" u="none" strike="noStrike" cap="none">
                <a:solidFill>
                  <a:schemeClr val="dk1"/>
                </a:solidFill>
                <a:latin typeface="Arial"/>
                <a:ea typeface="Arial"/>
                <a:cs typeface="Arial"/>
                <a:sym typeface="Arial"/>
              </a:rPr>
              <a:t>: a set with one element </a:t>
            </a:r>
          </a:p>
          <a:p>
            <a:pPr marL="342900" marR="0" lvl="0" indent="-342900" algn="l" rtl="0">
              <a:lnSpc>
                <a:spcPct val="100000"/>
              </a:lnSpc>
              <a:spcBef>
                <a:spcPts val="48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Compare:  </a:t>
            </a:r>
            <a:r>
              <a:rPr lang="en-US" sz="2400" b="0" i="1" u="none" strike="noStrike" cap="none">
                <a:solidFill>
                  <a:schemeClr val="dk1"/>
                </a:solidFill>
                <a:latin typeface="Consolas"/>
                <a:ea typeface="Consolas"/>
                <a:cs typeface="Consolas"/>
                <a:sym typeface="Consolas"/>
              </a:rPr>
              <a:t>ф </a:t>
            </a:r>
            <a:r>
              <a:rPr lang="en-US" sz="2400" b="0" i="0" u="none" strike="noStrike" cap="none">
                <a:solidFill>
                  <a:schemeClr val="dk1"/>
                </a:solidFill>
                <a:latin typeface="Consolas"/>
                <a:ea typeface="Consolas"/>
                <a:cs typeface="Consolas"/>
                <a:sym typeface="Consolas"/>
              </a:rPr>
              <a:t>and</a:t>
            </a:r>
            <a:r>
              <a:rPr lang="en-US" sz="2400" b="0" i="1" u="none" strike="noStrike" cap="none">
                <a:solidFill>
                  <a:schemeClr val="dk1"/>
                </a:solidFill>
                <a:latin typeface="Consolas"/>
                <a:ea typeface="Consolas"/>
                <a:cs typeface="Consolas"/>
                <a:sym typeface="Consolas"/>
              </a:rPr>
              <a:t> </a:t>
            </a:r>
            <a:r>
              <a:rPr lang="en-US" sz="2400" b="0" i="0" u="none" strike="noStrike" cap="none">
                <a:solidFill>
                  <a:schemeClr val="dk1"/>
                </a:solidFill>
                <a:latin typeface="Arial"/>
                <a:ea typeface="Arial"/>
                <a:cs typeface="Arial"/>
                <a:sym typeface="Arial"/>
              </a:rPr>
              <a:t>{</a:t>
            </a:r>
            <a:r>
              <a:rPr lang="en-US" sz="2400" b="0" i="1" u="none" strike="noStrike" cap="none">
                <a:solidFill>
                  <a:schemeClr val="dk1"/>
                </a:solidFill>
                <a:latin typeface="Consolas"/>
                <a:ea typeface="Consolas"/>
                <a:cs typeface="Consolas"/>
                <a:sym typeface="Consolas"/>
              </a:rPr>
              <a:t>ф</a:t>
            </a:r>
            <a:r>
              <a:rPr lang="en-US" sz="2400" b="0" i="0" u="none" strike="noStrike" cap="none">
                <a:solidFill>
                  <a:schemeClr val="dk1"/>
                </a:solidFill>
                <a:latin typeface="Arial"/>
                <a:ea typeface="Arial"/>
                <a:cs typeface="Arial"/>
                <a:sym typeface="Arial"/>
              </a:rPr>
              <a:t>}</a:t>
            </a:r>
          </a:p>
          <a:p>
            <a:pPr marL="742950" marR="0" lvl="1" indent="-285750" algn="l" rtl="0">
              <a:lnSpc>
                <a:spcPct val="100000"/>
              </a:lnSpc>
              <a:spcBef>
                <a:spcPts val="400"/>
              </a:spcBef>
              <a:spcAft>
                <a:spcPts val="0"/>
              </a:spcAft>
              <a:buClr>
                <a:schemeClr val="accent1"/>
              </a:buClr>
              <a:buSzPct val="100000"/>
              <a:buFont typeface="Noto Sans Symbols"/>
              <a:buChar char="○"/>
            </a:pPr>
            <a:r>
              <a:rPr lang="en-US" sz="2000" b="0" i="1" u="none" strike="noStrike" cap="none">
                <a:solidFill>
                  <a:schemeClr val="dk1"/>
                </a:solidFill>
                <a:latin typeface="Arial"/>
                <a:ea typeface="Arial"/>
                <a:cs typeface="Arial"/>
                <a:sym typeface="Arial"/>
              </a:rPr>
              <a:t>Ф: </a:t>
            </a:r>
            <a:r>
              <a:rPr lang="en-US" sz="2000" b="0" i="0" u="none" strike="noStrike" cap="none">
                <a:solidFill>
                  <a:schemeClr val="dk1"/>
                </a:solidFill>
                <a:latin typeface="Arial"/>
                <a:ea typeface="Arial"/>
                <a:cs typeface="Arial"/>
                <a:sym typeface="Arial"/>
              </a:rPr>
              <a:t> an empty set. Think of this as an empty folder</a:t>
            </a:r>
          </a:p>
          <a:p>
            <a:pPr marL="742950" marR="0" lvl="1" indent="-285750" algn="l" rtl="0">
              <a:lnSpc>
                <a:spcPct val="100000"/>
              </a:lnSpc>
              <a:spcBef>
                <a:spcPts val="400"/>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Consolas"/>
                <a:ea typeface="Consolas"/>
                <a:cs typeface="Consolas"/>
                <a:sym typeface="Consolas"/>
              </a:rPr>
              <a:t>ф</a:t>
            </a:r>
            <a:r>
              <a:rPr lang="en-US" sz="2000" b="0" i="0" u="none" strike="noStrike" cap="none">
                <a:solidFill>
                  <a:schemeClr val="dk1"/>
                </a:solidFill>
                <a:latin typeface="Arial"/>
                <a:ea typeface="Arial"/>
                <a:cs typeface="Arial"/>
                <a:sym typeface="Arial"/>
              </a:rPr>
              <a:t>}: a set with one element. The element is an empty set. Think of this as an folder with an empty folder in it.</a:t>
            </a:r>
          </a:p>
          <a:p>
            <a:pPr marL="342900" marR="0" lvl="0" indent="-342900" algn="l" rtl="0">
              <a:spcBef>
                <a:spcPts val="400"/>
              </a:spcBef>
              <a:spcAft>
                <a:spcPts val="0"/>
              </a:spcAft>
              <a:buClr>
                <a:schemeClr val="accent1"/>
              </a:buClr>
              <a:buSzPct val="100000"/>
              <a:buFont typeface="Noto Sans Symbols"/>
              <a:buNone/>
            </a:pPr>
            <a:endParaRPr sz="2000" b="0" i="0" u="none" strike="noStrike" cap="none">
              <a:solidFill>
                <a:schemeClr val="dk1"/>
              </a:solidFill>
              <a:latin typeface="Arial"/>
              <a:ea typeface="Arial"/>
              <a:cs typeface="Arial"/>
              <a:sym typeface="Arial"/>
            </a:endParaRPr>
          </a:p>
        </p:txBody>
      </p:sp>
      <p:pic>
        <p:nvPicPr>
          <p:cNvPr id="213" name="Shape 213"/>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214" name="Shape 214"/>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8</a:t>
            </a:fld>
            <a:endParaRPr lang="en-US" sz="1000" b="0" i="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3800" b="0" i="0" u="none" strike="noStrike" cap="none">
                <a:solidFill>
                  <a:schemeClr val="dk2"/>
                </a:solidFill>
                <a:latin typeface="Arial"/>
                <a:ea typeface="Arial"/>
                <a:cs typeface="Arial"/>
                <a:sym typeface="Arial"/>
              </a:rPr>
              <a:t>2.1 Sets  (Subset)</a:t>
            </a:r>
          </a:p>
        </p:txBody>
      </p:sp>
      <p:sp>
        <p:nvSpPr>
          <p:cNvPr id="220" name="Shape 220"/>
          <p:cNvSpPr txBox="1">
            <a:spLocks noGrp="1"/>
          </p:cNvSpPr>
          <p:nvPr>
            <p:ph type="body" idx="1"/>
          </p:nvPr>
        </p:nvSpPr>
        <p:spPr>
          <a:xfrm>
            <a:off x="381000" y="3200400"/>
            <a:ext cx="8381999" cy="3505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Arial"/>
                <a:ea typeface="Arial"/>
                <a:cs typeface="Arial"/>
                <a:sym typeface="Arial"/>
              </a:rPr>
              <a:t>A    B if and only if the quantification</a:t>
            </a:r>
          </a:p>
          <a:p>
            <a:pPr marL="742950" marR="0" lvl="1" indent="-285750" algn="l" rtl="0">
              <a:lnSpc>
                <a:spcPct val="100000"/>
              </a:lnSpc>
              <a:spcBef>
                <a:spcPts val="400"/>
              </a:spcBef>
              <a:spcAft>
                <a:spcPts val="0"/>
              </a:spcAft>
              <a:buClr>
                <a:schemeClr val="accent1"/>
              </a:buClr>
              <a:buSzPct val="25000"/>
              <a:buFont typeface="Noto Sans Symbols"/>
              <a:buNone/>
            </a:pPr>
            <a:r>
              <a:rPr lang="en-US" sz="1900" b="0" i="0" u="none" strike="noStrike" cap="none">
                <a:solidFill>
                  <a:schemeClr val="dk1"/>
                </a:solidFill>
                <a:latin typeface="Arial"/>
                <a:ea typeface="Arial"/>
                <a:cs typeface="Arial"/>
                <a:sym typeface="Arial"/>
              </a:rPr>
              <a:t>                  x(x    A </a:t>
            </a:r>
            <a:r>
              <a:rPr lang="en-US" sz="2000" b="0" i="0" u="none" strike="noStrike" cap="none">
                <a:solidFill>
                  <a:schemeClr val="dk1"/>
                </a:solidFill>
                <a:latin typeface="Arial"/>
                <a:ea typeface="Arial"/>
                <a:cs typeface="Arial"/>
                <a:sym typeface="Arial"/>
              </a:rPr>
              <a:t>→</a:t>
            </a:r>
            <a:r>
              <a:rPr lang="en-US" sz="1900" b="0" i="0" u="none" strike="noStrike" cap="none">
                <a:solidFill>
                  <a:schemeClr val="dk1"/>
                </a:solidFill>
                <a:latin typeface="Arial"/>
                <a:ea typeface="Arial"/>
                <a:cs typeface="Arial"/>
                <a:sym typeface="Arial"/>
              </a:rPr>
              <a:t>  x     B)    is true</a:t>
            </a:r>
          </a:p>
        </p:txBody>
      </p:sp>
      <p:pic>
        <p:nvPicPr>
          <p:cNvPr id="221" name="Shape 221"/>
          <p:cNvPicPr preferRelativeResize="0">
            <a:picLocks noGrp="1"/>
          </p:cNvPicPr>
          <p:nvPr>
            <p:ph type="body" idx="1"/>
          </p:nvPr>
        </p:nvPicPr>
        <p:blipFill rotWithShape="1">
          <a:blip r:embed="rId3">
            <a:alphaModFix/>
          </a:blip>
          <a:srcRect/>
          <a:stretch/>
        </p:blipFill>
        <p:spPr>
          <a:xfrm>
            <a:off x="6610350" y="2584450"/>
            <a:ext cx="114300" cy="215899"/>
          </a:xfrm>
          <a:prstGeom prst="rect">
            <a:avLst/>
          </a:prstGeom>
          <a:noFill/>
          <a:ln>
            <a:noFill/>
          </a:ln>
        </p:spPr>
      </p:pic>
      <p:sp>
        <p:nvSpPr>
          <p:cNvPr id="222" name="Shape 222"/>
          <p:cNvSpPr txBox="1"/>
          <p:nvPr/>
        </p:nvSpPr>
        <p:spPr>
          <a:xfrm>
            <a:off x="6553200" y="6248400"/>
            <a:ext cx="21335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a:solidFill>
                  <a:schemeClr val="dk1"/>
                </a:solidFill>
                <a:latin typeface="Arial"/>
                <a:ea typeface="Arial"/>
                <a:cs typeface="Arial"/>
                <a:sym typeface="Arial"/>
              </a:rPr>
              <a:t>9</a:t>
            </a:fld>
            <a:endParaRPr lang="en-US" sz="1000" b="0" i="0" u="none">
              <a:solidFill>
                <a:schemeClr val="dk1"/>
              </a:solidFill>
              <a:latin typeface="Arial"/>
              <a:ea typeface="Arial"/>
              <a:cs typeface="Arial"/>
              <a:sym typeface="Arial"/>
            </a:endParaRPr>
          </a:p>
        </p:txBody>
      </p:sp>
      <p:sp>
        <p:nvSpPr>
          <p:cNvPr id="223" name="Shape 223"/>
          <p:cNvSpPr txBox="1"/>
          <p:nvPr/>
        </p:nvSpPr>
        <p:spPr>
          <a:xfrm>
            <a:off x="1828800" y="4191000"/>
            <a:ext cx="3276600" cy="1828800"/>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4" name="Shape 224"/>
          <p:cNvSpPr txBox="1"/>
          <p:nvPr/>
        </p:nvSpPr>
        <p:spPr>
          <a:xfrm>
            <a:off x="3200400" y="4876800"/>
            <a:ext cx="4572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a:solidFill>
                  <a:schemeClr val="dk1"/>
                </a:solidFill>
                <a:latin typeface="Arial"/>
                <a:ea typeface="Arial"/>
                <a:cs typeface="Arial"/>
                <a:sym typeface="Arial"/>
              </a:rPr>
              <a:t>A</a:t>
            </a:r>
          </a:p>
        </p:txBody>
      </p:sp>
      <p:sp>
        <p:nvSpPr>
          <p:cNvPr id="225" name="Shape 225"/>
          <p:cNvSpPr txBox="1"/>
          <p:nvPr/>
        </p:nvSpPr>
        <p:spPr>
          <a:xfrm>
            <a:off x="4572000" y="4267200"/>
            <a:ext cx="4572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a:solidFill>
                  <a:schemeClr val="dk1"/>
                </a:solidFill>
                <a:latin typeface="Arial"/>
                <a:ea typeface="Arial"/>
                <a:cs typeface="Arial"/>
                <a:sym typeface="Arial"/>
              </a:rPr>
              <a:t>U</a:t>
            </a:r>
          </a:p>
        </p:txBody>
      </p:sp>
      <p:sp>
        <p:nvSpPr>
          <p:cNvPr id="226" name="Shape 226"/>
          <p:cNvSpPr txBox="1"/>
          <p:nvPr/>
        </p:nvSpPr>
        <p:spPr>
          <a:xfrm>
            <a:off x="457200" y="1600200"/>
            <a:ext cx="8305799" cy="1447800"/>
          </a:xfrm>
          <a:prstGeom prst="rect">
            <a:avLst/>
          </a:prstGeom>
          <a:solidFill>
            <a:srgbClr val="F2F2F2"/>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Arial"/>
              <a:buNone/>
            </a:pPr>
            <a:r>
              <a:rPr lang="en-US" sz="2400" b="0" i="0" u="none">
                <a:solidFill>
                  <a:schemeClr val="dk1"/>
                </a:solidFill>
                <a:latin typeface="Arial"/>
                <a:ea typeface="Arial"/>
                <a:cs typeface="Arial"/>
                <a:sym typeface="Arial"/>
              </a:rPr>
              <a:t>DEFINITION 4</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The set A is said to be a subset of B if and only if every element of A is </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also an element of B. We use the notation A     B to indicate that A is a </a:t>
            </a:r>
          </a:p>
          <a:p>
            <a:pPr marL="342900" marR="0" lvl="0" indent="-342900" algn="l" rtl="0">
              <a:lnSpc>
                <a:spcPct val="90000"/>
              </a:lnSpc>
              <a:spcBef>
                <a:spcPts val="400"/>
              </a:spcBef>
              <a:spcAft>
                <a:spcPts val="0"/>
              </a:spcAft>
              <a:buClr>
                <a:schemeClr val="dk1"/>
              </a:buClr>
              <a:buSzPct val="25000"/>
              <a:buFont typeface="Arial"/>
              <a:buNone/>
            </a:pPr>
            <a:r>
              <a:rPr lang="en-US" sz="2000" b="0" i="0" u="none">
                <a:solidFill>
                  <a:schemeClr val="dk1"/>
                </a:solidFill>
                <a:latin typeface="Arial"/>
                <a:ea typeface="Arial"/>
                <a:cs typeface="Arial"/>
                <a:sym typeface="Arial"/>
              </a:rPr>
              <a:t>subset of the set B.</a:t>
            </a:r>
          </a:p>
        </p:txBody>
      </p:sp>
      <p:pic>
        <p:nvPicPr>
          <p:cNvPr id="227" name="Shape 227"/>
          <p:cNvPicPr preferRelativeResize="0"/>
          <p:nvPr/>
        </p:nvPicPr>
        <p:blipFill rotWithShape="1">
          <a:blip r:embed="rId4">
            <a:alphaModFix/>
          </a:blip>
          <a:srcRect/>
          <a:stretch/>
        </p:blipFill>
        <p:spPr>
          <a:xfrm>
            <a:off x="5562600" y="2362200"/>
            <a:ext cx="228600" cy="228600"/>
          </a:xfrm>
          <a:prstGeom prst="rect">
            <a:avLst/>
          </a:prstGeom>
          <a:noFill/>
          <a:ln>
            <a:noFill/>
          </a:ln>
        </p:spPr>
      </p:pic>
      <p:pic>
        <p:nvPicPr>
          <p:cNvPr id="228" name="Shape 228"/>
          <p:cNvPicPr preferRelativeResize="0"/>
          <p:nvPr/>
        </p:nvPicPr>
        <p:blipFill rotWithShape="1">
          <a:blip r:embed="rId5">
            <a:alphaModFix/>
          </a:blip>
          <a:srcRect/>
          <a:stretch/>
        </p:blipFill>
        <p:spPr>
          <a:xfrm>
            <a:off x="1905000" y="3733800"/>
            <a:ext cx="223837" cy="241299"/>
          </a:xfrm>
          <a:prstGeom prst="rect">
            <a:avLst/>
          </a:prstGeom>
          <a:noFill/>
          <a:ln>
            <a:noFill/>
          </a:ln>
        </p:spPr>
      </p:pic>
      <p:pic>
        <p:nvPicPr>
          <p:cNvPr id="229" name="Shape 229"/>
          <p:cNvPicPr preferRelativeResize="0"/>
          <p:nvPr/>
        </p:nvPicPr>
        <p:blipFill rotWithShape="1">
          <a:blip r:embed="rId6">
            <a:alphaModFix/>
          </a:blip>
          <a:srcRect/>
          <a:stretch/>
        </p:blipFill>
        <p:spPr>
          <a:xfrm>
            <a:off x="2438400" y="3733800"/>
            <a:ext cx="304799" cy="254000"/>
          </a:xfrm>
          <a:prstGeom prst="rect">
            <a:avLst/>
          </a:prstGeom>
          <a:noFill/>
          <a:ln>
            <a:noFill/>
          </a:ln>
        </p:spPr>
      </p:pic>
      <p:pic>
        <p:nvPicPr>
          <p:cNvPr id="230" name="Shape 230"/>
          <p:cNvPicPr preferRelativeResize="0"/>
          <p:nvPr/>
        </p:nvPicPr>
        <p:blipFill rotWithShape="1">
          <a:blip r:embed="rId6">
            <a:alphaModFix/>
          </a:blip>
          <a:srcRect/>
          <a:stretch/>
        </p:blipFill>
        <p:spPr>
          <a:xfrm>
            <a:off x="3429000" y="3733800"/>
            <a:ext cx="304799" cy="254000"/>
          </a:xfrm>
          <a:prstGeom prst="rect">
            <a:avLst/>
          </a:prstGeom>
          <a:noFill/>
          <a:ln>
            <a:noFill/>
          </a:ln>
        </p:spPr>
      </p:pic>
      <p:sp>
        <p:nvSpPr>
          <p:cNvPr id="231" name="Shape 231"/>
          <p:cNvSpPr/>
          <p:nvPr/>
        </p:nvSpPr>
        <p:spPr>
          <a:xfrm>
            <a:off x="2743200" y="4419600"/>
            <a:ext cx="1295400" cy="1219199"/>
          </a:xfrm>
          <a:prstGeom prst="ellipse">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2" name="Shape 232"/>
          <p:cNvSpPr/>
          <p:nvPr/>
        </p:nvSpPr>
        <p:spPr>
          <a:xfrm>
            <a:off x="2971800" y="4648200"/>
            <a:ext cx="838199" cy="762000"/>
          </a:xfrm>
          <a:prstGeom prst="ellipse">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3" name="Shape 233"/>
          <p:cNvSpPr txBox="1"/>
          <p:nvPr/>
        </p:nvSpPr>
        <p:spPr>
          <a:xfrm>
            <a:off x="3733800" y="4887912"/>
            <a:ext cx="4572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a:solidFill>
                  <a:schemeClr val="dk1"/>
                </a:solidFill>
                <a:latin typeface="Arial"/>
                <a:ea typeface="Arial"/>
                <a:cs typeface="Arial"/>
                <a:sym typeface="Arial"/>
              </a:rPr>
              <a:t>B</a:t>
            </a:r>
          </a:p>
        </p:txBody>
      </p:sp>
      <p:pic>
        <p:nvPicPr>
          <p:cNvPr id="234" name="Shape 234"/>
          <p:cNvPicPr preferRelativeResize="0"/>
          <p:nvPr/>
        </p:nvPicPr>
        <p:blipFill rotWithShape="1">
          <a:blip r:embed="rId4">
            <a:alphaModFix/>
          </a:blip>
          <a:srcRect/>
          <a:stretch/>
        </p:blipFill>
        <p:spPr>
          <a:xfrm>
            <a:off x="1066800" y="3276600"/>
            <a:ext cx="228600" cy="228600"/>
          </a:xfrm>
          <a:prstGeom prst="rect">
            <a:avLst/>
          </a:prstGeom>
          <a:noFill/>
          <a:ln>
            <a:noFill/>
          </a:ln>
        </p:spPr>
      </p:pic>
    </p:spTree>
  </p:cSld>
  <p:clrMapOvr>
    <a:masterClrMapping/>
  </p:clrMapOvr>
</p:sld>
</file>

<file path=ppt/theme/theme1.xml><?xml version="1.0" encoding="utf-8"?>
<a:theme xmlns:a="http://schemas.openxmlformats.org/drawingml/2006/main" name="1_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1880</Words>
  <Application>Microsoft Office PowerPoint</Application>
  <PresentationFormat>On-screen Show (4:3)</PresentationFormat>
  <Paragraphs>308</Paragraphs>
  <Slides>29</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Consolas</vt:lpstr>
      <vt:lpstr>Noto Sans Symbols</vt:lpstr>
      <vt:lpstr>Times New Roman</vt:lpstr>
      <vt:lpstr>1_Watermark</vt:lpstr>
      <vt:lpstr>Watermark</vt:lpstr>
      <vt:lpstr>Chapter 2: Basic Structures: Sets, Functions, Sequences, and Sums </vt:lpstr>
      <vt:lpstr>2.1 Sets</vt:lpstr>
      <vt:lpstr>2.1 Sets</vt:lpstr>
      <vt:lpstr>2.1 Sets</vt:lpstr>
      <vt:lpstr>2.1 Sets</vt:lpstr>
      <vt:lpstr>2.1 Sets  (Equality)</vt:lpstr>
      <vt:lpstr>2.1 Sets</vt:lpstr>
      <vt:lpstr>2.1 Sets</vt:lpstr>
      <vt:lpstr>2.1 Sets  (Subset)</vt:lpstr>
      <vt:lpstr>2.1 Sets</vt:lpstr>
      <vt:lpstr>2.1 Sets  (Proper subset)</vt:lpstr>
      <vt:lpstr>2.1 Sets (Cardinality)</vt:lpstr>
      <vt:lpstr>2.1 Sets (Infinite Set)</vt:lpstr>
      <vt:lpstr>2.1 Sets (Power Set)</vt:lpstr>
      <vt:lpstr>2.1 Sets</vt:lpstr>
      <vt:lpstr>2.1 Sets (Cartesian Product)</vt:lpstr>
      <vt:lpstr>2.1 Sets (Cartesian Product)</vt:lpstr>
      <vt:lpstr>2.2 Set Operations  (Union)</vt:lpstr>
      <vt:lpstr>Cardinality of the SET Union</vt:lpstr>
      <vt:lpstr>2.2 Set Operations (Union)</vt:lpstr>
      <vt:lpstr>2.2 Set Operations (Intersection)</vt:lpstr>
      <vt:lpstr>2.2 Set Operations (Intersection)</vt:lpstr>
      <vt:lpstr>2.2 Set Operations (Disjoint)</vt:lpstr>
      <vt:lpstr>2.2 Set Operations (Difference)</vt:lpstr>
      <vt:lpstr>2.2 Set Operations (Difference)</vt:lpstr>
      <vt:lpstr>2.2 Set Operations (Complement)</vt:lpstr>
      <vt:lpstr>2.2 Set Operations (Complement)</vt:lpstr>
      <vt:lpstr>Problem</vt:lpstr>
      <vt:lpstr>Solution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Structures: Sets, Functions, Sequences, and Sums </dc:title>
  <cp:lastModifiedBy>MASUMA AKTER RUMI</cp:lastModifiedBy>
  <cp:revision>6</cp:revision>
  <cp:lastPrinted>2016-10-02T04:00:39Z</cp:lastPrinted>
  <dcterms:modified xsi:type="dcterms:W3CDTF">2017-06-12T06:59:28Z</dcterms:modified>
</cp:coreProperties>
</file>