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56" r:id="rId2"/>
    <p:sldId id="339" r:id="rId3"/>
    <p:sldId id="345" r:id="rId4"/>
    <p:sldId id="347" r:id="rId5"/>
    <p:sldId id="348" r:id="rId6"/>
    <p:sldId id="350" r:id="rId7"/>
    <p:sldId id="351" r:id="rId8"/>
    <p:sldId id="371" r:id="rId9"/>
    <p:sldId id="370" r:id="rId10"/>
    <p:sldId id="352" r:id="rId11"/>
    <p:sldId id="353" r:id="rId12"/>
    <p:sldId id="354" r:id="rId13"/>
    <p:sldId id="355" r:id="rId14"/>
    <p:sldId id="356" r:id="rId15"/>
    <p:sldId id="357" r:id="rId16"/>
    <p:sldId id="358" r:id="rId17"/>
    <p:sldId id="359" r:id="rId18"/>
    <p:sldId id="360" r:id="rId19"/>
    <p:sldId id="368" r:id="rId20"/>
    <p:sldId id="361" r:id="rId21"/>
    <p:sldId id="362" r:id="rId22"/>
    <p:sldId id="363" r:id="rId23"/>
    <p:sldId id="367" r:id="rId24"/>
    <p:sldId id="369" r:id="rId25"/>
    <p:sldId id="364" r:id="rId26"/>
    <p:sldId id="365" r:id="rId27"/>
    <p:sldId id="366" r:id="rId28"/>
    <p:sldId id="343"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01" autoAdjust="0"/>
    <p:restoredTop sz="86441" autoAdjust="0"/>
  </p:normalViewPr>
  <p:slideViewPr>
    <p:cSldViewPr>
      <p:cViewPr varScale="1">
        <p:scale>
          <a:sx n="78" d="100"/>
          <a:sy n="78" d="100"/>
        </p:scale>
        <p:origin x="-1134" y="-102"/>
      </p:cViewPr>
      <p:guideLst>
        <p:guide orient="horz" pos="2160"/>
        <p:guide pos="2880"/>
      </p:guideLst>
    </p:cSldViewPr>
  </p:slideViewPr>
  <p:outlineViewPr>
    <p:cViewPr>
      <p:scale>
        <a:sx n="33" d="100"/>
        <a:sy n="33" d="100"/>
      </p:scale>
      <p:origin x="0" y="1142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5.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wmf"/><Relationship Id="rId2" Type="http://schemas.openxmlformats.org/officeDocument/2006/relationships/image" Target="../media/image22.wmf"/><Relationship Id="rId16" Type="http://schemas.openxmlformats.org/officeDocument/2006/relationships/image" Target="../media/image38.wmf"/><Relationship Id="rId1" Type="http://schemas.openxmlformats.org/officeDocument/2006/relationships/image" Target="../media/image21.wmf"/><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5" Type="http://schemas.openxmlformats.org/officeDocument/2006/relationships/image" Target="../media/image3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 Id="rId1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1C209C9-A101-4130-B75B-51ADCADC221D}" type="datetimeFigureOut">
              <a:rPr lang="en-US" smtClean="0"/>
              <a:pPr/>
              <a:t>6/23/2014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FA01FF1-DC69-434B-8E3F-14DD4190023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FA97C9F-F747-42B6-AB67-8F7A9F7B170E}" type="datetimeFigureOut">
              <a:rPr lang="en-US" smtClean="0"/>
              <a:pPr/>
              <a:t>6/23/2014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FA82103-92EB-41B5-A25E-489A2021F5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84CA54-90EF-49BB-93BD-5CA5D1E92B3E}" type="datetime1">
              <a:rPr lang="en-US" smtClean="0"/>
              <a:pPr/>
              <a:t>6/23/2014</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5FFACC-32BD-4D0E-9E79-AA17AC2FFDDE}" type="datetime1">
              <a:rPr lang="en-US" smtClean="0"/>
              <a:pPr/>
              <a:t>6/23/2014</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4511F0-41A3-40CC-ABA9-EC337CC99376}" type="datetime1">
              <a:rPr lang="en-US" smtClean="0"/>
              <a:pPr/>
              <a:t>6/23/2014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109760-9AB8-4FDB-9F7C-2BD339065D40}" type="datetime1">
              <a:rPr lang="en-US" smtClean="0"/>
              <a:pPr/>
              <a:t>6/23/2014</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C4B665-E7E0-4C3B-9A5E-17740D63E505}" type="datetime1">
              <a:rPr lang="en-US" smtClean="0"/>
              <a:pPr/>
              <a:t>6/23/2014</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DB1564-5E11-4E28-9C44-3CE0ACE26F8A}" type="datetime1">
              <a:rPr lang="en-US" smtClean="0"/>
              <a:pPr/>
              <a:t>6/23/2014</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FD318F-83A6-4A14-BCB6-B0E49CDFEDE7}" type="datetime1">
              <a:rPr lang="en-US" smtClean="0"/>
              <a:pPr/>
              <a:t>6/23/2014</a:t>
            </a:fld>
            <a:endParaRPr lang="en-US"/>
          </a:p>
        </p:txBody>
      </p:sp>
      <p:sp>
        <p:nvSpPr>
          <p:cNvPr id="8" name="Footer Placeholder 7"/>
          <p:cNvSpPr>
            <a:spLocks noGrp="1"/>
          </p:cNvSpPr>
          <p:nvPr>
            <p:ph type="ftr" sz="quarter" idx="11"/>
          </p:nvPr>
        </p:nvSpPr>
        <p:spPr/>
        <p:txBody>
          <a:bodyPr/>
          <a:lstStyle/>
          <a:p>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263C0B-0C74-4EC9-8407-61CCE5DA1287}" type="datetime1">
              <a:rPr lang="en-US" smtClean="0"/>
              <a:pPr/>
              <a:t>6/23/2014</a:t>
            </a:fld>
            <a:endParaRPr lang="en-US"/>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C25AA-7AF7-47D6-804E-F7D0601CA626}" type="datetime1">
              <a:rPr lang="en-US" smtClean="0"/>
              <a:pPr/>
              <a:t>6/23/2014</a:t>
            </a:fld>
            <a:endParaRPr lang="en-US"/>
          </a:p>
        </p:txBody>
      </p:sp>
      <p:sp>
        <p:nvSpPr>
          <p:cNvPr id="3" name="Footer Placeholder 2"/>
          <p:cNvSpPr>
            <a:spLocks noGrp="1"/>
          </p:cNvSpPr>
          <p:nvPr>
            <p:ph type="ftr" sz="quarter" idx="11"/>
          </p:nvPr>
        </p:nvSpPr>
        <p:spPr/>
        <p:txBody>
          <a:bodyPr/>
          <a:lstStyle/>
          <a:p>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705245-A0A1-44F0-BCB2-F24EC157E8A3}" type="datetime1">
              <a:rPr lang="en-US" smtClean="0"/>
              <a:pPr/>
              <a:t>6/23/2014</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A926F2D-5524-4D11-953B-6A86CCB40C33}" type="datetime1">
              <a:rPr lang="en-US" smtClean="0"/>
              <a:pPr/>
              <a:t>6/23/2014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Prof. S. M. Lutful Kabir, BRAC University</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5707573-AC35-4B87-BB3A-76204B732A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54629D7-AAE4-435C-B46B-81847BA3C631}" type="datetime1">
              <a:rPr lang="en-US" smtClean="0"/>
              <a:pPr/>
              <a:t>6/23/2014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Prof. S. M. Lutful Kabir, BRAC University</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5707573-AC35-4B87-BB3A-76204B732A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oleObject" Target="../embeddings/oleObject34.bin"/><Relationship Id="rId18" Type="http://schemas.openxmlformats.org/officeDocument/2006/relationships/oleObject" Target="../embeddings/oleObject39.bin"/><Relationship Id="rId3" Type="http://schemas.openxmlformats.org/officeDocument/2006/relationships/oleObject" Target="../embeddings/oleObject24.bin"/><Relationship Id="rId7" Type="http://schemas.openxmlformats.org/officeDocument/2006/relationships/oleObject" Target="../embeddings/oleObject28.bin"/><Relationship Id="rId12" Type="http://schemas.openxmlformats.org/officeDocument/2006/relationships/oleObject" Target="../embeddings/oleObject33.bin"/><Relationship Id="rId17"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oleObject" Target="../embeddings/oleObject37.bin"/><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oleObject" Target="../embeddings/oleObject32.bin"/><Relationship Id="rId5" Type="http://schemas.openxmlformats.org/officeDocument/2006/relationships/oleObject" Target="../embeddings/oleObject26.bin"/><Relationship Id="rId15" Type="http://schemas.openxmlformats.org/officeDocument/2006/relationships/oleObject" Target="../embeddings/oleObject3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 Id="rId14"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214414" y="2857496"/>
            <a:ext cx="7119958" cy="3287862"/>
          </a:xfrm>
          <a:prstGeom prst="rect">
            <a:avLst/>
          </a:prstGeom>
        </p:spPr>
        <p:txBody>
          <a:bodyPr vert="horz" lIns="91440" tIns="0" rIns="45720" bIns="0" rtlCol="0" anchor="t">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r>
              <a:rPr lang="bn-BD" sz="3200" dirty="0" smtClean="0">
                <a:solidFill>
                  <a:schemeClr val="tx1"/>
                </a:solidFill>
                <a:cs typeface="+mn-cs"/>
              </a:rPr>
              <a:t>Lecture </a:t>
            </a:r>
            <a:r>
              <a:rPr lang="en-US" sz="3200" dirty="0" smtClean="0">
                <a:solidFill>
                  <a:schemeClr val="tx1"/>
                </a:solidFill>
                <a:cs typeface="+mn-cs"/>
              </a:rPr>
              <a:t>10</a:t>
            </a:r>
            <a:r>
              <a:rPr lang="bn-BD" sz="3200" dirty="0" smtClean="0">
                <a:solidFill>
                  <a:schemeClr val="tx1"/>
                </a:solidFill>
                <a:cs typeface="+mn-cs"/>
              </a:rPr>
              <a:t/>
            </a:r>
            <a:br>
              <a:rPr lang="bn-BD" sz="3200" dirty="0" smtClean="0">
                <a:solidFill>
                  <a:schemeClr val="tx1"/>
                </a:solidFill>
                <a:cs typeface="+mn-cs"/>
              </a:rPr>
            </a:br>
            <a:r>
              <a:rPr lang="bn-BD" sz="3200" dirty="0" smtClean="0">
                <a:solidFill>
                  <a:srgbClr val="00B0F0"/>
                </a:solidFill>
                <a:cs typeface="+mn-cs"/>
              </a:rPr>
              <a:t>Regression Analysis</a:t>
            </a:r>
            <a:endParaRPr lang="en-US" sz="3200" dirty="0" smtClean="0">
              <a:solidFill>
                <a:srgbClr val="00B0F0"/>
              </a:solidFill>
              <a:cs typeface="+mn-cs"/>
            </a:endParaRPr>
          </a:p>
          <a:p>
            <a:endParaRPr lang="en-US" sz="1800" dirty="0" smtClean="0">
              <a:solidFill>
                <a:schemeClr val="tx1"/>
              </a:solidFill>
              <a:cs typeface="+mn-cs"/>
            </a:endParaRPr>
          </a:p>
          <a:p>
            <a:r>
              <a:rPr lang="en-US" sz="3200" dirty="0" smtClean="0">
                <a:solidFill>
                  <a:schemeClr val="tx1"/>
                </a:solidFill>
                <a:cs typeface="+mn-cs"/>
              </a:rPr>
              <a:t> </a:t>
            </a:r>
            <a:r>
              <a:rPr lang="bn-BD" sz="3600" dirty="0" smtClean="0">
                <a:solidFill>
                  <a:schemeClr val="tx1"/>
                </a:solidFill>
              </a:rPr>
              <a:t/>
            </a:r>
            <a:br>
              <a:rPr lang="bn-BD" sz="3600" dirty="0" smtClean="0">
                <a:solidFill>
                  <a:schemeClr val="tx1"/>
                </a:solidFill>
              </a:rPr>
            </a:br>
            <a:r>
              <a:rPr lang="en-US" sz="4000" dirty="0" smtClean="0">
                <a:solidFill>
                  <a:schemeClr val="tx1"/>
                </a:solidFill>
              </a:rPr>
              <a:t>For Slides Thanks to</a:t>
            </a:r>
            <a:endParaRPr lang="en-US" sz="2800" dirty="0" smtClean="0">
              <a:solidFill>
                <a:schemeClr val="tx1"/>
              </a:solidFill>
            </a:endParaRPr>
          </a:p>
          <a:p>
            <a:r>
              <a:rPr lang="bn-BD" sz="2800" dirty="0" smtClean="0">
                <a:solidFill>
                  <a:srgbClr val="FFFF00"/>
                </a:solidFill>
              </a:rPr>
              <a:t>Dr.</a:t>
            </a:r>
            <a:r>
              <a:rPr lang="bn-BD" sz="4400" dirty="0" smtClean="0">
                <a:solidFill>
                  <a:srgbClr val="FFFF00"/>
                </a:solidFill>
              </a:rPr>
              <a:t> </a:t>
            </a:r>
            <a:r>
              <a:rPr lang="bn-BD" sz="2800" dirty="0" smtClean="0">
                <a:solidFill>
                  <a:srgbClr val="FFFF00"/>
                </a:solidFill>
              </a:rPr>
              <a:t>S. M. Lutful Kabir</a:t>
            </a:r>
            <a:r>
              <a:rPr lang="bn-BD" sz="2800" dirty="0" smtClean="0">
                <a:solidFill>
                  <a:schemeClr val="tx1"/>
                </a:solidFill>
              </a:rPr>
              <a:t/>
            </a:r>
            <a:br>
              <a:rPr lang="bn-BD" sz="2800" dirty="0" smtClean="0">
                <a:solidFill>
                  <a:schemeClr val="tx1"/>
                </a:solidFill>
              </a:rPr>
            </a:br>
            <a:r>
              <a:rPr lang="bn-BD" sz="2800" dirty="0" smtClean="0">
                <a:solidFill>
                  <a:schemeClr val="tx1"/>
                </a:solidFill>
              </a:rPr>
              <a:t>Visiting</a:t>
            </a:r>
            <a:r>
              <a:rPr lang="en-US" sz="2800" dirty="0" smtClean="0">
                <a:solidFill>
                  <a:schemeClr val="tx1"/>
                </a:solidFill>
              </a:rPr>
              <a:t> </a:t>
            </a:r>
            <a:r>
              <a:rPr lang="bn-BD" sz="2800" dirty="0" smtClean="0">
                <a:solidFill>
                  <a:schemeClr val="tx1"/>
                </a:solidFill>
              </a:rPr>
              <a:t>Professor, BRAC University</a:t>
            </a:r>
          </a:p>
          <a:p>
            <a:r>
              <a:rPr lang="bn-BD" sz="2800" dirty="0" smtClean="0">
                <a:solidFill>
                  <a:schemeClr val="tx1"/>
                </a:solidFill>
              </a:rPr>
              <a:t>&amp; Professor, BUET</a:t>
            </a:r>
            <a:endParaRPr lang="en-US" sz="2800" dirty="0">
              <a:solidFill>
                <a:schemeClr val="tx1"/>
              </a:solidFill>
            </a:endParaRPr>
          </a:p>
        </p:txBody>
      </p:sp>
      <p:sp>
        <p:nvSpPr>
          <p:cNvPr id="7" name="Subtitle 2"/>
          <p:cNvSpPr>
            <a:spLocks noGrp="1"/>
          </p:cNvSpPr>
          <p:nvPr/>
        </p:nvSpPr>
        <p:spPr>
          <a:xfrm>
            <a:off x="533400" y="1311510"/>
            <a:ext cx="8077200" cy="1499616"/>
          </a:xfrm>
          <a:prstGeom prst="rect">
            <a:avLst/>
          </a:prstGeom>
        </p:spPr>
        <p:txBody>
          <a:bodyPr vert="horz" lIns="118872" tIns="0" rIns="45720" bIns="0" rtlCol="0" anchor="b">
            <a:norm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en-US" sz="4700" dirty="0" smtClean="0">
                <a:solidFill>
                  <a:schemeClr val="accent1">
                    <a:lumMod val="60000"/>
                    <a:lumOff val="40000"/>
                  </a:schemeClr>
                </a:solidFill>
              </a:rPr>
              <a:t>CSE 330: </a:t>
            </a:r>
            <a:r>
              <a:rPr lang="bn-BD" sz="4700" dirty="0" smtClean="0">
                <a:solidFill>
                  <a:schemeClr val="accent1">
                    <a:lumMod val="60000"/>
                    <a:lumOff val="40000"/>
                  </a:schemeClr>
                </a:solidFill>
              </a:rPr>
              <a:t>Numerical Methods</a:t>
            </a:r>
            <a:endParaRPr lang="en-US" sz="47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Linear Regression</a:t>
            </a:r>
            <a:endParaRPr lang="en-US" sz="4000" dirty="0"/>
          </a:p>
        </p:txBody>
      </p:sp>
      <p:sp>
        <p:nvSpPr>
          <p:cNvPr id="3" name="Content Placeholder 2"/>
          <p:cNvSpPr>
            <a:spLocks noGrp="1"/>
          </p:cNvSpPr>
          <p:nvPr>
            <p:ph idx="1"/>
          </p:nvPr>
        </p:nvSpPr>
        <p:spPr>
          <a:xfrm>
            <a:off x="323528" y="1772816"/>
            <a:ext cx="8435280" cy="4625609"/>
          </a:xfrm>
        </p:spPr>
        <p:txBody>
          <a:bodyPr>
            <a:normAutofit/>
          </a:bodyPr>
          <a:lstStyle/>
          <a:p>
            <a:r>
              <a:rPr lang="en-US" sz="2800" dirty="0" smtClean="0"/>
              <a:t>Linear regression is the most popular regression model.  In this model, we wish to predict response to</a:t>
            </a:r>
            <a:r>
              <a:rPr lang="bn-BD" sz="1800" dirty="0" smtClean="0"/>
              <a:t> </a:t>
            </a:r>
            <a:r>
              <a:rPr lang="bn-BD" sz="2800" i="1" dirty="0" smtClean="0">
                <a:latin typeface="Times New Roman" pitchFamily="18" charset="0"/>
              </a:rPr>
              <a:t>n</a:t>
            </a:r>
            <a:r>
              <a:rPr lang="en-US" sz="2800" dirty="0" smtClean="0"/>
              <a:t>  </a:t>
            </a:r>
            <a:r>
              <a:rPr lang="en-US" sz="2800" smtClean="0"/>
              <a:t>data </a:t>
            </a:r>
            <a:r>
              <a:rPr lang="en-US" sz="2800" smtClean="0"/>
              <a:t>points</a:t>
            </a:r>
            <a:r>
              <a:rPr lang="bn-BD" sz="2800" smtClean="0">
                <a:latin typeface="Times New Roman" pitchFamily="18" charset="0"/>
              </a:rPr>
              <a:t> (</a:t>
            </a:r>
            <a:r>
              <a:rPr lang="bn-BD" sz="2800" i="1" dirty="0" smtClean="0">
                <a:latin typeface="Times New Roman" pitchFamily="18" charset="0"/>
              </a:rPr>
              <a:t>x</a:t>
            </a:r>
            <a:r>
              <a:rPr lang="bn-BD" sz="2800" baseline="-25000" dirty="0" smtClean="0">
                <a:latin typeface="Times New Roman" pitchFamily="18" charset="0"/>
              </a:rPr>
              <a:t>1</a:t>
            </a:r>
            <a:r>
              <a:rPr lang="bn-BD" sz="2800" dirty="0" smtClean="0">
                <a:latin typeface="Times New Roman" pitchFamily="18" charset="0"/>
              </a:rPr>
              <a:t>,</a:t>
            </a:r>
            <a:r>
              <a:rPr lang="bn-BD" sz="2800" i="1" dirty="0" smtClean="0">
                <a:latin typeface="Times New Roman" pitchFamily="18" charset="0"/>
              </a:rPr>
              <a:t>y</a:t>
            </a:r>
            <a:r>
              <a:rPr lang="bn-BD" sz="2800" baseline="-25000" dirty="0" smtClean="0">
                <a:latin typeface="Times New Roman" pitchFamily="18" charset="0"/>
              </a:rPr>
              <a:t>1</a:t>
            </a:r>
            <a:r>
              <a:rPr lang="bn-BD" sz="2800" dirty="0" smtClean="0">
                <a:latin typeface="Times New Roman" pitchFamily="18" charset="0"/>
              </a:rPr>
              <a:t>),(</a:t>
            </a:r>
            <a:r>
              <a:rPr lang="bn-BD" sz="2800" i="1" dirty="0" smtClean="0">
                <a:latin typeface="Times New Roman" pitchFamily="18" charset="0"/>
              </a:rPr>
              <a:t>x</a:t>
            </a:r>
            <a:r>
              <a:rPr lang="bn-BD" sz="2800" baseline="-25000" dirty="0" smtClean="0">
                <a:latin typeface="Times New Roman" pitchFamily="18" charset="0"/>
              </a:rPr>
              <a:t>2</a:t>
            </a:r>
            <a:r>
              <a:rPr lang="bn-BD" sz="2800" dirty="0" smtClean="0">
                <a:latin typeface="Times New Roman" pitchFamily="18" charset="0"/>
              </a:rPr>
              <a:t>,</a:t>
            </a:r>
            <a:r>
              <a:rPr lang="bn-BD" sz="2800" i="1" dirty="0" smtClean="0">
                <a:latin typeface="Times New Roman" pitchFamily="18" charset="0"/>
              </a:rPr>
              <a:t>y</a:t>
            </a:r>
            <a:r>
              <a:rPr lang="bn-BD" sz="2800" baseline="-25000" dirty="0" smtClean="0">
                <a:latin typeface="Times New Roman" pitchFamily="18" charset="0"/>
              </a:rPr>
              <a:t>2</a:t>
            </a:r>
            <a:r>
              <a:rPr lang="bn-BD" sz="2800" dirty="0" smtClean="0">
                <a:latin typeface="Times New Roman" pitchFamily="18" charset="0"/>
              </a:rPr>
              <a:t>).....</a:t>
            </a:r>
            <a:r>
              <a:rPr lang="en-US" sz="2800" dirty="0" smtClean="0">
                <a:latin typeface="Times New Roman" pitchFamily="18" charset="0"/>
              </a:rPr>
              <a:t> </a:t>
            </a:r>
            <a:r>
              <a:rPr lang="bn-BD" sz="2800" dirty="0" smtClean="0">
                <a:latin typeface="Times New Roman" pitchFamily="18" charset="0"/>
              </a:rPr>
              <a:t>(</a:t>
            </a:r>
            <a:r>
              <a:rPr lang="bn-BD" sz="2800" i="1" dirty="0" smtClean="0">
                <a:latin typeface="Times New Roman" pitchFamily="18" charset="0"/>
              </a:rPr>
              <a:t>x</a:t>
            </a:r>
            <a:r>
              <a:rPr lang="bn-BD" sz="2800" baseline="-25000" dirty="0" smtClean="0">
                <a:latin typeface="Times New Roman" pitchFamily="18" charset="0"/>
              </a:rPr>
              <a:t>n</a:t>
            </a:r>
            <a:r>
              <a:rPr lang="bn-BD" sz="2800" dirty="0" smtClean="0">
                <a:latin typeface="Times New Roman" pitchFamily="18" charset="0"/>
              </a:rPr>
              <a:t>,</a:t>
            </a:r>
            <a:r>
              <a:rPr lang="bn-BD" sz="2800" i="1" dirty="0" smtClean="0">
                <a:latin typeface="Times New Roman" pitchFamily="18" charset="0"/>
              </a:rPr>
              <a:t>y</a:t>
            </a:r>
            <a:r>
              <a:rPr lang="bn-BD" sz="2800" baseline="-25000" dirty="0" smtClean="0">
                <a:latin typeface="Times New Roman" pitchFamily="18" charset="0"/>
              </a:rPr>
              <a:t>n</a:t>
            </a:r>
            <a:r>
              <a:rPr lang="bn-BD" sz="2800" dirty="0" smtClean="0">
                <a:latin typeface="Times New Roman" pitchFamily="18" charset="0"/>
              </a:rPr>
              <a:t>)</a:t>
            </a:r>
            <a:r>
              <a:rPr lang="en-US" sz="2800" dirty="0" smtClean="0"/>
              <a:t>by </a:t>
            </a:r>
            <a:r>
              <a:rPr lang="en-US" sz="2800" dirty="0" smtClean="0"/>
              <a:t>a regression model given by</a:t>
            </a:r>
          </a:p>
          <a:p>
            <a:pPr>
              <a:buNone/>
            </a:pPr>
            <a:r>
              <a:rPr lang="en-US" sz="2800" dirty="0" smtClean="0"/>
              <a:t>		  	</a:t>
            </a:r>
            <a:r>
              <a:rPr lang="bn-BD" sz="2800" i="1" dirty="0" smtClean="0">
                <a:latin typeface="Times New Roman" pitchFamily="18" charset="0"/>
              </a:rPr>
              <a:t>y </a:t>
            </a:r>
            <a:r>
              <a:rPr lang="bn-BD" sz="2800" dirty="0" smtClean="0">
                <a:latin typeface="Times New Roman" pitchFamily="18" charset="0"/>
              </a:rPr>
              <a:t>= a</a:t>
            </a:r>
            <a:r>
              <a:rPr lang="bn-BD" sz="2800" baseline="-25000" dirty="0" smtClean="0">
                <a:latin typeface="Times New Roman" pitchFamily="18" charset="0"/>
              </a:rPr>
              <a:t>0 </a:t>
            </a:r>
            <a:r>
              <a:rPr lang="bn-BD" sz="2800" dirty="0" smtClean="0">
                <a:latin typeface="Times New Roman" pitchFamily="18" charset="0"/>
              </a:rPr>
              <a:t>+ a</a:t>
            </a:r>
            <a:r>
              <a:rPr lang="bn-BD" sz="2800" baseline="-25000" dirty="0" smtClean="0">
                <a:latin typeface="Times New Roman" pitchFamily="18" charset="0"/>
              </a:rPr>
              <a:t>1</a:t>
            </a:r>
            <a:r>
              <a:rPr lang="bn-BD" sz="2800" i="1" dirty="0" smtClean="0">
                <a:latin typeface="Times New Roman" pitchFamily="18" charset="0"/>
              </a:rPr>
              <a:t>x</a:t>
            </a:r>
            <a:r>
              <a:rPr lang="en-US" sz="2800" dirty="0" smtClean="0"/>
              <a:t>	            </a:t>
            </a:r>
            <a:r>
              <a:rPr lang="bn-BD" sz="2800" dirty="0" smtClean="0"/>
              <a:t>            </a:t>
            </a:r>
            <a:r>
              <a:rPr lang="en-US" sz="2800" dirty="0" smtClean="0"/>
              <a:t> (1)</a:t>
            </a:r>
          </a:p>
          <a:p>
            <a:pPr>
              <a:buNone/>
            </a:pPr>
            <a:r>
              <a:rPr lang="bn-BD" sz="2800" dirty="0" smtClean="0"/>
              <a:t>	</a:t>
            </a:r>
            <a:r>
              <a:rPr lang="en-US" sz="2800" dirty="0" smtClean="0"/>
              <a:t>where</a:t>
            </a:r>
            <a:r>
              <a:rPr lang="bn-BD" sz="2800" dirty="0" smtClean="0"/>
              <a:t>,</a:t>
            </a:r>
            <a:r>
              <a:rPr lang="en-US" sz="2800" dirty="0" smtClean="0"/>
              <a:t>  </a:t>
            </a:r>
            <a:r>
              <a:rPr lang="bn-BD" sz="2800" dirty="0" smtClean="0"/>
              <a:t>a</a:t>
            </a:r>
            <a:r>
              <a:rPr lang="bn-BD" sz="2800" baseline="-25000" dirty="0" smtClean="0"/>
              <a:t>0</a:t>
            </a:r>
            <a:r>
              <a:rPr lang="bn-BD" sz="1800" dirty="0" smtClean="0"/>
              <a:t> </a:t>
            </a:r>
            <a:r>
              <a:rPr lang="en-US" sz="2800" dirty="0" smtClean="0"/>
              <a:t>and </a:t>
            </a:r>
            <a:r>
              <a:rPr lang="bn-BD" sz="2800" dirty="0" smtClean="0"/>
              <a:t>a</a:t>
            </a:r>
            <a:r>
              <a:rPr lang="bn-BD" sz="2800" baseline="-25000" dirty="0" smtClean="0"/>
              <a:t>1</a:t>
            </a:r>
            <a:r>
              <a:rPr lang="en-US" sz="2800" dirty="0" smtClean="0"/>
              <a:t> are the constants of the regression model.</a:t>
            </a:r>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Measure of Goodness of Fit</a:t>
            </a:r>
            <a:endParaRPr lang="en-US" sz="4000" dirty="0"/>
          </a:p>
        </p:txBody>
      </p:sp>
      <p:sp>
        <p:nvSpPr>
          <p:cNvPr id="3" name="Content Placeholder 2"/>
          <p:cNvSpPr>
            <a:spLocks noGrp="1"/>
          </p:cNvSpPr>
          <p:nvPr>
            <p:ph idx="1"/>
          </p:nvPr>
        </p:nvSpPr>
        <p:spPr>
          <a:xfrm>
            <a:off x="179512" y="1440160"/>
            <a:ext cx="8784976" cy="5301208"/>
          </a:xfrm>
        </p:spPr>
        <p:txBody>
          <a:bodyPr>
            <a:normAutofit fontScale="70000" lnSpcReduction="20000"/>
          </a:bodyPr>
          <a:lstStyle/>
          <a:p>
            <a:pPr>
              <a:lnSpc>
                <a:spcPct val="120000"/>
              </a:lnSpc>
            </a:pPr>
            <a:r>
              <a:rPr lang="en-US" sz="3700" dirty="0" smtClean="0"/>
              <a:t>A measure of goodness of fit, that is, how well  predicts the response variable  is the magnitude of the residual  at each of the  data points.	</a:t>
            </a:r>
            <a:r>
              <a:rPr lang="en-US" sz="3700" i="1" dirty="0" smtClean="0"/>
              <a:t> </a:t>
            </a:r>
            <a:r>
              <a:rPr lang="en-US" sz="3700" dirty="0" smtClean="0"/>
              <a:t>					    </a:t>
            </a:r>
            <a:r>
              <a:rPr lang="bn-BD" sz="3700" dirty="0" smtClean="0"/>
              <a:t>							</a:t>
            </a:r>
            <a:r>
              <a:rPr lang="en-US" sz="3700" dirty="0" smtClean="0"/>
              <a:t>(2)</a:t>
            </a:r>
            <a:endParaRPr lang="bn-BD" sz="3700" dirty="0" smtClean="0"/>
          </a:p>
          <a:p>
            <a:pPr>
              <a:lnSpc>
                <a:spcPct val="120000"/>
              </a:lnSpc>
            </a:pPr>
            <a:r>
              <a:rPr lang="en-US" sz="3700" dirty="0" smtClean="0"/>
              <a:t>Ideally, if all the residuals  are zero, one may have found an equation in which all the points lie on the model.  </a:t>
            </a:r>
            <a:endParaRPr lang="bn-BD" sz="3700" dirty="0" smtClean="0"/>
          </a:p>
          <a:p>
            <a:pPr>
              <a:lnSpc>
                <a:spcPct val="120000"/>
              </a:lnSpc>
            </a:pPr>
            <a:r>
              <a:rPr lang="en-US" sz="3700" dirty="0" smtClean="0"/>
              <a:t>Thus, minimization of the residual </a:t>
            </a:r>
            <a:r>
              <a:rPr lang="bn-BD" sz="3700" dirty="0" smtClean="0"/>
              <a:t>  </a:t>
            </a:r>
            <a:r>
              <a:rPr lang="en-US" sz="3700" dirty="0" smtClean="0"/>
              <a:t>is an objective of obtaining regression coefficients.  </a:t>
            </a:r>
          </a:p>
          <a:p>
            <a:pPr>
              <a:lnSpc>
                <a:spcPct val="120000"/>
              </a:lnSpc>
            </a:pPr>
            <a:r>
              <a:rPr lang="en-US" sz="3700" dirty="0" smtClean="0"/>
              <a:t>The most popular method to minimize the residual is the least squares methods, where the estimates of the constants of the models are chosen such that the sum of the squared residuals is minimized, that is minimize </a:t>
            </a:r>
            <a:r>
              <a:rPr lang="en-US" dirty="0" smtClean="0"/>
              <a:t>  </a:t>
            </a:r>
          </a:p>
        </p:txBody>
      </p:sp>
      <p:sp>
        <p:nvSpPr>
          <p:cNvPr id="4" name="Footer Placeholder 3"/>
          <p:cNvSpPr>
            <a:spLocks noGrp="1"/>
          </p:cNvSpPr>
          <p:nvPr>
            <p:ph type="ftr" sz="quarter" idx="11"/>
          </p:nvPr>
        </p:nvSpPr>
        <p:spPr/>
        <p:txBody>
          <a:bodyPr/>
          <a:lstStyle/>
          <a:p>
            <a:r>
              <a:rPr lang="en-US" dirty="0" smtClean="0"/>
              <a:t>Prof. S. M. </a:t>
            </a:r>
            <a:r>
              <a:rPr lang="en-US" dirty="0" err="1" smtClean="0"/>
              <a:t>Lutful</a:t>
            </a:r>
            <a:r>
              <a:rPr lang="en-US" dirty="0" smtClean="0"/>
              <a:t> </a:t>
            </a:r>
            <a:r>
              <a:rPr lang="en-US" dirty="0" err="1" smtClean="0"/>
              <a:t>Kabir</a:t>
            </a:r>
            <a:r>
              <a:rPr lang="en-US" dirty="0" smtClean="0"/>
              <a:t>, BRAC University</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11</a:t>
            </a:fld>
            <a:endParaRPr lang="en-US"/>
          </a:p>
        </p:txBody>
      </p:sp>
      <p:graphicFrame>
        <p:nvGraphicFramePr>
          <p:cNvPr id="272386" name="Object 2"/>
          <p:cNvGraphicFramePr>
            <a:graphicFrameLocks noChangeAspect="1"/>
          </p:cNvGraphicFramePr>
          <p:nvPr/>
        </p:nvGraphicFramePr>
        <p:xfrm>
          <a:off x="3648099" y="2677198"/>
          <a:ext cx="2660295" cy="504056"/>
        </p:xfrm>
        <a:graphic>
          <a:graphicData uri="http://schemas.openxmlformats.org/presentationml/2006/ole">
            <p:oleObj spid="_x0000_s272386" name="Equation" r:id="rId3" imgW="1206360" imgH="228600" progId="Equation.3">
              <p:embed/>
            </p:oleObj>
          </a:graphicData>
        </a:graphic>
      </p:graphicFrame>
      <p:graphicFrame>
        <p:nvGraphicFramePr>
          <p:cNvPr id="272387" name="Object 3"/>
          <p:cNvGraphicFramePr>
            <a:graphicFrameLocks noChangeAspect="1"/>
          </p:cNvGraphicFramePr>
          <p:nvPr/>
        </p:nvGraphicFramePr>
        <p:xfrm>
          <a:off x="5340206" y="3845006"/>
          <a:ext cx="360040" cy="504056"/>
        </p:xfrm>
        <a:graphic>
          <a:graphicData uri="http://schemas.openxmlformats.org/presentationml/2006/ole">
            <p:oleObj spid="_x0000_s272387" name="Equation" r:id="rId4" imgW="152280" imgH="228600" progId="Equation.3">
              <p:embed/>
            </p:oleObj>
          </a:graphicData>
        </a:graphic>
      </p:graphicFrame>
      <p:graphicFrame>
        <p:nvGraphicFramePr>
          <p:cNvPr id="272388" name="Object 4"/>
          <p:cNvGraphicFramePr>
            <a:graphicFrameLocks noChangeAspect="1"/>
          </p:cNvGraphicFramePr>
          <p:nvPr/>
        </p:nvGraphicFramePr>
        <p:xfrm>
          <a:off x="7236295" y="5733256"/>
          <a:ext cx="720081" cy="741902"/>
        </p:xfrm>
        <a:graphic>
          <a:graphicData uri="http://schemas.openxmlformats.org/presentationml/2006/ole">
            <p:oleObj spid="_x0000_s272388" name="Equation" r:id="rId5" imgW="419040" imgH="43164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Minimization of the Error</a:t>
            </a:r>
            <a:endParaRPr lang="en-US" sz="4000" dirty="0"/>
          </a:p>
        </p:txBody>
      </p:sp>
      <p:sp>
        <p:nvSpPr>
          <p:cNvPr id="3" name="Content Placeholder 2"/>
          <p:cNvSpPr>
            <a:spLocks noGrp="1"/>
          </p:cNvSpPr>
          <p:nvPr>
            <p:ph idx="1"/>
          </p:nvPr>
        </p:nvSpPr>
        <p:spPr>
          <a:xfrm>
            <a:off x="0" y="1556793"/>
            <a:ext cx="9144000" cy="4844008"/>
          </a:xfrm>
        </p:spPr>
        <p:txBody>
          <a:bodyPr/>
          <a:lstStyle/>
          <a:p>
            <a:r>
              <a:rPr lang="en-US" sz="2800" dirty="0" smtClean="0"/>
              <a:t>Let us use the least squares criterion where we minimize</a:t>
            </a:r>
            <a:endParaRPr lang="bn-BD" sz="2800" dirty="0" smtClean="0"/>
          </a:p>
          <a:p>
            <a:pPr>
              <a:buNone/>
            </a:pPr>
            <a:r>
              <a:rPr lang="bn-BD" sz="2800" dirty="0" smtClean="0"/>
              <a:t>								</a:t>
            </a:r>
          </a:p>
          <a:p>
            <a:pPr>
              <a:buNone/>
            </a:pPr>
            <a:r>
              <a:rPr lang="bn-BD" sz="2800" dirty="0" smtClean="0"/>
              <a:t>                                 	</a:t>
            </a:r>
            <a:r>
              <a:rPr lang="bn-BD" sz="2000" dirty="0" smtClean="0"/>
              <a:t>(3)</a:t>
            </a:r>
            <a:endParaRPr lang="bn-BD" sz="2800" dirty="0" smtClean="0"/>
          </a:p>
          <a:p>
            <a:endParaRPr lang="bn-BD" sz="2800" dirty="0" smtClean="0"/>
          </a:p>
          <a:p>
            <a:pPr>
              <a:buNone/>
            </a:pPr>
            <a:r>
              <a:rPr lang="bn-BD" sz="2800" dirty="0" smtClean="0"/>
              <a:t>	where, </a:t>
            </a:r>
            <a:r>
              <a:rPr lang="bn-BD" sz="2800" i="1" dirty="0" smtClean="0"/>
              <a:t>S</a:t>
            </a:r>
            <a:r>
              <a:rPr lang="bn-BD" sz="2800" i="1" baseline="-25000" dirty="0" smtClean="0"/>
              <a:t>r</a:t>
            </a:r>
            <a:r>
              <a:rPr lang="bn-BD" sz="2800" baseline="-25000" dirty="0" smtClean="0"/>
              <a:t> </a:t>
            </a:r>
            <a:r>
              <a:rPr lang="en-US" sz="2800" dirty="0" smtClean="0"/>
              <a:t>is called the sum of the square of the residuals.</a:t>
            </a:r>
            <a:endParaRPr lang="bn-BD" sz="2800" dirty="0" smtClean="0"/>
          </a:p>
          <a:p>
            <a:r>
              <a:rPr lang="en-US" sz="2800" dirty="0" smtClean="0"/>
              <a:t>Differentiating Equation (</a:t>
            </a:r>
            <a:r>
              <a:rPr lang="bn-BD" sz="2800" dirty="0" smtClean="0"/>
              <a:t>3</a:t>
            </a:r>
            <a:r>
              <a:rPr lang="en-US" sz="2800" dirty="0" smtClean="0"/>
              <a:t>) with respect to  </a:t>
            </a:r>
            <a:r>
              <a:rPr lang="bn-BD" sz="2800" dirty="0" smtClean="0"/>
              <a:t>a</a:t>
            </a:r>
            <a:r>
              <a:rPr lang="bn-BD" sz="2800" baseline="-25000" dirty="0" smtClean="0"/>
              <a:t>0</a:t>
            </a:r>
            <a:r>
              <a:rPr lang="bn-BD" sz="1600" dirty="0" smtClean="0"/>
              <a:t> </a:t>
            </a:r>
            <a:r>
              <a:rPr lang="en-US" sz="2800" dirty="0" smtClean="0"/>
              <a:t>and </a:t>
            </a:r>
            <a:r>
              <a:rPr lang="bn-BD" sz="2800" dirty="0" smtClean="0"/>
              <a:t>a</a:t>
            </a:r>
            <a:r>
              <a:rPr lang="bn-BD" sz="2800" baseline="-25000" dirty="0" smtClean="0"/>
              <a:t>1</a:t>
            </a:r>
            <a:r>
              <a:rPr lang="en-US" sz="2800" dirty="0" smtClean="0"/>
              <a:t> we get </a:t>
            </a:r>
            <a:endParaRPr lang="bn-BD" sz="2800" dirty="0" smtClean="0"/>
          </a:p>
          <a:p>
            <a:pPr>
              <a:buNone/>
            </a:pPr>
            <a:r>
              <a:rPr lang="bn-BD" sz="2000" dirty="0" smtClean="0"/>
              <a:t>									(4)</a:t>
            </a:r>
          </a:p>
          <a:p>
            <a:endParaRPr lang="bn-BD" sz="2000" dirty="0" smtClean="0"/>
          </a:p>
          <a:p>
            <a:pPr>
              <a:buNone/>
            </a:pPr>
            <a:endParaRPr lang="bn-BD" sz="2000" dirty="0" smtClean="0"/>
          </a:p>
          <a:p>
            <a:pPr>
              <a:buNone/>
            </a:pPr>
            <a:r>
              <a:rPr lang="bn-BD" sz="2000" dirty="0" smtClean="0"/>
              <a:t>									(5)</a:t>
            </a:r>
            <a:endParaRPr lang="en-US" sz="2000" dirty="0" smtClean="0"/>
          </a:p>
          <a:p>
            <a:pPr>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12</a:t>
            </a:fld>
            <a:endParaRPr lang="en-US"/>
          </a:p>
        </p:txBody>
      </p:sp>
      <p:graphicFrame>
        <p:nvGraphicFramePr>
          <p:cNvPr id="273412" name="Object 4"/>
          <p:cNvGraphicFramePr>
            <a:graphicFrameLocks noChangeAspect="1"/>
          </p:cNvGraphicFramePr>
          <p:nvPr/>
        </p:nvGraphicFramePr>
        <p:xfrm>
          <a:off x="3362325" y="2276475"/>
          <a:ext cx="3463925" cy="804863"/>
        </p:xfrm>
        <a:graphic>
          <a:graphicData uri="http://schemas.openxmlformats.org/presentationml/2006/ole">
            <p:oleObj spid="_x0000_s273412" name="Equation" r:id="rId3" imgW="1968480" imgH="457200" progId="Equation.3">
              <p:embed/>
            </p:oleObj>
          </a:graphicData>
        </a:graphic>
      </p:graphicFrame>
      <p:graphicFrame>
        <p:nvGraphicFramePr>
          <p:cNvPr id="273413" name="Object 5"/>
          <p:cNvGraphicFramePr>
            <a:graphicFrameLocks noChangeAspect="1"/>
          </p:cNvGraphicFramePr>
          <p:nvPr/>
        </p:nvGraphicFramePr>
        <p:xfrm>
          <a:off x="2765425" y="4279900"/>
          <a:ext cx="3973513" cy="890588"/>
        </p:xfrm>
        <a:graphic>
          <a:graphicData uri="http://schemas.openxmlformats.org/presentationml/2006/ole">
            <p:oleObj spid="_x0000_s273413" name="Equation" r:id="rId4" imgW="2044440" imgH="457200" progId="Equation.3">
              <p:embed/>
            </p:oleObj>
          </a:graphicData>
        </a:graphic>
      </p:graphicFrame>
      <p:graphicFrame>
        <p:nvGraphicFramePr>
          <p:cNvPr id="273414" name="Object 6"/>
          <p:cNvGraphicFramePr>
            <a:graphicFrameLocks noChangeAspect="1"/>
          </p:cNvGraphicFramePr>
          <p:nvPr/>
        </p:nvGraphicFramePr>
        <p:xfrm>
          <a:off x="2706688" y="5216525"/>
          <a:ext cx="4122737" cy="889000"/>
        </p:xfrm>
        <a:graphic>
          <a:graphicData uri="http://schemas.openxmlformats.org/presentationml/2006/ole">
            <p:oleObj spid="_x0000_s273414" name="Equation" r:id="rId5" imgW="2120760" imgH="4572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t>Minimization of the Error (continued)</a:t>
            </a:r>
            <a:endParaRPr lang="en-US" sz="4000" dirty="0"/>
          </a:p>
        </p:txBody>
      </p:sp>
      <p:sp>
        <p:nvSpPr>
          <p:cNvPr id="3" name="Content Placeholder 2"/>
          <p:cNvSpPr>
            <a:spLocks noGrp="1"/>
          </p:cNvSpPr>
          <p:nvPr>
            <p:ph idx="1"/>
          </p:nvPr>
        </p:nvSpPr>
        <p:spPr/>
        <p:txBody>
          <a:bodyPr/>
          <a:lstStyle/>
          <a:p>
            <a:r>
              <a:rPr lang="bn-BD" sz="2800" dirty="0" smtClean="0"/>
              <a:t>Using equation (4) and (5), we get</a:t>
            </a:r>
          </a:p>
          <a:p>
            <a:endParaRPr lang="bn-BD" sz="2800" dirty="0" smtClean="0"/>
          </a:p>
          <a:p>
            <a:pPr>
              <a:buNone/>
            </a:pPr>
            <a:r>
              <a:rPr lang="bn-BD" sz="2000" dirty="0" smtClean="0"/>
              <a:t>								(6)</a:t>
            </a:r>
            <a:endParaRPr lang="bn-BD" sz="2800" dirty="0" smtClean="0"/>
          </a:p>
          <a:p>
            <a:endParaRPr lang="bn-BD" sz="2000" dirty="0" smtClean="0"/>
          </a:p>
          <a:p>
            <a:pPr>
              <a:buNone/>
            </a:pPr>
            <a:r>
              <a:rPr lang="bn-BD" sz="2000" dirty="0" smtClean="0"/>
              <a:t>								(7)</a:t>
            </a:r>
          </a:p>
          <a:p>
            <a:pPr>
              <a:buNone/>
            </a:pPr>
            <a:endParaRPr lang="bn-BD" sz="2800" dirty="0" smtClean="0"/>
          </a:p>
          <a:p>
            <a:r>
              <a:rPr lang="bn-BD" sz="2800" dirty="0" smtClean="0"/>
              <a:t>Noting that</a:t>
            </a:r>
          </a:p>
          <a:p>
            <a:endParaRPr lang="bn-BD" dirty="0" smtClean="0"/>
          </a:p>
          <a:p>
            <a:pPr>
              <a:buNone/>
            </a:pPr>
            <a:r>
              <a:rPr lang="bn-BD" sz="2400" dirty="0" smtClean="0"/>
              <a:t>								</a:t>
            </a:r>
            <a:r>
              <a:rPr lang="bn-BD" sz="2000" dirty="0" smtClean="0"/>
              <a:t>(8)</a:t>
            </a:r>
          </a:p>
          <a:p>
            <a:pPr>
              <a:buNone/>
            </a:pPr>
            <a:r>
              <a:rPr lang="bn-BD" sz="2000" dirty="0" smtClean="0"/>
              <a:t>								</a:t>
            </a:r>
          </a:p>
          <a:p>
            <a:pPr>
              <a:buNone/>
            </a:pPr>
            <a:r>
              <a:rPr lang="bn-BD" sz="2000" dirty="0" smtClean="0"/>
              <a:t>								(9)</a:t>
            </a:r>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13</a:t>
            </a:fld>
            <a:endParaRPr lang="en-US"/>
          </a:p>
        </p:txBody>
      </p:sp>
      <p:graphicFrame>
        <p:nvGraphicFramePr>
          <p:cNvPr id="274434" name="Object 2"/>
          <p:cNvGraphicFramePr>
            <a:graphicFrameLocks noChangeAspect="1"/>
          </p:cNvGraphicFramePr>
          <p:nvPr/>
        </p:nvGraphicFramePr>
        <p:xfrm>
          <a:off x="2987824" y="2391870"/>
          <a:ext cx="2952328" cy="749098"/>
        </p:xfrm>
        <a:graphic>
          <a:graphicData uri="http://schemas.openxmlformats.org/presentationml/2006/ole">
            <p:oleObj spid="_x0000_s274434" name="Equation" r:id="rId3" imgW="1701720" imgH="431640" progId="Equation.3">
              <p:embed/>
            </p:oleObj>
          </a:graphicData>
        </a:graphic>
      </p:graphicFrame>
      <p:graphicFrame>
        <p:nvGraphicFramePr>
          <p:cNvPr id="274435" name="Object 3"/>
          <p:cNvGraphicFramePr>
            <a:graphicFrameLocks noChangeAspect="1"/>
          </p:cNvGraphicFramePr>
          <p:nvPr/>
        </p:nvGraphicFramePr>
        <p:xfrm>
          <a:off x="2636710" y="3044997"/>
          <a:ext cx="3744416" cy="832093"/>
        </p:xfrm>
        <a:graphic>
          <a:graphicData uri="http://schemas.openxmlformats.org/presentationml/2006/ole">
            <p:oleObj spid="_x0000_s274435" name="Equation" r:id="rId4" imgW="1942920" imgH="431640" progId="Equation.3">
              <p:embed/>
            </p:oleObj>
          </a:graphicData>
        </a:graphic>
      </p:graphicFrame>
      <p:graphicFrame>
        <p:nvGraphicFramePr>
          <p:cNvPr id="274436" name="Object 4"/>
          <p:cNvGraphicFramePr>
            <a:graphicFrameLocks noChangeAspect="1"/>
          </p:cNvGraphicFramePr>
          <p:nvPr/>
        </p:nvGraphicFramePr>
        <p:xfrm>
          <a:off x="2769727" y="3828964"/>
          <a:ext cx="3786775" cy="864096"/>
        </p:xfrm>
        <a:graphic>
          <a:graphicData uri="http://schemas.openxmlformats.org/presentationml/2006/ole">
            <p:oleObj spid="_x0000_s274436" name="Equation" r:id="rId5" imgW="1892160" imgH="431640" progId="Equation.3">
              <p:embed/>
            </p:oleObj>
          </a:graphicData>
        </a:graphic>
      </p:graphicFrame>
      <p:graphicFrame>
        <p:nvGraphicFramePr>
          <p:cNvPr id="274437" name="Object 5"/>
          <p:cNvGraphicFramePr>
            <a:graphicFrameLocks noChangeAspect="1"/>
          </p:cNvGraphicFramePr>
          <p:nvPr/>
        </p:nvGraphicFramePr>
        <p:xfrm>
          <a:off x="3275856" y="4653136"/>
          <a:ext cx="2283078" cy="792088"/>
        </p:xfrm>
        <a:graphic>
          <a:graphicData uri="http://schemas.openxmlformats.org/presentationml/2006/ole">
            <p:oleObj spid="_x0000_s274437" name="Equation" r:id="rId6" imgW="1244520" imgH="431640" progId="Equation.3">
              <p:embed/>
            </p:oleObj>
          </a:graphicData>
        </a:graphic>
      </p:graphicFrame>
      <p:graphicFrame>
        <p:nvGraphicFramePr>
          <p:cNvPr id="274438" name="Object 6"/>
          <p:cNvGraphicFramePr>
            <a:graphicFrameLocks noChangeAspect="1"/>
          </p:cNvGraphicFramePr>
          <p:nvPr/>
        </p:nvGraphicFramePr>
        <p:xfrm>
          <a:off x="2983589" y="5445224"/>
          <a:ext cx="3028571" cy="792088"/>
        </p:xfrm>
        <a:graphic>
          <a:graphicData uri="http://schemas.openxmlformats.org/presentationml/2006/ole">
            <p:oleObj spid="_x0000_s274438" name="Equation" r:id="rId7" imgW="1650960" imgH="43164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t>Minimization of the Error (continued)</a:t>
            </a:r>
            <a:endParaRPr lang="en-US" sz="4000" dirty="0"/>
          </a:p>
        </p:txBody>
      </p:sp>
      <p:sp>
        <p:nvSpPr>
          <p:cNvPr id="3" name="Content Placeholder 2"/>
          <p:cNvSpPr>
            <a:spLocks noGrp="1"/>
          </p:cNvSpPr>
          <p:nvPr>
            <p:ph idx="1"/>
          </p:nvPr>
        </p:nvSpPr>
        <p:spPr/>
        <p:txBody>
          <a:bodyPr/>
          <a:lstStyle/>
          <a:p>
            <a:r>
              <a:rPr lang="en-US" dirty="0" smtClean="0"/>
              <a:t>Solving the above </a:t>
            </a:r>
            <a:r>
              <a:rPr lang="bn-BD" dirty="0" smtClean="0"/>
              <a:t>e</a:t>
            </a:r>
            <a:r>
              <a:rPr lang="en-US" dirty="0" err="1" smtClean="0"/>
              <a:t>quations</a:t>
            </a:r>
            <a:r>
              <a:rPr lang="en-US" dirty="0" smtClean="0"/>
              <a:t> (</a:t>
            </a:r>
            <a:r>
              <a:rPr lang="bn-BD" dirty="0" smtClean="0"/>
              <a:t>8</a:t>
            </a:r>
            <a:r>
              <a:rPr lang="en-US" dirty="0" smtClean="0"/>
              <a:t>) and (</a:t>
            </a:r>
            <a:r>
              <a:rPr lang="bn-BD" dirty="0" smtClean="0"/>
              <a:t>9</a:t>
            </a:r>
            <a:r>
              <a:rPr lang="en-US" dirty="0" smtClean="0"/>
              <a:t>) gives</a:t>
            </a:r>
            <a:endParaRPr lang="bn-BD" dirty="0" smtClean="0"/>
          </a:p>
          <a:p>
            <a:pPr>
              <a:buNone/>
            </a:pPr>
            <a:endParaRPr lang="bn-BD" sz="2000" dirty="0" smtClean="0"/>
          </a:p>
          <a:p>
            <a:pPr>
              <a:buNone/>
            </a:pPr>
            <a:r>
              <a:rPr lang="bn-BD" sz="2000" dirty="0" smtClean="0"/>
              <a:t>									(10)</a:t>
            </a:r>
          </a:p>
          <a:p>
            <a:pPr>
              <a:buNone/>
            </a:pPr>
            <a:endParaRPr lang="bn-BD" sz="2000" dirty="0" smtClean="0"/>
          </a:p>
          <a:p>
            <a:pPr>
              <a:buNone/>
            </a:pPr>
            <a:endParaRPr lang="bn-BD" sz="2000" dirty="0" smtClean="0"/>
          </a:p>
          <a:p>
            <a:pPr>
              <a:buNone/>
            </a:pPr>
            <a:endParaRPr lang="bn-BD" sz="2000" dirty="0" smtClean="0"/>
          </a:p>
          <a:p>
            <a:pPr>
              <a:buNone/>
            </a:pPr>
            <a:endParaRPr lang="bn-BD" sz="2000" dirty="0" smtClean="0"/>
          </a:p>
          <a:p>
            <a:pPr>
              <a:buNone/>
            </a:pPr>
            <a:endParaRPr lang="bn-BD" sz="2000" dirty="0" smtClean="0"/>
          </a:p>
          <a:p>
            <a:pPr>
              <a:buNone/>
            </a:pPr>
            <a:r>
              <a:rPr lang="bn-BD" sz="2000" dirty="0" smtClean="0"/>
              <a:t>									(11)</a:t>
            </a:r>
          </a:p>
          <a:p>
            <a:pPr>
              <a:buNone/>
            </a:pPr>
            <a:endParaRPr lang="bn-BD" sz="2000" dirty="0" smtClean="0"/>
          </a:p>
          <a:p>
            <a:pPr>
              <a:buNone/>
            </a:pPr>
            <a:endParaRPr lang="bn-BD" sz="2000" dirty="0" smtClean="0"/>
          </a:p>
          <a:p>
            <a:pPr>
              <a:buNone/>
            </a:pPr>
            <a:endParaRPr lang="bn-BD" sz="2000" dirty="0" smtClean="0"/>
          </a:p>
          <a:p>
            <a:pPr>
              <a:buNone/>
            </a:pPr>
            <a:r>
              <a:rPr lang="bn-BD" sz="2000" dirty="0" smtClean="0"/>
              <a:t>									</a:t>
            </a:r>
            <a:endParaRPr lang="en-US" sz="2000" dirty="0" smtClean="0"/>
          </a:p>
          <a:p>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14</a:t>
            </a:fld>
            <a:endParaRPr lang="en-US"/>
          </a:p>
        </p:txBody>
      </p:sp>
      <p:graphicFrame>
        <p:nvGraphicFramePr>
          <p:cNvPr id="275458" name="Object 2"/>
          <p:cNvGraphicFramePr>
            <a:graphicFrameLocks noChangeAspect="1"/>
          </p:cNvGraphicFramePr>
          <p:nvPr/>
        </p:nvGraphicFramePr>
        <p:xfrm>
          <a:off x="2932220" y="2332692"/>
          <a:ext cx="2935924" cy="1681054"/>
        </p:xfrm>
        <a:graphic>
          <a:graphicData uri="http://schemas.openxmlformats.org/presentationml/2006/ole">
            <p:oleObj spid="_x0000_s275458" name="Equation" r:id="rId3" imgW="1574640" imgH="901440" progId="Equation.3">
              <p:embed/>
            </p:oleObj>
          </a:graphicData>
        </a:graphic>
      </p:graphicFrame>
      <p:graphicFrame>
        <p:nvGraphicFramePr>
          <p:cNvPr id="275460" name="Object 4"/>
          <p:cNvGraphicFramePr>
            <a:graphicFrameLocks noChangeAspect="1"/>
          </p:cNvGraphicFramePr>
          <p:nvPr/>
        </p:nvGraphicFramePr>
        <p:xfrm>
          <a:off x="2937545" y="3933229"/>
          <a:ext cx="3722687" cy="1223963"/>
        </p:xfrm>
        <a:graphic>
          <a:graphicData uri="http://schemas.openxmlformats.org/presentationml/2006/ole">
            <p:oleObj spid="_x0000_s275460" name="Equation" r:id="rId4" imgW="1854000" imgH="60948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a:t>
            </a:r>
            <a:r>
              <a:rPr lang="bn-BD" sz="4000" dirty="0" smtClean="0"/>
              <a:t>2</a:t>
            </a:r>
            <a:endParaRPr lang="en-US" sz="4000" dirty="0"/>
          </a:p>
        </p:txBody>
      </p:sp>
      <p:sp>
        <p:nvSpPr>
          <p:cNvPr id="3" name="Content Placeholder 2"/>
          <p:cNvSpPr>
            <a:spLocks noGrp="1"/>
          </p:cNvSpPr>
          <p:nvPr>
            <p:ph idx="1"/>
          </p:nvPr>
        </p:nvSpPr>
        <p:spPr>
          <a:xfrm>
            <a:off x="323528" y="1556792"/>
            <a:ext cx="8568952" cy="4896543"/>
          </a:xfrm>
        </p:spPr>
        <p:txBody>
          <a:bodyPr>
            <a:normAutofit/>
          </a:bodyPr>
          <a:lstStyle/>
          <a:p>
            <a:r>
              <a:rPr lang="en-US" sz="2600" dirty="0" smtClean="0"/>
              <a:t>The torque </a:t>
            </a:r>
            <a:r>
              <a:rPr lang="bn-BD" sz="2600" i="1" dirty="0" smtClean="0"/>
              <a:t>T</a:t>
            </a:r>
            <a:r>
              <a:rPr lang="en-US" sz="2600" dirty="0" smtClean="0"/>
              <a:t> needed to turn the </a:t>
            </a:r>
            <a:r>
              <a:rPr lang="en-US" sz="2600" dirty="0" err="1" smtClean="0"/>
              <a:t>torsional</a:t>
            </a:r>
            <a:r>
              <a:rPr lang="en-US" sz="2600" dirty="0" smtClean="0"/>
              <a:t> spring of a mousetrap through an angle, </a:t>
            </a:r>
            <a:r>
              <a:rPr lang="el-GR" sz="2600" dirty="0" smtClean="0"/>
              <a:t>θ</a:t>
            </a:r>
            <a:r>
              <a:rPr lang="en-US" sz="2600" dirty="0" smtClean="0"/>
              <a:t> is given below</a:t>
            </a:r>
          </a:p>
          <a:p>
            <a:endParaRPr lang="bn-BD" sz="2600" dirty="0" smtClean="0"/>
          </a:p>
          <a:p>
            <a:endParaRPr lang="bn-BD" sz="2600" dirty="0" smtClean="0"/>
          </a:p>
          <a:p>
            <a:endParaRPr lang="bn-BD" sz="2600" dirty="0" smtClean="0"/>
          </a:p>
          <a:p>
            <a:endParaRPr lang="bn-BD" sz="2600" dirty="0" smtClean="0"/>
          </a:p>
          <a:p>
            <a:endParaRPr lang="bn-BD" sz="2600" dirty="0" smtClean="0"/>
          </a:p>
          <a:p>
            <a:endParaRPr lang="bn-BD" sz="2600" dirty="0" smtClean="0"/>
          </a:p>
          <a:p>
            <a:endParaRPr lang="bn-BD" sz="2600" dirty="0" smtClean="0"/>
          </a:p>
          <a:p>
            <a:endParaRPr lang="bn-BD" sz="2600" dirty="0" smtClean="0"/>
          </a:p>
          <a:p>
            <a:r>
              <a:rPr lang="en-US" sz="2600" dirty="0" smtClean="0"/>
              <a:t>Find the constants  and  of the regression model </a:t>
            </a:r>
          </a:p>
          <a:p>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15</a:t>
            </a:fld>
            <a:endParaRPr lang="en-US"/>
          </a:p>
        </p:txBody>
      </p:sp>
      <p:graphicFrame>
        <p:nvGraphicFramePr>
          <p:cNvPr id="6" name="Table 5"/>
          <p:cNvGraphicFramePr>
            <a:graphicFrameLocks noGrp="1"/>
          </p:cNvGraphicFramePr>
          <p:nvPr/>
        </p:nvGraphicFramePr>
        <p:xfrm>
          <a:off x="2051720" y="2564904"/>
          <a:ext cx="4680520" cy="2816450"/>
        </p:xfrm>
        <a:graphic>
          <a:graphicData uri="http://schemas.openxmlformats.org/drawingml/2006/table">
            <a:tbl>
              <a:tblPr/>
              <a:tblGrid>
                <a:gridCol w="2700300"/>
                <a:gridCol w="1980220"/>
              </a:tblGrid>
              <a:tr h="864835">
                <a:tc>
                  <a:txBody>
                    <a:bodyPr/>
                    <a:lstStyle/>
                    <a:p>
                      <a:pPr algn="ctr">
                        <a:lnSpc>
                          <a:spcPts val="1200"/>
                        </a:lnSpc>
                        <a:spcAft>
                          <a:spcPts val="0"/>
                        </a:spcAft>
                      </a:pPr>
                      <a:r>
                        <a:rPr lang="en-US" sz="2800" b="1" dirty="0" smtClean="0">
                          <a:latin typeface="Times New Roman"/>
                          <a:ea typeface="Times New Roman"/>
                        </a:rPr>
                        <a:t>Angle</a:t>
                      </a:r>
                      <a:r>
                        <a:rPr lang="bn-BD" sz="1050" b="1" baseline="0" dirty="0" smtClean="0">
                          <a:latin typeface="Times New Roman"/>
                          <a:ea typeface="Times New Roman"/>
                        </a:rPr>
                        <a:t> </a:t>
                      </a:r>
                      <a:r>
                        <a:rPr lang="el-GR" sz="2800" b="1" dirty="0" smtClean="0"/>
                        <a:t>θ</a:t>
                      </a:r>
                      <a:r>
                        <a:rPr lang="en-US" sz="2800" b="1" dirty="0" smtClean="0">
                          <a:latin typeface="Times New Roman"/>
                          <a:ea typeface="Times New Roman"/>
                        </a:rPr>
                        <a:t>, Radians</a:t>
                      </a:r>
                      <a:endParaRPr lang="en-US" sz="2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b="1" dirty="0">
                          <a:latin typeface="Times New Roman"/>
                          <a:ea typeface="Times New Roman"/>
                        </a:rPr>
                        <a:t>Torque</a:t>
                      </a:r>
                      <a:r>
                        <a:rPr lang="en-US" sz="2800" b="1" dirty="0" smtClean="0">
                          <a:latin typeface="Times New Roman"/>
                          <a:ea typeface="Times New Roman"/>
                        </a:rPr>
                        <a:t>,</a:t>
                      </a:r>
                      <a:r>
                        <a:rPr lang="bn-BD" sz="2800" b="1" dirty="0" smtClean="0">
                          <a:latin typeface="Times New Roman"/>
                          <a:ea typeface="Times New Roman"/>
                        </a:rPr>
                        <a:t> T</a:t>
                      </a:r>
                      <a:r>
                        <a:rPr lang="en-US" sz="2800" b="1" dirty="0" smtClean="0">
                          <a:latin typeface="Times New Roman"/>
                          <a:ea typeface="Times New Roman"/>
                        </a:rPr>
                        <a:t> </a:t>
                      </a:r>
                      <a:endParaRPr lang="en-US" sz="2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dirty="0">
                          <a:latin typeface="Times New Roman"/>
                          <a:ea typeface="Times New Roman"/>
                        </a:rPr>
                        <a:t>0.698132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a:latin typeface="Times New Roman"/>
                          <a:ea typeface="Times New Roman"/>
                        </a:rPr>
                        <a:t>0.188224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a:latin typeface="Times New Roman"/>
                          <a:ea typeface="Times New Roman"/>
                        </a:rPr>
                        <a:t>0.959931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a:latin typeface="Times New Roman"/>
                          <a:ea typeface="Times New Roman"/>
                        </a:rPr>
                        <a:t>0.209138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a:latin typeface="Times New Roman"/>
                          <a:ea typeface="Times New Roman"/>
                        </a:rPr>
                        <a:t>1.134464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a:latin typeface="Times New Roman"/>
                          <a:ea typeface="Times New Roman"/>
                        </a:rPr>
                        <a:t>0.230052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a:latin typeface="Times New Roman"/>
                          <a:ea typeface="Times New Roman"/>
                        </a:rPr>
                        <a:t>1.570796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a:latin typeface="Times New Roman"/>
                          <a:ea typeface="Times New Roman"/>
                        </a:rPr>
                        <a:t>0.250965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a:latin typeface="Times New Roman"/>
                          <a:ea typeface="Times New Roman"/>
                        </a:rPr>
                        <a:t>1.919862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dirty="0">
                          <a:latin typeface="Times New Roman"/>
                          <a:ea typeface="Times New Roman"/>
                        </a:rPr>
                        <a:t>0.313707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76483" name="Object 3"/>
          <p:cNvGraphicFramePr>
            <a:graphicFrameLocks noChangeAspect="1"/>
          </p:cNvGraphicFramePr>
          <p:nvPr/>
        </p:nvGraphicFramePr>
        <p:xfrm>
          <a:off x="0" y="0"/>
          <a:ext cx="123825" cy="180975"/>
        </p:xfrm>
        <a:graphic>
          <a:graphicData uri="http://schemas.openxmlformats.org/presentationml/2006/ole">
            <p:oleObj spid="_x0000_s276483" name="Equation" r:id="rId3" imgW="126725" imgH="177415" progId="Equation.3">
              <p:embed/>
            </p:oleObj>
          </a:graphicData>
        </a:graphic>
      </p:graphicFrame>
      <p:graphicFrame>
        <p:nvGraphicFramePr>
          <p:cNvPr id="276482" name="Object 2"/>
          <p:cNvGraphicFramePr>
            <a:graphicFrameLocks noChangeAspect="1"/>
          </p:cNvGraphicFramePr>
          <p:nvPr/>
        </p:nvGraphicFramePr>
        <p:xfrm>
          <a:off x="0" y="0"/>
          <a:ext cx="142875" cy="161925"/>
        </p:xfrm>
        <a:graphic>
          <a:graphicData uri="http://schemas.openxmlformats.org/presentationml/2006/ole">
            <p:oleObj spid="_x0000_s276482" name="Equation" r:id="rId4" imgW="139579" imgH="164957" progId="Equation.3">
              <p:embed/>
            </p:oleObj>
          </a:graphicData>
        </a:graphic>
      </p:graphicFrame>
      <p:graphicFrame>
        <p:nvGraphicFramePr>
          <p:cNvPr id="276481" name="Object 1"/>
          <p:cNvGraphicFramePr>
            <a:graphicFrameLocks noChangeAspect="1"/>
          </p:cNvGraphicFramePr>
          <p:nvPr/>
        </p:nvGraphicFramePr>
        <p:xfrm>
          <a:off x="0" y="0"/>
          <a:ext cx="371475" cy="180975"/>
        </p:xfrm>
        <a:graphic>
          <a:graphicData uri="http://schemas.openxmlformats.org/presentationml/2006/ole">
            <p:oleObj spid="_x0000_s276481" name="Equation" r:id="rId5" imgW="368140" imgH="177723" progId="Equation.3">
              <p:embed/>
            </p:oleObj>
          </a:graphicData>
        </a:graphic>
      </p:graphicFrame>
      <p:graphicFrame>
        <p:nvGraphicFramePr>
          <p:cNvPr id="276484" name="Object 4"/>
          <p:cNvGraphicFramePr>
            <a:graphicFrameLocks noChangeAspect="1"/>
          </p:cNvGraphicFramePr>
          <p:nvPr/>
        </p:nvGraphicFramePr>
        <p:xfrm>
          <a:off x="3027748" y="5915485"/>
          <a:ext cx="2166059" cy="613716"/>
        </p:xfrm>
        <a:graphic>
          <a:graphicData uri="http://schemas.openxmlformats.org/presentationml/2006/ole">
            <p:oleObj spid="_x0000_s276484" name="Equation" r:id="rId6" imgW="761760" imgH="21564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Tabulation of data for calculation of needed summations</a:t>
            </a:r>
            <a:endParaRPr lang="en-US" sz="4000" dirty="0"/>
          </a:p>
        </p:txBody>
      </p:sp>
      <p:graphicFrame>
        <p:nvGraphicFramePr>
          <p:cNvPr id="6" name="Content Placeholder 5"/>
          <p:cNvGraphicFramePr>
            <a:graphicFrameLocks noGrp="1"/>
          </p:cNvGraphicFramePr>
          <p:nvPr>
            <p:ph idx="1"/>
          </p:nvPr>
        </p:nvGraphicFramePr>
        <p:xfrm>
          <a:off x="1972063" y="2276030"/>
          <a:ext cx="5696281" cy="3673248"/>
        </p:xfrm>
        <a:graphic>
          <a:graphicData uri="http://schemas.openxmlformats.org/drawingml/2006/table">
            <a:tbl>
              <a:tblPr/>
              <a:tblGrid>
                <a:gridCol w="931027"/>
                <a:gridCol w="1517243"/>
                <a:gridCol w="1296144"/>
                <a:gridCol w="1080120"/>
                <a:gridCol w="871747"/>
              </a:tblGrid>
              <a:tr h="466009">
                <a:tc>
                  <a:txBody>
                    <a:bodyPr/>
                    <a:lstStyle/>
                    <a:p>
                      <a:pPr algn="ctr">
                        <a:lnSpc>
                          <a:spcPts val="1200"/>
                        </a:lnSpc>
                        <a:spcAft>
                          <a:spcPts val="0"/>
                        </a:spcAft>
                      </a:pPr>
                      <a:r>
                        <a:rPr lang="en-US" sz="2400" i="1" dirty="0" err="1">
                          <a:latin typeface="Times New Roman"/>
                          <a:ea typeface="Times New Roman"/>
                        </a:rPr>
                        <a:t>i</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l-GR" sz="2400" dirty="0" smtClean="0">
                          <a:latin typeface="Times New Roman"/>
                          <a:ea typeface="Times New Roman"/>
                        </a:rPr>
                        <a:t>θ</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bn-BD" sz="2400" dirty="0" smtClean="0">
                          <a:latin typeface="Times New Roman"/>
                          <a:ea typeface="Times New Roman"/>
                        </a:rPr>
                        <a:t>T</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l-GR" sz="2400" dirty="0" smtClean="0">
                          <a:latin typeface="Times New Roman"/>
                          <a:ea typeface="Times New Roman"/>
                        </a:rPr>
                        <a:t>θ</a:t>
                      </a:r>
                      <a:r>
                        <a:rPr lang="bn-BD" sz="2400" baseline="30000" dirty="0" smtClean="0">
                          <a:latin typeface="Times New Roman"/>
                          <a:ea typeface="Times New Roman"/>
                        </a:rPr>
                        <a:t>2</a:t>
                      </a:r>
                      <a:endParaRPr lang="en-US" sz="2400" baseline="300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bn-BD" sz="2400" dirty="0" smtClean="0">
                          <a:latin typeface="Times New Roman"/>
                          <a:ea typeface="Times New Roman"/>
                        </a:rPr>
                        <a:t>T</a:t>
                      </a:r>
                      <a:r>
                        <a:rPr lang="el-GR" sz="2400" dirty="0" smtClean="0">
                          <a:latin typeface="Times New Roman"/>
                          <a:ea typeface="Times New Roman"/>
                        </a:rPr>
                        <a:t>θ</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endParaRPr lang="en-US" dirty="0"/>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smtClean="0">
                          <a:latin typeface="Times New Roman"/>
                          <a:ea typeface="Times New Roman"/>
                        </a:rPr>
                        <a:t>Radians</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bn-BD" sz="2400" dirty="0" smtClean="0">
                          <a:latin typeface="Times New Roman"/>
                          <a:ea typeface="Times New Roman"/>
                        </a:rPr>
                        <a:t>N-m</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radians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bn-BD" sz="2400" dirty="0" smtClean="0">
                          <a:latin typeface="Times New Roman"/>
                          <a:ea typeface="Times New Roman"/>
                        </a:rPr>
                        <a:t>N-m</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pPr algn="ctr">
                        <a:lnSpc>
                          <a:spcPts val="1200"/>
                        </a:lnSpc>
                        <a:spcAft>
                          <a:spcPts val="0"/>
                        </a:spcAft>
                      </a:pPr>
                      <a:r>
                        <a:rPr lang="en-US" sz="2400" dirty="0">
                          <a:latin typeface="Times New Roman"/>
                          <a:ea typeface="Times New Roman"/>
                        </a:rPr>
                        <a:t>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0.698132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0.188224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pPr algn="ctr">
                        <a:lnSpc>
                          <a:spcPts val="1200"/>
                        </a:lnSpc>
                        <a:spcAft>
                          <a:spcPts val="0"/>
                        </a:spcAft>
                      </a:pPr>
                      <a:r>
                        <a:rPr lang="en-US" sz="2400" dirty="0">
                          <a:latin typeface="Times New Roman"/>
                          <a:ea typeface="Times New Roman"/>
                        </a:rPr>
                        <a:t>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0.959931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0.209138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pPr algn="ctr">
                        <a:lnSpc>
                          <a:spcPts val="1200"/>
                        </a:lnSpc>
                        <a:spcAft>
                          <a:spcPts val="0"/>
                        </a:spcAft>
                      </a:pPr>
                      <a:r>
                        <a:rPr lang="en-US" sz="2400" dirty="0">
                          <a:latin typeface="Times New Roman"/>
                          <a:ea typeface="Times New Roman"/>
                        </a:rPr>
                        <a:t>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1.134464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0.230052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pPr algn="ctr">
                        <a:lnSpc>
                          <a:spcPts val="1200"/>
                        </a:lnSpc>
                        <a:spcAft>
                          <a:spcPts val="0"/>
                        </a:spcAft>
                      </a:pPr>
                      <a:r>
                        <a:rPr lang="en-US" sz="2400" dirty="0">
                          <a:latin typeface="Times New Roman"/>
                          <a:ea typeface="Times New Roman"/>
                        </a:rPr>
                        <a:t>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1.570796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0.250965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597">
                <a:tc>
                  <a:txBody>
                    <a:bodyPr/>
                    <a:lstStyle/>
                    <a:p>
                      <a:pPr algn="ctr">
                        <a:lnSpc>
                          <a:spcPts val="1200"/>
                        </a:lnSpc>
                        <a:spcAft>
                          <a:spcPts val="0"/>
                        </a:spcAft>
                      </a:pPr>
                      <a:r>
                        <a:rPr lang="en-US" sz="2400" dirty="0">
                          <a:latin typeface="Times New Roman"/>
                          <a:ea typeface="Times New Roman"/>
                        </a:rPr>
                        <a:t>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1.919862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0.313707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597">
                <a:tc>
                  <a:txBody>
                    <a:bodyPr/>
                    <a:lstStyle/>
                    <a:p>
                      <a:pPr algn="just">
                        <a:lnSpc>
                          <a:spcPts val="1200"/>
                        </a:lnSpc>
                        <a:spcAft>
                          <a:spcPts val="0"/>
                        </a:spcAft>
                      </a:pP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600"/>
                        </a:spcAft>
                      </a:pPr>
                      <a:r>
                        <a:rPr lang="en-US" sz="2000" b="1" kern="0" dirty="0">
                          <a:latin typeface="Times New Roman"/>
                        </a:rPr>
                        <a:t>6.2831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600"/>
                        </a:spcAft>
                      </a:pPr>
                      <a:r>
                        <a:rPr lang="en-US" sz="2000" b="1" kern="0" dirty="0">
                          <a:latin typeface="Times New Roman"/>
                        </a:rPr>
                        <a:t>1.1921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600"/>
                        </a:spcAft>
                      </a:pPr>
                      <a:r>
                        <a:rPr lang="en-US" sz="2000" b="1" kern="0" dirty="0">
                          <a:latin typeface="Times New Roman"/>
                        </a:rPr>
                        <a:t>8.8491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600"/>
                        </a:spcAft>
                      </a:pPr>
                      <a:r>
                        <a:rPr lang="en-US" sz="2000" b="1" kern="0" dirty="0">
                          <a:latin typeface="Times New Roman"/>
                        </a:rPr>
                        <a:t>1.5896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16</a:t>
            </a:fld>
            <a:endParaRPr lang="en-US"/>
          </a:p>
        </p:txBody>
      </p:sp>
      <p:graphicFrame>
        <p:nvGraphicFramePr>
          <p:cNvPr id="285711" name="Object 15"/>
          <p:cNvGraphicFramePr>
            <a:graphicFrameLocks noChangeAspect="1"/>
          </p:cNvGraphicFramePr>
          <p:nvPr/>
        </p:nvGraphicFramePr>
        <p:xfrm>
          <a:off x="0" y="0"/>
          <a:ext cx="123825" cy="180975"/>
        </p:xfrm>
        <a:graphic>
          <a:graphicData uri="http://schemas.openxmlformats.org/presentationml/2006/ole">
            <p:oleObj spid="_x0000_s285711" name="Equation" r:id="rId3" imgW="126725" imgH="177415" progId="Equation.3">
              <p:embed/>
            </p:oleObj>
          </a:graphicData>
        </a:graphic>
      </p:graphicFrame>
      <p:graphicFrame>
        <p:nvGraphicFramePr>
          <p:cNvPr id="285710" name="Object 14"/>
          <p:cNvGraphicFramePr>
            <a:graphicFrameLocks noChangeAspect="1"/>
          </p:cNvGraphicFramePr>
          <p:nvPr/>
        </p:nvGraphicFramePr>
        <p:xfrm>
          <a:off x="0" y="0"/>
          <a:ext cx="142875" cy="161925"/>
        </p:xfrm>
        <a:graphic>
          <a:graphicData uri="http://schemas.openxmlformats.org/presentationml/2006/ole">
            <p:oleObj spid="_x0000_s285710" name="Equation" r:id="rId4" imgW="139579" imgH="164957" progId="Equation.3">
              <p:embed/>
            </p:oleObj>
          </a:graphicData>
        </a:graphic>
      </p:graphicFrame>
      <p:graphicFrame>
        <p:nvGraphicFramePr>
          <p:cNvPr id="285709" name="Object 13"/>
          <p:cNvGraphicFramePr>
            <a:graphicFrameLocks noChangeAspect="1"/>
          </p:cNvGraphicFramePr>
          <p:nvPr/>
        </p:nvGraphicFramePr>
        <p:xfrm>
          <a:off x="0" y="0"/>
          <a:ext cx="190500" cy="200025"/>
        </p:xfrm>
        <a:graphic>
          <a:graphicData uri="http://schemas.openxmlformats.org/presentationml/2006/ole">
            <p:oleObj spid="_x0000_s285709" name="Equation" r:id="rId5" imgW="190417" imgH="203112" progId="Equation.3">
              <p:embed/>
            </p:oleObj>
          </a:graphicData>
        </a:graphic>
      </p:graphicFrame>
      <p:graphicFrame>
        <p:nvGraphicFramePr>
          <p:cNvPr id="285708" name="Object 12"/>
          <p:cNvGraphicFramePr>
            <a:graphicFrameLocks noChangeAspect="1"/>
          </p:cNvGraphicFramePr>
          <p:nvPr/>
        </p:nvGraphicFramePr>
        <p:xfrm>
          <a:off x="0" y="0"/>
          <a:ext cx="228600" cy="180975"/>
        </p:xfrm>
        <a:graphic>
          <a:graphicData uri="http://schemas.openxmlformats.org/presentationml/2006/ole">
            <p:oleObj spid="_x0000_s285708" name="Equation" r:id="rId6" imgW="228402" imgH="177646" progId="Equation.3">
              <p:embed/>
            </p:oleObj>
          </a:graphicData>
        </a:graphic>
      </p:graphicFrame>
      <p:graphicFrame>
        <p:nvGraphicFramePr>
          <p:cNvPr id="285707" name="Object 11"/>
          <p:cNvGraphicFramePr>
            <a:graphicFrameLocks noChangeAspect="1"/>
          </p:cNvGraphicFramePr>
          <p:nvPr/>
        </p:nvGraphicFramePr>
        <p:xfrm>
          <a:off x="0" y="0"/>
          <a:ext cx="371475" cy="180975"/>
        </p:xfrm>
        <a:graphic>
          <a:graphicData uri="http://schemas.openxmlformats.org/presentationml/2006/ole">
            <p:oleObj spid="_x0000_s285707" name="Equation" r:id="rId7" imgW="368140" imgH="177723" progId="Equation.3">
              <p:embed/>
            </p:oleObj>
          </a:graphicData>
        </a:graphic>
      </p:graphicFrame>
      <p:graphicFrame>
        <p:nvGraphicFramePr>
          <p:cNvPr id="285706" name="Object 10"/>
          <p:cNvGraphicFramePr>
            <a:graphicFrameLocks noChangeAspect="1"/>
          </p:cNvGraphicFramePr>
          <p:nvPr/>
        </p:nvGraphicFramePr>
        <p:xfrm>
          <a:off x="0" y="0"/>
          <a:ext cx="104775" cy="190500"/>
        </p:xfrm>
        <a:graphic>
          <a:graphicData uri="http://schemas.openxmlformats.org/presentationml/2006/ole">
            <p:oleObj spid="_x0000_s285706" name="Equation" r:id="rId8" imgW="101556" imgH="190417" progId="Equation.3">
              <p:embed/>
            </p:oleObj>
          </a:graphicData>
        </a:graphic>
      </p:graphicFrame>
      <p:graphicFrame>
        <p:nvGraphicFramePr>
          <p:cNvPr id="285705" name="Object 9"/>
          <p:cNvGraphicFramePr>
            <a:graphicFrameLocks noChangeAspect="1"/>
          </p:cNvGraphicFramePr>
          <p:nvPr/>
        </p:nvGraphicFramePr>
        <p:xfrm>
          <a:off x="0" y="0"/>
          <a:ext cx="371475" cy="180975"/>
        </p:xfrm>
        <a:graphic>
          <a:graphicData uri="http://schemas.openxmlformats.org/presentationml/2006/ole">
            <p:oleObj spid="_x0000_s285705" name="Equation" r:id="rId9" imgW="368140" imgH="177723" progId="Equation.3">
              <p:embed/>
            </p:oleObj>
          </a:graphicData>
        </a:graphic>
      </p:graphicFrame>
      <p:graphicFrame>
        <p:nvGraphicFramePr>
          <p:cNvPr id="285704" name="Object 8"/>
          <p:cNvGraphicFramePr>
            <a:graphicFrameLocks noChangeAspect="1"/>
          </p:cNvGraphicFramePr>
          <p:nvPr/>
        </p:nvGraphicFramePr>
        <p:xfrm>
          <a:off x="0" y="0"/>
          <a:ext cx="904875" cy="200025"/>
        </p:xfrm>
        <a:graphic>
          <a:graphicData uri="http://schemas.openxmlformats.org/presentationml/2006/ole">
            <p:oleObj spid="_x0000_s285704" name="Equation" r:id="rId10" imgW="901309" imgH="203112" progId="Equation.3">
              <p:embed/>
            </p:oleObj>
          </a:graphicData>
        </a:graphic>
      </p:graphicFrame>
      <p:graphicFrame>
        <p:nvGraphicFramePr>
          <p:cNvPr id="285703" name="Object 7"/>
          <p:cNvGraphicFramePr>
            <a:graphicFrameLocks noChangeAspect="1"/>
          </p:cNvGraphicFramePr>
          <p:nvPr/>
        </p:nvGraphicFramePr>
        <p:xfrm>
          <a:off x="0" y="0"/>
          <a:ext cx="885825" cy="200025"/>
        </p:xfrm>
        <a:graphic>
          <a:graphicData uri="http://schemas.openxmlformats.org/presentationml/2006/ole">
            <p:oleObj spid="_x0000_s285703" name="Equation" r:id="rId11" imgW="888614" imgH="203112" progId="Equation.3">
              <p:embed/>
            </p:oleObj>
          </a:graphicData>
        </a:graphic>
      </p:graphicFrame>
      <p:graphicFrame>
        <p:nvGraphicFramePr>
          <p:cNvPr id="285702" name="Object 6"/>
          <p:cNvGraphicFramePr>
            <a:graphicFrameLocks noChangeAspect="1"/>
          </p:cNvGraphicFramePr>
          <p:nvPr/>
        </p:nvGraphicFramePr>
        <p:xfrm>
          <a:off x="0" y="0"/>
          <a:ext cx="904875" cy="200025"/>
        </p:xfrm>
        <a:graphic>
          <a:graphicData uri="http://schemas.openxmlformats.org/presentationml/2006/ole">
            <p:oleObj spid="_x0000_s285702" name="Equation" r:id="rId12" imgW="901309" imgH="203112" progId="Equation.3">
              <p:embed/>
            </p:oleObj>
          </a:graphicData>
        </a:graphic>
      </p:graphicFrame>
      <p:graphicFrame>
        <p:nvGraphicFramePr>
          <p:cNvPr id="285701" name="Object 5"/>
          <p:cNvGraphicFramePr>
            <a:graphicFrameLocks noChangeAspect="1"/>
          </p:cNvGraphicFramePr>
          <p:nvPr/>
        </p:nvGraphicFramePr>
        <p:xfrm>
          <a:off x="0" y="0"/>
          <a:ext cx="904875" cy="200025"/>
        </p:xfrm>
        <a:graphic>
          <a:graphicData uri="http://schemas.openxmlformats.org/presentationml/2006/ole">
            <p:oleObj spid="_x0000_s285701" name="Equation" r:id="rId13" imgW="901309" imgH="203112" progId="Equation.3">
              <p:embed/>
            </p:oleObj>
          </a:graphicData>
        </a:graphic>
      </p:graphicFrame>
      <p:graphicFrame>
        <p:nvGraphicFramePr>
          <p:cNvPr id="285700" name="Object 4"/>
          <p:cNvGraphicFramePr>
            <a:graphicFrameLocks noChangeAspect="1"/>
          </p:cNvGraphicFramePr>
          <p:nvPr/>
        </p:nvGraphicFramePr>
        <p:xfrm>
          <a:off x="0" y="0"/>
          <a:ext cx="904875" cy="200025"/>
        </p:xfrm>
        <a:graphic>
          <a:graphicData uri="http://schemas.openxmlformats.org/presentationml/2006/ole">
            <p:oleObj spid="_x0000_s285700" name="Equation" r:id="rId14" imgW="901309" imgH="203112" progId="Equation.3">
              <p:embed/>
            </p:oleObj>
          </a:graphicData>
        </a:graphic>
      </p:graphicFrame>
      <p:graphicFrame>
        <p:nvGraphicFramePr>
          <p:cNvPr id="285699" name="Object 3"/>
          <p:cNvGraphicFramePr>
            <a:graphicFrameLocks noChangeAspect="1"/>
          </p:cNvGraphicFramePr>
          <p:nvPr/>
        </p:nvGraphicFramePr>
        <p:xfrm>
          <a:off x="0" y="0"/>
          <a:ext cx="904875" cy="200025"/>
        </p:xfrm>
        <a:graphic>
          <a:graphicData uri="http://schemas.openxmlformats.org/presentationml/2006/ole">
            <p:oleObj spid="_x0000_s285699" name="Equation" r:id="rId15" imgW="901309" imgH="203112" progId="Equation.3">
              <p:embed/>
            </p:oleObj>
          </a:graphicData>
        </a:graphic>
      </p:graphicFrame>
      <p:graphicFrame>
        <p:nvGraphicFramePr>
          <p:cNvPr id="285698" name="Object 2"/>
          <p:cNvGraphicFramePr>
            <a:graphicFrameLocks noChangeAspect="1"/>
          </p:cNvGraphicFramePr>
          <p:nvPr/>
        </p:nvGraphicFramePr>
        <p:xfrm>
          <a:off x="0" y="0"/>
          <a:ext cx="904875" cy="200025"/>
        </p:xfrm>
        <a:graphic>
          <a:graphicData uri="http://schemas.openxmlformats.org/presentationml/2006/ole">
            <p:oleObj spid="_x0000_s285698" name="Equation" r:id="rId16" imgW="901309" imgH="203112" progId="Equation.3">
              <p:embed/>
            </p:oleObj>
          </a:graphicData>
        </a:graphic>
      </p:graphicFrame>
      <p:graphicFrame>
        <p:nvGraphicFramePr>
          <p:cNvPr id="285697" name="Object 1"/>
          <p:cNvGraphicFramePr>
            <a:graphicFrameLocks noChangeAspect="1"/>
          </p:cNvGraphicFramePr>
          <p:nvPr/>
        </p:nvGraphicFramePr>
        <p:xfrm>
          <a:off x="0" y="0"/>
          <a:ext cx="304800" cy="428625"/>
        </p:xfrm>
        <a:graphic>
          <a:graphicData uri="http://schemas.openxmlformats.org/presentationml/2006/ole">
            <p:oleObj spid="_x0000_s285697" name="Equation" r:id="rId17" imgW="304668" imgH="431613" progId="Equation.3">
              <p:embed/>
            </p:oleObj>
          </a:graphicData>
        </a:graphic>
      </p:graphicFrame>
      <p:graphicFrame>
        <p:nvGraphicFramePr>
          <p:cNvPr id="285712" name="Object 16"/>
          <p:cNvGraphicFramePr>
            <a:graphicFrameLocks noChangeAspect="1"/>
          </p:cNvGraphicFramePr>
          <p:nvPr/>
        </p:nvGraphicFramePr>
        <p:xfrm>
          <a:off x="2300190" y="5533522"/>
          <a:ext cx="448035" cy="447842"/>
        </p:xfrm>
        <a:graphic>
          <a:graphicData uri="http://schemas.openxmlformats.org/presentationml/2006/ole">
            <p:oleObj spid="_x0000_s285712" name="Equation" r:id="rId18" imgW="291960" imgH="43164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The values of constants</a:t>
            </a:r>
            <a:endParaRPr lang="en-US" baseline="-25000" dirty="0"/>
          </a:p>
        </p:txBody>
      </p:sp>
      <p:sp>
        <p:nvSpPr>
          <p:cNvPr id="3" name="Content Placeholder 2"/>
          <p:cNvSpPr>
            <a:spLocks noGrp="1"/>
          </p:cNvSpPr>
          <p:nvPr>
            <p:ph idx="1"/>
          </p:nvPr>
        </p:nvSpPr>
        <p:spPr>
          <a:xfrm>
            <a:off x="565720" y="3284984"/>
            <a:ext cx="8686800" cy="3573016"/>
          </a:xfrm>
        </p:spPr>
        <p:txBody>
          <a:bodyPr>
            <a:normAutofit/>
          </a:bodyPr>
          <a:lstStyle/>
          <a:p>
            <a:pPr>
              <a:buNone/>
            </a:pPr>
            <a:r>
              <a:rPr lang="bn-BD" sz="2400" dirty="0" smtClean="0"/>
              <a:t> =9.6091 X 10</a:t>
            </a:r>
            <a:r>
              <a:rPr lang="bn-BD" sz="2400" baseline="30000" dirty="0" smtClean="0"/>
              <a:t>-2</a:t>
            </a:r>
            <a:r>
              <a:rPr lang="bn-BD" sz="2400" dirty="0" smtClean="0"/>
              <a:t> N-m/rad			</a:t>
            </a:r>
            <a:r>
              <a:rPr lang="bn-BD" sz="2400" i="1" dirty="0" smtClean="0"/>
              <a:t>k</a:t>
            </a:r>
            <a:r>
              <a:rPr lang="bn-BD" sz="2400" i="1" baseline="-25000" dirty="0" smtClean="0"/>
              <a:t>1 </a:t>
            </a:r>
            <a:r>
              <a:rPr lang="bn-BD" sz="2400" dirty="0" smtClean="0"/>
              <a:t>= 1.1767 X 10-1 N-m</a:t>
            </a:r>
          </a:p>
          <a:p>
            <a:pPr>
              <a:buNone/>
            </a:pPr>
            <a:endParaRPr lang="bn-BD" sz="2400" dirty="0" smtClean="0"/>
          </a:p>
          <a:p>
            <a:pPr>
              <a:buNone/>
            </a:pPr>
            <a:endParaRPr lang="bn-BD" sz="2400" dirty="0" smtClean="0"/>
          </a:p>
          <a:p>
            <a:pPr>
              <a:buNone/>
            </a:pPr>
            <a:endParaRPr lang="bn-BD" sz="2400" dirty="0" smtClean="0"/>
          </a:p>
          <a:p>
            <a:pPr>
              <a:buNone/>
            </a:pPr>
            <a:r>
              <a:rPr lang="bn-BD" sz="2400" dirty="0" smtClean="0"/>
              <a:t>		=2.3842 X 10</a:t>
            </a:r>
            <a:r>
              <a:rPr lang="bn-BD" sz="2400" baseline="30000" dirty="0" smtClean="0"/>
              <a:t>-2</a:t>
            </a:r>
            <a:r>
              <a:rPr lang="bn-BD" sz="2400" dirty="0" smtClean="0"/>
              <a:t> N-m</a:t>
            </a:r>
          </a:p>
          <a:p>
            <a:pPr>
              <a:buNone/>
            </a:pPr>
            <a:endParaRPr lang="bn-BD" sz="2400" dirty="0" smtClean="0"/>
          </a:p>
          <a:p>
            <a:pPr>
              <a:buNone/>
            </a:pPr>
            <a:endParaRPr lang="bn-BD" sz="2400" dirty="0" smtClean="0"/>
          </a:p>
          <a:p>
            <a:pPr>
              <a:buNone/>
            </a:pPr>
            <a:endParaRPr lang="bn-BD" sz="2400" dirty="0" smtClean="0"/>
          </a:p>
          <a:p>
            <a:pPr>
              <a:buNone/>
            </a:pPr>
            <a:r>
              <a:rPr lang="bn-BD" sz="2400" dirty="0" smtClean="0"/>
              <a:t>		=9.6091 X 10</a:t>
            </a:r>
            <a:r>
              <a:rPr lang="bn-BD" sz="2400" baseline="30000" dirty="0" smtClean="0"/>
              <a:t>-2</a:t>
            </a:r>
            <a:r>
              <a:rPr lang="bn-BD" sz="2400" dirty="0" smtClean="0"/>
              <a:t> N-m/rad</a:t>
            </a:r>
            <a:endParaRPr lang="en-US" sz="2400"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17</a:t>
            </a:fld>
            <a:endParaRPr lang="en-US"/>
          </a:p>
        </p:txBody>
      </p:sp>
      <p:graphicFrame>
        <p:nvGraphicFramePr>
          <p:cNvPr id="286722" name="Object 2"/>
          <p:cNvGraphicFramePr>
            <a:graphicFrameLocks noChangeAspect="1"/>
          </p:cNvGraphicFramePr>
          <p:nvPr/>
        </p:nvGraphicFramePr>
        <p:xfrm>
          <a:off x="467544" y="1628800"/>
          <a:ext cx="3001877" cy="1746994"/>
        </p:xfrm>
        <a:graphic>
          <a:graphicData uri="http://schemas.openxmlformats.org/presentationml/2006/ole">
            <p:oleObj spid="_x0000_s286722" name="Equation" r:id="rId3" imgW="1549080" imgH="901440" progId="Equation.3">
              <p:embed/>
            </p:oleObj>
          </a:graphicData>
        </a:graphic>
      </p:graphicFrame>
      <p:graphicFrame>
        <p:nvGraphicFramePr>
          <p:cNvPr id="286723" name="Object 3"/>
          <p:cNvGraphicFramePr>
            <a:graphicFrameLocks noChangeAspect="1"/>
          </p:cNvGraphicFramePr>
          <p:nvPr/>
        </p:nvGraphicFramePr>
        <p:xfrm>
          <a:off x="1115616" y="3645024"/>
          <a:ext cx="1152128" cy="1152128"/>
        </p:xfrm>
        <a:graphic>
          <a:graphicData uri="http://schemas.openxmlformats.org/presentationml/2006/ole">
            <p:oleObj spid="_x0000_s286723" name="Equation" r:id="rId4" imgW="609480" imgH="609480" progId="Equation.3">
              <p:embed/>
            </p:oleObj>
          </a:graphicData>
        </a:graphic>
      </p:graphicFrame>
      <p:graphicFrame>
        <p:nvGraphicFramePr>
          <p:cNvPr id="286724" name="Object 4"/>
          <p:cNvGraphicFramePr>
            <a:graphicFrameLocks noChangeAspect="1"/>
          </p:cNvGraphicFramePr>
          <p:nvPr/>
        </p:nvGraphicFramePr>
        <p:xfrm>
          <a:off x="1211506" y="5269486"/>
          <a:ext cx="1008112" cy="1008112"/>
        </p:xfrm>
        <a:graphic>
          <a:graphicData uri="http://schemas.openxmlformats.org/presentationml/2006/ole">
            <p:oleObj spid="_x0000_s286724" name="Equation" r:id="rId5" imgW="609480" imgH="609480" progId="Equation.3">
              <p:embed/>
            </p:oleObj>
          </a:graphicData>
        </a:graphic>
      </p:graphicFrame>
      <p:cxnSp>
        <p:nvCxnSpPr>
          <p:cNvPr id="11" name="Straight Connector 10"/>
          <p:cNvCxnSpPr/>
          <p:nvPr/>
        </p:nvCxnSpPr>
        <p:spPr>
          <a:xfrm>
            <a:off x="4716016" y="1772816"/>
            <a:ext cx="0" cy="475252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Linear regression of torque vs. angle data</a:t>
            </a:r>
            <a:endParaRPr lang="en-US" sz="4000"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18</a:t>
            </a:fld>
            <a:endParaRPr lang="en-US"/>
          </a:p>
        </p:txBody>
      </p:sp>
      <p:pic>
        <p:nvPicPr>
          <p:cNvPr id="287746" name="Picture 2" descr="gen_linear_figure_4"/>
          <p:cNvPicPr>
            <a:picLocks noChangeAspect="1" noChangeArrowheads="1"/>
          </p:cNvPicPr>
          <p:nvPr/>
        </p:nvPicPr>
        <p:blipFill>
          <a:blip r:embed="rId2" cstate="print"/>
          <a:srcRect/>
          <a:stretch>
            <a:fillRect/>
          </a:stretch>
        </p:blipFill>
        <p:spPr bwMode="auto">
          <a:xfrm>
            <a:off x="1328228" y="1557972"/>
            <a:ext cx="6516216" cy="4887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Class Exercise</a:t>
            </a:r>
            <a:endParaRPr lang="en-US" dirty="0"/>
          </a:p>
        </p:txBody>
      </p:sp>
      <p:sp>
        <p:nvSpPr>
          <p:cNvPr id="3" name="Content Placeholder 2"/>
          <p:cNvSpPr>
            <a:spLocks noGrp="1"/>
          </p:cNvSpPr>
          <p:nvPr>
            <p:ph idx="1"/>
          </p:nvPr>
        </p:nvSpPr>
        <p:spPr>
          <a:xfrm>
            <a:off x="457200" y="1775191"/>
            <a:ext cx="8229600" cy="1868123"/>
          </a:xfrm>
        </p:spPr>
        <p:txBody>
          <a:bodyPr/>
          <a:lstStyle/>
          <a:p>
            <a:r>
              <a:rPr lang="en-US" dirty="0" smtClean="0"/>
              <a:t>For the following points, find a regression for </a:t>
            </a:r>
          </a:p>
          <a:p>
            <a:pPr lvl="1"/>
            <a:r>
              <a:rPr lang="en-US" dirty="0" smtClean="0"/>
              <a:t>(a) 1</a:t>
            </a:r>
            <a:r>
              <a:rPr lang="en-US" baseline="30000" dirty="0" smtClean="0"/>
              <a:t>st</a:t>
            </a:r>
            <a:r>
              <a:rPr lang="en-US" dirty="0" smtClean="0"/>
              <a:t> order</a:t>
            </a:r>
          </a:p>
          <a:p>
            <a:pPr lvl="1"/>
            <a:r>
              <a:rPr lang="en-US" dirty="0" smtClean="0"/>
              <a:t>(b)2</a:t>
            </a:r>
            <a:r>
              <a:rPr lang="en-US" baseline="30000" dirty="0" smtClean="0"/>
              <a:t>nd</a:t>
            </a:r>
            <a:r>
              <a:rPr lang="en-US" dirty="0" smtClean="0"/>
              <a:t> order</a:t>
            </a:r>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19</a:t>
            </a:fld>
            <a:endParaRPr lang="en-US"/>
          </a:p>
        </p:txBody>
      </p:sp>
      <p:graphicFrame>
        <p:nvGraphicFramePr>
          <p:cNvPr id="6" name="Table 5"/>
          <p:cNvGraphicFramePr>
            <a:graphicFrameLocks noGrp="1"/>
          </p:cNvGraphicFramePr>
          <p:nvPr/>
        </p:nvGraphicFramePr>
        <p:xfrm>
          <a:off x="2928926" y="3500438"/>
          <a:ext cx="2786082" cy="2848615"/>
        </p:xfrm>
        <a:graphic>
          <a:graphicData uri="http://schemas.openxmlformats.org/drawingml/2006/table">
            <a:tbl>
              <a:tblPr firstRow="1" bandRow="1">
                <a:tableStyleId>{5C22544A-7EE6-4342-B048-85BDC9FD1C3A}</a:tableStyleId>
              </a:tblPr>
              <a:tblGrid>
                <a:gridCol w="1393041"/>
                <a:gridCol w="1393041"/>
              </a:tblGrid>
              <a:tr h="466091">
                <a:tc>
                  <a:txBody>
                    <a:bodyPr/>
                    <a:lstStyle/>
                    <a:p>
                      <a:pPr algn="ctr"/>
                      <a:r>
                        <a:rPr lang="en-US" sz="2800" dirty="0" smtClean="0"/>
                        <a:t>x</a:t>
                      </a:r>
                      <a:endParaRPr lang="en-US" sz="2800" dirty="0"/>
                    </a:p>
                  </a:txBody>
                  <a:tcPr/>
                </a:tc>
                <a:tc>
                  <a:txBody>
                    <a:bodyPr/>
                    <a:lstStyle/>
                    <a:p>
                      <a:pPr algn="ctr"/>
                      <a:r>
                        <a:rPr lang="en-US" sz="2800" dirty="0" smtClean="0"/>
                        <a:t>Y</a:t>
                      </a:r>
                      <a:endParaRPr lang="en-US" sz="2800" dirty="0"/>
                    </a:p>
                  </a:txBody>
                  <a:tcPr/>
                </a:tc>
              </a:tr>
              <a:tr h="466091">
                <a:tc>
                  <a:txBody>
                    <a:bodyPr/>
                    <a:lstStyle/>
                    <a:p>
                      <a:pPr algn="ctr"/>
                      <a:r>
                        <a:rPr lang="en-US" sz="2400" dirty="0" smtClean="0"/>
                        <a:t>1</a:t>
                      </a:r>
                      <a:endParaRPr lang="en-US" sz="2400" dirty="0"/>
                    </a:p>
                  </a:txBody>
                  <a:tcPr/>
                </a:tc>
                <a:tc>
                  <a:txBody>
                    <a:bodyPr/>
                    <a:lstStyle/>
                    <a:p>
                      <a:pPr algn="ctr"/>
                      <a:r>
                        <a:rPr lang="en-US" sz="2400" dirty="0" smtClean="0"/>
                        <a:t>0.11</a:t>
                      </a:r>
                      <a:endParaRPr lang="en-US" sz="2400" dirty="0"/>
                    </a:p>
                  </a:txBody>
                  <a:tcPr/>
                </a:tc>
              </a:tr>
              <a:tr h="466091">
                <a:tc>
                  <a:txBody>
                    <a:bodyPr/>
                    <a:lstStyle/>
                    <a:p>
                      <a:pPr algn="ctr"/>
                      <a:r>
                        <a:rPr lang="en-US" sz="2400" dirty="0" smtClean="0"/>
                        <a:t>2</a:t>
                      </a:r>
                      <a:endParaRPr lang="en-US" sz="2400" dirty="0"/>
                    </a:p>
                  </a:txBody>
                  <a:tcPr/>
                </a:tc>
                <a:tc>
                  <a:txBody>
                    <a:bodyPr/>
                    <a:lstStyle/>
                    <a:p>
                      <a:pPr algn="ctr"/>
                      <a:r>
                        <a:rPr lang="en-US" sz="2400" dirty="0" smtClean="0"/>
                        <a:t>0.2</a:t>
                      </a:r>
                      <a:endParaRPr lang="en-US" sz="2400" dirty="0"/>
                    </a:p>
                  </a:txBody>
                  <a:tcPr/>
                </a:tc>
              </a:tr>
              <a:tr h="466091">
                <a:tc>
                  <a:txBody>
                    <a:bodyPr/>
                    <a:lstStyle/>
                    <a:p>
                      <a:pPr algn="ctr"/>
                      <a:r>
                        <a:rPr lang="en-US" sz="2400" dirty="0" smtClean="0"/>
                        <a:t>3</a:t>
                      </a:r>
                      <a:endParaRPr lang="en-US" sz="2400" dirty="0"/>
                    </a:p>
                  </a:txBody>
                  <a:tcPr/>
                </a:tc>
                <a:tc>
                  <a:txBody>
                    <a:bodyPr/>
                    <a:lstStyle/>
                    <a:p>
                      <a:pPr algn="ctr"/>
                      <a:r>
                        <a:rPr lang="en-US" sz="2400" dirty="0" smtClean="0"/>
                        <a:t>0.32</a:t>
                      </a:r>
                      <a:endParaRPr lang="en-US" sz="2400" dirty="0"/>
                    </a:p>
                  </a:txBody>
                  <a:tcPr/>
                </a:tc>
              </a:tr>
              <a:tr h="466091">
                <a:tc>
                  <a:txBody>
                    <a:bodyPr/>
                    <a:lstStyle/>
                    <a:p>
                      <a:pPr algn="ctr"/>
                      <a:r>
                        <a:rPr lang="en-US" sz="2400" dirty="0" smtClean="0"/>
                        <a:t>4</a:t>
                      </a:r>
                      <a:endParaRPr lang="en-US" sz="2400" dirty="0"/>
                    </a:p>
                  </a:txBody>
                  <a:tcPr/>
                </a:tc>
                <a:tc>
                  <a:txBody>
                    <a:bodyPr/>
                    <a:lstStyle/>
                    <a:p>
                      <a:pPr algn="ctr"/>
                      <a:r>
                        <a:rPr lang="en-US" sz="2400" dirty="0" smtClean="0"/>
                        <a:t>0.38</a:t>
                      </a:r>
                      <a:endParaRPr lang="en-US" sz="2400" dirty="0"/>
                    </a:p>
                  </a:txBody>
                  <a:tcPr/>
                </a:tc>
              </a:tr>
              <a:tr h="466091">
                <a:tc>
                  <a:txBody>
                    <a:bodyPr/>
                    <a:lstStyle/>
                    <a:p>
                      <a:pPr algn="ctr"/>
                      <a:r>
                        <a:rPr lang="en-US" sz="2400" dirty="0" smtClean="0"/>
                        <a:t>5</a:t>
                      </a:r>
                      <a:endParaRPr lang="en-US" sz="2400" dirty="0"/>
                    </a:p>
                  </a:txBody>
                  <a:tcPr/>
                </a:tc>
                <a:tc>
                  <a:txBody>
                    <a:bodyPr/>
                    <a:lstStyle/>
                    <a:p>
                      <a:pPr algn="ctr"/>
                      <a:r>
                        <a:rPr lang="en-US" sz="2400" smtClean="0"/>
                        <a:t>0.53</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5448"/>
            <a:ext cx="8229600" cy="1252728"/>
          </a:xfrm>
        </p:spPr>
        <p:txBody>
          <a:bodyPr>
            <a:normAutofit/>
          </a:bodyPr>
          <a:lstStyle/>
          <a:p>
            <a:r>
              <a:rPr lang="en-US" sz="4000" dirty="0" smtClean="0"/>
              <a:t>What is regression analysis? </a:t>
            </a:r>
            <a:endParaRPr lang="en-US" sz="4000" dirty="0"/>
          </a:p>
        </p:txBody>
      </p:sp>
      <p:sp>
        <p:nvSpPr>
          <p:cNvPr id="7" name="Content Placeholder 2"/>
          <p:cNvSpPr>
            <a:spLocks noGrp="1"/>
          </p:cNvSpPr>
          <p:nvPr>
            <p:ph idx="1"/>
          </p:nvPr>
        </p:nvSpPr>
        <p:spPr>
          <a:xfrm>
            <a:off x="360040" y="1628801"/>
            <a:ext cx="8460432" cy="4968551"/>
          </a:xfrm>
        </p:spPr>
        <p:txBody>
          <a:bodyPr>
            <a:normAutofit/>
          </a:bodyPr>
          <a:lstStyle/>
          <a:p>
            <a:r>
              <a:rPr lang="en-US" sz="2800" dirty="0" smtClean="0"/>
              <a:t>Regression analysis gives information on the relationship between a response (dependent) variable and one or more predictor </a:t>
            </a:r>
            <a:r>
              <a:rPr lang="bn-BD" sz="2800" dirty="0" smtClean="0"/>
              <a:t>(</a:t>
            </a:r>
            <a:r>
              <a:rPr lang="en-US" sz="2800" dirty="0" smtClean="0"/>
              <a:t>independent</a:t>
            </a:r>
            <a:r>
              <a:rPr lang="bn-BD" sz="2800" dirty="0" smtClean="0"/>
              <a:t>)</a:t>
            </a:r>
            <a:r>
              <a:rPr lang="en-US" sz="2800" dirty="0" smtClean="0"/>
              <a:t> variables</a:t>
            </a:r>
            <a:endParaRPr lang="bn-BD" sz="2800" dirty="0" smtClean="0"/>
          </a:p>
          <a:p>
            <a:r>
              <a:rPr lang="en-US" sz="2800" dirty="0" smtClean="0"/>
              <a:t>The goal of regression analysis is to express the response variable as a function of the predictor variables </a:t>
            </a:r>
            <a:endParaRPr lang="bn-BD" sz="2800" dirty="0" smtClean="0"/>
          </a:p>
          <a:p>
            <a:r>
              <a:rPr lang="en-US" sz="2800" dirty="0" smtClean="0"/>
              <a:t>The </a:t>
            </a:r>
            <a:r>
              <a:rPr lang="bn-BD" sz="2800" dirty="0" smtClean="0"/>
              <a:t>goodness</a:t>
            </a:r>
            <a:r>
              <a:rPr lang="en-US" sz="2800" dirty="0" smtClean="0"/>
              <a:t> of fit and the accuracy of conclusion depend on the data used</a:t>
            </a:r>
            <a:endParaRPr lang="bn-BD" sz="2800" dirty="0" smtClean="0"/>
          </a:p>
          <a:p>
            <a:r>
              <a:rPr lang="en-US" sz="2800" dirty="0" smtClean="0"/>
              <a:t>Hence non-representative or improperly compiled data result in poor fits and conclusions </a:t>
            </a:r>
          </a:p>
        </p:txBody>
      </p:sp>
      <p:sp>
        <p:nvSpPr>
          <p:cNvPr id="8" name="Slide Number Placeholder 3"/>
          <p:cNvSpPr>
            <a:spLocks noGrp="1"/>
          </p:cNvSpPr>
          <p:nvPr>
            <p:ph type="sldNum" sz="quarter" idx="12"/>
          </p:nvPr>
        </p:nvSpPr>
        <p:spPr>
          <a:xfrm>
            <a:off x="8204396" y="6476999"/>
            <a:ext cx="733864" cy="274320"/>
          </a:xfrm>
        </p:spPr>
        <p:txBody>
          <a:bodyPr/>
          <a:lstStyle/>
          <a:p>
            <a:fld id="{B5707573-AC35-4B87-BB3A-76204B732A48}" type="slidenum">
              <a:rPr lang="en-US" smtClean="0"/>
              <a:pPr/>
              <a:t>2</a:t>
            </a:fld>
            <a:endParaRPr lang="en-US"/>
          </a:p>
        </p:txBody>
      </p:sp>
      <p:graphicFrame>
        <p:nvGraphicFramePr>
          <p:cNvPr id="10" name="Object 2"/>
          <p:cNvGraphicFramePr>
            <a:graphicFrameLocks noChangeAspect="1"/>
          </p:cNvGraphicFramePr>
          <p:nvPr/>
        </p:nvGraphicFramePr>
        <p:xfrm>
          <a:off x="0" y="0"/>
          <a:ext cx="314325" cy="200025"/>
        </p:xfrm>
        <a:graphic>
          <a:graphicData uri="http://schemas.openxmlformats.org/presentationml/2006/ole">
            <p:oleObj spid="_x0000_s242690" name="Equation" r:id="rId3" imgW="317225" imgH="203024" progId="Equation.3">
              <p:embed/>
            </p:oleObj>
          </a:graphicData>
        </a:graphic>
      </p:graphicFrame>
      <p:graphicFrame>
        <p:nvGraphicFramePr>
          <p:cNvPr id="11" name="Object 1"/>
          <p:cNvGraphicFramePr>
            <a:graphicFrameLocks noChangeAspect="1"/>
          </p:cNvGraphicFramePr>
          <p:nvPr/>
        </p:nvGraphicFramePr>
        <p:xfrm>
          <a:off x="0" y="0"/>
          <a:ext cx="657225" cy="200025"/>
        </p:xfrm>
        <a:graphic>
          <a:graphicData uri="http://schemas.openxmlformats.org/presentationml/2006/ole">
            <p:oleObj spid="_x0000_s242691" name="Equation" r:id="rId4" imgW="660113" imgH="203112"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Least Square Fitting - Polynomial</a:t>
            </a:r>
            <a:endParaRPr lang="en-US" sz="4000" dirty="0"/>
          </a:p>
        </p:txBody>
      </p:sp>
      <p:sp>
        <p:nvSpPr>
          <p:cNvPr id="3" name="Content Placeholder 2"/>
          <p:cNvSpPr>
            <a:spLocks noGrp="1"/>
          </p:cNvSpPr>
          <p:nvPr>
            <p:ph idx="1"/>
          </p:nvPr>
        </p:nvSpPr>
        <p:spPr/>
        <p:txBody>
          <a:bodyPr/>
          <a:lstStyle/>
          <a:p>
            <a:r>
              <a:rPr lang="bn-BD" dirty="0" smtClean="0"/>
              <a:t>Generalizing from a stright line (i.e. </a:t>
            </a:r>
            <a:r>
              <a:rPr lang="en-US" dirty="0" smtClean="0"/>
              <a:t>F</a:t>
            </a:r>
            <a:r>
              <a:rPr lang="bn-BD" dirty="0" smtClean="0"/>
              <a:t>irst degree polynomial) to a kth degree polynomial</a:t>
            </a:r>
          </a:p>
          <a:p>
            <a:pPr>
              <a:buNone/>
            </a:pPr>
            <a:endParaRPr lang="bn-BD" i="1" dirty="0" smtClean="0">
              <a:latin typeface="Times New Roman" pitchFamily="18" charset="0"/>
            </a:endParaRPr>
          </a:p>
          <a:p>
            <a:pPr>
              <a:buNone/>
            </a:pPr>
            <a:r>
              <a:rPr lang="bn-BD" i="1" dirty="0" smtClean="0">
                <a:latin typeface="Times New Roman" pitchFamily="18" charset="0"/>
              </a:rPr>
              <a:t>		y=a</a:t>
            </a:r>
            <a:r>
              <a:rPr lang="bn-BD" i="1" baseline="-25000" dirty="0" smtClean="0">
                <a:latin typeface="Times New Roman" pitchFamily="18" charset="0"/>
              </a:rPr>
              <a:t>0</a:t>
            </a:r>
            <a:r>
              <a:rPr lang="bn-BD" i="1" dirty="0" smtClean="0">
                <a:latin typeface="Times New Roman" pitchFamily="18" charset="0"/>
              </a:rPr>
              <a:t>+a</a:t>
            </a:r>
            <a:r>
              <a:rPr lang="bn-BD" i="1" baseline="-25000" dirty="0" smtClean="0">
                <a:latin typeface="Times New Roman" pitchFamily="18" charset="0"/>
              </a:rPr>
              <a:t>1</a:t>
            </a:r>
            <a:r>
              <a:rPr lang="bn-BD" i="1" dirty="0" smtClean="0">
                <a:latin typeface="Times New Roman" pitchFamily="18" charset="0"/>
              </a:rPr>
              <a:t>x+a</a:t>
            </a:r>
            <a:r>
              <a:rPr lang="bn-BD" i="1" baseline="-25000" dirty="0" smtClean="0">
                <a:latin typeface="Times New Roman" pitchFamily="18" charset="0"/>
              </a:rPr>
              <a:t>2</a:t>
            </a:r>
            <a:r>
              <a:rPr lang="bn-BD" i="1" dirty="0" smtClean="0">
                <a:latin typeface="Times New Roman" pitchFamily="18" charset="0"/>
              </a:rPr>
              <a:t>x</a:t>
            </a:r>
            <a:r>
              <a:rPr lang="bn-BD" i="1" baseline="30000" dirty="0" smtClean="0">
                <a:latin typeface="Times New Roman" pitchFamily="18" charset="0"/>
              </a:rPr>
              <a:t>2</a:t>
            </a:r>
            <a:r>
              <a:rPr lang="bn-BD" i="1" dirty="0" smtClean="0">
                <a:latin typeface="Times New Roman" pitchFamily="18" charset="0"/>
              </a:rPr>
              <a:t>+a</a:t>
            </a:r>
            <a:r>
              <a:rPr lang="bn-BD" i="1" baseline="-25000" dirty="0" smtClean="0">
                <a:latin typeface="Times New Roman" pitchFamily="18" charset="0"/>
              </a:rPr>
              <a:t>3</a:t>
            </a:r>
            <a:r>
              <a:rPr lang="bn-BD" i="1" dirty="0" smtClean="0">
                <a:latin typeface="Times New Roman" pitchFamily="18" charset="0"/>
              </a:rPr>
              <a:t>x</a:t>
            </a:r>
            <a:r>
              <a:rPr lang="bn-BD" i="1" baseline="30000" dirty="0" smtClean="0">
                <a:latin typeface="Times New Roman" pitchFamily="18" charset="0"/>
              </a:rPr>
              <a:t>3</a:t>
            </a:r>
            <a:r>
              <a:rPr lang="bn-BD" i="1" dirty="0" smtClean="0">
                <a:latin typeface="Times New Roman" pitchFamily="18" charset="0"/>
              </a:rPr>
              <a:t>+.....+a</a:t>
            </a:r>
            <a:r>
              <a:rPr lang="bn-BD" i="1" baseline="-25000" dirty="0" smtClean="0">
                <a:latin typeface="Times New Roman" pitchFamily="18" charset="0"/>
              </a:rPr>
              <a:t>k</a:t>
            </a:r>
            <a:r>
              <a:rPr lang="bn-BD" i="1" dirty="0" smtClean="0">
                <a:latin typeface="Times New Roman" pitchFamily="18" charset="0"/>
              </a:rPr>
              <a:t>x</a:t>
            </a:r>
            <a:r>
              <a:rPr lang="bn-BD" i="1" baseline="30000" dirty="0" smtClean="0">
                <a:latin typeface="Times New Roman" pitchFamily="18" charset="0"/>
              </a:rPr>
              <a:t>k</a:t>
            </a:r>
          </a:p>
          <a:p>
            <a:pPr>
              <a:buNone/>
            </a:pPr>
            <a:r>
              <a:rPr lang="bn-BD" dirty="0" smtClean="0"/>
              <a:t>	</a:t>
            </a:r>
          </a:p>
          <a:p>
            <a:pPr>
              <a:buNone/>
            </a:pPr>
            <a:r>
              <a:rPr lang="bn-BD" dirty="0" smtClean="0"/>
              <a:t>	The residual is given by</a:t>
            </a:r>
          </a:p>
          <a:p>
            <a:pPr>
              <a:buNone/>
            </a:pPr>
            <a:endParaRPr lang="en-US" i="1" baseline="30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20</a:t>
            </a:fld>
            <a:endParaRPr lang="en-US"/>
          </a:p>
        </p:txBody>
      </p:sp>
      <p:graphicFrame>
        <p:nvGraphicFramePr>
          <p:cNvPr id="288770" name="Object 2"/>
          <p:cNvGraphicFramePr>
            <a:graphicFrameLocks noChangeAspect="1"/>
          </p:cNvGraphicFramePr>
          <p:nvPr/>
        </p:nvGraphicFramePr>
        <p:xfrm>
          <a:off x="1395177" y="5301208"/>
          <a:ext cx="6057143" cy="936104"/>
        </p:xfrm>
        <a:graphic>
          <a:graphicData uri="http://schemas.openxmlformats.org/presentationml/2006/ole">
            <p:oleObj spid="_x0000_s288770" name="Equation" r:id="rId3" imgW="2793960" imgH="43164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t>Least Square Fitting – Polynomial (continued)</a:t>
            </a:r>
            <a:endParaRPr lang="en-US" sz="4000" dirty="0"/>
          </a:p>
        </p:txBody>
      </p:sp>
      <p:sp>
        <p:nvSpPr>
          <p:cNvPr id="3" name="Content Placeholder 2"/>
          <p:cNvSpPr>
            <a:spLocks noGrp="1"/>
          </p:cNvSpPr>
          <p:nvPr>
            <p:ph idx="1"/>
          </p:nvPr>
        </p:nvSpPr>
        <p:spPr>
          <a:xfrm>
            <a:off x="323528" y="1484784"/>
            <a:ext cx="8229600" cy="861721"/>
          </a:xfrm>
        </p:spPr>
        <p:txBody>
          <a:bodyPr/>
          <a:lstStyle/>
          <a:p>
            <a:r>
              <a:rPr lang="bn-BD" dirty="0" smtClean="0"/>
              <a:t>The partial derivatives are:</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21</a:t>
            </a:fld>
            <a:endParaRPr lang="en-US"/>
          </a:p>
        </p:txBody>
      </p:sp>
      <p:graphicFrame>
        <p:nvGraphicFramePr>
          <p:cNvPr id="289794" name="Object 2"/>
          <p:cNvGraphicFramePr>
            <a:graphicFrameLocks noChangeAspect="1"/>
          </p:cNvGraphicFramePr>
          <p:nvPr/>
        </p:nvGraphicFramePr>
        <p:xfrm>
          <a:off x="1476375" y="1939925"/>
          <a:ext cx="6473825" cy="4870450"/>
        </p:xfrm>
        <a:graphic>
          <a:graphicData uri="http://schemas.openxmlformats.org/presentationml/2006/ole">
            <p:oleObj spid="_x0000_s289794" name="Equation" r:id="rId3" imgW="3073320" imgH="2311200" progId="Equation.3">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In matrix form</a:t>
            </a:r>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22</a:t>
            </a:fld>
            <a:endParaRPr lang="en-US"/>
          </a:p>
        </p:txBody>
      </p:sp>
      <p:graphicFrame>
        <p:nvGraphicFramePr>
          <p:cNvPr id="290818" name="Object 2"/>
          <p:cNvGraphicFramePr>
            <a:graphicFrameLocks noChangeAspect="1"/>
          </p:cNvGraphicFramePr>
          <p:nvPr/>
        </p:nvGraphicFramePr>
        <p:xfrm>
          <a:off x="539552" y="1944090"/>
          <a:ext cx="4032448" cy="3645150"/>
        </p:xfrm>
        <a:graphic>
          <a:graphicData uri="http://schemas.openxmlformats.org/presentationml/2006/ole">
            <p:oleObj spid="_x0000_s290818" name="Equation" r:id="rId3" imgW="2247840" imgH="2031840" progId="Equation.3">
              <p:embed/>
            </p:oleObj>
          </a:graphicData>
        </a:graphic>
      </p:graphicFrame>
      <p:graphicFrame>
        <p:nvGraphicFramePr>
          <p:cNvPr id="290819" name="Object 3"/>
          <p:cNvGraphicFramePr>
            <a:graphicFrameLocks noChangeAspect="1"/>
          </p:cNvGraphicFramePr>
          <p:nvPr/>
        </p:nvGraphicFramePr>
        <p:xfrm>
          <a:off x="6075939" y="1908630"/>
          <a:ext cx="1127187" cy="3680610"/>
        </p:xfrm>
        <a:graphic>
          <a:graphicData uri="http://schemas.openxmlformats.org/presentationml/2006/ole">
            <p:oleObj spid="_x0000_s290819" name="Equation" r:id="rId4" imgW="622080" imgH="2031840" progId="Equation.3">
              <p:embed/>
            </p:oleObj>
          </a:graphicData>
        </a:graphic>
      </p:graphicFrame>
      <p:graphicFrame>
        <p:nvGraphicFramePr>
          <p:cNvPr id="290820" name="Object 4"/>
          <p:cNvGraphicFramePr>
            <a:graphicFrameLocks noChangeAspect="1"/>
          </p:cNvGraphicFramePr>
          <p:nvPr/>
        </p:nvGraphicFramePr>
        <p:xfrm>
          <a:off x="4611924" y="1932873"/>
          <a:ext cx="1281432" cy="3368335"/>
        </p:xfrm>
        <a:graphic>
          <a:graphicData uri="http://schemas.openxmlformats.org/presentationml/2006/ole">
            <p:oleObj spid="_x0000_s290820" name="Equation" r:id="rId5" imgW="444240" imgH="1168200" progId="Equation.3">
              <p:embed/>
            </p:oleObj>
          </a:graphicData>
        </a:graphic>
      </p:graphicFrame>
      <p:sp>
        <p:nvSpPr>
          <p:cNvPr id="8" name="TextBox 7"/>
          <p:cNvSpPr txBox="1"/>
          <p:nvPr/>
        </p:nvSpPr>
        <p:spPr>
          <a:xfrm>
            <a:off x="2428860" y="5357826"/>
            <a:ext cx="785818" cy="584775"/>
          </a:xfrm>
          <a:prstGeom prst="rect">
            <a:avLst/>
          </a:prstGeom>
          <a:noFill/>
        </p:spPr>
        <p:txBody>
          <a:bodyPr wrap="square" rtlCol="0">
            <a:spAutoFit/>
          </a:bodyPr>
          <a:lstStyle/>
          <a:p>
            <a:r>
              <a:rPr lang="en-US" sz="3200" dirty="0" smtClean="0"/>
              <a:t>[C]</a:t>
            </a:r>
            <a:endParaRPr lang="en-US" dirty="0"/>
          </a:p>
        </p:txBody>
      </p:sp>
      <p:sp>
        <p:nvSpPr>
          <p:cNvPr id="9" name="TextBox 8"/>
          <p:cNvSpPr txBox="1"/>
          <p:nvPr/>
        </p:nvSpPr>
        <p:spPr>
          <a:xfrm>
            <a:off x="4786314" y="5344555"/>
            <a:ext cx="785818" cy="584775"/>
          </a:xfrm>
          <a:prstGeom prst="rect">
            <a:avLst/>
          </a:prstGeom>
          <a:noFill/>
        </p:spPr>
        <p:txBody>
          <a:bodyPr wrap="square" rtlCol="0">
            <a:spAutoFit/>
          </a:bodyPr>
          <a:lstStyle/>
          <a:p>
            <a:r>
              <a:rPr lang="en-US" sz="3200" dirty="0" smtClean="0"/>
              <a:t>[A]</a:t>
            </a:r>
            <a:endParaRPr lang="en-US" dirty="0"/>
          </a:p>
        </p:txBody>
      </p:sp>
      <p:sp>
        <p:nvSpPr>
          <p:cNvPr id="10" name="TextBox 9"/>
          <p:cNvSpPr txBox="1"/>
          <p:nvPr/>
        </p:nvSpPr>
        <p:spPr>
          <a:xfrm>
            <a:off x="6286512" y="5357826"/>
            <a:ext cx="785818" cy="584775"/>
          </a:xfrm>
          <a:prstGeom prst="rect">
            <a:avLst/>
          </a:prstGeom>
          <a:noFill/>
        </p:spPr>
        <p:txBody>
          <a:bodyPr wrap="square" rtlCol="0">
            <a:spAutoFit/>
          </a:bodyPr>
          <a:lstStyle/>
          <a:p>
            <a:r>
              <a:rPr lang="en-US" sz="3200" dirty="0" smtClean="0"/>
              <a:t>[B]</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rot="5400000">
            <a:off x="4822033" y="3321843"/>
            <a:ext cx="3714776" cy="7143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p:cNvCxnSpPr>
          <p:nvPr/>
        </p:nvCxnSpPr>
        <p:spPr>
          <a:xfrm rot="5400000">
            <a:off x="-37091" y="4142039"/>
            <a:ext cx="4253243" cy="35719"/>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Flow chart for formation of [C] matrix</a:t>
            </a:r>
            <a:endParaRPr lang="en-US" dirty="0"/>
          </a:p>
        </p:txBody>
      </p:sp>
      <p:sp>
        <p:nvSpPr>
          <p:cNvPr id="4" name="Footer Placeholder 3"/>
          <p:cNvSpPr>
            <a:spLocks noGrp="1"/>
          </p:cNvSpPr>
          <p:nvPr>
            <p:ph type="ftr" sz="quarter" idx="11"/>
          </p:nvPr>
        </p:nvSpPr>
        <p:spPr/>
        <p:txBody>
          <a:bodyPr/>
          <a:lstStyle/>
          <a:p>
            <a:r>
              <a:rPr lang="en-US" dirty="0" smtClean="0"/>
              <a:t>Prof. S. M. </a:t>
            </a:r>
            <a:r>
              <a:rPr lang="en-US" dirty="0" err="1" smtClean="0"/>
              <a:t>Lutful</a:t>
            </a:r>
            <a:r>
              <a:rPr lang="en-US" dirty="0" smtClean="0"/>
              <a:t> </a:t>
            </a:r>
            <a:r>
              <a:rPr lang="en-US" dirty="0" err="1" smtClean="0"/>
              <a:t>Kabir</a:t>
            </a:r>
            <a:r>
              <a:rPr lang="en-US" dirty="0" smtClean="0"/>
              <a:t>, BRAC University</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23</a:t>
            </a:fld>
            <a:endParaRPr lang="en-US"/>
          </a:p>
        </p:txBody>
      </p:sp>
      <p:sp>
        <p:nvSpPr>
          <p:cNvPr id="7" name="TextBox 6"/>
          <p:cNvSpPr txBox="1"/>
          <p:nvPr/>
        </p:nvSpPr>
        <p:spPr>
          <a:xfrm>
            <a:off x="1071538" y="1571612"/>
            <a:ext cx="2071702" cy="461665"/>
          </a:xfrm>
          <a:prstGeom prst="rect">
            <a:avLst/>
          </a:prstGeom>
          <a:noFill/>
          <a:ln>
            <a:solidFill>
              <a:srgbClr val="C00000"/>
            </a:solidFill>
          </a:ln>
        </p:spPr>
        <p:txBody>
          <a:bodyPr wrap="square" rtlCol="0">
            <a:spAutoFit/>
          </a:bodyPr>
          <a:lstStyle/>
          <a:p>
            <a:pPr algn="ctr"/>
            <a:r>
              <a:rPr lang="en-US" sz="2400" i="1" dirty="0" err="1" smtClean="0">
                <a:latin typeface="Times New Roman" pitchFamily="18" charset="0"/>
                <a:cs typeface="Times New Roman" pitchFamily="18" charset="0"/>
              </a:rPr>
              <a:t>i</a:t>
            </a:r>
            <a:r>
              <a:rPr lang="en-US" sz="2400" dirty="0" smtClean="0"/>
              <a:t> = 1</a:t>
            </a:r>
            <a:endParaRPr lang="en-US" sz="2400" dirty="0"/>
          </a:p>
        </p:txBody>
      </p:sp>
      <p:sp>
        <p:nvSpPr>
          <p:cNvPr id="8" name="TextBox 7"/>
          <p:cNvSpPr txBox="1"/>
          <p:nvPr/>
        </p:nvSpPr>
        <p:spPr>
          <a:xfrm>
            <a:off x="1071538" y="2143116"/>
            <a:ext cx="2071702" cy="461665"/>
          </a:xfrm>
          <a:prstGeom prst="rect">
            <a:avLst/>
          </a:prstGeom>
          <a:solidFill>
            <a:schemeClr val="bg1"/>
          </a:solidFill>
          <a:ln>
            <a:solidFill>
              <a:srgbClr val="C00000"/>
            </a:solidFill>
          </a:ln>
        </p:spPr>
        <p:txBody>
          <a:bodyPr wrap="square" rtlCol="0">
            <a:spAutoFit/>
          </a:bodyPr>
          <a:lstStyle/>
          <a:p>
            <a:pPr algn="ctr"/>
            <a:r>
              <a:rPr lang="en-US" sz="2400" i="1" dirty="0" smtClean="0">
                <a:latin typeface="Times New Roman" pitchFamily="18" charset="0"/>
                <a:cs typeface="Times New Roman" pitchFamily="18" charset="0"/>
              </a:rPr>
              <a:t>j</a:t>
            </a:r>
            <a:r>
              <a:rPr lang="en-US" sz="2400" dirty="0" smtClean="0"/>
              <a:t> = 1</a:t>
            </a:r>
            <a:endParaRPr lang="en-US" sz="2400" dirty="0"/>
          </a:p>
        </p:txBody>
      </p:sp>
      <p:sp>
        <p:nvSpPr>
          <p:cNvPr id="9" name="TextBox 8"/>
          <p:cNvSpPr txBox="1"/>
          <p:nvPr/>
        </p:nvSpPr>
        <p:spPr>
          <a:xfrm>
            <a:off x="1071538" y="2937706"/>
            <a:ext cx="2071702" cy="461665"/>
          </a:xfrm>
          <a:prstGeom prst="rect">
            <a:avLst/>
          </a:prstGeom>
          <a:solidFill>
            <a:schemeClr val="bg1"/>
          </a:solidFill>
          <a:ln>
            <a:solidFill>
              <a:srgbClr val="C00000"/>
            </a:solidFill>
          </a:ln>
        </p:spPr>
        <p:txBody>
          <a:bodyPr wrap="square" rtlCol="0">
            <a:spAutoFit/>
          </a:bodyPr>
          <a:lstStyle/>
          <a:p>
            <a:pPr algn="ctr"/>
            <a:r>
              <a:rPr lang="en-US" sz="2400" i="1" dirty="0" smtClean="0">
                <a:latin typeface="Times New Roman" pitchFamily="18" charset="0"/>
                <a:cs typeface="Times New Roman" pitchFamily="18" charset="0"/>
              </a:rPr>
              <a:t>c(</a:t>
            </a:r>
            <a:r>
              <a:rPr lang="en-US" sz="2400" i="1" dirty="0" err="1" smtClean="0">
                <a:latin typeface="Times New Roman" pitchFamily="18" charset="0"/>
                <a:cs typeface="Times New Roman" pitchFamily="18" charset="0"/>
              </a:rPr>
              <a:t>i,j</a:t>
            </a:r>
            <a:r>
              <a:rPr lang="en-US" sz="2400" i="1" dirty="0" smtClean="0">
                <a:latin typeface="Times New Roman" pitchFamily="18" charset="0"/>
                <a:cs typeface="Times New Roman" pitchFamily="18" charset="0"/>
              </a:rPr>
              <a:t>)</a:t>
            </a:r>
            <a:r>
              <a:rPr lang="en-US" sz="2400" dirty="0" smtClean="0"/>
              <a:t> = 0.0</a:t>
            </a:r>
            <a:endParaRPr lang="en-US" sz="2400" dirty="0"/>
          </a:p>
        </p:txBody>
      </p:sp>
      <p:sp>
        <p:nvSpPr>
          <p:cNvPr id="10" name="TextBox 9"/>
          <p:cNvSpPr txBox="1"/>
          <p:nvPr/>
        </p:nvSpPr>
        <p:spPr>
          <a:xfrm>
            <a:off x="1071538" y="3509210"/>
            <a:ext cx="2071702" cy="461665"/>
          </a:xfrm>
          <a:prstGeom prst="rect">
            <a:avLst/>
          </a:prstGeom>
          <a:solidFill>
            <a:schemeClr val="bg1"/>
          </a:solidFill>
          <a:ln>
            <a:solidFill>
              <a:srgbClr val="C00000"/>
            </a:solidFill>
          </a:ln>
        </p:spPr>
        <p:txBody>
          <a:bodyPr wrap="square" rtlCol="0">
            <a:spAutoFit/>
          </a:bodyPr>
          <a:lstStyle/>
          <a:p>
            <a:pPr algn="ctr"/>
            <a:r>
              <a:rPr lang="en-US" sz="2400" dirty="0" smtClean="0"/>
              <a:t>m= 1</a:t>
            </a:r>
            <a:endParaRPr lang="en-US" sz="2400" dirty="0"/>
          </a:p>
        </p:txBody>
      </p:sp>
      <p:sp>
        <p:nvSpPr>
          <p:cNvPr id="11" name="TextBox 10"/>
          <p:cNvSpPr txBox="1"/>
          <p:nvPr/>
        </p:nvSpPr>
        <p:spPr>
          <a:xfrm>
            <a:off x="285720" y="4213865"/>
            <a:ext cx="3857652" cy="461665"/>
          </a:xfrm>
          <a:prstGeom prst="rect">
            <a:avLst/>
          </a:prstGeom>
          <a:solidFill>
            <a:schemeClr val="bg1"/>
          </a:solidFill>
          <a:ln>
            <a:solidFill>
              <a:srgbClr val="C00000"/>
            </a:solidFill>
          </a:ln>
        </p:spPr>
        <p:txBody>
          <a:bodyPr wrap="square" rtlCol="0">
            <a:spAutoFit/>
          </a:bodyPr>
          <a:lstStyle/>
          <a:p>
            <a:pPr algn="ctr"/>
            <a:r>
              <a:rPr lang="en-US" sz="2400" b="1" i="1" dirty="0" smtClean="0">
                <a:latin typeface="Times New Roman" pitchFamily="18" charset="0"/>
                <a:cs typeface="Times New Roman" pitchFamily="18" charset="0"/>
              </a:rPr>
              <a:t>c(</a:t>
            </a:r>
            <a:r>
              <a:rPr lang="en-US" sz="2400" b="1" i="1" dirty="0" err="1" smtClean="0">
                <a:latin typeface="Times New Roman" pitchFamily="18" charset="0"/>
                <a:cs typeface="Times New Roman" pitchFamily="18" charset="0"/>
              </a:rPr>
              <a:t>i,j</a:t>
            </a:r>
            <a:r>
              <a:rPr lang="en-US" sz="2400" b="1" i="1" dirty="0" smtClean="0">
                <a:latin typeface="Times New Roman" pitchFamily="18" charset="0"/>
                <a:cs typeface="Times New Roman" pitchFamily="18" charset="0"/>
              </a:rPr>
              <a:t>) = c(</a:t>
            </a:r>
            <a:r>
              <a:rPr lang="en-US" sz="2400" b="1" i="1" dirty="0" err="1" smtClean="0">
                <a:latin typeface="Times New Roman" pitchFamily="18" charset="0"/>
                <a:cs typeface="Times New Roman" pitchFamily="18" charset="0"/>
              </a:rPr>
              <a:t>i,j</a:t>
            </a:r>
            <a:r>
              <a:rPr lang="en-US" sz="2400" b="1" i="1" dirty="0" smtClean="0">
                <a:latin typeface="Times New Roman" pitchFamily="18" charset="0"/>
                <a:cs typeface="Times New Roman" pitchFamily="18" charset="0"/>
              </a:rPr>
              <a:t>)+x(m)^(i-1+j-1)</a:t>
            </a:r>
            <a:endParaRPr lang="en-US" sz="2400" b="1" i="1" dirty="0">
              <a:latin typeface="Times New Roman" pitchFamily="18" charset="0"/>
              <a:cs typeface="Times New Roman" pitchFamily="18" charset="0"/>
            </a:endParaRPr>
          </a:p>
        </p:txBody>
      </p:sp>
      <p:sp>
        <p:nvSpPr>
          <p:cNvPr id="12" name="TextBox 11"/>
          <p:cNvSpPr txBox="1"/>
          <p:nvPr/>
        </p:nvSpPr>
        <p:spPr>
          <a:xfrm>
            <a:off x="1094850" y="4769327"/>
            <a:ext cx="2071702" cy="461665"/>
          </a:xfrm>
          <a:prstGeom prst="rect">
            <a:avLst/>
          </a:prstGeom>
          <a:solidFill>
            <a:schemeClr val="bg1"/>
          </a:solidFill>
          <a:ln>
            <a:solidFill>
              <a:srgbClr val="C00000"/>
            </a:solidFill>
          </a:ln>
        </p:spPr>
        <p:txBody>
          <a:bodyPr wrap="square" rtlCol="0">
            <a:spAutoFit/>
          </a:bodyPr>
          <a:lstStyle/>
          <a:p>
            <a:pPr algn="ctr"/>
            <a:r>
              <a:rPr lang="en-US" sz="2400" i="1" dirty="0" smtClean="0">
                <a:latin typeface="Times New Roman" pitchFamily="18" charset="0"/>
                <a:cs typeface="Times New Roman" pitchFamily="18" charset="0"/>
              </a:rPr>
              <a:t>m</a:t>
            </a:r>
            <a:r>
              <a:rPr lang="en-US" sz="2400" dirty="0" smtClean="0"/>
              <a:t> = </a:t>
            </a:r>
            <a:r>
              <a:rPr lang="en-US" sz="2400" i="1" dirty="0" smtClean="0">
                <a:latin typeface="Times New Roman" pitchFamily="18" charset="0"/>
                <a:cs typeface="Times New Roman" pitchFamily="18" charset="0"/>
              </a:rPr>
              <a:t>m</a:t>
            </a:r>
            <a:r>
              <a:rPr lang="en-US" sz="2400" dirty="0" smtClean="0"/>
              <a:t>+1</a:t>
            </a:r>
            <a:endParaRPr lang="en-US" sz="2400" dirty="0"/>
          </a:p>
        </p:txBody>
      </p:sp>
      <p:sp>
        <p:nvSpPr>
          <p:cNvPr id="13" name="Diamond 12"/>
          <p:cNvSpPr/>
          <p:nvPr/>
        </p:nvSpPr>
        <p:spPr>
          <a:xfrm>
            <a:off x="1078808" y="5325742"/>
            <a:ext cx="2000264" cy="64294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643042" y="5429264"/>
            <a:ext cx="1000132" cy="461665"/>
          </a:xfrm>
          <a:prstGeom prst="rect">
            <a:avLst/>
          </a:prstGeom>
          <a:noFill/>
          <a:ln>
            <a:noFill/>
          </a:ln>
        </p:spPr>
        <p:txBody>
          <a:bodyPr wrap="square" rtlCol="0">
            <a:spAutoFit/>
          </a:bodyPr>
          <a:lstStyle/>
          <a:p>
            <a:pPr algn="ctr"/>
            <a:r>
              <a:rPr lang="en-US" sz="2400" i="1" dirty="0" smtClean="0">
                <a:latin typeface="Times New Roman" pitchFamily="18" charset="0"/>
                <a:cs typeface="Times New Roman" pitchFamily="18" charset="0"/>
              </a:rPr>
              <a:t>m</a:t>
            </a:r>
            <a:r>
              <a:rPr lang="en-US" sz="2400" dirty="0" smtClean="0"/>
              <a:t> : </a:t>
            </a:r>
            <a:r>
              <a:rPr lang="en-US" sz="2400" i="1" dirty="0" smtClean="0">
                <a:latin typeface="Times New Roman" pitchFamily="18" charset="0"/>
                <a:cs typeface="Times New Roman" pitchFamily="18" charset="0"/>
              </a:rPr>
              <a:t>n</a:t>
            </a:r>
            <a:endParaRPr lang="en-US" sz="2400" i="1" dirty="0">
              <a:latin typeface="Times New Roman" pitchFamily="18" charset="0"/>
              <a:cs typeface="Times New Roman" pitchFamily="18" charset="0"/>
            </a:endParaRPr>
          </a:p>
        </p:txBody>
      </p:sp>
      <p:sp>
        <p:nvSpPr>
          <p:cNvPr id="18" name="TextBox 17"/>
          <p:cNvSpPr txBox="1"/>
          <p:nvPr/>
        </p:nvSpPr>
        <p:spPr>
          <a:xfrm>
            <a:off x="5675654" y="1714488"/>
            <a:ext cx="2071702" cy="461665"/>
          </a:xfrm>
          <a:prstGeom prst="rect">
            <a:avLst/>
          </a:prstGeom>
          <a:solidFill>
            <a:schemeClr val="bg1"/>
          </a:solidFill>
          <a:ln>
            <a:solidFill>
              <a:srgbClr val="C00000"/>
            </a:solidFill>
          </a:ln>
        </p:spPr>
        <p:txBody>
          <a:bodyPr wrap="square" rtlCol="0">
            <a:spAutoFit/>
          </a:bodyPr>
          <a:lstStyle/>
          <a:p>
            <a:pPr algn="ctr"/>
            <a:r>
              <a:rPr lang="en-US" sz="2400" i="1" dirty="0" smtClean="0">
                <a:latin typeface="Times New Roman" pitchFamily="18" charset="0"/>
                <a:cs typeface="Times New Roman" pitchFamily="18" charset="0"/>
              </a:rPr>
              <a:t>j</a:t>
            </a:r>
            <a:r>
              <a:rPr lang="en-US" sz="2400" dirty="0" smtClean="0"/>
              <a:t>= </a:t>
            </a:r>
            <a:r>
              <a:rPr lang="en-US" sz="2400" i="1" dirty="0" smtClean="0">
                <a:latin typeface="Times New Roman" pitchFamily="18" charset="0"/>
                <a:cs typeface="Times New Roman" pitchFamily="18" charset="0"/>
              </a:rPr>
              <a:t>j + </a:t>
            </a:r>
            <a:r>
              <a:rPr lang="en-US" sz="2400" dirty="0" smtClean="0"/>
              <a:t>1</a:t>
            </a:r>
            <a:endParaRPr lang="en-US" sz="2400" dirty="0"/>
          </a:p>
        </p:txBody>
      </p:sp>
      <p:sp>
        <p:nvSpPr>
          <p:cNvPr id="19" name="TextBox 18"/>
          <p:cNvSpPr txBox="1"/>
          <p:nvPr/>
        </p:nvSpPr>
        <p:spPr>
          <a:xfrm>
            <a:off x="5666882" y="3357562"/>
            <a:ext cx="2071702" cy="461665"/>
          </a:xfrm>
          <a:prstGeom prst="rect">
            <a:avLst/>
          </a:prstGeom>
          <a:solidFill>
            <a:schemeClr val="bg1"/>
          </a:solidFill>
          <a:ln>
            <a:solidFill>
              <a:srgbClr val="C00000"/>
            </a:solidFill>
          </a:ln>
        </p:spPr>
        <p:txBody>
          <a:bodyPr wrap="square" rtlCol="0">
            <a:spAutoFit/>
          </a:bodyPr>
          <a:lstStyle/>
          <a:p>
            <a:pPr algn="ctr"/>
            <a:r>
              <a:rPr lang="en-US" sz="2400" i="1" dirty="0" err="1" smtClean="0">
                <a:latin typeface="Times New Roman" pitchFamily="18" charset="0"/>
                <a:cs typeface="Times New Roman" pitchFamily="18" charset="0"/>
              </a:rPr>
              <a:t>i</a:t>
            </a:r>
            <a:r>
              <a:rPr lang="en-US" sz="2400" dirty="0" smtClean="0"/>
              <a:t>= </a:t>
            </a:r>
            <a:r>
              <a:rPr lang="en-US" sz="2400" i="1" dirty="0" err="1"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 </a:t>
            </a:r>
            <a:r>
              <a:rPr lang="en-US" sz="2400" dirty="0" smtClean="0"/>
              <a:t>1</a:t>
            </a:r>
            <a:endParaRPr lang="en-US" sz="2400" dirty="0"/>
          </a:p>
        </p:txBody>
      </p:sp>
      <p:sp>
        <p:nvSpPr>
          <p:cNvPr id="21" name="Diamond 20"/>
          <p:cNvSpPr/>
          <p:nvPr/>
        </p:nvSpPr>
        <p:spPr>
          <a:xfrm>
            <a:off x="5715008" y="2428868"/>
            <a:ext cx="2000264" cy="64294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715008" y="2500306"/>
            <a:ext cx="2071702" cy="461665"/>
          </a:xfrm>
          <a:prstGeom prst="rect">
            <a:avLst/>
          </a:prstGeom>
          <a:noFill/>
          <a:ln>
            <a:noFill/>
          </a:ln>
        </p:spPr>
        <p:txBody>
          <a:bodyPr wrap="square" rtlCol="0">
            <a:spAutoFit/>
          </a:bodyPr>
          <a:lstStyle/>
          <a:p>
            <a:pPr algn="ctr"/>
            <a:r>
              <a:rPr lang="en-US" sz="2400" i="1" dirty="0" smtClean="0">
                <a:latin typeface="Times New Roman" pitchFamily="18" charset="0"/>
                <a:cs typeface="Times New Roman" pitchFamily="18" charset="0"/>
              </a:rPr>
              <a:t>j</a:t>
            </a:r>
            <a:r>
              <a:rPr lang="en-US" sz="2400" dirty="0" smtClean="0"/>
              <a:t> : </a:t>
            </a:r>
            <a:r>
              <a:rPr lang="en-US" sz="2400" i="1" dirty="0" smtClean="0">
                <a:latin typeface="Times New Roman" pitchFamily="18" charset="0"/>
                <a:cs typeface="Times New Roman" pitchFamily="18" charset="0"/>
              </a:rPr>
              <a:t>k+1</a:t>
            </a:r>
            <a:endParaRPr lang="en-US" sz="2400" i="1" dirty="0">
              <a:latin typeface="Times New Roman" pitchFamily="18" charset="0"/>
              <a:cs typeface="Times New Roman" pitchFamily="18" charset="0"/>
            </a:endParaRPr>
          </a:p>
        </p:txBody>
      </p:sp>
      <p:sp>
        <p:nvSpPr>
          <p:cNvPr id="24" name="Diamond 23"/>
          <p:cNvSpPr/>
          <p:nvPr/>
        </p:nvSpPr>
        <p:spPr>
          <a:xfrm>
            <a:off x="5666882" y="4143380"/>
            <a:ext cx="2000264" cy="64294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666882" y="4214818"/>
            <a:ext cx="2071702" cy="461665"/>
          </a:xfrm>
          <a:prstGeom prst="rect">
            <a:avLst/>
          </a:prstGeom>
          <a:noFill/>
          <a:ln>
            <a:noFill/>
          </a:ln>
        </p:spPr>
        <p:txBody>
          <a:bodyPr wrap="square" rtlCol="0">
            <a:spAutoFit/>
          </a:bodyPr>
          <a:lstStyle/>
          <a:p>
            <a:pPr algn="ctr"/>
            <a:r>
              <a:rPr lang="en-US" sz="2400" i="1" dirty="0" err="1" smtClean="0">
                <a:latin typeface="Times New Roman" pitchFamily="18" charset="0"/>
                <a:cs typeface="Times New Roman" pitchFamily="18" charset="0"/>
              </a:rPr>
              <a:t>i</a:t>
            </a:r>
            <a:r>
              <a:rPr lang="en-US" sz="2400" dirty="0" smtClean="0"/>
              <a:t> : </a:t>
            </a:r>
            <a:r>
              <a:rPr lang="en-US" sz="2400" i="1" dirty="0" smtClean="0">
                <a:latin typeface="Times New Roman" pitchFamily="18" charset="0"/>
                <a:cs typeface="Times New Roman" pitchFamily="18" charset="0"/>
              </a:rPr>
              <a:t>k+1</a:t>
            </a:r>
            <a:endParaRPr lang="en-US" sz="2400" i="1" dirty="0">
              <a:latin typeface="Times New Roman" pitchFamily="18" charset="0"/>
              <a:cs typeface="Times New Roman" pitchFamily="18" charset="0"/>
            </a:endParaRPr>
          </a:p>
        </p:txBody>
      </p:sp>
      <p:cxnSp>
        <p:nvCxnSpPr>
          <p:cNvPr id="30" name="Straight Connector 29"/>
          <p:cNvCxnSpPr/>
          <p:nvPr/>
        </p:nvCxnSpPr>
        <p:spPr>
          <a:xfrm>
            <a:off x="2055628" y="6270478"/>
            <a:ext cx="6143668"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806123" y="3893347"/>
            <a:ext cx="4786346"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6715140" y="1516216"/>
            <a:ext cx="1500198"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570742" y="4856966"/>
            <a:ext cx="1571636"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 idx="1"/>
          </p:cNvCxnSpPr>
          <p:nvPr/>
        </p:nvCxnSpPr>
        <p:spPr>
          <a:xfrm rot="10800000">
            <a:off x="214282" y="5643579"/>
            <a:ext cx="864526" cy="36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6366" y="4071942"/>
            <a:ext cx="1857388"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1"/>
          </p:cNvCxnSpPr>
          <p:nvPr/>
        </p:nvCxnSpPr>
        <p:spPr>
          <a:xfrm rot="10800000">
            <a:off x="4572000" y="4429133"/>
            <a:ext cx="1094882" cy="165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2094982" y="2714621"/>
            <a:ext cx="3571900" cy="16519"/>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3750463" y="3607595"/>
            <a:ext cx="1643074"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a:off x="2107390" y="2809370"/>
            <a:ext cx="2464611"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143504" y="2169199"/>
            <a:ext cx="428628" cy="584775"/>
          </a:xfrm>
          <a:prstGeom prst="rect">
            <a:avLst/>
          </a:prstGeom>
          <a:noFill/>
        </p:spPr>
        <p:txBody>
          <a:bodyPr wrap="square" rtlCol="0">
            <a:spAutoFit/>
          </a:bodyPr>
          <a:lstStyle/>
          <a:p>
            <a:r>
              <a:rPr lang="en-US" sz="3200" u="sng" dirty="0" smtClean="0"/>
              <a:t>&lt;</a:t>
            </a:r>
            <a:endParaRPr lang="en-US" u="sng" dirty="0"/>
          </a:p>
        </p:txBody>
      </p:sp>
      <p:sp>
        <p:nvSpPr>
          <p:cNvPr id="75" name="TextBox 74"/>
          <p:cNvSpPr txBox="1"/>
          <p:nvPr/>
        </p:nvSpPr>
        <p:spPr>
          <a:xfrm>
            <a:off x="5143504" y="3883711"/>
            <a:ext cx="428628" cy="584775"/>
          </a:xfrm>
          <a:prstGeom prst="rect">
            <a:avLst/>
          </a:prstGeom>
          <a:noFill/>
        </p:spPr>
        <p:txBody>
          <a:bodyPr wrap="square" rtlCol="0">
            <a:spAutoFit/>
          </a:bodyPr>
          <a:lstStyle/>
          <a:p>
            <a:r>
              <a:rPr lang="en-US" sz="3200" u="sng" dirty="0" smtClean="0"/>
              <a:t>&lt;</a:t>
            </a:r>
            <a:endParaRPr lang="en-US" u="sng" dirty="0"/>
          </a:p>
        </p:txBody>
      </p:sp>
      <p:sp>
        <p:nvSpPr>
          <p:cNvPr id="76" name="TextBox 75"/>
          <p:cNvSpPr txBox="1"/>
          <p:nvPr/>
        </p:nvSpPr>
        <p:spPr>
          <a:xfrm>
            <a:off x="571472" y="5111428"/>
            <a:ext cx="428628" cy="584775"/>
          </a:xfrm>
          <a:prstGeom prst="rect">
            <a:avLst/>
          </a:prstGeom>
          <a:noFill/>
        </p:spPr>
        <p:txBody>
          <a:bodyPr wrap="square" rtlCol="0">
            <a:spAutoFit/>
          </a:bodyPr>
          <a:lstStyle/>
          <a:p>
            <a:r>
              <a:rPr lang="en-US" sz="3200" u="sng" dirty="0" smtClean="0"/>
              <a:t>&lt;</a:t>
            </a:r>
            <a:endParaRPr lang="en-US" u="sng" dirty="0"/>
          </a:p>
        </p:txBody>
      </p:sp>
      <p:sp>
        <p:nvSpPr>
          <p:cNvPr id="77" name="TextBox 76"/>
          <p:cNvSpPr txBox="1"/>
          <p:nvPr/>
        </p:nvSpPr>
        <p:spPr>
          <a:xfrm>
            <a:off x="6643702" y="4630175"/>
            <a:ext cx="428628" cy="584775"/>
          </a:xfrm>
          <a:prstGeom prst="rect">
            <a:avLst/>
          </a:prstGeom>
          <a:noFill/>
        </p:spPr>
        <p:txBody>
          <a:bodyPr wrap="square" rtlCol="0">
            <a:spAutoFit/>
          </a:bodyPr>
          <a:lstStyle/>
          <a:p>
            <a:r>
              <a:rPr lang="en-US" sz="3200" dirty="0" smtClean="0"/>
              <a:t>&gt;</a:t>
            </a:r>
            <a:endParaRPr lang="en-US" dirty="0"/>
          </a:p>
        </p:txBody>
      </p:sp>
      <p:sp>
        <p:nvSpPr>
          <p:cNvPr id="78" name="TextBox 77"/>
          <p:cNvSpPr txBox="1"/>
          <p:nvPr/>
        </p:nvSpPr>
        <p:spPr>
          <a:xfrm>
            <a:off x="6715140" y="2889580"/>
            <a:ext cx="428628" cy="584775"/>
          </a:xfrm>
          <a:prstGeom prst="rect">
            <a:avLst/>
          </a:prstGeom>
          <a:noFill/>
        </p:spPr>
        <p:txBody>
          <a:bodyPr wrap="square" rtlCol="0">
            <a:spAutoFit/>
          </a:bodyPr>
          <a:lstStyle/>
          <a:p>
            <a:r>
              <a:rPr lang="en-US" sz="3200" dirty="0" smtClean="0"/>
              <a:t>&gt;</a:t>
            </a:r>
            <a:endParaRPr lang="en-US" dirty="0"/>
          </a:p>
        </p:txBody>
      </p:sp>
      <p:sp>
        <p:nvSpPr>
          <p:cNvPr id="79" name="TextBox 78"/>
          <p:cNvSpPr txBox="1"/>
          <p:nvPr/>
        </p:nvSpPr>
        <p:spPr>
          <a:xfrm>
            <a:off x="2071670" y="5805267"/>
            <a:ext cx="428628" cy="584775"/>
          </a:xfrm>
          <a:prstGeom prst="rect">
            <a:avLst/>
          </a:prstGeom>
          <a:noFill/>
        </p:spPr>
        <p:txBody>
          <a:bodyPr wrap="square" rtlCol="0">
            <a:spAutoFit/>
          </a:bodyPr>
          <a:lstStyle/>
          <a:p>
            <a:r>
              <a:rPr lang="en-US" sz="3200" dirty="0" smtClean="0"/>
              <a:t>&gt;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chart for formation of [B] matrix</a:t>
            </a:r>
            <a:endParaRPr lang="en-US" dirty="0"/>
          </a:p>
        </p:txBody>
      </p:sp>
      <p:sp>
        <p:nvSpPr>
          <p:cNvPr id="3" name="Content Placeholder 2"/>
          <p:cNvSpPr>
            <a:spLocks noGrp="1"/>
          </p:cNvSpPr>
          <p:nvPr>
            <p:ph idx="1"/>
          </p:nvPr>
        </p:nvSpPr>
        <p:spPr/>
        <p:txBody>
          <a:bodyPr/>
          <a:lstStyle/>
          <a:p>
            <a:r>
              <a:rPr lang="en-US" dirty="0" smtClean="0"/>
              <a:t>Class exercise</a:t>
            </a:r>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	Regression Analysis</a:t>
            </a:r>
          </a:p>
          <a:p>
            <a:pPr>
              <a:buNone/>
            </a:pPr>
            <a:r>
              <a:rPr lang="en-US" dirty="0" smtClean="0"/>
              <a:t> </a:t>
            </a:r>
          </a:p>
          <a:p>
            <a:pPr>
              <a:buNone/>
            </a:pPr>
            <a:r>
              <a:rPr lang="en-US" dirty="0" smtClean="0"/>
              <a:t>%   	k-&gt; order of polynomial</a:t>
            </a:r>
          </a:p>
          <a:p>
            <a:pPr>
              <a:buNone/>
            </a:pPr>
            <a:r>
              <a:rPr lang="en-US" dirty="0" smtClean="0"/>
              <a:t>%   	n-&gt; number of points</a:t>
            </a:r>
          </a:p>
          <a:p>
            <a:pPr>
              <a:buNone/>
            </a:pPr>
            <a:r>
              <a:rPr lang="en-US" dirty="0" smtClean="0"/>
              <a:t>    	clear all</a:t>
            </a:r>
          </a:p>
          <a:p>
            <a:pPr>
              <a:buNone/>
            </a:pPr>
            <a:r>
              <a:rPr lang="en-US" dirty="0" smtClean="0"/>
              <a:t>    	</a:t>
            </a:r>
            <a:r>
              <a:rPr lang="en-US" dirty="0" err="1" smtClean="0"/>
              <a:t>clc</a:t>
            </a:r>
            <a:endParaRPr lang="en-US" dirty="0" smtClean="0"/>
          </a:p>
          <a:p>
            <a:pPr>
              <a:buNone/>
            </a:pPr>
            <a:r>
              <a:rPr lang="en-US" dirty="0" smtClean="0"/>
              <a:t>    	k=1;</a:t>
            </a:r>
          </a:p>
          <a:p>
            <a:pPr>
              <a:buNone/>
            </a:pPr>
            <a:r>
              <a:rPr lang="en-US" dirty="0" smtClean="0"/>
              <a:t>    	n=5;</a:t>
            </a:r>
          </a:p>
          <a:p>
            <a:pPr>
              <a:buNone/>
            </a:pPr>
            <a:r>
              <a:rPr lang="en-US" dirty="0" smtClean="0"/>
              <a:t>    	x=[0.6981, 0.9600, 1.1345, 1.5708, 1.9199];</a:t>
            </a:r>
          </a:p>
          <a:p>
            <a:pPr>
              <a:buNone/>
            </a:pPr>
            <a:r>
              <a:rPr lang="en-US" dirty="0" smtClean="0"/>
              <a:t>    	y=[0.1882, 0.2091, 0.2301, 0.2510, 0.3137];</a:t>
            </a:r>
          </a:p>
          <a:p>
            <a:pPr>
              <a:buNone/>
            </a:pPr>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(continued)</a:t>
            </a:r>
            <a:endParaRPr lang="en-US" dirty="0"/>
          </a:p>
        </p:txBody>
      </p:sp>
      <p:sp>
        <p:nvSpPr>
          <p:cNvPr id="3" name="Content Placeholder 2"/>
          <p:cNvSpPr>
            <a:spLocks noGrp="1"/>
          </p:cNvSpPr>
          <p:nvPr>
            <p:ph idx="1"/>
          </p:nvPr>
        </p:nvSpPr>
        <p:spPr>
          <a:xfrm>
            <a:off x="457200" y="1571612"/>
            <a:ext cx="8229600" cy="4929221"/>
          </a:xfrm>
        </p:spPr>
        <p:txBody>
          <a:bodyPr>
            <a:normAutofit fontScale="92500" lnSpcReduction="20000"/>
          </a:bodyPr>
          <a:lstStyle/>
          <a:p>
            <a:pPr>
              <a:buNone/>
            </a:pPr>
            <a:r>
              <a:rPr lang="en-US" dirty="0" smtClean="0"/>
              <a:t> 	</a:t>
            </a:r>
            <a:r>
              <a:rPr lang="en-US" sz="3000" u="sng" dirty="0" smtClean="0"/>
              <a:t>% Determination of [C] matrix</a:t>
            </a:r>
            <a:endParaRPr lang="en-US" u="sng" dirty="0" smtClean="0"/>
          </a:p>
          <a:p>
            <a:pPr>
              <a:buNone/>
            </a:pPr>
            <a:r>
              <a:rPr lang="en-US" dirty="0" smtClean="0"/>
              <a:t>	for </a:t>
            </a:r>
            <a:r>
              <a:rPr lang="en-US" dirty="0" err="1" smtClean="0"/>
              <a:t>i</a:t>
            </a:r>
            <a:r>
              <a:rPr lang="en-US" dirty="0" smtClean="0"/>
              <a:t>=1:k+1</a:t>
            </a:r>
          </a:p>
          <a:p>
            <a:pPr>
              <a:buNone/>
            </a:pPr>
            <a:r>
              <a:rPr lang="en-US" dirty="0" smtClean="0"/>
              <a:t>        	for j=1:k+1</a:t>
            </a:r>
          </a:p>
          <a:p>
            <a:pPr>
              <a:buNone/>
            </a:pPr>
            <a:r>
              <a:rPr lang="en-US" dirty="0" smtClean="0"/>
              <a:t>            	c(</a:t>
            </a:r>
            <a:r>
              <a:rPr lang="en-US" dirty="0" err="1" smtClean="0"/>
              <a:t>i,j</a:t>
            </a:r>
            <a:r>
              <a:rPr lang="en-US" dirty="0" smtClean="0"/>
              <a:t>)=0.0;</a:t>
            </a:r>
          </a:p>
          <a:p>
            <a:pPr>
              <a:buNone/>
            </a:pPr>
            <a:r>
              <a:rPr lang="en-US" dirty="0" smtClean="0"/>
              <a:t>            	for  m=1:n</a:t>
            </a:r>
          </a:p>
          <a:p>
            <a:pPr>
              <a:buNone/>
            </a:pPr>
            <a:r>
              <a:rPr lang="en-US" dirty="0" smtClean="0"/>
              <a:t>                		c(</a:t>
            </a:r>
            <a:r>
              <a:rPr lang="en-US" dirty="0" err="1" smtClean="0"/>
              <a:t>i,j</a:t>
            </a:r>
            <a:r>
              <a:rPr lang="en-US" dirty="0" smtClean="0"/>
              <a:t>) = c(</a:t>
            </a:r>
            <a:r>
              <a:rPr lang="en-US" dirty="0" err="1" smtClean="0"/>
              <a:t>i,j</a:t>
            </a:r>
            <a:r>
              <a:rPr lang="en-US" dirty="0" smtClean="0"/>
              <a:t>) + x(m)^(i-1+j-1);</a:t>
            </a:r>
          </a:p>
          <a:p>
            <a:pPr>
              <a:buNone/>
            </a:pPr>
            <a:r>
              <a:rPr lang="en-US" dirty="0" smtClean="0"/>
              <a:t>            	end</a:t>
            </a:r>
          </a:p>
          <a:p>
            <a:pPr>
              <a:buNone/>
            </a:pPr>
            <a:r>
              <a:rPr lang="en-US" dirty="0" smtClean="0"/>
              <a:t>        	end</a:t>
            </a:r>
          </a:p>
          <a:p>
            <a:pPr>
              <a:buNone/>
            </a:pPr>
            <a:r>
              <a:rPr lang="en-US" dirty="0" smtClean="0"/>
              <a:t>    end</a:t>
            </a:r>
          </a:p>
          <a:p>
            <a:pPr>
              <a:buNone/>
            </a:pPr>
            <a:r>
              <a:rPr lang="en-US" dirty="0" smtClean="0"/>
              <a:t>	c</a:t>
            </a:r>
          </a:p>
          <a:p>
            <a:pPr>
              <a:buNone/>
            </a:pPr>
            <a:r>
              <a:rPr lang="en-US" dirty="0" smtClean="0"/>
              <a:t>    </a:t>
            </a:r>
            <a:r>
              <a:rPr lang="en-US" u="sng" dirty="0" smtClean="0"/>
              <a:t>% Inversion of [C] matrix</a:t>
            </a:r>
          </a:p>
          <a:p>
            <a:pPr>
              <a:buNone/>
            </a:pPr>
            <a:r>
              <a:rPr lang="en-US" dirty="0" smtClean="0"/>
              <a:t>    </a:t>
            </a:r>
            <a:r>
              <a:rPr lang="en-US" dirty="0" err="1" smtClean="0"/>
              <a:t>ci</a:t>
            </a:r>
            <a:r>
              <a:rPr lang="en-US" dirty="0" smtClean="0"/>
              <a:t>=inv(c);</a:t>
            </a:r>
          </a:p>
          <a:p>
            <a:pPr>
              <a:buNone/>
            </a:pPr>
            <a:r>
              <a:rPr lang="en-US" dirty="0" smtClean="0"/>
              <a:t>    </a:t>
            </a:r>
            <a:r>
              <a:rPr lang="en-US" dirty="0" err="1" smtClean="0"/>
              <a:t>ci</a:t>
            </a:r>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(continued)</a:t>
            </a:r>
            <a:endParaRPr lang="en-US" dirty="0"/>
          </a:p>
        </p:txBody>
      </p:sp>
      <p:sp>
        <p:nvSpPr>
          <p:cNvPr id="3" name="Content Placeholder 2"/>
          <p:cNvSpPr>
            <a:spLocks noGrp="1"/>
          </p:cNvSpPr>
          <p:nvPr>
            <p:ph idx="1"/>
          </p:nvPr>
        </p:nvSpPr>
        <p:spPr>
          <a:xfrm>
            <a:off x="-71470" y="1643050"/>
            <a:ext cx="5072098" cy="4929221"/>
          </a:xfrm>
        </p:spPr>
        <p:txBody>
          <a:bodyPr>
            <a:noAutofit/>
          </a:bodyPr>
          <a:lstStyle/>
          <a:p>
            <a:pPr>
              <a:buNone/>
            </a:pPr>
            <a:r>
              <a:rPr lang="en-US" sz="2400" u="sng" dirty="0" smtClean="0"/>
              <a:t>% Determination of [B] matrix</a:t>
            </a:r>
          </a:p>
          <a:p>
            <a:pPr>
              <a:buNone/>
            </a:pPr>
            <a:r>
              <a:rPr lang="en-US" sz="2800" dirty="0" smtClean="0"/>
              <a:t>for </a:t>
            </a:r>
            <a:r>
              <a:rPr lang="en-US" sz="2800" dirty="0" err="1" smtClean="0"/>
              <a:t>i</a:t>
            </a:r>
            <a:r>
              <a:rPr lang="en-US" sz="2800" dirty="0" smtClean="0"/>
              <a:t>=1:k+1</a:t>
            </a:r>
          </a:p>
          <a:p>
            <a:pPr>
              <a:buNone/>
            </a:pPr>
            <a:r>
              <a:rPr lang="en-US" sz="2800" dirty="0" smtClean="0"/>
              <a:t>     	b(</a:t>
            </a:r>
            <a:r>
              <a:rPr lang="en-US" sz="2800" dirty="0" err="1" smtClean="0"/>
              <a:t>i</a:t>
            </a:r>
            <a:r>
              <a:rPr lang="en-US" sz="2800" dirty="0" smtClean="0"/>
              <a:t>)=0.0;</a:t>
            </a:r>
          </a:p>
          <a:p>
            <a:pPr>
              <a:buNone/>
            </a:pPr>
            <a:r>
              <a:rPr lang="en-US" sz="2800" dirty="0" smtClean="0"/>
              <a:t>     	for m=1:n</a:t>
            </a:r>
          </a:p>
          <a:p>
            <a:pPr>
              <a:buNone/>
            </a:pPr>
            <a:r>
              <a:rPr lang="en-US" sz="2800" dirty="0" smtClean="0"/>
              <a:t>     	    b(</a:t>
            </a:r>
            <a:r>
              <a:rPr lang="en-US" sz="2800" dirty="0" err="1" smtClean="0"/>
              <a:t>i</a:t>
            </a:r>
            <a:r>
              <a:rPr lang="en-US" sz="2800" dirty="0" smtClean="0"/>
              <a:t>)=b(</a:t>
            </a:r>
            <a:r>
              <a:rPr lang="en-US" sz="2800" dirty="0" err="1" smtClean="0"/>
              <a:t>i</a:t>
            </a:r>
            <a:r>
              <a:rPr lang="en-US" sz="2800" dirty="0" smtClean="0"/>
              <a:t>)+y(m)*x(m)^(i-1);</a:t>
            </a:r>
          </a:p>
          <a:p>
            <a:pPr>
              <a:buNone/>
            </a:pPr>
            <a:r>
              <a:rPr lang="en-US" sz="2800" dirty="0" smtClean="0"/>
              <a:t>     	end</a:t>
            </a:r>
          </a:p>
          <a:p>
            <a:pPr>
              <a:buNone/>
            </a:pPr>
            <a:r>
              <a:rPr lang="en-US" sz="2800" dirty="0" smtClean="0"/>
              <a:t> end</a:t>
            </a:r>
          </a:p>
          <a:p>
            <a:pPr>
              <a:buNone/>
            </a:pPr>
            <a:r>
              <a:rPr lang="en-US" sz="2800" dirty="0" smtClean="0"/>
              <a:t>b</a:t>
            </a:r>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27</a:t>
            </a:fld>
            <a:endParaRPr lang="en-US"/>
          </a:p>
        </p:txBody>
      </p:sp>
      <p:sp>
        <p:nvSpPr>
          <p:cNvPr id="6" name="Content Placeholder 2"/>
          <p:cNvSpPr txBox="1">
            <a:spLocks/>
          </p:cNvSpPr>
          <p:nvPr/>
        </p:nvSpPr>
        <p:spPr>
          <a:xfrm>
            <a:off x="4957794" y="1500174"/>
            <a:ext cx="4114800" cy="492922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sng" strike="noStrike" kern="1200" cap="none" spc="0" normalizeH="0" baseline="0" noProof="0" dirty="0" smtClean="0">
                <a:ln>
                  <a:noFill/>
                </a:ln>
                <a:solidFill>
                  <a:schemeClr val="tx1"/>
                </a:solidFill>
                <a:effectLst/>
                <a:uLnTx/>
                <a:uFillTx/>
                <a:latin typeface="+mn-lt"/>
                <a:ea typeface="+mn-ea"/>
                <a:cs typeface="+mn-cs"/>
              </a:rPr>
              <a:t>% Determination of [A] matrix</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for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=1:k+1</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)=0.0;</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for j=1:k+1</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ci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i,j</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)*b(j);</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852936"/>
            <a:ext cx="8229600" cy="1509793"/>
          </a:xfrm>
        </p:spPr>
        <p:txBody>
          <a:bodyPr>
            <a:normAutofit/>
          </a:bodyPr>
          <a:lstStyle/>
          <a:p>
            <a:pPr algn="ctr">
              <a:buNone/>
            </a:pPr>
            <a:r>
              <a:rPr lang="bn-BD" sz="8800" dirty="0" smtClean="0"/>
              <a:t>Thanks</a:t>
            </a:r>
            <a:endParaRPr lang="en-US" sz="8800"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A Regression Model</a:t>
            </a:r>
            <a:endParaRPr lang="en-US" dirty="0"/>
          </a:p>
        </p:txBody>
      </p:sp>
      <p:sp>
        <p:nvSpPr>
          <p:cNvPr id="3" name="Content Placeholder 2"/>
          <p:cNvSpPr>
            <a:spLocks noGrp="1"/>
          </p:cNvSpPr>
          <p:nvPr>
            <p:ph idx="1"/>
          </p:nvPr>
        </p:nvSpPr>
        <p:spPr/>
        <p:txBody>
          <a:bodyPr>
            <a:normAutofit fontScale="85000" lnSpcReduction="20000"/>
          </a:bodyPr>
          <a:lstStyle/>
          <a:p>
            <a:pPr hangingPunct="0"/>
            <a:r>
              <a:rPr lang="en-US" sz="3300" dirty="0" smtClean="0"/>
              <a:t>An example of a regression model is the linear regression model which is a linear relationship between response variable, </a:t>
            </a:r>
            <a:r>
              <a:rPr lang="bn-BD" sz="3300" i="1" dirty="0" smtClean="0">
                <a:latin typeface="Times New Roman" pitchFamily="18" charset="0"/>
              </a:rPr>
              <a:t>y</a:t>
            </a:r>
            <a:r>
              <a:rPr lang="bn-BD" sz="3300" dirty="0" smtClean="0"/>
              <a:t> </a:t>
            </a:r>
            <a:r>
              <a:rPr lang="en-US" sz="3300" dirty="0" smtClean="0"/>
              <a:t>and the predictor variable, </a:t>
            </a:r>
            <a:r>
              <a:rPr lang="bn-BD" sz="3300" i="1" dirty="0" smtClean="0">
                <a:latin typeface="Times New Roman" pitchFamily="18" charset="0"/>
              </a:rPr>
              <a:t>x</a:t>
            </a:r>
            <a:r>
              <a:rPr lang="bn-BD" sz="3300" i="1" baseline="-25000" dirty="0" smtClean="0">
                <a:latin typeface="Times New Roman" pitchFamily="18" charset="0"/>
              </a:rPr>
              <a:t>i</a:t>
            </a:r>
            <a:r>
              <a:rPr lang="bn-BD" sz="3300" dirty="0" smtClean="0"/>
              <a:t> where</a:t>
            </a:r>
            <a:r>
              <a:rPr lang="bn-BD" sz="3300" dirty="0" smtClean="0">
                <a:latin typeface="Times New Roman" pitchFamily="18" charset="0"/>
              </a:rPr>
              <a:t> </a:t>
            </a:r>
            <a:r>
              <a:rPr lang="bn-BD" sz="3300" i="1" dirty="0" smtClean="0">
                <a:latin typeface="Times New Roman" pitchFamily="18" charset="0"/>
              </a:rPr>
              <a:t>i</a:t>
            </a:r>
            <a:r>
              <a:rPr lang="bn-BD" sz="3300" dirty="0" smtClean="0">
                <a:latin typeface="Times New Roman" pitchFamily="18" charset="0"/>
              </a:rPr>
              <a:t>=1,2,.....</a:t>
            </a:r>
            <a:r>
              <a:rPr lang="bn-BD" sz="3300" i="1" dirty="0" smtClean="0">
                <a:latin typeface="Times New Roman" pitchFamily="18" charset="0"/>
              </a:rPr>
              <a:t>n</a:t>
            </a:r>
            <a:r>
              <a:rPr lang="bn-BD" sz="3300" dirty="0" smtClean="0">
                <a:latin typeface="Times New Roman" pitchFamily="18" charset="0"/>
              </a:rPr>
              <a:t>,</a:t>
            </a:r>
            <a:r>
              <a:rPr lang="en-US" sz="3300" dirty="0" smtClean="0"/>
              <a:t> of the form</a:t>
            </a:r>
          </a:p>
          <a:p>
            <a:pPr hangingPunct="0">
              <a:buNone/>
            </a:pPr>
            <a:endParaRPr lang="bn-BD" sz="3300" dirty="0" smtClean="0"/>
          </a:p>
          <a:p>
            <a:pPr hangingPunct="0">
              <a:buNone/>
            </a:pPr>
            <a:r>
              <a:rPr lang="bn-BD" sz="3300" dirty="0" smtClean="0"/>
              <a:t>				</a:t>
            </a:r>
            <a:r>
              <a:rPr lang="en-US" sz="3300" dirty="0" smtClean="0"/>
              <a:t>			                   (1)</a:t>
            </a:r>
          </a:p>
          <a:p>
            <a:pPr hangingPunct="0">
              <a:buNone/>
            </a:pPr>
            <a:r>
              <a:rPr lang="bn-BD" sz="3300" dirty="0" smtClean="0"/>
              <a:t>where,</a:t>
            </a:r>
          </a:p>
          <a:p>
            <a:pPr hangingPunct="0">
              <a:buNone/>
            </a:pPr>
            <a:r>
              <a:rPr lang="en-US" sz="3300" dirty="0" smtClean="0"/>
              <a:t> </a:t>
            </a:r>
          </a:p>
          <a:p>
            <a:pPr hangingPunct="0"/>
            <a:r>
              <a:rPr lang="bn-BD" sz="3300" dirty="0" smtClean="0"/>
              <a:t>       </a:t>
            </a:r>
            <a:r>
              <a:rPr lang="en-US" sz="3300" dirty="0" smtClean="0"/>
              <a:t>are regression coefficients (unknown model parameters), and</a:t>
            </a:r>
          </a:p>
          <a:p>
            <a:pPr hangingPunct="0"/>
            <a:r>
              <a:rPr lang="bn-BD" sz="3300" dirty="0" smtClean="0"/>
              <a:t> </a:t>
            </a:r>
            <a:r>
              <a:rPr lang="en-US" sz="3300" dirty="0" smtClean="0"/>
              <a:t> is the error due to variability in the observed responses.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3</a:t>
            </a:fld>
            <a:endParaRPr lang="en-US"/>
          </a:p>
        </p:txBody>
      </p:sp>
      <p:graphicFrame>
        <p:nvGraphicFramePr>
          <p:cNvPr id="270338" name="Object 2"/>
          <p:cNvGraphicFramePr>
            <a:graphicFrameLocks noChangeAspect="1"/>
          </p:cNvGraphicFramePr>
          <p:nvPr/>
        </p:nvGraphicFramePr>
        <p:xfrm>
          <a:off x="891390" y="4538836"/>
          <a:ext cx="1408162" cy="402332"/>
        </p:xfrm>
        <a:graphic>
          <a:graphicData uri="http://schemas.openxmlformats.org/presentationml/2006/ole">
            <p:oleObj spid="_x0000_s270338" name="Equation" r:id="rId3" imgW="799920" imgH="228600" progId="Equation.3">
              <p:embed/>
            </p:oleObj>
          </a:graphicData>
        </a:graphic>
      </p:graphicFrame>
      <p:graphicFrame>
        <p:nvGraphicFramePr>
          <p:cNvPr id="270340" name="Object 4"/>
          <p:cNvGraphicFramePr>
            <a:graphicFrameLocks noChangeAspect="1"/>
          </p:cNvGraphicFramePr>
          <p:nvPr/>
        </p:nvGraphicFramePr>
        <p:xfrm>
          <a:off x="915634" y="5229200"/>
          <a:ext cx="279524" cy="357882"/>
        </p:xfrm>
        <a:graphic>
          <a:graphicData uri="http://schemas.openxmlformats.org/presentationml/2006/ole">
            <p:oleObj spid="_x0000_s270340" name="Equation" r:id="rId4" imgW="126720" imgH="139680" progId="Equation.3">
              <p:embed/>
            </p:oleObj>
          </a:graphicData>
        </a:graphic>
      </p:graphicFrame>
      <p:graphicFrame>
        <p:nvGraphicFramePr>
          <p:cNvPr id="270341" name="Object 5"/>
          <p:cNvGraphicFramePr>
            <a:graphicFrameLocks noChangeAspect="1"/>
          </p:cNvGraphicFramePr>
          <p:nvPr/>
        </p:nvGraphicFramePr>
        <p:xfrm>
          <a:off x="1907704" y="3429000"/>
          <a:ext cx="5068895" cy="546348"/>
        </p:xfrm>
        <a:graphic>
          <a:graphicData uri="http://schemas.openxmlformats.org/presentationml/2006/ole">
            <p:oleObj spid="_x0000_s270341" name="Equation" r:id="rId5" imgW="2120760" imgH="2286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1</a:t>
            </a:r>
            <a:endParaRPr lang="en-US" sz="4000" dirty="0"/>
          </a:p>
        </p:txBody>
      </p:sp>
      <p:sp>
        <p:nvSpPr>
          <p:cNvPr id="3" name="Content Placeholder 2"/>
          <p:cNvSpPr>
            <a:spLocks noGrp="1"/>
          </p:cNvSpPr>
          <p:nvPr>
            <p:ph idx="1"/>
          </p:nvPr>
        </p:nvSpPr>
        <p:spPr>
          <a:xfrm>
            <a:off x="457200" y="1628801"/>
            <a:ext cx="8229600" cy="4772000"/>
          </a:xfrm>
        </p:spPr>
        <p:txBody>
          <a:bodyPr>
            <a:normAutofit lnSpcReduction="10000"/>
          </a:bodyPr>
          <a:lstStyle/>
          <a:p>
            <a:pPr hangingPunct="0"/>
            <a:r>
              <a:rPr lang="en-US" sz="2800" dirty="0" smtClean="0"/>
              <a:t>In the transformation of raw or uncooked potato to cooked potato, heat is applied for some specific t</a:t>
            </a:r>
            <a:r>
              <a:rPr lang="bn-BD" sz="2800" dirty="0" smtClean="0"/>
              <a:t>ime</a:t>
            </a:r>
            <a:r>
              <a:rPr lang="en-US" sz="2800" dirty="0" smtClean="0"/>
              <a:t>. </a:t>
            </a:r>
            <a:endParaRPr lang="bn-BD" sz="2800" dirty="0" smtClean="0"/>
          </a:p>
          <a:p>
            <a:pPr hangingPunct="0"/>
            <a:r>
              <a:rPr lang="en-US" sz="2800" dirty="0" smtClean="0"/>
              <a:t>One might postulate that the amount of untransformed portion of the starch (</a:t>
            </a:r>
            <a:r>
              <a:rPr lang="bn-BD" sz="2800" i="1" dirty="0" smtClean="0"/>
              <a:t>y</a:t>
            </a:r>
            <a:r>
              <a:rPr lang="en-US" sz="2800" dirty="0" smtClean="0"/>
              <a:t>) inside the potato is a linear function of time (</a:t>
            </a:r>
            <a:r>
              <a:rPr lang="bn-BD" sz="2800" i="1" dirty="0" smtClean="0"/>
              <a:t>t</a:t>
            </a:r>
            <a:r>
              <a:rPr lang="en-US" sz="2800" dirty="0" smtClean="0"/>
              <a:t>) and temperature (</a:t>
            </a:r>
            <a:r>
              <a:rPr lang="el-GR" sz="2800" dirty="0" smtClean="0"/>
              <a:t>θ</a:t>
            </a:r>
            <a:r>
              <a:rPr lang="en-US" sz="2800" dirty="0" smtClean="0"/>
              <a:t>) of cooking. This is represented as</a:t>
            </a:r>
            <a:endParaRPr lang="bn-BD" sz="2800" dirty="0" smtClean="0"/>
          </a:p>
          <a:p>
            <a:pPr hangingPunct="0"/>
            <a:endParaRPr lang="bn-BD" sz="2800" dirty="0" smtClean="0"/>
          </a:p>
          <a:p>
            <a:pPr hangingPunct="0"/>
            <a:endParaRPr lang="bn-BD" sz="2800" dirty="0" smtClean="0"/>
          </a:p>
          <a:p>
            <a:pPr hangingPunct="0"/>
            <a:r>
              <a:rPr lang="bn-BD" sz="2800" dirty="0" smtClean="0"/>
              <a:t>The </a:t>
            </a:r>
            <a:r>
              <a:rPr lang="en-US" sz="2800" dirty="0" smtClean="0"/>
              <a:t>linear regression refers to </a:t>
            </a:r>
            <a:r>
              <a:rPr lang="bn-BD" sz="2800" dirty="0" smtClean="0"/>
              <a:t>finding</a:t>
            </a:r>
            <a:r>
              <a:rPr lang="en-US" sz="2800" dirty="0" smtClean="0"/>
              <a:t> the unknown parameters, </a:t>
            </a:r>
            <a:r>
              <a:rPr lang="el-GR" sz="2800" dirty="0" smtClean="0"/>
              <a:t>β</a:t>
            </a:r>
            <a:r>
              <a:rPr lang="bn-BD" sz="2800" baseline="-25000" dirty="0" smtClean="0"/>
              <a:t>1</a:t>
            </a:r>
            <a:r>
              <a:rPr lang="en-US" sz="2800" dirty="0" smtClean="0"/>
              <a:t> and </a:t>
            </a:r>
            <a:r>
              <a:rPr lang="el-GR" sz="2800" dirty="0" smtClean="0"/>
              <a:t>β</a:t>
            </a:r>
            <a:r>
              <a:rPr lang="bn-BD" sz="2800" baseline="-25000" dirty="0" smtClean="0"/>
              <a:t>2</a:t>
            </a:r>
            <a:r>
              <a:rPr lang="en-US" sz="2800" dirty="0" smtClean="0"/>
              <a:t> </a:t>
            </a:r>
            <a:r>
              <a:rPr lang="bn-BD" sz="2800" dirty="0" smtClean="0"/>
              <a:t>which are</a:t>
            </a:r>
            <a:r>
              <a:rPr lang="en-US" sz="2800" dirty="0" smtClean="0"/>
              <a:t> simple linear multipliers of the predictor variable. </a:t>
            </a:r>
          </a:p>
          <a:p>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4</a:t>
            </a:fld>
            <a:endParaRPr lang="en-US"/>
          </a:p>
        </p:txBody>
      </p:sp>
      <p:graphicFrame>
        <p:nvGraphicFramePr>
          <p:cNvPr id="271362" name="Object 2"/>
          <p:cNvGraphicFramePr>
            <a:graphicFrameLocks noChangeAspect="1"/>
          </p:cNvGraphicFramePr>
          <p:nvPr/>
        </p:nvGraphicFramePr>
        <p:xfrm>
          <a:off x="2506745" y="4538836"/>
          <a:ext cx="3217383" cy="546348"/>
        </p:xfrm>
        <a:graphic>
          <a:graphicData uri="http://schemas.openxmlformats.org/presentationml/2006/ole">
            <p:oleObj spid="_x0000_s271362" name="Equation" r:id="rId3" imgW="1346040" imgH="2286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Uses of Regression Analysis</a:t>
            </a:r>
            <a:endParaRPr lang="en-US" sz="4000" dirty="0"/>
          </a:p>
        </p:txBody>
      </p:sp>
      <p:sp>
        <p:nvSpPr>
          <p:cNvPr id="3" name="Content Placeholder 2"/>
          <p:cNvSpPr>
            <a:spLocks noGrp="1"/>
          </p:cNvSpPr>
          <p:nvPr>
            <p:ph idx="1"/>
          </p:nvPr>
        </p:nvSpPr>
        <p:spPr/>
        <p:txBody>
          <a:bodyPr/>
          <a:lstStyle/>
          <a:p>
            <a:pPr hangingPunct="0"/>
            <a:r>
              <a:rPr lang="en-US" sz="2800" dirty="0" smtClean="0"/>
              <a:t>Three uses for regression analysis are for </a:t>
            </a:r>
          </a:p>
          <a:p>
            <a:pPr lvl="1" hangingPunct="0"/>
            <a:r>
              <a:rPr lang="en-US" dirty="0" smtClean="0"/>
              <a:t>model specification </a:t>
            </a:r>
          </a:p>
          <a:p>
            <a:pPr lvl="1" hangingPunct="0"/>
            <a:r>
              <a:rPr lang="en-US" dirty="0" smtClean="0"/>
              <a:t>parameter estimation</a:t>
            </a:r>
          </a:p>
          <a:p>
            <a:pPr lvl="1" hangingPunct="0"/>
            <a:r>
              <a:rPr lang="en-US" dirty="0" smtClean="0"/>
              <a:t>prediction </a:t>
            </a:r>
          </a:p>
          <a:p>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n-BD" sz="4000" b="1" dirty="0">
                <a:solidFill>
                  <a:srgbClr val="FFC000"/>
                </a:solidFill>
                <a:cs typeface="+mn-cs"/>
              </a:rPr>
              <a:t>M</a:t>
            </a:r>
            <a:r>
              <a:rPr lang="en-US" sz="4000" b="1" dirty="0" err="1" smtClean="0">
                <a:solidFill>
                  <a:srgbClr val="FFC000"/>
                </a:solidFill>
                <a:cs typeface="+mn-cs"/>
              </a:rPr>
              <a:t>odel</a:t>
            </a:r>
            <a:r>
              <a:rPr lang="en-US" sz="4000" b="1" dirty="0" smtClean="0">
                <a:solidFill>
                  <a:srgbClr val="FFC000"/>
                </a:solidFill>
                <a:cs typeface="+mn-cs"/>
              </a:rPr>
              <a:t> </a:t>
            </a:r>
            <a:r>
              <a:rPr lang="en-US" sz="4000" b="1" dirty="0" err="1" smtClean="0">
                <a:solidFill>
                  <a:srgbClr val="FFC000"/>
                </a:solidFill>
                <a:cs typeface="+mn-cs"/>
              </a:rPr>
              <a:t>specificat</a:t>
            </a:r>
            <a:r>
              <a:rPr lang="bn-BD" sz="4000" b="1" dirty="0" smtClean="0">
                <a:solidFill>
                  <a:srgbClr val="FFC000"/>
                </a:solidFill>
                <a:cs typeface="+mn-cs"/>
              </a:rPr>
              <a:t>ion</a:t>
            </a:r>
            <a:endParaRPr lang="en-US" b="1" dirty="0">
              <a:cs typeface="+mn-cs"/>
            </a:endParaRPr>
          </a:p>
        </p:txBody>
      </p:sp>
      <p:sp>
        <p:nvSpPr>
          <p:cNvPr id="3" name="Content Placeholder 2"/>
          <p:cNvSpPr>
            <a:spLocks noGrp="1"/>
          </p:cNvSpPr>
          <p:nvPr>
            <p:ph idx="1"/>
          </p:nvPr>
        </p:nvSpPr>
        <p:spPr/>
        <p:txBody>
          <a:bodyPr/>
          <a:lstStyle/>
          <a:p>
            <a:r>
              <a:rPr lang="bn-BD" sz="2800" dirty="0" smtClean="0"/>
              <a:t>A</a:t>
            </a:r>
            <a:r>
              <a:rPr lang="en-US" sz="2800" dirty="0" err="1" smtClean="0"/>
              <a:t>ccurate</a:t>
            </a:r>
            <a:r>
              <a:rPr lang="en-US" sz="2800" dirty="0" smtClean="0"/>
              <a:t> prediction and model specification require that </a:t>
            </a:r>
            <a:endParaRPr lang="bn-BD" sz="2800" dirty="0" smtClean="0"/>
          </a:p>
          <a:p>
            <a:pPr lvl="1"/>
            <a:r>
              <a:rPr lang="en-US" dirty="0" smtClean="0"/>
              <a:t>all relevant variables be accounted for in the data  </a:t>
            </a:r>
            <a:endParaRPr lang="bn-BD" dirty="0" smtClean="0"/>
          </a:p>
          <a:p>
            <a:pPr lvl="1"/>
            <a:r>
              <a:rPr lang="en-US" dirty="0" smtClean="0"/>
              <a:t>the prediction equation be defined in the correct functional form for all predictor variables.</a:t>
            </a:r>
          </a:p>
          <a:p>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Parameter Estimation</a:t>
            </a:r>
            <a:endParaRPr lang="en-US" sz="4000" dirty="0"/>
          </a:p>
        </p:txBody>
      </p:sp>
      <p:sp>
        <p:nvSpPr>
          <p:cNvPr id="3" name="Content Placeholder 2"/>
          <p:cNvSpPr>
            <a:spLocks noGrp="1"/>
          </p:cNvSpPr>
          <p:nvPr>
            <p:ph idx="1"/>
          </p:nvPr>
        </p:nvSpPr>
        <p:spPr/>
        <p:txBody>
          <a:bodyPr>
            <a:normAutofit fontScale="92500" lnSpcReduction="10000"/>
          </a:bodyPr>
          <a:lstStyle/>
          <a:p>
            <a:pPr hangingPunct="0"/>
            <a:r>
              <a:rPr lang="en-US" sz="3000" dirty="0" smtClean="0"/>
              <a:t>Parameter estimation is the most difficult to perform because not only is the model required to be correctly specified, the prediction must also be accurate and the data should allow for good estimation</a:t>
            </a:r>
            <a:endParaRPr lang="bn-BD" sz="3000" dirty="0" smtClean="0"/>
          </a:p>
          <a:p>
            <a:pPr hangingPunct="0"/>
            <a:r>
              <a:rPr lang="en-US" sz="3000" dirty="0" smtClean="0"/>
              <a:t>For example, </a:t>
            </a:r>
            <a:r>
              <a:rPr lang="en-US" sz="3000" dirty="0" err="1" smtClean="0"/>
              <a:t>mul</a:t>
            </a:r>
            <a:r>
              <a:rPr lang="bn-BD" sz="3000" dirty="0" smtClean="0"/>
              <a:t>ti-linear regression</a:t>
            </a:r>
            <a:r>
              <a:rPr lang="en-US" sz="3000" dirty="0" smtClean="0"/>
              <a:t> creates a problem and requires that some </a:t>
            </a:r>
            <a:r>
              <a:rPr lang="bn-BD" sz="3000" dirty="0" smtClean="0"/>
              <a:t>variable</a:t>
            </a:r>
            <a:r>
              <a:rPr lang="en-US" sz="3000" dirty="0" smtClean="0"/>
              <a:t>s may not be used </a:t>
            </a:r>
            <a:endParaRPr lang="bn-BD" sz="3000" dirty="0" smtClean="0"/>
          </a:p>
          <a:p>
            <a:pPr hangingPunct="0"/>
            <a:r>
              <a:rPr lang="en-US" sz="3000" dirty="0" smtClean="0"/>
              <a:t>Thus, limitations of data and inability to measure all predictor variables relevant in a study restrict the use of prediction equations</a:t>
            </a:r>
          </a:p>
          <a:p>
            <a:endParaRPr lang="en-US" dirty="0"/>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5448"/>
            <a:ext cx="8229600" cy="1252728"/>
          </a:xfrm>
        </p:spPr>
        <p:txBody>
          <a:bodyPr>
            <a:normAutofit/>
          </a:bodyPr>
          <a:lstStyle/>
          <a:p>
            <a:r>
              <a:rPr lang="bn-BD" sz="4000" dirty="0" smtClean="0"/>
              <a:t>P</a:t>
            </a:r>
            <a:r>
              <a:rPr lang="en-US" sz="4000" dirty="0" err="1" smtClean="0"/>
              <a:t>rediction</a:t>
            </a:r>
            <a:endParaRPr lang="en-US" sz="4000" dirty="0"/>
          </a:p>
        </p:txBody>
      </p:sp>
      <p:sp>
        <p:nvSpPr>
          <p:cNvPr id="7" name="Content Placeholder 2"/>
          <p:cNvSpPr>
            <a:spLocks noGrp="1"/>
          </p:cNvSpPr>
          <p:nvPr>
            <p:ph idx="1"/>
          </p:nvPr>
        </p:nvSpPr>
        <p:spPr>
          <a:xfrm>
            <a:off x="457200" y="1775191"/>
            <a:ext cx="8229600" cy="4625609"/>
          </a:xfrm>
        </p:spPr>
        <p:txBody>
          <a:bodyPr>
            <a:normAutofit/>
          </a:bodyPr>
          <a:lstStyle/>
          <a:p>
            <a:r>
              <a:rPr lang="en-US" sz="2800" dirty="0" smtClean="0"/>
              <a:t>Regression analysis equations are designed only to make predictions. </a:t>
            </a:r>
            <a:endParaRPr lang="bn-BD" sz="2800" dirty="0" smtClean="0"/>
          </a:p>
          <a:p>
            <a:r>
              <a:rPr lang="en-US" sz="2800" dirty="0" smtClean="0"/>
              <a:t>Good predictions will not be possible if the model is not correctly specified and accuracy of the parameter not ensured.</a:t>
            </a:r>
            <a:endParaRPr lang="en-US" sz="2800" dirty="0"/>
          </a:p>
        </p:txBody>
      </p:sp>
      <p:sp>
        <p:nvSpPr>
          <p:cNvPr id="8" name="Footer Placeholder 3"/>
          <p:cNvSpPr>
            <a:spLocks noGrp="1"/>
          </p:cNvSpPr>
          <p:nvPr>
            <p:ph type="ftr" sz="quarter" idx="11"/>
          </p:nvPr>
        </p:nvSpPr>
        <p:spPr>
          <a:xfrm>
            <a:off x="2640596" y="6476999"/>
            <a:ext cx="5507719" cy="274320"/>
          </a:xfrm>
        </p:spPr>
        <p:txBody>
          <a:bodyPr/>
          <a:lstStyle/>
          <a:p>
            <a:r>
              <a:rPr lang="en-US" smtClean="0"/>
              <a:t>Prof. S. M. Lutful Kabir, BRAC University</a:t>
            </a:r>
            <a:endParaRPr lang="en-US"/>
          </a:p>
        </p:txBody>
      </p:sp>
      <p:sp>
        <p:nvSpPr>
          <p:cNvPr id="9" name="Slide Number Placeholder 4"/>
          <p:cNvSpPr>
            <a:spLocks noGrp="1"/>
          </p:cNvSpPr>
          <p:nvPr>
            <p:ph type="sldNum" sz="quarter" idx="12"/>
          </p:nvPr>
        </p:nvSpPr>
        <p:spPr>
          <a:xfrm>
            <a:off x="8204396" y="6476999"/>
            <a:ext cx="733864" cy="274320"/>
          </a:xfrm>
        </p:spPr>
        <p:txBody>
          <a:bodyPr/>
          <a:lstStyle/>
          <a:p>
            <a:fld id="{B5707573-AC35-4B87-BB3A-76204B732A4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5448"/>
            <a:ext cx="8229600" cy="1252728"/>
          </a:xfrm>
        </p:spPr>
        <p:txBody>
          <a:bodyPr>
            <a:normAutofit fontScale="90000"/>
          </a:bodyPr>
          <a:lstStyle/>
          <a:p>
            <a:r>
              <a:rPr lang="bn-BD" sz="4000" dirty="0" smtClean="0"/>
              <a:t>Considerations for E</a:t>
            </a:r>
            <a:r>
              <a:rPr lang="en-US" sz="4000" dirty="0" err="1" smtClean="0"/>
              <a:t>ffective</a:t>
            </a:r>
            <a:r>
              <a:rPr lang="en-US" sz="4000" dirty="0" smtClean="0"/>
              <a:t> </a:t>
            </a:r>
            <a:r>
              <a:rPr lang="bn-BD" sz="4000" dirty="0" smtClean="0"/>
              <a:t>U</a:t>
            </a:r>
            <a:r>
              <a:rPr lang="en-US" sz="4000" dirty="0" smtClean="0"/>
              <a:t>se of </a:t>
            </a:r>
            <a:r>
              <a:rPr lang="bn-BD" sz="4000" dirty="0" smtClean="0"/>
              <a:t>R</a:t>
            </a:r>
            <a:r>
              <a:rPr lang="en-US" sz="4000" dirty="0" smtClean="0"/>
              <a:t>egression </a:t>
            </a:r>
            <a:r>
              <a:rPr lang="bn-BD" sz="4000" dirty="0" smtClean="0"/>
              <a:t>A</a:t>
            </a:r>
            <a:r>
              <a:rPr lang="en-US" sz="4000" dirty="0" err="1" smtClean="0"/>
              <a:t>nalysis</a:t>
            </a:r>
            <a:endParaRPr lang="en-US" sz="4000" dirty="0"/>
          </a:p>
        </p:txBody>
      </p:sp>
      <p:sp>
        <p:nvSpPr>
          <p:cNvPr id="7" name="Content Placeholder 2"/>
          <p:cNvSpPr>
            <a:spLocks noGrp="1"/>
          </p:cNvSpPr>
          <p:nvPr>
            <p:ph idx="1"/>
          </p:nvPr>
        </p:nvSpPr>
        <p:spPr>
          <a:xfrm>
            <a:off x="457200" y="1775191"/>
            <a:ext cx="8229600" cy="4625609"/>
          </a:xfrm>
        </p:spPr>
        <p:txBody>
          <a:bodyPr/>
          <a:lstStyle/>
          <a:p>
            <a:pPr hangingPunct="0"/>
            <a:r>
              <a:rPr lang="bn-BD" sz="2800" dirty="0" smtClean="0"/>
              <a:t>For effective use of regression analysis, one should </a:t>
            </a:r>
          </a:p>
          <a:p>
            <a:pPr hangingPunct="0">
              <a:buNone/>
            </a:pPr>
            <a:endParaRPr lang="en-US" sz="2800" dirty="0" smtClean="0"/>
          </a:p>
          <a:p>
            <a:pPr lvl="1" hangingPunct="0"/>
            <a:r>
              <a:rPr lang="en-US" dirty="0" smtClean="0"/>
              <a:t>investigate the data collection process,</a:t>
            </a:r>
          </a:p>
          <a:p>
            <a:pPr lvl="1" hangingPunct="0"/>
            <a:r>
              <a:rPr lang="en-US" dirty="0" smtClean="0"/>
              <a:t>discover any limitations in data collected</a:t>
            </a:r>
          </a:p>
          <a:p>
            <a:pPr lvl="1" hangingPunct="0"/>
            <a:r>
              <a:rPr lang="en-US" dirty="0" smtClean="0"/>
              <a:t>restrict conclusions accordingly</a:t>
            </a:r>
          </a:p>
          <a:p>
            <a:endParaRPr lang="en-US" dirty="0"/>
          </a:p>
        </p:txBody>
      </p:sp>
      <p:sp>
        <p:nvSpPr>
          <p:cNvPr id="8" name="Footer Placeholder 3"/>
          <p:cNvSpPr>
            <a:spLocks noGrp="1"/>
          </p:cNvSpPr>
          <p:nvPr>
            <p:ph type="ftr" sz="quarter" idx="11"/>
          </p:nvPr>
        </p:nvSpPr>
        <p:spPr>
          <a:xfrm>
            <a:off x="2640596" y="6476999"/>
            <a:ext cx="5507719" cy="274320"/>
          </a:xfrm>
        </p:spPr>
        <p:txBody>
          <a:bodyPr/>
          <a:lstStyle/>
          <a:p>
            <a:r>
              <a:rPr lang="en-US" smtClean="0"/>
              <a:t>Prof. S. M. Lutful Kabir, BRAC University</a:t>
            </a:r>
            <a:endParaRPr lang="en-US"/>
          </a:p>
        </p:txBody>
      </p:sp>
      <p:sp>
        <p:nvSpPr>
          <p:cNvPr id="9" name="Slide Number Placeholder 4"/>
          <p:cNvSpPr>
            <a:spLocks noGrp="1"/>
          </p:cNvSpPr>
          <p:nvPr>
            <p:ph type="sldNum" sz="quarter" idx="12"/>
          </p:nvPr>
        </p:nvSpPr>
        <p:spPr>
          <a:xfrm>
            <a:off x="8204396" y="6476999"/>
            <a:ext cx="733864" cy="274320"/>
          </a:xfrm>
        </p:spPr>
        <p:txBody>
          <a:bodyPr/>
          <a:lstStyle/>
          <a:p>
            <a:fld id="{B5707573-AC35-4B87-BB3A-76204B732A48}"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10164</TotalTime>
  <Words>1098</Words>
  <Application>Microsoft Office PowerPoint</Application>
  <PresentationFormat>On-screen Show (4:3)</PresentationFormat>
  <Paragraphs>299</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Module</vt:lpstr>
      <vt:lpstr>Equation</vt:lpstr>
      <vt:lpstr>Slide 1</vt:lpstr>
      <vt:lpstr>What is regression analysis? </vt:lpstr>
      <vt:lpstr>A Regression Model</vt:lpstr>
      <vt:lpstr>Example 1</vt:lpstr>
      <vt:lpstr>Uses of Regression Analysis</vt:lpstr>
      <vt:lpstr>Model specification</vt:lpstr>
      <vt:lpstr>Parameter Estimation</vt:lpstr>
      <vt:lpstr>Prediction</vt:lpstr>
      <vt:lpstr>Considerations for Effective Use of Regression Analysis</vt:lpstr>
      <vt:lpstr>Linear Regression</vt:lpstr>
      <vt:lpstr>Measure of Goodness of Fit</vt:lpstr>
      <vt:lpstr>Minimization of the Error</vt:lpstr>
      <vt:lpstr>Minimization of the Error (continued)</vt:lpstr>
      <vt:lpstr>Minimization of the Error (continued)</vt:lpstr>
      <vt:lpstr>Example 2</vt:lpstr>
      <vt:lpstr>Tabulation of data for calculation of needed summations</vt:lpstr>
      <vt:lpstr>The values of constants</vt:lpstr>
      <vt:lpstr>Linear regression of torque vs. angle data</vt:lpstr>
      <vt:lpstr>A Class Exercise</vt:lpstr>
      <vt:lpstr>Least Square Fitting - Polynomial</vt:lpstr>
      <vt:lpstr>Least Square Fitting – Polynomial (continued)</vt:lpstr>
      <vt:lpstr>In matrix form</vt:lpstr>
      <vt:lpstr>Flow chart for formation of [C] matrix</vt:lpstr>
      <vt:lpstr>Flow chart for formation of [B] matrix</vt:lpstr>
      <vt:lpstr>Program</vt:lpstr>
      <vt:lpstr>Program (continued)</vt:lpstr>
      <vt:lpstr>Program (continued)</vt:lpstr>
      <vt:lpstr>Slide 28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S. M. Lutful Kabir Visiting Research Professor Brac University</dc:title>
  <dc:creator>S. M. Lutful Kabir</dc:creator>
  <cp:lastModifiedBy>Amitabha Chakrabarty</cp:lastModifiedBy>
  <cp:revision>237</cp:revision>
  <dcterms:created xsi:type="dcterms:W3CDTF">2013-01-12T13:11:26Z</dcterms:created>
  <dcterms:modified xsi:type="dcterms:W3CDTF">2014-06-23T04:36:05Z</dcterms:modified>
</cp:coreProperties>
</file>