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</p:sldMasterIdLst>
  <p:notesMasterIdLst>
    <p:notesMasterId r:id="rId29"/>
  </p:notesMasterIdLst>
  <p:handoutMasterIdLst>
    <p:handoutMasterId r:id="rId30"/>
  </p:handoutMasterIdLst>
  <p:sldIdLst>
    <p:sldId id="343" r:id="rId3"/>
    <p:sldId id="287" r:id="rId4"/>
    <p:sldId id="330" r:id="rId5"/>
    <p:sldId id="290" r:id="rId6"/>
    <p:sldId id="329" r:id="rId7"/>
    <p:sldId id="302" r:id="rId8"/>
    <p:sldId id="315" r:id="rId9"/>
    <p:sldId id="316" r:id="rId10"/>
    <p:sldId id="317" r:id="rId11"/>
    <p:sldId id="344" r:id="rId12"/>
    <p:sldId id="319" r:id="rId13"/>
    <p:sldId id="320" r:id="rId14"/>
    <p:sldId id="321" r:id="rId15"/>
    <p:sldId id="322" r:id="rId16"/>
    <p:sldId id="323" r:id="rId17"/>
    <p:sldId id="333" r:id="rId18"/>
    <p:sldId id="334" r:id="rId19"/>
    <p:sldId id="335" r:id="rId20"/>
    <p:sldId id="336" r:id="rId21"/>
    <p:sldId id="337" r:id="rId22"/>
    <p:sldId id="338" r:id="rId23"/>
    <p:sldId id="348" r:id="rId24"/>
    <p:sldId id="349" r:id="rId25"/>
    <p:sldId id="350" r:id="rId26"/>
    <p:sldId id="351" r:id="rId27"/>
    <p:sldId id="347" r:id="rId28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6600"/>
    <a:srgbClr val="C0C0C0"/>
    <a:srgbClr val="996600"/>
    <a:srgbClr val="FF9900"/>
    <a:srgbClr val="33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3" autoAdjust="0"/>
    <p:restoredTop sz="94660" autoAdjust="0"/>
  </p:normalViewPr>
  <p:slideViewPr>
    <p:cSldViewPr>
      <p:cViewPr varScale="1">
        <p:scale>
          <a:sx n="74" d="100"/>
          <a:sy n="74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7F73225-8E3B-4AB5-8190-E359FA26212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39DC995-8691-4240-9AA7-51082B02F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3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1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33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376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456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46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22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597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97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710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2460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995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617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1796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475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31" tIns="46516" rIns="93031" bIns="46516"/>
          <a:lstStyle/>
          <a:p>
            <a:fld id="{763BD99A-3EF2-481E-8447-7DC83AB4299F}" type="slidenum">
              <a:rPr lang="en-US"/>
              <a:pPr/>
              <a:t>26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31" tIns="46516" rIns="93031" bIns="465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89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313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91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420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770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9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410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0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9543-9B55-4C08-A223-1350E51628B5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D297-14C2-482A-8CE3-55D9D4EFB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72E3-D8A4-4F9E-A16B-086DC6E0F462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A824D-E3A5-4BCF-8DB6-7C27DC03A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9ED6-3C52-454C-826C-1767A4EB2A91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1F688-60A4-449E-8059-E0B87E496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77F5F-5DE3-4901-9B3F-C3A58BF7DA7D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D88E-E05A-4B4C-B3D8-B0CEB7F0A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1E83E-F40E-46DF-A564-029C299E00A2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505F-3130-4A66-9A50-F032EEEB0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99241-AA18-41F9-9ACB-925A7737522F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6AB8-C8AC-41EB-BD67-0124E2316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64C2E-D043-4B12-AEA7-6D9766CADD43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B7349-B125-44DA-8846-15A1D05D1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614C6-CD75-497F-BE8B-CE01F35241F0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FEB25-6FFF-4306-AD9A-85BB4F25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E522-6C8D-4A7E-8069-EB39D37B3889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F1765-9D05-44DA-84AA-6E900966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077A-67C7-400D-87B5-F721709444F3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407A4-9F9D-4AE4-BB0E-818B1471B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505D-65F3-4AD6-A8E0-9561D4BB6E3A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3A6A-5647-4428-AB6D-EA5DE640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7ADC-7FD9-4C70-911A-7E177D798487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5E90-C56E-4F1C-9FAA-E896672E5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932FA-278B-403E-AFA1-4EC3F274D252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36C3B-EF23-4B1A-A06A-64AACB6EF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D2F5-7CFB-482D-A45D-7704B89942AC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A5A27-4A06-4790-B3ED-BE3C719E3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4AA37-E810-4D78-A593-5D815B6F3EB0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14E8C-1383-4D07-973B-8AD824307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2820-41EB-43F4-80D8-5DADA6E6062D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46CB7-0974-4A6B-88FE-6F4226396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4ED3-4F45-4274-9878-3A6F7B6206F2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DE3B-81BA-4CEB-9FF8-590CC072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EF07-7A75-4ADD-9053-799F31BD7D0A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AE83-0050-4EFA-AE7A-74805C65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0DFF-5304-4CED-A8CD-CBAC4874F904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7594-1CD4-413A-95F8-D6B9DA8EE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40C-FD5F-428B-8C38-20965574C40D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38D7-F2D3-4BA6-AC38-05D149ACA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6CC75-774D-4444-8B57-A7CCBBAF6261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0B95A-92D1-4CA2-B93F-F2DD02813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6383-FF66-4746-912E-133D7C512681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7288-34D8-431E-BE3F-09ABFA043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C789A-4287-4E00-8A0B-C8A8F0F7B5CF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E38E-37BD-4BE6-9515-2AD56CF56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16650-60C0-4D2F-82FA-19E132EC107F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3142-A06B-436F-BD0F-5EF641C55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2F25-B0C9-4E5A-ACB5-83A435BE19A5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277A-082F-411D-B830-CCC58B342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256C5-A976-43DC-BED2-D5D05134A5CD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8D24-5EAE-4BB0-A191-FA77A7DE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632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33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6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801540C-8C18-4156-9800-F4CC0FC6611F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2D15429D-3053-4227-9D5B-ED8D422D6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1A0FED48-B2EC-4B43-A8A2-B099621F4939}" type="datetime1">
              <a:rPr lang="en-US" smtClean="0"/>
              <a:pPr>
                <a:defRPr/>
              </a:pPr>
              <a:t>4/1/2015</a:t>
            </a:fld>
            <a:endParaRPr lang="en-US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5BE6963E-83E4-4DA1-B47C-B27E86454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23" Type="http://schemas.openxmlformats.org/officeDocument/2006/relationships/image" Target="../media/image67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0.jpeg"/><Relationship Id="rId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914400" y="4572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CSE 330 : Numerical Methods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914400" y="32766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16: Numerical Integration - </a:t>
            </a:r>
          </a:p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Simpson’s Rule</a:t>
            </a:r>
          </a:p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476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Slides thanks to:</a:t>
            </a:r>
          </a:p>
          <a:p>
            <a:pPr marL="342900" marR="0" lvl="0" indent="476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S. M.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AD6A8-7359-43DB-8014-3F51677964C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2743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Multiple Segment Simpson’s 1/3rd Rule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92862"/>
            <a:ext cx="1905000" cy="228600"/>
          </a:xfrm>
        </p:spPr>
        <p:txBody>
          <a:bodyPr/>
          <a:lstStyle/>
          <a:p>
            <a:pPr>
              <a:defRPr/>
            </a:pPr>
            <a:fld id="{9A510A3D-ACCA-45E3-8603-428B05DFE2D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810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12297" name="Rectangle 343"/>
          <p:cNvSpPr>
            <a:spLocks noChangeArrowheads="1"/>
          </p:cNvSpPr>
          <p:nvPr/>
        </p:nvSpPr>
        <p:spPr bwMode="auto">
          <a:xfrm>
            <a:off x="304800" y="2049462"/>
            <a:ext cx="8499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Just like in multiple segment Trapezoidal Rule, one can subdivide the interval </a:t>
            </a:r>
          </a:p>
        </p:txBody>
      </p:sp>
      <p:sp>
        <p:nvSpPr>
          <p:cNvPr id="12298" name="Text Box 344"/>
          <p:cNvSpPr txBox="1">
            <a:spLocks noChangeArrowheads="1"/>
          </p:cNvSpPr>
          <p:nvPr/>
        </p:nvSpPr>
        <p:spPr bwMode="auto">
          <a:xfrm>
            <a:off x="304800" y="2506662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[a, b] into  n segments and apply Simpson’s 1/3rd Rule repeatedly over</a:t>
            </a:r>
          </a:p>
        </p:txBody>
      </p:sp>
      <p:sp>
        <p:nvSpPr>
          <p:cNvPr id="12299" name="Text Box 345"/>
          <p:cNvSpPr txBox="1">
            <a:spLocks noChangeArrowheads="1"/>
          </p:cNvSpPr>
          <p:nvPr/>
        </p:nvSpPr>
        <p:spPr bwMode="auto">
          <a:xfrm>
            <a:off x="304800" y="2887662"/>
            <a:ext cx="792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every two segments.  Note that n needs to be even.  Divide interval</a:t>
            </a:r>
          </a:p>
        </p:txBody>
      </p:sp>
      <p:sp>
        <p:nvSpPr>
          <p:cNvPr id="12300" name="Text Box 346"/>
          <p:cNvSpPr txBox="1">
            <a:spLocks noChangeArrowheads="1"/>
          </p:cNvSpPr>
          <p:nvPr/>
        </p:nvSpPr>
        <p:spPr bwMode="auto">
          <a:xfrm>
            <a:off x="304800" y="3268662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[a, b] into  equal segments, hence the segment width </a:t>
            </a:r>
          </a:p>
        </p:txBody>
      </p:sp>
      <p:graphicFrame>
        <p:nvGraphicFramePr>
          <p:cNvPr id="12290" name="Object 347"/>
          <p:cNvGraphicFramePr>
            <a:graphicFrameLocks noChangeAspect="1"/>
          </p:cNvGraphicFramePr>
          <p:nvPr/>
        </p:nvGraphicFramePr>
        <p:xfrm>
          <a:off x="2133600" y="3954462"/>
          <a:ext cx="11049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1104900" imgH="736600" progId="Equation.3">
                  <p:embed/>
                </p:oleObj>
              </mc:Choice>
              <mc:Fallback>
                <p:oleObj name="Equation" r:id="rId4" imgW="1104900" imgH="736600" progId="Equation.3">
                  <p:embed/>
                  <p:pic>
                    <p:nvPicPr>
                      <p:cNvPr id="0" name="Object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54462"/>
                        <a:ext cx="11049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49"/>
          <p:cNvGraphicFramePr>
            <a:graphicFrameLocks noChangeAspect="1"/>
          </p:cNvGraphicFramePr>
          <p:nvPr/>
        </p:nvGraphicFramePr>
        <p:xfrm>
          <a:off x="4343400" y="3878262"/>
          <a:ext cx="2600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6" imgW="2603500" imgH="838200" progId="Equation.3">
                  <p:embed/>
                </p:oleObj>
              </mc:Choice>
              <mc:Fallback>
                <p:oleObj name="Equation" r:id="rId6" imgW="2603500" imgH="838200" progId="Equation.3">
                  <p:embed/>
                  <p:pic>
                    <p:nvPicPr>
                      <p:cNvPr id="0" name="Object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78262"/>
                        <a:ext cx="2600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351"/>
          <p:cNvSpPr>
            <a:spLocks noChangeArrowheads="1"/>
          </p:cNvSpPr>
          <p:nvPr/>
        </p:nvSpPr>
        <p:spPr bwMode="auto">
          <a:xfrm>
            <a:off x="381000" y="4868862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where</a:t>
            </a:r>
          </a:p>
        </p:txBody>
      </p:sp>
      <p:graphicFrame>
        <p:nvGraphicFramePr>
          <p:cNvPr id="12292" name="Object 353"/>
          <p:cNvGraphicFramePr>
            <a:graphicFrameLocks noChangeAspect="1"/>
          </p:cNvGraphicFramePr>
          <p:nvPr/>
        </p:nvGraphicFramePr>
        <p:xfrm>
          <a:off x="2667000" y="5402262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8" imgW="799753" imgH="380835" progId="Equation.3">
                  <p:embed/>
                </p:oleObj>
              </mc:Choice>
              <mc:Fallback>
                <p:oleObj name="Equation" r:id="rId8" imgW="799753" imgH="380835" progId="Equation.3">
                  <p:embed/>
                  <p:pic>
                    <p:nvPicPr>
                      <p:cNvPr id="0" name="Object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02262"/>
                        <a:ext cx="800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52"/>
          <p:cNvGraphicFramePr>
            <a:graphicFrameLocks noChangeAspect="1"/>
          </p:cNvGraphicFramePr>
          <p:nvPr/>
        </p:nvGraphicFramePr>
        <p:xfrm>
          <a:off x="4495800" y="5402262"/>
          <a:ext cx="790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0" imgW="787400" imgH="381000" progId="Equation.3">
                  <p:embed/>
                </p:oleObj>
              </mc:Choice>
              <mc:Fallback>
                <p:oleObj name="Equation" r:id="rId10" imgW="787400" imgH="381000" progId="Equation.3">
                  <p:embed/>
                  <p:pic>
                    <p:nvPicPr>
                      <p:cNvPr id="0" name="Object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02262"/>
                        <a:ext cx="7905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92862"/>
            <a:ext cx="1905000" cy="228600"/>
          </a:xfrm>
        </p:spPr>
        <p:txBody>
          <a:bodyPr/>
          <a:lstStyle/>
          <a:p>
            <a:pPr>
              <a:defRPr/>
            </a:pPr>
            <a:fld id="{BA3062CB-2BB0-4D45-AFDC-E409275B933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13321" name="Rectangle 52"/>
          <p:cNvSpPr>
            <a:spLocks noChangeArrowheads="1"/>
          </p:cNvSpPr>
          <p:nvPr/>
        </p:nvSpPr>
        <p:spPr bwMode="auto">
          <a:xfrm>
            <a:off x="457200" y="4030662"/>
            <a:ext cx="5160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Apply Simpson’s 1/3rd Rule over each interval,</a:t>
            </a:r>
          </a:p>
        </p:txBody>
      </p:sp>
      <p:graphicFrame>
        <p:nvGraphicFramePr>
          <p:cNvPr id="13314" name="Object 53"/>
          <p:cNvGraphicFramePr>
            <a:graphicFrameLocks noChangeAspect="1"/>
          </p:cNvGraphicFramePr>
          <p:nvPr/>
        </p:nvGraphicFramePr>
        <p:xfrm>
          <a:off x="609600" y="4564062"/>
          <a:ext cx="62753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6273720" imgH="787320" progId="Equation.3">
                  <p:embed/>
                </p:oleObj>
              </mc:Choice>
              <mc:Fallback>
                <p:oleObj name="Equation" r:id="rId4" imgW="6273720" imgH="78732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64062"/>
                        <a:ext cx="627538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5"/>
          <p:cNvGraphicFramePr>
            <a:graphicFrameLocks noChangeAspect="1"/>
          </p:cNvGraphicFramePr>
          <p:nvPr/>
        </p:nvGraphicFramePr>
        <p:xfrm>
          <a:off x="1600200" y="5478462"/>
          <a:ext cx="51355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6" imgW="5130720" imgH="787320" progId="Equation.3">
                  <p:embed/>
                </p:oleObj>
              </mc:Choice>
              <mc:Fallback>
                <p:oleObj name="Equation" r:id="rId6" imgW="5130720" imgH="7873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78462"/>
                        <a:ext cx="51355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Group 76"/>
          <p:cNvGrpSpPr>
            <a:grpSpLocks noChangeAspect="1"/>
          </p:cNvGrpSpPr>
          <p:nvPr/>
        </p:nvGrpSpPr>
        <p:grpSpPr bwMode="auto">
          <a:xfrm>
            <a:off x="5562600" y="1363662"/>
            <a:ext cx="3238500" cy="2971800"/>
            <a:chOff x="3127" y="142"/>
            <a:chExt cx="4249" cy="3899"/>
          </a:xfrm>
        </p:grpSpPr>
        <p:sp>
          <p:nvSpPr>
            <p:cNvPr id="13323" name="AutoShape 77"/>
            <p:cNvSpPr>
              <a:spLocks noChangeAspect="1" noChangeArrowheads="1"/>
            </p:cNvSpPr>
            <p:nvPr/>
          </p:nvSpPr>
          <p:spPr bwMode="auto">
            <a:xfrm>
              <a:off x="3127" y="142"/>
              <a:ext cx="4249" cy="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78"/>
            <p:cNvSpPr txBox="1">
              <a:spLocks noChangeArrowheads="1"/>
            </p:cNvSpPr>
            <p:nvPr/>
          </p:nvSpPr>
          <p:spPr bwMode="auto">
            <a:xfrm>
              <a:off x="3127" y="479"/>
              <a:ext cx="763" cy="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i="1"/>
                <a:t>f(x)</a:t>
              </a:r>
              <a:endParaRPr lang="en-US" sz="1900"/>
            </a:p>
          </p:txBody>
        </p:sp>
        <p:sp>
          <p:nvSpPr>
            <p:cNvPr id="13325" name="Line 79"/>
            <p:cNvSpPr>
              <a:spLocks noChangeShapeType="1"/>
            </p:cNvSpPr>
            <p:nvPr/>
          </p:nvSpPr>
          <p:spPr bwMode="auto">
            <a:xfrm flipV="1">
              <a:off x="3677" y="479"/>
              <a:ext cx="0" cy="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80"/>
            <p:cNvSpPr>
              <a:spLocks noChangeShapeType="1"/>
            </p:cNvSpPr>
            <p:nvPr/>
          </p:nvSpPr>
          <p:spPr bwMode="auto">
            <a:xfrm>
              <a:off x="3339" y="2979"/>
              <a:ext cx="31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81"/>
            <p:cNvSpPr>
              <a:spLocks/>
            </p:cNvSpPr>
            <p:nvPr/>
          </p:nvSpPr>
          <p:spPr bwMode="auto">
            <a:xfrm>
              <a:off x="3439" y="1054"/>
              <a:ext cx="2800" cy="1275"/>
            </a:xfrm>
            <a:custGeom>
              <a:avLst/>
              <a:gdLst>
                <a:gd name="T0" fmla="*/ 0 w 3360"/>
                <a:gd name="T1" fmla="*/ 1063 h 1530"/>
                <a:gd name="T2" fmla="*/ 604 w 3360"/>
                <a:gd name="T3" fmla="*/ 448 h 1530"/>
                <a:gd name="T4" fmla="*/ 1167 w 3360"/>
                <a:gd name="T5" fmla="*/ 469 h 1530"/>
                <a:gd name="T6" fmla="*/ 1646 w 3360"/>
                <a:gd name="T7" fmla="*/ 375 h 1530"/>
                <a:gd name="T8" fmla="*/ 2333 w 3360"/>
                <a:gd name="T9" fmla="*/ 0 h 1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0"/>
                <a:gd name="T16" fmla="*/ 0 h 1530"/>
                <a:gd name="T17" fmla="*/ 3360 w 3360"/>
                <a:gd name="T18" fmla="*/ 1530 h 1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0" h="1530">
                  <a:moveTo>
                    <a:pt x="0" y="1530"/>
                  </a:moveTo>
                  <a:cubicBezTo>
                    <a:pt x="295" y="1158"/>
                    <a:pt x="590" y="787"/>
                    <a:pt x="870" y="645"/>
                  </a:cubicBezTo>
                  <a:cubicBezTo>
                    <a:pt x="1150" y="503"/>
                    <a:pt x="1430" y="692"/>
                    <a:pt x="1680" y="675"/>
                  </a:cubicBezTo>
                  <a:cubicBezTo>
                    <a:pt x="1930" y="658"/>
                    <a:pt x="2090" y="652"/>
                    <a:pt x="2370" y="540"/>
                  </a:cubicBezTo>
                  <a:cubicBezTo>
                    <a:pt x="2650" y="428"/>
                    <a:pt x="3200" y="90"/>
                    <a:pt x="336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82"/>
            <p:cNvSpPr>
              <a:spLocks noChangeShapeType="1"/>
            </p:cNvSpPr>
            <p:nvPr/>
          </p:nvSpPr>
          <p:spPr bwMode="auto">
            <a:xfrm>
              <a:off x="4027" y="1667"/>
              <a:ext cx="0" cy="1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3"/>
            <p:cNvSpPr>
              <a:spLocks noChangeShapeType="1"/>
            </p:cNvSpPr>
            <p:nvPr/>
          </p:nvSpPr>
          <p:spPr bwMode="auto">
            <a:xfrm>
              <a:off x="4514" y="1567"/>
              <a:ext cx="0" cy="1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84"/>
            <p:cNvSpPr>
              <a:spLocks noChangeShapeType="1"/>
            </p:cNvSpPr>
            <p:nvPr/>
          </p:nvSpPr>
          <p:spPr bwMode="auto">
            <a:xfrm>
              <a:off x="5989" y="1192"/>
              <a:ext cx="0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85"/>
            <p:cNvSpPr>
              <a:spLocks noChangeShapeType="1"/>
            </p:cNvSpPr>
            <p:nvPr/>
          </p:nvSpPr>
          <p:spPr bwMode="auto">
            <a:xfrm>
              <a:off x="5527" y="1454"/>
              <a:ext cx="0" cy="1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Text Box 86"/>
            <p:cNvSpPr txBox="1">
              <a:spLocks noChangeArrowheads="1"/>
            </p:cNvSpPr>
            <p:nvPr/>
          </p:nvSpPr>
          <p:spPr bwMode="auto">
            <a:xfrm>
              <a:off x="4614" y="1879"/>
              <a:ext cx="913" cy="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/>
                <a:t>.  .  .</a:t>
              </a:r>
              <a:endParaRPr lang="en-US" sz="1900"/>
            </a:p>
          </p:txBody>
        </p:sp>
        <p:sp>
          <p:nvSpPr>
            <p:cNvPr id="13333" name="Text Box 87"/>
            <p:cNvSpPr txBox="1">
              <a:spLocks noChangeArrowheads="1"/>
            </p:cNvSpPr>
            <p:nvPr/>
          </p:nvSpPr>
          <p:spPr bwMode="auto">
            <a:xfrm>
              <a:off x="3802" y="3054"/>
              <a:ext cx="537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0</a:t>
              </a:r>
              <a:endParaRPr lang="en-US" sz="1900"/>
            </a:p>
          </p:txBody>
        </p:sp>
        <p:sp>
          <p:nvSpPr>
            <p:cNvPr id="13334" name="Text Box 88"/>
            <p:cNvSpPr txBox="1">
              <a:spLocks noChangeArrowheads="1"/>
            </p:cNvSpPr>
            <p:nvPr/>
          </p:nvSpPr>
          <p:spPr bwMode="auto">
            <a:xfrm>
              <a:off x="4339" y="3054"/>
              <a:ext cx="538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2</a:t>
              </a:r>
              <a:endParaRPr lang="en-US" sz="1900"/>
            </a:p>
          </p:txBody>
        </p:sp>
        <p:sp>
          <p:nvSpPr>
            <p:cNvPr id="13335" name="Text Box 89"/>
            <p:cNvSpPr txBox="1">
              <a:spLocks noChangeArrowheads="1"/>
            </p:cNvSpPr>
            <p:nvPr/>
          </p:nvSpPr>
          <p:spPr bwMode="auto">
            <a:xfrm>
              <a:off x="5226" y="3054"/>
              <a:ext cx="538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n-2</a:t>
              </a:r>
              <a:endParaRPr lang="en-US" sz="1900"/>
            </a:p>
          </p:txBody>
        </p:sp>
        <p:sp>
          <p:nvSpPr>
            <p:cNvPr id="13336" name="Text Box 90"/>
            <p:cNvSpPr txBox="1">
              <a:spLocks noChangeArrowheads="1"/>
            </p:cNvSpPr>
            <p:nvPr/>
          </p:nvSpPr>
          <p:spPr bwMode="auto">
            <a:xfrm>
              <a:off x="5764" y="3054"/>
              <a:ext cx="537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n</a:t>
              </a:r>
              <a:endParaRPr lang="en-US" sz="1900"/>
            </a:p>
          </p:txBody>
        </p:sp>
        <p:sp>
          <p:nvSpPr>
            <p:cNvPr id="13337" name="Text Box 91"/>
            <p:cNvSpPr txBox="1">
              <a:spLocks noChangeArrowheads="1"/>
            </p:cNvSpPr>
            <p:nvPr/>
          </p:nvSpPr>
          <p:spPr bwMode="auto">
            <a:xfrm>
              <a:off x="6438" y="2516"/>
              <a:ext cx="413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i="1"/>
                <a:t>x</a:t>
              </a:r>
              <a:endParaRPr lang="en-US" sz="1900"/>
            </a:p>
          </p:txBody>
        </p:sp>
      </p:grpSp>
      <p:graphicFrame>
        <p:nvGraphicFramePr>
          <p:cNvPr id="13316" name="Object 92"/>
          <p:cNvGraphicFramePr>
            <a:graphicFrameLocks noChangeAspect="1"/>
          </p:cNvGraphicFramePr>
          <p:nvPr/>
        </p:nvGraphicFramePr>
        <p:xfrm>
          <a:off x="304800" y="1973262"/>
          <a:ext cx="4608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8" imgW="4609800" imgH="838080" progId="Equation.3">
                  <p:embed/>
                </p:oleObj>
              </mc:Choice>
              <mc:Fallback>
                <p:oleObj name="Equation" r:id="rId8" imgW="4609800" imgH="8380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73262"/>
                        <a:ext cx="4608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94"/>
          <p:cNvGraphicFramePr>
            <a:graphicFrameLocks noChangeAspect="1"/>
          </p:cNvGraphicFramePr>
          <p:nvPr/>
        </p:nvGraphicFramePr>
        <p:xfrm>
          <a:off x="1524000" y="2963862"/>
          <a:ext cx="3343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0" imgW="3340100" imgH="838200" progId="Equation.3">
                  <p:embed/>
                </p:oleObj>
              </mc:Choice>
              <mc:Fallback>
                <p:oleObj name="Equation" r:id="rId10" imgW="3340100" imgH="8382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3862"/>
                        <a:ext cx="33432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" y="6392862"/>
            <a:ext cx="1905000" cy="228600"/>
          </a:xfrm>
        </p:spPr>
        <p:txBody>
          <a:bodyPr/>
          <a:lstStyle/>
          <a:p>
            <a:pPr>
              <a:defRPr/>
            </a:pPr>
            <a:fld id="{C3186BDC-8E98-45BD-8EF3-F85C9E906F5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3810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graphicFrame>
        <p:nvGraphicFramePr>
          <p:cNvPr id="14338" name="Object 35"/>
          <p:cNvGraphicFramePr>
            <a:graphicFrameLocks noChangeAspect="1"/>
          </p:cNvGraphicFramePr>
          <p:nvPr/>
        </p:nvGraphicFramePr>
        <p:xfrm>
          <a:off x="1009650" y="1820862"/>
          <a:ext cx="6478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6476760" imgH="787320" progId="Equation.3">
                  <p:embed/>
                </p:oleObj>
              </mc:Choice>
              <mc:Fallback>
                <p:oleObj name="Equation" r:id="rId4" imgW="6476760" imgH="7873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820862"/>
                        <a:ext cx="64785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7"/>
          <p:cNvGraphicFramePr>
            <a:graphicFrameLocks noChangeAspect="1"/>
          </p:cNvGraphicFramePr>
          <p:nvPr/>
        </p:nvGraphicFramePr>
        <p:xfrm>
          <a:off x="1219200" y="2963862"/>
          <a:ext cx="5295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5295900" imgH="787400" progId="Equation.3">
                  <p:embed/>
                </p:oleObj>
              </mc:Choice>
              <mc:Fallback>
                <p:oleObj name="Equation" r:id="rId6" imgW="5295900" imgH="787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63862"/>
                        <a:ext cx="52959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39"/>
          <p:cNvSpPr>
            <a:spLocks noChangeArrowheads="1"/>
          </p:cNvSpPr>
          <p:nvPr/>
        </p:nvSpPr>
        <p:spPr bwMode="auto">
          <a:xfrm>
            <a:off x="533400" y="4183062"/>
            <a:ext cx="7477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Since</a:t>
            </a:r>
          </a:p>
        </p:txBody>
      </p:sp>
      <p:graphicFrame>
        <p:nvGraphicFramePr>
          <p:cNvPr id="14340" name="Object 41"/>
          <p:cNvGraphicFramePr>
            <a:graphicFrameLocks noChangeAspect="1"/>
          </p:cNvGraphicFramePr>
          <p:nvPr/>
        </p:nvGraphicFramePr>
        <p:xfrm>
          <a:off x="1828800" y="4868862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8" imgW="1676400" imgH="381000" progId="Equation.3">
                  <p:embed/>
                </p:oleObj>
              </mc:Choice>
              <mc:Fallback>
                <p:oleObj name="Equation" r:id="rId8" imgW="1676400" imgH="381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68862"/>
                        <a:ext cx="1676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0"/>
          <p:cNvGraphicFramePr>
            <a:graphicFrameLocks noChangeAspect="1"/>
          </p:cNvGraphicFramePr>
          <p:nvPr/>
        </p:nvGraphicFramePr>
        <p:xfrm>
          <a:off x="4572000" y="4868862"/>
          <a:ext cx="1571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0" imgW="1574800" imgH="342900" progId="Equation.3">
                  <p:embed/>
                </p:oleObj>
              </mc:Choice>
              <mc:Fallback>
                <p:oleObj name="Equation" r:id="rId10" imgW="1574800" imgH="342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68862"/>
                        <a:ext cx="15716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E17F4973-6DFA-4214-A1AC-A13582F6BA3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838200" y="1973262"/>
            <a:ext cx="722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Then</a:t>
            </a:r>
          </a:p>
        </p:txBody>
      </p:sp>
      <p:graphicFrame>
        <p:nvGraphicFramePr>
          <p:cNvPr id="15362" name="Object 22"/>
          <p:cNvGraphicFramePr>
            <a:graphicFrameLocks noChangeAspect="1"/>
          </p:cNvGraphicFramePr>
          <p:nvPr/>
        </p:nvGraphicFramePr>
        <p:xfrm>
          <a:off x="2438399" y="2133600"/>
          <a:ext cx="4931549" cy="92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2552400" imgH="482400" progId="Equation.3">
                  <p:embed/>
                </p:oleObj>
              </mc:Choice>
              <mc:Fallback>
                <p:oleObj name="Equation" r:id="rId4" imgW="255240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2133600"/>
                        <a:ext cx="4931549" cy="928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4"/>
          <p:cNvGraphicFramePr>
            <a:graphicFrameLocks noChangeAspect="1"/>
          </p:cNvGraphicFramePr>
          <p:nvPr/>
        </p:nvGraphicFramePr>
        <p:xfrm>
          <a:off x="2438400" y="3344862"/>
          <a:ext cx="4343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4343400" imgH="787400" progId="Equation.3">
                  <p:embed/>
                </p:oleObj>
              </mc:Choice>
              <mc:Fallback>
                <p:oleObj name="Equation" r:id="rId6" imgW="4343400" imgH="787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44862"/>
                        <a:ext cx="4343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6"/>
          <p:cNvGraphicFramePr>
            <a:graphicFrameLocks noChangeAspect="1"/>
          </p:cNvGraphicFramePr>
          <p:nvPr/>
        </p:nvGraphicFramePr>
        <p:xfrm>
          <a:off x="2389910" y="4191000"/>
          <a:ext cx="4327588" cy="81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8" imgW="2298600" imgH="431640" progId="Equation.3">
                  <p:embed/>
                </p:oleObj>
              </mc:Choice>
              <mc:Fallback>
                <p:oleObj name="Equation" r:id="rId8" imgW="229860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910" y="4191000"/>
                        <a:ext cx="4327588" cy="810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8"/>
          <p:cNvGraphicFramePr>
            <a:graphicFrameLocks noChangeAspect="1"/>
          </p:cNvGraphicFramePr>
          <p:nvPr/>
        </p:nvGraphicFramePr>
        <p:xfrm>
          <a:off x="2438400" y="5249862"/>
          <a:ext cx="4295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0" imgW="4292600" imgH="787400" progId="Equation.3">
                  <p:embed/>
                </p:oleObj>
              </mc:Choice>
              <mc:Fallback>
                <p:oleObj name="Equation" r:id="rId10" imgW="4292600" imgH="787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49862"/>
                        <a:ext cx="42957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0454600C-3AAE-4E59-BE5E-EDC2F1B2F33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graphicFrame>
        <p:nvGraphicFramePr>
          <p:cNvPr id="16386" name="Object 235"/>
          <p:cNvGraphicFramePr>
            <a:graphicFrameLocks noChangeAspect="1"/>
          </p:cNvGraphicFramePr>
          <p:nvPr/>
        </p:nvGraphicFramePr>
        <p:xfrm>
          <a:off x="990600" y="2049462"/>
          <a:ext cx="113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1130040" imgH="787320" progId="Equation.3">
                  <p:embed/>
                </p:oleObj>
              </mc:Choice>
              <mc:Fallback>
                <p:oleObj name="Equation" r:id="rId4" imgW="1130040" imgH="787320" progId="Equation.3">
                  <p:embed/>
                  <p:pic>
                    <p:nvPicPr>
                      <p:cNvPr id="0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49462"/>
                        <a:ext cx="113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39"/>
          <p:cNvGraphicFramePr>
            <a:graphicFrameLocks noChangeAspect="1"/>
          </p:cNvGraphicFramePr>
          <p:nvPr/>
        </p:nvGraphicFramePr>
        <p:xfrm>
          <a:off x="2228850" y="2049462"/>
          <a:ext cx="5981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6" imgW="5981400" imgH="723600" progId="Equation.3">
                  <p:embed/>
                </p:oleObj>
              </mc:Choice>
              <mc:Fallback>
                <p:oleObj name="Equation" r:id="rId6" imgW="5981400" imgH="723600" progId="Equation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049462"/>
                        <a:ext cx="59817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41"/>
          <p:cNvGraphicFramePr>
            <a:graphicFrameLocks noChangeAspect="1"/>
          </p:cNvGraphicFramePr>
          <p:nvPr/>
        </p:nvGraphicFramePr>
        <p:xfrm>
          <a:off x="2832100" y="3040062"/>
          <a:ext cx="544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8" imgW="5435280" imgH="380880" progId="Equation.3">
                  <p:embed/>
                </p:oleObj>
              </mc:Choice>
              <mc:Fallback>
                <p:oleObj name="Equation" r:id="rId8" imgW="5435280" imgH="380880" progId="Equation.3">
                  <p:embed/>
                  <p:pic>
                    <p:nvPicPr>
                      <p:cNvPr id="0" name="Object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040062"/>
                        <a:ext cx="5440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43"/>
          <p:cNvGraphicFramePr>
            <a:graphicFrameLocks noChangeAspect="1"/>
          </p:cNvGraphicFramePr>
          <p:nvPr/>
        </p:nvGraphicFramePr>
        <p:xfrm>
          <a:off x="2286000" y="3573462"/>
          <a:ext cx="5610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0" imgW="5613400" imgH="1219200" progId="Equation.3">
                  <p:embed/>
                </p:oleObj>
              </mc:Choice>
              <mc:Fallback>
                <p:oleObj name="Equation" r:id="rId10" imgW="5613400" imgH="1219200" progId="Equation.3">
                  <p:embed/>
                  <p:pic>
                    <p:nvPicPr>
                      <p:cNvPr id="0" name="Object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73462"/>
                        <a:ext cx="5610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45"/>
          <p:cNvGraphicFramePr>
            <a:graphicFrameLocks noChangeAspect="1"/>
          </p:cNvGraphicFramePr>
          <p:nvPr/>
        </p:nvGraphicFramePr>
        <p:xfrm>
          <a:off x="2209800" y="4945062"/>
          <a:ext cx="601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2" imgW="6019800" imgH="1219200" progId="Equation.3">
                  <p:embed/>
                </p:oleObj>
              </mc:Choice>
              <mc:Fallback>
                <p:oleObj name="Equation" r:id="rId12" imgW="6019800" imgH="1219200" progId="Equation.3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45062"/>
                        <a:ext cx="60198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1066800" y="4852987"/>
            <a:ext cx="777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FontTx/>
              <a:buAutoNum type="alphaLcParenR"/>
            </a:pPr>
            <a:r>
              <a:rPr lang="en-US" sz="2000" dirty="0" smtClean="0"/>
              <a:t>Use </a:t>
            </a:r>
            <a:r>
              <a:rPr lang="en-US" sz="2000" dirty="0"/>
              <a:t>four segment Simpson’s 1/3rd Rule to find the approximate value  of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 marL="457200" indent="-457200" algn="l">
              <a:buFontTx/>
              <a:buAutoNum type="alphaLcParenR"/>
            </a:pPr>
            <a:r>
              <a:rPr lang="en-US" sz="2000" dirty="0" smtClean="0"/>
              <a:t>Find </a:t>
            </a:r>
            <a:r>
              <a:rPr lang="en-US" sz="2000" dirty="0"/>
              <a:t>the true error,      for part (a).</a:t>
            </a:r>
          </a:p>
          <a:p>
            <a:pPr marL="457200" indent="-457200" algn="l">
              <a:buFontTx/>
              <a:buAutoNum type="alphaLcParenR"/>
            </a:pPr>
            <a:r>
              <a:rPr lang="en-US" sz="2000" dirty="0"/>
              <a:t>Find the absolute relative true error,      for part (a).</a:t>
            </a:r>
          </a:p>
          <a:p>
            <a:pPr marL="457200" indent="-457200" algn="l">
              <a:buFontTx/>
              <a:buAutoNum type="alphaLcParenR"/>
            </a:pPr>
            <a:endParaRPr lang="en-US" sz="2000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97FE8947-50C8-4549-9DB3-305D3C2AAD0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92262"/>
            <a:ext cx="8153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700" dirty="0" smtClean="0"/>
              <a:t>	</a:t>
            </a:r>
            <a:r>
              <a:rPr lang="en-US" sz="2000" dirty="0" smtClean="0"/>
              <a:t>Use 4-segment Simpson’s 1/3rd Rule to approximate the distance</a:t>
            </a:r>
          </a:p>
        </p:txBody>
      </p:sp>
      <p:graphicFrame>
        <p:nvGraphicFramePr>
          <p:cNvPr id="1741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2512" y="5471450"/>
          <a:ext cx="3254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4" imgW="177646" imgH="228402" progId="Equation.3">
                  <p:embed/>
                </p:oleObj>
              </mc:Choice>
              <mc:Fallback>
                <p:oleObj name="Equation" r:id="rId4" imgW="177646" imgH="2284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512" y="5471450"/>
                        <a:ext cx="3254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990600" y="2506662"/>
            <a:ext cx="693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covered by a rocket from t= 8 to t=30 as given by</a:t>
            </a: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2019300" y="3429000"/>
          <a:ext cx="50673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6" imgW="5067300" imgH="812800" progId="Equation.3">
                  <p:embed/>
                </p:oleObj>
              </mc:Choice>
              <mc:Fallback>
                <p:oleObj name="Equation" r:id="rId6" imgW="5067300" imgH="8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429000"/>
                        <a:ext cx="50673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84837" y="5760112"/>
          <a:ext cx="411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8" imgW="241200" imgH="253800" progId="Equation.3">
                  <p:embed/>
                </p:oleObj>
              </mc:Choice>
              <mc:Fallback>
                <p:oleObj name="Equation" r:id="rId8" imgW="2412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7" y="5760112"/>
                        <a:ext cx="4111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1BCE6633-3111-4F95-8A4A-F83207F9E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18448" name="Rectangle 4"/>
          <p:cNvSpPr>
            <a:spLocks noChangeArrowheads="1"/>
          </p:cNvSpPr>
          <p:nvPr/>
        </p:nvSpPr>
        <p:spPr bwMode="auto">
          <a:xfrm>
            <a:off x="1905000" y="1401762"/>
            <a:ext cx="4381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Using n</a:t>
            </a:r>
            <a:r>
              <a:rPr lang="en-US" sz="1900" dirty="0" smtClean="0"/>
              <a:t> </a:t>
            </a:r>
            <a:r>
              <a:rPr lang="en-US" sz="1900" dirty="0"/>
              <a:t>segment Simpson’s 1/3rd Rule,</a:t>
            </a:r>
          </a:p>
        </p:txBody>
      </p:sp>
      <p:grpSp>
        <p:nvGrpSpPr>
          <p:cNvPr id="18449" name="Group 9"/>
          <p:cNvGrpSpPr>
            <a:grpSpLocks/>
          </p:cNvGrpSpPr>
          <p:nvPr/>
        </p:nvGrpSpPr>
        <p:grpSpPr bwMode="auto">
          <a:xfrm>
            <a:off x="3886200" y="1935162"/>
            <a:ext cx="2019300" cy="723900"/>
            <a:chOff x="1248" y="1680"/>
            <a:chExt cx="1272" cy="456"/>
          </a:xfrm>
        </p:grpSpPr>
        <p:graphicFrame>
          <p:nvGraphicFramePr>
            <p:cNvPr id="18443" name="Object 6"/>
            <p:cNvGraphicFramePr>
              <a:graphicFrameLocks noChangeAspect="1"/>
            </p:cNvGraphicFramePr>
            <p:nvPr/>
          </p:nvGraphicFramePr>
          <p:xfrm>
            <a:off x="1248" y="1680"/>
            <a:ext cx="77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4" imgW="1231366" imgH="723586" progId="Equation.3">
                    <p:embed/>
                  </p:oleObj>
                </mc:Choice>
                <mc:Fallback>
                  <p:oleObj name="Equation" r:id="rId4" imgW="1231366" imgH="72358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0"/>
                          <a:ext cx="774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5"/>
            <p:cNvGraphicFramePr>
              <a:graphicFrameLocks noChangeAspect="1"/>
            </p:cNvGraphicFramePr>
            <p:nvPr/>
          </p:nvGraphicFramePr>
          <p:xfrm>
            <a:off x="2112" y="1824"/>
            <a:ext cx="40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Equation" r:id="rId6" imgW="647700" imgH="279400" progId="Equation.3">
                    <p:embed/>
                  </p:oleObj>
                </mc:Choice>
                <mc:Fallback>
                  <p:oleObj name="Equation" r:id="rId6" imgW="647700" imgH="279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24"/>
                          <a:ext cx="408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0" name="Text Box 10"/>
          <p:cNvSpPr txBox="1">
            <a:spLocks noChangeArrowheads="1"/>
          </p:cNvSpPr>
          <p:nvPr/>
        </p:nvSpPr>
        <p:spPr bwMode="auto">
          <a:xfrm>
            <a:off x="1981200" y="2849562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So</a:t>
            </a:r>
          </a:p>
        </p:txBody>
      </p:sp>
      <p:graphicFrame>
        <p:nvGraphicFramePr>
          <p:cNvPr id="18434" name="Object 19"/>
          <p:cNvGraphicFramePr>
            <a:graphicFrameLocks noChangeAspect="1"/>
          </p:cNvGraphicFramePr>
          <p:nvPr/>
        </p:nvGraphicFramePr>
        <p:xfrm>
          <a:off x="2819400" y="3001962"/>
          <a:ext cx="1590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8" imgW="1587500" imgH="381000" progId="Equation.3">
                  <p:embed/>
                </p:oleObj>
              </mc:Choice>
              <mc:Fallback>
                <p:oleObj name="Equation" r:id="rId8" imgW="1587500" imgH="38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01962"/>
                        <a:ext cx="15906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8"/>
          <p:cNvGraphicFramePr>
            <a:graphicFrameLocks noChangeAspect="1"/>
          </p:cNvGraphicFramePr>
          <p:nvPr/>
        </p:nvGraphicFramePr>
        <p:xfrm>
          <a:off x="2819400" y="3535362"/>
          <a:ext cx="2200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0" imgW="2197100" imgH="368300" progId="Equation.3">
                  <p:embed/>
                </p:oleObj>
              </mc:Choice>
              <mc:Fallback>
                <p:oleObj name="Equation" r:id="rId10" imgW="21971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35362"/>
                        <a:ext cx="22002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7"/>
          <p:cNvGraphicFramePr>
            <a:graphicFrameLocks noChangeAspect="1"/>
          </p:cNvGraphicFramePr>
          <p:nvPr/>
        </p:nvGraphicFramePr>
        <p:xfrm>
          <a:off x="5105400" y="3535362"/>
          <a:ext cx="12096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2" imgW="1206500" imgH="342900" progId="Equation.3">
                  <p:embed/>
                </p:oleObj>
              </mc:Choice>
              <mc:Fallback>
                <p:oleObj name="Equation" r:id="rId12" imgW="1206500" imgH="342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35362"/>
                        <a:ext cx="12096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Rectangle 23"/>
          <p:cNvSpPr>
            <a:spLocks noChangeArrowheads="1"/>
          </p:cNvSpPr>
          <p:nvPr/>
        </p:nvSpPr>
        <p:spPr bwMode="auto">
          <a:xfrm>
            <a:off x="1143000" y="1401762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8437" name="Object 16"/>
          <p:cNvGraphicFramePr>
            <a:graphicFrameLocks noChangeAspect="1"/>
          </p:cNvGraphicFramePr>
          <p:nvPr/>
        </p:nvGraphicFramePr>
        <p:xfrm>
          <a:off x="2819400" y="4144962"/>
          <a:ext cx="2600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4" imgW="2603500" imgH="368300" progId="Equation.3">
                  <p:embed/>
                </p:oleObj>
              </mc:Choice>
              <mc:Fallback>
                <p:oleObj name="Equation" r:id="rId14" imgW="26035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44962"/>
                        <a:ext cx="26003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5486400" y="4144962"/>
          <a:ext cx="981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6" imgW="977476" imgH="342751" progId="Equation.3">
                  <p:embed/>
                </p:oleObj>
              </mc:Choice>
              <mc:Fallback>
                <p:oleObj name="Equation" r:id="rId16" imgW="977476" imgH="342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44962"/>
                        <a:ext cx="9810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4"/>
          <p:cNvGraphicFramePr>
            <a:graphicFrameLocks noChangeAspect="1"/>
          </p:cNvGraphicFramePr>
          <p:nvPr/>
        </p:nvGraphicFramePr>
        <p:xfrm>
          <a:off x="2819400" y="4754562"/>
          <a:ext cx="2371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8" imgW="2374900" imgH="381000" progId="Equation.3">
                  <p:embed/>
                </p:oleObj>
              </mc:Choice>
              <mc:Fallback>
                <p:oleObj name="Equation" r:id="rId18" imgW="23749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54562"/>
                        <a:ext cx="23717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3"/>
          <p:cNvGraphicFramePr>
            <a:graphicFrameLocks noChangeAspect="1"/>
          </p:cNvGraphicFramePr>
          <p:nvPr/>
        </p:nvGraphicFramePr>
        <p:xfrm>
          <a:off x="5257800" y="4754562"/>
          <a:ext cx="1247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20" imgW="1244600" imgH="342900" progId="Equation.3">
                  <p:embed/>
                </p:oleObj>
              </mc:Choice>
              <mc:Fallback>
                <p:oleObj name="Equation" r:id="rId20" imgW="1244600" imgH="342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54562"/>
                        <a:ext cx="1247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2"/>
          <p:cNvGraphicFramePr>
            <a:graphicFrameLocks noChangeAspect="1"/>
          </p:cNvGraphicFramePr>
          <p:nvPr/>
        </p:nvGraphicFramePr>
        <p:xfrm>
          <a:off x="2819400" y="5364162"/>
          <a:ext cx="6889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22" imgW="368280" imgH="215640" progId="Equation.3">
                  <p:embed/>
                </p:oleObj>
              </mc:Choice>
              <mc:Fallback>
                <p:oleObj name="Equation" r:id="rId22" imgW="3682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64162"/>
                        <a:ext cx="6889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1"/>
          <p:cNvGraphicFramePr>
            <a:graphicFrameLocks noChangeAspect="1"/>
          </p:cNvGraphicFramePr>
          <p:nvPr/>
        </p:nvGraphicFramePr>
        <p:xfrm>
          <a:off x="3505200" y="5440362"/>
          <a:ext cx="1000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24" imgW="1002865" imgH="342751" progId="Equation.3">
                  <p:embed/>
                </p:oleObj>
              </mc:Choice>
              <mc:Fallback>
                <p:oleObj name="Equation" r:id="rId24" imgW="1002865" imgH="3427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40362"/>
                        <a:ext cx="10001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0A2C8B63-AEA1-4959-946F-6278C7AF6D7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533400" y="1516062"/>
          <a:ext cx="5981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5981700" imgH="1219200" progId="Equation.3">
                  <p:embed/>
                </p:oleObj>
              </mc:Choice>
              <mc:Fallback>
                <p:oleObj name="Equation" r:id="rId4" imgW="5981700" imgH="1219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16062"/>
                        <a:ext cx="59817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685800" y="2887662"/>
          <a:ext cx="586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6" imgW="5867400" imgH="1219200" progId="Equation.3">
                  <p:embed/>
                </p:oleObj>
              </mc:Choice>
              <mc:Fallback>
                <p:oleObj name="Equation" r:id="rId6" imgW="5867400" imgH="1219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87662"/>
                        <a:ext cx="58674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685800" y="4640262"/>
          <a:ext cx="567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8" imgW="5676900" imgH="723900" progId="Equation.3">
                  <p:embed/>
                </p:oleObj>
              </mc:Choice>
              <mc:Fallback>
                <p:oleObj name="Equation" r:id="rId8" imgW="56769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0262"/>
                        <a:ext cx="5676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3EEB9016-360A-4D9A-964F-F7AA25AFBCC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228600" y="2659062"/>
          <a:ext cx="62579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4" imgW="6261100" imgH="736600" progId="Equation.3">
                  <p:embed/>
                </p:oleObj>
              </mc:Choice>
              <mc:Fallback>
                <p:oleObj name="Equation" r:id="rId4" imgW="62611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59062"/>
                        <a:ext cx="62579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04800" y="3725862"/>
          <a:ext cx="8648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6" imgW="8648700" imgH="736600" progId="Equation.3">
                  <p:embed/>
                </p:oleObj>
              </mc:Choice>
              <mc:Fallback>
                <p:oleObj name="Equation" r:id="rId6" imgW="86487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25862"/>
                        <a:ext cx="86487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4800" y="4945062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8" imgW="1714500" imgH="342900" progId="Equation.3">
                  <p:embed/>
                </p:oleObj>
              </mc:Choice>
              <mc:Fallback>
                <p:oleObj name="Equation" r:id="rId8" imgW="17145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45062"/>
                        <a:ext cx="1714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533400" y="1820862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088062"/>
            <a:ext cx="1905000" cy="228600"/>
          </a:xfrm>
        </p:spPr>
        <p:txBody>
          <a:bodyPr/>
          <a:lstStyle/>
          <a:p>
            <a:pPr>
              <a:defRPr/>
            </a:pPr>
            <a:fld id="{1DEC2ACE-9B12-40A8-B808-F8D7E7CA698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838200" y="1439862"/>
            <a:ext cx="7924800" cy="22098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Trapezoidal rule was based on approximating the integrand by a first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order polynomial, and then integrating the polynomial in the interval of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integration.  Simpson’s 1/3rd rule is an extension of Trapezoidal rule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where the integrand is approximated by a second order polynomial.</a:t>
            </a:r>
          </a:p>
        </p:txBody>
      </p:sp>
      <p:sp>
        <p:nvSpPr>
          <p:cNvPr id="2057" name="Rectangle 20"/>
          <p:cNvSpPr>
            <a:spLocks noChangeArrowheads="1"/>
          </p:cNvSpPr>
          <p:nvPr/>
        </p:nvSpPr>
        <p:spPr bwMode="auto">
          <a:xfrm>
            <a:off x="990600" y="3116262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Hence</a:t>
            </a:r>
          </a:p>
        </p:txBody>
      </p:sp>
      <p:graphicFrame>
        <p:nvGraphicFramePr>
          <p:cNvPr id="2050" name="Object 21"/>
          <p:cNvGraphicFramePr>
            <a:graphicFrameLocks noChangeAspect="1"/>
          </p:cNvGraphicFramePr>
          <p:nvPr/>
        </p:nvGraphicFramePr>
        <p:xfrm>
          <a:off x="2590800" y="3421062"/>
          <a:ext cx="3114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3111500" imgH="787400" progId="Equation.3">
                  <p:embed/>
                </p:oleObj>
              </mc:Choice>
              <mc:Fallback>
                <p:oleObj name="Equation" r:id="rId4" imgW="3111500" imgH="787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1062"/>
                        <a:ext cx="31146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30"/>
          <p:cNvGrpSpPr>
            <a:grpSpLocks/>
          </p:cNvGrpSpPr>
          <p:nvPr/>
        </p:nvGrpSpPr>
        <p:grpSpPr bwMode="auto">
          <a:xfrm>
            <a:off x="1447800" y="4487862"/>
            <a:ext cx="5562600" cy="381000"/>
            <a:chOff x="528" y="3216"/>
            <a:chExt cx="3504" cy="240"/>
          </a:xfrm>
        </p:grpSpPr>
        <p:sp>
          <p:nvSpPr>
            <p:cNvPr id="2059" name="Text Box 23"/>
            <p:cNvSpPr txBox="1">
              <a:spLocks noChangeArrowheads="1"/>
            </p:cNvSpPr>
            <p:nvPr/>
          </p:nvSpPr>
          <p:spPr bwMode="auto">
            <a:xfrm>
              <a:off x="528" y="3216"/>
              <a:ext cx="350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00" dirty="0"/>
                <a:t>Where </a:t>
              </a:r>
              <a:r>
                <a:rPr lang="en-US" sz="1900" dirty="0" smtClean="0"/>
                <a:t>            </a:t>
              </a:r>
              <a:r>
                <a:rPr lang="en-US" sz="1900" dirty="0"/>
                <a:t>is a second order polynomial. </a:t>
              </a:r>
            </a:p>
          </p:txBody>
        </p:sp>
        <p:graphicFrame>
          <p:nvGraphicFramePr>
            <p:cNvPr id="2052" name="Object 26"/>
            <p:cNvGraphicFramePr>
              <a:graphicFrameLocks noChangeAspect="1"/>
            </p:cNvGraphicFramePr>
            <p:nvPr/>
          </p:nvGraphicFramePr>
          <p:xfrm>
            <a:off x="1056" y="3216"/>
            <a:ext cx="48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6" imgW="774364" imgH="368140" progId="Equation.3">
                    <p:embed/>
                  </p:oleObj>
                </mc:Choice>
                <mc:Fallback>
                  <p:oleObj name="Equation" r:id="rId6" imgW="774364" imgH="3681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216"/>
                          <a:ext cx="48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" name="Object 28"/>
          <p:cNvGraphicFramePr>
            <a:graphicFrameLocks noChangeAspect="1"/>
          </p:cNvGraphicFramePr>
          <p:nvPr/>
        </p:nvGraphicFramePr>
        <p:xfrm>
          <a:off x="2743200" y="5249862"/>
          <a:ext cx="2822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2819160" imgH="431640" progId="Equation.3">
                  <p:embed/>
                </p:oleObj>
              </mc:Choice>
              <mc:Fallback>
                <p:oleObj name="Equation" r:id="rId8" imgW="281916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49862"/>
                        <a:ext cx="2822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240462"/>
            <a:ext cx="1905000" cy="228600"/>
          </a:xfrm>
        </p:spPr>
        <p:txBody>
          <a:bodyPr/>
          <a:lstStyle/>
          <a:p>
            <a:pPr>
              <a:defRPr/>
            </a:pPr>
            <a:fld id="{1150C9B9-0DDB-4E58-B2B0-B2DDEE4595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990600" y="1820862"/>
            <a:ext cx="3249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In this case, the true error is</a:t>
            </a:r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676400" y="2506662"/>
          <a:ext cx="3171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3175000" imgH="381000" progId="Equation.3">
                  <p:embed/>
                </p:oleObj>
              </mc:Choice>
              <mc:Fallback>
                <p:oleObj name="Equation" r:id="rId4" imgW="31750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06662"/>
                        <a:ext cx="3171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04800" y="1820862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    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953000" y="2506662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1295400" imgH="342900" progId="Equation.3">
                  <p:embed/>
                </p:oleObj>
              </mc:Choice>
              <mc:Fallback>
                <p:oleObj name="Equation" r:id="rId6" imgW="12954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06662"/>
                        <a:ext cx="1295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914400" y="3421062"/>
            <a:ext cx="3933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The absolute relative true error</a:t>
            </a:r>
          </a:p>
        </p:txBody>
      </p:sp>
      <p:graphicFrame>
        <p:nvGraphicFramePr>
          <p:cNvPr id="21508" name="Object 11"/>
          <p:cNvGraphicFramePr>
            <a:graphicFrameLocks noChangeAspect="1"/>
          </p:cNvGraphicFramePr>
          <p:nvPr/>
        </p:nvGraphicFramePr>
        <p:xfrm>
          <a:off x="1600200" y="4030662"/>
          <a:ext cx="42767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8" imgW="4279900" imgH="787400" progId="Equation.3">
                  <p:embed/>
                </p:oleObj>
              </mc:Choice>
              <mc:Fallback>
                <p:oleObj name="Equation" r:id="rId8" imgW="4279900" imgH="78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0662"/>
                        <a:ext cx="42767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04800" y="342106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     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1509" name="Object 10"/>
          <p:cNvGraphicFramePr>
            <a:graphicFrameLocks noChangeAspect="1"/>
          </p:cNvGraphicFramePr>
          <p:nvPr/>
        </p:nvGraphicFramePr>
        <p:xfrm>
          <a:off x="2057400" y="5173662"/>
          <a:ext cx="1371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0" imgW="1371600" imgH="279400" progId="Equation.3">
                  <p:embed/>
                </p:oleObj>
              </mc:Choice>
              <mc:Fallback>
                <p:oleObj name="Equation" r:id="rId10" imgW="13716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73662"/>
                        <a:ext cx="13716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868A862B-95FD-447E-B053-816D4AA93F4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228600" y="2278062"/>
            <a:ext cx="8555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900"/>
              <a:t>Table 1: Values of Simpson’s 1/3rd Rule for Example 2 with multiple segments</a:t>
            </a:r>
          </a:p>
        </p:txBody>
      </p:sp>
      <p:graphicFrame>
        <p:nvGraphicFramePr>
          <p:cNvPr id="355396" name="Group 68"/>
          <p:cNvGraphicFramePr>
            <a:graphicFrameLocks noGrp="1"/>
          </p:cNvGraphicFramePr>
          <p:nvPr/>
        </p:nvGraphicFramePr>
        <p:xfrm>
          <a:off x="1524000" y="3116262"/>
          <a:ext cx="5715000" cy="2211388"/>
        </p:xfrm>
        <a:graphic>
          <a:graphicData uri="http://schemas.openxmlformats.org/drawingml/2006/table">
            <a:tbl>
              <a:tblPr/>
              <a:tblGrid>
                <a:gridCol w="788988"/>
                <a:gridCol w="2349500"/>
                <a:gridCol w="1300162"/>
                <a:gridCol w="12763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Approximate Value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r>
                        <a:rPr kumimoji="0" lang="en-US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Є</a:t>
                      </a:r>
                      <a:r>
                        <a:rPr kumimoji="0" lang="en-US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|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11065.72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11061.64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11061.40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11061.34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4.38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0.0396%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0.0027%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0.0001%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0.0000%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93037" cy="685800"/>
          </a:xfrm>
        </p:spPr>
        <p:txBody>
          <a:bodyPr/>
          <a:lstStyle/>
          <a:p>
            <a:r>
              <a:rPr lang="en-US" sz="4000" dirty="0" smtClean="0"/>
              <a:t>Simpson’s 3/8 Rule of Integration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1430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similar fashion, Simpson 3/8 rule for integration can be derived by approximating the given function f(x) with the 3</a:t>
            </a:r>
            <a:r>
              <a:rPr lang="en-US" sz="20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(cubic) polynomial  f</a:t>
            </a:r>
            <a:r>
              <a:rPr lang="en-US" sz="20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870200" y="4936524"/>
          <a:ext cx="2844800" cy="1845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7" name="Equation" r:id="rId3" imgW="1879560" imgH="1218960" progId="Equation.3">
                  <p:embed/>
                </p:oleObj>
              </mc:Choice>
              <mc:Fallback>
                <p:oleObj name="Equation" r:id="rId3" imgW="1879560" imgH="1218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936524"/>
                        <a:ext cx="2844800" cy="1845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907" name="Picture 10" descr="chapter7Fig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2286000"/>
            <a:ext cx="594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305800" cy="838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Lagrange interpolation, the cubic polynomial function  that passes through 4 data points can be explicitly given as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457200"/>
            <a:ext cx="7793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Simpson’s 3/8 Rule of Integration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446088" y="2362200"/>
          <a:ext cx="8229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" name="Equation" r:id="rId3" imgW="4572000" imgH="888840" progId="Equation.3">
                  <p:embed/>
                </p:oleObj>
              </mc:Choice>
              <mc:Fallback>
                <p:oleObj name="Equation" r:id="rId3" imgW="45720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362200"/>
                        <a:ext cx="8229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2074606" y="5257800"/>
          <a:ext cx="440239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3" name="Equation" r:id="rId5" imgW="2527200" imgH="393480" progId="Equation.3">
                  <p:embed/>
                </p:oleObj>
              </mc:Choice>
              <mc:Fallback>
                <p:oleObj name="Equation" r:id="rId5" imgW="25272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606" y="5257800"/>
                        <a:ext cx="4402394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4038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 the same procedure of Simpson’s 1/3 rule, the expression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Integral results,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17538"/>
            <a:ext cx="7793037" cy="677862"/>
          </a:xfrm>
        </p:spPr>
        <p:txBody>
          <a:bodyPr/>
          <a:lstStyle/>
          <a:p>
            <a:r>
              <a:rPr lang="en-US" sz="3200" dirty="0" smtClean="0"/>
              <a:t>Multi Segments for Simpson’s 3/8 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990600"/>
          </a:xfrm>
        </p:spPr>
        <p:txBody>
          <a:bodyPr/>
          <a:lstStyle/>
          <a:p>
            <a:r>
              <a:rPr lang="en-US" sz="2000" dirty="0" smtClean="0"/>
              <a:t>Similarly the expression for the multi segment Simpson’s Rule can be derived as follows: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838200" y="2959100"/>
          <a:ext cx="792680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Equation" r:id="rId3" imgW="4495680" imgH="482400" progId="Equation.3">
                  <p:embed/>
                </p:oleObj>
              </mc:Choice>
              <mc:Fallback>
                <p:oleObj name="Equation" r:id="rId3" imgW="44956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59100"/>
                        <a:ext cx="792680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838200" y="4038600"/>
          <a:ext cx="62370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5" imgW="3822480" imgH="482400" progId="Equation.3">
                  <p:embed/>
                </p:oleObj>
              </mc:Choice>
              <mc:Fallback>
                <p:oleObj name="Equation" r:id="rId5" imgW="38224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62370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distance covered by the rocket in between t=8sec and t=30 sec using the expression of previous examples. Apply Simpson’s 3/8 rule and use six segments for finding the distance.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229600" cy="7620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6000" b="1" dirty="0" smtClean="0"/>
              <a:t>Thanks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6000" b="1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4800" b="1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800" b="1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91F63E38-B71F-4637-8596-29AC7EF668A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3083" name="Rectangle 34"/>
          <p:cNvSpPr>
            <a:spLocks noChangeArrowheads="1"/>
          </p:cNvSpPr>
          <p:nvPr/>
        </p:nvSpPr>
        <p:spPr bwMode="auto">
          <a:xfrm>
            <a:off x="1295400" y="1744662"/>
            <a:ext cx="1038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Choose </a:t>
            </a:r>
          </a:p>
        </p:txBody>
      </p:sp>
      <p:graphicFrame>
        <p:nvGraphicFramePr>
          <p:cNvPr id="3074" name="Object 37"/>
          <p:cNvGraphicFramePr>
            <a:graphicFrameLocks noChangeAspect="1"/>
          </p:cNvGraphicFramePr>
          <p:nvPr/>
        </p:nvGraphicFramePr>
        <p:xfrm>
          <a:off x="1600200" y="2430462"/>
          <a:ext cx="1247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244600" imgH="342900" progId="Equation.3">
                  <p:embed/>
                </p:oleObj>
              </mc:Choice>
              <mc:Fallback>
                <p:oleObj name="Equation" r:id="rId4" imgW="1244600" imgH="342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0462"/>
                        <a:ext cx="1247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6"/>
          <p:cNvGraphicFramePr>
            <a:graphicFrameLocks noChangeAspect="1"/>
          </p:cNvGraphicFramePr>
          <p:nvPr/>
        </p:nvGraphicFramePr>
        <p:xfrm>
          <a:off x="2971800" y="2201862"/>
          <a:ext cx="2257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2260600" imgH="812800" progId="Equation.3">
                  <p:embed/>
                </p:oleObj>
              </mc:Choice>
              <mc:Fallback>
                <p:oleObj name="Equation" r:id="rId6" imgW="2260600" imgH="812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1862"/>
                        <a:ext cx="22574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5"/>
          <p:cNvGraphicFramePr>
            <a:graphicFrameLocks noChangeAspect="1"/>
          </p:cNvGraphicFramePr>
          <p:nvPr/>
        </p:nvGraphicFramePr>
        <p:xfrm>
          <a:off x="6172200" y="2430462"/>
          <a:ext cx="1152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8" imgW="1155700" imgH="342900" progId="Equation.3">
                  <p:embed/>
                </p:oleObj>
              </mc:Choice>
              <mc:Fallback>
                <p:oleObj name="Equation" r:id="rId8" imgW="1155700" imgH="342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430462"/>
                        <a:ext cx="1152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42"/>
          <p:cNvSpPr txBox="1">
            <a:spLocks noChangeArrowheads="1"/>
          </p:cNvSpPr>
          <p:nvPr/>
        </p:nvSpPr>
        <p:spPr bwMode="auto">
          <a:xfrm>
            <a:off x="5410200" y="2430462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and</a:t>
            </a:r>
          </a:p>
        </p:txBody>
      </p:sp>
      <p:sp>
        <p:nvSpPr>
          <p:cNvPr id="3085" name="Rectangle 43"/>
          <p:cNvSpPr>
            <a:spLocks noChangeArrowheads="1"/>
          </p:cNvSpPr>
          <p:nvPr/>
        </p:nvSpPr>
        <p:spPr bwMode="auto">
          <a:xfrm>
            <a:off x="1295400" y="3116262"/>
            <a:ext cx="6672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as the three points of the function to evaluate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 and a</a:t>
            </a:r>
            <a:r>
              <a:rPr lang="en-US" sz="1900" baseline="-25000"/>
              <a:t>2</a:t>
            </a:r>
            <a:r>
              <a:rPr lang="en-US" sz="1900"/>
              <a:t>. </a:t>
            </a:r>
          </a:p>
        </p:txBody>
      </p:sp>
      <p:graphicFrame>
        <p:nvGraphicFramePr>
          <p:cNvPr id="3077" name="Object 46"/>
          <p:cNvGraphicFramePr>
            <a:graphicFrameLocks noChangeAspect="1"/>
          </p:cNvGraphicFramePr>
          <p:nvPr/>
        </p:nvGraphicFramePr>
        <p:xfrm>
          <a:off x="1371600" y="3802062"/>
          <a:ext cx="3952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0" imgW="3949700" imgH="431800" progId="Equation.3">
                  <p:embed/>
                </p:oleObj>
              </mc:Choice>
              <mc:Fallback>
                <p:oleObj name="Equation" r:id="rId10" imgW="3949700" imgH="431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02062"/>
                        <a:ext cx="3952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45"/>
          <p:cNvGraphicFramePr>
            <a:graphicFrameLocks noChangeAspect="1"/>
          </p:cNvGraphicFramePr>
          <p:nvPr/>
        </p:nvGraphicFramePr>
        <p:xfrm>
          <a:off x="1295400" y="4411662"/>
          <a:ext cx="6410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2" imgW="6413500" imgH="850900" progId="Equation.3">
                  <p:embed/>
                </p:oleObj>
              </mc:Choice>
              <mc:Fallback>
                <p:oleObj name="Equation" r:id="rId12" imgW="6413500" imgH="850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1662"/>
                        <a:ext cx="64103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4"/>
          <p:cNvGraphicFramePr>
            <a:graphicFrameLocks noChangeAspect="1"/>
          </p:cNvGraphicFramePr>
          <p:nvPr/>
        </p:nvGraphicFramePr>
        <p:xfrm>
          <a:off x="1295400" y="5554662"/>
          <a:ext cx="3886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4" imgW="3886200" imgH="431800" progId="Equation.3">
                  <p:embed/>
                </p:oleObj>
              </mc:Choice>
              <mc:Fallback>
                <p:oleObj name="Equation" r:id="rId14" imgW="3886200" imgH="431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54662"/>
                        <a:ext cx="3886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BAFD9CE6-0780-4B1F-8961-20A4BD65195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4104" name="Rectangle 14"/>
          <p:cNvSpPr>
            <a:spLocks noChangeArrowheads="1"/>
          </p:cNvSpPr>
          <p:nvPr/>
        </p:nvSpPr>
        <p:spPr bwMode="auto">
          <a:xfrm>
            <a:off x="1219200" y="1744662"/>
            <a:ext cx="574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900"/>
              <a:t>Solving the previous equations for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 and a</a:t>
            </a:r>
            <a:r>
              <a:rPr lang="en-US" sz="1900" baseline="-25000"/>
              <a:t>2 </a:t>
            </a:r>
            <a:r>
              <a:rPr lang="en-US" sz="1900"/>
              <a:t>give</a:t>
            </a:r>
          </a:p>
        </p:txBody>
      </p:sp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533400" y="2354262"/>
          <a:ext cx="70485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7048500" imgH="1168400" progId="Equation.3">
                  <p:embed/>
                </p:oleObj>
              </mc:Choice>
              <mc:Fallback>
                <p:oleObj name="Equation" r:id="rId4" imgW="70485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54262"/>
                        <a:ext cx="70485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6"/>
          <p:cNvGraphicFramePr>
            <a:graphicFrameLocks noChangeAspect="1"/>
          </p:cNvGraphicFramePr>
          <p:nvPr/>
        </p:nvGraphicFramePr>
        <p:xfrm>
          <a:off x="533400" y="3649662"/>
          <a:ext cx="82962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6" imgW="8293100" imgH="1168400" progId="Equation.3">
                  <p:embed/>
                </p:oleObj>
              </mc:Choice>
              <mc:Fallback>
                <p:oleObj name="Equation" r:id="rId6" imgW="8293100" imgH="116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49662"/>
                        <a:ext cx="82962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533400" y="4945062"/>
          <a:ext cx="4295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4292600" imgH="1193800" progId="Equation.3">
                  <p:embed/>
                </p:oleObj>
              </mc:Choice>
              <mc:Fallback>
                <p:oleObj name="Equation" r:id="rId8" imgW="4292600" imgH="119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45062"/>
                        <a:ext cx="4295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3420306C-DA32-480A-8C27-EE66185F735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5129" name="Text Box 100"/>
          <p:cNvSpPr txBox="1">
            <a:spLocks noChangeArrowheads="1"/>
          </p:cNvSpPr>
          <p:nvPr/>
        </p:nvSpPr>
        <p:spPr bwMode="auto">
          <a:xfrm>
            <a:off x="914400" y="1744662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Then</a:t>
            </a:r>
          </a:p>
        </p:txBody>
      </p:sp>
      <p:grpSp>
        <p:nvGrpSpPr>
          <p:cNvPr id="5130" name="Group 109"/>
          <p:cNvGrpSpPr>
            <a:grpSpLocks/>
          </p:cNvGrpSpPr>
          <p:nvPr/>
        </p:nvGrpSpPr>
        <p:grpSpPr bwMode="auto">
          <a:xfrm>
            <a:off x="2286000" y="2049462"/>
            <a:ext cx="4733925" cy="3686175"/>
            <a:chOff x="1056" y="1680"/>
            <a:chExt cx="2982" cy="2322"/>
          </a:xfrm>
        </p:grpSpPr>
        <p:graphicFrame>
          <p:nvGraphicFramePr>
            <p:cNvPr id="5122" name="Object 104"/>
            <p:cNvGraphicFramePr>
              <a:graphicFrameLocks noChangeAspect="1"/>
            </p:cNvGraphicFramePr>
            <p:nvPr/>
          </p:nvGraphicFramePr>
          <p:xfrm>
            <a:off x="1056" y="1680"/>
            <a:ext cx="106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4" imgW="1689100" imgH="787400" progId="Equation.3">
                    <p:embed/>
                  </p:oleObj>
                </mc:Choice>
                <mc:Fallback>
                  <p:oleObj name="Equation" r:id="rId4" imgW="1689100" imgH="7874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1062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03"/>
            <p:cNvGraphicFramePr>
              <a:graphicFrameLocks noChangeAspect="1"/>
            </p:cNvGraphicFramePr>
            <p:nvPr/>
          </p:nvGraphicFramePr>
          <p:xfrm>
            <a:off x="1200" y="2160"/>
            <a:ext cx="172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6" imgW="2743200" imgH="787400" progId="Equation.3">
                    <p:embed/>
                  </p:oleObj>
                </mc:Choice>
                <mc:Fallback>
                  <p:oleObj name="Equation" r:id="rId6" imgW="2743200" imgH="7874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60"/>
                          <a:ext cx="1728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02"/>
            <p:cNvGraphicFramePr>
              <a:graphicFrameLocks noChangeAspect="1"/>
            </p:cNvGraphicFramePr>
            <p:nvPr/>
          </p:nvGraphicFramePr>
          <p:xfrm>
            <a:off x="1200" y="2784"/>
            <a:ext cx="186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8" imgW="2959100" imgH="965200" progId="Equation.3">
                    <p:embed/>
                  </p:oleObj>
                </mc:Choice>
                <mc:Fallback>
                  <p:oleObj name="Equation" r:id="rId8" imgW="2959100" imgH="9652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84"/>
                          <a:ext cx="1866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01"/>
            <p:cNvGraphicFramePr>
              <a:graphicFrameLocks noChangeAspect="1"/>
            </p:cNvGraphicFramePr>
            <p:nvPr/>
          </p:nvGraphicFramePr>
          <p:xfrm>
            <a:off x="1200" y="3504"/>
            <a:ext cx="283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0" imgW="4508500" imgH="787400" progId="Equation.3">
                    <p:embed/>
                  </p:oleObj>
                </mc:Choice>
                <mc:Fallback>
                  <p:oleObj name="Equation" r:id="rId10" imgW="4508500" imgH="7874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04"/>
                          <a:ext cx="2838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pPr>
              <a:defRPr/>
            </a:pPr>
            <a:fld id="{AEA69925-2E3B-49E7-9D47-945D6D6DDF1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93037" cy="762000"/>
          </a:xfrm>
        </p:spPr>
        <p:txBody>
          <a:bodyPr/>
          <a:lstStyle/>
          <a:p>
            <a:r>
              <a:rPr lang="en-US" dirty="0" smtClean="0"/>
              <a:t>Basis of Simpson’s 1/3</a:t>
            </a:r>
            <a:r>
              <a:rPr lang="en-US" baseline="30000" dirty="0" smtClean="0"/>
              <a:t>rd</a:t>
            </a:r>
            <a:r>
              <a:rPr lang="en-US" dirty="0" smtClean="0"/>
              <a:t> Rule</a:t>
            </a:r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838200" y="1211262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Substituting values of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, a</a:t>
            </a:r>
            <a:r>
              <a:rPr lang="en-US" sz="1900" baseline="-25000"/>
              <a:t> 2 </a:t>
            </a:r>
            <a:r>
              <a:rPr lang="en-US" sz="1900"/>
              <a:t>give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1219200" y="1752600"/>
          <a:ext cx="5638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5638800" imgH="812800" progId="Equation.3">
                  <p:embed/>
                </p:oleObj>
              </mc:Choice>
              <mc:Fallback>
                <p:oleObj name="Equation" r:id="rId4" imgW="5638800" imgH="812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56388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28"/>
          <p:cNvSpPr txBox="1">
            <a:spLocks noChangeArrowheads="1"/>
          </p:cNvSpPr>
          <p:nvPr/>
        </p:nvSpPr>
        <p:spPr bwMode="auto">
          <a:xfrm>
            <a:off x="838200" y="2819400"/>
            <a:ext cx="678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 dirty="0"/>
              <a:t>Since for Simpson’s 1/3rd Rule, the interval [a, b] is broken</a:t>
            </a:r>
          </a:p>
        </p:txBody>
      </p:sp>
      <p:sp>
        <p:nvSpPr>
          <p:cNvPr id="6153" name="Text Box 29"/>
          <p:cNvSpPr txBox="1">
            <a:spLocks noChangeArrowheads="1"/>
          </p:cNvSpPr>
          <p:nvPr/>
        </p:nvSpPr>
        <p:spPr bwMode="auto">
          <a:xfrm>
            <a:off x="838200" y="32766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 dirty="0"/>
              <a:t>into 2 segments, the segment width</a:t>
            </a:r>
          </a:p>
        </p:txBody>
      </p:sp>
      <p:graphicFrame>
        <p:nvGraphicFramePr>
          <p:cNvPr id="6147" name="Object 30"/>
          <p:cNvGraphicFramePr>
            <a:graphicFrameLocks noChangeAspect="1"/>
          </p:cNvGraphicFramePr>
          <p:nvPr/>
        </p:nvGraphicFramePr>
        <p:xfrm>
          <a:off x="3276600" y="3657600"/>
          <a:ext cx="110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6" imgW="1104900" imgH="723900" progId="Equation.3">
                  <p:embed/>
                </p:oleObj>
              </mc:Choice>
              <mc:Fallback>
                <p:oleObj name="Equation" r:id="rId6" imgW="1104900" imgH="723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1104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838201" y="4054476"/>
            <a:ext cx="8077201" cy="2041526"/>
            <a:chOff x="480" y="1344"/>
            <a:chExt cx="5088" cy="1286"/>
          </a:xfrm>
        </p:grpSpPr>
        <p:graphicFrame>
          <p:nvGraphicFramePr>
            <p:cNvPr id="11" name="Object 88"/>
            <p:cNvGraphicFramePr>
              <a:graphicFrameLocks noChangeAspect="1"/>
            </p:cNvGraphicFramePr>
            <p:nvPr/>
          </p:nvGraphicFramePr>
          <p:xfrm>
            <a:off x="960" y="1622"/>
            <a:ext cx="327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8" imgW="5194300" imgH="812800" progId="Equation.3">
                    <p:embed/>
                  </p:oleObj>
                </mc:Choice>
                <mc:Fallback>
                  <p:oleObj name="Equation" r:id="rId8" imgW="5194300" imgH="8128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22"/>
                          <a:ext cx="3270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480" y="1344"/>
              <a:ext cx="12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00"/>
                <a:t>Hence</a:t>
              </a:r>
            </a:p>
          </p:txBody>
        </p:sp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491" y="2203"/>
              <a:ext cx="507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lang="en-US" sz="1900" dirty="0"/>
                <a:t>Because the above form has 1/3 in its formula, it is called Simpson’s 1/3rd Rule</a:t>
              </a:r>
              <a:r>
                <a:rPr lang="en-US" sz="1900" dirty="0" smtClean="0"/>
                <a:t>.</a:t>
              </a:r>
              <a:endParaRPr lang="en-US" sz="1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096000"/>
            <a:ext cx="1905000" cy="228600"/>
          </a:xfrm>
        </p:spPr>
        <p:txBody>
          <a:bodyPr/>
          <a:lstStyle/>
          <a:p>
            <a:pPr>
              <a:defRPr/>
            </a:pPr>
            <a:fld id="{454A3F92-9EBA-439F-AA04-E765B6B9BA7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76200"/>
            <a:ext cx="7793037" cy="1143000"/>
          </a:xfrm>
        </p:spPr>
        <p:txBody>
          <a:bodyPr/>
          <a:lstStyle/>
          <a:p>
            <a:r>
              <a:rPr lang="en-US" smtClean="0"/>
              <a:t>Example 1</a:t>
            </a:r>
          </a:p>
        </p:txBody>
      </p:sp>
      <p:grpSp>
        <p:nvGrpSpPr>
          <p:cNvPr id="8200" name="Group 44"/>
          <p:cNvGrpSpPr>
            <a:grpSpLocks/>
          </p:cNvGrpSpPr>
          <p:nvPr/>
        </p:nvGrpSpPr>
        <p:grpSpPr bwMode="auto">
          <a:xfrm>
            <a:off x="-228600" y="1897062"/>
            <a:ext cx="9144000" cy="3581400"/>
            <a:chOff x="0" y="1440"/>
            <a:chExt cx="5760" cy="2256"/>
          </a:xfrm>
        </p:grpSpPr>
        <p:sp>
          <p:nvSpPr>
            <p:cNvPr id="8201" name="Rectangle 28"/>
            <p:cNvSpPr>
              <a:spLocks noChangeArrowheads="1"/>
            </p:cNvSpPr>
            <p:nvPr/>
          </p:nvSpPr>
          <p:spPr bwMode="auto">
            <a:xfrm>
              <a:off x="672" y="2640"/>
              <a:ext cx="4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a) Use Simpson’s 1/3rd Rule to find the approximate value of x </a:t>
              </a:r>
            </a:p>
          </p:txBody>
        </p:sp>
        <p:sp>
          <p:nvSpPr>
            <p:cNvPr id="8202" name="Rectangle 35"/>
            <p:cNvSpPr>
              <a:spLocks noChangeArrowheads="1"/>
            </p:cNvSpPr>
            <p:nvPr/>
          </p:nvSpPr>
          <p:spPr bwMode="auto">
            <a:xfrm>
              <a:off x="576" y="1440"/>
              <a:ext cx="437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The distance covered by a rocket from t=8 to t=30 is given by </a:t>
              </a:r>
            </a:p>
          </p:txBody>
        </p:sp>
        <p:graphicFrame>
          <p:nvGraphicFramePr>
            <p:cNvPr id="8195" name="Object 36"/>
            <p:cNvGraphicFramePr>
              <a:graphicFrameLocks noChangeAspect="1"/>
            </p:cNvGraphicFramePr>
            <p:nvPr/>
          </p:nvGraphicFramePr>
          <p:xfrm>
            <a:off x="1152" y="1920"/>
            <a:ext cx="318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4" imgW="5054600" imgH="812800" progId="Equation.3">
                    <p:embed/>
                  </p:oleObj>
                </mc:Choice>
                <mc:Fallback>
                  <p:oleObj name="Equation" r:id="rId4" imgW="5054600" imgH="8128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3186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Rectangle 38"/>
            <p:cNvSpPr>
              <a:spLocks noChangeArrowheads="1"/>
            </p:cNvSpPr>
            <p:nvPr/>
          </p:nvSpPr>
          <p:spPr bwMode="auto">
            <a:xfrm>
              <a:off x="672" y="3072"/>
              <a:ext cx="169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b) Find the true error,  </a:t>
              </a:r>
            </a:p>
          </p:txBody>
        </p:sp>
        <p:graphicFrame>
          <p:nvGraphicFramePr>
            <p:cNvPr id="8196" name="Object 39"/>
            <p:cNvGraphicFramePr>
              <a:graphicFrameLocks noChangeAspect="1"/>
            </p:cNvGraphicFramePr>
            <p:nvPr/>
          </p:nvGraphicFramePr>
          <p:xfrm>
            <a:off x="2304" y="3072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072"/>
                          <a:ext cx="1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41"/>
            <p:cNvSpPr>
              <a:spLocks noChangeArrowheads="1"/>
            </p:cNvSpPr>
            <p:nvPr/>
          </p:nvSpPr>
          <p:spPr bwMode="auto">
            <a:xfrm>
              <a:off x="672" y="3456"/>
              <a:ext cx="278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c) Find the absolute relative true error, </a:t>
              </a:r>
            </a:p>
          </p:txBody>
        </p:sp>
        <p:sp>
          <p:nvSpPr>
            <p:cNvPr id="8205" name="Rectangle 43"/>
            <p:cNvSpPr>
              <a:spLocks noChangeArrowheads="1"/>
            </p:cNvSpPr>
            <p:nvPr/>
          </p:nvSpPr>
          <p:spPr bwMode="auto">
            <a:xfrm>
              <a:off x="0" y="203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194" name="Object 42"/>
          <p:cNvGraphicFramePr>
            <a:graphicFrameLocks noChangeAspect="1"/>
          </p:cNvGraphicFramePr>
          <p:nvPr/>
        </p:nvGraphicFramePr>
        <p:xfrm>
          <a:off x="5257800" y="5021262"/>
          <a:ext cx="381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8" imgW="380835" imgH="406224" progId="Equation.3">
                  <p:embed/>
                </p:oleObj>
              </mc:Choice>
              <mc:Fallback>
                <p:oleObj name="Equation" r:id="rId8" imgW="380835" imgH="40622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21262"/>
                        <a:ext cx="3810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28600" y="6240462"/>
            <a:ext cx="1905000" cy="228600"/>
          </a:xfrm>
        </p:spPr>
        <p:txBody>
          <a:bodyPr/>
          <a:lstStyle/>
          <a:p>
            <a:pPr>
              <a:defRPr/>
            </a:pPr>
            <a:fld id="{47469A51-935F-41D2-B11F-329A0DFE1A2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228600"/>
            <a:ext cx="7793037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533400" y="1744662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a)</a:t>
            </a:r>
          </a:p>
        </p:txBody>
      </p:sp>
      <p:graphicFrame>
        <p:nvGraphicFramePr>
          <p:cNvPr id="9218" name="Object 56"/>
          <p:cNvGraphicFramePr>
            <a:graphicFrameLocks noChangeAspect="1"/>
          </p:cNvGraphicFramePr>
          <p:nvPr/>
        </p:nvGraphicFramePr>
        <p:xfrm>
          <a:off x="1524000" y="1744662"/>
          <a:ext cx="1676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787320" imgH="482400" progId="Equation.3">
                  <p:embed/>
                </p:oleObj>
              </mc:Choice>
              <mc:Fallback>
                <p:oleObj name="Equation" r:id="rId4" imgW="787320" imgH="4824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44662"/>
                        <a:ext cx="1676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5"/>
          <p:cNvGraphicFramePr>
            <a:graphicFrameLocks noChangeAspect="1"/>
          </p:cNvGraphicFramePr>
          <p:nvPr/>
        </p:nvGraphicFramePr>
        <p:xfrm>
          <a:off x="1600200" y="2735262"/>
          <a:ext cx="4848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6" imgW="4851400" imgH="812800" progId="Equation.3">
                  <p:embed/>
                </p:oleObj>
              </mc:Choice>
              <mc:Fallback>
                <p:oleObj name="Equation" r:id="rId6" imgW="4851400" imgH="812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35262"/>
                        <a:ext cx="48482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1905000" y="3725862"/>
          <a:ext cx="44100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8" imgW="4406900" imgH="787400" progId="Equation.3">
                  <p:embed/>
                </p:oleObj>
              </mc:Choice>
              <mc:Fallback>
                <p:oleObj name="Equation" r:id="rId8" imgW="4406900" imgH="787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25862"/>
                        <a:ext cx="44100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3"/>
          <p:cNvGraphicFramePr>
            <a:graphicFrameLocks noChangeAspect="1"/>
          </p:cNvGraphicFramePr>
          <p:nvPr/>
        </p:nvGraphicFramePr>
        <p:xfrm>
          <a:off x="2057400" y="4792662"/>
          <a:ext cx="5457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0" imgW="5461000" imgH="787400" progId="Equation.3">
                  <p:embed/>
                </p:oleObj>
              </mc:Choice>
              <mc:Fallback>
                <p:oleObj name="Equation" r:id="rId10" imgW="5461000" imgH="787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92662"/>
                        <a:ext cx="54578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2"/>
          <p:cNvGraphicFramePr>
            <a:graphicFrameLocks noChangeAspect="1"/>
          </p:cNvGraphicFramePr>
          <p:nvPr/>
        </p:nvGraphicFramePr>
        <p:xfrm>
          <a:off x="1981200" y="5783262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2" imgW="1714500" imgH="342900" progId="Equation.3">
                  <p:embed/>
                </p:oleObj>
              </mc:Choice>
              <mc:Fallback>
                <p:oleObj name="Equation" r:id="rId12" imgW="1714500" imgH="342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83262"/>
                        <a:ext cx="1714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630862"/>
            <a:ext cx="1905000" cy="228600"/>
          </a:xfrm>
        </p:spPr>
        <p:txBody>
          <a:bodyPr/>
          <a:lstStyle/>
          <a:p>
            <a:pPr>
              <a:defRPr/>
            </a:pPr>
            <a:fld id="{BCA4A793-E559-42F2-A404-E996AC66389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93037" cy="762000"/>
          </a:xfrm>
        </p:spPr>
        <p:txBody>
          <a:bodyPr/>
          <a:lstStyle/>
          <a:p>
            <a:r>
              <a:rPr lang="en-US" dirty="0" smtClean="0"/>
              <a:t>Solution (cont)</a:t>
            </a:r>
          </a:p>
        </p:txBody>
      </p:sp>
      <p:sp>
        <p:nvSpPr>
          <p:cNvPr id="10249" name="Rectangle 18"/>
          <p:cNvSpPr>
            <a:spLocks noChangeArrowheads="1"/>
          </p:cNvSpPr>
          <p:nvPr/>
        </p:nvSpPr>
        <p:spPr bwMode="auto">
          <a:xfrm>
            <a:off x="1143000" y="990600"/>
            <a:ext cx="4708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tabLst>
                <a:tab pos="228600" algn="l"/>
              </a:tabLst>
            </a:pPr>
            <a:r>
              <a:rPr lang="en-US" sz="1900" dirty="0"/>
              <a:t>b) The exact value of the above integral is</a:t>
            </a:r>
          </a:p>
        </p:txBody>
      </p:sp>
      <p:graphicFrame>
        <p:nvGraphicFramePr>
          <p:cNvPr id="10242" name="Object 19"/>
          <p:cNvGraphicFramePr>
            <a:graphicFrameLocks noChangeAspect="1"/>
          </p:cNvGraphicFramePr>
          <p:nvPr/>
        </p:nvGraphicFramePr>
        <p:xfrm>
          <a:off x="1752600" y="1447800"/>
          <a:ext cx="50577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4" imgW="5054600" imgH="812800" progId="Equation.3">
                  <p:embed/>
                </p:oleObj>
              </mc:Choice>
              <mc:Fallback>
                <p:oleObj name="Equation" r:id="rId4" imgW="5054600" imgH="812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50577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1"/>
          <p:cNvGraphicFramePr>
            <a:graphicFrameLocks noChangeAspect="1"/>
          </p:cNvGraphicFramePr>
          <p:nvPr/>
        </p:nvGraphicFramePr>
        <p:xfrm>
          <a:off x="1981200" y="2590800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6" imgW="1714500" imgH="342900" progId="Equation.3">
                  <p:embed/>
                </p:oleObj>
              </mc:Choice>
              <mc:Fallback>
                <p:oleObj name="Equation" r:id="rId6" imgW="1714500" imgH="342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1714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62000" y="2971800"/>
            <a:ext cx="1279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True Error</a:t>
            </a:r>
          </a:p>
        </p:txBody>
      </p:sp>
      <p:graphicFrame>
        <p:nvGraphicFramePr>
          <p:cNvPr id="10244" name="Object 25"/>
          <p:cNvGraphicFramePr>
            <a:graphicFrameLocks noChangeAspect="1"/>
          </p:cNvGraphicFramePr>
          <p:nvPr/>
        </p:nvGraphicFramePr>
        <p:xfrm>
          <a:off x="1524000" y="3352800"/>
          <a:ext cx="3171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8" imgW="3175000" imgH="381000" progId="Equation.3">
                  <p:embed/>
                </p:oleObj>
              </mc:Choice>
              <mc:Fallback>
                <p:oleObj name="Equation" r:id="rId8" imgW="3175000" imgH="381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3171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4"/>
          <p:cNvGraphicFramePr>
            <a:graphicFrameLocks noChangeAspect="1"/>
          </p:cNvGraphicFramePr>
          <p:nvPr/>
        </p:nvGraphicFramePr>
        <p:xfrm>
          <a:off x="1905000" y="381000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0" imgW="1295400" imgH="342900" progId="Equation.3">
                  <p:embed/>
                </p:oleObj>
              </mc:Choice>
              <mc:Fallback>
                <p:oleObj name="Equation" r:id="rId10" imgW="1295400" imgH="342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1295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990600" y="4419600"/>
            <a:ext cx="3489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c)  Absolute relative true error,</a:t>
            </a:r>
          </a:p>
        </p:txBody>
      </p:sp>
      <p:graphicFrame>
        <p:nvGraphicFramePr>
          <p:cNvPr id="10251" name="Object 29"/>
          <p:cNvGraphicFramePr>
            <a:graphicFrameLocks noChangeAspect="1"/>
          </p:cNvGraphicFramePr>
          <p:nvPr/>
        </p:nvGraphicFramePr>
        <p:xfrm>
          <a:off x="1447800" y="4848225"/>
          <a:ext cx="4295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2" imgW="4292600" imgH="787400" progId="Equation.3">
                  <p:embed/>
                </p:oleObj>
              </mc:Choice>
              <mc:Fallback>
                <p:oleObj name="Equation" r:id="rId12" imgW="4292600" imgH="787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48225"/>
                        <a:ext cx="42957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8"/>
          <p:cNvGraphicFramePr>
            <a:graphicFrameLocks noChangeAspect="1"/>
          </p:cNvGraphicFramePr>
          <p:nvPr/>
        </p:nvGraphicFramePr>
        <p:xfrm>
          <a:off x="1828800" y="5743575"/>
          <a:ext cx="13811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4" imgW="1384300" imgH="279400" progId="Equation.3">
                  <p:embed/>
                </p:oleObj>
              </mc:Choice>
              <mc:Fallback>
                <p:oleObj name="Equation" r:id="rId14" imgW="1384300" imgH="279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43575"/>
                        <a:ext cx="13811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3947</TotalTime>
  <Words>662</Words>
  <Application>Microsoft Office PowerPoint</Application>
  <PresentationFormat>On-screen Show (4:3)</PresentationFormat>
  <Paragraphs>142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Tahoma</vt:lpstr>
      <vt:lpstr>Times New Roman</vt:lpstr>
      <vt:lpstr>Wingdings</vt:lpstr>
      <vt:lpstr>1_Blends</vt:lpstr>
      <vt:lpstr>Blends</vt:lpstr>
      <vt:lpstr>Equation</vt:lpstr>
      <vt:lpstr>PowerPoint Presentation</vt:lpstr>
      <vt:lpstr>Basis of Simpson’s 1/3rd Rule</vt:lpstr>
      <vt:lpstr>Basis of Simpson’s 1/3rd Rule</vt:lpstr>
      <vt:lpstr>Basis of Simpson’s 1/3rd Rule</vt:lpstr>
      <vt:lpstr>Basis of Simpson’s 1/3rd Rule</vt:lpstr>
      <vt:lpstr>Basis of Simpson’s 1/3rd Rule</vt:lpstr>
      <vt:lpstr>Example 1</vt:lpstr>
      <vt:lpstr>Solution</vt:lpstr>
      <vt:lpstr>Solution (cont)</vt:lpstr>
      <vt:lpstr>PowerPoint Presentation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Example 2</vt:lpstr>
      <vt:lpstr>Solution</vt:lpstr>
      <vt:lpstr>Solution (cont.)</vt:lpstr>
      <vt:lpstr>Solution (cont.)</vt:lpstr>
      <vt:lpstr>Solution (cont.)</vt:lpstr>
      <vt:lpstr>Solution (cont.)</vt:lpstr>
      <vt:lpstr>Simpson’s 3/8 Rule of Integration </vt:lpstr>
      <vt:lpstr>PowerPoint Presentation</vt:lpstr>
      <vt:lpstr>Multi Segments for Simpson’s 3/8 Rule</vt:lpstr>
      <vt:lpstr>Exercise</vt:lpstr>
      <vt:lpstr>PowerPoint Presentation</vt:lpstr>
    </vt:vector>
  </TitlesOfParts>
  <Company>Holistic Numerical Methods Institute</Company>
  <LinksUpToDate>false</LinksUpToDate>
  <SharedDoc>false</SharedDoc>
  <HyperlinkBase>http://numericalmethods.eng.usf.edu/mws/gen/07int/mws_gen_int_ppt_simpson13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Simpson's 1/3rd Rule</dc:title>
  <dc:subject>Integraion</dc:subject>
  <dc:creator>Autar Kaw, Charlie Barker</dc:creator>
  <cp:keywords>Power Point Simpson's 1/3rd Rule</cp:keywords>
  <dc:description>A power point presentation describing Simpson's 1/3rd Rule</dc:description>
  <cp:lastModifiedBy>Amitabha Chakrabarty</cp:lastModifiedBy>
  <cp:revision>159</cp:revision>
  <cp:lastPrinted>1999-03-26T19:03:37Z</cp:lastPrinted>
  <dcterms:created xsi:type="dcterms:W3CDTF">1998-11-18T16:33:10Z</dcterms:created>
  <dcterms:modified xsi:type="dcterms:W3CDTF">2015-04-01T04:57:39Z</dcterms:modified>
  <cp:category>General Engineering</cp:category>
</cp:coreProperties>
</file>