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56" r:id="rId2"/>
    <p:sldId id="280" r:id="rId3"/>
    <p:sldId id="281" r:id="rId4"/>
    <p:sldId id="299" r:id="rId5"/>
    <p:sldId id="298" r:id="rId6"/>
    <p:sldId id="296" r:id="rId7"/>
    <p:sldId id="293" r:id="rId8"/>
    <p:sldId id="282" r:id="rId9"/>
    <p:sldId id="283" r:id="rId10"/>
    <p:sldId id="284" r:id="rId11"/>
    <p:sldId id="285" r:id="rId12"/>
    <p:sldId id="286" r:id="rId13"/>
    <p:sldId id="290" r:id="rId14"/>
    <p:sldId id="288" r:id="rId15"/>
    <p:sldId id="289" r:id="rId16"/>
    <p:sldId id="294" r:id="rId17"/>
    <p:sldId id="295" r:id="rId18"/>
    <p:sldId id="272"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9"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CF2F860-9691-4CF2-ABF4-20BAD8401BDD}" type="datetimeFigureOut">
              <a:rPr lang="en-US" smtClean="0"/>
              <a:pPr/>
              <a:t>1/19/2015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F0D19A4-7C3D-4ACC-9680-C71F355A64A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FA97C9F-F747-42B6-AB67-8F7A9F7B170E}" type="datetimeFigureOut">
              <a:rPr lang="en-US" smtClean="0"/>
              <a:pPr/>
              <a:t>1/19/2015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FA82103-92EB-41B5-A25E-489A2021F5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A82103-92EB-41B5-A25E-489A2021F503}"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A82103-92EB-41B5-A25E-489A2021F503}"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ECF3202-6B76-4AE8-ABA7-74B271454951}" type="datetime1">
              <a:rPr lang="en-US" smtClean="0"/>
              <a:pPr/>
              <a:t>1/19/2015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13FF11-1FDC-4925-8F01-1D7CFE81F900}" type="datetime1">
              <a:rPr lang="en-US" smtClean="0"/>
              <a:pPr/>
              <a:t>1/19/2015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055943-86B6-4E87-884D-817DE10C4250}" type="datetime1">
              <a:rPr lang="en-US" smtClean="0"/>
              <a:pPr/>
              <a:t>1/19/2015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916056-14CF-42D1-8D0E-0670B2E785B6}" type="datetime1">
              <a:rPr lang="en-US" smtClean="0"/>
              <a:pPr/>
              <a:t>1/19/2015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4F39127-171A-42D2-871D-277077D8E5DE}" type="datetime1">
              <a:rPr lang="en-US" smtClean="0"/>
              <a:pPr/>
              <a:t>1/19/2015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61C7BE-F97A-4F77-8413-3BA99439AD2A}" type="datetime1">
              <a:rPr lang="en-US" smtClean="0"/>
              <a:pPr/>
              <a:t>1/19/2015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0F2FB3-80E4-453F-B3CA-08BCE31DCB93}" type="datetime1">
              <a:rPr lang="en-US" smtClean="0"/>
              <a:pPr/>
              <a:t>1/19/2015</a:t>
            </a:fld>
            <a:endParaRPr lang="en-US"/>
          </a:p>
        </p:txBody>
      </p:sp>
      <p:sp>
        <p:nvSpPr>
          <p:cNvPr id="8" name="Footer Placeholder 7"/>
          <p:cNvSpPr>
            <a:spLocks noGrp="1"/>
          </p:cNvSpPr>
          <p:nvPr>
            <p:ph type="ftr" sz="quarter" idx="11"/>
          </p:nvPr>
        </p:nvSpPr>
        <p:spPr/>
        <p:txBody>
          <a:bodyPr/>
          <a:lstStyle/>
          <a:p>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D216B8-988E-4B61-AA54-36F74A98473B}" type="datetime1">
              <a:rPr lang="en-US" smtClean="0"/>
              <a:pPr/>
              <a:t>1/19/2015</a:t>
            </a:fld>
            <a:endParaRPr lang="en-US"/>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EA873-B18C-4F87-B6B6-36044B81B0D8}" type="datetime1">
              <a:rPr lang="en-US" smtClean="0"/>
              <a:pPr/>
              <a:t>1/19/2015</a:t>
            </a:fld>
            <a:endParaRPr lang="en-US"/>
          </a:p>
        </p:txBody>
      </p:sp>
      <p:sp>
        <p:nvSpPr>
          <p:cNvPr id="3" name="Footer Placeholder 2"/>
          <p:cNvSpPr>
            <a:spLocks noGrp="1"/>
          </p:cNvSpPr>
          <p:nvPr>
            <p:ph type="ftr" sz="quarter" idx="11"/>
          </p:nvPr>
        </p:nvSpPr>
        <p:spPr/>
        <p:txBody>
          <a:bodyPr/>
          <a:lstStyle/>
          <a:p>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DFB662-3496-452A-ABD8-52A4F050F2EF}" type="datetime1">
              <a:rPr lang="en-US" smtClean="0"/>
              <a:pPr/>
              <a:t>1/19/2015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A490FF1-31C5-401B-9D1E-CE427E428AAC}" type="datetime1">
              <a:rPr lang="en-US" smtClean="0"/>
              <a:pPr/>
              <a:t>1/19/2015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Prof. S. M. Lutful Kabir, BRAC University</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5707573-AC35-4B87-BB3A-76204B732A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1D3D952-75A5-4239-8130-63D2AF26FACD}" type="datetime1">
              <a:rPr lang="en-US" smtClean="0"/>
              <a:pPr/>
              <a:t>1/19/2015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Prof. S. M. Lutful Kabir, BRAC University</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5707573-AC35-4B87-BB3A-76204B732A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5.bin"/><Relationship Id="rId3" Type="http://schemas.openxmlformats.org/officeDocument/2006/relationships/oleObject" Target="../embeddings/oleObject25.bin"/><Relationship Id="rId7" Type="http://schemas.openxmlformats.org/officeDocument/2006/relationships/oleObject" Target="../embeddings/oleObject29.bin"/><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0" Type="http://schemas.openxmlformats.org/officeDocument/2006/relationships/oleObject" Target="../embeddings/oleObject32.bin"/><Relationship Id="rId4" Type="http://schemas.openxmlformats.org/officeDocument/2006/relationships/oleObject" Target="../embeddings/oleObject26.bin"/><Relationship Id="rId9"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490642" y="3381498"/>
            <a:ext cx="7119958" cy="3287862"/>
          </a:xfrm>
          <a:prstGeom prst="rect">
            <a:avLst/>
          </a:prstGeom>
        </p:spPr>
        <p:txBody>
          <a:bodyPr vert="horz" lIns="91440" tIns="0" rIns="45720" bIns="0" rtlCol="0" anchor="t">
            <a:normAutofit fontScale="92500" lnSpcReduction="20000"/>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r>
              <a:rPr lang="bn-BD" sz="3100" dirty="0" smtClean="0">
                <a:solidFill>
                  <a:schemeClr val="tx1"/>
                </a:solidFill>
                <a:cs typeface="+mn-cs"/>
              </a:rPr>
              <a:t>Lecture </a:t>
            </a:r>
            <a:r>
              <a:rPr lang="en-US" sz="3100" dirty="0" smtClean="0">
                <a:solidFill>
                  <a:schemeClr val="tx1"/>
                </a:solidFill>
                <a:cs typeface="+mn-cs"/>
              </a:rPr>
              <a:t>3</a:t>
            </a:r>
            <a:r>
              <a:rPr lang="bn-BD" sz="3100" dirty="0" smtClean="0">
                <a:solidFill>
                  <a:schemeClr val="tx1"/>
                </a:solidFill>
                <a:cs typeface="+mn-cs"/>
              </a:rPr>
              <a:t/>
            </a:r>
            <a:br>
              <a:rPr lang="bn-BD" sz="3100" dirty="0" smtClean="0">
                <a:solidFill>
                  <a:schemeClr val="tx1"/>
                </a:solidFill>
                <a:cs typeface="+mn-cs"/>
              </a:rPr>
            </a:br>
            <a:r>
              <a:rPr lang="bn-BD" sz="3100" dirty="0" smtClean="0">
                <a:solidFill>
                  <a:schemeClr val="tx1"/>
                </a:solidFill>
                <a:cs typeface="+mn-cs"/>
              </a:rPr>
              <a:t>Finding Roots of Nonlinear Equations: </a:t>
            </a:r>
          </a:p>
          <a:p>
            <a:r>
              <a:rPr lang="en-US" sz="3100" dirty="0" smtClean="0">
                <a:solidFill>
                  <a:schemeClr val="tx1"/>
                </a:solidFill>
                <a:cs typeface="+mn-cs"/>
              </a:rPr>
              <a:t>Revision on Bisection Method</a:t>
            </a:r>
          </a:p>
          <a:p>
            <a:r>
              <a:rPr lang="en-US" sz="3100" dirty="0" smtClean="0">
                <a:solidFill>
                  <a:schemeClr val="tx1"/>
                </a:solidFill>
                <a:cs typeface="+mn-cs"/>
              </a:rPr>
              <a:t>&amp; </a:t>
            </a:r>
            <a:r>
              <a:rPr lang="bn-BD" sz="3100" dirty="0" smtClean="0">
                <a:solidFill>
                  <a:schemeClr val="tx1"/>
                </a:solidFill>
                <a:cs typeface="+mn-cs"/>
              </a:rPr>
              <a:t>False Position Method</a:t>
            </a:r>
          </a:p>
          <a:p>
            <a:r>
              <a:rPr lang="bn-BD" sz="4800" dirty="0" smtClean="0">
                <a:solidFill>
                  <a:schemeClr val="tx1"/>
                </a:solidFill>
              </a:rPr>
              <a:t/>
            </a:r>
            <a:br>
              <a:rPr lang="bn-BD" sz="4800" dirty="0" smtClean="0">
                <a:solidFill>
                  <a:schemeClr val="tx1"/>
                </a:solidFill>
              </a:rPr>
            </a:br>
            <a:r>
              <a:rPr lang="en-US" sz="3200" dirty="0" smtClean="0">
                <a:solidFill>
                  <a:schemeClr val="tx1"/>
                </a:solidFill>
              </a:rPr>
              <a:t>For Slides Thanks to</a:t>
            </a:r>
            <a:endParaRPr lang="en-US" sz="2000" dirty="0" smtClean="0">
              <a:solidFill>
                <a:schemeClr val="tx1"/>
              </a:solidFill>
            </a:endParaRPr>
          </a:p>
          <a:p>
            <a:r>
              <a:rPr lang="bn-BD" sz="2000" dirty="0" smtClean="0">
                <a:solidFill>
                  <a:srgbClr val="FFFF00"/>
                </a:solidFill>
              </a:rPr>
              <a:t>Dr.</a:t>
            </a:r>
            <a:r>
              <a:rPr lang="bn-BD" sz="3600" dirty="0" smtClean="0">
                <a:solidFill>
                  <a:srgbClr val="FFFF00"/>
                </a:solidFill>
              </a:rPr>
              <a:t> </a:t>
            </a:r>
            <a:r>
              <a:rPr lang="bn-BD" sz="2000" dirty="0" smtClean="0">
                <a:solidFill>
                  <a:srgbClr val="FFFF00"/>
                </a:solidFill>
              </a:rPr>
              <a:t>S. M. Lutful Kabir</a:t>
            </a:r>
            <a:r>
              <a:rPr lang="bn-BD" sz="2000" smtClean="0">
                <a:solidFill>
                  <a:schemeClr val="tx1"/>
                </a:solidFill>
              </a:rPr>
              <a:t/>
            </a:r>
            <a:br>
              <a:rPr lang="bn-BD" sz="2000" smtClean="0">
                <a:solidFill>
                  <a:schemeClr val="tx1"/>
                </a:solidFill>
              </a:rPr>
            </a:br>
            <a:endParaRPr lang="en-US" sz="2000" dirty="0">
              <a:solidFill>
                <a:schemeClr val="tx1"/>
              </a:solidFill>
            </a:endParaRPr>
          </a:p>
        </p:txBody>
      </p:sp>
      <p:sp>
        <p:nvSpPr>
          <p:cNvPr id="7" name="Subtitle 2"/>
          <p:cNvSpPr>
            <a:spLocks noGrp="1"/>
          </p:cNvSpPr>
          <p:nvPr/>
        </p:nvSpPr>
        <p:spPr>
          <a:xfrm>
            <a:off x="533400" y="1311510"/>
            <a:ext cx="8077200" cy="1499616"/>
          </a:xfrm>
          <a:prstGeom prst="rect">
            <a:avLst/>
          </a:prstGeom>
        </p:spPr>
        <p:txBody>
          <a:bodyPr vert="horz" lIns="118872" tIns="0" rIns="45720" bIns="0" rtlCol="0" anchor="b">
            <a:norm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r>
              <a:rPr lang="bn-BD" sz="4700" dirty="0" smtClean="0">
                <a:solidFill>
                  <a:schemeClr val="accent1">
                    <a:lumMod val="60000"/>
                    <a:lumOff val="40000"/>
                  </a:schemeClr>
                </a:solidFill>
              </a:rPr>
              <a:t>Numerical Methods</a:t>
            </a:r>
            <a:endParaRPr lang="en-US" sz="47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False-Position Method</a:t>
            </a:r>
            <a:r>
              <a:rPr lang="bn-BD" sz="4000" dirty="0" smtClean="0"/>
              <a:t> (continued)</a:t>
            </a:r>
            <a:endParaRPr lang="en-US" sz="4000" dirty="0"/>
          </a:p>
        </p:txBody>
      </p:sp>
      <p:sp>
        <p:nvSpPr>
          <p:cNvPr id="3" name="Content Placeholder 2"/>
          <p:cNvSpPr>
            <a:spLocks noGrp="1"/>
          </p:cNvSpPr>
          <p:nvPr>
            <p:ph idx="1"/>
          </p:nvPr>
        </p:nvSpPr>
        <p:spPr/>
        <p:txBody>
          <a:bodyPr>
            <a:normAutofit/>
          </a:bodyPr>
          <a:lstStyle/>
          <a:p>
            <a:r>
              <a:rPr lang="en-US" sz="2400" dirty="0" smtClean="0"/>
              <a:t>The equation (5), through simple algebraic manipulations, can also be expressed as</a:t>
            </a:r>
          </a:p>
          <a:p>
            <a:endParaRPr lang="en-US" sz="2400" dirty="0" smtClean="0"/>
          </a:p>
          <a:p>
            <a:pPr>
              <a:buNone/>
            </a:pPr>
            <a:r>
              <a:rPr lang="en-US" sz="2400" dirty="0" smtClean="0"/>
              <a:t>                                                                                                                         (6)</a:t>
            </a:r>
          </a:p>
          <a:p>
            <a:endParaRPr lang="en-US" sz="2400" dirty="0" smtClean="0"/>
          </a:p>
          <a:p>
            <a:pPr>
              <a:buNone/>
            </a:pPr>
            <a:r>
              <a:rPr lang="en-US" sz="2400" dirty="0" smtClean="0"/>
              <a:t>or</a:t>
            </a:r>
          </a:p>
          <a:p>
            <a:pPr>
              <a:buNone/>
            </a:pPr>
            <a:r>
              <a:rPr lang="en-US" sz="2400" dirty="0" smtClean="0"/>
              <a:t>                                 </a:t>
            </a:r>
          </a:p>
          <a:p>
            <a:pPr>
              <a:buNone/>
            </a:pPr>
            <a:r>
              <a:rPr lang="en-US" dirty="0" smtClean="0"/>
              <a:t>                                                                                          </a:t>
            </a:r>
            <a:r>
              <a:rPr lang="en-US" sz="2400" dirty="0" smtClean="0"/>
              <a:t>(7)</a:t>
            </a:r>
            <a:endParaRPr lang="en-US" dirty="0" smtClean="0"/>
          </a:p>
          <a:p>
            <a:endParaRPr lang="en-US" dirty="0" smtClean="0"/>
          </a:p>
          <a:p>
            <a:pPr>
              <a:buNone/>
            </a:pPr>
            <a:r>
              <a:rPr lang="en-US" sz="2400" dirty="0" smtClean="0"/>
              <a:t>.</a:t>
            </a:r>
          </a:p>
          <a:p>
            <a:endParaRPr lang="en-US" dirty="0" smtClean="0"/>
          </a:p>
          <a:p>
            <a:endParaRPr lang="en-US" dirty="0"/>
          </a:p>
        </p:txBody>
      </p:sp>
      <p:graphicFrame>
        <p:nvGraphicFramePr>
          <p:cNvPr id="144386" name="Object 2"/>
          <p:cNvGraphicFramePr>
            <a:graphicFrameLocks noChangeAspect="1"/>
          </p:cNvGraphicFramePr>
          <p:nvPr/>
        </p:nvGraphicFramePr>
        <p:xfrm>
          <a:off x="2434496" y="2636912"/>
          <a:ext cx="3145616" cy="1272654"/>
        </p:xfrm>
        <a:graphic>
          <a:graphicData uri="http://schemas.openxmlformats.org/presentationml/2006/ole">
            <p:oleObj spid="_x0000_s144386" name="Equation" r:id="rId3" imgW="1663560" imgH="672840" progId="Equation.3">
              <p:embed/>
            </p:oleObj>
          </a:graphicData>
        </a:graphic>
      </p:graphicFrame>
      <p:graphicFrame>
        <p:nvGraphicFramePr>
          <p:cNvPr id="144387" name="Object 3"/>
          <p:cNvGraphicFramePr>
            <a:graphicFrameLocks noChangeAspect="1"/>
          </p:cNvGraphicFramePr>
          <p:nvPr/>
        </p:nvGraphicFramePr>
        <p:xfrm>
          <a:off x="2483768" y="4052043"/>
          <a:ext cx="3240360" cy="1291271"/>
        </p:xfrm>
        <a:graphic>
          <a:graphicData uri="http://schemas.openxmlformats.org/presentationml/2006/ole">
            <p:oleObj spid="_x0000_s144387" name="Equation" r:id="rId4" imgW="1688760" imgH="672840" progId="Equation.3">
              <p:embed/>
            </p:oleObj>
          </a:graphicData>
        </a:graphic>
      </p:graphicFrame>
      <p:sp>
        <p:nvSpPr>
          <p:cNvPr id="6" name="Slide Number Placeholder 5"/>
          <p:cNvSpPr>
            <a:spLocks noGrp="1"/>
          </p:cNvSpPr>
          <p:nvPr>
            <p:ph type="sldNum" sz="quarter" idx="12"/>
          </p:nvPr>
        </p:nvSpPr>
        <p:spPr/>
        <p:txBody>
          <a:bodyPr/>
          <a:lstStyle/>
          <a:p>
            <a:fld id="{B5707573-AC35-4B87-BB3A-76204B732A4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Algorithm for False-Position method</a:t>
            </a:r>
            <a:endParaRPr lang="en-US" sz="3600" dirty="0"/>
          </a:p>
        </p:txBody>
      </p:sp>
      <p:sp>
        <p:nvSpPr>
          <p:cNvPr id="3" name="Content Placeholder 2"/>
          <p:cNvSpPr>
            <a:spLocks noGrp="1"/>
          </p:cNvSpPr>
          <p:nvPr>
            <p:ph idx="1"/>
          </p:nvPr>
        </p:nvSpPr>
        <p:spPr>
          <a:xfrm>
            <a:off x="179512" y="1412777"/>
            <a:ext cx="8784976" cy="5184576"/>
          </a:xfrm>
        </p:spPr>
        <p:txBody>
          <a:bodyPr>
            <a:normAutofit lnSpcReduction="10000"/>
          </a:bodyPr>
          <a:lstStyle/>
          <a:p>
            <a:pPr marL="111125" indent="7938" hangingPunct="0">
              <a:buNone/>
            </a:pPr>
            <a:r>
              <a:rPr lang="en-US" sz="2400" dirty="0" smtClean="0"/>
              <a:t>The steps to apply the false-position method to find the root of the equation </a:t>
            </a:r>
            <a:r>
              <a:rPr lang="en-US" sz="2400" i="1" dirty="0" smtClean="0"/>
              <a:t>f(x)=0</a:t>
            </a:r>
            <a:r>
              <a:rPr lang="en-US" sz="2400" dirty="0" smtClean="0"/>
              <a:t> are as follows.</a:t>
            </a:r>
          </a:p>
          <a:p>
            <a:pPr marL="111125" indent="7938" hangingPunct="0">
              <a:buNone/>
            </a:pPr>
            <a:endParaRPr lang="en-US" sz="2400" dirty="0" smtClean="0"/>
          </a:p>
          <a:p>
            <a:pPr hangingPunct="0"/>
            <a:r>
              <a:rPr lang="en-US" sz="2400" dirty="0" smtClean="0"/>
              <a:t>Step#1: Choose </a:t>
            </a:r>
            <a:r>
              <a:rPr lang="en-US" sz="2400" dirty="0" err="1" smtClean="0"/>
              <a:t>x</a:t>
            </a:r>
            <a:r>
              <a:rPr lang="en-US" sz="2400" baseline="-25000" dirty="0" err="1" smtClean="0"/>
              <a:t>L</a:t>
            </a:r>
            <a:r>
              <a:rPr lang="en-US" sz="2400" dirty="0" smtClean="0"/>
              <a:t> and </a:t>
            </a:r>
            <a:r>
              <a:rPr lang="en-US" sz="2400" dirty="0" err="1" smtClean="0"/>
              <a:t>x</a:t>
            </a:r>
            <a:r>
              <a:rPr lang="en-US" sz="2400" baseline="-25000" dirty="0" err="1" smtClean="0"/>
              <a:t>U</a:t>
            </a:r>
            <a:r>
              <a:rPr lang="en-US" sz="2400" dirty="0" smtClean="0"/>
              <a:t> as two guesses for the root such that                               </a:t>
            </a:r>
          </a:p>
          <a:p>
            <a:pPr hangingPunct="0">
              <a:buNone/>
            </a:pPr>
            <a:r>
              <a:rPr lang="en-US" sz="2400" dirty="0" smtClean="0"/>
              <a:t>                                     or in other words </a:t>
            </a:r>
            <a:r>
              <a:rPr lang="en-US" sz="2400" i="1" dirty="0" smtClean="0"/>
              <a:t>f(x)</a:t>
            </a:r>
            <a:r>
              <a:rPr lang="en-US" sz="2400" dirty="0" smtClean="0"/>
              <a:t> changes sign </a:t>
            </a:r>
            <a:r>
              <a:rPr lang="en-US" sz="2400" dirty="0" err="1" smtClean="0"/>
              <a:t>bet</a:t>
            </a:r>
            <a:r>
              <a:rPr lang="en-US" sz="2400" baseline="30000" dirty="0" err="1" smtClean="0"/>
              <a:t>n</a:t>
            </a:r>
            <a:r>
              <a:rPr lang="en-US" sz="2400" dirty="0" smtClean="0"/>
              <a:t> </a:t>
            </a:r>
            <a:r>
              <a:rPr lang="en-US" sz="2400" dirty="0" err="1" smtClean="0"/>
              <a:t>x</a:t>
            </a:r>
            <a:r>
              <a:rPr lang="en-US" sz="2400" baseline="-25000" dirty="0" err="1" smtClean="0"/>
              <a:t>L</a:t>
            </a:r>
            <a:r>
              <a:rPr lang="en-US" sz="2400" dirty="0" smtClean="0"/>
              <a:t> and </a:t>
            </a:r>
            <a:r>
              <a:rPr lang="en-US" sz="2400" dirty="0" err="1" smtClean="0"/>
              <a:t>x</a:t>
            </a:r>
            <a:r>
              <a:rPr lang="en-US" sz="2400" u="sng" baseline="-25000" dirty="0" err="1" smtClean="0"/>
              <a:t>U</a:t>
            </a:r>
            <a:endParaRPr lang="en-US" sz="2400" u="sng" baseline="-25000" dirty="0" smtClean="0"/>
          </a:p>
          <a:p>
            <a:pPr hangingPunct="0"/>
            <a:r>
              <a:rPr lang="en-US" sz="2400" dirty="0" smtClean="0"/>
              <a:t>Step#2: Estimate the root </a:t>
            </a:r>
            <a:r>
              <a:rPr lang="en-US" sz="2400" dirty="0" err="1" smtClean="0"/>
              <a:t>x</a:t>
            </a:r>
            <a:r>
              <a:rPr lang="en-US" sz="2400" baseline="-25000" dirty="0" err="1" smtClean="0"/>
              <a:t>r</a:t>
            </a:r>
            <a:r>
              <a:rPr lang="en-US" sz="2400" dirty="0" smtClean="0"/>
              <a:t>  of the equation </a:t>
            </a:r>
            <a:r>
              <a:rPr lang="en-US" sz="2400" i="1" dirty="0" smtClean="0"/>
              <a:t>f(x)=0</a:t>
            </a:r>
            <a:r>
              <a:rPr lang="en-US" sz="2400" dirty="0" smtClean="0"/>
              <a:t> as </a:t>
            </a:r>
          </a:p>
          <a:p>
            <a:pPr hangingPunct="0"/>
            <a:endParaRPr lang="en-US" sz="2400" dirty="0" smtClean="0"/>
          </a:p>
          <a:p>
            <a:pPr hangingPunct="0"/>
            <a:endParaRPr lang="en-US" sz="2400" dirty="0" smtClean="0"/>
          </a:p>
          <a:p>
            <a:pPr hangingPunct="0"/>
            <a:endParaRPr lang="en-US" sz="2400" dirty="0" smtClean="0"/>
          </a:p>
          <a:p>
            <a:pPr hangingPunct="0"/>
            <a:r>
              <a:rPr lang="en-US" sz="2400" dirty="0" smtClean="0"/>
              <a:t>Step #3. Now check the following</a:t>
            </a:r>
          </a:p>
          <a:p>
            <a:pPr lvl="1" hangingPunct="0"/>
            <a:r>
              <a:rPr lang="en-US" sz="2600" dirty="0" smtClean="0"/>
              <a:t>If                          then the root lies between </a:t>
            </a:r>
            <a:r>
              <a:rPr lang="bn-BD" sz="2600" dirty="0" smtClean="0"/>
              <a:t>x</a:t>
            </a:r>
            <a:r>
              <a:rPr lang="bn-BD" sz="2600" baseline="-25000" dirty="0" smtClean="0"/>
              <a:t>L </a:t>
            </a:r>
            <a:r>
              <a:rPr lang="en-US" sz="2600" dirty="0" smtClean="0"/>
              <a:t>and </a:t>
            </a:r>
            <a:r>
              <a:rPr lang="bn-BD" sz="2600" dirty="0" smtClean="0"/>
              <a:t>x</a:t>
            </a:r>
            <a:r>
              <a:rPr lang="bn-BD" sz="2600" baseline="-25000" dirty="0" smtClean="0"/>
              <a:t>r</a:t>
            </a:r>
            <a:r>
              <a:rPr lang="en-US" sz="2600" dirty="0" smtClean="0"/>
              <a:t> </a:t>
            </a:r>
          </a:p>
          <a:p>
            <a:pPr lvl="1" hangingPunct="0"/>
            <a:r>
              <a:rPr lang="en-US" sz="2600" dirty="0" smtClean="0"/>
              <a:t>If                           then the root lies between </a:t>
            </a:r>
            <a:r>
              <a:rPr lang="bn-BD" sz="2600" dirty="0" smtClean="0"/>
              <a:t>x</a:t>
            </a:r>
            <a:r>
              <a:rPr lang="bn-BD" sz="2600" baseline="-25000" dirty="0" smtClean="0"/>
              <a:t>U </a:t>
            </a:r>
            <a:r>
              <a:rPr lang="en-US" sz="2600" dirty="0" smtClean="0"/>
              <a:t>and </a:t>
            </a:r>
            <a:r>
              <a:rPr lang="bn-BD" sz="2600" dirty="0" smtClean="0"/>
              <a:t>x</a:t>
            </a:r>
            <a:r>
              <a:rPr lang="bn-BD" sz="2600" baseline="-25000" dirty="0" smtClean="0"/>
              <a:t>r</a:t>
            </a:r>
            <a:r>
              <a:rPr lang="en-US" sz="2600" dirty="0" smtClean="0"/>
              <a:t> </a:t>
            </a:r>
          </a:p>
          <a:p>
            <a:pPr lvl="1" hangingPunct="0"/>
            <a:r>
              <a:rPr lang="en-US" sz="2600" dirty="0" smtClean="0"/>
              <a:t>If                           then the root is </a:t>
            </a:r>
            <a:r>
              <a:rPr lang="bn-BD" sz="2600" dirty="0" smtClean="0"/>
              <a:t>x</a:t>
            </a:r>
            <a:r>
              <a:rPr lang="bn-BD" sz="2600" baseline="-25000" dirty="0" smtClean="0"/>
              <a:t>r</a:t>
            </a:r>
            <a:r>
              <a:rPr lang="en-US" sz="2600" dirty="0" smtClean="0"/>
              <a:t>.  Stop the algorithm.</a:t>
            </a:r>
            <a:endParaRPr lang="en-US" sz="2000" dirty="0" smtClean="0"/>
          </a:p>
          <a:p>
            <a:pPr hangingPunct="0"/>
            <a:endParaRPr lang="en-US" sz="2400" dirty="0" smtClean="0"/>
          </a:p>
          <a:p>
            <a:pPr hangingPunct="0"/>
            <a:endParaRPr lang="en-US" sz="2400" u="sng" baseline="-25000" dirty="0" smtClean="0"/>
          </a:p>
          <a:p>
            <a:pPr hangingPunct="0">
              <a:buNone/>
            </a:pPr>
            <a:endParaRPr lang="en-US" sz="2400" dirty="0" smtClean="0"/>
          </a:p>
          <a:p>
            <a:endParaRPr lang="en-US" dirty="0"/>
          </a:p>
        </p:txBody>
      </p:sp>
      <p:graphicFrame>
        <p:nvGraphicFramePr>
          <p:cNvPr id="145410" name="Object 2"/>
          <p:cNvGraphicFramePr>
            <a:graphicFrameLocks noChangeAspect="1"/>
          </p:cNvGraphicFramePr>
          <p:nvPr/>
        </p:nvGraphicFramePr>
        <p:xfrm>
          <a:off x="695925" y="2812354"/>
          <a:ext cx="1721087" cy="402332"/>
        </p:xfrm>
        <a:graphic>
          <a:graphicData uri="http://schemas.openxmlformats.org/presentationml/2006/ole">
            <p:oleObj spid="_x0000_s145410" name="Equation" r:id="rId4" imgW="977760" imgH="228600" progId="Equation.3">
              <p:embed/>
            </p:oleObj>
          </a:graphicData>
        </a:graphic>
      </p:graphicFrame>
      <p:graphicFrame>
        <p:nvGraphicFramePr>
          <p:cNvPr id="145411" name="Object 3"/>
          <p:cNvGraphicFramePr>
            <a:graphicFrameLocks noChangeAspect="1"/>
          </p:cNvGraphicFramePr>
          <p:nvPr/>
        </p:nvGraphicFramePr>
        <p:xfrm>
          <a:off x="2949049" y="3553911"/>
          <a:ext cx="2765959" cy="803783"/>
        </p:xfrm>
        <a:graphic>
          <a:graphicData uri="http://schemas.openxmlformats.org/presentationml/2006/ole">
            <p:oleObj spid="_x0000_s145411" name="Equation" r:id="rId5" imgW="1485720" imgH="431640" progId="Equation.3">
              <p:embed/>
            </p:oleObj>
          </a:graphicData>
        </a:graphic>
      </p:graphicFrame>
      <p:graphicFrame>
        <p:nvGraphicFramePr>
          <p:cNvPr id="145412" name="Object 4"/>
          <p:cNvGraphicFramePr>
            <a:graphicFrameLocks noChangeAspect="1"/>
          </p:cNvGraphicFramePr>
          <p:nvPr/>
        </p:nvGraphicFramePr>
        <p:xfrm>
          <a:off x="1305291" y="4894501"/>
          <a:ext cx="1467198" cy="332565"/>
        </p:xfrm>
        <a:graphic>
          <a:graphicData uri="http://schemas.openxmlformats.org/presentationml/2006/ole">
            <p:oleObj spid="_x0000_s145412" name="Equation" r:id="rId6" imgW="952200" imgH="215640" progId="Equation.3">
              <p:embed/>
            </p:oleObj>
          </a:graphicData>
        </a:graphic>
      </p:graphicFrame>
      <p:graphicFrame>
        <p:nvGraphicFramePr>
          <p:cNvPr id="145413" name="Object 5"/>
          <p:cNvGraphicFramePr>
            <a:graphicFrameLocks noChangeAspect="1"/>
          </p:cNvGraphicFramePr>
          <p:nvPr/>
        </p:nvGraphicFramePr>
        <p:xfrm>
          <a:off x="1319283" y="5320320"/>
          <a:ext cx="1440161" cy="326437"/>
        </p:xfrm>
        <a:graphic>
          <a:graphicData uri="http://schemas.openxmlformats.org/presentationml/2006/ole">
            <p:oleObj spid="_x0000_s145413" name="Equation" r:id="rId7" imgW="952200" imgH="215640" progId="Equation.3">
              <p:embed/>
            </p:oleObj>
          </a:graphicData>
        </a:graphic>
      </p:graphicFrame>
      <p:graphicFrame>
        <p:nvGraphicFramePr>
          <p:cNvPr id="145414" name="Object 6"/>
          <p:cNvGraphicFramePr>
            <a:graphicFrameLocks noChangeAspect="1"/>
          </p:cNvGraphicFramePr>
          <p:nvPr/>
        </p:nvGraphicFramePr>
        <p:xfrm>
          <a:off x="1273495" y="5763688"/>
          <a:ext cx="1470141" cy="333232"/>
        </p:xfrm>
        <a:graphic>
          <a:graphicData uri="http://schemas.openxmlformats.org/presentationml/2006/ole">
            <p:oleObj spid="_x0000_s145414" name="Equation" r:id="rId8" imgW="952200" imgH="215640" progId="Equation.3">
              <p:embed/>
            </p:oleObj>
          </a:graphicData>
        </a:graphic>
      </p:graphicFrame>
      <p:sp>
        <p:nvSpPr>
          <p:cNvPr id="9" name="Slide Number Placeholder 8"/>
          <p:cNvSpPr>
            <a:spLocks noGrp="1"/>
          </p:cNvSpPr>
          <p:nvPr>
            <p:ph type="sldNum" sz="quarter" idx="12"/>
          </p:nvPr>
        </p:nvSpPr>
        <p:spPr/>
        <p:txBody>
          <a:bodyPr/>
          <a:lstStyle/>
          <a:p>
            <a:fld id="{B5707573-AC35-4B87-BB3A-76204B732A4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Algorithm for False-Position method (continued)</a:t>
            </a:r>
            <a:endParaRPr lang="en-US" sz="4000" dirty="0"/>
          </a:p>
        </p:txBody>
      </p:sp>
      <p:sp>
        <p:nvSpPr>
          <p:cNvPr id="3" name="Content Placeholder 2"/>
          <p:cNvSpPr>
            <a:spLocks noGrp="1"/>
          </p:cNvSpPr>
          <p:nvPr>
            <p:ph idx="1"/>
          </p:nvPr>
        </p:nvSpPr>
        <p:spPr>
          <a:xfrm>
            <a:off x="360040" y="1628800"/>
            <a:ext cx="8676456" cy="4464496"/>
          </a:xfrm>
        </p:spPr>
        <p:txBody>
          <a:bodyPr>
            <a:normAutofit lnSpcReduction="10000"/>
          </a:bodyPr>
          <a:lstStyle/>
          <a:p>
            <a:pPr>
              <a:lnSpc>
                <a:spcPct val="120000"/>
              </a:lnSpc>
            </a:pPr>
            <a:r>
              <a:rPr lang="en-US" sz="3000" dirty="0" smtClean="0"/>
              <a:t>Step #4: Find the new estimate of the root</a:t>
            </a:r>
            <a:endParaRPr lang="bn-BD" sz="3000" dirty="0" smtClean="0"/>
          </a:p>
          <a:p>
            <a:pPr>
              <a:lnSpc>
                <a:spcPct val="120000"/>
              </a:lnSpc>
            </a:pPr>
            <a:endParaRPr lang="bn-BD" sz="3000" dirty="0" smtClean="0"/>
          </a:p>
          <a:p>
            <a:pPr>
              <a:lnSpc>
                <a:spcPct val="120000"/>
              </a:lnSpc>
              <a:buNone/>
            </a:pPr>
            <a:endParaRPr lang="bn-BD" sz="3000" dirty="0" smtClean="0"/>
          </a:p>
          <a:p>
            <a:pPr>
              <a:lnSpc>
                <a:spcPct val="120000"/>
              </a:lnSpc>
            </a:pPr>
            <a:r>
              <a:rPr lang="en-US" sz="3000" dirty="0" smtClean="0"/>
              <a:t>Find the absolute relative approximate error as</a:t>
            </a:r>
          </a:p>
          <a:p>
            <a:pPr>
              <a:lnSpc>
                <a:spcPct val="120000"/>
              </a:lnSpc>
              <a:buNone/>
            </a:pPr>
            <a:endParaRPr lang="bn-BD" sz="3000" dirty="0" smtClean="0"/>
          </a:p>
          <a:p>
            <a:pPr hangingPunct="0">
              <a:lnSpc>
                <a:spcPct val="120000"/>
              </a:lnSpc>
            </a:pPr>
            <a:r>
              <a:rPr lang="en-US" sz="3000" dirty="0" smtClean="0"/>
              <a:t>where</a:t>
            </a:r>
          </a:p>
          <a:p>
            <a:pPr hangingPunct="0">
              <a:lnSpc>
                <a:spcPct val="120000"/>
              </a:lnSpc>
              <a:buNone/>
            </a:pPr>
            <a:r>
              <a:rPr lang="bn-BD" sz="3000" dirty="0" smtClean="0"/>
              <a:t>		x</a:t>
            </a:r>
            <a:r>
              <a:rPr lang="bn-BD" sz="3000" baseline="-25000" dirty="0" smtClean="0"/>
              <a:t>r</a:t>
            </a:r>
            <a:r>
              <a:rPr lang="bn-BD" sz="3000" baseline="30000" dirty="0" smtClean="0"/>
              <a:t>new</a:t>
            </a:r>
            <a:r>
              <a:rPr lang="en-US" sz="3000" dirty="0" smtClean="0"/>
              <a:t>= estimated root from present iteration</a:t>
            </a:r>
          </a:p>
          <a:p>
            <a:pPr hangingPunct="0">
              <a:lnSpc>
                <a:spcPct val="120000"/>
              </a:lnSpc>
              <a:buNone/>
            </a:pPr>
            <a:r>
              <a:rPr lang="bn-BD" sz="3000" dirty="0" smtClean="0"/>
              <a:t>		x</a:t>
            </a:r>
            <a:r>
              <a:rPr lang="bn-BD" sz="3000" baseline="-25000" dirty="0" smtClean="0"/>
              <a:t>r</a:t>
            </a:r>
            <a:r>
              <a:rPr lang="bn-BD" sz="3000" baseline="30000" dirty="0" smtClean="0"/>
              <a:t>old</a:t>
            </a:r>
            <a:r>
              <a:rPr lang="en-US" sz="3000" dirty="0" smtClean="0"/>
              <a:t>= estimated root from previous iteration</a:t>
            </a:r>
          </a:p>
          <a:p>
            <a:pPr hangingPunct="0">
              <a:lnSpc>
                <a:spcPct val="120000"/>
              </a:lnSpc>
            </a:pPr>
            <a:endParaRPr lang="bn-BD" dirty="0" smtClean="0"/>
          </a:p>
          <a:p>
            <a:endParaRPr lang="en-US" dirty="0"/>
          </a:p>
        </p:txBody>
      </p:sp>
      <p:graphicFrame>
        <p:nvGraphicFramePr>
          <p:cNvPr id="146434" name="Object 2"/>
          <p:cNvGraphicFramePr>
            <a:graphicFrameLocks noChangeAspect="1"/>
          </p:cNvGraphicFramePr>
          <p:nvPr/>
        </p:nvGraphicFramePr>
        <p:xfrm>
          <a:off x="2339752" y="2204988"/>
          <a:ext cx="2725288" cy="791964"/>
        </p:xfrm>
        <a:graphic>
          <a:graphicData uri="http://schemas.openxmlformats.org/presentationml/2006/ole">
            <p:oleObj spid="_x0000_s146434" name="Equation" r:id="rId3" imgW="1485720" imgH="431640" progId="Equation.3">
              <p:embed/>
            </p:oleObj>
          </a:graphicData>
        </a:graphic>
      </p:graphicFrame>
      <p:graphicFrame>
        <p:nvGraphicFramePr>
          <p:cNvPr id="146435" name="Object 3"/>
          <p:cNvGraphicFramePr>
            <a:graphicFrameLocks noChangeAspect="1"/>
          </p:cNvGraphicFramePr>
          <p:nvPr/>
        </p:nvGraphicFramePr>
        <p:xfrm>
          <a:off x="2411760" y="3700796"/>
          <a:ext cx="2728724" cy="942650"/>
        </p:xfrm>
        <a:graphic>
          <a:graphicData uri="http://schemas.openxmlformats.org/presentationml/2006/ole">
            <p:oleObj spid="_x0000_s146435" name="Equation" r:id="rId4" imgW="1396800" imgH="482400" progId="Equation.3">
              <p:embed/>
            </p:oleObj>
          </a:graphicData>
        </a:graphic>
      </p:graphicFrame>
      <p:sp>
        <p:nvSpPr>
          <p:cNvPr id="6" name="Slide Number Placeholder 5"/>
          <p:cNvSpPr>
            <a:spLocks noGrp="1"/>
          </p:cNvSpPr>
          <p:nvPr>
            <p:ph type="sldNum" sz="quarter" idx="12"/>
          </p:nvPr>
        </p:nvSpPr>
        <p:spPr/>
        <p:txBody>
          <a:bodyPr/>
          <a:lstStyle/>
          <a:p>
            <a:fld id="{B5707573-AC35-4B87-BB3A-76204B732A4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Algorithm for False-Position method (continued)</a:t>
            </a:r>
            <a:endParaRPr lang="en-US" sz="4000" dirty="0"/>
          </a:p>
        </p:txBody>
      </p:sp>
      <p:sp>
        <p:nvSpPr>
          <p:cNvPr id="3" name="Content Placeholder 2"/>
          <p:cNvSpPr>
            <a:spLocks noGrp="1"/>
          </p:cNvSpPr>
          <p:nvPr>
            <p:ph idx="1"/>
          </p:nvPr>
        </p:nvSpPr>
        <p:spPr/>
        <p:txBody>
          <a:bodyPr>
            <a:normAutofit fontScale="77500" lnSpcReduction="20000"/>
          </a:bodyPr>
          <a:lstStyle/>
          <a:p>
            <a:pPr hangingPunct="0">
              <a:lnSpc>
                <a:spcPct val="120000"/>
              </a:lnSpc>
            </a:pPr>
            <a:r>
              <a:rPr lang="bn-BD" dirty="0" smtClean="0"/>
              <a:t>Step # </a:t>
            </a:r>
            <a:r>
              <a:rPr lang="en-US" dirty="0" smtClean="0"/>
              <a:t>5. Compare the absolute relative approximate error with the pre-specified relative error tolerance . </a:t>
            </a:r>
            <a:endParaRPr lang="bn-BD" dirty="0" smtClean="0"/>
          </a:p>
          <a:p>
            <a:pPr hangingPunct="0">
              <a:lnSpc>
                <a:spcPct val="120000"/>
              </a:lnSpc>
            </a:pPr>
            <a:r>
              <a:rPr lang="en-US" dirty="0" smtClean="0"/>
              <a:t>If </a:t>
            </a:r>
            <a:r>
              <a:rPr lang="bn-BD" dirty="0" smtClean="0"/>
              <a:t>    </a:t>
            </a:r>
            <a:r>
              <a:rPr lang="en-US" dirty="0" smtClean="0"/>
              <a:t>then go to step 3, else stop the algorithm. Note one should also check whether the number of iterations is more than the maximum number of iterations allowed. If so, one needs to terminate the algorithm and notify the user about it.</a:t>
            </a:r>
          </a:p>
          <a:p>
            <a:pPr hangingPunct="0">
              <a:lnSpc>
                <a:spcPct val="120000"/>
              </a:lnSpc>
            </a:pPr>
            <a:r>
              <a:rPr lang="en-US" dirty="0" smtClean="0"/>
              <a:t>Note that the false-position and bisection algorithms are quite similar. The only difference is the formula used to calculate the new estimate of the root  as shown in steps #2 and #4!</a:t>
            </a:r>
          </a:p>
          <a:p>
            <a:endParaRPr lang="en-US" dirty="0"/>
          </a:p>
        </p:txBody>
      </p:sp>
      <p:graphicFrame>
        <p:nvGraphicFramePr>
          <p:cNvPr id="167938" name="Object 2"/>
          <p:cNvGraphicFramePr>
            <a:graphicFrameLocks noChangeAspect="1"/>
          </p:cNvGraphicFramePr>
          <p:nvPr/>
        </p:nvGraphicFramePr>
        <p:xfrm>
          <a:off x="1259632" y="2636912"/>
          <a:ext cx="576263" cy="425450"/>
        </p:xfrm>
        <a:graphic>
          <a:graphicData uri="http://schemas.openxmlformats.org/presentationml/2006/ole">
            <p:oleObj spid="_x0000_s167938" name="Equation" r:id="rId3" imgW="495000" imgH="253800" progId="Equation.3">
              <p:embed/>
            </p:oleObj>
          </a:graphicData>
        </a:graphic>
      </p:graphicFrame>
      <p:sp>
        <p:nvSpPr>
          <p:cNvPr id="5" name="Slide Number Placeholder 4"/>
          <p:cNvSpPr>
            <a:spLocks noGrp="1"/>
          </p:cNvSpPr>
          <p:nvPr>
            <p:ph type="sldNum" sz="quarter" idx="12"/>
          </p:nvPr>
        </p:nvSpPr>
        <p:spPr/>
        <p:txBody>
          <a:bodyPr/>
          <a:lstStyle/>
          <a:p>
            <a:fld id="{B5707573-AC35-4B87-BB3A-76204B732A4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Example</a:t>
            </a:r>
            <a:r>
              <a:rPr lang="en-US" sz="4000" dirty="0" smtClean="0"/>
              <a:t> 1: F</a:t>
            </a:r>
            <a:r>
              <a:rPr lang="bn-BD" sz="4000" dirty="0" smtClean="0"/>
              <a:t>loating ball problem</a:t>
            </a:r>
            <a:endParaRPr lang="en-US" sz="4000" dirty="0"/>
          </a:p>
        </p:txBody>
      </p:sp>
      <p:graphicFrame>
        <p:nvGraphicFramePr>
          <p:cNvPr id="4" name="Content Placeholder 3"/>
          <p:cNvGraphicFramePr>
            <a:graphicFrameLocks noGrp="1"/>
          </p:cNvGraphicFramePr>
          <p:nvPr>
            <p:ph idx="1"/>
          </p:nvPr>
        </p:nvGraphicFramePr>
        <p:xfrm>
          <a:off x="840432" y="2636912"/>
          <a:ext cx="7620000" cy="1374180"/>
        </p:xfrm>
        <a:graphic>
          <a:graphicData uri="http://schemas.openxmlformats.org/drawingml/2006/table">
            <a:tbl>
              <a:tblPr/>
              <a:tblGrid>
                <a:gridCol w="1067272"/>
                <a:gridCol w="1008112"/>
                <a:gridCol w="1080120"/>
                <a:gridCol w="1080120"/>
                <a:gridCol w="864096"/>
                <a:gridCol w="2520280"/>
              </a:tblGrid>
              <a:tr h="343545">
                <a:tc>
                  <a:txBody>
                    <a:bodyPr/>
                    <a:lstStyle/>
                    <a:p>
                      <a:pPr algn="ctr" hangingPunct="0">
                        <a:lnSpc>
                          <a:spcPct val="100000"/>
                        </a:lnSpc>
                        <a:spcAft>
                          <a:spcPts val="0"/>
                        </a:spcAft>
                      </a:pPr>
                      <a:r>
                        <a:rPr lang="en-US" sz="2000" dirty="0">
                          <a:latin typeface="Times New Roman"/>
                          <a:ea typeface="Times New Roman"/>
                          <a:cs typeface="Vrinda"/>
                        </a:rPr>
                        <a:t>Iteration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x</a:t>
                      </a:r>
                      <a:r>
                        <a:rPr lang="bn-BD" sz="2000" baseline="-25000" dirty="0" smtClean="0">
                          <a:latin typeface="Times New Roman"/>
                          <a:ea typeface="Times New Roman"/>
                          <a:cs typeface="Vrinda"/>
                        </a:rPr>
                        <a:t>L</a:t>
                      </a:r>
                      <a:endParaRPr lang="en-US" sz="2000"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x</a:t>
                      </a:r>
                      <a:r>
                        <a:rPr lang="bn-BD" sz="2000" baseline="-25000" dirty="0" smtClean="0">
                          <a:latin typeface="Times New Roman"/>
                          <a:ea typeface="Times New Roman"/>
                          <a:cs typeface="Vrinda"/>
                        </a:rPr>
                        <a:t>U</a:t>
                      </a:r>
                      <a:endParaRPr lang="en-US" sz="2000"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x</a:t>
                      </a:r>
                      <a:r>
                        <a:rPr lang="bn-BD" sz="2000" baseline="-25000" dirty="0" smtClean="0">
                          <a:latin typeface="Times New Roman"/>
                          <a:ea typeface="Times New Roman"/>
                          <a:cs typeface="Vrinda"/>
                        </a:rPr>
                        <a:t>r</a:t>
                      </a:r>
                      <a:endParaRPr lang="en-US" sz="2000"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endParaRPr lang="en-US" sz="2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m</a:t>
                      </a:r>
                      <a:r>
                        <a:rPr lang="bn-BD" sz="1800" i="1" dirty="0" smtClean="0">
                          <a:latin typeface="Times New Roman"/>
                          <a:ea typeface="Times New Roman"/>
                          <a:cs typeface="Vrinda"/>
                        </a:rPr>
                        <a:t>)</a:t>
                      </a:r>
                      <a:endParaRPr lang="en-US" sz="12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45">
                <a:tc>
                  <a:txBody>
                    <a:bodyPr/>
                    <a:lstStyle/>
                    <a:p>
                      <a:pPr algn="ctr" hangingPunct="0">
                        <a:lnSpc>
                          <a:spcPct val="100000"/>
                        </a:lnSpc>
                        <a:spcAft>
                          <a:spcPts val="0"/>
                        </a:spcAft>
                      </a:pPr>
                      <a:r>
                        <a:rPr lang="en-US" sz="2000" dirty="0">
                          <a:latin typeface="Times New Roman"/>
                          <a:ea typeface="Times New Roman"/>
                          <a:cs typeface="Vrinda"/>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3.1944X10</a:t>
                      </a:r>
                      <a:r>
                        <a:rPr lang="bn-BD" sz="2000" baseline="30000" dirty="0" smtClean="0">
                          <a:latin typeface="Times New Roman"/>
                          <a:ea typeface="Times New Roman"/>
                          <a:cs typeface="Vrinda"/>
                        </a:rPr>
                        <a:t>-5</a:t>
                      </a:r>
                      <a:endParaRPr lang="en-US" sz="2000" baseline="30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45">
                <a:tc>
                  <a:txBody>
                    <a:bodyPr/>
                    <a:lstStyle/>
                    <a:p>
                      <a:pPr algn="ctr" hangingPunct="0">
                        <a:lnSpc>
                          <a:spcPct val="100000"/>
                        </a:lnSpc>
                        <a:spcAft>
                          <a:spcPts val="0"/>
                        </a:spcAft>
                      </a:pPr>
                      <a:r>
                        <a:rPr lang="en-US" sz="2000">
                          <a:latin typeface="Times New Roman"/>
                          <a:ea typeface="Times New Roman"/>
                          <a:cs typeface="Vrinda"/>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8.00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1.1320X10</a:t>
                      </a:r>
                      <a:r>
                        <a:rPr lang="bn-BD" sz="2000" baseline="30000" dirty="0" smtClean="0">
                          <a:latin typeface="Times New Roman"/>
                          <a:ea typeface="Times New Roman"/>
                          <a:cs typeface="Vrinda"/>
                        </a:rPr>
                        <a:t>-5</a:t>
                      </a:r>
                      <a:endParaRPr lang="en-US" sz="2000" baseline="30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45">
                <a:tc>
                  <a:txBody>
                    <a:bodyPr/>
                    <a:lstStyle/>
                    <a:p>
                      <a:pPr algn="ctr" hangingPunct="0">
                        <a:lnSpc>
                          <a:spcPct val="100000"/>
                        </a:lnSpc>
                        <a:spcAft>
                          <a:spcPts val="0"/>
                        </a:spcAft>
                      </a:pPr>
                      <a:r>
                        <a:rPr lang="en-US" sz="2000">
                          <a:latin typeface="Times New Roman"/>
                          <a:ea typeface="Times New Roman"/>
                          <a:cs typeface="Vrinda"/>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dirty="0">
                          <a:latin typeface="Times New Roman"/>
                          <a:ea typeface="Times New Roman"/>
                          <a:cs typeface="Vrinda"/>
                        </a:rPr>
                        <a:t>0.0611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dirty="0">
                          <a:latin typeface="Times New Roman"/>
                          <a:ea typeface="Times New Roman"/>
                          <a:cs typeface="Vrinda"/>
                        </a:rPr>
                        <a:t>2.05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1.1313X10</a:t>
                      </a:r>
                      <a:r>
                        <a:rPr lang="bn-BD" sz="2000" baseline="30000" dirty="0" smtClean="0">
                          <a:latin typeface="Times New Roman"/>
                          <a:ea typeface="Times New Roman"/>
                          <a:cs typeface="Vrinda"/>
                        </a:rPr>
                        <a:t>-7</a:t>
                      </a:r>
                      <a:endParaRPr lang="en-US" sz="2000" baseline="30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63848" name="Object 8"/>
          <p:cNvGraphicFramePr>
            <a:graphicFrameLocks noChangeAspect="1"/>
          </p:cNvGraphicFramePr>
          <p:nvPr/>
        </p:nvGraphicFramePr>
        <p:xfrm>
          <a:off x="0" y="0"/>
          <a:ext cx="180975" cy="219075"/>
        </p:xfrm>
        <a:graphic>
          <a:graphicData uri="http://schemas.openxmlformats.org/presentationml/2006/ole">
            <p:oleObj spid="_x0000_s163848" name="Equation" r:id="rId3" imgW="177569" imgH="215619" progId="Equation.3">
              <p:embed/>
            </p:oleObj>
          </a:graphicData>
        </a:graphic>
      </p:graphicFrame>
      <p:graphicFrame>
        <p:nvGraphicFramePr>
          <p:cNvPr id="163847" name="Object 7"/>
          <p:cNvGraphicFramePr>
            <a:graphicFrameLocks noChangeAspect="1"/>
          </p:cNvGraphicFramePr>
          <p:nvPr/>
        </p:nvGraphicFramePr>
        <p:xfrm>
          <a:off x="0" y="0"/>
          <a:ext cx="190500" cy="228600"/>
        </p:xfrm>
        <a:graphic>
          <a:graphicData uri="http://schemas.openxmlformats.org/presentationml/2006/ole">
            <p:oleObj spid="_x0000_s163847" name="Equation" r:id="rId4" imgW="190500" imgH="228600" progId="Equation.3">
              <p:embed/>
            </p:oleObj>
          </a:graphicData>
        </a:graphic>
      </p:graphicFrame>
      <p:graphicFrame>
        <p:nvGraphicFramePr>
          <p:cNvPr id="163846" name="Object 6"/>
          <p:cNvGraphicFramePr>
            <a:graphicFrameLocks noChangeAspect="1"/>
          </p:cNvGraphicFramePr>
          <p:nvPr/>
        </p:nvGraphicFramePr>
        <p:xfrm>
          <a:off x="0" y="0"/>
          <a:ext cx="161925" cy="219075"/>
        </p:xfrm>
        <a:graphic>
          <a:graphicData uri="http://schemas.openxmlformats.org/presentationml/2006/ole">
            <p:oleObj spid="_x0000_s163846" name="Equation" r:id="rId5" imgW="164885" imgH="215619" progId="Equation.3">
              <p:embed/>
            </p:oleObj>
          </a:graphicData>
        </a:graphic>
      </p:graphicFrame>
      <p:graphicFrame>
        <p:nvGraphicFramePr>
          <p:cNvPr id="163845" name="Object 5"/>
          <p:cNvGraphicFramePr>
            <a:graphicFrameLocks noChangeAspect="1"/>
          </p:cNvGraphicFramePr>
          <p:nvPr/>
        </p:nvGraphicFramePr>
        <p:xfrm>
          <a:off x="0" y="0"/>
          <a:ext cx="371475" cy="257175"/>
        </p:xfrm>
        <a:graphic>
          <a:graphicData uri="http://schemas.openxmlformats.org/presentationml/2006/ole">
            <p:oleObj spid="_x0000_s163845" name="Equation" r:id="rId6" imgW="368140" imgH="253890" progId="Equation.3">
              <p:embed/>
            </p:oleObj>
          </a:graphicData>
        </a:graphic>
      </p:graphicFrame>
      <p:graphicFrame>
        <p:nvGraphicFramePr>
          <p:cNvPr id="163844" name="Object 4"/>
          <p:cNvGraphicFramePr>
            <a:graphicFrameLocks noChangeAspect="1"/>
          </p:cNvGraphicFramePr>
          <p:nvPr/>
        </p:nvGraphicFramePr>
        <p:xfrm>
          <a:off x="0" y="0"/>
          <a:ext cx="409575" cy="228600"/>
        </p:xfrm>
        <a:graphic>
          <a:graphicData uri="http://schemas.openxmlformats.org/presentationml/2006/ole">
            <p:oleObj spid="_x0000_s163844" name="Equation" r:id="rId7" imgW="406224" imgH="228501" progId="Equation.3">
              <p:embed/>
            </p:oleObj>
          </a:graphicData>
        </a:graphic>
      </p:graphicFrame>
      <p:graphicFrame>
        <p:nvGraphicFramePr>
          <p:cNvPr id="163843" name="Object 3"/>
          <p:cNvGraphicFramePr>
            <a:graphicFrameLocks noChangeAspect="1"/>
          </p:cNvGraphicFramePr>
          <p:nvPr/>
        </p:nvGraphicFramePr>
        <p:xfrm>
          <a:off x="0" y="0"/>
          <a:ext cx="952500" cy="200025"/>
        </p:xfrm>
        <a:graphic>
          <a:graphicData uri="http://schemas.openxmlformats.org/presentationml/2006/ole">
            <p:oleObj spid="_x0000_s163843" name="Equation" r:id="rId8" imgW="952087" imgH="203112" progId="Equation.3">
              <p:embed/>
            </p:oleObj>
          </a:graphicData>
        </a:graphic>
      </p:graphicFrame>
      <p:graphicFrame>
        <p:nvGraphicFramePr>
          <p:cNvPr id="163842" name="Object 2"/>
          <p:cNvGraphicFramePr>
            <a:graphicFrameLocks noChangeAspect="1"/>
          </p:cNvGraphicFramePr>
          <p:nvPr/>
        </p:nvGraphicFramePr>
        <p:xfrm>
          <a:off x="0" y="0"/>
          <a:ext cx="942975" cy="200025"/>
        </p:xfrm>
        <a:graphic>
          <a:graphicData uri="http://schemas.openxmlformats.org/presentationml/2006/ole">
            <p:oleObj spid="_x0000_s163842" name="Equation" r:id="rId9" imgW="939392" imgH="203112" progId="Equation.3">
              <p:embed/>
            </p:oleObj>
          </a:graphicData>
        </a:graphic>
      </p:graphicFrame>
      <p:graphicFrame>
        <p:nvGraphicFramePr>
          <p:cNvPr id="163841" name="Object 1"/>
          <p:cNvGraphicFramePr>
            <a:graphicFrameLocks noChangeAspect="1"/>
          </p:cNvGraphicFramePr>
          <p:nvPr/>
        </p:nvGraphicFramePr>
        <p:xfrm>
          <a:off x="0" y="0"/>
          <a:ext cx="942975" cy="200025"/>
        </p:xfrm>
        <a:graphic>
          <a:graphicData uri="http://schemas.openxmlformats.org/presentationml/2006/ole">
            <p:oleObj spid="_x0000_s163841" name="Equation" r:id="rId10" imgW="939392" imgH="203112" progId="Equation.3">
              <p:embed/>
            </p:oleObj>
          </a:graphicData>
        </a:graphic>
      </p:graphicFrame>
      <p:sp>
        <p:nvSpPr>
          <p:cNvPr id="13" name="TextBox 12"/>
          <p:cNvSpPr txBox="1"/>
          <p:nvPr/>
        </p:nvSpPr>
        <p:spPr>
          <a:xfrm>
            <a:off x="683568" y="2060848"/>
            <a:ext cx="7524328" cy="400110"/>
          </a:xfrm>
          <a:prstGeom prst="rect">
            <a:avLst/>
          </a:prstGeom>
          <a:noFill/>
        </p:spPr>
        <p:txBody>
          <a:bodyPr wrap="square" rtlCol="0">
            <a:spAutoFit/>
          </a:bodyPr>
          <a:lstStyle/>
          <a:p>
            <a:r>
              <a:rPr lang="bn-BD" sz="2000" b="1" dirty="0" smtClean="0"/>
              <a:t>    </a:t>
            </a:r>
            <a:r>
              <a:rPr lang="en-US" sz="2000" b="1" dirty="0" smtClean="0"/>
              <a:t>Table 1</a:t>
            </a:r>
            <a:r>
              <a:rPr lang="en-US" sz="2000" dirty="0" smtClean="0"/>
              <a:t> Root of </a:t>
            </a:r>
            <a:r>
              <a:rPr lang="bn-BD" sz="2000" dirty="0" smtClean="0"/>
              <a:t>floating ball problem </a:t>
            </a:r>
            <a:r>
              <a:rPr lang="en-US" sz="2000" dirty="0" smtClean="0"/>
              <a:t>for false-position method</a:t>
            </a:r>
          </a:p>
        </p:txBody>
      </p:sp>
      <p:graphicFrame>
        <p:nvGraphicFramePr>
          <p:cNvPr id="163849" name="Object 9"/>
          <p:cNvGraphicFramePr>
            <a:graphicFrameLocks noChangeAspect="1"/>
          </p:cNvGraphicFramePr>
          <p:nvPr/>
        </p:nvGraphicFramePr>
        <p:xfrm>
          <a:off x="5246920" y="2673983"/>
          <a:ext cx="497385" cy="343024"/>
        </p:xfrm>
        <a:graphic>
          <a:graphicData uri="http://schemas.openxmlformats.org/presentationml/2006/ole">
            <p:oleObj spid="_x0000_s163849" name="Equation" r:id="rId11" imgW="368280" imgH="253800" progId="Equation.3">
              <p:embed/>
            </p:oleObj>
          </a:graphicData>
        </a:graphic>
      </p:graphicFrame>
      <p:sp>
        <p:nvSpPr>
          <p:cNvPr id="14" name="Slide Number Placeholder 13"/>
          <p:cNvSpPr>
            <a:spLocks noGrp="1"/>
          </p:cNvSpPr>
          <p:nvPr>
            <p:ph type="sldNum" sz="quarter" idx="12"/>
          </p:nvPr>
        </p:nvSpPr>
        <p:spPr/>
        <p:txBody>
          <a:bodyPr/>
          <a:lstStyle/>
          <a:p>
            <a:fld id="{B5707573-AC35-4B87-BB3A-76204B732A4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2</a:t>
            </a:r>
            <a:endParaRPr lang="en-US" sz="4000" dirty="0"/>
          </a:p>
        </p:txBody>
      </p:sp>
      <p:sp>
        <p:nvSpPr>
          <p:cNvPr id="3" name="Content Placeholder 2"/>
          <p:cNvSpPr>
            <a:spLocks noGrp="1"/>
          </p:cNvSpPr>
          <p:nvPr>
            <p:ph idx="1"/>
          </p:nvPr>
        </p:nvSpPr>
        <p:spPr>
          <a:xfrm>
            <a:off x="323528" y="1484784"/>
            <a:ext cx="8363272" cy="5082809"/>
          </a:xfrm>
        </p:spPr>
        <p:txBody>
          <a:bodyPr/>
          <a:lstStyle/>
          <a:p>
            <a:r>
              <a:rPr lang="en-US" sz="2300" dirty="0" smtClean="0"/>
              <a:t>Find the root of</a:t>
            </a:r>
            <a:r>
              <a:rPr lang="bn-BD" sz="2300" dirty="0" smtClean="0"/>
              <a:t>               </a:t>
            </a:r>
            <a:r>
              <a:rPr lang="en-US" sz="2300" dirty="0" smtClean="0"/>
              <a:t>using the initial guesses of </a:t>
            </a:r>
            <a:r>
              <a:rPr lang="bn-BD" sz="2300" dirty="0" smtClean="0"/>
              <a:t>x</a:t>
            </a:r>
            <a:r>
              <a:rPr lang="bn-BD" sz="2300" baseline="-25000" dirty="0" smtClean="0"/>
              <a:t>L</a:t>
            </a:r>
            <a:r>
              <a:rPr lang="bn-BD" sz="2300" dirty="0" smtClean="0"/>
              <a:t>=-2.5</a:t>
            </a:r>
            <a:r>
              <a:rPr lang="en-US" sz="2300" dirty="0" smtClean="0"/>
              <a:t> and </a:t>
            </a:r>
            <a:r>
              <a:rPr lang="bn-BD" sz="2300" dirty="0" smtClean="0"/>
              <a:t>x</a:t>
            </a:r>
            <a:r>
              <a:rPr lang="bn-BD" sz="2300" baseline="-25000" dirty="0" smtClean="0"/>
              <a:t>U</a:t>
            </a:r>
            <a:r>
              <a:rPr lang="bn-BD" sz="2300" dirty="0" smtClean="0"/>
              <a:t>=-1.0 </a:t>
            </a:r>
            <a:r>
              <a:rPr lang="en-US" sz="2300" dirty="0" smtClean="0"/>
              <a:t>and a pre-specified tolerance of </a:t>
            </a:r>
          </a:p>
          <a:p>
            <a:endParaRPr lang="bn-BD" sz="1100" b="1" dirty="0" smtClean="0"/>
          </a:p>
          <a:p>
            <a:pPr algn="ctr">
              <a:buNone/>
            </a:pPr>
            <a:r>
              <a:rPr lang="en-US" sz="2000" b="1" dirty="0" smtClean="0"/>
              <a:t>Table 2</a:t>
            </a:r>
            <a:r>
              <a:rPr lang="en-US" sz="2000" dirty="0" smtClean="0"/>
              <a:t> Root of </a:t>
            </a:r>
            <a:r>
              <a:rPr lang="bn-BD" sz="2000" dirty="0" smtClean="0"/>
              <a:t>                 </a:t>
            </a:r>
            <a:r>
              <a:rPr lang="en-US" sz="2000" dirty="0" smtClean="0"/>
              <a:t>for false-position method</a:t>
            </a: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p:txBody>
      </p:sp>
      <p:graphicFrame>
        <p:nvGraphicFramePr>
          <p:cNvPr id="166914" name="Object 2"/>
          <p:cNvGraphicFramePr>
            <a:graphicFrameLocks noChangeAspect="1"/>
          </p:cNvGraphicFramePr>
          <p:nvPr/>
        </p:nvGraphicFramePr>
        <p:xfrm>
          <a:off x="7439963" y="1904475"/>
          <a:ext cx="1095237" cy="402332"/>
        </p:xfrm>
        <a:graphic>
          <a:graphicData uri="http://schemas.openxmlformats.org/presentationml/2006/ole">
            <p:oleObj spid="_x0000_s166914" name="Equation" r:id="rId3" imgW="622080" imgH="228600" progId="Equation.3">
              <p:embed/>
            </p:oleObj>
          </a:graphicData>
        </a:graphic>
      </p:graphicFrame>
      <p:graphicFrame>
        <p:nvGraphicFramePr>
          <p:cNvPr id="6" name="Table 5"/>
          <p:cNvGraphicFramePr>
            <a:graphicFrameLocks noGrp="1"/>
          </p:cNvGraphicFramePr>
          <p:nvPr/>
        </p:nvGraphicFramePr>
        <p:xfrm>
          <a:off x="827584" y="2996954"/>
          <a:ext cx="7560840" cy="2448270"/>
        </p:xfrm>
        <a:graphic>
          <a:graphicData uri="http://schemas.openxmlformats.org/drawingml/2006/table">
            <a:tbl>
              <a:tblPr/>
              <a:tblGrid>
                <a:gridCol w="945105"/>
                <a:gridCol w="639071"/>
                <a:gridCol w="792088"/>
                <a:gridCol w="864096"/>
                <a:gridCol w="1008112"/>
                <a:gridCol w="936104"/>
                <a:gridCol w="1008112"/>
                <a:gridCol w="1368152"/>
              </a:tblGrid>
              <a:tr h="408045">
                <a:tc>
                  <a:txBody>
                    <a:bodyPr/>
                    <a:lstStyle/>
                    <a:p>
                      <a:pPr algn="ctr" hangingPunct="0">
                        <a:lnSpc>
                          <a:spcPct val="100000"/>
                        </a:lnSpc>
                        <a:spcAft>
                          <a:spcPts val="0"/>
                        </a:spcAft>
                      </a:pPr>
                      <a:r>
                        <a:rPr lang="en-US" sz="1800" dirty="0">
                          <a:latin typeface="Times New Roman"/>
                          <a:ea typeface="Times New Roman"/>
                          <a:cs typeface="Vrinda"/>
                        </a:rPr>
                        <a:t>Iteration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x</a:t>
                      </a:r>
                      <a:r>
                        <a:rPr lang="bn-BD" sz="1800" i="1" baseline="-25000" dirty="0" smtClean="0">
                          <a:latin typeface="Times New Roman"/>
                          <a:ea typeface="Times New Roman"/>
                          <a:cs typeface="Vrinda"/>
                        </a:rPr>
                        <a:t>L</a:t>
                      </a:r>
                      <a:endParaRPr lang="en-US" sz="1800" i="1"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x</a:t>
                      </a:r>
                      <a:r>
                        <a:rPr lang="bn-BD" sz="1800" i="1" baseline="-25000" dirty="0" smtClean="0">
                          <a:latin typeface="Times New Roman"/>
                          <a:ea typeface="Times New Roman"/>
                          <a:cs typeface="Vrinda"/>
                        </a:rPr>
                        <a:t>U</a:t>
                      </a:r>
                      <a:endParaRPr lang="en-US" sz="1800" i="1"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L</a:t>
                      </a:r>
                      <a:r>
                        <a:rPr lang="bn-BD" sz="1800" i="1" dirty="0" smtClean="0">
                          <a:latin typeface="Times New Roman"/>
                          <a:ea typeface="Times New Roman"/>
                          <a:cs typeface="Vrinda"/>
                        </a:rPr>
                        <a:t>)</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U</a:t>
                      </a:r>
                      <a:r>
                        <a:rPr lang="bn-BD" sz="1800" i="1" dirty="0" smtClean="0">
                          <a:latin typeface="Times New Roman"/>
                          <a:ea typeface="Times New Roman"/>
                          <a:cs typeface="Vrinda"/>
                        </a:rPr>
                        <a:t>)</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x</a:t>
                      </a:r>
                      <a:r>
                        <a:rPr lang="bn-BD" sz="1800" i="1" baseline="-25000" dirty="0" smtClean="0">
                          <a:latin typeface="Times New Roman"/>
                          <a:ea typeface="Times New Roman"/>
                          <a:cs typeface="Vrinda"/>
                        </a:rPr>
                        <a:t>r</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endParaRPr lang="en-US" sz="18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r</a:t>
                      </a:r>
                      <a:r>
                        <a:rPr lang="bn-BD" sz="1800" i="1" dirty="0" smtClean="0">
                          <a:latin typeface="Times New Roman"/>
                          <a:ea typeface="Times New Roman"/>
                          <a:cs typeface="Vrinda"/>
                        </a:rPr>
                        <a:t>)</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-1.813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6.319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-1.813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6.319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-1.971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8.024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1.028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1.028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1.229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0.1542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0.1542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0.1828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0.02286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0.02286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0.02706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0.003383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66922" name="Object 10"/>
          <p:cNvGraphicFramePr>
            <a:graphicFrameLocks noChangeAspect="1"/>
          </p:cNvGraphicFramePr>
          <p:nvPr/>
        </p:nvGraphicFramePr>
        <p:xfrm>
          <a:off x="0" y="0"/>
          <a:ext cx="180975" cy="219075"/>
        </p:xfrm>
        <a:graphic>
          <a:graphicData uri="http://schemas.openxmlformats.org/presentationml/2006/ole">
            <p:oleObj spid="_x0000_s166922" name="Equation" r:id="rId4" imgW="177569" imgH="215619" progId="Equation.3">
              <p:embed/>
            </p:oleObj>
          </a:graphicData>
        </a:graphic>
      </p:graphicFrame>
      <p:graphicFrame>
        <p:nvGraphicFramePr>
          <p:cNvPr id="166921" name="Object 9"/>
          <p:cNvGraphicFramePr>
            <a:graphicFrameLocks noChangeAspect="1"/>
          </p:cNvGraphicFramePr>
          <p:nvPr/>
        </p:nvGraphicFramePr>
        <p:xfrm>
          <a:off x="0" y="0"/>
          <a:ext cx="200025" cy="228600"/>
        </p:xfrm>
        <a:graphic>
          <a:graphicData uri="http://schemas.openxmlformats.org/presentationml/2006/ole">
            <p:oleObj spid="_x0000_s166921" name="Equation" r:id="rId5" imgW="203112" imgH="228501" progId="Equation.3">
              <p:embed/>
            </p:oleObj>
          </a:graphicData>
        </a:graphic>
      </p:graphicFrame>
      <p:graphicFrame>
        <p:nvGraphicFramePr>
          <p:cNvPr id="166920" name="Object 8"/>
          <p:cNvGraphicFramePr>
            <a:graphicFrameLocks noChangeAspect="1"/>
          </p:cNvGraphicFramePr>
          <p:nvPr/>
        </p:nvGraphicFramePr>
        <p:xfrm>
          <a:off x="0" y="0"/>
          <a:ext cx="409575" cy="219075"/>
        </p:xfrm>
        <a:graphic>
          <a:graphicData uri="http://schemas.openxmlformats.org/presentationml/2006/ole">
            <p:oleObj spid="_x0000_s166920" name="Equation" r:id="rId6" imgW="406048" imgH="215713" progId="Equation.3">
              <p:embed/>
            </p:oleObj>
          </a:graphicData>
        </a:graphic>
      </p:graphicFrame>
      <p:graphicFrame>
        <p:nvGraphicFramePr>
          <p:cNvPr id="166919" name="Object 7"/>
          <p:cNvGraphicFramePr>
            <a:graphicFrameLocks noChangeAspect="1"/>
          </p:cNvGraphicFramePr>
          <p:nvPr/>
        </p:nvGraphicFramePr>
        <p:xfrm>
          <a:off x="0" y="0"/>
          <a:ext cx="419100" cy="228600"/>
        </p:xfrm>
        <a:graphic>
          <a:graphicData uri="http://schemas.openxmlformats.org/presentationml/2006/ole">
            <p:oleObj spid="_x0000_s166919" name="Equation" r:id="rId7" imgW="419100" imgH="228600" progId="Equation.3">
              <p:embed/>
            </p:oleObj>
          </a:graphicData>
        </a:graphic>
      </p:graphicFrame>
      <p:graphicFrame>
        <p:nvGraphicFramePr>
          <p:cNvPr id="166918" name="Object 6"/>
          <p:cNvGraphicFramePr>
            <a:graphicFrameLocks noChangeAspect="1"/>
          </p:cNvGraphicFramePr>
          <p:nvPr/>
        </p:nvGraphicFramePr>
        <p:xfrm>
          <a:off x="0" y="0"/>
          <a:ext cx="161925" cy="219075"/>
        </p:xfrm>
        <a:graphic>
          <a:graphicData uri="http://schemas.openxmlformats.org/presentationml/2006/ole">
            <p:oleObj spid="_x0000_s166918" name="Equation" r:id="rId8" imgW="164885" imgH="215619" progId="Equation.3">
              <p:embed/>
            </p:oleObj>
          </a:graphicData>
        </a:graphic>
      </p:graphicFrame>
      <p:graphicFrame>
        <p:nvGraphicFramePr>
          <p:cNvPr id="166917" name="Object 5"/>
          <p:cNvGraphicFramePr>
            <a:graphicFrameLocks noChangeAspect="1"/>
          </p:cNvGraphicFramePr>
          <p:nvPr/>
        </p:nvGraphicFramePr>
        <p:xfrm>
          <a:off x="0" y="0"/>
          <a:ext cx="381000" cy="257175"/>
        </p:xfrm>
        <a:graphic>
          <a:graphicData uri="http://schemas.openxmlformats.org/presentationml/2006/ole">
            <p:oleObj spid="_x0000_s166917" name="Equation" r:id="rId9" imgW="380835" imgH="253890" progId="Equation.3">
              <p:embed/>
            </p:oleObj>
          </a:graphicData>
        </a:graphic>
      </p:graphicFrame>
      <p:graphicFrame>
        <p:nvGraphicFramePr>
          <p:cNvPr id="166916" name="Object 4"/>
          <p:cNvGraphicFramePr>
            <a:graphicFrameLocks noChangeAspect="1"/>
          </p:cNvGraphicFramePr>
          <p:nvPr/>
        </p:nvGraphicFramePr>
        <p:xfrm>
          <a:off x="0" y="0"/>
          <a:ext cx="419100" cy="228600"/>
        </p:xfrm>
        <a:graphic>
          <a:graphicData uri="http://schemas.openxmlformats.org/presentationml/2006/ole">
            <p:oleObj spid="_x0000_s166916" name="Equation" r:id="rId10" imgW="419100" imgH="228600" progId="Equation.3">
              <p:embed/>
            </p:oleObj>
          </a:graphicData>
        </a:graphic>
      </p:graphicFrame>
      <p:graphicFrame>
        <p:nvGraphicFramePr>
          <p:cNvPr id="166923" name="Object 11"/>
          <p:cNvGraphicFramePr>
            <a:graphicFrameLocks noChangeAspect="1"/>
          </p:cNvGraphicFramePr>
          <p:nvPr/>
        </p:nvGraphicFramePr>
        <p:xfrm>
          <a:off x="6287835" y="3013968"/>
          <a:ext cx="497385" cy="343024"/>
        </p:xfrm>
        <a:graphic>
          <a:graphicData uri="http://schemas.openxmlformats.org/presentationml/2006/ole">
            <p:oleObj spid="_x0000_s166923" name="Equation" r:id="rId11" imgW="368280" imgH="253800" progId="Equation.3">
              <p:embed/>
            </p:oleObj>
          </a:graphicData>
        </a:graphic>
      </p:graphicFrame>
      <p:graphicFrame>
        <p:nvGraphicFramePr>
          <p:cNvPr id="166924" name="Object 12"/>
          <p:cNvGraphicFramePr>
            <a:graphicFrameLocks noChangeAspect="1"/>
          </p:cNvGraphicFramePr>
          <p:nvPr/>
        </p:nvGraphicFramePr>
        <p:xfrm>
          <a:off x="2727238" y="2420888"/>
          <a:ext cx="2601913" cy="409575"/>
        </p:xfrm>
        <a:graphic>
          <a:graphicData uri="http://schemas.openxmlformats.org/presentationml/2006/ole">
            <p:oleObj spid="_x0000_s166924" name="Equation" r:id="rId12" imgW="1536480" imgH="241200" progId="Equation.3">
              <p:embed/>
            </p:oleObj>
          </a:graphicData>
        </a:graphic>
      </p:graphicFrame>
      <p:sp>
        <p:nvSpPr>
          <p:cNvPr id="16" name="Slide Number Placeholder 15"/>
          <p:cNvSpPr>
            <a:spLocks noGrp="1"/>
          </p:cNvSpPr>
          <p:nvPr>
            <p:ph type="sldNum" sz="quarter" idx="12"/>
          </p:nvPr>
        </p:nvSpPr>
        <p:spPr/>
        <p:txBody>
          <a:bodyPr/>
          <a:lstStyle/>
          <a:p>
            <a:fld id="{B5707573-AC35-4B87-BB3A-76204B732A48}" type="slidenum">
              <a:rPr lang="en-US" smtClean="0"/>
              <a:pPr/>
              <a:t>15</a:t>
            </a:fld>
            <a:endParaRPr lang="en-US"/>
          </a:p>
        </p:txBody>
      </p:sp>
      <p:graphicFrame>
        <p:nvGraphicFramePr>
          <p:cNvPr id="166925" name="Object 13"/>
          <p:cNvGraphicFramePr>
            <a:graphicFrameLocks noChangeAspect="1"/>
          </p:cNvGraphicFramePr>
          <p:nvPr/>
        </p:nvGraphicFramePr>
        <p:xfrm>
          <a:off x="2710015" y="1556685"/>
          <a:ext cx="2601913" cy="409575"/>
        </p:xfrm>
        <a:graphic>
          <a:graphicData uri="http://schemas.openxmlformats.org/presentationml/2006/ole">
            <p:oleObj spid="_x0000_s166925" name="Equation" r:id="rId13" imgW="1536480" imgH="2412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5400000" flipH="1" flipV="1">
            <a:off x="7246566" y="2646189"/>
            <a:ext cx="1214446" cy="159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393538" y="4178702"/>
            <a:ext cx="5072098" cy="794"/>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564851" y="3885697"/>
            <a:ext cx="4037212" cy="50054"/>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443480"/>
            <a:ext cx="8229600" cy="465240"/>
          </a:xfrm>
        </p:spPr>
        <p:txBody>
          <a:bodyPr>
            <a:noAutofit/>
          </a:bodyPr>
          <a:lstStyle/>
          <a:p>
            <a:r>
              <a:rPr lang="en-US" sz="3600" dirty="0" smtClean="0"/>
              <a:t>Flow Chart of False Position Method</a:t>
            </a:r>
            <a:endParaRPr lang="en-US" sz="3600" dirty="0"/>
          </a:p>
        </p:txBody>
      </p:sp>
      <p:sp>
        <p:nvSpPr>
          <p:cNvPr id="10" name="Rectangle 9"/>
          <p:cNvSpPr/>
          <p:nvPr/>
        </p:nvSpPr>
        <p:spPr>
          <a:xfrm>
            <a:off x="272728" y="2878336"/>
            <a:ext cx="2376264" cy="407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11171" y="2850183"/>
            <a:ext cx="2316613" cy="400110"/>
          </a:xfrm>
          <a:prstGeom prst="rect">
            <a:avLst/>
          </a:prstGeom>
          <a:noFill/>
        </p:spPr>
        <p:txBody>
          <a:bodyPr wrap="square" rtlCol="0">
            <a:spAutoFit/>
          </a:bodyPr>
          <a:lstStyle/>
          <a:p>
            <a:pPr algn="ctr"/>
            <a:r>
              <a:rPr lang="en-US" sz="2000" dirty="0" smtClean="0">
                <a:solidFill>
                  <a:srgbClr val="002060"/>
                </a:solidFill>
              </a:rPr>
              <a:t>Read </a:t>
            </a:r>
            <a:r>
              <a:rPr lang="en-US" sz="2000" i="1" dirty="0" smtClean="0">
                <a:solidFill>
                  <a:srgbClr val="002060"/>
                </a:solidFill>
                <a:latin typeface="Times New Roman" pitchFamily="18" charset="0"/>
                <a:cs typeface="Times New Roman" pitchFamily="18" charset="0"/>
              </a:rPr>
              <a:t>x</a:t>
            </a:r>
            <a:r>
              <a:rPr lang="en-US" sz="2000" i="1" baseline="-25000" dirty="0" smtClean="0">
                <a:solidFill>
                  <a:srgbClr val="002060"/>
                </a:solidFill>
                <a:latin typeface="Times New Roman" pitchFamily="18" charset="0"/>
                <a:cs typeface="Times New Roman" pitchFamily="18" charset="0"/>
              </a:rPr>
              <a:t>l</a:t>
            </a:r>
            <a:r>
              <a:rPr lang="en-US" sz="2000" i="1" dirty="0" smtClean="0">
                <a:solidFill>
                  <a:srgbClr val="00206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and </a:t>
            </a:r>
            <a:r>
              <a:rPr lang="en-US" sz="2000" i="1" dirty="0" err="1" smtClean="0">
                <a:solidFill>
                  <a:srgbClr val="002060"/>
                </a:solidFill>
                <a:latin typeface="Times New Roman" pitchFamily="18" charset="0"/>
                <a:cs typeface="Times New Roman" pitchFamily="18" charset="0"/>
              </a:rPr>
              <a:t>x</a:t>
            </a:r>
            <a:r>
              <a:rPr lang="en-US" sz="2000" i="1" baseline="-25000" dirty="0" err="1" smtClean="0">
                <a:solidFill>
                  <a:srgbClr val="002060"/>
                </a:solidFill>
                <a:latin typeface="Times New Roman" pitchFamily="18" charset="0"/>
                <a:cs typeface="Times New Roman" pitchFamily="18" charset="0"/>
              </a:rPr>
              <a:t>u</a:t>
            </a:r>
            <a:r>
              <a:rPr lang="en-US" sz="2000" dirty="0" smtClean="0">
                <a:solidFill>
                  <a:srgbClr val="002060"/>
                </a:solidFill>
              </a:rPr>
              <a:t> </a:t>
            </a:r>
            <a:endParaRPr lang="en-US" sz="2400" dirty="0">
              <a:solidFill>
                <a:srgbClr val="002060"/>
              </a:solidFill>
            </a:endParaRPr>
          </a:p>
        </p:txBody>
      </p:sp>
      <p:sp>
        <p:nvSpPr>
          <p:cNvPr id="12" name="Rectangle 11"/>
          <p:cNvSpPr/>
          <p:nvPr/>
        </p:nvSpPr>
        <p:spPr>
          <a:xfrm>
            <a:off x="285428" y="1988840"/>
            <a:ext cx="237626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86846" y="2001034"/>
            <a:ext cx="1824914" cy="707886"/>
          </a:xfrm>
          <a:prstGeom prst="rect">
            <a:avLst/>
          </a:prstGeom>
          <a:noFill/>
        </p:spPr>
        <p:txBody>
          <a:bodyPr wrap="square" rtlCol="0">
            <a:spAutoFit/>
          </a:bodyPr>
          <a:lstStyle/>
          <a:p>
            <a:pPr algn="ctr"/>
            <a:r>
              <a:rPr lang="en-US" sz="2000" dirty="0" smtClean="0">
                <a:solidFill>
                  <a:srgbClr val="000066"/>
                </a:solidFill>
              </a:rPr>
              <a:t>Define the function</a:t>
            </a:r>
            <a:r>
              <a:rPr lang="en-US" sz="1600" dirty="0" smtClean="0">
                <a:solidFill>
                  <a:srgbClr val="000066"/>
                </a:solidFill>
              </a:rPr>
              <a:t>  </a:t>
            </a:r>
            <a:endParaRPr lang="en-US" sz="1600" dirty="0">
              <a:solidFill>
                <a:srgbClr val="000066"/>
              </a:solidFill>
            </a:endParaRPr>
          </a:p>
        </p:txBody>
      </p:sp>
      <p:sp>
        <p:nvSpPr>
          <p:cNvPr id="14" name="Flowchart: Decision 13"/>
          <p:cNvSpPr/>
          <p:nvPr/>
        </p:nvSpPr>
        <p:spPr>
          <a:xfrm>
            <a:off x="300948" y="3354858"/>
            <a:ext cx="2314479"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2830" y="3522448"/>
            <a:ext cx="2160240" cy="461665"/>
          </a:xfrm>
          <a:prstGeom prst="rect">
            <a:avLst/>
          </a:prstGeom>
          <a:noFill/>
        </p:spPr>
        <p:txBody>
          <a:bodyPr wrap="square" rtlCol="0">
            <a:spAutoFit/>
          </a:bodyPr>
          <a:lstStyle/>
          <a:p>
            <a:pPr algn="ctr"/>
            <a:r>
              <a:rPr lang="en-US" sz="2400" i="1" dirty="0">
                <a:solidFill>
                  <a:srgbClr val="002060"/>
                </a:solidFill>
              </a:rPr>
              <a:t>f</a:t>
            </a:r>
            <a:r>
              <a:rPr lang="en-US" sz="2400" dirty="0" smtClean="0">
                <a:solidFill>
                  <a:srgbClr val="002060"/>
                </a:solidFill>
              </a:rPr>
              <a:t>(</a:t>
            </a:r>
            <a:r>
              <a:rPr lang="en-US" sz="2400" i="1" dirty="0" smtClean="0">
                <a:solidFill>
                  <a:srgbClr val="002060"/>
                </a:solidFill>
              </a:rPr>
              <a:t>x</a:t>
            </a:r>
            <a:r>
              <a:rPr lang="en-US" sz="2400" i="1" baseline="-25000" dirty="0" smtClean="0">
                <a:solidFill>
                  <a:srgbClr val="002060"/>
                </a:solidFill>
              </a:rPr>
              <a:t>l</a:t>
            </a:r>
            <a:r>
              <a:rPr lang="en-US" sz="2400" dirty="0" smtClean="0">
                <a:solidFill>
                  <a:srgbClr val="002060"/>
                </a:solidFill>
              </a:rPr>
              <a:t>)</a:t>
            </a:r>
            <a:r>
              <a:rPr lang="en-US" sz="2400" i="1" dirty="0" smtClean="0">
                <a:solidFill>
                  <a:srgbClr val="002060"/>
                </a:solidFill>
              </a:rPr>
              <a:t>f</a:t>
            </a:r>
            <a:r>
              <a:rPr lang="en-US" sz="2400" dirty="0" smtClean="0">
                <a:solidFill>
                  <a:srgbClr val="002060"/>
                </a:solidFill>
              </a:rPr>
              <a:t>(</a:t>
            </a:r>
            <a:r>
              <a:rPr lang="en-US" sz="2400" i="1" dirty="0" err="1" smtClean="0">
                <a:solidFill>
                  <a:srgbClr val="002060"/>
                </a:solidFill>
              </a:rPr>
              <a:t>x</a:t>
            </a:r>
            <a:r>
              <a:rPr lang="en-US" sz="2400" i="1" baseline="-25000" dirty="0" err="1" smtClean="0">
                <a:solidFill>
                  <a:srgbClr val="002060"/>
                </a:solidFill>
              </a:rPr>
              <a:t>u</a:t>
            </a:r>
            <a:r>
              <a:rPr lang="en-US" sz="2400" dirty="0" smtClean="0">
                <a:solidFill>
                  <a:srgbClr val="002060"/>
                </a:solidFill>
              </a:rPr>
              <a:t>) : 0</a:t>
            </a:r>
            <a:endParaRPr lang="en-US" sz="2400" dirty="0">
              <a:solidFill>
                <a:srgbClr val="002060"/>
              </a:solidFill>
            </a:endParaRPr>
          </a:p>
        </p:txBody>
      </p:sp>
      <p:sp>
        <p:nvSpPr>
          <p:cNvPr id="16" name="Rectangle 15"/>
          <p:cNvSpPr/>
          <p:nvPr/>
        </p:nvSpPr>
        <p:spPr>
          <a:xfrm>
            <a:off x="3791110" y="2581397"/>
            <a:ext cx="2328970" cy="322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03856" y="2475592"/>
            <a:ext cx="1800200" cy="461665"/>
          </a:xfrm>
          <a:prstGeom prst="rect">
            <a:avLst/>
          </a:prstGeom>
          <a:noFill/>
        </p:spPr>
        <p:txBody>
          <a:bodyPr wrap="square" rtlCol="0">
            <a:spAutoFit/>
          </a:bodyPr>
          <a:lstStyle/>
          <a:p>
            <a:pPr algn="ctr"/>
            <a:r>
              <a:rPr lang="bn-BD" sz="2400" i="1" dirty="0" smtClean="0">
                <a:solidFill>
                  <a:srgbClr val="002060"/>
                </a:solidFill>
              </a:rPr>
              <a:t>x</a:t>
            </a:r>
            <a:r>
              <a:rPr lang="bn-BD" sz="2400" i="1" baseline="-25000" dirty="0" smtClean="0">
                <a:solidFill>
                  <a:srgbClr val="002060"/>
                </a:solidFill>
              </a:rPr>
              <a:t>u </a:t>
            </a:r>
            <a:r>
              <a:rPr lang="bn-BD" sz="2400" dirty="0" smtClean="0">
                <a:solidFill>
                  <a:srgbClr val="002060"/>
                </a:solidFill>
              </a:rPr>
              <a:t>= </a:t>
            </a:r>
            <a:r>
              <a:rPr lang="bn-BD" sz="2400" i="1" dirty="0" smtClean="0">
                <a:solidFill>
                  <a:srgbClr val="002060"/>
                </a:solidFill>
              </a:rPr>
              <a:t>x</a:t>
            </a:r>
            <a:r>
              <a:rPr lang="en-US" sz="2400" i="1" baseline="-25000" dirty="0" err="1" smtClean="0">
                <a:solidFill>
                  <a:srgbClr val="002060"/>
                </a:solidFill>
              </a:rPr>
              <a:t>i</a:t>
            </a:r>
            <a:r>
              <a:rPr lang="en-US" dirty="0" smtClean="0">
                <a:solidFill>
                  <a:srgbClr val="002060"/>
                </a:solidFill>
              </a:rPr>
              <a:t>  </a:t>
            </a:r>
            <a:endParaRPr lang="en-US" dirty="0">
              <a:solidFill>
                <a:srgbClr val="002060"/>
              </a:solidFill>
            </a:endParaRPr>
          </a:p>
        </p:txBody>
      </p:sp>
      <p:sp>
        <p:nvSpPr>
          <p:cNvPr id="18" name="Rectangle 17"/>
          <p:cNvSpPr/>
          <p:nvPr/>
        </p:nvSpPr>
        <p:spPr>
          <a:xfrm>
            <a:off x="323528" y="5929330"/>
            <a:ext cx="244827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1743" y="5867545"/>
            <a:ext cx="2592288" cy="769441"/>
          </a:xfrm>
          <a:prstGeom prst="rect">
            <a:avLst/>
          </a:prstGeom>
          <a:noFill/>
        </p:spPr>
        <p:txBody>
          <a:bodyPr wrap="square" rtlCol="0">
            <a:spAutoFit/>
          </a:bodyPr>
          <a:lstStyle/>
          <a:p>
            <a:pPr algn="ctr"/>
            <a:r>
              <a:rPr lang="en-US" sz="2000" i="1" dirty="0" smtClean="0">
                <a:solidFill>
                  <a:srgbClr val="002060"/>
                </a:solidFill>
              </a:rPr>
              <a:t>x</a:t>
            </a:r>
            <a:r>
              <a:rPr lang="en-US" sz="2000" i="1" baseline="-25000" dirty="0" smtClean="0">
                <a:solidFill>
                  <a:srgbClr val="002060"/>
                </a:solidFill>
              </a:rPr>
              <a:t>i </a:t>
            </a:r>
            <a:r>
              <a:rPr lang="en-US" sz="2000" dirty="0" smtClean="0">
                <a:solidFill>
                  <a:srgbClr val="002060"/>
                </a:solidFill>
              </a:rPr>
              <a:t>= [</a:t>
            </a:r>
            <a:r>
              <a:rPr lang="en-US" sz="2000" i="1" dirty="0" err="1" smtClean="0">
                <a:solidFill>
                  <a:srgbClr val="002060"/>
                </a:solidFill>
              </a:rPr>
              <a:t>x</a:t>
            </a:r>
            <a:r>
              <a:rPr lang="en-US" sz="2000" i="1" baseline="-25000" dirty="0" err="1" smtClean="0">
                <a:solidFill>
                  <a:srgbClr val="002060"/>
                </a:solidFill>
              </a:rPr>
              <a:t>u</a:t>
            </a:r>
            <a:r>
              <a:rPr lang="en-US" sz="2000" dirty="0" err="1" smtClean="0">
                <a:solidFill>
                  <a:srgbClr val="002060"/>
                </a:solidFill>
              </a:rPr>
              <a:t>f</a:t>
            </a:r>
            <a:r>
              <a:rPr lang="en-US" sz="2000" dirty="0" smtClean="0">
                <a:solidFill>
                  <a:srgbClr val="002060"/>
                </a:solidFill>
              </a:rPr>
              <a:t>(x</a:t>
            </a:r>
            <a:r>
              <a:rPr lang="en-US" sz="2000" baseline="-25000" dirty="0" smtClean="0">
                <a:solidFill>
                  <a:srgbClr val="002060"/>
                </a:solidFill>
              </a:rPr>
              <a:t>l</a:t>
            </a:r>
            <a:r>
              <a:rPr lang="en-US" sz="2000" dirty="0" smtClean="0">
                <a:solidFill>
                  <a:srgbClr val="002060"/>
                </a:solidFill>
              </a:rPr>
              <a:t>)-</a:t>
            </a:r>
            <a:r>
              <a:rPr lang="en-US" sz="2000" i="1" dirty="0" err="1" smtClean="0">
                <a:solidFill>
                  <a:srgbClr val="002060"/>
                </a:solidFill>
              </a:rPr>
              <a:t>x</a:t>
            </a:r>
            <a:r>
              <a:rPr lang="en-US" sz="2000" i="1" baseline="-25000" dirty="0" err="1" smtClean="0">
                <a:solidFill>
                  <a:srgbClr val="002060"/>
                </a:solidFill>
              </a:rPr>
              <a:t>l</a:t>
            </a:r>
            <a:r>
              <a:rPr lang="en-US" sz="2000" dirty="0" err="1" smtClean="0">
                <a:solidFill>
                  <a:srgbClr val="002060"/>
                </a:solidFill>
              </a:rPr>
              <a:t>f</a:t>
            </a:r>
            <a:r>
              <a:rPr lang="en-US" sz="2000" dirty="0" smtClean="0">
                <a:solidFill>
                  <a:srgbClr val="002060"/>
                </a:solidFill>
              </a:rPr>
              <a:t>(</a:t>
            </a:r>
            <a:r>
              <a:rPr lang="en-US" sz="2000" dirty="0" err="1" smtClean="0">
                <a:solidFill>
                  <a:srgbClr val="002060"/>
                </a:solidFill>
              </a:rPr>
              <a:t>x</a:t>
            </a:r>
            <a:r>
              <a:rPr lang="en-US" sz="2000" baseline="-25000" dirty="0" err="1" smtClean="0">
                <a:solidFill>
                  <a:srgbClr val="002060"/>
                </a:solidFill>
              </a:rPr>
              <a:t>u</a:t>
            </a:r>
            <a:r>
              <a:rPr lang="en-US" sz="2000" dirty="0" smtClean="0">
                <a:solidFill>
                  <a:srgbClr val="002060"/>
                </a:solidFill>
              </a:rPr>
              <a:t>]/   [f(x</a:t>
            </a:r>
            <a:r>
              <a:rPr lang="en-US" sz="2000" baseline="-25000" dirty="0" smtClean="0">
                <a:solidFill>
                  <a:srgbClr val="002060"/>
                </a:solidFill>
              </a:rPr>
              <a:t>l</a:t>
            </a:r>
            <a:r>
              <a:rPr lang="en-US" sz="2000" dirty="0" smtClean="0">
                <a:solidFill>
                  <a:srgbClr val="002060"/>
                </a:solidFill>
              </a:rPr>
              <a:t>)-f(</a:t>
            </a:r>
            <a:r>
              <a:rPr lang="en-US" sz="2000" dirty="0" err="1" smtClean="0">
                <a:solidFill>
                  <a:srgbClr val="002060"/>
                </a:solidFill>
              </a:rPr>
              <a:t>x</a:t>
            </a:r>
            <a:r>
              <a:rPr lang="en-US" sz="2000" baseline="-25000" dirty="0" err="1" smtClean="0">
                <a:solidFill>
                  <a:srgbClr val="002060"/>
                </a:solidFill>
              </a:rPr>
              <a:t>u</a:t>
            </a:r>
            <a:r>
              <a:rPr lang="en-US" sz="2000" dirty="0" smtClean="0">
                <a:solidFill>
                  <a:srgbClr val="002060"/>
                </a:solidFill>
              </a:rPr>
              <a:t>)</a:t>
            </a:r>
            <a:r>
              <a:rPr lang="en-US" sz="2400" dirty="0" smtClean="0">
                <a:solidFill>
                  <a:srgbClr val="002060"/>
                </a:solidFill>
              </a:rPr>
              <a:t>]</a:t>
            </a:r>
            <a:endParaRPr lang="en-US" sz="2400" dirty="0">
              <a:solidFill>
                <a:srgbClr val="002060"/>
              </a:solidFill>
            </a:endParaRPr>
          </a:p>
        </p:txBody>
      </p:sp>
      <p:sp>
        <p:nvSpPr>
          <p:cNvPr id="20" name="TextBox 19"/>
          <p:cNvSpPr txBox="1"/>
          <p:nvPr/>
        </p:nvSpPr>
        <p:spPr>
          <a:xfrm>
            <a:off x="3791110" y="3370065"/>
            <a:ext cx="432048" cy="369332"/>
          </a:xfrm>
          <a:prstGeom prst="rect">
            <a:avLst/>
          </a:prstGeom>
          <a:noFill/>
        </p:spPr>
        <p:txBody>
          <a:bodyPr wrap="square" rtlCol="0">
            <a:spAutoFit/>
          </a:bodyPr>
          <a:lstStyle/>
          <a:p>
            <a:pPr algn="ctr"/>
            <a:r>
              <a:rPr lang="en-US" dirty="0" smtClean="0">
                <a:solidFill>
                  <a:srgbClr val="FFFF00"/>
                </a:solidFill>
              </a:rPr>
              <a:t>A</a:t>
            </a:r>
            <a:endParaRPr lang="en-US" dirty="0">
              <a:solidFill>
                <a:srgbClr val="FFFF00"/>
              </a:solidFill>
            </a:endParaRPr>
          </a:p>
        </p:txBody>
      </p:sp>
      <p:sp>
        <p:nvSpPr>
          <p:cNvPr id="21" name="Rectangle 20"/>
          <p:cNvSpPr/>
          <p:nvPr/>
        </p:nvSpPr>
        <p:spPr>
          <a:xfrm>
            <a:off x="241510" y="4286256"/>
            <a:ext cx="237626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54210" y="4286256"/>
            <a:ext cx="2376264" cy="707886"/>
          </a:xfrm>
          <a:prstGeom prst="rect">
            <a:avLst/>
          </a:prstGeom>
          <a:noFill/>
        </p:spPr>
        <p:txBody>
          <a:bodyPr wrap="square" rtlCol="0">
            <a:spAutoFit/>
          </a:bodyPr>
          <a:lstStyle/>
          <a:p>
            <a:pPr algn="ctr"/>
            <a:r>
              <a:rPr lang="en-US" sz="2000" dirty="0" smtClean="0">
                <a:solidFill>
                  <a:srgbClr val="002060"/>
                </a:solidFill>
              </a:rPr>
              <a:t>Read </a:t>
            </a:r>
            <a:r>
              <a:rPr lang="bn-BD" i="1" dirty="0" smtClean="0">
                <a:solidFill>
                  <a:srgbClr val="002060"/>
                </a:solidFill>
                <a:latin typeface="French Script MT" pitchFamily="66" charset="0"/>
              </a:rPr>
              <a:t>E</a:t>
            </a:r>
            <a:r>
              <a:rPr lang="bn-BD" baseline="-25000" dirty="0" smtClean="0">
                <a:solidFill>
                  <a:srgbClr val="002060"/>
                </a:solidFill>
              </a:rPr>
              <a:t>limit</a:t>
            </a:r>
            <a:r>
              <a:rPr lang="en-US" dirty="0" smtClean="0">
                <a:solidFill>
                  <a:srgbClr val="002060"/>
                </a:solidFill>
              </a:rPr>
              <a:t> </a:t>
            </a:r>
            <a:r>
              <a:rPr lang="bn-BD" dirty="0" smtClean="0">
                <a:solidFill>
                  <a:srgbClr val="002060"/>
                </a:solidFill>
              </a:rPr>
              <a:t>&amp;</a:t>
            </a:r>
            <a:r>
              <a:rPr lang="en-US" dirty="0" smtClean="0">
                <a:solidFill>
                  <a:srgbClr val="002060"/>
                </a:solidFill>
              </a:rPr>
              <a:t> </a:t>
            </a:r>
            <a:r>
              <a:rPr lang="en-US" sz="2000" dirty="0" err="1" smtClean="0">
                <a:solidFill>
                  <a:srgbClr val="002060"/>
                </a:solidFill>
              </a:rPr>
              <a:t>max_iteration</a:t>
            </a:r>
            <a:r>
              <a:rPr lang="en-US" dirty="0" smtClean="0">
                <a:solidFill>
                  <a:srgbClr val="002060"/>
                </a:solidFill>
              </a:rPr>
              <a:t> </a:t>
            </a:r>
            <a:endParaRPr lang="en-US" sz="1600" dirty="0">
              <a:solidFill>
                <a:srgbClr val="002060"/>
              </a:solidFill>
            </a:endParaRPr>
          </a:p>
        </p:txBody>
      </p:sp>
      <p:sp>
        <p:nvSpPr>
          <p:cNvPr id="23" name="Flowchart: Decision 22"/>
          <p:cNvSpPr/>
          <p:nvPr/>
        </p:nvSpPr>
        <p:spPr>
          <a:xfrm>
            <a:off x="3692734" y="1623853"/>
            <a:ext cx="2448272"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91110" y="1860827"/>
            <a:ext cx="2376264" cy="400110"/>
          </a:xfrm>
          <a:prstGeom prst="rect">
            <a:avLst/>
          </a:prstGeom>
          <a:noFill/>
        </p:spPr>
        <p:txBody>
          <a:bodyPr wrap="square" rtlCol="0">
            <a:spAutoFit/>
          </a:bodyPr>
          <a:lstStyle/>
          <a:p>
            <a:pPr algn="ctr"/>
            <a:r>
              <a:rPr lang="bn-BD" sz="2000" i="1" dirty="0" smtClean="0">
                <a:solidFill>
                  <a:srgbClr val="002060"/>
                </a:solidFill>
              </a:rPr>
              <a:t>f</a:t>
            </a:r>
            <a:r>
              <a:rPr lang="bn-BD" sz="2000" dirty="0" smtClean="0">
                <a:solidFill>
                  <a:srgbClr val="002060"/>
                </a:solidFill>
              </a:rPr>
              <a:t>(</a:t>
            </a:r>
            <a:r>
              <a:rPr lang="bn-BD" sz="2000" i="1" dirty="0" smtClean="0">
                <a:solidFill>
                  <a:srgbClr val="002060"/>
                </a:solidFill>
              </a:rPr>
              <a:t>x</a:t>
            </a:r>
            <a:r>
              <a:rPr lang="bn-BD" sz="2000" i="1" baseline="-25000" dirty="0" smtClean="0">
                <a:solidFill>
                  <a:srgbClr val="002060"/>
                </a:solidFill>
              </a:rPr>
              <a:t>l</a:t>
            </a:r>
            <a:r>
              <a:rPr lang="bn-BD" sz="2000" dirty="0" smtClean="0">
                <a:solidFill>
                  <a:srgbClr val="002060"/>
                </a:solidFill>
              </a:rPr>
              <a:t>)</a:t>
            </a:r>
            <a:r>
              <a:rPr lang="bn-BD" sz="2000" i="1" dirty="0" smtClean="0">
                <a:solidFill>
                  <a:srgbClr val="002060"/>
                </a:solidFill>
              </a:rPr>
              <a:t>f</a:t>
            </a:r>
            <a:r>
              <a:rPr lang="bn-BD" sz="2000" dirty="0" smtClean="0">
                <a:solidFill>
                  <a:srgbClr val="002060"/>
                </a:solidFill>
              </a:rPr>
              <a:t>(</a:t>
            </a:r>
            <a:r>
              <a:rPr lang="bn-BD" sz="2000" i="1" dirty="0" smtClean="0">
                <a:solidFill>
                  <a:srgbClr val="002060"/>
                </a:solidFill>
              </a:rPr>
              <a:t>x</a:t>
            </a:r>
            <a:r>
              <a:rPr lang="en-US" sz="2000" i="1" baseline="-25000" dirty="0" err="1" smtClean="0">
                <a:solidFill>
                  <a:srgbClr val="002060"/>
                </a:solidFill>
              </a:rPr>
              <a:t>i</a:t>
            </a:r>
            <a:r>
              <a:rPr lang="bn-BD" sz="2000" dirty="0" smtClean="0">
                <a:solidFill>
                  <a:srgbClr val="002060"/>
                </a:solidFill>
              </a:rPr>
              <a:t>):0</a:t>
            </a:r>
            <a:endParaRPr lang="en-US" sz="2000" dirty="0">
              <a:solidFill>
                <a:srgbClr val="002060"/>
              </a:solidFill>
            </a:endParaRPr>
          </a:p>
        </p:txBody>
      </p:sp>
      <p:sp>
        <p:nvSpPr>
          <p:cNvPr id="25" name="Rectangle 24"/>
          <p:cNvSpPr/>
          <p:nvPr/>
        </p:nvSpPr>
        <p:spPr>
          <a:xfrm>
            <a:off x="3518992" y="3010025"/>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70444" y="3034739"/>
            <a:ext cx="3198757" cy="400110"/>
          </a:xfrm>
          <a:prstGeom prst="rect">
            <a:avLst/>
          </a:prstGeom>
          <a:noFill/>
        </p:spPr>
        <p:txBody>
          <a:bodyPr wrap="square" rtlCol="0">
            <a:spAutoFit/>
          </a:bodyPr>
          <a:lstStyle/>
          <a:p>
            <a:pPr algn="ctr"/>
            <a:r>
              <a:rPr lang="bn-BD" sz="2000" i="1" dirty="0" smtClean="0">
                <a:solidFill>
                  <a:srgbClr val="002060"/>
                </a:solidFill>
                <a:latin typeface="French Script MT" pitchFamily="66" charset="0"/>
              </a:rPr>
              <a:t>E</a:t>
            </a:r>
            <a:r>
              <a:rPr lang="bn-BD" sz="2000" baseline="-25000" dirty="0" smtClean="0">
                <a:solidFill>
                  <a:srgbClr val="002060"/>
                </a:solidFill>
              </a:rPr>
              <a:t>a</a:t>
            </a:r>
            <a:r>
              <a:rPr lang="en-US" sz="2000" dirty="0" smtClean="0">
                <a:solidFill>
                  <a:srgbClr val="002060"/>
                </a:solidFill>
              </a:rPr>
              <a:t> </a:t>
            </a:r>
            <a:r>
              <a:rPr lang="bn-BD" sz="2000" dirty="0" smtClean="0">
                <a:solidFill>
                  <a:srgbClr val="002060"/>
                </a:solidFill>
              </a:rPr>
              <a:t>=</a:t>
            </a:r>
            <a:r>
              <a:rPr lang="en-US" sz="2000" dirty="0" smtClean="0">
                <a:solidFill>
                  <a:srgbClr val="002060"/>
                </a:solidFill>
              </a:rPr>
              <a:t> |(x</a:t>
            </a:r>
            <a:r>
              <a:rPr lang="en-US" sz="2000" baseline="-25000" dirty="0" smtClean="0">
                <a:solidFill>
                  <a:srgbClr val="002060"/>
                </a:solidFill>
              </a:rPr>
              <a:t>i</a:t>
            </a:r>
            <a:r>
              <a:rPr lang="en-US" sz="2000" dirty="0" smtClean="0">
                <a:solidFill>
                  <a:srgbClr val="002060"/>
                </a:solidFill>
              </a:rPr>
              <a:t>-</a:t>
            </a:r>
            <a:r>
              <a:rPr lang="en-US" sz="2000" dirty="0" err="1" smtClean="0">
                <a:solidFill>
                  <a:srgbClr val="002060"/>
                </a:solidFill>
              </a:rPr>
              <a:t>x</a:t>
            </a:r>
            <a:r>
              <a:rPr lang="en-US" sz="2000" baseline="-25000" dirty="0" err="1" smtClean="0">
                <a:solidFill>
                  <a:srgbClr val="002060"/>
                </a:solidFill>
              </a:rPr>
              <a:t>iold</a:t>
            </a:r>
            <a:r>
              <a:rPr lang="en-US" sz="2000" dirty="0" smtClean="0">
                <a:solidFill>
                  <a:srgbClr val="002060"/>
                </a:solidFill>
              </a:rPr>
              <a:t>)*100/x</a:t>
            </a:r>
            <a:r>
              <a:rPr lang="en-US" sz="2000" baseline="-25000" dirty="0" smtClean="0">
                <a:solidFill>
                  <a:srgbClr val="002060"/>
                </a:solidFill>
              </a:rPr>
              <a:t>i</a:t>
            </a:r>
            <a:r>
              <a:rPr lang="en-US" dirty="0" smtClean="0">
                <a:solidFill>
                  <a:srgbClr val="002060"/>
                </a:solidFill>
              </a:rPr>
              <a:t>|</a:t>
            </a:r>
            <a:endParaRPr lang="en-US" dirty="0">
              <a:solidFill>
                <a:srgbClr val="002060"/>
              </a:solidFill>
            </a:endParaRPr>
          </a:p>
        </p:txBody>
      </p:sp>
      <p:sp>
        <p:nvSpPr>
          <p:cNvPr id="27" name="Rectangle 26"/>
          <p:cNvSpPr/>
          <p:nvPr/>
        </p:nvSpPr>
        <p:spPr>
          <a:xfrm>
            <a:off x="6234380" y="2574448"/>
            <a:ext cx="2351550" cy="335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357950" y="2500306"/>
            <a:ext cx="1919502" cy="461665"/>
          </a:xfrm>
          <a:prstGeom prst="rect">
            <a:avLst/>
          </a:prstGeom>
          <a:noFill/>
        </p:spPr>
        <p:txBody>
          <a:bodyPr wrap="square" rtlCol="0">
            <a:spAutoFit/>
          </a:bodyPr>
          <a:lstStyle/>
          <a:p>
            <a:pPr algn="ctr"/>
            <a:r>
              <a:rPr lang="bn-BD" sz="2400" i="1" dirty="0" smtClean="0">
                <a:solidFill>
                  <a:srgbClr val="002060"/>
                </a:solidFill>
              </a:rPr>
              <a:t>x</a:t>
            </a:r>
            <a:r>
              <a:rPr lang="bn-BD" sz="2400" i="1" baseline="-25000" dirty="0" smtClean="0">
                <a:solidFill>
                  <a:srgbClr val="002060"/>
                </a:solidFill>
              </a:rPr>
              <a:t>l </a:t>
            </a:r>
            <a:r>
              <a:rPr lang="bn-BD" sz="2400" dirty="0" smtClean="0">
                <a:solidFill>
                  <a:srgbClr val="002060"/>
                </a:solidFill>
              </a:rPr>
              <a:t>= </a:t>
            </a:r>
            <a:r>
              <a:rPr lang="bn-BD" sz="2400" i="1" dirty="0" smtClean="0">
                <a:solidFill>
                  <a:srgbClr val="002060"/>
                </a:solidFill>
              </a:rPr>
              <a:t>x</a:t>
            </a:r>
            <a:r>
              <a:rPr lang="en-US" sz="2400" i="1" baseline="-25000" dirty="0" err="1" smtClean="0">
                <a:solidFill>
                  <a:srgbClr val="002060"/>
                </a:solidFill>
              </a:rPr>
              <a:t>i</a:t>
            </a:r>
            <a:r>
              <a:rPr lang="en-US" dirty="0" smtClean="0">
                <a:solidFill>
                  <a:srgbClr val="002060"/>
                </a:solidFill>
              </a:rPr>
              <a:t>  </a:t>
            </a:r>
            <a:endParaRPr lang="en-US" dirty="0">
              <a:solidFill>
                <a:srgbClr val="002060"/>
              </a:solidFill>
            </a:endParaRPr>
          </a:p>
        </p:txBody>
      </p:sp>
      <p:sp>
        <p:nvSpPr>
          <p:cNvPr id="29" name="Flowchart: Decision 28"/>
          <p:cNvSpPr/>
          <p:nvPr/>
        </p:nvSpPr>
        <p:spPr>
          <a:xfrm>
            <a:off x="3690030" y="4197901"/>
            <a:ext cx="2448272" cy="5760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66228" y="4228505"/>
            <a:ext cx="2376264" cy="461665"/>
          </a:xfrm>
          <a:prstGeom prst="rect">
            <a:avLst/>
          </a:prstGeom>
          <a:noFill/>
        </p:spPr>
        <p:txBody>
          <a:bodyPr wrap="square" rtlCol="0">
            <a:spAutoFit/>
          </a:bodyPr>
          <a:lstStyle/>
          <a:p>
            <a:pPr algn="ctr"/>
            <a:r>
              <a:rPr lang="bn-BD" sz="2400" i="1" dirty="0" smtClean="0">
                <a:solidFill>
                  <a:srgbClr val="002060"/>
                </a:solidFill>
                <a:latin typeface="French Script MT" pitchFamily="66" charset="0"/>
              </a:rPr>
              <a:t>E</a:t>
            </a:r>
            <a:r>
              <a:rPr lang="bn-BD" sz="2400" baseline="-25000" dirty="0" smtClean="0">
                <a:solidFill>
                  <a:srgbClr val="002060"/>
                </a:solidFill>
              </a:rPr>
              <a:t>a </a:t>
            </a:r>
            <a:r>
              <a:rPr lang="bn-BD" sz="2400" dirty="0" smtClean="0">
                <a:solidFill>
                  <a:srgbClr val="002060"/>
                </a:solidFill>
              </a:rPr>
              <a:t>:</a:t>
            </a:r>
            <a:r>
              <a:rPr lang="bn-BD" sz="2400" i="1" dirty="0" smtClean="0">
                <a:solidFill>
                  <a:srgbClr val="002060"/>
                </a:solidFill>
                <a:latin typeface="French Script MT" pitchFamily="66" charset="0"/>
              </a:rPr>
              <a:t> E</a:t>
            </a:r>
            <a:r>
              <a:rPr lang="bn-BD" sz="2400" baseline="-25000" dirty="0" smtClean="0">
                <a:solidFill>
                  <a:srgbClr val="002060"/>
                </a:solidFill>
              </a:rPr>
              <a:t>limit</a:t>
            </a:r>
            <a:endParaRPr lang="en-US" sz="2000" dirty="0">
              <a:solidFill>
                <a:srgbClr val="002060"/>
              </a:solidFill>
            </a:endParaRPr>
          </a:p>
        </p:txBody>
      </p:sp>
      <p:sp>
        <p:nvSpPr>
          <p:cNvPr id="31" name="Flowchart: Decision 30"/>
          <p:cNvSpPr/>
          <p:nvPr/>
        </p:nvSpPr>
        <p:spPr>
          <a:xfrm>
            <a:off x="3442452" y="5500702"/>
            <a:ext cx="3024336"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823913" y="5596854"/>
            <a:ext cx="2376264" cy="646331"/>
          </a:xfrm>
          <a:prstGeom prst="rect">
            <a:avLst/>
          </a:prstGeom>
          <a:noFill/>
        </p:spPr>
        <p:txBody>
          <a:bodyPr wrap="square" rtlCol="0">
            <a:spAutoFit/>
          </a:bodyPr>
          <a:lstStyle/>
          <a:p>
            <a:pPr algn="ctr"/>
            <a:r>
              <a:rPr lang="en-US" dirty="0" err="1" smtClean="0">
                <a:solidFill>
                  <a:srgbClr val="002060"/>
                </a:solidFill>
                <a:cs typeface="Times New Roman" pitchFamily="18" charset="0"/>
              </a:rPr>
              <a:t>Iteration_count</a:t>
            </a:r>
            <a:r>
              <a:rPr lang="en-US" dirty="0" smtClean="0">
                <a:solidFill>
                  <a:srgbClr val="002060"/>
                </a:solidFill>
                <a:cs typeface="Times New Roman" pitchFamily="18" charset="0"/>
              </a:rPr>
              <a:t> : </a:t>
            </a:r>
            <a:r>
              <a:rPr lang="en-US" dirty="0" err="1" smtClean="0">
                <a:solidFill>
                  <a:srgbClr val="002060"/>
                </a:solidFill>
                <a:cs typeface="Times New Roman" pitchFamily="18" charset="0"/>
              </a:rPr>
              <a:t>max_iteration</a:t>
            </a:r>
            <a:endParaRPr lang="en-US" dirty="0">
              <a:solidFill>
                <a:srgbClr val="002060"/>
              </a:solidFill>
              <a:cs typeface="Times New Roman" pitchFamily="18" charset="0"/>
            </a:endParaRPr>
          </a:p>
        </p:txBody>
      </p:sp>
      <p:sp>
        <p:nvSpPr>
          <p:cNvPr id="33" name="Rectangle 32"/>
          <p:cNvSpPr/>
          <p:nvPr/>
        </p:nvSpPr>
        <p:spPr>
          <a:xfrm>
            <a:off x="3766396" y="4929198"/>
            <a:ext cx="2351550" cy="397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684165" y="4806679"/>
            <a:ext cx="2567574" cy="420628"/>
          </a:xfrm>
          <a:prstGeom prst="rect">
            <a:avLst/>
          </a:prstGeom>
          <a:noFill/>
        </p:spPr>
        <p:txBody>
          <a:bodyPr wrap="square" rtlCol="0">
            <a:spAutoFit/>
          </a:bodyPr>
          <a:lstStyle/>
          <a:p>
            <a:pPr algn="ctr"/>
            <a:r>
              <a:rPr lang="en-US" sz="3200" baseline="-25000" dirty="0" err="1" smtClean="0">
                <a:solidFill>
                  <a:srgbClr val="002060"/>
                </a:solidFill>
              </a:rPr>
              <a:t>Iteration_count</a:t>
            </a:r>
            <a:r>
              <a:rPr lang="en-US" sz="3200" baseline="-25000" dirty="0" smtClean="0">
                <a:solidFill>
                  <a:srgbClr val="002060"/>
                </a:solidFill>
              </a:rPr>
              <a:t>++</a:t>
            </a:r>
            <a:r>
              <a:rPr lang="en-US" sz="2000" dirty="0" smtClean="0">
                <a:solidFill>
                  <a:srgbClr val="002060"/>
                </a:solidFill>
              </a:rPr>
              <a:t> </a:t>
            </a:r>
            <a:r>
              <a:rPr lang="en-US" dirty="0" smtClean="0">
                <a:solidFill>
                  <a:srgbClr val="002060"/>
                </a:solidFill>
              </a:rPr>
              <a:t> </a:t>
            </a:r>
            <a:endParaRPr lang="en-US" dirty="0">
              <a:solidFill>
                <a:srgbClr val="002060"/>
              </a:solidFill>
            </a:endParaRPr>
          </a:p>
        </p:txBody>
      </p:sp>
      <p:sp>
        <p:nvSpPr>
          <p:cNvPr id="35" name="Rectangle 34"/>
          <p:cNvSpPr/>
          <p:nvPr/>
        </p:nvSpPr>
        <p:spPr>
          <a:xfrm>
            <a:off x="6660232" y="4139244"/>
            <a:ext cx="2351550" cy="699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727497" y="4152578"/>
            <a:ext cx="2286016" cy="707886"/>
          </a:xfrm>
          <a:prstGeom prst="rect">
            <a:avLst/>
          </a:prstGeom>
          <a:noFill/>
        </p:spPr>
        <p:txBody>
          <a:bodyPr wrap="square" rtlCol="0">
            <a:spAutoFit/>
          </a:bodyPr>
          <a:lstStyle/>
          <a:p>
            <a:pPr algn="ctr"/>
            <a:r>
              <a:rPr lang="en-US" sz="2000" dirty="0" smtClean="0">
                <a:solidFill>
                  <a:srgbClr val="002060"/>
                </a:solidFill>
              </a:rPr>
              <a:t>Print  Count, x</a:t>
            </a:r>
            <a:r>
              <a:rPr lang="en-US" sz="2000" baseline="-25000" dirty="0" smtClean="0">
                <a:solidFill>
                  <a:srgbClr val="002060"/>
                </a:solidFill>
              </a:rPr>
              <a:t>i</a:t>
            </a:r>
            <a:r>
              <a:rPr lang="en-US" sz="1600" dirty="0" smtClean="0">
                <a:solidFill>
                  <a:srgbClr val="002060"/>
                </a:solidFill>
              </a:rPr>
              <a:t>  &amp; </a:t>
            </a:r>
            <a:r>
              <a:rPr lang="en-US" sz="2000" dirty="0" smtClean="0">
                <a:solidFill>
                  <a:srgbClr val="002060"/>
                </a:solidFill>
              </a:rPr>
              <a:t>f(x</a:t>
            </a:r>
            <a:r>
              <a:rPr lang="en-US" sz="2000" baseline="-25000" dirty="0" smtClean="0">
                <a:solidFill>
                  <a:srgbClr val="002060"/>
                </a:solidFill>
              </a:rPr>
              <a:t>i</a:t>
            </a:r>
            <a:r>
              <a:rPr lang="en-US" sz="2000" dirty="0" smtClean="0">
                <a:solidFill>
                  <a:srgbClr val="002060"/>
                </a:solidFill>
              </a:rPr>
              <a:t>)</a:t>
            </a:r>
            <a:endParaRPr lang="en-US" sz="1600" baseline="30000" dirty="0">
              <a:solidFill>
                <a:srgbClr val="002060"/>
              </a:solidFill>
            </a:endParaRPr>
          </a:p>
        </p:txBody>
      </p:sp>
      <p:sp>
        <p:nvSpPr>
          <p:cNvPr id="37" name="Rectangle 36"/>
          <p:cNvSpPr/>
          <p:nvPr/>
        </p:nvSpPr>
        <p:spPr>
          <a:xfrm>
            <a:off x="6719883" y="5761740"/>
            <a:ext cx="235155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600581" y="5749383"/>
            <a:ext cx="2567574" cy="400110"/>
          </a:xfrm>
          <a:prstGeom prst="rect">
            <a:avLst/>
          </a:prstGeom>
          <a:noFill/>
        </p:spPr>
        <p:txBody>
          <a:bodyPr wrap="square" rtlCol="0">
            <a:spAutoFit/>
          </a:bodyPr>
          <a:lstStyle/>
          <a:p>
            <a:pPr algn="ctr"/>
            <a:r>
              <a:rPr lang="en-US" sz="2000" dirty="0" smtClean="0">
                <a:solidFill>
                  <a:srgbClr val="002060"/>
                </a:solidFill>
              </a:rPr>
              <a:t>No convergence </a:t>
            </a:r>
            <a:r>
              <a:rPr lang="en-US" dirty="0" smtClean="0">
                <a:solidFill>
                  <a:srgbClr val="002060"/>
                </a:solidFill>
              </a:rPr>
              <a:t> </a:t>
            </a:r>
            <a:endParaRPr lang="en-US" dirty="0">
              <a:solidFill>
                <a:srgbClr val="002060"/>
              </a:solidFill>
            </a:endParaRPr>
          </a:p>
        </p:txBody>
      </p:sp>
      <p:sp>
        <p:nvSpPr>
          <p:cNvPr id="39" name="Oval 38"/>
          <p:cNvSpPr/>
          <p:nvPr/>
        </p:nvSpPr>
        <p:spPr>
          <a:xfrm>
            <a:off x="899592" y="1556793"/>
            <a:ext cx="1152128" cy="325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59243" y="1460070"/>
            <a:ext cx="1071736" cy="461665"/>
          </a:xfrm>
          <a:prstGeom prst="rect">
            <a:avLst/>
          </a:prstGeom>
          <a:noFill/>
        </p:spPr>
        <p:txBody>
          <a:bodyPr wrap="square" rtlCol="0">
            <a:spAutoFit/>
          </a:bodyPr>
          <a:lstStyle/>
          <a:p>
            <a:pPr algn="ctr"/>
            <a:r>
              <a:rPr lang="en-US" sz="2000" dirty="0" smtClean="0">
                <a:solidFill>
                  <a:srgbClr val="002060"/>
                </a:solidFill>
              </a:rPr>
              <a:t>Start</a:t>
            </a:r>
            <a:r>
              <a:rPr lang="en-US" sz="2400" dirty="0" smtClean="0">
                <a:solidFill>
                  <a:srgbClr val="002060"/>
                </a:solidFill>
              </a:rPr>
              <a:t> </a:t>
            </a:r>
            <a:r>
              <a:rPr lang="en-US" dirty="0" smtClean="0">
                <a:solidFill>
                  <a:srgbClr val="FFFF00"/>
                </a:solidFill>
              </a:rPr>
              <a:t> </a:t>
            </a:r>
            <a:endParaRPr lang="en-US" dirty="0">
              <a:solidFill>
                <a:srgbClr val="FFFF00"/>
              </a:solidFill>
            </a:endParaRPr>
          </a:p>
        </p:txBody>
      </p:sp>
      <p:cxnSp>
        <p:nvCxnSpPr>
          <p:cNvPr id="41" name="Straight Connector 40"/>
          <p:cNvCxnSpPr/>
          <p:nvPr/>
        </p:nvCxnSpPr>
        <p:spPr>
          <a:xfrm>
            <a:off x="2638007" y="3820557"/>
            <a:ext cx="290166"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2549114" y="3414551"/>
            <a:ext cx="785818" cy="2619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655874" y="3034739"/>
            <a:ext cx="288032"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V="1">
            <a:off x="-256246" y="6256980"/>
            <a:ext cx="810536" cy="1235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84157" y="6276297"/>
            <a:ext cx="360040" cy="10223"/>
          </a:xfrm>
          <a:prstGeom prst="line">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131840" y="1606000"/>
            <a:ext cx="72008" cy="46805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79512" y="6669360"/>
            <a:ext cx="4732082"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203848" y="1605979"/>
            <a:ext cx="172819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6117947" y="4488779"/>
            <a:ext cx="529929" cy="1179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7" idx="1"/>
            <a:endCxn id="31" idx="3"/>
          </p:cNvCxnSpPr>
          <p:nvPr/>
        </p:nvCxnSpPr>
        <p:spPr>
          <a:xfrm rot="10800000">
            <a:off x="6466789" y="5932750"/>
            <a:ext cx="253095" cy="901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178756" y="2046964"/>
            <a:ext cx="1658318"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6407137" y="3273767"/>
            <a:ext cx="1440160"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789742" y="3842567"/>
            <a:ext cx="567680" cy="461665"/>
          </a:xfrm>
          <a:prstGeom prst="rect">
            <a:avLst/>
          </a:prstGeom>
          <a:noFill/>
        </p:spPr>
        <p:txBody>
          <a:bodyPr wrap="square" rtlCol="0">
            <a:spAutoFit/>
          </a:bodyPr>
          <a:lstStyle/>
          <a:p>
            <a:pPr algn="ctr"/>
            <a:r>
              <a:rPr lang="en-US" sz="2400" u="sng" dirty="0" smtClean="0">
                <a:solidFill>
                  <a:schemeClr val="bg2">
                    <a:lumMod val="10000"/>
                  </a:schemeClr>
                </a:solidFill>
              </a:rPr>
              <a:t>&lt;</a:t>
            </a: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
        <p:nvSpPr>
          <p:cNvPr id="54" name="TextBox 53"/>
          <p:cNvSpPr txBox="1"/>
          <p:nvPr/>
        </p:nvSpPr>
        <p:spPr>
          <a:xfrm>
            <a:off x="2508482" y="3429000"/>
            <a:ext cx="567680" cy="461665"/>
          </a:xfrm>
          <a:prstGeom prst="rect">
            <a:avLst/>
          </a:prstGeom>
          <a:noFill/>
        </p:spPr>
        <p:txBody>
          <a:bodyPr wrap="square" rtlCol="0">
            <a:spAutoFit/>
          </a:bodyPr>
          <a:lstStyle/>
          <a:p>
            <a:pPr algn="ctr"/>
            <a:r>
              <a:rPr lang="en-US" sz="2400" dirty="0" smtClean="0">
                <a:solidFill>
                  <a:schemeClr val="bg2">
                    <a:lumMod val="10000"/>
                  </a:schemeClr>
                </a:solidFill>
              </a:rPr>
              <a:t>&gt; </a:t>
            </a:r>
            <a:r>
              <a:rPr lang="en-US" dirty="0" smtClean="0">
                <a:solidFill>
                  <a:srgbClr val="FFFF00"/>
                </a:solidFill>
              </a:rPr>
              <a:t> </a:t>
            </a:r>
            <a:endParaRPr lang="en-US" dirty="0">
              <a:solidFill>
                <a:srgbClr val="FFFF00"/>
              </a:solidFill>
            </a:endParaRPr>
          </a:p>
        </p:txBody>
      </p:sp>
      <p:sp>
        <p:nvSpPr>
          <p:cNvPr id="55" name="TextBox 54"/>
          <p:cNvSpPr txBox="1"/>
          <p:nvPr/>
        </p:nvSpPr>
        <p:spPr>
          <a:xfrm>
            <a:off x="4934555" y="2152769"/>
            <a:ext cx="1067746" cy="461665"/>
          </a:xfrm>
          <a:prstGeom prst="rect">
            <a:avLst/>
          </a:prstGeom>
          <a:noFill/>
        </p:spPr>
        <p:txBody>
          <a:bodyPr wrap="square" rtlCol="0">
            <a:spAutoFit/>
          </a:bodyPr>
          <a:lstStyle/>
          <a:p>
            <a:pPr algn="ctr"/>
            <a:r>
              <a:rPr lang="en-US" sz="2400" dirty="0" smtClean="0">
                <a:solidFill>
                  <a:schemeClr val="bg2">
                    <a:lumMod val="10000"/>
                  </a:schemeClr>
                </a:solidFill>
              </a:rPr>
              <a:t>&lt; </a:t>
            </a:r>
            <a:r>
              <a:rPr lang="en-US" dirty="0" smtClean="0">
                <a:solidFill>
                  <a:srgbClr val="FFFF00"/>
                </a:solidFill>
              </a:rPr>
              <a:t> </a:t>
            </a:r>
            <a:endParaRPr lang="en-US" dirty="0">
              <a:solidFill>
                <a:srgbClr val="FFFF00"/>
              </a:solidFill>
            </a:endParaRPr>
          </a:p>
        </p:txBody>
      </p:sp>
      <p:sp>
        <p:nvSpPr>
          <p:cNvPr id="56" name="TextBox 55"/>
          <p:cNvSpPr txBox="1"/>
          <p:nvPr/>
        </p:nvSpPr>
        <p:spPr>
          <a:xfrm>
            <a:off x="5940152" y="1700808"/>
            <a:ext cx="567680" cy="461665"/>
          </a:xfrm>
          <a:prstGeom prst="rect">
            <a:avLst/>
          </a:prstGeom>
          <a:noFill/>
        </p:spPr>
        <p:txBody>
          <a:bodyPr wrap="square" rtlCol="0">
            <a:spAutoFit/>
          </a:bodyPr>
          <a:lstStyle/>
          <a:p>
            <a:pPr algn="ctr"/>
            <a:r>
              <a:rPr lang="en-US" sz="2400" dirty="0" smtClean="0">
                <a:solidFill>
                  <a:schemeClr val="bg2">
                    <a:lumMod val="10000"/>
                  </a:schemeClr>
                </a:solidFill>
              </a:rPr>
              <a:t>&gt; </a:t>
            </a:r>
            <a:r>
              <a:rPr lang="en-US" dirty="0" smtClean="0">
                <a:solidFill>
                  <a:srgbClr val="FFFF00"/>
                </a:solidFill>
              </a:rPr>
              <a:t> </a:t>
            </a:r>
            <a:endParaRPr lang="en-US" dirty="0">
              <a:solidFill>
                <a:srgbClr val="FFFF00"/>
              </a:solidFill>
            </a:endParaRPr>
          </a:p>
        </p:txBody>
      </p:sp>
      <p:sp>
        <p:nvSpPr>
          <p:cNvPr id="57" name="TextBox 56"/>
          <p:cNvSpPr txBox="1"/>
          <p:nvPr/>
        </p:nvSpPr>
        <p:spPr>
          <a:xfrm>
            <a:off x="4985567" y="4559651"/>
            <a:ext cx="567680" cy="461665"/>
          </a:xfrm>
          <a:prstGeom prst="rect">
            <a:avLst/>
          </a:prstGeom>
          <a:noFill/>
        </p:spPr>
        <p:txBody>
          <a:bodyPr wrap="square" rtlCol="0">
            <a:spAutoFit/>
          </a:bodyPr>
          <a:lstStyle/>
          <a:p>
            <a:pPr algn="ctr"/>
            <a:r>
              <a:rPr lang="en-US" sz="2400" dirty="0" smtClean="0">
                <a:solidFill>
                  <a:schemeClr val="bg2">
                    <a:lumMod val="10000"/>
                  </a:schemeClr>
                </a:solidFill>
              </a:rPr>
              <a:t>&gt; </a:t>
            </a:r>
            <a:r>
              <a:rPr lang="en-US" dirty="0" smtClean="0">
                <a:solidFill>
                  <a:srgbClr val="FFFF00"/>
                </a:solidFill>
              </a:rPr>
              <a:t> </a:t>
            </a:r>
            <a:endParaRPr lang="en-US" dirty="0">
              <a:solidFill>
                <a:srgbClr val="FFFF00"/>
              </a:solidFill>
            </a:endParaRPr>
          </a:p>
        </p:txBody>
      </p:sp>
      <p:sp>
        <p:nvSpPr>
          <p:cNvPr id="58" name="TextBox 57"/>
          <p:cNvSpPr txBox="1"/>
          <p:nvPr/>
        </p:nvSpPr>
        <p:spPr>
          <a:xfrm>
            <a:off x="5978750" y="4084299"/>
            <a:ext cx="567680" cy="461665"/>
          </a:xfrm>
          <a:prstGeom prst="rect">
            <a:avLst/>
          </a:prstGeom>
          <a:noFill/>
        </p:spPr>
        <p:txBody>
          <a:bodyPr wrap="square" rtlCol="0">
            <a:spAutoFit/>
          </a:bodyPr>
          <a:lstStyle/>
          <a:p>
            <a:pPr algn="ctr"/>
            <a:r>
              <a:rPr lang="en-US" sz="2400" u="sng" dirty="0" smtClean="0">
                <a:solidFill>
                  <a:schemeClr val="bg2">
                    <a:lumMod val="10000"/>
                  </a:schemeClr>
                </a:solidFill>
              </a:rPr>
              <a:t>&lt;</a:t>
            </a: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
        <p:nvSpPr>
          <p:cNvPr id="59" name="TextBox 58"/>
          <p:cNvSpPr txBox="1"/>
          <p:nvPr/>
        </p:nvSpPr>
        <p:spPr>
          <a:xfrm>
            <a:off x="4422476" y="6247535"/>
            <a:ext cx="567680" cy="461665"/>
          </a:xfrm>
          <a:prstGeom prst="rect">
            <a:avLst/>
          </a:prstGeom>
          <a:noFill/>
        </p:spPr>
        <p:txBody>
          <a:bodyPr wrap="square" rtlCol="0">
            <a:spAutoFit/>
          </a:bodyPr>
          <a:lstStyle/>
          <a:p>
            <a:pPr algn="ctr"/>
            <a:r>
              <a:rPr lang="en-US" sz="2400" dirty="0" smtClean="0">
                <a:solidFill>
                  <a:schemeClr val="bg2">
                    <a:lumMod val="10000"/>
                  </a:schemeClr>
                </a:solidFill>
              </a:rPr>
              <a:t>&lt; </a:t>
            </a:r>
            <a:r>
              <a:rPr lang="en-US" dirty="0" smtClean="0">
                <a:solidFill>
                  <a:srgbClr val="FFFF00"/>
                </a:solidFill>
              </a:rPr>
              <a:t> </a:t>
            </a:r>
            <a:endParaRPr lang="en-US" dirty="0">
              <a:solidFill>
                <a:srgbClr val="FFFF00"/>
              </a:solidFill>
            </a:endParaRPr>
          </a:p>
        </p:txBody>
      </p:sp>
      <p:sp>
        <p:nvSpPr>
          <p:cNvPr id="60" name="TextBox 59"/>
          <p:cNvSpPr txBox="1"/>
          <p:nvPr/>
        </p:nvSpPr>
        <p:spPr>
          <a:xfrm>
            <a:off x="6252898" y="5829978"/>
            <a:ext cx="567680" cy="461665"/>
          </a:xfrm>
          <a:prstGeom prst="rect">
            <a:avLst/>
          </a:prstGeom>
          <a:noFill/>
        </p:spPr>
        <p:txBody>
          <a:bodyPr wrap="square" rtlCol="0">
            <a:spAutoFit/>
          </a:bodyPr>
          <a:lstStyle/>
          <a:p>
            <a:pPr algn="ctr"/>
            <a:r>
              <a:rPr lang="en-US" sz="2400" u="sng" dirty="0" smtClean="0">
                <a:solidFill>
                  <a:schemeClr val="bg2">
                    <a:lumMod val="10000"/>
                  </a:schemeClr>
                </a:solidFill>
              </a:rPr>
              <a:t>&gt;</a:t>
            </a: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
        <p:nvSpPr>
          <p:cNvPr id="61" name="Oval 60"/>
          <p:cNvSpPr/>
          <p:nvPr/>
        </p:nvSpPr>
        <p:spPr>
          <a:xfrm>
            <a:off x="7271233" y="5140092"/>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2" name="TextBox 61"/>
          <p:cNvSpPr txBox="1"/>
          <p:nvPr/>
        </p:nvSpPr>
        <p:spPr>
          <a:xfrm>
            <a:off x="7345375" y="5110475"/>
            <a:ext cx="1071736" cy="461665"/>
          </a:xfrm>
          <a:prstGeom prst="rect">
            <a:avLst/>
          </a:prstGeom>
          <a:noFill/>
        </p:spPr>
        <p:txBody>
          <a:bodyPr wrap="square" rtlCol="0">
            <a:spAutoFit/>
          </a:bodyPr>
          <a:lstStyle/>
          <a:p>
            <a:pPr algn="ctr"/>
            <a:r>
              <a:rPr lang="en-US" sz="2000" dirty="0" smtClean="0">
                <a:solidFill>
                  <a:srgbClr val="002060"/>
                </a:solidFill>
              </a:rPr>
              <a:t>Stop</a:t>
            </a:r>
            <a:r>
              <a:rPr lang="en-US" sz="2400" dirty="0" smtClean="0">
                <a:solidFill>
                  <a:srgbClr val="002060"/>
                </a:solidFill>
              </a:rPr>
              <a:t> </a:t>
            </a:r>
            <a:r>
              <a:rPr lang="en-US" dirty="0" smtClean="0">
                <a:solidFill>
                  <a:srgbClr val="FFFF00"/>
                </a:solidFill>
              </a:rPr>
              <a:t> </a:t>
            </a:r>
            <a:endParaRPr lang="en-US" dirty="0">
              <a:solidFill>
                <a:srgbClr val="FFFF00"/>
              </a:solidFill>
            </a:endParaRPr>
          </a:p>
        </p:txBody>
      </p:sp>
      <p:cxnSp>
        <p:nvCxnSpPr>
          <p:cNvPr id="63" name="Straight Arrow Connector 62"/>
          <p:cNvCxnSpPr>
            <a:stCxn id="35" idx="2"/>
            <a:endCxn id="61" idx="0"/>
          </p:cNvCxnSpPr>
          <p:nvPr/>
        </p:nvCxnSpPr>
        <p:spPr>
          <a:xfrm rot="16200000" flipH="1">
            <a:off x="7690833" y="4983628"/>
            <a:ext cx="301638" cy="1129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2"/>
            <a:endCxn id="37" idx="0"/>
          </p:cNvCxnSpPr>
          <p:nvPr/>
        </p:nvCxnSpPr>
        <p:spPr>
          <a:xfrm rot="16200000" flipH="1">
            <a:off x="7793650" y="5659732"/>
            <a:ext cx="189600" cy="14415"/>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42807" y="5833178"/>
            <a:ext cx="1285921" cy="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Slide Number Placeholder 66"/>
          <p:cNvSpPr>
            <a:spLocks noGrp="1"/>
          </p:cNvSpPr>
          <p:nvPr>
            <p:ph type="sldNum" sz="quarter" idx="12"/>
          </p:nvPr>
        </p:nvSpPr>
        <p:spPr>
          <a:xfrm>
            <a:off x="8204396" y="6476999"/>
            <a:ext cx="733864" cy="274320"/>
          </a:xfrm>
        </p:spPr>
        <p:txBody>
          <a:bodyPr/>
          <a:lstStyle/>
          <a:p>
            <a:fld id="{B5707573-AC35-4B87-BB3A-76204B732A48}" type="slidenum">
              <a:rPr lang="en-US" smtClean="0"/>
              <a:pPr/>
              <a:t>16</a:t>
            </a:fld>
            <a:endParaRPr lang="en-US"/>
          </a:p>
        </p:txBody>
      </p:sp>
      <p:sp>
        <p:nvSpPr>
          <p:cNvPr id="68" name="Rectangle 67"/>
          <p:cNvSpPr/>
          <p:nvPr/>
        </p:nvSpPr>
        <p:spPr>
          <a:xfrm>
            <a:off x="247963" y="5084431"/>
            <a:ext cx="2376264" cy="65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356113" y="5143512"/>
            <a:ext cx="2376264" cy="622414"/>
          </a:xfrm>
          <a:prstGeom prst="rect">
            <a:avLst/>
          </a:prstGeom>
          <a:noFill/>
        </p:spPr>
        <p:txBody>
          <a:bodyPr wrap="square" rtlCol="0">
            <a:spAutoFit/>
          </a:bodyPr>
          <a:lstStyle/>
          <a:p>
            <a:pPr algn="ctr">
              <a:lnSpc>
                <a:spcPts val="2000"/>
              </a:lnSpc>
            </a:pPr>
            <a:r>
              <a:rPr lang="en-US" sz="2000" dirty="0" err="1" smtClean="0">
                <a:solidFill>
                  <a:srgbClr val="002060"/>
                </a:solidFill>
              </a:rPr>
              <a:t>iteration_c</a:t>
            </a:r>
            <a:r>
              <a:rPr lang="bn-BD" sz="2000" dirty="0" smtClean="0">
                <a:solidFill>
                  <a:srgbClr val="002060"/>
                </a:solidFill>
              </a:rPr>
              <a:t>ount</a:t>
            </a:r>
            <a:r>
              <a:rPr lang="en-US" sz="2000" dirty="0" smtClean="0">
                <a:solidFill>
                  <a:srgbClr val="002060"/>
                </a:solidFill>
              </a:rPr>
              <a:t>=0</a:t>
            </a:r>
          </a:p>
          <a:p>
            <a:pPr algn="ctr">
              <a:lnSpc>
                <a:spcPts val="2000"/>
              </a:lnSpc>
            </a:pPr>
            <a:r>
              <a:rPr lang="en-US" sz="2000" dirty="0" err="1" smtClean="0">
                <a:solidFill>
                  <a:srgbClr val="002060"/>
                </a:solidFill>
              </a:rPr>
              <a:t>x</a:t>
            </a:r>
            <a:r>
              <a:rPr lang="en-US" sz="2000" baseline="-25000" dirty="0" err="1" smtClean="0">
                <a:solidFill>
                  <a:srgbClr val="002060"/>
                </a:solidFill>
              </a:rPr>
              <a:t>iold</a:t>
            </a:r>
            <a:r>
              <a:rPr lang="en-US" sz="2000" dirty="0" smtClean="0">
                <a:solidFill>
                  <a:srgbClr val="002060"/>
                </a:solidFill>
              </a:rPr>
              <a:t> = x</a:t>
            </a:r>
            <a:r>
              <a:rPr lang="en-US" sz="2000" i="1" baseline="-25000" dirty="0" smtClean="0">
                <a:solidFill>
                  <a:srgbClr val="002060"/>
                </a:solidFill>
              </a:rPr>
              <a:t>l</a:t>
            </a:r>
            <a:r>
              <a:rPr lang="en-US" sz="2400" dirty="0" smtClean="0">
                <a:solidFill>
                  <a:srgbClr val="002060"/>
                </a:solidFill>
              </a:rPr>
              <a:t> </a:t>
            </a:r>
            <a:r>
              <a:rPr lang="en-US" dirty="0" smtClean="0">
                <a:solidFill>
                  <a:srgbClr val="002060"/>
                </a:solidFill>
              </a:rPr>
              <a:t> </a:t>
            </a:r>
            <a:endParaRPr lang="en-US" dirty="0">
              <a:solidFill>
                <a:srgbClr val="002060"/>
              </a:solidFill>
            </a:endParaRPr>
          </a:p>
        </p:txBody>
      </p:sp>
      <p:sp>
        <p:nvSpPr>
          <p:cNvPr id="70" name="Rectangle 69"/>
          <p:cNvSpPr/>
          <p:nvPr/>
        </p:nvSpPr>
        <p:spPr>
          <a:xfrm>
            <a:off x="3500430" y="3583517"/>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3391921" y="3588037"/>
            <a:ext cx="3198757" cy="400110"/>
          </a:xfrm>
          <a:prstGeom prst="rect">
            <a:avLst/>
          </a:prstGeom>
          <a:noFill/>
        </p:spPr>
        <p:txBody>
          <a:bodyPr wrap="square" rtlCol="0">
            <a:spAutoFit/>
          </a:bodyPr>
          <a:lstStyle/>
          <a:p>
            <a:pPr algn="ctr"/>
            <a:r>
              <a:rPr lang="en-US" sz="2000" dirty="0" err="1" smtClean="0">
                <a:solidFill>
                  <a:srgbClr val="002060"/>
                </a:solidFill>
              </a:rPr>
              <a:t>X</a:t>
            </a:r>
            <a:r>
              <a:rPr lang="en-US" sz="2000" baseline="-25000" dirty="0" err="1" smtClean="0">
                <a:solidFill>
                  <a:srgbClr val="002060"/>
                </a:solidFill>
              </a:rPr>
              <a:t>iold</a:t>
            </a:r>
            <a:r>
              <a:rPr lang="en-US" sz="2000" baseline="-25000" dirty="0" smtClean="0">
                <a:solidFill>
                  <a:srgbClr val="002060"/>
                </a:solidFill>
              </a:rPr>
              <a:t>=</a:t>
            </a:r>
            <a:r>
              <a:rPr lang="en-US" sz="2000" dirty="0" smtClean="0">
                <a:solidFill>
                  <a:srgbClr val="002060"/>
                </a:solidFill>
              </a:rPr>
              <a:t>x</a:t>
            </a:r>
            <a:r>
              <a:rPr lang="en-US" sz="2000" baseline="-25000" dirty="0" smtClean="0">
                <a:solidFill>
                  <a:srgbClr val="002060"/>
                </a:solidFill>
              </a:rPr>
              <a:t>i</a:t>
            </a:r>
            <a:endParaRPr lang="en-US" dirty="0">
              <a:solidFill>
                <a:srgbClr val="002060"/>
              </a:solidFill>
            </a:endParaRPr>
          </a:p>
        </p:txBody>
      </p:sp>
      <p:cxnSp>
        <p:nvCxnSpPr>
          <p:cNvPr id="72" name="Straight Connector 71"/>
          <p:cNvCxnSpPr>
            <a:stCxn id="23" idx="1"/>
          </p:cNvCxnSpPr>
          <p:nvPr/>
        </p:nvCxnSpPr>
        <p:spPr>
          <a:xfrm rot="10800000" flipV="1">
            <a:off x="3000364" y="2055900"/>
            <a:ext cx="692370" cy="15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2737974" y="1809289"/>
            <a:ext cx="500068" cy="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988007" y="1537245"/>
            <a:ext cx="5870273" cy="158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flipV="1">
            <a:off x="7542857" y="2815601"/>
            <a:ext cx="2571770" cy="59079"/>
          </a:xfrm>
          <a:prstGeom prst="line">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214678" y="1680121"/>
            <a:ext cx="695495" cy="461665"/>
          </a:xfrm>
          <a:prstGeom prst="rect">
            <a:avLst/>
          </a:prstGeom>
          <a:noFill/>
        </p:spPr>
        <p:txBody>
          <a:bodyPr wrap="square" rtlCol="0">
            <a:spAutoFit/>
          </a:bodyPr>
          <a:lstStyle/>
          <a:p>
            <a:pPr algn="ct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5448"/>
            <a:ext cx="8229600" cy="1252728"/>
          </a:xfrm>
        </p:spPr>
        <p:txBody>
          <a:bodyPr>
            <a:normAutofit fontScale="90000"/>
          </a:bodyPr>
          <a:lstStyle/>
          <a:p>
            <a:r>
              <a:rPr lang="en-US" dirty="0" smtClean="0"/>
              <a:t>The program for False Position method in </a:t>
            </a:r>
            <a:r>
              <a:rPr lang="en-US" dirty="0" err="1" smtClean="0"/>
              <a:t>Matlab</a:t>
            </a:r>
            <a:endParaRPr lang="en-US" dirty="0"/>
          </a:p>
        </p:txBody>
      </p:sp>
      <p:sp>
        <p:nvSpPr>
          <p:cNvPr id="7" name="Content Placeholder 2"/>
          <p:cNvSpPr>
            <a:spLocks noGrp="1"/>
          </p:cNvSpPr>
          <p:nvPr>
            <p:ph idx="1"/>
          </p:nvPr>
        </p:nvSpPr>
        <p:spPr>
          <a:xfrm>
            <a:off x="46692" y="1500174"/>
            <a:ext cx="5572164" cy="5357826"/>
          </a:xfrm>
          <a:ln w="19050">
            <a:solidFill>
              <a:schemeClr val="tx1"/>
            </a:solidFill>
          </a:ln>
        </p:spPr>
        <p:txBody>
          <a:bodyPr>
            <a:normAutofit/>
          </a:bodyPr>
          <a:lstStyle/>
          <a:p>
            <a:pPr>
              <a:buNone/>
            </a:pPr>
            <a:r>
              <a:rPr lang="en-US" sz="1800" dirty="0" smtClean="0"/>
              <a:t>    clear all;</a:t>
            </a:r>
          </a:p>
          <a:p>
            <a:pPr>
              <a:buNone/>
            </a:pPr>
            <a:r>
              <a:rPr lang="en-US" sz="1800" dirty="0" smtClean="0"/>
              <a:t>    f = @ (x) (x^2 - 5*x + 6);</a:t>
            </a:r>
          </a:p>
          <a:p>
            <a:pPr>
              <a:buNone/>
            </a:pPr>
            <a:r>
              <a:rPr lang="en-US" sz="1800" dirty="0" smtClean="0"/>
              <a:t>    while 1</a:t>
            </a:r>
          </a:p>
          <a:p>
            <a:pPr>
              <a:buNone/>
            </a:pPr>
            <a:r>
              <a:rPr lang="en-US" sz="1800" dirty="0" smtClean="0"/>
              <a:t>            xl = input('Enter the value of xl: ');</a:t>
            </a:r>
          </a:p>
          <a:p>
            <a:pPr>
              <a:buNone/>
            </a:pPr>
            <a:r>
              <a:rPr lang="en-US" sz="1800" dirty="0" smtClean="0"/>
              <a:t>            </a:t>
            </a:r>
            <a:r>
              <a:rPr lang="en-US" sz="1800" dirty="0" err="1" smtClean="0"/>
              <a:t>xu</a:t>
            </a:r>
            <a:r>
              <a:rPr lang="en-US" sz="1800" dirty="0" smtClean="0"/>
              <a:t> = input('Enter the value of </a:t>
            </a:r>
            <a:r>
              <a:rPr lang="en-US" sz="1800" dirty="0" err="1" smtClean="0"/>
              <a:t>xu</a:t>
            </a:r>
            <a:r>
              <a:rPr lang="en-US" sz="1800" dirty="0" smtClean="0"/>
              <a:t>: '); </a:t>
            </a:r>
          </a:p>
          <a:p>
            <a:pPr>
              <a:buNone/>
            </a:pPr>
            <a:r>
              <a:rPr lang="en-US" sz="1800" dirty="0" smtClean="0"/>
              <a:t>            if (f(xl)*f(</a:t>
            </a:r>
            <a:r>
              <a:rPr lang="en-US" sz="1800" dirty="0" err="1" smtClean="0"/>
              <a:t>xu</a:t>
            </a:r>
            <a:r>
              <a:rPr lang="en-US" sz="1800" dirty="0" smtClean="0"/>
              <a:t>) &lt; 0) </a:t>
            </a:r>
          </a:p>
          <a:p>
            <a:pPr>
              <a:buNone/>
            </a:pPr>
            <a:r>
              <a:rPr lang="en-US" sz="1800" dirty="0" smtClean="0"/>
              <a:t>                </a:t>
            </a:r>
            <a:r>
              <a:rPr lang="en-US" sz="1800" dirty="0" err="1" smtClean="0"/>
              <a:t>disp</a:t>
            </a:r>
            <a:r>
              <a:rPr lang="en-US" sz="1800" dirty="0" smtClean="0"/>
              <a:t>('The xl and </a:t>
            </a:r>
            <a:r>
              <a:rPr lang="en-US" sz="1800" dirty="0" err="1" smtClean="0"/>
              <a:t>xu</a:t>
            </a:r>
            <a:r>
              <a:rPr lang="en-US" sz="1800" dirty="0" smtClean="0"/>
              <a:t> encompass </a:t>
            </a:r>
            <a:r>
              <a:rPr lang="en-US" sz="1800" dirty="0" err="1" smtClean="0"/>
              <a:t>atleast</a:t>
            </a:r>
            <a:r>
              <a:rPr lang="en-US" sz="1800" dirty="0" smtClean="0"/>
              <a:t> one root');</a:t>
            </a:r>
          </a:p>
          <a:p>
            <a:pPr>
              <a:buNone/>
            </a:pPr>
            <a:r>
              <a:rPr lang="en-US" sz="1800" dirty="0" smtClean="0"/>
              <a:t>                break;</a:t>
            </a:r>
          </a:p>
          <a:p>
            <a:pPr>
              <a:buNone/>
            </a:pPr>
            <a:r>
              <a:rPr lang="en-US" sz="1800" dirty="0" smtClean="0"/>
              <a:t>             end</a:t>
            </a:r>
          </a:p>
          <a:p>
            <a:pPr>
              <a:buNone/>
            </a:pPr>
            <a:r>
              <a:rPr lang="en-US" sz="1800" dirty="0" smtClean="0"/>
              <a:t>             </a:t>
            </a:r>
            <a:r>
              <a:rPr lang="en-US" sz="1800" dirty="0" err="1" smtClean="0"/>
              <a:t>disp</a:t>
            </a:r>
            <a:r>
              <a:rPr lang="en-US" sz="1800" dirty="0" smtClean="0"/>
              <a:t> ('The xl and </a:t>
            </a:r>
            <a:r>
              <a:rPr lang="en-US" sz="1800" dirty="0" err="1" smtClean="0"/>
              <a:t>xu</a:t>
            </a:r>
            <a:r>
              <a:rPr lang="en-US" sz="1800" dirty="0" smtClean="0"/>
              <a:t> do not encompass the root’);</a:t>
            </a:r>
          </a:p>
          <a:p>
            <a:pPr>
              <a:buNone/>
            </a:pPr>
            <a:r>
              <a:rPr lang="en-US" sz="1800" dirty="0" smtClean="0"/>
              <a:t>	      </a:t>
            </a:r>
            <a:r>
              <a:rPr lang="en-US" sz="1800" dirty="0" err="1" smtClean="0"/>
              <a:t>disp</a:t>
            </a:r>
            <a:r>
              <a:rPr lang="en-US" sz="1800" dirty="0" smtClean="0"/>
              <a:t>(‘Enter a new set');</a:t>
            </a:r>
          </a:p>
          <a:p>
            <a:pPr>
              <a:buNone/>
            </a:pPr>
            <a:r>
              <a:rPr lang="en-US" sz="1800" dirty="0" smtClean="0"/>
              <a:t>    end</a:t>
            </a:r>
          </a:p>
          <a:p>
            <a:pPr>
              <a:buNone/>
            </a:pPr>
            <a:r>
              <a:rPr lang="en-US" sz="1800" dirty="0" smtClean="0"/>
              <a:t>    </a:t>
            </a:r>
            <a:r>
              <a:rPr lang="en-US" sz="1800" dirty="0" err="1" smtClean="0"/>
              <a:t>maxcount</a:t>
            </a:r>
            <a:r>
              <a:rPr lang="en-US" sz="1800" dirty="0" smtClean="0"/>
              <a:t> = input('Enter the value of maximum </a:t>
            </a:r>
          </a:p>
          <a:p>
            <a:pPr>
              <a:buNone/>
            </a:pPr>
            <a:r>
              <a:rPr lang="en-US" sz="1800" dirty="0" smtClean="0"/>
              <a:t>                                           number of count: ');</a:t>
            </a:r>
          </a:p>
          <a:p>
            <a:pPr>
              <a:buNone/>
            </a:pPr>
            <a:r>
              <a:rPr lang="en-US" sz="1800" dirty="0" smtClean="0"/>
              <a:t>    </a:t>
            </a:r>
            <a:r>
              <a:rPr lang="en-US" sz="1800" dirty="0" err="1" smtClean="0"/>
              <a:t>eps</a:t>
            </a:r>
            <a:r>
              <a:rPr lang="en-US" sz="1800" dirty="0" smtClean="0"/>
              <a:t> = input('Enter the value of epsilon (%): '); </a:t>
            </a:r>
          </a:p>
          <a:p>
            <a:pPr>
              <a:buNone/>
            </a:pPr>
            <a:r>
              <a:rPr lang="en-US" sz="1800" dirty="0" smtClean="0"/>
              <a:t>    count = 0;</a:t>
            </a:r>
          </a:p>
          <a:p>
            <a:pPr>
              <a:buNone/>
            </a:pPr>
            <a:r>
              <a:rPr lang="en-US" sz="1800" dirty="0" smtClean="0"/>
              <a:t>    </a:t>
            </a:r>
            <a:r>
              <a:rPr lang="en-US" sz="1800" dirty="0" err="1" smtClean="0"/>
              <a:t>xiold</a:t>
            </a:r>
            <a:r>
              <a:rPr lang="en-US" sz="1800" dirty="0" smtClean="0"/>
              <a:t> = xl;</a:t>
            </a:r>
          </a:p>
          <a:p>
            <a:pPr lvl="0">
              <a:buNone/>
            </a:pPr>
            <a:r>
              <a:rPr lang="en-US" sz="1800" dirty="0" smtClean="0"/>
              <a:t>    </a:t>
            </a:r>
            <a:r>
              <a:rPr lang="en-US" sz="1800" dirty="0" err="1" smtClean="0"/>
              <a:t>disp</a:t>
            </a:r>
            <a:r>
              <a:rPr lang="en-US" sz="1800" dirty="0" smtClean="0"/>
              <a:t>( '     Count      Xi       Error     f(xi)');</a:t>
            </a:r>
          </a:p>
        </p:txBody>
      </p:sp>
      <p:sp>
        <p:nvSpPr>
          <p:cNvPr id="8" name="Content Placeholder 2"/>
          <p:cNvSpPr txBox="1">
            <a:spLocks/>
          </p:cNvSpPr>
          <p:nvPr/>
        </p:nvSpPr>
        <p:spPr>
          <a:xfrm>
            <a:off x="5665612" y="1428736"/>
            <a:ext cx="3441349" cy="5429264"/>
          </a:xfrm>
          <a:prstGeom prst="rect">
            <a:avLst/>
          </a:prstGeom>
          <a:ln w="19050">
            <a:solidFill>
              <a:schemeClr val="tx1"/>
            </a:solidFill>
          </a:ln>
        </p:spPr>
        <p:txBody>
          <a:bodyPr vert="horz" lIns="54864" tIns="91440" rtlCol="0">
            <a:normAutofit fontScale="47500" lnSpcReduction="2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count &lt;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maxcount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xi=(</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*f(xl) –xl*f(</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fxl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if (f(xl)*f(xi) &lt; 0) </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else</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xl = 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end     </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err=abs(xi -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xiold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)*100/xi);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a:t>
            </a:r>
            <a:r>
              <a:rPr lang="en-US" sz="3200" dirty="0" err="1" smtClean="0"/>
              <a:t>xmold</a:t>
            </a:r>
            <a:r>
              <a:rPr lang="en-US" sz="3200" dirty="0" smtClean="0"/>
              <a:t> = xi;</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Y(1) = count;</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Y(2) = 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Y(3) = err;</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Y(4)=f(xi);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disp</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(Y);</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if (abs(f(xl)*f(xi))&lt;1.0e-10)</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     end</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if err &lt;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eps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end</a:t>
            </a:r>
          </a:p>
          <a:p>
            <a:r>
              <a:rPr lang="en-US" dirty="0" smtClean="0"/>
              <a:t>                </a:t>
            </a:r>
            <a:r>
              <a:rPr lang="en-US" sz="3200" dirty="0" smtClean="0"/>
              <a:t>count = count+1;</a:t>
            </a:r>
          </a:p>
          <a:p>
            <a:r>
              <a:rPr lang="en-US" sz="3200" dirty="0" smtClean="0"/>
              <a:t>    end</a:t>
            </a:r>
          </a:p>
          <a:p>
            <a:r>
              <a:rPr lang="en-US" sz="3200" dirty="0" smtClean="0"/>
              <a:t>    if count == </a:t>
            </a:r>
            <a:r>
              <a:rPr lang="en-US" sz="3200" dirty="0" err="1" smtClean="0"/>
              <a:t>maxcount</a:t>
            </a:r>
            <a:r>
              <a:rPr lang="en-US" sz="3200" dirty="0" smtClean="0"/>
              <a:t>  </a:t>
            </a:r>
            <a:r>
              <a:rPr lang="en-US" sz="2500" dirty="0" smtClean="0"/>
              <a:t>&amp;&amp; </a:t>
            </a:r>
            <a:r>
              <a:rPr lang="en-US" sz="3200" dirty="0" smtClean="0"/>
              <a:t>err&gt;</a:t>
            </a:r>
            <a:r>
              <a:rPr lang="en-US" sz="3200" dirty="0" err="1" smtClean="0"/>
              <a:t>eps</a:t>
            </a:r>
            <a:r>
              <a:rPr lang="en-US" sz="3200" dirty="0" smtClean="0"/>
              <a:t> </a:t>
            </a:r>
          </a:p>
          <a:p>
            <a:r>
              <a:rPr lang="en-US" sz="3200" dirty="0" smtClean="0"/>
              <a:t>         </a:t>
            </a:r>
            <a:r>
              <a:rPr lang="en-US" sz="3200" dirty="0" err="1" smtClean="0"/>
              <a:t>disp</a:t>
            </a:r>
            <a:r>
              <a:rPr lang="en-US" sz="3200" dirty="0" smtClean="0"/>
              <a:t> ('no convergence');</a:t>
            </a:r>
          </a:p>
          <a:p>
            <a:r>
              <a:rPr lang="en-US" sz="3200" dirty="0" smtClean="0"/>
              <a:t>    end</a:t>
            </a:r>
          </a:p>
        </p:txBody>
      </p:sp>
      <p:sp>
        <p:nvSpPr>
          <p:cNvPr id="5" name="Slide Number Placeholder 4"/>
          <p:cNvSpPr>
            <a:spLocks noGrp="1"/>
          </p:cNvSpPr>
          <p:nvPr>
            <p:ph type="sldNum" sz="quarter" idx="12"/>
          </p:nvPr>
        </p:nvSpPr>
        <p:spPr/>
        <p:txBody>
          <a:bodyPr/>
          <a:lstStyle/>
          <a:p>
            <a:fld id="{B5707573-AC35-4B87-BB3A-76204B732A4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2376"/>
            <a:ext cx="8229600" cy="1252728"/>
          </a:xfrm>
        </p:spPr>
        <p:txBody>
          <a:bodyPr>
            <a:noAutofit/>
          </a:bodyPr>
          <a:lstStyle/>
          <a:p>
            <a:pPr algn="ctr"/>
            <a:r>
              <a:rPr lang="bn-BD" sz="6600" dirty="0" smtClean="0">
                <a:solidFill>
                  <a:schemeClr val="tx1"/>
                </a:solidFill>
              </a:rPr>
              <a:t>Thanks</a:t>
            </a:r>
            <a:endParaRPr lang="en-US" sz="6600" dirty="0">
              <a:solidFill>
                <a:schemeClr val="tx1"/>
              </a:solidFill>
            </a:endParaRPr>
          </a:p>
        </p:txBody>
      </p:sp>
      <p:sp>
        <p:nvSpPr>
          <p:cNvPr id="3" name="Slide Number Placeholder 2"/>
          <p:cNvSpPr>
            <a:spLocks noGrp="1"/>
          </p:cNvSpPr>
          <p:nvPr>
            <p:ph type="sldNum" sz="quarter" idx="12"/>
          </p:nvPr>
        </p:nvSpPr>
        <p:spPr/>
        <p:txBody>
          <a:bodyPr/>
          <a:lstStyle/>
          <a:p>
            <a:fld id="{B5707573-AC35-4B87-BB3A-76204B732A48}" type="slidenum">
              <a:rPr lang="en-US" smtClean="0"/>
              <a:pPr/>
              <a:t>18</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rot="5400000" flipH="1" flipV="1">
            <a:off x="7246566" y="2646189"/>
            <a:ext cx="1214446" cy="159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2393538" y="4178702"/>
            <a:ext cx="5072098" cy="794"/>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72008" y="3992854"/>
            <a:ext cx="4251526" cy="50054"/>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457200" y="443480"/>
            <a:ext cx="8229600" cy="465240"/>
          </a:xfrm>
        </p:spPr>
        <p:txBody>
          <a:bodyPr>
            <a:noAutofit/>
          </a:bodyPr>
          <a:lstStyle/>
          <a:p>
            <a:r>
              <a:rPr lang="en-US" dirty="0" smtClean="0"/>
              <a:t>Flow Chart of Bisection Method</a:t>
            </a:r>
            <a:endParaRPr lang="en-US" dirty="0"/>
          </a:p>
        </p:txBody>
      </p:sp>
      <p:sp>
        <p:nvSpPr>
          <p:cNvPr id="14" name="Rectangle 13"/>
          <p:cNvSpPr/>
          <p:nvPr/>
        </p:nvSpPr>
        <p:spPr>
          <a:xfrm>
            <a:off x="272728" y="2878336"/>
            <a:ext cx="2376264" cy="407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1171" y="2850183"/>
            <a:ext cx="2316613" cy="369332"/>
          </a:xfrm>
          <a:prstGeom prst="rect">
            <a:avLst/>
          </a:prstGeom>
          <a:noFill/>
        </p:spPr>
        <p:txBody>
          <a:bodyPr wrap="square" rtlCol="0">
            <a:spAutoFit/>
          </a:bodyPr>
          <a:lstStyle/>
          <a:p>
            <a:pPr algn="ctr"/>
            <a:r>
              <a:rPr lang="en-US" dirty="0" smtClean="0"/>
              <a:t>Read xl and </a:t>
            </a:r>
            <a:r>
              <a:rPr lang="en-US" dirty="0" err="1" smtClean="0"/>
              <a:t>xu</a:t>
            </a:r>
            <a:r>
              <a:rPr lang="en-US" dirty="0" smtClean="0"/>
              <a:t> </a:t>
            </a:r>
            <a:endParaRPr lang="en-US" dirty="0"/>
          </a:p>
        </p:txBody>
      </p:sp>
      <p:sp>
        <p:nvSpPr>
          <p:cNvPr id="16" name="Rectangle 15"/>
          <p:cNvSpPr/>
          <p:nvPr/>
        </p:nvSpPr>
        <p:spPr>
          <a:xfrm>
            <a:off x="285428" y="1988840"/>
            <a:ext cx="237626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86846" y="2001034"/>
            <a:ext cx="1824914" cy="646331"/>
          </a:xfrm>
          <a:prstGeom prst="rect">
            <a:avLst/>
          </a:prstGeom>
          <a:noFill/>
        </p:spPr>
        <p:txBody>
          <a:bodyPr wrap="square" rtlCol="0">
            <a:spAutoFit/>
          </a:bodyPr>
          <a:lstStyle/>
          <a:p>
            <a:pPr algn="ctr"/>
            <a:r>
              <a:rPr lang="en-US" dirty="0" smtClean="0"/>
              <a:t>Define the function  </a:t>
            </a:r>
            <a:endParaRPr lang="en-US" dirty="0"/>
          </a:p>
        </p:txBody>
      </p:sp>
      <p:sp>
        <p:nvSpPr>
          <p:cNvPr id="18" name="Flowchart: Decision 17"/>
          <p:cNvSpPr/>
          <p:nvPr/>
        </p:nvSpPr>
        <p:spPr>
          <a:xfrm>
            <a:off x="300948" y="3391929"/>
            <a:ext cx="2314479"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2830" y="3571876"/>
            <a:ext cx="2160240" cy="369332"/>
          </a:xfrm>
          <a:prstGeom prst="rect">
            <a:avLst/>
          </a:prstGeom>
          <a:noFill/>
        </p:spPr>
        <p:txBody>
          <a:bodyPr wrap="square" rtlCol="0">
            <a:spAutoFit/>
          </a:bodyPr>
          <a:lstStyle/>
          <a:p>
            <a:pPr algn="ctr"/>
            <a:r>
              <a:rPr lang="en-US" dirty="0"/>
              <a:t>f</a:t>
            </a:r>
            <a:r>
              <a:rPr lang="en-US" dirty="0" smtClean="0"/>
              <a:t>(xl)f(</a:t>
            </a:r>
            <a:r>
              <a:rPr lang="en-US" dirty="0" err="1" smtClean="0"/>
              <a:t>xu</a:t>
            </a:r>
            <a:r>
              <a:rPr lang="en-US" dirty="0" smtClean="0"/>
              <a:t>) : 0</a:t>
            </a:r>
            <a:endParaRPr lang="en-US" dirty="0"/>
          </a:p>
        </p:txBody>
      </p:sp>
      <p:sp>
        <p:nvSpPr>
          <p:cNvPr id="20" name="Rectangle 19"/>
          <p:cNvSpPr/>
          <p:nvPr/>
        </p:nvSpPr>
        <p:spPr>
          <a:xfrm>
            <a:off x="3791110" y="2581397"/>
            <a:ext cx="2328970" cy="322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03856" y="2559602"/>
            <a:ext cx="1800200" cy="369332"/>
          </a:xfrm>
          <a:prstGeom prst="rect">
            <a:avLst/>
          </a:prstGeom>
          <a:noFill/>
        </p:spPr>
        <p:txBody>
          <a:bodyPr wrap="square" rtlCol="0">
            <a:spAutoFit/>
          </a:bodyPr>
          <a:lstStyle/>
          <a:p>
            <a:pPr algn="ctr"/>
            <a:r>
              <a:rPr lang="bn-BD" dirty="0" smtClean="0"/>
              <a:t>xu = xm</a:t>
            </a:r>
            <a:r>
              <a:rPr lang="en-US" dirty="0" smtClean="0"/>
              <a:t>  </a:t>
            </a:r>
            <a:endParaRPr lang="en-US" dirty="0"/>
          </a:p>
        </p:txBody>
      </p:sp>
      <p:sp>
        <p:nvSpPr>
          <p:cNvPr id="22" name="Rectangle 21"/>
          <p:cNvSpPr/>
          <p:nvPr/>
        </p:nvSpPr>
        <p:spPr>
          <a:xfrm>
            <a:off x="323528" y="6140224"/>
            <a:ext cx="24482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23528" y="6068217"/>
            <a:ext cx="2592288" cy="369332"/>
          </a:xfrm>
          <a:prstGeom prst="rect">
            <a:avLst/>
          </a:prstGeom>
          <a:noFill/>
        </p:spPr>
        <p:txBody>
          <a:bodyPr wrap="square" rtlCol="0">
            <a:spAutoFit/>
          </a:bodyPr>
          <a:lstStyle/>
          <a:p>
            <a:pPr algn="ctr"/>
            <a:r>
              <a:rPr lang="en-US" dirty="0" smtClean="0"/>
              <a:t>Find </a:t>
            </a:r>
            <a:r>
              <a:rPr lang="en-US" dirty="0" err="1" smtClean="0"/>
              <a:t>xm</a:t>
            </a:r>
            <a:r>
              <a:rPr lang="en-US" dirty="0" smtClean="0"/>
              <a:t>=(</a:t>
            </a:r>
            <a:r>
              <a:rPr lang="en-US" dirty="0" err="1" smtClean="0"/>
              <a:t>xl+xu</a:t>
            </a:r>
            <a:r>
              <a:rPr lang="en-US" dirty="0" smtClean="0"/>
              <a:t>)/2  </a:t>
            </a:r>
            <a:endParaRPr lang="en-US" dirty="0"/>
          </a:p>
        </p:txBody>
      </p:sp>
      <p:sp>
        <p:nvSpPr>
          <p:cNvPr id="25" name="Rectangle 24"/>
          <p:cNvSpPr/>
          <p:nvPr/>
        </p:nvSpPr>
        <p:spPr>
          <a:xfrm>
            <a:off x="241510" y="4332980"/>
            <a:ext cx="237626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54210" y="4306248"/>
            <a:ext cx="2376264" cy="646331"/>
          </a:xfrm>
          <a:prstGeom prst="rect">
            <a:avLst/>
          </a:prstGeom>
          <a:noFill/>
        </p:spPr>
        <p:txBody>
          <a:bodyPr wrap="square" rtlCol="0">
            <a:spAutoFit/>
          </a:bodyPr>
          <a:lstStyle/>
          <a:p>
            <a:pPr algn="ctr"/>
            <a:r>
              <a:rPr lang="en-US" dirty="0" smtClean="0"/>
              <a:t>Read </a:t>
            </a:r>
            <a:r>
              <a:rPr lang="el-GR" dirty="0" smtClean="0"/>
              <a:t>ε</a:t>
            </a:r>
            <a:r>
              <a:rPr lang="en-US" dirty="0" smtClean="0"/>
              <a:t>(</a:t>
            </a:r>
            <a:r>
              <a:rPr lang="bn-BD" dirty="0" smtClean="0"/>
              <a:t>limit</a:t>
            </a:r>
            <a:r>
              <a:rPr lang="en-US" dirty="0" smtClean="0"/>
              <a:t>) </a:t>
            </a:r>
            <a:r>
              <a:rPr lang="bn-BD" dirty="0" smtClean="0"/>
              <a:t>&amp;</a:t>
            </a:r>
            <a:r>
              <a:rPr lang="en-US" dirty="0" smtClean="0"/>
              <a:t> </a:t>
            </a:r>
            <a:r>
              <a:rPr lang="en-US" dirty="0" err="1" smtClean="0"/>
              <a:t>max_iteration</a:t>
            </a:r>
            <a:r>
              <a:rPr lang="en-US" dirty="0" smtClean="0"/>
              <a:t> </a:t>
            </a:r>
            <a:endParaRPr lang="en-US" dirty="0"/>
          </a:p>
        </p:txBody>
      </p:sp>
      <p:sp>
        <p:nvSpPr>
          <p:cNvPr id="27" name="Flowchart: Decision 26"/>
          <p:cNvSpPr/>
          <p:nvPr/>
        </p:nvSpPr>
        <p:spPr>
          <a:xfrm>
            <a:off x="3692734" y="1623853"/>
            <a:ext cx="2448272"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791110" y="1860827"/>
            <a:ext cx="2376264" cy="369332"/>
          </a:xfrm>
          <a:prstGeom prst="rect">
            <a:avLst/>
          </a:prstGeom>
          <a:noFill/>
        </p:spPr>
        <p:txBody>
          <a:bodyPr wrap="square" rtlCol="0">
            <a:spAutoFit/>
          </a:bodyPr>
          <a:lstStyle/>
          <a:p>
            <a:pPr algn="ctr"/>
            <a:r>
              <a:rPr lang="bn-BD" dirty="0" smtClean="0"/>
              <a:t>f(xl)f(xm):0</a:t>
            </a:r>
            <a:endParaRPr lang="en-US" dirty="0"/>
          </a:p>
        </p:txBody>
      </p:sp>
      <p:sp>
        <p:nvSpPr>
          <p:cNvPr id="29" name="Rectangle 28"/>
          <p:cNvSpPr/>
          <p:nvPr/>
        </p:nvSpPr>
        <p:spPr>
          <a:xfrm>
            <a:off x="3518992" y="3010025"/>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370444" y="3034739"/>
            <a:ext cx="3198757" cy="369332"/>
          </a:xfrm>
          <a:prstGeom prst="rect">
            <a:avLst/>
          </a:prstGeom>
          <a:noFill/>
        </p:spPr>
        <p:txBody>
          <a:bodyPr wrap="square" rtlCol="0">
            <a:spAutoFit/>
          </a:bodyPr>
          <a:lstStyle/>
          <a:p>
            <a:pPr algn="ctr"/>
            <a:r>
              <a:rPr lang="bn-BD" dirty="0" smtClean="0"/>
              <a:t>Ea</a:t>
            </a:r>
            <a:r>
              <a:rPr lang="en-US" dirty="0" smtClean="0"/>
              <a:t> </a:t>
            </a:r>
            <a:r>
              <a:rPr lang="bn-BD" dirty="0" smtClean="0"/>
              <a:t>=</a:t>
            </a:r>
            <a:r>
              <a:rPr lang="en-US" dirty="0" smtClean="0"/>
              <a:t> |(</a:t>
            </a:r>
            <a:r>
              <a:rPr lang="en-US" dirty="0" err="1" smtClean="0"/>
              <a:t>xm</a:t>
            </a:r>
            <a:r>
              <a:rPr lang="en-US" dirty="0" smtClean="0"/>
              <a:t>-</a:t>
            </a:r>
            <a:r>
              <a:rPr lang="en-US" dirty="0" err="1" smtClean="0"/>
              <a:t>xmold</a:t>
            </a:r>
            <a:r>
              <a:rPr lang="en-US" dirty="0" smtClean="0"/>
              <a:t>)*100/</a:t>
            </a:r>
            <a:r>
              <a:rPr lang="en-US" dirty="0" err="1" smtClean="0"/>
              <a:t>xm</a:t>
            </a:r>
            <a:r>
              <a:rPr lang="en-US" dirty="0" smtClean="0"/>
              <a:t>|</a:t>
            </a:r>
            <a:endParaRPr lang="en-US" dirty="0"/>
          </a:p>
        </p:txBody>
      </p:sp>
      <p:sp>
        <p:nvSpPr>
          <p:cNvPr id="31" name="Rectangle 30"/>
          <p:cNvSpPr/>
          <p:nvPr/>
        </p:nvSpPr>
        <p:spPr>
          <a:xfrm>
            <a:off x="6234380" y="2574448"/>
            <a:ext cx="2351550" cy="335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357950" y="2559602"/>
            <a:ext cx="1919502" cy="369332"/>
          </a:xfrm>
          <a:prstGeom prst="rect">
            <a:avLst/>
          </a:prstGeom>
          <a:noFill/>
        </p:spPr>
        <p:txBody>
          <a:bodyPr wrap="square" rtlCol="0">
            <a:spAutoFit/>
          </a:bodyPr>
          <a:lstStyle/>
          <a:p>
            <a:pPr algn="ctr"/>
            <a:r>
              <a:rPr lang="bn-BD" dirty="0" smtClean="0"/>
              <a:t>xl = xm</a:t>
            </a:r>
            <a:r>
              <a:rPr lang="en-US" dirty="0" smtClean="0"/>
              <a:t>  </a:t>
            </a:r>
            <a:endParaRPr lang="en-US" dirty="0"/>
          </a:p>
        </p:txBody>
      </p:sp>
      <p:sp>
        <p:nvSpPr>
          <p:cNvPr id="33" name="Flowchart: Decision 32"/>
          <p:cNvSpPr/>
          <p:nvPr/>
        </p:nvSpPr>
        <p:spPr>
          <a:xfrm>
            <a:off x="3690030" y="4197901"/>
            <a:ext cx="2448272" cy="5760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806268" y="4273475"/>
            <a:ext cx="2376264" cy="369332"/>
          </a:xfrm>
          <a:prstGeom prst="rect">
            <a:avLst/>
          </a:prstGeom>
          <a:noFill/>
        </p:spPr>
        <p:txBody>
          <a:bodyPr wrap="square" rtlCol="0">
            <a:spAutoFit/>
          </a:bodyPr>
          <a:lstStyle/>
          <a:p>
            <a:pPr algn="ctr"/>
            <a:r>
              <a:rPr lang="bn-BD" dirty="0" smtClean="0"/>
              <a:t>Ea : </a:t>
            </a:r>
            <a:r>
              <a:rPr lang="el-GR" dirty="0" smtClean="0"/>
              <a:t>ε </a:t>
            </a:r>
            <a:r>
              <a:rPr lang="en-US" dirty="0" smtClean="0"/>
              <a:t>(</a:t>
            </a:r>
            <a:r>
              <a:rPr lang="bn-BD" dirty="0" smtClean="0"/>
              <a:t>limit</a:t>
            </a:r>
            <a:r>
              <a:rPr lang="en-US" dirty="0" smtClean="0"/>
              <a:t>)</a:t>
            </a:r>
            <a:endParaRPr lang="en-US" dirty="0"/>
          </a:p>
        </p:txBody>
      </p:sp>
      <p:sp>
        <p:nvSpPr>
          <p:cNvPr id="35" name="Flowchart: Decision 34"/>
          <p:cNvSpPr/>
          <p:nvPr/>
        </p:nvSpPr>
        <p:spPr>
          <a:xfrm>
            <a:off x="3442452" y="5500702"/>
            <a:ext cx="3024336"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23913" y="5596854"/>
            <a:ext cx="2376264" cy="646331"/>
          </a:xfrm>
          <a:prstGeom prst="rect">
            <a:avLst/>
          </a:prstGeom>
          <a:noFill/>
        </p:spPr>
        <p:txBody>
          <a:bodyPr wrap="square" rtlCol="0">
            <a:spAutoFit/>
          </a:bodyPr>
          <a:lstStyle/>
          <a:p>
            <a:pPr algn="ctr"/>
            <a:r>
              <a:rPr lang="en-US" dirty="0" err="1" smtClean="0"/>
              <a:t>Iteration_count</a:t>
            </a:r>
            <a:r>
              <a:rPr lang="en-US" dirty="0" smtClean="0"/>
              <a:t> : </a:t>
            </a:r>
            <a:r>
              <a:rPr lang="en-US" dirty="0" err="1" smtClean="0"/>
              <a:t>max_iteration</a:t>
            </a:r>
            <a:endParaRPr lang="en-US" dirty="0"/>
          </a:p>
        </p:txBody>
      </p:sp>
      <p:sp>
        <p:nvSpPr>
          <p:cNvPr id="37" name="Rectangle 36"/>
          <p:cNvSpPr/>
          <p:nvPr/>
        </p:nvSpPr>
        <p:spPr>
          <a:xfrm>
            <a:off x="3766396" y="4929198"/>
            <a:ext cx="2351550" cy="397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84165" y="4917056"/>
            <a:ext cx="2567574" cy="369332"/>
          </a:xfrm>
          <a:prstGeom prst="rect">
            <a:avLst/>
          </a:prstGeom>
          <a:noFill/>
        </p:spPr>
        <p:txBody>
          <a:bodyPr wrap="square" rtlCol="0">
            <a:spAutoFit/>
          </a:bodyPr>
          <a:lstStyle/>
          <a:p>
            <a:pPr algn="ctr"/>
            <a:r>
              <a:rPr lang="en-US" dirty="0" err="1" smtClean="0"/>
              <a:t>Iteration_count</a:t>
            </a:r>
            <a:r>
              <a:rPr lang="en-US" dirty="0" smtClean="0"/>
              <a:t>++  </a:t>
            </a:r>
            <a:endParaRPr lang="en-US" dirty="0"/>
          </a:p>
        </p:txBody>
      </p:sp>
      <p:sp>
        <p:nvSpPr>
          <p:cNvPr id="39" name="Rectangle 38"/>
          <p:cNvSpPr/>
          <p:nvPr/>
        </p:nvSpPr>
        <p:spPr>
          <a:xfrm>
            <a:off x="6660232" y="4071942"/>
            <a:ext cx="2351550" cy="76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727497" y="4011982"/>
            <a:ext cx="2286016" cy="923330"/>
          </a:xfrm>
          <a:prstGeom prst="rect">
            <a:avLst/>
          </a:prstGeom>
          <a:noFill/>
        </p:spPr>
        <p:txBody>
          <a:bodyPr wrap="square" rtlCol="0">
            <a:spAutoFit/>
          </a:bodyPr>
          <a:lstStyle/>
          <a:p>
            <a:pPr algn="ctr"/>
            <a:r>
              <a:rPr lang="en-US" dirty="0" smtClean="0"/>
              <a:t>Print  Count, xl, </a:t>
            </a:r>
            <a:r>
              <a:rPr lang="en-US" dirty="0" err="1" smtClean="0"/>
              <a:t>xu</a:t>
            </a:r>
            <a:r>
              <a:rPr lang="en-US" dirty="0" smtClean="0"/>
              <a:t>, </a:t>
            </a:r>
            <a:r>
              <a:rPr lang="en-US" dirty="0" err="1" smtClean="0"/>
              <a:t>xm</a:t>
            </a:r>
            <a:r>
              <a:rPr lang="en-US" dirty="0" smtClean="0"/>
              <a:t> , f(xl), f(</a:t>
            </a:r>
            <a:r>
              <a:rPr lang="en-US" dirty="0" err="1" smtClean="0"/>
              <a:t>xm</a:t>
            </a:r>
            <a:r>
              <a:rPr lang="en-US" dirty="0" smtClean="0"/>
              <a:t>) f(xl)f(</a:t>
            </a:r>
            <a:r>
              <a:rPr lang="en-US" dirty="0" err="1" smtClean="0"/>
              <a:t>xm</a:t>
            </a:r>
            <a:r>
              <a:rPr lang="en-US" dirty="0" smtClean="0"/>
              <a:t>) &amp; error</a:t>
            </a:r>
            <a:endParaRPr lang="en-US" dirty="0"/>
          </a:p>
        </p:txBody>
      </p:sp>
      <p:sp>
        <p:nvSpPr>
          <p:cNvPr id="41" name="Rectangle 40"/>
          <p:cNvSpPr/>
          <p:nvPr/>
        </p:nvSpPr>
        <p:spPr>
          <a:xfrm>
            <a:off x="6719883" y="5761740"/>
            <a:ext cx="235155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600581" y="5749383"/>
            <a:ext cx="2567574" cy="369332"/>
          </a:xfrm>
          <a:prstGeom prst="rect">
            <a:avLst/>
          </a:prstGeom>
          <a:noFill/>
        </p:spPr>
        <p:txBody>
          <a:bodyPr wrap="square" rtlCol="0">
            <a:spAutoFit/>
          </a:bodyPr>
          <a:lstStyle/>
          <a:p>
            <a:pPr algn="ctr"/>
            <a:r>
              <a:rPr lang="en-US" dirty="0" smtClean="0"/>
              <a:t>No convergence  </a:t>
            </a:r>
            <a:endParaRPr lang="en-US" dirty="0"/>
          </a:p>
        </p:txBody>
      </p:sp>
      <p:sp>
        <p:nvSpPr>
          <p:cNvPr id="43" name="Oval 42"/>
          <p:cNvSpPr/>
          <p:nvPr/>
        </p:nvSpPr>
        <p:spPr>
          <a:xfrm>
            <a:off x="899592" y="1556793"/>
            <a:ext cx="1152128" cy="325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959243" y="1559470"/>
            <a:ext cx="1071736" cy="369332"/>
          </a:xfrm>
          <a:prstGeom prst="rect">
            <a:avLst/>
          </a:prstGeom>
          <a:noFill/>
        </p:spPr>
        <p:txBody>
          <a:bodyPr wrap="square" rtlCol="0">
            <a:spAutoFit/>
          </a:bodyPr>
          <a:lstStyle/>
          <a:p>
            <a:pPr algn="ctr"/>
            <a:r>
              <a:rPr lang="en-US" dirty="0" smtClean="0"/>
              <a:t>Start  </a:t>
            </a:r>
            <a:endParaRPr lang="en-US" dirty="0"/>
          </a:p>
        </p:txBody>
      </p:sp>
      <p:cxnSp>
        <p:nvCxnSpPr>
          <p:cNvPr id="45" name="Straight Connector 44"/>
          <p:cNvCxnSpPr/>
          <p:nvPr/>
        </p:nvCxnSpPr>
        <p:spPr>
          <a:xfrm>
            <a:off x="2638007" y="3820557"/>
            <a:ext cx="290166"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2549114" y="3414551"/>
            <a:ext cx="785818" cy="2619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2655874" y="3034739"/>
            <a:ext cx="288032"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V="1">
            <a:off x="-220526" y="6292701"/>
            <a:ext cx="739097" cy="12356"/>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84157" y="6276297"/>
            <a:ext cx="360040" cy="10223"/>
          </a:xfrm>
          <a:prstGeom prst="line">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131840" y="1606000"/>
            <a:ext cx="72008" cy="46805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79512" y="6669360"/>
            <a:ext cx="4732082"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03848" y="1605979"/>
            <a:ext cx="172819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6117947" y="4488779"/>
            <a:ext cx="529929" cy="1179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1"/>
            <a:endCxn id="35" idx="3"/>
          </p:cNvCxnSpPr>
          <p:nvPr/>
        </p:nvCxnSpPr>
        <p:spPr>
          <a:xfrm rot="10800000">
            <a:off x="6466789" y="5932750"/>
            <a:ext cx="253095" cy="901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178756" y="2046964"/>
            <a:ext cx="1658318"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6407137" y="3273767"/>
            <a:ext cx="1440160"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789742" y="3904352"/>
            <a:ext cx="567680" cy="369332"/>
          </a:xfrm>
          <a:prstGeom prst="rect">
            <a:avLst/>
          </a:prstGeom>
          <a:noFill/>
        </p:spPr>
        <p:txBody>
          <a:bodyPr wrap="square" rtlCol="0">
            <a:spAutoFit/>
          </a:bodyPr>
          <a:lstStyle/>
          <a:p>
            <a:pPr algn="ctr"/>
            <a:r>
              <a:rPr lang="en-US" dirty="0" smtClean="0"/>
              <a:t>&lt;  </a:t>
            </a:r>
            <a:endParaRPr lang="en-US" dirty="0"/>
          </a:p>
        </p:txBody>
      </p:sp>
      <p:sp>
        <p:nvSpPr>
          <p:cNvPr id="58" name="TextBox 57"/>
          <p:cNvSpPr txBox="1"/>
          <p:nvPr/>
        </p:nvSpPr>
        <p:spPr>
          <a:xfrm>
            <a:off x="2508482" y="3429000"/>
            <a:ext cx="567680" cy="369332"/>
          </a:xfrm>
          <a:prstGeom prst="rect">
            <a:avLst/>
          </a:prstGeom>
          <a:noFill/>
        </p:spPr>
        <p:txBody>
          <a:bodyPr wrap="square" rtlCol="0">
            <a:spAutoFit/>
          </a:bodyPr>
          <a:lstStyle/>
          <a:p>
            <a:pPr algn="ctr"/>
            <a:r>
              <a:rPr lang="en-US" dirty="0" smtClean="0"/>
              <a:t>&gt;  </a:t>
            </a:r>
            <a:endParaRPr lang="en-US" dirty="0"/>
          </a:p>
        </p:txBody>
      </p:sp>
      <p:sp>
        <p:nvSpPr>
          <p:cNvPr id="59" name="TextBox 58"/>
          <p:cNvSpPr txBox="1"/>
          <p:nvPr/>
        </p:nvSpPr>
        <p:spPr>
          <a:xfrm>
            <a:off x="4934555" y="2202412"/>
            <a:ext cx="1067746" cy="369332"/>
          </a:xfrm>
          <a:prstGeom prst="rect">
            <a:avLst/>
          </a:prstGeom>
          <a:noFill/>
        </p:spPr>
        <p:txBody>
          <a:bodyPr wrap="square" rtlCol="0">
            <a:spAutoFit/>
          </a:bodyPr>
          <a:lstStyle/>
          <a:p>
            <a:pPr algn="ctr"/>
            <a:r>
              <a:rPr lang="en-US" dirty="0" smtClean="0"/>
              <a:t>&lt;  </a:t>
            </a:r>
            <a:endParaRPr lang="en-US" dirty="0"/>
          </a:p>
        </p:txBody>
      </p:sp>
      <p:sp>
        <p:nvSpPr>
          <p:cNvPr id="60" name="TextBox 59"/>
          <p:cNvSpPr txBox="1"/>
          <p:nvPr/>
        </p:nvSpPr>
        <p:spPr>
          <a:xfrm>
            <a:off x="5940152" y="1700808"/>
            <a:ext cx="567680" cy="369332"/>
          </a:xfrm>
          <a:prstGeom prst="rect">
            <a:avLst/>
          </a:prstGeom>
          <a:noFill/>
        </p:spPr>
        <p:txBody>
          <a:bodyPr wrap="square" rtlCol="0">
            <a:spAutoFit/>
          </a:bodyPr>
          <a:lstStyle/>
          <a:p>
            <a:pPr algn="ctr"/>
            <a:r>
              <a:rPr lang="en-US" dirty="0" smtClean="0"/>
              <a:t>&gt;  </a:t>
            </a:r>
            <a:endParaRPr lang="en-US" dirty="0"/>
          </a:p>
        </p:txBody>
      </p:sp>
      <p:sp>
        <p:nvSpPr>
          <p:cNvPr id="61" name="TextBox 60"/>
          <p:cNvSpPr txBox="1"/>
          <p:nvPr/>
        </p:nvSpPr>
        <p:spPr>
          <a:xfrm>
            <a:off x="4940597" y="4619611"/>
            <a:ext cx="567680" cy="369332"/>
          </a:xfrm>
          <a:prstGeom prst="rect">
            <a:avLst/>
          </a:prstGeom>
          <a:noFill/>
        </p:spPr>
        <p:txBody>
          <a:bodyPr wrap="square" rtlCol="0">
            <a:spAutoFit/>
          </a:bodyPr>
          <a:lstStyle/>
          <a:p>
            <a:pPr algn="ctr"/>
            <a:r>
              <a:rPr lang="en-US" dirty="0" smtClean="0"/>
              <a:t>&gt;  </a:t>
            </a:r>
            <a:endParaRPr lang="en-US" dirty="0"/>
          </a:p>
        </p:txBody>
      </p:sp>
      <p:sp>
        <p:nvSpPr>
          <p:cNvPr id="62" name="TextBox 61"/>
          <p:cNvSpPr txBox="1"/>
          <p:nvPr/>
        </p:nvSpPr>
        <p:spPr>
          <a:xfrm>
            <a:off x="5978750" y="4161218"/>
            <a:ext cx="567680" cy="369332"/>
          </a:xfrm>
          <a:prstGeom prst="rect">
            <a:avLst/>
          </a:prstGeom>
          <a:noFill/>
        </p:spPr>
        <p:txBody>
          <a:bodyPr wrap="square" rtlCol="0">
            <a:spAutoFit/>
          </a:bodyPr>
          <a:lstStyle/>
          <a:p>
            <a:pPr algn="ctr"/>
            <a:r>
              <a:rPr lang="en-US" dirty="0" smtClean="0"/>
              <a:t>&lt;  </a:t>
            </a:r>
            <a:endParaRPr lang="en-US" dirty="0"/>
          </a:p>
        </p:txBody>
      </p:sp>
      <p:sp>
        <p:nvSpPr>
          <p:cNvPr id="63" name="TextBox 62"/>
          <p:cNvSpPr txBox="1"/>
          <p:nvPr/>
        </p:nvSpPr>
        <p:spPr>
          <a:xfrm>
            <a:off x="4422476" y="6247535"/>
            <a:ext cx="567680" cy="369332"/>
          </a:xfrm>
          <a:prstGeom prst="rect">
            <a:avLst/>
          </a:prstGeom>
          <a:noFill/>
        </p:spPr>
        <p:txBody>
          <a:bodyPr wrap="square" rtlCol="0">
            <a:spAutoFit/>
          </a:bodyPr>
          <a:lstStyle/>
          <a:p>
            <a:pPr algn="ctr"/>
            <a:r>
              <a:rPr lang="en-US" dirty="0" smtClean="0"/>
              <a:t>&lt;  </a:t>
            </a:r>
            <a:endParaRPr lang="en-US" dirty="0"/>
          </a:p>
        </p:txBody>
      </p:sp>
      <p:sp>
        <p:nvSpPr>
          <p:cNvPr id="64" name="TextBox 63"/>
          <p:cNvSpPr txBox="1"/>
          <p:nvPr/>
        </p:nvSpPr>
        <p:spPr>
          <a:xfrm>
            <a:off x="6252898" y="5829978"/>
            <a:ext cx="567680" cy="369332"/>
          </a:xfrm>
          <a:prstGeom prst="rect">
            <a:avLst/>
          </a:prstGeom>
          <a:noFill/>
        </p:spPr>
        <p:txBody>
          <a:bodyPr wrap="square" rtlCol="0">
            <a:spAutoFit/>
          </a:bodyPr>
          <a:lstStyle/>
          <a:p>
            <a:pPr algn="ctr"/>
            <a:r>
              <a:rPr lang="en-US" dirty="0" smtClean="0"/>
              <a:t>&gt;  </a:t>
            </a:r>
            <a:endParaRPr lang="en-US" dirty="0"/>
          </a:p>
        </p:txBody>
      </p:sp>
      <p:sp>
        <p:nvSpPr>
          <p:cNvPr id="65" name="Oval 64"/>
          <p:cNvSpPr/>
          <p:nvPr/>
        </p:nvSpPr>
        <p:spPr>
          <a:xfrm>
            <a:off x="7286223" y="5110112"/>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7345375" y="5110475"/>
            <a:ext cx="1071736" cy="369332"/>
          </a:xfrm>
          <a:prstGeom prst="rect">
            <a:avLst/>
          </a:prstGeom>
          <a:noFill/>
        </p:spPr>
        <p:txBody>
          <a:bodyPr wrap="square" rtlCol="0">
            <a:spAutoFit/>
          </a:bodyPr>
          <a:lstStyle/>
          <a:p>
            <a:pPr algn="ctr"/>
            <a:r>
              <a:rPr lang="en-US" dirty="0" smtClean="0"/>
              <a:t>Stop  </a:t>
            </a:r>
            <a:endParaRPr lang="en-US" dirty="0"/>
          </a:p>
        </p:txBody>
      </p:sp>
      <p:cxnSp>
        <p:nvCxnSpPr>
          <p:cNvPr id="67" name="Straight Arrow Connector 66"/>
          <p:cNvCxnSpPr>
            <a:stCxn id="39" idx="2"/>
            <a:endCxn id="65" idx="0"/>
          </p:cNvCxnSpPr>
          <p:nvPr/>
        </p:nvCxnSpPr>
        <p:spPr>
          <a:xfrm rot="16200000" flipH="1">
            <a:off x="7713318" y="4961143"/>
            <a:ext cx="271658" cy="2628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a:endCxn id="41" idx="0"/>
          </p:cNvCxnSpPr>
          <p:nvPr/>
        </p:nvCxnSpPr>
        <p:spPr>
          <a:xfrm rot="16200000" flipH="1">
            <a:off x="7747484" y="5613565"/>
            <a:ext cx="281933" cy="14415"/>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54798" y="5938983"/>
            <a:ext cx="1285921" cy="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Slide Number Placeholder 66"/>
          <p:cNvSpPr>
            <a:spLocks noGrp="1"/>
          </p:cNvSpPr>
          <p:nvPr>
            <p:ph type="sldNum" sz="quarter" idx="12"/>
          </p:nvPr>
        </p:nvSpPr>
        <p:spPr>
          <a:xfrm>
            <a:off x="8204396" y="6476999"/>
            <a:ext cx="733864" cy="274320"/>
          </a:xfrm>
        </p:spPr>
        <p:txBody>
          <a:bodyPr/>
          <a:lstStyle/>
          <a:p>
            <a:fld id="{B5707573-AC35-4B87-BB3A-76204B732A48}" type="slidenum">
              <a:rPr lang="en-US" smtClean="0"/>
              <a:pPr/>
              <a:t>2</a:t>
            </a:fld>
            <a:endParaRPr lang="en-US"/>
          </a:p>
        </p:txBody>
      </p:sp>
      <p:sp>
        <p:nvSpPr>
          <p:cNvPr id="72" name="Rectangle 71"/>
          <p:cNvSpPr/>
          <p:nvPr/>
        </p:nvSpPr>
        <p:spPr>
          <a:xfrm>
            <a:off x="247963" y="5180583"/>
            <a:ext cx="2376264" cy="65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56113" y="5214950"/>
            <a:ext cx="2376264" cy="622414"/>
          </a:xfrm>
          <a:prstGeom prst="rect">
            <a:avLst/>
          </a:prstGeom>
          <a:noFill/>
        </p:spPr>
        <p:txBody>
          <a:bodyPr wrap="square" rtlCol="0">
            <a:spAutoFit/>
          </a:bodyPr>
          <a:lstStyle/>
          <a:p>
            <a:pPr algn="ctr">
              <a:lnSpc>
                <a:spcPts val="2000"/>
              </a:lnSpc>
            </a:pPr>
            <a:r>
              <a:rPr lang="en-US" dirty="0" err="1" smtClean="0"/>
              <a:t>iteration_c</a:t>
            </a:r>
            <a:r>
              <a:rPr lang="bn-BD" dirty="0" smtClean="0"/>
              <a:t>ount</a:t>
            </a:r>
            <a:r>
              <a:rPr lang="en-US" dirty="0" smtClean="0"/>
              <a:t>=0</a:t>
            </a:r>
          </a:p>
          <a:p>
            <a:pPr algn="ctr">
              <a:lnSpc>
                <a:spcPts val="2000"/>
              </a:lnSpc>
            </a:pPr>
            <a:r>
              <a:rPr lang="en-US" dirty="0" err="1" smtClean="0"/>
              <a:t>xmold</a:t>
            </a:r>
            <a:r>
              <a:rPr lang="en-US" dirty="0" smtClean="0"/>
              <a:t> = xl  </a:t>
            </a:r>
            <a:endParaRPr lang="en-US" dirty="0"/>
          </a:p>
        </p:txBody>
      </p:sp>
      <p:sp>
        <p:nvSpPr>
          <p:cNvPr id="74" name="Rectangle 73"/>
          <p:cNvSpPr/>
          <p:nvPr/>
        </p:nvSpPr>
        <p:spPr>
          <a:xfrm>
            <a:off x="3500430" y="3609914"/>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391921" y="3643314"/>
            <a:ext cx="3198757" cy="369332"/>
          </a:xfrm>
          <a:prstGeom prst="rect">
            <a:avLst/>
          </a:prstGeom>
          <a:noFill/>
        </p:spPr>
        <p:txBody>
          <a:bodyPr wrap="square" rtlCol="0">
            <a:spAutoFit/>
          </a:bodyPr>
          <a:lstStyle/>
          <a:p>
            <a:pPr algn="ctr"/>
            <a:r>
              <a:rPr lang="en-US" dirty="0" err="1" smtClean="0"/>
              <a:t>Xmold</a:t>
            </a:r>
            <a:r>
              <a:rPr lang="en-US" dirty="0" smtClean="0"/>
              <a:t>=</a:t>
            </a:r>
            <a:r>
              <a:rPr lang="en-US" dirty="0" err="1" smtClean="0"/>
              <a:t>xm</a:t>
            </a:r>
            <a:endParaRPr lang="en-US" dirty="0"/>
          </a:p>
        </p:txBody>
      </p:sp>
      <p:cxnSp>
        <p:nvCxnSpPr>
          <p:cNvPr id="76" name="Straight Connector 75"/>
          <p:cNvCxnSpPr>
            <a:stCxn id="27" idx="1"/>
          </p:cNvCxnSpPr>
          <p:nvPr/>
        </p:nvCxnSpPr>
        <p:spPr>
          <a:xfrm rot="10800000" flipV="1">
            <a:off x="3000364" y="2055900"/>
            <a:ext cx="692370" cy="15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flipH="1" flipV="1">
            <a:off x="2737974" y="1809289"/>
            <a:ext cx="500068" cy="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988007" y="1537245"/>
            <a:ext cx="5870273" cy="158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7542857" y="2815601"/>
            <a:ext cx="2571770" cy="59079"/>
          </a:xfrm>
          <a:prstGeom prst="line">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214678" y="1680121"/>
            <a:ext cx="695495" cy="369332"/>
          </a:xfrm>
          <a:prstGeom prst="rect">
            <a:avLst/>
          </a:prstGeom>
          <a:noFill/>
        </p:spPr>
        <p:txBody>
          <a:bodyPr wrap="square" rtlCol="0">
            <a:spAutoFit/>
          </a:bodyPr>
          <a:lstStyle/>
          <a:p>
            <a:pPr algn="ct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a:t>
            </a:r>
            <a:r>
              <a:rPr lang="en-US" dirty="0" err="1" smtClean="0"/>
              <a:t>Matlab</a:t>
            </a:r>
            <a:r>
              <a:rPr lang="en-US" dirty="0" smtClean="0"/>
              <a:t> Code) for Bisection </a:t>
            </a:r>
            <a:r>
              <a:rPr lang="bn-BD" dirty="0" smtClean="0"/>
              <a:t>method</a:t>
            </a:r>
            <a:endParaRPr lang="en-US" dirty="0"/>
          </a:p>
        </p:txBody>
      </p:sp>
      <p:sp>
        <p:nvSpPr>
          <p:cNvPr id="3" name="Content Placeholder 2"/>
          <p:cNvSpPr>
            <a:spLocks noGrp="1"/>
          </p:cNvSpPr>
          <p:nvPr>
            <p:ph idx="1"/>
          </p:nvPr>
        </p:nvSpPr>
        <p:spPr>
          <a:xfrm>
            <a:off x="144016" y="1460274"/>
            <a:ext cx="8892480" cy="5040560"/>
          </a:xfrm>
        </p:spPr>
        <p:txBody>
          <a:bodyPr>
            <a:normAutofit fontScale="85000" lnSpcReduction="20000"/>
          </a:bodyPr>
          <a:lstStyle/>
          <a:p>
            <a:pPr>
              <a:buNone/>
            </a:pPr>
            <a:r>
              <a:rPr lang="en-US" sz="2400" dirty="0" smtClean="0"/>
              <a:t>% Bisection method for finding the root of a nonlinear equation</a:t>
            </a:r>
          </a:p>
          <a:p>
            <a:pPr>
              <a:buNone/>
            </a:pPr>
            <a:r>
              <a:rPr lang="en-US" sz="2400" dirty="0" smtClean="0"/>
              <a:t>    </a:t>
            </a:r>
            <a:r>
              <a:rPr lang="en-US" sz="2400" dirty="0" err="1" smtClean="0"/>
              <a:t>clc</a:t>
            </a:r>
            <a:r>
              <a:rPr lang="en-US" sz="2400" dirty="0" smtClean="0"/>
              <a:t>;</a:t>
            </a:r>
          </a:p>
          <a:p>
            <a:pPr>
              <a:buNone/>
            </a:pPr>
            <a:r>
              <a:rPr lang="en-US" sz="2400" dirty="0" smtClean="0"/>
              <a:t>    clear all;</a:t>
            </a:r>
          </a:p>
          <a:p>
            <a:pPr>
              <a:buNone/>
            </a:pPr>
            <a:r>
              <a:rPr lang="en-US" sz="2400" dirty="0" smtClean="0"/>
              <a:t>    f = @(x)(x^3 + 6 * x^2 - 7 * x - 60); </a:t>
            </a:r>
          </a:p>
          <a:p>
            <a:pPr>
              <a:buNone/>
            </a:pPr>
            <a:r>
              <a:rPr lang="en-US" sz="2400" dirty="0" smtClean="0"/>
              <a:t>    while 1</a:t>
            </a:r>
          </a:p>
          <a:p>
            <a:pPr>
              <a:buNone/>
            </a:pPr>
            <a:r>
              <a:rPr lang="en-US" sz="2400" dirty="0" smtClean="0"/>
              <a:t>        xl = input('Enter the value of xl: ');</a:t>
            </a:r>
          </a:p>
          <a:p>
            <a:pPr>
              <a:buNone/>
            </a:pPr>
            <a:r>
              <a:rPr lang="en-US" sz="2400" dirty="0" smtClean="0"/>
              <a:t>        </a:t>
            </a:r>
            <a:r>
              <a:rPr lang="en-US" sz="2400" dirty="0" err="1" smtClean="0"/>
              <a:t>xu</a:t>
            </a:r>
            <a:r>
              <a:rPr lang="en-US" sz="2400" dirty="0" smtClean="0"/>
              <a:t> = input('Enter the value of </a:t>
            </a:r>
            <a:r>
              <a:rPr lang="en-US" sz="2400" dirty="0" err="1" smtClean="0"/>
              <a:t>xu</a:t>
            </a:r>
            <a:r>
              <a:rPr lang="en-US" sz="2400" dirty="0" smtClean="0"/>
              <a:t>: '); </a:t>
            </a:r>
          </a:p>
          <a:p>
            <a:pPr>
              <a:buNone/>
            </a:pPr>
            <a:r>
              <a:rPr lang="en-US" sz="2400" dirty="0" smtClean="0"/>
              <a:t>        if (f(xl)*f(</a:t>
            </a:r>
            <a:r>
              <a:rPr lang="en-US" sz="2400" dirty="0" err="1" smtClean="0"/>
              <a:t>xu</a:t>
            </a:r>
            <a:r>
              <a:rPr lang="en-US" sz="2400" dirty="0" smtClean="0"/>
              <a:t>)&lt;0) </a:t>
            </a:r>
          </a:p>
          <a:p>
            <a:pPr>
              <a:buNone/>
            </a:pPr>
            <a:r>
              <a:rPr lang="en-US" sz="2400" dirty="0" smtClean="0"/>
              <a:t>            </a:t>
            </a:r>
            <a:r>
              <a:rPr lang="en-US" sz="2400" dirty="0" err="1" smtClean="0"/>
              <a:t>disp</a:t>
            </a:r>
            <a:r>
              <a:rPr lang="en-US" sz="2400" dirty="0" smtClean="0"/>
              <a:t>('The xl and </a:t>
            </a:r>
            <a:r>
              <a:rPr lang="en-US" sz="2400" dirty="0" err="1" smtClean="0"/>
              <a:t>xu</a:t>
            </a:r>
            <a:r>
              <a:rPr lang="en-US" sz="2400" dirty="0" smtClean="0"/>
              <a:t> encompass </a:t>
            </a:r>
            <a:r>
              <a:rPr lang="en-US" sz="2400" dirty="0" err="1" smtClean="0"/>
              <a:t>atleast</a:t>
            </a:r>
            <a:r>
              <a:rPr lang="en-US" sz="2400" dirty="0" smtClean="0"/>
              <a:t> one root');</a:t>
            </a:r>
          </a:p>
          <a:p>
            <a:pPr>
              <a:buNone/>
            </a:pPr>
            <a:r>
              <a:rPr lang="en-US" sz="2400" dirty="0" smtClean="0"/>
              <a:t>            break;</a:t>
            </a:r>
          </a:p>
          <a:p>
            <a:pPr>
              <a:buNone/>
            </a:pPr>
            <a:r>
              <a:rPr lang="en-US" sz="2400" dirty="0" smtClean="0"/>
              <a:t>        end</a:t>
            </a:r>
          </a:p>
          <a:p>
            <a:pPr>
              <a:buNone/>
            </a:pPr>
            <a:r>
              <a:rPr lang="en-US" sz="2400" dirty="0" smtClean="0"/>
              <a:t>        </a:t>
            </a:r>
            <a:r>
              <a:rPr lang="en-US" sz="2400" dirty="0" err="1" smtClean="0"/>
              <a:t>disp</a:t>
            </a:r>
            <a:r>
              <a:rPr lang="en-US" sz="2400" dirty="0" smtClean="0"/>
              <a:t> ('The xl and </a:t>
            </a:r>
            <a:r>
              <a:rPr lang="en-US" sz="2400" dirty="0" err="1" smtClean="0"/>
              <a:t>xu</a:t>
            </a:r>
            <a:r>
              <a:rPr lang="en-US" sz="2400" dirty="0" smtClean="0"/>
              <a:t> do not encompass the root');</a:t>
            </a:r>
          </a:p>
          <a:p>
            <a:pPr>
              <a:buNone/>
            </a:pPr>
            <a:r>
              <a:rPr lang="en-US" sz="2400" dirty="0" smtClean="0"/>
              <a:t>        </a:t>
            </a:r>
            <a:r>
              <a:rPr lang="en-US" sz="2400" dirty="0" err="1" smtClean="0"/>
              <a:t>disp</a:t>
            </a:r>
            <a:r>
              <a:rPr lang="en-US" sz="2400" dirty="0" smtClean="0"/>
              <a:t> ('Enter a new set');</a:t>
            </a:r>
          </a:p>
          <a:p>
            <a:pPr>
              <a:buNone/>
            </a:pPr>
            <a:r>
              <a:rPr lang="en-US" sz="2400" dirty="0" smtClean="0"/>
              <a:t>    end</a:t>
            </a:r>
          </a:p>
          <a:p>
            <a:pPr>
              <a:buNone/>
            </a:pPr>
            <a:r>
              <a:rPr lang="en-US" sz="2400" dirty="0" smtClean="0"/>
              <a:t>    </a:t>
            </a:r>
            <a:r>
              <a:rPr lang="en-US" sz="2400" dirty="0" err="1" smtClean="0"/>
              <a:t>maxcount</a:t>
            </a:r>
            <a:r>
              <a:rPr lang="en-US" sz="2400" dirty="0" smtClean="0"/>
              <a:t> = input('Enter the value of maximum number of count: ');</a:t>
            </a:r>
          </a:p>
          <a:p>
            <a:pPr>
              <a:buNone/>
            </a:pPr>
            <a:r>
              <a:rPr lang="en-US" sz="2400" dirty="0" smtClean="0"/>
              <a:t>    </a:t>
            </a:r>
            <a:r>
              <a:rPr lang="en-US" sz="2400" dirty="0" err="1" smtClean="0"/>
              <a:t>eps</a:t>
            </a:r>
            <a:r>
              <a:rPr lang="en-US" sz="2400" dirty="0" smtClean="0"/>
              <a:t> = input('Enter the value of epsilon (%): ');</a:t>
            </a:r>
          </a:p>
          <a:p>
            <a:pPr>
              <a:buNone/>
            </a:pPr>
            <a:r>
              <a:rPr lang="en-US" sz="2400" dirty="0" smtClean="0"/>
              <a:t>    count=0;</a:t>
            </a:r>
          </a:p>
          <a:p>
            <a:pPr>
              <a:buNone/>
            </a:pPr>
            <a:r>
              <a:rPr lang="en-US" sz="2400" dirty="0" smtClean="0"/>
              <a:t>    </a:t>
            </a:r>
            <a:r>
              <a:rPr lang="en-US" sz="2400" dirty="0" err="1" smtClean="0"/>
              <a:t>xmold</a:t>
            </a:r>
            <a:r>
              <a:rPr lang="en-US" sz="2400" dirty="0" smtClean="0"/>
              <a:t>=xl;</a:t>
            </a:r>
          </a:p>
          <a:p>
            <a:pPr>
              <a:buNone/>
            </a:pPr>
            <a:r>
              <a:rPr lang="en-US" sz="2400" dirty="0" smtClean="0"/>
              <a:t>    </a:t>
            </a:r>
            <a:r>
              <a:rPr lang="en-US" sz="2400" dirty="0" err="1" smtClean="0"/>
              <a:t>disp</a:t>
            </a:r>
            <a:r>
              <a:rPr lang="en-US" sz="2400" dirty="0" smtClean="0"/>
              <a:t>( '     Count      Xl        </a:t>
            </a:r>
            <a:r>
              <a:rPr lang="en-US" sz="2400" dirty="0" err="1" smtClean="0"/>
              <a:t>Xu</a:t>
            </a:r>
            <a:r>
              <a:rPr lang="en-US" sz="2400" dirty="0" smtClean="0"/>
              <a:t>        </a:t>
            </a:r>
            <a:r>
              <a:rPr lang="en-US" sz="2400" dirty="0" err="1" smtClean="0"/>
              <a:t>Xm</a:t>
            </a:r>
            <a:r>
              <a:rPr lang="en-US" sz="2400" dirty="0" smtClean="0"/>
              <a:t>      f(Xl)     f(</a:t>
            </a:r>
            <a:r>
              <a:rPr lang="en-US" sz="2400" dirty="0" err="1" smtClean="0"/>
              <a:t>Xm</a:t>
            </a:r>
            <a:r>
              <a:rPr lang="en-US" sz="2400" dirty="0" smtClean="0"/>
              <a:t>)    </a:t>
            </a:r>
            <a:r>
              <a:rPr lang="en-US" sz="2400" dirty="0" err="1" smtClean="0"/>
              <a:t>fXl</a:t>
            </a:r>
            <a:r>
              <a:rPr lang="en-US" sz="2400" dirty="0" smtClean="0"/>
              <a:t>*</a:t>
            </a:r>
            <a:r>
              <a:rPr lang="en-US" sz="2400" dirty="0" err="1" smtClean="0"/>
              <a:t>fXm</a:t>
            </a:r>
            <a:r>
              <a:rPr lang="en-US" sz="2400" dirty="0" smtClean="0"/>
              <a:t>  % Error  ')</a:t>
            </a:r>
          </a:p>
        </p:txBody>
      </p:sp>
      <p:sp>
        <p:nvSpPr>
          <p:cNvPr id="6" name="Slide Number Placeholder 5"/>
          <p:cNvSpPr>
            <a:spLocks noGrp="1"/>
          </p:cNvSpPr>
          <p:nvPr>
            <p:ph type="sldNum" sz="quarter" idx="12"/>
          </p:nvPr>
        </p:nvSpPr>
        <p:spPr/>
        <p:txBody>
          <a:bodyPr/>
          <a:lstStyle/>
          <a:p>
            <a:fld id="{B5707573-AC35-4B87-BB3A-76204B732A4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a:t>
            </a:r>
            <a:r>
              <a:rPr lang="en-US" dirty="0" err="1" smtClean="0"/>
              <a:t>Matlab</a:t>
            </a:r>
            <a:r>
              <a:rPr lang="en-US" dirty="0" smtClean="0"/>
              <a:t> Code) for Bisection </a:t>
            </a:r>
            <a:r>
              <a:rPr lang="bn-BD" dirty="0" smtClean="0"/>
              <a:t>method (continued)</a:t>
            </a:r>
            <a:endParaRPr lang="en-US" dirty="0"/>
          </a:p>
        </p:txBody>
      </p:sp>
      <p:sp>
        <p:nvSpPr>
          <p:cNvPr id="3" name="Content Placeholder 2"/>
          <p:cNvSpPr>
            <a:spLocks noGrp="1"/>
          </p:cNvSpPr>
          <p:nvPr>
            <p:ph idx="1"/>
          </p:nvPr>
        </p:nvSpPr>
        <p:spPr>
          <a:xfrm>
            <a:off x="457200" y="1571612"/>
            <a:ext cx="4043362" cy="4625609"/>
          </a:xfrm>
        </p:spPr>
        <p:txBody>
          <a:bodyPr>
            <a:noAutofit/>
          </a:bodyPr>
          <a:lstStyle/>
          <a:p>
            <a:pPr>
              <a:buNone/>
            </a:pPr>
            <a:r>
              <a:rPr lang="en-US" sz="2000" dirty="0" smtClean="0"/>
              <a:t>while count&lt;</a:t>
            </a:r>
            <a:r>
              <a:rPr lang="en-US" sz="2000" dirty="0" err="1" smtClean="0"/>
              <a:t>maxcount</a:t>
            </a:r>
            <a:endParaRPr lang="en-US" sz="2000" dirty="0" smtClean="0"/>
          </a:p>
          <a:p>
            <a:pPr>
              <a:buNone/>
            </a:pPr>
            <a:r>
              <a:rPr lang="en-US" sz="2000" dirty="0" smtClean="0"/>
              <a:t>        </a:t>
            </a:r>
            <a:r>
              <a:rPr lang="en-US" sz="2000" dirty="0" err="1" smtClean="0"/>
              <a:t>xm</a:t>
            </a:r>
            <a:r>
              <a:rPr lang="en-US" sz="2000" dirty="0" smtClean="0"/>
              <a:t>=(</a:t>
            </a:r>
            <a:r>
              <a:rPr lang="en-US" sz="2000" dirty="0" err="1" smtClean="0"/>
              <a:t>xl+xu</a:t>
            </a:r>
            <a:r>
              <a:rPr lang="en-US" sz="2000" dirty="0" smtClean="0"/>
              <a:t>)/2;</a:t>
            </a:r>
          </a:p>
          <a:p>
            <a:pPr>
              <a:buNone/>
            </a:pPr>
            <a:r>
              <a:rPr lang="en-US" sz="2000" dirty="0" smtClean="0"/>
              <a:t>        err=abs((</a:t>
            </a:r>
            <a:r>
              <a:rPr lang="en-US" sz="2000" dirty="0" err="1" smtClean="0"/>
              <a:t>xm-xmold</a:t>
            </a:r>
            <a:r>
              <a:rPr lang="en-US" sz="2000" dirty="0" smtClean="0"/>
              <a:t>)*100/</a:t>
            </a:r>
            <a:r>
              <a:rPr lang="en-US" sz="2000" dirty="0" err="1" smtClean="0"/>
              <a:t>xm</a:t>
            </a:r>
            <a:r>
              <a:rPr lang="en-US" sz="2000" dirty="0" smtClean="0"/>
              <a:t>);</a:t>
            </a:r>
          </a:p>
          <a:p>
            <a:pPr>
              <a:buNone/>
            </a:pPr>
            <a:r>
              <a:rPr lang="en-US" sz="2000" dirty="0" smtClean="0"/>
              <a:t>        </a:t>
            </a:r>
            <a:r>
              <a:rPr lang="en-US" sz="2000" dirty="0" err="1" smtClean="0"/>
              <a:t>xmold</a:t>
            </a:r>
            <a:r>
              <a:rPr lang="en-US" sz="2000" dirty="0" smtClean="0"/>
              <a:t>=</a:t>
            </a:r>
            <a:r>
              <a:rPr lang="en-US" sz="2000" dirty="0" err="1" smtClean="0"/>
              <a:t>xm</a:t>
            </a:r>
            <a:r>
              <a:rPr lang="en-US" sz="2000" dirty="0" smtClean="0"/>
              <a:t>;</a:t>
            </a:r>
          </a:p>
          <a:p>
            <a:pPr>
              <a:buNone/>
            </a:pPr>
            <a:r>
              <a:rPr lang="en-US" sz="2000" dirty="0" smtClean="0"/>
              <a:t>        Y(1)=count;</a:t>
            </a:r>
          </a:p>
          <a:p>
            <a:pPr>
              <a:buNone/>
            </a:pPr>
            <a:r>
              <a:rPr lang="en-US" sz="2000" dirty="0" smtClean="0"/>
              <a:t>        Y(2)=xl;</a:t>
            </a:r>
          </a:p>
          <a:p>
            <a:pPr>
              <a:buNone/>
            </a:pPr>
            <a:r>
              <a:rPr lang="en-US" sz="2000" dirty="0" smtClean="0"/>
              <a:t>        Y(3)=</a:t>
            </a:r>
            <a:r>
              <a:rPr lang="en-US" sz="2000" dirty="0" err="1" smtClean="0"/>
              <a:t>xu</a:t>
            </a:r>
            <a:r>
              <a:rPr lang="en-US" sz="2000" dirty="0" smtClean="0"/>
              <a:t>;</a:t>
            </a:r>
          </a:p>
          <a:p>
            <a:pPr>
              <a:buNone/>
            </a:pPr>
            <a:r>
              <a:rPr lang="en-US" sz="2000" dirty="0" smtClean="0"/>
              <a:t>        Y(4)=</a:t>
            </a:r>
            <a:r>
              <a:rPr lang="en-US" sz="2000" dirty="0" err="1" smtClean="0"/>
              <a:t>xm</a:t>
            </a:r>
            <a:r>
              <a:rPr lang="en-US" sz="2000" dirty="0" smtClean="0"/>
              <a:t>;</a:t>
            </a:r>
          </a:p>
          <a:p>
            <a:pPr>
              <a:buNone/>
            </a:pPr>
            <a:r>
              <a:rPr lang="en-US" sz="2000" dirty="0" smtClean="0"/>
              <a:t>        Y(5)=f(xl);</a:t>
            </a:r>
          </a:p>
          <a:p>
            <a:pPr>
              <a:buNone/>
            </a:pPr>
            <a:r>
              <a:rPr lang="en-US" sz="2000" dirty="0" smtClean="0"/>
              <a:t>        Y(6)=f(</a:t>
            </a:r>
            <a:r>
              <a:rPr lang="en-US" sz="2000" dirty="0" err="1" smtClean="0"/>
              <a:t>xm</a:t>
            </a:r>
            <a:r>
              <a:rPr lang="en-US" sz="2000" dirty="0" smtClean="0"/>
              <a:t>);</a:t>
            </a:r>
          </a:p>
          <a:p>
            <a:pPr>
              <a:buNone/>
            </a:pPr>
            <a:r>
              <a:rPr lang="en-US" sz="2000" dirty="0" smtClean="0"/>
              <a:t>        Y(7)=Y(5)*Y(6);</a:t>
            </a:r>
          </a:p>
          <a:p>
            <a:pPr>
              <a:buNone/>
            </a:pPr>
            <a:r>
              <a:rPr lang="en-US" sz="2000" dirty="0" smtClean="0"/>
              <a:t>        Y(8)=err;</a:t>
            </a:r>
          </a:p>
          <a:p>
            <a:pPr>
              <a:buNone/>
            </a:pPr>
            <a:r>
              <a:rPr lang="en-US" sz="2000" dirty="0" smtClean="0"/>
              <a:t>        </a:t>
            </a:r>
            <a:r>
              <a:rPr lang="en-US" sz="2000" dirty="0" err="1" smtClean="0"/>
              <a:t>disp</a:t>
            </a:r>
            <a:r>
              <a:rPr lang="en-US" sz="2000" dirty="0" smtClean="0"/>
              <a:t> (Y);</a:t>
            </a:r>
          </a:p>
          <a:p>
            <a:pPr>
              <a:buNone/>
            </a:pPr>
            <a:r>
              <a:rPr lang="en-US" sz="2000" dirty="0" smtClean="0"/>
              <a:t>     </a:t>
            </a:r>
            <a:endParaRPr lang="en-US" sz="2000"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4</a:t>
            </a:fld>
            <a:endParaRPr lang="en-US"/>
          </a:p>
        </p:txBody>
      </p:sp>
      <p:sp>
        <p:nvSpPr>
          <p:cNvPr id="6" name="Content Placeholder 2"/>
          <p:cNvSpPr txBox="1">
            <a:spLocks/>
          </p:cNvSpPr>
          <p:nvPr/>
        </p:nvSpPr>
        <p:spPr>
          <a:xfrm>
            <a:off x="4600604" y="1500174"/>
            <a:ext cx="4329114" cy="4625609"/>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if (f(xl)*f(</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)&lt;0) </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else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xl=</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if (abs(f(xl)*f(</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))&lt;1.0e-10)</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if err &lt;=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eps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count=count+1;</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000" dirty="0" smtClean="0"/>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a:t>
            </a:r>
            <a:r>
              <a:rPr lang="en-US" sz="2000" dirty="0" err="1" smtClean="0"/>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count ==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maxcount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&amp;&amp; err&gt;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eps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disp</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('no convergence');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 the root of the following nonlinear equation</a:t>
            </a:r>
            <a:endParaRPr lang="en-US" dirty="0"/>
          </a:p>
        </p:txBody>
      </p:sp>
      <p:sp>
        <p:nvSpPr>
          <p:cNvPr id="3" name="Content Placeholder 2"/>
          <p:cNvSpPr>
            <a:spLocks noGrp="1"/>
          </p:cNvSpPr>
          <p:nvPr>
            <p:ph idx="1"/>
          </p:nvPr>
        </p:nvSpPr>
        <p:spPr/>
        <p:txBody>
          <a:bodyPr/>
          <a:lstStyle/>
          <a:p>
            <a:pPr>
              <a:buNone/>
            </a:pPr>
            <a:r>
              <a:rPr lang="en-US" dirty="0" smtClean="0"/>
              <a:t>f(x) = x^3 – 4 * x ^2 – x  +  4 </a:t>
            </a:r>
          </a:p>
          <a:p>
            <a:pPr>
              <a:buNone/>
            </a:pPr>
            <a:r>
              <a:rPr lang="en-US" dirty="0" smtClean="0"/>
              <a:t>x</a:t>
            </a:r>
            <a:r>
              <a:rPr lang="en-US" baseline="-25000" dirty="0" smtClean="0"/>
              <a:t>l</a:t>
            </a:r>
            <a:r>
              <a:rPr lang="en-US" dirty="0" smtClean="0"/>
              <a:t>=3.5 and </a:t>
            </a:r>
            <a:r>
              <a:rPr lang="en-US" dirty="0" err="1" smtClean="0"/>
              <a:t>x</a:t>
            </a:r>
            <a:r>
              <a:rPr lang="en-US" baseline="-25000" dirty="0" err="1" smtClean="0"/>
              <a:t>u</a:t>
            </a:r>
            <a:r>
              <a:rPr lang="en-US" dirty="0" smtClean="0"/>
              <a:t> = 4.8</a:t>
            </a:r>
          </a:p>
          <a:p>
            <a:pPr>
              <a:buNone/>
            </a:pPr>
            <a:endParaRPr lang="en-US" b="1" u="sng" dirty="0" smtClean="0"/>
          </a:p>
          <a:p>
            <a:pPr>
              <a:buNone/>
            </a:pPr>
            <a:r>
              <a:rPr lang="en-US" b="1" u="sng" dirty="0" smtClean="0"/>
              <a:t>RESULT</a:t>
            </a:r>
          </a:p>
          <a:p>
            <a:pPr>
              <a:buNone/>
            </a:pPr>
            <a:r>
              <a:rPr lang="en-US" dirty="0" smtClean="0"/>
              <a:t>Iteration      </a:t>
            </a:r>
            <a:r>
              <a:rPr lang="en-US" dirty="0" err="1" smtClean="0"/>
              <a:t>x</a:t>
            </a:r>
            <a:r>
              <a:rPr lang="en-US" baseline="-25000" dirty="0" err="1" smtClean="0"/>
              <a:t>m</a:t>
            </a:r>
            <a:r>
              <a:rPr lang="en-US" dirty="0" smtClean="0"/>
              <a:t>        % Error      f(</a:t>
            </a:r>
            <a:r>
              <a:rPr lang="en-US" dirty="0" err="1" smtClean="0"/>
              <a:t>x</a:t>
            </a:r>
            <a:r>
              <a:rPr lang="en-US" baseline="-25000" dirty="0" err="1" smtClean="0"/>
              <a:t>m</a:t>
            </a:r>
            <a:r>
              <a:rPr lang="en-US" dirty="0" smtClean="0"/>
              <a:t>)</a:t>
            </a:r>
          </a:p>
          <a:p>
            <a:pPr>
              <a:buNone/>
            </a:pPr>
            <a:r>
              <a:rPr lang="en-US" dirty="0" smtClean="0"/>
              <a:t>         	1    	4.1500   15.6627    2.4334</a:t>
            </a:r>
          </a:p>
          <a:p>
            <a:pPr>
              <a:buNone/>
            </a:pPr>
            <a:r>
              <a:rPr lang="en-US" dirty="0" smtClean="0"/>
              <a:t>    	2    	3.8250    8.4967   -2.3854</a:t>
            </a:r>
          </a:p>
          <a:p>
            <a:pPr>
              <a:buNone/>
            </a:pPr>
            <a:r>
              <a:rPr lang="en-US" dirty="0" smtClean="0"/>
              <a:t>    	3    	3.9875    4.0752   -0.1863</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 the root of the following nonlinear equation</a:t>
            </a:r>
            <a:endParaRPr lang="en-US" dirty="0"/>
          </a:p>
        </p:txBody>
      </p:sp>
      <p:sp>
        <p:nvSpPr>
          <p:cNvPr id="3" name="Content Placeholder 2"/>
          <p:cNvSpPr>
            <a:spLocks noGrp="1"/>
          </p:cNvSpPr>
          <p:nvPr>
            <p:ph idx="1"/>
          </p:nvPr>
        </p:nvSpPr>
        <p:spPr/>
        <p:txBody>
          <a:bodyPr/>
          <a:lstStyle/>
          <a:p>
            <a:r>
              <a:rPr lang="en-US" dirty="0" smtClean="0"/>
              <a:t>f(x) = 5 * exp ( -x) -2</a:t>
            </a:r>
          </a:p>
          <a:p>
            <a:r>
              <a:rPr lang="en-US" dirty="0" smtClean="0"/>
              <a:t>Assume x</a:t>
            </a:r>
            <a:r>
              <a:rPr lang="en-US" baseline="-25000" dirty="0" smtClean="0"/>
              <a:t>l</a:t>
            </a:r>
            <a:r>
              <a:rPr lang="en-US" dirty="0" smtClean="0"/>
              <a:t>=0 and </a:t>
            </a:r>
            <a:r>
              <a:rPr lang="en-US" dirty="0" err="1" smtClean="0"/>
              <a:t>x</a:t>
            </a:r>
            <a:r>
              <a:rPr lang="en-US" baseline="-25000" dirty="0" err="1" smtClean="0"/>
              <a:t>u</a:t>
            </a:r>
            <a:r>
              <a:rPr lang="en-US" dirty="0" smtClean="0"/>
              <a:t>=2</a:t>
            </a:r>
          </a:p>
          <a:p>
            <a:r>
              <a:rPr lang="en-US" dirty="0" smtClean="0"/>
              <a:t>Calculate </a:t>
            </a:r>
            <a:r>
              <a:rPr lang="en-US" dirty="0" err="1" smtClean="0"/>
              <a:t>x</a:t>
            </a:r>
            <a:r>
              <a:rPr lang="en-US" baseline="-25000" dirty="0" err="1" smtClean="0"/>
              <a:t>m</a:t>
            </a:r>
            <a:r>
              <a:rPr lang="en-US" dirty="0" smtClean="0"/>
              <a:t>, % error and f(</a:t>
            </a:r>
            <a:r>
              <a:rPr lang="en-US" dirty="0" err="1" smtClean="0"/>
              <a:t>x</a:t>
            </a:r>
            <a:r>
              <a:rPr lang="en-US" baseline="-25000" dirty="0" err="1" smtClean="0"/>
              <a:t>m</a:t>
            </a:r>
            <a:r>
              <a:rPr lang="en-US" dirty="0" smtClean="0"/>
              <a:t>) for three iterations</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6</a:t>
            </a:fld>
            <a:endParaRPr lang="en-US"/>
          </a:p>
        </p:txBody>
      </p:sp>
      <p:sp>
        <p:nvSpPr>
          <p:cNvPr id="6" name="Content Placeholder 2"/>
          <p:cNvSpPr txBox="1">
            <a:spLocks/>
          </p:cNvSpPr>
          <p:nvPr/>
        </p:nvSpPr>
        <p:spPr>
          <a:xfrm>
            <a:off x="414366" y="4061207"/>
            <a:ext cx="8229600" cy="2439627"/>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Iteration      X</a:t>
            </a:r>
            <a:r>
              <a:rPr kumimoji="0" lang="en-US" sz="3200" b="0" i="0" u="none" strike="noStrike" kern="1200" cap="none" spc="0" normalizeH="0" baseline="-25000" noProof="0" smtClean="0">
                <a:ln>
                  <a:noFill/>
                </a:ln>
                <a:solidFill>
                  <a:schemeClr val="tx1"/>
                </a:solidFill>
                <a:effectLst/>
                <a:uLnTx/>
                <a:uFillTx/>
                <a:latin typeface="+mn-lt"/>
                <a:ea typeface="+mn-ea"/>
                <a:cs typeface="+mn-cs"/>
              </a:rPr>
              <a:t>m</a:t>
            </a:r>
            <a:r>
              <a:rPr kumimoji="0" lang="en-US" sz="3200" b="0" i="0" u="none" strike="noStrike" kern="1200" cap="none" spc="0" normalizeH="0" baseline="0" noProof="0" smtClean="0">
                <a:ln>
                  <a:noFill/>
                </a:ln>
                <a:solidFill>
                  <a:schemeClr val="tx1"/>
                </a:solidFill>
                <a:effectLst/>
                <a:uLnTx/>
                <a:uFillTx/>
                <a:latin typeface="+mn-lt"/>
                <a:ea typeface="+mn-ea"/>
                <a:cs typeface="+mn-cs"/>
              </a:rPr>
              <a:t>       % Error    f(x</a:t>
            </a:r>
            <a:r>
              <a:rPr kumimoji="0" lang="en-US" sz="3200" b="0" i="0" u="none" strike="noStrike" kern="1200" cap="none" spc="0" normalizeH="0" baseline="-25000" noProof="0" smtClean="0">
                <a:ln>
                  <a:noFill/>
                </a:ln>
                <a:solidFill>
                  <a:schemeClr val="tx1"/>
                </a:solidFill>
                <a:effectLst/>
                <a:uLnTx/>
                <a:uFillTx/>
                <a:latin typeface="+mn-lt"/>
                <a:ea typeface="+mn-ea"/>
                <a:cs typeface="+mn-cs"/>
              </a:rPr>
              <a:t>m</a:t>
            </a:r>
            <a:r>
              <a:rPr kumimoji="0" lang="en-US" sz="3200" b="0" i="0" u="none" strike="noStrike" kern="1200" cap="none" spc="0" normalizeH="0" baseline="0" noProof="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1               1.0         100.0    -0.1606</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2             0 .50       100.0     1.0327</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3              0.75         33.33    0.3618</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Idea about finding root in a faster way</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7</a:t>
            </a:fld>
            <a:endParaRPr lang="en-US"/>
          </a:p>
        </p:txBody>
      </p:sp>
      <p:graphicFrame>
        <p:nvGraphicFramePr>
          <p:cNvPr id="169986" name="Object 2"/>
          <p:cNvGraphicFramePr>
            <a:graphicFrameLocks noChangeAspect="1"/>
          </p:cNvGraphicFramePr>
          <p:nvPr/>
        </p:nvGraphicFramePr>
        <p:xfrm>
          <a:off x="1928794" y="1640821"/>
          <a:ext cx="5643601" cy="4497661"/>
        </p:xfrm>
        <a:graphic>
          <a:graphicData uri="http://schemas.openxmlformats.org/presentationml/2006/ole">
            <p:oleObj spid="_x0000_s169986" r:id="rId3" imgW="4285472" imgH="3761562" progId="">
              <p:embed/>
            </p:oleObj>
          </a:graphicData>
        </a:graphic>
      </p:graphicFrame>
      <p:sp>
        <p:nvSpPr>
          <p:cNvPr id="6" name="TextBox 5"/>
          <p:cNvSpPr txBox="1"/>
          <p:nvPr/>
        </p:nvSpPr>
        <p:spPr>
          <a:xfrm>
            <a:off x="4786314" y="1643050"/>
            <a:ext cx="2571768" cy="584775"/>
          </a:xfrm>
          <a:prstGeom prst="rect">
            <a:avLst/>
          </a:prstGeom>
          <a:noFill/>
        </p:spPr>
        <p:txBody>
          <a:bodyPr wrap="square" rtlCol="0">
            <a:spAutoFit/>
          </a:bodyPr>
          <a:lstStyle/>
          <a:p>
            <a:r>
              <a:rPr lang="en-US" sz="3200" dirty="0" smtClean="0"/>
              <a:t>Figure 1</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dirty="0" smtClean="0"/>
              <a:t>False position method</a:t>
            </a:r>
            <a:endParaRPr lang="en-US" dirty="0"/>
          </a:p>
        </p:txBody>
      </p:sp>
      <p:sp>
        <p:nvSpPr>
          <p:cNvPr id="3" name="Content Placeholder 2"/>
          <p:cNvSpPr>
            <a:spLocks noGrp="1"/>
          </p:cNvSpPr>
          <p:nvPr>
            <p:ph idx="1"/>
          </p:nvPr>
        </p:nvSpPr>
        <p:spPr/>
        <p:txBody>
          <a:bodyPr>
            <a:normAutofit/>
          </a:bodyPr>
          <a:lstStyle/>
          <a:p>
            <a:r>
              <a:rPr lang="en-US" sz="2400" dirty="0" smtClean="0"/>
              <a:t>However, in the example shown in Figure 1, the bisection method may not be efficient because it does not take into consideration that  </a:t>
            </a:r>
            <a:r>
              <a:rPr lang="en-US" sz="2400" i="1" dirty="0" smtClean="0"/>
              <a:t>f(</a:t>
            </a:r>
            <a:r>
              <a:rPr lang="en-US" sz="2400" i="1" dirty="0" err="1" smtClean="0"/>
              <a:t>x</a:t>
            </a:r>
            <a:r>
              <a:rPr lang="en-US" sz="2400" i="1" baseline="-25000" dirty="0" err="1" smtClean="0"/>
              <a:t>L</a:t>
            </a:r>
            <a:r>
              <a:rPr lang="en-US" sz="2400" i="1" dirty="0" smtClean="0"/>
              <a:t>)</a:t>
            </a:r>
            <a:r>
              <a:rPr lang="en-US" sz="2400" dirty="0" smtClean="0"/>
              <a:t> is much closer to the zero of the function  </a:t>
            </a:r>
            <a:r>
              <a:rPr lang="en-US" sz="2400" i="1" dirty="0" smtClean="0"/>
              <a:t>f(x)</a:t>
            </a:r>
            <a:r>
              <a:rPr lang="en-US" sz="2400" dirty="0" smtClean="0"/>
              <a:t> as compared to </a:t>
            </a:r>
            <a:r>
              <a:rPr lang="en-US" sz="2400" i="1" dirty="0" smtClean="0"/>
              <a:t>f(</a:t>
            </a:r>
            <a:r>
              <a:rPr lang="en-US" sz="2400" i="1" dirty="0" err="1" smtClean="0"/>
              <a:t>x</a:t>
            </a:r>
            <a:r>
              <a:rPr lang="en-US" sz="2400" i="1" baseline="-25000" dirty="0" err="1" smtClean="0"/>
              <a:t>U</a:t>
            </a:r>
            <a:r>
              <a:rPr lang="en-US" sz="2400" i="1" dirty="0" smtClean="0"/>
              <a:t>)</a:t>
            </a:r>
            <a:r>
              <a:rPr lang="en-US" sz="2400" dirty="0" smtClean="0"/>
              <a:t> </a:t>
            </a:r>
          </a:p>
          <a:p>
            <a:r>
              <a:rPr lang="en-US" sz="2400" dirty="0" smtClean="0"/>
              <a:t>In other words, the next predicted root  </a:t>
            </a:r>
            <a:r>
              <a:rPr lang="en-US" sz="2400" i="1" dirty="0" err="1" smtClean="0"/>
              <a:t>x</a:t>
            </a:r>
            <a:r>
              <a:rPr lang="en-US" sz="2400" i="1" baseline="-25000" dirty="0" err="1" smtClean="0"/>
              <a:t>r</a:t>
            </a:r>
            <a:r>
              <a:rPr lang="en-US" sz="2400" dirty="0" smtClean="0"/>
              <a:t> would be closer to </a:t>
            </a:r>
            <a:r>
              <a:rPr lang="en-US" sz="2400" i="1" dirty="0" err="1" smtClean="0"/>
              <a:t>x</a:t>
            </a:r>
            <a:r>
              <a:rPr lang="en-US" sz="2400" i="1" baseline="-25000" dirty="0" err="1" smtClean="0"/>
              <a:t>L</a:t>
            </a:r>
            <a:r>
              <a:rPr lang="en-US" sz="2400" dirty="0" smtClean="0"/>
              <a:t> (in the example as shown in Figure 1), than the mid-point between </a:t>
            </a:r>
            <a:r>
              <a:rPr lang="en-US" sz="2400" dirty="0" err="1" smtClean="0"/>
              <a:t>x</a:t>
            </a:r>
            <a:r>
              <a:rPr lang="en-US" sz="2400" baseline="-25000" dirty="0" err="1" smtClean="0"/>
              <a:t>L</a:t>
            </a:r>
            <a:r>
              <a:rPr lang="en-US" sz="2400" dirty="0" smtClean="0"/>
              <a:t> and  </a:t>
            </a:r>
            <a:r>
              <a:rPr lang="en-US" sz="2400" dirty="0" err="1" smtClean="0"/>
              <a:t>x</a:t>
            </a:r>
            <a:r>
              <a:rPr lang="en-US" sz="2400" baseline="-25000" dirty="0" err="1" smtClean="0"/>
              <a:t>U</a:t>
            </a:r>
            <a:r>
              <a:rPr lang="en-US" sz="2400" dirty="0" smtClean="0"/>
              <a:t>  </a:t>
            </a:r>
          </a:p>
          <a:p>
            <a:r>
              <a:rPr lang="en-US" sz="2400" dirty="0" smtClean="0"/>
              <a:t>The false-position method takes advantage of this observation mathematically by drawing a secant from the function value at  </a:t>
            </a:r>
            <a:r>
              <a:rPr lang="en-US" sz="2400" i="1" dirty="0" err="1" smtClean="0"/>
              <a:t>x</a:t>
            </a:r>
            <a:r>
              <a:rPr lang="en-US" sz="2400" i="1" baseline="-25000" dirty="0" err="1" smtClean="0"/>
              <a:t>L</a:t>
            </a:r>
            <a:r>
              <a:rPr lang="en-US" sz="2400" dirty="0" smtClean="0"/>
              <a:t> to the function value at </a:t>
            </a:r>
            <a:r>
              <a:rPr lang="en-US" sz="2400" i="1" dirty="0" err="1" smtClean="0"/>
              <a:t>x</a:t>
            </a:r>
            <a:r>
              <a:rPr lang="en-US" sz="2400" i="1" baseline="-25000" dirty="0" err="1" smtClean="0"/>
              <a:t>U</a:t>
            </a:r>
            <a:r>
              <a:rPr lang="en-US" sz="2400" dirty="0" smtClean="0"/>
              <a:t> and estimates the root as where it crosses the </a:t>
            </a:r>
            <a:r>
              <a:rPr lang="en-US" sz="2400" i="1" dirty="0" smtClean="0"/>
              <a:t>x</a:t>
            </a:r>
            <a:r>
              <a:rPr lang="en-US" sz="2400" dirty="0" smtClean="0"/>
              <a:t>-axis.</a:t>
            </a:r>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US" sz="4000" dirty="0" smtClean="0"/>
              <a:t>False-Position Method</a:t>
            </a:r>
            <a:r>
              <a:rPr lang="bn-BD" sz="4000" dirty="0" smtClean="0"/>
              <a:t> (continued)</a:t>
            </a:r>
            <a:endParaRPr lang="en-US" sz="4000" dirty="0"/>
          </a:p>
        </p:txBody>
      </p:sp>
      <p:sp>
        <p:nvSpPr>
          <p:cNvPr id="3" name="Content Placeholder 2"/>
          <p:cNvSpPr>
            <a:spLocks noGrp="1"/>
          </p:cNvSpPr>
          <p:nvPr>
            <p:ph idx="1"/>
          </p:nvPr>
        </p:nvSpPr>
        <p:spPr/>
        <p:txBody>
          <a:bodyPr/>
          <a:lstStyle/>
          <a:p>
            <a:r>
              <a:rPr lang="en-US" sz="2400" dirty="0" smtClean="0"/>
              <a:t>Based on two similar triangles, shown in figure 1, one gets</a:t>
            </a:r>
          </a:p>
          <a:p>
            <a:endParaRPr lang="en-US" sz="1800" dirty="0" smtClean="0"/>
          </a:p>
          <a:p>
            <a:pPr>
              <a:buNone/>
            </a:pPr>
            <a:r>
              <a:rPr lang="en-US" sz="1800" dirty="0" smtClean="0"/>
              <a:t>                                                                                                                                                          </a:t>
            </a:r>
            <a:r>
              <a:rPr lang="en-US" sz="2400" dirty="0" smtClean="0"/>
              <a:t>(4)</a:t>
            </a:r>
          </a:p>
          <a:p>
            <a:endParaRPr lang="en-US" sz="1800" dirty="0" smtClean="0"/>
          </a:p>
          <a:p>
            <a:r>
              <a:rPr lang="en-US" sz="2400" dirty="0" smtClean="0"/>
              <a:t>From equation (4), one obtains</a:t>
            </a:r>
          </a:p>
          <a:p>
            <a:endParaRPr lang="en-US" sz="2400" dirty="0" smtClean="0"/>
          </a:p>
          <a:p>
            <a:endParaRPr lang="en-US" sz="2400" dirty="0" smtClean="0"/>
          </a:p>
          <a:p>
            <a:endParaRPr lang="en-US" sz="2400" dirty="0" smtClean="0"/>
          </a:p>
          <a:p>
            <a:r>
              <a:rPr lang="en-US" sz="2400" dirty="0" smtClean="0"/>
              <a:t>The above equation can be solved to obtain the next predicted root  </a:t>
            </a:r>
            <a:r>
              <a:rPr lang="en-US" sz="2400" i="1" dirty="0" smtClean="0"/>
              <a:t>x</a:t>
            </a:r>
            <a:r>
              <a:rPr lang="bn-BD" sz="2400" i="1" baseline="-25000" dirty="0" smtClean="0"/>
              <a:t>r</a:t>
            </a:r>
            <a:r>
              <a:rPr lang="en-US" sz="2400" i="1" baseline="-25000" dirty="0" smtClean="0"/>
              <a:t> </a:t>
            </a:r>
            <a:r>
              <a:rPr lang="en-US" sz="2400" dirty="0" smtClean="0"/>
              <a:t>as</a:t>
            </a:r>
          </a:p>
          <a:p>
            <a:pPr>
              <a:buNone/>
            </a:pPr>
            <a:r>
              <a:rPr lang="en-US" sz="2400" dirty="0" smtClean="0"/>
              <a:t>                                                                                                                       (5)</a:t>
            </a:r>
          </a:p>
          <a:p>
            <a:endParaRPr lang="en-US" sz="2400" dirty="0" smtClean="0"/>
          </a:p>
          <a:p>
            <a:endParaRPr lang="en-US" sz="2400" dirty="0" smtClean="0"/>
          </a:p>
          <a:p>
            <a:endParaRPr lang="en-US" dirty="0" smtClean="0"/>
          </a:p>
          <a:p>
            <a:endParaRPr lang="en-US" dirty="0" smtClean="0"/>
          </a:p>
          <a:p>
            <a:endParaRPr lang="en-US" dirty="0"/>
          </a:p>
        </p:txBody>
      </p:sp>
      <p:graphicFrame>
        <p:nvGraphicFramePr>
          <p:cNvPr id="143362" name="Object 2"/>
          <p:cNvGraphicFramePr>
            <a:graphicFrameLocks noChangeAspect="1"/>
          </p:cNvGraphicFramePr>
          <p:nvPr/>
        </p:nvGraphicFramePr>
        <p:xfrm>
          <a:off x="3143240" y="2308013"/>
          <a:ext cx="2694852" cy="832954"/>
        </p:xfrm>
        <a:graphic>
          <a:graphicData uri="http://schemas.openxmlformats.org/presentationml/2006/ole">
            <p:oleObj spid="_x0000_s143362" name="Equation" r:id="rId3" imgW="1396800" imgH="431640" progId="Equation.3">
              <p:embed/>
            </p:oleObj>
          </a:graphicData>
        </a:graphic>
      </p:graphicFrame>
      <p:graphicFrame>
        <p:nvGraphicFramePr>
          <p:cNvPr id="143363" name="Object 3"/>
          <p:cNvGraphicFramePr>
            <a:graphicFrameLocks noChangeAspect="1"/>
          </p:cNvGraphicFramePr>
          <p:nvPr/>
        </p:nvGraphicFramePr>
        <p:xfrm>
          <a:off x="3118746" y="3674740"/>
          <a:ext cx="3397470" cy="402332"/>
        </p:xfrm>
        <a:graphic>
          <a:graphicData uri="http://schemas.openxmlformats.org/presentationml/2006/ole">
            <p:oleObj spid="_x0000_s143363" name="Equation" r:id="rId4" imgW="1930320" imgH="228600" progId="Equation.3">
              <p:embed/>
            </p:oleObj>
          </a:graphicData>
        </a:graphic>
      </p:graphicFrame>
      <p:graphicFrame>
        <p:nvGraphicFramePr>
          <p:cNvPr id="143364" name="Object 4"/>
          <p:cNvGraphicFramePr>
            <a:graphicFrameLocks noChangeAspect="1"/>
          </p:cNvGraphicFramePr>
          <p:nvPr/>
        </p:nvGraphicFramePr>
        <p:xfrm>
          <a:off x="3131840" y="4106788"/>
          <a:ext cx="4224486" cy="402332"/>
        </p:xfrm>
        <a:graphic>
          <a:graphicData uri="http://schemas.openxmlformats.org/presentationml/2006/ole">
            <p:oleObj spid="_x0000_s143364" name="Equation" r:id="rId5" imgW="2400120" imgH="228600" progId="Equation.3">
              <p:embed/>
            </p:oleObj>
          </a:graphicData>
        </a:graphic>
      </p:graphicFrame>
      <p:graphicFrame>
        <p:nvGraphicFramePr>
          <p:cNvPr id="143365" name="Object 5"/>
          <p:cNvGraphicFramePr>
            <a:graphicFrameLocks noChangeAspect="1"/>
          </p:cNvGraphicFramePr>
          <p:nvPr/>
        </p:nvGraphicFramePr>
        <p:xfrm>
          <a:off x="3491880" y="5157192"/>
          <a:ext cx="2725716" cy="792088"/>
        </p:xfrm>
        <a:graphic>
          <a:graphicData uri="http://schemas.openxmlformats.org/presentationml/2006/ole">
            <p:oleObj spid="_x0000_s143365" name="Equation" r:id="rId6" imgW="1485720" imgH="431640" progId="Equation.3">
              <p:embed/>
            </p:oleObj>
          </a:graphicData>
        </a:graphic>
      </p:graphicFrame>
      <p:sp>
        <p:nvSpPr>
          <p:cNvPr id="8" name="Slide Number Placeholder 7"/>
          <p:cNvSpPr>
            <a:spLocks noGrp="1"/>
          </p:cNvSpPr>
          <p:nvPr>
            <p:ph type="sldNum" sz="quarter" idx="12"/>
          </p:nvPr>
        </p:nvSpPr>
        <p:spPr/>
        <p:txBody>
          <a:bodyPr/>
          <a:lstStyle/>
          <a:p>
            <a:fld id="{B5707573-AC35-4B87-BB3A-76204B732A48}"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7406</TotalTime>
  <Words>1313</Words>
  <Application>Microsoft Office PowerPoint</Application>
  <PresentationFormat>On-screen Show (4:3)</PresentationFormat>
  <Paragraphs>339</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Module</vt:lpstr>
      <vt:lpstr>Equation</vt:lpstr>
      <vt:lpstr>Slide 1</vt:lpstr>
      <vt:lpstr>Flow Chart of Bisection Method</vt:lpstr>
      <vt:lpstr>Program (Matlab Code) for Bisection method</vt:lpstr>
      <vt:lpstr>Program (Matlab Code) for Bisection method (continued)</vt:lpstr>
      <vt:lpstr>Find the root of the following nonlinear equation</vt:lpstr>
      <vt:lpstr>Find the root of the following nonlinear equation</vt:lpstr>
      <vt:lpstr>Idea about finding root in a faster way</vt:lpstr>
      <vt:lpstr>False position method</vt:lpstr>
      <vt:lpstr>False-Position Method (continued)</vt:lpstr>
      <vt:lpstr>False-Position Method (continued)</vt:lpstr>
      <vt:lpstr>Algorithm for False-Position method</vt:lpstr>
      <vt:lpstr>Algorithm for False-Position method (continued)</vt:lpstr>
      <vt:lpstr>Algorithm for False-Position method (continued)</vt:lpstr>
      <vt:lpstr>Example 1: Floating ball problem</vt:lpstr>
      <vt:lpstr>Example 2</vt:lpstr>
      <vt:lpstr>Flow Chart of False Position Method</vt:lpstr>
      <vt:lpstr>The program for False Position method in Matlab</vt:lpstr>
      <vt:lpstr>Thanks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S. M. Lutful Kabir Visiting Research Professor Brac University</dc:title>
  <dc:creator>S. M. Lutful Kabir</dc:creator>
  <cp:lastModifiedBy>Amitabha Chakrabarty</cp:lastModifiedBy>
  <cp:revision>145</cp:revision>
  <dcterms:created xsi:type="dcterms:W3CDTF">2013-01-12T13:11:26Z</dcterms:created>
  <dcterms:modified xsi:type="dcterms:W3CDTF">2015-01-19T04:07:18Z</dcterms:modified>
</cp:coreProperties>
</file>