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272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01" autoAdjust="0"/>
    <p:restoredTop sz="86441" autoAdjust="0"/>
  </p:normalViewPr>
  <p:slideViewPr>
    <p:cSldViewPr>
      <p:cViewPr>
        <p:scale>
          <a:sx n="66" d="100"/>
          <a:sy n="66" d="100"/>
        </p:scale>
        <p:origin x="-1482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C209C9-A101-4130-B75B-51ADCADC221D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1FF1-DC69-434B-8E3F-14DD41900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2263-8092-4BED-AA83-59DCAC4BA4DB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D5D4-1106-4BF5-8AD0-F8788EDA638F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6647-25ED-442F-B86D-181C77828F69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3D68-79E8-4CC4-8C05-0D71B32387B9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0F8-FDF4-4827-B368-447ADDBA30E3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0726-477E-4B42-95EB-4761C5945436}" type="datetime1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F57-AF7B-4E9E-BD79-0974C0E74F60}" type="datetime1">
              <a:rPr lang="en-US" smtClean="0"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206E-0541-44FD-A28C-B1617985C1C3}" type="datetime1">
              <a:rPr lang="en-US" smtClean="0"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689C-8C80-4A30-AD1C-31F87C8F8F0D}" type="datetime1">
              <a:rPr lang="en-US" smtClean="0"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B60E-343E-4040-A080-3EB1FA7A7293}" type="datetime1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8AC0191-87BB-4FBE-9339-A1443459BDE2}" type="datetime1">
              <a:rPr lang="en-US" smtClean="0"/>
              <a:t>2/23/2014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5023A1A-6E38-4F12-89AA-746DB5FE5D8E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071538" y="3201304"/>
            <a:ext cx="7119958" cy="328786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2800" dirty="0" smtClean="0">
                <a:solidFill>
                  <a:schemeClr val="tx1"/>
                </a:solidFill>
                <a:cs typeface="+mn-cs"/>
              </a:rPr>
              <a:t>7</a:t>
            </a:r>
            <a:r>
              <a:rPr lang="bn-BD" sz="28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2800" dirty="0" smtClean="0">
                <a:solidFill>
                  <a:schemeClr val="tx1"/>
                </a:solidFill>
                <a:cs typeface="+mn-cs"/>
              </a:rPr>
            </a:br>
            <a:r>
              <a:rPr lang="bn-BD" sz="2800" dirty="0" smtClean="0">
                <a:solidFill>
                  <a:srgbClr val="00B0F0"/>
                </a:solidFill>
                <a:cs typeface="+mn-cs"/>
              </a:rPr>
              <a:t>Interpolation</a:t>
            </a:r>
            <a:endParaRPr lang="en-US" sz="2800" dirty="0" smtClean="0">
              <a:solidFill>
                <a:srgbClr val="00B0F0"/>
              </a:solidFill>
              <a:cs typeface="+mn-cs"/>
            </a:endParaRPr>
          </a:p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Newton’s Divided Difference</a:t>
            </a:r>
            <a:r>
              <a:rPr lang="en-US" sz="2800" dirty="0" smtClean="0">
                <a:solidFill>
                  <a:schemeClr val="tx1"/>
                </a:solidFill>
                <a:cs typeface="+mn-cs"/>
              </a:rPr>
              <a:t> Method </a:t>
            </a:r>
            <a:r>
              <a:rPr lang="bn-BD" sz="3200" dirty="0" smtClean="0">
                <a:solidFill>
                  <a:schemeClr val="tx1"/>
                </a:solidFill>
              </a:rPr>
              <a:t/>
            </a:r>
            <a:br>
              <a:rPr lang="bn-BD" sz="3200" dirty="0" smtClean="0">
                <a:solidFill>
                  <a:schemeClr val="tx1"/>
                </a:solidFill>
              </a:rPr>
            </a:b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For Slides Thanks to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bn-BD" sz="2800" dirty="0" smtClean="0">
                <a:solidFill>
                  <a:srgbClr val="FFFF00"/>
                </a:solidFill>
              </a:rPr>
              <a:t>Dr.</a:t>
            </a:r>
            <a:r>
              <a:rPr lang="bn-BD" sz="4400" dirty="0" smtClean="0">
                <a:solidFill>
                  <a:srgbClr val="FFFF00"/>
                </a:solidFill>
              </a:rPr>
              <a:t> </a:t>
            </a:r>
            <a:r>
              <a:rPr lang="bn-BD" sz="2800" dirty="0" smtClean="0">
                <a:solidFill>
                  <a:srgbClr val="FFFF00"/>
                </a:solidFill>
              </a:rPr>
              <a:t>S. M. Lutful Kabir</a:t>
            </a:r>
            <a:r>
              <a:rPr lang="bn-BD" sz="2800" dirty="0" smtClean="0">
                <a:solidFill>
                  <a:schemeClr val="tx1"/>
                </a:solidFill>
              </a:rPr>
              <a:t/>
            </a:r>
            <a:br>
              <a:rPr lang="bn-BD" sz="2800" dirty="0" smtClean="0">
                <a:solidFill>
                  <a:schemeClr val="tx1"/>
                </a:solidFill>
              </a:rPr>
            </a:br>
            <a:r>
              <a:rPr lang="bn-BD" sz="2800" dirty="0" smtClean="0">
                <a:solidFill>
                  <a:schemeClr val="tx1"/>
                </a:solidFill>
              </a:rPr>
              <a:t>Visiting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bn-BD" sz="2800" dirty="0" smtClean="0">
                <a:solidFill>
                  <a:schemeClr val="tx1"/>
                </a:solidFill>
              </a:rPr>
              <a:t>Professor, BRAC University</a:t>
            </a:r>
          </a:p>
          <a:p>
            <a:r>
              <a:rPr lang="bn-BD" sz="2800" dirty="0" smtClean="0">
                <a:solidFill>
                  <a:schemeClr val="tx1"/>
                </a:solidFill>
              </a:rPr>
              <a:t>&amp; Professor, BUET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Numerical Methods</a:t>
            </a:r>
            <a:endParaRPr lang="en-US"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2376"/>
            <a:ext cx="8229600" cy="1252728"/>
          </a:xfrm>
        </p:spPr>
        <p:txBody>
          <a:bodyPr>
            <a:noAutofit/>
          </a:bodyPr>
          <a:lstStyle/>
          <a:p>
            <a:pPr algn="ctr"/>
            <a:r>
              <a:rPr lang="bn-BD" sz="6600" dirty="0" smtClean="0">
                <a:solidFill>
                  <a:schemeClr val="tx1"/>
                </a:solidFill>
              </a:rPr>
              <a:t>Thanks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55448"/>
            <a:ext cx="8496944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Newton’s Divided Difference Polynomial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8032" y="1412777"/>
            <a:ext cx="8748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sz="2400" dirty="0" smtClean="0"/>
              <a:t>To illustrate this method, linear and quadratic interpolation is presented first.  </a:t>
            </a:r>
            <a:endParaRPr lang="bn-BD" sz="24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en-US" sz="2400" dirty="0" smtClean="0"/>
              <a:t>Then, the general form of Newton’s divided difference polynomial method is presented.  </a:t>
            </a:r>
            <a:endParaRPr lang="bn-BD" sz="2400" dirty="0" smtClean="0"/>
          </a:p>
          <a:p>
            <a:r>
              <a:rPr lang="en-US" sz="2400" u="sng" dirty="0" smtClean="0"/>
              <a:t>Linear Interpolation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Given </a:t>
            </a:r>
            <a:r>
              <a:rPr lang="bn-BD" sz="2400" dirty="0" smtClean="0"/>
              <a:t>(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0</a:t>
            </a:r>
            <a:r>
              <a:rPr lang="bn-BD" sz="2400" baseline="-25000" dirty="0" smtClean="0"/>
              <a:t> </a:t>
            </a:r>
            <a:r>
              <a:rPr lang="bn-BD" sz="2400" dirty="0" smtClean="0"/>
              <a:t>, </a:t>
            </a:r>
            <a:r>
              <a:rPr lang="bn-BD" sz="2400" i="1" dirty="0" smtClean="0"/>
              <a:t>y</a:t>
            </a:r>
            <a:r>
              <a:rPr lang="bn-BD" sz="2400" i="1" baseline="-25000" dirty="0" smtClean="0"/>
              <a:t>0</a:t>
            </a:r>
            <a:r>
              <a:rPr lang="bn-BD" sz="2400" dirty="0" smtClean="0"/>
              <a:t>)</a:t>
            </a:r>
            <a:r>
              <a:rPr lang="en-US" sz="2400" dirty="0" smtClean="0"/>
              <a:t> and </a:t>
            </a:r>
            <a:r>
              <a:rPr lang="bn-BD" sz="2400" dirty="0" smtClean="0"/>
              <a:t>(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1</a:t>
            </a:r>
            <a:r>
              <a:rPr lang="bn-BD" sz="2400" baseline="-25000" dirty="0" smtClean="0"/>
              <a:t> </a:t>
            </a:r>
            <a:r>
              <a:rPr lang="bn-BD" sz="2400" dirty="0" smtClean="0"/>
              <a:t>, </a:t>
            </a:r>
            <a:r>
              <a:rPr lang="bn-BD" sz="2400" i="1" dirty="0" smtClean="0"/>
              <a:t>y</a:t>
            </a:r>
            <a:r>
              <a:rPr lang="bn-BD" sz="2400" i="1" baseline="-25000" dirty="0" smtClean="0"/>
              <a:t>1</a:t>
            </a:r>
            <a:r>
              <a:rPr lang="bn-BD" sz="2400" dirty="0" smtClean="0"/>
              <a:t>)</a:t>
            </a:r>
            <a:r>
              <a:rPr lang="en-US" sz="2400" dirty="0" smtClean="0"/>
              <a:t> fit a linear </a:t>
            </a:r>
            <a:r>
              <a:rPr lang="en-US" sz="2400" dirty="0" err="1" smtClean="0"/>
              <a:t>interpolant</a:t>
            </a:r>
            <a:r>
              <a:rPr lang="en-US" sz="2400" dirty="0" smtClean="0"/>
              <a:t> through the data.  Noting  </a:t>
            </a:r>
            <a:r>
              <a:rPr lang="bn-BD" sz="2400" i="1" dirty="0" smtClean="0"/>
              <a:t>y </a:t>
            </a:r>
            <a:r>
              <a:rPr lang="bn-BD" sz="2400" dirty="0" smtClean="0"/>
              <a:t>= </a:t>
            </a:r>
            <a:r>
              <a:rPr lang="bn-BD" sz="2400" i="1" dirty="0" smtClean="0"/>
              <a:t>f (x)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y</a:t>
            </a:r>
            <a:r>
              <a:rPr lang="bn-BD" sz="2400" i="1" baseline="-25000" dirty="0" smtClean="0"/>
              <a:t>1</a:t>
            </a:r>
            <a:r>
              <a:rPr lang="bn-BD" sz="2400" i="1" dirty="0" smtClean="0"/>
              <a:t> </a:t>
            </a:r>
            <a:r>
              <a:rPr lang="bn-BD" sz="2400" dirty="0" smtClean="0"/>
              <a:t>= </a:t>
            </a:r>
            <a:r>
              <a:rPr lang="bn-BD" sz="2400" i="1" dirty="0" smtClean="0"/>
              <a:t>f (x</a:t>
            </a:r>
            <a:r>
              <a:rPr lang="bn-BD" sz="2400" i="1" baseline="-25000" dirty="0" smtClean="0"/>
              <a:t>1</a:t>
            </a:r>
            <a:r>
              <a:rPr lang="bn-BD" sz="2400" i="1" dirty="0" smtClean="0"/>
              <a:t>)</a:t>
            </a:r>
            <a:r>
              <a:rPr lang="bn-BD" sz="2400" dirty="0" smtClean="0"/>
              <a:t>,</a:t>
            </a:r>
            <a:r>
              <a:rPr lang="en-US" sz="2400" dirty="0" smtClean="0"/>
              <a:t> assume the linear </a:t>
            </a:r>
            <a:r>
              <a:rPr lang="en-US" sz="2400" dirty="0" err="1" smtClean="0"/>
              <a:t>interpolant</a:t>
            </a:r>
            <a:r>
              <a:rPr lang="en-US" sz="2400" dirty="0" smtClean="0"/>
              <a:t>  </a:t>
            </a:r>
            <a:r>
              <a:rPr lang="bn-BD" sz="2400" i="1" dirty="0" smtClean="0"/>
              <a:t>f</a:t>
            </a:r>
            <a:r>
              <a:rPr lang="bn-BD" sz="2400" i="1" baseline="-25000" dirty="0" smtClean="0"/>
              <a:t>1</a:t>
            </a:r>
            <a:r>
              <a:rPr lang="bn-BD" sz="1600" i="1" baseline="-25000" dirty="0" smtClean="0"/>
              <a:t> </a:t>
            </a:r>
            <a:r>
              <a:rPr lang="bn-BD" sz="2400" i="1" dirty="0" smtClean="0"/>
              <a:t>(x)</a:t>
            </a:r>
            <a:r>
              <a:rPr lang="bn-BD" sz="2400" dirty="0" smtClean="0"/>
              <a:t> </a:t>
            </a:r>
            <a:r>
              <a:rPr lang="en-US" sz="2400" dirty="0" smtClean="0"/>
              <a:t>is given by (</a:t>
            </a:r>
            <a:r>
              <a:rPr lang="bn-BD" sz="2400" dirty="0" smtClean="0"/>
              <a:t>see f</a:t>
            </a:r>
            <a:r>
              <a:rPr lang="en-US" sz="2400" dirty="0" err="1" smtClean="0"/>
              <a:t>igure</a:t>
            </a:r>
            <a:r>
              <a:rPr lang="en-US" sz="2400" dirty="0" smtClean="0"/>
              <a:t> </a:t>
            </a:r>
            <a:r>
              <a:rPr lang="bn-BD" sz="2400" dirty="0" smtClean="0"/>
              <a:t>below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	 </a:t>
            </a:r>
          </a:p>
          <a:p>
            <a:pPr marL="358775" indent="-358775"/>
            <a:endParaRPr lang="bn-BD" sz="2400" dirty="0" smtClean="0"/>
          </a:p>
          <a:p>
            <a:pPr marL="358775" indent="-358775"/>
            <a:r>
              <a:rPr lang="bn-BD" sz="2400" dirty="0" smtClean="0"/>
              <a:t>where,</a:t>
            </a:r>
          </a:p>
          <a:p>
            <a:pPr marL="358775" indent="-358775">
              <a:buFont typeface="Arial" pitchFamily="34" charset="0"/>
              <a:buChar char="•"/>
            </a:pPr>
            <a:endParaRPr lang="en-US" sz="2400" i="1" dirty="0" smtClean="0"/>
          </a:p>
          <a:p>
            <a:pPr marL="358775" indent="-358775">
              <a:buFont typeface="Arial" pitchFamily="34" charset="0"/>
              <a:buChar char="•"/>
            </a:pPr>
            <a:endParaRPr lang="bn-BD" sz="2400" dirty="0" smtClean="0"/>
          </a:p>
          <a:p>
            <a:pPr marL="358775" indent="-358775">
              <a:buFont typeface="Arial" pitchFamily="34" charset="0"/>
              <a:buChar char="•"/>
            </a:pPr>
            <a:endParaRPr lang="bn-BD" sz="2400" dirty="0" smtClean="0"/>
          </a:p>
        </p:txBody>
      </p:sp>
      <p:graphicFrame>
        <p:nvGraphicFramePr>
          <p:cNvPr id="182289" name="Object 17"/>
          <p:cNvGraphicFramePr>
            <a:graphicFrameLocks noChangeAspect="1"/>
          </p:cNvGraphicFramePr>
          <p:nvPr/>
        </p:nvGraphicFramePr>
        <p:xfrm>
          <a:off x="1259632" y="4538836"/>
          <a:ext cx="2766984" cy="474340"/>
        </p:xfrm>
        <a:graphic>
          <a:graphicData uri="http://schemas.openxmlformats.org/presentationml/2006/ole">
            <p:oleObj spid="_x0000_s182289" name="Equation" r:id="rId3" imgW="1333440" imgH="228600" progId="Equation.3">
              <p:embed/>
            </p:oleObj>
          </a:graphicData>
        </a:graphic>
      </p:graphicFrame>
      <p:graphicFrame>
        <p:nvGraphicFramePr>
          <p:cNvPr id="182290" name="Object 18"/>
          <p:cNvGraphicFramePr>
            <a:graphicFrameLocks noChangeAspect="1"/>
          </p:cNvGraphicFramePr>
          <p:nvPr/>
        </p:nvGraphicFramePr>
        <p:xfrm>
          <a:off x="1691680" y="5085184"/>
          <a:ext cx="1296144" cy="440200"/>
        </p:xfrm>
        <a:graphic>
          <a:graphicData uri="http://schemas.openxmlformats.org/presentationml/2006/ole">
            <p:oleObj spid="_x0000_s182290" name="Equation" r:id="rId4" imgW="672840" imgH="228600" progId="Equation.3">
              <p:embed/>
            </p:oleObj>
          </a:graphicData>
        </a:graphic>
      </p:graphicFrame>
      <p:graphicFrame>
        <p:nvGraphicFramePr>
          <p:cNvPr id="182291" name="Object 19"/>
          <p:cNvGraphicFramePr>
            <a:graphicFrameLocks noChangeAspect="1"/>
          </p:cNvGraphicFramePr>
          <p:nvPr/>
        </p:nvGraphicFramePr>
        <p:xfrm>
          <a:off x="1763688" y="5589240"/>
          <a:ext cx="1927274" cy="720080"/>
        </p:xfrm>
        <a:graphic>
          <a:graphicData uri="http://schemas.openxmlformats.org/presentationml/2006/ole">
            <p:oleObj spid="_x0000_s182291" name="Equation" r:id="rId5" imgW="1155600" imgH="431640" progId="Equation.3">
              <p:embed/>
            </p:oleObj>
          </a:graphicData>
        </a:graphic>
      </p:graphicFrame>
      <p:grpSp>
        <p:nvGrpSpPr>
          <p:cNvPr id="182292" name="Group 20"/>
          <p:cNvGrpSpPr>
            <a:grpSpLocks noChangeAspect="1"/>
          </p:cNvGrpSpPr>
          <p:nvPr/>
        </p:nvGrpSpPr>
        <p:grpSpPr bwMode="auto">
          <a:xfrm>
            <a:off x="4172321" y="4068588"/>
            <a:ext cx="4792167" cy="2744788"/>
            <a:chOff x="1800" y="1926"/>
            <a:chExt cx="8907" cy="4323"/>
          </a:xfrm>
        </p:grpSpPr>
        <p:sp>
          <p:nvSpPr>
            <p:cNvPr id="182309" name="AutoShape 37"/>
            <p:cNvSpPr>
              <a:spLocks noChangeAspect="1" noChangeArrowheads="1" noTextEdit="1"/>
            </p:cNvSpPr>
            <p:nvPr/>
          </p:nvSpPr>
          <p:spPr bwMode="auto">
            <a:xfrm>
              <a:off x="1800" y="1926"/>
              <a:ext cx="8907" cy="432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308" name="Line 36"/>
            <p:cNvSpPr>
              <a:spLocks noChangeShapeType="1"/>
            </p:cNvSpPr>
            <p:nvPr/>
          </p:nvSpPr>
          <p:spPr bwMode="auto">
            <a:xfrm>
              <a:off x="2340" y="6046"/>
              <a:ext cx="6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307" name="Line 35"/>
            <p:cNvSpPr>
              <a:spLocks noChangeShapeType="1"/>
            </p:cNvSpPr>
            <p:nvPr/>
          </p:nvSpPr>
          <p:spPr bwMode="auto">
            <a:xfrm flipV="1">
              <a:off x="2340" y="2626"/>
              <a:ext cx="0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305" name="Text Box 33"/>
            <p:cNvSpPr txBox="1">
              <a:spLocks noChangeArrowheads="1"/>
            </p:cNvSpPr>
            <p:nvPr/>
          </p:nvSpPr>
          <p:spPr bwMode="auto">
            <a:xfrm>
              <a:off x="2700" y="5506"/>
              <a:ext cx="754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303" name="Text Box 31"/>
            <p:cNvSpPr txBox="1">
              <a:spLocks noChangeArrowheads="1"/>
            </p:cNvSpPr>
            <p:nvPr/>
          </p:nvSpPr>
          <p:spPr bwMode="auto">
            <a:xfrm>
              <a:off x="6840" y="3166"/>
              <a:ext cx="754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302" name="Oval 30"/>
            <p:cNvSpPr>
              <a:spLocks noChangeArrowheads="1"/>
            </p:cNvSpPr>
            <p:nvPr/>
          </p:nvSpPr>
          <p:spPr bwMode="auto">
            <a:xfrm>
              <a:off x="3022" y="5184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301" name="Oval 29"/>
            <p:cNvSpPr>
              <a:spLocks noChangeArrowheads="1"/>
            </p:cNvSpPr>
            <p:nvPr/>
          </p:nvSpPr>
          <p:spPr bwMode="auto">
            <a:xfrm>
              <a:off x="6537" y="3441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99" name="Text Box 27"/>
            <p:cNvSpPr txBox="1">
              <a:spLocks noChangeArrowheads="1"/>
            </p:cNvSpPr>
            <p:nvPr/>
          </p:nvSpPr>
          <p:spPr bwMode="auto">
            <a:xfrm>
              <a:off x="6850" y="4824"/>
              <a:ext cx="559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2298" name="Line 26"/>
            <p:cNvSpPr>
              <a:spLocks noChangeShapeType="1"/>
            </p:cNvSpPr>
            <p:nvPr/>
          </p:nvSpPr>
          <p:spPr bwMode="auto">
            <a:xfrm flipH="1" flipV="1">
              <a:off x="5400" y="4246"/>
              <a:ext cx="14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96" name="Text Box 24"/>
            <p:cNvSpPr txBox="1">
              <a:spLocks noChangeArrowheads="1"/>
            </p:cNvSpPr>
            <p:nvPr/>
          </p:nvSpPr>
          <p:spPr bwMode="auto">
            <a:xfrm>
              <a:off x="9341" y="5941"/>
              <a:ext cx="21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295" name="Line 23"/>
            <p:cNvSpPr>
              <a:spLocks noChangeShapeType="1"/>
            </p:cNvSpPr>
            <p:nvPr/>
          </p:nvSpPr>
          <p:spPr bwMode="auto">
            <a:xfrm flipV="1">
              <a:off x="3060" y="3507"/>
              <a:ext cx="360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2188" y="2167"/>
              <a:ext cx="2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231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2311" name="Rectangle 39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313" name="Rectangle 41"/>
          <p:cNvSpPr>
            <a:spLocks noChangeArrowheads="1"/>
          </p:cNvSpPr>
          <p:nvPr/>
        </p:nvSpPr>
        <p:spPr bwMode="auto">
          <a:xfrm>
            <a:off x="0" y="2381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315" name="Rectangle 43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316" name="Rectangle 44"/>
          <p:cNvSpPr>
            <a:spLocks noChangeArrowheads="1"/>
          </p:cNvSpPr>
          <p:nvPr/>
        </p:nvSpPr>
        <p:spPr bwMode="auto">
          <a:xfrm>
            <a:off x="0" y="676275"/>
            <a:ext cx="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2318" name="Rectangle 46"/>
          <p:cNvSpPr>
            <a:spLocks noChangeArrowheads="1"/>
          </p:cNvSpPr>
          <p:nvPr/>
        </p:nvSpPr>
        <p:spPr bwMode="auto">
          <a:xfrm>
            <a:off x="0" y="12858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499992" y="43651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y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8172400" y="64440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x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804248" y="48691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(x</a:t>
            </a:r>
            <a:r>
              <a:rPr lang="bn-BD" i="1" baseline="-25000" dirty="0" smtClean="0"/>
              <a:t>1</a:t>
            </a:r>
            <a:r>
              <a:rPr lang="bn-BD" i="1" dirty="0" smtClean="0"/>
              <a:t> , y</a:t>
            </a:r>
            <a:r>
              <a:rPr lang="bn-BD" i="1" baseline="-25000" dirty="0" smtClean="0"/>
              <a:t>1</a:t>
            </a:r>
            <a:r>
              <a:rPr lang="bn-BD" i="1" dirty="0" smtClean="0"/>
              <a:t>)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4860032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(x</a:t>
            </a:r>
            <a:r>
              <a:rPr lang="bn-BD" i="1" baseline="-25000" dirty="0" smtClean="0"/>
              <a:t>o</a:t>
            </a:r>
            <a:r>
              <a:rPr lang="bn-BD" i="1" dirty="0" smtClean="0"/>
              <a:t> , y</a:t>
            </a:r>
            <a:r>
              <a:rPr lang="bn-BD" i="1" baseline="-25000" dirty="0" smtClean="0"/>
              <a:t>0</a:t>
            </a:r>
            <a:r>
              <a:rPr lang="bn-BD" i="1" dirty="0" smtClean="0"/>
              <a:t>)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6857792" y="5723964"/>
            <a:ext cx="7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f(x)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726" name="Group 22"/>
          <p:cNvGrpSpPr>
            <a:grpSpLocks noChangeAspect="1"/>
          </p:cNvGrpSpPr>
          <p:nvPr/>
        </p:nvGrpSpPr>
        <p:grpSpPr bwMode="auto">
          <a:xfrm>
            <a:off x="4265612" y="4137182"/>
            <a:ext cx="4050804" cy="2628900"/>
            <a:chOff x="1800" y="2086"/>
            <a:chExt cx="7740" cy="4140"/>
          </a:xfrm>
        </p:grpSpPr>
        <p:sp>
          <p:nvSpPr>
            <p:cNvPr id="200746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800" y="2086"/>
              <a:ext cx="7740" cy="41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45" name="Line 41"/>
            <p:cNvSpPr>
              <a:spLocks noChangeShapeType="1"/>
            </p:cNvSpPr>
            <p:nvPr/>
          </p:nvSpPr>
          <p:spPr bwMode="auto">
            <a:xfrm>
              <a:off x="2340" y="6046"/>
              <a:ext cx="6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44" name="Line 40"/>
            <p:cNvSpPr>
              <a:spLocks noChangeShapeType="1"/>
            </p:cNvSpPr>
            <p:nvPr/>
          </p:nvSpPr>
          <p:spPr bwMode="auto">
            <a:xfrm flipV="1">
              <a:off x="2340" y="2626"/>
              <a:ext cx="0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42" name="Text Box 38"/>
            <p:cNvSpPr txBox="1">
              <a:spLocks noChangeArrowheads="1"/>
            </p:cNvSpPr>
            <p:nvPr/>
          </p:nvSpPr>
          <p:spPr bwMode="auto">
            <a:xfrm>
              <a:off x="2700" y="5506"/>
              <a:ext cx="744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740" name="Text Box 36"/>
            <p:cNvSpPr txBox="1">
              <a:spLocks noChangeArrowheads="1"/>
            </p:cNvSpPr>
            <p:nvPr/>
          </p:nvSpPr>
          <p:spPr bwMode="auto">
            <a:xfrm>
              <a:off x="3899" y="3076"/>
              <a:ext cx="72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738" name="Text Box 34"/>
            <p:cNvSpPr txBox="1">
              <a:spLocks noChangeArrowheads="1"/>
            </p:cNvSpPr>
            <p:nvPr/>
          </p:nvSpPr>
          <p:spPr bwMode="auto">
            <a:xfrm>
              <a:off x="6840" y="3327"/>
              <a:ext cx="749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737" name="Oval 33"/>
            <p:cNvSpPr>
              <a:spLocks noChangeArrowheads="1"/>
            </p:cNvSpPr>
            <p:nvPr/>
          </p:nvSpPr>
          <p:spPr bwMode="auto">
            <a:xfrm>
              <a:off x="2977" y="508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36" name="Oval 32"/>
            <p:cNvSpPr>
              <a:spLocks noChangeArrowheads="1"/>
            </p:cNvSpPr>
            <p:nvPr/>
          </p:nvSpPr>
          <p:spPr bwMode="auto">
            <a:xfrm>
              <a:off x="6518" y="3449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35" name="Oval 31"/>
            <p:cNvSpPr>
              <a:spLocks noChangeArrowheads="1"/>
            </p:cNvSpPr>
            <p:nvPr/>
          </p:nvSpPr>
          <p:spPr bwMode="auto">
            <a:xfrm>
              <a:off x="4623" y="332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33" name="Text Box 29"/>
            <p:cNvSpPr txBox="1">
              <a:spLocks noChangeArrowheads="1"/>
            </p:cNvSpPr>
            <p:nvPr/>
          </p:nvSpPr>
          <p:spPr bwMode="auto">
            <a:xfrm>
              <a:off x="6120" y="4786"/>
              <a:ext cx="55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0732" name="Line 28"/>
            <p:cNvSpPr>
              <a:spLocks noChangeShapeType="1"/>
            </p:cNvSpPr>
            <p:nvPr/>
          </p:nvSpPr>
          <p:spPr bwMode="auto">
            <a:xfrm flipH="1" flipV="1">
              <a:off x="5400" y="3346"/>
              <a:ext cx="7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30" name="Text Box 26"/>
            <p:cNvSpPr txBox="1">
              <a:spLocks noChangeArrowheads="1"/>
            </p:cNvSpPr>
            <p:nvPr/>
          </p:nvSpPr>
          <p:spPr bwMode="auto">
            <a:xfrm>
              <a:off x="2303" y="2227"/>
              <a:ext cx="2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729" name="Freeform 25"/>
            <p:cNvSpPr>
              <a:spLocks/>
            </p:cNvSpPr>
            <p:nvPr/>
          </p:nvSpPr>
          <p:spPr bwMode="auto">
            <a:xfrm>
              <a:off x="3060" y="3076"/>
              <a:ext cx="3600" cy="2070"/>
            </a:xfrm>
            <a:custGeom>
              <a:avLst/>
              <a:gdLst/>
              <a:ahLst/>
              <a:cxnLst>
                <a:cxn ang="0">
                  <a:pos x="0" y="2070"/>
                </a:cxn>
                <a:cxn ang="0">
                  <a:pos x="1800" y="270"/>
                </a:cxn>
                <a:cxn ang="0">
                  <a:pos x="3600" y="450"/>
                </a:cxn>
              </a:cxnLst>
              <a:rect l="0" t="0" r="r" b="b"/>
              <a:pathLst>
                <a:path w="3600" h="2070">
                  <a:moveTo>
                    <a:pt x="0" y="2070"/>
                  </a:moveTo>
                  <a:cubicBezTo>
                    <a:pt x="600" y="1305"/>
                    <a:pt x="1200" y="540"/>
                    <a:pt x="1800" y="270"/>
                  </a:cubicBezTo>
                  <a:cubicBezTo>
                    <a:pt x="2400" y="0"/>
                    <a:pt x="3240" y="420"/>
                    <a:pt x="3600" y="4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27" name="Text Box 23"/>
            <p:cNvSpPr txBox="1">
              <a:spLocks noChangeArrowheads="1"/>
            </p:cNvSpPr>
            <p:nvPr/>
          </p:nvSpPr>
          <p:spPr bwMode="auto">
            <a:xfrm>
              <a:off x="9331" y="5941"/>
              <a:ext cx="20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155448"/>
            <a:ext cx="8568952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Newton’s Divided Difference Polynomial Method</a:t>
            </a:r>
            <a:r>
              <a:rPr lang="bn-BD" sz="4000" dirty="0" smtClean="0"/>
              <a:t> (continued)</a:t>
            </a:r>
            <a:endParaRPr lang="en-US" sz="4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032" y="1412777"/>
            <a:ext cx="87484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Quadratic Interpolation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Given </a:t>
            </a:r>
            <a:r>
              <a:rPr lang="bn-BD" sz="2400" dirty="0" smtClean="0"/>
              <a:t>(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0</a:t>
            </a:r>
            <a:r>
              <a:rPr lang="bn-BD" sz="2400" baseline="-25000" dirty="0" smtClean="0"/>
              <a:t> </a:t>
            </a:r>
            <a:r>
              <a:rPr lang="bn-BD" sz="2400" dirty="0" smtClean="0"/>
              <a:t>, </a:t>
            </a:r>
            <a:r>
              <a:rPr lang="bn-BD" sz="2400" i="1" dirty="0" smtClean="0"/>
              <a:t>y</a:t>
            </a:r>
            <a:r>
              <a:rPr lang="bn-BD" sz="2400" i="1" baseline="-25000" dirty="0" smtClean="0"/>
              <a:t>0</a:t>
            </a:r>
            <a:r>
              <a:rPr lang="bn-BD" sz="2400" dirty="0" smtClean="0"/>
              <a:t>)</a:t>
            </a:r>
            <a:r>
              <a:rPr lang="en-US" sz="2400" dirty="0" smtClean="0"/>
              <a:t> </a:t>
            </a:r>
            <a:r>
              <a:rPr lang="bn-BD" sz="2400" dirty="0" smtClean="0"/>
              <a:t>,</a:t>
            </a:r>
            <a:r>
              <a:rPr lang="en-US" sz="2400" dirty="0" smtClean="0"/>
              <a:t> </a:t>
            </a:r>
            <a:r>
              <a:rPr lang="bn-BD" sz="2400" dirty="0" smtClean="0"/>
              <a:t>(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1</a:t>
            </a:r>
            <a:r>
              <a:rPr lang="bn-BD" sz="2400" baseline="-25000" dirty="0" smtClean="0"/>
              <a:t> </a:t>
            </a:r>
            <a:r>
              <a:rPr lang="bn-BD" sz="2400" dirty="0" smtClean="0"/>
              <a:t>, </a:t>
            </a:r>
            <a:r>
              <a:rPr lang="bn-BD" sz="2400" i="1" dirty="0" smtClean="0"/>
              <a:t>y</a:t>
            </a:r>
            <a:r>
              <a:rPr lang="bn-BD" sz="2400" i="1" baseline="-25000" dirty="0" smtClean="0"/>
              <a:t>1</a:t>
            </a:r>
            <a:r>
              <a:rPr lang="bn-BD" sz="2400" dirty="0" smtClean="0"/>
              <a:t>)</a:t>
            </a:r>
            <a:r>
              <a:rPr lang="en-US" sz="2400" dirty="0" smtClean="0"/>
              <a:t> </a:t>
            </a:r>
            <a:r>
              <a:rPr lang="bn-BD" sz="2400" dirty="0" smtClean="0"/>
              <a:t>and (x</a:t>
            </a:r>
            <a:r>
              <a:rPr lang="bn-BD" sz="2400" baseline="-25000" dirty="0" smtClean="0"/>
              <a:t>2</a:t>
            </a:r>
            <a:r>
              <a:rPr lang="bn-BD" sz="2400" dirty="0" smtClean="0"/>
              <a:t> , y</a:t>
            </a:r>
            <a:r>
              <a:rPr lang="bn-BD" sz="2400" baseline="-25000" dirty="0" smtClean="0"/>
              <a:t>2</a:t>
            </a:r>
            <a:r>
              <a:rPr lang="bn-BD" sz="2400" dirty="0" smtClean="0"/>
              <a:t>) </a:t>
            </a:r>
            <a:r>
              <a:rPr lang="en-US" sz="2400" dirty="0" smtClean="0"/>
              <a:t>fit a </a:t>
            </a:r>
            <a:r>
              <a:rPr lang="bn-BD" sz="2400" dirty="0" smtClean="0"/>
              <a:t>quadratic </a:t>
            </a:r>
            <a:r>
              <a:rPr lang="en-US" sz="2400" dirty="0" smtClean="0"/>
              <a:t> </a:t>
            </a:r>
            <a:r>
              <a:rPr lang="en-US" sz="2400" dirty="0" err="1" smtClean="0"/>
              <a:t>interpolant</a:t>
            </a:r>
            <a:r>
              <a:rPr lang="en-US" sz="2400" dirty="0" smtClean="0"/>
              <a:t> through the data.  Noting  </a:t>
            </a:r>
            <a:r>
              <a:rPr lang="bn-BD" sz="2400" i="1" dirty="0" smtClean="0"/>
              <a:t>y</a:t>
            </a:r>
            <a:r>
              <a:rPr lang="en-US" sz="2400" i="1" baseline="-25000" dirty="0" smtClean="0"/>
              <a:t>0</a:t>
            </a:r>
            <a:r>
              <a:rPr lang="bn-BD" sz="2400" i="1" dirty="0" smtClean="0"/>
              <a:t> </a:t>
            </a:r>
            <a:r>
              <a:rPr lang="bn-BD" sz="2400" dirty="0" smtClean="0"/>
              <a:t>=</a:t>
            </a:r>
            <a:r>
              <a:rPr lang="bn-BD" sz="1400" dirty="0" smtClean="0"/>
              <a:t> </a:t>
            </a:r>
            <a:r>
              <a:rPr lang="bn-BD" sz="2400" i="1" dirty="0" smtClean="0"/>
              <a:t>f (x</a:t>
            </a:r>
            <a:r>
              <a:rPr lang="en-US" sz="2400" i="1" baseline="-25000" dirty="0" smtClean="0"/>
              <a:t>0</a:t>
            </a:r>
            <a:r>
              <a:rPr lang="bn-BD" sz="2400" i="1" dirty="0" smtClean="0"/>
              <a:t>),  y</a:t>
            </a:r>
            <a:r>
              <a:rPr lang="bn-BD" sz="2400" i="1" baseline="-25000" dirty="0" smtClean="0"/>
              <a:t>1 </a:t>
            </a:r>
            <a:r>
              <a:rPr lang="bn-BD" sz="2400" i="1" dirty="0" smtClean="0"/>
              <a:t>= f (x</a:t>
            </a:r>
            <a:r>
              <a:rPr lang="bn-BD" sz="2400" i="1" baseline="-25000" dirty="0" smtClean="0"/>
              <a:t>1</a:t>
            </a:r>
            <a:r>
              <a:rPr lang="bn-BD" sz="2400" i="1" dirty="0" smtClean="0"/>
              <a:t>)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dirty="0" smtClean="0"/>
              <a:t>   </a:t>
            </a:r>
            <a:r>
              <a:rPr lang="bn-BD" sz="2400" i="1" dirty="0" smtClean="0"/>
              <a:t>y</a:t>
            </a:r>
            <a:r>
              <a:rPr lang="bn-BD" sz="2400" i="1" baseline="-25000" dirty="0" smtClean="0"/>
              <a:t>2</a:t>
            </a:r>
            <a:r>
              <a:rPr lang="bn-BD" sz="1400" i="1" dirty="0" smtClean="0"/>
              <a:t> </a:t>
            </a:r>
            <a:r>
              <a:rPr lang="bn-BD" sz="2400" dirty="0" smtClean="0"/>
              <a:t>=</a:t>
            </a:r>
            <a:r>
              <a:rPr lang="bn-BD" sz="1400" dirty="0" smtClean="0"/>
              <a:t> </a:t>
            </a:r>
            <a:r>
              <a:rPr lang="bn-BD" sz="2400" i="1" dirty="0" smtClean="0"/>
              <a:t>f (x</a:t>
            </a:r>
            <a:r>
              <a:rPr lang="bn-BD" sz="2400" i="1" baseline="-25000" dirty="0" smtClean="0"/>
              <a:t>2</a:t>
            </a:r>
            <a:r>
              <a:rPr lang="bn-BD" sz="2400" i="1" dirty="0" smtClean="0"/>
              <a:t>)</a:t>
            </a:r>
            <a:r>
              <a:rPr lang="bn-BD" sz="2400" dirty="0" smtClean="0"/>
              <a:t>,</a:t>
            </a:r>
            <a:r>
              <a:rPr lang="en-US" sz="2400" dirty="0" smtClean="0"/>
              <a:t> assume the linear </a:t>
            </a:r>
            <a:r>
              <a:rPr lang="en-US" sz="2400" dirty="0" err="1" smtClean="0"/>
              <a:t>interpolant</a:t>
            </a:r>
            <a:r>
              <a:rPr lang="en-US" sz="2400" dirty="0" smtClean="0"/>
              <a:t>  </a:t>
            </a:r>
            <a:r>
              <a:rPr lang="bn-BD" sz="2400" i="1" dirty="0" smtClean="0"/>
              <a:t>f</a:t>
            </a:r>
            <a:r>
              <a:rPr lang="bn-BD" sz="2400" i="1" baseline="-25000" dirty="0" smtClean="0"/>
              <a:t>2</a:t>
            </a:r>
            <a:r>
              <a:rPr lang="bn-BD" sz="1200" i="1" baseline="-25000" dirty="0" smtClean="0"/>
              <a:t> </a:t>
            </a:r>
            <a:r>
              <a:rPr lang="bn-BD" sz="2400" i="1" dirty="0" smtClean="0"/>
              <a:t>(x)</a:t>
            </a:r>
            <a:r>
              <a:rPr lang="bn-BD" sz="1600" dirty="0" smtClean="0"/>
              <a:t> </a:t>
            </a:r>
            <a:r>
              <a:rPr lang="en-US" sz="2400" dirty="0" smtClean="0"/>
              <a:t>is given by (</a:t>
            </a:r>
            <a:r>
              <a:rPr lang="bn-BD" sz="2400" dirty="0" smtClean="0"/>
              <a:t>see f</a:t>
            </a:r>
            <a:r>
              <a:rPr lang="en-US" sz="2400" dirty="0" err="1" smtClean="0"/>
              <a:t>igure</a:t>
            </a:r>
            <a:r>
              <a:rPr lang="bn-BD" sz="2400" dirty="0" smtClean="0"/>
              <a:t> below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	</a:t>
            </a:r>
            <a:endParaRPr lang="bn-BD" sz="2400" dirty="0" smtClean="0"/>
          </a:p>
          <a:p>
            <a:pPr marL="358775" indent="-358775"/>
            <a:endParaRPr lang="bn-BD" sz="1400" dirty="0" smtClean="0"/>
          </a:p>
          <a:p>
            <a:pPr marL="358775" indent="-358775"/>
            <a:r>
              <a:rPr lang="bn-BD" sz="2400" dirty="0" smtClean="0"/>
              <a:t>where,</a:t>
            </a:r>
          </a:p>
          <a:p>
            <a:pPr marL="358775" indent="-358775">
              <a:buFont typeface="Arial" pitchFamily="34" charset="0"/>
              <a:buChar char="•"/>
            </a:pPr>
            <a:endParaRPr lang="en-US" sz="2400" i="1" dirty="0" smtClean="0"/>
          </a:p>
          <a:p>
            <a:pPr marL="358775" indent="-358775">
              <a:buFont typeface="Arial" pitchFamily="34" charset="0"/>
              <a:buChar char="•"/>
            </a:pPr>
            <a:endParaRPr lang="bn-BD" sz="2400" dirty="0" smtClean="0"/>
          </a:p>
          <a:p>
            <a:pPr marL="358775" indent="-358775">
              <a:buFont typeface="Arial" pitchFamily="34" charset="0"/>
              <a:buChar char="•"/>
            </a:pPr>
            <a:endParaRPr lang="bn-BD" sz="2400" dirty="0" smtClean="0"/>
          </a:p>
          <a:p>
            <a:pPr marL="358775" indent="-358775">
              <a:buFont typeface="Arial" pitchFamily="34" charset="0"/>
              <a:buChar char="•"/>
            </a:pPr>
            <a:endParaRPr lang="bn-BD" sz="2400" dirty="0" smtClean="0"/>
          </a:p>
        </p:txBody>
      </p:sp>
      <p:graphicFrame>
        <p:nvGraphicFramePr>
          <p:cNvPr id="11" name="Object 18"/>
          <p:cNvGraphicFramePr>
            <a:graphicFrameLocks noChangeAspect="1"/>
          </p:cNvGraphicFramePr>
          <p:nvPr/>
        </p:nvGraphicFramePr>
        <p:xfrm>
          <a:off x="683568" y="4212936"/>
          <a:ext cx="1296144" cy="440200"/>
        </p:xfrm>
        <a:graphic>
          <a:graphicData uri="http://schemas.openxmlformats.org/presentationml/2006/ole">
            <p:oleObj spid="_x0000_s200707" name="Equation" r:id="rId3" imgW="672840" imgH="228600" progId="Equation.3">
              <p:embed/>
            </p:oleObj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755576" y="4797152"/>
          <a:ext cx="1927274" cy="720080"/>
        </p:xfrm>
        <a:graphic>
          <a:graphicData uri="http://schemas.openxmlformats.org/presentationml/2006/ole">
            <p:oleObj spid="_x0000_s200708" name="Equation" r:id="rId4" imgW="1155600" imgH="431640" progId="Equation.3">
              <p:embed/>
            </p:oleObj>
          </a:graphicData>
        </a:graphic>
      </p:graphicFrame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0" y="2381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0" y="676275"/>
            <a:ext cx="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0" y="12858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27984" y="41397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y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8172400" y="64440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x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148064" y="45811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(x</a:t>
            </a:r>
            <a:r>
              <a:rPr lang="bn-BD" i="1" baseline="-25000" dirty="0" smtClean="0"/>
              <a:t>1</a:t>
            </a:r>
            <a:r>
              <a:rPr lang="bn-BD" i="1" dirty="0" smtClean="0"/>
              <a:t> , y</a:t>
            </a:r>
            <a:r>
              <a:rPr lang="bn-BD" i="1" baseline="-25000" dirty="0" smtClean="0"/>
              <a:t>1</a:t>
            </a:r>
            <a:r>
              <a:rPr lang="bn-BD" i="1" dirty="0" smtClean="0"/>
              <a:t>)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60032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(x</a:t>
            </a:r>
            <a:r>
              <a:rPr lang="bn-BD" i="1" baseline="-25000" dirty="0" smtClean="0"/>
              <a:t>o</a:t>
            </a:r>
            <a:r>
              <a:rPr lang="bn-BD" i="1" dirty="0" smtClean="0"/>
              <a:t> , y</a:t>
            </a:r>
            <a:r>
              <a:rPr lang="bn-BD" i="1" baseline="-25000" dirty="0" smtClean="0"/>
              <a:t>0</a:t>
            </a:r>
            <a:r>
              <a:rPr lang="bn-BD" i="1" dirty="0" smtClean="0"/>
              <a:t>)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44208" y="5867980"/>
            <a:ext cx="7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f</a:t>
            </a:r>
            <a:r>
              <a:rPr lang="bn-BD" i="1" baseline="-25000" dirty="0" smtClean="0"/>
              <a:t>2</a:t>
            </a:r>
            <a:r>
              <a:rPr lang="bn-BD" i="1" dirty="0" smtClean="0"/>
              <a:t>(x)</a:t>
            </a:r>
            <a:endParaRPr lang="en-US" i="1" dirty="0"/>
          </a:p>
        </p:txBody>
      </p:sp>
      <p:graphicFrame>
        <p:nvGraphicFramePr>
          <p:cNvPr id="200743" name="Object 39"/>
          <p:cNvGraphicFramePr>
            <a:graphicFrameLocks noChangeAspect="1"/>
          </p:cNvGraphicFramePr>
          <p:nvPr/>
        </p:nvGraphicFramePr>
        <p:xfrm>
          <a:off x="0" y="0"/>
          <a:ext cx="476250" cy="219075"/>
        </p:xfrm>
        <a:graphic>
          <a:graphicData uri="http://schemas.openxmlformats.org/presentationml/2006/ole">
            <p:oleObj spid="_x0000_s200743" name="Equation" r:id="rId5" imgW="482391" imgH="228501" progId="Equation.3">
              <p:embed/>
            </p:oleObj>
          </a:graphicData>
        </a:graphic>
      </p:graphicFrame>
      <p:graphicFrame>
        <p:nvGraphicFramePr>
          <p:cNvPr id="200741" name="Object 37"/>
          <p:cNvGraphicFramePr>
            <a:graphicFrameLocks noChangeAspect="1"/>
          </p:cNvGraphicFramePr>
          <p:nvPr/>
        </p:nvGraphicFramePr>
        <p:xfrm>
          <a:off x="0" y="219075"/>
          <a:ext cx="457200" cy="219075"/>
        </p:xfrm>
        <a:graphic>
          <a:graphicData uri="http://schemas.openxmlformats.org/presentationml/2006/ole">
            <p:oleObj spid="_x0000_s200741" name="Equation" r:id="rId6" imgW="457002" imgH="215806" progId="Equation.3">
              <p:embed/>
            </p:oleObj>
          </a:graphicData>
        </a:graphic>
      </p:graphicFrame>
      <p:graphicFrame>
        <p:nvGraphicFramePr>
          <p:cNvPr id="200739" name="Object 35"/>
          <p:cNvGraphicFramePr>
            <a:graphicFrameLocks noChangeAspect="1"/>
          </p:cNvGraphicFramePr>
          <p:nvPr/>
        </p:nvGraphicFramePr>
        <p:xfrm>
          <a:off x="0" y="438150"/>
          <a:ext cx="476250" cy="219075"/>
        </p:xfrm>
        <a:graphic>
          <a:graphicData uri="http://schemas.openxmlformats.org/presentationml/2006/ole">
            <p:oleObj spid="_x0000_s200739" name="Equation" r:id="rId7" imgW="469696" imgH="215806" progId="Equation.3">
              <p:embed/>
            </p:oleObj>
          </a:graphicData>
        </a:graphic>
      </p:graphicFrame>
      <p:graphicFrame>
        <p:nvGraphicFramePr>
          <p:cNvPr id="200734" name="Object 30"/>
          <p:cNvGraphicFramePr>
            <a:graphicFrameLocks noChangeAspect="1"/>
          </p:cNvGraphicFramePr>
          <p:nvPr/>
        </p:nvGraphicFramePr>
        <p:xfrm>
          <a:off x="0" y="657225"/>
          <a:ext cx="352425" cy="219075"/>
        </p:xfrm>
        <a:graphic>
          <a:graphicData uri="http://schemas.openxmlformats.org/presentationml/2006/ole">
            <p:oleObj spid="_x0000_s200734" name="Equation" r:id="rId8" imgW="355292" imgH="215713" progId="Equation.3">
              <p:embed/>
            </p:oleObj>
          </a:graphicData>
        </a:graphic>
      </p:graphicFrame>
      <p:graphicFrame>
        <p:nvGraphicFramePr>
          <p:cNvPr id="200731" name="Object 27"/>
          <p:cNvGraphicFramePr>
            <a:graphicFrameLocks noChangeAspect="1"/>
          </p:cNvGraphicFramePr>
          <p:nvPr/>
        </p:nvGraphicFramePr>
        <p:xfrm>
          <a:off x="0" y="1333500"/>
          <a:ext cx="152400" cy="180975"/>
        </p:xfrm>
        <a:graphic>
          <a:graphicData uri="http://schemas.openxmlformats.org/presentationml/2006/ole">
            <p:oleObj spid="_x0000_s200731" name="Equation" r:id="rId9" imgW="126835" imgH="152202" progId="Equation.3">
              <p:embed/>
            </p:oleObj>
          </a:graphicData>
        </a:graphic>
      </p:graphicFrame>
      <p:graphicFrame>
        <p:nvGraphicFramePr>
          <p:cNvPr id="200728" name="Object 24"/>
          <p:cNvGraphicFramePr>
            <a:graphicFrameLocks noChangeAspect="1"/>
          </p:cNvGraphicFramePr>
          <p:nvPr/>
        </p:nvGraphicFramePr>
        <p:xfrm>
          <a:off x="0" y="1514475"/>
          <a:ext cx="133350" cy="152400"/>
        </p:xfrm>
        <a:graphic>
          <a:graphicData uri="http://schemas.openxmlformats.org/presentationml/2006/ole">
            <p:oleObj spid="_x0000_s200728" name="Equation" r:id="rId10" imgW="114102" imgH="126780" progId="Equation.3">
              <p:embed/>
            </p:oleObj>
          </a:graphicData>
        </a:graphic>
      </p:graphicFrame>
      <p:sp>
        <p:nvSpPr>
          <p:cNvPr id="20074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0748" name="Rectangle 44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50" name="Rectangle 46"/>
          <p:cNvSpPr>
            <a:spLocks noChangeArrowheads="1"/>
          </p:cNvSpPr>
          <p:nvPr/>
        </p:nvSpPr>
        <p:spPr bwMode="auto">
          <a:xfrm>
            <a:off x="0" y="2190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52" name="Rectangle 48"/>
          <p:cNvSpPr>
            <a:spLocks noChangeArrowheads="1"/>
          </p:cNvSpPr>
          <p:nvPr/>
        </p:nvSpPr>
        <p:spPr bwMode="auto">
          <a:xfrm>
            <a:off x="0" y="4381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54" name="Rectangle 50"/>
          <p:cNvSpPr>
            <a:spLocks noChangeArrowheads="1"/>
          </p:cNvSpPr>
          <p:nvPr/>
        </p:nvSpPr>
        <p:spPr bwMode="auto">
          <a:xfrm>
            <a:off x="0" y="6572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55" name="Rectangle 51"/>
          <p:cNvSpPr>
            <a:spLocks noChangeArrowheads="1"/>
          </p:cNvSpPr>
          <p:nvPr/>
        </p:nvSpPr>
        <p:spPr bwMode="auto">
          <a:xfrm>
            <a:off x="0" y="876300"/>
            <a:ext cx="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0757" name="Rectangle 53"/>
          <p:cNvSpPr>
            <a:spLocks noChangeArrowheads="1"/>
          </p:cNvSpPr>
          <p:nvPr/>
        </p:nvSpPr>
        <p:spPr bwMode="auto">
          <a:xfrm>
            <a:off x="0" y="15144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804248" y="49318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(x</a:t>
            </a:r>
            <a:r>
              <a:rPr lang="bn-BD" i="1" baseline="-25000" dirty="0" smtClean="0"/>
              <a:t>2</a:t>
            </a:r>
            <a:r>
              <a:rPr lang="bn-BD" i="1" dirty="0" smtClean="0"/>
              <a:t> , y</a:t>
            </a:r>
            <a:r>
              <a:rPr lang="bn-BD" i="1" baseline="-25000" dirty="0" smtClean="0"/>
              <a:t>2</a:t>
            </a:r>
            <a:r>
              <a:rPr lang="bn-BD" i="1" dirty="0" smtClean="0"/>
              <a:t>)</a:t>
            </a:r>
            <a:endParaRPr lang="en-US" i="1" dirty="0"/>
          </a:p>
        </p:txBody>
      </p:sp>
      <p:graphicFrame>
        <p:nvGraphicFramePr>
          <p:cNvPr id="200759" name="Object 55"/>
          <p:cNvGraphicFramePr>
            <a:graphicFrameLocks noChangeAspect="1"/>
          </p:cNvGraphicFramePr>
          <p:nvPr/>
        </p:nvGraphicFramePr>
        <p:xfrm>
          <a:off x="395536" y="3386708"/>
          <a:ext cx="4425652" cy="402332"/>
        </p:xfrm>
        <a:graphic>
          <a:graphicData uri="http://schemas.openxmlformats.org/presentationml/2006/ole">
            <p:oleObj spid="_x0000_s200759" name="Equation" r:id="rId11" imgW="2514600" imgH="228600" progId="Equation.3">
              <p:embed/>
            </p:oleObj>
          </a:graphicData>
        </a:graphic>
      </p:graphicFrame>
      <p:graphicFrame>
        <p:nvGraphicFramePr>
          <p:cNvPr id="200760" name="Object 56"/>
          <p:cNvGraphicFramePr>
            <a:graphicFrameLocks noChangeAspect="1"/>
          </p:cNvGraphicFramePr>
          <p:nvPr/>
        </p:nvGraphicFramePr>
        <p:xfrm>
          <a:off x="806406" y="5589240"/>
          <a:ext cx="3621578" cy="1080120"/>
        </p:xfrm>
        <a:graphic>
          <a:graphicData uri="http://schemas.openxmlformats.org/presentationml/2006/ole">
            <p:oleObj spid="_x0000_s200760" name="Equation" r:id="rId12" imgW="2171520" imgH="647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General Form of Newton’s Divided Difference Polynomial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Note that </a:t>
            </a:r>
            <a:r>
              <a:rPr lang="bn-BD" sz="2600" dirty="0" smtClean="0"/>
              <a:t>in quadratic interpolation </a:t>
            </a:r>
            <a:r>
              <a:rPr lang="bn-BD" sz="2600" i="1" dirty="0" smtClean="0"/>
              <a:t>b</a:t>
            </a:r>
            <a:r>
              <a:rPr lang="bn-BD" sz="2600" i="1" baseline="-25000" dirty="0" smtClean="0"/>
              <a:t>0</a:t>
            </a:r>
            <a:r>
              <a:rPr lang="bn-BD" sz="1600" baseline="-25000" dirty="0" smtClean="0"/>
              <a:t> </a:t>
            </a:r>
            <a:r>
              <a:rPr lang="bn-BD" sz="2600" dirty="0" smtClean="0"/>
              <a:t>,</a:t>
            </a:r>
            <a:r>
              <a:rPr lang="bn-BD" sz="1400" dirty="0" smtClean="0"/>
              <a:t> </a:t>
            </a:r>
            <a:r>
              <a:rPr lang="bn-BD" sz="2600" i="1" dirty="0" smtClean="0"/>
              <a:t>b</a:t>
            </a:r>
            <a:r>
              <a:rPr lang="bn-BD" sz="2600" i="1" baseline="-25000" dirty="0" smtClean="0"/>
              <a:t>1</a:t>
            </a:r>
            <a:r>
              <a:rPr lang="en-US" sz="2600" dirty="0" smtClean="0"/>
              <a:t> and </a:t>
            </a:r>
            <a:r>
              <a:rPr lang="bn-BD" sz="2600" i="1" dirty="0" smtClean="0"/>
              <a:t>b</a:t>
            </a:r>
            <a:r>
              <a:rPr lang="bn-BD" sz="2600" i="1" baseline="-25000" dirty="0" smtClean="0"/>
              <a:t>2</a:t>
            </a:r>
            <a:r>
              <a:rPr lang="en-US" sz="2600" dirty="0" smtClean="0"/>
              <a:t> are finite divided differences. and  are the first, second, and third finite divided differences, respectively.  We denote the first divided difference by</a:t>
            </a:r>
            <a:r>
              <a:rPr lang="bn-BD" sz="2600" dirty="0" smtClean="0"/>
              <a:t>,</a:t>
            </a:r>
            <a:endParaRPr lang="bn-BD" dirty="0" smtClean="0"/>
          </a:p>
          <a:p>
            <a:pPr>
              <a:buNone/>
            </a:pPr>
            <a:r>
              <a:rPr lang="bn-BD" sz="600" dirty="0" smtClean="0"/>
              <a:t> </a:t>
            </a:r>
            <a:r>
              <a:rPr lang="bn-BD" sz="1600" dirty="0" smtClean="0"/>
              <a:t>	</a:t>
            </a:r>
          </a:p>
          <a:p>
            <a:pPr>
              <a:buNone/>
            </a:pPr>
            <a:r>
              <a:rPr lang="bn-BD" sz="2600" dirty="0" smtClean="0"/>
              <a:t>	the second </a:t>
            </a:r>
            <a:r>
              <a:rPr lang="en-US" sz="2600" dirty="0" smtClean="0"/>
              <a:t>divided difference</a:t>
            </a:r>
            <a:r>
              <a:rPr lang="bn-BD" sz="2600" dirty="0" smtClean="0"/>
              <a:t> by,</a:t>
            </a:r>
          </a:p>
          <a:p>
            <a:pPr>
              <a:buNone/>
            </a:pPr>
            <a:endParaRPr lang="bn-BD" sz="1600" dirty="0" smtClean="0"/>
          </a:p>
          <a:p>
            <a:pPr>
              <a:buNone/>
            </a:pPr>
            <a:r>
              <a:rPr lang="bn-BD" sz="2600" dirty="0" smtClean="0"/>
              <a:t> 	the third </a:t>
            </a:r>
            <a:r>
              <a:rPr lang="en-US" sz="2600" dirty="0" smtClean="0"/>
              <a:t>divided difference</a:t>
            </a:r>
            <a:r>
              <a:rPr lang="bn-BD" sz="2600" dirty="0" smtClean="0"/>
              <a:t> by</a:t>
            </a:r>
          </a:p>
          <a:p>
            <a:pPr>
              <a:buNone/>
            </a:pPr>
            <a:endParaRPr lang="bn-BD" sz="2600" dirty="0" smtClean="0"/>
          </a:p>
          <a:p>
            <a:pPr>
              <a:buNone/>
            </a:pPr>
            <a:endParaRPr lang="bn-BD" sz="2600" dirty="0" smtClean="0"/>
          </a:p>
          <a:p>
            <a:pPr>
              <a:buNone/>
            </a:pPr>
            <a:r>
              <a:rPr lang="bn-BD" sz="2600" dirty="0" smtClean="0"/>
              <a:t>	</a:t>
            </a:r>
            <a:r>
              <a:rPr lang="en-US" sz="2600" dirty="0" smtClean="0"/>
              <a:t>where</a:t>
            </a:r>
            <a:r>
              <a:rPr lang="bn-BD" sz="2600" dirty="0" smtClean="0"/>
              <a:t> </a:t>
            </a:r>
            <a:r>
              <a:rPr lang="bn-BD" sz="2000" i="1" dirty="0" smtClean="0"/>
              <a:t>f </a:t>
            </a:r>
            <a:r>
              <a:rPr lang="bn-BD" sz="2000" dirty="0" smtClean="0"/>
              <a:t>[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0</a:t>
            </a:r>
            <a:r>
              <a:rPr lang="bn-BD" sz="2000" dirty="0" smtClean="0"/>
              <a:t>]</a:t>
            </a:r>
            <a:r>
              <a:rPr lang="bn-BD" sz="2600" dirty="0" smtClean="0"/>
              <a:t>, </a:t>
            </a:r>
            <a:r>
              <a:rPr lang="bn-BD" sz="2000" i="1" dirty="0" smtClean="0"/>
              <a:t>f </a:t>
            </a:r>
            <a:r>
              <a:rPr lang="bn-BD" sz="2000" dirty="0" smtClean="0"/>
              <a:t>[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1</a:t>
            </a:r>
            <a:r>
              <a:rPr lang="bn-BD" sz="2000" dirty="0" smtClean="0"/>
              <a:t>]</a:t>
            </a:r>
            <a:r>
              <a:rPr lang="en-US" sz="2600" dirty="0" smtClean="0"/>
              <a:t>  and </a:t>
            </a:r>
            <a:r>
              <a:rPr lang="bn-BD" sz="2000" i="1" dirty="0" smtClean="0"/>
              <a:t>f </a:t>
            </a:r>
            <a:r>
              <a:rPr lang="bn-BD" sz="2000" dirty="0" smtClean="0"/>
              <a:t>[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2</a:t>
            </a:r>
            <a:r>
              <a:rPr lang="bn-BD" sz="2000" dirty="0" smtClean="0"/>
              <a:t>]</a:t>
            </a:r>
            <a:r>
              <a:rPr lang="en-US" sz="2600" dirty="0" smtClean="0"/>
              <a:t> are called bracketed functions of their variables enclosed in square brackets.</a:t>
            </a:r>
            <a:endParaRPr lang="bn-BD" sz="2600" dirty="0" smtClean="0"/>
          </a:p>
          <a:p>
            <a:pPr>
              <a:buNone/>
            </a:pPr>
            <a:endParaRPr lang="bn-BD" sz="1200" dirty="0" smtClean="0"/>
          </a:p>
          <a:p>
            <a:pPr>
              <a:buNone/>
            </a:pPr>
            <a:r>
              <a:rPr lang="bn-BD" sz="2600" dirty="0" smtClean="0"/>
              <a:t>	</a:t>
            </a:r>
            <a:r>
              <a:rPr lang="en-US" sz="2600" dirty="0" smtClean="0"/>
              <a:t>R</a:t>
            </a:r>
            <a:r>
              <a:rPr lang="bn-BD" sz="2600" dirty="0" smtClean="0"/>
              <a:t>ewriting,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01730" name="Object 2"/>
          <p:cNvGraphicFramePr>
            <a:graphicFrameLocks noChangeAspect="1"/>
          </p:cNvGraphicFramePr>
          <p:nvPr/>
        </p:nvGraphicFramePr>
        <p:xfrm>
          <a:off x="2555776" y="2780928"/>
          <a:ext cx="2247900" cy="444500"/>
        </p:xfrm>
        <a:graphic>
          <a:graphicData uri="http://schemas.openxmlformats.org/presentationml/2006/ole">
            <p:oleObj spid="_x0000_s201730" name="Equation" r:id="rId4" imgW="1155600" imgH="228600" progId="Equation.3">
              <p:embed/>
            </p:oleObj>
          </a:graphicData>
        </a:graphic>
      </p:graphicFrame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5129857" y="3284910"/>
          <a:ext cx="3330575" cy="792162"/>
        </p:xfrm>
        <a:graphic>
          <a:graphicData uri="http://schemas.openxmlformats.org/presentationml/2006/ole">
            <p:oleObj spid="_x0000_s201731" name="Equation" r:id="rId5" imgW="1815840" imgH="431640" progId="Equation.3">
              <p:embed/>
            </p:oleObj>
          </a:graphicData>
        </a:graphic>
      </p:graphicFrame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1157684" y="4437113"/>
          <a:ext cx="4328568" cy="792088"/>
        </p:xfrm>
        <a:graphic>
          <a:graphicData uri="http://schemas.openxmlformats.org/presentationml/2006/ole">
            <p:oleObj spid="_x0000_s201732" name="Equation" r:id="rId6" imgW="2361960" imgH="431640" progId="Equation.3">
              <p:embed/>
            </p:oleObj>
          </a:graphicData>
        </a:graphic>
      </p:graphicFrame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5555398" y="4208731"/>
          <a:ext cx="3142938" cy="1008112"/>
        </p:xfrm>
        <a:graphic>
          <a:graphicData uri="http://schemas.openxmlformats.org/presentationml/2006/ole">
            <p:oleObj spid="_x0000_s201733" name="Equation" r:id="rId7" imgW="2019240" imgH="647640" progId="Equation.3">
              <p:embed/>
            </p:oleObj>
          </a:graphicData>
        </a:graphic>
      </p:graphicFrame>
      <p:graphicFrame>
        <p:nvGraphicFramePr>
          <p:cNvPr id="201734" name="Object 6"/>
          <p:cNvGraphicFramePr>
            <a:graphicFrameLocks noChangeAspect="1"/>
          </p:cNvGraphicFramePr>
          <p:nvPr/>
        </p:nvGraphicFramePr>
        <p:xfrm>
          <a:off x="1942284" y="6229106"/>
          <a:ext cx="6518147" cy="403184"/>
        </p:xfrm>
        <a:graphic>
          <a:graphicData uri="http://schemas.openxmlformats.org/presentationml/2006/ole">
            <p:oleObj spid="_x0000_s201734" name="Equation" r:id="rId8" imgW="3695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General Form of Newton’s Divided Difference Polynomial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445224"/>
          </a:xfrm>
        </p:spPr>
        <p:txBody>
          <a:bodyPr>
            <a:normAutofit/>
          </a:bodyPr>
          <a:lstStyle/>
          <a:p>
            <a:r>
              <a:rPr lang="bn-BD" sz="2400" dirty="0" smtClean="0"/>
              <a:t>The equation for quadratic interpolation is </a:t>
            </a:r>
          </a:p>
          <a:p>
            <a:endParaRPr lang="bn-BD" sz="2400" dirty="0" smtClean="0"/>
          </a:p>
          <a:p>
            <a:r>
              <a:rPr lang="en-US" sz="2400" dirty="0" smtClean="0"/>
              <a:t>This leads us to writing the general form of the Newton’s divided difference polynomial for</a:t>
            </a:r>
            <a:r>
              <a:rPr lang="bn-BD" sz="1100" dirty="0" smtClean="0"/>
              <a:t> </a:t>
            </a:r>
            <a:r>
              <a:rPr lang="bn-BD" sz="2000" i="1" dirty="0" smtClean="0"/>
              <a:t>n</a:t>
            </a:r>
            <a:r>
              <a:rPr lang="bn-BD" sz="2000" dirty="0" smtClean="0"/>
              <a:t>+1</a:t>
            </a:r>
            <a:r>
              <a:rPr lang="en-US" sz="2400" dirty="0" smtClean="0"/>
              <a:t> data points, </a:t>
            </a:r>
            <a:r>
              <a:rPr lang="bn-BD" sz="2000" dirty="0" smtClean="0"/>
              <a:t>(</a:t>
            </a:r>
            <a:r>
              <a:rPr lang="bn-BD" sz="2000" i="1" dirty="0" smtClean="0"/>
              <a:t>x</a:t>
            </a:r>
            <a:r>
              <a:rPr lang="bn-BD" sz="2000" baseline="-25000" dirty="0" smtClean="0"/>
              <a:t>0</a:t>
            </a:r>
            <a:r>
              <a:rPr lang="bn-BD" sz="2000" dirty="0" smtClean="0"/>
              <a:t> ,</a:t>
            </a:r>
            <a:r>
              <a:rPr lang="en-US" sz="2000" dirty="0" smtClean="0"/>
              <a:t> </a:t>
            </a:r>
            <a:r>
              <a:rPr lang="bn-BD" sz="2000" i="1" dirty="0" smtClean="0"/>
              <a:t>y</a:t>
            </a:r>
            <a:r>
              <a:rPr lang="bn-BD" sz="2000" baseline="-25000" dirty="0" smtClean="0"/>
              <a:t>0</a:t>
            </a:r>
            <a:r>
              <a:rPr lang="bn-BD" sz="2000" dirty="0" smtClean="0"/>
              <a:t>), (</a:t>
            </a:r>
            <a:r>
              <a:rPr lang="bn-BD" sz="2000" i="1" dirty="0" smtClean="0"/>
              <a:t>x</a:t>
            </a:r>
            <a:r>
              <a:rPr lang="bn-BD" sz="2000" baseline="-25000" dirty="0" smtClean="0"/>
              <a:t>1</a:t>
            </a:r>
            <a:r>
              <a:rPr lang="bn-BD" sz="2000" dirty="0" smtClean="0"/>
              <a:t>, </a:t>
            </a:r>
            <a:r>
              <a:rPr lang="bn-BD" sz="2000" i="1" dirty="0" smtClean="0"/>
              <a:t>y</a:t>
            </a:r>
            <a:r>
              <a:rPr lang="bn-BD" sz="2000" baseline="-25000" dirty="0" smtClean="0"/>
              <a:t>1</a:t>
            </a:r>
            <a:r>
              <a:rPr lang="bn-BD" sz="2000" dirty="0" smtClean="0"/>
              <a:t>), (</a:t>
            </a:r>
            <a:r>
              <a:rPr lang="bn-BD" sz="2000" i="1" dirty="0" smtClean="0"/>
              <a:t>x</a:t>
            </a:r>
            <a:r>
              <a:rPr lang="bn-BD" sz="2000" baseline="-25000" dirty="0" smtClean="0"/>
              <a:t>2</a:t>
            </a:r>
            <a:r>
              <a:rPr lang="bn-BD" sz="2000" dirty="0" smtClean="0"/>
              <a:t>, </a:t>
            </a:r>
            <a:r>
              <a:rPr lang="bn-BD" sz="2000" i="1" dirty="0" smtClean="0"/>
              <a:t>y</a:t>
            </a:r>
            <a:r>
              <a:rPr lang="bn-BD" sz="2000" baseline="-25000" dirty="0" smtClean="0"/>
              <a:t>2</a:t>
            </a:r>
            <a:r>
              <a:rPr lang="bn-BD" sz="2000" dirty="0" smtClean="0"/>
              <a:t>), . . . . . (</a:t>
            </a:r>
            <a:r>
              <a:rPr lang="bn-BD" sz="2000" i="1" dirty="0" smtClean="0"/>
              <a:t>x</a:t>
            </a:r>
            <a:r>
              <a:rPr lang="bn-BD" sz="2000" baseline="-25000" dirty="0" smtClean="0"/>
              <a:t>n-1</a:t>
            </a:r>
            <a:r>
              <a:rPr lang="bn-BD" sz="2000" dirty="0" smtClean="0"/>
              <a:t>, </a:t>
            </a:r>
            <a:r>
              <a:rPr lang="bn-BD" sz="2000" i="1" dirty="0" smtClean="0"/>
              <a:t>y</a:t>
            </a:r>
            <a:r>
              <a:rPr lang="bn-BD" sz="2000" baseline="-25000" dirty="0" smtClean="0"/>
              <a:t>n-1</a:t>
            </a:r>
            <a:r>
              <a:rPr lang="bn-BD" sz="2000" dirty="0" smtClean="0"/>
              <a:t>)</a:t>
            </a:r>
            <a:r>
              <a:rPr lang="bn-BD" sz="2400" dirty="0" smtClean="0"/>
              <a:t> and </a:t>
            </a:r>
            <a:r>
              <a:rPr lang="bn-BD" sz="2000" dirty="0" smtClean="0"/>
              <a:t>(</a:t>
            </a:r>
            <a:r>
              <a:rPr lang="bn-BD" sz="2000" i="1" dirty="0" smtClean="0"/>
              <a:t>x</a:t>
            </a:r>
            <a:r>
              <a:rPr lang="bn-BD" sz="2000" baseline="-25000" dirty="0" smtClean="0"/>
              <a:t>n</a:t>
            </a:r>
            <a:r>
              <a:rPr lang="bn-BD" sz="2000" dirty="0" smtClean="0"/>
              <a:t> , </a:t>
            </a:r>
            <a:r>
              <a:rPr lang="bn-BD" sz="2000" i="1" dirty="0" smtClean="0"/>
              <a:t>y</a:t>
            </a:r>
            <a:r>
              <a:rPr lang="bn-BD" sz="2000" baseline="-25000" dirty="0" smtClean="0"/>
              <a:t>n</a:t>
            </a:r>
            <a:r>
              <a:rPr lang="bn-BD" sz="2000" dirty="0" smtClean="0"/>
              <a:t>) </a:t>
            </a:r>
            <a:r>
              <a:rPr lang="en-US" sz="2400" dirty="0" smtClean="0"/>
              <a:t>as</a:t>
            </a:r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	where</a:t>
            </a:r>
            <a:r>
              <a:rPr lang="bn-BD" sz="2600" dirty="0" smtClean="0"/>
              <a:t>, </a:t>
            </a:r>
            <a:endParaRPr lang="en-US" sz="2600" dirty="0" smtClean="0"/>
          </a:p>
          <a:p>
            <a:pPr>
              <a:buNone/>
            </a:pPr>
            <a:r>
              <a:rPr lang="bn-BD" sz="2400" dirty="0" smtClean="0"/>
              <a:t>		</a:t>
            </a:r>
            <a:r>
              <a:rPr lang="bn-BD" sz="2400" i="1" dirty="0" smtClean="0"/>
              <a:t>b</a:t>
            </a:r>
            <a:r>
              <a:rPr lang="bn-BD" sz="2400" i="1" baseline="-25000" dirty="0" smtClean="0"/>
              <a:t>0 </a:t>
            </a:r>
            <a:r>
              <a:rPr lang="bn-BD" sz="2400" dirty="0" smtClean="0"/>
              <a:t>=</a:t>
            </a:r>
            <a:r>
              <a:rPr lang="bn-BD" sz="1050" dirty="0" smtClean="0"/>
              <a:t> </a:t>
            </a:r>
            <a:r>
              <a:rPr lang="bn-BD" sz="2000" i="1" dirty="0" smtClean="0"/>
              <a:t>f </a:t>
            </a:r>
            <a:r>
              <a:rPr lang="bn-BD" sz="2000" dirty="0" smtClean="0"/>
              <a:t>[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0</a:t>
            </a:r>
            <a:r>
              <a:rPr lang="bn-BD" sz="2000" dirty="0" smtClean="0"/>
              <a:t>], </a:t>
            </a:r>
            <a:r>
              <a:rPr lang="bn-BD" sz="2400" i="1" dirty="0" smtClean="0"/>
              <a:t>b</a:t>
            </a:r>
            <a:r>
              <a:rPr lang="bn-BD" sz="2400" i="1" baseline="-25000" dirty="0" smtClean="0"/>
              <a:t>1 </a:t>
            </a:r>
            <a:r>
              <a:rPr lang="bn-BD" sz="2400" dirty="0" smtClean="0"/>
              <a:t>=</a:t>
            </a:r>
            <a:r>
              <a:rPr lang="bn-BD" sz="1200" dirty="0" smtClean="0"/>
              <a:t> </a:t>
            </a:r>
            <a:r>
              <a:rPr lang="bn-BD" sz="2000" i="1" dirty="0" smtClean="0"/>
              <a:t>f </a:t>
            </a:r>
            <a:r>
              <a:rPr lang="bn-BD" sz="2000" dirty="0" smtClean="0"/>
              <a:t>[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1 </a:t>
            </a:r>
            <a:r>
              <a:rPr lang="bn-BD" sz="2000" dirty="0" smtClean="0"/>
              <a:t>, 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0</a:t>
            </a:r>
            <a:r>
              <a:rPr lang="bn-BD" sz="2000" dirty="0" smtClean="0"/>
              <a:t>], </a:t>
            </a:r>
            <a:r>
              <a:rPr lang="bn-BD" sz="2400" i="1" dirty="0" smtClean="0"/>
              <a:t>b</a:t>
            </a:r>
            <a:r>
              <a:rPr lang="bn-BD" sz="2400" i="1" baseline="-25000" dirty="0" smtClean="0"/>
              <a:t>2 </a:t>
            </a:r>
            <a:r>
              <a:rPr lang="bn-BD" sz="2400" dirty="0" smtClean="0"/>
              <a:t>=</a:t>
            </a:r>
            <a:r>
              <a:rPr lang="bn-BD" sz="1050" dirty="0" smtClean="0"/>
              <a:t> </a:t>
            </a:r>
            <a:r>
              <a:rPr lang="bn-BD" sz="2000" i="1" dirty="0" smtClean="0"/>
              <a:t>f </a:t>
            </a:r>
            <a:r>
              <a:rPr lang="bn-BD" sz="2000" dirty="0" smtClean="0"/>
              <a:t>[x</a:t>
            </a:r>
            <a:r>
              <a:rPr lang="bn-BD" sz="2000" baseline="-25000" dirty="0" smtClean="0"/>
              <a:t>2 </a:t>
            </a:r>
            <a:r>
              <a:rPr lang="bn-BD" sz="2000" dirty="0" smtClean="0"/>
              <a:t>, x</a:t>
            </a:r>
            <a:r>
              <a:rPr lang="bn-BD" sz="2000" baseline="-25000" dirty="0" smtClean="0"/>
              <a:t>1</a:t>
            </a:r>
            <a:r>
              <a:rPr lang="bn-BD" sz="2000" dirty="0" smtClean="0"/>
              <a:t> , 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0</a:t>
            </a:r>
            <a:r>
              <a:rPr lang="bn-BD" sz="2000" dirty="0" smtClean="0"/>
              <a:t>] </a:t>
            </a: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  .......</a:t>
            </a:r>
          </a:p>
          <a:p>
            <a:pPr>
              <a:buNone/>
            </a:pPr>
            <a:r>
              <a:rPr lang="bn-BD" sz="2400" dirty="0" smtClean="0"/>
              <a:t>		</a:t>
            </a:r>
            <a:r>
              <a:rPr lang="bn-BD" sz="2400" i="1" dirty="0" smtClean="0"/>
              <a:t>b</a:t>
            </a:r>
            <a:r>
              <a:rPr lang="bn-BD" sz="2400" i="1" baseline="-25000" dirty="0" smtClean="0"/>
              <a:t>n-1 </a:t>
            </a:r>
            <a:r>
              <a:rPr lang="bn-BD" sz="2400" dirty="0" smtClean="0"/>
              <a:t>=</a:t>
            </a:r>
            <a:r>
              <a:rPr lang="bn-BD" sz="1200" dirty="0" smtClean="0"/>
              <a:t> </a:t>
            </a:r>
            <a:r>
              <a:rPr lang="bn-BD" sz="2000" i="1" dirty="0" smtClean="0"/>
              <a:t>f </a:t>
            </a:r>
            <a:r>
              <a:rPr lang="bn-BD" sz="2000" dirty="0" smtClean="0"/>
              <a:t>[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n-1 </a:t>
            </a:r>
            <a:r>
              <a:rPr lang="bn-BD" sz="2000" dirty="0" smtClean="0"/>
              <a:t>, 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n-2</a:t>
            </a:r>
            <a:r>
              <a:rPr lang="en-US" sz="2000" i="1" baseline="-25000" dirty="0" smtClean="0"/>
              <a:t> </a:t>
            </a:r>
            <a:r>
              <a:rPr lang="bn-BD" sz="2000" dirty="0" smtClean="0"/>
              <a:t>,</a:t>
            </a:r>
            <a:r>
              <a:rPr lang="en-US" sz="2000" dirty="0" smtClean="0"/>
              <a:t> ….  .</a:t>
            </a:r>
            <a:r>
              <a:rPr lang="bn-BD" sz="2000" dirty="0" smtClean="0"/>
              <a:t>, </a:t>
            </a:r>
            <a:r>
              <a:rPr lang="bn-BD" sz="2000" i="1" dirty="0" smtClean="0"/>
              <a:t>x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 </a:t>
            </a:r>
            <a:r>
              <a:rPr lang="bn-BD" sz="2000" dirty="0" smtClean="0"/>
              <a:t>, </a:t>
            </a:r>
            <a:r>
              <a:rPr lang="bn-BD" sz="2000" i="1" dirty="0" smtClean="0"/>
              <a:t>x</a:t>
            </a:r>
            <a:r>
              <a:rPr lang="en-US" sz="2000" i="1" baseline="-25000" dirty="0" smtClean="0"/>
              <a:t>1,</a:t>
            </a:r>
            <a:r>
              <a:rPr lang="en-US" sz="2000" i="1" dirty="0" smtClean="0"/>
              <a:t>  x</a:t>
            </a:r>
            <a:r>
              <a:rPr lang="bn-BD" sz="2000" i="1" baseline="-25000" dirty="0" smtClean="0"/>
              <a:t>0</a:t>
            </a:r>
            <a:r>
              <a:rPr lang="bn-BD" sz="2400" i="1" dirty="0" smtClean="0"/>
              <a:t> </a:t>
            </a:r>
            <a:r>
              <a:rPr lang="en-US" sz="2400" dirty="0" smtClean="0"/>
              <a:t>]</a:t>
            </a: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	</a:t>
            </a:r>
            <a:r>
              <a:rPr lang="bn-BD" sz="2400" i="1" dirty="0" smtClean="0"/>
              <a:t>b</a:t>
            </a:r>
            <a:r>
              <a:rPr lang="bn-BD" sz="2400" i="1" baseline="-25000" dirty="0" smtClean="0"/>
              <a:t>n    </a:t>
            </a:r>
            <a:r>
              <a:rPr lang="bn-BD" sz="2400" dirty="0" smtClean="0"/>
              <a:t>=</a:t>
            </a:r>
            <a:r>
              <a:rPr lang="bn-BD" sz="1400" dirty="0" smtClean="0"/>
              <a:t> </a:t>
            </a:r>
            <a:r>
              <a:rPr lang="bn-BD" sz="2000" i="1" dirty="0" smtClean="0"/>
              <a:t>f </a:t>
            </a:r>
            <a:r>
              <a:rPr lang="bn-BD" sz="2000" dirty="0" smtClean="0"/>
              <a:t>[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n-</a:t>
            </a:r>
            <a:r>
              <a:rPr lang="bn-BD" sz="2000" dirty="0" smtClean="0"/>
              <a:t>, 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n-</a:t>
            </a:r>
            <a:r>
              <a:rPr lang="en-US" sz="2000" i="1" baseline="-25000" dirty="0" smtClean="0"/>
              <a:t>1 </a:t>
            </a:r>
            <a:r>
              <a:rPr lang="bn-BD" sz="2000" dirty="0" smtClean="0"/>
              <a:t>,</a:t>
            </a:r>
            <a:r>
              <a:rPr lang="en-US" sz="2000" dirty="0" smtClean="0"/>
              <a:t> ….  .</a:t>
            </a:r>
            <a:r>
              <a:rPr lang="bn-BD" sz="2000" dirty="0" smtClean="0"/>
              <a:t>, </a:t>
            </a:r>
            <a:r>
              <a:rPr lang="bn-BD" sz="2000" i="1" dirty="0" smtClean="0"/>
              <a:t>x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 </a:t>
            </a:r>
            <a:r>
              <a:rPr lang="bn-BD" sz="2000" dirty="0" smtClean="0"/>
              <a:t>, </a:t>
            </a:r>
            <a:r>
              <a:rPr lang="bn-BD" sz="2000" i="1" dirty="0" smtClean="0"/>
              <a:t>x</a:t>
            </a:r>
            <a:r>
              <a:rPr lang="en-US" sz="2000" i="1" baseline="-25000" dirty="0" smtClean="0"/>
              <a:t>1,</a:t>
            </a:r>
            <a:r>
              <a:rPr lang="en-US" sz="2000" i="1" dirty="0" smtClean="0"/>
              <a:t>  x</a:t>
            </a:r>
            <a:r>
              <a:rPr lang="bn-BD" sz="2000" i="1" baseline="-25000" dirty="0" smtClean="0"/>
              <a:t>0</a:t>
            </a:r>
            <a:r>
              <a:rPr lang="bn-BD" sz="2400" i="1" dirty="0" smtClean="0"/>
              <a:t> </a:t>
            </a:r>
            <a:r>
              <a:rPr lang="en-US" sz="2400" dirty="0" smtClean="0"/>
              <a:t>]</a:t>
            </a:r>
            <a:endParaRPr lang="bn-BD" sz="2400" dirty="0" smtClean="0"/>
          </a:p>
          <a:p>
            <a:pPr>
              <a:buNone/>
            </a:pPr>
            <a:endParaRPr lang="bn-BD" sz="2000" dirty="0" smtClean="0"/>
          </a:p>
          <a:p>
            <a:pPr>
              <a:buNone/>
            </a:pPr>
            <a:r>
              <a:rPr lang="bn-BD" sz="800" dirty="0" smtClean="0"/>
              <a:t>	</a:t>
            </a:r>
          </a:p>
          <a:p>
            <a:pPr>
              <a:buNone/>
            </a:pPr>
            <a:r>
              <a:rPr lang="bn-BD" sz="2000" dirty="0" smtClean="0"/>
              <a:t>   </a:t>
            </a:r>
            <a:r>
              <a:rPr lang="en-US" sz="2400" dirty="0" smtClean="0"/>
              <a:t>S</a:t>
            </a:r>
            <a:r>
              <a:rPr lang="bn-BD" sz="2400" dirty="0" smtClean="0"/>
              <a:t>o, for </a:t>
            </a:r>
            <a:r>
              <a:rPr lang="bn-BD" sz="2400" i="1" dirty="0" smtClean="0"/>
              <a:t>m </a:t>
            </a:r>
            <a:r>
              <a:rPr lang="bn-BD" sz="2400" dirty="0" smtClean="0"/>
              <a:t>th term,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1187624" y="1844824"/>
          <a:ext cx="6518275" cy="403225"/>
        </p:xfrm>
        <a:graphic>
          <a:graphicData uri="http://schemas.openxmlformats.org/presentationml/2006/ole">
            <p:oleObj spid="_x0000_s202754" name="Equation" r:id="rId3" imgW="3695400" imgH="228600" progId="Equation.3">
              <p:embed/>
            </p:oleObj>
          </a:graphicData>
        </a:graphic>
      </p:graphicFrame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1273583" y="3399972"/>
          <a:ext cx="6504723" cy="432048"/>
        </p:xfrm>
        <a:graphic>
          <a:graphicData uri="http://schemas.openxmlformats.org/presentationml/2006/ole">
            <p:oleObj spid="_x0000_s202755" name="Equation" r:id="rId4" imgW="3441600" imgH="228600" progId="Equation.3">
              <p:embed/>
            </p:oleObj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3059832" y="5666854"/>
          <a:ext cx="2376264" cy="440956"/>
        </p:xfrm>
        <a:graphic>
          <a:graphicData uri="http://schemas.openxmlformats.org/presentationml/2006/ole">
            <p:oleObj spid="_x0000_s202756" name="Equation" r:id="rId5" imgW="1231560" imgH="228600" progId="Equation.3">
              <p:embed/>
            </p:oleObj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2851657" y="6165304"/>
          <a:ext cx="3621579" cy="720080"/>
        </p:xfrm>
        <a:graphic>
          <a:graphicData uri="http://schemas.openxmlformats.org/presentationml/2006/ole">
            <p:oleObj spid="_x0000_s202757" name="Equation" r:id="rId6" imgW="2171520" imgH="4316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30168" y="4696116"/>
            <a:ext cx="2555776" cy="21236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From the above definition, it can be seen that the divided differences are calculated recursively. 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+mn-lt"/>
                <a:ea typeface="Times New Roman"/>
                <a:cs typeface="Vrinda"/>
              </a:rPr>
              <a:t>Table of divided differences for a cubic polynomial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28800"/>
            <a:ext cx="8229600" cy="4625609"/>
          </a:xfrm>
        </p:spPr>
        <p:txBody>
          <a:bodyPr/>
          <a:lstStyle/>
          <a:p>
            <a:r>
              <a:rPr lang="en-US" sz="2600" dirty="0" smtClean="0"/>
              <a:t>For an example of a third order polynomial, given </a:t>
            </a:r>
            <a:r>
              <a:rPr lang="bn-BD" sz="2600" dirty="0" smtClean="0"/>
              <a:t>   </a:t>
            </a:r>
            <a:r>
              <a:rPr lang="bn-BD" sz="2400" dirty="0" smtClean="0"/>
              <a:t>(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/>
              <a:t>0</a:t>
            </a:r>
            <a:r>
              <a:rPr lang="bn-BD" sz="2400" dirty="0" smtClean="0"/>
              <a:t> , </a:t>
            </a:r>
            <a:r>
              <a:rPr lang="bn-BD" sz="2400" i="1" dirty="0" smtClean="0">
                <a:latin typeface="Times New Roman" pitchFamily="18" charset="0"/>
              </a:rPr>
              <a:t>y</a:t>
            </a:r>
            <a:r>
              <a:rPr lang="bn-BD" sz="2400" i="1" baseline="-25000" dirty="0" smtClean="0"/>
              <a:t>0</a:t>
            </a:r>
            <a:r>
              <a:rPr lang="bn-BD" sz="2400" dirty="0" smtClean="0"/>
              <a:t>), (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/>
              <a:t>1</a:t>
            </a:r>
            <a:r>
              <a:rPr lang="bn-BD" sz="2400" dirty="0" smtClean="0"/>
              <a:t> , </a:t>
            </a:r>
            <a:r>
              <a:rPr lang="bn-BD" sz="2400" i="1" dirty="0" smtClean="0">
                <a:latin typeface="Times New Roman" pitchFamily="18" charset="0"/>
              </a:rPr>
              <a:t>y</a:t>
            </a:r>
            <a:r>
              <a:rPr lang="bn-BD" sz="2400" i="1" baseline="-25000" dirty="0" smtClean="0"/>
              <a:t>1</a:t>
            </a:r>
            <a:r>
              <a:rPr lang="bn-BD" sz="2400" dirty="0" smtClean="0"/>
              <a:t>)</a:t>
            </a:r>
            <a:r>
              <a:rPr lang="en-US" sz="2400" dirty="0" smtClean="0"/>
              <a:t> </a:t>
            </a:r>
            <a:r>
              <a:rPr lang="en-US" sz="2600" dirty="0" smtClean="0"/>
              <a:t>    and</a:t>
            </a:r>
            <a:r>
              <a:rPr lang="bn-BD" sz="2600" dirty="0" smtClean="0"/>
              <a:t> </a:t>
            </a:r>
            <a:r>
              <a:rPr lang="bn-BD" sz="2400" dirty="0" smtClean="0"/>
              <a:t>(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/>
              <a:t>2</a:t>
            </a:r>
            <a:r>
              <a:rPr lang="bn-BD" sz="2400" i="1" dirty="0" smtClean="0"/>
              <a:t> </a:t>
            </a:r>
            <a:r>
              <a:rPr lang="bn-BD" sz="2400" dirty="0" smtClean="0"/>
              <a:t>, </a:t>
            </a:r>
            <a:r>
              <a:rPr lang="bn-BD" sz="2400" i="1" dirty="0" smtClean="0">
                <a:latin typeface="Times New Roman" pitchFamily="18" charset="0"/>
              </a:rPr>
              <a:t>y</a:t>
            </a:r>
            <a:r>
              <a:rPr lang="bn-BD" sz="2400" i="1" baseline="-25000" dirty="0" smtClean="0"/>
              <a:t>2</a:t>
            </a:r>
            <a:r>
              <a:rPr lang="bn-BD" sz="2400" dirty="0" smtClean="0"/>
              <a:t>)</a:t>
            </a:r>
            <a:r>
              <a:rPr lang="en-US" sz="26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03778" name="Object 2"/>
          <p:cNvGraphicFramePr>
            <a:graphicFrameLocks noChangeAspect="1"/>
          </p:cNvGraphicFramePr>
          <p:nvPr/>
        </p:nvGraphicFramePr>
        <p:xfrm>
          <a:off x="755576" y="2636912"/>
          <a:ext cx="7566841" cy="936104"/>
        </p:xfrm>
        <a:graphic>
          <a:graphicData uri="http://schemas.openxmlformats.org/presentationml/2006/ole">
            <p:oleObj spid="_x0000_s203778" name="Equation" r:id="rId3" imgW="3695400" imgH="457200" progId="Equation.3">
              <p:embed/>
            </p:oleObj>
          </a:graphicData>
        </a:graphic>
      </p:graphicFrame>
      <p:graphicFrame>
        <p:nvGraphicFramePr>
          <p:cNvPr id="203880" name="Object 104"/>
          <p:cNvGraphicFramePr>
            <a:graphicFrameLocks noChangeAspect="1"/>
          </p:cNvGraphicFramePr>
          <p:nvPr/>
        </p:nvGraphicFramePr>
        <p:xfrm>
          <a:off x="0" y="0"/>
          <a:ext cx="828675" cy="238125"/>
        </p:xfrm>
        <a:graphic>
          <a:graphicData uri="http://schemas.openxmlformats.org/presentationml/2006/ole">
            <p:oleObj spid="_x0000_s203880" name="Equation" r:id="rId4" imgW="825500" imgH="228600" progId="Equation.3">
              <p:embed/>
            </p:oleObj>
          </a:graphicData>
        </a:graphic>
      </p:graphicFrame>
      <p:graphicFrame>
        <p:nvGraphicFramePr>
          <p:cNvPr id="203877" name="Object 101"/>
          <p:cNvGraphicFramePr>
            <a:graphicFrameLocks noChangeAspect="1"/>
          </p:cNvGraphicFramePr>
          <p:nvPr/>
        </p:nvGraphicFramePr>
        <p:xfrm>
          <a:off x="0" y="0"/>
          <a:ext cx="152400" cy="209550"/>
        </p:xfrm>
        <a:graphic>
          <a:graphicData uri="http://schemas.openxmlformats.org/presentationml/2006/ole">
            <p:oleObj spid="_x0000_s203877" name="Equation" r:id="rId5" imgW="177646" imgH="228402" progId="Equation.3">
              <p:embed/>
            </p:oleObj>
          </a:graphicData>
        </a:graphic>
      </p:graphicFrame>
      <p:graphicFrame>
        <p:nvGraphicFramePr>
          <p:cNvPr id="203875" name="Object 99"/>
          <p:cNvGraphicFramePr>
            <a:graphicFrameLocks noChangeAspect="1"/>
          </p:cNvGraphicFramePr>
          <p:nvPr/>
        </p:nvGraphicFramePr>
        <p:xfrm>
          <a:off x="0" y="0"/>
          <a:ext cx="809625" cy="228600"/>
        </p:xfrm>
        <a:graphic>
          <a:graphicData uri="http://schemas.openxmlformats.org/presentationml/2006/ole">
            <p:oleObj spid="_x0000_s203875" name="Equation" r:id="rId6" imgW="787058" imgH="215806" progId="Equation.3">
              <p:embed/>
            </p:oleObj>
          </a:graphicData>
        </a:graphic>
      </p:graphicFrame>
      <p:graphicFrame>
        <p:nvGraphicFramePr>
          <p:cNvPr id="203873" name="Object 97"/>
          <p:cNvGraphicFramePr>
            <a:graphicFrameLocks noChangeAspect="1"/>
          </p:cNvGraphicFramePr>
          <p:nvPr/>
        </p:nvGraphicFramePr>
        <p:xfrm>
          <a:off x="0" y="0"/>
          <a:ext cx="847725" cy="228600"/>
        </p:xfrm>
        <a:graphic>
          <a:graphicData uri="http://schemas.openxmlformats.org/presentationml/2006/ole">
            <p:oleObj spid="_x0000_s203873" name="Equation" r:id="rId7" imgW="825142" imgH="215806" progId="Equation.3">
              <p:embed/>
            </p:oleObj>
          </a:graphicData>
        </a:graphic>
      </p:graphicFrame>
      <p:graphicFrame>
        <p:nvGraphicFramePr>
          <p:cNvPr id="203871" name="Object 95"/>
          <p:cNvGraphicFramePr>
            <a:graphicFrameLocks noChangeAspect="1"/>
          </p:cNvGraphicFramePr>
          <p:nvPr/>
        </p:nvGraphicFramePr>
        <p:xfrm>
          <a:off x="0" y="0"/>
          <a:ext cx="838200" cy="238125"/>
        </p:xfrm>
        <a:graphic>
          <a:graphicData uri="http://schemas.openxmlformats.org/presentationml/2006/ole">
            <p:oleObj spid="_x0000_s203871" name="Equation" r:id="rId8" imgW="812447" imgH="228501" progId="Equation.3">
              <p:embed/>
            </p:oleObj>
          </a:graphicData>
        </a:graphic>
      </p:graphicFrame>
      <p:graphicFrame>
        <p:nvGraphicFramePr>
          <p:cNvPr id="203868" name="Object 92"/>
          <p:cNvGraphicFramePr>
            <a:graphicFrameLocks noChangeAspect="1"/>
          </p:cNvGraphicFramePr>
          <p:nvPr/>
        </p:nvGraphicFramePr>
        <p:xfrm>
          <a:off x="0" y="0"/>
          <a:ext cx="133350" cy="200025"/>
        </p:xfrm>
        <a:graphic>
          <a:graphicData uri="http://schemas.openxmlformats.org/presentationml/2006/ole">
            <p:oleObj spid="_x0000_s203868" name="Equation" r:id="rId9" imgW="152268" imgH="215713" progId="Equation.3">
              <p:embed/>
            </p:oleObj>
          </a:graphicData>
        </a:graphic>
      </p:graphicFrame>
      <p:graphicFrame>
        <p:nvGraphicFramePr>
          <p:cNvPr id="203865" name="Object 89"/>
          <p:cNvGraphicFramePr>
            <a:graphicFrameLocks noChangeAspect="1"/>
          </p:cNvGraphicFramePr>
          <p:nvPr/>
        </p:nvGraphicFramePr>
        <p:xfrm>
          <a:off x="0" y="0"/>
          <a:ext cx="142875" cy="200025"/>
        </p:xfrm>
        <a:graphic>
          <a:graphicData uri="http://schemas.openxmlformats.org/presentationml/2006/ole">
            <p:oleObj spid="_x0000_s203865" name="Equation" r:id="rId10" imgW="164885" imgH="215619" progId="Equation.3">
              <p:embed/>
            </p:oleObj>
          </a:graphicData>
        </a:graphic>
      </p:graphicFrame>
      <p:graphicFrame>
        <p:nvGraphicFramePr>
          <p:cNvPr id="203862" name="Object 86"/>
          <p:cNvGraphicFramePr>
            <a:graphicFrameLocks noChangeAspect="1"/>
          </p:cNvGraphicFramePr>
          <p:nvPr/>
        </p:nvGraphicFramePr>
        <p:xfrm>
          <a:off x="0" y="0"/>
          <a:ext cx="142875" cy="209550"/>
        </p:xfrm>
        <a:graphic>
          <a:graphicData uri="http://schemas.openxmlformats.org/presentationml/2006/ole">
            <p:oleObj spid="_x0000_s203862" name="Equation" r:id="rId11" imgW="165028" imgH="228501" progId="Equation.3">
              <p:embed/>
            </p:oleObj>
          </a:graphicData>
        </a:graphic>
      </p:graphicFrame>
      <p:graphicFrame>
        <p:nvGraphicFramePr>
          <p:cNvPr id="203860" name="Object 84"/>
          <p:cNvGraphicFramePr>
            <a:graphicFrameLocks noChangeAspect="1"/>
          </p:cNvGraphicFramePr>
          <p:nvPr/>
        </p:nvGraphicFramePr>
        <p:xfrm>
          <a:off x="0" y="0"/>
          <a:ext cx="523875" cy="228600"/>
        </p:xfrm>
        <a:graphic>
          <a:graphicData uri="http://schemas.openxmlformats.org/presentationml/2006/ole">
            <p:oleObj spid="_x0000_s203860" name="Equation" r:id="rId12" imgW="545863" imgH="228501" progId="Equation.3">
              <p:embed/>
            </p:oleObj>
          </a:graphicData>
        </a:graphic>
      </p:graphicFrame>
      <p:graphicFrame>
        <p:nvGraphicFramePr>
          <p:cNvPr id="203858" name="Object 82"/>
          <p:cNvGraphicFramePr>
            <a:graphicFrameLocks noChangeAspect="1"/>
          </p:cNvGraphicFramePr>
          <p:nvPr/>
        </p:nvGraphicFramePr>
        <p:xfrm>
          <a:off x="0" y="0"/>
          <a:ext cx="523875" cy="209550"/>
        </p:xfrm>
        <a:graphic>
          <a:graphicData uri="http://schemas.openxmlformats.org/presentationml/2006/ole">
            <p:oleObj spid="_x0000_s203858" name="Equation" r:id="rId13" imgW="545626" imgH="215713" progId="Equation.3">
              <p:embed/>
            </p:oleObj>
          </a:graphicData>
        </a:graphic>
      </p:graphicFrame>
      <p:graphicFrame>
        <p:nvGraphicFramePr>
          <p:cNvPr id="203856" name="Object 80"/>
          <p:cNvGraphicFramePr>
            <a:graphicFrameLocks noChangeAspect="1"/>
          </p:cNvGraphicFramePr>
          <p:nvPr/>
        </p:nvGraphicFramePr>
        <p:xfrm>
          <a:off x="0" y="0"/>
          <a:ext cx="533400" cy="228600"/>
        </p:xfrm>
        <a:graphic>
          <a:graphicData uri="http://schemas.openxmlformats.org/presentationml/2006/ole">
            <p:oleObj spid="_x0000_s203856" name="Equation" r:id="rId14" imgW="558800" imgH="228600" progId="Equation.3">
              <p:embed/>
            </p:oleObj>
          </a:graphicData>
        </a:graphic>
      </p:graphicFrame>
      <p:graphicFrame>
        <p:nvGraphicFramePr>
          <p:cNvPr id="203854" name="Object 78"/>
          <p:cNvGraphicFramePr>
            <a:graphicFrameLocks noChangeAspect="1"/>
          </p:cNvGraphicFramePr>
          <p:nvPr/>
        </p:nvGraphicFramePr>
        <p:xfrm>
          <a:off x="0" y="0"/>
          <a:ext cx="704850" cy="228600"/>
        </p:xfrm>
        <a:graphic>
          <a:graphicData uri="http://schemas.openxmlformats.org/presentationml/2006/ole">
            <p:oleObj spid="_x0000_s203854" name="Equation" r:id="rId15" imgW="736600" imgH="228600" progId="Equation.3">
              <p:embed/>
            </p:oleObj>
          </a:graphicData>
        </a:graphic>
      </p:graphicFrame>
      <p:graphicFrame>
        <p:nvGraphicFramePr>
          <p:cNvPr id="203852" name="Object 76"/>
          <p:cNvGraphicFramePr>
            <a:graphicFrameLocks noChangeAspect="1"/>
          </p:cNvGraphicFramePr>
          <p:nvPr/>
        </p:nvGraphicFramePr>
        <p:xfrm>
          <a:off x="0" y="0"/>
          <a:ext cx="704850" cy="228600"/>
        </p:xfrm>
        <a:graphic>
          <a:graphicData uri="http://schemas.openxmlformats.org/presentationml/2006/ole">
            <p:oleObj spid="_x0000_s203852" name="Equation" r:id="rId16" imgW="736600" imgH="228600" progId="Equation.3">
              <p:embed/>
            </p:oleObj>
          </a:graphicData>
        </a:graphic>
      </p:graphicFrame>
      <p:graphicFrame>
        <p:nvGraphicFramePr>
          <p:cNvPr id="203850" name="Object 74"/>
          <p:cNvGraphicFramePr>
            <a:graphicFrameLocks noChangeAspect="1"/>
          </p:cNvGraphicFramePr>
          <p:nvPr/>
        </p:nvGraphicFramePr>
        <p:xfrm>
          <a:off x="0" y="0"/>
          <a:ext cx="866775" cy="228600"/>
        </p:xfrm>
        <a:graphic>
          <a:graphicData uri="http://schemas.openxmlformats.org/presentationml/2006/ole">
            <p:oleObj spid="_x0000_s203850" name="Equation" r:id="rId17" imgW="901309" imgH="228501" progId="Equation.3">
              <p:embed/>
            </p:oleObj>
          </a:graphicData>
        </a:graphic>
      </p:graphicFrame>
      <p:grpSp>
        <p:nvGrpSpPr>
          <p:cNvPr id="203848" name="Group 72"/>
          <p:cNvGrpSpPr>
            <a:grpSpLocks noChangeAspect="1"/>
          </p:cNvGrpSpPr>
          <p:nvPr/>
        </p:nvGrpSpPr>
        <p:grpSpPr bwMode="auto">
          <a:xfrm>
            <a:off x="1050520" y="3933056"/>
            <a:ext cx="7553928" cy="2694856"/>
            <a:chOff x="1604" y="1860"/>
            <a:chExt cx="10428" cy="3719"/>
          </a:xfrm>
        </p:grpSpPr>
        <p:sp>
          <p:nvSpPr>
            <p:cNvPr id="203901" name="AutoShape 125"/>
            <p:cNvSpPr>
              <a:spLocks noChangeAspect="1" noChangeArrowheads="1" noTextEdit="1"/>
            </p:cNvSpPr>
            <p:nvPr/>
          </p:nvSpPr>
          <p:spPr bwMode="auto">
            <a:xfrm>
              <a:off x="1604" y="1860"/>
              <a:ext cx="10428" cy="37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3894" name="Group 118"/>
            <p:cNvGrpSpPr>
              <a:grpSpLocks/>
            </p:cNvGrpSpPr>
            <p:nvPr/>
          </p:nvGrpSpPr>
          <p:grpSpPr bwMode="auto">
            <a:xfrm>
              <a:off x="6270" y="3060"/>
              <a:ext cx="1080" cy="1845"/>
              <a:chOff x="3960" y="3240"/>
              <a:chExt cx="1260" cy="2160"/>
            </a:xfrm>
          </p:grpSpPr>
          <p:grpSp>
            <p:nvGrpSpPr>
              <p:cNvPr id="203898" name="Group 122"/>
              <p:cNvGrpSpPr>
                <a:grpSpLocks/>
              </p:cNvGrpSpPr>
              <p:nvPr/>
            </p:nvGrpSpPr>
            <p:grpSpPr bwMode="auto">
              <a:xfrm>
                <a:off x="3960" y="3240"/>
                <a:ext cx="1260" cy="1080"/>
                <a:chOff x="3960" y="3240"/>
                <a:chExt cx="1260" cy="1080"/>
              </a:xfrm>
            </p:grpSpPr>
            <p:sp>
              <p:nvSpPr>
                <p:cNvPr id="203900" name="Line 124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899" name="Line 123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3895" name="Group 119"/>
              <p:cNvGrpSpPr>
                <a:grpSpLocks/>
              </p:cNvGrpSpPr>
              <p:nvPr/>
            </p:nvGrpSpPr>
            <p:grpSpPr bwMode="auto">
              <a:xfrm>
                <a:off x="3960" y="4320"/>
                <a:ext cx="1260" cy="1080"/>
                <a:chOff x="3960" y="3240"/>
                <a:chExt cx="1260" cy="1080"/>
              </a:xfrm>
            </p:grpSpPr>
            <p:sp>
              <p:nvSpPr>
                <p:cNvPr id="203897" name="Line 121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896" name="Line 120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3884" name="Group 108"/>
            <p:cNvGrpSpPr>
              <a:grpSpLocks/>
            </p:cNvGrpSpPr>
            <p:nvPr/>
          </p:nvGrpSpPr>
          <p:grpSpPr bwMode="auto">
            <a:xfrm>
              <a:off x="3885" y="2645"/>
              <a:ext cx="1080" cy="2752"/>
              <a:chOff x="3885" y="2640"/>
              <a:chExt cx="1080" cy="2752"/>
            </a:xfrm>
          </p:grpSpPr>
          <p:grpSp>
            <p:nvGrpSpPr>
              <p:cNvPr id="203891" name="Group 115"/>
              <p:cNvGrpSpPr>
                <a:grpSpLocks/>
              </p:cNvGrpSpPr>
              <p:nvPr/>
            </p:nvGrpSpPr>
            <p:grpSpPr bwMode="auto">
              <a:xfrm>
                <a:off x="3885" y="2640"/>
                <a:ext cx="1080" cy="923"/>
                <a:chOff x="3960" y="3240"/>
                <a:chExt cx="1260" cy="1080"/>
              </a:xfrm>
            </p:grpSpPr>
            <p:sp>
              <p:nvSpPr>
                <p:cNvPr id="203893" name="Line 117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892" name="Line 116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3888" name="Group 112"/>
              <p:cNvGrpSpPr>
                <a:grpSpLocks/>
              </p:cNvGrpSpPr>
              <p:nvPr/>
            </p:nvGrpSpPr>
            <p:grpSpPr bwMode="auto">
              <a:xfrm>
                <a:off x="3885" y="3563"/>
                <a:ext cx="1080" cy="922"/>
                <a:chOff x="3960" y="3240"/>
                <a:chExt cx="1260" cy="1080"/>
              </a:xfrm>
            </p:grpSpPr>
            <p:sp>
              <p:nvSpPr>
                <p:cNvPr id="203890" name="Line 114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889" name="Line 113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3885" name="Group 109"/>
              <p:cNvGrpSpPr>
                <a:grpSpLocks/>
              </p:cNvGrpSpPr>
              <p:nvPr/>
            </p:nvGrpSpPr>
            <p:grpSpPr bwMode="auto">
              <a:xfrm>
                <a:off x="3885" y="4485"/>
                <a:ext cx="1080" cy="907"/>
                <a:chOff x="3960" y="3240"/>
                <a:chExt cx="1260" cy="1080"/>
              </a:xfrm>
            </p:grpSpPr>
            <p:sp>
              <p:nvSpPr>
                <p:cNvPr id="203887" name="Line 111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886" name="Line 110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3881" name="Group 105"/>
            <p:cNvGrpSpPr>
              <a:grpSpLocks/>
            </p:cNvGrpSpPr>
            <p:nvPr/>
          </p:nvGrpSpPr>
          <p:grpSpPr bwMode="auto">
            <a:xfrm>
              <a:off x="9064" y="3504"/>
              <a:ext cx="1081" cy="940"/>
              <a:chOff x="4509" y="3240"/>
              <a:chExt cx="1262" cy="1101"/>
            </a:xfrm>
          </p:grpSpPr>
          <p:sp>
            <p:nvSpPr>
              <p:cNvPr id="203883" name="Line 107"/>
              <p:cNvSpPr>
                <a:spLocks noChangeShapeType="1"/>
              </p:cNvSpPr>
              <p:nvPr/>
            </p:nvSpPr>
            <p:spPr bwMode="auto">
              <a:xfrm>
                <a:off x="4509" y="3240"/>
                <a:ext cx="1261" cy="4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882" name="Line 106"/>
              <p:cNvSpPr>
                <a:spLocks noChangeShapeType="1"/>
              </p:cNvSpPr>
              <p:nvPr/>
            </p:nvSpPr>
            <p:spPr bwMode="auto">
              <a:xfrm rot="5400000">
                <a:off x="4871" y="3440"/>
                <a:ext cx="540" cy="1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3879" name="Text Box 103"/>
            <p:cNvSpPr txBox="1">
              <a:spLocks noChangeArrowheads="1"/>
            </p:cNvSpPr>
            <p:nvPr/>
          </p:nvSpPr>
          <p:spPr bwMode="auto">
            <a:xfrm>
              <a:off x="2520" y="2533"/>
              <a:ext cx="131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78" name="Line 102"/>
            <p:cNvSpPr>
              <a:spLocks noChangeShapeType="1"/>
            </p:cNvSpPr>
            <p:nvPr/>
          </p:nvSpPr>
          <p:spPr bwMode="auto">
            <a:xfrm flipH="1">
              <a:off x="3600" y="2157"/>
              <a:ext cx="932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876" name="Text Box 100"/>
            <p:cNvSpPr txBox="1">
              <a:spLocks noChangeArrowheads="1"/>
            </p:cNvSpPr>
            <p:nvPr/>
          </p:nvSpPr>
          <p:spPr bwMode="auto">
            <a:xfrm>
              <a:off x="4595" y="1917"/>
              <a:ext cx="24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74" name="Text Box 98"/>
            <p:cNvSpPr txBox="1">
              <a:spLocks noChangeArrowheads="1"/>
            </p:cNvSpPr>
            <p:nvPr/>
          </p:nvSpPr>
          <p:spPr bwMode="auto">
            <a:xfrm>
              <a:off x="2533" y="3408"/>
              <a:ext cx="127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72" name="Text Box 96"/>
            <p:cNvSpPr txBox="1">
              <a:spLocks noChangeArrowheads="1"/>
            </p:cNvSpPr>
            <p:nvPr/>
          </p:nvSpPr>
          <p:spPr bwMode="auto">
            <a:xfrm>
              <a:off x="2481" y="4314"/>
              <a:ext cx="1341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70" name="Text Box 94"/>
            <p:cNvSpPr txBox="1">
              <a:spLocks noChangeArrowheads="1"/>
            </p:cNvSpPr>
            <p:nvPr/>
          </p:nvSpPr>
          <p:spPr bwMode="auto">
            <a:xfrm>
              <a:off x="2494" y="5202"/>
              <a:ext cx="1315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69" name="Line 93"/>
            <p:cNvSpPr>
              <a:spLocks noChangeShapeType="1"/>
            </p:cNvSpPr>
            <p:nvPr/>
          </p:nvSpPr>
          <p:spPr bwMode="auto">
            <a:xfrm flipH="1">
              <a:off x="5760" y="2214"/>
              <a:ext cx="954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867" name="Text Box 91"/>
            <p:cNvSpPr txBox="1">
              <a:spLocks noChangeArrowheads="1"/>
            </p:cNvSpPr>
            <p:nvPr/>
          </p:nvSpPr>
          <p:spPr bwMode="auto">
            <a:xfrm>
              <a:off x="6773" y="2040"/>
              <a:ext cx="212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66" name="Line 90"/>
            <p:cNvSpPr>
              <a:spLocks noChangeShapeType="1"/>
            </p:cNvSpPr>
            <p:nvPr/>
          </p:nvSpPr>
          <p:spPr bwMode="auto">
            <a:xfrm flipH="1">
              <a:off x="8100" y="2520"/>
              <a:ext cx="9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864" name="Text Box 88"/>
            <p:cNvSpPr txBox="1">
              <a:spLocks noChangeArrowheads="1"/>
            </p:cNvSpPr>
            <p:nvPr/>
          </p:nvSpPr>
          <p:spPr bwMode="auto">
            <a:xfrm>
              <a:off x="9090" y="2340"/>
              <a:ext cx="25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63" name="Line 87"/>
            <p:cNvSpPr>
              <a:spLocks noChangeShapeType="1"/>
            </p:cNvSpPr>
            <p:nvPr/>
          </p:nvSpPr>
          <p:spPr bwMode="auto">
            <a:xfrm flipH="1">
              <a:off x="10440" y="2902"/>
              <a:ext cx="720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861" name="Text Box 85"/>
            <p:cNvSpPr txBox="1">
              <a:spLocks noChangeArrowheads="1"/>
            </p:cNvSpPr>
            <p:nvPr/>
          </p:nvSpPr>
          <p:spPr bwMode="auto">
            <a:xfrm>
              <a:off x="11245" y="2727"/>
              <a:ext cx="230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59" name="Text Box 83"/>
            <p:cNvSpPr txBox="1">
              <a:spLocks noChangeArrowheads="1"/>
            </p:cNvSpPr>
            <p:nvPr/>
          </p:nvSpPr>
          <p:spPr bwMode="auto">
            <a:xfrm>
              <a:off x="5220" y="2880"/>
              <a:ext cx="82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57" name="Text Box 81"/>
            <p:cNvSpPr txBox="1">
              <a:spLocks noChangeArrowheads="1"/>
            </p:cNvSpPr>
            <p:nvPr/>
          </p:nvSpPr>
          <p:spPr bwMode="auto">
            <a:xfrm>
              <a:off x="5220" y="3799"/>
              <a:ext cx="828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55" name="Text Box 79"/>
            <p:cNvSpPr txBox="1">
              <a:spLocks noChangeArrowheads="1"/>
            </p:cNvSpPr>
            <p:nvPr/>
          </p:nvSpPr>
          <p:spPr bwMode="auto">
            <a:xfrm>
              <a:off x="5220" y="4686"/>
              <a:ext cx="8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53" name="Text Box 77"/>
            <p:cNvSpPr txBox="1">
              <a:spLocks noChangeArrowheads="1"/>
            </p:cNvSpPr>
            <p:nvPr/>
          </p:nvSpPr>
          <p:spPr bwMode="auto">
            <a:xfrm>
              <a:off x="7380" y="3298"/>
              <a:ext cx="11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51" name="Text Box 75"/>
            <p:cNvSpPr txBox="1">
              <a:spLocks noChangeArrowheads="1"/>
            </p:cNvSpPr>
            <p:nvPr/>
          </p:nvSpPr>
          <p:spPr bwMode="auto">
            <a:xfrm>
              <a:off x="7393" y="4261"/>
              <a:ext cx="11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49" name="Text Box 73"/>
            <p:cNvSpPr txBox="1">
              <a:spLocks noChangeArrowheads="1"/>
            </p:cNvSpPr>
            <p:nvPr/>
          </p:nvSpPr>
          <p:spPr bwMode="auto">
            <a:xfrm>
              <a:off x="9720" y="3780"/>
              <a:ext cx="136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03902" name="Rectangle 126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115616" y="418101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0</a:t>
            </a:r>
            <a:endParaRPr 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116178" y="490109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endParaRPr 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616" y="562117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endParaRPr lang="en-US" baseline="-25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115616" y="634125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3</a:t>
            </a:r>
            <a:endParaRPr lang="en-US" baseline="-25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691680" y="422108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763688" y="494116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763688" y="566124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638132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3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491880" y="458112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1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491880" y="522920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2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491880" y="593823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3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191606" y="494116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2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5191044" y="562117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3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r>
              <a:rPr lang="bn-BD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236296" y="5261138"/>
            <a:ext cx="19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3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2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3848" y="389298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0</a:t>
            </a:r>
            <a:endParaRPr lang="en-US" baseline="-25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716016" y="393305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1</a:t>
            </a:r>
            <a:endParaRPr lang="en-US" baseline="-25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415742" y="413747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2</a:t>
            </a:r>
            <a:endParaRPr lang="en-US" baseline="-25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927348" y="438252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3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r>
              <a:rPr lang="bn-BD" sz="4000" dirty="0" smtClean="0"/>
              <a:t> (previous one)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9144000" cy="5301208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The upward velocity of a rocket is given as a function of time in </a:t>
            </a:r>
            <a:r>
              <a:rPr lang="bn-BD" sz="2600" dirty="0" smtClean="0"/>
              <a:t>the </a:t>
            </a:r>
            <a:r>
              <a:rPr lang="en-US" sz="2600" dirty="0" smtClean="0"/>
              <a:t>Table.</a:t>
            </a:r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pPr>
              <a:lnSpc>
                <a:spcPct val="120000"/>
              </a:lnSpc>
            </a:pPr>
            <a:endParaRPr lang="bn-BD" sz="2600" dirty="0" smtClean="0"/>
          </a:p>
          <a:p>
            <a:pPr marL="714375" indent="-452438">
              <a:lnSpc>
                <a:spcPct val="120000"/>
              </a:lnSpc>
            </a:pPr>
            <a:r>
              <a:rPr lang="en-US" sz="2600" dirty="0" smtClean="0"/>
              <a:t>Determine the value of the velocity at </a:t>
            </a:r>
            <a:r>
              <a:rPr lang="bn-BD" sz="2600" i="1" dirty="0" smtClean="0"/>
              <a:t>t</a:t>
            </a:r>
            <a:r>
              <a:rPr lang="bn-BD" sz="2600" dirty="0" smtClean="0"/>
              <a:t>=16</a:t>
            </a:r>
            <a:r>
              <a:rPr lang="en-US" sz="2600" dirty="0" smtClean="0"/>
              <a:t> seconds with third order polynomial interpolation using Newton’s divided difference polynomial method.</a:t>
            </a:r>
          </a:p>
          <a:p>
            <a:pPr marL="714375" indent="-452438">
              <a:lnSpc>
                <a:spcPct val="120000"/>
              </a:lnSpc>
            </a:pPr>
            <a:r>
              <a:rPr lang="en-US" sz="2600" dirty="0" smtClean="0"/>
              <a:t>Using the third order polynomial </a:t>
            </a:r>
            <a:r>
              <a:rPr lang="en-US" sz="2600" dirty="0" err="1" smtClean="0"/>
              <a:t>interpolant</a:t>
            </a:r>
            <a:r>
              <a:rPr lang="en-US" sz="2600" dirty="0" smtClean="0"/>
              <a:t> for velocity, find the distance covered by the rocket from </a:t>
            </a:r>
            <a:r>
              <a:rPr lang="bn-BD" sz="2600" i="1" dirty="0" smtClean="0"/>
              <a:t>t</a:t>
            </a:r>
            <a:r>
              <a:rPr lang="bn-BD" sz="2600" dirty="0" smtClean="0"/>
              <a:t>=11s</a:t>
            </a:r>
            <a:r>
              <a:rPr lang="en-US" sz="2600" dirty="0" smtClean="0"/>
              <a:t> to </a:t>
            </a:r>
            <a:r>
              <a:rPr lang="bn-BD" sz="2600" i="1" dirty="0" smtClean="0"/>
              <a:t>t</a:t>
            </a:r>
            <a:r>
              <a:rPr lang="bn-BD" sz="2600" dirty="0" smtClean="0"/>
              <a:t>=16s</a:t>
            </a:r>
            <a:r>
              <a:rPr lang="en-US" sz="2600" dirty="0" smtClean="0"/>
              <a:t>.</a:t>
            </a:r>
          </a:p>
          <a:p>
            <a:pPr marL="714375" indent="-452438">
              <a:lnSpc>
                <a:spcPct val="120000"/>
              </a:lnSpc>
            </a:pPr>
            <a:r>
              <a:rPr lang="en-US" sz="2600" dirty="0" smtClean="0"/>
              <a:t>Using the third order polynomial </a:t>
            </a:r>
            <a:r>
              <a:rPr lang="en-US" sz="2600" dirty="0" err="1" smtClean="0"/>
              <a:t>interpolant</a:t>
            </a:r>
            <a:r>
              <a:rPr lang="en-US" sz="2600" dirty="0" smtClean="0"/>
              <a:t> for velocity, find the acceleration of the rocket at </a:t>
            </a:r>
            <a:r>
              <a:rPr lang="bn-BD" sz="2600" i="1" dirty="0" smtClean="0"/>
              <a:t>t</a:t>
            </a:r>
            <a:r>
              <a:rPr lang="bn-BD" sz="2600" dirty="0" smtClean="0"/>
              <a:t>=16s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99792" y="2060848"/>
          <a:ext cx="3096344" cy="2322936"/>
        </p:xfrm>
        <a:graphic>
          <a:graphicData uri="http://schemas.openxmlformats.org/drawingml/2006/table">
            <a:tbl>
              <a:tblPr/>
              <a:tblGrid>
                <a:gridCol w="1548172"/>
                <a:gridCol w="1548172"/>
              </a:tblGrid>
              <a:tr h="3318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800" b="1" dirty="0" smtClean="0">
                          <a:latin typeface="Times New Roman"/>
                          <a:ea typeface="Times New Roman"/>
                          <a:cs typeface="Vrinda"/>
                        </a:rPr>
                        <a:t>Time, s</a:t>
                      </a:r>
                      <a:endParaRPr lang="en-US" sz="18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800" b="1" dirty="0" smtClean="0">
                          <a:latin typeface="Times New Roman"/>
                          <a:ea typeface="Times New Roman"/>
                          <a:cs typeface="Vrinda"/>
                        </a:rPr>
                        <a:t>Velocity m/s</a:t>
                      </a:r>
                      <a:endParaRPr lang="en-US" sz="18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227.04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Vrinda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362.78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517.35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22.5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602.97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Vrinda"/>
                        </a:rPr>
                        <a:t>901.67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0" y="0"/>
          <a:ext cx="314325" cy="200025"/>
        </p:xfrm>
        <a:graphic>
          <a:graphicData uri="http://schemas.openxmlformats.org/presentationml/2006/ole">
            <p:oleObj spid="_x0000_s205826" name="Equation" r:id="rId3" imgW="317225" imgH="203024" progId="Equation.3">
              <p:embed/>
            </p:oleObj>
          </a:graphicData>
        </a:graphic>
      </p:graphicFrame>
      <p:graphicFrame>
        <p:nvGraphicFramePr>
          <p:cNvPr id="205825" name="Object 1"/>
          <p:cNvGraphicFramePr>
            <a:graphicFrameLocks noChangeAspect="1"/>
          </p:cNvGraphicFramePr>
          <p:nvPr/>
        </p:nvGraphicFramePr>
        <p:xfrm>
          <a:off x="0" y="0"/>
          <a:ext cx="657225" cy="200025"/>
        </p:xfrm>
        <a:graphic>
          <a:graphicData uri="http://schemas.openxmlformats.org/presentationml/2006/ole">
            <p:oleObj spid="_x0000_s205825" name="Equation" r:id="rId4" imgW="660113" imgH="20311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7852"/>
            <a:ext cx="9144000" cy="551723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a third order polynomial, the velocity is given by</a:t>
            </a:r>
          </a:p>
          <a:p>
            <a:pPr>
              <a:buNone/>
            </a:pPr>
            <a:r>
              <a:rPr lang="en-US" sz="2000" dirty="0" smtClean="0"/>
              <a:t>	 </a:t>
            </a:r>
            <a:endParaRPr lang="bn-BD" sz="2000" dirty="0" smtClean="0"/>
          </a:p>
          <a:p>
            <a:r>
              <a:rPr lang="en-US" sz="2000" dirty="0" smtClean="0"/>
              <a:t>Since we want to find the velocity at </a:t>
            </a:r>
            <a:r>
              <a:rPr lang="bn-BD" sz="2000" i="1" dirty="0" smtClean="0"/>
              <a:t>t</a:t>
            </a:r>
            <a:r>
              <a:rPr lang="bn-BD" sz="2000" dirty="0" smtClean="0"/>
              <a:t>=</a:t>
            </a:r>
            <a:r>
              <a:rPr lang="bn-BD" sz="1800" dirty="0" smtClean="0"/>
              <a:t>16</a:t>
            </a:r>
            <a:r>
              <a:rPr lang="bn-BD" sz="2000" dirty="0" smtClean="0"/>
              <a:t>, </a:t>
            </a:r>
            <a:r>
              <a:rPr lang="en-US" sz="2000" dirty="0" smtClean="0"/>
              <a:t>and we are using a third order polynomial, we need to choose the four data points that are closest to</a:t>
            </a:r>
            <a:r>
              <a:rPr lang="bn-BD" sz="2000" dirty="0" smtClean="0"/>
              <a:t> </a:t>
            </a:r>
            <a:r>
              <a:rPr lang="bn-BD" sz="2000" i="1" dirty="0" smtClean="0"/>
              <a:t>t</a:t>
            </a:r>
            <a:r>
              <a:rPr lang="bn-BD" sz="2000" dirty="0" smtClean="0"/>
              <a:t>=16,</a:t>
            </a:r>
            <a:r>
              <a:rPr lang="en-US" sz="2000" dirty="0" smtClean="0"/>
              <a:t>  that also bracket  </a:t>
            </a:r>
            <a:r>
              <a:rPr lang="bn-BD" sz="2000" i="1" dirty="0" smtClean="0"/>
              <a:t>t</a:t>
            </a:r>
            <a:r>
              <a:rPr lang="bn-BD" sz="2000" dirty="0" smtClean="0"/>
              <a:t>=</a:t>
            </a:r>
            <a:r>
              <a:rPr lang="bn-BD" sz="1800" dirty="0" smtClean="0"/>
              <a:t>16</a:t>
            </a:r>
            <a:r>
              <a:rPr lang="bn-BD" sz="2000" dirty="0" smtClean="0"/>
              <a:t>, </a:t>
            </a:r>
            <a:r>
              <a:rPr lang="en-US" sz="2000" dirty="0" smtClean="0"/>
              <a:t>to evaluate it.  The four data points are </a:t>
            </a:r>
            <a:r>
              <a:rPr lang="bn-BD" sz="2000" i="1" dirty="0" smtClean="0"/>
              <a:t>t</a:t>
            </a:r>
            <a:r>
              <a:rPr lang="bn-BD" sz="2000" baseline="-25000" dirty="0" smtClean="0"/>
              <a:t>0</a:t>
            </a:r>
            <a:r>
              <a:rPr lang="bn-BD" sz="2000" dirty="0" smtClean="0"/>
              <a:t>=</a:t>
            </a:r>
            <a:r>
              <a:rPr lang="bn-BD" sz="1800" dirty="0" smtClean="0"/>
              <a:t>10</a:t>
            </a:r>
            <a:r>
              <a:rPr lang="bn-BD" sz="2000" dirty="0" smtClean="0"/>
              <a:t>, </a:t>
            </a:r>
            <a:r>
              <a:rPr lang="bn-BD" sz="2000" i="1" dirty="0" smtClean="0"/>
              <a:t>t</a:t>
            </a:r>
            <a:r>
              <a:rPr lang="bn-BD" sz="2000" baseline="-25000" dirty="0" smtClean="0"/>
              <a:t>1</a:t>
            </a:r>
            <a:r>
              <a:rPr lang="bn-BD" sz="2000" dirty="0" smtClean="0"/>
              <a:t>=</a:t>
            </a:r>
            <a:r>
              <a:rPr lang="bn-BD" sz="1800" dirty="0" smtClean="0"/>
              <a:t>15</a:t>
            </a:r>
            <a:r>
              <a:rPr lang="bn-BD" sz="2000" dirty="0" smtClean="0"/>
              <a:t>, </a:t>
            </a:r>
            <a:r>
              <a:rPr lang="bn-BD" sz="2000" i="1" dirty="0" smtClean="0"/>
              <a:t>t</a:t>
            </a:r>
            <a:r>
              <a:rPr lang="bn-BD" sz="2000" baseline="-25000" dirty="0" smtClean="0"/>
              <a:t>2</a:t>
            </a:r>
            <a:r>
              <a:rPr lang="bn-BD" sz="2000" dirty="0" smtClean="0"/>
              <a:t>=</a:t>
            </a:r>
            <a:r>
              <a:rPr lang="bn-BD" sz="1800" dirty="0" smtClean="0"/>
              <a:t>20 </a:t>
            </a:r>
            <a:r>
              <a:rPr lang="en-US" sz="2000" dirty="0" smtClean="0"/>
              <a:t>and </a:t>
            </a:r>
            <a:r>
              <a:rPr lang="bn-BD" sz="2000" i="1" dirty="0" smtClean="0"/>
              <a:t>t</a:t>
            </a:r>
            <a:r>
              <a:rPr lang="bn-BD" sz="2000" baseline="-25000" dirty="0" smtClean="0"/>
              <a:t>3</a:t>
            </a:r>
            <a:r>
              <a:rPr lang="bn-BD" sz="2000" dirty="0" smtClean="0"/>
              <a:t>=</a:t>
            </a:r>
            <a:r>
              <a:rPr lang="bn-BD" sz="1800" dirty="0" smtClean="0"/>
              <a:t>22.5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bn-BD" sz="2000" dirty="0" smtClean="0"/>
              <a:t>		</a:t>
            </a:r>
            <a:r>
              <a:rPr lang="en-US" sz="2000" dirty="0" smtClean="0"/>
              <a:t>Then</a:t>
            </a:r>
            <a:r>
              <a:rPr lang="bn-BD" sz="2000" dirty="0" smtClean="0"/>
              <a:t> 	t</a:t>
            </a:r>
            <a:r>
              <a:rPr lang="bn-BD" sz="2000" baseline="-25000" dirty="0" smtClean="0"/>
              <a:t>0</a:t>
            </a:r>
            <a:r>
              <a:rPr lang="bn-BD" sz="2000" dirty="0" smtClean="0"/>
              <a:t>=10, 	v(t</a:t>
            </a:r>
            <a:r>
              <a:rPr lang="bn-BD" sz="2000" baseline="-25000" dirty="0" smtClean="0"/>
              <a:t>0</a:t>
            </a:r>
            <a:r>
              <a:rPr lang="bn-BD" sz="2000" dirty="0" smtClean="0"/>
              <a:t>) = 227.04 </a:t>
            </a:r>
          </a:p>
          <a:p>
            <a:pPr>
              <a:buNone/>
            </a:pPr>
            <a:r>
              <a:rPr lang="bn-BD" sz="2000" dirty="0" smtClean="0"/>
              <a:t>			t</a:t>
            </a:r>
            <a:r>
              <a:rPr lang="bn-BD" sz="2000" baseline="-25000" dirty="0" smtClean="0"/>
              <a:t>1</a:t>
            </a:r>
            <a:r>
              <a:rPr lang="bn-BD" sz="2000" dirty="0" smtClean="0"/>
              <a:t>=15, 	v(t</a:t>
            </a:r>
            <a:r>
              <a:rPr lang="bn-BD" sz="2000" baseline="-25000" dirty="0" smtClean="0"/>
              <a:t>1</a:t>
            </a:r>
            <a:r>
              <a:rPr lang="bn-BD" sz="2000" dirty="0" smtClean="0"/>
              <a:t>) = 362.78</a:t>
            </a:r>
          </a:p>
          <a:p>
            <a:pPr>
              <a:buNone/>
            </a:pPr>
            <a:r>
              <a:rPr lang="bn-BD" sz="2000" dirty="0" smtClean="0"/>
              <a:t>			t</a:t>
            </a:r>
            <a:r>
              <a:rPr lang="bn-BD" sz="2000" baseline="-25000" dirty="0" smtClean="0"/>
              <a:t>2</a:t>
            </a:r>
            <a:r>
              <a:rPr lang="bn-BD" sz="2000" dirty="0" smtClean="0"/>
              <a:t>=20, 	v(t</a:t>
            </a:r>
            <a:r>
              <a:rPr lang="bn-BD" sz="2000" baseline="-25000" dirty="0" smtClean="0"/>
              <a:t>2</a:t>
            </a:r>
            <a:r>
              <a:rPr lang="bn-BD" sz="2000" dirty="0" smtClean="0"/>
              <a:t>) = 517.35</a:t>
            </a:r>
          </a:p>
          <a:p>
            <a:pPr>
              <a:buNone/>
            </a:pPr>
            <a:r>
              <a:rPr lang="bn-BD" sz="2000" dirty="0" smtClean="0"/>
              <a:t>			t</a:t>
            </a:r>
            <a:r>
              <a:rPr lang="bn-BD" sz="2000" baseline="-25000" dirty="0" smtClean="0"/>
              <a:t>3</a:t>
            </a:r>
            <a:r>
              <a:rPr lang="bn-BD" sz="2000" dirty="0" smtClean="0"/>
              <a:t>=22.5, 	v(t</a:t>
            </a:r>
            <a:r>
              <a:rPr lang="bn-BD" sz="2000" baseline="-25000" dirty="0" smtClean="0"/>
              <a:t>3</a:t>
            </a:r>
            <a:r>
              <a:rPr lang="bn-BD" sz="2000" dirty="0" smtClean="0"/>
              <a:t>) = 602.97</a:t>
            </a:r>
          </a:p>
          <a:p>
            <a:pPr>
              <a:buNone/>
            </a:pPr>
            <a:endParaRPr lang="bn-BD" sz="1000" dirty="0" smtClean="0"/>
          </a:p>
          <a:p>
            <a:pPr>
              <a:buNone/>
            </a:pPr>
            <a:r>
              <a:rPr lang="bn-BD" sz="2000" dirty="0" smtClean="0"/>
              <a:t>			</a:t>
            </a:r>
            <a:r>
              <a:rPr lang="bn-BD" sz="2000" i="1" dirty="0" smtClean="0">
                <a:latin typeface="Times New Roman" pitchFamily="18" charset="0"/>
              </a:rPr>
              <a:t>b</a:t>
            </a:r>
            <a:r>
              <a:rPr lang="bn-BD" sz="2000" baseline="-25000" dirty="0" smtClean="0">
                <a:latin typeface="Times New Roman" pitchFamily="18" charset="0"/>
              </a:rPr>
              <a:t>0 </a:t>
            </a:r>
            <a:r>
              <a:rPr lang="bn-BD" sz="2000" dirty="0" smtClean="0">
                <a:latin typeface="Times New Roman" pitchFamily="18" charset="0"/>
              </a:rPr>
              <a:t>= </a:t>
            </a:r>
            <a:r>
              <a:rPr lang="bn-BD" sz="2000" i="1" dirty="0" smtClean="0">
                <a:latin typeface="Times New Roman" pitchFamily="18" charset="0"/>
              </a:rPr>
              <a:t>v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t</a:t>
            </a:r>
            <a:r>
              <a:rPr lang="bn-BD" sz="2000" baseline="-25000" dirty="0" smtClean="0">
                <a:latin typeface="Times New Roman" pitchFamily="18" charset="0"/>
              </a:rPr>
              <a:t>0</a:t>
            </a:r>
            <a:r>
              <a:rPr lang="bn-BD" sz="2000" dirty="0" smtClean="0">
                <a:latin typeface="Times New Roman" pitchFamily="18" charset="0"/>
              </a:rPr>
              <a:t>] = </a:t>
            </a:r>
            <a:r>
              <a:rPr lang="bn-BD" sz="2000" i="1" dirty="0" smtClean="0">
                <a:latin typeface="Times New Roman" pitchFamily="18" charset="0"/>
              </a:rPr>
              <a:t>v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t</a:t>
            </a:r>
            <a:r>
              <a:rPr lang="bn-BD" sz="2000" baseline="-25000" dirty="0" smtClean="0">
                <a:latin typeface="Times New Roman" pitchFamily="18" charset="0"/>
              </a:rPr>
              <a:t>0</a:t>
            </a:r>
            <a:r>
              <a:rPr lang="bn-BD" sz="2000" dirty="0" smtClean="0">
                <a:latin typeface="Times New Roman" pitchFamily="18" charset="0"/>
              </a:rPr>
              <a:t>)= 227.04</a:t>
            </a:r>
          </a:p>
          <a:p>
            <a:pPr>
              <a:buNone/>
            </a:pPr>
            <a:endParaRPr lang="bn-BD" sz="9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bn-BD" sz="2000" dirty="0" smtClean="0">
                <a:latin typeface="Times New Roman" pitchFamily="18" charset="0"/>
              </a:rPr>
              <a:t>			</a:t>
            </a:r>
            <a:r>
              <a:rPr lang="bn-BD" sz="2000" i="1" dirty="0" smtClean="0">
                <a:latin typeface="Times New Roman" pitchFamily="18" charset="0"/>
              </a:rPr>
              <a:t>b</a:t>
            </a:r>
            <a:r>
              <a:rPr lang="bn-BD" sz="2000" baseline="-25000" dirty="0" smtClean="0">
                <a:latin typeface="Times New Roman" pitchFamily="18" charset="0"/>
              </a:rPr>
              <a:t>1</a:t>
            </a:r>
            <a:r>
              <a:rPr lang="bn-BD" sz="2000" dirty="0" smtClean="0">
                <a:latin typeface="Times New Roman" pitchFamily="18" charset="0"/>
              </a:rPr>
              <a:t> = </a:t>
            </a:r>
            <a:r>
              <a:rPr lang="bn-BD" sz="2000" i="1" dirty="0" smtClean="0">
                <a:latin typeface="Times New Roman" pitchFamily="18" charset="0"/>
              </a:rPr>
              <a:t>v</a:t>
            </a:r>
            <a:r>
              <a:rPr lang="bn-BD" sz="2000" dirty="0" smtClean="0">
                <a:latin typeface="Times New Roman" pitchFamily="18" charset="0"/>
              </a:rPr>
              <a:t>[t</a:t>
            </a:r>
            <a:r>
              <a:rPr lang="bn-BD" sz="2000" baseline="-25000" dirty="0" smtClean="0">
                <a:latin typeface="Times New Roman" pitchFamily="18" charset="0"/>
              </a:rPr>
              <a:t>1</a:t>
            </a:r>
            <a:r>
              <a:rPr lang="bn-BD" sz="2000" dirty="0" smtClean="0">
                <a:latin typeface="Times New Roman" pitchFamily="18" charset="0"/>
              </a:rPr>
              <a:t>,t</a:t>
            </a:r>
            <a:r>
              <a:rPr lang="bn-BD" sz="2000" baseline="-25000" dirty="0" smtClean="0">
                <a:latin typeface="Times New Roman" pitchFamily="18" charset="0"/>
              </a:rPr>
              <a:t>0</a:t>
            </a:r>
            <a:r>
              <a:rPr lang="bn-BD" sz="2000" dirty="0" smtClean="0">
                <a:latin typeface="Times New Roman" pitchFamily="18" charset="0"/>
              </a:rPr>
              <a:t>]         = 27.148</a:t>
            </a:r>
          </a:p>
          <a:p>
            <a:pPr>
              <a:buNone/>
            </a:pPr>
            <a:endParaRPr lang="bn-BD" sz="800" dirty="0" smtClean="0"/>
          </a:p>
          <a:p>
            <a:pPr>
              <a:buNone/>
            </a:pPr>
            <a:endParaRPr lang="bn-BD" sz="800" dirty="0" smtClean="0"/>
          </a:p>
          <a:p>
            <a:pPr>
              <a:buNone/>
            </a:pPr>
            <a:r>
              <a:rPr lang="bn-BD" sz="2000" dirty="0" smtClean="0"/>
              <a:t>                      </a:t>
            </a:r>
            <a:r>
              <a:rPr lang="bn-BD" sz="1400" dirty="0" smtClean="0"/>
              <a:t> </a:t>
            </a:r>
            <a:r>
              <a:rPr lang="bn-BD" sz="2000" dirty="0" smtClean="0"/>
              <a:t>=0.37660</a:t>
            </a:r>
          </a:p>
          <a:p>
            <a:pPr>
              <a:buNone/>
            </a:pPr>
            <a:r>
              <a:rPr lang="bn-BD" sz="2000" dirty="0" smtClean="0"/>
              <a:t> 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1259632" y="1802406"/>
          <a:ext cx="6192688" cy="389749"/>
        </p:xfrm>
        <a:graphic>
          <a:graphicData uri="http://schemas.openxmlformats.org/presentationml/2006/ole">
            <p:oleObj spid="_x0000_s206850" name="Equation" r:id="rId3" imgW="3632040" imgH="228600" progId="Equation.3">
              <p:embed/>
            </p:oleObj>
          </a:graphicData>
        </a:graphic>
      </p:graphicFrame>
      <p:graphicFrame>
        <p:nvGraphicFramePr>
          <p:cNvPr id="206851" name="Object 3"/>
          <p:cNvGraphicFramePr>
            <a:graphicFrameLocks noChangeAspect="1"/>
          </p:cNvGraphicFramePr>
          <p:nvPr/>
        </p:nvGraphicFramePr>
        <p:xfrm>
          <a:off x="3275856" y="4999786"/>
          <a:ext cx="1368152" cy="712575"/>
        </p:xfrm>
        <a:graphic>
          <a:graphicData uri="http://schemas.openxmlformats.org/presentationml/2006/ole">
            <p:oleObj spid="_x0000_s206851" name="Equation" r:id="rId4" imgW="863280" imgH="431640" progId="Equation.3">
              <p:embed/>
            </p:oleObj>
          </a:graphicData>
        </a:graphic>
      </p:graphicFrame>
      <p:graphicFrame>
        <p:nvGraphicFramePr>
          <p:cNvPr id="206852" name="Object 4"/>
          <p:cNvGraphicFramePr>
            <a:graphicFrameLocks noChangeAspect="1"/>
          </p:cNvGraphicFramePr>
          <p:nvPr/>
        </p:nvGraphicFramePr>
        <p:xfrm>
          <a:off x="1878676" y="5502718"/>
          <a:ext cx="1680185" cy="432048"/>
        </p:xfrm>
        <a:graphic>
          <a:graphicData uri="http://schemas.openxmlformats.org/presentationml/2006/ole">
            <p:oleObj spid="_x0000_s206852" name="Equation" r:id="rId5" imgW="888840" imgH="228600" progId="Equation.3">
              <p:embed/>
            </p:oleObj>
          </a:graphicData>
        </a:graphic>
      </p:graphicFrame>
      <p:graphicFrame>
        <p:nvGraphicFramePr>
          <p:cNvPr id="206853" name="Object 5"/>
          <p:cNvGraphicFramePr>
            <a:graphicFrameLocks noChangeAspect="1"/>
          </p:cNvGraphicFramePr>
          <p:nvPr/>
        </p:nvGraphicFramePr>
        <p:xfrm>
          <a:off x="1878676" y="5963794"/>
          <a:ext cx="1960860" cy="430433"/>
        </p:xfrm>
        <a:graphic>
          <a:graphicData uri="http://schemas.openxmlformats.org/presentationml/2006/ole">
            <p:oleObj spid="_x0000_s206853" name="Equation" r:id="rId6" imgW="1041120" imgH="228600" progId="Equation.3">
              <p:embed/>
            </p:oleObj>
          </a:graphicData>
        </a:graphic>
      </p:graphicFrame>
      <p:graphicFrame>
        <p:nvGraphicFramePr>
          <p:cNvPr id="206854" name="Object 6"/>
          <p:cNvGraphicFramePr>
            <a:graphicFrameLocks noChangeAspect="1"/>
          </p:cNvGraphicFramePr>
          <p:nvPr/>
        </p:nvGraphicFramePr>
        <p:xfrm>
          <a:off x="3937318" y="5920252"/>
          <a:ext cx="2172948" cy="648072"/>
        </p:xfrm>
        <a:graphic>
          <a:graphicData uri="http://schemas.openxmlformats.org/presentationml/2006/ole">
            <p:oleObj spid="_x0000_s206854" name="Equation" r:id="rId7" imgW="1447560" imgH="431640" progId="Equation.3">
              <p:embed/>
            </p:oleObj>
          </a:graphicData>
        </a:graphic>
      </p:graphicFrame>
      <p:graphicFrame>
        <p:nvGraphicFramePr>
          <p:cNvPr id="206855" name="Object 7"/>
          <p:cNvGraphicFramePr>
            <a:graphicFrameLocks noChangeAspect="1"/>
          </p:cNvGraphicFramePr>
          <p:nvPr/>
        </p:nvGraphicFramePr>
        <p:xfrm>
          <a:off x="6139976" y="6021850"/>
          <a:ext cx="1469011" cy="317624"/>
        </p:xfrm>
        <a:graphic>
          <a:graphicData uri="http://schemas.openxmlformats.org/presentationml/2006/ole">
            <p:oleObj spid="_x0000_s206855" name="Equation" r:id="rId8" imgW="9396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Solution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9144000" cy="4844008"/>
          </a:xfrm>
        </p:spPr>
        <p:txBody>
          <a:bodyPr/>
          <a:lstStyle/>
          <a:p>
            <a:r>
              <a:rPr lang="bn-BD" sz="2400" dirty="0" smtClean="0"/>
              <a:t>So, the equation velocity in 3rd order polynomial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 </a:t>
            </a:r>
            <a:r>
              <a:rPr lang="bn-BD" sz="2400" i="1" dirty="0" smtClean="0"/>
              <a:t>v </a:t>
            </a:r>
            <a:r>
              <a:rPr lang="bn-BD" sz="2400" dirty="0" smtClean="0"/>
              <a:t>(16)=392.06 m/s</a:t>
            </a:r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Other part of the problem can be found out following the solution given before</a:t>
            </a:r>
          </a:p>
          <a:p>
            <a:pPr>
              <a:buNone/>
            </a:pPr>
            <a:r>
              <a:rPr lang="bn-BD" sz="2400" dirty="0" smtClean="0"/>
              <a:t>	</a:t>
            </a:r>
          </a:p>
          <a:p>
            <a:pPr>
              <a:buNone/>
            </a:pPr>
            <a:r>
              <a:rPr lang="bn-BD" sz="2400" dirty="0" smtClean="0"/>
              <a:t>	Distance between t=11s and t=16s is 1605m </a:t>
            </a:r>
          </a:p>
          <a:p>
            <a:pPr>
              <a:buNone/>
            </a:pPr>
            <a:r>
              <a:rPr lang="bn-BD" sz="2400" dirty="0" smtClean="0"/>
              <a:t>	The acceleration at t=16s is 29.664 m/s</a:t>
            </a:r>
            <a:r>
              <a:rPr lang="bn-BD" sz="2400" baseline="30000" dirty="0" smtClean="0"/>
              <a:t>2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07874" name="Object 2"/>
          <p:cNvGraphicFramePr>
            <a:graphicFrameLocks noChangeAspect="1"/>
          </p:cNvGraphicFramePr>
          <p:nvPr/>
        </p:nvGraphicFramePr>
        <p:xfrm>
          <a:off x="539552" y="2118342"/>
          <a:ext cx="8008890" cy="504056"/>
        </p:xfrm>
        <a:graphic>
          <a:graphicData uri="http://schemas.openxmlformats.org/presentationml/2006/ole">
            <p:oleObj spid="_x0000_s207874" name="Equation" r:id="rId3" imgW="3632040" imgH="228600" progId="Equation.3">
              <p:embed/>
            </p:oleObj>
          </a:graphicData>
        </a:graphic>
      </p:graphicFrame>
      <p:graphicFrame>
        <p:nvGraphicFramePr>
          <p:cNvPr id="207875" name="Object 3"/>
          <p:cNvGraphicFramePr>
            <a:graphicFrameLocks noChangeAspect="1"/>
          </p:cNvGraphicFramePr>
          <p:nvPr/>
        </p:nvGraphicFramePr>
        <p:xfrm>
          <a:off x="1076130" y="2708920"/>
          <a:ext cx="5258584" cy="792088"/>
        </p:xfrm>
        <a:graphic>
          <a:graphicData uri="http://schemas.openxmlformats.org/presentationml/2006/ole">
            <p:oleObj spid="_x0000_s207875" name="Equation" r:id="rId4" imgW="30351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7499</TotalTime>
  <Words>554</Words>
  <Application>Microsoft Office PowerPoint</Application>
  <PresentationFormat>On-screen Show (4:3)</PresentationFormat>
  <Paragraphs>148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Module</vt:lpstr>
      <vt:lpstr>Equation</vt:lpstr>
      <vt:lpstr>Slide 1</vt:lpstr>
      <vt:lpstr>Newton’s Divided Difference Polynomial Method</vt:lpstr>
      <vt:lpstr>Newton’s Divided Difference Polynomial Method (continued)</vt:lpstr>
      <vt:lpstr>General Form of Newton’s Divided Difference Polynomial</vt:lpstr>
      <vt:lpstr>General Form of Newton’s Divided Difference Polynomial (continued)</vt:lpstr>
      <vt:lpstr>Table of divided differences for a cubic polynomial</vt:lpstr>
      <vt:lpstr>Example (previous one)</vt:lpstr>
      <vt:lpstr>Solution</vt:lpstr>
      <vt:lpstr>Solution (continued)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Amitabha Chakrabarty</cp:lastModifiedBy>
  <cp:revision>175</cp:revision>
  <dcterms:created xsi:type="dcterms:W3CDTF">2013-01-12T13:11:26Z</dcterms:created>
  <dcterms:modified xsi:type="dcterms:W3CDTF">2014-02-23T09:09:30Z</dcterms:modified>
</cp:coreProperties>
</file>