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5"/>
  </p:notes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  <p:sldId id="295" r:id="rId9"/>
    <p:sldId id="264" r:id="rId10"/>
    <p:sldId id="296" r:id="rId11"/>
    <p:sldId id="265" r:id="rId12"/>
    <p:sldId id="266" r:id="rId13"/>
    <p:sldId id="267" r:id="rId14"/>
    <p:sldId id="297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271" r:id="rId26"/>
    <p:sldId id="272" r:id="rId27"/>
    <p:sldId id="273" r:id="rId28"/>
    <p:sldId id="274" r:id="rId29"/>
    <p:sldId id="276" r:id="rId30"/>
    <p:sldId id="277" r:id="rId31"/>
    <p:sldId id="310" r:id="rId32"/>
    <p:sldId id="278" r:id="rId33"/>
    <p:sldId id="294" r:id="rId34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 autoAdjust="0"/>
    <p:restoredTop sz="93907" autoAdjust="0"/>
  </p:normalViewPr>
  <p:slideViewPr>
    <p:cSldViewPr>
      <p:cViewPr varScale="1">
        <p:scale>
          <a:sx n="70" d="100"/>
          <a:sy n="70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481D9-221F-47F4-A457-ECED2D1DA920}" type="datetimeFigureOut">
              <a:rPr lang="en-US" smtClean="0"/>
              <a:pPr/>
              <a:t>18-Jan-17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6611-BC00-4C85-9458-82598B138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6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0EF48-0573-4D9E-9F3B-2FFE541ABDF4}" type="slidenum">
              <a:rPr lang="en-US"/>
              <a:pPr/>
              <a:t>4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39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4CA83-ED3E-465D-9BBC-0BA29BF825D7}" type="slidenum">
              <a:rPr lang="en-US"/>
              <a:pPr/>
              <a:t>26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03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44D38-2882-4868-95C3-656DB28B381B}" type="slidenum">
              <a:rPr lang="en-US"/>
              <a:pPr/>
              <a:t>27</a:t>
            </a:fld>
            <a:endParaRPr lang="en-US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03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C8E91-D55F-4CFC-9A6D-D8E5BEFB90AE}" type="slidenum">
              <a:rPr lang="en-US"/>
              <a:pPr/>
              <a:t>28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19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5C216A-7E54-4DD2-B60C-7BD20CE3C18C}" type="slidenum">
              <a:rPr lang="en-US"/>
              <a:pPr/>
              <a:t>29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95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65A0E-C230-48E4-A2D3-9DA01A71FDC4}" type="slidenum">
              <a:rPr lang="en-US"/>
              <a:pPr/>
              <a:t>30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65A0E-C230-48E4-A2D3-9DA01A71FDC4}" type="slidenum">
              <a:rPr lang="en-US"/>
              <a:pPr/>
              <a:t>31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BEC2F-9732-4DA9-B168-5B71D8A23119}" type="slidenum">
              <a:rPr lang="en-US"/>
              <a:pPr/>
              <a:t>32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4321E-05B7-48C1-B77E-CA179EE626B4}" type="slidenum">
              <a:rPr lang="en-US"/>
              <a:pPr/>
              <a:t>5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50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8D6DF-4F2D-4192-B720-8A246F941BFA}" type="slidenum">
              <a:rPr lang="en-US"/>
              <a:pPr/>
              <a:t>6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9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1CBB3-F947-4CCF-832C-FAD45ECEE6F5}" type="slidenum">
              <a:rPr lang="en-US"/>
              <a:pPr/>
              <a:t>7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35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0B23F2-9D3A-4591-B08B-E041C9CE7DE9}" type="slidenum">
              <a:rPr lang="en-US"/>
              <a:pPr/>
              <a:t>10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89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0B23F2-9D3A-4591-B08B-E041C9CE7DE9}" type="slidenum">
              <a:rPr lang="en-US"/>
              <a:pPr/>
              <a:t>11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5FD5A-6013-4F79-A930-ED7888D55DD4}" type="slidenum">
              <a:rPr lang="en-US"/>
              <a:pPr/>
              <a:t>12</a:t>
            </a:fld>
            <a:endParaRPr 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35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649D3-CA49-4EF0-BEDE-C3E67603C591}" type="slidenum">
              <a:rPr lang="en-US"/>
              <a:pPr/>
              <a:t>13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3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8BB8A-CCE4-4C63-8E2F-288020592DE4}" type="slidenum">
              <a:rPr lang="en-US"/>
              <a:pPr/>
              <a:t>25</a:t>
            </a:fld>
            <a:endParaRPr lang="en-US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1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CF5-86F6-4FF9-9E5D-6AA84D383546}" type="datetime1">
              <a:rPr lang="en-US" smtClean="0"/>
              <a:pPr/>
              <a:t>18-Jan-17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6E0E-FC18-4EB6-8C67-26823AD9C92E}" type="datetime1">
              <a:rPr lang="en-US" smtClean="0"/>
              <a:pPr/>
              <a:t>18-Jan-17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F5E6-3E99-42C7-87B4-609E8BDB4D69}" type="datetime1">
              <a:rPr lang="en-US" smtClean="0"/>
              <a:pPr/>
              <a:t>18-Jan-17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2170-8F41-487F-A598-4FD9FC332D16}" type="datetime1">
              <a:rPr lang="en-US" smtClean="0"/>
              <a:pPr/>
              <a:t>18-Jan-17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74A6-78A4-4BDE-A036-D9F421C92B14}" type="datetime1">
              <a:rPr lang="en-US" smtClean="0"/>
              <a:pPr/>
              <a:t>18-Jan-17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77D9-C35A-4BE0-9302-10970C52F3F0}" type="datetime1">
              <a:rPr lang="en-US" smtClean="0"/>
              <a:pPr/>
              <a:t>18-Jan-17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EA3A-D447-4F2E-BC13-14A5568E329D}" type="datetime1">
              <a:rPr lang="en-US" smtClean="0"/>
              <a:pPr/>
              <a:t>18-Jan-17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5E69-A464-4ED6-8D3C-ADDB1EE54BE6}" type="datetime1">
              <a:rPr lang="en-US" smtClean="0"/>
              <a:pPr/>
              <a:t>18-Jan-17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B7C0-D14F-4D3D-AEFC-B74469099725}" type="datetime1">
              <a:rPr lang="en-US" smtClean="0"/>
              <a:pPr/>
              <a:t>18-Jan-17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00A0-23B7-46F4-B726-2D6F8F19EF0A}" type="datetime1">
              <a:rPr lang="en-US" smtClean="0"/>
              <a:pPr/>
              <a:t>18-Jan-17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0230-CE37-4C64-9F69-587D1B56D82A}" type="datetime1">
              <a:rPr lang="en-US" smtClean="0"/>
              <a:pPr/>
              <a:t>18-Jan-17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A4F3D9-B2E6-4A49-B64C-90630D808B98}" type="datetime1">
              <a:rPr lang="en-US" smtClean="0"/>
              <a:pPr/>
              <a:t>18-Jan-17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violin@cs.wright.edu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05200"/>
            <a:ext cx="7620000" cy="1066800"/>
          </a:xfrm>
        </p:spPr>
        <p:txBody>
          <a:bodyPr>
            <a:noAutofit/>
          </a:bodyPr>
          <a:lstStyle/>
          <a:p>
            <a:pPr algn="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CSE 420</a:t>
            </a:r>
          </a:p>
          <a:p>
            <a:pPr algn="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Lecture 02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47800"/>
            <a:ext cx="7696200" cy="1676400"/>
          </a:xfrm>
        </p:spPr>
        <p:txBody>
          <a:bodyPr>
            <a:normAutofit/>
          </a:bodyPr>
          <a:lstStyle/>
          <a:p>
            <a:r>
              <a:rPr lang="en-US" sz="7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Lexical Analysis</a:t>
            </a:r>
          </a:p>
        </p:txBody>
      </p:sp>
    </p:spTree>
    <p:extLst>
      <p:ext uri="{BB962C8B-B14F-4D97-AF65-F5344CB8AC3E}">
        <p14:creationId xmlns:p14="http://schemas.microsoft.com/office/powerpoint/2010/main" val="36801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944562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Handling Lexical Errors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368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447800"/>
            <a:ext cx="8153400" cy="49530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Its </a:t>
            </a:r>
            <a:r>
              <a:rPr lang="en-US" sz="2400" dirty="0" smtClean="0">
                <a:solidFill>
                  <a:srgbClr val="C00000"/>
                </a:solidFill>
              </a:rPr>
              <a:t>hard</a:t>
            </a:r>
            <a:r>
              <a:rPr lang="en-US" sz="2400" dirty="0" smtClean="0"/>
              <a:t> for lexical analyzer without the aid of other components, that there is a </a:t>
            </a:r>
            <a:r>
              <a:rPr lang="en-US" sz="2400" dirty="0" smtClean="0">
                <a:solidFill>
                  <a:srgbClr val="FF0000"/>
                </a:solidFill>
              </a:rPr>
              <a:t>source-code error</a:t>
            </a:r>
            <a:r>
              <a:rPr lang="en-US" sz="2400" dirty="0" smtClean="0"/>
              <a:t>.</a:t>
            </a:r>
          </a:p>
          <a:p>
            <a:pPr lvl="1">
              <a:spcBef>
                <a:spcPct val="50000"/>
              </a:spcBef>
            </a:pPr>
            <a:r>
              <a:rPr lang="en-US" sz="2200" dirty="0" smtClean="0"/>
              <a:t>If the statement </a:t>
            </a:r>
            <a:r>
              <a:rPr lang="en-US" sz="2200" b="1" dirty="0" smtClean="0"/>
              <a:t>fi </a:t>
            </a:r>
            <a:r>
              <a:rPr lang="en-US" sz="2200" dirty="0" smtClean="0"/>
              <a:t>is encountered for the first time in a C program it can not tell whether</a:t>
            </a:r>
            <a:r>
              <a:rPr lang="en-US" sz="2200" b="1" dirty="0" smtClean="0"/>
              <a:t> fi </a:t>
            </a:r>
            <a:r>
              <a:rPr lang="en-US" sz="2200" dirty="0" smtClean="0"/>
              <a:t> is </a:t>
            </a:r>
            <a:r>
              <a:rPr lang="en-US" sz="2200" dirty="0" smtClean="0">
                <a:solidFill>
                  <a:srgbClr val="7030A0"/>
                </a:solidFill>
              </a:rPr>
              <a:t>misspelling</a:t>
            </a:r>
            <a:r>
              <a:rPr lang="en-US" sz="2200" dirty="0" smtClean="0"/>
              <a:t> of </a:t>
            </a:r>
            <a:r>
              <a:rPr lang="en-US" sz="2200" b="1" dirty="0" smtClean="0"/>
              <a:t>if</a:t>
            </a:r>
            <a:r>
              <a:rPr lang="en-US" sz="2200" dirty="0" smtClean="0"/>
              <a:t> statement or a </a:t>
            </a:r>
            <a:r>
              <a:rPr lang="en-US" sz="2200" dirty="0" smtClean="0">
                <a:solidFill>
                  <a:schemeClr val="accent1"/>
                </a:solidFill>
              </a:rPr>
              <a:t>undeclared identifier</a:t>
            </a:r>
            <a:r>
              <a:rPr lang="en-US" sz="2200" dirty="0" smtClean="0"/>
              <a:t>.</a:t>
            </a:r>
          </a:p>
          <a:p>
            <a:pPr lvl="1">
              <a:spcBef>
                <a:spcPct val="50000"/>
              </a:spcBef>
            </a:pPr>
            <a:r>
              <a:rPr lang="en-US" sz="2200" dirty="0" smtClean="0"/>
              <a:t>Probably the parser in this case will be able to handle this.</a:t>
            </a:r>
          </a:p>
          <a:p>
            <a:pPr marL="411480" lvl="1" indent="0">
              <a:spcBef>
                <a:spcPct val="50000"/>
              </a:spcBef>
              <a:buNone/>
            </a:pP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sz="2400" dirty="0"/>
              <a:t>Error Handling is very localized, with Respect  to Input Source 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For example: </a:t>
            </a:r>
            <a:r>
              <a:rPr lang="en-US" sz="2400" dirty="0" err="1"/>
              <a:t>whil</a:t>
            </a:r>
            <a:r>
              <a:rPr lang="en-US" sz="2400" dirty="0"/>
              <a:t>  ( x = 0 ) do  </a:t>
            </a:r>
            <a:br>
              <a:rPr lang="en-US" sz="2400" dirty="0"/>
            </a:br>
            <a:r>
              <a:rPr lang="en-US" sz="2400" dirty="0"/>
              <a:t> generates </a:t>
            </a:r>
            <a:r>
              <a:rPr lang="en-US" sz="2400" b="1" u="sng" dirty="0"/>
              <a:t>no</a:t>
            </a:r>
            <a:r>
              <a:rPr lang="en-US" sz="2400" dirty="0"/>
              <a:t> lexical errors in PASCAL</a:t>
            </a:r>
          </a:p>
          <a:p>
            <a:pPr>
              <a:spcBef>
                <a:spcPct val="500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78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944562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Handling Lexical Errors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368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153400" cy="48768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FF5050"/>
                </a:solidFill>
                <a:effectLst/>
              </a:rPr>
              <a:t>In </a:t>
            </a:r>
            <a:r>
              <a:rPr lang="en-US" sz="2400" b="1" dirty="0">
                <a:solidFill>
                  <a:srgbClr val="FF5050"/>
                </a:solidFill>
                <a:effectLst/>
              </a:rPr>
              <a:t>what Situations do Errors Occur?</a:t>
            </a:r>
          </a:p>
          <a:p>
            <a:pPr lvl="1">
              <a:lnSpc>
                <a:spcPct val="79000"/>
              </a:lnSpc>
              <a:spcBef>
                <a:spcPct val="50000"/>
              </a:spcBef>
            </a:pPr>
            <a:r>
              <a:rPr lang="en-US" sz="2400" dirty="0"/>
              <a:t>Lexical analyzer is unable to proceed because none of the patterns for  tokens matches a prefix of remaining input.</a:t>
            </a:r>
          </a:p>
          <a:p>
            <a:pPr>
              <a:lnSpc>
                <a:spcPct val="79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7030A0"/>
                </a:solidFill>
                <a:effectLst/>
              </a:rPr>
              <a:t>Panic mode Recovery</a:t>
            </a:r>
          </a:p>
          <a:p>
            <a:pPr lvl="1">
              <a:lnSpc>
                <a:spcPct val="79000"/>
              </a:lnSpc>
              <a:spcBef>
                <a:spcPct val="50000"/>
              </a:spcBef>
            </a:pPr>
            <a:r>
              <a:rPr lang="en-US" sz="2400" dirty="0"/>
              <a:t>Delete successive characters from the remaining input until the analyzer can find a well-formed token.</a:t>
            </a:r>
          </a:p>
          <a:p>
            <a:pPr lvl="1">
              <a:lnSpc>
                <a:spcPct val="79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accent4"/>
                </a:solidFill>
              </a:rPr>
              <a:t>May confuse the parser – creating syntax error</a:t>
            </a:r>
          </a:p>
          <a:p>
            <a:pPr>
              <a:lnSpc>
                <a:spcPct val="79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996600"/>
                </a:solidFill>
                <a:effectLst/>
              </a:rPr>
              <a:t>Possible error recovery actions: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sz="2400" dirty="0"/>
              <a:t>Deleting or Inserting Input Characters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sz="2400" dirty="0"/>
              <a:t>Replacing or Transposing Characters</a:t>
            </a:r>
          </a:p>
        </p:txBody>
      </p:sp>
    </p:spTree>
    <p:extLst>
      <p:ext uri="{BB962C8B-B14F-4D97-AF65-F5344CB8AC3E}">
        <p14:creationId xmlns:p14="http://schemas.microsoft.com/office/powerpoint/2010/main" val="7388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620000" cy="914400"/>
          </a:xfrm>
        </p:spPr>
        <p:txBody>
          <a:bodyPr/>
          <a:lstStyle/>
          <a:p>
            <a:r>
              <a:rPr lang="en-US" sz="4400" dirty="0">
                <a:solidFill>
                  <a:srgbClr val="7030A0"/>
                </a:solidFill>
                <a:effectLst/>
              </a:rPr>
              <a:t>Buffer Pairs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37924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81000" y="990600"/>
            <a:ext cx="8077200" cy="838200"/>
          </a:xfrm>
          <a:solidFill>
            <a:srgbClr val="DDDDDD"/>
          </a:solidFill>
        </p:spPr>
        <p:txBody>
          <a:bodyPr>
            <a:noAutofit/>
          </a:bodyPr>
          <a:lstStyle/>
          <a:p>
            <a:r>
              <a:rPr lang="en-US" sz="2400" dirty="0">
                <a:effectLst/>
              </a:rPr>
              <a:t>Lexical analyzer needs to </a:t>
            </a:r>
            <a:r>
              <a:rPr lang="en-US" sz="2400" dirty="0">
                <a:solidFill>
                  <a:srgbClr val="0070C0"/>
                </a:solidFill>
                <a:effectLst/>
              </a:rPr>
              <a:t>look ahead </a:t>
            </a:r>
            <a:r>
              <a:rPr lang="en-US" sz="2400" dirty="0" smtClean="0">
                <a:effectLst/>
              </a:rPr>
              <a:t>one or more </a:t>
            </a:r>
            <a:r>
              <a:rPr lang="en-US" sz="2400" dirty="0">
                <a:effectLst/>
              </a:rPr>
              <a:t>characters beyond the lexeme for a pattern before a match can be </a:t>
            </a:r>
            <a:r>
              <a:rPr lang="en-US" sz="2400">
                <a:effectLst/>
              </a:rPr>
              <a:t>announced</a:t>
            </a:r>
            <a:r>
              <a:rPr lang="en-US" sz="2400" smtClean="0">
                <a:effectLst/>
              </a:rPr>
              <a:t>.</a:t>
            </a:r>
            <a:endParaRPr lang="en-US" sz="2400" dirty="0">
              <a:effectLst/>
            </a:endParaRPr>
          </a:p>
        </p:txBody>
      </p:sp>
      <p:sp>
        <p:nvSpPr>
          <p:cNvPr id="337925" name="Text Box 5"/>
          <p:cNvSpPr txBox="1">
            <a:spLocks noChangeArrowheads="1"/>
          </p:cNvSpPr>
          <p:nvPr/>
        </p:nvSpPr>
        <p:spPr bwMode="auto">
          <a:xfrm>
            <a:off x="1371600" y="3699164"/>
            <a:ext cx="586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/>
              <a:t>Special Buffering Technique</a:t>
            </a:r>
          </a:p>
        </p:txBody>
      </p:sp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1447800" y="4556125"/>
            <a:ext cx="7010400" cy="1954381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0" dirty="0"/>
              <a:t>Use a buffer divided into two N-character halves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0" dirty="0"/>
              <a:t>N = Number of characters on one disk block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0" dirty="0"/>
              <a:t>One system command read N characters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0" dirty="0"/>
              <a:t>Fewer than N character  =&gt;  </a:t>
            </a:r>
            <a:r>
              <a:rPr lang="en-US" sz="2200" b="0" dirty="0" err="1"/>
              <a:t>eof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296611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83" name="Rectangle 39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620000" cy="990600"/>
          </a:xfrm>
          <a:noFill/>
          <a:ln/>
        </p:spPr>
        <p:txBody>
          <a:bodyPr/>
          <a:lstStyle/>
          <a:p>
            <a:r>
              <a:rPr lang="en-US" sz="4400" dirty="0">
                <a:solidFill>
                  <a:srgbClr val="7030A0"/>
                </a:solidFill>
                <a:effectLst/>
              </a:rPr>
              <a:t>Buffer Pairs (2)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38984" name="Text Box 40"/>
          <p:cNvSpPr txBox="1">
            <a:spLocks noChangeArrowheads="1"/>
          </p:cNvSpPr>
          <p:nvPr/>
        </p:nvSpPr>
        <p:spPr bwMode="auto">
          <a:xfrm>
            <a:off x="76200" y="846753"/>
            <a:ext cx="8382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b="0" dirty="0">
                <a:solidFill>
                  <a:srgbClr val="00B050"/>
                </a:solidFill>
              </a:rPr>
              <a:t>Two pointers </a:t>
            </a:r>
            <a:r>
              <a:rPr lang="en-US" sz="2200" u="sng" dirty="0" err="1" smtClean="0"/>
              <a:t>lexemebegin</a:t>
            </a:r>
            <a:r>
              <a:rPr lang="en-US" sz="2200" b="0" dirty="0" smtClean="0"/>
              <a:t> </a:t>
            </a:r>
            <a:r>
              <a:rPr lang="en-US" sz="2200" b="0" dirty="0"/>
              <a:t>and </a:t>
            </a:r>
            <a:r>
              <a:rPr lang="en-US" sz="2200" u="sng" dirty="0"/>
              <a:t>forward</a:t>
            </a:r>
            <a:r>
              <a:rPr lang="en-US" sz="2200" dirty="0"/>
              <a:t> </a:t>
            </a:r>
            <a:r>
              <a:rPr lang="en-US" sz="2200" b="0" dirty="0"/>
              <a:t>to the input buffer are maintained. 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b="0" dirty="0"/>
              <a:t>The string of characters between the pointers is the current lexeme.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b="0" dirty="0"/>
              <a:t>Initially both pointers point to first character of the next lexeme to be found. </a:t>
            </a:r>
            <a:r>
              <a:rPr lang="en-US" sz="2200" b="0" dirty="0">
                <a:solidFill>
                  <a:srgbClr val="7030A0"/>
                </a:solidFill>
              </a:rPr>
              <a:t>Forward pointer scans ahead until a match for a pattern is found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b="0" dirty="0"/>
              <a:t>Once the next lexeme is determined, the forward pointer is set to the character at its right end.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b="0" dirty="0"/>
              <a:t>After the lexeme is processed both pointers are set to the character </a:t>
            </a:r>
            <a:r>
              <a:rPr lang="en-US" sz="2200" b="0" dirty="0">
                <a:solidFill>
                  <a:srgbClr val="7030A0"/>
                </a:solidFill>
              </a:rPr>
              <a:t>immediately past the lexeme</a:t>
            </a:r>
          </a:p>
        </p:txBody>
      </p:sp>
      <p:sp>
        <p:nvSpPr>
          <p:cNvPr id="339048" name="Text Box 104"/>
          <p:cNvSpPr txBox="1">
            <a:spLocks noChangeArrowheads="1"/>
          </p:cNvSpPr>
          <p:nvPr/>
        </p:nvSpPr>
        <p:spPr bwMode="auto">
          <a:xfrm>
            <a:off x="2019300" y="58007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/>
              <a:t>Lexeme_beginning</a:t>
            </a:r>
          </a:p>
        </p:txBody>
      </p:sp>
      <p:sp>
        <p:nvSpPr>
          <p:cNvPr id="339051" name="Text Box 107"/>
          <p:cNvSpPr txBox="1">
            <a:spLocks noChangeArrowheads="1"/>
          </p:cNvSpPr>
          <p:nvPr/>
        </p:nvSpPr>
        <p:spPr bwMode="auto">
          <a:xfrm>
            <a:off x="5448300" y="57912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/>
              <a:t>forward </a:t>
            </a:r>
          </a:p>
        </p:txBody>
      </p:sp>
      <p:sp>
        <p:nvSpPr>
          <p:cNvPr id="339053" name="Text Box 109"/>
          <p:cNvSpPr txBox="1">
            <a:spLocks noChangeArrowheads="1"/>
          </p:cNvSpPr>
          <p:nvPr/>
        </p:nvSpPr>
        <p:spPr bwMode="auto">
          <a:xfrm>
            <a:off x="304800" y="6286500"/>
            <a:ext cx="788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0" dirty="0"/>
              <a:t>Comments and white space can be treated as patterns that yield no token</a:t>
            </a:r>
          </a:p>
        </p:txBody>
      </p:sp>
      <p:grpSp>
        <p:nvGrpSpPr>
          <p:cNvPr id="339055" name="Group 111"/>
          <p:cNvGrpSpPr>
            <a:grpSpLocks/>
          </p:cNvGrpSpPr>
          <p:nvPr/>
        </p:nvGrpSpPr>
        <p:grpSpPr bwMode="auto">
          <a:xfrm>
            <a:off x="800100" y="5181600"/>
            <a:ext cx="6858000" cy="635000"/>
            <a:chOff x="912" y="2976"/>
            <a:chExt cx="4320" cy="400"/>
          </a:xfrm>
        </p:grpSpPr>
        <p:grpSp>
          <p:nvGrpSpPr>
            <p:cNvPr id="338985" name="Group 41"/>
            <p:cNvGrpSpPr>
              <a:grpSpLocks/>
            </p:cNvGrpSpPr>
            <p:nvPr/>
          </p:nvGrpSpPr>
          <p:grpSpPr bwMode="auto">
            <a:xfrm>
              <a:off x="912" y="2992"/>
              <a:ext cx="4320" cy="231"/>
              <a:chOff x="144" y="1344"/>
              <a:chExt cx="3936" cy="231"/>
            </a:xfrm>
          </p:grpSpPr>
          <p:grpSp>
            <p:nvGrpSpPr>
              <p:cNvPr id="338986" name="Group 42"/>
              <p:cNvGrpSpPr>
                <a:grpSpLocks/>
              </p:cNvGrpSpPr>
              <p:nvPr/>
            </p:nvGrpSpPr>
            <p:grpSpPr bwMode="auto">
              <a:xfrm>
                <a:off x="1872" y="1344"/>
                <a:ext cx="288" cy="231"/>
                <a:chOff x="624" y="1776"/>
                <a:chExt cx="288" cy="231"/>
              </a:xfrm>
            </p:grpSpPr>
            <p:sp>
              <p:nvSpPr>
                <p:cNvPr id="338987" name="Rectangle 43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8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8989" name="Group 45"/>
              <p:cNvGrpSpPr>
                <a:grpSpLocks/>
              </p:cNvGrpSpPr>
              <p:nvPr/>
            </p:nvGrpSpPr>
            <p:grpSpPr bwMode="auto">
              <a:xfrm>
                <a:off x="1680" y="1344"/>
                <a:ext cx="288" cy="231"/>
                <a:chOff x="624" y="1776"/>
                <a:chExt cx="288" cy="231"/>
              </a:xfrm>
            </p:grpSpPr>
            <p:sp>
              <p:nvSpPr>
                <p:cNvPr id="338990" name="Rectangle 46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9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8992" name="Group 48"/>
              <p:cNvGrpSpPr>
                <a:grpSpLocks/>
              </p:cNvGrpSpPr>
              <p:nvPr/>
            </p:nvGrpSpPr>
            <p:grpSpPr bwMode="auto">
              <a:xfrm>
                <a:off x="1488" y="1344"/>
                <a:ext cx="288" cy="231"/>
                <a:chOff x="624" y="1776"/>
                <a:chExt cx="288" cy="231"/>
              </a:xfrm>
            </p:grpSpPr>
            <p:sp>
              <p:nvSpPr>
                <p:cNvPr id="338993" name="Rectangle 49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9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M       </a:t>
                  </a:r>
                </a:p>
              </p:txBody>
            </p:sp>
          </p:grpSp>
          <p:grpSp>
            <p:nvGrpSpPr>
              <p:cNvPr id="338995" name="Group 51"/>
              <p:cNvGrpSpPr>
                <a:grpSpLocks/>
              </p:cNvGrpSpPr>
              <p:nvPr/>
            </p:nvGrpSpPr>
            <p:grpSpPr bwMode="auto">
              <a:xfrm>
                <a:off x="1296" y="1344"/>
                <a:ext cx="288" cy="231"/>
                <a:chOff x="624" y="1776"/>
                <a:chExt cx="288" cy="231"/>
              </a:xfrm>
            </p:grpSpPr>
            <p:sp>
              <p:nvSpPr>
                <p:cNvPr id="338996" name="Rectangle 52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97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8998" name="Group 54"/>
              <p:cNvGrpSpPr>
                <a:grpSpLocks/>
              </p:cNvGrpSpPr>
              <p:nvPr/>
            </p:nvGrpSpPr>
            <p:grpSpPr bwMode="auto">
              <a:xfrm>
                <a:off x="1104" y="1344"/>
                <a:ext cx="288" cy="231"/>
                <a:chOff x="624" y="1776"/>
                <a:chExt cx="288" cy="231"/>
              </a:xfrm>
            </p:grpSpPr>
            <p:sp>
              <p:nvSpPr>
                <p:cNvPr id="338999" name="Rectangle 55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0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=</a:t>
                  </a:r>
                </a:p>
              </p:txBody>
            </p:sp>
          </p:grpSp>
          <p:grpSp>
            <p:nvGrpSpPr>
              <p:cNvPr id="339001" name="Group 57"/>
              <p:cNvGrpSpPr>
                <a:grpSpLocks/>
              </p:cNvGrpSpPr>
              <p:nvPr/>
            </p:nvGrpSpPr>
            <p:grpSpPr bwMode="auto">
              <a:xfrm>
                <a:off x="912" y="1344"/>
                <a:ext cx="288" cy="231"/>
                <a:chOff x="624" y="1776"/>
                <a:chExt cx="288" cy="231"/>
              </a:xfrm>
            </p:grpSpPr>
            <p:sp>
              <p:nvSpPr>
                <p:cNvPr id="339002" name="Rectangle 58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04" name="Group 60"/>
              <p:cNvGrpSpPr>
                <a:grpSpLocks/>
              </p:cNvGrpSpPr>
              <p:nvPr/>
            </p:nvGrpSpPr>
            <p:grpSpPr bwMode="auto">
              <a:xfrm>
                <a:off x="720" y="1344"/>
                <a:ext cx="288" cy="231"/>
                <a:chOff x="624" y="1776"/>
                <a:chExt cx="288" cy="231"/>
              </a:xfrm>
            </p:grpSpPr>
            <p:sp>
              <p:nvSpPr>
                <p:cNvPr id="339005" name="Rectangle 61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6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E</a:t>
                  </a:r>
                </a:p>
              </p:txBody>
            </p:sp>
          </p:grpSp>
          <p:grpSp>
            <p:nvGrpSpPr>
              <p:cNvPr id="339007" name="Group 63"/>
              <p:cNvGrpSpPr>
                <a:grpSpLocks/>
              </p:cNvGrpSpPr>
              <p:nvPr/>
            </p:nvGrpSpPr>
            <p:grpSpPr bwMode="auto">
              <a:xfrm>
                <a:off x="528" y="1344"/>
                <a:ext cx="288" cy="231"/>
                <a:chOff x="624" y="1776"/>
                <a:chExt cx="288" cy="231"/>
              </a:xfrm>
            </p:grpSpPr>
            <p:sp>
              <p:nvSpPr>
                <p:cNvPr id="339008" name="Rectangle 64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9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10" name="Group 66"/>
              <p:cNvGrpSpPr>
                <a:grpSpLocks/>
              </p:cNvGrpSpPr>
              <p:nvPr/>
            </p:nvGrpSpPr>
            <p:grpSpPr bwMode="auto">
              <a:xfrm>
                <a:off x="336" y="1344"/>
                <a:ext cx="288" cy="231"/>
                <a:chOff x="624" y="1776"/>
                <a:chExt cx="288" cy="231"/>
              </a:xfrm>
            </p:grpSpPr>
            <p:sp>
              <p:nvSpPr>
                <p:cNvPr id="339011" name="Rectangle 67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13" name="Group 69"/>
              <p:cNvGrpSpPr>
                <a:grpSpLocks/>
              </p:cNvGrpSpPr>
              <p:nvPr/>
            </p:nvGrpSpPr>
            <p:grpSpPr bwMode="auto">
              <a:xfrm>
                <a:off x="144" y="1344"/>
                <a:ext cx="288" cy="231"/>
                <a:chOff x="624" y="1776"/>
                <a:chExt cx="288" cy="231"/>
              </a:xfrm>
            </p:grpSpPr>
            <p:sp>
              <p:nvSpPr>
                <p:cNvPr id="339014" name="Rectangle 70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sp>
            <p:nvSpPr>
              <p:cNvPr id="339016" name="Rectangle 72"/>
              <p:cNvSpPr>
                <a:spLocks noChangeArrowheads="1"/>
              </p:cNvSpPr>
              <p:nvPr/>
            </p:nvSpPr>
            <p:spPr bwMode="auto">
              <a:xfrm>
                <a:off x="144" y="1344"/>
                <a:ext cx="192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9017" name="Group 73"/>
              <p:cNvGrpSpPr>
                <a:grpSpLocks/>
              </p:cNvGrpSpPr>
              <p:nvPr/>
            </p:nvGrpSpPr>
            <p:grpSpPr bwMode="auto">
              <a:xfrm>
                <a:off x="3792" y="1344"/>
                <a:ext cx="288" cy="212"/>
                <a:chOff x="624" y="1776"/>
                <a:chExt cx="288" cy="212"/>
              </a:xfrm>
            </p:grpSpPr>
            <p:sp>
              <p:nvSpPr>
                <p:cNvPr id="339018" name="Rectangle 74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9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600"/>
                    <a:t>eof</a:t>
                  </a:r>
                  <a:endParaRPr lang="en-US" sz="1800"/>
                </a:p>
              </p:txBody>
            </p:sp>
          </p:grpSp>
          <p:grpSp>
            <p:nvGrpSpPr>
              <p:cNvPr id="339020" name="Group 76"/>
              <p:cNvGrpSpPr>
                <a:grpSpLocks/>
              </p:cNvGrpSpPr>
              <p:nvPr/>
            </p:nvGrpSpPr>
            <p:grpSpPr bwMode="auto">
              <a:xfrm>
                <a:off x="3600" y="1344"/>
                <a:ext cx="288" cy="231"/>
                <a:chOff x="624" y="1776"/>
                <a:chExt cx="288" cy="231"/>
              </a:xfrm>
            </p:grpSpPr>
            <p:sp>
              <p:nvSpPr>
                <p:cNvPr id="339021" name="Rectangle 77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22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23" name="Group 79"/>
              <p:cNvGrpSpPr>
                <a:grpSpLocks/>
              </p:cNvGrpSpPr>
              <p:nvPr/>
            </p:nvGrpSpPr>
            <p:grpSpPr bwMode="auto">
              <a:xfrm>
                <a:off x="3408" y="1344"/>
                <a:ext cx="288" cy="231"/>
                <a:chOff x="624" y="1776"/>
                <a:chExt cx="288" cy="231"/>
              </a:xfrm>
            </p:grpSpPr>
            <p:sp>
              <p:nvSpPr>
                <p:cNvPr id="339024" name="Rectangle 80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25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26" name="Group 82"/>
              <p:cNvGrpSpPr>
                <a:grpSpLocks/>
              </p:cNvGrpSpPr>
              <p:nvPr/>
            </p:nvGrpSpPr>
            <p:grpSpPr bwMode="auto">
              <a:xfrm>
                <a:off x="3216" y="1344"/>
                <a:ext cx="288" cy="231"/>
                <a:chOff x="624" y="1776"/>
                <a:chExt cx="288" cy="231"/>
              </a:xfrm>
            </p:grpSpPr>
            <p:sp>
              <p:nvSpPr>
                <p:cNvPr id="339027" name="Rectangle 83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28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29" name="Group 85"/>
              <p:cNvGrpSpPr>
                <a:grpSpLocks/>
              </p:cNvGrpSpPr>
              <p:nvPr/>
            </p:nvGrpSpPr>
            <p:grpSpPr bwMode="auto">
              <a:xfrm>
                <a:off x="3024" y="1344"/>
                <a:ext cx="288" cy="231"/>
                <a:chOff x="624" y="1776"/>
                <a:chExt cx="288" cy="231"/>
              </a:xfrm>
            </p:grpSpPr>
            <p:sp>
              <p:nvSpPr>
                <p:cNvPr id="339030" name="Rectangle 86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31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32" name="Group 88"/>
              <p:cNvGrpSpPr>
                <a:grpSpLocks/>
              </p:cNvGrpSpPr>
              <p:nvPr/>
            </p:nvGrpSpPr>
            <p:grpSpPr bwMode="auto">
              <a:xfrm>
                <a:off x="2832" y="1344"/>
                <a:ext cx="288" cy="231"/>
                <a:chOff x="624" y="1776"/>
                <a:chExt cx="288" cy="231"/>
              </a:xfrm>
            </p:grpSpPr>
            <p:sp>
              <p:nvSpPr>
                <p:cNvPr id="339033" name="Rectangle 89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34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35" name="Group 91"/>
              <p:cNvGrpSpPr>
                <a:grpSpLocks/>
              </p:cNvGrpSpPr>
              <p:nvPr/>
            </p:nvGrpSpPr>
            <p:grpSpPr bwMode="auto">
              <a:xfrm>
                <a:off x="2640" y="1344"/>
                <a:ext cx="288" cy="231"/>
                <a:chOff x="624" y="1776"/>
                <a:chExt cx="288" cy="231"/>
              </a:xfrm>
            </p:grpSpPr>
            <p:sp>
              <p:nvSpPr>
                <p:cNvPr id="339036" name="Rectangle 92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37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2</a:t>
                  </a:r>
                </a:p>
              </p:txBody>
            </p:sp>
          </p:grpSp>
          <p:grpSp>
            <p:nvGrpSpPr>
              <p:cNvPr id="339038" name="Group 94"/>
              <p:cNvGrpSpPr>
                <a:grpSpLocks/>
              </p:cNvGrpSpPr>
              <p:nvPr/>
            </p:nvGrpSpPr>
            <p:grpSpPr bwMode="auto">
              <a:xfrm>
                <a:off x="2448" y="1344"/>
                <a:ext cx="288" cy="231"/>
                <a:chOff x="624" y="1776"/>
                <a:chExt cx="288" cy="231"/>
              </a:xfrm>
            </p:grpSpPr>
            <p:sp>
              <p:nvSpPr>
                <p:cNvPr id="339039" name="Rectangle 95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40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*</a:t>
                  </a:r>
                </a:p>
              </p:txBody>
            </p:sp>
          </p:grpSp>
          <p:grpSp>
            <p:nvGrpSpPr>
              <p:cNvPr id="339041" name="Group 97"/>
              <p:cNvGrpSpPr>
                <a:grpSpLocks/>
              </p:cNvGrpSpPr>
              <p:nvPr/>
            </p:nvGrpSpPr>
            <p:grpSpPr bwMode="auto">
              <a:xfrm>
                <a:off x="2256" y="1344"/>
                <a:ext cx="288" cy="231"/>
                <a:chOff x="624" y="1776"/>
                <a:chExt cx="288" cy="231"/>
              </a:xfrm>
            </p:grpSpPr>
            <p:sp>
              <p:nvSpPr>
                <p:cNvPr id="339042" name="Rectangle 98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43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*</a:t>
                  </a:r>
                </a:p>
              </p:txBody>
            </p:sp>
          </p:grpSp>
          <p:grpSp>
            <p:nvGrpSpPr>
              <p:cNvPr id="339044" name="Group 100"/>
              <p:cNvGrpSpPr>
                <a:grpSpLocks/>
              </p:cNvGrpSpPr>
              <p:nvPr/>
            </p:nvGrpSpPr>
            <p:grpSpPr bwMode="auto">
              <a:xfrm>
                <a:off x="2064" y="1344"/>
                <a:ext cx="288" cy="231"/>
                <a:chOff x="624" y="1776"/>
                <a:chExt cx="288" cy="231"/>
              </a:xfrm>
            </p:grpSpPr>
            <p:sp>
              <p:nvSpPr>
                <p:cNvPr id="339045" name="Rectangle 101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46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C</a:t>
                  </a:r>
                </a:p>
              </p:txBody>
            </p:sp>
          </p:grpSp>
          <p:sp>
            <p:nvSpPr>
              <p:cNvPr id="339047" name="Rectangle 103"/>
              <p:cNvSpPr>
                <a:spLocks noChangeArrowheads="1"/>
              </p:cNvSpPr>
              <p:nvPr/>
            </p:nvSpPr>
            <p:spPr bwMode="auto">
              <a:xfrm>
                <a:off x="2064" y="1344"/>
                <a:ext cx="192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9049" name="Line 105"/>
            <p:cNvSpPr>
              <a:spLocks noChangeShapeType="1"/>
            </p:cNvSpPr>
            <p:nvPr/>
          </p:nvSpPr>
          <p:spPr bwMode="auto">
            <a:xfrm flipV="1">
              <a:off x="3024" y="323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50" name="Line 106"/>
            <p:cNvSpPr>
              <a:spLocks noChangeShapeType="1"/>
            </p:cNvSpPr>
            <p:nvPr/>
          </p:nvSpPr>
          <p:spPr bwMode="auto">
            <a:xfrm flipH="1" flipV="1">
              <a:off x="3792" y="323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54" name="Text Box 110"/>
            <p:cNvSpPr txBox="1">
              <a:spLocks noChangeArrowheads="1"/>
            </p:cNvSpPr>
            <p:nvPr/>
          </p:nvSpPr>
          <p:spPr bwMode="auto">
            <a:xfrm>
              <a:off x="2784" y="297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1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7620000" cy="990600"/>
          </a:xfrm>
        </p:spPr>
        <p:txBody>
          <a:bodyPr/>
          <a:lstStyle/>
          <a:p>
            <a:r>
              <a:rPr lang="en-US" sz="4400" dirty="0" smtClean="0">
                <a:solidFill>
                  <a:srgbClr val="7030A0"/>
                </a:solidFill>
              </a:rPr>
              <a:t>Specification of Tokens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22960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Regular expressions </a:t>
            </a:r>
            <a:r>
              <a:rPr lang="en-US" sz="2400" dirty="0" smtClean="0"/>
              <a:t>are an important notation for specifying lexeme patterns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905000"/>
            <a:ext cx="8077200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An </a:t>
            </a:r>
            <a:r>
              <a:rPr lang="en-US" sz="2000" b="1" dirty="0" smtClean="0"/>
              <a:t>alphabet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/>
              <a:t>is a finite set of symbols.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Typical example of symbols are letters, digits and punctuation etc.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The set {0, 1} is the binary alphabet.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096161"/>
            <a:ext cx="7848600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b="1" dirty="0" smtClean="0"/>
              <a:t>string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/>
              <a:t>over an alphabet is a finite sequence of symbols drawn from that alphabet.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The length is string s is denoted as |s|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Empty string is denoted by </a:t>
            </a:r>
            <a:r>
              <a:rPr lang="el-GR" sz="2000" dirty="0" smtClean="0"/>
              <a:t>ε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572000"/>
            <a:ext cx="7620000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Prefix: </a:t>
            </a:r>
            <a:r>
              <a:rPr lang="en-US" sz="2000" dirty="0" smtClean="0"/>
              <a:t>ban, banana, </a:t>
            </a:r>
            <a:r>
              <a:rPr lang="el-GR" sz="2000" dirty="0" smtClean="0"/>
              <a:t>ε</a:t>
            </a:r>
            <a:r>
              <a:rPr lang="en-US" sz="2000" dirty="0" smtClean="0"/>
              <a:t>, etc are the prefixes of banana</a:t>
            </a:r>
          </a:p>
          <a:p>
            <a:r>
              <a:rPr lang="en-US" sz="2000" b="1" dirty="0" smtClean="0"/>
              <a:t>Suffix: </a:t>
            </a:r>
            <a:r>
              <a:rPr lang="en-US" sz="2000" dirty="0" smtClean="0"/>
              <a:t>nana, banana, </a:t>
            </a:r>
            <a:r>
              <a:rPr lang="el-GR" sz="2000" dirty="0" smtClean="0"/>
              <a:t>ε</a:t>
            </a:r>
            <a:r>
              <a:rPr lang="en-US" sz="2000" dirty="0" smtClean="0"/>
              <a:t>, etc are suffixes of banana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5410200"/>
            <a:ext cx="739140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/>
              <a:t>Kleene</a:t>
            </a:r>
            <a:r>
              <a:rPr lang="en-US" sz="2000" dirty="0" smtClean="0"/>
              <a:t> or </a:t>
            </a:r>
            <a:r>
              <a:rPr lang="en-US" sz="2000" b="1" dirty="0" smtClean="0"/>
              <a:t>closure</a:t>
            </a:r>
            <a:r>
              <a:rPr lang="en-US" sz="2000" dirty="0" smtClean="0"/>
              <a:t> of a language L, denoted by L*.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L*: concatenation of L zero or more times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: </a:t>
            </a:r>
            <a:r>
              <a:rPr lang="en-US" sz="2000" dirty="0"/>
              <a:t>concatenation of L </a:t>
            </a:r>
            <a:r>
              <a:rPr lang="en-US" sz="2000" dirty="0" smtClean="0"/>
              <a:t>zero </a:t>
            </a:r>
            <a:r>
              <a:rPr lang="en-US" sz="2000" dirty="0"/>
              <a:t>times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: </a:t>
            </a:r>
            <a:r>
              <a:rPr lang="en-US" sz="2000" dirty="0"/>
              <a:t>concatenation of L </a:t>
            </a:r>
            <a:r>
              <a:rPr lang="en-US" sz="2000" dirty="0" smtClean="0"/>
              <a:t>one </a:t>
            </a:r>
            <a:r>
              <a:rPr lang="en-US" sz="2000" dirty="0"/>
              <a:t>or more </a:t>
            </a:r>
            <a:r>
              <a:rPr lang="en-US" sz="2000" dirty="0" smtClean="0"/>
              <a:t>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435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pPr eaLnBrk="1" hangingPunct="1"/>
            <a:r>
              <a:rPr lang="en-US" sz="4400" b="1" dirty="0" err="1" smtClean="0"/>
              <a:t>Kleene</a:t>
            </a:r>
            <a:r>
              <a:rPr lang="en-US" sz="4400" b="1" dirty="0" smtClean="0"/>
              <a:t> closure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03541"/>
            <a:ext cx="8382000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708525" y="1027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819400" y="1351685"/>
            <a:ext cx="5221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3333FF"/>
                </a:solidFill>
              </a:rPr>
              <a:t>L</a:t>
            </a:r>
            <a:r>
              <a:rPr lang="en-US" b="1" baseline="30000" dirty="0">
                <a:solidFill>
                  <a:srgbClr val="3333FF"/>
                </a:solidFill>
              </a:rPr>
              <a:t>*</a:t>
            </a:r>
            <a:r>
              <a:rPr lang="en-US" b="1" dirty="0">
                <a:solidFill>
                  <a:srgbClr val="3333FF"/>
                </a:solidFill>
              </a:rPr>
              <a:t> denotes “zero or more concatenations of” L</a:t>
            </a:r>
          </a:p>
        </p:txBody>
      </p:sp>
    </p:spTree>
    <p:extLst>
      <p:ext uri="{BB962C8B-B14F-4D97-AF65-F5344CB8AC3E}">
        <p14:creationId xmlns:p14="http://schemas.microsoft.com/office/powerpoint/2010/main" val="24770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467600" cy="1143000"/>
          </a:xfrm>
        </p:spPr>
        <p:txBody>
          <a:bodyPr/>
          <a:lstStyle/>
          <a:p>
            <a:pPr eaLnBrk="1" hangingPunct="1"/>
            <a:r>
              <a:rPr lang="en-US" sz="4400" b="1" dirty="0" smtClean="0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066800"/>
            <a:ext cx="8610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i="1" dirty="0" smtClean="0"/>
              <a:t>Let: 	</a:t>
            </a:r>
            <a:r>
              <a:rPr lang="en-US" sz="2200" dirty="0" smtClean="0"/>
              <a:t>L = { </a:t>
            </a:r>
            <a:r>
              <a:rPr lang="en-US" sz="2200" b="1" dirty="0" smtClean="0"/>
              <a:t>a</a:t>
            </a:r>
            <a:r>
              <a:rPr lang="en-US" sz="2200" dirty="0" smtClean="0"/>
              <a:t>, </a:t>
            </a:r>
            <a:r>
              <a:rPr lang="en-US" sz="2200" b="1" dirty="0" smtClean="0"/>
              <a:t>b</a:t>
            </a:r>
            <a:r>
              <a:rPr lang="en-US" sz="2200" dirty="0" smtClean="0"/>
              <a:t>, </a:t>
            </a:r>
            <a:r>
              <a:rPr lang="en-US" sz="2200" b="1" dirty="0" smtClean="0"/>
              <a:t>c</a:t>
            </a:r>
            <a:r>
              <a:rPr lang="en-US" sz="2200" dirty="0" smtClean="0"/>
              <a:t>, ..., </a:t>
            </a:r>
            <a:r>
              <a:rPr lang="en-US" sz="2200" b="1" dirty="0" smtClean="0"/>
              <a:t>z </a:t>
            </a:r>
            <a:r>
              <a:rPr lang="en-US" sz="2200" dirty="0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	D = { </a:t>
            </a:r>
            <a:r>
              <a:rPr lang="en-US" sz="2200" b="1" dirty="0" smtClean="0"/>
              <a:t>0</a:t>
            </a:r>
            <a:r>
              <a:rPr lang="en-US" sz="2200" dirty="0" smtClean="0"/>
              <a:t>, </a:t>
            </a:r>
            <a:r>
              <a:rPr lang="en-US" sz="2200" b="1" dirty="0" smtClean="0"/>
              <a:t>1</a:t>
            </a:r>
            <a:r>
              <a:rPr lang="en-US" sz="2200" dirty="0" smtClean="0"/>
              <a:t>, </a:t>
            </a:r>
            <a:r>
              <a:rPr lang="en-US" sz="2200" b="1" dirty="0" smtClean="0"/>
              <a:t>2</a:t>
            </a:r>
            <a:r>
              <a:rPr lang="en-US" sz="2200" dirty="0" smtClean="0"/>
              <a:t>, ..., </a:t>
            </a:r>
            <a:r>
              <a:rPr lang="en-US" sz="2200" b="1" dirty="0" smtClean="0"/>
              <a:t>9 </a:t>
            </a:r>
            <a:r>
              <a:rPr lang="en-US" sz="2200" dirty="0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D</a:t>
            </a:r>
            <a:r>
              <a:rPr lang="en-US" sz="2200" b="1" baseline="30000" dirty="0" smtClean="0"/>
              <a:t>+</a:t>
            </a:r>
            <a:r>
              <a:rPr lang="en-US" sz="2200" b="1" dirty="0" smtClean="0"/>
              <a:t> </a:t>
            </a:r>
            <a:r>
              <a:rPr lang="en-US" sz="2200" dirty="0" smtClean="0"/>
              <a:t>= </a:t>
            </a:r>
            <a:r>
              <a:rPr lang="en-US" sz="2200" i="1" dirty="0" smtClean="0"/>
              <a:t>“The set of strings with one or more digits”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L </a:t>
            </a:r>
            <a:r>
              <a:rPr lang="en-US" sz="2200" dirty="0" smtClean="0">
                <a:sym typeface="Symbol" pitchFamily="18" charset="2"/>
              </a:rPr>
              <a:t></a:t>
            </a:r>
            <a:r>
              <a:rPr lang="en-US" sz="2200" dirty="0" smtClean="0"/>
              <a:t> D = </a:t>
            </a:r>
            <a:r>
              <a:rPr lang="en-US" sz="2200" i="1" dirty="0" smtClean="0"/>
              <a:t>“The set of all letters and digits (alphanumeric characters)”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LD = </a:t>
            </a:r>
            <a:r>
              <a:rPr lang="en-US" sz="2200" i="1" dirty="0" smtClean="0"/>
              <a:t>“The set of strings consisting of a letter followed by a digit”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L</a:t>
            </a:r>
            <a:r>
              <a:rPr lang="en-US" sz="2200" baseline="30000" dirty="0" smtClean="0"/>
              <a:t>*</a:t>
            </a:r>
            <a:r>
              <a:rPr lang="en-US" sz="2200" dirty="0" smtClean="0"/>
              <a:t> = </a:t>
            </a:r>
            <a:r>
              <a:rPr lang="en-US" sz="2200" i="1" dirty="0" smtClean="0"/>
              <a:t>“The set of all strings of letters, including </a:t>
            </a:r>
            <a:r>
              <a:rPr lang="en-US" sz="2200" i="1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200" i="1" dirty="0" smtClean="0"/>
              <a:t>, the empty string”</a:t>
            </a: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( L </a:t>
            </a:r>
            <a:r>
              <a:rPr lang="en-US" sz="2200" dirty="0" smtClean="0">
                <a:sym typeface="Symbol" pitchFamily="18" charset="2"/>
              </a:rPr>
              <a:t></a:t>
            </a:r>
            <a:r>
              <a:rPr lang="en-US" sz="2200" dirty="0" smtClean="0"/>
              <a:t> D )</a:t>
            </a:r>
            <a:r>
              <a:rPr lang="en-US" sz="2200" b="1" dirty="0" smtClean="0"/>
              <a:t>* </a:t>
            </a:r>
            <a:r>
              <a:rPr lang="en-US" sz="2200" dirty="0" smtClean="0"/>
              <a:t>= </a:t>
            </a:r>
            <a:r>
              <a:rPr lang="en-US" sz="2200" i="1" dirty="0" smtClean="0"/>
              <a:t>“Sequences of zero or more letters and digits”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L ( ( L </a:t>
            </a:r>
            <a:r>
              <a:rPr lang="en-US" sz="2200" dirty="0" smtClean="0">
                <a:sym typeface="Symbol" pitchFamily="18" charset="2"/>
              </a:rPr>
              <a:t></a:t>
            </a:r>
            <a:r>
              <a:rPr lang="en-US" sz="2200" dirty="0" smtClean="0"/>
              <a:t> D )</a:t>
            </a:r>
            <a:r>
              <a:rPr lang="en-US" sz="2200" b="1" dirty="0" smtClean="0"/>
              <a:t>* </a:t>
            </a:r>
            <a:r>
              <a:rPr lang="en-US" sz="2200" dirty="0" smtClean="0"/>
              <a:t>) = </a:t>
            </a:r>
            <a:r>
              <a:rPr lang="en-US" sz="2200" i="1" dirty="0" smtClean="0"/>
              <a:t>“Set of strings that start with a letter, followed by zero or more letters and digits.”</a:t>
            </a:r>
          </a:p>
        </p:txBody>
      </p:sp>
    </p:spTree>
    <p:extLst>
      <p:ext uri="{BB962C8B-B14F-4D97-AF65-F5344CB8AC3E}">
        <p14:creationId xmlns:p14="http://schemas.microsoft.com/office/powerpoint/2010/main" val="212036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153400" cy="12652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/>
              <a:t>Rules for specifying Regular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dirty="0" smtClean="0">
                <a:sym typeface="Symbol" pitchFamily="18" charset="2"/>
              </a:rPr>
              <a:t>Regular expressions over alphabet  </a:t>
            </a:r>
          </a:p>
          <a:p>
            <a:pPr marL="419100" indent="-419100" eaLnBrk="1" hangingPunct="1">
              <a:buFontTx/>
              <a:buNone/>
            </a:pPr>
            <a:endParaRPr lang="en-US" sz="1200" dirty="0" smtClean="0">
              <a:sym typeface="Symbol" pitchFamily="18" charset="2"/>
            </a:endParaRPr>
          </a:p>
          <a:p>
            <a:pPr marL="419100" indent="-419100" eaLnBrk="1" hangingPunct="1">
              <a:buFontTx/>
              <a:buAutoNum type="arabicPeriod"/>
            </a:pPr>
            <a:r>
              <a:rPr lang="en-US" dirty="0" smtClean="0">
                <a:sym typeface="Symbol" pitchFamily="18" charset="2"/>
              </a:rPr>
              <a:t></a:t>
            </a:r>
            <a:r>
              <a:rPr lang="en-US" dirty="0" smtClean="0"/>
              <a:t> is a regular expression that denotes {</a:t>
            </a:r>
            <a:r>
              <a:rPr lang="en-US" dirty="0" smtClean="0">
                <a:sym typeface="Symbol" pitchFamily="18" charset="2"/>
              </a:rPr>
              <a:t></a:t>
            </a:r>
            <a:r>
              <a:rPr lang="en-US" dirty="0" smtClean="0"/>
              <a:t>}.</a:t>
            </a:r>
          </a:p>
          <a:p>
            <a:pPr marL="419100" indent="-419100" eaLnBrk="1" hangingPunct="1">
              <a:buFontTx/>
              <a:buAutoNum type="arabicPeriod"/>
            </a:pPr>
            <a:endParaRPr lang="en-US" sz="1200" dirty="0" smtClean="0"/>
          </a:p>
          <a:p>
            <a:pPr marL="419100" indent="-419100" eaLnBrk="1" hangingPunct="1">
              <a:buFontTx/>
              <a:buAutoNum type="arabicPeriod"/>
            </a:pPr>
            <a:r>
              <a:rPr lang="en-US" dirty="0" smtClean="0"/>
              <a:t>If </a:t>
            </a:r>
            <a:r>
              <a:rPr lang="en-US" b="1" dirty="0" smtClean="0"/>
              <a:t>a </a:t>
            </a:r>
            <a:r>
              <a:rPr lang="en-US" dirty="0" smtClean="0"/>
              <a:t>is a symbol (i.e., if </a:t>
            </a:r>
            <a:r>
              <a:rPr lang="en-US" b="1" dirty="0" smtClean="0"/>
              <a:t>a</a:t>
            </a:r>
            <a:r>
              <a:rPr lang="en-US" dirty="0" smtClean="0">
                <a:sym typeface="Symbol" pitchFamily="18" charset="2"/>
              </a:rPr>
              <a:t> )</a:t>
            </a:r>
            <a:r>
              <a:rPr lang="en-US" dirty="0" smtClean="0"/>
              <a:t>, then </a:t>
            </a:r>
            <a:r>
              <a:rPr lang="en-US" b="1" dirty="0" smtClean="0"/>
              <a:t>a </a:t>
            </a:r>
            <a:r>
              <a:rPr lang="en-US" dirty="0" smtClean="0"/>
              <a:t>is a regular expression that denotes {a}.</a:t>
            </a:r>
          </a:p>
          <a:p>
            <a:pPr marL="419100" indent="-419100" eaLnBrk="1" hangingPunct="1">
              <a:buFontTx/>
              <a:buAutoNum type="arabicPeriod"/>
            </a:pPr>
            <a:endParaRPr lang="en-US" sz="1200" dirty="0" smtClean="0"/>
          </a:p>
          <a:p>
            <a:pPr marL="419100" indent="-419100" eaLnBrk="1" hangingPunct="1">
              <a:buFontTx/>
              <a:buAutoNum type="arabicPeriod"/>
            </a:pPr>
            <a:r>
              <a:rPr lang="en-US" dirty="0" smtClean="0"/>
              <a:t>Suppose r and s are regular expressions denoting the languages L(r) and L(s). Then</a:t>
            </a:r>
          </a:p>
          <a:p>
            <a:pPr marL="838200" lvl="1" indent="-381000" eaLnBrk="1" hangingPunct="1">
              <a:buFont typeface="Arial" charset="0"/>
              <a:buAutoNum type="alphaLcParenR"/>
            </a:pPr>
            <a:r>
              <a:rPr lang="en-US" dirty="0" smtClean="0"/>
              <a:t>(r) | (s) is a regular expression denoting L(r) U L(s).</a:t>
            </a:r>
          </a:p>
          <a:p>
            <a:pPr marL="838200" lvl="1" indent="-381000" eaLnBrk="1" hangingPunct="1">
              <a:buFont typeface="Arial" charset="0"/>
              <a:buAutoNum type="alphaLcParenR"/>
            </a:pPr>
            <a:r>
              <a:rPr lang="en-US" dirty="0" smtClean="0"/>
              <a:t>(r)(s) is a regular expression denoting L(r)L(s).</a:t>
            </a:r>
          </a:p>
          <a:p>
            <a:pPr marL="838200" lvl="1" indent="-381000" eaLnBrk="1" hangingPunct="1">
              <a:buFont typeface="Arial" charset="0"/>
              <a:buAutoNum type="alphaLcParenR"/>
            </a:pPr>
            <a:r>
              <a:rPr lang="en-US" dirty="0" smtClean="0"/>
              <a:t>(r)</a:t>
            </a:r>
            <a:r>
              <a:rPr lang="en-US" baseline="30000" dirty="0" smtClean="0"/>
              <a:t>*</a:t>
            </a:r>
            <a:r>
              <a:rPr lang="en-US" dirty="0" smtClean="0"/>
              <a:t> is a regular expression denoting (L(r))</a:t>
            </a:r>
            <a:r>
              <a:rPr lang="en-US" baseline="30000" dirty="0" smtClean="0"/>
              <a:t>*</a:t>
            </a:r>
            <a:r>
              <a:rPr lang="en-US" dirty="0" smtClean="0"/>
              <a:t>.</a:t>
            </a:r>
          </a:p>
          <a:p>
            <a:pPr marL="838200" lvl="1" indent="-381000" eaLnBrk="1" hangingPunct="1">
              <a:buFont typeface="Arial" charset="0"/>
              <a:buAutoNum type="alphaLcParenR"/>
            </a:pPr>
            <a:r>
              <a:rPr lang="en-US" dirty="0" smtClean="0"/>
              <a:t>(r)</a:t>
            </a:r>
            <a:r>
              <a:rPr lang="en-US" b="1" dirty="0" smtClean="0"/>
              <a:t> </a:t>
            </a:r>
            <a:r>
              <a:rPr lang="en-US" dirty="0" smtClean="0"/>
              <a:t>is a regular expression denoting L(r).</a:t>
            </a:r>
          </a:p>
        </p:txBody>
      </p:sp>
    </p:spTree>
    <p:extLst>
      <p:ext uri="{BB962C8B-B14F-4D97-AF65-F5344CB8AC3E}">
        <p14:creationId xmlns:p14="http://schemas.microsoft.com/office/powerpoint/2010/main" val="651108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3820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How to “Parse” Regular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066800"/>
            <a:ext cx="7467600" cy="57912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chemeClr val="accent2"/>
                </a:solidFill>
              </a:rPr>
              <a:t>Precedence</a:t>
            </a:r>
            <a:r>
              <a:rPr lang="en-US" sz="2400" b="1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* </a:t>
            </a:r>
            <a:r>
              <a:rPr lang="en-US" dirty="0" smtClean="0"/>
              <a:t>has highest precedence.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Concatenation as middle precedence.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| </a:t>
            </a:r>
            <a:r>
              <a:rPr lang="en-US" dirty="0" smtClean="0"/>
              <a:t>has lowest precedence.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Use parentheses to override these rules.</a:t>
            </a:r>
            <a:endParaRPr lang="en-US" sz="2400" i="1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a b* = a (b*)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If you want </a:t>
            </a:r>
            <a:r>
              <a:rPr lang="en-US" sz="2000" b="1" dirty="0" smtClean="0"/>
              <a:t>(a b)* </a:t>
            </a:r>
            <a:r>
              <a:rPr lang="en-US" sz="2000" dirty="0" smtClean="0"/>
              <a:t>you must use parentheses.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a | b c = a | (b c)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If you want </a:t>
            </a:r>
            <a:r>
              <a:rPr lang="en-US" sz="2000" b="1" dirty="0" smtClean="0"/>
              <a:t>(a | b) c </a:t>
            </a:r>
            <a:r>
              <a:rPr lang="en-US" sz="2000" dirty="0" smtClean="0"/>
              <a:t>you must use parentheses.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Concatenation and </a:t>
            </a:r>
            <a:r>
              <a:rPr lang="en-US" sz="2400" b="1" dirty="0" smtClean="0">
                <a:solidFill>
                  <a:schemeClr val="accent2"/>
                </a:solidFill>
              </a:rPr>
              <a:t>| </a:t>
            </a:r>
            <a:r>
              <a:rPr lang="en-US" sz="2400" dirty="0" smtClean="0">
                <a:solidFill>
                  <a:schemeClr val="accent2"/>
                </a:solidFill>
              </a:rPr>
              <a:t>are associative.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(a b) c = a (b c) = a b c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(a | b) | c = a | (b | c) = a | b | c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Example: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b d | e f * | g a = (b d) | (e (f *)) | (g a)</a:t>
            </a:r>
          </a:p>
        </p:txBody>
      </p:sp>
    </p:spTree>
    <p:extLst>
      <p:ext uri="{BB962C8B-B14F-4D97-AF65-F5344CB8AC3E}">
        <p14:creationId xmlns:p14="http://schemas.microsoft.com/office/powerpoint/2010/main" val="42386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pPr algn="ctr" eaLnBrk="1" hangingPunct="1"/>
            <a:r>
              <a:rPr lang="en-US" sz="4400" dirty="0" smtClean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" y="1143000"/>
            <a:ext cx="8229600" cy="5562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Let  </a:t>
            </a:r>
            <a:r>
              <a:rPr lang="en-US" sz="2400" dirty="0" smtClean="0">
                <a:sym typeface="Symbol" pitchFamily="18" charset="2"/>
              </a:rPr>
              <a:t> = {a, b}</a:t>
            </a:r>
            <a:r>
              <a:rPr lang="en-US" sz="2400" dirty="0" smtClean="0"/>
              <a:t> </a:t>
            </a:r>
          </a:p>
          <a:p>
            <a:pPr eaLnBrk="1" hangingPunct="1"/>
            <a:endParaRPr lang="en-US" sz="2400" b="1" i="1" dirty="0" smtClean="0"/>
          </a:p>
          <a:p>
            <a:pPr lvl="1" eaLnBrk="1" hangingPunct="1"/>
            <a:r>
              <a:rPr lang="en-US" sz="2400" dirty="0" smtClean="0"/>
              <a:t>The regular expression a | b denotes the set {a, b}</a:t>
            </a:r>
            <a:r>
              <a:rPr lang="en-US" sz="2400" b="1" dirty="0" smtClean="0"/>
              <a:t> </a:t>
            </a:r>
          </a:p>
          <a:p>
            <a:pPr lvl="1" eaLnBrk="1" hangingPunct="1"/>
            <a:r>
              <a:rPr lang="en-US" sz="2400" dirty="0" smtClean="0"/>
              <a:t>The regular expression (</a:t>
            </a:r>
            <a:r>
              <a:rPr lang="en-US" sz="2400" dirty="0" err="1" smtClean="0"/>
              <a:t>a|b</a:t>
            </a:r>
            <a:r>
              <a:rPr lang="en-US" sz="2400" dirty="0" smtClean="0"/>
              <a:t>)(</a:t>
            </a:r>
            <a:r>
              <a:rPr lang="en-US" sz="2400" dirty="0" err="1" smtClean="0"/>
              <a:t>a|b</a:t>
            </a:r>
            <a:r>
              <a:rPr lang="en-US" sz="2400" dirty="0" smtClean="0"/>
              <a:t>) denotes {</a:t>
            </a:r>
            <a:r>
              <a:rPr lang="en-US" sz="2400" dirty="0" err="1" smtClean="0"/>
              <a:t>aa</a:t>
            </a:r>
            <a:r>
              <a:rPr lang="en-US" sz="2400" dirty="0" smtClean="0"/>
              <a:t>, </a:t>
            </a:r>
            <a:r>
              <a:rPr lang="en-US" sz="2400" dirty="0" err="1" smtClean="0"/>
              <a:t>ab</a:t>
            </a:r>
            <a:r>
              <a:rPr lang="en-US" sz="2400" dirty="0" smtClean="0"/>
              <a:t>, </a:t>
            </a:r>
            <a:r>
              <a:rPr lang="en-US" sz="2400" dirty="0" err="1" smtClean="0"/>
              <a:t>ba</a:t>
            </a:r>
            <a:r>
              <a:rPr lang="en-US" sz="2400" dirty="0" smtClean="0"/>
              <a:t>, bb}</a:t>
            </a:r>
          </a:p>
          <a:p>
            <a:pPr lvl="1" eaLnBrk="1" hangingPunct="1"/>
            <a:r>
              <a:rPr lang="en-US" sz="2400" dirty="0" smtClean="0"/>
              <a:t>The regular expression a</a:t>
            </a:r>
            <a:r>
              <a:rPr lang="en-US" sz="2400" baseline="30000" dirty="0" smtClean="0"/>
              <a:t>*</a:t>
            </a:r>
            <a:r>
              <a:rPr lang="en-US" sz="2400" dirty="0" smtClean="0"/>
              <a:t> denotes the set of all strings of zero or more a’s. i.e., {</a:t>
            </a:r>
            <a:r>
              <a:rPr lang="en-US" sz="2400" dirty="0" smtClean="0">
                <a:sym typeface="Symbol" pitchFamily="18" charset="2"/>
              </a:rPr>
              <a:t></a:t>
            </a:r>
            <a:r>
              <a:rPr lang="en-US" sz="2400" dirty="0" smtClean="0"/>
              <a:t>, a, </a:t>
            </a:r>
            <a:r>
              <a:rPr lang="en-US" sz="2400" dirty="0" err="1" smtClean="0"/>
              <a:t>aa</a:t>
            </a:r>
            <a:r>
              <a:rPr lang="en-US" sz="2400" dirty="0" smtClean="0"/>
              <a:t>, </a:t>
            </a:r>
            <a:r>
              <a:rPr lang="en-US" sz="2400" dirty="0" err="1" smtClean="0"/>
              <a:t>aaa</a:t>
            </a:r>
            <a:r>
              <a:rPr lang="en-US" sz="2400" dirty="0" smtClean="0"/>
              <a:t>, ….. }</a:t>
            </a:r>
          </a:p>
          <a:p>
            <a:pPr lvl="1" eaLnBrk="1" hangingPunct="1"/>
            <a:r>
              <a:rPr lang="en-US" sz="2400" dirty="0" smtClean="0"/>
              <a:t>The regular expression (</a:t>
            </a:r>
            <a:r>
              <a:rPr lang="en-US" sz="2400" dirty="0" err="1" smtClean="0"/>
              <a:t>a|b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*</a:t>
            </a:r>
            <a:r>
              <a:rPr lang="en-US" sz="2400" dirty="0" smtClean="0"/>
              <a:t> denotes the set containing zero or more instances of an a or b.</a:t>
            </a:r>
          </a:p>
          <a:p>
            <a:pPr lvl="1" eaLnBrk="1" hangingPunct="1"/>
            <a:r>
              <a:rPr lang="en-US" sz="2400" dirty="0" smtClean="0"/>
              <a:t>The regular expression </a:t>
            </a:r>
            <a:r>
              <a:rPr lang="en-US" sz="2400" dirty="0" err="1" smtClean="0"/>
              <a:t>a|a</a:t>
            </a:r>
            <a:r>
              <a:rPr lang="en-US" sz="2400" dirty="0" smtClean="0"/>
              <a:t>*b denotes the set containing the string a and all strings consisting of zero or more a’s followed by one b.</a:t>
            </a:r>
          </a:p>
        </p:txBody>
      </p:sp>
    </p:spTree>
    <p:extLst>
      <p:ext uri="{BB962C8B-B14F-4D97-AF65-F5344CB8AC3E}">
        <p14:creationId xmlns:p14="http://schemas.microsoft.com/office/powerpoint/2010/main" val="13393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868362"/>
          </a:xfrm>
        </p:spPr>
        <p:txBody>
          <a:bodyPr>
            <a:normAutofit fontScale="90000"/>
          </a:bodyPr>
          <a:lstStyle/>
          <a:p>
            <a:pPr algn="r"/>
            <a:r>
              <a:rPr lang="en-US" sz="4800" b="1" spc="0" dirty="0">
                <a:solidFill>
                  <a:schemeClr val="tx1"/>
                </a:solidFill>
              </a:rPr>
              <a:t>Lexical Analysis</a:t>
            </a:r>
            <a:endParaRPr lang="en-US" b="1" spc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7924800" cy="5410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Basic Concepts &amp; Regular Expressions</a:t>
            </a:r>
          </a:p>
          <a:p>
            <a:pPr lvl="1"/>
            <a:r>
              <a:rPr lang="en-US" sz="2400" dirty="0"/>
              <a:t>What does a Lexical Analyzer do? </a:t>
            </a:r>
          </a:p>
          <a:p>
            <a:pPr lvl="1"/>
            <a:r>
              <a:rPr lang="en-US" sz="2400" dirty="0"/>
              <a:t>How does it Work? </a:t>
            </a:r>
          </a:p>
          <a:p>
            <a:pPr lvl="1"/>
            <a:r>
              <a:rPr lang="en-US" sz="2400" dirty="0"/>
              <a:t>Formalizing Token Definition &amp; Recognition</a:t>
            </a:r>
          </a:p>
          <a:p>
            <a:pPr lvl="1">
              <a:buFont typeface="Wingdings" pitchFamily="2" charset="2"/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Reviewing Finite Automata Concepts</a:t>
            </a:r>
          </a:p>
          <a:p>
            <a:pPr lvl="1"/>
            <a:r>
              <a:rPr lang="en-US" sz="2400" dirty="0"/>
              <a:t>Non-Deterministic and Deterministic FA</a:t>
            </a:r>
          </a:p>
          <a:p>
            <a:pPr lvl="1"/>
            <a:r>
              <a:rPr lang="en-US" sz="2400" dirty="0"/>
              <a:t>Conversion Process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Regular Expressions to NFA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NFA to DFA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Relating NFAs/DFAs /Conversion to Lexical Analysis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990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Regular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76200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If </a:t>
            </a:r>
            <a:r>
              <a:rPr lang="el-GR" sz="2400" b="1" dirty="0" smtClean="0">
                <a:cs typeface="Arial" charset="0"/>
              </a:rPr>
              <a:t>Σ</a:t>
            </a:r>
            <a:r>
              <a:rPr lang="en-US" sz="2400" b="1" dirty="0" smtClean="0">
                <a:cs typeface="Arial" charset="0"/>
              </a:rPr>
              <a:t> is an alphabet </a:t>
            </a:r>
            <a:r>
              <a:rPr lang="en-US" sz="2400" dirty="0" smtClean="0">
                <a:cs typeface="Arial" charset="0"/>
              </a:rPr>
              <a:t>of basic symbols then a regular definition is a sequence of the following form:</a:t>
            </a:r>
          </a:p>
          <a:p>
            <a:pPr algn="ctr" eaLnBrk="1" hangingPunct="1">
              <a:buFontTx/>
              <a:buNone/>
            </a:pPr>
            <a:r>
              <a:rPr lang="en-US" sz="2400" dirty="0" smtClean="0">
                <a:cs typeface="Arial" charset="0"/>
              </a:rPr>
              <a:t>d</a:t>
            </a:r>
            <a:r>
              <a:rPr lang="en-US" sz="2400" baseline="-25000" dirty="0" smtClean="0">
                <a:cs typeface="Arial" charset="0"/>
              </a:rPr>
              <a:t>1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r</a:t>
            </a:r>
            <a:r>
              <a:rPr lang="en-US" sz="2400" baseline="-25000" dirty="0" smtClean="0">
                <a:cs typeface="Arial" charset="0"/>
                <a:sym typeface="Symbol" pitchFamily="18" charset="2"/>
              </a:rPr>
              <a:t>1</a:t>
            </a:r>
          </a:p>
          <a:p>
            <a:pPr algn="ctr" eaLnBrk="1" hangingPunct="1">
              <a:buFontTx/>
              <a:buNone/>
            </a:pPr>
            <a:r>
              <a:rPr lang="en-US" sz="2400" dirty="0" smtClean="0">
                <a:cs typeface="Arial" charset="0"/>
              </a:rPr>
              <a:t>d</a:t>
            </a:r>
            <a:r>
              <a:rPr lang="en-US" sz="2400" baseline="-25000" dirty="0" smtClean="0">
                <a:cs typeface="Arial" charset="0"/>
              </a:rPr>
              <a:t>2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r</a:t>
            </a:r>
            <a:r>
              <a:rPr lang="en-US" sz="2400" baseline="-25000" dirty="0" smtClean="0">
                <a:cs typeface="Arial" charset="0"/>
                <a:sym typeface="Symbol" pitchFamily="18" charset="2"/>
              </a:rPr>
              <a:t>2</a:t>
            </a:r>
          </a:p>
          <a:p>
            <a:pPr algn="ctr" eaLnBrk="1" hangingPunct="1">
              <a:buFontTx/>
              <a:buNone/>
            </a:pPr>
            <a:r>
              <a:rPr lang="en-US" sz="2400" dirty="0" smtClean="0">
                <a:cs typeface="Arial" charset="0"/>
                <a:sym typeface="Symbol" pitchFamily="18" charset="2"/>
              </a:rPr>
              <a:t>……..</a:t>
            </a:r>
          </a:p>
          <a:p>
            <a:pPr algn="ctr" eaLnBrk="1" hangingPunct="1">
              <a:buFontTx/>
              <a:buNone/>
            </a:pPr>
            <a:r>
              <a:rPr lang="en-US" sz="2400" dirty="0" err="1" smtClean="0">
                <a:cs typeface="Arial" charset="0"/>
              </a:rPr>
              <a:t>d</a:t>
            </a:r>
            <a:r>
              <a:rPr lang="en-US" sz="2400" baseline="-25000" dirty="0" err="1" smtClean="0">
                <a:cs typeface="Arial" charset="0"/>
              </a:rPr>
              <a:t>n</a:t>
            </a:r>
            <a:r>
              <a:rPr lang="en-US" sz="2400" dirty="0" err="1" smtClean="0">
                <a:cs typeface="Arial" charset="0"/>
                <a:sym typeface="Symbol" pitchFamily="18" charset="2"/>
              </a:rPr>
              <a:t>r</a:t>
            </a:r>
            <a:r>
              <a:rPr lang="en-US" sz="2400" baseline="-25000" dirty="0" err="1" smtClean="0">
                <a:cs typeface="Arial" charset="0"/>
                <a:sym typeface="Symbol" pitchFamily="18" charset="2"/>
              </a:rPr>
              <a:t>n</a:t>
            </a:r>
            <a:endParaRPr lang="en-US" sz="2400" baseline="-25000" dirty="0" smtClean="0">
              <a:cs typeface="Arial" charset="0"/>
              <a:sym typeface="Symbol" pitchFamily="18" charset="2"/>
            </a:endParaRPr>
          </a:p>
          <a:p>
            <a:pPr eaLnBrk="1" hangingPunct="1"/>
            <a:endParaRPr lang="en-US" sz="2400" dirty="0" smtClean="0"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cs typeface="Arial" charset="0"/>
              </a:rPr>
              <a:t>where</a:t>
            </a:r>
          </a:p>
          <a:p>
            <a:pPr eaLnBrk="1" hangingPunct="1"/>
            <a:r>
              <a:rPr lang="en-US" sz="2400" dirty="0" smtClean="0">
                <a:cs typeface="Arial" charset="0"/>
              </a:rPr>
              <a:t> Each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i</a:t>
            </a:r>
            <a:r>
              <a:rPr lang="en-US" sz="2400" dirty="0" smtClean="0">
                <a:cs typeface="Arial" charset="0"/>
              </a:rPr>
              <a:t> is a new symbol such that d</a:t>
            </a:r>
            <a:r>
              <a:rPr lang="en-US" sz="2400" baseline="-25000" dirty="0" smtClean="0">
                <a:cs typeface="Arial" charset="0"/>
              </a:rPr>
              <a:t>i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 </a:t>
            </a:r>
            <a:r>
              <a:rPr lang="el-GR" sz="2400" dirty="0" smtClean="0">
                <a:cs typeface="Arial" charset="0"/>
              </a:rPr>
              <a:t>Σ</a:t>
            </a:r>
            <a:r>
              <a:rPr lang="en-US" sz="2400" dirty="0" smtClean="0">
                <a:cs typeface="Arial" charset="0"/>
              </a:rPr>
              <a:t> and d</a:t>
            </a:r>
            <a:r>
              <a:rPr lang="en-US" sz="2400" baseline="-25000" dirty="0" smtClean="0">
                <a:cs typeface="Arial" charset="0"/>
              </a:rPr>
              <a:t>i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</a:t>
            </a:r>
            <a:r>
              <a:rPr lang="en-US" sz="2400" dirty="0" err="1" smtClean="0">
                <a:cs typeface="Arial" charset="0"/>
                <a:sym typeface="Symbol" pitchFamily="18" charset="2"/>
              </a:rPr>
              <a:t>d</a:t>
            </a:r>
            <a:r>
              <a:rPr lang="en-US" sz="2400" baseline="-25000" dirty="0" err="1" smtClean="0">
                <a:cs typeface="Arial" charset="0"/>
                <a:sym typeface="Symbol" pitchFamily="18" charset="2"/>
              </a:rPr>
              <a:t>j</a:t>
            </a:r>
            <a:r>
              <a:rPr lang="en-US" sz="2400" dirty="0" smtClean="0">
                <a:cs typeface="Arial" charset="0"/>
                <a:sym typeface="Symbol" pitchFamily="18" charset="2"/>
              </a:rPr>
              <a:t> where j &lt; I</a:t>
            </a:r>
          </a:p>
          <a:p>
            <a:pPr eaLnBrk="1" hangingPunct="1"/>
            <a:r>
              <a:rPr lang="en-US" sz="2400" dirty="0" smtClean="0">
                <a:cs typeface="Arial" charset="0"/>
                <a:sym typeface="Symbol" pitchFamily="18" charset="2"/>
              </a:rPr>
              <a:t>Each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  <a:sym typeface="Symbol" pitchFamily="18" charset="2"/>
              </a:rPr>
              <a:t>r</a:t>
            </a:r>
            <a:r>
              <a:rPr lang="en-US" sz="2400" b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  <a:sym typeface="Symbol" pitchFamily="18" charset="2"/>
              </a:rPr>
              <a:t>i</a:t>
            </a:r>
            <a:r>
              <a:rPr lang="en-US" sz="2400" dirty="0" smtClean="0">
                <a:cs typeface="Arial" charset="0"/>
                <a:sym typeface="Symbol" pitchFamily="18" charset="2"/>
              </a:rPr>
              <a:t> is a regular expression over </a:t>
            </a:r>
            <a:r>
              <a:rPr lang="el-GR" sz="2400" dirty="0" smtClean="0">
                <a:cs typeface="Arial" charset="0"/>
              </a:rPr>
              <a:t>Σ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 </a:t>
            </a:r>
            <a:r>
              <a:rPr lang="en-US" sz="2400" dirty="0" smtClean="0">
                <a:cs typeface="Arial" charset="0"/>
              </a:rPr>
              <a:t>{d</a:t>
            </a:r>
            <a:r>
              <a:rPr lang="en-US" sz="2400" baseline="-25000" dirty="0" smtClean="0">
                <a:cs typeface="Arial" charset="0"/>
              </a:rPr>
              <a:t>1</a:t>
            </a:r>
            <a:r>
              <a:rPr lang="en-US" sz="2400" dirty="0" smtClean="0">
                <a:cs typeface="Arial" charset="0"/>
              </a:rPr>
              <a:t>,d</a:t>
            </a:r>
            <a:r>
              <a:rPr lang="en-US" sz="2400" baseline="-25000" dirty="0" smtClean="0">
                <a:cs typeface="Arial" charset="0"/>
              </a:rPr>
              <a:t>2</a:t>
            </a:r>
            <a:r>
              <a:rPr lang="en-US" sz="2400" dirty="0" smtClean="0">
                <a:cs typeface="Arial" charset="0"/>
              </a:rPr>
              <a:t>,…,d</a:t>
            </a:r>
            <a:r>
              <a:rPr lang="en-US" sz="2400" baseline="-25000" dirty="0" smtClean="0">
                <a:cs typeface="Arial" charset="0"/>
              </a:rPr>
              <a:t>i-1</a:t>
            </a:r>
            <a:r>
              <a:rPr lang="en-US" sz="2400" dirty="0" smtClean="0">
                <a:cs typeface="Arial" charset="0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3429000" y="2133600"/>
            <a:ext cx="1447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Regular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" r="1678"/>
          <a:stretch>
            <a:fillRect/>
          </a:stretch>
        </p:blipFill>
        <p:spPr bwMode="auto">
          <a:xfrm>
            <a:off x="373062" y="1524000"/>
            <a:ext cx="8542338" cy="3943350"/>
          </a:xfrm>
          <a:prstGeom prst="rect">
            <a:avLst/>
          </a:prstGeom>
          <a:ln w="9525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1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55" y="0"/>
            <a:ext cx="7620000" cy="9906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Addition Notation / Shorthand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19200"/>
            <a:ext cx="8458200" cy="56388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4"/>
          <a:stretch>
            <a:fillRect/>
          </a:stretch>
        </p:blipFill>
        <p:spPr bwMode="auto">
          <a:xfrm>
            <a:off x="304800" y="912812"/>
            <a:ext cx="8610600" cy="5640388"/>
          </a:xfrm>
          <a:prstGeom prst="rect">
            <a:avLst/>
          </a:prstGeom>
          <a:ln w="9525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791200" y="5943600"/>
            <a:ext cx="762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696200" cy="9144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Unsigned Number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657600" y="381000"/>
            <a:ext cx="4800600" cy="457200"/>
          </a:xfrm>
          <a:prstGeom prst="rect">
            <a:avLst/>
          </a:pr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1240, 39.45, 6.33E15, or 1.578E-41</a:t>
            </a:r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1219200" y="1219200"/>
            <a:ext cx="5943600" cy="204152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digit   0 | 1 | 2 | … | 9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digit digit*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009999"/>
                </a:solidFill>
                <a:latin typeface="Times New Roman" pitchFamily="18" charset="0"/>
              </a:rPr>
              <a:t>optional_fraction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 .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dirty="0">
                <a:latin typeface="Times New Roman" pitchFamily="18" charset="0"/>
              </a:rPr>
              <a:t>|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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optional_exponent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( E ( + | -</a:t>
            </a:r>
            <a:r>
              <a:rPr lang="en-US" sz="2000" b="1" dirty="0">
                <a:latin typeface="Times New Roman" pitchFamily="18" charset="0"/>
              </a:rPr>
              <a:t>|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) 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) </a:t>
            </a:r>
            <a:r>
              <a:rPr lang="en-US" sz="2000" b="1" dirty="0">
                <a:latin typeface="Times New Roman" pitchFamily="18" charset="0"/>
              </a:rPr>
              <a:t>|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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663300"/>
                </a:solidFill>
                <a:latin typeface="Times New Roman" pitchFamily="18" charset="0"/>
                <a:sym typeface="Symbol" pitchFamily="18" charset="2"/>
              </a:rPr>
              <a:t>num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dirty="0" err="1">
                <a:solidFill>
                  <a:srgbClr val="009999"/>
                </a:solidFill>
                <a:latin typeface="Times New Roman" pitchFamily="18" charset="0"/>
              </a:rPr>
              <a:t>optional_fraction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optional_exponent</a:t>
            </a:r>
            <a:endParaRPr lang="en-US" sz="2000" b="1" dirty="0">
              <a:solidFill>
                <a:srgbClr val="660066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1219200" y="4333009"/>
            <a:ext cx="5943600" cy="206210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digit   0 | 1 | 2 | … | 9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digit</a:t>
            </a:r>
            <a:r>
              <a:rPr lang="en-US" sz="2000" b="1" baseline="30000" dirty="0">
                <a:latin typeface="Times New Roman" pitchFamily="18" charset="0"/>
                <a:sym typeface="Symbol" pitchFamily="18" charset="2"/>
              </a:rPr>
              <a:t>+</a:t>
            </a:r>
            <a:endParaRPr lang="en-US" sz="2000" b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009999"/>
                </a:solidFill>
                <a:latin typeface="Times New Roman" pitchFamily="18" charset="0"/>
              </a:rPr>
              <a:t>optional_fraction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 (.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) ?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optional_exponent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( E ( + | -) ?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) ?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663300"/>
                </a:solidFill>
                <a:latin typeface="Times New Roman" pitchFamily="18" charset="0"/>
                <a:sym typeface="Symbol" pitchFamily="18" charset="2"/>
              </a:rPr>
              <a:t>num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dirty="0" err="1">
                <a:solidFill>
                  <a:srgbClr val="009999"/>
                </a:solidFill>
                <a:latin typeface="Times New Roman" pitchFamily="18" charset="0"/>
              </a:rPr>
              <a:t>optional_fraction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optional_exponent</a:t>
            </a:r>
            <a:endParaRPr lang="en-US" sz="2000" b="1" dirty="0">
              <a:solidFill>
                <a:srgbClr val="660066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62502" name="Text Box 6"/>
          <p:cNvSpPr txBox="1">
            <a:spLocks noChangeArrowheads="1"/>
          </p:cNvSpPr>
          <p:nvPr/>
        </p:nvSpPr>
        <p:spPr bwMode="auto">
          <a:xfrm>
            <a:off x="152400" y="3581400"/>
            <a:ext cx="1600200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>
                <a:solidFill>
                  <a:srgbClr val="663300"/>
                </a:solidFill>
                <a:latin typeface="Times New Roman" pitchFamily="18" charset="0"/>
              </a:rPr>
              <a:t>Shorthand</a:t>
            </a:r>
          </a:p>
        </p:txBody>
      </p:sp>
    </p:spTree>
    <p:extLst>
      <p:ext uri="{BB962C8B-B14F-4D97-AF65-F5344CB8AC3E}">
        <p14:creationId xmlns:p14="http://schemas.microsoft.com/office/powerpoint/2010/main" val="36678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/>
              <a:t>Some Other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solidFill>
                  <a:srgbClr val="FF0000"/>
                </a:solidFill>
              </a:rPr>
              <a:t>Telephone numbers </a:t>
            </a:r>
            <a:r>
              <a:rPr lang="en-US" sz="2800" dirty="0" smtClean="0"/>
              <a:t>of the form</a:t>
            </a:r>
          </a:p>
          <a:p>
            <a:pPr lvl="1" eaLnBrk="1" hangingPunct="1"/>
            <a:r>
              <a:rPr lang="en-US" sz="2800" dirty="0" smtClean="0"/>
              <a:t>(937)-775-5134</a:t>
            </a:r>
          </a:p>
          <a:p>
            <a:pPr lvl="2" eaLnBrk="1" hangingPunct="1"/>
            <a:r>
              <a:rPr lang="en-US" sz="2400" dirty="0" smtClean="0"/>
              <a:t>exchange = digit</a:t>
            </a:r>
            <a:r>
              <a:rPr lang="en-US" sz="2400" baseline="30000" dirty="0" smtClean="0"/>
              <a:t>3</a:t>
            </a:r>
          </a:p>
          <a:p>
            <a:pPr lvl="2" eaLnBrk="1" hangingPunct="1"/>
            <a:r>
              <a:rPr lang="en-US" sz="2400" dirty="0" smtClean="0"/>
              <a:t>phone = digit</a:t>
            </a:r>
            <a:r>
              <a:rPr lang="en-US" sz="2400" baseline="30000" dirty="0" smtClean="0"/>
              <a:t>4</a:t>
            </a:r>
          </a:p>
          <a:p>
            <a:pPr lvl="2" eaLnBrk="1" hangingPunct="1"/>
            <a:r>
              <a:rPr lang="en-US" sz="2400" dirty="0" smtClean="0"/>
              <a:t>area = digit</a:t>
            </a:r>
            <a:r>
              <a:rPr lang="en-US" sz="2400" baseline="30000" dirty="0" smtClean="0"/>
              <a:t>3</a:t>
            </a:r>
          </a:p>
          <a:p>
            <a:pPr lvl="2" eaLnBrk="1" hangingPunct="1"/>
            <a:r>
              <a:rPr lang="en-US" sz="2400" dirty="0" err="1" smtClean="0"/>
              <a:t>phone_number</a:t>
            </a:r>
            <a:r>
              <a:rPr lang="en-US" sz="2400" dirty="0" smtClean="0"/>
              <a:t> = '(' area ')-' exchange '-' phone</a:t>
            </a:r>
          </a:p>
          <a:p>
            <a:pPr eaLnBrk="1" hangingPunct="1"/>
            <a:r>
              <a:rPr lang="en-US" sz="2800" dirty="0" smtClean="0"/>
              <a:t>Email address</a:t>
            </a:r>
          </a:p>
          <a:p>
            <a:pPr lvl="1" eaLnBrk="1" hangingPunct="1"/>
            <a:r>
              <a:rPr lang="en-US" sz="2800" i="1" dirty="0" smtClean="0">
                <a:hlinkClick r:id="rId2"/>
              </a:rPr>
              <a:t>violin@cs.wright.edu</a:t>
            </a:r>
            <a:endParaRPr lang="en-US" sz="2800" i="1" dirty="0" smtClean="0"/>
          </a:p>
          <a:p>
            <a:pPr lvl="1" eaLnBrk="1" hangingPunct="1"/>
            <a:r>
              <a:rPr lang="en-US" sz="2800" i="1" dirty="0" smtClean="0"/>
              <a:t>??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8320588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10836"/>
            <a:ext cx="7620000" cy="879764"/>
          </a:xfrm>
        </p:spPr>
        <p:txBody>
          <a:bodyPr/>
          <a:lstStyle/>
          <a:p>
            <a:r>
              <a:rPr lang="en-US" sz="4400" b="1" dirty="0"/>
              <a:t>Token Recognition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52259" name="Text Box 3"/>
          <p:cNvSpPr txBox="1">
            <a:spLocks noChangeArrowheads="1"/>
          </p:cNvSpPr>
          <p:nvPr/>
        </p:nvSpPr>
        <p:spPr bwMode="auto">
          <a:xfrm>
            <a:off x="990600" y="1066800"/>
            <a:ext cx="746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How can we use concepts developed so far to assist in recognizing tokens of a source language ?</a:t>
            </a:r>
          </a:p>
        </p:txBody>
      </p:sp>
      <p:sp>
        <p:nvSpPr>
          <p:cNvPr id="352261" name="Text Box 5"/>
          <p:cNvSpPr txBox="1">
            <a:spLocks noChangeArrowheads="1"/>
          </p:cNvSpPr>
          <p:nvPr/>
        </p:nvSpPr>
        <p:spPr bwMode="auto">
          <a:xfrm>
            <a:off x="1066800" y="2133600"/>
            <a:ext cx="5562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 dirty="0"/>
              <a:t>Assume Following Tokens:</a:t>
            </a:r>
          </a:p>
          <a:p>
            <a:pPr algn="l">
              <a:spcBef>
                <a:spcPct val="50000"/>
              </a:spcBef>
            </a:pPr>
            <a:r>
              <a:rPr lang="en-US" sz="2400" b="0" dirty="0"/>
              <a:t>        if,  then,  else,  </a:t>
            </a:r>
            <a:r>
              <a:rPr lang="en-US" sz="2400" b="0" dirty="0" err="1"/>
              <a:t>relop</a:t>
            </a:r>
            <a:r>
              <a:rPr lang="en-US" sz="2400" b="0" dirty="0"/>
              <a:t>,  id,  num</a:t>
            </a:r>
            <a:endParaRPr lang="en-US" sz="2400" u="sng" dirty="0"/>
          </a:p>
        </p:txBody>
      </p:sp>
      <p:sp>
        <p:nvSpPr>
          <p:cNvPr id="352266" name="Text Box 10"/>
          <p:cNvSpPr txBox="1">
            <a:spLocks noChangeArrowheads="1"/>
          </p:cNvSpPr>
          <p:nvPr/>
        </p:nvSpPr>
        <p:spPr bwMode="auto">
          <a:xfrm>
            <a:off x="1066800" y="3424535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 dirty="0"/>
              <a:t>Given Tokens, What are Patterns ?</a:t>
            </a:r>
          </a:p>
        </p:txBody>
      </p:sp>
      <p:sp>
        <p:nvSpPr>
          <p:cNvPr id="352267" name="Text Box 11"/>
          <p:cNvSpPr txBox="1">
            <a:spLocks noChangeArrowheads="1"/>
          </p:cNvSpPr>
          <p:nvPr/>
        </p:nvSpPr>
        <p:spPr bwMode="auto">
          <a:xfrm>
            <a:off x="1219200" y="4038600"/>
            <a:ext cx="7010400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if       </a:t>
            </a:r>
            <a:r>
              <a:rPr lang="en-US" sz="2000" dirty="0">
                <a:sym typeface="Symbol" pitchFamily="18" charset="2"/>
              </a:rPr>
              <a:t>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if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/>
              <a:t>then  </a:t>
            </a:r>
            <a:r>
              <a:rPr lang="en-US" sz="2000" dirty="0">
                <a:sym typeface="Symbol" pitchFamily="18" charset="2"/>
              </a:rPr>
              <a:t>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then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/>
              <a:t>else   </a:t>
            </a:r>
            <a:r>
              <a:rPr lang="en-US" sz="2000" dirty="0">
                <a:sym typeface="Symbol" pitchFamily="18" charset="2"/>
              </a:rPr>
              <a:t>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else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 err="1"/>
              <a:t>relop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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&lt; | &lt;= | &gt; | &gt;= | = | &lt;&gt;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id        letter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( </a:t>
            </a:r>
            <a:r>
              <a:rPr lang="en-US" sz="2000" dirty="0">
                <a:sym typeface="Symbol" pitchFamily="18" charset="2"/>
              </a:rPr>
              <a:t>letter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|</a:t>
            </a:r>
            <a:r>
              <a:rPr lang="en-US" sz="2000" dirty="0">
                <a:sym typeface="Symbol" pitchFamily="18" charset="2"/>
              </a:rPr>
              <a:t> digit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)*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 err="1">
                <a:sym typeface="Symbol" pitchFamily="18" charset="2"/>
              </a:rPr>
              <a:t>num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  digit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aseline="30000" dirty="0">
                <a:solidFill>
                  <a:schemeClr val="accent2"/>
                </a:solidFill>
                <a:sym typeface="Symbol" pitchFamily="18" charset="2"/>
              </a:rPr>
              <a:t>+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(. </a:t>
            </a:r>
            <a:r>
              <a:rPr lang="en-US" sz="2000" dirty="0">
                <a:sym typeface="Symbol" pitchFamily="18" charset="2"/>
              </a:rPr>
              <a:t>digit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aseline="30000" dirty="0">
                <a:solidFill>
                  <a:schemeClr val="accent2"/>
                </a:solidFill>
                <a:sym typeface="Symbol" pitchFamily="18" charset="2"/>
              </a:rPr>
              <a:t>+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) ? ( E(+ | -) ? </a:t>
            </a:r>
            <a:r>
              <a:rPr lang="en-US" sz="2000" dirty="0">
                <a:sym typeface="Symbol" pitchFamily="18" charset="2"/>
              </a:rPr>
              <a:t>digit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aseline="30000" dirty="0">
                <a:solidFill>
                  <a:schemeClr val="accent2"/>
                </a:solidFill>
                <a:sym typeface="Symbol" pitchFamily="18" charset="2"/>
              </a:rPr>
              <a:t>+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) ?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352272" name="Text Box 16"/>
          <p:cNvSpPr txBox="1">
            <a:spLocks noChangeArrowheads="1"/>
          </p:cNvSpPr>
          <p:nvPr/>
        </p:nvSpPr>
        <p:spPr bwMode="auto">
          <a:xfrm>
            <a:off x="5486400" y="3732074"/>
            <a:ext cx="3657600" cy="17543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Grammar: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 err="1">
                <a:solidFill>
                  <a:schemeClr val="tx1"/>
                </a:solidFill>
              </a:rPr>
              <a:t>stmt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 	|if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expr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then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stmt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/>
            </a:r>
            <a:br>
              <a:rPr lang="en-US" i="1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	|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if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expr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then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stmt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else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stmt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/>
            </a:r>
            <a:br>
              <a:rPr lang="en-US" i="1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	|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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/>
            </a:r>
            <a:br>
              <a:rPr lang="en-US" i="1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expr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 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term </a:t>
            </a:r>
            <a:r>
              <a:rPr lang="en-US" dirty="0" err="1">
                <a:solidFill>
                  <a:schemeClr val="tx1"/>
                </a:solidFill>
                <a:sym typeface="Symbol" pitchFamily="18" charset="2"/>
              </a:rPr>
              <a:t>relop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term | term</a:t>
            </a:r>
            <a:br>
              <a:rPr lang="en-US" i="1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term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 id | </a:t>
            </a:r>
            <a:r>
              <a:rPr lang="en-US" dirty="0" err="1">
                <a:solidFill>
                  <a:schemeClr val="tx1"/>
                </a:solidFill>
                <a:sym typeface="Symbol" pitchFamily="18" charset="2"/>
              </a:rPr>
              <a:t>num</a:t>
            </a:r>
            <a:endParaRPr lang="en-US" dirty="0">
              <a:solidFill>
                <a:schemeClr val="tx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73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458200" cy="1020762"/>
          </a:xfrm>
        </p:spPr>
        <p:txBody>
          <a:bodyPr/>
          <a:lstStyle/>
          <a:p>
            <a:pPr algn="ctr"/>
            <a:r>
              <a:rPr lang="en-US" sz="4000" b="1" dirty="0"/>
              <a:t>What Else Does Lexical Analyzer Do?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1371600" y="1600200"/>
            <a:ext cx="6400800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</a:rPr>
              <a:t>Scan away  </a:t>
            </a:r>
            <a:r>
              <a:rPr lang="en-US" sz="2800" i="1" dirty="0">
                <a:solidFill>
                  <a:schemeClr val="accent2"/>
                </a:solidFill>
              </a:rPr>
              <a:t>blanks</a:t>
            </a:r>
            <a:r>
              <a:rPr lang="en-US" sz="2800" dirty="0">
                <a:solidFill>
                  <a:schemeClr val="accent2"/>
                </a:solidFill>
              </a:rPr>
              <a:t>,  new lines,  tabs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7030A0"/>
                </a:solidFill>
              </a:rPr>
              <a:t>Can we Define Tokens For These?</a:t>
            </a:r>
          </a:p>
        </p:txBody>
      </p:sp>
      <p:sp>
        <p:nvSpPr>
          <p:cNvPr id="353284" name="Text Box 4"/>
          <p:cNvSpPr txBox="1">
            <a:spLocks noChangeArrowheads="1"/>
          </p:cNvSpPr>
          <p:nvPr/>
        </p:nvSpPr>
        <p:spPr bwMode="auto">
          <a:xfrm>
            <a:off x="1905000" y="3048000"/>
            <a:ext cx="54102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/>
              <a:t>blank    </a:t>
            </a:r>
            <a:r>
              <a:rPr lang="en-US" sz="2800" dirty="0">
                <a:sym typeface="Symbol" pitchFamily="18" charset="2"/>
              </a:rPr>
              <a:t>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blank</a:t>
            </a:r>
            <a:endParaRPr lang="en-US" sz="2800" dirty="0">
              <a:sym typeface="Symbol" pitchFamily="18" charset="2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ym typeface="Symbol" pitchFamily="18" charset="2"/>
              </a:rPr>
              <a:t>tab        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tab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ym typeface="Symbol" pitchFamily="18" charset="2"/>
              </a:rPr>
              <a:t>newline 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newline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 err="1">
                <a:sym typeface="Symbol" pitchFamily="18" charset="2"/>
              </a:rPr>
              <a:t>delim</a:t>
            </a:r>
            <a:r>
              <a:rPr lang="en-US" sz="2800" dirty="0">
                <a:sym typeface="Symbol" pitchFamily="18" charset="2"/>
              </a:rPr>
              <a:t>    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blank</a:t>
            </a:r>
            <a:r>
              <a:rPr lang="en-US" sz="2800" dirty="0">
                <a:sym typeface="Symbol" pitchFamily="18" charset="2"/>
              </a:rPr>
              <a:t> |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tab</a:t>
            </a:r>
            <a:r>
              <a:rPr lang="en-US" sz="2800" dirty="0">
                <a:sym typeface="Symbol" pitchFamily="18" charset="2"/>
              </a:rPr>
              <a:t> |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newline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 err="1">
                <a:sym typeface="Symbol" pitchFamily="18" charset="2"/>
              </a:rPr>
              <a:t>ws</a:t>
            </a:r>
            <a:r>
              <a:rPr lang="en-US" sz="2800" dirty="0">
                <a:sym typeface="Symbol" pitchFamily="18" charset="2"/>
              </a:rPr>
              <a:t>           </a:t>
            </a:r>
            <a:r>
              <a:rPr lang="en-US" sz="2800" dirty="0" err="1">
                <a:sym typeface="Symbol" pitchFamily="18" charset="2"/>
              </a:rPr>
              <a:t>delim</a:t>
            </a:r>
            <a:r>
              <a:rPr lang="en-US" sz="2800" baseline="30000" dirty="0">
                <a:sym typeface="Symbol" pitchFamily="18" charset="2"/>
              </a:rPr>
              <a:t> </a:t>
            </a:r>
            <a:r>
              <a:rPr lang="en-US" sz="2800" baseline="30000" dirty="0">
                <a:solidFill>
                  <a:schemeClr val="accent2"/>
                </a:solidFill>
                <a:sym typeface="Symbol" pitchFamily="18" charset="2"/>
              </a:rPr>
              <a:t>+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1219200" y="6019800"/>
            <a:ext cx="701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chemeClr val="accent1"/>
                </a:solidFill>
              </a:rPr>
              <a:t>In these cases no token is returned to parser</a:t>
            </a:r>
          </a:p>
        </p:txBody>
      </p:sp>
    </p:spTree>
    <p:extLst>
      <p:ext uri="{BB962C8B-B14F-4D97-AF65-F5344CB8AC3E}">
        <p14:creationId xmlns:p14="http://schemas.microsoft.com/office/powerpoint/2010/main" val="14846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620000" cy="1143000"/>
          </a:xfrm>
        </p:spPr>
        <p:txBody>
          <a:bodyPr/>
          <a:lstStyle/>
          <a:p>
            <a:r>
              <a:rPr lang="en-US" sz="4400" b="1" dirty="0"/>
              <a:t>Overall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355344" name="Group 16"/>
          <p:cNvGrpSpPr>
            <a:grpSpLocks/>
          </p:cNvGrpSpPr>
          <p:nvPr/>
        </p:nvGrpSpPr>
        <p:grpSpPr bwMode="auto">
          <a:xfrm>
            <a:off x="1295400" y="1219200"/>
            <a:ext cx="7162800" cy="4906963"/>
            <a:chOff x="864" y="1008"/>
            <a:chExt cx="4512" cy="3091"/>
          </a:xfrm>
        </p:grpSpPr>
        <p:sp>
          <p:nvSpPr>
            <p:cNvPr id="355331" name="Line 3"/>
            <p:cNvSpPr>
              <a:spLocks noChangeShapeType="1"/>
            </p:cNvSpPr>
            <p:nvPr/>
          </p:nvSpPr>
          <p:spPr bwMode="auto">
            <a:xfrm>
              <a:off x="960" y="1008"/>
              <a:ext cx="4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2" name="Line 4"/>
            <p:cNvSpPr>
              <a:spLocks noChangeShapeType="1"/>
            </p:cNvSpPr>
            <p:nvPr/>
          </p:nvSpPr>
          <p:spPr bwMode="auto">
            <a:xfrm>
              <a:off x="960" y="1056"/>
              <a:ext cx="4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3" name="Line 5"/>
            <p:cNvSpPr>
              <a:spLocks noChangeShapeType="1"/>
            </p:cNvSpPr>
            <p:nvPr/>
          </p:nvSpPr>
          <p:spPr bwMode="auto">
            <a:xfrm>
              <a:off x="960" y="1440"/>
              <a:ext cx="4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4" name="Line 6"/>
            <p:cNvSpPr>
              <a:spLocks noChangeShapeType="1"/>
            </p:cNvSpPr>
            <p:nvPr/>
          </p:nvSpPr>
          <p:spPr bwMode="auto">
            <a:xfrm>
              <a:off x="864" y="4080"/>
              <a:ext cx="4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5" name="Line 7"/>
            <p:cNvSpPr>
              <a:spLocks noChangeShapeType="1"/>
            </p:cNvSpPr>
            <p:nvPr/>
          </p:nvSpPr>
          <p:spPr bwMode="auto">
            <a:xfrm>
              <a:off x="2112" y="1008"/>
              <a:ext cx="0" cy="30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6" name="Line 8"/>
            <p:cNvSpPr>
              <a:spLocks noChangeShapeType="1"/>
            </p:cNvSpPr>
            <p:nvPr/>
          </p:nvSpPr>
          <p:spPr bwMode="auto">
            <a:xfrm>
              <a:off x="3216" y="1008"/>
              <a:ext cx="0" cy="30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8" name="Text Box 10"/>
            <p:cNvSpPr txBox="1">
              <a:spLocks noChangeArrowheads="1"/>
            </p:cNvSpPr>
            <p:nvPr/>
          </p:nvSpPr>
          <p:spPr bwMode="auto">
            <a:xfrm>
              <a:off x="960" y="1056"/>
              <a:ext cx="120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ourier New" pitchFamily="49" charset="0"/>
                </a:rPr>
                <a:t>Regular Expression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355339" name="Text Box 11"/>
            <p:cNvSpPr txBox="1">
              <a:spLocks noChangeArrowheads="1"/>
            </p:cNvSpPr>
            <p:nvPr/>
          </p:nvSpPr>
          <p:spPr bwMode="auto">
            <a:xfrm>
              <a:off x="2112" y="1142"/>
              <a:ext cx="11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ourier New" pitchFamily="49" charset="0"/>
                </a:rPr>
                <a:t>Token</a:t>
              </a:r>
            </a:p>
          </p:txBody>
        </p:sp>
        <p:sp>
          <p:nvSpPr>
            <p:cNvPr id="355340" name="Text Box 12"/>
            <p:cNvSpPr txBox="1">
              <a:spLocks noChangeArrowheads="1"/>
            </p:cNvSpPr>
            <p:nvPr/>
          </p:nvSpPr>
          <p:spPr bwMode="auto">
            <a:xfrm>
              <a:off x="3552" y="1104"/>
              <a:ext cx="17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ourier New" pitchFamily="49" charset="0"/>
                </a:rPr>
                <a:t>Attribute-Value</a:t>
              </a:r>
            </a:p>
          </p:txBody>
        </p:sp>
        <p:sp>
          <p:nvSpPr>
            <p:cNvPr id="355341" name="Text Box 13"/>
            <p:cNvSpPr txBox="1">
              <a:spLocks noChangeArrowheads="1"/>
            </p:cNvSpPr>
            <p:nvPr/>
          </p:nvSpPr>
          <p:spPr bwMode="auto">
            <a:xfrm>
              <a:off x="1200" y="1488"/>
              <a:ext cx="528" cy="2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/>
                <a:t>ws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>
                  <a:latin typeface="Courier New" pitchFamily="49" charset="0"/>
                </a:rPr>
                <a:t>if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>
                  <a:latin typeface="Courier New" pitchFamily="49" charset="0"/>
                </a:rPr>
                <a:t>then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>
                  <a:latin typeface="Courier New" pitchFamily="49" charset="0"/>
                </a:rPr>
                <a:t>else</a:t>
              </a:r>
              <a:endParaRPr lang="en-US" sz="2000" b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id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num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&lt;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&lt;=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=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&lt; &gt;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&gt;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&gt;=</a:t>
              </a:r>
            </a:p>
          </p:txBody>
        </p:sp>
        <p:sp>
          <p:nvSpPr>
            <p:cNvPr id="355342" name="Text Box 14"/>
            <p:cNvSpPr txBox="1">
              <a:spLocks noChangeArrowheads="1"/>
            </p:cNvSpPr>
            <p:nvPr/>
          </p:nvSpPr>
          <p:spPr bwMode="auto">
            <a:xfrm>
              <a:off x="2400" y="1488"/>
              <a:ext cx="528" cy="2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 dirty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/>
                <a:t>if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/>
                <a:t>then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/>
                <a:t>else</a:t>
              </a:r>
              <a:endParaRPr lang="en-US" sz="2000" b="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/>
                <a:t>id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num</a:t>
              </a:r>
              <a:endParaRPr lang="en-US" sz="200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r>
                <a:rPr lang="en-US" sz="2000" b="0" dirty="0"/>
                <a:t>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b="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b="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b="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dirty="0"/>
            </a:p>
          </p:txBody>
        </p:sp>
        <p:sp>
          <p:nvSpPr>
            <p:cNvPr id="355343" name="Text Box 15"/>
            <p:cNvSpPr txBox="1">
              <a:spLocks noChangeArrowheads="1"/>
            </p:cNvSpPr>
            <p:nvPr/>
          </p:nvSpPr>
          <p:spPr bwMode="auto">
            <a:xfrm>
              <a:off x="3264" y="1488"/>
              <a:ext cx="2112" cy="2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pointer to table entry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Exact value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LT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LE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EQ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NE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GT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3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657" y="10886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Constructing Transition Diagrams for Tokens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152400" y="1225689"/>
            <a:ext cx="8229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Transition Diagrams (TD) </a:t>
            </a:r>
            <a:r>
              <a:rPr lang="en-US" sz="2400" dirty="0"/>
              <a:t>are used to represent the tokens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As characters are read, the relevant TDs are used to attempt to </a:t>
            </a:r>
            <a:r>
              <a:rPr lang="en-US" sz="2400" dirty="0">
                <a:solidFill>
                  <a:srgbClr val="00B050"/>
                </a:solidFill>
              </a:rPr>
              <a:t>match lexeme to a pattern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Each TD has: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States</a:t>
            </a:r>
            <a:r>
              <a:rPr lang="en-US" sz="2400" dirty="0"/>
              <a:t> : Represented by </a:t>
            </a:r>
            <a:r>
              <a:rPr lang="en-US" sz="2400" dirty="0">
                <a:solidFill>
                  <a:srgbClr val="FF3300"/>
                </a:solidFill>
              </a:rPr>
              <a:t>Circles</a:t>
            </a:r>
            <a:endParaRPr lang="en-US" sz="2400" dirty="0"/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Actions</a:t>
            </a:r>
            <a:r>
              <a:rPr lang="en-US" sz="2400" dirty="0"/>
              <a:t> :  Represented by </a:t>
            </a:r>
            <a:r>
              <a:rPr lang="en-US" sz="2400" dirty="0">
                <a:solidFill>
                  <a:srgbClr val="FF3300"/>
                </a:solidFill>
              </a:rPr>
              <a:t>Arrows</a:t>
            </a:r>
            <a:r>
              <a:rPr lang="en-US" sz="2400" dirty="0"/>
              <a:t> between states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Start State</a:t>
            </a:r>
            <a:r>
              <a:rPr lang="en-US" sz="2400" dirty="0"/>
              <a:t> :  Beginning of a pattern (</a:t>
            </a:r>
            <a:r>
              <a:rPr lang="en-US" sz="2400" dirty="0">
                <a:solidFill>
                  <a:srgbClr val="FF3300"/>
                </a:solidFill>
              </a:rPr>
              <a:t>Arrowhead</a:t>
            </a:r>
            <a:r>
              <a:rPr lang="en-US" sz="2400" dirty="0"/>
              <a:t>)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Final State</a:t>
            </a:r>
            <a:r>
              <a:rPr lang="en-US" sz="2400" dirty="0"/>
              <a:t>(s) :  End of pattern (</a:t>
            </a:r>
            <a:r>
              <a:rPr lang="en-US" sz="2400" dirty="0">
                <a:solidFill>
                  <a:srgbClr val="FF3300"/>
                </a:solidFill>
              </a:rPr>
              <a:t>Concentric Circles</a:t>
            </a:r>
            <a:r>
              <a:rPr lang="en-US" sz="2400" dirty="0" smtClean="0"/>
              <a:t>)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 smtClean="0">
                <a:solidFill>
                  <a:srgbClr val="C00000"/>
                </a:solidFill>
              </a:rPr>
              <a:t> Edges</a:t>
            </a:r>
            <a:r>
              <a:rPr lang="en-US" sz="2400" dirty="0"/>
              <a:t>: arrows connecting the </a:t>
            </a:r>
            <a:r>
              <a:rPr lang="en-US" sz="2400" dirty="0" smtClean="0"/>
              <a:t>states</a:t>
            </a:r>
            <a:endParaRPr lang="en-US" sz="2400" dirty="0"/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Each TD is </a:t>
            </a:r>
            <a:r>
              <a:rPr lang="en-US" sz="2400" dirty="0">
                <a:solidFill>
                  <a:srgbClr val="00B0F0"/>
                </a:solidFill>
              </a:rPr>
              <a:t>Deterministic (assume) </a:t>
            </a:r>
            <a:r>
              <a:rPr lang="en-US" sz="2400" dirty="0"/>
              <a:t>- No need to choose between 2 different actions !</a:t>
            </a:r>
          </a:p>
        </p:txBody>
      </p:sp>
    </p:spTree>
    <p:extLst>
      <p:ext uri="{BB962C8B-B14F-4D97-AF65-F5344CB8AC3E}">
        <p14:creationId xmlns:p14="http://schemas.microsoft.com/office/powerpoint/2010/main" val="285236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620000" cy="1143000"/>
          </a:xfrm>
        </p:spPr>
        <p:txBody>
          <a:bodyPr/>
          <a:lstStyle/>
          <a:p>
            <a:r>
              <a:rPr lang="en-US" sz="4000" dirty="0"/>
              <a:t>Example :  </a:t>
            </a:r>
            <a:r>
              <a:rPr lang="en-US" sz="4000" dirty="0">
                <a:solidFill>
                  <a:srgbClr val="00B0F0"/>
                </a:solidFill>
              </a:rPr>
              <a:t>All RELOPs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358477" name="Group 77"/>
          <p:cNvGrpSpPr>
            <a:grpSpLocks/>
          </p:cNvGrpSpPr>
          <p:nvPr/>
        </p:nvGrpSpPr>
        <p:grpSpPr bwMode="auto">
          <a:xfrm>
            <a:off x="685800" y="1371600"/>
            <a:ext cx="7162800" cy="4495800"/>
            <a:chOff x="912" y="960"/>
            <a:chExt cx="4512" cy="2832"/>
          </a:xfrm>
        </p:grpSpPr>
        <p:sp>
          <p:nvSpPr>
            <p:cNvPr id="358404" name="Line 4"/>
            <p:cNvSpPr>
              <a:spLocks noChangeShapeType="1"/>
            </p:cNvSpPr>
            <p:nvPr/>
          </p:nvSpPr>
          <p:spPr bwMode="auto">
            <a:xfrm>
              <a:off x="912" y="115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05" name="Oval 5"/>
            <p:cNvSpPr>
              <a:spLocks noChangeArrowheads="1"/>
            </p:cNvSpPr>
            <p:nvPr/>
          </p:nvSpPr>
          <p:spPr bwMode="auto">
            <a:xfrm>
              <a:off x="1536" y="10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06" name="Line 6"/>
            <p:cNvSpPr>
              <a:spLocks noChangeShapeType="1"/>
            </p:cNvSpPr>
            <p:nvPr/>
          </p:nvSpPr>
          <p:spPr bwMode="auto">
            <a:xfrm>
              <a:off x="1824" y="115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4" name="Text Box 14"/>
            <p:cNvSpPr txBox="1">
              <a:spLocks noChangeArrowheads="1"/>
            </p:cNvSpPr>
            <p:nvPr/>
          </p:nvSpPr>
          <p:spPr bwMode="auto">
            <a:xfrm>
              <a:off x="960" y="9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start</a:t>
              </a:r>
            </a:p>
          </p:txBody>
        </p:sp>
        <p:sp>
          <p:nvSpPr>
            <p:cNvPr id="358417" name="Text Box 17"/>
            <p:cNvSpPr txBox="1">
              <a:spLocks noChangeArrowheads="1"/>
            </p:cNvSpPr>
            <p:nvPr/>
          </p:nvSpPr>
          <p:spPr bwMode="auto">
            <a:xfrm>
              <a:off x="1872" y="9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&lt;</a:t>
              </a:r>
            </a:p>
          </p:txBody>
        </p:sp>
        <p:sp>
          <p:nvSpPr>
            <p:cNvPr id="358418" name="Text Box 18"/>
            <p:cNvSpPr txBox="1">
              <a:spLocks noChangeArrowheads="1"/>
            </p:cNvSpPr>
            <p:nvPr/>
          </p:nvSpPr>
          <p:spPr bwMode="auto">
            <a:xfrm>
              <a:off x="1584" y="105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358407" name="Oval 7"/>
            <p:cNvSpPr>
              <a:spLocks noChangeArrowheads="1"/>
            </p:cNvSpPr>
            <p:nvPr/>
          </p:nvSpPr>
          <p:spPr bwMode="auto">
            <a:xfrm>
              <a:off x="3264" y="350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0" name="Oval 10"/>
            <p:cNvSpPr>
              <a:spLocks noChangeArrowheads="1"/>
            </p:cNvSpPr>
            <p:nvPr/>
          </p:nvSpPr>
          <p:spPr bwMode="auto">
            <a:xfrm>
              <a:off x="3312" y="3552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2" name="Line 12"/>
            <p:cNvSpPr>
              <a:spLocks noChangeShapeType="1"/>
            </p:cNvSpPr>
            <p:nvPr/>
          </p:nvSpPr>
          <p:spPr bwMode="auto">
            <a:xfrm>
              <a:off x="2736" y="3168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58413" name="AutoShape 13"/>
            <p:cNvCxnSpPr>
              <a:cxnSpLocks noChangeShapeType="1"/>
              <a:stCxn id="358408" idx="4"/>
              <a:endCxn id="358407" idx="2"/>
            </p:cNvCxnSpPr>
            <p:nvPr/>
          </p:nvCxnSpPr>
          <p:spPr bwMode="auto">
            <a:xfrm rot="16200000" flipH="1">
              <a:off x="2760" y="3144"/>
              <a:ext cx="336" cy="672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15" name="Text Box 15"/>
            <p:cNvSpPr txBox="1">
              <a:spLocks noChangeArrowheads="1"/>
            </p:cNvSpPr>
            <p:nvPr/>
          </p:nvSpPr>
          <p:spPr bwMode="auto">
            <a:xfrm>
              <a:off x="2688" y="33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other</a:t>
              </a:r>
            </a:p>
          </p:txBody>
        </p:sp>
        <p:sp>
          <p:nvSpPr>
            <p:cNvPr id="358416" name="Text Box 16"/>
            <p:cNvSpPr txBox="1">
              <a:spLocks noChangeArrowheads="1"/>
            </p:cNvSpPr>
            <p:nvPr/>
          </p:nvSpPr>
          <p:spPr bwMode="auto">
            <a:xfrm>
              <a:off x="2736" y="297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=</a:t>
              </a:r>
            </a:p>
          </p:txBody>
        </p:sp>
        <p:grpSp>
          <p:nvGrpSpPr>
            <p:cNvPr id="358444" name="Group 44"/>
            <p:cNvGrpSpPr>
              <a:grpSpLocks/>
            </p:cNvGrpSpPr>
            <p:nvPr/>
          </p:nvGrpSpPr>
          <p:grpSpPr bwMode="auto">
            <a:xfrm>
              <a:off x="2448" y="3024"/>
              <a:ext cx="288" cy="288"/>
              <a:chOff x="2448" y="1008"/>
              <a:chExt cx="288" cy="288"/>
            </a:xfrm>
          </p:grpSpPr>
          <p:sp>
            <p:nvSpPr>
              <p:cNvPr id="358408" name="Oval 8"/>
              <p:cNvSpPr>
                <a:spLocks noChangeArrowheads="1"/>
              </p:cNvSpPr>
              <p:nvPr/>
            </p:nvSpPr>
            <p:spPr bwMode="auto">
              <a:xfrm>
                <a:off x="2448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19" name="Text Box 19"/>
              <p:cNvSpPr txBox="1">
                <a:spLocks noChangeArrowheads="1"/>
              </p:cNvSpPr>
              <p:nvPr/>
            </p:nvSpPr>
            <p:spPr bwMode="auto">
              <a:xfrm>
                <a:off x="2496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6</a:t>
                </a:r>
              </a:p>
            </p:txBody>
          </p:sp>
        </p:grpSp>
        <p:grpSp>
          <p:nvGrpSpPr>
            <p:cNvPr id="358427" name="Group 27"/>
            <p:cNvGrpSpPr>
              <a:grpSpLocks/>
            </p:cNvGrpSpPr>
            <p:nvPr/>
          </p:nvGrpSpPr>
          <p:grpSpPr bwMode="auto">
            <a:xfrm>
              <a:off x="3264" y="3024"/>
              <a:ext cx="288" cy="288"/>
              <a:chOff x="3264" y="1008"/>
              <a:chExt cx="288" cy="288"/>
            </a:xfrm>
          </p:grpSpPr>
          <p:sp>
            <p:nvSpPr>
              <p:cNvPr id="358409" name="Oval 9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11" name="Oval 11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20" name="Text Box 20"/>
              <p:cNvSpPr txBox="1">
                <a:spLocks noChangeArrowheads="1"/>
              </p:cNvSpPr>
              <p:nvPr/>
            </p:nvSpPr>
            <p:spPr bwMode="auto">
              <a:xfrm>
                <a:off x="3312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7</a:t>
                </a:r>
              </a:p>
            </p:txBody>
          </p:sp>
        </p:grpSp>
        <p:sp>
          <p:nvSpPr>
            <p:cNvPr id="358421" name="Text Box 21"/>
            <p:cNvSpPr txBox="1">
              <a:spLocks noChangeArrowheads="1"/>
            </p:cNvSpPr>
            <p:nvPr/>
          </p:nvSpPr>
          <p:spPr bwMode="auto">
            <a:xfrm>
              <a:off x="3312" y="3552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8</a:t>
              </a:r>
            </a:p>
          </p:txBody>
        </p:sp>
        <p:sp>
          <p:nvSpPr>
            <p:cNvPr id="358424" name="Text Box 24"/>
            <p:cNvSpPr txBox="1">
              <a:spLocks noChangeArrowheads="1"/>
            </p:cNvSpPr>
            <p:nvPr/>
          </p:nvSpPr>
          <p:spPr bwMode="auto">
            <a:xfrm>
              <a:off x="3600" y="1056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LE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grpSp>
          <p:nvGrpSpPr>
            <p:cNvPr id="358428" name="Group 28"/>
            <p:cNvGrpSpPr>
              <a:grpSpLocks/>
            </p:cNvGrpSpPr>
            <p:nvPr/>
          </p:nvGrpSpPr>
          <p:grpSpPr bwMode="auto">
            <a:xfrm>
              <a:off x="2448" y="2400"/>
              <a:ext cx="288" cy="288"/>
              <a:chOff x="3264" y="1008"/>
              <a:chExt cx="288" cy="288"/>
            </a:xfrm>
          </p:grpSpPr>
          <p:sp>
            <p:nvSpPr>
              <p:cNvPr id="358429" name="Oval 29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30" name="Oval 30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31" name="Text Box 31"/>
              <p:cNvSpPr txBox="1">
                <a:spLocks noChangeArrowheads="1"/>
              </p:cNvSpPr>
              <p:nvPr/>
            </p:nvSpPr>
            <p:spPr bwMode="auto">
              <a:xfrm>
                <a:off x="3312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5</a:t>
                </a:r>
              </a:p>
            </p:txBody>
          </p:sp>
        </p:grpSp>
        <p:grpSp>
          <p:nvGrpSpPr>
            <p:cNvPr id="358440" name="Group 40"/>
            <p:cNvGrpSpPr>
              <a:grpSpLocks/>
            </p:cNvGrpSpPr>
            <p:nvPr/>
          </p:nvGrpSpPr>
          <p:grpSpPr bwMode="auto">
            <a:xfrm>
              <a:off x="3264" y="2016"/>
              <a:ext cx="288" cy="288"/>
              <a:chOff x="3264" y="1008"/>
              <a:chExt cx="288" cy="288"/>
            </a:xfrm>
          </p:grpSpPr>
          <p:sp>
            <p:nvSpPr>
              <p:cNvPr id="358441" name="Oval 41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42" name="Oval 42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43" name="Text Box 43"/>
              <p:cNvSpPr txBox="1">
                <a:spLocks noChangeArrowheads="1"/>
              </p:cNvSpPr>
              <p:nvPr/>
            </p:nvSpPr>
            <p:spPr bwMode="auto">
              <a:xfrm>
                <a:off x="3312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4</a:t>
                </a:r>
              </a:p>
            </p:txBody>
          </p:sp>
        </p:grpSp>
        <p:sp>
          <p:nvSpPr>
            <p:cNvPr id="358450" name="Oval 50"/>
            <p:cNvSpPr>
              <a:spLocks noChangeArrowheads="1"/>
            </p:cNvSpPr>
            <p:nvPr/>
          </p:nvSpPr>
          <p:spPr bwMode="auto">
            <a:xfrm>
              <a:off x="3264" y="148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51" name="Oval 51"/>
            <p:cNvSpPr>
              <a:spLocks noChangeArrowheads="1"/>
            </p:cNvSpPr>
            <p:nvPr/>
          </p:nvSpPr>
          <p:spPr bwMode="auto">
            <a:xfrm>
              <a:off x="3312" y="1536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52" name="Line 52"/>
            <p:cNvSpPr>
              <a:spLocks noChangeShapeType="1"/>
            </p:cNvSpPr>
            <p:nvPr/>
          </p:nvSpPr>
          <p:spPr bwMode="auto">
            <a:xfrm>
              <a:off x="2736" y="1152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58453" name="AutoShape 53"/>
            <p:cNvCxnSpPr>
              <a:cxnSpLocks noChangeShapeType="1"/>
              <a:stCxn id="358457" idx="4"/>
              <a:endCxn id="358450" idx="2"/>
            </p:cNvCxnSpPr>
            <p:nvPr/>
          </p:nvCxnSpPr>
          <p:spPr bwMode="auto">
            <a:xfrm rot="16200000" flipH="1">
              <a:off x="2760" y="1128"/>
              <a:ext cx="336" cy="672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54" name="Text Box 54"/>
            <p:cNvSpPr txBox="1">
              <a:spLocks noChangeArrowheads="1"/>
            </p:cNvSpPr>
            <p:nvPr/>
          </p:nvSpPr>
          <p:spPr bwMode="auto">
            <a:xfrm>
              <a:off x="2688" y="134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&gt;</a:t>
              </a:r>
            </a:p>
          </p:txBody>
        </p:sp>
        <p:sp>
          <p:nvSpPr>
            <p:cNvPr id="358455" name="Text Box 55"/>
            <p:cNvSpPr txBox="1">
              <a:spLocks noChangeArrowheads="1"/>
            </p:cNvSpPr>
            <p:nvPr/>
          </p:nvSpPr>
          <p:spPr bwMode="auto">
            <a:xfrm>
              <a:off x="2736" y="9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=</a:t>
              </a:r>
            </a:p>
          </p:txBody>
        </p:sp>
        <p:grpSp>
          <p:nvGrpSpPr>
            <p:cNvPr id="358456" name="Group 56"/>
            <p:cNvGrpSpPr>
              <a:grpSpLocks/>
            </p:cNvGrpSpPr>
            <p:nvPr/>
          </p:nvGrpSpPr>
          <p:grpSpPr bwMode="auto">
            <a:xfrm>
              <a:off x="2448" y="1008"/>
              <a:ext cx="288" cy="288"/>
              <a:chOff x="2448" y="1008"/>
              <a:chExt cx="288" cy="288"/>
            </a:xfrm>
          </p:grpSpPr>
          <p:sp>
            <p:nvSpPr>
              <p:cNvPr id="358457" name="Oval 57"/>
              <p:cNvSpPr>
                <a:spLocks noChangeArrowheads="1"/>
              </p:cNvSpPr>
              <p:nvPr/>
            </p:nvSpPr>
            <p:spPr bwMode="auto">
              <a:xfrm>
                <a:off x="2448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8" name="Text Box 58"/>
              <p:cNvSpPr txBox="1">
                <a:spLocks noChangeArrowheads="1"/>
              </p:cNvSpPr>
              <p:nvPr/>
            </p:nvSpPr>
            <p:spPr bwMode="auto">
              <a:xfrm>
                <a:off x="2496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</a:t>
                </a:r>
              </a:p>
            </p:txBody>
          </p:sp>
        </p:grpSp>
        <p:grpSp>
          <p:nvGrpSpPr>
            <p:cNvPr id="358459" name="Group 59"/>
            <p:cNvGrpSpPr>
              <a:grpSpLocks/>
            </p:cNvGrpSpPr>
            <p:nvPr/>
          </p:nvGrpSpPr>
          <p:grpSpPr bwMode="auto">
            <a:xfrm>
              <a:off x="3264" y="1008"/>
              <a:ext cx="288" cy="288"/>
              <a:chOff x="3264" y="1008"/>
              <a:chExt cx="288" cy="288"/>
            </a:xfrm>
          </p:grpSpPr>
          <p:sp>
            <p:nvSpPr>
              <p:cNvPr id="358460" name="Oval 60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61" name="Oval 61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62" name="Text Box 62"/>
              <p:cNvSpPr txBox="1">
                <a:spLocks noChangeArrowheads="1"/>
              </p:cNvSpPr>
              <p:nvPr/>
            </p:nvSpPr>
            <p:spPr bwMode="auto">
              <a:xfrm>
                <a:off x="3312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</a:t>
                </a:r>
              </a:p>
            </p:txBody>
          </p:sp>
        </p:grpSp>
        <p:sp>
          <p:nvSpPr>
            <p:cNvPr id="358463" name="Text Box 63"/>
            <p:cNvSpPr txBox="1">
              <a:spLocks noChangeArrowheads="1"/>
            </p:cNvSpPr>
            <p:nvPr/>
          </p:nvSpPr>
          <p:spPr bwMode="auto">
            <a:xfrm>
              <a:off x="3312" y="153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3</a:t>
              </a:r>
            </a:p>
          </p:txBody>
        </p:sp>
        <p:cxnSp>
          <p:nvCxnSpPr>
            <p:cNvPr id="358464" name="AutoShape 64"/>
            <p:cNvCxnSpPr>
              <a:cxnSpLocks noChangeShapeType="1"/>
              <a:stCxn id="358457" idx="4"/>
              <a:endCxn id="358441" idx="2"/>
            </p:cNvCxnSpPr>
            <p:nvPr/>
          </p:nvCxnSpPr>
          <p:spPr bwMode="auto">
            <a:xfrm rot="16200000" flipH="1">
              <a:off x="2496" y="1392"/>
              <a:ext cx="864" cy="672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65" name="AutoShape 65"/>
            <p:cNvCxnSpPr>
              <a:cxnSpLocks noChangeShapeType="1"/>
              <a:endCxn id="358429" idx="2"/>
            </p:cNvCxnSpPr>
            <p:nvPr/>
          </p:nvCxnSpPr>
          <p:spPr bwMode="auto">
            <a:xfrm rot="16200000" flipH="1">
              <a:off x="1440" y="1536"/>
              <a:ext cx="1248" cy="768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66" name="AutoShape 66"/>
            <p:cNvCxnSpPr>
              <a:cxnSpLocks noChangeShapeType="1"/>
              <a:stCxn id="358405" idx="4"/>
              <a:endCxn id="358408" idx="2"/>
            </p:cNvCxnSpPr>
            <p:nvPr/>
          </p:nvCxnSpPr>
          <p:spPr bwMode="auto">
            <a:xfrm rot="16200000" flipH="1">
              <a:off x="1128" y="1848"/>
              <a:ext cx="1872" cy="768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67" name="Text Box 67"/>
            <p:cNvSpPr txBox="1">
              <a:spLocks noChangeArrowheads="1"/>
            </p:cNvSpPr>
            <p:nvPr/>
          </p:nvSpPr>
          <p:spPr bwMode="auto">
            <a:xfrm>
              <a:off x="2784" y="177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other</a:t>
              </a:r>
            </a:p>
          </p:txBody>
        </p:sp>
        <p:sp>
          <p:nvSpPr>
            <p:cNvPr id="358468" name="Text Box 68"/>
            <p:cNvSpPr txBox="1">
              <a:spLocks noChangeArrowheads="1"/>
            </p:cNvSpPr>
            <p:nvPr/>
          </p:nvSpPr>
          <p:spPr bwMode="auto">
            <a:xfrm>
              <a:off x="1872" y="264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&gt;</a:t>
              </a:r>
            </a:p>
          </p:txBody>
        </p:sp>
        <p:sp>
          <p:nvSpPr>
            <p:cNvPr id="358469" name="Text Box 69"/>
            <p:cNvSpPr txBox="1">
              <a:spLocks noChangeArrowheads="1"/>
            </p:cNvSpPr>
            <p:nvPr/>
          </p:nvSpPr>
          <p:spPr bwMode="auto">
            <a:xfrm>
              <a:off x="1824" y="206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=</a:t>
              </a:r>
            </a:p>
          </p:txBody>
        </p:sp>
        <p:sp>
          <p:nvSpPr>
            <p:cNvPr id="358470" name="Text Box 70"/>
            <p:cNvSpPr txBox="1">
              <a:spLocks noChangeArrowheads="1"/>
            </p:cNvSpPr>
            <p:nvPr/>
          </p:nvSpPr>
          <p:spPr bwMode="auto">
            <a:xfrm>
              <a:off x="3504" y="345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*</a:t>
              </a:r>
            </a:p>
          </p:txBody>
        </p:sp>
        <p:sp>
          <p:nvSpPr>
            <p:cNvPr id="358471" name="Text Box 71"/>
            <p:cNvSpPr txBox="1">
              <a:spLocks noChangeArrowheads="1"/>
            </p:cNvSpPr>
            <p:nvPr/>
          </p:nvSpPr>
          <p:spPr bwMode="auto">
            <a:xfrm>
              <a:off x="3504" y="19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*</a:t>
              </a:r>
            </a:p>
          </p:txBody>
        </p:sp>
        <p:sp>
          <p:nvSpPr>
            <p:cNvPr id="358472" name="Text Box 72"/>
            <p:cNvSpPr txBox="1">
              <a:spLocks noChangeArrowheads="1"/>
            </p:cNvSpPr>
            <p:nvPr/>
          </p:nvSpPr>
          <p:spPr bwMode="auto">
            <a:xfrm>
              <a:off x="3648" y="1536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NE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58473" name="Text Box 73"/>
            <p:cNvSpPr txBox="1">
              <a:spLocks noChangeArrowheads="1"/>
            </p:cNvSpPr>
            <p:nvPr/>
          </p:nvSpPr>
          <p:spPr bwMode="auto">
            <a:xfrm>
              <a:off x="3696" y="2064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LT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58474" name="Text Box 74"/>
            <p:cNvSpPr txBox="1">
              <a:spLocks noChangeArrowheads="1"/>
            </p:cNvSpPr>
            <p:nvPr/>
          </p:nvSpPr>
          <p:spPr bwMode="auto">
            <a:xfrm>
              <a:off x="2832" y="2448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EQ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58475" name="Text Box 75"/>
            <p:cNvSpPr txBox="1">
              <a:spLocks noChangeArrowheads="1"/>
            </p:cNvSpPr>
            <p:nvPr/>
          </p:nvSpPr>
          <p:spPr bwMode="auto">
            <a:xfrm>
              <a:off x="3696" y="3072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GE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58476" name="Text Box 76"/>
            <p:cNvSpPr txBox="1">
              <a:spLocks noChangeArrowheads="1"/>
            </p:cNvSpPr>
            <p:nvPr/>
          </p:nvSpPr>
          <p:spPr bwMode="auto">
            <a:xfrm>
              <a:off x="3744" y="3552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GT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43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/>
          <a:lstStyle/>
          <a:p>
            <a:pPr algn="ctr"/>
            <a:r>
              <a:rPr lang="en-US" b="1" spc="0" dirty="0">
                <a:solidFill>
                  <a:schemeClr val="tx1"/>
                </a:solidFill>
              </a:rPr>
              <a:t>Lexical Analyzer </a:t>
            </a:r>
            <a:r>
              <a:rPr lang="en-US" b="1" spc="0" dirty="0" smtClean="0">
                <a:solidFill>
                  <a:schemeClr val="tx1"/>
                </a:solidFill>
              </a:rPr>
              <a:t>in Perspective</a:t>
            </a:r>
            <a:endParaRPr lang="en-US" b="1" spc="0" dirty="0">
              <a:solidFill>
                <a:schemeClr val="tx1"/>
              </a:solidFill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33400" y="1752600"/>
            <a:ext cx="7543800" cy="2743200"/>
            <a:chOff x="144" y="1104"/>
            <a:chExt cx="3936" cy="1728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152" y="1248"/>
              <a:ext cx="2544" cy="1584"/>
              <a:chOff x="768" y="1248"/>
              <a:chExt cx="2544" cy="1584"/>
            </a:xfrm>
          </p:grpSpPr>
          <p:grpSp>
            <p:nvGrpSpPr>
              <p:cNvPr id="11" name="Group 5"/>
              <p:cNvGrpSpPr>
                <a:grpSpLocks/>
              </p:cNvGrpSpPr>
              <p:nvPr/>
            </p:nvGrpSpPr>
            <p:grpSpPr bwMode="auto">
              <a:xfrm>
                <a:off x="768" y="1248"/>
                <a:ext cx="864" cy="576"/>
                <a:chOff x="720" y="1920"/>
                <a:chExt cx="864" cy="576"/>
              </a:xfrm>
            </p:grpSpPr>
            <p:sp>
              <p:nvSpPr>
                <p:cNvPr id="22" name="Rectangle 6"/>
                <p:cNvSpPr>
                  <a:spLocks noChangeArrowheads="1"/>
                </p:cNvSpPr>
                <p:nvPr/>
              </p:nvSpPr>
              <p:spPr bwMode="auto">
                <a:xfrm>
                  <a:off x="720" y="1920"/>
                  <a:ext cx="864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2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20" y="1920"/>
                  <a:ext cx="864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2400" b="1" dirty="0"/>
                    <a:t>lexical analyzer</a:t>
                  </a:r>
                </a:p>
              </p:txBody>
            </p:sp>
          </p:grpSp>
          <p:grpSp>
            <p:nvGrpSpPr>
              <p:cNvPr id="12" name="Group 8"/>
              <p:cNvGrpSpPr>
                <a:grpSpLocks/>
              </p:cNvGrpSpPr>
              <p:nvPr/>
            </p:nvGrpSpPr>
            <p:grpSpPr bwMode="auto">
              <a:xfrm>
                <a:off x="2448" y="1248"/>
                <a:ext cx="864" cy="576"/>
                <a:chOff x="1728" y="1920"/>
                <a:chExt cx="864" cy="576"/>
              </a:xfrm>
            </p:grpSpPr>
            <p:sp>
              <p:nvSpPr>
                <p:cNvPr id="20" name="Rectangle 9"/>
                <p:cNvSpPr>
                  <a:spLocks noChangeArrowheads="1"/>
                </p:cNvSpPr>
                <p:nvPr/>
              </p:nvSpPr>
              <p:spPr bwMode="auto">
                <a:xfrm>
                  <a:off x="1728" y="1920"/>
                  <a:ext cx="864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2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728" y="2064"/>
                  <a:ext cx="86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2400" b="1" dirty="0"/>
                    <a:t>parser</a:t>
                  </a:r>
                </a:p>
              </p:txBody>
            </p:sp>
          </p:grpSp>
          <p:grpSp>
            <p:nvGrpSpPr>
              <p:cNvPr id="13" name="Group 11"/>
              <p:cNvGrpSpPr>
                <a:grpSpLocks/>
              </p:cNvGrpSpPr>
              <p:nvPr/>
            </p:nvGrpSpPr>
            <p:grpSpPr bwMode="auto">
              <a:xfrm>
                <a:off x="1584" y="2256"/>
                <a:ext cx="864" cy="576"/>
                <a:chOff x="720" y="1920"/>
                <a:chExt cx="864" cy="576"/>
              </a:xfrm>
            </p:grpSpPr>
            <p:sp>
              <p:nvSpPr>
                <p:cNvPr id="18" name="Rectangle 12"/>
                <p:cNvSpPr>
                  <a:spLocks noChangeArrowheads="1"/>
                </p:cNvSpPr>
                <p:nvPr/>
              </p:nvSpPr>
              <p:spPr bwMode="auto">
                <a:xfrm>
                  <a:off x="720" y="1920"/>
                  <a:ext cx="864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1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720" y="1920"/>
                  <a:ext cx="864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2400" b="1" dirty="0"/>
                    <a:t>symbol table</a:t>
                  </a:r>
                </a:p>
              </p:txBody>
            </p:sp>
          </p:grp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1632" y="134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 flipH="1">
                <a:off x="1632" y="168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 flipV="1">
                <a:off x="2448" y="1824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 flipH="1" flipV="1">
                <a:off x="1200" y="1824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144" y="1296"/>
              <a:ext cx="8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/>
                <a:t>source program</a:t>
              </a:r>
            </a:p>
          </p:txBody>
        </p:sp>
        <p:sp>
          <p:nvSpPr>
            <p:cNvPr id="7" name="Line 19"/>
            <p:cNvSpPr>
              <a:spLocks noChangeShapeType="1"/>
            </p:cNvSpPr>
            <p:nvPr/>
          </p:nvSpPr>
          <p:spPr bwMode="auto">
            <a:xfrm>
              <a:off x="768" y="15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3696" y="1488"/>
              <a:ext cx="38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2160" y="1104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/>
                <a:t>token</a:t>
              </a: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2160" y="1632"/>
              <a:ext cx="62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 dirty="0"/>
                <a:t>get next token</a:t>
              </a:r>
            </a:p>
          </p:txBody>
        </p:sp>
      </p:grp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54205" y="5257800"/>
            <a:ext cx="69342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u="sng" dirty="0">
                <a:solidFill>
                  <a:srgbClr val="A50021"/>
                </a:solidFill>
              </a:rPr>
              <a:t>Important Issue:  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>
                <a:solidFill>
                  <a:srgbClr val="00CC00"/>
                </a:solidFill>
              </a:rPr>
              <a:t>  </a:t>
            </a:r>
            <a:r>
              <a:rPr lang="en-US" sz="2000" dirty="0"/>
              <a:t>What are Responsibilities of each Box ?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/>
              <a:t>  Focus on Lexical Analyzer and Parser.</a:t>
            </a:r>
            <a:endParaRPr lang="en-US" sz="2000" u="sng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2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 TDs : </a:t>
            </a:r>
            <a:r>
              <a:rPr lang="en-US" sz="4000" dirty="0">
                <a:solidFill>
                  <a:srgbClr val="00B0F0"/>
                </a:solidFill>
              </a:rPr>
              <a:t>id and </a:t>
            </a:r>
            <a:r>
              <a:rPr lang="en-US" sz="4000" dirty="0" err="1">
                <a:solidFill>
                  <a:srgbClr val="00B0F0"/>
                </a:solidFill>
              </a:rPr>
              <a:t>delim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59488" name="Text Box 64"/>
          <p:cNvSpPr txBox="1">
            <a:spLocks noChangeArrowheads="1"/>
          </p:cNvSpPr>
          <p:nvPr/>
        </p:nvSpPr>
        <p:spPr bwMode="auto">
          <a:xfrm>
            <a:off x="228600" y="2286000"/>
            <a:ext cx="609600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 dirty="0"/>
              <a:t>id :</a:t>
            </a:r>
            <a:endParaRPr lang="en-US" sz="2400" dirty="0"/>
          </a:p>
        </p:txBody>
      </p:sp>
      <p:sp>
        <p:nvSpPr>
          <p:cNvPr id="359616" name="Text Box 192"/>
          <p:cNvSpPr txBox="1">
            <a:spLocks noChangeArrowheads="1"/>
          </p:cNvSpPr>
          <p:nvPr/>
        </p:nvSpPr>
        <p:spPr bwMode="auto">
          <a:xfrm>
            <a:off x="228600" y="4343400"/>
            <a:ext cx="1066800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 dirty="0" err="1"/>
              <a:t>delim</a:t>
            </a:r>
            <a:r>
              <a:rPr lang="en-US" sz="2000" u="sng" dirty="0"/>
              <a:t> :</a:t>
            </a:r>
            <a:endParaRPr lang="en-US" sz="2000" dirty="0"/>
          </a:p>
        </p:txBody>
      </p:sp>
      <p:grpSp>
        <p:nvGrpSpPr>
          <p:cNvPr id="359618" name="Group 194"/>
          <p:cNvGrpSpPr>
            <a:grpSpLocks/>
          </p:cNvGrpSpPr>
          <p:nvPr/>
        </p:nvGrpSpPr>
        <p:grpSpPr bwMode="auto">
          <a:xfrm>
            <a:off x="1447800" y="4648200"/>
            <a:ext cx="4495800" cy="990600"/>
            <a:chOff x="1392" y="2544"/>
            <a:chExt cx="2832" cy="624"/>
          </a:xfrm>
        </p:grpSpPr>
        <p:sp>
          <p:nvSpPr>
            <p:cNvPr id="359599" name="Line 175"/>
            <p:cNvSpPr>
              <a:spLocks noChangeShapeType="1"/>
            </p:cNvSpPr>
            <p:nvPr/>
          </p:nvSpPr>
          <p:spPr bwMode="auto">
            <a:xfrm>
              <a:off x="1392" y="302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0" name="Oval 176"/>
            <p:cNvSpPr>
              <a:spLocks noChangeArrowheads="1"/>
            </p:cNvSpPr>
            <p:nvPr/>
          </p:nvSpPr>
          <p:spPr bwMode="auto">
            <a:xfrm>
              <a:off x="2016" y="288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1" name="Line 177"/>
            <p:cNvSpPr>
              <a:spLocks noChangeShapeType="1"/>
            </p:cNvSpPr>
            <p:nvPr/>
          </p:nvSpPr>
          <p:spPr bwMode="auto">
            <a:xfrm>
              <a:off x="2304" y="302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2" name="Text Box 178"/>
            <p:cNvSpPr txBox="1">
              <a:spLocks noChangeArrowheads="1"/>
            </p:cNvSpPr>
            <p:nvPr/>
          </p:nvSpPr>
          <p:spPr bwMode="auto">
            <a:xfrm>
              <a:off x="1440" y="283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start</a:t>
              </a:r>
            </a:p>
          </p:txBody>
        </p:sp>
        <p:sp>
          <p:nvSpPr>
            <p:cNvPr id="359603" name="Text Box 179"/>
            <p:cNvSpPr txBox="1">
              <a:spLocks noChangeArrowheads="1"/>
            </p:cNvSpPr>
            <p:nvPr/>
          </p:nvSpPr>
          <p:spPr bwMode="auto">
            <a:xfrm>
              <a:off x="2352" y="283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delim</a:t>
              </a:r>
            </a:p>
          </p:txBody>
        </p:sp>
        <p:sp>
          <p:nvSpPr>
            <p:cNvPr id="359604" name="Text Box 180"/>
            <p:cNvSpPr txBox="1">
              <a:spLocks noChangeArrowheads="1"/>
            </p:cNvSpPr>
            <p:nvPr/>
          </p:nvSpPr>
          <p:spPr bwMode="auto">
            <a:xfrm>
              <a:off x="2016" y="292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28</a:t>
              </a:r>
            </a:p>
          </p:txBody>
        </p:sp>
        <p:sp>
          <p:nvSpPr>
            <p:cNvPr id="359605" name="Line 181"/>
            <p:cNvSpPr>
              <a:spLocks noChangeShapeType="1"/>
            </p:cNvSpPr>
            <p:nvPr/>
          </p:nvSpPr>
          <p:spPr bwMode="auto">
            <a:xfrm>
              <a:off x="3216" y="302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6" name="Text Box 182"/>
            <p:cNvSpPr txBox="1">
              <a:spLocks noChangeArrowheads="1"/>
            </p:cNvSpPr>
            <p:nvPr/>
          </p:nvSpPr>
          <p:spPr bwMode="auto">
            <a:xfrm>
              <a:off x="3216" y="283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other</a:t>
              </a:r>
            </a:p>
          </p:txBody>
        </p:sp>
        <p:grpSp>
          <p:nvGrpSpPr>
            <p:cNvPr id="359607" name="Group 183"/>
            <p:cNvGrpSpPr>
              <a:grpSpLocks/>
            </p:cNvGrpSpPr>
            <p:nvPr/>
          </p:nvGrpSpPr>
          <p:grpSpPr bwMode="auto">
            <a:xfrm>
              <a:off x="3744" y="2880"/>
              <a:ext cx="288" cy="288"/>
              <a:chOff x="3696" y="1152"/>
              <a:chExt cx="288" cy="288"/>
            </a:xfrm>
          </p:grpSpPr>
          <p:sp>
            <p:nvSpPr>
              <p:cNvPr id="359608" name="Oval 184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09" name="Oval 185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10" name="Text Box 186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30</a:t>
                </a:r>
              </a:p>
            </p:txBody>
          </p:sp>
        </p:grpSp>
        <p:grpSp>
          <p:nvGrpSpPr>
            <p:cNvPr id="359611" name="Group 187"/>
            <p:cNvGrpSpPr>
              <a:grpSpLocks/>
            </p:cNvGrpSpPr>
            <p:nvPr/>
          </p:nvGrpSpPr>
          <p:grpSpPr bwMode="auto">
            <a:xfrm>
              <a:off x="2928" y="2880"/>
              <a:ext cx="288" cy="288"/>
              <a:chOff x="2880" y="1152"/>
              <a:chExt cx="288" cy="288"/>
            </a:xfrm>
          </p:grpSpPr>
          <p:sp>
            <p:nvSpPr>
              <p:cNvPr id="359612" name="Oval 188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13" name="Text Box 189"/>
              <p:cNvSpPr txBox="1">
                <a:spLocks noChangeArrowheads="1"/>
              </p:cNvSpPr>
              <p:nvPr/>
            </p:nvSpPr>
            <p:spPr bwMode="auto">
              <a:xfrm>
                <a:off x="2880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29</a:t>
                </a:r>
              </a:p>
            </p:txBody>
          </p:sp>
          <p:cxnSp>
            <p:nvCxnSpPr>
              <p:cNvPr id="359614" name="AutoShape 190"/>
              <p:cNvCxnSpPr>
                <a:cxnSpLocks noChangeShapeType="1"/>
                <a:stCxn id="359612" idx="7"/>
                <a:endCxn id="359613" idx="0"/>
              </p:cNvCxnSpPr>
              <p:nvPr/>
            </p:nvCxnSpPr>
            <p:spPr bwMode="auto">
              <a:xfrm rot="16200000" flipH="1" flipV="1">
                <a:off x="3072" y="1146"/>
                <a:ext cx="6" cy="102"/>
              </a:xfrm>
              <a:prstGeom prst="curvedConnector3">
                <a:avLst>
                  <a:gd name="adj1" fmla="val -31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59615" name="Text Box 191"/>
            <p:cNvSpPr txBox="1">
              <a:spLocks noChangeArrowheads="1"/>
            </p:cNvSpPr>
            <p:nvPr/>
          </p:nvSpPr>
          <p:spPr bwMode="auto">
            <a:xfrm>
              <a:off x="2736" y="2544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err="1"/>
                <a:t>delim</a:t>
              </a:r>
              <a:endParaRPr lang="en-US" sz="1800" dirty="0"/>
            </a:p>
          </p:txBody>
        </p:sp>
        <p:sp>
          <p:nvSpPr>
            <p:cNvPr id="359617" name="Text Box 193"/>
            <p:cNvSpPr txBox="1">
              <a:spLocks noChangeArrowheads="1"/>
            </p:cNvSpPr>
            <p:nvPr/>
          </p:nvSpPr>
          <p:spPr bwMode="auto">
            <a:xfrm>
              <a:off x="3936" y="283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*</a:t>
              </a:r>
            </a:p>
          </p:txBody>
        </p:sp>
      </p:grpSp>
      <p:sp>
        <p:nvSpPr>
          <p:cNvPr id="359448" name="Text Box 24"/>
          <p:cNvSpPr txBox="1">
            <a:spLocks noChangeArrowheads="1"/>
          </p:cNvSpPr>
          <p:nvPr/>
        </p:nvSpPr>
        <p:spPr bwMode="auto">
          <a:xfrm>
            <a:off x="4648200" y="3581400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return( get_token(), install_id())</a:t>
            </a:r>
          </a:p>
        </p:txBody>
      </p:sp>
      <p:grpSp>
        <p:nvGrpSpPr>
          <p:cNvPr id="359623" name="Group 199"/>
          <p:cNvGrpSpPr>
            <a:grpSpLocks/>
          </p:cNvGrpSpPr>
          <p:nvPr/>
        </p:nvGrpSpPr>
        <p:grpSpPr bwMode="auto">
          <a:xfrm>
            <a:off x="1371600" y="2514600"/>
            <a:ext cx="4495800" cy="990600"/>
            <a:chOff x="1344" y="1584"/>
            <a:chExt cx="2832" cy="624"/>
          </a:xfrm>
        </p:grpSpPr>
        <p:sp>
          <p:nvSpPr>
            <p:cNvPr id="359428" name="Line 4"/>
            <p:cNvSpPr>
              <a:spLocks noChangeShapeType="1"/>
            </p:cNvSpPr>
            <p:nvPr/>
          </p:nvSpPr>
          <p:spPr bwMode="auto">
            <a:xfrm>
              <a:off x="1344" y="206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29" name="Oval 5"/>
            <p:cNvSpPr>
              <a:spLocks noChangeArrowheads="1"/>
            </p:cNvSpPr>
            <p:nvPr/>
          </p:nvSpPr>
          <p:spPr bwMode="auto">
            <a:xfrm>
              <a:off x="1968" y="192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30" name="Line 6"/>
            <p:cNvSpPr>
              <a:spLocks noChangeShapeType="1"/>
            </p:cNvSpPr>
            <p:nvPr/>
          </p:nvSpPr>
          <p:spPr bwMode="auto">
            <a:xfrm>
              <a:off x="2256" y="206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31" name="Text Box 7"/>
            <p:cNvSpPr txBox="1">
              <a:spLocks noChangeArrowheads="1"/>
            </p:cNvSpPr>
            <p:nvPr/>
          </p:nvSpPr>
          <p:spPr bwMode="auto">
            <a:xfrm>
              <a:off x="1392" y="187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start</a:t>
              </a:r>
            </a:p>
          </p:txBody>
        </p:sp>
        <p:sp>
          <p:nvSpPr>
            <p:cNvPr id="359432" name="Text Box 8"/>
            <p:cNvSpPr txBox="1">
              <a:spLocks noChangeArrowheads="1"/>
            </p:cNvSpPr>
            <p:nvPr/>
          </p:nvSpPr>
          <p:spPr bwMode="auto">
            <a:xfrm>
              <a:off x="2304" y="187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letter</a:t>
              </a:r>
            </a:p>
          </p:txBody>
        </p:sp>
        <p:sp>
          <p:nvSpPr>
            <p:cNvPr id="359433" name="Text Box 9"/>
            <p:cNvSpPr txBox="1">
              <a:spLocks noChangeArrowheads="1"/>
            </p:cNvSpPr>
            <p:nvPr/>
          </p:nvSpPr>
          <p:spPr bwMode="auto">
            <a:xfrm>
              <a:off x="2016" y="1968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9</a:t>
              </a:r>
            </a:p>
          </p:txBody>
        </p:sp>
        <p:sp>
          <p:nvSpPr>
            <p:cNvPr id="359459" name="Line 35"/>
            <p:cNvSpPr>
              <a:spLocks noChangeShapeType="1"/>
            </p:cNvSpPr>
            <p:nvPr/>
          </p:nvSpPr>
          <p:spPr bwMode="auto">
            <a:xfrm>
              <a:off x="3168" y="206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62" name="Text Box 38"/>
            <p:cNvSpPr txBox="1">
              <a:spLocks noChangeArrowheads="1"/>
            </p:cNvSpPr>
            <p:nvPr/>
          </p:nvSpPr>
          <p:spPr bwMode="auto">
            <a:xfrm>
              <a:off x="3168" y="187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other</a:t>
              </a:r>
            </a:p>
          </p:txBody>
        </p:sp>
        <p:grpSp>
          <p:nvGrpSpPr>
            <p:cNvPr id="359499" name="Group 75"/>
            <p:cNvGrpSpPr>
              <a:grpSpLocks/>
            </p:cNvGrpSpPr>
            <p:nvPr/>
          </p:nvGrpSpPr>
          <p:grpSpPr bwMode="auto">
            <a:xfrm>
              <a:off x="3696" y="1920"/>
              <a:ext cx="288" cy="288"/>
              <a:chOff x="3696" y="1152"/>
              <a:chExt cx="288" cy="288"/>
            </a:xfrm>
          </p:grpSpPr>
          <p:sp>
            <p:nvSpPr>
              <p:cNvPr id="359467" name="Oval 43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68" name="Oval 44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69" name="Text Box 45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11</a:t>
                </a:r>
              </a:p>
            </p:txBody>
          </p:sp>
        </p:grpSp>
        <p:grpSp>
          <p:nvGrpSpPr>
            <p:cNvPr id="359504" name="Group 80"/>
            <p:cNvGrpSpPr>
              <a:grpSpLocks/>
            </p:cNvGrpSpPr>
            <p:nvPr/>
          </p:nvGrpSpPr>
          <p:grpSpPr bwMode="auto">
            <a:xfrm>
              <a:off x="2880" y="1920"/>
              <a:ext cx="288" cy="288"/>
              <a:chOff x="2880" y="1152"/>
              <a:chExt cx="288" cy="288"/>
            </a:xfrm>
          </p:grpSpPr>
          <p:sp>
            <p:nvSpPr>
              <p:cNvPr id="359464" name="Oval 40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65" name="Text Box 41"/>
              <p:cNvSpPr txBox="1">
                <a:spLocks noChangeArrowheads="1"/>
              </p:cNvSpPr>
              <p:nvPr/>
            </p:nvSpPr>
            <p:spPr bwMode="auto">
              <a:xfrm>
                <a:off x="2880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10</a:t>
                </a:r>
              </a:p>
            </p:txBody>
          </p:sp>
          <p:cxnSp>
            <p:nvCxnSpPr>
              <p:cNvPr id="359484" name="AutoShape 60"/>
              <p:cNvCxnSpPr>
                <a:cxnSpLocks noChangeShapeType="1"/>
                <a:stCxn id="359464" idx="7"/>
                <a:endCxn id="359465" idx="0"/>
              </p:cNvCxnSpPr>
              <p:nvPr/>
            </p:nvCxnSpPr>
            <p:spPr bwMode="auto">
              <a:xfrm rot="16200000" flipH="1" flipV="1">
                <a:off x="3072" y="1146"/>
                <a:ext cx="6" cy="102"/>
              </a:xfrm>
              <a:prstGeom prst="curvedConnector3">
                <a:avLst>
                  <a:gd name="adj1" fmla="val -31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59485" name="Text Box 61"/>
            <p:cNvSpPr txBox="1">
              <a:spLocks noChangeArrowheads="1"/>
            </p:cNvSpPr>
            <p:nvPr/>
          </p:nvSpPr>
          <p:spPr bwMode="auto">
            <a:xfrm>
              <a:off x="2688" y="1584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/>
                <a:t>letter or digit</a:t>
              </a:r>
            </a:p>
          </p:txBody>
        </p:sp>
        <p:sp>
          <p:nvSpPr>
            <p:cNvPr id="359619" name="Text Box 195"/>
            <p:cNvSpPr txBox="1">
              <a:spLocks noChangeArrowheads="1"/>
            </p:cNvSpPr>
            <p:nvPr/>
          </p:nvSpPr>
          <p:spPr bwMode="auto">
            <a:xfrm>
              <a:off x="3888" y="187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*</a:t>
              </a:r>
            </a:p>
          </p:txBody>
        </p:sp>
      </p:grpSp>
      <p:sp>
        <p:nvSpPr>
          <p:cNvPr id="359621" name="Text Box 197"/>
          <p:cNvSpPr txBox="1">
            <a:spLocks noChangeArrowheads="1"/>
          </p:cNvSpPr>
          <p:nvPr/>
        </p:nvSpPr>
        <p:spPr bwMode="auto">
          <a:xfrm>
            <a:off x="4648200" y="41910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/>
              <a:t>Either returns ptr or “0” if reserved</a:t>
            </a:r>
          </a:p>
        </p:txBody>
      </p:sp>
      <p:sp>
        <p:nvSpPr>
          <p:cNvPr id="359622" name="Line 198"/>
          <p:cNvSpPr>
            <a:spLocks noChangeShapeType="1"/>
          </p:cNvSpPr>
          <p:nvPr/>
        </p:nvSpPr>
        <p:spPr bwMode="auto">
          <a:xfrm flipH="1" flipV="1">
            <a:off x="7315200" y="38862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 TDs : </a:t>
            </a:r>
            <a:r>
              <a:rPr lang="en-US" sz="4000" dirty="0" smtClean="0">
                <a:solidFill>
                  <a:srgbClr val="00B0F0"/>
                </a:solidFill>
              </a:rPr>
              <a:t>keyword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7" name="Picture 46" descr="th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200400"/>
            <a:ext cx="6240305" cy="76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473" y="147493"/>
            <a:ext cx="7620000" cy="1143000"/>
          </a:xfrm>
        </p:spPr>
        <p:txBody>
          <a:bodyPr/>
          <a:lstStyle/>
          <a:p>
            <a:r>
              <a:rPr lang="en-US" sz="4000" dirty="0"/>
              <a:t>Example TDs : </a:t>
            </a:r>
            <a:r>
              <a:rPr lang="en-US" sz="4000" dirty="0">
                <a:solidFill>
                  <a:srgbClr val="00B0F0"/>
                </a:solidFill>
              </a:rPr>
              <a:t>Unsigned #s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58" y="2209800"/>
            <a:ext cx="7771368" cy="203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1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5" name="Text Box 3"/>
          <p:cNvSpPr txBox="1">
            <a:spLocks noChangeArrowheads="1"/>
          </p:cNvSpPr>
          <p:nvPr/>
        </p:nvSpPr>
        <p:spPr bwMode="auto">
          <a:xfrm>
            <a:off x="0" y="2147455"/>
            <a:ext cx="84582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1" dirty="0" smtClean="0"/>
              <a:t>Thank You</a:t>
            </a:r>
          </a:p>
          <a:p>
            <a:pPr algn="ctr">
              <a:spcBef>
                <a:spcPct val="50000"/>
              </a:spcBef>
            </a:pPr>
            <a:r>
              <a:rPr lang="en-US" sz="5400" b="1" dirty="0" smtClean="0"/>
              <a:t>Any Questions?</a:t>
            </a:r>
            <a:endParaRPr lang="en-US" sz="5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algn="ctr"/>
            <a:r>
              <a:rPr lang="en-US" b="1" spc="0" dirty="0">
                <a:solidFill>
                  <a:schemeClr val="tx1"/>
                </a:solidFill>
              </a:rPr>
              <a:t>Lexical Analyzer in Perspective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328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143000"/>
            <a:ext cx="4267200" cy="53244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LEXICAL ANALYZER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ct val="50000"/>
              </a:spcBef>
            </a:pPr>
            <a:r>
              <a:rPr lang="en-US" b="1" dirty="0"/>
              <a:t> Scan Input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Remove WS, NL, …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Identify Tokens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Create Symbol Table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Insert Tokens into ST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Generate Errors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Send Tokens to Parser</a:t>
            </a:r>
          </a:p>
          <a:p>
            <a:endParaRPr 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32804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495800" y="1143000"/>
            <a:ext cx="4648200" cy="532447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PARSER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Perform </a:t>
            </a:r>
            <a:r>
              <a:rPr lang="en-US" b="1" dirty="0"/>
              <a:t>Syntax Analysis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Actions Dictated by Token Order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Update </a:t>
            </a:r>
            <a:r>
              <a:rPr lang="en-US" b="1" dirty="0"/>
              <a:t>Symbol Table Entries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Create </a:t>
            </a:r>
            <a:r>
              <a:rPr lang="en-US" b="1" dirty="0"/>
              <a:t>Abstract Rep. of Source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Generate </a:t>
            </a:r>
            <a:r>
              <a:rPr lang="en-US" b="1" dirty="0"/>
              <a:t>Errors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And </a:t>
            </a:r>
            <a:r>
              <a:rPr lang="en-US" b="1" dirty="0"/>
              <a:t>More…. (We’ll see later)</a:t>
            </a:r>
          </a:p>
          <a:p>
            <a:endParaRPr 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956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/>
              </a:rPr>
              <a:t>What Factors Have Influenced the Functional Division of Labor ?</a:t>
            </a:r>
            <a:endParaRPr lang="en-US" sz="4400" u="sng" dirty="0">
              <a:solidFill>
                <a:srgbClr val="0066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338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990000"/>
                </a:solidFill>
              </a:rPr>
              <a:t>Separation of Lexical Analysis From Parsing Presents a </a:t>
            </a:r>
            <a:r>
              <a:rPr lang="en-US" sz="2800" dirty="0">
                <a:solidFill>
                  <a:srgbClr val="0066FF"/>
                </a:solidFill>
              </a:rPr>
              <a:t>Simpler Conceptual Model</a:t>
            </a:r>
          </a:p>
          <a:p>
            <a:pPr lvl="1"/>
            <a:r>
              <a:rPr lang="en-US" sz="2000" dirty="0"/>
              <a:t>A parser embodying the conventions for comments and white space is significantly more complex that one that can assume comments and white space have already been removed by lexical analyzer.</a:t>
            </a:r>
          </a:p>
          <a:p>
            <a:pPr lvl="1"/>
            <a:endParaRPr lang="en-US" sz="2000" b="1" dirty="0">
              <a:solidFill>
                <a:srgbClr val="990000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990000"/>
                </a:solidFill>
                <a:sym typeface="Symbol" pitchFamily="18" charset="2"/>
              </a:rPr>
              <a:t>Separation Increases </a:t>
            </a:r>
            <a:r>
              <a:rPr lang="en-US" sz="2800" dirty="0">
                <a:solidFill>
                  <a:srgbClr val="0066FF"/>
                </a:solidFill>
                <a:sym typeface="Symbol" pitchFamily="18" charset="2"/>
              </a:rPr>
              <a:t>Compiler Efficiency</a:t>
            </a:r>
            <a:r>
              <a:rPr lang="en-US" sz="2800" dirty="0">
                <a:solidFill>
                  <a:srgbClr val="990000"/>
                </a:solidFill>
                <a:sym typeface="Symbol" pitchFamily="18" charset="2"/>
              </a:rPr>
              <a:t>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Specialized buffering techniques for reading input characters and processing tokens… </a:t>
            </a:r>
            <a:endParaRPr lang="en-US" sz="2000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endParaRPr lang="en-US" sz="2000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sym typeface="Symbol" pitchFamily="18" charset="2"/>
              </a:rPr>
              <a:t>Input device-specific </a:t>
            </a:r>
            <a:r>
              <a:rPr lang="en-US" sz="2000" dirty="0">
                <a:sym typeface="Symbol" pitchFamily="18" charset="2"/>
              </a:rPr>
              <a:t>anomalies can be restricted to the lexical analyzer.</a:t>
            </a:r>
          </a:p>
        </p:txBody>
      </p:sp>
    </p:spTree>
    <p:extLst>
      <p:ext uri="{BB962C8B-B14F-4D97-AF65-F5344CB8AC3E}">
        <p14:creationId xmlns:p14="http://schemas.microsoft.com/office/powerpoint/2010/main" val="419092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8683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</a:rPr>
              <a:t>Introducing Basic Terminology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348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95400"/>
            <a:ext cx="8077200" cy="5410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A50021"/>
                </a:solidFill>
                <a:effectLst/>
              </a:rPr>
              <a:t>What are Major Terms for Lexical Analysis?</a:t>
            </a:r>
            <a:endParaRPr lang="en-US" sz="2400" dirty="0">
              <a:solidFill>
                <a:srgbClr val="A50021"/>
              </a:solidFill>
            </a:endParaRPr>
          </a:p>
          <a:p>
            <a:pPr lvl="1"/>
            <a:r>
              <a:rPr lang="en-US" sz="2400" b="1" dirty="0"/>
              <a:t>TOKEN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A pair consisting of a token name and an optional attribute value.</a:t>
            </a:r>
          </a:p>
          <a:p>
            <a:pPr lvl="2"/>
            <a:r>
              <a:rPr lang="en-US" sz="2000" dirty="0" smtClean="0"/>
              <a:t>A particular keyword, or a sequence of input characters denoting identifier.</a:t>
            </a:r>
            <a:endParaRPr lang="en-US" sz="2000" dirty="0">
              <a:solidFill>
                <a:schemeClr val="tx1"/>
              </a:solidFill>
            </a:endParaRPr>
          </a:p>
          <a:p>
            <a:pPr lvl="2">
              <a:buFont typeface="Wingdings" pitchFamily="2" charset="2"/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lvl="1"/>
            <a:r>
              <a:rPr lang="en-US" sz="2400" b="1" dirty="0"/>
              <a:t>PATTERN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A description of a form that the lexemes of a token may take.</a:t>
            </a:r>
          </a:p>
          <a:p>
            <a:pPr lvl="2"/>
            <a:r>
              <a:rPr lang="en-US" sz="2000" dirty="0" smtClean="0"/>
              <a:t>For keywords, the pattern is just a sequence of characters that form keywords.</a:t>
            </a:r>
            <a:endParaRPr lang="en-US" sz="2000" dirty="0">
              <a:solidFill>
                <a:schemeClr val="tx1"/>
              </a:solidFill>
            </a:endParaRPr>
          </a:p>
          <a:p>
            <a:pPr lvl="2">
              <a:buFont typeface="Wingdings" pitchFamily="2" charset="2"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400" b="1" dirty="0"/>
              <a:t>LEXEME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Actual sequence of characters that matches pattern and is classified by a </a:t>
            </a:r>
            <a:r>
              <a:rPr lang="en-US" sz="2000" dirty="0" smtClean="0">
                <a:solidFill>
                  <a:schemeClr val="tx1"/>
                </a:solidFill>
              </a:rPr>
              <a:t>token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8"/>
            <a:ext cx="8229601" cy="11430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  <a:effectLst/>
              </a:rPr>
              <a:t>Introducing Basic Terminology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35897" name="Group 25"/>
          <p:cNvGrpSpPr>
            <a:grpSpLocks/>
          </p:cNvGrpSpPr>
          <p:nvPr/>
        </p:nvGrpSpPr>
        <p:grpSpPr bwMode="auto">
          <a:xfrm>
            <a:off x="673102" y="1722437"/>
            <a:ext cx="7480301" cy="4432300"/>
            <a:chOff x="812" y="912"/>
            <a:chExt cx="4712" cy="2792"/>
          </a:xfrm>
        </p:grpSpPr>
        <p:sp>
          <p:nvSpPr>
            <p:cNvPr id="335876" name="Line 4"/>
            <p:cNvSpPr>
              <a:spLocks noChangeShapeType="1"/>
            </p:cNvSpPr>
            <p:nvPr/>
          </p:nvSpPr>
          <p:spPr bwMode="auto">
            <a:xfrm>
              <a:off x="816" y="912"/>
              <a:ext cx="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77" name="Line 5"/>
            <p:cNvSpPr>
              <a:spLocks noChangeShapeType="1"/>
            </p:cNvSpPr>
            <p:nvPr/>
          </p:nvSpPr>
          <p:spPr bwMode="auto">
            <a:xfrm>
              <a:off x="815" y="948"/>
              <a:ext cx="45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78" name="Line 6"/>
            <p:cNvSpPr>
              <a:spLocks noChangeShapeType="1"/>
            </p:cNvSpPr>
            <p:nvPr/>
          </p:nvSpPr>
          <p:spPr bwMode="auto">
            <a:xfrm>
              <a:off x="815" y="1188"/>
              <a:ext cx="45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79" name="Line 7"/>
            <p:cNvSpPr>
              <a:spLocks noChangeShapeType="1"/>
            </p:cNvSpPr>
            <p:nvPr/>
          </p:nvSpPr>
          <p:spPr bwMode="auto">
            <a:xfrm>
              <a:off x="844" y="2885"/>
              <a:ext cx="45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80" name="Text Box 8"/>
            <p:cNvSpPr txBox="1">
              <a:spLocks noChangeArrowheads="1"/>
            </p:cNvSpPr>
            <p:nvPr/>
          </p:nvSpPr>
          <p:spPr bwMode="auto">
            <a:xfrm>
              <a:off x="816" y="951"/>
              <a:ext cx="7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accent2"/>
                  </a:solidFill>
                </a:rPr>
                <a:t>Token</a:t>
              </a:r>
            </a:p>
          </p:txBody>
        </p:sp>
        <p:sp>
          <p:nvSpPr>
            <p:cNvPr id="335881" name="Text Box 9"/>
            <p:cNvSpPr txBox="1">
              <a:spLocks noChangeArrowheads="1"/>
            </p:cNvSpPr>
            <p:nvPr/>
          </p:nvSpPr>
          <p:spPr bwMode="auto">
            <a:xfrm>
              <a:off x="1759" y="948"/>
              <a:ext cx="1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accent2"/>
                  </a:solidFill>
                </a:rPr>
                <a:t>Sample Lexemes</a:t>
              </a:r>
            </a:p>
          </p:txBody>
        </p:sp>
        <p:sp>
          <p:nvSpPr>
            <p:cNvPr id="335882" name="Text Box 10"/>
            <p:cNvSpPr txBox="1">
              <a:spLocks noChangeArrowheads="1"/>
            </p:cNvSpPr>
            <p:nvPr/>
          </p:nvSpPr>
          <p:spPr bwMode="auto">
            <a:xfrm>
              <a:off x="3137" y="948"/>
              <a:ext cx="23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accent2"/>
                  </a:solidFill>
                </a:rPr>
                <a:t>Informal Description of Pattern</a:t>
              </a:r>
            </a:p>
          </p:txBody>
        </p:sp>
        <p:sp>
          <p:nvSpPr>
            <p:cNvPr id="335883" name="Line 11"/>
            <p:cNvSpPr>
              <a:spLocks noChangeShapeType="1"/>
            </p:cNvSpPr>
            <p:nvPr/>
          </p:nvSpPr>
          <p:spPr bwMode="auto">
            <a:xfrm flipH="1">
              <a:off x="1648" y="948"/>
              <a:ext cx="0" cy="1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84" name="Line 12"/>
            <p:cNvSpPr>
              <a:spLocks noChangeShapeType="1"/>
            </p:cNvSpPr>
            <p:nvPr/>
          </p:nvSpPr>
          <p:spPr bwMode="auto">
            <a:xfrm>
              <a:off x="3091" y="948"/>
              <a:ext cx="5" cy="19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85" name="Text Box 13"/>
            <p:cNvSpPr txBox="1">
              <a:spLocks noChangeArrowheads="1"/>
            </p:cNvSpPr>
            <p:nvPr/>
          </p:nvSpPr>
          <p:spPr bwMode="auto">
            <a:xfrm>
              <a:off x="812" y="1188"/>
              <a:ext cx="833" cy="1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 dirty="0" err="1"/>
                <a:t>const</a:t>
              </a:r>
              <a:endParaRPr lang="en-US" sz="1800" dirty="0"/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dirty="0"/>
                <a:t>if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dirty="0"/>
                <a:t>relation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dirty="0"/>
                <a:t>id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u="sng" dirty="0" err="1"/>
                <a:t>num</a:t>
              </a:r>
              <a:endParaRPr lang="en-US" sz="1800" dirty="0"/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dirty="0"/>
                <a:t>literal</a:t>
              </a:r>
            </a:p>
          </p:txBody>
        </p:sp>
        <p:sp>
          <p:nvSpPr>
            <p:cNvPr id="335886" name="Text Box 14"/>
            <p:cNvSpPr txBox="1">
              <a:spLocks noChangeArrowheads="1"/>
            </p:cNvSpPr>
            <p:nvPr/>
          </p:nvSpPr>
          <p:spPr bwMode="auto">
            <a:xfrm>
              <a:off x="1648" y="1188"/>
              <a:ext cx="1443" cy="1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 err="1"/>
                <a:t>const</a:t>
              </a:r>
              <a:endParaRPr lang="en-US" sz="1800" b="0" dirty="0"/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if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&lt;, &lt;=, =, &lt; &gt;, &gt;, &gt;=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pi, </a:t>
              </a:r>
              <a:r>
                <a:rPr lang="en-US" sz="1800" b="0" u="sng" dirty="0"/>
                <a:t>count</a:t>
              </a:r>
              <a:r>
                <a:rPr lang="en-US" sz="1800" b="0" dirty="0"/>
                <a:t>, </a:t>
              </a:r>
              <a:r>
                <a:rPr lang="en-US" sz="1800" b="0" u="sng" dirty="0"/>
                <a:t>D2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u="sng" dirty="0"/>
                <a:t>3.1416,  0,  6.02E23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“core dumped”</a:t>
              </a:r>
            </a:p>
          </p:txBody>
        </p:sp>
        <p:sp>
          <p:nvSpPr>
            <p:cNvPr id="335887" name="Text Box 15"/>
            <p:cNvSpPr txBox="1">
              <a:spLocks noChangeArrowheads="1"/>
            </p:cNvSpPr>
            <p:nvPr/>
          </p:nvSpPr>
          <p:spPr bwMode="auto">
            <a:xfrm>
              <a:off x="3091" y="1188"/>
              <a:ext cx="2332" cy="1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 err="1" smtClean="0"/>
                <a:t>const</a:t>
              </a:r>
              <a:endParaRPr lang="en-US" sz="1800" b="0" dirty="0" smtClean="0"/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 smtClean="0"/>
                <a:t>characters of i, f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 smtClean="0"/>
                <a:t>&lt; </a:t>
              </a:r>
              <a:r>
                <a:rPr lang="en-US" sz="1800" b="0" dirty="0"/>
                <a:t>or &lt;= or = or &lt; &gt; or &gt;= or &gt;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letter followed by letters and digits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any numeric constant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any characters between “ and “ except “</a:t>
              </a:r>
            </a:p>
          </p:txBody>
        </p:sp>
        <p:sp>
          <p:nvSpPr>
            <p:cNvPr id="335888" name="Text Box 16"/>
            <p:cNvSpPr txBox="1">
              <a:spLocks noChangeArrowheads="1"/>
            </p:cNvSpPr>
            <p:nvPr/>
          </p:nvSpPr>
          <p:spPr bwMode="auto">
            <a:xfrm>
              <a:off x="871" y="3108"/>
              <a:ext cx="94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 b="0" dirty="0"/>
                <a:t>Classifies Pattern</a:t>
              </a:r>
            </a:p>
          </p:txBody>
        </p:sp>
        <p:sp>
          <p:nvSpPr>
            <p:cNvPr id="335889" name="Rectangle 17"/>
            <p:cNvSpPr>
              <a:spLocks noChangeArrowheads="1"/>
            </p:cNvSpPr>
            <p:nvPr/>
          </p:nvSpPr>
          <p:spPr bwMode="auto">
            <a:xfrm>
              <a:off x="815" y="2148"/>
              <a:ext cx="444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35890" name="AutoShape 18"/>
            <p:cNvCxnSpPr>
              <a:cxnSpLocks noChangeShapeType="1"/>
            </p:cNvCxnSpPr>
            <p:nvPr/>
          </p:nvCxnSpPr>
          <p:spPr bwMode="auto">
            <a:xfrm rot="10800000">
              <a:off x="815" y="2131"/>
              <a:ext cx="56" cy="1101"/>
            </a:xfrm>
            <a:prstGeom prst="curvedConnector3">
              <a:avLst>
                <a:gd name="adj1" fmla="val 49740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5891" name="Text Box 19"/>
            <p:cNvSpPr txBox="1">
              <a:spLocks noChangeArrowheads="1"/>
            </p:cNvSpPr>
            <p:nvPr/>
          </p:nvSpPr>
          <p:spPr bwMode="auto">
            <a:xfrm>
              <a:off x="2425" y="3012"/>
              <a:ext cx="2665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 b="1" dirty="0" smtClean="0">
                  <a:solidFill>
                    <a:srgbClr val="7030A0"/>
                  </a:solidFill>
                </a:rPr>
                <a:t>Info </a:t>
              </a:r>
              <a:r>
                <a:rPr lang="en-US" sz="2000" b="1" dirty="0">
                  <a:solidFill>
                    <a:srgbClr val="7030A0"/>
                  </a:solidFill>
                </a:rPr>
                <a:t>is </a:t>
              </a:r>
            </a:p>
            <a:p>
              <a:pPr lvl="1" algn="l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rgbClr val="7030A0"/>
                  </a:solidFill>
                </a:rPr>
                <a:t>1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. Stored </a:t>
              </a:r>
              <a:r>
                <a:rPr lang="en-US" sz="2000" b="1" dirty="0">
                  <a:solidFill>
                    <a:srgbClr val="7030A0"/>
                  </a:solidFill>
                </a:rPr>
                <a:t>in symbol table</a:t>
              </a:r>
            </a:p>
            <a:p>
              <a:pPr lvl="1" algn="l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rgbClr val="7030A0"/>
                  </a:solidFill>
                </a:rPr>
                <a:t>2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.  </a:t>
              </a:r>
              <a:r>
                <a:rPr lang="en-US" sz="2000" b="1" smtClean="0">
                  <a:solidFill>
                    <a:srgbClr val="7030A0"/>
                  </a:solidFill>
                </a:rPr>
                <a:t>Pointer is returned </a:t>
              </a:r>
              <a:r>
                <a:rPr lang="en-US" sz="2000" b="1" dirty="0">
                  <a:solidFill>
                    <a:srgbClr val="7030A0"/>
                  </a:solidFill>
                </a:rPr>
                <a:t>to parser</a:t>
              </a:r>
            </a:p>
          </p:txBody>
        </p:sp>
        <p:sp>
          <p:nvSpPr>
            <p:cNvPr id="335892" name="Line 20"/>
            <p:cNvSpPr>
              <a:spLocks noChangeShapeType="1"/>
            </p:cNvSpPr>
            <p:nvPr/>
          </p:nvSpPr>
          <p:spPr bwMode="auto">
            <a:xfrm flipH="1" flipV="1">
              <a:off x="2592" y="2460"/>
              <a:ext cx="444" cy="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93" name="Rectangle 21"/>
            <p:cNvSpPr>
              <a:spLocks noChangeArrowheads="1"/>
            </p:cNvSpPr>
            <p:nvPr/>
          </p:nvSpPr>
          <p:spPr bwMode="auto">
            <a:xfrm>
              <a:off x="2304" y="2016"/>
              <a:ext cx="28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35894" name="AutoShape 22"/>
            <p:cNvCxnSpPr>
              <a:cxnSpLocks noChangeShapeType="1"/>
              <a:stCxn id="335892" idx="0"/>
              <a:endCxn id="335893" idx="3"/>
            </p:cNvCxnSpPr>
            <p:nvPr/>
          </p:nvCxnSpPr>
          <p:spPr bwMode="auto">
            <a:xfrm rot="16200000" flipV="1">
              <a:off x="2352" y="2328"/>
              <a:ext cx="924" cy="44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849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274638"/>
            <a:ext cx="68580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Attributes for Tokens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55011" name="Text Box 1027"/>
          <p:cNvSpPr txBox="1">
            <a:spLocks noChangeArrowheads="1"/>
          </p:cNvSpPr>
          <p:nvPr/>
        </p:nvSpPr>
        <p:spPr bwMode="auto">
          <a:xfrm>
            <a:off x="533400" y="1752600"/>
            <a:ext cx="7924800" cy="41549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/>
              <a:t>When more than one lexeme can match a pattern, a lexical analyzer must provide the compiler </a:t>
            </a:r>
            <a:r>
              <a:rPr lang="en-US" sz="2400" dirty="0" smtClean="0">
                <a:solidFill>
                  <a:schemeClr val="accent2"/>
                </a:solidFill>
              </a:rPr>
              <a:t>additional information </a:t>
            </a:r>
            <a:r>
              <a:rPr lang="en-US" sz="2400" dirty="0" smtClean="0"/>
              <a:t>about that lexeme matched.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endParaRPr lang="en-US" sz="2400" dirty="0"/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/>
              <a:t>In formation about identifiers, its lexeme, type and location at which it was first found is kept in </a:t>
            </a:r>
            <a:r>
              <a:rPr lang="en-US" sz="2400" dirty="0" smtClean="0">
                <a:solidFill>
                  <a:srgbClr val="7030A0"/>
                </a:solidFill>
              </a:rPr>
              <a:t>symbol table</a:t>
            </a:r>
            <a:r>
              <a:rPr lang="en-US" sz="2400" dirty="0" smtClean="0"/>
              <a:t>.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endParaRPr lang="en-US" sz="2400" dirty="0"/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/>
              <a:t>The appropriate attribute value for an identifier is </a:t>
            </a:r>
            <a:r>
              <a:rPr lang="en-US" sz="2400" dirty="0" smtClean="0">
                <a:solidFill>
                  <a:srgbClr val="0070C0"/>
                </a:solidFill>
              </a:rPr>
              <a:t>a pointer to the symbol table entry for that identifier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036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Attributes for Tokens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55011" name="Text Box 1027"/>
          <p:cNvSpPr txBox="1">
            <a:spLocks noChangeArrowheads="1"/>
          </p:cNvSpPr>
          <p:nvPr/>
        </p:nvSpPr>
        <p:spPr bwMode="auto">
          <a:xfrm>
            <a:off x="533400" y="1270337"/>
            <a:ext cx="7924800" cy="101566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/>
              <a:t>Tokens influence </a:t>
            </a:r>
            <a:r>
              <a:rPr lang="en-US" sz="2400" dirty="0">
                <a:solidFill>
                  <a:srgbClr val="0070C0"/>
                </a:solidFill>
              </a:rPr>
              <a:t>parsing decision</a:t>
            </a:r>
            <a:r>
              <a:rPr lang="en-US" sz="2400" dirty="0"/>
              <a:t>; </a:t>
            </a:r>
            <a:endParaRPr lang="en-US" sz="2400" dirty="0" smtClean="0"/>
          </a:p>
          <a:p>
            <a:pPr algn="l">
              <a:spcBef>
                <a:spcPct val="50000"/>
              </a:spcBef>
            </a:pPr>
            <a:r>
              <a:rPr lang="en-US" sz="2400" dirty="0" smtClean="0"/>
              <a:t>The </a:t>
            </a:r>
            <a:r>
              <a:rPr lang="en-US" sz="2400" dirty="0"/>
              <a:t>attributes influence the </a:t>
            </a:r>
            <a:r>
              <a:rPr lang="en-US" sz="2400" dirty="0">
                <a:solidFill>
                  <a:srgbClr val="0070C0"/>
                </a:solidFill>
              </a:rPr>
              <a:t>translation of tokens</a:t>
            </a:r>
            <a:r>
              <a:rPr lang="en-US" sz="2400" dirty="0"/>
              <a:t>.</a:t>
            </a:r>
          </a:p>
        </p:txBody>
      </p:sp>
      <p:sp>
        <p:nvSpPr>
          <p:cNvPr id="555012" name="Text Box 1028"/>
          <p:cNvSpPr txBox="1">
            <a:spLocks noChangeArrowheads="1"/>
          </p:cNvSpPr>
          <p:nvPr/>
        </p:nvSpPr>
        <p:spPr bwMode="auto">
          <a:xfrm>
            <a:off x="1215736" y="2514600"/>
            <a:ext cx="7239000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</a:rPr>
              <a:t>Example</a:t>
            </a:r>
            <a:r>
              <a:rPr lang="en-US" sz="2800" b="0" dirty="0">
                <a:solidFill>
                  <a:schemeClr val="accent2"/>
                </a:solidFill>
              </a:rPr>
              <a:t>:	</a:t>
            </a:r>
            <a:r>
              <a:rPr lang="en-US" sz="2800" b="0" dirty="0"/>
              <a:t>E = M * C ** 2</a:t>
            </a:r>
          </a:p>
        </p:txBody>
      </p:sp>
      <p:sp>
        <p:nvSpPr>
          <p:cNvPr id="555013" name="Text Box 1029"/>
          <p:cNvSpPr txBox="1">
            <a:spLocks noChangeArrowheads="1"/>
          </p:cNvSpPr>
          <p:nvPr/>
        </p:nvSpPr>
        <p:spPr bwMode="auto">
          <a:xfrm>
            <a:off x="2057400" y="3276600"/>
            <a:ext cx="6397336" cy="34778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/>
              <a:t>&lt;id, </a:t>
            </a:r>
            <a:r>
              <a:rPr lang="en-US" sz="2200" b="0" dirty="0"/>
              <a:t>pointer to symbol-table entry for E</a:t>
            </a:r>
            <a:r>
              <a:rPr lang="en-US" sz="2200" dirty="0"/>
              <a:t>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</a:t>
            </a:r>
            <a:r>
              <a:rPr lang="en-US" sz="2200" dirty="0" err="1"/>
              <a:t>assign_op</a:t>
            </a:r>
            <a:r>
              <a:rPr lang="en-US" sz="2200" dirty="0"/>
              <a:t>, 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&lt;id,</a:t>
            </a:r>
            <a:r>
              <a:rPr lang="en-US" sz="2200" b="0" dirty="0"/>
              <a:t> pointer to symbol-table entry for M</a:t>
            </a:r>
            <a:r>
              <a:rPr lang="en-US" sz="2200" dirty="0"/>
              <a:t>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</a:t>
            </a:r>
            <a:r>
              <a:rPr lang="en-US" sz="2200" dirty="0" err="1"/>
              <a:t>mult_op</a:t>
            </a:r>
            <a:r>
              <a:rPr lang="en-US" sz="2200" dirty="0"/>
              <a:t>, 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&lt;id, </a:t>
            </a:r>
            <a:r>
              <a:rPr lang="en-US" sz="2200" b="0" dirty="0"/>
              <a:t>pointer to symbol-table entry for C</a:t>
            </a:r>
            <a:r>
              <a:rPr lang="en-US" sz="2200" dirty="0"/>
              <a:t>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</a:t>
            </a:r>
            <a:r>
              <a:rPr lang="en-US" sz="2200" dirty="0" err="1"/>
              <a:t>exp_op</a:t>
            </a:r>
            <a:r>
              <a:rPr lang="en-US" sz="2200" dirty="0"/>
              <a:t>, 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</a:t>
            </a:r>
            <a:r>
              <a:rPr lang="en-US" sz="2200" dirty="0" err="1"/>
              <a:t>num</a:t>
            </a:r>
            <a:r>
              <a:rPr lang="en-US" sz="2200" dirty="0"/>
              <a:t>, </a:t>
            </a:r>
            <a:r>
              <a:rPr lang="en-US" sz="2200" b="0" dirty="0"/>
              <a:t>integer value 2</a:t>
            </a:r>
            <a:r>
              <a:rPr lang="en-US" sz="2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706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8521</TotalTime>
  <Words>2047</Words>
  <Application>Microsoft Office PowerPoint</Application>
  <PresentationFormat>On-screen Show (4:3)</PresentationFormat>
  <Paragraphs>421</Paragraphs>
  <Slides>33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Cambria</vt:lpstr>
      <vt:lpstr>Courier New</vt:lpstr>
      <vt:lpstr>Franklin Gothic Book</vt:lpstr>
      <vt:lpstr>Perpetua</vt:lpstr>
      <vt:lpstr>Symbol</vt:lpstr>
      <vt:lpstr>Times New Roman</vt:lpstr>
      <vt:lpstr>Wingdings</vt:lpstr>
      <vt:lpstr>Wingdings 2</vt:lpstr>
      <vt:lpstr>Equity</vt:lpstr>
      <vt:lpstr>Lexical Analysis</vt:lpstr>
      <vt:lpstr>Lexical Analysis</vt:lpstr>
      <vt:lpstr>Lexical Analyzer in Perspective</vt:lpstr>
      <vt:lpstr>Lexical Analyzer in Perspective</vt:lpstr>
      <vt:lpstr>What Factors Have Influenced the Functional Division of Labor ?</vt:lpstr>
      <vt:lpstr>Introducing Basic Terminology</vt:lpstr>
      <vt:lpstr>Introducing Basic Terminology</vt:lpstr>
      <vt:lpstr>Attributes for Tokens</vt:lpstr>
      <vt:lpstr>Attributes for Tokens</vt:lpstr>
      <vt:lpstr>Handling Lexical Errors</vt:lpstr>
      <vt:lpstr>Handling Lexical Errors</vt:lpstr>
      <vt:lpstr>Buffer Pairs</vt:lpstr>
      <vt:lpstr>Buffer Pairs (2)</vt:lpstr>
      <vt:lpstr>Specification of Tokens</vt:lpstr>
      <vt:lpstr>Kleene closure</vt:lpstr>
      <vt:lpstr>Example</vt:lpstr>
      <vt:lpstr>Rules for specifying Regular Expressions</vt:lpstr>
      <vt:lpstr>How to “Parse” Regular Expressions</vt:lpstr>
      <vt:lpstr>Example</vt:lpstr>
      <vt:lpstr>Regular Definition</vt:lpstr>
      <vt:lpstr>Regular Definition</vt:lpstr>
      <vt:lpstr>Addition Notation / Shorthand</vt:lpstr>
      <vt:lpstr>Unsigned Number </vt:lpstr>
      <vt:lpstr>Some Other Examples</vt:lpstr>
      <vt:lpstr>Token Recognition</vt:lpstr>
      <vt:lpstr>What Else Does Lexical Analyzer Do?</vt:lpstr>
      <vt:lpstr>Overall</vt:lpstr>
      <vt:lpstr>Constructing Transition Diagrams for Tokens</vt:lpstr>
      <vt:lpstr>Example :  All RELOPs</vt:lpstr>
      <vt:lpstr>Example TDs : id and delim</vt:lpstr>
      <vt:lpstr>Example TDs : keyword</vt:lpstr>
      <vt:lpstr>Example TDs : Unsigned #s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shuvo</dc:creator>
  <cp:lastModifiedBy>Nazia Alam</cp:lastModifiedBy>
  <cp:revision>149</cp:revision>
  <dcterms:created xsi:type="dcterms:W3CDTF">2006-08-16T00:00:00Z</dcterms:created>
  <dcterms:modified xsi:type="dcterms:W3CDTF">2017-01-18T01:57:39Z</dcterms:modified>
</cp:coreProperties>
</file>