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0"/>
  </p:notesMasterIdLst>
  <p:sldIdLst>
    <p:sldId id="257" r:id="rId2"/>
    <p:sldId id="314" r:id="rId3"/>
    <p:sldId id="315" r:id="rId4"/>
    <p:sldId id="316" r:id="rId5"/>
    <p:sldId id="317" r:id="rId6"/>
    <p:sldId id="320" r:id="rId7"/>
    <p:sldId id="321" r:id="rId8"/>
    <p:sldId id="322" r:id="rId9"/>
    <p:sldId id="335" r:id="rId10"/>
    <p:sldId id="336" r:id="rId11"/>
    <p:sldId id="337" r:id="rId12"/>
    <p:sldId id="338" r:id="rId13"/>
    <p:sldId id="339" r:id="rId14"/>
    <p:sldId id="342" r:id="rId15"/>
    <p:sldId id="343" r:id="rId16"/>
    <p:sldId id="344" r:id="rId17"/>
    <p:sldId id="345" r:id="rId18"/>
    <p:sldId id="346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70" r:id="rId27"/>
    <p:sldId id="371" r:id="rId28"/>
    <p:sldId id="365" r:id="rId29"/>
    <p:sldId id="366" r:id="rId30"/>
    <p:sldId id="367" r:id="rId31"/>
    <p:sldId id="368" r:id="rId32"/>
    <p:sldId id="369" r:id="rId33"/>
    <p:sldId id="361" r:id="rId34"/>
    <p:sldId id="362" r:id="rId35"/>
    <p:sldId id="363" r:id="rId36"/>
    <p:sldId id="364" r:id="rId37"/>
    <p:sldId id="372" r:id="rId38"/>
    <p:sldId id="294" r:id="rId39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5" autoAdjust="0"/>
    <p:restoredTop sz="93907" autoAdjust="0"/>
  </p:normalViewPr>
  <p:slideViewPr>
    <p:cSldViewPr>
      <p:cViewPr varScale="1">
        <p:scale>
          <a:sx n="70" d="100"/>
          <a:sy n="70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481D9-221F-47F4-A457-ECED2D1DA920}" type="datetimeFigureOut">
              <a:rPr lang="en-US" smtClean="0"/>
              <a:pPr/>
              <a:t>17-Jan-17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6611-BC00-4C85-9458-82598B138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63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D9CB1D-6334-4852-B409-12A57257BEF5}" type="slidenum">
              <a:rPr lang="en-US"/>
              <a:pPr eaLnBrk="1" hangingPunct="1"/>
              <a:t>4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3288" y="739775"/>
            <a:ext cx="4929187" cy="3698875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980" y="4686826"/>
            <a:ext cx="4937805" cy="444049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47380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2F719C-883F-43BA-8B28-C2E7CC7D9D7E}" type="slidenum">
              <a:rPr lang="en-US"/>
              <a:pPr/>
              <a:t>18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06484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077E2C-40DB-4EC6-A698-F221012FC21F}" type="slidenum">
              <a:rPr lang="en-US"/>
              <a:pPr/>
              <a:t>19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83131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50F259-A901-4FF0-AA94-435339B0CA60}" type="slidenum">
              <a:rPr lang="en-US"/>
              <a:pPr/>
              <a:t>20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36305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95E546-9022-41E9-89B4-99D1C1150E0C}" type="slidenum">
              <a:rPr lang="en-US"/>
              <a:pPr/>
              <a:t>21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22547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050265-99ED-430E-81CC-9565B77F91E3}" type="slidenum">
              <a:rPr lang="en-US"/>
              <a:pPr/>
              <a:t>22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77060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44F19A-D2DE-4785-8D6D-752F60C2122C}" type="slidenum">
              <a:rPr lang="en-US"/>
              <a:pPr/>
              <a:t>23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06262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9611A7-61BB-400F-AF1D-B0D76BC2D6DF}" type="slidenum">
              <a:rPr lang="en-US"/>
              <a:pPr/>
              <a:t>24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27657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1858E3-C6DF-409C-A751-C518C82B5FA2}" type="slidenum">
              <a:rPr lang="en-US"/>
              <a:pPr/>
              <a:t>25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97230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82202B-B17A-4248-9ABF-25FAA83DE507}" type="slidenum">
              <a:rPr lang="en-US" sz="1300"/>
              <a:pPr>
                <a:spcBef>
                  <a:spcPct val="0"/>
                </a:spcBef>
              </a:pPr>
              <a:t>33</a:t>
            </a:fld>
            <a:endParaRPr lang="en-US" sz="13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867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62612F8-0A87-4E95-8286-AC836E025DFB}" type="slidenum">
              <a:rPr lang="en-US" sz="1300"/>
              <a:pPr>
                <a:spcBef>
                  <a:spcPct val="0"/>
                </a:spcBef>
              </a:pPr>
              <a:t>34</a:t>
            </a:fld>
            <a:endParaRPr lang="en-US" sz="13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017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C39839C-FE39-4AF3-8038-4E6D9FBD1062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3288" y="739775"/>
            <a:ext cx="4929187" cy="3698875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980" y="4686826"/>
            <a:ext cx="4937805" cy="444049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1943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B3D621C-7C39-441B-BF62-FEB797595D4B}" type="slidenum">
              <a:rPr lang="en-US" sz="1300"/>
              <a:pPr>
                <a:spcBef>
                  <a:spcPct val="0"/>
                </a:spcBef>
              </a:pPr>
              <a:t>35</a:t>
            </a:fld>
            <a:endParaRPr lang="en-US" sz="13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0705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D46042-CD90-47EE-9976-F07B6A2B17C5}" type="slidenum">
              <a:rPr lang="en-US" sz="1300"/>
              <a:pPr>
                <a:spcBef>
                  <a:spcPct val="0"/>
                </a:spcBef>
              </a:pPr>
              <a:t>36</a:t>
            </a:fld>
            <a:endParaRPr lang="en-US" sz="13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668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B11CCE-D534-4C00-91AD-79C096BE494F}" type="slidenum">
              <a:rPr lang="en-US"/>
              <a:pPr/>
              <a:t>8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62359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4961E6-2A23-4D6B-B029-C028FC741E50}" type="slidenum">
              <a:rPr lang="en-US"/>
              <a:pPr/>
              <a:t>9</a:t>
            </a:fld>
            <a:endParaRPr 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95924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883EC-10CE-4CD4-9911-5777DD447BD7}" type="slidenum">
              <a:rPr lang="en-US"/>
              <a:pPr/>
              <a:t>10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21493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F63EBC-8B4D-4227-953A-5263E7EEBEF8}" type="slidenum">
              <a:rPr lang="en-US"/>
              <a:pPr/>
              <a:t>11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63858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FF9F0D-8CC1-484E-9BB9-59741658D25C}" type="slidenum">
              <a:rPr lang="en-US"/>
              <a:pPr/>
              <a:t>12</a:t>
            </a:fld>
            <a:endParaRPr 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658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43B70-CAC9-4347-A3A3-DF9AFF117EB6}" type="slidenum">
              <a:rPr lang="en-US"/>
              <a:pPr/>
              <a:t>13</a:t>
            </a:fld>
            <a:endParaRPr 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25829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F65E12-AE5A-47AB-B5DB-FD1889FC736A}" type="slidenum">
              <a:rPr lang="en-US"/>
              <a:pPr/>
              <a:t>17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7334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FCF5-86F6-4FF9-9E5D-6AA84D383546}" type="datetime1">
              <a:rPr lang="en-US" smtClean="0"/>
              <a:pPr/>
              <a:t>17-Jan-17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6E0E-FC18-4EB6-8C67-26823AD9C92E}" type="datetime1">
              <a:rPr lang="en-US" smtClean="0"/>
              <a:pPr/>
              <a:t>17-Jan-17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F5E6-3E99-42C7-87B4-609E8BDB4D69}" type="datetime1">
              <a:rPr lang="en-US" smtClean="0"/>
              <a:pPr/>
              <a:t>17-Jan-17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94725" cy="639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066800"/>
            <a:ext cx="8458200" cy="5638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2170-8F41-487F-A598-4FD9FC332D16}" type="datetime1">
              <a:rPr lang="en-US" smtClean="0"/>
              <a:pPr/>
              <a:t>17-Jan-17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74A6-78A4-4BDE-A036-D9F421C92B14}" type="datetime1">
              <a:rPr lang="en-US" smtClean="0"/>
              <a:pPr/>
              <a:t>17-Jan-17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77D9-C35A-4BE0-9302-10970C52F3F0}" type="datetime1">
              <a:rPr lang="en-US" smtClean="0"/>
              <a:pPr/>
              <a:t>17-Jan-17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EA3A-D447-4F2E-BC13-14A5568E329D}" type="datetime1">
              <a:rPr lang="en-US" smtClean="0"/>
              <a:pPr/>
              <a:t>17-Jan-17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5E69-A464-4ED6-8D3C-ADDB1EE54BE6}" type="datetime1">
              <a:rPr lang="en-US" smtClean="0"/>
              <a:pPr/>
              <a:t>17-Jan-17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B7C0-D14F-4D3D-AEFC-B74469099725}" type="datetime1">
              <a:rPr lang="en-US" smtClean="0"/>
              <a:pPr/>
              <a:t>17-Jan-17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00A0-23B7-46F4-B726-2D6F8F19EF0A}" type="datetime1">
              <a:rPr lang="en-US" smtClean="0"/>
              <a:pPr/>
              <a:t>17-Jan-17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0230-CE37-4C64-9F69-587D1B56D82A}" type="datetime1">
              <a:rPr lang="en-US" smtClean="0"/>
              <a:pPr/>
              <a:t>17-Jan-17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A4F3D9-B2E6-4A49-B64C-90630D808B98}" type="datetime1">
              <a:rPr lang="en-US" smtClean="0"/>
              <a:pPr/>
              <a:t>17-Jan-17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505200"/>
            <a:ext cx="7620000" cy="1066800"/>
          </a:xfrm>
        </p:spPr>
        <p:txBody>
          <a:bodyPr>
            <a:noAutofit/>
          </a:bodyPr>
          <a:lstStyle/>
          <a:p>
            <a:pPr algn="r"/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CSE 420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47800"/>
            <a:ext cx="7696200" cy="1676400"/>
          </a:xfrm>
        </p:spPr>
        <p:txBody>
          <a:bodyPr>
            <a:normAutofit/>
          </a:bodyPr>
          <a:lstStyle/>
          <a:p>
            <a:r>
              <a:rPr lang="en-US" sz="7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Lexical Analysis</a:t>
            </a:r>
          </a:p>
        </p:txBody>
      </p:sp>
    </p:spTree>
    <p:extLst>
      <p:ext uri="{BB962C8B-B14F-4D97-AF65-F5344CB8AC3E}">
        <p14:creationId xmlns:p14="http://schemas.microsoft.com/office/powerpoint/2010/main" val="36801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228600"/>
            <a:ext cx="8174037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Converting Regular Expressions to NFAs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2000" smtClean="0"/>
              <a:t>If P and Q are regular expressions with NFAs</a:t>
            </a:r>
            <a:r>
              <a:rPr lang="en-US" sz="2000" smtClean="0">
                <a:latin typeface="Symbol" pitchFamily="18" charset="2"/>
              </a:rPr>
              <a:t> </a:t>
            </a:r>
            <a:r>
              <a:rPr lang="en-US" sz="2000" smtClean="0"/>
              <a:t>N</a:t>
            </a:r>
            <a:r>
              <a:rPr lang="en-US" sz="2000" baseline="-25000" smtClean="0"/>
              <a:t>p</a:t>
            </a:r>
            <a:r>
              <a:rPr lang="en-US" sz="2000" smtClean="0"/>
              <a:t>, N</a:t>
            </a:r>
            <a:r>
              <a:rPr lang="en-US" sz="2000" baseline="-25000" smtClean="0"/>
              <a:t>q</a:t>
            </a:r>
            <a:r>
              <a:rPr lang="en-US" sz="2000" smtClean="0"/>
              <a:t>:</a:t>
            </a:r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r>
              <a:rPr lang="en-US" sz="2000" smtClean="0"/>
              <a:t>P | Q (union)</a:t>
            </a:r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r>
              <a:rPr lang="en-US" sz="2000" smtClean="0"/>
              <a:t>PQ (concatenation)</a:t>
            </a:r>
          </a:p>
          <a:p>
            <a:pPr marL="990600" lvl="1" indent="-533400" eaLnBrk="1" hangingPunct="1">
              <a:buFontTx/>
              <a:buNone/>
            </a:pPr>
            <a:endParaRPr lang="en-US" sz="18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52600" y="2438400"/>
            <a:ext cx="4343400" cy="1254125"/>
            <a:chOff x="1104" y="1536"/>
            <a:chExt cx="2736" cy="790"/>
          </a:xfrm>
        </p:grpSpPr>
        <p:sp>
          <p:nvSpPr>
            <p:cNvPr id="6160" name="Oval 5"/>
            <p:cNvSpPr>
              <a:spLocks noChangeArrowheads="1"/>
            </p:cNvSpPr>
            <p:nvPr/>
          </p:nvSpPr>
          <p:spPr bwMode="auto">
            <a:xfrm>
              <a:off x="2304" y="1558"/>
              <a:ext cx="67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61" name="Text Box 6"/>
            <p:cNvSpPr txBox="1">
              <a:spLocks noChangeArrowheads="1"/>
            </p:cNvSpPr>
            <p:nvPr/>
          </p:nvSpPr>
          <p:spPr bwMode="auto">
            <a:xfrm>
              <a:off x="2486" y="1554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dirty="0" err="1">
                  <a:latin typeface="Times New Roman" pitchFamily="18" charset="0"/>
                </a:rPr>
                <a:t>N</a:t>
              </a:r>
              <a:r>
                <a:rPr lang="en-US" sz="2400" baseline="-25000" dirty="0" err="1">
                  <a:latin typeface="Times New Roman" pitchFamily="18" charset="0"/>
                </a:rPr>
                <a:t>p</a:t>
              </a:r>
              <a:endParaRPr lang="en-US" sz="2400" baseline="-25000" dirty="0">
                <a:latin typeface="Times New Roman" pitchFamily="18" charset="0"/>
              </a:endParaRPr>
            </a:p>
          </p:txBody>
        </p:sp>
        <p:sp>
          <p:nvSpPr>
            <p:cNvPr id="6162" name="Oval 7"/>
            <p:cNvSpPr>
              <a:spLocks noChangeArrowheads="1"/>
            </p:cNvSpPr>
            <p:nvPr/>
          </p:nvSpPr>
          <p:spPr bwMode="auto">
            <a:xfrm>
              <a:off x="2352" y="1990"/>
              <a:ext cx="67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63" name="Text Box 8"/>
            <p:cNvSpPr txBox="1">
              <a:spLocks noChangeArrowheads="1"/>
            </p:cNvSpPr>
            <p:nvPr/>
          </p:nvSpPr>
          <p:spPr bwMode="auto">
            <a:xfrm>
              <a:off x="2514" y="2016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N</a:t>
              </a:r>
              <a:r>
                <a:rPr lang="en-US" sz="2400" baseline="-25000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6164" name="Oval 9"/>
            <p:cNvSpPr>
              <a:spLocks noChangeArrowheads="1"/>
            </p:cNvSpPr>
            <p:nvPr/>
          </p:nvSpPr>
          <p:spPr bwMode="auto">
            <a:xfrm>
              <a:off x="2352" y="165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65" name="Oval 10"/>
            <p:cNvSpPr>
              <a:spLocks noChangeArrowheads="1"/>
            </p:cNvSpPr>
            <p:nvPr/>
          </p:nvSpPr>
          <p:spPr bwMode="auto">
            <a:xfrm>
              <a:off x="2880" y="213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66" name="Oval 11"/>
            <p:cNvSpPr>
              <a:spLocks noChangeArrowheads="1"/>
            </p:cNvSpPr>
            <p:nvPr/>
          </p:nvSpPr>
          <p:spPr bwMode="auto">
            <a:xfrm>
              <a:off x="2400" y="213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67" name="Oval 12"/>
            <p:cNvSpPr>
              <a:spLocks noChangeArrowheads="1"/>
            </p:cNvSpPr>
            <p:nvPr/>
          </p:nvSpPr>
          <p:spPr bwMode="auto">
            <a:xfrm>
              <a:off x="2832" y="165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68" name="Oval 13"/>
            <p:cNvSpPr>
              <a:spLocks noChangeArrowheads="1"/>
            </p:cNvSpPr>
            <p:nvPr/>
          </p:nvSpPr>
          <p:spPr bwMode="auto">
            <a:xfrm>
              <a:off x="1728" y="1798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6169" name="Oval 14"/>
            <p:cNvSpPr>
              <a:spLocks noChangeArrowheads="1"/>
            </p:cNvSpPr>
            <p:nvPr/>
          </p:nvSpPr>
          <p:spPr bwMode="auto">
            <a:xfrm>
              <a:off x="3600" y="179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170" name="Line 15"/>
            <p:cNvSpPr>
              <a:spLocks noChangeShapeType="1"/>
            </p:cNvSpPr>
            <p:nvPr/>
          </p:nvSpPr>
          <p:spPr bwMode="auto">
            <a:xfrm flipV="1">
              <a:off x="1968" y="1750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Line 16"/>
            <p:cNvSpPr>
              <a:spLocks noChangeShapeType="1"/>
            </p:cNvSpPr>
            <p:nvPr/>
          </p:nvSpPr>
          <p:spPr bwMode="auto">
            <a:xfrm>
              <a:off x="1957" y="1993"/>
              <a:ext cx="443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Line 17"/>
            <p:cNvSpPr>
              <a:spLocks noChangeShapeType="1"/>
            </p:cNvSpPr>
            <p:nvPr/>
          </p:nvSpPr>
          <p:spPr bwMode="auto">
            <a:xfrm flipV="1">
              <a:off x="2971" y="1968"/>
              <a:ext cx="629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Line 18"/>
            <p:cNvSpPr>
              <a:spLocks noChangeShapeType="1"/>
            </p:cNvSpPr>
            <p:nvPr/>
          </p:nvSpPr>
          <p:spPr bwMode="auto">
            <a:xfrm>
              <a:off x="2955" y="1719"/>
              <a:ext cx="645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Text Box 19"/>
            <p:cNvSpPr txBox="1">
              <a:spLocks noChangeArrowheads="1"/>
            </p:cNvSpPr>
            <p:nvPr/>
          </p:nvSpPr>
          <p:spPr bwMode="auto">
            <a:xfrm>
              <a:off x="2006" y="1580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  <a:sym typeface="Symbol" pitchFamily="18" charset="2"/>
                </a:rPr>
                <a:t></a:t>
              </a:r>
            </a:p>
          </p:txBody>
        </p:sp>
        <p:sp>
          <p:nvSpPr>
            <p:cNvPr id="6175" name="Text Box 20"/>
            <p:cNvSpPr txBox="1">
              <a:spLocks noChangeArrowheads="1"/>
            </p:cNvSpPr>
            <p:nvPr/>
          </p:nvSpPr>
          <p:spPr bwMode="auto">
            <a:xfrm>
              <a:off x="2064" y="203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</a:rPr>
                <a:t>e</a:t>
              </a:r>
            </a:p>
          </p:txBody>
        </p:sp>
        <p:sp>
          <p:nvSpPr>
            <p:cNvPr id="6176" name="Text Box 21"/>
            <p:cNvSpPr txBox="1">
              <a:spLocks noChangeArrowheads="1"/>
            </p:cNvSpPr>
            <p:nvPr/>
          </p:nvSpPr>
          <p:spPr bwMode="auto">
            <a:xfrm>
              <a:off x="3216" y="2038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</a:rPr>
                <a:t>e</a:t>
              </a:r>
            </a:p>
          </p:txBody>
        </p:sp>
        <p:sp>
          <p:nvSpPr>
            <p:cNvPr id="6177" name="Text Box 22"/>
            <p:cNvSpPr txBox="1">
              <a:spLocks noChangeArrowheads="1"/>
            </p:cNvSpPr>
            <p:nvPr/>
          </p:nvSpPr>
          <p:spPr bwMode="auto">
            <a:xfrm>
              <a:off x="3168" y="153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</a:rPr>
                <a:t>e</a:t>
              </a:r>
            </a:p>
          </p:txBody>
        </p:sp>
        <p:sp>
          <p:nvSpPr>
            <p:cNvPr id="6178" name="Line 23"/>
            <p:cNvSpPr>
              <a:spLocks noChangeShapeType="1"/>
            </p:cNvSpPr>
            <p:nvPr/>
          </p:nvSpPr>
          <p:spPr bwMode="auto">
            <a:xfrm>
              <a:off x="1104" y="192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179" name="Text Box 24"/>
            <p:cNvSpPr txBox="1">
              <a:spLocks noChangeArrowheads="1"/>
            </p:cNvSpPr>
            <p:nvPr/>
          </p:nvSpPr>
          <p:spPr bwMode="auto">
            <a:xfrm>
              <a:off x="1161" y="1681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  <p:sp>
          <p:nvSpPr>
            <p:cNvPr id="6180" name="Oval 25"/>
            <p:cNvSpPr>
              <a:spLocks noChangeArrowheads="1"/>
            </p:cNvSpPr>
            <p:nvPr/>
          </p:nvSpPr>
          <p:spPr bwMode="auto">
            <a:xfrm>
              <a:off x="3618" y="1821"/>
              <a:ext cx="202" cy="2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947863" y="5014913"/>
            <a:ext cx="3995737" cy="758825"/>
            <a:chOff x="1227" y="3159"/>
            <a:chExt cx="2517" cy="478"/>
          </a:xfrm>
        </p:grpSpPr>
        <p:sp>
          <p:nvSpPr>
            <p:cNvPr id="6150" name="Oval 27"/>
            <p:cNvSpPr>
              <a:spLocks noChangeArrowheads="1"/>
            </p:cNvSpPr>
            <p:nvPr/>
          </p:nvSpPr>
          <p:spPr bwMode="auto">
            <a:xfrm>
              <a:off x="1776" y="3168"/>
              <a:ext cx="1200" cy="4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51" name="Text Box 28"/>
            <p:cNvSpPr txBox="1">
              <a:spLocks noChangeArrowheads="1"/>
            </p:cNvSpPr>
            <p:nvPr/>
          </p:nvSpPr>
          <p:spPr bwMode="auto">
            <a:xfrm>
              <a:off x="3041" y="3216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N</a:t>
              </a:r>
              <a:r>
                <a:rPr lang="en-US" sz="2400" baseline="-25000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6152" name="Text Box 29"/>
            <p:cNvSpPr txBox="1">
              <a:spLocks noChangeArrowheads="1"/>
            </p:cNvSpPr>
            <p:nvPr/>
          </p:nvSpPr>
          <p:spPr bwMode="auto">
            <a:xfrm>
              <a:off x="2208" y="3216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N</a:t>
              </a:r>
              <a:r>
                <a:rPr lang="en-US" sz="2400" baseline="-2500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6153" name="Oval 30"/>
            <p:cNvSpPr>
              <a:spLocks noChangeArrowheads="1"/>
            </p:cNvSpPr>
            <p:nvPr/>
          </p:nvSpPr>
          <p:spPr bwMode="auto">
            <a:xfrm>
              <a:off x="2640" y="326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54" name="Oval 31"/>
            <p:cNvSpPr>
              <a:spLocks noChangeArrowheads="1"/>
            </p:cNvSpPr>
            <p:nvPr/>
          </p:nvSpPr>
          <p:spPr bwMode="auto">
            <a:xfrm>
              <a:off x="2544" y="3159"/>
              <a:ext cx="1200" cy="4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55" name="Oval 32"/>
            <p:cNvSpPr>
              <a:spLocks noChangeArrowheads="1"/>
            </p:cNvSpPr>
            <p:nvPr/>
          </p:nvSpPr>
          <p:spPr bwMode="auto">
            <a:xfrm>
              <a:off x="1845" y="3282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6156" name="Oval 33"/>
            <p:cNvSpPr>
              <a:spLocks noChangeArrowheads="1"/>
            </p:cNvSpPr>
            <p:nvPr/>
          </p:nvSpPr>
          <p:spPr bwMode="auto">
            <a:xfrm>
              <a:off x="3426" y="32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157" name="Oval 34"/>
            <p:cNvSpPr>
              <a:spLocks noChangeArrowheads="1"/>
            </p:cNvSpPr>
            <p:nvPr/>
          </p:nvSpPr>
          <p:spPr bwMode="auto">
            <a:xfrm>
              <a:off x="3444" y="3287"/>
              <a:ext cx="202" cy="2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58" name="Line 35"/>
            <p:cNvSpPr>
              <a:spLocks noChangeShapeType="1"/>
            </p:cNvSpPr>
            <p:nvPr/>
          </p:nvSpPr>
          <p:spPr bwMode="auto">
            <a:xfrm>
              <a:off x="1227" y="340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159" name="Text Box 36"/>
            <p:cNvSpPr txBox="1">
              <a:spLocks noChangeArrowheads="1"/>
            </p:cNvSpPr>
            <p:nvPr/>
          </p:nvSpPr>
          <p:spPr bwMode="auto">
            <a:xfrm>
              <a:off x="1284" y="3167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228600"/>
            <a:ext cx="8174037" cy="5540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Converting Regular Expressions to NFAs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2000" smtClean="0"/>
              <a:t>If Q is a regular expression with NFA N</a:t>
            </a:r>
            <a:r>
              <a:rPr lang="en-US" sz="2000" baseline="-25000" smtClean="0"/>
              <a:t>q</a:t>
            </a:r>
            <a:r>
              <a:rPr lang="en-US" sz="2000" smtClean="0"/>
              <a:t>:</a:t>
            </a:r>
          </a:p>
          <a:p>
            <a:pPr marL="990600" lvl="1" indent="-533400" eaLnBrk="1" hangingPunct="1">
              <a:buFontTx/>
              <a:buNone/>
            </a:pPr>
            <a:r>
              <a:rPr lang="en-US" sz="2000" smtClean="0"/>
              <a:t>Q* (closure)</a:t>
            </a:r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18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76400" y="2743200"/>
            <a:ext cx="5324475" cy="2090738"/>
            <a:chOff x="1056" y="1728"/>
            <a:chExt cx="3354" cy="1317"/>
          </a:xfrm>
        </p:grpSpPr>
        <p:sp>
          <p:nvSpPr>
            <p:cNvPr id="8197" name="Text Box 5"/>
            <p:cNvSpPr txBox="1">
              <a:spLocks noChangeArrowheads="1"/>
            </p:cNvSpPr>
            <p:nvPr/>
          </p:nvSpPr>
          <p:spPr bwMode="auto">
            <a:xfrm>
              <a:off x="2913" y="172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</a:rPr>
                <a:t>e</a:t>
              </a:r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3594" y="247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" name="Freeform 7"/>
            <p:cNvSpPr>
              <a:spLocks/>
            </p:cNvSpPr>
            <p:nvPr/>
          </p:nvSpPr>
          <p:spPr bwMode="auto">
            <a:xfrm flipH="1" flipV="1">
              <a:off x="2634" y="1980"/>
              <a:ext cx="816" cy="384"/>
            </a:xfrm>
            <a:custGeom>
              <a:avLst/>
              <a:gdLst>
                <a:gd name="T0" fmla="*/ 816 w 432"/>
                <a:gd name="T1" fmla="*/ 0 h 384"/>
                <a:gd name="T2" fmla="*/ 453 w 432"/>
                <a:gd name="T3" fmla="*/ 384 h 384"/>
                <a:gd name="T4" fmla="*/ 0 w 432"/>
                <a:gd name="T5" fmla="*/ 0 h 384"/>
                <a:gd name="T6" fmla="*/ 0 60000 65536"/>
                <a:gd name="T7" fmla="*/ 0 60000 65536"/>
                <a:gd name="T8" fmla="*/ 0 60000 65536"/>
                <a:gd name="T9" fmla="*/ 0 w 432"/>
                <a:gd name="T10" fmla="*/ 0 h 384"/>
                <a:gd name="T11" fmla="*/ 432 w 43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384">
                  <a:moveTo>
                    <a:pt x="432" y="0"/>
                  </a:moveTo>
                  <a:cubicBezTo>
                    <a:pt x="372" y="192"/>
                    <a:pt x="312" y="384"/>
                    <a:pt x="240" y="384"/>
                  </a:cubicBezTo>
                  <a:cubicBezTo>
                    <a:pt x="168" y="384"/>
                    <a:pt x="40" y="64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" name="Oval 8"/>
            <p:cNvSpPr>
              <a:spLocks noChangeArrowheads="1"/>
            </p:cNvSpPr>
            <p:nvPr/>
          </p:nvSpPr>
          <p:spPr bwMode="auto">
            <a:xfrm>
              <a:off x="2463" y="2249"/>
              <a:ext cx="1200" cy="4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8201" name="Text Box 9"/>
            <p:cNvSpPr txBox="1">
              <a:spLocks noChangeArrowheads="1"/>
            </p:cNvSpPr>
            <p:nvPr/>
          </p:nvSpPr>
          <p:spPr bwMode="auto">
            <a:xfrm>
              <a:off x="2895" y="2297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N</a:t>
              </a:r>
              <a:r>
                <a:rPr lang="en-US" sz="2400" baseline="-25000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8202" name="Oval 10"/>
            <p:cNvSpPr>
              <a:spLocks noChangeArrowheads="1"/>
            </p:cNvSpPr>
            <p:nvPr/>
          </p:nvSpPr>
          <p:spPr bwMode="auto">
            <a:xfrm>
              <a:off x="3354" y="236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8203" name="Oval 11"/>
            <p:cNvSpPr>
              <a:spLocks noChangeArrowheads="1"/>
            </p:cNvSpPr>
            <p:nvPr/>
          </p:nvSpPr>
          <p:spPr bwMode="auto">
            <a:xfrm>
              <a:off x="2532" y="2363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i="1">
                <a:latin typeface="Times New Roman" pitchFamily="18" charset="0"/>
              </a:endParaRP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4170" y="2355"/>
              <a:ext cx="240" cy="240"/>
              <a:chOff x="3399" y="3515"/>
              <a:chExt cx="240" cy="240"/>
            </a:xfrm>
          </p:grpSpPr>
          <p:sp>
            <p:nvSpPr>
              <p:cNvPr id="8213" name="Oval 13"/>
              <p:cNvSpPr>
                <a:spLocks noChangeArrowheads="1"/>
              </p:cNvSpPr>
              <p:nvPr/>
            </p:nvSpPr>
            <p:spPr bwMode="auto">
              <a:xfrm>
                <a:off x="3399" y="3515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i="1"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8214" name="Oval 14"/>
              <p:cNvSpPr>
                <a:spLocks noChangeArrowheads="1"/>
              </p:cNvSpPr>
              <p:nvPr/>
            </p:nvSpPr>
            <p:spPr bwMode="auto">
              <a:xfrm>
                <a:off x="3417" y="3538"/>
                <a:ext cx="202" cy="2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8205" name="Line 15"/>
            <p:cNvSpPr>
              <a:spLocks noChangeShapeType="1"/>
            </p:cNvSpPr>
            <p:nvPr/>
          </p:nvSpPr>
          <p:spPr bwMode="auto">
            <a:xfrm>
              <a:off x="1914" y="2487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206" name="Text Box 16"/>
            <p:cNvSpPr txBox="1">
              <a:spLocks noChangeArrowheads="1"/>
            </p:cNvSpPr>
            <p:nvPr/>
          </p:nvSpPr>
          <p:spPr bwMode="auto">
            <a:xfrm>
              <a:off x="1971" y="2213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</a:rPr>
                <a:t>e</a:t>
              </a:r>
              <a:endParaRPr lang="en-US" sz="2400" baseline="-25000">
                <a:latin typeface="Symbol" pitchFamily="18" charset="2"/>
              </a:endParaRPr>
            </a:p>
          </p:txBody>
        </p:sp>
        <p:sp>
          <p:nvSpPr>
            <p:cNvPr id="8207" name="Oval 17"/>
            <p:cNvSpPr>
              <a:spLocks noChangeArrowheads="1"/>
            </p:cNvSpPr>
            <p:nvPr/>
          </p:nvSpPr>
          <p:spPr bwMode="auto">
            <a:xfrm>
              <a:off x="1674" y="2353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8208" name="Line 18"/>
            <p:cNvSpPr>
              <a:spLocks noChangeShapeType="1"/>
            </p:cNvSpPr>
            <p:nvPr/>
          </p:nvSpPr>
          <p:spPr bwMode="auto">
            <a:xfrm>
              <a:off x="1056" y="2477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209" name="Text Box 19"/>
            <p:cNvSpPr txBox="1">
              <a:spLocks noChangeArrowheads="1"/>
            </p:cNvSpPr>
            <p:nvPr/>
          </p:nvSpPr>
          <p:spPr bwMode="auto">
            <a:xfrm>
              <a:off x="1113" y="2238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  <p:sp>
          <p:nvSpPr>
            <p:cNvPr id="8210" name="Text Box 20"/>
            <p:cNvSpPr txBox="1">
              <a:spLocks noChangeArrowheads="1"/>
            </p:cNvSpPr>
            <p:nvPr/>
          </p:nvSpPr>
          <p:spPr bwMode="auto">
            <a:xfrm>
              <a:off x="3735" y="223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</a:rPr>
                <a:t>e</a:t>
              </a:r>
            </a:p>
          </p:txBody>
        </p:sp>
        <p:sp>
          <p:nvSpPr>
            <p:cNvPr id="8211" name="Freeform 21"/>
            <p:cNvSpPr>
              <a:spLocks/>
            </p:cNvSpPr>
            <p:nvPr/>
          </p:nvSpPr>
          <p:spPr bwMode="auto">
            <a:xfrm>
              <a:off x="1866" y="2574"/>
              <a:ext cx="2352" cy="288"/>
            </a:xfrm>
            <a:custGeom>
              <a:avLst/>
              <a:gdLst>
                <a:gd name="T0" fmla="*/ 0 w 2352"/>
                <a:gd name="T1" fmla="*/ 0 h 288"/>
                <a:gd name="T2" fmla="*/ 960 w 2352"/>
                <a:gd name="T3" fmla="*/ 288 h 288"/>
                <a:gd name="T4" fmla="*/ 2352 w 2352"/>
                <a:gd name="T5" fmla="*/ 0 h 288"/>
                <a:gd name="T6" fmla="*/ 0 60000 65536"/>
                <a:gd name="T7" fmla="*/ 0 60000 65536"/>
                <a:gd name="T8" fmla="*/ 0 60000 65536"/>
                <a:gd name="T9" fmla="*/ 0 w 2352"/>
                <a:gd name="T10" fmla="*/ 0 h 288"/>
                <a:gd name="T11" fmla="*/ 2352 w 2352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52" h="288">
                  <a:moveTo>
                    <a:pt x="0" y="0"/>
                  </a:moveTo>
                  <a:cubicBezTo>
                    <a:pt x="284" y="144"/>
                    <a:pt x="568" y="288"/>
                    <a:pt x="960" y="288"/>
                  </a:cubicBezTo>
                  <a:cubicBezTo>
                    <a:pt x="1352" y="288"/>
                    <a:pt x="1852" y="144"/>
                    <a:pt x="235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212" name="Text Box 22"/>
            <p:cNvSpPr txBox="1">
              <a:spLocks noChangeArrowheads="1"/>
            </p:cNvSpPr>
            <p:nvPr/>
          </p:nvSpPr>
          <p:spPr bwMode="auto">
            <a:xfrm>
              <a:off x="2778" y="2757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</a:rPr>
                <a:t>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Example (ab* | a*b)*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1371600" y="32766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822325" y="1489075"/>
            <a:ext cx="1925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Starting with: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57713" y="1981200"/>
            <a:ext cx="3443287" cy="1084263"/>
            <a:chOff x="2871" y="1248"/>
            <a:chExt cx="2169" cy="683"/>
          </a:xfrm>
        </p:grpSpPr>
        <p:sp>
          <p:nvSpPr>
            <p:cNvPr id="10287" name="Oval 6"/>
            <p:cNvSpPr>
              <a:spLocks noChangeArrowheads="1"/>
            </p:cNvSpPr>
            <p:nvPr/>
          </p:nvSpPr>
          <p:spPr bwMode="auto">
            <a:xfrm>
              <a:off x="4656" y="13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0288" name="Oval 7"/>
            <p:cNvSpPr>
              <a:spLocks noChangeArrowheads="1"/>
            </p:cNvSpPr>
            <p:nvPr/>
          </p:nvSpPr>
          <p:spPr bwMode="auto">
            <a:xfrm>
              <a:off x="4176" y="1392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289" name="Text Box 8"/>
            <p:cNvSpPr txBox="1">
              <a:spLocks noChangeArrowheads="1"/>
            </p:cNvSpPr>
            <p:nvPr/>
          </p:nvSpPr>
          <p:spPr bwMode="auto">
            <a:xfrm>
              <a:off x="2871" y="1248"/>
              <a:ext cx="3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a*b</a:t>
              </a:r>
            </a:p>
          </p:txBody>
        </p:sp>
        <p:sp>
          <p:nvSpPr>
            <p:cNvPr id="10290" name="Line 9"/>
            <p:cNvSpPr>
              <a:spLocks noChangeShapeType="1"/>
            </p:cNvSpPr>
            <p:nvPr/>
          </p:nvSpPr>
          <p:spPr bwMode="auto">
            <a:xfrm>
              <a:off x="4368" y="14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1" name="Text Box 10"/>
            <p:cNvSpPr txBox="1">
              <a:spLocks noChangeArrowheads="1"/>
            </p:cNvSpPr>
            <p:nvPr/>
          </p:nvSpPr>
          <p:spPr bwMode="auto">
            <a:xfrm>
              <a:off x="4358" y="128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292" name="Freeform 11"/>
            <p:cNvSpPr>
              <a:spLocks/>
            </p:cNvSpPr>
            <p:nvPr/>
          </p:nvSpPr>
          <p:spPr bwMode="auto">
            <a:xfrm>
              <a:off x="4128" y="1536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3" name="Text Box 12"/>
            <p:cNvSpPr txBox="1">
              <a:spLocks noChangeArrowheads="1"/>
            </p:cNvSpPr>
            <p:nvPr/>
          </p:nvSpPr>
          <p:spPr bwMode="auto">
            <a:xfrm>
              <a:off x="4166" y="1719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294" name="Rectangle 13"/>
            <p:cNvSpPr>
              <a:spLocks noChangeArrowheads="1"/>
            </p:cNvSpPr>
            <p:nvPr/>
          </p:nvSpPr>
          <p:spPr bwMode="auto">
            <a:xfrm>
              <a:off x="3456" y="1296"/>
              <a:ext cx="1584" cy="62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295" name="Line 14"/>
            <p:cNvSpPr>
              <a:spLocks noChangeShapeType="1"/>
            </p:cNvSpPr>
            <p:nvPr/>
          </p:nvSpPr>
          <p:spPr bwMode="auto">
            <a:xfrm>
              <a:off x="3552" y="148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296" name="Text Box 15"/>
            <p:cNvSpPr txBox="1">
              <a:spLocks noChangeArrowheads="1"/>
            </p:cNvSpPr>
            <p:nvPr/>
          </p:nvSpPr>
          <p:spPr bwMode="auto">
            <a:xfrm>
              <a:off x="3600" y="1248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  <p:sp>
          <p:nvSpPr>
            <p:cNvPr id="10297" name="Oval 16"/>
            <p:cNvSpPr>
              <a:spLocks noChangeArrowheads="1"/>
            </p:cNvSpPr>
            <p:nvPr/>
          </p:nvSpPr>
          <p:spPr bwMode="auto">
            <a:xfrm>
              <a:off x="4674" y="1410"/>
              <a:ext cx="155" cy="1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203325" y="1962150"/>
            <a:ext cx="3140075" cy="1146175"/>
            <a:chOff x="758" y="1236"/>
            <a:chExt cx="1978" cy="722"/>
          </a:xfrm>
        </p:grpSpPr>
        <p:sp>
          <p:nvSpPr>
            <p:cNvPr id="10276" name="Text Box 18"/>
            <p:cNvSpPr txBox="1">
              <a:spLocks noChangeArrowheads="1"/>
            </p:cNvSpPr>
            <p:nvPr/>
          </p:nvSpPr>
          <p:spPr bwMode="auto">
            <a:xfrm>
              <a:off x="758" y="1274"/>
              <a:ext cx="3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ab*</a:t>
              </a:r>
            </a:p>
          </p:txBody>
        </p:sp>
        <p:sp>
          <p:nvSpPr>
            <p:cNvPr id="10277" name="Oval 19"/>
            <p:cNvSpPr>
              <a:spLocks noChangeArrowheads="1"/>
            </p:cNvSpPr>
            <p:nvPr/>
          </p:nvSpPr>
          <p:spPr bwMode="auto">
            <a:xfrm>
              <a:off x="1872" y="1371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0278" name="Oval 20"/>
            <p:cNvSpPr>
              <a:spLocks noChangeArrowheads="1"/>
            </p:cNvSpPr>
            <p:nvPr/>
          </p:nvSpPr>
          <p:spPr bwMode="auto">
            <a:xfrm>
              <a:off x="2352" y="1371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0279" name="Line 21"/>
            <p:cNvSpPr>
              <a:spLocks noChangeShapeType="1"/>
            </p:cNvSpPr>
            <p:nvPr/>
          </p:nvSpPr>
          <p:spPr bwMode="auto">
            <a:xfrm>
              <a:off x="2064" y="146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0" name="Text Box 22"/>
            <p:cNvSpPr txBox="1">
              <a:spLocks noChangeArrowheads="1"/>
            </p:cNvSpPr>
            <p:nvPr/>
          </p:nvSpPr>
          <p:spPr bwMode="auto">
            <a:xfrm>
              <a:off x="2112" y="1275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281" name="Freeform 23"/>
            <p:cNvSpPr>
              <a:spLocks/>
            </p:cNvSpPr>
            <p:nvPr/>
          </p:nvSpPr>
          <p:spPr bwMode="auto">
            <a:xfrm>
              <a:off x="2320" y="1515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2" name="Text Box 24"/>
            <p:cNvSpPr txBox="1">
              <a:spLocks noChangeArrowheads="1"/>
            </p:cNvSpPr>
            <p:nvPr/>
          </p:nvSpPr>
          <p:spPr bwMode="auto">
            <a:xfrm>
              <a:off x="2342" y="174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283" name="Rectangle 25"/>
            <p:cNvSpPr>
              <a:spLocks noChangeArrowheads="1"/>
            </p:cNvSpPr>
            <p:nvPr/>
          </p:nvSpPr>
          <p:spPr bwMode="auto">
            <a:xfrm>
              <a:off x="1104" y="1296"/>
              <a:ext cx="1632" cy="624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284" name="Line 26"/>
            <p:cNvSpPr>
              <a:spLocks noChangeShapeType="1"/>
            </p:cNvSpPr>
            <p:nvPr/>
          </p:nvSpPr>
          <p:spPr bwMode="auto">
            <a:xfrm>
              <a:off x="1236" y="147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285" name="Text Box 27"/>
            <p:cNvSpPr txBox="1">
              <a:spLocks noChangeArrowheads="1"/>
            </p:cNvSpPr>
            <p:nvPr/>
          </p:nvSpPr>
          <p:spPr bwMode="auto">
            <a:xfrm>
              <a:off x="1284" y="1236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  <p:sp>
          <p:nvSpPr>
            <p:cNvPr id="10286" name="Oval 28"/>
            <p:cNvSpPr>
              <a:spLocks noChangeArrowheads="1"/>
            </p:cNvSpPr>
            <p:nvPr/>
          </p:nvSpPr>
          <p:spPr bwMode="auto">
            <a:xfrm>
              <a:off x="2370" y="1392"/>
              <a:ext cx="155" cy="1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2286000" y="3733800"/>
            <a:ext cx="3521075" cy="2438400"/>
            <a:chOff x="1440" y="2064"/>
            <a:chExt cx="2218" cy="1536"/>
          </a:xfrm>
        </p:grpSpPr>
        <p:sp>
          <p:nvSpPr>
            <p:cNvPr id="10248" name="Oval 30"/>
            <p:cNvSpPr>
              <a:spLocks noChangeArrowheads="1"/>
            </p:cNvSpPr>
            <p:nvPr/>
          </p:nvSpPr>
          <p:spPr bwMode="auto">
            <a:xfrm>
              <a:off x="2506" y="24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0249" name="Oval 31"/>
            <p:cNvSpPr>
              <a:spLocks noChangeArrowheads="1"/>
            </p:cNvSpPr>
            <p:nvPr/>
          </p:nvSpPr>
          <p:spPr bwMode="auto">
            <a:xfrm>
              <a:off x="2986" y="24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0250" name="Line 32"/>
            <p:cNvSpPr>
              <a:spLocks noChangeShapeType="1"/>
            </p:cNvSpPr>
            <p:nvPr/>
          </p:nvSpPr>
          <p:spPr bwMode="auto">
            <a:xfrm>
              <a:off x="2698" y="25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" name="Text Box 33"/>
            <p:cNvSpPr txBox="1">
              <a:spLocks noChangeArrowheads="1"/>
            </p:cNvSpPr>
            <p:nvPr/>
          </p:nvSpPr>
          <p:spPr bwMode="auto">
            <a:xfrm>
              <a:off x="2794" y="2332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252" name="Freeform 34"/>
            <p:cNvSpPr>
              <a:spLocks/>
            </p:cNvSpPr>
            <p:nvPr/>
          </p:nvSpPr>
          <p:spPr bwMode="auto">
            <a:xfrm>
              <a:off x="2954" y="2572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3" name="Oval 35"/>
            <p:cNvSpPr>
              <a:spLocks noChangeArrowheads="1"/>
            </p:cNvSpPr>
            <p:nvPr/>
          </p:nvSpPr>
          <p:spPr bwMode="auto">
            <a:xfrm>
              <a:off x="2986" y="310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0254" name="Oval 36"/>
            <p:cNvSpPr>
              <a:spLocks noChangeArrowheads="1"/>
            </p:cNvSpPr>
            <p:nvPr/>
          </p:nvSpPr>
          <p:spPr bwMode="auto">
            <a:xfrm>
              <a:off x="2506" y="310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255" name="Line 37"/>
            <p:cNvSpPr>
              <a:spLocks noChangeShapeType="1"/>
            </p:cNvSpPr>
            <p:nvPr/>
          </p:nvSpPr>
          <p:spPr bwMode="auto">
            <a:xfrm>
              <a:off x="2698" y="3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Freeform 38"/>
            <p:cNvSpPr>
              <a:spLocks/>
            </p:cNvSpPr>
            <p:nvPr/>
          </p:nvSpPr>
          <p:spPr bwMode="auto">
            <a:xfrm>
              <a:off x="2458" y="3244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7" name="Oval 39"/>
            <p:cNvSpPr>
              <a:spLocks noChangeArrowheads="1"/>
            </p:cNvSpPr>
            <p:nvPr/>
          </p:nvSpPr>
          <p:spPr bwMode="auto">
            <a:xfrm>
              <a:off x="2074" y="2764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0258" name="Oval 40"/>
            <p:cNvSpPr>
              <a:spLocks noChangeArrowheads="1"/>
            </p:cNvSpPr>
            <p:nvPr/>
          </p:nvSpPr>
          <p:spPr bwMode="auto">
            <a:xfrm>
              <a:off x="3466" y="276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0259" name="Line 41"/>
            <p:cNvSpPr>
              <a:spLocks noChangeShapeType="1"/>
            </p:cNvSpPr>
            <p:nvPr/>
          </p:nvSpPr>
          <p:spPr bwMode="auto">
            <a:xfrm flipV="1">
              <a:off x="2218" y="2572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0" name="Line 42"/>
            <p:cNvSpPr>
              <a:spLocks noChangeShapeType="1"/>
            </p:cNvSpPr>
            <p:nvPr/>
          </p:nvSpPr>
          <p:spPr bwMode="auto">
            <a:xfrm>
              <a:off x="2218" y="2956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1" name="Line 43"/>
            <p:cNvSpPr>
              <a:spLocks noChangeShapeType="1"/>
            </p:cNvSpPr>
            <p:nvPr/>
          </p:nvSpPr>
          <p:spPr bwMode="auto">
            <a:xfrm flipV="1">
              <a:off x="3178" y="2956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Line 44"/>
            <p:cNvSpPr>
              <a:spLocks noChangeShapeType="1"/>
            </p:cNvSpPr>
            <p:nvPr/>
          </p:nvSpPr>
          <p:spPr bwMode="auto">
            <a:xfrm>
              <a:off x="3178" y="2524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Text Box 45"/>
            <p:cNvSpPr txBox="1">
              <a:spLocks noChangeArrowheads="1"/>
            </p:cNvSpPr>
            <p:nvPr/>
          </p:nvSpPr>
          <p:spPr bwMode="auto">
            <a:xfrm>
              <a:off x="1536" y="2064"/>
              <a:ext cx="8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ab* | a*b</a:t>
              </a:r>
            </a:p>
          </p:txBody>
        </p:sp>
        <p:sp>
          <p:nvSpPr>
            <p:cNvPr id="10264" name="Text Box 46"/>
            <p:cNvSpPr txBox="1">
              <a:spLocks noChangeArrowheads="1"/>
            </p:cNvSpPr>
            <p:nvPr/>
          </p:nvSpPr>
          <p:spPr bwMode="auto">
            <a:xfrm>
              <a:off x="2112" y="2918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0265" name="Text Box 47"/>
            <p:cNvSpPr txBox="1">
              <a:spLocks noChangeArrowheads="1"/>
            </p:cNvSpPr>
            <p:nvPr/>
          </p:nvSpPr>
          <p:spPr bwMode="auto">
            <a:xfrm>
              <a:off x="2218" y="2476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0266" name="Text Box 48"/>
            <p:cNvSpPr txBox="1">
              <a:spLocks noChangeArrowheads="1"/>
            </p:cNvSpPr>
            <p:nvPr/>
          </p:nvSpPr>
          <p:spPr bwMode="auto">
            <a:xfrm>
              <a:off x="3366" y="2486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0267" name="Text Box 49"/>
            <p:cNvSpPr txBox="1">
              <a:spLocks noChangeArrowheads="1"/>
            </p:cNvSpPr>
            <p:nvPr/>
          </p:nvSpPr>
          <p:spPr bwMode="auto">
            <a:xfrm>
              <a:off x="3366" y="2976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0268" name="Text Box 50"/>
            <p:cNvSpPr txBox="1">
              <a:spLocks noChangeArrowheads="1"/>
            </p:cNvSpPr>
            <p:nvPr/>
          </p:nvSpPr>
          <p:spPr bwMode="auto">
            <a:xfrm>
              <a:off x="2506" y="3388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269" name="Text Box 51"/>
            <p:cNvSpPr txBox="1">
              <a:spLocks noChangeArrowheads="1"/>
            </p:cNvSpPr>
            <p:nvPr/>
          </p:nvSpPr>
          <p:spPr bwMode="auto">
            <a:xfrm>
              <a:off x="2746" y="305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270" name="Text Box 52"/>
            <p:cNvSpPr txBox="1">
              <a:spLocks noChangeArrowheads="1"/>
            </p:cNvSpPr>
            <p:nvPr/>
          </p:nvSpPr>
          <p:spPr bwMode="auto">
            <a:xfrm>
              <a:off x="2986" y="271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271" name="Rectangle 53"/>
            <p:cNvSpPr>
              <a:spLocks noChangeArrowheads="1"/>
            </p:cNvSpPr>
            <p:nvPr/>
          </p:nvSpPr>
          <p:spPr bwMode="auto">
            <a:xfrm>
              <a:off x="2400" y="2304"/>
              <a:ext cx="960" cy="576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272" name="Rectangle 54"/>
            <p:cNvSpPr>
              <a:spLocks noChangeArrowheads="1"/>
            </p:cNvSpPr>
            <p:nvPr/>
          </p:nvSpPr>
          <p:spPr bwMode="auto">
            <a:xfrm>
              <a:off x="2352" y="3024"/>
              <a:ext cx="960" cy="57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273" name="Line 55"/>
            <p:cNvSpPr>
              <a:spLocks noChangeShapeType="1"/>
            </p:cNvSpPr>
            <p:nvPr/>
          </p:nvSpPr>
          <p:spPr bwMode="auto">
            <a:xfrm>
              <a:off x="1440" y="2853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274" name="Text Box 56"/>
            <p:cNvSpPr txBox="1">
              <a:spLocks noChangeArrowheads="1"/>
            </p:cNvSpPr>
            <p:nvPr/>
          </p:nvSpPr>
          <p:spPr bwMode="auto">
            <a:xfrm>
              <a:off x="1488" y="2613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  <p:sp>
          <p:nvSpPr>
            <p:cNvPr id="10275" name="Oval 57"/>
            <p:cNvSpPr>
              <a:spLocks noChangeArrowheads="1"/>
            </p:cNvSpPr>
            <p:nvPr/>
          </p:nvSpPr>
          <p:spPr bwMode="auto">
            <a:xfrm>
              <a:off x="3486" y="2784"/>
              <a:ext cx="155" cy="1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Example (ab* | a*b)*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524000"/>
            <a:ext cx="3521075" cy="2438400"/>
            <a:chOff x="336" y="960"/>
            <a:chExt cx="2218" cy="1536"/>
          </a:xfrm>
        </p:grpSpPr>
        <p:sp>
          <p:nvSpPr>
            <p:cNvPr id="12330" name="Oval 4"/>
            <p:cNvSpPr>
              <a:spLocks noChangeArrowheads="1"/>
            </p:cNvSpPr>
            <p:nvPr/>
          </p:nvSpPr>
          <p:spPr bwMode="auto">
            <a:xfrm>
              <a:off x="1402" y="132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331" name="Oval 5"/>
            <p:cNvSpPr>
              <a:spLocks noChangeArrowheads="1"/>
            </p:cNvSpPr>
            <p:nvPr/>
          </p:nvSpPr>
          <p:spPr bwMode="auto">
            <a:xfrm>
              <a:off x="1882" y="132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332" name="Line 6"/>
            <p:cNvSpPr>
              <a:spLocks noChangeShapeType="1"/>
            </p:cNvSpPr>
            <p:nvPr/>
          </p:nvSpPr>
          <p:spPr bwMode="auto">
            <a:xfrm>
              <a:off x="1594" y="14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3" name="Text Box 7"/>
            <p:cNvSpPr txBox="1">
              <a:spLocks noChangeArrowheads="1"/>
            </p:cNvSpPr>
            <p:nvPr/>
          </p:nvSpPr>
          <p:spPr bwMode="auto">
            <a:xfrm>
              <a:off x="1690" y="1228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2334" name="Freeform 8"/>
            <p:cNvSpPr>
              <a:spLocks/>
            </p:cNvSpPr>
            <p:nvPr/>
          </p:nvSpPr>
          <p:spPr bwMode="auto">
            <a:xfrm>
              <a:off x="1850" y="1468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5" name="Oval 9"/>
            <p:cNvSpPr>
              <a:spLocks noChangeArrowheads="1"/>
            </p:cNvSpPr>
            <p:nvPr/>
          </p:nvSpPr>
          <p:spPr bwMode="auto">
            <a:xfrm>
              <a:off x="1882" y="199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2336" name="Oval 10"/>
            <p:cNvSpPr>
              <a:spLocks noChangeArrowheads="1"/>
            </p:cNvSpPr>
            <p:nvPr/>
          </p:nvSpPr>
          <p:spPr bwMode="auto">
            <a:xfrm>
              <a:off x="1402" y="199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337" name="Line 11"/>
            <p:cNvSpPr>
              <a:spLocks noChangeShapeType="1"/>
            </p:cNvSpPr>
            <p:nvPr/>
          </p:nvSpPr>
          <p:spPr bwMode="auto">
            <a:xfrm>
              <a:off x="1594" y="20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8" name="Freeform 12"/>
            <p:cNvSpPr>
              <a:spLocks/>
            </p:cNvSpPr>
            <p:nvPr/>
          </p:nvSpPr>
          <p:spPr bwMode="auto">
            <a:xfrm>
              <a:off x="1354" y="2140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9" name="Oval 13"/>
            <p:cNvSpPr>
              <a:spLocks noChangeArrowheads="1"/>
            </p:cNvSpPr>
            <p:nvPr/>
          </p:nvSpPr>
          <p:spPr bwMode="auto">
            <a:xfrm>
              <a:off x="970" y="1660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2340" name="Oval 14"/>
            <p:cNvSpPr>
              <a:spLocks noChangeArrowheads="1"/>
            </p:cNvSpPr>
            <p:nvPr/>
          </p:nvSpPr>
          <p:spPr bwMode="auto">
            <a:xfrm>
              <a:off x="2362" y="166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2341" name="Line 15"/>
            <p:cNvSpPr>
              <a:spLocks noChangeShapeType="1"/>
            </p:cNvSpPr>
            <p:nvPr/>
          </p:nvSpPr>
          <p:spPr bwMode="auto">
            <a:xfrm flipV="1">
              <a:off x="1114" y="1468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2" name="Line 16"/>
            <p:cNvSpPr>
              <a:spLocks noChangeShapeType="1"/>
            </p:cNvSpPr>
            <p:nvPr/>
          </p:nvSpPr>
          <p:spPr bwMode="auto">
            <a:xfrm>
              <a:off x="1114" y="1852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3" name="Line 17"/>
            <p:cNvSpPr>
              <a:spLocks noChangeShapeType="1"/>
            </p:cNvSpPr>
            <p:nvPr/>
          </p:nvSpPr>
          <p:spPr bwMode="auto">
            <a:xfrm flipV="1">
              <a:off x="2074" y="1852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4" name="Line 18"/>
            <p:cNvSpPr>
              <a:spLocks noChangeShapeType="1"/>
            </p:cNvSpPr>
            <p:nvPr/>
          </p:nvSpPr>
          <p:spPr bwMode="auto">
            <a:xfrm>
              <a:off x="2074" y="1420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5" name="Text Box 19"/>
            <p:cNvSpPr txBox="1">
              <a:spLocks noChangeArrowheads="1"/>
            </p:cNvSpPr>
            <p:nvPr/>
          </p:nvSpPr>
          <p:spPr bwMode="auto">
            <a:xfrm>
              <a:off x="432" y="960"/>
              <a:ext cx="8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ab* | a*b</a:t>
              </a:r>
            </a:p>
          </p:txBody>
        </p:sp>
        <p:sp>
          <p:nvSpPr>
            <p:cNvPr id="12346" name="Text Box 20"/>
            <p:cNvSpPr txBox="1">
              <a:spLocks noChangeArrowheads="1"/>
            </p:cNvSpPr>
            <p:nvPr/>
          </p:nvSpPr>
          <p:spPr bwMode="auto">
            <a:xfrm>
              <a:off x="1008" y="1814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47" name="Text Box 21"/>
            <p:cNvSpPr txBox="1">
              <a:spLocks noChangeArrowheads="1"/>
            </p:cNvSpPr>
            <p:nvPr/>
          </p:nvSpPr>
          <p:spPr bwMode="auto">
            <a:xfrm>
              <a:off x="1114" y="1372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48" name="Text Box 22"/>
            <p:cNvSpPr txBox="1">
              <a:spLocks noChangeArrowheads="1"/>
            </p:cNvSpPr>
            <p:nvPr/>
          </p:nvSpPr>
          <p:spPr bwMode="auto">
            <a:xfrm>
              <a:off x="2262" y="1382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49" name="Text Box 23"/>
            <p:cNvSpPr txBox="1">
              <a:spLocks noChangeArrowheads="1"/>
            </p:cNvSpPr>
            <p:nvPr/>
          </p:nvSpPr>
          <p:spPr bwMode="auto">
            <a:xfrm>
              <a:off x="2262" y="1872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50" name="Text Box 24"/>
            <p:cNvSpPr txBox="1">
              <a:spLocks noChangeArrowheads="1"/>
            </p:cNvSpPr>
            <p:nvPr/>
          </p:nvSpPr>
          <p:spPr bwMode="auto">
            <a:xfrm>
              <a:off x="1402" y="2284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2351" name="Text Box 25"/>
            <p:cNvSpPr txBox="1">
              <a:spLocks noChangeArrowheads="1"/>
            </p:cNvSpPr>
            <p:nvPr/>
          </p:nvSpPr>
          <p:spPr bwMode="auto">
            <a:xfrm>
              <a:off x="1642" y="191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352" name="Text Box 26"/>
            <p:cNvSpPr txBox="1">
              <a:spLocks noChangeArrowheads="1"/>
            </p:cNvSpPr>
            <p:nvPr/>
          </p:nvSpPr>
          <p:spPr bwMode="auto">
            <a:xfrm>
              <a:off x="1882" y="161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353" name="Rectangle 27"/>
            <p:cNvSpPr>
              <a:spLocks noChangeArrowheads="1"/>
            </p:cNvSpPr>
            <p:nvPr/>
          </p:nvSpPr>
          <p:spPr bwMode="auto">
            <a:xfrm>
              <a:off x="1296" y="1200"/>
              <a:ext cx="960" cy="576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2354" name="Rectangle 28"/>
            <p:cNvSpPr>
              <a:spLocks noChangeArrowheads="1"/>
            </p:cNvSpPr>
            <p:nvPr/>
          </p:nvSpPr>
          <p:spPr bwMode="auto">
            <a:xfrm>
              <a:off x="1248" y="1920"/>
              <a:ext cx="960" cy="57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2355" name="Line 29"/>
            <p:cNvSpPr>
              <a:spLocks noChangeShapeType="1"/>
            </p:cNvSpPr>
            <p:nvPr/>
          </p:nvSpPr>
          <p:spPr bwMode="auto">
            <a:xfrm>
              <a:off x="336" y="1749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356" name="Text Box 30"/>
            <p:cNvSpPr txBox="1">
              <a:spLocks noChangeArrowheads="1"/>
            </p:cNvSpPr>
            <p:nvPr/>
          </p:nvSpPr>
          <p:spPr bwMode="auto">
            <a:xfrm>
              <a:off x="384" y="1509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  <p:sp>
          <p:nvSpPr>
            <p:cNvPr id="12357" name="Oval 31"/>
            <p:cNvSpPr>
              <a:spLocks noChangeArrowheads="1"/>
            </p:cNvSpPr>
            <p:nvPr/>
          </p:nvSpPr>
          <p:spPr bwMode="auto">
            <a:xfrm>
              <a:off x="2382" y="1680"/>
              <a:ext cx="155" cy="1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3962400" y="3962400"/>
            <a:ext cx="4895850" cy="2514600"/>
            <a:chOff x="2484" y="2496"/>
            <a:chExt cx="3084" cy="1584"/>
          </a:xfrm>
        </p:grpSpPr>
        <p:sp>
          <p:nvSpPr>
            <p:cNvPr id="12293" name="Oval 33"/>
            <p:cNvSpPr>
              <a:spLocks noChangeArrowheads="1"/>
            </p:cNvSpPr>
            <p:nvPr/>
          </p:nvSpPr>
          <p:spPr bwMode="auto">
            <a:xfrm>
              <a:off x="3984" y="283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294" name="Oval 34"/>
            <p:cNvSpPr>
              <a:spLocks noChangeArrowheads="1"/>
            </p:cNvSpPr>
            <p:nvPr/>
          </p:nvSpPr>
          <p:spPr bwMode="auto">
            <a:xfrm>
              <a:off x="4464" y="283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295" name="Line 35"/>
            <p:cNvSpPr>
              <a:spLocks noChangeShapeType="1"/>
            </p:cNvSpPr>
            <p:nvPr/>
          </p:nvSpPr>
          <p:spPr bwMode="auto">
            <a:xfrm>
              <a:off x="4176" y="29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" name="Text Box 36"/>
            <p:cNvSpPr txBox="1">
              <a:spLocks noChangeArrowheads="1"/>
            </p:cNvSpPr>
            <p:nvPr/>
          </p:nvSpPr>
          <p:spPr bwMode="auto">
            <a:xfrm>
              <a:off x="4224" y="2736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2297" name="Freeform 37"/>
            <p:cNvSpPr>
              <a:spLocks/>
            </p:cNvSpPr>
            <p:nvPr/>
          </p:nvSpPr>
          <p:spPr bwMode="auto">
            <a:xfrm>
              <a:off x="4432" y="2976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Oval 38"/>
            <p:cNvSpPr>
              <a:spLocks noChangeArrowheads="1"/>
            </p:cNvSpPr>
            <p:nvPr/>
          </p:nvSpPr>
          <p:spPr bwMode="auto">
            <a:xfrm>
              <a:off x="4464" y="350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2299" name="Oval 39"/>
            <p:cNvSpPr>
              <a:spLocks noChangeArrowheads="1"/>
            </p:cNvSpPr>
            <p:nvPr/>
          </p:nvSpPr>
          <p:spPr bwMode="auto">
            <a:xfrm>
              <a:off x="3984" y="350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300" name="Line 40"/>
            <p:cNvSpPr>
              <a:spLocks noChangeShapeType="1"/>
            </p:cNvSpPr>
            <p:nvPr/>
          </p:nvSpPr>
          <p:spPr bwMode="auto">
            <a:xfrm>
              <a:off x="4176" y="36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Freeform 41"/>
            <p:cNvSpPr>
              <a:spLocks/>
            </p:cNvSpPr>
            <p:nvPr/>
          </p:nvSpPr>
          <p:spPr bwMode="auto">
            <a:xfrm>
              <a:off x="3936" y="3648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Oval 42"/>
            <p:cNvSpPr>
              <a:spLocks noChangeArrowheads="1"/>
            </p:cNvSpPr>
            <p:nvPr/>
          </p:nvSpPr>
          <p:spPr bwMode="auto">
            <a:xfrm>
              <a:off x="3552" y="31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2303" name="Oval 43"/>
            <p:cNvSpPr>
              <a:spLocks noChangeArrowheads="1"/>
            </p:cNvSpPr>
            <p:nvPr/>
          </p:nvSpPr>
          <p:spPr bwMode="auto">
            <a:xfrm>
              <a:off x="4944" y="31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2304" name="Line 44"/>
            <p:cNvSpPr>
              <a:spLocks noChangeShapeType="1"/>
            </p:cNvSpPr>
            <p:nvPr/>
          </p:nvSpPr>
          <p:spPr bwMode="auto">
            <a:xfrm flipV="1">
              <a:off x="3696" y="297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Line 45"/>
            <p:cNvSpPr>
              <a:spLocks noChangeShapeType="1"/>
            </p:cNvSpPr>
            <p:nvPr/>
          </p:nvSpPr>
          <p:spPr bwMode="auto">
            <a:xfrm>
              <a:off x="3696" y="336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Line 46"/>
            <p:cNvSpPr>
              <a:spLocks noChangeShapeType="1"/>
            </p:cNvSpPr>
            <p:nvPr/>
          </p:nvSpPr>
          <p:spPr bwMode="auto">
            <a:xfrm flipV="1">
              <a:off x="4656" y="336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Line 47"/>
            <p:cNvSpPr>
              <a:spLocks noChangeShapeType="1"/>
            </p:cNvSpPr>
            <p:nvPr/>
          </p:nvSpPr>
          <p:spPr bwMode="auto">
            <a:xfrm>
              <a:off x="4656" y="2928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Rectangle 48"/>
            <p:cNvSpPr>
              <a:spLocks noChangeArrowheads="1"/>
            </p:cNvSpPr>
            <p:nvPr/>
          </p:nvSpPr>
          <p:spPr bwMode="auto">
            <a:xfrm>
              <a:off x="2640" y="2496"/>
              <a:ext cx="10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(ab* | a*b)*</a:t>
              </a:r>
            </a:p>
          </p:txBody>
        </p:sp>
        <p:sp>
          <p:nvSpPr>
            <p:cNvPr id="12309" name="Oval 49"/>
            <p:cNvSpPr>
              <a:spLocks noChangeArrowheads="1"/>
            </p:cNvSpPr>
            <p:nvPr/>
          </p:nvSpPr>
          <p:spPr bwMode="auto">
            <a:xfrm>
              <a:off x="3120" y="3168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2310" name="Oval 50"/>
            <p:cNvSpPr>
              <a:spLocks noChangeArrowheads="1"/>
            </p:cNvSpPr>
            <p:nvPr/>
          </p:nvSpPr>
          <p:spPr bwMode="auto">
            <a:xfrm>
              <a:off x="5376" y="316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2311" name="Line 51"/>
            <p:cNvSpPr>
              <a:spLocks noChangeShapeType="1"/>
            </p:cNvSpPr>
            <p:nvPr/>
          </p:nvSpPr>
          <p:spPr bwMode="auto">
            <a:xfrm>
              <a:off x="3312" y="326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2" name="Line 52"/>
            <p:cNvSpPr>
              <a:spLocks noChangeShapeType="1"/>
            </p:cNvSpPr>
            <p:nvPr/>
          </p:nvSpPr>
          <p:spPr bwMode="auto">
            <a:xfrm>
              <a:off x="5136" y="326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Freeform 53"/>
            <p:cNvSpPr>
              <a:spLocks/>
            </p:cNvSpPr>
            <p:nvPr/>
          </p:nvSpPr>
          <p:spPr bwMode="auto">
            <a:xfrm>
              <a:off x="3504" y="3360"/>
              <a:ext cx="1752" cy="672"/>
            </a:xfrm>
            <a:custGeom>
              <a:avLst/>
              <a:gdLst>
                <a:gd name="T0" fmla="*/ 1536 w 1752"/>
                <a:gd name="T1" fmla="*/ 0 h 608"/>
                <a:gd name="T2" fmla="*/ 1536 w 1752"/>
                <a:gd name="T3" fmla="*/ 531 h 608"/>
                <a:gd name="T4" fmla="*/ 240 w 1752"/>
                <a:gd name="T5" fmla="*/ 584 h 608"/>
                <a:gd name="T6" fmla="*/ 96 w 1752"/>
                <a:gd name="T7" fmla="*/ 0 h 6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52"/>
                <a:gd name="T13" fmla="*/ 0 h 608"/>
                <a:gd name="T14" fmla="*/ 1752 w 1752"/>
                <a:gd name="T15" fmla="*/ 608 h 6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52" h="608">
                  <a:moveTo>
                    <a:pt x="1536" y="0"/>
                  </a:moveTo>
                  <a:cubicBezTo>
                    <a:pt x="1644" y="196"/>
                    <a:pt x="1752" y="392"/>
                    <a:pt x="1536" y="480"/>
                  </a:cubicBezTo>
                  <a:cubicBezTo>
                    <a:pt x="1320" y="568"/>
                    <a:pt x="480" y="608"/>
                    <a:pt x="240" y="528"/>
                  </a:cubicBezTo>
                  <a:cubicBezTo>
                    <a:pt x="0" y="448"/>
                    <a:pt x="48" y="224"/>
                    <a:pt x="9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4" name="Freeform 54"/>
            <p:cNvSpPr>
              <a:spLocks/>
            </p:cNvSpPr>
            <p:nvPr/>
          </p:nvSpPr>
          <p:spPr bwMode="auto">
            <a:xfrm>
              <a:off x="3176" y="3360"/>
              <a:ext cx="2248" cy="720"/>
            </a:xfrm>
            <a:custGeom>
              <a:avLst/>
              <a:gdLst>
                <a:gd name="T0" fmla="*/ 38 w 2336"/>
                <a:gd name="T1" fmla="*/ 0 h 840"/>
                <a:gd name="T2" fmla="*/ 316 w 2336"/>
                <a:gd name="T3" fmla="*/ 617 h 840"/>
                <a:gd name="T4" fmla="*/ 1932 w 2336"/>
                <a:gd name="T5" fmla="*/ 617 h 840"/>
                <a:gd name="T6" fmla="*/ 2210 w 2336"/>
                <a:gd name="T7" fmla="*/ 0 h 8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6"/>
                <a:gd name="T13" fmla="*/ 0 h 840"/>
                <a:gd name="T14" fmla="*/ 2336 w 2336"/>
                <a:gd name="T15" fmla="*/ 840 h 8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6" h="840">
                  <a:moveTo>
                    <a:pt x="40" y="0"/>
                  </a:moveTo>
                  <a:cubicBezTo>
                    <a:pt x="20" y="300"/>
                    <a:pt x="0" y="600"/>
                    <a:pt x="328" y="720"/>
                  </a:cubicBezTo>
                  <a:cubicBezTo>
                    <a:pt x="656" y="840"/>
                    <a:pt x="1680" y="840"/>
                    <a:pt x="2008" y="720"/>
                  </a:cubicBezTo>
                  <a:cubicBezTo>
                    <a:pt x="2336" y="600"/>
                    <a:pt x="2316" y="300"/>
                    <a:pt x="229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Text Box 55"/>
            <p:cNvSpPr txBox="1">
              <a:spLocks noChangeArrowheads="1"/>
            </p:cNvSpPr>
            <p:nvPr/>
          </p:nvSpPr>
          <p:spPr bwMode="auto">
            <a:xfrm>
              <a:off x="3168" y="3408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16" name="Text Box 56"/>
            <p:cNvSpPr txBox="1">
              <a:spLocks noChangeArrowheads="1"/>
            </p:cNvSpPr>
            <p:nvPr/>
          </p:nvSpPr>
          <p:spPr bwMode="auto">
            <a:xfrm>
              <a:off x="3552" y="3504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17" name="Text Box 57"/>
            <p:cNvSpPr txBox="1">
              <a:spLocks noChangeArrowheads="1"/>
            </p:cNvSpPr>
            <p:nvPr/>
          </p:nvSpPr>
          <p:spPr bwMode="auto">
            <a:xfrm>
              <a:off x="3264" y="3014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18" name="Text Box 58"/>
            <p:cNvSpPr txBox="1">
              <a:spLocks noChangeArrowheads="1"/>
            </p:cNvSpPr>
            <p:nvPr/>
          </p:nvSpPr>
          <p:spPr bwMode="auto">
            <a:xfrm>
              <a:off x="5184" y="3014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19" name="Text Box 59"/>
            <p:cNvSpPr txBox="1">
              <a:spLocks noChangeArrowheads="1"/>
            </p:cNvSpPr>
            <p:nvPr/>
          </p:nvSpPr>
          <p:spPr bwMode="auto">
            <a:xfrm>
              <a:off x="3648" y="2880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20" name="Text Box 60"/>
            <p:cNvSpPr txBox="1">
              <a:spLocks noChangeArrowheads="1"/>
            </p:cNvSpPr>
            <p:nvPr/>
          </p:nvSpPr>
          <p:spPr bwMode="auto">
            <a:xfrm>
              <a:off x="3744" y="3216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21" name="Text Box 61"/>
            <p:cNvSpPr txBox="1">
              <a:spLocks noChangeArrowheads="1"/>
            </p:cNvSpPr>
            <p:nvPr/>
          </p:nvSpPr>
          <p:spPr bwMode="auto">
            <a:xfrm>
              <a:off x="4704" y="3264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22" name="Text Box 62"/>
            <p:cNvSpPr txBox="1">
              <a:spLocks noChangeArrowheads="1"/>
            </p:cNvSpPr>
            <p:nvPr/>
          </p:nvSpPr>
          <p:spPr bwMode="auto">
            <a:xfrm>
              <a:off x="4752" y="2832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23" name="Text Box 63"/>
            <p:cNvSpPr txBox="1">
              <a:spLocks noChangeArrowheads="1"/>
            </p:cNvSpPr>
            <p:nvPr/>
          </p:nvSpPr>
          <p:spPr bwMode="auto">
            <a:xfrm>
              <a:off x="4464" y="312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324" name="Text Box 64"/>
            <p:cNvSpPr txBox="1">
              <a:spLocks noChangeArrowheads="1"/>
            </p:cNvSpPr>
            <p:nvPr/>
          </p:nvSpPr>
          <p:spPr bwMode="auto">
            <a:xfrm>
              <a:off x="4224" y="340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325" name="Text Box 65"/>
            <p:cNvSpPr txBox="1">
              <a:spLocks noChangeArrowheads="1"/>
            </p:cNvSpPr>
            <p:nvPr/>
          </p:nvSpPr>
          <p:spPr bwMode="auto">
            <a:xfrm>
              <a:off x="3984" y="3696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2326" name="Rectangle 66"/>
            <p:cNvSpPr>
              <a:spLocks noChangeArrowheads="1"/>
            </p:cNvSpPr>
            <p:nvPr/>
          </p:nvSpPr>
          <p:spPr bwMode="auto">
            <a:xfrm>
              <a:off x="3456" y="2784"/>
              <a:ext cx="1776" cy="1104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2327" name="Line 67"/>
            <p:cNvSpPr>
              <a:spLocks noChangeShapeType="1"/>
            </p:cNvSpPr>
            <p:nvPr/>
          </p:nvSpPr>
          <p:spPr bwMode="auto">
            <a:xfrm>
              <a:off x="2484" y="326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328" name="Text Box 68"/>
            <p:cNvSpPr txBox="1">
              <a:spLocks noChangeArrowheads="1"/>
            </p:cNvSpPr>
            <p:nvPr/>
          </p:nvSpPr>
          <p:spPr bwMode="auto">
            <a:xfrm>
              <a:off x="2532" y="3024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  <p:sp>
          <p:nvSpPr>
            <p:cNvPr id="12329" name="Oval 69"/>
            <p:cNvSpPr>
              <a:spLocks noChangeArrowheads="1"/>
            </p:cNvSpPr>
            <p:nvPr/>
          </p:nvSpPr>
          <p:spPr bwMode="auto">
            <a:xfrm>
              <a:off x="5394" y="3186"/>
              <a:ext cx="155" cy="1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152400"/>
            <a:ext cx="8077200" cy="914400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sz="4000" dirty="0" smtClean="0"/>
              <a:t>Detailed Example – Construction(1)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95400" y="1295400"/>
            <a:ext cx="2743200" cy="2057400"/>
            <a:chOff x="816" y="816"/>
            <a:chExt cx="1728" cy="1296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816" y="1296"/>
              <a:ext cx="1728" cy="336"/>
              <a:chOff x="960" y="912"/>
              <a:chExt cx="1728" cy="336"/>
            </a:xfrm>
          </p:grpSpPr>
          <p:sp>
            <p:nvSpPr>
              <p:cNvPr id="16477" name="Text Box 5"/>
              <p:cNvSpPr txBox="1">
                <a:spLocks noChangeArrowheads="1"/>
              </p:cNvSpPr>
              <p:nvPr/>
            </p:nvSpPr>
            <p:spPr bwMode="auto">
              <a:xfrm>
                <a:off x="960" y="912"/>
                <a:ext cx="432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solidFill>
                      <a:srgbClr val="FF3300"/>
                    </a:solidFill>
                    <a:latin typeface="Times New Roman" pitchFamily="18" charset="0"/>
                  </a:rPr>
                  <a:t>r</a:t>
                </a:r>
                <a:r>
                  <a:rPr lang="en-US" sz="2000" b="1" baseline="-25000">
                    <a:solidFill>
                      <a:srgbClr val="FF3300"/>
                    </a:solidFill>
                    <a:latin typeface="Times New Roman" pitchFamily="18" charset="0"/>
                  </a:rPr>
                  <a:t>3</a:t>
                </a:r>
                <a:r>
                  <a:rPr lang="en-US" sz="2000" b="1">
                    <a:solidFill>
                      <a:srgbClr val="FF3300"/>
                    </a:solidFill>
                    <a:latin typeface="Times New Roman" pitchFamily="18" charset="0"/>
                  </a:rPr>
                  <a:t>:</a:t>
                </a:r>
              </a:p>
            </p:txBody>
          </p:sp>
          <p:sp>
            <p:nvSpPr>
              <p:cNvPr id="16478" name="Oval 6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2400" y="960"/>
                <a:ext cx="288" cy="288"/>
                <a:chOff x="3408" y="1392"/>
                <a:chExt cx="288" cy="288"/>
              </a:xfrm>
            </p:grpSpPr>
            <p:sp>
              <p:nvSpPr>
                <p:cNvPr id="16483" name="Oval 8"/>
                <p:cNvSpPr>
                  <a:spLocks noChangeArrowheads="1"/>
                </p:cNvSpPr>
                <p:nvPr/>
              </p:nvSpPr>
              <p:spPr bwMode="auto">
                <a:xfrm>
                  <a:off x="3408" y="1392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6484" name="Oval 9"/>
                <p:cNvSpPr>
                  <a:spLocks noChangeArrowheads="1"/>
                </p:cNvSpPr>
                <p:nvPr/>
              </p:nvSpPr>
              <p:spPr bwMode="auto">
                <a:xfrm>
                  <a:off x="3456" y="1440"/>
                  <a:ext cx="192" cy="19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16480" name="Line 10"/>
              <p:cNvSpPr>
                <a:spLocks noChangeShapeType="1"/>
              </p:cNvSpPr>
              <p:nvPr/>
            </p:nvSpPr>
            <p:spPr bwMode="auto">
              <a:xfrm>
                <a:off x="2112" y="11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1" name="Line 11"/>
              <p:cNvSpPr>
                <a:spLocks noChangeShapeType="1"/>
              </p:cNvSpPr>
              <p:nvPr/>
            </p:nvSpPr>
            <p:spPr bwMode="auto">
              <a:xfrm>
                <a:off x="1536" y="11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2" name="Text Box 12"/>
              <p:cNvSpPr txBox="1">
                <a:spLocks noChangeArrowheads="1"/>
              </p:cNvSpPr>
              <p:nvPr/>
            </p:nvSpPr>
            <p:spPr bwMode="auto">
              <a:xfrm>
                <a:off x="2112" y="912"/>
                <a:ext cx="28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rgbClr val="FF33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816" y="816"/>
              <a:ext cx="1728" cy="336"/>
              <a:chOff x="960" y="912"/>
              <a:chExt cx="1728" cy="336"/>
            </a:xfrm>
          </p:grpSpPr>
          <p:sp>
            <p:nvSpPr>
              <p:cNvPr id="16469" name="Text Box 14"/>
              <p:cNvSpPr txBox="1">
                <a:spLocks noChangeArrowheads="1"/>
              </p:cNvSpPr>
              <p:nvPr/>
            </p:nvSpPr>
            <p:spPr bwMode="auto">
              <a:xfrm>
                <a:off x="960" y="912"/>
                <a:ext cx="432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solidFill>
                      <a:srgbClr val="FF3300"/>
                    </a:solidFill>
                    <a:latin typeface="Times New Roman" pitchFamily="18" charset="0"/>
                  </a:rPr>
                  <a:t>r</a:t>
                </a:r>
                <a:r>
                  <a:rPr lang="en-US" sz="2000" b="1" baseline="-25000">
                    <a:solidFill>
                      <a:srgbClr val="FF3300"/>
                    </a:solidFill>
                    <a:latin typeface="Times New Roman" pitchFamily="18" charset="0"/>
                  </a:rPr>
                  <a:t>0</a:t>
                </a:r>
                <a:r>
                  <a:rPr lang="en-US" sz="2000" b="1">
                    <a:solidFill>
                      <a:srgbClr val="FF3300"/>
                    </a:solidFill>
                    <a:latin typeface="Times New Roman" pitchFamily="18" charset="0"/>
                  </a:rPr>
                  <a:t>:</a:t>
                </a:r>
              </a:p>
            </p:txBody>
          </p:sp>
          <p:sp>
            <p:nvSpPr>
              <p:cNvPr id="16470" name="Oval 15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2400" y="960"/>
                <a:ext cx="288" cy="288"/>
                <a:chOff x="3408" y="1392"/>
                <a:chExt cx="288" cy="288"/>
              </a:xfrm>
            </p:grpSpPr>
            <p:sp>
              <p:nvSpPr>
                <p:cNvPr id="16475" name="Oval 17"/>
                <p:cNvSpPr>
                  <a:spLocks noChangeArrowheads="1"/>
                </p:cNvSpPr>
                <p:nvPr/>
              </p:nvSpPr>
              <p:spPr bwMode="auto">
                <a:xfrm>
                  <a:off x="3408" y="1392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6476" name="Oval 18"/>
                <p:cNvSpPr>
                  <a:spLocks noChangeArrowheads="1"/>
                </p:cNvSpPr>
                <p:nvPr/>
              </p:nvSpPr>
              <p:spPr bwMode="auto">
                <a:xfrm>
                  <a:off x="3456" y="1440"/>
                  <a:ext cx="192" cy="19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16472" name="Line 19"/>
              <p:cNvSpPr>
                <a:spLocks noChangeShapeType="1"/>
              </p:cNvSpPr>
              <p:nvPr/>
            </p:nvSpPr>
            <p:spPr bwMode="auto">
              <a:xfrm>
                <a:off x="2112" y="11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3" name="Line 20"/>
              <p:cNvSpPr>
                <a:spLocks noChangeShapeType="1"/>
              </p:cNvSpPr>
              <p:nvPr/>
            </p:nvSpPr>
            <p:spPr bwMode="auto">
              <a:xfrm>
                <a:off x="1536" y="11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4" name="Text Box 21"/>
              <p:cNvSpPr txBox="1">
                <a:spLocks noChangeArrowheads="1"/>
              </p:cNvSpPr>
              <p:nvPr/>
            </p:nvSpPr>
            <p:spPr bwMode="auto">
              <a:xfrm>
                <a:off x="2112" y="912"/>
                <a:ext cx="28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rgbClr val="FF3300"/>
                    </a:solidFill>
                    <a:latin typeface="Times New Roman" pitchFamily="18" charset="0"/>
                  </a:rPr>
                  <a:t>b</a:t>
                </a:r>
              </a:p>
            </p:txBody>
          </p: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816" y="1776"/>
              <a:ext cx="1728" cy="336"/>
              <a:chOff x="960" y="912"/>
              <a:chExt cx="1728" cy="336"/>
            </a:xfrm>
          </p:grpSpPr>
          <p:sp>
            <p:nvSpPr>
              <p:cNvPr id="16461" name="Text Box 23"/>
              <p:cNvSpPr txBox="1">
                <a:spLocks noChangeArrowheads="1"/>
              </p:cNvSpPr>
              <p:nvPr/>
            </p:nvSpPr>
            <p:spPr bwMode="auto">
              <a:xfrm>
                <a:off x="960" y="912"/>
                <a:ext cx="432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solidFill>
                      <a:srgbClr val="FF3300"/>
                    </a:solidFill>
                    <a:latin typeface="Times New Roman" pitchFamily="18" charset="0"/>
                  </a:rPr>
                  <a:t>r</a:t>
                </a:r>
                <a:r>
                  <a:rPr lang="en-US" sz="2000" b="1" baseline="-25000">
                    <a:solidFill>
                      <a:srgbClr val="FF3300"/>
                    </a:solidFill>
                    <a:latin typeface="Times New Roman" pitchFamily="18" charset="0"/>
                  </a:rPr>
                  <a:t>2</a:t>
                </a:r>
                <a:r>
                  <a:rPr lang="en-US" sz="2000" b="1">
                    <a:solidFill>
                      <a:srgbClr val="FF3300"/>
                    </a:solidFill>
                    <a:latin typeface="Times New Roman" pitchFamily="18" charset="0"/>
                  </a:rPr>
                  <a:t>:</a:t>
                </a:r>
              </a:p>
            </p:txBody>
          </p:sp>
          <p:sp>
            <p:nvSpPr>
              <p:cNvPr id="16462" name="Oval 24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8" name="Group 25"/>
              <p:cNvGrpSpPr>
                <a:grpSpLocks/>
              </p:cNvGrpSpPr>
              <p:nvPr/>
            </p:nvGrpSpPr>
            <p:grpSpPr bwMode="auto">
              <a:xfrm>
                <a:off x="2400" y="960"/>
                <a:ext cx="288" cy="288"/>
                <a:chOff x="3408" y="1392"/>
                <a:chExt cx="288" cy="288"/>
              </a:xfrm>
            </p:grpSpPr>
            <p:sp>
              <p:nvSpPr>
                <p:cNvPr id="16467" name="Oval 26"/>
                <p:cNvSpPr>
                  <a:spLocks noChangeArrowheads="1"/>
                </p:cNvSpPr>
                <p:nvPr/>
              </p:nvSpPr>
              <p:spPr bwMode="auto">
                <a:xfrm>
                  <a:off x="3408" y="1392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6468" name="Oval 27"/>
                <p:cNvSpPr>
                  <a:spLocks noChangeArrowheads="1"/>
                </p:cNvSpPr>
                <p:nvPr/>
              </p:nvSpPr>
              <p:spPr bwMode="auto">
                <a:xfrm>
                  <a:off x="3456" y="1440"/>
                  <a:ext cx="192" cy="19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16464" name="Line 28"/>
              <p:cNvSpPr>
                <a:spLocks noChangeShapeType="1"/>
              </p:cNvSpPr>
              <p:nvPr/>
            </p:nvSpPr>
            <p:spPr bwMode="auto">
              <a:xfrm>
                <a:off x="2112" y="11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5" name="Line 29"/>
              <p:cNvSpPr>
                <a:spLocks noChangeShapeType="1"/>
              </p:cNvSpPr>
              <p:nvPr/>
            </p:nvSpPr>
            <p:spPr bwMode="auto">
              <a:xfrm>
                <a:off x="1536" y="11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6" name="Text Box 30"/>
              <p:cNvSpPr txBox="1">
                <a:spLocks noChangeArrowheads="1"/>
              </p:cNvSpPr>
              <p:nvPr/>
            </p:nvSpPr>
            <p:spPr bwMode="auto">
              <a:xfrm>
                <a:off x="2112" y="912"/>
                <a:ext cx="28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rgbClr val="FF3300"/>
                    </a:solidFill>
                    <a:latin typeface="Times New Roman" pitchFamily="18" charset="0"/>
                  </a:rPr>
                  <a:t>c</a:t>
                </a:r>
              </a:p>
            </p:txBody>
          </p:sp>
        </p:grp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4648200" y="1524000"/>
            <a:ext cx="4191000" cy="1509713"/>
            <a:chOff x="2928" y="960"/>
            <a:chExt cx="2640" cy="951"/>
          </a:xfrm>
        </p:grpSpPr>
        <p:grpSp>
          <p:nvGrpSpPr>
            <p:cNvPr id="10" name="Group 32"/>
            <p:cNvGrpSpPr>
              <a:grpSpLocks/>
            </p:cNvGrpSpPr>
            <p:nvPr/>
          </p:nvGrpSpPr>
          <p:grpSpPr bwMode="auto">
            <a:xfrm>
              <a:off x="3264" y="1296"/>
              <a:ext cx="2304" cy="289"/>
              <a:chOff x="3024" y="3072"/>
              <a:chExt cx="2304" cy="289"/>
            </a:xfrm>
          </p:grpSpPr>
          <p:sp>
            <p:nvSpPr>
              <p:cNvPr id="16447" name="Oval 33"/>
              <p:cNvSpPr>
                <a:spLocks noChangeArrowheads="1"/>
              </p:cNvSpPr>
              <p:nvPr/>
            </p:nvSpPr>
            <p:spPr bwMode="auto">
              <a:xfrm>
                <a:off x="3408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48" name="Oval 34"/>
              <p:cNvSpPr>
                <a:spLocks noChangeArrowheads="1"/>
              </p:cNvSpPr>
              <p:nvPr/>
            </p:nvSpPr>
            <p:spPr bwMode="auto">
              <a:xfrm>
                <a:off x="5088" y="312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49" name="Oval 35"/>
              <p:cNvSpPr>
                <a:spLocks noChangeArrowheads="1"/>
              </p:cNvSpPr>
              <p:nvPr/>
            </p:nvSpPr>
            <p:spPr bwMode="auto">
              <a:xfrm>
                <a:off x="3936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50" name="Oval 36"/>
              <p:cNvSpPr>
                <a:spLocks noChangeArrowheads="1"/>
              </p:cNvSpPr>
              <p:nvPr/>
            </p:nvSpPr>
            <p:spPr bwMode="auto">
              <a:xfrm>
                <a:off x="4464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51" name="Oval 37"/>
              <p:cNvSpPr>
                <a:spLocks noChangeArrowheads="1"/>
              </p:cNvSpPr>
              <p:nvPr/>
            </p:nvSpPr>
            <p:spPr bwMode="auto">
              <a:xfrm>
                <a:off x="5040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52" name="Line 38"/>
              <p:cNvSpPr>
                <a:spLocks noChangeShapeType="1"/>
              </p:cNvSpPr>
              <p:nvPr/>
            </p:nvSpPr>
            <p:spPr bwMode="auto">
              <a:xfrm>
                <a:off x="3024" y="3216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3" name="Line 39"/>
              <p:cNvSpPr>
                <a:spLocks noChangeShapeType="1"/>
              </p:cNvSpPr>
              <p:nvPr/>
            </p:nvSpPr>
            <p:spPr bwMode="auto">
              <a:xfrm>
                <a:off x="3696" y="3216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4" name="Line 40"/>
              <p:cNvSpPr>
                <a:spLocks noChangeShapeType="1"/>
              </p:cNvSpPr>
              <p:nvPr/>
            </p:nvSpPr>
            <p:spPr bwMode="auto">
              <a:xfrm>
                <a:off x="4224" y="3216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5" name="Line 41"/>
              <p:cNvSpPr>
                <a:spLocks noChangeShapeType="1"/>
              </p:cNvSpPr>
              <p:nvPr/>
            </p:nvSpPr>
            <p:spPr bwMode="auto">
              <a:xfrm>
                <a:off x="4752" y="321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6456" name="AutoShape 42"/>
              <p:cNvCxnSpPr>
                <a:cxnSpLocks noChangeShapeType="1"/>
                <a:stCxn id="16447" idx="4"/>
                <a:endCxn id="16451" idx="4"/>
              </p:cNvCxnSpPr>
              <p:nvPr/>
            </p:nvCxnSpPr>
            <p:spPr bwMode="auto">
              <a:xfrm rot="16200000" flipH="1">
                <a:off x="4367" y="2545"/>
                <a:ext cx="1" cy="1632"/>
              </a:xfrm>
              <a:prstGeom prst="curvedConnector3">
                <a:avLst>
                  <a:gd name="adj1" fmla="val 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  <p:cxnSp>
            <p:nvCxnSpPr>
              <p:cNvPr id="16457" name="AutoShape 43"/>
              <p:cNvCxnSpPr>
                <a:cxnSpLocks noChangeShapeType="1"/>
                <a:stCxn id="16450" idx="0"/>
                <a:endCxn id="16449" idx="0"/>
              </p:cNvCxnSpPr>
              <p:nvPr/>
            </p:nvCxnSpPr>
            <p:spPr bwMode="auto">
              <a:xfrm rot="-5400000" flipH="1" flipV="1">
                <a:off x="4343" y="2809"/>
                <a:ext cx="1" cy="528"/>
              </a:xfrm>
              <a:prstGeom prst="curvedConnector3">
                <a:avLst>
                  <a:gd name="adj1" fmla="val -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</p:grpSp>
        <p:sp>
          <p:nvSpPr>
            <p:cNvPr id="16441" name="Text Box 44"/>
            <p:cNvSpPr txBox="1">
              <a:spLocks noChangeArrowheads="1"/>
            </p:cNvSpPr>
            <p:nvPr/>
          </p:nvSpPr>
          <p:spPr bwMode="auto">
            <a:xfrm>
              <a:off x="4416" y="124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6442" name="Text Box 45"/>
            <p:cNvSpPr txBox="1">
              <a:spLocks noChangeArrowheads="1"/>
            </p:cNvSpPr>
            <p:nvPr/>
          </p:nvSpPr>
          <p:spPr bwMode="auto">
            <a:xfrm>
              <a:off x="4944" y="124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6443" name="Text Box 46"/>
            <p:cNvSpPr txBox="1">
              <a:spLocks noChangeArrowheads="1"/>
            </p:cNvSpPr>
            <p:nvPr/>
          </p:nvSpPr>
          <p:spPr bwMode="auto">
            <a:xfrm>
              <a:off x="4368" y="168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6444" name="Text Box 47"/>
            <p:cNvSpPr txBox="1">
              <a:spLocks noChangeArrowheads="1"/>
            </p:cNvSpPr>
            <p:nvPr/>
          </p:nvSpPr>
          <p:spPr bwMode="auto">
            <a:xfrm>
              <a:off x="4416" y="96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6445" name="Text Box 48"/>
            <p:cNvSpPr txBox="1">
              <a:spLocks noChangeArrowheads="1"/>
            </p:cNvSpPr>
            <p:nvPr/>
          </p:nvSpPr>
          <p:spPr bwMode="auto">
            <a:xfrm>
              <a:off x="3888" y="124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6446" name="Text Box 49"/>
            <p:cNvSpPr txBox="1">
              <a:spLocks noChangeArrowheads="1"/>
            </p:cNvSpPr>
            <p:nvPr/>
          </p:nvSpPr>
          <p:spPr bwMode="auto">
            <a:xfrm>
              <a:off x="2928" y="1296"/>
              <a:ext cx="38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</a:rPr>
                <a:t>r</a:t>
              </a:r>
              <a:r>
                <a:rPr lang="en-US" b="1" baseline="-25000">
                  <a:solidFill>
                    <a:srgbClr val="663300"/>
                  </a:solidFill>
                  <a:latin typeface="Times New Roman" pitchFamily="18" charset="0"/>
                </a:rPr>
                <a:t>1</a:t>
              </a:r>
              <a:r>
                <a:rPr lang="en-US" b="1">
                  <a:solidFill>
                    <a:srgbClr val="663300"/>
                  </a:solidFill>
                  <a:latin typeface="Times New Roman" pitchFamily="18" charset="0"/>
                </a:rPr>
                <a:t>:</a:t>
              </a:r>
            </a:p>
          </p:txBody>
        </p:sp>
      </p:grpSp>
      <p:grpSp>
        <p:nvGrpSpPr>
          <p:cNvPr id="11" name="Group 50"/>
          <p:cNvGrpSpPr>
            <a:grpSpLocks/>
          </p:cNvGrpSpPr>
          <p:nvPr/>
        </p:nvGrpSpPr>
        <p:grpSpPr bwMode="auto">
          <a:xfrm>
            <a:off x="1295400" y="3429000"/>
            <a:ext cx="5867400" cy="1509713"/>
            <a:chOff x="816" y="2160"/>
            <a:chExt cx="3696" cy="951"/>
          </a:xfrm>
        </p:grpSpPr>
        <p:sp>
          <p:nvSpPr>
            <p:cNvPr id="16418" name="Text Box 51"/>
            <p:cNvSpPr txBox="1">
              <a:spLocks noChangeArrowheads="1"/>
            </p:cNvSpPr>
            <p:nvPr/>
          </p:nvSpPr>
          <p:spPr bwMode="auto">
            <a:xfrm>
              <a:off x="816" y="2496"/>
              <a:ext cx="81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r</a:t>
              </a:r>
              <a:r>
                <a:rPr lang="en-US" b="1" baseline="-25000">
                  <a:solidFill>
                    <a:schemeClr val="accent2"/>
                  </a:solidFill>
                  <a:latin typeface="Times New Roman" pitchFamily="18" charset="0"/>
                </a:rPr>
                <a:t>4</a:t>
              </a: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 : r</a:t>
              </a:r>
              <a:r>
                <a:rPr lang="en-US" b="1" baseline="-25000">
                  <a:solidFill>
                    <a:schemeClr val="accent2"/>
                  </a:solidFill>
                  <a:latin typeface="Times New Roman" pitchFamily="18" charset="0"/>
                </a:rPr>
                <a:t>1</a:t>
              </a: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 r</a:t>
              </a:r>
              <a:r>
                <a:rPr lang="en-US" b="1" baseline="-25000">
                  <a:solidFill>
                    <a:schemeClr val="accent2"/>
                  </a:solidFill>
                  <a:latin typeface="Times New Roman" pitchFamily="18" charset="0"/>
                </a:rPr>
                <a:t>2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grpSp>
          <p:nvGrpSpPr>
            <p:cNvPr id="12" name="Group 52"/>
            <p:cNvGrpSpPr>
              <a:grpSpLocks/>
            </p:cNvGrpSpPr>
            <p:nvPr/>
          </p:nvGrpSpPr>
          <p:grpSpPr bwMode="auto">
            <a:xfrm>
              <a:off x="1536" y="2160"/>
              <a:ext cx="2976" cy="951"/>
              <a:chOff x="2352" y="2880"/>
              <a:chExt cx="2976" cy="951"/>
            </a:xfrm>
          </p:grpSpPr>
          <p:sp>
            <p:nvSpPr>
              <p:cNvPr id="16420" name="Oval 53"/>
              <p:cNvSpPr>
                <a:spLocks noChangeArrowheads="1"/>
              </p:cNvSpPr>
              <p:nvPr/>
            </p:nvSpPr>
            <p:spPr bwMode="auto">
              <a:xfrm>
                <a:off x="2736" y="321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21" name="Oval 54"/>
              <p:cNvSpPr>
                <a:spLocks noChangeArrowheads="1"/>
              </p:cNvSpPr>
              <p:nvPr/>
            </p:nvSpPr>
            <p:spPr bwMode="auto">
              <a:xfrm>
                <a:off x="3264" y="321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22" name="Oval 55"/>
              <p:cNvSpPr>
                <a:spLocks noChangeArrowheads="1"/>
              </p:cNvSpPr>
              <p:nvPr/>
            </p:nvSpPr>
            <p:spPr bwMode="auto">
              <a:xfrm>
                <a:off x="3792" y="321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23" name="Oval 56"/>
              <p:cNvSpPr>
                <a:spLocks noChangeArrowheads="1"/>
              </p:cNvSpPr>
              <p:nvPr/>
            </p:nvSpPr>
            <p:spPr bwMode="auto">
              <a:xfrm>
                <a:off x="4368" y="321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24" name="Line 57"/>
              <p:cNvSpPr>
                <a:spLocks noChangeShapeType="1"/>
              </p:cNvSpPr>
              <p:nvPr/>
            </p:nvSpPr>
            <p:spPr bwMode="auto">
              <a:xfrm>
                <a:off x="2352" y="336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5" name="Line 58"/>
              <p:cNvSpPr>
                <a:spLocks noChangeShapeType="1"/>
              </p:cNvSpPr>
              <p:nvPr/>
            </p:nvSpPr>
            <p:spPr bwMode="auto">
              <a:xfrm>
                <a:off x="3024" y="33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6" name="Line 59"/>
              <p:cNvSpPr>
                <a:spLocks noChangeShapeType="1"/>
              </p:cNvSpPr>
              <p:nvPr/>
            </p:nvSpPr>
            <p:spPr bwMode="auto">
              <a:xfrm>
                <a:off x="3552" y="33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7" name="Line 60"/>
              <p:cNvSpPr>
                <a:spLocks noChangeShapeType="1"/>
              </p:cNvSpPr>
              <p:nvPr/>
            </p:nvSpPr>
            <p:spPr bwMode="auto">
              <a:xfrm>
                <a:off x="4080" y="3360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6428" name="AutoShape 61"/>
              <p:cNvCxnSpPr>
                <a:cxnSpLocks noChangeShapeType="1"/>
                <a:stCxn id="16420" idx="4"/>
                <a:endCxn id="16423" idx="4"/>
              </p:cNvCxnSpPr>
              <p:nvPr/>
            </p:nvCxnSpPr>
            <p:spPr bwMode="auto">
              <a:xfrm rot="16200000" flipH="1">
                <a:off x="3695" y="2689"/>
                <a:ext cx="1" cy="1632"/>
              </a:xfrm>
              <a:prstGeom prst="curvedConnector3">
                <a:avLst>
                  <a:gd name="adj1" fmla="val 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  <p:cxnSp>
            <p:nvCxnSpPr>
              <p:cNvPr id="16429" name="AutoShape 62"/>
              <p:cNvCxnSpPr>
                <a:cxnSpLocks noChangeShapeType="1"/>
                <a:stCxn id="16422" idx="0"/>
                <a:endCxn id="16421" idx="0"/>
              </p:cNvCxnSpPr>
              <p:nvPr/>
            </p:nvCxnSpPr>
            <p:spPr bwMode="auto">
              <a:xfrm rot="-5400000" flipH="1" flipV="1">
                <a:off x="3671" y="2953"/>
                <a:ext cx="1" cy="528"/>
              </a:xfrm>
              <a:prstGeom prst="curvedConnector3">
                <a:avLst>
                  <a:gd name="adj1" fmla="val -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  <p:sp>
            <p:nvSpPr>
              <p:cNvPr id="16430" name="Text Box 63"/>
              <p:cNvSpPr txBox="1">
                <a:spLocks noChangeArrowheads="1"/>
              </p:cNvSpPr>
              <p:nvPr/>
            </p:nvSpPr>
            <p:spPr bwMode="auto">
              <a:xfrm>
                <a:off x="3504" y="3168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chemeClr val="accent2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6431" name="Text Box 64"/>
              <p:cNvSpPr txBox="1">
                <a:spLocks noChangeArrowheads="1"/>
              </p:cNvSpPr>
              <p:nvPr/>
            </p:nvSpPr>
            <p:spPr bwMode="auto">
              <a:xfrm>
                <a:off x="4032" y="3168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chemeClr val="accent2"/>
                    </a:solidFill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432" name="Text Box 65"/>
              <p:cNvSpPr txBox="1">
                <a:spLocks noChangeArrowheads="1"/>
              </p:cNvSpPr>
              <p:nvPr/>
            </p:nvSpPr>
            <p:spPr bwMode="auto">
              <a:xfrm>
                <a:off x="3456" y="3600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chemeClr val="accent2"/>
                    </a:solidFill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433" name="Text Box 66"/>
              <p:cNvSpPr txBox="1">
                <a:spLocks noChangeArrowheads="1"/>
              </p:cNvSpPr>
              <p:nvPr/>
            </p:nvSpPr>
            <p:spPr bwMode="auto">
              <a:xfrm>
                <a:off x="3504" y="2880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chemeClr val="accent2"/>
                    </a:solidFill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434" name="Text Box 67"/>
              <p:cNvSpPr txBox="1">
                <a:spLocks noChangeArrowheads="1"/>
              </p:cNvSpPr>
              <p:nvPr/>
            </p:nvSpPr>
            <p:spPr bwMode="auto">
              <a:xfrm>
                <a:off x="2976" y="3168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chemeClr val="accent2"/>
                    </a:solidFill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13" name="Group 68"/>
              <p:cNvGrpSpPr>
                <a:grpSpLocks/>
              </p:cNvGrpSpPr>
              <p:nvPr/>
            </p:nvGrpSpPr>
            <p:grpSpPr bwMode="auto">
              <a:xfrm>
                <a:off x="5040" y="3216"/>
                <a:ext cx="288" cy="288"/>
                <a:chOff x="4368" y="3216"/>
                <a:chExt cx="288" cy="288"/>
              </a:xfrm>
            </p:grpSpPr>
            <p:sp>
              <p:nvSpPr>
                <p:cNvPr id="16438" name="Oval 69"/>
                <p:cNvSpPr>
                  <a:spLocks noChangeArrowheads="1"/>
                </p:cNvSpPr>
                <p:nvPr/>
              </p:nvSpPr>
              <p:spPr bwMode="auto">
                <a:xfrm>
                  <a:off x="4416" y="3264"/>
                  <a:ext cx="192" cy="19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6439" name="Oval 70"/>
                <p:cNvSpPr>
                  <a:spLocks noChangeArrowheads="1"/>
                </p:cNvSpPr>
                <p:nvPr/>
              </p:nvSpPr>
              <p:spPr bwMode="auto">
                <a:xfrm>
                  <a:off x="4368" y="3216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16436" name="Line 71"/>
              <p:cNvSpPr>
                <a:spLocks noChangeShapeType="1"/>
              </p:cNvSpPr>
              <p:nvPr/>
            </p:nvSpPr>
            <p:spPr bwMode="auto">
              <a:xfrm>
                <a:off x="4656" y="336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7" name="Text Box 72"/>
              <p:cNvSpPr txBox="1">
                <a:spLocks noChangeArrowheads="1"/>
              </p:cNvSpPr>
              <p:nvPr/>
            </p:nvSpPr>
            <p:spPr bwMode="auto">
              <a:xfrm>
                <a:off x="4656" y="3168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chemeClr val="accent2"/>
                    </a:solidFill>
                    <a:latin typeface="Times New Roman" pitchFamily="18" charset="0"/>
                  </a:rPr>
                  <a:t>c</a:t>
                </a:r>
              </a:p>
            </p:txBody>
          </p:sp>
        </p:grpSp>
      </p:grpSp>
      <p:grpSp>
        <p:nvGrpSpPr>
          <p:cNvPr id="14" name="Group 73"/>
          <p:cNvGrpSpPr>
            <a:grpSpLocks/>
          </p:cNvGrpSpPr>
          <p:nvPr/>
        </p:nvGrpSpPr>
        <p:grpSpPr bwMode="auto">
          <a:xfrm>
            <a:off x="1295400" y="5105400"/>
            <a:ext cx="6858000" cy="1509713"/>
            <a:chOff x="816" y="3216"/>
            <a:chExt cx="4320" cy="951"/>
          </a:xfrm>
        </p:grpSpPr>
        <p:sp>
          <p:nvSpPr>
            <p:cNvPr id="16392" name="Text Box 74"/>
            <p:cNvSpPr txBox="1">
              <a:spLocks noChangeArrowheads="1"/>
            </p:cNvSpPr>
            <p:nvPr/>
          </p:nvSpPr>
          <p:spPr bwMode="auto">
            <a:xfrm>
              <a:off x="816" y="3600"/>
              <a:ext cx="81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r</a:t>
              </a:r>
              <a:r>
                <a:rPr lang="en-US" b="1" baseline="-25000">
                  <a:latin typeface="Times New Roman" pitchFamily="18" charset="0"/>
                </a:rPr>
                <a:t>5</a:t>
              </a:r>
              <a:r>
                <a:rPr lang="en-US" b="1">
                  <a:latin typeface="Times New Roman" pitchFamily="18" charset="0"/>
                </a:rPr>
                <a:t> : r</a:t>
              </a:r>
              <a:r>
                <a:rPr lang="en-US" b="1" baseline="-25000">
                  <a:latin typeface="Times New Roman" pitchFamily="18" charset="0"/>
                </a:rPr>
                <a:t>3</a:t>
              </a:r>
              <a:r>
                <a:rPr lang="en-US" b="1">
                  <a:latin typeface="Times New Roman" pitchFamily="18" charset="0"/>
                </a:rPr>
                <a:t> r</a:t>
              </a:r>
              <a:r>
                <a:rPr lang="en-US" b="1" baseline="-25000">
                  <a:latin typeface="Times New Roman" pitchFamily="18" charset="0"/>
                </a:rPr>
                <a:t>4</a:t>
              </a:r>
              <a:endParaRPr lang="en-US" b="1">
                <a:latin typeface="Times New Roman" pitchFamily="18" charset="0"/>
              </a:endParaRPr>
            </a:p>
          </p:txBody>
        </p:sp>
        <p:grpSp>
          <p:nvGrpSpPr>
            <p:cNvPr id="15" name="Group 75"/>
            <p:cNvGrpSpPr>
              <a:grpSpLocks/>
            </p:cNvGrpSpPr>
            <p:nvPr/>
          </p:nvGrpSpPr>
          <p:grpSpPr bwMode="auto">
            <a:xfrm>
              <a:off x="1488" y="3216"/>
              <a:ext cx="3648" cy="951"/>
              <a:chOff x="1344" y="3168"/>
              <a:chExt cx="3648" cy="951"/>
            </a:xfrm>
          </p:grpSpPr>
          <p:sp>
            <p:nvSpPr>
              <p:cNvPr id="16395" name="Oval 76"/>
              <p:cNvSpPr>
                <a:spLocks noChangeArrowheads="1"/>
              </p:cNvSpPr>
              <p:nvPr/>
            </p:nvSpPr>
            <p:spPr bwMode="auto">
              <a:xfrm>
                <a:off x="2400" y="350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396" name="Oval 77"/>
              <p:cNvSpPr>
                <a:spLocks noChangeArrowheads="1"/>
              </p:cNvSpPr>
              <p:nvPr/>
            </p:nvSpPr>
            <p:spPr bwMode="auto">
              <a:xfrm>
                <a:off x="2928" y="350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397" name="Oval 78"/>
              <p:cNvSpPr>
                <a:spLocks noChangeArrowheads="1"/>
              </p:cNvSpPr>
              <p:nvPr/>
            </p:nvSpPr>
            <p:spPr bwMode="auto">
              <a:xfrm>
                <a:off x="3456" y="350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398" name="Oval 79"/>
              <p:cNvSpPr>
                <a:spLocks noChangeArrowheads="1"/>
              </p:cNvSpPr>
              <p:nvPr/>
            </p:nvSpPr>
            <p:spPr bwMode="auto">
              <a:xfrm>
                <a:off x="4032" y="350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399" name="Line 80"/>
              <p:cNvSpPr>
                <a:spLocks noChangeShapeType="1"/>
              </p:cNvSpPr>
              <p:nvPr/>
            </p:nvSpPr>
            <p:spPr bwMode="auto">
              <a:xfrm>
                <a:off x="2016" y="3648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0" name="Line 81"/>
              <p:cNvSpPr>
                <a:spLocks noChangeShapeType="1"/>
              </p:cNvSpPr>
              <p:nvPr/>
            </p:nvSpPr>
            <p:spPr bwMode="auto">
              <a:xfrm>
                <a:off x="2688" y="364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1" name="Line 82"/>
              <p:cNvSpPr>
                <a:spLocks noChangeShapeType="1"/>
              </p:cNvSpPr>
              <p:nvPr/>
            </p:nvSpPr>
            <p:spPr bwMode="auto">
              <a:xfrm>
                <a:off x="3216" y="364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2" name="Line 83"/>
              <p:cNvSpPr>
                <a:spLocks noChangeShapeType="1"/>
              </p:cNvSpPr>
              <p:nvPr/>
            </p:nvSpPr>
            <p:spPr bwMode="auto">
              <a:xfrm>
                <a:off x="3744" y="3648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6403" name="AutoShape 84"/>
              <p:cNvCxnSpPr>
                <a:cxnSpLocks noChangeShapeType="1"/>
                <a:stCxn id="16395" idx="4"/>
                <a:endCxn id="16398" idx="4"/>
              </p:cNvCxnSpPr>
              <p:nvPr/>
            </p:nvCxnSpPr>
            <p:spPr bwMode="auto">
              <a:xfrm rot="16200000" flipH="1">
                <a:off x="3359" y="2977"/>
                <a:ext cx="1" cy="1632"/>
              </a:xfrm>
              <a:prstGeom prst="curvedConnector3">
                <a:avLst>
                  <a:gd name="adj1" fmla="val 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  <p:cxnSp>
            <p:nvCxnSpPr>
              <p:cNvPr id="16404" name="AutoShape 85"/>
              <p:cNvCxnSpPr>
                <a:cxnSpLocks noChangeShapeType="1"/>
                <a:stCxn id="16397" idx="0"/>
                <a:endCxn id="16396" idx="0"/>
              </p:cNvCxnSpPr>
              <p:nvPr/>
            </p:nvCxnSpPr>
            <p:spPr bwMode="auto">
              <a:xfrm rot="-5400000" flipH="1" flipV="1">
                <a:off x="3335" y="3241"/>
                <a:ext cx="1" cy="528"/>
              </a:xfrm>
              <a:prstGeom prst="curvedConnector3">
                <a:avLst>
                  <a:gd name="adj1" fmla="val -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  <p:sp>
            <p:nvSpPr>
              <p:cNvPr id="16405" name="Text Box 86"/>
              <p:cNvSpPr txBox="1">
                <a:spLocks noChangeArrowheads="1"/>
              </p:cNvSpPr>
              <p:nvPr/>
            </p:nvSpPr>
            <p:spPr bwMode="auto">
              <a:xfrm>
                <a:off x="3168" y="3456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6406" name="Text Box 87"/>
              <p:cNvSpPr txBox="1">
                <a:spLocks noChangeArrowheads="1"/>
              </p:cNvSpPr>
              <p:nvPr/>
            </p:nvSpPr>
            <p:spPr bwMode="auto">
              <a:xfrm>
                <a:off x="3696" y="3456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latin typeface="Times New Roman" pitchFamily="18" charset="0"/>
                </a:endParaRPr>
              </a:p>
            </p:txBody>
          </p:sp>
          <p:sp>
            <p:nvSpPr>
              <p:cNvPr id="16407" name="Text Box 88"/>
              <p:cNvSpPr txBox="1">
                <a:spLocks noChangeArrowheads="1"/>
              </p:cNvSpPr>
              <p:nvPr/>
            </p:nvSpPr>
            <p:spPr bwMode="auto">
              <a:xfrm>
                <a:off x="3120" y="3888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latin typeface="Times New Roman" pitchFamily="18" charset="0"/>
                </a:endParaRPr>
              </a:p>
            </p:txBody>
          </p:sp>
          <p:sp>
            <p:nvSpPr>
              <p:cNvPr id="16408" name="Text Box 89"/>
              <p:cNvSpPr txBox="1">
                <a:spLocks noChangeArrowheads="1"/>
              </p:cNvSpPr>
              <p:nvPr/>
            </p:nvSpPr>
            <p:spPr bwMode="auto">
              <a:xfrm>
                <a:off x="3168" y="3168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latin typeface="Times New Roman" pitchFamily="18" charset="0"/>
                </a:endParaRPr>
              </a:p>
            </p:txBody>
          </p:sp>
          <p:sp>
            <p:nvSpPr>
              <p:cNvPr id="16409" name="Text Box 90"/>
              <p:cNvSpPr txBox="1">
                <a:spLocks noChangeArrowheads="1"/>
              </p:cNvSpPr>
              <p:nvPr/>
            </p:nvSpPr>
            <p:spPr bwMode="auto">
              <a:xfrm>
                <a:off x="2640" y="3456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latin typeface="Times New Roman" pitchFamily="18" charset="0"/>
                </a:endParaRPr>
              </a:p>
            </p:txBody>
          </p:sp>
          <p:grpSp>
            <p:nvGrpSpPr>
              <p:cNvPr id="16" name="Group 91"/>
              <p:cNvGrpSpPr>
                <a:grpSpLocks/>
              </p:cNvGrpSpPr>
              <p:nvPr/>
            </p:nvGrpSpPr>
            <p:grpSpPr bwMode="auto">
              <a:xfrm>
                <a:off x="4704" y="3504"/>
                <a:ext cx="288" cy="288"/>
                <a:chOff x="4368" y="3216"/>
                <a:chExt cx="288" cy="288"/>
              </a:xfrm>
            </p:grpSpPr>
            <p:sp>
              <p:nvSpPr>
                <p:cNvPr id="16416" name="Oval 92"/>
                <p:cNvSpPr>
                  <a:spLocks noChangeArrowheads="1"/>
                </p:cNvSpPr>
                <p:nvPr/>
              </p:nvSpPr>
              <p:spPr bwMode="auto">
                <a:xfrm>
                  <a:off x="4416" y="3264"/>
                  <a:ext cx="192" cy="19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6417" name="Oval 93"/>
                <p:cNvSpPr>
                  <a:spLocks noChangeArrowheads="1"/>
                </p:cNvSpPr>
                <p:nvPr/>
              </p:nvSpPr>
              <p:spPr bwMode="auto">
                <a:xfrm>
                  <a:off x="4368" y="3216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16411" name="Line 94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2" name="Text Box 95"/>
              <p:cNvSpPr txBox="1">
                <a:spLocks noChangeArrowheads="1"/>
              </p:cNvSpPr>
              <p:nvPr/>
            </p:nvSpPr>
            <p:spPr bwMode="auto">
              <a:xfrm>
                <a:off x="2016" y="3456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6413" name="Oval 96"/>
              <p:cNvSpPr>
                <a:spLocks noChangeArrowheads="1"/>
              </p:cNvSpPr>
              <p:nvPr/>
            </p:nvSpPr>
            <p:spPr bwMode="auto">
              <a:xfrm>
                <a:off x="1728" y="350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14" name="Line 97"/>
              <p:cNvSpPr>
                <a:spLocks noChangeShapeType="1"/>
              </p:cNvSpPr>
              <p:nvPr/>
            </p:nvSpPr>
            <p:spPr bwMode="auto">
              <a:xfrm>
                <a:off x="1344" y="3648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5" name="Text Box 98"/>
              <p:cNvSpPr txBox="1">
                <a:spLocks noChangeArrowheads="1"/>
              </p:cNvSpPr>
              <p:nvPr/>
            </p:nvSpPr>
            <p:spPr bwMode="auto">
              <a:xfrm>
                <a:off x="4416" y="3552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endParaRPr lang="en-US" b="1">
                  <a:latin typeface="Times New Roman" pitchFamily="18" charset="0"/>
                </a:endParaRPr>
              </a:p>
            </p:txBody>
          </p:sp>
        </p:grpSp>
        <p:sp>
          <p:nvSpPr>
            <p:cNvPr id="16394" name="Text Box 99"/>
            <p:cNvSpPr txBox="1">
              <a:spLocks noChangeArrowheads="1"/>
            </p:cNvSpPr>
            <p:nvPr/>
          </p:nvSpPr>
          <p:spPr bwMode="auto">
            <a:xfrm>
              <a:off x="4512" y="3504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6391" name="Text Box 100"/>
          <p:cNvSpPr txBox="1">
            <a:spLocks noChangeArrowheads="1"/>
          </p:cNvSpPr>
          <p:nvPr/>
        </p:nvSpPr>
        <p:spPr bwMode="auto">
          <a:xfrm>
            <a:off x="365125" y="798513"/>
            <a:ext cx="18605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chemeClr val="accent2"/>
                </a:solidFill>
              </a:rPr>
              <a:t>(ab*c) | (a(b|c*))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077200" cy="838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4000" dirty="0" smtClean="0"/>
              <a:t>Detailed Example – Construction(2)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1295400"/>
            <a:ext cx="2743200" cy="2057400"/>
            <a:chOff x="816" y="816"/>
            <a:chExt cx="1728" cy="1296"/>
          </a:xfrm>
        </p:grpSpPr>
        <p:sp>
          <p:nvSpPr>
            <p:cNvPr id="17502" name="Text Box 4"/>
            <p:cNvSpPr txBox="1">
              <a:spLocks noChangeArrowheads="1"/>
            </p:cNvSpPr>
            <p:nvPr/>
          </p:nvSpPr>
          <p:spPr bwMode="auto">
            <a:xfrm>
              <a:off x="816" y="1296"/>
              <a:ext cx="43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rgbClr val="FF3300"/>
                  </a:solidFill>
                  <a:latin typeface="Times New Roman" pitchFamily="18" charset="0"/>
                </a:rPr>
                <a:t>r</a:t>
              </a:r>
              <a:r>
                <a:rPr lang="en-US" sz="2000" b="1" baseline="-25000">
                  <a:solidFill>
                    <a:srgbClr val="FF3300"/>
                  </a:solidFill>
                  <a:latin typeface="Times New Roman" pitchFamily="18" charset="0"/>
                </a:rPr>
                <a:t>11</a:t>
              </a:r>
              <a:r>
                <a:rPr lang="en-US" sz="2000" b="1">
                  <a:solidFill>
                    <a:srgbClr val="FF3300"/>
                  </a:solidFill>
                  <a:latin typeface="Times New Roman" pitchFamily="18" charset="0"/>
                </a:rPr>
                <a:t>:</a:t>
              </a:r>
            </a:p>
          </p:txBody>
        </p:sp>
        <p:sp>
          <p:nvSpPr>
            <p:cNvPr id="17503" name="Oval 5"/>
            <p:cNvSpPr>
              <a:spLocks noChangeArrowheads="1"/>
            </p:cNvSpPr>
            <p:nvPr/>
          </p:nvSpPr>
          <p:spPr bwMode="auto">
            <a:xfrm>
              <a:off x="1680" y="134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256" y="1344"/>
              <a:ext cx="288" cy="288"/>
              <a:chOff x="3408" y="1392"/>
              <a:chExt cx="288" cy="288"/>
            </a:xfrm>
          </p:grpSpPr>
          <p:sp>
            <p:nvSpPr>
              <p:cNvPr id="17524" name="Oval 7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525" name="Oval 8"/>
              <p:cNvSpPr>
                <a:spLocks noChangeArrowheads="1"/>
              </p:cNvSpPr>
              <p:nvPr/>
            </p:nvSpPr>
            <p:spPr bwMode="auto">
              <a:xfrm>
                <a:off x="3456" y="144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17505" name="Line 9"/>
            <p:cNvSpPr>
              <a:spLocks noChangeShapeType="1"/>
            </p:cNvSpPr>
            <p:nvPr/>
          </p:nvSpPr>
          <p:spPr bwMode="auto">
            <a:xfrm>
              <a:off x="1968" y="148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06" name="Line 10"/>
            <p:cNvSpPr>
              <a:spLocks noChangeShapeType="1"/>
            </p:cNvSpPr>
            <p:nvPr/>
          </p:nvSpPr>
          <p:spPr bwMode="auto">
            <a:xfrm>
              <a:off x="1392" y="148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07" name="Text Box 11"/>
            <p:cNvSpPr txBox="1">
              <a:spLocks noChangeArrowheads="1"/>
            </p:cNvSpPr>
            <p:nvPr/>
          </p:nvSpPr>
          <p:spPr bwMode="auto">
            <a:xfrm>
              <a:off x="1968" y="129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33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7508" name="Text Box 12"/>
            <p:cNvSpPr txBox="1">
              <a:spLocks noChangeArrowheads="1"/>
            </p:cNvSpPr>
            <p:nvPr/>
          </p:nvSpPr>
          <p:spPr bwMode="auto">
            <a:xfrm>
              <a:off x="816" y="816"/>
              <a:ext cx="43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rgbClr val="FF3300"/>
                  </a:solidFill>
                  <a:latin typeface="Times New Roman" pitchFamily="18" charset="0"/>
                </a:rPr>
                <a:t>r</a:t>
              </a:r>
              <a:r>
                <a:rPr lang="en-US" sz="2000" b="1" baseline="-2500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  <a:r>
                <a:rPr lang="en-US" sz="2000" b="1">
                  <a:solidFill>
                    <a:srgbClr val="FF3300"/>
                  </a:solidFill>
                  <a:latin typeface="Times New Roman" pitchFamily="18" charset="0"/>
                </a:rPr>
                <a:t>:</a:t>
              </a:r>
            </a:p>
          </p:txBody>
        </p:sp>
        <p:sp>
          <p:nvSpPr>
            <p:cNvPr id="17509" name="Oval 13"/>
            <p:cNvSpPr>
              <a:spLocks noChangeArrowheads="1"/>
            </p:cNvSpPr>
            <p:nvPr/>
          </p:nvSpPr>
          <p:spPr bwMode="auto">
            <a:xfrm>
              <a:off x="1680" y="86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256" y="864"/>
              <a:ext cx="288" cy="288"/>
              <a:chOff x="3408" y="1392"/>
              <a:chExt cx="288" cy="288"/>
            </a:xfrm>
          </p:grpSpPr>
          <p:sp>
            <p:nvSpPr>
              <p:cNvPr id="17522" name="Oval 15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523" name="Oval 16"/>
              <p:cNvSpPr>
                <a:spLocks noChangeArrowheads="1"/>
              </p:cNvSpPr>
              <p:nvPr/>
            </p:nvSpPr>
            <p:spPr bwMode="auto">
              <a:xfrm>
                <a:off x="3456" y="144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17511" name="Line 17"/>
            <p:cNvSpPr>
              <a:spLocks noChangeShapeType="1"/>
            </p:cNvSpPr>
            <p:nvPr/>
          </p:nvSpPr>
          <p:spPr bwMode="auto">
            <a:xfrm>
              <a:off x="1968" y="100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12" name="Line 18"/>
            <p:cNvSpPr>
              <a:spLocks noChangeShapeType="1"/>
            </p:cNvSpPr>
            <p:nvPr/>
          </p:nvSpPr>
          <p:spPr bwMode="auto">
            <a:xfrm>
              <a:off x="1392" y="100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13" name="Text Box 19"/>
            <p:cNvSpPr txBox="1">
              <a:spLocks noChangeArrowheads="1"/>
            </p:cNvSpPr>
            <p:nvPr/>
          </p:nvSpPr>
          <p:spPr bwMode="auto">
            <a:xfrm>
              <a:off x="1968" y="8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33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7514" name="Text Box 20"/>
            <p:cNvSpPr txBox="1">
              <a:spLocks noChangeArrowheads="1"/>
            </p:cNvSpPr>
            <p:nvPr/>
          </p:nvSpPr>
          <p:spPr bwMode="auto">
            <a:xfrm>
              <a:off x="816" y="1776"/>
              <a:ext cx="43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rgbClr val="FF3300"/>
                  </a:solidFill>
                  <a:latin typeface="Times New Roman" pitchFamily="18" charset="0"/>
                </a:rPr>
                <a:t>r</a:t>
              </a:r>
              <a:r>
                <a:rPr lang="en-US" sz="2000" b="1" baseline="-2500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  <a:r>
                <a:rPr lang="en-US" sz="2000" b="1">
                  <a:solidFill>
                    <a:srgbClr val="FF3300"/>
                  </a:solidFill>
                  <a:latin typeface="Times New Roman" pitchFamily="18" charset="0"/>
                </a:rPr>
                <a:t>:</a:t>
              </a:r>
            </a:p>
          </p:txBody>
        </p:sp>
        <p:sp>
          <p:nvSpPr>
            <p:cNvPr id="17515" name="Oval 21"/>
            <p:cNvSpPr>
              <a:spLocks noChangeArrowheads="1"/>
            </p:cNvSpPr>
            <p:nvPr/>
          </p:nvSpPr>
          <p:spPr bwMode="auto">
            <a:xfrm>
              <a:off x="1680" y="182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2256" y="1824"/>
              <a:ext cx="288" cy="288"/>
              <a:chOff x="3408" y="1392"/>
              <a:chExt cx="288" cy="288"/>
            </a:xfrm>
          </p:grpSpPr>
          <p:sp>
            <p:nvSpPr>
              <p:cNvPr id="17520" name="Oval 2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521" name="Oval 24"/>
              <p:cNvSpPr>
                <a:spLocks noChangeArrowheads="1"/>
              </p:cNvSpPr>
              <p:nvPr/>
            </p:nvSpPr>
            <p:spPr bwMode="auto">
              <a:xfrm>
                <a:off x="3456" y="144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17517" name="Line 25"/>
            <p:cNvSpPr>
              <a:spLocks noChangeShapeType="1"/>
            </p:cNvSpPr>
            <p:nvPr/>
          </p:nvSpPr>
          <p:spPr bwMode="auto">
            <a:xfrm>
              <a:off x="1968" y="196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18" name="Line 26"/>
            <p:cNvSpPr>
              <a:spLocks noChangeShapeType="1"/>
            </p:cNvSpPr>
            <p:nvPr/>
          </p:nvSpPr>
          <p:spPr bwMode="auto">
            <a:xfrm>
              <a:off x="1392" y="196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19" name="Text Box 27"/>
            <p:cNvSpPr txBox="1">
              <a:spLocks noChangeArrowheads="1"/>
            </p:cNvSpPr>
            <p:nvPr/>
          </p:nvSpPr>
          <p:spPr bwMode="auto">
            <a:xfrm>
              <a:off x="1968" y="177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3300"/>
                  </a:solidFill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524000" y="2514600"/>
            <a:ext cx="7391400" cy="2043113"/>
            <a:chOff x="768" y="2256"/>
            <a:chExt cx="4656" cy="1287"/>
          </a:xfrm>
        </p:grpSpPr>
        <p:sp>
          <p:nvSpPr>
            <p:cNvPr id="17472" name="Oval 29"/>
            <p:cNvSpPr>
              <a:spLocks noChangeArrowheads="1"/>
            </p:cNvSpPr>
            <p:nvPr/>
          </p:nvSpPr>
          <p:spPr bwMode="auto">
            <a:xfrm>
              <a:off x="2784" y="292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73" name="Oval 30"/>
            <p:cNvSpPr>
              <a:spLocks noChangeArrowheads="1"/>
            </p:cNvSpPr>
            <p:nvPr/>
          </p:nvSpPr>
          <p:spPr bwMode="auto">
            <a:xfrm>
              <a:off x="3312" y="292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74" name="Oval 31"/>
            <p:cNvSpPr>
              <a:spLocks noChangeArrowheads="1"/>
            </p:cNvSpPr>
            <p:nvPr/>
          </p:nvSpPr>
          <p:spPr bwMode="auto">
            <a:xfrm>
              <a:off x="3840" y="292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75" name="Oval 32"/>
            <p:cNvSpPr>
              <a:spLocks noChangeArrowheads="1"/>
            </p:cNvSpPr>
            <p:nvPr/>
          </p:nvSpPr>
          <p:spPr bwMode="auto">
            <a:xfrm>
              <a:off x="4416" y="292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76" name="Line 33"/>
            <p:cNvSpPr>
              <a:spLocks noChangeShapeType="1"/>
            </p:cNvSpPr>
            <p:nvPr/>
          </p:nvSpPr>
          <p:spPr bwMode="auto">
            <a:xfrm>
              <a:off x="2400" y="307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7" name="Line 34"/>
            <p:cNvSpPr>
              <a:spLocks noChangeShapeType="1"/>
            </p:cNvSpPr>
            <p:nvPr/>
          </p:nvSpPr>
          <p:spPr bwMode="auto">
            <a:xfrm>
              <a:off x="3072" y="307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8" name="Line 35"/>
            <p:cNvSpPr>
              <a:spLocks noChangeShapeType="1"/>
            </p:cNvSpPr>
            <p:nvPr/>
          </p:nvSpPr>
          <p:spPr bwMode="auto">
            <a:xfrm>
              <a:off x="3600" y="307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9" name="Line 36"/>
            <p:cNvSpPr>
              <a:spLocks noChangeShapeType="1"/>
            </p:cNvSpPr>
            <p:nvPr/>
          </p:nvSpPr>
          <p:spPr bwMode="auto">
            <a:xfrm>
              <a:off x="4128" y="307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7480" name="AutoShape 37"/>
            <p:cNvCxnSpPr>
              <a:cxnSpLocks noChangeShapeType="1"/>
              <a:stCxn id="17472" idx="4"/>
              <a:endCxn id="17475" idx="4"/>
            </p:cNvCxnSpPr>
            <p:nvPr/>
          </p:nvCxnSpPr>
          <p:spPr bwMode="auto">
            <a:xfrm rot="16200000" flipH="1">
              <a:off x="3743" y="2401"/>
              <a:ext cx="1" cy="1632"/>
            </a:xfrm>
            <a:prstGeom prst="curvedConnector3">
              <a:avLst>
                <a:gd name="adj1" fmla="val 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17481" name="AutoShape 38"/>
            <p:cNvCxnSpPr>
              <a:cxnSpLocks noChangeShapeType="1"/>
              <a:stCxn id="17474" idx="0"/>
              <a:endCxn id="17473" idx="0"/>
            </p:cNvCxnSpPr>
            <p:nvPr/>
          </p:nvCxnSpPr>
          <p:spPr bwMode="auto">
            <a:xfrm rot="-5400000" flipH="1" flipV="1">
              <a:off x="3719" y="2665"/>
              <a:ext cx="1" cy="528"/>
            </a:xfrm>
            <a:prstGeom prst="curvedConnector3">
              <a:avLst>
                <a:gd name="adj1" fmla="val -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sp>
          <p:nvSpPr>
            <p:cNvPr id="17482" name="Text Box 39"/>
            <p:cNvSpPr txBox="1">
              <a:spLocks noChangeArrowheads="1"/>
            </p:cNvSpPr>
            <p:nvPr/>
          </p:nvSpPr>
          <p:spPr bwMode="auto">
            <a:xfrm>
              <a:off x="3552" y="288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7483" name="Text Box 40"/>
            <p:cNvSpPr txBox="1">
              <a:spLocks noChangeArrowheads="1"/>
            </p:cNvSpPr>
            <p:nvPr/>
          </p:nvSpPr>
          <p:spPr bwMode="auto">
            <a:xfrm>
              <a:off x="4080" y="288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7484" name="Text Box 41"/>
            <p:cNvSpPr txBox="1">
              <a:spLocks noChangeArrowheads="1"/>
            </p:cNvSpPr>
            <p:nvPr/>
          </p:nvSpPr>
          <p:spPr bwMode="auto">
            <a:xfrm>
              <a:off x="3504" y="3312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7485" name="Text Box 42"/>
            <p:cNvSpPr txBox="1">
              <a:spLocks noChangeArrowheads="1"/>
            </p:cNvSpPr>
            <p:nvPr/>
          </p:nvSpPr>
          <p:spPr bwMode="auto">
            <a:xfrm>
              <a:off x="3552" y="2592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7486" name="Text Box 43"/>
            <p:cNvSpPr txBox="1">
              <a:spLocks noChangeArrowheads="1"/>
            </p:cNvSpPr>
            <p:nvPr/>
          </p:nvSpPr>
          <p:spPr bwMode="auto">
            <a:xfrm>
              <a:off x="3024" y="288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7487" name="Text Box 44"/>
            <p:cNvSpPr txBox="1">
              <a:spLocks noChangeArrowheads="1"/>
            </p:cNvSpPr>
            <p:nvPr/>
          </p:nvSpPr>
          <p:spPr bwMode="auto">
            <a:xfrm>
              <a:off x="768" y="2928"/>
              <a:ext cx="81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r</a:t>
              </a:r>
              <a:r>
                <a:rPr lang="en-US" b="1" baseline="-25000">
                  <a:solidFill>
                    <a:schemeClr val="accent2"/>
                  </a:solidFill>
                  <a:latin typeface="Times New Roman" pitchFamily="18" charset="0"/>
                </a:rPr>
                <a:t>9</a:t>
              </a: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 : r</a:t>
              </a:r>
              <a:r>
                <a:rPr lang="en-US" b="1" baseline="-25000">
                  <a:solidFill>
                    <a:schemeClr val="accent2"/>
                  </a:solidFill>
                  <a:latin typeface="Times New Roman" pitchFamily="18" charset="0"/>
                </a:rPr>
                <a:t>7</a:t>
              </a: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 | r</a:t>
              </a:r>
              <a:r>
                <a:rPr lang="en-US" b="1" baseline="-25000">
                  <a:solidFill>
                    <a:schemeClr val="accent2"/>
                  </a:solidFill>
                  <a:latin typeface="Times New Roman" pitchFamily="18" charset="0"/>
                </a:rPr>
                <a:t>8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7488" name="Oval 45"/>
            <p:cNvSpPr>
              <a:spLocks noChangeArrowheads="1"/>
            </p:cNvSpPr>
            <p:nvPr/>
          </p:nvSpPr>
          <p:spPr bwMode="auto">
            <a:xfrm>
              <a:off x="2112" y="292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89" name="Oval 46"/>
            <p:cNvSpPr>
              <a:spLocks noChangeArrowheads="1"/>
            </p:cNvSpPr>
            <p:nvPr/>
          </p:nvSpPr>
          <p:spPr bwMode="auto">
            <a:xfrm>
              <a:off x="2784" y="230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90" name="Oval 47"/>
            <p:cNvSpPr>
              <a:spLocks noChangeArrowheads="1"/>
            </p:cNvSpPr>
            <p:nvPr/>
          </p:nvSpPr>
          <p:spPr bwMode="auto">
            <a:xfrm>
              <a:off x="4032" y="230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grpSp>
          <p:nvGrpSpPr>
            <p:cNvPr id="7" name="Group 48"/>
            <p:cNvGrpSpPr>
              <a:grpSpLocks/>
            </p:cNvGrpSpPr>
            <p:nvPr/>
          </p:nvGrpSpPr>
          <p:grpSpPr bwMode="auto">
            <a:xfrm>
              <a:off x="5136" y="2928"/>
              <a:ext cx="288" cy="288"/>
              <a:chOff x="5184" y="3792"/>
              <a:chExt cx="288" cy="288"/>
            </a:xfrm>
          </p:grpSpPr>
          <p:sp>
            <p:nvSpPr>
              <p:cNvPr id="17500" name="Oval 49"/>
              <p:cNvSpPr>
                <a:spLocks noChangeArrowheads="1"/>
              </p:cNvSpPr>
              <p:nvPr/>
            </p:nvSpPr>
            <p:spPr bwMode="auto">
              <a:xfrm>
                <a:off x="5232" y="384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501" name="Oval 50"/>
              <p:cNvSpPr>
                <a:spLocks noChangeArrowheads="1"/>
              </p:cNvSpPr>
              <p:nvPr/>
            </p:nvSpPr>
            <p:spPr bwMode="auto">
              <a:xfrm>
                <a:off x="5184" y="379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17492" name="Line 51"/>
            <p:cNvSpPr>
              <a:spLocks noChangeShapeType="1"/>
            </p:cNvSpPr>
            <p:nvPr/>
          </p:nvSpPr>
          <p:spPr bwMode="auto">
            <a:xfrm>
              <a:off x="1728" y="307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3" name="Line 52"/>
            <p:cNvSpPr>
              <a:spLocks noChangeShapeType="1"/>
            </p:cNvSpPr>
            <p:nvPr/>
          </p:nvSpPr>
          <p:spPr bwMode="auto">
            <a:xfrm>
              <a:off x="4704" y="3072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4" name="Line 53"/>
            <p:cNvSpPr>
              <a:spLocks noChangeShapeType="1"/>
            </p:cNvSpPr>
            <p:nvPr/>
          </p:nvSpPr>
          <p:spPr bwMode="auto">
            <a:xfrm>
              <a:off x="4320" y="2448"/>
              <a:ext cx="86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5" name="Line 54"/>
            <p:cNvSpPr>
              <a:spLocks noChangeShapeType="1"/>
            </p:cNvSpPr>
            <p:nvPr/>
          </p:nvSpPr>
          <p:spPr bwMode="auto">
            <a:xfrm>
              <a:off x="3072" y="2448"/>
              <a:ext cx="9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6" name="Line 55"/>
            <p:cNvSpPr>
              <a:spLocks noChangeShapeType="1"/>
            </p:cNvSpPr>
            <p:nvPr/>
          </p:nvSpPr>
          <p:spPr bwMode="auto">
            <a:xfrm flipV="1">
              <a:off x="2352" y="2544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7" name="Text Box 56"/>
            <p:cNvSpPr txBox="1">
              <a:spLocks noChangeArrowheads="1"/>
            </p:cNvSpPr>
            <p:nvPr/>
          </p:nvSpPr>
          <p:spPr bwMode="auto">
            <a:xfrm>
              <a:off x="4560" y="2496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7498" name="Text Box 57"/>
            <p:cNvSpPr txBox="1">
              <a:spLocks noChangeArrowheads="1"/>
            </p:cNvSpPr>
            <p:nvPr/>
          </p:nvSpPr>
          <p:spPr bwMode="auto">
            <a:xfrm>
              <a:off x="2352" y="264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7499" name="Text Box 58"/>
            <p:cNvSpPr txBox="1">
              <a:spLocks noChangeArrowheads="1"/>
            </p:cNvSpPr>
            <p:nvPr/>
          </p:nvSpPr>
          <p:spPr bwMode="auto">
            <a:xfrm>
              <a:off x="3360" y="2256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17413" name="Text Box 59"/>
          <p:cNvSpPr txBox="1">
            <a:spLocks noChangeArrowheads="1"/>
          </p:cNvSpPr>
          <p:nvPr/>
        </p:nvSpPr>
        <p:spPr bwMode="auto">
          <a:xfrm>
            <a:off x="1219200" y="4419600"/>
            <a:ext cx="12954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>
                <a:solidFill>
                  <a:srgbClr val="A50021"/>
                </a:solidFill>
                <a:latin typeface="Times New Roman" pitchFamily="18" charset="0"/>
              </a:rPr>
              <a:t>r</a:t>
            </a:r>
            <a:r>
              <a:rPr lang="en-US" b="1" baseline="-25000">
                <a:solidFill>
                  <a:srgbClr val="A50021"/>
                </a:solidFill>
                <a:latin typeface="Times New Roman" pitchFamily="18" charset="0"/>
              </a:rPr>
              <a:t>10</a:t>
            </a:r>
            <a:r>
              <a:rPr lang="en-US" b="1">
                <a:solidFill>
                  <a:srgbClr val="A50021"/>
                </a:solidFill>
                <a:latin typeface="Times New Roman" pitchFamily="18" charset="0"/>
              </a:rPr>
              <a:t> : r</a:t>
            </a:r>
            <a:r>
              <a:rPr lang="en-US" b="1" baseline="-25000">
                <a:solidFill>
                  <a:srgbClr val="A50021"/>
                </a:solidFill>
                <a:latin typeface="Times New Roman" pitchFamily="18" charset="0"/>
              </a:rPr>
              <a:t>9</a:t>
            </a:r>
            <a:endParaRPr lang="en-US" b="1">
              <a:solidFill>
                <a:srgbClr val="A50021"/>
              </a:solidFill>
              <a:latin typeface="Times New Roman" pitchFamily="18" charset="0"/>
            </a:endParaRPr>
          </a:p>
        </p:txBody>
      </p: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4495800" y="1066800"/>
            <a:ext cx="4191000" cy="1509713"/>
            <a:chOff x="2928" y="960"/>
            <a:chExt cx="2640" cy="951"/>
          </a:xfrm>
        </p:grpSpPr>
        <p:grpSp>
          <p:nvGrpSpPr>
            <p:cNvPr id="9" name="Group 61"/>
            <p:cNvGrpSpPr>
              <a:grpSpLocks/>
            </p:cNvGrpSpPr>
            <p:nvPr/>
          </p:nvGrpSpPr>
          <p:grpSpPr bwMode="auto">
            <a:xfrm>
              <a:off x="3264" y="1296"/>
              <a:ext cx="2304" cy="289"/>
              <a:chOff x="3024" y="3072"/>
              <a:chExt cx="2304" cy="289"/>
            </a:xfrm>
          </p:grpSpPr>
          <p:sp>
            <p:nvSpPr>
              <p:cNvPr id="17461" name="Oval 62"/>
              <p:cNvSpPr>
                <a:spLocks noChangeArrowheads="1"/>
              </p:cNvSpPr>
              <p:nvPr/>
            </p:nvSpPr>
            <p:spPr bwMode="auto">
              <a:xfrm>
                <a:off x="3408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462" name="Oval 63"/>
              <p:cNvSpPr>
                <a:spLocks noChangeArrowheads="1"/>
              </p:cNvSpPr>
              <p:nvPr/>
            </p:nvSpPr>
            <p:spPr bwMode="auto">
              <a:xfrm>
                <a:off x="5088" y="312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463" name="Oval 64"/>
              <p:cNvSpPr>
                <a:spLocks noChangeArrowheads="1"/>
              </p:cNvSpPr>
              <p:nvPr/>
            </p:nvSpPr>
            <p:spPr bwMode="auto">
              <a:xfrm>
                <a:off x="3936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464" name="Oval 65"/>
              <p:cNvSpPr>
                <a:spLocks noChangeArrowheads="1"/>
              </p:cNvSpPr>
              <p:nvPr/>
            </p:nvSpPr>
            <p:spPr bwMode="auto">
              <a:xfrm>
                <a:off x="4464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465" name="Oval 66"/>
              <p:cNvSpPr>
                <a:spLocks noChangeArrowheads="1"/>
              </p:cNvSpPr>
              <p:nvPr/>
            </p:nvSpPr>
            <p:spPr bwMode="auto">
              <a:xfrm>
                <a:off x="5040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466" name="Line 67"/>
              <p:cNvSpPr>
                <a:spLocks noChangeShapeType="1"/>
              </p:cNvSpPr>
              <p:nvPr/>
            </p:nvSpPr>
            <p:spPr bwMode="auto">
              <a:xfrm>
                <a:off x="3024" y="3216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7" name="Line 68"/>
              <p:cNvSpPr>
                <a:spLocks noChangeShapeType="1"/>
              </p:cNvSpPr>
              <p:nvPr/>
            </p:nvSpPr>
            <p:spPr bwMode="auto">
              <a:xfrm>
                <a:off x="3696" y="3216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8" name="Line 69"/>
              <p:cNvSpPr>
                <a:spLocks noChangeShapeType="1"/>
              </p:cNvSpPr>
              <p:nvPr/>
            </p:nvSpPr>
            <p:spPr bwMode="auto">
              <a:xfrm>
                <a:off x="4224" y="3216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9" name="Line 70"/>
              <p:cNvSpPr>
                <a:spLocks noChangeShapeType="1"/>
              </p:cNvSpPr>
              <p:nvPr/>
            </p:nvSpPr>
            <p:spPr bwMode="auto">
              <a:xfrm>
                <a:off x="4752" y="321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7470" name="AutoShape 71"/>
              <p:cNvCxnSpPr>
                <a:cxnSpLocks noChangeShapeType="1"/>
                <a:stCxn id="17461" idx="4"/>
                <a:endCxn id="17465" idx="4"/>
              </p:cNvCxnSpPr>
              <p:nvPr/>
            </p:nvCxnSpPr>
            <p:spPr bwMode="auto">
              <a:xfrm rot="16200000" flipH="1">
                <a:off x="4367" y="2545"/>
                <a:ext cx="1" cy="1632"/>
              </a:xfrm>
              <a:prstGeom prst="curvedConnector3">
                <a:avLst>
                  <a:gd name="adj1" fmla="val 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  <p:cxnSp>
            <p:nvCxnSpPr>
              <p:cNvPr id="17471" name="AutoShape 72"/>
              <p:cNvCxnSpPr>
                <a:cxnSpLocks noChangeShapeType="1"/>
                <a:stCxn id="17464" idx="0"/>
                <a:endCxn id="17463" idx="0"/>
              </p:cNvCxnSpPr>
              <p:nvPr/>
            </p:nvCxnSpPr>
            <p:spPr bwMode="auto">
              <a:xfrm rot="-5400000" flipH="1" flipV="1">
                <a:off x="4343" y="2809"/>
                <a:ext cx="1" cy="528"/>
              </a:xfrm>
              <a:prstGeom prst="curvedConnector3">
                <a:avLst>
                  <a:gd name="adj1" fmla="val -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</p:grpSp>
        <p:sp>
          <p:nvSpPr>
            <p:cNvPr id="17455" name="Text Box 73"/>
            <p:cNvSpPr txBox="1">
              <a:spLocks noChangeArrowheads="1"/>
            </p:cNvSpPr>
            <p:nvPr/>
          </p:nvSpPr>
          <p:spPr bwMode="auto">
            <a:xfrm>
              <a:off x="4416" y="124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7456" name="Text Box 74"/>
            <p:cNvSpPr txBox="1">
              <a:spLocks noChangeArrowheads="1"/>
            </p:cNvSpPr>
            <p:nvPr/>
          </p:nvSpPr>
          <p:spPr bwMode="auto">
            <a:xfrm>
              <a:off x="4944" y="124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7457" name="Text Box 75"/>
            <p:cNvSpPr txBox="1">
              <a:spLocks noChangeArrowheads="1"/>
            </p:cNvSpPr>
            <p:nvPr/>
          </p:nvSpPr>
          <p:spPr bwMode="auto">
            <a:xfrm>
              <a:off x="4368" y="168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7458" name="Text Box 76"/>
            <p:cNvSpPr txBox="1">
              <a:spLocks noChangeArrowheads="1"/>
            </p:cNvSpPr>
            <p:nvPr/>
          </p:nvSpPr>
          <p:spPr bwMode="auto">
            <a:xfrm>
              <a:off x="4416" y="96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7459" name="Text Box 77"/>
            <p:cNvSpPr txBox="1">
              <a:spLocks noChangeArrowheads="1"/>
            </p:cNvSpPr>
            <p:nvPr/>
          </p:nvSpPr>
          <p:spPr bwMode="auto">
            <a:xfrm>
              <a:off x="3888" y="124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7460" name="Text Box 78"/>
            <p:cNvSpPr txBox="1">
              <a:spLocks noChangeArrowheads="1"/>
            </p:cNvSpPr>
            <p:nvPr/>
          </p:nvSpPr>
          <p:spPr bwMode="auto">
            <a:xfrm>
              <a:off x="2928" y="1296"/>
              <a:ext cx="38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</a:rPr>
                <a:t>r</a:t>
              </a:r>
              <a:r>
                <a:rPr lang="en-US" b="1" baseline="-25000">
                  <a:solidFill>
                    <a:srgbClr val="663300"/>
                  </a:solidFill>
                  <a:latin typeface="Times New Roman" pitchFamily="18" charset="0"/>
                </a:rPr>
                <a:t>8</a:t>
              </a:r>
              <a:r>
                <a:rPr lang="en-US" b="1">
                  <a:solidFill>
                    <a:srgbClr val="663300"/>
                  </a:solidFill>
                  <a:latin typeface="Times New Roman" pitchFamily="18" charset="0"/>
                </a:rPr>
                <a:t>:</a:t>
              </a:r>
            </a:p>
          </p:txBody>
        </p:sp>
      </p:grpSp>
      <p:grpSp>
        <p:nvGrpSpPr>
          <p:cNvPr id="10" name="Group 79"/>
          <p:cNvGrpSpPr>
            <a:grpSpLocks/>
          </p:cNvGrpSpPr>
          <p:nvPr/>
        </p:nvGrpSpPr>
        <p:grpSpPr bwMode="auto">
          <a:xfrm>
            <a:off x="1066800" y="4572000"/>
            <a:ext cx="7848600" cy="2043113"/>
            <a:chOff x="672" y="2880"/>
            <a:chExt cx="4944" cy="1287"/>
          </a:xfrm>
        </p:grpSpPr>
        <p:sp>
          <p:nvSpPr>
            <p:cNvPr id="17421" name="Oval 80"/>
            <p:cNvSpPr>
              <a:spLocks noChangeArrowheads="1"/>
            </p:cNvSpPr>
            <p:nvPr/>
          </p:nvSpPr>
          <p:spPr bwMode="auto">
            <a:xfrm>
              <a:off x="2976" y="355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22" name="Oval 81"/>
            <p:cNvSpPr>
              <a:spLocks noChangeArrowheads="1"/>
            </p:cNvSpPr>
            <p:nvPr/>
          </p:nvSpPr>
          <p:spPr bwMode="auto">
            <a:xfrm>
              <a:off x="3504" y="355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23" name="Oval 82"/>
            <p:cNvSpPr>
              <a:spLocks noChangeArrowheads="1"/>
            </p:cNvSpPr>
            <p:nvPr/>
          </p:nvSpPr>
          <p:spPr bwMode="auto">
            <a:xfrm>
              <a:off x="4032" y="355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24" name="Oval 83"/>
            <p:cNvSpPr>
              <a:spLocks noChangeArrowheads="1"/>
            </p:cNvSpPr>
            <p:nvPr/>
          </p:nvSpPr>
          <p:spPr bwMode="auto">
            <a:xfrm>
              <a:off x="4608" y="355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25" name="Line 84"/>
            <p:cNvSpPr>
              <a:spLocks noChangeShapeType="1"/>
            </p:cNvSpPr>
            <p:nvPr/>
          </p:nvSpPr>
          <p:spPr bwMode="auto">
            <a:xfrm>
              <a:off x="2592" y="3696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Line 85"/>
            <p:cNvSpPr>
              <a:spLocks noChangeShapeType="1"/>
            </p:cNvSpPr>
            <p:nvPr/>
          </p:nvSpPr>
          <p:spPr bwMode="auto">
            <a:xfrm>
              <a:off x="3264" y="3696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Line 86"/>
            <p:cNvSpPr>
              <a:spLocks noChangeShapeType="1"/>
            </p:cNvSpPr>
            <p:nvPr/>
          </p:nvSpPr>
          <p:spPr bwMode="auto">
            <a:xfrm>
              <a:off x="3792" y="3696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Line 87"/>
            <p:cNvSpPr>
              <a:spLocks noChangeShapeType="1"/>
            </p:cNvSpPr>
            <p:nvPr/>
          </p:nvSpPr>
          <p:spPr bwMode="auto">
            <a:xfrm>
              <a:off x="4320" y="369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7429" name="AutoShape 88"/>
            <p:cNvCxnSpPr>
              <a:cxnSpLocks noChangeShapeType="1"/>
              <a:stCxn id="17421" idx="4"/>
              <a:endCxn id="17424" idx="4"/>
            </p:cNvCxnSpPr>
            <p:nvPr/>
          </p:nvCxnSpPr>
          <p:spPr bwMode="auto">
            <a:xfrm rot="16200000" flipH="1">
              <a:off x="3935" y="3025"/>
              <a:ext cx="1" cy="1632"/>
            </a:xfrm>
            <a:prstGeom prst="curvedConnector3">
              <a:avLst>
                <a:gd name="adj1" fmla="val 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17430" name="AutoShape 89"/>
            <p:cNvCxnSpPr>
              <a:cxnSpLocks noChangeShapeType="1"/>
              <a:stCxn id="17423" idx="0"/>
              <a:endCxn id="17422" idx="0"/>
            </p:cNvCxnSpPr>
            <p:nvPr/>
          </p:nvCxnSpPr>
          <p:spPr bwMode="auto">
            <a:xfrm rot="-5400000" flipH="1" flipV="1">
              <a:off x="3911" y="3289"/>
              <a:ext cx="1" cy="528"/>
            </a:xfrm>
            <a:prstGeom prst="curvedConnector3">
              <a:avLst>
                <a:gd name="adj1" fmla="val -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sp>
          <p:nvSpPr>
            <p:cNvPr id="17431" name="Text Box 90"/>
            <p:cNvSpPr txBox="1">
              <a:spLocks noChangeArrowheads="1"/>
            </p:cNvSpPr>
            <p:nvPr/>
          </p:nvSpPr>
          <p:spPr bwMode="auto">
            <a:xfrm>
              <a:off x="3744" y="350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7432" name="Text Box 91"/>
            <p:cNvSpPr txBox="1">
              <a:spLocks noChangeArrowheads="1"/>
            </p:cNvSpPr>
            <p:nvPr/>
          </p:nvSpPr>
          <p:spPr bwMode="auto">
            <a:xfrm>
              <a:off x="4272" y="350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433" name="Text Box 92"/>
            <p:cNvSpPr txBox="1">
              <a:spLocks noChangeArrowheads="1"/>
            </p:cNvSpPr>
            <p:nvPr/>
          </p:nvSpPr>
          <p:spPr bwMode="auto">
            <a:xfrm>
              <a:off x="3696" y="3936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434" name="Text Box 93"/>
            <p:cNvSpPr txBox="1">
              <a:spLocks noChangeArrowheads="1"/>
            </p:cNvSpPr>
            <p:nvPr/>
          </p:nvSpPr>
          <p:spPr bwMode="auto">
            <a:xfrm>
              <a:off x="3744" y="3216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435" name="Text Box 94"/>
            <p:cNvSpPr txBox="1">
              <a:spLocks noChangeArrowheads="1"/>
            </p:cNvSpPr>
            <p:nvPr/>
          </p:nvSpPr>
          <p:spPr bwMode="auto">
            <a:xfrm>
              <a:off x="3216" y="350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436" name="Text Box 95"/>
            <p:cNvSpPr txBox="1">
              <a:spLocks noChangeArrowheads="1"/>
            </p:cNvSpPr>
            <p:nvPr/>
          </p:nvSpPr>
          <p:spPr bwMode="auto">
            <a:xfrm>
              <a:off x="672" y="3552"/>
              <a:ext cx="81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r</a:t>
              </a:r>
              <a:r>
                <a:rPr lang="en-US" b="1" baseline="-25000">
                  <a:latin typeface="Times New Roman" pitchFamily="18" charset="0"/>
                </a:rPr>
                <a:t>12</a:t>
              </a:r>
              <a:r>
                <a:rPr lang="en-US" b="1">
                  <a:latin typeface="Times New Roman" pitchFamily="18" charset="0"/>
                </a:rPr>
                <a:t> : r</a:t>
              </a:r>
              <a:r>
                <a:rPr lang="en-US" b="1" baseline="-25000">
                  <a:latin typeface="Times New Roman" pitchFamily="18" charset="0"/>
                </a:rPr>
                <a:t>11</a:t>
              </a:r>
              <a:r>
                <a:rPr lang="en-US" b="1">
                  <a:latin typeface="Times New Roman" pitchFamily="18" charset="0"/>
                </a:rPr>
                <a:t>  r</a:t>
              </a:r>
              <a:r>
                <a:rPr lang="en-US" b="1" baseline="-25000">
                  <a:latin typeface="Times New Roman" pitchFamily="18" charset="0"/>
                </a:rPr>
                <a:t>10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437" name="Oval 96"/>
            <p:cNvSpPr>
              <a:spLocks noChangeArrowheads="1"/>
            </p:cNvSpPr>
            <p:nvPr/>
          </p:nvSpPr>
          <p:spPr bwMode="auto">
            <a:xfrm>
              <a:off x="2304" y="355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38" name="Oval 97"/>
            <p:cNvSpPr>
              <a:spLocks noChangeArrowheads="1"/>
            </p:cNvSpPr>
            <p:nvPr/>
          </p:nvSpPr>
          <p:spPr bwMode="auto">
            <a:xfrm>
              <a:off x="2976" y="292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39" name="Oval 98"/>
            <p:cNvSpPr>
              <a:spLocks noChangeArrowheads="1"/>
            </p:cNvSpPr>
            <p:nvPr/>
          </p:nvSpPr>
          <p:spPr bwMode="auto">
            <a:xfrm>
              <a:off x="4224" y="292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grpSp>
          <p:nvGrpSpPr>
            <p:cNvPr id="11" name="Group 99"/>
            <p:cNvGrpSpPr>
              <a:grpSpLocks/>
            </p:cNvGrpSpPr>
            <p:nvPr/>
          </p:nvGrpSpPr>
          <p:grpSpPr bwMode="auto">
            <a:xfrm>
              <a:off x="5328" y="3552"/>
              <a:ext cx="288" cy="288"/>
              <a:chOff x="5184" y="3792"/>
              <a:chExt cx="288" cy="288"/>
            </a:xfrm>
          </p:grpSpPr>
          <p:sp>
            <p:nvSpPr>
              <p:cNvPr id="17452" name="Oval 100"/>
              <p:cNvSpPr>
                <a:spLocks noChangeArrowheads="1"/>
              </p:cNvSpPr>
              <p:nvPr/>
            </p:nvSpPr>
            <p:spPr bwMode="auto">
              <a:xfrm>
                <a:off x="5232" y="384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453" name="Oval 101"/>
              <p:cNvSpPr>
                <a:spLocks noChangeArrowheads="1"/>
              </p:cNvSpPr>
              <p:nvPr/>
            </p:nvSpPr>
            <p:spPr bwMode="auto">
              <a:xfrm>
                <a:off x="5184" y="379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17441" name="Line 102"/>
            <p:cNvSpPr>
              <a:spLocks noChangeShapeType="1"/>
            </p:cNvSpPr>
            <p:nvPr/>
          </p:nvSpPr>
          <p:spPr bwMode="auto">
            <a:xfrm>
              <a:off x="2016" y="369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2" name="Line 103"/>
            <p:cNvSpPr>
              <a:spLocks noChangeShapeType="1"/>
            </p:cNvSpPr>
            <p:nvPr/>
          </p:nvSpPr>
          <p:spPr bwMode="auto">
            <a:xfrm>
              <a:off x="4896" y="3696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3" name="Line 104"/>
            <p:cNvSpPr>
              <a:spLocks noChangeShapeType="1"/>
            </p:cNvSpPr>
            <p:nvPr/>
          </p:nvSpPr>
          <p:spPr bwMode="auto">
            <a:xfrm>
              <a:off x="4512" y="3072"/>
              <a:ext cx="86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4" name="Line 105"/>
            <p:cNvSpPr>
              <a:spLocks noChangeShapeType="1"/>
            </p:cNvSpPr>
            <p:nvPr/>
          </p:nvSpPr>
          <p:spPr bwMode="auto">
            <a:xfrm>
              <a:off x="3264" y="3072"/>
              <a:ext cx="9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5" name="Line 106"/>
            <p:cNvSpPr>
              <a:spLocks noChangeShapeType="1"/>
            </p:cNvSpPr>
            <p:nvPr/>
          </p:nvSpPr>
          <p:spPr bwMode="auto">
            <a:xfrm flipV="1">
              <a:off x="2544" y="3168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6" name="Text Box 107"/>
            <p:cNvSpPr txBox="1">
              <a:spLocks noChangeArrowheads="1"/>
            </p:cNvSpPr>
            <p:nvPr/>
          </p:nvSpPr>
          <p:spPr bwMode="auto">
            <a:xfrm>
              <a:off x="4752" y="312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447" name="Text Box 108"/>
            <p:cNvSpPr txBox="1">
              <a:spLocks noChangeArrowheads="1"/>
            </p:cNvSpPr>
            <p:nvPr/>
          </p:nvSpPr>
          <p:spPr bwMode="auto">
            <a:xfrm>
              <a:off x="2544" y="326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448" name="Text Box 109"/>
            <p:cNvSpPr txBox="1">
              <a:spLocks noChangeArrowheads="1"/>
            </p:cNvSpPr>
            <p:nvPr/>
          </p:nvSpPr>
          <p:spPr bwMode="auto">
            <a:xfrm>
              <a:off x="3552" y="288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7449" name="Oval 110"/>
            <p:cNvSpPr>
              <a:spLocks noChangeArrowheads="1"/>
            </p:cNvSpPr>
            <p:nvPr/>
          </p:nvSpPr>
          <p:spPr bwMode="auto">
            <a:xfrm>
              <a:off x="1728" y="355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50" name="Line 111"/>
            <p:cNvSpPr>
              <a:spLocks noChangeShapeType="1"/>
            </p:cNvSpPr>
            <p:nvPr/>
          </p:nvSpPr>
          <p:spPr bwMode="auto">
            <a:xfrm>
              <a:off x="1488" y="3696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1" name="Text Box 112"/>
            <p:cNvSpPr txBox="1">
              <a:spLocks noChangeArrowheads="1"/>
            </p:cNvSpPr>
            <p:nvPr/>
          </p:nvSpPr>
          <p:spPr bwMode="auto">
            <a:xfrm>
              <a:off x="2016" y="350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17416" name="Text Box 113"/>
          <p:cNvSpPr txBox="1">
            <a:spLocks noChangeArrowheads="1"/>
          </p:cNvSpPr>
          <p:nvPr/>
        </p:nvSpPr>
        <p:spPr bwMode="auto">
          <a:xfrm>
            <a:off x="4114800" y="3810000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</a:t>
            </a:r>
          </a:p>
        </p:txBody>
      </p:sp>
      <p:sp>
        <p:nvSpPr>
          <p:cNvPr id="17417" name="Text Box 114"/>
          <p:cNvSpPr txBox="1">
            <a:spLocks noChangeArrowheads="1"/>
          </p:cNvSpPr>
          <p:nvPr/>
        </p:nvSpPr>
        <p:spPr bwMode="auto">
          <a:xfrm>
            <a:off x="7772400" y="3810000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</a:t>
            </a:r>
          </a:p>
        </p:txBody>
      </p:sp>
      <p:sp>
        <p:nvSpPr>
          <p:cNvPr id="17418" name="Text Box 115"/>
          <p:cNvSpPr txBox="1">
            <a:spLocks noChangeArrowheads="1"/>
          </p:cNvSpPr>
          <p:nvPr/>
        </p:nvSpPr>
        <p:spPr bwMode="auto">
          <a:xfrm>
            <a:off x="4114800" y="5867400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  <a:sym typeface="Symbol" pitchFamily="18" charset="2"/>
              </a:rPr>
              <a:t></a:t>
            </a:r>
          </a:p>
        </p:txBody>
      </p:sp>
      <p:sp>
        <p:nvSpPr>
          <p:cNvPr id="17419" name="Text Box 116"/>
          <p:cNvSpPr txBox="1">
            <a:spLocks noChangeArrowheads="1"/>
          </p:cNvSpPr>
          <p:nvPr/>
        </p:nvSpPr>
        <p:spPr bwMode="auto">
          <a:xfrm>
            <a:off x="7848600" y="5867400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  <a:sym typeface="Symbol" pitchFamily="18" charset="2"/>
              </a:rPr>
              <a:t></a:t>
            </a:r>
          </a:p>
        </p:txBody>
      </p:sp>
      <p:sp>
        <p:nvSpPr>
          <p:cNvPr id="17420" name="Text Box 117"/>
          <p:cNvSpPr txBox="1">
            <a:spLocks noChangeArrowheads="1"/>
          </p:cNvSpPr>
          <p:nvPr/>
        </p:nvSpPr>
        <p:spPr bwMode="auto">
          <a:xfrm>
            <a:off x="365125" y="798513"/>
            <a:ext cx="18605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chemeClr val="accent2"/>
                </a:solidFill>
              </a:rPr>
              <a:t>(ab*c) | (a(b|c*))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  <p:bldP spid="17416" grpId="0"/>
      <p:bldP spid="17417" grpId="0"/>
      <p:bldP spid="17418" grpId="0"/>
      <p:bldP spid="174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Detailed Example – Final Step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057400" y="1524000"/>
            <a:ext cx="5791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r</a:t>
            </a:r>
            <a:r>
              <a:rPr lang="en-US" sz="2400" b="1" baseline="-25000">
                <a:latin typeface="Times New Roman" pitchFamily="18" charset="0"/>
              </a:rPr>
              <a:t>13</a:t>
            </a:r>
            <a:r>
              <a:rPr lang="en-US" sz="2400" b="1">
                <a:latin typeface="Times New Roman" pitchFamily="18" charset="0"/>
              </a:rPr>
              <a:t> : r</a:t>
            </a:r>
            <a:r>
              <a:rPr lang="en-US" sz="2400" b="1" baseline="-25000">
                <a:latin typeface="Times New Roman" pitchFamily="18" charset="0"/>
              </a:rPr>
              <a:t>5</a:t>
            </a:r>
            <a:r>
              <a:rPr lang="en-US" sz="2400" b="1">
                <a:latin typeface="Times New Roman" pitchFamily="18" charset="0"/>
              </a:rPr>
              <a:t> | r</a:t>
            </a:r>
            <a:r>
              <a:rPr lang="en-US" sz="2400" b="1" baseline="-25000">
                <a:latin typeface="Times New Roman" pitchFamily="18" charset="0"/>
              </a:rPr>
              <a:t>12</a:t>
            </a:r>
            <a:endParaRPr lang="en-US" sz="2400" b="1"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5800" y="2362200"/>
            <a:ext cx="8153400" cy="3795713"/>
            <a:chOff x="432" y="1632"/>
            <a:chExt cx="5136" cy="2391"/>
          </a:xfrm>
        </p:grpSpPr>
        <p:sp>
          <p:nvSpPr>
            <p:cNvPr id="18439" name="Oval 5"/>
            <p:cNvSpPr>
              <a:spLocks noChangeArrowheads="1"/>
            </p:cNvSpPr>
            <p:nvPr/>
          </p:nvSpPr>
          <p:spPr bwMode="auto">
            <a:xfrm>
              <a:off x="2496" y="196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40" name="Oval 6"/>
            <p:cNvSpPr>
              <a:spLocks noChangeArrowheads="1"/>
            </p:cNvSpPr>
            <p:nvPr/>
          </p:nvSpPr>
          <p:spPr bwMode="auto">
            <a:xfrm>
              <a:off x="3024" y="196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41" name="Oval 7"/>
            <p:cNvSpPr>
              <a:spLocks noChangeArrowheads="1"/>
            </p:cNvSpPr>
            <p:nvPr/>
          </p:nvSpPr>
          <p:spPr bwMode="auto">
            <a:xfrm>
              <a:off x="3552" y="196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42" name="Oval 8"/>
            <p:cNvSpPr>
              <a:spLocks noChangeArrowheads="1"/>
            </p:cNvSpPr>
            <p:nvPr/>
          </p:nvSpPr>
          <p:spPr bwMode="auto">
            <a:xfrm>
              <a:off x="4128" y="196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43" name="Line 9"/>
            <p:cNvSpPr>
              <a:spLocks noChangeShapeType="1"/>
            </p:cNvSpPr>
            <p:nvPr/>
          </p:nvSpPr>
          <p:spPr bwMode="auto">
            <a:xfrm>
              <a:off x="2112" y="211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4" name="Line 10"/>
            <p:cNvSpPr>
              <a:spLocks noChangeShapeType="1"/>
            </p:cNvSpPr>
            <p:nvPr/>
          </p:nvSpPr>
          <p:spPr bwMode="auto">
            <a:xfrm>
              <a:off x="2784" y="21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5" name="Line 11"/>
            <p:cNvSpPr>
              <a:spLocks noChangeShapeType="1"/>
            </p:cNvSpPr>
            <p:nvPr/>
          </p:nvSpPr>
          <p:spPr bwMode="auto">
            <a:xfrm>
              <a:off x="3312" y="21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6" name="Line 12"/>
            <p:cNvSpPr>
              <a:spLocks noChangeShapeType="1"/>
            </p:cNvSpPr>
            <p:nvPr/>
          </p:nvSpPr>
          <p:spPr bwMode="auto">
            <a:xfrm>
              <a:off x="3840" y="211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8447" name="AutoShape 13"/>
            <p:cNvCxnSpPr>
              <a:cxnSpLocks noChangeShapeType="1"/>
              <a:stCxn id="18439" idx="4"/>
              <a:endCxn id="18442" idx="4"/>
            </p:cNvCxnSpPr>
            <p:nvPr/>
          </p:nvCxnSpPr>
          <p:spPr bwMode="auto">
            <a:xfrm rot="16200000" flipH="1">
              <a:off x="3455" y="1441"/>
              <a:ext cx="1" cy="1632"/>
            </a:xfrm>
            <a:prstGeom prst="curvedConnector3">
              <a:avLst>
                <a:gd name="adj1" fmla="val 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18448" name="AutoShape 14"/>
            <p:cNvCxnSpPr>
              <a:cxnSpLocks noChangeShapeType="1"/>
              <a:stCxn id="18441" idx="0"/>
              <a:endCxn id="18440" idx="0"/>
            </p:cNvCxnSpPr>
            <p:nvPr/>
          </p:nvCxnSpPr>
          <p:spPr bwMode="auto">
            <a:xfrm rot="-5400000" flipH="1" flipV="1">
              <a:off x="3431" y="1705"/>
              <a:ext cx="1" cy="528"/>
            </a:xfrm>
            <a:prstGeom prst="curvedConnector3">
              <a:avLst>
                <a:gd name="adj1" fmla="val -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sp>
          <p:nvSpPr>
            <p:cNvPr id="18449" name="Text Box 15"/>
            <p:cNvSpPr txBox="1">
              <a:spLocks noChangeArrowheads="1"/>
            </p:cNvSpPr>
            <p:nvPr/>
          </p:nvSpPr>
          <p:spPr bwMode="auto">
            <a:xfrm>
              <a:off x="3264" y="192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8450" name="Text Box 16"/>
            <p:cNvSpPr txBox="1">
              <a:spLocks noChangeArrowheads="1"/>
            </p:cNvSpPr>
            <p:nvPr/>
          </p:nvSpPr>
          <p:spPr bwMode="auto">
            <a:xfrm>
              <a:off x="3792" y="192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51" name="Text Box 17"/>
            <p:cNvSpPr txBox="1">
              <a:spLocks noChangeArrowheads="1"/>
            </p:cNvSpPr>
            <p:nvPr/>
          </p:nvSpPr>
          <p:spPr bwMode="auto">
            <a:xfrm>
              <a:off x="3216" y="2352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52" name="Text Box 18"/>
            <p:cNvSpPr txBox="1">
              <a:spLocks noChangeArrowheads="1"/>
            </p:cNvSpPr>
            <p:nvPr/>
          </p:nvSpPr>
          <p:spPr bwMode="auto">
            <a:xfrm>
              <a:off x="3264" y="1632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53" name="Text Box 19"/>
            <p:cNvSpPr txBox="1">
              <a:spLocks noChangeArrowheads="1"/>
            </p:cNvSpPr>
            <p:nvPr/>
          </p:nvSpPr>
          <p:spPr bwMode="auto">
            <a:xfrm>
              <a:off x="2736" y="192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54" name="Oval 20"/>
            <p:cNvSpPr>
              <a:spLocks noChangeArrowheads="1"/>
            </p:cNvSpPr>
            <p:nvPr/>
          </p:nvSpPr>
          <p:spPr bwMode="auto">
            <a:xfrm>
              <a:off x="816" y="264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55" name="Line 21"/>
            <p:cNvSpPr>
              <a:spLocks noChangeShapeType="1"/>
            </p:cNvSpPr>
            <p:nvPr/>
          </p:nvSpPr>
          <p:spPr bwMode="auto">
            <a:xfrm>
              <a:off x="4416" y="211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6" name="Text Box 22"/>
            <p:cNvSpPr txBox="1">
              <a:spLocks noChangeArrowheads="1"/>
            </p:cNvSpPr>
            <p:nvPr/>
          </p:nvSpPr>
          <p:spPr bwMode="auto">
            <a:xfrm>
              <a:off x="2112" y="192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8457" name="Oval 23"/>
            <p:cNvSpPr>
              <a:spLocks noChangeArrowheads="1"/>
            </p:cNvSpPr>
            <p:nvPr/>
          </p:nvSpPr>
          <p:spPr bwMode="auto">
            <a:xfrm>
              <a:off x="1824" y="196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58" name="Line 24"/>
            <p:cNvSpPr>
              <a:spLocks noChangeShapeType="1"/>
            </p:cNvSpPr>
            <p:nvPr/>
          </p:nvSpPr>
          <p:spPr bwMode="auto">
            <a:xfrm flipV="1">
              <a:off x="1104" y="2112"/>
              <a:ext cx="72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9" name="Text Box 25"/>
            <p:cNvSpPr txBox="1">
              <a:spLocks noChangeArrowheads="1"/>
            </p:cNvSpPr>
            <p:nvPr/>
          </p:nvSpPr>
          <p:spPr bwMode="auto">
            <a:xfrm>
              <a:off x="4512" y="2016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60" name="Text Box 26"/>
            <p:cNvSpPr txBox="1">
              <a:spLocks noChangeArrowheads="1"/>
            </p:cNvSpPr>
            <p:nvPr/>
          </p:nvSpPr>
          <p:spPr bwMode="auto">
            <a:xfrm>
              <a:off x="4464" y="192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8461" name="Oval 27"/>
            <p:cNvSpPr>
              <a:spLocks noChangeArrowheads="1"/>
            </p:cNvSpPr>
            <p:nvPr/>
          </p:nvSpPr>
          <p:spPr bwMode="auto">
            <a:xfrm>
              <a:off x="5232" y="2592"/>
              <a:ext cx="192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62" name="Oval 28"/>
            <p:cNvSpPr>
              <a:spLocks noChangeArrowheads="1"/>
            </p:cNvSpPr>
            <p:nvPr/>
          </p:nvSpPr>
          <p:spPr bwMode="auto">
            <a:xfrm>
              <a:off x="2736" y="34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63" name="Oval 29"/>
            <p:cNvSpPr>
              <a:spLocks noChangeArrowheads="1"/>
            </p:cNvSpPr>
            <p:nvPr/>
          </p:nvSpPr>
          <p:spPr bwMode="auto">
            <a:xfrm>
              <a:off x="3264" y="34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64" name="Oval 30"/>
            <p:cNvSpPr>
              <a:spLocks noChangeArrowheads="1"/>
            </p:cNvSpPr>
            <p:nvPr/>
          </p:nvSpPr>
          <p:spPr bwMode="auto">
            <a:xfrm>
              <a:off x="3792" y="34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65" name="Oval 31"/>
            <p:cNvSpPr>
              <a:spLocks noChangeArrowheads="1"/>
            </p:cNvSpPr>
            <p:nvPr/>
          </p:nvSpPr>
          <p:spPr bwMode="auto">
            <a:xfrm>
              <a:off x="4368" y="34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66" name="Line 32"/>
            <p:cNvSpPr>
              <a:spLocks noChangeShapeType="1"/>
            </p:cNvSpPr>
            <p:nvPr/>
          </p:nvSpPr>
          <p:spPr bwMode="auto">
            <a:xfrm>
              <a:off x="2352" y="355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7" name="Line 33"/>
            <p:cNvSpPr>
              <a:spLocks noChangeShapeType="1"/>
            </p:cNvSpPr>
            <p:nvPr/>
          </p:nvSpPr>
          <p:spPr bwMode="auto">
            <a:xfrm>
              <a:off x="3024" y="355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34"/>
            <p:cNvSpPr>
              <a:spLocks noChangeShapeType="1"/>
            </p:cNvSpPr>
            <p:nvPr/>
          </p:nvSpPr>
          <p:spPr bwMode="auto">
            <a:xfrm>
              <a:off x="3552" y="355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35"/>
            <p:cNvSpPr>
              <a:spLocks noChangeShapeType="1"/>
            </p:cNvSpPr>
            <p:nvPr/>
          </p:nvSpPr>
          <p:spPr bwMode="auto">
            <a:xfrm>
              <a:off x="4080" y="355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8470" name="AutoShape 36"/>
            <p:cNvCxnSpPr>
              <a:cxnSpLocks noChangeShapeType="1"/>
              <a:stCxn id="18462" idx="4"/>
              <a:endCxn id="18465" idx="4"/>
            </p:cNvCxnSpPr>
            <p:nvPr/>
          </p:nvCxnSpPr>
          <p:spPr bwMode="auto">
            <a:xfrm rot="16200000" flipH="1">
              <a:off x="3695" y="2881"/>
              <a:ext cx="1" cy="1632"/>
            </a:xfrm>
            <a:prstGeom prst="curvedConnector3">
              <a:avLst>
                <a:gd name="adj1" fmla="val 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18471" name="AutoShape 37"/>
            <p:cNvCxnSpPr>
              <a:cxnSpLocks noChangeShapeType="1"/>
              <a:stCxn id="18464" idx="0"/>
              <a:endCxn id="18463" idx="0"/>
            </p:cNvCxnSpPr>
            <p:nvPr/>
          </p:nvCxnSpPr>
          <p:spPr bwMode="auto">
            <a:xfrm rot="-5400000" flipH="1" flipV="1">
              <a:off x="3671" y="3145"/>
              <a:ext cx="1" cy="528"/>
            </a:xfrm>
            <a:prstGeom prst="curvedConnector3">
              <a:avLst>
                <a:gd name="adj1" fmla="val -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sp>
          <p:nvSpPr>
            <p:cNvPr id="18472" name="Text Box 38"/>
            <p:cNvSpPr txBox="1">
              <a:spLocks noChangeArrowheads="1"/>
            </p:cNvSpPr>
            <p:nvPr/>
          </p:nvSpPr>
          <p:spPr bwMode="auto">
            <a:xfrm>
              <a:off x="3504" y="336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8473" name="Text Box 39"/>
            <p:cNvSpPr txBox="1">
              <a:spLocks noChangeArrowheads="1"/>
            </p:cNvSpPr>
            <p:nvPr/>
          </p:nvSpPr>
          <p:spPr bwMode="auto">
            <a:xfrm>
              <a:off x="4032" y="336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74" name="Text Box 40"/>
            <p:cNvSpPr txBox="1">
              <a:spLocks noChangeArrowheads="1"/>
            </p:cNvSpPr>
            <p:nvPr/>
          </p:nvSpPr>
          <p:spPr bwMode="auto">
            <a:xfrm>
              <a:off x="3456" y="3792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75" name="Text Box 41"/>
            <p:cNvSpPr txBox="1">
              <a:spLocks noChangeArrowheads="1"/>
            </p:cNvSpPr>
            <p:nvPr/>
          </p:nvSpPr>
          <p:spPr bwMode="auto">
            <a:xfrm>
              <a:off x="3504" y="3072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76" name="Text Box 42"/>
            <p:cNvSpPr txBox="1">
              <a:spLocks noChangeArrowheads="1"/>
            </p:cNvSpPr>
            <p:nvPr/>
          </p:nvSpPr>
          <p:spPr bwMode="auto">
            <a:xfrm>
              <a:off x="2976" y="336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77" name="Oval 43"/>
            <p:cNvSpPr>
              <a:spLocks noChangeArrowheads="1"/>
            </p:cNvSpPr>
            <p:nvPr/>
          </p:nvSpPr>
          <p:spPr bwMode="auto">
            <a:xfrm>
              <a:off x="2064" y="34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78" name="Oval 44"/>
            <p:cNvSpPr>
              <a:spLocks noChangeArrowheads="1"/>
            </p:cNvSpPr>
            <p:nvPr/>
          </p:nvSpPr>
          <p:spPr bwMode="auto">
            <a:xfrm>
              <a:off x="2736" y="278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79" name="Oval 45"/>
            <p:cNvSpPr>
              <a:spLocks noChangeArrowheads="1"/>
            </p:cNvSpPr>
            <p:nvPr/>
          </p:nvSpPr>
          <p:spPr bwMode="auto">
            <a:xfrm>
              <a:off x="3984" y="278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80" name="Oval 46"/>
            <p:cNvSpPr>
              <a:spLocks noChangeArrowheads="1"/>
            </p:cNvSpPr>
            <p:nvPr/>
          </p:nvSpPr>
          <p:spPr bwMode="auto">
            <a:xfrm>
              <a:off x="5088" y="34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81" name="Line 47"/>
            <p:cNvSpPr>
              <a:spLocks noChangeShapeType="1"/>
            </p:cNvSpPr>
            <p:nvPr/>
          </p:nvSpPr>
          <p:spPr bwMode="auto">
            <a:xfrm>
              <a:off x="1776" y="355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2" name="Line 48"/>
            <p:cNvSpPr>
              <a:spLocks noChangeShapeType="1"/>
            </p:cNvSpPr>
            <p:nvPr/>
          </p:nvSpPr>
          <p:spPr bwMode="auto">
            <a:xfrm>
              <a:off x="4656" y="3552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3" name="Line 49"/>
            <p:cNvSpPr>
              <a:spLocks noChangeShapeType="1"/>
            </p:cNvSpPr>
            <p:nvPr/>
          </p:nvSpPr>
          <p:spPr bwMode="auto">
            <a:xfrm>
              <a:off x="4272" y="2928"/>
              <a:ext cx="86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4" name="Line 50"/>
            <p:cNvSpPr>
              <a:spLocks noChangeShapeType="1"/>
            </p:cNvSpPr>
            <p:nvPr/>
          </p:nvSpPr>
          <p:spPr bwMode="auto">
            <a:xfrm>
              <a:off x="3024" y="2928"/>
              <a:ext cx="9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5" name="Line 51"/>
            <p:cNvSpPr>
              <a:spLocks noChangeShapeType="1"/>
            </p:cNvSpPr>
            <p:nvPr/>
          </p:nvSpPr>
          <p:spPr bwMode="auto">
            <a:xfrm flipV="1">
              <a:off x="2304" y="3024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6" name="Text Box 52"/>
            <p:cNvSpPr txBox="1">
              <a:spLocks noChangeArrowheads="1"/>
            </p:cNvSpPr>
            <p:nvPr/>
          </p:nvSpPr>
          <p:spPr bwMode="auto">
            <a:xfrm>
              <a:off x="4512" y="2976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87" name="Text Box 53"/>
            <p:cNvSpPr txBox="1">
              <a:spLocks noChangeArrowheads="1"/>
            </p:cNvSpPr>
            <p:nvPr/>
          </p:nvSpPr>
          <p:spPr bwMode="auto">
            <a:xfrm>
              <a:off x="2304" y="312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88" name="Text Box 54"/>
            <p:cNvSpPr txBox="1">
              <a:spLocks noChangeArrowheads="1"/>
            </p:cNvSpPr>
            <p:nvPr/>
          </p:nvSpPr>
          <p:spPr bwMode="auto">
            <a:xfrm>
              <a:off x="3312" y="2736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8489" name="Oval 55"/>
            <p:cNvSpPr>
              <a:spLocks noChangeArrowheads="1"/>
            </p:cNvSpPr>
            <p:nvPr/>
          </p:nvSpPr>
          <p:spPr bwMode="auto">
            <a:xfrm>
              <a:off x="1488" y="34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90" name="Line 56"/>
            <p:cNvSpPr>
              <a:spLocks noChangeShapeType="1"/>
            </p:cNvSpPr>
            <p:nvPr/>
          </p:nvSpPr>
          <p:spPr bwMode="auto">
            <a:xfrm>
              <a:off x="1008" y="2928"/>
              <a:ext cx="48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1" name="Text Box 57"/>
            <p:cNvSpPr txBox="1">
              <a:spLocks noChangeArrowheads="1"/>
            </p:cNvSpPr>
            <p:nvPr/>
          </p:nvSpPr>
          <p:spPr bwMode="auto">
            <a:xfrm>
              <a:off x="1776" y="336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8492" name="Oval 58"/>
            <p:cNvSpPr>
              <a:spLocks noChangeArrowheads="1"/>
            </p:cNvSpPr>
            <p:nvPr/>
          </p:nvSpPr>
          <p:spPr bwMode="auto">
            <a:xfrm>
              <a:off x="5184" y="254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93" name="Oval 59"/>
            <p:cNvSpPr>
              <a:spLocks noChangeArrowheads="1"/>
            </p:cNvSpPr>
            <p:nvPr/>
          </p:nvSpPr>
          <p:spPr bwMode="auto">
            <a:xfrm>
              <a:off x="4800" y="196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94" name="Line 60"/>
            <p:cNvSpPr>
              <a:spLocks noChangeShapeType="1"/>
            </p:cNvSpPr>
            <p:nvPr/>
          </p:nvSpPr>
          <p:spPr bwMode="auto">
            <a:xfrm>
              <a:off x="432" y="278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5" name="Text Box 61"/>
            <p:cNvSpPr txBox="1">
              <a:spLocks noChangeArrowheads="1"/>
            </p:cNvSpPr>
            <p:nvPr/>
          </p:nvSpPr>
          <p:spPr bwMode="auto">
            <a:xfrm>
              <a:off x="5040" y="220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96" name="Text Box 62"/>
            <p:cNvSpPr txBox="1">
              <a:spLocks noChangeArrowheads="1"/>
            </p:cNvSpPr>
            <p:nvPr/>
          </p:nvSpPr>
          <p:spPr bwMode="auto">
            <a:xfrm>
              <a:off x="5232" y="302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97" name="Text Box 63"/>
            <p:cNvSpPr txBox="1">
              <a:spLocks noChangeArrowheads="1"/>
            </p:cNvSpPr>
            <p:nvPr/>
          </p:nvSpPr>
          <p:spPr bwMode="auto">
            <a:xfrm>
              <a:off x="1152" y="302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98" name="Text Box 64"/>
            <p:cNvSpPr txBox="1">
              <a:spLocks noChangeArrowheads="1"/>
            </p:cNvSpPr>
            <p:nvPr/>
          </p:nvSpPr>
          <p:spPr bwMode="auto">
            <a:xfrm>
              <a:off x="1248" y="220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99" name="Line 65"/>
            <p:cNvSpPr>
              <a:spLocks noChangeShapeType="1"/>
            </p:cNvSpPr>
            <p:nvPr/>
          </p:nvSpPr>
          <p:spPr bwMode="auto">
            <a:xfrm>
              <a:off x="5040" y="2208"/>
              <a:ext cx="192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00" name="Line 66"/>
            <p:cNvSpPr>
              <a:spLocks noChangeShapeType="1"/>
            </p:cNvSpPr>
            <p:nvPr/>
          </p:nvSpPr>
          <p:spPr bwMode="auto">
            <a:xfrm flipV="1">
              <a:off x="5328" y="2832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01" name="Text Box 67"/>
            <p:cNvSpPr txBox="1">
              <a:spLocks noChangeArrowheads="1"/>
            </p:cNvSpPr>
            <p:nvPr/>
          </p:nvSpPr>
          <p:spPr bwMode="auto">
            <a:xfrm>
              <a:off x="816" y="2688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502" name="Text Box 68"/>
            <p:cNvSpPr txBox="1">
              <a:spLocks noChangeArrowheads="1"/>
            </p:cNvSpPr>
            <p:nvPr/>
          </p:nvSpPr>
          <p:spPr bwMode="auto">
            <a:xfrm>
              <a:off x="4128" y="20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8503" name="Text Box 69"/>
            <p:cNvSpPr txBox="1">
              <a:spLocks noChangeArrowheads="1"/>
            </p:cNvSpPr>
            <p:nvPr/>
          </p:nvSpPr>
          <p:spPr bwMode="auto">
            <a:xfrm>
              <a:off x="3552" y="20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8504" name="Text Box 70"/>
            <p:cNvSpPr txBox="1">
              <a:spLocks noChangeArrowheads="1"/>
            </p:cNvSpPr>
            <p:nvPr/>
          </p:nvSpPr>
          <p:spPr bwMode="auto">
            <a:xfrm>
              <a:off x="3024" y="20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8505" name="Text Box 71"/>
            <p:cNvSpPr txBox="1">
              <a:spLocks noChangeArrowheads="1"/>
            </p:cNvSpPr>
            <p:nvPr/>
          </p:nvSpPr>
          <p:spPr bwMode="auto">
            <a:xfrm>
              <a:off x="2496" y="20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8506" name="Text Box 72"/>
            <p:cNvSpPr txBox="1">
              <a:spLocks noChangeArrowheads="1"/>
            </p:cNvSpPr>
            <p:nvPr/>
          </p:nvSpPr>
          <p:spPr bwMode="auto">
            <a:xfrm>
              <a:off x="1488" y="345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8507" name="Text Box 73"/>
            <p:cNvSpPr txBox="1">
              <a:spLocks noChangeArrowheads="1"/>
            </p:cNvSpPr>
            <p:nvPr/>
          </p:nvSpPr>
          <p:spPr bwMode="auto">
            <a:xfrm>
              <a:off x="1824" y="20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8508" name="Text Box 74"/>
            <p:cNvSpPr txBox="1">
              <a:spLocks noChangeArrowheads="1"/>
            </p:cNvSpPr>
            <p:nvPr/>
          </p:nvSpPr>
          <p:spPr bwMode="auto">
            <a:xfrm>
              <a:off x="2736" y="2832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8509" name="Text Box 75"/>
            <p:cNvSpPr txBox="1">
              <a:spLocks noChangeArrowheads="1"/>
            </p:cNvSpPr>
            <p:nvPr/>
          </p:nvSpPr>
          <p:spPr bwMode="auto">
            <a:xfrm>
              <a:off x="2064" y="345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18510" name="Text Box 76"/>
            <p:cNvSpPr txBox="1">
              <a:spLocks noChangeArrowheads="1"/>
            </p:cNvSpPr>
            <p:nvPr/>
          </p:nvSpPr>
          <p:spPr bwMode="auto">
            <a:xfrm>
              <a:off x="2736" y="345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18511" name="Text Box 77"/>
            <p:cNvSpPr txBox="1">
              <a:spLocks noChangeArrowheads="1"/>
            </p:cNvSpPr>
            <p:nvPr/>
          </p:nvSpPr>
          <p:spPr bwMode="auto">
            <a:xfrm>
              <a:off x="3264" y="345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18512" name="Text Box 78"/>
            <p:cNvSpPr txBox="1">
              <a:spLocks noChangeArrowheads="1"/>
            </p:cNvSpPr>
            <p:nvPr/>
          </p:nvSpPr>
          <p:spPr bwMode="auto">
            <a:xfrm>
              <a:off x="3792" y="345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18513" name="Text Box 79"/>
            <p:cNvSpPr txBox="1">
              <a:spLocks noChangeArrowheads="1"/>
            </p:cNvSpPr>
            <p:nvPr/>
          </p:nvSpPr>
          <p:spPr bwMode="auto">
            <a:xfrm>
              <a:off x="3984" y="2832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18514" name="Text Box 80"/>
            <p:cNvSpPr txBox="1">
              <a:spLocks noChangeArrowheads="1"/>
            </p:cNvSpPr>
            <p:nvPr/>
          </p:nvSpPr>
          <p:spPr bwMode="auto">
            <a:xfrm>
              <a:off x="4368" y="345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18515" name="Text Box 81"/>
            <p:cNvSpPr txBox="1">
              <a:spLocks noChangeArrowheads="1"/>
            </p:cNvSpPr>
            <p:nvPr/>
          </p:nvSpPr>
          <p:spPr bwMode="auto">
            <a:xfrm>
              <a:off x="4800" y="20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8516" name="Text Box 82"/>
            <p:cNvSpPr txBox="1">
              <a:spLocks noChangeArrowheads="1"/>
            </p:cNvSpPr>
            <p:nvPr/>
          </p:nvSpPr>
          <p:spPr bwMode="auto">
            <a:xfrm>
              <a:off x="5088" y="345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8517" name="Text Box 83"/>
            <p:cNvSpPr txBox="1">
              <a:spLocks noChangeArrowheads="1"/>
            </p:cNvSpPr>
            <p:nvPr/>
          </p:nvSpPr>
          <p:spPr bwMode="auto">
            <a:xfrm>
              <a:off x="5184" y="2592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17</a:t>
              </a:r>
            </a:p>
          </p:txBody>
        </p:sp>
      </p:grpSp>
      <p:sp>
        <p:nvSpPr>
          <p:cNvPr id="18437" name="Text Box 84"/>
          <p:cNvSpPr txBox="1">
            <a:spLocks noChangeArrowheads="1"/>
          </p:cNvSpPr>
          <p:nvPr/>
        </p:nvSpPr>
        <p:spPr bwMode="auto">
          <a:xfrm>
            <a:off x="7391400" y="5410200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  <a:sym typeface="Symbol" pitchFamily="18" charset="2"/>
              </a:rPr>
              <a:t></a:t>
            </a:r>
          </a:p>
        </p:txBody>
      </p:sp>
      <p:sp>
        <p:nvSpPr>
          <p:cNvPr id="18438" name="Text Box 85"/>
          <p:cNvSpPr txBox="1">
            <a:spLocks noChangeArrowheads="1"/>
          </p:cNvSpPr>
          <p:nvPr/>
        </p:nvSpPr>
        <p:spPr bwMode="auto">
          <a:xfrm>
            <a:off x="3657600" y="5410200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  <a:sym typeface="Symbol" pitchFamily="18" charset="2"/>
              </a:rPr>
              <a:t>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  <p:bldP spid="184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Converting NFAs to DFAs (subset construction)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b="1" smtClean="0"/>
              <a:t>Idea</a:t>
            </a:r>
            <a:r>
              <a:rPr lang="en-US" smtClean="0"/>
              <a:t>: Each state in the new DFA will correspond to some set of states from the NFA.  The DFA will be in state {s</a:t>
            </a:r>
            <a:r>
              <a:rPr lang="en-US" baseline="-25000" smtClean="0"/>
              <a:t>0</a:t>
            </a:r>
            <a:r>
              <a:rPr lang="en-US" smtClean="0"/>
              <a:t>,s</a:t>
            </a:r>
            <a:r>
              <a:rPr lang="en-US" baseline="-25000" smtClean="0"/>
              <a:t>1</a:t>
            </a:r>
            <a:r>
              <a:rPr lang="en-US" smtClean="0"/>
              <a:t>,…} after input if the NFA could be in </a:t>
            </a:r>
            <a:r>
              <a:rPr lang="en-US" i="1" smtClean="0"/>
              <a:t>any</a:t>
            </a:r>
            <a:r>
              <a:rPr lang="en-US" smtClean="0"/>
              <a:t> of these states for the same input.</a:t>
            </a:r>
          </a:p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/>
            <a:r>
              <a:rPr lang="en-US" sz="2500" b="1" smtClean="0"/>
              <a:t>Input</a:t>
            </a:r>
            <a:r>
              <a:rPr lang="en-US" sz="2500" smtClean="0"/>
              <a:t>: NFA N with state set S</a:t>
            </a:r>
            <a:r>
              <a:rPr lang="en-US" sz="2500" baseline="-25000" smtClean="0"/>
              <a:t>N</a:t>
            </a:r>
            <a:r>
              <a:rPr lang="en-US" sz="2500" smtClean="0"/>
              <a:t>, alphabet </a:t>
            </a:r>
            <a:r>
              <a:rPr lang="en-US" sz="2500" smtClean="0">
                <a:latin typeface="Symbol" pitchFamily="18" charset="2"/>
              </a:rPr>
              <a:t>S</a:t>
            </a:r>
            <a:r>
              <a:rPr lang="en-US" sz="2500" smtClean="0"/>
              <a:t>, start state s</a:t>
            </a:r>
            <a:r>
              <a:rPr lang="en-US" sz="2500" baseline="-25000" smtClean="0"/>
              <a:t>N</a:t>
            </a:r>
            <a:r>
              <a:rPr lang="en-US" sz="2500" smtClean="0"/>
              <a:t>, final states F</a:t>
            </a:r>
            <a:r>
              <a:rPr lang="en-US" sz="2500" baseline="-25000" smtClean="0"/>
              <a:t>N</a:t>
            </a:r>
            <a:r>
              <a:rPr lang="en-US" sz="2500" smtClean="0"/>
              <a:t>, transition function T</a:t>
            </a:r>
            <a:r>
              <a:rPr lang="en-US" sz="2500" baseline="-25000" smtClean="0"/>
              <a:t>N</a:t>
            </a:r>
            <a:r>
              <a:rPr lang="en-US" sz="2500" smtClean="0"/>
              <a:t>: S</a:t>
            </a:r>
            <a:r>
              <a:rPr lang="en-US" sz="2500" baseline="-25000" smtClean="0"/>
              <a:t>N</a:t>
            </a:r>
            <a:r>
              <a:rPr lang="en-US" sz="2500" smtClean="0"/>
              <a:t> x {</a:t>
            </a:r>
            <a:r>
              <a:rPr lang="en-US" sz="2500" smtClean="0">
                <a:latin typeface="Symbol" pitchFamily="18" charset="2"/>
              </a:rPr>
              <a:t>S</a:t>
            </a:r>
            <a:r>
              <a:rPr lang="en-US" sz="2500" smtClean="0"/>
              <a:t> U </a:t>
            </a:r>
            <a:r>
              <a:rPr lang="en-US" sz="2500" smtClean="0">
                <a:latin typeface="Symbol" pitchFamily="18" charset="2"/>
              </a:rPr>
              <a:t>e</a:t>
            </a:r>
            <a:r>
              <a:rPr lang="en-US" sz="2500" smtClean="0"/>
              <a:t>} </a:t>
            </a:r>
            <a:r>
              <a:rPr lang="en-US" sz="2500" smtClean="0">
                <a:sym typeface="Wingdings" pitchFamily="2" charset="2"/>
              </a:rPr>
              <a:t> </a:t>
            </a:r>
            <a:r>
              <a:rPr lang="en-US" sz="2500" smtClean="0"/>
              <a:t>S</a:t>
            </a:r>
            <a:r>
              <a:rPr lang="en-US" sz="2500" baseline="-25000" smtClean="0"/>
              <a:t>N</a:t>
            </a:r>
          </a:p>
          <a:p>
            <a:pPr eaLnBrk="1" hangingPunct="1"/>
            <a:endParaRPr lang="en-US" sz="2500" smtClean="0">
              <a:sym typeface="Wingdings" pitchFamily="2" charset="2"/>
            </a:endParaRPr>
          </a:p>
          <a:p>
            <a:pPr eaLnBrk="1" hangingPunct="1"/>
            <a:r>
              <a:rPr lang="en-US" sz="2500" b="1" smtClean="0">
                <a:sym typeface="Wingdings" pitchFamily="2" charset="2"/>
              </a:rPr>
              <a:t>Output</a:t>
            </a:r>
            <a:r>
              <a:rPr lang="en-US" sz="2500" smtClean="0">
                <a:sym typeface="Wingdings" pitchFamily="2" charset="2"/>
              </a:rPr>
              <a:t>: DFA D with state set S</a:t>
            </a:r>
            <a:r>
              <a:rPr lang="en-US" sz="2500" baseline="-25000" smtClean="0">
                <a:sym typeface="Wingdings" pitchFamily="2" charset="2"/>
              </a:rPr>
              <a:t>D</a:t>
            </a:r>
            <a:r>
              <a:rPr lang="en-US" sz="2500" smtClean="0">
                <a:sym typeface="Wingdings" pitchFamily="2" charset="2"/>
              </a:rPr>
              <a:t>, alphabet </a:t>
            </a:r>
            <a:r>
              <a:rPr lang="en-US" sz="2500" smtClean="0">
                <a:latin typeface="Symbol" pitchFamily="18" charset="2"/>
                <a:sym typeface="Wingdings" pitchFamily="2" charset="2"/>
              </a:rPr>
              <a:t>S</a:t>
            </a:r>
            <a:r>
              <a:rPr lang="en-US" sz="2500" smtClean="0">
                <a:sym typeface="Wingdings" pitchFamily="2" charset="2"/>
              </a:rPr>
              <a:t>, start state </a:t>
            </a:r>
          </a:p>
          <a:p>
            <a:pPr eaLnBrk="1" hangingPunct="1">
              <a:buFontTx/>
              <a:buNone/>
            </a:pPr>
            <a:r>
              <a:rPr lang="en-US" sz="2500" smtClean="0">
                <a:sym typeface="Wingdings" pitchFamily="2" charset="2"/>
              </a:rPr>
              <a:t>	s</a:t>
            </a:r>
            <a:r>
              <a:rPr lang="en-US" sz="2500" baseline="-25000" smtClean="0">
                <a:sym typeface="Wingdings" pitchFamily="2" charset="2"/>
              </a:rPr>
              <a:t>D</a:t>
            </a:r>
            <a:r>
              <a:rPr lang="en-US" sz="2500" smtClean="0">
                <a:sym typeface="Wingdings" pitchFamily="2" charset="2"/>
              </a:rPr>
              <a:t> = </a:t>
            </a:r>
            <a:r>
              <a:rPr lang="en-US" sz="2500" smtClean="0">
                <a:latin typeface="Symbol" pitchFamily="18" charset="2"/>
                <a:sym typeface="Wingdings" pitchFamily="2" charset="2"/>
              </a:rPr>
              <a:t>e</a:t>
            </a:r>
            <a:r>
              <a:rPr lang="en-US" sz="2500" smtClean="0">
                <a:sym typeface="Wingdings" pitchFamily="2" charset="2"/>
              </a:rPr>
              <a:t>-closure(s</a:t>
            </a:r>
            <a:r>
              <a:rPr lang="en-US" sz="2500" baseline="-25000" smtClean="0">
                <a:sym typeface="Wingdings" pitchFamily="2" charset="2"/>
              </a:rPr>
              <a:t>N</a:t>
            </a:r>
            <a:r>
              <a:rPr lang="en-US" sz="2500" smtClean="0">
                <a:sym typeface="Wingdings" pitchFamily="2" charset="2"/>
              </a:rPr>
              <a:t>), final states F</a:t>
            </a:r>
            <a:r>
              <a:rPr lang="en-US" sz="2500" baseline="-25000" smtClean="0">
                <a:sym typeface="Wingdings" pitchFamily="2" charset="2"/>
              </a:rPr>
              <a:t>D</a:t>
            </a:r>
            <a:r>
              <a:rPr lang="en-US" sz="2500" smtClean="0">
                <a:sym typeface="Wingdings" pitchFamily="2" charset="2"/>
              </a:rPr>
              <a:t>, transition function    </a:t>
            </a:r>
          </a:p>
          <a:p>
            <a:pPr eaLnBrk="1" hangingPunct="1">
              <a:buFontTx/>
              <a:buNone/>
            </a:pPr>
            <a:r>
              <a:rPr lang="en-US" sz="2500" smtClean="0">
                <a:sym typeface="Wingdings" pitchFamily="2" charset="2"/>
              </a:rPr>
              <a:t>	T</a:t>
            </a:r>
            <a:r>
              <a:rPr lang="en-US" sz="2500" baseline="-25000" smtClean="0">
                <a:sym typeface="Wingdings" pitchFamily="2" charset="2"/>
              </a:rPr>
              <a:t>D</a:t>
            </a:r>
            <a:r>
              <a:rPr lang="en-US" sz="2500" smtClean="0">
                <a:sym typeface="Wingdings" pitchFamily="2" charset="2"/>
              </a:rPr>
              <a:t>: S</a:t>
            </a:r>
            <a:r>
              <a:rPr lang="en-US" sz="2500" baseline="-25000" smtClean="0">
                <a:sym typeface="Wingdings" pitchFamily="2" charset="2"/>
              </a:rPr>
              <a:t>D</a:t>
            </a:r>
            <a:r>
              <a:rPr lang="en-US" sz="2500" smtClean="0">
                <a:sym typeface="Wingdings" pitchFamily="2" charset="2"/>
              </a:rPr>
              <a:t> x </a:t>
            </a:r>
            <a:r>
              <a:rPr lang="en-US" sz="2500" smtClean="0">
                <a:latin typeface="Symbol" pitchFamily="18" charset="2"/>
                <a:sym typeface="Wingdings" pitchFamily="2" charset="2"/>
              </a:rPr>
              <a:t>S</a:t>
            </a:r>
            <a:r>
              <a:rPr lang="en-US" sz="2500" smtClean="0">
                <a:sym typeface="Wingdings" pitchFamily="2" charset="2"/>
              </a:rPr>
              <a:t>  S</a:t>
            </a:r>
            <a:r>
              <a:rPr lang="en-US" sz="2500" baseline="-25000" smtClean="0">
                <a:sym typeface="Wingdings" pitchFamily="2" charset="2"/>
              </a:rPr>
              <a:t>D</a:t>
            </a:r>
            <a:endParaRPr lang="en-US" sz="250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Terminology:</a:t>
            </a:r>
            <a:r>
              <a:rPr lang="en-US" smtClean="0">
                <a:latin typeface="Symbol" pitchFamily="18" charset="2"/>
              </a:rPr>
              <a:t> e</a:t>
            </a:r>
            <a:r>
              <a:rPr lang="en-US" smtClean="0"/>
              <a:t>-closure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077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latin typeface="Symbol" pitchFamily="18" charset="2"/>
              </a:rPr>
              <a:t>e</a:t>
            </a:r>
            <a:r>
              <a:rPr lang="en-US" sz="2400">
                <a:latin typeface="Times New Roman" pitchFamily="18" charset="0"/>
              </a:rPr>
              <a:t>-closure(T) = T + all NFA states reachable from any state in T using only </a:t>
            </a:r>
            <a:r>
              <a:rPr lang="en-US" sz="2400">
                <a:latin typeface="Symbol" pitchFamily="18" charset="2"/>
              </a:rPr>
              <a:t>e</a:t>
            </a:r>
            <a:r>
              <a:rPr lang="en-US" sz="2400">
                <a:latin typeface="Times New Roman" pitchFamily="18" charset="0"/>
              </a:rPr>
              <a:t> transitions.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137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3429000" y="35052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2438400" y="2971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13716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1676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25908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 flipH="1" flipV="1">
            <a:off x="1600200" y="3276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15240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>
            <a:off x="1676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V="1">
            <a:off x="2743200" y="3733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2743200" y="3124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1838325" y="2805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1768475" y="4324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1158875" y="3490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1692275" y="3562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2295525" y="3414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2905125" y="3033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2987675" y="39481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4419600" y="3352800"/>
            <a:ext cx="3810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latin typeface="Symbol" pitchFamily="18" charset="2"/>
              </a:rPr>
              <a:t>e</a:t>
            </a:r>
            <a:r>
              <a:rPr lang="en-US" sz="2400">
                <a:latin typeface="Times New Roman" pitchFamily="18" charset="0"/>
              </a:rPr>
              <a:t>-closure({1,2,5}) = {1,2,5}</a:t>
            </a:r>
          </a:p>
          <a:p>
            <a:pPr eaLnBrk="1" hangingPunct="1"/>
            <a:r>
              <a:rPr lang="en-US" sz="2400">
                <a:latin typeface="Symbol" pitchFamily="18" charset="2"/>
              </a:rPr>
              <a:t>e</a:t>
            </a:r>
            <a:r>
              <a:rPr lang="en-US" sz="2400">
                <a:latin typeface="Times New Roman" pitchFamily="18" charset="0"/>
              </a:rPr>
              <a:t>-closure({4}) = {1,4}</a:t>
            </a:r>
          </a:p>
          <a:p>
            <a:pPr eaLnBrk="1" hangingPunct="1"/>
            <a:r>
              <a:rPr lang="en-US" sz="2400">
                <a:latin typeface="Symbol" pitchFamily="18" charset="2"/>
              </a:rPr>
              <a:t>e</a:t>
            </a:r>
            <a:r>
              <a:rPr lang="en-US" sz="2400">
                <a:latin typeface="Times New Roman" pitchFamily="18" charset="0"/>
              </a:rPr>
              <a:t>-closure({3}) = {1,3,4}</a:t>
            </a:r>
          </a:p>
          <a:p>
            <a:pPr eaLnBrk="1" hangingPunct="1"/>
            <a:r>
              <a:rPr lang="en-US" sz="2400">
                <a:latin typeface="Symbol" pitchFamily="18" charset="2"/>
              </a:rPr>
              <a:t>e</a:t>
            </a:r>
            <a:r>
              <a:rPr lang="en-US" sz="2400">
                <a:latin typeface="Times New Roman" pitchFamily="18" charset="0"/>
              </a:rPr>
              <a:t>-closure({3,5}) = {1,3,4,5}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594725" cy="6397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NFA to DFA: Example </a:t>
            </a:r>
          </a:p>
        </p:txBody>
      </p:sp>
      <p:graphicFrame>
        <p:nvGraphicFramePr>
          <p:cNvPr id="390171" name="Group 27"/>
          <p:cNvGraphicFramePr>
            <a:graphicFrameLocks noGrp="1"/>
          </p:cNvGraphicFramePr>
          <p:nvPr>
            <p:ph type="tbl" idx="1"/>
          </p:nvPr>
        </p:nvGraphicFramePr>
        <p:xfrm>
          <a:off x="5105400" y="4191000"/>
          <a:ext cx="3352800" cy="2468808"/>
        </p:xfrm>
        <a:graphic>
          <a:graphicData uri="http://schemas.openxmlformats.org/drawingml/2006/table">
            <a:tbl>
              <a:tblPr/>
              <a:tblGrid>
                <a:gridCol w="990600"/>
                <a:gridCol w="838200"/>
                <a:gridCol w="765175"/>
                <a:gridCol w="758825"/>
              </a:tblGrid>
              <a:tr h="4114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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5, 4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" y="2819400"/>
            <a:ext cx="3138488" cy="1865313"/>
            <a:chOff x="375" y="1764"/>
            <a:chExt cx="1977" cy="1175"/>
          </a:xfrm>
        </p:grpSpPr>
        <p:sp>
          <p:nvSpPr>
            <p:cNvPr id="30764" name="Oval 6"/>
            <p:cNvSpPr>
              <a:spLocks noChangeArrowheads="1"/>
            </p:cNvSpPr>
            <p:nvPr/>
          </p:nvSpPr>
          <p:spPr bwMode="auto">
            <a:xfrm>
              <a:off x="864" y="1872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0765" name="Oval 7"/>
            <p:cNvSpPr>
              <a:spLocks noChangeArrowheads="1"/>
            </p:cNvSpPr>
            <p:nvPr/>
          </p:nvSpPr>
          <p:spPr bwMode="auto">
            <a:xfrm>
              <a:off x="2160" y="2208"/>
              <a:ext cx="192" cy="192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766" name="Oval 8"/>
            <p:cNvSpPr>
              <a:spLocks noChangeArrowheads="1"/>
            </p:cNvSpPr>
            <p:nvPr/>
          </p:nvSpPr>
          <p:spPr bwMode="auto">
            <a:xfrm>
              <a:off x="1536" y="187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767" name="Oval 9"/>
            <p:cNvSpPr>
              <a:spLocks noChangeArrowheads="1"/>
            </p:cNvSpPr>
            <p:nvPr/>
          </p:nvSpPr>
          <p:spPr bwMode="auto">
            <a:xfrm>
              <a:off x="1536" y="264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0768" name="Oval 10"/>
            <p:cNvSpPr>
              <a:spLocks noChangeArrowheads="1"/>
            </p:cNvSpPr>
            <p:nvPr/>
          </p:nvSpPr>
          <p:spPr bwMode="auto">
            <a:xfrm>
              <a:off x="864" y="264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0769" name="Line 11"/>
            <p:cNvSpPr>
              <a:spLocks noChangeShapeType="1"/>
            </p:cNvSpPr>
            <p:nvPr/>
          </p:nvSpPr>
          <p:spPr bwMode="auto">
            <a:xfrm>
              <a:off x="1056" y="19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0" name="Line 12"/>
            <p:cNvSpPr>
              <a:spLocks noChangeShapeType="1"/>
            </p:cNvSpPr>
            <p:nvPr/>
          </p:nvSpPr>
          <p:spPr bwMode="auto">
            <a:xfrm>
              <a:off x="1632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1" name="Line 13"/>
            <p:cNvSpPr>
              <a:spLocks noChangeShapeType="1"/>
            </p:cNvSpPr>
            <p:nvPr/>
          </p:nvSpPr>
          <p:spPr bwMode="auto">
            <a:xfrm>
              <a:off x="960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2" name="Line 14"/>
            <p:cNvSpPr>
              <a:spLocks noChangeShapeType="1"/>
            </p:cNvSpPr>
            <p:nvPr/>
          </p:nvSpPr>
          <p:spPr bwMode="auto">
            <a:xfrm>
              <a:off x="105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3" name="Line 15"/>
            <p:cNvSpPr>
              <a:spLocks noChangeShapeType="1"/>
            </p:cNvSpPr>
            <p:nvPr/>
          </p:nvSpPr>
          <p:spPr bwMode="auto">
            <a:xfrm flipV="1">
              <a:off x="1728" y="2370"/>
              <a:ext cx="441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4" name="Line 16"/>
            <p:cNvSpPr>
              <a:spLocks noChangeShapeType="1"/>
            </p:cNvSpPr>
            <p:nvPr/>
          </p:nvSpPr>
          <p:spPr bwMode="auto">
            <a:xfrm>
              <a:off x="1728" y="1968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5" name="Text Box 17"/>
            <p:cNvSpPr txBox="1">
              <a:spLocks noChangeArrowheads="1"/>
            </p:cNvSpPr>
            <p:nvPr/>
          </p:nvSpPr>
          <p:spPr bwMode="auto">
            <a:xfrm>
              <a:off x="1162" y="1764"/>
              <a:ext cx="1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Symbol" pitchFamily="18" charset="2"/>
                </a:rPr>
                <a:t>e</a:t>
              </a:r>
            </a:p>
          </p:txBody>
        </p:sp>
        <p:sp>
          <p:nvSpPr>
            <p:cNvPr id="30776" name="Text Box 18"/>
            <p:cNvSpPr txBox="1">
              <a:spLocks noChangeArrowheads="1"/>
            </p:cNvSpPr>
            <p:nvPr/>
          </p:nvSpPr>
          <p:spPr bwMode="auto">
            <a:xfrm>
              <a:off x="1110" y="272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0777" name="Text Box 19"/>
            <p:cNvSpPr txBox="1">
              <a:spLocks noChangeArrowheads="1"/>
            </p:cNvSpPr>
            <p:nvPr/>
          </p:nvSpPr>
          <p:spPr bwMode="auto">
            <a:xfrm>
              <a:off x="730" y="2199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0778" name="Text Box 20"/>
            <p:cNvSpPr txBox="1">
              <a:spLocks noChangeArrowheads="1"/>
            </p:cNvSpPr>
            <p:nvPr/>
          </p:nvSpPr>
          <p:spPr bwMode="auto">
            <a:xfrm>
              <a:off x="1446" y="2151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0779" name="Text Box 21"/>
            <p:cNvSpPr txBox="1">
              <a:spLocks noChangeArrowheads="1"/>
            </p:cNvSpPr>
            <p:nvPr/>
          </p:nvSpPr>
          <p:spPr bwMode="auto">
            <a:xfrm>
              <a:off x="1872" y="1911"/>
              <a:ext cx="26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30780" name="Text Box 22"/>
            <p:cNvSpPr txBox="1">
              <a:spLocks noChangeArrowheads="1"/>
            </p:cNvSpPr>
            <p:nvPr/>
          </p:nvSpPr>
          <p:spPr bwMode="auto">
            <a:xfrm>
              <a:off x="1872" y="2496"/>
              <a:ext cx="26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30781" name="Oval 23"/>
            <p:cNvSpPr>
              <a:spLocks noChangeArrowheads="1"/>
            </p:cNvSpPr>
            <p:nvPr/>
          </p:nvSpPr>
          <p:spPr bwMode="auto">
            <a:xfrm>
              <a:off x="2181" y="2229"/>
              <a:ext cx="155" cy="1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0782" name="Line 24"/>
            <p:cNvSpPr>
              <a:spLocks noChangeShapeType="1"/>
            </p:cNvSpPr>
            <p:nvPr/>
          </p:nvSpPr>
          <p:spPr bwMode="auto">
            <a:xfrm>
              <a:off x="375" y="198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783" name="Text Box 25"/>
            <p:cNvSpPr txBox="1">
              <a:spLocks noChangeArrowheads="1"/>
            </p:cNvSpPr>
            <p:nvPr/>
          </p:nvSpPr>
          <p:spPr bwMode="auto">
            <a:xfrm>
              <a:off x="422" y="1785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sp>
        <p:nvSpPr>
          <p:cNvPr id="30726" name="Text Box 26"/>
          <p:cNvSpPr txBox="1">
            <a:spLocks noChangeArrowheads="1"/>
          </p:cNvSpPr>
          <p:nvPr/>
        </p:nvSpPr>
        <p:spPr bwMode="auto">
          <a:xfrm>
            <a:off x="4191000" y="1676400"/>
            <a:ext cx="4897438" cy="2292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CC3300"/>
              </a:buClr>
            </a:pPr>
            <a:r>
              <a:rPr lang="en-US"/>
              <a:t> NFA N with </a:t>
            </a:r>
          </a:p>
          <a:p>
            <a:pPr lvl="1" eaLnBrk="1" hangingPunct="1">
              <a:spcBef>
                <a:spcPct val="20000"/>
              </a:spcBef>
              <a:buClr>
                <a:srgbClr val="CC3300"/>
              </a:buClr>
              <a:buFontTx/>
              <a:buChar char="•"/>
            </a:pPr>
            <a:r>
              <a:rPr lang="en-US"/>
              <a:t> State set S</a:t>
            </a:r>
            <a:r>
              <a:rPr lang="en-US" baseline="-25000"/>
              <a:t>N</a:t>
            </a:r>
            <a:r>
              <a:rPr lang="en-US"/>
              <a:t> = {1,2,3,4,5}, </a:t>
            </a:r>
          </a:p>
          <a:p>
            <a:pPr lvl="1" eaLnBrk="1" hangingPunct="1">
              <a:spcBef>
                <a:spcPct val="20000"/>
              </a:spcBef>
              <a:buClr>
                <a:srgbClr val="CC3300"/>
              </a:buClr>
              <a:buFontTx/>
              <a:buChar char="•"/>
            </a:pPr>
            <a:r>
              <a:rPr lang="en-US"/>
              <a:t> Alphabet </a:t>
            </a:r>
            <a:r>
              <a:rPr lang="en-US">
                <a:latin typeface="Symbol" pitchFamily="18" charset="2"/>
              </a:rPr>
              <a:t>S</a:t>
            </a:r>
            <a:r>
              <a:rPr lang="en-US"/>
              <a:t> = {a,b}</a:t>
            </a:r>
          </a:p>
          <a:p>
            <a:pPr lvl="1" eaLnBrk="1" hangingPunct="1">
              <a:spcBef>
                <a:spcPct val="20000"/>
              </a:spcBef>
              <a:buClr>
                <a:srgbClr val="CC3300"/>
              </a:buClr>
              <a:buFontTx/>
              <a:buChar char="•"/>
            </a:pPr>
            <a:r>
              <a:rPr lang="en-US"/>
              <a:t> Start state s</a:t>
            </a:r>
            <a:r>
              <a:rPr lang="en-US" baseline="-25000"/>
              <a:t>N</a:t>
            </a:r>
            <a:r>
              <a:rPr lang="en-US"/>
              <a:t>=1, </a:t>
            </a:r>
          </a:p>
          <a:p>
            <a:pPr lvl="1" eaLnBrk="1" hangingPunct="1">
              <a:spcBef>
                <a:spcPct val="20000"/>
              </a:spcBef>
              <a:buClr>
                <a:srgbClr val="CC3300"/>
              </a:buClr>
              <a:buFontTx/>
              <a:buChar char="•"/>
            </a:pPr>
            <a:r>
              <a:rPr lang="en-US"/>
              <a:t> Final states F</a:t>
            </a:r>
            <a:r>
              <a:rPr lang="en-US" baseline="-25000"/>
              <a:t>N</a:t>
            </a:r>
            <a:r>
              <a:rPr lang="en-US"/>
              <a:t>={5}, </a:t>
            </a:r>
          </a:p>
          <a:p>
            <a:pPr lvl="1" eaLnBrk="1" hangingPunct="1">
              <a:spcBef>
                <a:spcPct val="20000"/>
              </a:spcBef>
              <a:buClr>
                <a:srgbClr val="CC3300"/>
              </a:buClr>
              <a:buFontTx/>
              <a:buChar char="•"/>
            </a:pPr>
            <a:r>
              <a:rPr lang="en-US"/>
              <a:t> Transition function T</a:t>
            </a:r>
            <a:r>
              <a:rPr lang="en-US" baseline="-25000"/>
              <a:t>N</a:t>
            </a:r>
            <a:r>
              <a:rPr lang="en-US"/>
              <a:t>: S</a:t>
            </a:r>
            <a:r>
              <a:rPr lang="en-US" baseline="-25000"/>
              <a:t>N</a:t>
            </a:r>
            <a:r>
              <a:rPr lang="en-US"/>
              <a:t> x {</a:t>
            </a:r>
            <a:r>
              <a:rPr lang="en-US">
                <a:latin typeface="Symbol" pitchFamily="18" charset="2"/>
              </a:rPr>
              <a:t>S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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e</a:t>
            </a:r>
            <a:r>
              <a:rPr lang="en-US"/>
              <a:t>} </a:t>
            </a:r>
            <a:r>
              <a:rPr lang="en-US">
                <a:sym typeface="Wingdings" pitchFamily="2" charset="2"/>
              </a:rPr>
              <a:t> </a:t>
            </a:r>
            <a:r>
              <a:rPr lang="en-US"/>
              <a:t>S</a:t>
            </a:r>
            <a:r>
              <a:rPr lang="en-US" baseline="-25000"/>
              <a:t>N</a:t>
            </a:r>
            <a:endParaRPr lang="en-US" baseline="-25000">
              <a:sym typeface="Wingdings" pitchFamily="2" charset="2"/>
            </a:endParaRPr>
          </a:p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7620000" cy="9906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Finite State Automata (FSAs)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914400"/>
            <a:ext cx="8077200" cy="5715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b="1" dirty="0" smtClean="0"/>
              <a:t>“Finite State Machines”, “Finite Automata”, “FA”</a:t>
            </a:r>
          </a:p>
          <a:p>
            <a:pPr eaLnBrk="1" hangingPunct="1"/>
            <a:r>
              <a:rPr lang="en-US" sz="2800" dirty="0" smtClean="0"/>
              <a:t>A </a:t>
            </a:r>
            <a:r>
              <a:rPr lang="en-US" sz="2800" i="1" dirty="0" smtClean="0">
                <a:solidFill>
                  <a:srgbClr val="C00000"/>
                </a:solidFill>
              </a:rPr>
              <a:t>recognizer</a:t>
            </a:r>
            <a:r>
              <a:rPr lang="en-US" sz="2800" i="1" dirty="0" smtClean="0"/>
              <a:t> </a:t>
            </a:r>
            <a:r>
              <a:rPr lang="en-US" sz="2800" dirty="0" smtClean="0"/>
              <a:t>for a language is a program that takes as input a string x and answers “yes” if x is a sentence of the language and “no” otherwise.</a:t>
            </a:r>
          </a:p>
          <a:p>
            <a:pPr lvl="1" eaLnBrk="1" hangingPunct="1"/>
            <a:r>
              <a:rPr lang="en-US" sz="2800" dirty="0" smtClean="0"/>
              <a:t>The regular expression is compiled into a recognizer by constructing a </a:t>
            </a:r>
            <a:r>
              <a:rPr lang="en-US" sz="2800" dirty="0" smtClean="0">
                <a:solidFill>
                  <a:srgbClr val="C00000"/>
                </a:solidFill>
              </a:rPr>
              <a:t>generalized transition diagram </a:t>
            </a:r>
            <a:r>
              <a:rPr lang="en-US" sz="2800" dirty="0" smtClean="0"/>
              <a:t>called a </a:t>
            </a:r>
            <a:r>
              <a:rPr lang="en-US" sz="2800" dirty="0" smtClean="0">
                <a:solidFill>
                  <a:srgbClr val="7030A0"/>
                </a:solidFill>
              </a:rPr>
              <a:t>finite automaton</a:t>
            </a:r>
            <a:r>
              <a:rPr lang="en-US" sz="2800" dirty="0" smtClean="0"/>
              <a:t>.</a:t>
            </a:r>
          </a:p>
          <a:p>
            <a:pPr eaLnBrk="1" hangingPunct="1"/>
            <a:r>
              <a:rPr lang="en-US" sz="2800" dirty="0" smtClean="0"/>
              <a:t>Each state is labeled with a state name</a:t>
            </a:r>
          </a:p>
          <a:p>
            <a:pPr eaLnBrk="1" hangingPunct="1"/>
            <a:r>
              <a:rPr lang="en-US" sz="2800" dirty="0" smtClean="0"/>
              <a:t>Directed edges, labeled with symbols</a:t>
            </a:r>
          </a:p>
          <a:p>
            <a:pPr eaLnBrk="1" hangingPunct="1"/>
            <a:r>
              <a:rPr lang="en-US" sz="2800" dirty="0" smtClean="0">
                <a:solidFill>
                  <a:srgbClr val="0070C0"/>
                </a:solidFill>
              </a:rPr>
              <a:t>Two types</a:t>
            </a:r>
          </a:p>
          <a:p>
            <a:pPr lvl="1" eaLnBrk="1" hangingPunct="1"/>
            <a:r>
              <a:rPr lang="en-US" sz="2800" dirty="0" smtClean="0"/>
              <a:t>Deterministic (DFA)</a:t>
            </a:r>
          </a:p>
          <a:p>
            <a:pPr lvl="1" eaLnBrk="1" hangingPunct="1"/>
            <a:r>
              <a:rPr lang="en-US" sz="2800" dirty="0" smtClean="0"/>
              <a:t>Non-deterministic (NFA)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24157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NFA to DFA: Example </a:t>
            </a:r>
          </a:p>
        </p:txBody>
      </p:sp>
      <p:graphicFrame>
        <p:nvGraphicFramePr>
          <p:cNvPr id="392273" name="Group 81"/>
          <p:cNvGraphicFramePr>
            <a:graphicFrameLocks noGrp="1"/>
          </p:cNvGraphicFramePr>
          <p:nvPr>
            <p:ph type="tbl" idx="1"/>
          </p:nvPr>
        </p:nvGraphicFramePr>
        <p:xfrm>
          <a:off x="4243388" y="4038600"/>
          <a:ext cx="4748212" cy="1920875"/>
        </p:xfrm>
        <a:graphic>
          <a:graphicData uri="http://schemas.openxmlformats.org/drawingml/2006/table">
            <a:tbl>
              <a:tblPr/>
              <a:tblGrid>
                <a:gridCol w="576262"/>
                <a:gridCol w="2047875"/>
                <a:gridCol w="212407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5181600" y="23622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1,2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609600" y="2590800"/>
            <a:ext cx="3138488" cy="1865313"/>
            <a:chOff x="375" y="1764"/>
            <a:chExt cx="1977" cy="1175"/>
          </a:xfrm>
        </p:grpSpPr>
        <p:sp>
          <p:nvSpPr>
            <p:cNvPr id="32808" name="Oval 37"/>
            <p:cNvSpPr>
              <a:spLocks noChangeArrowheads="1"/>
            </p:cNvSpPr>
            <p:nvPr/>
          </p:nvSpPr>
          <p:spPr bwMode="auto">
            <a:xfrm>
              <a:off x="864" y="1872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2809" name="Oval 38"/>
            <p:cNvSpPr>
              <a:spLocks noChangeArrowheads="1"/>
            </p:cNvSpPr>
            <p:nvPr/>
          </p:nvSpPr>
          <p:spPr bwMode="auto">
            <a:xfrm>
              <a:off x="2160" y="2208"/>
              <a:ext cx="192" cy="192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2810" name="Oval 39"/>
            <p:cNvSpPr>
              <a:spLocks noChangeArrowheads="1"/>
            </p:cNvSpPr>
            <p:nvPr/>
          </p:nvSpPr>
          <p:spPr bwMode="auto">
            <a:xfrm>
              <a:off x="1536" y="187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2811" name="Oval 40"/>
            <p:cNvSpPr>
              <a:spLocks noChangeArrowheads="1"/>
            </p:cNvSpPr>
            <p:nvPr/>
          </p:nvSpPr>
          <p:spPr bwMode="auto">
            <a:xfrm>
              <a:off x="1536" y="264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2812" name="Oval 41"/>
            <p:cNvSpPr>
              <a:spLocks noChangeArrowheads="1"/>
            </p:cNvSpPr>
            <p:nvPr/>
          </p:nvSpPr>
          <p:spPr bwMode="auto">
            <a:xfrm>
              <a:off x="864" y="264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2813" name="Line 42"/>
            <p:cNvSpPr>
              <a:spLocks noChangeShapeType="1"/>
            </p:cNvSpPr>
            <p:nvPr/>
          </p:nvSpPr>
          <p:spPr bwMode="auto">
            <a:xfrm>
              <a:off x="1056" y="19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4" name="Line 43"/>
            <p:cNvSpPr>
              <a:spLocks noChangeShapeType="1"/>
            </p:cNvSpPr>
            <p:nvPr/>
          </p:nvSpPr>
          <p:spPr bwMode="auto">
            <a:xfrm>
              <a:off x="1632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5" name="Line 44"/>
            <p:cNvSpPr>
              <a:spLocks noChangeShapeType="1"/>
            </p:cNvSpPr>
            <p:nvPr/>
          </p:nvSpPr>
          <p:spPr bwMode="auto">
            <a:xfrm>
              <a:off x="960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6" name="Line 45"/>
            <p:cNvSpPr>
              <a:spLocks noChangeShapeType="1"/>
            </p:cNvSpPr>
            <p:nvPr/>
          </p:nvSpPr>
          <p:spPr bwMode="auto">
            <a:xfrm>
              <a:off x="105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7" name="Line 46"/>
            <p:cNvSpPr>
              <a:spLocks noChangeShapeType="1"/>
            </p:cNvSpPr>
            <p:nvPr/>
          </p:nvSpPr>
          <p:spPr bwMode="auto">
            <a:xfrm flipV="1">
              <a:off x="1728" y="2370"/>
              <a:ext cx="441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8" name="Line 47"/>
            <p:cNvSpPr>
              <a:spLocks noChangeShapeType="1"/>
            </p:cNvSpPr>
            <p:nvPr/>
          </p:nvSpPr>
          <p:spPr bwMode="auto">
            <a:xfrm>
              <a:off x="1728" y="1968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9" name="Text Box 48"/>
            <p:cNvSpPr txBox="1">
              <a:spLocks noChangeArrowheads="1"/>
            </p:cNvSpPr>
            <p:nvPr/>
          </p:nvSpPr>
          <p:spPr bwMode="auto">
            <a:xfrm>
              <a:off x="1162" y="1764"/>
              <a:ext cx="1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Symbol" pitchFamily="18" charset="2"/>
                </a:rPr>
                <a:t>e</a:t>
              </a:r>
            </a:p>
          </p:txBody>
        </p:sp>
        <p:sp>
          <p:nvSpPr>
            <p:cNvPr id="32820" name="Text Box 49"/>
            <p:cNvSpPr txBox="1">
              <a:spLocks noChangeArrowheads="1"/>
            </p:cNvSpPr>
            <p:nvPr/>
          </p:nvSpPr>
          <p:spPr bwMode="auto">
            <a:xfrm>
              <a:off x="1110" y="272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2821" name="Text Box 50"/>
            <p:cNvSpPr txBox="1">
              <a:spLocks noChangeArrowheads="1"/>
            </p:cNvSpPr>
            <p:nvPr/>
          </p:nvSpPr>
          <p:spPr bwMode="auto">
            <a:xfrm>
              <a:off x="730" y="2199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2822" name="Text Box 51"/>
            <p:cNvSpPr txBox="1">
              <a:spLocks noChangeArrowheads="1"/>
            </p:cNvSpPr>
            <p:nvPr/>
          </p:nvSpPr>
          <p:spPr bwMode="auto">
            <a:xfrm>
              <a:off x="1446" y="2151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2823" name="Text Box 52"/>
            <p:cNvSpPr txBox="1">
              <a:spLocks noChangeArrowheads="1"/>
            </p:cNvSpPr>
            <p:nvPr/>
          </p:nvSpPr>
          <p:spPr bwMode="auto">
            <a:xfrm>
              <a:off x="1872" y="1911"/>
              <a:ext cx="26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32824" name="Text Box 53"/>
            <p:cNvSpPr txBox="1">
              <a:spLocks noChangeArrowheads="1"/>
            </p:cNvSpPr>
            <p:nvPr/>
          </p:nvSpPr>
          <p:spPr bwMode="auto">
            <a:xfrm>
              <a:off x="1872" y="2496"/>
              <a:ext cx="26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32825" name="Oval 54"/>
            <p:cNvSpPr>
              <a:spLocks noChangeArrowheads="1"/>
            </p:cNvSpPr>
            <p:nvPr/>
          </p:nvSpPr>
          <p:spPr bwMode="auto">
            <a:xfrm>
              <a:off x="2181" y="2229"/>
              <a:ext cx="155" cy="1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2826" name="Line 55"/>
            <p:cNvSpPr>
              <a:spLocks noChangeShapeType="1"/>
            </p:cNvSpPr>
            <p:nvPr/>
          </p:nvSpPr>
          <p:spPr bwMode="auto">
            <a:xfrm>
              <a:off x="375" y="198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827" name="Text Box 56"/>
            <p:cNvSpPr txBox="1">
              <a:spLocks noChangeArrowheads="1"/>
            </p:cNvSpPr>
            <p:nvPr/>
          </p:nvSpPr>
          <p:spPr bwMode="auto">
            <a:xfrm>
              <a:off x="422" y="1785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4419600" y="2209800"/>
            <a:ext cx="762000" cy="366713"/>
            <a:chOff x="384" y="3381"/>
            <a:chExt cx="480" cy="231"/>
          </a:xfrm>
        </p:grpSpPr>
        <p:sp>
          <p:nvSpPr>
            <p:cNvPr id="32806" name="Line 58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807" name="Text Box 59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NFA to DFA: Example </a:t>
            </a:r>
          </a:p>
        </p:txBody>
      </p:sp>
      <p:graphicFrame>
        <p:nvGraphicFramePr>
          <p:cNvPr id="394373" name="Group 133"/>
          <p:cNvGraphicFramePr>
            <a:graphicFrameLocks noGrp="1"/>
          </p:cNvGraphicFramePr>
          <p:nvPr>
            <p:ph type="tbl" idx="1"/>
          </p:nvPr>
        </p:nvGraphicFramePr>
        <p:xfrm>
          <a:off x="4114800" y="4038600"/>
          <a:ext cx="4697413" cy="1920875"/>
        </p:xfrm>
        <a:graphic>
          <a:graphicData uri="http://schemas.openxmlformats.org/drawingml/2006/table">
            <a:tbl>
              <a:tblPr/>
              <a:tblGrid>
                <a:gridCol w="576263"/>
                <a:gridCol w="2047875"/>
                <a:gridCol w="207327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5181600" y="23622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1,2</a:t>
            </a:r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54864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6248400" y="2362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4,5</a:t>
            </a:r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51816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3,5</a:t>
            </a: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53340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5586413" y="2209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5334000" y="286385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609600" y="2800350"/>
            <a:ext cx="3124200" cy="1865313"/>
            <a:chOff x="384" y="1764"/>
            <a:chExt cx="1968" cy="1175"/>
          </a:xfrm>
        </p:grpSpPr>
        <p:sp>
          <p:nvSpPr>
            <p:cNvPr id="34863" name="Oval 43"/>
            <p:cNvSpPr>
              <a:spLocks noChangeArrowheads="1"/>
            </p:cNvSpPr>
            <p:nvPr/>
          </p:nvSpPr>
          <p:spPr bwMode="auto">
            <a:xfrm>
              <a:off x="864" y="1872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4864" name="Oval 44"/>
            <p:cNvSpPr>
              <a:spLocks noChangeArrowheads="1"/>
            </p:cNvSpPr>
            <p:nvPr/>
          </p:nvSpPr>
          <p:spPr bwMode="auto">
            <a:xfrm>
              <a:off x="2160" y="2208"/>
              <a:ext cx="192" cy="192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4865" name="Oval 45"/>
            <p:cNvSpPr>
              <a:spLocks noChangeArrowheads="1"/>
            </p:cNvSpPr>
            <p:nvPr/>
          </p:nvSpPr>
          <p:spPr bwMode="auto">
            <a:xfrm>
              <a:off x="1536" y="187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4866" name="Oval 46"/>
            <p:cNvSpPr>
              <a:spLocks noChangeArrowheads="1"/>
            </p:cNvSpPr>
            <p:nvPr/>
          </p:nvSpPr>
          <p:spPr bwMode="auto">
            <a:xfrm>
              <a:off x="1536" y="264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4867" name="Oval 47"/>
            <p:cNvSpPr>
              <a:spLocks noChangeArrowheads="1"/>
            </p:cNvSpPr>
            <p:nvPr/>
          </p:nvSpPr>
          <p:spPr bwMode="auto">
            <a:xfrm>
              <a:off x="864" y="264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4868" name="Line 48"/>
            <p:cNvSpPr>
              <a:spLocks noChangeShapeType="1"/>
            </p:cNvSpPr>
            <p:nvPr/>
          </p:nvSpPr>
          <p:spPr bwMode="auto">
            <a:xfrm>
              <a:off x="1056" y="19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9" name="Line 49"/>
            <p:cNvSpPr>
              <a:spLocks noChangeShapeType="1"/>
            </p:cNvSpPr>
            <p:nvPr/>
          </p:nvSpPr>
          <p:spPr bwMode="auto">
            <a:xfrm>
              <a:off x="1632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0" name="Line 50"/>
            <p:cNvSpPr>
              <a:spLocks noChangeShapeType="1"/>
            </p:cNvSpPr>
            <p:nvPr/>
          </p:nvSpPr>
          <p:spPr bwMode="auto">
            <a:xfrm>
              <a:off x="960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1" name="Line 51"/>
            <p:cNvSpPr>
              <a:spLocks noChangeShapeType="1"/>
            </p:cNvSpPr>
            <p:nvPr/>
          </p:nvSpPr>
          <p:spPr bwMode="auto">
            <a:xfrm>
              <a:off x="105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2" name="Line 52"/>
            <p:cNvSpPr>
              <a:spLocks noChangeShapeType="1"/>
            </p:cNvSpPr>
            <p:nvPr/>
          </p:nvSpPr>
          <p:spPr bwMode="auto">
            <a:xfrm flipV="1">
              <a:off x="1728" y="2352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3" name="Line 53"/>
            <p:cNvSpPr>
              <a:spLocks noChangeShapeType="1"/>
            </p:cNvSpPr>
            <p:nvPr/>
          </p:nvSpPr>
          <p:spPr bwMode="auto">
            <a:xfrm>
              <a:off x="1728" y="1968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4" name="Text Box 54"/>
            <p:cNvSpPr txBox="1">
              <a:spLocks noChangeArrowheads="1"/>
            </p:cNvSpPr>
            <p:nvPr/>
          </p:nvSpPr>
          <p:spPr bwMode="auto">
            <a:xfrm>
              <a:off x="1162" y="1764"/>
              <a:ext cx="1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Symbol" pitchFamily="18" charset="2"/>
                </a:rPr>
                <a:t>e</a:t>
              </a:r>
            </a:p>
          </p:txBody>
        </p:sp>
        <p:sp>
          <p:nvSpPr>
            <p:cNvPr id="34875" name="Text Box 55"/>
            <p:cNvSpPr txBox="1">
              <a:spLocks noChangeArrowheads="1"/>
            </p:cNvSpPr>
            <p:nvPr/>
          </p:nvSpPr>
          <p:spPr bwMode="auto">
            <a:xfrm>
              <a:off x="1110" y="272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4876" name="Text Box 56"/>
            <p:cNvSpPr txBox="1">
              <a:spLocks noChangeArrowheads="1"/>
            </p:cNvSpPr>
            <p:nvPr/>
          </p:nvSpPr>
          <p:spPr bwMode="auto">
            <a:xfrm>
              <a:off x="730" y="2199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4877" name="Text Box 57"/>
            <p:cNvSpPr txBox="1">
              <a:spLocks noChangeArrowheads="1"/>
            </p:cNvSpPr>
            <p:nvPr/>
          </p:nvSpPr>
          <p:spPr bwMode="auto">
            <a:xfrm>
              <a:off x="1446" y="2151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4878" name="Text Box 58"/>
            <p:cNvSpPr txBox="1">
              <a:spLocks noChangeArrowheads="1"/>
            </p:cNvSpPr>
            <p:nvPr/>
          </p:nvSpPr>
          <p:spPr bwMode="auto">
            <a:xfrm>
              <a:off x="1843" y="1911"/>
              <a:ext cx="26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34879" name="Text Box 59"/>
            <p:cNvSpPr txBox="1">
              <a:spLocks noChangeArrowheads="1"/>
            </p:cNvSpPr>
            <p:nvPr/>
          </p:nvSpPr>
          <p:spPr bwMode="auto">
            <a:xfrm>
              <a:off x="1872" y="2496"/>
              <a:ext cx="26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34880" name="Oval 60"/>
            <p:cNvSpPr>
              <a:spLocks noChangeArrowheads="1"/>
            </p:cNvSpPr>
            <p:nvPr/>
          </p:nvSpPr>
          <p:spPr bwMode="auto">
            <a:xfrm>
              <a:off x="768" y="1776"/>
              <a:ext cx="110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34881" name="Line 61"/>
            <p:cNvSpPr>
              <a:spLocks noChangeShapeType="1"/>
            </p:cNvSpPr>
            <p:nvPr/>
          </p:nvSpPr>
          <p:spPr bwMode="auto">
            <a:xfrm>
              <a:off x="384" y="197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882" name="Text Box 62"/>
            <p:cNvSpPr txBox="1">
              <a:spLocks noChangeArrowheads="1"/>
            </p:cNvSpPr>
            <p:nvPr/>
          </p:nvSpPr>
          <p:spPr bwMode="auto">
            <a:xfrm>
              <a:off x="431" y="1776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4419600" y="2181225"/>
            <a:ext cx="762000" cy="366713"/>
            <a:chOff x="384" y="3381"/>
            <a:chExt cx="480" cy="231"/>
          </a:xfrm>
        </p:grpSpPr>
        <p:sp>
          <p:nvSpPr>
            <p:cNvPr id="34861" name="Line 64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862" name="Text Box 65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sp>
        <p:nvSpPr>
          <p:cNvPr id="34860" name="Oval 66"/>
          <p:cNvSpPr>
            <a:spLocks noChangeArrowheads="1"/>
          </p:cNvSpPr>
          <p:nvPr/>
        </p:nvSpPr>
        <p:spPr bwMode="auto">
          <a:xfrm>
            <a:off x="3457575" y="3533775"/>
            <a:ext cx="246063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NFA to DFA: Example </a:t>
            </a:r>
          </a:p>
        </p:txBody>
      </p:sp>
      <p:graphicFrame>
        <p:nvGraphicFramePr>
          <p:cNvPr id="396369" name="Group 81"/>
          <p:cNvGraphicFramePr>
            <a:graphicFrameLocks noGrp="1"/>
          </p:cNvGraphicFramePr>
          <p:nvPr>
            <p:ph type="tbl" idx="1"/>
          </p:nvPr>
        </p:nvGraphicFramePr>
        <p:xfrm>
          <a:off x="4114800" y="4038600"/>
          <a:ext cx="4729163" cy="1920875"/>
        </p:xfrm>
        <a:graphic>
          <a:graphicData uri="http://schemas.openxmlformats.org/drawingml/2006/table">
            <a:tbl>
              <a:tblPr/>
              <a:tblGrid>
                <a:gridCol w="630238"/>
                <a:gridCol w="2047875"/>
                <a:gridCol w="20510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867" name="Oval 3"/>
          <p:cNvSpPr>
            <a:spLocks noChangeArrowheads="1"/>
          </p:cNvSpPr>
          <p:nvPr/>
        </p:nvSpPr>
        <p:spPr bwMode="auto">
          <a:xfrm>
            <a:off x="137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3429000" y="35052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2438400" y="2971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13716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1676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25908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15240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1676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 flipV="1">
            <a:off x="2743200" y="3733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2743200" y="3124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1844675" y="2800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1762125" y="4329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1158875" y="3490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2295525" y="3414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2835275" y="3033713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2971800" y="3962400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36886" name="Oval 22"/>
          <p:cNvSpPr>
            <a:spLocks noChangeArrowheads="1"/>
          </p:cNvSpPr>
          <p:nvPr/>
        </p:nvSpPr>
        <p:spPr bwMode="auto">
          <a:xfrm>
            <a:off x="5181600" y="23622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1,2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54864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8" name="Oval 24"/>
          <p:cNvSpPr>
            <a:spLocks noChangeArrowheads="1"/>
          </p:cNvSpPr>
          <p:nvPr/>
        </p:nvSpPr>
        <p:spPr bwMode="auto">
          <a:xfrm>
            <a:off x="6248400" y="2362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4,5</a:t>
            </a:r>
          </a:p>
        </p:txBody>
      </p:sp>
      <p:sp>
        <p:nvSpPr>
          <p:cNvPr id="36889" name="Oval 25"/>
          <p:cNvSpPr>
            <a:spLocks noChangeArrowheads="1"/>
          </p:cNvSpPr>
          <p:nvPr/>
        </p:nvSpPr>
        <p:spPr bwMode="auto">
          <a:xfrm>
            <a:off x="51816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3,5</a:t>
            </a:r>
          </a:p>
        </p:txBody>
      </p:sp>
      <p:sp>
        <p:nvSpPr>
          <p:cNvPr id="36890" name="Oval 26"/>
          <p:cNvSpPr>
            <a:spLocks noChangeArrowheads="1"/>
          </p:cNvSpPr>
          <p:nvPr/>
        </p:nvSpPr>
        <p:spPr bwMode="auto">
          <a:xfrm>
            <a:off x="62484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>
            <a:off x="53340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2" name="Line 28"/>
          <p:cNvSpPr>
            <a:spLocks noChangeShapeType="1"/>
          </p:cNvSpPr>
          <p:nvPr/>
        </p:nvSpPr>
        <p:spPr bwMode="auto">
          <a:xfrm>
            <a:off x="5486400" y="3581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3" name="Text Box 29"/>
          <p:cNvSpPr txBox="1">
            <a:spLocks noChangeArrowheads="1"/>
          </p:cNvSpPr>
          <p:nvPr/>
        </p:nvSpPr>
        <p:spPr bwMode="auto">
          <a:xfrm>
            <a:off x="5586413" y="2209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6894" name="Text Box 30"/>
          <p:cNvSpPr txBox="1">
            <a:spLocks noChangeArrowheads="1"/>
          </p:cNvSpPr>
          <p:nvPr/>
        </p:nvSpPr>
        <p:spPr bwMode="auto">
          <a:xfrm>
            <a:off x="5334000" y="286385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36895" name="Text Box 31"/>
          <p:cNvSpPr txBox="1">
            <a:spLocks noChangeArrowheads="1"/>
          </p:cNvSpPr>
          <p:nvPr/>
        </p:nvSpPr>
        <p:spPr bwMode="auto">
          <a:xfrm>
            <a:off x="5632450" y="33210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6926" name="Oval 62"/>
          <p:cNvSpPr>
            <a:spLocks noChangeArrowheads="1"/>
          </p:cNvSpPr>
          <p:nvPr/>
        </p:nvSpPr>
        <p:spPr bwMode="auto">
          <a:xfrm>
            <a:off x="1219200" y="3886200"/>
            <a:ext cx="5334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6927" name="Oval 63"/>
          <p:cNvSpPr>
            <a:spLocks noChangeArrowheads="1"/>
          </p:cNvSpPr>
          <p:nvPr/>
        </p:nvSpPr>
        <p:spPr bwMode="auto">
          <a:xfrm>
            <a:off x="3352800" y="3200400"/>
            <a:ext cx="5334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609600" y="2805113"/>
            <a:ext cx="762000" cy="366712"/>
            <a:chOff x="384" y="3381"/>
            <a:chExt cx="480" cy="231"/>
          </a:xfrm>
        </p:grpSpPr>
        <p:sp>
          <p:nvSpPr>
            <p:cNvPr id="36933" name="Line 65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34" name="Text Box 66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4419600" y="2181225"/>
            <a:ext cx="762000" cy="366713"/>
            <a:chOff x="384" y="3381"/>
            <a:chExt cx="480" cy="231"/>
          </a:xfrm>
        </p:grpSpPr>
        <p:sp>
          <p:nvSpPr>
            <p:cNvPr id="36931" name="Line 68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32" name="Text Box 69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sp>
        <p:nvSpPr>
          <p:cNvPr id="36930" name="Oval 70"/>
          <p:cNvSpPr>
            <a:spLocks noChangeArrowheads="1"/>
          </p:cNvSpPr>
          <p:nvPr/>
        </p:nvSpPr>
        <p:spPr bwMode="auto">
          <a:xfrm>
            <a:off x="3457575" y="3533775"/>
            <a:ext cx="246063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NFA to DFA: Example </a:t>
            </a:r>
          </a:p>
        </p:txBody>
      </p:sp>
      <p:graphicFrame>
        <p:nvGraphicFramePr>
          <p:cNvPr id="398419" name="Group 83"/>
          <p:cNvGraphicFramePr>
            <a:graphicFrameLocks noGrp="1"/>
          </p:cNvGraphicFramePr>
          <p:nvPr>
            <p:ph type="tbl" idx="1"/>
          </p:nvPr>
        </p:nvGraphicFramePr>
        <p:xfrm>
          <a:off x="4038600" y="4038600"/>
          <a:ext cx="4757738" cy="1920875"/>
        </p:xfrm>
        <a:graphic>
          <a:graphicData uri="http://schemas.openxmlformats.org/drawingml/2006/table">
            <a:tbl>
              <a:tblPr/>
              <a:tblGrid>
                <a:gridCol w="576263"/>
                <a:gridCol w="2047875"/>
                <a:gridCol w="2133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15" name="Oval 3"/>
          <p:cNvSpPr>
            <a:spLocks noChangeArrowheads="1"/>
          </p:cNvSpPr>
          <p:nvPr/>
        </p:nvSpPr>
        <p:spPr bwMode="auto">
          <a:xfrm>
            <a:off x="137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3429000" y="35052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2438400" y="2971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13716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1676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25908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15240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1676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 flipV="1">
            <a:off x="2743200" y="3733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2743200" y="3124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1844675" y="2800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1762125" y="4329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1158875" y="3490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2295525" y="3414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2835275" y="3033713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2971800" y="3962400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38934" name="Oval 22"/>
          <p:cNvSpPr>
            <a:spLocks noChangeArrowheads="1"/>
          </p:cNvSpPr>
          <p:nvPr/>
        </p:nvSpPr>
        <p:spPr bwMode="auto">
          <a:xfrm>
            <a:off x="5181600" y="23622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1,2</a:t>
            </a:r>
          </a:p>
        </p:txBody>
      </p:sp>
      <p:sp>
        <p:nvSpPr>
          <p:cNvPr id="38935" name="Line 23"/>
          <p:cNvSpPr>
            <a:spLocks noChangeShapeType="1"/>
          </p:cNvSpPr>
          <p:nvPr/>
        </p:nvSpPr>
        <p:spPr bwMode="auto">
          <a:xfrm>
            <a:off x="54864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6" name="Oval 24"/>
          <p:cNvSpPr>
            <a:spLocks noChangeArrowheads="1"/>
          </p:cNvSpPr>
          <p:nvPr/>
        </p:nvSpPr>
        <p:spPr bwMode="auto">
          <a:xfrm>
            <a:off x="6248400" y="2362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4,5</a:t>
            </a:r>
          </a:p>
        </p:txBody>
      </p:sp>
      <p:sp>
        <p:nvSpPr>
          <p:cNvPr id="38937" name="Oval 25"/>
          <p:cNvSpPr>
            <a:spLocks noChangeArrowheads="1"/>
          </p:cNvSpPr>
          <p:nvPr/>
        </p:nvSpPr>
        <p:spPr bwMode="auto">
          <a:xfrm>
            <a:off x="7315200" y="2362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38938" name="Oval 26"/>
          <p:cNvSpPr>
            <a:spLocks noChangeArrowheads="1"/>
          </p:cNvSpPr>
          <p:nvPr/>
        </p:nvSpPr>
        <p:spPr bwMode="auto">
          <a:xfrm>
            <a:off x="51816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3,5</a:t>
            </a:r>
          </a:p>
        </p:txBody>
      </p:sp>
      <p:sp>
        <p:nvSpPr>
          <p:cNvPr id="38939" name="Oval 27"/>
          <p:cNvSpPr>
            <a:spLocks noChangeArrowheads="1"/>
          </p:cNvSpPr>
          <p:nvPr/>
        </p:nvSpPr>
        <p:spPr bwMode="auto">
          <a:xfrm>
            <a:off x="62484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38940" name="Line 28"/>
          <p:cNvSpPr>
            <a:spLocks noChangeShapeType="1"/>
          </p:cNvSpPr>
          <p:nvPr/>
        </p:nvSpPr>
        <p:spPr bwMode="auto">
          <a:xfrm>
            <a:off x="65532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1" name="Line 29"/>
          <p:cNvSpPr>
            <a:spLocks noChangeShapeType="1"/>
          </p:cNvSpPr>
          <p:nvPr/>
        </p:nvSpPr>
        <p:spPr bwMode="auto">
          <a:xfrm>
            <a:off x="53340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2" name="Line 30"/>
          <p:cNvSpPr>
            <a:spLocks noChangeShapeType="1"/>
          </p:cNvSpPr>
          <p:nvPr/>
        </p:nvSpPr>
        <p:spPr bwMode="auto">
          <a:xfrm>
            <a:off x="5486400" y="3581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3" name="Text Box 31"/>
          <p:cNvSpPr txBox="1">
            <a:spLocks noChangeArrowheads="1"/>
          </p:cNvSpPr>
          <p:nvPr/>
        </p:nvSpPr>
        <p:spPr bwMode="auto">
          <a:xfrm>
            <a:off x="6659563" y="2209800"/>
            <a:ext cx="427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38944" name="Text Box 32"/>
          <p:cNvSpPr txBox="1">
            <a:spLocks noChangeArrowheads="1"/>
          </p:cNvSpPr>
          <p:nvPr/>
        </p:nvSpPr>
        <p:spPr bwMode="auto">
          <a:xfrm>
            <a:off x="5586413" y="2209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8945" name="Text Box 33"/>
          <p:cNvSpPr txBox="1">
            <a:spLocks noChangeArrowheads="1"/>
          </p:cNvSpPr>
          <p:nvPr/>
        </p:nvSpPr>
        <p:spPr bwMode="auto">
          <a:xfrm>
            <a:off x="5334000" y="286385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38946" name="Text Box 34"/>
          <p:cNvSpPr txBox="1">
            <a:spLocks noChangeArrowheads="1"/>
          </p:cNvSpPr>
          <p:nvPr/>
        </p:nvSpPr>
        <p:spPr bwMode="auto">
          <a:xfrm>
            <a:off x="5632450" y="33210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8977" name="Oval 65"/>
          <p:cNvSpPr>
            <a:spLocks noChangeArrowheads="1"/>
          </p:cNvSpPr>
          <p:nvPr/>
        </p:nvSpPr>
        <p:spPr bwMode="auto">
          <a:xfrm>
            <a:off x="2362200" y="3962400"/>
            <a:ext cx="457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8978" name="Oval 66"/>
          <p:cNvSpPr>
            <a:spLocks noChangeArrowheads="1"/>
          </p:cNvSpPr>
          <p:nvPr/>
        </p:nvSpPr>
        <p:spPr bwMode="auto">
          <a:xfrm>
            <a:off x="3352800" y="3276600"/>
            <a:ext cx="457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4419600" y="2166938"/>
            <a:ext cx="762000" cy="366712"/>
            <a:chOff x="384" y="3381"/>
            <a:chExt cx="480" cy="231"/>
          </a:xfrm>
        </p:grpSpPr>
        <p:sp>
          <p:nvSpPr>
            <p:cNvPr id="38984" name="Line 68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985" name="Text Box 69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623888" y="2819400"/>
            <a:ext cx="762000" cy="366713"/>
            <a:chOff x="384" y="3381"/>
            <a:chExt cx="480" cy="231"/>
          </a:xfrm>
        </p:grpSpPr>
        <p:sp>
          <p:nvSpPr>
            <p:cNvPr id="38982" name="Line 71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983" name="Text Box 72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sp>
        <p:nvSpPr>
          <p:cNvPr id="38981" name="Oval 73"/>
          <p:cNvSpPr>
            <a:spLocks noChangeArrowheads="1"/>
          </p:cNvSpPr>
          <p:nvPr/>
        </p:nvSpPr>
        <p:spPr bwMode="auto">
          <a:xfrm>
            <a:off x="3457575" y="3533775"/>
            <a:ext cx="246063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NFA to DFA: Example </a:t>
            </a:r>
          </a:p>
        </p:txBody>
      </p:sp>
      <p:graphicFrame>
        <p:nvGraphicFramePr>
          <p:cNvPr id="400468" name="Group 84"/>
          <p:cNvGraphicFramePr>
            <a:graphicFrameLocks noGrp="1"/>
          </p:cNvGraphicFramePr>
          <p:nvPr>
            <p:ph type="tbl" idx="1"/>
          </p:nvPr>
        </p:nvGraphicFramePr>
        <p:xfrm>
          <a:off x="4114800" y="4038600"/>
          <a:ext cx="4689475" cy="1920875"/>
        </p:xfrm>
        <a:graphic>
          <a:graphicData uri="http://schemas.openxmlformats.org/drawingml/2006/table">
            <a:tbl>
              <a:tblPr/>
              <a:tblGrid>
                <a:gridCol w="576263"/>
                <a:gridCol w="2047875"/>
                <a:gridCol w="206533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63" name="Oval 3"/>
          <p:cNvSpPr>
            <a:spLocks noChangeArrowheads="1"/>
          </p:cNvSpPr>
          <p:nvPr/>
        </p:nvSpPr>
        <p:spPr bwMode="auto">
          <a:xfrm>
            <a:off x="137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40964" name="Oval 4"/>
          <p:cNvSpPr>
            <a:spLocks noChangeArrowheads="1"/>
          </p:cNvSpPr>
          <p:nvPr/>
        </p:nvSpPr>
        <p:spPr bwMode="auto">
          <a:xfrm>
            <a:off x="3429000" y="35052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2438400" y="2971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13716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1676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25908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15240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1676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 flipV="1">
            <a:off x="2743200" y="3733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>
            <a:off x="2743200" y="3124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1844675" y="2800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1762125" y="4329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1158875" y="3490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0977" name="Text Box 17"/>
          <p:cNvSpPr txBox="1">
            <a:spLocks noChangeArrowheads="1"/>
          </p:cNvSpPr>
          <p:nvPr/>
        </p:nvSpPr>
        <p:spPr bwMode="auto">
          <a:xfrm>
            <a:off x="2295525" y="3414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2835275" y="3033713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2971800" y="3962400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0982" name="Oval 22"/>
          <p:cNvSpPr>
            <a:spLocks noChangeArrowheads="1"/>
          </p:cNvSpPr>
          <p:nvPr/>
        </p:nvSpPr>
        <p:spPr bwMode="auto">
          <a:xfrm>
            <a:off x="5181600" y="23622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1,2</a:t>
            </a:r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>
            <a:off x="54864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4" name="Oval 24"/>
          <p:cNvSpPr>
            <a:spLocks noChangeArrowheads="1"/>
          </p:cNvSpPr>
          <p:nvPr/>
        </p:nvSpPr>
        <p:spPr bwMode="auto">
          <a:xfrm>
            <a:off x="6248400" y="2362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4,5</a:t>
            </a:r>
          </a:p>
        </p:txBody>
      </p:sp>
      <p:sp>
        <p:nvSpPr>
          <p:cNvPr id="40985" name="Oval 25"/>
          <p:cNvSpPr>
            <a:spLocks noChangeArrowheads="1"/>
          </p:cNvSpPr>
          <p:nvPr/>
        </p:nvSpPr>
        <p:spPr bwMode="auto">
          <a:xfrm>
            <a:off x="7315200" y="2362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40986" name="Oval 26"/>
          <p:cNvSpPr>
            <a:spLocks noChangeArrowheads="1"/>
          </p:cNvSpPr>
          <p:nvPr/>
        </p:nvSpPr>
        <p:spPr bwMode="auto">
          <a:xfrm>
            <a:off x="51816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3,5</a:t>
            </a:r>
          </a:p>
        </p:txBody>
      </p:sp>
      <p:sp>
        <p:nvSpPr>
          <p:cNvPr id="40987" name="Oval 27"/>
          <p:cNvSpPr>
            <a:spLocks noChangeArrowheads="1"/>
          </p:cNvSpPr>
          <p:nvPr/>
        </p:nvSpPr>
        <p:spPr bwMode="auto">
          <a:xfrm>
            <a:off x="62484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65532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9" name="Line 29"/>
          <p:cNvSpPr>
            <a:spLocks noChangeShapeType="1"/>
          </p:cNvSpPr>
          <p:nvPr/>
        </p:nvSpPr>
        <p:spPr bwMode="auto">
          <a:xfrm>
            <a:off x="53340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0" name="Line 30"/>
          <p:cNvSpPr>
            <a:spLocks noChangeShapeType="1"/>
          </p:cNvSpPr>
          <p:nvPr/>
        </p:nvSpPr>
        <p:spPr bwMode="auto">
          <a:xfrm>
            <a:off x="5486400" y="3581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1" name="Line 31"/>
          <p:cNvSpPr>
            <a:spLocks noChangeShapeType="1"/>
          </p:cNvSpPr>
          <p:nvPr/>
        </p:nvSpPr>
        <p:spPr bwMode="auto">
          <a:xfrm flipV="1">
            <a:off x="6553200" y="26670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6659563" y="2209800"/>
            <a:ext cx="427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40993" name="Text Box 33"/>
          <p:cNvSpPr txBox="1">
            <a:spLocks noChangeArrowheads="1"/>
          </p:cNvSpPr>
          <p:nvPr/>
        </p:nvSpPr>
        <p:spPr bwMode="auto">
          <a:xfrm>
            <a:off x="6964363" y="2863850"/>
            <a:ext cx="427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40994" name="Text Box 34"/>
          <p:cNvSpPr txBox="1">
            <a:spLocks noChangeArrowheads="1"/>
          </p:cNvSpPr>
          <p:nvPr/>
        </p:nvSpPr>
        <p:spPr bwMode="auto">
          <a:xfrm>
            <a:off x="5586413" y="2209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0995" name="Text Box 35"/>
          <p:cNvSpPr txBox="1">
            <a:spLocks noChangeArrowheads="1"/>
          </p:cNvSpPr>
          <p:nvPr/>
        </p:nvSpPr>
        <p:spPr bwMode="auto">
          <a:xfrm>
            <a:off x="5334000" y="286385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0996" name="Text Box 36"/>
          <p:cNvSpPr txBox="1">
            <a:spLocks noChangeArrowheads="1"/>
          </p:cNvSpPr>
          <p:nvPr/>
        </p:nvSpPr>
        <p:spPr bwMode="auto">
          <a:xfrm>
            <a:off x="5632450" y="33210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1027" name="Oval 67"/>
          <p:cNvSpPr>
            <a:spLocks noChangeArrowheads="1"/>
          </p:cNvSpPr>
          <p:nvPr/>
        </p:nvSpPr>
        <p:spPr bwMode="auto">
          <a:xfrm>
            <a:off x="2286000" y="3886200"/>
            <a:ext cx="609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4419600" y="2181225"/>
            <a:ext cx="762000" cy="366713"/>
            <a:chOff x="384" y="3381"/>
            <a:chExt cx="480" cy="231"/>
          </a:xfrm>
        </p:grpSpPr>
        <p:sp>
          <p:nvSpPr>
            <p:cNvPr id="41033" name="Line 69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034" name="Text Box 70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609600" y="2800350"/>
            <a:ext cx="762000" cy="366713"/>
            <a:chOff x="384" y="3381"/>
            <a:chExt cx="480" cy="231"/>
          </a:xfrm>
        </p:grpSpPr>
        <p:sp>
          <p:nvSpPr>
            <p:cNvPr id="41031" name="Line 72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032" name="Text Box 73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sp>
        <p:nvSpPr>
          <p:cNvPr id="41030" name="Oval 74"/>
          <p:cNvSpPr>
            <a:spLocks noChangeArrowheads="1"/>
          </p:cNvSpPr>
          <p:nvPr/>
        </p:nvSpPr>
        <p:spPr bwMode="auto">
          <a:xfrm>
            <a:off x="3457575" y="3533775"/>
            <a:ext cx="246063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NFA to DFA: Example </a:t>
            </a:r>
          </a:p>
        </p:txBody>
      </p:sp>
      <p:graphicFrame>
        <p:nvGraphicFramePr>
          <p:cNvPr id="402520" name="Group 88"/>
          <p:cNvGraphicFramePr>
            <a:graphicFrameLocks noGrp="1"/>
          </p:cNvGraphicFramePr>
          <p:nvPr>
            <p:ph type="tbl" idx="1"/>
          </p:nvPr>
        </p:nvGraphicFramePr>
        <p:xfrm>
          <a:off x="4114800" y="4038600"/>
          <a:ext cx="4757738" cy="1920875"/>
        </p:xfrm>
        <a:graphic>
          <a:graphicData uri="http://schemas.openxmlformats.org/drawingml/2006/table">
            <a:tbl>
              <a:tblPr/>
              <a:tblGrid>
                <a:gridCol w="576263"/>
                <a:gridCol w="2047875"/>
                <a:gridCol w="2133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11" name="Oval 3"/>
          <p:cNvSpPr>
            <a:spLocks noChangeArrowheads="1"/>
          </p:cNvSpPr>
          <p:nvPr/>
        </p:nvSpPr>
        <p:spPr bwMode="auto">
          <a:xfrm>
            <a:off x="137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3429000" y="35052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2438400" y="2971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13716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>
            <a:off x="1676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25908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15240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1676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 flipV="1">
            <a:off x="2743200" y="3733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>
            <a:off x="2743200" y="3124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1844675" y="2800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1762125" y="4329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1158875" y="3490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2295525" y="3414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2835275" y="3033713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43027" name="Text Box 19"/>
          <p:cNvSpPr txBox="1">
            <a:spLocks noChangeArrowheads="1"/>
          </p:cNvSpPr>
          <p:nvPr/>
        </p:nvSpPr>
        <p:spPr bwMode="auto">
          <a:xfrm>
            <a:off x="2971800" y="3962400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3060" name="Oval 52"/>
          <p:cNvSpPr>
            <a:spLocks noChangeArrowheads="1"/>
          </p:cNvSpPr>
          <p:nvPr/>
        </p:nvSpPr>
        <p:spPr bwMode="auto">
          <a:xfrm>
            <a:off x="2286000" y="3886200"/>
            <a:ext cx="609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3061" name="Text Box 53"/>
          <p:cNvSpPr txBox="1">
            <a:spLocks noChangeArrowheads="1"/>
          </p:cNvSpPr>
          <p:nvPr/>
        </p:nvSpPr>
        <p:spPr bwMode="auto">
          <a:xfrm>
            <a:off x="896938" y="5257800"/>
            <a:ext cx="23796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All final states since the</a:t>
            </a:r>
          </a:p>
          <a:p>
            <a:pPr eaLnBrk="1" hangingPunct="1"/>
            <a:r>
              <a:rPr lang="en-US" sz="1600">
                <a:latin typeface="Times New Roman" pitchFamily="18" charset="0"/>
              </a:rPr>
              <a:t>NFA final state is included</a:t>
            </a:r>
          </a:p>
        </p:txBody>
      </p:sp>
      <p:sp>
        <p:nvSpPr>
          <p:cNvPr id="43062" name="Line 54"/>
          <p:cNvSpPr>
            <a:spLocks noChangeShapeType="1"/>
          </p:cNvSpPr>
          <p:nvPr/>
        </p:nvSpPr>
        <p:spPr bwMode="auto">
          <a:xfrm flipV="1">
            <a:off x="3124200" y="49530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63" name="Line 55"/>
          <p:cNvSpPr>
            <a:spLocks noChangeShapeType="1"/>
          </p:cNvSpPr>
          <p:nvPr/>
        </p:nvSpPr>
        <p:spPr bwMode="auto">
          <a:xfrm flipV="1">
            <a:off x="3124200" y="53340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64" name="Line 56"/>
          <p:cNvSpPr>
            <a:spLocks noChangeShapeType="1"/>
          </p:cNvSpPr>
          <p:nvPr/>
        </p:nvSpPr>
        <p:spPr bwMode="auto">
          <a:xfrm>
            <a:off x="3124200" y="54864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609600" y="2800350"/>
            <a:ext cx="762000" cy="366713"/>
            <a:chOff x="384" y="3381"/>
            <a:chExt cx="480" cy="231"/>
          </a:xfrm>
        </p:grpSpPr>
        <p:sp>
          <p:nvSpPr>
            <p:cNvPr id="43089" name="Line 58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3090" name="Text Box 59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sp>
        <p:nvSpPr>
          <p:cNvPr id="43066" name="Oval 60"/>
          <p:cNvSpPr>
            <a:spLocks noChangeArrowheads="1"/>
          </p:cNvSpPr>
          <p:nvPr/>
        </p:nvSpPr>
        <p:spPr bwMode="auto">
          <a:xfrm>
            <a:off x="3457575" y="3533775"/>
            <a:ext cx="246063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4114800" y="1219200"/>
            <a:ext cx="4724400" cy="2292350"/>
            <a:chOff x="2592" y="912"/>
            <a:chExt cx="2976" cy="1444"/>
          </a:xfrm>
        </p:grpSpPr>
        <p:sp>
          <p:nvSpPr>
            <p:cNvPr id="43068" name="Oval 62"/>
            <p:cNvSpPr>
              <a:spLocks noChangeArrowheads="1"/>
            </p:cNvSpPr>
            <p:nvPr/>
          </p:nvSpPr>
          <p:spPr bwMode="auto">
            <a:xfrm>
              <a:off x="3301" y="1080"/>
              <a:ext cx="283" cy="2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1,2</a:t>
              </a:r>
            </a:p>
          </p:txBody>
        </p:sp>
        <p:sp>
          <p:nvSpPr>
            <p:cNvPr id="43069" name="Line 63"/>
            <p:cNvSpPr>
              <a:spLocks noChangeShapeType="1"/>
            </p:cNvSpPr>
            <p:nvPr/>
          </p:nvSpPr>
          <p:spPr bwMode="auto">
            <a:xfrm>
              <a:off x="3584" y="1222"/>
              <a:ext cx="7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0" name="Oval 64"/>
            <p:cNvSpPr>
              <a:spLocks noChangeArrowheads="1"/>
            </p:cNvSpPr>
            <p:nvPr/>
          </p:nvSpPr>
          <p:spPr bwMode="auto">
            <a:xfrm>
              <a:off x="4293" y="1080"/>
              <a:ext cx="283" cy="2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4,5</a:t>
              </a:r>
            </a:p>
          </p:txBody>
        </p:sp>
        <p:sp>
          <p:nvSpPr>
            <p:cNvPr id="43071" name="Oval 65"/>
            <p:cNvSpPr>
              <a:spLocks noChangeArrowheads="1"/>
            </p:cNvSpPr>
            <p:nvPr/>
          </p:nvSpPr>
          <p:spPr bwMode="auto">
            <a:xfrm>
              <a:off x="5285" y="1080"/>
              <a:ext cx="283" cy="2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3072" name="Oval 66"/>
            <p:cNvSpPr>
              <a:spLocks noChangeArrowheads="1"/>
            </p:cNvSpPr>
            <p:nvPr/>
          </p:nvSpPr>
          <p:spPr bwMode="auto">
            <a:xfrm>
              <a:off x="3301" y="2073"/>
              <a:ext cx="283" cy="2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3,5</a:t>
              </a:r>
            </a:p>
          </p:txBody>
        </p:sp>
        <p:sp>
          <p:nvSpPr>
            <p:cNvPr id="43073" name="Oval 67"/>
            <p:cNvSpPr>
              <a:spLocks noChangeArrowheads="1"/>
            </p:cNvSpPr>
            <p:nvPr/>
          </p:nvSpPr>
          <p:spPr bwMode="auto">
            <a:xfrm>
              <a:off x="4293" y="2073"/>
              <a:ext cx="283" cy="2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3074" name="Line 68"/>
            <p:cNvSpPr>
              <a:spLocks noChangeShapeType="1"/>
            </p:cNvSpPr>
            <p:nvPr/>
          </p:nvSpPr>
          <p:spPr bwMode="auto">
            <a:xfrm>
              <a:off x="4576" y="1222"/>
              <a:ext cx="7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5" name="Line 69"/>
            <p:cNvSpPr>
              <a:spLocks noChangeShapeType="1"/>
            </p:cNvSpPr>
            <p:nvPr/>
          </p:nvSpPr>
          <p:spPr bwMode="auto">
            <a:xfrm>
              <a:off x="3442" y="1364"/>
              <a:ext cx="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6" name="Line 70"/>
            <p:cNvSpPr>
              <a:spLocks noChangeShapeType="1"/>
            </p:cNvSpPr>
            <p:nvPr/>
          </p:nvSpPr>
          <p:spPr bwMode="auto">
            <a:xfrm>
              <a:off x="3584" y="2214"/>
              <a:ext cx="7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7" name="Line 71"/>
            <p:cNvSpPr>
              <a:spLocks noChangeShapeType="1"/>
            </p:cNvSpPr>
            <p:nvPr/>
          </p:nvSpPr>
          <p:spPr bwMode="auto">
            <a:xfrm flipV="1">
              <a:off x="4576" y="1364"/>
              <a:ext cx="779" cy="7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8" name="Text Box 72"/>
            <p:cNvSpPr txBox="1">
              <a:spLocks noChangeArrowheads="1"/>
            </p:cNvSpPr>
            <p:nvPr/>
          </p:nvSpPr>
          <p:spPr bwMode="auto">
            <a:xfrm>
              <a:off x="4738" y="1008"/>
              <a:ext cx="27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43079" name="Text Box 73"/>
            <p:cNvSpPr txBox="1">
              <a:spLocks noChangeArrowheads="1"/>
            </p:cNvSpPr>
            <p:nvPr/>
          </p:nvSpPr>
          <p:spPr bwMode="auto">
            <a:xfrm>
              <a:off x="5022" y="1611"/>
              <a:ext cx="26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43080" name="Text Box 74"/>
            <p:cNvSpPr txBox="1">
              <a:spLocks noChangeArrowheads="1"/>
            </p:cNvSpPr>
            <p:nvPr/>
          </p:nvSpPr>
          <p:spPr bwMode="auto">
            <a:xfrm>
              <a:off x="3720" y="93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3081" name="Text Box 75"/>
            <p:cNvSpPr txBox="1">
              <a:spLocks noChangeArrowheads="1"/>
            </p:cNvSpPr>
            <p:nvPr/>
          </p:nvSpPr>
          <p:spPr bwMode="auto">
            <a:xfrm>
              <a:off x="3484" y="1547"/>
              <a:ext cx="17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3082" name="Text Box 76"/>
            <p:cNvSpPr txBox="1">
              <a:spLocks noChangeArrowheads="1"/>
            </p:cNvSpPr>
            <p:nvPr/>
          </p:nvSpPr>
          <p:spPr bwMode="auto">
            <a:xfrm>
              <a:off x="3763" y="1972"/>
              <a:ext cx="18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grpSp>
          <p:nvGrpSpPr>
            <p:cNvPr id="4" name="Group 77"/>
            <p:cNvGrpSpPr>
              <a:grpSpLocks/>
            </p:cNvGrpSpPr>
            <p:nvPr/>
          </p:nvGrpSpPr>
          <p:grpSpPr bwMode="auto">
            <a:xfrm>
              <a:off x="2592" y="912"/>
              <a:ext cx="709" cy="297"/>
              <a:chOff x="384" y="3381"/>
              <a:chExt cx="480" cy="201"/>
            </a:xfrm>
          </p:grpSpPr>
          <p:sp>
            <p:nvSpPr>
              <p:cNvPr id="43087" name="Line 78"/>
              <p:cNvSpPr>
                <a:spLocks noChangeShapeType="1"/>
              </p:cNvSpPr>
              <p:nvPr/>
            </p:nvSpPr>
            <p:spPr bwMode="auto">
              <a:xfrm>
                <a:off x="384" y="358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3088" name="Text Box 79"/>
              <p:cNvSpPr txBox="1">
                <a:spLocks noChangeArrowheads="1"/>
              </p:cNvSpPr>
              <p:nvPr/>
            </p:nvSpPr>
            <p:spPr bwMode="auto">
              <a:xfrm>
                <a:off x="431" y="3381"/>
                <a:ext cx="268" cy="15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/>
                  <a:t>start</a:t>
                </a:r>
              </a:p>
            </p:txBody>
          </p:sp>
        </p:grpSp>
        <p:sp>
          <p:nvSpPr>
            <p:cNvPr id="43084" name="Oval 80"/>
            <p:cNvSpPr>
              <a:spLocks noChangeArrowheads="1"/>
            </p:cNvSpPr>
            <p:nvPr/>
          </p:nvSpPr>
          <p:spPr bwMode="auto">
            <a:xfrm>
              <a:off x="5313" y="1107"/>
              <a:ext cx="228" cy="22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43085" name="Oval 81"/>
            <p:cNvSpPr>
              <a:spLocks noChangeArrowheads="1"/>
            </p:cNvSpPr>
            <p:nvPr/>
          </p:nvSpPr>
          <p:spPr bwMode="auto">
            <a:xfrm>
              <a:off x="4320" y="1110"/>
              <a:ext cx="228" cy="22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43086" name="Oval 82"/>
            <p:cNvSpPr>
              <a:spLocks noChangeArrowheads="1"/>
            </p:cNvSpPr>
            <p:nvPr/>
          </p:nvSpPr>
          <p:spPr bwMode="auto">
            <a:xfrm>
              <a:off x="3327" y="2105"/>
              <a:ext cx="228" cy="22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15962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sz="3600" dirty="0" smtClean="0"/>
              <a:t>Algorithm For Subset Construction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914400" y="1371600"/>
            <a:ext cx="7848600" cy="451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push all states in T onto stack;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initialize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-closure(T) to T;</a:t>
            </a:r>
            <a:endParaRPr lang="en-US" sz="200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663300"/>
                </a:solidFill>
                <a:latin typeface="Courier New" pitchFamily="49" charset="0"/>
              </a:rPr>
              <a:t>while</a:t>
            </a:r>
            <a:r>
              <a:rPr lang="en-US" sz="2000">
                <a:latin typeface="Times New Roman" pitchFamily="18" charset="0"/>
              </a:rPr>
              <a:t> stack is not empty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  </a:t>
            </a: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do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begin</a:t>
            </a:r>
            <a:endParaRPr lang="en-US" sz="2000">
              <a:solidFill>
                <a:srgbClr val="6633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pop t, the top element, off the stack;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</a:t>
            </a: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for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each   state u with edge from t to u labeled    </a:t>
            </a: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do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pitchFamily="49" charset="0"/>
                <a:sym typeface="Symbol" pitchFamily="18" charset="2"/>
              </a:rPr>
              <a:t>      </a:t>
            </a: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if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u is not in -closure(T)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do begin</a:t>
            </a:r>
            <a:endParaRPr lang="en-US" sz="2000">
              <a:solidFill>
                <a:srgbClr val="6633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                add u to -closure(T) 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          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push u onto stack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</a:t>
            </a: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end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end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705600" y="1371600"/>
            <a:ext cx="2055813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1">
                <a:solidFill>
                  <a:srgbClr val="A50021"/>
                </a:solidFill>
                <a:latin typeface="Times New Roman" pitchFamily="18" charset="0"/>
              </a:rPr>
              <a:t>computing the</a:t>
            </a:r>
          </a:p>
          <a:p>
            <a:pPr algn="ctr" eaLnBrk="1" hangingPunct="1"/>
            <a:r>
              <a:rPr lang="en-US" sz="2400" b="1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-closure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smtClean="0"/>
              <a:t>Algorithm For Subset Construction – (2)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914400" y="1371600"/>
            <a:ext cx="7848600" cy="451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initially, 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-closure(s</a:t>
            </a:r>
            <a:r>
              <a:rPr lang="en-US" sz="2000" baseline="-2500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) is only (unmarked) state in 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Dstates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pitchFamily="49" charset="0"/>
              </a:rPr>
              <a:t>while</a:t>
            </a:r>
            <a:r>
              <a:rPr lang="en-US" sz="2000">
                <a:latin typeface="Times New Roman" pitchFamily="18" charset="0"/>
              </a:rPr>
              <a:t> there is unmarked state T in 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Dstates  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do begin</a:t>
            </a:r>
            <a:endParaRPr lang="en-US" sz="20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mark T;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for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each input symbol </a:t>
            </a:r>
            <a:r>
              <a:rPr lang="en-US" sz="20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   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do begin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pitchFamily="49" charset="0"/>
                <a:sym typeface="Symbol" pitchFamily="18" charset="2"/>
              </a:rPr>
              <a:t>     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U := -closure(</a:t>
            </a:r>
            <a:r>
              <a:rPr lang="en-US" sz="2000" i="1">
                <a:latin typeface="Times New Roman" pitchFamily="18" charset="0"/>
                <a:sym typeface="Symbol" pitchFamily="18" charset="2"/>
              </a:rPr>
              <a:t>move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(T,</a:t>
            </a:r>
            <a:r>
              <a:rPr lang="en-US" sz="20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));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         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if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U is not in 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Dstates  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then</a:t>
            </a:r>
            <a:endParaRPr lang="en-US" sz="20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                add U as an unmarked state to 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Dstates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          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[T,</a:t>
            </a:r>
            <a:r>
              <a:rPr lang="en-US" sz="20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] := U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end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pitchFamily="49" charset="0"/>
                <a:sym typeface="Symbol" pitchFamily="18" charset="2"/>
              </a:rPr>
              <a:t>end</a:t>
            </a:r>
            <a:endParaRPr lang="en-US" sz="2000">
              <a:solidFill>
                <a:srgbClr val="00CC00"/>
              </a:solidFill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639762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dirty="0" smtClean="0"/>
              <a:t>NFA to DFA: Example 2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371600" y="4876800"/>
            <a:ext cx="7543800" cy="1662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First we calculate:  </a:t>
            </a:r>
            <a:r>
              <a:rPr lang="en-US" sz="2400" b="1">
                <a:latin typeface="Times New Roman" pitchFamily="18" charset="0"/>
                <a:sym typeface="Symbol" pitchFamily="18" charset="2"/>
              </a:rPr>
              <a:t>-closure(0)     </a:t>
            </a:r>
            <a:r>
              <a:rPr lang="en-US" sz="24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(i.e., state 0)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24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-closure(0) = {0, 1, 2, 4, 7}  </a:t>
            </a:r>
            <a:r>
              <a:rPr lang="en-US" sz="24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(all states reachable from 0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24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                                                  on -moves)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24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Let A={0, 1, 2, 4, 7} be a state of new DFA, D.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1295400"/>
            <a:ext cx="8534400" cy="3308350"/>
            <a:chOff x="192" y="816"/>
            <a:chExt cx="5376" cy="208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5136" y="2256"/>
              <a:ext cx="384" cy="384"/>
              <a:chOff x="1488" y="2880"/>
              <a:chExt cx="384" cy="384"/>
            </a:xfrm>
          </p:grpSpPr>
          <p:sp>
            <p:nvSpPr>
              <p:cNvPr id="23609" name="Oval 6"/>
              <p:cNvSpPr>
                <a:spLocks noChangeArrowheads="1"/>
              </p:cNvSpPr>
              <p:nvPr/>
            </p:nvSpPr>
            <p:spPr bwMode="auto">
              <a:xfrm>
                <a:off x="1488" y="288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23610" name="Oval 7"/>
              <p:cNvSpPr>
                <a:spLocks noChangeArrowheads="1"/>
              </p:cNvSpPr>
              <p:nvPr/>
            </p:nvSpPr>
            <p:spPr bwMode="auto">
              <a:xfrm>
                <a:off x="1536" y="292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23560" name="Oval 8"/>
            <p:cNvSpPr>
              <a:spLocks noChangeArrowheads="1"/>
            </p:cNvSpPr>
            <p:nvPr/>
          </p:nvSpPr>
          <p:spPr bwMode="auto">
            <a:xfrm>
              <a:off x="2160" y="2208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1" name="Oval 9"/>
            <p:cNvSpPr>
              <a:spLocks noChangeArrowheads="1"/>
            </p:cNvSpPr>
            <p:nvPr/>
          </p:nvSpPr>
          <p:spPr bwMode="auto">
            <a:xfrm>
              <a:off x="2112" y="1152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2" name="Oval 10"/>
            <p:cNvSpPr>
              <a:spLocks noChangeArrowheads="1"/>
            </p:cNvSpPr>
            <p:nvPr/>
          </p:nvSpPr>
          <p:spPr bwMode="auto">
            <a:xfrm>
              <a:off x="5088" y="168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3" name="Oval 11"/>
            <p:cNvSpPr>
              <a:spLocks noChangeArrowheads="1"/>
            </p:cNvSpPr>
            <p:nvPr/>
          </p:nvSpPr>
          <p:spPr bwMode="auto">
            <a:xfrm>
              <a:off x="4560" y="168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4" name="Oval 12"/>
            <p:cNvSpPr>
              <a:spLocks noChangeArrowheads="1"/>
            </p:cNvSpPr>
            <p:nvPr/>
          </p:nvSpPr>
          <p:spPr bwMode="auto">
            <a:xfrm>
              <a:off x="2928" y="2208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5" name="Oval 13"/>
            <p:cNvSpPr>
              <a:spLocks noChangeArrowheads="1"/>
            </p:cNvSpPr>
            <p:nvPr/>
          </p:nvSpPr>
          <p:spPr bwMode="auto">
            <a:xfrm>
              <a:off x="3408" y="168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6" name="Oval 14"/>
            <p:cNvSpPr>
              <a:spLocks noChangeArrowheads="1"/>
            </p:cNvSpPr>
            <p:nvPr/>
          </p:nvSpPr>
          <p:spPr bwMode="auto">
            <a:xfrm>
              <a:off x="2928" y="1152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7" name="Oval 15"/>
            <p:cNvSpPr>
              <a:spLocks noChangeArrowheads="1"/>
            </p:cNvSpPr>
            <p:nvPr/>
          </p:nvSpPr>
          <p:spPr bwMode="auto">
            <a:xfrm>
              <a:off x="720" y="168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8" name="Oval 16"/>
            <p:cNvSpPr>
              <a:spLocks noChangeArrowheads="1"/>
            </p:cNvSpPr>
            <p:nvPr/>
          </p:nvSpPr>
          <p:spPr bwMode="auto">
            <a:xfrm>
              <a:off x="3984" y="168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9" name="Oval 17"/>
            <p:cNvSpPr>
              <a:spLocks noChangeArrowheads="1"/>
            </p:cNvSpPr>
            <p:nvPr/>
          </p:nvSpPr>
          <p:spPr bwMode="auto">
            <a:xfrm>
              <a:off x="1440" y="168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70" name="Line 18"/>
            <p:cNvSpPr>
              <a:spLocks noChangeShapeType="1"/>
            </p:cNvSpPr>
            <p:nvPr/>
          </p:nvSpPr>
          <p:spPr bwMode="auto">
            <a:xfrm>
              <a:off x="1776" y="2016"/>
              <a:ext cx="43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Line 19"/>
            <p:cNvSpPr>
              <a:spLocks noChangeShapeType="1"/>
            </p:cNvSpPr>
            <p:nvPr/>
          </p:nvSpPr>
          <p:spPr bwMode="auto">
            <a:xfrm>
              <a:off x="2544" y="2400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Line 20"/>
            <p:cNvSpPr>
              <a:spLocks noChangeShapeType="1"/>
            </p:cNvSpPr>
            <p:nvPr/>
          </p:nvSpPr>
          <p:spPr bwMode="auto">
            <a:xfrm flipV="1">
              <a:off x="3264" y="2016"/>
              <a:ext cx="19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Line 21"/>
            <p:cNvSpPr>
              <a:spLocks noChangeShapeType="1"/>
            </p:cNvSpPr>
            <p:nvPr/>
          </p:nvSpPr>
          <p:spPr bwMode="auto">
            <a:xfrm>
              <a:off x="288" y="1872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Line 22"/>
            <p:cNvSpPr>
              <a:spLocks noChangeShapeType="1"/>
            </p:cNvSpPr>
            <p:nvPr/>
          </p:nvSpPr>
          <p:spPr bwMode="auto">
            <a:xfrm>
              <a:off x="1104" y="187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Line 23"/>
            <p:cNvSpPr>
              <a:spLocks noChangeShapeType="1"/>
            </p:cNvSpPr>
            <p:nvPr/>
          </p:nvSpPr>
          <p:spPr bwMode="auto">
            <a:xfrm flipV="1">
              <a:off x="1776" y="1488"/>
              <a:ext cx="33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6" name="Line 24"/>
            <p:cNvSpPr>
              <a:spLocks noChangeShapeType="1"/>
            </p:cNvSpPr>
            <p:nvPr/>
          </p:nvSpPr>
          <p:spPr bwMode="auto">
            <a:xfrm>
              <a:off x="2496" y="1344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7" name="Line 25"/>
            <p:cNvSpPr>
              <a:spLocks noChangeShapeType="1"/>
            </p:cNvSpPr>
            <p:nvPr/>
          </p:nvSpPr>
          <p:spPr bwMode="auto">
            <a:xfrm>
              <a:off x="3264" y="1440"/>
              <a:ext cx="24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8" name="Line 26"/>
            <p:cNvSpPr>
              <a:spLocks noChangeShapeType="1"/>
            </p:cNvSpPr>
            <p:nvPr/>
          </p:nvSpPr>
          <p:spPr bwMode="auto">
            <a:xfrm flipV="1">
              <a:off x="3792" y="187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9" name="Line 27"/>
            <p:cNvSpPr>
              <a:spLocks noChangeShapeType="1"/>
            </p:cNvSpPr>
            <p:nvPr/>
          </p:nvSpPr>
          <p:spPr bwMode="auto">
            <a:xfrm>
              <a:off x="4368" y="187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0" name="Line 28"/>
            <p:cNvSpPr>
              <a:spLocks noChangeShapeType="1"/>
            </p:cNvSpPr>
            <p:nvPr/>
          </p:nvSpPr>
          <p:spPr bwMode="auto">
            <a:xfrm>
              <a:off x="4944" y="187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1" name="Line 29"/>
            <p:cNvSpPr>
              <a:spLocks noChangeShapeType="1"/>
            </p:cNvSpPr>
            <p:nvPr/>
          </p:nvSpPr>
          <p:spPr bwMode="auto">
            <a:xfrm flipH="1">
              <a:off x="5280" y="206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23582" name="AutoShape 30"/>
            <p:cNvCxnSpPr>
              <a:cxnSpLocks noChangeShapeType="1"/>
              <a:stCxn id="23567" idx="4"/>
              <a:endCxn id="23568" idx="4"/>
            </p:cNvCxnSpPr>
            <p:nvPr/>
          </p:nvCxnSpPr>
          <p:spPr bwMode="auto">
            <a:xfrm rot="16200000" flipH="1">
              <a:off x="2543" y="433"/>
              <a:ext cx="1" cy="3264"/>
            </a:xfrm>
            <a:prstGeom prst="curvedConnector3">
              <a:avLst>
                <a:gd name="adj1" fmla="val 79799968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3583" name="AutoShape 31"/>
            <p:cNvCxnSpPr>
              <a:cxnSpLocks noChangeShapeType="1"/>
              <a:stCxn id="23565" idx="0"/>
              <a:endCxn id="23569" idx="0"/>
            </p:cNvCxnSpPr>
            <p:nvPr/>
          </p:nvCxnSpPr>
          <p:spPr bwMode="auto">
            <a:xfrm rot="-5400000" flipH="1" flipV="1">
              <a:off x="2615" y="697"/>
              <a:ext cx="1" cy="1968"/>
            </a:xfrm>
            <a:prstGeom prst="curvedConnector3">
              <a:avLst>
                <a:gd name="adj1" fmla="val -83300000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sp>
          <p:nvSpPr>
            <p:cNvPr id="23584" name="Text Box 32"/>
            <p:cNvSpPr txBox="1">
              <a:spLocks noChangeArrowheads="1"/>
            </p:cNvSpPr>
            <p:nvPr/>
          </p:nvSpPr>
          <p:spPr bwMode="auto">
            <a:xfrm>
              <a:off x="816" y="1776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85" name="Text Box 33"/>
            <p:cNvSpPr txBox="1">
              <a:spLocks noChangeArrowheads="1"/>
            </p:cNvSpPr>
            <p:nvPr/>
          </p:nvSpPr>
          <p:spPr bwMode="auto">
            <a:xfrm>
              <a:off x="1536" y="1776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86" name="Text Box 34"/>
            <p:cNvSpPr txBox="1">
              <a:spLocks noChangeArrowheads="1"/>
            </p:cNvSpPr>
            <p:nvPr/>
          </p:nvSpPr>
          <p:spPr bwMode="auto">
            <a:xfrm>
              <a:off x="2208" y="1248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87" name="Text Box 35"/>
            <p:cNvSpPr txBox="1">
              <a:spLocks noChangeArrowheads="1"/>
            </p:cNvSpPr>
            <p:nvPr/>
          </p:nvSpPr>
          <p:spPr bwMode="auto">
            <a:xfrm>
              <a:off x="3024" y="1248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588" name="Text Box 36"/>
            <p:cNvSpPr txBox="1">
              <a:spLocks noChangeArrowheads="1"/>
            </p:cNvSpPr>
            <p:nvPr/>
          </p:nvSpPr>
          <p:spPr bwMode="auto">
            <a:xfrm>
              <a:off x="3024" y="2304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589" name="Text Box 37"/>
            <p:cNvSpPr txBox="1">
              <a:spLocks noChangeArrowheads="1"/>
            </p:cNvSpPr>
            <p:nvPr/>
          </p:nvSpPr>
          <p:spPr bwMode="auto">
            <a:xfrm>
              <a:off x="2256" y="2304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590" name="Text Box 38"/>
            <p:cNvSpPr txBox="1">
              <a:spLocks noChangeArrowheads="1"/>
            </p:cNvSpPr>
            <p:nvPr/>
          </p:nvSpPr>
          <p:spPr bwMode="auto">
            <a:xfrm>
              <a:off x="3504" y="1776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591" name="Text Box 39"/>
            <p:cNvSpPr txBox="1">
              <a:spLocks noChangeArrowheads="1"/>
            </p:cNvSpPr>
            <p:nvPr/>
          </p:nvSpPr>
          <p:spPr bwMode="auto">
            <a:xfrm>
              <a:off x="4080" y="1776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592" name="Text Box 40"/>
            <p:cNvSpPr txBox="1">
              <a:spLocks noChangeArrowheads="1"/>
            </p:cNvSpPr>
            <p:nvPr/>
          </p:nvSpPr>
          <p:spPr bwMode="auto">
            <a:xfrm>
              <a:off x="4656" y="1776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593" name="Text Box 41"/>
            <p:cNvSpPr txBox="1">
              <a:spLocks noChangeArrowheads="1"/>
            </p:cNvSpPr>
            <p:nvPr/>
          </p:nvSpPr>
          <p:spPr bwMode="auto">
            <a:xfrm>
              <a:off x="5184" y="1776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594" name="Text Box 42"/>
            <p:cNvSpPr txBox="1">
              <a:spLocks noChangeArrowheads="1"/>
            </p:cNvSpPr>
            <p:nvPr/>
          </p:nvSpPr>
          <p:spPr bwMode="auto">
            <a:xfrm>
              <a:off x="5184" y="235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23595" name="Text Box 43"/>
            <p:cNvSpPr txBox="1">
              <a:spLocks noChangeArrowheads="1"/>
            </p:cNvSpPr>
            <p:nvPr/>
          </p:nvSpPr>
          <p:spPr bwMode="auto">
            <a:xfrm>
              <a:off x="1104" y="1680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596" name="Text Box 44"/>
            <p:cNvSpPr txBox="1">
              <a:spLocks noChangeArrowheads="1"/>
            </p:cNvSpPr>
            <p:nvPr/>
          </p:nvSpPr>
          <p:spPr bwMode="auto">
            <a:xfrm>
              <a:off x="1728" y="1440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597" name="Text Box 45"/>
            <p:cNvSpPr txBox="1">
              <a:spLocks noChangeArrowheads="1"/>
            </p:cNvSpPr>
            <p:nvPr/>
          </p:nvSpPr>
          <p:spPr bwMode="auto">
            <a:xfrm>
              <a:off x="1776" y="211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598" name="Text Box 46"/>
            <p:cNvSpPr txBox="1">
              <a:spLocks noChangeArrowheads="1"/>
            </p:cNvSpPr>
            <p:nvPr/>
          </p:nvSpPr>
          <p:spPr bwMode="auto">
            <a:xfrm>
              <a:off x="2448" y="2688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599" name="Text Box 47"/>
            <p:cNvSpPr txBox="1">
              <a:spLocks noChangeArrowheads="1"/>
            </p:cNvSpPr>
            <p:nvPr/>
          </p:nvSpPr>
          <p:spPr bwMode="auto">
            <a:xfrm>
              <a:off x="2496" y="816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0" name="Text Box 48"/>
            <p:cNvSpPr txBox="1">
              <a:spLocks noChangeArrowheads="1"/>
            </p:cNvSpPr>
            <p:nvPr/>
          </p:nvSpPr>
          <p:spPr bwMode="auto">
            <a:xfrm>
              <a:off x="3264" y="139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1" name="Text Box 49"/>
            <p:cNvSpPr txBox="1">
              <a:spLocks noChangeArrowheads="1"/>
            </p:cNvSpPr>
            <p:nvPr/>
          </p:nvSpPr>
          <p:spPr bwMode="auto">
            <a:xfrm>
              <a:off x="3264" y="211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2" name="Text Box 50"/>
            <p:cNvSpPr txBox="1">
              <a:spLocks noChangeArrowheads="1"/>
            </p:cNvSpPr>
            <p:nvPr/>
          </p:nvSpPr>
          <p:spPr bwMode="auto">
            <a:xfrm>
              <a:off x="3744" y="163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3" name="Text Box 51"/>
            <p:cNvSpPr txBox="1">
              <a:spLocks noChangeArrowheads="1"/>
            </p:cNvSpPr>
            <p:nvPr/>
          </p:nvSpPr>
          <p:spPr bwMode="auto">
            <a:xfrm>
              <a:off x="4320" y="163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a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4" name="Text Box 52"/>
            <p:cNvSpPr txBox="1">
              <a:spLocks noChangeArrowheads="1"/>
            </p:cNvSpPr>
            <p:nvPr/>
          </p:nvSpPr>
          <p:spPr bwMode="auto">
            <a:xfrm>
              <a:off x="2544" y="115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a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5" name="Text Box 53"/>
            <p:cNvSpPr txBox="1">
              <a:spLocks noChangeArrowheads="1"/>
            </p:cNvSpPr>
            <p:nvPr/>
          </p:nvSpPr>
          <p:spPr bwMode="auto">
            <a:xfrm>
              <a:off x="2592" y="2208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b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6" name="Text Box 54"/>
            <p:cNvSpPr txBox="1">
              <a:spLocks noChangeArrowheads="1"/>
            </p:cNvSpPr>
            <p:nvPr/>
          </p:nvSpPr>
          <p:spPr bwMode="auto">
            <a:xfrm>
              <a:off x="4896" y="163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b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7" name="Text Box 55"/>
            <p:cNvSpPr txBox="1">
              <a:spLocks noChangeArrowheads="1"/>
            </p:cNvSpPr>
            <p:nvPr/>
          </p:nvSpPr>
          <p:spPr bwMode="auto">
            <a:xfrm>
              <a:off x="5280" y="2064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b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8" name="Text Box 56"/>
            <p:cNvSpPr txBox="1">
              <a:spLocks noChangeArrowheads="1"/>
            </p:cNvSpPr>
            <p:nvPr/>
          </p:nvSpPr>
          <p:spPr bwMode="auto">
            <a:xfrm>
              <a:off x="192" y="1680"/>
              <a:ext cx="52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start</a:t>
              </a:r>
              <a:endParaRPr lang="en-US" sz="1600" b="1">
                <a:latin typeface="Times New Roman" pitchFamily="18" charset="0"/>
              </a:endParaRPr>
            </a:p>
          </p:txBody>
        </p:sp>
      </p:grpSp>
      <p:sp>
        <p:nvSpPr>
          <p:cNvPr id="23557" name="Text Box 57"/>
          <p:cNvSpPr txBox="1">
            <a:spLocks noChangeArrowheads="1"/>
          </p:cNvSpPr>
          <p:nvPr/>
        </p:nvSpPr>
        <p:spPr bwMode="auto">
          <a:xfrm>
            <a:off x="1066800" y="1143000"/>
            <a:ext cx="7848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400" b="1">
                <a:latin typeface="Times New Roman" pitchFamily="18" charset="0"/>
              </a:rPr>
              <a:t>Start with NFA:                                         </a:t>
            </a:r>
            <a:r>
              <a:rPr lang="en-US" sz="2400" b="1">
                <a:solidFill>
                  <a:srgbClr val="FF6699"/>
                </a:solidFill>
                <a:latin typeface="Times New Roman" pitchFamily="18" charset="0"/>
              </a:rPr>
              <a:t>(a | b)*abb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23558" name="Rectangle 58"/>
          <p:cNvSpPr>
            <a:spLocks noChangeArrowheads="1"/>
          </p:cNvSpPr>
          <p:nvPr/>
        </p:nvSpPr>
        <p:spPr bwMode="auto">
          <a:xfrm>
            <a:off x="4371975" y="3200400"/>
            <a:ext cx="4016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1">
                <a:latin typeface="Times New Roman" pitchFamily="18" charset="0"/>
                <a:sym typeface="Symbol" pitchFamily="18" charset="2"/>
              </a:rPr>
              <a:t>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639762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r>
              <a:rPr lang="en-US" dirty="0" smtClean="0"/>
              <a:t>NFA to DFA: Example 2– continued (1)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295400" y="4343400"/>
            <a:ext cx="7635875" cy="2108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b="1">
                <a:solidFill>
                  <a:srgbClr val="A50021"/>
                </a:solidFill>
                <a:latin typeface="Times New Roman" pitchFamily="18" charset="0"/>
              </a:rPr>
              <a:t>b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A,b))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0,1,2,4,7},b)) 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latin typeface="Times New Roman" pitchFamily="18" charset="0"/>
                <a:sym typeface="Symbol" pitchFamily="18" charset="2"/>
              </a:rPr>
              <a:t>adds {5}</a:t>
            </a: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   ( since </a:t>
            </a:r>
            <a:r>
              <a:rPr lang="en-US" sz="2000" b="1" i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move</a:t>
            </a: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(4,b)=5) </a:t>
            </a:r>
          </a:p>
          <a:p>
            <a:pPr eaLnBrk="1" hangingPunct="1"/>
            <a:endParaRPr lang="en-US" sz="2000" b="1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latin typeface="Times New Roman" pitchFamily="18" charset="0"/>
                <a:sym typeface="Symbol" pitchFamily="18" charset="2"/>
              </a:rPr>
              <a:t>From this we have :   -closure({5}) = {1,2,4,5,6,7}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(since 56 1 4,  6 7,  and 1 2  all by -moves)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solidFill>
                <a:srgbClr val="FF33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latin typeface="Times New Roman" pitchFamily="18" charset="0"/>
                <a:sym typeface="Symbol" pitchFamily="18" charset="2"/>
              </a:rPr>
              <a:t>Let C={1,2,4,5,6,7} be a new state.  Define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Dtran[A,b] = C.</a:t>
            </a:r>
            <a:endParaRPr lang="en-US" sz="20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219200" y="1905000"/>
            <a:ext cx="7315200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1219200" y="4343400"/>
            <a:ext cx="7315200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219200" y="1143000"/>
            <a:ext cx="7635875" cy="2657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b="1">
                <a:latin typeface="Times New Roman" pitchFamily="18" charset="0"/>
              </a:rPr>
              <a:t>2</a:t>
            </a:r>
            <a:r>
              <a:rPr lang="en-US" sz="2000" b="1" baseline="30000">
                <a:latin typeface="Times New Roman" pitchFamily="18" charset="0"/>
              </a:rPr>
              <a:t>nd</a:t>
            </a:r>
            <a:r>
              <a:rPr lang="en-US" sz="2000" b="1">
                <a:latin typeface="Times New Roman" pitchFamily="18" charset="0"/>
              </a:rPr>
              <a:t> , we calculate :  a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A,a))   and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latin typeface="Times New Roman" pitchFamily="18" charset="0"/>
              </a:rPr>
              <a:t>                                 b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A,b)) 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a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A,a))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0,1,2,4,7},a))}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latin typeface="Times New Roman" pitchFamily="18" charset="0"/>
                <a:sym typeface="Symbol" pitchFamily="18" charset="2"/>
              </a:rPr>
              <a:t>adds {3,8}</a:t>
            </a: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 ( since </a:t>
            </a:r>
            <a:r>
              <a:rPr lang="en-US" sz="2000" b="1" i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move</a:t>
            </a: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(2,a)=3 and </a:t>
            </a:r>
            <a:r>
              <a:rPr lang="en-US" sz="2000" b="1" i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move</a:t>
            </a: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(7,a)=8)</a:t>
            </a:r>
          </a:p>
          <a:p>
            <a:pPr eaLnBrk="1" hangingPunct="1"/>
            <a:endParaRPr lang="en-US" sz="2000" b="1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latin typeface="Times New Roman" pitchFamily="18" charset="0"/>
                <a:sym typeface="Symbol" pitchFamily="18" charset="2"/>
              </a:rPr>
              <a:t>From this we have :   -closure({3,8}) = {1,2,3,4,6,7,8}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(since 36 1 4,  6 7,  and 1 2  all by -moves)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solidFill>
                <a:srgbClr val="FF33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latin typeface="Times New Roman" pitchFamily="18" charset="0"/>
                <a:sym typeface="Symbol" pitchFamily="18" charset="2"/>
              </a:rPr>
              <a:t>Let B={1,2,3,4,6,7,8} be a new state.  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Dtran[A,a] = B.</a:t>
            </a:r>
            <a:endParaRPr lang="en-US" sz="2000" b="1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305800" cy="8382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Nondeterministic Finite Automata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28600" y="1066800"/>
            <a:ext cx="808513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</a:pPr>
            <a:r>
              <a:rPr lang="en-US" sz="2800" dirty="0" smtClean="0"/>
              <a:t>A </a:t>
            </a:r>
            <a:r>
              <a:rPr lang="en-US" sz="2800" b="1" dirty="0"/>
              <a:t>nondeterministic finite automaton</a:t>
            </a:r>
            <a:r>
              <a:rPr lang="en-US" sz="2800" dirty="0"/>
              <a:t> (NFA) is </a:t>
            </a:r>
            <a:r>
              <a:rPr lang="en-US" sz="2800" dirty="0" smtClean="0"/>
              <a:t>a mathematical </a:t>
            </a:r>
            <a:r>
              <a:rPr lang="en-US" sz="2800" dirty="0"/>
              <a:t>model that consists of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</a:pPr>
            <a:endParaRPr lang="en-US" sz="2800" dirty="0"/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800" dirty="0"/>
              <a:t>A set of </a:t>
            </a:r>
            <a:r>
              <a:rPr lang="en-US" sz="2800" dirty="0">
                <a:solidFill>
                  <a:srgbClr val="0070C0"/>
                </a:solidFill>
              </a:rPr>
              <a:t>states</a:t>
            </a:r>
            <a:r>
              <a:rPr lang="en-US" sz="2800" dirty="0"/>
              <a:t> S</a:t>
            </a:r>
            <a:endParaRPr lang="en-US" sz="2800" b="1" dirty="0"/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800" dirty="0"/>
              <a:t>A set of </a:t>
            </a:r>
            <a:r>
              <a:rPr lang="en-US" sz="2800" dirty="0">
                <a:solidFill>
                  <a:srgbClr val="00B050"/>
                </a:solidFill>
              </a:rPr>
              <a:t>input symbols </a:t>
            </a:r>
            <a:r>
              <a:rPr lang="en-US" sz="2800" dirty="0">
                <a:latin typeface="Symbol" pitchFamily="18" charset="2"/>
              </a:rPr>
              <a:t>S</a:t>
            </a:r>
            <a:endParaRPr lang="en-US" sz="2800" b="1" dirty="0"/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00B0F0"/>
                </a:solidFill>
              </a:rPr>
              <a:t>transition function </a:t>
            </a:r>
            <a:r>
              <a:rPr lang="en-US" sz="2800" dirty="0"/>
              <a:t>that maps state/symbol pairs to a set of states</a:t>
            </a:r>
            <a:endParaRPr lang="en-US" sz="2800" b="1" dirty="0">
              <a:sym typeface="Wingdings" pitchFamily="2" charset="2"/>
            </a:endParaRPr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800" dirty="0"/>
              <a:t>A special state s</a:t>
            </a:r>
            <a:r>
              <a:rPr lang="en-US" sz="2800" baseline="-25000" dirty="0"/>
              <a:t>0</a:t>
            </a:r>
            <a:r>
              <a:rPr lang="en-US" sz="2800" dirty="0"/>
              <a:t> called the </a:t>
            </a:r>
            <a:r>
              <a:rPr lang="en-US" sz="2800" dirty="0">
                <a:solidFill>
                  <a:schemeClr val="accent1"/>
                </a:solidFill>
              </a:rPr>
              <a:t>start state</a:t>
            </a:r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800" dirty="0"/>
              <a:t>A set of states F (subset of S) of </a:t>
            </a:r>
            <a:r>
              <a:rPr lang="en-US" sz="2800" dirty="0">
                <a:solidFill>
                  <a:srgbClr val="FF0000"/>
                </a:solidFill>
              </a:rPr>
              <a:t>final states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</a:pPr>
            <a:endParaRPr lang="en-US" sz="2800" dirty="0"/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</a:pPr>
            <a:r>
              <a:rPr lang="en-US" sz="2800" dirty="0"/>
              <a:t>INPUT: string</a:t>
            </a:r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</a:pPr>
            <a:r>
              <a:rPr lang="en-US" sz="2800" dirty="0"/>
              <a:t>OUTPUT: yes or no</a:t>
            </a:r>
          </a:p>
        </p:txBody>
      </p:sp>
    </p:spTree>
    <p:extLst>
      <p:ext uri="{BB962C8B-B14F-4D97-AF65-F5344CB8AC3E}">
        <p14:creationId xmlns:p14="http://schemas.microsoft.com/office/powerpoint/2010/main" val="263910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639762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r>
              <a:rPr lang="en-US" dirty="0" smtClean="0"/>
              <a:t>NFA to DFA: Example 2– continued (2)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143000" y="1143000"/>
            <a:ext cx="7635875" cy="2838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b="1">
                <a:latin typeface="Times New Roman" pitchFamily="18" charset="0"/>
              </a:rPr>
              <a:t>3</a:t>
            </a:r>
            <a:r>
              <a:rPr lang="en-US" sz="2000" b="1" baseline="30000">
                <a:latin typeface="Times New Roman" pitchFamily="18" charset="0"/>
              </a:rPr>
              <a:t>rd</a:t>
            </a:r>
            <a:r>
              <a:rPr lang="en-US" sz="2000" b="1">
                <a:latin typeface="Times New Roman" pitchFamily="18" charset="0"/>
              </a:rPr>
              <a:t> , we calculate for state B on {a,b}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a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B,a))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1,2,3,4,6,7,8},a))}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{1,2,3,4,6,7,8} = B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Dtran[B,a] = B.</a:t>
            </a:r>
          </a:p>
          <a:p>
            <a:pPr eaLnBrk="1" hangingPunct="1"/>
            <a:endParaRPr lang="en-US" sz="2000" b="1">
              <a:solidFill>
                <a:srgbClr val="00CC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b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B,b))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1,2,3,4,6,7,8},b))}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{1,2,4,5,6,7,9} = D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Dtran[B,b] = D.</a:t>
            </a:r>
          </a:p>
          <a:p>
            <a:pPr eaLnBrk="1" hangingPunct="1"/>
            <a:endParaRPr lang="en-US" sz="20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143000" y="1143000"/>
            <a:ext cx="7620000" cy="2667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1143000" y="4019550"/>
            <a:ext cx="7635875" cy="2838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b="1">
                <a:latin typeface="Times New Roman" pitchFamily="18" charset="0"/>
              </a:rPr>
              <a:t>4</a:t>
            </a:r>
            <a:r>
              <a:rPr lang="en-US" sz="2000" b="1" baseline="30000">
                <a:latin typeface="Times New Roman" pitchFamily="18" charset="0"/>
              </a:rPr>
              <a:t>th</a:t>
            </a:r>
            <a:r>
              <a:rPr lang="en-US" sz="2000" b="1">
                <a:latin typeface="Times New Roman" pitchFamily="18" charset="0"/>
              </a:rPr>
              <a:t> , we calculate for state C on {a,b}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a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C,a))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1,2,4,5,6,7},a))}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{1,2,3,4,6,7,8} = B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Dtran[C,a] = B.</a:t>
            </a:r>
          </a:p>
          <a:p>
            <a:pPr eaLnBrk="1" hangingPunct="1"/>
            <a:endParaRPr lang="en-US" sz="2000" b="1">
              <a:solidFill>
                <a:srgbClr val="00CC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b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(move(C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,b))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1,2,4,5,6,7},b))}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{1,2,4,5,6,7} = C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Dtran[C,b] = C.</a:t>
            </a:r>
          </a:p>
          <a:p>
            <a:pPr eaLnBrk="1" hangingPunct="1"/>
            <a:endParaRPr lang="en-US" sz="20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143000" y="3962400"/>
            <a:ext cx="7620000" cy="2590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639762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r>
              <a:rPr lang="en-US" dirty="0" smtClean="0"/>
              <a:t>NFA to DFA: Example 2– continued (3)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143000" y="1143000"/>
            <a:ext cx="7635875" cy="2838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b="1">
                <a:latin typeface="Times New Roman" pitchFamily="18" charset="0"/>
              </a:rPr>
              <a:t>5</a:t>
            </a:r>
            <a:r>
              <a:rPr lang="en-US" sz="2000" b="1" baseline="30000">
                <a:latin typeface="Times New Roman" pitchFamily="18" charset="0"/>
              </a:rPr>
              <a:t>th</a:t>
            </a:r>
            <a:r>
              <a:rPr lang="en-US" sz="2000" b="1">
                <a:latin typeface="Times New Roman" pitchFamily="18" charset="0"/>
              </a:rPr>
              <a:t> , we calculate for state D on {a,b}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a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D,a))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1,2,4,5,6,7,9},a))}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{1,2,3,4,6,7,8} = B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Dtran[D,a] = B.</a:t>
            </a:r>
          </a:p>
          <a:p>
            <a:pPr eaLnBrk="1" hangingPunct="1"/>
            <a:endParaRPr lang="en-US" sz="2000" b="1">
              <a:solidFill>
                <a:srgbClr val="00CC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b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D,b))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1,2,4,5,6,7,9},b))}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{1,2,4,5,6,7,10} = E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Dtran[D,b] = E.</a:t>
            </a:r>
          </a:p>
          <a:p>
            <a:pPr eaLnBrk="1" hangingPunct="1"/>
            <a:endParaRPr lang="en-US" sz="20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143000" y="1143000"/>
            <a:ext cx="7620000" cy="2667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143000" y="4010025"/>
            <a:ext cx="7635875" cy="2838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b="1">
                <a:latin typeface="Times New Roman" pitchFamily="18" charset="0"/>
              </a:rPr>
              <a:t>Finally, we calculate for state E on {a,b}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a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E,a))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1,2,4,5,6,7,10},a))}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{1,2,3,4,6,7,8} = B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Dtran[E,a] = B.</a:t>
            </a:r>
          </a:p>
          <a:p>
            <a:pPr eaLnBrk="1" hangingPunct="1"/>
            <a:endParaRPr lang="en-US" sz="2000" b="1">
              <a:solidFill>
                <a:srgbClr val="00CC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b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(move(E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,b))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1,2,4,5,6,7,10},b))}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{1,2,4,5,6,7} = C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Dtran[E,b] = C.</a:t>
            </a:r>
          </a:p>
          <a:p>
            <a:pPr eaLnBrk="1" hangingPunct="1"/>
            <a:endParaRPr lang="en-US" sz="20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1143000" y="3962400"/>
            <a:ext cx="7620000" cy="2590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92162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r>
              <a:rPr lang="en-US" dirty="0" smtClean="0"/>
              <a:t>NFA to DFA: Example 2– continued (4)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05000" y="1752600"/>
            <a:ext cx="5257800" cy="2454275"/>
            <a:chOff x="1152" y="1200"/>
            <a:chExt cx="3312" cy="1546"/>
          </a:xfrm>
        </p:grpSpPr>
        <p:sp>
          <p:nvSpPr>
            <p:cNvPr id="27692" name="Line 4"/>
            <p:cNvSpPr>
              <a:spLocks noChangeShapeType="1"/>
            </p:cNvSpPr>
            <p:nvPr/>
          </p:nvSpPr>
          <p:spPr bwMode="auto">
            <a:xfrm>
              <a:off x="1152" y="2736"/>
              <a:ext cx="33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3" name="Line 5"/>
            <p:cNvSpPr>
              <a:spLocks noChangeShapeType="1"/>
            </p:cNvSpPr>
            <p:nvPr/>
          </p:nvSpPr>
          <p:spPr bwMode="auto">
            <a:xfrm>
              <a:off x="2112" y="1248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4" name="Line 6"/>
            <p:cNvSpPr>
              <a:spLocks noChangeShapeType="1"/>
            </p:cNvSpPr>
            <p:nvPr/>
          </p:nvSpPr>
          <p:spPr bwMode="auto">
            <a:xfrm>
              <a:off x="3216" y="1536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5" name="Line 7"/>
            <p:cNvSpPr>
              <a:spLocks noChangeShapeType="1"/>
            </p:cNvSpPr>
            <p:nvPr/>
          </p:nvSpPr>
          <p:spPr bwMode="auto">
            <a:xfrm>
              <a:off x="1152" y="1680"/>
              <a:ext cx="33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6" name="Text Box 8"/>
            <p:cNvSpPr txBox="1">
              <a:spLocks noChangeArrowheads="1"/>
            </p:cNvSpPr>
            <p:nvPr/>
          </p:nvSpPr>
          <p:spPr bwMode="auto">
            <a:xfrm>
              <a:off x="1296" y="1392"/>
              <a:ext cx="67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rgbClr val="00CC00"/>
                  </a:solidFill>
                  <a:latin typeface="Times New Roman" pitchFamily="18" charset="0"/>
                  <a:sym typeface="Symbol" pitchFamily="18" charset="2"/>
                </a:rPr>
                <a:t>Dstates</a:t>
              </a:r>
            </a:p>
          </p:txBody>
        </p:sp>
        <p:sp>
          <p:nvSpPr>
            <p:cNvPr id="27697" name="Text Box 9"/>
            <p:cNvSpPr txBox="1">
              <a:spLocks noChangeArrowheads="1"/>
            </p:cNvSpPr>
            <p:nvPr/>
          </p:nvSpPr>
          <p:spPr bwMode="auto">
            <a:xfrm>
              <a:off x="2160" y="1200"/>
              <a:ext cx="225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Input Symbol</a:t>
              </a:r>
            </a:p>
          </p:txBody>
        </p:sp>
        <p:sp>
          <p:nvSpPr>
            <p:cNvPr id="27698" name="Text Box 10"/>
            <p:cNvSpPr txBox="1">
              <a:spLocks noChangeArrowheads="1"/>
            </p:cNvSpPr>
            <p:nvPr/>
          </p:nvSpPr>
          <p:spPr bwMode="auto">
            <a:xfrm>
              <a:off x="2448" y="1440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99" name="Text Box 11"/>
            <p:cNvSpPr txBox="1">
              <a:spLocks noChangeArrowheads="1"/>
            </p:cNvSpPr>
            <p:nvPr/>
          </p:nvSpPr>
          <p:spPr bwMode="auto">
            <a:xfrm>
              <a:off x="3648" y="1440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7700" name="Text Box 12"/>
            <p:cNvSpPr txBox="1">
              <a:spLocks noChangeArrowheads="1"/>
            </p:cNvSpPr>
            <p:nvPr/>
          </p:nvSpPr>
          <p:spPr bwMode="auto">
            <a:xfrm>
              <a:off x="1152" y="1728"/>
              <a:ext cx="33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       A                         B                          C</a:t>
              </a:r>
            </a:p>
          </p:txBody>
        </p:sp>
        <p:sp>
          <p:nvSpPr>
            <p:cNvPr id="27701" name="Text Box 13"/>
            <p:cNvSpPr txBox="1">
              <a:spLocks noChangeArrowheads="1"/>
            </p:cNvSpPr>
            <p:nvPr/>
          </p:nvSpPr>
          <p:spPr bwMode="auto">
            <a:xfrm>
              <a:off x="1152" y="1920"/>
              <a:ext cx="33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       B                         B                          D</a:t>
              </a:r>
            </a:p>
          </p:txBody>
        </p:sp>
        <p:sp>
          <p:nvSpPr>
            <p:cNvPr id="27702" name="Text Box 14"/>
            <p:cNvSpPr txBox="1">
              <a:spLocks noChangeArrowheads="1"/>
            </p:cNvSpPr>
            <p:nvPr/>
          </p:nvSpPr>
          <p:spPr bwMode="auto">
            <a:xfrm>
              <a:off x="1152" y="2112"/>
              <a:ext cx="33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       C                         B                          C</a:t>
              </a:r>
            </a:p>
          </p:txBody>
        </p:sp>
        <p:sp>
          <p:nvSpPr>
            <p:cNvPr id="27703" name="Text Box 15"/>
            <p:cNvSpPr txBox="1">
              <a:spLocks noChangeArrowheads="1"/>
            </p:cNvSpPr>
            <p:nvPr/>
          </p:nvSpPr>
          <p:spPr bwMode="auto">
            <a:xfrm>
              <a:off x="1152" y="2496"/>
              <a:ext cx="33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       E                         B                          C</a:t>
              </a:r>
            </a:p>
          </p:txBody>
        </p:sp>
        <p:sp>
          <p:nvSpPr>
            <p:cNvPr id="27704" name="Text Box 16"/>
            <p:cNvSpPr txBox="1">
              <a:spLocks noChangeArrowheads="1"/>
            </p:cNvSpPr>
            <p:nvPr/>
          </p:nvSpPr>
          <p:spPr bwMode="auto">
            <a:xfrm>
              <a:off x="1152" y="2304"/>
              <a:ext cx="33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       D                         B                          E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524000" y="4419600"/>
            <a:ext cx="5867400" cy="2195513"/>
            <a:chOff x="768" y="2784"/>
            <a:chExt cx="3696" cy="1383"/>
          </a:xfrm>
        </p:grpSpPr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1248" y="3552"/>
              <a:ext cx="432" cy="432"/>
              <a:chOff x="1440" y="3408"/>
              <a:chExt cx="432" cy="432"/>
            </a:xfrm>
          </p:grpSpPr>
          <p:sp>
            <p:nvSpPr>
              <p:cNvPr id="27690" name="Oval 19"/>
              <p:cNvSpPr>
                <a:spLocks noChangeArrowheads="1"/>
              </p:cNvSpPr>
              <p:nvPr/>
            </p:nvSpPr>
            <p:spPr bwMode="auto">
              <a:xfrm>
                <a:off x="1440" y="3408"/>
                <a:ext cx="432" cy="4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27691" name="Text Box 20"/>
              <p:cNvSpPr txBox="1">
                <a:spLocks noChangeArrowheads="1"/>
              </p:cNvSpPr>
              <p:nvPr/>
            </p:nvSpPr>
            <p:spPr bwMode="auto">
              <a:xfrm>
                <a:off x="1488" y="3456"/>
                <a:ext cx="336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b="1">
                    <a:latin typeface="Times New Roman" pitchFamily="18" charset="0"/>
                  </a:rPr>
                  <a:t>A</a:t>
                </a:r>
              </a:p>
            </p:txBody>
          </p:sp>
        </p:grp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2640" y="3024"/>
              <a:ext cx="432" cy="432"/>
              <a:chOff x="1440" y="3408"/>
              <a:chExt cx="432" cy="432"/>
            </a:xfrm>
          </p:grpSpPr>
          <p:sp>
            <p:nvSpPr>
              <p:cNvPr id="27688" name="Oval 22"/>
              <p:cNvSpPr>
                <a:spLocks noChangeArrowheads="1"/>
              </p:cNvSpPr>
              <p:nvPr/>
            </p:nvSpPr>
            <p:spPr bwMode="auto">
              <a:xfrm>
                <a:off x="1440" y="3408"/>
                <a:ext cx="432" cy="4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27689" name="Text Box 23"/>
              <p:cNvSpPr txBox="1">
                <a:spLocks noChangeArrowheads="1"/>
              </p:cNvSpPr>
              <p:nvPr/>
            </p:nvSpPr>
            <p:spPr bwMode="auto">
              <a:xfrm>
                <a:off x="1488" y="3456"/>
                <a:ext cx="336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b="1">
                    <a:latin typeface="Times New Roman" pitchFamily="18" charset="0"/>
                  </a:rPr>
                  <a:t>C</a:t>
                </a:r>
              </a:p>
            </p:txBody>
          </p:sp>
        </p:grpSp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2112" y="3552"/>
              <a:ext cx="432" cy="432"/>
              <a:chOff x="1440" y="3408"/>
              <a:chExt cx="432" cy="432"/>
            </a:xfrm>
          </p:grpSpPr>
          <p:sp>
            <p:nvSpPr>
              <p:cNvPr id="27686" name="Oval 25"/>
              <p:cNvSpPr>
                <a:spLocks noChangeArrowheads="1"/>
              </p:cNvSpPr>
              <p:nvPr/>
            </p:nvSpPr>
            <p:spPr bwMode="auto">
              <a:xfrm>
                <a:off x="1440" y="3408"/>
                <a:ext cx="432" cy="4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27687" name="Text Box 26"/>
              <p:cNvSpPr txBox="1">
                <a:spLocks noChangeArrowheads="1"/>
              </p:cNvSpPr>
              <p:nvPr/>
            </p:nvSpPr>
            <p:spPr bwMode="auto">
              <a:xfrm>
                <a:off x="1488" y="3456"/>
                <a:ext cx="336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b="1">
                    <a:latin typeface="Times New Roman" pitchFamily="18" charset="0"/>
                  </a:rPr>
                  <a:t>B</a:t>
                </a:r>
              </a:p>
            </p:txBody>
          </p:sp>
        </p:grp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3120" y="3552"/>
              <a:ext cx="432" cy="432"/>
              <a:chOff x="1440" y="3408"/>
              <a:chExt cx="432" cy="432"/>
            </a:xfrm>
          </p:grpSpPr>
          <p:sp>
            <p:nvSpPr>
              <p:cNvPr id="27684" name="Oval 28"/>
              <p:cNvSpPr>
                <a:spLocks noChangeArrowheads="1"/>
              </p:cNvSpPr>
              <p:nvPr/>
            </p:nvSpPr>
            <p:spPr bwMode="auto">
              <a:xfrm>
                <a:off x="1440" y="3408"/>
                <a:ext cx="432" cy="4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27685" name="Text Box 29"/>
              <p:cNvSpPr txBox="1">
                <a:spLocks noChangeArrowheads="1"/>
              </p:cNvSpPr>
              <p:nvPr/>
            </p:nvSpPr>
            <p:spPr bwMode="auto">
              <a:xfrm>
                <a:off x="1488" y="3456"/>
                <a:ext cx="336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b="1">
                    <a:latin typeface="Times New Roman" pitchFamily="18" charset="0"/>
                  </a:rPr>
                  <a:t>D</a:t>
                </a:r>
              </a:p>
            </p:txBody>
          </p:sp>
        </p:grpSp>
        <p:grpSp>
          <p:nvGrpSpPr>
            <p:cNvPr id="8" name="Group 30"/>
            <p:cNvGrpSpPr>
              <a:grpSpLocks/>
            </p:cNvGrpSpPr>
            <p:nvPr/>
          </p:nvGrpSpPr>
          <p:grpSpPr bwMode="auto">
            <a:xfrm>
              <a:off x="4032" y="3552"/>
              <a:ext cx="432" cy="432"/>
              <a:chOff x="4032" y="3504"/>
              <a:chExt cx="432" cy="432"/>
            </a:xfrm>
          </p:grpSpPr>
          <p:grpSp>
            <p:nvGrpSpPr>
              <p:cNvPr id="9" name="Group 31"/>
              <p:cNvGrpSpPr>
                <a:grpSpLocks/>
              </p:cNvGrpSpPr>
              <p:nvPr/>
            </p:nvGrpSpPr>
            <p:grpSpPr bwMode="auto">
              <a:xfrm>
                <a:off x="4032" y="3504"/>
                <a:ext cx="432" cy="432"/>
                <a:chOff x="1440" y="3408"/>
                <a:chExt cx="432" cy="432"/>
              </a:xfrm>
            </p:grpSpPr>
            <p:sp>
              <p:nvSpPr>
                <p:cNvPr id="27682" name="Oval 32"/>
                <p:cNvSpPr>
                  <a:spLocks noChangeArrowheads="1"/>
                </p:cNvSpPr>
                <p:nvPr/>
              </p:nvSpPr>
              <p:spPr bwMode="auto">
                <a:xfrm>
                  <a:off x="1440" y="3408"/>
                  <a:ext cx="432" cy="43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27683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488" y="3456"/>
                  <a:ext cx="336" cy="2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sz="2400" b="1">
                      <a:latin typeface="Times New Roman" pitchFamily="18" charset="0"/>
                    </a:rPr>
                    <a:t>E</a:t>
                  </a:r>
                </a:p>
              </p:txBody>
            </p:sp>
          </p:grpSp>
          <p:sp>
            <p:nvSpPr>
              <p:cNvPr id="27681" name="Oval 34"/>
              <p:cNvSpPr>
                <a:spLocks noChangeArrowheads="1"/>
              </p:cNvSpPr>
              <p:nvPr/>
            </p:nvSpPr>
            <p:spPr bwMode="auto">
              <a:xfrm>
                <a:off x="4080" y="3552"/>
                <a:ext cx="336" cy="3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cxnSp>
          <p:nvCxnSpPr>
            <p:cNvPr id="27659" name="AutoShape 35"/>
            <p:cNvCxnSpPr>
              <a:cxnSpLocks noChangeShapeType="1"/>
              <a:stCxn id="27690" idx="6"/>
              <a:endCxn id="27686" idx="2"/>
            </p:cNvCxnSpPr>
            <p:nvPr/>
          </p:nvCxnSpPr>
          <p:spPr bwMode="auto">
            <a:xfrm>
              <a:off x="1680" y="3768"/>
              <a:ext cx="4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0" name="AutoShape 36"/>
            <p:cNvCxnSpPr>
              <a:cxnSpLocks noChangeShapeType="1"/>
              <a:stCxn id="27688" idx="4"/>
              <a:endCxn id="27686" idx="7"/>
            </p:cNvCxnSpPr>
            <p:nvPr/>
          </p:nvCxnSpPr>
          <p:spPr bwMode="auto">
            <a:xfrm rot="5400000">
              <a:off x="2589" y="3348"/>
              <a:ext cx="159" cy="375"/>
            </a:xfrm>
            <a:prstGeom prst="curvedConnector3">
              <a:avLst>
                <a:gd name="adj1" fmla="val 30190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1" name="AutoShape 37"/>
            <p:cNvCxnSpPr>
              <a:cxnSpLocks noChangeShapeType="1"/>
              <a:stCxn id="27682" idx="1"/>
              <a:endCxn id="27688" idx="6"/>
            </p:cNvCxnSpPr>
            <p:nvPr/>
          </p:nvCxnSpPr>
          <p:spPr bwMode="auto">
            <a:xfrm rot="5400000" flipH="1">
              <a:off x="3396" y="2916"/>
              <a:ext cx="375" cy="1023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2" name="AutoShape 38"/>
            <p:cNvCxnSpPr>
              <a:cxnSpLocks noChangeShapeType="1"/>
              <a:stCxn id="27682" idx="3"/>
              <a:endCxn id="27686" idx="5"/>
            </p:cNvCxnSpPr>
            <p:nvPr/>
          </p:nvCxnSpPr>
          <p:spPr bwMode="auto">
            <a:xfrm rot="5400000">
              <a:off x="3287" y="3115"/>
              <a:ext cx="1" cy="1614"/>
            </a:xfrm>
            <a:prstGeom prst="curvedConnector3">
              <a:avLst>
                <a:gd name="adj1" fmla="val 2070000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3" name="AutoShape 39"/>
            <p:cNvCxnSpPr>
              <a:cxnSpLocks noChangeShapeType="1"/>
              <a:stCxn id="27686" idx="4"/>
              <a:endCxn id="27686" idx="3"/>
            </p:cNvCxnSpPr>
            <p:nvPr/>
          </p:nvCxnSpPr>
          <p:spPr bwMode="auto">
            <a:xfrm rot="16200000" flipV="1">
              <a:off x="2220" y="3876"/>
              <a:ext cx="63" cy="153"/>
            </a:xfrm>
            <a:prstGeom prst="curvedConnector3">
              <a:avLst>
                <a:gd name="adj1" fmla="val -409528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4" name="AutoShape 40"/>
            <p:cNvCxnSpPr>
              <a:cxnSpLocks noChangeShapeType="1"/>
              <a:stCxn id="27684" idx="3"/>
              <a:endCxn id="27686" idx="6"/>
            </p:cNvCxnSpPr>
            <p:nvPr/>
          </p:nvCxnSpPr>
          <p:spPr bwMode="auto">
            <a:xfrm rot="16200000" flipV="1">
              <a:off x="2787" y="3525"/>
              <a:ext cx="153" cy="639"/>
            </a:xfrm>
            <a:prstGeom prst="curvedConnector4">
              <a:avLst>
                <a:gd name="adj1" fmla="val -48370"/>
                <a:gd name="adj2" fmla="val 54931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5" name="AutoShape 41"/>
            <p:cNvCxnSpPr>
              <a:cxnSpLocks noChangeShapeType="1"/>
              <a:stCxn id="27690" idx="0"/>
              <a:endCxn id="27688" idx="2"/>
            </p:cNvCxnSpPr>
            <p:nvPr/>
          </p:nvCxnSpPr>
          <p:spPr bwMode="auto">
            <a:xfrm rot="-5400000">
              <a:off x="1896" y="2808"/>
              <a:ext cx="312" cy="1176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6" name="AutoShape 42"/>
            <p:cNvCxnSpPr>
              <a:cxnSpLocks noChangeShapeType="1"/>
              <a:stCxn id="27684" idx="6"/>
              <a:endCxn id="27682" idx="2"/>
            </p:cNvCxnSpPr>
            <p:nvPr/>
          </p:nvCxnSpPr>
          <p:spPr bwMode="auto">
            <a:xfrm>
              <a:off x="3552" y="3768"/>
              <a:ext cx="48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7" name="AutoShape 43"/>
            <p:cNvCxnSpPr>
              <a:cxnSpLocks noChangeShapeType="1"/>
              <a:stCxn id="27686" idx="6"/>
              <a:endCxn id="27684" idx="2"/>
            </p:cNvCxnSpPr>
            <p:nvPr/>
          </p:nvCxnSpPr>
          <p:spPr bwMode="auto">
            <a:xfrm>
              <a:off x="2544" y="3768"/>
              <a:ext cx="57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sp>
          <p:nvSpPr>
            <p:cNvPr id="27668" name="Line 44"/>
            <p:cNvSpPr>
              <a:spLocks noChangeShapeType="1"/>
            </p:cNvSpPr>
            <p:nvPr/>
          </p:nvSpPr>
          <p:spPr bwMode="auto">
            <a:xfrm>
              <a:off x="864" y="37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27669" name="AutoShape 45"/>
            <p:cNvCxnSpPr>
              <a:cxnSpLocks noChangeShapeType="1"/>
              <a:stCxn id="27688" idx="0"/>
              <a:endCxn id="27688" idx="1"/>
            </p:cNvCxnSpPr>
            <p:nvPr/>
          </p:nvCxnSpPr>
          <p:spPr bwMode="auto">
            <a:xfrm rot="-5400000" flipH="1" flipV="1">
              <a:off x="2748" y="2979"/>
              <a:ext cx="63" cy="153"/>
            </a:xfrm>
            <a:prstGeom prst="curvedConnector3">
              <a:avLst>
                <a:gd name="adj1" fmla="val -22856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sp>
          <p:nvSpPr>
            <p:cNvPr id="27670" name="Text Box 46"/>
            <p:cNvSpPr txBox="1">
              <a:spLocks noChangeArrowheads="1"/>
            </p:cNvSpPr>
            <p:nvPr/>
          </p:nvSpPr>
          <p:spPr bwMode="auto">
            <a:xfrm>
              <a:off x="768" y="3600"/>
              <a:ext cx="48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start</a:t>
              </a:r>
            </a:p>
          </p:txBody>
        </p:sp>
        <p:sp>
          <p:nvSpPr>
            <p:cNvPr id="27671" name="Text Box 47"/>
            <p:cNvSpPr txBox="1">
              <a:spLocks noChangeArrowheads="1"/>
            </p:cNvSpPr>
            <p:nvPr/>
          </p:nvSpPr>
          <p:spPr bwMode="auto">
            <a:xfrm>
              <a:off x="3648" y="3600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7672" name="Text Box 48"/>
            <p:cNvSpPr txBox="1">
              <a:spLocks noChangeArrowheads="1"/>
            </p:cNvSpPr>
            <p:nvPr/>
          </p:nvSpPr>
          <p:spPr bwMode="auto">
            <a:xfrm>
              <a:off x="2736" y="3600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7673" name="Text Box 49"/>
            <p:cNvSpPr txBox="1">
              <a:spLocks noChangeArrowheads="1"/>
            </p:cNvSpPr>
            <p:nvPr/>
          </p:nvSpPr>
          <p:spPr bwMode="auto">
            <a:xfrm>
              <a:off x="3600" y="3120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7674" name="Text Box 50"/>
            <p:cNvSpPr txBox="1">
              <a:spLocks noChangeArrowheads="1"/>
            </p:cNvSpPr>
            <p:nvPr/>
          </p:nvSpPr>
          <p:spPr bwMode="auto">
            <a:xfrm>
              <a:off x="2736" y="2784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7675" name="Text Box 51"/>
            <p:cNvSpPr txBox="1">
              <a:spLocks noChangeArrowheads="1"/>
            </p:cNvSpPr>
            <p:nvPr/>
          </p:nvSpPr>
          <p:spPr bwMode="auto">
            <a:xfrm>
              <a:off x="1728" y="3120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7676" name="Text Box 52"/>
            <p:cNvSpPr txBox="1">
              <a:spLocks noChangeArrowheads="1"/>
            </p:cNvSpPr>
            <p:nvPr/>
          </p:nvSpPr>
          <p:spPr bwMode="auto">
            <a:xfrm>
              <a:off x="1968" y="393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77" name="Text Box 53"/>
            <p:cNvSpPr txBox="1">
              <a:spLocks noChangeArrowheads="1"/>
            </p:cNvSpPr>
            <p:nvPr/>
          </p:nvSpPr>
          <p:spPr bwMode="auto">
            <a:xfrm>
              <a:off x="2832" y="3792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78" name="Text Box 54"/>
            <p:cNvSpPr txBox="1">
              <a:spLocks noChangeArrowheads="1"/>
            </p:cNvSpPr>
            <p:nvPr/>
          </p:nvSpPr>
          <p:spPr bwMode="auto">
            <a:xfrm>
              <a:off x="1728" y="3600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79" name="Text Box 55"/>
            <p:cNvSpPr txBox="1">
              <a:spLocks noChangeArrowheads="1"/>
            </p:cNvSpPr>
            <p:nvPr/>
          </p:nvSpPr>
          <p:spPr bwMode="auto">
            <a:xfrm>
              <a:off x="3600" y="3888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27653" name="Text Box 56"/>
          <p:cNvSpPr txBox="1">
            <a:spLocks noChangeArrowheads="1"/>
          </p:cNvSpPr>
          <p:nvPr/>
        </p:nvSpPr>
        <p:spPr bwMode="auto">
          <a:xfrm>
            <a:off x="1143000" y="1143000"/>
            <a:ext cx="76438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400" b="1">
                <a:latin typeface="Times New Roman" pitchFamily="18" charset="0"/>
              </a:rPr>
              <a:t>This gives the transition table </a:t>
            </a:r>
            <a:r>
              <a:rPr lang="en-US" sz="24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</a:t>
            </a:r>
            <a:r>
              <a:rPr lang="en-US" sz="2400" b="1">
                <a:latin typeface="Times New Roman" pitchFamily="18" charset="0"/>
              </a:rPr>
              <a:t> for the DFA of: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Converting DFAs to REs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endParaRPr lang="en-US" sz="2200" dirty="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200" dirty="0" smtClean="0"/>
              <a:t>Add a new start node to the existing start node with an edge labeled with  .  . Add a new final node and connect it to the existing final nodes with edges labeled with     .  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200" dirty="0" smtClean="0"/>
              <a:t>Combine serial links by concatenation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200" dirty="0" smtClean="0"/>
              <a:t>Combine parallel links by alternation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200" dirty="0" smtClean="0"/>
              <a:t>Remove self-loops by </a:t>
            </a:r>
            <a:r>
              <a:rPr lang="en-US" sz="2200" dirty="0" err="1" smtClean="0"/>
              <a:t>Kleene</a:t>
            </a:r>
            <a:r>
              <a:rPr lang="en-US" sz="2200" dirty="0" smtClean="0"/>
              <a:t> closure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200" dirty="0" smtClean="0"/>
              <a:t>Select a node (other than initial or final) for removal.  Replace it with a set of equivalent links whose path expressions correspond to the in and out links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200" dirty="0" smtClean="0"/>
              <a:t>Repeat steps 1-4 until the graph consists of a single link between the new start </a:t>
            </a:r>
            <a:r>
              <a:rPr lang="en-US" sz="2200" smtClean="0"/>
              <a:t>and final node.</a:t>
            </a:r>
            <a:endParaRPr lang="en-US" sz="2200" dirty="0" smtClean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362200" y="2209800"/>
            <a:ext cx="3193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 smtClean="0">
                <a:latin typeface="Symbol" pitchFamily="18" charset="2"/>
                <a:sym typeface="Symbol" pitchFamily="18" charset="2"/>
              </a:rPr>
              <a:t></a:t>
            </a:r>
            <a:endParaRPr lang="en-US" sz="2400" dirty="0">
              <a:latin typeface="Symbol" pitchFamily="18" charset="2"/>
              <a:sym typeface="Symbol" pitchFamily="18" charset="2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549900" y="2514600"/>
            <a:ext cx="31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>
                <a:latin typeface="Symbol" pitchFamily="18" charset="2"/>
                <a:sym typeface="Symbol" pitchFamily="18" charset="2"/>
              </a:rPr>
              <a:t></a:t>
            </a:r>
          </a:p>
        </p:txBody>
      </p:sp>
    </p:spTree>
    <p:extLst>
      <p:ext uri="{BB962C8B-B14F-4D97-AF65-F5344CB8AC3E}">
        <p14:creationId xmlns:p14="http://schemas.microsoft.com/office/powerpoint/2010/main" val="187893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val 2"/>
          <p:cNvSpPr>
            <a:spLocks noChangeArrowheads="1"/>
          </p:cNvSpPr>
          <p:nvPr/>
        </p:nvSpPr>
        <p:spPr bwMode="auto">
          <a:xfrm>
            <a:off x="1828800" y="1524000"/>
            <a:ext cx="1676400" cy="9144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Arial" panose="020B0604020202020204" pitchFamily="34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Example</a:t>
            </a:r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1981200" y="1828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2971800" y="1828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4114800" y="1828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5257800" y="1828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6477000" y="1828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4114800" y="2819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5257800" y="2819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2286000" y="1981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3276600" y="1981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4419600" y="1981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5562600" y="1981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267200" y="2133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4419600" y="2971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5410200" y="2133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Freeform 18"/>
          <p:cNvSpPr>
            <a:spLocks/>
          </p:cNvSpPr>
          <p:nvPr/>
        </p:nvSpPr>
        <p:spPr bwMode="auto">
          <a:xfrm>
            <a:off x="2286000" y="1676400"/>
            <a:ext cx="838200" cy="152400"/>
          </a:xfrm>
          <a:custGeom>
            <a:avLst/>
            <a:gdLst>
              <a:gd name="T0" fmla="*/ 0 w 528"/>
              <a:gd name="T1" fmla="*/ 2147483646 h 96"/>
              <a:gd name="T2" fmla="*/ 2147483646 w 528"/>
              <a:gd name="T3" fmla="*/ 0 h 96"/>
              <a:gd name="T4" fmla="*/ 2147483646 w 528"/>
              <a:gd name="T5" fmla="*/ 2147483646 h 96"/>
              <a:gd name="T6" fmla="*/ 0 60000 65536"/>
              <a:gd name="T7" fmla="*/ 0 60000 65536"/>
              <a:gd name="T8" fmla="*/ 0 60000 65536"/>
              <a:gd name="T9" fmla="*/ 0 w 528"/>
              <a:gd name="T10" fmla="*/ 0 h 96"/>
              <a:gd name="T11" fmla="*/ 528 w 52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96">
                <a:moveTo>
                  <a:pt x="0" y="96"/>
                </a:moveTo>
                <a:cubicBezTo>
                  <a:pt x="76" y="48"/>
                  <a:pt x="152" y="0"/>
                  <a:pt x="240" y="0"/>
                </a:cubicBezTo>
                <a:cubicBezTo>
                  <a:pt x="328" y="0"/>
                  <a:pt x="480" y="80"/>
                  <a:pt x="52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Freeform 19"/>
          <p:cNvSpPr>
            <a:spLocks/>
          </p:cNvSpPr>
          <p:nvPr/>
        </p:nvSpPr>
        <p:spPr bwMode="auto">
          <a:xfrm>
            <a:off x="2209800" y="2133600"/>
            <a:ext cx="914400" cy="152400"/>
          </a:xfrm>
          <a:custGeom>
            <a:avLst/>
            <a:gdLst>
              <a:gd name="T0" fmla="*/ 0 w 576"/>
              <a:gd name="T1" fmla="*/ 0 h 96"/>
              <a:gd name="T2" fmla="*/ 2147483646 w 576"/>
              <a:gd name="T3" fmla="*/ 2147483646 h 96"/>
              <a:gd name="T4" fmla="*/ 2147483646 w 576"/>
              <a:gd name="T5" fmla="*/ 0 h 96"/>
              <a:gd name="T6" fmla="*/ 0 60000 65536"/>
              <a:gd name="T7" fmla="*/ 0 60000 65536"/>
              <a:gd name="T8" fmla="*/ 0 60000 65536"/>
              <a:gd name="T9" fmla="*/ 0 w 576"/>
              <a:gd name="T10" fmla="*/ 0 h 96"/>
              <a:gd name="T11" fmla="*/ 576 w 576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96">
                <a:moveTo>
                  <a:pt x="0" y="0"/>
                </a:moveTo>
                <a:cubicBezTo>
                  <a:pt x="120" y="48"/>
                  <a:pt x="240" y="96"/>
                  <a:pt x="336" y="96"/>
                </a:cubicBezTo>
                <a:cubicBezTo>
                  <a:pt x="432" y="96"/>
                  <a:pt x="536" y="16"/>
                  <a:pt x="5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Freeform 20"/>
          <p:cNvSpPr>
            <a:spLocks/>
          </p:cNvSpPr>
          <p:nvPr/>
        </p:nvSpPr>
        <p:spPr bwMode="auto">
          <a:xfrm>
            <a:off x="4419600" y="2654300"/>
            <a:ext cx="914400" cy="241300"/>
          </a:xfrm>
          <a:custGeom>
            <a:avLst/>
            <a:gdLst>
              <a:gd name="T0" fmla="*/ 2147483646 w 576"/>
              <a:gd name="T1" fmla="*/ 2147483646 h 152"/>
              <a:gd name="T2" fmla="*/ 2147483646 w 576"/>
              <a:gd name="T3" fmla="*/ 2147483646 h 152"/>
              <a:gd name="T4" fmla="*/ 0 w 576"/>
              <a:gd name="T5" fmla="*/ 2147483646 h 152"/>
              <a:gd name="T6" fmla="*/ 0 60000 65536"/>
              <a:gd name="T7" fmla="*/ 0 60000 65536"/>
              <a:gd name="T8" fmla="*/ 0 60000 65536"/>
              <a:gd name="T9" fmla="*/ 0 w 576"/>
              <a:gd name="T10" fmla="*/ 0 h 152"/>
              <a:gd name="T11" fmla="*/ 576 w 576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152">
                <a:moveTo>
                  <a:pt x="576" y="152"/>
                </a:moveTo>
                <a:cubicBezTo>
                  <a:pt x="480" y="84"/>
                  <a:pt x="384" y="16"/>
                  <a:pt x="288" y="8"/>
                </a:cubicBezTo>
                <a:cubicBezTo>
                  <a:pt x="192" y="0"/>
                  <a:pt x="96" y="52"/>
                  <a:pt x="0" y="1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1447800" y="16764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2514600" y="1404938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2438400" y="16764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2514600" y="19812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5791200" y="16764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4362" name="Oval 26"/>
          <p:cNvSpPr>
            <a:spLocks noChangeArrowheads="1"/>
          </p:cNvSpPr>
          <p:nvPr/>
        </p:nvSpPr>
        <p:spPr bwMode="auto">
          <a:xfrm>
            <a:off x="1066800" y="1828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4363" name="Line 27"/>
          <p:cNvSpPr>
            <a:spLocks noChangeShapeType="1"/>
          </p:cNvSpPr>
          <p:nvPr/>
        </p:nvSpPr>
        <p:spPr bwMode="auto">
          <a:xfrm>
            <a:off x="137160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3413125" y="16621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4556125" y="1662113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3946525" y="23479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5394325" y="2271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708525" y="23479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4708525" y="2728913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6156325" y="4710113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Times New Roman" panose="02020603050405020304" pitchFamily="18" charset="0"/>
            </a:endParaRPr>
          </a:p>
        </p:txBody>
      </p:sp>
      <p:sp>
        <p:nvSpPr>
          <p:cNvPr id="14371" name="Oval 35"/>
          <p:cNvSpPr>
            <a:spLocks noChangeArrowheads="1"/>
          </p:cNvSpPr>
          <p:nvPr/>
        </p:nvSpPr>
        <p:spPr bwMode="auto">
          <a:xfrm>
            <a:off x="2133600" y="4419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372" name="Oval 36"/>
          <p:cNvSpPr>
            <a:spLocks noChangeArrowheads="1"/>
          </p:cNvSpPr>
          <p:nvPr/>
        </p:nvSpPr>
        <p:spPr bwMode="auto">
          <a:xfrm>
            <a:off x="3124200" y="4419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373" name="Oval 37"/>
          <p:cNvSpPr>
            <a:spLocks noChangeArrowheads="1"/>
          </p:cNvSpPr>
          <p:nvPr/>
        </p:nvSpPr>
        <p:spPr bwMode="auto">
          <a:xfrm>
            <a:off x="4267200" y="4419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374" name="Oval 38"/>
          <p:cNvSpPr>
            <a:spLocks noChangeArrowheads="1"/>
          </p:cNvSpPr>
          <p:nvPr/>
        </p:nvSpPr>
        <p:spPr bwMode="auto">
          <a:xfrm>
            <a:off x="5410200" y="4419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4375" name="Oval 39"/>
          <p:cNvSpPr>
            <a:spLocks noChangeArrowheads="1"/>
          </p:cNvSpPr>
          <p:nvPr/>
        </p:nvSpPr>
        <p:spPr bwMode="auto">
          <a:xfrm>
            <a:off x="66294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4376" name="Oval 40"/>
          <p:cNvSpPr>
            <a:spLocks noChangeArrowheads="1"/>
          </p:cNvSpPr>
          <p:nvPr/>
        </p:nvSpPr>
        <p:spPr bwMode="auto">
          <a:xfrm>
            <a:off x="4267200" y="5410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4377" name="Oval 41"/>
          <p:cNvSpPr>
            <a:spLocks noChangeArrowheads="1"/>
          </p:cNvSpPr>
          <p:nvPr/>
        </p:nvSpPr>
        <p:spPr bwMode="auto">
          <a:xfrm>
            <a:off x="5410200" y="5410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4378" name="Line 42"/>
          <p:cNvSpPr>
            <a:spLocks noChangeShapeType="1"/>
          </p:cNvSpPr>
          <p:nvPr/>
        </p:nvSpPr>
        <p:spPr bwMode="auto">
          <a:xfrm>
            <a:off x="2438400" y="4572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9" name="Line 43"/>
          <p:cNvSpPr>
            <a:spLocks noChangeShapeType="1"/>
          </p:cNvSpPr>
          <p:nvPr/>
        </p:nvSpPr>
        <p:spPr bwMode="auto">
          <a:xfrm>
            <a:off x="3429000" y="4572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Line 44"/>
          <p:cNvSpPr>
            <a:spLocks noChangeShapeType="1"/>
          </p:cNvSpPr>
          <p:nvPr/>
        </p:nvSpPr>
        <p:spPr bwMode="auto">
          <a:xfrm>
            <a:off x="4572000" y="4572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Line 45"/>
          <p:cNvSpPr>
            <a:spLocks noChangeShapeType="1"/>
          </p:cNvSpPr>
          <p:nvPr/>
        </p:nvSpPr>
        <p:spPr bwMode="auto">
          <a:xfrm>
            <a:off x="5715000" y="4572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Line 46"/>
          <p:cNvSpPr>
            <a:spLocks noChangeShapeType="1"/>
          </p:cNvSpPr>
          <p:nvPr/>
        </p:nvSpPr>
        <p:spPr bwMode="auto">
          <a:xfrm>
            <a:off x="4419600" y="472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Line 47"/>
          <p:cNvSpPr>
            <a:spLocks noChangeShapeType="1"/>
          </p:cNvSpPr>
          <p:nvPr/>
        </p:nvSpPr>
        <p:spPr bwMode="auto">
          <a:xfrm>
            <a:off x="4572000" y="5562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4" name="Line 48"/>
          <p:cNvSpPr>
            <a:spLocks noChangeShapeType="1"/>
          </p:cNvSpPr>
          <p:nvPr/>
        </p:nvSpPr>
        <p:spPr bwMode="auto">
          <a:xfrm flipV="1">
            <a:off x="5562600" y="472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5" name="Text Box 49"/>
          <p:cNvSpPr txBox="1">
            <a:spLocks noChangeArrowheads="1"/>
          </p:cNvSpPr>
          <p:nvPr/>
        </p:nvSpPr>
        <p:spPr bwMode="auto">
          <a:xfrm>
            <a:off x="1600200" y="4267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4386" name="Text Box 50"/>
          <p:cNvSpPr txBox="1">
            <a:spLocks noChangeArrowheads="1"/>
          </p:cNvSpPr>
          <p:nvPr/>
        </p:nvSpPr>
        <p:spPr bwMode="auto">
          <a:xfrm>
            <a:off x="2590800" y="4267200"/>
            <a:ext cx="549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a|b|c</a:t>
            </a:r>
          </a:p>
        </p:txBody>
      </p:sp>
      <p:sp>
        <p:nvSpPr>
          <p:cNvPr id="14387" name="Text Box 51"/>
          <p:cNvSpPr txBox="1">
            <a:spLocks noChangeArrowheads="1"/>
          </p:cNvSpPr>
          <p:nvPr/>
        </p:nvSpPr>
        <p:spPr bwMode="auto">
          <a:xfrm>
            <a:off x="5943600" y="4267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4388" name="Oval 52"/>
          <p:cNvSpPr>
            <a:spLocks noChangeArrowheads="1"/>
          </p:cNvSpPr>
          <p:nvPr/>
        </p:nvSpPr>
        <p:spPr bwMode="auto">
          <a:xfrm>
            <a:off x="1219200" y="44196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4389" name="Line 53"/>
          <p:cNvSpPr>
            <a:spLocks noChangeShapeType="1"/>
          </p:cNvSpPr>
          <p:nvPr/>
        </p:nvSpPr>
        <p:spPr bwMode="auto">
          <a:xfrm>
            <a:off x="1524000" y="4572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Text Box 54"/>
          <p:cNvSpPr txBox="1">
            <a:spLocks noChangeArrowheads="1"/>
          </p:cNvSpPr>
          <p:nvPr/>
        </p:nvSpPr>
        <p:spPr bwMode="auto">
          <a:xfrm>
            <a:off x="3565525" y="42529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4391" name="Text Box 55"/>
          <p:cNvSpPr txBox="1">
            <a:spLocks noChangeArrowheads="1"/>
          </p:cNvSpPr>
          <p:nvPr/>
        </p:nvSpPr>
        <p:spPr bwMode="auto">
          <a:xfrm>
            <a:off x="4708525" y="4252913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4392" name="Text Box 56"/>
          <p:cNvSpPr txBox="1">
            <a:spLocks noChangeArrowheads="1"/>
          </p:cNvSpPr>
          <p:nvPr/>
        </p:nvSpPr>
        <p:spPr bwMode="auto">
          <a:xfrm>
            <a:off x="4098925" y="4938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4393" name="Text Box 57"/>
          <p:cNvSpPr txBox="1">
            <a:spLocks noChangeArrowheads="1"/>
          </p:cNvSpPr>
          <p:nvPr/>
        </p:nvSpPr>
        <p:spPr bwMode="auto">
          <a:xfrm>
            <a:off x="5546725" y="48625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4394" name="Text Box 58"/>
          <p:cNvSpPr txBox="1">
            <a:spLocks noChangeArrowheads="1"/>
          </p:cNvSpPr>
          <p:nvPr/>
        </p:nvSpPr>
        <p:spPr bwMode="auto">
          <a:xfrm>
            <a:off x="4876800" y="5257800"/>
            <a:ext cx="417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b|c</a:t>
            </a:r>
          </a:p>
        </p:txBody>
      </p:sp>
      <p:sp>
        <p:nvSpPr>
          <p:cNvPr id="14395" name="Oval 59"/>
          <p:cNvSpPr>
            <a:spLocks noChangeArrowheads="1"/>
          </p:cNvSpPr>
          <p:nvPr/>
        </p:nvSpPr>
        <p:spPr bwMode="auto">
          <a:xfrm>
            <a:off x="1905000" y="4114800"/>
            <a:ext cx="1676400" cy="9144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Arial" panose="020B0604020202020204" pitchFamily="34" charset="0"/>
            </a:endParaRPr>
          </a:p>
        </p:txBody>
      </p:sp>
      <p:sp>
        <p:nvSpPr>
          <p:cNvPr id="14396" name="Oval 60"/>
          <p:cNvSpPr>
            <a:spLocks noChangeArrowheads="1"/>
          </p:cNvSpPr>
          <p:nvPr/>
        </p:nvSpPr>
        <p:spPr bwMode="auto">
          <a:xfrm>
            <a:off x="3962400" y="2438400"/>
            <a:ext cx="1676400" cy="9144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Arial" panose="020B0604020202020204" pitchFamily="34" charset="0"/>
            </a:endParaRPr>
          </a:p>
        </p:txBody>
      </p:sp>
      <p:sp>
        <p:nvSpPr>
          <p:cNvPr id="14397" name="Oval 61"/>
          <p:cNvSpPr>
            <a:spLocks noChangeArrowheads="1"/>
          </p:cNvSpPr>
          <p:nvPr/>
        </p:nvSpPr>
        <p:spPr bwMode="auto">
          <a:xfrm>
            <a:off x="4191000" y="5105400"/>
            <a:ext cx="1676400" cy="9144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Arial" panose="020B0604020202020204" pitchFamily="34" charset="0"/>
            </a:endParaRPr>
          </a:p>
        </p:txBody>
      </p:sp>
      <p:sp>
        <p:nvSpPr>
          <p:cNvPr id="14398" name="Text Box 62"/>
          <p:cNvSpPr txBox="1">
            <a:spLocks noChangeArrowheads="1"/>
          </p:cNvSpPr>
          <p:nvPr/>
        </p:nvSpPr>
        <p:spPr bwMode="auto">
          <a:xfrm>
            <a:off x="5638800" y="3505200"/>
            <a:ext cx="2919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parallel edges become alternation</a:t>
            </a:r>
          </a:p>
        </p:txBody>
      </p:sp>
      <p:grpSp>
        <p:nvGrpSpPr>
          <p:cNvPr id="14399" name="Group 63"/>
          <p:cNvGrpSpPr>
            <a:grpSpLocks/>
          </p:cNvGrpSpPr>
          <p:nvPr/>
        </p:nvGrpSpPr>
        <p:grpSpPr bwMode="auto">
          <a:xfrm>
            <a:off x="381000" y="1636713"/>
            <a:ext cx="685800" cy="366712"/>
            <a:chOff x="240" y="1031"/>
            <a:chExt cx="432" cy="231"/>
          </a:xfrm>
        </p:grpSpPr>
        <p:sp>
          <p:nvSpPr>
            <p:cNvPr id="14409" name="Line 64"/>
            <p:cNvSpPr>
              <a:spLocks noChangeShapeType="1"/>
            </p:cNvSpPr>
            <p:nvPr/>
          </p:nvSpPr>
          <p:spPr bwMode="auto">
            <a:xfrm>
              <a:off x="240" y="123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410" name="Text Box 65"/>
            <p:cNvSpPr txBox="1">
              <a:spLocks noChangeArrowheads="1"/>
            </p:cNvSpPr>
            <p:nvPr/>
          </p:nvSpPr>
          <p:spPr bwMode="auto">
            <a:xfrm>
              <a:off x="240" y="1031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latin typeface="Arial" panose="020B0604020202020204" pitchFamily="34" charset="0"/>
                </a:rPr>
                <a:t>start</a:t>
              </a:r>
            </a:p>
          </p:txBody>
        </p:sp>
      </p:grpSp>
      <p:grpSp>
        <p:nvGrpSpPr>
          <p:cNvPr id="14400" name="Group 66"/>
          <p:cNvGrpSpPr>
            <a:grpSpLocks/>
          </p:cNvGrpSpPr>
          <p:nvPr/>
        </p:nvGrpSpPr>
        <p:grpSpPr bwMode="auto">
          <a:xfrm>
            <a:off x="519113" y="4233863"/>
            <a:ext cx="685800" cy="366712"/>
            <a:chOff x="240" y="1031"/>
            <a:chExt cx="432" cy="231"/>
          </a:xfrm>
        </p:grpSpPr>
        <p:sp>
          <p:nvSpPr>
            <p:cNvPr id="14407" name="Line 67"/>
            <p:cNvSpPr>
              <a:spLocks noChangeShapeType="1"/>
            </p:cNvSpPr>
            <p:nvPr/>
          </p:nvSpPr>
          <p:spPr bwMode="auto">
            <a:xfrm>
              <a:off x="240" y="123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408" name="Text Box 68"/>
            <p:cNvSpPr txBox="1">
              <a:spLocks noChangeArrowheads="1"/>
            </p:cNvSpPr>
            <p:nvPr/>
          </p:nvSpPr>
          <p:spPr bwMode="auto">
            <a:xfrm>
              <a:off x="240" y="1031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latin typeface="Arial" panose="020B0604020202020204" pitchFamily="34" charset="0"/>
                </a:rPr>
                <a:t>start</a:t>
              </a:r>
            </a:p>
          </p:txBody>
        </p:sp>
      </p:grpSp>
      <p:sp>
        <p:nvSpPr>
          <p:cNvPr id="14401" name="Oval 69"/>
          <p:cNvSpPr>
            <a:spLocks noChangeArrowheads="1"/>
          </p:cNvSpPr>
          <p:nvPr/>
        </p:nvSpPr>
        <p:spPr bwMode="auto">
          <a:xfrm>
            <a:off x="6510338" y="1857375"/>
            <a:ext cx="246062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Times New Roman" panose="02020603050405020304" pitchFamily="18" charset="0"/>
            </a:endParaRPr>
          </a:p>
        </p:txBody>
      </p:sp>
      <p:sp>
        <p:nvSpPr>
          <p:cNvPr id="14402" name="Oval 70"/>
          <p:cNvSpPr>
            <a:spLocks noChangeArrowheads="1"/>
          </p:cNvSpPr>
          <p:nvPr/>
        </p:nvSpPr>
        <p:spPr bwMode="auto">
          <a:xfrm>
            <a:off x="6657975" y="4448175"/>
            <a:ext cx="246063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Times New Roman" panose="02020603050405020304" pitchFamily="18" charset="0"/>
            </a:endParaRPr>
          </a:p>
        </p:txBody>
      </p:sp>
      <p:sp>
        <p:nvSpPr>
          <p:cNvPr id="14403" name="Line 71"/>
          <p:cNvSpPr>
            <a:spLocks noChangeShapeType="1"/>
          </p:cNvSpPr>
          <p:nvPr/>
        </p:nvSpPr>
        <p:spPr bwMode="auto">
          <a:xfrm>
            <a:off x="2286000" y="1981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04" name="Text Box 72"/>
          <p:cNvSpPr txBox="1">
            <a:spLocks noChangeArrowheads="1"/>
          </p:cNvSpPr>
          <p:nvPr/>
        </p:nvSpPr>
        <p:spPr bwMode="auto">
          <a:xfrm>
            <a:off x="2514600" y="1404938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4405" name="Text Box 73"/>
          <p:cNvSpPr txBox="1">
            <a:spLocks noChangeArrowheads="1"/>
          </p:cNvSpPr>
          <p:nvPr/>
        </p:nvSpPr>
        <p:spPr bwMode="auto">
          <a:xfrm>
            <a:off x="2438400" y="16764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4406" name="Text Box 74"/>
          <p:cNvSpPr txBox="1">
            <a:spLocks noChangeArrowheads="1"/>
          </p:cNvSpPr>
          <p:nvPr/>
        </p:nvSpPr>
        <p:spPr bwMode="auto">
          <a:xfrm>
            <a:off x="2514600" y="19812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9781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Example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5394325" y="5130800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Times New Roman" panose="02020603050405020304" pitchFamily="18" charset="0"/>
            </a:endParaRPr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3505200" y="48402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4648200" y="48402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5867400" y="48402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3810000" y="49926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4953000" y="49926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2041525" y="46736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d (a|b|c) d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5181600" y="46878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6395" name="Oval 11"/>
          <p:cNvSpPr>
            <a:spLocks noChangeArrowheads="1"/>
          </p:cNvSpPr>
          <p:nvPr/>
        </p:nvSpPr>
        <p:spPr bwMode="auto">
          <a:xfrm>
            <a:off x="1508125" y="48260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3946525" y="46736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1812925" y="4978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Freeform 14"/>
          <p:cNvSpPr>
            <a:spLocks/>
          </p:cNvSpPr>
          <p:nvPr/>
        </p:nvSpPr>
        <p:spPr bwMode="auto">
          <a:xfrm>
            <a:off x="3641725" y="5130800"/>
            <a:ext cx="1143000" cy="355600"/>
          </a:xfrm>
          <a:custGeom>
            <a:avLst/>
            <a:gdLst>
              <a:gd name="T0" fmla="*/ 2147483646 w 720"/>
              <a:gd name="T1" fmla="*/ 0 h 224"/>
              <a:gd name="T2" fmla="*/ 2147483646 w 720"/>
              <a:gd name="T3" fmla="*/ 2147483646 h 224"/>
              <a:gd name="T4" fmla="*/ 2147483646 w 720"/>
              <a:gd name="T5" fmla="*/ 2147483646 h 224"/>
              <a:gd name="T6" fmla="*/ 0 w 720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224"/>
              <a:gd name="T14" fmla="*/ 720 w 72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224">
                <a:moveTo>
                  <a:pt x="720" y="0"/>
                </a:moveTo>
                <a:cubicBezTo>
                  <a:pt x="672" y="80"/>
                  <a:pt x="624" y="160"/>
                  <a:pt x="528" y="192"/>
                </a:cubicBezTo>
                <a:cubicBezTo>
                  <a:pt x="432" y="224"/>
                  <a:pt x="232" y="216"/>
                  <a:pt x="144" y="192"/>
                </a:cubicBezTo>
                <a:cubicBezTo>
                  <a:pt x="56" y="168"/>
                  <a:pt x="28" y="108"/>
                  <a:pt x="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3778250" y="5116513"/>
            <a:ext cx="858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b (b|c) d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6156325" y="2424113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Times New Roman" panose="02020603050405020304" pitchFamily="18" charset="0"/>
            </a:endParaRPr>
          </a:p>
        </p:txBody>
      </p:sp>
      <p:sp>
        <p:nvSpPr>
          <p:cNvPr id="16401" name="Oval 17"/>
          <p:cNvSpPr>
            <a:spLocks noChangeArrowheads="1"/>
          </p:cNvSpPr>
          <p:nvPr/>
        </p:nvSpPr>
        <p:spPr bwMode="auto">
          <a:xfrm>
            <a:off x="2133600" y="2133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402" name="Oval 18"/>
          <p:cNvSpPr>
            <a:spLocks noChangeArrowheads="1"/>
          </p:cNvSpPr>
          <p:nvPr/>
        </p:nvSpPr>
        <p:spPr bwMode="auto">
          <a:xfrm>
            <a:off x="3124200" y="2133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6403" name="Oval 19"/>
          <p:cNvSpPr>
            <a:spLocks noChangeArrowheads="1"/>
          </p:cNvSpPr>
          <p:nvPr/>
        </p:nvSpPr>
        <p:spPr bwMode="auto">
          <a:xfrm>
            <a:off x="4267200" y="2133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6404" name="Oval 20"/>
          <p:cNvSpPr>
            <a:spLocks noChangeArrowheads="1"/>
          </p:cNvSpPr>
          <p:nvPr/>
        </p:nvSpPr>
        <p:spPr bwMode="auto">
          <a:xfrm>
            <a:off x="5410200" y="2133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6405" name="Oval 21"/>
          <p:cNvSpPr>
            <a:spLocks noChangeArrowheads="1"/>
          </p:cNvSpPr>
          <p:nvPr/>
        </p:nvSpPr>
        <p:spPr bwMode="auto">
          <a:xfrm>
            <a:off x="6629400" y="2133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6406" name="Oval 22"/>
          <p:cNvSpPr>
            <a:spLocks noChangeArrowheads="1"/>
          </p:cNvSpPr>
          <p:nvPr/>
        </p:nvSpPr>
        <p:spPr bwMode="auto">
          <a:xfrm>
            <a:off x="4267200" y="3124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6407" name="Oval 23"/>
          <p:cNvSpPr>
            <a:spLocks noChangeArrowheads="1"/>
          </p:cNvSpPr>
          <p:nvPr/>
        </p:nvSpPr>
        <p:spPr bwMode="auto">
          <a:xfrm>
            <a:off x="5410200" y="3124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2438400" y="2286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>
            <a:off x="3429000" y="2286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>
            <a:off x="4572000" y="2286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57150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2" name="Line 28"/>
          <p:cNvSpPr>
            <a:spLocks noChangeShapeType="1"/>
          </p:cNvSpPr>
          <p:nvPr/>
        </p:nvSpPr>
        <p:spPr bwMode="auto">
          <a:xfrm>
            <a:off x="44196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>
            <a:off x="4572000" y="3276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4" name="Line 30"/>
          <p:cNvSpPr>
            <a:spLocks noChangeShapeType="1"/>
          </p:cNvSpPr>
          <p:nvPr/>
        </p:nvSpPr>
        <p:spPr bwMode="auto">
          <a:xfrm flipV="1">
            <a:off x="55626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1600200" y="1981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6416" name="Text Box 32"/>
          <p:cNvSpPr txBox="1">
            <a:spLocks noChangeArrowheads="1"/>
          </p:cNvSpPr>
          <p:nvPr/>
        </p:nvSpPr>
        <p:spPr bwMode="auto">
          <a:xfrm>
            <a:off x="2590800" y="1981200"/>
            <a:ext cx="549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a|b|c</a:t>
            </a:r>
          </a:p>
        </p:txBody>
      </p:sp>
      <p:sp>
        <p:nvSpPr>
          <p:cNvPr id="16417" name="Text Box 33"/>
          <p:cNvSpPr txBox="1">
            <a:spLocks noChangeArrowheads="1"/>
          </p:cNvSpPr>
          <p:nvPr/>
        </p:nvSpPr>
        <p:spPr bwMode="auto">
          <a:xfrm>
            <a:off x="5943600" y="1981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6418" name="Oval 34"/>
          <p:cNvSpPr>
            <a:spLocks noChangeArrowheads="1"/>
          </p:cNvSpPr>
          <p:nvPr/>
        </p:nvSpPr>
        <p:spPr bwMode="auto">
          <a:xfrm>
            <a:off x="1219200" y="21336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6419" name="Line 35"/>
          <p:cNvSpPr>
            <a:spLocks noChangeShapeType="1"/>
          </p:cNvSpPr>
          <p:nvPr/>
        </p:nvSpPr>
        <p:spPr bwMode="auto">
          <a:xfrm>
            <a:off x="1524000" y="2286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20" name="Text Box 36"/>
          <p:cNvSpPr txBox="1">
            <a:spLocks noChangeArrowheads="1"/>
          </p:cNvSpPr>
          <p:nvPr/>
        </p:nvSpPr>
        <p:spPr bwMode="auto">
          <a:xfrm>
            <a:off x="3565525" y="19669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6421" name="Text Box 37"/>
          <p:cNvSpPr txBox="1">
            <a:spLocks noChangeArrowheads="1"/>
          </p:cNvSpPr>
          <p:nvPr/>
        </p:nvSpPr>
        <p:spPr bwMode="auto">
          <a:xfrm>
            <a:off x="4708525" y="1966913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6422" name="Text Box 38"/>
          <p:cNvSpPr txBox="1">
            <a:spLocks noChangeArrowheads="1"/>
          </p:cNvSpPr>
          <p:nvPr/>
        </p:nvSpPr>
        <p:spPr bwMode="auto">
          <a:xfrm>
            <a:off x="4098925" y="2652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6423" name="Text Box 39"/>
          <p:cNvSpPr txBox="1">
            <a:spLocks noChangeArrowheads="1"/>
          </p:cNvSpPr>
          <p:nvPr/>
        </p:nvSpPr>
        <p:spPr bwMode="auto">
          <a:xfrm>
            <a:off x="5546725" y="25765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6424" name="Text Box 40"/>
          <p:cNvSpPr txBox="1">
            <a:spLocks noChangeArrowheads="1"/>
          </p:cNvSpPr>
          <p:nvPr/>
        </p:nvSpPr>
        <p:spPr bwMode="auto">
          <a:xfrm>
            <a:off x="4876800" y="2971800"/>
            <a:ext cx="417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b|c</a:t>
            </a:r>
          </a:p>
        </p:txBody>
      </p:sp>
      <p:sp>
        <p:nvSpPr>
          <p:cNvPr id="16425" name="Oval 41"/>
          <p:cNvSpPr>
            <a:spLocks noChangeArrowheads="1"/>
          </p:cNvSpPr>
          <p:nvPr/>
        </p:nvSpPr>
        <p:spPr bwMode="auto">
          <a:xfrm>
            <a:off x="1524000" y="1828800"/>
            <a:ext cx="2819400" cy="9144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Arial" panose="020B0604020202020204" pitchFamily="34" charset="0"/>
            </a:endParaRPr>
          </a:p>
        </p:txBody>
      </p:sp>
      <p:sp>
        <p:nvSpPr>
          <p:cNvPr id="16426" name="Oval 42"/>
          <p:cNvSpPr>
            <a:spLocks noChangeArrowheads="1"/>
          </p:cNvSpPr>
          <p:nvPr/>
        </p:nvSpPr>
        <p:spPr bwMode="auto">
          <a:xfrm>
            <a:off x="4038600" y="2438400"/>
            <a:ext cx="1828800" cy="12954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Arial" panose="020B0604020202020204" pitchFamily="34" charset="0"/>
            </a:endParaRPr>
          </a:p>
        </p:txBody>
      </p:sp>
      <p:sp>
        <p:nvSpPr>
          <p:cNvPr id="16427" name="Oval 43"/>
          <p:cNvSpPr>
            <a:spLocks noChangeArrowheads="1"/>
          </p:cNvSpPr>
          <p:nvPr/>
        </p:nvSpPr>
        <p:spPr bwMode="auto">
          <a:xfrm>
            <a:off x="1828800" y="4495800"/>
            <a:ext cx="1676400" cy="9144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Arial" panose="020B0604020202020204" pitchFamily="34" charset="0"/>
            </a:endParaRPr>
          </a:p>
        </p:txBody>
      </p:sp>
      <p:sp>
        <p:nvSpPr>
          <p:cNvPr id="16428" name="Oval 44"/>
          <p:cNvSpPr>
            <a:spLocks noChangeArrowheads="1"/>
          </p:cNvSpPr>
          <p:nvPr/>
        </p:nvSpPr>
        <p:spPr bwMode="auto">
          <a:xfrm>
            <a:off x="3505200" y="4876800"/>
            <a:ext cx="1447800" cy="8382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Arial" panose="020B0604020202020204" pitchFamily="34" charset="0"/>
            </a:endParaRPr>
          </a:p>
        </p:txBody>
      </p:sp>
      <p:sp>
        <p:nvSpPr>
          <p:cNvPr id="16429" name="Text Box 45"/>
          <p:cNvSpPr txBox="1">
            <a:spLocks noChangeArrowheads="1"/>
          </p:cNvSpPr>
          <p:nvPr/>
        </p:nvSpPr>
        <p:spPr bwMode="auto">
          <a:xfrm>
            <a:off x="5334000" y="3962400"/>
            <a:ext cx="3008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serial edges become concatenation</a:t>
            </a:r>
          </a:p>
        </p:txBody>
      </p:sp>
      <p:grpSp>
        <p:nvGrpSpPr>
          <p:cNvPr id="16430" name="Group 46"/>
          <p:cNvGrpSpPr>
            <a:grpSpLocks/>
          </p:cNvGrpSpPr>
          <p:nvPr/>
        </p:nvGrpSpPr>
        <p:grpSpPr bwMode="auto">
          <a:xfrm>
            <a:off x="509588" y="1927225"/>
            <a:ext cx="685800" cy="366713"/>
            <a:chOff x="240" y="1031"/>
            <a:chExt cx="432" cy="231"/>
          </a:xfrm>
        </p:grpSpPr>
        <p:sp>
          <p:nvSpPr>
            <p:cNvPr id="16436" name="Line 47"/>
            <p:cNvSpPr>
              <a:spLocks noChangeShapeType="1"/>
            </p:cNvSpPr>
            <p:nvPr/>
          </p:nvSpPr>
          <p:spPr bwMode="auto">
            <a:xfrm>
              <a:off x="240" y="123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437" name="Text Box 48"/>
            <p:cNvSpPr txBox="1">
              <a:spLocks noChangeArrowheads="1"/>
            </p:cNvSpPr>
            <p:nvPr/>
          </p:nvSpPr>
          <p:spPr bwMode="auto">
            <a:xfrm>
              <a:off x="240" y="1031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latin typeface="Arial" panose="020B0604020202020204" pitchFamily="34" charset="0"/>
                </a:rPr>
                <a:t>start</a:t>
              </a:r>
            </a:p>
          </p:txBody>
        </p:sp>
      </p:grpSp>
      <p:grpSp>
        <p:nvGrpSpPr>
          <p:cNvPr id="16431" name="Group 49"/>
          <p:cNvGrpSpPr>
            <a:grpSpLocks/>
          </p:cNvGrpSpPr>
          <p:nvPr/>
        </p:nvGrpSpPr>
        <p:grpSpPr bwMode="auto">
          <a:xfrm>
            <a:off x="804863" y="4633913"/>
            <a:ext cx="685800" cy="366712"/>
            <a:chOff x="240" y="1031"/>
            <a:chExt cx="432" cy="231"/>
          </a:xfrm>
        </p:grpSpPr>
        <p:sp>
          <p:nvSpPr>
            <p:cNvPr id="16434" name="Line 50"/>
            <p:cNvSpPr>
              <a:spLocks noChangeShapeType="1"/>
            </p:cNvSpPr>
            <p:nvPr/>
          </p:nvSpPr>
          <p:spPr bwMode="auto">
            <a:xfrm>
              <a:off x="240" y="123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435" name="Text Box 51"/>
            <p:cNvSpPr txBox="1">
              <a:spLocks noChangeArrowheads="1"/>
            </p:cNvSpPr>
            <p:nvPr/>
          </p:nvSpPr>
          <p:spPr bwMode="auto">
            <a:xfrm>
              <a:off x="240" y="1031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latin typeface="Arial" panose="020B0604020202020204" pitchFamily="34" charset="0"/>
                </a:rPr>
                <a:t>start</a:t>
              </a:r>
            </a:p>
          </p:txBody>
        </p:sp>
      </p:grpSp>
      <p:sp>
        <p:nvSpPr>
          <p:cNvPr id="16432" name="Oval 52"/>
          <p:cNvSpPr>
            <a:spLocks noChangeArrowheads="1"/>
          </p:cNvSpPr>
          <p:nvPr/>
        </p:nvSpPr>
        <p:spPr bwMode="auto">
          <a:xfrm>
            <a:off x="6662738" y="2166938"/>
            <a:ext cx="246062" cy="246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Times New Roman" panose="02020603050405020304" pitchFamily="18" charset="0"/>
            </a:endParaRPr>
          </a:p>
        </p:txBody>
      </p:sp>
      <p:sp>
        <p:nvSpPr>
          <p:cNvPr id="16433" name="Oval 53"/>
          <p:cNvSpPr>
            <a:spLocks noChangeArrowheads="1"/>
          </p:cNvSpPr>
          <p:nvPr/>
        </p:nvSpPr>
        <p:spPr bwMode="auto">
          <a:xfrm>
            <a:off x="5897563" y="4873625"/>
            <a:ext cx="246062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39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Example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5867400" y="2362200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Times New Roman" panose="02020603050405020304" pitchFamily="18" charset="0"/>
            </a:endParaRP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3978275" y="20716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5121275" y="20716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6340475" y="20716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4283075" y="22240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5426075" y="22240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2514600" y="19050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d (a|b|c) d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5654675" y="19192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1981200" y="20574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4419600" y="19050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2286000" y="2209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Freeform 14"/>
          <p:cNvSpPr>
            <a:spLocks/>
          </p:cNvSpPr>
          <p:nvPr/>
        </p:nvSpPr>
        <p:spPr bwMode="auto">
          <a:xfrm>
            <a:off x="4114800" y="2362200"/>
            <a:ext cx="1143000" cy="355600"/>
          </a:xfrm>
          <a:custGeom>
            <a:avLst/>
            <a:gdLst>
              <a:gd name="T0" fmla="*/ 2147483646 w 720"/>
              <a:gd name="T1" fmla="*/ 0 h 224"/>
              <a:gd name="T2" fmla="*/ 2147483646 w 720"/>
              <a:gd name="T3" fmla="*/ 2147483646 h 224"/>
              <a:gd name="T4" fmla="*/ 2147483646 w 720"/>
              <a:gd name="T5" fmla="*/ 2147483646 h 224"/>
              <a:gd name="T6" fmla="*/ 0 w 720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224"/>
              <a:gd name="T14" fmla="*/ 720 w 72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224">
                <a:moveTo>
                  <a:pt x="720" y="0"/>
                </a:moveTo>
                <a:cubicBezTo>
                  <a:pt x="672" y="80"/>
                  <a:pt x="624" y="160"/>
                  <a:pt x="528" y="192"/>
                </a:cubicBezTo>
                <a:cubicBezTo>
                  <a:pt x="432" y="224"/>
                  <a:pt x="232" y="216"/>
                  <a:pt x="144" y="192"/>
                </a:cubicBezTo>
                <a:cubicBezTo>
                  <a:pt x="56" y="168"/>
                  <a:pt x="28" y="108"/>
                  <a:pt x="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4251325" y="2347913"/>
            <a:ext cx="858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b (b|c) d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5927725" y="4083050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Times New Roman" panose="02020603050405020304" pitchFamily="18" charset="0"/>
            </a:endParaRPr>
          </a:p>
        </p:txBody>
      </p:sp>
      <p:sp>
        <p:nvSpPr>
          <p:cNvPr id="18449" name="Oval 17"/>
          <p:cNvSpPr>
            <a:spLocks noChangeArrowheads="1"/>
          </p:cNvSpPr>
          <p:nvPr/>
        </p:nvSpPr>
        <p:spPr bwMode="auto">
          <a:xfrm>
            <a:off x="4038600" y="379253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8450" name="Oval 18"/>
          <p:cNvSpPr>
            <a:spLocks noChangeArrowheads="1"/>
          </p:cNvSpPr>
          <p:nvPr/>
        </p:nvSpPr>
        <p:spPr bwMode="auto">
          <a:xfrm>
            <a:off x="5181600" y="379253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8451" name="Oval 19"/>
          <p:cNvSpPr>
            <a:spLocks noChangeArrowheads="1"/>
          </p:cNvSpPr>
          <p:nvPr/>
        </p:nvSpPr>
        <p:spPr bwMode="auto">
          <a:xfrm>
            <a:off x="6400800" y="37925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>
            <a:off x="4343400" y="39449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>
            <a:off x="5486400" y="394493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2574925" y="362585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d (a|b|c) d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5715000" y="364013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8456" name="Oval 24"/>
          <p:cNvSpPr>
            <a:spLocks noChangeArrowheads="1"/>
          </p:cNvSpPr>
          <p:nvPr/>
        </p:nvSpPr>
        <p:spPr bwMode="auto">
          <a:xfrm>
            <a:off x="2041525" y="377825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4479925" y="362585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8458" name="Line 26"/>
          <p:cNvSpPr>
            <a:spLocks noChangeShapeType="1"/>
          </p:cNvSpPr>
          <p:nvPr/>
        </p:nvSpPr>
        <p:spPr bwMode="auto">
          <a:xfrm>
            <a:off x="2346325" y="393065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Freeform 27"/>
          <p:cNvSpPr>
            <a:spLocks/>
          </p:cNvSpPr>
          <p:nvPr/>
        </p:nvSpPr>
        <p:spPr bwMode="auto">
          <a:xfrm>
            <a:off x="4949825" y="4083050"/>
            <a:ext cx="673100" cy="444500"/>
          </a:xfrm>
          <a:custGeom>
            <a:avLst/>
            <a:gdLst>
              <a:gd name="T0" fmla="*/ 2147483646 w 424"/>
              <a:gd name="T1" fmla="*/ 0 h 280"/>
              <a:gd name="T2" fmla="*/ 2147483646 w 424"/>
              <a:gd name="T3" fmla="*/ 2147483646 h 280"/>
              <a:gd name="T4" fmla="*/ 2147483646 w 424"/>
              <a:gd name="T5" fmla="*/ 2147483646 h 280"/>
              <a:gd name="T6" fmla="*/ 2147483646 w 424"/>
              <a:gd name="T7" fmla="*/ 0 h 280"/>
              <a:gd name="T8" fmla="*/ 0 60000 65536"/>
              <a:gd name="T9" fmla="*/ 0 60000 65536"/>
              <a:gd name="T10" fmla="*/ 0 60000 65536"/>
              <a:gd name="T11" fmla="*/ 0 60000 65536"/>
              <a:gd name="T12" fmla="*/ 0 w 424"/>
              <a:gd name="T13" fmla="*/ 0 h 280"/>
              <a:gd name="T14" fmla="*/ 424 w 424"/>
              <a:gd name="T15" fmla="*/ 280 h 2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4" h="280">
                <a:moveTo>
                  <a:pt x="328" y="0"/>
                </a:moveTo>
                <a:cubicBezTo>
                  <a:pt x="376" y="100"/>
                  <a:pt x="424" y="200"/>
                  <a:pt x="376" y="240"/>
                </a:cubicBezTo>
                <a:cubicBezTo>
                  <a:pt x="328" y="280"/>
                  <a:pt x="80" y="280"/>
                  <a:pt x="40" y="240"/>
                </a:cubicBezTo>
                <a:cubicBezTo>
                  <a:pt x="0" y="200"/>
                  <a:pt x="68" y="100"/>
                  <a:pt x="1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4860925" y="4445000"/>
            <a:ext cx="847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b(b|c)da</a:t>
            </a:r>
          </a:p>
        </p:txBody>
      </p:sp>
      <p:sp>
        <p:nvSpPr>
          <p:cNvPr id="18461" name="Oval 29"/>
          <p:cNvSpPr>
            <a:spLocks noChangeArrowheads="1"/>
          </p:cNvSpPr>
          <p:nvPr/>
        </p:nvSpPr>
        <p:spPr bwMode="auto">
          <a:xfrm>
            <a:off x="3733800" y="1752600"/>
            <a:ext cx="1981200" cy="10668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Arial" panose="020B0604020202020204" pitchFamily="34" charset="0"/>
            </a:endParaRPr>
          </a:p>
        </p:txBody>
      </p:sp>
      <p:sp>
        <p:nvSpPr>
          <p:cNvPr id="18462" name="Oval 30"/>
          <p:cNvSpPr>
            <a:spLocks noChangeArrowheads="1"/>
          </p:cNvSpPr>
          <p:nvPr/>
        </p:nvSpPr>
        <p:spPr bwMode="auto">
          <a:xfrm>
            <a:off x="4648200" y="3886200"/>
            <a:ext cx="1295400" cy="9144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Arial" panose="020B0604020202020204" pitchFamily="34" charset="0"/>
            </a:endParaRPr>
          </a:p>
        </p:txBody>
      </p:sp>
      <p:sp>
        <p:nvSpPr>
          <p:cNvPr id="18463" name="Text Box 31"/>
          <p:cNvSpPr txBox="1">
            <a:spLocks noChangeArrowheads="1"/>
          </p:cNvSpPr>
          <p:nvPr/>
        </p:nvSpPr>
        <p:spPr bwMode="auto">
          <a:xfrm>
            <a:off x="5394325" y="2957513"/>
            <a:ext cx="2995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Find paths that can be “shortened”</a:t>
            </a:r>
          </a:p>
        </p:txBody>
      </p:sp>
      <p:grpSp>
        <p:nvGrpSpPr>
          <p:cNvPr id="18464" name="Group 32"/>
          <p:cNvGrpSpPr>
            <a:grpSpLocks/>
          </p:cNvGrpSpPr>
          <p:nvPr/>
        </p:nvGrpSpPr>
        <p:grpSpPr bwMode="auto">
          <a:xfrm>
            <a:off x="1271588" y="1865313"/>
            <a:ext cx="685800" cy="366712"/>
            <a:chOff x="240" y="1031"/>
            <a:chExt cx="432" cy="231"/>
          </a:xfrm>
        </p:grpSpPr>
        <p:sp>
          <p:nvSpPr>
            <p:cNvPr id="18470" name="Line 33"/>
            <p:cNvSpPr>
              <a:spLocks noChangeShapeType="1"/>
            </p:cNvSpPr>
            <p:nvPr/>
          </p:nvSpPr>
          <p:spPr bwMode="auto">
            <a:xfrm>
              <a:off x="240" y="123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471" name="Text Box 34"/>
            <p:cNvSpPr txBox="1">
              <a:spLocks noChangeArrowheads="1"/>
            </p:cNvSpPr>
            <p:nvPr/>
          </p:nvSpPr>
          <p:spPr bwMode="auto">
            <a:xfrm>
              <a:off x="240" y="1031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latin typeface="Arial" panose="020B0604020202020204" pitchFamily="34" charset="0"/>
                </a:rPr>
                <a:t>start</a:t>
              </a:r>
            </a:p>
          </p:txBody>
        </p:sp>
      </p:grpSp>
      <p:grpSp>
        <p:nvGrpSpPr>
          <p:cNvPr id="18465" name="Group 35"/>
          <p:cNvGrpSpPr>
            <a:grpSpLocks/>
          </p:cNvGrpSpPr>
          <p:nvPr/>
        </p:nvGrpSpPr>
        <p:grpSpPr bwMode="auto">
          <a:xfrm>
            <a:off x="1343025" y="3609975"/>
            <a:ext cx="685800" cy="366713"/>
            <a:chOff x="240" y="1031"/>
            <a:chExt cx="432" cy="231"/>
          </a:xfrm>
        </p:grpSpPr>
        <p:sp>
          <p:nvSpPr>
            <p:cNvPr id="18468" name="Line 36"/>
            <p:cNvSpPr>
              <a:spLocks noChangeShapeType="1"/>
            </p:cNvSpPr>
            <p:nvPr/>
          </p:nvSpPr>
          <p:spPr bwMode="auto">
            <a:xfrm>
              <a:off x="240" y="123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469" name="Text Box 37"/>
            <p:cNvSpPr txBox="1">
              <a:spLocks noChangeArrowheads="1"/>
            </p:cNvSpPr>
            <p:nvPr/>
          </p:nvSpPr>
          <p:spPr bwMode="auto">
            <a:xfrm>
              <a:off x="240" y="1031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latin typeface="Arial" panose="020B0604020202020204" pitchFamily="34" charset="0"/>
                </a:rPr>
                <a:t>start</a:t>
              </a:r>
            </a:p>
          </p:txBody>
        </p:sp>
      </p:grpSp>
      <p:sp>
        <p:nvSpPr>
          <p:cNvPr id="18466" name="Oval 38"/>
          <p:cNvSpPr>
            <a:spLocks noChangeArrowheads="1"/>
          </p:cNvSpPr>
          <p:nvPr/>
        </p:nvSpPr>
        <p:spPr bwMode="auto">
          <a:xfrm>
            <a:off x="6369050" y="2105025"/>
            <a:ext cx="246063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Times New Roman" panose="02020603050405020304" pitchFamily="18" charset="0"/>
            </a:endParaRPr>
          </a:p>
        </p:txBody>
      </p:sp>
      <p:sp>
        <p:nvSpPr>
          <p:cNvPr id="18467" name="Oval 39"/>
          <p:cNvSpPr>
            <a:spLocks noChangeArrowheads="1"/>
          </p:cNvSpPr>
          <p:nvPr/>
        </p:nvSpPr>
        <p:spPr bwMode="auto">
          <a:xfrm>
            <a:off x="6429375" y="3821113"/>
            <a:ext cx="246063" cy="246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87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convert DFA to 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4" name="image0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43200" y="2590800"/>
            <a:ext cx="3009900" cy="2238375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5" name="Text Box 3"/>
          <p:cNvSpPr txBox="1">
            <a:spLocks noChangeArrowheads="1"/>
          </p:cNvSpPr>
          <p:nvPr/>
        </p:nvSpPr>
        <p:spPr bwMode="auto">
          <a:xfrm>
            <a:off x="0" y="2147455"/>
            <a:ext cx="8458200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b="1" dirty="0" smtClean="0"/>
              <a:t>Thank You</a:t>
            </a:r>
          </a:p>
          <a:p>
            <a:pPr algn="ctr">
              <a:spcBef>
                <a:spcPct val="50000"/>
              </a:spcBef>
            </a:pPr>
            <a:r>
              <a:rPr lang="en-US" sz="5400" b="1" dirty="0" smtClean="0"/>
              <a:t>Any Questions?</a:t>
            </a:r>
            <a:endParaRPr lang="en-US" sz="5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1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7971" y="76200"/>
            <a:ext cx="7620000" cy="11430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Example – NFA  : (</a:t>
            </a:r>
            <a:r>
              <a:rPr lang="en-US" sz="4000" b="1" dirty="0" err="1" smtClean="0"/>
              <a:t>a|b</a:t>
            </a:r>
            <a:r>
              <a:rPr lang="en-US" sz="4000" b="1" dirty="0" smtClean="0"/>
              <a:t>)*</a:t>
            </a:r>
            <a:r>
              <a:rPr lang="en-US" sz="4000" b="1" dirty="0" err="1" smtClean="0"/>
              <a:t>abb</a:t>
            </a:r>
            <a:endParaRPr lang="en-US" sz="4000" b="1" dirty="0" smtClean="0"/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821871" y="1494744"/>
            <a:ext cx="2057400" cy="185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S = { 0, 1, 2, 3 }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 baseline="-25000">
                <a:latin typeface="Times New Roman" pitchFamily="18" charset="0"/>
              </a:rPr>
              <a:t>0</a:t>
            </a:r>
            <a:r>
              <a:rPr lang="en-US" sz="2000" b="1">
                <a:latin typeface="Times New Roman" pitchFamily="18" charset="0"/>
              </a:rPr>
              <a:t> = 0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F = { 3 }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  <a:sym typeface="Symbol" pitchFamily="18" charset="2"/>
              </a:rPr>
              <a:t> = { a, b }</a:t>
            </a:r>
            <a:endParaRPr lang="en-US" sz="2000" b="1">
              <a:latin typeface="Times New Roman" pitchFamily="18" charset="0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669471" y="1494744"/>
            <a:ext cx="2057400" cy="1981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17" name="Group 5"/>
          <p:cNvGrpSpPr>
            <a:grpSpLocks/>
          </p:cNvGrpSpPr>
          <p:nvPr/>
        </p:nvGrpSpPr>
        <p:grpSpPr bwMode="auto">
          <a:xfrm>
            <a:off x="2879271" y="1418544"/>
            <a:ext cx="4953000" cy="1585913"/>
            <a:chOff x="2304" y="912"/>
            <a:chExt cx="3120" cy="999"/>
          </a:xfrm>
        </p:grpSpPr>
        <p:grpSp>
          <p:nvGrpSpPr>
            <p:cNvPr id="38950" name="Group 6"/>
            <p:cNvGrpSpPr>
              <a:grpSpLocks/>
            </p:cNvGrpSpPr>
            <p:nvPr/>
          </p:nvGrpSpPr>
          <p:grpSpPr bwMode="auto">
            <a:xfrm>
              <a:off x="5040" y="1200"/>
              <a:ext cx="384" cy="384"/>
              <a:chOff x="2496" y="2688"/>
              <a:chExt cx="384" cy="384"/>
            </a:xfrm>
          </p:grpSpPr>
          <p:sp>
            <p:nvSpPr>
              <p:cNvPr id="38973" name="Oval 7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4" name="Oval 8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51" name="Line 9"/>
            <p:cNvSpPr>
              <a:spLocks noChangeShapeType="1"/>
            </p:cNvSpPr>
            <p:nvPr/>
          </p:nvSpPr>
          <p:spPr bwMode="auto">
            <a:xfrm>
              <a:off x="4656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2" name="Line 10"/>
            <p:cNvSpPr>
              <a:spLocks noChangeShapeType="1"/>
            </p:cNvSpPr>
            <p:nvPr/>
          </p:nvSpPr>
          <p:spPr bwMode="auto">
            <a:xfrm>
              <a:off x="3120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3" name="Line 11"/>
            <p:cNvSpPr>
              <a:spLocks noChangeShapeType="1"/>
            </p:cNvSpPr>
            <p:nvPr/>
          </p:nvSpPr>
          <p:spPr bwMode="auto">
            <a:xfrm>
              <a:off x="2352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4" name="Text Box 12"/>
            <p:cNvSpPr txBox="1">
              <a:spLocks noChangeArrowheads="1"/>
            </p:cNvSpPr>
            <p:nvPr/>
          </p:nvSpPr>
          <p:spPr bwMode="auto">
            <a:xfrm>
              <a:off x="2304" y="1200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400" b="1">
                  <a:latin typeface="Times New Roman" pitchFamily="18" charset="0"/>
                </a:rPr>
                <a:t>start</a:t>
              </a:r>
            </a:p>
          </p:txBody>
        </p:sp>
        <p:grpSp>
          <p:nvGrpSpPr>
            <p:cNvPr id="38955" name="Group 13"/>
            <p:cNvGrpSpPr>
              <a:grpSpLocks/>
            </p:cNvGrpSpPr>
            <p:nvPr/>
          </p:nvGrpSpPr>
          <p:grpSpPr bwMode="auto">
            <a:xfrm>
              <a:off x="2736" y="1200"/>
              <a:ext cx="384" cy="384"/>
              <a:chOff x="2736" y="1200"/>
              <a:chExt cx="384" cy="384"/>
            </a:xfrm>
          </p:grpSpPr>
          <p:sp>
            <p:nvSpPr>
              <p:cNvPr id="38971" name="Oval 14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2" name="Text Box 15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38956" name="Text Box 16"/>
            <p:cNvSpPr txBox="1">
              <a:spLocks noChangeArrowheads="1"/>
            </p:cNvSpPr>
            <p:nvPr/>
          </p:nvSpPr>
          <p:spPr bwMode="auto">
            <a:xfrm>
              <a:off x="5136" y="124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8957" name="Text Box 17"/>
            <p:cNvSpPr txBox="1">
              <a:spLocks noChangeArrowheads="1"/>
            </p:cNvSpPr>
            <p:nvPr/>
          </p:nvSpPr>
          <p:spPr bwMode="auto">
            <a:xfrm>
              <a:off x="4704" y="120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8958" name="Line 18"/>
            <p:cNvSpPr>
              <a:spLocks noChangeShapeType="1"/>
            </p:cNvSpPr>
            <p:nvPr/>
          </p:nvSpPr>
          <p:spPr bwMode="auto">
            <a:xfrm>
              <a:off x="3888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59" name="Group 19"/>
            <p:cNvGrpSpPr>
              <a:grpSpLocks/>
            </p:cNvGrpSpPr>
            <p:nvPr/>
          </p:nvGrpSpPr>
          <p:grpSpPr bwMode="auto">
            <a:xfrm>
              <a:off x="4272" y="1200"/>
              <a:ext cx="384" cy="384"/>
              <a:chOff x="2736" y="1200"/>
              <a:chExt cx="384" cy="384"/>
            </a:xfrm>
          </p:grpSpPr>
          <p:sp>
            <p:nvSpPr>
              <p:cNvPr id="38969" name="Oval 20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0" name="Text Box 21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38960" name="Group 22"/>
            <p:cNvGrpSpPr>
              <a:grpSpLocks/>
            </p:cNvGrpSpPr>
            <p:nvPr/>
          </p:nvGrpSpPr>
          <p:grpSpPr bwMode="auto">
            <a:xfrm>
              <a:off x="3504" y="1200"/>
              <a:ext cx="384" cy="384"/>
              <a:chOff x="2736" y="1200"/>
              <a:chExt cx="384" cy="384"/>
            </a:xfrm>
          </p:grpSpPr>
          <p:sp>
            <p:nvSpPr>
              <p:cNvPr id="38967" name="Oval 23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68" name="Text Box 24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38961" name="Text Box 25"/>
            <p:cNvSpPr txBox="1">
              <a:spLocks noChangeArrowheads="1"/>
            </p:cNvSpPr>
            <p:nvPr/>
          </p:nvSpPr>
          <p:spPr bwMode="auto">
            <a:xfrm>
              <a:off x="3936" y="120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8962" name="Text Box 26"/>
            <p:cNvSpPr txBox="1">
              <a:spLocks noChangeArrowheads="1"/>
            </p:cNvSpPr>
            <p:nvPr/>
          </p:nvSpPr>
          <p:spPr bwMode="auto">
            <a:xfrm>
              <a:off x="3168" y="120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38963" name="AutoShape 27"/>
            <p:cNvCxnSpPr>
              <a:cxnSpLocks noChangeShapeType="1"/>
              <a:stCxn id="38971" idx="7"/>
              <a:endCxn id="38971" idx="0"/>
            </p:cNvCxnSpPr>
            <p:nvPr/>
          </p:nvCxnSpPr>
          <p:spPr bwMode="auto">
            <a:xfrm rot="5400000" flipH="1">
              <a:off x="2968" y="1160"/>
              <a:ext cx="56" cy="136"/>
            </a:xfrm>
            <a:prstGeom prst="curvedConnector3">
              <a:avLst>
                <a:gd name="adj1" fmla="val 7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64" name="Text Box 28"/>
            <p:cNvSpPr txBox="1">
              <a:spLocks noChangeArrowheads="1"/>
            </p:cNvSpPr>
            <p:nvPr/>
          </p:nvSpPr>
          <p:spPr bwMode="auto">
            <a:xfrm>
              <a:off x="2736" y="91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38965" name="AutoShape 29"/>
            <p:cNvCxnSpPr>
              <a:cxnSpLocks noChangeShapeType="1"/>
              <a:stCxn id="38971" idx="3"/>
              <a:endCxn id="38971" idx="4"/>
            </p:cNvCxnSpPr>
            <p:nvPr/>
          </p:nvCxnSpPr>
          <p:spPr bwMode="auto">
            <a:xfrm rot="16200000" flipH="1">
              <a:off x="2832" y="1488"/>
              <a:ext cx="56" cy="136"/>
            </a:xfrm>
            <a:prstGeom prst="curvedConnector3">
              <a:avLst>
                <a:gd name="adj1" fmla="val 6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66" name="Text Box 30"/>
            <p:cNvSpPr txBox="1">
              <a:spLocks noChangeArrowheads="1"/>
            </p:cNvSpPr>
            <p:nvPr/>
          </p:nvSpPr>
          <p:spPr bwMode="auto">
            <a:xfrm>
              <a:off x="2880" y="168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38918" name="Line 31"/>
          <p:cNvSpPr>
            <a:spLocks noChangeShapeType="1"/>
          </p:cNvSpPr>
          <p:nvPr/>
        </p:nvSpPr>
        <p:spPr bwMode="auto">
          <a:xfrm>
            <a:off x="1431471" y="4771344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Line 32"/>
          <p:cNvSpPr>
            <a:spLocks noChangeShapeType="1"/>
          </p:cNvSpPr>
          <p:nvPr/>
        </p:nvSpPr>
        <p:spPr bwMode="auto">
          <a:xfrm>
            <a:off x="1431471" y="5838144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33"/>
          <p:cNvSpPr>
            <a:spLocks noChangeShapeType="1"/>
          </p:cNvSpPr>
          <p:nvPr/>
        </p:nvSpPr>
        <p:spPr bwMode="auto">
          <a:xfrm>
            <a:off x="1431471" y="5304744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Line 34"/>
          <p:cNvSpPr>
            <a:spLocks noChangeShapeType="1"/>
          </p:cNvSpPr>
          <p:nvPr/>
        </p:nvSpPr>
        <p:spPr bwMode="auto">
          <a:xfrm flipV="1">
            <a:off x="2879271" y="4542744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Line 35"/>
          <p:cNvSpPr>
            <a:spLocks noChangeShapeType="1"/>
          </p:cNvSpPr>
          <p:nvPr/>
        </p:nvSpPr>
        <p:spPr bwMode="auto">
          <a:xfrm flipV="1">
            <a:off x="1964871" y="4542744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Text Box 36"/>
          <p:cNvSpPr txBox="1">
            <a:spLocks noChangeArrowheads="1"/>
          </p:cNvSpPr>
          <p:nvPr/>
        </p:nvSpPr>
        <p:spPr bwMode="auto">
          <a:xfrm>
            <a:off x="821871" y="4618944"/>
            <a:ext cx="3048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state</a:t>
            </a:r>
          </a:p>
        </p:txBody>
      </p:sp>
      <p:sp>
        <p:nvSpPr>
          <p:cNvPr id="38924" name="Text Box 37"/>
          <p:cNvSpPr txBox="1">
            <a:spLocks noChangeArrowheads="1"/>
          </p:cNvSpPr>
          <p:nvPr/>
        </p:nvSpPr>
        <p:spPr bwMode="auto">
          <a:xfrm>
            <a:off x="1904999" y="4085544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>
                <a:latin typeface="Times New Roman" pitchFamily="18" charset="0"/>
              </a:rPr>
              <a:t>i n p u t</a:t>
            </a:r>
          </a:p>
        </p:txBody>
      </p:sp>
      <p:sp>
        <p:nvSpPr>
          <p:cNvPr id="38925" name="Text Box 38"/>
          <p:cNvSpPr txBox="1">
            <a:spLocks noChangeArrowheads="1"/>
          </p:cNvSpPr>
          <p:nvPr/>
        </p:nvSpPr>
        <p:spPr bwMode="auto">
          <a:xfrm>
            <a:off x="1507671" y="4847544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0</a:t>
            </a:r>
          </a:p>
        </p:txBody>
      </p:sp>
      <p:sp>
        <p:nvSpPr>
          <p:cNvPr id="38926" name="Text Box 39"/>
          <p:cNvSpPr txBox="1">
            <a:spLocks noChangeArrowheads="1"/>
          </p:cNvSpPr>
          <p:nvPr/>
        </p:nvSpPr>
        <p:spPr bwMode="auto">
          <a:xfrm>
            <a:off x="1507671" y="5304744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1</a:t>
            </a:r>
          </a:p>
        </p:txBody>
      </p:sp>
      <p:sp>
        <p:nvSpPr>
          <p:cNvPr id="38927" name="Text Box 40"/>
          <p:cNvSpPr txBox="1">
            <a:spLocks noChangeArrowheads="1"/>
          </p:cNvSpPr>
          <p:nvPr/>
        </p:nvSpPr>
        <p:spPr bwMode="auto">
          <a:xfrm>
            <a:off x="1507671" y="5838144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2</a:t>
            </a:r>
          </a:p>
        </p:txBody>
      </p:sp>
      <p:sp>
        <p:nvSpPr>
          <p:cNvPr id="38928" name="Text Box 41"/>
          <p:cNvSpPr txBox="1">
            <a:spLocks noChangeArrowheads="1"/>
          </p:cNvSpPr>
          <p:nvPr/>
        </p:nvSpPr>
        <p:spPr bwMode="auto">
          <a:xfrm>
            <a:off x="2269671" y="4466544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a</a:t>
            </a:r>
          </a:p>
        </p:txBody>
      </p:sp>
      <p:sp>
        <p:nvSpPr>
          <p:cNvPr id="38929" name="Text Box 42"/>
          <p:cNvSpPr txBox="1">
            <a:spLocks noChangeArrowheads="1"/>
          </p:cNvSpPr>
          <p:nvPr/>
        </p:nvSpPr>
        <p:spPr bwMode="auto">
          <a:xfrm>
            <a:off x="3107871" y="4466544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b</a:t>
            </a:r>
          </a:p>
        </p:txBody>
      </p:sp>
      <p:sp>
        <p:nvSpPr>
          <p:cNvPr id="38930" name="Text Box 43"/>
          <p:cNvSpPr txBox="1">
            <a:spLocks noChangeArrowheads="1"/>
          </p:cNvSpPr>
          <p:nvPr/>
        </p:nvSpPr>
        <p:spPr bwMode="auto">
          <a:xfrm>
            <a:off x="1964871" y="4847544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{ 0, 1 }</a:t>
            </a:r>
          </a:p>
        </p:txBody>
      </p:sp>
      <p:sp>
        <p:nvSpPr>
          <p:cNvPr id="38931" name="Text Box 44"/>
          <p:cNvSpPr txBox="1">
            <a:spLocks noChangeArrowheads="1"/>
          </p:cNvSpPr>
          <p:nvPr/>
        </p:nvSpPr>
        <p:spPr bwMode="auto">
          <a:xfrm>
            <a:off x="1964871" y="5380944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--</a:t>
            </a:r>
          </a:p>
        </p:txBody>
      </p:sp>
      <p:sp>
        <p:nvSpPr>
          <p:cNvPr id="38932" name="Text Box 45"/>
          <p:cNvSpPr txBox="1">
            <a:spLocks noChangeArrowheads="1"/>
          </p:cNvSpPr>
          <p:nvPr/>
        </p:nvSpPr>
        <p:spPr bwMode="auto">
          <a:xfrm>
            <a:off x="2879271" y="5380944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{ 2 }</a:t>
            </a:r>
          </a:p>
        </p:txBody>
      </p:sp>
      <p:sp>
        <p:nvSpPr>
          <p:cNvPr id="38933" name="Text Box 46"/>
          <p:cNvSpPr txBox="1">
            <a:spLocks noChangeArrowheads="1"/>
          </p:cNvSpPr>
          <p:nvPr/>
        </p:nvSpPr>
        <p:spPr bwMode="auto">
          <a:xfrm>
            <a:off x="1964871" y="5914344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--</a:t>
            </a:r>
          </a:p>
        </p:txBody>
      </p:sp>
      <p:sp>
        <p:nvSpPr>
          <p:cNvPr id="38934" name="Text Box 47"/>
          <p:cNvSpPr txBox="1">
            <a:spLocks noChangeArrowheads="1"/>
          </p:cNvSpPr>
          <p:nvPr/>
        </p:nvSpPr>
        <p:spPr bwMode="auto">
          <a:xfrm>
            <a:off x="2879271" y="5914344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{ 3 }</a:t>
            </a:r>
          </a:p>
        </p:txBody>
      </p:sp>
      <p:sp>
        <p:nvSpPr>
          <p:cNvPr id="38935" name="Text Box 48"/>
          <p:cNvSpPr txBox="1">
            <a:spLocks noChangeArrowheads="1"/>
          </p:cNvSpPr>
          <p:nvPr/>
        </p:nvSpPr>
        <p:spPr bwMode="auto">
          <a:xfrm>
            <a:off x="2879271" y="4847544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{ 0 }</a:t>
            </a:r>
          </a:p>
        </p:txBody>
      </p:sp>
      <p:grpSp>
        <p:nvGrpSpPr>
          <p:cNvPr id="38936" name="Group 49"/>
          <p:cNvGrpSpPr>
            <a:grpSpLocks/>
          </p:cNvGrpSpPr>
          <p:nvPr/>
        </p:nvGrpSpPr>
        <p:grpSpPr bwMode="auto">
          <a:xfrm>
            <a:off x="4708071" y="4314144"/>
            <a:ext cx="2895600" cy="1920875"/>
            <a:chOff x="3840" y="2976"/>
            <a:chExt cx="1824" cy="1210"/>
          </a:xfrm>
        </p:grpSpPr>
        <p:sp>
          <p:nvSpPr>
            <p:cNvPr id="38939" name="Text Box 50"/>
            <p:cNvSpPr txBox="1">
              <a:spLocks noChangeArrowheads="1"/>
            </p:cNvSpPr>
            <p:nvPr/>
          </p:nvSpPr>
          <p:spPr bwMode="auto">
            <a:xfrm>
              <a:off x="3840" y="2976"/>
              <a:ext cx="17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 (null) moves possible</a:t>
              </a:r>
              <a:endParaRPr lang="en-US" sz="2000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grpSp>
          <p:nvGrpSpPr>
            <p:cNvPr id="38940" name="Group 51"/>
            <p:cNvGrpSpPr>
              <a:grpSpLocks/>
            </p:cNvGrpSpPr>
            <p:nvPr/>
          </p:nvGrpSpPr>
          <p:grpSpPr bwMode="auto">
            <a:xfrm>
              <a:off x="4080" y="3264"/>
              <a:ext cx="1152" cy="384"/>
              <a:chOff x="3504" y="1200"/>
              <a:chExt cx="1152" cy="384"/>
            </a:xfrm>
          </p:grpSpPr>
          <p:sp>
            <p:nvSpPr>
              <p:cNvPr id="38942" name="Line 52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943" name="Group 53"/>
              <p:cNvGrpSpPr>
                <a:grpSpLocks/>
              </p:cNvGrpSpPr>
              <p:nvPr/>
            </p:nvGrpSpPr>
            <p:grpSpPr bwMode="auto">
              <a:xfrm>
                <a:off x="4272" y="1200"/>
                <a:ext cx="384" cy="384"/>
                <a:chOff x="2736" y="1200"/>
                <a:chExt cx="384" cy="384"/>
              </a:xfrm>
            </p:grpSpPr>
            <p:sp>
              <p:nvSpPr>
                <p:cNvPr id="38948" name="Oval 54"/>
                <p:cNvSpPr>
                  <a:spLocks noChangeArrowheads="1"/>
                </p:cNvSpPr>
                <p:nvPr/>
              </p:nvSpPr>
              <p:spPr bwMode="auto">
                <a:xfrm>
                  <a:off x="2736" y="1200"/>
                  <a:ext cx="384" cy="3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9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2784" y="1248"/>
                  <a:ext cx="24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sz="2000" b="1">
                      <a:latin typeface="Times New Roman" pitchFamily="18" charset="0"/>
                    </a:rPr>
                    <a:t>j</a:t>
                  </a:r>
                </a:p>
              </p:txBody>
            </p:sp>
          </p:grpSp>
          <p:grpSp>
            <p:nvGrpSpPr>
              <p:cNvPr id="38944" name="Group 56"/>
              <p:cNvGrpSpPr>
                <a:grpSpLocks/>
              </p:cNvGrpSpPr>
              <p:nvPr/>
            </p:nvGrpSpPr>
            <p:grpSpPr bwMode="auto">
              <a:xfrm>
                <a:off x="3504" y="1200"/>
                <a:ext cx="384" cy="384"/>
                <a:chOff x="2736" y="1200"/>
                <a:chExt cx="384" cy="384"/>
              </a:xfrm>
            </p:grpSpPr>
            <p:sp>
              <p:nvSpPr>
                <p:cNvPr id="38946" name="Oval 57"/>
                <p:cNvSpPr>
                  <a:spLocks noChangeArrowheads="1"/>
                </p:cNvSpPr>
                <p:nvPr/>
              </p:nvSpPr>
              <p:spPr bwMode="auto">
                <a:xfrm>
                  <a:off x="2736" y="1200"/>
                  <a:ext cx="384" cy="3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7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2784" y="1248"/>
                  <a:ext cx="24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sz="2000" b="1">
                      <a:latin typeface="Times New Roman" pitchFamily="18" charset="0"/>
                    </a:rPr>
                    <a:t>i</a:t>
                  </a:r>
                </a:p>
              </p:txBody>
            </p:sp>
          </p:grpSp>
          <p:sp>
            <p:nvSpPr>
              <p:cNvPr id="38945" name="Text Box 59"/>
              <p:cNvSpPr txBox="1">
                <a:spLocks noChangeArrowheads="1"/>
              </p:cNvSpPr>
              <p:nvPr/>
            </p:nvSpPr>
            <p:spPr bwMode="auto">
              <a:xfrm>
                <a:off x="3936" y="1200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latin typeface="Times New Roman" pitchFamily="18" charset="0"/>
                </a:endParaRPr>
              </a:p>
            </p:txBody>
          </p:sp>
        </p:grpSp>
        <p:sp>
          <p:nvSpPr>
            <p:cNvPr id="38941" name="Text Box 60"/>
            <p:cNvSpPr txBox="1">
              <a:spLocks noChangeArrowheads="1"/>
            </p:cNvSpPr>
            <p:nvPr/>
          </p:nvSpPr>
          <p:spPr bwMode="auto">
            <a:xfrm>
              <a:off x="3840" y="3744"/>
              <a:ext cx="182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chemeClr val="accent2"/>
                  </a:solidFill>
                  <a:latin typeface="Times New Roman" pitchFamily="18" charset="0"/>
                </a:rPr>
                <a:t>Switch state but do not use any input symbol</a:t>
              </a:r>
            </a:p>
          </p:txBody>
        </p:sp>
      </p:grpSp>
      <p:sp>
        <p:nvSpPr>
          <p:cNvPr id="38937" name="Rectangle 61"/>
          <p:cNvSpPr>
            <a:spLocks noChangeArrowheads="1"/>
          </p:cNvSpPr>
          <p:nvPr/>
        </p:nvSpPr>
        <p:spPr bwMode="auto">
          <a:xfrm>
            <a:off x="4403271" y="4237944"/>
            <a:ext cx="3200400" cy="1981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8" name="Text Box 62"/>
          <p:cNvSpPr txBox="1">
            <a:spLocks noChangeArrowheads="1"/>
          </p:cNvSpPr>
          <p:nvPr/>
        </p:nvSpPr>
        <p:spPr bwMode="auto">
          <a:xfrm>
            <a:off x="2089150" y="6361113"/>
            <a:ext cx="1949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CC3300"/>
                </a:solidFill>
              </a:rPr>
              <a:t>Transition Table</a:t>
            </a:r>
          </a:p>
        </p:txBody>
      </p:sp>
    </p:spTree>
    <p:extLst>
      <p:ext uri="{BB962C8B-B14F-4D97-AF65-F5344CB8AC3E}">
        <p14:creationId xmlns:p14="http://schemas.microsoft.com/office/powerpoint/2010/main" val="420175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38915" grpId="0"/>
      <p:bldP spid="38916" grpId="0" animBg="1"/>
      <p:bldP spid="38918" grpId="0" animBg="1"/>
      <p:bldP spid="38919" grpId="0" animBg="1"/>
      <p:bldP spid="38920" grpId="0" animBg="1"/>
      <p:bldP spid="38921" grpId="0" animBg="1"/>
      <p:bldP spid="38922" grpId="0" animBg="1"/>
      <p:bldP spid="38923" grpId="0"/>
      <p:bldP spid="38924" grpId="0"/>
      <p:bldP spid="38925" grpId="0"/>
      <p:bldP spid="38926" grpId="0"/>
      <p:bldP spid="38927" grpId="0"/>
      <p:bldP spid="38928" grpId="0"/>
      <p:bldP spid="38929" grpId="0"/>
      <p:bldP spid="38930" grpId="0"/>
      <p:bldP spid="38931" grpId="0"/>
      <p:bldP spid="38932" grpId="0"/>
      <p:bldP spid="38933" grpId="0"/>
      <p:bldP spid="38934" grpId="0"/>
      <p:bldP spid="38935" grpId="0"/>
      <p:bldP spid="38937" grpId="0" animBg="1"/>
      <p:bldP spid="389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620000" cy="11430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How Does An NFA Work ?</a:t>
            </a: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1143000" y="1447800"/>
            <a:ext cx="4953000" cy="1585913"/>
            <a:chOff x="2304" y="912"/>
            <a:chExt cx="3120" cy="999"/>
          </a:xfrm>
        </p:grpSpPr>
        <p:grpSp>
          <p:nvGrpSpPr>
            <p:cNvPr id="39947" name="Group 4"/>
            <p:cNvGrpSpPr>
              <a:grpSpLocks/>
            </p:cNvGrpSpPr>
            <p:nvPr/>
          </p:nvGrpSpPr>
          <p:grpSpPr bwMode="auto">
            <a:xfrm>
              <a:off x="5040" y="1200"/>
              <a:ext cx="384" cy="384"/>
              <a:chOff x="2496" y="2688"/>
              <a:chExt cx="384" cy="384"/>
            </a:xfrm>
          </p:grpSpPr>
          <p:sp>
            <p:nvSpPr>
              <p:cNvPr id="39970" name="Oval 5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1" name="Oval 6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48" name="Line 7"/>
            <p:cNvSpPr>
              <a:spLocks noChangeShapeType="1"/>
            </p:cNvSpPr>
            <p:nvPr/>
          </p:nvSpPr>
          <p:spPr bwMode="auto">
            <a:xfrm>
              <a:off x="4656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9" name="Line 8"/>
            <p:cNvSpPr>
              <a:spLocks noChangeShapeType="1"/>
            </p:cNvSpPr>
            <p:nvPr/>
          </p:nvSpPr>
          <p:spPr bwMode="auto">
            <a:xfrm>
              <a:off x="3120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0" name="Line 9"/>
            <p:cNvSpPr>
              <a:spLocks noChangeShapeType="1"/>
            </p:cNvSpPr>
            <p:nvPr/>
          </p:nvSpPr>
          <p:spPr bwMode="auto">
            <a:xfrm>
              <a:off x="2352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1" name="Text Box 10"/>
            <p:cNvSpPr txBox="1">
              <a:spLocks noChangeArrowheads="1"/>
            </p:cNvSpPr>
            <p:nvPr/>
          </p:nvSpPr>
          <p:spPr bwMode="auto">
            <a:xfrm>
              <a:off x="2304" y="1200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400" b="1">
                  <a:latin typeface="Times New Roman" pitchFamily="18" charset="0"/>
                </a:rPr>
                <a:t>start</a:t>
              </a:r>
            </a:p>
          </p:txBody>
        </p:sp>
        <p:grpSp>
          <p:nvGrpSpPr>
            <p:cNvPr id="39952" name="Group 11"/>
            <p:cNvGrpSpPr>
              <a:grpSpLocks/>
            </p:cNvGrpSpPr>
            <p:nvPr/>
          </p:nvGrpSpPr>
          <p:grpSpPr bwMode="auto">
            <a:xfrm>
              <a:off x="2736" y="1200"/>
              <a:ext cx="384" cy="384"/>
              <a:chOff x="2736" y="1200"/>
              <a:chExt cx="384" cy="384"/>
            </a:xfrm>
          </p:grpSpPr>
          <p:sp>
            <p:nvSpPr>
              <p:cNvPr id="39968" name="Oval 12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69" name="Text Box 13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39953" name="Text Box 14"/>
            <p:cNvSpPr txBox="1">
              <a:spLocks noChangeArrowheads="1"/>
            </p:cNvSpPr>
            <p:nvPr/>
          </p:nvSpPr>
          <p:spPr bwMode="auto">
            <a:xfrm>
              <a:off x="5136" y="124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9954" name="Text Box 15"/>
            <p:cNvSpPr txBox="1">
              <a:spLocks noChangeArrowheads="1"/>
            </p:cNvSpPr>
            <p:nvPr/>
          </p:nvSpPr>
          <p:spPr bwMode="auto">
            <a:xfrm>
              <a:off x="4704" y="120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9955" name="Line 16"/>
            <p:cNvSpPr>
              <a:spLocks noChangeShapeType="1"/>
            </p:cNvSpPr>
            <p:nvPr/>
          </p:nvSpPr>
          <p:spPr bwMode="auto">
            <a:xfrm>
              <a:off x="3888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956" name="Group 17"/>
            <p:cNvGrpSpPr>
              <a:grpSpLocks/>
            </p:cNvGrpSpPr>
            <p:nvPr/>
          </p:nvGrpSpPr>
          <p:grpSpPr bwMode="auto">
            <a:xfrm>
              <a:off x="4272" y="1200"/>
              <a:ext cx="384" cy="384"/>
              <a:chOff x="2736" y="1200"/>
              <a:chExt cx="384" cy="384"/>
            </a:xfrm>
          </p:grpSpPr>
          <p:sp>
            <p:nvSpPr>
              <p:cNvPr id="39966" name="Oval 18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67" name="Text Box 19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39957" name="Group 20"/>
            <p:cNvGrpSpPr>
              <a:grpSpLocks/>
            </p:cNvGrpSpPr>
            <p:nvPr/>
          </p:nvGrpSpPr>
          <p:grpSpPr bwMode="auto">
            <a:xfrm>
              <a:off x="3504" y="1200"/>
              <a:ext cx="384" cy="384"/>
              <a:chOff x="2736" y="1200"/>
              <a:chExt cx="384" cy="384"/>
            </a:xfrm>
          </p:grpSpPr>
          <p:sp>
            <p:nvSpPr>
              <p:cNvPr id="39964" name="Oval 21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65" name="Text Box 22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39958" name="Text Box 23"/>
            <p:cNvSpPr txBox="1">
              <a:spLocks noChangeArrowheads="1"/>
            </p:cNvSpPr>
            <p:nvPr/>
          </p:nvSpPr>
          <p:spPr bwMode="auto">
            <a:xfrm>
              <a:off x="3936" y="120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9959" name="Text Box 24"/>
            <p:cNvSpPr txBox="1">
              <a:spLocks noChangeArrowheads="1"/>
            </p:cNvSpPr>
            <p:nvPr/>
          </p:nvSpPr>
          <p:spPr bwMode="auto">
            <a:xfrm>
              <a:off x="3168" y="120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39960" name="AutoShape 25"/>
            <p:cNvCxnSpPr>
              <a:cxnSpLocks noChangeShapeType="1"/>
              <a:stCxn id="39968" idx="7"/>
              <a:endCxn id="39968" idx="0"/>
            </p:cNvCxnSpPr>
            <p:nvPr/>
          </p:nvCxnSpPr>
          <p:spPr bwMode="auto">
            <a:xfrm rot="5400000" flipH="1">
              <a:off x="2968" y="1160"/>
              <a:ext cx="56" cy="136"/>
            </a:xfrm>
            <a:prstGeom prst="curvedConnector3">
              <a:avLst>
                <a:gd name="adj1" fmla="val 7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61" name="Text Box 26"/>
            <p:cNvSpPr txBox="1">
              <a:spLocks noChangeArrowheads="1"/>
            </p:cNvSpPr>
            <p:nvPr/>
          </p:nvSpPr>
          <p:spPr bwMode="auto">
            <a:xfrm>
              <a:off x="2736" y="91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39962" name="AutoShape 27"/>
            <p:cNvCxnSpPr>
              <a:cxnSpLocks noChangeShapeType="1"/>
              <a:stCxn id="39968" idx="3"/>
              <a:endCxn id="39968" idx="4"/>
            </p:cNvCxnSpPr>
            <p:nvPr/>
          </p:nvCxnSpPr>
          <p:spPr bwMode="auto">
            <a:xfrm rot="16200000" flipH="1">
              <a:off x="2832" y="1488"/>
              <a:ext cx="56" cy="136"/>
            </a:xfrm>
            <a:prstGeom prst="curvedConnector3">
              <a:avLst>
                <a:gd name="adj1" fmla="val 6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63" name="Text Box 28"/>
            <p:cNvSpPr txBox="1">
              <a:spLocks noChangeArrowheads="1"/>
            </p:cNvSpPr>
            <p:nvPr/>
          </p:nvSpPr>
          <p:spPr bwMode="auto">
            <a:xfrm>
              <a:off x="2880" y="168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39940" name="Text Box 29"/>
          <p:cNvSpPr txBox="1">
            <a:spLocks noChangeArrowheads="1"/>
          </p:cNvSpPr>
          <p:nvPr/>
        </p:nvSpPr>
        <p:spPr bwMode="auto">
          <a:xfrm>
            <a:off x="2819400" y="2667000"/>
            <a:ext cx="5715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</a:rPr>
              <a:t> Given an input string, we trace moves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</a:rPr>
              <a:t> If no more input &amp; in final state, ACCEPT </a:t>
            </a:r>
          </a:p>
        </p:txBody>
      </p:sp>
      <p:sp>
        <p:nvSpPr>
          <p:cNvPr id="39941" name="Text Box 30"/>
          <p:cNvSpPr txBox="1">
            <a:spLocks noChangeArrowheads="1"/>
          </p:cNvSpPr>
          <p:nvPr/>
        </p:nvSpPr>
        <p:spPr bwMode="auto">
          <a:xfrm>
            <a:off x="1295400" y="3581400"/>
            <a:ext cx="2133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>
                <a:solidFill>
                  <a:srgbClr val="00CC00"/>
                </a:solidFill>
                <a:latin typeface="Times New Roman" pitchFamily="18" charset="0"/>
              </a:rPr>
              <a:t>EXAMPLE:  </a:t>
            </a:r>
            <a:r>
              <a:rPr lang="en-US" sz="2000" b="1" dirty="0">
                <a:latin typeface="Times New Roman" pitchFamily="18" charset="0"/>
              </a:rPr>
              <a:t>Input:  </a:t>
            </a:r>
            <a:r>
              <a:rPr lang="en-US" sz="2000" b="1" dirty="0" err="1">
                <a:latin typeface="Times New Roman" pitchFamily="18" charset="0"/>
              </a:rPr>
              <a:t>ababb</a:t>
            </a:r>
            <a:endParaRPr lang="en-US" sz="2000" b="1" dirty="0">
              <a:solidFill>
                <a:srgbClr val="00CC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7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200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4400" b="1" dirty="0" smtClean="0"/>
              <a:t>Deterministic Finite Automata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8153400" cy="16804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7030A0"/>
                </a:solidFill>
              </a:rPr>
              <a:t>DFA is an NFA </a:t>
            </a:r>
            <a:r>
              <a:rPr lang="en-US" sz="2400" dirty="0"/>
              <a:t>with the following restrictions: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 moves are </a:t>
            </a:r>
            <a:r>
              <a:rPr lang="en-US" sz="2400" u="sng" dirty="0">
                <a:sym typeface="Symbol" pitchFamily="18" charset="2"/>
              </a:rPr>
              <a:t>not</a:t>
            </a:r>
            <a:r>
              <a:rPr lang="en-US" sz="2400" dirty="0">
                <a:sym typeface="Symbol" pitchFamily="18" charset="2"/>
              </a:rPr>
              <a:t> allowed</a:t>
            </a:r>
            <a:endParaRPr lang="en-US" sz="2400" dirty="0"/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400" dirty="0"/>
              <a:t> For every state s </a:t>
            </a:r>
            <a:r>
              <a:rPr lang="en-US" sz="2400" dirty="0">
                <a:sym typeface="Symbol" pitchFamily="18" charset="2"/>
              </a:rPr>
              <a:t>S, there is </a:t>
            </a:r>
            <a:r>
              <a:rPr lang="en-US" sz="2400" dirty="0">
                <a:solidFill>
                  <a:srgbClr val="00B050"/>
                </a:solidFill>
                <a:sym typeface="Symbol" pitchFamily="18" charset="2"/>
              </a:rPr>
              <a:t>one and only one path </a:t>
            </a:r>
            <a:r>
              <a:rPr lang="en-US" sz="2400" dirty="0">
                <a:sym typeface="Symbol" pitchFamily="18" charset="2"/>
              </a:rPr>
              <a:t>from s for every input symbol a  .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04800" y="3124200"/>
            <a:ext cx="83058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Since transition tables don’t have any alternative options, DFAs are easily simulated via an algorithm.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981200" y="4038600"/>
            <a:ext cx="4953000" cy="2489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s 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 s</a:t>
            </a:r>
            <a:r>
              <a:rPr lang="en-US" b="1" baseline="-25000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0</a:t>
            </a:r>
            <a:endParaRPr lang="en-US" b="1" dirty="0">
              <a:solidFill>
                <a:srgbClr val="CC3300"/>
              </a:solidFill>
              <a:latin typeface="Courier New" pitchFamily="49" charset="0"/>
              <a:sym typeface="Symbol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c 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 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nextchar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while c  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eof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 do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  s  move(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s,c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  c  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nextchar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end;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if s is in F then return “yes”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             else return “no”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620000" cy="1066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4400" b="1" dirty="0" smtClean="0"/>
              <a:t>Example – DFA : (</a:t>
            </a:r>
            <a:r>
              <a:rPr lang="en-US" sz="4400" b="1" dirty="0" err="1" smtClean="0"/>
              <a:t>a|b</a:t>
            </a:r>
            <a:r>
              <a:rPr lang="en-US" sz="4400" b="1" dirty="0" smtClean="0"/>
              <a:t>)*</a:t>
            </a:r>
            <a:r>
              <a:rPr lang="en-US" sz="4400" b="1" dirty="0" err="1" smtClean="0"/>
              <a:t>abb</a:t>
            </a:r>
            <a:endParaRPr lang="en-US" sz="4400" b="1" dirty="0" smtClean="0"/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0" y="4800600"/>
            <a:ext cx="4953000" cy="1585913"/>
            <a:chOff x="2304" y="912"/>
            <a:chExt cx="3120" cy="999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5040" y="1200"/>
              <a:ext cx="384" cy="384"/>
              <a:chOff x="2496" y="2688"/>
              <a:chExt cx="384" cy="384"/>
            </a:xfrm>
          </p:grpSpPr>
          <p:sp>
            <p:nvSpPr>
              <p:cNvPr id="44093" name="Oval 5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94" name="Oval 6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71" name="Line 7"/>
            <p:cNvSpPr>
              <a:spLocks noChangeShapeType="1"/>
            </p:cNvSpPr>
            <p:nvPr/>
          </p:nvSpPr>
          <p:spPr bwMode="auto">
            <a:xfrm>
              <a:off x="4656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2" name="Line 8"/>
            <p:cNvSpPr>
              <a:spLocks noChangeShapeType="1"/>
            </p:cNvSpPr>
            <p:nvPr/>
          </p:nvSpPr>
          <p:spPr bwMode="auto">
            <a:xfrm>
              <a:off x="3120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3" name="Line 9"/>
            <p:cNvSpPr>
              <a:spLocks noChangeShapeType="1"/>
            </p:cNvSpPr>
            <p:nvPr/>
          </p:nvSpPr>
          <p:spPr bwMode="auto">
            <a:xfrm>
              <a:off x="2352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4" name="Text Box 10"/>
            <p:cNvSpPr txBox="1">
              <a:spLocks noChangeArrowheads="1"/>
            </p:cNvSpPr>
            <p:nvPr/>
          </p:nvSpPr>
          <p:spPr bwMode="auto">
            <a:xfrm>
              <a:off x="2304" y="1200"/>
              <a:ext cx="43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latin typeface="Times New Roman" pitchFamily="18" charset="0"/>
                </a:rPr>
                <a:t>start</a:t>
              </a:r>
            </a:p>
          </p:txBody>
        </p: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736" y="1200"/>
              <a:ext cx="384" cy="384"/>
              <a:chOff x="2736" y="1200"/>
              <a:chExt cx="384" cy="384"/>
            </a:xfrm>
          </p:grpSpPr>
          <p:sp>
            <p:nvSpPr>
              <p:cNvPr id="44091" name="Oval 12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92" name="Text Box 13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44076" name="Text Box 14"/>
            <p:cNvSpPr txBox="1">
              <a:spLocks noChangeArrowheads="1"/>
            </p:cNvSpPr>
            <p:nvPr/>
          </p:nvSpPr>
          <p:spPr bwMode="auto">
            <a:xfrm>
              <a:off x="5136" y="1248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4077" name="Text Box 15"/>
            <p:cNvSpPr txBox="1">
              <a:spLocks noChangeArrowheads="1"/>
            </p:cNvSpPr>
            <p:nvPr/>
          </p:nvSpPr>
          <p:spPr bwMode="auto">
            <a:xfrm>
              <a:off x="4704" y="12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4078" name="Line 16"/>
            <p:cNvSpPr>
              <a:spLocks noChangeShapeType="1"/>
            </p:cNvSpPr>
            <p:nvPr/>
          </p:nvSpPr>
          <p:spPr bwMode="auto">
            <a:xfrm>
              <a:off x="3888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4272" y="1200"/>
              <a:ext cx="384" cy="384"/>
              <a:chOff x="2736" y="1200"/>
              <a:chExt cx="384" cy="384"/>
            </a:xfrm>
          </p:grpSpPr>
          <p:sp>
            <p:nvSpPr>
              <p:cNvPr id="44089" name="Oval 18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90" name="Text Box 19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3504" y="1200"/>
              <a:ext cx="384" cy="384"/>
              <a:chOff x="2736" y="1200"/>
              <a:chExt cx="384" cy="384"/>
            </a:xfrm>
          </p:grpSpPr>
          <p:sp>
            <p:nvSpPr>
              <p:cNvPr id="44087" name="Oval 21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88" name="Text Box 22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44081" name="Text Box 23"/>
            <p:cNvSpPr txBox="1">
              <a:spLocks noChangeArrowheads="1"/>
            </p:cNvSpPr>
            <p:nvPr/>
          </p:nvSpPr>
          <p:spPr bwMode="auto">
            <a:xfrm>
              <a:off x="3936" y="12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4082" name="Text Box 24"/>
            <p:cNvSpPr txBox="1">
              <a:spLocks noChangeArrowheads="1"/>
            </p:cNvSpPr>
            <p:nvPr/>
          </p:nvSpPr>
          <p:spPr bwMode="auto">
            <a:xfrm>
              <a:off x="3168" y="12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4083" name="AutoShape 25"/>
            <p:cNvCxnSpPr>
              <a:cxnSpLocks noChangeShapeType="1"/>
              <a:stCxn id="44091" idx="7"/>
              <a:endCxn id="44091" idx="0"/>
            </p:cNvCxnSpPr>
            <p:nvPr/>
          </p:nvCxnSpPr>
          <p:spPr bwMode="auto">
            <a:xfrm rot="5400000" flipH="1">
              <a:off x="2968" y="1160"/>
              <a:ext cx="56" cy="136"/>
            </a:xfrm>
            <a:prstGeom prst="curvedConnector3">
              <a:avLst>
                <a:gd name="adj1" fmla="val 7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4084" name="Text Box 26"/>
            <p:cNvSpPr txBox="1">
              <a:spLocks noChangeArrowheads="1"/>
            </p:cNvSpPr>
            <p:nvPr/>
          </p:nvSpPr>
          <p:spPr bwMode="auto">
            <a:xfrm>
              <a:off x="2736" y="91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4085" name="AutoShape 27"/>
            <p:cNvCxnSpPr>
              <a:cxnSpLocks noChangeShapeType="1"/>
              <a:stCxn id="44091" idx="3"/>
              <a:endCxn id="44091" idx="4"/>
            </p:cNvCxnSpPr>
            <p:nvPr/>
          </p:nvCxnSpPr>
          <p:spPr bwMode="auto">
            <a:xfrm rot="16200000" flipH="1">
              <a:off x="2832" y="1488"/>
              <a:ext cx="56" cy="136"/>
            </a:xfrm>
            <a:prstGeom prst="curvedConnector3">
              <a:avLst>
                <a:gd name="adj1" fmla="val 6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4086" name="Text Box 28"/>
            <p:cNvSpPr txBox="1">
              <a:spLocks noChangeArrowheads="1"/>
            </p:cNvSpPr>
            <p:nvPr/>
          </p:nvSpPr>
          <p:spPr bwMode="auto">
            <a:xfrm>
              <a:off x="2880" y="168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1447800" y="1219200"/>
            <a:ext cx="4953000" cy="1814513"/>
            <a:chOff x="1392" y="768"/>
            <a:chExt cx="3120" cy="1143"/>
          </a:xfrm>
        </p:grpSpPr>
        <p:grpSp>
          <p:nvGrpSpPr>
            <p:cNvPr id="8" name="Group 30"/>
            <p:cNvGrpSpPr>
              <a:grpSpLocks/>
            </p:cNvGrpSpPr>
            <p:nvPr/>
          </p:nvGrpSpPr>
          <p:grpSpPr bwMode="auto">
            <a:xfrm>
              <a:off x="4128" y="1152"/>
              <a:ext cx="384" cy="384"/>
              <a:chOff x="2496" y="2688"/>
              <a:chExt cx="384" cy="384"/>
            </a:xfrm>
          </p:grpSpPr>
          <p:sp>
            <p:nvSpPr>
              <p:cNvPr id="44068" name="Oval 31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9" name="Oval 32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40" name="Line 33"/>
            <p:cNvSpPr>
              <a:spLocks noChangeShapeType="1"/>
            </p:cNvSpPr>
            <p:nvPr/>
          </p:nvSpPr>
          <p:spPr bwMode="auto">
            <a:xfrm>
              <a:off x="3744" y="134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1" name="Line 34"/>
            <p:cNvSpPr>
              <a:spLocks noChangeShapeType="1"/>
            </p:cNvSpPr>
            <p:nvPr/>
          </p:nvSpPr>
          <p:spPr bwMode="auto">
            <a:xfrm>
              <a:off x="2208" y="134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2" name="Line 35"/>
            <p:cNvSpPr>
              <a:spLocks noChangeShapeType="1"/>
            </p:cNvSpPr>
            <p:nvPr/>
          </p:nvSpPr>
          <p:spPr bwMode="auto">
            <a:xfrm>
              <a:off x="1440" y="134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3" name="Text Box 36"/>
            <p:cNvSpPr txBox="1">
              <a:spLocks noChangeArrowheads="1"/>
            </p:cNvSpPr>
            <p:nvPr/>
          </p:nvSpPr>
          <p:spPr bwMode="auto">
            <a:xfrm>
              <a:off x="1392" y="1152"/>
              <a:ext cx="43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latin typeface="Times New Roman" pitchFamily="18" charset="0"/>
                </a:rPr>
                <a:t>start</a:t>
              </a:r>
            </a:p>
          </p:txBody>
        </p:sp>
        <p:grpSp>
          <p:nvGrpSpPr>
            <p:cNvPr id="9" name="Group 37"/>
            <p:cNvGrpSpPr>
              <a:grpSpLocks/>
            </p:cNvGrpSpPr>
            <p:nvPr/>
          </p:nvGrpSpPr>
          <p:grpSpPr bwMode="auto">
            <a:xfrm>
              <a:off x="1824" y="1152"/>
              <a:ext cx="384" cy="384"/>
              <a:chOff x="2736" y="1200"/>
              <a:chExt cx="384" cy="384"/>
            </a:xfrm>
          </p:grpSpPr>
          <p:sp>
            <p:nvSpPr>
              <p:cNvPr id="44066" name="Oval 38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7" name="Text Box 39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44045" name="Text Box 40"/>
            <p:cNvSpPr txBox="1">
              <a:spLocks noChangeArrowheads="1"/>
            </p:cNvSpPr>
            <p:nvPr/>
          </p:nvSpPr>
          <p:spPr bwMode="auto">
            <a:xfrm>
              <a:off x="4224" y="1200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4046" name="Text Box 41"/>
            <p:cNvSpPr txBox="1">
              <a:spLocks noChangeArrowheads="1"/>
            </p:cNvSpPr>
            <p:nvPr/>
          </p:nvSpPr>
          <p:spPr bwMode="auto">
            <a:xfrm>
              <a:off x="3792" y="115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4047" name="Line 42"/>
            <p:cNvSpPr>
              <a:spLocks noChangeShapeType="1"/>
            </p:cNvSpPr>
            <p:nvPr/>
          </p:nvSpPr>
          <p:spPr bwMode="auto">
            <a:xfrm>
              <a:off x="2976" y="134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3360" y="1152"/>
              <a:ext cx="384" cy="384"/>
              <a:chOff x="2736" y="1200"/>
              <a:chExt cx="384" cy="384"/>
            </a:xfrm>
          </p:grpSpPr>
          <p:sp>
            <p:nvSpPr>
              <p:cNvPr id="44064" name="Oval 44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5" name="Text Box 45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1" name="Group 46"/>
            <p:cNvGrpSpPr>
              <a:grpSpLocks/>
            </p:cNvGrpSpPr>
            <p:nvPr/>
          </p:nvGrpSpPr>
          <p:grpSpPr bwMode="auto">
            <a:xfrm>
              <a:off x="2592" y="1152"/>
              <a:ext cx="384" cy="384"/>
              <a:chOff x="2736" y="1200"/>
              <a:chExt cx="384" cy="384"/>
            </a:xfrm>
          </p:grpSpPr>
          <p:sp>
            <p:nvSpPr>
              <p:cNvPr id="44062" name="Oval 47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3" name="Text Box 48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44050" name="Text Box 49"/>
            <p:cNvSpPr txBox="1">
              <a:spLocks noChangeArrowheads="1"/>
            </p:cNvSpPr>
            <p:nvPr/>
          </p:nvSpPr>
          <p:spPr bwMode="auto">
            <a:xfrm>
              <a:off x="3024" y="115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4051" name="Text Box 50"/>
            <p:cNvSpPr txBox="1">
              <a:spLocks noChangeArrowheads="1"/>
            </p:cNvSpPr>
            <p:nvPr/>
          </p:nvSpPr>
          <p:spPr bwMode="auto">
            <a:xfrm>
              <a:off x="2256" y="115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4052" name="AutoShape 51"/>
            <p:cNvCxnSpPr>
              <a:cxnSpLocks noChangeShapeType="1"/>
              <a:stCxn id="44066" idx="3"/>
              <a:endCxn id="44066" idx="4"/>
            </p:cNvCxnSpPr>
            <p:nvPr/>
          </p:nvCxnSpPr>
          <p:spPr bwMode="auto">
            <a:xfrm rot="16200000" flipH="1">
              <a:off x="1920" y="1440"/>
              <a:ext cx="56" cy="136"/>
            </a:xfrm>
            <a:prstGeom prst="curvedConnector3">
              <a:avLst>
                <a:gd name="adj1" fmla="val 6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4053" name="Text Box 52"/>
            <p:cNvSpPr txBox="1">
              <a:spLocks noChangeArrowheads="1"/>
            </p:cNvSpPr>
            <p:nvPr/>
          </p:nvSpPr>
          <p:spPr bwMode="auto">
            <a:xfrm>
              <a:off x="1968" y="163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cxnSp>
          <p:nvCxnSpPr>
            <p:cNvPr id="44054" name="AutoShape 53"/>
            <p:cNvCxnSpPr>
              <a:cxnSpLocks noChangeShapeType="1"/>
              <a:stCxn id="44068" idx="4"/>
              <a:endCxn id="44062" idx="4"/>
            </p:cNvCxnSpPr>
            <p:nvPr/>
          </p:nvCxnSpPr>
          <p:spPr bwMode="auto">
            <a:xfrm rot="5400000">
              <a:off x="3551" y="769"/>
              <a:ext cx="1" cy="1536"/>
            </a:xfrm>
            <a:prstGeom prst="curvedConnector3">
              <a:avLst>
                <a:gd name="adj1" fmla="val 37999986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44055" name="AutoShape 54"/>
            <p:cNvCxnSpPr>
              <a:cxnSpLocks noChangeShapeType="1"/>
              <a:stCxn id="44064" idx="4"/>
              <a:endCxn id="44062" idx="5"/>
            </p:cNvCxnSpPr>
            <p:nvPr/>
          </p:nvCxnSpPr>
          <p:spPr bwMode="auto">
            <a:xfrm rot="16200000" flipV="1">
              <a:off x="3208" y="1192"/>
              <a:ext cx="56" cy="632"/>
            </a:xfrm>
            <a:prstGeom prst="curvedConnector3">
              <a:avLst>
                <a:gd name="adj1" fmla="val -257144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44056" name="AutoShape 55"/>
            <p:cNvCxnSpPr>
              <a:cxnSpLocks noChangeShapeType="1"/>
              <a:stCxn id="44062" idx="0"/>
              <a:endCxn id="44063" idx="1"/>
            </p:cNvCxnSpPr>
            <p:nvPr/>
          </p:nvCxnSpPr>
          <p:spPr bwMode="auto">
            <a:xfrm rot="-5400000" flipH="1" flipV="1">
              <a:off x="2625" y="1167"/>
              <a:ext cx="173" cy="144"/>
            </a:xfrm>
            <a:prstGeom prst="curvedConnector4">
              <a:avLst>
                <a:gd name="adj1" fmla="val -83236"/>
                <a:gd name="adj2" fmla="val 233333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44057" name="AutoShape 56"/>
            <p:cNvCxnSpPr>
              <a:cxnSpLocks noChangeShapeType="1"/>
              <a:stCxn id="44068" idx="0"/>
              <a:endCxn id="44066" idx="0"/>
            </p:cNvCxnSpPr>
            <p:nvPr/>
          </p:nvCxnSpPr>
          <p:spPr bwMode="auto">
            <a:xfrm rot="-5400000" flipH="1" flipV="1">
              <a:off x="3167" y="1"/>
              <a:ext cx="1" cy="2304"/>
            </a:xfrm>
            <a:prstGeom prst="curvedConnector3">
              <a:avLst>
                <a:gd name="adj1" fmla="val -33600014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4058" name="Text Box 57"/>
            <p:cNvSpPr txBox="1">
              <a:spLocks noChangeArrowheads="1"/>
            </p:cNvSpPr>
            <p:nvPr/>
          </p:nvSpPr>
          <p:spPr bwMode="auto">
            <a:xfrm>
              <a:off x="2640" y="864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4059" name="Text Box 58"/>
            <p:cNvSpPr txBox="1">
              <a:spLocks noChangeArrowheads="1"/>
            </p:cNvSpPr>
            <p:nvPr/>
          </p:nvSpPr>
          <p:spPr bwMode="auto">
            <a:xfrm>
              <a:off x="3312" y="768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4060" name="Text Box 59"/>
            <p:cNvSpPr txBox="1">
              <a:spLocks noChangeArrowheads="1"/>
            </p:cNvSpPr>
            <p:nvPr/>
          </p:nvSpPr>
          <p:spPr bwMode="auto">
            <a:xfrm>
              <a:off x="3168" y="1488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4061" name="Text Box 60"/>
            <p:cNvSpPr txBox="1">
              <a:spLocks noChangeArrowheads="1"/>
            </p:cNvSpPr>
            <p:nvPr/>
          </p:nvSpPr>
          <p:spPr bwMode="auto">
            <a:xfrm>
              <a:off x="3744" y="168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44037" name="Text Box 61"/>
          <p:cNvSpPr txBox="1">
            <a:spLocks noChangeArrowheads="1"/>
          </p:cNvSpPr>
          <p:nvPr/>
        </p:nvSpPr>
        <p:spPr bwMode="auto">
          <a:xfrm>
            <a:off x="838200" y="3200400"/>
            <a:ext cx="67976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rgbClr val="FF3300"/>
                </a:solidFill>
              </a:rPr>
              <a:t>What Language is Accepted?</a:t>
            </a:r>
          </a:p>
        </p:txBody>
      </p:sp>
      <p:sp>
        <p:nvSpPr>
          <p:cNvPr id="44038" name="Text Box 62"/>
          <p:cNvSpPr txBox="1">
            <a:spLocks noChangeArrowheads="1"/>
          </p:cNvSpPr>
          <p:nvPr/>
        </p:nvSpPr>
        <p:spPr bwMode="auto">
          <a:xfrm>
            <a:off x="1447800" y="3886200"/>
            <a:ext cx="3886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Recall the original NFA: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86800" cy="1143000"/>
          </a:xfrm>
        </p:spPr>
        <p:txBody>
          <a:bodyPr/>
          <a:lstStyle/>
          <a:p>
            <a:pPr eaLnBrk="1" hangingPunct="1"/>
            <a:r>
              <a:rPr lang="en-US" sz="4400" b="1" dirty="0" smtClean="0"/>
              <a:t>Relation between RE, NFA and DFA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2133600"/>
            <a:ext cx="8229600" cy="4114800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There is an algorithm for converting any RE into an NFA.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There is an algorithm for converting any NFA to a DFA.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There is an algorithm for converting any DFA to a RE.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These facts tell us that REs, NFAs and  DFAs have equivalent expressive power. 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All three describe the class of regular languages.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1" y="533400"/>
            <a:ext cx="83058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400" dirty="0" smtClean="0"/>
              <a:t>Converting Regular Expressions to NFAs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2057400"/>
            <a:ext cx="7772400" cy="46482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200" dirty="0" smtClean="0"/>
              <a:t> Empty string </a:t>
            </a:r>
            <a:r>
              <a:rPr lang="en-US" sz="2000" dirty="0" smtClean="0">
                <a:sym typeface="Symbol" pitchFamily="18" charset="2"/>
              </a:rPr>
              <a:t></a:t>
            </a:r>
            <a:r>
              <a:rPr lang="en-US" sz="2200" dirty="0" smtClean="0">
                <a:latin typeface="Symbol" pitchFamily="18" charset="2"/>
              </a:rPr>
              <a:t> </a:t>
            </a:r>
            <a:r>
              <a:rPr lang="en-US" sz="2200" dirty="0" smtClean="0"/>
              <a:t>is a regular expression denoting </a:t>
            </a:r>
            <a:r>
              <a:rPr lang="en-US" sz="2200" dirty="0" smtClean="0">
                <a:latin typeface="Symbol" pitchFamily="18" charset="2"/>
              </a:rPr>
              <a:t> </a:t>
            </a:r>
            <a:r>
              <a:rPr lang="en-US" sz="2200" dirty="0" smtClean="0"/>
              <a:t>{ </a:t>
            </a:r>
            <a:r>
              <a:rPr lang="en-US" sz="2000" dirty="0" smtClean="0">
                <a:sym typeface="Symbol" pitchFamily="18" charset="2"/>
              </a:rPr>
              <a:t> </a:t>
            </a:r>
            <a:r>
              <a:rPr lang="en-US" sz="2200" dirty="0" smtClean="0"/>
              <a:t>} 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z="2200" i="1" dirty="0" smtClean="0"/>
          </a:p>
          <a:p>
            <a:pPr marL="609600" indent="-609600" eaLnBrk="1" hangingPunct="1">
              <a:lnSpc>
                <a:spcPct val="90000"/>
              </a:lnSpc>
            </a:pPr>
            <a:endParaRPr lang="en-US" sz="2200" i="1" dirty="0" smtClean="0"/>
          </a:p>
          <a:p>
            <a:pPr marL="609600" indent="-609600" eaLnBrk="1" hangingPunct="1">
              <a:lnSpc>
                <a:spcPct val="90000"/>
              </a:lnSpc>
            </a:pPr>
            <a:endParaRPr lang="en-US" sz="2200" i="1" dirty="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200" i="1" dirty="0" smtClean="0"/>
              <a:t>a</a:t>
            </a:r>
            <a:r>
              <a:rPr lang="en-US" sz="2200" dirty="0" smtClean="0"/>
              <a:t> is a regular expression denoting {</a:t>
            </a:r>
            <a:r>
              <a:rPr lang="en-US" sz="2200" i="1" dirty="0" smtClean="0"/>
              <a:t>a</a:t>
            </a:r>
            <a:r>
              <a:rPr lang="en-US" sz="2200" dirty="0" smtClean="0"/>
              <a:t>} for any </a:t>
            </a:r>
            <a:r>
              <a:rPr lang="en-US" sz="2200" i="1" dirty="0" smtClean="0"/>
              <a:t>a</a:t>
            </a:r>
            <a:r>
              <a:rPr lang="en-US" sz="2200" dirty="0" smtClean="0"/>
              <a:t> in </a:t>
            </a:r>
            <a:r>
              <a:rPr lang="en-US" sz="2500" dirty="0" smtClean="0">
                <a:latin typeface="Symbol" pitchFamily="18" charset="2"/>
              </a:rPr>
              <a:t>S</a:t>
            </a:r>
            <a:endParaRPr lang="en-US" sz="2200" dirty="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33700" y="2270125"/>
            <a:ext cx="2305050" cy="541338"/>
            <a:chOff x="804" y="2443"/>
            <a:chExt cx="1452" cy="341"/>
          </a:xfrm>
        </p:grpSpPr>
        <p:sp>
          <p:nvSpPr>
            <p:cNvPr id="4110" name="Oval 5"/>
            <p:cNvSpPr>
              <a:spLocks noChangeArrowheads="1"/>
            </p:cNvSpPr>
            <p:nvPr/>
          </p:nvSpPr>
          <p:spPr bwMode="auto">
            <a:xfrm>
              <a:off x="1296" y="2544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111" name="Line 6"/>
            <p:cNvSpPr>
              <a:spLocks noChangeShapeType="1"/>
            </p:cNvSpPr>
            <p:nvPr/>
          </p:nvSpPr>
          <p:spPr bwMode="auto">
            <a:xfrm>
              <a:off x="1536" y="26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Rectangle 7"/>
            <p:cNvSpPr>
              <a:spLocks noChangeArrowheads="1"/>
            </p:cNvSpPr>
            <p:nvPr/>
          </p:nvSpPr>
          <p:spPr bwMode="auto">
            <a:xfrm>
              <a:off x="1632" y="244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dirty="0">
                  <a:latin typeface="Symbol" pitchFamily="18" charset="2"/>
                  <a:sym typeface="Symbol" pitchFamily="18" charset="2"/>
                </a:rPr>
                <a:t></a:t>
              </a:r>
            </a:p>
          </p:txBody>
        </p:sp>
        <p:sp>
          <p:nvSpPr>
            <p:cNvPr id="4113" name="Oval 8"/>
            <p:cNvSpPr>
              <a:spLocks noChangeArrowheads="1"/>
            </p:cNvSpPr>
            <p:nvPr/>
          </p:nvSpPr>
          <p:spPr bwMode="auto">
            <a:xfrm>
              <a:off x="2016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114" name="Oval 9"/>
            <p:cNvSpPr>
              <a:spLocks noChangeArrowheads="1"/>
            </p:cNvSpPr>
            <p:nvPr/>
          </p:nvSpPr>
          <p:spPr bwMode="auto">
            <a:xfrm>
              <a:off x="2037" y="2562"/>
              <a:ext cx="202" cy="2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4115" name="Line 10"/>
            <p:cNvSpPr>
              <a:spLocks noChangeShapeType="1"/>
            </p:cNvSpPr>
            <p:nvPr/>
          </p:nvSpPr>
          <p:spPr bwMode="auto">
            <a:xfrm>
              <a:off x="864" y="26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16" name="Rectangle 11"/>
            <p:cNvSpPr>
              <a:spLocks noChangeArrowheads="1"/>
            </p:cNvSpPr>
            <p:nvPr/>
          </p:nvSpPr>
          <p:spPr bwMode="auto">
            <a:xfrm>
              <a:off x="804" y="2443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dirty="0">
                  <a:latin typeface="Times New Roman" pitchFamily="18" charset="0"/>
                  <a:sym typeface="Symbol" pitchFamily="18" charset="2"/>
                </a:rPr>
                <a:t>start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952750" y="3802063"/>
            <a:ext cx="2305050" cy="541337"/>
            <a:chOff x="804" y="2443"/>
            <a:chExt cx="1452" cy="341"/>
          </a:xfrm>
        </p:grpSpPr>
        <p:sp>
          <p:nvSpPr>
            <p:cNvPr id="4103" name="Oval 13"/>
            <p:cNvSpPr>
              <a:spLocks noChangeArrowheads="1"/>
            </p:cNvSpPr>
            <p:nvPr/>
          </p:nvSpPr>
          <p:spPr bwMode="auto">
            <a:xfrm>
              <a:off x="1296" y="2544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104" name="Line 14"/>
            <p:cNvSpPr>
              <a:spLocks noChangeShapeType="1"/>
            </p:cNvSpPr>
            <p:nvPr/>
          </p:nvSpPr>
          <p:spPr bwMode="auto">
            <a:xfrm>
              <a:off x="1536" y="26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5" name="Rectangle 15"/>
            <p:cNvSpPr>
              <a:spLocks noChangeArrowheads="1"/>
            </p:cNvSpPr>
            <p:nvPr/>
          </p:nvSpPr>
          <p:spPr bwMode="auto">
            <a:xfrm>
              <a:off x="1632" y="2452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  <a:sym typeface="Symbol" pitchFamily="18" charset="2"/>
                </a:rPr>
                <a:t>a</a:t>
              </a:r>
            </a:p>
          </p:txBody>
        </p:sp>
        <p:sp>
          <p:nvSpPr>
            <p:cNvPr id="4106" name="Oval 16"/>
            <p:cNvSpPr>
              <a:spLocks noChangeArrowheads="1"/>
            </p:cNvSpPr>
            <p:nvPr/>
          </p:nvSpPr>
          <p:spPr bwMode="auto">
            <a:xfrm>
              <a:off x="2016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107" name="Oval 17"/>
            <p:cNvSpPr>
              <a:spLocks noChangeArrowheads="1"/>
            </p:cNvSpPr>
            <p:nvPr/>
          </p:nvSpPr>
          <p:spPr bwMode="auto">
            <a:xfrm>
              <a:off x="2037" y="2562"/>
              <a:ext cx="202" cy="2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4108" name="Line 18"/>
            <p:cNvSpPr>
              <a:spLocks noChangeShapeType="1"/>
            </p:cNvSpPr>
            <p:nvPr/>
          </p:nvSpPr>
          <p:spPr bwMode="auto">
            <a:xfrm>
              <a:off x="864" y="26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09" name="Rectangle 19"/>
            <p:cNvSpPr>
              <a:spLocks noChangeArrowheads="1"/>
            </p:cNvSpPr>
            <p:nvPr/>
          </p:nvSpPr>
          <p:spPr bwMode="auto">
            <a:xfrm>
              <a:off x="804" y="2443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  <a:sym typeface="Symbol" pitchFamily="18" charset="2"/>
                </a:rPr>
                <a:t>start</a:t>
              </a:r>
            </a:p>
          </p:txBody>
        </p:sp>
      </p:grpSp>
      <p:sp>
        <p:nvSpPr>
          <p:cNvPr id="4102" name="Text Box 20"/>
          <p:cNvSpPr txBox="1">
            <a:spLocks noChangeArrowheads="1"/>
          </p:cNvSpPr>
          <p:nvPr/>
        </p:nvSpPr>
        <p:spPr bwMode="auto">
          <a:xfrm>
            <a:off x="457200" y="1447800"/>
            <a:ext cx="36433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>
                <a:solidFill>
                  <a:srgbClr val="CC3300"/>
                </a:solidFill>
              </a:rPr>
              <a:t>Thompson’s Construction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8542</TotalTime>
  <Words>2572</Words>
  <Application>Microsoft Office PowerPoint</Application>
  <PresentationFormat>On-screen Show (4:3)</PresentationFormat>
  <Paragraphs>898</Paragraphs>
  <Slides>38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Calibri</vt:lpstr>
      <vt:lpstr>Courier New</vt:lpstr>
      <vt:lpstr>Franklin Gothic Book</vt:lpstr>
      <vt:lpstr>Perpetua</vt:lpstr>
      <vt:lpstr>Symbol</vt:lpstr>
      <vt:lpstr>Times New Roman</vt:lpstr>
      <vt:lpstr>Wingdings</vt:lpstr>
      <vt:lpstr>Wingdings 2</vt:lpstr>
      <vt:lpstr>Equity</vt:lpstr>
      <vt:lpstr>Lexical Analysis</vt:lpstr>
      <vt:lpstr>Finite State Automata (FSAs)</vt:lpstr>
      <vt:lpstr>Nondeterministic Finite Automata</vt:lpstr>
      <vt:lpstr>Example – NFA  : (a|b)*abb</vt:lpstr>
      <vt:lpstr>How Does An NFA Work ?</vt:lpstr>
      <vt:lpstr>Deterministic Finite Automata </vt:lpstr>
      <vt:lpstr>Example – DFA : (a|b)*abb</vt:lpstr>
      <vt:lpstr>Relation between RE, NFA and DFA</vt:lpstr>
      <vt:lpstr>Converting Regular Expressions to NFAs</vt:lpstr>
      <vt:lpstr> Converting Regular Expressions to NFAs</vt:lpstr>
      <vt:lpstr>Converting Regular Expressions to NFAs</vt:lpstr>
      <vt:lpstr>Example (ab* | a*b)*</vt:lpstr>
      <vt:lpstr>Example (ab* | a*b)*</vt:lpstr>
      <vt:lpstr>Detailed Example – Construction(1)</vt:lpstr>
      <vt:lpstr>Detailed Example – Construction(2)</vt:lpstr>
      <vt:lpstr>Detailed Example – Final Step</vt:lpstr>
      <vt:lpstr>Converting NFAs to DFAs (subset construction)</vt:lpstr>
      <vt:lpstr>Terminology: e-closure</vt:lpstr>
      <vt:lpstr>NFA to DFA: Example </vt:lpstr>
      <vt:lpstr>NFA to DFA: Example </vt:lpstr>
      <vt:lpstr>NFA to DFA: Example </vt:lpstr>
      <vt:lpstr>NFA to DFA: Example </vt:lpstr>
      <vt:lpstr>NFA to DFA: Example </vt:lpstr>
      <vt:lpstr>NFA to DFA: Example </vt:lpstr>
      <vt:lpstr>NFA to DFA: Example </vt:lpstr>
      <vt:lpstr>Algorithm For Subset Construction</vt:lpstr>
      <vt:lpstr>Algorithm For Subset Construction – (2)</vt:lpstr>
      <vt:lpstr>NFA to DFA: Example 2</vt:lpstr>
      <vt:lpstr>NFA to DFA: Example 2– continued (1)</vt:lpstr>
      <vt:lpstr>NFA to DFA: Example 2– continued (2)</vt:lpstr>
      <vt:lpstr>NFA to DFA: Example 2– continued (3)</vt:lpstr>
      <vt:lpstr>NFA to DFA: Example 2– continued (4)</vt:lpstr>
      <vt:lpstr>Converting DFAs to REs</vt:lpstr>
      <vt:lpstr>Example</vt:lpstr>
      <vt:lpstr>Example</vt:lpstr>
      <vt:lpstr>Example</vt:lpstr>
      <vt:lpstr>Example: convert DFA to RE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shuvo</dc:creator>
  <cp:lastModifiedBy>Nazia Alam</cp:lastModifiedBy>
  <cp:revision>160</cp:revision>
  <dcterms:created xsi:type="dcterms:W3CDTF">2006-08-16T00:00:00Z</dcterms:created>
  <dcterms:modified xsi:type="dcterms:W3CDTF">2017-01-17T04:37:05Z</dcterms:modified>
</cp:coreProperties>
</file>