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77" r:id="rId3"/>
    <p:sldId id="278" r:id="rId4"/>
    <p:sldId id="279" r:id="rId5"/>
    <p:sldId id="261" r:id="rId6"/>
    <p:sldId id="262" r:id="rId7"/>
    <p:sldId id="263" r:id="rId8"/>
    <p:sldId id="264" r:id="rId9"/>
    <p:sldId id="259" r:id="rId10"/>
    <p:sldId id="260" r:id="rId11"/>
    <p:sldId id="265" r:id="rId12"/>
    <p:sldId id="275" r:id="rId13"/>
    <p:sldId id="267" r:id="rId14"/>
    <p:sldId id="268" r:id="rId15"/>
    <p:sldId id="280" r:id="rId16"/>
    <p:sldId id="269" r:id="rId17"/>
    <p:sldId id="271" r:id="rId18"/>
    <p:sldId id="272" r:id="rId19"/>
    <p:sldId id="282" r:id="rId20"/>
    <p:sldId id="281" r:id="rId21"/>
    <p:sldId id="273" r:id="rId22"/>
    <p:sldId id="274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46DB8-5053-4694-86E9-144300B23D64}" type="datetimeFigureOut">
              <a:rPr lang="en-US" smtClean="0"/>
              <a:pPr/>
              <a:t>04-Mar-17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3DC10-7DCA-4605-9BD0-093D17B64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DD5ED-F6B3-4A52-AB1D-0FFA723A0EFD}" type="slidenum">
              <a:rPr lang="en-US"/>
              <a:pPr/>
              <a:t>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72D16-B17D-480C-BFAC-E041FDAF58E9}" type="slidenum">
              <a:rPr lang="en-US"/>
              <a:pPr/>
              <a:t>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9D23-E4E0-4485-A487-3F560BA75E23}" type="slidenum">
              <a:rPr lang="en-US"/>
              <a:pPr/>
              <a:t>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5B0-F1AE-44E7-9B52-2A3F489C666C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9113-7C0D-430B-9B2E-B3017BFD3B18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ACA3-9375-4E97-910D-7C8028FB47DD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A303-281B-4D05-A521-86C9A5937964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E1C8-4AEE-472F-8923-09FC4690B522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FCA2-4876-4386-A8A9-9189E0CA8F8C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439-113A-460B-83DE-4C9E75E2092E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2655-434C-4D68-BE32-D54D7461CD58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A487-5D0F-44E1-9100-06E65FD66F41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BDD7-0642-4C67-861B-F4D770360FB3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3AA2-5310-4E2B-99A8-DBDBAE899B97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8545-E727-453B-9480-F82F9040E574}" type="datetime1">
              <a:rPr lang="en-US" smtClean="0"/>
              <a:pPr/>
              <a:t>04-Mar-17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Syntax Analysis</a:t>
            </a:r>
            <a:b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Or</a:t>
            </a:r>
            <a:b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Parsing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CLOSURE Function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696200" cy="5580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(1) Parsing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Consider the grammar: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S -&gt; CC</a:t>
            </a:r>
          </a:p>
          <a:p>
            <a:pPr lvl="1">
              <a:buNone/>
            </a:pPr>
            <a:r>
              <a:rPr lang="en-US" dirty="0" smtClean="0"/>
              <a:t>C -&gt; </a:t>
            </a:r>
            <a:r>
              <a:rPr lang="en-US" dirty="0" err="1" smtClean="0"/>
              <a:t>cC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C -&gt;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(1) Parsing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S’ -&gt; S</a:t>
            </a:r>
          </a:p>
          <a:p>
            <a:pPr lvl="1">
              <a:buNone/>
            </a:pPr>
            <a:r>
              <a:rPr lang="en-US" dirty="0" smtClean="0"/>
              <a:t>S -&gt; CC</a:t>
            </a:r>
          </a:p>
          <a:p>
            <a:pPr lvl="1">
              <a:buNone/>
            </a:pPr>
            <a:r>
              <a:rPr lang="en-US" dirty="0" smtClean="0"/>
              <a:t>C -&gt; </a:t>
            </a:r>
            <a:r>
              <a:rPr lang="en-US" dirty="0" err="1" smtClean="0"/>
              <a:t>cC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C -&gt;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lr par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6642993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GOTO Function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610600" cy="541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755063" y="1033463"/>
            <a:ext cx="236537" cy="5519737"/>
            <a:chOff x="5515" y="651"/>
            <a:chExt cx="149" cy="3477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5515" y="651"/>
              <a:ext cx="78" cy="62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5518" y="2718"/>
              <a:ext cx="146" cy="141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5527" y="2077"/>
              <a:ext cx="137" cy="21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Construction of LR(1) Parsing Tables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4873752"/>
          </a:xfrm>
        </p:spPr>
        <p:txBody>
          <a:bodyPr>
            <a:noAutofit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1800" dirty="0" smtClean="0"/>
              <a:t>Construct the canonical collection of sets of LR(1) items  for G’.    	C</a:t>
            </a:r>
            <a:r>
              <a:rPr lang="en-US" sz="1800" dirty="0" smtClean="0">
                <a:sym typeface="Symbol" pitchFamily="18" charset="2"/>
              </a:rPr>
              <a:t>{I</a:t>
            </a:r>
            <a:r>
              <a:rPr lang="en-US" sz="1800" baseline="-25000" dirty="0" smtClean="0">
                <a:sym typeface="Symbol" pitchFamily="18" charset="2"/>
              </a:rPr>
              <a:t>0</a:t>
            </a:r>
            <a:r>
              <a:rPr lang="en-US" sz="1800" dirty="0" smtClean="0">
                <a:sym typeface="Symbol" pitchFamily="18" charset="2"/>
              </a:rPr>
              <a:t>,...,I</a:t>
            </a:r>
            <a:r>
              <a:rPr lang="en-US" sz="1800" baseline="-25000" dirty="0" smtClean="0">
                <a:sym typeface="Symbol" pitchFamily="18" charset="2"/>
              </a:rPr>
              <a:t>n</a:t>
            </a:r>
            <a:r>
              <a:rPr lang="en-US" sz="1800" dirty="0" smtClean="0">
                <a:sym typeface="Symbol" pitchFamily="18" charset="2"/>
              </a:rPr>
              <a:t>}</a:t>
            </a:r>
            <a:endParaRPr lang="en-US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en-US" sz="80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en-US" sz="1800" dirty="0" smtClean="0"/>
              <a:t>Create the parsing action table as follows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/>
              <a:t>If  a is a terminal, A</a:t>
            </a:r>
            <a:r>
              <a:rPr lang="en-US" sz="1800" dirty="0" smtClean="0">
                <a:sym typeface="Symbol" pitchFamily="18" charset="2"/>
              </a:rPr>
              <a:t>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err="1" smtClean="0">
                <a:sym typeface="Symbol" pitchFamily="18" charset="2"/>
              </a:rPr>
              <a:t>a,b</a:t>
            </a:r>
            <a:r>
              <a:rPr lang="en-US" sz="1800" dirty="0" smtClean="0">
                <a:sym typeface="Symbol" pitchFamily="18" charset="2"/>
              </a:rPr>
              <a:t>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 and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action[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 is  </a:t>
            </a:r>
            <a:r>
              <a:rPr lang="en-US" sz="1800" b="1" i="1" dirty="0" smtClean="0">
                <a:sym typeface="Symbol" pitchFamily="18" charset="2"/>
              </a:rPr>
              <a:t>shift j</a:t>
            </a:r>
            <a:r>
              <a:rPr lang="en-US" sz="1800" b="1" dirty="0" smtClean="0">
                <a:sym typeface="Symbol" pitchFamily="18" charset="2"/>
              </a:rPr>
              <a:t>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 pitchFamily="18" charset="2"/>
              </a:rPr>
              <a:t>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smtClean="0">
                <a:sym typeface="Symbol" pitchFamily="18" charset="2"/>
              </a:rPr>
              <a:t>,a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action[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 is  </a:t>
            </a:r>
            <a:r>
              <a:rPr lang="en-US" sz="1800" b="1" i="1" dirty="0" smtClean="0">
                <a:sym typeface="Symbol" pitchFamily="18" charset="2"/>
              </a:rPr>
              <a:t>reduce </a:t>
            </a:r>
            <a:r>
              <a:rPr lang="en-US" sz="1800" b="1" i="1" dirty="0" smtClean="0"/>
              <a:t>A</a:t>
            </a:r>
            <a:r>
              <a:rPr lang="en-US" sz="1800" b="1" i="1" dirty="0" smtClean="0">
                <a:sym typeface="Symbol" pitchFamily="18" charset="2"/>
              </a:rPr>
              <a:t></a:t>
            </a:r>
            <a:r>
              <a:rPr lang="en-US" sz="1800" dirty="0" smtClean="0">
                <a:sym typeface="Symbol" pitchFamily="18" charset="2"/>
              </a:rPr>
              <a:t>  where AS’.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1800" dirty="0" smtClean="0"/>
              <a:t>S’</a:t>
            </a:r>
            <a:r>
              <a:rPr lang="en-US" sz="1800" dirty="0" smtClean="0">
                <a:sym typeface="Symbol" pitchFamily="18" charset="2"/>
              </a:rPr>
              <a:t>S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smtClean="0">
                <a:sym typeface="Symbol" pitchFamily="18" charset="2"/>
              </a:rPr>
              <a:t>,$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action[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,$] is  </a:t>
            </a:r>
            <a:r>
              <a:rPr lang="en-US" sz="1800" b="1" i="1" dirty="0" smtClean="0">
                <a:sym typeface="Symbol" pitchFamily="18" charset="2"/>
              </a:rPr>
              <a:t>accept</a:t>
            </a:r>
            <a:r>
              <a:rPr lang="en-US" sz="1800" dirty="0" smtClean="0">
                <a:sym typeface="Symbol" pitchFamily="18" charset="2"/>
              </a:rPr>
              <a:t>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any conflicting actions generated by these rules, the grammar is not LR(1).</a:t>
            </a:r>
          </a:p>
          <a:p>
            <a:pPr marL="457200" indent="-457200" eaLnBrk="1" hangingPunct="1"/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sz="1800" dirty="0" smtClean="0">
                <a:sym typeface="Symbol" pitchFamily="18" charset="2"/>
              </a:rPr>
              <a:t>Create the parsing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 table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for all non-terminals A,  if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]=j</a:t>
            </a:r>
          </a:p>
          <a:p>
            <a:pPr marL="457200" indent="-457200" eaLnBrk="1" hangingPunct="1"/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dirty="0" smtClean="0">
                <a:sym typeface="Symbol" pitchFamily="18" charset="2"/>
              </a:rPr>
              <a:t>All entries not defined by (2) and (3) are errors.</a:t>
            </a: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dirty="0" smtClean="0">
                <a:sym typeface="Symbol" pitchFamily="18" charset="2"/>
              </a:rPr>
              <a:t>Initial state of the parser contains  S’.S,$</a:t>
            </a:r>
          </a:p>
          <a:p>
            <a:pPr marL="457200" indent="-457200" eaLnBrk="1" hangingPunct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(1) Parsing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S’ -&gt; S</a:t>
            </a:r>
          </a:p>
          <a:p>
            <a:pPr lvl="1">
              <a:buNone/>
            </a:pPr>
            <a:r>
              <a:rPr lang="en-US" dirty="0" smtClean="0"/>
              <a:t>S -&gt; CC</a:t>
            </a:r>
          </a:p>
          <a:p>
            <a:pPr lvl="1">
              <a:buNone/>
            </a:pPr>
            <a:r>
              <a:rPr lang="en-US" dirty="0" smtClean="0"/>
              <a:t>C -&gt; </a:t>
            </a:r>
            <a:r>
              <a:rPr lang="en-US" dirty="0" err="1" smtClean="0"/>
              <a:t>cC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C -&gt;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lr parser 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17444"/>
            <a:ext cx="4451070" cy="5240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1295401"/>
            <a:ext cx="7747577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4261" indent="-308288">
              <a:spcAft>
                <a:spcPts val="1200"/>
              </a:spcAft>
              <a:buClr>
                <a:srgbClr val="CC3300"/>
              </a:buClr>
              <a:buFont typeface="Arial" pitchFamily="34" charset="0"/>
              <a:buChar char="•"/>
              <a:tabLst>
                <a:tab pos="524261" algn="l"/>
                <a:tab pos="1477618" algn="l"/>
              </a:tabLst>
            </a:pPr>
            <a:r>
              <a:rPr sz="2300" b="1" spc="-4" smtClean="0">
                <a:latin typeface="Arial"/>
                <a:cs typeface="Arial"/>
              </a:rPr>
              <a:t>LALR</a:t>
            </a:r>
            <a:r>
              <a:rPr lang="en-US" sz="2300" b="1" spc="-4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stands </a:t>
            </a:r>
            <a:r>
              <a:rPr sz="2300" spc="-4" dirty="0">
                <a:latin typeface="Arial"/>
                <a:cs typeface="Arial"/>
              </a:rPr>
              <a:t>for </a:t>
            </a:r>
            <a:r>
              <a:rPr sz="2300" b="1" spc="-4" dirty="0">
                <a:latin typeface="Arial"/>
                <a:cs typeface="Arial"/>
              </a:rPr>
              <a:t>LookAhead</a:t>
            </a:r>
            <a:r>
              <a:rPr sz="2300" b="1" spc="4" dirty="0">
                <a:latin typeface="Arial"/>
                <a:cs typeface="Arial"/>
              </a:rPr>
              <a:t> </a:t>
            </a:r>
            <a:r>
              <a:rPr sz="2300" b="1" spc="-4">
                <a:latin typeface="Arial"/>
                <a:cs typeface="Arial"/>
              </a:rPr>
              <a:t>LR</a:t>
            </a:r>
            <a:r>
              <a:rPr sz="2300" b="1" spc="-4" smtClean="0">
                <a:latin typeface="Arial"/>
                <a:cs typeface="Arial"/>
              </a:rPr>
              <a:t>.</a:t>
            </a:r>
            <a:endParaRPr sz="3400">
              <a:latin typeface="Times New Roman"/>
              <a:cs typeface="Times New Roman"/>
            </a:endParaRPr>
          </a:p>
          <a:p>
            <a:pPr marL="524261" marR="352737" indent="-308288">
              <a:spcAft>
                <a:spcPts val="1200"/>
              </a:spcAft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LALR parsers are often used in practice because  LALR parsing tables are smaller than LR(1) </a:t>
            </a:r>
            <a:r>
              <a:rPr sz="2300" spc="-4">
                <a:latin typeface="Arial"/>
                <a:cs typeface="Arial"/>
              </a:rPr>
              <a:t>parsing  </a:t>
            </a:r>
            <a:r>
              <a:rPr sz="2300" spc="-4" smtClean="0">
                <a:latin typeface="Arial"/>
                <a:cs typeface="Arial"/>
              </a:rPr>
              <a:t>tables</a:t>
            </a:r>
            <a:endParaRPr sz="2300">
              <a:latin typeface="Arial"/>
              <a:cs typeface="Arial"/>
            </a:endParaRPr>
          </a:p>
          <a:p>
            <a:pPr marL="524261" marR="4559" indent="-308288">
              <a:spcBef>
                <a:spcPts val="565"/>
              </a:spcBef>
              <a:spcAft>
                <a:spcPts val="1200"/>
              </a:spcAft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The number of states in SLR and LALR parsing tables  for </a:t>
            </a:r>
            <a:r>
              <a:rPr sz="2300" spc="-4">
                <a:latin typeface="Arial"/>
                <a:cs typeface="Arial"/>
              </a:rPr>
              <a:t>a </a:t>
            </a:r>
            <a:r>
              <a:rPr sz="2300" spc="-4" smtClean="0">
                <a:latin typeface="Arial"/>
                <a:cs typeface="Arial"/>
              </a:rPr>
              <a:t>grammar </a:t>
            </a:r>
            <a:r>
              <a:rPr sz="2300" spc="-4">
                <a:latin typeface="Arial"/>
                <a:cs typeface="Arial"/>
              </a:rPr>
              <a:t>G </a:t>
            </a:r>
            <a:r>
              <a:rPr lang="en-US" sz="2300" spc="-4" dirty="0" smtClean="0">
                <a:latin typeface="Arial"/>
                <a:cs typeface="Arial"/>
              </a:rPr>
              <a:t>will be</a:t>
            </a:r>
            <a:r>
              <a:rPr sz="2300" spc="18" smtClean="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equal</a:t>
            </a:r>
            <a:endParaRPr sz="2300">
              <a:latin typeface="Arial"/>
              <a:cs typeface="Arial"/>
            </a:endParaRPr>
          </a:p>
          <a:p>
            <a:pPr marL="524261" marR="569279" indent="-308288">
              <a:spcBef>
                <a:spcPts val="565"/>
              </a:spcBef>
              <a:spcAft>
                <a:spcPts val="1200"/>
              </a:spcAft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But LALR parsers recognize more grammars than  </a:t>
            </a:r>
            <a:r>
              <a:rPr sz="2300" spc="-4">
                <a:latin typeface="Arial"/>
                <a:cs typeface="Arial"/>
              </a:rPr>
              <a:t>SLR</a:t>
            </a:r>
            <a:r>
              <a:rPr sz="2300" spc="-49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parsers</a:t>
            </a:r>
            <a:endParaRPr sz="2300">
              <a:latin typeface="Arial"/>
              <a:cs typeface="Arial"/>
            </a:endParaRPr>
          </a:p>
          <a:p>
            <a:pPr marL="524261" marR="517423" indent="-308288">
              <a:spcBef>
                <a:spcPts val="565"/>
              </a:spcBef>
              <a:spcAft>
                <a:spcPts val="1200"/>
              </a:spcAft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smtClean="0">
                <a:latin typeface="Arial"/>
                <a:cs typeface="Arial"/>
              </a:rPr>
              <a:t>A </a:t>
            </a:r>
            <a:r>
              <a:rPr sz="2300" spc="-4" dirty="0">
                <a:latin typeface="Arial"/>
                <a:cs typeface="Arial"/>
              </a:rPr>
              <a:t>state of LALR parser will be again a set of LR(1</a:t>
            </a:r>
            <a:r>
              <a:rPr sz="2300" spc="-4">
                <a:latin typeface="Arial"/>
                <a:cs typeface="Arial"/>
              </a:rPr>
              <a:t>)  </a:t>
            </a:r>
            <a:r>
              <a:rPr sz="2300" spc="-4" smtClean="0">
                <a:latin typeface="Arial"/>
                <a:cs typeface="Arial"/>
              </a:rPr>
              <a:t>items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457200" y="274638"/>
            <a:ext cx="7467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4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LALR Parsing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-4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Tables</a:t>
            </a:r>
            <a:endParaRPr kumimoji="0" lang="en-US" sz="4400" b="0" i="0" u="none" strike="noStrike" kern="1200" cap="none" spc="-4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04800"/>
            <a:ext cx="7239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sz="3200" spc="-4" dirty="0">
                <a:solidFill>
                  <a:srgbClr val="CC3300"/>
                </a:solidFill>
                <a:latin typeface="Arial"/>
                <a:cs typeface="Arial"/>
              </a:rPr>
              <a:t>The Core of A Set of LR(1)</a:t>
            </a:r>
            <a:r>
              <a:rPr sz="3200" spc="5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spc="-4" dirty="0">
                <a:solidFill>
                  <a:srgbClr val="CC3300"/>
                </a:solidFill>
                <a:latin typeface="Arial"/>
                <a:cs typeface="Arial"/>
              </a:rPr>
              <a:t>Items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11" y="1354342"/>
            <a:ext cx="615892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  <a:tab pos="1728352" algn="l"/>
              </a:tabLst>
            </a:pPr>
            <a:r>
              <a:rPr sz="2000" dirty="0">
                <a:latin typeface="Arial"/>
                <a:cs typeface="Arial"/>
              </a:rPr>
              <a:t>The  core  of	a set of LR(1) items is the set of its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591" y="1676400"/>
            <a:ext cx="13519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smtClean="0">
                <a:latin typeface="Arial"/>
                <a:cs typeface="Arial"/>
              </a:rPr>
              <a:t>component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11" y="2167686"/>
            <a:ext cx="155805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831410" algn="l"/>
              </a:tabLst>
            </a:pPr>
            <a:r>
              <a:rPr sz="2000" spc="-4" dirty="0">
                <a:latin typeface="Arial"/>
                <a:cs typeface="Arial"/>
              </a:rPr>
              <a:t>Ex:	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3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713" y="2167686"/>
            <a:ext cx="56688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spc="-4" dirty="0">
                <a:latin typeface="Arial"/>
                <a:cs typeface="Arial"/>
              </a:rPr>
              <a:t>=R,$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0202" y="1577115"/>
            <a:ext cx="333894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2057725" algn="l"/>
              </a:tabLst>
            </a:pPr>
            <a:r>
              <a:rPr sz="5400" dirty="0">
                <a:latin typeface="Arial"/>
                <a:cs typeface="Arial"/>
              </a:rPr>
              <a:t>.	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=R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084" y="1988403"/>
            <a:ext cx="11608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dirty="0">
                <a:latin typeface="Arial"/>
                <a:cs typeface="Arial"/>
              </a:rPr>
              <a:t>R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7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3520" y="1988392"/>
            <a:ext cx="94903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dirty="0">
                <a:latin typeface="Arial"/>
                <a:cs typeface="Arial"/>
              </a:rPr>
              <a:t>R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11" y="3261187"/>
            <a:ext cx="7499927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lang="en-US" sz="2000" dirty="0" smtClean="0">
                <a:latin typeface="Arial"/>
                <a:cs typeface="Arial"/>
              </a:rPr>
              <a:t>Find the states (sets of LR(1) items) in a canonical</a:t>
            </a:r>
            <a:r>
              <a:rPr lang="en-US" sz="2000" spc="-54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LR(1)  parser with same cores</a:t>
            </a:r>
          </a:p>
          <a:p>
            <a:pPr marL="319115" marR="4559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lang="en-US" sz="2000" dirty="0" smtClean="0">
                <a:latin typeface="Arial"/>
                <a:cs typeface="Arial"/>
              </a:rPr>
              <a:t>Merge them as a single  state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9327" y="4381244"/>
            <a:ext cx="117590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dirty="0">
                <a:latin typeface="Arial"/>
                <a:cs typeface="Arial"/>
              </a:rPr>
              <a:t>L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7539" y="4176861"/>
            <a:ext cx="7113732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spcAft>
                <a:spcPts val="600"/>
              </a:spcAft>
              <a:tabLst>
                <a:tab pos="3946204" algn="l"/>
                <a:tab pos="5465992" algn="l"/>
              </a:tabLst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</a:t>
            </a:r>
            <a:r>
              <a:rPr sz="2000" spc="-4" dirty="0">
                <a:latin typeface="Arial"/>
                <a:cs typeface="Arial"/>
              </a:rPr>
              <a:t>:L   </a:t>
            </a:r>
            <a:r>
              <a:rPr sz="2000" spc="63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,=</a:t>
            </a:r>
            <a:r>
              <a:rPr sz="2000" spc="-4">
                <a:latin typeface="Arial"/>
                <a:cs typeface="Arial"/>
              </a:rPr>
              <a:t>	</a:t>
            </a:r>
            <a:r>
              <a:rPr sz="2000" smtClean="0">
                <a:latin typeface="Arial"/>
                <a:cs typeface="Arial"/>
              </a:rPr>
              <a:t>A </a:t>
            </a:r>
            <a:r>
              <a:rPr sz="2000" spc="18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new </a:t>
            </a:r>
            <a:r>
              <a:rPr sz="2000" spc="2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state:	I</a:t>
            </a:r>
            <a:r>
              <a:rPr sz="2000" spc="-6" baseline="-22222" dirty="0">
                <a:latin typeface="Arial"/>
                <a:cs typeface="Arial"/>
              </a:rPr>
              <a:t>12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31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,=  I</a:t>
            </a:r>
            <a:r>
              <a:rPr sz="2000" spc="-6" baseline="-22222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:L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-4">
                <a:latin typeface="Arial"/>
                <a:cs typeface="Arial"/>
              </a:rPr>
              <a:t>id</a:t>
            </a:r>
            <a:r>
              <a:rPr sz="5400" spc="-4" smtClean="0">
                <a:latin typeface="Arial"/>
                <a:cs typeface="Arial"/>
              </a:rPr>
              <a:t>.</a:t>
            </a:r>
            <a:r>
              <a:rPr sz="2000" spc="-4" smtClean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12653" y="2373874"/>
            <a:ext cx="831273" cy="201706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228600" y="76199"/>
                </a:moveTo>
                <a:lnTo>
                  <a:pt x="228600" y="0"/>
                </a:lnTo>
                <a:lnTo>
                  <a:pt x="0" y="114299"/>
                </a:lnTo>
                <a:lnTo>
                  <a:pt x="190500" y="209549"/>
                </a:lnTo>
                <a:lnTo>
                  <a:pt x="190500" y="76199"/>
                </a:lnTo>
                <a:lnTo>
                  <a:pt x="228600" y="76199"/>
                </a:lnTo>
                <a:close/>
              </a:path>
              <a:path w="914400" h="228600">
                <a:moveTo>
                  <a:pt x="914400" y="152399"/>
                </a:moveTo>
                <a:lnTo>
                  <a:pt x="914400" y="76199"/>
                </a:lnTo>
                <a:lnTo>
                  <a:pt x="190500" y="76199"/>
                </a:lnTo>
                <a:lnTo>
                  <a:pt x="190500" y="152399"/>
                </a:lnTo>
                <a:lnTo>
                  <a:pt x="914400" y="152399"/>
                </a:lnTo>
                <a:close/>
              </a:path>
              <a:path w="914400" h="228600">
                <a:moveTo>
                  <a:pt x="228600" y="228599"/>
                </a:moveTo>
                <a:lnTo>
                  <a:pt x="228600" y="152399"/>
                </a:lnTo>
                <a:lnTo>
                  <a:pt x="190500" y="152399"/>
                </a:lnTo>
                <a:lnTo>
                  <a:pt x="190500" y="209549"/>
                </a:lnTo>
                <a:lnTo>
                  <a:pt x="228600" y="2285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>
              <a:spcAft>
                <a:spcPts val="600"/>
              </a:spcAft>
            </a:pPr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24018" y="2238284"/>
            <a:ext cx="76026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Core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5900" y="2260248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364235"/>
                </a:moveTo>
                <a:lnTo>
                  <a:pt x="732282" y="121157"/>
                </a:lnTo>
                <a:lnTo>
                  <a:pt x="0" y="121157"/>
                </a:lnTo>
                <a:lnTo>
                  <a:pt x="0" y="364235"/>
                </a:lnTo>
                <a:lnTo>
                  <a:pt x="732282" y="364235"/>
                </a:lnTo>
                <a:close/>
              </a:path>
              <a:path w="976629" h="485775">
                <a:moveTo>
                  <a:pt x="976122" y="243077"/>
                </a:moveTo>
                <a:lnTo>
                  <a:pt x="732282" y="0"/>
                </a:lnTo>
                <a:lnTo>
                  <a:pt x="732282" y="485393"/>
                </a:lnTo>
                <a:lnTo>
                  <a:pt x="976122" y="24307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pPr>
              <a:spcAft>
                <a:spcPts val="600"/>
              </a:spcAft>
            </a:pPr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5900" y="2260248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0"/>
                </a:moveTo>
                <a:lnTo>
                  <a:pt x="732282" y="121157"/>
                </a:lnTo>
                <a:lnTo>
                  <a:pt x="0" y="121157"/>
                </a:lnTo>
                <a:lnTo>
                  <a:pt x="0" y="364235"/>
                </a:lnTo>
                <a:lnTo>
                  <a:pt x="732282" y="364235"/>
                </a:lnTo>
                <a:lnTo>
                  <a:pt x="732282" y="485393"/>
                </a:lnTo>
                <a:lnTo>
                  <a:pt x="976122" y="243077"/>
                </a:lnTo>
                <a:lnTo>
                  <a:pt x="732282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spcAft>
                <a:spcPts val="600"/>
              </a:spcAft>
            </a:pPr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0400" y="4795649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364236"/>
                </a:moveTo>
                <a:lnTo>
                  <a:pt x="732282" y="121158"/>
                </a:lnTo>
                <a:lnTo>
                  <a:pt x="0" y="121158"/>
                </a:lnTo>
                <a:lnTo>
                  <a:pt x="0" y="364236"/>
                </a:lnTo>
                <a:lnTo>
                  <a:pt x="732282" y="364236"/>
                </a:lnTo>
                <a:close/>
              </a:path>
              <a:path w="976629" h="485775">
                <a:moveTo>
                  <a:pt x="976122" y="243077"/>
                </a:moveTo>
                <a:lnTo>
                  <a:pt x="732282" y="0"/>
                </a:lnTo>
                <a:lnTo>
                  <a:pt x="732282" y="485394"/>
                </a:lnTo>
                <a:lnTo>
                  <a:pt x="976122" y="24307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pPr>
              <a:spcAft>
                <a:spcPts val="600"/>
              </a:spcAft>
            </a:pPr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24200" y="4567049"/>
            <a:ext cx="12284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Same</a:t>
            </a:r>
            <a:r>
              <a:rPr b="1" spc="-72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Core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000" y="5176649"/>
            <a:ext cx="138256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Merge</a:t>
            </a:r>
            <a:r>
              <a:rPr b="1" spc="-63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Them</a:t>
            </a:r>
            <a:endParaRPr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200" y="5846058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115" marR="4559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lang="en-US" sz="2000" dirty="0" smtClean="0">
                <a:latin typeface="Arial"/>
                <a:cs typeface="Arial"/>
              </a:rPr>
              <a:t>We will do this for all states of a canonical LR(1) parser to</a:t>
            </a:r>
            <a:r>
              <a:rPr lang="en-US" sz="2000" spc="-58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get  the states of the LALR</a:t>
            </a:r>
            <a:r>
              <a:rPr lang="en-US" sz="2000" spc="-72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parser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72821" y="4038600"/>
            <a:ext cx="7536295" cy="223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1435">
              <a:spcAft>
                <a:spcPts val="600"/>
              </a:spcAft>
              <a:tabLst>
                <a:tab pos="2723308" algn="l"/>
                <a:tab pos="4146221" algn="l"/>
              </a:tabLst>
            </a:pPr>
            <a:r>
              <a:rPr spc="-4" dirty="0">
                <a:latin typeface="Arial"/>
                <a:cs typeface="Arial"/>
              </a:rPr>
              <a:t>If	J=I</a:t>
            </a:r>
            <a:r>
              <a:rPr sz="1700" spc="-6" baseline="-21367" dirty="0">
                <a:latin typeface="Arial"/>
                <a:cs typeface="Arial"/>
              </a:rPr>
              <a:t>1  </a:t>
            </a:r>
            <a:r>
              <a:rPr spc="-4" dirty="0">
                <a:latin typeface="Symbol"/>
                <a:cs typeface="Symbol"/>
              </a:rPr>
              <a:t></a:t>
            </a:r>
            <a:r>
              <a:rPr spc="-4" dirty="0">
                <a:latin typeface="Times New Roman"/>
                <a:cs typeface="Times New Roman"/>
              </a:rPr>
              <a:t>  </a:t>
            </a:r>
            <a:r>
              <a:rPr spc="-4" dirty="0">
                <a:latin typeface="Arial"/>
                <a:cs typeface="Arial"/>
              </a:rPr>
              <a:t>...</a:t>
            </a:r>
            <a:r>
              <a:rPr spc="18" dirty="0">
                <a:latin typeface="Arial"/>
                <a:cs typeface="Arial"/>
              </a:rPr>
              <a:t> </a:t>
            </a:r>
            <a:r>
              <a:rPr spc="-4" dirty="0">
                <a:latin typeface="Symbol"/>
                <a:cs typeface="Symbol"/>
              </a:rPr>
              <a:t></a:t>
            </a:r>
            <a:r>
              <a:rPr spc="31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sz="1700" spc="-6" baseline="-21367" dirty="0">
                <a:latin typeface="Arial"/>
                <a:cs typeface="Arial"/>
              </a:rPr>
              <a:t>k	</a:t>
            </a:r>
            <a:r>
              <a:rPr spc="-4" dirty="0">
                <a:latin typeface="Arial"/>
                <a:cs typeface="Arial"/>
              </a:rPr>
              <a:t>since I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,...,I</a:t>
            </a:r>
            <a:r>
              <a:rPr sz="1700" spc="-6" baseline="-21367" dirty="0">
                <a:latin typeface="Arial"/>
                <a:cs typeface="Arial"/>
              </a:rPr>
              <a:t>k  </a:t>
            </a:r>
            <a:r>
              <a:rPr spc="-4" dirty="0">
                <a:latin typeface="Arial"/>
                <a:cs typeface="Arial"/>
              </a:rPr>
              <a:t>have </a:t>
            </a:r>
            <a:r>
              <a:rPr spc="-9">
                <a:latin typeface="Arial"/>
                <a:cs typeface="Arial"/>
              </a:rPr>
              <a:t>same</a:t>
            </a:r>
            <a:r>
              <a:rPr spc="-179">
                <a:latin typeface="Arial"/>
                <a:cs typeface="Arial"/>
              </a:rPr>
              <a:t> </a:t>
            </a:r>
            <a:r>
              <a:rPr spc="-9" smtClean="0">
                <a:latin typeface="Arial"/>
                <a:cs typeface="Arial"/>
              </a:rPr>
              <a:t>cores</a:t>
            </a:r>
            <a:r>
              <a:rPr lang="en-US" spc="-9" dirty="0" smtClean="0"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  <a:p>
            <a:pPr marL="2472575">
              <a:spcBef>
                <a:spcPts val="193"/>
              </a:spcBef>
              <a:spcAft>
                <a:spcPts val="600"/>
              </a:spcAft>
            </a:pPr>
            <a:r>
              <a:rPr spc="99" smtClean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Arial"/>
                <a:cs typeface="Arial"/>
              </a:rPr>
              <a:t>cores of goto(I</a:t>
            </a:r>
            <a:r>
              <a:rPr sz="1700" spc="-13" baseline="-21367" dirty="0">
                <a:latin typeface="Arial"/>
                <a:cs typeface="Arial"/>
              </a:rPr>
              <a:t>1</a:t>
            </a:r>
            <a:r>
              <a:rPr spc="-9" dirty="0">
                <a:latin typeface="Arial"/>
                <a:cs typeface="Arial"/>
              </a:rPr>
              <a:t>,X),...,goto(I</a:t>
            </a:r>
            <a:r>
              <a:rPr sz="1700" spc="-13" baseline="-21367" dirty="0">
                <a:latin typeface="Arial"/>
                <a:cs typeface="Arial"/>
              </a:rPr>
              <a:t>2</a:t>
            </a:r>
            <a:r>
              <a:rPr spc="-9" dirty="0">
                <a:latin typeface="Arial"/>
                <a:cs typeface="Arial"/>
              </a:rPr>
              <a:t>,X) </a:t>
            </a:r>
            <a:r>
              <a:rPr spc="-4" dirty="0">
                <a:latin typeface="Arial"/>
                <a:cs typeface="Arial"/>
              </a:rPr>
              <a:t>must be </a:t>
            </a:r>
            <a:r>
              <a:rPr spc="-9" dirty="0">
                <a:latin typeface="Arial"/>
                <a:cs typeface="Arial"/>
              </a:rPr>
              <a:t>same.</a:t>
            </a:r>
            <a:endParaRPr>
              <a:latin typeface="Arial"/>
              <a:cs typeface="Arial"/>
            </a:endParaRPr>
          </a:p>
          <a:p>
            <a:pPr marL="677550" marR="333362" indent="-256432">
              <a:spcBef>
                <a:spcPts val="444"/>
              </a:spcBef>
              <a:spcAft>
                <a:spcPts val="600"/>
              </a:spcAft>
              <a:tabLst>
                <a:tab pos="677550" algn="l"/>
                <a:tab pos="2416730" algn="l"/>
              </a:tabLst>
            </a:pPr>
            <a:r>
              <a:rPr spc="-4" dirty="0">
                <a:solidFill>
                  <a:srgbClr val="CC33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So,  </a:t>
            </a:r>
            <a:r>
              <a:rPr spc="85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goto(J,X</a:t>
            </a:r>
            <a:r>
              <a:rPr spc="-9">
                <a:latin typeface="Arial"/>
                <a:cs typeface="Arial"/>
              </a:rPr>
              <a:t>)=</a:t>
            </a:r>
            <a:r>
              <a:rPr spc="-9" smtClean="0">
                <a:latin typeface="Arial"/>
                <a:cs typeface="Arial"/>
              </a:rPr>
              <a:t>K</a:t>
            </a:r>
            <a:r>
              <a:rPr lang="en-US" spc="-9" dirty="0" smtClean="0">
                <a:latin typeface="Arial"/>
                <a:cs typeface="Arial"/>
              </a:rPr>
              <a:t>,</a:t>
            </a:r>
            <a:r>
              <a:rPr spc="-9" dirty="0">
                <a:latin typeface="Arial"/>
                <a:cs typeface="Arial"/>
              </a:rPr>
              <a:t>	where </a:t>
            </a:r>
            <a:r>
              <a:rPr spc="-4" dirty="0">
                <a:latin typeface="Arial"/>
                <a:cs typeface="Arial"/>
              </a:rPr>
              <a:t>K is the union of all sets of</a:t>
            </a:r>
            <a:r>
              <a:rPr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items </a:t>
            </a:r>
            <a:r>
              <a:rPr spc="-9" dirty="0">
                <a:latin typeface="Arial"/>
                <a:cs typeface="Arial"/>
              </a:rPr>
              <a:t>having  same cores </a:t>
            </a:r>
            <a:r>
              <a:rPr spc="-4" dirty="0">
                <a:latin typeface="Arial"/>
                <a:cs typeface="Arial"/>
              </a:rPr>
              <a:t>as</a:t>
            </a:r>
            <a:r>
              <a:rPr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goto(I</a:t>
            </a:r>
            <a:r>
              <a:rPr sz="1700" spc="-13" baseline="-21367" dirty="0">
                <a:latin typeface="Arial"/>
                <a:cs typeface="Arial"/>
              </a:rPr>
              <a:t>1</a:t>
            </a:r>
            <a:r>
              <a:rPr spc="-9" dirty="0">
                <a:latin typeface="Arial"/>
                <a:cs typeface="Arial"/>
              </a:rPr>
              <a:t>,X).</a:t>
            </a:r>
            <a:endParaRPr>
              <a:latin typeface="Arial"/>
              <a:cs typeface="Arial"/>
            </a:endParaRPr>
          </a:p>
          <a:p>
            <a:pPr marL="319115" marR="317976" indent="-307718">
              <a:spcBef>
                <a:spcPts val="1647"/>
              </a:spcBef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If no conflict is introduced, the grammar is LALR(1)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grammar.  (We may only introduce reduce/reduce conflicts; we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cannot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Creation of LALR Parsing</a:t>
            </a:r>
            <a:r>
              <a:rPr spc="31" dirty="0"/>
              <a:t> </a:t>
            </a:r>
            <a:r>
              <a:rPr spc="-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219200"/>
            <a:ext cx="7416223" cy="167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  <a:tab pos="891814" algn="l"/>
              </a:tabLst>
            </a:pPr>
            <a:r>
              <a:rPr sz="2000" dirty="0">
                <a:latin typeface="Arial"/>
                <a:cs typeface="Arial"/>
              </a:rPr>
              <a:t>Create the canonical LR(1) collection of the sets of LR(1)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items  </a:t>
            </a:r>
            <a:r>
              <a:rPr sz="2000" smtClean="0">
                <a:latin typeface="Arial"/>
                <a:cs typeface="Arial"/>
              </a:rPr>
              <a:t>for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the </a:t>
            </a:r>
            <a:r>
              <a:rPr sz="2000">
                <a:latin typeface="Arial"/>
                <a:cs typeface="Arial"/>
              </a:rPr>
              <a:t>given</a:t>
            </a:r>
            <a:r>
              <a:rPr sz="2000" spc="-81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grammar</a:t>
            </a:r>
            <a:endParaRPr sz="2000">
              <a:latin typeface="Arial"/>
              <a:cs typeface="Arial"/>
            </a:endParaRPr>
          </a:p>
          <a:p>
            <a:pPr marL="319115" marR="299741" indent="-307718">
              <a:spcBef>
                <a:spcPts val="462"/>
              </a:spcBef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Find each core; find all sets having that same core; replace  those sets having same cores with a single set which is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their  </a:t>
            </a:r>
            <a:r>
              <a:rPr sz="2000" smtClean="0">
                <a:latin typeface="Arial"/>
                <a:cs typeface="Arial"/>
              </a:rPr>
              <a:t>union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07" y="3347591"/>
            <a:ext cx="73602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spcAft>
                <a:spcPts val="600"/>
              </a:spcAft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000" smtClean="0">
                <a:latin typeface="Arial"/>
                <a:cs typeface="Arial"/>
              </a:rPr>
              <a:t>Create </a:t>
            </a:r>
            <a:r>
              <a:rPr sz="2000" dirty="0">
                <a:latin typeface="Arial"/>
                <a:cs typeface="Arial"/>
              </a:rPr>
              <a:t>the parsing tables (action and goto tables) same as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construction of the parsing tables of LR(1</a:t>
            </a:r>
            <a:r>
              <a:rPr sz="2000">
                <a:latin typeface="Arial"/>
                <a:cs typeface="Arial"/>
              </a:rPr>
              <a:t>)</a:t>
            </a:r>
            <a:r>
              <a:rPr sz="2000" spc="-63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parser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4066401"/>
            <a:ext cx="12803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267259" algn="l"/>
              </a:tabLst>
            </a:pPr>
            <a:r>
              <a:rPr spc="-4" dirty="0">
                <a:solidFill>
                  <a:srgbClr val="CC33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Note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that: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1209" y="6248400"/>
            <a:ext cx="389659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1392711" algn="l"/>
              </a:tabLst>
            </a:pPr>
            <a:r>
              <a:rPr lang="en-US" sz="2000" dirty="0" smtClean="0">
                <a:latin typeface="Arial"/>
                <a:cs typeface="Arial"/>
              </a:rPr>
              <a:t>I</a:t>
            </a:r>
            <a:r>
              <a:rPr sz="2000" smtClean="0">
                <a:latin typeface="Arial"/>
                <a:cs typeface="Arial"/>
              </a:rPr>
              <a:t>ntroduce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shift/reduce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conflict)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Creation of LALR Parsing</a:t>
            </a:r>
            <a:r>
              <a:rPr spc="31" dirty="0"/>
              <a:t> </a:t>
            </a:r>
            <a:r>
              <a:rPr spc="-4" dirty="0"/>
              <a:t>Tables</a:t>
            </a:r>
          </a:p>
        </p:txBody>
      </p:sp>
      <p:pic>
        <p:nvPicPr>
          <p:cNvPr id="10" name="Picture 9" descr="lalr parsing 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76400"/>
            <a:ext cx="4953000" cy="3746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" y="1828800"/>
            <a:ext cx="1752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800" dirty="0" smtClean="0"/>
              <a:t>S’ -&gt; S</a:t>
            </a:r>
          </a:p>
          <a:p>
            <a:pPr lvl="1">
              <a:buNone/>
            </a:pPr>
            <a:r>
              <a:rPr lang="en-US" sz="2800" dirty="0" smtClean="0"/>
              <a:t>S -&gt; CC</a:t>
            </a:r>
          </a:p>
          <a:p>
            <a:pPr lvl="1">
              <a:buNone/>
            </a:pPr>
            <a:r>
              <a:rPr lang="en-US" sz="2800" dirty="0" smtClean="0"/>
              <a:t>C -&gt; </a:t>
            </a:r>
            <a:r>
              <a:rPr lang="en-US" sz="2800" dirty="0" err="1" smtClean="0"/>
              <a:t>cC</a:t>
            </a:r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C -&gt; d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 in SLR parsing</a:t>
            </a:r>
            <a:endParaRPr lang="en-US" dirty="0"/>
          </a:p>
        </p:txBody>
      </p:sp>
      <p:pic>
        <p:nvPicPr>
          <p:cNvPr id="5" name="Content Placeholder 4" descr="slr conflict gramma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1447800"/>
            <a:ext cx="2297431" cy="914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slr conflict grammar df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295400"/>
            <a:ext cx="5486400" cy="50643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1371600"/>
            <a:ext cx="2286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3505200"/>
            <a:ext cx="1828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Creating LALR Parsing</a:t>
            </a:r>
            <a:r>
              <a:rPr dirty="0"/>
              <a:t> </a:t>
            </a:r>
            <a:r>
              <a:rPr spc="-4" dirty="0"/>
              <a:t>Tables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2778" y="1143000"/>
            <a:ext cx="7370041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sz="3400">
              <a:latin typeface="Times New Roman"/>
              <a:cs typeface="Times New Roman"/>
            </a:endParaRPr>
          </a:p>
          <a:p>
            <a:pPr marL="319115" marR="4559" indent="-307718" algn="just">
              <a:spcAft>
                <a:spcPts val="12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300" spc="-4">
                <a:latin typeface="Arial"/>
                <a:cs typeface="Arial"/>
              </a:rPr>
              <a:t>This </a:t>
            </a:r>
            <a:r>
              <a:rPr lang="en-US" sz="2300" spc="-4" dirty="0" smtClean="0">
                <a:latin typeface="Arial"/>
                <a:cs typeface="Arial"/>
              </a:rPr>
              <a:t>merging</a:t>
            </a:r>
            <a:r>
              <a:rPr sz="2300" spc="-4" smtClean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process may introduce a </a:t>
            </a:r>
            <a:r>
              <a:rPr sz="2300" b="1" spc="-4" dirty="0">
                <a:latin typeface="Arial"/>
                <a:cs typeface="Arial"/>
              </a:rPr>
              <a:t>reduce/reduce  </a:t>
            </a:r>
            <a:r>
              <a:rPr sz="2300" spc="-4" dirty="0">
                <a:latin typeface="Arial"/>
                <a:cs typeface="Arial"/>
              </a:rPr>
              <a:t>conflict in the resulting LALR parser (so the grammar  is NOT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>
                <a:latin typeface="Arial"/>
                <a:cs typeface="Arial"/>
              </a:rPr>
              <a:t>LALR</a:t>
            </a:r>
            <a:r>
              <a:rPr sz="2300" spc="-4" smtClean="0">
                <a:latin typeface="Arial"/>
                <a:cs typeface="Arial"/>
              </a:rPr>
              <a:t>)</a:t>
            </a:r>
            <a:endParaRPr sz="3400">
              <a:latin typeface="Times New Roman"/>
              <a:cs typeface="Times New Roman"/>
            </a:endParaRPr>
          </a:p>
          <a:p>
            <a:pPr marL="319115" indent="-307718">
              <a:spcAft>
                <a:spcPts val="12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300" spc="-4" smtClean="0">
                <a:latin typeface="Arial"/>
                <a:cs typeface="Arial"/>
              </a:rPr>
              <a:t>But </a:t>
            </a:r>
            <a:r>
              <a:rPr sz="2300" spc="-4">
                <a:latin typeface="Arial"/>
                <a:cs typeface="Arial"/>
              </a:rPr>
              <a:t>this </a:t>
            </a:r>
            <a:r>
              <a:rPr sz="2300" spc="-4" smtClean="0">
                <a:latin typeface="Arial"/>
                <a:cs typeface="Arial"/>
              </a:rPr>
              <a:t>process </a:t>
            </a:r>
            <a:r>
              <a:rPr sz="2300" spc="-4" dirty="0">
                <a:latin typeface="Arial"/>
                <a:cs typeface="Arial"/>
              </a:rPr>
              <a:t>does not </a:t>
            </a:r>
            <a:r>
              <a:rPr sz="2300" spc="-4">
                <a:latin typeface="Arial"/>
                <a:cs typeface="Arial"/>
              </a:rPr>
              <a:t>produce</a:t>
            </a:r>
            <a:r>
              <a:rPr sz="2300" spc="9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a</a:t>
            </a:r>
            <a:r>
              <a:rPr lang="en-US" sz="2300" spc="-4" dirty="0" smtClean="0">
                <a:latin typeface="Arial"/>
                <a:cs typeface="Arial"/>
              </a:rPr>
              <a:t> </a:t>
            </a:r>
            <a:r>
              <a:rPr sz="2300" b="1" spc="-4" smtClean="0">
                <a:latin typeface="Arial"/>
                <a:cs typeface="Arial"/>
              </a:rPr>
              <a:t>shift/reduce</a:t>
            </a:r>
            <a:r>
              <a:rPr sz="2300" b="1" spc="-9" smtClean="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conflict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Shift/Reduce</a:t>
            </a:r>
            <a:r>
              <a:rPr spc="-18" dirty="0"/>
              <a:t> </a:t>
            </a:r>
            <a:r>
              <a:rPr spc="-4" dirty="0"/>
              <a:t>Conflict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387512"/>
            <a:ext cx="7259781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We say that we cannot introduce a shift/reduce conflict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during  </a:t>
            </a:r>
            <a:r>
              <a:rPr sz="2000">
                <a:latin typeface="Arial"/>
                <a:cs typeface="Arial"/>
              </a:rPr>
              <a:t>the </a:t>
            </a:r>
            <a:r>
              <a:rPr lang="en-US" sz="2000" dirty="0" smtClean="0">
                <a:latin typeface="Arial"/>
                <a:cs typeface="Arial"/>
              </a:rPr>
              <a:t>merging</a:t>
            </a:r>
            <a:r>
              <a:rPr sz="200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 for the creation of the states of a </a:t>
            </a:r>
            <a:r>
              <a:rPr sz="2000">
                <a:latin typeface="Arial"/>
                <a:cs typeface="Arial"/>
              </a:rPr>
              <a:t>LALR  </a:t>
            </a:r>
            <a:r>
              <a:rPr sz="2000" smtClean="0">
                <a:latin typeface="Arial"/>
                <a:cs typeface="Arial"/>
              </a:rPr>
              <a:t>parser</a:t>
            </a:r>
            <a:endParaRPr sz="2000">
              <a:latin typeface="Arial"/>
              <a:cs typeface="Arial"/>
            </a:endParaRPr>
          </a:p>
          <a:p>
            <a:pPr marL="319115" indent="-307718">
              <a:spcBef>
                <a:spcPts val="197"/>
              </a:spcBef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Assume that we can introduce a </a:t>
            </a:r>
            <a:r>
              <a:rPr sz="2000">
                <a:latin typeface="Arial"/>
                <a:cs typeface="Arial"/>
              </a:rPr>
              <a:t>shift/reduce </a:t>
            </a:r>
            <a:r>
              <a:rPr sz="2000" smtClean="0">
                <a:latin typeface="Arial"/>
                <a:cs typeface="Arial"/>
              </a:rPr>
              <a:t>conflict</a:t>
            </a:r>
            <a:r>
              <a:rPr lang="en-US" sz="2000" dirty="0" smtClean="0">
                <a:latin typeface="Arial"/>
                <a:cs typeface="Arial"/>
              </a:rPr>
              <a:t>,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In</a:t>
            </a:r>
            <a:r>
              <a:rPr sz="2000" spc="-54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590800"/>
            <a:ext cx="45610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</a:pPr>
            <a:r>
              <a:rPr sz="2000" dirty="0">
                <a:latin typeface="Arial"/>
                <a:cs typeface="Arial"/>
              </a:rPr>
              <a:t>case, a state of LALR parser must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4751" y="2875598"/>
            <a:ext cx="3795568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1582471" algn="l"/>
                <a:tab pos="2403053" algn="l"/>
              </a:tabLst>
            </a:pPr>
            <a:r>
              <a:rPr sz="2000" dirty="0">
                <a:latin typeface="Arial"/>
                <a:cs typeface="Arial"/>
              </a:rPr>
              <a:t>A  </a:t>
            </a:r>
            <a:r>
              <a:rPr sz="2000" spc="426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	and	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</a:t>
            </a:r>
            <a:r>
              <a:rPr sz="2000" spc="-4" dirty="0">
                <a:latin typeface="Arial"/>
                <a:cs typeface="Arial"/>
              </a:rPr>
              <a:t>,b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22" y="3644644"/>
            <a:ext cx="6952095" cy="65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ct val="106100"/>
              </a:lnSpc>
              <a:spcAft>
                <a:spcPts val="600"/>
              </a:spcAft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This means that a state of the canonical LR(1) parser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  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4103" y="4034052"/>
            <a:ext cx="3851564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spcAft>
                <a:spcPts val="600"/>
              </a:spcAft>
              <a:tabLst>
                <a:tab pos="1651991" algn="l"/>
                <a:tab pos="2473145" algn="l"/>
              </a:tabLst>
            </a:pPr>
            <a:r>
              <a:rPr sz="2000" dirty="0">
                <a:latin typeface="Arial"/>
                <a:cs typeface="Arial"/>
              </a:rPr>
              <a:t>A  </a:t>
            </a:r>
            <a:r>
              <a:rPr sz="2000" spc="431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8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	and	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</a:t>
            </a:r>
            <a:r>
              <a:rPr sz="2000" spc="-4" dirty="0">
                <a:latin typeface="Arial"/>
                <a:cs typeface="Arial"/>
              </a:rPr>
              <a:t>,c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4536" y="4803107"/>
            <a:ext cx="6919190" cy="142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06100"/>
              </a:lnSpc>
              <a:spcAft>
                <a:spcPts val="600"/>
              </a:spcAft>
            </a:pPr>
            <a:r>
              <a:rPr sz="2000" spc="-4" dirty="0">
                <a:latin typeface="Arial"/>
                <a:cs typeface="Arial"/>
              </a:rPr>
              <a:t>But, this state has also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shift/reduce </a:t>
            </a:r>
            <a:r>
              <a:rPr sz="2000" dirty="0">
                <a:latin typeface="Arial"/>
                <a:cs typeface="Arial"/>
              </a:rPr>
              <a:t>conflict. i.e. The original  canonical LR(1) parser has </a:t>
            </a:r>
            <a:r>
              <a:rPr sz="2000">
                <a:latin typeface="Arial"/>
                <a:cs typeface="Arial"/>
              </a:rPr>
              <a:t>a</a:t>
            </a:r>
            <a:r>
              <a:rPr sz="2000" spc="-72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conflict</a:t>
            </a:r>
            <a:endParaRPr sz="2000">
              <a:latin typeface="Arial"/>
              <a:cs typeface="Arial"/>
            </a:endParaRPr>
          </a:p>
          <a:p>
            <a:pPr marL="11397" marR="614867">
              <a:lnSpc>
                <a:spcPct val="106100"/>
              </a:lnSpc>
              <a:spcBef>
                <a:spcPts val="467"/>
              </a:spcBef>
              <a:spcAft>
                <a:spcPts val="600"/>
              </a:spcAft>
            </a:pPr>
            <a:r>
              <a:rPr sz="2000" dirty="0">
                <a:latin typeface="Arial"/>
                <a:cs typeface="Arial"/>
              </a:rPr>
              <a:t>(Reason for this, the shift operation does not depend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 </a:t>
            </a:r>
            <a:r>
              <a:rPr sz="2000" spc="-4" dirty="0">
                <a:latin typeface="Arial"/>
                <a:cs typeface="Arial"/>
              </a:rPr>
              <a:t>lookaheads)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53D4C79-7CB2-4369-A5AD-76A80A93815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7469332" cy="144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sz="3200" spc="-4" dirty="0">
                <a:solidFill>
                  <a:srgbClr val="CC3300"/>
                </a:solidFill>
                <a:latin typeface="Arial"/>
                <a:cs typeface="Arial"/>
              </a:rPr>
              <a:t>Reduce/Reduce</a:t>
            </a:r>
            <a:r>
              <a:rPr sz="3200" spc="-18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spc="-4" dirty="0">
                <a:solidFill>
                  <a:srgbClr val="CC3300"/>
                </a:solidFill>
                <a:latin typeface="Arial"/>
                <a:cs typeface="Arial"/>
              </a:rPr>
              <a:t>Conflict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2200">
              <a:latin typeface="Times New Roman"/>
              <a:cs typeface="Times New Roman"/>
            </a:endParaRPr>
          </a:p>
          <a:p>
            <a:pPr marL="524261" marR="4559" indent="-307718">
              <a:buClr>
                <a:srgbClr val="CC3300"/>
              </a:buClr>
              <a:buChar char="•"/>
              <a:tabLst>
                <a:tab pos="524831" algn="l"/>
              </a:tabLst>
            </a:pPr>
            <a:r>
              <a:rPr sz="2000" dirty="0">
                <a:latin typeface="Arial"/>
                <a:cs typeface="Arial"/>
              </a:rPr>
              <a:t>But, we may introduce a reduce/reduce conflict during the  shrink process for the creation of the states of a </a:t>
            </a:r>
            <a:r>
              <a:rPr sz="2000">
                <a:latin typeface="Arial"/>
                <a:cs typeface="Arial"/>
              </a:rPr>
              <a:t>LALR</a:t>
            </a:r>
            <a:r>
              <a:rPr sz="2000" spc="-54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parser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5205" y="2404054"/>
            <a:ext cx="1570759" cy="1011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66" marR="4559" indent="-418839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: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  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7297" y="3157817"/>
            <a:ext cx="329623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3900" spc="-4" dirty="0">
                <a:latin typeface="Symbol"/>
                <a:cs typeface="Symbol"/>
              </a:rPr>
              <a:t>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9186" y="2404042"/>
            <a:ext cx="2853459" cy="188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145" marR="1354531" indent="-349317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,b  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,c</a:t>
            </a:r>
            <a:endParaRPr sz="2000">
              <a:latin typeface="Arial"/>
              <a:cs typeface="Arial"/>
            </a:endParaRPr>
          </a:p>
          <a:p>
            <a:pPr marL="11397">
              <a:spcBef>
                <a:spcPts val="4200"/>
              </a:spcBef>
            </a:pPr>
            <a:r>
              <a:rPr sz="2000" spc="-49" smtClean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reduce/reduce conflict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6682" y="3779677"/>
            <a:ext cx="1768763" cy="1011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36" marR="4559" indent="-419408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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,a/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b 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2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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2000" spc="-4" dirty="0">
                <a:latin typeface="Arial"/>
                <a:cs typeface="Arial"/>
              </a:rPr>
              <a:t>/c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819400"/>
            <a:ext cx="5791200" cy="3654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Any Questions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in SLR parsing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 follow set contains symbols that can </a:t>
            </a:r>
            <a:r>
              <a:rPr lang="en-US" sz="2800" dirty="0" smtClean="0"/>
              <a:t>follow</a:t>
            </a:r>
            <a:r>
              <a:rPr lang="en-US" sz="2800" dirty="0"/>
              <a:t> R in </a:t>
            </a:r>
            <a:r>
              <a:rPr lang="en-US" sz="2800" dirty="0" smtClean="0"/>
              <a:t> any</a:t>
            </a:r>
            <a:r>
              <a:rPr lang="en-US" sz="2800" dirty="0"/>
              <a:t> </a:t>
            </a:r>
            <a:r>
              <a:rPr lang="en-US" sz="2800" dirty="0" smtClean="0"/>
              <a:t>position</a:t>
            </a:r>
            <a:r>
              <a:rPr lang="en-US" sz="2800" dirty="0"/>
              <a:t> within a valid </a:t>
            </a:r>
            <a:r>
              <a:rPr lang="en-US" sz="2800" dirty="0" smtClean="0"/>
              <a:t>sentential form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/>
              <a:t> but it does not precisely indicate which symbols  </a:t>
            </a:r>
            <a:r>
              <a:rPr lang="en-US" sz="2800" dirty="0" smtClean="0"/>
              <a:t>      follow</a:t>
            </a:r>
            <a:r>
              <a:rPr lang="en-US" sz="2800" dirty="0"/>
              <a:t> </a:t>
            </a:r>
            <a:r>
              <a:rPr lang="en-US" sz="2800" dirty="0" smtClean="0"/>
              <a:t>R</a:t>
            </a:r>
            <a:r>
              <a:rPr lang="en-US" sz="2800" dirty="0"/>
              <a:t> at this particular point in a </a:t>
            </a:r>
            <a:r>
              <a:rPr lang="en-US" sz="2800" dirty="0" smtClean="0"/>
              <a:t>derivation</a:t>
            </a:r>
          </a:p>
          <a:p>
            <a:endParaRPr lang="en-US" sz="2800" dirty="0"/>
          </a:p>
          <a:p>
            <a:r>
              <a:rPr lang="en-US" sz="2800" dirty="0" smtClean="0"/>
              <a:t>Even </a:t>
            </a:r>
            <a:r>
              <a:rPr lang="en-US" sz="2800" dirty="0"/>
              <a:t>though = </a:t>
            </a:r>
            <a:r>
              <a:rPr lang="en-US" sz="2800" dirty="0" smtClean="0"/>
              <a:t>is in </a:t>
            </a:r>
            <a:r>
              <a:rPr lang="en-US" sz="2800" dirty="0"/>
              <a:t>Follow(R) because of the </a:t>
            </a:r>
            <a:r>
              <a:rPr lang="en-US" sz="2800" dirty="0" smtClean="0"/>
              <a:t>other contexts </a:t>
            </a:r>
            <a:r>
              <a:rPr lang="en-US" sz="2800" dirty="0"/>
              <a:t>that an R can appear, in this particular situation, it is not appropriate </a:t>
            </a:r>
            <a:r>
              <a:rPr lang="en-US" sz="2800" dirty="0" smtClean="0"/>
              <a:t>because when </a:t>
            </a:r>
            <a:r>
              <a:rPr lang="en-US" sz="2800" dirty="0"/>
              <a:t>deriving </a:t>
            </a:r>
            <a:r>
              <a:rPr lang="en-US" sz="2800" dirty="0" smtClean="0"/>
              <a:t> </a:t>
            </a:r>
            <a:r>
              <a:rPr lang="en-US" sz="2800" dirty="0"/>
              <a:t>S –&gt; R –&gt; L, </a:t>
            </a:r>
            <a:r>
              <a:rPr lang="en-US" sz="2800" dirty="0" smtClean="0"/>
              <a:t>  = </a:t>
            </a:r>
            <a:r>
              <a:rPr lang="en-US" sz="2800" dirty="0"/>
              <a:t>cannot follow R.</a:t>
            </a:r>
            <a:endParaRPr lang="en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LR(1)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LR(1) parsing </a:t>
            </a:r>
            <a:r>
              <a:rPr lang="en-US" sz="2800" dirty="0"/>
              <a:t>method, which makes full use of </a:t>
            </a:r>
            <a:r>
              <a:rPr lang="en-US" sz="2800" dirty="0" smtClean="0"/>
              <a:t>the </a:t>
            </a:r>
            <a:r>
              <a:rPr lang="en-US" sz="2800" dirty="0" err="1" smtClean="0"/>
              <a:t>lookahead</a:t>
            </a:r>
            <a:r>
              <a:rPr lang="en-US" sz="2800" dirty="0" smtClean="0"/>
              <a:t> </a:t>
            </a:r>
            <a:r>
              <a:rPr lang="en-US" sz="2800" dirty="0"/>
              <a:t>symbol(s)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method uses a large set of items, called </a:t>
            </a:r>
            <a:r>
              <a:rPr lang="en-US" sz="2800" dirty="0" smtClean="0"/>
              <a:t>the LR(1) items</a:t>
            </a:r>
            <a:endParaRPr lang="en-US" sz="2800" dirty="0"/>
          </a:p>
          <a:p>
            <a:r>
              <a:rPr lang="en-US" sz="2800" dirty="0"/>
              <a:t>canonical LR(1) computes a more precise notion of the appropriate </a:t>
            </a:r>
            <a:r>
              <a:rPr lang="en-US" sz="2800" dirty="0" err="1" smtClean="0"/>
              <a:t>lookahead</a:t>
            </a:r>
            <a:r>
              <a:rPr lang="en-US" sz="2800" dirty="0" smtClean="0"/>
              <a:t> within </a:t>
            </a:r>
            <a:r>
              <a:rPr lang="en-US" sz="2800" dirty="0"/>
              <a:t>a particular context 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thus is able to resolve conflicts that </a:t>
            </a:r>
            <a:r>
              <a:rPr lang="en-US" sz="2800" dirty="0" smtClean="0"/>
              <a:t>SLR would encounter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LR(1) Item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To avoid some of invalid reductions, the states need to carry more information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Extra information is put into a state by including a terminal symbol as a second component in an item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sz="2400" dirty="0" smtClean="0"/>
              <a:t>A LR(1) item is:</a:t>
            </a:r>
          </a:p>
          <a:p>
            <a:pPr eaLnBrk="1" hangingPunct="1">
              <a:lnSpc>
                <a:spcPts val="2800"/>
              </a:lnSpc>
              <a:buFontTx/>
              <a:buNone/>
            </a:pPr>
            <a:r>
              <a:rPr lang="en-US" dirty="0" smtClean="0"/>
              <a:t>		</a:t>
            </a:r>
            <a:r>
              <a:rPr lang="en-US" sz="2400" dirty="0" smtClean="0"/>
              <a:t>A </a:t>
            </a:r>
            <a:r>
              <a:rPr lang="en-US" sz="2400" dirty="0" smtClean="0">
                <a:sym typeface="Symbol" pitchFamily="18" charset="2"/>
              </a:rPr>
              <a:t> </a:t>
            </a:r>
            <a:r>
              <a:rPr lang="en-US" sz="5400" dirty="0" smtClean="0">
                <a:sym typeface="Symbol" pitchFamily="18" charset="2"/>
              </a:rPr>
              <a:t>.</a:t>
            </a:r>
            <a:r>
              <a:rPr lang="en-US" sz="2400" dirty="0" smtClean="0">
                <a:sym typeface="Symbol" pitchFamily="18" charset="2"/>
              </a:rPr>
              <a:t>,a	    where </a:t>
            </a:r>
            <a:r>
              <a:rPr lang="en-US" sz="2400" b="1" dirty="0" smtClean="0"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 is the look-head of the LR(1) item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				(</a:t>
            </a:r>
            <a:r>
              <a:rPr lang="en-US" sz="2400" b="1" dirty="0" smtClean="0"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 is a terminal or end-marker.)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2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LR (1) Items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458200" cy="425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76200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Intuition behind LR (1) Items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6781800" cy="3873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71488"/>
            <a:ext cx="1828800" cy="152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Intuition behind LR (1) Items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7848600" cy="557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604838"/>
            <a:ext cx="1828800" cy="152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The CLOSURE Function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924800" cy="5627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04800"/>
            <a:ext cx="2058988" cy="2143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697</Words>
  <Application>Microsoft Office PowerPoint</Application>
  <PresentationFormat>On-screen Show (4:3)</PresentationFormat>
  <Paragraphs>147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Syntax Analysis Or Parsing  </vt:lpstr>
      <vt:lpstr>Conflicts in SLR parsing</vt:lpstr>
      <vt:lpstr>Conflict in SLR parsing</vt:lpstr>
      <vt:lpstr>LR(1) parsing</vt:lpstr>
      <vt:lpstr>LR(1) Item</vt:lpstr>
      <vt:lpstr>LR (1) Items</vt:lpstr>
      <vt:lpstr>Intuition behind LR (1) Items</vt:lpstr>
      <vt:lpstr>Intuition behind LR (1) Items</vt:lpstr>
      <vt:lpstr>The CLOSURE Function</vt:lpstr>
      <vt:lpstr>The CLOSURE Function</vt:lpstr>
      <vt:lpstr>LR (1) Parsing Example</vt:lpstr>
      <vt:lpstr>LR (1) Parsing Example</vt:lpstr>
      <vt:lpstr>The GOTO Function</vt:lpstr>
      <vt:lpstr>Construction of LR(1) Parsing Tables</vt:lpstr>
      <vt:lpstr>LR (1) Parsing Example</vt:lpstr>
      <vt:lpstr>Slide 16</vt:lpstr>
      <vt:lpstr>Slide 17</vt:lpstr>
      <vt:lpstr>Creation of LALR Parsing Tables</vt:lpstr>
      <vt:lpstr>Creation of LALR Parsing Tables</vt:lpstr>
      <vt:lpstr>Creating LALR Parsing Tables</vt:lpstr>
      <vt:lpstr>Shift/Reduce Conflict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 Or Parsing</dc:title>
  <dc:creator>iffat</dc:creator>
  <cp:lastModifiedBy>Naila</cp:lastModifiedBy>
  <cp:revision>78</cp:revision>
  <dcterms:created xsi:type="dcterms:W3CDTF">2015-10-17T18:25:34Z</dcterms:created>
  <dcterms:modified xsi:type="dcterms:W3CDTF">2017-03-04T17:49:21Z</dcterms:modified>
</cp:coreProperties>
</file>