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8" r:id="rId35"/>
    <p:sldId id="309" r:id="rId36"/>
    <p:sldId id="310" r:id="rId37"/>
    <p:sldId id="311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75" y="2979418"/>
            <a:ext cx="5514849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55737" y="1477486"/>
            <a:ext cx="2601595" cy="485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99083"/>
            <a:ext cx="8376920" cy="41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571751"/>
            <a:ext cx="8625839" cy="491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" y="1676400"/>
            <a:ext cx="778662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/>
              <a:t>Run-Time</a:t>
            </a:r>
            <a:r>
              <a:rPr sz="4800" b="1" spc="-100" dirty="0"/>
              <a:t> </a:t>
            </a:r>
            <a:r>
              <a:rPr sz="4800" b="1" dirty="0" smtClean="0"/>
              <a:t>Environment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dirty="0" smtClean="0"/>
              <a:t>Lecture 13</a:t>
            </a:r>
            <a:br>
              <a:rPr lang="en-US" sz="4800" dirty="0" smtClean="0"/>
            </a:b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3622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339" y="19400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4195" y="2971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4995" y="28956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4458" y="17876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057" y="17114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2621786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339" y="4180838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4195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0262" y="3066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5821" y="29905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4995" y="3352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4458" y="3853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457" y="3675612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30603"/>
            <a:ext cx="780542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5" dirty="0">
                <a:solidFill>
                  <a:srgbClr val="31319A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calls</a:t>
            </a:r>
            <a:r>
              <a:rPr sz="2600" b="1" spc="-10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6285" marR="7620" lvl="1" indent="-286385">
              <a:lnSpc>
                <a:spcPct val="89900"/>
              </a:lnSpc>
              <a:spcBef>
                <a:spcPts val="55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evaluate actual parameters and place into B’s  data area, place RA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B’s data area, save any  registers or status data needed, </a:t>
            </a:r>
            <a:r>
              <a:rPr sz="2400" dirty="0">
                <a:latin typeface="Arial"/>
                <a:cs typeface="Arial"/>
              </a:rPr>
              <a:t>update the </a:t>
            </a:r>
            <a:r>
              <a:rPr sz="2400" spc="-5" dirty="0">
                <a:latin typeface="Arial"/>
                <a:cs typeface="Arial"/>
              </a:rPr>
              <a:t>program  counter (PC)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call</a:t>
            </a:r>
            <a:r>
              <a:rPr sz="2600" b="1" spc="-90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returns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0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B: </a:t>
            </a:r>
            <a:r>
              <a:rPr sz="2400" dirty="0">
                <a:latin typeface="Arial"/>
                <a:cs typeface="Arial"/>
              </a:rPr>
              <a:t>move return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known place </a:t>
            </a:r>
            <a:r>
              <a:rPr sz="2400" dirty="0">
                <a:latin typeface="Arial"/>
                <a:cs typeface="Arial"/>
              </a:rPr>
              <a:t>in data </a:t>
            </a:r>
            <a:r>
              <a:rPr sz="2400" spc="-5" dirty="0">
                <a:latin typeface="Arial"/>
                <a:cs typeface="Arial"/>
              </a:rPr>
              <a:t>area,  </a:t>
            </a:r>
            <a:r>
              <a:rPr sz="2400" dirty="0">
                <a:latin typeface="Arial"/>
                <a:cs typeface="Arial"/>
              </a:rPr>
              <a:t>update </a:t>
            </a:r>
            <a:r>
              <a:rPr sz="2400" spc="-5" dirty="0">
                <a:latin typeface="Arial"/>
                <a:cs typeface="Arial"/>
              </a:rPr>
              <a:t>PC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value 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756285" marR="22860" lvl="1" indent="-286385">
              <a:lnSpc>
                <a:spcPts val="2590"/>
              </a:lnSpc>
              <a:spcBef>
                <a:spcPts val="56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get return value, restore any saved </a:t>
            </a:r>
            <a:r>
              <a:rPr sz="2400" dirty="0">
                <a:latin typeface="Arial"/>
                <a:cs typeface="Arial"/>
              </a:rPr>
              <a:t>registers </a:t>
            </a:r>
            <a:r>
              <a:rPr sz="2400" spc="-5" dirty="0">
                <a:latin typeface="Arial"/>
                <a:cs typeface="Arial"/>
              </a:rPr>
              <a:t>or  status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Call/Return </a:t>
            </a:r>
            <a:r>
              <a:rPr dirty="0"/>
              <a:t>processing in Static</a:t>
            </a:r>
            <a:r>
              <a:rPr spc="-15" dirty="0"/>
              <a:t> </a:t>
            </a:r>
            <a:r>
              <a:rPr spc="-5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8939" y="27589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3368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1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0827" y="3500627"/>
            <a:ext cx="690880" cy="109855"/>
          </a:xfrm>
          <a:custGeom>
            <a:avLst/>
            <a:gdLst/>
            <a:ahLst/>
            <a:cxnLst/>
            <a:rect l="l" t="t" r="r" b="b"/>
            <a:pathLst>
              <a:path w="690880" h="109854">
                <a:moveTo>
                  <a:pt x="615462" y="67212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614522" y="76418"/>
                </a:lnTo>
                <a:lnTo>
                  <a:pt x="615462" y="67212"/>
                </a:lnTo>
                <a:close/>
              </a:path>
              <a:path w="690880" h="109854">
                <a:moveTo>
                  <a:pt x="632459" y="101932"/>
                </a:moveTo>
                <a:lnTo>
                  <a:pt x="632459" y="74675"/>
                </a:lnTo>
                <a:lnTo>
                  <a:pt x="629411" y="77723"/>
                </a:lnTo>
                <a:lnTo>
                  <a:pt x="626363" y="77723"/>
                </a:lnTo>
                <a:lnTo>
                  <a:pt x="614522" y="76418"/>
                </a:lnTo>
                <a:lnTo>
                  <a:pt x="611123" y="109727"/>
                </a:lnTo>
                <a:lnTo>
                  <a:pt x="632459" y="101932"/>
                </a:lnTo>
                <a:close/>
              </a:path>
              <a:path w="690880" h="109854">
                <a:moveTo>
                  <a:pt x="632459" y="74675"/>
                </a:moveTo>
                <a:lnTo>
                  <a:pt x="630935" y="70103"/>
                </a:lnTo>
                <a:lnTo>
                  <a:pt x="627887" y="68579"/>
                </a:lnTo>
                <a:lnTo>
                  <a:pt x="615462" y="67212"/>
                </a:lnTo>
                <a:lnTo>
                  <a:pt x="614522" y="76418"/>
                </a:lnTo>
                <a:lnTo>
                  <a:pt x="626363" y="77723"/>
                </a:lnTo>
                <a:lnTo>
                  <a:pt x="629411" y="77723"/>
                </a:lnTo>
                <a:lnTo>
                  <a:pt x="632459" y="74675"/>
                </a:lnTo>
                <a:close/>
              </a:path>
              <a:path w="690880" h="109854">
                <a:moveTo>
                  <a:pt x="690371" y="80771"/>
                </a:moveTo>
                <a:lnTo>
                  <a:pt x="618743" y="35051"/>
                </a:lnTo>
                <a:lnTo>
                  <a:pt x="615462" y="67212"/>
                </a:lnTo>
                <a:lnTo>
                  <a:pt x="627887" y="68579"/>
                </a:lnTo>
                <a:lnTo>
                  <a:pt x="630935" y="70103"/>
                </a:lnTo>
                <a:lnTo>
                  <a:pt x="632459" y="74675"/>
                </a:lnTo>
                <a:lnTo>
                  <a:pt x="632459" y="101932"/>
                </a:lnTo>
                <a:lnTo>
                  <a:pt x="6903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34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6993" y="4285211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L1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2829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49057" y="35239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3100"/>
                </a:solidFill>
                <a:latin typeface="Courier New"/>
                <a:cs typeface="Courier New"/>
              </a:rPr>
              <a:t>L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0827" y="3500627"/>
            <a:ext cx="388620" cy="843280"/>
          </a:xfrm>
          <a:custGeom>
            <a:avLst/>
            <a:gdLst/>
            <a:ahLst/>
            <a:cxnLst/>
            <a:rect l="l" t="t" r="r" b="b"/>
            <a:pathLst>
              <a:path w="388619" h="843279">
                <a:moveTo>
                  <a:pt x="358782" y="771352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50096" y="775405"/>
                </a:lnTo>
                <a:lnTo>
                  <a:pt x="358782" y="771352"/>
                </a:lnTo>
                <a:close/>
              </a:path>
              <a:path w="388619" h="843279">
                <a:moveTo>
                  <a:pt x="364235" y="825405"/>
                </a:moveTo>
                <a:lnTo>
                  <a:pt x="364235" y="786383"/>
                </a:lnTo>
                <a:lnTo>
                  <a:pt x="361187" y="789431"/>
                </a:lnTo>
                <a:lnTo>
                  <a:pt x="358139" y="789431"/>
                </a:lnTo>
                <a:lnTo>
                  <a:pt x="355091" y="786383"/>
                </a:lnTo>
                <a:lnTo>
                  <a:pt x="350096" y="775405"/>
                </a:lnTo>
                <a:lnTo>
                  <a:pt x="320039" y="789431"/>
                </a:lnTo>
                <a:lnTo>
                  <a:pt x="364235" y="825405"/>
                </a:lnTo>
                <a:close/>
              </a:path>
              <a:path w="388619" h="843279">
                <a:moveTo>
                  <a:pt x="364235" y="786383"/>
                </a:moveTo>
                <a:lnTo>
                  <a:pt x="364235" y="783335"/>
                </a:lnTo>
                <a:lnTo>
                  <a:pt x="358782" y="771352"/>
                </a:lnTo>
                <a:lnTo>
                  <a:pt x="350096" y="775405"/>
                </a:lnTo>
                <a:lnTo>
                  <a:pt x="355091" y="786383"/>
                </a:lnTo>
                <a:lnTo>
                  <a:pt x="358139" y="789431"/>
                </a:lnTo>
                <a:lnTo>
                  <a:pt x="361187" y="789431"/>
                </a:lnTo>
                <a:lnTo>
                  <a:pt x="364235" y="786383"/>
                </a:lnTo>
                <a:close/>
              </a:path>
              <a:path w="388619" h="843279">
                <a:moveTo>
                  <a:pt x="388619" y="757427"/>
                </a:moveTo>
                <a:lnTo>
                  <a:pt x="358782" y="771352"/>
                </a:lnTo>
                <a:lnTo>
                  <a:pt x="364235" y="783335"/>
                </a:lnTo>
                <a:lnTo>
                  <a:pt x="364235" y="825405"/>
                </a:lnTo>
                <a:lnTo>
                  <a:pt x="385571" y="842771"/>
                </a:lnTo>
                <a:lnTo>
                  <a:pt x="388619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338" y="21686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737" y="22448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71837" y="2667000"/>
          <a:ext cx="4267196" cy="4404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929935"/>
                <a:gridCol w="822664"/>
                <a:gridCol w="380999"/>
                <a:gridCol w="1752599"/>
              </a:tblGrid>
              <a:tr h="685799">
                <a:tc rowSpan="4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pro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24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procedure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04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6360" marR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Loca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2560" marR="476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data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5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0827" y="3500627"/>
            <a:ext cx="386080" cy="233679"/>
          </a:xfrm>
          <a:custGeom>
            <a:avLst/>
            <a:gdLst/>
            <a:ahLst/>
            <a:cxnLst/>
            <a:rect l="l" t="t" r="r" b="b"/>
            <a:pathLst>
              <a:path w="386080" h="233679">
                <a:moveTo>
                  <a:pt x="322690" y="189925"/>
                </a:move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523" y="9143"/>
                </a:lnTo>
                <a:lnTo>
                  <a:pt x="318056" y="197591"/>
                </a:lnTo>
                <a:lnTo>
                  <a:pt x="322690" y="189925"/>
                </a:lnTo>
                <a:close/>
              </a:path>
              <a:path w="386080" h="233679">
                <a:moveTo>
                  <a:pt x="335279" y="229579"/>
                </a:moveTo>
                <a:lnTo>
                  <a:pt x="335279" y="202691"/>
                </a:lnTo>
                <a:lnTo>
                  <a:pt x="332231" y="205739"/>
                </a:lnTo>
                <a:lnTo>
                  <a:pt x="329183" y="204215"/>
                </a:lnTo>
                <a:lnTo>
                  <a:pt x="318056" y="197591"/>
                </a:lnTo>
                <a:lnTo>
                  <a:pt x="300227" y="227075"/>
                </a:lnTo>
                <a:lnTo>
                  <a:pt x="335279" y="229579"/>
                </a:lnTo>
                <a:close/>
              </a:path>
              <a:path w="386080" h="233679">
                <a:moveTo>
                  <a:pt x="335279" y="202691"/>
                </a:moveTo>
                <a:lnTo>
                  <a:pt x="335279" y="199643"/>
                </a:lnTo>
                <a:lnTo>
                  <a:pt x="333755" y="196595"/>
                </a:lnTo>
                <a:lnTo>
                  <a:pt x="322690" y="189925"/>
                </a:lnTo>
                <a:lnTo>
                  <a:pt x="318056" y="197591"/>
                </a:lnTo>
                <a:lnTo>
                  <a:pt x="329183" y="204215"/>
                </a:lnTo>
                <a:lnTo>
                  <a:pt x="332231" y="205739"/>
                </a:lnTo>
                <a:lnTo>
                  <a:pt x="335279" y="202691"/>
                </a:lnTo>
                <a:close/>
              </a:path>
              <a:path w="386080" h="233679">
                <a:moveTo>
                  <a:pt x="385571" y="233171"/>
                </a:moveTo>
                <a:lnTo>
                  <a:pt x="339851" y="161543"/>
                </a:lnTo>
                <a:lnTo>
                  <a:pt x="322690" y="189925"/>
                </a:lnTo>
                <a:lnTo>
                  <a:pt x="333755" y="196595"/>
                </a:lnTo>
                <a:lnTo>
                  <a:pt x="335279" y="199643"/>
                </a:lnTo>
                <a:lnTo>
                  <a:pt x="335279" y="229579"/>
                </a:lnTo>
                <a:lnTo>
                  <a:pt x="385571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699" y="2244850"/>
            <a:ext cx="126746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338" y="3447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37" y="2245582"/>
            <a:ext cx="1778635" cy="259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314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64465" indent="-762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64465" marR="8191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499" y="42097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499" y="4514594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939" y="6588249"/>
            <a:ext cx="237299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What</a:t>
            </a:r>
            <a:r>
              <a:rPr sz="2400" b="1" spc="-40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happens???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7103" y="4876800"/>
            <a:ext cx="707390" cy="1606550"/>
          </a:xfrm>
          <a:custGeom>
            <a:avLst/>
            <a:gdLst/>
            <a:ahLst/>
            <a:cxnLst/>
            <a:rect l="l" t="t" r="r" b="b"/>
            <a:pathLst>
              <a:path w="707389" h="1606550">
                <a:moveTo>
                  <a:pt x="86867" y="68579"/>
                </a:moveTo>
                <a:lnTo>
                  <a:pt x="6095" y="0"/>
                </a:lnTo>
                <a:lnTo>
                  <a:pt x="0" y="106679"/>
                </a:lnTo>
                <a:lnTo>
                  <a:pt x="22859" y="96653"/>
                </a:lnTo>
                <a:lnTo>
                  <a:pt x="22859" y="79247"/>
                </a:lnTo>
                <a:lnTo>
                  <a:pt x="51815" y="67055"/>
                </a:lnTo>
                <a:lnTo>
                  <a:pt x="57918" y="81277"/>
                </a:lnTo>
                <a:lnTo>
                  <a:pt x="86867" y="68579"/>
                </a:lnTo>
                <a:close/>
              </a:path>
              <a:path w="707389" h="1606550">
                <a:moveTo>
                  <a:pt x="57918" y="81277"/>
                </a:moveTo>
                <a:lnTo>
                  <a:pt x="51815" y="67055"/>
                </a:lnTo>
                <a:lnTo>
                  <a:pt x="22859" y="79247"/>
                </a:lnTo>
                <a:lnTo>
                  <a:pt x="29133" y="93901"/>
                </a:lnTo>
                <a:lnTo>
                  <a:pt x="57918" y="81277"/>
                </a:lnTo>
                <a:close/>
              </a:path>
              <a:path w="707389" h="1606550">
                <a:moveTo>
                  <a:pt x="29133" y="93901"/>
                </a:moveTo>
                <a:lnTo>
                  <a:pt x="22859" y="79247"/>
                </a:lnTo>
                <a:lnTo>
                  <a:pt x="22859" y="96653"/>
                </a:lnTo>
                <a:lnTo>
                  <a:pt x="29133" y="93901"/>
                </a:lnTo>
                <a:close/>
              </a:path>
              <a:path w="707389" h="1606550">
                <a:moveTo>
                  <a:pt x="707135" y="1594103"/>
                </a:moveTo>
                <a:lnTo>
                  <a:pt x="57918" y="81277"/>
                </a:lnTo>
                <a:lnTo>
                  <a:pt x="29133" y="93901"/>
                </a:lnTo>
                <a:lnTo>
                  <a:pt x="676655" y="1606295"/>
                </a:lnTo>
                <a:lnTo>
                  <a:pt x="707135" y="159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75" dirty="0"/>
              <a:t> </a:t>
            </a:r>
            <a:r>
              <a:rPr dirty="0"/>
              <a:t>Recursion?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0827" y="3191255"/>
            <a:ext cx="843280" cy="318770"/>
          </a:xfrm>
          <a:custGeom>
            <a:avLst/>
            <a:gdLst/>
            <a:ahLst/>
            <a:cxnLst/>
            <a:rect l="l" t="t" r="r" b="b"/>
            <a:pathLst>
              <a:path w="843280" h="318770">
                <a:moveTo>
                  <a:pt x="772565" y="39526"/>
                </a:moveTo>
                <a:lnTo>
                  <a:pt x="769119" y="30527"/>
                </a:lnTo>
                <a:lnTo>
                  <a:pt x="3047" y="309371"/>
                </a:lnTo>
                <a:lnTo>
                  <a:pt x="0" y="312419"/>
                </a:lnTo>
                <a:lnTo>
                  <a:pt x="0" y="315467"/>
                </a:lnTo>
                <a:lnTo>
                  <a:pt x="3047" y="318515"/>
                </a:lnTo>
                <a:lnTo>
                  <a:pt x="6095" y="318515"/>
                </a:lnTo>
                <a:lnTo>
                  <a:pt x="772565" y="39526"/>
                </a:lnTo>
                <a:close/>
              </a:path>
              <a:path w="843280" h="318770">
                <a:moveTo>
                  <a:pt x="842771" y="9143"/>
                </a:moveTo>
                <a:lnTo>
                  <a:pt x="757427" y="0"/>
                </a:lnTo>
                <a:lnTo>
                  <a:pt x="769119" y="30527"/>
                </a:lnTo>
                <a:lnTo>
                  <a:pt x="781811" y="25907"/>
                </a:lnTo>
                <a:lnTo>
                  <a:pt x="784859" y="25907"/>
                </a:lnTo>
                <a:lnTo>
                  <a:pt x="787907" y="28955"/>
                </a:lnTo>
                <a:lnTo>
                  <a:pt x="787907" y="68339"/>
                </a:lnTo>
                <a:lnTo>
                  <a:pt x="842771" y="9143"/>
                </a:lnTo>
                <a:close/>
              </a:path>
              <a:path w="843280" h="318770">
                <a:moveTo>
                  <a:pt x="787907" y="33527"/>
                </a:moveTo>
                <a:lnTo>
                  <a:pt x="787907" y="28955"/>
                </a:lnTo>
                <a:lnTo>
                  <a:pt x="784859" y="25907"/>
                </a:lnTo>
                <a:lnTo>
                  <a:pt x="781811" y="25907"/>
                </a:lnTo>
                <a:lnTo>
                  <a:pt x="769119" y="30527"/>
                </a:lnTo>
                <a:lnTo>
                  <a:pt x="772565" y="39526"/>
                </a:lnTo>
                <a:lnTo>
                  <a:pt x="784859" y="35051"/>
                </a:lnTo>
                <a:lnTo>
                  <a:pt x="787907" y="33527"/>
                </a:lnTo>
                <a:close/>
              </a:path>
              <a:path w="843280" h="318770">
                <a:moveTo>
                  <a:pt x="787907" y="68339"/>
                </a:moveTo>
                <a:lnTo>
                  <a:pt x="787907" y="33527"/>
                </a:lnTo>
                <a:lnTo>
                  <a:pt x="784859" y="35051"/>
                </a:lnTo>
                <a:lnTo>
                  <a:pt x="772565" y="39526"/>
                </a:lnTo>
                <a:lnTo>
                  <a:pt x="784859" y="71627"/>
                </a:lnTo>
                <a:lnTo>
                  <a:pt x="787907" y="68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067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3729227"/>
            <a:ext cx="919480" cy="995680"/>
          </a:xfrm>
          <a:custGeom>
            <a:avLst/>
            <a:gdLst/>
            <a:ahLst/>
            <a:cxnLst/>
            <a:rect l="l" t="t" r="r" b="b"/>
            <a:pathLst>
              <a:path w="919480" h="995679">
                <a:moveTo>
                  <a:pt x="870658" y="935476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63588" y="942152"/>
                </a:lnTo>
                <a:lnTo>
                  <a:pt x="870658" y="935476"/>
                </a:lnTo>
                <a:close/>
              </a:path>
              <a:path w="919480" h="995679">
                <a:moveTo>
                  <a:pt x="880871" y="980518"/>
                </a:moveTo>
                <a:lnTo>
                  <a:pt x="880871" y="949451"/>
                </a:lnTo>
                <a:lnTo>
                  <a:pt x="879347" y="952499"/>
                </a:lnTo>
                <a:lnTo>
                  <a:pt x="876299" y="954023"/>
                </a:lnTo>
                <a:lnTo>
                  <a:pt x="871727" y="950975"/>
                </a:lnTo>
                <a:lnTo>
                  <a:pt x="863588" y="942152"/>
                </a:lnTo>
                <a:lnTo>
                  <a:pt x="839723" y="964691"/>
                </a:lnTo>
                <a:lnTo>
                  <a:pt x="880871" y="980518"/>
                </a:lnTo>
                <a:close/>
              </a:path>
              <a:path w="919480" h="995679">
                <a:moveTo>
                  <a:pt x="880871" y="949451"/>
                </a:moveTo>
                <a:lnTo>
                  <a:pt x="879347" y="944879"/>
                </a:lnTo>
                <a:lnTo>
                  <a:pt x="870658" y="935476"/>
                </a:lnTo>
                <a:lnTo>
                  <a:pt x="863588" y="942152"/>
                </a:lnTo>
                <a:lnTo>
                  <a:pt x="871727" y="950975"/>
                </a:lnTo>
                <a:lnTo>
                  <a:pt x="876299" y="954023"/>
                </a:lnTo>
                <a:lnTo>
                  <a:pt x="879347" y="952499"/>
                </a:lnTo>
                <a:lnTo>
                  <a:pt x="880871" y="949451"/>
                </a:lnTo>
                <a:close/>
              </a:path>
              <a:path w="919480" h="995679">
                <a:moveTo>
                  <a:pt x="918971" y="995171"/>
                </a:moveTo>
                <a:lnTo>
                  <a:pt x="894587" y="912875"/>
                </a:lnTo>
                <a:lnTo>
                  <a:pt x="870658" y="935476"/>
                </a:lnTo>
                <a:lnTo>
                  <a:pt x="879347" y="944879"/>
                </a:lnTo>
                <a:lnTo>
                  <a:pt x="880871" y="949451"/>
                </a:lnTo>
                <a:lnTo>
                  <a:pt x="880871" y="980518"/>
                </a:lnTo>
                <a:lnTo>
                  <a:pt x="918971" y="99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3197350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58200" y="2819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70" dirty="0"/>
              <a:t> </a:t>
            </a:r>
            <a:r>
              <a:rPr sz="320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69830"/>
            <a:ext cx="8684261" cy="544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</a:t>
            </a:r>
            <a:r>
              <a:rPr sz="2600" spc="-5" dirty="0">
                <a:latin typeface="Arial"/>
                <a:cs typeface="Arial"/>
              </a:rPr>
              <a:t>must </a:t>
            </a:r>
            <a:r>
              <a:rPr sz="2600" dirty="0">
                <a:latin typeface="Arial"/>
                <a:cs typeface="Arial"/>
              </a:rPr>
              <a:t>cooperate with OS and other </a:t>
            </a:r>
            <a:r>
              <a:rPr sz="2600" spc="-5" dirty="0">
                <a:latin typeface="Arial"/>
                <a:cs typeface="Arial"/>
              </a:rPr>
              <a:t>system  </a:t>
            </a:r>
            <a:r>
              <a:rPr sz="2600" dirty="0">
                <a:latin typeface="Arial"/>
                <a:cs typeface="Arial"/>
              </a:rPr>
              <a:t>software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support </a:t>
            </a:r>
            <a:r>
              <a:rPr sz="2600" spc="-5" dirty="0">
                <a:latin typeface="Arial"/>
                <a:cs typeface="Arial"/>
              </a:rPr>
              <a:t>implementation </a:t>
            </a:r>
            <a:r>
              <a:rPr sz="2600" dirty="0">
                <a:latin typeface="Arial"/>
                <a:cs typeface="Arial"/>
              </a:rPr>
              <a:t>of different  abstractions </a:t>
            </a:r>
            <a:r>
              <a:rPr sz="2600" spc="-5" dirty="0">
                <a:latin typeface="Arial"/>
                <a:cs typeface="Arial"/>
              </a:rPr>
              <a:t>(names, </a:t>
            </a:r>
            <a:r>
              <a:rPr sz="2600" dirty="0">
                <a:latin typeface="Arial"/>
                <a:cs typeface="Arial"/>
              </a:rPr>
              <a:t>scopes, bindings, data types,  operators, procedures, parameters, </a:t>
            </a:r>
            <a:r>
              <a:rPr sz="2600" spc="-5" dirty="0">
                <a:latin typeface="Arial"/>
                <a:cs typeface="Arial"/>
              </a:rPr>
              <a:t>flow-of-control) </a:t>
            </a:r>
            <a:r>
              <a:rPr sz="2600" dirty="0">
                <a:latin typeface="Arial"/>
                <a:cs typeface="Arial"/>
              </a:rPr>
              <a:t>on  the target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</a:t>
            </a:r>
            <a:endParaRPr sz="2600">
              <a:latin typeface="Arial"/>
              <a:cs typeface="Arial"/>
            </a:endParaRPr>
          </a:p>
          <a:p>
            <a:pPr marL="355600" marR="672465" indent="-342900">
              <a:lnSpc>
                <a:spcPts val="2810"/>
              </a:lnSpc>
              <a:spcBef>
                <a:spcPts val="67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does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spc="-5" dirty="0">
                <a:latin typeface="Arial"/>
                <a:cs typeface="Arial"/>
              </a:rPr>
              <a:t>Run-Time </a:t>
            </a:r>
            <a:r>
              <a:rPr sz="2600" b="1" dirty="0">
                <a:latin typeface="Arial"/>
                <a:cs typeface="Arial"/>
              </a:rPr>
              <a:t>Environment </a:t>
            </a:r>
            <a:r>
              <a:rPr sz="2600" dirty="0">
                <a:latin typeface="Arial"/>
                <a:cs typeface="Arial"/>
              </a:rPr>
              <a:t>in  which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assumes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target programs are being  executed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Run-Time </a:t>
            </a:r>
            <a:r>
              <a:rPr sz="2600" dirty="0">
                <a:latin typeface="Arial"/>
                <a:cs typeface="Arial"/>
              </a:rPr>
              <a:t>Environment deals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Layout and allocation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Linkage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Interface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OS, I/O devices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0537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137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4937" y="3464781"/>
            <a:ext cx="1565910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We’ve lost  the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L1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label 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so </a:t>
            </a:r>
            <a:r>
              <a:rPr sz="2400" b="1" spc="-10" dirty="0">
                <a:solidFill>
                  <a:srgbClr val="31319A"/>
                </a:solidFill>
                <a:latin typeface="Times New Roman"/>
                <a:cs typeface="Times New Roman"/>
              </a:rPr>
              <a:t>we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can’t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get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back</a:t>
            </a:r>
            <a:r>
              <a:rPr sz="2400" b="1" spc="-8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to 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057400"/>
            <a:ext cx="7877175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7025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00"/>
                </a:solidFill>
              </a:rPr>
              <a:t>Variable addresses hard-coded, usually</a:t>
            </a:r>
            <a:r>
              <a:rPr sz="3000" spc="-1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as  </a:t>
            </a:r>
            <a:r>
              <a:rPr sz="3000" spc="-5" dirty="0">
                <a:solidFill>
                  <a:srgbClr val="000000"/>
                </a:solidFill>
              </a:rPr>
              <a:t>offset </a:t>
            </a:r>
            <a:r>
              <a:rPr sz="3000" dirty="0">
                <a:solidFill>
                  <a:srgbClr val="000000"/>
                </a:solidFill>
              </a:rPr>
              <a:t>from </a:t>
            </a:r>
            <a:r>
              <a:rPr sz="3000" spc="-5" dirty="0">
                <a:solidFill>
                  <a:srgbClr val="000000"/>
                </a:solidFill>
              </a:rPr>
              <a:t>data </a:t>
            </a:r>
            <a:r>
              <a:rPr sz="3000" dirty="0">
                <a:solidFill>
                  <a:srgbClr val="000000"/>
                </a:solidFill>
              </a:rPr>
              <a:t>area </a:t>
            </a:r>
            <a:r>
              <a:rPr sz="3000" spc="-5" dirty="0">
                <a:solidFill>
                  <a:srgbClr val="000000"/>
                </a:solidFill>
              </a:rPr>
              <a:t>where variable </a:t>
            </a:r>
            <a:r>
              <a:rPr sz="3000" dirty="0">
                <a:solidFill>
                  <a:srgbClr val="000000"/>
                </a:solidFill>
              </a:rPr>
              <a:t>is  </a:t>
            </a:r>
            <a:r>
              <a:rPr sz="3000" spc="-10" dirty="0">
                <a:solidFill>
                  <a:srgbClr val="000000"/>
                </a:solidFill>
              </a:rPr>
              <a:t>declared.</a:t>
            </a:r>
            <a:endParaRPr sz="3000"/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addr(x)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= start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of x's local scope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+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x's</a:t>
            </a:r>
            <a:r>
              <a:rPr sz="2800" b="1" spc="4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offset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799083"/>
            <a:ext cx="73888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Runtime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Addressing in </a:t>
            </a: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Static</a:t>
            </a:r>
            <a:r>
              <a:rPr sz="3200" spc="-5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Allocation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867406"/>
            <a:ext cx="8686799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a different 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handle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recursion.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machine code 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procedures</a:t>
            </a:r>
            <a:endParaRPr sz="2800">
              <a:latin typeface="Arial"/>
              <a:cs typeface="Arial"/>
            </a:endParaRPr>
          </a:p>
          <a:p>
            <a:pPr marL="355600" marR="862965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data </a:t>
            </a:r>
            <a:r>
              <a:rPr sz="2800" dirty="0">
                <a:latin typeface="Arial"/>
                <a:cs typeface="Arial"/>
              </a:rPr>
              <a:t>– often not </a:t>
            </a:r>
            <a:r>
              <a:rPr sz="2800" spc="-5" dirty="0">
                <a:latin typeface="Arial"/>
                <a:cs typeface="Arial"/>
              </a:rPr>
              <a:t>associated </a:t>
            </a:r>
            <a:r>
              <a:rPr sz="2800" dirty="0">
                <a:latin typeface="Arial"/>
                <a:cs typeface="Arial"/>
              </a:rPr>
              <a:t>with  procedures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(Control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Stack) </a:t>
            </a:r>
            <a:r>
              <a:rPr sz="2800" dirty="0">
                <a:latin typeface="Arial"/>
                <a:cs typeface="Arial"/>
              </a:rPr>
              <a:t>– runtime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Stack</a:t>
            </a:r>
            <a:r>
              <a:rPr sz="3200" spc="-55" dirty="0"/>
              <a:t> </a:t>
            </a:r>
            <a:r>
              <a:rPr sz="3200" spc="-5" dirty="0"/>
              <a:t>Allocation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Control</a:t>
            </a:r>
            <a:r>
              <a:rPr sz="3200" spc="-80" dirty="0"/>
              <a:t> </a:t>
            </a:r>
            <a:r>
              <a:rPr sz="3200"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73783"/>
            <a:ext cx="8092440" cy="54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5310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flow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program corresponds </a:t>
            </a:r>
            <a:r>
              <a:rPr sz="2400" dirty="0">
                <a:latin typeface="Arial"/>
                <a:cs typeface="Arial"/>
              </a:rPr>
              <a:t>to a 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depth-first traversal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tree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starts </a:t>
            </a:r>
            <a:r>
              <a:rPr sz="2200" dirty="0">
                <a:latin typeface="Arial"/>
                <a:cs typeface="Arial"/>
              </a:rPr>
              <a:t>at 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root,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  <a:tab pos="3336290" algn="l"/>
              </a:tabLst>
            </a:pPr>
            <a:r>
              <a:rPr sz="2200" spc="-5" dirty="0">
                <a:latin typeface="Arial"/>
                <a:cs typeface="Arial"/>
              </a:rPr>
              <a:t>visits  a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node</a:t>
            </a:r>
            <a:r>
              <a:rPr sz="2200" spc="434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before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its </a:t>
            </a:r>
            <a:r>
              <a:rPr sz="2200" spc="-5" dirty="0">
                <a:latin typeface="Arial"/>
                <a:cs typeface="Arial"/>
              </a:rPr>
              <a:t>children,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56285" marR="502920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recursively </a:t>
            </a:r>
            <a:r>
              <a:rPr sz="2200" dirty="0">
                <a:latin typeface="Arial"/>
                <a:cs typeface="Arial"/>
              </a:rPr>
              <a:t>visits </a:t>
            </a:r>
            <a:r>
              <a:rPr sz="2200" spc="-5" dirty="0">
                <a:latin typeface="Arial"/>
                <a:cs typeface="Arial"/>
              </a:rPr>
              <a:t>children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each node an a left-to-right  order.</a:t>
            </a:r>
            <a:endParaRPr sz="2200">
              <a:latin typeface="Arial"/>
              <a:cs typeface="Arial"/>
            </a:endParaRPr>
          </a:p>
          <a:p>
            <a:pPr marL="354965" marR="85090" indent="-34226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stack (called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control stack</a:t>
            </a:r>
            <a:r>
              <a:rPr sz="2400" spc="-5" dirty="0">
                <a:latin typeface="Arial"/>
                <a:cs typeface="Arial"/>
              </a:rPr>
              <a:t>)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keep </a:t>
            </a:r>
            <a:r>
              <a:rPr sz="2400" dirty="0">
                <a:latin typeface="Arial"/>
                <a:cs typeface="Arial"/>
              </a:rPr>
              <a:t>track  </a:t>
            </a:r>
            <a:r>
              <a:rPr sz="2400" spc="-5" dirty="0">
                <a:latin typeface="Arial"/>
                <a:cs typeface="Arial"/>
              </a:rPr>
              <a:t>of live procedure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activations.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An activation record is pushed onto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stack </a:t>
            </a:r>
            <a:r>
              <a:rPr sz="2200" spc="-5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activation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starts.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That </a:t>
            </a:r>
            <a:r>
              <a:rPr sz="2200" dirty="0">
                <a:latin typeface="Arial"/>
                <a:cs typeface="Arial"/>
              </a:rPr>
              <a:t>activation </a:t>
            </a:r>
            <a:r>
              <a:rPr sz="2200" spc="-5" dirty="0">
                <a:latin typeface="Arial"/>
                <a:cs typeface="Arial"/>
              </a:rPr>
              <a:t>record is popped </a:t>
            </a:r>
            <a:r>
              <a:rPr sz="2200" dirty="0">
                <a:latin typeface="Arial"/>
                <a:cs typeface="Arial"/>
              </a:rPr>
              <a:t>when that activation ends.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Dynamic – grows 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shrinks</a:t>
            </a:r>
            <a:endParaRPr sz="2200">
              <a:latin typeface="Arial"/>
              <a:cs typeface="Arial"/>
            </a:endParaRPr>
          </a:p>
          <a:p>
            <a:pPr marL="354965" marR="211454" indent="-342265">
              <a:lnSpc>
                <a:spcPts val="2870"/>
              </a:lnSpc>
              <a:spcBef>
                <a:spcPts val="67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top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stack,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stack  contains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along the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root.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09600"/>
            <a:ext cx="88391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Activation</a:t>
            </a:r>
            <a:r>
              <a:rPr sz="2600" spc="-8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583565" marR="36957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spc="-5" dirty="0">
                <a:latin typeface="Arial"/>
                <a:cs typeface="Arial"/>
              </a:rPr>
              <a:t>Information </a:t>
            </a:r>
            <a:r>
              <a:rPr sz="2600" dirty="0">
                <a:latin typeface="Arial"/>
                <a:cs typeface="Arial"/>
              </a:rPr>
              <a:t>needed by a </a:t>
            </a:r>
            <a:r>
              <a:rPr sz="2600" spc="-5" dirty="0">
                <a:latin typeface="Arial"/>
                <a:cs typeface="Arial"/>
              </a:rPr>
              <a:t>single </a:t>
            </a:r>
            <a:r>
              <a:rPr sz="2600" dirty="0">
                <a:latin typeface="Arial"/>
                <a:cs typeface="Arial"/>
              </a:rPr>
              <a:t>execution of a  procedure is managed using a contiguous block of  storage </a:t>
            </a:r>
            <a:r>
              <a:rPr sz="2600" spc="-5" dirty="0">
                <a:latin typeface="Arial"/>
                <a:cs typeface="Arial"/>
              </a:rPr>
              <a:t>called </a:t>
            </a:r>
            <a:r>
              <a:rPr sz="2600" b="1" dirty="0">
                <a:latin typeface="Arial"/>
                <a:cs typeface="Arial"/>
              </a:rPr>
              <a:t>activation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record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83565" marR="5080" indent="-342265">
              <a:lnSpc>
                <a:spcPct val="100200"/>
              </a:lnSpc>
              <a:spcBef>
                <a:spcPts val="630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is </a:t>
            </a:r>
            <a:r>
              <a:rPr sz="2600" spc="-5" dirty="0">
                <a:latin typeface="Arial"/>
                <a:cs typeface="Arial"/>
              </a:rPr>
              <a:t>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procedure is  entered, and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is de-allocated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that procedure  exited.</a:t>
            </a:r>
            <a:endParaRPr sz="2600">
              <a:latin typeface="Arial"/>
              <a:cs typeface="Arial"/>
            </a:endParaRPr>
          </a:p>
          <a:p>
            <a:pPr marL="583565" marR="79375" indent="-342265">
              <a:lnSpc>
                <a:spcPct val="100200"/>
              </a:lnSpc>
              <a:spcBef>
                <a:spcPts val="615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b="1" dirty="0">
                <a:latin typeface="Arial"/>
                <a:cs typeface="Arial"/>
              </a:rPr>
              <a:t>Size of each </a:t>
            </a:r>
            <a:r>
              <a:rPr sz="2600" b="1" spc="-5" dirty="0">
                <a:latin typeface="Arial"/>
                <a:cs typeface="Arial"/>
              </a:rPr>
              <a:t>field </a:t>
            </a:r>
            <a:r>
              <a:rPr sz="2600" spc="-5" dirty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be determined at compile </a:t>
            </a:r>
            <a:r>
              <a:rPr sz="2600" spc="-10" dirty="0">
                <a:latin typeface="Arial"/>
                <a:cs typeface="Arial"/>
              </a:rPr>
              <a:t>time  </a:t>
            </a:r>
            <a:r>
              <a:rPr sz="2600" dirty="0">
                <a:latin typeface="Arial"/>
                <a:cs typeface="Arial"/>
              </a:rPr>
              <a:t>(Although actual </a:t>
            </a:r>
            <a:r>
              <a:rPr sz="2600" spc="-5" dirty="0">
                <a:latin typeface="Arial"/>
                <a:cs typeface="Arial"/>
              </a:rPr>
              <a:t>location </a:t>
            </a:r>
            <a:r>
              <a:rPr sz="2600" dirty="0">
                <a:latin typeface="Arial"/>
                <a:cs typeface="Arial"/>
              </a:rPr>
              <a:t>of the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</a:t>
            </a:r>
            <a:r>
              <a:rPr sz="2600" spc="-10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determined at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run-time).</a:t>
            </a:r>
            <a:endParaRPr sz="2600">
              <a:latin typeface="Arial"/>
              <a:cs typeface="Arial"/>
            </a:endParaRPr>
          </a:p>
          <a:p>
            <a:pPr marL="984885" marR="373380" indent="-287020" algn="just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600" dirty="0">
                <a:latin typeface="Arial"/>
                <a:cs typeface="Arial"/>
              </a:rPr>
              <a:t>Except that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the procedure has a local </a:t>
            </a:r>
            <a:r>
              <a:rPr sz="2600" spc="-5" dirty="0">
                <a:latin typeface="Arial"/>
                <a:cs typeface="Arial"/>
              </a:rPr>
              <a:t>variable 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depends on a parameter,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is  determined at the </a:t>
            </a:r>
            <a:r>
              <a:rPr sz="2600" spc="5" dirty="0">
                <a:latin typeface="Arial"/>
                <a:cs typeface="Arial"/>
              </a:rPr>
              <a:t>run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85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12" y="1890712"/>
          <a:ext cx="2203703" cy="468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703"/>
              </a:tblGrid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443865" marR="438784" indent="3028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actual  parameters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895350" marR="219710" indent="-670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control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95350" marR="203835" indent="-684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access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747395" marR="226060" indent="-515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saved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machine  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temporaries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83201" y="1620520"/>
            <a:ext cx="5424805" cy="478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returned value of the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returned</a:t>
            </a:r>
            <a:endParaRPr sz="1800">
              <a:latin typeface="Times New Roman"/>
              <a:cs typeface="Times New Roman"/>
            </a:endParaRPr>
          </a:p>
          <a:p>
            <a:pPr marL="12700" marR="22352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field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calling procedure. In practice, we </a:t>
            </a:r>
            <a:r>
              <a:rPr sz="1800" spc="-10" dirty="0">
                <a:latin typeface="Times New Roman"/>
                <a:cs typeface="Times New Roman"/>
              </a:rPr>
              <a:t>may 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 register for the return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12700" marR="32194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actual parameters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calling  procedure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supply </a:t>
            </a:r>
            <a:r>
              <a:rPr sz="1800" spc="-5" dirty="0">
                <a:latin typeface="Times New Roman"/>
                <a:cs typeface="Times New Roman"/>
              </a:rPr>
              <a:t>parameters to the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</a:t>
            </a:r>
            <a:endParaRPr sz="1800">
              <a:latin typeface="Times New Roman"/>
              <a:cs typeface="Times New Roman"/>
            </a:endParaRPr>
          </a:p>
          <a:p>
            <a:pPr marL="12700" marR="33655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control </a:t>
            </a:r>
            <a:r>
              <a:rPr sz="1800" dirty="0">
                <a:latin typeface="Times New Roman"/>
                <a:cs typeface="Times New Roman"/>
              </a:rPr>
              <a:t>link </a:t>
            </a:r>
            <a:r>
              <a:rPr sz="1800" spc="-5" dirty="0">
                <a:latin typeface="Times New Roman"/>
                <a:cs typeface="Times New Roman"/>
              </a:rPr>
              <a:t>points to the activation record  of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caller.</a:t>
            </a:r>
            <a:endParaRPr sz="1800">
              <a:latin typeface="Times New Roman"/>
              <a:cs typeface="Times New Roman"/>
            </a:endParaRPr>
          </a:p>
          <a:p>
            <a:pPr marL="12700" marR="259079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access </a:t>
            </a:r>
            <a:r>
              <a:rPr sz="1800" dirty="0">
                <a:latin typeface="Times New Roman"/>
                <a:cs typeface="Times New Roman"/>
              </a:rPr>
              <a:t>link is </a:t>
            </a:r>
            <a:r>
              <a:rPr sz="1800" spc="-5" dirty="0">
                <a:latin typeface="Times New Roman"/>
                <a:cs typeface="Times New Roman"/>
              </a:rPr>
              <a:t>used to refer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nonlocal data  </a:t>
            </a:r>
            <a:r>
              <a:rPr sz="1800" dirty="0">
                <a:latin typeface="Times New Roman"/>
                <a:cs typeface="Times New Roman"/>
              </a:rPr>
              <a:t>held in </a:t>
            </a:r>
            <a:r>
              <a:rPr sz="1800" spc="-5" dirty="0">
                <a:latin typeface="Times New Roman"/>
                <a:cs typeface="Times New Roman"/>
              </a:rPr>
              <a:t>other activation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saved machine status holds information about  the state of the machine before the 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  <a:p>
            <a:pPr marL="12700" marR="349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of local data holds data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local </a:t>
            </a:r>
            <a:r>
              <a:rPr sz="1800" dirty="0">
                <a:latin typeface="Times New Roman"/>
                <a:cs typeface="Times New Roman"/>
              </a:rPr>
              <a:t>to an </a:t>
            </a:r>
            <a:r>
              <a:rPr sz="1800" spc="-5" dirty="0">
                <a:latin typeface="Times New Roman"/>
                <a:cs typeface="Times New Roman"/>
              </a:rPr>
              <a:t>execution  of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Temporary variables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field 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temporaries.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1824227"/>
            <a:ext cx="777240" cy="386080"/>
          </a:xfrm>
          <a:custGeom>
            <a:avLst/>
            <a:gdLst/>
            <a:ahLst/>
            <a:cxnLst/>
            <a:rect l="l" t="t" r="r" b="b"/>
            <a:pathLst>
              <a:path w="777239" h="386080">
                <a:moveTo>
                  <a:pt x="66813" y="347669"/>
                </a:moveTo>
                <a:lnTo>
                  <a:pt x="51815" y="316991"/>
                </a:lnTo>
                <a:lnTo>
                  <a:pt x="0" y="385571"/>
                </a:lnTo>
                <a:lnTo>
                  <a:pt x="51815" y="385571"/>
                </a:lnTo>
                <a:lnTo>
                  <a:pt x="51815" y="356615"/>
                </a:lnTo>
                <a:lnTo>
                  <a:pt x="54863" y="353567"/>
                </a:lnTo>
                <a:lnTo>
                  <a:pt x="66813" y="347669"/>
                </a:lnTo>
                <a:close/>
              </a:path>
              <a:path w="777239" h="386080">
                <a:moveTo>
                  <a:pt x="70713" y="355645"/>
                </a:moveTo>
                <a:lnTo>
                  <a:pt x="66813" y="347669"/>
                </a:lnTo>
                <a:lnTo>
                  <a:pt x="54863" y="353567"/>
                </a:lnTo>
                <a:lnTo>
                  <a:pt x="51815" y="356615"/>
                </a:lnTo>
                <a:lnTo>
                  <a:pt x="54863" y="362711"/>
                </a:lnTo>
                <a:lnTo>
                  <a:pt x="59435" y="361187"/>
                </a:lnTo>
                <a:lnTo>
                  <a:pt x="70713" y="355645"/>
                </a:lnTo>
                <a:close/>
              </a:path>
              <a:path w="777239" h="386080">
                <a:moveTo>
                  <a:pt x="85343" y="385571"/>
                </a:moveTo>
                <a:lnTo>
                  <a:pt x="70713" y="355645"/>
                </a:lnTo>
                <a:lnTo>
                  <a:pt x="59435" y="361187"/>
                </a:lnTo>
                <a:lnTo>
                  <a:pt x="54863" y="362711"/>
                </a:lnTo>
                <a:lnTo>
                  <a:pt x="51815" y="356615"/>
                </a:lnTo>
                <a:lnTo>
                  <a:pt x="51815" y="385571"/>
                </a:lnTo>
                <a:lnTo>
                  <a:pt x="85343" y="385571"/>
                </a:lnTo>
                <a:close/>
              </a:path>
              <a:path w="777239" h="386080">
                <a:moveTo>
                  <a:pt x="777239" y="6095"/>
                </a:moveTo>
                <a:lnTo>
                  <a:pt x="777239" y="3047"/>
                </a:lnTo>
                <a:lnTo>
                  <a:pt x="774191" y="0"/>
                </a:lnTo>
                <a:lnTo>
                  <a:pt x="771143" y="0"/>
                </a:lnTo>
                <a:lnTo>
                  <a:pt x="66813" y="347669"/>
                </a:lnTo>
                <a:lnTo>
                  <a:pt x="70713" y="355645"/>
                </a:lnTo>
                <a:lnTo>
                  <a:pt x="775715" y="9143"/>
                </a:lnTo>
                <a:lnTo>
                  <a:pt x="7772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2781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3543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4186427"/>
            <a:ext cx="708660" cy="109855"/>
          </a:xfrm>
          <a:custGeom>
            <a:avLst/>
            <a:gdLst/>
            <a:ahLst/>
            <a:cxnLst/>
            <a:rect l="l" t="t" r="r" b="b"/>
            <a:pathLst>
              <a:path w="708660" h="109854">
                <a:moveTo>
                  <a:pt x="74913" y="67248"/>
                </a:moveTo>
                <a:lnTo>
                  <a:pt x="71627" y="35051"/>
                </a:lnTo>
                <a:lnTo>
                  <a:pt x="0" y="80771"/>
                </a:lnTo>
                <a:lnTo>
                  <a:pt x="57911" y="101932"/>
                </a:lnTo>
                <a:lnTo>
                  <a:pt x="57911" y="74675"/>
                </a:lnTo>
                <a:lnTo>
                  <a:pt x="59435" y="71627"/>
                </a:lnTo>
                <a:lnTo>
                  <a:pt x="62483" y="68579"/>
                </a:lnTo>
                <a:lnTo>
                  <a:pt x="74913" y="67248"/>
                </a:lnTo>
                <a:close/>
              </a:path>
              <a:path w="708660" h="109854">
                <a:moveTo>
                  <a:pt x="76003" y="77934"/>
                </a:moveTo>
                <a:lnTo>
                  <a:pt x="74913" y="67248"/>
                </a:lnTo>
                <a:lnTo>
                  <a:pt x="62483" y="68579"/>
                </a:lnTo>
                <a:lnTo>
                  <a:pt x="59435" y="71627"/>
                </a:lnTo>
                <a:lnTo>
                  <a:pt x="57911" y="74675"/>
                </a:lnTo>
                <a:lnTo>
                  <a:pt x="59435" y="77723"/>
                </a:lnTo>
                <a:lnTo>
                  <a:pt x="64007" y="79247"/>
                </a:lnTo>
                <a:lnTo>
                  <a:pt x="76003" y="77934"/>
                </a:lnTo>
                <a:close/>
              </a:path>
              <a:path w="708660" h="109854">
                <a:moveTo>
                  <a:pt x="79247" y="109727"/>
                </a:moveTo>
                <a:lnTo>
                  <a:pt x="76003" y="77934"/>
                </a:lnTo>
                <a:lnTo>
                  <a:pt x="64007" y="79247"/>
                </a:lnTo>
                <a:lnTo>
                  <a:pt x="59435" y="77723"/>
                </a:lnTo>
                <a:lnTo>
                  <a:pt x="57911" y="74675"/>
                </a:lnTo>
                <a:lnTo>
                  <a:pt x="57911" y="101932"/>
                </a:lnTo>
                <a:lnTo>
                  <a:pt x="79247" y="109727"/>
                </a:lnTo>
                <a:close/>
              </a:path>
              <a:path w="708660" h="109854">
                <a:moveTo>
                  <a:pt x="708659" y="4571"/>
                </a:moveTo>
                <a:lnTo>
                  <a:pt x="705611" y="1523"/>
                </a:lnTo>
                <a:lnTo>
                  <a:pt x="702563" y="0"/>
                </a:lnTo>
                <a:lnTo>
                  <a:pt x="74913" y="67248"/>
                </a:lnTo>
                <a:lnTo>
                  <a:pt x="76003" y="77934"/>
                </a:lnTo>
                <a:lnTo>
                  <a:pt x="704087" y="9143"/>
                </a:lnTo>
                <a:lnTo>
                  <a:pt x="707135" y="7619"/>
                </a:lnTo>
                <a:lnTo>
                  <a:pt x="70865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48387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55245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6217919"/>
            <a:ext cx="777240" cy="111760"/>
          </a:xfrm>
          <a:custGeom>
            <a:avLst/>
            <a:gdLst/>
            <a:ahLst/>
            <a:cxnLst/>
            <a:rect l="l" t="t" r="r" b="b"/>
            <a:pathLst>
              <a:path w="777239" h="111760">
                <a:moveTo>
                  <a:pt x="79247" y="0"/>
                </a:moveTo>
                <a:lnTo>
                  <a:pt x="0" y="30479"/>
                </a:lnTo>
                <a:lnTo>
                  <a:pt x="57911" y="67445"/>
                </a:lnTo>
                <a:lnTo>
                  <a:pt x="57911" y="36575"/>
                </a:lnTo>
                <a:lnTo>
                  <a:pt x="60959" y="33527"/>
                </a:lnTo>
                <a:lnTo>
                  <a:pt x="64007" y="32003"/>
                </a:lnTo>
                <a:lnTo>
                  <a:pt x="75929" y="33180"/>
                </a:lnTo>
                <a:lnTo>
                  <a:pt x="79247" y="0"/>
                </a:lnTo>
                <a:close/>
              </a:path>
              <a:path w="777239" h="111760">
                <a:moveTo>
                  <a:pt x="75929" y="33180"/>
                </a:moveTo>
                <a:lnTo>
                  <a:pt x="64007" y="32003"/>
                </a:lnTo>
                <a:lnTo>
                  <a:pt x="60959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5009" y="42384"/>
                </a:lnTo>
                <a:lnTo>
                  <a:pt x="75929" y="33180"/>
                </a:lnTo>
                <a:close/>
              </a:path>
              <a:path w="777239" h="111760">
                <a:moveTo>
                  <a:pt x="75009" y="42384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7445"/>
                </a:lnTo>
                <a:lnTo>
                  <a:pt x="71627" y="76199"/>
                </a:lnTo>
                <a:lnTo>
                  <a:pt x="75009" y="42384"/>
                </a:lnTo>
                <a:close/>
              </a:path>
              <a:path w="777239" h="111760">
                <a:moveTo>
                  <a:pt x="777239" y="106679"/>
                </a:moveTo>
                <a:lnTo>
                  <a:pt x="777239" y="103631"/>
                </a:lnTo>
                <a:lnTo>
                  <a:pt x="774191" y="102107"/>
                </a:lnTo>
                <a:lnTo>
                  <a:pt x="75929" y="33180"/>
                </a:lnTo>
                <a:lnTo>
                  <a:pt x="75009" y="42384"/>
                </a:lnTo>
                <a:lnTo>
                  <a:pt x="772667" y="111251"/>
                </a:lnTo>
                <a:lnTo>
                  <a:pt x="775715" y="111251"/>
                </a:lnTo>
                <a:lnTo>
                  <a:pt x="777239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70" dirty="0"/>
              <a:t> </a:t>
            </a:r>
            <a:r>
              <a:rPr dirty="0"/>
              <a:t>(Ex1)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39" y="1981199"/>
            <a:ext cx="2757170" cy="303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822960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59435" marR="550545">
              <a:lnSpc>
                <a:spcPts val="2170"/>
              </a:lnSpc>
              <a:spcBef>
                <a:spcPts val="65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a:real;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b:integer;</a:t>
            </a:r>
            <a:endParaRPr sz="1800">
              <a:latin typeface="Courier New"/>
              <a:cs typeface="Courier New"/>
            </a:endParaRPr>
          </a:p>
          <a:p>
            <a:pPr marL="559435" marR="508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q;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 marL="286385" marR="277495" indent="272415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c:integer;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 s;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51460" y="1738312"/>
          <a:ext cx="1711451" cy="4334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451"/>
              </a:tblGrid>
              <a:tr h="1444751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q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99776" y="1447799"/>
            <a:ext cx="652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8595" y="1900427"/>
            <a:ext cx="76200" cy="767080"/>
          </a:xfrm>
          <a:custGeom>
            <a:avLst/>
            <a:gdLst/>
            <a:ahLst/>
            <a:cxnLst/>
            <a:rect l="l" t="t" r="r" b="b"/>
            <a:pathLst>
              <a:path w="76200" h="767080">
                <a:moveTo>
                  <a:pt x="76199" y="690371"/>
                </a:moveTo>
                <a:lnTo>
                  <a:pt x="0" y="690371"/>
                </a:lnTo>
                <a:lnTo>
                  <a:pt x="33527" y="757427"/>
                </a:lnTo>
                <a:lnTo>
                  <a:pt x="33527" y="702563"/>
                </a:lnTo>
                <a:lnTo>
                  <a:pt x="35051" y="707135"/>
                </a:lnTo>
                <a:lnTo>
                  <a:pt x="41147" y="707135"/>
                </a:lnTo>
                <a:lnTo>
                  <a:pt x="42671" y="702563"/>
                </a:lnTo>
                <a:lnTo>
                  <a:pt x="42671" y="757427"/>
                </a:lnTo>
                <a:lnTo>
                  <a:pt x="76199" y="690371"/>
                </a:lnTo>
                <a:close/>
              </a:path>
              <a:path w="76200" h="767080">
                <a:moveTo>
                  <a:pt x="42671" y="690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5051" y="1523"/>
                </a:lnTo>
                <a:lnTo>
                  <a:pt x="33527" y="4571"/>
                </a:lnTo>
                <a:lnTo>
                  <a:pt x="33527" y="690371"/>
                </a:lnTo>
                <a:lnTo>
                  <a:pt x="42671" y="690371"/>
                </a:lnTo>
                <a:close/>
              </a:path>
              <a:path w="76200" h="767080">
                <a:moveTo>
                  <a:pt x="42671" y="757427"/>
                </a:moveTo>
                <a:lnTo>
                  <a:pt x="42671" y="702563"/>
                </a:lnTo>
                <a:lnTo>
                  <a:pt x="41147" y="707135"/>
                </a:lnTo>
                <a:lnTo>
                  <a:pt x="35051" y="707135"/>
                </a:lnTo>
                <a:lnTo>
                  <a:pt x="33527" y="702563"/>
                </a:lnTo>
                <a:lnTo>
                  <a:pt x="33527" y="757427"/>
                </a:lnTo>
                <a:lnTo>
                  <a:pt x="38099" y="766571"/>
                </a:lnTo>
                <a:lnTo>
                  <a:pt x="42671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2651" y="4800600"/>
            <a:ext cx="492759" cy="457200"/>
          </a:xfrm>
          <a:custGeom>
            <a:avLst/>
            <a:gdLst/>
            <a:ahLst/>
            <a:cxnLst/>
            <a:rect l="l" t="t" r="r" b="b"/>
            <a:pathLst>
              <a:path w="492760" h="457200">
                <a:moveTo>
                  <a:pt x="492251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6635" y="4800600"/>
            <a:ext cx="422275" cy="457200"/>
          </a:xfrm>
          <a:custGeom>
            <a:avLst/>
            <a:gdLst/>
            <a:ahLst/>
            <a:cxnLst/>
            <a:rect l="l" t="t" r="r" b="b"/>
            <a:pathLst>
              <a:path w="422275" h="457200">
                <a:moveTo>
                  <a:pt x="0" y="0"/>
                </a:moveTo>
                <a:lnTo>
                  <a:pt x="422147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547" y="5562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3226" y="4454650"/>
            <a:ext cx="634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1078" y="5140449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8" y="6019797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5789" y="5216649"/>
            <a:ext cx="144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 </a:t>
            </a:r>
            <a:r>
              <a:rPr dirty="0"/>
              <a:t>for </a:t>
            </a:r>
            <a:r>
              <a:rPr spc="-5" dirty="0"/>
              <a:t>Recursive 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743" y="1676399"/>
            <a:ext cx="4666615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2733675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832485" marR="5080" indent="-273050">
              <a:lnSpc>
                <a:spcPts val="217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function q(a:integer):integer;  begin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if (a=1) then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q:=1;</a:t>
            </a:r>
            <a:endParaRPr sz="1800">
              <a:latin typeface="Courier New"/>
              <a:cs typeface="Courier New"/>
            </a:endParaRPr>
          </a:p>
          <a:p>
            <a:pPr marL="832485" marR="123190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q:=a+q(a-1); 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 marR="1914525" indent="272415">
              <a:lnSpc>
                <a:spcPts val="2170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begin q(3);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71044" y="1738312"/>
          <a:ext cx="2484119" cy="440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905"/>
                <a:gridCol w="1709214"/>
              </a:tblGrid>
              <a:tr h="8808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93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0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q(3)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9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q(2)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24" y="2321050"/>
            <a:ext cx="154813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135255" indent="746760">
              <a:lnSpc>
                <a:spcPts val="568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  </a:t>
            </a:r>
            <a:r>
              <a:rPr sz="2400" spc="-5" dirty="0">
                <a:latin typeface="Times New Roman"/>
                <a:cs typeface="Times New Roman"/>
              </a:rPr>
              <a:t>readarray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readarray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24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latin typeface="Times New Roman"/>
                <a:cs typeface="Times New Roman"/>
              </a:rPr>
              <a:t>Main  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latin typeface="Times New Roman"/>
                <a:cs typeface="Times New Roman"/>
              </a:rPr>
              <a:t>qu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Organization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9712" y="2957512"/>
          <a:ext cx="2057399" cy="388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99"/>
              </a:tblGrid>
              <a:tr h="71475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00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189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000" spc="-5" dirty="0">
                          <a:solidFill>
                            <a:srgbClr val="3131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Heap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Free</a:t>
                      </a:r>
                      <a:r>
                        <a:rPr sz="2000" spc="-1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95727" y="5029200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268223"/>
                </a:moveTo>
                <a:lnTo>
                  <a:pt x="0" y="268223"/>
                </a:lnTo>
                <a:lnTo>
                  <a:pt x="56387" y="380999"/>
                </a:lnTo>
                <a:lnTo>
                  <a:pt x="56387" y="281939"/>
                </a:lnTo>
                <a:lnTo>
                  <a:pt x="85343" y="281939"/>
                </a:lnTo>
                <a:lnTo>
                  <a:pt x="85343" y="384047"/>
                </a:lnTo>
                <a:lnTo>
                  <a:pt x="143255" y="268223"/>
                </a:lnTo>
                <a:close/>
              </a:path>
              <a:path w="143510" h="411479">
                <a:moveTo>
                  <a:pt x="85343" y="268223"/>
                </a:moveTo>
                <a:lnTo>
                  <a:pt x="85343" y="0"/>
                </a:lnTo>
                <a:lnTo>
                  <a:pt x="56387" y="0"/>
                </a:lnTo>
                <a:lnTo>
                  <a:pt x="56387" y="268223"/>
                </a:lnTo>
                <a:lnTo>
                  <a:pt x="85343" y="268223"/>
                </a:lnTo>
                <a:close/>
              </a:path>
              <a:path w="143510" h="411479">
                <a:moveTo>
                  <a:pt x="85343" y="384047"/>
                </a:moveTo>
                <a:lnTo>
                  <a:pt x="85343" y="281939"/>
                </a:lnTo>
                <a:lnTo>
                  <a:pt x="56387" y="281939"/>
                </a:lnTo>
                <a:lnTo>
                  <a:pt x="56387" y="380999"/>
                </a:lnTo>
                <a:lnTo>
                  <a:pt x="71627" y="411479"/>
                </a:lnTo>
                <a:lnTo>
                  <a:pt x="85343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00" y="5832347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143255"/>
                </a:lnTo>
                <a:lnTo>
                  <a:pt x="56387" y="128015"/>
                </a:lnTo>
                <a:lnTo>
                  <a:pt x="85343" y="128015"/>
                </a:lnTo>
                <a:lnTo>
                  <a:pt x="85343" y="143255"/>
                </a:lnTo>
                <a:lnTo>
                  <a:pt x="143255" y="143255"/>
                </a:lnTo>
                <a:close/>
              </a:path>
              <a:path w="143510" h="411479">
                <a:moveTo>
                  <a:pt x="85343" y="143255"/>
                </a:moveTo>
                <a:lnTo>
                  <a:pt x="85343" y="128015"/>
                </a:lnTo>
                <a:lnTo>
                  <a:pt x="56387" y="128015"/>
                </a:lnTo>
                <a:lnTo>
                  <a:pt x="56387" y="143255"/>
                </a:lnTo>
                <a:lnTo>
                  <a:pt x="85343" y="143255"/>
                </a:lnTo>
                <a:close/>
              </a:path>
              <a:path w="143510" h="411479">
                <a:moveTo>
                  <a:pt x="85343" y="411479"/>
                </a:moveTo>
                <a:lnTo>
                  <a:pt x="85343" y="143255"/>
                </a:lnTo>
                <a:lnTo>
                  <a:pt x="56387" y="143255"/>
                </a:lnTo>
                <a:lnTo>
                  <a:pt x="56387" y="411479"/>
                </a:lnTo>
                <a:lnTo>
                  <a:pt x="85343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851" y="1562607"/>
            <a:ext cx="8894445" cy="572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058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Compiler deals with logical address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83058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OS maps the logical addresses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physical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addresses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D31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383279" marR="117475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 locations for code are determined at compile  time. Usually placed in the </a:t>
            </a:r>
            <a:r>
              <a:rPr sz="1800" spc="5" dirty="0">
                <a:solidFill>
                  <a:srgbClr val="CD3100"/>
                </a:solidFill>
                <a:latin typeface="Arial"/>
                <a:cs typeface="Arial"/>
              </a:rPr>
              <a:t>low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end of</a:t>
            </a:r>
            <a:r>
              <a:rPr sz="18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23088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Size of some program data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known at compile time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– 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can be placed </a:t>
            </a:r>
            <a:r>
              <a:rPr sz="1800" spc="-10" dirty="0">
                <a:solidFill>
                  <a:srgbClr val="3131FF"/>
                </a:solidFill>
                <a:latin typeface="Arial"/>
                <a:cs typeface="Arial"/>
              </a:rPr>
              <a:t>another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statically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determined</a:t>
            </a:r>
            <a:r>
              <a:rPr sz="1800" spc="-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250">
              <a:latin typeface="Times New Roman"/>
              <a:cs typeface="Times New Roman"/>
            </a:endParaRPr>
          </a:p>
          <a:p>
            <a:pPr marL="3535679" marR="865505">
              <a:lnSpc>
                <a:spcPct val="100600"/>
              </a:lnSpc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Dynamic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space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areas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size changes during 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program</a:t>
            </a:r>
            <a:r>
              <a:rPr sz="1800" spc="-4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higher</a:t>
            </a:r>
            <a:r>
              <a:rPr sz="1800" spc="-4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data allocated under program</a:t>
            </a:r>
            <a:r>
              <a:rPr sz="1800" spc="-2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spcBef>
                <a:spcPts val="10"/>
              </a:spcBef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lower</a:t>
            </a:r>
            <a:r>
              <a:rPr sz="1800" spc="-6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activation</a:t>
            </a:r>
            <a:r>
              <a:rPr sz="1800" spc="-8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spc="-5" dirty="0">
                <a:latin typeface="Arial"/>
                <a:cs typeface="Arial"/>
              </a:rPr>
              <a:t>Typical subdivision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run-time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Main  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ic</a:t>
            </a:r>
            <a:r>
              <a:rPr sz="2400" spc="-15" dirty="0">
                <a:solidFill>
                  <a:srgbClr val="31319A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1,9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339" y="46832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56738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4038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029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0386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12953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5029200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10667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299" y="4724398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750049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2037" y="2814637"/>
          <a:ext cx="1371599" cy="448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quick(1,3)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52600"/>
            <a:ext cx="6476999" cy="481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25" y="2321782"/>
            <a:ext cx="2658745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99800"/>
              </a:lnSpc>
            </a:pP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Frame </a:t>
            </a:r>
            <a:r>
              <a:rPr sz="2400" b="1" spc="-5">
                <a:solidFill>
                  <a:srgbClr val="31319A"/>
                </a:solidFill>
                <a:latin typeface="Times New Roman"/>
                <a:cs typeface="Times New Roman"/>
              </a:rPr>
              <a:t>pointer </a:t>
            </a:r>
            <a:r>
              <a:rPr sz="2400" b="1" spc="-5" smtClean="0">
                <a:solidFill>
                  <a:srgbClr val="31319A"/>
                </a:solidFill>
                <a:latin typeface="Times New Roman"/>
                <a:cs typeface="Times New Roman"/>
              </a:rPr>
              <a:t>$fp</a:t>
            </a:r>
            <a:r>
              <a:rPr sz="2400" spc="-5" dirty="0">
                <a:latin typeface="Times New Roman"/>
                <a:cs typeface="Times New Roman"/>
              </a:rPr>
              <a:t>:  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first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</a:t>
            </a:r>
            <a:endParaRPr sz="2400">
              <a:latin typeface="Times New Roman"/>
              <a:cs typeface="Times New Roman"/>
            </a:endParaRPr>
          </a:p>
          <a:p>
            <a:pPr marL="12700" marR="60960">
              <a:lnSpc>
                <a:spcPct val="99800"/>
              </a:lnSpc>
              <a:spcBef>
                <a:spcPts val="5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Stack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pointer</a:t>
            </a:r>
            <a:r>
              <a:rPr sz="2400" b="1" spc="-7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($sp):  </a:t>
            </a:r>
            <a:r>
              <a:rPr sz="2400" spc="-5" dirty="0">
                <a:latin typeface="Times New Roman"/>
                <a:cs typeface="Times New Roman"/>
              </a:rPr>
              <a:t>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last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Times New Roman"/>
                <a:cs typeface="Times New Roman"/>
              </a:rPr>
              <a:t>The frame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83185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  </a:t>
            </a:r>
            <a:r>
              <a:rPr sz="2400" spc="-5" dirty="0">
                <a:latin typeface="Times New Roman"/>
                <a:cs typeface="Times New Roman"/>
              </a:rPr>
              <a:t>locations pointed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5" dirty="0">
                <a:latin typeface="Times New Roman"/>
                <a:cs typeface="Times New Roman"/>
              </a:rPr>
              <a:t>$fp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$sp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Layout of </a:t>
            </a:r>
            <a:r>
              <a:rPr spc="5" dirty="0"/>
              <a:t>the </a:t>
            </a:r>
            <a:r>
              <a:rPr dirty="0"/>
              <a:t>stack</a:t>
            </a:r>
            <a:r>
              <a:rPr spc="-95" dirty="0"/>
              <a:t> </a:t>
            </a:r>
            <a:r>
              <a:rPr dirty="0"/>
              <a:t>frame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</a:t>
            </a:r>
            <a:r>
              <a:rPr spc="-90" dirty="0"/>
              <a:t> </a:t>
            </a: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0575"/>
            <a:ext cx="7699375" cy="411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allocates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an activation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record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procedure?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record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procedure is  created by that procedure immediately after that 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is created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caller of that procedure  before that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CD3100"/>
              </a:buClr>
              <a:buFont typeface="Arial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</a:t>
            </a:r>
            <a:r>
              <a:rPr sz="2400" spc="-3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deallocates?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Callee de-allocates </a:t>
            </a:r>
            <a:r>
              <a:rPr sz="2400" spc="-5" dirty="0">
                <a:latin typeface="Arial"/>
                <a:cs typeface="Arial"/>
              </a:rPr>
              <a:t>the part allocated by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Caller de-allocates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part allocated by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 Record</a:t>
            </a:r>
            <a:r>
              <a:rPr spc="-90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2512" y="1509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896" y="4176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9243" y="2514600"/>
            <a:ext cx="281940" cy="2590800"/>
          </a:xfrm>
          <a:custGeom>
            <a:avLst/>
            <a:gdLst/>
            <a:ahLst/>
            <a:cxnLst/>
            <a:rect l="l" t="t" r="r" b="b"/>
            <a:pathLst>
              <a:path w="281940" h="2590800">
                <a:moveTo>
                  <a:pt x="281939" y="0"/>
                </a:moveTo>
                <a:lnTo>
                  <a:pt x="243209" y="2013"/>
                </a:lnTo>
                <a:lnTo>
                  <a:pt x="200064" y="9216"/>
                </a:lnTo>
                <a:lnTo>
                  <a:pt x="159648" y="21254"/>
                </a:lnTo>
                <a:lnTo>
                  <a:pt x="122524" y="37714"/>
                </a:lnTo>
                <a:lnTo>
                  <a:pt x="89251" y="58186"/>
                </a:lnTo>
                <a:lnTo>
                  <a:pt x="56662" y="85965"/>
                </a:lnTo>
                <a:lnTo>
                  <a:pt x="30673" y="117830"/>
                </a:lnTo>
                <a:lnTo>
                  <a:pt x="12123" y="153167"/>
                </a:lnTo>
                <a:lnTo>
                  <a:pt x="1847" y="191360"/>
                </a:lnTo>
                <a:lnTo>
                  <a:pt x="0" y="216407"/>
                </a:lnTo>
                <a:lnTo>
                  <a:pt x="0" y="2374391"/>
                </a:lnTo>
                <a:lnTo>
                  <a:pt x="4678" y="2414057"/>
                </a:lnTo>
                <a:lnTo>
                  <a:pt x="18154" y="2451251"/>
                </a:lnTo>
                <a:lnTo>
                  <a:pt x="39592" y="2485358"/>
                </a:lnTo>
                <a:lnTo>
                  <a:pt x="68154" y="2515763"/>
                </a:lnTo>
                <a:lnTo>
                  <a:pt x="103003" y="2541851"/>
                </a:lnTo>
                <a:lnTo>
                  <a:pt x="137995" y="2560654"/>
                </a:lnTo>
                <a:lnTo>
                  <a:pt x="176599" y="2575270"/>
                </a:lnTo>
                <a:lnTo>
                  <a:pt x="218253" y="2585286"/>
                </a:lnTo>
                <a:lnTo>
                  <a:pt x="262397" y="2590291"/>
                </a:lnTo>
                <a:lnTo>
                  <a:pt x="275389" y="2590743"/>
                </a:lnTo>
                <a:lnTo>
                  <a:pt x="281939" y="2590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615" y="1219200"/>
            <a:ext cx="353695" cy="1143000"/>
          </a:xfrm>
          <a:custGeom>
            <a:avLst/>
            <a:gdLst/>
            <a:ahLst/>
            <a:cxnLst/>
            <a:rect l="l" t="t" r="r" b="b"/>
            <a:pathLst>
              <a:path w="353694" h="1143000">
                <a:moveTo>
                  <a:pt x="353567" y="0"/>
                </a:moveTo>
                <a:lnTo>
                  <a:pt x="310556" y="699"/>
                </a:lnTo>
                <a:lnTo>
                  <a:pt x="269072" y="2740"/>
                </a:lnTo>
                <a:lnTo>
                  <a:pt x="229417" y="6040"/>
                </a:lnTo>
                <a:lnTo>
                  <a:pt x="184675" y="11543"/>
                </a:lnTo>
                <a:lnTo>
                  <a:pt x="143533" y="18595"/>
                </a:lnTo>
                <a:lnTo>
                  <a:pt x="100782" y="28585"/>
                </a:lnTo>
                <a:lnTo>
                  <a:pt x="64479" y="40255"/>
                </a:lnTo>
                <a:lnTo>
                  <a:pt x="28620" y="57359"/>
                </a:lnTo>
                <a:lnTo>
                  <a:pt x="1668" y="85312"/>
                </a:lnTo>
                <a:lnTo>
                  <a:pt x="0" y="94487"/>
                </a:lnTo>
                <a:lnTo>
                  <a:pt x="0" y="1046987"/>
                </a:lnTo>
                <a:lnTo>
                  <a:pt x="21828" y="1080385"/>
                </a:lnTo>
                <a:lnTo>
                  <a:pt x="58210" y="1099902"/>
                </a:lnTo>
                <a:lnTo>
                  <a:pt x="98047" y="1113449"/>
                </a:lnTo>
                <a:lnTo>
                  <a:pt x="139712" y="1123529"/>
                </a:lnTo>
                <a:lnTo>
                  <a:pt x="179847" y="1130684"/>
                </a:lnTo>
                <a:lnTo>
                  <a:pt x="223533" y="1136329"/>
                </a:lnTo>
                <a:lnTo>
                  <a:pt x="262288" y="1139785"/>
                </a:lnTo>
                <a:lnTo>
                  <a:pt x="302869" y="1142025"/>
                </a:lnTo>
                <a:lnTo>
                  <a:pt x="344985" y="1142972"/>
                </a:lnTo>
                <a:lnTo>
                  <a:pt x="353567" y="1142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80" y="2476500"/>
            <a:ext cx="146685" cy="76200"/>
          </a:xfrm>
          <a:custGeom>
            <a:avLst/>
            <a:gdLst/>
            <a:ahLst/>
            <a:cxnLst/>
            <a:rect l="l" t="t" r="r" b="b"/>
            <a:pathLst>
              <a:path w="146684" h="76200">
                <a:moveTo>
                  <a:pt x="86867" y="38099"/>
                </a:moveTo>
                <a:lnTo>
                  <a:pt x="85343" y="35051"/>
                </a:lnTo>
                <a:lnTo>
                  <a:pt x="82295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295" y="42671"/>
                </a:lnTo>
                <a:lnTo>
                  <a:pt x="85343" y="41147"/>
                </a:lnTo>
                <a:lnTo>
                  <a:pt x="86867" y="38099"/>
                </a:lnTo>
                <a:close/>
              </a:path>
              <a:path w="146684" h="76200">
                <a:moveTo>
                  <a:pt x="146303" y="38099"/>
                </a:moveTo>
                <a:lnTo>
                  <a:pt x="70103" y="0"/>
                </a:lnTo>
                <a:lnTo>
                  <a:pt x="70103" y="33527"/>
                </a:lnTo>
                <a:lnTo>
                  <a:pt x="82295" y="33527"/>
                </a:lnTo>
                <a:lnTo>
                  <a:pt x="85343" y="35051"/>
                </a:lnTo>
                <a:lnTo>
                  <a:pt x="86867" y="38099"/>
                </a:lnTo>
                <a:lnTo>
                  <a:pt x="86867" y="67817"/>
                </a:lnTo>
                <a:lnTo>
                  <a:pt x="146303" y="38099"/>
                </a:lnTo>
                <a:close/>
              </a:path>
              <a:path w="146684" h="76200">
                <a:moveTo>
                  <a:pt x="86867" y="67817"/>
                </a:moveTo>
                <a:lnTo>
                  <a:pt x="86867" y="38099"/>
                </a:lnTo>
                <a:lnTo>
                  <a:pt x="85343" y="41147"/>
                </a:lnTo>
                <a:lnTo>
                  <a:pt x="82295" y="42671"/>
                </a:lnTo>
                <a:lnTo>
                  <a:pt x="70103" y="42671"/>
                </a:lnTo>
                <a:lnTo>
                  <a:pt x="70103" y="76199"/>
                </a:lnTo>
                <a:lnTo>
                  <a:pt x="86867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6283" y="2590800"/>
            <a:ext cx="76200" cy="2667000"/>
          </a:xfrm>
          <a:custGeom>
            <a:avLst/>
            <a:gdLst/>
            <a:ahLst/>
            <a:cxnLst/>
            <a:rect l="l" t="t" r="r" b="b"/>
            <a:pathLst>
              <a:path w="76200" h="2667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2667000">
                <a:moveTo>
                  <a:pt x="76199" y="2590799"/>
                </a:moveTo>
                <a:lnTo>
                  <a:pt x="0" y="2590799"/>
                </a:lnTo>
                <a:lnTo>
                  <a:pt x="32003" y="2654807"/>
                </a:lnTo>
                <a:lnTo>
                  <a:pt x="32003" y="2602991"/>
                </a:lnTo>
                <a:lnTo>
                  <a:pt x="33527" y="2607563"/>
                </a:lnTo>
                <a:lnTo>
                  <a:pt x="41147" y="2607563"/>
                </a:lnTo>
                <a:lnTo>
                  <a:pt x="42671" y="2602991"/>
                </a:lnTo>
                <a:lnTo>
                  <a:pt x="42671" y="2657855"/>
                </a:lnTo>
                <a:lnTo>
                  <a:pt x="76199" y="2590799"/>
                </a:lnTo>
                <a:close/>
              </a:path>
              <a:path w="76200" h="2667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2667000">
                <a:moveTo>
                  <a:pt x="42671" y="25907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2590799"/>
                </a:lnTo>
                <a:lnTo>
                  <a:pt x="42671" y="2590799"/>
                </a:lnTo>
                <a:close/>
              </a:path>
              <a:path w="76200" h="2667000">
                <a:moveTo>
                  <a:pt x="42671" y="2657855"/>
                </a:moveTo>
                <a:lnTo>
                  <a:pt x="42671" y="2602991"/>
                </a:lnTo>
                <a:lnTo>
                  <a:pt x="41147" y="2607563"/>
                </a:lnTo>
                <a:lnTo>
                  <a:pt x="33527" y="2607563"/>
                </a:lnTo>
                <a:lnTo>
                  <a:pt x="32003" y="2602991"/>
                </a:lnTo>
                <a:lnTo>
                  <a:pt x="32003" y="2654807"/>
                </a:lnTo>
                <a:lnTo>
                  <a:pt x="38099" y="2666999"/>
                </a:lnTo>
                <a:lnTo>
                  <a:pt x="42671" y="265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6283" y="5257800"/>
            <a:ext cx="76200" cy="1681480"/>
          </a:xfrm>
          <a:custGeom>
            <a:avLst/>
            <a:gdLst/>
            <a:ahLst/>
            <a:cxnLst/>
            <a:rect l="l" t="t" r="r" b="b"/>
            <a:pathLst>
              <a:path w="76200" h="16814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681479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1681479">
                <a:moveTo>
                  <a:pt x="42671" y="16763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1676399"/>
                </a:lnTo>
                <a:lnTo>
                  <a:pt x="33527" y="1679447"/>
                </a:lnTo>
                <a:lnTo>
                  <a:pt x="38099" y="1680971"/>
                </a:lnTo>
                <a:lnTo>
                  <a:pt x="41147" y="1679447"/>
                </a:lnTo>
                <a:lnTo>
                  <a:pt x="42671" y="1676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0815" y="2590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0815" y="5257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9926" y="5867397"/>
            <a:ext cx="285940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926" y="1523999"/>
            <a:ext cx="330707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9822" y="3505198"/>
            <a:ext cx="4817745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4890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0503" y="4308347"/>
            <a:ext cx="2326005" cy="116205"/>
          </a:xfrm>
          <a:custGeom>
            <a:avLst/>
            <a:gdLst/>
            <a:ahLst/>
            <a:cxnLst/>
            <a:rect l="l" t="t" r="r" b="b"/>
            <a:pathLst>
              <a:path w="2326004" h="116204">
                <a:moveTo>
                  <a:pt x="77723" y="0"/>
                </a:moveTo>
                <a:lnTo>
                  <a:pt x="0" y="35051"/>
                </a:lnTo>
                <a:lnTo>
                  <a:pt x="57911" y="6696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427" y="32414"/>
                </a:lnTo>
                <a:lnTo>
                  <a:pt x="77723" y="0"/>
                </a:lnTo>
                <a:close/>
              </a:path>
              <a:path w="2326004" h="116204">
                <a:moveTo>
                  <a:pt x="76427" y="3241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6060" y="41596"/>
                </a:lnTo>
                <a:lnTo>
                  <a:pt x="76427" y="32414"/>
                </a:lnTo>
                <a:close/>
              </a:path>
              <a:path w="2326004" h="116204">
                <a:moveTo>
                  <a:pt x="76060" y="41596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62"/>
                </a:lnTo>
                <a:lnTo>
                  <a:pt x="74675" y="76199"/>
                </a:lnTo>
                <a:lnTo>
                  <a:pt x="76060" y="41596"/>
                </a:lnTo>
                <a:close/>
              </a:path>
              <a:path w="2326004" h="116204">
                <a:moveTo>
                  <a:pt x="2325623" y="111251"/>
                </a:moveTo>
                <a:lnTo>
                  <a:pt x="2324099" y="108203"/>
                </a:lnTo>
                <a:lnTo>
                  <a:pt x="2321051" y="106679"/>
                </a:lnTo>
                <a:lnTo>
                  <a:pt x="76427" y="32414"/>
                </a:lnTo>
                <a:lnTo>
                  <a:pt x="76060" y="41596"/>
                </a:lnTo>
                <a:lnTo>
                  <a:pt x="2321051" y="115823"/>
                </a:lnTo>
                <a:lnTo>
                  <a:pt x="2324099" y="114299"/>
                </a:lnTo>
                <a:lnTo>
                  <a:pt x="2325623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503" y="1568195"/>
            <a:ext cx="919480" cy="113030"/>
          </a:xfrm>
          <a:custGeom>
            <a:avLst/>
            <a:gdLst/>
            <a:ahLst/>
            <a:cxnLst/>
            <a:rect l="l" t="t" r="r" b="b"/>
            <a:pathLst>
              <a:path w="919479" h="113030">
                <a:moveTo>
                  <a:pt x="79247" y="0"/>
                </a:moveTo>
                <a:lnTo>
                  <a:pt x="0" y="32003"/>
                </a:lnTo>
                <a:lnTo>
                  <a:pt x="57911" y="6699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602" y="33064"/>
                </a:lnTo>
                <a:lnTo>
                  <a:pt x="79247" y="0"/>
                </a:lnTo>
                <a:close/>
              </a:path>
              <a:path w="919479" h="113030">
                <a:moveTo>
                  <a:pt x="76602" y="3306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2671"/>
                </a:lnTo>
                <a:lnTo>
                  <a:pt x="75746" y="43763"/>
                </a:lnTo>
                <a:lnTo>
                  <a:pt x="76602" y="33064"/>
                </a:lnTo>
                <a:close/>
              </a:path>
              <a:path w="919479" h="113030">
                <a:moveTo>
                  <a:pt x="75746" y="43763"/>
                </a:moveTo>
                <a:lnTo>
                  <a:pt x="62483" y="42671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92"/>
                </a:lnTo>
                <a:lnTo>
                  <a:pt x="73151" y="76199"/>
                </a:lnTo>
                <a:lnTo>
                  <a:pt x="75746" y="43763"/>
                </a:lnTo>
                <a:close/>
              </a:path>
              <a:path w="919479" h="113030">
                <a:moveTo>
                  <a:pt x="918971" y="108203"/>
                </a:moveTo>
                <a:lnTo>
                  <a:pt x="917447" y="105155"/>
                </a:lnTo>
                <a:lnTo>
                  <a:pt x="914399" y="103631"/>
                </a:lnTo>
                <a:lnTo>
                  <a:pt x="76602" y="33064"/>
                </a:lnTo>
                <a:lnTo>
                  <a:pt x="75746" y="43763"/>
                </a:lnTo>
                <a:lnTo>
                  <a:pt x="914399" y="112775"/>
                </a:lnTo>
                <a:lnTo>
                  <a:pt x="917447" y="111251"/>
                </a:lnTo>
                <a:lnTo>
                  <a:pt x="918971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39309"/>
            <a:ext cx="8836661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Storage and access for locally declared</a:t>
            </a:r>
            <a:r>
              <a:rPr sz="2800" spc="-100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800">
              <a:latin typeface="Times New Roman"/>
              <a:cs typeface="Times New Roman"/>
            </a:endParaRPr>
          </a:p>
          <a:p>
            <a:pPr marL="583565" marR="508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executing </a:t>
            </a:r>
            <a:r>
              <a:rPr sz="2800" dirty="0">
                <a:latin typeface="Arial"/>
                <a:cs typeface="Arial"/>
              </a:rPr>
              <a:t>procedure uses the frame pointer </a:t>
            </a:r>
            <a:r>
              <a:rPr sz="2800" spc="-5" dirty="0">
                <a:latin typeface="Arial"/>
                <a:cs typeface="Arial"/>
              </a:rPr>
              <a:t>to  quickly </a:t>
            </a:r>
            <a:r>
              <a:rPr sz="2800" dirty="0">
                <a:latin typeface="Arial"/>
                <a:cs typeface="Arial"/>
              </a:rPr>
              <a:t>access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stack frame as the frame  pointer points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start of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marR="74930" indent="-342900">
              <a:lnSpc>
                <a:spcPct val="1002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Then add the </a:t>
            </a:r>
            <a:r>
              <a:rPr sz="2800" spc="-5" dirty="0">
                <a:latin typeface="Arial"/>
                <a:cs typeface="Arial"/>
              </a:rPr>
              <a:t>variable’s </a:t>
            </a:r>
            <a:r>
              <a:rPr sz="2800" dirty="0">
                <a:latin typeface="Arial"/>
                <a:cs typeface="Arial"/>
              </a:rPr>
              <a:t>offset from the start of the  frame. Calculating </a:t>
            </a:r>
            <a:r>
              <a:rPr sz="2800" spc="-5" dirty="0">
                <a:latin typeface="Arial"/>
                <a:cs typeface="Arial"/>
              </a:rPr>
              <a:t>local </a:t>
            </a:r>
            <a:r>
              <a:rPr sz="2800" dirty="0">
                <a:latin typeface="Arial"/>
                <a:cs typeface="Arial"/>
              </a:rPr>
              <a:t>data’s offset </a:t>
            </a:r>
            <a:r>
              <a:rPr sz="2800" spc="-5" dirty="0">
                <a:latin typeface="Arial"/>
                <a:cs typeface="Arial"/>
              </a:rPr>
              <a:t>(to </a:t>
            </a:r>
            <a:r>
              <a:rPr sz="2800" dirty="0">
                <a:latin typeface="Arial"/>
                <a:cs typeface="Arial"/>
              </a:rPr>
              <a:t>be stored in  the </a:t>
            </a:r>
            <a:r>
              <a:rPr sz="2800" spc="-5" dirty="0">
                <a:latin typeface="Arial"/>
                <a:cs typeface="Arial"/>
              </a:rPr>
              <a:t>symbol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However problem arise for </a:t>
            </a:r>
            <a:r>
              <a:rPr sz="2800" spc="-5" dirty="0">
                <a:latin typeface="Arial"/>
                <a:cs typeface="Arial"/>
              </a:rPr>
              <a:t>variable length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86559"/>
            <a:ext cx="6880859" cy="4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Goal: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Allow a routine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have variable-length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latin typeface="Arial"/>
                <a:cs typeface="Arial"/>
              </a:rPr>
              <a:t>(i.e., dynamically-sized arrays) as local data in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frame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1:</a:t>
            </a:r>
            <a:endParaRPr sz="2200">
              <a:latin typeface="Arial"/>
              <a:cs typeface="Arial"/>
            </a:endParaRPr>
          </a:p>
          <a:p>
            <a:pPr marL="354965" marR="2444750">
              <a:lnSpc>
                <a:spcPts val="2900"/>
              </a:lnSpc>
              <a:spcBef>
                <a:spcPts val="130"/>
              </a:spcBef>
            </a:pPr>
            <a:r>
              <a:rPr sz="2200" spc="-5" dirty="0">
                <a:latin typeface="Arial"/>
                <a:cs typeface="Arial"/>
              </a:rPr>
              <a:t>Allocate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heap  Work with pointers </a:t>
            </a:r>
            <a:r>
              <a:rPr sz="2200" dirty="0">
                <a:latin typeface="Arial"/>
                <a:cs typeface="Arial"/>
              </a:rPr>
              <a:t>to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sz="2200" spc="-5" dirty="0">
                <a:latin typeface="Arial"/>
                <a:cs typeface="Arial"/>
              </a:rPr>
              <a:t>Auto free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data when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>
                <a:latin typeface="Arial"/>
                <a:cs typeface="Arial"/>
              </a:rPr>
              <a:t>routine</a:t>
            </a:r>
            <a:r>
              <a:rPr sz="2200" spc="7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returns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2:</a:t>
            </a:r>
            <a:endParaRPr sz="2200">
              <a:latin typeface="Arial"/>
              <a:cs typeface="Arial"/>
            </a:endParaRPr>
          </a:p>
          <a:p>
            <a:pPr marL="354965" marR="951865">
              <a:lnSpc>
                <a:spcPct val="1098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Create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stack, </a:t>
            </a:r>
            <a:r>
              <a:rPr sz="2200" spc="-5" dirty="0">
                <a:latin typeface="Arial"/>
                <a:cs typeface="Arial"/>
              </a:rPr>
              <a:t>dynamically  Effectively: Enlarge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frame as </a:t>
            </a:r>
            <a:r>
              <a:rPr sz="2200" dirty="0">
                <a:latin typeface="Arial"/>
                <a:cs typeface="Arial"/>
              </a:rPr>
              <a:t>necessary  </a:t>
            </a:r>
            <a:r>
              <a:rPr sz="2200" spc="-5" dirty="0">
                <a:latin typeface="Arial"/>
                <a:cs typeface="Arial"/>
              </a:rPr>
              <a:t>Still 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work with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Variable-Length Local</a:t>
            </a:r>
            <a:r>
              <a:rPr spc="-100" dirty="0"/>
              <a:t> </a:t>
            </a:r>
            <a:r>
              <a:rPr dirty="0"/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 Length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1468" y="1509712"/>
          <a:ext cx="2109215" cy="441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215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643">
                <a:tc>
                  <a:txBody>
                    <a:bodyPr/>
                    <a:lstStyle/>
                    <a:p>
                      <a:pPr marL="768985" marR="349250" indent="-413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  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2247">
                <a:tc>
                  <a:txBody>
                    <a:bodyPr/>
                    <a:lstStyle/>
                    <a:p>
                      <a:pPr marL="76835" marR="598170" indent="528320">
                        <a:lnSpc>
                          <a:spcPts val="23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 data  pointer a  pointer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835" marR="136271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224783" y="3805427"/>
            <a:ext cx="140335" cy="1681480"/>
          </a:xfrm>
          <a:custGeom>
            <a:avLst/>
            <a:gdLst/>
            <a:ahLst/>
            <a:cxnLst/>
            <a:rect l="l" t="t" r="r" b="b"/>
            <a:pathLst>
              <a:path w="140335" h="1681479">
                <a:moveTo>
                  <a:pt x="28955" y="19811"/>
                </a:moveTo>
                <a:lnTo>
                  <a:pt x="27431" y="18287"/>
                </a:lnTo>
                <a:lnTo>
                  <a:pt x="27431" y="6095"/>
                </a:lnTo>
                <a:lnTo>
                  <a:pt x="19811" y="3047"/>
                </a:lnTo>
                <a:lnTo>
                  <a:pt x="12191" y="1523"/>
                </a:lnTo>
                <a:lnTo>
                  <a:pt x="12191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047" y="9143"/>
                </a:lnTo>
                <a:lnTo>
                  <a:pt x="10667" y="10667"/>
                </a:lnTo>
                <a:lnTo>
                  <a:pt x="10667" y="9143"/>
                </a:lnTo>
                <a:lnTo>
                  <a:pt x="22859" y="15239"/>
                </a:lnTo>
                <a:lnTo>
                  <a:pt x="28955" y="19811"/>
                </a:lnTo>
                <a:close/>
              </a:path>
              <a:path w="140335" h="1681479">
                <a:moveTo>
                  <a:pt x="58392" y="1616567"/>
                </a:moveTo>
                <a:lnTo>
                  <a:pt x="51815" y="1546859"/>
                </a:lnTo>
                <a:lnTo>
                  <a:pt x="4571" y="1680971"/>
                </a:lnTo>
                <a:lnTo>
                  <a:pt x="54863" y="1665149"/>
                </a:lnTo>
                <a:lnTo>
                  <a:pt x="54863" y="1626107"/>
                </a:lnTo>
                <a:lnTo>
                  <a:pt x="57911" y="1618487"/>
                </a:lnTo>
                <a:lnTo>
                  <a:pt x="58392" y="1616567"/>
                </a:lnTo>
                <a:close/>
              </a:path>
              <a:path w="140335" h="1681479">
                <a:moveTo>
                  <a:pt x="77723" y="1569719"/>
                </a:moveTo>
                <a:lnTo>
                  <a:pt x="77723" y="115823"/>
                </a:lnTo>
                <a:lnTo>
                  <a:pt x="76199" y="102107"/>
                </a:lnTo>
                <a:lnTo>
                  <a:pt x="67055" y="64007"/>
                </a:lnTo>
                <a:lnTo>
                  <a:pt x="41147" y="18287"/>
                </a:lnTo>
                <a:lnTo>
                  <a:pt x="35051" y="12191"/>
                </a:lnTo>
                <a:lnTo>
                  <a:pt x="33527" y="12191"/>
                </a:lnTo>
                <a:lnTo>
                  <a:pt x="27431" y="7619"/>
                </a:lnTo>
                <a:lnTo>
                  <a:pt x="27431" y="18287"/>
                </a:lnTo>
                <a:lnTo>
                  <a:pt x="33527" y="24383"/>
                </a:lnTo>
                <a:lnTo>
                  <a:pt x="39623" y="32003"/>
                </a:lnTo>
                <a:lnTo>
                  <a:pt x="57911" y="68579"/>
                </a:lnTo>
                <a:lnTo>
                  <a:pt x="65531" y="103631"/>
                </a:lnTo>
                <a:lnTo>
                  <a:pt x="68579" y="117347"/>
                </a:lnTo>
                <a:lnTo>
                  <a:pt x="68579" y="1615439"/>
                </a:lnTo>
                <a:lnTo>
                  <a:pt x="73151" y="1597151"/>
                </a:lnTo>
                <a:lnTo>
                  <a:pt x="76199" y="1583435"/>
                </a:lnTo>
                <a:lnTo>
                  <a:pt x="77723" y="1569719"/>
                </a:lnTo>
                <a:close/>
              </a:path>
              <a:path w="140335" h="1681479">
                <a:moveTo>
                  <a:pt x="64357" y="1628281"/>
                </a:moveTo>
                <a:lnTo>
                  <a:pt x="59435" y="1627631"/>
                </a:lnTo>
                <a:lnTo>
                  <a:pt x="58392" y="1616567"/>
                </a:lnTo>
                <a:lnTo>
                  <a:pt x="57911" y="1618487"/>
                </a:lnTo>
                <a:lnTo>
                  <a:pt x="54863" y="1626107"/>
                </a:lnTo>
                <a:lnTo>
                  <a:pt x="54863" y="1630679"/>
                </a:lnTo>
                <a:lnTo>
                  <a:pt x="57911" y="1632203"/>
                </a:lnTo>
                <a:lnTo>
                  <a:pt x="60959" y="1632203"/>
                </a:lnTo>
                <a:lnTo>
                  <a:pt x="64007" y="1629155"/>
                </a:lnTo>
                <a:lnTo>
                  <a:pt x="64357" y="1628281"/>
                </a:lnTo>
                <a:close/>
              </a:path>
              <a:path w="140335" h="1681479">
                <a:moveTo>
                  <a:pt x="140207" y="1638299"/>
                </a:moveTo>
                <a:lnTo>
                  <a:pt x="64357" y="1628281"/>
                </a:lnTo>
                <a:lnTo>
                  <a:pt x="64007" y="1629155"/>
                </a:lnTo>
                <a:lnTo>
                  <a:pt x="60959" y="1632203"/>
                </a:lnTo>
                <a:lnTo>
                  <a:pt x="57911" y="1632203"/>
                </a:lnTo>
                <a:lnTo>
                  <a:pt x="54863" y="1630679"/>
                </a:lnTo>
                <a:lnTo>
                  <a:pt x="54863" y="1665149"/>
                </a:lnTo>
                <a:lnTo>
                  <a:pt x="140207" y="1638299"/>
                </a:lnTo>
                <a:close/>
              </a:path>
              <a:path w="140335" h="1681479">
                <a:moveTo>
                  <a:pt x="68579" y="1615439"/>
                </a:moveTo>
                <a:lnTo>
                  <a:pt x="68579" y="1569719"/>
                </a:lnTo>
                <a:lnTo>
                  <a:pt x="65531" y="1581911"/>
                </a:lnTo>
                <a:lnTo>
                  <a:pt x="64007" y="1594103"/>
                </a:lnTo>
                <a:lnTo>
                  <a:pt x="58392" y="1616567"/>
                </a:lnTo>
                <a:lnTo>
                  <a:pt x="59435" y="1627631"/>
                </a:lnTo>
                <a:lnTo>
                  <a:pt x="64357" y="1628281"/>
                </a:lnTo>
                <a:lnTo>
                  <a:pt x="67055" y="1621535"/>
                </a:lnTo>
                <a:lnTo>
                  <a:pt x="68579" y="1615439"/>
                </a:lnTo>
                <a:close/>
              </a:path>
              <a:path w="140335" h="1681479">
                <a:moveTo>
                  <a:pt x="79247" y="1540763"/>
                </a:moveTo>
                <a:lnTo>
                  <a:pt x="79247" y="144779"/>
                </a:lnTo>
                <a:lnTo>
                  <a:pt x="77723" y="129539"/>
                </a:lnTo>
                <a:lnTo>
                  <a:pt x="77723" y="1556003"/>
                </a:lnTo>
                <a:lnTo>
                  <a:pt x="79247" y="154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4186427"/>
            <a:ext cx="289560" cy="1583690"/>
          </a:xfrm>
          <a:custGeom>
            <a:avLst/>
            <a:gdLst/>
            <a:ahLst/>
            <a:cxnLst/>
            <a:rect l="l" t="t" r="r" b="b"/>
            <a:pathLst>
              <a:path w="289560" h="1583689">
                <a:moveTo>
                  <a:pt x="289559" y="1415795"/>
                </a:moveTo>
                <a:lnTo>
                  <a:pt x="289559" y="124967"/>
                </a:lnTo>
                <a:lnTo>
                  <a:pt x="288035" y="117347"/>
                </a:lnTo>
                <a:lnTo>
                  <a:pt x="254507" y="67055"/>
                </a:lnTo>
                <a:lnTo>
                  <a:pt x="205739" y="38099"/>
                </a:lnTo>
                <a:lnTo>
                  <a:pt x="163067" y="21335"/>
                </a:lnTo>
                <a:lnTo>
                  <a:pt x="114299" y="9143"/>
                </a:lnTo>
                <a:lnTo>
                  <a:pt x="33527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33527" y="10667"/>
                </a:lnTo>
                <a:lnTo>
                  <a:pt x="60959" y="12191"/>
                </a:lnTo>
                <a:lnTo>
                  <a:pt x="137159" y="24383"/>
                </a:lnTo>
                <a:lnTo>
                  <a:pt x="181355" y="38099"/>
                </a:lnTo>
                <a:lnTo>
                  <a:pt x="219455" y="54863"/>
                </a:lnTo>
                <a:lnTo>
                  <a:pt x="254507" y="80771"/>
                </a:lnTo>
                <a:lnTo>
                  <a:pt x="260603" y="85343"/>
                </a:lnTo>
                <a:lnTo>
                  <a:pt x="265175" y="91439"/>
                </a:lnTo>
                <a:lnTo>
                  <a:pt x="269747" y="96011"/>
                </a:lnTo>
                <a:lnTo>
                  <a:pt x="275843" y="108203"/>
                </a:lnTo>
                <a:lnTo>
                  <a:pt x="280415" y="126491"/>
                </a:lnTo>
                <a:lnTo>
                  <a:pt x="280415" y="1435607"/>
                </a:lnTo>
                <a:lnTo>
                  <a:pt x="284987" y="1429511"/>
                </a:lnTo>
                <a:lnTo>
                  <a:pt x="286511" y="1421891"/>
                </a:lnTo>
                <a:lnTo>
                  <a:pt x="289559" y="1415795"/>
                </a:lnTo>
                <a:close/>
              </a:path>
              <a:path w="289560" h="1583689">
                <a:moveTo>
                  <a:pt x="128015" y="1456943"/>
                </a:moveTo>
                <a:lnTo>
                  <a:pt x="4571" y="1528571"/>
                </a:lnTo>
                <a:lnTo>
                  <a:pt x="76199" y="1558555"/>
                </a:lnTo>
                <a:lnTo>
                  <a:pt x="76199" y="1523999"/>
                </a:lnTo>
                <a:lnTo>
                  <a:pt x="77723" y="1520951"/>
                </a:lnTo>
                <a:lnTo>
                  <a:pt x="80771" y="1519427"/>
                </a:lnTo>
                <a:lnTo>
                  <a:pt x="84681" y="1518450"/>
                </a:lnTo>
                <a:lnTo>
                  <a:pt x="128015" y="1456943"/>
                </a:lnTo>
                <a:close/>
              </a:path>
              <a:path w="289560" h="1583689">
                <a:moveTo>
                  <a:pt x="84681" y="1518450"/>
                </a:moveTo>
                <a:lnTo>
                  <a:pt x="80771" y="1519427"/>
                </a:lnTo>
                <a:lnTo>
                  <a:pt x="77723" y="1520951"/>
                </a:lnTo>
                <a:lnTo>
                  <a:pt x="76199" y="1523999"/>
                </a:lnTo>
                <a:lnTo>
                  <a:pt x="77723" y="1527047"/>
                </a:lnTo>
                <a:lnTo>
                  <a:pt x="80771" y="1528571"/>
                </a:lnTo>
                <a:lnTo>
                  <a:pt x="80771" y="1523999"/>
                </a:lnTo>
                <a:lnTo>
                  <a:pt x="84681" y="1518450"/>
                </a:lnTo>
                <a:close/>
              </a:path>
              <a:path w="289560" h="1583689">
                <a:moveTo>
                  <a:pt x="135635" y="1583435"/>
                </a:moveTo>
                <a:lnTo>
                  <a:pt x="84334" y="1527859"/>
                </a:lnTo>
                <a:lnTo>
                  <a:pt x="80771" y="1528571"/>
                </a:lnTo>
                <a:lnTo>
                  <a:pt x="77723" y="1527047"/>
                </a:lnTo>
                <a:lnTo>
                  <a:pt x="76199" y="1523999"/>
                </a:lnTo>
                <a:lnTo>
                  <a:pt x="76199" y="1558555"/>
                </a:lnTo>
                <a:lnTo>
                  <a:pt x="135635" y="1583435"/>
                </a:lnTo>
                <a:close/>
              </a:path>
              <a:path w="289560" h="1583689">
                <a:moveTo>
                  <a:pt x="280415" y="1435607"/>
                </a:moveTo>
                <a:lnTo>
                  <a:pt x="280415" y="1408175"/>
                </a:lnTo>
                <a:lnTo>
                  <a:pt x="277367" y="1420367"/>
                </a:lnTo>
                <a:lnTo>
                  <a:pt x="275843" y="1424939"/>
                </a:lnTo>
                <a:lnTo>
                  <a:pt x="272795" y="1431035"/>
                </a:lnTo>
                <a:lnTo>
                  <a:pt x="268223" y="1437131"/>
                </a:lnTo>
                <a:lnTo>
                  <a:pt x="265175" y="1441703"/>
                </a:lnTo>
                <a:lnTo>
                  <a:pt x="260603" y="1447799"/>
                </a:lnTo>
                <a:lnTo>
                  <a:pt x="254507" y="1453895"/>
                </a:lnTo>
                <a:lnTo>
                  <a:pt x="248411" y="1458467"/>
                </a:lnTo>
                <a:lnTo>
                  <a:pt x="234695" y="1469135"/>
                </a:lnTo>
                <a:lnTo>
                  <a:pt x="201167" y="1487423"/>
                </a:lnTo>
                <a:lnTo>
                  <a:pt x="160019" y="1502663"/>
                </a:lnTo>
                <a:lnTo>
                  <a:pt x="112775" y="1513331"/>
                </a:lnTo>
                <a:lnTo>
                  <a:pt x="86867" y="1517903"/>
                </a:lnTo>
                <a:lnTo>
                  <a:pt x="84681" y="1518450"/>
                </a:lnTo>
                <a:lnTo>
                  <a:pt x="80771" y="1523999"/>
                </a:lnTo>
                <a:lnTo>
                  <a:pt x="84334" y="1527859"/>
                </a:lnTo>
                <a:lnTo>
                  <a:pt x="88391" y="1527047"/>
                </a:lnTo>
                <a:lnTo>
                  <a:pt x="140207" y="1517903"/>
                </a:lnTo>
                <a:lnTo>
                  <a:pt x="185927" y="1504187"/>
                </a:lnTo>
                <a:lnTo>
                  <a:pt x="224027" y="1485899"/>
                </a:lnTo>
                <a:lnTo>
                  <a:pt x="272795" y="1447799"/>
                </a:lnTo>
                <a:lnTo>
                  <a:pt x="277367" y="1441703"/>
                </a:lnTo>
                <a:lnTo>
                  <a:pt x="280415" y="1435607"/>
                </a:lnTo>
                <a:close/>
              </a:path>
              <a:path w="289560" h="1583689">
                <a:moveTo>
                  <a:pt x="84334" y="1527859"/>
                </a:moveTo>
                <a:lnTo>
                  <a:pt x="80771" y="1523999"/>
                </a:lnTo>
                <a:lnTo>
                  <a:pt x="80771" y="1528571"/>
                </a:lnTo>
                <a:lnTo>
                  <a:pt x="84334" y="1527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805" y="4728461"/>
            <a:ext cx="263271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05" y="1823719"/>
            <a:ext cx="2632710" cy="232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  <a:p>
            <a:pPr marL="796925" marR="788670" algn="ctr">
              <a:lnSpc>
                <a:spcPct val="1375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………  Pointer 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 Pointer 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600" spc="-5" dirty="0"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7151" y="14478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7151" y="17830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7151" y="2119883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151" y="278891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151" y="3128772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7151" y="346405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1" y="46863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7151" y="623315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2" y="1447800"/>
            <a:ext cx="0" cy="4785360"/>
          </a:xfrm>
          <a:custGeom>
            <a:avLst/>
            <a:gdLst/>
            <a:ahLst/>
            <a:cxnLst/>
            <a:rect l="l" t="t" r="r" b="b"/>
            <a:pathLst>
              <a:path h="4785360">
                <a:moveTo>
                  <a:pt x="0" y="0"/>
                </a:moveTo>
                <a:lnTo>
                  <a:pt x="0" y="478535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151" y="3840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7151" y="4221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7151" y="51358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151" y="5135879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0"/>
                </a:moveTo>
                <a:lnTo>
                  <a:pt x="0" y="10972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7151" y="1447800"/>
            <a:ext cx="0" cy="3688079"/>
          </a:xfrm>
          <a:custGeom>
            <a:avLst/>
            <a:gdLst/>
            <a:ahLst/>
            <a:cxnLst/>
            <a:rect l="l" t="t" r="r" b="b"/>
            <a:pathLst>
              <a:path h="3688079">
                <a:moveTo>
                  <a:pt x="0" y="0"/>
                </a:moveTo>
                <a:lnTo>
                  <a:pt x="0" y="36880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7151" y="245363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7151" y="55626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8615" y="1447800"/>
            <a:ext cx="559435" cy="538480"/>
          </a:xfrm>
          <a:custGeom>
            <a:avLst/>
            <a:gdLst/>
            <a:ahLst/>
            <a:cxnLst/>
            <a:rect l="l" t="t" r="r" b="b"/>
            <a:pathLst>
              <a:path w="559435" h="538480">
                <a:moveTo>
                  <a:pt x="74675" y="65531"/>
                </a:moveTo>
                <a:lnTo>
                  <a:pt x="21335" y="0"/>
                </a:lnTo>
                <a:lnTo>
                  <a:pt x="0" y="82295"/>
                </a:lnTo>
                <a:lnTo>
                  <a:pt x="30479" y="75453"/>
                </a:lnTo>
                <a:lnTo>
                  <a:pt x="30479" y="59435"/>
                </a:lnTo>
                <a:lnTo>
                  <a:pt x="33527" y="57911"/>
                </a:lnTo>
                <a:lnTo>
                  <a:pt x="38099" y="57911"/>
                </a:lnTo>
                <a:lnTo>
                  <a:pt x="39623" y="60959"/>
                </a:lnTo>
                <a:lnTo>
                  <a:pt x="42382" y="72781"/>
                </a:lnTo>
                <a:lnTo>
                  <a:pt x="74675" y="65531"/>
                </a:lnTo>
                <a:close/>
              </a:path>
              <a:path w="559435" h="538480">
                <a:moveTo>
                  <a:pt x="42382" y="72781"/>
                </a:moveTo>
                <a:lnTo>
                  <a:pt x="39623" y="60959"/>
                </a:lnTo>
                <a:lnTo>
                  <a:pt x="38099" y="57911"/>
                </a:lnTo>
                <a:lnTo>
                  <a:pt x="33527" y="57911"/>
                </a:lnTo>
                <a:lnTo>
                  <a:pt x="30479" y="59435"/>
                </a:lnTo>
                <a:lnTo>
                  <a:pt x="30479" y="62483"/>
                </a:lnTo>
                <a:lnTo>
                  <a:pt x="33267" y="74827"/>
                </a:lnTo>
                <a:lnTo>
                  <a:pt x="42382" y="72781"/>
                </a:lnTo>
                <a:close/>
              </a:path>
              <a:path w="559435" h="538480">
                <a:moveTo>
                  <a:pt x="33267" y="74827"/>
                </a:moveTo>
                <a:lnTo>
                  <a:pt x="30479" y="62483"/>
                </a:lnTo>
                <a:lnTo>
                  <a:pt x="30479" y="75453"/>
                </a:lnTo>
                <a:lnTo>
                  <a:pt x="33267" y="74827"/>
                </a:lnTo>
                <a:close/>
              </a:path>
              <a:path w="559435" h="538480">
                <a:moveTo>
                  <a:pt x="559307" y="534923"/>
                </a:moveTo>
                <a:lnTo>
                  <a:pt x="559307" y="530351"/>
                </a:lnTo>
                <a:lnTo>
                  <a:pt x="556259" y="528827"/>
                </a:lnTo>
                <a:lnTo>
                  <a:pt x="446531" y="504443"/>
                </a:lnTo>
                <a:lnTo>
                  <a:pt x="394715" y="490727"/>
                </a:lnTo>
                <a:lnTo>
                  <a:pt x="320039" y="464819"/>
                </a:lnTo>
                <a:lnTo>
                  <a:pt x="274319" y="445007"/>
                </a:lnTo>
                <a:lnTo>
                  <a:pt x="231647" y="420623"/>
                </a:lnTo>
                <a:lnTo>
                  <a:pt x="211835" y="408431"/>
                </a:lnTo>
                <a:lnTo>
                  <a:pt x="176783" y="377951"/>
                </a:lnTo>
                <a:lnTo>
                  <a:pt x="146303" y="341375"/>
                </a:lnTo>
                <a:lnTo>
                  <a:pt x="120395" y="301751"/>
                </a:lnTo>
                <a:lnTo>
                  <a:pt x="99059" y="257555"/>
                </a:lnTo>
                <a:lnTo>
                  <a:pt x="71627" y="185927"/>
                </a:lnTo>
                <a:lnTo>
                  <a:pt x="50291" y="106679"/>
                </a:lnTo>
                <a:lnTo>
                  <a:pt x="42382" y="72781"/>
                </a:lnTo>
                <a:lnTo>
                  <a:pt x="33267" y="74827"/>
                </a:lnTo>
                <a:lnTo>
                  <a:pt x="54863" y="163067"/>
                </a:lnTo>
                <a:lnTo>
                  <a:pt x="89915" y="262127"/>
                </a:lnTo>
                <a:lnTo>
                  <a:pt x="124967" y="327659"/>
                </a:lnTo>
                <a:lnTo>
                  <a:pt x="153923" y="367283"/>
                </a:lnTo>
                <a:lnTo>
                  <a:pt x="187451" y="400811"/>
                </a:lnTo>
                <a:lnTo>
                  <a:pt x="227075" y="429767"/>
                </a:lnTo>
                <a:lnTo>
                  <a:pt x="269747" y="454151"/>
                </a:lnTo>
                <a:lnTo>
                  <a:pt x="365759" y="492251"/>
                </a:lnTo>
                <a:lnTo>
                  <a:pt x="445007" y="513587"/>
                </a:lnTo>
                <a:lnTo>
                  <a:pt x="498347" y="525779"/>
                </a:lnTo>
                <a:lnTo>
                  <a:pt x="553211" y="537971"/>
                </a:lnTo>
                <a:lnTo>
                  <a:pt x="557783" y="537971"/>
                </a:lnTo>
                <a:lnTo>
                  <a:pt x="559307" y="534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6552" y="2586227"/>
            <a:ext cx="311150" cy="1094740"/>
          </a:xfrm>
          <a:custGeom>
            <a:avLst/>
            <a:gdLst/>
            <a:ahLst/>
            <a:cxnLst/>
            <a:rect l="l" t="t" r="r" b="b"/>
            <a:pathLst>
              <a:path w="311150" h="1094739">
                <a:moveTo>
                  <a:pt x="74631" y="1052504"/>
                </a:moveTo>
                <a:lnTo>
                  <a:pt x="68579" y="1019555"/>
                </a:lnTo>
                <a:lnTo>
                  <a:pt x="0" y="1071371"/>
                </a:lnTo>
                <a:lnTo>
                  <a:pt x="57911" y="1087458"/>
                </a:lnTo>
                <a:lnTo>
                  <a:pt x="57911" y="1057655"/>
                </a:lnTo>
                <a:lnTo>
                  <a:pt x="60959" y="1054607"/>
                </a:lnTo>
                <a:lnTo>
                  <a:pt x="74631" y="1052504"/>
                </a:lnTo>
                <a:close/>
              </a:path>
              <a:path w="311150" h="1094739">
                <a:moveTo>
                  <a:pt x="76307" y="1061625"/>
                </a:moveTo>
                <a:lnTo>
                  <a:pt x="74631" y="1052504"/>
                </a:lnTo>
                <a:lnTo>
                  <a:pt x="60959" y="1054607"/>
                </a:lnTo>
                <a:lnTo>
                  <a:pt x="57911" y="1057655"/>
                </a:lnTo>
                <a:lnTo>
                  <a:pt x="57911" y="1060703"/>
                </a:lnTo>
                <a:lnTo>
                  <a:pt x="59435" y="1063751"/>
                </a:lnTo>
                <a:lnTo>
                  <a:pt x="62483" y="1063751"/>
                </a:lnTo>
                <a:lnTo>
                  <a:pt x="76307" y="1061625"/>
                </a:lnTo>
                <a:close/>
              </a:path>
              <a:path w="311150" h="1094739">
                <a:moveTo>
                  <a:pt x="82295" y="1094231"/>
                </a:moveTo>
                <a:lnTo>
                  <a:pt x="76307" y="1061625"/>
                </a:lnTo>
                <a:lnTo>
                  <a:pt x="62483" y="1063751"/>
                </a:lnTo>
                <a:lnTo>
                  <a:pt x="59435" y="1063751"/>
                </a:lnTo>
                <a:lnTo>
                  <a:pt x="57911" y="1060703"/>
                </a:lnTo>
                <a:lnTo>
                  <a:pt x="57911" y="1087458"/>
                </a:lnTo>
                <a:lnTo>
                  <a:pt x="82295" y="1094231"/>
                </a:lnTo>
                <a:close/>
              </a:path>
              <a:path w="311150" h="1094739">
                <a:moveTo>
                  <a:pt x="310895" y="826007"/>
                </a:moveTo>
                <a:lnTo>
                  <a:pt x="310895" y="807719"/>
                </a:lnTo>
                <a:lnTo>
                  <a:pt x="306323" y="748283"/>
                </a:lnTo>
                <a:lnTo>
                  <a:pt x="300227" y="705611"/>
                </a:lnTo>
                <a:lnTo>
                  <a:pt x="295655" y="682751"/>
                </a:lnTo>
                <a:lnTo>
                  <a:pt x="291083" y="658367"/>
                </a:lnTo>
                <a:lnTo>
                  <a:pt x="286511" y="635507"/>
                </a:lnTo>
                <a:lnTo>
                  <a:pt x="280415" y="611123"/>
                </a:lnTo>
                <a:lnTo>
                  <a:pt x="274319" y="585215"/>
                </a:lnTo>
                <a:lnTo>
                  <a:pt x="260603" y="533399"/>
                </a:lnTo>
                <a:lnTo>
                  <a:pt x="245363" y="480059"/>
                </a:lnTo>
                <a:lnTo>
                  <a:pt x="208787" y="365759"/>
                </a:lnTo>
                <a:lnTo>
                  <a:pt x="169163" y="248411"/>
                </a:lnTo>
                <a:lnTo>
                  <a:pt x="147827" y="187451"/>
                </a:lnTo>
                <a:lnTo>
                  <a:pt x="124967" y="126491"/>
                </a:lnTo>
                <a:lnTo>
                  <a:pt x="80771" y="3047"/>
                </a:lnTo>
                <a:lnTo>
                  <a:pt x="77723" y="0"/>
                </a:lnTo>
                <a:lnTo>
                  <a:pt x="74675" y="0"/>
                </a:lnTo>
                <a:lnTo>
                  <a:pt x="71627" y="3047"/>
                </a:lnTo>
                <a:lnTo>
                  <a:pt x="71627" y="6095"/>
                </a:lnTo>
                <a:lnTo>
                  <a:pt x="115823" y="129539"/>
                </a:lnTo>
                <a:lnTo>
                  <a:pt x="138683" y="190499"/>
                </a:lnTo>
                <a:lnTo>
                  <a:pt x="181355" y="310895"/>
                </a:lnTo>
                <a:lnTo>
                  <a:pt x="199643" y="368807"/>
                </a:lnTo>
                <a:lnTo>
                  <a:pt x="219455" y="426719"/>
                </a:lnTo>
                <a:lnTo>
                  <a:pt x="236219" y="481583"/>
                </a:lnTo>
                <a:lnTo>
                  <a:pt x="251459" y="536447"/>
                </a:lnTo>
                <a:lnTo>
                  <a:pt x="265175" y="588263"/>
                </a:lnTo>
                <a:lnTo>
                  <a:pt x="277367" y="637031"/>
                </a:lnTo>
                <a:lnTo>
                  <a:pt x="281939" y="661415"/>
                </a:lnTo>
                <a:lnTo>
                  <a:pt x="291083" y="707135"/>
                </a:lnTo>
                <a:lnTo>
                  <a:pt x="297179" y="749807"/>
                </a:lnTo>
                <a:lnTo>
                  <a:pt x="300227" y="789431"/>
                </a:lnTo>
                <a:lnTo>
                  <a:pt x="300227" y="896873"/>
                </a:lnTo>
                <a:lnTo>
                  <a:pt x="301751" y="890015"/>
                </a:lnTo>
                <a:lnTo>
                  <a:pt x="307847" y="859535"/>
                </a:lnTo>
                <a:lnTo>
                  <a:pt x="310895" y="826007"/>
                </a:lnTo>
                <a:close/>
              </a:path>
              <a:path w="311150" h="1094739">
                <a:moveTo>
                  <a:pt x="300227" y="896873"/>
                </a:moveTo>
                <a:lnTo>
                  <a:pt x="300227" y="842771"/>
                </a:lnTo>
                <a:lnTo>
                  <a:pt x="298703" y="858011"/>
                </a:lnTo>
                <a:lnTo>
                  <a:pt x="292607" y="888491"/>
                </a:lnTo>
                <a:lnTo>
                  <a:pt x="280415" y="926591"/>
                </a:lnTo>
                <a:lnTo>
                  <a:pt x="246887" y="975359"/>
                </a:lnTo>
                <a:lnTo>
                  <a:pt x="199643" y="1010411"/>
                </a:lnTo>
                <a:lnTo>
                  <a:pt x="155447" y="1030223"/>
                </a:lnTo>
                <a:lnTo>
                  <a:pt x="106679" y="1045463"/>
                </a:lnTo>
                <a:lnTo>
                  <a:pt x="74631" y="1052504"/>
                </a:lnTo>
                <a:lnTo>
                  <a:pt x="76307" y="1061625"/>
                </a:lnTo>
                <a:lnTo>
                  <a:pt x="134111" y="1046987"/>
                </a:lnTo>
                <a:lnTo>
                  <a:pt x="182879" y="1030223"/>
                </a:lnTo>
                <a:lnTo>
                  <a:pt x="225551" y="1005839"/>
                </a:lnTo>
                <a:lnTo>
                  <a:pt x="262127" y="972311"/>
                </a:lnTo>
                <a:lnTo>
                  <a:pt x="275843" y="952499"/>
                </a:lnTo>
                <a:lnTo>
                  <a:pt x="283463" y="941831"/>
                </a:lnTo>
                <a:lnTo>
                  <a:pt x="289559" y="929639"/>
                </a:lnTo>
                <a:lnTo>
                  <a:pt x="294131" y="917447"/>
                </a:lnTo>
                <a:lnTo>
                  <a:pt x="298703" y="903731"/>
                </a:lnTo>
                <a:lnTo>
                  <a:pt x="300227" y="896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6552" y="2967227"/>
            <a:ext cx="386080" cy="1148080"/>
          </a:xfrm>
          <a:custGeom>
            <a:avLst/>
            <a:gdLst/>
            <a:ahLst/>
            <a:cxnLst/>
            <a:rect l="l" t="t" r="r" b="b"/>
            <a:pathLst>
              <a:path w="386079" h="1148079">
                <a:moveTo>
                  <a:pt x="52114" y="1092144"/>
                </a:moveTo>
                <a:lnTo>
                  <a:pt x="28955" y="1068323"/>
                </a:lnTo>
                <a:lnTo>
                  <a:pt x="0" y="1147571"/>
                </a:lnTo>
                <a:lnTo>
                  <a:pt x="41147" y="1135379"/>
                </a:lnTo>
                <a:lnTo>
                  <a:pt x="41147" y="1103375"/>
                </a:lnTo>
                <a:lnTo>
                  <a:pt x="42671" y="1100327"/>
                </a:lnTo>
                <a:lnTo>
                  <a:pt x="52114" y="1092144"/>
                </a:lnTo>
                <a:close/>
              </a:path>
              <a:path w="386079" h="1148079">
                <a:moveTo>
                  <a:pt x="58577" y="1098792"/>
                </a:moveTo>
                <a:lnTo>
                  <a:pt x="52114" y="1092144"/>
                </a:lnTo>
                <a:lnTo>
                  <a:pt x="42671" y="1100327"/>
                </a:lnTo>
                <a:lnTo>
                  <a:pt x="41147" y="1103375"/>
                </a:lnTo>
                <a:lnTo>
                  <a:pt x="42671" y="1107947"/>
                </a:lnTo>
                <a:lnTo>
                  <a:pt x="45719" y="1109471"/>
                </a:lnTo>
                <a:lnTo>
                  <a:pt x="48767" y="1107947"/>
                </a:lnTo>
                <a:lnTo>
                  <a:pt x="58577" y="1098792"/>
                </a:lnTo>
                <a:close/>
              </a:path>
              <a:path w="386079" h="1148079">
                <a:moveTo>
                  <a:pt x="82295" y="1123187"/>
                </a:moveTo>
                <a:lnTo>
                  <a:pt x="58577" y="1098792"/>
                </a:lnTo>
                <a:lnTo>
                  <a:pt x="48767" y="1107947"/>
                </a:lnTo>
                <a:lnTo>
                  <a:pt x="45719" y="1109471"/>
                </a:lnTo>
                <a:lnTo>
                  <a:pt x="42671" y="1107947"/>
                </a:lnTo>
                <a:lnTo>
                  <a:pt x="41147" y="1103375"/>
                </a:lnTo>
                <a:lnTo>
                  <a:pt x="41147" y="1135379"/>
                </a:lnTo>
                <a:lnTo>
                  <a:pt x="82295" y="1123187"/>
                </a:lnTo>
                <a:close/>
              </a:path>
              <a:path w="386079" h="1148079">
                <a:moveTo>
                  <a:pt x="376427" y="673607"/>
                </a:moveTo>
                <a:lnTo>
                  <a:pt x="376427" y="614171"/>
                </a:lnTo>
                <a:lnTo>
                  <a:pt x="374903" y="630935"/>
                </a:lnTo>
                <a:lnTo>
                  <a:pt x="371855" y="649223"/>
                </a:lnTo>
                <a:lnTo>
                  <a:pt x="345947" y="734567"/>
                </a:lnTo>
                <a:lnTo>
                  <a:pt x="320039" y="784859"/>
                </a:lnTo>
                <a:lnTo>
                  <a:pt x="288035" y="835151"/>
                </a:lnTo>
                <a:lnTo>
                  <a:pt x="251459" y="885443"/>
                </a:lnTo>
                <a:lnTo>
                  <a:pt x="195071" y="950975"/>
                </a:lnTo>
                <a:lnTo>
                  <a:pt x="163067" y="982979"/>
                </a:lnTo>
                <a:lnTo>
                  <a:pt x="132587" y="1014983"/>
                </a:lnTo>
                <a:lnTo>
                  <a:pt x="99059" y="1046987"/>
                </a:lnTo>
                <a:lnTo>
                  <a:pt x="65531" y="1080515"/>
                </a:lnTo>
                <a:lnTo>
                  <a:pt x="52114" y="1092144"/>
                </a:lnTo>
                <a:lnTo>
                  <a:pt x="138683" y="1022603"/>
                </a:lnTo>
                <a:lnTo>
                  <a:pt x="201167" y="957071"/>
                </a:lnTo>
                <a:lnTo>
                  <a:pt x="231647" y="923543"/>
                </a:lnTo>
                <a:lnTo>
                  <a:pt x="259079" y="891539"/>
                </a:lnTo>
                <a:lnTo>
                  <a:pt x="307847" y="824483"/>
                </a:lnTo>
                <a:lnTo>
                  <a:pt x="327659" y="789431"/>
                </a:lnTo>
                <a:lnTo>
                  <a:pt x="345947" y="755903"/>
                </a:lnTo>
                <a:lnTo>
                  <a:pt x="353567" y="739139"/>
                </a:lnTo>
                <a:lnTo>
                  <a:pt x="361187" y="720851"/>
                </a:lnTo>
                <a:lnTo>
                  <a:pt x="367283" y="704087"/>
                </a:lnTo>
                <a:lnTo>
                  <a:pt x="373379" y="685799"/>
                </a:lnTo>
                <a:lnTo>
                  <a:pt x="376427" y="673607"/>
                </a:lnTo>
                <a:close/>
              </a:path>
              <a:path w="386079" h="1148079">
                <a:moveTo>
                  <a:pt x="385571" y="614171"/>
                </a:moveTo>
                <a:lnTo>
                  <a:pt x="385571" y="577595"/>
                </a:lnTo>
                <a:lnTo>
                  <a:pt x="382523" y="541019"/>
                </a:lnTo>
                <a:lnTo>
                  <a:pt x="376427" y="504443"/>
                </a:lnTo>
                <a:lnTo>
                  <a:pt x="370331" y="484631"/>
                </a:lnTo>
                <a:lnTo>
                  <a:pt x="365759" y="466343"/>
                </a:lnTo>
                <a:lnTo>
                  <a:pt x="359663" y="448055"/>
                </a:lnTo>
                <a:lnTo>
                  <a:pt x="352043" y="428243"/>
                </a:lnTo>
                <a:lnTo>
                  <a:pt x="344423" y="409955"/>
                </a:lnTo>
                <a:lnTo>
                  <a:pt x="336803" y="390143"/>
                </a:lnTo>
                <a:lnTo>
                  <a:pt x="327659" y="371855"/>
                </a:lnTo>
                <a:lnTo>
                  <a:pt x="316991" y="352043"/>
                </a:lnTo>
                <a:lnTo>
                  <a:pt x="297179" y="313943"/>
                </a:lnTo>
                <a:lnTo>
                  <a:pt x="274319" y="275843"/>
                </a:lnTo>
                <a:lnTo>
                  <a:pt x="249935" y="236219"/>
                </a:lnTo>
                <a:lnTo>
                  <a:pt x="224027" y="198119"/>
                </a:lnTo>
                <a:lnTo>
                  <a:pt x="196595" y="158495"/>
                </a:lnTo>
                <a:lnTo>
                  <a:pt x="167639" y="118871"/>
                </a:lnTo>
                <a:lnTo>
                  <a:pt x="138683" y="80771"/>
                </a:lnTo>
                <a:lnTo>
                  <a:pt x="79247" y="1523"/>
                </a:lnTo>
                <a:lnTo>
                  <a:pt x="76199" y="0"/>
                </a:lnTo>
                <a:lnTo>
                  <a:pt x="73151" y="0"/>
                </a:lnTo>
                <a:lnTo>
                  <a:pt x="71627" y="4571"/>
                </a:lnTo>
                <a:lnTo>
                  <a:pt x="71627" y="7619"/>
                </a:lnTo>
                <a:lnTo>
                  <a:pt x="131063" y="85343"/>
                </a:lnTo>
                <a:lnTo>
                  <a:pt x="188975" y="164591"/>
                </a:lnTo>
                <a:lnTo>
                  <a:pt x="216407" y="202691"/>
                </a:lnTo>
                <a:lnTo>
                  <a:pt x="242315" y="242315"/>
                </a:lnTo>
                <a:lnTo>
                  <a:pt x="266699" y="280415"/>
                </a:lnTo>
                <a:lnTo>
                  <a:pt x="309371" y="356615"/>
                </a:lnTo>
                <a:lnTo>
                  <a:pt x="318515" y="376427"/>
                </a:lnTo>
                <a:lnTo>
                  <a:pt x="327659" y="394715"/>
                </a:lnTo>
                <a:lnTo>
                  <a:pt x="335279" y="413003"/>
                </a:lnTo>
                <a:lnTo>
                  <a:pt x="342899" y="432815"/>
                </a:lnTo>
                <a:lnTo>
                  <a:pt x="350519" y="451103"/>
                </a:lnTo>
                <a:lnTo>
                  <a:pt x="356615" y="469391"/>
                </a:lnTo>
                <a:lnTo>
                  <a:pt x="370331" y="524255"/>
                </a:lnTo>
                <a:lnTo>
                  <a:pt x="373379" y="542543"/>
                </a:lnTo>
                <a:lnTo>
                  <a:pt x="376427" y="579119"/>
                </a:lnTo>
                <a:lnTo>
                  <a:pt x="376427" y="673607"/>
                </a:lnTo>
                <a:lnTo>
                  <a:pt x="377951" y="667511"/>
                </a:lnTo>
                <a:lnTo>
                  <a:pt x="380999" y="650747"/>
                </a:lnTo>
                <a:lnTo>
                  <a:pt x="384047" y="632459"/>
                </a:lnTo>
                <a:lnTo>
                  <a:pt x="385571" y="614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2123" y="1447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1267" y="345795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6695" y="42336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2123" y="55671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93835" y="6248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1852" y="14478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81200">
                <a:moveTo>
                  <a:pt x="76199" y="1904999"/>
                </a:moveTo>
                <a:lnTo>
                  <a:pt x="0" y="1904999"/>
                </a:lnTo>
                <a:lnTo>
                  <a:pt x="33527" y="1972055"/>
                </a:lnTo>
                <a:lnTo>
                  <a:pt x="33527" y="1917191"/>
                </a:lnTo>
                <a:lnTo>
                  <a:pt x="35051" y="1921763"/>
                </a:lnTo>
                <a:lnTo>
                  <a:pt x="41147" y="1921763"/>
                </a:lnTo>
                <a:lnTo>
                  <a:pt x="42671" y="1917191"/>
                </a:lnTo>
                <a:lnTo>
                  <a:pt x="42671" y="1972055"/>
                </a:lnTo>
                <a:lnTo>
                  <a:pt x="76199" y="1904999"/>
                </a:lnTo>
                <a:close/>
              </a:path>
              <a:path w="76200" h="19812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81200">
                <a:moveTo>
                  <a:pt x="42671" y="19049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04999"/>
                </a:lnTo>
                <a:lnTo>
                  <a:pt x="42671" y="1904999"/>
                </a:lnTo>
                <a:close/>
              </a:path>
              <a:path w="76200" h="1981200">
                <a:moveTo>
                  <a:pt x="42671" y="1972055"/>
                </a:moveTo>
                <a:lnTo>
                  <a:pt x="42671" y="1917191"/>
                </a:lnTo>
                <a:lnTo>
                  <a:pt x="41147" y="1921763"/>
                </a:lnTo>
                <a:lnTo>
                  <a:pt x="35051" y="1921763"/>
                </a:lnTo>
                <a:lnTo>
                  <a:pt x="33527" y="1917191"/>
                </a:lnTo>
                <a:lnTo>
                  <a:pt x="33527" y="1972055"/>
                </a:lnTo>
                <a:lnTo>
                  <a:pt x="38099" y="1981199"/>
                </a:lnTo>
                <a:lnTo>
                  <a:pt x="42671" y="197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21852" y="3429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62000">
                <a:moveTo>
                  <a:pt x="76199" y="685799"/>
                </a:moveTo>
                <a:lnTo>
                  <a:pt x="0" y="685799"/>
                </a:lnTo>
                <a:lnTo>
                  <a:pt x="33527" y="752855"/>
                </a:lnTo>
                <a:lnTo>
                  <a:pt x="33527" y="697991"/>
                </a:lnTo>
                <a:lnTo>
                  <a:pt x="35051" y="702563"/>
                </a:lnTo>
                <a:lnTo>
                  <a:pt x="41147" y="702563"/>
                </a:lnTo>
                <a:lnTo>
                  <a:pt x="42671" y="697991"/>
                </a:lnTo>
                <a:lnTo>
                  <a:pt x="42671" y="752855"/>
                </a:lnTo>
                <a:lnTo>
                  <a:pt x="76199" y="685799"/>
                </a:lnTo>
                <a:close/>
              </a:path>
              <a:path w="76200" h="762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6200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42671" y="685799"/>
                </a:lnTo>
                <a:close/>
              </a:path>
              <a:path w="76200" h="762000">
                <a:moveTo>
                  <a:pt x="42671" y="752855"/>
                </a:moveTo>
                <a:lnTo>
                  <a:pt x="42671" y="697991"/>
                </a:lnTo>
                <a:lnTo>
                  <a:pt x="41147" y="702563"/>
                </a:lnTo>
                <a:lnTo>
                  <a:pt x="35051" y="702563"/>
                </a:lnTo>
                <a:lnTo>
                  <a:pt x="33527" y="697991"/>
                </a:lnTo>
                <a:lnTo>
                  <a:pt x="33527" y="752855"/>
                </a:lnTo>
                <a:lnTo>
                  <a:pt x="38099" y="761999"/>
                </a:lnTo>
                <a:lnTo>
                  <a:pt x="42671" y="75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1852" y="41910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76199" y="1295399"/>
                </a:moveTo>
                <a:lnTo>
                  <a:pt x="0" y="1295399"/>
                </a:lnTo>
                <a:lnTo>
                  <a:pt x="33527" y="1362455"/>
                </a:lnTo>
                <a:lnTo>
                  <a:pt x="33527" y="1307591"/>
                </a:lnTo>
                <a:lnTo>
                  <a:pt x="35051" y="1312163"/>
                </a:lnTo>
                <a:lnTo>
                  <a:pt x="41147" y="1312163"/>
                </a:lnTo>
                <a:lnTo>
                  <a:pt x="42671" y="1307591"/>
                </a:lnTo>
                <a:lnTo>
                  <a:pt x="42671" y="1362455"/>
                </a:lnTo>
                <a:lnTo>
                  <a:pt x="76199" y="1295399"/>
                </a:lnTo>
                <a:close/>
              </a:path>
              <a:path w="76200" h="13716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371600">
                <a:moveTo>
                  <a:pt x="42671" y="12953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295399"/>
                </a:lnTo>
                <a:lnTo>
                  <a:pt x="42671" y="1295399"/>
                </a:lnTo>
                <a:close/>
              </a:path>
              <a:path w="76200" h="1371600">
                <a:moveTo>
                  <a:pt x="42671" y="1362455"/>
                </a:moveTo>
                <a:lnTo>
                  <a:pt x="42671" y="1307591"/>
                </a:lnTo>
                <a:lnTo>
                  <a:pt x="41147" y="1312163"/>
                </a:lnTo>
                <a:lnTo>
                  <a:pt x="35051" y="1312163"/>
                </a:lnTo>
                <a:lnTo>
                  <a:pt x="33527" y="1307591"/>
                </a:lnTo>
                <a:lnTo>
                  <a:pt x="33527" y="1362455"/>
                </a:lnTo>
                <a:lnTo>
                  <a:pt x="38099" y="1371599"/>
                </a:lnTo>
                <a:lnTo>
                  <a:pt x="42671" y="1362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21852" y="5562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85800">
                <a:moveTo>
                  <a:pt x="76199" y="609599"/>
                </a:moveTo>
                <a:lnTo>
                  <a:pt x="0" y="609599"/>
                </a:lnTo>
                <a:lnTo>
                  <a:pt x="33527" y="676655"/>
                </a:lnTo>
                <a:lnTo>
                  <a:pt x="33527" y="621791"/>
                </a:lnTo>
                <a:lnTo>
                  <a:pt x="35051" y="626363"/>
                </a:lnTo>
                <a:lnTo>
                  <a:pt x="41147" y="626363"/>
                </a:lnTo>
                <a:lnTo>
                  <a:pt x="42671" y="621791"/>
                </a:lnTo>
                <a:lnTo>
                  <a:pt x="42671" y="676655"/>
                </a:lnTo>
                <a:lnTo>
                  <a:pt x="76199" y="609599"/>
                </a:lnTo>
                <a:close/>
              </a:path>
              <a:path w="76200" h="6858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85800">
                <a:moveTo>
                  <a:pt x="42671" y="6095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09599"/>
                </a:lnTo>
                <a:lnTo>
                  <a:pt x="42671" y="609599"/>
                </a:lnTo>
                <a:close/>
              </a:path>
              <a:path w="76200" h="685800">
                <a:moveTo>
                  <a:pt x="42671" y="676655"/>
                </a:moveTo>
                <a:lnTo>
                  <a:pt x="42671" y="621791"/>
                </a:lnTo>
                <a:lnTo>
                  <a:pt x="41147" y="626363"/>
                </a:lnTo>
                <a:lnTo>
                  <a:pt x="35051" y="626363"/>
                </a:lnTo>
                <a:lnTo>
                  <a:pt x="33527" y="621791"/>
                </a:lnTo>
                <a:lnTo>
                  <a:pt x="33527" y="676655"/>
                </a:lnTo>
                <a:lnTo>
                  <a:pt x="38099" y="685799"/>
                </a:lnTo>
                <a:lnTo>
                  <a:pt x="42671" y="676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21175" y="1606677"/>
            <a:ext cx="473709" cy="16979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83660" y="4400168"/>
            <a:ext cx="717550" cy="10077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87325" marR="180975"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eco</a:t>
            </a:r>
            <a:r>
              <a:rPr sz="1600" b="1" dirty="0">
                <a:latin typeface="Arial"/>
                <a:cs typeface="Arial"/>
              </a:rPr>
              <a:t>rd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98899" y="3539609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27272" y="5568065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29200" y="6156959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1627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1627"/>
                </a:lnTo>
                <a:lnTo>
                  <a:pt x="266699" y="71627"/>
                </a:lnTo>
                <a:close/>
              </a:path>
              <a:path w="381000" h="127000">
                <a:moveTo>
                  <a:pt x="380999" y="62483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322"/>
                </a:lnTo>
                <a:lnTo>
                  <a:pt x="380999" y="62483"/>
                </a:lnTo>
                <a:close/>
              </a:path>
              <a:path w="381000" h="127000">
                <a:moveTo>
                  <a:pt x="266699" y="120322"/>
                </a:moveTo>
                <a:lnTo>
                  <a:pt x="266699" y="71627"/>
                </a:lnTo>
                <a:lnTo>
                  <a:pt x="254507" y="71627"/>
                </a:lnTo>
                <a:lnTo>
                  <a:pt x="254507" y="126491"/>
                </a:lnTo>
                <a:lnTo>
                  <a:pt x="266699" y="120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4627" y="5070347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3151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3151"/>
                </a:lnTo>
                <a:lnTo>
                  <a:pt x="266699" y="73151"/>
                </a:lnTo>
                <a:close/>
              </a:path>
              <a:path w="381000" h="127000">
                <a:moveTo>
                  <a:pt x="380999" y="64007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469"/>
                </a:lnTo>
                <a:lnTo>
                  <a:pt x="380999" y="64007"/>
                </a:lnTo>
                <a:close/>
              </a:path>
              <a:path w="381000" h="127000">
                <a:moveTo>
                  <a:pt x="266699" y="120469"/>
                </a:moveTo>
                <a:lnTo>
                  <a:pt x="266699" y="73151"/>
                </a:lnTo>
                <a:lnTo>
                  <a:pt x="254507" y="73151"/>
                </a:lnTo>
                <a:lnTo>
                  <a:pt x="254507" y="126491"/>
                </a:lnTo>
                <a:lnTo>
                  <a:pt x="266699" y="120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8149" y="5882129"/>
            <a:ext cx="449643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 marR="53086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Variable length 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allocated </a:t>
            </a:r>
            <a:r>
              <a:rPr sz="2000" spc="-10" dirty="0">
                <a:latin typeface="Times New Roman"/>
                <a:cs typeface="Times New Roman"/>
              </a:rPr>
              <a:t>after  </a:t>
            </a:r>
            <a:r>
              <a:rPr sz="2000" spc="-5" dirty="0">
                <a:latin typeface="Times New Roman"/>
                <a:cs typeface="Times New Roman"/>
              </a:rPr>
              <a:t>temporaries, and there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local data </a:t>
            </a:r>
            <a:r>
              <a:rPr sz="2000" spc="-10" dirty="0">
                <a:latin typeface="Times New Roman"/>
                <a:cs typeface="Times New Roman"/>
              </a:rPr>
              <a:t>to 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8338" y="4842761"/>
            <a:ext cx="68897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top_s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8135" y="2122932"/>
            <a:ext cx="601980" cy="2778760"/>
          </a:xfrm>
          <a:custGeom>
            <a:avLst/>
            <a:gdLst/>
            <a:ahLst/>
            <a:cxnLst/>
            <a:rect l="l" t="t" r="r" b="b"/>
            <a:pathLst>
              <a:path w="601979" h="2778760">
                <a:moveTo>
                  <a:pt x="454500" y="41313"/>
                </a:moveTo>
                <a:lnTo>
                  <a:pt x="416051" y="42671"/>
                </a:lnTo>
                <a:lnTo>
                  <a:pt x="380999" y="57911"/>
                </a:lnTo>
                <a:lnTo>
                  <a:pt x="345947" y="74675"/>
                </a:lnTo>
                <a:lnTo>
                  <a:pt x="329183" y="85343"/>
                </a:lnTo>
                <a:lnTo>
                  <a:pt x="312419" y="94487"/>
                </a:lnTo>
                <a:lnTo>
                  <a:pt x="297179" y="105155"/>
                </a:lnTo>
                <a:lnTo>
                  <a:pt x="280415" y="117347"/>
                </a:lnTo>
                <a:lnTo>
                  <a:pt x="265175" y="131063"/>
                </a:lnTo>
                <a:lnTo>
                  <a:pt x="248411" y="144779"/>
                </a:lnTo>
                <a:lnTo>
                  <a:pt x="233171" y="158495"/>
                </a:lnTo>
                <a:lnTo>
                  <a:pt x="219455" y="175259"/>
                </a:lnTo>
                <a:lnTo>
                  <a:pt x="204215" y="192023"/>
                </a:lnTo>
                <a:lnTo>
                  <a:pt x="176783" y="228599"/>
                </a:lnTo>
                <a:lnTo>
                  <a:pt x="150875" y="271271"/>
                </a:lnTo>
                <a:lnTo>
                  <a:pt x="126491" y="320039"/>
                </a:lnTo>
                <a:lnTo>
                  <a:pt x="105155" y="374903"/>
                </a:lnTo>
                <a:lnTo>
                  <a:pt x="85343" y="437387"/>
                </a:lnTo>
                <a:lnTo>
                  <a:pt x="77723" y="470915"/>
                </a:lnTo>
                <a:lnTo>
                  <a:pt x="68579" y="505967"/>
                </a:lnTo>
                <a:lnTo>
                  <a:pt x="60959" y="542543"/>
                </a:lnTo>
                <a:lnTo>
                  <a:pt x="54863" y="583691"/>
                </a:lnTo>
                <a:lnTo>
                  <a:pt x="47243" y="627887"/>
                </a:lnTo>
                <a:lnTo>
                  <a:pt x="41147" y="675131"/>
                </a:lnTo>
                <a:lnTo>
                  <a:pt x="35051" y="726947"/>
                </a:lnTo>
                <a:lnTo>
                  <a:pt x="12191" y="1025651"/>
                </a:lnTo>
                <a:lnTo>
                  <a:pt x="9143" y="1091183"/>
                </a:lnTo>
                <a:lnTo>
                  <a:pt x="4571" y="1228343"/>
                </a:lnTo>
                <a:lnTo>
                  <a:pt x="1523" y="1368551"/>
                </a:lnTo>
                <a:lnTo>
                  <a:pt x="0" y="1510283"/>
                </a:lnTo>
                <a:lnTo>
                  <a:pt x="0" y="1652015"/>
                </a:lnTo>
                <a:lnTo>
                  <a:pt x="1523" y="1792223"/>
                </a:lnTo>
                <a:lnTo>
                  <a:pt x="4571" y="1859279"/>
                </a:lnTo>
                <a:lnTo>
                  <a:pt x="6095" y="1926335"/>
                </a:lnTo>
                <a:lnTo>
                  <a:pt x="12191" y="2054351"/>
                </a:lnTo>
                <a:lnTo>
                  <a:pt x="12191" y="1510283"/>
                </a:lnTo>
                <a:lnTo>
                  <a:pt x="13715" y="1368551"/>
                </a:lnTo>
                <a:lnTo>
                  <a:pt x="16763" y="1228343"/>
                </a:lnTo>
                <a:lnTo>
                  <a:pt x="28955" y="961643"/>
                </a:lnTo>
                <a:lnTo>
                  <a:pt x="42671" y="781811"/>
                </a:lnTo>
                <a:lnTo>
                  <a:pt x="54863" y="676655"/>
                </a:lnTo>
                <a:lnTo>
                  <a:pt x="67055" y="585215"/>
                </a:lnTo>
                <a:lnTo>
                  <a:pt x="73151" y="545591"/>
                </a:lnTo>
                <a:lnTo>
                  <a:pt x="80771" y="507491"/>
                </a:lnTo>
                <a:lnTo>
                  <a:pt x="89915" y="472439"/>
                </a:lnTo>
                <a:lnTo>
                  <a:pt x="97535" y="440435"/>
                </a:lnTo>
                <a:lnTo>
                  <a:pt x="117347" y="379475"/>
                </a:lnTo>
                <a:lnTo>
                  <a:pt x="149351" y="300227"/>
                </a:lnTo>
                <a:lnTo>
                  <a:pt x="175259" y="256031"/>
                </a:lnTo>
                <a:lnTo>
                  <a:pt x="187451" y="236219"/>
                </a:lnTo>
                <a:lnTo>
                  <a:pt x="228599" y="182879"/>
                </a:lnTo>
                <a:lnTo>
                  <a:pt x="272795" y="140207"/>
                </a:lnTo>
                <a:lnTo>
                  <a:pt x="303275" y="115823"/>
                </a:lnTo>
                <a:lnTo>
                  <a:pt x="353567" y="86867"/>
                </a:lnTo>
                <a:lnTo>
                  <a:pt x="368807" y="77723"/>
                </a:lnTo>
                <a:lnTo>
                  <a:pt x="387095" y="68579"/>
                </a:lnTo>
                <a:lnTo>
                  <a:pt x="420623" y="54863"/>
                </a:lnTo>
                <a:lnTo>
                  <a:pt x="454500" y="41313"/>
                </a:lnTo>
                <a:close/>
              </a:path>
              <a:path w="601979" h="2778760">
                <a:moveTo>
                  <a:pt x="601979" y="2759963"/>
                </a:moveTo>
                <a:lnTo>
                  <a:pt x="600455" y="2747771"/>
                </a:lnTo>
                <a:lnTo>
                  <a:pt x="557783" y="2753867"/>
                </a:lnTo>
                <a:lnTo>
                  <a:pt x="475487" y="2763011"/>
                </a:lnTo>
                <a:lnTo>
                  <a:pt x="455675" y="2764535"/>
                </a:lnTo>
                <a:lnTo>
                  <a:pt x="435863" y="2764535"/>
                </a:lnTo>
                <a:lnTo>
                  <a:pt x="416051" y="2766059"/>
                </a:lnTo>
                <a:lnTo>
                  <a:pt x="396239" y="2764535"/>
                </a:lnTo>
                <a:lnTo>
                  <a:pt x="377951" y="2764535"/>
                </a:lnTo>
                <a:lnTo>
                  <a:pt x="358139" y="2761487"/>
                </a:lnTo>
                <a:lnTo>
                  <a:pt x="303275" y="2750819"/>
                </a:lnTo>
                <a:lnTo>
                  <a:pt x="252983" y="2731007"/>
                </a:lnTo>
                <a:lnTo>
                  <a:pt x="205739" y="2699003"/>
                </a:lnTo>
                <a:lnTo>
                  <a:pt x="175259" y="2670047"/>
                </a:lnTo>
                <a:lnTo>
                  <a:pt x="149351" y="2633471"/>
                </a:lnTo>
                <a:lnTo>
                  <a:pt x="135635" y="2613659"/>
                </a:lnTo>
                <a:lnTo>
                  <a:pt x="112775" y="2566415"/>
                </a:lnTo>
                <a:lnTo>
                  <a:pt x="91439" y="2511551"/>
                </a:lnTo>
                <a:lnTo>
                  <a:pt x="73151" y="2447543"/>
                </a:lnTo>
                <a:lnTo>
                  <a:pt x="57911" y="2369819"/>
                </a:lnTo>
                <a:lnTo>
                  <a:pt x="51815" y="2325623"/>
                </a:lnTo>
                <a:lnTo>
                  <a:pt x="39623" y="2225039"/>
                </a:lnTo>
                <a:lnTo>
                  <a:pt x="35051" y="2170175"/>
                </a:lnTo>
                <a:lnTo>
                  <a:pt x="28955" y="2113787"/>
                </a:lnTo>
                <a:lnTo>
                  <a:pt x="16763" y="1859279"/>
                </a:lnTo>
                <a:lnTo>
                  <a:pt x="12191" y="1652015"/>
                </a:lnTo>
                <a:lnTo>
                  <a:pt x="12191" y="2054351"/>
                </a:lnTo>
                <a:lnTo>
                  <a:pt x="21335" y="2171699"/>
                </a:lnTo>
                <a:lnTo>
                  <a:pt x="27431" y="2226563"/>
                </a:lnTo>
                <a:lnTo>
                  <a:pt x="32003" y="2278379"/>
                </a:lnTo>
                <a:lnTo>
                  <a:pt x="39623" y="2327147"/>
                </a:lnTo>
                <a:lnTo>
                  <a:pt x="45719" y="2372867"/>
                </a:lnTo>
                <a:lnTo>
                  <a:pt x="53339" y="2414015"/>
                </a:lnTo>
                <a:lnTo>
                  <a:pt x="70103" y="2484119"/>
                </a:lnTo>
                <a:lnTo>
                  <a:pt x="89915" y="2545079"/>
                </a:lnTo>
                <a:lnTo>
                  <a:pt x="112775" y="2596895"/>
                </a:lnTo>
                <a:lnTo>
                  <a:pt x="138683" y="2641091"/>
                </a:lnTo>
                <a:lnTo>
                  <a:pt x="166115" y="2677667"/>
                </a:lnTo>
                <a:lnTo>
                  <a:pt x="196595" y="2708147"/>
                </a:lnTo>
                <a:lnTo>
                  <a:pt x="230123" y="2732531"/>
                </a:lnTo>
                <a:lnTo>
                  <a:pt x="263651" y="2750819"/>
                </a:lnTo>
                <a:lnTo>
                  <a:pt x="300227" y="2763011"/>
                </a:lnTo>
                <a:lnTo>
                  <a:pt x="338327" y="2772155"/>
                </a:lnTo>
                <a:lnTo>
                  <a:pt x="396239" y="2778251"/>
                </a:lnTo>
                <a:lnTo>
                  <a:pt x="437387" y="2778251"/>
                </a:lnTo>
                <a:lnTo>
                  <a:pt x="477011" y="2775203"/>
                </a:lnTo>
                <a:lnTo>
                  <a:pt x="518159" y="2770631"/>
                </a:lnTo>
                <a:lnTo>
                  <a:pt x="560831" y="2766059"/>
                </a:lnTo>
                <a:lnTo>
                  <a:pt x="601979" y="2759963"/>
                </a:lnTo>
                <a:close/>
              </a:path>
              <a:path w="601979" h="2778760">
                <a:moveTo>
                  <a:pt x="524255" y="10667"/>
                </a:moveTo>
                <a:lnTo>
                  <a:pt x="440435" y="0"/>
                </a:lnTo>
                <a:lnTo>
                  <a:pt x="450644" y="29988"/>
                </a:lnTo>
                <a:lnTo>
                  <a:pt x="461771" y="25907"/>
                </a:lnTo>
                <a:lnTo>
                  <a:pt x="466343" y="36575"/>
                </a:lnTo>
                <a:lnTo>
                  <a:pt x="466343" y="70064"/>
                </a:lnTo>
                <a:lnTo>
                  <a:pt x="524255" y="10667"/>
                </a:lnTo>
                <a:close/>
              </a:path>
              <a:path w="601979" h="2778760">
                <a:moveTo>
                  <a:pt x="466343" y="36575"/>
                </a:moveTo>
                <a:lnTo>
                  <a:pt x="461771" y="25907"/>
                </a:lnTo>
                <a:lnTo>
                  <a:pt x="450644" y="29988"/>
                </a:lnTo>
                <a:lnTo>
                  <a:pt x="454500" y="41313"/>
                </a:lnTo>
                <a:lnTo>
                  <a:pt x="466343" y="36575"/>
                </a:lnTo>
                <a:close/>
              </a:path>
              <a:path w="601979" h="2778760">
                <a:moveTo>
                  <a:pt x="466343" y="70064"/>
                </a:moveTo>
                <a:lnTo>
                  <a:pt x="466343" y="36575"/>
                </a:lnTo>
                <a:lnTo>
                  <a:pt x="454500" y="41313"/>
                </a:lnTo>
                <a:lnTo>
                  <a:pt x="464819" y="71627"/>
                </a:lnTo>
                <a:lnTo>
                  <a:pt x="466343" y="70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8625839" cy="1477328"/>
          </a:xfrm>
        </p:spPr>
        <p:txBody>
          <a:bodyPr/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25" dirty="0"/>
              <a:t> </a:t>
            </a:r>
            <a:r>
              <a:rPr sz="3200" spc="-5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9524999" cy="6206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How </a:t>
            </a:r>
            <a:r>
              <a:rPr sz="2600" spc="-5" dirty="0">
                <a:latin typeface="Arial"/>
                <a:cs typeface="Arial"/>
              </a:rPr>
              <a:t>do </a:t>
            </a:r>
            <a:r>
              <a:rPr sz="260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allocate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space </a:t>
            </a:r>
            <a:r>
              <a:rPr sz="2600" dirty="0">
                <a:latin typeface="Arial"/>
                <a:cs typeface="Arial"/>
              </a:rPr>
              <a:t>for the </a:t>
            </a:r>
            <a:r>
              <a:rPr sz="2600" spc="-5" dirty="0">
                <a:latin typeface="Arial"/>
                <a:cs typeface="Arial"/>
              </a:rPr>
              <a:t>generated target  code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the data </a:t>
            </a:r>
            <a:r>
              <a:rPr sz="2600" dirty="0">
                <a:latin typeface="Arial"/>
                <a:cs typeface="Arial"/>
              </a:rPr>
              <a:t>object </a:t>
            </a:r>
            <a:r>
              <a:rPr sz="2600" spc="-5" dirty="0">
                <a:latin typeface="Arial"/>
                <a:cs typeface="Arial"/>
              </a:rPr>
              <a:t>of our source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programs</a:t>
            </a:r>
            <a:r>
              <a:rPr sz="2600" smtClean="0">
                <a:latin typeface="Arial"/>
                <a:cs typeface="Arial"/>
              </a:rPr>
              <a:t>?</a:t>
            </a:r>
            <a:endParaRPr lang="en-US" sz="2600" dirty="0" smtClean="0">
              <a:latin typeface="Arial"/>
              <a:cs typeface="Arial"/>
            </a:endParaRPr>
          </a:p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endParaRPr sz="2600">
              <a:latin typeface="Arial"/>
              <a:cs typeface="Arial"/>
            </a:endParaRPr>
          </a:p>
          <a:p>
            <a:pPr marL="354965" marR="35560" indent="-342265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  <a:tab pos="2016125" algn="l"/>
              </a:tabLst>
            </a:pPr>
            <a:r>
              <a:rPr sz="2600" spc="-5">
                <a:latin typeface="Arial"/>
                <a:cs typeface="Arial"/>
              </a:rPr>
              <a:t>The  </a:t>
            </a:r>
            <a:r>
              <a:rPr sz="2600" spc="-5" smtClean="0">
                <a:latin typeface="Arial"/>
                <a:cs typeface="Arial"/>
              </a:rPr>
              <a:t>places</a:t>
            </a:r>
            <a:r>
              <a:rPr lang="en-US" sz="2600" spc="-5" dirty="0" smtClean="0">
                <a:latin typeface="Arial"/>
                <a:cs typeface="Arial"/>
              </a:rPr>
              <a:t> </a:t>
            </a:r>
            <a:r>
              <a:rPr sz="2600" spc="-5" smtClean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data objects that can be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determined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compile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time </a:t>
            </a:r>
            <a:r>
              <a:rPr sz="260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00B050"/>
                </a:solidFill>
                <a:latin typeface="Arial"/>
                <a:cs typeface="Arial"/>
              </a:rPr>
              <a:t>allocated</a:t>
            </a:r>
            <a:r>
              <a:rPr sz="26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Arial"/>
                <a:cs typeface="Arial"/>
              </a:rPr>
              <a:t>statically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But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places </a:t>
            </a:r>
            <a:r>
              <a:rPr sz="2600" dirty="0">
                <a:latin typeface="Arial"/>
                <a:cs typeface="Arial"/>
              </a:rPr>
              <a:t>for the some </a:t>
            </a:r>
            <a:r>
              <a:rPr sz="2600" spc="-5" dirty="0">
                <a:latin typeface="Arial"/>
                <a:cs typeface="Arial"/>
              </a:rPr>
              <a:t>of data objects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600" i="1" spc="-5" dirty="0">
                <a:latin typeface="Arial"/>
                <a:cs typeface="Arial"/>
              </a:rPr>
              <a:t>allocated </a:t>
            </a:r>
            <a:r>
              <a:rPr sz="2600" i="1" dirty="0">
                <a:latin typeface="Arial"/>
                <a:cs typeface="Arial"/>
              </a:rPr>
              <a:t>at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spc="-5">
                <a:solidFill>
                  <a:srgbClr val="7030A0"/>
                </a:solidFill>
                <a:latin typeface="Arial"/>
                <a:cs typeface="Arial"/>
              </a:rPr>
              <a:t>run-time</a:t>
            </a:r>
            <a:r>
              <a:rPr sz="2600" spc="-5" smtClean="0">
                <a:latin typeface="Arial"/>
                <a:cs typeface="Arial"/>
              </a:rPr>
              <a:t>.</a:t>
            </a:r>
            <a:endParaRPr lang="en-US" sz="2600" spc="-5" dirty="0" smtClean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354965" marR="793750" indent="-34226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-5">
                <a:latin typeface="Arial"/>
                <a:cs typeface="Arial"/>
              </a:rPr>
              <a:t>allocation </a:t>
            </a:r>
            <a:r>
              <a:rPr lang="en-US" sz="2600" spc="-5" dirty="0" smtClean="0">
                <a:latin typeface="Arial"/>
                <a:cs typeface="Arial"/>
              </a:rPr>
              <a:t>and</a:t>
            </a:r>
            <a:r>
              <a:rPr sz="2600" spc="-5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de-allocation of the data </a:t>
            </a:r>
            <a:r>
              <a:rPr sz="2600" dirty="0">
                <a:latin typeface="Arial"/>
                <a:cs typeface="Arial"/>
              </a:rPr>
              <a:t>objects </a:t>
            </a:r>
            <a:r>
              <a:rPr sz="2600" spc="-5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managed by the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run-time support</a:t>
            </a:r>
            <a:r>
              <a:rPr sz="26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package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756285" marR="81280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is loaded </a:t>
            </a:r>
            <a:r>
              <a:rPr sz="2400" dirty="0">
                <a:latin typeface="Arial"/>
                <a:cs typeface="Arial"/>
              </a:rPr>
              <a:t>together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generated </a:t>
            </a:r>
            <a:r>
              <a:rPr sz="2400" dirty="0">
                <a:latin typeface="Arial"/>
                <a:cs typeface="Arial"/>
              </a:rPr>
              <a:t>target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3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depends on  </a:t>
            </a:r>
            <a:r>
              <a:rPr sz="2400" dirty="0">
                <a:latin typeface="Arial"/>
                <a:cs typeface="Arial"/>
              </a:rPr>
              <a:t>the semantics of the </a:t>
            </a:r>
            <a:r>
              <a:rPr sz="2400" spc="-5" dirty="0">
                <a:latin typeface="Arial"/>
                <a:cs typeface="Arial"/>
              </a:rPr>
              <a:t>programming language </a:t>
            </a:r>
            <a:r>
              <a:rPr sz="2400" dirty="0">
                <a:latin typeface="Arial"/>
                <a:cs typeface="Arial"/>
              </a:rPr>
              <a:t>(especially the  </a:t>
            </a:r>
            <a:r>
              <a:rPr sz="2400" spc="-5" dirty="0">
                <a:latin typeface="Arial"/>
                <a:cs typeface="Arial"/>
              </a:rPr>
              <a:t>semantics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procedures in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Procedure</a:t>
            </a:r>
            <a:r>
              <a:rPr sz="3200" spc="-60" dirty="0"/>
              <a:t> </a:t>
            </a:r>
            <a:r>
              <a:rPr sz="3200" spc="-5" dirty="0"/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73783"/>
            <a:ext cx="9372600" cy="5804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5615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Each execution of </a:t>
            </a:r>
            <a:r>
              <a:rPr sz="2600" dirty="0">
                <a:latin typeface="Arial"/>
                <a:cs typeface="Arial"/>
              </a:rPr>
              <a:t>a procedure </a:t>
            </a:r>
            <a:r>
              <a:rPr sz="2600" spc="-5" dirty="0">
                <a:latin typeface="Arial"/>
                <a:cs typeface="Arial"/>
              </a:rPr>
              <a:t>is called as </a:t>
            </a: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activation </a:t>
            </a:r>
            <a:r>
              <a:rPr sz="2600" spc="-5" dirty="0">
                <a:latin typeface="Arial"/>
                <a:cs typeface="Arial"/>
              </a:rPr>
              <a:t>of  that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procedure.</a:t>
            </a:r>
            <a:endParaRPr sz="2600">
              <a:latin typeface="Arial"/>
              <a:cs typeface="Arial"/>
            </a:endParaRPr>
          </a:p>
          <a:p>
            <a:pPr marL="355600" marR="393700" indent="-342900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An execution of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starts </a:t>
            </a:r>
            <a:r>
              <a:rPr sz="2600" spc="-10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the beginning </a:t>
            </a:r>
            <a:r>
              <a:rPr sz="2600" spc="-5" dirty="0">
                <a:latin typeface="Arial"/>
                <a:cs typeface="Arial"/>
              </a:rPr>
              <a:t>of 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procedure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body;</a:t>
            </a:r>
            <a:endParaRPr sz="2600">
              <a:latin typeface="Arial"/>
              <a:cs typeface="Arial"/>
            </a:endParaRPr>
          </a:p>
          <a:p>
            <a:pPr marL="355600" marR="122555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completed, it returns control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the  point immediately after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was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called.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  <a:tab pos="727075" algn="l"/>
              </a:tabLst>
            </a:pP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Lifetime </a:t>
            </a:r>
            <a:r>
              <a:rPr sz="2600" spc="-5" dirty="0">
                <a:latin typeface="Arial"/>
                <a:cs typeface="Arial"/>
              </a:rPr>
              <a:t>of an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activation of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the </a:t>
            </a:r>
            <a:r>
              <a:rPr sz="2600" dirty="0">
                <a:latin typeface="Arial"/>
                <a:cs typeface="Arial"/>
              </a:rPr>
              <a:t>sequence  </a:t>
            </a:r>
            <a:r>
              <a:rPr sz="2600" spc="-5" dirty="0">
                <a:latin typeface="Arial"/>
                <a:cs typeface="Arial"/>
              </a:rPr>
              <a:t>of steps between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first and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last steps in execution of 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	</a:t>
            </a:r>
            <a:r>
              <a:rPr sz="2600" dirty="0">
                <a:latin typeface="Arial"/>
                <a:cs typeface="Arial"/>
              </a:rPr>
              <a:t>(including the </a:t>
            </a:r>
            <a:r>
              <a:rPr sz="2600" spc="-5" dirty="0">
                <a:latin typeface="Arial"/>
                <a:cs typeface="Arial"/>
              </a:rPr>
              <a:t>other procedures called by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7E00"/>
                </a:solidFill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355600" marR="394335" indent="-342900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procedure activations, then their lifetimes 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either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non-overlapping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are</a:t>
            </a:r>
            <a:r>
              <a:rPr sz="2600" spc="-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Arial"/>
                <a:cs typeface="Arial"/>
              </a:rPr>
              <a:t>nested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65" marR="561340" indent="-342265" algn="just">
              <a:lnSpc>
                <a:spcPct val="99800"/>
              </a:lnSpc>
              <a:spcBef>
                <a:spcPts val="484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is recursive,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new </a:t>
            </a:r>
            <a:r>
              <a:rPr sz="2600" spc="-5" dirty="0">
                <a:latin typeface="Arial"/>
                <a:cs typeface="Arial"/>
              </a:rPr>
              <a:t>activation can </a:t>
            </a:r>
            <a:r>
              <a:rPr sz="2600" dirty="0">
                <a:latin typeface="Arial"/>
                <a:cs typeface="Arial"/>
              </a:rPr>
              <a:t>begin  </a:t>
            </a:r>
            <a:r>
              <a:rPr sz="2600" spc="-5" dirty="0">
                <a:latin typeface="Arial"/>
                <a:cs typeface="Arial"/>
              </a:rPr>
              <a:t>before an earlier activation of </a:t>
            </a:r>
            <a:r>
              <a:rPr sz="2600" dirty="0">
                <a:latin typeface="Arial"/>
                <a:cs typeface="Arial"/>
              </a:rPr>
              <a:t>the same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dirty="0">
                <a:latin typeface="Arial"/>
                <a:cs typeface="Arial"/>
              </a:rPr>
              <a:t>has  </a:t>
            </a:r>
            <a:r>
              <a:rPr sz="2600" spc="-5" dirty="0">
                <a:latin typeface="Arial"/>
                <a:cs typeface="Arial"/>
              </a:rPr>
              <a:t>ended.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059438"/>
            <a:ext cx="8382000" cy="304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call graph </a:t>
            </a:r>
            <a:r>
              <a:rPr sz="2400" spc="-5" dirty="0">
                <a:latin typeface="Arial"/>
                <a:cs typeface="Arial"/>
              </a:rPr>
              <a:t>is a directed multi-graph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are the </a:t>
            </a:r>
            <a:r>
              <a:rPr sz="2400" spc="-5" dirty="0">
                <a:latin typeface="Arial"/>
                <a:cs typeface="Arial"/>
              </a:rPr>
              <a:t>procedures </a:t>
            </a:r>
            <a:r>
              <a:rPr sz="2400" dirty="0">
                <a:latin typeface="Arial"/>
                <a:cs typeface="Arial"/>
              </a:rPr>
              <a:t>of the program and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represent </a:t>
            </a:r>
            <a:r>
              <a:rPr sz="2400" spc="-5" dirty="0">
                <a:latin typeface="Arial"/>
                <a:cs typeface="Arial"/>
              </a:rPr>
              <a:t>calls between </a:t>
            </a:r>
            <a:r>
              <a:rPr sz="2400" dirty="0">
                <a:latin typeface="Arial"/>
                <a:cs typeface="Arial"/>
              </a:rPr>
              <a:t>these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Used in optimization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  <a:p>
            <a:pPr marL="12700" marR="2207260">
              <a:lnSpc>
                <a:spcPct val="1195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Acyclic </a:t>
            </a:r>
            <a:r>
              <a:rPr sz="2400" spc="930" dirty="0">
                <a:latin typeface="Microsoft Sans Serif"/>
                <a:cs typeface="Microsoft Sans Serif"/>
              </a:rPr>
              <a:t>€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recursion in </a:t>
            </a:r>
            <a:r>
              <a:rPr sz="2400" dirty="0">
                <a:latin typeface="Arial"/>
                <a:cs typeface="Arial"/>
              </a:rPr>
              <a:t>the program 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computed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statically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Call</a:t>
            </a:r>
            <a:r>
              <a:rPr sz="3200" spc="-80" dirty="0"/>
              <a:t> </a:t>
            </a:r>
            <a:r>
              <a:rPr sz="3200"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307" y="2008631"/>
            <a:ext cx="257683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var </a:t>
            </a:r>
            <a:r>
              <a:rPr sz="1500" dirty="0">
                <a:latin typeface="Arial"/>
                <a:cs typeface="Arial"/>
              </a:rPr>
              <a:t>a: </a:t>
            </a:r>
            <a:r>
              <a:rPr sz="1500" spc="-5" dirty="0">
                <a:latin typeface="Arial"/>
                <a:cs typeface="Arial"/>
              </a:rPr>
              <a:t>array </a:t>
            </a:r>
            <a:r>
              <a:rPr sz="1500" dirty="0">
                <a:latin typeface="Arial"/>
                <a:cs typeface="Arial"/>
              </a:rPr>
              <a:t>[0 </a:t>
            </a:r>
            <a:r>
              <a:rPr sz="1500" spc="-5" dirty="0">
                <a:latin typeface="Arial"/>
                <a:cs typeface="Arial"/>
              </a:rPr>
              <a:t>.. 10]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integer;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308" y="4937757"/>
            <a:ext cx="3322954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procedure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latin typeface="Arial"/>
                <a:cs typeface="Arial"/>
              </a:rPr>
              <a:t>begin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readarray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();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quicksort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(1,9);</a:t>
            </a:r>
            <a:r>
              <a:rPr sz="1500" spc="-40" dirty="0">
                <a:solidFill>
                  <a:srgbClr val="FF31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2305621"/>
          <a:ext cx="5638797" cy="259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9"/>
                <a:gridCol w="990599"/>
                <a:gridCol w="2057399"/>
              </a:tblGrid>
              <a:tr h="838199">
                <a:tc>
                  <a:txBody>
                    <a:bodyPr/>
                    <a:lstStyle/>
                    <a:p>
                      <a:pPr marL="59055">
                        <a:lnSpc>
                          <a:spcPts val="154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readarray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…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a[i]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399"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(y,z: integer):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 marR="2064385">
                        <a:lnSpc>
                          <a:spcPct val="12000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i,j,x,v: integer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begin …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9">
                <a:tc gridSpan="3">
                  <a:txBody>
                    <a:bodyPr/>
                    <a:lstStyle/>
                    <a:p>
                      <a:pPr marL="59055">
                        <a:lnSpc>
                          <a:spcPts val="158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(m,n: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i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:=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(m,n);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(m,i-1);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(i+1,n)</a:t>
                      </a:r>
                      <a:r>
                        <a:rPr sz="1500" spc="-1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6800" y="1929383"/>
            <a:ext cx="5791200" cy="3733800"/>
          </a:xfrm>
          <a:custGeom>
            <a:avLst/>
            <a:gdLst/>
            <a:ahLst/>
            <a:cxnLst/>
            <a:rect l="l" t="t" r="r" b="b"/>
            <a:pathLst>
              <a:path w="5791200" h="3733800">
                <a:moveTo>
                  <a:pt x="0" y="0"/>
                </a:moveTo>
                <a:lnTo>
                  <a:pt x="0" y="3733799"/>
                </a:lnTo>
                <a:lnTo>
                  <a:pt x="5791199" y="3733799"/>
                </a:lnTo>
                <a:lnTo>
                  <a:pt x="5791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0776" y="2205037"/>
            <a:ext cx="2101786" cy="2277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9137" y="2402330"/>
            <a:ext cx="4032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805" y="3723130"/>
            <a:ext cx="59245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quicksort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36" y="2402330"/>
            <a:ext cx="69850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readarray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4536" y="3697730"/>
            <a:ext cx="6286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partition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Example: Call</a:t>
            </a:r>
            <a:r>
              <a:rPr spc="-85" dirty="0"/>
              <a:t> </a:t>
            </a:r>
            <a:r>
              <a:rPr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61591"/>
            <a:ext cx="8176259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883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call/return </a:t>
            </a:r>
            <a:r>
              <a:rPr sz="2800" spc="-5" dirty="0">
                <a:latin typeface="Arial"/>
                <a:cs typeface="Arial"/>
              </a:rPr>
              <a:t>– when a </a:t>
            </a:r>
            <a:r>
              <a:rPr sz="2800" dirty="0">
                <a:latin typeface="Arial"/>
                <a:cs typeface="Arial"/>
              </a:rPr>
              <a:t>procedure </a:t>
            </a:r>
            <a:r>
              <a:rPr sz="2800" spc="-5" dirty="0">
                <a:latin typeface="Arial"/>
                <a:cs typeface="Arial"/>
              </a:rPr>
              <a:t>activation  </a:t>
            </a:r>
            <a:r>
              <a:rPr sz="2800" dirty="0">
                <a:latin typeface="Arial"/>
                <a:cs typeface="Arial"/>
              </a:rPr>
              <a:t>terminates, </a:t>
            </a:r>
            <a:r>
              <a:rPr sz="2800" spc="-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returns to the </a:t>
            </a:r>
            <a:r>
              <a:rPr sz="2800" spc="-5" dirty="0">
                <a:latin typeface="Arial"/>
                <a:cs typeface="Arial"/>
              </a:rPr>
              <a:t>caller </a:t>
            </a:r>
            <a:r>
              <a:rPr sz="2800" dirty="0">
                <a:latin typeface="Arial"/>
                <a:cs typeface="Arial"/>
              </a:rPr>
              <a:t>of this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Parameter/return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– values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passed into a procedure  activation upon call. For a </a:t>
            </a:r>
            <a:r>
              <a:rPr sz="2800" dirty="0">
                <a:latin typeface="Arial"/>
                <a:cs typeface="Arial"/>
              </a:rPr>
              <a:t>function, </a:t>
            </a:r>
            <a:r>
              <a:rPr sz="2800" spc="-5" dirty="0">
                <a:latin typeface="Arial"/>
                <a:cs typeface="Arial"/>
              </a:rPr>
              <a:t>a value </a:t>
            </a:r>
            <a:r>
              <a:rPr sz="2800" dirty="0">
                <a:latin typeface="Arial"/>
                <a:cs typeface="Arial"/>
              </a:rPr>
              <a:t>may </a:t>
            </a:r>
            <a:r>
              <a:rPr sz="2800" spc="-5" dirty="0">
                <a:latin typeface="Arial"/>
                <a:cs typeface="Arial"/>
              </a:rPr>
              <a:t>be returned </a:t>
            </a:r>
            <a:r>
              <a:rPr sz="2800" dirty="0">
                <a:latin typeface="Arial"/>
                <a:cs typeface="Arial"/>
              </a:rPr>
              <a:t>to 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caller.</a:t>
            </a:r>
            <a:endParaRPr sz="2800">
              <a:latin typeface="Arial"/>
              <a:cs typeface="Arial"/>
            </a:endParaRPr>
          </a:p>
          <a:p>
            <a:pPr marL="355600" marR="597535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Variable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addressing </a:t>
            </a:r>
            <a:r>
              <a:rPr sz="2800" spc="-5" dirty="0">
                <a:latin typeface="Arial"/>
                <a:cs typeface="Arial"/>
              </a:rPr>
              <a:t>– when using an identifier, language  scope rules </a:t>
            </a:r>
            <a:r>
              <a:rPr sz="2800" dirty="0">
                <a:latin typeface="Arial"/>
                <a:cs typeface="Arial"/>
              </a:rPr>
              <a:t>dictate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binding.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Implementing Run-time control</a:t>
            </a:r>
            <a:r>
              <a:rPr sz="3200" spc="-10" dirty="0"/>
              <a:t> </a:t>
            </a:r>
            <a:r>
              <a:rPr sz="3200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715007"/>
            <a:ext cx="8817609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6769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Historically,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dirty="0">
                <a:latin typeface="Arial"/>
                <a:cs typeface="Arial"/>
              </a:rPr>
              <a:t>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solve the run-time  control flow problem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(Fortran)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space allocated at </a:t>
            </a:r>
            <a:r>
              <a:rPr sz="2800">
                <a:latin typeface="Arial"/>
                <a:cs typeface="Arial"/>
              </a:rPr>
              <a:t>compile </a:t>
            </a:r>
            <a:r>
              <a:rPr sz="2800" spc="-5" smtClean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machine instructions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area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/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 frame/ </a:t>
            </a:r>
            <a:r>
              <a:rPr sz="2800" b="1" spc="-5">
                <a:solidFill>
                  <a:srgbClr val="31319A"/>
                </a:solidFill>
                <a:latin typeface="Arial"/>
                <a:cs typeface="Arial"/>
              </a:rPr>
              <a:t>activation</a:t>
            </a:r>
            <a:r>
              <a:rPr sz="2800" b="1" spc="6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31319A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4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single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area allocated for each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475615" algn="ctr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local </a:t>
            </a:r>
            <a:r>
              <a:rPr sz="2400" spc="-5" dirty="0">
                <a:latin typeface="Arial"/>
                <a:cs typeface="Arial"/>
              </a:rPr>
              <a:t>vars, parameters, return value, saved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1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return address for each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799083"/>
            <a:ext cx="86080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2135</Words>
  <Application>Microsoft Office PowerPoint</Application>
  <PresentationFormat>Custom</PresentationFormat>
  <Paragraphs>437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Run-Time Environment Lecture 13 </vt:lpstr>
      <vt:lpstr>Run-time Environment</vt:lpstr>
      <vt:lpstr>Storage Organization</vt:lpstr>
      <vt:lpstr>Run-Time Environments</vt:lpstr>
      <vt:lpstr>Procedure Activations</vt:lpstr>
      <vt:lpstr>Call Graph</vt:lpstr>
      <vt:lpstr>Example: Call Graph</vt:lpstr>
      <vt:lpstr>Implementing Run-time control flow</vt:lpstr>
      <vt:lpstr>Static Allocation</vt:lpstr>
      <vt:lpstr>Static Allocation</vt:lpstr>
      <vt:lpstr>Call/Return processing in Static Allocation</vt:lpstr>
      <vt:lpstr>Static Allocation</vt:lpstr>
      <vt:lpstr>Static Allocation</vt:lpstr>
      <vt:lpstr>Static Allocation</vt:lpstr>
      <vt:lpstr>Static Allocation: Recursion?</vt:lpstr>
      <vt:lpstr>Static Allocation: Recursion</vt:lpstr>
      <vt:lpstr>Static Allocation: Recursion</vt:lpstr>
      <vt:lpstr>Static Allocation: Recursion</vt:lpstr>
      <vt:lpstr>Static Allocation: Recursion</vt:lpstr>
      <vt:lpstr>Static Allocation: Recursion</vt:lpstr>
      <vt:lpstr>Variable addresses hard-coded, usually as  offset from data area where variable is  declared. addr(x) = start of x's local scope + x's offset</vt:lpstr>
      <vt:lpstr>Stack Allocation</vt:lpstr>
      <vt:lpstr>Control Stack</vt:lpstr>
      <vt:lpstr>Slide 24</vt:lpstr>
      <vt:lpstr>Activation Records (cont.)</vt:lpstr>
      <vt:lpstr>Activation Records (Ex1)</vt:lpstr>
      <vt:lpstr>Activation Records for Recursive Procedures</vt:lpstr>
      <vt:lpstr>Stack Allocation for quicksort 1</vt:lpstr>
      <vt:lpstr>Stack Allocation for quicksort 2</vt:lpstr>
      <vt:lpstr>Stack Allocation for quicksort 3</vt:lpstr>
      <vt:lpstr>Layout of the stack frame</vt:lpstr>
      <vt:lpstr>Creation of An Activation Record</vt:lpstr>
      <vt:lpstr>Creation of An Activation Record (cont.)</vt:lpstr>
      <vt:lpstr>Slide 34</vt:lpstr>
      <vt:lpstr>Variable-Length Local Variables</vt:lpstr>
      <vt:lpstr>Variable Length Data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22.ppt</dc:title>
  <dc:creator>Nasimul Noman</dc:creator>
  <cp:lastModifiedBy>suraiya</cp:lastModifiedBy>
  <cp:revision>23</cp:revision>
  <dcterms:created xsi:type="dcterms:W3CDTF">2015-11-07T17:46:09Z</dcterms:created>
  <dcterms:modified xsi:type="dcterms:W3CDTF">2017-11-15T06:37:48Z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2015-11-07T00:00:00Z</vt:filetime>
  </property>
</Properties>
</file>