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91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04-Jul-17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04-Jul-17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3600"/>
            <a:ext cx="8915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Semantic Analysis: 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Syntax Directed Translation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962400"/>
            <a:ext cx="4953000" cy="1752600"/>
          </a:xfrm>
        </p:spPr>
        <p:txBody>
          <a:bodyPr/>
          <a:lstStyle/>
          <a:p>
            <a:r>
              <a:rPr lang="en-US" dirty="0" smtClean="0"/>
              <a:t>CSE 420</a:t>
            </a:r>
          </a:p>
          <a:p>
            <a:r>
              <a:rPr lang="en-US" dirty="0" smtClean="0"/>
              <a:t>Lecture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S-Attributed Definitions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821936"/>
          </a:xfrm>
        </p:spPr>
        <p:txBody>
          <a:bodyPr/>
          <a:lstStyle/>
          <a:p>
            <a:r>
              <a:rPr lang="en-US" b="1" dirty="0" smtClean="0">
                <a:solidFill>
                  <a:srgbClr val="231F20"/>
                </a:solidFill>
                <a:latin typeface="Times New Roman"/>
                <a:cs typeface="Times New Roman"/>
              </a:rPr>
              <a:t>Example. </a:t>
            </a:r>
            <a:r>
              <a:rPr lang="en-US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above </a:t>
            </a:r>
            <a:r>
              <a:rPr lang="en-US" dirty="0" smtClean="0">
                <a:solidFill>
                  <a:srgbClr val="231F20"/>
                </a:solidFill>
                <a:latin typeface="Times New Roman"/>
                <a:cs typeface="Times New Roman"/>
              </a:rPr>
              <a:t>arithmetic </a:t>
            </a:r>
            <a:r>
              <a:rPr lang="en-US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grammar </a:t>
            </a:r>
            <a:r>
              <a:rPr lang="en-US" dirty="0" smtClean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lang="en-US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example </a:t>
            </a:r>
            <a:r>
              <a:rPr lang="en-US" dirty="0" smtClean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lang="en-US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S-Attributed  </a:t>
            </a:r>
            <a:r>
              <a:rPr lang="en-US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Definition. </a:t>
            </a:r>
            <a:r>
              <a:rPr lang="en-US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 annotated parse-tree for the input </a:t>
            </a:r>
            <a:r>
              <a:rPr lang="en-US" dirty="0" smtClean="0">
                <a:solidFill>
                  <a:srgbClr val="231F20"/>
                </a:solidFill>
                <a:latin typeface="Arial"/>
                <a:cs typeface="Arial"/>
              </a:rPr>
              <a:t>3*5+4n</a:t>
            </a:r>
            <a:r>
              <a:rPr lang="en-US" spc="17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Times New Roman"/>
                <a:cs typeface="Times New Roman"/>
              </a:rPr>
              <a:t>is: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876701" y="3528315"/>
            <a:ext cx="159448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245" dirty="0">
                <a:solidFill>
                  <a:srgbClr val="231F20"/>
                </a:solidFill>
                <a:latin typeface="Arial"/>
                <a:cs typeface="Arial"/>
              </a:rPr>
              <a:t>E.val </a:t>
            </a:r>
            <a:r>
              <a:rPr sz="2250" spc="825" dirty="0">
                <a:solidFill>
                  <a:srgbClr val="231F20"/>
                </a:solidFill>
                <a:latin typeface="PMingLiU"/>
                <a:cs typeface="PMingLiU"/>
              </a:rPr>
              <a:t>=</a:t>
            </a:r>
            <a:r>
              <a:rPr sz="2250" spc="-6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spc="240" dirty="0">
                <a:solidFill>
                  <a:srgbClr val="231F20"/>
                </a:solidFill>
                <a:latin typeface="PMingLiU"/>
                <a:cs typeface="PMingLiU"/>
              </a:rPr>
              <a:t>19</a:t>
            </a:r>
            <a:endParaRPr sz="225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8908" y="3506979"/>
            <a:ext cx="18542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7741" y="4098202"/>
            <a:ext cx="19367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5" dirty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5404" y="4125634"/>
            <a:ext cx="139192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210" dirty="0">
                <a:solidFill>
                  <a:srgbClr val="231F20"/>
                </a:solidFill>
                <a:latin typeface="Arial"/>
                <a:cs typeface="Arial"/>
              </a:rPr>
              <a:t>T.val </a:t>
            </a:r>
            <a:r>
              <a:rPr sz="2250" spc="825" dirty="0">
                <a:solidFill>
                  <a:srgbClr val="231F20"/>
                </a:solidFill>
                <a:latin typeface="PMingLiU"/>
                <a:cs typeface="PMingLiU"/>
              </a:rPr>
              <a:t>=</a:t>
            </a:r>
            <a:r>
              <a:rPr sz="2250" spc="-2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spc="240" dirty="0">
                <a:solidFill>
                  <a:srgbClr val="231F20"/>
                </a:solidFill>
                <a:latin typeface="PMingLiU"/>
                <a:cs typeface="PMingLiU"/>
              </a:rPr>
              <a:t>4</a:t>
            </a:r>
            <a:endParaRPr sz="225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6739" y="4125634"/>
            <a:ext cx="1594485" cy="96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245" dirty="0">
                <a:solidFill>
                  <a:srgbClr val="231F20"/>
                </a:solidFill>
                <a:latin typeface="Arial"/>
                <a:cs typeface="Arial"/>
              </a:rPr>
              <a:t>E.val </a:t>
            </a:r>
            <a:r>
              <a:rPr sz="2250" spc="825" dirty="0">
                <a:solidFill>
                  <a:srgbClr val="231F20"/>
                </a:solidFill>
                <a:latin typeface="PMingLiU"/>
                <a:cs typeface="PMingLiU"/>
              </a:rPr>
              <a:t>=</a:t>
            </a:r>
            <a:r>
              <a:rPr sz="2250" spc="-6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spc="240" dirty="0">
                <a:solidFill>
                  <a:srgbClr val="231F20"/>
                </a:solidFill>
                <a:latin typeface="PMingLiU"/>
                <a:cs typeface="PMingLiU"/>
              </a:rPr>
              <a:t>15</a:t>
            </a:r>
            <a:endParaRPr sz="2250">
              <a:latin typeface="PMingLiU"/>
              <a:cs typeface="PMingLiU"/>
            </a:endParaRPr>
          </a:p>
          <a:p>
            <a:pPr marL="30480">
              <a:lnSpc>
                <a:spcPct val="100000"/>
              </a:lnSpc>
              <a:spcBef>
                <a:spcPts val="2000"/>
              </a:spcBef>
            </a:pPr>
            <a:r>
              <a:rPr sz="2250" i="1" spc="210" dirty="0">
                <a:solidFill>
                  <a:srgbClr val="231F20"/>
                </a:solidFill>
                <a:latin typeface="Arial"/>
                <a:cs typeface="Arial"/>
              </a:rPr>
              <a:t>T.val </a:t>
            </a:r>
            <a:r>
              <a:rPr sz="2250" spc="825" dirty="0">
                <a:solidFill>
                  <a:srgbClr val="231F20"/>
                </a:solidFill>
                <a:latin typeface="PMingLiU"/>
                <a:cs typeface="PMingLiU"/>
              </a:rPr>
              <a:t>=</a:t>
            </a:r>
            <a:r>
              <a:rPr sz="2250" spc="-2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spc="240" dirty="0">
                <a:solidFill>
                  <a:srgbClr val="231F20"/>
                </a:solidFill>
                <a:latin typeface="PMingLiU"/>
                <a:cs typeface="PMingLiU"/>
              </a:rPr>
              <a:t>15</a:t>
            </a:r>
            <a:endParaRPr sz="225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8897" y="5320259"/>
            <a:ext cx="139192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210" dirty="0">
                <a:solidFill>
                  <a:srgbClr val="231F20"/>
                </a:solidFill>
                <a:latin typeface="Arial"/>
                <a:cs typeface="Arial"/>
              </a:rPr>
              <a:t>T.val </a:t>
            </a:r>
            <a:r>
              <a:rPr sz="2250" spc="825" dirty="0">
                <a:solidFill>
                  <a:srgbClr val="231F20"/>
                </a:solidFill>
                <a:latin typeface="PMingLiU"/>
                <a:cs typeface="PMingLiU"/>
              </a:rPr>
              <a:t>=</a:t>
            </a:r>
            <a:r>
              <a:rPr sz="2250" spc="-2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spc="240" dirty="0">
                <a:solidFill>
                  <a:srgbClr val="231F20"/>
                </a:solidFill>
                <a:latin typeface="PMingLiU"/>
                <a:cs typeface="PMingLiU"/>
              </a:rPr>
              <a:t>3</a:t>
            </a:r>
            <a:endParaRPr sz="225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5223" y="5324831"/>
            <a:ext cx="13779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0520" y="4722953"/>
            <a:ext cx="1819910" cy="94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50" i="1" spc="210" dirty="0">
                <a:solidFill>
                  <a:srgbClr val="231F20"/>
                </a:solidFill>
                <a:latin typeface="Arial"/>
                <a:cs typeface="Arial"/>
              </a:rPr>
              <a:t>F.val </a:t>
            </a:r>
            <a:r>
              <a:rPr sz="2250" spc="825" dirty="0">
                <a:solidFill>
                  <a:srgbClr val="231F20"/>
                </a:solidFill>
                <a:latin typeface="PMingLiU"/>
                <a:cs typeface="PMingLiU"/>
              </a:rPr>
              <a:t>=</a:t>
            </a:r>
            <a:r>
              <a:rPr sz="2250" spc="-6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spc="240" dirty="0">
                <a:solidFill>
                  <a:srgbClr val="231F20"/>
                </a:solidFill>
                <a:latin typeface="PMingLiU"/>
                <a:cs typeface="PMingLiU"/>
              </a:rPr>
              <a:t>4</a:t>
            </a:r>
            <a:endParaRPr sz="2250"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  <a:spcBef>
                <a:spcPts val="1785"/>
              </a:spcBef>
            </a:pPr>
            <a:r>
              <a:rPr sz="2250" spc="60" dirty="0">
                <a:solidFill>
                  <a:srgbClr val="231F20"/>
                </a:solidFill>
                <a:latin typeface="Arial"/>
                <a:cs typeface="Arial"/>
              </a:rPr>
              <a:t>digit</a:t>
            </a:r>
            <a:r>
              <a:rPr sz="2250" spc="6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sz="2250" i="1" spc="60" dirty="0">
                <a:solidFill>
                  <a:srgbClr val="231F20"/>
                </a:solidFill>
                <a:latin typeface="Times New Roman"/>
                <a:cs typeface="Times New Roman"/>
              </a:rPr>
              <a:t>lexval</a:t>
            </a:r>
            <a:r>
              <a:rPr sz="2250" spc="60" dirty="0">
                <a:solidFill>
                  <a:srgbClr val="231F20"/>
                </a:solidFill>
                <a:latin typeface="PMingLiU"/>
                <a:cs typeface="PMingLiU"/>
              </a:rPr>
              <a:t>=</a:t>
            </a:r>
            <a:r>
              <a:rPr sz="2250" spc="9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spc="240" dirty="0">
                <a:solidFill>
                  <a:srgbClr val="231F20"/>
                </a:solidFill>
                <a:latin typeface="PMingLiU"/>
                <a:cs typeface="PMingLiU"/>
              </a:rPr>
              <a:t>4</a:t>
            </a:r>
            <a:endParaRPr sz="2250">
              <a:latin typeface="PMingLiU"/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3925" y="5320259"/>
            <a:ext cx="1819910" cy="94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50" i="1" spc="210" dirty="0">
                <a:solidFill>
                  <a:srgbClr val="231F20"/>
                </a:solidFill>
                <a:latin typeface="Arial"/>
                <a:cs typeface="Arial"/>
              </a:rPr>
              <a:t>F.val </a:t>
            </a:r>
            <a:r>
              <a:rPr sz="2250" spc="825" dirty="0">
                <a:solidFill>
                  <a:srgbClr val="231F20"/>
                </a:solidFill>
                <a:latin typeface="PMingLiU"/>
                <a:cs typeface="PMingLiU"/>
              </a:rPr>
              <a:t>=</a:t>
            </a:r>
            <a:r>
              <a:rPr sz="2250" spc="-6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spc="240" dirty="0">
                <a:solidFill>
                  <a:srgbClr val="231F20"/>
                </a:solidFill>
                <a:latin typeface="PMingLiU"/>
                <a:cs typeface="PMingLiU"/>
              </a:rPr>
              <a:t>5</a:t>
            </a:r>
            <a:endParaRPr sz="2250"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  <a:spcBef>
                <a:spcPts val="1785"/>
              </a:spcBef>
            </a:pPr>
            <a:r>
              <a:rPr sz="2250" spc="60" dirty="0">
                <a:solidFill>
                  <a:srgbClr val="231F20"/>
                </a:solidFill>
                <a:latin typeface="Arial"/>
                <a:cs typeface="Arial"/>
              </a:rPr>
              <a:t>digit</a:t>
            </a:r>
            <a:r>
              <a:rPr sz="2250" spc="6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sz="2250" i="1" spc="60" dirty="0">
                <a:solidFill>
                  <a:srgbClr val="231F20"/>
                </a:solidFill>
                <a:latin typeface="Times New Roman"/>
                <a:cs typeface="Times New Roman"/>
              </a:rPr>
              <a:t>lexval</a:t>
            </a:r>
            <a:r>
              <a:rPr sz="2250" spc="60" dirty="0">
                <a:solidFill>
                  <a:srgbClr val="231F20"/>
                </a:solidFill>
                <a:latin typeface="PMingLiU"/>
                <a:cs typeface="PMingLiU"/>
              </a:rPr>
              <a:t>=</a:t>
            </a:r>
            <a:r>
              <a:rPr sz="2250" spc="9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spc="240" dirty="0">
                <a:solidFill>
                  <a:srgbClr val="231F20"/>
                </a:solidFill>
                <a:latin typeface="PMingLiU"/>
                <a:cs typeface="PMingLiU"/>
              </a:rPr>
              <a:t>5</a:t>
            </a:r>
            <a:endParaRPr sz="2250">
              <a:latin typeface="PMingLiU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4000" y="5917565"/>
            <a:ext cx="1819910" cy="94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50" i="1" spc="210" dirty="0">
                <a:solidFill>
                  <a:srgbClr val="231F20"/>
                </a:solidFill>
                <a:latin typeface="Arial"/>
                <a:cs typeface="Arial"/>
              </a:rPr>
              <a:t>F.val </a:t>
            </a:r>
            <a:r>
              <a:rPr sz="2250" spc="825" dirty="0">
                <a:solidFill>
                  <a:srgbClr val="231F20"/>
                </a:solidFill>
                <a:latin typeface="PMingLiU"/>
                <a:cs typeface="PMingLiU"/>
              </a:rPr>
              <a:t>=</a:t>
            </a:r>
            <a:r>
              <a:rPr sz="2250" spc="-6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spc="240" dirty="0">
                <a:solidFill>
                  <a:srgbClr val="231F20"/>
                </a:solidFill>
                <a:latin typeface="PMingLiU"/>
                <a:cs typeface="PMingLiU"/>
              </a:rPr>
              <a:t>3</a:t>
            </a:r>
            <a:endParaRPr sz="2250"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  <a:spcBef>
                <a:spcPts val="1785"/>
              </a:spcBef>
            </a:pPr>
            <a:r>
              <a:rPr sz="2250" spc="60" dirty="0">
                <a:solidFill>
                  <a:srgbClr val="231F20"/>
                </a:solidFill>
                <a:latin typeface="Arial"/>
                <a:cs typeface="Arial"/>
              </a:rPr>
              <a:t>digit</a:t>
            </a:r>
            <a:r>
              <a:rPr sz="2250" spc="6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sz="2250" i="1" spc="60" dirty="0">
                <a:solidFill>
                  <a:srgbClr val="231F20"/>
                </a:solidFill>
                <a:latin typeface="Times New Roman"/>
                <a:cs typeface="Times New Roman"/>
              </a:rPr>
              <a:t>lexval</a:t>
            </a:r>
            <a:r>
              <a:rPr sz="2250" spc="60" dirty="0">
                <a:solidFill>
                  <a:srgbClr val="231F20"/>
                </a:solidFill>
                <a:latin typeface="PMingLiU"/>
                <a:cs typeface="PMingLiU"/>
              </a:rPr>
              <a:t>=</a:t>
            </a:r>
            <a:r>
              <a:rPr sz="2250" spc="9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spc="240" dirty="0">
                <a:solidFill>
                  <a:srgbClr val="231F20"/>
                </a:solidFill>
                <a:latin typeface="PMingLiU"/>
                <a:cs typeface="PMingLiU"/>
              </a:rPr>
              <a:t>3</a:t>
            </a:r>
            <a:endParaRPr sz="2250">
              <a:latin typeface="PMingLiU"/>
              <a:cs typeface="PMingLiU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74121" y="3267711"/>
            <a:ext cx="635" cy="294640"/>
          </a:xfrm>
          <a:custGeom>
            <a:avLst/>
            <a:gdLst/>
            <a:ahLst/>
            <a:cxnLst/>
            <a:rect l="l" t="t" r="r" b="b"/>
            <a:pathLst>
              <a:path w="635" h="294639">
                <a:moveTo>
                  <a:pt x="317" y="0"/>
                </a:moveTo>
                <a:lnTo>
                  <a:pt x="0" y="294335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35640" y="3168270"/>
            <a:ext cx="1573530" cy="504825"/>
          </a:xfrm>
          <a:custGeom>
            <a:avLst/>
            <a:gdLst/>
            <a:ahLst/>
            <a:cxnLst/>
            <a:rect l="l" t="t" r="r" b="b"/>
            <a:pathLst>
              <a:path w="1573529" h="504825">
                <a:moveTo>
                  <a:pt x="0" y="0"/>
                </a:moveTo>
                <a:lnTo>
                  <a:pt x="1573479" y="504253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39477" y="3866554"/>
            <a:ext cx="549275" cy="293370"/>
          </a:xfrm>
          <a:custGeom>
            <a:avLst/>
            <a:gdLst/>
            <a:ahLst/>
            <a:cxnLst/>
            <a:rect l="l" t="t" r="r" b="b"/>
            <a:pathLst>
              <a:path w="549275" h="293370">
                <a:moveTo>
                  <a:pt x="549008" y="0"/>
                </a:moveTo>
                <a:lnTo>
                  <a:pt x="0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4058" y="3866554"/>
            <a:ext cx="635" cy="320675"/>
          </a:xfrm>
          <a:custGeom>
            <a:avLst/>
            <a:gdLst/>
            <a:ahLst/>
            <a:cxnLst/>
            <a:rect l="l" t="t" r="r" b="b"/>
            <a:pathLst>
              <a:path w="635" h="320675">
                <a:moveTo>
                  <a:pt x="0" y="0"/>
                </a:moveTo>
                <a:lnTo>
                  <a:pt x="203" y="320522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5400" y="3886200"/>
            <a:ext cx="915669" cy="293370"/>
          </a:xfrm>
          <a:custGeom>
            <a:avLst/>
            <a:gdLst/>
            <a:ahLst/>
            <a:cxnLst/>
            <a:rect l="l" t="t" r="r" b="b"/>
            <a:pathLst>
              <a:path w="915670" h="293370">
                <a:moveTo>
                  <a:pt x="0" y="0"/>
                </a:moveTo>
                <a:lnTo>
                  <a:pt x="915263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53486" y="4463860"/>
            <a:ext cx="635" cy="293370"/>
          </a:xfrm>
          <a:custGeom>
            <a:avLst/>
            <a:gdLst/>
            <a:ahLst/>
            <a:cxnLst/>
            <a:rect l="l" t="t" r="r" b="b"/>
            <a:pathLst>
              <a:path w="635" h="293370">
                <a:moveTo>
                  <a:pt x="342" y="0"/>
                </a:moveTo>
                <a:lnTo>
                  <a:pt x="0" y="29281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0970" y="4463860"/>
            <a:ext cx="635" cy="293370"/>
          </a:xfrm>
          <a:custGeom>
            <a:avLst/>
            <a:gdLst/>
            <a:ahLst/>
            <a:cxnLst/>
            <a:rect l="l" t="t" r="r" b="b"/>
            <a:pathLst>
              <a:path w="634" h="293370">
                <a:moveTo>
                  <a:pt x="63" y="0"/>
                </a:moveTo>
                <a:lnTo>
                  <a:pt x="0" y="292811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9731" y="5061179"/>
            <a:ext cx="548640" cy="293370"/>
          </a:xfrm>
          <a:custGeom>
            <a:avLst/>
            <a:gdLst/>
            <a:ahLst/>
            <a:cxnLst/>
            <a:rect l="l" t="t" r="r" b="b"/>
            <a:pathLst>
              <a:path w="548639" h="293370">
                <a:moveTo>
                  <a:pt x="548411" y="0"/>
                </a:moveTo>
                <a:lnTo>
                  <a:pt x="0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3435" y="5061179"/>
            <a:ext cx="635" cy="289560"/>
          </a:xfrm>
          <a:custGeom>
            <a:avLst/>
            <a:gdLst/>
            <a:ahLst/>
            <a:cxnLst/>
            <a:rect l="l" t="t" r="r" b="b"/>
            <a:pathLst>
              <a:path w="635" h="289560">
                <a:moveTo>
                  <a:pt x="0" y="0"/>
                </a:moveTo>
                <a:lnTo>
                  <a:pt x="228" y="28931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39058" y="5061179"/>
            <a:ext cx="549910" cy="293370"/>
          </a:xfrm>
          <a:custGeom>
            <a:avLst/>
            <a:gdLst/>
            <a:ahLst/>
            <a:cxnLst/>
            <a:rect l="l" t="t" r="r" b="b"/>
            <a:pathLst>
              <a:path w="549910" h="293370">
                <a:moveTo>
                  <a:pt x="0" y="0"/>
                </a:moveTo>
                <a:lnTo>
                  <a:pt x="549529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0183" y="5061179"/>
            <a:ext cx="635" cy="257810"/>
          </a:xfrm>
          <a:custGeom>
            <a:avLst/>
            <a:gdLst/>
            <a:ahLst/>
            <a:cxnLst/>
            <a:rect l="l" t="t" r="r" b="b"/>
            <a:pathLst>
              <a:path w="634" h="257810">
                <a:moveTo>
                  <a:pt x="469" y="0"/>
                </a:moveTo>
                <a:lnTo>
                  <a:pt x="0" y="25731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4451" y="5658486"/>
            <a:ext cx="635" cy="293370"/>
          </a:xfrm>
          <a:custGeom>
            <a:avLst/>
            <a:gdLst/>
            <a:ahLst/>
            <a:cxnLst/>
            <a:rect l="l" t="t" r="r" b="b"/>
            <a:pathLst>
              <a:path w="635" h="293370">
                <a:moveTo>
                  <a:pt x="76" y="0"/>
                </a:moveTo>
                <a:lnTo>
                  <a:pt x="0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3588" y="5658486"/>
            <a:ext cx="635" cy="257810"/>
          </a:xfrm>
          <a:custGeom>
            <a:avLst/>
            <a:gdLst/>
            <a:ahLst/>
            <a:cxnLst/>
            <a:rect l="l" t="t" r="r" b="b"/>
            <a:pathLst>
              <a:path w="635" h="257810">
                <a:moveTo>
                  <a:pt x="469" y="0"/>
                </a:moveTo>
                <a:lnTo>
                  <a:pt x="0" y="25731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3676" y="6255792"/>
            <a:ext cx="635" cy="257810"/>
          </a:xfrm>
          <a:custGeom>
            <a:avLst/>
            <a:gdLst/>
            <a:ahLst/>
            <a:cxnLst/>
            <a:rect l="l" t="t" r="r" b="b"/>
            <a:pathLst>
              <a:path w="635" h="257809">
                <a:moveTo>
                  <a:pt x="457" y="0"/>
                </a:moveTo>
                <a:lnTo>
                  <a:pt x="0" y="257314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9731" y="5061179"/>
            <a:ext cx="548640" cy="293370"/>
          </a:xfrm>
          <a:custGeom>
            <a:avLst/>
            <a:gdLst/>
            <a:ahLst/>
            <a:cxnLst/>
            <a:rect l="l" t="t" r="r" b="b"/>
            <a:pathLst>
              <a:path w="548639" h="293370">
                <a:moveTo>
                  <a:pt x="548411" y="0"/>
                </a:moveTo>
                <a:lnTo>
                  <a:pt x="0" y="292798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4495800" y="2895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Inherited and Synthesized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synthesized attribute </a:t>
            </a:r>
            <a:r>
              <a:rPr lang="en-US" dirty="0" smtClean="0"/>
              <a:t>for a </a:t>
            </a:r>
            <a:r>
              <a:rPr lang="en-US" dirty="0" err="1" smtClean="0"/>
              <a:t>nonterminal</a:t>
            </a:r>
            <a:r>
              <a:rPr lang="en-US" dirty="0" smtClean="0"/>
              <a:t> A at a parse-tree node N is defined by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 semantic rule associated with the production at N. Note that the production must have A as its head.</a:t>
            </a:r>
          </a:p>
          <a:p>
            <a:r>
              <a:rPr lang="en-US" i="1" dirty="0" smtClean="0"/>
              <a:t>A synthesized attribute at node N is defined only in terms of attribute values at the </a:t>
            </a:r>
            <a:r>
              <a:rPr lang="en-US" b="1" i="1" dirty="0" smtClean="0"/>
              <a:t>children of N and at N itself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inherited attribute </a:t>
            </a:r>
            <a:r>
              <a:rPr lang="en-US" dirty="0" smtClean="0"/>
              <a:t>for a </a:t>
            </a:r>
            <a:r>
              <a:rPr lang="en-US" dirty="0" err="1" smtClean="0"/>
              <a:t>nonterminal</a:t>
            </a:r>
            <a:r>
              <a:rPr lang="en-US" dirty="0" smtClean="0"/>
              <a:t> B at a parse-tree node N is defined by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 semantic rule associated with the production at the parent of N. Note that the production must have B as a symbol in its body.</a:t>
            </a:r>
          </a:p>
          <a:p>
            <a:r>
              <a:rPr lang="en-US" i="1" dirty="0" smtClean="0"/>
              <a:t>An inherited attribute at node N is defined only in terms of attribute values at </a:t>
            </a:r>
            <a:r>
              <a:rPr lang="en-US" b="1" i="1" dirty="0" smtClean="0"/>
              <a:t>N's parent, N itself, and N's siblings</a:t>
            </a:r>
            <a:r>
              <a:rPr lang="en-US" i="1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Inherited and Synthesized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486400"/>
          </a:xfrm>
        </p:spPr>
        <p:txBody>
          <a:bodyPr/>
          <a:lstStyle/>
          <a:p>
            <a:r>
              <a:rPr lang="en-US" dirty="0" smtClean="0"/>
              <a:t>Terminals can have synthesized attributes, which are given to it by the </a:t>
            </a:r>
            <a:r>
              <a:rPr lang="en-US" dirty="0" err="1" smtClean="0"/>
              <a:t>lexer</a:t>
            </a:r>
            <a:r>
              <a:rPr lang="en-US" dirty="0" smtClean="0"/>
              <a:t> (not the parser). </a:t>
            </a:r>
          </a:p>
          <a:p>
            <a:endParaRPr lang="en-US" dirty="0" smtClean="0"/>
          </a:p>
          <a:p>
            <a:r>
              <a:rPr lang="en-US" dirty="0" smtClean="0"/>
              <a:t>There are no rules in an SDD giving values to attributes for terminals. </a:t>
            </a:r>
          </a:p>
          <a:p>
            <a:endParaRPr lang="en-US" dirty="0" smtClean="0"/>
          </a:p>
          <a:p>
            <a:r>
              <a:rPr lang="en-US" dirty="0" smtClean="0"/>
              <a:t>Terminals do not have inherited attributes.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nonterminal</a:t>
            </a:r>
            <a:r>
              <a:rPr lang="en-US" dirty="0" smtClean="0"/>
              <a:t> can have both inherited and synthesized attributes.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Evaluating an SDD at the Nodes of a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029200"/>
          </a:xfrm>
        </p:spPr>
        <p:txBody>
          <a:bodyPr/>
          <a:lstStyle/>
          <a:p>
            <a:r>
              <a:rPr lang="en-US" dirty="0"/>
              <a:t>Parse tree helps us to visualize the translation specified by SDD.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rules of an SDD </a:t>
            </a:r>
            <a:r>
              <a:rPr lang="en-US" dirty="0" smtClean="0"/>
              <a:t>are applied </a:t>
            </a:r>
            <a:r>
              <a:rPr lang="en-US" dirty="0"/>
              <a:t>by </a:t>
            </a:r>
            <a:r>
              <a:rPr lang="en-US" dirty="0" smtClean="0"/>
              <a:t>first constructing </a:t>
            </a:r>
            <a:r>
              <a:rPr lang="en-US" dirty="0"/>
              <a:t>a parse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then </a:t>
            </a:r>
            <a:r>
              <a:rPr lang="en-US" dirty="0">
                <a:solidFill>
                  <a:srgbClr val="FF0000"/>
                </a:solidFill>
              </a:rPr>
              <a:t>using the rules to evaluate all of </a:t>
            </a:r>
            <a:r>
              <a:rPr lang="en-US" dirty="0" smtClean="0">
                <a:solidFill>
                  <a:srgbClr val="FF0000"/>
                </a:solidFill>
              </a:rPr>
              <a:t>the attributes </a:t>
            </a:r>
            <a:r>
              <a:rPr lang="en-US" dirty="0">
                <a:solidFill>
                  <a:srgbClr val="FF0000"/>
                </a:solidFill>
              </a:rPr>
              <a:t>at each of the nodes of the parse tree.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</a:t>
            </a:r>
            <a:r>
              <a:rPr lang="en-US" dirty="0"/>
              <a:t>parse tree, showing the value(s) of </a:t>
            </a:r>
            <a:r>
              <a:rPr lang="en-US" dirty="0" smtClean="0"/>
              <a:t>its attribute(s</a:t>
            </a:r>
            <a:r>
              <a:rPr lang="en-US" dirty="0"/>
              <a:t>) is called an </a:t>
            </a:r>
            <a:r>
              <a:rPr lang="en-US" b="1" dirty="0"/>
              <a:t>annotated parse tree.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68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Evaluating an SDD at the Nodes of a Parse Tree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68" y="1295399"/>
            <a:ext cx="4655968" cy="221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92286"/>
            <a:ext cx="5502890" cy="30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283106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Annotated parse tree: 3*5 + 4 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038600"/>
            <a:ext cx="33528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synthesized attributes</a:t>
            </a:r>
            <a:r>
              <a:rPr lang="en-US" dirty="0"/>
              <a:t>, we can evaluate attributes in any </a:t>
            </a:r>
            <a:r>
              <a:rPr lang="en-US" dirty="0">
                <a:solidFill>
                  <a:srgbClr val="FF0000"/>
                </a:solidFill>
              </a:rPr>
              <a:t>bottom-up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, such as that </a:t>
            </a:r>
            <a:r>
              <a:rPr lang="en-US" dirty="0"/>
              <a:t>of a </a:t>
            </a:r>
            <a:r>
              <a:rPr lang="en-US" dirty="0" err="1">
                <a:solidFill>
                  <a:srgbClr val="FF0000"/>
                </a:solidFill>
              </a:rPr>
              <a:t>postorder</a:t>
            </a:r>
            <a:r>
              <a:rPr lang="en-US" dirty="0"/>
              <a:t> traversal of the parse tree.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5867400" y="1219200"/>
            <a:ext cx="2667000" cy="685800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val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b="1" i="1" dirty="0" err="1" smtClean="0"/>
              <a:t>lexval</a:t>
            </a:r>
            <a:r>
              <a:rPr lang="en-US" i="1" dirty="0" smtClean="0"/>
              <a:t> </a:t>
            </a:r>
            <a:r>
              <a:rPr lang="en-US" dirty="0" smtClean="0"/>
              <a:t>are synthesized attributes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36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4419600"/>
          </a:xfrm>
        </p:spPr>
        <p:txBody>
          <a:bodyPr/>
          <a:lstStyle/>
          <a:p>
            <a:r>
              <a:rPr lang="en-US" b="1" dirty="0"/>
              <a:t>Inherited attributes </a:t>
            </a:r>
            <a:r>
              <a:rPr lang="en-US" dirty="0"/>
              <a:t>are useful when the structure of a parse tree does not match </a:t>
            </a:r>
            <a:r>
              <a:rPr lang="en-US" dirty="0" smtClean="0"/>
              <a:t>the abstract </a:t>
            </a:r>
            <a:r>
              <a:rPr lang="en-US" dirty="0"/>
              <a:t>syntax of the source code.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be used to overcome the mismatch due </a:t>
            </a:r>
            <a:r>
              <a:rPr lang="en-US" dirty="0" smtClean="0"/>
              <a:t>to grammar </a:t>
            </a:r>
            <a:r>
              <a:rPr lang="en-US" dirty="0"/>
              <a:t>designed for parsing rather than translation.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Evaluating an SDD at the Nodes of a Parse Tree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4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Evaluating an SDD at the Nodes of a Parse Tree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" y="1600200"/>
            <a:ext cx="4642832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3352800"/>
            <a:ext cx="507020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4267200"/>
            <a:ext cx="35052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An SDD with both inherited and synthesized attributes </a:t>
            </a:r>
            <a:r>
              <a:rPr lang="en-US" dirty="0">
                <a:solidFill>
                  <a:srgbClr val="FF0000"/>
                </a:solidFill>
              </a:rPr>
              <a:t>does not ensure any </a:t>
            </a:r>
            <a:r>
              <a:rPr lang="en-US" dirty="0" smtClean="0">
                <a:solidFill>
                  <a:srgbClr val="FF0000"/>
                </a:solidFill>
              </a:rPr>
              <a:t>guaranteed order</a:t>
            </a:r>
            <a:r>
              <a:rPr lang="en-US" dirty="0"/>
              <a:t>; even it may not have an order at all.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2667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Annotated parse tree: 3*5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38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Evaluating an SDD at the Nodes of a Parse Tree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58388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4592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906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1676400"/>
            <a:ext cx="8958943" cy="4953000"/>
          </a:xfrm>
        </p:spPr>
        <p:txBody>
          <a:bodyPr>
            <a:normAutofit/>
          </a:bodyPr>
          <a:lstStyle/>
          <a:p>
            <a:r>
              <a:rPr lang="en-US" sz="2400" b="1" dirty="0"/>
              <a:t>"Dependency graphs</a:t>
            </a:r>
            <a:r>
              <a:rPr lang="en-US" sz="2400" dirty="0"/>
              <a:t>" are a useful tool for determining an </a:t>
            </a:r>
            <a:r>
              <a:rPr lang="en-US" sz="2400" dirty="0">
                <a:solidFill>
                  <a:srgbClr val="FF0000"/>
                </a:solidFill>
              </a:rPr>
              <a:t>evaluation order </a:t>
            </a:r>
            <a:r>
              <a:rPr lang="en-US" sz="2400" dirty="0"/>
              <a:t>for </a:t>
            </a:r>
            <a:r>
              <a:rPr lang="en-US" sz="2400" dirty="0" smtClean="0"/>
              <a:t>the attribute </a:t>
            </a:r>
            <a:r>
              <a:rPr lang="en-US" sz="2400" dirty="0"/>
              <a:t>instances in a given parse tree.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While </a:t>
            </a:r>
            <a:r>
              <a:rPr lang="en-US" sz="2400" dirty="0"/>
              <a:t>an annotated parse tree shows the </a:t>
            </a:r>
            <a:r>
              <a:rPr lang="en-US" sz="2400" dirty="0" smtClean="0"/>
              <a:t>values of attributes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dependency graph helps us determine how those values can be computed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19277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906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838200"/>
            <a:ext cx="8958943" cy="57912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Each </a:t>
            </a:r>
            <a:r>
              <a:rPr lang="en-US" sz="2400" dirty="0">
                <a:solidFill>
                  <a:srgbClr val="7030A0"/>
                </a:solidFill>
              </a:rPr>
              <a:t>attribute </a:t>
            </a:r>
            <a:r>
              <a:rPr lang="en-US" sz="2400" dirty="0"/>
              <a:t>is associated to a </a:t>
            </a:r>
            <a:r>
              <a:rPr lang="en-US" sz="2400" dirty="0" smtClean="0"/>
              <a:t>node.</a:t>
            </a:r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a semantic rule associated with a production </a:t>
            </a:r>
            <a:r>
              <a:rPr lang="en-US" sz="2400" i="1" dirty="0"/>
              <a:t>p </a:t>
            </a:r>
            <a:r>
              <a:rPr lang="en-US" sz="2400" dirty="0"/>
              <a:t>defines the value of </a:t>
            </a:r>
            <a:r>
              <a:rPr lang="en-US" sz="2400" b="1" dirty="0" smtClean="0"/>
              <a:t>synthesized attribute </a:t>
            </a:r>
            <a:r>
              <a:rPr lang="en-US" sz="2400" i="1" dirty="0" err="1"/>
              <a:t>A.b</a:t>
            </a:r>
            <a:r>
              <a:rPr lang="en-US" sz="2400" i="1" dirty="0"/>
              <a:t> </a:t>
            </a:r>
            <a:r>
              <a:rPr lang="en-US" sz="2400" dirty="0"/>
              <a:t>in terms of the value of </a:t>
            </a:r>
            <a:r>
              <a:rPr lang="en-US" sz="2400" i="1" dirty="0" err="1"/>
              <a:t>X.c</a:t>
            </a:r>
            <a:r>
              <a:rPr lang="en-US" sz="2400" i="1" dirty="0"/>
              <a:t>, </a:t>
            </a:r>
            <a:r>
              <a:rPr lang="en-US" sz="2400" dirty="0"/>
              <a:t>then graph has an edge from </a:t>
            </a:r>
            <a:r>
              <a:rPr lang="en-US" sz="2400" i="1" dirty="0" err="1"/>
              <a:t>X.c</a:t>
            </a:r>
            <a:r>
              <a:rPr lang="en-US" sz="2400" i="1" dirty="0"/>
              <a:t> to </a:t>
            </a:r>
            <a:r>
              <a:rPr lang="en-US" sz="2400" i="1" dirty="0" err="1" smtClean="0"/>
              <a:t>A.b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en-US" sz="2400" dirty="0" smtClean="0"/>
              <a:t>If </a:t>
            </a:r>
            <a:r>
              <a:rPr lang="en-US" sz="2400" dirty="0"/>
              <a:t>a semantic rule associated with a production </a:t>
            </a:r>
            <a:r>
              <a:rPr lang="en-US" sz="2400" i="1" dirty="0"/>
              <a:t>p </a:t>
            </a:r>
            <a:r>
              <a:rPr lang="en-US" sz="2400" dirty="0"/>
              <a:t>defines the value of </a:t>
            </a:r>
            <a:r>
              <a:rPr lang="en-US" sz="2400" b="1" dirty="0" smtClean="0"/>
              <a:t>inherited attribute </a:t>
            </a:r>
            <a:r>
              <a:rPr lang="en-US" sz="2400" i="1" dirty="0" err="1"/>
              <a:t>B.c</a:t>
            </a:r>
            <a:r>
              <a:rPr lang="en-US" sz="2400" i="1" dirty="0"/>
              <a:t> </a:t>
            </a:r>
            <a:r>
              <a:rPr lang="en-US" sz="2400" dirty="0"/>
              <a:t>in terms of value of </a:t>
            </a:r>
            <a:r>
              <a:rPr lang="en-US" sz="2400" i="1" dirty="0" err="1"/>
              <a:t>X.a</a:t>
            </a:r>
            <a:r>
              <a:rPr lang="en-US" sz="2400" i="1" dirty="0"/>
              <a:t>, </a:t>
            </a:r>
            <a:r>
              <a:rPr lang="en-US" sz="2400" dirty="0"/>
              <a:t>then graph has an edge from </a:t>
            </a:r>
            <a:r>
              <a:rPr lang="en-US" sz="2400" i="1" dirty="0" err="1"/>
              <a:t>X.a</a:t>
            </a:r>
            <a:r>
              <a:rPr lang="en-US" sz="2400" i="1" dirty="0"/>
              <a:t> to </a:t>
            </a:r>
            <a:r>
              <a:rPr lang="en-US" sz="2400" i="1" dirty="0" err="1"/>
              <a:t>B.c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27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Semantic Analysis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" y="1066800"/>
            <a:ext cx="9121140" cy="5518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71755" indent="-287655">
              <a:lnSpc>
                <a:spcPct val="122700"/>
              </a:lnSpc>
              <a:spcBef>
                <a:spcPts val="2095"/>
              </a:spcBef>
              <a:buClr>
                <a:srgbClr val="231F20"/>
              </a:buClr>
              <a:buFont typeface="MS Mincho"/>
              <a:buChar char="•"/>
              <a:tabLst>
                <a:tab pos="300990" algn="l"/>
              </a:tabLst>
            </a:pPr>
            <a:r>
              <a:rPr sz="2250" b="1" smtClean="0">
                <a:solidFill>
                  <a:srgbClr val="0000FF"/>
                </a:solidFill>
                <a:cs typeface="Times New Roman"/>
              </a:rPr>
              <a:t>Semantic </a:t>
            </a:r>
            <a:r>
              <a:rPr sz="2250" b="1" dirty="0">
                <a:solidFill>
                  <a:srgbClr val="0000FF"/>
                </a:solidFill>
                <a:cs typeface="Times New Roman"/>
              </a:rPr>
              <a:t>Analysis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computes </a:t>
            </a:r>
            <a:r>
              <a:rPr sz="2250" dirty="0">
                <a:solidFill>
                  <a:srgbClr val="7030A0"/>
                </a:solidFill>
                <a:cs typeface="Times New Roman"/>
              </a:rPr>
              <a:t>additional information related to the meaning  of the program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 once the syntactic structure is</a:t>
            </a:r>
            <a:r>
              <a:rPr sz="2250" spc="7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spc="-10" dirty="0">
                <a:solidFill>
                  <a:srgbClr val="231F20"/>
                </a:solidFill>
                <a:cs typeface="Times New Roman"/>
              </a:rPr>
              <a:t>known.</a:t>
            </a:r>
            <a:endParaRPr sz="2250">
              <a:cs typeface="Times New Roman"/>
            </a:endParaRPr>
          </a:p>
          <a:p>
            <a:pPr marL="300355" marR="173990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spc="5" dirty="0">
                <a:solidFill>
                  <a:srgbClr val="231F20"/>
                </a:solidFill>
                <a:cs typeface="Times New Roman"/>
              </a:rPr>
              <a:t>In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typed languages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as C,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semantic analysis </a:t>
            </a:r>
            <a:r>
              <a:rPr sz="2250" spc="-25">
                <a:solidFill>
                  <a:srgbClr val="231F20"/>
                </a:solidFill>
                <a:cs typeface="Times New Roman"/>
              </a:rPr>
              <a:t>involves </a:t>
            </a:r>
            <a:endParaRPr lang="en-US" sz="2250" spc="-25" dirty="0" smtClean="0">
              <a:solidFill>
                <a:srgbClr val="231F20"/>
              </a:solidFill>
              <a:cs typeface="Times New Roman"/>
            </a:endParaRPr>
          </a:p>
          <a:p>
            <a:pPr marL="757555" marR="173990" lvl="1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smtClean="0">
                <a:solidFill>
                  <a:srgbClr val="231F20"/>
                </a:solidFill>
                <a:cs typeface="Times New Roman"/>
              </a:rPr>
              <a:t>adding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information to  the symbol table </a:t>
            </a:r>
            <a:r>
              <a:rPr sz="2250">
                <a:solidFill>
                  <a:srgbClr val="231F20"/>
                </a:solidFill>
                <a:cs typeface="Times New Roman"/>
              </a:rPr>
              <a:t>and </a:t>
            </a:r>
            <a:endParaRPr lang="en-US" sz="2250" dirty="0" smtClean="0">
              <a:solidFill>
                <a:srgbClr val="231F20"/>
              </a:solidFill>
              <a:cs typeface="Times New Roman"/>
            </a:endParaRPr>
          </a:p>
          <a:p>
            <a:pPr marL="757555" marR="173990" lvl="1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smtClean="0">
                <a:solidFill>
                  <a:srgbClr val="231F20"/>
                </a:solidFill>
                <a:cs typeface="Times New Roman"/>
              </a:rPr>
              <a:t>performing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type</a:t>
            </a:r>
            <a:r>
              <a:rPr sz="2250" spc="5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checking.</a:t>
            </a:r>
            <a:endParaRPr sz="2250">
              <a:cs typeface="Times New Roman"/>
            </a:endParaRPr>
          </a:p>
          <a:p>
            <a:pPr marL="300355" marR="434340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dirty="0">
                <a:solidFill>
                  <a:srgbClr val="231F20"/>
                </a:solidFill>
                <a:cs typeface="Times New Roman"/>
              </a:rPr>
              <a:t>The information to be computed is </a:t>
            </a:r>
            <a:r>
              <a:rPr sz="2250" spc="-5" dirty="0">
                <a:solidFill>
                  <a:srgbClr val="7030A0"/>
                </a:solidFill>
                <a:cs typeface="Times New Roman"/>
              </a:rPr>
              <a:t>beyond </a:t>
            </a:r>
            <a:r>
              <a:rPr sz="2250" dirty="0">
                <a:solidFill>
                  <a:srgbClr val="7030A0"/>
                </a:solidFill>
                <a:cs typeface="Times New Roman"/>
              </a:rPr>
              <a:t>the capabilities of standard  parsing techniques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, therefore it is not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regarded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as</a:t>
            </a:r>
            <a:r>
              <a:rPr sz="2250" spc="5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syntax.</a:t>
            </a:r>
            <a:endParaRPr sz="2250">
              <a:cs typeface="Times New Roman"/>
            </a:endParaRPr>
          </a:p>
          <a:p>
            <a:pPr marL="300355" marR="5080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dirty="0">
                <a:solidFill>
                  <a:srgbClr val="231F20"/>
                </a:solidFill>
                <a:cs typeface="Times New Roman"/>
              </a:rPr>
              <a:t>As for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Lexical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and Syntax analysis, also for Semantic Analysis we need</a:t>
            </a:r>
            <a:r>
              <a:rPr sz="2250" spc="-13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both 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 </a:t>
            </a:r>
            <a:r>
              <a:rPr sz="2250" i="1" spc="-5" dirty="0">
                <a:solidFill>
                  <a:srgbClr val="231F20"/>
                </a:solidFill>
                <a:cs typeface="Times New Roman"/>
              </a:rPr>
              <a:t>Representation </a:t>
            </a:r>
            <a:r>
              <a:rPr sz="2250" i="1" spc="-25" dirty="0">
                <a:solidFill>
                  <a:srgbClr val="231F20"/>
                </a:solidFill>
                <a:cs typeface="Times New Roman"/>
              </a:rPr>
              <a:t>Formalism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and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an </a:t>
            </a:r>
            <a:r>
              <a:rPr sz="2250" i="1" dirty="0">
                <a:solidFill>
                  <a:srgbClr val="231F20"/>
                </a:solidFill>
                <a:cs typeface="Times New Roman"/>
              </a:rPr>
              <a:t>Implementation</a:t>
            </a:r>
            <a:r>
              <a:rPr sz="2250" i="1" spc="11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i="1" spc="-5">
                <a:solidFill>
                  <a:srgbClr val="231F20"/>
                </a:solidFill>
                <a:cs typeface="Times New Roman"/>
              </a:rPr>
              <a:t>Mechanism</a:t>
            </a:r>
            <a:r>
              <a:rPr sz="2250" spc="-5" smtClean="0">
                <a:solidFill>
                  <a:srgbClr val="231F20"/>
                </a:solidFill>
                <a:cs typeface="Times New Roman"/>
              </a:rPr>
              <a:t>.</a:t>
            </a:r>
            <a:endParaRPr sz="225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906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2362200"/>
            <a:ext cx="9111344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 every node N labeled E with children correspond to the body of production,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The synthesized attribute </a:t>
            </a:r>
            <a:r>
              <a:rPr lang="en-US" sz="2200" i="1" dirty="0" err="1" smtClean="0">
                <a:solidFill>
                  <a:schemeClr val="tx1"/>
                </a:solidFill>
              </a:rPr>
              <a:t>val</a:t>
            </a:r>
            <a:r>
              <a:rPr lang="en-US" sz="2200" dirty="0" smtClean="0">
                <a:solidFill>
                  <a:schemeClr val="tx1"/>
                </a:solidFill>
              </a:rPr>
              <a:t> at N is computed using the values of </a:t>
            </a:r>
            <a:r>
              <a:rPr lang="en-US" sz="2200" i="1" dirty="0" err="1" smtClean="0">
                <a:solidFill>
                  <a:schemeClr val="tx1"/>
                </a:solidFill>
              </a:rPr>
              <a:t>val</a:t>
            </a:r>
            <a:r>
              <a:rPr lang="en-US" sz="2200" dirty="0" smtClean="0">
                <a:solidFill>
                  <a:schemeClr val="tx1"/>
                </a:solidFill>
              </a:rPr>
              <a:t> at the two </a:t>
            </a:r>
            <a:r>
              <a:rPr lang="en-US" sz="2200" dirty="0" err="1" smtClean="0">
                <a:solidFill>
                  <a:schemeClr val="tx1"/>
                </a:solidFill>
              </a:rPr>
              <a:t>childr.en</a:t>
            </a:r>
            <a:r>
              <a:rPr lang="en-US" sz="2200" dirty="0" smtClean="0">
                <a:solidFill>
                  <a:schemeClr val="tx1"/>
                </a:solidFill>
              </a:rPr>
              <a:t>, labeled E and T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6689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495800"/>
            <a:ext cx="332569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9277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90600"/>
          </a:xfrm>
        </p:spPr>
        <p:txBody>
          <a:bodyPr/>
          <a:lstStyle/>
          <a:p>
            <a:r>
              <a:rPr lang="en-US" b="1" dirty="0"/>
              <a:t>Evaluation Orders for SDD's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64617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dirty="0"/>
              <a:t>Dependency graph for the annotated parse tree for 3*5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438400"/>
            <a:ext cx="6248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668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066800"/>
          </a:xfrm>
        </p:spPr>
        <p:txBody>
          <a:bodyPr/>
          <a:lstStyle/>
          <a:p>
            <a:r>
              <a:rPr lang="en-US" b="1" dirty="0"/>
              <a:t>S-Attributed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SDD is </a:t>
            </a:r>
            <a:r>
              <a:rPr lang="en-US" sz="2400" i="1" dirty="0" smtClean="0"/>
              <a:t>S-attributed </a:t>
            </a:r>
            <a:r>
              <a:rPr lang="en-US" sz="2400" i="1" dirty="0" smtClean="0">
                <a:solidFill>
                  <a:srgbClr val="00B050"/>
                </a:solidFill>
              </a:rPr>
              <a:t>if every attribute is synthesized</a:t>
            </a:r>
            <a:r>
              <a:rPr lang="en-US" sz="2400" i="1" dirty="0" smtClean="0"/>
              <a:t>. </a:t>
            </a:r>
          </a:p>
          <a:p>
            <a:r>
              <a:rPr lang="en-US" sz="2400" i="1" dirty="0" smtClean="0"/>
              <a:t>Attributes of an S-attributed </a:t>
            </a:r>
            <a:r>
              <a:rPr lang="en-US" sz="2400" dirty="0" smtClean="0"/>
              <a:t>SDD can be evaluated in </a:t>
            </a:r>
            <a:r>
              <a:rPr lang="en-US" sz="2400" dirty="0" smtClean="0">
                <a:solidFill>
                  <a:srgbClr val="00B050"/>
                </a:solidFill>
              </a:rPr>
              <a:t>bottom-up order </a:t>
            </a:r>
            <a:r>
              <a:rPr lang="en-US" sz="2400" dirty="0" smtClean="0"/>
              <a:t>of the nodes of parse tree. </a:t>
            </a:r>
          </a:p>
          <a:p>
            <a:r>
              <a:rPr lang="en-US" sz="2400" dirty="0" smtClean="0"/>
              <a:t>Evaluation is simple using </a:t>
            </a:r>
            <a:r>
              <a:rPr lang="en-US" sz="2400" dirty="0" smtClean="0">
                <a:solidFill>
                  <a:srgbClr val="FF0000"/>
                </a:solidFill>
              </a:rPr>
              <a:t>post-order traversal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(N) 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for (each child C of N, from the left)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(C);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		evaluate attributes associated with node N;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S-attributed definitions can be implemented during bottom-up parsing as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bottom-up parse corresponds to a </a:t>
            </a:r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 traversal</a:t>
            </a:r>
          </a:p>
          <a:p>
            <a:pPr lvl="1"/>
            <a:r>
              <a:rPr lang="en-US" sz="2000" dirty="0" err="1" smtClean="0">
                <a:solidFill>
                  <a:srgbClr val="0070C0"/>
                </a:solidFill>
              </a:rPr>
              <a:t>postorder</a:t>
            </a:r>
            <a:r>
              <a:rPr lang="en-US" sz="2000" dirty="0" smtClean="0">
                <a:solidFill>
                  <a:srgbClr val="0070C0"/>
                </a:solidFill>
              </a:rPr>
              <a:t> corresponds to the order in which an LR parser reduces a production body to its head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5210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L-Attributed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latin typeface="Cambria" pitchFamily="18" charset="0"/>
              </a:rPr>
              <a:t>Each attribute must be either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  <a:latin typeface="Cambria" pitchFamily="18" charset="0"/>
              </a:rPr>
              <a:t>Synthesized, or</a:t>
            </a:r>
          </a:p>
          <a:p>
            <a:pPr lvl="1"/>
            <a:r>
              <a:rPr lang="en-US" sz="2800" dirty="0" smtClean="0">
                <a:solidFill>
                  <a:srgbClr val="0070C0"/>
                </a:solidFill>
                <a:latin typeface="Cambria" pitchFamily="18" charset="0"/>
              </a:rPr>
              <a:t>Inherited, but with the rules limited as follows. </a:t>
            </a:r>
          </a:p>
          <a:p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Suppose that there is a production A    X</a:t>
            </a:r>
            <a:r>
              <a:rPr lang="en-US" baseline="-25000" dirty="0" smtClean="0">
                <a:latin typeface="Cambria" pitchFamily="18" charset="0"/>
              </a:rPr>
              <a:t>1</a:t>
            </a:r>
            <a:r>
              <a:rPr lang="en-US" dirty="0" smtClean="0">
                <a:latin typeface="Cambria" pitchFamily="18" charset="0"/>
              </a:rPr>
              <a:t> X</a:t>
            </a:r>
            <a:r>
              <a:rPr lang="en-US" baseline="-25000" dirty="0" smtClean="0">
                <a:latin typeface="Cambria" pitchFamily="18" charset="0"/>
              </a:rPr>
              <a:t>2</a:t>
            </a:r>
            <a:r>
              <a:rPr lang="en-US" dirty="0" smtClean="0">
                <a:latin typeface="Cambria" pitchFamily="18" charset="0"/>
              </a:rPr>
              <a:t> • • • </a:t>
            </a:r>
            <a:r>
              <a:rPr lang="en-US" dirty="0" err="1" smtClean="0">
                <a:latin typeface="Cambria" pitchFamily="18" charset="0"/>
              </a:rPr>
              <a:t>X</a:t>
            </a:r>
            <a:r>
              <a:rPr lang="en-US" baseline="-25000" dirty="0" err="1" smtClean="0">
                <a:latin typeface="Cambria" pitchFamily="18" charset="0"/>
              </a:rPr>
              <a:t>n</a:t>
            </a:r>
            <a:r>
              <a:rPr lang="en-US" dirty="0" smtClean="0">
                <a:latin typeface="Cambria" pitchFamily="18" charset="0"/>
              </a:rPr>
              <a:t>, there is an inherited attribute </a:t>
            </a:r>
            <a:r>
              <a:rPr lang="en-US" dirty="0" err="1" smtClean="0">
                <a:latin typeface="Cambria" pitchFamily="18" charset="0"/>
              </a:rPr>
              <a:t>X</a:t>
            </a:r>
            <a:r>
              <a:rPr lang="en-US" baseline="-25000" dirty="0" err="1" smtClean="0">
                <a:latin typeface="Cambria" pitchFamily="18" charset="0"/>
              </a:rPr>
              <a:t>i</a:t>
            </a:r>
            <a:r>
              <a:rPr lang="en-US" dirty="0" err="1" smtClean="0">
                <a:latin typeface="Cambria" pitchFamily="18" charset="0"/>
              </a:rPr>
              <a:t>.a</a:t>
            </a:r>
            <a:r>
              <a:rPr lang="en-US" dirty="0" smtClean="0">
                <a:latin typeface="Cambria" pitchFamily="18" charset="0"/>
              </a:rPr>
              <a:t> computed by a rule associated with this production. Then the rule may use only:</a:t>
            </a:r>
          </a:p>
          <a:p>
            <a:pPr>
              <a:buNone/>
            </a:pP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Inherited attributes associated with the head </a:t>
            </a:r>
            <a:r>
              <a:rPr lang="en-US" i="1" dirty="0" smtClean="0">
                <a:latin typeface="Cambria" pitchFamily="18" charset="0"/>
              </a:rPr>
              <a:t>A.</a:t>
            </a:r>
          </a:p>
          <a:p>
            <a:endParaRPr lang="en-US" i="1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Either inherited or synthesized attributes associated with the occurrences of symbols </a:t>
            </a:r>
            <a:r>
              <a:rPr lang="en-US" i="1" dirty="0" smtClean="0">
                <a:latin typeface="Cambria" pitchFamily="18" charset="0"/>
              </a:rPr>
              <a:t>X</a:t>
            </a:r>
            <a:r>
              <a:rPr lang="en-US" i="1" baseline="-25000" dirty="0" smtClean="0">
                <a:latin typeface="Cambria" pitchFamily="18" charset="0"/>
              </a:rPr>
              <a:t>1</a:t>
            </a:r>
            <a:r>
              <a:rPr lang="en-US" i="1" dirty="0" smtClean="0">
                <a:latin typeface="Cambria" pitchFamily="18" charset="0"/>
              </a:rPr>
              <a:t> X</a:t>
            </a:r>
            <a:r>
              <a:rPr lang="en-US" i="1" baseline="-25000" dirty="0" smtClean="0">
                <a:latin typeface="Cambria" pitchFamily="18" charset="0"/>
              </a:rPr>
              <a:t>2</a:t>
            </a:r>
            <a:r>
              <a:rPr lang="en-US" i="1" dirty="0" smtClean="0">
                <a:latin typeface="Cambria" pitchFamily="18" charset="0"/>
              </a:rPr>
              <a:t> • • • X</a:t>
            </a:r>
            <a:r>
              <a:rPr lang="en-US" i="1" baseline="-25000" dirty="0" smtClean="0">
                <a:latin typeface="Cambria" pitchFamily="18" charset="0"/>
              </a:rPr>
              <a:t>i-1 </a:t>
            </a:r>
            <a:r>
              <a:rPr lang="en-US" i="1" dirty="0" smtClean="0">
                <a:latin typeface="Cambria" pitchFamily="18" charset="0"/>
              </a:rPr>
              <a:t>located to the left of X</a:t>
            </a:r>
            <a:r>
              <a:rPr lang="en-US" i="1" baseline="-25000" dirty="0" smtClean="0">
                <a:latin typeface="Cambria" pitchFamily="18" charset="0"/>
              </a:rPr>
              <a:t>i</a:t>
            </a:r>
          </a:p>
          <a:p>
            <a:endParaRPr lang="en-US" i="1" baseline="-25000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Inherited or synthesized attributes associated with this occurrence of X</a:t>
            </a:r>
            <a:r>
              <a:rPr lang="en-US" baseline="-25000" dirty="0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 itself, but only in such a way that there are no cycles in a dependency graph formed by the attributes of this X</a:t>
            </a:r>
            <a:r>
              <a:rPr lang="en-US" baseline="-25000" dirty="0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.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81600" y="27416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L-Attributed Definitions-Example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58615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614738"/>
            <a:ext cx="5707181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SDD For Simple Type Declarations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0"/>
            <a:ext cx="558575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342900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The purpose of </a:t>
            </a:r>
            <a:r>
              <a:rPr lang="en-US" sz="2000" b="1" dirty="0" smtClean="0"/>
              <a:t>L.inh</a:t>
            </a:r>
            <a:r>
              <a:rPr lang="en-US" sz="2000" dirty="0" smtClean="0"/>
              <a:t> is to pass the declared type down the list of identifiers, so that it can be the appropriate symbol-table entries.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Productions 2 and 3 each evaluate the synthesized attribute </a:t>
            </a:r>
            <a:r>
              <a:rPr lang="en-US" sz="2000" b="1" dirty="0" err="1" smtClean="0"/>
              <a:t>T.type</a:t>
            </a:r>
            <a:r>
              <a:rPr lang="en-US" sz="2000" dirty="0" smtClean="0"/>
              <a:t>, giving it the appropriate value, integer or float.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Productions 4 and 5 also have a rule in which a function </a:t>
            </a:r>
            <a:r>
              <a:rPr lang="en-US" sz="2000" b="1" dirty="0" err="1" smtClean="0"/>
              <a:t>addType</a:t>
            </a:r>
            <a:r>
              <a:rPr lang="en-US" sz="2000" dirty="0" smtClean="0"/>
              <a:t> is called with two arguments:</a:t>
            </a:r>
          </a:p>
          <a:p>
            <a:r>
              <a:rPr lang="en-US" sz="2000" dirty="0" smtClean="0"/>
              <a:t>1. </a:t>
            </a:r>
            <a:r>
              <a:rPr lang="en-US" sz="2000" b="1" dirty="0" err="1" smtClean="0"/>
              <a:t>id.entry</a:t>
            </a:r>
            <a:r>
              <a:rPr lang="en-US" sz="2000" dirty="0" smtClean="0"/>
              <a:t>, a lexical value that points to a symbol-table object, and</a:t>
            </a:r>
          </a:p>
          <a:p>
            <a:r>
              <a:rPr lang="en-US" sz="2000" dirty="0" smtClean="0"/>
              <a:t>2. </a:t>
            </a:r>
            <a:r>
              <a:rPr lang="en-US" sz="2000" b="1" dirty="0" smtClean="0"/>
              <a:t>L.inh</a:t>
            </a:r>
            <a:r>
              <a:rPr lang="en-US" sz="2000" dirty="0" smtClean="0"/>
              <a:t>, the type being assigned to every identifier on the list.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function </a:t>
            </a:r>
            <a:r>
              <a:rPr lang="en-US" sz="2000" dirty="0" err="1" smtClean="0"/>
              <a:t>addType</a:t>
            </a:r>
            <a:r>
              <a:rPr lang="en-US" sz="2000" dirty="0" smtClean="0"/>
              <a:t> properly installs the type L.inh as the type of the represented identifier.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Dependency Graph For Simple Type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914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A dependency graph for the input string</a:t>
            </a:r>
          </a:p>
          <a:p>
            <a:pPr algn="ctr">
              <a:buNone/>
            </a:pPr>
            <a:r>
              <a:rPr lang="en-US" dirty="0" smtClean="0"/>
              <a:t>		 </a:t>
            </a:r>
            <a:r>
              <a:rPr lang="en-US" b="1" dirty="0" smtClean="0"/>
              <a:t>float id1 , id 2, id3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785567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The structure of a TYPE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563359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43434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In C, the type </a:t>
            </a:r>
            <a:r>
              <a:rPr lang="en-US" sz="2000" dirty="0" err="1" smtClean="0"/>
              <a:t>int</a:t>
            </a:r>
            <a:r>
              <a:rPr lang="en-US" sz="2000" dirty="0" smtClean="0"/>
              <a:t> [2][3] can be read as, "array of 2 arrays of 3 integers." The corresponding type expression array(2, array(3, integer)) is represented by the tree as shown below.</a:t>
            </a:r>
            <a:endParaRPr lang="en-US" sz="20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562600"/>
            <a:ext cx="31096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/>
          <a:lstStyle/>
          <a:p>
            <a:r>
              <a:rPr lang="en-US" b="1" dirty="0" smtClean="0"/>
              <a:t>The structure of a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1066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annotated parse tree for the input string </a:t>
            </a:r>
            <a:r>
              <a:rPr lang="en-US" b="1" dirty="0" err="1" smtClean="0"/>
              <a:t>int</a:t>
            </a:r>
            <a:r>
              <a:rPr lang="en-US" b="1" dirty="0" smtClean="0"/>
              <a:t> [2][3] </a:t>
            </a:r>
            <a:r>
              <a:rPr lang="en-US" dirty="0" smtClean="0"/>
              <a:t>is shown below</a:t>
            </a:r>
            <a:r>
              <a:rPr lang="en-US" b="1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667000"/>
            <a:ext cx="6400800" cy="2801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Any Question?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Translation: Intro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0955" y="1219200"/>
            <a:ext cx="8970645" cy="4834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5080" indent="-287655" algn="just">
              <a:lnSpc>
                <a:spcPct val="123100"/>
              </a:lnSpc>
              <a:spcBef>
                <a:spcPts val="2085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mtClean="0">
                <a:solidFill>
                  <a:srgbClr val="231F20"/>
                </a:solidFill>
                <a:cs typeface="Times New Roman"/>
              </a:rPr>
              <a:t>The </a:t>
            </a:r>
            <a:r>
              <a:rPr sz="2400" b="1" dirty="0">
                <a:solidFill>
                  <a:srgbClr val="0000FF"/>
                </a:solidFill>
                <a:cs typeface="Times New Roman"/>
              </a:rPr>
              <a:t>Principle of Syntax Directed </a:t>
            </a:r>
            <a:r>
              <a:rPr sz="2400" b="1" spc="-15" dirty="0">
                <a:solidFill>
                  <a:srgbClr val="0000FF"/>
                </a:solidFill>
                <a:cs typeface="Times New Roman"/>
              </a:rPr>
              <a:t>Translation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states that </a:t>
            </a:r>
            <a:r>
              <a:rPr sz="2400" dirty="0">
                <a:solidFill>
                  <a:schemeClr val="accent3"/>
                </a:solidFill>
                <a:cs typeface="Times New Roman"/>
              </a:rPr>
              <a:t>the meaning of </a:t>
            </a:r>
            <a:r>
              <a:rPr sz="2400" spc="5" dirty="0">
                <a:solidFill>
                  <a:schemeClr val="accent3"/>
                </a:solidFill>
                <a:cs typeface="Times New Roman"/>
              </a:rPr>
              <a:t>an  </a:t>
            </a:r>
            <a:r>
              <a:rPr sz="2400" dirty="0">
                <a:solidFill>
                  <a:schemeClr val="accent3"/>
                </a:solidFill>
                <a:cs typeface="Times New Roman"/>
              </a:rPr>
              <a:t>input sentence is related to its syntactic structure, i.e., to its</a:t>
            </a:r>
            <a:r>
              <a:rPr sz="2400" spc="140" dirty="0">
                <a:solidFill>
                  <a:schemeClr val="accent3"/>
                </a:solidFill>
                <a:cs typeface="Times New Roman"/>
              </a:rPr>
              <a:t> </a:t>
            </a:r>
            <a:r>
              <a:rPr sz="2400" spc="-10" dirty="0">
                <a:solidFill>
                  <a:schemeClr val="accent3"/>
                </a:solidFill>
                <a:cs typeface="Times New Roman"/>
              </a:rPr>
              <a:t>Parse-Tree.</a:t>
            </a:r>
            <a:endParaRPr sz="2400">
              <a:solidFill>
                <a:schemeClr val="accent3"/>
              </a:solidFill>
              <a:cs typeface="Times New Roman"/>
            </a:endParaRPr>
          </a:p>
          <a:p>
            <a:pPr marL="300355" marR="5715" indent="-287655" algn="just">
              <a:lnSpc>
                <a:spcPct val="122900"/>
              </a:lnSpc>
              <a:spcBef>
                <a:spcPts val="1310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pc="5" dirty="0">
                <a:solidFill>
                  <a:srgbClr val="231F20"/>
                </a:solidFill>
                <a:cs typeface="Times New Roman"/>
              </a:rPr>
              <a:t>By </a:t>
            </a:r>
            <a:r>
              <a:rPr sz="2400" b="1" dirty="0">
                <a:solidFill>
                  <a:srgbClr val="0000FF"/>
                </a:solidFill>
                <a:cs typeface="Times New Roman"/>
              </a:rPr>
              <a:t>Syntax Directed </a:t>
            </a:r>
            <a:r>
              <a:rPr sz="2400" b="1" spc="-15" dirty="0">
                <a:solidFill>
                  <a:srgbClr val="0000FF"/>
                </a:solidFill>
                <a:cs typeface="Times New Roman"/>
              </a:rPr>
              <a:t>Translations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we indicate those formalisms </a:t>
            </a:r>
            <a:r>
              <a:rPr sz="2400">
                <a:solidFill>
                  <a:srgbClr val="231F20"/>
                </a:solidFill>
                <a:cs typeface="Times New Roman"/>
              </a:rPr>
              <a:t>for </a:t>
            </a:r>
            <a:r>
              <a:rPr sz="2400" smtClean="0">
                <a:solidFill>
                  <a:srgbClr val="231F20"/>
                </a:solidFill>
                <a:cs typeface="Times New Roman"/>
              </a:rPr>
              <a:t>specifying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translations for programming language constructs guided by context-free 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grammars.</a:t>
            </a:r>
            <a:endParaRPr sz="2400">
              <a:cs typeface="Times New Roman"/>
            </a:endParaRPr>
          </a:p>
          <a:p>
            <a:pPr marL="702945" marR="519430" lvl="1" indent="-288290">
              <a:lnSpc>
                <a:spcPct val="122700"/>
              </a:lnSpc>
              <a:spcBef>
                <a:spcPts val="67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spc="-85" dirty="0">
                <a:solidFill>
                  <a:srgbClr val="231F20"/>
                </a:solidFill>
                <a:cs typeface="Times New Roman"/>
              </a:rPr>
              <a:t>We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associate </a:t>
            </a:r>
            <a:r>
              <a:rPr sz="2400" b="1" spc="-5" dirty="0">
                <a:solidFill>
                  <a:srgbClr val="FF0000"/>
                </a:solidFill>
                <a:cs typeface="Times New Roman"/>
              </a:rPr>
              <a:t>Attributes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to the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grammar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symbols representing the  language</a:t>
            </a:r>
            <a:r>
              <a:rPr sz="2400" spc="-4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constructs.</a:t>
            </a:r>
            <a:endParaRPr sz="2400">
              <a:cs typeface="Times New Roman"/>
            </a:endParaRPr>
          </a:p>
          <a:p>
            <a:pPr marL="702945" marR="192405" lvl="1" indent="-288290">
              <a:lnSpc>
                <a:spcPct val="123100"/>
              </a:lnSpc>
              <a:spcBef>
                <a:spcPts val="645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400" spc="-40" dirty="0">
                <a:solidFill>
                  <a:srgbClr val="231F20"/>
                </a:solidFill>
                <a:cs typeface="Times New Roman"/>
              </a:rPr>
              <a:t>Values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for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computed by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Semantic Rules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associated with 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grammar</a:t>
            </a:r>
            <a:r>
              <a:rPr sz="2400" spc="-9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productions.</a:t>
            </a:r>
            <a:endParaRPr sz="240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Translation: Intro (Cont.)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066800"/>
            <a:ext cx="9123680" cy="52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buFont typeface="MS Mincho"/>
              <a:buChar char="•"/>
              <a:tabLst>
                <a:tab pos="300990" algn="l"/>
              </a:tabLst>
            </a:pPr>
            <a:r>
              <a:rPr sz="2250" spc="-5" dirty="0">
                <a:solidFill>
                  <a:srgbClr val="231F20"/>
                </a:solidFill>
                <a:latin typeface="Times New Roman"/>
                <a:cs typeface="Times New Roman"/>
              </a:rPr>
              <a:t>Evaluation </a:t>
            </a: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of Semantic Rules</a:t>
            </a:r>
            <a:r>
              <a:rPr sz="2250" spc="5" dirty="0">
                <a:solidFill>
                  <a:srgbClr val="231F20"/>
                </a:solidFill>
                <a:latin typeface="Times New Roman"/>
                <a:cs typeface="Times New Roman"/>
              </a:rPr>
              <a:t> may:</a:t>
            </a:r>
            <a:endParaRPr sz="225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8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Generate</a:t>
            </a:r>
            <a:r>
              <a:rPr sz="225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Code;</a:t>
            </a:r>
            <a:endParaRPr sz="225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7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Insert information into the Symbol</a:t>
            </a:r>
            <a:r>
              <a:rPr sz="2250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50" spc="-30" dirty="0">
                <a:solidFill>
                  <a:srgbClr val="231F20"/>
                </a:solidFill>
                <a:latin typeface="Times New Roman"/>
                <a:cs typeface="Times New Roman"/>
              </a:rPr>
              <a:t>Table;</a:t>
            </a:r>
            <a:endParaRPr sz="225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8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250" spc="5" dirty="0">
                <a:solidFill>
                  <a:srgbClr val="231F20"/>
                </a:solidFill>
                <a:latin typeface="Times New Roman"/>
                <a:cs typeface="Times New Roman"/>
              </a:rPr>
              <a:t>Perform </a:t>
            </a: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Semantic</a:t>
            </a:r>
            <a:r>
              <a:rPr sz="2250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Check;</a:t>
            </a:r>
            <a:endParaRPr sz="2250">
              <a:latin typeface="Times New Roman"/>
              <a:cs typeface="Times New Roman"/>
            </a:endParaRPr>
          </a:p>
          <a:p>
            <a:pPr marL="702945" lvl="1" indent="-288290">
              <a:lnSpc>
                <a:spcPct val="100000"/>
              </a:lnSpc>
              <a:spcBef>
                <a:spcPts val="1270"/>
              </a:spcBef>
              <a:buFont typeface="Times New Roman"/>
              <a:buChar char="–"/>
              <a:tabLst>
                <a:tab pos="703580" algn="l"/>
              </a:tabLst>
            </a:pP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Issue </a:t>
            </a:r>
            <a:r>
              <a:rPr sz="2250">
                <a:solidFill>
                  <a:srgbClr val="231F20"/>
                </a:solidFill>
                <a:latin typeface="Times New Roman"/>
                <a:cs typeface="Times New Roman"/>
              </a:rPr>
              <a:t>error</a:t>
            </a:r>
            <a:r>
              <a:rPr sz="22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50" smtClean="0">
                <a:solidFill>
                  <a:srgbClr val="231F20"/>
                </a:solidFill>
                <a:latin typeface="Times New Roman"/>
                <a:cs typeface="Times New Roman"/>
              </a:rPr>
              <a:t>messages;</a:t>
            </a:r>
            <a:r>
              <a:rPr lang="en-US" sz="225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50" smtClean="0">
                <a:solidFill>
                  <a:srgbClr val="231F20"/>
                </a:solidFill>
                <a:latin typeface="Times New Roman"/>
                <a:cs typeface="Times New Roman"/>
              </a:rPr>
              <a:t>etc</a:t>
            </a: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25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spcBef>
                <a:spcPts val="19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sz="2250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250" spc="-10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notations for attaching semantic</a:t>
            </a:r>
            <a:r>
              <a:rPr sz="2250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rules:</a:t>
            </a:r>
            <a:endParaRPr sz="2250">
              <a:latin typeface="Times New Roman"/>
              <a:cs typeface="Times New Roman"/>
            </a:endParaRPr>
          </a:p>
          <a:p>
            <a:pPr marL="702945" marR="398780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  <a:tab pos="4373880" algn="l"/>
              </a:tabLst>
            </a:pPr>
            <a:r>
              <a:rPr sz="2250" b="1" dirty="0">
                <a:solidFill>
                  <a:srgbClr val="0000FF"/>
                </a:solidFill>
                <a:latin typeface="Times New Roman"/>
                <a:cs typeface="Times New Roman"/>
              </a:rPr>
              <a:t>Syntax </a:t>
            </a:r>
            <a:r>
              <a:rPr sz="2250" b="1" spc="3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b="1" dirty="0">
                <a:solidFill>
                  <a:srgbClr val="0000FF"/>
                </a:solidFill>
                <a:latin typeface="Times New Roman"/>
                <a:cs typeface="Times New Roman"/>
              </a:rPr>
              <a:t>Directed </a:t>
            </a:r>
            <a:r>
              <a:rPr sz="2250" b="1" spc="3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Definitions.	</a:t>
            </a:r>
            <a:r>
              <a:rPr sz="2250" spc="-10" dirty="0">
                <a:solidFill>
                  <a:srgbClr val="231F20"/>
                </a:solidFill>
                <a:latin typeface="Times New Roman"/>
                <a:cs typeface="Times New Roman"/>
              </a:rPr>
              <a:t>High-level specification</a:t>
            </a:r>
            <a:r>
              <a:rPr sz="2250" spc="4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hiding</a:t>
            </a:r>
            <a:r>
              <a:rPr sz="2250" spc="2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50" spc="-5" dirty="0">
                <a:solidFill>
                  <a:srgbClr val="231F20"/>
                </a:solidFill>
                <a:latin typeface="Times New Roman"/>
                <a:cs typeface="Times New Roman"/>
              </a:rPr>
              <a:t>many </a:t>
            </a: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 implementation details (also called </a:t>
            </a:r>
            <a:r>
              <a:rPr sz="225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Attribute</a:t>
            </a:r>
            <a:r>
              <a:rPr sz="2250" b="1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50" b="1" dirty="0">
                <a:solidFill>
                  <a:srgbClr val="231F20"/>
                </a:solidFill>
                <a:latin typeface="Times New Roman"/>
                <a:cs typeface="Times New Roman"/>
              </a:rPr>
              <a:t>Grammars</a:t>
            </a: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).</a:t>
            </a:r>
            <a:endParaRPr sz="2250">
              <a:latin typeface="Times New Roman"/>
              <a:cs typeface="Times New Roman"/>
            </a:endParaRPr>
          </a:p>
          <a:p>
            <a:pPr marL="702945" marR="5080" indent="-360045">
              <a:lnSpc>
                <a:spcPct val="122700"/>
              </a:lnSpc>
              <a:spcBef>
                <a:spcPts val="670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</a:tabLst>
            </a:pPr>
            <a:r>
              <a:rPr sz="225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Translation </a:t>
            </a:r>
            <a:r>
              <a:rPr sz="2250" b="1" dirty="0">
                <a:solidFill>
                  <a:srgbClr val="0000FF"/>
                </a:solidFill>
                <a:latin typeface="Times New Roman"/>
                <a:cs typeface="Times New Roman"/>
              </a:rPr>
              <a:t>Schemes. </a:t>
            </a:r>
            <a:r>
              <a:rPr sz="2250" spc="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implementation oriented: Indicate the order  in which semantic rules </a:t>
            </a:r>
            <a:r>
              <a:rPr sz="2250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250" dirty="0">
                <a:solidFill>
                  <a:srgbClr val="231F20"/>
                </a:solidFill>
                <a:latin typeface="Times New Roman"/>
                <a:cs typeface="Times New Roman"/>
              </a:rPr>
              <a:t>to be</a:t>
            </a:r>
            <a:r>
              <a:rPr sz="225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50" spc="-10" dirty="0">
                <a:solidFill>
                  <a:srgbClr val="231F20"/>
                </a:solidFill>
                <a:latin typeface="Times New Roman"/>
                <a:cs typeface="Times New Roman"/>
              </a:rPr>
              <a:t>evaluated.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Definitions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95" y="1447800"/>
            <a:ext cx="9120505" cy="3972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86360" indent="-287655">
              <a:lnSpc>
                <a:spcPct val="122700"/>
              </a:lnSpc>
              <a:spcBef>
                <a:spcPts val="2105"/>
              </a:spcBef>
              <a:buClr>
                <a:srgbClr val="231F20"/>
              </a:buClr>
              <a:buFont typeface="MS Mincho"/>
              <a:buChar char="•"/>
              <a:tabLst>
                <a:tab pos="300990" algn="l"/>
              </a:tabLst>
            </a:pPr>
            <a:r>
              <a:rPr sz="2400" b="1" smtClean="0">
                <a:solidFill>
                  <a:srgbClr val="0000FF"/>
                </a:solidFill>
                <a:latin typeface="Times New Roman"/>
                <a:cs typeface="Times New Roman"/>
              </a:rPr>
              <a:t>Syntax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Directed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Definitions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a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generalization of context-free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grammars 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400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which:</a:t>
            </a:r>
            <a:endParaRPr sz="2400">
              <a:latin typeface="Times New Roman"/>
              <a:cs typeface="Times New Roman"/>
            </a:endParaRPr>
          </a:p>
          <a:p>
            <a:pPr marL="702945" lvl="1" indent="-360045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703580" algn="l"/>
              </a:tabLst>
            </a:pP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Grammar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symbols 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associated set of</a:t>
            </a:r>
            <a:r>
              <a:rPr sz="2400" spc="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532FF"/>
                </a:solidFill>
                <a:latin typeface="Times New Roman"/>
                <a:cs typeface="Times New Roman"/>
              </a:rPr>
              <a:t>Attributes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702945" marR="429895" lvl="1" indent="-360045">
              <a:lnSpc>
                <a:spcPct val="122700"/>
              </a:lnSpc>
              <a:spcBef>
                <a:spcPts val="670"/>
              </a:spcBef>
              <a:buAutoNum type="arabicPeriod"/>
              <a:tabLst>
                <a:tab pos="70358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Productions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associated with </a:t>
            </a:r>
            <a:r>
              <a:rPr sz="2400" b="1" dirty="0">
                <a:solidFill>
                  <a:srgbClr val="FF00FF"/>
                </a:solidFill>
                <a:latin typeface="Times New Roman"/>
                <a:cs typeface="Times New Roman"/>
              </a:rPr>
              <a:t>Semantic Rules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 computing </a:t>
            </a:r>
            <a:r>
              <a:rPr sz="24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10" smtClean="0">
                <a:solidFill>
                  <a:srgbClr val="231F20"/>
                </a:solidFill>
                <a:latin typeface="Times New Roman"/>
                <a:cs typeface="Times New Roman"/>
              </a:rPr>
              <a:t>values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attributes.</a:t>
            </a:r>
            <a:endParaRPr sz="2400">
              <a:latin typeface="Times New Roman"/>
              <a:cs typeface="Times New Roman"/>
            </a:endParaRPr>
          </a:p>
          <a:p>
            <a:pPr marL="300355" marR="5080" indent="-287655">
              <a:lnSpc>
                <a:spcPct val="122900"/>
              </a:lnSpc>
              <a:spcBef>
                <a:spcPts val="1325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formalism generates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Annotated </a:t>
            </a:r>
            <a:r>
              <a:rPr sz="2400" b="1" spc="-20" dirty="0">
                <a:solidFill>
                  <a:srgbClr val="FF6500"/>
                </a:solidFill>
                <a:latin typeface="Times New Roman"/>
                <a:cs typeface="Times New Roman"/>
              </a:rPr>
              <a:t>Parse-Trees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where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node of the  tree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record</a:t>
            </a:r>
            <a:r>
              <a:rPr sz="24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Times New Roman"/>
                <a:cs typeface="Times New Roman"/>
              </a:rPr>
              <a:t>field</a:t>
            </a:r>
            <a:r>
              <a:rPr sz="2400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sz="24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each</a:t>
            </a:r>
            <a:r>
              <a:rPr sz="24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attribute</a:t>
            </a:r>
            <a:r>
              <a:rPr sz="240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(e.g.,</a:t>
            </a:r>
            <a:r>
              <a:rPr sz="2400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i="1" spc="315" dirty="0">
                <a:solidFill>
                  <a:srgbClr val="231F20"/>
                </a:solidFill>
                <a:latin typeface="Arial"/>
                <a:cs typeface="Arial"/>
              </a:rPr>
              <a:t>X.a</a:t>
            </a:r>
            <a:r>
              <a:rPr sz="2400" i="1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indicates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attribute  </a:t>
            </a:r>
            <a:r>
              <a:rPr sz="2400" i="1" spc="17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 the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grammar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symbol</a:t>
            </a:r>
            <a:r>
              <a:rPr sz="2400" spc="-2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i="1" spc="27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2400" spc="275" dirty="0">
                <a:solidFill>
                  <a:srgbClr val="231F20"/>
                </a:solidFill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Definitions (Cont.)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" y="1600200"/>
            <a:ext cx="9032875" cy="4414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marR="5080" indent="-287655">
              <a:lnSpc>
                <a:spcPct val="122700"/>
              </a:lnSpc>
              <a:spcBef>
                <a:spcPts val="2105"/>
              </a:spcBef>
              <a:buClr>
                <a:srgbClr val="231F20"/>
              </a:buClr>
              <a:buFont typeface="MS Mincho"/>
              <a:buChar char="•"/>
              <a:tabLst>
                <a:tab pos="300990" algn="l"/>
              </a:tabLst>
            </a:pPr>
            <a:r>
              <a:rPr sz="2400" smtClean="0">
                <a:solidFill>
                  <a:srgbClr val="6532FF"/>
                </a:solidFill>
                <a:cs typeface="Times New Roman"/>
              </a:rPr>
              <a:t>The </a:t>
            </a:r>
            <a:r>
              <a:rPr sz="2400" spc="-10" dirty="0">
                <a:solidFill>
                  <a:srgbClr val="6532FF"/>
                </a:solidFill>
                <a:cs typeface="Times New Roman"/>
              </a:rPr>
              <a:t>value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of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an </a:t>
            </a:r>
            <a:r>
              <a:rPr sz="2400" spc="-5" dirty="0">
                <a:solidFill>
                  <a:srgbClr val="6532FF"/>
                </a:solidFill>
                <a:cs typeface="Times New Roman"/>
              </a:rPr>
              <a:t>attribute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of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 grammar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symbol at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 </a:t>
            </a:r>
            <a:r>
              <a:rPr sz="2400" spc="-20" dirty="0">
                <a:solidFill>
                  <a:srgbClr val="6532FF"/>
                </a:solidFill>
                <a:cs typeface="Times New Roman"/>
              </a:rPr>
              <a:t>given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parse-tree node is  </a:t>
            </a:r>
            <a:r>
              <a:rPr sz="2400" spc="-15" dirty="0">
                <a:solidFill>
                  <a:srgbClr val="6532FF"/>
                </a:solidFill>
                <a:cs typeface="Times New Roman"/>
              </a:rPr>
              <a:t>defined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by </a:t>
            </a:r>
            <a:r>
              <a:rPr sz="2400" spc="5" dirty="0">
                <a:solidFill>
                  <a:srgbClr val="6532FF"/>
                </a:solidFill>
                <a:cs typeface="Times New Roman"/>
              </a:rPr>
              <a:t>a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semantic rule associated with the production used at that</a:t>
            </a:r>
            <a:r>
              <a:rPr sz="2400" spc="155" dirty="0">
                <a:solidFill>
                  <a:srgbClr val="6532FF"/>
                </a:solidFill>
                <a:cs typeface="Times New Roman"/>
              </a:rPr>
              <a:t> </a:t>
            </a:r>
            <a:r>
              <a:rPr sz="2400" dirty="0">
                <a:solidFill>
                  <a:srgbClr val="6532FF"/>
                </a:solidFill>
                <a:cs typeface="Times New Roman"/>
              </a:rPr>
              <a:t>node.</a:t>
            </a:r>
            <a:endParaRPr sz="2400">
              <a:cs typeface="Times New Roman"/>
            </a:endParaRPr>
          </a:p>
          <a:p>
            <a:pPr marL="300355" indent="-287655">
              <a:lnSpc>
                <a:spcPct val="100000"/>
              </a:lnSpc>
              <a:spcBef>
                <a:spcPts val="1945"/>
              </a:spcBef>
              <a:buFont typeface="MS Mincho"/>
              <a:buChar char="•"/>
              <a:tabLst>
                <a:tab pos="300990" algn="l"/>
              </a:tabLst>
            </a:pPr>
            <a:r>
              <a:rPr sz="2400" spc="-85" dirty="0">
                <a:solidFill>
                  <a:srgbClr val="231F20"/>
                </a:solidFill>
                <a:cs typeface="Times New Roman"/>
              </a:rPr>
              <a:t>We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distinguish between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two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kinds of</a:t>
            </a:r>
            <a:r>
              <a:rPr sz="2400" spc="16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attributes:</a:t>
            </a:r>
            <a:endParaRPr sz="2400">
              <a:cs typeface="Times New Roman"/>
            </a:endParaRPr>
          </a:p>
          <a:p>
            <a:pPr marL="702945" marR="281305" lvl="1" indent="-360045">
              <a:lnSpc>
                <a:spcPct val="123100"/>
              </a:lnSpc>
              <a:spcBef>
                <a:spcPts val="645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  <a:tab pos="3752215" algn="l"/>
              </a:tabLst>
            </a:pPr>
            <a:r>
              <a:rPr sz="2400" b="1" dirty="0">
                <a:solidFill>
                  <a:srgbClr val="FF0000"/>
                </a:solidFill>
                <a:cs typeface="Times New Roman"/>
              </a:rPr>
              <a:t>Synthesized  </a:t>
            </a:r>
            <a:r>
              <a:rPr sz="2400" b="1" spc="48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Times New Roman"/>
              </a:rPr>
              <a:t>Attributes.	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They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computed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from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values  </a:t>
            </a:r>
            <a:r>
              <a:rPr sz="2400" spc="18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</a:t>
            </a:r>
            <a:r>
              <a:rPr sz="2400" spc="21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 the children</a:t>
            </a:r>
            <a:r>
              <a:rPr sz="2400" spc="1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nodes.</a:t>
            </a:r>
            <a:endParaRPr sz="2400">
              <a:cs typeface="Times New Roman"/>
            </a:endParaRPr>
          </a:p>
          <a:p>
            <a:pPr marL="702945" marR="447675" lvl="1" indent="-360045">
              <a:lnSpc>
                <a:spcPct val="122700"/>
              </a:lnSpc>
              <a:spcBef>
                <a:spcPts val="660"/>
              </a:spcBef>
              <a:buClr>
                <a:srgbClr val="231F20"/>
              </a:buClr>
              <a:buFont typeface="Times New Roman"/>
              <a:buAutoNum type="arabicPeriod"/>
              <a:tabLst>
                <a:tab pos="703580" algn="l"/>
                <a:tab pos="3499485" algn="l"/>
              </a:tabLst>
            </a:pPr>
            <a:r>
              <a:rPr sz="2400" b="1" dirty="0">
                <a:solidFill>
                  <a:srgbClr val="FF0000"/>
                </a:solidFill>
                <a:cs typeface="Times New Roman"/>
              </a:rPr>
              <a:t>Inherited   </a:t>
            </a:r>
            <a:r>
              <a:rPr sz="2400" b="1" spc="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Times New Roman"/>
              </a:rPr>
              <a:t>Attributes.	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They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are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computed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from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values   </a:t>
            </a:r>
            <a:r>
              <a:rPr sz="2400" spc="204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</a:t>
            </a:r>
            <a:r>
              <a:rPr sz="2400" spc="30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the 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 both the siblings and the parent</a:t>
            </a:r>
            <a:r>
              <a:rPr sz="2400" spc="8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nodes.</a:t>
            </a:r>
            <a:endParaRPr sz="240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Form of Syntax Directed Definitions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5" y="736069"/>
            <a:ext cx="9121775" cy="574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cs typeface="Times New Roman"/>
            </a:endParaRPr>
          </a:p>
          <a:p>
            <a:pPr marL="300355" indent="-287655">
              <a:lnSpc>
                <a:spcPct val="100000"/>
              </a:lnSpc>
              <a:buFont typeface="MS Mincho"/>
              <a:buChar char="•"/>
              <a:tabLst>
                <a:tab pos="300990" algn="l"/>
                <a:tab pos="2819400" algn="l"/>
                <a:tab pos="3311525" algn="l"/>
              </a:tabLst>
            </a:pPr>
            <a:r>
              <a:rPr sz="2250" spc="5" dirty="0">
                <a:solidFill>
                  <a:srgbClr val="231F20"/>
                </a:solidFill>
                <a:cs typeface="Times New Roman"/>
              </a:rPr>
              <a:t>Each </a:t>
            </a:r>
            <a:r>
              <a:rPr sz="2250" spc="30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production</a:t>
            </a:r>
            <a:r>
              <a:rPr sz="2250">
                <a:solidFill>
                  <a:srgbClr val="231F20"/>
                </a:solidFill>
                <a:cs typeface="Times New Roman"/>
              </a:rPr>
              <a:t>, </a:t>
            </a:r>
            <a:r>
              <a:rPr sz="2250" spc="475">
                <a:solidFill>
                  <a:srgbClr val="231F20"/>
                </a:solidFill>
                <a:cs typeface="Times New Roman"/>
              </a:rPr>
              <a:t> </a:t>
            </a:r>
            <a:r>
              <a:rPr sz="2250" i="1" spc="465" smtClean="0">
                <a:solidFill>
                  <a:srgbClr val="231F20"/>
                </a:solidFill>
                <a:cs typeface="Arial"/>
              </a:rPr>
              <a:t>A</a:t>
            </a:r>
            <a:r>
              <a:rPr sz="2250" spc="484" smtClean="0">
                <a:solidFill>
                  <a:srgbClr val="231F20"/>
                </a:solidFill>
                <a:cs typeface="Lucida Sans Unicode"/>
              </a:rPr>
              <a:t>→</a:t>
            </a:r>
            <a:r>
              <a:rPr sz="2250" i="1" spc="215" smtClean="0">
                <a:solidFill>
                  <a:srgbClr val="231F20"/>
                </a:solidFill>
                <a:cs typeface="Arial"/>
              </a:rPr>
              <a:t>α</a:t>
            </a:r>
            <a:r>
              <a:rPr sz="2250" spc="215" dirty="0">
                <a:solidFill>
                  <a:srgbClr val="231F20"/>
                </a:solidFill>
                <a:cs typeface="Times New Roman"/>
              </a:rPr>
              <a:t>,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is associated with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set of semantic   </a:t>
            </a:r>
            <a:r>
              <a:rPr sz="2250" spc="24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rules:</a:t>
            </a:r>
            <a:endParaRPr sz="2250">
              <a:cs typeface="Times New Roman"/>
            </a:endParaRPr>
          </a:p>
          <a:p>
            <a:pPr marL="300355">
              <a:lnSpc>
                <a:spcPct val="100000"/>
              </a:lnSpc>
              <a:spcBef>
                <a:spcPts val="610"/>
              </a:spcBef>
            </a:pPr>
            <a:r>
              <a:rPr sz="2250" i="1" spc="-75" dirty="0">
                <a:solidFill>
                  <a:srgbClr val="FF0000"/>
                </a:solidFill>
                <a:cs typeface="Arial"/>
              </a:rPr>
              <a:t>b</a:t>
            </a:r>
            <a:r>
              <a:rPr sz="2250" i="1" spc="90" dirty="0">
                <a:solidFill>
                  <a:srgbClr val="FF0000"/>
                </a:solidFill>
                <a:cs typeface="Arial"/>
              </a:rPr>
              <a:t> </a:t>
            </a:r>
            <a:r>
              <a:rPr sz="2250" spc="475" dirty="0">
                <a:solidFill>
                  <a:srgbClr val="FF0000"/>
                </a:solidFill>
                <a:cs typeface="PMingLiU"/>
              </a:rPr>
              <a:t>:=</a:t>
            </a:r>
            <a:r>
              <a:rPr sz="2250" spc="150" dirty="0">
                <a:solidFill>
                  <a:srgbClr val="FF0000"/>
                </a:solidFill>
                <a:cs typeface="PMingLiU"/>
              </a:rPr>
              <a:t> </a:t>
            </a:r>
            <a:r>
              <a:rPr sz="2250" i="1" spc="660" dirty="0">
                <a:solidFill>
                  <a:srgbClr val="FF0000"/>
                </a:solidFill>
                <a:cs typeface="Arial"/>
              </a:rPr>
              <a:t>f</a:t>
            </a:r>
            <a:r>
              <a:rPr sz="2250" i="1" spc="-375" dirty="0">
                <a:solidFill>
                  <a:srgbClr val="FF0000"/>
                </a:solidFill>
                <a:cs typeface="Arial"/>
              </a:rPr>
              <a:t> </a:t>
            </a:r>
            <a:r>
              <a:rPr sz="2250" spc="125" dirty="0">
                <a:solidFill>
                  <a:srgbClr val="FF0000"/>
                </a:solidFill>
                <a:cs typeface="PMingLiU"/>
              </a:rPr>
              <a:t>(</a:t>
            </a:r>
            <a:r>
              <a:rPr sz="2250" i="1" spc="125" dirty="0">
                <a:solidFill>
                  <a:srgbClr val="FF0000"/>
                </a:solidFill>
                <a:cs typeface="Arial"/>
              </a:rPr>
              <a:t>c</a:t>
            </a:r>
            <a:r>
              <a:rPr sz="2475" spc="187" baseline="-11784" dirty="0">
                <a:solidFill>
                  <a:srgbClr val="FF0000"/>
                </a:solidFill>
                <a:cs typeface="Lucida Sans Unicode"/>
              </a:rPr>
              <a:t>1</a:t>
            </a:r>
            <a:r>
              <a:rPr sz="2250" i="1" spc="125" dirty="0">
                <a:solidFill>
                  <a:srgbClr val="FF0000"/>
                </a:solidFill>
                <a:cs typeface="Arial"/>
              </a:rPr>
              <a:t>,</a:t>
            </a:r>
            <a:r>
              <a:rPr sz="2250" i="1" spc="-195" dirty="0">
                <a:solidFill>
                  <a:srgbClr val="FF0000"/>
                </a:solidFill>
                <a:cs typeface="Arial"/>
              </a:rPr>
              <a:t> </a:t>
            </a:r>
            <a:r>
              <a:rPr sz="2250" i="1" spc="65" dirty="0">
                <a:solidFill>
                  <a:srgbClr val="FF0000"/>
                </a:solidFill>
                <a:cs typeface="Arial"/>
              </a:rPr>
              <a:t>c</a:t>
            </a:r>
            <a:r>
              <a:rPr sz="2475" spc="97" baseline="-11784" dirty="0">
                <a:solidFill>
                  <a:srgbClr val="FF0000"/>
                </a:solidFill>
                <a:cs typeface="Lucida Sans Unicode"/>
              </a:rPr>
              <a:t>2</a:t>
            </a:r>
            <a:r>
              <a:rPr sz="2250" i="1" spc="65" dirty="0">
                <a:solidFill>
                  <a:srgbClr val="FF0000"/>
                </a:solidFill>
                <a:cs typeface="Arial"/>
              </a:rPr>
              <a:t>,</a:t>
            </a:r>
            <a:r>
              <a:rPr sz="2250" i="1" spc="-195" dirty="0">
                <a:solidFill>
                  <a:srgbClr val="FF0000"/>
                </a:solidFill>
                <a:cs typeface="Arial"/>
              </a:rPr>
              <a:t> </a:t>
            </a:r>
            <a:r>
              <a:rPr sz="2250" i="1" spc="95" dirty="0">
                <a:solidFill>
                  <a:srgbClr val="FF0000"/>
                </a:solidFill>
                <a:cs typeface="Arial"/>
              </a:rPr>
              <a:t>.</a:t>
            </a:r>
            <a:r>
              <a:rPr sz="2250" i="1" spc="-195" dirty="0">
                <a:solidFill>
                  <a:srgbClr val="FF0000"/>
                </a:solidFill>
                <a:cs typeface="Arial"/>
              </a:rPr>
              <a:t> </a:t>
            </a:r>
            <a:r>
              <a:rPr sz="2250" i="1" spc="95" dirty="0">
                <a:solidFill>
                  <a:srgbClr val="FF0000"/>
                </a:solidFill>
                <a:cs typeface="Arial"/>
              </a:rPr>
              <a:t>.</a:t>
            </a:r>
            <a:r>
              <a:rPr sz="2250" i="1" spc="-185" dirty="0">
                <a:solidFill>
                  <a:srgbClr val="FF0000"/>
                </a:solidFill>
                <a:cs typeface="Arial"/>
              </a:rPr>
              <a:t> </a:t>
            </a:r>
            <a:r>
              <a:rPr sz="2250" i="1" spc="95" dirty="0">
                <a:solidFill>
                  <a:srgbClr val="FF0000"/>
                </a:solidFill>
                <a:cs typeface="Arial"/>
              </a:rPr>
              <a:t>.</a:t>
            </a:r>
            <a:r>
              <a:rPr sz="2250" i="1" spc="-195" dirty="0">
                <a:solidFill>
                  <a:srgbClr val="FF0000"/>
                </a:solidFill>
                <a:cs typeface="Arial"/>
              </a:rPr>
              <a:t> </a:t>
            </a:r>
            <a:r>
              <a:rPr sz="2250" i="1" spc="95" dirty="0">
                <a:solidFill>
                  <a:srgbClr val="FF0000"/>
                </a:solidFill>
                <a:cs typeface="Arial"/>
              </a:rPr>
              <a:t>,</a:t>
            </a:r>
            <a:r>
              <a:rPr sz="2250" i="1" spc="-185" dirty="0">
                <a:solidFill>
                  <a:srgbClr val="FF0000"/>
                </a:solidFill>
                <a:cs typeface="Arial"/>
              </a:rPr>
              <a:t> </a:t>
            </a:r>
            <a:r>
              <a:rPr sz="2250" i="1" spc="170" dirty="0">
                <a:solidFill>
                  <a:srgbClr val="FF0000"/>
                </a:solidFill>
                <a:cs typeface="Arial"/>
              </a:rPr>
              <a:t>c</a:t>
            </a:r>
            <a:r>
              <a:rPr sz="2475" i="1" spc="254" baseline="-11784" dirty="0">
                <a:solidFill>
                  <a:srgbClr val="FF0000"/>
                </a:solidFill>
                <a:cs typeface="Arial"/>
              </a:rPr>
              <a:t>k</a:t>
            </a:r>
            <a:r>
              <a:rPr sz="2250" spc="170" dirty="0">
                <a:solidFill>
                  <a:srgbClr val="FF0000"/>
                </a:solidFill>
                <a:cs typeface="PMingLiU"/>
              </a:rPr>
              <a:t>)</a:t>
            </a:r>
            <a:r>
              <a:rPr sz="2250" spc="170" dirty="0">
                <a:solidFill>
                  <a:srgbClr val="231F20"/>
                </a:solidFill>
                <a:cs typeface="Times New Roman"/>
              </a:rPr>
              <a:t>,</a:t>
            </a:r>
            <a:r>
              <a:rPr sz="2250" spc="1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where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i="1" spc="660" dirty="0">
                <a:solidFill>
                  <a:srgbClr val="231F20"/>
                </a:solidFill>
                <a:cs typeface="Arial"/>
              </a:rPr>
              <a:t>f</a:t>
            </a:r>
            <a:r>
              <a:rPr sz="2250" i="1" spc="185" dirty="0">
                <a:solidFill>
                  <a:srgbClr val="231F20"/>
                </a:solidFill>
                <a:cs typeface="Arial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is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 a</a:t>
            </a:r>
            <a:r>
              <a:rPr sz="2250" spc="-1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function</a:t>
            </a:r>
            <a:r>
              <a:rPr sz="2250" spc="2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and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either</a:t>
            </a:r>
            <a:endParaRPr sz="2250">
              <a:cs typeface="Times New Roman"/>
            </a:endParaRPr>
          </a:p>
          <a:p>
            <a:pPr marL="702945" marR="5080" lvl="1" indent="-360045">
              <a:lnSpc>
                <a:spcPct val="122700"/>
              </a:lnSpc>
              <a:spcBef>
                <a:spcPts val="670"/>
              </a:spcBef>
              <a:buFont typeface="Times New Roman"/>
              <a:buAutoNum type="arabicPeriod"/>
              <a:tabLst>
                <a:tab pos="703580" algn="l"/>
              </a:tabLst>
            </a:pPr>
            <a:r>
              <a:rPr sz="2250" i="1" spc="-75" dirty="0">
                <a:solidFill>
                  <a:srgbClr val="231F20"/>
                </a:solidFill>
                <a:cs typeface="Arial"/>
              </a:rPr>
              <a:t>b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is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</a:t>
            </a:r>
            <a:r>
              <a:rPr sz="2250" spc="-1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b="1" dirty="0">
                <a:solidFill>
                  <a:srgbClr val="0000FF"/>
                </a:solidFill>
                <a:cs typeface="Times New Roman"/>
              </a:rPr>
              <a:t>synthesized</a:t>
            </a:r>
            <a:r>
              <a:rPr sz="2250" b="1" spc="-10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attribute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of</a:t>
            </a:r>
            <a:r>
              <a:rPr sz="2250" spc="-1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i="1" spc="229" dirty="0">
                <a:solidFill>
                  <a:srgbClr val="231F20"/>
                </a:solidFill>
                <a:cs typeface="Arial"/>
              </a:rPr>
              <a:t>A</a:t>
            </a:r>
            <a:r>
              <a:rPr sz="2250" spc="229" dirty="0">
                <a:solidFill>
                  <a:srgbClr val="231F20"/>
                </a:solidFill>
                <a:cs typeface="Times New Roman"/>
              </a:rPr>
              <a:t>,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and</a:t>
            </a:r>
            <a:r>
              <a:rPr sz="2250" spc="-1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i="1" spc="65" dirty="0">
                <a:solidFill>
                  <a:srgbClr val="231F20"/>
                </a:solidFill>
                <a:cs typeface="Arial"/>
              </a:rPr>
              <a:t>c</a:t>
            </a:r>
            <a:r>
              <a:rPr sz="2475" spc="97" baseline="-11784" dirty="0">
                <a:solidFill>
                  <a:srgbClr val="231F20"/>
                </a:solidFill>
                <a:cs typeface="Lucida Sans Unicode"/>
              </a:rPr>
              <a:t>1</a:t>
            </a:r>
            <a:r>
              <a:rPr sz="2250" i="1" spc="65" dirty="0">
                <a:solidFill>
                  <a:srgbClr val="231F20"/>
                </a:solidFill>
                <a:cs typeface="Arial"/>
              </a:rPr>
              <a:t>,</a:t>
            </a:r>
            <a:r>
              <a:rPr sz="2250" i="1" spc="-195" dirty="0">
                <a:solidFill>
                  <a:srgbClr val="231F20"/>
                </a:solidFill>
                <a:cs typeface="Arial"/>
              </a:rPr>
              <a:t> </a:t>
            </a:r>
            <a:r>
              <a:rPr sz="2250" i="1" spc="65" dirty="0">
                <a:solidFill>
                  <a:srgbClr val="231F20"/>
                </a:solidFill>
                <a:cs typeface="Arial"/>
              </a:rPr>
              <a:t>c</a:t>
            </a:r>
            <a:r>
              <a:rPr sz="2475" spc="97" baseline="-11784" dirty="0">
                <a:solidFill>
                  <a:srgbClr val="231F20"/>
                </a:solidFill>
                <a:cs typeface="Lucida Sans Unicode"/>
              </a:rPr>
              <a:t>2</a:t>
            </a:r>
            <a:r>
              <a:rPr sz="2250" i="1" spc="65" dirty="0">
                <a:solidFill>
                  <a:srgbClr val="231F20"/>
                </a:solidFill>
                <a:cs typeface="Arial"/>
              </a:rPr>
              <a:t>,</a:t>
            </a:r>
            <a:r>
              <a:rPr sz="2250" i="1" spc="-195" dirty="0">
                <a:solidFill>
                  <a:srgbClr val="231F20"/>
                </a:solidFill>
                <a:cs typeface="Arial"/>
              </a:rPr>
              <a:t> </a:t>
            </a:r>
            <a:r>
              <a:rPr sz="2250" i="1" spc="95" dirty="0">
                <a:solidFill>
                  <a:srgbClr val="231F20"/>
                </a:solidFill>
                <a:cs typeface="Arial"/>
              </a:rPr>
              <a:t>.</a:t>
            </a:r>
            <a:r>
              <a:rPr sz="2250" i="1" spc="-185" dirty="0">
                <a:solidFill>
                  <a:srgbClr val="231F20"/>
                </a:solidFill>
                <a:cs typeface="Arial"/>
              </a:rPr>
              <a:t> </a:t>
            </a:r>
            <a:r>
              <a:rPr sz="2250" i="1" spc="95" dirty="0">
                <a:solidFill>
                  <a:srgbClr val="231F20"/>
                </a:solidFill>
                <a:cs typeface="Arial"/>
              </a:rPr>
              <a:t>.</a:t>
            </a:r>
            <a:r>
              <a:rPr sz="2250" i="1" spc="-195" dirty="0">
                <a:solidFill>
                  <a:srgbClr val="231F20"/>
                </a:solidFill>
                <a:cs typeface="Arial"/>
              </a:rPr>
              <a:t> </a:t>
            </a:r>
            <a:r>
              <a:rPr sz="2250" i="1" spc="95" dirty="0">
                <a:solidFill>
                  <a:srgbClr val="231F20"/>
                </a:solidFill>
                <a:cs typeface="Arial"/>
              </a:rPr>
              <a:t>.</a:t>
            </a:r>
            <a:r>
              <a:rPr sz="2250" i="1" spc="-195" dirty="0">
                <a:solidFill>
                  <a:srgbClr val="231F20"/>
                </a:solidFill>
                <a:cs typeface="Arial"/>
              </a:rPr>
              <a:t> </a:t>
            </a:r>
            <a:r>
              <a:rPr sz="2250" i="1" spc="95" dirty="0">
                <a:solidFill>
                  <a:srgbClr val="231F20"/>
                </a:solidFill>
                <a:cs typeface="Arial"/>
              </a:rPr>
              <a:t>,</a:t>
            </a:r>
            <a:r>
              <a:rPr sz="2250" i="1" spc="-185" dirty="0">
                <a:solidFill>
                  <a:srgbClr val="231F20"/>
                </a:solidFill>
                <a:cs typeface="Arial"/>
              </a:rPr>
              <a:t> </a:t>
            </a:r>
            <a:r>
              <a:rPr sz="2250" i="1" spc="135" dirty="0">
                <a:solidFill>
                  <a:srgbClr val="231F20"/>
                </a:solidFill>
                <a:cs typeface="Arial"/>
              </a:rPr>
              <a:t>c</a:t>
            </a:r>
            <a:r>
              <a:rPr sz="2475" i="1" spc="202" baseline="-11784" dirty="0">
                <a:solidFill>
                  <a:srgbClr val="231F20"/>
                </a:solidFill>
                <a:cs typeface="Arial"/>
              </a:rPr>
              <a:t>k</a:t>
            </a:r>
            <a:r>
              <a:rPr sz="2475" i="1" spc="322" baseline="-11784" dirty="0">
                <a:solidFill>
                  <a:srgbClr val="231F20"/>
                </a:solidFill>
                <a:cs typeface="Arial"/>
              </a:rPr>
              <a:t>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are</a:t>
            </a:r>
            <a:r>
              <a:rPr sz="2250" spc="-2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attributes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of</a:t>
            </a:r>
            <a:r>
              <a:rPr sz="2250" spc="-1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the 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grammar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symbols of the production,</a:t>
            </a:r>
            <a:r>
              <a:rPr sz="2250" spc="-1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or</a:t>
            </a:r>
            <a:endParaRPr sz="2250">
              <a:cs typeface="Times New Roman"/>
            </a:endParaRPr>
          </a:p>
          <a:p>
            <a:pPr marL="702945" lvl="1" indent="-360045">
              <a:lnSpc>
                <a:spcPct val="100000"/>
              </a:lnSpc>
              <a:spcBef>
                <a:spcPts val="1280"/>
              </a:spcBef>
              <a:buFont typeface="Times New Roman"/>
              <a:buAutoNum type="arabicPeriod"/>
              <a:tabLst>
                <a:tab pos="703580" algn="l"/>
              </a:tabLst>
            </a:pPr>
            <a:r>
              <a:rPr sz="2250" i="1" spc="-75" dirty="0">
                <a:solidFill>
                  <a:srgbClr val="231F20"/>
                </a:solidFill>
                <a:cs typeface="Arial"/>
              </a:rPr>
              <a:t>b</a:t>
            </a:r>
            <a:r>
              <a:rPr sz="2250" i="1" spc="-110" dirty="0">
                <a:solidFill>
                  <a:srgbClr val="231F20"/>
                </a:solidFill>
                <a:cs typeface="Arial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is</a:t>
            </a:r>
            <a:r>
              <a:rPr sz="2250" spc="-4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an</a:t>
            </a:r>
            <a:r>
              <a:rPr sz="2250" spc="-5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b="1" dirty="0">
                <a:solidFill>
                  <a:srgbClr val="FF6500"/>
                </a:solidFill>
                <a:cs typeface="Times New Roman"/>
              </a:rPr>
              <a:t>inherited</a:t>
            </a:r>
            <a:r>
              <a:rPr sz="2250" b="1" spc="-60" dirty="0">
                <a:solidFill>
                  <a:srgbClr val="FF6500"/>
                </a:solidFill>
                <a:cs typeface="Times New Roman"/>
              </a:rPr>
              <a:t>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attribute</a:t>
            </a:r>
            <a:r>
              <a:rPr sz="2250" spc="-2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of</a:t>
            </a:r>
            <a:r>
              <a:rPr sz="2250" spc="-4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</a:t>
            </a:r>
            <a:r>
              <a:rPr sz="2250" spc="-4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grammar</a:t>
            </a:r>
            <a:r>
              <a:rPr sz="2250" spc="-7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symbol</a:t>
            </a:r>
            <a:r>
              <a:rPr sz="2250" spc="-3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in</a:t>
            </a:r>
            <a:r>
              <a:rPr sz="2250" spc="-5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i="1" spc="215" dirty="0">
                <a:solidFill>
                  <a:srgbClr val="231F20"/>
                </a:solidFill>
                <a:cs typeface="Arial"/>
              </a:rPr>
              <a:t>α</a:t>
            </a:r>
            <a:r>
              <a:rPr sz="2250" spc="215" dirty="0">
                <a:solidFill>
                  <a:srgbClr val="231F20"/>
                </a:solidFill>
                <a:cs typeface="Times New Roman"/>
              </a:rPr>
              <a:t>,</a:t>
            </a:r>
            <a:r>
              <a:rPr sz="2250" spc="-2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and</a:t>
            </a:r>
            <a:r>
              <a:rPr sz="2250" spc="-5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i="1" spc="65" dirty="0">
                <a:solidFill>
                  <a:srgbClr val="231F20"/>
                </a:solidFill>
                <a:cs typeface="Arial"/>
              </a:rPr>
              <a:t>c</a:t>
            </a:r>
            <a:r>
              <a:rPr sz="2475" spc="97" baseline="-11784" dirty="0">
                <a:solidFill>
                  <a:srgbClr val="231F20"/>
                </a:solidFill>
                <a:cs typeface="Lucida Sans Unicode"/>
              </a:rPr>
              <a:t>1</a:t>
            </a:r>
            <a:r>
              <a:rPr sz="2250" i="1" spc="65" dirty="0">
                <a:solidFill>
                  <a:srgbClr val="231F20"/>
                </a:solidFill>
                <a:cs typeface="Arial"/>
              </a:rPr>
              <a:t>,</a:t>
            </a:r>
            <a:r>
              <a:rPr sz="2250" i="1" spc="-195" dirty="0">
                <a:solidFill>
                  <a:srgbClr val="231F20"/>
                </a:solidFill>
                <a:cs typeface="Arial"/>
              </a:rPr>
              <a:t> </a:t>
            </a:r>
            <a:r>
              <a:rPr sz="2250" i="1" spc="65" dirty="0">
                <a:solidFill>
                  <a:srgbClr val="231F20"/>
                </a:solidFill>
                <a:cs typeface="Arial"/>
              </a:rPr>
              <a:t>c</a:t>
            </a:r>
            <a:r>
              <a:rPr sz="2475" spc="97" baseline="-11784" dirty="0">
                <a:solidFill>
                  <a:srgbClr val="231F20"/>
                </a:solidFill>
                <a:cs typeface="Lucida Sans Unicode"/>
              </a:rPr>
              <a:t>2</a:t>
            </a:r>
            <a:r>
              <a:rPr sz="2250" i="1" spc="65" dirty="0">
                <a:solidFill>
                  <a:srgbClr val="231F20"/>
                </a:solidFill>
                <a:cs typeface="Arial"/>
              </a:rPr>
              <a:t>,</a:t>
            </a:r>
            <a:r>
              <a:rPr sz="2250" i="1" spc="-195" dirty="0">
                <a:solidFill>
                  <a:srgbClr val="231F20"/>
                </a:solidFill>
                <a:cs typeface="Arial"/>
              </a:rPr>
              <a:t> </a:t>
            </a:r>
            <a:r>
              <a:rPr sz="2250" i="1" spc="95" dirty="0">
                <a:solidFill>
                  <a:srgbClr val="231F20"/>
                </a:solidFill>
                <a:cs typeface="Arial"/>
              </a:rPr>
              <a:t>.</a:t>
            </a:r>
            <a:r>
              <a:rPr sz="2250" i="1" spc="-185" dirty="0">
                <a:solidFill>
                  <a:srgbClr val="231F20"/>
                </a:solidFill>
                <a:cs typeface="Arial"/>
              </a:rPr>
              <a:t> </a:t>
            </a:r>
            <a:r>
              <a:rPr sz="2250" i="1" spc="95" dirty="0">
                <a:solidFill>
                  <a:srgbClr val="231F20"/>
                </a:solidFill>
                <a:cs typeface="Arial"/>
              </a:rPr>
              <a:t>.</a:t>
            </a:r>
            <a:r>
              <a:rPr sz="2250" i="1" spc="-195" dirty="0">
                <a:solidFill>
                  <a:srgbClr val="231F20"/>
                </a:solidFill>
                <a:cs typeface="Arial"/>
              </a:rPr>
              <a:t> </a:t>
            </a:r>
            <a:r>
              <a:rPr sz="2250" i="1" spc="95" dirty="0">
                <a:solidFill>
                  <a:srgbClr val="231F20"/>
                </a:solidFill>
                <a:cs typeface="Arial"/>
              </a:rPr>
              <a:t>.</a:t>
            </a:r>
            <a:r>
              <a:rPr sz="2250" i="1" spc="-195" dirty="0">
                <a:solidFill>
                  <a:srgbClr val="231F20"/>
                </a:solidFill>
                <a:cs typeface="Arial"/>
              </a:rPr>
              <a:t> </a:t>
            </a:r>
            <a:r>
              <a:rPr sz="2250" i="1" spc="95">
                <a:solidFill>
                  <a:srgbClr val="231F20"/>
                </a:solidFill>
                <a:cs typeface="Arial"/>
              </a:rPr>
              <a:t>,</a:t>
            </a:r>
            <a:r>
              <a:rPr sz="2250" i="1" spc="-185">
                <a:solidFill>
                  <a:srgbClr val="231F20"/>
                </a:solidFill>
                <a:cs typeface="Arial"/>
              </a:rPr>
              <a:t> </a:t>
            </a:r>
            <a:r>
              <a:rPr sz="2250" i="1" spc="135" smtClean="0">
                <a:solidFill>
                  <a:srgbClr val="231F20"/>
                </a:solidFill>
                <a:cs typeface="Arial"/>
              </a:rPr>
              <a:t>c</a:t>
            </a:r>
            <a:r>
              <a:rPr sz="2475" i="1" spc="202" baseline="-11784" smtClean="0">
                <a:solidFill>
                  <a:srgbClr val="231F20"/>
                </a:solidFill>
                <a:cs typeface="Arial"/>
              </a:rPr>
              <a:t>k</a:t>
            </a:r>
            <a:r>
              <a:rPr lang="en-US" sz="2475" i="1" spc="202" baseline="-11784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sz="2250" spc="5" smtClean="0">
                <a:solidFill>
                  <a:srgbClr val="231F20"/>
                </a:solidFill>
                <a:cs typeface="Times New Roman"/>
              </a:rPr>
              <a:t>are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of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grammar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symbols in </a:t>
            </a:r>
            <a:r>
              <a:rPr sz="2250" i="1" spc="434" dirty="0">
                <a:solidFill>
                  <a:srgbClr val="231F20"/>
                </a:solidFill>
                <a:cs typeface="Arial"/>
              </a:rPr>
              <a:t>α</a:t>
            </a:r>
            <a:r>
              <a:rPr sz="2250" i="1" spc="-5" dirty="0">
                <a:solidFill>
                  <a:srgbClr val="231F20"/>
                </a:solidFill>
                <a:cs typeface="Arial"/>
              </a:rPr>
              <a:t>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or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of </a:t>
            </a:r>
            <a:r>
              <a:rPr sz="2250" i="1" spc="229" dirty="0">
                <a:solidFill>
                  <a:srgbClr val="231F20"/>
                </a:solidFill>
                <a:cs typeface="Arial"/>
              </a:rPr>
              <a:t>A</a:t>
            </a:r>
            <a:r>
              <a:rPr sz="2250" spc="229" dirty="0">
                <a:solidFill>
                  <a:srgbClr val="231F20"/>
                </a:solidFill>
                <a:cs typeface="Times New Roman"/>
              </a:rPr>
              <a:t>.</a:t>
            </a:r>
            <a:endParaRPr sz="2250">
              <a:cs typeface="Times New Roman"/>
            </a:endParaRPr>
          </a:p>
          <a:p>
            <a:pPr marL="300355" marR="25400" indent="-287655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b="1" dirty="0">
                <a:solidFill>
                  <a:srgbClr val="231F20"/>
                </a:solidFill>
                <a:cs typeface="Times New Roman"/>
              </a:rPr>
              <a:t>Note. </a:t>
            </a:r>
            <a:r>
              <a:rPr sz="2250" spc="-20" dirty="0">
                <a:solidFill>
                  <a:schemeClr val="accent3"/>
                </a:solidFill>
                <a:cs typeface="Times New Roman"/>
              </a:rPr>
              <a:t>Terminal </a:t>
            </a:r>
            <a:r>
              <a:rPr sz="2250" dirty="0">
                <a:solidFill>
                  <a:schemeClr val="accent3"/>
                </a:solidFill>
                <a:cs typeface="Times New Roman"/>
              </a:rPr>
              <a:t>symbols </a:t>
            </a:r>
            <a:r>
              <a:rPr sz="2250" spc="5" dirty="0">
                <a:solidFill>
                  <a:srgbClr val="231F20"/>
                </a:solidFill>
                <a:cs typeface="Times New Roman"/>
              </a:rPr>
              <a:t>are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assumed to </a:t>
            </a:r>
            <a:r>
              <a:rPr sz="2250" spc="-20" dirty="0">
                <a:solidFill>
                  <a:srgbClr val="231F20"/>
                </a:solidFill>
                <a:cs typeface="Times New Roman"/>
              </a:rPr>
              <a:t>have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synthesized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supplied  by the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lexical</a:t>
            </a:r>
            <a:r>
              <a:rPr sz="2250" spc="-4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250" spc="-10" dirty="0">
                <a:solidFill>
                  <a:srgbClr val="231F20"/>
                </a:solidFill>
                <a:cs typeface="Times New Roman"/>
              </a:rPr>
              <a:t>analyzer.</a:t>
            </a:r>
            <a:endParaRPr sz="2250">
              <a:cs typeface="Times New Roman"/>
            </a:endParaRPr>
          </a:p>
          <a:p>
            <a:pPr marL="300355" marR="498475" indent="-287655" algn="just">
              <a:lnSpc>
                <a:spcPct val="122700"/>
              </a:lnSpc>
              <a:spcBef>
                <a:spcPts val="1330"/>
              </a:spcBef>
              <a:buFont typeface="MS Mincho"/>
              <a:buChar char="•"/>
              <a:tabLst>
                <a:tab pos="300990" algn="l"/>
              </a:tabLst>
            </a:pPr>
            <a:r>
              <a:rPr sz="2250" dirty="0">
                <a:solidFill>
                  <a:srgbClr val="231F20"/>
                </a:solidFill>
                <a:cs typeface="Times New Roman"/>
              </a:rPr>
              <a:t>Procedure calls (e.g. </a:t>
            </a:r>
            <a:r>
              <a:rPr sz="2250" i="1" dirty="0">
                <a:solidFill>
                  <a:srgbClr val="231F20"/>
                </a:solidFill>
                <a:cs typeface="Times New Roman"/>
              </a:rPr>
              <a:t>print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in the </a:t>
            </a:r>
            <a:r>
              <a:rPr sz="2250" spc="-10" dirty="0">
                <a:solidFill>
                  <a:srgbClr val="231F20"/>
                </a:solidFill>
                <a:cs typeface="Times New Roman"/>
              </a:rPr>
              <a:t>next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slide) </a:t>
            </a:r>
            <a:r>
              <a:rPr sz="2250" spc="-20" dirty="0">
                <a:solidFill>
                  <a:srgbClr val="231F20"/>
                </a:solidFill>
                <a:cs typeface="Times New Roman"/>
              </a:rPr>
              <a:t>define </a:t>
            </a:r>
            <a:r>
              <a:rPr sz="2250" spc="-10" dirty="0">
                <a:solidFill>
                  <a:srgbClr val="231F20"/>
                </a:solidFill>
                <a:cs typeface="Times New Roman"/>
              </a:rPr>
              <a:t>values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of </a:t>
            </a:r>
            <a:r>
              <a:rPr sz="2250" i="1" dirty="0">
                <a:solidFill>
                  <a:srgbClr val="231F20"/>
                </a:solidFill>
                <a:cs typeface="Times New Roman"/>
              </a:rPr>
              <a:t>Dummy 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synthesized </a:t>
            </a:r>
            <a:r>
              <a:rPr sz="2250" spc="-5" dirty="0">
                <a:solidFill>
                  <a:srgbClr val="231F20"/>
                </a:solidFill>
                <a:cs typeface="Times New Roman"/>
              </a:rPr>
              <a:t>attributes </a:t>
            </a:r>
            <a:r>
              <a:rPr sz="2250" dirty="0">
                <a:solidFill>
                  <a:srgbClr val="231F20"/>
                </a:solidFill>
                <a:cs typeface="Times New Roman"/>
              </a:rPr>
              <a:t>of the non terminal on the left-hand side of the  production.</a:t>
            </a:r>
            <a:endParaRPr sz="225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3716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Syntax Directed Definitions: An Example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553712"/>
          </a:xfrm>
        </p:spPr>
        <p:txBody>
          <a:bodyPr>
            <a:normAutofit/>
          </a:bodyPr>
          <a:lstStyle/>
          <a:p>
            <a:pPr marL="300355" marR="5080" indent="-287655" algn="just">
              <a:lnSpc>
                <a:spcPct val="122900"/>
              </a:lnSpc>
              <a:spcBef>
                <a:spcPts val="2090"/>
              </a:spcBef>
              <a:buFont typeface="MS Mincho"/>
              <a:buChar char="•"/>
              <a:tabLst>
                <a:tab pos="300990" algn="l"/>
              </a:tabLst>
            </a:pPr>
            <a:r>
              <a:rPr lang="en-US" sz="2400" b="1" dirty="0" smtClean="0">
                <a:solidFill>
                  <a:srgbClr val="231F20"/>
                </a:solidFill>
                <a:latin typeface="Times New Roman"/>
                <a:cs typeface="Times New Roman"/>
              </a:rPr>
              <a:t>Example. </a:t>
            </a:r>
            <a:r>
              <a:rPr lang="en-US"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Let us consider the </a:t>
            </a:r>
            <a:r>
              <a:rPr lang="en-US" sz="24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Grammar </a:t>
            </a:r>
            <a:r>
              <a:rPr lang="en-US"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for arithmetic </a:t>
            </a:r>
            <a:r>
              <a:rPr lang="en-US" sz="24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expressions. </a:t>
            </a:r>
            <a:r>
              <a:rPr lang="en-US"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  Syntax Directed </a:t>
            </a:r>
            <a:r>
              <a:rPr lang="en-US" sz="24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Definition </a:t>
            </a:r>
            <a:r>
              <a:rPr lang="en-US"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associates to </a:t>
            </a:r>
            <a:r>
              <a:rPr lang="en-US" sz="24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each </a:t>
            </a:r>
            <a:r>
              <a:rPr lang="en-US"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non terminal </a:t>
            </a:r>
            <a:r>
              <a:rPr lang="en-US" sz="24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synthesized  </a:t>
            </a:r>
            <a:r>
              <a:rPr lang="en-US" sz="24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attribute </a:t>
            </a:r>
            <a:r>
              <a:rPr lang="en-US"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called</a:t>
            </a:r>
            <a:r>
              <a:rPr lang="en-US" sz="2400" spc="-3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231F20"/>
                </a:solidFill>
                <a:latin typeface="Times New Roman"/>
                <a:cs typeface="Times New Roman"/>
              </a:rPr>
              <a:t>val</a:t>
            </a:r>
            <a:r>
              <a:rPr lang="en-US"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400" dirty="0"/>
          </a:p>
        </p:txBody>
      </p:sp>
      <p:sp>
        <p:nvSpPr>
          <p:cNvPr id="6" name="object 5"/>
          <p:cNvSpPr txBox="1"/>
          <p:nvPr/>
        </p:nvSpPr>
        <p:spPr>
          <a:xfrm>
            <a:off x="1746149" y="2861158"/>
            <a:ext cx="1749425" cy="391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z="2250" spc="10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1800" spc="100" dirty="0">
                <a:solidFill>
                  <a:srgbClr val="231F20"/>
                </a:solidFill>
                <a:latin typeface="Times New Roman"/>
                <a:cs typeface="Times New Roman"/>
              </a:rPr>
              <a:t>RODUCTION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250" i="1" spc="455" dirty="0">
                <a:solidFill>
                  <a:srgbClr val="231F20"/>
                </a:solidFill>
                <a:latin typeface="Arial"/>
                <a:cs typeface="Arial"/>
              </a:rPr>
              <a:t>L </a:t>
            </a:r>
            <a:r>
              <a:rPr sz="2250" spc="484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250" spc="-4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i="1" spc="2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250" spc="22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250" i="1" spc="3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250" i="1" spc="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250" spc="484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250" spc="-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i="1" spc="1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475" spc="225" baseline="-11784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2475" spc="195" baseline="-1178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825" dirty="0">
                <a:solidFill>
                  <a:srgbClr val="231F20"/>
                </a:solidFill>
                <a:latin typeface="PMingLiU"/>
                <a:cs typeface="PMingLiU"/>
              </a:rPr>
              <a:t>+</a:t>
            </a:r>
            <a:r>
              <a:rPr sz="2250" spc="-25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i="1" spc="6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250" i="1" spc="33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2250" spc="484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250" spc="-2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i="1" spc="6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2250">
              <a:latin typeface="Arial"/>
              <a:cs typeface="Arial"/>
            </a:endParaRPr>
          </a:p>
          <a:p>
            <a:pPr marL="12700" marR="151130">
              <a:lnSpc>
                <a:spcPts val="3979"/>
              </a:lnSpc>
              <a:spcBef>
                <a:spcPts val="335"/>
              </a:spcBef>
              <a:tabLst>
                <a:tab pos="332105" algn="l"/>
              </a:tabLst>
            </a:pPr>
            <a:r>
              <a:rPr sz="2250" i="1" spc="60" dirty="0">
                <a:solidFill>
                  <a:srgbClr val="231F20"/>
                </a:solidFill>
                <a:latin typeface="Arial"/>
                <a:cs typeface="Arial"/>
              </a:rPr>
              <a:t>T	</a:t>
            </a:r>
            <a:r>
              <a:rPr sz="2250" spc="484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25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i="1" spc="1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475" spc="22" baseline="-11784" dirty="0">
                <a:solidFill>
                  <a:srgbClr val="231F20"/>
                </a:solidFill>
                <a:latin typeface="Lucida Sans Unicode"/>
                <a:cs typeface="Lucida Sans Unicode"/>
              </a:rPr>
              <a:t>1 </a:t>
            </a:r>
            <a:r>
              <a:rPr sz="2250" spc="-490" dirty="0">
                <a:solidFill>
                  <a:srgbClr val="231F20"/>
                </a:solidFill>
                <a:latin typeface="Lucida Sans Unicode"/>
                <a:cs typeface="Lucida Sans Unicode"/>
              </a:rPr>
              <a:t>∗ </a:t>
            </a:r>
            <a:r>
              <a:rPr sz="2250" spc="-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i="1" spc="180" dirty="0">
                <a:solidFill>
                  <a:srgbClr val="231F20"/>
                </a:solidFill>
                <a:latin typeface="Arial"/>
                <a:cs typeface="Arial"/>
              </a:rPr>
              <a:t>F </a:t>
            </a:r>
            <a:r>
              <a:rPr sz="2250" i="1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250" i="1" spc="60" dirty="0">
                <a:solidFill>
                  <a:srgbClr val="231F20"/>
                </a:solidFill>
                <a:latin typeface="Arial"/>
                <a:cs typeface="Arial"/>
              </a:rPr>
              <a:t>T	</a:t>
            </a:r>
            <a:r>
              <a:rPr sz="2250" spc="484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250" spc="-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i="1" spc="18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47345" algn="l"/>
              </a:tabLst>
            </a:pPr>
            <a:r>
              <a:rPr sz="2250" i="1" spc="180" dirty="0">
                <a:solidFill>
                  <a:srgbClr val="231F20"/>
                </a:solidFill>
                <a:latin typeface="Arial"/>
                <a:cs typeface="Arial"/>
              </a:rPr>
              <a:t>F	</a:t>
            </a:r>
            <a:r>
              <a:rPr sz="2250" spc="484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2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spc="350" dirty="0">
                <a:solidFill>
                  <a:srgbClr val="231F20"/>
                </a:solidFill>
                <a:latin typeface="PMingLiU"/>
                <a:cs typeface="PMingLiU"/>
              </a:rPr>
              <a:t>(</a:t>
            </a:r>
            <a:r>
              <a:rPr sz="2250" i="1" spc="3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250" spc="350" dirty="0">
                <a:solidFill>
                  <a:srgbClr val="231F20"/>
                </a:solidFill>
                <a:latin typeface="PMingLiU"/>
                <a:cs typeface="PMingLiU"/>
              </a:rPr>
              <a:t>)</a:t>
            </a:r>
            <a:endParaRPr sz="22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  <a:tabLst>
                <a:tab pos="347345" algn="l"/>
              </a:tabLst>
            </a:pPr>
            <a:r>
              <a:rPr sz="2250" i="1" spc="180" dirty="0">
                <a:solidFill>
                  <a:srgbClr val="231F20"/>
                </a:solidFill>
                <a:latin typeface="Arial"/>
                <a:cs typeface="Arial"/>
              </a:rPr>
              <a:t>F	</a:t>
            </a:r>
            <a:r>
              <a:rPr sz="2250" spc="484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250" spc="-2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50" dirty="0">
                <a:solidFill>
                  <a:srgbClr val="231F20"/>
                </a:solidFill>
                <a:latin typeface="Arial"/>
                <a:cs typeface="Arial"/>
              </a:rPr>
              <a:t>digit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829457" y="2861158"/>
            <a:ext cx="3441700" cy="391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z="2250" spc="10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800" spc="105" dirty="0">
                <a:solidFill>
                  <a:srgbClr val="231F20"/>
                </a:solidFill>
                <a:latin typeface="Times New Roman"/>
                <a:cs typeface="Times New Roman"/>
              </a:rPr>
              <a:t>EMANTIC</a:t>
            </a:r>
            <a:r>
              <a:rPr sz="1800" spc="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50" spc="7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800" spc="70" dirty="0">
                <a:solidFill>
                  <a:srgbClr val="231F20"/>
                </a:solidFill>
                <a:latin typeface="Times New Roman"/>
                <a:cs typeface="Times New Roman"/>
              </a:rPr>
              <a:t>ULE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250" i="1" spc="155" dirty="0">
                <a:solidFill>
                  <a:srgbClr val="231F20"/>
                </a:solidFill>
                <a:latin typeface="Times New Roman"/>
                <a:cs typeface="Times New Roman"/>
              </a:rPr>
              <a:t>print</a:t>
            </a:r>
            <a:r>
              <a:rPr sz="2250" spc="155" dirty="0">
                <a:solidFill>
                  <a:srgbClr val="231F20"/>
                </a:solidFill>
                <a:latin typeface="PMingLiU"/>
                <a:cs typeface="PMingLiU"/>
              </a:rPr>
              <a:t>(</a:t>
            </a:r>
            <a:r>
              <a:rPr sz="2250" i="1" spc="155" dirty="0">
                <a:solidFill>
                  <a:srgbClr val="231F20"/>
                </a:solidFill>
                <a:latin typeface="Arial"/>
                <a:cs typeface="Arial"/>
              </a:rPr>
              <a:t>E.val</a:t>
            </a:r>
            <a:r>
              <a:rPr sz="2250" spc="155" dirty="0">
                <a:solidFill>
                  <a:srgbClr val="231F20"/>
                </a:solidFill>
                <a:latin typeface="PMingLiU"/>
                <a:cs typeface="PMingLiU"/>
              </a:rPr>
              <a:t>)</a:t>
            </a:r>
            <a:endParaRPr sz="2250">
              <a:latin typeface="PMingLiU"/>
              <a:cs typeface="PMingLiU"/>
            </a:endParaRPr>
          </a:p>
          <a:p>
            <a:pPr marL="12700" marR="5080">
              <a:lnSpc>
                <a:spcPts val="3979"/>
              </a:lnSpc>
              <a:spcBef>
                <a:spcPts val="335"/>
              </a:spcBef>
            </a:pPr>
            <a:r>
              <a:rPr sz="2250" i="1" spc="245" dirty="0">
                <a:solidFill>
                  <a:srgbClr val="231F20"/>
                </a:solidFill>
                <a:latin typeface="Arial"/>
                <a:cs typeface="Arial"/>
              </a:rPr>
              <a:t>E.val</a:t>
            </a:r>
            <a:r>
              <a:rPr sz="2250" i="1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250" spc="475" dirty="0">
                <a:solidFill>
                  <a:srgbClr val="231F20"/>
                </a:solidFill>
                <a:latin typeface="PMingLiU"/>
                <a:cs typeface="PMingLiU"/>
              </a:rPr>
              <a:t>:=</a:t>
            </a:r>
            <a:r>
              <a:rPr sz="2250" spc="140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i="1" spc="19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475" spc="292" baseline="-11784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2250" i="1" spc="195" dirty="0">
                <a:solidFill>
                  <a:srgbClr val="231F20"/>
                </a:solidFill>
                <a:latin typeface="Arial"/>
                <a:cs typeface="Arial"/>
              </a:rPr>
              <a:t>.val</a:t>
            </a:r>
            <a:r>
              <a:rPr sz="225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250" spc="825" dirty="0">
                <a:solidFill>
                  <a:srgbClr val="231F20"/>
                </a:solidFill>
                <a:latin typeface="PMingLiU"/>
                <a:cs typeface="PMingLiU"/>
              </a:rPr>
              <a:t>+</a:t>
            </a:r>
            <a:r>
              <a:rPr sz="2250" spc="-15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i="1" spc="210" dirty="0">
                <a:solidFill>
                  <a:srgbClr val="231F20"/>
                </a:solidFill>
                <a:latin typeface="Arial"/>
                <a:cs typeface="Arial"/>
              </a:rPr>
              <a:t>T.val  </a:t>
            </a:r>
            <a:r>
              <a:rPr sz="2250" i="1" spc="245" dirty="0">
                <a:solidFill>
                  <a:srgbClr val="231F20"/>
                </a:solidFill>
                <a:latin typeface="Arial"/>
                <a:cs typeface="Arial"/>
              </a:rPr>
              <a:t>E.val </a:t>
            </a:r>
            <a:r>
              <a:rPr sz="2250" spc="475" dirty="0">
                <a:solidFill>
                  <a:srgbClr val="231F20"/>
                </a:solidFill>
                <a:latin typeface="PMingLiU"/>
                <a:cs typeface="PMingLiU"/>
              </a:rPr>
              <a:t>:=</a:t>
            </a:r>
            <a:r>
              <a:rPr sz="2250" spc="-25" dirty="0">
                <a:solidFill>
                  <a:srgbClr val="231F20"/>
                </a:solidFill>
                <a:latin typeface="PMingLiU"/>
                <a:cs typeface="PMingLiU"/>
              </a:rPr>
              <a:t> </a:t>
            </a:r>
            <a:r>
              <a:rPr sz="2250" i="1" spc="210" dirty="0">
                <a:solidFill>
                  <a:srgbClr val="231F20"/>
                </a:solidFill>
                <a:latin typeface="Arial"/>
                <a:cs typeface="Arial"/>
              </a:rPr>
              <a:t>T.val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250" i="1" spc="210" dirty="0">
                <a:solidFill>
                  <a:srgbClr val="231F20"/>
                </a:solidFill>
                <a:latin typeface="Arial"/>
                <a:cs typeface="Arial"/>
              </a:rPr>
              <a:t>T.val </a:t>
            </a:r>
            <a:r>
              <a:rPr sz="2250" spc="475" dirty="0">
                <a:solidFill>
                  <a:srgbClr val="231F20"/>
                </a:solidFill>
                <a:latin typeface="PMingLiU"/>
                <a:cs typeface="PMingLiU"/>
              </a:rPr>
              <a:t>:= </a:t>
            </a:r>
            <a:r>
              <a:rPr sz="2250" i="1" spc="1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475" spc="225" baseline="-11784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2250" i="1" spc="150" dirty="0">
                <a:solidFill>
                  <a:srgbClr val="231F20"/>
                </a:solidFill>
                <a:latin typeface="Arial"/>
                <a:cs typeface="Arial"/>
              </a:rPr>
              <a:t>.val</a:t>
            </a:r>
            <a:r>
              <a:rPr sz="2250" i="1" spc="-3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250" spc="-490" dirty="0">
                <a:solidFill>
                  <a:srgbClr val="231F20"/>
                </a:solidFill>
                <a:latin typeface="Lucida Sans Unicode"/>
                <a:cs typeface="Lucida Sans Unicode"/>
              </a:rPr>
              <a:t>∗  </a:t>
            </a:r>
            <a:r>
              <a:rPr sz="2250" i="1" spc="210" dirty="0">
                <a:solidFill>
                  <a:srgbClr val="231F20"/>
                </a:solidFill>
                <a:latin typeface="Arial"/>
                <a:cs typeface="Arial"/>
              </a:rPr>
              <a:t>F.val</a:t>
            </a:r>
            <a:endParaRPr sz="2250">
              <a:latin typeface="Arial"/>
              <a:cs typeface="Arial"/>
            </a:endParaRPr>
          </a:p>
          <a:p>
            <a:pPr marL="12700" marR="943610">
              <a:lnSpc>
                <a:spcPct val="147300"/>
              </a:lnSpc>
              <a:spcBef>
                <a:spcPts val="5"/>
              </a:spcBef>
            </a:pPr>
            <a:r>
              <a:rPr sz="2250" i="1" spc="210" dirty="0">
                <a:solidFill>
                  <a:srgbClr val="231F20"/>
                </a:solidFill>
                <a:latin typeface="Arial"/>
                <a:cs typeface="Arial"/>
              </a:rPr>
              <a:t>T.val </a:t>
            </a:r>
            <a:r>
              <a:rPr sz="2250" spc="475" dirty="0">
                <a:solidFill>
                  <a:srgbClr val="231F20"/>
                </a:solidFill>
                <a:latin typeface="PMingLiU"/>
                <a:cs typeface="PMingLiU"/>
              </a:rPr>
              <a:t>:= </a:t>
            </a:r>
            <a:r>
              <a:rPr sz="2250" i="1" spc="210" dirty="0">
                <a:solidFill>
                  <a:srgbClr val="231F20"/>
                </a:solidFill>
                <a:latin typeface="Arial"/>
                <a:cs typeface="Arial"/>
              </a:rPr>
              <a:t>F.val  F.val </a:t>
            </a:r>
            <a:r>
              <a:rPr sz="2250" spc="475" dirty="0">
                <a:solidFill>
                  <a:srgbClr val="231F20"/>
                </a:solidFill>
                <a:latin typeface="PMingLiU"/>
                <a:cs typeface="PMingLiU"/>
              </a:rPr>
              <a:t>:= </a:t>
            </a:r>
            <a:r>
              <a:rPr sz="2250" i="1" spc="245" dirty="0">
                <a:solidFill>
                  <a:srgbClr val="231F20"/>
                </a:solidFill>
                <a:latin typeface="Arial"/>
                <a:cs typeface="Arial"/>
              </a:rPr>
              <a:t>E.val  </a:t>
            </a:r>
            <a:r>
              <a:rPr sz="2250" i="1" spc="210" dirty="0">
                <a:solidFill>
                  <a:srgbClr val="231F20"/>
                </a:solidFill>
                <a:latin typeface="Arial"/>
                <a:cs typeface="Arial"/>
              </a:rPr>
              <a:t>F.val</a:t>
            </a:r>
            <a:r>
              <a:rPr sz="2250" i="1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250" spc="65" dirty="0">
                <a:solidFill>
                  <a:srgbClr val="231F20"/>
                </a:solidFill>
                <a:latin typeface="PMingLiU"/>
                <a:cs typeface="PMingLiU"/>
              </a:rPr>
              <a:t>:=</a:t>
            </a:r>
            <a:r>
              <a:rPr sz="2250" spc="65" dirty="0">
                <a:solidFill>
                  <a:srgbClr val="231F20"/>
                </a:solidFill>
                <a:latin typeface="Arial"/>
                <a:cs typeface="Arial"/>
              </a:rPr>
              <a:t>digit</a:t>
            </a:r>
            <a:r>
              <a:rPr sz="2250" spc="6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sz="2250" i="1" spc="65" dirty="0">
                <a:solidFill>
                  <a:srgbClr val="231F20"/>
                </a:solidFill>
                <a:latin typeface="Times New Roman"/>
                <a:cs typeface="Times New Roman"/>
              </a:rPr>
              <a:t>lexval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600200" y="2793493"/>
            <a:ext cx="5818632" cy="406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S-Attributed Definitions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0" name="object 3"/>
          <p:cNvSpPr txBox="1"/>
          <p:nvPr/>
        </p:nvSpPr>
        <p:spPr>
          <a:xfrm>
            <a:off x="0" y="1905000"/>
            <a:ext cx="8915400" cy="233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 marR="5080">
              <a:lnSpc>
                <a:spcPct val="119600"/>
              </a:lnSpc>
              <a:spcBef>
                <a:spcPts val="1470"/>
              </a:spcBef>
            </a:pPr>
            <a:r>
              <a:rPr sz="2400" b="1" spc="-10" smtClean="0">
                <a:solidFill>
                  <a:srgbClr val="231F20"/>
                </a:solidFill>
                <a:cs typeface="Times New Roman"/>
              </a:rPr>
              <a:t>Definition</a:t>
            </a:r>
            <a:r>
              <a:rPr sz="2400" b="1" spc="-10" dirty="0">
                <a:solidFill>
                  <a:srgbClr val="231F20"/>
                </a:solidFill>
                <a:cs typeface="Times New Roman"/>
              </a:rPr>
              <a:t>. </a:t>
            </a:r>
            <a:r>
              <a:rPr sz="2400" spc="5" dirty="0">
                <a:solidFill>
                  <a:srgbClr val="FF6500"/>
                </a:solidFill>
                <a:cs typeface="Times New Roman"/>
              </a:rPr>
              <a:t>An </a:t>
            </a:r>
            <a:r>
              <a:rPr sz="2400" b="1" dirty="0">
                <a:solidFill>
                  <a:srgbClr val="0000FF"/>
                </a:solidFill>
                <a:cs typeface="Times New Roman"/>
              </a:rPr>
              <a:t>S-Attributed </a:t>
            </a:r>
            <a:r>
              <a:rPr sz="2400" b="1" spc="-10" dirty="0">
                <a:solidFill>
                  <a:srgbClr val="0000FF"/>
                </a:solidFill>
                <a:cs typeface="Times New Roman"/>
              </a:rPr>
              <a:t>Definition </a:t>
            </a:r>
            <a:r>
              <a:rPr sz="2400" dirty="0">
                <a:solidFill>
                  <a:srgbClr val="FF6500"/>
                </a:solidFill>
                <a:cs typeface="Times New Roman"/>
              </a:rPr>
              <a:t>is </a:t>
            </a:r>
            <a:r>
              <a:rPr sz="2400" spc="5" dirty="0">
                <a:solidFill>
                  <a:srgbClr val="FF6500"/>
                </a:solidFill>
                <a:cs typeface="Times New Roman"/>
              </a:rPr>
              <a:t>a </a:t>
            </a:r>
            <a:r>
              <a:rPr sz="2400" dirty="0">
                <a:solidFill>
                  <a:srgbClr val="FF6500"/>
                </a:solidFill>
                <a:cs typeface="Times New Roman"/>
              </a:rPr>
              <a:t>Syntax Directed </a:t>
            </a:r>
            <a:r>
              <a:rPr sz="2400" spc="-15" dirty="0">
                <a:solidFill>
                  <a:srgbClr val="FF6500"/>
                </a:solidFill>
                <a:cs typeface="Times New Roman"/>
              </a:rPr>
              <a:t>Definition </a:t>
            </a:r>
            <a:r>
              <a:rPr sz="2400" dirty="0">
                <a:solidFill>
                  <a:srgbClr val="FF6500"/>
                </a:solidFill>
                <a:cs typeface="Times New Roman"/>
              </a:rPr>
              <a:t>that uses  only synthesized</a:t>
            </a:r>
            <a:r>
              <a:rPr sz="2400" spc="-20" dirty="0">
                <a:solidFill>
                  <a:srgbClr val="FF6500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FF6500"/>
                </a:solidFill>
                <a:cs typeface="Times New Roman"/>
              </a:rPr>
              <a:t>attributes.</a:t>
            </a:r>
            <a:endParaRPr sz="2400">
              <a:cs typeface="Times New Roman"/>
            </a:endParaRPr>
          </a:p>
          <a:p>
            <a:pPr marL="775970" marR="417195" indent="-288290">
              <a:lnSpc>
                <a:spcPct val="119100"/>
              </a:lnSpc>
              <a:spcBef>
                <a:spcPts val="1019"/>
              </a:spcBef>
              <a:buFont typeface="MS Mincho"/>
              <a:buChar char="•"/>
              <a:tabLst>
                <a:tab pos="776605" algn="l"/>
                <a:tab pos="3208020" algn="l"/>
              </a:tabLst>
            </a:pPr>
            <a:r>
              <a:rPr sz="2400" b="1">
                <a:solidFill>
                  <a:srgbClr val="231F20"/>
                </a:solidFill>
                <a:cs typeface="Times New Roman"/>
              </a:rPr>
              <a:t>Evaluation  </a:t>
            </a:r>
            <a:r>
              <a:rPr sz="2400" b="1" spc="470">
                <a:solidFill>
                  <a:srgbClr val="231F20"/>
                </a:solidFill>
                <a:cs typeface="Times New Roman"/>
              </a:rPr>
              <a:t> </a:t>
            </a:r>
            <a:r>
              <a:rPr sz="2400" b="1" spc="-35" smtClean="0">
                <a:solidFill>
                  <a:srgbClr val="231F20"/>
                </a:solidFill>
                <a:cs typeface="Times New Roman"/>
              </a:rPr>
              <a:t>Order.</a:t>
            </a:r>
            <a:r>
              <a:rPr sz="2400" smtClean="0">
                <a:solidFill>
                  <a:srgbClr val="231F20"/>
                </a:solidFill>
                <a:cs typeface="Times New Roman"/>
              </a:rPr>
              <a:t>Semantic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rules in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 </a:t>
            </a:r>
            <a:r>
              <a:rPr sz="2400" spc="-5" dirty="0">
                <a:solidFill>
                  <a:srgbClr val="231F20"/>
                </a:solidFill>
                <a:cs typeface="Times New Roman"/>
              </a:rPr>
              <a:t>S-Attributed  </a:t>
            </a:r>
            <a:r>
              <a:rPr sz="2400" spc="-15" dirty="0">
                <a:solidFill>
                  <a:srgbClr val="231F20"/>
                </a:solidFill>
                <a:cs typeface="Times New Roman"/>
              </a:rPr>
              <a:t>Definition </a:t>
            </a:r>
            <a:r>
              <a:rPr sz="2400" spc="45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can</a:t>
            </a:r>
            <a:r>
              <a:rPr sz="2400" spc="240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be 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evaluated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by </a:t>
            </a:r>
            <a:r>
              <a:rPr sz="2400" spc="5" dirty="0">
                <a:solidFill>
                  <a:srgbClr val="231F20"/>
                </a:solidFill>
                <a:cs typeface="Times New Roman"/>
              </a:rPr>
              <a:t>a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bottom-up, or </a:t>
            </a:r>
            <a:r>
              <a:rPr sz="2400" spc="-10" dirty="0">
                <a:solidFill>
                  <a:srgbClr val="231F20"/>
                </a:solidFill>
                <a:cs typeface="Times New Roman"/>
              </a:rPr>
              <a:t>PostOrder, traversal </a:t>
            </a:r>
            <a:r>
              <a:rPr sz="2400" dirty="0">
                <a:solidFill>
                  <a:srgbClr val="231F20"/>
                </a:solidFill>
                <a:cs typeface="Times New Roman"/>
              </a:rPr>
              <a:t>of the</a:t>
            </a:r>
            <a:r>
              <a:rPr sz="2400" spc="155" dirty="0">
                <a:solidFill>
                  <a:srgbClr val="231F20"/>
                </a:solidFill>
                <a:cs typeface="Times New Roman"/>
              </a:rPr>
              <a:t> </a:t>
            </a:r>
            <a:r>
              <a:rPr sz="2400">
                <a:solidFill>
                  <a:srgbClr val="231F20"/>
                </a:solidFill>
                <a:cs typeface="Times New Roman"/>
              </a:rPr>
              <a:t>parse-tree</a:t>
            </a:r>
            <a:r>
              <a:rPr sz="2400" smtClean="0">
                <a:solidFill>
                  <a:srgbClr val="231F20"/>
                </a:solidFill>
                <a:cs typeface="Times New Roman"/>
              </a:rPr>
              <a:t>.</a:t>
            </a:r>
            <a:endParaRPr sz="240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126</TotalTime>
  <Words>1618</Words>
  <Application>Microsoft Office PowerPoint</Application>
  <PresentationFormat>On-screen Show (4:3)</PresentationFormat>
  <Paragraphs>168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Urban</vt:lpstr>
      <vt:lpstr>Semantic Analysis:  Syntax Directed Translation</vt:lpstr>
      <vt:lpstr>Semantic Analysis </vt:lpstr>
      <vt:lpstr>Syntax Directed Translation: Intro </vt:lpstr>
      <vt:lpstr>Syntax Directed Translation: Intro (Cont.)</vt:lpstr>
      <vt:lpstr>Syntax Directed Definitions </vt:lpstr>
      <vt:lpstr>Syntax Directed Definitions (Cont.)</vt:lpstr>
      <vt:lpstr>Form of Syntax Directed Definitions</vt:lpstr>
      <vt:lpstr>Syntax Directed Definitions: An Example</vt:lpstr>
      <vt:lpstr>S-Attributed Definitions </vt:lpstr>
      <vt:lpstr>S-Attributed Definitions</vt:lpstr>
      <vt:lpstr>Inherited and Synthesized Attributes</vt:lpstr>
      <vt:lpstr>Inherited and Synthesized Attributes</vt:lpstr>
      <vt:lpstr>Evaluating an SDD at the Nodes of a Parse Tree</vt:lpstr>
      <vt:lpstr>Evaluating an SDD at the Nodes of a Parse Tree</vt:lpstr>
      <vt:lpstr>Evaluating an SDD at the Nodes of a Parse Tree</vt:lpstr>
      <vt:lpstr>Evaluating an SDD at the Nodes of a Parse Tree</vt:lpstr>
      <vt:lpstr>Evaluating an SDD at the Nodes of a Parse Tree</vt:lpstr>
      <vt:lpstr>Evaluation Orders for SDD's</vt:lpstr>
      <vt:lpstr>Evaluation Orders for SDD's</vt:lpstr>
      <vt:lpstr>Evaluation Orders for SDD's</vt:lpstr>
      <vt:lpstr>Evaluation Orders for SDD's</vt:lpstr>
      <vt:lpstr>S-Attributed Definitions</vt:lpstr>
      <vt:lpstr>L-Attributed Definitions</vt:lpstr>
      <vt:lpstr>L-Attributed Definitions-Example</vt:lpstr>
      <vt:lpstr>SDD For Simple Type Declarations</vt:lpstr>
      <vt:lpstr>Dependency Graph For Simple Type Declarations</vt:lpstr>
      <vt:lpstr>The structure of a TYPE</vt:lpstr>
      <vt:lpstr>The structure of a TYPE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Analysis:  Syntax Directed Translation</dc:title>
  <dc:creator>iffat</dc:creator>
  <cp:lastModifiedBy>suraiya</cp:lastModifiedBy>
  <cp:revision>11</cp:revision>
  <dcterms:created xsi:type="dcterms:W3CDTF">2006-08-16T00:00:00Z</dcterms:created>
  <dcterms:modified xsi:type="dcterms:W3CDTF">2017-07-04T04:21:41Z</dcterms:modified>
</cp:coreProperties>
</file>