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handoutMasterIdLst>
    <p:handoutMasterId r:id="rId31"/>
  </p:handoutMasterIdLst>
  <p:sldIdLst>
    <p:sldId id="256" r:id="rId2"/>
    <p:sldId id="280" r:id="rId3"/>
    <p:sldId id="324" r:id="rId4"/>
    <p:sldId id="281" r:id="rId5"/>
    <p:sldId id="282" r:id="rId6"/>
    <p:sldId id="285" r:id="rId7"/>
    <p:sldId id="288" r:id="rId8"/>
    <p:sldId id="290" r:id="rId9"/>
    <p:sldId id="323" r:id="rId10"/>
    <p:sldId id="322" r:id="rId11"/>
    <p:sldId id="325" r:id="rId12"/>
    <p:sldId id="342" r:id="rId13"/>
    <p:sldId id="340" r:id="rId14"/>
    <p:sldId id="341" r:id="rId15"/>
    <p:sldId id="343" r:id="rId16"/>
    <p:sldId id="327" r:id="rId17"/>
    <p:sldId id="326" r:id="rId18"/>
    <p:sldId id="328" r:id="rId19"/>
    <p:sldId id="333" r:id="rId20"/>
    <p:sldId id="334" r:id="rId21"/>
    <p:sldId id="303" r:id="rId22"/>
    <p:sldId id="305" r:id="rId23"/>
    <p:sldId id="306" r:id="rId24"/>
    <p:sldId id="307" r:id="rId25"/>
    <p:sldId id="309" r:id="rId26"/>
    <p:sldId id="311" r:id="rId27"/>
    <p:sldId id="314" r:id="rId28"/>
    <p:sldId id="337"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32D94D2-9976-436F-8CED-87BF485BCA55}" type="datetimeFigureOut">
              <a:rPr lang="en-US" smtClean="0"/>
              <a:pPr/>
              <a:t>9/7/2015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F98D148-1117-48B3-85B4-97AA4CF2D551}" type="slidenum">
              <a:rPr lang="en-US" smtClean="0"/>
              <a:pPr/>
              <a:t>‹#›</a:t>
            </a:fld>
            <a:endParaRPr lang="en-US"/>
          </a:p>
        </p:txBody>
      </p:sp>
    </p:spTree>
    <p:extLst>
      <p:ext uri="{BB962C8B-B14F-4D97-AF65-F5344CB8AC3E}">
        <p14:creationId xmlns:p14="http://schemas.microsoft.com/office/powerpoint/2010/main" val="222114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DF70B47-D12C-4423-BBCF-79F64871E512}" type="datetimeFigureOut">
              <a:rPr lang="en-US" smtClean="0"/>
              <a:pPr/>
              <a:t>9/7/2015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35974D7-41E7-4834-BB20-2ACD776DD654}" type="slidenum">
              <a:rPr lang="en-US" smtClean="0"/>
              <a:pPr/>
              <a:t>‹#›</a:t>
            </a:fld>
            <a:endParaRPr lang="en-US"/>
          </a:p>
        </p:txBody>
      </p:sp>
    </p:spTree>
    <p:extLst>
      <p:ext uri="{BB962C8B-B14F-4D97-AF65-F5344CB8AC3E}">
        <p14:creationId xmlns:p14="http://schemas.microsoft.com/office/powerpoint/2010/main" val="84653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5974D7-41E7-4834-BB20-2ACD776DD654}"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5974D7-41E7-4834-BB20-2ACD776DD654}"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DC3B44-1164-4892-8945-FCBC6EE58251}" type="datetime1">
              <a:rPr lang="en-US" smtClean="0"/>
              <a:pPr/>
              <a:t>9/7/2015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2114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294092-3673-409F-BE9E-A3A9B2BA2A4A}" type="datetime1">
              <a:rPr lang="en-US" smtClean="0"/>
              <a:pPr/>
              <a:t>9/7/2015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79878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46DD3B-4193-4303-A034-01F5540CA39D}" type="datetime1">
              <a:rPr lang="en-US" smtClean="0"/>
              <a:pPr/>
              <a:t>9/7/2015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71899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A94EDC-4723-4425-B59E-A04656314396}" type="datetime1">
              <a:rPr lang="en-US" smtClean="0"/>
              <a:pPr/>
              <a:t>9/7/2015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8823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CD0B6-DAB8-432C-BAAF-649F47756185}" type="datetime1">
              <a:rPr lang="en-US" smtClean="0"/>
              <a:pPr/>
              <a:t>9/7/2015</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15360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5B14C2-0158-49DD-82E6-D4CA5BC18FF7}" type="datetime1">
              <a:rPr lang="en-US" smtClean="0"/>
              <a:pPr/>
              <a:t>9/7/2015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64641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E2748-D785-42B3-AAFB-CD26FD71A33A}" type="datetime1">
              <a:rPr lang="en-US" smtClean="0"/>
              <a:pPr/>
              <a:t>9/7/2015</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230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EB8D70-1554-4295-A0BD-699A1029C9F3}" type="datetime1">
              <a:rPr lang="en-US" smtClean="0"/>
              <a:pPr/>
              <a:t>9/7/2015</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394108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06058-87D1-4FA5-83C3-6B34BAAA2BE1}" type="datetime1">
              <a:rPr lang="en-US" smtClean="0"/>
              <a:pPr/>
              <a:t>9/7/2015</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8298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A6F7D5-B5F0-436F-9DE5-E33F60336F07}" type="datetime1">
              <a:rPr lang="en-US" smtClean="0"/>
              <a:pPr/>
              <a:t>9/7/2015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17842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6EF2DD-B1F1-43F3-A211-1693272B9A5C}" type="datetime1">
              <a:rPr lang="en-US" smtClean="0"/>
              <a:pPr/>
              <a:t>9/7/2015</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extLst>
      <p:ext uri="{BB962C8B-B14F-4D97-AF65-F5344CB8AC3E}">
        <p14:creationId xmlns:p14="http://schemas.microsoft.com/office/powerpoint/2010/main" val="150373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2C58037-C957-40B5-997B-B9A5D69815BC}" type="datetime1">
              <a:rPr lang="en-US" smtClean="0"/>
              <a:pPr/>
              <a:t>9/7/2015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Prof. S. M. Lutful Kabir, BRAC University</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707573-AC35-4B87-BB3A-76204B732A48}" type="slidenum">
              <a:rPr lang="en-US" smtClean="0"/>
              <a:pPr/>
              <a:t>‹#›</a:t>
            </a:fld>
            <a:endParaRPr lang="en-US"/>
          </a:p>
        </p:txBody>
      </p:sp>
    </p:spTree>
    <p:extLst>
      <p:ext uri="{BB962C8B-B14F-4D97-AF65-F5344CB8AC3E}">
        <p14:creationId xmlns:p14="http://schemas.microsoft.com/office/powerpoint/2010/main" val="29986642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6.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mathforcollege.com/nm/topics/textbook_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132856"/>
            <a:ext cx="8786874" cy="3655312"/>
          </a:xfrm>
        </p:spPr>
        <p:txBody>
          <a:bodyPr>
            <a:normAutofit fontScale="90000"/>
          </a:bodyPr>
          <a:lstStyle/>
          <a:p>
            <a:r>
              <a:rPr lang="bn-BD" sz="3100" dirty="0" smtClean="0"/>
              <a:t>Lecture 1</a:t>
            </a:r>
            <a:br>
              <a:rPr lang="bn-BD" sz="3100" dirty="0" smtClean="0"/>
            </a:br>
            <a:r>
              <a:rPr lang="bn-BD" sz="3100" dirty="0" smtClean="0"/>
              <a:t>Introduction</a:t>
            </a:r>
            <a:r>
              <a:rPr lang="bn-BD" dirty="0" smtClean="0"/>
              <a:t/>
            </a:r>
            <a:br>
              <a:rPr lang="bn-BD" dirty="0" smtClean="0"/>
            </a:br>
            <a:r>
              <a:rPr lang="bn-BD" dirty="0" smtClean="0"/>
              <a:t/>
            </a:r>
            <a:br>
              <a:rPr lang="bn-BD" dirty="0" smtClean="0"/>
            </a:br>
            <a:r>
              <a:rPr lang="en-US" dirty="0" smtClean="0"/>
              <a:t>Dr. </a:t>
            </a:r>
            <a:r>
              <a:rPr lang="en-US" dirty="0" err="1" smtClean="0"/>
              <a:t>Hakikur</a:t>
            </a:r>
            <a:r>
              <a:rPr lang="en-US" dirty="0" smtClean="0"/>
              <a:t> Rahman</a:t>
            </a:r>
            <a:r>
              <a:rPr lang="en-US" dirty="0" smtClean="0"/>
              <a:t/>
            </a:r>
            <a:br>
              <a:rPr lang="en-US" dirty="0" smtClean="0"/>
            </a:br>
            <a:r>
              <a:rPr lang="en-US" sz="3600" dirty="0" smtClean="0"/>
              <a:t>Thanks to</a:t>
            </a:r>
            <a:r>
              <a:rPr lang="en-US" dirty="0" smtClean="0"/>
              <a:t> </a:t>
            </a:r>
            <a:br>
              <a:rPr lang="en-US" dirty="0" smtClean="0"/>
            </a:br>
            <a:r>
              <a:rPr lang="bn-BD" sz="2700" dirty="0" smtClean="0"/>
              <a:t>Dr.</a:t>
            </a:r>
            <a:r>
              <a:rPr lang="bn-BD" dirty="0" smtClean="0"/>
              <a:t> </a:t>
            </a:r>
            <a:r>
              <a:rPr lang="bn-BD" sz="2700" dirty="0" smtClean="0"/>
              <a:t>S. M. Lutful Kabir</a:t>
            </a:r>
            <a:r>
              <a:rPr lang="en-US" sz="2700" dirty="0" smtClean="0"/>
              <a:t/>
            </a:r>
            <a:br>
              <a:rPr lang="en-US" sz="2700" dirty="0" smtClean="0"/>
            </a:br>
            <a:r>
              <a:rPr lang="en-US" sz="2700" dirty="0" smtClean="0"/>
              <a:t>for Slides</a:t>
            </a:r>
            <a:endParaRPr lang="en-US" sz="2000" dirty="0"/>
          </a:p>
        </p:txBody>
      </p:sp>
      <p:sp>
        <p:nvSpPr>
          <p:cNvPr id="3" name="Subtitle 2"/>
          <p:cNvSpPr>
            <a:spLocks noGrp="1"/>
          </p:cNvSpPr>
          <p:nvPr>
            <p:ph type="subTitle" idx="1"/>
          </p:nvPr>
        </p:nvSpPr>
        <p:spPr>
          <a:xfrm>
            <a:off x="685800" y="476672"/>
            <a:ext cx="8077200" cy="1499616"/>
          </a:xfrm>
        </p:spPr>
        <p:txBody>
          <a:bodyPr>
            <a:normAutofit/>
          </a:bodyPr>
          <a:lstStyle/>
          <a:p>
            <a:r>
              <a:rPr lang="bn-BD" sz="4700" dirty="0" smtClean="0">
                <a:solidFill>
                  <a:srgbClr val="660066"/>
                </a:solidFill>
              </a:rPr>
              <a:t>CSE 330: Numerical Methods</a:t>
            </a:r>
            <a:endParaRPr lang="en-US" sz="4700" dirty="0">
              <a:solidFill>
                <a:srgbClr val="6600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bn-BD" dirty="0" smtClean="0">
                <a:solidFill>
                  <a:srgbClr val="660066"/>
                </a:solidFill>
              </a:rPr>
              <a:t>Accuracy in Numerical Analysis</a:t>
            </a:r>
            <a:endParaRPr lang="en-US" dirty="0">
              <a:solidFill>
                <a:srgbClr val="660066"/>
              </a:solidFill>
            </a:endParaRPr>
          </a:p>
        </p:txBody>
      </p:sp>
      <p:sp>
        <p:nvSpPr>
          <p:cNvPr id="6" name="Content Placeholder 2"/>
          <p:cNvSpPr>
            <a:spLocks noGrp="1"/>
          </p:cNvSpPr>
          <p:nvPr>
            <p:ph idx="1"/>
          </p:nvPr>
        </p:nvSpPr>
        <p:spPr/>
        <p:txBody>
          <a:bodyPr>
            <a:normAutofit/>
          </a:bodyPr>
          <a:lstStyle/>
          <a:p>
            <a:pPr>
              <a:buFont typeface="Wingdings" pitchFamily="2" charset="2"/>
              <a:buChar char="q"/>
            </a:pPr>
            <a:r>
              <a:rPr lang="en-US" sz="2400" dirty="0" smtClean="0"/>
              <a:t>N</a:t>
            </a:r>
            <a:r>
              <a:rPr lang="bn-BD" sz="2400" dirty="0" smtClean="0"/>
              <a:t>umerical analysis is an approximation, but results can be made as accurately as desired.</a:t>
            </a:r>
          </a:p>
          <a:p>
            <a:pPr>
              <a:buFont typeface="Wingdings" pitchFamily="2" charset="2"/>
              <a:buChar char="q"/>
            </a:pPr>
            <a:r>
              <a:rPr lang="bn-BD" sz="2400" dirty="0" smtClean="0"/>
              <a:t>Errors come in a variety</a:t>
            </a:r>
            <a:r>
              <a:rPr lang="en-US" sz="2400" dirty="0" smtClean="0"/>
              <a:t> of</a:t>
            </a:r>
            <a:r>
              <a:rPr lang="bn-BD" sz="2400" dirty="0" smtClean="0"/>
              <a:t> forms and sizes; some are avoidable and some are not</a:t>
            </a:r>
            <a:r>
              <a:rPr lang="en-US" sz="2400" dirty="0" smtClean="0"/>
              <a:t>.</a:t>
            </a:r>
            <a:endParaRPr lang="bn-BD" sz="2400" dirty="0" smtClean="0"/>
          </a:p>
          <a:p>
            <a:pPr>
              <a:buFont typeface="Wingdings" pitchFamily="2" charset="2"/>
              <a:buChar char="q"/>
            </a:pPr>
            <a:r>
              <a:rPr lang="bn-BD" sz="2400" dirty="0" smtClean="0"/>
              <a:t>For example, data conversion and roundoff errors can not be avoided, but human errors can be eliminated</a:t>
            </a:r>
            <a:r>
              <a:rPr lang="en-US" sz="2400" dirty="0" smtClean="0"/>
              <a:t>.</a:t>
            </a:r>
            <a:endParaRPr lang="bn-BD" sz="2400" dirty="0" smtClean="0"/>
          </a:p>
          <a:p>
            <a:pPr>
              <a:buFont typeface="Wingdings" pitchFamily="2" charset="2"/>
              <a:buChar char="q"/>
            </a:pPr>
            <a:r>
              <a:rPr lang="bn-BD" sz="2400" dirty="0" smtClean="0"/>
              <a:t>Although certain errors can not be eliminated completely, we must at</a:t>
            </a:r>
            <a:r>
              <a:rPr lang="en-US" sz="2400" dirty="0" smtClean="0"/>
              <a:t> </a:t>
            </a:r>
            <a:r>
              <a:rPr lang="bn-BD" sz="2400" dirty="0" smtClean="0"/>
              <a:t>least know the bounds of these errors</a:t>
            </a:r>
            <a:r>
              <a:rPr lang="en-US" sz="2400" dirty="0" smtClean="0"/>
              <a:t>.</a:t>
            </a:r>
            <a:endParaRPr lang="bn-BD" sz="2400" dirty="0" smtClean="0"/>
          </a:p>
          <a:p>
            <a:pPr>
              <a:buFont typeface="Wingdings" pitchFamily="2" charset="2"/>
              <a:buChar char="q"/>
            </a:pPr>
            <a:r>
              <a:rPr lang="bn-BD" sz="2400" dirty="0" smtClean="0"/>
              <a:t>It is therefore essential to know how errors arise, how they grow and how they affect the accuracy of a solution</a:t>
            </a:r>
            <a:r>
              <a:rPr lang="en-US" sz="2400" dirty="0" smtClean="0"/>
              <a:t>.</a:t>
            </a:r>
          </a:p>
        </p:txBody>
      </p:sp>
      <p:sp>
        <p:nvSpPr>
          <p:cNvPr id="4" name="Slide Number Placeholder 3"/>
          <p:cNvSpPr>
            <a:spLocks noGrp="1"/>
          </p:cNvSpPr>
          <p:nvPr>
            <p:ph type="sldNum" sz="quarter" idx="12"/>
          </p:nvPr>
        </p:nvSpPr>
        <p:spPr/>
        <p:txBody>
          <a:bodyPr/>
          <a:lstStyle/>
          <a:p>
            <a:fld id="{B5707573-AC35-4B87-BB3A-76204B732A48}"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Taxonomy of errors</a:t>
            </a:r>
            <a:endParaRPr lang="en-US" sz="4000" dirty="0">
              <a:solidFill>
                <a:srgbClr val="660066"/>
              </a:solidFill>
            </a:endParaRPr>
          </a:p>
        </p:txBody>
      </p:sp>
      <p:sp>
        <p:nvSpPr>
          <p:cNvPr id="37" name="Slide Number Placeholder 36"/>
          <p:cNvSpPr>
            <a:spLocks noGrp="1"/>
          </p:cNvSpPr>
          <p:nvPr>
            <p:ph type="sldNum" sz="quarter" idx="12"/>
          </p:nvPr>
        </p:nvSpPr>
        <p:spPr/>
        <p:txBody>
          <a:bodyPr/>
          <a:lstStyle/>
          <a:p>
            <a:fld id="{B5707573-AC35-4B87-BB3A-76204B732A48}" type="slidenum">
              <a:rPr lang="en-US" smtClean="0"/>
              <a:pPr/>
              <a:t>11</a:t>
            </a:fld>
            <a:endParaRPr lang="en-US"/>
          </a:p>
        </p:txBody>
      </p:sp>
      <p:sp>
        <p:nvSpPr>
          <p:cNvPr id="5" name="TextBox 4"/>
          <p:cNvSpPr txBox="1"/>
          <p:nvPr/>
        </p:nvSpPr>
        <p:spPr>
          <a:xfrm>
            <a:off x="3779912" y="1556792"/>
            <a:ext cx="1224136" cy="646331"/>
          </a:xfrm>
          <a:prstGeom prst="rect">
            <a:avLst/>
          </a:prstGeom>
          <a:noFill/>
          <a:ln>
            <a:solidFill>
              <a:schemeClr val="tx1"/>
            </a:solidFill>
          </a:ln>
        </p:spPr>
        <p:txBody>
          <a:bodyPr wrap="square" rtlCol="0">
            <a:spAutoFit/>
          </a:bodyPr>
          <a:lstStyle/>
          <a:p>
            <a:pPr algn="ctr"/>
            <a:r>
              <a:rPr lang="bn-BD" dirty="0" smtClean="0"/>
              <a:t>Total </a:t>
            </a:r>
          </a:p>
          <a:p>
            <a:pPr algn="ctr"/>
            <a:r>
              <a:rPr lang="bn-BD" dirty="0" smtClean="0"/>
              <a:t>error</a:t>
            </a:r>
            <a:endParaRPr lang="en-US" dirty="0"/>
          </a:p>
        </p:txBody>
      </p:sp>
      <p:sp>
        <p:nvSpPr>
          <p:cNvPr id="6" name="TextBox 5"/>
          <p:cNvSpPr txBox="1"/>
          <p:nvPr/>
        </p:nvSpPr>
        <p:spPr>
          <a:xfrm>
            <a:off x="1331640" y="2494637"/>
            <a:ext cx="1224136" cy="646331"/>
          </a:xfrm>
          <a:prstGeom prst="rect">
            <a:avLst/>
          </a:prstGeom>
          <a:noFill/>
          <a:ln>
            <a:solidFill>
              <a:schemeClr val="tx1"/>
            </a:solidFill>
          </a:ln>
        </p:spPr>
        <p:txBody>
          <a:bodyPr wrap="square" rtlCol="0">
            <a:spAutoFit/>
          </a:bodyPr>
          <a:lstStyle/>
          <a:p>
            <a:pPr algn="ctr"/>
            <a:r>
              <a:rPr lang="bn-BD" dirty="0" smtClean="0"/>
              <a:t>Modelling errors</a:t>
            </a:r>
            <a:endParaRPr lang="en-US" dirty="0"/>
          </a:p>
        </p:txBody>
      </p:sp>
      <p:sp>
        <p:nvSpPr>
          <p:cNvPr id="7" name="TextBox 6"/>
          <p:cNvSpPr txBox="1"/>
          <p:nvPr/>
        </p:nvSpPr>
        <p:spPr>
          <a:xfrm>
            <a:off x="3059832" y="2566645"/>
            <a:ext cx="1224136" cy="646331"/>
          </a:xfrm>
          <a:prstGeom prst="rect">
            <a:avLst/>
          </a:prstGeom>
          <a:noFill/>
          <a:ln>
            <a:solidFill>
              <a:schemeClr val="tx1"/>
            </a:solidFill>
          </a:ln>
        </p:spPr>
        <p:txBody>
          <a:bodyPr wrap="square" rtlCol="0">
            <a:spAutoFit/>
          </a:bodyPr>
          <a:lstStyle/>
          <a:p>
            <a:pPr algn="ctr"/>
            <a:r>
              <a:rPr lang="bn-BD" dirty="0" smtClean="0"/>
              <a:t>Inherent errors</a:t>
            </a:r>
            <a:endParaRPr lang="en-US" dirty="0"/>
          </a:p>
        </p:txBody>
      </p:sp>
      <p:sp>
        <p:nvSpPr>
          <p:cNvPr id="8" name="TextBox 7"/>
          <p:cNvSpPr txBox="1"/>
          <p:nvPr/>
        </p:nvSpPr>
        <p:spPr>
          <a:xfrm>
            <a:off x="4716016" y="2566645"/>
            <a:ext cx="1224136" cy="646331"/>
          </a:xfrm>
          <a:prstGeom prst="rect">
            <a:avLst/>
          </a:prstGeom>
          <a:noFill/>
          <a:ln>
            <a:solidFill>
              <a:schemeClr val="tx1"/>
            </a:solidFill>
          </a:ln>
        </p:spPr>
        <p:txBody>
          <a:bodyPr wrap="square" rtlCol="0">
            <a:spAutoFit/>
          </a:bodyPr>
          <a:lstStyle/>
          <a:p>
            <a:pPr algn="ctr"/>
            <a:r>
              <a:rPr lang="bn-BD" dirty="0" smtClean="0"/>
              <a:t>Numerical errors</a:t>
            </a:r>
            <a:endParaRPr lang="en-US" dirty="0"/>
          </a:p>
        </p:txBody>
      </p:sp>
      <p:sp>
        <p:nvSpPr>
          <p:cNvPr id="9" name="TextBox 8"/>
          <p:cNvSpPr txBox="1"/>
          <p:nvPr/>
        </p:nvSpPr>
        <p:spPr>
          <a:xfrm>
            <a:off x="6444208" y="2566645"/>
            <a:ext cx="1224136" cy="646331"/>
          </a:xfrm>
          <a:prstGeom prst="rect">
            <a:avLst/>
          </a:prstGeom>
          <a:noFill/>
          <a:ln>
            <a:solidFill>
              <a:schemeClr val="tx1"/>
            </a:solidFill>
          </a:ln>
        </p:spPr>
        <p:txBody>
          <a:bodyPr wrap="square" rtlCol="0">
            <a:spAutoFit/>
          </a:bodyPr>
          <a:lstStyle/>
          <a:p>
            <a:pPr algn="ctr"/>
            <a:endParaRPr lang="bn-BD" sz="800" dirty="0" smtClean="0"/>
          </a:p>
          <a:p>
            <a:pPr algn="ctr"/>
            <a:r>
              <a:rPr lang="bn-BD" dirty="0" smtClean="0"/>
              <a:t>Blunders </a:t>
            </a:r>
          </a:p>
          <a:p>
            <a:pPr algn="ctr"/>
            <a:endParaRPr lang="bn-BD" sz="900" dirty="0" smtClean="0"/>
          </a:p>
        </p:txBody>
      </p:sp>
      <p:sp>
        <p:nvSpPr>
          <p:cNvPr id="10" name="TextBox 9"/>
          <p:cNvSpPr txBox="1"/>
          <p:nvPr/>
        </p:nvSpPr>
        <p:spPr>
          <a:xfrm>
            <a:off x="1835696" y="4581128"/>
            <a:ext cx="1224136" cy="646331"/>
          </a:xfrm>
          <a:prstGeom prst="rect">
            <a:avLst/>
          </a:prstGeom>
          <a:noFill/>
          <a:ln>
            <a:solidFill>
              <a:schemeClr val="tx1"/>
            </a:solidFill>
          </a:ln>
        </p:spPr>
        <p:txBody>
          <a:bodyPr wrap="square" rtlCol="0">
            <a:spAutoFit/>
          </a:bodyPr>
          <a:lstStyle/>
          <a:p>
            <a:pPr algn="ctr"/>
            <a:r>
              <a:rPr lang="bn-BD" dirty="0" smtClean="0"/>
              <a:t>Data   error</a:t>
            </a:r>
            <a:endParaRPr lang="en-US" dirty="0"/>
          </a:p>
        </p:txBody>
      </p:sp>
      <p:sp>
        <p:nvSpPr>
          <p:cNvPr id="11" name="TextBox 10"/>
          <p:cNvSpPr txBox="1"/>
          <p:nvPr/>
        </p:nvSpPr>
        <p:spPr>
          <a:xfrm>
            <a:off x="3275856" y="4581128"/>
            <a:ext cx="1296144" cy="646331"/>
          </a:xfrm>
          <a:prstGeom prst="rect">
            <a:avLst/>
          </a:prstGeom>
          <a:noFill/>
          <a:ln>
            <a:solidFill>
              <a:schemeClr val="tx1"/>
            </a:solidFill>
          </a:ln>
        </p:spPr>
        <p:txBody>
          <a:bodyPr wrap="square" rtlCol="0">
            <a:spAutoFit/>
          </a:bodyPr>
          <a:lstStyle/>
          <a:p>
            <a:pPr algn="ctr"/>
            <a:r>
              <a:rPr lang="bn-BD" dirty="0" smtClean="0"/>
              <a:t>Conversion error</a:t>
            </a:r>
            <a:endParaRPr lang="en-US" dirty="0"/>
          </a:p>
        </p:txBody>
      </p:sp>
      <p:sp>
        <p:nvSpPr>
          <p:cNvPr id="12" name="TextBox 11"/>
          <p:cNvSpPr txBox="1"/>
          <p:nvPr/>
        </p:nvSpPr>
        <p:spPr>
          <a:xfrm>
            <a:off x="4716016" y="4590420"/>
            <a:ext cx="1224136" cy="646331"/>
          </a:xfrm>
          <a:prstGeom prst="rect">
            <a:avLst/>
          </a:prstGeom>
          <a:noFill/>
          <a:ln>
            <a:solidFill>
              <a:schemeClr val="tx1"/>
            </a:solidFill>
          </a:ln>
        </p:spPr>
        <p:txBody>
          <a:bodyPr wrap="square" rtlCol="0">
            <a:spAutoFit/>
          </a:bodyPr>
          <a:lstStyle/>
          <a:p>
            <a:pPr algn="ctr"/>
            <a:r>
              <a:rPr lang="bn-BD" dirty="0" smtClean="0"/>
              <a:t>Roundoff error</a:t>
            </a:r>
            <a:endParaRPr lang="en-US" dirty="0"/>
          </a:p>
        </p:txBody>
      </p:sp>
      <p:sp>
        <p:nvSpPr>
          <p:cNvPr id="13" name="TextBox 12"/>
          <p:cNvSpPr txBox="1"/>
          <p:nvPr/>
        </p:nvSpPr>
        <p:spPr>
          <a:xfrm>
            <a:off x="6156176" y="4581128"/>
            <a:ext cx="1224136" cy="646331"/>
          </a:xfrm>
          <a:prstGeom prst="rect">
            <a:avLst/>
          </a:prstGeom>
          <a:noFill/>
          <a:ln>
            <a:solidFill>
              <a:schemeClr val="tx1"/>
            </a:solidFill>
          </a:ln>
        </p:spPr>
        <p:txBody>
          <a:bodyPr wrap="square" rtlCol="0">
            <a:spAutoFit/>
          </a:bodyPr>
          <a:lstStyle/>
          <a:p>
            <a:pPr algn="ctr"/>
            <a:r>
              <a:rPr lang="bn-BD" smtClean="0"/>
              <a:t>Tr</a:t>
            </a:r>
            <a:r>
              <a:rPr lang="en-US" dirty="0" smtClean="0"/>
              <a:t>u</a:t>
            </a:r>
            <a:r>
              <a:rPr lang="bn-BD" dirty="0" smtClean="0"/>
              <a:t>ncation error</a:t>
            </a:r>
            <a:endParaRPr lang="en-US" dirty="0"/>
          </a:p>
        </p:txBody>
      </p:sp>
      <p:sp>
        <p:nvSpPr>
          <p:cNvPr id="14" name="Oval 13"/>
          <p:cNvSpPr/>
          <p:nvPr/>
        </p:nvSpPr>
        <p:spPr>
          <a:xfrm>
            <a:off x="683568" y="3501008"/>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0066"/>
              </a:solidFill>
            </a:endParaRPr>
          </a:p>
        </p:txBody>
      </p:sp>
      <p:sp>
        <p:nvSpPr>
          <p:cNvPr id="15" name="Oval 14"/>
          <p:cNvSpPr/>
          <p:nvPr/>
        </p:nvSpPr>
        <p:spPr>
          <a:xfrm>
            <a:off x="6228184" y="3501008"/>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63214" y="579027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32954" y="580526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430686" y="580526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6" idx="0"/>
            <a:endCxn id="5" idx="1"/>
          </p:cNvCxnSpPr>
          <p:nvPr/>
        </p:nvCxnSpPr>
        <p:spPr>
          <a:xfrm flipV="1">
            <a:off x="1943708" y="1879958"/>
            <a:ext cx="1836204" cy="614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0"/>
            <a:endCxn id="5" idx="2"/>
          </p:cNvCxnSpPr>
          <p:nvPr/>
        </p:nvCxnSpPr>
        <p:spPr>
          <a:xfrm flipV="1">
            <a:off x="3671900" y="2203123"/>
            <a:ext cx="720080" cy="36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5" idx="2"/>
          </p:cNvCxnSpPr>
          <p:nvPr/>
        </p:nvCxnSpPr>
        <p:spPr>
          <a:xfrm flipH="1" flipV="1">
            <a:off x="4391980" y="2203123"/>
            <a:ext cx="936104" cy="36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0"/>
            <a:endCxn id="5" idx="3"/>
          </p:cNvCxnSpPr>
          <p:nvPr/>
        </p:nvCxnSpPr>
        <p:spPr>
          <a:xfrm flipH="1" flipV="1">
            <a:off x="5004048" y="1879958"/>
            <a:ext cx="2052228" cy="68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0"/>
            <a:endCxn id="6" idx="2"/>
          </p:cNvCxnSpPr>
          <p:nvPr/>
        </p:nvCxnSpPr>
        <p:spPr>
          <a:xfrm flipV="1">
            <a:off x="1691680" y="3140968"/>
            <a:ext cx="25202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0"/>
            <a:endCxn id="9" idx="2"/>
          </p:cNvCxnSpPr>
          <p:nvPr/>
        </p:nvCxnSpPr>
        <p:spPr>
          <a:xfrm flipH="1" flipV="1">
            <a:off x="7056276" y="3212976"/>
            <a:ext cx="18002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0"/>
            <a:endCxn id="7" idx="2"/>
          </p:cNvCxnSpPr>
          <p:nvPr/>
        </p:nvCxnSpPr>
        <p:spPr>
          <a:xfrm flipV="1">
            <a:off x="2447764" y="3212976"/>
            <a:ext cx="122413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0"/>
            <a:endCxn id="7" idx="2"/>
          </p:cNvCxnSpPr>
          <p:nvPr/>
        </p:nvCxnSpPr>
        <p:spPr>
          <a:xfrm flipH="1" flipV="1">
            <a:off x="3671900" y="3212976"/>
            <a:ext cx="25202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0"/>
            <a:endCxn id="8" idx="2"/>
          </p:cNvCxnSpPr>
          <p:nvPr/>
        </p:nvCxnSpPr>
        <p:spPr>
          <a:xfrm flipV="1">
            <a:off x="5328084" y="3212976"/>
            <a:ext cx="0" cy="137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0"/>
            <a:endCxn id="8" idx="2"/>
          </p:cNvCxnSpPr>
          <p:nvPr/>
        </p:nvCxnSpPr>
        <p:spPr>
          <a:xfrm flipH="1" flipV="1">
            <a:off x="5328084" y="3212976"/>
            <a:ext cx="144016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8" idx="0"/>
            <a:endCxn id="10" idx="2"/>
          </p:cNvCxnSpPr>
          <p:nvPr/>
        </p:nvCxnSpPr>
        <p:spPr>
          <a:xfrm flipV="1">
            <a:off x="2438798" y="5227459"/>
            <a:ext cx="8966" cy="57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1" idx="2"/>
          </p:cNvCxnSpPr>
          <p:nvPr/>
        </p:nvCxnSpPr>
        <p:spPr>
          <a:xfrm flipH="1" flipV="1">
            <a:off x="3923928" y="5227459"/>
            <a:ext cx="717138" cy="57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0"/>
            <a:endCxn id="12" idx="2"/>
          </p:cNvCxnSpPr>
          <p:nvPr/>
        </p:nvCxnSpPr>
        <p:spPr>
          <a:xfrm flipV="1">
            <a:off x="4641066" y="5236751"/>
            <a:ext cx="687018" cy="568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0"/>
            <a:endCxn id="13" idx="2"/>
          </p:cNvCxnSpPr>
          <p:nvPr/>
        </p:nvCxnSpPr>
        <p:spPr>
          <a:xfrm flipH="1" flipV="1">
            <a:off x="6768244" y="5227459"/>
            <a:ext cx="3082" cy="562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28618" y="3545978"/>
            <a:ext cx="1440160" cy="646331"/>
          </a:xfrm>
          <a:prstGeom prst="rect">
            <a:avLst/>
          </a:prstGeom>
          <a:noFill/>
        </p:spPr>
        <p:txBody>
          <a:bodyPr wrap="square" rtlCol="0">
            <a:spAutoFit/>
          </a:bodyPr>
          <a:lstStyle/>
          <a:p>
            <a:pPr algn="ctr"/>
            <a:r>
              <a:rPr lang="bn-BD" dirty="0" smtClean="0">
                <a:solidFill>
                  <a:srgbClr val="660066"/>
                </a:solidFill>
              </a:rPr>
              <a:t>Missing Information</a:t>
            </a:r>
            <a:endParaRPr lang="en-US" dirty="0">
              <a:solidFill>
                <a:srgbClr val="660066"/>
              </a:solidFill>
            </a:endParaRPr>
          </a:p>
        </p:txBody>
      </p:sp>
      <p:sp>
        <p:nvSpPr>
          <p:cNvPr id="50" name="TextBox 49"/>
          <p:cNvSpPr txBox="1"/>
          <p:nvPr/>
        </p:nvSpPr>
        <p:spPr>
          <a:xfrm>
            <a:off x="6501226" y="3544777"/>
            <a:ext cx="1440160" cy="646331"/>
          </a:xfrm>
          <a:prstGeom prst="rect">
            <a:avLst/>
          </a:prstGeom>
          <a:noFill/>
        </p:spPr>
        <p:txBody>
          <a:bodyPr wrap="square" rtlCol="0">
            <a:spAutoFit/>
          </a:bodyPr>
          <a:lstStyle/>
          <a:p>
            <a:pPr algn="ctr"/>
            <a:r>
              <a:rPr lang="bn-BD" dirty="0" smtClean="0">
                <a:solidFill>
                  <a:srgbClr val="660066"/>
                </a:solidFill>
              </a:rPr>
              <a:t>Human Imperfection</a:t>
            </a:r>
            <a:endParaRPr lang="en-US" dirty="0">
              <a:solidFill>
                <a:srgbClr val="660066"/>
              </a:solidFill>
            </a:endParaRPr>
          </a:p>
        </p:txBody>
      </p:sp>
      <p:sp>
        <p:nvSpPr>
          <p:cNvPr id="51" name="TextBox 50"/>
          <p:cNvSpPr txBox="1"/>
          <p:nvPr/>
        </p:nvSpPr>
        <p:spPr>
          <a:xfrm>
            <a:off x="1704380" y="5832405"/>
            <a:ext cx="1440160" cy="646331"/>
          </a:xfrm>
          <a:prstGeom prst="rect">
            <a:avLst/>
          </a:prstGeom>
          <a:noFill/>
        </p:spPr>
        <p:txBody>
          <a:bodyPr wrap="square" rtlCol="0">
            <a:spAutoFit/>
          </a:bodyPr>
          <a:lstStyle/>
          <a:p>
            <a:pPr algn="ctr"/>
            <a:r>
              <a:rPr lang="bn-BD" dirty="0" smtClean="0">
                <a:solidFill>
                  <a:srgbClr val="660066"/>
                </a:solidFill>
              </a:rPr>
              <a:t>Measuring method</a:t>
            </a:r>
            <a:endParaRPr lang="en-US" dirty="0">
              <a:solidFill>
                <a:srgbClr val="660066"/>
              </a:solidFill>
            </a:endParaRPr>
          </a:p>
        </p:txBody>
      </p:sp>
      <p:sp>
        <p:nvSpPr>
          <p:cNvPr id="52" name="TextBox 51"/>
          <p:cNvSpPr txBox="1"/>
          <p:nvPr/>
        </p:nvSpPr>
        <p:spPr>
          <a:xfrm>
            <a:off x="3987428" y="5840913"/>
            <a:ext cx="1440160" cy="646331"/>
          </a:xfrm>
          <a:prstGeom prst="rect">
            <a:avLst/>
          </a:prstGeom>
          <a:noFill/>
        </p:spPr>
        <p:txBody>
          <a:bodyPr wrap="square" rtlCol="0">
            <a:spAutoFit/>
          </a:bodyPr>
          <a:lstStyle/>
          <a:p>
            <a:pPr algn="ctr"/>
            <a:r>
              <a:rPr lang="bn-BD" dirty="0" smtClean="0">
                <a:solidFill>
                  <a:srgbClr val="660066"/>
                </a:solidFill>
              </a:rPr>
              <a:t>Computing</a:t>
            </a:r>
            <a:r>
              <a:rPr lang="bn-BD" dirty="0" smtClean="0"/>
              <a:t> </a:t>
            </a:r>
            <a:r>
              <a:rPr lang="bn-BD" dirty="0" smtClean="0">
                <a:solidFill>
                  <a:srgbClr val="660066"/>
                </a:solidFill>
              </a:rPr>
              <a:t>machine</a:t>
            </a:r>
            <a:endParaRPr lang="en-US" dirty="0">
              <a:solidFill>
                <a:srgbClr val="660066"/>
              </a:solidFill>
            </a:endParaRPr>
          </a:p>
        </p:txBody>
      </p:sp>
      <p:sp>
        <p:nvSpPr>
          <p:cNvPr id="53" name="TextBox 52"/>
          <p:cNvSpPr txBox="1"/>
          <p:nvPr/>
        </p:nvSpPr>
        <p:spPr>
          <a:xfrm>
            <a:off x="6168876" y="5807005"/>
            <a:ext cx="1440160" cy="646331"/>
          </a:xfrm>
          <a:prstGeom prst="rect">
            <a:avLst/>
          </a:prstGeom>
          <a:noFill/>
        </p:spPr>
        <p:txBody>
          <a:bodyPr wrap="square" rtlCol="0">
            <a:spAutoFit/>
          </a:bodyPr>
          <a:lstStyle/>
          <a:p>
            <a:pPr algn="ctr"/>
            <a:r>
              <a:rPr lang="bn-BD" dirty="0" smtClean="0">
                <a:solidFill>
                  <a:srgbClr val="660066"/>
                </a:solidFill>
              </a:rPr>
              <a:t>Numerical method</a:t>
            </a:r>
            <a:endParaRPr lang="en-US" dirty="0">
              <a:solidFill>
                <a:srgbClr val="660066"/>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bn-BD" sz="4000" dirty="0" smtClean="0">
                <a:solidFill>
                  <a:srgbClr val="660066"/>
                </a:solidFill>
              </a:rPr>
              <a:t>Modelling errors</a:t>
            </a:r>
            <a:endParaRPr lang="en-US" sz="4000" dirty="0">
              <a:solidFill>
                <a:srgbClr val="660066"/>
              </a:solidFill>
            </a:endParaRPr>
          </a:p>
        </p:txBody>
      </p:sp>
      <p:sp>
        <p:nvSpPr>
          <p:cNvPr id="5" name="Content Placeholder 2"/>
          <p:cNvSpPr>
            <a:spLocks noGrp="1"/>
          </p:cNvSpPr>
          <p:nvPr>
            <p:ph idx="1"/>
          </p:nvPr>
        </p:nvSpPr>
        <p:spPr/>
        <p:txBody>
          <a:bodyPr>
            <a:normAutofit/>
          </a:bodyPr>
          <a:lstStyle/>
          <a:p>
            <a:pPr>
              <a:buFont typeface="Wingdings" pitchFamily="2" charset="2"/>
              <a:buChar char="q"/>
            </a:pPr>
            <a:r>
              <a:rPr lang="bn-BD" sz="2400" dirty="0" smtClean="0"/>
              <a:t>In many situations it is impractical to model each of the components accurately and so certain simplifying assumptions are made</a:t>
            </a:r>
            <a:r>
              <a:rPr lang="en-US" sz="2400" dirty="0" smtClean="0"/>
              <a:t>.</a:t>
            </a:r>
            <a:endParaRPr lang="bn-BD" sz="2400" dirty="0" smtClean="0"/>
          </a:p>
          <a:p>
            <a:pPr>
              <a:buFont typeface="Wingdings" pitchFamily="2" charset="2"/>
              <a:buChar char="q"/>
            </a:pPr>
            <a:r>
              <a:rPr lang="bn-BD" sz="2400" dirty="0" smtClean="0"/>
              <a:t>For example, while developing a model for </a:t>
            </a:r>
            <a:r>
              <a:rPr lang="bn-BD" sz="2400" dirty="0" smtClean="0"/>
              <a:t>calcula</a:t>
            </a:r>
            <a:r>
              <a:rPr lang="en-US" sz="2400" dirty="0" smtClean="0"/>
              <a:t>t</a:t>
            </a:r>
            <a:r>
              <a:rPr lang="bn-BD" sz="2400" dirty="0" smtClean="0"/>
              <a:t>ing </a:t>
            </a:r>
            <a:r>
              <a:rPr lang="bn-BD" sz="2400" dirty="0" smtClean="0"/>
              <a:t>the force acting on a falling body, we may not be able to estimate the air resistance coefficient (drag coefficient) properly or determine the direction and magnitude of wind force acting on the body and so on</a:t>
            </a:r>
            <a:r>
              <a:rPr lang="en-US" sz="2400" dirty="0" smtClean="0"/>
              <a:t>.</a:t>
            </a:r>
            <a:endParaRPr lang="bn-BD" sz="2400" dirty="0" smtClean="0"/>
          </a:p>
          <a:p>
            <a:pPr>
              <a:buFont typeface="Wingdings" pitchFamily="2" charset="2"/>
              <a:buChar char="q"/>
            </a:pPr>
            <a:r>
              <a:rPr lang="bn-BD" sz="2400" dirty="0" smtClean="0"/>
              <a:t>Since the model is the basic input to the numerical process, no numerical method will provide adequate results if the model is erroneously conceived and formulated</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bn-BD" sz="4000" dirty="0" smtClean="0">
                <a:solidFill>
                  <a:srgbClr val="660066"/>
                </a:solidFill>
              </a:rPr>
              <a:t>Inherent errors</a:t>
            </a:r>
            <a:endParaRPr lang="en-US" sz="4000" dirty="0">
              <a:solidFill>
                <a:srgbClr val="660066"/>
              </a:solidFill>
            </a:endParaRPr>
          </a:p>
        </p:txBody>
      </p:sp>
      <p:sp>
        <p:nvSpPr>
          <p:cNvPr id="5" name="Content Placeholder 2"/>
          <p:cNvSpPr>
            <a:spLocks noGrp="1"/>
          </p:cNvSpPr>
          <p:nvPr>
            <p:ph idx="1"/>
          </p:nvPr>
        </p:nvSpPr>
        <p:spPr/>
        <p:txBody>
          <a:bodyPr>
            <a:normAutofit/>
          </a:bodyPr>
          <a:lstStyle/>
          <a:p>
            <a:pPr>
              <a:buFont typeface="Wingdings" pitchFamily="2" charset="2"/>
              <a:buChar char="q"/>
            </a:pPr>
            <a:r>
              <a:rPr lang="bn-BD" sz="2400" dirty="0" smtClean="0"/>
              <a:t>Inherent error (also known as input error) contain two components, namely, data errors and conversion errors</a:t>
            </a:r>
          </a:p>
          <a:p>
            <a:pPr>
              <a:buNone/>
            </a:pPr>
            <a:r>
              <a:rPr lang="bn-BD" sz="2400" b="1" u="sng" dirty="0" smtClean="0"/>
              <a:t>Data error</a:t>
            </a:r>
          </a:p>
          <a:p>
            <a:pPr>
              <a:buFont typeface="Wingdings" pitchFamily="2" charset="2"/>
              <a:buChar char="q"/>
            </a:pPr>
            <a:r>
              <a:rPr lang="bn-BD" sz="2400" dirty="0" smtClean="0"/>
              <a:t>Data error (also known as emp</a:t>
            </a:r>
            <a:r>
              <a:rPr lang="en-US" sz="2400" dirty="0" smtClean="0"/>
              <a:t>i</a:t>
            </a:r>
            <a:r>
              <a:rPr lang="bn-BD" sz="2400" dirty="0" smtClean="0"/>
              <a:t>rical error) arises when data for a problem are obtained by some experimental means and are, therefore, of limited accuracy and precision</a:t>
            </a:r>
          </a:p>
          <a:p>
            <a:pPr>
              <a:buNone/>
            </a:pPr>
            <a:r>
              <a:rPr lang="bn-BD" sz="2400" b="1" u="sng" dirty="0" smtClean="0"/>
              <a:t>Conversion error</a:t>
            </a:r>
          </a:p>
          <a:p>
            <a:pPr>
              <a:buFont typeface="Wingdings" pitchFamily="2" charset="2"/>
              <a:buChar char="q"/>
            </a:pPr>
            <a:r>
              <a:rPr lang="bn-BD" sz="2400" dirty="0" smtClean="0"/>
              <a:t>Conversion error (also known as representational error) arise due to the limitations of the computer to store the data exactly</a:t>
            </a:r>
            <a:endParaRPr lang="en-US" sz="2400"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bn-BD" sz="4000" dirty="0" smtClean="0">
                <a:solidFill>
                  <a:srgbClr val="660066"/>
                </a:solidFill>
              </a:rPr>
              <a:t>Numerical Errors</a:t>
            </a:r>
            <a:endParaRPr lang="en-US" sz="4000" dirty="0">
              <a:solidFill>
                <a:srgbClr val="660066"/>
              </a:solidFill>
            </a:endParaRPr>
          </a:p>
        </p:txBody>
      </p:sp>
      <p:sp>
        <p:nvSpPr>
          <p:cNvPr id="5" name="Content Placeholder 2"/>
          <p:cNvSpPr>
            <a:spLocks noGrp="1"/>
          </p:cNvSpPr>
          <p:nvPr>
            <p:ph idx="1"/>
          </p:nvPr>
        </p:nvSpPr>
        <p:spPr>
          <a:xfrm>
            <a:off x="457200" y="1556792"/>
            <a:ext cx="8229600" cy="5082809"/>
          </a:xfrm>
        </p:spPr>
        <p:txBody>
          <a:bodyPr>
            <a:normAutofit/>
          </a:bodyPr>
          <a:lstStyle/>
          <a:p>
            <a:pPr>
              <a:buFont typeface="Wingdings" pitchFamily="2" charset="2"/>
              <a:buChar char="q"/>
            </a:pPr>
            <a:r>
              <a:rPr lang="bn-BD" sz="2400" dirty="0" smtClean="0"/>
              <a:t>Numerical errors (also known as procedural error) are introduced during the implementation of a numerical method</a:t>
            </a:r>
          </a:p>
          <a:p>
            <a:pPr>
              <a:buNone/>
            </a:pPr>
            <a:r>
              <a:rPr lang="bn-BD" sz="2400" b="1" u="sng" dirty="0" smtClean="0"/>
              <a:t>Roundoff error</a:t>
            </a:r>
          </a:p>
          <a:p>
            <a:pPr>
              <a:buFont typeface="Wingdings" pitchFamily="2" charset="2"/>
              <a:buChar char="q"/>
            </a:pPr>
            <a:r>
              <a:rPr lang="bn-BD" sz="2400" dirty="0" smtClean="0"/>
              <a:t>Roundoff error</a:t>
            </a:r>
            <a:r>
              <a:rPr lang="en-US" sz="2400" dirty="0" smtClean="0"/>
              <a:t>s</a:t>
            </a:r>
            <a:r>
              <a:rPr lang="bn-BD" sz="2400" dirty="0" smtClean="0"/>
              <a:t> occur when a fixed number of digits are used to represent exact numbers</a:t>
            </a:r>
          </a:p>
          <a:p>
            <a:pPr>
              <a:buFont typeface="Wingdings" pitchFamily="2" charset="2"/>
              <a:buChar char="q"/>
            </a:pPr>
            <a:r>
              <a:rPr lang="bn-BD" sz="2400" dirty="0" smtClean="0"/>
              <a:t>42.7893 will be rounded off </a:t>
            </a:r>
            <a:r>
              <a:rPr lang="en-US" sz="2400" dirty="0" smtClean="0"/>
              <a:t>to </a:t>
            </a:r>
            <a:r>
              <a:rPr lang="bn-BD" sz="2400" dirty="0" smtClean="0"/>
              <a:t>2 </a:t>
            </a:r>
            <a:r>
              <a:rPr lang="bn-BD" sz="2400" dirty="0" smtClean="0"/>
              <a:t>decimal digits as 42.79</a:t>
            </a:r>
          </a:p>
          <a:p>
            <a:pPr>
              <a:buNone/>
            </a:pPr>
            <a:r>
              <a:rPr lang="bn-BD" sz="2400" b="1" u="sng" dirty="0" smtClean="0"/>
              <a:t>Tr</a:t>
            </a:r>
            <a:r>
              <a:rPr lang="en-US" sz="2400" b="1" u="sng" dirty="0" smtClean="0"/>
              <a:t>u</a:t>
            </a:r>
            <a:r>
              <a:rPr lang="bn-BD" sz="2400" b="1" u="sng" dirty="0" smtClean="0"/>
              <a:t>ncation error</a:t>
            </a:r>
          </a:p>
          <a:p>
            <a:pPr>
              <a:buFont typeface="Wingdings" pitchFamily="2" charset="2"/>
              <a:buChar char="q"/>
            </a:pPr>
            <a:r>
              <a:rPr lang="bn-BD" sz="2400" dirty="0" smtClean="0"/>
              <a:t>Tr</a:t>
            </a:r>
            <a:r>
              <a:rPr lang="en-US" sz="2400" dirty="0" smtClean="0"/>
              <a:t>u</a:t>
            </a:r>
            <a:r>
              <a:rPr lang="bn-BD" sz="2400" dirty="0" smtClean="0"/>
              <a:t>ncation error arise</a:t>
            </a:r>
            <a:r>
              <a:rPr lang="en-US" sz="2400" dirty="0" smtClean="0"/>
              <a:t>s</a:t>
            </a:r>
            <a:r>
              <a:rPr lang="bn-BD" sz="2400" dirty="0" smtClean="0"/>
              <a:t> from using an approximation in place of an exact mathematical procedure</a:t>
            </a:r>
          </a:p>
          <a:p>
            <a:pPr>
              <a:buFont typeface="Wingdings" pitchFamily="2" charset="2"/>
              <a:buChar char="q"/>
            </a:pPr>
            <a:r>
              <a:rPr lang="bn-BD" sz="2400" dirty="0" smtClean="0"/>
              <a:t>Typically it is the error resulting from the tr</a:t>
            </a:r>
            <a:r>
              <a:rPr lang="en-US" sz="2400" dirty="0" smtClean="0"/>
              <a:t>u</a:t>
            </a:r>
            <a:r>
              <a:rPr lang="bn-BD" sz="2400" dirty="0" smtClean="0"/>
              <a:t>ncation of numerical </a:t>
            </a:r>
            <a:r>
              <a:rPr lang="en-US" sz="2400" dirty="0" smtClean="0"/>
              <a:t>processes</a:t>
            </a:r>
            <a:endParaRPr lang="bn-BD" sz="2400" dirty="0" smtClean="0"/>
          </a:p>
          <a:p>
            <a:pPr>
              <a:buFont typeface="Wingdings" pitchFamily="2" charset="2"/>
              <a:buChar char="q"/>
            </a:pPr>
            <a:r>
              <a:rPr lang="bn-BD" sz="2400" dirty="0" smtClean="0"/>
              <a:t>We of</a:t>
            </a:r>
            <a:r>
              <a:rPr lang="en-US" sz="2400" dirty="0" smtClean="0"/>
              <a:t>t</a:t>
            </a:r>
            <a:r>
              <a:rPr lang="bn-BD" sz="2400" dirty="0" smtClean="0"/>
              <a:t>en use finite number of terms to estimate the sum of infinite series</a:t>
            </a:r>
          </a:p>
        </p:txBody>
      </p:sp>
      <p:sp>
        <p:nvSpPr>
          <p:cNvPr id="6" name="Slide Number Placeholder 5"/>
          <p:cNvSpPr>
            <a:spLocks noGrp="1"/>
          </p:cNvSpPr>
          <p:nvPr>
            <p:ph type="sldNum" sz="quarter" idx="12"/>
          </p:nvPr>
        </p:nvSpPr>
        <p:spPr/>
        <p:txBody>
          <a:bodyPr/>
          <a:lstStyle/>
          <a:p>
            <a:fld id="{B5707573-AC35-4B87-BB3A-76204B732A48}"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bn-BD" sz="4000" dirty="0" smtClean="0">
                <a:solidFill>
                  <a:srgbClr val="660066"/>
                </a:solidFill>
              </a:rPr>
              <a:t>Blunders</a:t>
            </a:r>
            <a:endParaRPr lang="en-US" sz="4000" dirty="0">
              <a:solidFill>
                <a:srgbClr val="660066"/>
              </a:solidFill>
            </a:endParaRPr>
          </a:p>
        </p:txBody>
      </p:sp>
      <p:sp>
        <p:nvSpPr>
          <p:cNvPr id="5" name="Content Placeholder 2"/>
          <p:cNvSpPr>
            <a:spLocks noGrp="1"/>
          </p:cNvSpPr>
          <p:nvPr>
            <p:ph idx="1"/>
          </p:nvPr>
        </p:nvSpPr>
        <p:spPr>
          <a:xfrm>
            <a:off x="179512" y="1556792"/>
            <a:ext cx="8712968" cy="5301208"/>
          </a:xfrm>
        </p:spPr>
        <p:txBody>
          <a:bodyPr>
            <a:normAutofit/>
          </a:bodyPr>
          <a:lstStyle/>
          <a:p>
            <a:r>
              <a:rPr lang="bn-BD" sz="2400" dirty="0" smtClean="0"/>
              <a:t>Blunders are the errors that are caused due to human imperfection</a:t>
            </a:r>
            <a:endParaRPr lang="bn-BD" dirty="0" smtClean="0"/>
          </a:p>
          <a:p>
            <a:r>
              <a:rPr lang="bn-BD" sz="2400" dirty="0" smtClean="0"/>
              <a:t>Some common type</a:t>
            </a:r>
            <a:r>
              <a:rPr lang="en-US" sz="2400" dirty="0" smtClean="0"/>
              <a:t>s</a:t>
            </a:r>
            <a:r>
              <a:rPr lang="bn-BD" sz="2400" dirty="0" smtClean="0"/>
              <a:t> are:</a:t>
            </a:r>
          </a:p>
          <a:p>
            <a:pPr lvl="1">
              <a:buFont typeface="Wingdings" pitchFamily="2" charset="2"/>
              <a:buChar char="v"/>
            </a:pPr>
            <a:r>
              <a:rPr lang="en-US" sz="2000" dirty="0" smtClean="0"/>
              <a:t>L</a:t>
            </a:r>
            <a:r>
              <a:rPr lang="bn-BD" sz="2000" dirty="0" smtClean="0"/>
              <a:t>ack of understanding</a:t>
            </a:r>
            <a:r>
              <a:rPr lang="en-US" sz="2000" dirty="0" smtClean="0"/>
              <a:t> </a:t>
            </a:r>
            <a:r>
              <a:rPr lang="bn-BD" sz="2000" dirty="0" smtClean="0"/>
              <a:t>of the problem</a:t>
            </a:r>
          </a:p>
          <a:p>
            <a:pPr lvl="1">
              <a:buFont typeface="Wingdings" pitchFamily="2" charset="2"/>
              <a:buChar char="v"/>
            </a:pPr>
            <a:r>
              <a:rPr lang="bn-BD" sz="2000" dirty="0" smtClean="0"/>
              <a:t>Wrong assumption</a:t>
            </a:r>
            <a:r>
              <a:rPr lang="en-US" sz="2000" dirty="0" smtClean="0"/>
              <a:t>s</a:t>
            </a:r>
            <a:endParaRPr lang="bn-BD" sz="2000" dirty="0" smtClean="0"/>
          </a:p>
          <a:p>
            <a:pPr lvl="1">
              <a:buFont typeface="Wingdings" pitchFamily="2" charset="2"/>
              <a:buChar char="v"/>
            </a:pPr>
            <a:r>
              <a:rPr lang="bn-BD" sz="2000" dirty="0" smtClean="0"/>
              <a:t>Overlooking some basic assumptions required for formulating the model</a:t>
            </a:r>
          </a:p>
          <a:p>
            <a:pPr lvl="1">
              <a:buFont typeface="Wingdings" pitchFamily="2" charset="2"/>
              <a:buChar char="v"/>
            </a:pPr>
            <a:r>
              <a:rPr lang="bn-BD" sz="2000" dirty="0" smtClean="0"/>
              <a:t>Error in deriving the mathematical equation or using a model that does not describe adequately the physical system under study</a:t>
            </a:r>
          </a:p>
          <a:p>
            <a:pPr lvl="1">
              <a:buFont typeface="Wingdings" pitchFamily="2" charset="2"/>
              <a:buChar char="v"/>
            </a:pPr>
            <a:r>
              <a:rPr lang="bn-BD" sz="2000" dirty="0" smtClean="0"/>
              <a:t>Selecting a wrong numerical method for solving the mathematical model</a:t>
            </a:r>
          </a:p>
          <a:p>
            <a:pPr lvl="1">
              <a:buFont typeface="Wingdings" pitchFamily="2" charset="2"/>
              <a:buChar char="v"/>
            </a:pPr>
            <a:r>
              <a:rPr lang="bn-BD" sz="2000" dirty="0" smtClean="0"/>
              <a:t>Selecting a wrong algorithm for implementing the numerical method</a:t>
            </a:r>
          </a:p>
          <a:p>
            <a:pPr lvl="1">
              <a:buFont typeface="Wingdings" pitchFamily="2" charset="2"/>
              <a:buChar char="v"/>
            </a:pPr>
            <a:r>
              <a:rPr lang="bn-BD" sz="2000" dirty="0" smtClean="0"/>
              <a:t>Making mistakes in the computer program</a:t>
            </a:r>
          </a:p>
          <a:p>
            <a:pPr lvl="1">
              <a:buFont typeface="Wingdings" pitchFamily="2" charset="2"/>
              <a:buChar char="v"/>
            </a:pPr>
            <a:r>
              <a:rPr lang="bn-BD" sz="2000" dirty="0" smtClean="0"/>
              <a:t>Mistake in data input</a:t>
            </a:r>
          </a:p>
          <a:p>
            <a:pPr lvl="1">
              <a:buFont typeface="Wingdings" pitchFamily="2" charset="2"/>
              <a:buChar char="v"/>
            </a:pPr>
            <a:r>
              <a:rPr lang="en-US" sz="2000" dirty="0" smtClean="0"/>
              <a:t>W</a:t>
            </a:r>
            <a:r>
              <a:rPr lang="bn-BD" sz="2000" dirty="0" smtClean="0"/>
              <a:t>rong</a:t>
            </a:r>
            <a:r>
              <a:rPr lang="en-US" sz="2000" dirty="0" err="1" smtClean="0"/>
              <a:t>ly</a:t>
            </a:r>
            <a:r>
              <a:rPr lang="en-US" sz="2000" dirty="0" smtClean="0"/>
              <a:t> </a:t>
            </a:r>
            <a:r>
              <a:rPr lang="bn-BD" sz="2000" dirty="0" smtClean="0"/>
              <a:t>guessing the initial value</a:t>
            </a:r>
          </a:p>
        </p:txBody>
      </p:sp>
      <p:sp>
        <p:nvSpPr>
          <p:cNvPr id="6" name="Slide Number Placeholder 5"/>
          <p:cNvSpPr>
            <a:spLocks noGrp="1"/>
          </p:cNvSpPr>
          <p:nvPr>
            <p:ph type="sldNum" sz="quarter" idx="12"/>
          </p:nvPr>
        </p:nvSpPr>
        <p:spPr/>
        <p:txBody>
          <a:bodyPr/>
          <a:lstStyle/>
          <a:p>
            <a:fld id="{B5707573-AC35-4B87-BB3A-76204B732A48}"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Significant Digits</a:t>
            </a:r>
            <a:endParaRPr lang="en-US" sz="4000" dirty="0">
              <a:solidFill>
                <a:srgbClr val="660066"/>
              </a:solidFill>
            </a:endParaRPr>
          </a:p>
        </p:txBody>
      </p:sp>
      <p:sp>
        <p:nvSpPr>
          <p:cNvPr id="3" name="Content Placeholder 2"/>
          <p:cNvSpPr>
            <a:spLocks noGrp="1"/>
          </p:cNvSpPr>
          <p:nvPr>
            <p:ph idx="1"/>
          </p:nvPr>
        </p:nvSpPr>
        <p:spPr>
          <a:xfrm>
            <a:off x="35496" y="1681336"/>
            <a:ext cx="8964488" cy="4916016"/>
          </a:xfrm>
        </p:spPr>
        <p:txBody>
          <a:bodyPr>
            <a:noAutofit/>
          </a:bodyPr>
          <a:lstStyle/>
          <a:p>
            <a:r>
              <a:rPr lang="bn-BD" sz="2200" dirty="0" smtClean="0"/>
              <a:t>The following statement describe the notion of significant digits</a:t>
            </a:r>
          </a:p>
          <a:p>
            <a:pPr lvl="1">
              <a:buFont typeface="Wingdings" pitchFamily="2" charset="2"/>
              <a:buChar char="q"/>
            </a:pPr>
            <a:r>
              <a:rPr lang="bn-BD" sz="2200" dirty="0" smtClean="0"/>
              <a:t>All non-zero digits are significant</a:t>
            </a:r>
          </a:p>
          <a:p>
            <a:pPr lvl="1">
              <a:buFont typeface="Wingdings" pitchFamily="2" charset="2"/>
              <a:buChar char="q"/>
            </a:pPr>
            <a:r>
              <a:rPr lang="bn-BD" sz="2200" dirty="0" smtClean="0"/>
              <a:t>All zeros occurring between non-zero digits are significant digits</a:t>
            </a:r>
          </a:p>
          <a:p>
            <a:pPr lvl="1">
              <a:buFont typeface="Wingdings" pitchFamily="2" charset="2"/>
              <a:buChar char="q"/>
            </a:pPr>
            <a:r>
              <a:rPr lang="bn-BD" sz="2200" dirty="0" smtClean="0"/>
              <a:t>Trailing zeros following a decimal point are significant. For example, 3.50, 65.0 and 0.230 have three significant digits</a:t>
            </a:r>
          </a:p>
          <a:p>
            <a:pPr lvl="1">
              <a:buFont typeface="Wingdings" pitchFamily="2" charset="2"/>
              <a:buChar char="q"/>
            </a:pPr>
            <a:r>
              <a:rPr lang="bn-BD" sz="2200" dirty="0" smtClean="0"/>
              <a:t>Zeros between the decimal point and preceeding a non-zero digit are not significant. For example, the following numbers have four significant digits </a:t>
            </a:r>
          </a:p>
          <a:p>
            <a:pPr lvl="2"/>
            <a:r>
              <a:rPr lang="bn-BD" sz="2200" dirty="0" smtClean="0"/>
              <a:t>0.0001234  	(1234X10</a:t>
            </a:r>
            <a:r>
              <a:rPr lang="bn-BD" sz="2200" baseline="30000" dirty="0" smtClean="0"/>
              <a:t>-7</a:t>
            </a:r>
            <a:r>
              <a:rPr lang="bn-BD" sz="2200" dirty="0" smtClean="0"/>
              <a:t>)</a:t>
            </a:r>
          </a:p>
          <a:p>
            <a:pPr lvl="2"/>
            <a:r>
              <a:rPr lang="bn-BD" sz="2200" dirty="0" smtClean="0"/>
              <a:t>0.001234 	(1234X10</a:t>
            </a:r>
            <a:r>
              <a:rPr lang="bn-BD" sz="2200" baseline="30000" dirty="0" smtClean="0"/>
              <a:t>-6</a:t>
            </a:r>
            <a:r>
              <a:rPr lang="bn-BD" sz="2200" dirty="0" smtClean="0"/>
              <a:t>)</a:t>
            </a:r>
          </a:p>
          <a:p>
            <a:pPr lvl="2"/>
            <a:r>
              <a:rPr lang="bn-BD" sz="2200" dirty="0" smtClean="0"/>
              <a:t>0.01234 	(1234X10</a:t>
            </a:r>
            <a:r>
              <a:rPr lang="bn-BD" sz="2200" baseline="30000" dirty="0" smtClean="0"/>
              <a:t>-5</a:t>
            </a:r>
            <a:r>
              <a:rPr lang="bn-BD" sz="2200" dirty="0" smtClean="0"/>
              <a:t>)</a:t>
            </a:r>
          </a:p>
          <a:p>
            <a:pPr lvl="1">
              <a:buFont typeface="Wingdings" pitchFamily="2" charset="2"/>
              <a:buChar char="q"/>
            </a:pPr>
            <a:r>
              <a:rPr lang="en-US" sz="2200" dirty="0" smtClean="0"/>
              <a:t>Without</a:t>
            </a:r>
            <a:r>
              <a:rPr lang="bn-BD" sz="2200" dirty="0" smtClean="0"/>
              <a:t> the decimal point, trailing zeros are </a:t>
            </a:r>
            <a:r>
              <a:rPr lang="en-US" sz="2200" dirty="0" smtClean="0"/>
              <a:t>often </a:t>
            </a:r>
            <a:r>
              <a:rPr lang="bn-BD" sz="2200" dirty="0" smtClean="0"/>
              <a:t>not considered</a:t>
            </a:r>
            <a:r>
              <a:rPr lang="en-US" sz="2200" dirty="0" smtClean="0"/>
              <a:t> </a:t>
            </a:r>
            <a:r>
              <a:rPr lang="bn-BD" sz="2200" dirty="0" smtClean="0"/>
              <a:t>significan</a:t>
            </a:r>
            <a:r>
              <a:rPr lang="en-US" sz="2200" dirty="0" smtClean="0"/>
              <a:t>t</a:t>
            </a:r>
            <a:r>
              <a:rPr lang="bn-BD" sz="2200" dirty="0" smtClean="0"/>
              <a:t>, </a:t>
            </a:r>
            <a:r>
              <a:rPr lang="en-US" sz="2200" dirty="0" smtClean="0"/>
              <a:t>thus </a:t>
            </a:r>
            <a:r>
              <a:rPr lang="bn-BD" sz="2200" dirty="0" smtClean="0"/>
              <a:t>5600 (56X10</a:t>
            </a:r>
            <a:r>
              <a:rPr lang="bn-BD" sz="2200" baseline="30000" dirty="0" smtClean="0"/>
              <a:t>2</a:t>
            </a:r>
            <a:r>
              <a:rPr lang="bn-BD" sz="2200" dirty="0" smtClean="0"/>
              <a:t>) has two significant digit</a:t>
            </a:r>
            <a:r>
              <a:rPr lang="en-US" sz="2200" dirty="0" smtClean="0"/>
              <a:t>s</a:t>
            </a:r>
            <a:endParaRPr lang="bn-BD" sz="22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bn-BD" dirty="0" smtClean="0">
                <a:solidFill>
                  <a:srgbClr val="660066"/>
                </a:solidFill>
              </a:rPr>
              <a:t>E</a:t>
            </a:r>
            <a:r>
              <a:rPr lang="en-US" dirty="0" err="1" smtClean="0">
                <a:solidFill>
                  <a:srgbClr val="660066"/>
                </a:solidFill>
              </a:rPr>
              <a:t>xample</a:t>
            </a:r>
            <a:endParaRPr lang="en-US" dirty="0">
              <a:solidFill>
                <a:srgbClr val="660066"/>
              </a:solidFill>
            </a:endParaRPr>
          </a:p>
        </p:txBody>
      </p:sp>
      <p:sp>
        <p:nvSpPr>
          <p:cNvPr id="5" name="Content Placeholder 2"/>
          <p:cNvSpPr>
            <a:spLocks noGrp="1"/>
          </p:cNvSpPr>
          <p:nvPr>
            <p:ph idx="1"/>
          </p:nvPr>
        </p:nvSpPr>
        <p:spPr/>
        <p:txBody>
          <a:bodyPr>
            <a:normAutofit fontScale="92500" lnSpcReduction="20000"/>
          </a:bodyPr>
          <a:lstStyle/>
          <a:p>
            <a:pPr lvl="0" hangingPunct="0"/>
            <a:r>
              <a:rPr lang="en-US" sz="2400" dirty="0" smtClean="0">
                <a:latin typeface="Vrinda" pitchFamily="34" charset="0"/>
                <a:cs typeface="Vrinda" pitchFamily="34" charset="0"/>
              </a:rPr>
              <a:t>0.0459</a:t>
            </a:r>
            <a:r>
              <a:rPr lang="en-US" sz="2400" dirty="0" smtClean="0"/>
              <a:t> has three significant digits</a:t>
            </a:r>
          </a:p>
          <a:p>
            <a:pPr lvl="0" hangingPunct="0"/>
            <a:r>
              <a:rPr lang="en-US" sz="2400" dirty="0" smtClean="0">
                <a:latin typeface="Vrinda" pitchFamily="34" charset="0"/>
                <a:cs typeface="Vrinda" pitchFamily="34" charset="0"/>
              </a:rPr>
              <a:t>4.590</a:t>
            </a:r>
            <a:r>
              <a:rPr lang="en-US" sz="2400" dirty="0" smtClean="0"/>
              <a:t> has four significant digits</a:t>
            </a:r>
          </a:p>
          <a:p>
            <a:pPr lvl="0" hangingPunct="0"/>
            <a:r>
              <a:rPr lang="en-US" sz="2400" dirty="0" smtClean="0">
                <a:latin typeface="Vrinda" pitchFamily="34" charset="0"/>
                <a:cs typeface="Vrinda" pitchFamily="34" charset="0"/>
              </a:rPr>
              <a:t>4008</a:t>
            </a:r>
            <a:r>
              <a:rPr lang="en-US" sz="2400" dirty="0" smtClean="0"/>
              <a:t> has four significant digits</a:t>
            </a:r>
          </a:p>
          <a:p>
            <a:pPr lvl="0" hangingPunct="0"/>
            <a:r>
              <a:rPr lang="en-US" sz="2400" dirty="0" smtClean="0">
                <a:latin typeface="Vrinda" pitchFamily="34" charset="0"/>
                <a:cs typeface="Vrinda" pitchFamily="34" charset="0"/>
              </a:rPr>
              <a:t>4008.0</a:t>
            </a:r>
            <a:r>
              <a:rPr lang="en-US" sz="2400" dirty="0" smtClean="0"/>
              <a:t> has five significant digits</a:t>
            </a:r>
          </a:p>
          <a:p>
            <a:pPr lvl="0" hangingPunct="0"/>
            <a:r>
              <a:rPr lang="en-US" sz="2400" dirty="0" smtClean="0"/>
              <a:t> </a:t>
            </a:r>
            <a:r>
              <a:rPr lang="bn-BD" sz="2400" dirty="0" smtClean="0"/>
              <a:t>1.079X10</a:t>
            </a:r>
            <a:r>
              <a:rPr lang="bn-BD" sz="2400" baseline="30000" dirty="0" smtClean="0"/>
              <a:t>3</a:t>
            </a:r>
            <a:r>
              <a:rPr lang="bn-BD" sz="2400" dirty="0" smtClean="0"/>
              <a:t> </a:t>
            </a:r>
            <a:r>
              <a:rPr lang="en-US" sz="2400" dirty="0" smtClean="0"/>
              <a:t>has four significant digits</a:t>
            </a:r>
          </a:p>
          <a:p>
            <a:pPr lvl="0" hangingPunct="0"/>
            <a:r>
              <a:rPr lang="en-US" sz="2400" dirty="0" smtClean="0"/>
              <a:t> </a:t>
            </a:r>
            <a:r>
              <a:rPr lang="bn-BD" sz="2400" dirty="0" smtClean="0"/>
              <a:t>1.0790X10</a:t>
            </a:r>
            <a:r>
              <a:rPr lang="bn-BD" sz="2400" baseline="30000" dirty="0" smtClean="0"/>
              <a:t>3 </a:t>
            </a:r>
            <a:r>
              <a:rPr lang="en-US" sz="2400" dirty="0" smtClean="0"/>
              <a:t>has five significant digits</a:t>
            </a:r>
          </a:p>
          <a:p>
            <a:pPr lvl="0" hangingPunct="0"/>
            <a:r>
              <a:rPr lang="en-US" sz="2400" dirty="0" smtClean="0"/>
              <a:t> </a:t>
            </a:r>
            <a:r>
              <a:rPr lang="bn-BD" sz="2400" dirty="0" smtClean="0"/>
              <a:t>1.07900X10</a:t>
            </a:r>
            <a:r>
              <a:rPr lang="bn-BD" sz="2400" baseline="30000" dirty="0" smtClean="0"/>
              <a:t>3 </a:t>
            </a:r>
            <a:r>
              <a:rPr lang="en-US" sz="2400" dirty="0" smtClean="0"/>
              <a:t>has six significant digits</a:t>
            </a:r>
            <a:endParaRPr lang="bn-BD" sz="2400" dirty="0" smtClean="0"/>
          </a:p>
          <a:p>
            <a:pPr hangingPunct="0"/>
            <a:r>
              <a:rPr lang="en-US" sz="2400" dirty="0" smtClean="0"/>
              <a:t>So, how do we differentiate the number of digits correct in 1,000,000 and 1,079,587?  Well for that, one may use scientific notation. </a:t>
            </a:r>
          </a:p>
          <a:p>
            <a:pPr hangingPunct="0">
              <a:buNone/>
            </a:pPr>
            <a:r>
              <a:rPr lang="bn-BD" sz="2400" dirty="0" smtClean="0"/>
              <a:t>		1,000,000= 1X10</a:t>
            </a:r>
            <a:r>
              <a:rPr lang="bn-BD" sz="2400" baseline="30000" dirty="0" smtClean="0"/>
              <a:t>6 </a:t>
            </a:r>
            <a:r>
              <a:rPr lang="bn-BD" sz="2400" dirty="0" smtClean="0"/>
              <a:t>; 1 significant digit</a:t>
            </a:r>
            <a:endParaRPr lang="bn-BD" sz="2400" baseline="30000" dirty="0" smtClean="0"/>
          </a:p>
          <a:p>
            <a:pPr hangingPunct="0">
              <a:buNone/>
            </a:pPr>
            <a:r>
              <a:rPr lang="bn-BD" sz="2400" dirty="0" smtClean="0"/>
              <a:t>		1,079,587=1.079587X10</a:t>
            </a:r>
            <a:r>
              <a:rPr lang="bn-BD" sz="2400" baseline="30000" dirty="0" smtClean="0"/>
              <a:t>6 </a:t>
            </a:r>
            <a:r>
              <a:rPr lang="bn-BD" sz="2400" dirty="0" smtClean="0"/>
              <a:t>; 7 significant digits</a:t>
            </a:r>
          </a:p>
          <a:p>
            <a:pPr hangingPunct="0">
              <a:buNone/>
            </a:pPr>
            <a:r>
              <a:rPr lang="bn-BD" sz="2400" dirty="0" smtClean="0"/>
              <a:t> </a:t>
            </a:r>
            <a:endParaRPr lang="en-US" sz="2400" dirty="0" smtClean="0"/>
          </a:p>
          <a:p>
            <a:pPr hangingPunct="0">
              <a:buNone/>
            </a:pPr>
            <a:endParaRPr lang="en-US" dirty="0" smtClean="0"/>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Relation between accuracy and precision</a:t>
            </a:r>
            <a:endParaRPr lang="en-US" sz="4000" dirty="0">
              <a:solidFill>
                <a:srgbClr val="660066"/>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bn-BD" sz="2400" b="1" dirty="0" smtClean="0"/>
              <a:t>Accuracy</a:t>
            </a:r>
            <a:r>
              <a:rPr lang="bn-BD" sz="2400" dirty="0" smtClean="0"/>
              <a:t> refers to the number of significant digits in a value. For example, the number 57.396 is accurate to five significant digits</a:t>
            </a:r>
          </a:p>
          <a:p>
            <a:pPr>
              <a:buFont typeface="Wingdings" pitchFamily="2" charset="2"/>
              <a:buChar char="q"/>
            </a:pPr>
            <a:r>
              <a:rPr lang="bn-BD" sz="2400" b="1" dirty="0" smtClean="0"/>
              <a:t>Precision</a:t>
            </a:r>
            <a:r>
              <a:rPr lang="bn-BD" sz="2400" dirty="0" smtClean="0"/>
              <a:t> refers to the number of decimal positions, i.e., the order of magnitude of the last digit in a value. The number 57.396 has a precission of 0.001 or 10</a:t>
            </a:r>
            <a:r>
              <a:rPr lang="bn-BD" sz="2400" baseline="30000" dirty="0" smtClean="0"/>
              <a:t>-3</a:t>
            </a:r>
          </a:p>
        </p:txBody>
      </p:sp>
      <p:sp>
        <p:nvSpPr>
          <p:cNvPr id="4" name="Slide Number Placeholder 3"/>
          <p:cNvSpPr>
            <a:spLocks noGrp="1"/>
          </p:cNvSpPr>
          <p:nvPr>
            <p:ph type="sldNum" sz="quarter" idx="12"/>
          </p:nvPr>
        </p:nvSpPr>
        <p:spPr/>
        <p:txBody>
          <a:bodyPr/>
          <a:lstStyle/>
          <a:p>
            <a:fld id="{B5707573-AC35-4B87-BB3A-76204B732A48}"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bn-BD" dirty="0" smtClean="0">
                <a:solidFill>
                  <a:srgbClr val="660066"/>
                </a:solidFill>
              </a:rPr>
              <a:t>An example of</a:t>
            </a:r>
            <a:r>
              <a:rPr lang="en-US" dirty="0" smtClean="0">
                <a:solidFill>
                  <a:srgbClr val="660066"/>
                </a:solidFill>
              </a:rPr>
              <a:t> </a:t>
            </a:r>
            <a:r>
              <a:rPr lang="bn-BD" dirty="0" smtClean="0">
                <a:solidFill>
                  <a:srgbClr val="660066"/>
                </a:solidFill>
              </a:rPr>
              <a:t>a </a:t>
            </a:r>
            <a:r>
              <a:rPr lang="en-US" dirty="0" smtClean="0">
                <a:solidFill>
                  <a:srgbClr val="660066"/>
                </a:solidFill>
              </a:rPr>
              <a:t>problem created by round off errors</a:t>
            </a:r>
            <a:endParaRPr lang="en-US" dirty="0">
              <a:solidFill>
                <a:srgbClr val="660066"/>
              </a:solidFill>
            </a:endParaRPr>
          </a:p>
        </p:txBody>
      </p:sp>
      <p:sp>
        <p:nvSpPr>
          <p:cNvPr id="5" name="Content Placeholder 2"/>
          <p:cNvSpPr>
            <a:spLocks noGrp="1"/>
          </p:cNvSpPr>
          <p:nvPr>
            <p:ph idx="1"/>
          </p:nvPr>
        </p:nvSpPr>
        <p:spPr/>
        <p:txBody>
          <a:bodyPr>
            <a:normAutofit/>
          </a:bodyPr>
          <a:lstStyle/>
          <a:p>
            <a:pPr hangingPunct="0">
              <a:buFont typeface="Wingdings" pitchFamily="2" charset="2"/>
              <a:buChar char="q"/>
            </a:pPr>
            <a:r>
              <a:rPr lang="en-US" sz="2400" dirty="0" smtClean="0"/>
              <a:t>Twenty-eight Americans were killed on February 25, 1991.  An Iraqi Scud hit the Army barracks in Dhahran, Saudi Arabia. </a:t>
            </a:r>
            <a:endParaRPr lang="bn-BD" sz="2400" dirty="0" smtClean="0"/>
          </a:p>
          <a:p>
            <a:pPr hangingPunct="0">
              <a:buFont typeface="Wingdings" pitchFamily="2" charset="2"/>
              <a:buChar char="q"/>
            </a:pPr>
            <a:r>
              <a:rPr lang="en-US" sz="2400" dirty="0" smtClean="0"/>
              <a:t>The patriot defense system had failed to track and intercept the Scud.  </a:t>
            </a:r>
            <a:endParaRPr lang="bn-BD" sz="2400" dirty="0" smtClean="0"/>
          </a:p>
          <a:p>
            <a:pPr hangingPunct="0">
              <a:buFont typeface="Wingdings" pitchFamily="2" charset="2"/>
              <a:buChar char="q"/>
            </a:pPr>
            <a:r>
              <a:rPr lang="en-US" sz="2400" dirty="0" smtClean="0"/>
              <a:t>The Patriot defense system consists of an electronic detection device called the range gate.  </a:t>
            </a:r>
            <a:endParaRPr lang="bn-BD" sz="2400" dirty="0" smtClean="0"/>
          </a:p>
          <a:p>
            <a:pPr hangingPunct="0">
              <a:buFont typeface="Wingdings" pitchFamily="2" charset="2"/>
              <a:buChar char="q"/>
            </a:pPr>
            <a:r>
              <a:rPr lang="en-US" sz="2400" dirty="0" smtClean="0"/>
              <a:t>It calculates the area in the air space where it should look for a Scud. </a:t>
            </a:r>
            <a:endParaRPr lang="bn-BD" sz="2400" dirty="0" smtClean="0"/>
          </a:p>
          <a:p>
            <a:pPr hangingPunct="0">
              <a:buFont typeface="Wingdings" pitchFamily="2" charset="2"/>
              <a:buChar char="q"/>
            </a:pPr>
            <a:r>
              <a:rPr lang="en-US" sz="2400" dirty="0" smtClean="0"/>
              <a:t> To find out where it should aim next, it calculates the velocity of the Scud and the last time the radar detected the Scud. </a:t>
            </a:r>
            <a:endParaRPr lang="bn-BD" sz="2400" dirty="0" smtClean="0"/>
          </a:p>
        </p:txBody>
      </p:sp>
      <p:sp>
        <p:nvSpPr>
          <p:cNvPr id="6" name="Slide Number Placeholder 5"/>
          <p:cNvSpPr>
            <a:spLocks noGrp="1"/>
          </p:cNvSpPr>
          <p:nvPr>
            <p:ph type="sldNum" sz="quarter" idx="12"/>
          </p:nvPr>
        </p:nvSpPr>
        <p:spPr/>
        <p:txBody>
          <a:bodyPr/>
          <a:lstStyle/>
          <a:p>
            <a:fld id="{B5707573-AC35-4B87-BB3A-76204B732A48}"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Introduction</a:t>
            </a:r>
            <a:r>
              <a:rPr lang="en-US" sz="4000" dirty="0" smtClean="0">
                <a:solidFill>
                  <a:srgbClr val="660066"/>
                </a:solidFill>
              </a:rPr>
              <a:t> to numerical methods</a:t>
            </a:r>
            <a:endParaRPr lang="en-US" sz="4000" dirty="0">
              <a:solidFill>
                <a:srgbClr val="660066"/>
              </a:solidFill>
            </a:endParaRPr>
          </a:p>
        </p:txBody>
      </p:sp>
      <p:sp>
        <p:nvSpPr>
          <p:cNvPr id="3" name="Content Placeholder 2"/>
          <p:cNvSpPr>
            <a:spLocks noGrp="1"/>
          </p:cNvSpPr>
          <p:nvPr>
            <p:ph idx="1"/>
          </p:nvPr>
        </p:nvSpPr>
        <p:spPr>
          <a:xfrm>
            <a:off x="251520" y="1775191"/>
            <a:ext cx="8640960" cy="4625609"/>
          </a:xfrm>
        </p:spPr>
        <p:txBody>
          <a:bodyPr>
            <a:noAutofit/>
          </a:bodyPr>
          <a:lstStyle/>
          <a:p>
            <a:pPr>
              <a:buFont typeface="Wingdings" pitchFamily="2" charset="2"/>
              <a:buChar char="q"/>
            </a:pPr>
            <a:r>
              <a:rPr lang="en-US" sz="2400" dirty="0" smtClean="0"/>
              <a:t>Some</a:t>
            </a:r>
            <a:r>
              <a:rPr lang="bn-BD" sz="1100" dirty="0" smtClean="0"/>
              <a:t> </a:t>
            </a:r>
            <a:r>
              <a:rPr lang="bn-BD" sz="2400" dirty="0" smtClean="0"/>
              <a:t>mathemetical equations</a:t>
            </a:r>
            <a:r>
              <a:rPr lang="en-US" sz="2400" dirty="0" smtClean="0"/>
              <a:t> may be solved</a:t>
            </a:r>
            <a:r>
              <a:rPr lang="bn-BD" sz="2400" dirty="0" smtClean="0"/>
              <a:t> analytica</a:t>
            </a:r>
            <a:r>
              <a:rPr lang="en-US" sz="2400" dirty="0" smtClean="0"/>
              <a:t>l</a:t>
            </a:r>
            <a:r>
              <a:rPr lang="bn-BD" sz="2400" dirty="0" smtClean="0"/>
              <a:t>ly</a:t>
            </a:r>
            <a:r>
              <a:rPr lang="en-US" sz="2400" dirty="0" smtClean="0"/>
              <a:t> by using our knowledge of </a:t>
            </a:r>
            <a:r>
              <a:rPr lang="en-US" sz="2400" dirty="0" smtClean="0"/>
              <a:t>calculus</a:t>
            </a:r>
            <a:endParaRPr lang="bn-BD" sz="2400" dirty="0" smtClean="0"/>
          </a:p>
          <a:p>
            <a:pPr>
              <a:buFont typeface="Wingdings" pitchFamily="2" charset="2"/>
              <a:buChar char="q"/>
            </a:pPr>
            <a:r>
              <a:rPr lang="en-US" sz="2400" dirty="0" smtClean="0"/>
              <a:t>But a lot of them need to be solved approximately using numerical methods</a:t>
            </a:r>
            <a:endParaRPr lang="bn-BD" sz="2400" dirty="0" smtClean="0"/>
          </a:p>
          <a:p>
            <a:pPr>
              <a:buFont typeface="Wingdings" pitchFamily="2" charset="2"/>
              <a:buChar char="q"/>
            </a:pPr>
            <a:r>
              <a:rPr lang="en-US" sz="2400" dirty="0" smtClean="0"/>
              <a:t>Numerical methods are </a:t>
            </a:r>
            <a:r>
              <a:rPr lang="en-US" sz="2400" dirty="0" err="1" smtClean="0"/>
              <a:t>i</a:t>
            </a:r>
            <a:r>
              <a:rPr lang="bn-BD" sz="2400" dirty="0" smtClean="0"/>
              <a:t>ndispensable in solving real life mathematical and engineering problems</a:t>
            </a:r>
          </a:p>
          <a:p>
            <a:pPr>
              <a:buFont typeface="Wingdings" pitchFamily="2" charset="2"/>
              <a:buChar char="q"/>
            </a:pPr>
            <a:r>
              <a:rPr lang="bn-BD" sz="2400" dirty="0" smtClean="0"/>
              <a:t>Great mathematicians like Gauss, Newton, Langrange, Fourier and many others in the eighteen and nineteeth centuries developed numerical techniques which are still used</a:t>
            </a:r>
          </a:p>
          <a:p>
            <a:pPr>
              <a:buFont typeface="Wingdings" pitchFamily="2" charset="2"/>
              <a:buChar char="q"/>
            </a:pPr>
            <a:r>
              <a:rPr lang="bn-BD" sz="2400" dirty="0" smtClean="0"/>
              <a:t>The advent of computers has</a:t>
            </a:r>
            <a:r>
              <a:rPr lang="en-US" sz="2400" dirty="0"/>
              <a:t> </a:t>
            </a:r>
            <a:r>
              <a:rPr lang="en-US" sz="2400" dirty="0" smtClean="0"/>
              <a:t>facilitated</a:t>
            </a:r>
            <a:r>
              <a:rPr lang="bn-BD" sz="2400" dirty="0" smtClean="0"/>
              <a:t> numerical computations</a:t>
            </a:r>
            <a:r>
              <a:rPr lang="en-US" sz="2400" dirty="0" smtClean="0"/>
              <a:t> in terms of speed and accuracy</a:t>
            </a:r>
          </a:p>
        </p:txBody>
      </p:sp>
      <p:sp>
        <p:nvSpPr>
          <p:cNvPr id="4" name="Slide Number Placeholder 3"/>
          <p:cNvSpPr>
            <a:spLocks noGrp="1"/>
          </p:cNvSpPr>
          <p:nvPr>
            <p:ph type="sldNum" sz="quarter" idx="12"/>
          </p:nvPr>
        </p:nvSpPr>
        <p:spPr/>
        <p:txBody>
          <a:bodyPr/>
          <a:lstStyle/>
          <a:p>
            <a:fld id="{B5707573-AC35-4B87-BB3A-76204B732A48}"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bn-BD" sz="4800" dirty="0" smtClean="0">
                <a:solidFill>
                  <a:srgbClr val="660066"/>
                </a:solidFill>
              </a:rPr>
              <a:t>T</a:t>
            </a:r>
            <a:r>
              <a:rPr lang="en-US" sz="4800" dirty="0" smtClean="0">
                <a:solidFill>
                  <a:srgbClr val="660066"/>
                </a:solidFill>
              </a:rPr>
              <a:t>he cause for this failure</a:t>
            </a:r>
            <a:endParaRPr lang="en-US" sz="4800" dirty="0">
              <a:solidFill>
                <a:srgbClr val="660066"/>
              </a:solidFill>
            </a:endParaRPr>
          </a:p>
        </p:txBody>
      </p:sp>
      <p:sp>
        <p:nvSpPr>
          <p:cNvPr id="5" name="Content Placeholder 2"/>
          <p:cNvSpPr>
            <a:spLocks noGrp="1"/>
          </p:cNvSpPr>
          <p:nvPr>
            <p:ph idx="1"/>
          </p:nvPr>
        </p:nvSpPr>
        <p:spPr/>
        <p:txBody>
          <a:bodyPr>
            <a:normAutofit/>
          </a:bodyPr>
          <a:lstStyle/>
          <a:p>
            <a:pPr hangingPunct="0">
              <a:buFont typeface="Wingdings" pitchFamily="2" charset="2"/>
              <a:buChar char="q"/>
            </a:pPr>
            <a:r>
              <a:rPr lang="en-US" sz="2400" dirty="0" smtClean="0"/>
              <a:t>Time is saved in a register of length 24 bits.  </a:t>
            </a:r>
            <a:endParaRPr lang="bn-BD" sz="2400" dirty="0" smtClean="0"/>
          </a:p>
          <a:p>
            <a:pPr hangingPunct="0">
              <a:buFont typeface="Wingdings" pitchFamily="2" charset="2"/>
              <a:buChar char="q"/>
            </a:pPr>
            <a:r>
              <a:rPr lang="en-US" sz="2400" dirty="0" smtClean="0"/>
              <a:t>Since the internal clock of the system is measured every one-tenth of a second, 1/10 is expressed in a 24 bit-register as 0.00011001100110011001100.  </a:t>
            </a:r>
            <a:endParaRPr lang="bn-BD" sz="2400" dirty="0" smtClean="0"/>
          </a:p>
          <a:p>
            <a:pPr hangingPunct="0">
              <a:buFont typeface="Wingdings" pitchFamily="2" charset="2"/>
              <a:buChar char="q"/>
            </a:pPr>
            <a:r>
              <a:rPr lang="en-US" sz="2400" dirty="0" smtClean="0"/>
              <a:t>However, this is not an exact representation. </a:t>
            </a:r>
            <a:endParaRPr lang="bn-BD" sz="2400" dirty="0" smtClean="0"/>
          </a:p>
          <a:p>
            <a:pPr hangingPunct="0">
              <a:buFont typeface="Wingdings" pitchFamily="2" charset="2"/>
              <a:buChar char="q"/>
            </a:pPr>
            <a:r>
              <a:rPr lang="en-US" sz="2400" dirty="0" smtClean="0"/>
              <a:t> In fact, it would need an infinite numbers of bits to represent 1/10 exactly.  </a:t>
            </a:r>
            <a:endParaRPr lang="bn-BD" sz="2400" dirty="0" smtClean="0"/>
          </a:p>
          <a:p>
            <a:pPr hangingPunct="0">
              <a:buFont typeface="Wingdings" pitchFamily="2" charset="2"/>
              <a:buChar char="q"/>
            </a:pPr>
            <a:r>
              <a:rPr lang="bn-BD" sz="2400" dirty="0" smtClean="0"/>
              <a:t>This caused </a:t>
            </a:r>
            <a:r>
              <a:rPr lang="bn-BD" sz="2400" dirty="0" smtClean="0"/>
              <a:t>a</a:t>
            </a:r>
            <a:r>
              <a:rPr lang="en-US" sz="2400" dirty="0" smtClean="0"/>
              <a:t>n</a:t>
            </a:r>
            <a:r>
              <a:rPr lang="bn-BD" sz="2400" dirty="0" smtClean="0"/>
              <a:t> </a:t>
            </a:r>
            <a:r>
              <a:rPr lang="bn-BD" sz="2400" dirty="0" smtClean="0"/>
              <a:t>error in calculation and the defence system did not work</a:t>
            </a:r>
            <a:endParaRPr lang="en-US" sz="2400" dirty="0" smtClean="0"/>
          </a:p>
          <a:p>
            <a:pPr hangingPunct="0">
              <a:buFont typeface="Wingdings" pitchFamily="2" charset="2"/>
              <a:buChar char="q"/>
            </a:pPr>
            <a:r>
              <a:rPr lang="en-US" sz="2400" dirty="0"/>
              <a:t>Details at https://www.ima.umn.edu/~arnold/disasters/patriot.html</a:t>
            </a:r>
            <a:endParaRPr lang="en-US" sz="2400" dirty="0" smtClean="0"/>
          </a:p>
        </p:txBody>
      </p:sp>
      <p:sp>
        <p:nvSpPr>
          <p:cNvPr id="6" name="Slide Number Placeholder 5"/>
          <p:cNvSpPr>
            <a:spLocks noGrp="1"/>
          </p:cNvSpPr>
          <p:nvPr>
            <p:ph type="sldNum" sz="quarter" idx="12"/>
          </p:nvPr>
        </p:nvSpPr>
        <p:spPr/>
        <p:txBody>
          <a:bodyPr/>
          <a:lstStyle/>
          <a:p>
            <a:fld id="{B5707573-AC35-4B87-BB3A-76204B732A48}"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660066"/>
                </a:solidFill>
              </a:rPr>
              <a:t>What is true error?</a:t>
            </a:r>
            <a:endParaRPr lang="en-US" sz="4000" dirty="0">
              <a:solidFill>
                <a:srgbClr val="660066"/>
              </a:solidFill>
            </a:endParaRPr>
          </a:p>
        </p:txBody>
      </p:sp>
      <p:sp>
        <p:nvSpPr>
          <p:cNvPr id="3" name="Content Placeholder 2"/>
          <p:cNvSpPr>
            <a:spLocks noGrp="1"/>
          </p:cNvSpPr>
          <p:nvPr>
            <p:ph idx="1"/>
          </p:nvPr>
        </p:nvSpPr>
        <p:spPr>
          <a:xfrm>
            <a:off x="457200" y="1775191"/>
            <a:ext cx="8229600" cy="4894169"/>
          </a:xfrm>
        </p:spPr>
        <p:txBody>
          <a:bodyPr>
            <a:normAutofit fontScale="92500" lnSpcReduction="10000"/>
          </a:bodyPr>
          <a:lstStyle/>
          <a:p>
            <a:pPr hangingPunct="0"/>
            <a:r>
              <a:rPr lang="en-US" sz="2400" dirty="0" smtClean="0"/>
              <a:t>True error is the difference between the true value (also called the exact value) and the approximate value.</a:t>
            </a:r>
          </a:p>
          <a:p>
            <a:pPr hangingPunct="0"/>
            <a:r>
              <a:rPr lang="en-US" sz="2400" dirty="0" smtClean="0"/>
              <a:t>True Error </a:t>
            </a:r>
            <a:r>
              <a:rPr lang="bn-BD" sz="2400" dirty="0" smtClean="0"/>
              <a:t>=</a:t>
            </a:r>
            <a:r>
              <a:rPr lang="en-US" sz="2400" dirty="0" smtClean="0"/>
              <a:t> True value – Approximate value</a:t>
            </a:r>
            <a:endParaRPr lang="bn-BD" sz="2400" dirty="0" smtClean="0"/>
          </a:p>
          <a:p>
            <a:pPr hangingPunct="0">
              <a:buNone/>
            </a:pPr>
            <a:r>
              <a:rPr lang="bn-BD" sz="2400" b="1" u="sng" dirty="0" smtClean="0"/>
              <a:t>Example 1</a:t>
            </a:r>
          </a:p>
          <a:p>
            <a:pPr hangingPunct="0"/>
            <a:r>
              <a:rPr lang="en-US" sz="2400" dirty="0" smtClean="0"/>
              <a:t>The derivative of a function  at a particular value h can be approximately calculated by</a:t>
            </a:r>
            <a:endParaRPr lang="bn-BD" sz="2400" dirty="0" smtClean="0"/>
          </a:p>
          <a:p>
            <a:pPr hangingPunct="0">
              <a:buNone/>
            </a:pPr>
            <a:endParaRPr lang="en-US" sz="2400" dirty="0" smtClean="0"/>
          </a:p>
          <a:p>
            <a:pPr hangingPunct="0">
              <a:buNone/>
            </a:pPr>
            <a:endParaRPr lang="bn-BD" sz="2400" dirty="0" smtClean="0"/>
          </a:p>
          <a:p>
            <a:pPr hangingPunct="0">
              <a:buNone/>
            </a:pPr>
            <a:r>
              <a:rPr lang="en-US" sz="2400" dirty="0" smtClean="0"/>
              <a:t>For </a:t>
            </a:r>
            <a:r>
              <a:rPr lang="bn-BD" sz="2400" dirty="0" smtClean="0"/>
              <a:t>   </a:t>
            </a:r>
            <a:r>
              <a:rPr lang="en-US" sz="2400" dirty="0" smtClean="0"/>
              <a:t> </a:t>
            </a:r>
            <a:r>
              <a:rPr lang="bn-BD" sz="2400" dirty="0" smtClean="0"/>
              <a:t>     </a:t>
            </a:r>
            <a:endParaRPr lang="en-US" sz="2400" dirty="0" smtClean="0"/>
          </a:p>
          <a:p>
            <a:pPr hangingPunct="0">
              <a:buNone/>
            </a:pPr>
            <a:r>
              <a:rPr lang="en-US" sz="2400" dirty="0" smtClean="0"/>
              <a:t>and </a:t>
            </a:r>
            <a:r>
              <a:rPr lang="bn-BD" sz="2400" i="1" dirty="0" smtClean="0"/>
              <a:t>h=0.3</a:t>
            </a:r>
            <a:r>
              <a:rPr lang="en-US" sz="2400" dirty="0" smtClean="0"/>
              <a:t>, find</a:t>
            </a:r>
            <a:r>
              <a:rPr lang="bn-BD" sz="2400" dirty="0" smtClean="0"/>
              <a:t> at x=2</a:t>
            </a:r>
            <a:endParaRPr lang="en-US" sz="2400" dirty="0" smtClean="0"/>
          </a:p>
          <a:p>
            <a:pPr hangingPunct="0">
              <a:buNone/>
            </a:pPr>
            <a:r>
              <a:rPr lang="en-US" sz="2400" dirty="0" smtClean="0"/>
              <a:t>	a) the approximate value of </a:t>
            </a:r>
            <a:r>
              <a:rPr lang="bn-BD" sz="2400" i="1" dirty="0" smtClean="0"/>
              <a:t>f’(x)</a:t>
            </a:r>
            <a:endParaRPr lang="en-US" sz="2400" i="1" dirty="0" smtClean="0"/>
          </a:p>
          <a:p>
            <a:pPr hangingPunct="0">
              <a:buNone/>
            </a:pPr>
            <a:r>
              <a:rPr lang="en-US" sz="2400" dirty="0" smtClean="0"/>
              <a:t>	b) the true value of </a:t>
            </a:r>
            <a:r>
              <a:rPr lang="bn-BD" sz="2400" i="1" dirty="0" smtClean="0"/>
              <a:t>f’(x)</a:t>
            </a:r>
            <a:r>
              <a:rPr lang="en-US" sz="2400" i="1" dirty="0" smtClean="0"/>
              <a:t> </a:t>
            </a:r>
            <a:r>
              <a:rPr lang="en-US" sz="2400" dirty="0" smtClean="0"/>
              <a:t>using calculus</a:t>
            </a:r>
          </a:p>
          <a:p>
            <a:pPr hangingPunct="0">
              <a:buNone/>
            </a:pPr>
            <a:r>
              <a:rPr lang="en-US" sz="2400" dirty="0" smtClean="0"/>
              <a:t>	c) the true error</a:t>
            </a:r>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21</a:t>
            </a:fld>
            <a:endParaRPr lang="en-US"/>
          </a:p>
        </p:txBody>
      </p:sp>
      <p:graphicFrame>
        <p:nvGraphicFramePr>
          <p:cNvPr id="2049" name="Object 1"/>
          <p:cNvGraphicFramePr>
            <a:graphicFrameLocks noChangeAspect="1"/>
          </p:cNvGraphicFramePr>
          <p:nvPr/>
        </p:nvGraphicFramePr>
        <p:xfrm>
          <a:off x="2771800" y="3861048"/>
          <a:ext cx="2630488" cy="696913"/>
        </p:xfrm>
        <a:graphic>
          <a:graphicData uri="http://schemas.openxmlformats.org/presentationml/2006/ole">
            <mc:AlternateContent xmlns:mc="http://schemas.openxmlformats.org/markup-compatibility/2006">
              <mc:Choice xmlns:v="urn:schemas-microsoft-com:vml" Requires="v">
                <p:oleObj spid="_x0000_s2113" name="Equation" r:id="rId3" imgW="1485720" imgH="393480" progId="Equation.3">
                  <p:embed/>
                </p:oleObj>
              </mc:Choice>
              <mc:Fallback>
                <p:oleObj name="Equation" r:id="rId3" imgW="1485720" imgH="393480" progId="Equation.3">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861048"/>
                        <a:ext cx="2630488"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 name="Object 2"/>
          <p:cNvGraphicFramePr>
            <a:graphicFrameLocks noChangeAspect="1"/>
          </p:cNvGraphicFramePr>
          <p:nvPr/>
        </p:nvGraphicFramePr>
        <p:xfrm>
          <a:off x="1115616" y="4437112"/>
          <a:ext cx="1524000" cy="428625"/>
        </p:xfrm>
        <a:graphic>
          <a:graphicData uri="http://schemas.openxmlformats.org/presentationml/2006/ole">
            <mc:AlternateContent xmlns:mc="http://schemas.openxmlformats.org/markup-compatibility/2006">
              <mc:Choice xmlns:v="urn:schemas-microsoft-com:vml" Requires="v">
                <p:oleObj spid="_x0000_s2114" name="Equation" r:id="rId5" imgW="812447" imgH="228501" progId="Equation.3">
                  <p:embed/>
                </p:oleObj>
              </mc:Choice>
              <mc:Fallback>
                <p:oleObj name="Equation" r:id="rId5" imgW="812447" imgH="228501" progId="Equation.3">
                  <p:embed/>
                  <p:pic>
                    <p:nvPicPr>
                      <p:cNvPr id="0"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437112"/>
                        <a:ext cx="15240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solidFill>
                  <a:srgbClr val="660066"/>
                </a:solidFill>
              </a:rPr>
              <a:t>True error for the example</a:t>
            </a:r>
            <a:endParaRPr lang="en-US" dirty="0">
              <a:solidFill>
                <a:srgbClr val="660066"/>
              </a:solidFill>
            </a:endParaRPr>
          </a:p>
        </p:txBody>
      </p:sp>
      <p:sp>
        <p:nvSpPr>
          <p:cNvPr id="3" name="Content Placeholder 2"/>
          <p:cNvSpPr>
            <a:spLocks noGrp="1"/>
          </p:cNvSpPr>
          <p:nvPr>
            <p:ph idx="1"/>
          </p:nvPr>
        </p:nvSpPr>
        <p:spPr/>
        <p:txBody>
          <a:bodyPr>
            <a:normAutofit/>
          </a:bodyPr>
          <a:lstStyle/>
          <a:p>
            <a:r>
              <a:rPr lang="bn-BD" sz="2400" dirty="0" smtClean="0"/>
              <a:t>The approximate value is obtained from the previous equation as 10.265</a:t>
            </a:r>
          </a:p>
          <a:p>
            <a:r>
              <a:rPr lang="bn-BD" sz="2400" dirty="0" smtClean="0"/>
              <a:t>The true value can be obtainted from the derivative of the function</a:t>
            </a:r>
          </a:p>
          <a:p>
            <a:endParaRPr lang="bn-BD" sz="2400" dirty="0" smtClean="0"/>
          </a:p>
          <a:p>
            <a:r>
              <a:rPr lang="bn-BD" sz="2400" dirty="0" smtClean="0"/>
              <a:t>The true value from the above equation is 9.514</a:t>
            </a:r>
          </a:p>
          <a:p>
            <a:pPr hangingPunct="0"/>
            <a:r>
              <a:rPr lang="en-US" sz="2400" dirty="0" smtClean="0"/>
              <a:t>True error = True value – Approximate value</a:t>
            </a:r>
            <a:r>
              <a:rPr lang="bn-BD" sz="2400" dirty="0" smtClean="0"/>
              <a:t> = -0.7506</a:t>
            </a:r>
            <a:endParaRPr lang="en-US" sz="2400" dirty="0" smtClean="0"/>
          </a:p>
        </p:txBody>
      </p:sp>
      <p:sp>
        <p:nvSpPr>
          <p:cNvPr id="5" name="Slide Number Placeholder 4"/>
          <p:cNvSpPr>
            <a:spLocks noGrp="1"/>
          </p:cNvSpPr>
          <p:nvPr>
            <p:ph type="sldNum" sz="quarter" idx="12"/>
          </p:nvPr>
        </p:nvSpPr>
        <p:spPr/>
        <p:txBody>
          <a:bodyPr/>
          <a:lstStyle/>
          <a:p>
            <a:fld id="{B5707573-AC35-4B87-BB3A-76204B732A48}" type="slidenum">
              <a:rPr lang="en-US" smtClean="0"/>
              <a:pPr/>
              <a:t>22</a:t>
            </a:fld>
            <a:endParaRPr lang="en-US"/>
          </a:p>
        </p:txBody>
      </p:sp>
      <p:graphicFrame>
        <p:nvGraphicFramePr>
          <p:cNvPr id="41986" name="Object 2"/>
          <p:cNvGraphicFramePr>
            <a:graphicFrameLocks noChangeAspect="1"/>
          </p:cNvGraphicFramePr>
          <p:nvPr/>
        </p:nvGraphicFramePr>
        <p:xfrm>
          <a:off x="2143315" y="3140968"/>
          <a:ext cx="2644709" cy="476048"/>
        </p:xfrm>
        <a:graphic>
          <a:graphicData uri="http://schemas.openxmlformats.org/presentationml/2006/ole">
            <mc:AlternateContent xmlns:mc="http://schemas.openxmlformats.org/markup-compatibility/2006">
              <mc:Choice xmlns:v="urn:schemas-microsoft-com:vml" Requires="v">
                <p:oleObj spid="_x0000_s42018" name="Equation" r:id="rId3" imgW="1270000" imgH="228600" progId="Equation.3">
                  <p:embed/>
                </p:oleObj>
              </mc:Choice>
              <mc:Fallback>
                <p:oleObj name="Equation" r:id="rId3" imgW="1270000" imgH="2286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315" y="3140968"/>
                        <a:ext cx="2644709" cy="476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gtEl>
                                        <p:attrNameLst>
                                          <p:attrName>style.visibility</p:attrName>
                                        </p:attrNameLst>
                                      </p:cBhvr>
                                      <p:to>
                                        <p:strVal val="visible"/>
                                      </p:to>
                                    </p:set>
                                    <p:anim calcmode="lin" valueType="num">
                                      <p:cBhvr additive="base">
                                        <p:cTn id="19" dur="500" fill="hold"/>
                                        <p:tgtEl>
                                          <p:spTgt spid="41986"/>
                                        </p:tgtEl>
                                        <p:attrNameLst>
                                          <p:attrName>ppt_x</p:attrName>
                                        </p:attrNameLst>
                                      </p:cBhvr>
                                      <p:tavLst>
                                        <p:tav tm="0">
                                          <p:val>
                                            <p:strVal val="#ppt_x"/>
                                          </p:val>
                                        </p:tav>
                                        <p:tav tm="100000">
                                          <p:val>
                                            <p:strVal val="#ppt_x"/>
                                          </p:val>
                                        </p:tav>
                                      </p:tavLst>
                                    </p:anim>
                                    <p:anim calcmode="lin" valueType="num">
                                      <p:cBhvr additive="base">
                                        <p:cTn id="20" dur="500" fill="hold"/>
                                        <p:tgtEl>
                                          <p:spTgt spid="419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solidFill>
                  <a:srgbClr val="660066"/>
                </a:solidFill>
              </a:rPr>
              <a:t>Magnitude of the true error</a:t>
            </a:r>
            <a:endParaRPr lang="en-US" dirty="0">
              <a:solidFill>
                <a:srgbClr val="660066"/>
              </a:solidFill>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2400" dirty="0" smtClean="0"/>
              <a:t>The magnitude of true error does not show how bad the error is.  </a:t>
            </a:r>
            <a:endParaRPr lang="bn-BD" sz="2400" dirty="0" smtClean="0"/>
          </a:p>
          <a:p>
            <a:pPr>
              <a:buFont typeface="Wingdings" pitchFamily="2" charset="2"/>
              <a:buChar char="q"/>
            </a:pPr>
            <a:r>
              <a:rPr lang="en-US" sz="2400" dirty="0" smtClean="0"/>
              <a:t>A true error</a:t>
            </a:r>
            <a:r>
              <a:rPr lang="bn-BD" sz="1400" dirty="0" smtClean="0"/>
              <a:t> </a:t>
            </a:r>
            <a:r>
              <a:rPr lang="bn-BD" sz="2400" dirty="0" smtClean="0"/>
              <a:t>-0.75061</a:t>
            </a:r>
            <a:r>
              <a:rPr lang="en-US" sz="2400" dirty="0" smtClean="0"/>
              <a:t>  may seem to be small, but if the function given in the Example 1 were </a:t>
            </a:r>
            <a:r>
              <a:rPr lang="bn-BD" sz="2400" dirty="0" smtClean="0"/>
              <a:t>                </a:t>
            </a:r>
          </a:p>
          <a:p>
            <a:pPr>
              <a:buFont typeface="Wingdings" pitchFamily="2" charset="2"/>
              <a:buChar char="q"/>
            </a:pPr>
            <a:endParaRPr lang="bn-BD" sz="2400" dirty="0" smtClean="0"/>
          </a:p>
          <a:p>
            <a:pPr>
              <a:buFont typeface="Wingdings" pitchFamily="2" charset="2"/>
              <a:buChar char="q"/>
            </a:pPr>
            <a:endParaRPr lang="bn-BD" sz="2400" dirty="0" smtClean="0"/>
          </a:p>
          <a:p>
            <a:pPr>
              <a:buFont typeface="Wingdings" pitchFamily="2" charset="2"/>
              <a:buChar char="q"/>
            </a:pPr>
            <a:r>
              <a:rPr lang="bn-BD" sz="2400" dirty="0" smtClean="0"/>
              <a:t>  </a:t>
            </a:r>
            <a:r>
              <a:rPr lang="en-US" sz="2400" dirty="0" smtClean="0"/>
              <a:t>the true error in calculating  </a:t>
            </a:r>
            <a:r>
              <a:rPr lang="bn-BD" sz="2400" i="1" dirty="0" smtClean="0"/>
              <a:t>f’(2)</a:t>
            </a:r>
            <a:r>
              <a:rPr lang="bn-BD" sz="1400" dirty="0" smtClean="0"/>
              <a:t> </a:t>
            </a:r>
            <a:r>
              <a:rPr lang="en-US" sz="2400" dirty="0" smtClean="0"/>
              <a:t>with </a:t>
            </a:r>
            <a:r>
              <a:rPr lang="bn-BD" sz="2400" i="1" dirty="0" smtClean="0"/>
              <a:t>h=0.3</a:t>
            </a:r>
            <a:r>
              <a:rPr lang="en-US" sz="2400" dirty="0" smtClean="0"/>
              <a:t> would be </a:t>
            </a:r>
            <a:r>
              <a:rPr lang="bn-BD" sz="2400" dirty="0" smtClean="0"/>
              <a:t>    </a:t>
            </a:r>
            <a:r>
              <a:rPr lang="en-US" sz="2400" dirty="0" smtClean="0"/>
              <a:t> </a:t>
            </a:r>
            <a:r>
              <a:rPr lang="bn-BD" sz="2400" dirty="0" smtClean="0"/>
              <a:t>-0.75061X10</a:t>
            </a:r>
            <a:r>
              <a:rPr lang="bn-BD" sz="2400" baseline="30000" dirty="0" smtClean="0"/>
              <a:t>-6</a:t>
            </a:r>
            <a:r>
              <a:rPr lang="en-US" sz="2400" dirty="0" smtClean="0"/>
              <a:t> </a:t>
            </a:r>
            <a:endParaRPr lang="bn-BD" sz="2400" dirty="0" smtClean="0"/>
          </a:p>
          <a:p>
            <a:pPr>
              <a:buFont typeface="Wingdings" pitchFamily="2" charset="2"/>
              <a:buChar char="q"/>
            </a:pPr>
            <a:r>
              <a:rPr lang="en-US" sz="2400" dirty="0" smtClean="0"/>
              <a:t>This value of true error is smaller, even when the two problems are similar in that they use the same value of the function argument,</a:t>
            </a:r>
            <a:r>
              <a:rPr lang="bn-BD" sz="2400" dirty="0" smtClean="0"/>
              <a:t> </a:t>
            </a:r>
            <a:r>
              <a:rPr lang="bn-BD" sz="2400" i="1" dirty="0" smtClean="0"/>
              <a:t>x=2</a:t>
            </a:r>
            <a:r>
              <a:rPr lang="en-US" sz="2400" dirty="0" smtClean="0"/>
              <a:t>  and the step size, </a:t>
            </a:r>
            <a:r>
              <a:rPr lang="bn-BD" sz="2400" i="1" dirty="0" smtClean="0"/>
              <a:t>h=0.3</a:t>
            </a:r>
            <a:r>
              <a:rPr lang="en-US" sz="2400" dirty="0" smtClean="0"/>
              <a:t>  </a:t>
            </a:r>
            <a:endParaRPr lang="bn-BD" sz="2400" dirty="0" smtClean="0"/>
          </a:p>
          <a:p>
            <a:pPr>
              <a:buFont typeface="Wingdings" pitchFamily="2" charset="2"/>
              <a:buChar char="q"/>
            </a:pPr>
            <a:r>
              <a:rPr lang="en-US" sz="2400" dirty="0" smtClean="0"/>
              <a:t>This brings us to the definition of relative true error.</a:t>
            </a:r>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23</a:t>
            </a:fld>
            <a:endParaRPr lang="en-US"/>
          </a:p>
        </p:txBody>
      </p:sp>
      <p:graphicFrame>
        <p:nvGraphicFramePr>
          <p:cNvPr id="43026" name="Object 18"/>
          <p:cNvGraphicFramePr>
            <a:graphicFrameLocks noChangeAspect="1"/>
          </p:cNvGraphicFramePr>
          <p:nvPr/>
        </p:nvGraphicFramePr>
        <p:xfrm>
          <a:off x="2928926" y="3461566"/>
          <a:ext cx="2436032" cy="471490"/>
        </p:xfrm>
        <a:graphic>
          <a:graphicData uri="http://schemas.openxmlformats.org/presentationml/2006/ole">
            <mc:AlternateContent xmlns:mc="http://schemas.openxmlformats.org/markup-compatibility/2006">
              <mc:Choice xmlns:v="urn:schemas-microsoft-com:vml" Requires="v">
                <p:oleObj spid="_x0000_s43058" name="Equation" r:id="rId3" imgW="1181100" imgH="228600" progId="Equation.3">
                  <p:embed/>
                </p:oleObj>
              </mc:Choice>
              <mc:Fallback>
                <p:oleObj name="Equation" r:id="rId3" imgW="1181100" imgH="228600"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26" y="3461566"/>
                        <a:ext cx="2436032" cy="47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26"/>
                                        </p:tgtEl>
                                        <p:attrNameLst>
                                          <p:attrName>style.visibility</p:attrName>
                                        </p:attrNameLst>
                                      </p:cBhvr>
                                      <p:to>
                                        <p:strVal val="visible"/>
                                      </p:to>
                                    </p:set>
                                    <p:anim calcmode="lin" valueType="num">
                                      <p:cBhvr additive="base">
                                        <p:cTn id="19" dur="500" fill="hold"/>
                                        <p:tgtEl>
                                          <p:spTgt spid="43026"/>
                                        </p:tgtEl>
                                        <p:attrNameLst>
                                          <p:attrName>ppt_x</p:attrName>
                                        </p:attrNameLst>
                                      </p:cBhvr>
                                      <p:tavLst>
                                        <p:tav tm="0">
                                          <p:val>
                                            <p:strVal val="#ppt_x"/>
                                          </p:val>
                                        </p:tav>
                                        <p:tav tm="100000">
                                          <p:val>
                                            <p:strVal val="#ppt_x"/>
                                          </p:val>
                                        </p:tav>
                                      </p:tavLst>
                                    </p:anim>
                                    <p:anim calcmode="lin" valueType="num">
                                      <p:cBhvr additive="base">
                                        <p:cTn id="20" dur="500" fill="hold"/>
                                        <p:tgtEl>
                                          <p:spTgt spid="43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solidFill>
                  <a:srgbClr val="660066"/>
                </a:solidFill>
              </a:rPr>
              <a:t>Relative True Error</a:t>
            </a:r>
            <a:endParaRPr lang="en-US" dirty="0">
              <a:solidFill>
                <a:srgbClr val="660066"/>
              </a:solidFill>
            </a:endParaRPr>
          </a:p>
        </p:txBody>
      </p:sp>
      <p:sp>
        <p:nvSpPr>
          <p:cNvPr id="3" name="Content Placeholder 2"/>
          <p:cNvSpPr>
            <a:spLocks noGrp="1"/>
          </p:cNvSpPr>
          <p:nvPr>
            <p:ph idx="1"/>
          </p:nvPr>
        </p:nvSpPr>
        <p:spPr/>
        <p:txBody>
          <a:bodyPr>
            <a:normAutofit/>
          </a:bodyPr>
          <a:lstStyle/>
          <a:p>
            <a:pPr hangingPunct="0"/>
            <a:r>
              <a:rPr lang="en-US" sz="2400" dirty="0" smtClean="0"/>
              <a:t>Relative true error is denoted by </a:t>
            </a:r>
            <a:r>
              <a:rPr lang="bn-BD" sz="2400" dirty="0" smtClean="0"/>
              <a:t>  </a:t>
            </a:r>
            <a:r>
              <a:rPr lang="en-US" sz="2400" dirty="0" smtClean="0"/>
              <a:t>and is defined as the ratio between the true error and the true value.</a:t>
            </a:r>
            <a:r>
              <a:rPr lang="bn-BD" sz="2400" dirty="0" smtClean="0"/>
              <a:t>                                                				         </a:t>
            </a:r>
            <a:r>
              <a:rPr lang="en-US" sz="2400" dirty="0" smtClean="0"/>
              <a:t> </a:t>
            </a:r>
            <a:r>
              <a:rPr lang="bn-BD" sz="2400" dirty="0" smtClean="0"/>
              <a:t>True Error</a:t>
            </a:r>
          </a:p>
          <a:p>
            <a:pPr hangingPunct="0">
              <a:buNone/>
            </a:pPr>
            <a:r>
              <a:rPr lang="bn-BD" sz="2400" dirty="0" smtClean="0"/>
              <a:t>    </a:t>
            </a:r>
            <a:r>
              <a:rPr lang="en-US" sz="2400" dirty="0" smtClean="0"/>
              <a:t>Relative True Error</a:t>
            </a:r>
            <a:r>
              <a:rPr lang="bn-BD" sz="2400" dirty="0" smtClean="0"/>
              <a:t>, </a:t>
            </a:r>
            <a:r>
              <a:rPr lang="en-US" sz="2400" dirty="0" smtClean="0"/>
              <a:t> </a:t>
            </a:r>
            <a:r>
              <a:rPr lang="bn-BD" sz="2400" dirty="0" smtClean="0"/>
              <a:t> = </a:t>
            </a:r>
            <a:r>
              <a:rPr lang="en-US" sz="2400" dirty="0" smtClean="0"/>
              <a:t>       </a:t>
            </a:r>
            <a:r>
              <a:rPr lang="bn-BD" sz="2400" dirty="0" smtClean="0"/>
              <a:t>-------- </a:t>
            </a:r>
          </a:p>
          <a:p>
            <a:pPr hangingPunct="0">
              <a:buNone/>
            </a:pPr>
            <a:r>
              <a:rPr lang="bn-BD" sz="2400" dirty="0" smtClean="0"/>
              <a:t>                                                                    True value</a:t>
            </a:r>
            <a:endParaRPr lang="en-US" sz="2400" dirty="0" smtClean="0"/>
          </a:p>
          <a:p>
            <a:r>
              <a:rPr lang="bn-BD" sz="2400" dirty="0" smtClean="0"/>
              <a:t>In both the case, the relative true error is 0.758895%</a:t>
            </a:r>
            <a:endParaRPr lang="en-US" sz="2400" dirty="0"/>
          </a:p>
        </p:txBody>
      </p:sp>
      <p:sp>
        <p:nvSpPr>
          <p:cNvPr id="5" name="Slide Number Placeholder 4"/>
          <p:cNvSpPr>
            <a:spLocks noGrp="1"/>
          </p:cNvSpPr>
          <p:nvPr>
            <p:ph type="sldNum" sz="quarter" idx="12"/>
          </p:nvPr>
        </p:nvSpPr>
        <p:spPr/>
        <p:txBody>
          <a:bodyPr/>
          <a:lstStyle/>
          <a:p>
            <a:fld id="{B5707573-AC35-4B87-BB3A-76204B732A48}" type="slidenum">
              <a:rPr lang="en-US" smtClean="0"/>
              <a:pPr/>
              <a:t>24</a:t>
            </a:fld>
            <a:endParaRPr lang="en-US"/>
          </a:p>
        </p:txBody>
      </p:sp>
      <p:graphicFrame>
        <p:nvGraphicFramePr>
          <p:cNvPr id="44034" name="Object 2"/>
          <p:cNvGraphicFramePr>
            <a:graphicFrameLocks noChangeAspect="1"/>
          </p:cNvGraphicFramePr>
          <p:nvPr/>
        </p:nvGraphicFramePr>
        <p:xfrm>
          <a:off x="5020673" y="1756191"/>
          <a:ext cx="392115" cy="542928"/>
        </p:xfrm>
        <a:graphic>
          <a:graphicData uri="http://schemas.openxmlformats.org/presentationml/2006/ole">
            <mc:AlternateContent xmlns:mc="http://schemas.openxmlformats.org/markup-compatibility/2006">
              <mc:Choice xmlns:v="urn:schemas-microsoft-com:vml" Requires="v">
                <p:oleObj spid="_x0000_s44099" name="Equation" r:id="rId3" imgW="165028" imgH="228501" progId="Equation.3">
                  <p:embed/>
                </p:oleObj>
              </mc:Choice>
              <mc:Fallback>
                <p:oleObj name="Equation" r:id="rId3" imgW="165028" imgH="228501" progId="Equation.3">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0673" y="1756191"/>
                        <a:ext cx="392115" cy="542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6" name="Object 4"/>
          <p:cNvGraphicFramePr>
            <a:graphicFrameLocks noChangeAspect="1"/>
          </p:cNvGraphicFramePr>
          <p:nvPr/>
        </p:nvGraphicFramePr>
        <p:xfrm>
          <a:off x="3794169" y="2863942"/>
          <a:ext cx="392112" cy="542925"/>
        </p:xfrm>
        <a:graphic>
          <a:graphicData uri="http://schemas.openxmlformats.org/presentationml/2006/ole">
            <mc:AlternateContent xmlns:mc="http://schemas.openxmlformats.org/markup-compatibility/2006">
              <mc:Choice xmlns:v="urn:schemas-microsoft-com:vml" Requires="v">
                <p:oleObj spid="_x0000_s44100" name="Equation" r:id="rId5" imgW="165028" imgH="228501" progId="Equation.3">
                  <p:embed/>
                </p:oleObj>
              </mc:Choice>
              <mc:Fallback>
                <p:oleObj name="Equation" r:id="rId5" imgW="165028" imgH="228501"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69" y="2863942"/>
                        <a:ext cx="392112"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660066"/>
                </a:solidFill>
              </a:rPr>
              <a:t>What is approximate error?</a:t>
            </a:r>
            <a:endParaRPr lang="en-US" dirty="0">
              <a:solidFill>
                <a:srgbClr val="660066"/>
              </a:solidFill>
            </a:endParaRPr>
          </a:p>
        </p:txBody>
      </p:sp>
      <p:sp>
        <p:nvSpPr>
          <p:cNvPr id="3" name="Content Placeholder 2"/>
          <p:cNvSpPr>
            <a:spLocks noGrp="1"/>
          </p:cNvSpPr>
          <p:nvPr>
            <p:ph idx="1"/>
          </p:nvPr>
        </p:nvSpPr>
        <p:spPr>
          <a:xfrm>
            <a:off x="395536" y="1700808"/>
            <a:ext cx="8229600" cy="4625609"/>
          </a:xfrm>
        </p:spPr>
        <p:txBody>
          <a:bodyPr>
            <a:normAutofit/>
          </a:bodyPr>
          <a:lstStyle/>
          <a:p>
            <a:pPr hangingPunct="0">
              <a:buFont typeface="Wingdings" pitchFamily="2" charset="2"/>
              <a:buChar char="q"/>
            </a:pPr>
            <a:r>
              <a:rPr lang="en-US" sz="2400" smtClean="0"/>
              <a:t> Previously, </a:t>
            </a:r>
            <a:r>
              <a:rPr lang="en-US" sz="2400" dirty="0" smtClean="0"/>
              <a:t>we discussed how to calculate true errors  </a:t>
            </a:r>
            <a:endParaRPr lang="bn-BD" sz="2400" dirty="0" smtClean="0"/>
          </a:p>
          <a:p>
            <a:pPr hangingPunct="0">
              <a:buFont typeface="Wingdings" pitchFamily="2" charset="2"/>
              <a:buChar char="q"/>
            </a:pPr>
            <a:r>
              <a:rPr lang="en-US" sz="2400" dirty="0" smtClean="0"/>
              <a:t>Such errors can be calculated only when true values are known.  </a:t>
            </a:r>
            <a:endParaRPr lang="bn-BD" sz="2400" dirty="0" smtClean="0"/>
          </a:p>
          <a:p>
            <a:pPr hangingPunct="0">
              <a:buFont typeface="Wingdings" pitchFamily="2" charset="2"/>
              <a:buChar char="q"/>
            </a:pPr>
            <a:r>
              <a:rPr lang="en-US" sz="2400" dirty="0" smtClean="0"/>
              <a:t>For example when one is checking if a program is correct and you know some cases where the true value is known.</a:t>
            </a:r>
            <a:endParaRPr lang="bn-BD" sz="2400" dirty="0" smtClean="0"/>
          </a:p>
          <a:p>
            <a:pPr hangingPunct="0">
              <a:buFont typeface="Wingdings" pitchFamily="2" charset="2"/>
              <a:buChar char="q"/>
            </a:pPr>
            <a:r>
              <a:rPr lang="en-US" sz="2400" dirty="0" smtClean="0"/>
              <a:t>But mostly we do not have the luxury of knowing true values as why would we want to find the approximate values if </a:t>
            </a:r>
            <a:r>
              <a:rPr lang="en-US" sz="2400" dirty="0" smtClean="0"/>
              <a:t>we know </a:t>
            </a:r>
            <a:r>
              <a:rPr lang="en-US" sz="2400" dirty="0" smtClean="0"/>
              <a:t>the true values</a:t>
            </a:r>
            <a:endParaRPr lang="bn-BD" sz="2400" dirty="0" smtClean="0"/>
          </a:p>
          <a:p>
            <a:pPr hangingPunct="0">
              <a:buFont typeface="Wingdings" pitchFamily="2" charset="2"/>
              <a:buChar char="q"/>
            </a:pPr>
            <a:r>
              <a:rPr lang="en-US" sz="2400" dirty="0" smtClean="0"/>
              <a:t>We usually only have access to approximate values.</a:t>
            </a:r>
            <a:endParaRPr lang="bn-BD" sz="2400" dirty="0" smtClean="0"/>
          </a:p>
          <a:p>
            <a:pPr hangingPunct="0">
              <a:buFont typeface="Wingdings" pitchFamily="2" charset="2"/>
              <a:buChar char="q"/>
            </a:pPr>
            <a:r>
              <a:rPr lang="en-US" sz="2400" dirty="0" smtClean="0"/>
              <a:t>We need to know how to quantify error for such cases.</a:t>
            </a:r>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Definition of Approximate Error</a:t>
            </a:r>
            <a:endParaRPr lang="en-US" sz="4000" dirty="0">
              <a:solidFill>
                <a:srgbClr val="660066"/>
              </a:solidFill>
            </a:endParaRPr>
          </a:p>
        </p:txBody>
      </p:sp>
      <p:sp>
        <p:nvSpPr>
          <p:cNvPr id="3" name="Content Placeholder 2"/>
          <p:cNvSpPr>
            <a:spLocks noGrp="1"/>
          </p:cNvSpPr>
          <p:nvPr>
            <p:ph idx="1"/>
          </p:nvPr>
        </p:nvSpPr>
        <p:spPr>
          <a:xfrm>
            <a:off x="214282" y="1775191"/>
            <a:ext cx="8643998" cy="4625609"/>
          </a:xfrm>
        </p:spPr>
        <p:txBody>
          <a:bodyPr>
            <a:normAutofit/>
          </a:bodyPr>
          <a:lstStyle/>
          <a:p>
            <a:pPr hangingPunct="0">
              <a:buFont typeface="Wingdings" pitchFamily="2" charset="2"/>
              <a:buChar char="q"/>
            </a:pPr>
            <a:r>
              <a:rPr lang="en-US" sz="2400" dirty="0" smtClean="0"/>
              <a:t> Approximate error is defined as the difference between the present approximation and previous approximation.</a:t>
            </a:r>
            <a:endParaRPr lang="bn-BD" sz="2400" dirty="0" smtClean="0"/>
          </a:p>
          <a:p>
            <a:pPr hangingPunct="0">
              <a:buNone/>
            </a:pPr>
            <a:endParaRPr lang="bn-BD" sz="2000" dirty="0" smtClean="0"/>
          </a:p>
          <a:p>
            <a:pPr hangingPunct="0">
              <a:buNone/>
            </a:pPr>
            <a:r>
              <a:rPr lang="bn-BD" sz="2200" dirty="0" smtClean="0"/>
              <a:t>  </a:t>
            </a:r>
            <a:r>
              <a:rPr lang="en-US" sz="2200" i="1" dirty="0" smtClean="0"/>
              <a:t>Approximate Error</a:t>
            </a:r>
            <a:r>
              <a:rPr lang="bn-BD" sz="2200" i="1" dirty="0" smtClean="0"/>
              <a:t>=</a:t>
            </a:r>
            <a:r>
              <a:rPr lang="en-US" sz="2200" i="1" dirty="0" smtClean="0"/>
              <a:t> Present Approximation – Previous Approximation</a:t>
            </a:r>
            <a:endParaRPr lang="bn-BD" sz="2200" i="1" dirty="0" smtClean="0"/>
          </a:p>
          <a:p>
            <a:pPr hangingPunct="0">
              <a:buNone/>
            </a:pPr>
            <a:endParaRPr lang="bn-BD" sz="2000" dirty="0" smtClean="0"/>
          </a:p>
          <a:p>
            <a:pPr hangingPunct="0">
              <a:buFont typeface="Wingdings" pitchFamily="2" charset="2"/>
              <a:buChar char="q"/>
            </a:pPr>
            <a:r>
              <a:rPr lang="en-US" sz="2400" dirty="0" smtClean="0"/>
              <a:t>Relative approximate error is defined as the ratio between the approximate error and the present approximation</a:t>
            </a:r>
            <a:endParaRPr lang="bn-BD" sz="2400" dirty="0" smtClean="0"/>
          </a:p>
          <a:p>
            <a:pPr>
              <a:buFont typeface="Wingdings" pitchFamily="2" charset="2"/>
              <a:buChar char="q"/>
            </a:pPr>
            <a:r>
              <a:rPr lang="bn-BD" sz="2400" dirty="0" smtClean="0"/>
              <a:t>In the previous exmple if we find the value of the derivative of the function at h=0.3 and h=0.15, the values 10.265 and 9.8799 respectively</a:t>
            </a:r>
          </a:p>
          <a:p>
            <a:pPr>
              <a:buFont typeface="Wingdings" pitchFamily="2" charset="2"/>
              <a:buChar char="q"/>
            </a:pPr>
            <a:r>
              <a:rPr lang="bn-BD" sz="2400" dirty="0" smtClean="0"/>
              <a:t>So the relative approximate error in percentage is -3.8942% </a:t>
            </a:r>
            <a:endParaRPr lang="en-US" sz="2400" dirty="0" smtClean="0"/>
          </a:p>
          <a:p>
            <a:pPr hangingPunct="0">
              <a:buNone/>
            </a:pPr>
            <a:endParaRPr lang="en-US" sz="3500"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dirty="0" smtClean="0">
                <a:solidFill>
                  <a:srgbClr val="660066"/>
                </a:solidFill>
              </a:rPr>
              <a:t>U</a:t>
            </a:r>
            <a:r>
              <a:rPr lang="en-US" dirty="0" smtClean="0">
                <a:solidFill>
                  <a:srgbClr val="660066"/>
                </a:solidFill>
              </a:rPr>
              <a:t>se relative approximate errors to minimize the error</a:t>
            </a:r>
            <a:endParaRPr lang="en-US" dirty="0">
              <a:solidFill>
                <a:srgbClr val="660066"/>
              </a:solidFill>
            </a:endParaRPr>
          </a:p>
        </p:txBody>
      </p:sp>
      <p:sp>
        <p:nvSpPr>
          <p:cNvPr id="3" name="Content Placeholder 2"/>
          <p:cNvSpPr>
            <a:spLocks noGrp="1"/>
          </p:cNvSpPr>
          <p:nvPr>
            <p:ph idx="1"/>
          </p:nvPr>
        </p:nvSpPr>
        <p:spPr>
          <a:xfrm>
            <a:off x="142876" y="1785927"/>
            <a:ext cx="8929718" cy="5000659"/>
          </a:xfrm>
        </p:spPr>
        <p:txBody>
          <a:bodyPr>
            <a:normAutofit/>
          </a:bodyPr>
          <a:lstStyle/>
          <a:p>
            <a:pPr hangingPunct="0">
              <a:buFont typeface="Wingdings" pitchFamily="2" charset="2"/>
              <a:buChar char="q"/>
            </a:pPr>
            <a:r>
              <a:rPr lang="en-US" sz="2400" dirty="0" smtClean="0"/>
              <a:t>In a numerical method that uses iterative </a:t>
            </a:r>
            <a:r>
              <a:rPr lang="bn-BD" sz="2400" dirty="0" smtClean="0"/>
              <a:t>process</a:t>
            </a:r>
            <a:r>
              <a:rPr lang="en-US" sz="2400" dirty="0" smtClean="0"/>
              <a:t>, a user can calculate relative approximate error at the end of each iteration  </a:t>
            </a:r>
            <a:endParaRPr lang="bn-BD" sz="2400" dirty="0" smtClean="0"/>
          </a:p>
          <a:p>
            <a:pPr hangingPunct="0">
              <a:buFont typeface="Wingdings" pitchFamily="2" charset="2"/>
              <a:buChar char="q"/>
            </a:pPr>
            <a:r>
              <a:rPr lang="en-US" sz="2400" dirty="0" smtClean="0"/>
              <a:t>The user may pre-specify a minimum acceptable tolerance called the pre-specified tolerance  </a:t>
            </a:r>
            <a:endParaRPr lang="bn-BD" sz="2400" dirty="0" smtClean="0"/>
          </a:p>
          <a:p>
            <a:pPr hangingPunct="0">
              <a:buFont typeface="Wingdings" pitchFamily="2" charset="2"/>
              <a:buChar char="q"/>
            </a:pPr>
            <a:r>
              <a:rPr lang="en-US" sz="2400" dirty="0" smtClean="0"/>
              <a:t>If the absolute relative approximate error  is less than or equal to the pre-specified tolerance, then the acceptable error has been reached and no more iterations are required	</a:t>
            </a:r>
            <a:endParaRPr lang="bn-BD"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660066"/>
                </a:solidFill>
              </a:rPr>
              <a:t>Reference</a:t>
            </a:r>
            <a:endParaRPr lang="en-US" sz="4000" dirty="0">
              <a:solidFill>
                <a:srgbClr val="660066"/>
              </a:solidFill>
            </a:endParaRPr>
          </a:p>
        </p:txBody>
      </p:sp>
      <p:sp>
        <p:nvSpPr>
          <p:cNvPr id="3" name="Content Placeholder 2"/>
          <p:cNvSpPr>
            <a:spLocks noGrp="1"/>
          </p:cNvSpPr>
          <p:nvPr>
            <p:ph idx="1"/>
          </p:nvPr>
        </p:nvSpPr>
        <p:spPr/>
        <p:txBody>
          <a:bodyPr/>
          <a:lstStyle/>
          <a:p>
            <a:r>
              <a:rPr lang="bn-BD" sz="2400" dirty="0" smtClean="0"/>
              <a:t>Numerical Methods with Applications: </a:t>
            </a:r>
            <a:r>
              <a:rPr lang="en-US" sz="2400" u="sng" dirty="0" smtClean="0">
                <a:hlinkClick r:id="rId2"/>
              </a:rPr>
              <a:t>http://</a:t>
            </a:r>
            <a:r>
              <a:rPr lang="en-US" sz="2400" u="sng" dirty="0" smtClean="0">
                <a:hlinkClick r:id="rId2"/>
              </a:rPr>
              <a:t>mathforcollege.com/nm/topics/textbook_index.html</a:t>
            </a:r>
            <a:endParaRPr lang="en-US" sz="2400" u="sng" dirty="0" smtClean="0"/>
          </a:p>
          <a:p>
            <a:endParaRPr lang="en-US" sz="2400" u="sng" dirty="0"/>
          </a:p>
          <a:p>
            <a:pPr marL="0" indent="0">
              <a:buNone/>
            </a:pPr>
            <a:r>
              <a:rPr lang="bn-BD" sz="2400" dirty="0"/>
              <a:t>Lecture 2</a:t>
            </a:r>
            <a:br>
              <a:rPr lang="bn-BD" sz="2400" dirty="0"/>
            </a:br>
            <a:r>
              <a:rPr lang="en-US" sz="2400" dirty="0"/>
              <a:t>True and Approximate Error</a:t>
            </a:r>
          </a:p>
          <a:p>
            <a:pPr marL="0" indent="0">
              <a:buNone/>
            </a:pPr>
            <a:r>
              <a:rPr lang="bn-BD" sz="2400" dirty="0"/>
              <a:t>Finding Roots of Nonlinear Equations</a:t>
            </a:r>
          </a:p>
          <a:p>
            <a:pPr marL="0" indent="0">
              <a:buNone/>
            </a:pPr>
            <a:r>
              <a:rPr lang="bn-BD" sz="2400" dirty="0"/>
              <a:t>Bisection Method</a:t>
            </a:r>
            <a:r>
              <a:rPr lang="bn-BD" dirty="0"/>
              <a:t/>
            </a:r>
            <a:br>
              <a:rPr lang="bn-BD" dirty="0"/>
            </a:br>
            <a:endParaRPr lang="en-US" u="sng"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solidFill>
                  <a:srgbClr val="660066"/>
                </a:solidFill>
              </a:rPr>
              <a:t>Different forms of mathematical equations</a:t>
            </a:r>
            <a:endParaRPr lang="en-US" sz="4000" dirty="0">
              <a:solidFill>
                <a:srgbClr val="660066"/>
              </a:solidFill>
            </a:endParaRPr>
          </a:p>
        </p:txBody>
      </p:sp>
      <p:sp>
        <p:nvSpPr>
          <p:cNvPr id="47" name="Slide Number Placeholder 46"/>
          <p:cNvSpPr>
            <a:spLocks noGrp="1"/>
          </p:cNvSpPr>
          <p:nvPr>
            <p:ph type="sldNum" sz="quarter" idx="12"/>
          </p:nvPr>
        </p:nvSpPr>
        <p:spPr/>
        <p:txBody>
          <a:bodyPr/>
          <a:lstStyle/>
          <a:p>
            <a:fld id="{B5707573-AC35-4B87-BB3A-76204B732A48}" type="slidenum">
              <a:rPr lang="en-US" smtClean="0">
                <a:solidFill>
                  <a:schemeClr val="tx1"/>
                </a:solidFill>
              </a:rPr>
              <a:pPr/>
              <a:t>3</a:t>
            </a:fld>
            <a:endParaRPr lang="en-US">
              <a:solidFill>
                <a:schemeClr val="tx1"/>
              </a:solidFill>
            </a:endParaRPr>
          </a:p>
        </p:txBody>
      </p:sp>
      <p:sp>
        <p:nvSpPr>
          <p:cNvPr id="4" name="TextBox 3"/>
          <p:cNvSpPr txBox="1"/>
          <p:nvPr/>
        </p:nvSpPr>
        <p:spPr>
          <a:xfrm>
            <a:off x="2627784" y="1772816"/>
            <a:ext cx="2880320" cy="400110"/>
          </a:xfrm>
          <a:prstGeom prst="rect">
            <a:avLst/>
          </a:prstGeom>
          <a:noFill/>
          <a:ln>
            <a:solidFill>
              <a:schemeClr val="tx1"/>
            </a:solidFill>
          </a:ln>
        </p:spPr>
        <p:txBody>
          <a:bodyPr wrap="square" rtlCol="0">
            <a:spAutoFit/>
          </a:bodyPr>
          <a:lstStyle/>
          <a:p>
            <a:pPr algn="ctr"/>
            <a:r>
              <a:rPr lang="bn-BD" sz="2000" dirty="0" smtClean="0"/>
              <a:t>Mathematical Equations</a:t>
            </a:r>
            <a:endParaRPr lang="en-US" dirty="0"/>
          </a:p>
        </p:txBody>
      </p:sp>
      <p:sp>
        <p:nvSpPr>
          <p:cNvPr id="5" name="TextBox 4"/>
          <p:cNvSpPr txBox="1"/>
          <p:nvPr/>
        </p:nvSpPr>
        <p:spPr>
          <a:xfrm>
            <a:off x="3593868" y="3070918"/>
            <a:ext cx="1800200" cy="707886"/>
          </a:xfrm>
          <a:prstGeom prst="rect">
            <a:avLst/>
          </a:prstGeom>
          <a:noFill/>
          <a:ln>
            <a:solidFill>
              <a:schemeClr val="tx1"/>
            </a:solidFill>
          </a:ln>
        </p:spPr>
        <p:txBody>
          <a:bodyPr wrap="square" rtlCol="0">
            <a:spAutoFit/>
          </a:bodyPr>
          <a:lstStyle/>
          <a:p>
            <a:pPr algn="ctr"/>
            <a:r>
              <a:rPr lang="bn-BD" sz="2000" dirty="0" smtClean="0"/>
              <a:t>Transcendental Equations</a:t>
            </a:r>
            <a:endParaRPr lang="en-US" dirty="0"/>
          </a:p>
        </p:txBody>
      </p:sp>
      <p:sp>
        <p:nvSpPr>
          <p:cNvPr id="6" name="TextBox 5"/>
          <p:cNvSpPr txBox="1"/>
          <p:nvPr/>
        </p:nvSpPr>
        <p:spPr>
          <a:xfrm>
            <a:off x="5568064" y="3083950"/>
            <a:ext cx="1584176" cy="707886"/>
          </a:xfrm>
          <a:prstGeom prst="rect">
            <a:avLst/>
          </a:prstGeom>
          <a:noFill/>
          <a:ln>
            <a:solidFill>
              <a:schemeClr val="tx1"/>
            </a:solidFill>
          </a:ln>
        </p:spPr>
        <p:txBody>
          <a:bodyPr wrap="square" rtlCol="0">
            <a:spAutoFit/>
          </a:bodyPr>
          <a:lstStyle/>
          <a:p>
            <a:pPr algn="ctr"/>
            <a:r>
              <a:rPr lang="bn-BD" sz="2000" dirty="0" smtClean="0"/>
              <a:t>Differential Equations</a:t>
            </a:r>
            <a:endParaRPr lang="en-US" dirty="0"/>
          </a:p>
        </p:txBody>
      </p:sp>
      <p:sp>
        <p:nvSpPr>
          <p:cNvPr id="7" name="TextBox 6"/>
          <p:cNvSpPr txBox="1"/>
          <p:nvPr/>
        </p:nvSpPr>
        <p:spPr>
          <a:xfrm>
            <a:off x="7308304" y="3068960"/>
            <a:ext cx="1440160" cy="707886"/>
          </a:xfrm>
          <a:prstGeom prst="rect">
            <a:avLst/>
          </a:prstGeom>
          <a:noFill/>
          <a:ln>
            <a:solidFill>
              <a:schemeClr val="tx1"/>
            </a:solidFill>
          </a:ln>
        </p:spPr>
        <p:txBody>
          <a:bodyPr wrap="square" rtlCol="0">
            <a:spAutoFit/>
          </a:bodyPr>
          <a:lstStyle/>
          <a:p>
            <a:pPr algn="ctr"/>
            <a:r>
              <a:rPr lang="bn-BD" sz="2000" dirty="0" smtClean="0"/>
              <a:t>Integral Equations</a:t>
            </a:r>
            <a:endParaRPr lang="en-US" dirty="0"/>
          </a:p>
        </p:txBody>
      </p:sp>
      <p:sp>
        <p:nvSpPr>
          <p:cNvPr id="8" name="TextBox 7"/>
          <p:cNvSpPr txBox="1"/>
          <p:nvPr/>
        </p:nvSpPr>
        <p:spPr>
          <a:xfrm>
            <a:off x="467544" y="3068960"/>
            <a:ext cx="1368152" cy="707886"/>
          </a:xfrm>
          <a:prstGeom prst="rect">
            <a:avLst/>
          </a:prstGeom>
          <a:noFill/>
          <a:ln>
            <a:solidFill>
              <a:schemeClr val="tx1"/>
            </a:solidFill>
          </a:ln>
        </p:spPr>
        <p:txBody>
          <a:bodyPr wrap="square" rtlCol="0">
            <a:spAutoFit/>
          </a:bodyPr>
          <a:lstStyle/>
          <a:p>
            <a:pPr algn="ctr"/>
            <a:r>
              <a:rPr lang="bn-BD" sz="2000" dirty="0" smtClean="0"/>
              <a:t>Algebric Equations</a:t>
            </a:r>
            <a:endParaRPr lang="en-US" dirty="0"/>
          </a:p>
        </p:txBody>
      </p:sp>
      <p:sp>
        <p:nvSpPr>
          <p:cNvPr id="9" name="TextBox 8"/>
          <p:cNvSpPr txBox="1"/>
          <p:nvPr/>
        </p:nvSpPr>
        <p:spPr>
          <a:xfrm>
            <a:off x="2024682" y="3068960"/>
            <a:ext cx="1368152" cy="707886"/>
          </a:xfrm>
          <a:prstGeom prst="rect">
            <a:avLst/>
          </a:prstGeom>
          <a:noFill/>
          <a:ln>
            <a:solidFill>
              <a:schemeClr val="tx1"/>
            </a:solidFill>
          </a:ln>
        </p:spPr>
        <p:txBody>
          <a:bodyPr wrap="square" rtlCol="0">
            <a:spAutoFit/>
          </a:bodyPr>
          <a:lstStyle/>
          <a:p>
            <a:pPr algn="ctr"/>
            <a:r>
              <a:rPr lang="bn-BD" sz="2000" dirty="0" smtClean="0"/>
              <a:t>Polynomial Equations</a:t>
            </a:r>
            <a:endParaRPr lang="en-US" dirty="0"/>
          </a:p>
        </p:txBody>
      </p:sp>
      <p:sp>
        <p:nvSpPr>
          <p:cNvPr id="10" name="Oval 9"/>
          <p:cNvSpPr/>
          <p:nvPr/>
        </p:nvSpPr>
        <p:spPr>
          <a:xfrm>
            <a:off x="72008" y="422108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894076" y="485711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p:cNvSpPr/>
          <p:nvPr/>
        </p:nvSpPr>
        <p:spPr>
          <a:xfrm>
            <a:off x="1547664" y="551723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p:cNvSpPr/>
          <p:nvPr/>
        </p:nvSpPr>
        <p:spPr>
          <a:xfrm>
            <a:off x="2399712" y="6191996"/>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3237418" y="564625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3995936" y="622232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5190460" y="422108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p:cNvSpPr/>
          <p:nvPr/>
        </p:nvSpPr>
        <p:spPr>
          <a:xfrm>
            <a:off x="6078652" y="4884150"/>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6840760" y="551723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7704856" y="6065554"/>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4731006" y="564625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Arrow Connector 21"/>
          <p:cNvCxnSpPr>
            <a:stCxn id="9" idx="2"/>
            <a:endCxn id="12" idx="0"/>
          </p:cNvCxnSpPr>
          <p:nvPr/>
        </p:nvCxnSpPr>
        <p:spPr>
          <a:xfrm flipH="1">
            <a:off x="2213484" y="3776846"/>
            <a:ext cx="495274" cy="1740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p:cNvCxnSpPr>
          <p:nvPr/>
        </p:nvCxnSpPr>
        <p:spPr>
          <a:xfrm>
            <a:off x="2708758" y="3776846"/>
            <a:ext cx="351074" cy="2388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0"/>
          </p:cNvCxnSpPr>
          <p:nvPr/>
        </p:nvCxnSpPr>
        <p:spPr>
          <a:xfrm flipH="1">
            <a:off x="737828" y="3776846"/>
            <a:ext cx="413792" cy="444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a:off x="1151620" y="3776846"/>
            <a:ext cx="468052" cy="109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a:endCxn id="15" idx="0"/>
          </p:cNvCxnSpPr>
          <p:nvPr/>
        </p:nvCxnSpPr>
        <p:spPr>
          <a:xfrm>
            <a:off x="4493968" y="3778804"/>
            <a:ext cx="167788" cy="2443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2"/>
            <a:endCxn id="14" idx="0"/>
          </p:cNvCxnSpPr>
          <p:nvPr/>
        </p:nvCxnSpPr>
        <p:spPr>
          <a:xfrm flipH="1">
            <a:off x="3903238" y="3778804"/>
            <a:ext cx="590730" cy="1867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a:endCxn id="20" idx="0"/>
          </p:cNvCxnSpPr>
          <p:nvPr/>
        </p:nvCxnSpPr>
        <p:spPr>
          <a:xfrm>
            <a:off x="4493968" y="3778804"/>
            <a:ext cx="902858" cy="1867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2"/>
            <a:endCxn id="16" idx="0"/>
          </p:cNvCxnSpPr>
          <p:nvPr/>
        </p:nvCxnSpPr>
        <p:spPr>
          <a:xfrm flipH="1">
            <a:off x="5856280" y="3791836"/>
            <a:ext cx="503872" cy="429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17" idx="0"/>
          </p:cNvCxnSpPr>
          <p:nvPr/>
        </p:nvCxnSpPr>
        <p:spPr>
          <a:xfrm>
            <a:off x="6360152" y="3791836"/>
            <a:ext cx="384320" cy="109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a:endCxn id="18" idx="0"/>
          </p:cNvCxnSpPr>
          <p:nvPr/>
        </p:nvCxnSpPr>
        <p:spPr>
          <a:xfrm flipH="1">
            <a:off x="7506580" y="3776846"/>
            <a:ext cx="521804" cy="1740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2"/>
            <a:endCxn id="19" idx="0"/>
          </p:cNvCxnSpPr>
          <p:nvPr/>
        </p:nvCxnSpPr>
        <p:spPr>
          <a:xfrm>
            <a:off x="8028384" y="3776846"/>
            <a:ext cx="342292" cy="2288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 idx="2"/>
            <a:endCxn id="8" idx="0"/>
          </p:cNvCxnSpPr>
          <p:nvPr/>
        </p:nvCxnSpPr>
        <p:spPr>
          <a:xfrm flipH="1">
            <a:off x="1151620" y="2172926"/>
            <a:ext cx="2916324"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 idx="2"/>
            <a:endCxn id="9" idx="0"/>
          </p:cNvCxnSpPr>
          <p:nvPr/>
        </p:nvCxnSpPr>
        <p:spPr>
          <a:xfrm flipH="1">
            <a:off x="2708758" y="2172926"/>
            <a:ext cx="1359186"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 idx="2"/>
            <a:endCxn id="5" idx="0"/>
          </p:cNvCxnSpPr>
          <p:nvPr/>
        </p:nvCxnSpPr>
        <p:spPr>
          <a:xfrm>
            <a:off x="4067944" y="2172926"/>
            <a:ext cx="426024" cy="89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 idx="2"/>
            <a:endCxn id="6" idx="0"/>
          </p:cNvCxnSpPr>
          <p:nvPr/>
        </p:nvCxnSpPr>
        <p:spPr>
          <a:xfrm>
            <a:off x="4067944" y="2172926"/>
            <a:ext cx="2292208" cy="911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 idx="2"/>
            <a:endCxn id="7" idx="0"/>
          </p:cNvCxnSpPr>
          <p:nvPr/>
        </p:nvCxnSpPr>
        <p:spPr>
          <a:xfrm>
            <a:off x="4067944" y="2172926"/>
            <a:ext cx="3960440"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6530" y="4329572"/>
            <a:ext cx="1080120" cy="338554"/>
          </a:xfrm>
          <a:prstGeom prst="rect">
            <a:avLst/>
          </a:prstGeom>
          <a:noFill/>
        </p:spPr>
        <p:txBody>
          <a:bodyPr wrap="square" rtlCol="0">
            <a:spAutoFit/>
          </a:bodyPr>
          <a:lstStyle/>
          <a:p>
            <a:pPr algn="ctr"/>
            <a:r>
              <a:rPr lang="bn-BD" sz="1600" dirty="0" smtClean="0"/>
              <a:t>Linear</a:t>
            </a:r>
            <a:endParaRPr lang="en-US" dirty="0"/>
          </a:p>
        </p:txBody>
      </p:sp>
      <p:sp>
        <p:nvSpPr>
          <p:cNvPr id="54" name="TextBox 53"/>
          <p:cNvSpPr txBox="1"/>
          <p:nvPr/>
        </p:nvSpPr>
        <p:spPr>
          <a:xfrm>
            <a:off x="1034502" y="4962654"/>
            <a:ext cx="1080120" cy="338554"/>
          </a:xfrm>
          <a:prstGeom prst="rect">
            <a:avLst/>
          </a:prstGeom>
          <a:noFill/>
        </p:spPr>
        <p:txBody>
          <a:bodyPr wrap="square" rtlCol="0">
            <a:spAutoFit/>
          </a:bodyPr>
          <a:lstStyle/>
          <a:p>
            <a:pPr algn="ctr"/>
            <a:r>
              <a:rPr lang="bn-BD" sz="1600" dirty="0" smtClean="0"/>
              <a:t>Nonlinear</a:t>
            </a:r>
            <a:endParaRPr lang="en-US" dirty="0"/>
          </a:p>
        </p:txBody>
      </p:sp>
      <p:sp>
        <p:nvSpPr>
          <p:cNvPr id="55" name="TextBox 54"/>
          <p:cNvSpPr txBox="1"/>
          <p:nvPr/>
        </p:nvSpPr>
        <p:spPr>
          <a:xfrm>
            <a:off x="1637604" y="5616278"/>
            <a:ext cx="1224136" cy="338554"/>
          </a:xfrm>
          <a:prstGeom prst="rect">
            <a:avLst/>
          </a:prstGeom>
          <a:noFill/>
        </p:spPr>
        <p:txBody>
          <a:bodyPr wrap="square" rtlCol="0">
            <a:spAutoFit/>
          </a:bodyPr>
          <a:lstStyle/>
          <a:p>
            <a:pPr algn="ctr"/>
            <a:r>
              <a:rPr lang="bn-BD" sz="1600" dirty="0" smtClean="0"/>
              <a:t>Continuous</a:t>
            </a:r>
            <a:endParaRPr lang="en-US" dirty="0"/>
          </a:p>
        </p:txBody>
      </p:sp>
      <p:sp>
        <p:nvSpPr>
          <p:cNvPr id="56" name="TextBox 55"/>
          <p:cNvSpPr txBox="1"/>
          <p:nvPr/>
        </p:nvSpPr>
        <p:spPr>
          <a:xfrm>
            <a:off x="2438798" y="6273788"/>
            <a:ext cx="1224136" cy="338554"/>
          </a:xfrm>
          <a:prstGeom prst="rect">
            <a:avLst/>
          </a:prstGeom>
          <a:noFill/>
        </p:spPr>
        <p:txBody>
          <a:bodyPr wrap="square" rtlCol="0">
            <a:spAutoFit/>
          </a:bodyPr>
          <a:lstStyle/>
          <a:p>
            <a:pPr algn="ctr"/>
            <a:r>
              <a:rPr lang="bn-BD" sz="1600" dirty="0" smtClean="0"/>
              <a:t>Piecewise</a:t>
            </a:r>
            <a:endParaRPr lang="en-US" dirty="0"/>
          </a:p>
        </p:txBody>
      </p:sp>
      <p:sp>
        <p:nvSpPr>
          <p:cNvPr id="57" name="TextBox 56"/>
          <p:cNvSpPr txBox="1"/>
          <p:nvPr/>
        </p:nvSpPr>
        <p:spPr>
          <a:xfrm>
            <a:off x="3152994" y="5753688"/>
            <a:ext cx="1512168" cy="338554"/>
          </a:xfrm>
          <a:prstGeom prst="rect">
            <a:avLst/>
          </a:prstGeom>
          <a:noFill/>
        </p:spPr>
        <p:txBody>
          <a:bodyPr wrap="square" rtlCol="0">
            <a:spAutoFit/>
          </a:bodyPr>
          <a:lstStyle/>
          <a:p>
            <a:pPr algn="ctr"/>
            <a:r>
              <a:rPr lang="bn-BD" sz="1600" dirty="0" smtClean="0"/>
              <a:t>Trigonometric</a:t>
            </a:r>
            <a:endParaRPr lang="en-US" dirty="0"/>
          </a:p>
        </p:txBody>
      </p:sp>
      <p:sp>
        <p:nvSpPr>
          <p:cNvPr id="58" name="TextBox 57"/>
          <p:cNvSpPr txBox="1"/>
          <p:nvPr/>
        </p:nvSpPr>
        <p:spPr>
          <a:xfrm>
            <a:off x="4079992" y="6336358"/>
            <a:ext cx="1224136" cy="338554"/>
          </a:xfrm>
          <a:prstGeom prst="rect">
            <a:avLst/>
          </a:prstGeom>
          <a:noFill/>
        </p:spPr>
        <p:txBody>
          <a:bodyPr wrap="square" rtlCol="0">
            <a:spAutoFit/>
          </a:bodyPr>
          <a:lstStyle/>
          <a:p>
            <a:pPr algn="ctr"/>
            <a:r>
              <a:rPr lang="bn-BD" sz="1600" dirty="0" smtClean="0"/>
              <a:t>Exponential</a:t>
            </a:r>
            <a:endParaRPr lang="en-US" dirty="0"/>
          </a:p>
        </p:txBody>
      </p:sp>
      <p:sp>
        <p:nvSpPr>
          <p:cNvPr id="59" name="TextBox 58"/>
          <p:cNvSpPr txBox="1"/>
          <p:nvPr/>
        </p:nvSpPr>
        <p:spPr>
          <a:xfrm>
            <a:off x="4788024" y="5754742"/>
            <a:ext cx="1224136" cy="338554"/>
          </a:xfrm>
          <a:prstGeom prst="rect">
            <a:avLst/>
          </a:prstGeom>
          <a:noFill/>
        </p:spPr>
        <p:txBody>
          <a:bodyPr wrap="square" rtlCol="0">
            <a:spAutoFit/>
          </a:bodyPr>
          <a:lstStyle/>
          <a:p>
            <a:pPr algn="ctr"/>
            <a:r>
              <a:rPr lang="bn-BD" sz="1600" dirty="0" smtClean="0"/>
              <a:t>Logarithmic</a:t>
            </a:r>
            <a:endParaRPr lang="en-US" dirty="0"/>
          </a:p>
        </p:txBody>
      </p:sp>
      <p:sp>
        <p:nvSpPr>
          <p:cNvPr id="60" name="TextBox 59"/>
          <p:cNvSpPr txBox="1"/>
          <p:nvPr/>
        </p:nvSpPr>
        <p:spPr>
          <a:xfrm>
            <a:off x="5247110" y="4329572"/>
            <a:ext cx="1224136" cy="338554"/>
          </a:xfrm>
          <a:prstGeom prst="rect">
            <a:avLst/>
          </a:prstGeom>
          <a:noFill/>
        </p:spPr>
        <p:txBody>
          <a:bodyPr wrap="square" rtlCol="0">
            <a:spAutoFit/>
          </a:bodyPr>
          <a:lstStyle/>
          <a:p>
            <a:pPr algn="ctr"/>
            <a:r>
              <a:rPr lang="bn-BD" sz="1600" dirty="0" smtClean="0"/>
              <a:t>Ordinary</a:t>
            </a:r>
            <a:endParaRPr lang="en-US" dirty="0"/>
          </a:p>
        </p:txBody>
      </p:sp>
      <p:sp>
        <p:nvSpPr>
          <p:cNvPr id="61" name="TextBox 60"/>
          <p:cNvSpPr txBox="1"/>
          <p:nvPr/>
        </p:nvSpPr>
        <p:spPr>
          <a:xfrm>
            <a:off x="6183214" y="4992634"/>
            <a:ext cx="1224136" cy="338554"/>
          </a:xfrm>
          <a:prstGeom prst="rect">
            <a:avLst/>
          </a:prstGeom>
          <a:noFill/>
        </p:spPr>
        <p:txBody>
          <a:bodyPr wrap="square" rtlCol="0">
            <a:spAutoFit/>
          </a:bodyPr>
          <a:lstStyle/>
          <a:p>
            <a:pPr algn="ctr"/>
            <a:r>
              <a:rPr lang="bn-BD" sz="1600" dirty="0" smtClean="0"/>
              <a:t>Partial</a:t>
            </a:r>
            <a:endParaRPr lang="en-US" dirty="0"/>
          </a:p>
        </p:txBody>
      </p:sp>
      <p:sp>
        <p:nvSpPr>
          <p:cNvPr id="62" name="TextBox 61"/>
          <p:cNvSpPr txBox="1"/>
          <p:nvPr/>
        </p:nvSpPr>
        <p:spPr>
          <a:xfrm>
            <a:off x="6918284" y="5619220"/>
            <a:ext cx="1224136" cy="338554"/>
          </a:xfrm>
          <a:prstGeom prst="rect">
            <a:avLst/>
          </a:prstGeom>
          <a:noFill/>
        </p:spPr>
        <p:txBody>
          <a:bodyPr wrap="square" rtlCol="0">
            <a:spAutoFit/>
          </a:bodyPr>
          <a:lstStyle/>
          <a:p>
            <a:pPr algn="ctr"/>
            <a:r>
              <a:rPr lang="bn-BD" sz="1600" dirty="0" smtClean="0"/>
              <a:t>Definite</a:t>
            </a:r>
            <a:endParaRPr lang="en-US" dirty="0"/>
          </a:p>
        </p:txBody>
      </p:sp>
      <p:sp>
        <p:nvSpPr>
          <p:cNvPr id="63" name="TextBox 62"/>
          <p:cNvSpPr txBox="1"/>
          <p:nvPr/>
        </p:nvSpPr>
        <p:spPr>
          <a:xfrm>
            <a:off x="7811424" y="6205429"/>
            <a:ext cx="1224136" cy="338554"/>
          </a:xfrm>
          <a:prstGeom prst="rect">
            <a:avLst/>
          </a:prstGeom>
          <a:noFill/>
        </p:spPr>
        <p:txBody>
          <a:bodyPr wrap="square" rtlCol="0">
            <a:spAutoFit/>
          </a:bodyPr>
          <a:lstStyle/>
          <a:p>
            <a:pPr algn="ctr"/>
            <a:r>
              <a:rPr lang="bn-BD" sz="1600" dirty="0" smtClean="0"/>
              <a:t>Indefinite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What is numerical computing?</a:t>
            </a:r>
          </a:p>
        </p:txBody>
      </p:sp>
      <p:sp>
        <p:nvSpPr>
          <p:cNvPr id="3" name="Content Placeholder 2"/>
          <p:cNvSpPr>
            <a:spLocks noGrp="1"/>
          </p:cNvSpPr>
          <p:nvPr>
            <p:ph idx="1"/>
          </p:nvPr>
        </p:nvSpPr>
        <p:spPr>
          <a:xfrm>
            <a:off x="457200" y="1772816"/>
            <a:ext cx="8229600" cy="4625609"/>
          </a:xfrm>
        </p:spPr>
        <p:txBody>
          <a:bodyPr/>
          <a:lstStyle/>
          <a:p>
            <a:pPr>
              <a:buFont typeface="Wingdings" pitchFamily="2" charset="2"/>
              <a:buChar char="q"/>
            </a:pPr>
            <a:r>
              <a:rPr lang="en-US" sz="2400" dirty="0" smtClean="0"/>
              <a:t>It is a</a:t>
            </a:r>
            <a:r>
              <a:rPr lang="bn-BD" sz="2400" dirty="0" smtClean="0"/>
              <a:t>n approach for solving complex mathematical problems using only simple arithmatic operations</a:t>
            </a:r>
          </a:p>
          <a:p>
            <a:pPr>
              <a:buFont typeface="Wingdings" pitchFamily="2" charset="2"/>
              <a:buChar char="q"/>
            </a:pPr>
            <a:r>
              <a:rPr lang="en-US" sz="2400" dirty="0" smtClean="0"/>
              <a:t>However, it  </a:t>
            </a:r>
            <a:r>
              <a:rPr lang="en-US" sz="2400" dirty="0" err="1" smtClean="0"/>
              <a:t>i</a:t>
            </a:r>
            <a:r>
              <a:rPr lang="bn-BD" sz="2400" dirty="0" smtClean="0"/>
              <a:t>nvolves formulation of mathematical models of physical situations</a:t>
            </a:r>
          </a:p>
          <a:p>
            <a:pPr>
              <a:buFont typeface="Wingdings" pitchFamily="2" charset="2"/>
              <a:buChar char="q"/>
            </a:pPr>
            <a:r>
              <a:rPr lang="bn-BD" sz="2400" dirty="0" smtClean="0"/>
              <a:t>It requires development, analysis and use of algorithm</a:t>
            </a:r>
            <a:r>
              <a:rPr lang="en-US" sz="2400" dirty="0" smtClean="0"/>
              <a:t>s</a:t>
            </a:r>
          </a:p>
          <a:p>
            <a:pPr>
              <a:buFont typeface="Wingdings" pitchFamily="2" charset="2"/>
              <a:buChar char="q"/>
            </a:pPr>
            <a:r>
              <a:rPr lang="bn-BD" sz="2400" dirty="0" smtClean="0"/>
              <a:t>Algorithm is a systematic procedure that solves a problem or a number of problems</a:t>
            </a:r>
            <a:endParaRPr lang="en-US" sz="2400" dirty="0" smtClean="0"/>
          </a:p>
          <a:p>
            <a:pPr>
              <a:buFont typeface="Wingdings" pitchFamily="2" charset="2"/>
              <a:buChar char="q"/>
            </a:pPr>
            <a:r>
              <a:rPr lang="bn-BD" sz="2400" dirty="0" smtClean="0"/>
              <a:t>Its efficiency may be measured by the number of steps in the algorit</a:t>
            </a:r>
            <a:r>
              <a:rPr lang="en-US" sz="2400" dirty="0" smtClean="0"/>
              <a:t>h</a:t>
            </a:r>
            <a:r>
              <a:rPr lang="bn-BD" sz="2400" dirty="0" smtClean="0"/>
              <a:t>m, the computer time, and the amount of memory required</a:t>
            </a:r>
            <a:endParaRPr lang="en-US"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Advantage of Numerical Methods</a:t>
            </a:r>
            <a:endParaRPr lang="en-US" sz="4000" dirty="0">
              <a:solidFill>
                <a:srgbClr val="660066"/>
              </a:solidFill>
            </a:endParaRPr>
          </a:p>
        </p:txBody>
      </p:sp>
      <p:sp>
        <p:nvSpPr>
          <p:cNvPr id="3" name="Content Placeholder 2"/>
          <p:cNvSpPr>
            <a:spLocks noGrp="1"/>
          </p:cNvSpPr>
          <p:nvPr>
            <p:ph idx="1"/>
          </p:nvPr>
        </p:nvSpPr>
        <p:spPr>
          <a:xfrm>
            <a:off x="0" y="1556792"/>
            <a:ext cx="8964488" cy="5112568"/>
          </a:xfrm>
        </p:spPr>
        <p:txBody>
          <a:bodyPr>
            <a:normAutofit/>
          </a:bodyPr>
          <a:lstStyle/>
          <a:p>
            <a:pPr>
              <a:buFont typeface="Wingdings" pitchFamily="2" charset="2"/>
              <a:buChar char="q"/>
            </a:pPr>
            <a:r>
              <a:rPr lang="en-US" sz="2400" dirty="0" smtClean="0"/>
              <a:t>The major advantage is that a </a:t>
            </a:r>
            <a:r>
              <a:rPr lang="bn-BD" sz="2400" dirty="0" smtClean="0"/>
              <a:t>numerical value can be obtained even when the problem has no “analytical” solution</a:t>
            </a:r>
          </a:p>
          <a:p>
            <a:pPr>
              <a:buFont typeface="Wingdings" pitchFamily="2" charset="2"/>
              <a:buChar char="q"/>
            </a:pPr>
            <a:r>
              <a:rPr lang="bn-BD" sz="2400" dirty="0" smtClean="0"/>
              <a:t>The mathematical operations required are essentially addition, subtraction, multiplication, division</a:t>
            </a:r>
            <a:r>
              <a:rPr lang="en-US" sz="2400" dirty="0" smtClean="0"/>
              <a:t>,</a:t>
            </a:r>
            <a:r>
              <a:rPr lang="bn-BD" sz="2400" dirty="0" smtClean="0"/>
              <a:t> </a:t>
            </a:r>
            <a:r>
              <a:rPr lang="en-US" sz="2400" dirty="0" smtClean="0"/>
              <a:t>and making </a:t>
            </a:r>
            <a:r>
              <a:rPr lang="bn-BD" sz="2400" dirty="0" smtClean="0"/>
              <a:t>comparisons</a:t>
            </a:r>
          </a:p>
          <a:p>
            <a:pPr>
              <a:buFont typeface="Wingdings" pitchFamily="2" charset="2"/>
              <a:buChar char="q"/>
            </a:pPr>
            <a:r>
              <a:rPr lang="en-US" sz="2400" dirty="0" smtClean="0"/>
              <a:t>I</a:t>
            </a:r>
            <a:r>
              <a:rPr lang="bn-BD" sz="2400" dirty="0" smtClean="0"/>
              <a:t>t is important to realize that solution by numerical analysis is always </a:t>
            </a:r>
            <a:r>
              <a:rPr lang="en-US" sz="2400" dirty="0" smtClean="0"/>
              <a:t>a number</a:t>
            </a:r>
            <a:endParaRPr lang="bn-BD" sz="2400" dirty="0" smtClean="0"/>
          </a:p>
          <a:p>
            <a:pPr>
              <a:buFont typeface="Wingdings" pitchFamily="2" charset="2"/>
              <a:buChar char="q"/>
            </a:pPr>
            <a:r>
              <a:rPr lang="bn-BD" sz="2400" dirty="0" smtClean="0"/>
              <a:t>Analytical methods, on the other hand, usually give a result in terms of mathematical functions that can then be evaluated for specific instances</a:t>
            </a:r>
          </a:p>
        </p:txBody>
      </p:sp>
      <p:sp>
        <p:nvSpPr>
          <p:cNvPr id="4" name="Slide Number Placeholder 3"/>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Scope</a:t>
            </a:r>
            <a:r>
              <a:rPr lang="en-US" sz="4000" dirty="0" smtClean="0">
                <a:solidFill>
                  <a:srgbClr val="660066"/>
                </a:solidFill>
              </a:rPr>
              <a:t>s</a:t>
            </a:r>
            <a:r>
              <a:rPr lang="bn-BD" sz="4000" dirty="0" smtClean="0">
                <a:solidFill>
                  <a:srgbClr val="660066"/>
                </a:solidFill>
              </a:rPr>
              <a:t> </a:t>
            </a:r>
            <a:r>
              <a:rPr lang="bn-BD" sz="4000" dirty="0" smtClean="0">
                <a:solidFill>
                  <a:srgbClr val="660066"/>
                </a:solidFill>
              </a:rPr>
              <a:t>of Numerical Analysis</a:t>
            </a:r>
            <a:endParaRPr lang="en-US" sz="4000" dirty="0">
              <a:solidFill>
                <a:srgbClr val="660066"/>
              </a:solidFill>
            </a:endParaRPr>
          </a:p>
        </p:txBody>
      </p:sp>
      <p:sp>
        <p:nvSpPr>
          <p:cNvPr id="3" name="Content Placeholder 2"/>
          <p:cNvSpPr>
            <a:spLocks noGrp="1"/>
          </p:cNvSpPr>
          <p:nvPr>
            <p:ph idx="1"/>
          </p:nvPr>
        </p:nvSpPr>
        <p:spPr/>
        <p:txBody>
          <a:bodyPr>
            <a:normAutofit/>
          </a:bodyPr>
          <a:lstStyle/>
          <a:p>
            <a:pPr>
              <a:buFont typeface="Wingdings" pitchFamily="2" charset="2"/>
              <a:buChar char="q"/>
            </a:pPr>
            <a:r>
              <a:rPr lang="bn-BD" sz="2400" dirty="0" smtClean="0"/>
              <a:t>Finding roots of equations</a:t>
            </a:r>
          </a:p>
          <a:p>
            <a:pPr>
              <a:buFont typeface="Wingdings" pitchFamily="2" charset="2"/>
              <a:buChar char="q"/>
            </a:pPr>
            <a:r>
              <a:rPr lang="bn-BD" sz="2400" dirty="0" smtClean="0"/>
              <a:t>Solving systems of linear algebr</a:t>
            </a:r>
            <a:r>
              <a:rPr lang="en-US" sz="2400" dirty="0" smtClean="0"/>
              <a:t>a</a:t>
            </a:r>
            <a:r>
              <a:rPr lang="bn-BD" sz="2400" dirty="0" smtClean="0"/>
              <a:t>ic equations</a:t>
            </a:r>
          </a:p>
          <a:p>
            <a:pPr>
              <a:buFont typeface="Wingdings" pitchFamily="2" charset="2"/>
              <a:buChar char="q"/>
            </a:pPr>
            <a:r>
              <a:rPr lang="bn-BD" sz="2400" dirty="0" smtClean="0"/>
              <a:t>Interpolation and regression analysis</a:t>
            </a:r>
          </a:p>
          <a:p>
            <a:pPr>
              <a:buFont typeface="Wingdings" pitchFamily="2" charset="2"/>
              <a:buChar char="q"/>
            </a:pPr>
            <a:r>
              <a:rPr lang="bn-BD" sz="2400" dirty="0" smtClean="0"/>
              <a:t>Numerical differentiation </a:t>
            </a:r>
            <a:endParaRPr lang="en-US" sz="2400" dirty="0" smtClean="0"/>
          </a:p>
          <a:p>
            <a:pPr>
              <a:buFont typeface="Wingdings" pitchFamily="2" charset="2"/>
              <a:buChar char="q"/>
            </a:pPr>
            <a:r>
              <a:rPr lang="bn-BD" sz="2400" dirty="0" smtClean="0"/>
              <a:t>Numerical Integration</a:t>
            </a:r>
          </a:p>
          <a:p>
            <a:pPr>
              <a:buFont typeface="Wingdings" pitchFamily="2" charset="2"/>
              <a:buChar char="q"/>
            </a:pPr>
            <a:r>
              <a:rPr lang="bn-BD" sz="2400" dirty="0" smtClean="0"/>
              <a:t>Solution of </a:t>
            </a:r>
            <a:r>
              <a:rPr lang="en-US" sz="2400" dirty="0" smtClean="0"/>
              <a:t>ordinary </a:t>
            </a:r>
            <a:r>
              <a:rPr lang="bn-BD" sz="2400" dirty="0" smtClean="0"/>
              <a:t>differential equations</a:t>
            </a:r>
            <a:endParaRPr lang="en-US" sz="2400" dirty="0" smtClean="0"/>
          </a:p>
          <a:p>
            <a:pPr>
              <a:buFont typeface="Wingdings" pitchFamily="2" charset="2"/>
              <a:buChar char="q"/>
            </a:pPr>
            <a:r>
              <a:rPr lang="bn-BD" sz="2400" dirty="0" smtClean="0"/>
              <a:t>Boundary value problems</a:t>
            </a:r>
          </a:p>
          <a:p>
            <a:pPr>
              <a:buFont typeface="Wingdings" pitchFamily="2" charset="2"/>
              <a:buChar char="q"/>
            </a:pPr>
            <a:r>
              <a:rPr lang="bn-BD" sz="2400" dirty="0" smtClean="0"/>
              <a:t>Solution of matrix problem</a:t>
            </a:r>
          </a:p>
          <a:p>
            <a:pPr>
              <a:buNone/>
            </a:pPr>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Steps of Solving a Practical Problem</a:t>
            </a:r>
            <a:r>
              <a:rPr lang="bn-BD" sz="4000" dirty="0" smtClean="0"/>
              <a:t> </a:t>
            </a:r>
            <a:endParaRPr lang="en-US" sz="4000" dirty="0"/>
          </a:p>
        </p:txBody>
      </p:sp>
      <p:sp>
        <p:nvSpPr>
          <p:cNvPr id="3" name="Content Placeholder 2"/>
          <p:cNvSpPr>
            <a:spLocks noGrp="1"/>
          </p:cNvSpPr>
          <p:nvPr>
            <p:ph idx="1"/>
          </p:nvPr>
        </p:nvSpPr>
        <p:spPr>
          <a:xfrm>
            <a:off x="251520" y="1556792"/>
            <a:ext cx="8784976" cy="5040560"/>
          </a:xfrm>
        </p:spPr>
        <p:txBody>
          <a:bodyPr>
            <a:normAutofit/>
          </a:bodyPr>
          <a:lstStyle/>
          <a:p>
            <a:pPr>
              <a:buNone/>
            </a:pPr>
            <a:r>
              <a:rPr lang="bn-BD" sz="2400" u="sng" dirty="0" smtClean="0"/>
              <a:t>Step #1</a:t>
            </a:r>
            <a:r>
              <a:rPr lang="bn-BD" sz="2400" dirty="0" smtClean="0"/>
              <a:t>:</a:t>
            </a:r>
          </a:p>
          <a:p>
            <a:pPr>
              <a:buFont typeface="Wingdings" pitchFamily="2" charset="2"/>
              <a:buChar char="q"/>
            </a:pPr>
            <a:r>
              <a:rPr lang="en-US" sz="2400" dirty="0" smtClean="0"/>
              <a:t>S</a:t>
            </a:r>
            <a:r>
              <a:rPr lang="bn-BD" sz="2400" dirty="0" smtClean="0"/>
              <a:t>tate the problem clearly, including any simplifying assumptions.</a:t>
            </a:r>
          </a:p>
          <a:p>
            <a:pPr>
              <a:buNone/>
            </a:pPr>
            <a:r>
              <a:rPr lang="bn-BD" sz="2400" u="sng" dirty="0" smtClean="0"/>
              <a:t>Step #2</a:t>
            </a:r>
            <a:r>
              <a:rPr lang="bn-BD" sz="2400" dirty="0" smtClean="0"/>
              <a:t>:</a:t>
            </a:r>
          </a:p>
          <a:p>
            <a:pPr>
              <a:buFont typeface="Wingdings" pitchFamily="2" charset="2"/>
              <a:buChar char="q"/>
            </a:pPr>
            <a:r>
              <a:rPr lang="bn-BD" sz="2400" dirty="0" smtClean="0"/>
              <a:t>Develop a mathematical statement of the problem in a form that can be solved for a numerical answer</a:t>
            </a:r>
            <a:r>
              <a:rPr lang="en-US" sz="2400" dirty="0" smtClean="0"/>
              <a:t>.</a:t>
            </a:r>
            <a:endParaRPr lang="bn-BD" sz="2400" dirty="0" smtClean="0"/>
          </a:p>
          <a:p>
            <a:pPr>
              <a:buFont typeface="Wingdings" pitchFamily="2" charset="2"/>
              <a:buChar char="q"/>
            </a:pPr>
            <a:r>
              <a:rPr lang="en-US" sz="2400" dirty="0" smtClean="0"/>
              <a:t>T</a:t>
            </a:r>
            <a:r>
              <a:rPr lang="bn-BD" sz="2400" dirty="0" smtClean="0"/>
              <a:t>his process may involve the use of calculus.</a:t>
            </a:r>
          </a:p>
          <a:p>
            <a:pPr>
              <a:buFont typeface="Wingdings" pitchFamily="2" charset="2"/>
              <a:buChar char="q"/>
            </a:pPr>
            <a:r>
              <a:rPr lang="en-US" sz="2400" dirty="0" smtClean="0"/>
              <a:t>O</a:t>
            </a:r>
            <a:r>
              <a:rPr lang="bn-BD" sz="2400" dirty="0" smtClean="0"/>
              <a:t>ther mathematical procedures may be employed. </a:t>
            </a:r>
          </a:p>
          <a:p>
            <a:pPr>
              <a:buFont typeface="Wingdings" pitchFamily="2" charset="2"/>
              <a:buChar char="q"/>
            </a:pPr>
            <a:r>
              <a:rPr lang="bn-BD" sz="2400" dirty="0" smtClean="0"/>
              <a:t>When this statement is a differential equation, appropiate initial conditions and/or boundary conditions must be specified</a:t>
            </a:r>
            <a:r>
              <a:rPr lang="en-US" sz="2400"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solidFill>
                  <a:srgbClr val="660066"/>
                </a:solidFill>
              </a:rPr>
              <a:t>Steps of Solving a Practical Problem </a:t>
            </a:r>
            <a:endParaRPr lang="en-US" sz="4000" dirty="0">
              <a:solidFill>
                <a:srgbClr val="660066"/>
              </a:solidFill>
            </a:endParaRPr>
          </a:p>
        </p:txBody>
      </p:sp>
      <p:sp>
        <p:nvSpPr>
          <p:cNvPr id="3" name="Content Placeholder 2"/>
          <p:cNvSpPr>
            <a:spLocks noGrp="1"/>
          </p:cNvSpPr>
          <p:nvPr>
            <p:ph idx="1"/>
          </p:nvPr>
        </p:nvSpPr>
        <p:spPr/>
        <p:txBody>
          <a:bodyPr>
            <a:normAutofit/>
          </a:bodyPr>
          <a:lstStyle/>
          <a:p>
            <a:pPr>
              <a:buNone/>
            </a:pPr>
            <a:r>
              <a:rPr lang="bn-BD" sz="2400" u="sng" dirty="0" smtClean="0"/>
              <a:t>Step #3</a:t>
            </a:r>
            <a:r>
              <a:rPr lang="bn-BD" sz="2400" dirty="0" smtClean="0"/>
              <a:t>:</a:t>
            </a:r>
          </a:p>
          <a:p>
            <a:pPr>
              <a:buFont typeface="Wingdings" pitchFamily="2" charset="2"/>
              <a:buChar char="q"/>
            </a:pPr>
            <a:r>
              <a:rPr lang="en-US" sz="2400" dirty="0" smtClean="0"/>
              <a:t>S</a:t>
            </a:r>
            <a:r>
              <a:rPr lang="bn-BD" sz="2400" dirty="0" smtClean="0"/>
              <a:t>olve the equations obtained from step #2 </a:t>
            </a:r>
          </a:p>
          <a:p>
            <a:pPr>
              <a:buFont typeface="Wingdings" pitchFamily="2" charset="2"/>
              <a:buChar char="q"/>
            </a:pPr>
            <a:r>
              <a:rPr lang="bn-BD" sz="2400" dirty="0" smtClean="0"/>
              <a:t>Sometimes the method will be algebr</a:t>
            </a:r>
            <a:r>
              <a:rPr lang="en-US" sz="2400" dirty="0" smtClean="0"/>
              <a:t>a</a:t>
            </a:r>
            <a:r>
              <a:rPr lang="bn-BD" sz="2400" dirty="0" smtClean="0"/>
              <a:t>ic</a:t>
            </a:r>
          </a:p>
          <a:p>
            <a:pPr>
              <a:buFont typeface="Wingdings" pitchFamily="2" charset="2"/>
              <a:buChar char="q"/>
            </a:pPr>
            <a:r>
              <a:rPr lang="bn-BD" sz="2400" dirty="0" smtClean="0"/>
              <a:t>But frequently more advanced methods will be needed</a:t>
            </a:r>
          </a:p>
          <a:p>
            <a:pPr>
              <a:buFont typeface="Wingdings" pitchFamily="2" charset="2"/>
              <a:buChar char="q"/>
            </a:pPr>
            <a:r>
              <a:rPr lang="bn-BD" sz="2400" dirty="0" smtClean="0"/>
              <a:t>The result of this step is a numerical answer or set of answers</a:t>
            </a:r>
            <a:endParaRPr lang="en-US" sz="2400" dirty="0" smtClean="0"/>
          </a:p>
          <a:p>
            <a:pPr>
              <a:buNone/>
            </a:pPr>
            <a:r>
              <a:rPr lang="bn-BD" sz="2400" u="sng" dirty="0" smtClean="0"/>
              <a:t>Step #4</a:t>
            </a:r>
            <a:r>
              <a:rPr lang="bn-BD" sz="2400" dirty="0" smtClean="0"/>
              <a:t>: </a:t>
            </a:r>
          </a:p>
          <a:p>
            <a:pPr>
              <a:buFont typeface="Wingdings" pitchFamily="2" charset="2"/>
              <a:buChar char="q"/>
            </a:pPr>
            <a:r>
              <a:rPr lang="en-US" sz="2400" dirty="0" smtClean="0"/>
              <a:t>I</a:t>
            </a:r>
            <a:r>
              <a:rPr lang="bn-BD" sz="2400" dirty="0" smtClean="0"/>
              <a:t>nterpret the numerical result to arrive at a decision</a:t>
            </a:r>
          </a:p>
          <a:p>
            <a:pPr>
              <a:buFont typeface="Wingdings" pitchFamily="2" charset="2"/>
              <a:buChar char="q"/>
            </a:pPr>
            <a:r>
              <a:rPr lang="bn-BD" sz="2400" dirty="0" smtClean="0"/>
              <a:t>This will require experience and understanding of the situation in which the problem is embedded</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solidFill>
                  <a:srgbClr val="660066"/>
                </a:solidFill>
              </a:rPr>
              <a:t>Numerical Computing Process</a:t>
            </a:r>
            <a:endParaRPr lang="en-US" dirty="0">
              <a:solidFill>
                <a:srgbClr val="660066"/>
              </a:solidFill>
            </a:endParaRPr>
          </a:p>
        </p:txBody>
      </p:sp>
      <p:sp>
        <p:nvSpPr>
          <p:cNvPr id="38" name="Slide Number Placeholder 37"/>
          <p:cNvSpPr>
            <a:spLocks noGrp="1"/>
          </p:cNvSpPr>
          <p:nvPr>
            <p:ph type="sldNum" sz="quarter" idx="12"/>
          </p:nvPr>
        </p:nvSpPr>
        <p:spPr/>
        <p:txBody>
          <a:bodyPr/>
          <a:lstStyle/>
          <a:p>
            <a:fld id="{B5707573-AC35-4B87-BB3A-76204B732A48}" type="slidenum">
              <a:rPr lang="en-US" smtClean="0"/>
              <a:pPr/>
              <a:t>9</a:t>
            </a:fld>
            <a:endParaRPr lang="en-US"/>
          </a:p>
        </p:txBody>
      </p:sp>
      <p:sp>
        <p:nvSpPr>
          <p:cNvPr id="4" name="Oval 3"/>
          <p:cNvSpPr/>
          <p:nvPr/>
        </p:nvSpPr>
        <p:spPr>
          <a:xfrm>
            <a:off x="1445676" y="155973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04562" y="2348880"/>
            <a:ext cx="1224136" cy="792088"/>
          </a:xfrm>
          <a:prstGeom prst="star5">
            <a:avLst>
              <a:gd name="adj" fmla="val 36290"/>
              <a:gd name="hf" fmla="val 105146"/>
              <a:gd name="vf" fmla="val 1105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91680" y="2564904"/>
            <a:ext cx="1656184" cy="576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91880" y="328498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64088" y="4005064"/>
            <a:ext cx="1728192" cy="576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18364" y="4755124"/>
            <a:ext cx="1728192" cy="57606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187624" y="2877032"/>
            <a:ext cx="504056"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411760" y="2132856"/>
            <a:ext cx="0" cy="43204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47864" y="314096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20072" y="386104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92280" y="458112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292080" y="220486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4"/>
            <a:endCxn id="8" idx="0"/>
          </p:cNvCxnSpPr>
          <p:nvPr/>
        </p:nvCxnSpPr>
        <p:spPr>
          <a:xfrm flipH="1">
            <a:off x="6228184" y="2777986"/>
            <a:ext cx="36004" cy="122707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Diamond 33"/>
          <p:cNvSpPr/>
          <p:nvPr/>
        </p:nvSpPr>
        <p:spPr>
          <a:xfrm>
            <a:off x="7440272" y="5457272"/>
            <a:ext cx="1296144" cy="100811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02452" y="619528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4" idx="1"/>
          </p:cNvCxnSpPr>
          <p:nvPr/>
        </p:nvCxnSpPr>
        <p:spPr>
          <a:xfrm flipH="1">
            <a:off x="2411760" y="5961328"/>
            <a:ext cx="5028512" cy="5996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411760" y="3140968"/>
            <a:ext cx="0" cy="288032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355976" y="3846058"/>
            <a:ext cx="0" cy="216024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228184" y="4596118"/>
            <a:ext cx="0" cy="136815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4" idx="2"/>
            <a:endCxn id="35" idx="6"/>
          </p:cNvCxnSpPr>
          <p:nvPr/>
        </p:nvCxnSpPr>
        <p:spPr>
          <a:xfrm flipH="1">
            <a:off x="7346668" y="6465384"/>
            <a:ext cx="741676" cy="1646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2"/>
            <a:endCxn id="34" idx="0"/>
          </p:cNvCxnSpPr>
          <p:nvPr/>
        </p:nvCxnSpPr>
        <p:spPr>
          <a:xfrm>
            <a:off x="8082460" y="5331188"/>
            <a:ext cx="5884" cy="12608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8578" y="2519934"/>
            <a:ext cx="1008112" cy="584775"/>
          </a:xfrm>
          <a:prstGeom prst="rect">
            <a:avLst/>
          </a:prstGeom>
          <a:noFill/>
          <a:ln>
            <a:noFill/>
          </a:ln>
        </p:spPr>
        <p:txBody>
          <a:bodyPr wrap="square" rtlCol="0">
            <a:spAutoFit/>
          </a:bodyPr>
          <a:lstStyle/>
          <a:p>
            <a:r>
              <a:rPr lang="bn-BD" sz="1600" dirty="0" smtClean="0"/>
              <a:t>Physical Problem</a:t>
            </a:r>
            <a:endParaRPr lang="en-US" sz="1600" dirty="0"/>
          </a:p>
        </p:txBody>
      </p:sp>
      <p:sp>
        <p:nvSpPr>
          <p:cNvPr id="57" name="TextBox 56"/>
          <p:cNvSpPr txBox="1"/>
          <p:nvPr/>
        </p:nvSpPr>
        <p:spPr>
          <a:xfrm>
            <a:off x="7668344" y="5805264"/>
            <a:ext cx="1008112" cy="338554"/>
          </a:xfrm>
          <a:prstGeom prst="rect">
            <a:avLst/>
          </a:prstGeom>
          <a:noFill/>
          <a:ln>
            <a:noFill/>
          </a:ln>
        </p:spPr>
        <p:txBody>
          <a:bodyPr wrap="square" rtlCol="0">
            <a:spAutoFit/>
          </a:bodyPr>
          <a:lstStyle/>
          <a:p>
            <a:r>
              <a:rPr lang="bn-BD" sz="1600" dirty="0" smtClean="0"/>
              <a:t>Validity</a:t>
            </a:r>
            <a:endParaRPr lang="en-US" sz="1600" dirty="0"/>
          </a:p>
        </p:txBody>
      </p:sp>
      <p:sp>
        <p:nvSpPr>
          <p:cNvPr id="58" name="TextBox 57"/>
          <p:cNvSpPr txBox="1"/>
          <p:nvPr/>
        </p:nvSpPr>
        <p:spPr>
          <a:xfrm>
            <a:off x="6624088" y="5625716"/>
            <a:ext cx="1008112" cy="338554"/>
          </a:xfrm>
          <a:prstGeom prst="rect">
            <a:avLst/>
          </a:prstGeom>
          <a:noFill/>
          <a:ln>
            <a:noFill/>
          </a:ln>
        </p:spPr>
        <p:txBody>
          <a:bodyPr wrap="square" rtlCol="0">
            <a:spAutoFit/>
          </a:bodyPr>
          <a:lstStyle/>
          <a:p>
            <a:r>
              <a:rPr lang="bn-BD" sz="1600" dirty="0" smtClean="0"/>
              <a:t>Wrong</a:t>
            </a:r>
            <a:endParaRPr lang="en-US" sz="1600" dirty="0"/>
          </a:p>
        </p:txBody>
      </p:sp>
      <p:sp>
        <p:nvSpPr>
          <p:cNvPr id="63" name="TextBox 62"/>
          <p:cNvSpPr txBox="1"/>
          <p:nvPr/>
        </p:nvSpPr>
        <p:spPr>
          <a:xfrm>
            <a:off x="7668344" y="4869160"/>
            <a:ext cx="1008112" cy="338554"/>
          </a:xfrm>
          <a:prstGeom prst="rect">
            <a:avLst/>
          </a:prstGeom>
          <a:noFill/>
          <a:ln>
            <a:noFill/>
          </a:ln>
        </p:spPr>
        <p:txBody>
          <a:bodyPr wrap="square" rtlCol="0">
            <a:spAutoFit/>
          </a:bodyPr>
          <a:lstStyle/>
          <a:p>
            <a:r>
              <a:rPr lang="bn-BD" sz="1600" dirty="0" smtClean="0"/>
              <a:t>Solution</a:t>
            </a:r>
            <a:endParaRPr lang="en-US" sz="1600" dirty="0"/>
          </a:p>
        </p:txBody>
      </p:sp>
      <p:sp>
        <p:nvSpPr>
          <p:cNvPr id="64" name="TextBox 63"/>
          <p:cNvSpPr txBox="1"/>
          <p:nvPr/>
        </p:nvSpPr>
        <p:spPr>
          <a:xfrm>
            <a:off x="5118084" y="4797152"/>
            <a:ext cx="1152128" cy="584775"/>
          </a:xfrm>
          <a:prstGeom prst="rect">
            <a:avLst/>
          </a:prstGeom>
          <a:noFill/>
          <a:ln>
            <a:noFill/>
          </a:ln>
        </p:spPr>
        <p:txBody>
          <a:bodyPr wrap="square" rtlCol="0">
            <a:spAutoFit/>
          </a:bodyPr>
          <a:lstStyle/>
          <a:p>
            <a:pPr algn="r"/>
            <a:r>
              <a:rPr lang="bn-BD" sz="1600" dirty="0" smtClean="0"/>
              <a:t>Improve algorithm</a:t>
            </a:r>
            <a:endParaRPr lang="en-US" sz="1600" dirty="0"/>
          </a:p>
        </p:txBody>
      </p:sp>
      <p:sp>
        <p:nvSpPr>
          <p:cNvPr id="65" name="TextBox 64"/>
          <p:cNvSpPr txBox="1"/>
          <p:nvPr/>
        </p:nvSpPr>
        <p:spPr>
          <a:xfrm>
            <a:off x="5811126" y="6300826"/>
            <a:ext cx="1224136" cy="338554"/>
          </a:xfrm>
          <a:prstGeom prst="rect">
            <a:avLst/>
          </a:prstGeom>
          <a:noFill/>
          <a:ln>
            <a:noFill/>
          </a:ln>
        </p:spPr>
        <p:txBody>
          <a:bodyPr wrap="square" rtlCol="0">
            <a:spAutoFit/>
          </a:bodyPr>
          <a:lstStyle/>
          <a:p>
            <a:r>
              <a:rPr lang="bn-BD" sz="1600" dirty="0" smtClean="0"/>
              <a:t>Application</a:t>
            </a:r>
            <a:endParaRPr lang="en-US" sz="1600" dirty="0"/>
          </a:p>
        </p:txBody>
      </p:sp>
      <p:sp>
        <p:nvSpPr>
          <p:cNvPr id="66" name="TextBox 65"/>
          <p:cNvSpPr txBox="1"/>
          <p:nvPr/>
        </p:nvSpPr>
        <p:spPr>
          <a:xfrm>
            <a:off x="5421106" y="4098558"/>
            <a:ext cx="1584176" cy="338554"/>
          </a:xfrm>
          <a:prstGeom prst="rect">
            <a:avLst/>
          </a:prstGeom>
          <a:solidFill>
            <a:schemeClr val="accent2"/>
          </a:solidFill>
          <a:ln>
            <a:noFill/>
          </a:ln>
        </p:spPr>
        <p:txBody>
          <a:bodyPr wrap="square" rtlCol="0">
            <a:spAutoFit/>
          </a:bodyPr>
          <a:lstStyle/>
          <a:p>
            <a:r>
              <a:rPr lang="bn-BD" sz="1600" dirty="0" smtClean="0"/>
              <a:t>Implementation</a:t>
            </a:r>
            <a:endParaRPr lang="en-US" sz="1600" dirty="0"/>
          </a:p>
        </p:txBody>
      </p:sp>
      <p:sp>
        <p:nvSpPr>
          <p:cNvPr id="67" name="TextBox 66"/>
          <p:cNvSpPr txBox="1"/>
          <p:nvPr/>
        </p:nvSpPr>
        <p:spPr>
          <a:xfrm>
            <a:off x="3491880" y="3284984"/>
            <a:ext cx="1728192" cy="584775"/>
          </a:xfrm>
          <a:prstGeom prst="rect">
            <a:avLst/>
          </a:prstGeom>
          <a:solidFill>
            <a:schemeClr val="accent2"/>
          </a:solidFill>
          <a:ln>
            <a:noFill/>
          </a:ln>
        </p:spPr>
        <p:txBody>
          <a:bodyPr wrap="square" rtlCol="0">
            <a:spAutoFit/>
          </a:bodyPr>
          <a:lstStyle/>
          <a:p>
            <a:pPr algn="ctr"/>
            <a:r>
              <a:rPr lang="bn-BD" sz="1600" dirty="0" smtClean="0"/>
              <a:t>Numerical Method</a:t>
            </a:r>
            <a:endParaRPr lang="en-US" sz="1600" dirty="0"/>
          </a:p>
        </p:txBody>
      </p:sp>
      <p:sp>
        <p:nvSpPr>
          <p:cNvPr id="68" name="TextBox 67"/>
          <p:cNvSpPr txBox="1"/>
          <p:nvPr/>
        </p:nvSpPr>
        <p:spPr>
          <a:xfrm>
            <a:off x="1718718" y="2564904"/>
            <a:ext cx="1584176" cy="584775"/>
          </a:xfrm>
          <a:prstGeom prst="rect">
            <a:avLst/>
          </a:prstGeom>
          <a:noFill/>
          <a:ln>
            <a:noFill/>
          </a:ln>
        </p:spPr>
        <p:txBody>
          <a:bodyPr wrap="square" rtlCol="0">
            <a:spAutoFit/>
          </a:bodyPr>
          <a:lstStyle/>
          <a:p>
            <a:pPr algn="ctr"/>
            <a:r>
              <a:rPr lang="bn-BD" sz="1600" dirty="0" smtClean="0"/>
              <a:t>Mathematical Model</a:t>
            </a:r>
            <a:endParaRPr lang="en-US" sz="1600" dirty="0"/>
          </a:p>
        </p:txBody>
      </p:sp>
      <p:sp>
        <p:nvSpPr>
          <p:cNvPr id="69" name="TextBox 68"/>
          <p:cNvSpPr txBox="1"/>
          <p:nvPr/>
        </p:nvSpPr>
        <p:spPr>
          <a:xfrm>
            <a:off x="1691680" y="1556792"/>
            <a:ext cx="1584176" cy="584775"/>
          </a:xfrm>
          <a:prstGeom prst="rect">
            <a:avLst/>
          </a:prstGeom>
          <a:noFill/>
          <a:ln>
            <a:noFill/>
          </a:ln>
        </p:spPr>
        <p:txBody>
          <a:bodyPr wrap="square" rtlCol="0">
            <a:spAutoFit/>
          </a:bodyPr>
          <a:lstStyle/>
          <a:p>
            <a:pPr algn="ctr"/>
            <a:r>
              <a:rPr lang="bn-BD" sz="1600" dirty="0" smtClean="0"/>
              <a:t>Mathematical Concepts</a:t>
            </a:r>
            <a:endParaRPr lang="en-US" sz="1600" dirty="0"/>
          </a:p>
        </p:txBody>
      </p:sp>
      <p:sp>
        <p:nvSpPr>
          <p:cNvPr id="70" name="TextBox 69"/>
          <p:cNvSpPr txBox="1"/>
          <p:nvPr/>
        </p:nvSpPr>
        <p:spPr>
          <a:xfrm>
            <a:off x="5463134" y="2216912"/>
            <a:ext cx="1584176" cy="584775"/>
          </a:xfrm>
          <a:prstGeom prst="rect">
            <a:avLst/>
          </a:prstGeom>
          <a:noFill/>
          <a:ln>
            <a:noFill/>
          </a:ln>
        </p:spPr>
        <p:txBody>
          <a:bodyPr wrap="square" rtlCol="0">
            <a:spAutoFit/>
          </a:bodyPr>
          <a:lstStyle/>
          <a:p>
            <a:pPr algn="ctr"/>
            <a:r>
              <a:rPr lang="bn-BD" sz="1600" dirty="0" smtClean="0"/>
              <a:t>Computer &amp; Software</a:t>
            </a:r>
            <a:endParaRPr lang="en-US" sz="1600" dirty="0"/>
          </a:p>
        </p:txBody>
      </p:sp>
      <p:sp>
        <p:nvSpPr>
          <p:cNvPr id="72" name="TextBox 71"/>
          <p:cNvSpPr txBox="1"/>
          <p:nvPr/>
        </p:nvSpPr>
        <p:spPr>
          <a:xfrm>
            <a:off x="7467310" y="6444842"/>
            <a:ext cx="1008112" cy="338554"/>
          </a:xfrm>
          <a:prstGeom prst="rect">
            <a:avLst/>
          </a:prstGeom>
          <a:noFill/>
          <a:ln>
            <a:noFill/>
          </a:ln>
        </p:spPr>
        <p:txBody>
          <a:bodyPr wrap="square" rtlCol="0">
            <a:spAutoFit/>
          </a:bodyPr>
          <a:lstStyle/>
          <a:p>
            <a:r>
              <a:rPr lang="bn-BD" sz="1600" dirty="0" smtClean="0"/>
              <a:t>Correct</a:t>
            </a:r>
            <a:endParaRPr lang="en-US" sz="1600" dirty="0"/>
          </a:p>
        </p:txBody>
      </p:sp>
      <p:sp>
        <p:nvSpPr>
          <p:cNvPr id="73" name="TextBox 72"/>
          <p:cNvSpPr txBox="1"/>
          <p:nvPr/>
        </p:nvSpPr>
        <p:spPr>
          <a:xfrm>
            <a:off x="3245876" y="4809200"/>
            <a:ext cx="1152128" cy="584775"/>
          </a:xfrm>
          <a:prstGeom prst="rect">
            <a:avLst/>
          </a:prstGeom>
          <a:noFill/>
          <a:ln>
            <a:noFill/>
          </a:ln>
        </p:spPr>
        <p:txBody>
          <a:bodyPr wrap="square" rtlCol="0">
            <a:spAutoFit/>
          </a:bodyPr>
          <a:lstStyle/>
          <a:p>
            <a:pPr algn="r"/>
            <a:r>
              <a:rPr lang="bn-BD" sz="1600" dirty="0" smtClean="0"/>
              <a:t>Change Method</a:t>
            </a:r>
            <a:endParaRPr lang="en-US" sz="1600" dirty="0"/>
          </a:p>
        </p:txBody>
      </p:sp>
      <p:sp>
        <p:nvSpPr>
          <p:cNvPr id="74" name="TextBox 73"/>
          <p:cNvSpPr txBox="1"/>
          <p:nvPr/>
        </p:nvSpPr>
        <p:spPr>
          <a:xfrm>
            <a:off x="1301660" y="4797152"/>
            <a:ext cx="1152128" cy="584775"/>
          </a:xfrm>
          <a:prstGeom prst="rect">
            <a:avLst/>
          </a:prstGeom>
          <a:noFill/>
          <a:ln>
            <a:noFill/>
          </a:ln>
        </p:spPr>
        <p:txBody>
          <a:bodyPr wrap="square" rtlCol="0">
            <a:spAutoFit/>
          </a:bodyPr>
          <a:lstStyle/>
          <a:p>
            <a:pPr algn="r"/>
            <a:r>
              <a:rPr lang="bn-BD" sz="1600" dirty="0" smtClean="0"/>
              <a:t>Modify Model</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3978</TotalTime>
  <Words>1931</Words>
  <Application>Microsoft Office PowerPoint</Application>
  <PresentationFormat>On-screen Show (4:3)</PresentationFormat>
  <Paragraphs>255</Paragraphs>
  <Slides>28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Equation</vt:lpstr>
      <vt:lpstr>Lecture 1 Introduction  Dr. Hakikur Rahman Thanks to  Dr. S. M. Lutful Kabir for Slides</vt:lpstr>
      <vt:lpstr>Introduction to numerical methods</vt:lpstr>
      <vt:lpstr>Different forms of mathematical equations</vt:lpstr>
      <vt:lpstr>What is numerical computing?</vt:lpstr>
      <vt:lpstr>Advantage of Numerical Methods</vt:lpstr>
      <vt:lpstr>Scopes of Numerical Analysis</vt:lpstr>
      <vt:lpstr>Steps of Solving a Practical Problem </vt:lpstr>
      <vt:lpstr>Steps of Solving a Practical Problem </vt:lpstr>
      <vt:lpstr>Numerical Computing Process</vt:lpstr>
      <vt:lpstr>Accuracy in Numerical Analysis</vt:lpstr>
      <vt:lpstr>Taxonomy of errors</vt:lpstr>
      <vt:lpstr>Modelling errors</vt:lpstr>
      <vt:lpstr>Inherent errors</vt:lpstr>
      <vt:lpstr>Numerical Errors</vt:lpstr>
      <vt:lpstr>Blunders</vt:lpstr>
      <vt:lpstr>Significant Digits</vt:lpstr>
      <vt:lpstr>Example</vt:lpstr>
      <vt:lpstr>Relation between accuracy and precision</vt:lpstr>
      <vt:lpstr>An example of a problem created by round off errors</vt:lpstr>
      <vt:lpstr>The cause for this failure</vt:lpstr>
      <vt:lpstr>What is true error?</vt:lpstr>
      <vt:lpstr>True error for the example</vt:lpstr>
      <vt:lpstr>Magnitude of the true error</vt:lpstr>
      <vt:lpstr>Relative True Error</vt:lpstr>
      <vt:lpstr>What is approximate error?</vt:lpstr>
      <vt:lpstr>Definition of Approximate Error</vt:lpstr>
      <vt:lpstr>Use relative approximate errors to minimize the error</vt:lpstr>
      <vt:lpstr>Reference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fall2015</cp:lastModifiedBy>
  <cp:revision>169</cp:revision>
  <dcterms:created xsi:type="dcterms:W3CDTF">2013-01-12T13:11:26Z</dcterms:created>
  <dcterms:modified xsi:type="dcterms:W3CDTF">2015-09-07T10:42:58Z</dcterms:modified>
</cp:coreProperties>
</file>