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280" r:id="rId10"/>
    <p:sldId id="327" r:id="rId11"/>
    <p:sldId id="329" r:id="rId12"/>
    <p:sldId id="328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01" r:id="rId22"/>
    <p:sldId id="306" r:id="rId23"/>
    <p:sldId id="345" r:id="rId24"/>
    <p:sldId id="303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4" r:id="rId43"/>
    <p:sldId id="347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jpe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6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7F8E27-45A6-4B65-A5F4-C451304F58E3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A679F4-C41D-47C0-AA4B-BD6F073A9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4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E6FD64-4104-4669-8CE5-49BB0176D608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5A0261-8598-4CA4-9CBC-48746C527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0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7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6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7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8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0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4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7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6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4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3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5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2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9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1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8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2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20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32F-63D6-45F4-9620-6FB740587137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FD8-025E-4D39-B8B6-327E8EEF71FC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0A3-5F5A-487F-9F77-9236509259E8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67B-BF1B-4DA5-BEDC-B3577E601AA3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2966-2481-4C93-967D-6A40D53B0276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53A-6C57-43C1-BC29-9CAFFCEFFF5E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B62-B99A-4E30-A42E-AA7096EC685E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BD1-4D51-4E98-A8DF-1C2FE5A5C31B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A4D9-C539-4D18-BB90-1DFCB0E475B8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D48-4704-4F99-A335-F5A47D04A8F0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AF7-C7BD-4602-8599-03C959C62003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805C-7696-4A10-897E-572AB8DA1C71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33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6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jpe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6.jpeg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4414" y="307181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2</a:t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True and Approximate Error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Finding Roots of Nonlinear Equations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Bisection Method</a:t>
            </a: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Slide Credit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bn-BD" sz="2400" dirty="0" smtClean="0">
                <a:solidFill>
                  <a:schemeClr val="tx1"/>
                </a:solidFill>
              </a:rPr>
              <a:t>Dr.</a:t>
            </a:r>
            <a:r>
              <a:rPr lang="bn-BD" sz="4000" dirty="0" smtClean="0">
                <a:solidFill>
                  <a:schemeClr val="tx1"/>
                </a:solidFill>
              </a:rPr>
              <a:t> </a:t>
            </a:r>
            <a:r>
              <a:rPr lang="bn-BD" sz="2400" dirty="0" smtClean="0">
                <a:solidFill>
                  <a:schemeClr val="tx1"/>
                </a:solidFill>
              </a:rPr>
              <a:t>S. M. Lutful Kabir</a:t>
            </a:r>
            <a:r>
              <a:rPr lang="bn-BD" sz="2400" smtClean="0">
                <a:solidFill>
                  <a:schemeClr val="tx1"/>
                </a:solidFill>
              </a:rPr>
              <a:t/>
            </a:r>
            <a:br>
              <a:rPr lang="bn-BD" sz="240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CSE 330: 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Polynomial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Polynomial equations are a simple class of algebric equations that are represented as follows: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This is called nth degree polynomial and has n numbers of roots. The roots may be </a:t>
            </a:r>
          </a:p>
          <a:p>
            <a:pPr lvl="1"/>
            <a:r>
              <a:rPr lang="bn-BD" sz="2000" dirty="0" smtClean="0"/>
              <a:t>real and different</a:t>
            </a:r>
          </a:p>
          <a:p>
            <a:pPr lvl="1"/>
            <a:r>
              <a:rPr lang="bn-BD" sz="2000" dirty="0" smtClean="0"/>
              <a:t>real and repeated</a:t>
            </a:r>
          </a:p>
          <a:p>
            <a:pPr lvl="1"/>
            <a:r>
              <a:rPr lang="bn-BD" sz="2000" dirty="0" smtClean="0"/>
              <a:t>complex number</a:t>
            </a:r>
            <a:r>
              <a:rPr lang="en-US" sz="2000" dirty="0" smtClean="0"/>
              <a:t>s</a:t>
            </a:r>
            <a:endParaRPr lang="bn-BD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43608" y="2588270"/>
          <a:ext cx="7364955" cy="62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4" imgW="2844800" imgH="241300" progId="Equation.3">
                  <p:embed/>
                </p:oleObj>
              </mc:Choice>
              <mc:Fallback>
                <p:oleObj name="Equation" r:id="rId4" imgW="2844800" imgH="2413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88270"/>
                        <a:ext cx="7364955" cy="624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Polynomial equations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Since complex roots appear in pairs, if n is odd, then the polynomial has at least one real root. For example, a cubic equation of the type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will have at least one real root and the remaining two may be real or complex roots. Some specific examples of polynomial equations are: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915816" y="2996952"/>
          <a:ext cx="3548903" cy="55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4" imgW="1548728" imgH="241195" progId="Equation.3">
                  <p:embed/>
                </p:oleObj>
              </mc:Choice>
              <mc:Fallback>
                <p:oleObj name="Equation" r:id="rId4" imgW="1548728" imgH="241195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96952"/>
                        <a:ext cx="3548903" cy="552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27784" y="4797152"/>
          <a:ext cx="2808312" cy="16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6" imgW="1193800" imgH="698500" progId="Equation.3">
                  <p:embed/>
                </p:oleObj>
              </mc:Choice>
              <mc:Fallback>
                <p:oleObj name="Equation" r:id="rId6" imgW="1193800" imgH="6985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97152"/>
                        <a:ext cx="2808312" cy="1643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Transcendental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r>
              <a:rPr lang="bn-BD" sz="2400" dirty="0" smtClean="0"/>
              <a:t>A non-algebric equation is called transcendantal equation.</a:t>
            </a:r>
          </a:p>
          <a:p>
            <a:r>
              <a:rPr lang="bn-BD" sz="2400" dirty="0" smtClean="0"/>
              <a:t>These include trigonometric, exponential and logarithmic functions</a:t>
            </a:r>
          </a:p>
          <a:p>
            <a:r>
              <a:rPr lang="bn-BD" sz="2400" dirty="0" smtClean="0"/>
              <a:t>Examples of transcendantal equation are: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259212" y="3643314"/>
          <a:ext cx="2464916" cy="252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4" imgW="1041400" imgH="1066800" progId="Equation.3">
                  <p:embed/>
                </p:oleObj>
              </mc:Choice>
              <mc:Fallback>
                <p:oleObj name="Equation" r:id="rId4" imgW="1041400" imgH="1066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212" y="3643314"/>
                        <a:ext cx="2464916" cy="2525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An iterative technique usually begins with an approximate value of the root, known as the initial guess, which is then successively corrected iteration by iteration under a certain mathematical basis </a:t>
            </a:r>
          </a:p>
          <a:p>
            <a:r>
              <a:rPr lang="bn-BD" sz="2400" dirty="0" smtClean="0"/>
              <a:t>The process of iteration stops when the desired level of accuracy is obtained</a:t>
            </a:r>
          </a:p>
          <a:p>
            <a:r>
              <a:rPr lang="bn-BD" sz="2400" dirty="0" smtClean="0"/>
              <a:t>Since</a:t>
            </a:r>
            <a:r>
              <a:rPr lang="en-US" sz="2400" dirty="0" smtClean="0"/>
              <a:t> in many cases, </a:t>
            </a:r>
            <a:r>
              <a:rPr lang="bn-BD" sz="2400" dirty="0" smtClean="0"/>
              <a:t>the iterative method needs a large number of iterations and arithmatic opeartion to reach a solution, the use of computers has become inevitable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Iterative methods, based on the number of guesses they use, can be categorized into two categories:</a:t>
            </a:r>
          </a:p>
          <a:p>
            <a:pPr lvl="1"/>
            <a:r>
              <a:rPr lang="bn-BD" sz="2000" dirty="0" smtClean="0"/>
              <a:t>Bracketing methods (Interpolation methods)</a:t>
            </a:r>
          </a:p>
          <a:p>
            <a:pPr lvl="1"/>
            <a:r>
              <a:rPr lang="bn-BD" sz="2000" dirty="0" smtClean="0"/>
              <a:t>Open end methods (Extrapolation methods)</a:t>
            </a:r>
          </a:p>
          <a:p>
            <a:r>
              <a:rPr lang="bn-BD" sz="2400" dirty="0" smtClean="0"/>
              <a:t>Bracketing methods starts with two initial guesses that ‘bracket’ the root and then systematically reduce the width of the bracket until the solution is reached</a:t>
            </a:r>
          </a:p>
          <a:p>
            <a:r>
              <a:rPr lang="bn-BD" sz="2400" dirty="0" smtClean="0"/>
              <a:t>Two popular methods under Bracketing category are</a:t>
            </a:r>
          </a:p>
          <a:p>
            <a:pPr lvl="1"/>
            <a:r>
              <a:rPr lang="bn-BD" sz="2000" dirty="0" smtClean="0"/>
              <a:t>Bisection method</a:t>
            </a:r>
          </a:p>
          <a:p>
            <a:pPr lvl="1"/>
            <a:r>
              <a:rPr lang="bn-BD" sz="2000" dirty="0" smtClean="0"/>
              <a:t>False position method</a:t>
            </a:r>
          </a:p>
          <a:p>
            <a:r>
              <a:rPr lang="bn-BD" sz="2400" dirty="0" smtClean="0"/>
              <a:t>These methods are based on the assumption that the function changes sign in the vicinity of a root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Open end methods use a single starting value or two values that do not necessarily bracket the root</a:t>
            </a:r>
          </a:p>
          <a:p>
            <a:r>
              <a:rPr lang="bn-BD" sz="2400" dirty="0" smtClean="0"/>
              <a:t>The following iterative methods fall under this category:</a:t>
            </a:r>
          </a:p>
          <a:p>
            <a:pPr lvl="1"/>
            <a:r>
              <a:rPr lang="bn-BD" sz="2000" dirty="0" smtClean="0"/>
              <a:t>Newton-Raphson method</a:t>
            </a:r>
          </a:p>
          <a:p>
            <a:pPr lvl="1"/>
            <a:r>
              <a:rPr lang="bn-BD" sz="2000" dirty="0" smtClean="0"/>
              <a:t>Secant method</a:t>
            </a:r>
          </a:p>
          <a:p>
            <a:pPr lvl="1"/>
            <a:r>
              <a:rPr lang="bn-BD" sz="2000" dirty="0" smtClean="0"/>
              <a:t>Muller’s method</a:t>
            </a:r>
          </a:p>
          <a:p>
            <a:pPr lvl="1"/>
            <a:r>
              <a:rPr lang="bn-BD" sz="2000" dirty="0" smtClean="0"/>
              <a:t>Fixed-point method</a:t>
            </a:r>
          </a:p>
          <a:p>
            <a:pPr lvl="1"/>
            <a:r>
              <a:rPr lang="bn-BD" sz="2000" dirty="0" smtClean="0"/>
              <a:t>Bairstow’s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Before an iterative process is init</a:t>
            </a:r>
            <a:r>
              <a:rPr lang="en-US" sz="2400" dirty="0" err="1" smtClean="0"/>
              <a:t>i</a:t>
            </a:r>
            <a:r>
              <a:rPr lang="bn-BD" sz="2400" dirty="0" smtClean="0"/>
              <a:t>ated, we have to determine either an approximate value of root or a ‘search’ interval that contains a root</a:t>
            </a:r>
          </a:p>
          <a:p>
            <a:r>
              <a:rPr lang="bn-BD" sz="2400" dirty="0" smtClean="0"/>
              <a:t>One simple method is to plot the function</a:t>
            </a:r>
          </a:p>
          <a:p>
            <a:r>
              <a:rPr lang="bn-BD" sz="2400" dirty="0" smtClean="0"/>
              <a:t>Graphical representation will not only provide us rough estimate of the root but also help us in understanding the properties of the function</a:t>
            </a:r>
          </a:p>
          <a:p>
            <a:pPr>
              <a:buNone/>
            </a:pPr>
            <a:r>
              <a:rPr lang="bn-BD" sz="2400" b="1" dirty="0" smtClean="0"/>
              <a:t>Largest possible root</a:t>
            </a:r>
          </a:p>
          <a:p>
            <a:r>
              <a:rPr lang="bn-BD" sz="2400" dirty="0" smtClean="0"/>
              <a:t>For a polynomial represented by</a:t>
            </a:r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the largest possible root is given by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79712" y="5098336"/>
          <a:ext cx="5781204" cy="4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4" imgW="2844800" imgH="241300" progId="Equation.3">
                  <p:embed/>
                </p:oleObj>
              </mc:Choice>
              <mc:Fallback>
                <p:oleObj name="Equation" r:id="rId4" imgW="2844800" imgH="2413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98336"/>
                        <a:ext cx="5781204" cy="4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934717" y="5830262"/>
          <a:ext cx="1357363" cy="83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717" y="5830262"/>
                        <a:ext cx="1357363" cy="839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2400" b="1" u="sng" dirty="0" smtClean="0"/>
              <a:t>Search Bracket</a:t>
            </a:r>
          </a:p>
          <a:p>
            <a:r>
              <a:rPr lang="bn-BD" sz="2400" dirty="0" smtClean="0"/>
              <a:t>Another relationship that might be useful for determining the search intervals that contain the real roots of a polynomial is</a:t>
            </a:r>
          </a:p>
          <a:p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2400" dirty="0" smtClean="0"/>
              <a:t>	where x is the root of the polynomial. This will be the maximum absolute value of the roots</a:t>
            </a:r>
          </a:p>
          <a:p>
            <a:r>
              <a:rPr lang="bn-BD" sz="2400" dirty="0" smtClean="0"/>
              <a:t>That means that no roots exceed x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 in absolute magnitude and thus, all real roots lie within the interval </a:t>
            </a:r>
          </a:p>
          <a:p>
            <a:pPr>
              <a:buNone/>
            </a:pPr>
            <a:r>
              <a:rPr lang="bn-BD" sz="2400" dirty="0" smtClean="0"/>
              <a:t>				(-|x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 </a:t>
            </a:r>
            <a:r>
              <a:rPr lang="bn-BD" sz="2400" dirty="0" smtClean="0"/>
              <a:t>|,|x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|)</a:t>
            </a:r>
            <a:endParaRPr lang="en-US" sz="2400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131840" y="3005583"/>
          <a:ext cx="2816719" cy="9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4" imgW="1574800" imgH="558800" progId="Equation.3">
                  <p:embed/>
                </p:oleObj>
              </mc:Choice>
              <mc:Fallback>
                <p:oleObj name="Equation" r:id="rId4" imgW="1574800" imgH="558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05583"/>
                        <a:ext cx="2816719" cy="999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There is another relationship that suggests an interval for roots.</a:t>
            </a:r>
          </a:p>
          <a:p>
            <a:r>
              <a:rPr lang="bn-BD" sz="2400" dirty="0" smtClean="0"/>
              <a:t>All roots x satisfy the inequality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where the ‘max’ denotes the maximum of the absolute values of |a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1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|,...... |a</a:t>
            </a:r>
            <a:r>
              <a:rPr lang="bn-BD" sz="2400" baseline="-25000" dirty="0" smtClean="0"/>
              <a:t>n-2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n-1</a:t>
            </a:r>
            <a:r>
              <a:rPr lang="bn-BD" sz="2400" dirty="0" smtClean="0"/>
              <a:t>|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700909" y="3140968"/>
          <a:ext cx="5535387" cy="10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Equation" r:id="rId4" imgW="2425700" imgH="444500" progId="Equation.3">
                  <p:embed/>
                </p:oleObj>
              </mc:Choice>
              <mc:Fallback>
                <p:oleObj name="Equation" r:id="rId4" imgW="2425700" imgH="4445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909" y="3140968"/>
                        <a:ext cx="5535387" cy="10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0787"/>
          </a:xfrm>
        </p:spPr>
        <p:txBody>
          <a:bodyPr/>
          <a:lstStyle/>
          <a:p>
            <a:r>
              <a:rPr lang="bn-BD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99767"/>
            <a:ext cx="8640960" cy="5256584"/>
          </a:xfrm>
        </p:spPr>
        <p:txBody>
          <a:bodyPr>
            <a:noAutofit/>
          </a:bodyPr>
          <a:lstStyle/>
          <a:p>
            <a:r>
              <a:rPr lang="bn-BD" sz="2400" dirty="0" smtClean="0"/>
              <a:t>Consider the polynomial equation</a:t>
            </a:r>
          </a:p>
          <a:p>
            <a:r>
              <a:rPr lang="bn-BD" sz="2400" dirty="0" smtClean="0"/>
              <a:t>Estimate the possible initial guess value</a:t>
            </a:r>
          </a:p>
          <a:p>
            <a:pPr>
              <a:buNone/>
            </a:pPr>
            <a:r>
              <a:rPr lang="bn-BD" sz="2400" dirty="0" smtClean="0"/>
              <a:t>------------------------------------------</a:t>
            </a:r>
          </a:p>
          <a:p>
            <a:r>
              <a:rPr lang="bn-BD" sz="2400" dirty="0" smtClean="0"/>
              <a:t>The largest possible root is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That is, no root can be larger than the value 4</a:t>
            </a:r>
          </a:p>
          <a:p>
            <a:r>
              <a:rPr lang="bn-BD" sz="2400" dirty="0" smtClean="0"/>
              <a:t>All roots must satisfy the relation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Therefore, all real roots lie in the interval                      . </a:t>
            </a:r>
          </a:p>
          <a:p>
            <a:r>
              <a:rPr lang="bn-BD" sz="2400" dirty="0" smtClean="0"/>
              <a:t>We can use these two points as initial guesses for the bracketing methods and one of them for the open end methods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004048" y="4437112"/>
          <a:ext cx="3096344" cy="89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6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3096344" cy="89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823174" y="5487252"/>
          <a:ext cx="1296144" cy="39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7" name="Equation" r:id="rId6" imgW="787400" imgH="241300" progId="Equation.3">
                  <p:embed/>
                </p:oleObj>
              </mc:Choice>
              <mc:Fallback>
                <p:oleObj name="Equation" r:id="rId6" imgW="787400" imgH="241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174" y="5487252"/>
                        <a:ext cx="1296144" cy="397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049018" y="1787806"/>
          <a:ext cx="299733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8" name="Equation" r:id="rId8" imgW="1409088" imgH="203112" progId="Equation.3">
                  <p:embed/>
                </p:oleObj>
              </mc:Choice>
              <mc:Fallback>
                <p:oleObj name="Equation" r:id="rId8" imgW="1409088" imgH="203112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018" y="1787806"/>
                        <a:ext cx="2997334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27984" y="2996952"/>
          <a:ext cx="1357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9" name="Equation" r:id="rId10" imgW="698197" imgH="431613" progId="Equation.3">
                  <p:embed/>
                </p:oleObj>
              </mc:Choice>
              <mc:Fallback>
                <p:oleObj name="Equation" r:id="rId10" imgW="698197" imgH="431613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996952"/>
                        <a:ext cx="1357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true error?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lnSpcReduction="10000"/>
          </a:bodyPr>
          <a:lstStyle/>
          <a:p>
            <a:pPr hangingPunct="0"/>
            <a:r>
              <a:rPr lang="en-US" sz="2400" dirty="0" smtClean="0"/>
              <a:t>True error is the difference between the true value (also called the exact value) and the approximate value.</a:t>
            </a:r>
          </a:p>
          <a:p>
            <a:pPr hangingPunct="0"/>
            <a:r>
              <a:rPr lang="en-US" sz="2400" dirty="0" smtClean="0"/>
              <a:t>True Error </a:t>
            </a:r>
            <a:r>
              <a:rPr lang="bn-BD" sz="2400" dirty="0" smtClean="0"/>
              <a:t>=</a:t>
            </a:r>
            <a:r>
              <a:rPr lang="en-US" sz="2400" dirty="0" smtClean="0"/>
              <a:t> True value – Approximate value</a:t>
            </a:r>
            <a:endParaRPr lang="bn-BD" sz="2400" dirty="0" smtClean="0"/>
          </a:p>
          <a:p>
            <a:pPr hangingPunct="0">
              <a:buNone/>
            </a:pPr>
            <a:r>
              <a:rPr lang="bn-BD" sz="2400" b="1" u="sng" dirty="0" smtClean="0"/>
              <a:t>Example 1</a:t>
            </a:r>
          </a:p>
          <a:p>
            <a:pPr hangingPunct="0"/>
            <a:r>
              <a:rPr lang="en-US" sz="2400" dirty="0" smtClean="0"/>
              <a:t>The derivative of a function  at a particular value of  can be approximately calculated by</a:t>
            </a:r>
            <a:endParaRPr lang="bn-BD" sz="2400" dirty="0" smtClean="0"/>
          </a:p>
          <a:p>
            <a:pPr hangingPunct="0">
              <a:buNone/>
            </a:pPr>
            <a:endParaRPr lang="en-US" sz="2400" dirty="0" smtClean="0"/>
          </a:p>
          <a:p>
            <a:pPr hangingPunct="0">
              <a:buNone/>
            </a:pPr>
            <a:endParaRPr lang="bn-BD" sz="2400" dirty="0" smtClean="0"/>
          </a:p>
          <a:p>
            <a:pPr hangingPunct="0">
              <a:buNone/>
            </a:pPr>
            <a:r>
              <a:rPr lang="en-US" sz="2400" dirty="0" smtClean="0"/>
              <a:t>For 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 </a:t>
            </a:r>
            <a:r>
              <a:rPr lang="en-US" sz="2400" dirty="0" smtClean="0"/>
              <a:t>and </a:t>
            </a:r>
            <a:r>
              <a:rPr lang="bn-BD" sz="2400" i="1" dirty="0" smtClean="0"/>
              <a:t>h=0.3</a:t>
            </a:r>
            <a:r>
              <a:rPr lang="en-US" sz="2400" dirty="0" smtClean="0"/>
              <a:t>, find</a:t>
            </a:r>
            <a:r>
              <a:rPr lang="bn-BD" sz="2400" dirty="0" smtClean="0"/>
              <a:t> at x=2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a) the approximate value of </a:t>
            </a:r>
            <a:r>
              <a:rPr lang="bn-BD" sz="2400" i="1" dirty="0" smtClean="0"/>
              <a:t>f’(x)</a:t>
            </a:r>
            <a:endParaRPr lang="en-US" sz="2400" i="1" dirty="0" smtClean="0"/>
          </a:p>
          <a:p>
            <a:pPr hangingPunct="0">
              <a:buNone/>
            </a:pPr>
            <a:r>
              <a:rPr lang="en-US" sz="2400" dirty="0" smtClean="0"/>
              <a:t>	b) the true value of </a:t>
            </a:r>
            <a:r>
              <a:rPr lang="bn-BD" sz="2400" i="1" dirty="0" smtClean="0"/>
              <a:t>f’(x)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c) the true error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627784" y="4149080"/>
          <a:ext cx="26304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Equation" r:id="rId4" imgW="1485900" imgH="393700" progId="Equation.3">
                  <p:embed/>
                </p:oleObj>
              </mc:Choice>
              <mc:Fallback>
                <p:oleObj name="Equation" r:id="rId4" imgW="1485900" imgH="3937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149080"/>
                        <a:ext cx="26304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090008"/>
              </p:ext>
            </p:extLst>
          </p:nvPr>
        </p:nvGraphicFramePr>
        <p:xfrm>
          <a:off x="755576" y="4149080"/>
          <a:ext cx="152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49080"/>
                        <a:ext cx="1524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bn-BD" sz="2400" dirty="0" smtClean="0"/>
              <a:t>We must have an objective criterion for deciding when to stop the process</a:t>
            </a:r>
          </a:p>
          <a:p>
            <a:r>
              <a:rPr lang="bn-BD" sz="2400" dirty="0" smtClean="0"/>
              <a:t>We may use one of the following tests</a:t>
            </a:r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a</a:t>
            </a:r>
            <a:r>
              <a:rPr lang="bn-BD" sz="2000" dirty="0" smtClean="0"/>
              <a:t> (absolute error in x)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r</a:t>
            </a:r>
            <a:r>
              <a:rPr lang="bn-BD" sz="2000" dirty="0" smtClean="0"/>
              <a:t> (relative error in x) x&lt;&gt;0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	 </a:t>
            </a:r>
            <a:r>
              <a:rPr lang="bn-BD" sz="2000" u="sng" dirty="0" smtClean="0"/>
              <a:t>&lt;</a:t>
            </a:r>
            <a:r>
              <a:rPr lang="bn-BD" sz="2000" dirty="0" smtClean="0"/>
              <a:t> E (value of function at root)</a:t>
            </a:r>
          </a:p>
          <a:p>
            <a:pPr lvl="1">
              <a:buNone/>
            </a:pPr>
            <a:endParaRPr lang="bn-BD" sz="2000" dirty="0" smtClean="0"/>
          </a:p>
          <a:p>
            <a:r>
              <a:rPr lang="bn-BD" sz="2400" dirty="0" smtClean="0"/>
              <a:t>There may be the situations where these tests may fail</a:t>
            </a:r>
          </a:p>
          <a:p>
            <a:r>
              <a:rPr lang="bn-BD" sz="2400" dirty="0" smtClean="0"/>
              <a:t>In cases where we do not know whether the process converges or not, we must have a limit on the number of iterations, like</a:t>
            </a:r>
          </a:p>
          <a:p>
            <a:pPr>
              <a:buNone/>
            </a:pPr>
            <a:r>
              <a:rPr lang="bn-BD" sz="2400" dirty="0" smtClean="0"/>
              <a:t>		Iterations </a:t>
            </a:r>
            <a:r>
              <a:rPr lang="bn-BD" sz="2400" u="sng" dirty="0" smtClean="0"/>
              <a:t>&gt;</a:t>
            </a:r>
            <a:r>
              <a:rPr lang="bn-BD" sz="2400" dirty="0" smtClean="0"/>
              <a:t> N (limit on iterations)</a:t>
            </a:r>
          </a:p>
          <a:p>
            <a:pPr lvl="1"/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765004"/>
              </p:ext>
            </p:extLst>
          </p:nvPr>
        </p:nvGraphicFramePr>
        <p:xfrm>
          <a:off x="539552" y="2852936"/>
          <a:ext cx="1269779" cy="4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4" imgW="545626" imgH="253780" progId="Equation.3">
                  <p:embed/>
                </p:oleObj>
              </mc:Choice>
              <mc:Fallback>
                <p:oleObj name="Equation" r:id="rId4" imgW="545626" imgH="25378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52936"/>
                        <a:ext cx="1269779" cy="415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212701"/>
              </p:ext>
            </p:extLst>
          </p:nvPr>
        </p:nvGraphicFramePr>
        <p:xfrm>
          <a:off x="755576" y="3284984"/>
          <a:ext cx="1005830" cy="84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6" imgW="571252" imgH="482391" progId="Equation.3">
                  <p:embed/>
                </p:oleObj>
              </mc:Choice>
              <mc:Fallback>
                <p:oleObj name="Equation" r:id="rId6" imgW="571252" imgH="48239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84984"/>
                        <a:ext cx="1005830" cy="849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7900"/>
              </p:ext>
            </p:extLst>
          </p:nvPr>
        </p:nvGraphicFramePr>
        <p:xfrm>
          <a:off x="971600" y="4149080"/>
          <a:ext cx="974080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Equation" r:id="rId8" imgW="507780" imgH="253890" progId="Equation.3">
                  <p:embed/>
                </p:oleObj>
              </mc:Choice>
              <mc:Fallback>
                <p:oleObj name="Equation" r:id="rId8" imgW="507780" imgH="25389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974080" cy="48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Bisection Method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929718" cy="25431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of the first numerical methods developed to find the root of a nonlinear equation </a:t>
            </a:r>
            <a:r>
              <a:rPr lang="en-US" sz="2400" i="1" dirty="0" smtClean="0"/>
              <a:t>f(x)=0</a:t>
            </a:r>
            <a:r>
              <a:rPr lang="en-US" sz="2400" dirty="0" smtClean="0"/>
              <a:t> </a:t>
            </a:r>
            <a:r>
              <a:rPr lang="en-US" sz="2400" dirty="0"/>
              <a:t>was the bisection method (also called </a:t>
            </a:r>
            <a:r>
              <a:rPr lang="en-US" sz="2400" i="1" dirty="0"/>
              <a:t>binary-search</a:t>
            </a:r>
            <a:r>
              <a:rPr lang="en-US" sz="2400" dirty="0"/>
              <a:t> method).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is based on the following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Theorem</a:t>
            </a:r>
            <a:endParaRPr lang="en-US" sz="2400" dirty="0"/>
          </a:p>
          <a:p>
            <a:r>
              <a:rPr lang="en-US" sz="2400" dirty="0" smtClean="0"/>
              <a:t>An equation , where  is a </a:t>
            </a:r>
            <a:r>
              <a:rPr lang="en-US" sz="2400" dirty="0"/>
              <a:t>real continuous function, has at least one root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and  if  </a:t>
            </a:r>
            <a:r>
              <a:rPr lang="en-US" sz="2400" i="1" dirty="0" smtClean="0"/>
              <a:t>f(x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)f(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i="1" dirty="0" smtClean="0"/>
              <a:t>)&lt;0</a:t>
            </a:r>
            <a:r>
              <a:rPr lang="en-US" sz="2400" dirty="0" smtClean="0"/>
              <a:t>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5" name="Group 21"/>
          <p:cNvGrpSpPr>
            <a:grpSpLocks noChangeAspect="1"/>
          </p:cNvGrpSpPr>
          <p:nvPr/>
        </p:nvGrpSpPr>
        <p:grpSpPr bwMode="auto">
          <a:xfrm>
            <a:off x="2070107" y="3857628"/>
            <a:ext cx="4144967" cy="3025403"/>
            <a:chOff x="3319" y="1722"/>
            <a:chExt cx="5628" cy="4107"/>
          </a:xfrm>
        </p:grpSpPr>
        <p:sp>
          <p:nvSpPr>
            <p:cNvPr id="105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319" y="1722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ShapeType="1"/>
            </p:cNvSpPr>
            <p:nvPr/>
          </p:nvSpPr>
          <p:spPr bwMode="auto">
            <a:xfrm flipV="1">
              <a:off x="3639" y="2427"/>
              <a:ext cx="1" cy="259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ShapeType="1"/>
            </p:cNvSpPr>
            <p:nvPr/>
          </p:nvSpPr>
          <p:spPr bwMode="auto">
            <a:xfrm>
              <a:off x="3640" y="5023"/>
              <a:ext cx="47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638" y="2457"/>
              <a:ext cx="4290" cy="3241"/>
            </a:xfrm>
            <a:custGeom>
              <a:avLst/>
              <a:gdLst/>
              <a:ahLst/>
              <a:cxnLst>
                <a:cxn ang="0">
                  <a:pos x="0" y="3240"/>
                </a:cxn>
                <a:cxn ang="0">
                  <a:pos x="1800" y="2790"/>
                </a:cxn>
                <a:cxn ang="0">
                  <a:pos x="3060" y="2160"/>
                </a:cxn>
                <a:cxn ang="0">
                  <a:pos x="3825" y="1380"/>
                </a:cxn>
                <a:cxn ang="0">
                  <a:pos x="4290" y="0"/>
                </a:cxn>
              </a:cxnLst>
              <a:rect l="0" t="0" r="r" b="b"/>
              <a:pathLst>
                <a:path w="4290" h="3240">
                  <a:moveTo>
                    <a:pt x="0" y="3240"/>
                  </a:moveTo>
                  <a:cubicBezTo>
                    <a:pt x="300" y="3165"/>
                    <a:pt x="1290" y="2970"/>
                    <a:pt x="1800" y="2790"/>
                  </a:cubicBezTo>
                  <a:cubicBezTo>
                    <a:pt x="2310" y="2610"/>
                    <a:pt x="2723" y="2395"/>
                    <a:pt x="3060" y="2160"/>
                  </a:cubicBezTo>
                  <a:cubicBezTo>
                    <a:pt x="3397" y="1925"/>
                    <a:pt x="3620" y="1740"/>
                    <a:pt x="3825" y="1380"/>
                  </a:cubicBezTo>
                  <a:cubicBezTo>
                    <a:pt x="4030" y="1020"/>
                    <a:pt x="4193" y="287"/>
                    <a:pt x="42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ShapeType="1"/>
            </p:cNvSpPr>
            <p:nvPr/>
          </p:nvSpPr>
          <p:spPr bwMode="auto">
            <a:xfrm>
              <a:off x="5017" y="5022"/>
              <a:ext cx="2" cy="3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ShapeType="1"/>
            </p:cNvSpPr>
            <p:nvPr/>
          </p:nvSpPr>
          <p:spPr bwMode="auto">
            <a:xfrm>
              <a:off x="6899" y="4506"/>
              <a:ext cx="4" cy="5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3393" y="2083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2" y="463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6697" y="4933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8362" y="4797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Bisection method</a:t>
            </a:r>
            <a:r>
              <a:rPr lang="bn-BD" sz="4000" b="1" dirty="0" smtClean="0"/>
              <a:t> (continued)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method is based on finding the root between two points, the method falls under the category of bracketing methods.</a:t>
            </a:r>
          </a:p>
          <a:p>
            <a:r>
              <a:rPr lang="en-US" sz="2400" dirty="0" smtClean="0"/>
              <a:t>Since the root is bracketed between two points,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one can find the mid-point,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. This gives us two new intervals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u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1428760"/>
          </a:xfrm>
        </p:spPr>
        <p:txBody>
          <a:bodyPr>
            <a:noAutofit/>
          </a:bodyPr>
          <a:lstStyle/>
          <a:p>
            <a:r>
              <a:rPr lang="bn-BD" sz="3000" dirty="0" smtClean="0"/>
              <a:t>T</a:t>
            </a:r>
            <a:r>
              <a:rPr lang="en-US" sz="3000" dirty="0" smtClean="0"/>
              <a:t>here may not be any roots between the two points</a:t>
            </a:r>
            <a:r>
              <a:rPr lang="bn-BD" sz="3000" dirty="0" smtClean="0"/>
              <a:t>, i</a:t>
            </a:r>
            <a:r>
              <a:rPr lang="en-US" sz="3000" dirty="0" smtClean="0"/>
              <a:t>f the function  does not change sign</a:t>
            </a:r>
            <a:endParaRPr lang="en-US" sz="30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2844" y="2249497"/>
            <a:ext cx="8858903" cy="3465519"/>
            <a:chOff x="1455" y="1440"/>
            <a:chExt cx="10499" cy="4107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55" y="1440"/>
              <a:ext cx="10499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V="1">
              <a:off x="1771" y="2190"/>
              <a:ext cx="3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770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2908" y="3733"/>
              <a:ext cx="2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3630" y="3733"/>
              <a:ext cx="1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29" y="1801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668" y="472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76" y="4723"/>
              <a:ext cx="5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79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114" y="3424"/>
              <a:ext cx="3465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6727" y="2175"/>
              <a:ext cx="4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6727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9984" y="4741"/>
              <a:ext cx="4" cy="4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9524" y="4723"/>
              <a:ext cx="3" cy="5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86" y="1801"/>
              <a:ext cx="9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316" y="4292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9715" y="4274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78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7104" y="3424"/>
              <a:ext cx="3464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the function  does not change sign between the two points, roots of the equation  may still </a:t>
            </a:r>
            <a:r>
              <a:rPr lang="en-US" sz="3000" dirty="0" err="1" smtClean="0"/>
              <a:t>exis</a:t>
            </a:r>
            <a:r>
              <a:rPr lang="bn-BD" sz="3000" dirty="0" smtClean="0"/>
              <a:t>t</a:t>
            </a:r>
            <a:endParaRPr lang="en-US" sz="30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214414" y="1643050"/>
            <a:ext cx="6851178" cy="5000660"/>
            <a:chOff x="1440" y="1440"/>
            <a:chExt cx="5628" cy="4107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756" y="4740"/>
              <a:ext cx="47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3138" y="3442"/>
              <a:ext cx="1" cy="1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024" y="3442"/>
              <a:ext cx="2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14" y="1801"/>
              <a:ext cx="663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923" y="4651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818" y="46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269" y="3384"/>
              <a:ext cx="2755" cy="1947"/>
            </a:xfrm>
            <a:custGeom>
              <a:avLst/>
              <a:gdLst/>
              <a:ahLst/>
              <a:cxnLst>
                <a:cxn ang="0">
                  <a:pos x="0" y="1948"/>
                </a:cxn>
                <a:cxn ang="0">
                  <a:pos x="869" y="60"/>
                </a:cxn>
                <a:cxn ang="0">
                  <a:pos x="1784" y="1844"/>
                </a:cxn>
                <a:cxn ang="0">
                  <a:pos x="2536" y="299"/>
                </a:cxn>
                <a:cxn ang="0">
                  <a:pos x="2755" y="49"/>
                </a:cxn>
              </a:cxnLst>
              <a:rect l="0" t="0" r="r" b="b"/>
              <a:pathLst>
                <a:path w="2755" h="1948">
                  <a:moveTo>
                    <a:pt x="0" y="1948"/>
                  </a:moveTo>
                  <a:cubicBezTo>
                    <a:pt x="278" y="1010"/>
                    <a:pt x="572" y="77"/>
                    <a:pt x="869" y="60"/>
                  </a:cubicBezTo>
                  <a:cubicBezTo>
                    <a:pt x="1166" y="43"/>
                    <a:pt x="1506" y="1804"/>
                    <a:pt x="1784" y="1844"/>
                  </a:cubicBezTo>
                  <a:cubicBezTo>
                    <a:pt x="2062" y="1884"/>
                    <a:pt x="2374" y="598"/>
                    <a:pt x="2536" y="299"/>
                  </a:cubicBezTo>
                  <a:cubicBezTo>
                    <a:pt x="2698" y="0"/>
                    <a:pt x="2710" y="101"/>
                    <a:pt x="2755" y="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396010" y="1857364"/>
            <a:ext cx="6176386" cy="4571238"/>
            <a:chOff x="1440" y="1440"/>
            <a:chExt cx="5628" cy="4165"/>
          </a:xfrm>
        </p:grpSpPr>
        <p:sp>
          <p:nvSpPr>
            <p:cNvPr id="1946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1759" y="4732"/>
              <a:ext cx="475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" y="2404"/>
              <a:ext cx="4185" cy="3201"/>
            </a:xfrm>
            <a:custGeom>
              <a:avLst/>
              <a:gdLst/>
              <a:ahLst/>
              <a:cxnLst>
                <a:cxn ang="0">
                  <a:pos x="0" y="2830"/>
                </a:cxn>
                <a:cxn ang="0">
                  <a:pos x="1005" y="10"/>
                </a:cxn>
                <a:cxn ang="0">
                  <a:pos x="2460" y="2891"/>
                </a:cxn>
                <a:cxn ang="0">
                  <a:pos x="3225" y="1871"/>
                </a:cxn>
                <a:cxn ang="0">
                  <a:pos x="3825" y="2666"/>
                </a:cxn>
                <a:cxn ang="0">
                  <a:pos x="4185" y="2336"/>
                </a:cxn>
              </a:cxnLst>
              <a:rect l="0" t="0" r="r" b="b"/>
              <a:pathLst>
                <a:path w="4185" h="3201">
                  <a:moveTo>
                    <a:pt x="0" y="2830"/>
                  </a:moveTo>
                  <a:cubicBezTo>
                    <a:pt x="165" y="2360"/>
                    <a:pt x="595" y="0"/>
                    <a:pt x="1005" y="10"/>
                  </a:cubicBezTo>
                  <a:cubicBezTo>
                    <a:pt x="1415" y="20"/>
                    <a:pt x="2090" y="2581"/>
                    <a:pt x="2460" y="2891"/>
                  </a:cubicBezTo>
                  <a:cubicBezTo>
                    <a:pt x="2830" y="3201"/>
                    <a:pt x="2998" y="1908"/>
                    <a:pt x="3225" y="1871"/>
                  </a:cubicBezTo>
                  <a:cubicBezTo>
                    <a:pt x="3452" y="1834"/>
                    <a:pt x="3665" y="2588"/>
                    <a:pt x="3825" y="2666"/>
                  </a:cubicBezTo>
                  <a:cubicBezTo>
                    <a:pt x="3985" y="2744"/>
                    <a:pt x="4110" y="2405"/>
                    <a:pt x="4185" y="2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32" y="2430"/>
              <a:ext cx="2" cy="2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5715" y="4734"/>
              <a:ext cx="4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514" y="1801"/>
              <a:ext cx="6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598" y="4630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488" y="43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752" y="198759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000" dirty="0" smtClean="0"/>
              <a:t>M</a:t>
            </a:r>
            <a:r>
              <a:rPr lang="en-US" sz="3000" dirty="0" smtClean="0"/>
              <a:t>ore than one root  may exist between the two points</a:t>
            </a:r>
            <a:r>
              <a:rPr lang="bn-BD" sz="3000" dirty="0" smtClean="0"/>
              <a:t> i</a:t>
            </a:r>
            <a:r>
              <a:rPr lang="en-US" sz="3000" dirty="0" smtClean="0"/>
              <a:t>f the function  changes sign between the two points </a:t>
            </a:r>
            <a:endParaRPr lang="en-US" sz="3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root now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or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?  </a:t>
            </a:r>
            <a:endParaRPr lang="bn-BD" sz="2400" dirty="0" smtClean="0"/>
          </a:p>
          <a:p>
            <a:r>
              <a:rPr lang="en-US" sz="2400" dirty="0" smtClean="0"/>
              <a:t>Well, one can find the sign of</a:t>
            </a:r>
            <a:r>
              <a:rPr lang="bn-BD" sz="2400" dirty="0" smtClean="0"/>
              <a:t>       </a:t>
            </a:r>
            <a:r>
              <a:rPr lang="en-US" sz="2400" dirty="0" smtClean="0"/>
              <a:t> , </a:t>
            </a:r>
            <a:r>
              <a:rPr lang="bn-BD" sz="2400" dirty="0" smtClean="0"/>
              <a:t> </a:t>
            </a:r>
            <a:r>
              <a:rPr lang="en-US" sz="2400" dirty="0" smtClean="0"/>
              <a:t>		and if</a:t>
            </a:r>
            <a:r>
              <a:rPr lang="bn-BD" sz="2400" dirty="0" smtClean="0"/>
              <a:t>          </a:t>
            </a:r>
            <a:r>
              <a:rPr lang="en-US" sz="2400" dirty="0" smtClean="0"/>
              <a:t>  </a:t>
            </a: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		 then the new bracket is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otherwise, it is between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r>
              <a:rPr lang="en-US" sz="2400" dirty="0" smtClean="0"/>
              <a:t>So, you can see that you are literally halving the interval.  </a:t>
            </a:r>
            <a:endParaRPr lang="bn-BD" sz="2400" dirty="0" smtClean="0"/>
          </a:p>
          <a:p>
            <a:r>
              <a:rPr lang="en-US" sz="2400" dirty="0" smtClean="0"/>
              <a:t>As one repeats this process, the width of the interval</a:t>
            </a:r>
            <a:r>
              <a:rPr lang="bn-BD" sz="2400" dirty="0" smtClean="0"/>
              <a:t>     [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,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]</a:t>
            </a:r>
            <a:r>
              <a:rPr lang="en-US" sz="2400" dirty="0" smtClean="0"/>
              <a:t>  becomes smaller and smaller, and you can reach to the root of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.  </a:t>
            </a:r>
            <a:endParaRPr lang="bn-BD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572000" y="2214554"/>
          <a:ext cx="16169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14554"/>
                        <a:ext cx="161699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40882"/>
              </p:ext>
            </p:extLst>
          </p:nvPr>
        </p:nvGraphicFramePr>
        <p:xfrm>
          <a:off x="467544" y="2708920"/>
          <a:ext cx="2419829" cy="3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6" imgW="990600" imgH="228600" progId="Equation.3">
                  <p:embed/>
                </p:oleObj>
              </mc:Choice>
              <mc:Fallback>
                <p:oleObj name="Equation" r:id="rId6" imgW="9906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2419829" cy="38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bn-BD" sz="2400" dirty="0" smtClean="0"/>
              <a:t>Step #1: </a:t>
            </a:r>
            <a:r>
              <a:rPr lang="en-US" sz="2400" dirty="0" smtClean="0"/>
              <a:t>Choose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 two guesses for the root such that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i="1" dirty="0" smtClean="0"/>
              <a:t>          </a:t>
            </a:r>
            <a:r>
              <a:rPr lang="en-US" sz="2400" i="1" dirty="0" smtClean="0"/>
              <a:t>	 </a:t>
            </a:r>
          </a:p>
          <a:p>
            <a:pPr lvl="0"/>
            <a:endParaRPr lang="en-US" sz="2400" i="1" dirty="0"/>
          </a:p>
          <a:p>
            <a:pPr lvl="0"/>
            <a:r>
              <a:rPr lang="en-US" sz="2400" dirty="0" smtClean="0"/>
              <a:t>in other words,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2400" dirty="0" smtClean="0"/>
              <a:t>  changes sign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r>
              <a:rPr lang="bn-BD" sz="2400" dirty="0" smtClean="0"/>
              <a:t>Step #2: </a:t>
            </a:r>
            <a:r>
              <a:rPr lang="en-US" sz="2400" dirty="0" smtClean="0"/>
              <a:t>Estimate the root,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of the equation  as the mid-point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</a:t>
            </a:r>
            <a:r>
              <a:rPr lang="bn-BD" sz="2400" dirty="0" smtClean="0"/>
              <a:t>,</a:t>
            </a:r>
            <a:endParaRPr lang="en-US" sz="2400" dirty="0" smtClean="0"/>
          </a:p>
          <a:p>
            <a:endParaRPr lang="en-US" sz="2400" dirty="0"/>
          </a:p>
          <a:p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#3: </a:t>
            </a:r>
            <a:r>
              <a:rPr lang="en-US" sz="2400" dirty="0"/>
              <a:t>	</a:t>
            </a:r>
            <a:r>
              <a:rPr lang="en-US" sz="2400" dirty="0" smtClean="0"/>
              <a:t>		Now check the following</a:t>
            </a:r>
            <a:endParaRPr lang="bn-BD" sz="2400" dirty="0" smtClean="0"/>
          </a:p>
          <a:p>
            <a:pPr lvl="1"/>
            <a:r>
              <a:rPr lang="en-US" sz="2400" dirty="0" smtClean="0"/>
              <a:t>If</a:t>
            </a:r>
            <a:r>
              <a:rPr lang="bn-BD" sz="2400" dirty="0" smtClean="0"/>
              <a:t>     </a:t>
            </a:r>
            <a:r>
              <a:rPr lang="en-US" sz="2400" dirty="0" smtClean="0"/>
              <a:t>  </a:t>
            </a:r>
            <a:r>
              <a:rPr lang="bn-BD" sz="2400" dirty="0" smtClean="0"/>
              <a:t>   </a:t>
            </a:r>
            <a:r>
              <a:rPr lang="en-US" sz="2400" dirty="0" smtClean="0"/>
              <a:t>     	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then  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		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i="1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 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		then the root </a:t>
            </a:r>
            <a:r>
              <a:rPr lang="bn-BD" sz="2400" dirty="0" smtClean="0"/>
              <a:t>is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stop the iteration</a:t>
            </a:r>
            <a:r>
              <a:rPr lang="en-US" sz="2400" dirty="0" smtClean="0"/>
              <a:t>.  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959"/>
              </p:ext>
            </p:extLst>
          </p:nvPr>
        </p:nvGraphicFramePr>
        <p:xfrm>
          <a:off x="1884252" y="2168873"/>
          <a:ext cx="183357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52" y="2168873"/>
                        <a:ext cx="183357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08890"/>
              </p:ext>
            </p:extLst>
          </p:nvPr>
        </p:nvGraphicFramePr>
        <p:xfrm>
          <a:off x="2943058" y="3610427"/>
          <a:ext cx="157163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6" imgW="787058" imgH="393529" progId="Equation.3">
                  <p:embed/>
                </p:oleObj>
              </mc:Choice>
              <mc:Fallback>
                <p:oleObj name="Equation" r:id="rId6" imgW="787058" imgH="393529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058" y="3610427"/>
                        <a:ext cx="1571636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990759"/>
              </p:ext>
            </p:extLst>
          </p:nvPr>
        </p:nvGraphicFramePr>
        <p:xfrm>
          <a:off x="1187624" y="4869160"/>
          <a:ext cx="1357322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8" imgW="990600" imgH="228600" progId="Equation.3">
                  <p:embed/>
                </p:oleObj>
              </mc:Choice>
              <mc:Fallback>
                <p:oleObj name="Equation" r:id="rId8" imgW="990600" imgH="2286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69160"/>
                        <a:ext cx="1357322" cy="37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28728" y="5294004"/>
          <a:ext cx="1514330" cy="36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10" imgW="990600" imgH="228600" progId="Equation.3">
                  <p:embed/>
                </p:oleObj>
              </mc:Choice>
              <mc:Fallback>
                <p:oleObj name="Equation" r:id="rId10" imgW="990600" imgH="2286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294004"/>
                        <a:ext cx="1514330" cy="367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04301"/>
              </p:ext>
            </p:extLst>
          </p:nvPr>
        </p:nvGraphicFramePr>
        <p:xfrm>
          <a:off x="1520684" y="5870329"/>
          <a:ext cx="1647757" cy="38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12" imgW="990600" imgH="228600" progId="Equation.3">
                  <p:embed/>
                </p:oleObj>
              </mc:Choice>
              <mc:Fallback>
                <p:oleObj name="Equation" r:id="rId12" imgW="990600" imgH="2286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84" y="5870329"/>
                        <a:ext cx="1647757" cy="38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BD" sz="2400" dirty="0" smtClean="0"/>
              <a:t>Step #4: </a:t>
            </a:r>
            <a:r>
              <a:rPr lang="en-US" sz="2400" dirty="0" smtClean="0"/>
              <a:t>Find the new estimate of the root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#5: </a:t>
            </a:r>
            <a:r>
              <a:rPr lang="en-US" sz="2400" dirty="0" smtClean="0"/>
              <a:t>Find the absolute relative approximate error as</a:t>
            </a:r>
            <a:endParaRPr lang="bn-BD" sz="2400" dirty="0" smtClean="0"/>
          </a:p>
          <a:p>
            <a:pPr lvl="0">
              <a:buNone/>
            </a:pPr>
            <a:endParaRPr lang="bn-BD" sz="28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w</a:t>
            </a:r>
            <a:r>
              <a:rPr lang="en-US" sz="2400" dirty="0" smtClean="0"/>
              <a:t>here</a:t>
            </a:r>
            <a:r>
              <a:rPr lang="bn-BD" sz="2400" dirty="0" smtClean="0"/>
              <a:t>,</a:t>
            </a:r>
          </a:p>
          <a:p>
            <a:pPr>
              <a:buNone/>
            </a:pPr>
            <a:r>
              <a:rPr lang="bn-BD" sz="2800" dirty="0" smtClean="0"/>
              <a:t>       </a:t>
            </a:r>
            <a:r>
              <a:rPr lang="en-US" sz="2400" dirty="0" smtClean="0"/>
              <a:t>= estimated root from present iteration</a:t>
            </a:r>
            <a:endParaRPr lang="bn-BD" sz="2800" dirty="0" smtClean="0"/>
          </a:p>
          <a:p>
            <a:pPr>
              <a:buNone/>
            </a:pPr>
            <a:r>
              <a:rPr lang="bn-BD" sz="2400" dirty="0" smtClean="0"/>
              <a:t>        </a:t>
            </a:r>
          </a:p>
          <a:p>
            <a:pPr>
              <a:buNone/>
            </a:pPr>
            <a:r>
              <a:rPr lang="bn-BD" sz="2400" dirty="0" smtClean="0"/>
              <a:t>        </a:t>
            </a:r>
            <a:r>
              <a:rPr lang="en-US" sz="2400" dirty="0" smtClean="0"/>
              <a:t>= estimated root from previous iteration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315182" y="1579578"/>
          <a:ext cx="1797428" cy="8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4" imgW="787058" imgH="393529" progId="Equation.3">
                  <p:embed/>
                </p:oleObj>
              </mc:Choice>
              <mc:Fallback>
                <p:oleObj name="Equation" r:id="rId4" imgW="787058" imgH="393529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182" y="1579578"/>
                        <a:ext cx="1797428" cy="89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09335" y="2897906"/>
          <a:ext cx="324854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6" imgW="1371600" imgH="482600" progId="Equation.3">
                  <p:embed/>
                </p:oleObj>
              </mc:Choice>
              <mc:Fallback>
                <p:oleObj name="Equation" r:id="rId6" imgW="1371600" imgH="482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35" y="2897906"/>
                        <a:ext cx="3248549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46589"/>
              </p:ext>
            </p:extLst>
          </p:nvPr>
        </p:nvGraphicFramePr>
        <p:xfrm>
          <a:off x="755576" y="4509120"/>
          <a:ext cx="714380" cy="5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8" imgW="291973" imgH="241195" progId="Equation.3">
                  <p:embed/>
                </p:oleObj>
              </mc:Choice>
              <mc:Fallback>
                <p:oleObj name="Equation" r:id="rId8" imgW="291973" imgH="241195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09120"/>
                        <a:ext cx="714380" cy="590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79279"/>
              </p:ext>
            </p:extLst>
          </p:nvPr>
        </p:nvGraphicFramePr>
        <p:xfrm>
          <a:off x="755576" y="5229200"/>
          <a:ext cx="642942" cy="61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10" imgW="253890" imgH="241195" progId="Equation.3">
                  <p:embed/>
                </p:oleObj>
              </mc:Choice>
              <mc:Fallback>
                <p:oleObj name="Equation" r:id="rId10" imgW="253890" imgH="241195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229200"/>
                        <a:ext cx="642942" cy="61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n-BD" sz="2400" dirty="0" smtClean="0"/>
              <a:t>Step #6: </a:t>
            </a:r>
            <a:r>
              <a:rPr lang="en-US" sz="2400" dirty="0" smtClean="0"/>
              <a:t>Compare the absolute relative approximate error</a:t>
            </a:r>
            <a:r>
              <a:rPr lang="bn-BD" sz="2400" dirty="0" smtClean="0"/>
              <a:t>  </a:t>
            </a:r>
            <a:r>
              <a:rPr lang="en-US" sz="2400" dirty="0" smtClean="0"/>
              <a:t>  with the pre-specified relative error tolerance </a:t>
            </a:r>
            <a:r>
              <a:rPr lang="bn-BD" sz="2400" dirty="0" smtClean="0"/>
              <a:t>  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pPr lvl="0"/>
            <a:r>
              <a:rPr lang="bn-BD" sz="2400" dirty="0" smtClean="0"/>
              <a:t>Step #7: </a:t>
            </a:r>
            <a:r>
              <a:rPr lang="en-US" sz="2400" dirty="0" smtClean="0"/>
              <a:t>If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</a:t>
            </a:r>
            <a:r>
              <a:rPr lang="en-US" sz="2400" dirty="0" smtClean="0"/>
              <a:t> 		then go to Step 3, else stop the algorithm.  </a:t>
            </a:r>
            <a:endParaRPr lang="bn-BD" sz="2400" dirty="0" smtClean="0"/>
          </a:p>
          <a:p>
            <a:pPr lvl="0"/>
            <a:r>
              <a:rPr lang="en-US" sz="2400" dirty="0" smtClean="0"/>
              <a:t>Note</a:t>
            </a:r>
            <a:r>
              <a:rPr lang="bn-BD" sz="2400" dirty="0" smtClean="0"/>
              <a:t>:</a:t>
            </a:r>
            <a:r>
              <a:rPr lang="en-US" sz="2400" dirty="0" smtClean="0"/>
              <a:t> one should also check whether the number of iterations is more than the maximum number of iterations allowed.  </a:t>
            </a:r>
            <a:endParaRPr lang="bn-BD" sz="2400" dirty="0" smtClean="0"/>
          </a:p>
          <a:p>
            <a:pPr lvl="0"/>
            <a:r>
              <a:rPr lang="en-US" sz="2400" dirty="0" smtClean="0"/>
              <a:t>If so, one needs to terminate the algorithm and notify the user about it.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6416" y="1757826"/>
          <a:ext cx="5472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757826"/>
                        <a:ext cx="54726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12714" y="2462916"/>
          <a:ext cx="1167118" cy="59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6" imgW="494870" imgH="253780" progId="Equation.3">
                  <p:embed/>
                </p:oleObj>
              </mc:Choice>
              <mc:Fallback>
                <p:oleObj name="Equation" r:id="rId6" imgW="494870" imgH="25378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714" y="2462916"/>
                        <a:ext cx="1167118" cy="59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76266"/>
              </p:ext>
            </p:extLst>
          </p:nvPr>
        </p:nvGraphicFramePr>
        <p:xfrm>
          <a:off x="6588224" y="2045858"/>
          <a:ext cx="333002" cy="53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045858"/>
                        <a:ext cx="333002" cy="53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True error for the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 approximate value is obtained from the previous equation as 10.265</a:t>
            </a:r>
          </a:p>
          <a:p>
            <a:r>
              <a:rPr lang="bn-BD" sz="2400" dirty="0" smtClean="0"/>
              <a:t>The true value can be obtainted from the derivative of the function</a:t>
            </a:r>
          </a:p>
          <a:p>
            <a:endParaRPr lang="bn-BD" sz="2400" dirty="0" smtClean="0"/>
          </a:p>
          <a:p>
            <a:r>
              <a:rPr lang="bn-BD" sz="2400" dirty="0" smtClean="0"/>
              <a:t>The true value from the above equation is 9.514</a:t>
            </a:r>
          </a:p>
          <a:p>
            <a:pPr hangingPunct="0"/>
            <a:r>
              <a:rPr lang="en-US" sz="2400" dirty="0" smtClean="0"/>
              <a:t>True error = True value – Approximate value</a:t>
            </a:r>
            <a:r>
              <a:rPr lang="bn-BD" sz="2400" dirty="0" smtClean="0"/>
              <a:t> = -0.7506</a:t>
            </a:r>
            <a:endParaRPr lang="en-US" sz="2400" dirty="0" smtClean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43315" y="3140968"/>
          <a:ext cx="2644709" cy="4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Equation" r:id="rId4" imgW="1270000" imgH="228600" progId="Equation.3">
                  <p:embed/>
                </p:oleObj>
              </mc:Choice>
              <mc:Fallback>
                <p:oleObj name="Equation" r:id="rId4" imgW="12700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315" y="3140968"/>
                        <a:ext cx="2644709" cy="47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43050"/>
            <a:ext cx="8686800" cy="5082809"/>
          </a:xfrm>
        </p:spPr>
        <p:txBody>
          <a:bodyPr>
            <a:normAutofit/>
          </a:bodyPr>
          <a:lstStyle/>
          <a:p>
            <a:r>
              <a:rPr lang="bn-BD" dirty="0" smtClean="0"/>
              <a:t>A  ceramic  company</a:t>
            </a:r>
            <a:r>
              <a:rPr lang="en-US" dirty="0" smtClean="0"/>
              <a:t> that makes floats for commodes.  The floating ball has a specific gravity of 0.6 and has a radius of 5.5 cm.  You are asked to find the depth</a:t>
            </a:r>
            <a:r>
              <a:rPr lang="bn-BD" sz="1800" dirty="0" smtClean="0"/>
              <a:t> </a:t>
            </a:r>
            <a:r>
              <a:rPr lang="bn-BD" i="1" dirty="0" smtClean="0"/>
              <a:t>x </a:t>
            </a:r>
            <a:r>
              <a:rPr lang="en-US" dirty="0" smtClean="0"/>
              <a:t> to which the ball is submerged when floating in water.</a:t>
            </a:r>
            <a:endParaRPr lang="bn-BD" dirty="0" smtClean="0"/>
          </a:p>
          <a:p>
            <a:r>
              <a:rPr lang="en-US" dirty="0" smtClean="0"/>
              <a:t>The equation that gives the depth  to which the ball is submerged under water is given by</a:t>
            </a:r>
            <a:endParaRPr lang="bn-BD" dirty="0" smtClean="0"/>
          </a:p>
          <a:p>
            <a:endParaRPr lang="en-US" dirty="0" smtClean="0"/>
          </a:p>
          <a:p>
            <a:endParaRPr lang="bn-BD" dirty="0" smtClean="0"/>
          </a:p>
          <a:p>
            <a:r>
              <a:rPr lang="en-US" dirty="0" smtClean="0"/>
              <a:t>Use the bisection method of finding roots of equations to find the depth  to which the ball is submerged under water.  </a:t>
            </a:r>
            <a:endParaRPr lang="bn-BD" dirty="0" smtClean="0"/>
          </a:p>
          <a:p>
            <a:r>
              <a:rPr lang="en-US" dirty="0" smtClean="0"/>
              <a:t>Conduct three iterations to estimate the root of the above equation. </a:t>
            </a:r>
            <a:endParaRPr lang="bn-BD" dirty="0" smtClean="0"/>
          </a:p>
          <a:p>
            <a:r>
              <a:rPr lang="en-US" dirty="0" smtClean="0"/>
              <a:t>Find the absolute relative approximate error at the end of each iteration</a:t>
            </a:r>
            <a:r>
              <a:rPr lang="bn-BD" dirty="0" smtClean="0"/>
              <a:t>.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43460"/>
              </p:ext>
            </p:extLst>
          </p:nvPr>
        </p:nvGraphicFramePr>
        <p:xfrm>
          <a:off x="1691680" y="3335335"/>
          <a:ext cx="4243808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4" imgW="1879600" imgH="203200" progId="Equation.3">
                  <p:embed/>
                </p:oleObj>
              </mc:Choice>
              <mc:Fallback>
                <p:oleObj name="Equation" r:id="rId4" imgW="1879600" imgH="203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35335"/>
                        <a:ext cx="4243808" cy="45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Boundary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54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the physics of the problem, the ball would be submerged between </a:t>
            </a:r>
            <a:r>
              <a:rPr lang="bn-BD" sz="2400" dirty="0" smtClean="0"/>
              <a:t>x= 0</a:t>
            </a:r>
            <a:r>
              <a:rPr lang="en-US" sz="2400" dirty="0" smtClean="0"/>
              <a:t> and </a:t>
            </a:r>
            <a:r>
              <a:rPr lang="bn-BD" sz="2400" dirty="0" smtClean="0"/>
              <a:t>x=2R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where</a:t>
            </a:r>
            <a:r>
              <a:rPr lang="bn-BD" sz="2400" dirty="0" smtClean="0"/>
              <a:t>, R = radius of the ball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that is</a:t>
            </a:r>
            <a:r>
              <a:rPr lang="bn-BD" sz="2400" dirty="0" smtClean="0"/>
              <a:t>,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2R or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0.11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2451" y="2173096"/>
            <a:ext cx="5371589" cy="39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Test for the boundaries of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sz="2400" dirty="0" smtClean="0"/>
              <a:t>Lets us assume</a:t>
            </a:r>
            <a:r>
              <a:rPr lang="bn-BD" sz="2400" dirty="0" smtClean="0"/>
              <a:t>,</a:t>
            </a:r>
          </a:p>
          <a:p>
            <a:r>
              <a:rPr lang="en-US" sz="2400" dirty="0" smtClean="0"/>
              <a:t>Check if the function changes sign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bn-BD" dirty="0" smtClean="0"/>
              <a:t> </a:t>
            </a:r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Hence, </a:t>
            </a:r>
            <a:endParaRPr lang="en-US" sz="2400" dirty="0" smtClean="0"/>
          </a:p>
          <a:p>
            <a:endParaRPr lang="bn-BD" dirty="0" smtClean="0"/>
          </a:p>
          <a:p>
            <a:r>
              <a:rPr lang="en-US" sz="2400" dirty="0" smtClean="0"/>
              <a:t>So there is at least one root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that is between 0 and 0.11.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59832" y="1772816"/>
          <a:ext cx="295373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72816"/>
                        <a:ext cx="2953733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9651" y="2780928"/>
          <a:ext cx="7192749" cy="47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6" imgW="3632200" imgH="241300" progId="Equation.3">
                  <p:embed/>
                </p:oleObj>
              </mc:Choice>
              <mc:Fallback>
                <p:oleObj name="Equation" r:id="rId6" imgW="3632200" imgH="2413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651" y="2780928"/>
                        <a:ext cx="7192749" cy="47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8383" y="3212976"/>
          <a:ext cx="8110121" cy="4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8" imgW="4267200" imgH="241300" progId="Equation.3">
                  <p:embed/>
                </p:oleObj>
              </mc:Choice>
              <mc:Fallback>
                <p:oleObj name="Equation" r:id="rId8" imgW="4267200" imgH="2413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83" y="3212976"/>
                        <a:ext cx="8110121" cy="458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4415" y="4227852"/>
          <a:ext cx="7534049" cy="48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10" imgW="3746500" imgH="241300" progId="Equation.3">
                  <p:embed/>
                </p:oleObj>
              </mc:Choice>
              <mc:Fallback>
                <p:oleObj name="Equation" r:id="rId10" imgW="3746500" imgH="241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4227852"/>
                        <a:ext cx="7534049" cy="485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75191"/>
            <a:ext cx="840108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estimate of the root is</a:t>
            </a:r>
            <a:r>
              <a:rPr lang="bn-BD" sz="2600" dirty="0" smtClean="0"/>
              <a:t>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m</a:t>
            </a:r>
            <a:r>
              <a:rPr lang="bn-BD" sz="2600" dirty="0" smtClean="0"/>
              <a:t>=(0+0.11)/2=0.055</a:t>
            </a:r>
            <a:endParaRPr lang="en-US" sz="2600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 the root is bracketed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</a:t>
            </a:r>
            <a:r>
              <a:rPr lang="en-US" sz="2400" dirty="0" smtClean="0"/>
              <a:t>that is between 0.055 and 0.11.  So,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0.11</a:t>
            </a:r>
          </a:p>
          <a:p>
            <a:r>
              <a:rPr lang="en-US" sz="2400" dirty="0" smtClean="0"/>
              <a:t>At this point, 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cannot be calculated as we do not have a previous approximation</a:t>
            </a:r>
          </a:p>
          <a:p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44827"/>
            <a:ext cx="9144000" cy="5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4950" y="2970883"/>
          <a:ext cx="8786842" cy="48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5" imgW="3708400" imgH="241300" progId="Equation.3">
                  <p:embed/>
                </p:oleObj>
              </mc:Choice>
              <mc:Fallback>
                <p:oleObj name="Equation" r:id="rId5" imgW="3708400" imgH="2413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0" y="2970883"/>
                        <a:ext cx="8786842" cy="48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948264" y="4437112"/>
          <a:ext cx="475064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7" imgW="241195" imgH="253890" progId="Equation.3">
                  <p:embed/>
                </p:oleObj>
              </mc:Choice>
              <mc:Fallback>
                <p:oleObj name="Equation" r:id="rId7" imgW="241195" imgH="25389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437112"/>
                        <a:ext cx="475064" cy="50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estimate of the root is</a:t>
            </a:r>
            <a:r>
              <a:rPr lang="bn-BD" sz="2400" dirty="0" smtClean="0"/>
              <a:t>,       </a:t>
            </a:r>
            <a:r>
              <a:rPr lang="bn-BD" sz="2000" dirty="0" smtClean="0"/>
              <a:t>   </a:t>
            </a:r>
            <a:r>
              <a:rPr lang="en-US" sz="2000" dirty="0" smtClean="0"/>
              <a:t>	  </a:t>
            </a:r>
            <a:r>
              <a:rPr lang="bn-BD" sz="2400" dirty="0" smtClean="0"/>
              <a:t>=0.082</a:t>
            </a:r>
            <a:r>
              <a:rPr lang="en-US" sz="2400" dirty="0" smtClean="0"/>
              <a:t>5</a:t>
            </a:r>
            <a:endParaRPr lang="en-US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Hence, the root is bracketed between 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 that is, between 0.055 and 0.0825.  So</a:t>
            </a:r>
            <a:r>
              <a:rPr lang="bn-BD" sz="2400" dirty="0" smtClean="0"/>
              <a:t>,</a:t>
            </a:r>
            <a:r>
              <a:rPr lang="en-US" sz="2400" dirty="0" smtClean="0"/>
              <a:t>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=0.0825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487452" y="1634824"/>
          <a:ext cx="1656184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3" name="Equation" r:id="rId4" imgW="787058" imgH="393529" progId="Equation.3">
                  <p:embed/>
                </p:oleObj>
              </mc:Choice>
              <mc:Fallback>
                <p:oleObj name="Equation" r:id="rId4" imgW="787058" imgH="393529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452" y="1634824"/>
                        <a:ext cx="1656184" cy="8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496" y="2492896"/>
          <a:ext cx="9036496" cy="45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6" imgW="4775200" imgH="241300" progId="Equation.3">
                  <p:embed/>
                </p:oleObj>
              </mc:Choice>
              <mc:Fallback>
                <p:oleObj name="Equation" r:id="rId6" imgW="47752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492896"/>
                        <a:ext cx="9036496" cy="456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4338" y="3068960"/>
          <a:ext cx="8374126" cy="4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8" imgW="4203700" imgH="241300" progId="Equation.3">
                  <p:embed/>
                </p:oleObj>
              </mc:Choice>
              <mc:Fallback>
                <p:oleObj name="Equation" r:id="rId8" imgW="4203700" imgH="241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8" y="3068960"/>
                        <a:ext cx="8374126" cy="48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5191"/>
            <a:ext cx="8568952" cy="4625609"/>
          </a:xfrm>
        </p:spPr>
        <p:txBody>
          <a:bodyPr/>
          <a:lstStyle/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    at the end of Iteration 2 is</a:t>
            </a:r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r>
              <a:rPr lang="bn-BD" sz="2800" dirty="0" smtClean="0"/>
              <a:t>  </a:t>
            </a:r>
            <a:r>
              <a:rPr lang="en-US" sz="2800" dirty="0" smtClean="0"/>
              <a:t>    </a:t>
            </a:r>
            <a:r>
              <a:rPr lang="bn-BD" sz="2400" dirty="0" smtClean="0"/>
              <a:t>=33.33%</a:t>
            </a:r>
            <a:endParaRPr lang="en-US" sz="2400" dirty="0" smtClean="0"/>
          </a:p>
          <a:p>
            <a:r>
              <a:rPr lang="en-US" sz="2400" dirty="0" smtClean="0"/>
              <a:t>Let us assume that acceptable error is less than 5%. But because the absolute relative approximate error after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iteration is greater than 5%, so the error is not acceptable.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05822" y="1814844"/>
          <a:ext cx="480690" cy="5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7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822" y="1814844"/>
                        <a:ext cx="480690" cy="5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59832" y="2493466"/>
          <a:ext cx="25013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Equation" r:id="rId6" imgW="1397000" imgH="482600" progId="Equation.3">
                  <p:embed/>
                </p:oleObj>
              </mc:Choice>
              <mc:Fallback>
                <p:oleObj name="Equation" r:id="rId6" imgW="1397000" imgH="482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3466"/>
                        <a:ext cx="250133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78619" y="3371982"/>
          <a:ext cx="481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name="Equation" r:id="rId8" imgW="241195" imgH="253890" progId="Equation.3">
                  <p:embed/>
                </p:oleObj>
              </mc:Choice>
              <mc:Fallback>
                <p:oleObj name="Equation" r:id="rId8" imgW="241195" imgH="25389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19" y="3371982"/>
                        <a:ext cx="481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=0.06875</a:t>
            </a:r>
          </a:p>
          <a:p>
            <a:endParaRPr lang="bn-BD" sz="2800" dirty="0" smtClean="0"/>
          </a:p>
          <a:p>
            <a:pPr>
              <a:buNone/>
            </a:pPr>
            <a:endParaRPr lang="bn-BD" sz="2800" dirty="0" smtClean="0"/>
          </a:p>
          <a:p>
            <a:endParaRPr lang="bn-BD" sz="1200" dirty="0" smtClean="0"/>
          </a:p>
          <a:p>
            <a:r>
              <a:rPr lang="en-US" sz="2400" dirty="0" smtClean="0"/>
              <a:t>Hence, the root is bracketed between  and , that is, between 0.055 and 0.06875.  So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0.06875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ends of Iteration 3 is</a:t>
            </a:r>
            <a:r>
              <a:rPr lang="bn-BD" sz="1200" dirty="0" smtClean="0"/>
              <a:t> </a:t>
            </a:r>
            <a:r>
              <a:rPr lang="bn-BD" sz="2400" dirty="0" smtClean="0"/>
              <a:t>20%</a:t>
            </a:r>
          </a:p>
          <a:p>
            <a:r>
              <a:rPr lang="en-US" sz="2400" dirty="0" smtClean="0"/>
              <a:t>Still the absolute relative approximate error is greater than 5%</a:t>
            </a:r>
          </a:p>
          <a:p>
            <a:endParaRPr lang="en-US" sz="2400" dirty="0" smtClean="0"/>
          </a:p>
          <a:p>
            <a:endParaRPr lang="bn-BD" sz="24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924" y="2348880"/>
          <a:ext cx="893657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Equation" r:id="rId4" imgW="4991100" imgH="241300" progId="Equation.3">
                  <p:embed/>
                </p:oleObj>
              </mc:Choice>
              <mc:Fallback>
                <p:oleObj name="Equation" r:id="rId4" imgW="4991100" imgH="24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4" y="2348880"/>
                        <a:ext cx="893657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96" y="2852937"/>
          <a:ext cx="8208911" cy="4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Equation" r:id="rId6" imgW="4330700" imgH="241300" progId="Equation.3">
                  <p:embed/>
                </p:oleObj>
              </mc:Choice>
              <mc:Fallback>
                <p:oleObj name="Equation" r:id="rId6" imgW="43307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852937"/>
                        <a:ext cx="8208911" cy="4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99470"/>
              </p:ext>
            </p:extLst>
          </p:nvPr>
        </p:nvGraphicFramePr>
        <p:xfrm>
          <a:off x="5868144" y="4581128"/>
          <a:ext cx="425423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name="Equation" r:id="rId8" imgW="241195" imgH="253890" progId="Equation.3">
                  <p:embed/>
                </p:oleObj>
              </mc:Choice>
              <mc:Fallback>
                <p:oleObj name="Equation" r:id="rId8" imgW="241195" imgH="25389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581128"/>
                        <a:ext cx="425423" cy="44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Convergence after ten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928992" cy="5760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/>
              <a:t>Table 1</a:t>
            </a:r>
            <a:r>
              <a:rPr lang="en-US" sz="2000" dirty="0" smtClean="0"/>
              <a:t>   Root of  as function of number of iterations for bisection method.</a:t>
            </a:r>
            <a:endParaRPr lang="en-US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18" y="2060852"/>
          <a:ext cx="8784978" cy="4536499"/>
        </p:xfrm>
        <a:graphic>
          <a:graphicData uri="http://schemas.openxmlformats.org/drawingml/2006/table">
            <a:tbl>
              <a:tblPr/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Iteration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s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l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u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%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error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f(x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----------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6.655X10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33.33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-1.622X10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-4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-5.5.63X10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11.11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4.484X10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5.263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-2.593X10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2.702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-1.080X10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1.370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-3.176X10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0.6897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6.497X10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-1.265X10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0.1721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-3.077X10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0" y="0"/>
          <a:ext cx="1428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0" name="Equation" r:id="rId4" imgW="164885" imgH="215619" progId="Equation.3">
                  <p:embed/>
                </p:oleObj>
              </mc:Choice>
              <mc:Fallback>
                <p:oleObj name="Equation" r:id="rId4" imgW="164885" imgH="215619" progId="Equation.3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0" y="0"/>
          <a:ext cx="152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1" name="Equation" r:id="rId6" imgW="177646" imgH="228402" progId="Equation.3">
                  <p:embed/>
                </p:oleObj>
              </mc:Choice>
              <mc:Fallback>
                <p:oleObj name="Equation" r:id="rId6" imgW="177646" imgH="228402" progId="Equation.3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0" y="0"/>
          <a:ext cx="180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2" name="Equation" r:id="rId8" imgW="203112" imgH="228501" progId="Equation.3">
                  <p:embed/>
                </p:oleObj>
              </mc:Choice>
              <mc:Fallback>
                <p:oleObj name="Equation" r:id="rId8" imgW="203112" imgH="228501" progId="Equation.3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0" y="0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3" name="Equation" r:id="rId10" imgW="241195" imgH="253890" progId="Equation.3">
                  <p:embed/>
                </p:oleObj>
              </mc:Choice>
              <mc:Fallback>
                <p:oleObj name="Equation" r:id="rId10" imgW="241195" imgH="253890" progId="Equation.3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0" y="0"/>
          <a:ext cx="3810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4" name="Equation" r:id="rId12" imgW="431613" imgH="228501" progId="Equation.3">
                  <p:embed/>
                </p:oleObj>
              </mc:Choice>
              <mc:Fallback>
                <p:oleObj name="Equation" r:id="rId12" imgW="431613" imgH="228501" progId="Equation.3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5" name="Equation" r:id="rId14" imgW="748975" imgH="203112" progId="Equation.3">
                  <p:embed/>
                </p:oleObj>
              </mc:Choice>
              <mc:Fallback>
                <p:oleObj name="Equation" r:id="rId14" imgW="748975" imgH="203112" progId="Equation.3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6" name="Equation" r:id="rId16" imgW="837836" imgH="203112" progId="Equation.3">
                  <p:embed/>
                </p:oleObj>
              </mc:Choice>
              <mc:Fallback>
                <p:oleObj name="Equation" r:id="rId16" imgW="837836" imgH="203112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7" name="Equation" r:id="rId18" imgW="850531" imgH="203112" progId="Equation.3">
                  <p:embed/>
                </p:oleObj>
              </mc:Choice>
              <mc:Fallback>
                <p:oleObj name="Equation" r:id="rId18" imgW="850531" imgH="203112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8" name="Equation" r:id="rId20" imgW="748975" imgH="203112" progId="Equation.3">
                  <p:embed/>
                </p:oleObj>
              </mc:Choice>
              <mc:Fallback>
                <p:oleObj name="Equation" r:id="rId20" imgW="748975" imgH="203112" progId="Equation.3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9" name="Equation" r:id="rId22" imgW="850531" imgH="203112" progId="Equation.3">
                  <p:embed/>
                </p:oleObj>
              </mc:Choice>
              <mc:Fallback>
                <p:oleObj name="Equation" r:id="rId22" imgW="850531" imgH="203112" progId="Equation.3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0" y="0"/>
          <a:ext cx="8001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0" name="Equation" r:id="rId24" imgW="914400" imgH="203200" progId="Equation.3">
                  <p:embed/>
                </p:oleObj>
              </mc:Choice>
              <mc:Fallback>
                <p:oleObj name="Equation" r:id="rId24" imgW="914400" imgH="203200" progId="Equation.3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01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1" name="Equation" r:id="rId26" imgW="850531" imgH="203112" progId="Equation.3">
                  <p:embed/>
                </p:oleObj>
              </mc:Choice>
              <mc:Fallback>
                <p:oleObj name="Equation" r:id="rId26" imgW="850531" imgH="203112" progId="Equation.3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2" name="Equation" r:id="rId28" imgW="748975" imgH="203112" progId="Equation.3">
                  <p:embed/>
                </p:oleObj>
              </mc:Choice>
              <mc:Fallback>
                <p:oleObj name="Equation" r:id="rId28" imgW="748975" imgH="203112" progId="Equation.3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3" name="Equation" r:id="rId30" imgW="837836" imgH="203112" progId="Equation.3">
                  <p:embed/>
                </p:oleObj>
              </mc:Choice>
              <mc:Fallback>
                <p:oleObj name="Equation" r:id="rId30" imgW="837836" imgH="203112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8096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4" name="Equation" r:id="rId32" imgW="926698" imgH="203112" progId="Equation.3">
                  <p:embed/>
                </p:oleObj>
              </mc:Choice>
              <mc:Fallback>
                <p:oleObj name="Equation" r:id="rId32" imgW="926698" imgH="203112" progId="Equation.3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96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Since the method brackets the root, the method is guaranteed to converge.</a:t>
            </a:r>
          </a:p>
          <a:p>
            <a:pPr lvl="0"/>
            <a:r>
              <a:rPr lang="en-US" sz="2400" dirty="0" smtClean="0"/>
              <a:t>As iterations are conducted, the interval gets halved.   So one can guarantee the error in the solution of the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convergence of the bisection method is slow as it is simply based on halving the interval.  </a:t>
            </a:r>
          </a:p>
          <a:p>
            <a:pPr lvl="0"/>
            <a:r>
              <a:rPr lang="en-US" sz="2400" dirty="0" smtClean="0"/>
              <a:t>If one of the initial guesses is closer to the root, it will take larger number of iterations to reach the root. </a:t>
            </a:r>
          </a:p>
          <a:p>
            <a:pPr lvl="0"/>
            <a:r>
              <a:rPr lang="en-US" sz="2400" dirty="0" smtClean="0"/>
              <a:t>If a function  is such that it just touches the x-axis (Figure 6) such as</a:t>
            </a:r>
          </a:p>
          <a:p>
            <a:pPr>
              <a:buNone/>
            </a:pP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it will be unable to find the lower guess,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, and upper guess,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, such that 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43967" y="3890764"/>
          <a:ext cx="1519921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67" y="3890764"/>
                        <a:ext cx="1519921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79712" y="5157192"/>
          <a:ext cx="1872208" cy="43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6" imgW="977900" imgH="228600" progId="Equation.3">
                  <p:embed/>
                </p:oleObj>
              </mc:Choice>
              <mc:Fallback>
                <p:oleObj name="Equation" r:id="rId6" imgW="9779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57192"/>
                        <a:ext cx="1872208" cy="43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Magnitude of the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magnitude of true error does not show how bad the error is.  </a:t>
            </a:r>
            <a:endParaRPr lang="bn-BD" sz="2400" dirty="0" smtClean="0"/>
          </a:p>
          <a:p>
            <a:r>
              <a:rPr lang="en-US" sz="2400" dirty="0" smtClean="0"/>
              <a:t>A true error</a:t>
            </a:r>
            <a:r>
              <a:rPr lang="bn-BD" sz="1400" dirty="0" smtClean="0"/>
              <a:t> </a:t>
            </a:r>
            <a:r>
              <a:rPr lang="bn-BD" sz="2400" dirty="0" smtClean="0"/>
              <a:t>-0.75061</a:t>
            </a:r>
            <a:r>
              <a:rPr lang="en-US" sz="2400" dirty="0" smtClean="0"/>
              <a:t>  may seem to be small, but if the function given in the Example 1 were </a:t>
            </a:r>
            <a:r>
              <a:rPr lang="bn-BD" sz="2400" dirty="0" smtClean="0"/>
              <a:t>               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true error in calculating  </a:t>
            </a:r>
            <a:r>
              <a:rPr lang="bn-BD" sz="2400" i="1" dirty="0" smtClean="0"/>
              <a:t>f’(2)</a:t>
            </a:r>
            <a:r>
              <a:rPr lang="bn-BD" sz="1400" dirty="0" smtClean="0"/>
              <a:t> </a:t>
            </a:r>
            <a:r>
              <a:rPr lang="en-US" sz="2400" dirty="0" smtClean="0"/>
              <a:t>with </a:t>
            </a:r>
            <a:r>
              <a:rPr lang="bn-BD" sz="2400" i="1" dirty="0" smtClean="0"/>
              <a:t>h=0.3</a:t>
            </a:r>
            <a:r>
              <a:rPr lang="en-US" sz="2400" dirty="0" smtClean="0"/>
              <a:t> would be </a:t>
            </a:r>
            <a:r>
              <a:rPr lang="bn-BD" sz="2400" dirty="0" smtClean="0"/>
              <a:t>    </a:t>
            </a:r>
            <a:r>
              <a:rPr lang="en-US" sz="2400" dirty="0" smtClean="0"/>
              <a:t> </a:t>
            </a:r>
            <a:r>
              <a:rPr lang="bn-BD" sz="2400" dirty="0" smtClean="0"/>
              <a:t>-0.75061X10</a:t>
            </a:r>
            <a:r>
              <a:rPr lang="bn-BD" sz="2400" baseline="30000" dirty="0" smtClean="0"/>
              <a:t>-6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r>
              <a:rPr lang="en-US" sz="2400" dirty="0" smtClean="0"/>
              <a:t>This value of true error is smaller, even when the two problems are similar in that they use the same value of the function argument,</a:t>
            </a:r>
            <a:r>
              <a:rPr lang="bn-BD" sz="2400" dirty="0" smtClean="0"/>
              <a:t> </a:t>
            </a:r>
            <a:r>
              <a:rPr lang="bn-BD" sz="2400" i="1" dirty="0" smtClean="0"/>
              <a:t>x=2</a:t>
            </a:r>
            <a:r>
              <a:rPr lang="en-US" sz="2400" dirty="0" smtClean="0"/>
              <a:t>  and the step size, </a:t>
            </a:r>
            <a:r>
              <a:rPr lang="bn-BD" sz="2400" i="1" dirty="0" smtClean="0"/>
              <a:t>h=0.3</a:t>
            </a:r>
            <a:r>
              <a:rPr lang="en-US" sz="2400" dirty="0" smtClean="0"/>
              <a:t>  </a:t>
            </a:r>
            <a:endParaRPr lang="bn-BD" sz="2400" dirty="0" smtClean="0"/>
          </a:p>
          <a:p>
            <a:r>
              <a:rPr lang="en-US" sz="2400" dirty="0" smtClean="0"/>
              <a:t>This brings us to the definition of relative true error.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2928926" y="3461566"/>
          <a:ext cx="2436032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4" imgW="1181100" imgH="228600" progId="Equation.3">
                  <p:embed/>
                </p:oleObj>
              </mc:Choice>
              <mc:Fallback>
                <p:oleObj name="Equation" r:id="rId4" imgW="11811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461566"/>
                        <a:ext cx="2436032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equation  </a:t>
            </a:r>
            <a:r>
              <a:rPr lang="bn-BD" sz="3600" dirty="0" smtClean="0"/>
              <a:t>               </a:t>
            </a:r>
            <a:r>
              <a:rPr lang="en-US" sz="3600" dirty="0" smtClean="0"/>
              <a:t>  has a single root that cannot be bracketed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297" name="Group 1"/>
          <p:cNvGrpSpPr>
            <a:grpSpLocks noChangeAspect="1"/>
          </p:cNvGrpSpPr>
          <p:nvPr/>
        </p:nvGrpSpPr>
        <p:grpSpPr bwMode="auto">
          <a:xfrm>
            <a:off x="107504" y="1988840"/>
            <a:ext cx="8976075" cy="4176464"/>
            <a:chOff x="2527" y="2562"/>
            <a:chExt cx="6233" cy="2900"/>
          </a:xfrm>
        </p:grpSpPr>
        <p:sp>
          <p:nvSpPr>
            <p:cNvPr id="553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27" y="2562"/>
              <a:ext cx="6233" cy="2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 flipV="1">
              <a:off x="5319" y="2792"/>
              <a:ext cx="1" cy="22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AutoShape 5"/>
            <p:cNvSpPr>
              <a:spLocks noChangeShapeType="1"/>
            </p:cNvSpPr>
            <p:nvPr/>
          </p:nvSpPr>
          <p:spPr bwMode="auto">
            <a:xfrm>
              <a:off x="2619" y="5019"/>
              <a:ext cx="53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3635" y="3023"/>
              <a:ext cx="3519" cy="2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0" y="2595"/>
                </a:cxn>
                <a:cxn ang="0">
                  <a:pos x="4575" y="45"/>
                </a:cxn>
              </a:cxnLst>
              <a:rect l="0" t="0" r="r" b="b"/>
              <a:pathLst>
                <a:path w="4575" h="2602">
                  <a:moveTo>
                    <a:pt x="0" y="0"/>
                  </a:moveTo>
                  <a:cubicBezTo>
                    <a:pt x="714" y="1294"/>
                    <a:pt x="1428" y="2588"/>
                    <a:pt x="2190" y="2595"/>
                  </a:cubicBezTo>
                  <a:cubicBezTo>
                    <a:pt x="2952" y="2602"/>
                    <a:pt x="3763" y="1323"/>
                    <a:pt x="4575" y="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4822" y="2735"/>
              <a:ext cx="77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298" name="Text Box 2"/>
            <p:cNvSpPr txBox="1">
              <a:spLocks noChangeArrowheads="1"/>
            </p:cNvSpPr>
            <p:nvPr/>
          </p:nvSpPr>
          <p:spPr bwMode="auto">
            <a:xfrm>
              <a:off x="7985" y="4858"/>
              <a:ext cx="77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85231"/>
              </p:ext>
            </p:extLst>
          </p:nvPr>
        </p:nvGraphicFramePr>
        <p:xfrm>
          <a:off x="3275856" y="260648"/>
          <a:ext cx="2160240" cy="57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60648"/>
                        <a:ext cx="2160240" cy="57182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singularity in a function is defined as a point where the function becomes infinite. 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For functions  where there is a singularity  and it reverses sign at the singularity, the bisection method may not converge on the singularity (Figure 7).  An example includes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where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=-2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=3</a:t>
            </a:r>
            <a:r>
              <a:rPr lang="en-US" sz="2400" dirty="0" smtClean="0"/>
              <a:t>  are valid initial guesses which satisfy</a:t>
            </a:r>
          </a:p>
          <a:p>
            <a:pPr lvl="0"/>
            <a:endParaRPr lang="en-US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However, the function is not continuous and the theorem that a root exists is also not applicable.</a:t>
            </a:r>
            <a:endParaRPr lang="bn-BD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621959" y="3707912"/>
          <a:ext cx="131008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4" imgW="596641" imgH="393529" progId="Equation.3">
                  <p:embed/>
                </p:oleObj>
              </mc:Choice>
              <mc:Fallback>
                <p:oleObj name="Equation" r:id="rId4" imgW="596641" imgH="393529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59" y="3707912"/>
                        <a:ext cx="131008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14678" y="5230964"/>
          <a:ext cx="2376264" cy="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6" imgW="977900" imgH="228600" progId="Equation.3">
                  <p:embed/>
                </p:oleObj>
              </mc:Choice>
              <mc:Fallback>
                <p:oleObj name="Equation" r:id="rId6" imgW="9779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230964"/>
                        <a:ext cx="2376264" cy="55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0" y="110478"/>
            <a:ext cx="8229600" cy="1252728"/>
          </a:xfrm>
        </p:spPr>
        <p:txBody>
          <a:bodyPr>
            <a:normAutofit/>
          </a:bodyPr>
          <a:lstStyle/>
          <a:p>
            <a:r>
              <a:rPr lang="bn-BD" dirty="0" smtClean="0"/>
              <a:t>Figure 7 : </a:t>
            </a:r>
            <a:r>
              <a:rPr lang="en-US" dirty="0" smtClean="0"/>
              <a:t>The equation  </a:t>
            </a:r>
            <a:r>
              <a:rPr lang="bn-BD" dirty="0" smtClean="0"/>
              <a:t>      </a:t>
            </a:r>
            <a:r>
              <a:rPr lang="en-US" dirty="0" smtClean="0"/>
              <a:t> has no root but changes sign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1" name="Group 3"/>
          <p:cNvGrpSpPr>
            <a:grpSpLocks noChangeAspect="1"/>
          </p:cNvGrpSpPr>
          <p:nvPr/>
        </p:nvGrpSpPr>
        <p:grpSpPr bwMode="auto">
          <a:xfrm>
            <a:off x="599429" y="1844824"/>
            <a:ext cx="8077027" cy="4464496"/>
            <a:chOff x="1440" y="5988"/>
            <a:chExt cx="7893" cy="4362"/>
          </a:xfrm>
        </p:grpSpPr>
        <p:sp>
          <p:nvSpPr>
            <p:cNvPr id="583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440" y="5988"/>
              <a:ext cx="7893" cy="43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 flipV="1">
              <a:off x="5357" y="6168"/>
              <a:ext cx="1" cy="395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1665" y="8072"/>
              <a:ext cx="73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738" y="6168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8938" y="7864"/>
              <a:ext cx="39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311" y="6248"/>
              <a:ext cx="2519" cy="1849"/>
            </a:xfrm>
            <a:custGeom>
              <a:avLst/>
              <a:gdLst/>
              <a:ahLst/>
              <a:cxnLst>
                <a:cxn ang="0">
                  <a:pos x="91" y="366"/>
                </a:cxn>
                <a:cxn ang="0">
                  <a:pos x="89" y="203"/>
                </a:cxn>
                <a:cxn ang="0">
                  <a:pos x="240" y="1584"/>
                </a:cxn>
                <a:cxn ang="0">
                  <a:pos x="1531" y="1792"/>
                </a:cxn>
                <a:cxn ang="0">
                  <a:pos x="2519" y="1808"/>
                </a:cxn>
              </a:cxnLst>
              <a:rect l="0" t="0" r="r" b="b"/>
              <a:pathLst>
                <a:path w="2519" h="1849">
                  <a:moveTo>
                    <a:pt x="91" y="366"/>
                  </a:moveTo>
                  <a:cubicBezTo>
                    <a:pt x="91" y="339"/>
                    <a:pt x="64" y="0"/>
                    <a:pt x="89" y="203"/>
                  </a:cubicBezTo>
                  <a:cubicBezTo>
                    <a:pt x="114" y="406"/>
                    <a:pt x="0" y="1319"/>
                    <a:pt x="240" y="1584"/>
                  </a:cubicBezTo>
                  <a:cubicBezTo>
                    <a:pt x="480" y="1849"/>
                    <a:pt x="1151" y="1755"/>
                    <a:pt x="1531" y="1792"/>
                  </a:cubicBezTo>
                  <a:cubicBezTo>
                    <a:pt x="1911" y="1829"/>
                    <a:pt x="2313" y="1805"/>
                    <a:pt x="2519" y="180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835" y="8073"/>
              <a:ext cx="2566" cy="1781"/>
            </a:xfrm>
            <a:custGeom>
              <a:avLst/>
              <a:gdLst/>
              <a:ahLst/>
              <a:cxnLst>
                <a:cxn ang="0">
                  <a:pos x="2475" y="1473"/>
                </a:cxn>
                <a:cxn ang="0">
                  <a:pos x="2475" y="1578"/>
                </a:cxn>
                <a:cxn ang="0">
                  <a:pos x="2326" y="255"/>
                </a:cxn>
                <a:cxn ang="0">
                  <a:pos x="1035" y="47"/>
                </a:cxn>
                <a:cxn ang="0">
                  <a:pos x="0" y="28"/>
                </a:cxn>
              </a:cxnLst>
              <a:rect l="0" t="0" r="r" b="b"/>
              <a:pathLst>
                <a:path w="2566" h="1781">
                  <a:moveTo>
                    <a:pt x="2475" y="1473"/>
                  </a:moveTo>
                  <a:cubicBezTo>
                    <a:pt x="2488" y="1627"/>
                    <a:pt x="2500" y="1781"/>
                    <a:pt x="2475" y="1578"/>
                  </a:cubicBezTo>
                  <a:cubicBezTo>
                    <a:pt x="2450" y="1375"/>
                    <a:pt x="2566" y="510"/>
                    <a:pt x="2326" y="255"/>
                  </a:cubicBezTo>
                  <a:cubicBezTo>
                    <a:pt x="2086" y="0"/>
                    <a:pt x="1423" y="85"/>
                    <a:pt x="1035" y="47"/>
                  </a:cubicBezTo>
                  <a:cubicBezTo>
                    <a:pt x="647" y="9"/>
                    <a:pt x="216" y="32"/>
                    <a:pt x="0" y="2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05738"/>
              </p:ext>
            </p:extLst>
          </p:nvPr>
        </p:nvGraphicFramePr>
        <p:xfrm>
          <a:off x="4325909" y="116632"/>
          <a:ext cx="1523638" cy="73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4" imgW="812447" imgH="393529" progId="Equation.3">
                  <p:embed/>
                </p:oleObj>
              </mc:Choice>
              <mc:Fallback>
                <p:oleObj name="Equation" r:id="rId4" imgW="812447" imgH="393529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09" y="116632"/>
                        <a:ext cx="1523638" cy="73801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7246566" y="2646189"/>
            <a:ext cx="1214446" cy="159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393538" y="4178702"/>
            <a:ext cx="5072098" cy="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Bisection Method</a:t>
            </a:r>
            <a:endParaRPr lang="en-US" sz="3600" dirty="0"/>
          </a:p>
        </p:txBody>
      </p:sp>
      <p:sp>
        <p:nvSpPr>
          <p:cNvPr id="70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728" y="287833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171" y="285018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428" y="19888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46" y="2001034"/>
            <a:ext cx="182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</a:rPr>
              <a:t>Define the function</a:t>
            </a:r>
            <a:r>
              <a:rPr lang="en-US" sz="1600" dirty="0" smtClean="0">
                <a:solidFill>
                  <a:srgbClr val="000066"/>
                </a:solidFill>
              </a:rPr>
              <a:t> 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00948" y="3391929"/>
            <a:ext cx="231447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2830" y="35718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r>
              <a:rPr lang="en-US" sz="2400" i="1" dirty="0" smtClean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) :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110" y="2581397"/>
            <a:ext cx="2328970" cy="3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3856" y="24755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u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614022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60682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Find 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=(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sz="2000" dirty="0" err="1" smtClean="0">
                <a:solidFill>
                  <a:srgbClr val="002060"/>
                </a:solidFill>
              </a:rPr>
              <a:t>+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)/2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10" y="4332980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210" y="43062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692734" y="1623853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110" y="186082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l</a:t>
            </a:r>
            <a:r>
              <a:rPr lang="bn-BD" sz="2000" dirty="0" smtClean="0">
                <a:solidFill>
                  <a:srgbClr val="002060"/>
                </a:solidFill>
              </a:rPr>
              <a:t>)</a:t>
            </a:r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m</a:t>
            </a:r>
            <a:r>
              <a:rPr lang="bn-BD" sz="2000" dirty="0" smtClean="0">
                <a:solidFill>
                  <a:srgbClr val="002060"/>
                </a:solidFill>
              </a:rPr>
              <a:t>):0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8992" y="3010025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0444" y="3034739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)*100/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4380" y="2574448"/>
            <a:ext cx="2351550" cy="3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500306"/>
            <a:ext cx="191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l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29198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en-US" sz="2000" dirty="0" smtClean="0">
                <a:solidFill>
                  <a:srgbClr val="002060"/>
                </a:solidFill>
              </a:rPr>
              <a:t>f(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638007" y="3820557"/>
            <a:ext cx="290166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549114" y="3414551"/>
            <a:ext cx="785818" cy="2619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55874" y="3034739"/>
            <a:ext cx="2880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-220526" y="6292701"/>
            <a:ext cx="739097" cy="123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4157" y="6276297"/>
            <a:ext cx="360040" cy="102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31840" y="1606000"/>
            <a:ext cx="72008" cy="4680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6669360"/>
            <a:ext cx="4732082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03848" y="1605979"/>
            <a:ext cx="172819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78756" y="2046964"/>
            <a:ext cx="165831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7137" y="3273767"/>
            <a:ext cx="14401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9742" y="390435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8482" y="3429000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34555" y="2152769"/>
            <a:ext cx="10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170080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750" y="4084299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54798" y="5938983"/>
            <a:ext cx="128592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7963" y="5180583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6113" y="5214950"/>
            <a:ext cx="2376264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</a:p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 = x</a:t>
            </a:r>
            <a:r>
              <a:rPr lang="en-US" sz="20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00430" y="358351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391921" y="3588037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baseline="-25000" dirty="0" smtClean="0">
                <a:solidFill>
                  <a:srgbClr val="002060"/>
                </a:solidFill>
              </a:rPr>
              <a:t>=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5" name="Straight Connector 94"/>
          <p:cNvCxnSpPr>
            <a:stCxn id="23" idx="1"/>
          </p:cNvCxnSpPr>
          <p:nvPr/>
        </p:nvCxnSpPr>
        <p:spPr>
          <a:xfrm rot="10800000" flipV="1">
            <a:off x="3000364" y="2055900"/>
            <a:ext cx="692370" cy="1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37974" y="1809289"/>
            <a:ext cx="500068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88007" y="1537245"/>
            <a:ext cx="5870273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7542857" y="2815601"/>
            <a:ext cx="2571770" cy="590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4678" y="1680121"/>
            <a:ext cx="6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Relative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 smtClean="0"/>
              <a:t>Relative true error is denoted by </a:t>
            </a:r>
            <a:r>
              <a:rPr lang="bn-BD" sz="2400" dirty="0" smtClean="0"/>
              <a:t>  </a:t>
            </a:r>
            <a:r>
              <a:rPr lang="en-US" sz="2400" dirty="0" smtClean="0"/>
              <a:t>and is defined as the ratio between the true error and the true value.</a:t>
            </a:r>
            <a:r>
              <a:rPr lang="bn-BD" sz="2400" dirty="0" smtClean="0"/>
              <a:t>                                                				         </a:t>
            </a:r>
            <a:r>
              <a:rPr lang="en-US" sz="2400" dirty="0" smtClean="0"/>
              <a:t>  </a:t>
            </a:r>
            <a:r>
              <a:rPr lang="bn-BD" sz="2400" dirty="0" smtClean="0"/>
              <a:t>True Error</a:t>
            </a:r>
          </a:p>
          <a:p>
            <a:pPr hangingPunct="0">
              <a:buNone/>
            </a:pPr>
            <a:r>
              <a:rPr lang="bn-BD" sz="2400" dirty="0" smtClean="0"/>
              <a:t>    </a:t>
            </a:r>
            <a:r>
              <a:rPr lang="en-US" sz="2400" dirty="0" smtClean="0"/>
              <a:t>Relative True Error</a:t>
            </a:r>
            <a:r>
              <a:rPr lang="bn-BD" sz="2400" dirty="0" smtClean="0"/>
              <a:t>, </a:t>
            </a:r>
            <a:r>
              <a:rPr lang="en-US" sz="2400" dirty="0" smtClean="0"/>
              <a:t> </a:t>
            </a:r>
            <a:r>
              <a:rPr lang="bn-BD" sz="2400" dirty="0" smtClean="0"/>
              <a:t> = </a:t>
            </a:r>
            <a:r>
              <a:rPr lang="en-US" sz="2400" dirty="0" smtClean="0"/>
              <a:t>       </a:t>
            </a:r>
            <a:r>
              <a:rPr lang="bn-BD" sz="2400" dirty="0" smtClean="0"/>
              <a:t>-------- </a:t>
            </a:r>
          </a:p>
          <a:p>
            <a:pPr hangingPunct="0">
              <a:buNone/>
            </a:pPr>
            <a:r>
              <a:rPr lang="bn-BD" sz="2400" dirty="0" smtClean="0"/>
              <a:t>                                                                    True value</a:t>
            </a:r>
            <a:endParaRPr lang="en-US" sz="2400" dirty="0" smtClean="0"/>
          </a:p>
          <a:p>
            <a:r>
              <a:rPr lang="bn-BD" sz="2400" dirty="0" smtClean="0"/>
              <a:t>In both the case, the relative true error is 0.758895%</a:t>
            </a:r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20673" y="1756191"/>
          <a:ext cx="392115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673" y="1756191"/>
                        <a:ext cx="392115" cy="542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794169" y="2863942"/>
          <a:ext cx="39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Equation" r:id="rId6" imgW="165028" imgH="228501" progId="Equation.3">
                  <p:embed/>
                </p:oleObj>
              </mc:Choice>
              <mc:Fallback>
                <p:oleObj name="Equation" r:id="rId6" imgW="165028" imgH="228501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69" y="2863942"/>
                        <a:ext cx="392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approximate error?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True errors can be calculated only if true values are known.  </a:t>
            </a:r>
            <a:endParaRPr lang="bn-BD" sz="2400" dirty="0" smtClean="0"/>
          </a:p>
          <a:p>
            <a:pPr hangingPunct="0"/>
            <a:r>
              <a:rPr lang="en-US" sz="2400" dirty="0" smtClean="0"/>
              <a:t>For example when one is checking if a program is correct and knows some cases where the true value is known </a:t>
            </a:r>
            <a:endParaRPr lang="bn-BD" sz="2400" dirty="0" smtClean="0"/>
          </a:p>
          <a:p>
            <a:pPr hangingPunct="0"/>
            <a:r>
              <a:rPr lang="en-US" sz="2400" dirty="0" smtClean="0"/>
              <a:t>But mostly we will not have the luxury of knowing true values as why would we want to find the approximate values if we know the true values</a:t>
            </a:r>
            <a:endParaRPr lang="bn-BD" sz="2400" dirty="0" smtClean="0"/>
          </a:p>
          <a:p>
            <a:pPr hangingPunct="0"/>
            <a:r>
              <a:rPr lang="en-US" sz="2400" dirty="0" smtClean="0"/>
              <a:t>So when we are solving a problem numerically, we only have access to approximate values </a:t>
            </a:r>
            <a:endParaRPr lang="bn-BD" sz="2400" dirty="0" smtClean="0"/>
          </a:p>
          <a:p>
            <a:pPr hangingPunct="0"/>
            <a:r>
              <a:rPr lang="en-US" sz="2400" dirty="0" smtClean="0"/>
              <a:t>We need to know how to quantify error for such cases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Definition of Approximate Error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4282" y="1775191"/>
            <a:ext cx="8643998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 Approximate error is defined as the difference between the present approximation and previous approximation.</a:t>
            </a:r>
            <a:endParaRPr lang="bn-BD" sz="2400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>
              <a:buNone/>
            </a:pPr>
            <a:r>
              <a:rPr lang="bn-BD" sz="2200" dirty="0" smtClean="0"/>
              <a:t>  </a:t>
            </a:r>
            <a:r>
              <a:rPr lang="en-US" sz="2200" i="1" dirty="0" smtClean="0"/>
              <a:t>Approximate Error</a:t>
            </a:r>
            <a:r>
              <a:rPr lang="bn-BD" sz="2200" i="1" dirty="0" smtClean="0"/>
              <a:t>=</a:t>
            </a:r>
            <a:r>
              <a:rPr lang="en-US" sz="2200" i="1" dirty="0" smtClean="0"/>
              <a:t> Present Approximation – Previous Approximation</a:t>
            </a:r>
            <a:endParaRPr lang="bn-BD" sz="2200" i="1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/>
            <a:r>
              <a:rPr lang="en-US" sz="2400" dirty="0" smtClean="0"/>
              <a:t>Relative approximate error is defined as the ratio between the approximate error and the present approximation</a:t>
            </a:r>
            <a:endParaRPr lang="bn-BD" sz="2400" dirty="0" smtClean="0"/>
          </a:p>
          <a:p>
            <a:r>
              <a:rPr lang="bn-BD" sz="2400" dirty="0" smtClean="0"/>
              <a:t>In the previous exmple if we find the value of the derivative of the function at h=0.3 and h=0.15, the values 10.265 and 9.8799 respectively</a:t>
            </a:r>
          </a:p>
          <a:p>
            <a:r>
              <a:rPr lang="bn-BD" sz="2400" dirty="0" smtClean="0"/>
              <a:t>So the relative approximate error in percentage is -3.8942% </a:t>
            </a:r>
            <a:endParaRPr lang="en-US" sz="2400" dirty="0" smtClean="0"/>
          </a:p>
          <a:p>
            <a:pPr hangingPunct="0">
              <a:buNone/>
            </a:pPr>
            <a:endParaRPr lang="en-US" sz="35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U</a:t>
            </a:r>
            <a:r>
              <a:rPr lang="en-US" dirty="0" smtClean="0"/>
              <a:t>se relative approximate errors to minimize the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876" y="1785927"/>
            <a:ext cx="8929718" cy="500065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a numerical method that uses iterative </a:t>
            </a:r>
            <a:r>
              <a:rPr lang="bn-BD" sz="2400" dirty="0" smtClean="0"/>
              <a:t>process</a:t>
            </a:r>
            <a:r>
              <a:rPr lang="en-US" sz="2400" dirty="0" smtClean="0"/>
              <a:t>, a user can calculate relative approximate error at the end of each iteration  </a:t>
            </a:r>
            <a:endParaRPr lang="bn-BD" sz="2400" dirty="0" smtClean="0"/>
          </a:p>
          <a:p>
            <a:pPr hangingPunct="0"/>
            <a:r>
              <a:rPr lang="en-US" sz="2400" dirty="0" smtClean="0"/>
              <a:t>The user may pre-specify a minimum acceptable tolerance called the pre-specified tolerance  </a:t>
            </a:r>
            <a:endParaRPr lang="bn-BD" sz="2400" dirty="0" smtClean="0"/>
          </a:p>
          <a:p>
            <a:pPr hangingPunct="0"/>
            <a:r>
              <a:rPr lang="en-US" sz="2400" dirty="0" smtClean="0"/>
              <a:t>If the absolute relative approximate error  is less than or equal to the pre-specified tolerance, then the acceptable error has been reached and no more iterations would be required	</a:t>
            </a:r>
            <a:endParaRPr lang="bn-BD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Introduction to finding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3372406"/>
          </a:xfrm>
        </p:spPr>
        <p:txBody>
          <a:bodyPr>
            <a:normAutofit/>
          </a:bodyPr>
          <a:lstStyle/>
          <a:p>
            <a:r>
              <a:rPr lang="bn-BD" sz="2400" dirty="0" smtClean="0"/>
              <a:t>Mathematically models for a wide variety of problems in science and engineering can be formulated into equations of the form     </a:t>
            </a:r>
            <a:r>
              <a:rPr lang="bn-BD" sz="2400" i="1" dirty="0" smtClean="0"/>
              <a:t>f(x)=</a:t>
            </a:r>
            <a:r>
              <a:rPr lang="en-US" sz="2400" i="1" dirty="0" smtClean="0"/>
              <a:t>0</a:t>
            </a:r>
            <a:endParaRPr lang="bn-BD" sz="2400" i="1" dirty="0" smtClean="0"/>
          </a:p>
          <a:p>
            <a:pPr>
              <a:buNone/>
            </a:pPr>
            <a:r>
              <a:rPr lang="bn-BD" sz="2400" dirty="0" smtClean="0"/>
              <a:t>	where</a:t>
            </a:r>
            <a:r>
              <a:rPr lang="bn-BD" sz="1200" dirty="0" smtClean="0"/>
              <a:t> </a:t>
            </a:r>
            <a:r>
              <a:rPr lang="bn-BD" sz="2400" i="1" dirty="0" smtClean="0"/>
              <a:t>x </a:t>
            </a:r>
            <a:r>
              <a:rPr lang="bn-BD" sz="2400" dirty="0" smtClean="0"/>
              <a:t> and </a:t>
            </a:r>
            <a:r>
              <a:rPr lang="bn-BD" sz="2400" i="1" dirty="0" smtClean="0"/>
              <a:t>f(x)</a:t>
            </a:r>
            <a:r>
              <a:rPr lang="bn-BD" sz="2400" dirty="0" smtClean="0"/>
              <a:t> may be real, complex or vector quantities. </a:t>
            </a:r>
          </a:p>
          <a:p>
            <a:r>
              <a:rPr lang="bn-BD" sz="2400" dirty="0" smtClean="0"/>
              <a:t>The solution process often involves finding the values of</a:t>
            </a:r>
            <a:r>
              <a:rPr lang="bn-BD" sz="1100" dirty="0" smtClean="0"/>
              <a:t> </a:t>
            </a:r>
            <a:r>
              <a:rPr lang="bn-BD" sz="2400" i="1" dirty="0" smtClean="0"/>
              <a:t>x  </a:t>
            </a:r>
            <a:r>
              <a:rPr lang="bn-BD" sz="2400" dirty="0" smtClean="0"/>
              <a:t>that would satisfy the equation</a:t>
            </a:r>
          </a:p>
          <a:p>
            <a:r>
              <a:rPr lang="bn-BD" sz="2400" dirty="0" smtClean="0"/>
              <a:t>These values are called the roots of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8885</TotalTime>
  <Words>2271</Words>
  <Application>Microsoft Office PowerPoint</Application>
  <PresentationFormat>On-screen Show (4:3)</PresentationFormat>
  <Paragraphs>472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PowerPoint Presentation</vt:lpstr>
      <vt:lpstr>What is true error?</vt:lpstr>
      <vt:lpstr>True error for the example</vt:lpstr>
      <vt:lpstr>Magnitude of the true error</vt:lpstr>
      <vt:lpstr>Relative True Error</vt:lpstr>
      <vt:lpstr>What is approximate error?</vt:lpstr>
      <vt:lpstr>Definition of Approximate Error</vt:lpstr>
      <vt:lpstr>Use relative approximate errors to minimize the error</vt:lpstr>
      <vt:lpstr>Introduction to finding Roots</vt:lpstr>
      <vt:lpstr>Polynomial Equations</vt:lpstr>
      <vt:lpstr>Polynomial equations (continued)</vt:lpstr>
      <vt:lpstr>Transcendental Equations</vt:lpstr>
      <vt:lpstr>Iterative Methods</vt:lpstr>
      <vt:lpstr>Iterative Methods (continued)</vt:lpstr>
      <vt:lpstr>Iterative Methods (continued)</vt:lpstr>
      <vt:lpstr>Starting an iterative process</vt:lpstr>
      <vt:lpstr>Starting an iterative process</vt:lpstr>
      <vt:lpstr>Starting an iterative process (continued)</vt:lpstr>
      <vt:lpstr>Example #1</vt:lpstr>
      <vt:lpstr>Iteration Stopping Criterion</vt:lpstr>
      <vt:lpstr>Bisection Method</vt:lpstr>
      <vt:lpstr>Bisection method (continued)</vt:lpstr>
      <vt:lpstr>There may not be any roots between the two points, if the function  does not change sign</vt:lpstr>
      <vt:lpstr>If the function  does not change sign between the two points, roots of the equation  may still exist</vt:lpstr>
      <vt:lpstr>PowerPoint Presentation</vt:lpstr>
      <vt:lpstr>Decision making process</vt:lpstr>
      <vt:lpstr>Complete Algorithm for the Bisection Method </vt:lpstr>
      <vt:lpstr>Complete Algorithm for the Bisection Method (continued)</vt:lpstr>
      <vt:lpstr>Complete Algorithm for the Bisection Method (continued)</vt:lpstr>
      <vt:lpstr>An Exercise</vt:lpstr>
      <vt:lpstr>Boundary of the Solution</vt:lpstr>
      <vt:lpstr>Test for the boundaries of the root</vt:lpstr>
      <vt:lpstr>Iteration 1</vt:lpstr>
      <vt:lpstr>Iteration 2</vt:lpstr>
      <vt:lpstr>Iteration 2 (continued)</vt:lpstr>
      <vt:lpstr>Iteration 3</vt:lpstr>
      <vt:lpstr>Convergence after ten iterations</vt:lpstr>
      <vt:lpstr>Advantages of bisection method</vt:lpstr>
      <vt:lpstr>Drawbacks of bisection method</vt:lpstr>
      <vt:lpstr>The equation                   has a single root that cannot be bracketed</vt:lpstr>
      <vt:lpstr>Drawbacks of bisection method</vt:lpstr>
      <vt:lpstr>Figure 7 : The equation         has no root but changes sign</vt:lpstr>
      <vt:lpstr>Flow Chart of Bisection Method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180</cp:revision>
  <dcterms:created xsi:type="dcterms:W3CDTF">2013-01-12T13:11:26Z</dcterms:created>
  <dcterms:modified xsi:type="dcterms:W3CDTF">2016-05-12T06:11:22Z</dcterms:modified>
</cp:coreProperties>
</file>