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9" r:id="rId6"/>
    <p:sldId id="276" r:id="rId7"/>
    <p:sldId id="280" r:id="rId8"/>
    <p:sldId id="277" r:id="rId9"/>
    <p:sldId id="281" r:id="rId10"/>
    <p:sldId id="278" r:id="rId11"/>
    <p:sldId id="28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60"/>
  </p:normalViewPr>
  <p:slideViewPr>
    <p:cSldViewPr>
      <p:cViewPr varScale="1">
        <p:scale>
          <a:sx n="74" d="100"/>
          <a:sy n="74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5A1EDA-2878-4DFB-B632-9E9EE3B5C6BF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DBCD6D-E42A-40EB-9856-92A25EB2D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9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1981-190F-49C4-A388-453EF82A1457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5EAA-322B-4626-ADF5-87CD7E7A47DE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F0F2-7F2D-4A1C-8245-59ACEEAD47CA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39F7-FE9A-43C8-94DE-FD302FD8E4EE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C042-9086-4120-A62F-95EA2620CDEF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9EDD-988E-4D48-A17A-E26E8842CA0D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13E-A676-4189-A634-0D2F18395234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9F7-7334-4F56-B6F1-EC4B5F690AAB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483-5B03-49FE-B5ED-E5408274CF27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4B3B-501A-4CC3-A2CD-9678D7392C77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5910-4981-44E3-BEAD-818868646AA7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442C-6B3A-4C87-A9E8-C92D7E450DD5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75656" y="352551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5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Revision on Finding Roots of Non-linear Equations </a:t>
            </a:r>
            <a:endParaRPr lang="bn-BD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r>
              <a:rPr lang="en-US" sz="3200" smtClean="0">
                <a:solidFill>
                  <a:schemeClr val="tx1"/>
                </a:solidFill>
              </a:rPr>
              <a:t>Slide credit:</a:t>
            </a:r>
          </a:p>
          <a:p>
            <a:r>
              <a:rPr lang="bn-BD" sz="2000" dirty="0" smtClean="0">
                <a:solidFill>
                  <a:schemeClr val="tx1"/>
                </a:solidFill>
              </a:rPr>
              <a:t>Dr.</a:t>
            </a:r>
            <a:r>
              <a:rPr lang="bn-BD" sz="36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S. M. Lutful Kabir</a:t>
            </a:r>
            <a:br>
              <a:rPr lang="bn-BD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Bi-section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i="1" baseline="30000" dirty="0" smtClean="0"/>
              <a:t>3 </a:t>
            </a:r>
            <a:r>
              <a:rPr lang="en-US" i="1" dirty="0" smtClean="0"/>
              <a:t>- x</a:t>
            </a:r>
            <a:r>
              <a:rPr lang="en-US" i="1" baseline="30000" dirty="0" smtClean="0"/>
              <a:t>2 </a:t>
            </a:r>
            <a:r>
              <a:rPr lang="en-US" i="1" dirty="0" smtClean="0"/>
              <a:t>- 11x + 12 = 0,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l </a:t>
            </a:r>
            <a:r>
              <a:rPr lang="en-US" i="1" dirty="0" smtClean="0"/>
              <a:t>= -6.2,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u</a:t>
            </a:r>
            <a:r>
              <a:rPr lang="en-US" i="1" baseline="-25000" dirty="0" smtClean="0"/>
              <a:t> </a:t>
            </a:r>
            <a:r>
              <a:rPr lang="en-US" i="1" dirty="0" smtClean="0"/>
              <a:t>= -2.8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608187"/>
              </p:ext>
            </p:extLst>
          </p:nvPr>
        </p:nvGraphicFramePr>
        <p:xfrm>
          <a:off x="214282" y="1498011"/>
          <a:ext cx="864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071702"/>
                <a:gridCol w="2071702"/>
                <a:gridCol w="2000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Iteration Count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-25000" dirty="0" err="1" smtClean="0"/>
                        <a:t>m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% Error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f(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-25000" dirty="0" err="1" smtClean="0"/>
                        <a:t>m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----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-49.87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-3.65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23.29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-9.7996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-3.23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13.18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3.5324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6.18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-2.6228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3.19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0.5789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6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1.57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-0.9905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7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-3.36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0.79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-0.1980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0.40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0.1924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0.20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-0.0023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0.0992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0.0952</a:t>
                      </a:r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542139"/>
            <a:ext cx="5507719" cy="27432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Bracketing Methods</a:t>
            </a:r>
          </a:p>
          <a:p>
            <a:pPr lvl="1"/>
            <a:r>
              <a:rPr lang="en-US" dirty="0" smtClean="0"/>
              <a:t>Bisection Method</a:t>
            </a:r>
          </a:p>
          <a:p>
            <a:pPr lvl="1"/>
            <a:r>
              <a:rPr lang="en-US" dirty="0" smtClean="0"/>
              <a:t>False Position Method</a:t>
            </a:r>
          </a:p>
          <a:p>
            <a:r>
              <a:rPr lang="en-US" dirty="0" smtClean="0"/>
              <a:t>Open End Methods</a:t>
            </a:r>
          </a:p>
          <a:p>
            <a:pPr lvl="1"/>
            <a:r>
              <a:rPr lang="en-US" dirty="0" smtClean="0"/>
              <a:t>Newton </a:t>
            </a:r>
            <a:r>
              <a:rPr lang="en-US" dirty="0" err="1" smtClean="0"/>
              <a:t>Raphson’s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Secant’s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the Four 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1714488"/>
          <a:ext cx="864396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55"/>
                <a:gridCol w="1986932"/>
                <a:gridCol w="1989921"/>
                <a:gridCol w="1624854"/>
                <a:gridCol w="1571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Points of Comparison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Bisection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False Position 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Newton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Raphson’s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Secant’s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initial guesses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Initial test required?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not 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Fundamental formula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Method of determining the New Guesses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M=f(x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)f(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&lt;0, 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600" i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M&gt;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 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i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 bisection (only replace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  <a:endParaRPr lang="en-US" sz="16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</a:p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i-1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Convergence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Guaranteed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Bracketing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Bracketing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 End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7562809" y="3571876"/>
          <a:ext cx="156401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09" y="3571876"/>
                        <a:ext cx="1564018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023910" y="3547900"/>
          <a:ext cx="1292229" cy="53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1" name="Equation" r:id="rId6" imgW="1040948" imgH="431613" progId="Equation.3">
                  <p:embed/>
                </p:oleObj>
              </mc:Choice>
              <mc:Fallback>
                <p:oleObj name="Equation" r:id="rId6" imgW="1040948" imgH="431613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10" y="3547900"/>
                        <a:ext cx="1292229" cy="535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149725" y="3587087"/>
          <a:ext cx="1708159" cy="49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2" name="Equation" r:id="rId8" imgW="1485900" imgH="431800" progId="Equation.3">
                  <p:embed/>
                </p:oleObj>
              </mc:Choice>
              <mc:Fallback>
                <p:oleObj name="Equation" r:id="rId8" imgW="14859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587087"/>
                        <a:ext cx="1708159" cy="496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214546" y="3557323"/>
          <a:ext cx="1052385" cy="52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3" name="Equation" r:id="rId10" imgW="787058" imgH="393529" progId="Equation.3">
                  <p:embed/>
                </p:oleObj>
              </mc:Choice>
              <mc:Fallback>
                <p:oleObj name="Equation" r:id="rId10" imgW="787058" imgH="39352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557323"/>
                        <a:ext cx="1052385" cy="526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Newton </a:t>
            </a:r>
            <a:r>
              <a:rPr lang="en-US" i="1" dirty="0" err="1" smtClean="0"/>
              <a:t>Raphson</a:t>
            </a:r>
            <a:r>
              <a:rPr lang="en-US" i="1" dirty="0" smtClean="0"/>
              <a:t> method to find the root of the following equation up to 3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i="1" baseline="30000" dirty="0" smtClean="0"/>
              <a:t>2</a:t>
            </a:r>
            <a:r>
              <a:rPr lang="en-US" i="1" dirty="0" smtClean="0"/>
              <a:t>e</a:t>
            </a:r>
            <a:r>
              <a:rPr lang="en-US" i="1" baseline="30000" dirty="0" smtClean="0"/>
              <a:t>-x</a:t>
            </a:r>
            <a:r>
              <a:rPr lang="en-US" i="1" dirty="0" smtClean="0"/>
              <a:t>-0.5=0,</a:t>
            </a:r>
            <a:r>
              <a:rPr lang="en-US" dirty="0" smtClean="0"/>
              <a:t>   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i="1" dirty="0" smtClean="0"/>
              <a:t>= 0.2</a:t>
            </a:r>
          </a:p>
          <a:p>
            <a:pPr>
              <a:buNone/>
            </a:pPr>
            <a:endParaRPr lang="en-US" i="1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857364"/>
          <a:ext cx="6096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</a:t>
                      </a:r>
                      <a:r>
                        <a:rPr lang="en-US" sz="2800" baseline="0" dirty="0" smtClean="0"/>
                        <a:t> Error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1.7853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88.80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1.2463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43.24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1.4437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13.67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1.4859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2.84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0.1372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Secant’s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 2x</a:t>
            </a:r>
            <a:r>
              <a:rPr lang="en-US" i="1" baseline="30000" dirty="0" smtClean="0"/>
              <a:t>3</a:t>
            </a:r>
            <a:r>
              <a:rPr lang="en-US" i="1" dirty="0" smtClean="0"/>
              <a:t>+7x</a:t>
            </a:r>
            <a:r>
              <a:rPr lang="en-US" i="1" baseline="30000" dirty="0" smtClean="0"/>
              <a:t>2</a:t>
            </a:r>
            <a:r>
              <a:rPr lang="en-US" i="1" dirty="0" smtClean="0"/>
              <a:t>-14x+5=0,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-1 </a:t>
            </a:r>
            <a:r>
              <a:rPr lang="en-US" i="1" dirty="0" smtClean="0"/>
              <a:t>= -5.5 and x</a:t>
            </a:r>
            <a:r>
              <a:rPr lang="en-US" i="1" baseline="-25000" dirty="0" smtClean="0"/>
              <a:t>0 </a:t>
            </a:r>
            <a:r>
              <a:rPr lang="en-US" i="1" dirty="0" smtClean="0"/>
              <a:t>= -4.5</a:t>
            </a:r>
          </a:p>
          <a:p>
            <a:pPr>
              <a:buNone/>
            </a:pP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</a:t>
                      </a:r>
                      <a:r>
                        <a:rPr lang="en-US" sz="2800" baseline="0" dirty="0" smtClean="0"/>
                        <a:t> Error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-4.9135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8.42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-5.0178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2.08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-4.995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-5.000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0.0108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false position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xtanx-3=0;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l</a:t>
            </a:r>
            <a:r>
              <a:rPr lang="en-US" i="1" dirty="0" smtClean="0"/>
              <a:t>=0 and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u</a:t>
            </a:r>
            <a:r>
              <a:rPr lang="en-US" i="1" dirty="0" smtClean="0"/>
              <a:t>=4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Problem#3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75600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  Error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f(x</a:t>
                      </a:r>
                      <a:r>
                        <a:rPr lang="en-US" sz="2800" baseline="-25000" dirty="0" smtClean="0"/>
                        <a:t>i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2.5911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---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-4.5905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3.6306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28.63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-1.0682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3.7768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-0.2163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3.8029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0.69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-0.0406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3.8077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-0.0075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3.8086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-0.0014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384</Words>
  <Application>Microsoft Office PowerPoint</Application>
  <PresentationFormat>On-screen Show (4:3)</PresentationFormat>
  <Paragraphs>205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Categories of Methods</vt:lpstr>
      <vt:lpstr>Comparison between the Four Methods</vt:lpstr>
      <vt:lpstr>Problem #1</vt:lpstr>
      <vt:lpstr>Result of Problem #1</vt:lpstr>
      <vt:lpstr>Problem #2</vt:lpstr>
      <vt:lpstr>Result of Problem #2</vt:lpstr>
      <vt:lpstr>Problem #3</vt:lpstr>
      <vt:lpstr>Result of Problem#3</vt:lpstr>
      <vt:lpstr>Problem #4</vt:lpstr>
      <vt:lpstr>Result of Problem #4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180</cp:revision>
  <dcterms:created xsi:type="dcterms:W3CDTF">2013-01-12T13:11:26Z</dcterms:created>
  <dcterms:modified xsi:type="dcterms:W3CDTF">2016-05-24T03:12:21Z</dcterms:modified>
</cp:coreProperties>
</file>