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5" r:id="rId3"/>
    <p:sldId id="346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61" r:id="rId15"/>
    <p:sldId id="362" r:id="rId16"/>
    <p:sldId id="363" r:id="rId17"/>
    <p:sldId id="360" r:id="rId18"/>
    <p:sldId id="364" r:id="rId19"/>
    <p:sldId id="365" r:id="rId20"/>
    <p:sldId id="366" r:id="rId21"/>
    <p:sldId id="36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94" d="100"/>
          <a:sy n="94" d="100"/>
        </p:scale>
        <p:origin x="-2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B301-DB3B-4AF3-ACFE-542AE4FC8FA6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5AD-21CA-4286-A5D7-F9B1C8B592BC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6B2-C2DE-4A8B-ABFF-F7BA09A8541F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2A1-4189-49EE-A1A7-0D9904D027FA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6BB-0F30-4E93-8B47-B023D0E05308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9C61-8825-4702-8A2B-798475AD91B1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7952-0EA9-48D0-AF1E-563D16D6246B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46F3-198F-4AAD-A915-A8D2F3DCC940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220-B902-4D6A-AF47-96971925D2FD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8E1-5CCF-40F4-AC49-5578842E9228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5B47-2D62-48CC-B193-F3A2382D0918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CE59-2B59-4B5A-AD6C-BE80EFAC54C5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71538" y="2857496"/>
            <a:ext cx="7407990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08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chemeClr val="tx1"/>
                </a:solidFill>
                <a:cs typeface="+mn-cs"/>
              </a:rPr>
              <a:t>Solution of Simultaneous Linear Equation :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LU Decomposition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For Slides Thanks to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7786678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Does [L][U] = [A]?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155700" y="2671768"/>
          <a:ext cx="5816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3" imgW="2692400" imgH="711200" progId="Equation.3">
                  <p:embed/>
                </p:oleObj>
              </mc:Choice>
              <mc:Fallback>
                <p:oleObj name="Equation" r:id="rId3" imgW="2692400" imgH="71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671768"/>
                        <a:ext cx="58166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010400" y="3038475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214290"/>
            <a:ext cx="9001092" cy="838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Using LU Decomposition to solve SLEs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Solve the following set of linear equations using LU Decomposition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587875" y="1905000"/>
          <a:ext cx="31035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3" imgW="1714500" imgH="711200" progId="Equation.3">
                  <p:embed/>
                </p:oleObj>
              </mc:Choice>
              <mc:Fallback>
                <p:oleObj name="Equation" r:id="rId3" imgW="1714500" imgH="71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905000"/>
                        <a:ext cx="31035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Using the procedure for finding the [</a:t>
            </a:r>
            <a:r>
              <a:rPr lang="en-US" sz="2400" i="1" dirty="0">
                <a:latin typeface="Arial" charset="0"/>
              </a:rPr>
              <a:t>L</a:t>
            </a:r>
            <a:r>
              <a:rPr lang="en-US" sz="2400" dirty="0">
                <a:latin typeface="Arial" charset="0"/>
              </a:rPr>
              <a:t>] and [</a:t>
            </a:r>
            <a:r>
              <a:rPr lang="en-US" sz="2400" i="1" dirty="0">
                <a:latin typeface="Arial" charset="0"/>
              </a:rPr>
              <a:t>U</a:t>
            </a:r>
            <a:r>
              <a:rPr lang="en-US" sz="2400" dirty="0">
                <a:latin typeface="Arial" charset="0"/>
              </a:rPr>
              <a:t>] matrices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371600" y="4343400"/>
          <a:ext cx="61722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5" imgW="3086100" imgH="711200" progId="Equation.3">
                  <p:embed/>
                </p:oleObj>
              </mc:Choice>
              <mc:Fallback>
                <p:oleObj name="Equation" r:id="rId5" imgW="3086100" imgH="71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61722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214290"/>
            <a:ext cx="8572496" cy="1143000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6800" y="2305050"/>
            <a:ext cx="2362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Set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Solve 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6200" y="2209800"/>
          <a:ext cx="35052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3" imgW="1905000" imgH="711200" progId="Equation.3">
                  <p:embed/>
                </p:oleObj>
              </mc:Choice>
              <mc:Fallback>
                <p:oleObj name="Equation" r:id="rId3" imgW="1905000" imgH="71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350520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35063" y="4264025"/>
          <a:ext cx="3300412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5" imgW="1638300" imgH="685800" progId="Equation.3">
                  <p:embed/>
                </p:oleObj>
              </mc:Choice>
              <mc:Fallback>
                <p:oleObj name="Equation" r:id="rId5" imgW="1638300" imgH="685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264025"/>
                        <a:ext cx="3300412" cy="137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9"/>
          <p:cNvGraphicFramePr>
            <a:graphicFrameLocks noChangeAspect="1"/>
          </p:cNvGraphicFramePr>
          <p:nvPr/>
        </p:nvGraphicFramePr>
        <p:xfrm>
          <a:off x="5643570" y="4174591"/>
          <a:ext cx="2800343" cy="146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7" imgW="1358310" imgH="710891" progId="Equation.3">
                  <p:embed/>
                </p:oleObj>
              </mc:Choice>
              <mc:Fallback>
                <p:oleObj name="Equation" r:id="rId7" imgW="1358310" imgH="71089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174591"/>
                        <a:ext cx="2800343" cy="146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4071934" y="4714884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7072298" cy="1143000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2214554"/>
            <a:ext cx="64008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Solve 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	</a:t>
            </a: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200400" y="1898650"/>
          <a:ext cx="47117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3" imgW="2197100" imgH="711200" progId="Equation.3">
                  <p:embed/>
                </p:oleObj>
              </mc:Choice>
              <mc:Fallback>
                <p:oleObj name="Equation" r:id="rId3" imgW="2197100" imgH="71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98650"/>
                        <a:ext cx="471170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9"/>
          <p:cNvGraphicFramePr>
            <a:graphicFrameLocks noChangeAspect="1"/>
          </p:cNvGraphicFramePr>
          <p:nvPr/>
        </p:nvGraphicFramePr>
        <p:xfrm>
          <a:off x="3729038" y="3857625"/>
          <a:ext cx="23336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5" imgW="1016000" imgH="711200" progId="Equation.3">
                  <p:embed/>
                </p:oleObj>
              </mc:Choice>
              <mc:Fallback>
                <p:oleObj name="Equation" r:id="rId5" imgW="1016000" imgH="71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3857625"/>
                        <a:ext cx="2333625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60" y="61898"/>
            <a:ext cx="8501058" cy="12954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Finding the inverse of a square matrix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62000" y="1700213"/>
            <a:ext cx="7645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The inverse [B] of a square matrix [</a:t>
            </a:r>
            <a:r>
              <a:rPr lang="en-US" sz="2400" i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] is defined as</a:t>
            </a:r>
          </a:p>
          <a:p>
            <a:pPr algn="l">
              <a:spcBef>
                <a:spcPct val="50000"/>
              </a:spcBef>
            </a:pPr>
            <a:endParaRPr lang="en-US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57304" y="3929063"/>
          <a:ext cx="57721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3" imgW="1981200" imgH="711200" progId="Equation.3">
                  <p:embed/>
                </p:oleObj>
              </mc:Choice>
              <mc:Fallback>
                <p:oleObj name="Equation" r:id="rId3" imgW="1981200" imgH="71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04" y="3929063"/>
                        <a:ext cx="5772150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4000" cy="1287462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Finding the inverse of a square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596" y="1500174"/>
            <a:ext cx="828680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How can LU Decomposition be used to find the inverse?</a:t>
            </a:r>
          </a:p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Assume the first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to be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i="1" baseline="-25000" dirty="0">
                <a:latin typeface="Arial" charset="0"/>
              </a:rPr>
              <a:t>11</a:t>
            </a:r>
            <a:r>
              <a:rPr lang="en-US" sz="2200" i="1" dirty="0">
                <a:latin typeface="Arial" charset="0"/>
              </a:rPr>
              <a:t>  b</a:t>
            </a:r>
            <a:r>
              <a:rPr lang="en-US" sz="2200" i="1" baseline="-25000" dirty="0">
                <a:latin typeface="Arial" charset="0"/>
              </a:rPr>
              <a:t>12</a:t>
            </a:r>
            <a:r>
              <a:rPr lang="en-US" sz="2200" i="1" dirty="0">
                <a:latin typeface="Arial" charset="0"/>
              </a:rPr>
              <a:t>  … b</a:t>
            </a:r>
            <a:r>
              <a:rPr lang="en-US" sz="2200" i="1" baseline="-25000" dirty="0">
                <a:latin typeface="Arial" charset="0"/>
              </a:rPr>
              <a:t>n1</a:t>
            </a:r>
            <a:r>
              <a:rPr lang="en-US" sz="2200" dirty="0">
                <a:latin typeface="Arial" charset="0"/>
              </a:rPr>
              <a:t>]</a:t>
            </a:r>
            <a:r>
              <a:rPr lang="en-US" sz="2200" i="1" baseline="30000" dirty="0">
                <a:latin typeface="Arial" charset="0"/>
              </a:rPr>
              <a:t>T</a:t>
            </a:r>
          </a:p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Using this and the definition of matrix multiplication</a:t>
            </a:r>
          </a:p>
          <a:p>
            <a:pPr algn="l"/>
            <a:endParaRPr lang="en-US" sz="2200" dirty="0">
              <a:latin typeface="Arial" charset="0"/>
            </a:endParaRPr>
          </a:p>
          <a:p>
            <a:pPr algn="l"/>
            <a:r>
              <a:rPr lang="en-US" sz="2200" dirty="0">
                <a:latin typeface="Arial" charset="0"/>
              </a:rPr>
              <a:t>     First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     	 	      Second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2976" y="3653552"/>
          <a:ext cx="1716111" cy="177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3" imgW="914400" imgH="939800" progId="Equation.3">
                  <p:embed/>
                </p:oleObj>
              </mc:Choice>
              <mc:Fallback>
                <p:oleObj name="Equation" r:id="rId3" imgW="914400" imgH="93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653552"/>
                        <a:ext cx="1716111" cy="177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43570" y="3562367"/>
          <a:ext cx="1795459" cy="179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5" imgW="939800" imgH="939800" progId="Equation.3">
                  <p:embed/>
                </p:oleObj>
              </mc:Choice>
              <mc:Fallback>
                <p:oleObj name="Equation" r:id="rId5" imgW="939800" imgH="939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3562367"/>
                        <a:ext cx="1795459" cy="1795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1472" y="5784195"/>
            <a:ext cx="80724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The remaining columns in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can be found in the same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Find the inverse of a square matrix [</a:t>
            </a:r>
            <a:r>
              <a:rPr lang="en-US" sz="2200" i="1" dirty="0">
                <a:latin typeface="Arial" charset="0"/>
              </a:rPr>
              <a:t>A</a:t>
            </a:r>
            <a:r>
              <a:rPr lang="en-US" sz="2200" dirty="0">
                <a:latin typeface="Arial" charset="0"/>
              </a:rPr>
              <a:t>]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048000" y="2362200"/>
          <a:ext cx="24384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2438400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785918" y="4572000"/>
          <a:ext cx="5764977" cy="150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5" imgW="2895600" imgH="711200" progId="Equation.3">
                  <p:embed/>
                </p:oleObj>
              </mc:Choice>
              <mc:Fallback>
                <p:oleObj name="Equation" r:id="rId5" imgW="2895600" imgH="71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572000"/>
                        <a:ext cx="5764977" cy="1500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4404" y="3857628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Using the decomposition procedure, the [</a:t>
            </a:r>
            <a:r>
              <a:rPr lang="en-US" sz="2200" i="1" dirty="0">
                <a:latin typeface="Arial" charset="0"/>
              </a:rPr>
              <a:t>L</a:t>
            </a:r>
            <a:r>
              <a:rPr lang="en-US" sz="2200" dirty="0">
                <a:latin typeface="Arial" charset="0"/>
              </a:rPr>
              <a:t>] and [</a:t>
            </a:r>
            <a:r>
              <a:rPr lang="en-US" sz="2200" i="1" dirty="0">
                <a:latin typeface="Arial" charset="0"/>
              </a:rPr>
              <a:t>U</a:t>
            </a:r>
            <a:r>
              <a:rPr lang="en-US" sz="2200" dirty="0">
                <a:latin typeface="Arial" charset="0"/>
              </a:rPr>
              <a:t>] matrices are found to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21429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2910" y="1785926"/>
            <a:ext cx="73057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latin typeface="Arial" charset="0"/>
              </a:rPr>
              <a:t>Solving for the each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requires two steps</a:t>
            </a:r>
          </a:p>
          <a:p>
            <a:pPr marL="342900" indent="-342900" algn="l">
              <a:spcBef>
                <a:spcPct val="50000"/>
              </a:spcBef>
              <a:buFontTx/>
              <a:buAutoNum type="arabicParenR"/>
              <a:defRPr/>
            </a:pPr>
            <a:r>
              <a:rPr lang="en-US" sz="2200" dirty="0">
                <a:latin typeface="Arial" charset="0"/>
              </a:rPr>
              <a:t>Solve [</a:t>
            </a:r>
            <a:r>
              <a:rPr lang="en-US" sz="2200" i="1" dirty="0">
                <a:latin typeface="Arial" charset="0"/>
              </a:rPr>
              <a:t>L</a:t>
            </a:r>
            <a:r>
              <a:rPr lang="en-US" sz="2200" dirty="0">
                <a:latin typeface="Arial" charset="0"/>
              </a:rPr>
              <a:t>]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= [</a:t>
            </a:r>
            <a:r>
              <a:rPr lang="en-US" sz="2200" i="1" dirty="0">
                <a:latin typeface="Arial" charset="0"/>
              </a:rPr>
              <a:t>C</a:t>
            </a:r>
            <a:r>
              <a:rPr lang="en-US" sz="2200" dirty="0">
                <a:latin typeface="Arial" charset="0"/>
              </a:rPr>
              <a:t>] for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</a:t>
            </a:r>
          </a:p>
          <a:p>
            <a:pPr marL="342900" indent="-342900" algn="l">
              <a:spcBef>
                <a:spcPct val="50000"/>
              </a:spcBef>
              <a:buFontTx/>
              <a:buAutoNum type="arabicParenR"/>
              <a:defRPr/>
            </a:pPr>
            <a:r>
              <a:rPr lang="en-US" sz="2200" dirty="0">
                <a:latin typeface="Arial" charset="0"/>
              </a:rPr>
              <a:t>Solve [</a:t>
            </a:r>
            <a:r>
              <a:rPr lang="en-US" sz="2200" i="1" dirty="0">
                <a:latin typeface="Arial" charset="0"/>
              </a:rPr>
              <a:t>U</a:t>
            </a:r>
            <a:r>
              <a:rPr lang="en-US" sz="2200" dirty="0">
                <a:latin typeface="Arial" charset="0"/>
              </a:rPr>
              <a:t>] 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 =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for 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1538" y="3603625"/>
            <a:ext cx="144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Step 1: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438400" y="3146425"/>
          <a:ext cx="45132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3" imgW="2425700" imgH="711200" progId="Equation.3">
                  <p:embed/>
                </p:oleObj>
              </mc:Choice>
              <mc:Fallback>
                <p:oleObj name="Equation" r:id="rId3" imgW="2425700" imgH="71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46425"/>
                        <a:ext cx="4513263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3400" y="4510088"/>
            <a:ext cx="320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200" dirty="0">
                <a:latin typeface="Arial" charset="0"/>
              </a:rPr>
              <a:t>This generates the equations: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714480" y="4767283"/>
          <a:ext cx="327183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5" imgW="1371600" imgH="685800" progId="Equation.3">
                  <p:embed/>
                </p:oleObj>
              </mc:Choice>
              <mc:Fallback>
                <p:oleObj name="Equation" r:id="rId5" imgW="1371600" imgH="685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767283"/>
                        <a:ext cx="3271838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3040063"/>
            <a:ext cx="641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100">
              <a:latin typeface="Arial" charset="0"/>
            </a:endParaRPr>
          </a:p>
          <a:p>
            <a:pPr algn="l" eaLnBrk="0" hangingPunct="0">
              <a:tabLst>
                <a:tab pos="457200" algn="l"/>
              </a:tabLst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59396" name="Object 21"/>
          <p:cNvGraphicFramePr>
            <a:graphicFrameLocks noChangeAspect="1"/>
          </p:cNvGraphicFramePr>
          <p:nvPr/>
        </p:nvGraphicFramePr>
        <p:xfrm>
          <a:off x="5643590" y="4908571"/>
          <a:ext cx="28575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7" imgW="1282700" imgH="711200" progId="Equation.3">
                  <p:embed/>
                </p:oleObj>
              </mc:Choice>
              <mc:Fallback>
                <p:oleObj name="Equation" r:id="rId7" imgW="1282700" imgH="71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90" y="4908571"/>
                        <a:ext cx="2857500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5000628" y="5444504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214290"/>
            <a:ext cx="821530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596" y="2428868"/>
            <a:ext cx="35338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Solving [</a:t>
            </a:r>
            <a:r>
              <a:rPr lang="en-US" sz="2200" i="1" dirty="0">
                <a:latin typeface="Arial" charset="0"/>
              </a:rPr>
              <a:t>U</a:t>
            </a:r>
            <a:r>
              <a:rPr lang="en-US" sz="2200" dirty="0">
                <a:latin typeface="Arial" charset="0"/>
              </a:rPr>
              <a:t>][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 =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for 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			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256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191000" y="2209800"/>
          <a:ext cx="3886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3" imgW="2247900" imgH="711200" progId="Equation.3">
                  <p:embed/>
                </p:oleObj>
              </mc:Choice>
              <mc:Fallback>
                <p:oleObj name="Equation" r:id="rId3" imgW="2247900" imgH="71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3886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09600" y="3581400"/>
          <a:ext cx="3805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5" imgW="1562100" imgH="685800" progId="Equation.3">
                  <p:embed/>
                </p:oleObj>
              </mc:Choice>
              <mc:Fallback>
                <p:oleObj name="Equation" r:id="rId5" imgW="1562100" imgH="685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3805238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34067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                 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60420" name="Object 18"/>
          <p:cNvGraphicFramePr>
            <a:graphicFrameLocks noChangeAspect="1"/>
          </p:cNvGraphicFramePr>
          <p:nvPr/>
        </p:nvGraphicFramePr>
        <p:xfrm>
          <a:off x="5262586" y="3714752"/>
          <a:ext cx="2667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7" imgW="1180588" imgH="710891" progId="Equation.3">
                  <p:embed/>
                </p:oleObj>
              </mc:Choice>
              <mc:Fallback>
                <p:oleObj name="Equation" r:id="rId7" imgW="1180588" imgH="71089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86" y="3714752"/>
                        <a:ext cx="26670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4572000" y="428625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842962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7224" y="1678062"/>
            <a:ext cx="7543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200" dirty="0">
                <a:latin typeface="Arial" charset="0"/>
              </a:rPr>
              <a:t>Repeating for the second and third columns of the inverse</a:t>
            </a:r>
          </a:p>
          <a:p>
            <a:pPr algn="l"/>
            <a:endParaRPr lang="en-US" sz="2200" dirty="0">
              <a:latin typeface="Arial" charset="0"/>
            </a:endParaRPr>
          </a:p>
          <a:p>
            <a:pPr algn="l"/>
            <a:r>
              <a:rPr lang="en-US" sz="2200" dirty="0">
                <a:latin typeface="Arial" charset="0"/>
              </a:rPr>
              <a:t>       Second Column			Third Column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256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34067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                 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071538" y="2857496"/>
          <a:ext cx="3071834" cy="143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3" imgW="1536700" imgH="711200" progId="Equation.3">
                  <p:embed/>
                </p:oleObj>
              </mc:Choice>
              <mc:Fallback>
                <p:oleObj name="Equation" r:id="rId3" imgW="1536700" imgH="71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857496"/>
                        <a:ext cx="3071834" cy="1431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71604" y="4400552"/>
          <a:ext cx="2437496" cy="138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5" imgW="1257300" imgH="711200" progId="Equation.3">
                  <p:embed/>
                </p:oleObj>
              </mc:Choice>
              <mc:Fallback>
                <p:oleObj name="Equation" r:id="rId5" imgW="1257300" imgH="711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400552"/>
                        <a:ext cx="2437496" cy="1385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5200650" y="2978150"/>
          <a:ext cx="3018721" cy="137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7" imgW="1562100" imgH="711200" progId="Equation.3">
                  <p:embed/>
                </p:oleObj>
              </mc:Choice>
              <mc:Fallback>
                <p:oleObj name="Equation" r:id="rId7" imgW="1562100" imgH="71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978150"/>
                        <a:ext cx="3018721" cy="1379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5500694" y="4483102"/>
          <a:ext cx="2272108" cy="137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9" imgW="1180588" imgH="710891" progId="Equation.3">
                  <p:embed/>
                </p:oleObj>
              </mc:Choice>
              <mc:Fallback>
                <p:oleObj name="Equation" r:id="rId9" imgW="1180588" imgH="710891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4483102"/>
                        <a:ext cx="2272108" cy="1374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3000364" y="4143380"/>
            <a:ext cx="328614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Arial" charset="0"/>
              </a:rPr>
              <a:t>LU Decomposition is another method to solve a set of simultaneous linear equations</a:t>
            </a:r>
          </a:p>
          <a:p>
            <a:pPr>
              <a:spcBef>
                <a:spcPct val="50000"/>
              </a:spcBef>
            </a:pPr>
            <a:r>
              <a:rPr lang="en-US" sz="2600" dirty="0" smtClean="0">
                <a:latin typeface="Arial" charset="0"/>
              </a:rPr>
              <a:t>For most non-singular matrix [</a:t>
            </a:r>
            <a:r>
              <a:rPr lang="en-US" sz="2600" i="1" dirty="0" smtClean="0">
                <a:latin typeface="Arial" charset="0"/>
              </a:rPr>
              <a:t>A</a:t>
            </a:r>
            <a:r>
              <a:rPr lang="en-US" sz="2600" dirty="0" smtClean="0">
                <a:latin typeface="Arial" charset="0"/>
              </a:rPr>
              <a:t>] that one could conduct Gauss Elimination forward elimination steps, one can always write it as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Arial" charset="0"/>
              </a:rPr>
              <a:t>	where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Arial" charset="0"/>
              </a:rPr>
              <a:t>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dirty="0" smtClean="0">
                <a:latin typeface="Arial" charset="0"/>
              </a:rPr>
              <a:t>= lower triangular matrix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Arial" charset="0"/>
              </a:rPr>
              <a:t>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dirty="0" smtClean="0">
                <a:latin typeface="Arial" charset="0"/>
              </a:rPr>
              <a:t>= upper triangular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70" y="142852"/>
            <a:ext cx="9144000" cy="1143000"/>
          </a:xfrm>
        </p:spPr>
        <p:txBody>
          <a:bodyPr/>
          <a:lstStyle/>
          <a:p>
            <a:r>
              <a:rPr lang="en-US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1336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The inverse of [</a:t>
            </a:r>
            <a:r>
              <a:rPr lang="en-US" sz="2200" i="1" dirty="0">
                <a:latin typeface="Arial" charset="0"/>
              </a:rPr>
              <a:t>A</a:t>
            </a:r>
            <a:r>
              <a:rPr lang="en-US" sz="2200" dirty="0">
                <a:latin typeface="Arial" charset="0"/>
              </a:rPr>
              <a:t>] is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256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4067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                 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133600" y="2743200"/>
          <a:ext cx="46339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2540000" imgH="711200" progId="Equation.3">
                  <p:embed/>
                </p:oleObj>
              </mc:Choice>
              <mc:Fallback>
                <p:oleObj name="Equation" r:id="rId3" imgW="2540000" imgH="71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4633913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524000" y="4267200"/>
            <a:ext cx="5943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To check your work do the following operation</a:t>
            </a:r>
          </a:p>
          <a:p>
            <a:pPr>
              <a:spcBef>
                <a:spcPct val="50000"/>
              </a:spcBef>
            </a:pPr>
            <a:r>
              <a:rPr lang="en-US" sz="3600" dirty="0">
                <a:latin typeface="Arial" charset="0"/>
              </a:rPr>
              <a:t>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</a:t>
            </a:r>
            <a:r>
              <a:rPr lang="en-US" sz="3600" baseline="30000" dirty="0">
                <a:latin typeface="Arial" charset="0"/>
              </a:rPr>
              <a:t>-1</a:t>
            </a:r>
            <a:r>
              <a:rPr lang="en-US" sz="3600" dirty="0">
                <a:latin typeface="Arial" charset="0"/>
              </a:rPr>
              <a:t> = 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>
                <a:latin typeface="Arial" charset="0"/>
              </a:rPr>
              <a:t>] = 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</a:t>
            </a:r>
            <a:r>
              <a:rPr lang="en-US" sz="3600" baseline="30000" dirty="0">
                <a:latin typeface="Arial" charset="0"/>
              </a:rPr>
              <a:t>-1</a:t>
            </a:r>
            <a:r>
              <a:rPr lang="en-US" sz="3600" dirty="0">
                <a:latin typeface="Arial" charset="0"/>
              </a:rPr>
              <a:t>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71414"/>
            <a:ext cx="885828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Find the inverse of the following matrix using LU decomposition method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86050" y="1471931"/>
          <a:ext cx="2786082" cy="1814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3" imgW="1091726" imgH="710891" progId="Equation.3">
                  <p:embed/>
                </p:oleObj>
              </mc:Choice>
              <mc:Fallback>
                <p:oleObj name="Equation" r:id="rId3" imgW="1091726" imgH="710891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471931"/>
                        <a:ext cx="2786082" cy="1814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57224" y="4942610"/>
          <a:ext cx="6715172" cy="184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5" imgW="2590800" imgH="711200" progId="Equation.3">
                  <p:embed/>
                </p:oleObj>
              </mc:Choice>
              <mc:Fallback>
                <p:oleObj name="Equation" r:id="rId5" imgW="2590800" imgH="71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942610"/>
                        <a:ext cx="6715172" cy="1843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85852" y="3214686"/>
          <a:ext cx="3049585" cy="172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7" imgW="1257300" imgH="711200" progId="Equation.3">
                  <p:embed/>
                </p:oleObj>
              </mc:Choice>
              <mc:Fallback>
                <p:oleObj name="Equation" r:id="rId7" imgW="1257300" imgH="71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214686"/>
                        <a:ext cx="3049585" cy="1725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714876" y="3244386"/>
          <a:ext cx="2857520" cy="168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9" imgW="1206500" imgH="711200" progId="Equation.3">
                  <p:embed/>
                </p:oleObj>
              </mc:Choice>
              <mc:Fallback>
                <p:oleObj name="Equation" r:id="rId9" imgW="1206500" imgH="71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244386"/>
                        <a:ext cx="2857520" cy="168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(continued)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422" y="1785926"/>
            <a:ext cx="9448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 spcCol="4572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If solving a set of linear equations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If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en-US" sz="2000" dirty="0">
                <a:latin typeface="Arial" charset="0"/>
              </a:rPr>
              <a:t>then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Multiply by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Which gives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Remember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Arial" charset="0"/>
              </a:rPr>
              <a:t>which leads to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Now,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>
                <a:latin typeface="Arial" charset="0"/>
              </a:rPr>
              <a:t> then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Now, let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Which ends with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and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]=[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 (1)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</a:rPr>
              <a:t>How can this be used?</a:t>
            </a:r>
            <a:endParaRPr lang="en-US" sz="4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57356" y="2428868"/>
            <a:ext cx="52578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spcAft>
                <a:spcPts val="600"/>
              </a:spcAft>
            </a:pPr>
            <a:r>
              <a:rPr lang="en-US" sz="2800" dirty="0">
                <a:latin typeface="Arial" charset="0"/>
              </a:rPr>
              <a:t>Given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     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Arial" charset="0"/>
              </a:rPr>
              <a:t>Decompose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into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Arial" charset="0"/>
              </a:rPr>
              <a:t>Solve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for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 </a:t>
            </a:r>
            <a:endParaRPr lang="en-US" sz="2200" dirty="0">
              <a:latin typeface="Arial" charset="0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Arial" charset="0"/>
              </a:rPr>
              <a:t>Solve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for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" charset="0"/>
              </a:rPr>
              <a:t>Method: [A] Decompose to [L] and [U]</a:t>
            </a:r>
            <a:endParaRPr lang="en-US" sz="4000" dirty="0"/>
          </a:p>
        </p:txBody>
      </p:sp>
      <p:graphicFrame>
        <p:nvGraphicFramePr>
          <p:cNvPr id="4710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85875" y="2000250"/>
          <a:ext cx="60896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3" imgW="2755900" imgH="711200" progId="Equation.3">
                  <p:embed/>
                </p:oleObj>
              </mc:Choice>
              <mc:Fallback>
                <p:oleObj name="Equation" r:id="rId3" imgW="2755900" imgH="7112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000250"/>
                        <a:ext cx="608965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4038600"/>
            <a:ext cx="7315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[</a:t>
            </a:r>
            <a:r>
              <a:rPr lang="en-US" sz="2400" i="1" dirty="0">
                <a:latin typeface="Arial" charset="0"/>
              </a:rPr>
              <a:t>U</a:t>
            </a:r>
            <a:r>
              <a:rPr lang="en-US" sz="2400" dirty="0">
                <a:latin typeface="Arial" charset="0"/>
              </a:rPr>
              <a:t>] is the same as the coefficient matrix at the end of the forward elimination step.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[</a:t>
            </a:r>
            <a:r>
              <a:rPr lang="en-US" sz="2400" i="1" dirty="0">
                <a:latin typeface="Arial" charset="0"/>
              </a:rPr>
              <a:t>L</a:t>
            </a:r>
            <a:r>
              <a:rPr lang="en-US" sz="2400" dirty="0">
                <a:latin typeface="Arial" charset="0"/>
              </a:rPr>
              <a:t>] is obtained using the </a:t>
            </a:r>
            <a:r>
              <a:rPr lang="en-US" sz="2400" i="1" dirty="0">
                <a:latin typeface="Arial" charset="0"/>
              </a:rPr>
              <a:t>multipliers</a:t>
            </a:r>
            <a:r>
              <a:rPr lang="en-US" sz="2400" dirty="0">
                <a:latin typeface="Arial" charset="0"/>
              </a:rPr>
              <a:t> that were used in the forward elimination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142852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</a:rPr>
              <a:t>Finding the [</a:t>
            </a:r>
            <a:r>
              <a:rPr lang="en-US" sz="4000" i="1" dirty="0" smtClean="0">
                <a:latin typeface="Arial" charset="0"/>
              </a:rPr>
              <a:t>U</a:t>
            </a:r>
            <a:r>
              <a:rPr lang="en-US" sz="4000" dirty="0" smtClean="0">
                <a:latin typeface="Arial" charset="0"/>
              </a:rPr>
              <a:t>] matrix</a:t>
            </a:r>
            <a:endParaRPr lang="en-US" sz="4000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643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Using the Forward Elimination Procedure of Gauss </a:t>
            </a:r>
            <a:r>
              <a:rPr lang="en-US" sz="2400" dirty="0" smtClean="0">
                <a:latin typeface="Arial" charset="0"/>
              </a:rPr>
              <a:t>Elimination (</a:t>
            </a:r>
            <a:r>
              <a:rPr lang="en-US" sz="2400" i="1" dirty="0" smtClean="0">
                <a:latin typeface="Arial" charset="0"/>
              </a:rPr>
              <a:t>without partial pivoting technique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311525" y="2143116"/>
          <a:ext cx="18700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3" imgW="901309" imgH="710891" progId="Equation.3">
                  <p:embed/>
                </p:oleObj>
              </mc:Choice>
              <mc:Fallback>
                <p:oleObj name="Equation" r:id="rId3" imgW="901309" imgH="71089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143116"/>
                        <a:ext cx="18700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598613" y="3643314"/>
          <a:ext cx="60896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5" imgW="3378200" imgH="711200" progId="Equation.3">
                  <p:embed/>
                </p:oleObj>
              </mc:Choice>
              <mc:Fallback>
                <p:oleObj name="Equation" r:id="rId5" imgW="3378200" imgH="71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643314"/>
                        <a:ext cx="6089650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597025" y="5149215"/>
          <a:ext cx="60991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7" imgW="3441700" imgH="711200" progId="Equation.3">
                  <p:embed/>
                </p:oleObj>
              </mc:Choice>
              <mc:Fallback>
                <p:oleObj name="Equation" r:id="rId7" imgW="3441700" imgH="71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149215"/>
                        <a:ext cx="609917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4800" y="4000504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Step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60" y="142852"/>
            <a:ext cx="842962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Finding the [U] Matrix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3810000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Step 2: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800600" y="1905000"/>
          <a:ext cx="23891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3" imgW="1397000" imgH="711200" progId="Equation.3">
                  <p:embed/>
                </p:oleObj>
              </mc:Choice>
              <mc:Fallback>
                <p:oleObj name="Equation" r:id="rId3" imgW="1397000" imgH="71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238918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981200" y="3429000"/>
          <a:ext cx="6129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5" imgW="3378200" imgH="711200" progId="Equation.3">
                  <p:embed/>
                </p:oleObj>
              </mc:Choice>
              <mc:Fallback>
                <p:oleObj name="Equation" r:id="rId5" imgW="3378200" imgH="71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612933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2819400" y="4876800"/>
          <a:ext cx="28194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7" imgW="1638300" imgH="711200" progId="Equation.3">
                  <p:embed/>
                </p:oleObj>
              </mc:Choice>
              <mc:Fallback>
                <p:oleObj name="Equation" r:id="rId7" imgW="1638300" imgH="71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819400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905000" y="2133600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Matrix after Step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8215306" cy="1143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Finding the [</a:t>
            </a:r>
            <a:r>
              <a:rPr lang="en-US" sz="4000" i="1" dirty="0" smtClean="0">
                <a:latin typeface="Arial" charset="0"/>
              </a:rPr>
              <a:t>L</a:t>
            </a:r>
            <a:r>
              <a:rPr lang="en-US" sz="4000" dirty="0" smtClean="0">
                <a:latin typeface="Arial" charset="0"/>
              </a:rPr>
              <a:t>] matrix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1470" y="34290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Using the multipliers used during the Forward Elimination Procedure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29000" y="1857364"/>
          <a:ext cx="18192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3" imgW="927100" imgH="711200" progId="Equation.3">
                  <p:embed/>
                </p:oleObj>
              </mc:Choice>
              <mc:Fallback>
                <p:oleObj name="Equation" r:id="rId3" imgW="927100" imgH="71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57364"/>
                        <a:ext cx="181927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953000" y="4133850"/>
          <a:ext cx="2209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5" imgW="1371600" imgH="444500" progId="Equation.3">
                  <p:embed/>
                </p:oleObj>
              </mc:Choice>
              <mc:Fallback>
                <p:oleObj name="Equation" r:id="rId5" imgW="1371600" imgH="444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33850"/>
                        <a:ext cx="22098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953000" y="4924425"/>
          <a:ext cx="228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7" imgW="1435100" imgH="444500" progId="Equation.3">
                  <p:embed/>
                </p:oleObj>
              </mc:Choice>
              <mc:Fallback>
                <p:oleObj name="Equation" r:id="rId7" imgW="1435100" imgH="4445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24425"/>
                        <a:ext cx="22860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09600" y="4286250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From the first step of forward elimination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743200" y="4210050"/>
          <a:ext cx="18700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9" imgW="901309" imgH="710891" progId="Equation.3">
                  <p:embed/>
                </p:oleObj>
              </mc:Choice>
              <mc:Fallback>
                <p:oleObj name="Equation" r:id="rId9" imgW="901309" imgH="710891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10050"/>
                        <a:ext cx="18700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750092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Finding the [L] Matrix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438400" y="4038600"/>
          <a:ext cx="29638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3" imgW="1320227" imgH="710891" progId="Equation.3">
                  <p:embed/>
                </p:oleObj>
              </mc:Choice>
              <mc:Fallback>
                <p:oleObj name="Equation" r:id="rId3" imgW="1320227" imgH="7108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296386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2000" y="2438400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From the second step of forward elimination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895600" y="2390775"/>
          <a:ext cx="24177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5" imgW="1358310" imgH="710891" progId="Equation.3">
                  <p:embed/>
                </p:oleObj>
              </mc:Choice>
              <mc:Fallback>
                <p:oleObj name="Equation" r:id="rId5" imgW="1358310" imgH="71089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90775"/>
                        <a:ext cx="2417763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486400" y="2590800"/>
          <a:ext cx="2590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7" imgW="1511300" imgH="444500" progId="Equation.3">
                  <p:embed/>
                </p:oleObj>
              </mc:Choice>
              <mc:Fallback>
                <p:oleObj name="Equation" r:id="rId7" imgW="15113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2590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13038</TotalTime>
  <Words>727</Words>
  <Application>Microsoft Office PowerPoint</Application>
  <PresentationFormat>On-screen Show (4:3)</PresentationFormat>
  <Paragraphs>105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The Method</vt:lpstr>
      <vt:lpstr>The Method (continued)</vt:lpstr>
      <vt:lpstr>How can this be used?</vt:lpstr>
      <vt:lpstr>Method: [A] Decompose to [L] and [U]</vt:lpstr>
      <vt:lpstr>Finding the [U] matrix</vt:lpstr>
      <vt:lpstr>Finding the [U] Matrix</vt:lpstr>
      <vt:lpstr>Finding the [L] matrix</vt:lpstr>
      <vt:lpstr>Finding the [L] Matrix</vt:lpstr>
      <vt:lpstr>Does [L][U] = [A]?</vt:lpstr>
      <vt:lpstr>Using LU Decomposition to solve SLEs</vt:lpstr>
      <vt:lpstr>Example</vt:lpstr>
      <vt:lpstr>Example</vt:lpstr>
      <vt:lpstr>Finding the inverse of a square matrix</vt:lpstr>
      <vt:lpstr>Finding the inverse of a square matrix</vt:lpstr>
      <vt:lpstr>Example: Inverse of a Matrix</vt:lpstr>
      <vt:lpstr>Example: Inverse of a Matrix</vt:lpstr>
      <vt:lpstr>Example: Inverse of a Matrix</vt:lpstr>
      <vt:lpstr>Example: Inverse of a Matrix</vt:lpstr>
      <vt:lpstr>Example: Inverse of a Matrix</vt:lpstr>
      <vt:lpstr>Find the inverse of the following matrix using LU decomposition method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327</cp:revision>
  <dcterms:created xsi:type="dcterms:W3CDTF">2013-01-12T13:11:26Z</dcterms:created>
  <dcterms:modified xsi:type="dcterms:W3CDTF">2015-10-07T08:49:23Z</dcterms:modified>
</cp:coreProperties>
</file>