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9" r:id="rId3"/>
    <p:sldId id="290" r:id="rId4"/>
    <p:sldId id="291" r:id="rId5"/>
    <p:sldId id="292" r:id="rId6"/>
    <p:sldId id="311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4" r:id="rId19"/>
    <p:sldId id="297" r:id="rId20"/>
    <p:sldId id="305" r:id="rId21"/>
    <p:sldId id="306" r:id="rId22"/>
    <p:sldId id="312" r:id="rId23"/>
    <p:sldId id="313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D5A1EDA-2878-4DFB-B632-9E9EE3B5C6BF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DBCD6D-E42A-40EB-9856-92A25EB2D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9213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A97C9F-F747-42B6-AB67-8F7A9F7B170E}" type="datetimeFigureOut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FA82103-92EB-41B5-A25E-489A2021F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093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82103-92EB-41B5-A25E-489A2021F5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12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9E3DF-584A-4A3C-93B2-34BBC3F5A75A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219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4D35-006E-48F0-9092-1416EAEAF9E7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6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88A-156A-4C21-9E32-BD0D528BABC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78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EA982-AAC0-4AE8-A91C-1C59621930C2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00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B1E5-F269-4E18-A2E7-9D14BB47CA51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17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F505-4615-4311-9F17-F9329AE567EC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49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73456-98E2-49A6-B94D-DDFB5DE448DB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563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14BD-A249-4632-833B-4BB0B2C2FE3A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4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B9DB-6889-4FC6-830A-F8AC2AF0102D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34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4FA7-1B0A-4D53-AD67-B7C404AAFE58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26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5D7F-3BE4-420E-A6AA-B4ABE54DB203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883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105D-013C-4650-BD02-65823439F964}" type="datetime1">
              <a:rPr lang="en-US" smtClean="0"/>
              <a:pPr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51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475656" y="3525514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</a:t>
            </a:r>
            <a:r>
              <a:rPr lang="en-US" sz="2800" dirty="0">
                <a:solidFill>
                  <a:schemeClr val="tx1"/>
                </a:solidFill>
                <a:cs typeface="+mn-cs"/>
              </a:rPr>
              <a:t>9</a:t>
            </a:r>
            <a:r>
              <a:rPr lang="bn-BD" sz="2800" dirty="0" smtClean="0">
                <a:solidFill>
                  <a:schemeClr val="tx1"/>
                </a:solidFill>
                <a:cs typeface="+mn-cs"/>
              </a:rPr>
              <a:t/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bn-BD" sz="2800" dirty="0" smtClean="0">
                <a:solidFill>
                  <a:schemeClr val="tx1"/>
                </a:solidFill>
                <a:cs typeface="+mn-cs"/>
              </a:rPr>
              <a:t>Interpolation</a:t>
            </a:r>
            <a:endParaRPr lang="en-US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en-US" sz="2800" dirty="0" smtClean="0">
                <a:solidFill>
                  <a:schemeClr val="tx1"/>
                </a:solidFill>
                <a:cs typeface="+mn-cs"/>
              </a:rPr>
              <a:t>Direct Method &amp; Lagrange Method</a:t>
            </a:r>
            <a:endParaRPr lang="bn-BD" sz="2800" dirty="0" smtClean="0">
              <a:solidFill>
                <a:schemeClr val="tx1"/>
              </a:solidFill>
              <a:cs typeface="+mn-cs"/>
            </a:endParaRPr>
          </a:p>
          <a:p>
            <a:r>
              <a:rPr lang="bn-BD" sz="3200" dirty="0" smtClean="0">
                <a:solidFill>
                  <a:schemeClr val="tx1"/>
                </a:solidFill>
              </a:rPr>
              <a:t/>
            </a:r>
            <a:br>
              <a:rPr lang="bn-BD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Slide Credit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bn-BD" sz="2000" dirty="0" smtClean="0">
                <a:solidFill>
                  <a:schemeClr val="tx1"/>
                </a:solidFill>
              </a:rPr>
              <a:t>Dr.</a:t>
            </a:r>
            <a:r>
              <a:rPr lang="bn-BD" sz="3600" dirty="0" smtClean="0">
                <a:solidFill>
                  <a:schemeClr val="tx1"/>
                </a:solidFill>
              </a:rPr>
              <a:t> </a:t>
            </a:r>
            <a:r>
              <a:rPr lang="bn-BD" sz="2000" dirty="0" smtClean="0">
                <a:solidFill>
                  <a:schemeClr val="tx1"/>
                </a:solidFill>
              </a:rPr>
              <a:t>S. M. Lutful Kabir</a:t>
            </a:r>
            <a:br>
              <a:rPr lang="bn-BD" sz="2000" dirty="0" smtClean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tx1"/>
                </a:solidFill>
              </a:rPr>
              <a:t>Numerical Methods</a:t>
            </a:r>
            <a:endParaRPr lang="en-US" sz="4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84785"/>
            <a:ext cx="9180512" cy="10081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Determine the value of the velocity at </a:t>
            </a:r>
            <a:r>
              <a:rPr lang="bn-BD" sz="2600" dirty="0" smtClean="0"/>
              <a:t>t =</a:t>
            </a:r>
            <a:r>
              <a:rPr lang="en-US" sz="2600" dirty="0" smtClean="0"/>
              <a:t> </a:t>
            </a:r>
            <a:r>
              <a:rPr lang="bn-BD" sz="2600" dirty="0" smtClean="0"/>
              <a:t>16</a:t>
            </a:r>
            <a:r>
              <a:rPr lang="en-US" sz="2600" dirty="0" smtClean="0"/>
              <a:t> seconds using the direct method of interpolation and a second order polynomial.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4081" name="Group 1"/>
          <p:cNvGrpSpPr>
            <a:grpSpLocks noChangeAspect="1"/>
          </p:cNvGrpSpPr>
          <p:nvPr/>
        </p:nvGrpSpPr>
        <p:grpSpPr bwMode="auto">
          <a:xfrm>
            <a:off x="3851920" y="2672308"/>
            <a:ext cx="4914900" cy="3781028"/>
            <a:chOff x="1800" y="2086"/>
            <a:chExt cx="7740" cy="4140"/>
          </a:xfrm>
        </p:grpSpPr>
        <p:sp>
          <p:nvSpPr>
            <p:cNvPr id="174101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800" y="2086"/>
              <a:ext cx="7740" cy="41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00" name="Line 20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9" name="Line 19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7" name="Text Box 17"/>
            <p:cNvSpPr txBox="1">
              <a:spLocks noChangeArrowheads="1"/>
            </p:cNvSpPr>
            <p:nvPr/>
          </p:nvSpPr>
          <p:spPr bwMode="auto">
            <a:xfrm>
              <a:off x="2700" y="5506"/>
              <a:ext cx="744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5" name="Text Box 15"/>
            <p:cNvSpPr txBox="1">
              <a:spLocks noChangeArrowheads="1"/>
            </p:cNvSpPr>
            <p:nvPr/>
          </p:nvSpPr>
          <p:spPr bwMode="auto">
            <a:xfrm>
              <a:off x="3899" y="3076"/>
              <a:ext cx="72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3" name="Text Box 13"/>
            <p:cNvSpPr txBox="1">
              <a:spLocks noChangeArrowheads="1"/>
            </p:cNvSpPr>
            <p:nvPr/>
          </p:nvSpPr>
          <p:spPr bwMode="auto">
            <a:xfrm>
              <a:off x="6840" y="3327"/>
              <a:ext cx="749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92" name="Oval 12"/>
            <p:cNvSpPr>
              <a:spLocks noChangeArrowheads="1"/>
            </p:cNvSpPr>
            <p:nvPr/>
          </p:nvSpPr>
          <p:spPr bwMode="auto">
            <a:xfrm>
              <a:off x="2977" y="508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1" name="Oval 11"/>
            <p:cNvSpPr>
              <a:spLocks noChangeArrowheads="1"/>
            </p:cNvSpPr>
            <p:nvPr/>
          </p:nvSpPr>
          <p:spPr bwMode="auto">
            <a:xfrm>
              <a:off x="6518" y="3449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623" y="332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8" name="Text Box 8"/>
            <p:cNvSpPr txBox="1">
              <a:spLocks noChangeArrowheads="1"/>
            </p:cNvSpPr>
            <p:nvPr/>
          </p:nvSpPr>
          <p:spPr bwMode="auto">
            <a:xfrm>
              <a:off x="6120" y="4786"/>
              <a:ext cx="553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 flipH="1" flipV="1">
              <a:off x="5400" y="3346"/>
              <a:ext cx="7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5" name="Text Box 5"/>
            <p:cNvSpPr txBox="1">
              <a:spLocks noChangeArrowheads="1"/>
            </p:cNvSpPr>
            <p:nvPr/>
          </p:nvSpPr>
          <p:spPr bwMode="auto">
            <a:xfrm>
              <a:off x="2303" y="2227"/>
              <a:ext cx="2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084" name="Freeform 4"/>
            <p:cNvSpPr>
              <a:spLocks/>
            </p:cNvSpPr>
            <p:nvPr/>
          </p:nvSpPr>
          <p:spPr bwMode="auto">
            <a:xfrm>
              <a:off x="3060" y="3076"/>
              <a:ext cx="3600" cy="2070"/>
            </a:xfrm>
            <a:custGeom>
              <a:avLst/>
              <a:gdLst/>
              <a:ahLst/>
              <a:cxnLst>
                <a:cxn ang="0">
                  <a:pos x="0" y="2070"/>
                </a:cxn>
                <a:cxn ang="0">
                  <a:pos x="1800" y="270"/>
                </a:cxn>
                <a:cxn ang="0">
                  <a:pos x="3600" y="450"/>
                </a:cxn>
              </a:cxnLst>
              <a:rect l="0" t="0" r="r" b="b"/>
              <a:pathLst>
                <a:path w="3600" h="2070">
                  <a:moveTo>
                    <a:pt x="0" y="2070"/>
                  </a:moveTo>
                  <a:cubicBezTo>
                    <a:pt x="600" y="1305"/>
                    <a:pt x="1200" y="540"/>
                    <a:pt x="1800" y="270"/>
                  </a:cubicBezTo>
                  <a:cubicBezTo>
                    <a:pt x="2400" y="0"/>
                    <a:pt x="3240" y="420"/>
                    <a:pt x="3600" y="4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82" name="Text Box 2"/>
            <p:cNvSpPr txBox="1">
              <a:spLocks noChangeArrowheads="1"/>
            </p:cNvSpPr>
            <p:nvPr/>
          </p:nvSpPr>
          <p:spPr bwMode="auto">
            <a:xfrm>
              <a:off x="9331" y="5926"/>
              <a:ext cx="20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0" y="876300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0" y="15144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2812281"/>
            <a:ext cx="34563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Solution</a:t>
            </a:r>
          </a:p>
          <a:p>
            <a:r>
              <a:rPr lang="en-US" sz="2600" dirty="0" smtClean="0"/>
              <a:t>For second order polynomial interpolation (also called quadratic interpolation), the velocity is given by  </a:t>
            </a:r>
          </a:p>
          <a:p>
            <a:endParaRPr lang="en-US" sz="2600" i="1" dirty="0" smtClean="0"/>
          </a:p>
          <a:p>
            <a:r>
              <a:rPr lang="en-US" sz="2600" i="1" dirty="0" smtClean="0"/>
              <a:t>v</a:t>
            </a:r>
            <a:r>
              <a:rPr lang="bn-BD" sz="2600" i="1" dirty="0" smtClean="0"/>
              <a:t>(t)=a</a:t>
            </a:r>
            <a:r>
              <a:rPr lang="bn-BD" sz="2600" i="1" baseline="-25000" dirty="0" smtClean="0"/>
              <a:t>0</a:t>
            </a:r>
            <a:r>
              <a:rPr lang="bn-BD" sz="2600" i="1" dirty="0" smtClean="0"/>
              <a:t>+a</a:t>
            </a:r>
            <a:r>
              <a:rPr lang="bn-BD" sz="2600" i="1" baseline="-25000" dirty="0" smtClean="0"/>
              <a:t>1</a:t>
            </a:r>
            <a:r>
              <a:rPr lang="bn-BD" sz="2600" i="1" dirty="0" smtClean="0"/>
              <a:t>t+a</a:t>
            </a:r>
            <a:r>
              <a:rPr lang="bn-BD" sz="2600" i="1" baseline="-25000" dirty="0" smtClean="0"/>
              <a:t>2</a:t>
            </a:r>
            <a:r>
              <a:rPr lang="bn-BD" sz="2600" i="1" dirty="0" smtClean="0"/>
              <a:t>t</a:t>
            </a:r>
            <a:r>
              <a:rPr lang="bn-BD" sz="2600" i="1" baseline="30000" dirty="0" smtClean="0"/>
              <a:t>2</a:t>
            </a:r>
            <a:endParaRPr lang="en-US" sz="2600" i="1" baseline="30000" dirty="0" smtClean="0"/>
          </a:p>
          <a:p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045364" y="27716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8532440" y="60716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654231" y="54742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0</a:t>
            </a:r>
            <a:r>
              <a:rPr lang="en-US" i="1" dirty="0" smtClean="0"/>
              <a:t> , y</a:t>
            </a:r>
            <a:r>
              <a:rPr lang="en-US" i="1" baseline="-25000" dirty="0" smtClean="0"/>
              <a:t>0</a:t>
            </a:r>
            <a:endParaRPr 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076056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 , y</a:t>
            </a:r>
            <a:r>
              <a:rPr lang="en-US" i="1" baseline="-25000" dirty="0" smtClean="0"/>
              <a:t>1</a:t>
            </a:r>
            <a:endParaRPr lang="en-US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48264" y="39237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i="1" dirty="0" smtClean="0"/>
              <a:t> , y</a:t>
            </a:r>
            <a:r>
              <a:rPr lang="en-US" i="1" baseline="-25000" dirty="0" smtClean="0"/>
              <a:t>2</a:t>
            </a:r>
            <a:endParaRPr lang="en-US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6516216" y="50851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f(x)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example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 Since we want to find the velocity at t=16, and we are using a second order polynomial, we need to choose the three data points that are closest to  t = 16 that also bracket </a:t>
            </a:r>
            <a:r>
              <a:rPr lang="bn-BD" sz="2600" dirty="0" smtClean="0"/>
              <a:t> </a:t>
            </a:r>
            <a:r>
              <a:rPr lang="en-US" sz="2600" dirty="0" smtClean="0"/>
              <a:t>t = 16 to evaluate it.  The three points are 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=10, 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=15 and 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=20</a:t>
            </a:r>
          </a:p>
          <a:p>
            <a:r>
              <a:rPr lang="en-US" sz="2600" dirty="0" smtClean="0"/>
              <a:t>Then       v(10)=227.04=a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10+a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10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                      v(15)=362.78=a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15+a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15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     </a:t>
            </a:r>
          </a:p>
          <a:p>
            <a:pPr>
              <a:buNone/>
            </a:pPr>
            <a:r>
              <a:rPr lang="en-US" sz="2600" dirty="0" smtClean="0"/>
              <a:t>                      v(20)=517.35=a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+a</a:t>
            </a:r>
            <a:r>
              <a:rPr lang="en-US" sz="2600" baseline="-25000" dirty="0" smtClean="0"/>
              <a:t>1</a:t>
            </a:r>
            <a:r>
              <a:rPr lang="bn-BD" sz="2600" dirty="0" smtClean="0"/>
              <a:t> x </a:t>
            </a:r>
            <a:r>
              <a:rPr lang="en-US" sz="2600" dirty="0" smtClean="0"/>
              <a:t>20+a</a:t>
            </a:r>
            <a:r>
              <a:rPr lang="en-US" sz="2600" baseline="-25000" dirty="0" smtClean="0"/>
              <a:t>2</a:t>
            </a:r>
            <a:r>
              <a:rPr lang="bn-BD" sz="1800" dirty="0" smtClean="0"/>
              <a:t> </a:t>
            </a:r>
            <a:r>
              <a:rPr lang="bn-BD" sz="2600" dirty="0" smtClean="0"/>
              <a:t>x </a:t>
            </a:r>
            <a:r>
              <a:rPr lang="en-US" sz="2600" dirty="0" smtClean="0"/>
              <a:t>20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	They gives, 	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=12.05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=17.733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=0.3766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example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600" dirty="0" smtClean="0"/>
              <a:t>Hence v(t)=12.05+17.733t+0.3766t</a:t>
            </a:r>
            <a:r>
              <a:rPr lang="en-US" sz="2600" baseline="30000" dirty="0" smtClean="0"/>
              <a:t>2</a:t>
            </a:r>
          </a:p>
          <a:p>
            <a:pPr>
              <a:buNone/>
            </a:pPr>
            <a:r>
              <a:rPr lang="en-US" sz="2600" dirty="0" smtClean="0"/>
              <a:t>V(16)=392.19  m/s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The absolute relative approximate error  obtained between the results from the first and second order polynomial is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7740352" y="3212976"/>
          <a:ext cx="408682" cy="430192"/>
        </p:xfrm>
        <a:graphic>
          <a:graphicData uri="http://schemas.openxmlformats.org/presentationml/2006/ole">
            <p:oleObj spid="_x0000_s176194" name="Equation" r:id="rId3" imgW="241195" imgH="253890" progId="Equation.3">
              <p:embed/>
            </p:oleObj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2657434" y="4221088"/>
          <a:ext cx="2922678" cy="720080"/>
        </p:xfrm>
        <a:graphic>
          <a:graphicData uri="http://schemas.openxmlformats.org/presentationml/2006/ole">
            <p:oleObj spid="_x0000_s176195" name="Equation" r:id="rId4" imgW="1752600" imgH="431800" progId="Equation.3">
              <p:embed/>
            </p:oleObj>
          </a:graphicData>
        </a:graphic>
      </p:graphicFrame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3059831" y="4981399"/>
          <a:ext cx="1224137" cy="276418"/>
        </p:xfrm>
        <a:graphic>
          <a:graphicData uri="http://schemas.openxmlformats.org/presentationml/2006/ole">
            <p:oleObj spid="_x0000_s176196" name="Equation" r:id="rId5" imgW="787058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28801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smtClean="0"/>
              <a:t>For the rocket problem of the previous examples</a:t>
            </a:r>
          </a:p>
          <a:p>
            <a:pPr>
              <a:buNone/>
            </a:pPr>
            <a:endParaRPr lang="en-US" sz="2600" dirty="0" smtClean="0"/>
          </a:p>
          <a:p>
            <a:pPr marL="119063" indent="0">
              <a:buNone/>
              <a:tabLst>
                <a:tab pos="444500" algn="l"/>
                <a:tab pos="542925" algn="l"/>
              </a:tabLst>
            </a:pPr>
            <a:r>
              <a:rPr lang="en-US" sz="2600" dirty="0" smtClean="0"/>
              <a:t>a) </a:t>
            </a:r>
            <a:r>
              <a:rPr lang="bn-BD" sz="900" dirty="0" smtClean="0"/>
              <a:t> </a:t>
            </a:r>
            <a:r>
              <a:rPr lang="en-US" sz="2600" dirty="0" smtClean="0"/>
              <a:t>Determine the value of the velocity at </a:t>
            </a:r>
            <a:r>
              <a:rPr lang="en-US" sz="2600" i="1" dirty="0" smtClean="0"/>
              <a:t>t</a:t>
            </a:r>
            <a:r>
              <a:rPr lang="en-US" sz="2600" dirty="0" smtClean="0"/>
              <a:t>=16 seconds using the direct method of interpolation and a third order polynomial. </a:t>
            </a:r>
          </a:p>
          <a:p>
            <a:pPr marL="119063" indent="0">
              <a:buNone/>
              <a:tabLst>
                <a:tab pos="444500" algn="l"/>
                <a:tab pos="542925" algn="l"/>
              </a:tabLst>
            </a:pPr>
            <a:r>
              <a:rPr lang="en-US" sz="2600" dirty="0" smtClean="0"/>
              <a:t>b) </a:t>
            </a:r>
            <a:r>
              <a:rPr lang="bn-BD" sz="1300" dirty="0" smtClean="0"/>
              <a:t> </a:t>
            </a:r>
            <a:r>
              <a:rPr lang="en-US" sz="2600" dirty="0" smtClean="0"/>
              <a:t>Find the absolute relative approximate error for the third order polynomial approximation.</a:t>
            </a:r>
          </a:p>
          <a:p>
            <a:pPr marL="119063" indent="0">
              <a:buNone/>
              <a:tabLst>
                <a:tab pos="444500" algn="l"/>
                <a:tab pos="542925" algn="l"/>
              </a:tabLst>
            </a:pPr>
            <a:r>
              <a:rPr lang="en-US" sz="2600" dirty="0" smtClean="0"/>
              <a:t>c) </a:t>
            </a:r>
            <a:r>
              <a:rPr lang="bn-BD" sz="1300" dirty="0" smtClean="0"/>
              <a:t> </a:t>
            </a: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 from part (a), find the distance covered by the rocket from </a:t>
            </a:r>
            <a:r>
              <a:rPr lang="en-US" sz="2600" i="1" dirty="0" smtClean="0"/>
              <a:t>t</a:t>
            </a:r>
            <a:r>
              <a:rPr lang="en-US" sz="2600" dirty="0" smtClean="0"/>
              <a:t>=11</a:t>
            </a:r>
            <a:r>
              <a:rPr lang="bn-BD" sz="900" dirty="0" smtClean="0"/>
              <a:t> </a:t>
            </a:r>
            <a:r>
              <a:rPr lang="en-US" sz="2600" dirty="0" smtClean="0"/>
              <a:t>s to </a:t>
            </a:r>
            <a:r>
              <a:rPr lang="en-US" sz="2600" i="1" dirty="0" smtClean="0"/>
              <a:t>t</a:t>
            </a:r>
            <a:r>
              <a:rPr lang="en-US" sz="2600" dirty="0" smtClean="0"/>
              <a:t>=16</a:t>
            </a:r>
            <a:r>
              <a:rPr lang="bn-BD" sz="900" dirty="0" smtClean="0"/>
              <a:t> </a:t>
            </a:r>
            <a:r>
              <a:rPr lang="en-US" sz="2600" dirty="0" smtClean="0"/>
              <a:t>s.</a:t>
            </a:r>
          </a:p>
          <a:p>
            <a:pPr marL="119063" indent="0">
              <a:buNone/>
              <a:tabLst>
                <a:tab pos="444500" algn="l"/>
                <a:tab pos="542925" algn="l"/>
              </a:tabLst>
            </a:pPr>
            <a:r>
              <a:rPr lang="en-US" sz="2600" dirty="0" smtClean="0"/>
              <a:t>d) </a:t>
            </a:r>
            <a:r>
              <a:rPr lang="bn-BD" sz="1200" dirty="0" smtClean="0"/>
              <a:t> </a:t>
            </a:r>
            <a:r>
              <a:rPr lang="en-US" sz="2600" dirty="0" smtClean="0"/>
              <a:t>Using the third order polynomial </a:t>
            </a:r>
            <a:r>
              <a:rPr lang="en-US" sz="2600" dirty="0" err="1" smtClean="0"/>
              <a:t>interpolant</a:t>
            </a:r>
            <a:r>
              <a:rPr lang="en-US" sz="2600" dirty="0" smtClean="0"/>
              <a:t> for velocity from part (a), find the acceleration of the rocket at </a:t>
            </a:r>
            <a:r>
              <a:rPr lang="en-US" sz="2600" i="1" dirty="0" smtClean="0"/>
              <a:t>t</a:t>
            </a:r>
            <a:r>
              <a:rPr lang="en-US" sz="2600" dirty="0" smtClean="0"/>
              <a:t>=16s.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008112"/>
          </a:xfrm>
        </p:spPr>
        <p:txBody>
          <a:bodyPr/>
          <a:lstStyle/>
          <a:p>
            <a:r>
              <a:rPr lang="en-US" sz="2600" dirty="0" smtClean="0"/>
              <a:t>For third order polynomial interpolation (also called cubic interpolation), we choose the velocity given by</a:t>
            </a:r>
          </a:p>
          <a:p>
            <a:endParaRPr lang="en-US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2560464" y="2348880"/>
          <a:ext cx="3307680" cy="506822"/>
        </p:xfrm>
        <a:graphic>
          <a:graphicData uri="http://schemas.openxmlformats.org/presentationml/2006/ole">
            <p:oleObj spid="_x0000_s177175" name="Equation" r:id="rId3" imgW="1574800" imgH="241300" progId="Equation.3">
              <p:embed/>
            </p:oleObj>
          </a:graphicData>
        </a:graphic>
      </p:graphicFrame>
      <p:grpSp>
        <p:nvGrpSpPr>
          <p:cNvPr id="177173" name="Group 21"/>
          <p:cNvGrpSpPr>
            <a:grpSpLocks noChangeAspect="1"/>
          </p:cNvGrpSpPr>
          <p:nvPr/>
        </p:nvGrpSpPr>
        <p:grpSpPr bwMode="auto">
          <a:xfrm>
            <a:off x="971600" y="2708920"/>
            <a:ext cx="7926643" cy="3888432"/>
            <a:chOff x="1800" y="1861"/>
            <a:chExt cx="8545" cy="4317"/>
          </a:xfrm>
        </p:grpSpPr>
        <p:sp>
          <p:nvSpPr>
            <p:cNvPr id="177174" name="AutoShape 22"/>
            <p:cNvSpPr>
              <a:spLocks noChangeAspect="1" noChangeArrowheads="1"/>
            </p:cNvSpPr>
            <p:nvPr/>
          </p:nvSpPr>
          <p:spPr bwMode="auto">
            <a:xfrm>
              <a:off x="1800" y="1861"/>
              <a:ext cx="8545" cy="4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5" name="Line 23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6" name="Line 24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7" name="Freeform 25"/>
            <p:cNvSpPr>
              <a:spLocks/>
            </p:cNvSpPr>
            <p:nvPr/>
          </p:nvSpPr>
          <p:spPr bwMode="auto">
            <a:xfrm>
              <a:off x="3060" y="3462"/>
              <a:ext cx="3600" cy="1800"/>
            </a:xfrm>
            <a:custGeom>
              <a:avLst/>
              <a:gdLst/>
              <a:ahLst/>
              <a:cxnLst>
                <a:cxn ang="0">
                  <a:pos x="0" y="1800"/>
                </a:cxn>
                <a:cxn ang="0">
                  <a:pos x="720" y="900"/>
                </a:cxn>
                <a:cxn ang="0">
                  <a:pos x="1980" y="1440"/>
                </a:cxn>
                <a:cxn ang="0">
                  <a:pos x="3600" y="0"/>
                </a:cxn>
              </a:cxnLst>
              <a:rect l="0" t="0" r="r" b="b"/>
              <a:pathLst>
                <a:path w="3600" h="1800">
                  <a:moveTo>
                    <a:pt x="0" y="1800"/>
                  </a:moveTo>
                  <a:cubicBezTo>
                    <a:pt x="195" y="1380"/>
                    <a:pt x="390" y="960"/>
                    <a:pt x="720" y="900"/>
                  </a:cubicBezTo>
                  <a:cubicBezTo>
                    <a:pt x="1050" y="840"/>
                    <a:pt x="1500" y="1590"/>
                    <a:pt x="1980" y="1440"/>
                  </a:cubicBezTo>
                  <a:cubicBezTo>
                    <a:pt x="2460" y="1290"/>
                    <a:pt x="3270" y="210"/>
                    <a:pt x="36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8" name="Text Box 26"/>
            <p:cNvSpPr txBox="1">
              <a:spLocks noChangeArrowheads="1"/>
            </p:cNvSpPr>
            <p:nvPr/>
          </p:nvSpPr>
          <p:spPr bwMode="auto">
            <a:xfrm>
              <a:off x="2700" y="5506"/>
              <a:ext cx="661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3840" y="3945"/>
              <a:ext cx="63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rinda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1" name="Text Box 29"/>
            <p:cNvSpPr txBox="1">
              <a:spLocks noChangeArrowheads="1"/>
            </p:cNvSpPr>
            <p:nvPr/>
          </p:nvSpPr>
          <p:spPr bwMode="auto">
            <a:xfrm>
              <a:off x="6840" y="3166"/>
              <a:ext cx="6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2" name="Oval 30"/>
            <p:cNvSpPr>
              <a:spLocks noChangeArrowheads="1"/>
            </p:cNvSpPr>
            <p:nvPr/>
          </p:nvSpPr>
          <p:spPr bwMode="auto">
            <a:xfrm>
              <a:off x="3003" y="51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3" name="Oval 31"/>
            <p:cNvSpPr>
              <a:spLocks noChangeArrowheads="1"/>
            </p:cNvSpPr>
            <p:nvPr/>
          </p:nvSpPr>
          <p:spPr bwMode="auto">
            <a:xfrm>
              <a:off x="6518" y="33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4" name="Oval 32"/>
            <p:cNvSpPr>
              <a:spLocks noChangeArrowheads="1"/>
            </p:cNvSpPr>
            <p:nvPr/>
          </p:nvSpPr>
          <p:spPr bwMode="auto">
            <a:xfrm>
              <a:off x="3846" y="429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5" name="Oval 33"/>
            <p:cNvSpPr>
              <a:spLocks noChangeArrowheads="1"/>
            </p:cNvSpPr>
            <p:nvPr/>
          </p:nvSpPr>
          <p:spPr bwMode="auto">
            <a:xfrm>
              <a:off x="5021" y="476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6850" y="4824"/>
              <a:ext cx="55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7" name="Line 35"/>
            <p:cNvSpPr>
              <a:spLocks noChangeShapeType="1"/>
            </p:cNvSpPr>
            <p:nvPr/>
          </p:nvSpPr>
          <p:spPr bwMode="auto">
            <a:xfrm flipH="1" flipV="1">
              <a:off x="5940" y="4246"/>
              <a:ext cx="900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9369" y="5907"/>
              <a:ext cx="1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2201" y="2203"/>
              <a:ext cx="23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763688" y="57456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0</a:t>
            </a:r>
            <a:r>
              <a:rPr lang="en-US" dirty="0" smtClean="0"/>
              <a:t> , y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483768" y="449982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 , 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7904" y="544522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 , 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5364088" y="42210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(x</a:t>
            </a:r>
            <a:r>
              <a:rPr lang="en-US" baseline="-25000" dirty="0" smtClean="0"/>
              <a:t>3</a:t>
            </a:r>
            <a:r>
              <a:rPr lang="en-US" dirty="0" smtClean="0"/>
              <a:t> , y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7822583" y="626509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1343997" y="301144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543593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i="1" baseline="-25000" dirty="0" smtClean="0"/>
              <a:t>3</a:t>
            </a:r>
            <a:r>
              <a:rPr lang="en-US" i="1" dirty="0" smtClean="0"/>
              <a:t>(x)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301208"/>
          </a:xfrm>
        </p:spPr>
        <p:txBody>
          <a:bodyPr>
            <a:noAutofit/>
          </a:bodyPr>
          <a:lstStyle/>
          <a:p>
            <a:r>
              <a:rPr lang="en-US" sz="2600" dirty="0" smtClean="0"/>
              <a:t>Since we want to find the velocity at </a:t>
            </a:r>
            <a:r>
              <a:rPr lang="bn-BD" sz="2600" dirty="0" smtClean="0"/>
              <a:t>t=16</a:t>
            </a:r>
            <a:r>
              <a:rPr lang="en-US" sz="2600" dirty="0" smtClean="0"/>
              <a:t>, and we are using a third order polynomial, we need to choose the four data points closest to and also bracket that.</a:t>
            </a:r>
          </a:p>
          <a:p>
            <a:r>
              <a:rPr lang="en-US" sz="2600" dirty="0" smtClean="0"/>
              <a:t>The four points are (t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)=(10, 227.04), (t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)=(15, 362.78), (t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)=(20, 517.35) and (t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, v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)=(22.5, 602.97) </a:t>
            </a:r>
          </a:p>
          <a:p>
            <a:r>
              <a:rPr lang="en-US" sz="2600" dirty="0" smtClean="0"/>
              <a:t>Solving the above four equations gives</a:t>
            </a:r>
          </a:p>
          <a:p>
            <a:pPr>
              <a:buNone/>
            </a:pPr>
            <a:r>
              <a:rPr lang="en-US" sz="2600" dirty="0" smtClean="0"/>
              <a:t>		 		a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 - 4.2540</a:t>
            </a:r>
          </a:p>
          <a:p>
            <a:pPr>
              <a:buNone/>
            </a:pPr>
            <a:r>
              <a:rPr lang="en-US" sz="2600" dirty="0" smtClean="0"/>
              <a:t>		 		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 21.266</a:t>
            </a:r>
          </a:p>
          <a:p>
            <a:pPr>
              <a:buNone/>
            </a:pPr>
            <a:r>
              <a:rPr lang="en-US" sz="2600" dirty="0" smtClean="0"/>
              <a:t>	 			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 0.13204</a:t>
            </a:r>
          </a:p>
          <a:p>
            <a:pPr>
              <a:buNone/>
            </a:pPr>
            <a:r>
              <a:rPr lang="en-US" sz="2600" dirty="0" smtClean="0"/>
              <a:t>				a</a:t>
            </a:r>
            <a:r>
              <a:rPr lang="en-US" sz="2200" baseline="-25000" dirty="0" smtClean="0"/>
              <a:t>3</a:t>
            </a:r>
            <a:r>
              <a:rPr lang="en-US" sz="2200" dirty="0" smtClean="0"/>
              <a:t>= 0.0054347</a:t>
            </a:r>
          </a:p>
          <a:p>
            <a:r>
              <a:rPr lang="en-US" sz="2600" dirty="0" smtClean="0"/>
              <a:t>Hence, v(</a:t>
            </a:r>
            <a:r>
              <a:rPr lang="en-US" sz="2600" i="1" dirty="0" smtClean="0"/>
              <a:t>t</a:t>
            </a:r>
            <a:r>
              <a:rPr lang="en-US" sz="2600" dirty="0" smtClean="0"/>
              <a:t>) = - 4.2540 + 21.266 </a:t>
            </a:r>
            <a:r>
              <a:rPr lang="en-US" sz="2600" i="1" dirty="0" smtClean="0"/>
              <a:t>t </a:t>
            </a:r>
            <a:r>
              <a:rPr lang="en-US" sz="2600" dirty="0" smtClean="0"/>
              <a:t>+ 0.13204 </a:t>
            </a:r>
            <a:r>
              <a:rPr lang="en-US" sz="2600" i="1" dirty="0" smtClean="0"/>
              <a:t>t</a:t>
            </a:r>
            <a:r>
              <a:rPr lang="en-US" sz="2600" baseline="30000" dirty="0" smtClean="0"/>
              <a:t>2 </a:t>
            </a:r>
            <a:r>
              <a:rPr lang="en-US" sz="2600" dirty="0" smtClean="0"/>
              <a:t>+ 0.0054347 </a:t>
            </a:r>
            <a:r>
              <a:rPr lang="en-US" sz="2600" i="1" dirty="0" smtClean="0"/>
              <a:t>t</a:t>
            </a:r>
            <a:r>
              <a:rPr lang="en-US" sz="2600" baseline="30000" dirty="0" smtClean="0"/>
              <a:t>3</a:t>
            </a:r>
          </a:p>
          <a:p>
            <a:r>
              <a:rPr lang="en-US" sz="2600" dirty="0" smtClean="0"/>
              <a:t>So, v(16)= 392.06 m/s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3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b) The absolute percentage relative approximate error       for the value obtained for v(16) between second and third order polynomial is</a:t>
            </a:r>
          </a:p>
          <a:p>
            <a:pPr>
              <a:buNone/>
            </a:pPr>
            <a:r>
              <a:rPr lang="en-US" sz="2600" dirty="0" smtClean="0"/>
              <a:t>	 </a:t>
            </a:r>
          </a:p>
          <a:p>
            <a:pPr>
              <a:buNone/>
            </a:pPr>
            <a:r>
              <a:rPr lang="en-US" sz="2600" dirty="0" smtClean="0"/>
              <a:t>                    </a:t>
            </a:r>
          </a:p>
          <a:p>
            <a:r>
              <a:rPr lang="en-US" sz="2600" dirty="0" smtClean="0"/>
              <a:t>c) The distance covered by the rocket between </a:t>
            </a:r>
            <a:r>
              <a:rPr lang="en-US" sz="2600" i="1" dirty="0" smtClean="0"/>
              <a:t>t</a:t>
            </a:r>
            <a:r>
              <a:rPr lang="en-US" sz="2600" dirty="0" smtClean="0"/>
              <a:t>=11s and </a:t>
            </a:r>
            <a:r>
              <a:rPr lang="en-US" sz="2600" i="1" dirty="0" smtClean="0"/>
              <a:t>t</a:t>
            </a:r>
            <a:r>
              <a:rPr lang="en-US" sz="2600" dirty="0" smtClean="0"/>
              <a:t>=16s can be calculated from the interpolating polynomial</a:t>
            </a:r>
          </a:p>
          <a:p>
            <a:pPr>
              <a:buNone/>
            </a:pPr>
            <a:r>
              <a:rPr lang="en-US" sz="2600" dirty="0" smtClean="0"/>
              <a:t>	 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Note that the polynomial is valid between </a:t>
            </a:r>
            <a:r>
              <a:rPr lang="en-US" sz="2600" i="1" dirty="0" smtClean="0"/>
              <a:t>t</a:t>
            </a:r>
            <a:r>
              <a:rPr lang="bn-BD" sz="1050" i="1" dirty="0" smtClean="0"/>
              <a:t> </a:t>
            </a:r>
            <a:r>
              <a:rPr lang="en-US" sz="2600" dirty="0" smtClean="0"/>
              <a:t>=</a:t>
            </a:r>
            <a:r>
              <a:rPr lang="bn-BD" sz="1000" dirty="0" smtClean="0"/>
              <a:t> </a:t>
            </a:r>
            <a:r>
              <a:rPr lang="en-US" sz="2600" dirty="0" smtClean="0"/>
              <a:t>10</a:t>
            </a:r>
            <a:r>
              <a:rPr lang="bn-BD" sz="700" dirty="0" smtClean="0"/>
              <a:t> </a:t>
            </a:r>
            <a:r>
              <a:rPr lang="en-US" sz="2600" dirty="0" smtClean="0"/>
              <a:t>s</a:t>
            </a:r>
            <a:r>
              <a:rPr lang="en-US" sz="2400" dirty="0" smtClean="0"/>
              <a:t> </a:t>
            </a:r>
            <a:r>
              <a:rPr lang="en-US" sz="2600" dirty="0" smtClean="0"/>
              <a:t>and</a:t>
            </a:r>
            <a:r>
              <a:rPr lang="en-US" sz="2400" dirty="0" smtClean="0"/>
              <a:t> </a:t>
            </a:r>
            <a:r>
              <a:rPr lang="en-US" sz="2600" i="1" dirty="0" smtClean="0"/>
              <a:t>t</a:t>
            </a:r>
            <a:r>
              <a:rPr lang="bn-BD" sz="1200" i="1" dirty="0" smtClean="0"/>
              <a:t> </a:t>
            </a:r>
            <a:r>
              <a:rPr lang="en-US" sz="2600" dirty="0" smtClean="0"/>
              <a:t>=</a:t>
            </a:r>
            <a:r>
              <a:rPr lang="bn-BD" sz="1100" dirty="0" smtClean="0"/>
              <a:t> </a:t>
            </a:r>
            <a:r>
              <a:rPr lang="en-US" sz="2600" dirty="0" smtClean="0"/>
              <a:t>22.5 </a:t>
            </a:r>
            <a:r>
              <a:rPr lang="bn-BD" sz="2600" dirty="0" smtClean="0"/>
              <a:t>s </a:t>
            </a:r>
            <a:r>
              <a:rPr lang="en-US" sz="2600" dirty="0" smtClean="0"/>
              <a:t>and hence includes the limits of integration of  </a:t>
            </a:r>
            <a:r>
              <a:rPr lang="en-US" sz="2600" i="1" dirty="0" smtClean="0"/>
              <a:t>t</a:t>
            </a:r>
            <a:r>
              <a:rPr lang="bn-BD" sz="1400" i="1" dirty="0" smtClean="0"/>
              <a:t> </a:t>
            </a:r>
            <a:r>
              <a:rPr lang="en-US" sz="2600" dirty="0" smtClean="0"/>
              <a:t>=</a:t>
            </a:r>
            <a:r>
              <a:rPr lang="bn-BD" sz="1400" dirty="0" smtClean="0"/>
              <a:t> </a:t>
            </a:r>
            <a:r>
              <a:rPr lang="en-US" sz="2600" dirty="0" smtClean="0"/>
              <a:t>11</a:t>
            </a:r>
            <a:r>
              <a:rPr lang="bn-BD" sz="1200" dirty="0" smtClean="0"/>
              <a:t> </a:t>
            </a:r>
            <a:r>
              <a:rPr lang="en-US" sz="2600" dirty="0" smtClean="0"/>
              <a:t>s and </a:t>
            </a:r>
            <a:r>
              <a:rPr lang="en-US" sz="2600" i="1" dirty="0" smtClean="0"/>
              <a:t>t</a:t>
            </a:r>
            <a:r>
              <a:rPr lang="bn-BD" sz="1600" i="1" dirty="0" smtClean="0"/>
              <a:t> </a:t>
            </a:r>
            <a:r>
              <a:rPr lang="en-US" sz="2600" dirty="0" smtClean="0"/>
              <a:t>=</a:t>
            </a:r>
            <a:r>
              <a:rPr lang="bn-BD" sz="1400" dirty="0" smtClean="0"/>
              <a:t> </a:t>
            </a:r>
            <a:r>
              <a:rPr lang="en-US" sz="2600" dirty="0" smtClean="0"/>
              <a:t>16</a:t>
            </a:r>
            <a:r>
              <a:rPr lang="bn-BD" sz="1400" dirty="0" smtClean="0"/>
              <a:t> </a:t>
            </a:r>
            <a:r>
              <a:rPr lang="en-US" sz="2600" dirty="0" smtClean="0"/>
              <a:t>s</a:t>
            </a:r>
            <a:endParaRPr lang="en-US" sz="2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7596336" y="1556792"/>
          <a:ext cx="432048" cy="454788"/>
        </p:xfrm>
        <a:graphic>
          <a:graphicData uri="http://schemas.openxmlformats.org/presentationml/2006/ole">
            <p:oleObj spid="_x0000_s178262" name="Equation" r:id="rId3" imgW="241195" imgH="253890" progId="Equation.3">
              <p:embed/>
            </p:oleObj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2555776" y="2708920"/>
          <a:ext cx="2922678" cy="720080"/>
        </p:xfrm>
        <a:graphic>
          <a:graphicData uri="http://schemas.openxmlformats.org/presentationml/2006/ole">
            <p:oleObj spid="_x0000_s178263" name="Equation" r:id="rId4" imgW="1752600" imgH="431800" progId="Equation.3">
              <p:embed/>
            </p:oleObj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5557531" y="2875516"/>
          <a:ext cx="1512169" cy="311329"/>
        </p:xfrm>
        <a:graphic>
          <a:graphicData uri="http://schemas.openxmlformats.org/presentationml/2006/ole">
            <p:oleObj spid="_x0000_s178264" name="Equation" r:id="rId5" imgW="863225" imgH="177723" progId="Equation.3">
              <p:embed/>
            </p:oleObj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755576" y="4610843"/>
          <a:ext cx="7485304" cy="418433"/>
        </p:xfrm>
        <a:graphic>
          <a:graphicData uri="http://schemas.openxmlformats.org/presentationml/2006/ole">
            <p:oleObj spid="_x0000_s178265" name="Equation" r:id="rId6" imgW="4089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Solution to example 3 (continued)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611560" y="1484784"/>
          <a:ext cx="2323446" cy="811014"/>
        </p:xfrm>
        <a:graphic>
          <a:graphicData uri="http://schemas.openxmlformats.org/presentationml/2006/ole">
            <p:oleObj spid="_x0000_s179329" name="Equation" r:id="rId3" imgW="1346200" imgH="469900" progId="Equation.3">
              <p:embed/>
            </p:oleObj>
          </a:graphicData>
        </a:graphic>
      </p:graphicFrame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891069" y="2348880"/>
          <a:ext cx="5633259" cy="811014"/>
        </p:xfrm>
        <a:graphic>
          <a:graphicData uri="http://schemas.openxmlformats.org/presentationml/2006/ole">
            <p:oleObj spid="_x0000_s179330" name="Equation" r:id="rId4" imgW="3263900" imgH="469900" progId="Equation.3">
              <p:embed/>
            </p:oleObj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2160799" y="3140968"/>
          <a:ext cx="6083609" cy="867545"/>
        </p:xfrm>
        <a:graphic>
          <a:graphicData uri="http://schemas.openxmlformats.org/presentationml/2006/ole">
            <p:oleObj spid="_x0000_s179331" name="Equation" r:id="rId5" imgW="3289300" imgH="5080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4901" y="335699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85124" y="4005064"/>
            <a:ext cx="146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1605m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4437112"/>
            <a:ext cx="61778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d) The acceleration at  t=16sec  is given by,</a:t>
            </a:r>
          </a:p>
        </p:txBody>
      </p: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6113656" y="4351994"/>
          <a:ext cx="1974413" cy="720080"/>
        </p:xfrm>
        <a:graphic>
          <a:graphicData uri="http://schemas.openxmlformats.org/presentationml/2006/ole">
            <p:oleObj spid="_x0000_s179332" name="Equation" r:id="rId6" imgW="1079032" imgH="393529" progId="Equation.3">
              <p:embed/>
            </p:oleObj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1403648" y="5013176"/>
          <a:ext cx="7197272" cy="402332"/>
        </p:xfrm>
        <a:graphic>
          <a:graphicData uri="http://schemas.openxmlformats.org/presentationml/2006/ole">
            <p:oleObj spid="_x0000_s179333" name="Equation" r:id="rId7" imgW="4089400" imgH="228600" progId="Equation.3">
              <p:embed/>
            </p:oleObj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1403648" y="5445224"/>
          <a:ext cx="6172495" cy="700906"/>
        </p:xfrm>
        <a:graphic>
          <a:graphicData uri="http://schemas.openxmlformats.org/presentationml/2006/ole">
            <p:oleObj spid="_x0000_s179334" name="Equation" r:id="rId8" imgW="3467100" imgH="3937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1560" y="61461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So,  </a:t>
            </a:r>
            <a:r>
              <a:rPr lang="en-US" sz="2800" i="1" dirty="0" smtClean="0"/>
              <a:t>a</a:t>
            </a:r>
            <a:r>
              <a:rPr lang="en-US" sz="2800" dirty="0" smtClean="0"/>
              <a:t>(16) = 29.665 m/s</a:t>
            </a:r>
            <a:r>
              <a:rPr lang="en-US" sz="2800" baseline="30000" dirty="0" smtClean="0"/>
              <a:t>2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the coefficients of polynomial having high order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571625" y="2924175"/>
          <a:ext cx="5808663" cy="2905125"/>
        </p:xfrm>
        <a:graphic>
          <a:graphicData uri="http://schemas.openxmlformats.org/presentationml/2006/ole">
            <p:oleObj spid="_x0000_s202775" name="Equation" r:id="rId3" imgW="3962400" imgH="19812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00166" y="569186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[Y]   =                     [C]                             [A]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6150138"/>
            <a:ext cx="7358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 Since	[Y]   =  [C]     [A]</a:t>
            </a:r>
          </a:p>
          <a:p>
            <a:r>
              <a:rPr lang="en-US" sz="2000" b="1" dirty="0" smtClean="0"/>
              <a:t>    So, 	[A]   =  [C]</a:t>
            </a:r>
            <a:r>
              <a:rPr lang="en-US" sz="2000" b="1" baseline="30000" dirty="0" smtClean="0"/>
              <a:t>-1</a:t>
            </a:r>
            <a:r>
              <a:rPr lang="en-US" sz="2000" b="1" dirty="0" smtClean="0"/>
              <a:t>  [Y]</a:t>
            </a:r>
            <a:endParaRPr lang="en-US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0380" y="1406726"/>
            <a:ext cx="7964958" cy="1571636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polynomial is of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nth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order, there are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 of unknowns, how to find out them?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One way is to arrange the equations in matrix form as shown below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bn-BD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Lagrange Method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3"/>
            <a:ext cx="8507288" cy="511256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interpolating polynomial is given by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where </a:t>
            </a:r>
            <a:r>
              <a:rPr lang="en-US" sz="2600" i="1" dirty="0" smtClean="0"/>
              <a:t>n</a:t>
            </a:r>
            <a:r>
              <a:rPr lang="en-US" sz="2600" dirty="0" smtClean="0"/>
              <a:t>  in </a:t>
            </a:r>
            <a:r>
              <a:rPr lang="en-US" sz="2600" i="1" dirty="0" smtClean="0"/>
              <a:t>f</a:t>
            </a:r>
            <a:r>
              <a:rPr lang="en-US" sz="2600" i="1" baseline="-25000" dirty="0" smtClean="0"/>
              <a:t>n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  stands for the </a:t>
            </a:r>
            <a:r>
              <a:rPr lang="en-US" sz="2600" i="1" dirty="0" smtClean="0"/>
              <a:t>n</a:t>
            </a:r>
            <a:r>
              <a:rPr lang="en-US" sz="2600" dirty="0" smtClean="0"/>
              <a:t>th order polynomial that approximates the function  y=f(x) given at n+1 data points as (x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), (x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),……. (x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,y</a:t>
            </a:r>
            <a:r>
              <a:rPr lang="en-US" sz="2600" baseline="-25000" dirty="0" smtClean="0"/>
              <a:t>n-1</a:t>
            </a:r>
            <a:r>
              <a:rPr lang="en-US" sz="2600" dirty="0" smtClean="0"/>
              <a:t>), (</a:t>
            </a:r>
            <a:r>
              <a:rPr lang="en-US" sz="2600" dirty="0" err="1" smtClean="0"/>
              <a:t>x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, </a:t>
            </a:r>
            <a:r>
              <a:rPr lang="en-US" sz="2600" dirty="0" err="1" smtClean="0"/>
              <a:t>y</a:t>
            </a:r>
            <a:r>
              <a:rPr lang="en-US" sz="2600" baseline="-25000" dirty="0" err="1" smtClean="0"/>
              <a:t>n</a:t>
            </a:r>
            <a:r>
              <a:rPr lang="en-US" sz="2600" dirty="0" smtClean="0"/>
              <a:t>) and</a:t>
            </a:r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</a:p>
          <a:p>
            <a:pPr>
              <a:buNone/>
            </a:pPr>
            <a:r>
              <a:rPr lang="en-US" sz="2600" i="1" dirty="0" smtClean="0"/>
              <a:t>	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 smtClean="0"/>
              <a:t> is a weighting function that includes a product of </a:t>
            </a:r>
            <a:r>
              <a:rPr lang="en-US" sz="2600" i="1" dirty="0" smtClean="0"/>
              <a:t>n-1</a:t>
            </a:r>
            <a:r>
              <a:rPr lang="en-US" sz="2600" dirty="0" smtClean="0"/>
              <a:t> terms with terms of </a:t>
            </a:r>
            <a:r>
              <a:rPr lang="bn-BD" sz="1900" dirty="0" smtClean="0"/>
              <a:t> </a:t>
            </a:r>
            <a:r>
              <a:rPr lang="en-US" sz="2600" i="1" dirty="0" smtClean="0"/>
              <a:t>j</a:t>
            </a:r>
            <a:r>
              <a:rPr lang="bn-BD" sz="1200" i="1" dirty="0" smtClean="0"/>
              <a:t> </a:t>
            </a:r>
            <a:r>
              <a:rPr lang="en-US" sz="2600" i="1" dirty="0" smtClean="0"/>
              <a:t>=</a:t>
            </a:r>
            <a:r>
              <a:rPr lang="bn-BD" sz="12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1500" dirty="0" smtClean="0"/>
              <a:t> </a:t>
            </a:r>
            <a:r>
              <a:rPr lang="bn-BD" sz="1500" dirty="0" smtClean="0"/>
              <a:t> </a:t>
            </a:r>
            <a:r>
              <a:rPr lang="en-US" sz="2600" dirty="0" smtClean="0"/>
              <a:t>omitted.  The application of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interpolation will be clarified using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3059832" y="1988840"/>
          <a:ext cx="2265744" cy="719956"/>
        </p:xfrm>
        <a:graphic>
          <a:graphicData uri="http://schemas.openxmlformats.org/presentationml/2006/ole">
            <p:oleObj spid="_x0000_s180268" name="Equation" r:id="rId3" imgW="1358310" imgH="431613" progId="Equation.3">
              <p:embed/>
            </p:oleObj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2843808" y="4077072"/>
          <a:ext cx="2088232" cy="1032384"/>
        </p:xfrm>
        <a:graphic>
          <a:graphicData uri="http://schemas.openxmlformats.org/presentationml/2006/ole">
            <p:oleObj spid="_x0000_s180269" name="Equation" r:id="rId4" imgW="1130300" imgH="558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interpolation?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8869" y="1444283"/>
            <a:ext cx="9180512" cy="352839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Many times, data is given only at discrete points such as  </a:t>
            </a: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             </a:t>
            </a:r>
            <a:r>
              <a:rPr lang="en-US" sz="2600" dirty="0" smtClean="0"/>
              <a:t>	</a:t>
            </a:r>
            <a:r>
              <a:rPr lang="bn-BD" sz="2600" dirty="0" smtClean="0"/>
              <a:t>........... </a:t>
            </a:r>
            <a:r>
              <a:rPr lang="en-US" sz="2600" dirty="0" smtClean="0"/>
              <a:t>  </a:t>
            </a:r>
            <a:r>
              <a:rPr lang="bn-BD" sz="2600" dirty="0" smtClean="0"/>
              <a:t>       </a:t>
            </a:r>
            <a:r>
              <a:rPr lang="bn-BD" sz="1800" dirty="0" smtClean="0"/>
              <a:t> </a:t>
            </a:r>
            <a:r>
              <a:rPr lang="bn-BD" sz="2600" dirty="0" smtClean="0"/>
              <a:t>.</a:t>
            </a:r>
            <a:r>
              <a:rPr lang="bn-BD" sz="1200" dirty="0" smtClean="0"/>
              <a:t> </a:t>
            </a:r>
            <a:r>
              <a:rPr lang="en-US" sz="1200" dirty="0" smtClean="0"/>
              <a:t>		</a:t>
            </a:r>
            <a:r>
              <a:rPr lang="en-US" sz="2600" dirty="0" smtClean="0"/>
              <a:t>How then does one find the value of  </a:t>
            </a:r>
            <a:r>
              <a:rPr lang="bn-BD" sz="2600" i="1" dirty="0" smtClean="0"/>
              <a:t>y</a:t>
            </a:r>
            <a:r>
              <a:rPr lang="en-US" sz="2600" i="1" dirty="0" smtClean="0"/>
              <a:t> </a:t>
            </a:r>
            <a:r>
              <a:rPr lang="en-US" sz="2600" dirty="0" smtClean="0"/>
              <a:t>at any other value of </a:t>
            </a:r>
            <a:r>
              <a:rPr lang="bn-BD" sz="2600" i="1" dirty="0" smtClean="0"/>
              <a:t>x</a:t>
            </a:r>
            <a:r>
              <a:rPr lang="en-US" sz="2600" dirty="0" smtClean="0"/>
              <a:t> ?</a:t>
            </a:r>
            <a:endParaRPr lang="bn-BD" sz="2600" dirty="0" smtClean="0"/>
          </a:p>
          <a:p>
            <a:r>
              <a:rPr lang="en-US" sz="2600" dirty="0" smtClean="0"/>
              <a:t>A continuous function </a:t>
            </a:r>
            <a:r>
              <a:rPr lang="bn-BD" sz="2600" i="1" dirty="0" smtClean="0"/>
              <a:t>f(x)</a:t>
            </a:r>
            <a:r>
              <a:rPr lang="en-US" sz="2600" i="1" dirty="0" smtClean="0"/>
              <a:t> </a:t>
            </a:r>
            <a:r>
              <a:rPr lang="en-US" sz="2600" dirty="0" smtClean="0"/>
              <a:t>may be used to represent the</a:t>
            </a:r>
            <a:r>
              <a:rPr lang="bn-BD" sz="2600" dirty="0" smtClean="0"/>
              <a:t> </a:t>
            </a:r>
            <a:r>
              <a:rPr lang="bn-BD" sz="2600" i="1" dirty="0" smtClean="0"/>
              <a:t>n+1</a:t>
            </a:r>
            <a:r>
              <a:rPr lang="en-US" sz="2600" dirty="0" smtClean="0"/>
              <a:t> data values with  </a:t>
            </a:r>
            <a:r>
              <a:rPr lang="bn-BD" sz="2600" i="1" dirty="0" smtClean="0"/>
              <a:t>f(x)</a:t>
            </a:r>
            <a:r>
              <a:rPr lang="en-US" sz="2600" dirty="0" smtClean="0"/>
              <a:t> passing through the  </a:t>
            </a:r>
            <a:r>
              <a:rPr lang="bn-BD" sz="2600" dirty="0" smtClean="0"/>
              <a:t>n+1  </a:t>
            </a:r>
            <a:r>
              <a:rPr lang="en-US" sz="2600" dirty="0" smtClean="0"/>
              <a:t>points (Figure 1).  </a:t>
            </a:r>
            <a:endParaRPr lang="bn-BD" sz="2600" dirty="0" smtClean="0"/>
          </a:p>
          <a:p>
            <a:r>
              <a:rPr lang="en-US" sz="2600" dirty="0" smtClean="0"/>
              <a:t>Then one can find the value of </a:t>
            </a:r>
            <a:r>
              <a:rPr lang="bn-BD" sz="2600" i="1" dirty="0" smtClean="0"/>
              <a:t>y</a:t>
            </a:r>
            <a:r>
              <a:rPr lang="en-US" sz="2600" i="1" dirty="0" smtClean="0"/>
              <a:t> </a:t>
            </a:r>
            <a:r>
              <a:rPr lang="en-US" sz="2600" dirty="0" smtClean="0"/>
              <a:t>at any other value of </a:t>
            </a:r>
            <a:r>
              <a:rPr lang="bn-BD" sz="2600" i="1" dirty="0" smtClean="0"/>
              <a:t>x</a:t>
            </a:r>
            <a:r>
              <a:rPr lang="en-US" sz="2600" dirty="0" smtClean="0"/>
              <a:t>.  This is called </a:t>
            </a:r>
            <a:r>
              <a:rPr lang="en-US" sz="2600" i="1" dirty="0" smtClean="0"/>
              <a:t>interpolation</a:t>
            </a:r>
            <a:r>
              <a:rPr lang="en-US" sz="2600" dirty="0" smtClean="0"/>
              <a:t>.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0" y="0"/>
          <a:ext cx="180975" cy="219075"/>
        </p:xfrm>
        <a:graphic>
          <a:graphicData uri="http://schemas.openxmlformats.org/presentationml/2006/ole">
            <p:oleObj spid="_x0000_s167193" name="Equation" r:id="rId3" imgW="177569" imgH="215619" progId="Equation.3">
              <p:embed/>
            </p:oleObj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0" y="0"/>
          <a:ext cx="200025" cy="228600"/>
        </p:xfrm>
        <a:graphic>
          <a:graphicData uri="http://schemas.openxmlformats.org/presentationml/2006/ole">
            <p:oleObj spid="_x0000_s167194" name="Equation" r:id="rId4" imgW="203112" imgH="228501" progId="Equation.3">
              <p:embed/>
            </p:oleObj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0" y="0"/>
          <a:ext cx="409575" cy="219075"/>
        </p:xfrm>
        <a:graphic>
          <a:graphicData uri="http://schemas.openxmlformats.org/presentationml/2006/ole">
            <p:oleObj spid="_x0000_s167195" name="Equation" r:id="rId5" imgW="406048" imgH="215713" progId="Equation.3">
              <p:embed/>
            </p:oleObj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0" y="0"/>
          <a:ext cx="419100" cy="228600"/>
        </p:xfrm>
        <a:graphic>
          <a:graphicData uri="http://schemas.openxmlformats.org/presentationml/2006/ole">
            <p:oleObj spid="_x0000_s167196" name="Equation" r:id="rId6" imgW="419100" imgH="228600" progId="Equation.3">
              <p:embed/>
            </p:oleObj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0" y="0"/>
          <a:ext cx="161925" cy="219075"/>
        </p:xfrm>
        <a:graphic>
          <a:graphicData uri="http://schemas.openxmlformats.org/presentationml/2006/ole">
            <p:oleObj spid="_x0000_s167197" name="Equation" r:id="rId7" imgW="164885" imgH="215619" progId="Equation.3">
              <p:embed/>
            </p:oleObj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0" y="0"/>
          <a:ext cx="381000" cy="257175"/>
        </p:xfrm>
        <a:graphic>
          <a:graphicData uri="http://schemas.openxmlformats.org/presentationml/2006/ole">
            <p:oleObj spid="_x0000_s167198" name="Equation" r:id="rId8" imgW="380835" imgH="253890" progId="Equation.3">
              <p:embed/>
            </p:oleObj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0" y="0"/>
          <a:ext cx="419100" cy="228600"/>
        </p:xfrm>
        <a:graphic>
          <a:graphicData uri="http://schemas.openxmlformats.org/presentationml/2006/ole">
            <p:oleObj spid="_x0000_s167199" name="Equation" r:id="rId9" imgW="419100" imgH="228600" progId="Equation.3">
              <p:embed/>
            </p:oleObj>
          </a:graphicData>
        </a:graphic>
      </p:graphicFrame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6926" name="Object 14"/>
          <p:cNvGraphicFramePr>
            <a:graphicFrameLocks noChangeAspect="1"/>
          </p:cNvGraphicFramePr>
          <p:nvPr/>
        </p:nvGraphicFramePr>
        <p:xfrm>
          <a:off x="0" y="0"/>
          <a:ext cx="495300" cy="228600"/>
        </p:xfrm>
        <a:graphic>
          <a:graphicData uri="http://schemas.openxmlformats.org/presentationml/2006/ole">
            <p:oleObj spid="_x0000_s167200" name="Equation" r:id="rId10" imgW="495085" imgH="228501" progId="Equation.3">
              <p:embed/>
            </p:oleObj>
          </a:graphicData>
        </a:graphic>
      </p:graphicFrame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467544" y="2018556"/>
          <a:ext cx="734053" cy="330324"/>
        </p:xfrm>
        <a:graphic>
          <a:graphicData uri="http://schemas.openxmlformats.org/presentationml/2006/ole">
            <p:oleObj spid="_x0000_s167201" name="Equation" r:id="rId11" imgW="508000" imgH="228600" progId="Equation.3">
              <p:embed/>
            </p:oleObj>
          </a:graphicData>
        </a:graphic>
      </p:graphicFrame>
      <p:graphicFrame>
        <p:nvGraphicFramePr>
          <p:cNvPr id="166929" name="Object 17"/>
          <p:cNvGraphicFramePr>
            <a:graphicFrameLocks noChangeAspect="1"/>
          </p:cNvGraphicFramePr>
          <p:nvPr/>
        </p:nvGraphicFramePr>
        <p:xfrm>
          <a:off x="1208956" y="2015431"/>
          <a:ext cx="745357" cy="333449"/>
        </p:xfrm>
        <a:graphic>
          <a:graphicData uri="http://schemas.openxmlformats.org/presentationml/2006/ole">
            <p:oleObj spid="_x0000_s167202" name="Equation" r:id="rId12" imgW="482181" imgH="215713" progId="Equation.3">
              <p:embed/>
            </p:oleObj>
          </a:graphicData>
        </a:graphic>
      </p:graphicFrame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1942064" y="2024906"/>
          <a:ext cx="762292" cy="323974"/>
        </p:xfrm>
        <a:graphic>
          <a:graphicData uri="http://schemas.openxmlformats.org/presentationml/2006/ole">
            <p:oleObj spid="_x0000_s167203" name="Equation" r:id="rId13" imgW="507780" imgH="215806" progId="Equation.3">
              <p:embed/>
            </p:oleObj>
          </a:graphicData>
        </a:graphic>
      </p:graphicFrame>
      <p:graphicFrame>
        <p:nvGraphicFramePr>
          <p:cNvPr id="166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552613"/>
              </p:ext>
            </p:extLst>
          </p:nvPr>
        </p:nvGraphicFramePr>
        <p:xfrm>
          <a:off x="5279512" y="2035412"/>
          <a:ext cx="760084" cy="360040"/>
        </p:xfrm>
        <a:graphic>
          <a:graphicData uri="http://schemas.openxmlformats.org/presentationml/2006/ole">
            <p:oleObj spid="_x0000_s167204" name="Equation" r:id="rId14" imgW="482391" imgH="228501" progId="Equation.3">
              <p:embed/>
            </p:oleObj>
          </a:graphicData>
        </a:graphic>
      </p:graphicFrame>
      <p:graphicFrame>
        <p:nvGraphicFramePr>
          <p:cNvPr id="166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6162685"/>
              </p:ext>
            </p:extLst>
          </p:nvPr>
        </p:nvGraphicFramePr>
        <p:xfrm>
          <a:off x="4179556" y="2034167"/>
          <a:ext cx="990972" cy="330324"/>
        </p:xfrm>
        <a:graphic>
          <a:graphicData uri="http://schemas.openxmlformats.org/presentationml/2006/ole">
            <p:oleObj spid="_x0000_s167205" name="Equation" r:id="rId15" imgW="685800" imgH="228600" progId="Equation.3">
              <p:embed/>
            </p:oleObj>
          </a:graphicData>
        </a:graphic>
      </p:graphicFrame>
      <p:grpSp>
        <p:nvGrpSpPr>
          <p:cNvPr id="166933" name="Group 21"/>
          <p:cNvGrpSpPr>
            <a:grpSpLocks noChangeAspect="1"/>
          </p:cNvGrpSpPr>
          <p:nvPr/>
        </p:nvGrpSpPr>
        <p:grpSpPr bwMode="auto">
          <a:xfrm>
            <a:off x="4179556" y="3689102"/>
            <a:ext cx="5360996" cy="3240360"/>
            <a:chOff x="1800" y="1726"/>
            <a:chExt cx="8545" cy="4500"/>
          </a:xfrm>
        </p:grpSpPr>
        <p:sp>
          <p:nvSpPr>
            <p:cNvPr id="166934" name="AutoShape 22"/>
            <p:cNvSpPr>
              <a:spLocks noChangeAspect="1" noChangeArrowheads="1"/>
            </p:cNvSpPr>
            <p:nvPr/>
          </p:nvSpPr>
          <p:spPr bwMode="auto">
            <a:xfrm>
              <a:off x="1800" y="1726"/>
              <a:ext cx="8545" cy="4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7" name="Freeform 25"/>
            <p:cNvSpPr>
              <a:spLocks/>
            </p:cNvSpPr>
            <p:nvPr/>
          </p:nvSpPr>
          <p:spPr bwMode="auto">
            <a:xfrm>
              <a:off x="3060" y="3462"/>
              <a:ext cx="3600" cy="1800"/>
            </a:xfrm>
            <a:custGeom>
              <a:avLst/>
              <a:gdLst/>
              <a:ahLst/>
              <a:cxnLst>
                <a:cxn ang="0">
                  <a:pos x="0" y="1800"/>
                </a:cxn>
                <a:cxn ang="0">
                  <a:pos x="720" y="900"/>
                </a:cxn>
                <a:cxn ang="0">
                  <a:pos x="1980" y="1440"/>
                </a:cxn>
                <a:cxn ang="0">
                  <a:pos x="3600" y="0"/>
                </a:cxn>
              </a:cxnLst>
              <a:rect l="0" t="0" r="r" b="b"/>
              <a:pathLst>
                <a:path w="3600" h="1800">
                  <a:moveTo>
                    <a:pt x="0" y="1800"/>
                  </a:moveTo>
                  <a:cubicBezTo>
                    <a:pt x="195" y="1380"/>
                    <a:pt x="390" y="960"/>
                    <a:pt x="720" y="900"/>
                  </a:cubicBezTo>
                  <a:cubicBezTo>
                    <a:pt x="1050" y="840"/>
                    <a:pt x="1500" y="1590"/>
                    <a:pt x="1980" y="1440"/>
                  </a:cubicBezTo>
                  <a:cubicBezTo>
                    <a:pt x="2460" y="1290"/>
                    <a:pt x="3270" y="210"/>
                    <a:pt x="36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2700" y="5506"/>
              <a:ext cx="661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3840" y="3945"/>
              <a:ext cx="63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4860" y="4966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rinda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6840" y="3166"/>
              <a:ext cx="683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2" name="Oval 30"/>
            <p:cNvSpPr>
              <a:spLocks noChangeArrowheads="1"/>
            </p:cNvSpPr>
            <p:nvPr/>
          </p:nvSpPr>
          <p:spPr bwMode="auto">
            <a:xfrm>
              <a:off x="3003" y="5165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3" name="Oval 31"/>
            <p:cNvSpPr>
              <a:spLocks noChangeArrowheads="1"/>
            </p:cNvSpPr>
            <p:nvPr/>
          </p:nvSpPr>
          <p:spPr bwMode="auto">
            <a:xfrm>
              <a:off x="6518" y="33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4" name="Oval 32"/>
            <p:cNvSpPr>
              <a:spLocks noChangeArrowheads="1"/>
            </p:cNvSpPr>
            <p:nvPr/>
          </p:nvSpPr>
          <p:spPr bwMode="auto">
            <a:xfrm>
              <a:off x="3846" y="4293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5" name="Oval 33"/>
            <p:cNvSpPr>
              <a:spLocks noChangeArrowheads="1"/>
            </p:cNvSpPr>
            <p:nvPr/>
          </p:nvSpPr>
          <p:spPr bwMode="auto">
            <a:xfrm>
              <a:off x="5021" y="4767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6" name="Text Box 34"/>
            <p:cNvSpPr txBox="1">
              <a:spLocks noChangeArrowheads="1"/>
            </p:cNvSpPr>
            <p:nvPr/>
          </p:nvSpPr>
          <p:spPr bwMode="auto">
            <a:xfrm>
              <a:off x="6850" y="4824"/>
              <a:ext cx="499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7" name="Line 35"/>
            <p:cNvSpPr>
              <a:spLocks noChangeShapeType="1"/>
            </p:cNvSpPr>
            <p:nvPr/>
          </p:nvSpPr>
          <p:spPr bwMode="auto">
            <a:xfrm flipH="1" flipV="1">
              <a:off x="5940" y="4246"/>
              <a:ext cx="900" cy="7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48" name="Text Box 36"/>
            <p:cNvSpPr txBox="1">
              <a:spLocks noChangeArrowheads="1"/>
            </p:cNvSpPr>
            <p:nvPr/>
          </p:nvSpPr>
          <p:spPr bwMode="auto">
            <a:xfrm>
              <a:off x="9369" y="5907"/>
              <a:ext cx="1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6949" name="Text Box 37"/>
            <p:cNvSpPr txBox="1">
              <a:spLocks noChangeArrowheads="1"/>
            </p:cNvSpPr>
            <p:nvPr/>
          </p:nvSpPr>
          <p:spPr bwMode="auto">
            <a:xfrm>
              <a:off x="2201" y="2203"/>
              <a:ext cx="230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148064" y="52028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1</a:t>
            </a:r>
            <a:r>
              <a:rPr lang="bn-BD" dirty="0" smtClean="0"/>
              <a:t>,y</a:t>
            </a:r>
            <a:r>
              <a:rPr lang="bn-BD" baseline="-25000" dirty="0" smtClean="0"/>
              <a:t>1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228184" y="59492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2</a:t>
            </a:r>
            <a:r>
              <a:rPr lang="bn-BD" dirty="0" smtClean="0"/>
              <a:t>,y</a:t>
            </a:r>
            <a:r>
              <a:rPr lang="bn-BD" baseline="-25000" dirty="0" smtClean="0"/>
              <a:t>2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44008" y="61560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0</a:t>
            </a:r>
            <a:r>
              <a:rPr lang="bn-BD" dirty="0" smtClean="0"/>
              <a:t>,y</a:t>
            </a:r>
            <a:r>
              <a:rPr lang="bn-BD" baseline="-25000" dirty="0" smtClean="0"/>
              <a:t>0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43768" y="4631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(x</a:t>
            </a:r>
            <a:r>
              <a:rPr lang="bn-BD" baseline="-25000" dirty="0" smtClean="0"/>
              <a:t>3</a:t>
            </a:r>
            <a:r>
              <a:rPr lang="bn-BD" dirty="0" smtClean="0"/>
              <a:t>,y</a:t>
            </a:r>
            <a:r>
              <a:rPr lang="bn-BD" baseline="-25000" dirty="0" smtClean="0"/>
              <a:t>3</a:t>
            </a:r>
            <a:r>
              <a:rPr lang="bn-BD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17148" y="63940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x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2000" y="41490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y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59492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f(x)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3848" y="53639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Figure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784976" cy="2232248"/>
          </a:xfrm>
        </p:spPr>
        <p:txBody>
          <a:bodyPr/>
          <a:lstStyle/>
          <a:p>
            <a:r>
              <a:rPr lang="en-US" sz="2600" dirty="0" smtClean="0"/>
              <a:t>Determine the value of the velocity of the rocket problem at t=16 seconds using a first order Lagrange polynomial. </a:t>
            </a:r>
          </a:p>
          <a:p>
            <a:pPr>
              <a:buNone/>
            </a:pPr>
            <a:r>
              <a:rPr lang="en-US" sz="2600" b="1" dirty="0" smtClean="0"/>
              <a:t>Solution</a:t>
            </a:r>
          </a:p>
          <a:p>
            <a:r>
              <a:rPr lang="en-US" sz="2600" dirty="0" smtClean="0"/>
              <a:t>For first order polynomial interpolation (also called linear interpolation), the velocity is given by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2483768" y="3573140"/>
          <a:ext cx="2119668" cy="791964"/>
        </p:xfrm>
        <a:graphic>
          <a:graphicData uri="http://schemas.openxmlformats.org/presentationml/2006/ole">
            <p:oleObj spid="_x0000_s181397" name="Equation" r:id="rId3" imgW="1155700" imgH="431800" progId="Equation.3">
              <p:embed/>
            </p:oleObj>
          </a:graphicData>
        </a:graphic>
      </p:graphicFrame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2930306" y="4385550"/>
          <a:ext cx="2712301" cy="432048"/>
        </p:xfrm>
        <a:graphic>
          <a:graphicData uri="http://schemas.openxmlformats.org/presentationml/2006/ole">
            <p:oleObj spid="_x0000_s181398" name="Equation" r:id="rId4" imgW="1435100" imgH="228600" progId="Equation.3">
              <p:embed/>
            </p:oleObj>
          </a:graphicData>
        </a:graphic>
      </p:graphicFrame>
      <p:graphicFrame>
        <p:nvGraphicFramePr>
          <p:cNvPr id="181252" name="Object 4"/>
          <p:cNvGraphicFramePr>
            <a:graphicFrameLocks noChangeAspect="1"/>
          </p:cNvGraphicFramePr>
          <p:nvPr/>
        </p:nvGraphicFramePr>
        <p:xfrm>
          <a:off x="346107" y="4916454"/>
          <a:ext cx="1787109" cy="936104"/>
        </p:xfrm>
        <a:graphic>
          <a:graphicData uri="http://schemas.openxmlformats.org/presentationml/2006/ole">
            <p:oleObj spid="_x0000_s181399" name="Equation" r:id="rId5" imgW="1066800" imgH="558800" progId="Equation.3">
              <p:embed/>
            </p:oleObj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2109237" y="4963749"/>
          <a:ext cx="878587" cy="728584"/>
        </p:xfrm>
        <a:graphic>
          <a:graphicData uri="http://schemas.openxmlformats.org/presentationml/2006/ole">
            <p:oleObj spid="_x0000_s181400" name="Equation" r:id="rId6" imgW="520474" imgH="431613" progId="Equation.3">
              <p:embed/>
            </p:oleObj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323528" y="5790773"/>
          <a:ext cx="1827720" cy="980728"/>
        </p:xfrm>
        <a:graphic>
          <a:graphicData uri="http://schemas.openxmlformats.org/presentationml/2006/ole">
            <p:oleObj spid="_x0000_s181401" name="Equation" r:id="rId7" imgW="1040948" imgH="558558" progId="Equation.3">
              <p:embed/>
            </p:oleObj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2136085" y="5877272"/>
          <a:ext cx="868332" cy="720080"/>
        </p:xfrm>
        <a:graphic>
          <a:graphicData uri="http://schemas.openxmlformats.org/presentationml/2006/ole">
            <p:oleObj spid="_x0000_s181402" name="Equation" r:id="rId8" imgW="520474" imgH="431613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4849" y="5050247"/>
            <a:ext cx="43575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Hence,</a:t>
            </a:r>
          </a:p>
          <a:p>
            <a:endParaRPr lang="en-US" sz="2600" dirty="0" smtClean="0"/>
          </a:p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/>
              <a:t>(16) = 393.69 m/s</a:t>
            </a:r>
            <a:endParaRPr lang="en-US" sz="2600" dirty="0"/>
          </a:p>
        </p:txBody>
      </p:sp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932040" y="4941168"/>
          <a:ext cx="3377494" cy="791964"/>
        </p:xfrm>
        <a:graphic>
          <a:graphicData uri="http://schemas.openxmlformats.org/presentationml/2006/ole">
            <p:oleObj spid="_x0000_s181403" name="Equation" r:id="rId9" imgW="1841500" imgH="431800" progId="Equation.3">
              <p:embed/>
            </p:oleObj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3275856" y="508518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4114" y="5095407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4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229600" cy="64569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For quadratic approximation,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/>
        </p:nvGraphicFramePr>
        <p:xfrm>
          <a:off x="4756255" y="1460070"/>
          <a:ext cx="2120001" cy="792088"/>
        </p:xfrm>
        <a:graphic>
          <a:graphicData uri="http://schemas.openxmlformats.org/presentationml/2006/ole">
            <p:oleObj spid="_x0000_s182489" name="Equation" r:id="rId3" imgW="1155700" imgH="431800" progId="Equation.3">
              <p:embed/>
            </p:oleObj>
          </a:graphicData>
        </a:graphic>
      </p:graphicFrame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5207715" y="2234580"/>
          <a:ext cx="3799802" cy="402332"/>
        </p:xfrm>
        <a:graphic>
          <a:graphicData uri="http://schemas.openxmlformats.org/presentationml/2006/ole">
            <p:oleObj spid="_x0000_s182490" name="Equation" r:id="rId4" imgW="2159000" imgH="228600" progId="Equation.3">
              <p:embed/>
            </p:oleObj>
          </a:graphicData>
        </a:graphic>
      </p:graphicFrame>
      <p:graphicFrame>
        <p:nvGraphicFramePr>
          <p:cNvPr id="182279" name="Object 7"/>
          <p:cNvGraphicFramePr>
            <a:graphicFrameLocks noChangeAspect="1"/>
          </p:cNvGraphicFramePr>
          <p:nvPr/>
        </p:nvGraphicFramePr>
        <p:xfrm>
          <a:off x="0" y="457200"/>
          <a:ext cx="390525" cy="180975"/>
        </p:xfrm>
        <a:graphic>
          <a:graphicData uri="http://schemas.openxmlformats.org/presentationml/2006/ole">
            <p:oleObj spid="_x0000_s182491" name="Equation" r:id="rId5" imgW="393359" imgH="177646" progId="Equation.3">
              <p:embed/>
            </p:oleObj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0" y="638175"/>
          <a:ext cx="390525" cy="180975"/>
        </p:xfrm>
        <a:graphic>
          <a:graphicData uri="http://schemas.openxmlformats.org/presentationml/2006/ole">
            <p:oleObj spid="_x0000_s182492" name="Equation" r:id="rId6" imgW="393359" imgH="177646" progId="Equation.3">
              <p:embed/>
            </p:oleObj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0" y="819150"/>
          <a:ext cx="390525" cy="180975"/>
        </p:xfrm>
        <a:graphic>
          <a:graphicData uri="http://schemas.openxmlformats.org/presentationml/2006/ole">
            <p:oleObj spid="_x0000_s182493" name="Equation" r:id="rId7" imgW="393359" imgH="177646" progId="Equation.3">
              <p:embed/>
            </p:oleObj>
          </a:graphicData>
        </a:graphic>
      </p:graphicFrame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0" y="1000125"/>
          <a:ext cx="1724025" cy="228600"/>
        </p:xfrm>
        <a:graphic>
          <a:graphicData uri="http://schemas.openxmlformats.org/presentationml/2006/ole">
            <p:oleObj spid="_x0000_s182494" name="Equation" r:id="rId8" imgW="1727200" imgH="228600" progId="Equation.3">
              <p:embed/>
            </p:oleObj>
          </a:graphicData>
        </a:graphic>
      </p:graphicFrame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Since we want to find the velocity at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to evaluate it.  The three points are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04" y="2539350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Since we want to find the velocity at </a:t>
            </a:r>
            <a:r>
              <a:rPr lang="en-US" sz="2600" i="1" dirty="0" smtClean="0"/>
              <a:t>t</a:t>
            </a:r>
            <a:r>
              <a:rPr lang="en-US" sz="2600" dirty="0" smtClean="0"/>
              <a:t>=16 , and we are using a second order polynomial, we need to choose the three data points that are closest to </a:t>
            </a:r>
            <a:r>
              <a:rPr lang="en-US" sz="2600" i="1" dirty="0" smtClean="0"/>
              <a:t>t</a:t>
            </a:r>
            <a:r>
              <a:rPr lang="en-US" sz="2600" dirty="0" smtClean="0"/>
              <a:t>=16 that also bracket </a:t>
            </a:r>
            <a:r>
              <a:rPr lang="en-US" sz="2600" i="1" dirty="0" smtClean="0"/>
              <a:t>t</a:t>
            </a:r>
            <a:r>
              <a:rPr lang="en-US" sz="2600" dirty="0" smtClean="0"/>
              <a:t>=16 to evaluate it.  The three points are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=10,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=15 and </a:t>
            </a:r>
            <a:r>
              <a:rPr lang="en-US" sz="2600" i="1" dirty="0" smtClean="0"/>
              <a:t>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=20, hence, 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  v</a:t>
            </a:r>
            <a:r>
              <a:rPr lang="en-US" sz="2600" dirty="0" smtClean="0"/>
              <a:t>(16)=392.19 m/s</a:t>
            </a:r>
          </a:p>
          <a:p>
            <a:endParaRPr lang="en-US" sz="1050" dirty="0" smtClean="0"/>
          </a:p>
          <a:p>
            <a:r>
              <a:rPr lang="en-US" sz="2800" dirty="0" smtClean="0"/>
              <a:t>b) The absolute relative approximate error       with respect to direct method is</a:t>
            </a:r>
            <a:endParaRPr lang="en-US" sz="2600" dirty="0" smtClean="0"/>
          </a:p>
          <a:p>
            <a:endParaRPr lang="en-US" dirty="0"/>
          </a:p>
        </p:txBody>
      </p:sp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323528" y="4149080"/>
          <a:ext cx="8754399" cy="817364"/>
        </p:xfrm>
        <a:graphic>
          <a:graphicData uri="http://schemas.openxmlformats.org/presentationml/2006/ole">
            <p:oleObj spid="_x0000_s182495" name="Equation" r:id="rId9" imgW="5168900" imgH="482600" progId="Equation.3">
              <p:embed/>
            </p:oleObj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396261" y="5517232"/>
          <a:ext cx="407987" cy="430213"/>
        </p:xfrm>
        <a:graphic>
          <a:graphicData uri="http://schemas.openxmlformats.org/presentationml/2006/ole">
            <p:oleObj spid="_x0000_s182496" name="Equation" r:id="rId10" imgW="241195" imgH="253890" progId="Equation.3">
              <p:embed/>
            </p:oleObj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3131840" y="5959747"/>
          <a:ext cx="2881312" cy="709613"/>
        </p:xfrm>
        <a:graphic>
          <a:graphicData uri="http://schemas.openxmlformats.org/presentationml/2006/ole">
            <p:oleObj spid="_x0000_s182497" name="Equation" r:id="rId11" imgW="1752600" imgH="431800" progId="Equation.3">
              <p:embed/>
            </p:oleObj>
          </a:graphicData>
        </a:graphic>
      </p:graphicFrame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6084168" y="6165304"/>
          <a:ext cx="1368425" cy="273050"/>
        </p:xfrm>
        <a:graphic>
          <a:graphicData uri="http://schemas.openxmlformats.org/presentationml/2006/ole">
            <p:oleObj spid="_x0000_s182498" name="Equation" r:id="rId12" imgW="787058" imgH="17772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7452320" y="1499602"/>
            <a:ext cx="9880" cy="5169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341462" y="1556792"/>
            <a:ext cx="31064" cy="4176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Flow Chart for Direct Method</a:t>
            </a:r>
            <a:endParaRPr lang="en-US" sz="4000" dirty="0"/>
          </a:p>
        </p:txBody>
      </p:sp>
      <p:sp>
        <p:nvSpPr>
          <p:cNvPr id="137" name="Slide Number Placeholder 1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0602" y="1906586"/>
            <a:ext cx="7022" cy="2530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255237" y="2028045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719" y="2059983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211695" y="2676117"/>
            <a:ext cx="2016224" cy="79208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238" y="2674549"/>
            <a:ext cx="1854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x(i), y(i),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,1,....n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11695" y="3612221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177" y="3589567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xu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355801" y="176343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4584" y="1866941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915816" y="1700808"/>
            <a:ext cx="1456656" cy="2729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3837406" y="6309320"/>
            <a:ext cx="1080120" cy="50405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6868" y="629536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xu, fxu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Terminator 20"/>
          <p:cNvSpPr/>
          <p:nvPr/>
        </p:nvSpPr>
        <p:spPr>
          <a:xfrm>
            <a:off x="678680" y="1628800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7121" y="152717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Start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528" y="201089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8307" y="2308810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3369449" y="273621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78462" y="2839288"/>
            <a:ext cx="1852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411760" y="1556792"/>
            <a:ext cx="196540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26299" y="3316922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5816" y="300159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98400" y="3799460"/>
            <a:ext cx="2952328" cy="432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72784" y="3757085"/>
            <a:ext cx="2448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)=x(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bn-BD" sz="2200" dirty="0" smtClean="0">
                <a:latin typeface="Times New Roman" pitchFamily="18" charset="0"/>
              </a:rPr>
              <a:t>^</a:t>
            </a:r>
            <a:r>
              <a:rPr lang="en-US" sz="2200" dirty="0" smtClean="0">
                <a:latin typeface="Times New Roman" pitchFamily="18" charset="0"/>
              </a:rPr>
              <a:t>(</a:t>
            </a:r>
            <a:r>
              <a:rPr lang="bn-BD" sz="2200" dirty="0" smtClean="0">
                <a:latin typeface="Times New Roman" pitchFamily="18" charset="0"/>
              </a:rPr>
              <a:t>j</a:t>
            </a:r>
            <a:r>
              <a:rPr lang="en-US" sz="2200" dirty="0" smtClean="0">
                <a:latin typeface="Times New Roman" pitchFamily="18" charset="0"/>
              </a:rPr>
              <a:t>-1)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61224" y="4484701"/>
            <a:ext cx="3041752" cy="45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5568" y="4459743"/>
            <a:ext cx="3168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=inv(c)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6440440" y="1683392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65538" y="1780481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i=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30843" y="164443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3679" y="2186948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Flowchart: Decision 37"/>
          <p:cNvSpPr/>
          <p:nvPr/>
        </p:nvSpPr>
        <p:spPr>
          <a:xfrm>
            <a:off x="6425926" y="3198462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1213" y="3316048"/>
            <a:ext cx="1852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7437806" y="4595080"/>
            <a:ext cx="15476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96249" y="364793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83294" y="2564904"/>
            <a:ext cx="1512168" cy="511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11286" y="257189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9240" y="3991416"/>
            <a:ext cx="2543808" cy="517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09816" y="4006838"/>
            <a:ext cx="2749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)=a(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)*y(j)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Flowchart: Decision 45"/>
          <p:cNvSpPr/>
          <p:nvPr/>
        </p:nvSpPr>
        <p:spPr>
          <a:xfrm>
            <a:off x="6448377" y="5239280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2462" y="5344517"/>
            <a:ext cx="1865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dirty="0" smtClean="0">
                <a:latin typeface="Times New Roman" pitchFamily="18" charset="0"/>
              </a:rPr>
              <a:t>for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bn-BD" sz="2200" dirty="0" smtClean="0">
                <a:latin typeface="Times New Roman" pitchFamily="18" charset="0"/>
              </a:rPr>
              <a:t>=</a:t>
            </a:r>
            <a:r>
              <a:rPr lang="en-US" sz="2200" dirty="0" smtClean="0">
                <a:latin typeface="Times New Roman" pitchFamily="18" charset="0"/>
              </a:rPr>
              <a:t>1</a:t>
            </a:r>
            <a:r>
              <a:rPr lang="bn-BD" sz="2200" dirty="0" smtClean="0">
                <a:latin typeface="Times New Roman" pitchFamily="18" charset="0"/>
              </a:rPr>
              <a:t>..n</a:t>
            </a:r>
            <a:r>
              <a:rPr lang="en-US" sz="2200" dirty="0" smtClean="0">
                <a:latin typeface="Times New Roman" pitchFamily="18" charset="0"/>
              </a:rPr>
              <a:t>+1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81260" y="568971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200" b="1" dirty="0" smtClean="0">
                <a:latin typeface="Times New Roman" pitchFamily="18" charset="0"/>
              </a:rPr>
              <a:t>T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03774" y="4738507"/>
            <a:ext cx="151216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31766" y="466649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=0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156176" y="6049754"/>
            <a:ext cx="264367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6674" y="6064268"/>
            <a:ext cx="2843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fxu+a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bn-BD" sz="2200" dirty="0" smtClean="0">
                <a:latin typeface="Times New Roman" pitchFamily="18" charset="0"/>
              </a:rPr>
              <a:t>^</a:t>
            </a:r>
            <a:r>
              <a:rPr lang="en-US" sz="2200" dirty="0" smtClean="0">
                <a:latin typeface="Times New Roman" pitchFamily="18" charset="0"/>
              </a:rPr>
              <a:t>(</a:t>
            </a:r>
            <a:r>
              <a:rPr lang="bn-BD" sz="2200" dirty="0" smtClean="0">
                <a:latin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</a:rPr>
              <a:t>-1)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411760" y="1556792"/>
            <a:ext cx="0" cy="288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15816" y="1728104"/>
            <a:ext cx="2" cy="13408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905070" y="3068960"/>
            <a:ext cx="50028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27784" y="4350590"/>
            <a:ext cx="1760428" cy="1741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16" idx="1"/>
          </p:cNvCxnSpPr>
          <p:nvPr/>
        </p:nvCxnSpPr>
        <p:spPr>
          <a:xfrm flipV="1">
            <a:off x="3087128" y="2087472"/>
            <a:ext cx="268673" cy="6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/>
          <p:cNvSpPr/>
          <p:nvPr/>
        </p:nvSpPr>
        <p:spPr>
          <a:xfrm>
            <a:off x="2785351" y="1929614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Arc 58"/>
          <p:cNvSpPr/>
          <p:nvPr/>
        </p:nvSpPr>
        <p:spPr>
          <a:xfrm flipH="1">
            <a:off x="2807908" y="1922839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012160" y="1529496"/>
            <a:ext cx="0" cy="4178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460432" y="5572994"/>
            <a:ext cx="504056" cy="162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25808" y="1529496"/>
            <a:ext cx="1471202" cy="2729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58922" y="3141530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433194" y="5949280"/>
            <a:ext cx="2902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436096" y="6669360"/>
            <a:ext cx="201622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87624" y="4450760"/>
            <a:ext cx="122413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42328" y="5733256"/>
            <a:ext cx="1684346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27784" y="2060848"/>
            <a:ext cx="165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627784" y="2060848"/>
            <a:ext cx="2" cy="2304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428792" y="1556792"/>
            <a:ext cx="1247664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330755" y="5085184"/>
            <a:ext cx="56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8446784" y="3518424"/>
            <a:ext cx="2160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62808" y="1572712"/>
            <a:ext cx="0" cy="19282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8964488" y="1988840"/>
            <a:ext cx="28466" cy="25922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27956" y="2003354"/>
            <a:ext cx="17951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flipH="1">
            <a:off x="8560611" y="1873290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8395001" y="2011299"/>
            <a:ext cx="165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 77"/>
          <p:cNvSpPr/>
          <p:nvPr/>
        </p:nvSpPr>
        <p:spPr>
          <a:xfrm>
            <a:off x="8531477" y="1859338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341462" y="5949280"/>
            <a:ext cx="109376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355976" y="5949280"/>
            <a:ext cx="0" cy="360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961586" y="5589240"/>
            <a:ext cx="2902" cy="108012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466834" y="6669360"/>
            <a:ext cx="1497654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29028" y="1571306"/>
            <a:ext cx="323528" cy="338708"/>
            <a:chOff x="5940152" y="5589240"/>
            <a:chExt cx="648072" cy="677416"/>
          </a:xfrm>
        </p:grpSpPr>
        <p:sp>
          <p:nvSpPr>
            <p:cNvPr id="84" name="Oval 8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5496" y="2060848"/>
            <a:ext cx="323528" cy="338708"/>
            <a:chOff x="5940152" y="5589240"/>
            <a:chExt cx="648072" cy="677416"/>
          </a:xfrm>
        </p:grpSpPr>
        <p:sp>
          <p:nvSpPr>
            <p:cNvPr id="87" name="Oval 8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5496" y="2795034"/>
            <a:ext cx="323528" cy="345934"/>
            <a:chOff x="5940152" y="5473436"/>
            <a:chExt cx="648072" cy="691868"/>
          </a:xfrm>
        </p:grpSpPr>
        <p:sp>
          <p:nvSpPr>
            <p:cNvPr id="90" name="Oval 8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025832" y="5473436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5496" y="3515114"/>
            <a:ext cx="323528" cy="345934"/>
            <a:chOff x="5940152" y="5473436"/>
            <a:chExt cx="648072" cy="691868"/>
          </a:xfrm>
        </p:grpSpPr>
        <p:sp>
          <p:nvSpPr>
            <p:cNvPr id="93" name="Oval 9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25832" y="5473436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081830" y="1700400"/>
            <a:ext cx="323528" cy="338554"/>
            <a:chOff x="5940152" y="5502464"/>
            <a:chExt cx="648072" cy="677108"/>
          </a:xfrm>
        </p:grpSpPr>
        <p:sp>
          <p:nvSpPr>
            <p:cNvPr id="96" name="Oval 9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96759" y="5502464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131840" y="2708920"/>
            <a:ext cx="323528" cy="338708"/>
            <a:chOff x="5940152" y="5589240"/>
            <a:chExt cx="648072" cy="677416"/>
          </a:xfrm>
        </p:grpSpPr>
        <p:sp>
          <p:nvSpPr>
            <p:cNvPr id="99" name="Oval 9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996759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68352" y="3469053"/>
            <a:ext cx="323528" cy="338708"/>
            <a:chOff x="5940152" y="5589240"/>
            <a:chExt cx="648072" cy="677416"/>
          </a:xfrm>
        </p:grpSpPr>
        <p:sp>
          <p:nvSpPr>
            <p:cNvPr id="102" name="Oval 101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11255" y="5589548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7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448272" y="4581128"/>
            <a:ext cx="323528" cy="338554"/>
            <a:chOff x="5940152" y="5502464"/>
            <a:chExt cx="648072" cy="677108"/>
          </a:xfrm>
        </p:grpSpPr>
        <p:sp>
          <p:nvSpPr>
            <p:cNvPr id="105" name="Oval 10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54906" y="5502464"/>
              <a:ext cx="36004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8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83233" y="6093296"/>
            <a:ext cx="483201" cy="338554"/>
            <a:chOff x="5892459" y="5531492"/>
            <a:chExt cx="967920" cy="677108"/>
          </a:xfrm>
        </p:grpSpPr>
        <p:sp>
          <p:nvSpPr>
            <p:cNvPr id="108" name="Oval 107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157296" y="1657828"/>
            <a:ext cx="502936" cy="338554"/>
            <a:chOff x="5940152" y="5531492"/>
            <a:chExt cx="1007453" cy="677108"/>
          </a:xfrm>
        </p:grpSpPr>
        <p:sp>
          <p:nvSpPr>
            <p:cNvPr id="111" name="Oval 110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979684" y="5531492"/>
              <a:ext cx="96792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9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148565" y="2629932"/>
            <a:ext cx="483201" cy="338554"/>
            <a:chOff x="5936062" y="5560520"/>
            <a:chExt cx="967920" cy="677108"/>
          </a:xfrm>
        </p:grpSpPr>
        <p:sp>
          <p:nvSpPr>
            <p:cNvPr id="114" name="Oval 11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936062" y="5560520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142224" y="3192606"/>
            <a:ext cx="483201" cy="338554"/>
            <a:chOff x="5921533" y="5531492"/>
            <a:chExt cx="967920" cy="677108"/>
          </a:xfrm>
        </p:grpSpPr>
        <p:sp>
          <p:nvSpPr>
            <p:cNvPr id="117" name="Oval 11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21533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</a:rPr>
                <a:t>11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163998" y="3637482"/>
            <a:ext cx="483201" cy="338554"/>
            <a:chOff x="5892459" y="5531492"/>
            <a:chExt cx="967920" cy="677108"/>
          </a:xfrm>
        </p:grpSpPr>
        <p:sp>
          <p:nvSpPr>
            <p:cNvPr id="120" name="Oval 11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156176" y="4761144"/>
            <a:ext cx="483201" cy="338554"/>
            <a:chOff x="5892459" y="5531492"/>
            <a:chExt cx="967920" cy="677108"/>
          </a:xfrm>
        </p:grpSpPr>
        <p:sp>
          <p:nvSpPr>
            <p:cNvPr id="123" name="Oval 12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177031" y="5207706"/>
            <a:ext cx="483201" cy="338554"/>
            <a:chOff x="5892459" y="5531492"/>
            <a:chExt cx="967920" cy="677108"/>
          </a:xfrm>
        </p:grpSpPr>
        <p:sp>
          <p:nvSpPr>
            <p:cNvPr id="126" name="Oval 12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672975" y="6114782"/>
            <a:ext cx="483201" cy="338554"/>
            <a:chOff x="5892459" y="5531492"/>
            <a:chExt cx="967920" cy="677108"/>
          </a:xfrm>
        </p:grpSpPr>
        <p:sp>
          <p:nvSpPr>
            <p:cNvPr id="129" name="Oval 12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1" name="Flowchart: Terminator 130"/>
          <p:cNvSpPr/>
          <p:nvPr/>
        </p:nvSpPr>
        <p:spPr>
          <a:xfrm>
            <a:off x="1747777" y="6367403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76218" y="626577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758152" y="6525344"/>
            <a:ext cx="1093768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331640" y="6093296"/>
            <a:ext cx="483201" cy="338554"/>
            <a:chOff x="5892459" y="5531492"/>
            <a:chExt cx="967920" cy="677108"/>
          </a:xfrm>
        </p:grpSpPr>
        <p:sp>
          <p:nvSpPr>
            <p:cNvPr id="135" name="Oval 13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892459" y="5531492"/>
              <a:ext cx="9679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1600" b="1" dirty="0" smtClean="0">
                  <a:latin typeface="Times New Roman" pitchFamily="18" charset="0"/>
                  <a:cs typeface="Times New Roman" pitchFamily="18" charset="0"/>
                </a:rPr>
                <a:t>17</a:t>
              </a:r>
              <a:endParaRPr lang="en-US" sz="3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612650" y="1906586"/>
            <a:ext cx="14491" cy="4225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Flow Chart for Langrage method</a:t>
            </a:r>
            <a:endParaRPr lang="en-US" sz="40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46648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687285" y="2028045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767" y="20599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lowchart: Data 11"/>
          <p:cNvSpPr/>
          <p:nvPr/>
        </p:nvSpPr>
        <p:spPr>
          <a:xfrm>
            <a:off x="643743" y="2676117"/>
            <a:ext cx="2016224" cy="792088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621" y="2056511"/>
            <a:ext cx="19442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9977" y="204546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L(i)=1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6748" y="3627297"/>
            <a:ext cx="377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L(i)=L(i)*(xu-x(j))/(x(i)-x(j))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18971" y="4332301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fxu=fxu+L(i)*y(i)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7261" y="263025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x(i), y(i), i=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lowchart: Data 17"/>
          <p:cNvSpPr/>
          <p:nvPr/>
        </p:nvSpPr>
        <p:spPr>
          <a:xfrm>
            <a:off x="643743" y="3612221"/>
            <a:ext cx="2016224" cy="504056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6225" y="364415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3743" y="4260293"/>
            <a:ext cx="194421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631386" y="5305476"/>
            <a:ext cx="2016224" cy="64807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6672" y="3526261"/>
            <a:ext cx="3601739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27006" y="2765549"/>
            <a:ext cx="16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for j=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lowchart: Decision 23"/>
          <p:cNvSpPr/>
          <p:nvPr/>
        </p:nvSpPr>
        <p:spPr>
          <a:xfrm>
            <a:off x="3236031" y="2676117"/>
            <a:ext cx="2016224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2375" y="2735959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j : 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6130865" y="2646527"/>
            <a:ext cx="2016224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168980" y="1782993"/>
            <a:ext cx="0" cy="288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61477" y="1783555"/>
            <a:ext cx="12961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75991" y="1797507"/>
            <a:ext cx="0" cy="3830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621301" y="5630579"/>
            <a:ext cx="24449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20007" y="4245779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2" name="Straight Connector 31"/>
          <p:cNvCxnSpPr>
            <a:stCxn id="24" idx="2"/>
          </p:cNvCxnSpPr>
          <p:nvPr/>
        </p:nvCxnSpPr>
        <p:spPr>
          <a:xfrm>
            <a:off x="4244143" y="3324189"/>
            <a:ext cx="0" cy="92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95323" y="2985077"/>
            <a:ext cx="921028" cy="75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58657" y="2474607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164288" y="3309675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64288" y="4173771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164288" y="4404309"/>
            <a:ext cx="18722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54727" y="2532101"/>
            <a:ext cx="0" cy="18660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240988" y="2532101"/>
            <a:ext cx="4795508" cy="58056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188474" y="2964149"/>
            <a:ext cx="864096" cy="641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9767" y="425042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fxu=0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7244" y="5368037"/>
            <a:ext cx="1725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for i=</a:t>
            </a:r>
            <a:r>
              <a:rPr lang="en-US" sz="2400" dirty="0" smtClean="0">
                <a:latin typeface="Times New Roman" pitchFamily="18" charset="0"/>
              </a:rPr>
              <a:t>1</a:t>
            </a:r>
            <a:r>
              <a:rPr lang="bn-BD" sz="2400" dirty="0" smtClean="0">
                <a:latin typeface="Times New Roman" pitchFamily="18" charset="0"/>
              </a:rPr>
              <a:t>..n</a:t>
            </a:r>
            <a:r>
              <a:rPr lang="en-US" sz="2400" dirty="0" smtClean="0">
                <a:latin typeface="Times New Roman" pitchFamily="18" charset="0"/>
              </a:rPr>
              <a:t>+1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3000404" y="5129896"/>
            <a:ext cx="115212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573892" y="5122360"/>
            <a:ext cx="115212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72135" y="4908365"/>
            <a:ext cx="0" cy="2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098371" y="6132501"/>
            <a:ext cx="1080120" cy="50405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7061" y="6107787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xu, fxu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Flowchart: Terminator 47"/>
          <p:cNvSpPr/>
          <p:nvPr/>
        </p:nvSpPr>
        <p:spPr>
          <a:xfrm>
            <a:off x="1110728" y="1628800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9169" y="152717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dirty="0" smtClean="0">
                <a:latin typeface="Times New Roman" pitchFamily="18" charset="0"/>
              </a:rPr>
              <a:t>Start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rc 49"/>
          <p:cNvSpPr/>
          <p:nvPr/>
        </p:nvSpPr>
        <p:spPr>
          <a:xfrm>
            <a:off x="2702597" y="4976105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rc 50"/>
          <p:cNvSpPr/>
          <p:nvPr/>
        </p:nvSpPr>
        <p:spPr>
          <a:xfrm flipH="1">
            <a:off x="2739668" y="4982112"/>
            <a:ext cx="288032" cy="288032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10596" y="2905780"/>
            <a:ext cx="56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latin typeface="Times New Roman" pitchFamily="18" charset="0"/>
              </a:rPr>
              <a:t>=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03824" y="3114538"/>
            <a:ext cx="63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800" b="1" dirty="0" smtClean="0">
                <a:latin typeface="Times New Roman" pitchFamily="18" charset="0"/>
              </a:rPr>
              <a:t>=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235228" y="3271336"/>
            <a:ext cx="144016" cy="1713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37988" y="5571824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9836" y="5805264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44615" y="2668850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07820" y="3289626"/>
            <a:ext cx="56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b="1" dirty="0" smtClean="0">
                <a:latin typeface="Times New Roman" pitchFamily="18" charset="0"/>
              </a:rPr>
              <a:t>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07504" y="4252827"/>
            <a:ext cx="404752" cy="400309"/>
            <a:chOff x="5940152" y="5589240"/>
            <a:chExt cx="648072" cy="617102"/>
          </a:xfrm>
        </p:grpSpPr>
        <p:sp>
          <p:nvSpPr>
            <p:cNvPr id="60" name="Oval 5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5</a:t>
              </a:r>
              <a:endParaRPr lang="en-US" sz="16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7504" y="1556792"/>
            <a:ext cx="404752" cy="400309"/>
            <a:chOff x="5940152" y="5589240"/>
            <a:chExt cx="648072" cy="617102"/>
          </a:xfrm>
        </p:grpSpPr>
        <p:sp>
          <p:nvSpPr>
            <p:cNvPr id="63" name="Oval 6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</a:t>
              </a:r>
              <a:endParaRPr lang="en-US" sz="16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107504" y="2060848"/>
            <a:ext cx="404752" cy="400309"/>
            <a:chOff x="5940152" y="5589240"/>
            <a:chExt cx="648072" cy="617102"/>
          </a:xfrm>
        </p:grpSpPr>
        <p:sp>
          <p:nvSpPr>
            <p:cNvPr id="66" name="Oval 65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2</a:t>
              </a:r>
              <a:endParaRPr lang="en-US" sz="16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7504" y="2812667"/>
            <a:ext cx="404752" cy="400309"/>
            <a:chOff x="5940152" y="5589240"/>
            <a:chExt cx="648072" cy="617102"/>
          </a:xfrm>
        </p:grpSpPr>
        <p:sp>
          <p:nvSpPr>
            <p:cNvPr id="69" name="Oval 68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3</a:t>
              </a:r>
              <a:endParaRPr lang="en-US" sz="16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07504" y="3604755"/>
            <a:ext cx="404752" cy="400309"/>
            <a:chOff x="5940152" y="5589240"/>
            <a:chExt cx="648072" cy="617102"/>
          </a:xfrm>
        </p:grpSpPr>
        <p:sp>
          <p:nvSpPr>
            <p:cNvPr id="72" name="Oval 71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4</a:t>
              </a:r>
              <a:endParaRPr lang="en-US" sz="16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7504" y="5404955"/>
            <a:ext cx="404752" cy="400309"/>
            <a:chOff x="5940152" y="5589240"/>
            <a:chExt cx="648072" cy="617102"/>
          </a:xfrm>
        </p:grpSpPr>
        <p:sp>
          <p:nvSpPr>
            <p:cNvPr id="75" name="Oval 74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6</a:t>
              </a:r>
              <a:endParaRPr lang="en-US" sz="16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643702" y="4243137"/>
            <a:ext cx="468704" cy="400309"/>
            <a:chOff x="5887491" y="5589240"/>
            <a:chExt cx="750469" cy="617102"/>
          </a:xfrm>
        </p:grpSpPr>
        <p:sp>
          <p:nvSpPr>
            <p:cNvPr id="78" name="Oval 77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10</a:t>
              </a:r>
              <a:endParaRPr lang="en-US" sz="16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38752" y="3243005"/>
            <a:ext cx="404752" cy="400309"/>
            <a:chOff x="5940152" y="5589240"/>
            <a:chExt cx="648072" cy="617102"/>
          </a:xfrm>
        </p:grpSpPr>
        <p:sp>
          <p:nvSpPr>
            <p:cNvPr id="81" name="Oval 80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8</a:t>
              </a:r>
              <a:endParaRPr lang="en-US" sz="16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86314" y="1599931"/>
            <a:ext cx="404752" cy="400309"/>
            <a:chOff x="5940152" y="5589240"/>
            <a:chExt cx="648072" cy="617102"/>
          </a:xfrm>
        </p:grpSpPr>
        <p:sp>
          <p:nvSpPr>
            <p:cNvPr id="84" name="Oval 83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7</a:t>
              </a:r>
              <a:endParaRPr lang="en-US" sz="16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814098" y="2528625"/>
            <a:ext cx="404752" cy="400309"/>
            <a:chOff x="5940152" y="5589240"/>
            <a:chExt cx="648072" cy="617102"/>
          </a:xfrm>
        </p:grpSpPr>
        <p:sp>
          <p:nvSpPr>
            <p:cNvPr id="87" name="Oval 86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96758" y="5589547"/>
              <a:ext cx="360040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9</a:t>
              </a:r>
              <a:endParaRPr lang="en-US" sz="1600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714876" y="5028955"/>
            <a:ext cx="468704" cy="400309"/>
            <a:chOff x="5887491" y="5589240"/>
            <a:chExt cx="750469" cy="617102"/>
          </a:xfrm>
        </p:grpSpPr>
        <p:sp>
          <p:nvSpPr>
            <p:cNvPr id="90" name="Oval 89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11</a:t>
              </a:r>
              <a:endParaRPr lang="en-US" sz="16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440" y="6169747"/>
            <a:ext cx="468704" cy="400309"/>
            <a:chOff x="5887491" y="5589240"/>
            <a:chExt cx="750469" cy="617102"/>
          </a:xfrm>
        </p:grpSpPr>
        <p:sp>
          <p:nvSpPr>
            <p:cNvPr id="93" name="Oval 92"/>
            <p:cNvSpPr/>
            <p:nvPr/>
          </p:nvSpPr>
          <p:spPr>
            <a:xfrm>
              <a:off x="5940152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10</a:t>
              </a:r>
              <a:endParaRPr lang="en-US" sz="1600" b="1" dirty="0"/>
            </a:p>
          </p:txBody>
        </p:sp>
      </p:grpSp>
      <p:sp>
        <p:nvSpPr>
          <p:cNvPr id="95" name="Flowchart: Terminator 94"/>
          <p:cNvSpPr/>
          <p:nvPr/>
        </p:nvSpPr>
        <p:spPr>
          <a:xfrm>
            <a:off x="3031366" y="6165304"/>
            <a:ext cx="1008112" cy="28803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2181784" y="6309320"/>
            <a:ext cx="864096" cy="6414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57286" y="607819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</a:rPr>
              <a:t>End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286117" y="5713355"/>
            <a:ext cx="468704" cy="400309"/>
            <a:chOff x="5887491" y="5589240"/>
            <a:chExt cx="750469" cy="617102"/>
          </a:xfrm>
        </p:grpSpPr>
        <p:sp>
          <p:nvSpPr>
            <p:cNvPr id="99" name="Oval 98"/>
            <p:cNvSpPr/>
            <p:nvPr/>
          </p:nvSpPr>
          <p:spPr>
            <a:xfrm>
              <a:off x="5911491" y="5589240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887491" y="5589547"/>
              <a:ext cx="750469" cy="616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BD" sz="2000" b="1" dirty="0" smtClean="0"/>
                <a:t>1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Polynomial interpolation?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1" y="1388062"/>
            <a:ext cx="8964488" cy="5445224"/>
          </a:xfrm>
        </p:spPr>
        <p:txBody>
          <a:bodyPr>
            <a:noAutofit/>
          </a:bodyPr>
          <a:lstStyle/>
          <a:p>
            <a:r>
              <a:rPr lang="en-US" sz="2600" dirty="0" smtClean="0"/>
              <a:t>Of course, if the new ‘x’ falls outside the range of </a:t>
            </a:r>
            <a:r>
              <a:rPr lang="bn-BD" sz="2600" i="1" dirty="0" smtClean="0"/>
              <a:t>x</a:t>
            </a:r>
            <a:r>
              <a:rPr lang="en-US" sz="2600" dirty="0" smtClean="0"/>
              <a:t>  for which the data is given, it is no longer interpolation but instead is called </a:t>
            </a:r>
            <a:r>
              <a:rPr lang="en-US" sz="2600" i="1" dirty="0" smtClean="0"/>
              <a:t>extrapolation</a:t>
            </a:r>
            <a:r>
              <a:rPr lang="en-US" sz="2600" dirty="0" smtClean="0"/>
              <a:t>.  </a:t>
            </a:r>
          </a:p>
          <a:p>
            <a:r>
              <a:rPr lang="en-US" sz="2600" dirty="0" smtClean="0"/>
              <a:t>So what kind of function </a:t>
            </a:r>
            <a:r>
              <a:rPr lang="bn-BD" sz="2600" i="1" dirty="0" smtClean="0"/>
              <a:t>f(x)</a:t>
            </a:r>
            <a:r>
              <a:rPr lang="en-US" sz="2600" dirty="0" smtClean="0"/>
              <a:t> should one choose?  A polynomial is a common choice for an interpolating function because polynomials are easy to </a:t>
            </a:r>
          </a:p>
          <a:p>
            <a:pPr lvl="1"/>
            <a:r>
              <a:rPr lang="en-US" sz="2400" dirty="0" smtClean="0"/>
              <a:t>evaluate,</a:t>
            </a:r>
          </a:p>
          <a:p>
            <a:pPr lvl="1"/>
            <a:r>
              <a:rPr lang="en-US" sz="2400" dirty="0" smtClean="0"/>
              <a:t>differentiate, and</a:t>
            </a:r>
          </a:p>
          <a:p>
            <a:pPr lvl="1"/>
            <a:r>
              <a:rPr lang="en-US" sz="2400" dirty="0" smtClean="0"/>
              <a:t>integrate</a:t>
            </a:r>
          </a:p>
          <a:p>
            <a:pPr>
              <a:buNone/>
            </a:pPr>
            <a:r>
              <a:rPr lang="bn-BD" sz="2600" dirty="0" smtClean="0"/>
              <a:t>	</a:t>
            </a:r>
            <a:r>
              <a:rPr lang="en-US" sz="2600" dirty="0" smtClean="0"/>
              <a:t>relative to other choices such as a trigonometric and exponential series</a:t>
            </a:r>
          </a:p>
          <a:p>
            <a:r>
              <a:rPr lang="en-US" sz="2600" dirty="0" smtClean="0"/>
              <a:t>Polynomial interpolation involves finding a polynomial of order </a:t>
            </a:r>
            <a:r>
              <a:rPr lang="bn-BD" sz="2600" i="1" dirty="0" smtClean="0"/>
              <a:t>n</a:t>
            </a:r>
            <a:r>
              <a:rPr lang="en-US" sz="2600" dirty="0" smtClean="0"/>
              <a:t> that passes through the </a:t>
            </a:r>
            <a:r>
              <a:rPr lang="bn-BD" sz="2600" i="1" dirty="0" smtClean="0"/>
              <a:t>n+1</a:t>
            </a:r>
            <a:r>
              <a:rPr lang="en-US" sz="2600" dirty="0" smtClean="0"/>
              <a:t> points</a:t>
            </a:r>
            <a:endParaRPr lang="bn-BD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Direct Method of Interpolation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3"/>
            <a:ext cx="8784976" cy="4752527"/>
          </a:xfrm>
        </p:spPr>
        <p:txBody>
          <a:bodyPr>
            <a:noAutofit/>
          </a:bodyPr>
          <a:lstStyle/>
          <a:p>
            <a:r>
              <a:rPr lang="en-US" sz="2600" dirty="0" smtClean="0"/>
              <a:t>One of the methods of interpolation is called the direct method. </a:t>
            </a:r>
            <a:endParaRPr lang="bn-BD" sz="2600" dirty="0" smtClean="0"/>
          </a:p>
          <a:p>
            <a:r>
              <a:rPr lang="en-US" sz="2600" dirty="0" smtClean="0"/>
              <a:t>Other methods include the </a:t>
            </a:r>
            <a:r>
              <a:rPr lang="en-US" sz="2600" dirty="0" err="1" smtClean="0"/>
              <a:t>Lagrangian</a:t>
            </a:r>
            <a:r>
              <a:rPr lang="en-US" sz="2600" dirty="0" smtClean="0"/>
              <a:t> interpolation method </a:t>
            </a:r>
            <a:r>
              <a:rPr lang="bn-BD" sz="2600" dirty="0" smtClean="0"/>
              <a:t>and </a:t>
            </a:r>
            <a:r>
              <a:rPr lang="en-US" sz="2600" dirty="0" smtClean="0"/>
              <a:t>Newton’s divided difference polynomial method</a:t>
            </a:r>
          </a:p>
          <a:p>
            <a:r>
              <a:rPr lang="en-US" sz="2600" dirty="0" smtClean="0"/>
              <a:t>The direct method of interpolation is based on the following premise.  Given  </a:t>
            </a:r>
            <a:r>
              <a:rPr lang="bn-BD" sz="2600" i="1" dirty="0" smtClean="0"/>
              <a:t>n+1</a:t>
            </a:r>
            <a:r>
              <a:rPr lang="en-US" sz="2600" i="1" dirty="0" smtClean="0"/>
              <a:t> </a:t>
            </a:r>
            <a:r>
              <a:rPr lang="en-US" sz="2600" dirty="0" smtClean="0"/>
              <a:t>data points, fit a polynomial of order </a:t>
            </a:r>
            <a:r>
              <a:rPr lang="bn-BD" sz="2600" i="1" dirty="0" smtClean="0"/>
              <a:t>n</a:t>
            </a:r>
            <a:r>
              <a:rPr lang="en-US" sz="2600" dirty="0" smtClean="0"/>
              <a:t> as given below </a:t>
            </a:r>
            <a:endParaRPr lang="bn-BD" sz="2600" dirty="0" smtClean="0"/>
          </a:p>
          <a:p>
            <a:pPr>
              <a:buNone/>
            </a:pPr>
            <a:r>
              <a:rPr lang="en-US" sz="2600" dirty="0" smtClean="0"/>
              <a:t>	                                                                         </a:t>
            </a:r>
            <a:r>
              <a:rPr lang="bn-BD" sz="2600" dirty="0" smtClean="0"/>
              <a:t>				</a:t>
            </a:r>
            <a:r>
              <a:rPr lang="en-US" sz="2600" dirty="0" smtClean="0"/>
              <a:t>(1)</a:t>
            </a:r>
          </a:p>
          <a:p>
            <a:pPr>
              <a:buNone/>
            </a:pPr>
            <a:r>
              <a:rPr lang="bn-BD" sz="2600" dirty="0" smtClean="0"/>
              <a:t>  </a:t>
            </a:r>
            <a:r>
              <a:rPr lang="en-US" sz="2600" dirty="0" smtClean="0"/>
              <a:t>through the data, where</a:t>
            </a:r>
            <a:r>
              <a:rPr lang="bn-BD" sz="2600" dirty="0" smtClean="0"/>
              <a:t> a</a:t>
            </a:r>
            <a:r>
              <a:rPr lang="bn-BD" sz="2600" baseline="-25000" dirty="0" smtClean="0"/>
              <a:t>0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1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2</a:t>
            </a:r>
            <a:r>
              <a:rPr lang="bn-BD" sz="2600" dirty="0" smtClean="0"/>
              <a:t>,....... a</a:t>
            </a:r>
            <a:r>
              <a:rPr lang="bn-BD" sz="2600" baseline="-25000" dirty="0" smtClean="0"/>
              <a:t>n+1</a:t>
            </a:r>
            <a:r>
              <a:rPr lang="bn-BD" sz="2600" dirty="0" smtClean="0"/>
              <a:t>, a</a:t>
            </a:r>
            <a:r>
              <a:rPr lang="bn-BD" sz="2600" baseline="-25000" dirty="0" smtClean="0"/>
              <a:t>n</a:t>
            </a:r>
            <a:r>
              <a:rPr lang="en-US" sz="2600" dirty="0" smtClean="0"/>
              <a:t> are  real </a:t>
            </a:r>
            <a:endParaRPr lang="bn-BD" sz="2600" dirty="0" smtClean="0"/>
          </a:p>
          <a:p>
            <a:pPr>
              <a:buNone/>
            </a:pPr>
            <a:r>
              <a:rPr lang="bn-BD" sz="2600" dirty="0" smtClean="0"/>
              <a:t>  </a:t>
            </a:r>
            <a:r>
              <a:rPr lang="en-US" sz="2600" dirty="0" smtClean="0"/>
              <a:t>constants.  </a:t>
            </a:r>
            <a:endParaRPr lang="bn-BD" sz="2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11457670"/>
              </p:ext>
            </p:extLst>
          </p:nvPr>
        </p:nvGraphicFramePr>
        <p:xfrm>
          <a:off x="2267744" y="4221088"/>
          <a:ext cx="3888432" cy="509519"/>
        </p:xfrm>
        <a:graphic>
          <a:graphicData uri="http://schemas.openxmlformats.org/presentationml/2006/ole">
            <p:oleObj spid="_x0000_s168983" name="Equation" r:id="rId3" imgW="1841500" imgH="241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4000" dirty="0" smtClean="0"/>
              <a:t>Direct Method of Interpolation 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56793"/>
            <a:ext cx="9001000" cy="7200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 values of  </a:t>
            </a:r>
            <a:r>
              <a:rPr lang="en-US" sz="2400" i="1" dirty="0" smtClean="0"/>
              <a:t>f(x) </a:t>
            </a:r>
            <a:r>
              <a:rPr lang="en-US" sz="2400" dirty="0" smtClean="0"/>
              <a:t>are given at values of </a:t>
            </a:r>
            <a:r>
              <a:rPr lang="bn-BD" sz="2400" dirty="0" smtClean="0"/>
              <a:t>x</a:t>
            </a:r>
            <a:r>
              <a:rPr lang="en-US" sz="2400" dirty="0" smtClean="0"/>
              <a:t>, one can write  equations</a:t>
            </a:r>
            <a:r>
              <a:rPr lang="en-US" sz="2600" dirty="0" smtClean="0"/>
              <a:t> </a:t>
            </a:r>
            <a:endParaRPr lang="bn-BD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420514" y="2348880"/>
          <a:ext cx="6319838" cy="3390900"/>
        </p:xfrm>
        <a:graphic>
          <a:graphicData uri="http://schemas.openxmlformats.org/presentationml/2006/ole">
            <p:oleObj spid="_x0000_s184343" name="Equation" r:id="rId3" imgW="2794000" imgH="149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sz="4800" dirty="0" smtClean="0"/>
              <a:t>Direct Method of Interpolation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the  constants can be found by solving the  simultaneous linear equations.  </a:t>
            </a:r>
            <a:endParaRPr lang="bn-BD" dirty="0" smtClean="0"/>
          </a:p>
          <a:p>
            <a:r>
              <a:rPr lang="en-US" dirty="0" smtClean="0"/>
              <a:t>To find the value of </a:t>
            </a:r>
            <a:r>
              <a:rPr lang="bn-BD" i="1" dirty="0" smtClean="0"/>
              <a:t>f(x)</a:t>
            </a:r>
            <a:r>
              <a:rPr lang="en-US" dirty="0" smtClean="0"/>
              <a:t> at a given value of </a:t>
            </a:r>
            <a:r>
              <a:rPr lang="bn-BD" dirty="0" smtClean="0"/>
              <a:t>x</a:t>
            </a:r>
            <a:r>
              <a:rPr lang="en-US" dirty="0" smtClean="0"/>
              <a:t>, simply substitute the value of </a:t>
            </a:r>
            <a:r>
              <a:rPr lang="bn-BD" dirty="0" smtClean="0"/>
              <a:t>x </a:t>
            </a:r>
            <a:r>
              <a:rPr lang="en-US" dirty="0" smtClean="0"/>
              <a:t>in Equation 1.  </a:t>
            </a:r>
          </a:p>
          <a:p>
            <a:r>
              <a:rPr lang="en-US" dirty="0" smtClean="0"/>
              <a:t>But, it is not necessary to use all the data points.  </a:t>
            </a:r>
            <a:endParaRPr lang="bn-BD" dirty="0" smtClean="0"/>
          </a:p>
          <a:p>
            <a:r>
              <a:rPr lang="en-US" dirty="0" smtClean="0"/>
              <a:t>How does one then choose the order of the polynomial and what data points to use?  </a:t>
            </a:r>
            <a:endParaRPr lang="bn-BD" dirty="0" smtClean="0"/>
          </a:p>
          <a:p>
            <a:r>
              <a:rPr lang="en-US" dirty="0" smtClean="0"/>
              <a:t>This concept and the direct method of interpolation are best illustrated using 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936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upward velocity of a rocket is given as a function of time in Table 1.</a:t>
            </a:r>
            <a:r>
              <a:rPr lang="bn-BD" sz="2400" dirty="0" smtClean="0"/>
              <a:t> Corresponding graph is shown in Figure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3035461"/>
          <a:ext cx="3096344" cy="2250927"/>
        </p:xfrm>
        <a:graphic>
          <a:graphicData uri="http://schemas.openxmlformats.org/drawingml/2006/table">
            <a:tbl>
              <a:tblPr/>
              <a:tblGrid>
                <a:gridCol w="1263763"/>
                <a:gridCol w="1832581"/>
              </a:tblGrid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Time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(s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Velocity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Vrinda"/>
                        </a:rPr>
                        <a:t>(m/s)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227.04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362.78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Vrinda"/>
                        </a:rPr>
                        <a:t>517.35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22.5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602.97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56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Vrinda"/>
                        </a:rPr>
                        <a:t>901.67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0" y="0"/>
          <a:ext cx="85725" cy="152400"/>
        </p:xfrm>
        <a:graphic>
          <a:graphicData uri="http://schemas.openxmlformats.org/presentationml/2006/ole">
            <p:oleObj spid="_x0000_s170027" name="Equation" r:id="rId4" imgW="88746" imgH="152136" progId="Equation.3">
              <p:embed/>
            </p:oleObj>
          </a:graphicData>
        </a:graphic>
      </p:graphicFrame>
      <p:graphicFrame>
        <p:nvGraphicFramePr>
          <p:cNvPr id="169985" name="Object 1"/>
          <p:cNvGraphicFramePr>
            <a:graphicFrameLocks noChangeAspect="1"/>
          </p:cNvGraphicFramePr>
          <p:nvPr/>
        </p:nvGraphicFramePr>
        <p:xfrm>
          <a:off x="0" y="0"/>
          <a:ext cx="266700" cy="200025"/>
        </p:xfrm>
        <a:graphic>
          <a:graphicData uri="http://schemas.openxmlformats.org/presentationml/2006/ole">
            <p:oleObj spid="_x0000_s170028" name="Equation" r:id="rId5" imgW="266469" imgH="203024" progId="Equation.3">
              <p:embed/>
            </p:oleObj>
          </a:graphicData>
        </a:graphic>
      </p:graphicFrame>
      <p:pic>
        <p:nvPicPr>
          <p:cNvPr id="169987" name="Picture 3" descr="mws_gen_inp_txt_direct_Fig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2731873"/>
            <a:ext cx="4392488" cy="330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2357430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2000" dirty="0" smtClean="0"/>
              <a:t>Table 1: Velocity as function of time                      Figure 1: Graph of Velocity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2400" y="5988726"/>
            <a:ext cx="8991600" cy="896658"/>
          </a:xfrm>
          <a:prstGeom prst="rect">
            <a:avLst/>
          </a:prstGeom>
        </p:spPr>
        <p:txBody>
          <a:bodyPr vert="horz" lIns="54864" tIns="91440" rtlCol="0">
            <a:normAutofit fontScale="85000" lnSpcReduction="10000"/>
          </a:bodyPr>
          <a:lstStyle/>
          <a:p>
            <a:pPr marL="542925" indent="-542925">
              <a:buClr>
                <a:schemeClr val="accent1"/>
              </a:buClr>
              <a:buFont typeface="Wingdings" pitchFamily="2" charset="2"/>
              <a:buChar char="§"/>
              <a:tabLst>
                <a:tab pos="542925" algn="l"/>
              </a:tabLst>
            </a:pPr>
            <a:r>
              <a:rPr lang="en-US" sz="2800" dirty="0" smtClean="0"/>
              <a:t>Determine the value of the velocity at  </a:t>
            </a:r>
            <a:r>
              <a:rPr lang="bn-BD" sz="2800" dirty="0" smtClean="0"/>
              <a:t>t = 16</a:t>
            </a:r>
            <a:r>
              <a:rPr lang="en-US" sz="2800" dirty="0" smtClean="0"/>
              <a:t> seconds using the direct method of interpolation and a first order polynomial.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Solution to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For first order polynomial interpolation (also called linear interpolation), the velocity is given by</a:t>
            </a:r>
          </a:p>
          <a:p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3059" name="Group 3"/>
          <p:cNvGrpSpPr>
            <a:grpSpLocks noChangeAspect="1"/>
          </p:cNvGrpSpPr>
          <p:nvPr/>
        </p:nvGrpSpPr>
        <p:grpSpPr bwMode="auto">
          <a:xfrm>
            <a:off x="1403648" y="2924944"/>
            <a:ext cx="6120680" cy="2970153"/>
            <a:chOff x="1800" y="1926"/>
            <a:chExt cx="8907" cy="4323"/>
          </a:xfrm>
        </p:grpSpPr>
        <p:sp>
          <p:nvSpPr>
            <p:cNvPr id="173076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800" y="1926"/>
              <a:ext cx="8907" cy="432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5" name="Line 19"/>
            <p:cNvSpPr>
              <a:spLocks noChangeShapeType="1"/>
            </p:cNvSpPr>
            <p:nvPr/>
          </p:nvSpPr>
          <p:spPr bwMode="auto">
            <a:xfrm>
              <a:off x="2340" y="6046"/>
              <a:ext cx="6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V="1">
              <a:off x="2340" y="2626"/>
              <a:ext cx="0" cy="34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72" name="Text Box 16"/>
            <p:cNvSpPr txBox="1">
              <a:spLocks noChangeArrowheads="1"/>
            </p:cNvSpPr>
            <p:nvPr/>
          </p:nvSpPr>
          <p:spPr bwMode="auto">
            <a:xfrm>
              <a:off x="2700" y="5506"/>
              <a:ext cx="754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70" name="Text Box 14"/>
            <p:cNvSpPr txBox="1">
              <a:spLocks noChangeArrowheads="1"/>
            </p:cNvSpPr>
            <p:nvPr/>
          </p:nvSpPr>
          <p:spPr bwMode="auto">
            <a:xfrm>
              <a:off x="6840" y="3166"/>
              <a:ext cx="754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69" name="Oval 13"/>
            <p:cNvSpPr>
              <a:spLocks noChangeArrowheads="1"/>
            </p:cNvSpPr>
            <p:nvPr/>
          </p:nvSpPr>
          <p:spPr bwMode="auto">
            <a:xfrm>
              <a:off x="3022" y="5184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8" name="Oval 12"/>
            <p:cNvSpPr>
              <a:spLocks noChangeArrowheads="1"/>
            </p:cNvSpPr>
            <p:nvPr/>
          </p:nvSpPr>
          <p:spPr bwMode="auto">
            <a:xfrm>
              <a:off x="6537" y="3441"/>
              <a:ext cx="180" cy="18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6850" y="4824"/>
              <a:ext cx="559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3065" name="Line 9"/>
            <p:cNvSpPr>
              <a:spLocks noChangeShapeType="1"/>
            </p:cNvSpPr>
            <p:nvPr/>
          </p:nvSpPr>
          <p:spPr bwMode="auto">
            <a:xfrm flipH="1" flipV="1">
              <a:off x="5400" y="4246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9341" y="5941"/>
              <a:ext cx="21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062" name="Line 6"/>
            <p:cNvSpPr>
              <a:spLocks noChangeShapeType="1"/>
            </p:cNvSpPr>
            <p:nvPr/>
          </p:nvSpPr>
          <p:spPr bwMode="auto">
            <a:xfrm flipV="1">
              <a:off x="3060" y="3507"/>
              <a:ext cx="360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60" name="Text Box 4"/>
            <p:cNvSpPr txBox="1">
              <a:spLocks noChangeArrowheads="1"/>
            </p:cNvSpPr>
            <p:nvPr/>
          </p:nvSpPr>
          <p:spPr bwMode="auto">
            <a:xfrm>
              <a:off x="2188" y="2167"/>
              <a:ext cx="251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083" name="Rectangle 27"/>
          <p:cNvSpPr>
            <a:spLocks noChangeArrowheads="1"/>
          </p:cNvSpPr>
          <p:nvPr/>
        </p:nvSpPr>
        <p:spPr bwMode="auto">
          <a:xfrm>
            <a:off x="0" y="676275"/>
            <a:ext cx="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43808" y="5949280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Figure 3</a:t>
            </a:r>
            <a:r>
              <a:rPr lang="en-US" dirty="0" smtClean="0"/>
              <a:t>   Linear interpolation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19672" y="30689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y</a:t>
            </a:r>
            <a:endParaRPr 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44208" y="558924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/>
              <a:t>x</a:t>
            </a:r>
            <a:endParaRPr lang="en-US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79712" y="530120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(x</a:t>
            </a:r>
            <a:r>
              <a:rPr lang="bn-BD" i="1" baseline="-25000" dirty="0" smtClean="0">
                <a:latin typeface="Times New Roman" pitchFamily="18" charset="0"/>
              </a:rPr>
              <a:t>0 </a:t>
            </a:r>
            <a:r>
              <a:rPr lang="bn-BD" i="1" dirty="0" smtClean="0">
                <a:latin typeface="Times New Roman" pitchFamily="18" charset="0"/>
              </a:rPr>
              <a:t>, y</a:t>
            </a:r>
            <a:r>
              <a:rPr lang="bn-BD" i="1" baseline="-25000" dirty="0" smtClean="0">
                <a:latin typeface="Times New Roman" pitchFamily="18" charset="0"/>
              </a:rPr>
              <a:t>0</a:t>
            </a:r>
            <a:r>
              <a:rPr lang="bn-BD" i="1" dirty="0" smtClean="0">
                <a:latin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8024" y="378904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(x</a:t>
            </a:r>
            <a:r>
              <a:rPr lang="bn-BD" i="1" baseline="-25000" dirty="0" smtClean="0">
                <a:latin typeface="Times New Roman" pitchFamily="18" charset="0"/>
              </a:rPr>
              <a:t>1 </a:t>
            </a:r>
            <a:r>
              <a:rPr lang="bn-BD" i="1" dirty="0" smtClean="0">
                <a:latin typeface="Times New Roman" pitchFamily="18" charset="0"/>
              </a:rPr>
              <a:t>, y</a:t>
            </a:r>
            <a:r>
              <a:rPr lang="bn-BD" i="1" baseline="-25000" dirty="0" smtClean="0">
                <a:latin typeface="Times New Roman" pitchFamily="18" charset="0"/>
              </a:rPr>
              <a:t>1</a:t>
            </a:r>
            <a:r>
              <a:rPr lang="bn-BD" i="1" dirty="0" smtClean="0">
                <a:latin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96408" y="4797152"/>
            <a:ext cx="99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i="1" dirty="0" smtClean="0">
                <a:latin typeface="Times New Roman" pitchFamily="18" charset="0"/>
              </a:rPr>
              <a:t>f</a:t>
            </a:r>
            <a:r>
              <a:rPr lang="bn-BD" baseline="-25000" dirty="0" smtClean="0">
                <a:latin typeface="Times New Roman" pitchFamily="18" charset="0"/>
              </a:rPr>
              <a:t>1</a:t>
            </a:r>
            <a:r>
              <a:rPr lang="bn-BD" i="1" dirty="0" smtClean="0">
                <a:latin typeface="Times New Roman" pitchFamily="18" charset="0"/>
              </a:rPr>
              <a:t>(x)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Solution </a:t>
            </a:r>
            <a:r>
              <a:rPr lang="en-US" sz="4000" dirty="0" smtClean="0"/>
              <a:t>to example 1 </a:t>
            </a:r>
            <a:r>
              <a:rPr lang="bn-BD" sz="4000" dirty="0" smtClean="0"/>
              <a:t>(continued)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Since we want to find the velocity at</a:t>
            </a:r>
            <a:r>
              <a:rPr lang="bn-BD" sz="2800" dirty="0" smtClean="0"/>
              <a:t> t=16 sec</a:t>
            </a:r>
            <a:r>
              <a:rPr lang="en-US" sz="2800" dirty="0" smtClean="0"/>
              <a:t>, and we are using a first order polynomial, we need to choose the two data points that are closest to </a:t>
            </a:r>
            <a:r>
              <a:rPr lang="bn-BD" sz="2800" dirty="0" smtClean="0"/>
              <a:t>t = 16 sec</a:t>
            </a:r>
            <a:r>
              <a:rPr lang="en-US" sz="2800" dirty="0" smtClean="0"/>
              <a:t> that also bracket </a:t>
            </a:r>
            <a:r>
              <a:rPr lang="bn-BD" sz="2800" dirty="0" smtClean="0"/>
              <a:t>t=16 sec</a:t>
            </a:r>
            <a:r>
              <a:rPr lang="en-US" sz="2800" dirty="0" smtClean="0"/>
              <a:t> to evaluate it.  The two points</a:t>
            </a:r>
            <a:r>
              <a:rPr lang="bn-BD" sz="2800" dirty="0" smtClean="0"/>
              <a:t> are</a:t>
            </a:r>
            <a:r>
              <a:rPr lang="en-US" sz="2800" dirty="0" smtClean="0"/>
              <a:t> </a:t>
            </a:r>
            <a:r>
              <a:rPr lang="bn-BD" sz="2800" dirty="0" smtClean="0"/>
              <a:t>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=15 sec and 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=20 sec</a:t>
            </a:r>
          </a:p>
          <a:p>
            <a:r>
              <a:rPr lang="bn-BD" sz="2800" dirty="0" smtClean="0"/>
              <a:t>Then </a:t>
            </a:r>
          </a:p>
          <a:p>
            <a:pPr>
              <a:buNone/>
            </a:pPr>
            <a:r>
              <a:rPr lang="bn-BD" sz="2800" dirty="0" smtClean="0"/>
              <a:t>		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=15, v(t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)=362.78			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=-100.93</a:t>
            </a:r>
          </a:p>
          <a:p>
            <a:pPr>
              <a:buNone/>
            </a:pPr>
            <a:r>
              <a:rPr lang="bn-BD" sz="2800" dirty="0" smtClean="0"/>
              <a:t>		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=20, v(t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)=517.35			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=30.914</a:t>
            </a:r>
          </a:p>
          <a:p>
            <a:pPr>
              <a:buNone/>
            </a:pPr>
            <a:r>
              <a:rPr lang="en-US" sz="2800" dirty="0" smtClean="0"/>
              <a:t>     G</a:t>
            </a:r>
            <a:r>
              <a:rPr lang="bn-BD" sz="2800" dirty="0" smtClean="0"/>
              <a:t>ives</a:t>
            </a:r>
          </a:p>
          <a:p>
            <a:pPr>
              <a:buNone/>
            </a:pPr>
            <a:r>
              <a:rPr lang="bn-BD" sz="2800" dirty="0" smtClean="0"/>
              <a:t>		v(15)=a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 x 15=362.78		v(t)=a</a:t>
            </a:r>
            <a:r>
              <a:rPr lang="bn-BD" sz="2800" baseline="-25000" dirty="0" smtClean="0"/>
              <a:t>o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t</a:t>
            </a:r>
          </a:p>
          <a:p>
            <a:pPr>
              <a:buNone/>
            </a:pPr>
            <a:r>
              <a:rPr lang="bn-BD" sz="2800" dirty="0" smtClean="0"/>
              <a:t>		v(20)=a</a:t>
            </a:r>
            <a:r>
              <a:rPr lang="bn-BD" sz="2800" baseline="-25000" dirty="0" smtClean="0"/>
              <a:t>0</a:t>
            </a:r>
            <a:r>
              <a:rPr lang="bn-BD" sz="2800" dirty="0" smtClean="0"/>
              <a:t>+a</a:t>
            </a:r>
            <a:r>
              <a:rPr lang="bn-BD" sz="2800" baseline="-25000" dirty="0" smtClean="0"/>
              <a:t>1</a:t>
            </a:r>
            <a:r>
              <a:rPr lang="bn-BD" sz="2800" dirty="0" smtClean="0"/>
              <a:t> x 20=517.35		v(16)=393.7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220072" y="429309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92080" y="4293096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flipV="1">
            <a:off x="4193201" y="4437112"/>
            <a:ext cx="1746951" cy="17362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8597</TotalTime>
  <Words>1262</Words>
  <Application>Microsoft Office PowerPoint</Application>
  <PresentationFormat>On-screen Show (4:3)</PresentationFormat>
  <Paragraphs>274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What is interpolation?</vt:lpstr>
      <vt:lpstr>Polynomial interpolation?</vt:lpstr>
      <vt:lpstr>Direct Method of Interpolation</vt:lpstr>
      <vt:lpstr>Direct Method of Interpolation (continued)</vt:lpstr>
      <vt:lpstr>Direct Method of Interpolation (continued)</vt:lpstr>
      <vt:lpstr>Example 1</vt:lpstr>
      <vt:lpstr>Solution to example 1</vt:lpstr>
      <vt:lpstr>Solution to example 1 (continued)</vt:lpstr>
      <vt:lpstr>Example 2</vt:lpstr>
      <vt:lpstr>Solution to example 2 (continued)</vt:lpstr>
      <vt:lpstr>Solution to example 2 (continued)</vt:lpstr>
      <vt:lpstr>Example 3</vt:lpstr>
      <vt:lpstr>Solution to example 3</vt:lpstr>
      <vt:lpstr>Solution to example 3 (continued)</vt:lpstr>
      <vt:lpstr>Solution to example 3 (continued)</vt:lpstr>
      <vt:lpstr>Solution to example 3 (continued)</vt:lpstr>
      <vt:lpstr>Solving the coefficients of polynomial having high order</vt:lpstr>
      <vt:lpstr>Lagrange Method</vt:lpstr>
      <vt:lpstr>Example 4</vt:lpstr>
      <vt:lpstr>Solution to example 4</vt:lpstr>
      <vt:lpstr>Flow Chart for Direct Method</vt:lpstr>
      <vt:lpstr>Flow Chart for Langrage method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User</cp:lastModifiedBy>
  <cp:revision>181</cp:revision>
  <dcterms:created xsi:type="dcterms:W3CDTF">2013-01-12T13:11:26Z</dcterms:created>
  <dcterms:modified xsi:type="dcterms:W3CDTF">2015-09-28T15:58:35Z</dcterms:modified>
</cp:coreProperties>
</file>