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4" r:id="rId3"/>
    <p:sldId id="367" r:id="rId4"/>
    <p:sldId id="372" r:id="rId5"/>
    <p:sldId id="373" r:id="rId6"/>
    <p:sldId id="368" r:id="rId7"/>
    <p:sldId id="369" r:id="rId8"/>
    <p:sldId id="370" r:id="rId9"/>
    <p:sldId id="371" r:id="rId10"/>
    <p:sldId id="375" r:id="rId11"/>
    <p:sldId id="376" r:id="rId12"/>
    <p:sldId id="377" r:id="rId13"/>
    <p:sldId id="378" r:id="rId14"/>
    <p:sldId id="384" r:id="rId15"/>
    <p:sldId id="379" r:id="rId16"/>
    <p:sldId id="380" r:id="rId17"/>
    <p:sldId id="381" r:id="rId18"/>
    <p:sldId id="382" r:id="rId19"/>
    <p:sldId id="383" r:id="rId20"/>
    <p:sldId id="385" r:id="rId21"/>
    <p:sldId id="386" r:id="rId22"/>
    <p:sldId id="387" r:id="rId23"/>
    <p:sldId id="388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94982" autoAdjust="0"/>
  </p:normalViewPr>
  <p:slideViewPr>
    <p:cSldViewPr>
      <p:cViewPr varScale="1">
        <p:scale>
          <a:sx n="100" d="100"/>
          <a:sy n="100" d="100"/>
        </p:scale>
        <p:origin x="-10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6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AA1-1919-4B23-BAE9-EA9494BB6E29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2917-8AFA-4708-BDE8-9D353B527F8F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C04-D44B-4DEA-9807-A12F6C0D940B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2AB-9FEF-4B92-BF0B-1BB239B346DD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7657-D67A-4205-B9CA-03B6FD7A0AC3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A8B-5CD2-4D90-BA14-7F655B1350A3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63A5-BEBF-447D-9189-868196BC8D10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5327-B54E-49A5-AE67-1EFA218591B4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2D58-8BD1-46EE-A70D-B2DCB0DD57BC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7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A559-043F-4A21-BF3B-1082965EE60D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A365-917F-4F0F-8005-A45973DC8797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DCA-247F-44A7-9E95-6EA927228F2C}" type="datetime1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52442" y="3714206"/>
            <a:ext cx="7407990" cy="300094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14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en-US" sz="3200" dirty="0" smtClean="0">
                <a:solidFill>
                  <a:schemeClr val="tx1"/>
                </a:solidFill>
              </a:rPr>
              <a:t>Differentiation-Continuous Functions</a:t>
            </a:r>
            <a:endParaRPr lang="en-US" sz="1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Slide Credit:</a:t>
            </a:r>
          </a:p>
          <a:p>
            <a:r>
              <a:rPr lang="bn-BD" sz="2800" dirty="0" smtClean="0">
                <a:solidFill>
                  <a:schemeClr val="tx1"/>
                </a:solidFill>
              </a:rPr>
              <a:t>Dr.</a:t>
            </a:r>
            <a:r>
              <a:rPr lang="bn-BD" sz="44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S. M. Lutful Kabir</a:t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142852"/>
            <a:ext cx="8901146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dirty="0" smtClean="0"/>
              <a:t>Derive the Central difference approximation from Taylor series (cont.)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643050"/>
            <a:ext cx="2479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400" dirty="0"/>
              <a:t>From Taylor series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819150" y="2986088"/>
          <a:ext cx="61610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Equation" r:id="rId3" imgW="3784600" imgH="393700" progId="Equation.3">
                  <p:embed/>
                </p:oleObj>
              </mc:Choice>
              <mc:Fallback>
                <p:oleObj name="Equation" r:id="rId3" imgW="3784600" imgH="393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986088"/>
                        <a:ext cx="6161088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82316" y="3746836"/>
            <a:ext cx="5471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400" dirty="0"/>
              <a:t>Subtracting </a:t>
            </a:r>
            <a:r>
              <a:rPr lang="en-US" sz="2400" dirty="0" smtClean="0"/>
              <a:t>equation (2) </a:t>
            </a:r>
            <a:r>
              <a:rPr lang="en-US" sz="2400" dirty="0"/>
              <a:t>from </a:t>
            </a:r>
            <a:r>
              <a:rPr lang="en-US" sz="2400" dirty="0" smtClean="0"/>
              <a:t>the first (1),</a:t>
            </a:r>
            <a:endParaRPr lang="en-US" sz="1900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914399" y="4388276"/>
          <a:ext cx="5647867" cy="7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Equation" r:id="rId5" imgW="3086100" imgH="393700" progId="Equation.3">
                  <p:embed/>
                </p:oleObj>
              </mc:Choice>
              <mc:Fallback>
                <p:oleObj name="Equation" r:id="rId5" imgW="3086100" imgH="393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4388276"/>
                        <a:ext cx="5647867" cy="7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990600" y="5257800"/>
          <a:ext cx="4994738" cy="74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7" imgW="2755900" imgH="406400" progId="Equation.3">
                  <p:embed/>
                </p:oleObj>
              </mc:Choice>
              <mc:Fallback>
                <p:oleObj name="Equation" r:id="rId7" imgW="2755900" imgH="406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4994738" cy="742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" name="Object 14"/>
          <p:cNvGraphicFramePr>
            <a:graphicFrameLocks noChangeAspect="1"/>
          </p:cNvGraphicFramePr>
          <p:nvPr/>
        </p:nvGraphicFramePr>
        <p:xfrm>
          <a:off x="850900" y="6032500"/>
          <a:ext cx="42132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Equation" r:id="rId9" imgW="2159000" imgH="393700" progId="Equation.3">
                  <p:embed/>
                </p:oleObj>
              </mc:Choice>
              <mc:Fallback>
                <p:oleObj name="Equation" r:id="rId9" imgW="2159000" imgH="3937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6032500"/>
                        <a:ext cx="42132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21"/>
          <p:cNvGraphicFramePr>
            <a:graphicFrameLocks noChangeAspect="1"/>
          </p:cNvGraphicFramePr>
          <p:nvPr/>
        </p:nvGraphicFramePr>
        <p:xfrm>
          <a:off x="792163" y="2214563"/>
          <a:ext cx="63214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Equation" r:id="rId11" imgW="3556000" imgH="393700" progId="Equation.3">
                  <p:embed/>
                </p:oleObj>
              </mc:Choice>
              <mc:Fallback>
                <p:oleObj name="Equation" r:id="rId11" imgW="3556000" imgH="3937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214563"/>
                        <a:ext cx="632142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Central Divided Difference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92" y="6415110"/>
            <a:ext cx="1905000" cy="228600"/>
          </a:xfrm>
          <a:noFill/>
        </p:spPr>
        <p:txBody>
          <a:bodyPr anchor="b"/>
          <a:lstStyle/>
          <a:p>
            <a:fld id="{56BECE60-2C6C-4332-979A-798040C5678A}" type="slidenum">
              <a:rPr lang="en-US" smtClean="0">
                <a:latin typeface="Tahoma" pitchFamily="34" charset="0"/>
              </a:rPr>
              <a:pPr/>
              <a:t>11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1042" y="1711300"/>
            <a:ext cx="8305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2200" dirty="0"/>
              <a:t>Hence showing that we have obtained a more accurate formula as the 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0034" y="2092300"/>
            <a:ext cx="34131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200" dirty="0"/>
              <a:t>error is of the order of           .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103563" y="2071688"/>
          <a:ext cx="9858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Equation" r:id="rId3" imgW="558558" imgH="241195" progId="Equation.3">
                  <p:embed/>
                </p:oleObj>
              </mc:Choice>
              <mc:Fallback>
                <p:oleObj name="Equation" r:id="rId3" imgW="558558" imgH="24119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071688"/>
                        <a:ext cx="9858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1214414" y="2428868"/>
            <a:ext cx="5429288" cy="3429024"/>
            <a:chOff x="1698" y="2254"/>
            <a:chExt cx="2298" cy="1422"/>
          </a:xfrm>
        </p:grpSpPr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2400" y="2326"/>
              <a:ext cx="0" cy="1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2136" y="3286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684" y="3286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2400" y="2254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1698" y="2292"/>
              <a:ext cx="1681" cy="1231"/>
            </a:xfrm>
            <a:custGeom>
              <a:avLst/>
              <a:gdLst>
                <a:gd name="T0" fmla="*/ 3 w 21015"/>
                <a:gd name="T1" fmla="*/ 0 h 20514"/>
                <a:gd name="T2" fmla="*/ 11 w 21015"/>
                <a:gd name="T3" fmla="*/ 3 h 20514"/>
                <a:gd name="T4" fmla="*/ 0 w 21015"/>
                <a:gd name="T5" fmla="*/ 4 h 20514"/>
                <a:gd name="T6" fmla="*/ 0 60000 65536"/>
                <a:gd name="T7" fmla="*/ 0 60000 65536"/>
                <a:gd name="T8" fmla="*/ 0 60000 65536"/>
                <a:gd name="T9" fmla="*/ 0 w 21015"/>
                <a:gd name="T10" fmla="*/ 0 h 20514"/>
                <a:gd name="T11" fmla="*/ 21015 w 21015"/>
                <a:gd name="T12" fmla="*/ 20514 h 205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15" h="20514" fill="none" extrusionOk="0">
                  <a:moveTo>
                    <a:pt x="6762" y="0"/>
                  </a:moveTo>
                  <a:cubicBezTo>
                    <a:pt x="13886" y="2348"/>
                    <a:pt x="19282" y="8224"/>
                    <a:pt x="21015" y="15522"/>
                  </a:cubicBezTo>
                </a:path>
                <a:path w="21015" h="20514" stroke="0" extrusionOk="0">
                  <a:moveTo>
                    <a:pt x="6762" y="0"/>
                  </a:moveTo>
                  <a:cubicBezTo>
                    <a:pt x="13886" y="2348"/>
                    <a:pt x="19282" y="8224"/>
                    <a:pt x="21015" y="15522"/>
                  </a:cubicBezTo>
                  <a:lnTo>
                    <a:pt x="0" y="2051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784" y="2568"/>
              <a:ext cx="648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360" y="2632"/>
              <a:ext cx="0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000" y="3132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780" y="3202"/>
              <a:ext cx="216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20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064" y="2400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f(x)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856" y="3288"/>
              <a:ext cx="906" cy="2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x-Δx      x     x+Δx</a:t>
              </a:r>
              <a:r>
                <a:rPr lang="en-US" sz="1200">
                  <a:latin typeface="Times New Roman" pitchFamily="18" charset="0"/>
                  <a:cs typeface="Times New Roman" pitchFamily="18" charset="0"/>
                </a:rPr>
                <a:t>       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3216" y="2928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90513" y="190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90513" y="190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595314" y="5802831"/>
            <a:ext cx="84772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sz="2200" b="1" dirty="0"/>
              <a:t>Figure 3 </a:t>
            </a:r>
            <a:r>
              <a:rPr lang="en-US" sz="2200" dirty="0"/>
              <a:t>Graphical Representation of central difference approximation of first derivative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28"/>
            <a:ext cx="8229600" cy="846134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4000" dirty="0" smtClean="0"/>
              <a:t>Example 1 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307178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914400" y="1771624"/>
            <a:ext cx="6800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sz="2400" dirty="0"/>
              <a:t>The velocity of a rocket is given by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29003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990599" y="2381224"/>
          <a:ext cx="5669433" cy="9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Equation" r:id="rId3" imgW="3035300" imgH="482600" progId="Equation.3">
                  <p:embed/>
                </p:oleObj>
              </mc:Choice>
              <mc:Fallback>
                <p:oleObj name="Equation" r:id="rId3" imgW="30353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2381224"/>
                        <a:ext cx="5669433" cy="9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914400" y="3295624"/>
            <a:ext cx="1039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/>
              <a:t>where 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/>
        </p:nvGraphicFramePr>
        <p:xfrm>
          <a:off x="1752600" y="3371824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Equation" r:id="rId5" imgW="177492" imgH="177492" progId="Equation.3">
                  <p:embed/>
                </p:oleObj>
              </mc:Choice>
              <mc:Fallback>
                <p:oleObj name="Equation" r:id="rId5" imgW="177492" imgH="17749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71824"/>
                        <a:ext cx="304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2089484" y="3276399"/>
            <a:ext cx="2557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/>
              <a:t>is given in m/s and 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4552618" y="3339740"/>
          <a:ext cx="273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7" imgW="164814" imgH="177492" progId="Equation.3">
                  <p:embed/>
                </p:oleObj>
              </mc:Choice>
              <mc:Fallback>
                <p:oleObj name="Equation" r:id="rId7" imgW="164814" imgH="17749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618" y="3339740"/>
                        <a:ext cx="2730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4831940" y="3292441"/>
            <a:ext cx="2664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/>
              <a:t>is given in seconds. 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0" y="303368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0" y="291621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305273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33400" y="3929066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l" eaLnBrk="0" hangingPunct="0">
              <a:buFontTx/>
              <a:buAutoNum type="alphaLcParenBoth"/>
            </a:pPr>
            <a:r>
              <a:rPr lang="en-US" sz="2400" dirty="0"/>
              <a:t>Use </a:t>
            </a:r>
            <a:r>
              <a:rPr lang="en-US" sz="2400" dirty="0" smtClean="0"/>
              <a:t>forward, backward and central </a:t>
            </a:r>
            <a:r>
              <a:rPr lang="en-US" sz="2400" dirty="0"/>
              <a:t>divided difference approximation of the first derivative of </a:t>
            </a:r>
            <a:r>
              <a:rPr lang="en-US" sz="2400" dirty="0" smtClean="0"/>
              <a:t>         to </a:t>
            </a:r>
            <a:r>
              <a:rPr lang="en-US" sz="2400" dirty="0"/>
              <a:t>calculate the acceleration at           </a:t>
            </a:r>
            <a:r>
              <a:rPr lang="en-US" sz="2400" dirty="0" smtClean="0"/>
              <a:t>  . </a:t>
            </a:r>
            <a:r>
              <a:rPr lang="en-US" sz="2400" dirty="0"/>
              <a:t>Use a step size of           </a:t>
            </a:r>
            <a:r>
              <a:rPr lang="en-US" sz="2400" dirty="0" smtClean="0"/>
              <a:t>    .</a:t>
            </a:r>
            <a:endParaRPr lang="en-US" sz="2400" dirty="0"/>
          </a:p>
          <a:p>
            <a:pPr marL="457200" indent="-457200" algn="l" eaLnBrk="0" hangingPunct="0">
              <a:buFontTx/>
              <a:buAutoNum type="alphaLcParenBoth"/>
            </a:pPr>
            <a:r>
              <a:rPr lang="en-US" sz="2400" dirty="0"/>
              <a:t>Find the absolute relative true error for part (a).</a:t>
            </a:r>
          </a:p>
        </p:txBody>
      </p:sp>
      <p:graphicFrame>
        <p:nvGraphicFramePr>
          <p:cNvPr id="27" name="Object 28"/>
          <p:cNvGraphicFramePr>
            <a:graphicFrameLocks noChangeAspect="1"/>
          </p:cNvGraphicFramePr>
          <p:nvPr/>
        </p:nvGraphicFramePr>
        <p:xfrm>
          <a:off x="6000760" y="4373736"/>
          <a:ext cx="457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9" imgW="253780" imgH="215713" progId="Equation.3">
                  <p:embed/>
                </p:oleObj>
              </mc:Choice>
              <mc:Fallback>
                <p:oleObj name="Equation" r:id="rId9" imgW="253780" imgH="2157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4373736"/>
                        <a:ext cx="4572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1"/>
          <p:cNvGraphicFramePr>
            <a:graphicFrameLocks noChangeAspect="1"/>
          </p:cNvGraphicFramePr>
          <p:nvPr/>
        </p:nvGraphicFramePr>
        <p:xfrm>
          <a:off x="2952238" y="4754238"/>
          <a:ext cx="762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11" imgW="469696" imgH="177723" progId="Equation.3">
                  <p:embed/>
                </p:oleObj>
              </mc:Choice>
              <mc:Fallback>
                <p:oleObj name="Equation" r:id="rId11" imgW="469696" imgH="17772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238" y="4754238"/>
                        <a:ext cx="7620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/>
          <p:cNvGraphicFramePr>
            <a:graphicFrameLocks noChangeAspect="1"/>
          </p:cNvGraphicFramePr>
          <p:nvPr/>
        </p:nvGraphicFramePr>
        <p:xfrm>
          <a:off x="6007116" y="4755740"/>
          <a:ext cx="850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13" imgW="507780" imgH="177723" progId="Equation.3">
                  <p:embed/>
                </p:oleObj>
              </mc:Choice>
              <mc:Fallback>
                <p:oleObj name="Equation" r:id="rId13" imgW="507780" imgH="17772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16" y="4755740"/>
                        <a:ext cx="850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sz="4000" dirty="0" smtClean="0"/>
              <a:t>Comparison of FDD, BDD, CDD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26176"/>
            <a:ext cx="1905000" cy="228600"/>
          </a:xfrm>
          <a:noFill/>
        </p:spPr>
        <p:txBody>
          <a:bodyPr anchor="b"/>
          <a:lstStyle/>
          <a:p>
            <a:pPr algn="l"/>
            <a:fld id="{2E8CFFAB-1139-4594-B927-F8FF505D3045}" type="slidenum">
              <a:rPr lang="en-US" smtClean="0">
                <a:latin typeface="Tahoma" pitchFamily="34" charset="0"/>
              </a:rPr>
              <a:pPr algn="l"/>
              <a:t>13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4414" y="1714488"/>
            <a:ext cx="70723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en-US" sz="2200" dirty="0"/>
              <a:t>The results from the three difference approximations are given in Table 1.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04875" y="2647926"/>
            <a:ext cx="12176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04875" y="2647926"/>
            <a:ext cx="1177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04875" y="2647926"/>
            <a:ext cx="850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904875" y="2647926"/>
            <a:ext cx="923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Rectangle 83"/>
          <p:cNvSpPr>
            <a:spLocks noChangeArrowheads="1"/>
          </p:cNvSpPr>
          <p:nvPr/>
        </p:nvSpPr>
        <p:spPr bwMode="auto">
          <a:xfrm>
            <a:off x="904875" y="2647926"/>
            <a:ext cx="12176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Rectangle 85"/>
          <p:cNvSpPr>
            <a:spLocks noChangeArrowheads="1"/>
          </p:cNvSpPr>
          <p:nvPr/>
        </p:nvSpPr>
        <p:spPr bwMode="auto">
          <a:xfrm>
            <a:off x="904875" y="2647926"/>
            <a:ext cx="1177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Rectangle 87"/>
          <p:cNvSpPr>
            <a:spLocks noChangeArrowheads="1"/>
          </p:cNvSpPr>
          <p:nvPr/>
        </p:nvSpPr>
        <p:spPr bwMode="auto">
          <a:xfrm>
            <a:off x="904875" y="2647926"/>
            <a:ext cx="850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Rectangle 182"/>
          <p:cNvSpPr>
            <a:spLocks noChangeArrowheads="1"/>
          </p:cNvSpPr>
          <p:nvPr/>
        </p:nvSpPr>
        <p:spPr bwMode="auto">
          <a:xfrm>
            <a:off x="0" y="264792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8" name="Group 224"/>
          <p:cNvGraphicFramePr>
            <a:graphicFrameLocks noGrp="1"/>
          </p:cNvGraphicFramePr>
          <p:nvPr/>
        </p:nvGraphicFramePr>
        <p:xfrm>
          <a:off x="1900237" y="3864170"/>
          <a:ext cx="5529283" cy="1993722"/>
        </p:xfrm>
        <a:graphic>
          <a:graphicData uri="http://schemas.openxmlformats.org/drawingml/2006/table">
            <a:tbl>
              <a:tblPr/>
              <a:tblGrid>
                <a:gridCol w="2332666"/>
                <a:gridCol w="1852094"/>
                <a:gridCol w="1344523"/>
              </a:tblGrid>
              <a:tr h="7509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 of Difference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Approximation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28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Forward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Backward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Central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30.475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28.915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29.695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2.6967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2.5584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0.069157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Rectangle 176"/>
          <p:cNvSpPr>
            <a:spLocks noChangeArrowheads="1"/>
          </p:cNvSpPr>
          <p:nvPr/>
        </p:nvSpPr>
        <p:spPr bwMode="auto">
          <a:xfrm>
            <a:off x="1857356" y="2857496"/>
            <a:ext cx="66437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200" b="1" dirty="0"/>
              <a:t>Table 1</a:t>
            </a:r>
            <a:r>
              <a:rPr lang="en-US" sz="2200" dirty="0"/>
              <a:t> Summary of </a:t>
            </a:r>
            <a:r>
              <a:rPr lang="en-US" sz="2200" i="1" dirty="0"/>
              <a:t>a </a:t>
            </a:r>
            <a:r>
              <a:rPr lang="en-US" sz="2200" dirty="0"/>
              <a:t>(16) using different divided difference approximations </a:t>
            </a:r>
          </a:p>
        </p:txBody>
      </p:sp>
      <p:graphicFrame>
        <p:nvGraphicFramePr>
          <p:cNvPr id="20" name="Object 180"/>
          <p:cNvGraphicFramePr>
            <a:graphicFrameLocks noChangeAspect="1"/>
          </p:cNvGraphicFramePr>
          <p:nvPr/>
        </p:nvGraphicFramePr>
        <p:xfrm>
          <a:off x="4824418" y="3883030"/>
          <a:ext cx="5334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Equation" r:id="rId3" imgW="355292" imgH="215713" progId="Equation.3">
                  <p:embed/>
                </p:oleObj>
              </mc:Choice>
              <mc:Fallback>
                <p:oleObj name="Equation" r:id="rId3" imgW="355292" imgH="21571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8" y="3883030"/>
                        <a:ext cx="5334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9"/>
          <p:cNvGraphicFramePr>
            <a:graphicFrameLocks noChangeAspect="1"/>
          </p:cNvGraphicFramePr>
          <p:nvPr/>
        </p:nvGraphicFramePr>
        <p:xfrm>
          <a:off x="4819656" y="4202120"/>
          <a:ext cx="6096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5" imgW="469900" imgH="228600" progId="Equation.3">
                  <p:embed/>
                </p:oleObj>
              </mc:Choice>
              <mc:Fallback>
                <p:oleObj name="Equation" r:id="rId5" imgW="4699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6" y="4202120"/>
                        <a:ext cx="60960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8"/>
          <p:cNvGraphicFramePr>
            <a:graphicFrameLocks noChangeAspect="1"/>
          </p:cNvGraphicFramePr>
          <p:nvPr/>
        </p:nvGraphicFramePr>
        <p:xfrm>
          <a:off x="6462730" y="4056070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Equation" r:id="rId7" imgW="355292" imgH="253780" progId="Equation.3">
                  <p:embed/>
                </p:oleObj>
              </mc:Choice>
              <mc:Fallback>
                <p:oleObj name="Equation" r:id="rId7" imgW="355292" imgH="2537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30" y="4056070"/>
                        <a:ext cx="60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step size on the accuracy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71736" y="2573340"/>
          <a:ext cx="4374856" cy="2212982"/>
        </p:xfrm>
        <a:graphic>
          <a:graphicData uri="http://schemas.openxmlformats.org/drawingml/2006/table">
            <a:tbl>
              <a:tblPr/>
              <a:tblGrid>
                <a:gridCol w="1637877"/>
                <a:gridCol w="1508571"/>
                <a:gridCol w="1228408"/>
              </a:tblGrid>
              <a:tr h="368831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%Error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4151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0.5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0.25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0.125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28.915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29.289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29.480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29.577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29.625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1.2792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0.64787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0.32604</a:t>
                      </a:r>
                    </a:p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0.16355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0" y="0"/>
          <a:ext cx="1905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05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0" y="0"/>
          <a:ext cx="2952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Equation" r:id="rId5" imgW="291847" imgH="215713" progId="Equation.3">
                  <p:embed/>
                </p:oleObj>
              </mc:Choice>
              <mc:Fallback>
                <p:oleObj name="Equation" r:id="rId5" imgW="291847" imgH="2157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952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0" y="0"/>
          <a:ext cx="3810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Equation" r:id="rId7" imgW="380835" imgH="253890" progId="Equation.3">
                  <p:embed/>
                </p:oleObj>
              </mc:Choice>
              <mc:Fallback>
                <p:oleObj name="Equation" r:id="rId7" imgW="380835" imgH="25389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0" y="0"/>
          <a:ext cx="1905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Equation" r:id="rId9" imgW="190335" imgH="177646" progId="Equation.3">
                  <p:embed/>
                </p:oleObj>
              </mc:Choice>
              <mc:Fallback>
                <p:oleObj name="Equation" r:id="rId9" imgW="190335" imgH="17764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05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3071802" y="2643182"/>
          <a:ext cx="357190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4" name="Equation" r:id="rId11" imgW="190335" imgH="177646" progId="Equation.3">
                  <p:embed/>
                </p:oleObj>
              </mc:Choice>
              <mc:Fallback>
                <p:oleObj name="Equation" r:id="rId11" imgW="190335" imgH="17764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643182"/>
                        <a:ext cx="357190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726512" y="2628434"/>
          <a:ext cx="446488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5" name="Equation" r:id="rId13" imgW="317225" imgH="203024" progId="Equation.3">
                  <p:embed/>
                </p:oleObj>
              </mc:Choice>
              <mc:Fallback>
                <p:oleObj name="Equation" r:id="rId13" imgW="317225" imgH="203024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512" y="2628434"/>
                        <a:ext cx="446488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944"/>
            <a:ext cx="8229600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b="1" dirty="0" smtClean="0"/>
              <a:t>Finite Difference Approximation of Higher Derivatives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714488"/>
            <a:ext cx="79641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200" dirty="0"/>
              <a:t>One can use Taylor series to approximate a higher order derivative.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7224" y="2143116"/>
            <a:ext cx="36022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200" dirty="0"/>
              <a:t>For example, to approximate 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286248" y="2214554"/>
          <a:ext cx="609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1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214554"/>
                        <a:ext cx="6096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811379" y="2166428"/>
            <a:ext cx="263418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200" dirty="0"/>
              <a:t>, the Taylor series for 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2949551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200"/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914400" y="2714620"/>
          <a:ext cx="7846548" cy="78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2" name="Equation" r:id="rId5" imgW="4064000" imgH="406400" progId="Equation.3">
                  <p:embed/>
                </p:oleObj>
              </mc:Choice>
              <mc:Fallback>
                <p:oleObj name="Equation" r:id="rId5" imgW="4064000" imgH="406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14620"/>
                        <a:ext cx="7846548" cy="789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914400" y="3528988"/>
            <a:ext cx="9124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200" dirty="0"/>
              <a:t>where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3040038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200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990599" y="3929066"/>
          <a:ext cx="2096491" cy="50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Equation" r:id="rId7" imgW="939800" imgH="228600" progId="Equation.3">
                  <p:embed/>
                </p:oleObj>
              </mc:Choice>
              <mc:Fallback>
                <p:oleObj name="Equation" r:id="rId7" imgW="9398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3929066"/>
                        <a:ext cx="2096491" cy="50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2949551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200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976979" y="4357694"/>
          <a:ext cx="770821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Equation" r:id="rId9" imgW="3683000" imgH="406400" progId="Equation.3">
                  <p:embed/>
                </p:oleObj>
              </mc:Choice>
              <mc:Fallback>
                <p:oleObj name="Equation" r:id="rId9" imgW="3683000" imgH="406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979" y="4357694"/>
                        <a:ext cx="7708213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90600" y="5129188"/>
            <a:ext cx="9124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200"/>
              <a:t>where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3040038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200"/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973138" y="5668963"/>
          <a:ext cx="19796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5" name="Equation" r:id="rId11" imgW="825500" imgH="228600" progId="Equation.3">
                  <p:embed/>
                </p:oleObj>
              </mc:Choice>
              <mc:Fallback>
                <p:oleObj name="Equation" r:id="rId11" imgW="8255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668963"/>
                        <a:ext cx="197961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572528" y="3286124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72528" y="4845618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60"/>
            <a:ext cx="8229600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b="1" dirty="0" smtClean="0"/>
              <a:t>Finite Difference Approximation of Higher Derivatives (cont.)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1776388"/>
            <a:ext cx="7242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400" dirty="0"/>
              <a:t>Subtracting 2 times equation (4) from equation (3) gives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302575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914400" y="2468538"/>
          <a:ext cx="7417570" cy="53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Equation" r:id="rId3" imgW="3581400" imgH="254000" progId="Equation.3">
                  <p:embed/>
                </p:oleObj>
              </mc:Choice>
              <mc:Fallback>
                <p:oleObj name="Equation" r:id="rId3" imgW="3581400" imgH="254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68538"/>
                        <a:ext cx="7417570" cy="53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293050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990600" y="3459138"/>
          <a:ext cx="5977550" cy="82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Equation" r:id="rId5" imgW="3225800" imgH="444500" progId="Equation.3">
                  <p:embed/>
                </p:oleObj>
              </mc:Choice>
              <mc:Fallback>
                <p:oleObj name="Equation" r:id="rId5" imgW="32258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59138"/>
                        <a:ext cx="5977550" cy="827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293050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038225" y="4651375"/>
          <a:ext cx="48434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7" imgW="2578100" imgH="431800" progId="Equation.3">
                  <p:embed/>
                </p:oleObj>
              </mc:Choice>
              <mc:Fallback>
                <p:oleObj name="Equation" r:id="rId7" imgW="25781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651375"/>
                        <a:ext cx="4843463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 flipH="1">
            <a:off x="6357950" y="4857760"/>
            <a:ext cx="100013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900" dirty="0"/>
              <a:t>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90" y="285736"/>
            <a:ext cx="8229600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dirty="0" smtClean="0"/>
              <a:t>Higher order accuracy of higher order derivatives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2" y="1681451"/>
            <a:ext cx="8017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65138" indent="-465138" algn="l" eaLnBrk="0" hangingPunct="0">
              <a:buFont typeface="Wingdings" pitchFamily="2" charset="2"/>
              <a:buChar char="q"/>
            </a:pPr>
            <a:r>
              <a:rPr lang="en-US" sz="2400" dirty="0"/>
              <a:t>The formula given by equation (5) is a forward </a:t>
            </a:r>
            <a:r>
              <a:rPr lang="en-US" sz="2400" dirty="0" smtClean="0"/>
              <a:t>difference</a:t>
            </a:r>
            <a:endParaRPr lang="en-US" sz="24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0034" y="2214554"/>
            <a:ext cx="7072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sz="2400" dirty="0" smtClean="0"/>
              <a:t>approximation of 2nd </a:t>
            </a:r>
            <a:r>
              <a:rPr lang="en-US" sz="2400" dirty="0"/>
              <a:t>derivative and </a:t>
            </a:r>
            <a:r>
              <a:rPr lang="en-US" sz="2400" dirty="0" smtClean="0"/>
              <a:t>has error </a:t>
            </a:r>
            <a:endParaRPr lang="en-US" sz="24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31116" y="2214554"/>
            <a:ext cx="20633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/>
              <a:t>of the order of 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8215338" y="2320900"/>
          <a:ext cx="457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Equation" r:id="rId3" imgW="304536" imgH="215713" progId="Equation.3">
                  <p:embed/>
                </p:oleObj>
              </mc:Choice>
              <mc:Fallback>
                <p:oleObj name="Equation" r:id="rId3" imgW="304536" imgH="21571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2320900"/>
                        <a:ext cx="4572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-32" y="2786058"/>
            <a:ext cx="8849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65138" indent="-465138" algn="l" eaLnBrk="0" hangingPunct="0">
              <a:buFont typeface="Wingdings" pitchFamily="2" charset="2"/>
              <a:buChar char="q"/>
            </a:pPr>
            <a:r>
              <a:rPr lang="en-US" sz="2400" dirty="0" smtClean="0"/>
              <a:t>Can we get a formula </a:t>
            </a:r>
            <a:r>
              <a:rPr lang="en-US" sz="2400" dirty="0"/>
              <a:t>that has a better accuracy?  We can get the 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97953" y="3311500"/>
            <a:ext cx="7574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dirty="0" smtClean="0"/>
              <a:t>Central difference approximation </a:t>
            </a:r>
            <a:r>
              <a:rPr lang="en-US" sz="2400" dirty="0"/>
              <a:t>of the second derivative. 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-33327" y="3921100"/>
            <a:ext cx="32480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65138" indent="-465138" algn="just" eaLnBrk="0" hangingPunct="0">
              <a:buFont typeface="Wingdings" pitchFamily="2" charset="2"/>
              <a:buChar char="q"/>
              <a:tabLst>
                <a:tab pos="457200" algn="l"/>
                <a:tab pos="800100" algn="l"/>
              </a:tabLst>
            </a:pPr>
            <a:r>
              <a:rPr lang="en-US" sz="2400" dirty="0"/>
              <a:t>The Taylor series for 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-357222" y="28781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338102" y="4572008"/>
          <a:ext cx="7948674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Equation" r:id="rId5" imgW="4559300" imgH="406400" progId="Equation.3">
                  <p:embed/>
                </p:oleObj>
              </mc:Choice>
              <mc:Fallback>
                <p:oleObj name="Equation" r:id="rId5" imgW="4559300" imgH="40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02" y="4572008"/>
                        <a:ext cx="7948674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50575" y="5216500"/>
            <a:ext cx="978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sz="2400" dirty="0"/>
              <a:t>where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-357222" y="29686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80977" y="5673700"/>
          <a:ext cx="2054253" cy="54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7" imgW="863225" imgH="228501" progId="Equation.3">
                  <p:embed/>
                </p:oleObj>
              </mc:Choice>
              <mc:Fallback>
                <p:oleObj name="Equation" r:id="rId7" imgW="863225" imgH="228501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77" y="5673700"/>
                        <a:ext cx="2054253" cy="541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254324" y="468310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(6)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158" y="190986"/>
            <a:ext cx="8229600" cy="1143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4000" dirty="0" smtClean="0"/>
              <a:t>Higher order accuracy of higher order derivatives (cont.)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14543" y="1914532"/>
          <a:ext cx="7286481" cy="6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3" imgW="4546600" imgH="406400" progId="Equation.3">
                  <p:embed/>
                </p:oleObj>
              </mc:Choice>
              <mc:Fallback>
                <p:oleObj name="Equation" r:id="rId3" imgW="4546600" imgH="406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43" y="1914532"/>
                        <a:ext cx="7286481" cy="6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4348" y="2539976"/>
            <a:ext cx="978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sz="2400" dirty="0"/>
              <a:t>where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714348" y="3073376"/>
          <a:ext cx="1618340" cy="4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Equation" r:id="rId5" imgW="863225" imgH="228501" progId="Equation.3">
                  <p:embed/>
                </p:oleObj>
              </mc:Choice>
              <mc:Fallback>
                <p:oleObj name="Equation" r:id="rId5" imgW="863225" imgH="228501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073376"/>
                        <a:ext cx="1618340" cy="4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001000" y="2006576"/>
            <a:ext cx="4475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(7)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42910" y="3571876"/>
            <a:ext cx="45496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sz="2400" dirty="0"/>
              <a:t>Adding equations (6) and (7), gives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669833" y="3987776"/>
          <a:ext cx="5759555" cy="72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Equation" r:id="rId7" imgW="3378200" imgH="431800" progId="Equation.3">
                  <p:embed/>
                </p:oleObj>
              </mc:Choice>
              <mc:Fallback>
                <p:oleObj name="Equation" r:id="rId7" imgW="33782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833" y="3987776"/>
                        <a:ext cx="5759555" cy="727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642910" y="4902176"/>
          <a:ext cx="4902332" cy="74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9" imgW="3086100" imgH="469900" progId="Equation.3">
                  <p:embed/>
                </p:oleObj>
              </mc:Choice>
              <mc:Fallback>
                <p:oleObj name="Equation" r:id="rId9" imgW="3086100" imgH="469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902176"/>
                        <a:ext cx="4902332" cy="7414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682625" y="5848350"/>
          <a:ext cx="44307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11" imgW="2705100" imgH="431800" progId="Equation.3">
                  <p:embed/>
                </p:oleObj>
              </mc:Choice>
              <mc:Fallback>
                <p:oleObj name="Equation" r:id="rId11" imgW="27051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848350"/>
                        <a:ext cx="4430713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4000" b="1" dirty="0" smtClean="0"/>
              <a:t>Example 2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  <a:noFill/>
        </p:spPr>
        <p:txBody>
          <a:bodyPr anchor="b"/>
          <a:lstStyle/>
          <a:p>
            <a:pPr algn="l"/>
            <a:fld id="{698F2FE0-C2F1-4D0C-A61D-2E98B6308E25}" type="slidenum">
              <a:rPr lang="en-US" smtClean="0">
                <a:latin typeface="Tahoma" pitchFamily="34" charset="0"/>
              </a:rPr>
              <a:pPr algn="l"/>
              <a:t>19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1857364"/>
            <a:ext cx="41529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</a:tabLst>
            </a:pPr>
            <a:r>
              <a:rPr lang="en-US" sz="2200" dirty="0"/>
              <a:t>The velocity of a rocket is given by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000100" y="2609848"/>
          <a:ext cx="6014680" cy="962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3" imgW="3035300" imgH="482600" progId="Equation.3">
                  <p:embed/>
                </p:oleObj>
              </mc:Choice>
              <mc:Fallback>
                <p:oleObj name="Equation" r:id="rId3" imgW="3035300" imgH="48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609848"/>
                        <a:ext cx="6014680" cy="962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43004" y="4088319"/>
            <a:ext cx="7772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2200" dirty="0"/>
              <a:t>Use central difference approximation of second derivative of </a:t>
            </a:r>
            <a:r>
              <a:rPr lang="en-US" sz="2200" dirty="0" smtClean="0"/>
              <a:t>                                       to calculate the jerk at                             Use </a:t>
            </a:r>
            <a:r>
              <a:rPr lang="en-US" sz="2200" dirty="0"/>
              <a:t>a step size of           </a:t>
            </a:r>
            <a:r>
              <a:rPr lang="en-US" sz="2200" dirty="0" smtClean="0"/>
              <a:t>  .</a:t>
            </a:r>
            <a:endParaRPr lang="en-US" sz="2200" dirty="0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8067202" y="4098758"/>
          <a:ext cx="457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5" imgW="253780" imgH="215713" progId="Equation.3">
                  <p:embed/>
                </p:oleObj>
              </mc:Choice>
              <mc:Fallback>
                <p:oleObj name="Equation" r:id="rId5" imgW="253780" imgH="2157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202" y="4098758"/>
                        <a:ext cx="4572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3779912" y="4509120"/>
          <a:ext cx="1066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7" imgW="457002" imgH="177723" progId="Equation.3">
                  <p:embed/>
                </p:oleObj>
              </mc:Choice>
              <mc:Fallback>
                <p:oleObj name="Equation" r:id="rId7" imgW="457002" imgH="17772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509120"/>
                        <a:ext cx="10668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015067"/>
              </p:ext>
            </p:extLst>
          </p:nvPr>
        </p:nvGraphicFramePr>
        <p:xfrm>
          <a:off x="7380312" y="4473039"/>
          <a:ext cx="81756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9" imgW="495000" imgH="177480" progId="Equation.3">
                  <p:embed/>
                </p:oleObj>
              </mc:Choice>
              <mc:Fallback>
                <p:oleObj name="Equation" r:id="rId9" imgW="495000" imgH="177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4473039"/>
                        <a:ext cx="817563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Forward Difference Approximation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4752"/>
            <a:ext cx="8229600" cy="725115"/>
          </a:xfrm>
        </p:spPr>
        <p:txBody>
          <a:bodyPr>
            <a:normAutofit/>
          </a:bodyPr>
          <a:lstStyle/>
          <a:p>
            <a:pPr algn="just" eaLnBrk="0" hangingPunct="0"/>
            <a:r>
              <a:rPr lang="en-US" sz="2600" dirty="0" smtClean="0">
                <a:cs typeface="Times New Roman" pitchFamily="18" charset="0"/>
              </a:rPr>
              <a:t>For a finite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9633" name="Object 102"/>
          <p:cNvGraphicFramePr>
            <a:graphicFrameLocks noChangeAspect="1"/>
          </p:cNvGraphicFramePr>
          <p:nvPr/>
        </p:nvGraphicFramePr>
        <p:xfrm>
          <a:off x="1509730" y="2193924"/>
          <a:ext cx="55626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3" imgW="2044700" imgH="431800" progId="Equation.3">
                  <p:embed/>
                </p:oleObj>
              </mc:Choice>
              <mc:Fallback>
                <p:oleObj name="Equation" r:id="rId3" imgW="20447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30" y="2193924"/>
                        <a:ext cx="5562600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107"/>
          <p:cNvGraphicFramePr>
            <a:graphicFrameLocks noChangeAspect="1"/>
          </p:cNvGraphicFramePr>
          <p:nvPr/>
        </p:nvGraphicFramePr>
        <p:xfrm>
          <a:off x="2500298" y="4500570"/>
          <a:ext cx="4395786" cy="112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5" imgW="1524000" imgH="393700" progId="Equation.3">
                  <p:embed/>
                </p:oleObj>
              </mc:Choice>
              <mc:Fallback>
                <p:oleObj name="Equation" r:id="rId5" imgW="1524000" imgH="393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500570"/>
                        <a:ext cx="4395786" cy="11261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104"/>
          <p:cNvGraphicFramePr>
            <a:graphicFrameLocks noChangeAspect="1"/>
          </p:cNvGraphicFramePr>
          <p:nvPr/>
        </p:nvGraphicFramePr>
        <p:xfrm>
          <a:off x="2428860" y="3814768"/>
          <a:ext cx="609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7" imgW="279158" imgH="177646" progId="Equation.3">
                  <p:embed/>
                </p:oleObj>
              </mc:Choice>
              <mc:Fallback>
                <p:oleObj name="Equation" r:id="rId7" imgW="279158" imgH="17764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814768"/>
                        <a:ext cx="6096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775191"/>
            <a:ext cx="9001156" cy="46256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clear all;</a:t>
            </a:r>
          </a:p>
          <a:p>
            <a:pPr>
              <a:buNone/>
            </a:pPr>
            <a:r>
              <a:rPr lang="en-US" dirty="0" err="1" smtClean="0"/>
              <a:t>clc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f=@(t)(10*exp(-t)-3);</a:t>
            </a:r>
          </a:p>
          <a:p>
            <a:pPr>
              <a:buNone/>
            </a:pPr>
            <a:r>
              <a:rPr lang="en-US" dirty="0" smtClean="0"/>
              <a:t>f1=@(t)(-10*exp(-t));</a:t>
            </a:r>
          </a:p>
          <a:p>
            <a:pPr>
              <a:buNone/>
            </a:pPr>
            <a:r>
              <a:rPr lang="en-US" dirty="0" smtClean="0"/>
              <a:t>f2=@(t)(10*exp(-t));</a:t>
            </a:r>
          </a:p>
          <a:p>
            <a:pPr>
              <a:buNone/>
            </a:pPr>
            <a:r>
              <a:rPr lang="en-US" dirty="0" smtClean="0"/>
              <a:t>t=1;</a:t>
            </a:r>
          </a:p>
          <a:p>
            <a:pPr>
              <a:buNone/>
            </a:pPr>
            <a:r>
              <a:rPr lang="en-US" dirty="0" smtClean="0"/>
              <a:t>delta=0.2;</a:t>
            </a:r>
          </a:p>
          <a:p>
            <a:pPr>
              <a:buNone/>
            </a:pPr>
            <a:r>
              <a:rPr lang="en-US" dirty="0" smtClean="0"/>
              <a:t>decrement=0.04;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('                                    First Derivative')</a:t>
            </a:r>
          </a:p>
          <a:p>
            <a:pPr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('                                    ------------------')</a:t>
            </a:r>
          </a:p>
          <a:p>
            <a:pPr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 '     Delta    Actual    </a:t>
            </a:r>
            <a:r>
              <a:rPr lang="en-US" dirty="0" err="1" smtClean="0"/>
              <a:t>Forw</a:t>
            </a:r>
            <a:r>
              <a:rPr lang="en-US" dirty="0" smtClean="0"/>
              <a:t>       Back     Central   %</a:t>
            </a:r>
            <a:r>
              <a:rPr lang="en-US" dirty="0" err="1" smtClean="0"/>
              <a:t>Err_F</a:t>
            </a:r>
            <a:r>
              <a:rPr lang="en-US" dirty="0" smtClean="0"/>
              <a:t>    %</a:t>
            </a:r>
            <a:r>
              <a:rPr lang="en-US" dirty="0" err="1" smtClean="0"/>
              <a:t>Err_B</a:t>
            </a:r>
            <a:r>
              <a:rPr lang="en-US" dirty="0" smtClean="0"/>
              <a:t>    %</a:t>
            </a:r>
            <a:r>
              <a:rPr lang="en-US" dirty="0" err="1" smtClean="0"/>
              <a:t>Err_C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 '    ----------------------------------------------------------------------------------')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=1:5</a:t>
            </a:r>
          </a:p>
          <a:p>
            <a:pPr>
              <a:buNone/>
            </a:pPr>
            <a:r>
              <a:rPr lang="en-US" dirty="0" smtClean="0"/>
              <a:t>    F1F=(f(</a:t>
            </a:r>
            <a:r>
              <a:rPr lang="en-US" dirty="0" err="1" smtClean="0"/>
              <a:t>t+delta</a:t>
            </a:r>
            <a:r>
              <a:rPr lang="en-US" dirty="0" smtClean="0"/>
              <a:t>)-f(t))/delta;</a:t>
            </a:r>
          </a:p>
          <a:p>
            <a:pPr>
              <a:buNone/>
            </a:pPr>
            <a:r>
              <a:rPr lang="en-US" dirty="0" smtClean="0"/>
              <a:t>    F1B=(f(t)-f(t-delta))/delta;</a:t>
            </a:r>
          </a:p>
          <a:p>
            <a:pPr>
              <a:buNone/>
            </a:pPr>
            <a:r>
              <a:rPr lang="en-US" dirty="0" smtClean="0"/>
              <a:t>    F1C=(f(</a:t>
            </a:r>
            <a:r>
              <a:rPr lang="en-US" dirty="0" err="1" smtClean="0"/>
              <a:t>t+delta</a:t>
            </a:r>
            <a:r>
              <a:rPr lang="en-US" dirty="0" smtClean="0"/>
              <a:t>)-f(t-delta))/(2*delta);</a:t>
            </a:r>
          </a:p>
          <a:p>
            <a:pPr>
              <a:buNone/>
            </a:pPr>
            <a:r>
              <a:rPr lang="en-US" dirty="0" smtClean="0"/>
              <a:t>    F1A=f1(t);</a:t>
            </a:r>
          </a:p>
          <a:p>
            <a:pPr>
              <a:buNone/>
            </a:pPr>
            <a:r>
              <a:rPr lang="en-US" dirty="0" smtClean="0"/>
              <a:t>    Y(1)=delta;</a:t>
            </a:r>
          </a:p>
          <a:p>
            <a:pPr>
              <a:buNone/>
            </a:pPr>
            <a:r>
              <a:rPr lang="en-US" dirty="0" smtClean="0"/>
              <a:t>    Y(2)=F1A;</a:t>
            </a:r>
          </a:p>
          <a:p>
            <a:pPr>
              <a:buNone/>
            </a:pPr>
            <a:r>
              <a:rPr lang="en-US" dirty="0" smtClean="0"/>
              <a:t>    Y(3)=F1F;</a:t>
            </a:r>
          </a:p>
          <a:p>
            <a:pPr>
              <a:buNone/>
            </a:pPr>
            <a:r>
              <a:rPr lang="en-US" dirty="0" smtClean="0"/>
              <a:t>    Y(4)=F1B;</a:t>
            </a:r>
          </a:p>
          <a:p>
            <a:pPr>
              <a:buNone/>
            </a:pPr>
            <a:r>
              <a:rPr lang="en-US" dirty="0" smtClean="0"/>
              <a:t>    Y(5)=F1C;</a:t>
            </a:r>
          </a:p>
          <a:p>
            <a:pPr>
              <a:buNone/>
            </a:pPr>
            <a:r>
              <a:rPr lang="en-US" dirty="0" smtClean="0"/>
              <a:t>    Y(6)=abs((F1F-F1A)*100/F1A);</a:t>
            </a:r>
          </a:p>
          <a:p>
            <a:pPr>
              <a:buNone/>
            </a:pPr>
            <a:r>
              <a:rPr lang="en-US" dirty="0" smtClean="0"/>
              <a:t>    Y(7)=abs((F1B-F1A)*100/F1A);</a:t>
            </a:r>
          </a:p>
          <a:p>
            <a:pPr>
              <a:buNone/>
            </a:pPr>
            <a:r>
              <a:rPr lang="en-US" dirty="0" smtClean="0"/>
              <a:t>    Y(8)=abs((F1C-F1A)*100/F1A);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</a:t>
            </a:r>
            <a:r>
              <a:rPr lang="en-US" dirty="0" smtClean="0"/>
              <a:t>(Y);</a:t>
            </a:r>
          </a:p>
          <a:p>
            <a:pPr>
              <a:buNone/>
            </a:pPr>
            <a:r>
              <a:rPr lang="en-US" dirty="0" smtClean="0"/>
              <a:t>    delta=delta-decrement;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delta=0.2;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('  ‘);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('                                    Second Derivative')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('                                    -----------------------')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 '     Delta    Actual    </a:t>
            </a:r>
            <a:r>
              <a:rPr lang="en-US" sz="2000" dirty="0" err="1" smtClean="0"/>
              <a:t>Forw</a:t>
            </a:r>
            <a:r>
              <a:rPr lang="en-US" sz="2000" dirty="0" smtClean="0"/>
              <a:t>       Back     Central   %</a:t>
            </a:r>
            <a:r>
              <a:rPr lang="en-US" sz="2000" dirty="0" err="1" smtClean="0"/>
              <a:t>Err_F</a:t>
            </a:r>
            <a:r>
              <a:rPr lang="en-US" sz="2000" dirty="0" smtClean="0"/>
              <a:t>    %</a:t>
            </a:r>
            <a:r>
              <a:rPr lang="en-US" sz="2000" dirty="0" err="1" smtClean="0"/>
              <a:t>Err_B</a:t>
            </a:r>
            <a:r>
              <a:rPr lang="en-US" sz="2000" dirty="0" smtClean="0"/>
              <a:t>    %</a:t>
            </a:r>
            <a:r>
              <a:rPr lang="en-US" sz="2000" dirty="0" err="1" smtClean="0"/>
              <a:t>Err_C</a:t>
            </a:r>
            <a:r>
              <a:rPr lang="en-US" sz="2000" dirty="0" smtClean="0"/>
              <a:t>')</a:t>
            </a:r>
          </a:p>
          <a:p>
            <a:pPr>
              <a:buNone/>
            </a:pPr>
            <a:r>
              <a:rPr lang="en-US" sz="2000" dirty="0" err="1" smtClean="0"/>
              <a:t>disp</a:t>
            </a:r>
            <a:r>
              <a:rPr lang="en-US" sz="2000" dirty="0" smtClean="0"/>
              <a:t>( '    -----------------------------------------------------------------------------------')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=1:5</a:t>
            </a:r>
          </a:p>
          <a:p>
            <a:pPr>
              <a:buNone/>
            </a:pPr>
            <a:r>
              <a:rPr lang="sv-SE" dirty="0" smtClean="0"/>
              <a:t>    F2F=(f(t)-2*f(t+delta)+f(t+2*delta))/(delta^2);</a:t>
            </a:r>
          </a:p>
          <a:p>
            <a:pPr>
              <a:buNone/>
            </a:pPr>
            <a:r>
              <a:rPr lang="en-US" dirty="0" smtClean="0"/>
              <a:t>    F2B=(f(t-2*delta)-2*f(t-delta)+f(t))/(delta^2);</a:t>
            </a:r>
          </a:p>
          <a:p>
            <a:pPr>
              <a:buNone/>
            </a:pPr>
            <a:r>
              <a:rPr lang="sv-SE" dirty="0" smtClean="0"/>
              <a:t>    F2C=(f(t+delta)-2*f(t)+f(t-delta))/(delta^2);</a:t>
            </a:r>
          </a:p>
          <a:p>
            <a:pPr>
              <a:buNone/>
            </a:pPr>
            <a:r>
              <a:rPr lang="en-US" dirty="0" smtClean="0"/>
              <a:t>    F2A=f2(t);</a:t>
            </a:r>
          </a:p>
          <a:p>
            <a:pPr>
              <a:buNone/>
            </a:pPr>
            <a:r>
              <a:rPr lang="en-US" dirty="0" smtClean="0"/>
              <a:t>    Y(1)=delta;</a:t>
            </a:r>
          </a:p>
          <a:p>
            <a:pPr>
              <a:buNone/>
            </a:pPr>
            <a:r>
              <a:rPr lang="en-US" dirty="0" smtClean="0"/>
              <a:t>    Y(2)=F2A;</a:t>
            </a:r>
          </a:p>
          <a:p>
            <a:pPr>
              <a:buNone/>
            </a:pPr>
            <a:r>
              <a:rPr lang="en-US" dirty="0" smtClean="0"/>
              <a:t>    Y(3)=F2F;</a:t>
            </a:r>
          </a:p>
          <a:p>
            <a:pPr>
              <a:buNone/>
            </a:pPr>
            <a:r>
              <a:rPr lang="en-US" dirty="0" smtClean="0"/>
              <a:t>    Y(4)=F2B;</a:t>
            </a:r>
          </a:p>
          <a:p>
            <a:pPr>
              <a:buNone/>
            </a:pPr>
            <a:r>
              <a:rPr lang="en-US" dirty="0" smtClean="0"/>
              <a:t>    Y(5)=F2C;</a:t>
            </a:r>
          </a:p>
          <a:p>
            <a:pPr>
              <a:buNone/>
            </a:pPr>
            <a:r>
              <a:rPr lang="en-US" dirty="0" smtClean="0"/>
              <a:t>    Y(6)=abs((F2F-F2A)*100/F2A);</a:t>
            </a:r>
          </a:p>
          <a:p>
            <a:pPr>
              <a:buNone/>
            </a:pPr>
            <a:r>
              <a:rPr lang="en-US" dirty="0" smtClean="0"/>
              <a:t>    Y(7)=abs((F2B-F2A)*100/F2A);</a:t>
            </a:r>
          </a:p>
          <a:p>
            <a:pPr>
              <a:buNone/>
            </a:pPr>
            <a:r>
              <a:rPr lang="en-US" dirty="0" smtClean="0"/>
              <a:t>    Y(8)=abs((F2C-F2A)*100/F2A);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</a:t>
            </a:r>
            <a:r>
              <a:rPr lang="en-US" dirty="0" smtClean="0"/>
              <a:t>(Y);</a:t>
            </a:r>
          </a:p>
          <a:p>
            <a:pPr>
              <a:buNone/>
            </a:pPr>
            <a:r>
              <a:rPr lang="en-US" dirty="0" smtClean="0"/>
              <a:t>    delta=delta-decrement;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Forward Difference Approximation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6388"/>
            <a:ext cx="8229600" cy="828660"/>
          </a:xfrm>
        </p:spPr>
        <p:txBody>
          <a:bodyPr>
            <a:normAutofit lnSpcReduction="10000"/>
          </a:bodyPr>
          <a:lstStyle/>
          <a:p>
            <a:pPr marL="633222" indent="-514350">
              <a:lnSpc>
                <a:spcPct val="120000"/>
              </a:lnSpc>
              <a:buNone/>
            </a:pPr>
            <a:r>
              <a:rPr lang="en-US" b="1" dirty="0" smtClean="0"/>
              <a:t>         Figure 1</a:t>
            </a:r>
            <a:r>
              <a:rPr lang="en-US" dirty="0" smtClean="0"/>
              <a:t> Graphical Representation of forward difference approximation of first derivative.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2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40" y="1714488"/>
            <a:ext cx="4953000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 the forward difference approximation from Taylor series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Taylor’s theorem says that if you know the value of a function ‘</a:t>
            </a:r>
            <a:r>
              <a:rPr lang="en-US" sz="2600" i="1" dirty="0" smtClean="0"/>
              <a:t>f’  </a:t>
            </a:r>
            <a:r>
              <a:rPr lang="en-US" sz="2600" dirty="0" smtClean="0"/>
              <a:t>at a point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/>
              <a:t> and all its derivatives at that point, provided the derivatives are continuous between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/>
              <a:t>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600" dirty="0" smtClean="0"/>
              <a:t>, then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Substituting for convenience 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4994" name="Object 21"/>
          <p:cNvGraphicFramePr>
            <a:graphicFrameLocks noChangeAspect="1"/>
          </p:cNvGraphicFramePr>
          <p:nvPr/>
        </p:nvGraphicFramePr>
        <p:xfrm>
          <a:off x="1547834" y="3143248"/>
          <a:ext cx="60960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Equation" r:id="rId3" imgW="3429000" imgH="393700" progId="Equation.3">
                  <p:embed/>
                </p:oleObj>
              </mc:Choice>
              <mc:Fallback>
                <p:oleObj name="Equation" r:id="rId3" imgW="3429000" imgH="393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34" y="3143248"/>
                        <a:ext cx="60960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24"/>
          <p:cNvGraphicFramePr>
            <a:graphicFrameLocks noChangeAspect="1"/>
          </p:cNvGraphicFramePr>
          <p:nvPr/>
        </p:nvGraphicFramePr>
        <p:xfrm>
          <a:off x="5014424" y="4023816"/>
          <a:ext cx="1295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name="Equation" r:id="rId5" imgW="838200" imgH="228600" progId="Equation.3">
                  <p:embed/>
                </p:oleObj>
              </mc:Choice>
              <mc:Fallback>
                <p:oleObj name="Equation" r:id="rId5" imgW="8382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424" y="4023816"/>
                        <a:ext cx="12954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26"/>
          <p:cNvGraphicFramePr>
            <a:graphicFrameLocks noChangeAspect="1"/>
          </p:cNvGraphicFramePr>
          <p:nvPr/>
        </p:nvGraphicFramePr>
        <p:xfrm>
          <a:off x="990600" y="4429132"/>
          <a:ext cx="4267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Equation" r:id="rId7" imgW="2730500" imgH="393700" progId="Equation.3">
                  <p:embed/>
                </p:oleObj>
              </mc:Choice>
              <mc:Fallback>
                <p:oleObj name="Equation" r:id="rId7" imgW="2730500" imgH="393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29132"/>
                        <a:ext cx="42672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28"/>
          <p:cNvGraphicFramePr>
            <a:graphicFrameLocks noChangeAspect="1"/>
          </p:cNvGraphicFramePr>
          <p:nvPr/>
        </p:nvGraphicFramePr>
        <p:xfrm>
          <a:off x="928662" y="5072074"/>
          <a:ext cx="3962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9" imgW="2578100" imgH="406400" progId="Equation.3">
                  <p:embed/>
                </p:oleObj>
              </mc:Choice>
              <mc:Fallback>
                <p:oleObj name="Equation" r:id="rId9" imgW="2578100" imgH="406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072074"/>
                        <a:ext cx="39624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30"/>
          <p:cNvGraphicFramePr>
            <a:graphicFrameLocks noChangeAspect="1"/>
          </p:cNvGraphicFramePr>
          <p:nvPr/>
        </p:nvGraphicFramePr>
        <p:xfrm>
          <a:off x="957263" y="5724525"/>
          <a:ext cx="30654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Equation" r:id="rId11" imgW="1916868" imgH="393529" progId="Equation.3">
                  <p:embed/>
                </p:oleObj>
              </mc:Choice>
              <mc:Fallback>
                <p:oleObj name="Equation" r:id="rId11" imgW="1916868" imgH="39352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724525"/>
                        <a:ext cx="3065462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" y="71414"/>
            <a:ext cx="8901146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Derive the forward difference approximation from Taylor series (cont.)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286520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571736" y="4589463"/>
          <a:ext cx="3778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3" imgW="215619" imgH="177569" progId="Equation.3">
                  <p:embed/>
                </p:oleObj>
              </mc:Choice>
              <mc:Fallback>
                <p:oleObj name="Equation" r:id="rId3" imgW="215619" imgH="177569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589463"/>
                        <a:ext cx="3778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2681278" y="2116131"/>
          <a:ext cx="533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5" imgW="304536" imgH="215713" progId="Equation.3">
                  <p:embed/>
                </p:oleObj>
              </mc:Choice>
              <mc:Fallback>
                <p:oleObj name="Equation" r:id="rId5" imgW="304536" imgH="215713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78" y="2116131"/>
                        <a:ext cx="533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-40990" y="1709907"/>
            <a:ext cx="8858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The term           shows that the error in the approximation is of the order of</a:t>
            </a:r>
          </a:p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Can you now derive from Taylor series the formula for backward divided difference approximation of the first derivative?</a:t>
            </a:r>
          </a:p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It can be shown that both forward and backward divided difference approximation of the first derivative are  accurate on the order of</a:t>
            </a:r>
          </a:p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Can we get better approximation?</a:t>
            </a:r>
          </a:p>
          <a:p>
            <a:pPr marL="465138" indent="-465138">
              <a:buFont typeface="Wingdings" pitchFamily="2" charset="2"/>
              <a:buChar char="q"/>
            </a:pPr>
            <a:r>
              <a:rPr lang="en-US" sz="2600" dirty="0" smtClean="0"/>
              <a:t>Yes, another method to approximate the first  derivative is  called the Central difference approximation of the first derivative.</a:t>
            </a:r>
            <a:endParaRPr lang="en-US" sz="2600" dirty="0"/>
          </a:p>
        </p:txBody>
      </p:sp>
      <p:graphicFrame>
        <p:nvGraphicFramePr>
          <p:cNvPr id="86021" name="Object 11"/>
          <p:cNvGraphicFramePr>
            <a:graphicFrameLocks noChangeAspect="1"/>
          </p:cNvGraphicFramePr>
          <p:nvPr/>
        </p:nvGraphicFramePr>
        <p:xfrm>
          <a:off x="1766873" y="1781166"/>
          <a:ext cx="733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7" imgW="418918" imgH="203112" progId="Equation.3">
                  <p:embed/>
                </p:oleObj>
              </mc:Choice>
              <mc:Fallback>
                <p:oleObj name="Equation" r:id="rId7" imgW="418918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73" y="1781166"/>
                        <a:ext cx="7334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Backward Difference Approximation of the First Derivative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We know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>
                <a:cs typeface="Times New Roman" pitchFamily="18" charset="0"/>
              </a:rPr>
              <a:t>For a finite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 smtClean="0">
              <a:latin typeface="Times New Roman" pitchFamily="18" charset="0"/>
            </a:endParaRP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If        is chosen as a negative number,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2946" name="Object 5"/>
          <p:cNvGraphicFramePr>
            <a:graphicFrameLocks noChangeAspect="1"/>
          </p:cNvGraphicFramePr>
          <p:nvPr/>
        </p:nvGraphicFramePr>
        <p:xfrm>
          <a:off x="1643066" y="2285992"/>
          <a:ext cx="3429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3" imgW="2044700" imgH="431800" progId="Equation.3">
                  <p:embed/>
                </p:oleObj>
              </mc:Choice>
              <mc:Fallback>
                <p:oleObj name="Equation" r:id="rId3" imgW="20447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6" y="2285992"/>
                        <a:ext cx="34290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10"/>
          <p:cNvGraphicFramePr>
            <a:graphicFrameLocks noChangeAspect="1"/>
          </p:cNvGraphicFramePr>
          <p:nvPr/>
        </p:nvGraphicFramePr>
        <p:xfrm>
          <a:off x="2102150" y="3474720"/>
          <a:ext cx="2527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5" imgW="1524000" imgH="393700" progId="Equation.3">
                  <p:embed/>
                </p:oleObj>
              </mc:Choice>
              <mc:Fallback>
                <p:oleObj name="Equation" r:id="rId5" imgW="1524000" imgH="393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150" y="3474720"/>
                        <a:ext cx="2527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7"/>
          <p:cNvGraphicFramePr>
            <a:graphicFrameLocks noChangeAspect="1"/>
          </p:cNvGraphicFramePr>
          <p:nvPr/>
        </p:nvGraphicFramePr>
        <p:xfrm>
          <a:off x="2430768" y="3117530"/>
          <a:ext cx="457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Equation" r:id="rId7" imgW="279158" imgH="177646" progId="Equation.3">
                  <p:embed/>
                </p:oleObj>
              </mc:Choice>
              <mc:Fallback>
                <p:oleObj name="Equation" r:id="rId7" imgW="279158" imgH="17764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768" y="3117530"/>
                        <a:ext cx="45720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7"/>
          <p:cNvGraphicFramePr>
            <a:graphicFrameLocks noChangeAspect="1"/>
          </p:cNvGraphicFramePr>
          <p:nvPr/>
        </p:nvGraphicFramePr>
        <p:xfrm>
          <a:off x="1115616" y="4653136"/>
          <a:ext cx="457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Equation" r:id="rId9" imgW="279158" imgH="177646" progId="Equation.3">
                  <p:embed/>
                </p:oleObj>
              </mc:Choice>
              <mc:Fallback>
                <p:oleObj name="Equation" r:id="rId9" imgW="279158" imgH="17764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653136"/>
                        <a:ext cx="45720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16"/>
          <p:cNvGraphicFramePr>
            <a:graphicFrameLocks noChangeAspect="1"/>
          </p:cNvGraphicFramePr>
          <p:nvPr/>
        </p:nvGraphicFramePr>
        <p:xfrm>
          <a:off x="2195736" y="4869160"/>
          <a:ext cx="26019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Equation" r:id="rId10" imgW="1524000" imgH="393700" progId="Equation.3">
                  <p:embed/>
                </p:oleObj>
              </mc:Choice>
              <mc:Fallback>
                <p:oleObj name="Equation" r:id="rId10" imgW="1524000" imgH="3937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869160"/>
                        <a:ext cx="26019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18"/>
          <p:cNvGraphicFramePr>
            <a:graphicFrameLocks noChangeAspect="1"/>
          </p:cNvGraphicFramePr>
          <p:nvPr/>
        </p:nvGraphicFramePr>
        <p:xfrm>
          <a:off x="2743199" y="5572140"/>
          <a:ext cx="2257429" cy="72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12" imgW="1205977" imgH="393529" progId="Equation.3">
                  <p:embed/>
                </p:oleObj>
              </mc:Choice>
              <mc:Fallback>
                <p:oleObj name="Equation" r:id="rId12" imgW="120597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5572140"/>
                        <a:ext cx="2257429" cy="728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Backward Difference Approximation of the First Derivative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This is a backward difference approximation as you are taking a point backward from x. To find the value of       at                </a:t>
            </a:r>
            <a:r>
              <a:rPr lang="en-US" sz="2800" dirty="0" smtClean="0">
                <a:cs typeface="Times New Roman" pitchFamily="18" charset="0"/>
              </a:rPr>
              <a:t>we may choose another </a:t>
            </a:r>
            <a:r>
              <a:rPr lang="en-US" sz="2800" dirty="0" smtClean="0"/>
              <a:t>point behind as  </a:t>
            </a:r>
          </a:p>
          <a:p>
            <a:r>
              <a:rPr lang="en-US" sz="2600" dirty="0" smtClean="0"/>
              <a:t>This gives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600" dirty="0" smtClean="0"/>
              <a:t>where,</a:t>
            </a:r>
          </a:p>
          <a:p>
            <a:endParaRPr lang="en-US" sz="26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3970" name="Object 5"/>
          <p:cNvGraphicFramePr>
            <a:graphicFrameLocks noChangeAspect="1"/>
          </p:cNvGraphicFramePr>
          <p:nvPr/>
        </p:nvGraphicFramePr>
        <p:xfrm>
          <a:off x="7944825" y="2240272"/>
          <a:ext cx="689085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Equation" r:id="rId3" imgW="355292" imgH="215713" progId="Equation.3">
                  <p:embed/>
                </p:oleObj>
              </mc:Choice>
              <mc:Fallback>
                <p:oleObj name="Equation" r:id="rId3" imgW="355292" imgH="2157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825" y="2240272"/>
                        <a:ext cx="689085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8"/>
          <p:cNvGraphicFramePr>
            <a:graphicFrameLocks noChangeAspect="1"/>
          </p:cNvGraphicFramePr>
          <p:nvPr/>
        </p:nvGraphicFramePr>
        <p:xfrm>
          <a:off x="1326810" y="2654570"/>
          <a:ext cx="857256" cy="51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Equation" r:id="rId5" imgW="381000" imgH="228600" progId="Equation.3">
                  <p:embed/>
                </p:oleObj>
              </mc:Choice>
              <mc:Fallback>
                <p:oleObj name="Equation" r:id="rId5" imgW="38100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810" y="2654570"/>
                        <a:ext cx="857256" cy="519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17"/>
          <p:cNvGraphicFramePr>
            <a:graphicFrameLocks noChangeAspect="1"/>
          </p:cNvGraphicFramePr>
          <p:nvPr/>
        </p:nvGraphicFramePr>
        <p:xfrm>
          <a:off x="8100090" y="2704142"/>
          <a:ext cx="8905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Equation" r:id="rId7" imgW="469900" imgH="228600" progId="Equation.3">
                  <p:embed/>
                </p:oleObj>
              </mc:Choice>
              <mc:Fallback>
                <p:oleObj name="Equation" r:id="rId7" imgW="4699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090" y="2704142"/>
                        <a:ext cx="8905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22"/>
          <p:cNvGraphicFramePr>
            <a:graphicFrameLocks noChangeAspect="1"/>
          </p:cNvGraphicFramePr>
          <p:nvPr/>
        </p:nvGraphicFramePr>
        <p:xfrm>
          <a:off x="2714612" y="3429000"/>
          <a:ext cx="23971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Equation" r:id="rId9" imgW="1422400" imgH="393700" progId="Equation.3">
                  <p:embed/>
                </p:oleObj>
              </mc:Choice>
              <mc:Fallback>
                <p:oleObj name="Equation" r:id="rId9" imgW="1422400" imgH="3937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429000"/>
                        <a:ext cx="2397125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24"/>
          <p:cNvGraphicFramePr>
            <a:graphicFrameLocks noChangeAspect="1"/>
          </p:cNvGraphicFramePr>
          <p:nvPr/>
        </p:nvGraphicFramePr>
        <p:xfrm>
          <a:off x="3467104" y="4143380"/>
          <a:ext cx="1676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Equation" r:id="rId11" imgW="1066800" imgH="431800" progId="Equation.3">
                  <p:embed/>
                </p:oleObj>
              </mc:Choice>
              <mc:Fallback>
                <p:oleObj name="Equation" r:id="rId11" imgW="10668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4" y="4143380"/>
                        <a:ext cx="167640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27"/>
          <p:cNvGraphicFramePr>
            <a:graphicFrameLocks noChangeAspect="1"/>
          </p:cNvGraphicFramePr>
          <p:nvPr/>
        </p:nvGraphicFramePr>
        <p:xfrm>
          <a:off x="2195736" y="4869160"/>
          <a:ext cx="1600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Equation" r:id="rId13" imgW="838200" imgH="228600" progId="Equation.3">
                  <p:embed/>
                </p:oleObj>
              </mc:Choice>
              <mc:Fallback>
                <p:oleObj name="Equation" r:id="rId13" imgW="8382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869160"/>
                        <a:ext cx="1600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Backward Difference Approximation of the First Derivative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56" y="5204215"/>
            <a:ext cx="8229600" cy="10108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sz="2600" b="1" dirty="0" smtClean="0"/>
              <a:t>Figure 2</a:t>
            </a:r>
            <a:r>
              <a:rPr lang="en-US" sz="2600" dirty="0" smtClean="0"/>
              <a:t> Graphical Representation of backward difference approximation of first derivative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71604" y="1857364"/>
            <a:ext cx="5562600" cy="3200400"/>
            <a:chOff x="885" y="1841"/>
            <a:chExt cx="5775" cy="3211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775" y="188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85" y="1841"/>
              <a:ext cx="5775" cy="3211"/>
              <a:chOff x="885" y="1841"/>
              <a:chExt cx="5775" cy="3211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5895" y="4497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885" y="1841"/>
                <a:ext cx="5775" cy="3211"/>
                <a:chOff x="885" y="1841"/>
                <a:chExt cx="5775" cy="3211"/>
              </a:xfrm>
            </p:grpSpPr>
            <p:sp>
              <p:nvSpPr>
                <p:cNvPr id="1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040" y="4497"/>
                  <a:ext cx="39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>
                  <a:off x="5025" y="2847"/>
                  <a:ext cx="15" cy="16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>
                  <a:off x="3840" y="4212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" name="Group 13"/>
                <p:cNvGrpSpPr>
                  <a:grpSpLocks/>
                </p:cNvGrpSpPr>
                <p:nvPr/>
              </p:nvGrpSpPr>
              <p:grpSpPr bwMode="auto">
                <a:xfrm>
                  <a:off x="885" y="1841"/>
                  <a:ext cx="5775" cy="3211"/>
                  <a:chOff x="885" y="1841"/>
                  <a:chExt cx="5775" cy="3211"/>
                </a:xfrm>
              </p:grpSpPr>
              <p:sp>
                <p:nvSpPr>
                  <p:cNvPr id="1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2037"/>
                    <a:ext cx="0" cy="29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Arc 15"/>
                  <p:cNvSpPr>
                    <a:spLocks/>
                  </p:cNvSpPr>
                  <p:nvPr/>
                </p:nvSpPr>
                <p:spPr bwMode="auto">
                  <a:xfrm flipV="1">
                    <a:off x="885" y="1841"/>
                    <a:ext cx="4203" cy="3077"/>
                  </a:xfrm>
                  <a:custGeom>
                    <a:avLst/>
                    <a:gdLst>
                      <a:gd name="T0" fmla="*/ 54 w 21015"/>
                      <a:gd name="T1" fmla="*/ 0 h 20514"/>
                      <a:gd name="T2" fmla="*/ 168 w 21015"/>
                      <a:gd name="T3" fmla="*/ 52 h 20514"/>
                      <a:gd name="T4" fmla="*/ 0 w 21015"/>
                      <a:gd name="T5" fmla="*/ 69 h 20514"/>
                      <a:gd name="T6" fmla="*/ 0 60000 65536"/>
                      <a:gd name="T7" fmla="*/ 0 60000 65536"/>
                      <a:gd name="T8" fmla="*/ 0 60000 65536"/>
                      <a:gd name="T9" fmla="*/ 0 w 21015"/>
                      <a:gd name="T10" fmla="*/ 0 h 20514"/>
                      <a:gd name="T11" fmla="*/ 21015 w 21015"/>
                      <a:gd name="T12" fmla="*/ 20514 h 2051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015" h="20514" fill="none" extrusionOk="0">
                        <a:moveTo>
                          <a:pt x="6762" y="0"/>
                        </a:moveTo>
                        <a:cubicBezTo>
                          <a:pt x="13886" y="2348"/>
                          <a:pt x="19282" y="8224"/>
                          <a:pt x="21015" y="15522"/>
                        </a:cubicBezTo>
                      </a:path>
                      <a:path w="21015" h="20514" stroke="0" extrusionOk="0">
                        <a:moveTo>
                          <a:pt x="6762" y="0"/>
                        </a:moveTo>
                        <a:cubicBezTo>
                          <a:pt x="13886" y="2348"/>
                          <a:pt x="19282" y="8224"/>
                          <a:pt x="21015" y="15522"/>
                        </a:cubicBezTo>
                        <a:lnTo>
                          <a:pt x="0" y="20514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25" y="2757"/>
                    <a:ext cx="1800" cy="2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5" y="4512"/>
                    <a:ext cx="540" cy="46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rnd">
                    <a:noFill/>
                    <a:prstDash val="sysDot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sz="1600">
                        <a:latin typeface="Times New Roman" pitchFamily="18" charset="0"/>
                      </a:rPr>
                      <a:t>x</a:t>
                    </a:r>
                    <a:endParaRPr lang="en-US" sz="1600"/>
                  </a:p>
                </p:txBody>
              </p:sp>
              <p:sp>
                <p:nvSpPr>
                  <p:cNvPr id="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5" y="4527"/>
                    <a:ext cx="900" cy="5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sz="1600">
                        <a:latin typeface="Times New Roman" pitchFamily="18" charset="0"/>
                      </a:rPr>
                      <a:t>x-Δx</a:t>
                    </a:r>
                    <a:endParaRPr lang="en-US" sz="1600"/>
                  </a:p>
                </p:txBody>
              </p:sp>
              <p:sp>
                <p:nvSpPr>
                  <p:cNvPr id="2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0" y="4257"/>
                    <a:ext cx="540" cy="4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sz="1200">
                        <a:latin typeface="Times New Roman" pitchFamily="18" charset="0"/>
                      </a:rPr>
                      <a:t>x</a:t>
                    </a:r>
                    <a:endParaRPr lang="en-US" sz="1900"/>
                  </a:p>
                </p:txBody>
              </p:sp>
              <p:sp>
                <p:nvSpPr>
                  <p:cNvPr id="2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5" y="3132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sz="1600">
                        <a:latin typeface="Times New Roman" pitchFamily="18" charset="0"/>
                      </a:rPr>
                      <a:t>f(x)</a:t>
                    </a:r>
                    <a:endParaRPr lang="en-US" sz="1600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 the backward difference approximation from Taylor series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Taylor’s theorem says that if you know the value of a function ‘</a:t>
            </a:r>
            <a:r>
              <a:rPr lang="en-US" sz="2600" i="1" dirty="0" smtClean="0"/>
              <a:t>f’  </a:t>
            </a:r>
            <a:r>
              <a:rPr lang="en-US" sz="2600" dirty="0" smtClean="0"/>
              <a:t>at a point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/>
              <a:t> and all its derivatives at that point, provided the derivatives are continuous between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/>
              <a:t>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600" dirty="0" smtClean="0"/>
              <a:t>, then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Substituting for convenience </a:t>
            </a:r>
          </a:p>
          <a:p>
            <a:endParaRPr lang="en-US" sz="26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1592263" y="3143250"/>
          <a:ext cx="600551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3" imgW="3378200" imgH="393700" progId="Equation.3">
                  <p:embed/>
                </p:oleObj>
              </mc:Choice>
              <mc:Fallback>
                <p:oleObj name="Equation" r:id="rId3" imgW="3378200" imgH="3937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143250"/>
                        <a:ext cx="600551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/>
          <p:cNvGraphicFramePr>
            <a:graphicFrameLocks noChangeAspect="1"/>
          </p:cNvGraphicFramePr>
          <p:nvPr/>
        </p:nvGraphicFramePr>
        <p:xfrm>
          <a:off x="5091113" y="4071938"/>
          <a:ext cx="12366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5" imgW="800100" imgH="228600" progId="Equation.3">
                  <p:embed/>
                </p:oleObj>
              </mc:Choice>
              <mc:Fallback>
                <p:oleObj name="Equation" r:id="rId5" imgW="8001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071938"/>
                        <a:ext cx="1236662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009650" y="4429125"/>
          <a:ext cx="42275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7" imgW="2705100" imgH="393700" progId="Equation.3">
                  <p:embed/>
                </p:oleObj>
              </mc:Choice>
              <mc:Fallback>
                <p:oleObj name="Equation" r:id="rId7" imgW="2705100" imgH="393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429125"/>
                        <a:ext cx="4227513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8"/>
          <p:cNvGraphicFramePr>
            <a:graphicFrameLocks noChangeAspect="1"/>
          </p:cNvGraphicFramePr>
          <p:nvPr/>
        </p:nvGraphicFramePr>
        <p:xfrm>
          <a:off x="996950" y="5081588"/>
          <a:ext cx="3825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9" imgW="2489200" imgH="393700" progId="Equation.3">
                  <p:embed/>
                </p:oleObj>
              </mc:Choice>
              <mc:Fallback>
                <p:oleObj name="Equation" r:id="rId9" imgW="2489200" imgH="393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5081588"/>
                        <a:ext cx="38258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>
            <a:graphicFrameLocks noChangeAspect="1"/>
          </p:cNvGraphicFramePr>
          <p:nvPr/>
        </p:nvGraphicFramePr>
        <p:xfrm>
          <a:off x="957263" y="5724525"/>
          <a:ext cx="30654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11" imgW="1916868" imgH="393529" progId="Equation.3">
                  <p:embed/>
                </p:oleObj>
              </mc:Choice>
              <mc:Fallback>
                <p:oleObj name="Equation" r:id="rId11" imgW="1916868" imgH="393529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724525"/>
                        <a:ext cx="3065462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15324</TotalTime>
  <Words>995</Words>
  <Application>Microsoft Office PowerPoint</Application>
  <PresentationFormat>On-screen Show (4:3)</PresentationFormat>
  <Paragraphs>199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Forward Difference Approximation</vt:lpstr>
      <vt:lpstr>Forward Difference Approximation</vt:lpstr>
      <vt:lpstr>Derive the forward difference approximation from Taylor series</vt:lpstr>
      <vt:lpstr>Derive the forward difference approximation from Taylor series (cont.)</vt:lpstr>
      <vt:lpstr>Backward Difference Approximation of the First Derivative </vt:lpstr>
      <vt:lpstr>Backward Difference Approximation of the First Derivative (continued)</vt:lpstr>
      <vt:lpstr>Backward Difference Approximation of the First Derivative (continued)</vt:lpstr>
      <vt:lpstr>Derive the backward difference approximation from Taylor series</vt:lpstr>
      <vt:lpstr>Derive the Central difference approximation from Taylor series (cont.)</vt:lpstr>
      <vt:lpstr>Central Divided Difference</vt:lpstr>
      <vt:lpstr>Example 1 </vt:lpstr>
      <vt:lpstr>Comparison of FDD, BDD, CDD</vt:lpstr>
      <vt:lpstr>Effect of step size on the accuracy</vt:lpstr>
      <vt:lpstr>Finite Difference Approximation of Higher Derivatives</vt:lpstr>
      <vt:lpstr>Finite Difference Approximation of Higher Derivatives (cont.)</vt:lpstr>
      <vt:lpstr>Higher order accuracy of higher order derivatives</vt:lpstr>
      <vt:lpstr>Higher order accuracy of higher order derivatives (cont.)</vt:lpstr>
      <vt:lpstr>Example 2 </vt:lpstr>
      <vt:lpstr>Program </vt:lpstr>
      <vt:lpstr>Program (continued)</vt:lpstr>
      <vt:lpstr>Program (continued)</vt:lpstr>
      <vt:lpstr>Program (continued)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356</cp:revision>
  <dcterms:created xsi:type="dcterms:W3CDTF">2013-01-12T13:11:26Z</dcterms:created>
  <dcterms:modified xsi:type="dcterms:W3CDTF">2015-10-31T10:21:44Z</dcterms:modified>
</cp:coreProperties>
</file>