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53" r:id="rId2"/>
    <p:sldMasterId id="2147484467" r:id="rId3"/>
  </p:sldMasterIdLst>
  <p:notesMasterIdLst>
    <p:notesMasterId r:id="rId18"/>
  </p:notesMasterIdLst>
  <p:handoutMasterIdLst>
    <p:handoutMasterId r:id="rId19"/>
  </p:handoutMasterIdLst>
  <p:sldIdLst>
    <p:sldId id="285" r:id="rId4"/>
    <p:sldId id="286" r:id="rId5"/>
    <p:sldId id="287" r:id="rId6"/>
    <p:sldId id="329" r:id="rId7"/>
    <p:sldId id="302" r:id="rId8"/>
    <p:sldId id="303" r:id="rId9"/>
    <p:sldId id="307" r:id="rId10"/>
    <p:sldId id="308" r:id="rId11"/>
    <p:sldId id="310" r:id="rId12"/>
    <p:sldId id="311" r:id="rId13"/>
    <p:sldId id="313" r:id="rId14"/>
    <p:sldId id="314" r:id="rId15"/>
    <p:sldId id="315" r:id="rId16"/>
    <p:sldId id="319" r:id="rId1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193"/>
    <a:srgbClr val="A45100"/>
    <a:srgbClr val="B75B00"/>
    <a:srgbClr val="C0C0C0"/>
    <a:srgbClr val="996600"/>
    <a:srgbClr val="FF9900"/>
    <a:srgbClr val="663300"/>
    <a:srgbClr val="894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86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2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5131630-3A71-4DFF-BA64-3479D3CC15C3}" type="datetime1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9460CB0-D99F-4259-9773-E56347AD9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6757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717193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046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35937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68486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02893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0312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0397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F61E3-52C2-4277-B17D-A231F4F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4E7EA-758A-45DC-9739-EE698C31C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FC1A-175C-4CB4-8F90-663EE41D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13A0-CE28-4DD0-8ECA-187B4842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02AD-EDE7-4840-A5E6-EE1ADC447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BC35B-D0C7-4E6F-98FB-FB3340788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074DB-4161-4CA3-9439-A5F5BE685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0BA7A-8D2B-4B17-B827-EC50874B4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B6B25-FF64-445A-99F7-67BABD6CB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64AC6-2F2E-4C61-A887-4C6CB5540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ED5D4-FD07-4DEB-B393-1B047DC53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778F4-3F30-4018-BA8E-5579C820A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397FF-08CD-463A-9AEE-4FE1D7F66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6FF1-97D8-4017-A16C-218F2E7FA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1B2-D65F-4226-9DCE-4B427C685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B0B08-5074-402B-838D-1C441DA15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90C67-2249-46E3-A161-191B96D00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FC1A-175C-4CB4-8F90-663EE41D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13A0-CE28-4DD0-8ECA-187B4842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02AD-EDE7-4840-A5E6-EE1ADC447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E8F8-4BD0-44A5-A45D-00F04CBF5D27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83E3-1224-4DAC-B844-98C8DCE211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52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3A74-A639-4293-A4AD-E27BE01C7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ED5D4-FD07-4DEB-B393-1B047DC53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114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53A74-A639-4293-A4AD-E27BE01C77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1220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2856F-308B-4E8C-B6B9-F6FD29E59D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9291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8A990-65C7-4D78-ACDF-F8B413E76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5207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A082D-41B5-4EBD-92E2-A545DA761A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892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2537F-0E91-4862-89E3-1668CC6C64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3280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BBA1-C63C-4C7B-B813-F085839CB7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43935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99EAA-2BDF-478C-AFAC-6EA2247F5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5055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F61E3-52C2-4277-B17D-A231F4F879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3539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4E7EA-758A-45DC-9739-EE698C31C5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64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2856F-308B-4E8C-B6B9-F6FD29E59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FC1A-175C-4CB4-8F90-663EE41D3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550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13A0-CE28-4DD0-8ECA-187B4842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67010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02AD-EDE7-4840-A5E6-EE1ADC447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1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A990-65C7-4D78-ACDF-F8B413E76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082D-41B5-4EBD-92E2-A545DA761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537F-0E91-4862-89E3-1668CC6C6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FBBA1-C63C-4C7B-B813-F085839CB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99EAA-2BDF-478C-AFAC-6EA2247F5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8680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8681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6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86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968E4334-1357-4381-A0BE-4CF82A9A8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4464" r:id="rId12"/>
    <p:sldLayoutId id="2147484465" r:id="rId13"/>
    <p:sldLayoutId id="214748446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191B4077-70E7-4DFE-89AD-1AAEB5CAA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8E4334-1357-4381-A0BE-4CF82A9A8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50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  <p:sldLayoutId id="2147484480" r:id="rId13"/>
    <p:sldLayoutId id="2147484481" r:id="rId1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Document1.doc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2.doc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8001000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CSE 330 : Numerical Methods</a:t>
            </a:r>
          </a:p>
        </p:txBody>
      </p:sp>
      <p:sp>
        <p:nvSpPr>
          <p:cNvPr id="5632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76600"/>
            <a:ext cx="7848600" cy="3048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Lecture 15: Numerical Integration - </a:t>
            </a:r>
          </a:p>
          <a:p>
            <a:pPr algn="l"/>
            <a:r>
              <a:rPr lang="en-US" dirty="0" smtClean="0"/>
              <a:t>                 Trapezoidal Rule </a:t>
            </a:r>
          </a:p>
          <a:p>
            <a:pPr algn="l"/>
            <a:r>
              <a:rPr lang="en-US" dirty="0" smtClean="0"/>
              <a:t>		</a:t>
            </a:r>
          </a:p>
          <a:p>
            <a:pPr algn="l"/>
            <a:endParaRPr lang="en-US" b="1" dirty="0" smtClean="0"/>
          </a:p>
          <a:p>
            <a:pPr algn="l">
              <a:lnSpc>
                <a:spcPct val="120000"/>
              </a:lnSpc>
            </a:pPr>
            <a:endParaRPr lang="en-US" sz="2600" b="1" dirty="0" smtClean="0"/>
          </a:p>
          <a:p>
            <a:pPr algn="l">
              <a:lnSpc>
                <a:spcPct val="120000"/>
              </a:lnSpc>
            </a:pPr>
            <a:r>
              <a:rPr lang="en-US" sz="2600" b="1" dirty="0" smtClean="0"/>
              <a:t>Slide Credit:</a:t>
            </a:r>
          </a:p>
          <a:p>
            <a:pPr algn="l">
              <a:lnSpc>
                <a:spcPct val="120000"/>
              </a:lnSpc>
            </a:pPr>
            <a:r>
              <a:rPr lang="en-US" sz="2600" b="1" dirty="0" smtClean="0"/>
              <a:t>Dr. S. M. </a:t>
            </a:r>
            <a:r>
              <a:rPr lang="en-US" sz="2600" b="1" dirty="0" err="1" smtClean="0"/>
              <a:t>Lutful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Kabir</a:t>
            </a:r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8461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348A85B-A376-4DF2-B4D2-DE1A27FBDCB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1104900" y="1219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With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866900" y="1828800"/>
          <a:ext cx="2476500" cy="342900"/>
        </p:xfrm>
        <a:graphic>
          <a:graphicData uri="http://schemas.openxmlformats.org/presentationml/2006/ole">
            <p:oleObj spid="_x0000_s10272" name="Equation" r:id="rId3" imgW="2438400" imgH="342900" progId="Equation.3">
              <p:embed/>
            </p:oleObj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1866900" y="2971800"/>
          <a:ext cx="2590800" cy="344488"/>
        </p:xfrm>
        <a:graphic>
          <a:graphicData uri="http://schemas.openxmlformats.org/presentationml/2006/ole">
            <p:oleObj spid="_x0000_s10273" name="Equation" r:id="rId4" imgW="2590800" imgH="342900" progId="Equation.3">
              <p:embed/>
            </p:oleObj>
          </a:graphicData>
        </a:graphic>
      </p:graphicFrame>
      <p:graphicFrame>
        <p:nvGraphicFramePr>
          <p:cNvPr id="10244" name="Object 10"/>
          <p:cNvGraphicFramePr>
            <a:graphicFrameLocks noChangeAspect="1"/>
          </p:cNvGraphicFramePr>
          <p:nvPr/>
        </p:nvGraphicFramePr>
        <p:xfrm>
          <a:off x="1866900" y="2438400"/>
          <a:ext cx="2638425" cy="342900"/>
        </p:xfrm>
        <a:graphic>
          <a:graphicData uri="http://schemas.openxmlformats.org/presentationml/2006/ole">
            <p:oleObj spid="_x0000_s10274" name="Equation" r:id="rId5" imgW="2641600" imgH="342900" progId="Equation.3">
              <p:embed/>
            </p:oleObj>
          </a:graphicData>
        </a:graphic>
      </p:graphicFrame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3367088" y="2824163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4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0245" name="Object 14"/>
          <p:cNvGraphicFramePr>
            <a:graphicFrameLocks noChangeAspect="1"/>
          </p:cNvGraphicFramePr>
          <p:nvPr/>
        </p:nvGraphicFramePr>
        <p:xfrm>
          <a:off x="1638300" y="3962400"/>
          <a:ext cx="5524500" cy="654050"/>
        </p:xfrm>
        <a:graphic>
          <a:graphicData uri="http://schemas.openxmlformats.org/presentationml/2006/ole">
            <p:oleObj spid="_x0000_s10275" name="Equation" r:id="rId6" imgW="4076700" imgH="482600" progId="Equation.3">
              <p:embed/>
            </p:oleObj>
          </a:graphicData>
        </a:graphic>
      </p:graphicFrame>
      <p:graphicFrame>
        <p:nvGraphicFramePr>
          <p:cNvPr id="10246" name="Object 16"/>
          <p:cNvGraphicFramePr>
            <a:graphicFrameLocks noChangeAspect="1"/>
          </p:cNvGraphicFramePr>
          <p:nvPr/>
        </p:nvGraphicFramePr>
        <p:xfrm>
          <a:off x="1562100" y="5181600"/>
          <a:ext cx="1323975" cy="342900"/>
        </p:xfrm>
        <a:graphic>
          <a:graphicData uri="http://schemas.openxmlformats.org/presentationml/2006/ole">
            <p:oleObj spid="_x0000_s10276" name="Equation" r:id="rId7" imgW="1320227" imgH="342751" progId="Equation.3">
              <p:embed/>
            </p:oleObj>
          </a:graphicData>
        </a:graphic>
      </p:graphicFrame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1143000" y="34131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Hence: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371600" y="5710535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true error now is reduced from -807 m to -205 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7" cy="8461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B349F14-7977-4B1F-B329-13FD2688B2F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2290" name="Object 67"/>
          <p:cNvGraphicFramePr>
            <a:graphicFrameLocks noChangeAspect="1"/>
          </p:cNvGraphicFramePr>
          <p:nvPr/>
        </p:nvGraphicFramePr>
        <p:xfrm>
          <a:off x="3786188" y="785813"/>
          <a:ext cx="5213350" cy="6000750"/>
        </p:xfrm>
        <a:graphic>
          <a:graphicData uri="http://schemas.openxmlformats.org/presentationml/2006/ole">
            <p:oleObj spid="_x0000_s12308" name="Document" r:id="rId3" imgW="5855208" imgH="6748501" progId="Word.Document.8">
              <p:embed/>
            </p:oleObj>
          </a:graphicData>
        </a:graphic>
      </p:graphicFrame>
      <p:sp>
        <p:nvSpPr>
          <p:cNvPr id="12296" name="Text Box 70"/>
          <p:cNvSpPr txBox="1">
            <a:spLocks noChangeArrowheads="1"/>
          </p:cNvSpPr>
          <p:nvPr/>
        </p:nvSpPr>
        <p:spPr bwMode="auto">
          <a:xfrm>
            <a:off x="4191000" y="5867400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Figure 4: Multiple (n=4) Segment Trapezoidal Rule</a:t>
            </a:r>
          </a:p>
        </p:txBody>
      </p:sp>
      <p:sp>
        <p:nvSpPr>
          <p:cNvPr id="12297" name="Text Box 71"/>
          <p:cNvSpPr txBox="1">
            <a:spLocks noChangeArrowheads="1"/>
          </p:cNvSpPr>
          <p:nvPr/>
        </p:nvSpPr>
        <p:spPr bwMode="auto">
          <a:xfrm>
            <a:off x="304800" y="1295400"/>
            <a:ext cx="3505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Divide  into  equal segments as shown in Figure 4.  Then the width of each segment is:</a:t>
            </a:r>
          </a:p>
          <a:p>
            <a:r>
              <a:rPr lang="en-US" sz="2000" dirty="0"/>
              <a:t>	 </a:t>
            </a:r>
          </a:p>
        </p:txBody>
      </p:sp>
      <p:graphicFrame>
        <p:nvGraphicFramePr>
          <p:cNvPr id="12291" name="Object 72"/>
          <p:cNvGraphicFramePr>
            <a:graphicFrameLocks noChangeAspect="1"/>
          </p:cNvGraphicFramePr>
          <p:nvPr/>
        </p:nvGraphicFramePr>
        <p:xfrm>
          <a:off x="1295400" y="3000375"/>
          <a:ext cx="1114425" cy="733425"/>
        </p:xfrm>
        <a:graphic>
          <a:graphicData uri="http://schemas.openxmlformats.org/presentationml/2006/ole">
            <p:oleObj spid="_x0000_s12309" name="Equation" r:id="rId4" imgW="1117600" imgH="736600" progId="Equation.3">
              <p:embed/>
            </p:oleObj>
          </a:graphicData>
        </a:graphic>
      </p:graphicFrame>
      <p:sp>
        <p:nvSpPr>
          <p:cNvPr id="12298" name="Text Box 74"/>
          <p:cNvSpPr txBox="1">
            <a:spLocks noChangeArrowheads="1"/>
          </p:cNvSpPr>
          <p:nvPr/>
        </p:nvSpPr>
        <p:spPr bwMode="auto">
          <a:xfrm>
            <a:off x="304800" y="3733800"/>
            <a:ext cx="365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 integral I is:</a:t>
            </a:r>
          </a:p>
        </p:txBody>
      </p:sp>
      <p:graphicFrame>
        <p:nvGraphicFramePr>
          <p:cNvPr id="12292" name="Object 75"/>
          <p:cNvGraphicFramePr>
            <a:graphicFrameLocks noChangeAspect="1"/>
          </p:cNvGraphicFramePr>
          <p:nvPr/>
        </p:nvGraphicFramePr>
        <p:xfrm>
          <a:off x="1285875" y="4267200"/>
          <a:ext cx="1609725" cy="838200"/>
        </p:xfrm>
        <a:graphic>
          <a:graphicData uri="http://schemas.openxmlformats.org/presentationml/2006/ole">
            <p:oleObj spid="_x0000_s12310" name="Equation" r:id="rId5" imgW="1612900" imgH="83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838325" y="2362200"/>
          <a:ext cx="7153275" cy="885825"/>
        </p:xfrm>
        <a:graphic>
          <a:graphicData uri="http://schemas.openxmlformats.org/presentationml/2006/ole">
            <p:oleObj spid="_x0000_s13338" name="Equation" r:id="rId3" imgW="7150100" imgH="889000" progId="Equation.3">
              <p:embed/>
            </p:oleObj>
          </a:graphicData>
        </a:graphic>
      </p:graphicFrame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93037" cy="7699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EDDBBC1-4F5F-4DD0-9F6A-383AF460C16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228600" y="1676400"/>
            <a:ext cx="754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integral </a:t>
            </a:r>
            <a:r>
              <a:rPr lang="en-US" i="1" dirty="0"/>
              <a:t>I</a:t>
            </a:r>
            <a:r>
              <a:rPr lang="en-US" dirty="0"/>
              <a:t> can be broken into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integrals as:</a:t>
            </a: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611187" y="2362200"/>
          <a:ext cx="1141413" cy="838200"/>
        </p:xfrm>
        <a:graphic>
          <a:graphicData uri="http://schemas.openxmlformats.org/presentationml/2006/ole">
            <p:oleObj spid="_x0000_s13339" name="Equation" r:id="rId4" imgW="1143000" imgH="838200" progId="Equation.3">
              <p:embed/>
            </p:oleObj>
          </a:graphicData>
        </a:graphic>
      </p:graphicFrame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720725" y="3657600"/>
            <a:ext cx="6902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dirty="0"/>
              <a:t>Applying Trapezoidal rule on each segment gives:</a:t>
            </a:r>
          </a:p>
        </p:txBody>
      </p:sp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1371600" y="4267200"/>
          <a:ext cx="1141413" cy="838200"/>
        </p:xfrm>
        <a:graphic>
          <a:graphicData uri="http://schemas.openxmlformats.org/presentationml/2006/ole">
            <p:oleObj spid="_x0000_s13340" name="Equation" r:id="rId5" imgW="1143000" imgH="838200" progId="Equation.3">
              <p:embed/>
            </p:oleObj>
          </a:graphicData>
        </a:graphic>
      </p:graphicFrame>
      <p:graphicFrame>
        <p:nvGraphicFramePr>
          <p:cNvPr id="13317" name="Object 9"/>
          <p:cNvGraphicFramePr>
            <a:graphicFrameLocks noChangeAspect="1"/>
          </p:cNvGraphicFramePr>
          <p:nvPr/>
        </p:nvGraphicFramePr>
        <p:xfrm>
          <a:off x="2667000" y="4295775"/>
          <a:ext cx="5038725" cy="809625"/>
        </p:xfrm>
        <a:graphic>
          <a:graphicData uri="http://schemas.openxmlformats.org/presentationml/2006/ole">
            <p:oleObj spid="_x0000_s13341" name="Equation" r:id="rId6" imgW="5041900" imgH="81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0262"/>
            <a:ext cx="7793037" cy="846138"/>
          </a:xfrm>
        </p:spPr>
        <p:txBody>
          <a:bodyPr/>
          <a:lstStyle/>
          <a:p>
            <a:r>
              <a:rPr lang="en-US" dirty="0" smtClean="0"/>
              <a:t>Example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7C20FAE-1668-444B-A1E6-08982230AE3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381000" y="20574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 vertical distance covered by</a:t>
            </a:r>
            <a:r>
              <a:rPr lang="en-US" b="1" i="1" dirty="0"/>
              <a:t> </a:t>
            </a:r>
            <a:r>
              <a:rPr lang="en-US" dirty="0"/>
              <a:t>a rocket from </a:t>
            </a:r>
            <a:r>
              <a:rPr lang="en-US" dirty="0" smtClean="0"/>
              <a:t>t=8 to t=30  </a:t>
            </a:r>
            <a:r>
              <a:rPr lang="en-US" dirty="0"/>
              <a:t>seconds is given by: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/>
        </p:nvGraphicFramePr>
        <p:xfrm>
          <a:off x="1447800" y="3124200"/>
          <a:ext cx="5057775" cy="838200"/>
        </p:xfrm>
        <a:graphic>
          <a:graphicData uri="http://schemas.openxmlformats.org/presentationml/2006/ole">
            <p:oleObj spid="_x0000_s14356" name="Equation" r:id="rId3" imgW="5054600" imgH="838200" progId="Equation.3">
              <p:embed/>
            </p:oleObj>
          </a:graphicData>
        </a:graphic>
      </p:graphicFrame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457200" y="43434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dirty="0"/>
              <a:t>a) Use n</a:t>
            </a:r>
            <a:r>
              <a:rPr lang="en-US" dirty="0" smtClean="0"/>
              <a:t>-segment </a:t>
            </a:r>
            <a:r>
              <a:rPr lang="en-US" dirty="0"/>
              <a:t>Trapezoidal rule to find the distance </a:t>
            </a:r>
            <a:r>
              <a:rPr lang="en-US" dirty="0" smtClean="0"/>
              <a:t>covered (n=1 to 8).</a:t>
            </a:r>
            <a:endParaRPr lang="en-US" dirty="0"/>
          </a:p>
          <a:p>
            <a:pPr marL="457200" indent="-457200" algn="l"/>
            <a:r>
              <a:rPr lang="en-US" dirty="0"/>
              <a:t>b) Find the true error,     for part (a).</a:t>
            </a:r>
          </a:p>
          <a:p>
            <a:pPr marL="457200" indent="-457200" algn="l"/>
            <a:r>
              <a:rPr lang="en-US" dirty="0"/>
              <a:t>c) Find the absolute relative true error,      for part (a). </a:t>
            </a:r>
          </a:p>
        </p:txBody>
      </p:sp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5867400" y="5510212"/>
          <a:ext cx="330200" cy="357188"/>
        </p:xfrm>
        <a:graphic>
          <a:graphicData uri="http://schemas.openxmlformats.org/presentationml/2006/ole">
            <p:oleObj spid="_x0000_s14357" name="Equation" r:id="rId4" imgW="241195" imgH="253890" progId="Equation.3">
              <p:embed/>
            </p:oleObj>
          </a:graphicData>
        </a:graphic>
      </p:graphicFrame>
      <p:graphicFrame>
        <p:nvGraphicFramePr>
          <p:cNvPr id="14340" name="Object 15"/>
          <p:cNvGraphicFramePr>
            <a:graphicFrameLocks noChangeAspect="1"/>
          </p:cNvGraphicFramePr>
          <p:nvPr/>
        </p:nvGraphicFramePr>
        <p:xfrm>
          <a:off x="3502926" y="5118786"/>
          <a:ext cx="331788" cy="419100"/>
        </p:xfrm>
        <a:graphic>
          <a:graphicData uri="http://schemas.openxmlformats.org/presentationml/2006/ole">
            <p:oleObj spid="_x0000_s14358" name="Equation" r:id="rId5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93037" cy="693738"/>
          </a:xfrm>
        </p:spPr>
        <p:txBody>
          <a:bodyPr/>
          <a:lstStyle/>
          <a:p>
            <a:r>
              <a:rPr lang="en-US" dirty="0" smtClean="0"/>
              <a:t>Solution</a:t>
            </a:r>
          </a:p>
        </p:txBody>
      </p:sp>
      <p:sp>
        <p:nvSpPr>
          <p:cNvPr id="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5E438-999F-4013-95E3-2F25799DDD8C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228600" y="2133600"/>
            <a:ext cx="3124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dirty="0"/>
              <a:t>Table 1 gives the values obtained using multiple segment Trapezoidal rule for: </a:t>
            </a:r>
          </a:p>
        </p:txBody>
      </p:sp>
      <p:graphicFrame>
        <p:nvGraphicFramePr>
          <p:cNvPr id="327985" name="Group 305"/>
          <p:cNvGraphicFramePr>
            <a:graphicFrameLocks noGrp="1"/>
          </p:cNvGraphicFramePr>
          <p:nvPr/>
        </p:nvGraphicFramePr>
        <p:xfrm>
          <a:off x="4038600" y="2164080"/>
          <a:ext cx="4802188" cy="3017520"/>
        </p:xfrm>
        <a:graphic>
          <a:graphicData uri="http://schemas.openxmlformats.org/drawingml/2006/table">
            <a:tbl>
              <a:tblPr/>
              <a:tblGrid>
                <a:gridCol w="960438"/>
                <a:gridCol w="960437"/>
                <a:gridCol w="960438"/>
                <a:gridCol w="960437"/>
                <a:gridCol w="96043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Value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11868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-807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7.296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---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11266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-205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1.853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5.343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11153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-91.4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0.8265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1.019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11113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-51.5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0.4655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0.3594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11094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-33.0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0.2981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0.1669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11084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-22.9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0.2070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0.09082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11078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-16.8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0.1521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0.05482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11074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-12.9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0.1165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0.03560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58" name="Object 306"/>
          <p:cNvGraphicFramePr>
            <a:graphicFrameLocks noChangeAspect="1"/>
          </p:cNvGraphicFramePr>
          <p:nvPr/>
        </p:nvGraphicFramePr>
        <p:xfrm>
          <a:off x="0" y="3962400"/>
          <a:ext cx="4003675" cy="731838"/>
        </p:xfrm>
        <a:graphic>
          <a:graphicData uri="http://schemas.openxmlformats.org/presentationml/2006/ole">
            <p:oleObj spid="_x0000_s19476" name="Equation" r:id="rId3" imgW="4000500" imgH="736600" progId="Equation.3">
              <p:embed/>
            </p:oleObj>
          </a:graphicData>
        </a:graphic>
      </p:graphicFrame>
      <p:sp>
        <p:nvSpPr>
          <p:cNvPr id="19528" name="Text Box 308"/>
          <p:cNvSpPr txBox="1">
            <a:spLocks noChangeArrowheads="1"/>
          </p:cNvSpPr>
          <p:nvPr/>
        </p:nvSpPr>
        <p:spPr bwMode="auto">
          <a:xfrm>
            <a:off x="3733800" y="5311914"/>
            <a:ext cx="548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Table 1: Multiple Segment Trapezoidal Rule Values</a:t>
            </a:r>
          </a:p>
        </p:txBody>
      </p:sp>
      <p:graphicFrame>
        <p:nvGraphicFramePr>
          <p:cNvPr id="19459" name="Object 327"/>
          <p:cNvGraphicFramePr>
            <a:graphicFrameLocks noChangeAspect="1"/>
          </p:cNvGraphicFramePr>
          <p:nvPr/>
        </p:nvGraphicFramePr>
        <p:xfrm>
          <a:off x="7172325" y="2170671"/>
          <a:ext cx="523875" cy="342900"/>
        </p:xfrm>
        <a:graphic>
          <a:graphicData uri="http://schemas.openxmlformats.org/presentationml/2006/ole">
            <p:oleObj spid="_x0000_s19477" name="Equation" r:id="rId4" imgW="520474" imgH="342751" progId="Equation.3">
              <p:embed/>
            </p:oleObj>
          </a:graphicData>
        </a:graphic>
      </p:graphicFrame>
      <p:graphicFrame>
        <p:nvGraphicFramePr>
          <p:cNvPr id="19460" name="Object 329"/>
          <p:cNvGraphicFramePr>
            <a:graphicFrameLocks noChangeAspect="1"/>
          </p:cNvGraphicFramePr>
          <p:nvPr/>
        </p:nvGraphicFramePr>
        <p:xfrm>
          <a:off x="8141043" y="2181999"/>
          <a:ext cx="542925" cy="342900"/>
        </p:xfrm>
        <a:graphic>
          <a:graphicData uri="http://schemas.openxmlformats.org/presentationml/2006/ole">
            <p:oleObj spid="_x0000_s19478" name="Equation" r:id="rId5" imgW="545863" imgH="34275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93037" cy="762000"/>
          </a:xfrm>
        </p:spPr>
        <p:txBody>
          <a:bodyPr/>
          <a:lstStyle/>
          <a:p>
            <a:r>
              <a:rPr lang="en-US" dirty="0" smtClean="0"/>
              <a:t>What is Integration?</a:t>
            </a:r>
          </a:p>
        </p:txBody>
      </p:sp>
      <p:graphicFrame>
        <p:nvGraphicFramePr>
          <p:cNvPr id="1026" name="Object 1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171575" y="3200400"/>
          <a:ext cx="1876425" cy="990600"/>
        </p:xfrm>
        <a:graphic>
          <a:graphicData uri="http://schemas.openxmlformats.org/presentationml/2006/ole">
            <p:oleObj spid="_x0000_s1038" name="Equation" r:id="rId4" imgW="1587500" imgH="838200" progId="Equation.3">
              <p:embed/>
            </p:oleObj>
          </a:graphicData>
        </a:graphic>
      </p:graphicFrame>
      <p:sp>
        <p:nvSpPr>
          <p:cNvPr id="10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-76200" y="990600"/>
            <a:ext cx="25146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400" b="1" dirty="0" smtClean="0">
                <a:cs typeface="Times New Roman" pitchFamily="18" charset="0"/>
              </a:rPr>
              <a:t>Integration: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9D3CA18-45B8-464B-8249-B1F31C9D3308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32" name="Rectangle 123"/>
          <p:cNvSpPr>
            <a:spLocks noChangeArrowheads="1"/>
          </p:cNvSpPr>
          <p:nvPr/>
        </p:nvSpPr>
        <p:spPr bwMode="auto">
          <a:xfrm>
            <a:off x="228600" y="1554540"/>
            <a:ext cx="327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The process of measuring the area under a function plotted on a graph.</a:t>
            </a:r>
          </a:p>
        </p:txBody>
      </p:sp>
      <p:sp>
        <p:nvSpPr>
          <p:cNvPr id="1033" name="Text Box 124"/>
          <p:cNvSpPr txBox="1">
            <a:spLocks noChangeArrowheads="1"/>
          </p:cNvSpPr>
          <p:nvPr/>
        </p:nvSpPr>
        <p:spPr bwMode="auto">
          <a:xfrm>
            <a:off x="304800" y="4114800"/>
            <a:ext cx="4724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Where: </a:t>
            </a:r>
          </a:p>
          <a:p>
            <a:pPr algn="l">
              <a:spcBef>
                <a:spcPct val="50000"/>
              </a:spcBef>
            </a:pPr>
            <a:r>
              <a:rPr lang="en-US" i="1" dirty="0"/>
              <a:t>f(x) </a:t>
            </a:r>
            <a:r>
              <a:rPr lang="en-US" dirty="0"/>
              <a:t>is the integrand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a= lower limit of integration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b= upper limit of integration</a:t>
            </a:r>
            <a:endParaRPr lang="en-US" i="1" dirty="0"/>
          </a:p>
        </p:txBody>
      </p:sp>
      <p:graphicFrame>
        <p:nvGraphicFramePr>
          <p:cNvPr id="1027" name="Object 227"/>
          <p:cNvGraphicFramePr>
            <a:graphicFrameLocks noChangeAspect="1"/>
          </p:cNvGraphicFramePr>
          <p:nvPr/>
        </p:nvGraphicFramePr>
        <p:xfrm>
          <a:off x="3657600" y="167334"/>
          <a:ext cx="5422900" cy="5900091"/>
        </p:xfrm>
        <a:graphic>
          <a:graphicData uri="http://schemas.openxmlformats.org/presentationml/2006/ole">
            <p:oleObj spid="_x0000_s1039" name="Document" r:id="rId5" imgW="5988346" imgH="652462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93037" cy="914400"/>
          </a:xfrm>
        </p:spPr>
        <p:txBody>
          <a:bodyPr/>
          <a:lstStyle/>
          <a:p>
            <a:r>
              <a:rPr lang="en-US" dirty="0" smtClean="0"/>
              <a:t>Basis of Trapezoidal Rule</a:t>
            </a: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60738" y="1752600"/>
          <a:ext cx="1628775" cy="982663"/>
        </p:xfrm>
        <a:graphic>
          <a:graphicData uri="http://schemas.openxmlformats.org/presentationml/2006/ole">
            <p:oleObj spid="_x0000_s2092" name="Equation" r:id="rId4" imgW="799753" imgH="482391" progId="Equation.3">
              <p:embed/>
            </p:oleObj>
          </a:graphicData>
        </a:graphic>
      </p:graphicFrame>
      <p:graphicFrame>
        <p:nvGraphicFramePr>
          <p:cNvPr id="2051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2743200"/>
          <a:ext cx="1714500" cy="381000"/>
        </p:xfrm>
        <a:graphic>
          <a:graphicData uri="http://schemas.openxmlformats.org/presentationml/2006/ole">
            <p:oleObj spid="_x0000_s2093" name="Equation" r:id="rId5" imgW="1714500" imgH="381000" progId="Equation.3">
              <p:embed/>
            </p:oleObj>
          </a:graphicData>
        </a:graphic>
      </p:graphicFrame>
      <p:sp>
        <p:nvSpPr>
          <p:cNvPr id="2056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76200" y="990600"/>
            <a:ext cx="8534400" cy="1143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    </a:t>
            </a:r>
            <a:r>
              <a:rPr lang="en-US" sz="2600" dirty="0" smtClean="0">
                <a:cs typeface="Times New Roman" pitchFamily="18" charset="0"/>
              </a:rPr>
              <a:t>Trapezoidal Rule is based on the Newton-Cotes Formula that states if o</a:t>
            </a:r>
            <a:r>
              <a:rPr lang="en-US" sz="2600" dirty="0" smtClean="0"/>
              <a:t>ne can approximate the integrand as an n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order polynomial…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>
            <a:normAutofit/>
          </a:bodyPr>
          <a:lstStyle/>
          <a:p>
            <a:pPr>
              <a:defRPr/>
            </a:pPr>
            <a:fld id="{F284D004-1089-4BEA-BD90-57FD1AAB473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09600" y="2667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where</a:t>
            </a:r>
          </a:p>
        </p:txBody>
      </p:sp>
      <p:graphicFrame>
        <p:nvGraphicFramePr>
          <p:cNvPr id="2052" name="Object 12"/>
          <p:cNvGraphicFramePr>
            <a:graphicFrameLocks noChangeAspect="1"/>
          </p:cNvGraphicFramePr>
          <p:nvPr/>
        </p:nvGraphicFramePr>
        <p:xfrm>
          <a:off x="4241800" y="2667000"/>
          <a:ext cx="4521200" cy="431800"/>
        </p:xfrm>
        <a:graphic>
          <a:graphicData uri="http://schemas.openxmlformats.org/presentationml/2006/ole">
            <p:oleObj spid="_x0000_s2094" name="Equation" r:id="rId6" imgW="4521200" imgH="431800" progId="Equation.3">
              <p:embed/>
            </p:oleObj>
          </a:graphicData>
        </a:graphic>
      </p:graphicFrame>
      <p:sp>
        <p:nvSpPr>
          <p:cNvPr id="2058" name="Text Box 13"/>
          <p:cNvSpPr txBox="1">
            <a:spLocks noChangeArrowheads="1"/>
          </p:cNvSpPr>
          <p:nvPr/>
        </p:nvSpPr>
        <p:spPr bwMode="auto">
          <a:xfrm>
            <a:off x="3286899" y="2679357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and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04800" y="32004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Then the integral of that function is approximated by the integral of that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 polynomial.</a:t>
            </a:r>
            <a:endParaRPr kumimoji="0" lang="en-US" sz="24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9" name="Object 3"/>
          <p:cNvGraphicFramePr>
            <a:graphicFrameLocks noChangeAspect="1"/>
          </p:cNvGraphicFramePr>
          <p:nvPr/>
        </p:nvGraphicFramePr>
        <p:xfrm>
          <a:off x="3068782" y="3962400"/>
          <a:ext cx="2570018" cy="1066800"/>
        </p:xfrm>
        <a:graphic>
          <a:graphicData uri="http://schemas.openxmlformats.org/presentationml/2006/ole">
            <p:oleObj spid="_x0000_s2095" name="Equation" r:id="rId7" imgW="2019300" imgH="838200" progId="Equation.3">
              <p:embed/>
            </p:oleObj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85800" y="4892675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Trapezoidal Rule assumes n=1, that is, the </a:t>
            </a:r>
            <a:r>
              <a:rPr lang="en-US" dirty="0" smtClean="0"/>
              <a:t>area under </a:t>
            </a:r>
            <a:r>
              <a:rPr lang="en-US" dirty="0"/>
              <a:t>the linear polynomial, </a:t>
            </a:r>
          </a:p>
        </p:txBody>
      </p:sp>
      <p:graphicFrame>
        <p:nvGraphicFramePr>
          <p:cNvPr id="2060" name="Object 10"/>
          <p:cNvGraphicFramePr>
            <a:graphicFrameLocks noChangeAspect="1"/>
          </p:cNvGraphicFramePr>
          <p:nvPr/>
        </p:nvGraphicFramePr>
        <p:xfrm>
          <a:off x="3644900" y="5689600"/>
          <a:ext cx="2984500" cy="787400"/>
        </p:xfrm>
        <a:graphic>
          <a:graphicData uri="http://schemas.openxmlformats.org/presentationml/2006/ole">
            <p:oleObj spid="_x0000_s2096" name="Equation" r:id="rId8" imgW="2984500" imgH="787400" progId="Equation.3">
              <p:embed/>
            </p:oleObj>
          </a:graphicData>
        </a:graphic>
      </p:graphicFrame>
      <p:graphicFrame>
        <p:nvGraphicFramePr>
          <p:cNvPr id="2061" name="Object 11"/>
          <p:cNvGraphicFramePr>
            <a:graphicFrameLocks noChangeAspect="1"/>
          </p:cNvGraphicFramePr>
          <p:nvPr/>
        </p:nvGraphicFramePr>
        <p:xfrm>
          <a:off x="2438400" y="5638800"/>
          <a:ext cx="1143000" cy="838200"/>
        </p:xfrm>
        <a:graphic>
          <a:graphicData uri="http://schemas.openxmlformats.org/presentationml/2006/ole">
            <p:oleObj spid="_x0000_s2097" name="Equation" r:id="rId9" imgW="1143000" imgH="83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93037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Times New Roman" pitchFamily="18" charset="0"/>
              </a:rPr>
              <a:t>Method Derived From Geometry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183B65-4D3B-4F5E-A80E-1D46EEAF553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5" name="Text Box 28"/>
          <p:cNvSpPr txBox="1">
            <a:spLocks noChangeArrowheads="1"/>
          </p:cNvSpPr>
          <p:nvPr/>
        </p:nvSpPr>
        <p:spPr bwMode="auto">
          <a:xfrm>
            <a:off x="152400" y="1676400"/>
            <a:ext cx="3124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The area under the curve is a trapezoid. The integral</a:t>
            </a:r>
          </a:p>
        </p:txBody>
      </p:sp>
      <p:pic>
        <p:nvPicPr>
          <p:cNvPr id="4106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895600"/>
            <a:ext cx="325437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284162" y="3733800"/>
            <a:ext cx="3602038" cy="2138363"/>
            <a:chOff x="96" y="2640"/>
            <a:chExt cx="2514" cy="1488"/>
          </a:xfrm>
        </p:grpSpPr>
        <p:graphicFrame>
          <p:nvGraphicFramePr>
            <p:cNvPr id="4099" name="Object 39"/>
            <p:cNvGraphicFramePr>
              <a:graphicFrameLocks noChangeAspect="1"/>
            </p:cNvGraphicFramePr>
            <p:nvPr/>
          </p:nvGraphicFramePr>
          <p:xfrm>
            <a:off x="96" y="2640"/>
            <a:ext cx="2514" cy="408"/>
          </p:xfrm>
          <a:graphic>
            <a:graphicData uri="http://schemas.openxmlformats.org/presentationml/2006/ole">
              <p:oleObj spid="_x0000_s4122" name="Equation" r:id="rId5" imgW="3987800" imgH="647700" progId="Equation.3">
                <p:embed/>
              </p:oleObj>
            </a:graphicData>
          </a:graphic>
        </p:graphicFrame>
        <p:graphicFrame>
          <p:nvGraphicFramePr>
            <p:cNvPr id="4100" name="Object 40"/>
            <p:cNvGraphicFramePr>
              <a:graphicFrameLocks noChangeAspect="1"/>
            </p:cNvGraphicFramePr>
            <p:nvPr/>
          </p:nvGraphicFramePr>
          <p:xfrm>
            <a:off x="144" y="3168"/>
            <a:ext cx="1734" cy="408"/>
          </p:xfrm>
          <a:graphic>
            <a:graphicData uri="http://schemas.openxmlformats.org/presentationml/2006/ole">
              <p:oleObj spid="_x0000_s4123" name="Equation" r:id="rId6" imgW="2755900" imgH="647700" progId="Equation.3">
                <p:embed/>
              </p:oleObj>
            </a:graphicData>
          </a:graphic>
        </p:graphicFrame>
        <p:graphicFrame>
          <p:nvGraphicFramePr>
            <p:cNvPr id="4101" name="Object 41"/>
            <p:cNvGraphicFramePr>
              <a:graphicFrameLocks noChangeAspect="1"/>
            </p:cNvGraphicFramePr>
            <p:nvPr/>
          </p:nvGraphicFramePr>
          <p:xfrm>
            <a:off x="144" y="3696"/>
            <a:ext cx="1650" cy="432"/>
          </p:xfrm>
          <a:graphic>
            <a:graphicData uri="http://schemas.openxmlformats.org/presentationml/2006/ole">
              <p:oleObj spid="_x0000_s4124" name="Equation" r:id="rId7" imgW="2616200" imgH="685800" progId="Equation.3">
                <p:embed/>
              </p:oleObj>
            </a:graphicData>
          </a:graphic>
        </p:graphicFrame>
      </p:grpSp>
      <p:graphicFrame>
        <p:nvGraphicFramePr>
          <p:cNvPr id="4098" name="Object 42"/>
          <p:cNvGraphicFramePr>
            <a:graphicFrameLocks noChangeAspect="1"/>
          </p:cNvGraphicFramePr>
          <p:nvPr/>
        </p:nvGraphicFramePr>
        <p:xfrm>
          <a:off x="3657600" y="152400"/>
          <a:ext cx="5453062" cy="5903913"/>
        </p:xfrm>
        <a:graphic>
          <a:graphicData uri="http://schemas.openxmlformats.org/presentationml/2006/ole">
            <p:oleObj spid="_x0000_s4125" name="Document" r:id="rId8" imgW="6004179" imgH="743636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70866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	The vertical distance covered by a rocket from t=8 to t=30 seconds is given by:</a:t>
            </a:r>
            <a:r>
              <a:rPr lang="en-US" sz="2000" smtClean="0"/>
              <a:t> 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47FFD4D-D1BB-47A3-835E-B3CCF5F2014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828800" y="3124200"/>
          <a:ext cx="4429125" cy="723900"/>
        </p:xfrm>
        <a:graphic>
          <a:graphicData uri="http://schemas.openxmlformats.org/presentationml/2006/ole">
            <p:oleObj spid="_x0000_s5140" name="Equation" r:id="rId4" imgW="4432300" imgH="723900" progId="Equation.3">
              <p:embed/>
            </p:oleObj>
          </a:graphicData>
        </a:graphic>
      </p:graphicFrame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228600" y="4294188"/>
            <a:ext cx="7969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l">
              <a:buFontTx/>
              <a:buAutoNum type="alphaLcParenR"/>
              <a:tabLst>
                <a:tab pos="457200" algn="l"/>
              </a:tabLst>
            </a:pPr>
            <a:r>
              <a:rPr lang="en-US" sz="2000" dirty="0"/>
              <a:t>Use single segment Trapezoidal rule to find the distance covered.</a:t>
            </a:r>
          </a:p>
          <a:p>
            <a:pPr marL="457200" indent="-457200" algn="l">
              <a:buFontTx/>
              <a:buAutoNum type="alphaLcParenR"/>
              <a:tabLst>
                <a:tab pos="457200" algn="l"/>
              </a:tabLst>
            </a:pPr>
            <a:r>
              <a:rPr lang="en-US" sz="2000" dirty="0"/>
              <a:t>Find the true error,     for part (a).</a:t>
            </a:r>
          </a:p>
          <a:p>
            <a:pPr marL="457200" indent="-457200" algn="l">
              <a:buFontTx/>
              <a:buAutoNum type="alphaLcParenR"/>
              <a:tabLst>
                <a:tab pos="457200" algn="l"/>
              </a:tabLst>
            </a:pPr>
            <a:r>
              <a:rPr lang="en-US" sz="2000" dirty="0"/>
              <a:t>Find the absolute relative true error,      for part (a).</a:t>
            </a:r>
          </a:p>
        </p:txBody>
      </p:sp>
      <p:graphicFrame>
        <p:nvGraphicFramePr>
          <p:cNvPr id="5123" name="Object 13"/>
          <p:cNvGraphicFramePr>
            <a:graphicFrameLocks noChangeAspect="1"/>
          </p:cNvGraphicFramePr>
          <p:nvPr/>
        </p:nvGraphicFramePr>
        <p:xfrm>
          <a:off x="2819400" y="4648200"/>
          <a:ext cx="331788" cy="419100"/>
        </p:xfrm>
        <a:graphic>
          <a:graphicData uri="http://schemas.openxmlformats.org/presentationml/2006/ole">
            <p:oleObj spid="_x0000_s5141" name="Equation" r:id="rId5" imgW="177646" imgH="228402" progId="Equation.3">
              <p:embed/>
            </p:oleObj>
          </a:graphicData>
        </a:graphic>
      </p:graphicFrame>
      <p:graphicFrame>
        <p:nvGraphicFramePr>
          <p:cNvPr id="5124" name="Object 15"/>
          <p:cNvGraphicFramePr>
            <a:graphicFrameLocks noChangeAspect="1"/>
          </p:cNvGraphicFramePr>
          <p:nvPr/>
        </p:nvGraphicFramePr>
        <p:xfrm>
          <a:off x="4953000" y="4876800"/>
          <a:ext cx="330200" cy="357188"/>
        </p:xfrm>
        <a:graphic>
          <a:graphicData uri="http://schemas.openxmlformats.org/presentationml/2006/ole">
            <p:oleObj spid="_x0000_s5142" name="Equation" r:id="rId6" imgW="24119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 sz="4000" dirty="0" smtClean="0"/>
              <a:t>Integration of Velocity of Rocket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96D8F92-82E5-4C78-B7EC-FA038ED3A77F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146" name="Object 49"/>
          <p:cNvGraphicFramePr>
            <a:graphicFrameLocks noChangeAspect="1"/>
          </p:cNvGraphicFramePr>
          <p:nvPr/>
        </p:nvGraphicFramePr>
        <p:xfrm>
          <a:off x="1866900" y="1752600"/>
          <a:ext cx="2867025" cy="695325"/>
        </p:xfrm>
        <a:graphic>
          <a:graphicData uri="http://schemas.openxmlformats.org/presentationml/2006/ole">
            <p:oleObj spid="_x0000_s6194" name="Equation" r:id="rId4" imgW="2870200" imgH="698500" progId="Equation.3">
              <p:embed/>
            </p:oleObj>
          </a:graphicData>
        </a:graphic>
      </p:graphicFrame>
      <p:sp>
        <p:nvSpPr>
          <p:cNvPr id="6157" name="Text Box 52"/>
          <p:cNvSpPr txBox="1">
            <a:spLocks noChangeArrowheads="1"/>
          </p:cNvSpPr>
          <p:nvPr/>
        </p:nvSpPr>
        <p:spPr bwMode="auto">
          <a:xfrm>
            <a:off x="876300" y="1828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a)</a:t>
            </a:r>
          </a:p>
        </p:txBody>
      </p:sp>
      <p:graphicFrame>
        <p:nvGraphicFramePr>
          <p:cNvPr id="6147" name="Object 61"/>
          <p:cNvGraphicFramePr>
            <a:graphicFrameLocks noChangeAspect="1"/>
          </p:cNvGraphicFramePr>
          <p:nvPr/>
        </p:nvGraphicFramePr>
        <p:xfrm>
          <a:off x="1714500" y="2590800"/>
          <a:ext cx="571500" cy="257175"/>
        </p:xfrm>
        <a:graphic>
          <a:graphicData uri="http://schemas.openxmlformats.org/presentationml/2006/ole">
            <p:oleObj spid="_x0000_s6195" name="Equation" r:id="rId5" imgW="571252" imgH="253890" progId="Equation.3">
              <p:embed/>
            </p:oleObj>
          </a:graphicData>
        </a:graphic>
      </p:graphicFrame>
      <p:graphicFrame>
        <p:nvGraphicFramePr>
          <p:cNvPr id="6148" name="Object 60"/>
          <p:cNvGraphicFramePr>
            <a:graphicFrameLocks noChangeAspect="1"/>
          </p:cNvGraphicFramePr>
          <p:nvPr/>
        </p:nvGraphicFramePr>
        <p:xfrm>
          <a:off x="3086100" y="2590800"/>
          <a:ext cx="695325" cy="257175"/>
        </p:xfrm>
        <a:graphic>
          <a:graphicData uri="http://schemas.openxmlformats.org/presentationml/2006/ole">
            <p:oleObj spid="_x0000_s6196" name="Equation" r:id="rId6" imgW="698197" imgH="253890" progId="Equation.3">
              <p:embed/>
            </p:oleObj>
          </a:graphicData>
        </a:graphic>
      </p:graphicFrame>
      <p:graphicFrame>
        <p:nvGraphicFramePr>
          <p:cNvPr id="6149" name="Object 59"/>
          <p:cNvGraphicFramePr>
            <a:graphicFrameLocks noChangeAspect="1"/>
          </p:cNvGraphicFramePr>
          <p:nvPr/>
        </p:nvGraphicFramePr>
        <p:xfrm>
          <a:off x="1866900" y="2971800"/>
          <a:ext cx="4162425" cy="695325"/>
        </p:xfrm>
        <a:graphic>
          <a:graphicData uri="http://schemas.openxmlformats.org/presentationml/2006/ole">
            <p:oleObj spid="_x0000_s6197" name="Equation" r:id="rId7" imgW="4165600" imgH="698500" progId="Equation.3">
              <p:embed/>
            </p:oleObj>
          </a:graphicData>
        </a:graphic>
      </p:graphicFrame>
      <p:graphicFrame>
        <p:nvGraphicFramePr>
          <p:cNvPr id="6150" name="Object 58"/>
          <p:cNvGraphicFramePr>
            <a:graphicFrameLocks noChangeAspect="1"/>
          </p:cNvGraphicFramePr>
          <p:nvPr/>
        </p:nvGraphicFramePr>
        <p:xfrm>
          <a:off x="1790700" y="3962400"/>
          <a:ext cx="4752975" cy="762000"/>
        </p:xfrm>
        <a:graphic>
          <a:graphicData uri="http://schemas.openxmlformats.org/presentationml/2006/ole">
            <p:oleObj spid="_x0000_s6198" name="Equation" r:id="rId8" imgW="4749800" imgH="762000" progId="Equation.3">
              <p:embed/>
            </p:oleObj>
          </a:graphicData>
        </a:graphic>
      </p:graphicFrame>
      <p:graphicFrame>
        <p:nvGraphicFramePr>
          <p:cNvPr id="6151" name="Object 56"/>
          <p:cNvGraphicFramePr>
            <a:graphicFrameLocks noChangeAspect="1"/>
          </p:cNvGraphicFramePr>
          <p:nvPr/>
        </p:nvGraphicFramePr>
        <p:xfrm>
          <a:off x="1638300" y="4953000"/>
          <a:ext cx="5181600" cy="762000"/>
        </p:xfrm>
        <a:graphic>
          <a:graphicData uri="http://schemas.openxmlformats.org/presentationml/2006/ole">
            <p:oleObj spid="_x0000_s6199" name="Equation" r:id="rId9" imgW="5181600" imgH="762000" progId="Equation.3">
              <p:embed/>
            </p:oleObj>
          </a:graphicData>
        </a:graphic>
      </p:graphicFrame>
      <p:graphicFrame>
        <p:nvGraphicFramePr>
          <p:cNvPr id="6152" name="Object 72"/>
          <p:cNvGraphicFramePr>
            <a:graphicFrameLocks noChangeAspect="1"/>
          </p:cNvGraphicFramePr>
          <p:nvPr/>
        </p:nvGraphicFramePr>
        <p:xfrm>
          <a:off x="6972300" y="4191000"/>
          <a:ext cx="1533525" cy="304800"/>
        </p:xfrm>
        <a:graphic>
          <a:graphicData uri="http://schemas.openxmlformats.org/presentationml/2006/ole">
            <p:oleObj spid="_x0000_s6200" name="Equation" r:id="rId10" imgW="1536033" imgH="304668" progId="Equation.3">
              <p:embed/>
            </p:oleObj>
          </a:graphicData>
        </a:graphic>
      </p:graphicFrame>
      <p:graphicFrame>
        <p:nvGraphicFramePr>
          <p:cNvPr id="6153" name="Object 76"/>
          <p:cNvGraphicFramePr>
            <a:graphicFrameLocks noChangeAspect="1"/>
          </p:cNvGraphicFramePr>
          <p:nvPr/>
        </p:nvGraphicFramePr>
        <p:xfrm>
          <a:off x="6972300" y="5181600"/>
          <a:ext cx="1562100" cy="304800"/>
        </p:xfrm>
        <a:graphic>
          <a:graphicData uri="http://schemas.openxmlformats.org/presentationml/2006/ole">
            <p:oleObj spid="_x0000_s6201" name="Equation" r:id="rId11" imgW="1562100" imgH="304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(cont)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71600" y="2209800"/>
          <a:ext cx="3263900" cy="698500"/>
        </p:xfrm>
        <a:graphic>
          <a:graphicData uri="http://schemas.openxmlformats.org/presentationml/2006/ole">
            <p:oleObj spid="_x0000_s7194" name="Equation" r:id="rId3" imgW="3263900" imgH="698500" progId="Equation.3">
              <p:embed/>
            </p:oleObj>
          </a:graphicData>
        </a:graphic>
      </p:graphicFrame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C54999C-88DA-4CC0-BF8F-6D339471ADAE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981200" y="3276600"/>
          <a:ext cx="1152525" cy="304800"/>
        </p:xfrm>
        <a:graphic>
          <a:graphicData uri="http://schemas.openxmlformats.org/presentationml/2006/ole">
            <p:oleObj spid="_x0000_s7195" name="Equation" r:id="rId4" imgW="1155199" imgH="304668" progId="Equation.3">
              <p:embed/>
            </p:oleObj>
          </a:graphicData>
        </a:graphic>
      </p:graphicFrame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a)</a:t>
            </a:r>
          </a:p>
        </p:txBody>
      </p:sp>
      <p:grpSp>
        <p:nvGrpSpPr>
          <p:cNvPr id="7178" name="Group 16"/>
          <p:cNvGrpSpPr>
            <a:grpSpLocks/>
          </p:cNvGrpSpPr>
          <p:nvPr/>
        </p:nvGrpSpPr>
        <p:grpSpPr bwMode="auto">
          <a:xfrm>
            <a:off x="457200" y="4114800"/>
            <a:ext cx="5321300" cy="457200"/>
            <a:chOff x="288" y="2496"/>
            <a:chExt cx="3352" cy="288"/>
          </a:xfrm>
        </p:grpSpPr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288" y="249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b)</a:t>
              </a:r>
            </a:p>
          </p:txBody>
        </p:sp>
        <p:sp>
          <p:nvSpPr>
            <p:cNvPr id="7181" name="Rectangle 8"/>
            <p:cNvSpPr>
              <a:spLocks noChangeArrowheads="1"/>
            </p:cNvSpPr>
            <p:nvPr/>
          </p:nvSpPr>
          <p:spPr bwMode="auto">
            <a:xfrm>
              <a:off x="672" y="2496"/>
              <a:ext cx="2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2000"/>
                <a:t>The exact value of the above integral is</a:t>
              </a:r>
              <a:r>
                <a:rPr lang="en-US"/>
                <a:t> </a:t>
              </a:r>
            </a:p>
          </p:txBody>
        </p:sp>
      </p:grpSp>
      <p:grpSp>
        <p:nvGrpSpPr>
          <p:cNvPr id="7179" name="Group 15"/>
          <p:cNvGrpSpPr>
            <a:grpSpLocks/>
          </p:cNvGrpSpPr>
          <p:nvPr/>
        </p:nvGrpSpPr>
        <p:grpSpPr bwMode="auto">
          <a:xfrm>
            <a:off x="1851025" y="5073650"/>
            <a:ext cx="4854575" cy="482600"/>
            <a:chOff x="1118" y="3004"/>
            <a:chExt cx="3058" cy="304"/>
          </a:xfrm>
        </p:grpSpPr>
        <p:graphicFrame>
          <p:nvGraphicFramePr>
            <p:cNvPr id="7172" name="Object 11"/>
            <p:cNvGraphicFramePr>
              <a:graphicFrameLocks noChangeAspect="1"/>
            </p:cNvGraphicFramePr>
            <p:nvPr/>
          </p:nvGraphicFramePr>
          <p:xfrm>
            <a:off x="1118" y="3004"/>
            <a:ext cx="1603" cy="304"/>
          </p:xfrm>
          <a:graphic>
            <a:graphicData uri="http://schemas.openxmlformats.org/presentationml/2006/ole">
              <p:oleObj spid="_x0000_s7196" name="Equation" r:id="rId5" imgW="2552400" imgH="482400" progId="Equation.3">
                <p:embed/>
              </p:oleObj>
            </a:graphicData>
          </a:graphic>
        </p:graphicFrame>
        <p:graphicFrame>
          <p:nvGraphicFramePr>
            <p:cNvPr id="7173" name="Object 9"/>
            <p:cNvGraphicFramePr>
              <a:graphicFrameLocks noChangeAspect="1"/>
            </p:cNvGraphicFramePr>
            <p:nvPr/>
          </p:nvGraphicFramePr>
          <p:xfrm>
            <a:off x="3456" y="3072"/>
            <a:ext cx="720" cy="192"/>
          </p:xfrm>
          <a:graphic>
            <a:graphicData uri="http://schemas.openxmlformats.org/presentationml/2006/ole">
              <p:oleObj spid="_x0000_s7197" name="Equation" r:id="rId6" imgW="1143000" imgH="304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(cont)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4C8E367-0D8A-460A-8852-80839E03A36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203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b)</a:t>
            </a: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752600" y="2362200"/>
          <a:ext cx="4105275" cy="342900"/>
        </p:xfrm>
        <a:graphic>
          <a:graphicData uri="http://schemas.openxmlformats.org/presentationml/2006/ole">
            <p:oleObj spid="_x0000_s8230" name="Equation" r:id="rId3" imgW="4102100" imgH="342900" progId="Equation.3">
              <p:embed/>
            </p:oleObj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2057400" y="2895600"/>
          <a:ext cx="1752600" cy="257175"/>
        </p:xfrm>
        <a:graphic>
          <a:graphicData uri="http://schemas.openxmlformats.org/presentationml/2006/ole">
            <p:oleObj spid="_x0000_s8231" name="Equation" r:id="rId4" imgW="1752600" imgH="254000" progId="Equation.3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2057400" y="3352800"/>
          <a:ext cx="1076325" cy="304800"/>
        </p:xfrm>
        <a:graphic>
          <a:graphicData uri="http://schemas.openxmlformats.org/presentationml/2006/ole">
            <p:oleObj spid="_x0000_s8232" name="Equation" r:id="rId5" imgW="1079032" imgH="304668" progId="Equation.3">
              <p:embed/>
            </p:oleObj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609600" y="4343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c)</a:t>
            </a:r>
          </a:p>
        </p:txBody>
      </p:sp>
      <p:grpSp>
        <p:nvGrpSpPr>
          <p:cNvPr id="8205" name="Group 30"/>
          <p:cNvGrpSpPr>
            <a:grpSpLocks/>
          </p:cNvGrpSpPr>
          <p:nvPr/>
        </p:nvGrpSpPr>
        <p:grpSpPr bwMode="auto">
          <a:xfrm>
            <a:off x="1371600" y="4329112"/>
            <a:ext cx="6477000" cy="471488"/>
            <a:chOff x="864" y="2631"/>
            <a:chExt cx="4080" cy="297"/>
          </a:xfrm>
        </p:grpSpPr>
        <p:sp>
          <p:nvSpPr>
            <p:cNvPr id="8207" name="Rectangle 17"/>
            <p:cNvSpPr>
              <a:spLocks noChangeArrowheads="1"/>
            </p:cNvSpPr>
            <p:nvPr/>
          </p:nvSpPr>
          <p:spPr bwMode="auto">
            <a:xfrm>
              <a:off x="864" y="2631"/>
              <a:ext cx="2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2000" dirty="0">
                  <a:cs typeface="Times New Roman" pitchFamily="18" charset="0"/>
                </a:rPr>
                <a:t>The absolute relative true error</a:t>
              </a:r>
              <a:r>
                <a:rPr lang="en-US" dirty="0">
                  <a:cs typeface="Times New Roman" pitchFamily="18" charset="0"/>
                </a:rPr>
                <a:t>, </a:t>
              </a:r>
              <a:endParaRPr lang="en-US" dirty="0"/>
            </a:p>
          </p:txBody>
        </p:sp>
        <p:sp>
          <p:nvSpPr>
            <p:cNvPr id="8208" name="Rectangle 18"/>
            <p:cNvSpPr>
              <a:spLocks noChangeArrowheads="1"/>
            </p:cNvSpPr>
            <p:nvPr/>
          </p:nvSpPr>
          <p:spPr bwMode="auto">
            <a:xfrm>
              <a:off x="3504" y="2640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 eaLnBrk="0" hangingPunct="0"/>
              <a:r>
                <a:rPr lang="en-US" dirty="0">
                  <a:cs typeface="Times New Roman" pitchFamily="18" charset="0"/>
                </a:rPr>
                <a:t>, </a:t>
              </a:r>
              <a:r>
                <a:rPr lang="en-US" sz="2000" dirty="0">
                  <a:cs typeface="Times New Roman" pitchFamily="18" charset="0"/>
                </a:rPr>
                <a:t>would be</a:t>
              </a:r>
              <a:r>
                <a:rPr lang="en-US" dirty="0"/>
                <a:t> </a:t>
              </a:r>
            </a:p>
          </p:txBody>
        </p:sp>
        <p:graphicFrame>
          <p:nvGraphicFramePr>
            <p:cNvPr id="8199" name="Object 22"/>
            <p:cNvGraphicFramePr>
              <a:graphicFrameLocks noChangeAspect="1"/>
            </p:cNvGraphicFramePr>
            <p:nvPr/>
          </p:nvGraphicFramePr>
          <p:xfrm>
            <a:off x="3264" y="2640"/>
            <a:ext cx="210" cy="234"/>
          </p:xfrm>
          <a:graphic>
            <a:graphicData uri="http://schemas.openxmlformats.org/presentationml/2006/ole">
              <p:oleObj spid="_x0000_s8233" name="Equation" r:id="rId6" imgW="330200" imgH="368300" progId="Equation.3">
                <p:embed/>
              </p:oleObj>
            </a:graphicData>
          </a:graphic>
        </p:graphicFrame>
      </p:grpSp>
      <p:grpSp>
        <p:nvGrpSpPr>
          <p:cNvPr id="8206" name="Group 29"/>
          <p:cNvGrpSpPr>
            <a:grpSpLocks/>
          </p:cNvGrpSpPr>
          <p:nvPr/>
        </p:nvGrpSpPr>
        <p:grpSpPr bwMode="auto">
          <a:xfrm>
            <a:off x="2286000" y="5181600"/>
            <a:ext cx="4114800" cy="695325"/>
            <a:chOff x="1440" y="3072"/>
            <a:chExt cx="2592" cy="438"/>
          </a:xfrm>
        </p:grpSpPr>
        <p:graphicFrame>
          <p:nvGraphicFramePr>
            <p:cNvPr id="8197" name="Object 26"/>
            <p:cNvGraphicFramePr>
              <a:graphicFrameLocks noChangeAspect="1"/>
            </p:cNvGraphicFramePr>
            <p:nvPr/>
          </p:nvGraphicFramePr>
          <p:xfrm>
            <a:off x="1440" y="3072"/>
            <a:ext cx="1776" cy="438"/>
          </p:xfrm>
          <a:graphic>
            <a:graphicData uri="http://schemas.openxmlformats.org/presentationml/2006/ole">
              <p:oleObj spid="_x0000_s8234" name="Equation" r:id="rId7" imgW="2819400" imgH="698500" progId="Equation.3">
                <p:embed/>
              </p:oleObj>
            </a:graphicData>
          </a:graphic>
        </p:graphicFrame>
        <p:graphicFrame>
          <p:nvGraphicFramePr>
            <p:cNvPr id="8198" name="Object 25"/>
            <p:cNvGraphicFramePr>
              <a:graphicFrameLocks noChangeAspect="1"/>
            </p:cNvGraphicFramePr>
            <p:nvPr/>
          </p:nvGraphicFramePr>
          <p:xfrm>
            <a:off x="3264" y="3216"/>
            <a:ext cx="768" cy="162"/>
          </p:xfrm>
          <a:graphic>
            <a:graphicData uri="http://schemas.openxmlformats.org/presentationml/2006/ole">
              <p:oleObj spid="_x0000_s8235" name="Equation" r:id="rId8" imgW="1218671" imgH="25389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8" cy="8461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itchFamily="18" charset="0"/>
              </a:rPr>
              <a:t>Multiple Segment Trapezoidal Rule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10F7875-8272-4D21-B51F-4DC5A1E1407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2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8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In </a:t>
            </a:r>
            <a:r>
              <a:rPr lang="en-US" dirty="0" smtClean="0"/>
              <a:t>previous example, </a:t>
            </a:r>
            <a:r>
              <a:rPr lang="en-US" dirty="0"/>
              <a:t>the true error using single segment trapezoidal rule was large.   We can divide the interval [8,30] into [8,19] and [19,30] intervals and apply Trapezoidal rule over each segment.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905000" y="3124200"/>
          <a:ext cx="4772025" cy="790575"/>
        </p:xfrm>
        <a:graphic>
          <a:graphicData uri="http://schemas.openxmlformats.org/presentationml/2006/ole">
            <p:oleObj spid="_x0000_s9236" name="Equation" r:id="rId3" imgW="4775200" imgH="787400" progId="Equation.3">
              <p:embed/>
            </p:oleObj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2286000" y="4267200"/>
          <a:ext cx="3781425" cy="838200"/>
        </p:xfrm>
        <a:graphic>
          <a:graphicData uri="http://schemas.openxmlformats.org/presentationml/2006/ole">
            <p:oleObj spid="_x0000_s9237" name="Equation" r:id="rId4" imgW="3784600" imgH="838200" progId="Equation.3">
              <p:embed/>
            </p:oleObj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1828800" y="5410200"/>
          <a:ext cx="6810375" cy="790575"/>
        </p:xfrm>
        <a:graphic>
          <a:graphicData uri="http://schemas.openxmlformats.org/presentationml/2006/ole">
            <p:oleObj spid="_x0000_s9238" name="Equation" r:id="rId5" imgW="6807200" imgH="78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6139</TotalTime>
  <Words>489</Words>
  <Application>Microsoft Office PowerPoint</Application>
  <PresentationFormat>On-screen Show (4:3)</PresentationFormat>
  <Paragraphs>131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1_Blends</vt:lpstr>
      <vt:lpstr>Blends</vt:lpstr>
      <vt:lpstr>Office Theme</vt:lpstr>
      <vt:lpstr>Equation</vt:lpstr>
      <vt:lpstr>Document</vt:lpstr>
      <vt:lpstr>Microsoft Equation 3.0</vt:lpstr>
      <vt:lpstr>CSE 330 : Numerical Methods</vt:lpstr>
      <vt:lpstr>What is Integration?</vt:lpstr>
      <vt:lpstr>Basis of Trapezoidal Rule</vt:lpstr>
      <vt:lpstr>Method Derived From Geometry</vt:lpstr>
      <vt:lpstr>Example 1</vt:lpstr>
      <vt:lpstr>Integration of Velocity of Rocket</vt:lpstr>
      <vt:lpstr>Solution (cont)</vt:lpstr>
      <vt:lpstr>Solution (cont)</vt:lpstr>
      <vt:lpstr>Multiple Segment Trapezoidal Rule</vt:lpstr>
      <vt:lpstr>Multiple Segment Trapezoidal Rule</vt:lpstr>
      <vt:lpstr>Multiple Segment Trapezoidal Rule</vt:lpstr>
      <vt:lpstr>Multiple Segment Trapezoidal Rule</vt:lpstr>
      <vt:lpstr>Example 2</vt:lpstr>
      <vt:lpstr>Solution</vt:lpstr>
    </vt:vector>
  </TitlesOfParts>
  <Company>Holistic Numerical Methods Institute</Company>
  <LinksUpToDate>false</LinksUpToDate>
  <SharedDoc>false</SharedDoc>
  <HyperlinkBase>http://numericalmethods.eng.usf.edu/mws/gen/07int/mws_gen_int_ppt_trapcontinuous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Trapezoidal Rule Integration</dc:title>
  <dc:subject>Integration</dc:subject>
  <dc:creator>Autar Kaw, Charlie Barker</dc:creator>
  <cp:keywords>Power Point Trapezoidal Rule</cp:keywords>
  <dc:description>A power point presentation describign the Trapezoidal Rule</dc:description>
  <cp:lastModifiedBy>User</cp:lastModifiedBy>
  <cp:revision>168</cp:revision>
  <cp:lastPrinted>1999-03-26T19:03:37Z</cp:lastPrinted>
  <dcterms:created xsi:type="dcterms:W3CDTF">1998-11-18T16:33:10Z</dcterms:created>
  <dcterms:modified xsi:type="dcterms:W3CDTF">2015-09-26T06:19:59Z</dcterms:modified>
  <cp:category>General Engineering</cp:category>
</cp:coreProperties>
</file>