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8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93" r:id="rId14"/>
    <p:sldId id="270" r:id="rId15"/>
    <p:sldId id="294" r:id="rId16"/>
    <p:sldId id="271" r:id="rId17"/>
    <p:sldId id="273" r:id="rId18"/>
    <p:sldId id="279" r:id="rId19"/>
    <p:sldId id="274" r:id="rId20"/>
    <p:sldId id="275" r:id="rId21"/>
    <p:sldId id="276" r:id="rId22"/>
    <p:sldId id="280" r:id="rId23"/>
    <p:sldId id="282" r:id="rId24"/>
    <p:sldId id="284" r:id="rId25"/>
    <p:sldId id="285" r:id="rId26"/>
    <p:sldId id="292" r:id="rId27"/>
    <p:sldId id="286" r:id="rId28"/>
    <p:sldId id="288" r:id="rId29"/>
    <p:sldId id="289" r:id="rId30"/>
    <p:sldId id="290" r:id="rId31"/>
    <p:sldId id="291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25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1.wmf"/><Relationship Id="rId1" Type="http://schemas.openxmlformats.org/officeDocument/2006/relationships/image" Target="../media/image25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12" Type="http://schemas.openxmlformats.org/officeDocument/2006/relationships/image" Target="../media/image55.wmf"/><Relationship Id="rId2" Type="http://schemas.openxmlformats.org/officeDocument/2006/relationships/image" Target="../media/image31.wmf"/><Relationship Id="rId1" Type="http://schemas.openxmlformats.org/officeDocument/2006/relationships/image" Target="../media/image25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15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36C62C0-C5CA-4243-98ED-782D6D47CB3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9C09A0-0216-42CA-B2B4-E400E009BF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78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A97C9F-F747-42B6-AB67-8F7A9F7B170E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FA82103-92EB-41B5-A25E-489A2021F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8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342E-55E6-42BD-9D1F-8532D80E9D6D}" type="datetime1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2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98E6-9272-48EA-9824-31666DAB3326}" type="datetime1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8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7EFC-A077-4150-B028-49DC478548C7}" type="datetime1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0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F845-6281-4D6B-8BDB-6A5EEDD0EC97}" type="datetime1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7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46C8-2ADE-4480-8C38-38BFF3A85DCB}" type="datetime1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7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9DEB-6E18-43E9-9AAF-4A387219AC94}" type="datetime1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7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9415-2AFC-4409-B7F5-C70CA2B7CE2A}" type="datetime1">
              <a:rPr lang="en-US" smtClean="0"/>
              <a:pPr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7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91A9-6604-4A68-B30D-42172461748C}" type="datetime1">
              <a:rPr lang="en-US" smtClean="0"/>
              <a:pPr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8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1A68-8089-4656-977C-AB657998294B}" type="datetime1">
              <a:rPr lang="en-US" smtClean="0"/>
              <a:pPr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9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E8E6-CE03-4767-BFC9-82A229BDA8E1}" type="datetime1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9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E13C-649F-4E1D-9CF9-DED25E3AB2B6}" type="datetime1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493C-5EF3-4021-A0FE-2D35CD3C1255}" type="datetime1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1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3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39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1.wmf"/><Relationship Id="rId26" Type="http://schemas.openxmlformats.org/officeDocument/2006/relationships/image" Target="../media/image55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54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49.wmf"/><Relationship Id="rId22" Type="http://schemas.openxmlformats.org/officeDocument/2006/relationships/image" Target="../media/image5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9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60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6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77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2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3.wmf"/><Relationship Id="rId11" Type="http://schemas.openxmlformats.org/officeDocument/2006/relationships/image" Target="../media/image76.wmf"/><Relationship Id="rId5" Type="http://schemas.openxmlformats.org/officeDocument/2006/relationships/image" Target="../media/image82.wmf"/><Relationship Id="rId15" Type="http://schemas.openxmlformats.org/officeDocument/2006/relationships/image" Target="../media/image78.wmf"/><Relationship Id="rId10" Type="http://schemas.openxmlformats.org/officeDocument/2006/relationships/oleObject" Target="../embeddings/oleObject79.bin"/><Relationship Id="rId4" Type="http://schemas.openxmlformats.org/officeDocument/2006/relationships/image" Target="../media/image81.wmf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8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6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428728" y="3286124"/>
            <a:ext cx="7119958" cy="300211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bn-BD" sz="2400" dirty="0" smtClean="0">
                <a:solidFill>
                  <a:schemeClr val="tx1"/>
                </a:solidFill>
                <a:cs typeface="+mn-cs"/>
              </a:rPr>
              <a:t>Lecture </a:t>
            </a:r>
            <a:r>
              <a:rPr lang="en-US" sz="2400" dirty="0" smtClean="0">
                <a:solidFill>
                  <a:schemeClr val="tx1"/>
                </a:solidFill>
                <a:cs typeface="+mn-cs"/>
              </a:rPr>
              <a:t>4</a:t>
            </a:r>
            <a:r>
              <a:rPr lang="bn-BD" sz="2400" dirty="0" smtClean="0">
                <a:solidFill>
                  <a:schemeClr val="tx1"/>
                </a:solidFill>
                <a:cs typeface="+mn-cs"/>
              </a:rPr>
              <a:t/>
            </a:r>
            <a:br>
              <a:rPr lang="bn-BD" sz="2400" dirty="0" smtClean="0">
                <a:solidFill>
                  <a:schemeClr val="tx1"/>
                </a:solidFill>
                <a:cs typeface="+mn-cs"/>
              </a:rPr>
            </a:br>
            <a:r>
              <a:rPr lang="bn-BD" sz="2400" dirty="0" smtClean="0">
                <a:solidFill>
                  <a:schemeClr val="tx1"/>
                </a:solidFill>
                <a:cs typeface="+mn-cs"/>
              </a:rPr>
              <a:t>Finding Roots of Nonlinear Equations: </a:t>
            </a:r>
            <a:endParaRPr lang="en-US" sz="2400" dirty="0" smtClean="0">
              <a:solidFill>
                <a:schemeClr val="tx1"/>
              </a:solidFill>
              <a:cs typeface="+mn-cs"/>
            </a:endParaRPr>
          </a:p>
          <a:p>
            <a:r>
              <a:rPr lang="bn-BD" sz="2400" dirty="0" smtClean="0">
                <a:solidFill>
                  <a:schemeClr val="tx1"/>
                </a:solidFill>
                <a:cs typeface="+mn-cs"/>
              </a:rPr>
              <a:t>Newton –Raphson’s </a:t>
            </a:r>
            <a:r>
              <a:rPr lang="en-US" sz="2400" dirty="0" smtClean="0">
                <a:solidFill>
                  <a:schemeClr val="tx1"/>
                </a:solidFill>
                <a:cs typeface="+mn-cs"/>
              </a:rPr>
              <a:t>and Secant’s </a:t>
            </a:r>
            <a:r>
              <a:rPr lang="bn-BD" sz="2400" dirty="0" smtClean="0">
                <a:solidFill>
                  <a:schemeClr val="tx1"/>
                </a:solidFill>
                <a:cs typeface="+mn-cs"/>
              </a:rPr>
              <a:t>Method</a:t>
            </a:r>
            <a:r>
              <a:rPr lang="bn-BD" sz="3600" dirty="0" smtClean="0">
                <a:solidFill>
                  <a:schemeClr val="tx1"/>
                </a:solidFill>
              </a:rPr>
              <a:t/>
            </a:r>
            <a:br>
              <a:rPr lang="bn-BD" sz="3600" dirty="0" smtClean="0">
                <a:solidFill>
                  <a:schemeClr val="tx1"/>
                </a:solidFill>
              </a:rPr>
            </a:br>
            <a:r>
              <a:rPr lang="bn-BD" sz="3600" dirty="0" smtClean="0">
                <a:solidFill>
                  <a:schemeClr val="tx1"/>
                </a:solidFill>
              </a:rPr>
              <a:t/>
            </a:r>
            <a:br>
              <a:rPr lang="bn-BD" sz="36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Slide Credit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bn-BD" sz="2000" dirty="0" smtClean="0">
                <a:solidFill>
                  <a:schemeClr val="tx1"/>
                </a:solidFill>
              </a:rPr>
              <a:t>Dr.</a:t>
            </a:r>
            <a:r>
              <a:rPr lang="bn-BD" sz="3600" dirty="0" smtClean="0">
                <a:solidFill>
                  <a:schemeClr val="tx1"/>
                </a:solidFill>
              </a:rPr>
              <a:t> </a:t>
            </a:r>
            <a:r>
              <a:rPr lang="bn-BD" sz="2000" dirty="0" smtClean="0">
                <a:solidFill>
                  <a:schemeClr val="tx1"/>
                </a:solidFill>
              </a:rPr>
              <a:t>S. M. Lutful Kabir</a:t>
            </a:r>
            <a:br>
              <a:rPr lang="bn-BD" sz="2000" dirty="0" smtClean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533400" y="1311510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n-BD" sz="4700" dirty="0" smtClean="0">
                <a:solidFill>
                  <a:schemeClr val="tx1"/>
                </a:solidFill>
              </a:rPr>
              <a:t>CSE 330: Numerical Methods</a:t>
            </a:r>
            <a:endParaRPr lang="en-US" sz="4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48" y="88040"/>
            <a:ext cx="8229600" cy="1252728"/>
          </a:xfrm>
        </p:spPr>
        <p:txBody>
          <a:bodyPr>
            <a:noAutofit/>
          </a:bodyPr>
          <a:lstStyle/>
          <a:p>
            <a:r>
              <a:rPr lang="en-US" sz="4000" dirty="0" smtClean="0"/>
              <a:t>Drawbacks of the Newton-</a:t>
            </a:r>
            <a:r>
              <a:rPr lang="en-US" sz="4000" dirty="0" err="1" smtClean="0"/>
              <a:t>Raphson</a:t>
            </a:r>
            <a:r>
              <a:rPr lang="en-US" sz="4000" dirty="0" smtClean="0"/>
              <a:t> Method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578" y="1682876"/>
            <a:ext cx="8643902" cy="4626444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None/>
            </a:pPr>
            <a:r>
              <a:rPr lang="en-US" sz="2400" u="sng" dirty="0" smtClean="0"/>
              <a:t>1. Divergence at inflection point</a:t>
            </a:r>
            <a:r>
              <a:rPr lang="bn-BD" sz="2400" u="sng" dirty="0" smtClean="0"/>
              <a:t>s</a:t>
            </a:r>
            <a:r>
              <a:rPr lang="en-US" sz="2400" dirty="0" smtClean="0"/>
              <a:t> </a:t>
            </a:r>
            <a:endParaRPr lang="bn-BD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If the initial guess or an iterated value turns out to be close to the inflection point of the function</a:t>
            </a:r>
            <a:r>
              <a:rPr lang="bn-BD" sz="2400" dirty="0" smtClean="0"/>
              <a:t> </a:t>
            </a:r>
            <a:r>
              <a:rPr lang="bn-BD" sz="2400" i="1" dirty="0" smtClean="0"/>
              <a:t>f(x)</a:t>
            </a:r>
            <a:r>
              <a:rPr lang="en-US" sz="1800" dirty="0" smtClean="0"/>
              <a:t>  </a:t>
            </a:r>
            <a:r>
              <a:rPr lang="en-US" sz="2400" dirty="0" smtClean="0"/>
              <a:t>in the equation </a:t>
            </a:r>
            <a:r>
              <a:rPr lang="bn-BD" sz="2400" i="1" dirty="0" smtClean="0"/>
              <a:t>f(x)=0</a:t>
            </a:r>
            <a:r>
              <a:rPr lang="en-US" sz="2400" dirty="0" smtClean="0"/>
              <a:t>, </a:t>
            </a:r>
            <a:r>
              <a:rPr lang="bn-BD" sz="2400" dirty="0" smtClean="0"/>
              <a:t>the solution</a:t>
            </a:r>
            <a:r>
              <a:rPr lang="en-US" sz="2400" dirty="0" smtClean="0"/>
              <a:t> may start diverging away from the root.  </a:t>
            </a:r>
            <a:endParaRPr lang="bn-BD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It may then start converging back to the root.  For example, to find the root of the equation</a:t>
            </a:r>
            <a:endParaRPr lang="bn-BD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the Newton-</a:t>
            </a:r>
            <a:r>
              <a:rPr lang="en-US" sz="2400" dirty="0" err="1" smtClean="0"/>
              <a:t>Raphson’s</a:t>
            </a:r>
            <a:r>
              <a:rPr lang="en-US" sz="2400" dirty="0" smtClean="0"/>
              <a:t> method reduces to</a:t>
            </a:r>
            <a:endParaRPr lang="bn-BD" sz="2400" dirty="0" smtClean="0"/>
          </a:p>
          <a:p>
            <a:pPr>
              <a:spcAft>
                <a:spcPts val="600"/>
              </a:spcAft>
            </a:pPr>
            <a:endParaRPr lang="bn-BD" sz="2400" dirty="0" smtClean="0"/>
          </a:p>
          <a:p>
            <a:pPr>
              <a:spcAft>
                <a:spcPts val="600"/>
              </a:spcAft>
            </a:pPr>
            <a:endParaRPr lang="bn-BD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Starting with an initial guess of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0</a:t>
            </a:r>
            <a:r>
              <a:rPr lang="bn-BD" sz="2400" dirty="0" smtClean="0"/>
              <a:t>=5.0</a:t>
            </a:r>
            <a:r>
              <a:rPr lang="en-US" sz="2400" dirty="0" smtClean="0"/>
              <a:t> , the next slide shows the iterated values of the root of the equation.  </a:t>
            </a:r>
            <a:endParaRPr lang="bn-BD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044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544346"/>
              </p:ext>
            </p:extLst>
          </p:nvPr>
        </p:nvGraphicFramePr>
        <p:xfrm>
          <a:off x="3635896" y="3501008"/>
          <a:ext cx="3170015" cy="481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4" name="Equation" r:id="rId3" imgW="1587500" imgH="241300" progId="Equation.3">
                  <p:embed/>
                </p:oleObj>
              </mc:Choice>
              <mc:Fallback>
                <p:oleObj name="Equation" r:id="rId3" imgW="1587500" imgH="2413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501008"/>
                        <a:ext cx="3170015" cy="481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2741820" y="4615779"/>
          <a:ext cx="3240360" cy="901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5" name="Equation" r:id="rId5" imgW="1689100" imgH="469900" progId="Equation.3">
                  <p:embed/>
                </p:oleObj>
              </mc:Choice>
              <mc:Fallback>
                <p:oleObj name="Equation" r:id="rId5" imgW="1689100" imgH="4699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820" y="4615779"/>
                        <a:ext cx="3240360" cy="901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964488" cy="1252728"/>
          </a:xfrm>
        </p:spPr>
        <p:txBody>
          <a:bodyPr>
            <a:noAutofit/>
          </a:bodyPr>
          <a:lstStyle/>
          <a:p>
            <a:pPr algn="ctr"/>
            <a:r>
              <a:rPr lang="en-US" sz="3800" dirty="0" smtClean="0"/>
              <a:t>Table 1:  Divergence near inflection point</a:t>
            </a:r>
            <a:endParaRPr lang="en-US" sz="3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156176" y="1484784"/>
          <a:ext cx="2448272" cy="5301218"/>
        </p:xfrm>
        <a:graphic>
          <a:graphicData uri="http://schemas.openxmlformats.org/drawingml/2006/table">
            <a:tbl>
              <a:tblPr/>
              <a:tblGrid>
                <a:gridCol w="1081265"/>
                <a:gridCol w="1367007"/>
              </a:tblGrid>
              <a:tr h="50487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Iteration</a:t>
                      </a:r>
                      <a:endParaRPr lang="en-US" sz="14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2400" b="1" dirty="0" smtClean="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bn-BD" sz="2400" b="1" baseline="-25000" dirty="0" smtClean="0">
                          <a:latin typeface="Times New Roman"/>
                          <a:ea typeface="Times New Roman"/>
                        </a:rPr>
                        <a:t>i</a:t>
                      </a:r>
                      <a:endParaRPr lang="en-US" sz="1400" b="1" baseline="-25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5.0000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3.6560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2.7465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2.1084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1.6000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0.92589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30.119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7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19.746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8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12.831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9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8.2217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5.1498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11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3.1044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12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1.7464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0.85356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14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0.28538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0.039784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16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0.17475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17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0.19924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18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0.2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05473" name="Object 1"/>
          <p:cNvGraphicFramePr>
            <a:graphicFrameLocks noChangeAspect="1"/>
          </p:cNvGraphicFramePr>
          <p:nvPr/>
        </p:nvGraphicFramePr>
        <p:xfrm>
          <a:off x="0" y="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0" name="Equation" r:id="rId3" imgW="152334" imgH="228501" progId="Equation.3">
                  <p:embed/>
                </p:oleObj>
              </mc:Choice>
              <mc:Fallback>
                <p:oleObj name="Equation" r:id="rId3" imgW="152334" imgH="228501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7624" y="1652022"/>
            <a:ext cx="36724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Arial" pitchFamily="34" charset="0"/>
              <a:buChar char="•"/>
            </a:pPr>
            <a:r>
              <a:rPr lang="en-US" sz="2400" dirty="0" smtClean="0"/>
              <a:t>As you can observe, the root starts to diverge at Iteration 6 because the previous estimate of 0.92589 is close to the inflection point of  </a:t>
            </a:r>
            <a:r>
              <a:rPr lang="bn-BD" sz="2400" dirty="0" smtClean="0"/>
              <a:t>x=1 </a:t>
            </a:r>
            <a:r>
              <a:rPr lang="en-US" sz="2400" dirty="0" smtClean="0"/>
              <a:t>(the value of </a:t>
            </a:r>
            <a:r>
              <a:rPr lang="bn-BD" sz="2400" i="1" dirty="0" smtClean="0"/>
              <a:t>f’(x)</a:t>
            </a:r>
            <a:r>
              <a:rPr lang="bn-BD" sz="1600" dirty="0" smtClean="0"/>
              <a:t> </a:t>
            </a:r>
            <a:r>
              <a:rPr lang="en-US" sz="2400" dirty="0" smtClean="0"/>
              <a:t>is zero at the inflection point). </a:t>
            </a:r>
            <a:endParaRPr lang="bn-BD" sz="2400" dirty="0" smtClean="0"/>
          </a:p>
          <a:p>
            <a:pPr marL="360363" indent="-360363">
              <a:buFont typeface="Arial" pitchFamily="34" charset="0"/>
              <a:buChar char="•"/>
            </a:pPr>
            <a:r>
              <a:rPr lang="en-US" sz="2400" dirty="0" smtClean="0"/>
              <a:t>Eventually, after 12 more iterations the root converges to the exact value of </a:t>
            </a:r>
            <a:r>
              <a:rPr lang="bn-BD" sz="2400" i="1" dirty="0" smtClean="0"/>
              <a:t>x</a:t>
            </a:r>
            <a:r>
              <a:rPr lang="bn-BD" sz="2400" dirty="0" smtClean="0"/>
              <a:t>=0.2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924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Figure 3   Divergence at inflection point for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1064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468375"/>
              </p:ext>
            </p:extLst>
          </p:nvPr>
        </p:nvGraphicFramePr>
        <p:xfrm>
          <a:off x="2627785" y="980728"/>
          <a:ext cx="3384376" cy="514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5" name="Equation" r:id="rId3" imgW="1587500" imgH="241300" progId="Equation.3">
                  <p:embed/>
                </p:oleObj>
              </mc:Choice>
              <mc:Fallback>
                <p:oleObj name="Equation" r:id="rId3" imgW="1587500" imgH="2413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5" y="980728"/>
                        <a:ext cx="3384376" cy="51430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6499" name="Picture 3" descr="inflection_boo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1484808"/>
            <a:ext cx="7103712" cy="504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Drawbacks of the Newton-</a:t>
            </a:r>
            <a:r>
              <a:rPr lang="en-US" sz="4000" dirty="0" err="1" smtClean="0"/>
              <a:t>Raphson</a:t>
            </a:r>
            <a:r>
              <a:rPr lang="en-US" sz="4000" dirty="0" smtClean="0"/>
              <a:t> Method</a:t>
            </a:r>
            <a:r>
              <a:rPr lang="bn-BD" sz="4000" dirty="0" smtClean="0"/>
              <a:t> (continued)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1520" y="1556793"/>
            <a:ext cx="8470776" cy="51845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2.</a:t>
            </a:r>
            <a:r>
              <a:rPr lang="en-US" sz="2400" u="sng" dirty="0" smtClean="0"/>
              <a:t> Division by zero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For the equation</a:t>
            </a:r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the Newton-</a:t>
            </a:r>
            <a:r>
              <a:rPr lang="en-US" sz="2400" dirty="0" err="1" smtClean="0"/>
              <a:t>Raphson</a:t>
            </a:r>
            <a:r>
              <a:rPr lang="en-US" sz="2400" dirty="0" smtClean="0"/>
              <a:t> method reduces to 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endParaRPr lang="bn-BD" sz="2400" dirty="0" smtClean="0"/>
          </a:p>
          <a:p>
            <a:r>
              <a:rPr lang="en-US" sz="2400" dirty="0" smtClean="0"/>
              <a:t>For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dirty="0" smtClean="0"/>
              <a:t>= 0  or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dirty="0" smtClean="0"/>
              <a:t>= 0.02 , division by zero occurs  </a:t>
            </a:r>
            <a:endParaRPr lang="bn-BD" sz="2400" dirty="0" smtClean="0"/>
          </a:p>
          <a:p>
            <a:r>
              <a:rPr lang="en-US" sz="2400" dirty="0" smtClean="0"/>
              <a:t>For an initial guess close to 0.02 such as 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=0.019999, one may avoid division by zero, but then the denominator in the formula is a small number.  </a:t>
            </a:r>
            <a:endParaRPr lang="bn-BD" sz="2400" dirty="0" smtClean="0"/>
          </a:p>
          <a:p>
            <a:r>
              <a:rPr lang="en-US" sz="2400" dirty="0" smtClean="0"/>
              <a:t>For this case, as given in Table in the next slide, even after 9 iterations, the Newton-</a:t>
            </a:r>
            <a:r>
              <a:rPr lang="en-US" sz="2400" dirty="0" err="1" smtClean="0"/>
              <a:t>Raphson</a:t>
            </a:r>
            <a:r>
              <a:rPr lang="en-US" sz="2400" dirty="0" smtClean="0"/>
              <a:t> method does not converge.</a:t>
            </a:r>
          </a:p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889437"/>
              </p:ext>
            </p:extLst>
          </p:nvPr>
        </p:nvGraphicFramePr>
        <p:xfrm>
          <a:off x="2607196" y="1916832"/>
          <a:ext cx="4125044" cy="45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56" name="Equation" r:id="rId3" imgW="2057400" imgH="228600" progId="Equation.3">
                  <p:embed/>
                </p:oleObj>
              </mc:Choice>
              <mc:Fallback>
                <p:oleObj name="Equation" r:id="rId3" imgW="2057400" imgH="2286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7196" y="1916832"/>
                        <a:ext cx="4125044" cy="45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338366" y="2768880"/>
          <a:ext cx="437732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57" name="Equation" r:id="rId5" imgW="2095500" imgH="482600" progId="Equation.3">
                  <p:embed/>
                </p:oleObj>
              </mc:Choice>
              <mc:Fallback>
                <p:oleObj name="Equation" r:id="rId5" imgW="2095500" imgH="4826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66" y="2768880"/>
                        <a:ext cx="4377328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Figure 4   Pitfall of division by zero or a near zero number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354" y="1628800"/>
            <a:ext cx="9101061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Table 2   Division by near zero in Newton-</a:t>
            </a:r>
            <a:r>
              <a:rPr lang="en-US" sz="4000" dirty="0" err="1" smtClean="0"/>
              <a:t>Raphson</a:t>
            </a:r>
            <a:r>
              <a:rPr lang="en-US" sz="4000" dirty="0" smtClean="0"/>
              <a:t> method</a:t>
            </a:r>
            <a:endParaRPr lang="en-US" sz="4000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528" y="1916832"/>
          <a:ext cx="8424936" cy="4392488"/>
        </p:xfrm>
        <a:graphic>
          <a:graphicData uri="http://schemas.openxmlformats.org/drawingml/2006/table">
            <a:tbl>
              <a:tblPr/>
              <a:tblGrid>
                <a:gridCol w="2106234"/>
                <a:gridCol w="2106234"/>
                <a:gridCol w="2106234"/>
                <a:gridCol w="2106234"/>
              </a:tblGrid>
              <a:tr h="732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Iteration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Number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0.019990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–2.6480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–1.7620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–1.1714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–0.77765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–0.51518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–0.34025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–0.22369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–0.14608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–0.094490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18.778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–5.5638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–1.6485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–0.48842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–0.14470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–0.042862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–0.012692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–0.0037553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–0.0011091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100.75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50.282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50.422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50.632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50.946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51.413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52.107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53.127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54.602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0" y="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81" name="Equation" r:id="rId3" imgW="152334" imgH="228501" progId="Equation.3">
                  <p:embed/>
                </p:oleObj>
              </mc:Choice>
              <mc:Fallback>
                <p:oleObj name="Equation" r:id="rId3" imgW="152334" imgH="228501" progId="Equation.3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0" y="0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82" name="Equation" r:id="rId5" imgW="381000" imgH="228600" progId="Equation.3">
                  <p:embed/>
                </p:oleObj>
              </mc:Choice>
              <mc:Fallback>
                <p:oleObj name="Equation" r:id="rId5" imgW="381000" imgH="228600" progId="Equation.3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0" y="0"/>
          <a:ext cx="3714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83" name="Equation" r:id="rId7" imgW="368140" imgH="253890" progId="Equation.3">
                  <p:embed/>
                </p:oleObj>
              </mc:Choice>
              <mc:Fallback>
                <p:oleObj name="Equation" r:id="rId7" imgW="368140" imgH="253890" progId="Equation.3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71475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"/>
          <p:cNvGraphicFramePr>
            <a:graphicFrameLocks noChangeAspect="1"/>
          </p:cNvGraphicFramePr>
          <p:nvPr/>
        </p:nvGraphicFramePr>
        <p:xfrm>
          <a:off x="0" y="0"/>
          <a:ext cx="9810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84" name="Equation" r:id="rId9" imgW="977476" imgH="203112" progId="Equation.3">
                  <p:embed/>
                </p:oleObj>
              </mc:Choice>
              <mc:Fallback>
                <p:oleObj name="Equation" r:id="rId9" imgW="977476" imgH="203112" progId="Equation.3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8107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3275856" y="1988840"/>
          <a:ext cx="364232" cy="546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85" name="Equation" r:id="rId11" imgW="152334" imgH="228501" progId="Equation.3">
                  <p:embed/>
                </p:oleObj>
              </mc:Choice>
              <mc:Fallback>
                <p:oleObj name="Equation" r:id="rId11" imgW="152334" imgH="228501" progId="Equation.3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988840"/>
                        <a:ext cx="364232" cy="546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5076056" y="2030868"/>
          <a:ext cx="84009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86" name="Equation" r:id="rId13" imgW="381000" imgH="228600" progId="Equation.3">
                  <p:embed/>
                </p:oleObj>
              </mc:Choice>
              <mc:Fallback>
                <p:oleObj name="Equation" r:id="rId13" imgW="381000" imgH="228600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030868"/>
                        <a:ext cx="840093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7308304" y="2018820"/>
          <a:ext cx="73088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87" name="Equation" r:id="rId15" imgW="368140" imgH="253890" progId="Equation.3">
                  <p:embed/>
                </p:oleObj>
              </mc:Choice>
              <mc:Fallback>
                <p:oleObj name="Equation" r:id="rId15" imgW="368140" imgH="253890" progId="Equation.3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2018820"/>
                        <a:ext cx="730882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Drawbacks of the Newton-</a:t>
            </a:r>
            <a:r>
              <a:rPr lang="en-US" sz="4000" dirty="0" err="1" smtClean="0"/>
              <a:t>Raphson</a:t>
            </a:r>
            <a:r>
              <a:rPr lang="en-US" sz="4000" dirty="0" smtClean="0"/>
              <a:t> Method</a:t>
            </a:r>
            <a:r>
              <a:rPr lang="bn-BD" sz="4000" dirty="0" smtClean="0"/>
              <a:t>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3. </a:t>
            </a:r>
            <a:r>
              <a:rPr lang="en-US" sz="2400" u="sng" dirty="0" smtClean="0"/>
              <a:t>Oscillations near local maximum and minimum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Results obtained from the Newton-</a:t>
            </a:r>
            <a:r>
              <a:rPr lang="en-US" sz="2400" dirty="0" err="1" smtClean="0"/>
              <a:t>Raphson</a:t>
            </a:r>
            <a:r>
              <a:rPr lang="en-US" sz="2400" dirty="0" smtClean="0"/>
              <a:t> method may oscillate about the local maximum or minimum without converging on a root but converging on the local maximum or minimum </a:t>
            </a:r>
            <a:endParaRPr lang="bn-BD" sz="2400" dirty="0" smtClean="0"/>
          </a:p>
          <a:p>
            <a:r>
              <a:rPr lang="en-US" sz="2400" dirty="0" smtClean="0"/>
              <a:t>Eventually, it may lead to division by a number close to zero and may diverge</a:t>
            </a:r>
          </a:p>
          <a:p>
            <a:endParaRPr lang="en-US" sz="2400" dirty="0" smtClean="0"/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For example, for</a:t>
            </a:r>
          </a:p>
          <a:p>
            <a:pPr>
              <a:buNone/>
            </a:pPr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the equation has no real roots (Figure 5 and Table 3).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1126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695612"/>
              </p:ext>
            </p:extLst>
          </p:nvPr>
        </p:nvGraphicFramePr>
        <p:xfrm>
          <a:off x="3270515" y="4869160"/>
          <a:ext cx="1877549" cy="40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9" name="Equation" r:id="rId3" imgW="1066800" imgH="228600" progId="Equation.3">
                  <p:embed/>
                </p:oleObj>
              </mc:Choice>
              <mc:Fallback>
                <p:oleObj name="Equation" r:id="rId3" imgW="1066800" imgH="2286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515" y="4869160"/>
                        <a:ext cx="1877549" cy="402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Table 3   Oscillations near local maxima and minima in Newton-</a:t>
            </a:r>
            <a:r>
              <a:rPr lang="en-US" sz="3200" dirty="0" err="1" smtClean="0"/>
              <a:t>Raphson</a:t>
            </a:r>
            <a:r>
              <a:rPr lang="en-US" sz="3200" dirty="0" smtClean="0"/>
              <a:t> method</a:t>
            </a:r>
            <a:endParaRPr lang="en-US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5576" y="1916832"/>
          <a:ext cx="7632848" cy="4389120"/>
        </p:xfrm>
        <a:graphic>
          <a:graphicData uri="http://schemas.openxmlformats.org/drawingml/2006/table">
            <a:tbl>
              <a:tblPr/>
              <a:tblGrid>
                <a:gridCol w="1908212"/>
                <a:gridCol w="1908212"/>
                <a:gridCol w="1908212"/>
                <a:gridCol w="1908212"/>
              </a:tblGrid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Iteration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Number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–1.0000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 0.5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–1.75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–0.30357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3.1423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1.2529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–0.17166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5.7395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2.6955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0.97678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3.00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2.25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5.063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2.092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11.874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3.570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2.029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34.942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9.266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2.954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300.00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128.571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476.47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109.66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150.80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829.88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102.99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112.93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175.96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0" y="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11" name="Equation" r:id="rId3" imgW="152334" imgH="228501" progId="Equation.3">
                  <p:embed/>
                </p:oleObj>
              </mc:Choice>
              <mc:Fallback>
                <p:oleObj name="Equation" r:id="rId3" imgW="152334" imgH="228501" progId="Equation.3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0" y="0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12" name="Equation" r:id="rId5" imgW="381000" imgH="228600" progId="Equation.3">
                  <p:embed/>
                </p:oleObj>
              </mc:Choice>
              <mc:Fallback>
                <p:oleObj name="Equation" r:id="rId5" imgW="381000" imgH="228600" progId="Equation.3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89" name="Object 1"/>
          <p:cNvGraphicFramePr>
            <a:graphicFrameLocks noChangeAspect="1"/>
          </p:cNvGraphicFramePr>
          <p:nvPr/>
        </p:nvGraphicFramePr>
        <p:xfrm>
          <a:off x="0" y="0"/>
          <a:ext cx="3714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13" name="Equation" r:id="rId7" imgW="368140" imgH="253890" progId="Equation.3">
                  <p:embed/>
                </p:oleObj>
              </mc:Choice>
              <mc:Fallback>
                <p:oleObj name="Equation" r:id="rId7" imgW="368140" imgH="253890" progId="Equation.3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71475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3317884" y="1916832"/>
          <a:ext cx="462028" cy="693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14" name="Equation" r:id="rId9" imgW="152334" imgH="228501" progId="Equation.3">
                  <p:embed/>
                </p:oleObj>
              </mc:Choice>
              <mc:Fallback>
                <p:oleObj name="Equation" r:id="rId9" imgW="152334" imgH="228501" progId="Equation.3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4" y="1916832"/>
                        <a:ext cx="462028" cy="693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5100059" y="1988840"/>
          <a:ext cx="84009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15" name="Equation" r:id="rId11" imgW="381000" imgH="228600" progId="Equation.3">
                  <p:embed/>
                </p:oleObj>
              </mc:Choice>
              <mc:Fallback>
                <p:oleObj name="Equation" r:id="rId11" imgW="381000" imgH="228600" progId="Equation.3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059" y="1988840"/>
                        <a:ext cx="840093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7020272" y="1988840"/>
          <a:ext cx="706208" cy="48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16" name="Equation" r:id="rId13" imgW="368140" imgH="253890" progId="Equation.3">
                  <p:embed/>
                </p:oleObj>
              </mc:Choice>
              <mc:Fallback>
                <p:oleObj name="Equation" r:id="rId13" imgW="368140" imgH="253890" progId="Equation.3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1988840"/>
                        <a:ext cx="706208" cy="48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Figure 5   Oscillations around local minima for </a:t>
            </a:r>
            <a:endParaRPr lang="en-US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702550"/>
            <a:ext cx="8784976" cy="4861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615194"/>
              </p:ext>
            </p:extLst>
          </p:nvPr>
        </p:nvGraphicFramePr>
        <p:xfrm>
          <a:off x="4644008" y="1050627"/>
          <a:ext cx="2267305" cy="618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3" name="Equation" r:id="rId4" imgW="838200" imgH="228600" progId="Equation.3">
                  <p:embed/>
                </p:oleObj>
              </mc:Choice>
              <mc:Fallback>
                <p:oleObj name="Equation" r:id="rId4" imgW="838200" imgH="2286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1050627"/>
                        <a:ext cx="2267305" cy="61835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Drawbacks of the Newton-</a:t>
            </a:r>
            <a:r>
              <a:rPr lang="en-US" sz="4000" dirty="0" err="1" smtClean="0"/>
              <a:t>Raphson</a:t>
            </a:r>
            <a:r>
              <a:rPr lang="en-US" sz="4000" dirty="0" smtClean="0"/>
              <a:t> Method</a:t>
            </a:r>
            <a:r>
              <a:rPr lang="bn-BD" sz="4000" dirty="0" smtClean="0"/>
              <a:t>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1"/>
            <a:ext cx="8435280" cy="47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4.</a:t>
            </a:r>
            <a:r>
              <a:rPr lang="en-US" sz="2400" u="sng" dirty="0" smtClean="0"/>
              <a:t> Root jumping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In some case where the function </a:t>
            </a:r>
            <a:r>
              <a:rPr lang="bn-BD" sz="2400" i="1" dirty="0" smtClean="0"/>
              <a:t>f(x)</a:t>
            </a:r>
            <a:r>
              <a:rPr lang="en-US" sz="2400" dirty="0" smtClean="0"/>
              <a:t> is oscillating and has a number of roots, one may choose an initial guess close to a root.  </a:t>
            </a:r>
            <a:endParaRPr lang="bn-BD" sz="2400" dirty="0" smtClean="0"/>
          </a:p>
          <a:p>
            <a:r>
              <a:rPr lang="en-US" sz="2400" dirty="0" smtClean="0"/>
              <a:t>However, the guesses may jump and converge to some other root.  </a:t>
            </a:r>
            <a:endParaRPr lang="bn-BD" sz="2400" dirty="0" smtClean="0"/>
          </a:p>
          <a:p>
            <a:r>
              <a:rPr lang="en-US" sz="2400" dirty="0" smtClean="0"/>
              <a:t>For example for solving the equation</a:t>
            </a:r>
            <a:r>
              <a:rPr lang="bn-BD" sz="2400" dirty="0" smtClean="0"/>
              <a:t> </a:t>
            </a:r>
            <a:r>
              <a:rPr lang="bn-BD" sz="2400" i="1" dirty="0" smtClean="0">
                <a:latin typeface="Times New Roman" pitchFamily="18" charset="0"/>
              </a:rPr>
              <a:t>sinx</a:t>
            </a:r>
            <a:r>
              <a:rPr lang="bn-BD" sz="2400" i="1" dirty="0" smtClean="0"/>
              <a:t>=</a:t>
            </a:r>
            <a:r>
              <a:rPr lang="bn-BD" sz="2000" i="1" dirty="0" smtClean="0"/>
              <a:t>0</a:t>
            </a:r>
            <a:r>
              <a:rPr lang="en-US" sz="2400" dirty="0" smtClean="0"/>
              <a:t>  if you choose </a:t>
            </a:r>
            <a:r>
              <a:rPr lang="bn-BD" sz="2400" dirty="0" smtClean="0"/>
              <a:t>  </a:t>
            </a:r>
          </a:p>
          <a:p>
            <a:pPr>
              <a:buNone/>
            </a:pPr>
            <a:r>
              <a:rPr lang="bn-BD" sz="2400" dirty="0" smtClean="0"/>
              <a:t>               </a:t>
            </a:r>
            <a:r>
              <a:rPr lang="en-US" sz="2400" dirty="0" smtClean="0"/>
              <a:t> 	    as an initial guess, it converges to the root of  </a:t>
            </a:r>
            <a:r>
              <a:rPr lang="bn-BD" sz="2400" i="1" dirty="0" smtClean="0">
                <a:latin typeface="Times New Roman" pitchFamily="18" charset="0"/>
              </a:rPr>
              <a:t>x</a:t>
            </a:r>
            <a:r>
              <a:rPr lang="bn-BD" sz="2400" i="1" dirty="0" smtClean="0"/>
              <a:t>=</a:t>
            </a:r>
            <a:r>
              <a:rPr lang="bn-BD" sz="2000" i="1" dirty="0" smtClean="0"/>
              <a:t>0</a:t>
            </a:r>
            <a:r>
              <a:rPr lang="bn-BD" sz="2400" dirty="0" smtClean="0"/>
              <a:t> </a:t>
            </a:r>
            <a:r>
              <a:rPr lang="en-US" sz="2400" dirty="0" smtClean="0"/>
              <a:t>as shown in Table 4 and Figure 6.  </a:t>
            </a:r>
            <a:endParaRPr lang="bn-BD" sz="2400" dirty="0" smtClean="0"/>
          </a:p>
          <a:p>
            <a:r>
              <a:rPr lang="en-US" sz="2400" dirty="0" smtClean="0"/>
              <a:t>However, one may have chosen this as an initial guess to converge to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11673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157937"/>
              </p:ext>
            </p:extLst>
          </p:nvPr>
        </p:nvGraphicFramePr>
        <p:xfrm>
          <a:off x="1398177" y="4034780"/>
          <a:ext cx="2525751" cy="40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3" name="Equation" r:id="rId3" imgW="1435100" imgH="228600" progId="Equation.3">
                  <p:embed/>
                </p:oleObj>
              </mc:Choice>
              <mc:Fallback>
                <p:oleObj name="Equation" r:id="rId3" imgW="1435100" imgH="2286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177" y="4034780"/>
                        <a:ext cx="2525751" cy="402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38" name="Object 2"/>
          <p:cNvGraphicFramePr>
            <a:graphicFrameLocks noChangeAspect="1"/>
          </p:cNvGraphicFramePr>
          <p:nvPr/>
        </p:nvGraphicFramePr>
        <p:xfrm>
          <a:off x="2282735" y="5392454"/>
          <a:ext cx="2274275" cy="328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4" name="Equation" r:id="rId5" imgW="1231366" imgH="177723" progId="Equation.3">
                  <p:embed/>
                </p:oleObj>
              </mc:Choice>
              <mc:Fallback>
                <p:oleObj name="Equation" r:id="rId5" imgW="1231366" imgH="177723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735" y="5392454"/>
                        <a:ext cx="2274275" cy="328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363272" cy="4894169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sz="3400" dirty="0" smtClean="0"/>
              <a:t>The bisection and false position method require bracketing of the root by two guesses  </a:t>
            </a:r>
            <a:endParaRPr lang="bn-BD" sz="3400" dirty="0" smtClean="0"/>
          </a:p>
          <a:p>
            <a:pPr>
              <a:spcAft>
                <a:spcPts val="600"/>
              </a:spcAft>
            </a:pPr>
            <a:r>
              <a:rPr lang="en-US" sz="3400" dirty="0" smtClean="0"/>
              <a:t>Such methods are called </a:t>
            </a:r>
            <a:r>
              <a:rPr lang="en-US" sz="3400" i="1" dirty="0" smtClean="0"/>
              <a:t>bracketing methods</a:t>
            </a:r>
            <a:r>
              <a:rPr lang="en-US" sz="3400" dirty="0" smtClean="0"/>
              <a:t> </a:t>
            </a:r>
            <a:endParaRPr lang="bn-BD" sz="3400" dirty="0" smtClean="0"/>
          </a:p>
          <a:p>
            <a:pPr>
              <a:spcAft>
                <a:spcPts val="600"/>
              </a:spcAft>
            </a:pPr>
            <a:r>
              <a:rPr lang="en-US" sz="3400" dirty="0" smtClean="0"/>
              <a:t>These methods are always convergent since they are based on reducing the interval between the two guesses</a:t>
            </a:r>
          </a:p>
          <a:p>
            <a:pPr>
              <a:spcAft>
                <a:spcPts val="600"/>
              </a:spcAft>
            </a:pPr>
            <a:r>
              <a:rPr lang="en-US" sz="3400" dirty="0" smtClean="0"/>
              <a:t>In the Newton-</a:t>
            </a:r>
            <a:r>
              <a:rPr lang="en-US" sz="3400" dirty="0" err="1" smtClean="0"/>
              <a:t>Raphson</a:t>
            </a:r>
            <a:r>
              <a:rPr lang="en-US" sz="3400" dirty="0" smtClean="0"/>
              <a:t> method, the root is not bracketed.  </a:t>
            </a:r>
            <a:endParaRPr lang="bn-BD" sz="3400" dirty="0" smtClean="0"/>
          </a:p>
          <a:p>
            <a:pPr>
              <a:spcAft>
                <a:spcPts val="600"/>
              </a:spcAft>
            </a:pPr>
            <a:r>
              <a:rPr lang="en-US" sz="3400" dirty="0" smtClean="0"/>
              <a:t>In fact, only one initial guess is needed to start the iterative process and to find the root of an equation </a:t>
            </a:r>
            <a:endParaRPr lang="bn-BD" sz="3400" dirty="0" smtClean="0"/>
          </a:p>
          <a:p>
            <a:pPr>
              <a:spcAft>
                <a:spcPts val="600"/>
              </a:spcAft>
            </a:pPr>
            <a:r>
              <a:rPr lang="en-US" sz="3400" dirty="0" smtClean="0"/>
              <a:t>This falls in the category of </a:t>
            </a:r>
            <a:r>
              <a:rPr lang="en-US" sz="3400" i="1" dirty="0" smtClean="0"/>
              <a:t>open methods</a:t>
            </a:r>
            <a:r>
              <a:rPr lang="en-US" sz="3400" dirty="0" smtClean="0"/>
              <a:t> </a:t>
            </a:r>
            <a:endParaRPr lang="bn-BD" sz="3400" dirty="0" smtClean="0"/>
          </a:p>
          <a:p>
            <a:pPr>
              <a:spcAft>
                <a:spcPts val="600"/>
              </a:spcAft>
            </a:pPr>
            <a:r>
              <a:rPr lang="en-US" sz="3400" dirty="0" smtClean="0"/>
              <a:t>Convergence in open methods is not guaranteed but if the method does converge, it does so faster than bracketing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Table 4   Root jumping in Newton-</a:t>
            </a:r>
            <a:r>
              <a:rPr lang="en-US" sz="4000" dirty="0" err="1" smtClean="0"/>
              <a:t>Raphson</a:t>
            </a:r>
            <a:r>
              <a:rPr lang="en-US" sz="4000" dirty="0" smtClean="0"/>
              <a:t> method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75656" y="1916832"/>
          <a:ext cx="6696744" cy="4032448"/>
        </p:xfrm>
        <a:graphic>
          <a:graphicData uri="http://schemas.openxmlformats.org/drawingml/2006/table">
            <a:tbl>
              <a:tblPr/>
              <a:tblGrid>
                <a:gridCol w="1674186"/>
                <a:gridCol w="1674186"/>
                <a:gridCol w="1674186"/>
                <a:gridCol w="1674186"/>
              </a:tblGrid>
              <a:tr h="10081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Iteration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Number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7.539822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4.462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0.5499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–0.06307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0.951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–0.969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 0.5226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–0.06303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68.973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711.44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971.91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115721" name="Object 9"/>
          <p:cNvGraphicFramePr>
            <a:graphicFrameLocks noChangeAspect="1"/>
          </p:cNvGraphicFramePr>
          <p:nvPr/>
        </p:nvGraphicFramePr>
        <p:xfrm>
          <a:off x="0" y="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57" name="Equation" r:id="rId3" imgW="152334" imgH="228501" progId="Equation.3">
                  <p:embed/>
                </p:oleObj>
              </mc:Choice>
              <mc:Fallback>
                <p:oleObj name="Equation" r:id="rId3" imgW="152334" imgH="228501" progId="Equation.3">
                  <p:embed/>
                  <p:pic>
                    <p:nvPicPr>
                      <p:cNvPr id="0" name="Picture 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0" y="0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58" name="Equation" r:id="rId5" imgW="381000" imgH="228600" progId="Equation.3">
                  <p:embed/>
                </p:oleObj>
              </mc:Choice>
              <mc:Fallback>
                <p:oleObj name="Equation" r:id="rId5" imgW="381000" imgH="228600" progId="Equation.3">
                  <p:embed/>
                  <p:pic>
                    <p:nvPicPr>
                      <p:cNvPr id="0" name="Picture 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0" y="0"/>
          <a:ext cx="3714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59" name="Equation" r:id="rId7" imgW="368140" imgH="253890" progId="Equation.3">
                  <p:embed/>
                </p:oleObj>
              </mc:Choice>
              <mc:Fallback>
                <p:oleObj name="Equation" r:id="rId7" imgW="368140" imgH="253890" progId="Equation.3">
                  <p:embed/>
                  <p:pic>
                    <p:nvPicPr>
                      <p:cNvPr id="0" name="Picture 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71475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0" y="0"/>
          <a:ext cx="66675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60" name="Equation" r:id="rId9" imgW="736600" imgH="203200" progId="Equation.3">
                  <p:embed/>
                </p:oleObj>
              </mc:Choice>
              <mc:Fallback>
                <p:oleObj name="Equation" r:id="rId9" imgW="736600" imgH="203200" progId="Equation.3">
                  <p:embed/>
                  <p:pic>
                    <p:nvPicPr>
                      <p:cNvPr id="0" name="Picture 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6675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0" y="0"/>
          <a:ext cx="93345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61" name="Equation" r:id="rId11" imgW="1028254" imgH="203112" progId="Equation.3">
                  <p:embed/>
                </p:oleObj>
              </mc:Choice>
              <mc:Fallback>
                <p:oleObj name="Equation" r:id="rId11" imgW="1028254" imgH="203112" progId="Equation.3">
                  <p:embed/>
                  <p:pic>
                    <p:nvPicPr>
                      <p:cNvPr id="0" name="Picture 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3345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0" y="0"/>
          <a:ext cx="66675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62" name="Equation" r:id="rId13" imgW="736600" imgH="203200" progId="Equation.3">
                  <p:embed/>
                </p:oleObj>
              </mc:Choice>
              <mc:Fallback>
                <p:oleObj name="Equation" r:id="rId13" imgW="736600" imgH="203200" progId="Equation.3">
                  <p:embed/>
                  <p:pic>
                    <p:nvPicPr>
                      <p:cNvPr id="0" name="Picture 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6675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0" y="0"/>
          <a:ext cx="93345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63" name="Equation" r:id="rId15" imgW="1028254" imgH="203112" progId="Equation.3">
                  <p:embed/>
                </p:oleObj>
              </mc:Choice>
              <mc:Fallback>
                <p:oleObj name="Equation" r:id="rId15" imgW="1028254" imgH="203112" progId="Equation.3">
                  <p:embed/>
                  <p:pic>
                    <p:nvPicPr>
                      <p:cNvPr id="0" name="Picture 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3345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4" name="Object 2"/>
          <p:cNvGraphicFramePr>
            <a:graphicFrameLocks noChangeAspect="1"/>
          </p:cNvGraphicFramePr>
          <p:nvPr/>
        </p:nvGraphicFramePr>
        <p:xfrm>
          <a:off x="0" y="0"/>
          <a:ext cx="56197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64" name="Equation" r:id="rId17" imgW="622030" imgH="203112" progId="Equation.3">
                  <p:embed/>
                </p:oleObj>
              </mc:Choice>
              <mc:Fallback>
                <p:oleObj name="Equation" r:id="rId17" imgW="622030" imgH="203112" progId="Equation.3">
                  <p:embed/>
                  <p:pic>
                    <p:nvPicPr>
                      <p:cNvPr id="0" name="Picture 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56197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3" name="Object 1"/>
          <p:cNvGraphicFramePr>
            <a:graphicFrameLocks noChangeAspect="1"/>
          </p:cNvGraphicFramePr>
          <p:nvPr/>
        </p:nvGraphicFramePr>
        <p:xfrm>
          <a:off x="0" y="0"/>
          <a:ext cx="60007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65" name="Equation" r:id="rId19" imgW="660113" imgH="203112" progId="Equation.3">
                  <p:embed/>
                </p:oleObj>
              </mc:Choice>
              <mc:Fallback>
                <p:oleObj name="Equation" r:id="rId19" imgW="660113" imgH="203112" progId="Equation.3">
                  <p:embed/>
                  <p:pic>
                    <p:nvPicPr>
                      <p:cNvPr id="0" name="Picture 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0007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2" name="Object 10"/>
          <p:cNvGraphicFramePr>
            <a:graphicFrameLocks noChangeAspect="1"/>
          </p:cNvGraphicFramePr>
          <p:nvPr/>
        </p:nvGraphicFramePr>
        <p:xfrm>
          <a:off x="3766614" y="2135798"/>
          <a:ext cx="364232" cy="546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66" name="Equation" r:id="rId21" imgW="152334" imgH="228501" progId="Equation.3">
                  <p:embed/>
                </p:oleObj>
              </mc:Choice>
              <mc:Fallback>
                <p:oleObj name="Equation" r:id="rId21" imgW="152334" imgH="228501" progId="Equation.3">
                  <p:embed/>
                  <p:pic>
                    <p:nvPicPr>
                      <p:cNvPr id="0" name="Picture 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6614" y="2135798"/>
                        <a:ext cx="364232" cy="546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3" name="Object 11"/>
          <p:cNvGraphicFramePr>
            <a:graphicFrameLocks noChangeAspect="1"/>
          </p:cNvGraphicFramePr>
          <p:nvPr/>
        </p:nvGraphicFramePr>
        <p:xfrm>
          <a:off x="5220072" y="2207806"/>
          <a:ext cx="790567" cy="47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67" name="Equation" r:id="rId23" imgW="381000" imgH="228600" progId="Equation.3">
                  <p:embed/>
                </p:oleObj>
              </mc:Choice>
              <mc:Fallback>
                <p:oleObj name="Equation" r:id="rId23" imgW="381000" imgH="228600" progId="Equation.3">
                  <p:embed/>
                  <p:pic>
                    <p:nvPicPr>
                      <p:cNvPr id="0" name="Picture 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207806"/>
                        <a:ext cx="790567" cy="474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4" name="Object 12"/>
          <p:cNvGraphicFramePr>
            <a:graphicFrameLocks noChangeAspect="1"/>
          </p:cNvGraphicFramePr>
          <p:nvPr/>
        </p:nvGraphicFramePr>
        <p:xfrm>
          <a:off x="6954148" y="2165777"/>
          <a:ext cx="720080" cy="496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68" name="Equation" r:id="rId25" imgW="368140" imgH="253890" progId="Equation.3">
                  <p:embed/>
                </p:oleObj>
              </mc:Choice>
              <mc:Fallback>
                <p:oleObj name="Equation" r:id="rId25" imgW="368140" imgH="253890" progId="Equation.3">
                  <p:embed/>
                  <p:pic>
                    <p:nvPicPr>
                      <p:cNvPr id="0" name="Picture 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148" y="2165777"/>
                        <a:ext cx="720080" cy="496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55448"/>
            <a:ext cx="8568952" cy="1252728"/>
          </a:xfrm>
        </p:spPr>
        <p:txBody>
          <a:bodyPr>
            <a:noAutofit/>
          </a:bodyPr>
          <a:lstStyle/>
          <a:p>
            <a:r>
              <a:rPr lang="en-US" sz="4000" dirty="0" smtClean="0"/>
              <a:t>Figure 6   Root jumping from intended location of root for 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494" y="1844824"/>
            <a:ext cx="8239962" cy="46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77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373916"/>
              </p:ext>
            </p:extLst>
          </p:nvPr>
        </p:nvGraphicFramePr>
        <p:xfrm>
          <a:off x="4283968" y="781812"/>
          <a:ext cx="2445873" cy="539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2" name="Equation" r:id="rId4" imgW="977476" imgH="215806" progId="Equation.3">
                  <p:embed/>
                </p:oleObj>
              </mc:Choice>
              <mc:Fallback>
                <p:oleObj name="Equation" r:id="rId4" imgW="977476" imgH="215806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781812"/>
                        <a:ext cx="2445873" cy="53999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rot="5400000">
            <a:off x="2357422" y="4143380"/>
            <a:ext cx="5143536" cy="158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-672008" y="3992854"/>
            <a:ext cx="4251526" cy="5005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43480"/>
            <a:ext cx="8229600" cy="465240"/>
          </a:xfrm>
        </p:spPr>
        <p:txBody>
          <a:bodyPr>
            <a:noAutofit/>
          </a:bodyPr>
          <a:lstStyle/>
          <a:p>
            <a:r>
              <a:rPr lang="en-US" sz="3600" dirty="0" smtClean="0"/>
              <a:t>Flow Chart of Newton </a:t>
            </a:r>
            <a:r>
              <a:rPr lang="en-US" sz="3600" dirty="0" err="1" smtClean="0"/>
              <a:t>Rapshon’s</a:t>
            </a:r>
            <a:r>
              <a:rPr lang="en-US" sz="3600" dirty="0" smtClean="0"/>
              <a:t> Method</a:t>
            </a:r>
            <a:endParaRPr lang="en-US" sz="3600" dirty="0"/>
          </a:p>
        </p:txBody>
      </p:sp>
      <p:sp>
        <p:nvSpPr>
          <p:cNvPr id="68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2728" y="3235526"/>
            <a:ext cx="2376264" cy="40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1171" y="3207373"/>
            <a:ext cx="2316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Read </a:t>
            </a:r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428" y="2208854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1353" y="2233405"/>
            <a:ext cx="24288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000066"/>
                </a:solidFill>
              </a:rPr>
              <a:t>Define the function, f(x) &amp; its first derivative, f1(x)</a:t>
            </a:r>
            <a:r>
              <a:rPr lang="en-US" sz="1600" dirty="0" smtClean="0">
                <a:solidFill>
                  <a:srgbClr val="000066"/>
                </a:solidFill>
              </a:rPr>
              <a:t> </a:t>
            </a:r>
            <a:endParaRPr lang="en-US" sz="1600" dirty="0">
              <a:solidFill>
                <a:srgbClr val="00006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92734" y="2002439"/>
            <a:ext cx="24482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37100" y="1928802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smtClean="0">
                <a:solidFill>
                  <a:srgbClr val="002060"/>
                </a:solidFill>
              </a:rPr>
              <a:t>i+1 </a:t>
            </a:r>
            <a:r>
              <a:rPr lang="en-US" sz="2000" dirty="0" smtClean="0">
                <a:solidFill>
                  <a:srgbClr val="002060"/>
                </a:solidFill>
              </a:rPr>
              <a:t>= x</a:t>
            </a:r>
            <a:r>
              <a:rPr lang="en-US" sz="2000" baseline="-25000" dirty="0" smtClean="0">
                <a:solidFill>
                  <a:srgbClr val="002060"/>
                </a:solidFill>
              </a:rPr>
              <a:t>i </a:t>
            </a:r>
            <a:r>
              <a:rPr lang="en-US" sz="2000" dirty="0" smtClean="0">
                <a:solidFill>
                  <a:srgbClr val="002060"/>
                </a:solidFill>
              </a:rPr>
              <a:t>- f(x</a:t>
            </a:r>
            <a:r>
              <a:rPr lang="en-US" sz="2000" baseline="-25000" dirty="0" smtClean="0">
                <a:solidFill>
                  <a:srgbClr val="002060"/>
                </a:solidFill>
              </a:rPr>
              <a:t>i</a:t>
            </a:r>
            <a:r>
              <a:rPr lang="en-US" sz="2000" dirty="0" smtClean="0">
                <a:solidFill>
                  <a:srgbClr val="002060"/>
                </a:solidFill>
              </a:rPr>
              <a:t>) / f1(x</a:t>
            </a:r>
            <a:r>
              <a:rPr lang="en-US" sz="2000" baseline="-25000" dirty="0" smtClean="0">
                <a:solidFill>
                  <a:srgbClr val="002060"/>
                </a:solidFill>
              </a:rPr>
              <a:t>i</a:t>
            </a:r>
            <a:r>
              <a:rPr lang="en-US" sz="2000" dirty="0" smtClean="0">
                <a:solidFill>
                  <a:srgbClr val="002060"/>
                </a:solidFill>
              </a:rPr>
              <a:t>) 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91110" y="337006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1510" y="3929066"/>
            <a:ext cx="237626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4210" y="3902334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Read </a:t>
            </a:r>
            <a:r>
              <a:rPr lang="bn-BD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baseline="-25000" dirty="0" smtClean="0">
                <a:solidFill>
                  <a:srgbClr val="002060"/>
                </a:solidFill>
              </a:rPr>
              <a:t>limit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bn-BD" dirty="0" smtClean="0">
                <a:solidFill>
                  <a:srgbClr val="002060"/>
                </a:solidFill>
              </a:rPr>
              <a:t>&amp;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max_iteration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18992" y="2714620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370444" y="2739334"/>
            <a:ext cx="319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000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sz="2000" baseline="-25000" dirty="0" smtClean="0">
                <a:solidFill>
                  <a:srgbClr val="002060"/>
                </a:solidFill>
              </a:rPr>
              <a:t>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bn-BD" sz="2000" dirty="0" smtClean="0">
                <a:solidFill>
                  <a:srgbClr val="002060"/>
                </a:solidFill>
              </a:rPr>
              <a:t>=</a:t>
            </a:r>
            <a:r>
              <a:rPr lang="en-US" sz="2000" dirty="0" smtClean="0">
                <a:solidFill>
                  <a:srgbClr val="002060"/>
                </a:solidFill>
              </a:rPr>
              <a:t> |(x</a:t>
            </a:r>
            <a:r>
              <a:rPr lang="en-US" sz="2000" baseline="-25000" dirty="0" smtClean="0">
                <a:solidFill>
                  <a:srgbClr val="002060"/>
                </a:solidFill>
              </a:rPr>
              <a:t>i+1</a:t>
            </a:r>
            <a:r>
              <a:rPr lang="en-US" sz="2000" dirty="0" smtClean="0">
                <a:solidFill>
                  <a:srgbClr val="002060"/>
                </a:solidFill>
              </a:rPr>
              <a:t>-x</a:t>
            </a:r>
            <a:r>
              <a:rPr lang="en-US" sz="2000" baseline="-25000" dirty="0" smtClean="0">
                <a:solidFill>
                  <a:srgbClr val="002060"/>
                </a:solidFill>
              </a:rPr>
              <a:t>i</a:t>
            </a:r>
            <a:r>
              <a:rPr lang="en-US" sz="2000" dirty="0" smtClean="0">
                <a:solidFill>
                  <a:srgbClr val="002060"/>
                </a:solidFill>
              </a:rPr>
              <a:t>)*100/x</a:t>
            </a:r>
            <a:r>
              <a:rPr lang="en-US" sz="2000" baseline="-25000" dirty="0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|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3690030" y="4197901"/>
            <a:ext cx="2448272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66228" y="422850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sz="2400" baseline="-25000" dirty="0" smtClean="0">
                <a:solidFill>
                  <a:srgbClr val="002060"/>
                </a:solidFill>
              </a:rPr>
              <a:t>a </a:t>
            </a:r>
            <a:r>
              <a:rPr lang="bn-BD" sz="2400" dirty="0" smtClean="0">
                <a:solidFill>
                  <a:srgbClr val="002060"/>
                </a:solidFill>
              </a:rPr>
              <a:t>:</a:t>
            </a:r>
            <a:r>
              <a:rPr lang="bn-BD" sz="2400" i="1" dirty="0" smtClean="0">
                <a:solidFill>
                  <a:srgbClr val="002060"/>
                </a:solidFill>
                <a:latin typeface="French Script MT" pitchFamily="66" charset="0"/>
              </a:rPr>
              <a:t> E</a:t>
            </a:r>
            <a:r>
              <a:rPr lang="bn-BD" sz="2400" baseline="-25000" dirty="0" smtClean="0">
                <a:solidFill>
                  <a:srgbClr val="002060"/>
                </a:solidFill>
              </a:rPr>
              <a:t>limit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3" name="Flowchart: Decision 32"/>
          <p:cNvSpPr/>
          <p:nvPr/>
        </p:nvSpPr>
        <p:spPr>
          <a:xfrm>
            <a:off x="3442452" y="5500702"/>
            <a:ext cx="3024336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23913" y="559685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2060"/>
                </a:solidFill>
                <a:cs typeface="Times New Roman" pitchFamily="18" charset="0"/>
              </a:rPr>
              <a:t>Iteration_count</a:t>
            </a:r>
            <a:r>
              <a:rPr lang="en-US" dirty="0" smtClean="0">
                <a:solidFill>
                  <a:srgbClr val="002060"/>
                </a:solidFill>
                <a:cs typeface="Times New Roman" pitchFamily="18" charset="0"/>
              </a:rPr>
              <a:t> : </a:t>
            </a:r>
            <a:r>
              <a:rPr lang="en-US" dirty="0" err="1" smtClean="0">
                <a:solidFill>
                  <a:srgbClr val="002060"/>
                </a:solidFill>
                <a:cs typeface="Times New Roman" pitchFamily="18" charset="0"/>
              </a:rPr>
              <a:t>max_iteration</a:t>
            </a:r>
            <a:endParaRPr lang="en-US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66396" y="4939887"/>
            <a:ext cx="2351550" cy="39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684165" y="4806679"/>
            <a:ext cx="256757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aseline="-25000" dirty="0" err="1" smtClean="0">
                <a:solidFill>
                  <a:srgbClr val="002060"/>
                </a:solidFill>
              </a:rPr>
              <a:t>Iteration_count</a:t>
            </a:r>
            <a:r>
              <a:rPr lang="en-US" sz="3200" baseline="-25000" dirty="0" smtClean="0">
                <a:solidFill>
                  <a:srgbClr val="002060"/>
                </a:solidFill>
              </a:rPr>
              <a:t>++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60232" y="4139244"/>
            <a:ext cx="2351550" cy="69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727497" y="4152578"/>
            <a:ext cx="228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Print  Count, x</a:t>
            </a:r>
            <a:r>
              <a:rPr lang="en-US" sz="2000" baseline="-25000" dirty="0" smtClean="0">
                <a:solidFill>
                  <a:srgbClr val="002060"/>
                </a:solidFill>
              </a:rPr>
              <a:t>i+1</a:t>
            </a:r>
            <a:r>
              <a:rPr lang="en-US" sz="1600" dirty="0" smtClean="0">
                <a:solidFill>
                  <a:srgbClr val="002060"/>
                </a:solidFill>
              </a:rPr>
              <a:t>  &amp; </a:t>
            </a:r>
            <a:r>
              <a:rPr lang="bn-BD" sz="2000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sz="2000" baseline="-25000" dirty="0" smtClean="0">
                <a:solidFill>
                  <a:srgbClr val="002060"/>
                </a:solidFill>
              </a:rPr>
              <a:t>a</a:t>
            </a:r>
            <a:endParaRPr lang="en-US" sz="1600" baseline="30000" dirty="0">
              <a:solidFill>
                <a:srgbClr val="00206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19883" y="5761740"/>
            <a:ext cx="23515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600581" y="5749383"/>
            <a:ext cx="2567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No convergence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99592" y="1556793"/>
            <a:ext cx="1152128" cy="325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59243" y="1460070"/>
            <a:ext cx="10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Start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5400000" flipH="1" flipV="1">
            <a:off x="1023460" y="4381058"/>
            <a:ext cx="4453874" cy="7143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641283" y="3846328"/>
            <a:ext cx="4550001" cy="57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214678" y="6643710"/>
            <a:ext cx="1696916" cy="3800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928926" y="1556792"/>
            <a:ext cx="2003114" cy="148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>
            <a:off x="6117947" y="4488779"/>
            <a:ext cx="529929" cy="117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1"/>
            <a:endCxn id="33" idx="3"/>
          </p:cNvCxnSpPr>
          <p:nvPr/>
        </p:nvCxnSpPr>
        <p:spPr>
          <a:xfrm rot="10800000">
            <a:off x="6466789" y="5932750"/>
            <a:ext cx="253095" cy="90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985567" y="4559651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02320" y="4071942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2476" y="6247535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&lt;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52898" y="5829978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&gt;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271233" y="5140092"/>
            <a:ext cx="115212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/>
          <p:cNvSpPr txBox="1"/>
          <p:nvPr/>
        </p:nvSpPr>
        <p:spPr>
          <a:xfrm>
            <a:off x="7345375" y="5110475"/>
            <a:ext cx="10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Stop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5" name="Straight Arrow Connector 64"/>
          <p:cNvCxnSpPr>
            <a:stCxn id="37" idx="2"/>
            <a:endCxn id="63" idx="0"/>
          </p:cNvCxnSpPr>
          <p:nvPr/>
        </p:nvCxnSpPr>
        <p:spPr>
          <a:xfrm rot="16200000" flipH="1">
            <a:off x="7690833" y="4983628"/>
            <a:ext cx="301638" cy="112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4" idx="2"/>
            <a:endCxn id="39" idx="0"/>
          </p:cNvCxnSpPr>
          <p:nvPr/>
        </p:nvCxnSpPr>
        <p:spPr>
          <a:xfrm rot="16200000" flipH="1">
            <a:off x="7793650" y="5659732"/>
            <a:ext cx="189600" cy="1441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0800000">
            <a:off x="1428692" y="6143644"/>
            <a:ext cx="1500234" cy="158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47963" y="5000636"/>
            <a:ext cx="2376264" cy="65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85720" y="5143512"/>
            <a:ext cx="2376264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 err="1" smtClean="0">
                <a:solidFill>
                  <a:srgbClr val="002060"/>
                </a:solidFill>
              </a:rPr>
              <a:t>iteration_c</a:t>
            </a:r>
            <a:r>
              <a:rPr lang="bn-BD" sz="2000" dirty="0" smtClean="0">
                <a:solidFill>
                  <a:srgbClr val="002060"/>
                </a:solidFill>
              </a:rPr>
              <a:t>ount</a:t>
            </a:r>
            <a:r>
              <a:rPr lang="en-US" sz="2000" dirty="0" smtClean="0">
                <a:solidFill>
                  <a:srgbClr val="002060"/>
                </a:solidFill>
              </a:rPr>
              <a:t>=0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500430" y="3500438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391921" y="3500438"/>
            <a:ext cx="319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smtClean="0">
                <a:solidFill>
                  <a:srgbClr val="002060"/>
                </a:solidFill>
              </a:rPr>
              <a:t>i </a:t>
            </a:r>
            <a:r>
              <a:rPr lang="en-US" sz="2000" dirty="0" smtClean="0">
                <a:solidFill>
                  <a:srgbClr val="002060"/>
                </a:solidFill>
              </a:rPr>
              <a:t>= x</a:t>
            </a:r>
            <a:r>
              <a:rPr lang="en-US" sz="2000" baseline="-25000" dirty="0" smtClean="0">
                <a:solidFill>
                  <a:srgbClr val="002060"/>
                </a:solidFill>
              </a:rPr>
              <a:t>i+1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rot="10800000">
            <a:off x="3286116" y="2189841"/>
            <a:ext cx="406618" cy="390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code for NR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643051"/>
            <a:ext cx="5000660" cy="4643470"/>
          </a:xfrm>
          <a:ln w="19050"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600" dirty="0" smtClean="0"/>
              <a:t>%   Finding a root of a nonlinear equation using Newton </a:t>
            </a:r>
            <a:r>
              <a:rPr lang="en-US" sz="2600" dirty="0" err="1" smtClean="0"/>
              <a:t>Raphson's</a:t>
            </a:r>
            <a:r>
              <a:rPr lang="en-US" sz="2600" dirty="0" smtClean="0"/>
              <a:t> Method</a:t>
            </a:r>
          </a:p>
          <a:p>
            <a:pPr>
              <a:buNone/>
            </a:pPr>
            <a:r>
              <a:rPr lang="en-US" sz="2600" dirty="0" smtClean="0"/>
              <a:t>        </a:t>
            </a:r>
            <a:r>
              <a:rPr lang="en-US" sz="2600" dirty="0" err="1" smtClean="0"/>
              <a:t>clc</a:t>
            </a:r>
            <a:r>
              <a:rPr lang="en-US" sz="2600" dirty="0" smtClean="0"/>
              <a:t>;</a:t>
            </a:r>
          </a:p>
          <a:p>
            <a:pPr>
              <a:buNone/>
            </a:pPr>
            <a:r>
              <a:rPr lang="en-US" sz="2600" dirty="0" smtClean="0"/>
              <a:t>        clear all;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300" dirty="0" smtClean="0"/>
              <a:t>	f=@ (x) (2*x^3+7*x^2-14*x+5);</a:t>
            </a:r>
          </a:p>
          <a:p>
            <a:pPr>
              <a:buNone/>
            </a:pPr>
            <a:r>
              <a:rPr lang="en-US" sz="2300" dirty="0" smtClean="0"/>
              <a:t>    	f1= @ (x) (6*x^2+14*x-14);</a:t>
            </a:r>
          </a:p>
          <a:p>
            <a:pPr>
              <a:buNone/>
            </a:pPr>
            <a:r>
              <a:rPr lang="en-US" sz="2600" dirty="0" smtClean="0"/>
              <a:t>        xi = input('Enter the initial value of xi: ');   </a:t>
            </a:r>
          </a:p>
          <a:p>
            <a:pPr>
              <a:buNone/>
            </a:pPr>
            <a:r>
              <a:rPr lang="en-US" sz="2600" dirty="0" smtClean="0"/>
              <a:t>        </a:t>
            </a:r>
            <a:r>
              <a:rPr lang="en-US" sz="2600" dirty="0" err="1" smtClean="0"/>
              <a:t>maxcount</a:t>
            </a:r>
            <a:r>
              <a:rPr lang="en-US" sz="2600" dirty="0" smtClean="0"/>
              <a:t> = input('Enter the value of </a:t>
            </a:r>
          </a:p>
          <a:p>
            <a:pPr>
              <a:buNone/>
            </a:pPr>
            <a:r>
              <a:rPr lang="en-US" sz="2600" dirty="0" smtClean="0"/>
              <a:t>                                      maximum number of count: ');</a:t>
            </a:r>
          </a:p>
          <a:p>
            <a:pPr>
              <a:buNone/>
            </a:pPr>
            <a:r>
              <a:rPr lang="en-US" sz="2600" dirty="0" smtClean="0"/>
              <a:t>        </a:t>
            </a:r>
            <a:r>
              <a:rPr lang="en-US" sz="2600" dirty="0" err="1" smtClean="0"/>
              <a:t>eps</a:t>
            </a:r>
            <a:r>
              <a:rPr lang="en-US" sz="2600" dirty="0" smtClean="0"/>
              <a:t> = input('Enter the value of epsilon (%): ');</a:t>
            </a:r>
          </a:p>
          <a:p>
            <a:pPr>
              <a:buNone/>
            </a:pPr>
            <a:r>
              <a:rPr lang="en-US" sz="2600" dirty="0" smtClean="0"/>
              <a:t>        count=0;</a:t>
            </a:r>
          </a:p>
          <a:p>
            <a:pPr>
              <a:buNone/>
            </a:pPr>
            <a:r>
              <a:rPr lang="en-US" sz="2600" dirty="0" smtClean="0"/>
              <a:t>        </a:t>
            </a:r>
            <a:r>
              <a:rPr lang="en-US" sz="2600" dirty="0" err="1" smtClean="0"/>
              <a:t>disp</a:t>
            </a:r>
            <a:r>
              <a:rPr lang="en-US" sz="2600" dirty="0" smtClean="0"/>
              <a:t>( '     Count      </a:t>
            </a:r>
            <a:r>
              <a:rPr lang="en-US" sz="2600" dirty="0" err="1" smtClean="0"/>
              <a:t>Xm</a:t>
            </a:r>
            <a:r>
              <a:rPr lang="en-US" sz="2600" dirty="0" smtClean="0"/>
              <a:t>       error   ');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14974" y="1500174"/>
            <a:ext cx="3857620" cy="50167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2000" dirty="0" smtClean="0"/>
              <a:t>while count&lt;</a:t>
            </a:r>
            <a:r>
              <a:rPr lang="en-US" sz="2000" dirty="0" err="1" smtClean="0"/>
              <a:t>maxcount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xi1=xi-f(xi)/f1(xi);</a:t>
            </a:r>
          </a:p>
          <a:p>
            <a:pPr>
              <a:buNone/>
            </a:pPr>
            <a:r>
              <a:rPr lang="en-US" sz="2000" dirty="0" smtClean="0"/>
              <a:t>        err = abs ( (xi1 - xi) * 100 / xi1);</a:t>
            </a:r>
          </a:p>
          <a:p>
            <a:pPr>
              <a:buNone/>
            </a:pPr>
            <a:r>
              <a:rPr lang="en-US" sz="2000" dirty="0" smtClean="0"/>
              <a:t>         xi=xi1;</a:t>
            </a:r>
          </a:p>
          <a:p>
            <a:pPr>
              <a:buNone/>
            </a:pPr>
            <a:r>
              <a:rPr lang="en-US" sz="2000" dirty="0" smtClean="0"/>
              <a:t>          Y(1)=count;</a:t>
            </a:r>
          </a:p>
          <a:p>
            <a:pPr>
              <a:buNone/>
            </a:pPr>
            <a:r>
              <a:rPr lang="en-US" sz="2000" dirty="0" smtClean="0"/>
              <a:t>          Y(2)=xi1;</a:t>
            </a:r>
          </a:p>
          <a:p>
            <a:pPr>
              <a:buNone/>
            </a:pPr>
            <a:r>
              <a:rPr lang="en-US" sz="2000" dirty="0" smtClean="0"/>
              <a:t>          Y(3)=err;</a:t>
            </a:r>
          </a:p>
          <a:p>
            <a:pPr>
              <a:buNone/>
            </a:pPr>
            <a:r>
              <a:rPr lang="en-US" sz="2000" dirty="0" smtClean="0"/>
              <a:t>          </a:t>
            </a:r>
            <a:r>
              <a:rPr lang="en-US" sz="2000" dirty="0" err="1" smtClean="0"/>
              <a:t>disp</a:t>
            </a:r>
            <a:r>
              <a:rPr lang="en-US" sz="2000" dirty="0" smtClean="0"/>
              <a:t> (Y);</a:t>
            </a:r>
          </a:p>
          <a:p>
            <a:pPr>
              <a:buNone/>
            </a:pPr>
            <a:r>
              <a:rPr lang="en-US" sz="2000" dirty="0" smtClean="0"/>
              <a:t>           if err &lt;= </a:t>
            </a:r>
            <a:r>
              <a:rPr lang="en-US" sz="2000" dirty="0" err="1" smtClean="0"/>
              <a:t>eps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         break;</a:t>
            </a:r>
          </a:p>
          <a:p>
            <a:pPr>
              <a:buNone/>
            </a:pPr>
            <a:r>
              <a:rPr lang="en-US" sz="2000" dirty="0" smtClean="0"/>
              <a:t>           end</a:t>
            </a:r>
          </a:p>
          <a:p>
            <a:pPr>
              <a:buNone/>
            </a:pPr>
            <a:r>
              <a:rPr lang="en-US" sz="2000" dirty="0" smtClean="0"/>
              <a:t>            count=count+1;</a:t>
            </a:r>
          </a:p>
          <a:p>
            <a:pPr>
              <a:buNone/>
            </a:pPr>
            <a:r>
              <a:rPr lang="en-US" sz="2000" dirty="0" smtClean="0"/>
              <a:t>    end</a:t>
            </a:r>
          </a:p>
          <a:p>
            <a:pPr>
              <a:buNone/>
            </a:pPr>
            <a:r>
              <a:rPr lang="en-US" sz="2000" dirty="0" smtClean="0"/>
              <a:t>    if count == </a:t>
            </a:r>
            <a:r>
              <a:rPr lang="en-US" sz="2000" dirty="0" err="1" smtClean="0"/>
              <a:t>maxcount</a:t>
            </a:r>
            <a:r>
              <a:rPr lang="en-US" sz="2000" dirty="0" smtClean="0"/>
              <a:t> &amp;&amp; err&gt;</a:t>
            </a:r>
            <a:r>
              <a:rPr lang="en-US" sz="2000" dirty="0" err="1" smtClean="0"/>
              <a:t>eps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     </a:t>
            </a:r>
            <a:r>
              <a:rPr lang="en-US" sz="2000" dirty="0" err="1" smtClean="0"/>
              <a:t>disp</a:t>
            </a:r>
            <a:r>
              <a:rPr lang="en-US" sz="2000" dirty="0" smtClean="0"/>
              <a:t> ('no convergence');</a:t>
            </a:r>
          </a:p>
          <a:p>
            <a:pPr>
              <a:buNone/>
            </a:pPr>
            <a:r>
              <a:rPr lang="en-US" sz="2000" dirty="0" smtClean="0"/>
              <a:t>    end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435280" cy="1252728"/>
          </a:xfrm>
        </p:spPr>
        <p:txBody>
          <a:bodyPr>
            <a:noAutofit/>
          </a:bodyPr>
          <a:lstStyle/>
          <a:p>
            <a:r>
              <a:rPr lang="en-US" sz="3000" dirty="0" smtClean="0"/>
              <a:t>What is the secant method and why would I want to use it instead of the Newton-</a:t>
            </a:r>
            <a:r>
              <a:rPr lang="en-US" sz="3000" dirty="0" err="1" smtClean="0"/>
              <a:t>Raphson</a:t>
            </a:r>
            <a:r>
              <a:rPr lang="en-US" sz="3000" dirty="0" smtClean="0"/>
              <a:t> method?</a:t>
            </a:r>
            <a:endParaRPr lang="en-US" sz="3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52291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Newton-</a:t>
            </a:r>
            <a:r>
              <a:rPr lang="en-US" sz="2400" dirty="0" err="1" smtClean="0"/>
              <a:t>Raphson</a:t>
            </a:r>
            <a:r>
              <a:rPr lang="en-US" sz="2400" dirty="0" smtClean="0"/>
              <a:t> method of solving a nonlinear equation</a:t>
            </a:r>
            <a:r>
              <a:rPr lang="bn-BD" sz="2400" dirty="0" smtClean="0"/>
              <a:t> </a:t>
            </a:r>
            <a:r>
              <a:rPr lang="bn-BD" sz="2400" i="1" dirty="0" smtClean="0"/>
              <a:t>f(x)=0</a:t>
            </a:r>
            <a:r>
              <a:rPr lang="en-US" sz="2400" dirty="0" smtClean="0"/>
              <a:t>  is given by the iterative formula</a:t>
            </a:r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                                         (1)</a:t>
            </a:r>
          </a:p>
          <a:p>
            <a:endParaRPr lang="bn-BD" sz="2400" dirty="0" smtClean="0"/>
          </a:p>
          <a:p>
            <a:r>
              <a:rPr lang="en-US" sz="2400" dirty="0" smtClean="0"/>
              <a:t>One of the drawbacks of the Newton-</a:t>
            </a:r>
            <a:r>
              <a:rPr lang="en-US" sz="2400" dirty="0" err="1" smtClean="0"/>
              <a:t>Raphson</a:t>
            </a:r>
            <a:r>
              <a:rPr lang="en-US" sz="2400" dirty="0" smtClean="0"/>
              <a:t> method is that you have to evaluate the derivative of the function.  </a:t>
            </a:r>
            <a:endParaRPr lang="bn-BD" sz="2400" dirty="0" smtClean="0"/>
          </a:p>
          <a:p>
            <a:r>
              <a:rPr lang="bn-BD" sz="2400" dirty="0" smtClean="0"/>
              <a:t>I</a:t>
            </a:r>
            <a:r>
              <a:rPr lang="en-US" sz="2400" dirty="0" smtClean="0"/>
              <a:t>t  can be a laborious process, and even intractable if the function is derived as part of a numerical scheme.  </a:t>
            </a:r>
            <a:endParaRPr lang="bn-BD" sz="2400" dirty="0" smtClean="0"/>
          </a:p>
          <a:p>
            <a:r>
              <a:rPr lang="en-US" sz="2400" dirty="0" smtClean="0"/>
              <a:t>To overcome these drawbacks, the derivative of the function,  is approximated as</a:t>
            </a:r>
          </a:p>
          <a:p>
            <a:endParaRPr lang="bn-BD" sz="1600" dirty="0" smtClean="0"/>
          </a:p>
          <a:p>
            <a:pPr>
              <a:buNone/>
            </a:pPr>
            <a:r>
              <a:rPr lang="bn-BD" sz="2400" dirty="0" smtClean="0"/>
              <a:t>                                         (2)</a:t>
            </a:r>
            <a:endParaRPr lang="en-US" sz="240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915816" y="2564904"/>
          <a:ext cx="2109109" cy="863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8" name="Equation" r:id="rId3" imgW="1054100" imgH="431800" progId="Equation.3">
                  <p:embed/>
                </p:oleObj>
              </mc:Choice>
              <mc:Fallback>
                <p:oleObj name="Equation" r:id="rId3" imgW="1054100" imgH="4318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564904"/>
                        <a:ext cx="2109109" cy="863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504072"/>
              </p:ext>
            </p:extLst>
          </p:nvPr>
        </p:nvGraphicFramePr>
        <p:xfrm>
          <a:off x="2123728" y="5805264"/>
          <a:ext cx="2702417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9" name="Equation" r:id="rId5" imgW="1473200" imgH="431800" progId="Equation.3">
                  <p:embed/>
                </p:oleObj>
              </mc:Choice>
              <mc:Fallback>
                <p:oleObj name="Equation" r:id="rId5" imgW="1473200" imgH="43180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805264"/>
                        <a:ext cx="2702417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08112"/>
          </a:xfrm>
        </p:spPr>
        <p:txBody>
          <a:bodyPr>
            <a:normAutofit/>
          </a:bodyPr>
          <a:lstStyle/>
          <a:p>
            <a:r>
              <a:rPr lang="bn-BD" sz="4000" dirty="0" smtClean="0"/>
              <a:t>Derivation of Secant Method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6024" y="1484784"/>
            <a:ext cx="8820472" cy="530120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Substituting Equation (2) in Equation (1) gives</a:t>
            </a:r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                                        </a:t>
            </a:r>
            <a:r>
              <a:rPr lang="en-US" sz="2400" dirty="0" smtClean="0"/>
              <a:t>			</a:t>
            </a:r>
            <a:r>
              <a:rPr lang="bn-BD" sz="2400" dirty="0" smtClean="0"/>
              <a:t>(3)</a:t>
            </a:r>
          </a:p>
          <a:p>
            <a:pPr>
              <a:buNone/>
            </a:pPr>
            <a:endParaRPr lang="bn-BD" sz="2400" dirty="0" smtClean="0"/>
          </a:p>
          <a:p>
            <a:r>
              <a:rPr lang="en-US" sz="2400" dirty="0" smtClean="0"/>
              <a:t>The above equation is called the secant method.  </a:t>
            </a:r>
            <a:endParaRPr lang="bn-BD" sz="2400" dirty="0" smtClean="0"/>
          </a:p>
          <a:p>
            <a:r>
              <a:rPr lang="en-US" sz="2400" dirty="0" smtClean="0"/>
              <a:t>This method now requires two initial guesses, but unlike the bisection method, the two initial guesses do not need to bracket the root of the equation.  </a:t>
            </a:r>
            <a:endParaRPr lang="bn-BD" sz="2400" dirty="0" smtClean="0"/>
          </a:p>
          <a:p>
            <a:r>
              <a:rPr lang="en-US" sz="2400" dirty="0" smtClean="0"/>
              <a:t>The secant method is an open method and may or may not converge.  </a:t>
            </a:r>
            <a:endParaRPr lang="bn-BD" sz="2400" dirty="0" smtClean="0"/>
          </a:p>
          <a:p>
            <a:r>
              <a:rPr lang="en-US" sz="2400" dirty="0" smtClean="0"/>
              <a:t>However, when secant method converges, it will typically converge faster than the bisection method.  </a:t>
            </a:r>
            <a:endParaRPr lang="bn-BD" sz="2400" dirty="0" smtClean="0"/>
          </a:p>
          <a:p>
            <a:r>
              <a:rPr lang="en-US" sz="2400" dirty="0" smtClean="0"/>
              <a:t>However, since the derivative is approximated as given by Equation (2), it typically converges slower than the Newton-</a:t>
            </a:r>
            <a:r>
              <a:rPr lang="en-US" sz="2400" dirty="0" err="1" smtClean="0"/>
              <a:t>Raphson</a:t>
            </a:r>
            <a:r>
              <a:rPr lang="en-US" sz="2400" dirty="0" smtClean="0"/>
              <a:t> method.</a:t>
            </a:r>
          </a:p>
          <a:p>
            <a:pPr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078398"/>
              </p:ext>
            </p:extLst>
          </p:nvPr>
        </p:nvGraphicFramePr>
        <p:xfrm>
          <a:off x="2699792" y="1916832"/>
          <a:ext cx="3414027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4" name="Equation" r:id="rId3" imgW="1574800" imgH="431800" progId="Equation.3">
                  <p:embed/>
                </p:oleObj>
              </mc:Choice>
              <mc:Fallback>
                <p:oleObj name="Equation" r:id="rId3" imgW="1574800" imgH="4318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916832"/>
                        <a:ext cx="3414027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35280" cy="1252728"/>
          </a:xfrm>
        </p:spPr>
        <p:txBody>
          <a:bodyPr>
            <a:noAutofit/>
          </a:bodyPr>
          <a:lstStyle/>
          <a:p>
            <a:r>
              <a:rPr lang="en-US" sz="3600" dirty="0" smtClean="0"/>
              <a:t>Figure 1  Geometrical representation of the secant </a:t>
            </a:r>
            <a:r>
              <a:rPr lang="en-US" sz="3600" dirty="0" err="1" smtClean="0"/>
              <a:t>metho</a:t>
            </a:r>
            <a:r>
              <a:rPr lang="bn-BD" sz="3600" dirty="0" smtClean="0"/>
              <a:t>d</a:t>
            </a:r>
            <a:endParaRPr lang="en-US" sz="3600" dirty="0"/>
          </a:p>
        </p:txBody>
      </p:sp>
      <p:sp>
        <p:nvSpPr>
          <p:cNvPr id="30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" name="Group 3"/>
          <p:cNvGrpSpPr>
            <a:grpSpLocks noChangeAspect="1"/>
          </p:cNvGrpSpPr>
          <p:nvPr/>
        </p:nvGrpSpPr>
        <p:grpSpPr bwMode="auto">
          <a:xfrm>
            <a:off x="1043608" y="1196752"/>
            <a:ext cx="7392853" cy="5562202"/>
            <a:chOff x="1440" y="1717"/>
            <a:chExt cx="6062" cy="4642"/>
          </a:xfrm>
        </p:grpSpPr>
        <p:sp>
          <p:nvSpPr>
            <p:cNvPr id="9" name="AutoShape 24"/>
            <p:cNvSpPr>
              <a:spLocks noChangeAspect="1" noChangeArrowheads="1" noTextEdit="1"/>
            </p:cNvSpPr>
            <p:nvPr/>
          </p:nvSpPr>
          <p:spPr bwMode="auto">
            <a:xfrm>
              <a:off x="1440" y="1717"/>
              <a:ext cx="6062" cy="464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Text Box 23"/>
            <p:cNvSpPr txBox="1">
              <a:spLocks noChangeArrowheads="1"/>
            </p:cNvSpPr>
            <p:nvPr/>
          </p:nvSpPr>
          <p:spPr bwMode="auto">
            <a:xfrm>
              <a:off x="2179" y="1998"/>
              <a:ext cx="691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1842" y="3134"/>
              <a:ext cx="691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US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i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1793" y="4715"/>
              <a:ext cx="916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r>
                <a:rPr kumimoji="0" lang="en-US" sz="11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US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i–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1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4225" y="5525"/>
              <a:ext cx="915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US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i+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1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4619" y="5535"/>
              <a:ext cx="916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US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i–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1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5601" y="5535"/>
              <a:ext cx="917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US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i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6585" y="5370"/>
              <a:ext cx="917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5614" y="3097"/>
              <a:ext cx="585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AutoShape 15"/>
            <p:cNvSpPr>
              <a:spLocks noChangeShapeType="1"/>
            </p:cNvSpPr>
            <p:nvPr/>
          </p:nvSpPr>
          <p:spPr bwMode="auto">
            <a:xfrm flipH="1">
              <a:off x="4470" y="3315"/>
              <a:ext cx="1350" cy="222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055" y="2670"/>
              <a:ext cx="4065" cy="3510"/>
            </a:xfrm>
            <a:custGeom>
              <a:avLst/>
              <a:gdLst/>
              <a:ahLst/>
              <a:cxnLst>
                <a:cxn ang="0">
                  <a:pos x="0" y="3510"/>
                </a:cxn>
                <a:cxn ang="0">
                  <a:pos x="1890" y="3045"/>
                </a:cxn>
                <a:cxn ang="0">
                  <a:pos x="2970" y="2010"/>
                </a:cxn>
                <a:cxn ang="0">
                  <a:pos x="3855" y="465"/>
                </a:cxn>
                <a:cxn ang="0">
                  <a:pos x="4065" y="0"/>
                </a:cxn>
              </a:cxnLst>
              <a:rect l="0" t="0" r="r" b="b"/>
              <a:pathLst>
                <a:path w="4065" h="3510">
                  <a:moveTo>
                    <a:pt x="0" y="3510"/>
                  </a:moveTo>
                  <a:cubicBezTo>
                    <a:pt x="697" y="3402"/>
                    <a:pt x="1395" y="3295"/>
                    <a:pt x="1890" y="3045"/>
                  </a:cubicBezTo>
                  <a:cubicBezTo>
                    <a:pt x="2385" y="2795"/>
                    <a:pt x="2643" y="2440"/>
                    <a:pt x="2970" y="2010"/>
                  </a:cubicBezTo>
                  <a:cubicBezTo>
                    <a:pt x="3297" y="1580"/>
                    <a:pt x="3672" y="800"/>
                    <a:pt x="3855" y="465"/>
                  </a:cubicBezTo>
                  <a:cubicBezTo>
                    <a:pt x="4038" y="130"/>
                    <a:pt x="4033" y="77"/>
                    <a:pt x="406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4628" y="4632"/>
              <a:ext cx="585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5604" y="5302"/>
              <a:ext cx="585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4639" y="5302"/>
              <a:ext cx="585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4305" y="5328"/>
              <a:ext cx="585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AutoShape 9"/>
            <p:cNvSpPr>
              <a:spLocks noChangeShapeType="1"/>
            </p:cNvSpPr>
            <p:nvPr/>
          </p:nvSpPr>
          <p:spPr bwMode="auto">
            <a:xfrm flipV="1">
              <a:off x="2340" y="2236"/>
              <a:ext cx="1" cy="331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AutoShape 8"/>
            <p:cNvSpPr>
              <a:spLocks noChangeShapeType="1"/>
            </p:cNvSpPr>
            <p:nvPr/>
          </p:nvSpPr>
          <p:spPr bwMode="auto">
            <a:xfrm>
              <a:off x="2340" y="5536"/>
              <a:ext cx="4464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AutoShape 7"/>
            <p:cNvSpPr>
              <a:spLocks noChangeShapeType="1"/>
            </p:cNvSpPr>
            <p:nvPr/>
          </p:nvSpPr>
          <p:spPr bwMode="auto">
            <a:xfrm flipH="1">
              <a:off x="5820" y="3316"/>
              <a:ext cx="15" cy="222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AutoShape 6"/>
            <p:cNvSpPr>
              <a:spLocks noChangeShapeType="1"/>
            </p:cNvSpPr>
            <p:nvPr/>
          </p:nvSpPr>
          <p:spPr bwMode="auto">
            <a:xfrm flipH="1">
              <a:off x="2340" y="3316"/>
              <a:ext cx="348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AutoShape 5"/>
            <p:cNvSpPr>
              <a:spLocks noChangeShapeType="1"/>
            </p:cNvSpPr>
            <p:nvPr/>
          </p:nvSpPr>
          <p:spPr bwMode="auto">
            <a:xfrm>
              <a:off x="4875" y="4906"/>
              <a:ext cx="15" cy="63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AutoShape 4"/>
            <p:cNvSpPr>
              <a:spLocks noChangeShapeType="1"/>
            </p:cNvSpPr>
            <p:nvPr/>
          </p:nvSpPr>
          <p:spPr bwMode="auto">
            <a:xfrm flipH="1">
              <a:off x="2340" y="4906"/>
              <a:ext cx="2535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931504"/>
          </a:xfrm>
        </p:spPr>
        <p:txBody>
          <a:bodyPr>
            <a:noAutofit/>
          </a:bodyPr>
          <a:lstStyle/>
          <a:p>
            <a:r>
              <a:rPr lang="bn-BD" sz="3600" dirty="0" smtClean="0"/>
              <a:t>Derivation of Secant Method (continued)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827727"/>
            <a:ext cx="8229600" cy="4625609"/>
          </a:xfrm>
        </p:spPr>
        <p:txBody>
          <a:bodyPr/>
          <a:lstStyle/>
          <a:p>
            <a:r>
              <a:rPr lang="en-US" sz="2400" dirty="0" smtClean="0"/>
              <a:t>The secant method can also be derived from geometry, as shown in Figure 1.  Taking two initial guesses, one draws a straight line between  and  passing through the </a:t>
            </a:r>
            <a:r>
              <a:rPr lang="bn-BD" sz="2400" i="1" dirty="0" smtClean="0">
                <a:latin typeface="Times New Roman" pitchFamily="18" charset="0"/>
              </a:rPr>
              <a:t>x</a:t>
            </a:r>
            <a:r>
              <a:rPr lang="en-US" sz="2400" dirty="0" smtClean="0"/>
              <a:t>-axis at </a:t>
            </a:r>
            <a:r>
              <a:rPr lang="bn-BD" sz="2400" i="1" dirty="0" smtClean="0">
                <a:latin typeface="Times New Roman" pitchFamily="18" charset="0"/>
              </a:rPr>
              <a:t>x</a:t>
            </a:r>
            <a:r>
              <a:rPr lang="bn-BD" sz="2400" i="1" baseline="-25000" dirty="0" smtClean="0">
                <a:latin typeface="Times New Roman" pitchFamily="18" charset="0"/>
              </a:rPr>
              <a:t>i</a:t>
            </a:r>
            <a:r>
              <a:rPr lang="en-US" sz="2400" dirty="0" smtClean="0"/>
              <a:t>.  </a:t>
            </a:r>
            <a:r>
              <a:rPr lang="en-US" sz="2400" i="1" dirty="0" smtClean="0"/>
              <a:t>ABE</a:t>
            </a:r>
            <a:r>
              <a:rPr lang="en-US" sz="2400" dirty="0" smtClean="0"/>
              <a:t> and </a:t>
            </a:r>
            <a:r>
              <a:rPr lang="en-US" sz="2400" i="1" dirty="0" smtClean="0"/>
              <a:t>DCE</a:t>
            </a:r>
            <a:r>
              <a:rPr lang="en-US" sz="2400" dirty="0" smtClean="0"/>
              <a:t> are similar triangles. </a:t>
            </a:r>
          </a:p>
          <a:p>
            <a:r>
              <a:rPr lang="en-US" sz="2400" dirty="0" smtClean="0"/>
              <a:t>Hence</a:t>
            </a:r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r>
              <a:rPr lang="en-US" sz="2400" dirty="0" smtClean="0"/>
              <a:t>On rearranging, the secant method is given as</a:t>
            </a:r>
            <a:endParaRPr lang="en-US" sz="2400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123728" y="3448174"/>
          <a:ext cx="1220932" cy="700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4" name="Equation" r:id="rId3" imgW="685800" imgH="393700" progId="Equation.3">
                  <p:embed/>
                </p:oleObj>
              </mc:Choice>
              <mc:Fallback>
                <p:oleObj name="Equation" r:id="rId3" imgW="685800" imgH="39370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448174"/>
                        <a:ext cx="1220932" cy="700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3635896" y="3573016"/>
          <a:ext cx="2490272" cy="863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5" name="Equation" r:id="rId5" imgW="1244600" imgH="431800" progId="Equation.3">
                  <p:embed/>
                </p:oleObj>
              </mc:Choice>
              <mc:Fallback>
                <p:oleObj name="Equation" r:id="rId5" imgW="1244600" imgH="431800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573016"/>
                        <a:ext cx="2490272" cy="863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568969"/>
              </p:ext>
            </p:extLst>
          </p:nvPr>
        </p:nvGraphicFramePr>
        <p:xfrm>
          <a:off x="2051720" y="5661372"/>
          <a:ext cx="3150957" cy="863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6" name="Equation" r:id="rId7" imgW="1574640" imgH="431640" progId="Equation.3">
                  <p:embed/>
                </p:oleObj>
              </mc:Choice>
              <mc:Fallback>
                <p:oleObj name="Equation" r:id="rId7" imgW="1574640" imgH="43164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661372"/>
                        <a:ext cx="3150957" cy="863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6024" y="116632"/>
            <a:ext cx="8892480" cy="1252728"/>
          </a:xfrm>
        </p:spPr>
        <p:txBody>
          <a:bodyPr>
            <a:noAutofit/>
          </a:bodyPr>
          <a:lstStyle/>
          <a:p>
            <a:r>
              <a:rPr lang="bn-BD" sz="3600" dirty="0" smtClean="0"/>
              <a:t>Apply Secant Method in the floating ball problem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7504" y="1628800"/>
            <a:ext cx="8686800" cy="4625609"/>
          </a:xfrm>
        </p:spPr>
        <p:txBody>
          <a:bodyPr/>
          <a:lstStyle/>
          <a:p>
            <a:pPr>
              <a:buNone/>
            </a:pPr>
            <a:endParaRPr lang="bn-BD" sz="2400" b="1" dirty="0" smtClean="0"/>
          </a:p>
          <a:p>
            <a:r>
              <a:rPr lang="en-US" sz="2400" dirty="0" smtClean="0"/>
              <a:t>Let us assume the initial guesses of the root of </a:t>
            </a:r>
            <a:r>
              <a:rPr lang="bn-BD" sz="2400" dirty="0" smtClean="0"/>
              <a:t> f(x)=0</a:t>
            </a:r>
            <a:r>
              <a:rPr lang="en-US" sz="2400" dirty="0" smtClean="0"/>
              <a:t> as </a:t>
            </a:r>
            <a:r>
              <a:rPr lang="bn-BD" sz="2400" dirty="0" smtClean="0"/>
              <a:t>x</a:t>
            </a:r>
            <a:r>
              <a:rPr lang="bn-BD" sz="2400" baseline="-25000" dirty="0" smtClean="0"/>
              <a:t>_1</a:t>
            </a:r>
            <a:r>
              <a:rPr lang="bn-BD" sz="2400" dirty="0" smtClean="0"/>
              <a:t>=0.02 and x</a:t>
            </a:r>
            <a:r>
              <a:rPr lang="bn-BD" sz="2400" baseline="-25000" dirty="0" smtClean="0"/>
              <a:t>0</a:t>
            </a:r>
            <a:r>
              <a:rPr lang="bn-BD" sz="2400" dirty="0" smtClean="0"/>
              <a:t>=</a:t>
            </a:r>
            <a:r>
              <a:rPr lang="bn-BD" sz="2000" dirty="0" smtClean="0"/>
              <a:t>0.05</a:t>
            </a:r>
            <a:endParaRPr lang="bn-BD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1475657" y="1556792"/>
          <a:ext cx="5472607" cy="524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36" name="Equation" r:id="rId3" imgW="2032000" imgH="228600" progId="Equation.3">
                  <p:embed/>
                </p:oleObj>
              </mc:Choice>
              <mc:Fallback>
                <p:oleObj name="Equation" r:id="rId3" imgW="2032000" imgH="228600" progId="Equation.3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7" y="1556792"/>
                        <a:ext cx="5472607" cy="524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683568" y="2996952"/>
          <a:ext cx="722114" cy="533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37" name="Equation" r:id="rId5" imgW="291847" imgH="215713" progId="Equation.3">
                  <p:embed/>
                </p:oleObj>
              </mc:Choice>
              <mc:Fallback>
                <p:oleObj name="Equation" r:id="rId5" imgW="291847" imgH="215713" progId="Equation.3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996952"/>
                        <a:ext cx="722114" cy="533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475656" y="2852935"/>
          <a:ext cx="2520280" cy="901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38" name="Equation" r:id="rId7" imgW="1206500" imgH="431800" progId="Equation.3">
                  <p:embed/>
                </p:oleObj>
              </mc:Choice>
              <mc:Fallback>
                <p:oleObj name="Equation" r:id="rId7" imgW="1206500" imgH="431800" progId="Equation.3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852935"/>
                        <a:ext cx="2520280" cy="901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1176255" y="3717032"/>
          <a:ext cx="7932249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39" name="Equation" r:id="rId9" imgW="4089400" imgH="482600" progId="Equation.3">
                  <p:embed/>
                </p:oleObj>
              </mc:Choice>
              <mc:Fallback>
                <p:oleObj name="Equation" r:id="rId9" imgW="4089400" imgH="482600" progId="Equation.3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255" y="3717032"/>
                        <a:ext cx="7932249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205603" y="4653136"/>
          <a:ext cx="7830893" cy="808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40" name="Equation" r:id="rId11" imgW="5041900" imgH="520700" progId="Equation.3">
                  <p:embed/>
                </p:oleObj>
              </mc:Choice>
              <mc:Fallback>
                <p:oleObj name="Equation" r:id="rId11" imgW="5041900" imgH="520700" progId="Equation.3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603" y="4653136"/>
                        <a:ext cx="7830893" cy="808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1187624" y="5655364"/>
          <a:ext cx="1311574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41" name="Equation" r:id="rId13" imgW="647419" imgH="177723" progId="Equation.3">
                  <p:embed/>
                </p:oleObj>
              </mc:Choice>
              <mc:Fallback>
                <p:oleObj name="Equation" r:id="rId13" imgW="647419" imgH="177723" progId="Equation.3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655364"/>
                        <a:ext cx="1311574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Secant Method: </a:t>
            </a:r>
            <a:br>
              <a:rPr lang="bn-BD" dirty="0" smtClean="0"/>
            </a:br>
            <a:r>
              <a:rPr lang="bn-BD" dirty="0" smtClean="0"/>
              <a:t>Floating ball problem (continued)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88032" y="1484784"/>
            <a:ext cx="8676456" cy="5318305"/>
          </a:xfrm>
        </p:spPr>
        <p:txBody>
          <a:bodyPr/>
          <a:lstStyle/>
          <a:p>
            <a:r>
              <a:rPr lang="en-US" sz="2400" dirty="0" smtClean="0"/>
              <a:t>The absolute relative approximate error  </a:t>
            </a:r>
            <a:r>
              <a:rPr lang="bn-BD" sz="2400" dirty="0" smtClean="0"/>
              <a:t>  </a:t>
            </a:r>
            <a:r>
              <a:rPr lang="en-US" sz="2400" dirty="0" smtClean="0"/>
              <a:t>   at the end of Iteration 1 is</a:t>
            </a:r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endParaRPr lang="bn-BD" sz="2400" dirty="0" smtClean="0"/>
          </a:p>
          <a:p>
            <a:r>
              <a:rPr lang="bn-BD" sz="2400" dirty="0" smtClean="0"/>
              <a:t>A</a:t>
            </a:r>
            <a:r>
              <a:rPr lang="en-US" sz="2400" dirty="0" smtClean="0"/>
              <a:t>s you need an absolute relative approximate error of 5% or less </a:t>
            </a:r>
            <a:r>
              <a:rPr lang="bn-BD" sz="2400" dirty="0" smtClean="0"/>
              <a:t>so you need more iteration to carry on.</a:t>
            </a:r>
          </a:p>
          <a:p>
            <a:pPr>
              <a:buNone/>
            </a:pPr>
            <a:endParaRPr lang="bn-BD" sz="2400" b="1" u="sng" dirty="0" smtClean="0"/>
          </a:p>
          <a:p>
            <a:pPr>
              <a:buNone/>
            </a:pPr>
            <a:r>
              <a:rPr lang="en-US" sz="2400" b="1" u="sng" dirty="0" smtClean="0"/>
              <a:t>Iteration 2</a:t>
            </a:r>
            <a:endParaRPr lang="bn-BD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endParaRPr lang="bn-BD" sz="2400" dirty="0" smtClean="0"/>
          </a:p>
          <a:p>
            <a:r>
              <a:rPr lang="en-US" sz="2400" dirty="0" smtClean="0"/>
              <a:t>The absolute relative approximate error  </a:t>
            </a:r>
            <a:r>
              <a:rPr lang="bn-BD" sz="2400" dirty="0" smtClean="0"/>
              <a:t>  </a:t>
            </a:r>
            <a:r>
              <a:rPr lang="en-US" sz="2400" dirty="0" smtClean="0"/>
              <a:t> at the end of Iteration 2 is</a:t>
            </a:r>
            <a:r>
              <a:rPr lang="bn-BD" sz="2400" dirty="0" smtClean="0"/>
              <a:t> 3.525%</a:t>
            </a:r>
          </a:p>
          <a:p>
            <a:pPr>
              <a:buNone/>
            </a:pP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987824" y="2107580"/>
          <a:ext cx="2176621" cy="889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60" name="Equation" r:id="rId3" imgW="1180588" imgH="482391" progId="Equation.3">
                  <p:embed/>
                </p:oleObj>
              </mc:Choice>
              <mc:Fallback>
                <p:oleObj name="Equation" r:id="rId3" imgW="1180588" imgH="482391" progId="Equation.3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107580"/>
                        <a:ext cx="2176621" cy="889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5148064" y="2331988"/>
          <a:ext cx="1089014" cy="304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61" name="Equation" r:id="rId5" imgW="634449" imgH="177646" progId="Equation.3">
                  <p:embed/>
                </p:oleObj>
              </mc:Choice>
              <mc:Fallback>
                <p:oleObj name="Equation" r:id="rId5" imgW="634449" imgH="177646" progId="Equation.3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2331988"/>
                        <a:ext cx="1089014" cy="304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475655" y="4437111"/>
          <a:ext cx="2609237" cy="792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62" name="Equation" r:id="rId7" imgW="1422400" imgH="431800" progId="Equation.3">
                  <p:embed/>
                </p:oleObj>
              </mc:Choice>
              <mc:Fallback>
                <p:oleObj name="Equation" r:id="rId7" imgW="1422400" imgH="431800" progId="Equation.3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5" y="4437111"/>
                        <a:ext cx="2609237" cy="792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4151999" y="4653136"/>
          <a:ext cx="1311574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63" name="Equation" r:id="rId9" imgW="647419" imgH="177723" progId="Equation.3">
                  <p:embed/>
                </p:oleObj>
              </mc:Choice>
              <mc:Fallback>
                <p:oleObj name="Equation" r:id="rId9" imgW="647419" imgH="177723" progId="Equation.3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999" y="4653136"/>
                        <a:ext cx="1311574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082913"/>
              </p:ext>
            </p:extLst>
          </p:nvPr>
        </p:nvGraphicFramePr>
        <p:xfrm>
          <a:off x="5580112" y="5517232"/>
          <a:ext cx="408682" cy="430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64" name="Equation" r:id="rId11" imgW="241195" imgH="253890" progId="Equation.3">
                  <p:embed/>
                </p:oleObj>
              </mc:Choice>
              <mc:Fallback>
                <p:oleObj name="Equation" r:id="rId11" imgW="241195" imgH="253890" progId="Equation.3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5517232"/>
                        <a:ext cx="408682" cy="430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5652120" y="1484784"/>
          <a:ext cx="4079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65" name="Equation" r:id="rId13" imgW="241195" imgH="253890" progId="Equation.3">
                  <p:embed/>
                </p:oleObj>
              </mc:Choice>
              <mc:Fallback>
                <p:oleObj name="Equation" r:id="rId13" imgW="241195" imgH="253890" progId="Equation.3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484784"/>
                        <a:ext cx="40798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Derivation</a:t>
            </a:r>
            <a:r>
              <a:rPr lang="bn-BD" dirty="0" smtClean="0"/>
              <a:t> of Newton-Raphson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5"/>
            <a:ext cx="9144000" cy="1800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Newton-</a:t>
            </a:r>
            <a:r>
              <a:rPr lang="en-US" sz="2400" dirty="0" err="1" smtClean="0"/>
              <a:t>Raphson</a:t>
            </a:r>
            <a:r>
              <a:rPr lang="en-US" sz="2400" dirty="0" smtClean="0"/>
              <a:t> method is based on the principle that if the initial guess of the root of </a:t>
            </a:r>
            <a:r>
              <a:rPr lang="bn-BD" sz="2400" i="1" dirty="0" smtClean="0">
                <a:latin typeface="Times New Roman" pitchFamily="18" charset="0"/>
              </a:rPr>
              <a:t>f(x</a:t>
            </a:r>
            <a:r>
              <a:rPr lang="en-US" sz="2400" i="1" dirty="0" smtClean="0">
                <a:latin typeface="Times New Roman" pitchFamily="18" charset="0"/>
              </a:rPr>
              <a:t>)</a:t>
            </a:r>
            <a:r>
              <a:rPr lang="bn-BD" sz="2400" i="1" dirty="0" smtClean="0"/>
              <a:t>=0</a:t>
            </a:r>
            <a:r>
              <a:rPr lang="en-US" sz="2400" dirty="0" smtClean="0"/>
              <a:t> is at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i</a:t>
            </a:r>
            <a:r>
              <a:rPr lang="en-US" sz="2400" dirty="0" smtClean="0"/>
              <a:t> then if one draws the tangent to the curve at </a:t>
            </a:r>
            <a:r>
              <a:rPr lang="bn-BD" sz="2400" i="1" dirty="0" smtClean="0">
                <a:latin typeface="Times New Roman" pitchFamily="18" charset="0"/>
              </a:rPr>
              <a:t>f(x</a:t>
            </a:r>
            <a:r>
              <a:rPr lang="bn-BD" sz="2400" i="1" baseline="-25000" dirty="0" smtClean="0">
                <a:latin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</a:rPr>
              <a:t> )</a:t>
            </a:r>
            <a:r>
              <a:rPr lang="bn-BD" sz="2000" i="1" dirty="0" smtClean="0"/>
              <a:t>,</a:t>
            </a:r>
            <a:r>
              <a:rPr lang="bn-BD" sz="1050" dirty="0" smtClean="0"/>
              <a:t> </a:t>
            </a:r>
            <a:r>
              <a:rPr lang="en-US" sz="2400" dirty="0" smtClean="0"/>
              <a:t>the point</a:t>
            </a:r>
            <a:r>
              <a:rPr lang="bn-BD" sz="1800" dirty="0" smtClean="0"/>
              <a:t> </a:t>
            </a:r>
            <a:r>
              <a:rPr lang="bn-BD" sz="2400" i="1" dirty="0" smtClean="0">
                <a:latin typeface="Times New Roman" pitchFamily="18" charset="0"/>
              </a:rPr>
              <a:t>x</a:t>
            </a:r>
            <a:r>
              <a:rPr lang="bn-BD" sz="2400" i="1" baseline="-25000" dirty="0" smtClean="0">
                <a:latin typeface="Times New Roman" pitchFamily="18" charset="0"/>
              </a:rPr>
              <a:t>i+1</a:t>
            </a:r>
            <a:r>
              <a:rPr lang="en-US" sz="2400" dirty="0" smtClean="0"/>
              <a:t> where the tangent crosses the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/>
              <a:t>-axis is an improved estimate of the root (see figure below)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627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96257" name="Group 1"/>
          <p:cNvGrpSpPr>
            <a:grpSpLocks noChangeAspect="1"/>
          </p:cNvGrpSpPr>
          <p:nvPr/>
        </p:nvGrpSpPr>
        <p:grpSpPr bwMode="auto">
          <a:xfrm>
            <a:off x="1858576" y="2852936"/>
            <a:ext cx="5289100" cy="4005064"/>
            <a:chOff x="1425" y="1716"/>
            <a:chExt cx="6570" cy="4974"/>
          </a:xfrm>
        </p:grpSpPr>
        <p:sp>
          <p:nvSpPr>
            <p:cNvPr id="96277" name="AutoShape 21"/>
            <p:cNvSpPr>
              <a:spLocks noChangeAspect="1" noChangeArrowheads="1" noTextEdit="1"/>
            </p:cNvSpPr>
            <p:nvPr/>
          </p:nvSpPr>
          <p:spPr bwMode="auto">
            <a:xfrm>
              <a:off x="1440" y="1716"/>
              <a:ext cx="6555" cy="497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76" name="Text Box 20"/>
            <p:cNvSpPr txBox="1">
              <a:spLocks noChangeArrowheads="1"/>
            </p:cNvSpPr>
            <p:nvPr/>
          </p:nvSpPr>
          <p:spPr bwMode="auto">
            <a:xfrm>
              <a:off x="1683" y="2023"/>
              <a:ext cx="856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75" name="Text Box 19"/>
            <p:cNvSpPr txBox="1">
              <a:spLocks noChangeArrowheads="1"/>
            </p:cNvSpPr>
            <p:nvPr/>
          </p:nvSpPr>
          <p:spPr bwMode="auto">
            <a:xfrm>
              <a:off x="1649" y="3073"/>
              <a:ext cx="821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74" name="Text Box 18"/>
            <p:cNvSpPr txBox="1">
              <a:spLocks noChangeArrowheads="1"/>
            </p:cNvSpPr>
            <p:nvPr/>
          </p:nvSpPr>
          <p:spPr bwMode="auto">
            <a:xfrm>
              <a:off x="1425" y="4663"/>
              <a:ext cx="1079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i+</a:t>
              </a:r>
              <a:r>
                <a:rPr kumimoji="0" lang="en-US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auto">
            <a:xfrm>
              <a:off x="3974" y="5534"/>
              <a:ext cx="916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</a:t>
              </a: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20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i+</a:t>
              </a:r>
              <a:r>
                <a:rPr kumimoji="0" lang="en-US" sz="20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72" name="Text Box 16"/>
            <p:cNvSpPr txBox="1">
              <a:spLocks noChangeArrowheads="1"/>
            </p:cNvSpPr>
            <p:nvPr/>
          </p:nvSpPr>
          <p:spPr bwMode="auto">
            <a:xfrm>
              <a:off x="4619" y="5534"/>
              <a:ext cx="916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</a:t>
              </a: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20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i+</a:t>
              </a:r>
              <a:r>
                <a:rPr kumimoji="0" lang="en-US" sz="20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5399" y="5534"/>
              <a:ext cx="917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</a:t>
              </a: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20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70" name="Text Box 14"/>
            <p:cNvSpPr txBox="1">
              <a:spLocks noChangeArrowheads="1"/>
            </p:cNvSpPr>
            <p:nvPr/>
          </p:nvSpPr>
          <p:spPr bwMode="auto">
            <a:xfrm>
              <a:off x="6585" y="5369"/>
              <a:ext cx="917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69" name="Text Box 13"/>
            <p:cNvSpPr txBox="1">
              <a:spLocks noChangeArrowheads="1"/>
            </p:cNvSpPr>
            <p:nvPr/>
          </p:nvSpPr>
          <p:spPr bwMode="auto">
            <a:xfrm>
              <a:off x="4890" y="5100"/>
              <a:ext cx="915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</a:t>
              </a:r>
              <a:r>
                <a: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θ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68" name="Arc 12"/>
            <p:cNvSpPr>
              <a:spLocks/>
            </p:cNvSpPr>
            <p:nvPr/>
          </p:nvSpPr>
          <p:spPr bwMode="auto">
            <a:xfrm>
              <a:off x="4953" y="5363"/>
              <a:ext cx="143" cy="1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6120" y="3166"/>
              <a:ext cx="1538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[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  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</a:t>
              </a:r>
              <a:r>
                <a:rPr kumimoji="0" lang="en-US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)]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66" name="AutoShape 10"/>
            <p:cNvSpPr>
              <a:spLocks noChangeShapeType="1"/>
            </p:cNvSpPr>
            <p:nvPr/>
          </p:nvSpPr>
          <p:spPr bwMode="auto">
            <a:xfrm>
              <a:off x="2340" y="5535"/>
              <a:ext cx="4464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65" name="AutoShape 9"/>
            <p:cNvSpPr>
              <a:spLocks noChangeShapeType="1"/>
            </p:cNvSpPr>
            <p:nvPr/>
          </p:nvSpPr>
          <p:spPr bwMode="auto">
            <a:xfrm flipV="1">
              <a:off x="2340" y="2220"/>
              <a:ext cx="1" cy="331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64" name="Freeform 8"/>
            <p:cNvSpPr>
              <a:spLocks/>
            </p:cNvSpPr>
            <p:nvPr/>
          </p:nvSpPr>
          <p:spPr bwMode="auto">
            <a:xfrm>
              <a:off x="2055" y="2670"/>
              <a:ext cx="4065" cy="3510"/>
            </a:xfrm>
            <a:custGeom>
              <a:avLst/>
              <a:gdLst/>
              <a:ahLst/>
              <a:cxnLst>
                <a:cxn ang="0">
                  <a:pos x="0" y="3510"/>
                </a:cxn>
                <a:cxn ang="0">
                  <a:pos x="1890" y="3045"/>
                </a:cxn>
                <a:cxn ang="0">
                  <a:pos x="2970" y="2010"/>
                </a:cxn>
                <a:cxn ang="0">
                  <a:pos x="3855" y="465"/>
                </a:cxn>
                <a:cxn ang="0">
                  <a:pos x="4065" y="0"/>
                </a:cxn>
              </a:cxnLst>
              <a:rect l="0" t="0" r="r" b="b"/>
              <a:pathLst>
                <a:path w="4065" h="3510">
                  <a:moveTo>
                    <a:pt x="0" y="3510"/>
                  </a:moveTo>
                  <a:cubicBezTo>
                    <a:pt x="697" y="3402"/>
                    <a:pt x="1395" y="3295"/>
                    <a:pt x="1890" y="3045"/>
                  </a:cubicBezTo>
                  <a:cubicBezTo>
                    <a:pt x="2385" y="2795"/>
                    <a:pt x="2643" y="2440"/>
                    <a:pt x="2970" y="2010"/>
                  </a:cubicBezTo>
                  <a:cubicBezTo>
                    <a:pt x="3297" y="1580"/>
                    <a:pt x="3672" y="800"/>
                    <a:pt x="3855" y="465"/>
                  </a:cubicBezTo>
                  <a:cubicBezTo>
                    <a:pt x="4038" y="130"/>
                    <a:pt x="4033" y="77"/>
                    <a:pt x="406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63" name="AutoShape 7"/>
            <p:cNvSpPr>
              <a:spLocks noChangeShapeType="1"/>
            </p:cNvSpPr>
            <p:nvPr/>
          </p:nvSpPr>
          <p:spPr bwMode="auto">
            <a:xfrm flipH="1">
              <a:off x="5820" y="3315"/>
              <a:ext cx="15" cy="222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62" name="AutoShape 6"/>
            <p:cNvSpPr>
              <a:spLocks noChangeShapeType="1"/>
            </p:cNvSpPr>
            <p:nvPr/>
          </p:nvSpPr>
          <p:spPr bwMode="auto">
            <a:xfrm flipH="1">
              <a:off x="2340" y="3315"/>
              <a:ext cx="348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61" name="AutoShape 5"/>
            <p:cNvSpPr>
              <a:spLocks noChangeShapeType="1"/>
            </p:cNvSpPr>
            <p:nvPr/>
          </p:nvSpPr>
          <p:spPr bwMode="auto">
            <a:xfrm>
              <a:off x="4875" y="4905"/>
              <a:ext cx="15" cy="63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60" name="AutoShape 4"/>
            <p:cNvSpPr>
              <a:spLocks noChangeShapeType="1"/>
            </p:cNvSpPr>
            <p:nvPr/>
          </p:nvSpPr>
          <p:spPr bwMode="auto">
            <a:xfrm flipH="1">
              <a:off x="2340" y="4905"/>
              <a:ext cx="2535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59" name="AutoShape 3"/>
            <p:cNvSpPr>
              <a:spLocks noChangeShapeType="1"/>
            </p:cNvSpPr>
            <p:nvPr/>
          </p:nvSpPr>
          <p:spPr bwMode="auto">
            <a:xfrm flipH="1">
              <a:off x="4890" y="3315"/>
              <a:ext cx="930" cy="222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58" name="AutoShape 2"/>
            <p:cNvSpPr>
              <a:spLocks noChangeShapeType="1"/>
            </p:cNvSpPr>
            <p:nvPr/>
          </p:nvSpPr>
          <p:spPr bwMode="auto">
            <a:xfrm flipH="1">
              <a:off x="4470" y="4905"/>
              <a:ext cx="405" cy="63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4396237" y="5613435"/>
            <a:ext cx="567320" cy="35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5147688" y="3793118"/>
            <a:ext cx="567320" cy="35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5122974" y="5613435"/>
            <a:ext cx="567320" cy="35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Iteration 3</a:t>
            </a:r>
            <a:r>
              <a:rPr lang="bn-BD" sz="4000" dirty="0" smtClean="0"/>
              <a:t> for the floating ball problem (Secant Method)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56793"/>
            <a:ext cx="8964488" cy="316835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X</a:t>
            </a:r>
            <a:r>
              <a:rPr lang="bn-BD" sz="2400" baseline="-25000" dirty="0" smtClean="0"/>
              <a:t>3</a:t>
            </a:r>
            <a:r>
              <a:rPr lang="bn-BD" sz="2400" dirty="0" smtClean="0"/>
              <a:t> = 0.06238</a:t>
            </a:r>
          </a:p>
          <a:p>
            <a:r>
              <a:rPr lang="en-US" sz="2400" dirty="0" smtClean="0"/>
              <a:t>The absolute relative approximate error  at the end of Iteration 3 is</a:t>
            </a:r>
            <a:r>
              <a:rPr lang="bn-BD" sz="2400" dirty="0" smtClean="0"/>
              <a:t> 0.0595%</a:t>
            </a:r>
          </a:p>
          <a:p>
            <a:r>
              <a:rPr lang="en-US" sz="2400" dirty="0" smtClean="0"/>
              <a:t>Table 1 shows the secant method calculations for the results from the above problem.</a:t>
            </a:r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     </a:t>
            </a:r>
          </a:p>
          <a:p>
            <a:pPr>
              <a:buNone/>
            </a:pPr>
            <a:r>
              <a:rPr lang="bn-BD" sz="2400" dirty="0" smtClean="0"/>
              <a:t>     Table 1: Secent Method Result as Function of Iteration</a:t>
            </a:r>
            <a:endParaRPr lang="en-US" sz="2400" dirty="0" smtClean="0"/>
          </a:p>
        </p:txBody>
      </p:sp>
      <p:sp>
        <p:nvSpPr>
          <p:cNvPr id="24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24850"/>
              </p:ext>
            </p:extLst>
          </p:nvPr>
        </p:nvGraphicFramePr>
        <p:xfrm>
          <a:off x="467543" y="4293096"/>
          <a:ext cx="8064896" cy="1981200"/>
        </p:xfrm>
        <a:graphic>
          <a:graphicData uri="http://schemas.openxmlformats.org/drawingml/2006/table">
            <a:tbl>
              <a:tblPr/>
              <a:tblGrid>
                <a:gridCol w="1247090"/>
                <a:gridCol w="1201183"/>
                <a:gridCol w="1296144"/>
                <a:gridCol w="1296144"/>
                <a:gridCol w="1368152"/>
                <a:gridCol w="1656183"/>
              </a:tblGrid>
              <a:tr h="5448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Iteration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Number, </a:t>
                      </a:r>
                      <a:r>
                        <a:rPr lang="en-US" sz="2000" i="1" dirty="0" smtClean="0">
                          <a:latin typeface="Times New Roman"/>
                          <a:ea typeface="Times New Roman"/>
                        </a:rPr>
                        <a:t>I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96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0.06461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0.06241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0.06461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0.06241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0.06238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0.06461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0.06241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0.06238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0.06238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22.62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  3.525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  0.0595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-3.64x</a:t>
                      </a:r>
                      <a:r>
                        <a:rPr lang="bn-BD" sz="2000" baseline="0" dirty="0" smtClean="0">
                          <a:latin typeface="Times New Roman"/>
                          <a:ea typeface="Times New Roman"/>
                        </a:rPr>
                        <a:t>10</a:t>
                      </a:r>
                      <a:r>
                        <a:rPr lang="bn-BD" sz="2000" baseline="30000" dirty="0" smtClean="0">
                          <a:latin typeface="Times New Roman"/>
                          <a:ea typeface="Times New Roman"/>
                        </a:rPr>
                        <a:t>-</a:t>
                      </a:r>
                      <a:r>
                        <a:rPr lang="en-US" sz="2000" baseline="30000" dirty="0" smtClean="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bn-BD" sz="2000" baseline="0" dirty="0" smtClean="0">
                          <a:latin typeface="Times New Roman"/>
                          <a:ea typeface="Times New Roman"/>
                        </a:rPr>
                        <a:t>-1.9812X10</a:t>
                      </a:r>
                      <a:r>
                        <a:rPr lang="bn-BD" sz="2000" baseline="30000" dirty="0" smtClean="0">
                          <a:latin typeface="Times New Roman"/>
                          <a:ea typeface="Times New Roman"/>
                        </a:rPr>
                        <a:t>-5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bn-BD" sz="2000" baseline="0" dirty="0" smtClean="0">
                          <a:latin typeface="Times New Roman"/>
                          <a:ea typeface="Times New Roman"/>
                        </a:rPr>
                        <a:t>-3.2852X10</a:t>
                      </a:r>
                      <a:r>
                        <a:rPr lang="bn-BD" sz="2000" baseline="30000" dirty="0" smtClean="0">
                          <a:latin typeface="Times New Roman"/>
                          <a:ea typeface="Times New Roman"/>
                        </a:rPr>
                        <a:t>-7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bn-BD" sz="2000" baseline="0" dirty="0" smtClean="0">
                          <a:latin typeface="Times New Roman"/>
                          <a:ea typeface="Times New Roman"/>
                        </a:rPr>
                        <a:t>2.0252X10</a:t>
                      </a:r>
                      <a:r>
                        <a:rPr lang="bn-BD" sz="2000" baseline="30000" dirty="0" smtClean="0">
                          <a:latin typeface="Times New Roman"/>
                          <a:ea typeface="Times New Roman"/>
                        </a:rPr>
                        <a:t>-9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bn-BD" sz="2000" baseline="0" dirty="0" smtClean="0">
                          <a:latin typeface="Times New Roman"/>
                          <a:ea typeface="Times New Roman"/>
                        </a:rPr>
                        <a:t>-1.8576X10</a:t>
                      </a:r>
                      <a:r>
                        <a:rPr lang="bn-BD" sz="2000" baseline="30000" dirty="0" smtClean="0">
                          <a:latin typeface="Times New Roman"/>
                          <a:ea typeface="Times New Roman"/>
                        </a:rPr>
                        <a:t>-13</a:t>
                      </a: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aseline="30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38125" cy="228600"/>
          </a:xfrm>
          <a:prstGeom prst="rect">
            <a:avLst/>
          </a:prstGeom>
          <a:noFill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52400" cy="228600"/>
          </a:xfrm>
          <a:prstGeom prst="rect">
            <a:avLst/>
          </a:prstGeom>
          <a:noFill/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38125" cy="228600"/>
          </a:xfrm>
          <a:prstGeom prst="rect">
            <a:avLst/>
          </a:prstGeom>
          <a:noFill/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381000" cy="257175"/>
          </a:xfrm>
          <a:prstGeom prst="rect">
            <a:avLst/>
          </a:prstGeom>
          <a:noFill/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457200" cy="228600"/>
          </a:xfrm>
          <a:prstGeom prst="rect">
            <a:avLst/>
          </a:prstGeom>
          <a:noFill/>
        </p:spPr>
      </p:pic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0" y="0"/>
          <a:ext cx="7905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7" name="Equation" r:id="rId8" imgW="787058" imgH="203112" progId="Equation.3">
                  <p:embed/>
                </p:oleObj>
              </mc:Choice>
              <mc:Fallback>
                <p:oleObj name="Equation" r:id="rId8" imgW="787058" imgH="203112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9057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0" y="0"/>
          <a:ext cx="9239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8" name="Equation" r:id="rId10" imgW="926698" imgH="203112" progId="Equation.3">
                  <p:embed/>
                </p:oleObj>
              </mc:Choice>
              <mc:Fallback>
                <p:oleObj name="Equation" r:id="rId10" imgW="926698" imgH="203112" progId="Equation.3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2392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0" y="0"/>
          <a:ext cx="9429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9" name="Equation" r:id="rId12" imgW="939392" imgH="203112" progId="Equation.3">
                  <p:embed/>
                </p:oleObj>
              </mc:Choice>
              <mc:Fallback>
                <p:oleObj name="Equation" r:id="rId12" imgW="939392" imgH="203112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4297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0" y="0"/>
          <a:ext cx="8286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0" name="Equation" r:id="rId14" imgW="825500" imgH="203200" progId="Equation.3">
                  <p:embed/>
                </p:oleObj>
              </mc:Choice>
              <mc:Fallback>
                <p:oleObj name="Equation" r:id="rId14" imgW="825500" imgH="203200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2867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"/>
          <p:cNvGraphicFramePr>
            <a:graphicFrameLocks noChangeAspect="1"/>
          </p:cNvGraphicFramePr>
          <p:nvPr/>
        </p:nvGraphicFramePr>
        <p:xfrm>
          <a:off x="0" y="0"/>
          <a:ext cx="9620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1" name="Equation" r:id="rId16" imgW="965200" imgH="203200" progId="Equation.3">
                  <p:embed/>
                </p:oleObj>
              </mc:Choice>
              <mc:Fallback>
                <p:oleObj name="Equation" r:id="rId16" imgW="965200" imgH="203200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6202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4293096"/>
            <a:ext cx="591408" cy="556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4365104"/>
            <a:ext cx="345033" cy="51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4365104"/>
            <a:ext cx="576064" cy="54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2160" y="4437112"/>
            <a:ext cx="64537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80312" y="4437112"/>
            <a:ext cx="792088" cy="394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2357422" y="4143380"/>
            <a:ext cx="5143536" cy="158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672008" y="3992854"/>
            <a:ext cx="4251526" cy="5005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57200" y="443480"/>
            <a:ext cx="8229600" cy="465240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Flow Chart of Secant’s Method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2728" y="3235526"/>
            <a:ext cx="2376264" cy="40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1171" y="3207373"/>
            <a:ext cx="2316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Read </a:t>
            </a:r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i-1 </a:t>
            </a:r>
            <a:r>
              <a:rPr lang="en-US" sz="2000" dirty="0" smtClean="0">
                <a:solidFill>
                  <a:srgbClr val="002060"/>
                </a:solidFill>
              </a:rPr>
              <a:t>and </a:t>
            </a:r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071" y="2270639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1353" y="2432115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Define the function, f(x)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92734" y="1714488"/>
            <a:ext cx="2665216" cy="719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91110" y="337006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1510" y="3929066"/>
            <a:ext cx="237626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4210" y="3902334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Read </a:t>
            </a:r>
            <a:r>
              <a:rPr lang="bn-BD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baseline="-25000" dirty="0" smtClean="0">
                <a:solidFill>
                  <a:srgbClr val="002060"/>
                </a:solidFill>
              </a:rPr>
              <a:t>limit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bn-BD" dirty="0" smtClean="0">
                <a:solidFill>
                  <a:srgbClr val="002060"/>
                </a:solidFill>
              </a:rPr>
              <a:t>&amp;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max_iteration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8992" y="2714620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70444" y="2739334"/>
            <a:ext cx="319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000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sz="2000" baseline="-25000" dirty="0" smtClean="0">
                <a:solidFill>
                  <a:srgbClr val="002060"/>
                </a:solidFill>
              </a:rPr>
              <a:t>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bn-BD" sz="2000" dirty="0" smtClean="0">
                <a:solidFill>
                  <a:srgbClr val="002060"/>
                </a:solidFill>
              </a:rPr>
              <a:t>=</a:t>
            </a:r>
            <a:r>
              <a:rPr lang="en-US" sz="2000" dirty="0" smtClean="0">
                <a:solidFill>
                  <a:srgbClr val="002060"/>
                </a:solidFill>
              </a:rPr>
              <a:t> |(x</a:t>
            </a:r>
            <a:r>
              <a:rPr lang="en-US" sz="2000" baseline="-25000" dirty="0" smtClean="0">
                <a:solidFill>
                  <a:srgbClr val="002060"/>
                </a:solidFill>
              </a:rPr>
              <a:t>i+1</a:t>
            </a:r>
            <a:r>
              <a:rPr lang="en-US" sz="2000" dirty="0" smtClean="0">
                <a:solidFill>
                  <a:srgbClr val="002060"/>
                </a:solidFill>
              </a:rPr>
              <a:t>-x</a:t>
            </a:r>
            <a:r>
              <a:rPr lang="en-US" sz="2000" baseline="-25000" dirty="0" smtClean="0">
                <a:solidFill>
                  <a:srgbClr val="002060"/>
                </a:solidFill>
              </a:rPr>
              <a:t>i</a:t>
            </a:r>
            <a:r>
              <a:rPr lang="en-US" sz="2000" dirty="0" smtClean="0">
                <a:solidFill>
                  <a:srgbClr val="002060"/>
                </a:solidFill>
              </a:rPr>
              <a:t>)*100/x</a:t>
            </a:r>
            <a:r>
              <a:rPr lang="en-US" sz="2000" baseline="-25000" dirty="0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|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Flowchart: Decision 19"/>
          <p:cNvSpPr/>
          <p:nvPr/>
        </p:nvSpPr>
        <p:spPr>
          <a:xfrm>
            <a:off x="3690030" y="4197901"/>
            <a:ext cx="2448272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66228" y="422850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sz="2400" baseline="-25000" dirty="0" smtClean="0">
                <a:solidFill>
                  <a:srgbClr val="002060"/>
                </a:solidFill>
              </a:rPr>
              <a:t>a </a:t>
            </a:r>
            <a:r>
              <a:rPr lang="bn-BD" sz="2400" dirty="0" smtClean="0">
                <a:solidFill>
                  <a:srgbClr val="002060"/>
                </a:solidFill>
              </a:rPr>
              <a:t>:</a:t>
            </a:r>
            <a:r>
              <a:rPr lang="bn-BD" sz="2400" i="1" dirty="0" smtClean="0">
                <a:solidFill>
                  <a:srgbClr val="002060"/>
                </a:solidFill>
                <a:latin typeface="French Script MT" pitchFamily="66" charset="0"/>
              </a:rPr>
              <a:t> E</a:t>
            </a:r>
            <a:r>
              <a:rPr lang="bn-BD" sz="2400" baseline="-25000" dirty="0" smtClean="0">
                <a:solidFill>
                  <a:srgbClr val="002060"/>
                </a:solidFill>
              </a:rPr>
              <a:t>limit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2" name="Flowchart: Decision 21"/>
          <p:cNvSpPr/>
          <p:nvPr/>
        </p:nvSpPr>
        <p:spPr>
          <a:xfrm>
            <a:off x="3442452" y="5500702"/>
            <a:ext cx="3024336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23913" y="559685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2060"/>
                </a:solidFill>
                <a:cs typeface="Times New Roman" pitchFamily="18" charset="0"/>
              </a:rPr>
              <a:t>Iteration_count</a:t>
            </a:r>
            <a:r>
              <a:rPr lang="en-US" dirty="0" smtClean="0">
                <a:solidFill>
                  <a:srgbClr val="002060"/>
                </a:solidFill>
                <a:cs typeface="Times New Roman" pitchFamily="18" charset="0"/>
              </a:rPr>
              <a:t> : </a:t>
            </a:r>
            <a:r>
              <a:rPr lang="en-US" dirty="0" err="1" smtClean="0">
                <a:solidFill>
                  <a:srgbClr val="002060"/>
                </a:solidFill>
                <a:cs typeface="Times New Roman" pitchFamily="18" charset="0"/>
              </a:rPr>
              <a:t>max_iteration</a:t>
            </a:r>
            <a:endParaRPr lang="en-US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66396" y="4939887"/>
            <a:ext cx="2351550" cy="39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684165" y="4806679"/>
            <a:ext cx="256757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aseline="-25000" dirty="0" err="1" smtClean="0">
                <a:solidFill>
                  <a:srgbClr val="002060"/>
                </a:solidFill>
              </a:rPr>
              <a:t>Iteration_count</a:t>
            </a:r>
            <a:r>
              <a:rPr lang="en-US" sz="3200" baseline="-25000" dirty="0" smtClean="0">
                <a:solidFill>
                  <a:srgbClr val="002060"/>
                </a:solidFill>
              </a:rPr>
              <a:t>++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60232" y="4139244"/>
            <a:ext cx="2351550" cy="69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727497" y="4152578"/>
            <a:ext cx="228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Print  Count, x</a:t>
            </a:r>
            <a:r>
              <a:rPr lang="en-US" sz="2000" baseline="-25000" dirty="0" smtClean="0">
                <a:solidFill>
                  <a:srgbClr val="002060"/>
                </a:solidFill>
              </a:rPr>
              <a:t>i+1</a:t>
            </a:r>
            <a:r>
              <a:rPr lang="en-US" sz="1600" dirty="0" smtClean="0">
                <a:solidFill>
                  <a:srgbClr val="002060"/>
                </a:solidFill>
              </a:rPr>
              <a:t>  &amp; </a:t>
            </a:r>
            <a:r>
              <a:rPr lang="bn-BD" sz="2000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sz="2000" baseline="-25000" dirty="0" smtClean="0">
                <a:solidFill>
                  <a:srgbClr val="002060"/>
                </a:solidFill>
              </a:rPr>
              <a:t>a</a:t>
            </a:r>
            <a:endParaRPr lang="en-US" sz="1600" baseline="30000" dirty="0">
              <a:solidFill>
                <a:srgbClr val="00206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19883" y="5761740"/>
            <a:ext cx="23515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600581" y="5749383"/>
            <a:ext cx="2567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No convergence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99592" y="1556793"/>
            <a:ext cx="1152128" cy="325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59243" y="1460070"/>
            <a:ext cx="10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Start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rot="5400000" flipH="1" flipV="1">
            <a:off x="1023460" y="4381058"/>
            <a:ext cx="4453874" cy="7143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641283" y="3846328"/>
            <a:ext cx="4550001" cy="57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14678" y="6643710"/>
            <a:ext cx="1696916" cy="3800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928926" y="1556792"/>
            <a:ext cx="2003114" cy="148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6117947" y="4488779"/>
            <a:ext cx="529929" cy="117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1"/>
            <a:endCxn id="22" idx="3"/>
          </p:cNvCxnSpPr>
          <p:nvPr/>
        </p:nvCxnSpPr>
        <p:spPr>
          <a:xfrm rot="10800000">
            <a:off x="6466789" y="5932750"/>
            <a:ext cx="253095" cy="90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85567" y="4559651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02320" y="4071942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2476" y="6247535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&lt;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52898" y="5829978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&gt;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271233" y="5140092"/>
            <a:ext cx="115212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7345375" y="5110475"/>
            <a:ext cx="10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Stop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44" name="Straight Arrow Connector 43"/>
          <p:cNvCxnSpPr>
            <a:stCxn id="26" idx="2"/>
            <a:endCxn id="42" idx="0"/>
          </p:cNvCxnSpPr>
          <p:nvPr/>
        </p:nvCxnSpPr>
        <p:spPr>
          <a:xfrm rot="16200000" flipH="1">
            <a:off x="7690833" y="4983628"/>
            <a:ext cx="301638" cy="112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2"/>
            <a:endCxn id="28" idx="0"/>
          </p:cNvCxnSpPr>
          <p:nvPr/>
        </p:nvCxnSpPr>
        <p:spPr>
          <a:xfrm rot="16200000" flipH="1">
            <a:off x="7793650" y="5659732"/>
            <a:ext cx="189600" cy="1441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428692" y="6143644"/>
            <a:ext cx="1500234" cy="158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lide Number Placeholder 66"/>
          <p:cNvSpPr txBox="1">
            <a:spLocks/>
          </p:cNvSpPr>
          <p:nvPr/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707573-AC35-4B87-BB3A-76204B732A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Footer Placeholder 67"/>
          <p:cNvSpPr txBox="1">
            <a:spLocks/>
          </p:cNvSpPr>
          <p:nvPr/>
        </p:nvSpPr>
        <p:spPr>
          <a:xfrm>
            <a:off x="5812827" y="6550261"/>
            <a:ext cx="3145850" cy="250485"/>
          </a:xfrm>
          <a:prstGeom prst="rect">
            <a:avLst/>
          </a:prstGeom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S. M. Lutful Kabir, BRAC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7963" y="5000636"/>
            <a:ext cx="2376264" cy="65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85720" y="5143512"/>
            <a:ext cx="2376264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 err="1" smtClean="0">
                <a:solidFill>
                  <a:srgbClr val="002060"/>
                </a:solidFill>
              </a:rPr>
              <a:t>iteration_c</a:t>
            </a:r>
            <a:r>
              <a:rPr lang="bn-BD" sz="2000" dirty="0" smtClean="0">
                <a:solidFill>
                  <a:srgbClr val="002060"/>
                </a:solidFill>
              </a:rPr>
              <a:t>ount</a:t>
            </a:r>
            <a:r>
              <a:rPr lang="en-US" sz="2000" dirty="0" smtClean="0">
                <a:solidFill>
                  <a:srgbClr val="002060"/>
                </a:solidFill>
              </a:rPr>
              <a:t>=0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00430" y="3500438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391921" y="3500438"/>
            <a:ext cx="319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smtClean="0">
                <a:solidFill>
                  <a:srgbClr val="002060"/>
                </a:solidFill>
              </a:rPr>
              <a:t>i </a:t>
            </a:r>
            <a:r>
              <a:rPr lang="en-US" sz="2000" dirty="0" smtClean="0">
                <a:solidFill>
                  <a:srgbClr val="002060"/>
                </a:solidFill>
              </a:rPr>
              <a:t>= x</a:t>
            </a:r>
            <a:r>
              <a:rPr lang="en-US" sz="2000" baseline="-25000" dirty="0" smtClean="0">
                <a:solidFill>
                  <a:srgbClr val="002060"/>
                </a:solidFill>
              </a:rPr>
              <a:t>i+1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0800000">
            <a:off x="3286116" y="2189841"/>
            <a:ext cx="406618" cy="390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4386" name="Object 2"/>
          <p:cNvGraphicFramePr>
            <a:graphicFrameLocks noChangeAspect="1"/>
          </p:cNvGraphicFramePr>
          <p:nvPr/>
        </p:nvGraphicFramePr>
        <p:xfrm>
          <a:off x="3795835" y="1726845"/>
          <a:ext cx="2470158" cy="677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3" name="Equation" r:id="rId3" imgW="1574800" imgH="431800" progId="Equation.3">
                  <p:embed/>
                </p:oleObj>
              </mc:Choice>
              <mc:Fallback>
                <p:oleObj name="Equation" r:id="rId3" imgW="1574800" imgH="4318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835" y="1726845"/>
                        <a:ext cx="2470158" cy="677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Derivation of Newton-Raphson Method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712968" cy="522919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Using the definition of the slope of a function, at </a:t>
            </a:r>
            <a:r>
              <a:rPr lang="bn-BD" sz="2400" i="1" dirty="0" smtClean="0"/>
              <a:t>x=x</a:t>
            </a:r>
            <a:r>
              <a:rPr lang="bn-BD" sz="2400" i="1" baseline="-25000" dirty="0" smtClean="0"/>
              <a:t>i</a:t>
            </a:r>
          </a:p>
          <a:p>
            <a:endParaRPr lang="bn-BD" sz="2400" i="1" baseline="-25000" dirty="0" smtClean="0"/>
          </a:p>
          <a:p>
            <a:endParaRPr lang="bn-BD" sz="2400" i="1" baseline="-25000" dirty="0" smtClean="0"/>
          </a:p>
          <a:p>
            <a:pPr>
              <a:buNone/>
            </a:pPr>
            <a:endParaRPr lang="bn-BD" sz="2400" i="1" baseline="-25000" dirty="0" smtClean="0"/>
          </a:p>
          <a:p>
            <a:pPr>
              <a:buNone/>
            </a:pPr>
            <a:r>
              <a:rPr lang="bn-BD" sz="2400" dirty="0" smtClean="0"/>
              <a:t>     </a:t>
            </a:r>
          </a:p>
          <a:p>
            <a:pPr>
              <a:buNone/>
            </a:pPr>
            <a:endParaRPr lang="bn-BD" sz="2400" dirty="0" smtClean="0"/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2400" dirty="0" smtClean="0"/>
              <a:t>				</a:t>
            </a:r>
          </a:p>
          <a:p>
            <a:pPr>
              <a:buNone/>
            </a:pPr>
            <a:r>
              <a:rPr lang="en-US" sz="2400" dirty="0" smtClean="0"/>
              <a:t>					= AB/BC</a:t>
            </a:r>
            <a:r>
              <a:rPr lang="bn-BD" sz="2400" dirty="0" smtClean="0"/>
              <a:t>   </a:t>
            </a:r>
            <a:endParaRPr lang="en-US" sz="24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bn-BD" sz="2400" dirty="0" smtClean="0"/>
              <a:t> which gives                         </a:t>
            </a:r>
            <a:r>
              <a:rPr lang="en-US" sz="2400" dirty="0" smtClean="0"/>
              <a:t>                              </a:t>
            </a:r>
            <a:r>
              <a:rPr lang="bn-BD" sz="2400" dirty="0" smtClean="0"/>
              <a:t>- - - - - - </a:t>
            </a:r>
            <a:r>
              <a:rPr lang="bn-BD" sz="2400" dirty="0" smtClean="0">
                <a:latin typeface="Times New Roman" pitchFamily="18" charset="0"/>
              </a:rPr>
              <a:t>(1)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bn-BD" sz="2400" dirty="0" smtClean="0"/>
              <a:t> </a:t>
            </a:r>
            <a:r>
              <a:rPr lang="en-US" sz="2400" dirty="0" smtClean="0"/>
              <a:t>                                                                                  </a:t>
            </a:r>
            <a:endParaRPr lang="bn-BD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2771800" y="2132856"/>
          <a:ext cx="2160240" cy="547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7" name="Equation" r:id="rId3" imgW="901309" imgH="228501" progId="Equation.3">
                  <p:embed/>
                </p:oleObj>
              </mc:Choice>
              <mc:Fallback>
                <p:oleObj name="Equation" r:id="rId3" imgW="901309" imgH="228501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132856"/>
                        <a:ext cx="2160240" cy="547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3746990" y="2564904"/>
          <a:ext cx="1584176" cy="91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8" name="Equation" r:id="rId5" imgW="748975" imgH="431613" progId="Equation.3">
                  <p:embed/>
                </p:oleObj>
              </mc:Choice>
              <mc:Fallback>
                <p:oleObj name="Equation" r:id="rId5" imgW="748975" imgH="431613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990" y="2564904"/>
                        <a:ext cx="1584176" cy="912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2860751" y="4551671"/>
          <a:ext cx="2431329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9" name="Equation" r:id="rId7" imgW="1040948" imgH="431613" progId="Equation.3">
                  <p:embed/>
                </p:oleObj>
              </mc:Choice>
              <mc:Fallback>
                <p:oleObj name="Equation" r:id="rId7" imgW="1040948" imgH="431613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751" y="4551671"/>
                        <a:ext cx="2431329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 </a:t>
            </a:r>
            <a:r>
              <a:rPr lang="en-US" dirty="0" err="1" smtClean="0"/>
              <a:t>Raphson’s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Equation (1) is called the Newton-</a:t>
            </a:r>
            <a:r>
              <a:rPr lang="en-US" sz="2400" dirty="0" err="1" smtClean="0"/>
              <a:t>Raphson</a:t>
            </a:r>
            <a:r>
              <a:rPr lang="en-US" sz="2400" dirty="0" smtClean="0"/>
              <a:t> formula for solving nonlinear equations of the form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400" dirty="0" smtClean="0"/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/>
              <a:t>)=0  </a:t>
            </a:r>
            <a:endParaRPr lang="bn-BD" sz="2400" dirty="0" smtClean="0"/>
          </a:p>
          <a:p>
            <a:r>
              <a:rPr lang="en-US" sz="2400" dirty="0" smtClean="0"/>
              <a:t>So, starting with an initial guess,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i,</a:t>
            </a:r>
            <a:r>
              <a:rPr lang="en-US" sz="2400" dirty="0" smtClean="0"/>
              <a:t> one can find the next guess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endParaRPr lang="bn-BD" sz="2400" dirty="0" smtClean="0"/>
          </a:p>
          <a:p>
            <a:r>
              <a:rPr lang="en-US" sz="2400" dirty="0" smtClean="0"/>
              <a:t>One can repeat this process until one finds the root within a desirable tolerance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</a:t>
            </a:r>
            <a:r>
              <a:rPr lang="bn-BD" dirty="0" smtClean="0"/>
              <a:t> of Newton-Raphson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8" y="1484784"/>
            <a:ext cx="8892480" cy="5373216"/>
          </a:xfrm>
        </p:spPr>
        <p:txBody>
          <a:bodyPr>
            <a:normAutofit fontScale="77500" lnSpcReduction="20000"/>
          </a:bodyPr>
          <a:lstStyle/>
          <a:p>
            <a:pPr marL="90488" indent="0">
              <a:spcAft>
                <a:spcPts val="600"/>
              </a:spcAft>
              <a:buNone/>
            </a:pPr>
            <a:r>
              <a:rPr lang="en-US" sz="2600" dirty="0" smtClean="0"/>
              <a:t>The steps of the Newton-</a:t>
            </a:r>
            <a:r>
              <a:rPr lang="en-US" sz="2600" dirty="0" err="1" smtClean="0"/>
              <a:t>Raphson</a:t>
            </a:r>
            <a:r>
              <a:rPr lang="en-US" sz="2600" dirty="0" smtClean="0"/>
              <a:t> method to find the root of an equation</a:t>
            </a:r>
            <a:r>
              <a:rPr lang="bn-BD" sz="2600" dirty="0" smtClean="0"/>
              <a:t> </a:t>
            </a:r>
            <a:r>
              <a:rPr lang="bn-BD" sz="2600" i="1" dirty="0" smtClean="0">
                <a:latin typeface="Times New Roman" pitchFamily="18" charset="0"/>
              </a:rPr>
              <a:t>f(x)</a:t>
            </a:r>
            <a:r>
              <a:rPr lang="en-US" sz="2600" dirty="0" smtClean="0"/>
              <a:t>  are</a:t>
            </a:r>
            <a:r>
              <a:rPr lang="bn-BD" sz="2600" dirty="0" smtClean="0"/>
              <a:t> as follow:</a:t>
            </a:r>
            <a:endParaRPr lang="en-US" sz="2600" dirty="0" smtClean="0"/>
          </a:p>
          <a:p>
            <a:pPr lvl="0">
              <a:spcAft>
                <a:spcPts val="600"/>
              </a:spcAft>
            </a:pPr>
            <a:r>
              <a:rPr lang="en-US" sz="2600" dirty="0" smtClean="0"/>
              <a:t>Step #1: Evaluate</a:t>
            </a:r>
            <a:r>
              <a:rPr lang="bn-BD" sz="2600" dirty="0" smtClean="0"/>
              <a:t> </a:t>
            </a:r>
            <a:r>
              <a:rPr lang="bn-BD" sz="2600" i="1" dirty="0" smtClean="0">
                <a:latin typeface="Times New Roman" pitchFamily="18" charset="0"/>
              </a:rPr>
              <a:t>f’(x)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/>
              <a:t>symbolically</a:t>
            </a:r>
          </a:p>
          <a:p>
            <a:pPr lvl="0">
              <a:spcAft>
                <a:spcPts val="600"/>
              </a:spcAft>
            </a:pPr>
            <a:r>
              <a:rPr lang="en-US" sz="2600" dirty="0" smtClean="0"/>
              <a:t>Step #2: Use an initial guess of the root, </a:t>
            </a:r>
            <a:r>
              <a:rPr lang="bn-BD" sz="2600" i="1" dirty="0" smtClean="0">
                <a:latin typeface="Times New Roman" pitchFamily="18" charset="0"/>
              </a:rPr>
              <a:t>x</a:t>
            </a:r>
            <a:r>
              <a:rPr lang="bn-BD" sz="2600" i="1" baseline="-25000" dirty="0" smtClean="0">
                <a:latin typeface="Times New Roman" pitchFamily="18" charset="0"/>
              </a:rPr>
              <a:t>i</a:t>
            </a:r>
            <a:r>
              <a:rPr lang="en-US" sz="2600" dirty="0" smtClean="0"/>
              <a:t> to estimate the new value of the root, </a:t>
            </a:r>
            <a:r>
              <a:rPr lang="bn-BD" sz="2600" i="1" dirty="0" smtClean="0">
                <a:latin typeface="Times New Roman" pitchFamily="18" charset="0"/>
              </a:rPr>
              <a:t>x</a:t>
            </a:r>
            <a:r>
              <a:rPr lang="bn-BD" sz="2600" i="1" baseline="-25000" dirty="0" smtClean="0">
                <a:latin typeface="Times New Roman" pitchFamily="18" charset="0"/>
              </a:rPr>
              <a:t>i+1</a:t>
            </a:r>
            <a:r>
              <a:rPr lang="en-US" sz="2600" dirty="0" smtClean="0"/>
              <a:t> as</a:t>
            </a:r>
          </a:p>
          <a:p>
            <a:pPr>
              <a:spcAft>
                <a:spcPts val="600"/>
              </a:spcAft>
              <a:buNone/>
            </a:pPr>
            <a:r>
              <a:rPr lang="en-US" sz="2400" dirty="0" smtClean="0"/>
              <a:t>           </a:t>
            </a:r>
          </a:p>
          <a:p>
            <a:pPr lvl="0">
              <a:spcAft>
                <a:spcPts val="600"/>
              </a:spcAft>
            </a:pPr>
            <a:r>
              <a:rPr lang="en-US" sz="2600" dirty="0" smtClean="0"/>
              <a:t>Step #3: Find the absolute relative approximate error </a:t>
            </a:r>
            <a:r>
              <a:rPr lang="bn-BD" sz="2600" dirty="0" smtClean="0"/>
              <a:t>  </a:t>
            </a:r>
            <a:r>
              <a:rPr lang="en-US" sz="2600" dirty="0" smtClean="0"/>
              <a:t> </a:t>
            </a:r>
            <a:r>
              <a:rPr lang="bn-BD" sz="500" dirty="0" smtClean="0"/>
              <a:t> </a:t>
            </a:r>
            <a:r>
              <a:rPr lang="en-US" sz="2600" dirty="0" smtClean="0"/>
              <a:t>as</a:t>
            </a:r>
          </a:p>
          <a:p>
            <a:pPr>
              <a:spcAft>
                <a:spcPts val="600"/>
              </a:spcAft>
              <a:buNone/>
            </a:pPr>
            <a:endParaRPr lang="en-US" sz="2400" dirty="0" smtClean="0"/>
          </a:p>
          <a:p>
            <a:pPr lvl="0">
              <a:spcAft>
                <a:spcPts val="600"/>
              </a:spcAft>
              <a:buNone/>
            </a:pPr>
            <a:endParaRPr lang="bn-BD" sz="2400" dirty="0" smtClean="0"/>
          </a:p>
          <a:p>
            <a:pPr lvl="0">
              <a:spcAft>
                <a:spcPts val="600"/>
              </a:spcAft>
            </a:pPr>
            <a:r>
              <a:rPr lang="en-US" sz="2600" dirty="0" smtClean="0"/>
              <a:t>Step #4: Compare the absolute relative approximate error with the pre-specified relative error tolerance,</a:t>
            </a:r>
            <a:r>
              <a:rPr lang="bn-BD" sz="2600" dirty="0" smtClean="0"/>
              <a:t> </a:t>
            </a:r>
            <a:r>
              <a:rPr lang="en-US" sz="2600" dirty="0" smtClean="0"/>
              <a:t>  </a:t>
            </a:r>
            <a:endParaRPr lang="bn-BD" sz="2600" dirty="0" smtClean="0"/>
          </a:p>
          <a:p>
            <a:pPr lvl="0">
              <a:spcAft>
                <a:spcPts val="600"/>
              </a:spcAft>
            </a:pPr>
            <a:r>
              <a:rPr lang="en-US" sz="2600" dirty="0" smtClean="0"/>
              <a:t>Step #5: If</a:t>
            </a:r>
            <a:r>
              <a:rPr lang="bn-BD" sz="2600" dirty="0" smtClean="0"/>
              <a:t>  </a:t>
            </a:r>
            <a:r>
              <a:rPr lang="en-US" sz="2600" dirty="0" smtClean="0"/>
              <a:t> &gt; </a:t>
            </a:r>
            <a:r>
              <a:rPr lang="bn-BD" sz="2600" dirty="0" smtClean="0"/>
              <a:t> </a:t>
            </a:r>
            <a:r>
              <a:rPr lang="en-US" sz="2600" dirty="0" smtClean="0"/>
              <a:t> then go to Step 2, else stop the process.  </a:t>
            </a:r>
            <a:endParaRPr lang="bn-BD" sz="2600" dirty="0" smtClean="0"/>
          </a:p>
          <a:p>
            <a:pPr lvl="0">
              <a:spcAft>
                <a:spcPts val="600"/>
              </a:spcAft>
            </a:pPr>
            <a:r>
              <a:rPr lang="en-US" sz="2600" dirty="0" smtClean="0"/>
              <a:t>Also, check if the number of iterations has exceeded the maximum number of iterations allowed.  </a:t>
            </a:r>
            <a:endParaRPr lang="bn-BD" sz="2600" dirty="0" smtClean="0"/>
          </a:p>
          <a:p>
            <a:pPr lvl="0">
              <a:spcAft>
                <a:spcPts val="600"/>
              </a:spcAft>
            </a:pPr>
            <a:r>
              <a:rPr lang="en-US" sz="2600" dirty="0" smtClean="0"/>
              <a:t>If so, one needs to terminate the algorithm and notify the user.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99330" name="Object 2"/>
          <p:cNvGraphicFramePr>
            <a:graphicFrameLocks noChangeAspect="1"/>
          </p:cNvGraphicFramePr>
          <p:nvPr/>
        </p:nvGraphicFramePr>
        <p:xfrm>
          <a:off x="3701049" y="2828470"/>
          <a:ext cx="1909732" cy="79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16" name="Equation" r:id="rId3" imgW="1040948" imgH="431613" progId="Equation.3">
                  <p:embed/>
                </p:oleObj>
              </mc:Choice>
              <mc:Fallback>
                <p:oleObj name="Equation" r:id="rId3" imgW="1040948" imgH="431613" progId="Equation.3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1049" y="2828470"/>
                        <a:ext cx="1909732" cy="791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296333"/>
              </p:ext>
            </p:extLst>
          </p:nvPr>
        </p:nvGraphicFramePr>
        <p:xfrm>
          <a:off x="5796136" y="3356992"/>
          <a:ext cx="432048" cy="45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17" name="Equation" r:id="rId5" imgW="241195" imgH="253890" progId="Equation.3">
                  <p:embed/>
                </p:oleObj>
              </mc:Choice>
              <mc:Fallback>
                <p:oleObj name="Equation" r:id="rId5" imgW="241195" imgH="253890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356992"/>
                        <a:ext cx="432048" cy="45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3302614" y="3836952"/>
          <a:ext cx="2306173" cy="84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18" name="Equation" r:id="rId7" imgW="1320227" imgH="482391" progId="Equation.3">
                  <p:embed/>
                </p:oleObj>
              </mc:Choice>
              <mc:Fallback>
                <p:oleObj name="Equation" r:id="rId7" imgW="1320227" imgH="482391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614" y="3836952"/>
                        <a:ext cx="2306173" cy="842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1331640" y="5157192"/>
          <a:ext cx="432048" cy="45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19" name="Equation" r:id="rId9" imgW="241195" imgH="253890" progId="Equation.3">
                  <p:embed/>
                </p:oleObj>
              </mc:Choice>
              <mc:Fallback>
                <p:oleObj name="Equation" r:id="rId9" imgW="241195" imgH="253890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157192"/>
                        <a:ext cx="432048" cy="45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1835696" y="5157192"/>
          <a:ext cx="32543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0" name="Equation" r:id="rId11" imgW="177480" imgH="228600" progId="Equation.3">
                  <p:embed/>
                </p:oleObj>
              </mc:Choice>
              <mc:Fallback>
                <p:oleObj name="Equation" r:id="rId11" imgW="177480" imgH="228600" progId="Equation.3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157192"/>
                        <a:ext cx="32543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8" y="1484784"/>
            <a:ext cx="8964488" cy="530120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equation that gives the depth  in meters to which the ball is submerged under water is given by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r>
              <a:rPr lang="en-US" sz="2400" dirty="0" smtClean="0"/>
              <a:t>Use the Newton-</a:t>
            </a:r>
            <a:r>
              <a:rPr lang="en-US" sz="2400" dirty="0" err="1" smtClean="0"/>
              <a:t>Raphson</a:t>
            </a:r>
            <a:r>
              <a:rPr lang="en-US" sz="2400" dirty="0" smtClean="0"/>
              <a:t> method to obtain</a:t>
            </a:r>
            <a:endParaRPr lang="bn-BD" sz="2400" dirty="0" smtClean="0"/>
          </a:p>
          <a:p>
            <a:pPr lvl="1"/>
            <a:r>
              <a:rPr lang="en-US" sz="2400" dirty="0" smtClean="0"/>
              <a:t>the depth  to which the ball is submerged under water.  Conduct three iterations to estimate the root of the above equation.  </a:t>
            </a:r>
            <a:endParaRPr lang="bn-BD" sz="2400" dirty="0" smtClean="0"/>
          </a:p>
          <a:p>
            <a:pPr lvl="1"/>
            <a:r>
              <a:rPr lang="en-US" sz="2400" dirty="0" smtClean="0"/>
              <a:t>the absolute relative approximate error at the end of each iteration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003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761843"/>
              </p:ext>
            </p:extLst>
          </p:nvPr>
        </p:nvGraphicFramePr>
        <p:xfrm>
          <a:off x="2339752" y="2348880"/>
          <a:ext cx="3960440" cy="42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1" name="Equation" r:id="rId3" imgW="1879600" imgH="203200" progId="Equation.3">
                  <p:embed/>
                </p:oleObj>
              </mc:Choice>
              <mc:Fallback>
                <p:oleObj name="Equation" r:id="rId3" imgW="1879600" imgH="2032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348880"/>
                        <a:ext cx="3960440" cy="428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</a:t>
            </a:r>
            <a:r>
              <a:rPr lang="bn-BD" dirty="0" smtClean="0"/>
              <a:t> to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76872"/>
            <a:ext cx="8964488" cy="4581128"/>
          </a:xfrm>
        </p:spPr>
        <p:txBody>
          <a:bodyPr/>
          <a:lstStyle/>
          <a:p>
            <a:r>
              <a:rPr lang="en-US" sz="2400" dirty="0" smtClean="0"/>
              <a:t>Let us assume the initial guess of the root of</a:t>
            </a:r>
            <a:r>
              <a:rPr lang="bn-BD" sz="2400" dirty="0" smtClean="0"/>
              <a:t> </a:t>
            </a:r>
            <a:r>
              <a:rPr lang="bn-BD" sz="2400" i="1" dirty="0" smtClean="0">
                <a:latin typeface="Times New Roman" pitchFamily="18" charset="0"/>
              </a:rPr>
              <a:t>f(x)=</a:t>
            </a:r>
            <a:r>
              <a:rPr lang="bn-BD" sz="2000" i="1" dirty="0" smtClean="0"/>
              <a:t>0</a:t>
            </a:r>
            <a:r>
              <a:rPr lang="en-US" sz="1100" dirty="0" smtClean="0"/>
              <a:t>  </a:t>
            </a:r>
            <a:r>
              <a:rPr lang="en-US" sz="1200" dirty="0" smtClean="0"/>
              <a:t>  </a:t>
            </a:r>
            <a:r>
              <a:rPr lang="en-US" sz="2400" dirty="0" smtClean="0"/>
              <a:t>is </a:t>
            </a:r>
            <a:r>
              <a:rPr lang="bn-BD" sz="2400" i="1" dirty="0" smtClean="0">
                <a:latin typeface="Times New Roman" pitchFamily="18" charset="0"/>
              </a:rPr>
              <a:t>x</a:t>
            </a:r>
            <a:r>
              <a:rPr lang="bn-BD" sz="2400" i="1" baseline="-25000" dirty="0" smtClean="0">
                <a:latin typeface="Times New Roman" pitchFamily="18" charset="0"/>
              </a:rPr>
              <a:t>0</a:t>
            </a:r>
            <a:r>
              <a:rPr lang="bn-BD" sz="2400" dirty="0" smtClean="0"/>
              <a:t>=0.05</a:t>
            </a:r>
            <a:r>
              <a:rPr lang="en-US" sz="2400" dirty="0" smtClean="0"/>
              <a:t> </a:t>
            </a:r>
            <a:r>
              <a:rPr lang="bn-BD" sz="2400" dirty="0" smtClean="0"/>
              <a:t>m</a:t>
            </a:r>
            <a:r>
              <a:rPr lang="en-US" sz="2400" dirty="0" smtClean="0"/>
              <a:t>. </a:t>
            </a:r>
            <a:endParaRPr lang="bn-BD" sz="2400" dirty="0" smtClean="0"/>
          </a:p>
          <a:p>
            <a:pPr>
              <a:buNone/>
            </a:pPr>
            <a:endParaRPr lang="bn-BD" sz="2400" b="1" u="sng" dirty="0" smtClean="0"/>
          </a:p>
          <a:p>
            <a:pPr>
              <a:buNone/>
            </a:pPr>
            <a:r>
              <a:rPr lang="bn-BD" sz="2400" b="1" u="sng" dirty="0" smtClean="0"/>
              <a:t>Iteration 1</a:t>
            </a:r>
          </a:p>
          <a:p>
            <a:pPr>
              <a:buNone/>
            </a:pPr>
            <a:r>
              <a:rPr lang="en-US" sz="2400" dirty="0" smtClean="0"/>
              <a:t>The estimate of the root is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endParaRPr lang="en-US" dirty="0" smtClean="0"/>
          </a:p>
          <a:p>
            <a:endParaRPr lang="en-US" sz="2400" dirty="0" smtClean="0"/>
          </a:p>
          <a:p>
            <a:endParaRPr lang="en-US" sz="600" dirty="0" smtClean="0"/>
          </a:p>
          <a:p>
            <a:r>
              <a:rPr lang="en-US" sz="2400" dirty="0" smtClean="0"/>
              <a:t>The absolute relative approximate error </a:t>
            </a:r>
            <a:r>
              <a:rPr lang="bn-BD" sz="2400" dirty="0" smtClean="0"/>
              <a:t>  </a:t>
            </a:r>
            <a:r>
              <a:rPr lang="en-US" sz="2400" dirty="0" smtClean="0"/>
              <a:t> at the end of Iteration 1 is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1531662" y="1484784"/>
          <a:ext cx="448049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75" name="Equation" r:id="rId3" imgW="2032000" imgH="228600" progId="Equation.3">
                  <p:embed/>
                </p:oleObj>
              </mc:Choice>
              <mc:Fallback>
                <p:oleObj name="Equation" r:id="rId3" imgW="2032000" imgH="228600" progId="Equation.3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662" y="1484784"/>
                        <a:ext cx="4480498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1490693" y="1916832"/>
          <a:ext cx="260428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76" name="Equation" r:id="rId5" imgW="1181100" imgH="228600" progId="Equation.3">
                  <p:embed/>
                </p:oleObj>
              </mc:Choice>
              <mc:Fallback>
                <p:oleObj name="Equation" r:id="rId5" imgW="1181100" imgH="228600" progId="Equation.3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93" y="1916832"/>
                        <a:ext cx="2604289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3635896" y="3274761"/>
          <a:ext cx="1872208" cy="826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77" name="Equation" r:id="rId7" imgW="977900" imgH="431800" progId="Equation.3">
                  <p:embed/>
                </p:oleObj>
              </mc:Choice>
              <mc:Fallback>
                <p:oleObj name="Equation" r:id="rId7" imgW="977900" imgH="431800" progId="Equation.3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274761"/>
                        <a:ext cx="1872208" cy="826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3988152" y="3996975"/>
          <a:ext cx="4904328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78" name="Equation" r:id="rId9" imgW="2667000" imgH="469900" progId="Equation.3">
                  <p:embed/>
                </p:oleObj>
              </mc:Choice>
              <mc:Fallback>
                <p:oleObj name="Equation" r:id="rId9" imgW="2667000" imgH="469900" progId="Equation.3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8152" y="3996975"/>
                        <a:ext cx="4904328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3995936" y="4797152"/>
          <a:ext cx="1152128" cy="316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79" name="Equation" r:id="rId11" imgW="647419" imgH="177723" progId="Equation.3">
                  <p:embed/>
                </p:oleObj>
              </mc:Choice>
              <mc:Fallback>
                <p:oleObj name="Equation" r:id="rId11" imgW="647419" imgH="177723" progId="Equation.3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797152"/>
                        <a:ext cx="1152128" cy="316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5483390" y="5074961"/>
          <a:ext cx="4921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80" name="Equation" r:id="rId13" imgW="241195" imgH="253890" progId="Equation.3">
                  <p:embed/>
                </p:oleObj>
              </mc:Choice>
              <mc:Fallback>
                <p:oleObj name="Equation" r:id="rId13" imgW="241195" imgH="253890" progId="Equation.3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390" y="5074961"/>
                        <a:ext cx="4921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647164"/>
              </p:ext>
            </p:extLst>
          </p:nvPr>
        </p:nvGraphicFramePr>
        <p:xfrm>
          <a:off x="1567648" y="5855705"/>
          <a:ext cx="2547590" cy="957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81" name="Equation" r:id="rId15" imgW="1180588" imgH="482391" progId="Equation.3">
                  <p:embed/>
                </p:oleObj>
              </mc:Choice>
              <mc:Fallback>
                <p:oleObj name="Equation" r:id="rId15" imgW="1180588" imgH="482391" progId="Equation.3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648" y="5855705"/>
                        <a:ext cx="2547590" cy="957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328699"/>
              </p:ext>
            </p:extLst>
          </p:nvPr>
        </p:nvGraphicFramePr>
        <p:xfrm>
          <a:off x="4139952" y="5776292"/>
          <a:ext cx="26701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82" name="Equation" r:id="rId17" imgW="1434477" imgH="634725" progId="Equation.3">
                  <p:embed/>
                </p:oleObj>
              </mc:Choice>
              <mc:Fallback>
                <p:oleObj name="Equation" r:id="rId17" imgW="1434477" imgH="634725" progId="Equation.3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5776292"/>
                        <a:ext cx="267017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Solution to example 1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16" y="1412776"/>
            <a:ext cx="8604448" cy="5184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Iteration 2</a:t>
            </a:r>
          </a:p>
          <a:p>
            <a:r>
              <a:rPr lang="en-US" sz="2400" dirty="0" smtClean="0"/>
              <a:t>The estimate of the root is</a:t>
            </a:r>
          </a:p>
          <a:p>
            <a:pPr>
              <a:buNone/>
            </a:pPr>
            <a:r>
              <a:rPr lang="en-US" sz="2400" dirty="0" smtClean="0"/>
              <a:t>     </a:t>
            </a:r>
          </a:p>
          <a:p>
            <a:r>
              <a:rPr lang="en-US" sz="2400" dirty="0" smtClean="0"/>
              <a:t>The absolute relative approximate error </a:t>
            </a:r>
            <a:r>
              <a:rPr lang="bn-BD" sz="2400" dirty="0" smtClean="0"/>
              <a:t> </a:t>
            </a:r>
            <a:r>
              <a:rPr lang="en-US" sz="2400" dirty="0" smtClean="0"/>
              <a:t> </a:t>
            </a:r>
            <a:r>
              <a:rPr lang="bn-BD" sz="2400" dirty="0" smtClean="0"/>
              <a:t> </a:t>
            </a:r>
            <a:r>
              <a:rPr lang="en-US" sz="2400" dirty="0" smtClean="0"/>
              <a:t>at the end of Iteration 2 is  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Iteration 3</a:t>
            </a:r>
          </a:p>
          <a:p>
            <a:r>
              <a:rPr lang="en-US" sz="2400" dirty="0" smtClean="0"/>
              <a:t>The estimate of the root is</a:t>
            </a:r>
            <a:r>
              <a:rPr lang="bn-BD" sz="12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3</a:t>
            </a:r>
            <a:r>
              <a:rPr lang="bn-BD" sz="2400" dirty="0" smtClean="0"/>
              <a:t>=0.06238</a:t>
            </a:r>
          </a:p>
          <a:p>
            <a:r>
              <a:rPr lang="bn-BD" sz="2400" dirty="0" smtClean="0"/>
              <a:t>The absolute relative approximation error         at the end of iteration 3 is  0.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03426" name="Object 2"/>
          <p:cNvGraphicFramePr>
            <a:graphicFrameLocks noChangeAspect="1"/>
          </p:cNvGraphicFramePr>
          <p:nvPr/>
        </p:nvGraphicFramePr>
        <p:xfrm>
          <a:off x="4052954" y="1715299"/>
          <a:ext cx="1770549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9" name="Equation" r:id="rId3" imgW="965200" imgH="431800" progId="Equation.3">
                  <p:embed/>
                </p:oleObj>
              </mc:Choice>
              <mc:Fallback>
                <p:oleObj name="Equation" r:id="rId3" imgW="965200" imgH="431800" progId="Equation.3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954" y="1715299"/>
                        <a:ext cx="1770549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5877530" y="1918966"/>
          <a:ext cx="1268826" cy="34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0" name="Equation" r:id="rId5" imgW="647419" imgH="177723" progId="Equation.3">
                  <p:embed/>
                </p:oleObj>
              </mc:Choice>
              <mc:Fallback>
                <p:oleObj name="Equation" r:id="rId5" imgW="647419" imgH="177723" progId="Equation.3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7530" y="1918966"/>
                        <a:ext cx="1268826" cy="348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289646"/>
              </p:ext>
            </p:extLst>
          </p:nvPr>
        </p:nvGraphicFramePr>
        <p:xfrm>
          <a:off x="5315446" y="2706987"/>
          <a:ext cx="480690" cy="505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1" name="Equation" r:id="rId7" imgW="241195" imgH="253890" progId="Equation.3">
                  <p:embed/>
                </p:oleObj>
              </mc:Choice>
              <mc:Fallback>
                <p:oleObj name="Equation" r:id="rId7" imgW="241195" imgH="253890" progId="Equation.3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5446" y="2706987"/>
                        <a:ext cx="480690" cy="505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2339752" y="2996952"/>
          <a:ext cx="2290990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2" name="Equation" r:id="rId9" imgW="1180588" imgH="482391" progId="Equation.3">
                  <p:embed/>
                </p:oleObj>
              </mc:Choice>
              <mc:Fallback>
                <p:oleObj name="Equation" r:id="rId9" imgW="1180588" imgH="482391" progId="Equation.3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996952"/>
                        <a:ext cx="2290990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131032"/>
              </p:ext>
            </p:extLst>
          </p:nvPr>
        </p:nvGraphicFramePr>
        <p:xfrm>
          <a:off x="4644008" y="3227506"/>
          <a:ext cx="1357362" cy="34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3" name="Equation" r:id="rId11" imgW="698400" imgH="177480" progId="Equation.3">
                  <p:embed/>
                </p:oleObj>
              </mc:Choice>
              <mc:Fallback>
                <p:oleObj name="Equation" r:id="rId11" imgW="698400" imgH="177480" progId="Equation.3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3227506"/>
                        <a:ext cx="1357362" cy="345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75016"/>
              </p:ext>
            </p:extLst>
          </p:nvPr>
        </p:nvGraphicFramePr>
        <p:xfrm>
          <a:off x="5664051" y="4725144"/>
          <a:ext cx="4921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4" name="Equation" r:id="rId13" imgW="241195" imgH="253890" progId="Equation.3">
                  <p:embed/>
                </p:oleObj>
              </mc:Choice>
              <mc:Fallback>
                <p:oleObj name="Equation" r:id="rId13" imgW="241195" imgH="253890" progId="Equation.3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051" y="4725144"/>
                        <a:ext cx="4921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6677</TotalTime>
  <Words>1875</Words>
  <Application>Microsoft Office PowerPoint</Application>
  <PresentationFormat>On-screen Show (4:3)</PresentationFormat>
  <Paragraphs>457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Office Theme</vt:lpstr>
      <vt:lpstr>Equation</vt:lpstr>
      <vt:lpstr>Microsoft Equation 3.0</vt:lpstr>
      <vt:lpstr>PowerPoint Presentation</vt:lpstr>
      <vt:lpstr>Introduction</vt:lpstr>
      <vt:lpstr>Derivation of Newton-Raphson Method</vt:lpstr>
      <vt:lpstr>Derivation of Newton-Raphson Method (continued)</vt:lpstr>
      <vt:lpstr>Newton Raphson’s Method</vt:lpstr>
      <vt:lpstr>Algorithm of Newton-Raphson Method</vt:lpstr>
      <vt:lpstr>Example 1</vt:lpstr>
      <vt:lpstr>Solution to example 1</vt:lpstr>
      <vt:lpstr>Solution to example 1 (continued)</vt:lpstr>
      <vt:lpstr>Drawbacks of the Newton-Raphson Method</vt:lpstr>
      <vt:lpstr>Table 1:  Divergence near inflection point</vt:lpstr>
      <vt:lpstr>Figure 3   Divergence at inflection point for </vt:lpstr>
      <vt:lpstr>Drawbacks of the Newton-Raphson Method (continued)</vt:lpstr>
      <vt:lpstr>Figure 4   Pitfall of division by zero or a near zero number</vt:lpstr>
      <vt:lpstr>Table 2   Division by near zero in Newton-Raphson method</vt:lpstr>
      <vt:lpstr>Drawbacks of the Newton-Raphson Method (continued)</vt:lpstr>
      <vt:lpstr>Table 3   Oscillations near local maxima and minima in Newton-Raphson method</vt:lpstr>
      <vt:lpstr>Figure 5   Oscillations around local minima for </vt:lpstr>
      <vt:lpstr>Drawbacks of the Newton-Raphson Method (continued)</vt:lpstr>
      <vt:lpstr>Table 4   Root jumping in Newton-Raphson method</vt:lpstr>
      <vt:lpstr>Figure 6   Root jumping from intended location of root for </vt:lpstr>
      <vt:lpstr>Flow Chart of Newton Rapshon’s Method</vt:lpstr>
      <vt:lpstr>Matlab code for NR method</vt:lpstr>
      <vt:lpstr>What is the secant method and why would I want to use it instead of the Newton-Raphson method?</vt:lpstr>
      <vt:lpstr>Derivation of Secant Method</vt:lpstr>
      <vt:lpstr>Figure 1  Geometrical representation of the secant method</vt:lpstr>
      <vt:lpstr>Derivation of Secant Method (continued)</vt:lpstr>
      <vt:lpstr>Apply Secant Method in the floating ball problem </vt:lpstr>
      <vt:lpstr>Secant Method:  Floating ball problem (continued)</vt:lpstr>
      <vt:lpstr>Iteration 3 for the floating ball problem (Secant Method)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  S. M. Lutful Kabir Visiting Research Professor Brac University</dc:title>
  <dc:creator>S. M. Lutful Kabir</dc:creator>
  <cp:lastModifiedBy>Md. Hakikur Rahman</cp:lastModifiedBy>
  <cp:revision>172</cp:revision>
  <dcterms:created xsi:type="dcterms:W3CDTF">2013-01-12T13:11:26Z</dcterms:created>
  <dcterms:modified xsi:type="dcterms:W3CDTF">2016-02-24T04:17:59Z</dcterms:modified>
</cp:coreProperties>
</file>