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364" r:id="rId3"/>
    <p:sldId id="371" r:id="rId4"/>
    <p:sldId id="372" r:id="rId5"/>
    <p:sldId id="380" r:id="rId6"/>
    <p:sldId id="381" r:id="rId7"/>
    <p:sldId id="382" r:id="rId8"/>
    <p:sldId id="383" r:id="rId9"/>
    <p:sldId id="384" r:id="rId10"/>
    <p:sldId id="385" r:id="rId11"/>
    <p:sldId id="386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1" autoAdjust="0"/>
    <p:restoredTop sz="86441" autoAdjust="0"/>
  </p:normalViewPr>
  <p:slideViewPr>
    <p:cSldViewPr>
      <p:cViewPr varScale="1">
        <p:scale>
          <a:sx n="63" d="100"/>
          <a:sy n="63" d="100"/>
        </p:scale>
        <p:origin x="-13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42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1C209C9-A101-4130-B75B-51ADCADC221D}" type="datetimeFigureOut">
              <a:rPr lang="en-US" smtClean="0"/>
              <a:pPr/>
              <a:t>9/26/2015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FA01FF1-DC69-434B-8E3F-14DD419002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1656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A97C9F-F747-42B6-AB67-8F7A9F7B170E}" type="datetimeFigureOut">
              <a:rPr lang="en-US" smtClean="0"/>
              <a:pPr/>
              <a:t>9/26/2015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FA82103-92EB-41B5-A25E-489A2021F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815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CA54-90EF-49BB-93BD-5CA5D1E92B3E}" type="datetime1">
              <a:rPr lang="en-US" smtClean="0"/>
              <a:pPr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831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FACC-32BD-4D0E-9E79-AA17AC2FFDDE}" type="datetime1">
              <a:rPr lang="en-US" smtClean="0"/>
              <a:pPr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742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11F0-41A3-40CC-ABA9-EC337CC99376}" type="datetime1">
              <a:rPr lang="en-US" smtClean="0"/>
              <a:pPr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914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9760-9AB8-4FDB-9F7C-2BD339065D40}" type="datetime1">
              <a:rPr lang="en-US" smtClean="0"/>
              <a:pPr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552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B665-E7E0-4C3B-9A5E-17740D63E505}" type="datetime1">
              <a:rPr lang="en-US" smtClean="0"/>
              <a:pPr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145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1564-5E11-4E28-9C44-3CE0ACE26F8A}" type="datetime1">
              <a:rPr lang="en-US" smtClean="0"/>
              <a:pPr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145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318F-83A6-4A14-BCB6-B0E49CDFEDE7}" type="datetime1">
              <a:rPr lang="en-US" smtClean="0"/>
              <a:pPr/>
              <a:t>9/26/2015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778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3C0B-0C74-4EC9-8407-61CCE5DA1287}" type="datetime1">
              <a:rPr lang="en-US" smtClean="0"/>
              <a:pPr/>
              <a:t>9/26/2015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2371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25AA-7AF7-47D6-804E-F7D0601CA626}" type="datetime1">
              <a:rPr lang="en-US" smtClean="0"/>
              <a:pPr/>
              <a:t>9/26/2015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5245-A0A1-44F0-BCB2-F24EC157E8A3}" type="datetime1">
              <a:rPr lang="en-US" smtClean="0"/>
              <a:pPr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938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6F2D-5524-4D11-953B-6A86CCB40C33}" type="datetime1">
              <a:rPr lang="en-US" smtClean="0"/>
              <a:pPr/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4734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629D7-AAE4-435C-B46B-81847BA3C631}" type="datetime1">
              <a:rPr lang="en-US" smtClean="0"/>
              <a:pPr/>
              <a:t>9/26/2015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964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052442" y="3240360"/>
            <a:ext cx="8305904" cy="3501008"/>
          </a:xfrm>
          <a:prstGeom prst="rect">
            <a:avLst/>
          </a:prstGeom>
        </p:spPr>
        <p:txBody>
          <a:bodyPr vert="horz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bn-BD" sz="3200" dirty="0" smtClean="0">
                <a:solidFill>
                  <a:schemeClr val="tx1"/>
                </a:solidFill>
                <a:cs typeface="+mn-cs"/>
              </a:rPr>
              <a:t>Lecture </a:t>
            </a:r>
            <a:r>
              <a:rPr lang="en-US" sz="3200" dirty="0" smtClean="0">
                <a:solidFill>
                  <a:schemeClr val="tx1"/>
                </a:solidFill>
              </a:rPr>
              <a:t>07</a:t>
            </a:r>
            <a:r>
              <a:rPr lang="bn-BD" sz="3200" dirty="0" smtClean="0">
                <a:solidFill>
                  <a:schemeClr val="tx1"/>
                </a:solidFill>
                <a:cs typeface="+mn-cs"/>
              </a:rPr>
              <a:t/>
            </a:r>
            <a:br>
              <a:rPr lang="bn-BD" sz="3200" dirty="0" smtClean="0">
                <a:solidFill>
                  <a:schemeClr val="tx1"/>
                </a:solidFill>
                <a:cs typeface="+mn-cs"/>
              </a:rPr>
            </a:br>
            <a:r>
              <a:rPr lang="en-US" sz="3200" dirty="0" smtClean="0">
                <a:solidFill>
                  <a:schemeClr val="tx1"/>
                </a:solidFill>
                <a:cs typeface="+mn-cs"/>
              </a:rPr>
              <a:t>Programming for</a:t>
            </a:r>
          </a:p>
          <a:p>
            <a:r>
              <a:rPr lang="bn-BD" sz="3200" dirty="0" smtClean="0">
                <a:solidFill>
                  <a:schemeClr val="tx1"/>
                </a:solidFill>
                <a:cs typeface="+mn-cs"/>
              </a:rPr>
              <a:t>Gaussian Elimination Method</a:t>
            </a:r>
            <a:endParaRPr lang="en-US" sz="1800" dirty="0" smtClean="0">
              <a:solidFill>
                <a:schemeClr val="tx1"/>
              </a:solidFill>
              <a:cs typeface="+mn-cs"/>
            </a:endParaRPr>
          </a:p>
          <a:p>
            <a:r>
              <a:rPr lang="en-US" sz="3200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bn-BD" sz="3600" dirty="0" smtClean="0">
                <a:solidFill>
                  <a:schemeClr val="tx1"/>
                </a:solidFill>
              </a:rPr>
              <a:t/>
            </a:r>
            <a:br>
              <a:rPr lang="bn-BD" sz="3600" dirty="0" smtClean="0">
                <a:solidFill>
                  <a:schemeClr val="tx1"/>
                </a:solidFill>
              </a:rPr>
            </a:br>
            <a:r>
              <a:rPr lang="en-US" sz="3600" smtClean="0">
                <a:solidFill>
                  <a:schemeClr val="tx1"/>
                </a:solidFill>
              </a:rPr>
              <a:t>Slides courtesy:</a:t>
            </a:r>
          </a:p>
          <a:p>
            <a:r>
              <a:rPr lang="bn-BD" sz="2800" dirty="0" smtClean="0">
                <a:solidFill>
                  <a:schemeClr val="tx1"/>
                </a:solidFill>
              </a:rPr>
              <a:t>Dr.</a:t>
            </a:r>
            <a:r>
              <a:rPr lang="bn-BD" sz="4400" dirty="0" smtClean="0">
                <a:solidFill>
                  <a:schemeClr val="tx1"/>
                </a:solidFill>
              </a:rPr>
              <a:t> </a:t>
            </a:r>
            <a:r>
              <a:rPr lang="bn-BD" sz="2800" dirty="0" smtClean="0">
                <a:solidFill>
                  <a:schemeClr val="tx1"/>
                </a:solidFill>
              </a:rPr>
              <a:t>S. M. Lutful Kabir</a:t>
            </a:r>
            <a:br>
              <a:rPr lang="bn-BD" sz="2800" dirty="0" smtClean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533400" y="1311510"/>
            <a:ext cx="80772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bn-BD" sz="4700" dirty="0" smtClean="0">
                <a:solidFill>
                  <a:schemeClr val="tx1"/>
                </a:solidFill>
              </a:rPr>
              <a:t>Numerical Methods</a:t>
            </a:r>
            <a:endParaRPr lang="en-US" sz="4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59318"/>
            <a:ext cx="9144000" cy="5286388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7400" dirty="0" smtClean="0">
                <a:solidFill>
                  <a:schemeClr val="accent6"/>
                </a:solidFill>
              </a:rPr>
              <a:t>	%  BACK SUBSTITUTION</a:t>
            </a:r>
          </a:p>
          <a:p>
            <a:pPr>
              <a:buNone/>
            </a:pPr>
            <a:r>
              <a:rPr lang="en-US" sz="7400" dirty="0" smtClean="0">
                <a:solidFill>
                  <a:schemeClr val="accent6"/>
                </a:solidFill>
              </a:rPr>
              <a:t>	%  find the value of </a:t>
            </a:r>
            <a:r>
              <a:rPr lang="en-US" sz="7400" dirty="0" err="1" smtClean="0">
                <a:solidFill>
                  <a:schemeClr val="accent6"/>
                </a:solidFill>
              </a:rPr>
              <a:t>xn</a:t>
            </a:r>
            <a:r>
              <a:rPr lang="en-US" sz="7400" dirty="0" smtClean="0">
                <a:solidFill>
                  <a:schemeClr val="accent6"/>
                </a:solidFill>
              </a:rPr>
              <a:t> from the last equation</a:t>
            </a:r>
          </a:p>
          <a:p>
            <a:pPr>
              <a:buNone/>
            </a:pPr>
            <a:r>
              <a:rPr lang="en-US" sz="7400" dirty="0" smtClean="0"/>
              <a:t>	x(n)=b(n)/a(</a:t>
            </a:r>
            <a:r>
              <a:rPr lang="en-US" sz="7400" dirty="0" err="1" smtClean="0"/>
              <a:t>n,n</a:t>
            </a:r>
            <a:r>
              <a:rPr lang="en-US" sz="7400" dirty="0" smtClean="0"/>
              <a:t>);</a:t>
            </a:r>
          </a:p>
          <a:p>
            <a:pPr>
              <a:buNone/>
            </a:pPr>
            <a:r>
              <a:rPr lang="en-US" sz="7400" dirty="0" smtClean="0"/>
              <a:t>	</a:t>
            </a:r>
            <a:r>
              <a:rPr lang="en-US" sz="7400" dirty="0" smtClean="0">
                <a:solidFill>
                  <a:schemeClr val="accent6"/>
                </a:solidFill>
              </a:rPr>
              <a:t>%  start finding value of x(n-1), then x(n-2) and so on </a:t>
            </a:r>
            <a:r>
              <a:rPr lang="en-US" sz="7400" dirty="0" err="1" smtClean="0">
                <a:solidFill>
                  <a:schemeClr val="accent6"/>
                </a:solidFill>
              </a:rPr>
              <a:t>upto</a:t>
            </a:r>
            <a:r>
              <a:rPr lang="en-US" sz="7400" dirty="0" smtClean="0">
                <a:solidFill>
                  <a:schemeClr val="accent6"/>
                </a:solidFill>
              </a:rPr>
              <a:t> x3, x3 and</a:t>
            </a:r>
          </a:p>
          <a:p>
            <a:pPr>
              <a:buNone/>
            </a:pPr>
            <a:r>
              <a:rPr lang="en-US" sz="7400" dirty="0" smtClean="0">
                <a:solidFill>
                  <a:schemeClr val="accent6"/>
                </a:solidFill>
              </a:rPr>
              <a:t>	%  x1 using the equations (n-1)</a:t>
            </a:r>
            <a:r>
              <a:rPr lang="en-US" sz="7400" dirty="0" err="1" smtClean="0">
                <a:solidFill>
                  <a:schemeClr val="accent6"/>
                </a:solidFill>
              </a:rPr>
              <a:t>th</a:t>
            </a:r>
            <a:r>
              <a:rPr lang="en-US" sz="7400" dirty="0" smtClean="0">
                <a:solidFill>
                  <a:schemeClr val="accent6"/>
                </a:solidFill>
              </a:rPr>
              <a:t>, (n-2)</a:t>
            </a:r>
            <a:r>
              <a:rPr lang="en-US" sz="7400" dirty="0" err="1" smtClean="0">
                <a:solidFill>
                  <a:schemeClr val="accent6"/>
                </a:solidFill>
              </a:rPr>
              <a:t>th</a:t>
            </a:r>
            <a:r>
              <a:rPr lang="en-US" sz="7400" dirty="0" smtClean="0">
                <a:solidFill>
                  <a:schemeClr val="accent6"/>
                </a:solidFill>
              </a:rPr>
              <a:t>, </a:t>
            </a:r>
            <a:r>
              <a:rPr lang="en-US" sz="7400" dirty="0" err="1" smtClean="0">
                <a:solidFill>
                  <a:schemeClr val="accent6"/>
                </a:solidFill>
              </a:rPr>
              <a:t>upto</a:t>
            </a:r>
            <a:r>
              <a:rPr lang="en-US" sz="7400" dirty="0" smtClean="0">
                <a:solidFill>
                  <a:schemeClr val="accent6"/>
                </a:solidFill>
              </a:rPr>
              <a:t> 2nd, 1st equations</a:t>
            </a:r>
          </a:p>
          <a:p>
            <a:pPr>
              <a:buNone/>
            </a:pPr>
            <a:r>
              <a:rPr lang="en-US" sz="7400" dirty="0" smtClean="0">
                <a:solidFill>
                  <a:schemeClr val="accent6"/>
                </a:solidFill>
              </a:rPr>
              <a:t>	%  sequentially in backward direction</a:t>
            </a:r>
          </a:p>
          <a:p>
            <a:pPr>
              <a:buNone/>
            </a:pPr>
            <a:endParaRPr lang="en-US" sz="7400" dirty="0" smtClean="0"/>
          </a:p>
          <a:p>
            <a:pPr>
              <a:buNone/>
            </a:pPr>
            <a:r>
              <a:rPr lang="en-US" sz="7400" dirty="0" smtClean="0"/>
              <a:t>	for </a:t>
            </a:r>
            <a:r>
              <a:rPr lang="en-US" sz="7400" dirty="0" err="1" smtClean="0"/>
              <a:t>kk</a:t>
            </a:r>
            <a:r>
              <a:rPr lang="en-US" sz="7400" dirty="0" smtClean="0"/>
              <a:t>=n-1:-1:1</a:t>
            </a:r>
          </a:p>
          <a:p>
            <a:pPr>
              <a:buNone/>
            </a:pPr>
            <a:r>
              <a:rPr lang="en-US" sz="7400" dirty="0" smtClean="0"/>
              <a:t>    		</a:t>
            </a:r>
            <a:r>
              <a:rPr lang="en-US" sz="7400" dirty="0" err="1" smtClean="0"/>
              <a:t>sumtotal</a:t>
            </a:r>
            <a:r>
              <a:rPr lang="en-US" sz="7400" dirty="0" smtClean="0"/>
              <a:t>=0;</a:t>
            </a:r>
          </a:p>
          <a:p>
            <a:pPr>
              <a:buNone/>
            </a:pPr>
            <a:r>
              <a:rPr lang="en-US" sz="7400" dirty="0" smtClean="0"/>
              <a:t>    		for </a:t>
            </a:r>
            <a:r>
              <a:rPr lang="en-US" sz="7400" dirty="0" err="1" smtClean="0"/>
              <a:t>jj</a:t>
            </a:r>
            <a:r>
              <a:rPr lang="en-US" sz="7400" dirty="0" smtClean="0"/>
              <a:t>=kk+1:n</a:t>
            </a:r>
          </a:p>
          <a:p>
            <a:pPr>
              <a:buNone/>
            </a:pPr>
            <a:r>
              <a:rPr lang="en-US" sz="7400" dirty="0" smtClean="0"/>
              <a:t>        		</a:t>
            </a:r>
            <a:r>
              <a:rPr lang="en-US" sz="7400" dirty="0" err="1" smtClean="0"/>
              <a:t>sumtotal</a:t>
            </a:r>
            <a:r>
              <a:rPr lang="en-US" sz="7400" dirty="0" smtClean="0"/>
              <a:t>=</a:t>
            </a:r>
            <a:r>
              <a:rPr lang="en-US" sz="7400" dirty="0" err="1" smtClean="0"/>
              <a:t>sumtotal+a</a:t>
            </a:r>
            <a:r>
              <a:rPr lang="en-US" sz="7400" dirty="0" smtClean="0"/>
              <a:t>(</a:t>
            </a:r>
            <a:r>
              <a:rPr lang="en-US" sz="7400" dirty="0" err="1" smtClean="0"/>
              <a:t>kk,jj</a:t>
            </a:r>
            <a:r>
              <a:rPr lang="en-US" sz="7400" dirty="0" smtClean="0"/>
              <a:t>)*x(</a:t>
            </a:r>
            <a:r>
              <a:rPr lang="en-US" sz="7400" dirty="0" err="1" smtClean="0"/>
              <a:t>jj</a:t>
            </a:r>
            <a:r>
              <a:rPr lang="en-US" sz="7400" dirty="0" smtClean="0"/>
              <a:t>);</a:t>
            </a:r>
          </a:p>
          <a:p>
            <a:pPr>
              <a:buNone/>
            </a:pPr>
            <a:r>
              <a:rPr lang="en-US" sz="7400" dirty="0" smtClean="0"/>
              <a:t>    		end</a:t>
            </a:r>
          </a:p>
          <a:p>
            <a:pPr>
              <a:buNone/>
            </a:pPr>
            <a:r>
              <a:rPr lang="en-US" sz="7400" dirty="0" smtClean="0"/>
              <a:t>    		x(</a:t>
            </a:r>
            <a:r>
              <a:rPr lang="en-US" sz="7400" dirty="0" err="1" smtClean="0"/>
              <a:t>kk</a:t>
            </a:r>
            <a:r>
              <a:rPr lang="en-US" sz="7400" dirty="0" smtClean="0"/>
              <a:t>)=(b(</a:t>
            </a:r>
            <a:r>
              <a:rPr lang="en-US" sz="7400" dirty="0" err="1" smtClean="0"/>
              <a:t>kk</a:t>
            </a:r>
            <a:r>
              <a:rPr lang="en-US" sz="7400" dirty="0" smtClean="0"/>
              <a:t>)-</a:t>
            </a:r>
            <a:r>
              <a:rPr lang="en-US" sz="7400" dirty="0" err="1" smtClean="0"/>
              <a:t>sumtotal</a:t>
            </a:r>
            <a:r>
              <a:rPr lang="en-US" sz="7400" dirty="0" smtClean="0"/>
              <a:t>)/a(</a:t>
            </a:r>
            <a:r>
              <a:rPr lang="en-US" sz="7400" dirty="0" err="1" smtClean="0"/>
              <a:t>kk,kk</a:t>
            </a:r>
            <a:r>
              <a:rPr lang="en-US" sz="7400" dirty="0" smtClean="0"/>
              <a:t>);</a:t>
            </a:r>
          </a:p>
          <a:p>
            <a:pPr>
              <a:buNone/>
            </a:pPr>
            <a:r>
              <a:rPr lang="en-US" sz="7400" dirty="0" smtClean="0"/>
              <a:t>	end</a:t>
            </a:r>
          </a:p>
          <a:p>
            <a:pPr>
              <a:buNone/>
            </a:pPr>
            <a:r>
              <a:rPr lang="en-US" sz="7400" dirty="0" smtClean="0"/>
              <a:t>	a</a:t>
            </a:r>
          </a:p>
          <a:p>
            <a:pPr>
              <a:buNone/>
            </a:pPr>
            <a:r>
              <a:rPr lang="en-US" sz="7400" dirty="0" smtClean="0"/>
              <a:t>	b</a:t>
            </a:r>
          </a:p>
          <a:p>
            <a:pPr>
              <a:buNone/>
            </a:pPr>
            <a:r>
              <a:rPr lang="en-US" sz="7400" dirty="0" smtClean="0"/>
              <a:t>	x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Solve the following simultaneous linear equations using Gaussian elimination method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 -x</a:t>
            </a:r>
            <a:r>
              <a:rPr lang="en-US" baseline="-25000" dirty="0" smtClean="0"/>
              <a:t>1</a:t>
            </a:r>
            <a:r>
              <a:rPr lang="en-US" dirty="0" smtClean="0"/>
              <a:t>+4x</a:t>
            </a:r>
            <a:r>
              <a:rPr lang="en-US" baseline="-25000" dirty="0" smtClean="0"/>
              <a:t>2</a:t>
            </a:r>
            <a:r>
              <a:rPr lang="en-US" dirty="0" smtClean="0"/>
              <a:t>+3x</a:t>
            </a:r>
            <a:r>
              <a:rPr lang="en-US" baseline="-25000" dirty="0" smtClean="0"/>
              <a:t>3</a:t>
            </a:r>
            <a:r>
              <a:rPr lang="en-US" dirty="0" smtClean="0"/>
              <a:t>= 18	….	….	….	(1) 	3x</a:t>
            </a:r>
            <a:r>
              <a:rPr lang="en-US" baseline="-25000" dirty="0" smtClean="0"/>
              <a:t>1</a:t>
            </a:r>
            <a:r>
              <a:rPr lang="en-US" dirty="0" smtClean="0"/>
              <a:t>+2x</a:t>
            </a:r>
            <a:r>
              <a:rPr lang="en-US" baseline="-25000" dirty="0" smtClean="0"/>
              <a:t>2</a:t>
            </a:r>
            <a:r>
              <a:rPr lang="en-US" dirty="0" smtClean="0"/>
              <a:t>-x</a:t>
            </a:r>
            <a:r>
              <a:rPr lang="en-US" baseline="-25000" dirty="0" smtClean="0"/>
              <a:t>3</a:t>
            </a:r>
            <a:r>
              <a:rPr lang="en-US" dirty="0" smtClean="0"/>
              <a:t>= -2	….	….	….	(2)</a:t>
            </a:r>
          </a:p>
          <a:p>
            <a:pPr>
              <a:buNone/>
            </a:pPr>
            <a:r>
              <a:rPr lang="en-US" dirty="0" smtClean="0"/>
              <a:t>		2x</a:t>
            </a:r>
            <a:r>
              <a:rPr lang="en-US" baseline="-25000" dirty="0" smtClean="0"/>
              <a:t>1</a:t>
            </a:r>
            <a:r>
              <a:rPr lang="en-US" dirty="0" smtClean="0"/>
              <a:t>-3x</a:t>
            </a:r>
            <a:r>
              <a:rPr lang="en-US" baseline="-25000" dirty="0" smtClean="0"/>
              <a:t>2</a:t>
            </a:r>
            <a:r>
              <a:rPr lang="en-US" dirty="0" smtClean="0"/>
              <a:t>+7x</a:t>
            </a:r>
            <a:r>
              <a:rPr lang="en-US" baseline="-25000" dirty="0" smtClean="0"/>
              <a:t>3</a:t>
            </a:r>
            <a:r>
              <a:rPr lang="en-US" dirty="0" smtClean="0"/>
              <a:t>= 13	….	….	….	(3)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Two Steps in </a:t>
            </a:r>
            <a:r>
              <a:rPr lang="en-US" dirty="0" smtClean="0"/>
              <a:t>Gaussian </a:t>
            </a:r>
            <a:r>
              <a:rPr lang="bn-BD" dirty="0" smtClean="0"/>
              <a:t>E</a:t>
            </a:r>
            <a:r>
              <a:rPr lang="en-US" dirty="0" err="1" smtClean="0"/>
              <a:t>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600" b="1" u="sng" dirty="0" smtClean="0"/>
              <a:t>Forward Elimination of Unknowns</a:t>
            </a:r>
            <a:r>
              <a:rPr lang="en-US" sz="2600" dirty="0" smtClean="0"/>
              <a:t>: In this step, the unknown is eliminated in each equation starting with the first equation.  This way, the equations are </a:t>
            </a:r>
            <a:r>
              <a:rPr lang="en-US" sz="2600" i="1" dirty="0" smtClean="0"/>
              <a:t>reduced</a:t>
            </a:r>
            <a:r>
              <a:rPr lang="en-US" sz="2600" dirty="0" smtClean="0"/>
              <a:t> to one equation and one unknown in each equation.</a:t>
            </a:r>
          </a:p>
          <a:p>
            <a:pPr lvl="0"/>
            <a:endParaRPr lang="bn-BD" sz="2600" b="1" u="sng" dirty="0" smtClean="0"/>
          </a:p>
          <a:p>
            <a:pPr lvl="0"/>
            <a:r>
              <a:rPr lang="en-US" sz="2600" b="1" u="sng" dirty="0" smtClean="0"/>
              <a:t>Back Substitution</a:t>
            </a:r>
            <a:r>
              <a:rPr lang="en-US" sz="2600" dirty="0" smtClean="0"/>
              <a:t>:  In this step, starting from the last equation, each of the unknowns is found.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Forward Elimination of Unknowns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78964"/>
            <a:ext cx="9144000" cy="1564284"/>
          </a:xfrm>
        </p:spPr>
        <p:txBody>
          <a:bodyPr/>
          <a:lstStyle/>
          <a:p>
            <a:r>
              <a:rPr lang="en-US" sz="2600" dirty="0" smtClean="0"/>
              <a:t>There will be a total of </a:t>
            </a:r>
            <a:r>
              <a:rPr lang="bn-BD" sz="2600" dirty="0" smtClean="0"/>
              <a:t>(n-1)</a:t>
            </a:r>
            <a:r>
              <a:rPr lang="en-US" sz="2600" dirty="0" smtClean="0"/>
              <a:t> steps of forward elimination.  </a:t>
            </a:r>
            <a:endParaRPr lang="bn-BD" sz="2600" dirty="0" smtClean="0"/>
          </a:p>
          <a:p>
            <a:r>
              <a:rPr lang="en-US" sz="2600" dirty="0" smtClean="0"/>
              <a:t>At the end of  </a:t>
            </a:r>
            <a:r>
              <a:rPr lang="bn-BD" sz="2600" dirty="0" smtClean="0"/>
              <a:t>(n-1) </a:t>
            </a:r>
            <a:r>
              <a:rPr lang="en-US" sz="2600" dirty="0" smtClean="0"/>
              <a:t>steps of forward elimination, we get a set of equations that look like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691680" y="3000372"/>
          <a:ext cx="5205149" cy="3168352"/>
        </p:xfrm>
        <a:graphic>
          <a:graphicData uri="http://schemas.openxmlformats.org/presentationml/2006/ole">
            <p:oleObj spid="_x0000_s6149" name="Equation" r:id="rId3" imgW="2336800" imgH="142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Back Substitution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71613"/>
            <a:ext cx="9144000" cy="4829188"/>
          </a:xfrm>
        </p:spPr>
        <p:txBody>
          <a:bodyPr>
            <a:normAutofit/>
          </a:bodyPr>
          <a:lstStyle/>
          <a:p>
            <a:r>
              <a:rPr lang="en-US" sz="2600" dirty="0" smtClean="0"/>
              <a:t>Now the equations are solved starting from the last equation as it has only one unknown.  </a:t>
            </a:r>
          </a:p>
          <a:p>
            <a:pPr>
              <a:buNone/>
            </a:pPr>
            <a:endParaRPr lang="en-US" dirty="0" smtClean="0"/>
          </a:p>
          <a:p>
            <a:r>
              <a:rPr lang="en-US" sz="2600" dirty="0" smtClean="0"/>
              <a:t>Then the second last equation, that is the  (n-1)</a:t>
            </a:r>
            <a:r>
              <a:rPr lang="en-US" sz="2600" baseline="30000" dirty="0" err="1" smtClean="0"/>
              <a:t>th</a:t>
            </a:r>
            <a:r>
              <a:rPr lang="en-US" sz="2600" baseline="30000" dirty="0" smtClean="0"/>
              <a:t> </a:t>
            </a:r>
            <a:r>
              <a:rPr lang="en-US" sz="2600" dirty="0" smtClean="0"/>
              <a:t> equation, has two unknowns:  </a:t>
            </a:r>
            <a:r>
              <a:rPr lang="en-US" sz="2600" dirty="0" err="1" smtClean="0"/>
              <a:t>x</a:t>
            </a:r>
            <a:r>
              <a:rPr lang="en-US" sz="2600" baseline="-25000" dirty="0" err="1" smtClean="0"/>
              <a:t>n</a:t>
            </a:r>
            <a:r>
              <a:rPr lang="en-US" sz="2600" dirty="0" smtClean="0"/>
              <a:t> and x</a:t>
            </a:r>
            <a:r>
              <a:rPr lang="en-US" sz="2600" baseline="-25000" dirty="0" smtClean="0"/>
              <a:t>n+1</a:t>
            </a:r>
            <a:r>
              <a:rPr lang="en-US" sz="2600" dirty="0" smtClean="0"/>
              <a:t> and , but </a:t>
            </a:r>
            <a:r>
              <a:rPr lang="en-US" sz="2600" dirty="0" err="1" smtClean="0"/>
              <a:t>x</a:t>
            </a:r>
            <a:r>
              <a:rPr lang="en-US" sz="2600" baseline="-25000" dirty="0" err="1" smtClean="0"/>
              <a:t>n</a:t>
            </a:r>
            <a:r>
              <a:rPr lang="en-US" sz="2600" dirty="0" smtClean="0"/>
              <a:t> is already known.  This reduces the (n-1)</a:t>
            </a:r>
            <a:r>
              <a:rPr lang="en-US" sz="2600" baseline="30000" dirty="0" err="1" smtClean="0"/>
              <a:t>th</a:t>
            </a:r>
            <a:r>
              <a:rPr lang="en-US" sz="2600" dirty="0" smtClean="0"/>
              <a:t> equation also to one unknown.  Back substitution hence can be represented for all equations by the formula</a:t>
            </a:r>
          </a:p>
          <a:p>
            <a:endParaRPr lang="en-US" sz="1200" dirty="0" smtClean="0"/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						 for  n = n-1, n-2, …2, 1</a:t>
            </a:r>
          </a:p>
          <a:p>
            <a:pPr>
              <a:buNone/>
            </a:pPr>
            <a:r>
              <a:rPr lang="en-US" sz="100" i="1" dirty="0" smtClean="0">
                <a:latin typeface="Times New Roman" pitchFamily="18" charset="0"/>
                <a:cs typeface="Times New Roman" pitchFamily="18" charset="0"/>
              </a:rPr>
              <a:t>                               </a:t>
            </a:r>
            <a:r>
              <a:rPr lang="en-US" sz="1050" i="1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                           </a:t>
            </a:r>
            <a:r>
              <a:rPr lang="en-US" sz="2600" dirty="0" smtClean="0">
                <a:latin typeface="+mj-lt"/>
                <a:cs typeface="Times New Roman" pitchFamily="18" charset="0"/>
              </a:rPr>
              <a:t>and</a:t>
            </a:r>
          </a:p>
          <a:p>
            <a:pPr>
              <a:buNone/>
            </a:pP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4714876" y="2055503"/>
          <a:ext cx="1285884" cy="873431"/>
        </p:xfrm>
        <a:graphic>
          <a:graphicData uri="http://schemas.openxmlformats.org/presentationml/2006/ole">
            <p:oleObj spid="_x0000_s23563" name="Equation" r:id="rId3" imgW="672808" imgH="457002" progId="Equation.3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763688" y="4581128"/>
          <a:ext cx="2433358" cy="1071570"/>
        </p:xfrm>
        <a:graphic>
          <a:graphicData uri="http://schemas.openxmlformats.org/presentationml/2006/ole">
            <p:oleObj spid="_x0000_s23564" name="Equation" r:id="rId4" imgW="1384300" imgH="609600" progId="Equation.3">
              <p:embed/>
            </p:oleObj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974646" y="5817691"/>
          <a:ext cx="1336682" cy="907935"/>
        </p:xfrm>
        <a:graphic>
          <a:graphicData uri="http://schemas.openxmlformats.org/presentationml/2006/ole">
            <p:oleObj spid="_x0000_s23565" name="Equation" r:id="rId5" imgW="672808" imgH="457002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Pivoting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66" y="1571612"/>
            <a:ext cx="8929718" cy="5245430"/>
          </a:xfrm>
        </p:spPr>
        <p:txBody>
          <a:bodyPr>
            <a:noAutofit/>
          </a:bodyPr>
          <a:lstStyle/>
          <a:p>
            <a:r>
              <a:rPr lang="en-US" sz="2500" dirty="0" smtClean="0"/>
              <a:t>The two methods are the same, except in the beginning of each step of forward elimination, a row switching is done based on the following criterion.  </a:t>
            </a:r>
          </a:p>
          <a:p>
            <a:r>
              <a:rPr lang="en-US" sz="2500" b="1" dirty="0" smtClean="0"/>
              <a:t>Criteria</a:t>
            </a:r>
            <a:r>
              <a:rPr lang="en-US" sz="2500" dirty="0" smtClean="0"/>
              <a:t>: If there are </a:t>
            </a:r>
            <a:r>
              <a:rPr lang="en-US" sz="2500" i="1" dirty="0" smtClean="0"/>
              <a:t>n</a:t>
            </a:r>
            <a:r>
              <a:rPr lang="en-US" sz="2500" dirty="0" smtClean="0"/>
              <a:t> equations, then there are </a:t>
            </a:r>
            <a:r>
              <a:rPr lang="en-US" sz="2500" i="1" dirty="0" smtClean="0"/>
              <a:t>n-1</a:t>
            </a:r>
            <a:r>
              <a:rPr lang="en-US" sz="2500" dirty="0" smtClean="0"/>
              <a:t> forward elimination steps.  In the </a:t>
            </a:r>
            <a:r>
              <a:rPr lang="en-US" sz="2500" i="1" dirty="0" err="1" smtClean="0"/>
              <a:t>k</a:t>
            </a:r>
            <a:r>
              <a:rPr lang="en-US" sz="2500" i="1" baseline="30000" dirty="0" err="1" smtClean="0"/>
              <a:t>th</a:t>
            </a:r>
            <a:r>
              <a:rPr lang="en-US" sz="2500" i="1" baseline="30000" dirty="0" smtClean="0"/>
              <a:t> </a:t>
            </a:r>
            <a:r>
              <a:rPr lang="en-US" sz="2500" dirty="0" smtClean="0"/>
              <a:t> step of forward elimination, one finds the elements of the </a:t>
            </a:r>
            <a:r>
              <a:rPr lang="en-US" sz="2500" dirty="0" err="1" smtClean="0"/>
              <a:t>kth</a:t>
            </a:r>
            <a:r>
              <a:rPr lang="en-US" sz="2500" dirty="0" smtClean="0"/>
              <a:t> column below </a:t>
            </a:r>
            <a:r>
              <a:rPr lang="en-US" sz="2500" i="1" dirty="0" smtClean="0"/>
              <a:t>k-1</a:t>
            </a:r>
            <a:r>
              <a:rPr lang="en-US" sz="2500" dirty="0" smtClean="0"/>
              <a:t> row </a:t>
            </a:r>
          </a:p>
          <a:p>
            <a:pPr>
              <a:buNone/>
            </a:pPr>
            <a:r>
              <a:rPr lang="en-US" sz="2500" dirty="0" smtClean="0"/>
              <a:t>			|</a:t>
            </a:r>
            <a:r>
              <a:rPr lang="en-US" sz="2500" i="1" dirty="0" err="1" smtClean="0"/>
              <a:t>a</a:t>
            </a:r>
            <a:r>
              <a:rPr lang="en-US" sz="2500" baseline="-25000" dirty="0" err="1" smtClean="0"/>
              <a:t>kk</a:t>
            </a:r>
            <a:r>
              <a:rPr lang="en-US" sz="2500" dirty="0" smtClean="0"/>
              <a:t>|, |</a:t>
            </a:r>
            <a:r>
              <a:rPr lang="en-US" sz="2500" i="1" dirty="0" smtClean="0"/>
              <a:t>a</a:t>
            </a:r>
            <a:r>
              <a:rPr lang="en-US" sz="2500" baseline="-25000" dirty="0" smtClean="0"/>
              <a:t>k+1,k</a:t>
            </a:r>
            <a:r>
              <a:rPr lang="en-US" sz="2500" dirty="0" smtClean="0"/>
              <a:t>|,……….|</a:t>
            </a:r>
            <a:r>
              <a:rPr lang="en-US" sz="2500" i="1" dirty="0" err="1" smtClean="0"/>
              <a:t>a</a:t>
            </a:r>
            <a:r>
              <a:rPr lang="en-US" sz="2500" baseline="-25000" dirty="0" err="1" smtClean="0"/>
              <a:t>nk</a:t>
            </a:r>
            <a:r>
              <a:rPr lang="en-US" sz="2500" dirty="0" smtClean="0"/>
              <a:t>|</a:t>
            </a:r>
          </a:p>
          <a:p>
            <a:r>
              <a:rPr lang="en-US" sz="2500" dirty="0" smtClean="0"/>
              <a:t>Then, if the maximum of these values is |</a:t>
            </a:r>
            <a:r>
              <a:rPr lang="en-US" sz="2500" i="1" dirty="0" err="1" smtClean="0"/>
              <a:t>a</a:t>
            </a:r>
            <a:r>
              <a:rPr lang="en-US" sz="2500" baseline="-25000" dirty="0" err="1" smtClean="0"/>
              <a:t>pk</a:t>
            </a:r>
            <a:r>
              <a:rPr lang="en-US" sz="2500" dirty="0" smtClean="0"/>
              <a:t>| in the </a:t>
            </a:r>
            <a:r>
              <a:rPr lang="en-US" sz="2500" i="1" dirty="0" err="1" smtClean="0"/>
              <a:t>p</a:t>
            </a:r>
            <a:r>
              <a:rPr lang="en-US" sz="2500" baseline="30000" dirty="0" err="1" smtClean="0"/>
              <a:t>th</a:t>
            </a:r>
            <a:r>
              <a:rPr lang="en-US" sz="2500" dirty="0" smtClean="0"/>
              <a:t> row, then switch rows </a:t>
            </a:r>
            <a:r>
              <a:rPr lang="en-US" sz="2500" i="1" dirty="0" smtClean="0"/>
              <a:t>p</a:t>
            </a:r>
            <a:r>
              <a:rPr lang="en-US" sz="2500" dirty="0" smtClean="0"/>
              <a:t> and </a:t>
            </a:r>
            <a:r>
              <a:rPr lang="en-US" sz="2500" i="1" dirty="0" smtClean="0"/>
              <a:t>k</a:t>
            </a:r>
            <a:r>
              <a:rPr lang="en-US" sz="2500" dirty="0" smtClean="0"/>
              <a:t>.</a:t>
            </a:r>
          </a:p>
          <a:p>
            <a:r>
              <a:rPr lang="en-US" sz="2500" dirty="0" smtClean="0"/>
              <a:t>The other steps of forward elimination are the same as the Gauss elimination method.  </a:t>
            </a:r>
          </a:p>
          <a:p>
            <a:r>
              <a:rPr lang="en-US" sz="2500" dirty="0" smtClean="0"/>
              <a:t>The back substitution steps stay exactly the same as the Gauss elimination method.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% Defining ‘a’ and ‘b’ matrices of the equation</a:t>
            </a:r>
          </a:p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% [a][x]=[b], [x] is the unknown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a=[20  15  10;  -3  -2.249  7;  5  1  3];</a:t>
            </a:r>
          </a:p>
          <a:p>
            <a:pPr>
              <a:buNone/>
            </a:pPr>
            <a:r>
              <a:rPr lang="en-US" dirty="0" smtClean="0"/>
              <a:t>b=[45  1.751  9];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% n is the dimension of a matrix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n=3;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0210" y="1452048"/>
            <a:ext cx="9724308" cy="540595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400" dirty="0" smtClean="0"/>
              <a:t>% FORWARD ELIMINATION</a:t>
            </a:r>
          </a:p>
          <a:p>
            <a:pPr>
              <a:buNone/>
            </a:pPr>
            <a:r>
              <a:rPr lang="en-US" sz="3400" dirty="0" smtClean="0"/>
              <a:t> </a:t>
            </a:r>
          </a:p>
          <a:p>
            <a:pPr>
              <a:buNone/>
            </a:pPr>
            <a:r>
              <a:rPr lang="en-US" sz="3600" dirty="0" smtClean="0">
                <a:solidFill>
                  <a:schemeClr val="accent6"/>
                </a:solidFill>
              </a:rPr>
              <a:t>% start with 1st row as pivot row, next is the second row and similarly</a:t>
            </a:r>
          </a:p>
          <a:p>
            <a:pPr>
              <a:buNone/>
            </a:pPr>
            <a:r>
              <a:rPr lang="en-US" sz="3600" dirty="0" smtClean="0">
                <a:solidFill>
                  <a:schemeClr val="accent6"/>
                </a:solidFill>
              </a:rPr>
              <a:t>% </a:t>
            </a:r>
            <a:r>
              <a:rPr lang="en-US" sz="3600" dirty="0" err="1" smtClean="0">
                <a:solidFill>
                  <a:schemeClr val="accent6"/>
                </a:solidFill>
              </a:rPr>
              <a:t>upto</a:t>
            </a:r>
            <a:r>
              <a:rPr lang="en-US" sz="3600" dirty="0" smtClean="0">
                <a:solidFill>
                  <a:schemeClr val="accent6"/>
                </a:solidFill>
              </a:rPr>
              <a:t> (n-1)</a:t>
            </a:r>
            <a:r>
              <a:rPr lang="en-US" sz="3600" dirty="0" err="1" smtClean="0">
                <a:solidFill>
                  <a:schemeClr val="accent6"/>
                </a:solidFill>
              </a:rPr>
              <a:t>th</a:t>
            </a:r>
            <a:r>
              <a:rPr lang="en-US" sz="3600" dirty="0" smtClean="0">
                <a:solidFill>
                  <a:schemeClr val="accent6"/>
                </a:solidFill>
              </a:rPr>
              <a:t> row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for </a:t>
            </a:r>
            <a:r>
              <a:rPr lang="en-US" sz="3600" dirty="0" err="1" smtClean="0"/>
              <a:t>PivotRow</a:t>
            </a:r>
            <a:r>
              <a:rPr lang="en-US" sz="3600" dirty="0" smtClean="0"/>
              <a:t>=1:n-1</a:t>
            </a:r>
          </a:p>
          <a:p>
            <a:pPr>
              <a:buNone/>
            </a:pPr>
            <a:r>
              <a:rPr lang="en-US" sz="3600" dirty="0" smtClean="0"/>
              <a:t>    </a:t>
            </a:r>
            <a:r>
              <a:rPr lang="en-US" sz="3600" dirty="0" smtClean="0">
                <a:solidFill>
                  <a:schemeClr val="accent6"/>
                </a:solidFill>
              </a:rPr>
              <a:t>% finding maximum absolute value of the elements in the column </a:t>
            </a:r>
          </a:p>
          <a:p>
            <a:pPr>
              <a:buNone/>
            </a:pPr>
            <a:r>
              <a:rPr lang="en-US" sz="3600" dirty="0" smtClean="0">
                <a:solidFill>
                  <a:schemeClr val="accent6"/>
                </a:solidFill>
              </a:rPr>
              <a:t>    % equal to pivot row and below the pivot row  </a:t>
            </a:r>
          </a:p>
          <a:p>
            <a:pPr>
              <a:buNone/>
            </a:pPr>
            <a:r>
              <a:rPr lang="en-US" sz="3600" dirty="0" smtClean="0"/>
              <a:t>    	</a:t>
            </a:r>
          </a:p>
          <a:p>
            <a:pPr>
              <a:buNone/>
            </a:pPr>
            <a:r>
              <a:rPr lang="en-US" sz="3600" dirty="0" smtClean="0"/>
              <a:t>		</a:t>
            </a:r>
            <a:r>
              <a:rPr lang="en-US" sz="3600" dirty="0" err="1" smtClean="0"/>
              <a:t>MaxPosition</a:t>
            </a:r>
            <a:r>
              <a:rPr lang="en-US" sz="3600" dirty="0" smtClean="0"/>
              <a:t>=</a:t>
            </a:r>
            <a:r>
              <a:rPr lang="en-US" sz="3600" dirty="0" err="1" smtClean="0"/>
              <a:t>PivotRow</a:t>
            </a:r>
            <a:r>
              <a:rPr lang="en-US" sz="3600" dirty="0" smtClean="0"/>
              <a:t>;</a:t>
            </a:r>
          </a:p>
          <a:p>
            <a:pPr>
              <a:buNone/>
            </a:pPr>
            <a:r>
              <a:rPr lang="en-US" sz="3600" dirty="0" smtClean="0"/>
              <a:t>    		</a:t>
            </a:r>
            <a:r>
              <a:rPr lang="en-US" sz="3600" dirty="0" err="1" smtClean="0"/>
              <a:t>MaxValue</a:t>
            </a:r>
            <a:r>
              <a:rPr lang="en-US" sz="3600" dirty="0" smtClean="0"/>
              <a:t>=abs(a(</a:t>
            </a:r>
            <a:r>
              <a:rPr lang="en-US" sz="3600" dirty="0" err="1" smtClean="0"/>
              <a:t>PivotRow,PivotRow</a:t>
            </a:r>
            <a:r>
              <a:rPr lang="en-US" sz="3600" dirty="0" smtClean="0"/>
              <a:t>));</a:t>
            </a:r>
          </a:p>
          <a:p>
            <a:pPr>
              <a:buNone/>
            </a:pPr>
            <a:r>
              <a:rPr lang="en-US" sz="3600" dirty="0" smtClean="0"/>
              <a:t>    		for </a:t>
            </a:r>
            <a:r>
              <a:rPr lang="en-US" sz="3600" dirty="0" err="1" smtClean="0"/>
              <a:t>kk</a:t>
            </a:r>
            <a:r>
              <a:rPr lang="en-US" sz="3600" dirty="0" smtClean="0"/>
              <a:t>= PivotRow+1 : n</a:t>
            </a:r>
          </a:p>
          <a:p>
            <a:pPr>
              <a:buNone/>
            </a:pPr>
            <a:r>
              <a:rPr lang="en-US" sz="3600" dirty="0" smtClean="0"/>
              <a:t>        		if abs(a(</a:t>
            </a:r>
            <a:r>
              <a:rPr lang="en-US" sz="3600" dirty="0" err="1" smtClean="0"/>
              <a:t>kk,PivotRow</a:t>
            </a:r>
            <a:r>
              <a:rPr lang="en-US" sz="3600" dirty="0" smtClean="0"/>
              <a:t>))&gt;</a:t>
            </a:r>
            <a:r>
              <a:rPr lang="en-US" sz="3600" dirty="0" err="1" smtClean="0"/>
              <a:t>MaxValue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            			</a:t>
            </a:r>
            <a:r>
              <a:rPr lang="en-US" sz="3600" dirty="0" err="1" smtClean="0"/>
              <a:t>MaxValue</a:t>
            </a:r>
            <a:r>
              <a:rPr lang="en-US" sz="3600" dirty="0" smtClean="0"/>
              <a:t>=abs(a(</a:t>
            </a:r>
            <a:r>
              <a:rPr lang="en-US" sz="3600" dirty="0" err="1" smtClean="0"/>
              <a:t>kk,PivotRow</a:t>
            </a:r>
            <a:r>
              <a:rPr lang="en-US" sz="3600" dirty="0" smtClean="0"/>
              <a:t>));</a:t>
            </a:r>
          </a:p>
          <a:p>
            <a:pPr>
              <a:buNone/>
            </a:pPr>
            <a:r>
              <a:rPr lang="en-US" sz="3600" dirty="0" smtClean="0"/>
              <a:t>            			</a:t>
            </a:r>
            <a:r>
              <a:rPr lang="en-US" sz="3600" dirty="0" err="1" smtClean="0"/>
              <a:t>MaxPosition</a:t>
            </a:r>
            <a:r>
              <a:rPr lang="en-US" sz="3600" dirty="0" smtClean="0"/>
              <a:t>=</a:t>
            </a:r>
            <a:r>
              <a:rPr lang="en-US" sz="3600" dirty="0" err="1" smtClean="0"/>
              <a:t>kk</a:t>
            </a:r>
            <a:r>
              <a:rPr lang="en-US" sz="3600" dirty="0" smtClean="0"/>
              <a:t>;</a:t>
            </a:r>
          </a:p>
          <a:p>
            <a:pPr>
              <a:buNone/>
            </a:pPr>
            <a:r>
              <a:rPr lang="en-US" sz="3600" dirty="0" smtClean="0"/>
              <a:t>        		end</a:t>
            </a:r>
          </a:p>
          <a:p>
            <a:pPr>
              <a:buNone/>
            </a:pPr>
            <a:r>
              <a:rPr lang="en-US" sz="3600" dirty="0" smtClean="0"/>
              <a:t>    		end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736"/>
            <a:ext cx="9501222" cy="542926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600" dirty="0" smtClean="0">
                <a:solidFill>
                  <a:schemeClr val="accent6"/>
                </a:solidFill>
              </a:rPr>
              <a:t> %   if row other than </a:t>
            </a:r>
            <a:r>
              <a:rPr lang="en-US" sz="3600" dirty="0" err="1" smtClean="0">
                <a:solidFill>
                  <a:schemeClr val="accent6"/>
                </a:solidFill>
              </a:rPr>
              <a:t>pivotrow</a:t>
            </a:r>
            <a:r>
              <a:rPr lang="en-US" sz="3600" dirty="0" smtClean="0">
                <a:solidFill>
                  <a:schemeClr val="accent6"/>
                </a:solidFill>
              </a:rPr>
              <a:t> is found to have maximum element</a:t>
            </a:r>
          </a:p>
          <a:p>
            <a:pPr>
              <a:buNone/>
            </a:pPr>
            <a:r>
              <a:rPr lang="en-US" sz="3600" dirty="0" smtClean="0">
                <a:solidFill>
                  <a:schemeClr val="accent6"/>
                </a:solidFill>
              </a:rPr>
              <a:t> %   interchange all elements of that row with the corresponding</a:t>
            </a:r>
          </a:p>
          <a:p>
            <a:pPr>
              <a:buNone/>
            </a:pPr>
            <a:r>
              <a:rPr lang="en-US" sz="3600" dirty="0" smtClean="0">
                <a:solidFill>
                  <a:schemeClr val="accent6"/>
                </a:solidFill>
              </a:rPr>
              <a:t> %   elements of pivot row</a:t>
            </a:r>
          </a:p>
          <a:p>
            <a:pPr>
              <a:buNone/>
            </a:pPr>
            <a:r>
              <a:rPr lang="en-US" sz="3600" dirty="0" smtClean="0"/>
              <a:t>    </a:t>
            </a:r>
          </a:p>
          <a:p>
            <a:pPr>
              <a:buNone/>
            </a:pPr>
            <a:r>
              <a:rPr lang="en-US" sz="3600" dirty="0" smtClean="0"/>
              <a:t>    if </a:t>
            </a:r>
            <a:r>
              <a:rPr lang="en-US" sz="3600" dirty="0" err="1" smtClean="0"/>
              <a:t>MaxPosition</a:t>
            </a:r>
            <a:r>
              <a:rPr lang="en-US" sz="3600" dirty="0" smtClean="0"/>
              <a:t>  ~=  </a:t>
            </a:r>
            <a:r>
              <a:rPr lang="en-US" sz="3600" dirty="0" err="1" smtClean="0"/>
              <a:t>PivotRow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        		a</a:t>
            </a:r>
          </a:p>
          <a:p>
            <a:pPr>
              <a:buNone/>
            </a:pPr>
            <a:r>
              <a:rPr lang="en-US" sz="3600" dirty="0" smtClean="0"/>
              <a:t>        		for </a:t>
            </a:r>
            <a:r>
              <a:rPr lang="en-US" sz="3600" dirty="0" err="1" smtClean="0"/>
              <a:t>jj</a:t>
            </a:r>
            <a:r>
              <a:rPr lang="en-US" sz="3600" dirty="0" smtClean="0"/>
              <a:t>=</a:t>
            </a:r>
            <a:r>
              <a:rPr lang="en-US" sz="3600" dirty="0" err="1" smtClean="0"/>
              <a:t>PivotRow</a:t>
            </a:r>
            <a:r>
              <a:rPr lang="en-US" sz="3600" dirty="0" smtClean="0"/>
              <a:t> : n</a:t>
            </a:r>
          </a:p>
          <a:p>
            <a:pPr>
              <a:buNone/>
            </a:pPr>
            <a:r>
              <a:rPr lang="en-US" sz="3600" dirty="0" smtClean="0"/>
              <a:t>            			temp=a(</a:t>
            </a:r>
            <a:r>
              <a:rPr lang="en-US" sz="3600" dirty="0" err="1" smtClean="0"/>
              <a:t>PivotRow,jj</a:t>
            </a:r>
            <a:r>
              <a:rPr lang="en-US" sz="3600" dirty="0" smtClean="0"/>
              <a:t>);</a:t>
            </a:r>
          </a:p>
          <a:p>
            <a:pPr>
              <a:buNone/>
            </a:pPr>
            <a:r>
              <a:rPr lang="en-US" sz="3600" dirty="0" smtClean="0"/>
              <a:t>            			a(</a:t>
            </a:r>
            <a:r>
              <a:rPr lang="en-US" sz="3600" dirty="0" err="1" smtClean="0"/>
              <a:t>PivotRow,jj</a:t>
            </a:r>
            <a:r>
              <a:rPr lang="en-US" sz="3600" dirty="0" smtClean="0"/>
              <a:t>)=a(</a:t>
            </a:r>
            <a:r>
              <a:rPr lang="en-US" sz="3600" dirty="0" err="1" smtClean="0"/>
              <a:t>MaxPosition,jj</a:t>
            </a:r>
            <a:r>
              <a:rPr lang="en-US" sz="3600" dirty="0" smtClean="0"/>
              <a:t>);</a:t>
            </a:r>
          </a:p>
          <a:p>
            <a:pPr>
              <a:buNone/>
            </a:pPr>
            <a:r>
              <a:rPr lang="en-US" sz="3600" dirty="0" smtClean="0"/>
              <a:t>            			a(</a:t>
            </a:r>
            <a:r>
              <a:rPr lang="en-US" sz="3600" dirty="0" err="1" smtClean="0"/>
              <a:t>MaxPosition,jj</a:t>
            </a:r>
            <a:r>
              <a:rPr lang="en-US" sz="3600" dirty="0" smtClean="0"/>
              <a:t>)=temp;</a:t>
            </a:r>
          </a:p>
          <a:p>
            <a:pPr>
              <a:buNone/>
            </a:pPr>
            <a:r>
              <a:rPr lang="en-US" sz="3600" dirty="0" smtClean="0"/>
              <a:t>        		end</a:t>
            </a:r>
          </a:p>
          <a:p>
            <a:pPr>
              <a:buNone/>
            </a:pPr>
            <a:r>
              <a:rPr lang="en-US" sz="3600" dirty="0" smtClean="0"/>
              <a:t>        		temp=b(</a:t>
            </a:r>
            <a:r>
              <a:rPr lang="en-US" sz="3600" dirty="0" err="1" smtClean="0"/>
              <a:t>PivotRow</a:t>
            </a:r>
            <a:r>
              <a:rPr lang="en-US" sz="3600" dirty="0" smtClean="0"/>
              <a:t>);</a:t>
            </a:r>
          </a:p>
          <a:p>
            <a:pPr>
              <a:buNone/>
            </a:pPr>
            <a:r>
              <a:rPr lang="en-US" sz="3600" dirty="0" smtClean="0"/>
              <a:t>        		b(</a:t>
            </a:r>
            <a:r>
              <a:rPr lang="en-US" sz="3600" dirty="0" err="1" smtClean="0"/>
              <a:t>PivotRow</a:t>
            </a:r>
            <a:r>
              <a:rPr lang="en-US" sz="3600" dirty="0" smtClean="0"/>
              <a:t>)=b(</a:t>
            </a:r>
            <a:r>
              <a:rPr lang="en-US" sz="3600" dirty="0" err="1" smtClean="0"/>
              <a:t>MaxPosition</a:t>
            </a:r>
            <a:r>
              <a:rPr lang="en-US" sz="3600" dirty="0" smtClean="0"/>
              <a:t>);</a:t>
            </a:r>
          </a:p>
          <a:p>
            <a:pPr>
              <a:buNone/>
            </a:pPr>
            <a:r>
              <a:rPr lang="en-US" sz="3600" dirty="0" smtClean="0"/>
              <a:t>        		b(</a:t>
            </a:r>
            <a:r>
              <a:rPr lang="en-US" sz="3600" dirty="0" err="1" smtClean="0"/>
              <a:t>MaxPosition</a:t>
            </a:r>
            <a:r>
              <a:rPr lang="en-US" sz="3600" dirty="0" smtClean="0"/>
              <a:t>)=temp;</a:t>
            </a:r>
          </a:p>
          <a:p>
            <a:pPr>
              <a:buNone/>
            </a:pPr>
            <a:r>
              <a:rPr lang="en-US" sz="3600" dirty="0" smtClean="0"/>
              <a:t>        		a</a:t>
            </a:r>
          </a:p>
          <a:p>
            <a:pPr>
              <a:buNone/>
            </a:pPr>
            <a:r>
              <a:rPr lang="en-US" sz="3600" dirty="0" smtClean="0"/>
              <a:t>    end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57222" y="1052736"/>
            <a:ext cx="9501222" cy="57819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 		</a:t>
            </a:r>
            <a:r>
              <a:rPr lang="en-US" sz="2400" dirty="0" smtClean="0">
                <a:solidFill>
                  <a:schemeClr val="accent6"/>
                </a:solidFill>
              </a:rPr>
              <a:t>%  now assign Pivot element as diagonal element of the pivot row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6"/>
                </a:solidFill>
              </a:rPr>
              <a:t>    	</a:t>
            </a:r>
            <a:r>
              <a:rPr lang="en-US" sz="2400" dirty="0" smtClean="0"/>
              <a:t>	</a:t>
            </a:r>
            <a:r>
              <a:rPr lang="en-US" sz="2400" dirty="0" err="1" smtClean="0"/>
              <a:t>PivotElement</a:t>
            </a:r>
            <a:r>
              <a:rPr lang="en-US" sz="2400" dirty="0" smtClean="0"/>
              <a:t> = a(</a:t>
            </a:r>
            <a:r>
              <a:rPr lang="en-US" sz="2400" dirty="0" err="1" smtClean="0"/>
              <a:t>PivotRow,PivotRow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    	</a:t>
            </a:r>
            <a:r>
              <a:rPr lang="en-US" sz="2400" dirty="0" smtClean="0">
                <a:solidFill>
                  <a:schemeClr val="accent6"/>
                </a:solidFill>
              </a:rPr>
              <a:t>	%  in order to eliminate elements below pivot element start with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6"/>
                </a:solidFill>
              </a:rPr>
              <a:t>    		%  PivotRow+1 and repeat </a:t>
            </a:r>
            <a:r>
              <a:rPr lang="en-US" sz="2400" dirty="0" err="1" smtClean="0">
                <a:solidFill>
                  <a:schemeClr val="accent6"/>
                </a:solidFill>
              </a:rPr>
              <a:t>upto</a:t>
            </a:r>
            <a:r>
              <a:rPr lang="en-US" sz="2400" dirty="0" smtClean="0">
                <a:solidFill>
                  <a:schemeClr val="accent6"/>
                </a:solidFill>
              </a:rPr>
              <a:t> last row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6"/>
                </a:solidFill>
              </a:rPr>
              <a:t>    	</a:t>
            </a:r>
            <a:r>
              <a:rPr lang="en-US" sz="2400" dirty="0" smtClean="0"/>
              <a:t>	for </a:t>
            </a:r>
            <a:r>
              <a:rPr lang="en-US" sz="2400" dirty="0" err="1" smtClean="0"/>
              <a:t>i</a:t>
            </a:r>
            <a:r>
              <a:rPr lang="en-US" sz="2400" dirty="0" smtClean="0"/>
              <a:t> = PivotRow+1 : n</a:t>
            </a:r>
          </a:p>
          <a:p>
            <a:pPr>
              <a:buNone/>
            </a:pPr>
            <a:r>
              <a:rPr lang="en-US" sz="2400" dirty="0" smtClean="0"/>
              <a:t>        		</a:t>
            </a:r>
            <a:r>
              <a:rPr lang="en-US" sz="2400" dirty="0" smtClean="0">
                <a:solidFill>
                  <a:schemeClr val="accent6"/>
                </a:solidFill>
              </a:rPr>
              <a:t>%  start with  removal element as the element just below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6"/>
                </a:solidFill>
              </a:rPr>
              <a:t>        		%  pivot element and then the element below and so on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 smtClean="0"/>
              <a:t>       		</a:t>
            </a:r>
            <a:r>
              <a:rPr lang="en-US" sz="2400" dirty="0" err="1" smtClean="0"/>
              <a:t>RemovalElement</a:t>
            </a:r>
            <a:r>
              <a:rPr lang="en-US" sz="2400" dirty="0" smtClean="0"/>
              <a:t> = a(</a:t>
            </a:r>
            <a:r>
              <a:rPr lang="en-US" sz="2400" dirty="0" err="1" smtClean="0"/>
              <a:t>i,PivotRow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        		for j = </a:t>
            </a:r>
            <a:r>
              <a:rPr lang="en-US" sz="2400" dirty="0" err="1" smtClean="0"/>
              <a:t>PivotRow:n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  		     </a:t>
            </a:r>
            <a:r>
              <a:rPr lang="en-US" sz="2200" dirty="0" smtClean="0"/>
              <a:t>a(</a:t>
            </a:r>
            <a:r>
              <a:rPr lang="en-US" sz="2200" dirty="0" err="1" smtClean="0"/>
              <a:t>i,j</a:t>
            </a:r>
            <a:r>
              <a:rPr lang="en-US" sz="2200" dirty="0" smtClean="0"/>
              <a:t>) = a(</a:t>
            </a:r>
            <a:r>
              <a:rPr lang="en-US" sz="2200" dirty="0" err="1" smtClean="0"/>
              <a:t>i,j</a:t>
            </a:r>
            <a:r>
              <a:rPr lang="en-US" sz="2200" dirty="0" smtClean="0"/>
              <a:t>) - a(</a:t>
            </a:r>
            <a:r>
              <a:rPr lang="en-US" sz="2200" dirty="0" err="1" smtClean="0"/>
              <a:t>PivotRow,j</a:t>
            </a:r>
            <a:r>
              <a:rPr lang="en-US" sz="2200" dirty="0" smtClean="0"/>
              <a:t>) * </a:t>
            </a:r>
            <a:r>
              <a:rPr lang="en-US" sz="2200" dirty="0" err="1" smtClean="0"/>
              <a:t>RemovalElement</a:t>
            </a:r>
            <a:r>
              <a:rPr lang="en-US" sz="2200" dirty="0" smtClean="0"/>
              <a:t> / </a:t>
            </a:r>
            <a:r>
              <a:rPr lang="en-US" sz="2200" dirty="0" err="1" smtClean="0"/>
              <a:t>PivotElement</a:t>
            </a:r>
            <a:r>
              <a:rPr lang="en-US" sz="22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        		end</a:t>
            </a:r>
          </a:p>
          <a:p>
            <a:pPr>
              <a:buNone/>
            </a:pPr>
            <a:r>
              <a:rPr lang="en-US" sz="2400" dirty="0" smtClean="0"/>
              <a:t>        		</a:t>
            </a:r>
            <a:r>
              <a:rPr lang="en-US" sz="2400" dirty="0" smtClean="0">
                <a:solidFill>
                  <a:schemeClr val="accent6"/>
                </a:solidFill>
              </a:rPr>
              <a:t>% make corresponding operation of the element of b matrix</a:t>
            </a:r>
          </a:p>
          <a:p>
            <a:pPr>
              <a:buNone/>
            </a:pPr>
            <a:r>
              <a:rPr lang="en-US" sz="2400" dirty="0" smtClean="0"/>
              <a:t>        		b(</a:t>
            </a:r>
            <a:r>
              <a:rPr lang="en-US" sz="2400" dirty="0" err="1" smtClean="0"/>
              <a:t>i</a:t>
            </a:r>
            <a:r>
              <a:rPr lang="en-US" sz="2400" dirty="0" smtClean="0"/>
              <a:t>) = b(</a:t>
            </a:r>
            <a:r>
              <a:rPr lang="en-US" sz="2400" dirty="0" err="1" smtClean="0"/>
              <a:t>i</a:t>
            </a:r>
            <a:r>
              <a:rPr lang="en-US" sz="2400" dirty="0" smtClean="0"/>
              <a:t>) - b(</a:t>
            </a:r>
            <a:r>
              <a:rPr lang="en-US" sz="2400" dirty="0" err="1" smtClean="0"/>
              <a:t>PivotRow</a:t>
            </a:r>
            <a:r>
              <a:rPr lang="en-US" sz="2400" dirty="0" smtClean="0"/>
              <a:t>) * </a:t>
            </a:r>
            <a:r>
              <a:rPr lang="en-US" sz="2400" dirty="0" err="1" smtClean="0"/>
              <a:t>RemovalElement</a:t>
            </a:r>
            <a:r>
              <a:rPr lang="en-US" sz="2400" dirty="0" smtClean="0"/>
              <a:t> / </a:t>
            </a:r>
            <a:r>
              <a:rPr lang="en-US" sz="2400" dirty="0" err="1" smtClean="0"/>
              <a:t>PivotElement</a:t>
            </a:r>
            <a:r>
              <a:rPr lang="en-US" sz="2400" dirty="0" smtClean="0"/>
              <a:t>;</a:t>
            </a:r>
          </a:p>
          <a:p>
            <a:pPr>
              <a:lnSpc>
                <a:spcPts val="2200"/>
              </a:lnSpc>
              <a:buNone/>
            </a:pPr>
            <a:r>
              <a:rPr lang="en-US" sz="2400" dirty="0" smtClean="0"/>
              <a:t>       	end</a:t>
            </a:r>
          </a:p>
          <a:p>
            <a:pPr>
              <a:lnSpc>
                <a:spcPts val="2200"/>
              </a:lnSpc>
              <a:buNone/>
            </a:pPr>
            <a:r>
              <a:rPr lang="en-US" sz="2400" dirty="0" smtClean="0"/>
              <a:t>      end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12302</TotalTime>
  <Words>466</Words>
  <Application>Microsoft Office PowerPoint</Application>
  <PresentationFormat>On-screen Show (4:3)</PresentationFormat>
  <Paragraphs>127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Equation</vt:lpstr>
      <vt:lpstr>Slide 1</vt:lpstr>
      <vt:lpstr>Two Steps in Gaussian Elimination</vt:lpstr>
      <vt:lpstr>Forward Elimination of Unknowns</vt:lpstr>
      <vt:lpstr>Back Substitution</vt:lpstr>
      <vt:lpstr>Partial Pivoting</vt:lpstr>
      <vt:lpstr>Program</vt:lpstr>
      <vt:lpstr>Program (continued)</vt:lpstr>
      <vt:lpstr>Program (continued)</vt:lpstr>
      <vt:lpstr>Program (continued)</vt:lpstr>
      <vt:lpstr>Program (continued)</vt:lpstr>
      <vt:lpstr>Exercise-1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   S. M. Lutful Kabir Visiting Research Professor Brac University</dc:title>
  <dc:creator>S. M. Lutful Kabir</dc:creator>
  <cp:lastModifiedBy>User</cp:lastModifiedBy>
  <cp:revision>304</cp:revision>
  <dcterms:created xsi:type="dcterms:W3CDTF">2013-01-12T13:11:26Z</dcterms:created>
  <dcterms:modified xsi:type="dcterms:W3CDTF">2015-09-26T13:28:35Z</dcterms:modified>
</cp:coreProperties>
</file>