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1" r:id="rId3"/>
    <p:sldId id="322" r:id="rId4"/>
    <p:sldId id="325" r:id="rId5"/>
    <p:sldId id="323" r:id="rId6"/>
    <p:sldId id="34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86441" autoAdjust="0"/>
  </p:normalViewPr>
  <p:slideViewPr>
    <p:cSldViewPr>
      <p:cViewPr varScale="1">
        <p:scale>
          <a:sx n="63" d="100"/>
          <a:sy n="63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image" Target="../media/image11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9.wmf"/><Relationship Id="rId9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1575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4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1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7522-CD12-40FD-AFE6-33F4193011D9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67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AA9A-F154-4337-94E2-B7088EEF10A7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846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B176-B017-4802-9A79-616664C72261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41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E096-AC9C-479D-BAF9-A5ECB7DC1C64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648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5633-0337-42FE-A4D9-5B84215C062C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35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60F-FAA0-410C-8B18-E003DF6E40D7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528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70D3-0A69-414F-979E-A80565A998A7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6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996-E1A2-47BD-A993-87E868360162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720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520-B383-45F4-8F67-7EB30BB485FB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019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20-A172-4D83-9E54-2063A8D89B87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11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5206-B9DF-4C86-BC4D-76ECA5B939F6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36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F2E3-1DB5-48DE-BC5C-E2C6E9B85AF7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411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714348" y="2714620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11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bn-BD" sz="3200" dirty="0" smtClean="0">
                <a:solidFill>
                  <a:schemeClr val="tx1"/>
                </a:solidFill>
                <a:cs typeface="+mn-cs"/>
              </a:rPr>
              <a:t>Interpolation</a:t>
            </a:r>
            <a:endParaRPr lang="en-US" sz="32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err="1" smtClean="0">
                <a:solidFill>
                  <a:schemeClr val="tx1"/>
                </a:solidFill>
                <a:cs typeface="+mn-cs"/>
              </a:rPr>
              <a:t>Spline</a:t>
            </a:r>
            <a:endParaRPr lang="en-US" sz="32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100" dirty="0" smtClean="0">
                <a:solidFill>
                  <a:schemeClr val="tx1"/>
                </a:solidFill>
              </a:rPr>
              <a:t/>
            </a:r>
            <a:br>
              <a:rPr lang="bn-BD" sz="1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Slide Credit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bn-BD" sz="2800" dirty="0" smtClean="0">
                <a:solidFill>
                  <a:schemeClr val="tx1"/>
                </a:solidFill>
              </a:rPr>
              <a:t>Dr.</a:t>
            </a:r>
            <a:r>
              <a:rPr lang="bn-BD" sz="44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S. M. Lutful Kabir</a:t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Quadratic </a:t>
            </a:r>
            <a:r>
              <a:rPr lang="en-US" sz="4000" dirty="0" err="1" smtClean="0"/>
              <a:t>Splines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5"/>
            <a:ext cx="8784976" cy="1440159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these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, a quadratic polynomial approximates the data between two consecutive data points.  </a:t>
            </a:r>
            <a:endParaRPr lang="bn-BD" sz="2400" dirty="0" smtClean="0"/>
          </a:p>
          <a:p>
            <a:r>
              <a:rPr lang="en-US" sz="2400" dirty="0" smtClean="0"/>
              <a:t>Given , 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fit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through the data.  The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are given by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4832" y="3689841"/>
            <a:ext cx="1882552" cy="10275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bn-B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.....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522413" y="2924175"/>
          <a:ext cx="2693987" cy="469900"/>
        </p:xfrm>
        <a:graphic>
          <a:graphicData uri="http://schemas.openxmlformats.org/presentationml/2006/ole">
            <p:oleObj spid="_x0000_s219232" name="Equation" r:id="rId3" imgW="132080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17038" y="3034233"/>
          <a:ext cx="1095122" cy="360040"/>
        </p:xfrm>
        <a:graphic>
          <a:graphicData uri="http://schemas.openxmlformats.org/presentationml/2006/ole">
            <p:oleObj spid="_x0000_s219233" name="Equation" r:id="rId4" imgW="698500" imgH="228600" progId="Equation.3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932040" y="3538289"/>
          <a:ext cx="1142736" cy="360040"/>
        </p:xfrm>
        <a:graphic>
          <a:graphicData uri="http://schemas.openxmlformats.org/presentationml/2006/ole">
            <p:oleObj spid="_x0000_s219234" name="Equation" r:id="rId5" imgW="698197" imgH="215806" progId="Equation.3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4788024" y="4355792"/>
          <a:ext cx="1440160" cy="406633"/>
        </p:xfrm>
        <a:graphic>
          <a:graphicData uri="http://schemas.openxmlformats.org/presentationml/2006/ole">
            <p:oleObj spid="_x0000_s219235" name="Equation" r:id="rId6" imgW="812447" imgH="228501" progId="Equation.3">
              <p:embed/>
            </p:oleObj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1509713" y="3427413"/>
          <a:ext cx="2822575" cy="469900"/>
        </p:xfrm>
        <a:graphic>
          <a:graphicData uri="http://schemas.openxmlformats.org/presentationml/2006/ole">
            <p:oleObj spid="_x0000_s219236" name="Equation" r:id="rId7" imgW="1384300" imgH="228600" progId="Equation.3">
              <p:embed/>
            </p:oleObj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1446213" y="4278313"/>
          <a:ext cx="2847975" cy="495300"/>
        </p:xfrm>
        <a:graphic>
          <a:graphicData uri="http://schemas.openxmlformats.org/presentationml/2006/ole">
            <p:oleObj spid="_x0000_s219237" name="Equation" r:id="rId8" imgW="1397000" imgH="241300" progId="Equation.3">
              <p:embed/>
            </p:oleObj>
          </a:graphicData>
        </a:graphic>
      </p:graphicFrame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9146" name="Object 10"/>
          <p:cNvGraphicFramePr>
            <a:graphicFrameLocks noChangeAspect="1"/>
          </p:cNvGraphicFramePr>
          <p:nvPr/>
        </p:nvGraphicFramePr>
        <p:xfrm>
          <a:off x="1588608" y="2263225"/>
          <a:ext cx="4824536" cy="459479"/>
        </p:xfrm>
        <a:graphic>
          <a:graphicData uri="http://schemas.openxmlformats.org/presentationml/2006/ole">
            <p:oleObj spid="_x0000_s219238" name="Equation" r:id="rId9" imgW="2400300" imgH="228600" progId="Equation.3">
              <p:embed/>
            </p:oleObj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755576" y="4653136"/>
            <a:ext cx="8352928" cy="100811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r>
              <a:rPr lang="en-US" sz="2400" dirty="0" smtClean="0"/>
              <a:t>So how does one find the coefficients of these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?  There are  such coefficients</a:t>
            </a:r>
            <a:endParaRPr lang="en-US" sz="2400" dirty="0"/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9148" name="Object 12"/>
          <p:cNvGraphicFramePr>
            <a:graphicFrameLocks noChangeAspect="1"/>
          </p:cNvGraphicFramePr>
          <p:nvPr/>
        </p:nvGraphicFramePr>
        <p:xfrm>
          <a:off x="1043608" y="5589239"/>
          <a:ext cx="2205253" cy="504057"/>
        </p:xfrm>
        <a:graphic>
          <a:graphicData uri="http://schemas.openxmlformats.org/presentationml/2006/ole">
            <p:oleObj spid="_x0000_s219239" name="Equation" r:id="rId10" imgW="1002865" imgH="228501" progId="Equation.3">
              <p:embed/>
            </p:oleObj>
          </a:graphicData>
        </a:graphic>
      </p:graphicFrame>
      <p:graphicFrame>
        <p:nvGraphicFramePr>
          <p:cNvPr id="219150" name="Object 14"/>
          <p:cNvGraphicFramePr>
            <a:graphicFrameLocks noChangeAspect="1"/>
          </p:cNvGraphicFramePr>
          <p:nvPr/>
        </p:nvGraphicFramePr>
        <p:xfrm>
          <a:off x="3832225" y="5589588"/>
          <a:ext cx="2151063" cy="503237"/>
        </p:xfrm>
        <a:graphic>
          <a:graphicData uri="http://schemas.openxmlformats.org/presentationml/2006/ole">
            <p:oleObj spid="_x0000_s219240" name="Equation" r:id="rId11" imgW="977900" imgH="228600" progId="Equation.3">
              <p:embed/>
            </p:oleObj>
          </a:graphicData>
        </a:graphic>
      </p:graphicFrame>
      <p:graphicFrame>
        <p:nvGraphicFramePr>
          <p:cNvPr id="219151" name="Object 15"/>
          <p:cNvGraphicFramePr>
            <a:graphicFrameLocks noChangeAspect="1"/>
          </p:cNvGraphicFramePr>
          <p:nvPr/>
        </p:nvGraphicFramePr>
        <p:xfrm>
          <a:off x="6713538" y="5589588"/>
          <a:ext cx="2151062" cy="503237"/>
        </p:xfrm>
        <a:graphic>
          <a:graphicData uri="http://schemas.openxmlformats.org/presentationml/2006/ole">
            <p:oleObj spid="_x0000_s219241" name="Equation" r:id="rId12" imgW="9779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Quadratic Spline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15151"/>
            <a:ext cx="8928992" cy="518220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find  3n unknowns, one needs to set up  </a:t>
            </a:r>
            <a:r>
              <a:rPr lang="en-US" sz="2400" dirty="0" smtClean="0"/>
              <a:t>3n equations </a:t>
            </a:r>
            <a:r>
              <a:rPr lang="en-US" sz="2400" dirty="0" smtClean="0"/>
              <a:t>and then simultaneously solve them.  These 3n equations are found as follows.</a:t>
            </a:r>
          </a:p>
          <a:p>
            <a:r>
              <a:rPr lang="en-US" sz="2400" dirty="0" smtClean="0"/>
              <a:t>1. Each quadratic </a:t>
            </a:r>
            <a:r>
              <a:rPr lang="en-US" sz="2400" dirty="0" err="1" smtClean="0"/>
              <a:t>spline</a:t>
            </a:r>
            <a:r>
              <a:rPr lang="en-US" sz="2400" dirty="0" smtClean="0"/>
              <a:t> goes through two consecutive data points</a:t>
            </a:r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 </a:t>
            </a:r>
            <a:r>
              <a:rPr lang="en-US" sz="2400" dirty="0" smtClean="0"/>
              <a:t>         </a:t>
            </a:r>
            <a:r>
              <a:rPr lang="bn-BD" sz="2400" dirty="0" smtClean="0"/>
              <a:t>......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	 </a:t>
            </a:r>
            <a:r>
              <a:rPr lang="bn-BD" sz="1200" dirty="0" smtClean="0"/>
              <a:t> </a:t>
            </a:r>
            <a:r>
              <a:rPr lang="en-US" sz="1200" dirty="0" smtClean="0"/>
              <a:t>                  </a:t>
            </a:r>
            <a:r>
              <a:rPr lang="bn-BD" sz="2400" dirty="0" smtClean="0"/>
              <a:t>......</a:t>
            </a:r>
          </a:p>
          <a:p>
            <a:endParaRPr lang="bn-BD" sz="2400" dirty="0" smtClean="0"/>
          </a:p>
          <a:p>
            <a:endParaRPr lang="bn-BD" sz="3100" dirty="0" smtClean="0"/>
          </a:p>
          <a:p>
            <a:r>
              <a:rPr lang="en-US" sz="2400" dirty="0" smtClean="0"/>
              <a:t>This condition gives </a:t>
            </a:r>
            <a:r>
              <a:rPr lang="bn-BD" sz="2400" dirty="0" smtClean="0"/>
              <a:t>2</a:t>
            </a:r>
            <a:r>
              <a:rPr lang="bn-BD" sz="2400" i="1" dirty="0" smtClean="0"/>
              <a:t>n</a:t>
            </a:r>
            <a:r>
              <a:rPr lang="en-US" sz="2400" dirty="0" smtClean="0"/>
              <a:t> equations as there are </a:t>
            </a:r>
            <a:r>
              <a:rPr lang="bn-BD" sz="2400" i="1" dirty="0" smtClean="0"/>
              <a:t>n</a:t>
            </a:r>
            <a:r>
              <a:rPr lang="en-US" sz="2400" dirty="0" smtClean="0"/>
              <a:t>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going through two consecutive data points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1679575" y="2565400"/>
          <a:ext cx="3030538" cy="522288"/>
        </p:xfrm>
        <a:graphic>
          <a:graphicData uri="http://schemas.openxmlformats.org/presentationml/2006/ole">
            <p:oleObj spid="_x0000_s220217" name="Equation" r:id="rId3" imgW="1485255" imgH="253890" progId="Equation.3">
              <p:embed/>
            </p:oleObj>
          </a:graphicData>
        </a:graphic>
      </p:graphicFrame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1692275" y="2997200"/>
          <a:ext cx="2951163" cy="496888"/>
        </p:xfrm>
        <a:graphic>
          <a:graphicData uri="http://schemas.openxmlformats.org/presentationml/2006/ole">
            <p:oleObj spid="_x0000_s220218" name="Equation" r:id="rId4" imgW="1447800" imgH="241300" progId="Equation.3">
              <p:embed/>
            </p:oleObj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1598613" y="3573463"/>
          <a:ext cx="3441700" cy="522287"/>
        </p:xfrm>
        <a:graphic>
          <a:graphicData uri="http://schemas.openxmlformats.org/presentationml/2006/ole">
            <p:oleObj spid="_x0000_s220219" name="Equation" r:id="rId5" imgW="1688367" imgH="253890" progId="Equation.3">
              <p:embed/>
            </p:oleObj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1682750" y="4005263"/>
          <a:ext cx="2898775" cy="522287"/>
        </p:xfrm>
        <a:graphic>
          <a:graphicData uri="http://schemas.openxmlformats.org/presentationml/2006/ole">
            <p:oleObj spid="_x0000_s220220" name="Equation" r:id="rId6" imgW="1422400" imgH="254000" progId="Equation.3">
              <p:embed/>
            </p:oleObj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1639888" y="4581525"/>
          <a:ext cx="3908425" cy="522288"/>
        </p:xfrm>
        <a:graphic>
          <a:graphicData uri="http://schemas.openxmlformats.org/presentationml/2006/ole">
            <p:oleObj spid="_x0000_s220221" name="Equation" r:id="rId7" imgW="1916868" imgH="253890" progId="Equation.3">
              <p:embed/>
            </p:oleObj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1689100" y="5027613"/>
          <a:ext cx="3209925" cy="522287"/>
        </p:xfrm>
        <a:graphic>
          <a:graphicData uri="http://schemas.openxmlformats.org/presentationml/2006/ole">
            <p:oleObj spid="_x0000_s220222" name="Equation" r:id="rId8" imgW="1574800" imgH="2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Quadratic Spline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686800" cy="496855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2. The first derivatives of two quadratic </a:t>
            </a:r>
            <a:r>
              <a:rPr lang="en-US" sz="2800" dirty="0" err="1" smtClean="0"/>
              <a:t>splines</a:t>
            </a:r>
            <a:r>
              <a:rPr lang="en-US" sz="2800" dirty="0" smtClean="0"/>
              <a:t> are continuous at the interior points.  For example, the derivative of the first </a:t>
            </a:r>
            <a:r>
              <a:rPr lang="en-US" sz="2800" dirty="0" err="1" smtClean="0"/>
              <a:t>spline</a:t>
            </a:r>
            <a:r>
              <a:rPr lang="bn-BD" sz="2800" dirty="0" smtClean="0"/>
              <a:t> is</a:t>
            </a:r>
            <a:r>
              <a:rPr lang="en-US" sz="2800" dirty="0" smtClean="0"/>
              <a:t> equal </a:t>
            </a:r>
            <a:r>
              <a:rPr lang="bn-BD" sz="2800" dirty="0" smtClean="0"/>
              <a:t>to that of the second spline </a:t>
            </a:r>
            <a:r>
              <a:rPr lang="en-US" sz="2800" dirty="0" smtClean="0"/>
              <a:t>at x</a:t>
            </a:r>
            <a:r>
              <a:rPr lang="bn-BD" sz="2800" dirty="0" smtClean="0"/>
              <a:t>=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so</a:t>
            </a:r>
            <a:endParaRPr lang="bn-BD" sz="2800" baseline="-25000" dirty="0" smtClean="0"/>
          </a:p>
          <a:p>
            <a:endParaRPr lang="bn-BD" sz="2400" dirty="0" smtClean="0"/>
          </a:p>
          <a:p>
            <a:endParaRPr lang="bn-BD" sz="2800" dirty="0" smtClean="0"/>
          </a:p>
          <a:p>
            <a:endParaRPr lang="bn-BD" sz="2800" dirty="0" smtClean="0"/>
          </a:p>
          <a:p>
            <a:pPr>
              <a:buNone/>
            </a:pPr>
            <a:r>
              <a:rPr lang="bn-BD" sz="2800" dirty="0" smtClean="0"/>
              <a:t>     at x=x</a:t>
            </a:r>
            <a:r>
              <a:rPr lang="bn-BD" sz="2800" baseline="-25000" dirty="0" smtClean="0"/>
              <a:t>2</a:t>
            </a:r>
          </a:p>
          <a:p>
            <a:r>
              <a:rPr lang="bn-BD" sz="2800" dirty="0" smtClean="0"/>
              <a:t>Similarly at other interior points</a:t>
            </a:r>
            <a:endParaRPr lang="en-US" sz="2800" dirty="0" smtClean="0"/>
          </a:p>
          <a:p>
            <a:pPr>
              <a:buNone/>
            </a:pPr>
            <a:endParaRPr lang="bn-BD" sz="1600" dirty="0" smtClean="0"/>
          </a:p>
          <a:p>
            <a:pPr>
              <a:buNone/>
            </a:pPr>
            <a:r>
              <a:rPr lang="bn-BD" dirty="0" smtClean="0"/>
              <a:t>       ......</a:t>
            </a:r>
          </a:p>
          <a:p>
            <a:pPr>
              <a:buNone/>
            </a:pPr>
            <a:endParaRPr lang="bn-BD" sz="1800" dirty="0" smtClean="0"/>
          </a:p>
          <a:p>
            <a:pPr>
              <a:buNone/>
            </a:pPr>
            <a:r>
              <a:rPr lang="bn-BD" dirty="0" smtClean="0"/>
              <a:t>       ......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2026291" y="3097142"/>
          <a:ext cx="2460054" cy="403866"/>
        </p:xfrm>
        <a:graphic>
          <a:graphicData uri="http://schemas.openxmlformats.org/presentationml/2006/ole">
            <p:oleObj spid="_x0000_s221233" name="Equation" r:id="rId3" imgW="1333500" imgH="215900" progId="Equation.3">
              <p:embed/>
            </p:oleObj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2005277" y="3637184"/>
          <a:ext cx="3101843" cy="429380"/>
        </p:xfrm>
        <a:graphic>
          <a:graphicData uri="http://schemas.openxmlformats.org/presentationml/2006/ole">
            <p:oleObj spid="_x0000_s221234" name="Equation" r:id="rId4" imgW="1562100" imgH="215900" progId="Equation.3">
              <p:embed/>
            </p:oleObj>
          </a:graphicData>
        </a:graphic>
      </p:graphicFrame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2037688" y="4191271"/>
          <a:ext cx="3203575" cy="454025"/>
        </p:xfrm>
        <a:graphic>
          <a:graphicData uri="http://schemas.openxmlformats.org/presentationml/2006/ole">
            <p:oleObj spid="_x0000_s221235" name="Equation" r:id="rId5" imgW="1612900" imgH="228600" progId="Equation.3">
              <p:embed/>
            </p:oleObj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1908175" y="4941888"/>
          <a:ext cx="3683000" cy="454025"/>
        </p:xfrm>
        <a:graphic>
          <a:graphicData uri="http://schemas.openxmlformats.org/presentationml/2006/ole">
            <p:oleObj spid="_x0000_s221236" name="Equation" r:id="rId6" imgW="1854200" imgH="228600" progId="Equation.3">
              <p:embed/>
            </p:oleObj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1979712" y="5589240"/>
          <a:ext cx="3933825" cy="454025"/>
        </p:xfrm>
        <a:graphic>
          <a:graphicData uri="http://schemas.openxmlformats.org/presentationml/2006/ole">
            <p:oleObj spid="_x0000_s221237" name="Equation" r:id="rId7" imgW="1981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Quadratic Spline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484784"/>
            <a:ext cx="8435280" cy="4625609"/>
          </a:xfrm>
        </p:spPr>
        <p:txBody>
          <a:bodyPr/>
          <a:lstStyle/>
          <a:p>
            <a:r>
              <a:rPr lang="en-US" sz="2800" dirty="0" smtClean="0"/>
              <a:t>Since there are </a:t>
            </a:r>
            <a:r>
              <a:rPr lang="en-US" sz="2800" i="1" dirty="0" smtClean="0"/>
              <a:t>(n-1)</a:t>
            </a:r>
            <a:r>
              <a:rPr lang="en-US" sz="2800" dirty="0" smtClean="0"/>
              <a:t> interior points, we have (</a:t>
            </a:r>
            <a:r>
              <a:rPr lang="en-US" sz="2800" i="1" dirty="0" smtClean="0"/>
              <a:t>n-1</a:t>
            </a:r>
            <a:r>
              <a:rPr lang="en-US" sz="2800" dirty="0" smtClean="0"/>
              <a:t>) such equations.  So far, the total number of equations is (2n)+(n-1) = (3n-1) equations.  We still then need one more equation.</a:t>
            </a:r>
          </a:p>
          <a:p>
            <a:r>
              <a:rPr lang="en-US" sz="2800" dirty="0" smtClean="0"/>
              <a:t>We can assume that the first </a:t>
            </a:r>
            <a:r>
              <a:rPr lang="en-US" sz="2800" dirty="0" err="1" smtClean="0"/>
              <a:t>spline</a:t>
            </a:r>
            <a:r>
              <a:rPr lang="en-US" sz="2800" dirty="0" smtClean="0"/>
              <a:t> is linear, that is</a:t>
            </a:r>
          </a:p>
          <a:p>
            <a:pPr>
              <a:buNone/>
            </a:pPr>
            <a:r>
              <a:rPr lang="en-US" sz="2800" dirty="0" smtClean="0"/>
              <a:t>   		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=0	 	</a:t>
            </a:r>
          </a:p>
          <a:p>
            <a:r>
              <a:rPr lang="en-US" sz="2800" dirty="0" smtClean="0"/>
              <a:t>This gives us 3</a:t>
            </a:r>
            <a:r>
              <a:rPr lang="en-US" sz="2800" i="1" dirty="0" smtClean="0"/>
              <a:t>n</a:t>
            </a:r>
            <a:r>
              <a:rPr lang="en-US" sz="2800" dirty="0" smtClean="0"/>
              <a:t> equations and 3</a:t>
            </a:r>
            <a:r>
              <a:rPr lang="en-US" sz="2800" i="1" dirty="0" smtClean="0"/>
              <a:t>n</a:t>
            </a:r>
            <a:r>
              <a:rPr lang="en-US" sz="2800" dirty="0" smtClean="0"/>
              <a:t> unknowns.  These can be solved by a number of techniques used to solve simultaneous linear equations.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84785"/>
            <a:ext cx="8686800" cy="648072"/>
          </a:xfrm>
        </p:spPr>
        <p:txBody>
          <a:bodyPr/>
          <a:lstStyle/>
          <a:p>
            <a:r>
              <a:rPr lang="en-US" sz="2400" dirty="0" smtClean="0"/>
              <a:t>The upward velocity of a rocket is given as a function of time as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43808" y="2060848"/>
          <a:ext cx="3168352" cy="2304260"/>
        </p:xfrm>
        <a:graphic>
          <a:graphicData uri="http://schemas.openxmlformats.org/drawingml/2006/table">
            <a:tbl>
              <a:tblPr/>
              <a:tblGrid>
                <a:gridCol w="1051735"/>
                <a:gridCol w="2116617"/>
              </a:tblGrid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 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Vrinda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2210" name="Object 2"/>
          <p:cNvGraphicFramePr>
            <a:graphicFrameLocks noChangeAspect="1"/>
          </p:cNvGraphicFramePr>
          <p:nvPr/>
        </p:nvGraphicFramePr>
        <p:xfrm>
          <a:off x="0" y="0"/>
          <a:ext cx="85725" cy="152400"/>
        </p:xfrm>
        <a:graphic>
          <a:graphicData uri="http://schemas.openxmlformats.org/presentationml/2006/ole">
            <p:oleObj spid="_x0000_s222227" name="Equation" r:id="rId3" imgW="88746" imgH="152136" progId="Equation.3">
              <p:embed/>
            </p:oleObj>
          </a:graphicData>
        </a:graphic>
      </p:graphicFrame>
      <p:graphicFrame>
        <p:nvGraphicFramePr>
          <p:cNvPr id="222209" name="Object 1"/>
          <p:cNvGraphicFramePr>
            <a:graphicFrameLocks noChangeAspect="1"/>
          </p:cNvGraphicFramePr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p:oleObj spid="_x0000_s222228" name="Equation" r:id="rId4" imgW="266469" imgH="203024" progId="Equation.3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51520" y="4437112"/>
            <a:ext cx="8928992" cy="2160240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/>
          <a:p>
            <a:pPr marL="355600" indent="-273050">
              <a:buAutoNum type="alphaLcParenR"/>
            </a:pPr>
            <a:r>
              <a:rPr lang="en-US" sz="2400" dirty="0" smtClean="0"/>
              <a:t>Determine the value of the velocity at  t = 16 seconds using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.</a:t>
            </a:r>
          </a:p>
          <a:p>
            <a:pPr marL="355600" indent="-273050"/>
            <a:r>
              <a:rPr lang="en-US" sz="2400" dirty="0" smtClean="0"/>
              <a:t>b) Using the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as velocity functions, find the distance covered by the rocket from t=11 s  to t=16 s.</a:t>
            </a:r>
          </a:p>
          <a:p>
            <a:pPr marL="355600" indent="-273050"/>
            <a:r>
              <a:rPr lang="en-US" sz="2400" dirty="0" smtClean="0"/>
              <a:t>c) Using the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as velocity functions, find the acceleration of the rocket at t=16 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556792"/>
            <a:ext cx="8892480" cy="4968552"/>
          </a:xfrm>
        </p:spPr>
        <p:txBody>
          <a:bodyPr/>
          <a:lstStyle/>
          <a:p>
            <a:r>
              <a:rPr lang="en-US" sz="2400" dirty="0" smtClean="0"/>
              <a:t>a) Since there are six data points, five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pass through them.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10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15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20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22.5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5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22.5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r>
              <a:rPr lang="en-US" sz="2400" dirty="0" smtClean="0">
                <a:cs typeface="Times New Roman" pitchFamily="18" charset="0"/>
              </a:rPr>
              <a:t>The equations are found as follows</a:t>
            </a:r>
          </a:p>
          <a:p>
            <a:r>
              <a:rPr lang="en-US" sz="2400" dirty="0" smtClean="0">
                <a:cs typeface="Times New Roman" pitchFamily="18" charset="0"/>
              </a:rPr>
              <a:t>Each quadratic </a:t>
            </a:r>
            <a:r>
              <a:rPr lang="en-US" sz="2400" dirty="0" err="1" smtClean="0">
                <a:cs typeface="Times New Roman" pitchFamily="18" charset="0"/>
              </a:rPr>
              <a:t>Spline</a:t>
            </a:r>
            <a:r>
              <a:rPr lang="en-US" sz="2400" dirty="0" smtClean="0">
                <a:cs typeface="Times New Roman" pitchFamily="18" charset="0"/>
              </a:rPr>
              <a:t> passes through two consecutive data points and quadratic </a:t>
            </a:r>
            <a:r>
              <a:rPr lang="en-US" sz="2400" dirty="0" err="1" smtClean="0">
                <a:cs typeface="Times New Roman" pitchFamily="18" charset="0"/>
              </a:rPr>
              <a:t>splines</a:t>
            </a:r>
            <a:r>
              <a:rPr lang="en-US" sz="2400" dirty="0" smtClean="0">
                <a:cs typeface="Times New Roman" pitchFamily="18" charset="0"/>
              </a:rPr>
              <a:t> have continuous derivative at interior data points and finally assume a</a:t>
            </a:r>
            <a:r>
              <a:rPr lang="en-US" sz="2400" baseline="-25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=0 </a:t>
            </a:r>
            <a:endParaRPr 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fifteen (3n=3 X 5) equations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368065"/>
            <a:ext cx="5050904" cy="3717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The fifteen number of equations are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=0			..…….</a:t>
            </a:r>
            <a:r>
              <a:rPr lang="en-US" sz="1800" dirty="0" smtClean="0"/>
              <a:t> (1)</a:t>
            </a:r>
            <a:endParaRPr lang="en-US" sz="2400" dirty="0" smtClean="0"/>
          </a:p>
          <a:p>
            <a:r>
              <a:rPr lang="en-US" sz="2400" dirty="0" smtClean="0"/>
              <a:t>100a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+10b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=227.04	……….</a:t>
            </a:r>
            <a:r>
              <a:rPr lang="en-US" sz="1800" dirty="0" smtClean="0"/>
              <a:t>(2)</a:t>
            </a:r>
            <a:endParaRPr lang="en-US" sz="2400" dirty="0" smtClean="0"/>
          </a:p>
          <a:p>
            <a:r>
              <a:rPr lang="en-US" sz="2400" dirty="0" smtClean="0"/>
              <a:t>100a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+10b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=227.04	……….</a:t>
            </a:r>
            <a:r>
              <a:rPr lang="en-US" sz="1800" dirty="0" smtClean="0"/>
              <a:t>(3)</a:t>
            </a:r>
          </a:p>
          <a:p>
            <a:r>
              <a:rPr lang="en-US" sz="2400" dirty="0" smtClean="0"/>
              <a:t>225a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+15b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=362.78	……….</a:t>
            </a:r>
            <a:r>
              <a:rPr lang="en-US" sz="1800" dirty="0" smtClean="0"/>
              <a:t>(4)</a:t>
            </a:r>
          </a:p>
          <a:p>
            <a:r>
              <a:rPr lang="en-US" sz="2400" dirty="0" smtClean="0"/>
              <a:t>225a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+15b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=362.78	……….</a:t>
            </a:r>
            <a:r>
              <a:rPr lang="en-US" sz="1800" dirty="0" smtClean="0"/>
              <a:t>(5)</a:t>
            </a:r>
          </a:p>
          <a:p>
            <a:r>
              <a:rPr lang="en-US" sz="2400" dirty="0" smtClean="0"/>
              <a:t>400a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+20b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=517.35	……….</a:t>
            </a:r>
            <a:r>
              <a:rPr lang="en-US" sz="1800" dirty="0" smtClean="0"/>
              <a:t>(6)</a:t>
            </a:r>
          </a:p>
          <a:p>
            <a:r>
              <a:rPr lang="en-US" sz="2400" dirty="0" smtClean="0"/>
              <a:t>400a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+20b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=517.35	……….</a:t>
            </a:r>
            <a:r>
              <a:rPr lang="en-US" sz="1800" dirty="0" smtClean="0"/>
              <a:t>(7)</a:t>
            </a:r>
          </a:p>
          <a:p>
            <a:r>
              <a:rPr lang="en-US" sz="2400" dirty="0" smtClean="0"/>
              <a:t>506a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+22.5b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=602.97	……….</a:t>
            </a:r>
            <a:r>
              <a:rPr lang="en-US" sz="1800" dirty="0" smtClean="0"/>
              <a:t>(8)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60032" y="1628800"/>
            <a:ext cx="4608512" cy="324036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506a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+22.5b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=602.97….(9)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+30b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=901.67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….(10)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lang="en-US" sz="2400" dirty="0" smtClean="0"/>
              <a:t>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…..(11)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-30a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	</a:t>
            </a:r>
            <a:r>
              <a:rPr lang="en-US" sz="2400" dirty="0" smtClean="0"/>
              <a:t>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.…...(12)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40a</a:t>
            </a:r>
            <a:r>
              <a:rPr lang="bn-BD" sz="2400" baseline="-25000" dirty="0" smtClean="0"/>
              <a:t>3</a:t>
            </a:r>
            <a:r>
              <a:rPr lang="en-US" sz="2400" dirty="0" smtClean="0"/>
              <a:t>+b</a:t>
            </a:r>
            <a:r>
              <a:rPr lang="bn-BD" sz="2400" baseline="-25000" dirty="0" smtClean="0"/>
              <a:t>3</a:t>
            </a:r>
            <a:r>
              <a:rPr lang="en-US" sz="2400" dirty="0" smtClean="0"/>
              <a:t>-40a</a:t>
            </a:r>
            <a:r>
              <a:rPr lang="bn-BD" sz="2400" baseline="-25000" dirty="0" smtClean="0"/>
              <a:t>4</a:t>
            </a:r>
            <a:r>
              <a:rPr lang="en-US" sz="2400" dirty="0" smtClean="0"/>
              <a:t>-b</a:t>
            </a:r>
            <a:r>
              <a:rPr lang="bn-BD" sz="2400" baseline="-25000" dirty="0" smtClean="0"/>
              <a:t>4</a:t>
            </a:r>
            <a:r>
              <a:rPr lang="en-US" sz="2400" dirty="0" smtClean="0"/>
              <a:t>=0     .…...(13</a:t>
            </a:r>
            <a:r>
              <a:rPr lang="en-US" sz="2800" dirty="0" smtClean="0"/>
              <a:t>)</a:t>
            </a:r>
            <a:endParaRPr lang="en-US" sz="2400" dirty="0" smtClean="0"/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45a</a:t>
            </a:r>
            <a:r>
              <a:rPr lang="bn-BD" sz="2400" baseline="-25000" dirty="0" smtClean="0"/>
              <a:t>4</a:t>
            </a:r>
            <a:r>
              <a:rPr lang="en-US" sz="2400" dirty="0" smtClean="0"/>
              <a:t>+b</a:t>
            </a:r>
            <a:r>
              <a:rPr lang="bn-BD" sz="2400" baseline="-25000" dirty="0" smtClean="0"/>
              <a:t>4</a:t>
            </a:r>
            <a:r>
              <a:rPr lang="en-US" sz="2400" dirty="0" smtClean="0"/>
              <a:t>-45a</a:t>
            </a:r>
            <a:r>
              <a:rPr lang="bn-BD" sz="2400" baseline="-25000" dirty="0" smtClean="0"/>
              <a:t>5</a:t>
            </a:r>
            <a:r>
              <a:rPr lang="en-US" sz="2400" dirty="0" smtClean="0"/>
              <a:t>-b</a:t>
            </a:r>
            <a:r>
              <a:rPr lang="bn-BD" sz="2400" baseline="-25000" dirty="0" smtClean="0"/>
              <a:t>5</a:t>
            </a:r>
            <a:r>
              <a:rPr lang="en-US" sz="2400" dirty="0" smtClean="0"/>
              <a:t>=</a:t>
            </a:r>
            <a:r>
              <a:rPr lang="bn-BD" sz="2400" dirty="0" smtClean="0"/>
              <a:t>0 ..</a:t>
            </a:r>
            <a:r>
              <a:rPr lang="en-US" sz="2400" dirty="0" smtClean="0"/>
              <a:t>..</a:t>
            </a:r>
            <a:r>
              <a:rPr lang="bn-BD" sz="2400" dirty="0" smtClean="0"/>
              <a:t>.</a:t>
            </a:r>
            <a:r>
              <a:rPr lang="en-US" sz="2400" dirty="0" smtClean="0"/>
              <a:t>.(14)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bn-B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....(15)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fifteen equations in matrix form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257" name="Object 1"/>
          <p:cNvGraphicFramePr>
            <a:graphicFrameLocks noChangeAspect="1"/>
          </p:cNvGraphicFramePr>
          <p:nvPr/>
        </p:nvGraphicFramePr>
        <p:xfrm>
          <a:off x="179512" y="1484784"/>
          <a:ext cx="8918079" cy="4956299"/>
        </p:xfrm>
        <a:graphic>
          <a:graphicData uri="http://schemas.openxmlformats.org/presentationml/2006/ole">
            <p:oleObj spid="_x0000_s224266" name="Equation" r:id="rId3" imgW="5207000" imgH="289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solved result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31640" y="2060844"/>
          <a:ext cx="7008440" cy="3744420"/>
        </p:xfrm>
        <a:graphic>
          <a:graphicData uri="http://schemas.openxmlformats.org/drawingml/2006/table">
            <a:tbl>
              <a:tblPr/>
              <a:tblGrid>
                <a:gridCol w="1752110"/>
                <a:gridCol w="1752110"/>
                <a:gridCol w="1752110"/>
                <a:gridCol w="1752110"/>
              </a:tblGrid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800" i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i="1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r>
                        <a:rPr lang="en-US" sz="2800" i="1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endParaRPr lang="en-US" sz="2800" i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r>
                        <a:rPr lang="en-US" sz="2800" i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endParaRPr lang="en-US" sz="2800" i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i="1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r>
                        <a:rPr lang="en-US" sz="2800" i="1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endParaRPr lang="en-US" sz="2800" i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22.704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0.8888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4.928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88.88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–0.1356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35.66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–141.61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1.6048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–33.956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554.55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0.20889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28.86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–152.13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0" y="0"/>
          <a:ext cx="85725" cy="161925"/>
        </p:xfrm>
        <a:graphic>
          <a:graphicData uri="http://schemas.openxmlformats.org/presentationml/2006/ole">
            <p:oleObj spid="_x0000_s228389" name="Equation" r:id="rId3" imgW="88707" imgH="164742" progId="Equation.3">
              <p:embed/>
            </p:oleObj>
          </a:graphicData>
        </a:graphic>
      </p:graphicFrame>
      <p:graphicFrame>
        <p:nvGraphicFramePr>
          <p:cNvPr id="228355" name="Object 3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228390" name="Equation" r:id="rId4" imgW="152334" imgH="228501" progId="Equation.3">
              <p:embed/>
            </p:oleObj>
          </a:graphicData>
        </a:graphic>
      </p:graphicFrame>
      <p:graphicFrame>
        <p:nvGraphicFramePr>
          <p:cNvPr id="228354" name="Object 2"/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p:oleObj spid="_x0000_s228391" name="Equation" r:id="rId5" imgW="139700" imgH="228600" progId="Equation.3">
              <p:embed/>
            </p:oleObj>
          </a:graphicData>
        </a:graphic>
      </p:graphicFrame>
      <p:graphicFrame>
        <p:nvGraphicFramePr>
          <p:cNvPr id="228353" name="Object 1"/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p:oleObj spid="_x0000_s228392" name="Equation" r:id="rId6" imgW="1397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solved result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v(t)=22.704 t	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v(t)=-08888 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+ 4.928 t + 88.88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10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v(t)=-0.1356 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+35.66 t - 141.61 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15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v(t)=1.6048 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– 33.956 t + 554.55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20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22.5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v(t)=0.20889 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+28.86 t -152.13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	; 22.5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v(16)=394.24 m/s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s(16)=1595.9 m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a(16)=31.321 m/s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3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Oscillation when </a:t>
            </a:r>
            <a:r>
              <a:rPr lang="bn-BD" i="1" dirty="0" smtClean="0">
                <a:latin typeface="Times New Roman" pitchFamily="18" charset="0"/>
              </a:rPr>
              <a:t>n</a:t>
            </a:r>
            <a:r>
              <a:rPr lang="bn-BD" dirty="0" smtClean="0"/>
              <a:t> becomes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892480" cy="49685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Polynomial interpolation involves finding a polynomial of order </a:t>
            </a:r>
            <a:r>
              <a:rPr lang="bn-BD" sz="2400" i="1" dirty="0" smtClean="0">
                <a:latin typeface="Times New Roman" pitchFamily="18" charset="0"/>
              </a:rPr>
              <a:t>n</a:t>
            </a:r>
            <a:r>
              <a:rPr lang="en-US" sz="2400" dirty="0" smtClean="0"/>
              <a:t> that passes through the </a:t>
            </a:r>
            <a:r>
              <a:rPr lang="bn-BD" sz="2400" i="1" dirty="0" smtClean="0">
                <a:latin typeface="Times New Roman" pitchFamily="18" charset="0"/>
              </a:rPr>
              <a:t>n+1</a:t>
            </a:r>
            <a:r>
              <a:rPr lang="en-US" sz="2400" dirty="0" smtClean="0"/>
              <a:t> points.  </a:t>
            </a:r>
            <a:endParaRPr lang="bn-BD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Several methods to obtain such a polynomial include the direct method, </a:t>
            </a:r>
            <a:r>
              <a:rPr lang="en-US" sz="2400" dirty="0" err="1" smtClean="0"/>
              <a:t>Lagrangian</a:t>
            </a:r>
            <a:r>
              <a:rPr lang="en-US" sz="2400" dirty="0" smtClean="0"/>
              <a:t> interpolation method </a:t>
            </a:r>
            <a:r>
              <a:rPr lang="bn-BD" sz="2400" dirty="0" smtClean="0"/>
              <a:t>and </a:t>
            </a:r>
            <a:r>
              <a:rPr lang="en-US" sz="2400" dirty="0" smtClean="0"/>
              <a:t>Newton’s divided difference polynomial method. 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Actually, when  </a:t>
            </a:r>
            <a:r>
              <a:rPr lang="bn-BD" sz="2400" dirty="0" smtClean="0"/>
              <a:t>n </a:t>
            </a:r>
            <a:r>
              <a:rPr lang="en-US" sz="2400" dirty="0" smtClean="0"/>
              <a:t>becomes large, in many cases, one may get oscillatory behavior in the resulting polynomial.  </a:t>
            </a:r>
            <a:endParaRPr lang="bn-BD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This was shown by </a:t>
            </a:r>
            <a:r>
              <a:rPr lang="en-US" sz="2400" dirty="0" err="1" smtClean="0"/>
              <a:t>Runge</a:t>
            </a:r>
            <a:r>
              <a:rPr lang="en-US" sz="2400" dirty="0" smtClean="0"/>
              <a:t> when he interpolated data based on a simple function of</a:t>
            </a:r>
            <a:endParaRPr lang="bn-BD" sz="2400" dirty="0" smtClean="0"/>
          </a:p>
          <a:p>
            <a:pPr>
              <a:lnSpc>
                <a:spcPct val="120000"/>
              </a:lnSpc>
              <a:buNone/>
            </a:pPr>
            <a:endParaRPr lang="bn-BD" sz="2400" dirty="0" smtClean="0"/>
          </a:p>
          <a:p>
            <a:pPr>
              <a:lnSpc>
                <a:spcPct val="120000"/>
              </a:lnSpc>
              <a:buNone/>
            </a:pPr>
            <a:r>
              <a:rPr lang="bn-BD" sz="2400" dirty="0" smtClean="0"/>
              <a:t>	</a:t>
            </a:r>
            <a:r>
              <a:rPr lang="en-US" sz="2400" dirty="0" smtClean="0"/>
              <a:t>on an interval of [–1, 1].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445744" y="5184488"/>
          <a:ext cx="1609725" cy="792162"/>
        </p:xfrm>
        <a:graphic>
          <a:graphicData uri="http://schemas.openxmlformats.org/presentationml/2006/ole">
            <p:oleObj spid="_x0000_s210955" name="Equation" r:id="rId3" imgW="799753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The value of the function for 6 points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0" y="1412776"/>
            <a:ext cx="8686800" cy="9337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example, take six equidistantly spaced points in [–1, 1] </a:t>
            </a:r>
            <a:r>
              <a:rPr lang="bn-BD" sz="2400" dirty="0" smtClean="0"/>
              <a:t>for the given function </a:t>
            </a:r>
            <a:r>
              <a:rPr lang="en-US" sz="2400" dirty="0" smtClean="0"/>
              <a:t>and find </a:t>
            </a:r>
            <a:r>
              <a:rPr lang="bn-BD" sz="2400" dirty="0" smtClean="0"/>
              <a:t>y’s</a:t>
            </a:r>
            <a:r>
              <a:rPr lang="en-US" sz="2400" dirty="0" smtClean="0"/>
              <a:t> at these points as given in Table 1.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5856" y="2348879"/>
          <a:ext cx="3672408" cy="3753576"/>
        </p:xfrm>
        <a:graphic>
          <a:graphicData uri="http://schemas.openxmlformats.org/drawingml/2006/table">
            <a:tbl>
              <a:tblPr/>
              <a:tblGrid>
                <a:gridCol w="1543568"/>
                <a:gridCol w="2128840"/>
              </a:tblGrid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400" dirty="0" smtClean="0">
                          <a:latin typeface="Times New Roman"/>
                          <a:ea typeface="Times New Roman"/>
                          <a:cs typeface="Vrinda"/>
                        </a:rPr>
                        <a:t>    x</a:t>
                      </a:r>
                      <a:endParaRPr lang="en-US" sz="24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–1.0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0.038461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–0.6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–0.2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Vrinda"/>
                        </a:rPr>
                        <a:t>0.038461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5004048" y="2420888"/>
          <a:ext cx="1609725" cy="792162"/>
        </p:xfrm>
        <a:graphic>
          <a:graphicData uri="http://schemas.openxmlformats.org/presentationml/2006/ole">
            <p:oleObj spid="_x0000_s209944" name="Equation" r:id="rId3" imgW="799753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Polynomial with 6 points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Autofit/>
          </a:bodyPr>
          <a:lstStyle/>
          <a:p>
            <a:r>
              <a:rPr lang="en-US" sz="2800" dirty="0" smtClean="0"/>
              <a:t>Now through these six points, one can pass a fifth order polynomial</a:t>
            </a:r>
            <a:endParaRPr lang="bn-BD" sz="2800" dirty="0" smtClean="0"/>
          </a:p>
          <a:p>
            <a:pPr marL="0" indent="0">
              <a:buNone/>
            </a:pPr>
            <a:endParaRPr lang="bn-BD" sz="2800" dirty="0" smtClean="0"/>
          </a:p>
          <a:p>
            <a:pPr marL="0" indent="0">
              <a:buNone/>
            </a:pPr>
            <a:r>
              <a:rPr lang="bn-BD" sz="2800" dirty="0" smtClean="0"/>
              <a:t>[where,-1</a:t>
            </a:r>
            <a:r>
              <a:rPr lang="bn-BD" sz="2800" u="sng" dirty="0" smtClean="0"/>
              <a:t>&lt;</a:t>
            </a:r>
            <a:r>
              <a:rPr lang="bn-BD" sz="2800" dirty="0" smtClean="0"/>
              <a:t>x</a:t>
            </a:r>
            <a:r>
              <a:rPr lang="bn-BD" sz="2800" u="sng" dirty="0" smtClean="0"/>
              <a:t>&lt;</a:t>
            </a:r>
            <a:r>
              <a:rPr lang="bn-BD" sz="2800" dirty="0" smtClean="0"/>
              <a:t>1</a:t>
            </a:r>
            <a:r>
              <a:rPr lang="en-US" sz="2800" dirty="0" smtClean="0"/>
              <a:t>] </a:t>
            </a:r>
            <a:endParaRPr lang="bn-BD" sz="2800" dirty="0" smtClean="0"/>
          </a:p>
          <a:p>
            <a:pPr marL="363538" indent="-276225"/>
            <a:r>
              <a:rPr lang="en-US" sz="2800" dirty="0" smtClean="0"/>
              <a:t>On plotting the fifth order polynomial (Figure </a:t>
            </a:r>
            <a:r>
              <a:rPr lang="bn-BD" sz="2800" dirty="0" smtClean="0"/>
              <a:t>in the next slide</a:t>
            </a:r>
            <a:r>
              <a:rPr lang="en-US" sz="2800" dirty="0" smtClean="0"/>
              <a:t>) and the original function, one can see that the two do not match well </a:t>
            </a:r>
            <a:endParaRPr lang="bn-BD" sz="2800" dirty="0" smtClean="0"/>
          </a:p>
          <a:p>
            <a:pPr marL="363538" indent="-276225"/>
            <a:r>
              <a:rPr lang="en-US" sz="2800" dirty="0" smtClean="0"/>
              <a:t>One may consider choosing more points in the interval</a:t>
            </a:r>
            <a:r>
              <a:rPr lang="bn-BD" sz="2800" dirty="0" smtClean="0"/>
              <a:t> </a:t>
            </a:r>
            <a:r>
              <a:rPr lang="en-US" sz="2800" dirty="0" smtClean="0"/>
              <a:t> [–1, 1] to get a better match, but it diverges even more (see Figure </a:t>
            </a:r>
            <a:r>
              <a:rPr lang="bn-BD" sz="2800" dirty="0" smtClean="0"/>
              <a:t>in other slide</a:t>
            </a:r>
            <a:r>
              <a:rPr lang="en-US" sz="2800" dirty="0" smtClean="0"/>
              <a:t>), where 20 equidistant points were chosen in the interval [–1, 1] to draw a 19th order polynomial </a:t>
            </a:r>
            <a:endParaRPr lang="bn-BD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144017" y="2470008"/>
          <a:ext cx="8892479" cy="382928"/>
        </p:xfrm>
        <a:graphic>
          <a:graphicData uri="http://schemas.openxmlformats.org/presentationml/2006/ole">
            <p:oleObj spid="_x0000_s215077" name="Equation" r:id="rId3" imgW="5308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5th order polynomial interpolation with six equidistant points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3184" name="Rectangle 1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2995" name="Group 3"/>
          <p:cNvGrpSpPr>
            <a:grpSpLocks noChangeAspect="1"/>
          </p:cNvGrpSpPr>
          <p:nvPr/>
        </p:nvGrpSpPr>
        <p:grpSpPr bwMode="auto">
          <a:xfrm>
            <a:off x="730349" y="1571306"/>
            <a:ext cx="7946107" cy="4834421"/>
            <a:chOff x="0" y="0"/>
            <a:chExt cx="9225" cy="5640"/>
          </a:xfrm>
        </p:grpSpPr>
        <p:sp>
          <p:nvSpPr>
            <p:cNvPr id="21318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9225" cy="56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82" name="Rectangle 190"/>
            <p:cNvSpPr>
              <a:spLocks noChangeArrowheads="1"/>
            </p:cNvSpPr>
            <p:nvPr/>
          </p:nvSpPr>
          <p:spPr bwMode="auto">
            <a:xfrm>
              <a:off x="75" y="75"/>
              <a:ext cx="9150" cy="54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81" name="Line 189"/>
            <p:cNvSpPr>
              <a:spLocks noChangeShapeType="1"/>
            </p:cNvSpPr>
            <p:nvPr/>
          </p:nvSpPr>
          <p:spPr bwMode="auto">
            <a:xfrm>
              <a:off x="4635" y="435"/>
              <a:ext cx="1" cy="39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80" name="Line 188"/>
            <p:cNvSpPr>
              <a:spLocks noChangeShapeType="1"/>
            </p:cNvSpPr>
            <p:nvPr/>
          </p:nvSpPr>
          <p:spPr bwMode="auto">
            <a:xfrm>
              <a:off x="4560" y="4365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9" name="Line 187"/>
            <p:cNvSpPr>
              <a:spLocks noChangeShapeType="1"/>
            </p:cNvSpPr>
            <p:nvPr/>
          </p:nvSpPr>
          <p:spPr bwMode="auto">
            <a:xfrm>
              <a:off x="4560" y="3390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8" name="Line 186"/>
            <p:cNvSpPr>
              <a:spLocks noChangeShapeType="1"/>
            </p:cNvSpPr>
            <p:nvPr/>
          </p:nvSpPr>
          <p:spPr bwMode="auto">
            <a:xfrm>
              <a:off x="4560" y="2400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7" name="Line 185"/>
            <p:cNvSpPr>
              <a:spLocks noChangeShapeType="1"/>
            </p:cNvSpPr>
            <p:nvPr/>
          </p:nvSpPr>
          <p:spPr bwMode="auto">
            <a:xfrm>
              <a:off x="4560" y="1425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6" name="Line 184"/>
            <p:cNvSpPr>
              <a:spLocks noChangeShapeType="1"/>
            </p:cNvSpPr>
            <p:nvPr/>
          </p:nvSpPr>
          <p:spPr bwMode="auto">
            <a:xfrm>
              <a:off x="4560" y="435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5" name="Line 183"/>
            <p:cNvSpPr>
              <a:spLocks noChangeShapeType="1"/>
            </p:cNvSpPr>
            <p:nvPr/>
          </p:nvSpPr>
          <p:spPr bwMode="auto">
            <a:xfrm>
              <a:off x="915" y="3390"/>
              <a:ext cx="74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4" name="Line 182"/>
            <p:cNvSpPr>
              <a:spLocks noChangeShapeType="1"/>
            </p:cNvSpPr>
            <p:nvPr/>
          </p:nvSpPr>
          <p:spPr bwMode="auto">
            <a:xfrm flipV="1">
              <a:off x="91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3" name="Line 181"/>
            <p:cNvSpPr>
              <a:spLocks noChangeShapeType="1"/>
            </p:cNvSpPr>
            <p:nvPr/>
          </p:nvSpPr>
          <p:spPr bwMode="auto">
            <a:xfrm flipV="1">
              <a:off x="277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2" name="Line 180"/>
            <p:cNvSpPr>
              <a:spLocks noChangeShapeType="1"/>
            </p:cNvSpPr>
            <p:nvPr/>
          </p:nvSpPr>
          <p:spPr bwMode="auto">
            <a:xfrm flipV="1">
              <a:off x="463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1" name="Line 179"/>
            <p:cNvSpPr>
              <a:spLocks noChangeShapeType="1"/>
            </p:cNvSpPr>
            <p:nvPr/>
          </p:nvSpPr>
          <p:spPr bwMode="auto">
            <a:xfrm flipV="1">
              <a:off x="649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0" name="Line 178"/>
            <p:cNvSpPr>
              <a:spLocks noChangeShapeType="1"/>
            </p:cNvSpPr>
            <p:nvPr/>
          </p:nvSpPr>
          <p:spPr bwMode="auto">
            <a:xfrm flipV="1">
              <a:off x="835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9" name="Freeform 177"/>
            <p:cNvSpPr>
              <a:spLocks/>
            </p:cNvSpPr>
            <p:nvPr/>
          </p:nvSpPr>
          <p:spPr bwMode="auto">
            <a:xfrm>
              <a:off x="915" y="327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8" name="Freeform 176"/>
            <p:cNvSpPr>
              <a:spLocks/>
            </p:cNvSpPr>
            <p:nvPr/>
          </p:nvSpPr>
          <p:spPr bwMode="auto">
            <a:xfrm>
              <a:off x="990" y="331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7" name="Freeform 175"/>
            <p:cNvSpPr>
              <a:spLocks/>
            </p:cNvSpPr>
            <p:nvPr/>
          </p:nvSpPr>
          <p:spPr bwMode="auto">
            <a:xfrm>
              <a:off x="1065" y="3360"/>
              <a:ext cx="30" cy="3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0" y="15"/>
                </a:cxn>
                <a:cxn ang="0">
                  <a:pos x="15" y="30"/>
                </a:cxn>
                <a:cxn ang="0">
                  <a:pos x="0" y="15"/>
                </a:cxn>
                <a:cxn ang="0">
                  <a:pos x="15" y="0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6" name="Freeform 174"/>
            <p:cNvSpPr>
              <a:spLocks/>
            </p:cNvSpPr>
            <p:nvPr/>
          </p:nvSpPr>
          <p:spPr bwMode="auto">
            <a:xfrm>
              <a:off x="1080" y="3375"/>
              <a:ext cx="30" cy="3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0" y="15"/>
                </a:cxn>
                <a:cxn ang="0">
                  <a:pos x="15" y="30"/>
                </a:cxn>
                <a:cxn ang="0">
                  <a:pos x="0" y="15"/>
                </a:cxn>
                <a:cxn ang="0">
                  <a:pos x="15" y="0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5" name="Freeform 173"/>
            <p:cNvSpPr>
              <a:spLocks/>
            </p:cNvSpPr>
            <p:nvPr/>
          </p:nvSpPr>
          <p:spPr bwMode="auto">
            <a:xfrm>
              <a:off x="1155" y="342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4" name="Freeform 172"/>
            <p:cNvSpPr>
              <a:spLocks/>
            </p:cNvSpPr>
            <p:nvPr/>
          </p:nvSpPr>
          <p:spPr bwMode="auto">
            <a:xfrm>
              <a:off x="1215" y="345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3" name="Freeform 171"/>
            <p:cNvSpPr>
              <a:spLocks/>
            </p:cNvSpPr>
            <p:nvPr/>
          </p:nvSpPr>
          <p:spPr bwMode="auto">
            <a:xfrm>
              <a:off x="1305" y="348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2" name="Rectangle 170"/>
            <p:cNvSpPr>
              <a:spLocks noChangeArrowheads="1"/>
            </p:cNvSpPr>
            <p:nvPr/>
          </p:nvSpPr>
          <p:spPr bwMode="auto">
            <a:xfrm>
              <a:off x="1365" y="34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1" name="Rectangle 169"/>
            <p:cNvSpPr>
              <a:spLocks noChangeArrowheads="1"/>
            </p:cNvSpPr>
            <p:nvPr/>
          </p:nvSpPr>
          <p:spPr bwMode="auto">
            <a:xfrm>
              <a:off x="1455" y="351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0" name="Rectangle 168"/>
            <p:cNvSpPr>
              <a:spLocks noChangeArrowheads="1"/>
            </p:cNvSpPr>
            <p:nvPr/>
          </p:nvSpPr>
          <p:spPr bwMode="auto">
            <a:xfrm>
              <a:off x="1515" y="351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9" name="Freeform 167"/>
            <p:cNvSpPr>
              <a:spLocks/>
            </p:cNvSpPr>
            <p:nvPr/>
          </p:nvSpPr>
          <p:spPr bwMode="auto">
            <a:xfrm>
              <a:off x="1605" y="348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8" name="Rectangle 166"/>
            <p:cNvSpPr>
              <a:spLocks noChangeArrowheads="1"/>
            </p:cNvSpPr>
            <p:nvPr/>
          </p:nvSpPr>
          <p:spPr bwMode="auto">
            <a:xfrm>
              <a:off x="1665" y="34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7" name="Freeform 165"/>
            <p:cNvSpPr>
              <a:spLocks/>
            </p:cNvSpPr>
            <p:nvPr/>
          </p:nvSpPr>
          <p:spPr bwMode="auto">
            <a:xfrm>
              <a:off x="1755" y="345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6" name="Freeform 164"/>
            <p:cNvSpPr>
              <a:spLocks/>
            </p:cNvSpPr>
            <p:nvPr/>
          </p:nvSpPr>
          <p:spPr bwMode="auto">
            <a:xfrm>
              <a:off x="1815" y="343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5" name="Freeform 163"/>
            <p:cNvSpPr>
              <a:spLocks/>
            </p:cNvSpPr>
            <p:nvPr/>
          </p:nvSpPr>
          <p:spPr bwMode="auto">
            <a:xfrm>
              <a:off x="1905" y="339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4" name="Freeform 162"/>
            <p:cNvSpPr>
              <a:spLocks/>
            </p:cNvSpPr>
            <p:nvPr/>
          </p:nvSpPr>
          <p:spPr bwMode="auto">
            <a:xfrm>
              <a:off x="1950" y="337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3" name="Freeform 161"/>
            <p:cNvSpPr>
              <a:spLocks/>
            </p:cNvSpPr>
            <p:nvPr/>
          </p:nvSpPr>
          <p:spPr bwMode="auto">
            <a:xfrm>
              <a:off x="2025" y="333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2" name="Freeform 160"/>
            <p:cNvSpPr>
              <a:spLocks/>
            </p:cNvSpPr>
            <p:nvPr/>
          </p:nvSpPr>
          <p:spPr bwMode="auto">
            <a:xfrm>
              <a:off x="2100" y="330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1" name="Freeform 159"/>
            <p:cNvSpPr>
              <a:spLocks/>
            </p:cNvSpPr>
            <p:nvPr/>
          </p:nvSpPr>
          <p:spPr bwMode="auto">
            <a:xfrm>
              <a:off x="2175" y="325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0" name="Freeform 158"/>
            <p:cNvSpPr>
              <a:spLocks/>
            </p:cNvSpPr>
            <p:nvPr/>
          </p:nvSpPr>
          <p:spPr bwMode="auto">
            <a:xfrm>
              <a:off x="2250" y="321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9" name="Freeform 157"/>
            <p:cNvSpPr>
              <a:spLocks/>
            </p:cNvSpPr>
            <p:nvPr/>
          </p:nvSpPr>
          <p:spPr bwMode="auto">
            <a:xfrm>
              <a:off x="2325" y="315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8" name="Freeform 156"/>
            <p:cNvSpPr>
              <a:spLocks/>
            </p:cNvSpPr>
            <p:nvPr/>
          </p:nvSpPr>
          <p:spPr bwMode="auto">
            <a:xfrm>
              <a:off x="2400" y="310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7" name="Freeform 155"/>
            <p:cNvSpPr>
              <a:spLocks/>
            </p:cNvSpPr>
            <p:nvPr/>
          </p:nvSpPr>
          <p:spPr bwMode="auto">
            <a:xfrm>
              <a:off x="2475" y="304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6" name="Freeform 154"/>
            <p:cNvSpPr>
              <a:spLocks/>
            </p:cNvSpPr>
            <p:nvPr/>
          </p:nvSpPr>
          <p:spPr bwMode="auto">
            <a:xfrm>
              <a:off x="2550" y="300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5" name="Freeform 153"/>
            <p:cNvSpPr>
              <a:spLocks/>
            </p:cNvSpPr>
            <p:nvPr/>
          </p:nvSpPr>
          <p:spPr bwMode="auto">
            <a:xfrm>
              <a:off x="2625" y="294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4" name="Freeform 152"/>
            <p:cNvSpPr>
              <a:spLocks/>
            </p:cNvSpPr>
            <p:nvPr/>
          </p:nvSpPr>
          <p:spPr bwMode="auto">
            <a:xfrm>
              <a:off x="2700" y="289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3" name="Freeform 151"/>
            <p:cNvSpPr>
              <a:spLocks/>
            </p:cNvSpPr>
            <p:nvPr/>
          </p:nvSpPr>
          <p:spPr bwMode="auto">
            <a:xfrm>
              <a:off x="2775" y="283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2" name="Freeform 150"/>
            <p:cNvSpPr>
              <a:spLocks/>
            </p:cNvSpPr>
            <p:nvPr/>
          </p:nvSpPr>
          <p:spPr bwMode="auto">
            <a:xfrm>
              <a:off x="2850" y="277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1" name="Freeform 149"/>
            <p:cNvSpPr>
              <a:spLocks/>
            </p:cNvSpPr>
            <p:nvPr/>
          </p:nvSpPr>
          <p:spPr bwMode="auto">
            <a:xfrm>
              <a:off x="2925" y="271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0" name="Freeform 148"/>
            <p:cNvSpPr>
              <a:spLocks/>
            </p:cNvSpPr>
            <p:nvPr/>
          </p:nvSpPr>
          <p:spPr bwMode="auto">
            <a:xfrm>
              <a:off x="3000" y="267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9" name="Freeform 147"/>
            <p:cNvSpPr>
              <a:spLocks/>
            </p:cNvSpPr>
            <p:nvPr/>
          </p:nvSpPr>
          <p:spPr bwMode="auto">
            <a:xfrm>
              <a:off x="3075" y="261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8" name="Freeform 146"/>
            <p:cNvSpPr>
              <a:spLocks/>
            </p:cNvSpPr>
            <p:nvPr/>
          </p:nvSpPr>
          <p:spPr bwMode="auto">
            <a:xfrm>
              <a:off x="3150" y="256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7" name="Freeform 145"/>
            <p:cNvSpPr>
              <a:spLocks/>
            </p:cNvSpPr>
            <p:nvPr/>
          </p:nvSpPr>
          <p:spPr bwMode="auto">
            <a:xfrm>
              <a:off x="3225" y="250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6" name="Freeform 144"/>
            <p:cNvSpPr>
              <a:spLocks/>
            </p:cNvSpPr>
            <p:nvPr/>
          </p:nvSpPr>
          <p:spPr bwMode="auto">
            <a:xfrm>
              <a:off x="3300" y="246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5" name="Freeform 143"/>
            <p:cNvSpPr>
              <a:spLocks/>
            </p:cNvSpPr>
            <p:nvPr/>
          </p:nvSpPr>
          <p:spPr bwMode="auto">
            <a:xfrm>
              <a:off x="3375" y="241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4" name="Freeform 142"/>
            <p:cNvSpPr>
              <a:spLocks/>
            </p:cNvSpPr>
            <p:nvPr/>
          </p:nvSpPr>
          <p:spPr bwMode="auto">
            <a:xfrm>
              <a:off x="3450" y="237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3" name="Freeform 141"/>
            <p:cNvSpPr>
              <a:spLocks/>
            </p:cNvSpPr>
            <p:nvPr/>
          </p:nvSpPr>
          <p:spPr bwMode="auto">
            <a:xfrm>
              <a:off x="3525" y="232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2" name="Freeform 140"/>
            <p:cNvSpPr>
              <a:spLocks/>
            </p:cNvSpPr>
            <p:nvPr/>
          </p:nvSpPr>
          <p:spPr bwMode="auto">
            <a:xfrm>
              <a:off x="3600" y="228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1" name="Freeform 139"/>
            <p:cNvSpPr>
              <a:spLocks/>
            </p:cNvSpPr>
            <p:nvPr/>
          </p:nvSpPr>
          <p:spPr bwMode="auto">
            <a:xfrm>
              <a:off x="3675" y="222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0" name="Freeform 138"/>
            <p:cNvSpPr>
              <a:spLocks/>
            </p:cNvSpPr>
            <p:nvPr/>
          </p:nvSpPr>
          <p:spPr bwMode="auto">
            <a:xfrm>
              <a:off x="3735" y="219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9" name="Freeform 137"/>
            <p:cNvSpPr>
              <a:spLocks/>
            </p:cNvSpPr>
            <p:nvPr/>
          </p:nvSpPr>
          <p:spPr bwMode="auto">
            <a:xfrm>
              <a:off x="3825" y="216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8" name="Freeform 136"/>
            <p:cNvSpPr>
              <a:spLocks/>
            </p:cNvSpPr>
            <p:nvPr/>
          </p:nvSpPr>
          <p:spPr bwMode="auto">
            <a:xfrm>
              <a:off x="3885" y="213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7" name="Freeform 135"/>
            <p:cNvSpPr>
              <a:spLocks/>
            </p:cNvSpPr>
            <p:nvPr/>
          </p:nvSpPr>
          <p:spPr bwMode="auto">
            <a:xfrm>
              <a:off x="3975" y="210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6" name="Freeform 134"/>
            <p:cNvSpPr>
              <a:spLocks/>
            </p:cNvSpPr>
            <p:nvPr/>
          </p:nvSpPr>
          <p:spPr bwMode="auto">
            <a:xfrm>
              <a:off x="4035" y="207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5" name="Rectangle 133"/>
            <p:cNvSpPr>
              <a:spLocks noChangeArrowheads="1"/>
            </p:cNvSpPr>
            <p:nvPr/>
          </p:nvSpPr>
          <p:spPr bwMode="auto">
            <a:xfrm>
              <a:off x="4125" y="205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4" name="Freeform 132"/>
            <p:cNvSpPr>
              <a:spLocks/>
            </p:cNvSpPr>
            <p:nvPr/>
          </p:nvSpPr>
          <p:spPr bwMode="auto">
            <a:xfrm>
              <a:off x="4185" y="202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3" name="Freeform 131"/>
            <p:cNvSpPr>
              <a:spLocks/>
            </p:cNvSpPr>
            <p:nvPr/>
          </p:nvSpPr>
          <p:spPr bwMode="auto">
            <a:xfrm>
              <a:off x="4275" y="199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2" name="Rectangle 130"/>
            <p:cNvSpPr>
              <a:spLocks noChangeArrowheads="1"/>
            </p:cNvSpPr>
            <p:nvPr/>
          </p:nvSpPr>
          <p:spPr bwMode="auto">
            <a:xfrm>
              <a:off x="4335" y="19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1" name="Rectangle 129"/>
            <p:cNvSpPr>
              <a:spLocks noChangeArrowheads="1"/>
            </p:cNvSpPr>
            <p:nvPr/>
          </p:nvSpPr>
          <p:spPr bwMode="auto">
            <a:xfrm>
              <a:off x="442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0" name="Rectangle 128"/>
            <p:cNvSpPr>
              <a:spLocks noChangeArrowheads="1"/>
            </p:cNvSpPr>
            <p:nvPr/>
          </p:nvSpPr>
          <p:spPr bwMode="auto">
            <a:xfrm>
              <a:off x="448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9" name="Rectangle 127"/>
            <p:cNvSpPr>
              <a:spLocks noChangeArrowheads="1"/>
            </p:cNvSpPr>
            <p:nvPr/>
          </p:nvSpPr>
          <p:spPr bwMode="auto">
            <a:xfrm>
              <a:off x="457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8" name="Rectangle 126"/>
            <p:cNvSpPr>
              <a:spLocks noChangeArrowheads="1"/>
            </p:cNvSpPr>
            <p:nvPr/>
          </p:nvSpPr>
          <p:spPr bwMode="auto">
            <a:xfrm>
              <a:off x="463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7" name="Rectangle 125"/>
            <p:cNvSpPr>
              <a:spLocks noChangeArrowheads="1"/>
            </p:cNvSpPr>
            <p:nvPr/>
          </p:nvSpPr>
          <p:spPr bwMode="auto">
            <a:xfrm>
              <a:off x="472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6" name="Rectangle 124"/>
            <p:cNvSpPr>
              <a:spLocks noChangeArrowheads="1"/>
            </p:cNvSpPr>
            <p:nvPr/>
          </p:nvSpPr>
          <p:spPr bwMode="auto">
            <a:xfrm>
              <a:off x="478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5" name="Rectangle 123"/>
            <p:cNvSpPr>
              <a:spLocks noChangeArrowheads="1"/>
            </p:cNvSpPr>
            <p:nvPr/>
          </p:nvSpPr>
          <p:spPr bwMode="auto">
            <a:xfrm>
              <a:off x="4875" y="19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4" name="Rectangle 122"/>
            <p:cNvSpPr>
              <a:spLocks noChangeArrowheads="1"/>
            </p:cNvSpPr>
            <p:nvPr/>
          </p:nvSpPr>
          <p:spPr bwMode="auto">
            <a:xfrm>
              <a:off x="4935" y="19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3" name="Freeform 121"/>
            <p:cNvSpPr>
              <a:spLocks/>
            </p:cNvSpPr>
            <p:nvPr/>
          </p:nvSpPr>
          <p:spPr bwMode="auto">
            <a:xfrm>
              <a:off x="5025" y="201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2" name="Freeform 120"/>
            <p:cNvSpPr>
              <a:spLocks/>
            </p:cNvSpPr>
            <p:nvPr/>
          </p:nvSpPr>
          <p:spPr bwMode="auto">
            <a:xfrm>
              <a:off x="5085" y="204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1" name="Rectangle 119"/>
            <p:cNvSpPr>
              <a:spLocks noChangeArrowheads="1"/>
            </p:cNvSpPr>
            <p:nvPr/>
          </p:nvSpPr>
          <p:spPr bwMode="auto">
            <a:xfrm>
              <a:off x="5175" y="207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0" name="Freeform 118"/>
            <p:cNvSpPr>
              <a:spLocks/>
            </p:cNvSpPr>
            <p:nvPr/>
          </p:nvSpPr>
          <p:spPr bwMode="auto">
            <a:xfrm>
              <a:off x="5235" y="208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9" name="Freeform 117"/>
            <p:cNvSpPr>
              <a:spLocks/>
            </p:cNvSpPr>
            <p:nvPr/>
          </p:nvSpPr>
          <p:spPr bwMode="auto">
            <a:xfrm>
              <a:off x="5325" y="211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8" name="Freeform 116"/>
            <p:cNvSpPr>
              <a:spLocks/>
            </p:cNvSpPr>
            <p:nvPr/>
          </p:nvSpPr>
          <p:spPr bwMode="auto">
            <a:xfrm>
              <a:off x="5385" y="214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7" name="Freeform 115"/>
            <p:cNvSpPr>
              <a:spLocks/>
            </p:cNvSpPr>
            <p:nvPr/>
          </p:nvSpPr>
          <p:spPr bwMode="auto">
            <a:xfrm>
              <a:off x="5475" y="217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6" name="Freeform 114"/>
            <p:cNvSpPr>
              <a:spLocks/>
            </p:cNvSpPr>
            <p:nvPr/>
          </p:nvSpPr>
          <p:spPr bwMode="auto">
            <a:xfrm>
              <a:off x="5535" y="220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5" name="Freeform 113"/>
            <p:cNvSpPr>
              <a:spLocks/>
            </p:cNvSpPr>
            <p:nvPr/>
          </p:nvSpPr>
          <p:spPr bwMode="auto">
            <a:xfrm>
              <a:off x="5610" y="226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4" name="Freeform 112"/>
            <p:cNvSpPr>
              <a:spLocks/>
            </p:cNvSpPr>
            <p:nvPr/>
          </p:nvSpPr>
          <p:spPr bwMode="auto">
            <a:xfrm>
              <a:off x="5670" y="229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3" name="Freeform 111"/>
            <p:cNvSpPr>
              <a:spLocks/>
            </p:cNvSpPr>
            <p:nvPr/>
          </p:nvSpPr>
          <p:spPr bwMode="auto">
            <a:xfrm>
              <a:off x="5745" y="234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2" name="Freeform 110"/>
            <p:cNvSpPr>
              <a:spLocks/>
            </p:cNvSpPr>
            <p:nvPr/>
          </p:nvSpPr>
          <p:spPr bwMode="auto">
            <a:xfrm>
              <a:off x="5820" y="238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1" name="Freeform 109"/>
            <p:cNvSpPr>
              <a:spLocks/>
            </p:cNvSpPr>
            <p:nvPr/>
          </p:nvSpPr>
          <p:spPr bwMode="auto">
            <a:xfrm>
              <a:off x="5895" y="243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0" name="Freeform 108"/>
            <p:cNvSpPr>
              <a:spLocks/>
            </p:cNvSpPr>
            <p:nvPr/>
          </p:nvSpPr>
          <p:spPr bwMode="auto">
            <a:xfrm>
              <a:off x="5970" y="247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9" name="Freeform 107"/>
            <p:cNvSpPr>
              <a:spLocks/>
            </p:cNvSpPr>
            <p:nvPr/>
          </p:nvSpPr>
          <p:spPr bwMode="auto">
            <a:xfrm>
              <a:off x="6045" y="253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8" name="Freeform 106"/>
            <p:cNvSpPr>
              <a:spLocks/>
            </p:cNvSpPr>
            <p:nvPr/>
          </p:nvSpPr>
          <p:spPr bwMode="auto">
            <a:xfrm>
              <a:off x="6120" y="258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7" name="Freeform 105"/>
            <p:cNvSpPr>
              <a:spLocks/>
            </p:cNvSpPr>
            <p:nvPr/>
          </p:nvSpPr>
          <p:spPr bwMode="auto">
            <a:xfrm>
              <a:off x="6195" y="264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6" name="Freeform 104"/>
            <p:cNvSpPr>
              <a:spLocks/>
            </p:cNvSpPr>
            <p:nvPr/>
          </p:nvSpPr>
          <p:spPr bwMode="auto">
            <a:xfrm>
              <a:off x="6270" y="268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5" name="Freeform 103"/>
            <p:cNvSpPr>
              <a:spLocks/>
            </p:cNvSpPr>
            <p:nvPr/>
          </p:nvSpPr>
          <p:spPr bwMode="auto">
            <a:xfrm>
              <a:off x="6345" y="274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4" name="Freeform 102"/>
            <p:cNvSpPr>
              <a:spLocks/>
            </p:cNvSpPr>
            <p:nvPr/>
          </p:nvSpPr>
          <p:spPr bwMode="auto">
            <a:xfrm>
              <a:off x="6420" y="279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3" name="Freeform 101"/>
            <p:cNvSpPr>
              <a:spLocks/>
            </p:cNvSpPr>
            <p:nvPr/>
          </p:nvSpPr>
          <p:spPr bwMode="auto">
            <a:xfrm>
              <a:off x="6495" y="285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2" name="Freeform 100"/>
            <p:cNvSpPr>
              <a:spLocks/>
            </p:cNvSpPr>
            <p:nvPr/>
          </p:nvSpPr>
          <p:spPr bwMode="auto">
            <a:xfrm>
              <a:off x="6570" y="291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1" name="Freeform 99"/>
            <p:cNvSpPr>
              <a:spLocks/>
            </p:cNvSpPr>
            <p:nvPr/>
          </p:nvSpPr>
          <p:spPr bwMode="auto">
            <a:xfrm>
              <a:off x="6645" y="297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0" name="Freeform 98"/>
            <p:cNvSpPr>
              <a:spLocks/>
            </p:cNvSpPr>
            <p:nvPr/>
          </p:nvSpPr>
          <p:spPr bwMode="auto">
            <a:xfrm>
              <a:off x="6720" y="301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9" name="Freeform 97"/>
            <p:cNvSpPr>
              <a:spLocks/>
            </p:cNvSpPr>
            <p:nvPr/>
          </p:nvSpPr>
          <p:spPr bwMode="auto">
            <a:xfrm>
              <a:off x="6795" y="307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8" name="Freeform 96"/>
            <p:cNvSpPr>
              <a:spLocks/>
            </p:cNvSpPr>
            <p:nvPr/>
          </p:nvSpPr>
          <p:spPr bwMode="auto">
            <a:xfrm>
              <a:off x="6870" y="312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7" name="Freeform 95"/>
            <p:cNvSpPr>
              <a:spLocks/>
            </p:cNvSpPr>
            <p:nvPr/>
          </p:nvSpPr>
          <p:spPr bwMode="auto">
            <a:xfrm>
              <a:off x="6945" y="318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6" name="Freeform 94"/>
            <p:cNvSpPr>
              <a:spLocks/>
            </p:cNvSpPr>
            <p:nvPr/>
          </p:nvSpPr>
          <p:spPr bwMode="auto">
            <a:xfrm>
              <a:off x="7020" y="322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5" name="Freeform 93"/>
            <p:cNvSpPr>
              <a:spLocks/>
            </p:cNvSpPr>
            <p:nvPr/>
          </p:nvSpPr>
          <p:spPr bwMode="auto">
            <a:xfrm>
              <a:off x="7095" y="327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4" name="Freeform 92"/>
            <p:cNvSpPr>
              <a:spLocks/>
            </p:cNvSpPr>
            <p:nvPr/>
          </p:nvSpPr>
          <p:spPr bwMode="auto">
            <a:xfrm>
              <a:off x="7170" y="331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3" name="Freeform 91"/>
            <p:cNvSpPr>
              <a:spLocks/>
            </p:cNvSpPr>
            <p:nvPr/>
          </p:nvSpPr>
          <p:spPr bwMode="auto">
            <a:xfrm>
              <a:off x="7245" y="336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2" name="Freeform 90"/>
            <p:cNvSpPr>
              <a:spLocks/>
            </p:cNvSpPr>
            <p:nvPr/>
          </p:nvSpPr>
          <p:spPr bwMode="auto">
            <a:xfrm>
              <a:off x="7320" y="339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1" name="Freeform 89"/>
            <p:cNvSpPr>
              <a:spLocks/>
            </p:cNvSpPr>
            <p:nvPr/>
          </p:nvSpPr>
          <p:spPr bwMode="auto">
            <a:xfrm>
              <a:off x="7410" y="343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0" name="Rectangle 88"/>
            <p:cNvSpPr>
              <a:spLocks noChangeArrowheads="1"/>
            </p:cNvSpPr>
            <p:nvPr/>
          </p:nvSpPr>
          <p:spPr bwMode="auto">
            <a:xfrm>
              <a:off x="7455" y="345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9" name="Freeform 87"/>
            <p:cNvSpPr>
              <a:spLocks/>
            </p:cNvSpPr>
            <p:nvPr/>
          </p:nvSpPr>
          <p:spPr bwMode="auto">
            <a:xfrm>
              <a:off x="7545" y="346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8" name="Rectangle 86"/>
            <p:cNvSpPr>
              <a:spLocks noChangeArrowheads="1"/>
            </p:cNvSpPr>
            <p:nvPr/>
          </p:nvSpPr>
          <p:spPr bwMode="auto">
            <a:xfrm>
              <a:off x="7605" y="34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7" name="Freeform 85"/>
            <p:cNvSpPr>
              <a:spLocks/>
            </p:cNvSpPr>
            <p:nvPr/>
          </p:nvSpPr>
          <p:spPr bwMode="auto">
            <a:xfrm>
              <a:off x="7695" y="349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6" name="Rectangle 84"/>
            <p:cNvSpPr>
              <a:spLocks noChangeArrowheads="1"/>
            </p:cNvSpPr>
            <p:nvPr/>
          </p:nvSpPr>
          <p:spPr bwMode="auto">
            <a:xfrm>
              <a:off x="7755" y="351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5" name="Freeform 83"/>
            <p:cNvSpPr>
              <a:spLocks/>
            </p:cNvSpPr>
            <p:nvPr/>
          </p:nvSpPr>
          <p:spPr bwMode="auto">
            <a:xfrm>
              <a:off x="7845" y="349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4" name="Rectangle 82"/>
            <p:cNvSpPr>
              <a:spLocks noChangeArrowheads="1"/>
            </p:cNvSpPr>
            <p:nvPr/>
          </p:nvSpPr>
          <p:spPr bwMode="auto">
            <a:xfrm>
              <a:off x="7905" y="34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3" name="Freeform 81"/>
            <p:cNvSpPr>
              <a:spLocks/>
            </p:cNvSpPr>
            <p:nvPr/>
          </p:nvSpPr>
          <p:spPr bwMode="auto">
            <a:xfrm>
              <a:off x="7995" y="346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2" name="Freeform 80"/>
            <p:cNvSpPr>
              <a:spLocks/>
            </p:cNvSpPr>
            <p:nvPr/>
          </p:nvSpPr>
          <p:spPr bwMode="auto">
            <a:xfrm>
              <a:off x="8055" y="343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1" name="Freeform 79"/>
            <p:cNvSpPr>
              <a:spLocks/>
            </p:cNvSpPr>
            <p:nvPr/>
          </p:nvSpPr>
          <p:spPr bwMode="auto">
            <a:xfrm>
              <a:off x="8145" y="340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0" name="Freeform 78"/>
            <p:cNvSpPr>
              <a:spLocks/>
            </p:cNvSpPr>
            <p:nvPr/>
          </p:nvSpPr>
          <p:spPr bwMode="auto">
            <a:xfrm>
              <a:off x="8205" y="337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9" name="Freeform 77"/>
            <p:cNvSpPr>
              <a:spLocks/>
            </p:cNvSpPr>
            <p:nvPr/>
          </p:nvSpPr>
          <p:spPr bwMode="auto">
            <a:xfrm>
              <a:off x="8280" y="331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8" name="Freeform 76"/>
            <p:cNvSpPr>
              <a:spLocks/>
            </p:cNvSpPr>
            <p:nvPr/>
          </p:nvSpPr>
          <p:spPr bwMode="auto">
            <a:xfrm>
              <a:off x="915" y="3270"/>
              <a:ext cx="300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65" y="0"/>
                </a:cxn>
                <a:cxn ang="0">
                  <a:pos x="240" y="0"/>
                </a:cxn>
                <a:cxn ang="0">
                  <a:pos x="300" y="0"/>
                </a:cxn>
              </a:cxnLst>
              <a:rect l="0" t="0" r="r" b="b"/>
              <a:pathLst>
                <a:path w="300" h="15">
                  <a:moveTo>
                    <a:pt x="0" y="15"/>
                  </a:moveTo>
                  <a:lnTo>
                    <a:pt x="165" y="0"/>
                  </a:lnTo>
                  <a:lnTo>
                    <a:pt x="240" y="0"/>
                  </a:lnTo>
                  <a:lnTo>
                    <a:pt x="3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7" name="Freeform 75"/>
            <p:cNvSpPr>
              <a:spLocks/>
            </p:cNvSpPr>
            <p:nvPr/>
          </p:nvSpPr>
          <p:spPr bwMode="auto">
            <a:xfrm>
              <a:off x="1215" y="3255"/>
              <a:ext cx="150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5" y="15"/>
                </a:cxn>
                <a:cxn ang="0">
                  <a:pos x="90" y="0"/>
                </a:cxn>
                <a:cxn ang="0">
                  <a:pos x="150" y="0"/>
                </a:cxn>
              </a:cxnLst>
              <a:rect l="0" t="0" r="r" b="b"/>
              <a:pathLst>
                <a:path w="150" h="15">
                  <a:moveTo>
                    <a:pt x="0" y="15"/>
                  </a:moveTo>
                  <a:lnTo>
                    <a:pt x="45" y="15"/>
                  </a:lnTo>
                  <a:lnTo>
                    <a:pt x="90" y="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6" name="Line 74"/>
            <p:cNvSpPr>
              <a:spLocks noChangeShapeType="1"/>
            </p:cNvSpPr>
            <p:nvPr/>
          </p:nvSpPr>
          <p:spPr bwMode="auto">
            <a:xfrm>
              <a:off x="1365" y="3255"/>
              <a:ext cx="1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5" name="Line 73"/>
            <p:cNvSpPr>
              <a:spLocks noChangeShapeType="1"/>
            </p:cNvSpPr>
            <p:nvPr/>
          </p:nvSpPr>
          <p:spPr bwMode="auto">
            <a:xfrm flipV="1">
              <a:off x="1515" y="3240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4" name="Line 72"/>
            <p:cNvSpPr>
              <a:spLocks noChangeShapeType="1"/>
            </p:cNvSpPr>
            <p:nvPr/>
          </p:nvSpPr>
          <p:spPr bwMode="auto">
            <a:xfrm flipV="1">
              <a:off x="1665" y="322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3" name="Line 71"/>
            <p:cNvSpPr>
              <a:spLocks noChangeShapeType="1"/>
            </p:cNvSpPr>
            <p:nvPr/>
          </p:nvSpPr>
          <p:spPr bwMode="auto">
            <a:xfrm flipV="1">
              <a:off x="1815" y="3210"/>
              <a:ext cx="135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2" name="Line 70"/>
            <p:cNvSpPr>
              <a:spLocks noChangeShapeType="1"/>
            </p:cNvSpPr>
            <p:nvPr/>
          </p:nvSpPr>
          <p:spPr bwMode="auto">
            <a:xfrm flipV="1">
              <a:off x="1950" y="3180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1" name="Line 69"/>
            <p:cNvSpPr>
              <a:spLocks noChangeShapeType="1"/>
            </p:cNvSpPr>
            <p:nvPr/>
          </p:nvSpPr>
          <p:spPr bwMode="auto">
            <a:xfrm flipV="1">
              <a:off x="2100" y="316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0" name="Line 68"/>
            <p:cNvSpPr>
              <a:spLocks noChangeShapeType="1"/>
            </p:cNvSpPr>
            <p:nvPr/>
          </p:nvSpPr>
          <p:spPr bwMode="auto">
            <a:xfrm flipV="1">
              <a:off x="2250" y="3135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9" name="Line 67"/>
            <p:cNvSpPr>
              <a:spLocks noChangeShapeType="1"/>
            </p:cNvSpPr>
            <p:nvPr/>
          </p:nvSpPr>
          <p:spPr bwMode="auto">
            <a:xfrm flipV="1">
              <a:off x="2400" y="3105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8" name="Line 66"/>
            <p:cNvSpPr>
              <a:spLocks noChangeShapeType="1"/>
            </p:cNvSpPr>
            <p:nvPr/>
          </p:nvSpPr>
          <p:spPr bwMode="auto">
            <a:xfrm flipV="1">
              <a:off x="2550" y="3060"/>
              <a:ext cx="15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7" name="Line 65"/>
            <p:cNvSpPr>
              <a:spLocks noChangeShapeType="1"/>
            </p:cNvSpPr>
            <p:nvPr/>
          </p:nvSpPr>
          <p:spPr bwMode="auto">
            <a:xfrm flipV="1">
              <a:off x="2700" y="3015"/>
              <a:ext cx="15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6" name="Line 64"/>
            <p:cNvSpPr>
              <a:spLocks noChangeShapeType="1"/>
            </p:cNvSpPr>
            <p:nvPr/>
          </p:nvSpPr>
          <p:spPr bwMode="auto">
            <a:xfrm flipV="1">
              <a:off x="2850" y="2955"/>
              <a:ext cx="15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5" name="Freeform 63"/>
            <p:cNvSpPr>
              <a:spLocks/>
            </p:cNvSpPr>
            <p:nvPr/>
          </p:nvSpPr>
          <p:spPr bwMode="auto">
            <a:xfrm>
              <a:off x="3000" y="2895"/>
              <a:ext cx="150" cy="6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75" y="30"/>
                </a:cxn>
                <a:cxn ang="0">
                  <a:pos x="150" y="0"/>
                </a:cxn>
              </a:cxnLst>
              <a:rect l="0" t="0" r="r" b="b"/>
              <a:pathLst>
                <a:path w="150" h="60">
                  <a:moveTo>
                    <a:pt x="0" y="60"/>
                  </a:moveTo>
                  <a:lnTo>
                    <a:pt x="75" y="3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4" name="Freeform 62"/>
            <p:cNvSpPr>
              <a:spLocks/>
            </p:cNvSpPr>
            <p:nvPr/>
          </p:nvSpPr>
          <p:spPr bwMode="auto">
            <a:xfrm>
              <a:off x="3150" y="2805"/>
              <a:ext cx="150" cy="90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75" y="45"/>
                </a:cxn>
                <a:cxn ang="0">
                  <a:pos x="150" y="0"/>
                </a:cxn>
              </a:cxnLst>
              <a:rect l="0" t="0" r="r" b="b"/>
              <a:pathLst>
                <a:path w="150" h="90">
                  <a:moveTo>
                    <a:pt x="0" y="90"/>
                  </a:moveTo>
                  <a:lnTo>
                    <a:pt x="75" y="4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3" name="Freeform 61"/>
            <p:cNvSpPr>
              <a:spLocks/>
            </p:cNvSpPr>
            <p:nvPr/>
          </p:nvSpPr>
          <p:spPr bwMode="auto">
            <a:xfrm>
              <a:off x="3300" y="2700"/>
              <a:ext cx="150" cy="10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75" y="60"/>
                </a:cxn>
                <a:cxn ang="0">
                  <a:pos x="150" y="0"/>
                </a:cxn>
              </a:cxnLst>
              <a:rect l="0" t="0" r="r" b="b"/>
              <a:pathLst>
                <a:path w="150" h="105">
                  <a:moveTo>
                    <a:pt x="0" y="105"/>
                  </a:moveTo>
                  <a:lnTo>
                    <a:pt x="75" y="6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2" name="Freeform 60"/>
            <p:cNvSpPr>
              <a:spLocks/>
            </p:cNvSpPr>
            <p:nvPr/>
          </p:nvSpPr>
          <p:spPr bwMode="auto">
            <a:xfrm>
              <a:off x="3450" y="2550"/>
              <a:ext cx="150" cy="150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75" y="75"/>
                </a:cxn>
                <a:cxn ang="0">
                  <a:pos x="150" y="0"/>
                </a:cxn>
              </a:cxnLst>
              <a:rect l="0" t="0" r="r" b="b"/>
              <a:pathLst>
                <a:path w="150" h="150">
                  <a:moveTo>
                    <a:pt x="0" y="150"/>
                  </a:moveTo>
                  <a:lnTo>
                    <a:pt x="75" y="7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1" name="Line 59"/>
            <p:cNvSpPr>
              <a:spLocks noChangeShapeType="1"/>
            </p:cNvSpPr>
            <p:nvPr/>
          </p:nvSpPr>
          <p:spPr bwMode="auto">
            <a:xfrm flipV="1">
              <a:off x="3600" y="2370"/>
              <a:ext cx="135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0" name="Freeform 58"/>
            <p:cNvSpPr>
              <a:spLocks/>
            </p:cNvSpPr>
            <p:nvPr/>
          </p:nvSpPr>
          <p:spPr bwMode="auto">
            <a:xfrm>
              <a:off x="3735" y="2160"/>
              <a:ext cx="15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75" y="105"/>
                </a:cxn>
                <a:cxn ang="0">
                  <a:pos x="150" y="0"/>
                </a:cxn>
              </a:cxnLst>
              <a:rect l="0" t="0" r="r" b="b"/>
              <a:pathLst>
                <a:path w="150" h="210">
                  <a:moveTo>
                    <a:pt x="0" y="210"/>
                  </a:moveTo>
                  <a:lnTo>
                    <a:pt x="75" y="10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9" name="Freeform 57"/>
            <p:cNvSpPr>
              <a:spLocks/>
            </p:cNvSpPr>
            <p:nvPr/>
          </p:nvSpPr>
          <p:spPr bwMode="auto">
            <a:xfrm>
              <a:off x="3885" y="1890"/>
              <a:ext cx="150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75" y="135"/>
                </a:cxn>
                <a:cxn ang="0">
                  <a:pos x="150" y="0"/>
                </a:cxn>
              </a:cxnLst>
              <a:rect l="0" t="0" r="r" b="b"/>
              <a:pathLst>
                <a:path w="150" h="270">
                  <a:moveTo>
                    <a:pt x="0" y="270"/>
                  </a:moveTo>
                  <a:lnTo>
                    <a:pt x="75" y="13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8" name="Freeform 56"/>
            <p:cNvSpPr>
              <a:spLocks/>
            </p:cNvSpPr>
            <p:nvPr/>
          </p:nvSpPr>
          <p:spPr bwMode="auto">
            <a:xfrm>
              <a:off x="4035" y="1575"/>
              <a:ext cx="150" cy="315"/>
            </a:xfrm>
            <a:custGeom>
              <a:avLst/>
              <a:gdLst/>
              <a:ahLst/>
              <a:cxnLst>
                <a:cxn ang="0">
                  <a:pos x="0" y="315"/>
                </a:cxn>
                <a:cxn ang="0">
                  <a:pos x="75" y="165"/>
                </a:cxn>
                <a:cxn ang="0">
                  <a:pos x="150" y="0"/>
                </a:cxn>
              </a:cxnLst>
              <a:rect l="0" t="0" r="r" b="b"/>
              <a:pathLst>
                <a:path w="150" h="315">
                  <a:moveTo>
                    <a:pt x="0" y="315"/>
                  </a:moveTo>
                  <a:lnTo>
                    <a:pt x="75" y="16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7" name="Freeform 55"/>
            <p:cNvSpPr>
              <a:spLocks/>
            </p:cNvSpPr>
            <p:nvPr/>
          </p:nvSpPr>
          <p:spPr bwMode="auto">
            <a:xfrm>
              <a:off x="4185" y="1260"/>
              <a:ext cx="150" cy="315"/>
            </a:xfrm>
            <a:custGeom>
              <a:avLst/>
              <a:gdLst/>
              <a:ahLst/>
              <a:cxnLst>
                <a:cxn ang="0">
                  <a:pos x="0" y="315"/>
                </a:cxn>
                <a:cxn ang="0">
                  <a:pos x="75" y="150"/>
                </a:cxn>
                <a:cxn ang="0">
                  <a:pos x="150" y="0"/>
                </a:cxn>
              </a:cxnLst>
              <a:rect l="0" t="0" r="r" b="b"/>
              <a:pathLst>
                <a:path w="150" h="315">
                  <a:moveTo>
                    <a:pt x="0" y="315"/>
                  </a:moveTo>
                  <a:lnTo>
                    <a:pt x="75" y="15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6" name="Freeform 54"/>
            <p:cNvSpPr>
              <a:spLocks/>
            </p:cNvSpPr>
            <p:nvPr/>
          </p:nvSpPr>
          <p:spPr bwMode="auto">
            <a:xfrm>
              <a:off x="4335" y="1020"/>
              <a:ext cx="150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75" y="105"/>
                </a:cxn>
                <a:cxn ang="0">
                  <a:pos x="120" y="45"/>
                </a:cxn>
                <a:cxn ang="0">
                  <a:pos x="150" y="0"/>
                </a:cxn>
              </a:cxnLst>
              <a:rect l="0" t="0" r="r" b="b"/>
              <a:pathLst>
                <a:path w="150" h="240">
                  <a:moveTo>
                    <a:pt x="0" y="240"/>
                  </a:moveTo>
                  <a:lnTo>
                    <a:pt x="75" y="105"/>
                  </a:lnTo>
                  <a:lnTo>
                    <a:pt x="120" y="4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5" name="Freeform 53"/>
            <p:cNvSpPr>
              <a:spLocks/>
            </p:cNvSpPr>
            <p:nvPr/>
          </p:nvSpPr>
          <p:spPr bwMode="auto">
            <a:xfrm>
              <a:off x="4485" y="930"/>
              <a:ext cx="150" cy="90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75" y="30"/>
                </a:cxn>
                <a:cxn ang="0">
                  <a:pos x="120" y="0"/>
                </a:cxn>
                <a:cxn ang="0">
                  <a:pos x="150" y="0"/>
                </a:cxn>
              </a:cxnLst>
              <a:rect l="0" t="0" r="r" b="b"/>
              <a:pathLst>
                <a:path w="150" h="90">
                  <a:moveTo>
                    <a:pt x="0" y="90"/>
                  </a:moveTo>
                  <a:lnTo>
                    <a:pt x="75" y="30"/>
                  </a:lnTo>
                  <a:lnTo>
                    <a:pt x="120" y="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4" name="Freeform 52"/>
            <p:cNvSpPr>
              <a:spLocks/>
            </p:cNvSpPr>
            <p:nvPr/>
          </p:nvSpPr>
          <p:spPr bwMode="auto">
            <a:xfrm>
              <a:off x="4635" y="930"/>
              <a:ext cx="15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75" y="30"/>
                </a:cxn>
                <a:cxn ang="0">
                  <a:pos x="150" y="90"/>
                </a:cxn>
              </a:cxnLst>
              <a:rect l="0" t="0" r="r" b="b"/>
              <a:pathLst>
                <a:path w="150" h="90">
                  <a:moveTo>
                    <a:pt x="0" y="0"/>
                  </a:moveTo>
                  <a:lnTo>
                    <a:pt x="30" y="0"/>
                  </a:lnTo>
                  <a:lnTo>
                    <a:pt x="75" y="30"/>
                  </a:lnTo>
                  <a:lnTo>
                    <a:pt x="150" y="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3" name="Freeform 51"/>
            <p:cNvSpPr>
              <a:spLocks/>
            </p:cNvSpPr>
            <p:nvPr/>
          </p:nvSpPr>
          <p:spPr bwMode="auto">
            <a:xfrm>
              <a:off x="4785" y="1020"/>
              <a:ext cx="15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45"/>
                </a:cxn>
                <a:cxn ang="0">
                  <a:pos x="75" y="105"/>
                </a:cxn>
                <a:cxn ang="0">
                  <a:pos x="150" y="240"/>
                </a:cxn>
              </a:cxnLst>
              <a:rect l="0" t="0" r="r" b="b"/>
              <a:pathLst>
                <a:path w="150" h="240">
                  <a:moveTo>
                    <a:pt x="0" y="0"/>
                  </a:moveTo>
                  <a:lnTo>
                    <a:pt x="30" y="45"/>
                  </a:lnTo>
                  <a:lnTo>
                    <a:pt x="75" y="105"/>
                  </a:lnTo>
                  <a:lnTo>
                    <a:pt x="150" y="2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2" name="Freeform 50"/>
            <p:cNvSpPr>
              <a:spLocks/>
            </p:cNvSpPr>
            <p:nvPr/>
          </p:nvSpPr>
          <p:spPr bwMode="auto">
            <a:xfrm>
              <a:off x="4935" y="1260"/>
              <a:ext cx="150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50"/>
                </a:cxn>
                <a:cxn ang="0">
                  <a:pos x="150" y="315"/>
                </a:cxn>
              </a:cxnLst>
              <a:rect l="0" t="0" r="r" b="b"/>
              <a:pathLst>
                <a:path w="150" h="315">
                  <a:moveTo>
                    <a:pt x="0" y="0"/>
                  </a:moveTo>
                  <a:lnTo>
                    <a:pt x="75" y="150"/>
                  </a:lnTo>
                  <a:lnTo>
                    <a:pt x="15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1" name="Freeform 49"/>
            <p:cNvSpPr>
              <a:spLocks/>
            </p:cNvSpPr>
            <p:nvPr/>
          </p:nvSpPr>
          <p:spPr bwMode="auto">
            <a:xfrm>
              <a:off x="5085" y="1575"/>
              <a:ext cx="150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65"/>
                </a:cxn>
                <a:cxn ang="0">
                  <a:pos x="150" y="315"/>
                </a:cxn>
              </a:cxnLst>
              <a:rect l="0" t="0" r="r" b="b"/>
              <a:pathLst>
                <a:path w="150" h="315">
                  <a:moveTo>
                    <a:pt x="0" y="0"/>
                  </a:moveTo>
                  <a:lnTo>
                    <a:pt x="75" y="165"/>
                  </a:lnTo>
                  <a:lnTo>
                    <a:pt x="15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0" name="Freeform 48"/>
            <p:cNvSpPr>
              <a:spLocks/>
            </p:cNvSpPr>
            <p:nvPr/>
          </p:nvSpPr>
          <p:spPr bwMode="auto">
            <a:xfrm>
              <a:off x="5235" y="1890"/>
              <a:ext cx="150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35"/>
                </a:cxn>
                <a:cxn ang="0">
                  <a:pos x="150" y="270"/>
                </a:cxn>
              </a:cxnLst>
              <a:rect l="0" t="0" r="r" b="b"/>
              <a:pathLst>
                <a:path w="150" h="270">
                  <a:moveTo>
                    <a:pt x="0" y="0"/>
                  </a:moveTo>
                  <a:lnTo>
                    <a:pt x="75" y="135"/>
                  </a:lnTo>
                  <a:lnTo>
                    <a:pt x="150" y="2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9" name="Freeform 47"/>
            <p:cNvSpPr>
              <a:spLocks/>
            </p:cNvSpPr>
            <p:nvPr/>
          </p:nvSpPr>
          <p:spPr bwMode="auto">
            <a:xfrm>
              <a:off x="5385" y="2160"/>
              <a:ext cx="150" cy="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05"/>
                </a:cxn>
                <a:cxn ang="0">
                  <a:pos x="150" y="210"/>
                </a:cxn>
              </a:cxnLst>
              <a:rect l="0" t="0" r="r" b="b"/>
              <a:pathLst>
                <a:path w="150" h="210">
                  <a:moveTo>
                    <a:pt x="0" y="0"/>
                  </a:moveTo>
                  <a:lnTo>
                    <a:pt x="75" y="105"/>
                  </a:lnTo>
                  <a:lnTo>
                    <a:pt x="150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8" name="Line 46"/>
            <p:cNvSpPr>
              <a:spLocks noChangeShapeType="1"/>
            </p:cNvSpPr>
            <p:nvPr/>
          </p:nvSpPr>
          <p:spPr bwMode="auto">
            <a:xfrm>
              <a:off x="5535" y="2370"/>
              <a:ext cx="135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7" name="Freeform 45"/>
            <p:cNvSpPr>
              <a:spLocks/>
            </p:cNvSpPr>
            <p:nvPr/>
          </p:nvSpPr>
          <p:spPr bwMode="auto">
            <a:xfrm>
              <a:off x="5670" y="2550"/>
              <a:ext cx="150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75"/>
                </a:cxn>
                <a:cxn ang="0">
                  <a:pos x="150" y="150"/>
                </a:cxn>
              </a:cxnLst>
              <a:rect l="0" t="0" r="r" b="b"/>
              <a:pathLst>
                <a:path w="150" h="150">
                  <a:moveTo>
                    <a:pt x="0" y="0"/>
                  </a:moveTo>
                  <a:lnTo>
                    <a:pt x="75" y="75"/>
                  </a:lnTo>
                  <a:lnTo>
                    <a:pt x="150" y="1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6" name="Freeform 44"/>
            <p:cNvSpPr>
              <a:spLocks/>
            </p:cNvSpPr>
            <p:nvPr/>
          </p:nvSpPr>
          <p:spPr bwMode="auto">
            <a:xfrm>
              <a:off x="5820" y="2700"/>
              <a:ext cx="150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60"/>
                </a:cxn>
                <a:cxn ang="0">
                  <a:pos x="150" y="105"/>
                </a:cxn>
              </a:cxnLst>
              <a:rect l="0" t="0" r="r" b="b"/>
              <a:pathLst>
                <a:path w="150" h="105">
                  <a:moveTo>
                    <a:pt x="0" y="0"/>
                  </a:moveTo>
                  <a:lnTo>
                    <a:pt x="75" y="60"/>
                  </a:lnTo>
                  <a:lnTo>
                    <a:pt x="15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5" name="Freeform 43"/>
            <p:cNvSpPr>
              <a:spLocks/>
            </p:cNvSpPr>
            <p:nvPr/>
          </p:nvSpPr>
          <p:spPr bwMode="auto">
            <a:xfrm>
              <a:off x="5970" y="2805"/>
              <a:ext cx="15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45"/>
                </a:cxn>
                <a:cxn ang="0">
                  <a:pos x="150" y="90"/>
                </a:cxn>
              </a:cxnLst>
              <a:rect l="0" t="0" r="r" b="b"/>
              <a:pathLst>
                <a:path w="150" h="90">
                  <a:moveTo>
                    <a:pt x="0" y="0"/>
                  </a:moveTo>
                  <a:lnTo>
                    <a:pt x="75" y="45"/>
                  </a:lnTo>
                  <a:lnTo>
                    <a:pt x="150" y="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4" name="Freeform 42"/>
            <p:cNvSpPr>
              <a:spLocks/>
            </p:cNvSpPr>
            <p:nvPr/>
          </p:nvSpPr>
          <p:spPr bwMode="auto">
            <a:xfrm>
              <a:off x="6120" y="2895"/>
              <a:ext cx="150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30"/>
                </a:cxn>
                <a:cxn ang="0">
                  <a:pos x="150" y="60"/>
                </a:cxn>
              </a:cxnLst>
              <a:rect l="0" t="0" r="r" b="b"/>
              <a:pathLst>
                <a:path w="150" h="60">
                  <a:moveTo>
                    <a:pt x="0" y="0"/>
                  </a:moveTo>
                  <a:lnTo>
                    <a:pt x="75" y="30"/>
                  </a:lnTo>
                  <a:lnTo>
                    <a:pt x="150" y="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3" name="Line 41"/>
            <p:cNvSpPr>
              <a:spLocks noChangeShapeType="1"/>
            </p:cNvSpPr>
            <p:nvPr/>
          </p:nvSpPr>
          <p:spPr bwMode="auto">
            <a:xfrm>
              <a:off x="6270" y="2955"/>
              <a:ext cx="15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2" name="Line 40"/>
            <p:cNvSpPr>
              <a:spLocks noChangeShapeType="1"/>
            </p:cNvSpPr>
            <p:nvPr/>
          </p:nvSpPr>
          <p:spPr bwMode="auto">
            <a:xfrm>
              <a:off x="6420" y="3015"/>
              <a:ext cx="15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1" name="Line 39"/>
            <p:cNvSpPr>
              <a:spLocks noChangeShapeType="1"/>
            </p:cNvSpPr>
            <p:nvPr/>
          </p:nvSpPr>
          <p:spPr bwMode="auto">
            <a:xfrm>
              <a:off x="6570" y="3060"/>
              <a:ext cx="15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0" name="Line 38"/>
            <p:cNvSpPr>
              <a:spLocks noChangeShapeType="1"/>
            </p:cNvSpPr>
            <p:nvPr/>
          </p:nvSpPr>
          <p:spPr bwMode="auto">
            <a:xfrm>
              <a:off x="6720" y="3105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9" name="Line 37"/>
            <p:cNvSpPr>
              <a:spLocks noChangeShapeType="1"/>
            </p:cNvSpPr>
            <p:nvPr/>
          </p:nvSpPr>
          <p:spPr bwMode="auto">
            <a:xfrm>
              <a:off x="6870" y="3135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>
              <a:off x="7020" y="316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7" name="Line 35"/>
            <p:cNvSpPr>
              <a:spLocks noChangeShapeType="1"/>
            </p:cNvSpPr>
            <p:nvPr/>
          </p:nvSpPr>
          <p:spPr bwMode="auto">
            <a:xfrm>
              <a:off x="7170" y="3180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6" name="Line 34"/>
            <p:cNvSpPr>
              <a:spLocks noChangeShapeType="1"/>
            </p:cNvSpPr>
            <p:nvPr/>
          </p:nvSpPr>
          <p:spPr bwMode="auto">
            <a:xfrm>
              <a:off x="7320" y="3210"/>
              <a:ext cx="135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5" name="Line 33"/>
            <p:cNvSpPr>
              <a:spLocks noChangeShapeType="1"/>
            </p:cNvSpPr>
            <p:nvPr/>
          </p:nvSpPr>
          <p:spPr bwMode="auto">
            <a:xfrm>
              <a:off x="7455" y="322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4" name="Line 32"/>
            <p:cNvSpPr>
              <a:spLocks noChangeShapeType="1"/>
            </p:cNvSpPr>
            <p:nvPr/>
          </p:nvSpPr>
          <p:spPr bwMode="auto">
            <a:xfrm>
              <a:off x="7605" y="3240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3" name="Line 31"/>
            <p:cNvSpPr>
              <a:spLocks noChangeShapeType="1"/>
            </p:cNvSpPr>
            <p:nvPr/>
          </p:nvSpPr>
          <p:spPr bwMode="auto">
            <a:xfrm>
              <a:off x="7755" y="3255"/>
              <a:ext cx="1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2" name="Line 30"/>
            <p:cNvSpPr>
              <a:spLocks noChangeShapeType="1"/>
            </p:cNvSpPr>
            <p:nvPr/>
          </p:nvSpPr>
          <p:spPr bwMode="auto">
            <a:xfrm>
              <a:off x="7905" y="325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1" name="Line 29"/>
            <p:cNvSpPr>
              <a:spLocks noChangeShapeType="1"/>
            </p:cNvSpPr>
            <p:nvPr/>
          </p:nvSpPr>
          <p:spPr bwMode="auto">
            <a:xfrm>
              <a:off x="8055" y="3270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0" name="Line 28"/>
            <p:cNvSpPr>
              <a:spLocks noChangeShapeType="1"/>
            </p:cNvSpPr>
            <p:nvPr/>
          </p:nvSpPr>
          <p:spPr bwMode="auto">
            <a:xfrm>
              <a:off x="8205" y="3285"/>
              <a:ext cx="1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19" name="Rectangle 27"/>
            <p:cNvSpPr>
              <a:spLocks noChangeArrowheads="1"/>
            </p:cNvSpPr>
            <p:nvPr/>
          </p:nvSpPr>
          <p:spPr bwMode="auto">
            <a:xfrm>
              <a:off x="4065" y="4230"/>
              <a:ext cx="3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8" name="Rectangle 26"/>
            <p:cNvSpPr>
              <a:spLocks noChangeArrowheads="1"/>
            </p:cNvSpPr>
            <p:nvPr/>
          </p:nvSpPr>
          <p:spPr bwMode="auto">
            <a:xfrm>
              <a:off x="4335" y="3255"/>
              <a:ext cx="12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7" name="Rectangle 25"/>
            <p:cNvSpPr>
              <a:spLocks noChangeArrowheads="1"/>
            </p:cNvSpPr>
            <p:nvPr/>
          </p:nvSpPr>
          <p:spPr bwMode="auto">
            <a:xfrm>
              <a:off x="4155" y="2265"/>
              <a:ext cx="30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6" name="Rectangle 24"/>
            <p:cNvSpPr>
              <a:spLocks noChangeArrowheads="1"/>
            </p:cNvSpPr>
            <p:nvPr/>
          </p:nvSpPr>
          <p:spPr bwMode="auto">
            <a:xfrm>
              <a:off x="4155" y="1290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5" name="Rectangle 23"/>
            <p:cNvSpPr>
              <a:spLocks noChangeArrowheads="1"/>
            </p:cNvSpPr>
            <p:nvPr/>
          </p:nvSpPr>
          <p:spPr bwMode="auto">
            <a:xfrm>
              <a:off x="4155" y="300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810" y="3615"/>
              <a:ext cx="19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2580" y="3615"/>
              <a:ext cx="3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2" name="Rectangle 20"/>
            <p:cNvSpPr>
              <a:spLocks noChangeArrowheads="1"/>
            </p:cNvSpPr>
            <p:nvPr/>
          </p:nvSpPr>
          <p:spPr bwMode="auto">
            <a:xfrm>
              <a:off x="4575" y="3615"/>
              <a:ext cx="1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1" name="Rectangle 19"/>
            <p:cNvSpPr>
              <a:spLocks noChangeArrowheads="1"/>
            </p:cNvSpPr>
            <p:nvPr/>
          </p:nvSpPr>
          <p:spPr bwMode="auto">
            <a:xfrm>
              <a:off x="6345" y="3615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0" name="Rectangle 18"/>
            <p:cNvSpPr>
              <a:spLocks noChangeArrowheads="1"/>
            </p:cNvSpPr>
            <p:nvPr/>
          </p:nvSpPr>
          <p:spPr bwMode="auto">
            <a:xfrm>
              <a:off x="8295" y="3615"/>
              <a:ext cx="1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09" name="Rectangle 17"/>
            <p:cNvSpPr>
              <a:spLocks noChangeArrowheads="1"/>
            </p:cNvSpPr>
            <p:nvPr/>
          </p:nvSpPr>
          <p:spPr bwMode="auto">
            <a:xfrm>
              <a:off x="4575" y="4650"/>
              <a:ext cx="10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08" name="Rectangle 16"/>
            <p:cNvSpPr>
              <a:spLocks noChangeArrowheads="1"/>
            </p:cNvSpPr>
            <p:nvPr/>
          </p:nvSpPr>
          <p:spPr bwMode="auto">
            <a:xfrm rot="16200000">
              <a:off x="231" y="2317"/>
              <a:ext cx="28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07" name="Rectangle 15"/>
            <p:cNvSpPr>
              <a:spLocks noChangeArrowheads="1"/>
            </p:cNvSpPr>
            <p:nvPr/>
          </p:nvSpPr>
          <p:spPr bwMode="auto">
            <a:xfrm>
              <a:off x="840" y="5010"/>
              <a:ext cx="6765" cy="4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6" name="Rectangle 14"/>
            <p:cNvSpPr>
              <a:spLocks noChangeArrowheads="1"/>
            </p:cNvSpPr>
            <p:nvPr/>
          </p:nvSpPr>
          <p:spPr bwMode="auto">
            <a:xfrm>
              <a:off x="123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5" name="Rectangle 13"/>
            <p:cNvSpPr>
              <a:spLocks noChangeArrowheads="1"/>
            </p:cNvSpPr>
            <p:nvPr/>
          </p:nvSpPr>
          <p:spPr bwMode="auto">
            <a:xfrm>
              <a:off x="132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4" name="Rectangle 12"/>
            <p:cNvSpPr>
              <a:spLocks noChangeArrowheads="1"/>
            </p:cNvSpPr>
            <p:nvPr/>
          </p:nvSpPr>
          <p:spPr bwMode="auto">
            <a:xfrm>
              <a:off x="141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3" name="Rectangle 11"/>
            <p:cNvSpPr>
              <a:spLocks noChangeArrowheads="1"/>
            </p:cNvSpPr>
            <p:nvPr/>
          </p:nvSpPr>
          <p:spPr bwMode="auto">
            <a:xfrm>
              <a:off x="150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2" name="Rectangle 10"/>
            <p:cNvSpPr>
              <a:spLocks noChangeArrowheads="1"/>
            </p:cNvSpPr>
            <p:nvPr/>
          </p:nvSpPr>
          <p:spPr bwMode="auto">
            <a:xfrm>
              <a:off x="159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1" name="Rectangle 9"/>
            <p:cNvSpPr>
              <a:spLocks noChangeArrowheads="1"/>
            </p:cNvSpPr>
            <p:nvPr/>
          </p:nvSpPr>
          <p:spPr bwMode="auto">
            <a:xfrm>
              <a:off x="168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0" name="Rectangle 8"/>
            <p:cNvSpPr>
              <a:spLocks noChangeArrowheads="1"/>
            </p:cNvSpPr>
            <p:nvPr/>
          </p:nvSpPr>
          <p:spPr bwMode="auto">
            <a:xfrm>
              <a:off x="1770" y="5220"/>
              <a:ext cx="15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99" name="Rectangle 7"/>
            <p:cNvSpPr>
              <a:spLocks noChangeArrowheads="1"/>
            </p:cNvSpPr>
            <p:nvPr/>
          </p:nvSpPr>
          <p:spPr bwMode="auto">
            <a:xfrm>
              <a:off x="1845" y="5085"/>
              <a:ext cx="20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5th Order Polynomial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4530" y="5235"/>
              <a:ext cx="55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97" name="Rectangle 5"/>
            <p:cNvSpPr>
              <a:spLocks noChangeArrowheads="1"/>
            </p:cNvSpPr>
            <p:nvPr/>
          </p:nvSpPr>
          <p:spPr bwMode="auto">
            <a:xfrm>
              <a:off x="5145" y="5085"/>
              <a:ext cx="22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Function 1/(1+25*x^2)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996" name="Rectangle 4"/>
            <p:cNvSpPr>
              <a:spLocks noChangeArrowheads="1"/>
            </p:cNvSpPr>
            <p:nvPr/>
          </p:nvSpPr>
          <p:spPr bwMode="auto">
            <a:xfrm>
              <a:off x="75" y="75"/>
              <a:ext cx="9150" cy="546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Polynomials of different order</a:t>
            </a:r>
            <a:endParaRPr lang="en-US" sz="40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65467"/>
            <a:ext cx="6804248" cy="485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what is the answer to using information from more data points, but at the same time keeping the function true to the data behavior?  </a:t>
            </a:r>
            <a:endParaRPr lang="bn-BD" sz="2800" dirty="0" smtClean="0"/>
          </a:p>
          <a:p>
            <a:r>
              <a:rPr lang="en-US" sz="2800" dirty="0" smtClean="0"/>
              <a:t>The answer is in </a:t>
            </a:r>
            <a:r>
              <a:rPr lang="en-US" sz="2800" dirty="0" err="1" smtClean="0"/>
              <a:t>spline</a:t>
            </a:r>
            <a:r>
              <a:rPr lang="en-US" sz="2800" dirty="0" smtClean="0"/>
              <a:t> interpolation.  The most common </a:t>
            </a:r>
            <a:r>
              <a:rPr lang="en-US" sz="2800" dirty="0" err="1" smtClean="0"/>
              <a:t>spline</a:t>
            </a:r>
            <a:r>
              <a:rPr lang="en-US" sz="2800" dirty="0" smtClean="0"/>
              <a:t> interpolations used are linear, quadratic, and cubic </a:t>
            </a:r>
            <a:r>
              <a:rPr lang="en-US" sz="2800" dirty="0" err="1" smtClean="0"/>
              <a:t>splines</a:t>
            </a:r>
            <a:r>
              <a:rPr lang="en-US" sz="2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Linear Spline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8686800" cy="21602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 </a:t>
            </a:r>
            <a:r>
              <a:rPr lang="bn-BD" sz="2800" dirty="0" smtClean="0"/>
              <a:t>(x0,y0), (x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, y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), (x</a:t>
            </a:r>
            <a:r>
              <a:rPr lang="bn-BD" sz="2800" baseline="-25000" dirty="0" smtClean="0"/>
              <a:t>2</a:t>
            </a:r>
            <a:r>
              <a:rPr lang="bn-BD" sz="2800" dirty="0" smtClean="0"/>
              <a:t>, y</a:t>
            </a:r>
            <a:r>
              <a:rPr lang="bn-BD" sz="2800" baseline="-25000" dirty="0" smtClean="0"/>
              <a:t>2</a:t>
            </a:r>
            <a:r>
              <a:rPr lang="bn-BD" sz="2800" dirty="0" smtClean="0"/>
              <a:t>)......(x</a:t>
            </a:r>
            <a:r>
              <a:rPr lang="bn-BD" sz="2800" baseline="-25000" dirty="0" smtClean="0"/>
              <a:t>n</a:t>
            </a:r>
            <a:r>
              <a:rPr lang="bn-BD" sz="2800" dirty="0" smtClean="0"/>
              <a:t>,y</a:t>
            </a:r>
            <a:r>
              <a:rPr lang="bn-BD" sz="2800" baseline="-25000" dirty="0" smtClean="0"/>
              <a:t>n</a:t>
            </a:r>
            <a:r>
              <a:rPr lang="bn-BD" sz="2800" dirty="0" smtClean="0"/>
              <a:t>)</a:t>
            </a:r>
            <a:r>
              <a:rPr lang="en-US" sz="2800" dirty="0" smtClean="0"/>
              <a:t>, fit linear </a:t>
            </a:r>
            <a:r>
              <a:rPr lang="en-US" sz="2800" dirty="0" err="1" smtClean="0"/>
              <a:t>splines</a:t>
            </a:r>
            <a:r>
              <a:rPr lang="en-US" sz="2800" dirty="0" smtClean="0"/>
              <a:t> (Figure </a:t>
            </a:r>
            <a:r>
              <a:rPr lang="bn-BD" sz="2800" dirty="0" smtClean="0"/>
              <a:t>below</a:t>
            </a:r>
            <a:r>
              <a:rPr lang="en-US" sz="2800" dirty="0" smtClean="0"/>
              <a:t>) to the data.  This simply involves forming the consecutive data through straight lines.  So if the above data is given in an ascending order, the linear </a:t>
            </a:r>
            <a:r>
              <a:rPr lang="en-US" sz="2800" dirty="0" err="1" smtClean="0"/>
              <a:t>splines</a:t>
            </a:r>
            <a:r>
              <a:rPr lang="en-US" sz="2800" dirty="0" smtClean="0"/>
              <a:t> are given by </a:t>
            </a:r>
            <a:r>
              <a:rPr lang="bn-BD" sz="2800" i="1" dirty="0" smtClean="0">
                <a:latin typeface="Times New Roman" pitchFamily="18" charset="0"/>
              </a:rPr>
              <a:t>y</a:t>
            </a:r>
            <a:r>
              <a:rPr lang="bn-BD" sz="2800" i="1" baseline="-25000" dirty="0" smtClean="0">
                <a:latin typeface="Times New Roman" pitchFamily="18" charset="0"/>
              </a:rPr>
              <a:t>i</a:t>
            </a:r>
            <a:r>
              <a:rPr lang="bn-BD" sz="2800" i="1" dirty="0" smtClean="0">
                <a:latin typeface="Times New Roman" pitchFamily="18" charset="0"/>
              </a:rPr>
              <a:t>=f(x</a:t>
            </a:r>
            <a:r>
              <a:rPr lang="bn-BD" sz="2800" i="1" baseline="-25000" dirty="0" smtClean="0">
                <a:latin typeface="Times New Roman" pitchFamily="18" charset="0"/>
              </a:rPr>
              <a:t>i</a:t>
            </a:r>
            <a:r>
              <a:rPr lang="bn-BD" sz="2800" i="1" dirty="0" smtClean="0">
                <a:latin typeface="Times New Roman" pitchFamily="18" charset="0"/>
              </a:rPr>
              <a:t>)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6065" name="Group 1"/>
          <p:cNvGrpSpPr>
            <a:grpSpLocks noChangeAspect="1"/>
          </p:cNvGrpSpPr>
          <p:nvPr/>
        </p:nvGrpSpPr>
        <p:grpSpPr bwMode="auto">
          <a:xfrm>
            <a:off x="1517297" y="3501008"/>
            <a:ext cx="6367071" cy="3384376"/>
            <a:chOff x="2271" y="2266"/>
            <a:chExt cx="7449" cy="3960"/>
          </a:xfrm>
        </p:grpSpPr>
        <p:sp>
          <p:nvSpPr>
            <p:cNvPr id="216081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271" y="2266"/>
              <a:ext cx="7449" cy="39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9" name="Line 15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2700" y="5506"/>
              <a:ext cx="108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3840" y="3945"/>
              <a:ext cx="108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4860" y="4966"/>
              <a:ext cx="108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75" name="Text Box 11"/>
            <p:cNvSpPr txBox="1">
              <a:spLocks noChangeArrowheads="1"/>
            </p:cNvSpPr>
            <p:nvPr/>
          </p:nvSpPr>
          <p:spPr bwMode="auto">
            <a:xfrm>
              <a:off x="6840" y="3166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74" name="Oval 10"/>
            <p:cNvSpPr>
              <a:spLocks noChangeArrowheads="1"/>
            </p:cNvSpPr>
            <p:nvPr/>
          </p:nvSpPr>
          <p:spPr bwMode="auto">
            <a:xfrm>
              <a:off x="3022" y="5203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3" name="Oval 9"/>
            <p:cNvSpPr>
              <a:spLocks noChangeArrowheads="1"/>
            </p:cNvSpPr>
            <p:nvPr/>
          </p:nvSpPr>
          <p:spPr bwMode="auto">
            <a:xfrm>
              <a:off x="6575" y="342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2" name="Oval 8"/>
            <p:cNvSpPr>
              <a:spLocks noChangeArrowheads="1"/>
            </p:cNvSpPr>
            <p:nvPr/>
          </p:nvSpPr>
          <p:spPr bwMode="auto">
            <a:xfrm>
              <a:off x="3865" y="433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040" y="472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0" name="Text Box 6"/>
            <p:cNvSpPr txBox="1">
              <a:spLocks noChangeArrowheads="1"/>
            </p:cNvSpPr>
            <p:nvPr/>
          </p:nvSpPr>
          <p:spPr bwMode="auto">
            <a:xfrm>
              <a:off x="9360" y="5866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69" name="Text Box 5"/>
            <p:cNvSpPr txBox="1">
              <a:spLocks noChangeArrowheads="1"/>
            </p:cNvSpPr>
            <p:nvPr/>
          </p:nvSpPr>
          <p:spPr bwMode="auto">
            <a:xfrm>
              <a:off x="2340" y="2266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68" name="Line 4"/>
            <p:cNvSpPr>
              <a:spLocks noChangeShapeType="1"/>
            </p:cNvSpPr>
            <p:nvPr/>
          </p:nvSpPr>
          <p:spPr bwMode="auto">
            <a:xfrm flipV="1">
              <a:off x="3060" y="4445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67" name="Line 3"/>
            <p:cNvSpPr>
              <a:spLocks noChangeShapeType="1"/>
            </p:cNvSpPr>
            <p:nvPr/>
          </p:nvSpPr>
          <p:spPr bwMode="auto">
            <a:xfrm>
              <a:off x="3960" y="4426"/>
              <a:ext cx="10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66" name="Line 2"/>
            <p:cNvSpPr>
              <a:spLocks noChangeShapeType="1"/>
            </p:cNvSpPr>
            <p:nvPr/>
          </p:nvSpPr>
          <p:spPr bwMode="auto">
            <a:xfrm flipV="1">
              <a:off x="5220" y="3526"/>
              <a:ext cx="144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Linear Spline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1882552" cy="1027584"/>
          </a:xfrm>
        </p:spPr>
        <p:txBody>
          <a:bodyPr/>
          <a:lstStyle/>
          <a:p>
            <a:pPr>
              <a:buNone/>
            </a:pPr>
            <a:r>
              <a:rPr lang="bn-BD" dirty="0" smtClean="0"/>
              <a:t>.....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251024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1619672" y="1474833"/>
          <a:ext cx="4186711" cy="780855"/>
        </p:xfrm>
        <a:graphic>
          <a:graphicData uri="http://schemas.openxmlformats.org/presentationml/2006/ole">
            <p:oleObj spid="_x0000_s218186" name="Equation" r:id="rId3" imgW="2400300" imgH="444500" progId="Equation.3">
              <p:embed/>
            </p:oleObj>
          </a:graphicData>
        </a:graphic>
      </p:graphicFrame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5940152" y="1690857"/>
          <a:ext cx="1095122" cy="360040"/>
        </p:xfrm>
        <a:graphic>
          <a:graphicData uri="http://schemas.openxmlformats.org/presentationml/2006/ole">
            <p:oleObj spid="_x0000_s218187" name="Equation" r:id="rId4" imgW="698500" imgH="228600" progId="Equation.3">
              <p:embed/>
            </p:oleObj>
          </a:graphicData>
        </a:graphic>
      </p:graphicFrame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2195736" y="2157737"/>
          <a:ext cx="3623381" cy="792088"/>
        </p:xfrm>
        <a:graphic>
          <a:graphicData uri="http://schemas.openxmlformats.org/presentationml/2006/ole">
            <p:oleObj spid="_x0000_s218188" name="Equation" r:id="rId5" imgW="2044700" imgH="444500" progId="Equation.3">
              <p:embed/>
            </p:oleObj>
          </a:graphicData>
        </a:graphic>
      </p:graphicFrame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3" name="Object 11"/>
          <p:cNvGraphicFramePr>
            <a:graphicFrameLocks noChangeAspect="1"/>
          </p:cNvGraphicFramePr>
          <p:nvPr/>
        </p:nvGraphicFramePr>
        <p:xfrm>
          <a:off x="5949544" y="2369993"/>
          <a:ext cx="1142736" cy="360040"/>
        </p:xfrm>
        <a:graphic>
          <a:graphicData uri="http://schemas.openxmlformats.org/presentationml/2006/ole">
            <p:oleObj spid="_x0000_s218189" name="Equation" r:id="rId6" imgW="698197" imgH="215806" progId="Equation.3">
              <p:embed/>
            </p:oleObj>
          </a:graphicData>
        </a:graphic>
      </p:graphicFrame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5" name="Object 13"/>
          <p:cNvGraphicFramePr>
            <a:graphicFrameLocks noChangeAspect="1"/>
          </p:cNvGraphicFramePr>
          <p:nvPr/>
        </p:nvGraphicFramePr>
        <p:xfrm>
          <a:off x="2051719" y="3140968"/>
          <a:ext cx="3799571" cy="720080"/>
        </p:xfrm>
        <a:graphic>
          <a:graphicData uri="http://schemas.openxmlformats.org/presentationml/2006/ole">
            <p:oleObj spid="_x0000_s218190" name="Equation" r:id="rId7" imgW="2362200" imgH="444500" progId="Equation.3">
              <p:embed/>
            </p:oleObj>
          </a:graphicData>
        </a:graphic>
      </p:graphicFrame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7" name="Object 15"/>
          <p:cNvGraphicFramePr>
            <a:graphicFrameLocks noChangeAspect="1"/>
          </p:cNvGraphicFramePr>
          <p:nvPr/>
        </p:nvGraphicFramePr>
        <p:xfrm>
          <a:off x="5868144" y="3284984"/>
          <a:ext cx="1440160" cy="406633"/>
        </p:xfrm>
        <a:graphic>
          <a:graphicData uri="http://schemas.openxmlformats.org/presentationml/2006/ole">
            <p:oleObj spid="_x0000_s218191" name="Equation" r:id="rId8" imgW="812447" imgH="228501" progId="Equation.3">
              <p:embed/>
            </p:oleObj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611560" y="3933056"/>
            <a:ext cx="3024336" cy="66754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bn-B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the term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813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9" name="Object 17"/>
          <p:cNvGraphicFramePr>
            <a:graphicFrameLocks noChangeAspect="1"/>
          </p:cNvGraphicFramePr>
          <p:nvPr/>
        </p:nvGraphicFramePr>
        <p:xfrm>
          <a:off x="2624016" y="3874696"/>
          <a:ext cx="1800200" cy="813551"/>
        </p:xfrm>
        <a:graphic>
          <a:graphicData uri="http://schemas.openxmlformats.org/presentationml/2006/ole">
            <p:oleObj spid="_x0000_s218192" name="Equation" r:id="rId9" imgW="990170" imgH="444307" progId="Equation.3">
              <p:embed/>
            </p:oleObj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251520" y="4561656"/>
            <a:ext cx="8892480" cy="2296344"/>
          </a:xfrm>
          <a:prstGeom prst="rect">
            <a:avLst/>
          </a:prstGeom>
        </p:spPr>
        <p:txBody>
          <a:bodyPr vert="horz" lIns="54864" tIns="91440" rtlCol="0">
            <a:normAutofit fontScale="40000" lnSpcReduction="20000"/>
          </a:bodyPr>
          <a:lstStyle/>
          <a:p>
            <a:r>
              <a:rPr lang="en-US" sz="6000" dirty="0" smtClean="0"/>
              <a:t>in the above function are simply slopes between </a:t>
            </a:r>
            <a:r>
              <a:rPr lang="bn-BD" sz="6000" dirty="0" smtClean="0"/>
              <a:t>x</a:t>
            </a:r>
            <a:r>
              <a:rPr lang="bn-BD" sz="6000" baseline="-25000" dirty="0" smtClean="0"/>
              <a:t>i</a:t>
            </a:r>
            <a:r>
              <a:rPr lang="en-US" sz="6000" dirty="0" smtClean="0"/>
              <a:t> and </a:t>
            </a:r>
            <a:r>
              <a:rPr lang="bn-BD" sz="6000" dirty="0" smtClean="0"/>
              <a:t>x</a:t>
            </a:r>
            <a:r>
              <a:rPr lang="bn-BD" sz="6000" baseline="-25000" dirty="0" smtClean="0"/>
              <a:t>i+1</a:t>
            </a:r>
            <a:endParaRPr lang="bn-BD" sz="6000" dirty="0" smtClean="0"/>
          </a:p>
          <a:p>
            <a:endParaRPr lang="bn-BD" sz="3800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bn-BD" sz="5900" dirty="0" smtClean="0"/>
              <a:t>A</a:t>
            </a:r>
            <a:r>
              <a:rPr lang="en-US" sz="5900" dirty="0" smtClean="0"/>
              <a:t>t the interior points of the data, the slope changes abruptly. </a:t>
            </a:r>
            <a:endParaRPr lang="bn-BD" sz="5900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en-US" sz="5900" dirty="0" smtClean="0"/>
              <a:t>This means that the first derivative is not continuous at these points</a:t>
            </a:r>
            <a:endParaRPr lang="bn-BD" sz="5900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en-US" sz="5900" dirty="0" smtClean="0"/>
              <a:t>So how do we improve on this? We can do so by using quadratic </a:t>
            </a:r>
            <a:r>
              <a:rPr lang="en-US" sz="5900" dirty="0" err="1" smtClean="0"/>
              <a:t>splines</a:t>
            </a:r>
            <a:endParaRPr lang="en-US" sz="59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9052</TotalTime>
  <Words>886</Words>
  <Application>Microsoft Office PowerPoint</Application>
  <PresentationFormat>On-screen Show (4:3)</PresentationFormat>
  <Paragraphs>207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Slide 1</vt:lpstr>
      <vt:lpstr>Oscillation when n becomes large</vt:lpstr>
      <vt:lpstr>The value of the function for 6 points</vt:lpstr>
      <vt:lpstr>Polynomial with 6 points</vt:lpstr>
      <vt:lpstr>5th order polynomial interpolation with six equidistant points</vt:lpstr>
      <vt:lpstr>Polynomials of different order</vt:lpstr>
      <vt:lpstr>Solution</vt:lpstr>
      <vt:lpstr>Linear Spline</vt:lpstr>
      <vt:lpstr>Linear Spline (continued)</vt:lpstr>
      <vt:lpstr>Quadratic Splines</vt:lpstr>
      <vt:lpstr>Quadratic Spline (continued)</vt:lpstr>
      <vt:lpstr>Quadratic Spline (continued)</vt:lpstr>
      <vt:lpstr>Quadratic Spline (continued)</vt:lpstr>
      <vt:lpstr>Example </vt:lpstr>
      <vt:lpstr>Solution (continued)</vt:lpstr>
      <vt:lpstr>The fifteen (3n=3 X 5) equations</vt:lpstr>
      <vt:lpstr>The fifteen equations in matrix form</vt:lpstr>
      <vt:lpstr>The solved result (continued)</vt:lpstr>
      <vt:lpstr>The solved result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User</cp:lastModifiedBy>
  <cp:revision>209</cp:revision>
  <dcterms:created xsi:type="dcterms:W3CDTF">2013-01-12T13:11:26Z</dcterms:created>
  <dcterms:modified xsi:type="dcterms:W3CDTF">2015-09-28T17:03:41Z</dcterms:modified>
</cp:coreProperties>
</file>