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6" r:id="rId3"/>
    <p:sldId id="321" r:id="rId4"/>
    <p:sldId id="345" r:id="rId5"/>
    <p:sldId id="348" r:id="rId6"/>
    <p:sldId id="322" r:id="rId7"/>
    <p:sldId id="347" r:id="rId8"/>
    <p:sldId id="349" r:id="rId9"/>
    <p:sldId id="325" r:id="rId10"/>
    <p:sldId id="323" r:id="rId11"/>
    <p:sldId id="350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63" d="100"/>
          <a:sy n="63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83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69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3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7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1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2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1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0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67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6F2D-5524-4D11-953B-6A86CCB40C3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29D7-AAE4-435C-B46B-81847BA3C63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1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571472" y="2786058"/>
            <a:ext cx="7668344" cy="37147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12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chemeClr val="tx1"/>
                </a:solidFill>
                <a:cs typeface="+mn-cs"/>
              </a:rPr>
              <a:t>Interpolation</a:t>
            </a:r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cs typeface="+mn-cs"/>
              </a:rPr>
              <a:t>Matlab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 codes for Methods of Interpolation</a:t>
            </a:r>
          </a:p>
          <a:p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Slide Credit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 (continued)</a:t>
            </a:r>
            <a:endParaRPr lang="en-US" sz="4000" dirty="0"/>
          </a:p>
        </p:txBody>
      </p:sp>
      <p:sp>
        <p:nvSpPr>
          <p:cNvPr id="195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% formation other columns of bracketed ‘f’ table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for  j = 2:(n+1)</a:t>
            </a:r>
          </a:p>
          <a:p>
            <a:pPr>
              <a:buNone/>
            </a:pPr>
            <a:r>
              <a:rPr lang="en-US" sz="2800" dirty="0" smtClean="0"/>
              <a:t>      	for  </a:t>
            </a:r>
            <a:r>
              <a:rPr lang="en-US" sz="2800" dirty="0" err="1" smtClean="0"/>
              <a:t>i</a:t>
            </a:r>
            <a:r>
              <a:rPr lang="en-US" sz="2800" dirty="0" smtClean="0"/>
              <a:t> = 1:(n-j+2)</a:t>
            </a:r>
          </a:p>
          <a:p>
            <a:pPr>
              <a:buNone/>
            </a:pPr>
            <a:r>
              <a:rPr lang="nn-NO" sz="2800" dirty="0" smtClean="0"/>
              <a:t>            	f(i,j) = (f(i+1,j-1) - f(i,j-1)) / (x(i+j-1)-x(i));</a:t>
            </a:r>
          </a:p>
          <a:p>
            <a:pPr>
              <a:buNone/>
            </a:pPr>
            <a:r>
              <a:rPr lang="en-US" sz="2800" dirty="0" smtClean="0"/>
              <a:t>        	end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  <a:p>
            <a:pPr>
              <a:buNone/>
            </a:pPr>
            <a:r>
              <a:rPr lang="en-US" sz="2800" b="1" dirty="0" smtClean="0"/>
              <a:t>	% formation of b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……..b</a:t>
            </a:r>
            <a:r>
              <a:rPr lang="en-US" sz="2800" b="1" baseline="-25000" dirty="0" smtClean="0"/>
              <a:t>n+1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	for j = 1:(n+1)</a:t>
            </a:r>
          </a:p>
          <a:p>
            <a:pPr>
              <a:buNone/>
            </a:pPr>
            <a:r>
              <a:rPr lang="en-US" sz="2800" dirty="0" smtClean="0"/>
              <a:t>       	b(j) = f(1,j);</a:t>
            </a:r>
          </a:p>
          <a:p>
            <a:pPr>
              <a:buNone/>
            </a:pPr>
            <a:r>
              <a:rPr lang="en-US" sz="2800" dirty="0" smtClean="0"/>
              <a:t>    	end </a:t>
            </a:r>
          </a:p>
          <a:p>
            <a:pPr>
              <a:buNone/>
            </a:pPr>
            <a:r>
              <a:rPr lang="en-US" sz="2800" dirty="0" smtClean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3184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 (continued)</a:t>
            </a:r>
            <a:endParaRPr lang="en-US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% determination of y value for the unknown x=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u</a:t>
            </a:r>
            <a:endParaRPr lang="en-US" sz="2800" b="1" baseline="-25000" dirty="0" smtClean="0"/>
          </a:p>
          <a:p>
            <a:pPr>
              <a:buNone/>
            </a:pPr>
            <a:endParaRPr lang="en-US" sz="2800" baseline="-250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fxu</a:t>
            </a:r>
            <a:r>
              <a:rPr lang="en-US" sz="2800" dirty="0" smtClean="0"/>
              <a:t> = b(1);</a:t>
            </a:r>
          </a:p>
          <a:p>
            <a:pPr>
              <a:buNone/>
            </a:pPr>
            <a:r>
              <a:rPr lang="en-US" sz="2800" dirty="0" smtClean="0"/>
              <a:t>    	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2:(n+1)</a:t>
            </a:r>
          </a:p>
          <a:p>
            <a:pPr>
              <a:buNone/>
            </a:pPr>
            <a:r>
              <a:rPr lang="en-US" sz="2800" dirty="0" smtClean="0"/>
              <a:t>        	prod = 1.0;</a:t>
            </a:r>
          </a:p>
          <a:p>
            <a:pPr>
              <a:buNone/>
            </a:pPr>
            <a:r>
              <a:rPr lang="en-US" sz="2800" dirty="0" smtClean="0"/>
              <a:t>        	for j = 1:(i-1)</a:t>
            </a:r>
          </a:p>
          <a:p>
            <a:pPr>
              <a:buNone/>
            </a:pPr>
            <a:r>
              <a:rPr lang="en-US" sz="2800" dirty="0" smtClean="0"/>
              <a:t>            	prod = prod*(</a:t>
            </a:r>
            <a:r>
              <a:rPr lang="en-US" sz="2800" dirty="0" err="1" smtClean="0"/>
              <a:t>xu</a:t>
            </a:r>
            <a:r>
              <a:rPr lang="en-US" sz="2800" dirty="0" smtClean="0"/>
              <a:t>-x(j));</a:t>
            </a:r>
          </a:p>
          <a:p>
            <a:pPr>
              <a:buNone/>
            </a:pPr>
            <a:r>
              <a:rPr lang="en-US" sz="2800" dirty="0" smtClean="0"/>
              <a:t>        	end</a:t>
            </a:r>
          </a:p>
          <a:p>
            <a:pPr>
              <a:buNone/>
            </a:pPr>
            <a:r>
              <a:rPr lang="en-US" sz="2800" dirty="0" smtClean="0"/>
              <a:t>        	</a:t>
            </a:r>
            <a:r>
              <a:rPr lang="en-US" sz="2800" dirty="0" err="1" smtClean="0"/>
              <a:t>fxu</a:t>
            </a:r>
            <a:r>
              <a:rPr lang="en-US" sz="2800" dirty="0" smtClean="0"/>
              <a:t> = </a:t>
            </a:r>
            <a:r>
              <a:rPr lang="en-US" sz="2800" dirty="0" err="1" smtClean="0"/>
              <a:t>fxu</a:t>
            </a:r>
            <a:r>
              <a:rPr lang="en-US" sz="2800" dirty="0" smtClean="0"/>
              <a:t> + b(</a:t>
            </a:r>
            <a:r>
              <a:rPr lang="en-US" sz="2800" dirty="0" err="1" smtClean="0"/>
              <a:t>i</a:t>
            </a:r>
            <a:r>
              <a:rPr lang="en-US" sz="2800" dirty="0" smtClean="0"/>
              <a:t>) * prod;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  <a:p>
            <a:pPr>
              <a:buNone/>
            </a:pPr>
            <a:r>
              <a:rPr lang="en-US" sz="2800" dirty="0" smtClean="0"/>
              <a:t>    	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0" y="1444802"/>
            <a:ext cx="8686800" cy="5357826"/>
          </a:xfrm>
        </p:spPr>
        <p:txBody>
          <a:bodyPr>
            <a:noAutofit/>
          </a:bodyPr>
          <a:lstStyle/>
          <a:p>
            <a:r>
              <a:rPr lang="en-US" sz="2600" dirty="0" smtClean="0"/>
              <a:t>If (n+1) number of points are given, (n+1) number of equations can be formed using a (n+1) order polynomial</a:t>
            </a:r>
          </a:p>
          <a:p>
            <a:r>
              <a:rPr lang="en-US" sz="2600" dirty="0" smtClean="0"/>
              <a:t>The equations can be arranged in matrix form [Y]=[C][A]</a:t>
            </a:r>
          </a:p>
          <a:p>
            <a:r>
              <a:rPr lang="en-US" sz="2600" dirty="0" smtClean="0"/>
              <a:t>[Y] is a column matrix consisting of ‘y’ values of the given points</a:t>
            </a:r>
          </a:p>
          <a:p>
            <a:r>
              <a:rPr lang="en-US" sz="2600" dirty="0" smtClean="0"/>
              <a:t>[C] is (n+1) X (n+1) sized square matrix having different terms consisting of power of ‘x’ values of the given points</a:t>
            </a:r>
          </a:p>
          <a:p>
            <a:r>
              <a:rPr lang="en-US" sz="2600" dirty="0" smtClean="0"/>
              <a:t>[A] is the co-efficient matrix which is consisting of the unknown to be determined to find the polynomial</a:t>
            </a:r>
          </a:p>
          <a:p>
            <a:r>
              <a:rPr lang="en-US" sz="2600" dirty="0" smtClean="0"/>
              <a:t>[A] is obtained from [A]=[C]</a:t>
            </a:r>
            <a:r>
              <a:rPr lang="en-US" sz="2600" baseline="30000" dirty="0" smtClean="0"/>
              <a:t>-1</a:t>
            </a:r>
            <a:r>
              <a:rPr lang="en-US" sz="2600" dirty="0" smtClean="0"/>
              <a:t>[Y]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the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3340"/>
            <a:ext cx="8892480" cy="51589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%   Direct Polynomial</a:t>
            </a:r>
          </a:p>
          <a:p>
            <a:pPr>
              <a:buNone/>
            </a:pPr>
            <a:r>
              <a:rPr lang="en-US" sz="2400" dirty="0" smtClean="0"/>
              <a:t>    	n = 3;</a:t>
            </a:r>
          </a:p>
          <a:p>
            <a:pPr>
              <a:buNone/>
            </a:pPr>
            <a:r>
              <a:rPr lang="en-US" sz="2400" dirty="0" smtClean="0"/>
              <a:t>    	x = [6,8,10,12];</a:t>
            </a:r>
          </a:p>
          <a:p>
            <a:pPr>
              <a:buNone/>
            </a:pPr>
            <a:r>
              <a:rPr lang="en-US" sz="2400" dirty="0" smtClean="0"/>
              <a:t>    	y = [80,120,160,240];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xu</a:t>
            </a:r>
            <a:r>
              <a:rPr lang="en-US" sz="2400" dirty="0" smtClean="0"/>
              <a:t> = 9;</a:t>
            </a:r>
          </a:p>
          <a:p>
            <a:pPr>
              <a:buNone/>
            </a:pPr>
            <a:r>
              <a:rPr lang="en-US" sz="2400" dirty="0" smtClean="0"/>
              <a:t>   	</a:t>
            </a:r>
            <a:r>
              <a:rPr lang="en-US" sz="2400" b="1" dirty="0" smtClean="0"/>
              <a:t>% formation of [C] matrix of the equation [Y]=[C][A]</a:t>
            </a:r>
          </a:p>
          <a:p>
            <a:pPr>
              <a:buNone/>
            </a:pPr>
            <a:r>
              <a:rPr lang="en-US" sz="2400" dirty="0" smtClean="0"/>
              <a:t>    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1:(n+1)</a:t>
            </a:r>
          </a:p>
          <a:p>
            <a:pPr>
              <a:buNone/>
            </a:pPr>
            <a:r>
              <a:rPr lang="en-US" sz="2400" dirty="0" smtClean="0"/>
              <a:t>    		for  j = 1:(n+1)</a:t>
            </a:r>
          </a:p>
          <a:p>
            <a:pPr>
              <a:buNone/>
            </a:pPr>
            <a:r>
              <a:rPr lang="en-US" sz="2400" dirty="0" smtClean="0"/>
              <a:t>           		c(</a:t>
            </a:r>
            <a:r>
              <a:rPr lang="en-US" sz="2400" dirty="0" err="1" smtClean="0"/>
              <a:t>i,j</a:t>
            </a:r>
            <a:r>
              <a:rPr lang="en-US" sz="2400" dirty="0" smtClean="0"/>
              <a:t>) = x(</a:t>
            </a:r>
            <a:r>
              <a:rPr lang="en-US" sz="2400" dirty="0" err="1" smtClean="0"/>
              <a:t>i</a:t>
            </a:r>
            <a:r>
              <a:rPr lang="en-US" sz="2400" dirty="0" smtClean="0"/>
              <a:t>)^(j-1);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800" dirty="0" smtClean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the Direct 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b="1" dirty="0" smtClean="0"/>
              <a:t>% determination of inverse of [C] matrix, [CI]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ci</a:t>
            </a:r>
            <a:r>
              <a:rPr lang="en-US" sz="2400" dirty="0" smtClean="0"/>
              <a:t> = inv(c);</a:t>
            </a:r>
          </a:p>
          <a:p>
            <a:pPr>
              <a:buNone/>
            </a:pPr>
            <a:r>
              <a:rPr lang="en-US" sz="2400" b="1" dirty="0" smtClean="0"/>
              <a:t>	% determination of the coefficient matrix [A] by [CI][Y]    </a:t>
            </a:r>
          </a:p>
          <a:p>
            <a:pPr>
              <a:buNone/>
            </a:pPr>
            <a:r>
              <a:rPr lang="en-US" sz="2400" dirty="0" smtClean="0"/>
              <a:t>	for  </a:t>
            </a:r>
            <a:r>
              <a:rPr lang="en-US" sz="2400" dirty="0" err="1" smtClean="0"/>
              <a:t>i</a:t>
            </a:r>
            <a:r>
              <a:rPr lang="en-US" sz="2400" dirty="0" smtClean="0"/>
              <a:t> = 1:(n+1)</a:t>
            </a:r>
          </a:p>
          <a:p>
            <a:pPr>
              <a:buNone/>
            </a:pPr>
            <a:r>
              <a:rPr lang="en-US" sz="2400" dirty="0" smtClean="0"/>
              <a:t>       	a(</a:t>
            </a:r>
            <a:r>
              <a:rPr lang="en-US" sz="2400" dirty="0" err="1" smtClean="0"/>
              <a:t>i</a:t>
            </a:r>
            <a:r>
              <a:rPr lang="en-US" sz="2400" dirty="0" smtClean="0"/>
              <a:t>) = 0.0;</a:t>
            </a:r>
          </a:p>
          <a:p>
            <a:pPr>
              <a:buNone/>
            </a:pPr>
            <a:r>
              <a:rPr lang="en-US" sz="2400" dirty="0" smtClean="0"/>
              <a:t>        	for  j=1 : (n+1)</a:t>
            </a:r>
          </a:p>
          <a:p>
            <a:pPr>
              <a:buNone/>
            </a:pPr>
            <a:r>
              <a:rPr lang="en-US" sz="2400" dirty="0" smtClean="0"/>
              <a:t>            		a(</a:t>
            </a:r>
            <a:r>
              <a:rPr lang="en-US" sz="2400" dirty="0" err="1" smtClean="0"/>
              <a:t>i</a:t>
            </a:r>
            <a:r>
              <a:rPr lang="en-US" sz="2400" dirty="0" smtClean="0"/>
              <a:t>) = a(</a:t>
            </a:r>
            <a:r>
              <a:rPr lang="en-US" sz="2400" dirty="0" err="1" smtClean="0"/>
              <a:t>i</a:t>
            </a:r>
            <a:r>
              <a:rPr lang="en-US" sz="2400" dirty="0" smtClean="0"/>
              <a:t>) + </a:t>
            </a:r>
            <a:r>
              <a:rPr lang="en-US" sz="2400" dirty="0" err="1" smtClean="0"/>
              <a:t>ci</a:t>
            </a:r>
            <a:r>
              <a:rPr lang="en-US" sz="2400" dirty="0" smtClean="0"/>
              <a:t>(</a:t>
            </a:r>
            <a:r>
              <a:rPr lang="en-US" sz="2400" dirty="0" err="1" smtClean="0"/>
              <a:t>i,j</a:t>
            </a:r>
            <a:r>
              <a:rPr lang="en-US" sz="2400" dirty="0" smtClean="0"/>
              <a:t>)*y(j);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400" b="1" dirty="0" smtClean="0"/>
              <a:t>    	% determination of interpolated value of Y for the value, </a:t>
            </a:r>
            <a:r>
              <a:rPr lang="en-US" sz="2400" b="1" dirty="0" err="1" smtClean="0"/>
              <a:t>Xu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fxu</a:t>
            </a:r>
            <a:r>
              <a:rPr lang="en-US" sz="2400" dirty="0" smtClean="0"/>
              <a:t> = 0.0;</a:t>
            </a:r>
          </a:p>
          <a:p>
            <a:pPr>
              <a:buNone/>
            </a:pPr>
            <a:r>
              <a:rPr lang="en-US" sz="2400" dirty="0" smtClean="0"/>
              <a:t>    	for  </a:t>
            </a:r>
            <a:r>
              <a:rPr lang="en-US" sz="2400" dirty="0" err="1" smtClean="0"/>
              <a:t>i</a:t>
            </a:r>
            <a:r>
              <a:rPr lang="en-US" sz="2400" dirty="0" smtClean="0"/>
              <a:t>=1:(n+1)</a:t>
            </a:r>
          </a:p>
          <a:p>
            <a:pPr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fxu</a:t>
            </a:r>
            <a:r>
              <a:rPr lang="en-US" sz="2400" dirty="0" smtClean="0"/>
              <a:t>=</a:t>
            </a:r>
            <a:r>
              <a:rPr lang="en-US" sz="2400" dirty="0" err="1" smtClean="0"/>
              <a:t>fxu</a:t>
            </a:r>
            <a:r>
              <a:rPr lang="en-US" sz="2400" dirty="0" smtClean="0"/>
              <a:t> + a(</a:t>
            </a:r>
            <a:r>
              <a:rPr lang="en-US" sz="2400" dirty="0" err="1" smtClean="0"/>
              <a:t>i</a:t>
            </a:r>
            <a:r>
              <a:rPr lang="en-US" sz="2400" dirty="0" smtClean="0"/>
              <a:t>) * </a:t>
            </a:r>
            <a:r>
              <a:rPr lang="en-US" sz="2400" dirty="0" err="1" smtClean="0"/>
              <a:t>xu</a:t>
            </a:r>
            <a:r>
              <a:rPr lang="en-US" sz="2400" dirty="0" smtClean="0"/>
              <a:t>^(i-1);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Theory of Lagrange Method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507288" cy="5112568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interpolating polynomial is given by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where </a:t>
            </a:r>
            <a:r>
              <a:rPr lang="en-US" sz="2600" i="1" dirty="0" smtClean="0"/>
              <a:t>n</a:t>
            </a:r>
            <a:r>
              <a:rPr lang="en-US" sz="2600" dirty="0" smtClean="0"/>
              <a:t>  in 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  stands for the </a:t>
            </a:r>
            <a:r>
              <a:rPr lang="en-US" sz="2600" i="1" dirty="0" smtClean="0"/>
              <a:t>n</a:t>
            </a:r>
            <a:r>
              <a:rPr lang="en-US" sz="2600" dirty="0" smtClean="0"/>
              <a:t>th order polynomial that approximates the function  y=f(x) given at n+1 data points as (x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),……. (x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), (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, </a:t>
            </a:r>
            <a:r>
              <a:rPr lang="en-US" sz="2600" dirty="0" err="1" smtClean="0"/>
              <a:t>y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 and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pPr>
              <a:buNone/>
            </a:pPr>
            <a:r>
              <a:rPr lang="en-US" sz="2600" i="1" dirty="0" smtClean="0"/>
              <a:t>	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/>
              <a:t> is a weighting function that includes a product of </a:t>
            </a:r>
            <a:r>
              <a:rPr lang="en-US" sz="2600" i="1" dirty="0" smtClean="0"/>
              <a:t>n-1</a:t>
            </a:r>
            <a:r>
              <a:rPr lang="en-US" sz="2600" dirty="0" smtClean="0"/>
              <a:t> terms with terms of </a:t>
            </a:r>
            <a:r>
              <a:rPr lang="bn-BD" sz="1900" dirty="0" smtClean="0"/>
              <a:t> </a:t>
            </a:r>
            <a:r>
              <a:rPr lang="en-US" sz="2600" i="1" dirty="0" smtClean="0"/>
              <a:t>j</a:t>
            </a:r>
            <a:r>
              <a:rPr lang="bn-BD" sz="1200" i="1" dirty="0" smtClean="0"/>
              <a:t> </a:t>
            </a:r>
            <a:r>
              <a:rPr lang="en-US" sz="2600" i="1" dirty="0" smtClean="0"/>
              <a:t>=</a:t>
            </a:r>
            <a:r>
              <a:rPr lang="bn-BD" sz="12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1500" dirty="0" smtClean="0"/>
              <a:t> </a:t>
            </a:r>
            <a:r>
              <a:rPr lang="bn-BD" sz="1500" dirty="0" smtClean="0"/>
              <a:t> </a:t>
            </a:r>
            <a:r>
              <a:rPr lang="en-US" sz="2600" dirty="0" smtClean="0"/>
              <a:t>omitted.  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059832" y="1988840"/>
          <a:ext cx="2733712" cy="868656"/>
        </p:xfrm>
        <a:graphic>
          <a:graphicData uri="http://schemas.openxmlformats.org/presentationml/2006/ole">
            <p:oleObj spid="_x0000_s242704" name="Equation" r:id="rId3" imgW="1358310" imgH="431613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843808" y="4077072"/>
          <a:ext cx="2879616" cy="1423630"/>
        </p:xfrm>
        <a:graphic>
          <a:graphicData uri="http://schemas.openxmlformats.org/presentationml/2006/ole">
            <p:oleObj spid="_x0000_s242705" name="Equation" r:id="rId4" imgW="11303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</a:t>
            </a:r>
            <a:r>
              <a:rPr lang="en-US" sz="4000" dirty="0" err="1" smtClean="0"/>
              <a:t>Lagrangian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412776"/>
            <a:ext cx="8938320" cy="54452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	%   </a:t>
            </a:r>
            <a:r>
              <a:rPr lang="en-US" sz="2400" b="1" dirty="0" err="1" smtClean="0"/>
              <a:t>Lagrangian</a:t>
            </a:r>
            <a:r>
              <a:rPr lang="en-US" sz="2400" b="1" dirty="0" smtClean="0"/>
              <a:t> Polynomial</a:t>
            </a:r>
          </a:p>
          <a:p>
            <a:pPr>
              <a:buNone/>
            </a:pPr>
            <a:r>
              <a:rPr lang="en-US" sz="2400" dirty="0" smtClean="0"/>
              <a:t>    	n = 3;</a:t>
            </a:r>
          </a:p>
          <a:p>
            <a:pPr>
              <a:buNone/>
            </a:pPr>
            <a:r>
              <a:rPr lang="en-US" sz="2400" dirty="0" smtClean="0"/>
              <a:t>    	x = [6,8,10,12];</a:t>
            </a:r>
          </a:p>
          <a:p>
            <a:pPr>
              <a:buNone/>
            </a:pPr>
            <a:r>
              <a:rPr lang="en-US" sz="2400" dirty="0" smtClean="0"/>
              <a:t>    	y = [80,120,160,240];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xu</a:t>
            </a:r>
            <a:r>
              <a:rPr lang="en-US" sz="2400" dirty="0" smtClean="0"/>
              <a:t> = 9;</a:t>
            </a:r>
          </a:p>
          <a:p>
            <a:pPr>
              <a:buNone/>
            </a:pPr>
            <a:r>
              <a:rPr lang="en-US" sz="2400" b="1" dirty="0" smtClean="0"/>
              <a:t>	%   Determination of </a:t>
            </a:r>
            <a:r>
              <a:rPr lang="en-US" sz="2400" b="1" dirty="0" err="1" smtClean="0"/>
              <a:t>Lagrangian</a:t>
            </a:r>
            <a:r>
              <a:rPr lang="en-US" sz="2400" b="1" dirty="0" smtClean="0"/>
              <a:t> Polynomial values for x=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u</a:t>
            </a:r>
            <a:endParaRPr lang="en-US" sz="2400" b="1" baseline="-25000" dirty="0" smtClean="0"/>
          </a:p>
          <a:p>
            <a:pPr>
              <a:buNone/>
            </a:pPr>
            <a:r>
              <a:rPr lang="en-US" sz="2400" dirty="0" smtClean="0"/>
              <a:t>    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1:n+1</a:t>
            </a:r>
          </a:p>
          <a:p>
            <a:pPr>
              <a:buNone/>
            </a:pPr>
            <a:r>
              <a:rPr lang="en-US" sz="2400" dirty="0" smtClean="0"/>
              <a:t>      	L(</a:t>
            </a:r>
            <a:r>
              <a:rPr lang="en-US" sz="2400" dirty="0" err="1" smtClean="0"/>
              <a:t>i</a:t>
            </a:r>
            <a:r>
              <a:rPr lang="en-US" sz="2400" dirty="0" smtClean="0"/>
              <a:t>) = 1.0;</a:t>
            </a:r>
          </a:p>
          <a:p>
            <a:pPr>
              <a:buNone/>
            </a:pPr>
            <a:r>
              <a:rPr lang="en-US" sz="2400" dirty="0" smtClean="0"/>
              <a:t>        	for  j = 1:n+1</a:t>
            </a:r>
          </a:p>
          <a:p>
            <a:pPr>
              <a:buNone/>
            </a:pPr>
            <a:r>
              <a:rPr lang="en-US" sz="2400" dirty="0" smtClean="0"/>
              <a:t>            		if j ~=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		L(</a:t>
            </a:r>
            <a:r>
              <a:rPr lang="en-US" sz="2400" dirty="0" err="1" smtClean="0"/>
              <a:t>i</a:t>
            </a:r>
            <a:r>
              <a:rPr lang="en-US" sz="2400" dirty="0" smtClean="0"/>
              <a:t>) = L(</a:t>
            </a:r>
            <a:r>
              <a:rPr lang="en-US" sz="2400" dirty="0" err="1" smtClean="0"/>
              <a:t>i</a:t>
            </a:r>
            <a:r>
              <a:rPr lang="en-US" sz="2400" dirty="0" smtClean="0"/>
              <a:t>) * (</a:t>
            </a:r>
            <a:r>
              <a:rPr lang="en-US" sz="2400" dirty="0" err="1" smtClean="0"/>
              <a:t>xu</a:t>
            </a:r>
            <a:r>
              <a:rPr lang="en-US" sz="2400" dirty="0" smtClean="0"/>
              <a:t> - x(j)) / (x(</a:t>
            </a:r>
            <a:r>
              <a:rPr lang="en-US" sz="2400" dirty="0" err="1" smtClean="0"/>
              <a:t>i</a:t>
            </a:r>
            <a:r>
              <a:rPr lang="en-US" sz="2400" dirty="0" smtClean="0"/>
              <a:t>) - x(j));</a:t>
            </a:r>
          </a:p>
          <a:p>
            <a:pPr>
              <a:buNone/>
            </a:pPr>
            <a:r>
              <a:rPr lang="en-US" sz="2400" dirty="0" smtClean="0"/>
              <a:t>            		end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p:oleObj spid="_x0000_s209935" name="Equation" r:id="rId3" imgW="126835" imgH="139518" progId="Equation.3">
              <p:embed/>
            </p:oleObj>
          </a:graphicData>
        </a:graphic>
      </p:graphicFrame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0" y="0"/>
          <a:ext cx="828675" cy="390525"/>
        </p:xfrm>
        <a:graphic>
          <a:graphicData uri="http://schemas.openxmlformats.org/presentationml/2006/ole">
            <p:oleObj spid="_x0000_s209936" name="Equation" r:id="rId4" imgW="8255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Matlab</a:t>
            </a:r>
            <a:r>
              <a:rPr lang="en-US" sz="3600" dirty="0" smtClean="0"/>
              <a:t> code for </a:t>
            </a:r>
            <a:r>
              <a:rPr lang="en-US" sz="3600" dirty="0" err="1" smtClean="0"/>
              <a:t>Langrangian</a:t>
            </a:r>
            <a:r>
              <a:rPr lang="en-US" sz="3600" dirty="0" smtClean="0"/>
              <a:t> Method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% determination of value of the function at x=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u</a:t>
            </a:r>
            <a:endParaRPr lang="en-US" sz="2400" b="1" baseline="-250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fxu</a:t>
            </a:r>
            <a:r>
              <a:rPr lang="en-US" sz="2400" dirty="0" smtClean="0"/>
              <a:t> = 0.0;</a:t>
            </a:r>
          </a:p>
          <a:p>
            <a:pPr>
              <a:buNone/>
            </a:pPr>
            <a:r>
              <a:rPr lang="en-US" sz="2400" dirty="0" smtClean="0"/>
              <a:t>    	for  </a:t>
            </a:r>
            <a:r>
              <a:rPr lang="en-US" sz="2400" dirty="0" err="1" smtClean="0"/>
              <a:t>i</a:t>
            </a:r>
            <a:r>
              <a:rPr lang="en-US" sz="2400" dirty="0" smtClean="0"/>
              <a:t> = 1:n+1</a:t>
            </a:r>
          </a:p>
          <a:p>
            <a:pPr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fxu</a:t>
            </a:r>
            <a:r>
              <a:rPr lang="en-US" sz="2400" dirty="0" smtClean="0"/>
              <a:t> = </a:t>
            </a:r>
            <a:r>
              <a:rPr lang="en-US" sz="2400" dirty="0" err="1" smtClean="0"/>
              <a:t>fxu</a:t>
            </a:r>
            <a:r>
              <a:rPr lang="en-US" sz="2400" dirty="0" smtClean="0"/>
              <a:t> + L(</a:t>
            </a:r>
            <a:r>
              <a:rPr lang="en-US" sz="2400" dirty="0" err="1" smtClean="0"/>
              <a:t>i</a:t>
            </a:r>
            <a:r>
              <a:rPr lang="en-US" sz="2400" dirty="0" smtClean="0"/>
              <a:t>) * y(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  <a:ea typeface="Times New Roman"/>
                <a:cs typeface="Vrinda"/>
              </a:rPr>
              <a:t>Theory of Newton’s Divided Difference Method</a:t>
            </a:r>
            <a:endParaRPr lang="en-US" sz="4000" dirty="0"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4625609"/>
          </a:xfrm>
        </p:spPr>
        <p:txBody>
          <a:bodyPr/>
          <a:lstStyle/>
          <a:p>
            <a:r>
              <a:rPr lang="en-US" sz="2600" dirty="0" smtClean="0"/>
              <a:t>For an example of a third order polynomial, given </a:t>
            </a:r>
            <a:r>
              <a:rPr lang="bn-BD" sz="2600" dirty="0" smtClean="0"/>
              <a:t>  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), 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en-US" sz="2600" dirty="0" smtClean="0"/>
              <a:t>    and</a:t>
            </a:r>
            <a:r>
              <a:rPr lang="bn-BD" sz="26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2</a:t>
            </a:r>
            <a:r>
              <a:rPr lang="bn-BD" sz="2400" dirty="0" smtClean="0"/>
              <a:t>)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84" name="Footer Placeholder 78"/>
          <p:cNvSpPr>
            <a:spLocks noGrp="1"/>
          </p:cNvSpPr>
          <p:nvPr>
            <p:ph type="ftr" sz="quarter" idx="11"/>
          </p:nvPr>
        </p:nvSpPr>
        <p:spPr>
          <a:xfrm>
            <a:off x="4779321" y="6429396"/>
            <a:ext cx="3650331" cy="321923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BRAC University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755576" y="2636912"/>
          <a:ext cx="7566841" cy="936104"/>
        </p:xfrm>
        <a:graphic>
          <a:graphicData uri="http://schemas.openxmlformats.org/presentationml/2006/ole">
            <p:oleObj spid="_x0000_s243819" name="Equation" r:id="rId3" imgW="3695700" imgH="457200" progId="Equation.3">
              <p:embed/>
            </p:oleObj>
          </a:graphicData>
        </a:graphic>
      </p:graphicFrame>
      <p:graphicFrame>
        <p:nvGraphicFramePr>
          <p:cNvPr id="11" name="Object 104"/>
          <p:cNvGraphicFramePr>
            <a:graphicFrameLocks noChangeAspect="1"/>
          </p:cNvGraphicFramePr>
          <p:nvPr/>
        </p:nvGraphicFramePr>
        <p:xfrm>
          <a:off x="0" y="0"/>
          <a:ext cx="828675" cy="238125"/>
        </p:xfrm>
        <a:graphic>
          <a:graphicData uri="http://schemas.openxmlformats.org/presentationml/2006/ole">
            <p:oleObj spid="_x0000_s243820" name="Equation" r:id="rId4" imgW="825500" imgH="228600" progId="Equation.3">
              <p:embed/>
            </p:oleObj>
          </a:graphicData>
        </a:graphic>
      </p:graphicFrame>
      <p:graphicFrame>
        <p:nvGraphicFramePr>
          <p:cNvPr id="12" name="Object 101"/>
          <p:cNvGraphicFramePr>
            <a:graphicFrameLocks noChangeAspect="1"/>
          </p:cNvGraphicFramePr>
          <p:nvPr/>
        </p:nvGraphicFramePr>
        <p:xfrm>
          <a:off x="0" y="0"/>
          <a:ext cx="152400" cy="209550"/>
        </p:xfrm>
        <a:graphic>
          <a:graphicData uri="http://schemas.openxmlformats.org/presentationml/2006/ole">
            <p:oleObj spid="_x0000_s243821" name="Equation" r:id="rId5" imgW="177646" imgH="228402" progId="Equation.3">
              <p:embed/>
            </p:oleObj>
          </a:graphicData>
        </a:graphic>
      </p:graphicFrame>
      <p:graphicFrame>
        <p:nvGraphicFramePr>
          <p:cNvPr id="13" name="Object 99"/>
          <p:cNvGraphicFramePr>
            <a:graphicFrameLocks noChangeAspect="1"/>
          </p:cNvGraphicFramePr>
          <p:nvPr/>
        </p:nvGraphicFramePr>
        <p:xfrm>
          <a:off x="0" y="0"/>
          <a:ext cx="809625" cy="228600"/>
        </p:xfrm>
        <a:graphic>
          <a:graphicData uri="http://schemas.openxmlformats.org/presentationml/2006/ole">
            <p:oleObj spid="_x0000_s243822" name="Equation" r:id="rId6" imgW="787058" imgH="215806" progId="Equation.3">
              <p:embed/>
            </p:oleObj>
          </a:graphicData>
        </a:graphic>
      </p:graphicFrame>
      <p:graphicFrame>
        <p:nvGraphicFramePr>
          <p:cNvPr id="14" name="Object 97"/>
          <p:cNvGraphicFramePr>
            <a:graphicFrameLocks noChangeAspect="1"/>
          </p:cNvGraphicFramePr>
          <p:nvPr/>
        </p:nvGraphicFramePr>
        <p:xfrm>
          <a:off x="0" y="0"/>
          <a:ext cx="847725" cy="228600"/>
        </p:xfrm>
        <a:graphic>
          <a:graphicData uri="http://schemas.openxmlformats.org/presentationml/2006/ole">
            <p:oleObj spid="_x0000_s243823" name="Equation" r:id="rId7" imgW="825142" imgH="215806" progId="Equation.3">
              <p:embed/>
            </p:oleObj>
          </a:graphicData>
        </a:graphic>
      </p:graphicFrame>
      <p:graphicFrame>
        <p:nvGraphicFramePr>
          <p:cNvPr id="15" name="Object 95"/>
          <p:cNvGraphicFramePr>
            <a:graphicFrameLocks noChangeAspect="1"/>
          </p:cNvGraphicFramePr>
          <p:nvPr/>
        </p:nvGraphicFramePr>
        <p:xfrm>
          <a:off x="0" y="0"/>
          <a:ext cx="838200" cy="238125"/>
        </p:xfrm>
        <a:graphic>
          <a:graphicData uri="http://schemas.openxmlformats.org/presentationml/2006/ole">
            <p:oleObj spid="_x0000_s243824" name="Equation" r:id="rId8" imgW="812447" imgH="228501" progId="Equation.3">
              <p:embed/>
            </p:oleObj>
          </a:graphicData>
        </a:graphic>
      </p:graphicFrame>
      <p:graphicFrame>
        <p:nvGraphicFramePr>
          <p:cNvPr id="16" name="Object 92"/>
          <p:cNvGraphicFramePr>
            <a:graphicFrameLocks noChangeAspect="1"/>
          </p:cNvGraphicFramePr>
          <p:nvPr/>
        </p:nvGraphicFramePr>
        <p:xfrm>
          <a:off x="0" y="0"/>
          <a:ext cx="133350" cy="200025"/>
        </p:xfrm>
        <a:graphic>
          <a:graphicData uri="http://schemas.openxmlformats.org/presentationml/2006/ole">
            <p:oleObj spid="_x0000_s243825" name="Equation" r:id="rId9" imgW="152268" imgH="215713" progId="Equation.3">
              <p:embed/>
            </p:oleObj>
          </a:graphicData>
        </a:graphic>
      </p:graphicFrame>
      <p:graphicFrame>
        <p:nvGraphicFramePr>
          <p:cNvPr id="17" name="Object 89"/>
          <p:cNvGraphicFramePr>
            <a:graphicFrameLocks noChangeAspect="1"/>
          </p:cNvGraphicFramePr>
          <p:nvPr/>
        </p:nvGraphicFramePr>
        <p:xfrm>
          <a:off x="0" y="0"/>
          <a:ext cx="142875" cy="200025"/>
        </p:xfrm>
        <a:graphic>
          <a:graphicData uri="http://schemas.openxmlformats.org/presentationml/2006/ole">
            <p:oleObj spid="_x0000_s243826" name="Equation" r:id="rId10" imgW="164885" imgH="215619" progId="Equation.3">
              <p:embed/>
            </p:oleObj>
          </a:graphicData>
        </a:graphic>
      </p:graphicFrame>
      <p:graphicFrame>
        <p:nvGraphicFramePr>
          <p:cNvPr id="18" name="Object 86"/>
          <p:cNvGraphicFramePr>
            <a:graphicFrameLocks noChangeAspect="1"/>
          </p:cNvGraphicFramePr>
          <p:nvPr/>
        </p:nvGraphicFramePr>
        <p:xfrm>
          <a:off x="0" y="0"/>
          <a:ext cx="142875" cy="209550"/>
        </p:xfrm>
        <a:graphic>
          <a:graphicData uri="http://schemas.openxmlformats.org/presentationml/2006/ole">
            <p:oleObj spid="_x0000_s243827" name="Equation" r:id="rId11" imgW="165028" imgH="228501" progId="Equation.3">
              <p:embed/>
            </p:oleObj>
          </a:graphicData>
        </a:graphic>
      </p:graphicFrame>
      <p:graphicFrame>
        <p:nvGraphicFramePr>
          <p:cNvPr id="19" name="Object 84"/>
          <p:cNvGraphicFramePr>
            <a:graphicFrameLocks noChangeAspect="1"/>
          </p:cNvGraphicFramePr>
          <p:nvPr/>
        </p:nvGraphicFramePr>
        <p:xfrm>
          <a:off x="0" y="0"/>
          <a:ext cx="523875" cy="228600"/>
        </p:xfrm>
        <a:graphic>
          <a:graphicData uri="http://schemas.openxmlformats.org/presentationml/2006/ole">
            <p:oleObj spid="_x0000_s243828" name="Equation" r:id="rId12" imgW="545863" imgH="228501" progId="Equation.3">
              <p:embed/>
            </p:oleObj>
          </a:graphicData>
        </a:graphic>
      </p:graphicFrame>
      <p:graphicFrame>
        <p:nvGraphicFramePr>
          <p:cNvPr id="20" name="Object 82"/>
          <p:cNvGraphicFramePr>
            <a:graphicFrameLocks noChangeAspect="1"/>
          </p:cNvGraphicFramePr>
          <p:nvPr/>
        </p:nvGraphicFramePr>
        <p:xfrm>
          <a:off x="0" y="0"/>
          <a:ext cx="523875" cy="209550"/>
        </p:xfrm>
        <a:graphic>
          <a:graphicData uri="http://schemas.openxmlformats.org/presentationml/2006/ole">
            <p:oleObj spid="_x0000_s243829" name="Equation" r:id="rId13" imgW="545626" imgH="215713" progId="Equation.3">
              <p:embed/>
            </p:oleObj>
          </a:graphicData>
        </a:graphic>
      </p:graphicFrame>
      <p:graphicFrame>
        <p:nvGraphicFramePr>
          <p:cNvPr id="21" name="Object 80"/>
          <p:cNvGraphicFramePr>
            <a:graphicFrameLocks noChangeAspect="1"/>
          </p:cNvGraphicFramePr>
          <p:nvPr/>
        </p:nvGraphicFramePr>
        <p:xfrm>
          <a:off x="0" y="0"/>
          <a:ext cx="533400" cy="228600"/>
        </p:xfrm>
        <a:graphic>
          <a:graphicData uri="http://schemas.openxmlformats.org/presentationml/2006/ole">
            <p:oleObj spid="_x0000_s243830" name="Equation" r:id="rId14" imgW="558800" imgH="228600" progId="Equation.3">
              <p:embed/>
            </p:oleObj>
          </a:graphicData>
        </a:graphic>
      </p:graphicFrame>
      <p:graphicFrame>
        <p:nvGraphicFramePr>
          <p:cNvPr id="22" name="Object 78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43831" name="Equation" r:id="rId15" imgW="736600" imgH="228600" progId="Equation.3">
              <p:embed/>
            </p:oleObj>
          </a:graphicData>
        </a:graphic>
      </p:graphicFrame>
      <p:graphicFrame>
        <p:nvGraphicFramePr>
          <p:cNvPr id="23" name="Object 76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43832" name="Equation" r:id="rId16" imgW="736600" imgH="228600" progId="Equation.3">
              <p:embed/>
            </p:oleObj>
          </a:graphicData>
        </a:graphic>
      </p:graphicFrame>
      <p:graphicFrame>
        <p:nvGraphicFramePr>
          <p:cNvPr id="24" name="Object 74"/>
          <p:cNvGraphicFramePr>
            <a:graphicFrameLocks noChangeAspect="1"/>
          </p:cNvGraphicFramePr>
          <p:nvPr/>
        </p:nvGraphicFramePr>
        <p:xfrm>
          <a:off x="0" y="0"/>
          <a:ext cx="866775" cy="228600"/>
        </p:xfrm>
        <a:graphic>
          <a:graphicData uri="http://schemas.openxmlformats.org/presentationml/2006/ole">
            <p:oleObj spid="_x0000_s243833" name="Equation" r:id="rId17" imgW="901309" imgH="228501" progId="Equation.3">
              <p:embed/>
            </p:oleObj>
          </a:graphicData>
        </a:graphic>
      </p:graphicFrame>
      <p:grpSp>
        <p:nvGrpSpPr>
          <p:cNvPr id="25" name="Group 72"/>
          <p:cNvGrpSpPr>
            <a:grpSpLocks noChangeAspect="1"/>
          </p:cNvGrpSpPr>
          <p:nvPr/>
        </p:nvGrpSpPr>
        <p:grpSpPr bwMode="auto">
          <a:xfrm>
            <a:off x="1050520" y="3933056"/>
            <a:ext cx="7553928" cy="2694856"/>
            <a:chOff x="1604" y="1860"/>
            <a:chExt cx="10428" cy="3719"/>
          </a:xfrm>
        </p:grpSpPr>
        <p:sp>
          <p:nvSpPr>
            <p:cNvPr id="26" name="AutoShape 125"/>
            <p:cNvSpPr>
              <a:spLocks noChangeAspect="1" noChangeArrowheads="1" noTextEdit="1"/>
            </p:cNvSpPr>
            <p:nvPr/>
          </p:nvSpPr>
          <p:spPr bwMode="auto">
            <a:xfrm>
              <a:off x="1604" y="1860"/>
              <a:ext cx="10428" cy="37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118"/>
            <p:cNvGrpSpPr>
              <a:grpSpLocks/>
            </p:cNvGrpSpPr>
            <p:nvPr/>
          </p:nvGrpSpPr>
          <p:grpSpPr bwMode="auto">
            <a:xfrm>
              <a:off x="6270" y="3062"/>
              <a:ext cx="1080" cy="1846"/>
              <a:chOff x="3960" y="3240"/>
              <a:chExt cx="1260" cy="2160"/>
            </a:xfrm>
          </p:grpSpPr>
          <p:grpSp>
            <p:nvGrpSpPr>
              <p:cNvPr id="59" name="Group 122"/>
              <p:cNvGrpSpPr>
                <a:grpSpLocks/>
              </p:cNvGrpSpPr>
              <p:nvPr/>
            </p:nvGrpSpPr>
            <p:grpSpPr bwMode="auto">
              <a:xfrm>
                <a:off x="3960" y="3240"/>
                <a:ext cx="1260" cy="1080"/>
                <a:chOff x="3960" y="3240"/>
                <a:chExt cx="1260" cy="1080"/>
              </a:xfrm>
            </p:grpSpPr>
            <p:sp>
              <p:nvSpPr>
                <p:cNvPr id="63" name="Line 12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12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119"/>
              <p:cNvGrpSpPr>
                <a:grpSpLocks/>
              </p:cNvGrpSpPr>
              <p:nvPr/>
            </p:nvGrpSpPr>
            <p:grpSpPr bwMode="auto">
              <a:xfrm>
                <a:off x="3960" y="4320"/>
                <a:ext cx="1260" cy="1080"/>
                <a:chOff x="3960" y="3240"/>
                <a:chExt cx="1260" cy="1080"/>
              </a:xfrm>
            </p:grpSpPr>
            <p:sp>
              <p:nvSpPr>
                <p:cNvPr id="61" name="Line 12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12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108"/>
            <p:cNvGrpSpPr>
              <a:grpSpLocks/>
            </p:cNvGrpSpPr>
            <p:nvPr/>
          </p:nvGrpSpPr>
          <p:grpSpPr bwMode="auto">
            <a:xfrm>
              <a:off x="3885" y="2642"/>
              <a:ext cx="1080" cy="2751"/>
              <a:chOff x="3885" y="2637"/>
              <a:chExt cx="1080" cy="2751"/>
            </a:xfrm>
          </p:grpSpPr>
          <p:grpSp>
            <p:nvGrpSpPr>
              <p:cNvPr id="50" name="Group 115"/>
              <p:cNvGrpSpPr>
                <a:grpSpLocks/>
              </p:cNvGrpSpPr>
              <p:nvPr/>
            </p:nvGrpSpPr>
            <p:grpSpPr bwMode="auto">
              <a:xfrm>
                <a:off x="3885" y="2637"/>
                <a:ext cx="1080" cy="922"/>
                <a:chOff x="3960" y="3240"/>
                <a:chExt cx="1260" cy="1080"/>
              </a:xfrm>
            </p:grpSpPr>
            <p:sp>
              <p:nvSpPr>
                <p:cNvPr id="57" name="Line 117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116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112"/>
              <p:cNvGrpSpPr>
                <a:grpSpLocks/>
              </p:cNvGrpSpPr>
              <p:nvPr/>
            </p:nvGrpSpPr>
            <p:grpSpPr bwMode="auto">
              <a:xfrm>
                <a:off x="3885" y="3563"/>
                <a:ext cx="1080" cy="922"/>
                <a:chOff x="3960" y="3240"/>
                <a:chExt cx="1260" cy="1080"/>
              </a:xfrm>
            </p:grpSpPr>
            <p:sp>
              <p:nvSpPr>
                <p:cNvPr id="55" name="Line 11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11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09"/>
              <p:cNvGrpSpPr>
                <a:grpSpLocks/>
              </p:cNvGrpSpPr>
              <p:nvPr/>
            </p:nvGrpSpPr>
            <p:grpSpPr bwMode="auto">
              <a:xfrm>
                <a:off x="3885" y="4482"/>
                <a:ext cx="1080" cy="906"/>
                <a:chOff x="3960" y="3240"/>
                <a:chExt cx="1260" cy="1080"/>
              </a:xfrm>
            </p:grpSpPr>
            <p:sp>
              <p:nvSpPr>
                <p:cNvPr id="53" name="Line 11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1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105"/>
            <p:cNvGrpSpPr>
              <a:grpSpLocks/>
            </p:cNvGrpSpPr>
            <p:nvPr/>
          </p:nvGrpSpPr>
          <p:grpSpPr bwMode="auto">
            <a:xfrm>
              <a:off x="9064" y="3504"/>
              <a:ext cx="1081" cy="940"/>
              <a:chOff x="4509" y="3240"/>
              <a:chExt cx="1262" cy="1101"/>
            </a:xfrm>
          </p:grpSpPr>
          <p:sp>
            <p:nvSpPr>
              <p:cNvPr id="48" name="Line 107"/>
              <p:cNvSpPr>
                <a:spLocks noChangeShapeType="1"/>
              </p:cNvSpPr>
              <p:nvPr/>
            </p:nvSpPr>
            <p:spPr bwMode="auto">
              <a:xfrm>
                <a:off x="4509" y="3240"/>
                <a:ext cx="1261" cy="4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6"/>
              <p:cNvSpPr>
                <a:spLocks noChangeShapeType="1"/>
              </p:cNvSpPr>
              <p:nvPr/>
            </p:nvSpPr>
            <p:spPr bwMode="auto">
              <a:xfrm rot="5400000">
                <a:off x="4871" y="3440"/>
                <a:ext cx="54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 Box 103"/>
            <p:cNvSpPr txBox="1">
              <a:spLocks noChangeArrowheads="1"/>
            </p:cNvSpPr>
            <p:nvPr/>
          </p:nvSpPr>
          <p:spPr bwMode="auto">
            <a:xfrm>
              <a:off x="2520" y="2533"/>
              <a:ext cx="131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Line 102"/>
            <p:cNvSpPr>
              <a:spLocks noChangeShapeType="1"/>
            </p:cNvSpPr>
            <p:nvPr/>
          </p:nvSpPr>
          <p:spPr bwMode="auto">
            <a:xfrm flipH="1">
              <a:off x="3600" y="2157"/>
              <a:ext cx="932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595" y="1917"/>
              <a:ext cx="24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3" name="Text Box 98"/>
            <p:cNvSpPr txBox="1">
              <a:spLocks noChangeArrowheads="1"/>
            </p:cNvSpPr>
            <p:nvPr/>
          </p:nvSpPr>
          <p:spPr bwMode="auto">
            <a:xfrm>
              <a:off x="2533" y="3408"/>
              <a:ext cx="127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2481" y="4314"/>
              <a:ext cx="134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5" name="Text Box 94"/>
            <p:cNvSpPr txBox="1">
              <a:spLocks noChangeArrowheads="1"/>
            </p:cNvSpPr>
            <p:nvPr/>
          </p:nvSpPr>
          <p:spPr bwMode="auto">
            <a:xfrm>
              <a:off x="2494" y="5202"/>
              <a:ext cx="131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 flipH="1">
              <a:off x="5760" y="2214"/>
              <a:ext cx="954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6773" y="2040"/>
              <a:ext cx="21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8100" y="25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88"/>
            <p:cNvSpPr txBox="1">
              <a:spLocks noChangeArrowheads="1"/>
            </p:cNvSpPr>
            <p:nvPr/>
          </p:nvSpPr>
          <p:spPr bwMode="auto">
            <a:xfrm>
              <a:off x="9090" y="2340"/>
              <a:ext cx="2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0" name="Line 87"/>
            <p:cNvSpPr>
              <a:spLocks noChangeShapeType="1"/>
            </p:cNvSpPr>
            <p:nvPr/>
          </p:nvSpPr>
          <p:spPr bwMode="auto">
            <a:xfrm flipH="1">
              <a:off x="10440" y="2902"/>
              <a:ext cx="72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11245" y="2727"/>
              <a:ext cx="23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2" name="Text Box 83"/>
            <p:cNvSpPr txBox="1">
              <a:spLocks noChangeArrowheads="1"/>
            </p:cNvSpPr>
            <p:nvPr/>
          </p:nvSpPr>
          <p:spPr bwMode="auto">
            <a:xfrm>
              <a:off x="5220" y="2880"/>
              <a:ext cx="8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5220" y="3799"/>
              <a:ext cx="82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5220" y="4686"/>
              <a:ext cx="8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5" name="Text Box 77"/>
            <p:cNvSpPr txBox="1">
              <a:spLocks noChangeArrowheads="1"/>
            </p:cNvSpPr>
            <p:nvPr/>
          </p:nvSpPr>
          <p:spPr bwMode="auto">
            <a:xfrm>
              <a:off x="7380" y="3298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7393" y="4261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9720" y="3780"/>
              <a:ext cx="136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15616" y="41810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16178" y="49010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15616" y="562117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15616" y="634125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42210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1763688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1763688" y="566124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63688" y="63813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91880" y="458112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3491880" y="52292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91880" y="593823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191606" y="49411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91044" y="562117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236296" y="5261138"/>
            <a:ext cx="19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3848" y="389298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4716016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6415742" y="41374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7927348" y="43825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%   Newton Divided Difference Polynomial</a:t>
            </a:r>
          </a:p>
          <a:p>
            <a:pPr>
              <a:buNone/>
            </a:pPr>
            <a:r>
              <a:rPr lang="en-US" sz="2800" dirty="0" smtClean="0"/>
              <a:t>    	n = 3;</a:t>
            </a:r>
          </a:p>
          <a:p>
            <a:pPr>
              <a:buNone/>
            </a:pPr>
            <a:r>
              <a:rPr lang="en-US" sz="2800" dirty="0" smtClean="0"/>
              <a:t>    	x = [6,8,10,12];</a:t>
            </a:r>
          </a:p>
          <a:p>
            <a:pPr>
              <a:buNone/>
            </a:pPr>
            <a:r>
              <a:rPr lang="en-US" sz="2800" dirty="0" smtClean="0"/>
              <a:t>    	y = [80,120,160,240];</a:t>
            </a:r>
          </a:p>
          <a:p>
            <a:pPr>
              <a:buNone/>
            </a:pPr>
            <a:r>
              <a:rPr lang="en-US" sz="2800" dirty="0" smtClean="0"/>
              <a:t>    	</a:t>
            </a:r>
            <a:r>
              <a:rPr lang="en-US" sz="2800" dirty="0" err="1" smtClean="0"/>
              <a:t>xu</a:t>
            </a:r>
            <a:r>
              <a:rPr lang="en-US" sz="2800" dirty="0" smtClean="0"/>
              <a:t> = 9;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b="1" dirty="0" smtClean="0"/>
              <a:t>	% formation first column of bracketed ‘f’ table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	j = 1;</a:t>
            </a:r>
          </a:p>
          <a:p>
            <a:pPr>
              <a:buNone/>
            </a:pPr>
            <a:r>
              <a:rPr lang="en-US" sz="2800" dirty="0" smtClean="0"/>
              <a:t>    	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1:(n+1)</a:t>
            </a:r>
          </a:p>
          <a:p>
            <a:pPr>
              <a:buNone/>
            </a:pPr>
            <a:r>
              <a:rPr lang="en-US" sz="2800" dirty="0" smtClean="0"/>
              <a:t>      	f(</a:t>
            </a:r>
            <a:r>
              <a:rPr lang="en-US" sz="2800" dirty="0" err="1" smtClean="0"/>
              <a:t>i,j</a:t>
            </a:r>
            <a:r>
              <a:rPr lang="en-US" sz="2800" dirty="0" smtClean="0"/>
              <a:t>) = y(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64" name="Equation" r:id="rId3" imgW="6096000" imgH="241300" progId="Equation.3">
              <p:embed/>
            </p:oleObj>
          </a:graphicData>
        </a:graphic>
      </p:graphicFrame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65" name="Equation" r:id="rId4" imgW="6096000" imgH="241300" progId="Equation.3">
              <p:embed/>
            </p:oleObj>
          </a:graphicData>
        </a:graphic>
      </p:graphicFrame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66" name="Equation" r:id="rId5" imgW="60960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9540</TotalTime>
  <Words>351</Words>
  <Application>Microsoft Office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Theory of Direct Method</vt:lpstr>
      <vt:lpstr>Matlab code for the Direct Method</vt:lpstr>
      <vt:lpstr>Matlab Code for the Direct Method (continued)</vt:lpstr>
      <vt:lpstr>Theory of Lagrange Method</vt:lpstr>
      <vt:lpstr>Matlab code for Lagrangian Method</vt:lpstr>
      <vt:lpstr>Matlab code for Langrangian Method (continued)</vt:lpstr>
      <vt:lpstr>Theory of Newton’s Divided Difference Method</vt:lpstr>
      <vt:lpstr>Matlab Code for Newton’s Divided Difference Method</vt:lpstr>
      <vt:lpstr>Matlab Code for Newton’s Divided Difference Method (continued)</vt:lpstr>
      <vt:lpstr>Matlab Code for Newton’s Divided Difference Method (continued)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User</cp:lastModifiedBy>
  <cp:revision>219</cp:revision>
  <dcterms:created xsi:type="dcterms:W3CDTF">2013-01-12T13:11:26Z</dcterms:created>
  <dcterms:modified xsi:type="dcterms:W3CDTF">2015-09-24T17:09:28Z</dcterms:modified>
</cp:coreProperties>
</file>