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64" r:id="rId3"/>
    <p:sldId id="265" r:id="rId4"/>
    <p:sldId id="266" r:id="rId5"/>
    <p:sldId id="267" r:id="rId6"/>
    <p:sldId id="256" r:id="rId7"/>
    <p:sldId id="259" r:id="rId8"/>
    <p:sldId id="260" r:id="rId9"/>
    <p:sldId id="261" r:id="rId10"/>
    <p:sldId id="257" r:id="rId11"/>
    <p:sldId id="258" r:id="rId12"/>
    <p:sldId id="262" r:id="rId13"/>
    <p:sldId id="263"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EB0EEC4-8788-4C15-A931-016D3B534BC4}" type="datetimeFigureOut">
              <a:rPr lang="en-US" smtClean="0"/>
              <a:pPr/>
              <a:t>1/13/2016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BC871A-FC8D-4C4C-8F89-61B835A55B25}" type="slidenum">
              <a:rPr lang="en-US" smtClean="0"/>
              <a:pPr/>
              <a:t>‹#›</a:t>
            </a:fld>
            <a:endParaRPr lang="en-US"/>
          </a:p>
        </p:txBody>
      </p:sp>
    </p:spTree>
    <p:extLst>
      <p:ext uri="{BB962C8B-B14F-4D97-AF65-F5344CB8AC3E}">
        <p14:creationId xmlns:p14="http://schemas.microsoft.com/office/powerpoint/2010/main" val="921866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B0EEC4-8788-4C15-A931-016D3B534BC4}" type="datetimeFigureOut">
              <a:rPr lang="en-US" smtClean="0"/>
              <a:pPr/>
              <a:t>1/13/2016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BC871A-FC8D-4C4C-8F89-61B835A55B25}" type="slidenum">
              <a:rPr lang="en-US" smtClean="0"/>
              <a:pPr/>
              <a:t>‹#›</a:t>
            </a:fld>
            <a:endParaRPr lang="en-US"/>
          </a:p>
        </p:txBody>
      </p:sp>
    </p:spTree>
    <p:extLst>
      <p:ext uri="{BB962C8B-B14F-4D97-AF65-F5344CB8AC3E}">
        <p14:creationId xmlns:p14="http://schemas.microsoft.com/office/powerpoint/2010/main" val="2932235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B0EEC4-8788-4C15-A931-016D3B534BC4}" type="datetimeFigureOut">
              <a:rPr lang="en-US" smtClean="0"/>
              <a:pPr/>
              <a:t>1/13/2016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BC871A-FC8D-4C4C-8F89-61B835A55B25}" type="slidenum">
              <a:rPr lang="en-US" smtClean="0"/>
              <a:pPr/>
              <a:t>‹#›</a:t>
            </a:fld>
            <a:endParaRPr lang="en-US"/>
          </a:p>
        </p:txBody>
      </p:sp>
    </p:spTree>
    <p:extLst>
      <p:ext uri="{BB962C8B-B14F-4D97-AF65-F5344CB8AC3E}">
        <p14:creationId xmlns:p14="http://schemas.microsoft.com/office/powerpoint/2010/main" val="2557804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B0EEC4-8788-4C15-A931-016D3B534BC4}" type="datetimeFigureOut">
              <a:rPr lang="en-US" smtClean="0"/>
              <a:pPr/>
              <a:t>1/13/2016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BC871A-FC8D-4C4C-8F89-61B835A55B25}" type="slidenum">
              <a:rPr lang="en-US" smtClean="0"/>
              <a:pPr/>
              <a:t>‹#›</a:t>
            </a:fld>
            <a:endParaRPr lang="en-US"/>
          </a:p>
        </p:txBody>
      </p:sp>
    </p:spTree>
    <p:extLst>
      <p:ext uri="{BB962C8B-B14F-4D97-AF65-F5344CB8AC3E}">
        <p14:creationId xmlns:p14="http://schemas.microsoft.com/office/powerpoint/2010/main" val="4293452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B0EEC4-8788-4C15-A931-016D3B534BC4}" type="datetimeFigureOut">
              <a:rPr lang="en-US" smtClean="0"/>
              <a:pPr/>
              <a:t>1/13/2016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BC871A-FC8D-4C4C-8F89-61B835A55B25}" type="slidenum">
              <a:rPr lang="en-US" smtClean="0"/>
              <a:pPr/>
              <a:t>‹#›</a:t>
            </a:fld>
            <a:endParaRPr lang="en-US"/>
          </a:p>
        </p:txBody>
      </p:sp>
    </p:spTree>
    <p:extLst>
      <p:ext uri="{BB962C8B-B14F-4D97-AF65-F5344CB8AC3E}">
        <p14:creationId xmlns:p14="http://schemas.microsoft.com/office/powerpoint/2010/main" val="4093189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EB0EEC4-8788-4C15-A931-016D3B534BC4}" type="datetimeFigureOut">
              <a:rPr lang="en-US" smtClean="0"/>
              <a:pPr/>
              <a:t>1/13/2016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BC871A-FC8D-4C4C-8F89-61B835A55B25}" type="slidenum">
              <a:rPr lang="en-US" smtClean="0"/>
              <a:pPr/>
              <a:t>‹#›</a:t>
            </a:fld>
            <a:endParaRPr lang="en-US"/>
          </a:p>
        </p:txBody>
      </p:sp>
    </p:spTree>
    <p:extLst>
      <p:ext uri="{BB962C8B-B14F-4D97-AF65-F5344CB8AC3E}">
        <p14:creationId xmlns:p14="http://schemas.microsoft.com/office/powerpoint/2010/main" val="3025056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EB0EEC4-8788-4C15-A931-016D3B534BC4}" type="datetimeFigureOut">
              <a:rPr lang="en-US" smtClean="0"/>
              <a:pPr/>
              <a:t>1/13/2016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BC871A-FC8D-4C4C-8F89-61B835A55B25}" type="slidenum">
              <a:rPr lang="en-US" smtClean="0"/>
              <a:pPr/>
              <a:t>‹#›</a:t>
            </a:fld>
            <a:endParaRPr lang="en-US"/>
          </a:p>
        </p:txBody>
      </p:sp>
    </p:spTree>
    <p:extLst>
      <p:ext uri="{BB962C8B-B14F-4D97-AF65-F5344CB8AC3E}">
        <p14:creationId xmlns:p14="http://schemas.microsoft.com/office/powerpoint/2010/main" val="2737821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EB0EEC4-8788-4C15-A931-016D3B534BC4}" type="datetimeFigureOut">
              <a:rPr lang="en-US" smtClean="0"/>
              <a:pPr/>
              <a:t>1/13/2016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BC871A-FC8D-4C4C-8F89-61B835A55B25}" type="slidenum">
              <a:rPr lang="en-US" smtClean="0"/>
              <a:pPr/>
              <a:t>‹#›</a:t>
            </a:fld>
            <a:endParaRPr lang="en-US"/>
          </a:p>
        </p:txBody>
      </p:sp>
    </p:spTree>
    <p:extLst>
      <p:ext uri="{BB962C8B-B14F-4D97-AF65-F5344CB8AC3E}">
        <p14:creationId xmlns:p14="http://schemas.microsoft.com/office/powerpoint/2010/main" val="2692109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B0EEC4-8788-4C15-A931-016D3B534BC4}" type="datetimeFigureOut">
              <a:rPr lang="en-US" smtClean="0"/>
              <a:pPr/>
              <a:t>1/13/2016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BC871A-FC8D-4C4C-8F89-61B835A55B25}" type="slidenum">
              <a:rPr lang="en-US" smtClean="0"/>
              <a:pPr/>
              <a:t>‹#›</a:t>
            </a:fld>
            <a:endParaRPr lang="en-US"/>
          </a:p>
        </p:txBody>
      </p:sp>
    </p:spTree>
    <p:extLst>
      <p:ext uri="{BB962C8B-B14F-4D97-AF65-F5344CB8AC3E}">
        <p14:creationId xmlns:p14="http://schemas.microsoft.com/office/powerpoint/2010/main" val="739853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B0EEC4-8788-4C15-A931-016D3B534BC4}" type="datetimeFigureOut">
              <a:rPr lang="en-US" smtClean="0"/>
              <a:pPr/>
              <a:t>1/13/2016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BC871A-FC8D-4C4C-8F89-61B835A55B25}" type="slidenum">
              <a:rPr lang="en-US" smtClean="0"/>
              <a:pPr/>
              <a:t>‹#›</a:t>
            </a:fld>
            <a:endParaRPr lang="en-US"/>
          </a:p>
        </p:txBody>
      </p:sp>
    </p:spTree>
    <p:extLst>
      <p:ext uri="{BB962C8B-B14F-4D97-AF65-F5344CB8AC3E}">
        <p14:creationId xmlns:p14="http://schemas.microsoft.com/office/powerpoint/2010/main" val="1279886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B0EEC4-8788-4C15-A931-016D3B534BC4}" type="datetimeFigureOut">
              <a:rPr lang="en-US" smtClean="0"/>
              <a:pPr/>
              <a:t>1/13/2016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BC871A-FC8D-4C4C-8F89-61B835A55B25}" type="slidenum">
              <a:rPr lang="en-US" smtClean="0"/>
              <a:pPr/>
              <a:t>‹#›</a:t>
            </a:fld>
            <a:endParaRPr lang="en-US"/>
          </a:p>
        </p:txBody>
      </p:sp>
    </p:spTree>
    <p:extLst>
      <p:ext uri="{BB962C8B-B14F-4D97-AF65-F5344CB8AC3E}">
        <p14:creationId xmlns:p14="http://schemas.microsoft.com/office/powerpoint/2010/main" val="137513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B0EEC4-8788-4C15-A931-016D3B534BC4}" type="datetimeFigureOut">
              <a:rPr lang="en-US" smtClean="0"/>
              <a:pPr/>
              <a:t>1/13/2016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BC871A-FC8D-4C4C-8F89-61B835A55B25}" type="slidenum">
              <a:rPr lang="en-US" smtClean="0"/>
              <a:pPr/>
              <a:t>‹#›</a:t>
            </a:fld>
            <a:endParaRPr lang="en-US"/>
          </a:p>
        </p:txBody>
      </p:sp>
    </p:spTree>
    <p:extLst>
      <p:ext uri="{BB962C8B-B14F-4D97-AF65-F5344CB8AC3E}">
        <p14:creationId xmlns:p14="http://schemas.microsoft.com/office/powerpoint/2010/main" val="38711826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81000" y="457200"/>
            <a:ext cx="8382000" cy="1143000"/>
          </a:xfrm>
        </p:spPr>
        <p:txBody>
          <a:bodyPr anchor="ctr"/>
          <a:lstStyle/>
          <a:p>
            <a:pPr eaLnBrk="1" hangingPunct="1"/>
            <a:r>
              <a:rPr lang="en-US" sz="2400" b="1" smtClean="0"/>
              <a:t> CSE 260 DIGITAL LOGIC DESIGN</a:t>
            </a:r>
          </a:p>
        </p:txBody>
      </p:sp>
      <p:sp>
        <p:nvSpPr>
          <p:cNvPr id="3075" name="Rectangle 3"/>
          <p:cNvSpPr>
            <a:spLocks noGrp="1" noChangeArrowheads="1"/>
          </p:cNvSpPr>
          <p:nvPr>
            <p:ph type="subTitle" idx="1"/>
          </p:nvPr>
        </p:nvSpPr>
        <p:spPr>
          <a:xfrm>
            <a:off x="1371600" y="3886200"/>
            <a:ext cx="6400800" cy="1752600"/>
          </a:xfrm>
        </p:spPr>
        <p:txBody>
          <a:bodyPr/>
          <a:lstStyle/>
          <a:p>
            <a:pPr eaLnBrk="1" hangingPunct="1"/>
            <a:r>
              <a:rPr lang="en-US" sz="3200" dirty="0" err="1" smtClean="0"/>
              <a:t>Khadija</a:t>
            </a:r>
            <a:r>
              <a:rPr lang="en-US" sz="3200" dirty="0" smtClean="0"/>
              <a:t> </a:t>
            </a:r>
            <a:r>
              <a:rPr lang="en-US" sz="3200" dirty="0" err="1" smtClean="0"/>
              <a:t>Rasul</a:t>
            </a:r>
            <a:endParaRPr lang="en-US" sz="3200" dirty="0" smtClean="0"/>
          </a:p>
          <a:p>
            <a:pPr eaLnBrk="1" hangingPunct="1"/>
            <a:r>
              <a:rPr lang="en-US" sz="3200" smtClean="0"/>
              <a:t>Aniqua </a:t>
            </a:r>
            <a:r>
              <a:rPr lang="en-US" sz="3200" smtClean="0"/>
              <a:t>Zereen</a:t>
            </a:r>
            <a:endParaRPr lang="en-US" sz="32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143000"/>
            <a:ext cx="2905125" cy="506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1752600"/>
            <a:ext cx="5514975"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7651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95400"/>
            <a:ext cx="2857500" cy="500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2209799"/>
            <a:ext cx="5915025" cy="317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8450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 parity generator</a:t>
            </a:r>
            <a:endParaRPr lang="en-US" dirty="0"/>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7" y="2057400"/>
            <a:ext cx="8486774" cy="3300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4170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 Parity checker</a:t>
            </a:r>
            <a:endParaRPr lang="en-US" dirty="0"/>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286000"/>
            <a:ext cx="8763000" cy="315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1738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0" y="0"/>
            <a:ext cx="7772400" cy="1143000"/>
          </a:xfrm>
        </p:spPr>
        <p:txBody>
          <a:bodyPr/>
          <a:lstStyle/>
          <a:p>
            <a:pPr eaLnBrk="1" hangingPunct="1"/>
            <a:r>
              <a:rPr lang="en-US" smtClean="0"/>
              <a:t>Review: Try it by yourself</a:t>
            </a:r>
          </a:p>
        </p:txBody>
      </p:sp>
      <p:sp>
        <p:nvSpPr>
          <p:cNvPr id="41987" name="Content Placeholder 2"/>
          <p:cNvSpPr>
            <a:spLocks noGrp="1"/>
          </p:cNvSpPr>
          <p:nvPr>
            <p:ph idx="1"/>
          </p:nvPr>
        </p:nvSpPr>
        <p:spPr>
          <a:xfrm>
            <a:off x="457200" y="1371600"/>
            <a:ext cx="7772400" cy="4114800"/>
          </a:xfrm>
        </p:spPr>
        <p:txBody>
          <a:bodyPr>
            <a:normAutofit lnSpcReduction="10000"/>
          </a:bodyPr>
          <a:lstStyle/>
          <a:p>
            <a:pPr eaLnBrk="1" hangingPunct="1">
              <a:defRPr/>
            </a:pPr>
            <a:r>
              <a:rPr lang="en-US" dirty="0" smtClean="0"/>
              <a:t>A </a:t>
            </a:r>
            <a:r>
              <a:rPr lang="en-US" b="1" dirty="0" smtClean="0"/>
              <a:t>car garage </a:t>
            </a:r>
            <a:r>
              <a:rPr lang="en-US" dirty="0" smtClean="0"/>
              <a:t>has a front door and one window, each of which has a sensor to detect whether it is open. A third sensor detects whether it is dark outside. A security system for the garage follows this rule: the alarm rings if the </a:t>
            </a:r>
            <a:r>
              <a:rPr lang="en-US" b="1" dirty="0" smtClean="0"/>
              <a:t>alarm switch is turned on </a:t>
            </a:r>
            <a:r>
              <a:rPr lang="en-US" dirty="0" smtClean="0"/>
              <a:t>and </a:t>
            </a:r>
            <a:r>
              <a:rPr lang="en-US" b="1" dirty="0" smtClean="0"/>
              <a:t>either the front door is not closed or it is dark </a:t>
            </a:r>
            <a:r>
              <a:rPr lang="en-US" dirty="0" smtClean="0"/>
              <a:t>and </a:t>
            </a:r>
            <a:r>
              <a:rPr lang="en-US" b="1" dirty="0" smtClean="0"/>
              <a:t>the side window is not closed</a:t>
            </a:r>
            <a:r>
              <a:rPr lang="en-US" dirty="0" smtClean="0"/>
              <a:t>. Ignore rest of the condition.</a:t>
            </a:r>
          </a:p>
          <a:p>
            <a:pPr marL="0" indent="0" eaLnBrk="1" hangingPunct="1">
              <a:buFontTx/>
              <a:buNone/>
              <a:defRPr/>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57150" y="-7938"/>
            <a:ext cx="7886700" cy="401638"/>
          </a:xfrm>
        </p:spPr>
        <p:txBody>
          <a:bodyPr>
            <a:normAutofit fontScale="90000"/>
          </a:bodyPr>
          <a:lstStyle/>
          <a:p>
            <a:pPr eaLnBrk="1" hangingPunct="1"/>
            <a:r>
              <a:rPr lang="en-US" smtClean="0"/>
              <a:t>Solution</a:t>
            </a:r>
          </a:p>
        </p:txBody>
      </p:sp>
      <p:graphicFrame>
        <p:nvGraphicFramePr>
          <p:cNvPr id="4" name="Content Placeholder 3"/>
          <p:cNvGraphicFramePr>
            <a:graphicFrameLocks noGrp="1"/>
          </p:cNvGraphicFramePr>
          <p:nvPr>
            <p:ph idx="1"/>
          </p:nvPr>
        </p:nvGraphicFramePr>
        <p:xfrm>
          <a:off x="990600" y="1339850"/>
          <a:ext cx="3944938" cy="5005694"/>
        </p:xfrm>
        <a:graphic>
          <a:graphicData uri="http://schemas.openxmlformats.org/drawingml/2006/table">
            <a:tbl>
              <a:tblPr firstRow="1" bandRow="1">
                <a:tableStyleId>{5C22544A-7EE6-4342-B048-85BDC9FD1C3A}</a:tableStyleId>
              </a:tblPr>
              <a:tblGrid>
                <a:gridCol w="731373"/>
                <a:gridCol w="582813"/>
                <a:gridCol w="879933"/>
                <a:gridCol w="731373"/>
                <a:gridCol w="1019446"/>
              </a:tblGrid>
              <a:tr h="495228">
                <a:tc>
                  <a:txBody>
                    <a:bodyPr/>
                    <a:lstStyle/>
                    <a:p>
                      <a:r>
                        <a:rPr lang="en-US" sz="1400" dirty="0" err="1" smtClean="0"/>
                        <a:t>SwitchOn</a:t>
                      </a:r>
                      <a:endParaRPr lang="en-US" sz="1400" dirty="0"/>
                    </a:p>
                  </a:txBody>
                  <a:tcPr marL="68566" marR="68566" marT="34271" marB="34271"/>
                </a:tc>
                <a:tc>
                  <a:txBody>
                    <a:bodyPr/>
                    <a:lstStyle/>
                    <a:p>
                      <a:r>
                        <a:rPr lang="en-US" sz="1400" dirty="0" smtClean="0"/>
                        <a:t>Door</a:t>
                      </a:r>
                      <a:endParaRPr lang="en-US" sz="1400" dirty="0"/>
                    </a:p>
                  </a:txBody>
                  <a:tcPr marL="68566" marR="68566" marT="34271" marB="34271"/>
                </a:tc>
                <a:tc>
                  <a:txBody>
                    <a:bodyPr/>
                    <a:lstStyle/>
                    <a:p>
                      <a:r>
                        <a:rPr lang="en-US" sz="1400" dirty="0" smtClean="0"/>
                        <a:t>Window</a:t>
                      </a:r>
                      <a:endParaRPr lang="en-US" sz="1400" dirty="0"/>
                    </a:p>
                  </a:txBody>
                  <a:tcPr marL="68566" marR="68566" marT="34271" marB="34271"/>
                </a:tc>
                <a:tc>
                  <a:txBody>
                    <a:bodyPr/>
                    <a:lstStyle/>
                    <a:p>
                      <a:r>
                        <a:rPr lang="en-US" sz="1400" dirty="0" smtClean="0"/>
                        <a:t>Dark</a:t>
                      </a:r>
                      <a:endParaRPr lang="en-US" sz="1400" dirty="0"/>
                    </a:p>
                  </a:txBody>
                  <a:tcPr marL="68566" marR="68566" marT="34271" marB="34271"/>
                </a:tc>
                <a:tc>
                  <a:txBody>
                    <a:bodyPr/>
                    <a:lstStyle/>
                    <a:p>
                      <a:r>
                        <a:rPr lang="en-US" sz="1400" dirty="0" err="1" smtClean="0"/>
                        <a:t>AlarmRing</a:t>
                      </a:r>
                      <a:endParaRPr lang="en-US" sz="1400" dirty="0"/>
                    </a:p>
                  </a:txBody>
                  <a:tcPr marL="68566" marR="68566" marT="34271" marB="34271">
                    <a:solidFill>
                      <a:schemeClr val="accent2"/>
                    </a:solidFill>
                  </a:tcPr>
                </a:tc>
              </a:tr>
              <a:tr h="281885">
                <a:tc>
                  <a:txBody>
                    <a:bodyPr/>
                    <a:lstStyle/>
                    <a:p>
                      <a:r>
                        <a:rPr lang="en-US" sz="1400" dirty="0" smtClean="0"/>
                        <a:t>0</a:t>
                      </a:r>
                      <a:endParaRPr lang="en-US" sz="1400" dirty="0"/>
                    </a:p>
                  </a:txBody>
                  <a:tcPr marL="68566" marR="68566" marT="34271" marB="34271"/>
                </a:tc>
                <a:tc>
                  <a:txBody>
                    <a:bodyPr/>
                    <a:lstStyle/>
                    <a:p>
                      <a:r>
                        <a:rPr lang="en-US" sz="1400" dirty="0" smtClean="0"/>
                        <a:t>0</a:t>
                      </a:r>
                      <a:endParaRPr lang="en-US" sz="1400" dirty="0"/>
                    </a:p>
                  </a:txBody>
                  <a:tcPr marL="68566" marR="68566" marT="34271" marB="34271"/>
                </a:tc>
                <a:tc>
                  <a:txBody>
                    <a:bodyPr/>
                    <a:lstStyle/>
                    <a:p>
                      <a:r>
                        <a:rPr lang="en-US" sz="1400" dirty="0" smtClean="0"/>
                        <a:t>0</a:t>
                      </a:r>
                      <a:endParaRPr lang="en-US" sz="1400" dirty="0"/>
                    </a:p>
                  </a:txBody>
                  <a:tcPr marL="68566" marR="68566" marT="34271" marB="34271"/>
                </a:tc>
                <a:tc>
                  <a:txBody>
                    <a:bodyPr/>
                    <a:lstStyle/>
                    <a:p>
                      <a:r>
                        <a:rPr lang="en-US" sz="1400" dirty="0" smtClean="0"/>
                        <a:t>0</a:t>
                      </a:r>
                      <a:endParaRPr lang="en-US" sz="1400" dirty="0"/>
                    </a:p>
                  </a:txBody>
                  <a:tcPr marL="68566" marR="68566" marT="34271" marB="34271"/>
                </a:tc>
                <a:tc>
                  <a:txBody>
                    <a:bodyPr/>
                    <a:lstStyle/>
                    <a:p>
                      <a:r>
                        <a:rPr lang="en-US" sz="1400" dirty="0" smtClean="0"/>
                        <a:t>x</a:t>
                      </a:r>
                      <a:endParaRPr lang="en-US" sz="1400" dirty="0"/>
                    </a:p>
                  </a:txBody>
                  <a:tcPr marL="68566" marR="68566" marT="34271" marB="34271">
                    <a:solidFill>
                      <a:schemeClr val="accent2"/>
                    </a:solidFill>
                  </a:tcPr>
                </a:tc>
              </a:tr>
              <a:tr h="281885">
                <a:tc>
                  <a:txBody>
                    <a:bodyPr/>
                    <a:lstStyle/>
                    <a:p>
                      <a:r>
                        <a:rPr lang="en-US" sz="1400" dirty="0" smtClean="0"/>
                        <a:t>0</a:t>
                      </a:r>
                      <a:endParaRPr lang="en-US" sz="1400" dirty="0"/>
                    </a:p>
                  </a:txBody>
                  <a:tcPr marL="68566" marR="68566" marT="34271" marB="34271"/>
                </a:tc>
                <a:tc>
                  <a:txBody>
                    <a:bodyPr/>
                    <a:lstStyle/>
                    <a:p>
                      <a:r>
                        <a:rPr lang="en-US" sz="1400" dirty="0" smtClean="0"/>
                        <a:t>0</a:t>
                      </a:r>
                      <a:endParaRPr lang="en-US" sz="1400" dirty="0"/>
                    </a:p>
                  </a:txBody>
                  <a:tcPr marL="68566" marR="68566" marT="34271" marB="34271"/>
                </a:tc>
                <a:tc>
                  <a:txBody>
                    <a:bodyPr/>
                    <a:lstStyle/>
                    <a:p>
                      <a:r>
                        <a:rPr lang="en-US" sz="1400" dirty="0" smtClean="0"/>
                        <a:t>0</a:t>
                      </a:r>
                      <a:endParaRPr lang="en-US" sz="1400" dirty="0"/>
                    </a:p>
                  </a:txBody>
                  <a:tcPr marL="68566" marR="68566" marT="34271" marB="34271"/>
                </a:tc>
                <a:tc>
                  <a:txBody>
                    <a:bodyPr/>
                    <a:lstStyle/>
                    <a:p>
                      <a:r>
                        <a:rPr lang="en-US" sz="1400" dirty="0" smtClean="0"/>
                        <a:t>1</a:t>
                      </a:r>
                      <a:endParaRPr lang="en-US" sz="1400" dirty="0"/>
                    </a:p>
                  </a:txBody>
                  <a:tcPr marL="68566" marR="68566" marT="34271" marB="34271"/>
                </a:tc>
                <a:tc>
                  <a:txBody>
                    <a:bodyPr/>
                    <a:lstStyle/>
                    <a:p>
                      <a:r>
                        <a:rPr lang="en-US" sz="1400" dirty="0" smtClean="0"/>
                        <a:t>x</a:t>
                      </a:r>
                      <a:endParaRPr lang="en-US" sz="1400" dirty="0"/>
                    </a:p>
                  </a:txBody>
                  <a:tcPr marL="68566" marR="68566" marT="34271" marB="34271">
                    <a:solidFill>
                      <a:schemeClr val="accent2"/>
                    </a:solidFill>
                  </a:tcPr>
                </a:tc>
              </a:tr>
              <a:tr h="281885">
                <a:tc>
                  <a:txBody>
                    <a:bodyPr/>
                    <a:lstStyle/>
                    <a:p>
                      <a:r>
                        <a:rPr lang="en-US" sz="1400" dirty="0" smtClean="0"/>
                        <a:t>0</a:t>
                      </a:r>
                      <a:endParaRPr lang="en-US" sz="1400" dirty="0"/>
                    </a:p>
                  </a:txBody>
                  <a:tcPr marL="68566" marR="68566" marT="34271" marB="34271"/>
                </a:tc>
                <a:tc>
                  <a:txBody>
                    <a:bodyPr/>
                    <a:lstStyle/>
                    <a:p>
                      <a:r>
                        <a:rPr lang="en-US" sz="1400" dirty="0" smtClean="0"/>
                        <a:t>0</a:t>
                      </a:r>
                      <a:endParaRPr lang="en-US" sz="1400" dirty="0"/>
                    </a:p>
                  </a:txBody>
                  <a:tcPr marL="68566" marR="68566" marT="34271" marB="34271"/>
                </a:tc>
                <a:tc>
                  <a:txBody>
                    <a:bodyPr/>
                    <a:lstStyle/>
                    <a:p>
                      <a:r>
                        <a:rPr lang="en-US" sz="1400" dirty="0" smtClean="0"/>
                        <a:t>1</a:t>
                      </a:r>
                      <a:endParaRPr lang="en-US" sz="1400" dirty="0"/>
                    </a:p>
                  </a:txBody>
                  <a:tcPr marL="68566" marR="68566" marT="34271" marB="34271"/>
                </a:tc>
                <a:tc>
                  <a:txBody>
                    <a:bodyPr/>
                    <a:lstStyle/>
                    <a:p>
                      <a:r>
                        <a:rPr lang="en-US" sz="1400" dirty="0" smtClean="0"/>
                        <a:t>0</a:t>
                      </a:r>
                      <a:endParaRPr lang="en-US" sz="1400" dirty="0"/>
                    </a:p>
                  </a:txBody>
                  <a:tcPr marL="68566" marR="68566" marT="34271" marB="34271"/>
                </a:tc>
                <a:tc>
                  <a:txBody>
                    <a:bodyPr/>
                    <a:lstStyle/>
                    <a:p>
                      <a:r>
                        <a:rPr lang="en-US" sz="1400" dirty="0" smtClean="0"/>
                        <a:t>x</a:t>
                      </a:r>
                      <a:endParaRPr lang="en-US" sz="1400" dirty="0"/>
                    </a:p>
                  </a:txBody>
                  <a:tcPr marL="68566" marR="68566" marT="34271" marB="34271">
                    <a:solidFill>
                      <a:schemeClr val="accent2"/>
                    </a:solidFill>
                  </a:tcPr>
                </a:tc>
              </a:tr>
              <a:tr h="281885">
                <a:tc>
                  <a:txBody>
                    <a:bodyPr/>
                    <a:lstStyle/>
                    <a:p>
                      <a:r>
                        <a:rPr lang="en-US" sz="1400" dirty="0" smtClean="0"/>
                        <a:t>0</a:t>
                      </a:r>
                      <a:endParaRPr lang="en-US" sz="1400" dirty="0"/>
                    </a:p>
                  </a:txBody>
                  <a:tcPr marL="68566" marR="68566" marT="34271" marB="34271"/>
                </a:tc>
                <a:tc>
                  <a:txBody>
                    <a:bodyPr/>
                    <a:lstStyle/>
                    <a:p>
                      <a:r>
                        <a:rPr lang="en-US" sz="1400" dirty="0" smtClean="0"/>
                        <a:t>0</a:t>
                      </a:r>
                      <a:endParaRPr lang="en-US" sz="1400" dirty="0"/>
                    </a:p>
                  </a:txBody>
                  <a:tcPr marL="68566" marR="68566" marT="34271" marB="34271"/>
                </a:tc>
                <a:tc>
                  <a:txBody>
                    <a:bodyPr/>
                    <a:lstStyle/>
                    <a:p>
                      <a:r>
                        <a:rPr lang="en-US" sz="1400" dirty="0" smtClean="0"/>
                        <a:t>1</a:t>
                      </a:r>
                      <a:endParaRPr lang="en-US" sz="1400" dirty="0"/>
                    </a:p>
                  </a:txBody>
                  <a:tcPr marL="68566" marR="68566" marT="34271" marB="34271"/>
                </a:tc>
                <a:tc>
                  <a:txBody>
                    <a:bodyPr/>
                    <a:lstStyle/>
                    <a:p>
                      <a:r>
                        <a:rPr lang="en-US" sz="1400" dirty="0" smtClean="0"/>
                        <a:t>1</a:t>
                      </a:r>
                      <a:endParaRPr lang="en-US" sz="1400" dirty="0"/>
                    </a:p>
                  </a:txBody>
                  <a:tcPr marL="68566" marR="68566" marT="34271" marB="34271"/>
                </a:tc>
                <a:tc>
                  <a:txBody>
                    <a:bodyPr/>
                    <a:lstStyle/>
                    <a:p>
                      <a:r>
                        <a:rPr lang="en-US" sz="1400" dirty="0" smtClean="0"/>
                        <a:t>x</a:t>
                      </a:r>
                      <a:endParaRPr lang="en-US" sz="1400" dirty="0"/>
                    </a:p>
                  </a:txBody>
                  <a:tcPr marL="68566" marR="68566" marT="34271" marB="34271">
                    <a:solidFill>
                      <a:schemeClr val="accent2"/>
                    </a:solidFill>
                  </a:tcPr>
                </a:tc>
              </a:tr>
              <a:tr h="281885">
                <a:tc>
                  <a:txBody>
                    <a:bodyPr/>
                    <a:lstStyle/>
                    <a:p>
                      <a:r>
                        <a:rPr lang="en-US" sz="1400" dirty="0" smtClean="0"/>
                        <a:t>0</a:t>
                      </a:r>
                      <a:endParaRPr lang="en-US" sz="1400" dirty="0"/>
                    </a:p>
                  </a:txBody>
                  <a:tcPr marL="68566" marR="68566" marT="34271" marB="34271"/>
                </a:tc>
                <a:tc>
                  <a:txBody>
                    <a:bodyPr/>
                    <a:lstStyle/>
                    <a:p>
                      <a:r>
                        <a:rPr lang="en-US" sz="1400" dirty="0" smtClean="0"/>
                        <a:t>1</a:t>
                      </a:r>
                      <a:endParaRPr lang="en-US" sz="1400" dirty="0"/>
                    </a:p>
                  </a:txBody>
                  <a:tcPr marL="68566" marR="68566" marT="34271" marB="34271"/>
                </a:tc>
                <a:tc>
                  <a:txBody>
                    <a:bodyPr/>
                    <a:lstStyle/>
                    <a:p>
                      <a:r>
                        <a:rPr lang="en-US" sz="1400" dirty="0" smtClean="0"/>
                        <a:t>0</a:t>
                      </a:r>
                      <a:endParaRPr lang="en-US" sz="1400" dirty="0"/>
                    </a:p>
                  </a:txBody>
                  <a:tcPr marL="68566" marR="68566" marT="34271" marB="34271"/>
                </a:tc>
                <a:tc>
                  <a:txBody>
                    <a:bodyPr/>
                    <a:lstStyle/>
                    <a:p>
                      <a:r>
                        <a:rPr lang="en-US" sz="1400" dirty="0" smtClean="0"/>
                        <a:t>0</a:t>
                      </a:r>
                      <a:endParaRPr lang="en-US" sz="1400" dirty="0"/>
                    </a:p>
                  </a:txBody>
                  <a:tcPr marL="68566" marR="68566" marT="34271" marB="34271"/>
                </a:tc>
                <a:tc>
                  <a:txBody>
                    <a:bodyPr/>
                    <a:lstStyle/>
                    <a:p>
                      <a:r>
                        <a:rPr lang="en-US" sz="1400" dirty="0" smtClean="0"/>
                        <a:t>x</a:t>
                      </a:r>
                      <a:endParaRPr lang="en-US" sz="1400" dirty="0"/>
                    </a:p>
                  </a:txBody>
                  <a:tcPr marL="68566" marR="68566" marT="34271" marB="34271">
                    <a:solidFill>
                      <a:schemeClr val="accent2"/>
                    </a:solidFill>
                  </a:tcPr>
                </a:tc>
              </a:tr>
              <a:tr h="281885">
                <a:tc>
                  <a:txBody>
                    <a:bodyPr/>
                    <a:lstStyle/>
                    <a:p>
                      <a:r>
                        <a:rPr lang="en-US" sz="1400" dirty="0" smtClean="0"/>
                        <a:t>0</a:t>
                      </a:r>
                      <a:endParaRPr lang="en-US" sz="1400" dirty="0"/>
                    </a:p>
                  </a:txBody>
                  <a:tcPr marL="68566" marR="68566" marT="34271" marB="34271"/>
                </a:tc>
                <a:tc>
                  <a:txBody>
                    <a:bodyPr/>
                    <a:lstStyle/>
                    <a:p>
                      <a:r>
                        <a:rPr lang="en-US" sz="1400" dirty="0" smtClean="0"/>
                        <a:t>1</a:t>
                      </a:r>
                      <a:endParaRPr lang="en-US" sz="1400" dirty="0"/>
                    </a:p>
                  </a:txBody>
                  <a:tcPr marL="68566" marR="68566" marT="34271" marB="34271"/>
                </a:tc>
                <a:tc>
                  <a:txBody>
                    <a:bodyPr/>
                    <a:lstStyle/>
                    <a:p>
                      <a:r>
                        <a:rPr lang="en-US" sz="1400" dirty="0" smtClean="0"/>
                        <a:t>0</a:t>
                      </a:r>
                      <a:endParaRPr lang="en-US" sz="1400" dirty="0"/>
                    </a:p>
                  </a:txBody>
                  <a:tcPr marL="68566" marR="68566" marT="34271" marB="34271"/>
                </a:tc>
                <a:tc>
                  <a:txBody>
                    <a:bodyPr/>
                    <a:lstStyle/>
                    <a:p>
                      <a:r>
                        <a:rPr lang="en-US" sz="1400" dirty="0" smtClean="0"/>
                        <a:t>1</a:t>
                      </a:r>
                      <a:endParaRPr lang="en-US" sz="1400" dirty="0"/>
                    </a:p>
                  </a:txBody>
                  <a:tcPr marL="68566" marR="68566" marT="34271" marB="34271"/>
                </a:tc>
                <a:tc>
                  <a:txBody>
                    <a:bodyPr/>
                    <a:lstStyle/>
                    <a:p>
                      <a:r>
                        <a:rPr lang="en-US" sz="1400" dirty="0" smtClean="0"/>
                        <a:t>x</a:t>
                      </a:r>
                      <a:endParaRPr lang="en-US" sz="1400" dirty="0"/>
                    </a:p>
                  </a:txBody>
                  <a:tcPr marL="68566" marR="68566" marT="34271" marB="34271">
                    <a:solidFill>
                      <a:schemeClr val="accent2"/>
                    </a:solidFill>
                  </a:tcPr>
                </a:tc>
              </a:tr>
              <a:tr h="281885">
                <a:tc>
                  <a:txBody>
                    <a:bodyPr/>
                    <a:lstStyle/>
                    <a:p>
                      <a:r>
                        <a:rPr lang="en-US" sz="1400" dirty="0" smtClean="0"/>
                        <a:t>0</a:t>
                      </a:r>
                      <a:endParaRPr lang="en-US" sz="1400" dirty="0"/>
                    </a:p>
                  </a:txBody>
                  <a:tcPr marL="68566" marR="68566" marT="34271" marB="34271"/>
                </a:tc>
                <a:tc>
                  <a:txBody>
                    <a:bodyPr/>
                    <a:lstStyle/>
                    <a:p>
                      <a:r>
                        <a:rPr lang="en-US" sz="1400" dirty="0" smtClean="0"/>
                        <a:t>1</a:t>
                      </a:r>
                      <a:endParaRPr lang="en-US" sz="1400" dirty="0"/>
                    </a:p>
                  </a:txBody>
                  <a:tcPr marL="68566" marR="68566" marT="34271" marB="34271"/>
                </a:tc>
                <a:tc>
                  <a:txBody>
                    <a:bodyPr/>
                    <a:lstStyle/>
                    <a:p>
                      <a:r>
                        <a:rPr lang="en-US" sz="1400" dirty="0" smtClean="0"/>
                        <a:t>1</a:t>
                      </a:r>
                      <a:endParaRPr lang="en-US" sz="1400" dirty="0"/>
                    </a:p>
                  </a:txBody>
                  <a:tcPr marL="68566" marR="68566" marT="34271" marB="34271"/>
                </a:tc>
                <a:tc>
                  <a:txBody>
                    <a:bodyPr/>
                    <a:lstStyle/>
                    <a:p>
                      <a:r>
                        <a:rPr lang="en-US" sz="1400" dirty="0" smtClean="0"/>
                        <a:t>0</a:t>
                      </a:r>
                      <a:endParaRPr lang="en-US" sz="1400" dirty="0"/>
                    </a:p>
                  </a:txBody>
                  <a:tcPr marL="68566" marR="68566" marT="34271" marB="34271"/>
                </a:tc>
                <a:tc>
                  <a:txBody>
                    <a:bodyPr/>
                    <a:lstStyle/>
                    <a:p>
                      <a:r>
                        <a:rPr lang="en-US" sz="1400" dirty="0" smtClean="0"/>
                        <a:t>x</a:t>
                      </a:r>
                      <a:endParaRPr lang="en-US" sz="1400" dirty="0"/>
                    </a:p>
                  </a:txBody>
                  <a:tcPr marL="68566" marR="68566" marT="34271" marB="34271">
                    <a:solidFill>
                      <a:schemeClr val="accent2"/>
                    </a:solidFill>
                  </a:tcPr>
                </a:tc>
              </a:tr>
              <a:tr h="281885">
                <a:tc>
                  <a:txBody>
                    <a:bodyPr/>
                    <a:lstStyle/>
                    <a:p>
                      <a:r>
                        <a:rPr lang="en-US" sz="1400" dirty="0" smtClean="0"/>
                        <a:t>0</a:t>
                      </a:r>
                      <a:endParaRPr lang="en-US" sz="1400" dirty="0"/>
                    </a:p>
                  </a:txBody>
                  <a:tcPr marL="68566" marR="68566" marT="34271" marB="34271"/>
                </a:tc>
                <a:tc>
                  <a:txBody>
                    <a:bodyPr/>
                    <a:lstStyle/>
                    <a:p>
                      <a:r>
                        <a:rPr lang="en-US" sz="1400" dirty="0" smtClean="0"/>
                        <a:t>1</a:t>
                      </a:r>
                      <a:endParaRPr lang="en-US" sz="1400" dirty="0"/>
                    </a:p>
                  </a:txBody>
                  <a:tcPr marL="68566" marR="68566" marT="34271" marB="34271"/>
                </a:tc>
                <a:tc>
                  <a:txBody>
                    <a:bodyPr/>
                    <a:lstStyle/>
                    <a:p>
                      <a:r>
                        <a:rPr lang="en-US" sz="1400" dirty="0" smtClean="0"/>
                        <a:t>1</a:t>
                      </a:r>
                      <a:endParaRPr lang="en-US" sz="1400" dirty="0"/>
                    </a:p>
                  </a:txBody>
                  <a:tcPr marL="68566" marR="68566" marT="34271" marB="34271"/>
                </a:tc>
                <a:tc>
                  <a:txBody>
                    <a:bodyPr/>
                    <a:lstStyle/>
                    <a:p>
                      <a:r>
                        <a:rPr lang="en-US" sz="1400" dirty="0" smtClean="0"/>
                        <a:t>1</a:t>
                      </a:r>
                      <a:endParaRPr lang="en-US" sz="1400" dirty="0"/>
                    </a:p>
                  </a:txBody>
                  <a:tcPr marL="68566" marR="68566" marT="34271" marB="34271"/>
                </a:tc>
                <a:tc>
                  <a:txBody>
                    <a:bodyPr/>
                    <a:lstStyle/>
                    <a:p>
                      <a:r>
                        <a:rPr lang="en-US" sz="1400" dirty="0" smtClean="0"/>
                        <a:t>x</a:t>
                      </a:r>
                      <a:endParaRPr lang="en-US" sz="1400" dirty="0"/>
                    </a:p>
                  </a:txBody>
                  <a:tcPr marL="68566" marR="68566" marT="34271" marB="34271">
                    <a:solidFill>
                      <a:schemeClr val="accent2"/>
                    </a:solidFill>
                  </a:tcPr>
                </a:tc>
              </a:tr>
              <a:tr h="281885">
                <a:tc>
                  <a:txBody>
                    <a:bodyPr/>
                    <a:lstStyle/>
                    <a:p>
                      <a:r>
                        <a:rPr lang="en-US" sz="1400" dirty="0" smtClean="0"/>
                        <a:t>1</a:t>
                      </a:r>
                      <a:endParaRPr lang="en-US" sz="1400" dirty="0"/>
                    </a:p>
                  </a:txBody>
                  <a:tcPr marL="68566" marR="68566" marT="34271" marB="34271"/>
                </a:tc>
                <a:tc>
                  <a:txBody>
                    <a:bodyPr/>
                    <a:lstStyle/>
                    <a:p>
                      <a:r>
                        <a:rPr lang="en-US" sz="1400" dirty="0" smtClean="0"/>
                        <a:t>0</a:t>
                      </a:r>
                      <a:endParaRPr lang="en-US" sz="1400" dirty="0"/>
                    </a:p>
                  </a:txBody>
                  <a:tcPr marL="68566" marR="68566" marT="34271" marB="34271"/>
                </a:tc>
                <a:tc>
                  <a:txBody>
                    <a:bodyPr/>
                    <a:lstStyle/>
                    <a:p>
                      <a:r>
                        <a:rPr lang="en-US" sz="1400" dirty="0" smtClean="0"/>
                        <a:t>0</a:t>
                      </a:r>
                      <a:endParaRPr lang="en-US" sz="1400" dirty="0"/>
                    </a:p>
                  </a:txBody>
                  <a:tcPr marL="68566" marR="68566" marT="34271" marB="34271"/>
                </a:tc>
                <a:tc>
                  <a:txBody>
                    <a:bodyPr/>
                    <a:lstStyle/>
                    <a:p>
                      <a:r>
                        <a:rPr lang="en-US" sz="1400" dirty="0" smtClean="0"/>
                        <a:t>0</a:t>
                      </a:r>
                      <a:endParaRPr lang="en-US" sz="1400" dirty="0"/>
                    </a:p>
                  </a:txBody>
                  <a:tcPr marL="68566" marR="68566" marT="34271" marB="34271"/>
                </a:tc>
                <a:tc>
                  <a:txBody>
                    <a:bodyPr/>
                    <a:lstStyle/>
                    <a:p>
                      <a:r>
                        <a:rPr lang="en-US" sz="1400" dirty="0" smtClean="0"/>
                        <a:t>0</a:t>
                      </a:r>
                      <a:endParaRPr lang="en-US" sz="1400" dirty="0"/>
                    </a:p>
                  </a:txBody>
                  <a:tcPr marL="68566" marR="68566" marT="34271" marB="34271">
                    <a:solidFill>
                      <a:schemeClr val="accent2"/>
                    </a:solidFill>
                  </a:tcPr>
                </a:tc>
              </a:tr>
              <a:tr h="281885">
                <a:tc>
                  <a:txBody>
                    <a:bodyPr/>
                    <a:lstStyle/>
                    <a:p>
                      <a:r>
                        <a:rPr lang="en-US" sz="1400" dirty="0" smtClean="0"/>
                        <a:t>1</a:t>
                      </a:r>
                      <a:endParaRPr lang="en-US" sz="1400" dirty="0"/>
                    </a:p>
                  </a:txBody>
                  <a:tcPr marL="68566" marR="68566" marT="34271" marB="34271"/>
                </a:tc>
                <a:tc>
                  <a:txBody>
                    <a:bodyPr/>
                    <a:lstStyle/>
                    <a:p>
                      <a:r>
                        <a:rPr lang="en-US" sz="1400" dirty="0" smtClean="0"/>
                        <a:t>0</a:t>
                      </a:r>
                      <a:endParaRPr lang="en-US" sz="1400" dirty="0"/>
                    </a:p>
                  </a:txBody>
                  <a:tcPr marL="68566" marR="68566" marT="34271" marB="34271"/>
                </a:tc>
                <a:tc>
                  <a:txBody>
                    <a:bodyPr/>
                    <a:lstStyle/>
                    <a:p>
                      <a:r>
                        <a:rPr lang="en-US" sz="1400" dirty="0" smtClean="0"/>
                        <a:t>0</a:t>
                      </a:r>
                      <a:endParaRPr lang="en-US" sz="1400" dirty="0"/>
                    </a:p>
                  </a:txBody>
                  <a:tcPr marL="68566" marR="68566" marT="34271" marB="34271"/>
                </a:tc>
                <a:tc>
                  <a:txBody>
                    <a:bodyPr/>
                    <a:lstStyle/>
                    <a:p>
                      <a:r>
                        <a:rPr lang="en-US" sz="1400" dirty="0" smtClean="0"/>
                        <a:t>1</a:t>
                      </a:r>
                      <a:endParaRPr lang="en-US" sz="1400" dirty="0"/>
                    </a:p>
                  </a:txBody>
                  <a:tcPr marL="68566" marR="68566" marT="34271" marB="34271"/>
                </a:tc>
                <a:tc>
                  <a:txBody>
                    <a:bodyPr/>
                    <a:lstStyle/>
                    <a:p>
                      <a:r>
                        <a:rPr lang="en-US" sz="1400" dirty="0" smtClean="0"/>
                        <a:t>0</a:t>
                      </a:r>
                      <a:endParaRPr lang="en-US" sz="1400" dirty="0"/>
                    </a:p>
                  </a:txBody>
                  <a:tcPr marL="68566" marR="68566" marT="34271" marB="34271">
                    <a:solidFill>
                      <a:schemeClr val="accent2"/>
                    </a:solidFill>
                  </a:tcPr>
                </a:tc>
              </a:tr>
              <a:tr h="281885">
                <a:tc>
                  <a:txBody>
                    <a:bodyPr/>
                    <a:lstStyle/>
                    <a:p>
                      <a:r>
                        <a:rPr lang="en-US" sz="1400" dirty="0" smtClean="0"/>
                        <a:t>1</a:t>
                      </a:r>
                      <a:endParaRPr lang="en-US" sz="1400" dirty="0"/>
                    </a:p>
                  </a:txBody>
                  <a:tcPr marL="68566" marR="68566" marT="34271" marB="34271"/>
                </a:tc>
                <a:tc>
                  <a:txBody>
                    <a:bodyPr/>
                    <a:lstStyle/>
                    <a:p>
                      <a:r>
                        <a:rPr lang="en-US" sz="1400" dirty="0" smtClean="0"/>
                        <a:t>0</a:t>
                      </a:r>
                      <a:endParaRPr lang="en-US" sz="1400" dirty="0"/>
                    </a:p>
                  </a:txBody>
                  <a:tcPr marL="68566" marR="68566" marT="34271" marB="34271"/>
                </a:tc>
                <a:tc>
                  <a:txBody>
                    <a:bodyPr/>
                    <a:lstStyle/>
                    <a:p>
                      <a:r>
                        <a:rPr lang="en-US" sz="1400" dirty="0" smtClean="0"/>
                        <a:t>1</a:t>
                      </a:r>
                      <a:endParaRPr lang="en-US" sz="1400" dirty="0"/>
                    </a:p>
                  </a:txBody>
                  <a:tcPr marL="68566" marR="68566" marT="34271" marB="34271"/>
                </a:tc>
                <a:tc>
                  <a:txBody>
                    <a:bodyPr/>
                    <a:lstStyle/>
                    <a:p>
                      <a:r>
                        <a:rPr lang="en-US" sz="1400" dirty="0" smtClean="0"/>
                        <a:t>0</a:t>
                      </a:r>
                      <a:endParaRPr lang="en-US" sz="1400" dirty="0"/>
                    </a:p>
                  </a:txBody>
                  <a:tcPr marL="68566" marR="68566" marT="34271" marB="34271"/>
                </a:tc>
                <a:tc>
                  <a:txBody>
                    <a:bodyPr/>
                    <a:lstStyle/>
                    <a:p>
                      <a:r>
                        <a:rPr lang="en-US" sz="1400" dirty="0" smtClean="0"/>
                        <a:t>0</a:t>
                      </a:r>
                      <a:endParaRPr lang="en-US" sz="1400" dirty="0"/>
                    </a:p>
                  </a:txBody>
                  <a:tcPr marL="68566" marR="68566" marT="34271" marB="34271">
                    <a:solidFill>
                      <a:schemeClr val="accent2"/>
                    </a:solidFill>
                  </a:tcPr>
                </a:tc>
              </a:tr>
              <a:tr h="281885">
                <a:tc>
                  <a:txBody>
                    <a:bodyPr/>
                    <a:lstStyle/>
                    <a:p>
                      <a:r>
                        <a:rPr lang="en-US" sz="1400" dirty="0" smtClean="0"/>
                        <a:t>1</a:t>
                      </a:r>
                      <a:endParaRPr lang="en-US" sz="1400" dirty="0"/>
                    </a:p>
                  </a:txBody>
                  <a:tcPr marL="68566" marR="68566" marT="34271" marB="34271"/>
                </a:tc>
                <a:tc>
                  <a:txBody>
                    <a:bodyPr/>
                    <a:lstStyle/>
                    <a:p>
                      <a:r>
                        <a:rPr lang="en-US" sz="1400" dirty="0" smtClean="0"/>
                        <a:t>0</a:t>
                      </a:r>
                      <a:endParaRPr lang="en-US" sz="1400" dirty="0"/>
                    </a:p>
                  </a:txBody>
                  <a:tcPr marL="68566" marR="68566" marT="34271" marB="34271"/>
                </a:tc>
                <a:tc>
                  <a:txBody>
                    <a:bodyPr/>
                    <a:lstStyle/>
                    <a:p>
                      <a:r>
                        <a:rPr lang="en-US" sz="1400" dirty="0" smtClean="0"/>
                        <a:t>1</a:t>
                      </a:r>
                      <a:endParaRPr lang="en-US" sz="1400" dirty="0"/>
                    </a:p>
                  </a:txBody>
                  <a:tcPr marL="68566" marR="68566" marT="34271" marB="34271"/>
                </a:tc>
                <a:tc>
                  <a:txBody>
                    <a:bodyPr/>
                    <a:lstStyle/>
                    <a:p>
                      <a:r>
                        <a:rPr lang="en-US" sz="1400" dirty="0" smtClean="0"/>
                        <a:t>1</a:t>
                      </a:r>
                      <a:endParaRPr lang="en-US" sz="1400" dirty="0"/>
                    </a:p>
                  </a:txBody>
                  <a:tcPr marL="68566" marR="68566" marT="34271" marB="34271"/>
                </a:tc>
                <a:tc>
                  <a:txBody>
                    <a:bodyPr/>
                    <a:lstStyle/>
                    <a:p>
                      <a:r>
                        <a:rPr lang="en-US" sz="1400" dirty="0" smtClean="0"/>
                        <a:t>1</a:t>
                      </a:r>
                      <a:endParaRPr lang="en-US" sz="1400" dirty="0"/>
                    </a:p>
                  </a:txBody>
                  <a:tcPr marL="68566" marR="68566" marT="34271" marB="34271">
                    <a:solidFill>
                      <a:schemeClr val="accent2"/>
                    </a:solidFill>
                  </a:tcPr>
                </a:tc>
              </a:tr>
              <a:tr h="281885">
                <a:tc>
                  <a:txBody>
                    <a:bodyPr/>
                    <a:lstStyle/>
                    <a:p>
                      <a:r>
                        <a:rPr lang="en-US" sz="1400" dirty="0" smtClean="0"/>
                        <a:t>1</a:t>
                      </a:r>
                      <a:endParaRPr lang="en-US" sz="1400" dirty="0"/>
                    </a:p>
                  </a:txBody>
                  <a:tcPr marL="68566" marR="68566" marT="34271" marB="34271"/>
                </a:tc>
                <a:tc>
                  <a:txBody>
                    <a:bodyPr/>
                    <a:lstStyle/>
                    <a:p>
                      <a:r>
                        <a:rPr lang="en-US" sz="1400" dirty="0" smtClean="0"/>
                        <a:t>1</a:t>
                      </a:r>
                      <a:endParaRPr lang="en-US" sz="1400" dirty="0"/>
                    </a:p>
                  </a:txBody>
                  <a:tcPr marL="68566" marR="68566" marT="34271" marB="34271"/>
                </a:tc>
                <a:tc>
                  <a:txBody>
                    <a:bodyPr/>
                    <a:lstStyle/>
                    <a:p>
                      <a:r>
                        <a:rPr lang="en-US" sz="1400" dirty="0" smtClean="0"/>
                        <a:t>0</a:t>
                      </a:r>
                      <a:endParaRPr lang="en-US" sz="1400" dirty="0"/>
                    </a:p>
                  </a:txBody>
                  <a:tcPr marL="68566" marR="68566" marT="34271" marB="34271"/>
                </a:tc>
                <a:tc>
                  <a:txBody>
                    <a:bodyPr/>
                    <a:lstStyle/>
                    <a:p>
                      <a:r>
                        <a:rPr lang="en-US" sz="1400" dirty="0" smtClean="0"/>
                        <a:t>0</a:t>
                      </a:r>
                      <a:endParaRPr lang="en-US" sz="1400" dirty="0"/>
                    </a:p>
                  </a:txBody>
                  <a:tcPr marL="68566" marR="68566" marT="34271" marB="34271"/>
                </a:tc>
                <a:tc>
                  <a:txBody>
                    <a:bodyPr/>
                    <a:lstStyle/>
                    <a:p>
                      <a:r>
                        <a:rPr lang="en-US" sz="1400" dirty="0" smtClean="0"/>
                        <a:t>0</a:t>
                      </a:r>
                      <a:endParaRPr lang="en-US" sz="1400" dirty="0"/>
                    </a:p>
                  </a:txBody>
                  <a:tcPr marL="68566" marR="68566" marT="34271" marB="34271">
                    <a:solidFill>
                      <a:schemeClr val="accent2"/>
                    </a:solidFill>
                  </a:tcPr>
                </a:tc>
              </a:tr>
              <a:tr h="281885">
                <a:tc>
                  <a:txBody>
                    <a:bodyPr/>
                    <a:lstStyle/>
                    <a:p>
                      <a:r>
                        <a:rPr lang="en-US" sz="1400" dirty="0" smtClean="0"/>
                        <a:t>1</a:t>
                      </a:r>
                      <a:endParaRPr lang="en-US" sz="1400" dirty="0"/>
                    </a:p>
                  </a:txBody>
                  <a:tcPr marL="68566" marR="68566" marT="34271" marB="34271"/>
                </a:tc>
                <a:tc>
                  <a:txBody>
                    <a:bodyPr/>
                    <a:lstStyle/>
                    <a:p>
                      <a:r>
                        <a:rPr lang="en-US" sz="1400" dirty="0" smtClean="0"/>
                        <a:t>1</a:t>
                      </a:r>
                      <a:endParaRPr lang="en-US" sz="1400" dirty="0"/>
                    </a:p>
                  </a:txBody>
                  <a:tcPr marL="68566" marR="68566" marT="34271" marB="34271"/>
                </a:tc>
                <a:tc>
                  <a:txBody>
                    <a:bodyPr/>
                    <a:lstStyle/>
                    <a:p>
                      <a:r>
                        <a:rPr lang="en-US" sz="1400" dirty="0" smtClean="0"/>
                        <a:t>0</a:t>
                      </a:r>
                      <a:endParaRPr lang="en-US" sz="1400" dirty="0"/>
                    </a:p>
                  </a:txBody>
                  <a:tcPr marL="68566" marR="68566" marT="34271" marB="34271"/>
                </a:tc>
                <a:tc>
                  <a:txBody>
                    <a:bodyPr/>
                    <a:lstStyle/>
                    <a:p>
                      <a:r>
                        <a:rPr lang="en-US" sz="1400" dirty="0" smtClean="0"/>
                        <a:t>1</a:t>
                      </a:r>
                      <a:endParaRPr lang="en-US" sz="1400" dirty="0"/>
                    </a:p>
                  </a:txBody>
                  <a:tcPr marL="68566" marR="68566" marT="34271" marB="34271"/>
                </a:tc>
                <a:tc>
                  <a:txBody>
                    <a:bodyPr/>
                    <a:lstStyle/>
                    <a:p>
                      <a:r>
                        <a:rPr lang="en-US" sz="1400" dirty="0" smtClean="0"/>
                        <a:t>0</a:t>
                      </a:r>
                      <a:endParaRPr lang="en-US" sz="1400" dirty="0"/>
                    </a:p>
                  </a:txBody>
                  <a:tcPr marL="68566" marR="68566" marT="34271" marB="34271">
                    <a:solidFill>
                      <a:schemeClr val="accent2"/>
                    </a:solidFill>
                  </a:tcPr>
                </a:tc>
              </a:tr>
              <a:tr h="281885">
                <a:tc>
                  <a:txBody>
                    <a:bodyPr/>
                    <a:lstStyle/>
                    <a:p>
                      <a:r>
                        <a:rPr lang="en-US" sz="1400" dirty="0" smtClean="0"/>
                        <a:t>1</a:t>
                      </a:r>
                      <a:endParaRPr lang="en-US" sz="1400" dirty="0"/>
                    </a:p>
                  </a:txBody>
                  <a:tcPr marL="68566" marR="68566" marT="34271" marB="34271"/>
                </a:tc>
                <a:tc>
                  <a:txBody>
                    <a:bodyPr/>
                    <a:lstStyle/>
                    <a:p>
                      <a:r>
                        <a:rPr lang="en-US" sz="1400" dirty="0" smtClean="0"/>
                        <a:t>1</a:t>
                      </a:r>
                      <a:endParaRPr lang="en-US" sz="1400" dirty="0"/>
                    </a:p>
                  </a:txBody>
                  <a:tcPr marL="68566" marR="68566" marT="34271" marB="34271"/>
                </a:tc>
                <a:tc>
                  <a:txBody>
                    <a:bodyPr/>
                    <a:lstStyle/>
                    <a:p>
                      <a:r>
                        <a:rPr lang="en-US" sz="1400" dirty="0" smtClean="0"/>
                        <a:t>1</a:t>
                      </a:r>
                      <a:endParaRPr lang="en-US" sz="1400" dirty="0"/>
                    </a:p>
                  </a:txBody>
                  <a:tcPr marL="68566" marR="68566" marT="34271" marB="34271"/>
                </a:tc>
                <a:tc>
                  <a:txBody>
                    <a:bodyPr/>
                    <a:lstStyle/>
                    <a:p>
                      <a:r>
                        <a:rPr lang="en-US" sz="1400" dirty="0" smtClean="0"/>
                        <a:t>0</a:t>
                      </a:r>
                      <a:endParaRPr lang="en-US" sz="1400" dirty="0"/>
                    </a:p>
                  </a:txBody>
                  <a:tcPr marL="68566" marR="68566" marT="34271" marB="34271"/>
                </a:tc>
                <a:tc>
                  <a:txBody>
                    <a:bodyPr/>
                    <a:lstStyle/>
                    <a:p>
                      <a:r>
                        <a:rPr lang="en-US" sz="1400" dirty="0" smtClean="0"/>
                        <a:t>1</a:t>
                      </a:r>
                      <a:endParaRPr lang="en-US" sz="1400" dirty="0"/>
                    </a:p>
                  </a:txBody>
                  <a:tcPr marL="68566" marR="68566" marT="34271" marB="34271">
                    <a:solidFill>
                      <a:schemeClr val="accent2"/>
                    </a:solidFill>
                  </a:tcPr>
                </a:tc>
              </a:tr>
              <a:tr h="281885">
                <a:tc>
                  <a:txBody>
                    <a:bodyPr/>
                    <a:lstStyle/>
                    <a:p>
                      <a:r>
                        <a:rPr lang="en-US" sz="1400" dirty="0" smtClean="0"/>
                        <a:t>1</a:t>
                      </a:r>
                      <a:endParaRPr lang="en-US" sz="1400" dirty="0"/>
                    </a:p>
                  </a:txBody>
                  <a:tcPr marL="68566" marR="68566" marT="34271" marB="34271"/>
                </a:tc>
                <a:tc>
                  <a:txBody>
                    <a:bodyPr/>
                    <a:lstStyle/>
                    <a:p>
                      <a:r>
                        <a:rPr lang="en-US" sz="1400" dirty="0" smtClean="0"/>
                        <a:t>1</a:t>
                      </a:r>
                      <a:endParaRPr lang="en-US" sz="1400" dirty="0"/>
                    </a:p>
                  </a:txBody>
                  <a:tcPr marL="68566" marR="68566" marT="34271" marB="34271"/>
                </a:tc>
                <a:tc>
                  <a:txBody>
                    <a:bodyPr/>
                    <a:lstStyle/>
                    <a:p>
                      <a:r>
                        <a:rPr lang="en-US" sz="1400" dirty="0" smtClean="0"/>
                        <a:t>1</a:t>
                      </a:r>
                      <a:endParaRPr lang="en-US" sz="1400" dirty="0"/>
                    </a:p>
                  </a:txBody>
                  <a:tcPr marL="68566" marR="68566" marT="34271" marB="34271"/>
                </a:tc>
                <a:tc>
                  <a:txBody>
                    <a:bodyPr/>
                    <a:lstStyle/>
                    <a:p>
                      <a:r>
                        <a:rPr lang="en-US" sz="1400" dirty="0" smtClean="0"/>
                        <a:t>1</a:t>
                      </a:r>
                      <a:endParaRPr lang="en-US" sz="1400" dirty="0"/>
                    </a:p>
                  </a:txBody>
                  <a:tcPr marL="68566" marR="68566" marT="34271" marB="34271"/>
                </a:tc>
                <a:tc>
                  <a:txBody>
                    <a:bodyPr/>
                    <a:lstStyle/>
                    <a:p>
                      <a:r>
                        <a:rPr lang="en-US" sz="1400" dirty="0" smtClean="0"/>
                        <a:t>1</a:t>
                      </a:r>
                      <a:endParaRPr lang="en-US" sz="1400" dirty="0"/>
                    </a:p>
                  </a:txBody>
                  <a:tcPr marL="68566" marR="68566" marT="34271" marB="34271">
                    <a:solidFill>
                      <a:schemeClr val="accent2"/>
                    </a:solidFill>
                  </a:tcPr>
                </a:tc>
              </a:tr>
            </a:tbl>
          </a:graphicData>
        </a:graphic>
      </p:graphicFrame>
      <p:cxnSp>
        <p:nvCxnSpPr>
          <p:cNvPr id="7" name="Straight Connector 6"/>
          <p:cNvCxnSpPr>
            <a:stCxn id="5" idx="0"/>
            <a:endCxn id="5" idx="2"/>
          </p:cNvCxnSpPr>
          <p:nvPr/>
        </p:nvCxnSpPr>
        <p:spPr>
          <a:xfrm>
            <a:off x="7391400" y="2838450"/>
            <a:ext cx="0" cy="12763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5" idx="1"/>
            <a:endCxn id="5" idx="3"/>
          </p:cNvCxnSpPr>
          <p:nvPr/>
        </p:nvCxnSpPr>
        <p:spPr>
          <a:xfrm>
            <a:off x="6572250" y="3476625"/>
            <a:ext cx="1638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915150" y="2838450"/>
            <a:ext cx="9525" cy="12763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7848600" y="2838450"/>
            <a:ext cx="0" cy="12763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572250" y="3124200"/>
            <a:ext cx="1638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572250" y="3790950"/>
            <a:ext cx="1638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 name="Group 1"/>
          <p:cNvGrpSpPr>
            <a:grpSpLocks/>
          </p:cNvGrpSpPr>
          <p:nvPr/>
        </p:nvGrpSpPr>
        <p:grpSpPr bwMode="auto">
          <a:xfrm>
            <a:off x="6305550" y="2676525"/>
            <a:ext cx="1905000" cy="1438275"/>
            <a:chOff x="8407400" y="2425700"/>
            <a:chExt cx="2540000" cy="1917700"/>
          </a:xfrm>
        </p:grpSpPr>
        <p:sp>
          <p:nvSpPr>
            <p:cNvPr id="5" name="Rectangle 4"/>
            <p:cNvSpPr/>
            <p:nvPr/>
          </p:nvSpPr>
          <p:spPr>
            <a:xfrm>
              <a:off x="8763000" y="2641600"/>
              <a:ext cx="2184400" cy="1701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cxnSp>
          <p:nvCxnSpPr>
            <p:cNvPr id="19" name="Straight Connector 18"/>
            <p:cNvCxnSpPr/>
            <p:nvPr/>
          </p:nvCxnSpPr>
          <p:spPr>
            <a:xfrm flipH="1" flipV="1">
              <a:off x="8407400" y="2425700"/>
              <a:ext cx="355600" cy="2159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 name="Group 5"/>
          <p:cNvGrpSpPr>
            <a:grpSpLocks/>
          </p:cNvGrpSpPr>
          <p:nvPr/>
        </p:nvGrpSpPr>
        <p:grpSpPr bwMode="auto">
          <a:xfrm>
            <a:off x="5943600" y="2524125"/>
            <a:ext cx="1028700" cy="614363"/>
            <a:chOff x="7924800" y="2222500"/>
            <a:chExt cx="1371600" cy="819209"/>
          </a:xfrm>
        </p:grpSpPr>
        <p:sp>
          <p:nvSpPr>
            <p:cNvPr id="38009" name="TextBox 19"/>
            <p:cNvSpPr txBox="1">
              <a:spLocks noChangeArrowheads="1"/>
            </p:cNvSpPr>
            <p:nvPr/>
          </p:nvSpPr>
          <p:spPr bwMode="auto">
            <a:xfrm>
              <a:off x="7924800" y="2641630"/>
              <a:ext cx="711200" cy="400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defRPr/>
              </a:pPr>
              <a:r>
                <a:rPr lang="en-US" sz="1350" dirty="0" err="1" smtClean="0"/>
                <a:t>SDr</a:t>
              </a:r>
              <a:endParaRPr lang="en-US" sz="1350" dirty="0" smtClean="0"/>
            </a:p>
          </p:txBody>
        </p:sp>
        <p:sp>
          <p:nvSpPr>
            <p:cNvPr id="38010" name="TextBox 20"/>
            <p:cNvSpPr txBox="1">
              <a:spLocks noChangeArrowheads="1"/>
            </p:cNvSpPr>
            <p:nvPr/>
          </p:nvSpPr>
          <p:spPr bwMode="auto">
            <a:xfrm>
              <a:off x="8585200" y="2222500"/>
              <a:ext cx="711200" cy="400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defRPr/>
              </a:pPr>
              <a:r>
                <a:rPr lang="en-US" sz="1350" smtClean="0"/>
                <a:t>WDk</a:t>
              </a:r>
            </a:p>
          </p:txBody>
        </p:sp>
      </p:grpSp>
      <p:grpSp>
        <p:nvGrpSpPr>
          <p:cNvPr id="6" name="Group 2"/>
          <p:cNvGrpSpPr>
            <a:grpSpLocks/>
          </p:cNvGrpSpPr>
          <p:nvPr/>
        </p:nvGrpSpPr>
        <p:grpSpPr bwMode="auto">
          <a:xfrm>
            <a:off x="6667500" y="2838450"/>
            <a:ext cx="1352550" cy="307975"/>
            <a:chOff x="8890000" y="2641600"/>
            <a:chExt cx="1803400" cy="411223"/>
          </a:xfrm>
        </p:grpSpPr>
        <p:sp>
          <p:nvSpPr>
            <p:cNvPr id="38011" name="TextBox 21"/>
            <p:cNvSpPr txBox="1">
              <a:spLocks noChangeArrowheads="1"/>
            </p:cNvSpPr>
            <p:nvPr/>
          </p:nvSpPr>
          <p:spPr bwMode="auto">
            <a:xfrm>
              <a:off x="8890000" y="2641600"/>
              <a:ext cx="203200" cy="40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defRPr/>
              </a:pPr>
              <a:r>
                <a:rPr lang="en-US" sz="1350" dirty="0" smtClean="0"/>
                <a:t>X</a:t>
              </a:r>
            </a:p>
          </p:txBody>
        </p:sp>
        <p:sp>
          <p:nvSpPr>
            <p:cNvPr id="38012" name="TextBox 22"/>
            <p:cNvSpPr txBox="1">
              <a:spLocks noChangeArrowheads="1"/>
            </p:cNvSpPr>
            <p:nvPr/>
          </p:nvSpPr>
          <p:spPr bwMode="auto">
            <a:xfrm>
              <a:off x="9302751" y="2652199"/>
              <a:ext cx="203200" cy="400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defRPr/>
              </a:pPr>
              <a:r>
                <a:rPr lang="en-US" sz="1350" dirty="0" smtClean="0"/>
                <a:t>X</a:t>
              </a:r>
            </a:p>
          </p:txBody>
        </p:sp>
        <p:sp>
          <p:nvSpPr>
            <p:cNvPr id="38013" name="TextBox 23"/>
            <p:cNvSpPr txBox="1">
              <a:spLocks noChangeArrowheads="1"/>
            </p:cNvSpPr>
            <p:nvPr/>
          </p:nvSpPr>
          <p:spPr bwMode="auto">
            <a:xfrm>
              <a:off x="10020300" y="2652199"/>
              <a:ext cx="203200" cy="400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defRPr/>
              </a:pPr>
              <a:r>
                <a:rPr lang="en-US" sz="1350" dirty="0" smtClean="0"/>
                <a:t>X</a:t>
              </a:r>
            </a:p>
          </p:txBody>
        </p:sp>
        <p:sp>
          <p:nvSpPr>
            <p:cNvPr id="38014" name="TextBox 24"/>
            <p:cNvSpPr txBox="1">
              <a:spLocks noChangeArrowheads="1"/>
            </p:cNvSpPr>
            <p:nvPr/>
          </p:nvSpPr>
          <p:spPr bwMode="auto">
            <a:xfrm>
              <a:off x="10490200" y="2641600"/>
              <a:ext cx="203200" cy="40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defRPr/>
              </a:pPr>
              <a:r>
                <a:rPr lang="en-US" sz="1350" smtClean="0"/>
                <a:t>X</a:t>
              </a:r>
            </a:p>
          </p:txBody>
        </p:sp>
      </p:grpSp>
      <p:sp>
        <p:nvSpPr>
          <p:cNvPr id="38015" name="TextBox 25"/>
          <p:cNvSpPr txBox="1">
            <a:spLocks noChangeArrowheads="1"/>
          </p:cNvSpPr>
          <p:nvPr/>
        </p:nvSpPr>
        <p:spPr bwMode="auto">
          <a:xfrm>
            <a:off x="6672263" y="3152775"/>
            <a:ext cx="15240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defRPr/>
            </a:pPr>
            <a:r>
              <a:rPr lang="en-US" sz="1350" dirty="0" smtClean="0"/>
              <a:t>X</a:t>
            </a:r>
          </a:p>
        </p:txBody>
      </p:sp>
      <p:sp>
        <p:nvSpPr>
          <p:cNvPr id="38016" name="TextBox 26"/>
          <p:cNvSpPr txBox="1">
            <a:spLocks noChangeArrowheads="1"/>
          </p:cNvSpPr>
          <p:nvPr/>
        </p:nvSpPr>
        <p:spPr bwMode="auto">
          <a:xfrm>
            <a:off x="7058025" y="3124200"/>
            <a:ext cx="15240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defRPr/>
            </a:pPr>
            <a:r>
              <a:rPr lang="en-US" sz="1350" smtClean="0"/>
              <a:t>X</a:t>
            </a:r>
          </a:p>
        </p:txBody>
      </p:sp>
      <p:sp>
        <p:nvSpPr>
          <p:cNvPr id="38017" name="TextBox 27"/>
          <p:cNvSpPr txBox="1">
            <a:spLocks noChangeArrowheads="1"/>
          </p:cNvSpPr>
          <p:nvPr/>
        </p:nvSpPr>
        <p:spPr bwMode="auto">
          <a:xfrm>
            <a:off x="7543800" y="3170238"/>
            <a:ext cx="152400"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defRPr/>
            </a:pPr>
            <a:r>
              <a:rPr lang="en-US" sz="1350" smtClean="0"/>
              <a:t>X</a:t>
            </a:r>
          </a:p>
        </p:txBody>
      </p:sp>
      <p:sp>
        <p:nvSpPr>
          <p:cNvPr id="38018" name="TextBox 28"/>
          <p:cNvSpPr txBox="1">
            <a:spLocks noChangeArrowheads="1"/>
          </p:cNvSpPr>
          <p:nvPr/>
        </p:nvSpPr>
        <p:spPr bwMode="auto">
          <a:xfrm>
            <a:off x="7905750" y="3170238"/>
            <a:ext cx="152400"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defRPr/>
            </a:pPr>
            <a:r>
              <a:rPr lang="en-US" sz="1350" smtClean="0"/>
              <a:t>X</a:t>
            </a:r>
          </a:p>
        </p:txBody>
      </p:sp>
      <p:sp>
        <p:nvSpPr>
          <p:cNvPr id="38019" name="TextBox 29"/>
          <p:cNvSpPr txBox="1">
            <a:spLocks noChangeArrowheads="1"/>
          </p:cNvSpPr>
          <p:nvPr/>
        </p:nvSpPr>
        <p:spPr bwMode="auto">
          <a:xfrm>
            <a:off x="7572375" y="3790950"/>
            <a:ext cx="15240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defRPr/>
            </a:pPr>
            <a:r>
              <a:rPr lang="en-US" sz="1350" smtClean="0"/>
              <a:t>1</a:t>
            </a:r>
          </a:p>
        </p:txBody>
      </p:sp>
      <p:sp>
        <p:nvSpPr>
          <p:cNvPr id="38020" name="TextBox 31"/>
          <p:cNvSpPr txBox="1">
            <a:spLocks noChangeArrowheads="1"/>
          </p:cNvSpPr>
          <p:nvPr/>
        </p:nvSpPr>
        <p:spPr bwMode="auto">
          <a:xfrm>
            <a:off x="6638925" y="3522663"/>
            <a:ext cx="152400"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defRPr/>
            </a:pPr>
            <a:r>
              <a:rPr lang="en-US" sz="1350" smtClean="0"/>
              <a:t>0</a:t>
            </a:r>
          </a:p>
        </p:txBody>
      </p:sp>
      <p:sp>
        <p:nvSpPr>
          <p:cNvPr id="38021" name="TextBox 32"/>
          <p:cNvSpPr txBox="1">
            <a:spLocks noChangeArrowheads="1"/>
          </p:cNvSpPr>
          <p:nvPr/>
        </p:nvSpPr>
        <p:spPr bwMode="auto">
          <a:xfrm>
            <a:off x="7891463" y="3536950"/>
            <a:ext cx="15240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defRPr/>
            </a:pPr>
            <a:r>
              <a:rPr lang="en-US" sz="1350" smtClean="0"/>
              <a:t>1</a:t>
            </a:r>
          </a:p>
        </p:txBody>
      </p:sp>
      <p:sp>
        <p:nvSpPr>
          <p:cNvPr id="38022" name="TextBox 33"/>
          <p:cNvSpPr txBox="1">
            <a:spLocks noChangeArrowheads="1"/>
          </p:cNvSpPr>
          <p:nvPr/>
        </p:nvSpPr>
        <p:spPr bwMode="auto">
          <a:xfrm>
            <a:off x="7496175" y="3522663"/>
            <a:ext cx="152400"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defRPr/>
            </a:pPr>
            <a:r>
              <a:rPr lang="en-US" sz="1350" smtClean="0"/>
              <a:t>1</a:t>
            </a:r>
          </a:p>
        </p:txBody>
      </p:sp>
      <p:sp>
        <p:nvSpPr>
          <p:cNvPr id="38023" name="TextBox 34"/>
          <p:cNvSpPr txBox="1">
            <a:spLocks noChangeArrowheads="1"/>
          </p:cNvSpPr>
          <p:nvPr/>
        </p:nvSpPr>
        <p:spPr bwMode="auto">
          <a:xfrm>
            <a:off x="7096125" y="3536950"/>
            <a:ext cx="15240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defRPr/>
            </a:pPr>
            <a:r>
              <a:rPr lang="en-US" sz="1350" smtClean="0"/>
              <a:t>0</a:t>
            </a:r>
          </a:p>
        </p:txBody>
      </p:sp>
      <p:sp>
        <p:nvSpPr>
          <p:cNvPr id="38024" name="TextBox 35"/>
          <p:cNvSpPr txBox="1">
            <a:spLocks noChangeArrowheads="1"/>
          </p:cNvSpPr>
          <p:nvPr/>
        </p:nvSpPr>
        <p:spPr bwMode="auto">
          <a:xfrm>
            <a:off x="6638925" y="3833813"/>
            <a:ext cx="152400"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defRPr/>
            </a:pPr>
            <a:r>
              <a:rPr lang="en-US" sz="1350" smtClean="0"/>
              <a:t>0</a:t>
            </a:r>
          </a:p>
        </p:txBody>
      </p:sp>
      <p:sp>
        <p:nvSpPr>
          <p:cNvPr id="38025" name="TextBox 36"/>
          <p:cNvSpPr txBox="1">
            <a:spLocks noChangeArrowheads="1"/>
          </p:cNvSpPr>
          <p:nvPr/>
        </p:nvSpPr>
        <p:spPr bwMode="auto">
          <a:xfrm>
            <a:off x="7115175" y="3841750"/>
            <a:ext cx="15240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defRPr/>
            </a:pPr>
            <a:r>
              <a:rPr lang="en-US" sz="1350" smtClean="0"/>
              <a:t>0</a:t>
            </a:r>
          </a:p>
        </p:txBody>
      </p:sp>
      <p:sp>
        <p:nvSpPr>
          <p:cNvPr id="38026" name="TextBox 37"/>
          <p:cNvSpPr txBox="1">
            <a:spLocks noChangeArrowheads="1"/>
          </p:cNvSpPr>
          <p:nvPr/>
        </p:nvSpPr>
        <p:spPr bwMode="auto">
          <a:xfrm>
            <a:off x="7923213" y="3833813"/>
            <a:ext cx="152400"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defRPr/>
            </a:pPr>
            <a:r>
              <a:rPr lang="en-US" sz="1350" smtClean="0"/>
              <a:t>0</a:t>
            </a:r>
          </a:p>
        </p:txBody>
      </p:sp>
      <p:sp>
        <p:nvSpPr>
          <p:cNvPr id="39" name="Rectangle 38"/>
          <p:cNvSpPr/>
          <p:nvPr/>
        </p:nvSpPr>
        <p:spPr>
          <a:xfrm>
            <a:off x="7505700" y="2846388"/>
            <a:ext cx="295275" cy="12223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sp>
        <p:nvSpPr>
          <p:cNvPr id="41" name="Rectangle 40"/>
          <p:cNvSpPr/>
          <p:nvPr/>
        </p:nvSpPr>
        <p:spPr>
          <a:xfrm>
            <a:off x="7543800" y="3170238"/>
            <a:ext cx="666750" cy="5540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sp>
        <p:nvSpPr>
          <p:cNvPr id="38029" name="TextBox 41"/>
          <p:cNvSpPr txBox="1">
            <a:spLocks noChangeArrowheads="1"/>
          </p:cNvSpPr>
          <p:nvPr/>
        </p:nvSpPr>
        <p:spPr bwMode="auto">
          <a:xfrm>
            <a:off x="6200775" y="4476750"/>
            <a:ext cx="1874838"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defRPr/>
            </a:pPr>
            <a:r>
              <a:rPr lang="en-US" sz="1350" dirty="0" err="1" smtClean="0"/>
              <a:t>AlarmRing</a:t>
            </a:r>
            <a:r>
              <a:rPr lang="en-US" sz="1350" dirty="0" smtClean="0"/>
              <a:t>=</a:t>
            </a:r>
            <a:r>
              <a:rPr lang="en-US" sz="1350" dirty="0" err="1" smtClean="0"/>
              <a:t>WDk+WDr</a:t>
            </a:r>
            <a:r>
              <a:rPr lang="en-US" sz="1350" dirty="0" smtClean="0"/>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0" y="152400"/>
            <a:ext cx="7696200" cy="533400"/>
          </a:xfrm>
        </p:spPr>
        <p:txBody>
          <a:bodyPr>
            <a:normAutofit fontScale="90000"/>
          </a:bodyPr>
          <a:lstStyle/>
          <a:p>
            <a:r>
              <a:rPr lang="en-US" smtClean="0"/>
              <a:t>Try it by yourself</a:t>
            </a:r>
          </a:p>
        </p:txBody>
      </p:sp>
      <p:sp>
        <p:nvSpPr>
          <p:cNvPr id="3" name="Content Placeholder 2"/>
          <p:cNvSpPr>
            <a:spLocks noGrp="1"/>
          </p:cNvSpPr>
          <p:nvPr>
            <p:ph idx="1"/>
          </p:nvPr>
        </p:nvSpPr>
        <p:spPr>
          <a:xfrm>
            <a:off x="0" y="674688"/>
            <a:ext cx="7886700" cy="3263900"/>
          </a:xfrm>
        </p:spPr>
        <p:txBody>
          <a:bodyPr>
            <a:normAutofit fontScale="85000" lnSpcReduction="10000"/>
          </a:bodyPr>
          <a:lstStyle/>
          <a:p>
            <a:pPr>
              <a:defRPr/>
            </a:pPr>
            <a:r>
              <a:rPr lang="en-US" sz="2000" dirty="0" smtClean="0"/>
              <a:t>Harvard university wants to offer a course on robotics. Depending on your qualification you can either do it in BRACU campus or go to USA Harvard campus fully financed. The criteria for enrolling in this course are</a:t>
            </a:r>
          </a:p>
          <a:p>
            <a:pPr marL="385763" indent="-385763">
              <a:buFontTx/>
              <a:buAutoNum type="alphaLcParenR"/>
              <a:defRPr/>
            </a:pPr>
            <a:r>
              <a:rPr lang="en-US" sz="2000" dirty="0" smtClean="0"/>
              <a:t>You have passed the course Digital Logic with an ‘A’. </a:t>
            </a:r>
          </a:p>
          <a:p>
            <a:pPr marL="385763" indent="-385763">
              <a:buFontTx/>
              <a:buAutoNum type="alphaLcParenR"/>
              <a:defRPr/>
            </a:pPr>
            <a:r>
              <a:rPr lang="en-US" sz="2000" dirty="0" smtClean="0"/>
              <a:t>You are a full time BRACU undergraduate student</a:t>
            </a:r>
          </a:p>
          <a:p>
            <a:pPr marL="385763" indent="-385763">
              <a:buFontTx/>
              <a:buAutoNum type="alphaLcParenR"/>
              <a:defRPr/>
            </a:pPr>
            <a:r>
              <a:rPr lang="en-US" sz="2000" dirty="0" smtClean="0"/>
              <a:t>You are not on probation</a:t>
            </a:r>
          </a:p>
          <a:p>
            <a:pPr marL="385763" indent="-385763">
              <a:buFontTx/>
              <a:buAutoNum type="alphaLcParenR"/>
              <a:defRPr/>
            </a:pPr>
            <a:r>
              <a:rPr lang="en-US" sz="2000" dirty="0" smtClean="0"/>
              <a:t>You are a  full time CSE student</a:t>
            </a:r>
          </a:p>
          <a:p>
            <a:pPr marL="0" indent="0">
              <a:buFontTx/>
              <a:buNone/>
              <a:defRPr/>
            </a:pPr>
            <a:r>
              <a:rPr lang="en-US" sz="2000" dirty="0" smtClean="0"/>
              <a:t>Let us assume there cannot be a full time BRAC U undergrad student who is on probation and still managed A in Digital logic course. </a:t>
            </a:r>
          </a:p>
          <a:p>
            <a:pPr marL="0" indent="0">
              <a:buFontTx/>
              <a:buNone/>
              <a:defRPr/>
            </a:pPr>
            <a:r>
              <a:rPr lang="en-US" sz="2000" dirty="0" smtClean="0"/>
              <a:t>If u satisfy condition (a),(b),( c) and (d) -&gt; you get to do it in Harvard. Else if you  don’t satisfy (b) and (d) but satisfy (a) and ( c) , take this course in BRACU campus.</a:t>
            </a:r>
          </a:p>
          <a:p>
            <a:pPr marL="0" indent="0">
              <a:buFontTx/>
              <a:buNone/>
              <a:defRPr/>
            </a:pPr>
            <a:r>
              <a:rPr lang="en-US" sz="2000" dirty="0" smtClean="0"/>
              <a:t>Now find out the equation for BRACU campus and for Harvard campus</a:t>
            </a:r>
            <a:endParaRPr lang="en-US" sz="2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endParaRPr lang="en-US" smtClean="0"/>
          </a:p>
        </p:txBody>
      </p:sp>
      <p:sp>
        <p:nvSpPr>
          <p:cNvPr id="7171" name="Content Placeholder 2"/>
          <p:cNvSpPr>
            <a:spLocks noGrp="1"/>
          </p:cNvSpPr>
          <p:nvPr>
            <p:ph idx="1"/>
          </p:nvPr>
        </p:nvSpPr>
        <p:spPr/>
        <p:txBody>
          <a:bodyPr/>
          <a:lstStyle/>
          <a:p>
            <a:endParaRPr lang="en-US" smtClean="0"/>
          </a:p>
        </p:txBody>
      </p:sp>
      <p:graphicFrame>
        <p:nvGraphicFramePr>
          <p:cNvPr id="4" name="Content Placeholder 3"/>
          <p:cNvGraphicFramePr>
            <a:graphicFrameLocks/>
          </p:cNvGraphicFramePr>
          <p:nvPr/>
        </p:nvGraphicFramePr>
        <p:xfrm>
          <a:off x="149225" y="923925"/>
          <a:ext cx="3946526" cy="5219698"/>
        </p:xfrm>
        <a:graphic>
          <a:graphicData uri="http://schemas.openxmlformats.org/drawingml/2006/table">
            <a:tbl>
              <a:tblPr firstRow="1" bandRow="1">
                <a:tableStyleId>{5C22544A-7EE6-4342-B048-85BDC9FD1C3A}</a:tableStyleId>
              </a:tblPr>
              <a:tblGrid>
                <a:gridCol w="581418"/>
                <a:gridCol w="564757"/>
                <a:gridCol w="914400"/>
                <a:gridCol w="457200"/>
                <a:gridCol w="762000"/>
                <a:gridCol w="666751"/>
              </a:tblGrid>
              <a:tr h="480045">
                <a:tc>
                  <a:txBody>
                    <a:bodyPr/>
                    <a:lstStyle/>
                    <a:p>
                      <a:r>
                        <a:rPr lang="en-US" sz="1400" dirty="0" smtClean="0"/>
                        <a:t>A</a:t>
                      </a:r>
                    </a:p>
                    <a:p>
                      <a:r>
                        <a:rPr lang="en-US" sz="1400" dirty="0" smtClean="0"/>
                        <a:t>Got</a:t>
                      </a:r>
                      <a:r>
                        <a:rPr lang="en-US" sz="1400" baseline="0" dirty="0" smtClean="0"/>
                        <a:t> ‘A’</a:t>
                      </a:r>
                      <a:endParaRPr lang="en-US" sz="1400" dirty="0"/>
                    </a:p>
                  </a:txBody>
                  <a:tcPr marL="68594" marR="68594" marT="34281" marB="34281"/>
                </a:tc>
                <a:tc>
                  <a:txBody>
                    <a:bodyPr/>
                    <a:lstStyle/>
                    <a:p>
                      <a:r>
                        <a:rPr lang="en-US" sz="1400" dirty="0" smtClean="0"/>
                        <a:t>B</a:t>
                      </a:r>
                    </a:p>
                    <a:p>
                      <a:r>
                        <a:rPr lang="en-US" sz="1400" dirty="0" smtClean="0"/>
                        <a:t>FT</a:t>
                      </a:r>
                      <a:r>
                        <a:rPr lang="en-US" sz="1400" baseline="0" dirty="0" smtClean="0"/>
                        <a:t> BU Grad</a:t>
                      </a:r>
                      <a:endParaRPr lang="en-US" sz="1400" dirty="0"/>
                    </a:p>
                  </a:txBody>
                  <a:tcPr marL="68594" marR="68594" marT="34281" marB="34281"/>
                </a:tc>
                <a:tc>
                  <a:txBody>
                    <a:bodyPr/>
                    <a:lstStyle/>
                    <a:p>
                      <a:r>
                        <a:rPr lang="en-US" sz="1400" dirty="0" smtClean="0"/>
                        <a:t>C</a:t>
                      </a:r>
                    </a:p>
                    <a:p>
                      <a:r>
                        <a:rPr lang="en-US" sz="1400" dirty="0" smtClean="0"/>
                        <a:t>Not on probation</a:t>
                      </a:r>
                      <a:endParaRPr lang="en-US" sz="1400" dirty="0"/>
                    </a:p>
                  </a:txBody>
                  <a:tcPr marL="68594" marR="68594" marT="34281" marB="34281"/>
                </a:tc>
                <a:tc>
                  <a:txBody>
                    <a:bodyPr/>
                    <a:lstStyle/>
                    <a:p>
                      <a:r>
                        <a:rPr lang="en-US" sz="1400" dirty="0" smtClean="0"/>
                        <a:t>D</a:t>
                      </a:r>
                    </a:p>
                    <a:p>
                      <a:r>
                        <a:rPr lang="en-US" sz="1400" dirty="0" smtClean="0"/>
                        <a:t>FT CSE</a:t>
                      </a:r>
                      <a:endParaRPr lang="en-US" sz="1400" dirty="0"/>
                    </a:p>
                  </a:txBody>
                  <a:tcPr marL="68594" marR="68594" marT="34281" marB="34281"/>
                </a:tc>
                <a:tc>
                  <a:txBody>
                    <a:bodyPr/>
                    <a:lstStyle/>
                    <a:p>
                      <a:r>
                        <a:rPr lang="en-US" sz="1400" dirty="0" smtClean="0">
                          <a:solidFill>
                            <a:schemeClr val="tx1"/>
                          </a:solidFill>
                        </a:rPr>
                        <a:t>Harvard</a:t>
                      </a:r>
                      <a:endParaRPr lang="en-US" sz="1400" dirty="0">
                        <a:solidFill>
                          <a:schemeClr val="tx1"/>
                        </a:solidFill>
                      </a:endParaRPr>
                    </a:p>
                  </a:txBody>
                  <a:tcPr marL="68594" marR="68594" marT="34281" marB="34281">
                    <a:solidFill>
                      <a:schemeClr val="accent6">
                        <a:lumMod val="20000"/>
                        <a:lumOff val="80000"/>
                      </a:schemeClr>
                    </a:solidFill>
                  </a:tcPr>
                </a:tc>
                <a:tc>
                  <a:txBody>
                    <a:bodyPr/>
                    <a:lstStyle/>
                    <a:p>
                      <a:r>
                        <a:rPr lang="en-US" sz="1400" dirty="0" smtClean="0">
                          <a:solidFill>
                            <a:schemeClr val="tx1"/>
                          </a:solidFill>
                        </a:rPr>
                        <a:t>BRACU</a:t>
                      </a:r>
                      <a:endParaRPr lang="en-US" sz="1400" dirty="0">
                        <a:solidFill>
                          <a:schemeClr val="tx1"/>
                        </a:solidFill>
                      </a:endParaRPr>
                    </a:p>
                  </a:txBody>
                  <a:tcPr marL="68594" marR="68594" marT="34281" marB="34281">
                    <a:solidFill>
                      <a:srgbClr val="F8BAF1"/>
                    </a:solidFill>
                  </a:tcPr>
                </a:tc>
              </a:tr>
              <a:tr h="281941">
                <a:tc>
                  <a:txBody>
                    <a:bodyPr/>
                    <a:lstStyle/>
                    <a:p>
                      <a:r>
                        <a:rPr lang="en-US" sz="1400" dirty="0" smtClean="0"/>
                        <a:t>0</a:t>
                      </a:r>
                      <a:endParaRPr lang="en-US" sz="1400" dirty="0"/>
                    </a:p>
                  </a:txBody>
                  <a:tcPr marL="68594" marR="68594" marT="34281" marB="34281"/>
                </a:tc>
                <a:tc>
                  <a:txBody>
                    <a:bodyPr/>
                    <a:lstStyle/>
                    <a:p>
                      <a:r>
                        <a:rPr lang="en-US" sz="1400" dirty="0" smtClean="0"/>
                        <a:t>0</a:t>
                      </a:r>
                      <a:endParaRPr lang="en-US" sz="1400" dirty="0"/>
                    </a:p>
                  </a:txBody>
                  <a:tcPr marL="68594" marR="68594" marT="34281" marB="34281"/>
                </a:tc>
                <a:tc>
                  <a:txBody>
                    <a:bodyPr/>
                    <a:lstStyle/>
                    <a:p>
                      <a:r>
                        <a:rPr lang="en-US" sz="1400" dirty="0" smtClean="0"/>
                        <a:t>0</a:t>
                      </a:r>
                      <a:endParaRPr lang="en-US" sz="1400" dirty="0"/>
                    </a:p>
                  </a:txBody>
                  <a:tcPr marL="68594" marR="68594" marT="34281" marB="34281"/>
                </a:tc>
                <a:tc>
                  <a:txBody>
                    <a:bodyPr/>
                    <a:lstStyle/>
                    <a:p>
                      <a:r>
                        <a:rPr lang="en-US" sz="1400" dirty="0" smtClean="0"/>
                        <a:t>0</a:t>
                      </a:r>
                      <a:endParaRPr lang="en-US" sz="1400" dirty="0"/>
                    </a:p>
                  </a:txBody>
                  <a:tcPr marL="68594" marR="68594" marT="34281" marB="34281"/>
                </a:tc>
                <a:tc>
                  <a:txBody>
                    <a:bodyPr/>
                    <a:lstStyle/>
                    <a:p>
                      <a:r>
                        <a:rPr lang="en-US" sz="1400" dirty="0" smtClean="0"/>
                        <a:t>0</a:t>
                      </a:r>
                      <a:endParaRPr lang="en-US" sz="1400" dirty="0"/>
                    </a:p>
                  </a:txBody>
                  <a:tcPr marL="68594" marR="68594" marT="34281" marB="34281">
                    <a:solidFill>
                      <a:schemeClr val="accent6">
                        <a:lumMod val="20000"/>
                        <a:lumOff val="80000"/>
                      </a:schemeClr>
                    </a:solidFill>
                  </a:tcPr>
                </a:tc>
                <a:tc>
                  <a:txBody>
                    <a:bodyPr/>
                    <a:lstStyle/>
                    <a:p>
                      <a:r>
                        <a:rPr lang="en-US" sz="1400" dirty="0" smtClean="0"/>
                        <a:t>0</a:t>
                      </a:r>
                      <a:endParaRPr lang="en-US" sz="1400" dirty="0"/>
                    </a:p>
                  </a:txBody>
                  <a:tcPr marL="68594" marR="68594" marT="34281" marB="34281">
                    <a:solidFill>
                      <a:srgbClr val="F8BAF1"/>
                    </a:solidFill>
                  </a:tcPr>
                </a:tc>
              </a:tr>
              <a:tr h="281941">
                <a:tc>
                  <a:txBody>
                    <a:bodyPr/>
                    <a:lstStyle/>
                    <a:p>
                      <a:r>
                        <a:rPr lang="en-US" sz="1400" dirty="0" smtClean="0"/>
                        <a:t>0</a:t>
                      </a:r>
                      <a:endParaRPr lang="en-US" sz="1400" dirty="0"/>
                    </a:p>
                  </a:txBody>
                  <a:tcPr marL="68594" marR="68594" marT="34281" marB="34281"/>
                </a:tc>
                <a:tc>
                  <a:txBody>
                    <a:bodyPr/>
                    <a:lstStyle/>
                    <a:p>
                      <a:r>
                        <a:rPr lang="en-US" sz="1400" dirty="0" smtClean="0"/>
                        <a:t>0</a:t>
                      </a:r>
                      <a:endParaRPr lang="en-US" sz="1400" dirty="0"/>
                    </a:p>
                  </a:txBody>
                  <a:tcPr marL="68594" marR="68594" marT="34281" marB="34281"/>
                </a:tc>
                <a:tc>
                  <a:txBody>
                    <a:bodyPr/>
                    <a:lstStyle/>
                    <a:p>
                      <a:r>
                        <a:rPr lang="en-US" sz="1400" dirty="0" smtClean="0"/>
                        <a:t>0</a:t>
                      </a:r>
                      <a:endParaRPr lang="en-US" sz="1400" dirty="0"/>
                    </a:p>
                  </a:txBody>
                  <a:tcPr marL="68594" marR="68594" marT="34281" marB="34281"/>
                </a:tc>
                <a:tc>
                  <a:txBody>
                    <a:bodyPr/>
                    <a:lstStyle/>
                    <a:p>
                      <a:r>
                        <a:rPr lang="en-US" sz="1400" dirty="0" smtClean="0"/>
                        <a:t>1</a:t>
                      </a:r>
                      <a:endParaRPr lang="en-US" sz="1400" dirty="0"/>
                    </a:p>
                  </a:txBody>
                  <a:tcPr marL="68594" marR="68594" marT="34281" marB="34281"/>
                </a:tc>
                <a:tc>
                  <a:txBody>
                    <a:bodyPr/>
                    <a:lstStyle/>
                    <a:p>
                      <a:r>
                        <a:rPr lang="en-US" sz="1400" dirty="0" smtClean="0"/>
                        <a:t>0</a:t>
                      </a:r>
                      <a:endParaRPr lang="en-US" sz="1400" dirty="0"/>
                    </a:p>
                  </a:txBody>
                  <a:tcPr marL="68594" marR="68594" marT="34281" marB="34281">
                    <a:solidFill>
                      <a:schemeClr val="accent6">
                        <a:lumMod val="20000"/>
                        <a:lumOff val="80000"/>
                      </a:schemeClr>
                    </a:solidFill>
                  </a:tcPr>
                </a:tc>
                <a:tc>
                  <a:txBody>
                    <a:bodyPr/>
                    <a:lstStyle/>
                    <a:p>
                      <a:r>
                        <a:rPr lang="en-US" sz="1400" dirty="0" smtClean="0"/>
                        <a:t>0</a:t>
                      </a:r>
                      <a:endParaRPr lang="en-US" sz="1400" dirty="0"/>
                    </a:p>
                  </a:txBody>
                  <a:tcPr marL="68594" marR="68594" marT="34281" marB="34281">
                    <a:solidFill>
                      <a:srgbClr val="F8BAF1"/>
                    </a:solidFill>
                  </a:tcPr>
                </a:tc>
              </a:tr>
              <a:tr h="281941">
                <a:tc>
                  <a:txBody>
                    <a:bodyPr/>
                    <a:lstStyle/>
                    <a:p>
                      <a:r>
                        <a:rPr lang="en-US" sz="1400" dirty="0" smtClean="0"/>
                        <a:t>0</a:t>
                      </a:r>
                      <a:endParaRPr lang="en-US" sz="1400" dirty="0"/>
                    </a:p>
                  </a:txBody>
                  <a:tcPr marL="68594" marR="68594" marT="34281" marB="34281"/>
                </a:tc>
                <a:tc>
                  <a:txBody>
                    <a:bodyPr/>
                    <a:lstStyle/>
                    <a:p>
                      <a:r>
                        <a:rPr lang="en-US" sz="1400" dirty="0" smtClean="0"/>
                        <a:t>0</a:t>
                      </a:r>
                      <a:endParaRPr lang="en-US" sz="1400" dirty="0"/>
                    </a:p>
                  </a:txBody>
                  <a:tcPr marL="68594" marR="68594" marT="34281" marB="34281"/>
                </a:tc>
                <a:tc>
                  <a:txBody>
                    <a:bodyPr/>
                    <a:lstStyle/>
                    <a:p>
                      <a:r>
                        <a:rPr lang="en-US" sz="1400" dirty="0" smtClean="0"/>
                        <a:t>1</a:t>
                      </a:r>
                      <a:endParaRPr lang="en-US" sz="1400" dirty="0"/>
                    </a:p>
                  </a:txBody>
                  <a:tcPr marL="68594" marR="68594" marT="34281" marB="34281"/>
                </a:tc>
                <a:tc>
                  <a:txBody>
                    <a:bodyPr/>
                    <a:lstStyle/>
                    <a:p>
                      <a:r>
                        <a:rPr lang="en-US" sz="1400" dirty="0" smtClean="0"/>
                        <a:t>0</a:t>
                      </a:r>
                      <a:endParaRPr lang="en-US" sz="1400" dirty="0"/>
                    </a:p>
                  </a:txBody>
                  <a:tcPr marL="68594" marR="68594" marT="34281" marB="34281"/>
                </a:tc>
                <a:tc>
                  <a:txBody>
                    <a:bodyPr/>
                    <a:lstStyle/>
                    <a:p>
                      <a:r>
                        <a:rPr lang="en-US" sz="1400" dirty="0" smtClean="0"/>
                        <a:t>0</a:t>
                      </a:r>
                      <a:endParaRPr lang="en-US" sz="1400" dirty="0"/>
                    </a:p>
                  </a:txBody>
                  <a:tcPr marL="68594" marR="68594" marT="34281" marB="34281">
                    <a:solidFill>
                      <a:schemeClr val="accent6">
                        <a:lumMod val="20000"/>
                        <a:lumOff val="80000"/>
                      </a:schemeClr>
                    </a:solidFill>
                  </a:tcPr>
                </a:tc>
                <a:tc>
                  <a:txBody>
                    <a:bodyPr/>
                    <a:lstStyle/>
                    <a:p>
                      <a:r>
                        <a:rPr lang="en-US" sz="1400" dirty="0" smtClean="0"/>
                        <a:t>0</a:t>
                      </a:r>
                      <a:endParaRPr lang="en-US" sz="1400" dirty="0"/>
                    </a:p>
                  </a:txBody>
                  <a:tcPr marL="68594" marR="68594" marT="34281" marB="34281">
                    <a:solidFill>
                      <a:srgbClr val="F8BAF1"/>
                    </a:solidFill>
                  </a:tcPr>
                </a:tc>
              </a:tr>
              <a:tr h="281941">
                <a:tc>
                  <a:txBody>
                    <a:bodyPr/>
                    <a:lstStyle/>
                    <a:p>
                      <a:r>
                        <a:rPr lang="en-US" sz="1400" dirty="0" smtClean="0"/>
                        <a:t>0</a:t>
                      </a:r>
                      <a:endParaRPr lang="en-US" sz="1400" dirty="0"/>
                    </a:p>
                  </a:txBody>
                  <a:tcPr marL="68594" marR="68594" marT="34281" marB="34281"/>
                </a:tc>
                <a:tc>
                  <a:txBody>
                    <a:bodyPr/>
                    <a:lstStyle/>
                    <a:p>
                      <a:r>
                        <a:rPr lang="en-US" sz="1400" dirty="0" smtClean="0"/>
                        <a:t>0</a:t>
                      </a:r>
                      <a:endParaRPr lang="en-US" sz="1400" dirty="0"/>
                    </a:p>
                  </a:txBody>
                  <a:tcPr marL="68594" marR="68594" marT="34281" marB="34281"/>
                </a:tc>
                <a:tc>
                  <a:txBody>
                    <a:bodyPr/>
                    <a:lstStyle/>
                    <a:p>
                      <a:r>
                        <a:rPr lang="en-US" sz="1400" dirty="0" smtClean="0"/>
                        <a:t>1</a:t>
                      </a:r>
                      <a:endParaRPr lang="en-US" sz="1400" dirty="0"/>
                    </a:p>
                  </a:txBody>
                  <a:tcPr marL="68594" marR="68594" marT="34281" marB="34281"/>
                </a:tc>
                <a:tc>
                  <a:txBody>
                    <a:bodyPr/>
                    <a:lstStyle/>
                    <a:p>
                      <a:r>
                        <a:rPr lang="en-US" sz="1400" dirty="0" smtClean="0"/>
                        <a:t>1</a:t>
                      </a:r>
                      <a:endParaRPr lang="en-US" sz="1400" dirty="0"/>
                    </a:p>
                  </a:txBody>
                  <a:tcPr marL="68594" marR="68594" marT="34281" marB="34281"/>
                </a:tc>
                <a:tc>
                  <a:txBody>
                    <a:bodyPr/>
                    <a:lstStyle/>
                    <a:p>
                      <a:r>
                        <a:rPr lang="en-US" sz="1400" dirty="0" smtClean="0"/>
                        <a:t>0</a:t>
                      </a:r>
                      <a:endParaRPr lang="en-US" sz="1400" dirty="0"/>
                    </a:p>
                  </a:txBody>
                  <a:tcPr marL="68594" marR="68594" marT="34281" marB="34281">
                    <a:solidFill>
                      <a:schemeClr val="accent6">
                        <a:lumMod val="20000"/>
                        <a:lumOff val="80000"/>
                      </a:schemeClr>
                    </a:solidFill>
                  </a:tcPr>
                </a:tc>
                <a:tc>
                  <a:txBody>
                    <a:bodyPr/>
                    <a:lstStyle/>
                    <a:p>
                      <a:r>
                        <a:rPr lang="en-US" sz="1400" dirty="0" smtClean="0"/>
                        <a:t>0</a:t>
                      </a:r>
                      <a:endParaRPr lang="en-US" sz="1400" dirty="0"/>
                    </a:p>
                  </a:txBody>
                  <a:tcPr marL="68594" marR="68594" marT="34281" marB="34281">
                    <a:solidFill>
                      <a:srgbClr val="F8BAF1"/>
                    </a:solidFill>
                  </a:tcPr>
                </a:tc>
              </a:tr>
              <a:tr h="281941">
                <a:tc>
                  <a:txBody>
                    <a:bodyPr/>
                    <a:lstStyle/>
                    <a:p>
                      <a:r>
                        <a:rPr lang="en-US" sz="1400" dirty="0" smtClean="0"/>
                        <a:t>0</a:t>
                      </a:r>
                      <a:endParaRPr lang="en-US" sz="1400" dirty="0"/>
                    </a:p>
                  </a:txBody>
                  <a:tcPr marL="68594" marR="68594" marT="34281" marB="34281"/>
                </a:tc>
                <a:tc>
                  <a:txBody>
                    <a:bodyPr/>
                    <a:lstStyle/>
                    <a:p>
                      <a:r>
                        <a:rPr lang="en-US" sz="1400" dirty="0" smtClean="0"/>
                        <a:t>1</a:t>
                      </a:r>
                      <a:endParaRPr lang="en-US" sz="1400" dirty="0"/>
                    </a:p>
                  </a:txBody>
                  <a:tcPr marL="68594" marR="68594" marT="34281" marB="34281"/>
                </a:tc>
                <a:tc>
                  <a:txBody>
                    <a:bodyPr/>
                    <a:lstStyle/>
                    <a:p>
                      <a:r>
                        <a:rPr lang="en-US" sz="1400" dirty="0" smtClean="0"/>
                        <a:t>0</a:t>
                      </a:r>
                      <a:endParaRPr lang="en-US" sz="1400" dirty="0"/>
                    </a:p>
                  </a:txBody>
                  <a:tcPr marL="68594" marR="68594" marT="34281" marB="34281"/>
                </a:tc>
                <a:tc>
                  <a:txBody>
                    <a:bodyPr/>
                    <a:lstStyle/>
                    <a:p>
                      <a:r>
                        <a:rPr lang="en-US" sz="1400" dirty="0" smtClean="0"/>
                        <a:t>0</a:t>
                      </a:r>
                      <a:endParaRPr lang="en-US" sz="1400" dirty="0"/>
                    </a:p>
                  </a:txBody>
                  <a:tcPr marL="68594" marR="68594" marT="34281" marB="34281"/>
                </a:tc>
                <a:tc>
                  <a:txBody>
                    <a:bodyPr/>
                    <a:lstStyle/>
                    <a:p>
                      <a:r>
                        <a:rPr lang="en-US" sz="1400" dirty="0" smtClean="0"/>
                        <a:t>0</a:t>
                      </a:r>
                      <a:endParaRPr lang="en-US" sz="1400" dirty="0"/>
                    </a:p>
                  </a:txBody>
                  <a:tcPr marL="68594" marR="68594" marT="34281" marB="34281">
                    <a:solidFill>
                      <a:schemeClr val="accent6">
                        <a:lumMod val="20000"/>
                        <a:lumOff val="80000"/>
                      </a:schemeClr>
                    </a:solidFill>
                  </a:tcPr>
                </a:tc>
                <a:tc>
                  <a:txBody>
                    <a:bodyPr/>
                    <a:lstStyle/>
                    <a:p>
                      <a:r>
                        <a:rPr lang="en-US" sz="1400" dirty="0" smtClean="0"/>
                        <a:t>0</a:t>
                      </a:r>
                      <a:endParaRPr lang="en-US" sz="1400" dirty="0"/>
                    </a:p>
                  </a:txBody>
                  <a:tcPr marL="68594" marR="68594" marT="34281" marB="34281">
                    <a:solidFill>
                      <a:srgbClr val="F8BAF1"/>
                    </a:solidFill>
                  </a:tcPr>
                </a:tc>
              </a:tr>
              <a:tr h="281941">
                <a:tc>
                  <a:txBody>
                    <a:bodyPr/>
                    <a:lstStyle/>
                    <a:p>
                      <a:r>
                        <a:rPr lang="en-US" sz="1400" dirty="0" smtClean="0"/>
                        <a:t>0</a:t>
                      </a:r>
                      <a:endParaRPr lang="en-US" sz="1400" dirty="0"/>
                    </a:p>
                  </a:txBody>
                  <a:tcPr marL="68594" marR="68594" marT="34281" marB="34281"/>
                </a:tc>
                <a:tc>
                  <a:txBody>
                    <a:bodyPr/>
                    <a:lstStyle/>
                    <a:p>
                      <a:r>
                        <a:rPr lang="en-US" sz="1400" dirty="0" smtClean="0"/>
                        <a:t>1</a:t>
                      </a:r>
                      <a:endParaRPr lang="en-US" sz="1400" dirty="0"/>
                    </a:p>
                  </a:txBody>
                  <a:tcPr marL="68594" marR="68594" marT="34281" marB="34281"/>
                </a:tc>
                <a:tc>
                  <a:txBody>
                    <a:bodyPr/>
                    <a:lstStyle/>
                    <a:p>
                      <a:r>
                        <a:rPr lang="en-US" sz="1400" dirty="0" smtClean="0"/>
                        <a:t>0</a:t>
                      </a:r>
                      <a:endParaRPr lang="en-US" sz="1400" dirty="0"/>
                    </a:p>
                  </a:txBody>
                  <a:tcPr marL="68594" marR="68594" marT="34281" marB="34281"/>
                </a:tc>
                <a:tc>
                  <a:txBody>
                    <a:bodyPr/>
                    <a:lstStyle/>
                    <a:p>
                      <a:r>
                        <a:rPr lang="en-US" sz="1400" dirty="0" smtClean="0"/>
                        <a:t>1</a:t>
                      </a:r>
                      <a:endParaRPr lang="en-US" sz="1400" dirty="0"/>
                    </a:p>
                  </a:txBody>
                  <a:tcPr marL="68594" marR="68594" marT="34281" marB="34281"/>
                </a:tc>
                <a:tc>
                  <a:txBody>
                    <a:bodyPr/>
                    <a:lstStyle/>
                    <a:p>
                      <a:r>
                        <a:rPr lang="en-US" sz="1400" dirty="0" smtClean="0"/>
                        <a:t>0</a:t>
                      </a:r>
                      <a:endParaRPr lang="en-US" sz="1400" dirty="0"/>
                    </a:p>
                  </a:txBody>
                  <a:tcPr marL="68594" marR="68594" marT="34281" marB="34281">
                    <a:solidFill>
                      <a:schemeClr val="accent6">
                        <a:lumMod val="20000"/>
                        <a:lumOff val="80000"/>
                      </a:schemeClr>
                    </a:solidFill>
                  </a:tcPr>
                </a:tc>
                <a:tc>
                  <a:txBody>
                    <a:bodyPr/>
                    <a:lstStyle/>
                    <a:p>
                      <a:r>
                        <a:rPr lang="en-US" sz="1400" dirty="0" smtClean="0"/>
                        <a:t>0</a:t>
                      </a:r>
                      <a:endParaRPr lang="en-US" sz="1400" dirty="0"/>
                    </a:p>
                  </a:txBody>
                  <a:tcPr marL="68594" marR="68594" marT="34281" marB="34281">
                    <a:solidFill>
                      <a:srgbClr val="F8BAF1"/>
                    </a:solidFill>
                  </a:tcPr>
                </a:tc>
              </a:tr>
              <a:tr h="281941">
                <a:tc>
                  <a:txBody>
                    <a:bodyPr/>
                    <a:lstStyle/>
                    <a:p>
                      <a:r>
                        <a:rPr lang="en-US" sz="1400" dirty="0" smtClean="0"/>
                        <a:t>0</a:t>
                      </a:r>
                      <a:endParaRPr lang="en-US" sz="1400" dirty="0"/>
                    </a:p>
                  </a:txBody>
                  <a:tcPr marL="68594" marR="68594" marT="34281" marB="34281"/>
                </a:tc>
                <a:tc>
                  <a:txBody>
                    <a:bodyPr/>
                    <a:lstStyle/>
                    <a:p>
                      <a:r>
                        <a:rPr lang="en-US" sz="1400" dirty="0" smtClean="0"/>
                        <a:t>1</a:t>
                      </a:r>
                      <a:endParaRPr lang="en-US" sz="1400" dirty="0"/>
                    </a:p>
                  </a:txBody>
                  <a:tcPr marL="68594" marR="68594" marT="34281" marB="34281"/>
                </a:tc>
                <a:tc>
                  <a:txBody>
                    <a:bodyPr/>
                    <a:lstStyle/>
                    <a:p>
                      <a:r>
                        <a:rPr lang="en-US" sz="1400" dirty="0" smtClean="0"/>
                        <a:t>1</a:t>
                      </a:r>
                      <a:endParaRPr lang="en-US" sz="1400" dirty="0"/>
                    </a:p>
                  </a:txBody>
                  <a:tcPr marL="68594" marR="68594" marT="34281" marB="34281"/>
                </a:tc>
                <a:tc>
                  <a:txBody>
                    <a:bodyPr/>
                    <a:lstStyle/>
                    <a:p>
                      <a:r>
                        <a:rPr lang="en-US" sz="1400" dirty="0" smtClean="0"/>
                        <a:t>0</a:t>
                      </a:r>
                      <a:endParaRPr lang="en-US" sz="1400" dirty="0"/>
                    </a:p>
                  </a:txBody>
                  <a:tcPr marL="68594" marR="68594" marT="34281" marB="34281"/>
                </a:tc>
                <a:tc>
                  <a:txBody>
                    <a:bodyPr/>
                    <a:lstStyle/>
                    <a:p>
                      <a:r>
                        <a:rPr lang="en-US" sz="1400" dirty="0" smtClean="0"/>
                        <a:t>0</a:t>
                      </a:r>
                      <a:endParaRPr lang="en-US" sz="1400" dirty="0"/>
                    </a:p>
                  </a:txBody>
                  <a:tcPr marL="68594" marR="68594" marT="34281" marB="34281">
                    <a:solidFill>
                      <a:schemeClr val="accent6">
                        <a:lumMod val="20000"/>
                        <a:lumOff val="80000"/>
                      </a:schemeClr>
                    </a:solidFill>
                  </a:tcPr>
                </a:tc>
                <a:tc>
                  <a:txBody>
                    <a:bodyPr/>
                    <a:lstStyle/>
                    <a:p>
                      <a:r>
                        <a:rPr lang="en-US" sz="1400" dirty="0" smtClean="0"/>
                        <a:t>0</a:t>
                      </a:r>
                      <a:endParaRPr lang="en-US" sz="1400" dirty="0"/>
                    </a:p>
                  </a:txBody>
                  <a:tcPr marL="68594" marR="68594" marT="34281" marB="34281">
                    <a:solidFill>
                      <a:srgbClr val="F8BAF1"/>
                    </a:solidFill>
                  </a:tcPr>
                </a:tc>
              </a:tr>
              <a:tr h="281941">
                <a:tc>
                  <a:txBody>
                    <a:bodyPr/>
                    <a:lstStyle/>
                    <a:p>
                      <a:r>
                        <a:rPr lang="en-US" sz="1400" dirty="0" smtClean="0"/>
                        <a:t>0</a:t>
                      </a:r>
                      <a:endParaRPr lang="en-US" sz="1400" dirty="0"/>
                    </a:p>
                  </a:txBody>
                  <a:tcPr marL="68594" marR="68594" marT="34281" marB="34281"/>
                </a:tc>
                <a:tc>
                  <a:txBody>
                    <a:bodyPr/>
                    <a:lstStyle/>
                    <a:p>
                      <a:r>
                        <a:rPr lang="en-US" sz="1400" dirty="0" smtClean="0"/>
                        <a:t>1</a:t>
                      </a:r>
                      <a:endParaRPr lang="en-US" sz="1400" dirty="0"/>
                    </a:p>
                  </a:txBody>
                  <a:tcPr marL="68594" marR="68594" marT="34281" marB="34281"/>
                </a:tc>
                <a:tc>
                  <a:txBody>
                    <a:bodyPr/>
                    <a:lstStyle/>
                    <a:p>
                      <a:r>
                        <a:rPr lang="en-US" sz="1400" dirty="0" smtClean="0"/>
                        <a:t>1</a:t>
                      </a:r>
                      <a:endParaRPr lang="en-US" sz="1400" dirty="0"/>
                    </a:p>
                  </a:txBody>
                  <a:tcPr marL="68594" marR="68594" marT="34281" marB="34281"/>
                </a:tc>
                <a:tc>
                  <a:txBody>
                    <a:bodyPr/>
                    <a:lstStyle/>
                    <a:p>
                      <a:r>
                        <a:rPr lang="en-US" sz="1400" dirty="0" smtClean="0"/>
                        <a:t>1</a:t>
                      </a:r>
                      <a:endParaRPr lang="en-US" sz="1400" dirty="0"/>
                    </a:p>
                  </a:txBody>
                  <a:tcPr marL="68594" marR="68594" marT="34281" marB="34281"/>
                </a:tc>
                <a:tc>
                  <a:txBody>
                    <a:bodyPr/>
                    <a:lstStyle/>
                    <a:p>
                      <a:r>
                        <a:rPr lang="en-US" sz="1400" dirty="0" smtClean="0"/>
                        <a:t>0</a:t>
                      </a:r>
                      <a:endParaRPr lang="en-US" sz="1400" dirty="0"/>
                    </a:p>
                  </a:txBody>
                  <a:tcPr marL="68594" marR="68594" marT="34281" marB="34281">
                    <a:solidFill>
                      <a:schemeClr val="accent6">
                        <a:lumMod val="20000"/>
                        <a:lumOff val="80000"/>
                      </a:schemeClr>
                    </a:solidFill>
                  </a:tcPr>
                </a:tc>
                <a:tc>
                  <a:txBody>
                    <a:bodyPr/>
                    <a:lstStyle/>
                    <a:p>
                      <a:r>
                        <a:rPr lang="en-US" sz="1400" dirty="0" smtClean="0"/>
                        <a:t>0</a:t>
                      </a:r>
                      <a:endParaRPr lang="en-US" sz="1400" dirty="0"/>
                    </a:p>
                  </a:txBody>
                  <a:tcPr marL="68594" marR="68594" marT="34281" marB="34281">
                    <a:solidFill>
                      <a:srgbClr val="F8BAF1"/>
                    </a:solidFill>
                  </a:tcPr>
                </a:tc>
              </a:tr>
              <a:tr h="281941">
                <a:tc>
                  <a:txBody>
                    <a:bodyPr/>
                    <a:lstStyle/>
                    <a:p>
                      <a:r>
                        <a:rPr lang="en-US" sz="1400" dirty="0" smtClean="0"/>
                        <a:t>1</a:t>
                      </a:r>
                      <a:endParaRPr lang="en-US" sz="1400" dirty="0"/>
                    </a:p>
                  </a:txBody>
                  <a:tcPr marL="68594" marR="68594" marT="34281" marB="34281"/>
                </a:tc>
                <a:tc>
                  <a:txBody>
                    <a:bodyPr/>
                    <a:lstStyle/>
                    <a:p>
                      <a:r>
                        <a:rPr lang="en-US" sz="1400" dirty="0" smtClean="0"/>
                        <a:t>0</a:t>
                      </a:r>
                      <a:endParaRPr lang="en-US" sz="1400" dirty="0"/>
                    </a:p>
                  </a:txBody>
                  <a:tcPr marL="68594" marR="68594" marT="34281" marB="34281"/>
                </a:tc>
                <a:tc>
                  <a:txBody>
                    <a:bodyPr/>
                    <a:lstStyle/>
                    <a:p>
                      <a:r>
                        <a:rPr lang="en-US" sz="1400" dirty="0" smtClean="0"/>
                        <a:t>0</a:t>
                      </a:r>
                      <a:endParaRPr lang="en-US" sz="1400" dirty="0"/>
                    </a:p>
                  </a:txBody>
                  <a:tcPr marL="68594" marR="68594" marT="34281" marB="34281"/>
                </a:tc>
                <a:tc>
                  <a:txBody>
                    <a:bodyPr/>
                    <a:lstStyle/>
                    <a:p>
                      <a:r>
                        <a:rPr lang="en-US" sz="1400" dirty="0" smtClean="0"/>
                        <a:t>0</a:t>
                      </a:r>
                      <a:endParaRPr lang="en-US" sz="1400" dirty="0"/>
                    </a:p>
                  </a:txBody>
                  <a:tcPr marL="68594" marR="68594" marT="34281" marB="34281"/>
                </a:tc>
                <a:tc>
                  <a:txBody>
                    <a:bodyPr/>
                    <a:lstStyle/>
                    <a:p>
                      <a:r>
                        <a:rPr lang="en-US" sz="1400" dirty="0" smtClean="0"/>
                        <a:t>x</a:t>
                      </a:r>
                      <a:endParaRPr lang="en-US" sz="1400" dirty="0"/>
                    </a:p>
                  </a:txBody>
                  <a:tcPr marL="68594" marR="68594" marT="34281" marB="34281">
                    <a:solidFill>
                      <a:schemeClr val="accent6">
                        <a:lumMod val="20000"/>
                        <a:lumOff val="80000"/>
                      </a:schemeClr>
                    </a:solidFill>
                  </a:tcPr>
                </a:tc>
                <a:tc>
                  <a:txBody>
                    <a:bodyPr/>
                    <a:lstStyle/>
                    <a:p>
                      <a:r>
                        <a:rPr lang="en-US" sz="1400" dirty="0" smtClean="0"/>
                        <a:t>x</a:t>
                      </a:r>
                      <a:endParaRPr lang="en-US" sz="1400" dirty="0"/>
                    </a:p>
                  </a:txBody>
                  <a:tcPr marL="68594" marR="68594" marT="34281" marB="34281">
                    <a:solidFill>
                      <a:srgbClr val="F8BAF1"/>
                    </a:solidFill>
                  </a:tcPr>
                </a:tc>
              </a:tr>
              <a:tr h="281941">
                <a:tc>
                  <a:txBody>
                    <a:bodyPr/>
                    <a:lstStyle/>
                    <a:p>
                      <a:r>
                        <a:rPr lang="en-US" sz="1400" dirty="0" smtClean="0"/>
                        <a:t>1</a:t>
                      </a:r>
                      <a:endParaRPr lang="en-US" sz="1400" dirty="0"/>
                    </a:p>
                  </a:txBody>
                  <a:tcPr marL="68594" marR="68594" marT="34281" marB="34281"/>
                </a:tc>
                <a:tc>
                  <a:txBody>
                    <a:bodyPr/>
                    <a:lstStyle/>
                    <a:p>
                      <a:r>
                        <a:rPr lang="en-US" sz="1400" dirty="0" smtClean="0"/>
                        <a:t>0</a:t>
                      </a:r>
                      <a:endParaRPr lang="en-US" sz="1400" dirty="0"/>
                    </a:p>
                  </a:txBody>
                  <a:tcPr marL="68594" marR="68594" marT="34281" marB="34281"/>
                </a:tc>
                <a:tc>
                  <a:txBody>
                    <a:bodyPr/>
                    <a:lstStyle/>
                    <a:p>
                      <a:r>
                        <a:rPr lang="en-US" sz="1400" dirty="0" smtClean="0"/>
                        <a:t>0</a:t>
                      </a:r>
                      <a:endParaRPr lang="en-US" sz="1400" dirty="0"/>
                    </a:p>
                  </a:txBody>
                  <a:tcPr marL="68594" marR="68594" marT="34281" marB="34281"/>
                </a:tc>
                <a:tc>
                  <a:txBody>
                    <a:bodyPr/>
                    <a:lstStyle/>
                    <a:p>
                      <a:r>
                        <a:rPr lang="en-US" sz="1400" dirty="0" smtClean="0"/>
                        <a:t>1</a:t>
                      </a:r>
                      <a:endParaRPr lang="en-US" sz="1400" dirty="0"/>
                    </a:p>
                  </a:txBody>
                  <a:tcPr marL="68594" marR="68594" marT="34281" marB="34281"/>
                </a:tc>
                <a:tc>
                  <a:txBody>
                    <a:bodyPr/>
                    <a:lstStyle/>
                    <a:p>
                      <a:r>
                        <a:rPr lang="en-US" sz="1400" dirty="0" smtClean="0"/>
                        <a:t>x</a:t>
                      </a:r>
                      <a:endParaRPr lang="en-US" sz="1400" dirty="0"/>
                    </a:p>
                  </a:txBody>
                  <a:tcPr marL="68594" marR="68594" marT="34281" marB="34281">
                    <a:solidFill>
                      <a:schemeClr val="accent6">
                        <a:lumMod val="20000"/>
                        <a:lumOff val="80000"/>
                      </a:schemeClr>
                    </a:solidFill>
                  </a:tcPr>
                </a:tc>
                <a:tc>
                  <a:txBody>
                    <a:bodyPr/>
                    <a:lstStyle/>
                    <a:p>
                      <a:r>
                        <a:rPr lang="en-US" sz="1400" dirty="0" smtClean="0"/>
                        <a:t>x</a:t>
                      </a:r>
                      <a:endParaRPr lang="en-US" sz="1400" dirty="0"/>
                    </a:p>
                  </a:txBody>
                  <a:tcPr marL="68594" marR="68594" marT="34281" marB="34281">
                    <a:solidFill>
                      <a:srgbClr val="F8BAF1"/>
                    </a:solidFill>
                  </a:tcPr>
                </a:tc>
              </a:tr>
              <a:tr h="281941">
                <a:tc>
                  <a:txBody>
                    <a:bodyPr/>
                    <a:lstStyle/>
                    <a:p>
                      <a:r>
                        <a:rPr lang="en-US" sz="1400" dirty="0" smtClean="0"/>
                        <a:t>1</a:t>
                      </a:r>
                      <a:endParaRPr lang="en-US" sz="1400" dirty="0"/>
                    </a:p>
                  </a:txBody>
                  <a:tcPr marL="68594" marR="68594" marT="34281" marB="34281"/>
                </a:tc>
                <a:tc>
                  <a:txBody>
                    <a:bodyPr/>
                    <a:lstStyle/>
                    <a:p>
                      <a:r>
                        <a:rPr lang="en-US" sz="1400" dirty="0" smtClean="0"/>
                        <a:t>0</a:t>
                      </a:r>
                      <a:endParaRPr lang="en-US" sz="1400" dirty="0"/>
                    </a:p>
                  </a:txBody>
                  <a:tcPr marL="68594" marR="68594" marT="34281" marB="34281"/>
                </a:tc>
                <a:tc>
                  <a:txBody>
                    <a:bodyPr/>
                    <a:lstStyle/>
                    <a:p>
                      <a:r>
                        <a:rPr lang="en-US" sz="1400" dirty="0" smtClean="0"/>
                        <a:t>1</a:t>
                      </a:r>
                      <a:endParaRPr lang="en-US" sz="1400" dirty="0"/>
                    </a:p>
                  </a:txBody>
                  <a:tcPr marL="68594" marR="68594" marT="34281" marB="34281"/>
                </a:tc>
                <a:tc>
                  <a:txBody>
                    <a:bodyPr/>
                    <a:lstStyle/>
                    <a:p>
                      <a:r>
                        <a:rPr lang="en-US" sz="1400" dirty="0" smtClean="0"/>
                        <a:t>0</a:t>
                      </a:r>
                      <a:endParaRPr lang="en-US" sz="1400" dirty="0"/>
                    </a:p>
                  </a:txBody>
                  <a:tcPr marL="68594" marR="68594" marT="34281" marB="34281"/>
                </a:tc>
                <a:tc>
                  <a:txBody>
                    <a:bodyPr/>
                    <a:lstStyle/>
                    <a:p>
                      <a:r>
                        <a:rPr lang="en-US" sz="1400" dirty="0" smtClean="0"/>
                        <a:t>0</a:t>
                      </a:r>
                      <a:endParaRPr lang="en-US" sz="1400" dirty="0"/>
                    </a:p>
                  </a:txBody>
                  <a:tcPr marL="68594" marR="68594" marT="34281" marB="34281">
                    <a:solidFill>
                      <a:schemeClr val="accent6">
                        <a:lumMod val="20000"/>
                        <a:lumOff val="80000"/>
                      </a:schemeClr>
                    </a:solidFill>
                  </a:tcPr>
                </a:tc>
                <a:tc>
                  <a:txBody>
                    <a:bodyPr/>
                    <a:lstStyle/>
                    <a:p>
                      <a:r>
                        <a:rPr lang="en-US" sz="1400" dirty="0" smtClean="0"/>
                        <a:t>1</a:t>
                      </a:r>
                      <a:endParaRPr lang="en-US" sz="1400" dirty="0"/>
                    </a:p>
                  </a:txBody>
                  <a:tcPr marL="68594" marR="68594" marT="34281" marB="34281">
                    <a:solidFill>
                      <a:srgbClr val="F8BAF1"/>
                    </a:solidFill>
                  </a:tcPr>
                </a:tc>
              </a:tr>
              <a:tr h="281941">
                <a:tc>
                  <a:txBody>
                    <a:bodyPr/>
                    <a:lstStyle/>
                    <a:p>
                      <a:r>
                        <a:rPr lang="en-US" sz="1400" dirty="0" smtClean="0"/>
                        <a:t>1</a:t>
                      </a:r>
                      <a:endParaRPr lang="en-US" sz="1400" dirty="0"/>
                    </a:p>
                  </a:txBody>
                  <a:tcPr marL="68594" marR="68594" marT="34281" marB="34281"/>
                </a:tc>
                <a:tc>
                  <a:txBody>
                    <a:bodyPr/>
                    <a:lstStyle/>
                    <a:p>
                      <a:r>
                        <a:rPr lang="en-US" sz="1400" dirty="0" smtClean="0"/>
                        <a:t>0</a:t>
                      </a:r>
                      <a:endParaRPr lang="en-US" sz="1400" dirty="0"/>
                    </a:p>
                  </a:txBody>
                  <a:tcPr marL="68594" marR="68594" marT="34281" marB="34281"/>
                </a:tc>
                <a:tc>
                  <a:txBody>
                    <a:bodyPr/>
                    <a:lstStyle/>
                    <a:p>
                      <a:r>
                        <a:rPr lang="en-US" sz="1400" dirty="0" smtClean="0"/>
                        <a:t>1</a:t>
                      </a:r>
                      <a:endParaRPr lang="en-US" sz="1400" dirty="0"/>
                    </a:p>
                  </a:txBody>
                  <a:tcPr marL="68594" marR="68594" marT="34281" marB="34281"/>
                </a:tc>
                <a:tc>
                  <a:txBody>
                    <a:bodyPr/>
                    <a:lstStyle/>
                    <a:p>
                      <a:r>
                        <a:rPr lang="en-US" sz="1400" dirty="0" smtClean="0"/>
                        <a:t>1</a:t>
                      </a:r>
                      <a:endParaRPr lang="en-US" sz="1400" dirty="0"/>
                    </a:p>
                  </a:txBody>
                  <a:tcPr marL="68594" marR="68594" marT="34281" marB="34281"/>
                </a:tc>
                <a:tc>
                  <a:txBody>
                    <a:bodyPr/>
                    <a:lstStyle/>
                    <a:p>
                      <a:r>
                        <a:rPr lang="en-US" sz="1400" dirty="0" smtClean="0"/>
                        <a:t>0</a:t>
                      </a:r>
                      <a:endParaRPr lang="en-US" sz="1400" dirty="0"/>
                    </a:p>
                  </a:txBody>
                  <a:tcPr marL="68594" marR="68594" marT="34281" marB="34281">
                    <a:solidFill>
                      <a:schemeClr val="accent6">
                        <a:lumMod val="20000"/>
                        <a:lumOff val="80000"/>
                      </a:schemeClr>
                    </a:solidFill>
                  </a:tcPr>
                </a:tc>
                <a:tc>
                  <a:txBody>
                    <a:bodyPr/>
                    <a:lstStyle/>
                    <a:p>
                      <a:r>
                        <a:rPr lang="en-US" sz="1400" dirty="0" smtClean="0"/>
                        <a:t>0</a:t>
                      </a:r>
                      <a:endParaRPr lang="en-US" sz="1400" dirty="0"/>
                    </a:p>
                  </a:txBody>
                  <a:tcPr marL="68594" marR="68594" marT="34281" marB="34281">
                    <a:solidFill>
                      <a:srgbClr val="F8BAF1"/>
                    </a:solidFill>
                  </a:tcPr>
                </a:tc>
              </a:tr>
              <a:tr h="281941">
                <a:tc>
                  <a:txBody>
                    <a:bodyPr/>
                    <a:lstStyle/>
                    <a:p>
                      <a:r>
                        <a:rPr lang="en-US" sz="1400" dirty="0" smtClean="0"/>
                        <a:t>1</a:t>
                      </a:r>
                      <a:endParaRPr lang="en-US" sz="1400" dirty="0"/>
                    </a:p>
                  </a:txBody>
                  <a:tcPr marL="68594" marR="68594" marT="34281" marB="34281"/>
                </a:tc>
                <a:tc>
                  <a:txBody>
                    <a:bodyPr/>
                    <a:lstStyle/>
                    <a:p>
                      <a:r>
                        <a:rPr lang="en-US" sz="1400" dirty="0" smtClean="0"/>
                        <a:t>1</a:t>
                      </a:r>
                      <a:endParaRPr lang="en-US" sz="1400" dirty="0"/>
                    </a:p>
                  </a:txBody>
                  <a:tcPr marL="68594" marR="68594" marT="34281" marB="34281"/>
                </a:tc>
                <a:tc>
                  <a:txBody>
                    <a:bodyPr/>
                    <a:lstStyle/>
                    <a:p>
                      <a:r>
                        <a:rPr lang="en-US" sz="1400" dirty="0" smtClean="0"/>
                        <a:t>0</a:t>
                      </a:r>
                      <a:endParaRPr lang="en-US" sz="1400" dirty="0"/>
                    </a:p>
                  </a:txBody>
                  <a:tcPr marL="68594" marR="68594" marT="34281" marB="34281"/>
                </a:tc>
                <a:tc>
                  <a:txBody>
                    <a:bodyPr/>
                    <a:lstStyle/>
                    <a:p>
                      <a:r>
                        <a:rPr lang="en-US" sz="1400" dirty="0" smtClean="0"/>
                        <a:t>0</a:t>
                      </a:r>
                      <a:endParaRPr lang="en-US" sz="1400" dirty="0"/>
                    </a:p>
                  </a:txBody>
                  <a:tcPr marL="68594" marR="68594" marT="34281" marB="34281"/>
                </a:tc>
                <a:tc>
                  <a:txBody>
                    <a:bodyPr/>
                    <a:lstStyle/>
                    <a:p>
                      <a:r>
                        <a:rPr lang="en-US" sz="1400" dirty="0" smtClean="0"/>
                        <a:t>0</a:t>
                      </a:r>
                      <a:endParaRPr lang="en-US" sz="1400" dirty="0"/>
                    </a:p>
                  </a:txBody>
                  <a:tcPr marL="68594" marR="68594" marT="34281" marB="34281">
                    <a:solidFill>
                      <a:schemeClr val="accent6">
                        <a:lumMod val="20000"/>
                        <a:lumOff val="80000"/>
                      </a:schemeClr>
                    </a:solidFill>
                  </a:tcPr>
                </a:tc>
                <a:tc>
                  <a:txBody>
                    <a:bodyPr/>
                    <a:lstStyle/>
                    <a:p>
                      <a:r>
                        <a:rPr lang="en-US" sz="1400" dirty="0" smtClean="0"/>
                        <a:t>0</a:t>
                      </a:r>
                      <a:endParaRPr lang="en-US" sz="1400" dirty="0"/>
                    </a:p>
                  </a:txBody>
                  <a:tcPr marL="68594" marR="68594" marT="34281" marB="34281">
                    <a:solidFill>
                      <a:srgbClr val="F8BAF1"/>
                    </a:solidFill>
                  </a:tcPr>
                </a:tc>
              </a:tr>
              <a:tr h="281941">
                <a:tc>
                  <a:txBody>
                    <a:bodyPr/>
                    <a:lstStyle/>
                    <a:p>
                      <a:r>
                        <a:rPr lang="en-US" sz="1400" dirty="0" smtClean="0"/>
                        <a:t>1</a:t>
                      </a:r>
                      <a:endParaRPr lang="en-US" sz="1400" dirty="0"/>
                    </a:p>
                  </a:txBody>
                  <a:tcPr marL="68594" marR="68594" marT="34281" marB="34281"/>
                </a:tc>
                <a:tc>
                  <a:txBody>
                    <a:bodyPr/>
                    <a:lstStyle/>
                    <a:p>
                      <a:r>
                        <a:rPr lang="en-US" sz="1400" dirty="0" smtClean="0"/>
                        <a:t>1</a:t>
                      </a:r>
                      <a:endParaRPr lang="en-US" sz="1400" dirty="0"/>
                    </a:p>
                  </a:txBody>
                  <a:tcPr marL="68594" marR="68594" marT="34281" marB="34281"/>
                </a:tc>
                <a:tc>
                  <a:txBody>
                    <a:bodyPr/>
                    <a:lstStyle/>
                    <a:p>
                      <a:r>
                        <a:rPr lang="en-US" sz="1400" dirty="0" smtClean="0"/>
                        <a:t>0</a:t>
                      </a:r>
                      <a:endParaRPr lang="en-US" sz="1400" dirty="0"/>
                    </a:p>
                  </a:txBody>
                  <a:tcPr marL="68594" marR="68594" marT="34281" marB="34281"/>
                </a:tc>
                <a:tc>
                  <a:txBody>
                    <a:bodyPr/>
                    <a:lstStyle/>
                    <a:p>
                      <a:r>
                        <a:rPr lang="en-US" sz="1400" dirty="0" smtClean="0"/>
                        <a:t>1</a:t>
                      </a:r>
                      <a:endParaRPr lang="en-US" sz="1400" dirty="0"/>
                    </a:p>
                  </a:txBody>
                  <a:tcPr marL="68594" marR="68594" marT="34281" marB="34281"/>
                </a:tc>
                <a:tc>
                  <a:txBody>
                    <a:bodyPr/>
                    <a:lstStyle/>
                    <a:p>
                      <a:r>
                        <a:rPr lang="en-US" sz="1400" dirty="0" smtClean="0"/>
                        <a:t>0</a:t>
                      </a:r>
                      <a:endParaRPr lang="en-US" sz="1400" dirty="0"/>
                    </a:p>
                  </a:txBody>
                  <a:tcPr marL="68594" marR="68594" marT="34281" marB="34281">
                    <a:solidFill>
                      <a:schemeClr val="accent6">
                        <a:lumMod val="20000"/>
                        <a:lumOff val="80000"/>
                      </a:schemeClr>
                    </a:solidFill>
                  </a:tcPr>
                </a:tc>
                <a:tc>
                  <a:txBody>
                    <a:bodyPr/>
                    <a:lstStyle/>
                    <a:p>
                      <a:r>
                        <a:rPr lang="en-US" sz="1400" dirty="0" smtClean="0"/>
                        <a:t>0</a:t>
                      </a:r>
                      <a:endParaRPr lang="en-US" sz="1400" dirty="0"/>
                    </a:p>
                  </a:txBody>
                  <a:tcPr marL="68594" marR="68594" marT="34281" marB="34281">
                    <a:solidFill>
                      <a:srgbClr val="F8BAF1"/>
                    </a:solidFill>
                  </a:tcPr>
                </a:tc>
              </a:tr>
              <a:tr h="281941">
                <a:tc>
                  <a:txBody>
                    <a:bodyPr/>
                    <a:lstStyle/>
                    <a:p>
                      <a:r>
                        <a:rPr lang="en-US" sz="1400" dirty="0" smtClean="0"/>
                        <a:t>1</a:t>
                      </a:r>
                      <a:endParaRPr lang="en-US" sz="1400" dirty="0"/>
                    </a:p>
                  </a:txBody>
                  <a:tcPr marL="68594" marR="68594" marT="34281" marB="34281"/>
                </a:tc>
                <a:tc>
                  <a:txBody>
                    <a:bodyPr/>
                    <a:lstStyle/>
                    <a:p>
                      <a:r>
                        <a:rPr lang="en-US" sz="1400" dirty="0" smtClean="0"/>
                        <a:t>1</a:t>
                      </a:r>
                      <a:endParaRPr lang="en-US" sz="1400" dirty="0"/>
                    </a:p>
                  </a:txBody>
                  <a:tcPr marL="68594" marR="68594" marT="34281" marB="34281"/>
                </a:tc>
                <a:tc>
                  <a:txBody>
                    <a:bodyPr/>
                    <a:lstStyle/>
                    <a:p>
                      <a:r>
                        <a:rPr lang="en-US" sz="1400" dirty="0" smtClean="0"/>
                        <a:t>1</a:t>
                      </a:r>
                      <a:endParaRPr lang="en-US" sz="1400" dirty="0"/>
                    </a:p>
                  </a:txBody>
                  <a:tcPr marL="68594" marR="68594" marT="34281" marB="34281"/>
                </a:tc>
                <a:tc>
                  <a:txBody>
                    <a:bodyPr/>
                    <a:lstStyle/>
                    <a:p>
                      <a:r>
                        <a:rPr lang="en-US" sz="1400" dirty="0" smtClean="0"/>
                        <a:t>0</a:t>
                      </a:r>
                      <a:endParaRPr lang="en-US" sz="1400" dirty="0"/>
                    </a:p>
                  </a:txBody>
                  <a:tcPr marL="68594" marR="68594" marT="34281" marB="34281"/>
                </a:tc>
                <a:tc>
                  <a:txBody>
                    <a:bodyPr/>
                    <a:lstStyle/>
                    <a:p>
                      <a:r>
                        <a:rPr lang="en-US" sz="1400" dirty="0" smtClean="0"/>
                        <a:t>0</a:t>
                      </a:r>
                      <a:endParaRPr lang="en-US" sz="1400" dirty="0"/>
                    </a:p>
                  </a:txBody>
                  <a:tcPr marL="68594" marR="68594" marT="34281" marB="34281">
                    <a:solidFill>
                      <a:schemeClr val="accent6">
                        <a:lumMod val="20000"/>
                        <a:lumOff val="80000"/>
                      </a:schemeClr>
                    </a:solidFill>
                  </a:tcPr>
                </a:tc>
                <a:tc>
                  <a:txBody>
                    <a:bodyPr/>
                    <a:lstStyle/>
                    <a:p>
                      <a:r>
                        <a:rPr lang="en-US" sz="1400" dirty="0" smtClean="0"/>
                        <a:t>0</a:t>
                      </a:r>
                      <a:endParaRPr lang="en-US" sz="1400" dirty="0"/>
                    </a:p>
                  </a:txBody>
                  <a:tcPr marL="68594" marR="68594" marT="34281" marB="34281">
                    <a:solidFill>
                      <a:srgbClr val="F8BAF1"/>
                    </a:solidFill>
                  </a:tcPr>
                </a:tc>
              </a:tr>
              <a:tr h="281941">
                <a:tc>
                  <a:txBody>
                    <a:bodyPr/>
                    <a:lstStyle/>
                    <a:p>
                      <a:r>
                        <a:rPr lang="en-US" sz="1400" dirty="0" smtClean="0"/>
                        <a:t>1</a:t>
                      </a:r>
                      <a:endParaRPr lang="en-US" sz="1400" dirty="0"/>
                    </a:p>
                  </a:txBody>
                  <a:tcPr marL="68594" marR="68594" marT="34281" marB="34281"/>
                </a:tc>
                <a:tc>
                  <a:txBody>
                    <a:bodyPr/>
                    <a:lstStyle/>
                    <a:p>
                      <a:r>
                        <a:rPr lang="en-US" sz="1400" dirty="0" smtClean="0"/>
                        <a:t>1</a:t>
                      </a:r>
                      <a:endParaRPr lang="en-US" sz="1400" dirty="0"/>
                    </a:p>
                  </a:txBody>
                  <a:tcPr marL="68594" marR="68594" marT="34281" marB="34281"/>
                </a:tc>
                <a:tc>
                  <a:txBody>
                    <a:bodyPr/>
                    <a:lstStyle/>
                    <a:p>
                      <a:r>
                        <a:rPr lang="en-US" sz="1400" dirty="0" smtClean="0"/>
                        <a:t>1</a:t>
                      </a:r>
                      <a:endParaRPr lang="en-US" sz="1400" dirty="0"/>
                    </a:p>
                  </a:txBody>
                  <a:tcPr marL="68594" marR="68594" marT="34281" marB="34281"/>
                </a:tc>
                <a:tc>
                  <a:txBody>
                    <a:bodyPr/>
                    <a:lstStyle/>
                    <a:p>
                      <a:r>
                        <a:rPr lang="en-US" sz="1400" dirty="0" smtClean="0"/>
                        <a:t>1</a:t>
                      </a:r>
                      <a:endParaRPr lang="en-US" sz="1400" dirty="0"/>
                    </a:p>
                  </a:txBody>
                  <a:tcPr marL="68594" marR="68594" marT="34281" marB="34281"/>
                </a:tc>
                <a:tc>
                  <a:txBody>
                    <a:bodyPr/>
                    <a:lstStyle/>
                    <a:p>
                      <a:r>
                        <a:rPr lang="en-US" sz="1400" dirty="0" smtClean="0"/>
                        <a:t>1</a:t>
                      </a:r>
                      <a:endParaRPr lang="en-US" sz="1400" dirty="0"/>
                    </a:p>
                  </a:txBody>
                  <a:tcPr marL="68594" marR="68594" marT="34281" marB="34281">
                    <a:solidFill>
                      <a:schemeClr val="accent6">
                        <a:lumMod val="20000"/>
                        <a:lumOff val="80000"/>
                      </a:schemeClr>
                    </a:solidFill>
                  </a:tcPr>
                </a:tc>
                <a:tc>
                  <a:txBody>
                    <a:bodyPr/>
                    <a:lstStyle/>
                    <a:p>
                      <a:r>
                        <a:rPr lang="en-US" sz="1400" dirty="0" smtClean="0"/>
                        <a:t>0</a:t>
                      </a:r>
                      <a:endParaRPr lang="en-US" sz="1400" dirty="0"/>
                    </a:p>
                  </a:txBody>
                  <a:tcPr marL="68594" marR="68594" marT="34281" marB="34281">
                    <a:solidFill>
                      <a:srgbClr val="F8BAF1"/>
                    </a:solidFill>
                  </a:tcPr>
                </a:tc>
              </a:tr>
            </a:tbl>
          </a:graphicData>
        </a:graphic>
      </p:graphicFrame>
      <p:sp>
        <p:nvSpPr>
          <p:cNvPr id="5" name="Rectangle 4"/>
          <p:cNvSpPr/>
          <p:nvPr/>
        </p:nvSpPr>
        <p:spPr>
          <a:xfrm>
            <a:off x="4597400" y="387350"/>
            <a:ext cx="2395538" cy="1628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r>
              <a:rPr lang="en-US" sz="1800" dirty="0"/>
              <a:t>A=1: Got A in Digital Logics</a:t>
            </a:r>
          </a:p>
          <a:p>
            <a:pPr algn="ctr">
              <a:defRPr/>
            </a:pPr>
            <a:r>
              <a:rPr lang="en-US" sz="1800" dirty="0"/>
              <a:t>B=1: Full time </a:t>
            </a:r>
            <a:r>
              <a:rPr lang="en-US" sz="1800" dirty="0" err="1"/>
              <a:t>bracu</a:t>
            </a:r>
            <a:r>
              <a:rPr lang="en-US" sz="1800" dirty="0"/>
              <a:t> undergrad</a:t>
            </a:r>
          </a:p>
          <a:p>
            <a:pPr algn="ctr">
              <a:defRPr/>
            </a:pPr>
            <a:r>
              <a:rPr lang="en-US" sz="1800" dirty="0"/>
              <a:t>C=0: You are on probation </a:t>
            </a:r>
          </a:p>
          <a:p>
            <a:pPr algn="ctr">
              <a:defRPr/>
            </a:pPr>
            <a:r>
              <a:rPr lang="en-US" sz="1800" dirty="0"/>
              <a:t>D=1: You are full time CSE undergraduate</a:t>
            </a:r>
          </a:p>
        </p:txBody>
      </p:sp>
      <p:grpSp>
        <p:nvGrpSpPr>
          <p:cNvPr id="2" name="Group 60"/>
          <p:cNvGrpSpPr>
            <a:grpSpLocks/>
          </p:cNvGrpSpPr>
          <p:nvPr/>
        </p:nvGrpSpPr>
        <p:grpSpPr bwMode="auto">
          <a:xfrm>
            <a:off x="6645275" y="2136775"/>
            <a:ext cx="2225675" cy="1571625"/>
            <a:chOff x="7979625" y="2633472"/>
            <a:chExt cx="2967775" cy="2096294"/>
          </a:xfrm>
        </p:grpSpPr>
        <p:grpSp>
          <p:nvGrpSpPr>
            <p:cNvPr id="3" name="Group 59"/>
            <p:cNvGrpSpPr>
              <a:grpSpLocks/>
            </p:cNvGrpSpPr>
            <p:nvPr/>
          </p:nvGrpSpPr>
          <p:grpSpPr bwMode="auto">
            <a:xfrm>
              <a:off x="8407400" y="2812066"/>
              <a:ext cx="2540000" cy="1917700"/>
              <a:chOff x="8407400" y="2812066"/>
              <a:chExt cx="2540000" cy="1917700"/>
            </a:xfrm>
          </p:grpSpPr>
          <p:grpSp>
            <p:nvGrpSpPr>
              <p:cNvPr id="6" name="Group 5"/>
              <p:cNvGrpSpPr>
                <a:grpSpLocks/>
              </p:cNvGrpSpPr>
              <p:nvPr/>
            </p:nvGrpSpPr>
            <p:grpSpPr bwMode="auto">
              <a:xfrm>
                <a:off x="8407400" y="2812066"/>
                <a:ext cx="2540000" cy="1917700"/>
                <a:chOff x="8407400" y="2425700"/>
                <a:chExt cx="2540000" cy="1917700"/>
              </a:xfrm>
            </p:grpSpPr>
            <p:sp>
              <p:nvSpPr>
                <p:cNvPr id="7" name="Rectangle 6"/>
                <p:cNvSpPr/>
                <p:nvPr/>
              </p:nvSpPr>
              <p:spPr>
                <a:xfrm>
                  <a:off x="8762846" y="2640955"/>
                  <a:ext cx="2184554" cy="17024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cxnSp>
              <p:nvCxnSpPr>
                <p:cNvPr id="8" name="Straight Connector 7"/>
                <p:cNvCxnSpPr/>
                <p:nvPr/>
              </p:nvCxnSpPr>
              <p:spPr>
                <a:xfrm flipH="1" flipV="1">
                  <a:off x="8407221" y="2424973"/>
                  <a:ext cx="355625" cy="21598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9" name="Group 58"/>
              <p:cNvGrpSpPr>
                <a:grpSpLocks/>
              </p:cNvGrpSpPr>
              <p:nvPr/>
            </p:nvGrpSpPr>
            <p:grpSpPr bwMode="auto">
              <a:xfrm>
                <a:off x="8943349" y="3085832"/>
                <a:ext cx="1823702" cy="1616290"/>
                <a:chOff x="8953500" y="3070236"/>
                <a:chExt cx="1823702" cy="1616290"/>
              </a:xfrm>
            </p:grpSpPr>
            <p:grpSp>
              <p:nvGrpSpPr>
                <p:cNvPr id="10" name="Group 11"/>
                <p:cNvGrpSpPr>
                  <a:grpSpLocks/>
                </p:cNvGrpSpPr>
                <p:nvPr/>
              </p:nvGrpSpPr>
              <p:grpSpPr bwMode="auto">
                <a:xfrm>
                  <a:off x="8953500" y="3070236"/>
                  <a:ext cx="1803400" cy="411223"/>
                  <a:chOff x="8890000" y="2641600"/>
                  <a:chExt cx="1803400" cy="411223"/>
                </a:xfrm>
              </p:grpSpPr>
              <p:sp>
                <p:nvSpPr>
                  <p:cNvPr id="13" name="TextBox 21"/>
                  <p:cNvSpPr txBox="1">
                    <a:spLocks noChangeArrowheads="1"/>
                  </p:cNvSpPr>
                  <p:nvPr/>
                </p:nvSpPr>
                <p:spPr bwMode="auto">
                  <a:xfrm>
                    <a:off x="8889428" y="2636026"/>
                    <a:ext cx="203214" cy="400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defRPr/>
                    </a:pPr>
                    <a:r>
                      <a:rPr lang="en-US" sz="1350" dirty="0" smtClean="0"/>
                      <a:t>0</a:t>
                    </a:r>
                  </a:p>
                </p:txBody>
              </p:sp>
              <p:sp>
                <p:nvSpPr>
                  <p:cNvPr id="14" name="TextBox 22"/>
                  <p:cNvSpPr txBox="1">
                    <a:spLocks noChangeArrowheads="1"/>
                  </p:cNvSpPr>
                  <p:nvPr/>
                </p:nvSpPr>
                <p:spPr bwMode="auto">
                  <a:xfrm>
                    <a:off x="9302206" y="2646613"/>
                    <a:ext cx="203214" cy="400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defRPr/>
                    </a:pPr>
                    <a:r>
                      <a:rPr lang="en-US" sz="1350" dirty="0" smtClean="0"/>
                      <a:t>0</a:t>
                    </a:r>
                  </a:p>
                </p:txBody>
              </p:sp>
              <p:sp>
                <p:nvSpPr>
                  <p:cNvPr id="15" name="TextBox 23"/>
                  <p:cNvSpPr txBox="1">
                    <a:spLocks noChangeArrowheads="1"/>
                  </p:cNvSpPr>
                  <p:nvPr/>
                </p:nvSpPr>
                <p:spPr bwMode="auto">
                  <a:xfrm>
                    <a:off x="10019807" y="2646613"/>
                    <a:ext cx="203214" cy="400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defRPr/>
                    </a:pPr>
                    <a:r>
                      <a:rPr lang="en-US" sz="1350" dirty="0" smtClean="0"/>
                      <a:t>0</a:t>
                    </a:r>
                  </a:p>
                </p:txBody>
              </p:sp>
              <p:sp>
                <p:nvSpPr>
                  <p:cNvPr id="16" name="TextBox 24"/>
                  <p:cNvSpPr txBox="1">
                    <a:spLocks noChangeArrowheads="1"/>
                  </p:cNvSpPr>
                  <p:nvPr/>
                </p:nvSpPr>
                <p:spPr bwMode="auto">
                  <a:xfrm>
                    <a:off x="10489740" y="2636026"/>
                    <a:ext cx="203214" cy="400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defRPr/>
                    </a:pPr>
                    <a:r>
                      <a:rPr lang="en-US" sz="1350" dirty="0" smtClean="0"/>
                      <a:t>0</a:t>
                    </a:r>
                  </a:p>
                </p:txBody>
              </p:sp>
            </p:grpSp>
            <p:grpSp>
              <p:nvGrpSpPr>
                <p:cNvPr id="11" name="Group 31"/>
                <p:cNvGrpSpPr>
                  <a:grpSpLocks/>
                </p:cNvGrpSpPr>
                <p:nvPr/>
              </p:nvGrpSpPr>
              <p:grpSpPr bwMode="auto">
                <a:xfrm>
                  <a:off x="8953500" y="3456651"/>
                  <a:ext cx="1803400" cy="411223"/>
                  <a:chOff x="8890000" y="2641600"/>
                  <a:chExt cx="1803400" cy="411223"/>
                </a:xfrm>
              </p:grpSpPr>
              <p:sp>
                <p:nvSpPr>
                  <p:cNvPr id="33" name="TextBox 21"/>
                  <p:cNvSpPr txBox="1">
                    <a:spLocks noChangeArrowheads="1"/>
                  </p:cNvSpPr>
                  <p:nvPr/>
                </p:nvSpPr>
                <p:spPr bwMode="auto">
                  <a:xfrm>
                    <a:off x="8889428" y="2641343"/>
                    <a:ext cx="203214" cy="400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defRPr/>
                    </a:pPr>
                    <a:r>
                      <a:rPr lang="en-US" sz="1350" dirty="0" smtClean="0"/>
                      <a:t>0</a:t>
                    </a:r>
                  </a:p>
                </p:txBody>
              </p:sp>
              <p:sp>
                <p:nvSpPr>
                  <p:cNvPr id="34" name="TextBox 22"/>
                  <p:cNvSpPr txBox="1">
                    <a:spLocks noChangeArrowheads="1"/>
                  </p:cNvSpPr>
                  <p:nvPr/>
                </p:nvSpPr>
                <p:spPr bwMode="auto">
                  <a:xfrm>
                    <a:off x="9302206" y="2651931"/>
                    <a:ext cx="203214" cy="400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defRPr/>
                    </a:pPr>
                    <a:r>
                      <a:rPr lang="en-US" sz="1350" dirty="0" smtClean="0"/>
                      <a:t>0</a:t>
                    </a:r>
                  </a:p>
                </p:txBody>
              </p:sp>
              <p:sp>
                <p:nvSpPr>
                  <p:cNvPr id="35" name="TextBox 23"/>
                  <p:cNvSpPr txBox="1">
                    <a:spLocks noChangeArrowheads="1"/>
                  </p:cNvSpPr>
                  <p:nvPr/>
                </p:nvSpPr>
                <p:spPr bwMode="auto">
                  <a:xfrm>
                    <a:off x="10019807" y="2651931"/>
                    <a:ext cx="203214" cy="400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defRPr/>
                    </a:pPr>
                    <a:r>
                      <a:rPr lang="en-US" sz="1350" dirty="0" smtClean="0"/>
                      <a:t>0</a:t>
                    </a:r>
                  </a:p>
                </p:txBody>
              </p:sp>
              <p:sp>
                <p:nvSpPr>
                  <p:cNvPr id="36" name="TextBox 24"/>
                  <p:cNvSpPr txBox="1">
                    <a:spLocks noChangeArrowheads="1"/>
                  </p:cNvSpPr>
                  <p:nvPr/>
                </p:nvSpPr>
                <p:spPr bwMode="auto">
                  <a:xfrm>
                    <a:off x="10489740" y="2641343"/>
                    <a:ext cx="203214" cy="400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defRPr/>
                    </a:pPr>
                    <a:r>
                      <a:rPr lang="en-US" sz="1350" dirty="0" smtClean="0"/>
                      <a:t>0</a:t>
                    </a:r>
                  </a:p>
                </p:txBody>
              </p:sp>
            </p:grpSp>
            <p:grpSp>
              <p:nvGrpSpPr>
                <p:cNvPr id="12" name="Group 36"/>
                <p:cNvGrpSpPr>
                  <a:grpSpLocks/>
                </p:cNvGrpSpPr>
                <p:nvPr/>
              </p:nvGrpSpPr>
              <p:grpSpPr bwMode="auto">
                <a:xfrm>
                  <a:off x="8973802" y="3843066"/>
                  <a:ext cx="1803400" cy="411223"/>
                  <a:chOff x="8890000" y="2641600"/>
                  <a:chExt cx="1803400" cy="411223"/>
                </a:xfrm>
              </p:grpSpPr>
              <p:sp>
                <p:nvSpPr>
                  <p:cNvPr id="38" name="TextBox 21"/>
                  <p:cNvSpPr txBox="1">
                    <a:spLocks noChangeArrowheads="1"/>
                  </p:cNvSpPr>
                  <p:nvPr/>
                </p:nvSpPr>
                <p:spPr bwMode="auto">
                  <a:xfrm>
                    <a:off x="8890295" y="2636071"/>
                    <a:ext cx="203214" cy="406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defRPr/>
                    </a:pPr>
                    <a:r>
                      <a:rPr lang="en-US" sz="1350" dirty="0" smtClean="0"/>
                      <a:t>0</a:t>
                    </a:r>
                  </a:p>
                </p:txBody>
              </p:sp>
              <p:sp>
                <p:nvSpPr>
                  <p:cNvPr id="39" name="TextBox 22"/>
                  <p:cNvSpPr txBox="1">
                    <a:spLocks noChangeArrowheads="1"/>
                  </p:cNvSpPr>
                  <p:nvPr/>
                </p:nvSpPr>
                <p:spPr bwMode="auto">
                  <a:xfrm>
                    <a:off x="9303073" y="2646659"/>
                    <a:ext cx="203214" cy="406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defRPr/>
                    </a:pPr>
                    <a:r>
                      <a:rPr lang="en-US" sz="1350" dirty="0" smtClean="0"/>
                      <a:t>0</a:t>
                    </a:r>
                  </a:p>
                </p:txBody>
              </p:sp>
              <p:sp>
                <p:nvSpPr>
                  <p:cNvPr id="40" name="TextBox 23"/>
                  <p:cNvSpPr txBox="1">
                    <a:spLocks noChangeArrowheads="1"/>
                  </p:cNvSpPr>
                  <p:nvPr/>
                </p:nvSpPr>
                <p:spPr bwMode="auto">
                  <a:xfrm>
                    <a:off x="10020674" y="2646659"/>
                    <a:ext cx="182046" cy="406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defRPr/>
                    </a:pPr>
                    <a:r>
                      <a:rPr lang="en-US" sz="1350" dirty="0" smtClean="0"/>
                      <a:t>1</a:t>
                    </a:r>
                  </a:p>
                </p:txBody>
              </p:sp>
              <p:sp>
                <p:nvSpPr>
                  <p:cNvPr id="41" name="TextBox 24"/>
                  <p:cNvSpPr txBox="1">
                    <a:spLocks noChangeArrowheads="1"/>
                  </p:cNvSpPr>
                  <p:nvPr/>
                </p:nvSpPr>
                <p:spPr bwMode="auto">
                  <a:xfrm>
                    <a:off x="10490607" y="2636071"/>
                    <a:ext cx="203214" cy="406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defRPr/>
                    </a:pPr>
                    <a:r>
                      <a:rPr lang="en-US" sz="1350" dirty="0" smtClean="0"/>
                      <a:t>0</a:t>
                    </a:r>
                  </a:p>
                </p:txBody>
              </p:sp>
            </p:grpSp>
            <p:grpSp>
              <p:nvGrpSpPr>
                <p:cNvPr id="17" name="Group 41"/>
                <p:cNvGrpSpPr>
                  <a:grpSpLocks/>
                </p:cNvGrpSpPr>
                <p:nvPr/>
              </p:nvGrpSpPr>
              <p:grpSpPr bwMode="auto">
                <a:xfrm>
                  <a:off x="8973802" y="4275304"/>
                  <a:ext cx="1803400" cy="411222"/>
                  <a:chOff x="8890000" y="2641600"/>
                  <a:chExt cx="1803400" cy="411222"/>
                </a:xfrm>
              </p:grpSpPr>
              <p:sp>
                <p:nvSpPr>
                  <p:cNvPr id="43" name="TextBox 21"/>
                  <p:cNvSpPr txBox="1">
                    <a:spLocks noChangeArrowheads="1"/>
                  </p:cNvSpPr>
                  <p:nvPr/>
                </p:nvSpPr>
                <p:spPr bwMode="auto">
                  <a:xfrm>
                    <a:off x="8890295" y="2642151"/>
                    <a:ext cx="203214" cy="400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defRPr/>
                    </a:pPr>
                    <a:r>
                      <a:rPr lang="en-US" sz="1350" dirty="0" smtClean="0"/>
                      <a:t>x</a:t>
                    </a:r>
                  </a:p>
                </p:txBody>
              </p:sp>
              <p:sp>
                <p:nvSpPr>
                  <p:cNvPr id="44" name="TextBox 22"/>
                  <p:cNvSpPr txBox="1">
                    <a:spLocks noChangeArrowheads="1"/>
                  </p:cNvSpPr>
                  <p:nvPr/>
                </p:nvSpPr>
                <p:spPr bwMode="auto">
                  <a:xfrm>
                    <a:off x="9303073" y="2652738"/>
                    <a:ext cx="203214" cy="400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defRPr/>
                    </a:pPr>
                    <a:r>
                      <a:rPr lang="en-US" sz="1350" dirty="0" smtClean="0"/>
                      <a:t>x</a:t>
                    </a:r>
                  </a:p>
                </p:txBody>
              </p:sp>
              <p:sp>
                <p:nvSpPr>
                  <p:cNvPr id="45" name="TextBox 23"/>
                  <p:cNvSpPr txBox="1">
                    <a:spLocks noChangeArrowheads="1"/>
                  </p:cNvSpPr>
                  <p:nvPr/>
                </p:nvSpPr>
                <p:spPr bwMode="auto">
                  <a:xfrm>
                    <a:off x="10020674" y="2652738"/>
                    <a:ext cx="203214" cy="400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defRPr/>
                    </a:pPr>
                    <a:r>
                      <a:rPr lang="en-US" sz="1350" dirty="0" smtClean="0"/>
                      <a:t>0</a:t>
                    </a:r>
                  </a:p>
                </p:txBody>
              </p:sp>
              <p:sp>
                <p:nvSpPr>
                  <p:cNvPr id="46" name="TextBox 24"/>
                  <p:cNvSpPr txBox="1">
                    <a:spLocks noChangeArrowheads="1"/>
                  </p:cNvSpPr>
                  <p:nvPr/>
                </p:nvSpPr>
                <p:spPr bwMode="auto">
                  <a:xfrm>
                    <a:off x="10490607" y="2642151"/>
                    <a:ext cx="203214" cy="400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defRPr/>
                    </a:pPr>
                    <a:r>
                      <a:rPr lang="en-US" sz="1350" dirty="0" smtClean="0"/>
                      <a:t>0</a:t>
                    </a:r>
                  </a:p>
                </p:txBody>
              </p:sp>
            </p:grpSp>
          </p:grpSp>
        </p:grpSp>
        <p:grpSp>
          <p:nvGrpSpPr>
            <p:cNvPr id="18" name="Group 51"/>
            <p:cNvGrpSpPr>
              <a:grpSpLocks/>
            </p:cNvGrpSpPr>
            <p:nvPr/>
          </p:nvGrpSpPr>
          <p:grpSpPr bwMode="auto">
            <a:xfrm>
              <a:off x="7979625" y="2633472"/>
              <a:ext cx="1371600" cy="819209"/>
              <a:chOff x="7924800" y="2222500"/>
              <a:chExt cx="1371600" cy="819209"/>
            </a:xfrm>
          </p:grpSpPr>
          <p:sp>
            <p:nvSpPr>
              <p:cNvPr id="53" name="TextBox 19"/>
              <p:cNvSpPr txBox="1">
                <a:spLocks noChangeArrowheads="1"/>
              </p:cNvSpPr>
              <p:nvPr/>
            </p:nvSpPr>
            <p:spPr bwMode="auto">
              <a:xfrm>
                <a:off x="7924800" y="2641759"/>
                <a:ext cx="711250" cy="400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defRPr/>
                </a:pPr>
                <a:r>
                  <a:rPr lang="en-US" sz="1350" dirty="0" smtClean="0"/>
                  <a:t>AB</a:t>
                </a:r>
              </a:p>
            </p:txBody>
          </p:sp>
          <p:sp>
            <p:nvSpPr>
              <p:cNvPr id="54" name="TextBox 20"/>
              <p:cNvSpPr txBox="1">
                <a:spLocks noChangeArrowheads="1"/>
              </p:cNvSpPr>
              <p:nvPr/>
            </p:nvSpPr>
            <p:spPr bwMode="auto">
              <a:xfrm>
                <a:off x="8585246" y="2222500"/>
                <a:ext cx="711250" cy="400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defRPr/>
                </a:pPr>
                <a:r>
                  <a:rPr lang="en-US" sz="1350" dirty="0" smtClean="0"/>
                  <a:t>CD</a:t>
                </a:r>
              </a:p>
            </p:txBody>
          </p:sp>
        </p:grpSp>
      </p:grpSp>
      <p:grpSp>
        <p:nvGrpSpPr>
          <p:cNvPr id="19" name="Group 92"/>
          <p:cNvGrpSpPr>
            <a:grpSpLocks/>
          </p:cNvGrpSpPr>
          <p:nvPr/>
        </p:nvGrpSpPr>
        <p:grpSpPr bwMode="auto">
          <a:xfrm>
            <a:off x="7169150" y="3746500"/>
            <a:ext cx="1917700" cy="800100"/>
            <a:chOff x="9559567" y="3853386"/>
            <a:chExt cx="2556053" cy="1066302"/>
          </a:xfrm>
        </p:grpSpPr>
        <p:cxnSp>
          <p:nvCxnSpPr>
            <p:cNvPr id="56" name="Straight Arrow Connector 55"/>
            <p:cNvCxnSpPr/>
            <p:nvPr/>
          </p:nvCxnSpPr>
          <p:spPr>
            <a:xfrm flipH="1" flipV="1">
              <a:off x="9559567" y="3853386"/>
              <a:ext cx="300463" cy="4294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9891770" y="4221514"/>
              <a:ext cx="2223850" cy="698174"/>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r>
                <a:rPr lang="en-US" sz="1800" dirty="0">
                  <a:solidFill>
                    <a:schemeClr val="tx1"/>
                  </a:solidFill>
                </a:rPr>
                <a:t>Harvard=ABCD </a:t>
              </a:r>
            </a:p>
          </p:txBody>
        </p:sp>
      </p:grpSp>
      <p:grpSp>
        <p:nvGrpSpPr>
          <p:cNvPr id="20" name="Group 62"/>
          <p:cNvGrpSpPr>
            <a:grpSpLocks/>
          </p:cNvGrpSpPr>
          <p:nvPr/>
        </p:nvGrpSpPr>
        <p:grpSpPr bwMode="auto">
          <a:xfrm>
            <a:off x="4572000" y="4203700"/>
            <a:ext cx="2225675" cy="1573213"/>
            <a:chOff x="7979625" y="2633472"/>
            <a:chExt cx="2967775" cy="2096294"/>
          </a:xfrm>
        </p:grpSpPr>
        <p:grpSp>
          <p:nvGrpSpPr>
            <p:cNvPr id="21" name="Group 63"/>
            <p:cNvGrpSpPr>
              <a:grpSpLocks/>
            </p:cNvGrpSpPr>
            <p:nvPr/>
          </p:nvGrpSpPr>
          <p:grpSpPr bwMode="auto">
            <a:xfrm>
              <a:off x="8407400" y="2812066"/>
              <a:ext cx="2540000" cy="1917700"/>
              <a:chOff x="8407400" y="2812066"/>
              <a:chExt cx="2540000" cy="1917700"/>
            </a:xfrm>
          </p:grpSpPr>
          <p:grpSp>
            <p:nvGrpSpPr>
              <p:cNvPr id="22" name="Group 67"/>
              <p:cNvGrpSpPr>
                <a:grpSpLocks/>
              </p:cNvGrpSpPr>
              <p:nvPr/>
            </p:nvGrpSpPr>
            <p:grpSpPr bwMode="auto">
              <a:xfrm>
                <a:off x="8407400" y="2812066"/>
                <a:ext cx="2540000" cy="1917700"/>
                <a:chOff x="8407400" y="2425700"/>
                <a:chExt cx="2540000" cy="1917700"/>
              </a:xfrm>
            </p:grpSpPr>
            <p:sp>
              <p:nvSpPr>
                <p:cNvPr id="90" name="Rectangle 89"/>
                <p:cNvSpPr/>
                <p:nvPr/>
              </p:nvSpPr>
              <p:spPr>
                <a:xfrm>
                  <a:off x="8762846" y="2640558"/>
                  <a:ext cx="2184554" cy="17028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cxnSp>
              <p:nvCxnSpPr>
                <p:cNvPr id="91" name="Straight Connector 90"/>
                <p:cNvCxnSpPr/>
                <p:nvPr/>
              </p:nvCxnSpPr>
              <p:spPr>
                <a:xfrm flipH="1" flipV="1">
                  <a:off x="8407221" y="2424794"/>
                  <a:ext cx="355625" cy="21576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3" name="Group 68"/>
              <p:cNvGrpSpPr>
                <a:grpSpLocks/>
              </p:cNvGrpSpPr>
              <p:nvPr/>
            </p:nvGrpSpPr>
            <p:grpSpPr bwMode="auto">
              <a:xfrm>
                <a:off x="8943349" y="3085832"/>
                <a:ext cx="1823702" cy="1616290"/>
                <a:chOff x="8953500" y="3070236"/>
                <a:chExt cx="1823702" cy="1616290"/>
              </a:xfrm>
            </p:grpSpPr>
            <p:grpSp>
              <p:nvGrpSpPr>
                <p:cNvPr id="24" name="Group 69"/>
                <p:cNvGrpSpPr>
                  <a:grpSpLocks/>
                </p:cNvGrpSpPr>
                <p:nvPr/>
              </p:nvGrpSpPr>
              <p:grpSpPr bwMode="auto">
                <a:xfrm>
                  <a:off x="8953500" y="3070236"/>
                  <a:ext cx="1803400" cy="411223"/>
                  <a:chOff x="8890000" y="2641600"/>
                  <a:chExt cx="1803400" cy="411223"/>
                </a:xfrm>
              </p:grpSpPr>
              <p:sp>
                <p:nvSpPr>
                  <p:cNvPr id="86" name="TextBox 21"/>
                  <p:cNvSpPr txBox="1">
                    <a:spLocks noChangeArrowheads="1"/>
                  </p:cNvSpPr>
                  <p:nvPr/>
                </p:nvSpPr>
                <p:spPr bwMode="auto">
                  <a:xfrm>
                    <a:off x="8889428" y="2635576"/>
                    <a:ext cx="203214" cy="406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defRPr/>
                    </a:pPr>
                    <a:r>
                      <a:rPr lang="en-US" sz="1350" dirty="0" smtClean="0"/>
                      <a:t>0</a:t>
                    </a:r>
                  </a:p>
                </p:txBody>
              </p:sp>
              <p:sp>
                <p:nvSpPr>
                  <p:cNvPr id="87" name="TextBox 22"/>
                  <p:cNvSpPr txBox="1">
                    <a:spLocks noChangeArrowheads="1"/>
                  </p:cNvSpPr>
                  <p:nvPr/>
                </p:nvSpPr>
                <p:spPr bwMode="auto">
                  <a:xfrm>
                    <a:off x="9302206" y="2646152"/>
                    <a:ext cx="203214" cy="406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defRPr/>
                    </a:pPr>
                    <a:r>
                      <a:rPr lang="en-US" sz="1350" dirty="0" smtClean="0"/>
                      <a:t>0</a:t>
                    </a:r>
                  </a:p>
                </p:txBody>
              </p:sp>
              <p:sp>
                <p:nvSpPr>
                  <p:cNvPr id="88" name="TextBox 23"/>
                  <p:cNvSpPr txBox="1">
                    <a:spLocks noChangeArrowheads="1"/>
                  </p:cNvSpPr>
                  <p:nvPr/>
                </p:nvSpPr>
                <p:spPr bwMode="auto">
                  <a:xfrm>
                    <a:off x="10019807" y="2646152"/>
                    <a:ext cx="203214" cy="406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defRPr/>
                    </a:pPr>
                    <a:r>
                      <a:rPr lang="en-US" sz="1350" dirty="0" smtClean="0"/>
                      <a:t>0</a:t>
                    </a:r>
                  </a:p>
                </p:txBody>
              </p:sp>
              <p:sp>
                <p:nvSpPr>
                  <p:cNvPr id="89" name="TextBox 24"/>
                  <p:cNvSpPr txBox="1">
                    <a:spLocks noChangeArrowheads="1"/>
                  </p:cNvSpPr>
                  <p:nvPr/>
                </p:nvSpPr>
                <p:spPr bwMode="auto">
                  <a:xfrm>
                    <a:off x="10489740" y="2635576"/>
                    <a:ext cx="203214" cy="406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defRPr/>
                    </a:pPr>
                    <a:r>
                      <a:rPr lang="en-US" sz="1350" dirty="0" smtClean="0"/>
                      <a:t>0</a:t>
                    </a:r>
                  </a:p>
                </p:txBody>
              </p:sp>
            </p:grpSp>
            <p:grpSp>
              <p:nvGrpSpPr>
                <p:cNvPr id="25" name="Group 70"/>
                <p:cNvGrpSpPr>
                  <a:grpSpLocks/>
                </p:cNvGrpSpPr>
                <p:nvPr/>
              </p:nvGrpSpPr>
              <p:grpSpPr bwMode="auto">
                <a:xfrm>
                  <a:off x="8953500" y="3456651"/>
                  <a:ext cx="1803400" cy="411223"/>
                  <a:chOff x="8890000" y="2641600"/>
                  <a:chExt cx="1803400" cy="411223"/>
                </a:xfrm>
              </p:grpSpPr>
              <p:sp>
                <p:nvSpPr>
                  <p:cNvPr id="82" name="TextBox 21"/>
                  <p:cNvSpPr txBox="1">
                    <a:spLocks noChangeArrowheads="1"/>
                  </p:cNvSpPr>
                  <p:nvPr/>
                </p:nvSpPr>
                <p:spPr bwMode="auto">
                  <a:xfrm>
                    <a:off x="8889428" y="2636266"/>
                    <a:ext cx="203214" cy="406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defRPr/>
                    </a:pPr>
                    <a:r>
                      <a:rPr lang="en-US" sz="1350" dirty="0" smtClean="0"/>
                      <a:t>0</a:t>
                    </a:r>
                  </a:p>
                </p:txBody>
              </p:sp>
              <p:sp>
                <p:nvSpPr>
                  <p:cNvPr id="83" name="TextBox 22"/>
                  <p:cNvSpPr txBox="1">
                    <a:spLocks noChangeArrowheads="1"/>
                  </p:cNvSpPr>
                  <p:nvPr/>
                </p:nvSpPr>
                <p:spPr bwMode="auto">
                  <a:xfrm>
                    <a:off x="9302206" y="2646843"/>
                    <a:ext cx="203214" cy="406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defRPr/>
                    </a:pPr>
                    <a:r>
                      <a:rPr lang="en-US" sz="1350" dirty="0" smtClean="0"/>
                      <a:t>0</a:t>
                    </a:r>
                  </a:p>
                </p:txBody>
              </p:sp>
              <p:sp>
                <p:nvSpPr>
                  <p:cNvPr id="84" name="TextBox 23"/>
                  <p:cNvSpPr txBox="1">
                    <a:spLocks noChangeArrowheads="1"/>
                  </p:cNvSpPr>
                  <p:nvPr/>
                </p:nvSpPr>
                <p:spPr bwMode="auto">
                  <a:xfrm>
                    <a:off x="10019807" y="2646843"/>
                    <a:ext cx="203214" cy="406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defRPr/>
                    </a:pPr>
                    <a:r>
                      <a:rPr lang="en-US" sz="1350" dirty="0" smtClean="0"/>
                      <a:t>0</a:t>
                    </a:r>
                  </a:p>
                </p:txBody>
              </p:sp>
              <p:sp>
                <p:nvSpPr>
                  <p:cNvPr id="85" name="TextBox 24"/>
                  <p:cNvSpPr txBox="1">
                    <a:spLocks noChangeArrowheads="1"/>
                  </p:cNvSpPr>
                  <p:nvPr/>
                </p:nvSpPr>
                <p:spPr bwMode="auto">
                  <a:xfrm>
                    <a:off x="10489740" y="2636266"/>
                    <a:ext cx="203214" cy="406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defRPr/>
                    </a:pPr>
                    <a:r>
                      <a:rPr lang="en-US" sz="1350" dirty="0" smtClean="0"/>
                      <a:t>0</a:t>
                    </a:r>
                  </a:p>
                </p:txBody>
              </p:sp>
            </p:grpSp>
            <p:grpSp>
              <p:nvGrpSpPr>
                <p:cNvPr id="26" name="Group 71"/>
                <p:cNvGrpSpPr>
                  <a:grpSpLocks/>
                </p:cNvGrpSpPr>
                <p:nvPr/>
              </p:nvGrpSpPr>
              <p:grpSpPr bwMode="auto">
                <a:xfrm>
                  <a:off x="8973802" y="3843066"/>
                  <a:ext cx="1803400" cy="411223"/>
                  <a:chOff x="8890000" y="2641600"/>
                  <a:chExt cx="1803400" cy="411223"/>
                </a:xfrm>
              </p:grpSpPr>
              <p:sp>
                <p:nvSpPr>
                  <p:cNvPr id="78" name="TextBox 21"/>
                  <p:cNvSpPr txBox="1">
                    <a:spLocks noChangeArrowheads="1"/>
                  </p:cNvSpPr>
                  <p:nvPr/>
                </p:nvSpPr>
                <p:spPr bwMode="auto">
                  <a:xfrm>
                    <a:off x="8890295" y="2641187"/>
                    <a:ext cx="203214" cy="395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defRPr/>
                    </a:pPr>
                    <a:r>
                      <a:rPr lang="en-US" sz="1350" dirty="0" smtClean="0"/>
                      <a:t>0</a:t>
                    </a:r>
                  </a:p>
                </p:txBody>
              </p:sp>
              <p:sp>
                <p:nvSpPr>
                  <p:cNvPr id="79" name="TextBox 22"/>
                  <p:cNvSpPr txBox="1">
                    <a:spLocks noChangeArrowheads="1"/>
                  </p:cNvSpPr>
                  <p:nvPr/>
                </p:nvSpPr>
                <p:spPr bwMode="auto">
                  <a:xfrm>
                    <a:off x="9303073" y="2651763"/>
                    <a:ext cx="203214" cy="395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defRPr/>
                    </a:pPr>
                    <a:r>
                      <a:rPr lang="en-US" sz="1350" dirty="0" smtClean="0"/>
                      <a:t>0</a:t>
                    </a:r>
                  </a:p>
                </p:txBody>
              </p:sp>
              <p:sp>
                <p:nvSpPr>
                  <p:cNvPr id="80" name="TextBox 23"/>
                  <p:cNvSpPr txBox="1">
                    <a:spLocks noChangeArrowheads="1"/>
                  </p:cNvSpPr>
                  <p:nvPr/>
                </p:nvSpPr>
                <p:spPr bwMode="auto">
                  <a:xfrm>
                    <a:off x="10020674" y="2651763"/>
                    <a:ext cx="182046" cy="395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defRPr/>
                    </a:pPr>
                    <a:r>
                      <a:rPr lang="en-US" sz="1350" dirty="0" smtClean="0"/>
                      <a:t>0</a:t>
                    </a:r>
                  </a:p>
                </p:txBody>
              </p:sp>
              <p:sp>
                <p:nvSpPr>
                  <p:cNvPr id="81" name="TextBox 24"/>
                  <p:cNvSpPr txBox="1">
                    <a:spLocks noChangeArrowheads="1"/>
                  </p:cNvSpPr>
                  <p:nvPr/>
                </p:nvSpPr>
                <p:spPr bwMode="auto">
                  <a:xfrm>
                    <a:off x="10490607" y="2641187"/>
                    <a:ext cx="203214" cy="395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defRPr/>
                    </a:pPr>
                    <a:r>
                      <a:rPr lang="en-US" sz="1350" dirty="0"/>
                      <a:t>0</a:t>
                    </a:r>
                    <a:endParaRPr lang="en-US" sz="1350" dirty="0" smtClean="0"/>
                  </a:p>
                </p:txBody>
              </p:sp>
            </p:grpSp>
            <p:grpSp>
              <p:nvGrpSpPr>
                <p:cNvPr id="27" name="Group 72"/>
                <p:cNvGrpSpPr>
                  <a:grpSpLocks/>
                </p:cNvGrpSpPr>
                <p:nvPr/>
              </p:nvGrpSpPr>
              <p:grpSpPr bwMode="auto">
                <a:xfrm>
                  <a:off x="8973802" y="4275304"/>
                  <a:ext cx="1803400" cy="411222"/>
                  <a:chOff x="8890000" y="2641600"/>
                  <a:chExt cx="1803400" cy="411222"/>
                </a:xfrm>
              </p:grpSpPr>
              <p:sp>
                <p:nvSpPr>
                  <p:cNvPr id="74" name="TextBox 21"/>
                  <p:cNvSpPr txBox="1">
                    <a:spLocks noChangeArrowheads="1"/>
                  </p:cNvSpPr>
                  <p:nvPr/>
                </p:nvSpPr>
                <p:spPr bwMode="auto">
                  <a:xfrm>
                    <a:off x="8890295" y="2636246"/>
                    <a:ext cx="203214" cy="406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defRPr/>
                    </a:pPr>
                    <a:r>
                      <a:rPr lang="en-US" sz="1350" dirty="0" smtClean="0"/>
                      <a:t>x</a:t>
                    </a:r>
                  </a:p>
                </p:txBody>
              </p:sp>
              <p:sp>
                <p:nvSpPr>
                  <p:cNvPr id="75" name="TextBox 22"/>
                  <p:cNvSpPr txBox="1">
                    <a:spLocks noChangeArrowheads="1"/>
                  </p:cNvSpPr>
                  <p:nvPr/>
                </p:nvSpPr>
                <p:spPr bwMode="auto">
                  <a:xfrm>
                    <a:off x="9303073" y="2646822"/>
                    <a:ext cx="203214" cy="406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defRPr/>
                    </a:pPr>
                    <a:r>
                      <a:rPr lang="en-US" sz="1350" dirty="0" smtClean="0"/>
                      <a:t>x</a:t>
                    </a:r>
                  </a:p>
                </p:txBody>
              </p:sp>
              <p:sp>
                <p:nvSpPr>
                  <p:cNvPr id="76" name="TextBox 23"/>
                  <p:cNvSpPr txBox="1">
                    <a:spLocks noChangeArrowheads="1"/>
                  </p:cNvSpPr>
                  <p:nvPr/>
                </p:nvSpPr>
                <p:spPr bwMode="auto">
                  <a:xfrm>
                    <a:off x="10020674" y="2646822"/>
                    <a:ext cx="203214" cy="406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defRPr/>
                    </a:pPr>
                    <a:r>
                      <a:rPr lang="en-US" sz="1350" dirty="0" smtClean="0"/>
                      <a:t>0</a:t>
                    </a:r>
                  </a:p>
                </p:txBody>
              </p:sp>
              <p:sp>
                <p:nvSpPr>
                  <p:cNvPr id="77" name="TextBox 24"/>
                  <p:cNvSpPr txBox="1">
                    <a:spLocks noChangeArrowheads="1"/>
                  </p:cNvSpPr>
                  <p:nvPr/>
                </p:nvSpPr>
                <p:spPr bwMode="auto">
                  <a:xfrm>
                    <a:off x="10490607" y="2636246"/>
                    <a:ext cx="203214" cy="406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defRPr/>
                    </a:pPr>
                    <a:r>
                      <a:rPr lang="en-US" sz="1350" dirty="0"/>
                      <a:t>1</a:t>
                    </a:r>
                    <a:endParaRPr lang="en-US" sz="1350" dirty="0" smtClean="0"/>
                  </a:p>
                </p:txBody>
              </p:sp>
            </p:grpSp>
          </p:grpSp>
        </p:grpSp>
        <p:grpSp>
          <p:nvGrpSpPr>
            <p:cNvPr id="28" name="Group 64"/>
            <p:cNvGrpSpPr>
              <a:grpSpLocks/>
            </p:cNvGrpSpPr>
            <p:nvPr/>
          </p:nvGrpSpPr>
          <p:grpSpPr bwMode="auto">
            <a:xfrm>
              <a:off x="7979625" y="2633472"/>
              <a:ext cx="1371600" cy="819209"/>
              <a:chOff x="7924800" y="2222500"/>
              <a:chExt cx="1371600" cy="819209"/>
            </a:xfrm>
          </p:grpSpPr>
          <p:sp>
            <p:nvSpPr>
              <p:cNvPr id="66" name="TextBox 19"/>
              <p:cNvSpPr txBox="1">
                <a:spLocks noChangeArrowheads="1"/>
              </p:cNvSpPr>
              <p:nvPr/>
            </p:nvSpPr>
            <p:spPr bwMode="auto">
              <a:xfrm>
                <a:off x="7924800" y="2641335"/>
                <a:ext cx="711250" cy="399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defRPr/>
                </a:pPr>
                <a:r>
                  <a:rPr lang="en-US" sz="1350" dirty="0" smtClean="0"/>
                  <a:t>AB</a:t>
                </a:r>
              </a:p>
            </p:txBody>
          </p:sp>
          <p:sp>
            <p:nvSpPr>
              <p:cNvPr id="67" name="TextBox 20"/>
              <p:cNvSpPr txBox="1">
                <a:spLocks noChangeArrowheads="1"/>
              </p:cNvSpPr>
              <p:nvPr/>
            </p:nvSpPr>
            <p:spPr bwMode="auto">
              <a:xfrm>
                <a:off x="8585246" y="2222500"/>
                <a:ext cx="711250" cy="399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defRPr/>
                </a:pPr>
                <a:r>
                  <a:rPr lang="en-US" sz="1350" dirty="0" smtClean="0"/>
                  <a:t>CD</a:t>
                </a:r>
              </a:p>
            </p:txBody>
          </p:sp>
        </p:grpSp>
      </p:grpSp>
      <p:grpSp>
        <p:nvGrpSpPr>
          <p:cNvPr id="29" name="Group 93"/>
          <p:cNvGrpSpPr/>
          <p:nvPr/>
        </p:nvGrpSpPr>
        <p:grpSpPr>
          <a:xfrm>
            <a:off x="6847368" y="5115913"/>
            <a:ext cx="2239346" cy="522887"/>
            <a:chOff x="9581568" y="4507564"/>
            <a:chExt cx="2534052" cy="412124"/>
          </a:xfrm>
          <a:solidFill>
            <a:srgbClr val="F8BAF1"/>
          </a:solidFill>
        </p:grpSpPr>
        <p:cxnSp>
          <p:nvCxnSpPr>
            <p:cNvPr id="95" name="Straight Arrow Connector 94"/>
            <p:cNvCxnSpPr/>
            <p:nvPr/>
          </p:nvCxnSpPr>
          <p:spPr>
            <a:xfrm flipH="1" flipV="1">
              <a:off x="9581568" y="4532167"/>
              <a:ext cx="400810" cy="108915"/>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sp>
          <p:nvSpPr>
            <p:cNvPr id="96" name="Rectangle 95"/>
            <p:cNvSpPr/>
            <p:nvPr/>
          </p:nvSpPr>
          <p:spPr>
            <a:xfrm>
              <a:off x="10063676" y="4507564"/>
              <a:ext cx="2051944" cy="41212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r>
                <a:rPr lang="en-US" sz="1800" dirty="0">
                  <a:solidFill>
                    <a:schemeClr val="tx1"/>
                  </a:solidFill>
                </a:rPr>
                <a:t>BRACU=AB’D’ </a:t>
              </a: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Even and odd Parity</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615266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effectLst/>
              </a:rPr>
              <a:t>When we send binary data we need to count the number of 1s that are present in it. For example sending the ASCII character 'B' 1000010. This has two occurrences of 1. We can then apply another bit to the front of it and send it across the internet.</a:t>
            </a:r>
          </a:p>
          <a:p>
            <a:pPr lvl="1"/>
            <a:r>
              <a:rPr lang="en-US" dirty="0" smtClean="0">
                <a:effectLst/>
              </a:rPr>
              <a:t>If we are using even parity </a:t>
            </a:r>
            <a:r>
              <a:rPr lang="en-US" b="1" u="sng" dirty="0" smtClean="0">
                <a:effectLst/>
              </a:rPr>
              <a:t>0</a:t>
            </a:r>
            <a:r>
              <a:rPr lang="en-US" dirty="0" smtClean="0">
                <a:effectLst/>
              </a:rPr>
              <a:t>1000010</a:t>
            </a:r>
          </a:p>
          <a:p>
            <a:pPr lvl="1"/>
            <a:r>
              <a:rPr lang="en-US" dirty="0" smtClean="0">
                <a:effectLst/>
              </a:rPr>
              <a:t>If we are using odd parity </a:t>
            </a:r>
            <a:r>
              <a:rPr lang="en-US" b="1" u="sng" dirty="0" smtClean="0">
                <a:effectLst/>
              </a:rPr>
              <a:t>1</a:t>
            </a:r>
            <a:r>
              <a:rPr lang="en-US" dirty="0" smtClean="0">
                <a:effectLst/>
              </a:rPr>
              <a:t>1000010</a:t>
            </a:r>
          </a:p>
          <a:p>
            <a:r>
              <a:rPr lang="en-US" dirty="0" smtClean="0">
                <a:effectLst/>
              </a:rPr>
              <a:t>Now when the data gets to the other end and we were using even parity</a:t>
            </a:r>
          </a:p>
          <a:p>
            <a:pPr lvl="1"/>
            <a:r>
              <a:rPr lang="en-US" dirty="0" smtClean="0">
                <a:effectLst/>
              </a:rPr>
              <a:t>01001010 - odd parity, there has been </a:t>
            </a:r>
            <a:r>
              <a:rPr lang="en-US" b="1" dirty="0" smtClean="0">
                <a:effectLst/>
              </a:rPr>
              <a:t>an error </a:t>
            </a:r>
            <a:r>
              <a:rPr lang="en-US" dirty="0" smtClean="0">
                <a:effectLst/>
              </a:rPr>
              <a:t>in transmission, ask for data to be sent again</a:t>
            </a:r>
          </a:p>
          <a:p>
            <a:pPr lvl="1"/>
            <a:r>
              <a:rPr lang="en-US" dirty="0" smtClean="0">
                <a:effectLst/>
              </a:rPr>
              <a:t>01000010 - even parity, the data has been sent </a:t>
            </a:r>
            <a:r>
              <a:rPr lang="en-US" b="1" dirty="0" smtClean="0">
                <a:effectLst/>
              </a:rPr>
              <a:t>correct</a:t>
            </a:r>
            <a:r>
              <a:rPr lang="en-US" dirty="0" smtClean="0">
                <a:effectLst/>
              </a:rPr>
              <a:t>ly</a:t>
            </a:r>
          </a:p>
          <a:p>
            <a:endParaRPr lang="en-US" dirty="0"/>
          </a:p>
        </p:txBody>
      </p:sp>
      <p:sp>
        <p:nvSpPr>
          <p:cNvPr id="4" name="Explosion 1 3"/>
          <p:cNvSpPr/>
          <p:nvPr/>
        </p:nvSpPr>
        <p:spPr>
          <a:xfrm>
            <a:off x="228600" y="533400"/>
            <a:ext cx="3505200" cy="12192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 means correct, ‘1’ means wrong!</a:t>
            </a:r>
            <a:endParaRPr lang="en-US" dirty="0"/>
          </a:p>
        </p:txBody>
      </p:sp>
    </p:spTree>
    <p:extLst>
      <p:ext uri="{BB962C8B-B14F-4D97-AF65-F5344CB8AC3E}">
        <p14:creationId xmlns:p14="http://schemas.microsoft.com/office/powerpoint/2010/main" val="2987250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Try and apply the correct parity bit to the following:</a:t>
            </a:r>
          </a:p>
          <a:p>
            <a:pPr marL="514350" indent="-514350">
              <a:buAutoNum type="alphaLcParenR"/>
            </a:pPr>
            <a:r>
              <a:rPr lang="en-US" dirty="0" smtClean="0"/>
              <a:t>_1011010 (even parity)</a:t>
            </a:r>
          </a:p>
          <a:p>
            <a:pPr marL="514350" indent="-514350">
              <a:buAutoNum type="alphaLcParenR"/>
            </a:pPr>
            <a:r>
              <a:rPr lang="en-US" dirty="0" smtClean="0"/>
              <a:t>_1011010 (odd parity)</a:t>
            </a:r>
          </a:p>
          <a:p>
            <a:pPr marL="514350" indent="-514350">
              <a:buAutoNum type="alphaLcParenR"/>
            </a:pPr>
            <a:r>
              <a:rPr lang="en-US" dirty="0" smtClean="0"/>
              <a:t>_1111110 (even parity)</a:t>
            </a:r>
          </a:p>
          <a:p>
            <a:pPr marL="514350" indent="-514350">
              <a:buAutoNum type="alphaLcParenR"/>
            </a:pPr>
            <a:r>
              <a:rPr lang="en-US" dirty="0" smtClean="0"/>
              <a:t>_0000000 (odd parity)</a:t>
            </a:r>
          </a:p>
          <a:p>
            <a:pPr marL="0" indent="0">
              <a:buNone/>
            </a:pPr>
            <a:endParaRPr lang="en-US" dirty="0"/>
          </a:p>
        </p:txBody>
      </p:sp>
      <p:sp>
        <p:nvSpPr>
          <p:cNvPr id="4" name="Explosion 1 3"/>
          <p:cNvSpPr/>
          <p:nvPr/>
        </p:nvSpPr>
        <p:spPr>
          <a:xfrm>
            <a:off x="5105400" y="2590800"/>
            <a:ext cx="3505200" cy="12192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 means correct, ‘1’ means wrong!</a:t>
            </a:r>
            <a:endParaRPr lang="en-US" dirty="0"/>
          </a:p>
        </p:txBody>
      </p:sp>
    </p:spTree>
    <p:extLst>
      <p:ext uri="{BB962C8B-B14F-4D97-AF65-F5344CB8AC3E}">
        <p14:creationId xmlns:p14="http://schemas.microsoft.com/office/powerpoint/2010/main" val="2295578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lstStyle/>
          <a:p>
            <a:pPr marL="514350" indent="-514350">
              <a:buAutoNum type="alphaLcParenR"/>
            </a:pPr>
            <a:r>
              <a:rPr lang="en-US" b="1" u="sng" dirty="0" smtClean="0"/>
              <a:t>0</a:t>
            </a:r>
            <a:r>
              <a:rPr lang="en-US" dirty="0" smtClean="0"/>
              <a:t>1011010</a:t>
            </a:r>
          </a:p>
          <a:p>
            <a:pPr marL="514350" indent="-514350">
              <a:buAutoNum type="alphaLcParenR"/>
            </a:pPr>
            <a:r>
              <a:rPr lang="en-US" b="1" u="sng" dirty="0" smtClean="0"/>
              <a:t>1</a:t>
            </a:r>
            <a:r>
              <a:rPr lang="en-US" dirty="0" smtClean="0"/>
              <a:t>1011010</a:t>
            </a:r>
          </a:p>
          <a:p>
            <a:pPr marL="514350" indent="-514350">
              <a:buAutoNum type="alphaLcParenR"/>
            </a:pPr>
            <a:r>
              <a:rPr lang="en-US" b="1" u="sng" dirty="0" smtClean="0"/>
              <a:t>0</a:t>
            </a:r>
            <a:r>
              <a:rPr lang="en-US" dirty="0" smtClean="0"/>
              <a:t>1111110</a:t>
            </a:r>
          </a:p>
          <a:p>
            <a:pPr marL="514350" indent="-514350">
              <a:buAutoNum type="alphaLcParenR"/>
            </a:pPr>
            <a:r>
              <a:rPr lang="en-US" b="1" u="sng" dirty="0" smtClean="0"/>
              <a:t>1</a:t>
            </a:r>
            <a:r>
              <a:rPr lang="en-US" dirty="0" smtClean="0"/>
              <a:t>0000000</a:t>
            </a:r>
            <a:endParaRPr lang="en-US" dirty="0"/>
          </a:p>
        </p:txBody>
      </p:sp>
    </p:spTree>
    <p:extLst>
      <p:ext uri="{BB962C8B-B14F-4D97-AF65-F5344CB8AC3E}">
        <p14:creationId xmlns:p14="http://schemas.microsoft.com/office/powerpoint/2010/main" val="20696165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TotalTime>
  <Words>735</Words>
  <Application>Microsoft Office PowerPoint</Application>
  <PresentationFormat>On-screen Show (4:3)</PresentationFormat>
  <Paragraphs>288</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Office Theme</vt:lpstr>
      <vt:lpstr> CSE 260 DIGITAL LOGIC DESIGN</vt:lpstr>
      <vt:lpstr>Review: Try it by yourself</vt:lpstr>
      <vt:lpstr>Solution</vt:lpstr>
      <vt:lpstr>Try it by yourself</vt:lpstr>
      <vt:lpstr>PowerPoint Presentation</vt:lpstr>
      <vt:lpstr>Even and odd Parity</vt:lpstr>
      <vt:lpstr>PowerPoint Presentation</vt:lpstr>
      <vt:lpstr>PowerPoint Presentation</vt:lpstr>
      <vt:lpstr>Solution</vt:lpstr>
      <vt:lpstr>PowerPoint Presentation</vt:lpstr>
      <vt:lpstr>PowerPoint Presentation</vt:lpstr>
      <vt:lpstr>Even parity generator</vt:lpstr>
      <vt:lpstr>Even Parity checker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 and odd Parity</dc:title>
  <dc:creator>Ms. Khadija Rasul</dc:creator>
  <cp:lastModifiedBy>Aniqua Nusrat Zereen</cp:lastModifiedBy>
  <cp:revision>10</cp:revision>
  <dcterms:created xsi:type="dcterms:W3CDTF">2014-06-18T07:31:56Z</dcterms:created>
  <dcterms:modified xsi:type="dcterms:W3CDTF">2016-01-13T03:15:18Z</dcterms:modified>
</cp:coreProperties>
</file>