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273" r:id="rId4"/>
    <p:sldId id="258" r:id="rId5"/>
    <p:sldId id="259" r:id="rId6"/>
    <p:sldId id="260" r:id="rId7"/>
    <p:sldId id="261" r:id="rId8"/>
    <p:sldId id="262" r:id="rId9"/>
    <p:sldId id="263" r:id="rId10"/>
    <p:sldId id="274" r:id="rId11"/>
    <p:sldId id="257" r:id="rId12"/>
    <p:sldId id="304" r:id="rId13"/>
    <p:sldId id="299" r:id="rId14"/>
    <p:sldId id="264" r:id="rId15"/>
    <p:sldId id="295" r:id="rId16"/>
    <p:sldId id="275" r:id="rId17"/>
    <p:sldId id="281" r:id="rId18"/>
    <p:sldId id="282" r:id="rId19"/>
    <p:sldId id="285" r:id="rId20"/>
    <p:sldId id="286" r:id="rId21"/>
    <p:sldId id="287" r:id="rId22"/>
    <p:sldId id="301" r:id="rId23"/>
    <p:sldId id="289" r:id="rId24"/>
    <p:sldId id="290" r:id="rId25"/>
    <p:sldId id="277" r:id="rId26"/>
    <p:sldId id="291" r:id="rId27"/>
    <p:sldId id="292" r:id="rId28"/>
    <p:sldId id="30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79" autoAdjust="0"/>
    <p:restoredTop sz="94660"/>
  </p:normalViewPr>
  <p:slideViewPr>
    <p:cSldViewPr snapToGrid="0">
      <p:cViewPr>
        <p:scale>
          <a:sx n="50" d="100"/>
          <a:sy n="50" d="100"/>
        </p:scale>
        <p:origin x="-636" y="-59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2140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302416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92295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327998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275591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307803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59668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111131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12968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260199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6A7808-57E8-4AEC-83E7-1C93A84E8CA9}" type="datetimeFigureOut">
              <a:rPr lang="en-US" smtClean="0"/>
              <a:pPr/>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368290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A7808-57E8-4AEC-83E7-1C93A84E8CA9}" type="datetimeFigureOut">
              <a:rPr lang="en-US" smtClean="0"/>
              <a:pPr/>
              <a:t>11/16/2015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68AD-ADAA-4BFF-891A-3D75C1A5146A}" type="slidenum">
              <a:rPr lang="en-US" smtClean="0"/>
              <a:pPr/>
              <a:t>‹#›</a:t>
            </a:fld>
            <a:endParaRPr lang="en-US"/>
          </a:p>
        </p:txBody>
      </p:sp>
    </p:spTree>
    <p:extLst>
      <p:ext uri="{BB962C8B-B14F-4D97-AF65-F5344CB8AC3E}">
        <p14:creationId xmlns:p14="http://schemas.microsoft.com/office/powerpoint/2010/main" xmlns="" val="3077658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Revision Midterm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051126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Boolean Algebra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25263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1.Represent the circuit of full adder with NAND gates</a:t>
            </a:r>
          </a:p>
          <a:p>
            <a:endParaRPr lang="en-US" dirty="0" smtClean="0"/>
          </a:p>
          <a:p>
            <a:pPr marL="0" indent="0">
              <a:buNone/>
            </a:pPr>
            <a:r>
              <a:rPr lang="en-US" dirty="0" smtClean="0"/>
              <a:t>2. (A’+B)(B’+C)+AB’</a:t>
            </a:r>
          </a:p>
          <a:p>
            <a:pPr marL="0" indent="0">
              <a:buNone/>
            </a:pPr>
            <a:r>
              <a:rPr lang="en-US" dirty="0" smtClean="0"/>
              <a:t>a)Write the equation in simplified SOP format</a:t>
            </a:r>
            <a:r>
              <a:rPr lang="en-US" dirty="0"/>
              <a:t/>
            </a:r>
            <a:br>
              <a:rPr lang="en-US" dirty="0"/>
            </a:br>
            <a:r>
              <a:rPr lang="en-US" dirty="0" smtClean="0"/>
              <a:t>b) Write the equation in canonical SOP format</a:t>
            </a:r>
          </a:p>
          <a:p>
            <a:pPr marL="0" indent="0">
              <a:buNone/>
            </a:pPr>
            <a:r>
              <a:rPr lang="en-US" dirty="0" smtClean="0"/>
              <a:t>3. D(A’+B)+B’D</a:t>
            </a:r>
            <a:br>
              <a:rPr lang="en-US" dirty="0" smtClean="0"/>
            </a:br>
            <a:r>
              <a:rPr lang="en-US" dirty="0" smtClean="0"/>
              <a:t>a) Write the equation in simplified SOP format</a:t>
            </a:r>
            <a:br>
              <a:rPr lang="en-US" dirty="0" smtClean="0"/>
            </a:br>
            <a:r>
              <a:rPr lang="en-US" dirty="0" smtClean="0"/>
              <a:t>b) Write the equation in canonical SOP format</a:t>
            </a:r>
          </a:p>
          <a:p>
            <a:pPr marL="0" indent="0">
              <a:buNone/>
            </a:pPr>
            <a:endParaRPr lang="en-US" dirty="0"/>
          </a:p>
        </p:txBody>
      </p:sp>
    </p:spTree>
    <p:extLst>
      <p:ext uri="{BB962C8B-B14F-4D97-AF65-F5344CB8AC3E}">
        <p14:creationId xmlns:p14="http://schemas.microsoft.com/office/powerpoint/2010/main" xmlns="" val="200249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C:\Users\USER\Desktop\exam-meme-funny-reaction.jpg"/>
          <p:cNvPicPr>
            <a:picLocks noChangeAspect="1" noChangeArrowheads="1"/>
          </p:cNvPicPr>
          <p:nvPr/>
        </p:nvPicPr>
        <p:blipFill>
          <a:blip r:embed="rId2"/>
          <a:srcRect/>
          <a:stretch>
            <a:fillRect/>
          </a:stretch>
        </p:blipFill>
        <p:spPr bwMode="auto">
          <a:xfrm>
            <a:off x="3143251" y="209550"/>
            <a:ext cx="5773308" cy="610613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marL="0" indent="0">
              <a:buNone/>
            </a:pPr>
            <a:r>
              <a:rPr lang="en-US" dirty="0" smtClean="0"/>
              <a:t>2 a) B’+C </a:t>
            </a:r>
            <a:br>
              <a:rPr lang="en-US" dirty="0" smtClean="0"/>
            </a:br>
            <a:r>
              <a:rPr lang="en-US" dirty="0" smtClean="0"/>
              <a:t>    b)∑m(0,1,3,4,5,7)</a:t>
            </a:r>
          </a:p>
          <a:p>
            <a:pPr marL="0" indent="0">
              <a:buNone/>
            </a:pPr>
            <a:endParaRPr lang="en-US" dirty="0"/>
          </a:p>
          <a:p>
            <a:pPr marL="0" indent="0">
              <a:buNone/>
            </a:pPr>
            <a:r>
              <a:rPr lang="en-US" dirty="0" smtClean="0"/>
              <a:t>3a) D</a:t>
            </a:r>
          </a:p>
          <a:p>
            <a:pPr marL="0" indent="0">
              <a:buNone/>
            </a:pPr>
            <a:r>
              <a:rPr lang="en-US" dirty="0"/>
              <a:t> </a:t>
            </a:r>
            <a:r>
              <a:rPr lang="en-US" dirty="0" smtClean="0"/>
              <a:t>b) </a:t>
            </a:r>
            <a:r>
              <a:rPr lang="en-US" dirty="0"/>
              <a:t>∑</a:t>
            </a:r>
            <a:r>
              <a:rPr lang="en-US" dirty="0" smtClean="0"/>
              <a:t>m(1,3,5,7,9,11,13,15)</a:t>
            </a:r>
            <a:endParaRPr lang="en-US" dirty="0"/>
          </a:p>
        </p:txBody>
      </p:sp>
    </p:spTree>
    <p:extLst>
      <p:ext uri="{BB962C8B-B14F-4D97-AF65-F5344CB8AC3E}">
        <p14:creationId xmlns:p14="http://schemas.microsoft.com/office/powerpoint/2010/main" xmlns="" val="154547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solidFill>
                  <a:srgbClr val="FF0000"/>
                </a:solidFill>
              </a:rPr>
              <a:t>C(</a:t>
            </a:r>
            <a:r>
              <a:rPr lang="en-US" dirty="0" err="1" smtClean="0">
                <a:solidFill>
                  <a:srgbClr val="FF0000"/>
                </a:solidFill>
              </a:rPr>
              <a:t>i</a:t>
            </a:r>
            <a:r>
              <a:rPr lang="en-US" dirty="0" smtClean="0">
                <a:solidFill>
                  <a:srgbClr val="FF0000"/>
                </a:solidFill>
              </a:rPr>
              <a:t>) Convert to canonical SOP and then to POS format</a:t>
            </a:r>
          </a:p>
          <a:p>
            <a:pPr marL="0" indent="0">
              <a:buNone/>
            </a:pPr>
            <a:r>
              <a:rPr lang="en-US" dirty="0" smtClean="0">
                <a:solidFill>
                  <a:srgbClr val="FF0000"/>
                </a:solidFill>
              </a:rPr>
              <a:t>F(A,B,C,D)=(((A’+B’+C)D) </a:t>
            </a:r>
            <a:r>
              <a:rPr lang="en-US" dirty="0" err="1" smtClean="0">
                <a:solidFill>
                  <a:srgbClr val="FF0000"/>
                </a:solidFill>
              </a:rPr>
              <a:t>xor</a:t>
            </a:r>
            <a:r>
              <a:rPr lang="en-US" dirty="0" smtClean="0">
                <a:solidFill>
                  <a:srgbClr val="FF0000"/>
                </a:solidFill>
              </a:rPr>
              <a:t> (AB)’)+ C’D’</a:t>
            </a:r>
          </a:p>
          <a:p>
            <a:pPr marL="0" indent="0">
              <a:buNone/>
            </a:pPr>
            <a:r>
              <a:rPr lang="en-US" dirty="0" smtClean="0">
                <a:solidFill>
                  <a:srgbClr val="FF0000"/>
                </a:solidFill>
              </a:rPr>
              <a:t>(ii)Draw circuit of F</a:t>
            </a:r>
            <a:endParaRPr lang="en-US" dirty="0"/>
          </a:p>
        </p:txBody>
      </p:sp>
    </p:spTree>
    <p:extLst>
      <p:ext uri="{BB962C8B-B14F-4D97-AF65-F5344CB8AC3E}">
        <p14:creationId xmlns:p14="http://schemas.microsoft.com/office/powerpoint/2010/main" xmlns="" val="1328596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1181" y="1538287"/>
            <a:ext cx="10515600" cy="4351338"/>
          </a:xfrm>
        </p:spPr>
        <p:txBody>
          <a:bodyPr/>
          <a:lstStyle/>
          <a:p>
            <a:r>
              <a:rPr lang="en-US" dirty="0" smtClean="0"/>
              <a:t>Draw the equivalent circuit using only NAND gates of the following circuit</a:t>
            </a:r>
          </a:p>
          <a:p>
            <a:endParaRPr lang="en-US" dirty="0"/>
          </a:p>
        </p:txBody>
      </p:sp>
      <p:pic>
        <p:nvPicPr>
          <p:cNvPr id="1026" name="Picture 2" descr="Circuit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4882" y="3066256"/>
            <a:ext cx="5735170" cy="2626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49573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KMAP</a:t>
            </a:r>
            <a:endParaRPr lang="en-US" dirty="0"/>
          </a:p>
        </p:txBody>
      </p:sp>
      <p:sp>
        <p:nvSpPr>
          <p:cNvPr id="5" name="Text Placeholder 4"/>
          <p:cNvSpPr>
            <a:spLocks noGrp="1"/>
          </p:cNvSpPr>
          <p:nvPr>
            <p:ph type="body" idx="1"/>
          </p:nvPr>
        </p:nvSpPr>
        <p:spPr/>
        <p:txBody>
          <a:bodyPr/>
          <a:lstStyle/>
          <a:p>
            <a:endParaRPr lang="en-US"/>
          </a:p>
        </p:txBody>
      </p:sp>
      <p:pic>
        <p:nvPicPr>
          <p:cNvPr id="4098" name="Picture 2" descr="C:\Users\USER\Desktop\KarnaughMapMz (1).png"/>
          <p:cNvPicPr>
            <a:picLocks noChangeAspect="1" noChangeArrowheads="1"/>
          </p:cNvPicPr>
          <p:nvPr/>
        </p:nvPicPr>
        <p:blipFill>
          <a:blip r:embed="rId2"/>
          <a:srcRect/>
          <a:stretch>
            <a:fillRect/>
          </a:stretch>
        </p:blipFill>
        <p:spPr bwMode="auto">
          <a:xfrm>
            <a:off x="5772150" y="2028825"/>
            <a:ext cx="4114800" cy="4095750"/>
          </a:xfrm>
          <a:prstGeom prst="rect">
            <a:avLst/>
          </a:prstGeom>
          <a:noFill/>
        </p:spPr>
      </p:pic>
    </p:spTree>
    <p:extLst>
      <p:ext uri="{BB962C8B-B14F-4D97-AF65-F5344CB8AC3E}">
        <p14:creationId xmlns:p14="http://schemas.microsoft.com/office/powerpoint/2010/main" xmlns="" val="672047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Kmap</a:t>
            </a:r>
            <a:endParaRPr lang="en-US" dirty="0">
              <a:solidFill>
                <a:srgbClr val="FF0000"/>
              </a:solidFill>
            </a:endParaRPr>
          </a:p>
        </p:txBody>
      </p:sp>
      <p:sp>
        <p:nvSpPr>
          <p:cNvPr id="3" name="Content Placeholder 2"/>
          <p:cNvSpPr>
            <a:spLocks noGrp="1"/>
          </p:cNvSpPr>
          <p:nvPr>
            <p:ph idx="1"/>
          </p:nvPr>
        </p:nvSpPr>
        <p:spPr>
          <a:xfrm>
            <a:off x="625505" y="1080863"/>
            <a:ext cx="10515600" cy="4351338"/>
          </a:xfrm>
        </p:spPr>
        <p:txBody>
          <a:bodyPr>
            <a:normAutofit fontScale="85000" lnSpcReduction="20000"/>
          </a:bodyPr>
          <a:lstStyle/>
          <a:p>
            <a:pPr marL="0" lvl="0" indent="0" eaLnBrk="0" fontAlgn="base" hangingPunct="0">
              <a:lnSpc>
                <a:spcPct val="100000"/>
              </a:lnSpc>
              <a:spcBef>
                <a:spcPct val="0"/>
              </a:spcBef>
              <a:spcAft>
                <a:spcPct val="0"/>
              </a:spcAft>
              <a:buNone/>
            </a:pPr>
            <a:endParaRPr kumimoji="0" 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r>
              <a:rPr kumimoji="0" 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Design a logical circuit that controls opening of an elevator door in a 3 storied building. The circuit has 4 input, F1,F2,F3 and M. F1,F2 and F3 for the 3 floors and movement of lift is M. M=0 means elevator has stopped and M=1 means elevator is moving. F1,F2 and F3 are usually LOW and they go HIGH when the lift is aligned with respective floor. For Example if elevator is lined up with the second floor, F2=1,F1=0 ,F3=0 and M=1. At a time Lift cannot be aligned to 2 floors. So treat such condition where 2 or more floors are HIGH as don’t care. The circuit output is usually LOW and is only HIGH when the elevator door is open. </a:t>
            </a:r>
            <a:endParaRPr kumimoji="0" lang="en-US"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K-map write the Boolean algebraic representation in simplified format of the function for </a:t>
            </a:r>
            <a:r>
              <a:rPr kumimoji="0" 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opening of lift door</a:t>
            </a: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 Draw the circuit for the expression using NAND gate</a:t>
            </a:r>
            <a:endParaRPr lang="en-US" dirty="0"/>
          </a:p>
        </p:txBody>
      </p:sp>
      <p:sp>
        <p:nvSpPr>
          <p:cNvPr id="4" name="Rectangle 2"/>
          <p:cNvSpPr>
            <a:spLocks noChangeArrowheads="1"/>
          </p:cNvSpPr>
          <p:nvPr/>
        </p:nvSpPr>
        <p:spPr bwMode="auto">
          <a:xfrm>
            <a:off x="-267286" y="335534"/>
            <a:ext cx="274434" cy="538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212240" y="4263753"/>
            <a:ext cx="2415653" cy="25427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5396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p:cNvPicPr>
          <p:nvPr>
            <p:ph idx="1"/>
          </p:nvPr>
        </p:nvPicPr>
        <p:blipFill>
          <a:blip r:embed="rId2"/>
          <a:stretch>
            <a:fillRect/>
          </a:stretch>
        </p:blipFill>
        <p:spPr>
          <a:xfrm>
            <a:off x="3725839" y="1514901"/>
            <a:ext cx="4246586" cy="4586655"/>
          </a:xfrm>
          <a:prstGeom prst="rect">
            <a:avLst/>
          </a:prstGeom>
        </p:spPr>
      </p:pic>
    </p:spTree>
    <p:extLst>
      <p:ext uri="{BB962C8B-B14F-4D97-AF65-F5344CB8AC3E}">
        <p14:creationId xmlns:p14="http://schemas.microsoft.com/office/powerpoint/2010/main" xmlns="" val="2494564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KMAP</a:t>
            </a:r>
            <a:endParaRPr lang="en-US" dirty="0"/>
          </a:p>
        </p:txBody>
      </p:sp>
      <p:sp>
        <p:nvSpPr>
          <p:cNvPr id="3" name="Content Placeholder 2"/>
          <p:cNvSpPr>
            <a:spLocks noGrp="1"/>
          </p:cNvSpPr>
          <p:nvPr>
            <p:ph idx="1"/>
          </p:nvPr>
        </p:nvSpPr>
        <p:spPr/>
        <p:txBody>
          <a:bodyPr/>
          <a:lstStyle/>
          <a:p>
            <a:r>
              <a:rPr lang="en-US" dirty="0" smtClean="0"/>
              <a:t>Design a burglar system comprising of Door light and Burglar Alarm. </a:t>
            </a:r>
          </a:p>
          <a:p>
            <a:pPr marL="0" indent="0">
              <a:buNone/>
            </a:pPr>
            <a:r>
              <a:rPr lang="en-US" dirty="0" smtClean="0"/>
              <a:t>The circuit of door light will turn it on if its dark outside and its beyond 6 pm. Also there is someone on the door weighing more or equal to 15 kg  and puts the key in the key hole within 10 minute minutes of arrival. The burglar alarm rings if there is someone more or equal to 15 kg is on the door step and has not put the key in the key-hole within 10 minutes of arrival. Consider that it is impossible to be dark before 6 pm and someone less than 15 kg cannot have house key to put inside key hole.</a:t>
            </a:r>
            <a:endParaRPr lang="en-US" dirty="0"/>
          </a:p>
        </p:txBody>
      </p:sp>
    </p:spTree>
    <p:extLst>
      <p:ext uri="{BB962C8B-B14F-4D97-AF65-F5344CB8AC3E}">
        <p14:creationId xmlns:p14="http://schemas.microsoft.com/office/powerpoint/2010/main" xmlns="" val="64133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USER\Desktop\Funny-80-of-Exam--4820.jpg"/>
          <p:cNvPicPr>
            <a:picLocks noChangeAspect="1" noChangeArrowheads="1"/>
          </p:cNvPicPr>
          <p:nvPr/>
        </p:nvPicPr>
        <p:blipFill>
          <a:blip r:embed="rId2"/>
          <a:srcRect/>
          <a:stretch>
            <a:fillRect/>
          </a:stretch>
        </p:blipFill>
        <p:spPr bwMode="auto">
          <a:xfrm>
            <a:off x="3067050" y="375825"/>
            <a:ext cx="4943475" cy="60122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marL="0" indent="0">
              <a:buNone/>
            </a:pPr>
            <a:r>
              <a:rPr lang="en-US" dirty="0" smtClean="0"/>
              <a:t>Considering </a:t>
            </a:r>
          </a:p>
          <a:p>
            <a:r>
              <a:rPr lang="en-US" dirty="0" smtClean="0"/>
              <a:t>D:1-&gt; dark</a:t>
            </a:r>
          </a:p>
          <a:p>
            <a:r>
              <a:rPr lang="en-US" dirty="0" smtClean="0"/>
              <a:t>A:1-&gt; 6pm or more</a:t>
            </a:r>
          </a:p>
          <a:p>
            <a:r>
              <a:rPr lang="en-US" dirty="0" smtClean="0"/>
              <a:t>S:1-&gt; someone more than or equal to 15kg is on the door step</a:t>
            </a:r>
          </a:p>
          <a:p>
            <a:r>
              <a:rPr lang="en-US" dirty="0" smtClean="0"/>
              <a:t>K:1-&gt; key is not placed in keyhole within 10 minutes of arrival</a:t>
            </a:r>
          </a:p>
          <a:p>
            <a:pPr marL="0" indent="0">
              <a:buNone/>
            </a:pPr>
            <a:endParaRPr lang="en-US" dirty="0"/>
          </a:p>
          <a:p>
            <a:pPr marL="0" indent="0">
              <a:buNone/>
            </a:pPr>
            <a:r>
              <a:rPr lang="en-US" dirty="0" smtClean="0"/>
              <a:t>Door light on, DL(D,A,S,K)=DS</a:t>
            </a:r>
          </a:p>
          <a:p>
            <a:pPr marL="0" indent="0">
              <a:buNone/>
            </a:pPr>
            <a:r>
              <a:rPr lang="en-US" dirty="0" smtClean="0"/>
              <a:t>Burglar alarm rings, BAR(D,A,S,K)=SK</a:t>
            </a:r>
          </a:p>
          <a:p>
            <a:endParaRPr lang="en-US" dirty="0"/>
          </a:p>
        </p:txBody>
      </p:sp>
    </p:spTree>
    <p:extLst>
      <p:ext uri="{BB962C8B-B14F-4D97-AF65-F5344CB8AC3E}">
        <p14:creationId xmlns:p14="http://schemas.microsoft.com/office/powerpoint/2010/main" xmlns="" val="3306200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858780" y="845982"/>
            <a:ext cx="7772400" cy="228600"/>
          </a:xfrm>
        </p:spPr>
        <p:txBody>
          <a:bodyPr>
            <a:normAutofit fontScale="90000"/>
          </a:bodyPr>
          <a:lstStyle/>
          <a:p>
            <a:r>
              <a:rPr lang="en-US" dirty="0" smtClean="0"/>
              <a:t>Review</a:t>
            </a:r>
          </a:p>
        </p:txBody>
      </p:sp>
      <p:sp>
        <p:nvSpPr>
          <p:cNvPr id="55299" name="Content Placeholder 2"/>
          <p:cNvSpPr>
            <a:spLocks noGrp="1"/>
          </p:cNvSpPr>
          <p:nvPr>
            <p:ph idx="1"/>
          </p:nvPr>
        </p:nvSpPr>
        <p:spPr>
          <a:xfrm>
            <a:off x="2147341" y="1777584"/>
            <a:ext cx="7772400" cy="4114800"/>
          </a:xfrm>
        </p:spPr>
        <p:txBody>
          <a:bodyPr>
            <a:normAutofit lnSpcReduction="10000"/>
          </a:bodyPr>
          <a:lstStyle/>
          <a:p>
            <a:pPr marL="0" indent="0">
              <a:buNone/>
            </a:pPr>
            <a:r>
              <a:rPr lang="en-US" sz="2000" dirty="0"/>
              <a:t>Problem 2:</a:t>
            </a:r>
            <a:br>
              <a:rPr lang="en-US" sz="2000" dirty="0"/>
            </a:br>
            <a:r>
              <a:rPr lang="en-US" sz="2000" dirty="0"/>
              <a:t>A committee of three persons makes decisions by voting. </a:t>
            </a:r>
            <a:r>
              <a:rPr lang="en-US" sz="2000" b="1" dirty="0"/>
              <a:t>To pass, a proposal must  get YES votes from all three committee members or from the chairperson and one other member. </a:t>
            </a:r>
            <a:r>
              <a:rPr lang="en-US" sz="2000" dirty="0"/>
              <a:t/>
            </a:r>
            <a:br>
              <a:rPr lang="en-US" sz="2000" dirty="0"/>
            </a:br>
            <a:r>
              <a:rPr lang="en-US" sz="2000" dirty="0"/>
              <a:t>The idea is that the chairperson by him or herself cannot approve a proposal, but that no proposal  that doesn’t have the chairperson’s agreement can be approved. </a:t>
            </a:r>
          </a:p>
          <a:p>
            <a:pPr marL="0" indent="0">
              <a:buNone/>
            </a:pPr>
            <a:r>
              <a:rPr lang="en-US" sz="2000" dirty="0"/>
              <a:t>To actually vote YES, each member presses a button in the table in front of them, which sends a signal to a controller that makes a display light up if the votes permitted the proposal to pass. The wires from the buttons  to the controller are labeled with the abbreviations C, </a:t>
            </a:r>
            <a:r>
              <a:rPr lang="en-US" sz="2000" dirty="0" smtClean="0"/>
              <a:t>M0,                                                                                                              M1 </a:t>
            </a:r>
            <a:r>
              <a:rPr lang="en-US" sz="2000" dirty="0"/>
              <a:t>and M2. Considering electrical signals to  correspond to a logical value of True, devise a logical function Z which will return the value True  when a proposal has received adequate votes to pass, and sketch the corresponding digital  circuit which makes use of NAND gates only. </a:t>
            </a:r>
          </a:p>
          <a:p>
            <a:pPr marL="0" indent="0">
              <a:buNone/>
            </a:pPr>
            <a:endParaRPr lang="en-US" sz="2000" dirty="0"/>
          </a:p>
        </p:txBody>
      </p:sp>
    </p:spTree>
    <p:extLst>
      <p:ext uri="{BB962C8B-B14F-4D97-AF65-F5344CB8AC3E}">
        <p14:creationId xmlns:p14="http://schemas.microsoft.com/office/powerpoint/2010/main" xmlns="" val="1290814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Z=cp1p3’+cp2p3’+cp2p1+p1p2p3</a:t>
            </a:r>
            <a:endParaRPr lang="en-US" dirty="0"/>
          </a:p>
        </p:txBody>
      </p:sp>
    </p:spTree>
    <p:extLst>
      <p:ext uri="{BB962C8B-B14F-4D97-AF65-F5344CB8AC3E}">
        <p14:creationId xmlns:p14="http://schemas.microsoft.com/office/powerpoint/2010/main" xmlns="" val="3651968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Quine</a:t>
            </a:r>
            <a:r>
              <a:rPr lang="en-US" dirty="0" smtClean="0"/>
              <a:t> </a:t>
            </a:r>
            <a:r>
              <a:rPr lang="en-US" dirty="0" err="1" smtClean="0"/>
              <a:t>McCluskey</a:t>
            </a:r>
            <a:endParaRPr lang="en-US" dirty="0"/>
          </a:p>
        </p:txBody>
      </p:sp>
      <p:sp>
        <p:nvSpPr>
          <p:cNvPr id="3" name="Content Placeholder 2"/>
          <p:cNvSpPr>
            <a:spLocks noGrp="1"/>
          </p:cNvSpPr>
          <p:nvPr>
            <p:ph idx="1"/>
          </p:nvPr>
        </p:nvSpPr>
        <p:spPr/>
        <p:txBody>
          <a:bodyPr/>
          <a:lstStyle/>
          <a:p>
            <a:r>
              <a:rPr lang="en-US" dirty="0" smtClean="0"/>
              <a:t>Simplify using </a:t>
            </a:r>
            <a:r>
              <a:rPr lang="en-US" dirty="0" err="1" smtClean="0"/>
              <a:t>Quine</a:t>
            </a:r>
            <a:r>
              <a:rPr lang="en-US" dirty="0" smtClean="0"/>
              <a:t> </a:t>
            </a:r>
            <a:r>
              <a:rPr lang="en-US" dirty="0" err="1" smtClean="0"/>
              <a:t>McCluskey</a:t>
            </a:r>
            <a:endParaRPr lang="en-US" dirty="0" smtClean="0"/>
          </a:p>
          <a:p>
            <a:pPr marL="0" indent="0">
              <a:buNone/>
            </a:pPr>
            <a:r>
              <a:rPr lang="en-US" dirty="0" smtClean="0"/>
              <a:t>F(</a:t>
            </a:r>
            <a:r>
              <a:rPr lang="en-US" dirty="0" err="1" smtClean="0"/>
              <a:t>w,x,y,z</a:t>
            </a:r>
            <a:r>
              <a:rPr lang="en-US" dirty="0" smtClean="0"/>
              <a:t>)=∑m(1,2,3,5,9,12,14,15)</a:t>
            </a:r>
          </a:p>
        </p:txBody>
      </p:sp>
    </p:spTree>
    <p:extLst>
      <p:ext uri="{BB962C8B-B14F-4D97-AF65-F5344CB8AC3E}">
        <p14:creationId xmlns:p14="http://schemas.microsoft.com/office/powerpoint/2010/main" xmlns="" val="702725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F(</a:t>
            </a:r>
            <a:r>
              <a:rPr lang="en-US" dirty="0" err="1" smtClean="0"/>
              <a:t>w,x,y,z</a:t>
            </a:r>
            <a:r>
              <a:rPr lang="en-US" dirty="0" smtClean="0"/>
              <a:t>)=A’C’D+A’B’C+ABD’+ABC+B’C’D+A’B’D</a:t>
            </a:r>
            <a:endParaRPr lang="en-US" dirty="0"/>
          </a:p>
        </p:txBody>
      </p:sp>
    </p:spTree>
    <p:extLst>
      <p:ext uri="{BB962C8B-B14F-4D97-AF65-F5344CB8AC3E}">
        <p14:creationId xmlns:p14="http://schemas.microsoft.com/office/powerpoint/2010/main" xmlns="" val="1964404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MSI</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50181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Adder &amp; Magnitude Comparator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BCD to Excess 3 using  </a:t>
            </a:r>
            <a:r>
              <a:rPr lang="en-US" dirty="0" err="1" smtClean="0"/>
              <a:t>Kmap</a:t>
            </a:r>
            <a:endParaRPr lang="en-US" dirty="0" smtClean="0"/>
          </a:p>
          <a:p>
            <a:pPr marL="514350" indent="-514350">
              <a:buFont typeface="+mj-lt"/>
              <a:buAutoNum type="arabicPeriod"/>
            </a:pPr>
            <a:r>
              <a:rPr lang="en-US" dirty="0" smtClean="0">
                <a:solidFill>
                  <a:srgbClr val="FF0000"/>
                </a:solidFill>
              </a:rPr>
              <a:t>BCD to Excess 3 using  adder</a:t>
            </a:r>
          </a:p>
          <a:p>
            <a:pPr marL="514350" indent="-514350">
              <a:buFont typeface="+mj-lt"/>
              <a:buAutoNum type="arabicPeriod"/>
            </a:pPr>
            <a:r>
              <a:rPr lang="en-US" dirty="0" smtClean="0">
                <a:solidFill>
                  <a:srgbClr val="FF0000"/>
                </a:solidFill>
              </a:rPr>
              <a:t>Derive the sum and carry equation of a 3 bit full adder</a:t>
            </a:r>
          </a:p>
          <a:p>
            <a:pPr marL="514350" indent="-514350">
              <a:buFont typeface="+mj-lt"/>
              <a:buAutoNum type="arabicPeriod"/>
            </a:pPr>
            <a:r>
              <a:rPr lang="en-US" dirty="0" smtClean="0">
                <a:solidFill>
                  <a:srgbClr val="FF0000"/>
                </a:solidFill>
              </a:rPr>
              <a:t>Design a 3 bit parallel adder-</a:t>
            </a:r>
            <a:r>
              <a:rPr lang="en-US" dirty="0" err="1" smtClean="0">
                <a:solidFill>
                  <a:srgbClr val="FF0000"/>
                </a:solidFill>
              </a:rPr>
              <a:t>subtractor</a:t>
            </a:r>
            <a:endParaRPr lang="en-US" dirty="0" smtClean="0">
              <a:solidFill>
                <a:srgbClr val="FF0000"/>
              </a:solidFill>
            </a:endParaRPr>
          </a:p>
          <a:p>
            <a:pPr marL="514350" indent="-514350">
              <a:buFont typeface="+mj-lt"/>
              <a:buAutoNum type="arabicPeriod"/>
            </a:pPr>
            <a:r>
              <a:rPr lang="en-US" dirty="0"/>
              <a:t>Design a 16 people voting system where 0 means ‘No’ and 1 means ‘Yes</a:t>
            </a:r>
            <a:r>
              <a:rPr lang="en-US" dirty="0" smtClean="0"/>
              <a:t>’</a:t>
            </a:r>
          </a:p>
          <a:p>
            <a:pPr marL="514350" indent="-514350">
              <a:buFont typeface="+mj-lt"/>
              <a:buAutoNum type="arabicPeriod"/>
            </a:pPr>
            <a:r>
              <a:rPr lang="en-US" dirty="0" smtClean="0">
                <a:solidFill>
                  <a:srgbClr val="FF0000"/>
                </a:solidFill>
              </a:rPr>
              <a:t>Write down the equation equal, less and more for 7 bit Magnitude Comparator</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1702371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marL="0" indent="0">
              <a:buNone/>
            </a:pPr>
            <a:r>
              <a:rPr lang="en-US" dirty="0" smtClean="0"/>
              <a:t>5)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6200000">
            <a:off x="4585070" y="-638547"/>
            <a:ext cx="6022027" cy="8029369"/>
          </a:xfrm>
          <a:prstGeom prst="rect">
            <a:avLst/>
          </a:prstGeom>
        </p:spPr>
      </p:pic>
    </p:spTree>
    <p:extLst>
      <p:ext uri="{BB962C8B-B14F-4D97-AF65-F5344CB8AC3E}">
        <p14:creationId xmlns:p14="http://schemas.microsoft.com/office/powerpoint/2010/main" xmlns="" val="1078334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USER\Desktop\study_rooms_cabdiv.jpg"/>
          <p:cNvPicPr>
            <a:picLocks noGrp="1" noChangeAspect="1" noChangeArrowheads="1"/>
          </p:cNvPicPr>
          <p:nvPr>
            <p:ph idx="1"/>
          </p:nvPr>
        </p:nvPicPr>
        <p:blipFill>
          <a:blip r:embed="rId2"/>
          <a:srcRect/>
          <a:stretch>
            <a:fillRect/>
          </a:stretch>
        </p:blipFill>
        <p:spPr bwMode="auto">
          <a:xfrm>
            <a:off x="3276600" y="572294"/>
            <a:ext cx="5600700" cy="56007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Systems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298528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Number System</a:t>
            </a:r>
            <a:endParaRPr lang="en-US" dirty="0"/>
          </a:p>
        </p:txBody>
      </p:sp>
      <p:sp>
        <p:nvSpPr>
          <p:cNvPr id="3" name="Content Placeholder 2"/>
          <p:cNvSpPr>
            <a:spLocks noGrp="1"/>
          </p:cNvSpPr>
          <p:nvPr>
            <p:ph idx="1"/>
          </p:nvPr>
        </p:nvSpPr>
        <p:spPr>
          <a:xfrm>
            <a:off x="838200" y="1457136"/>
            <a:ext cx="10515600" cy="4351338"/>
          </a:xfrm>
        </p:spPr>
        <p:txBody>
          <a:bodyPr>
            <a:normAutofit fontScale="62500" lnSpcReduction="20000"/>
          </a:bodyPr>
          <a:lstStyle/>
          <a:p>
            <a:pPr marL="0" indent="0">
              <a:buNone/>
            </a:pPr>
            <a:r>
              <a:rPr lang="en-US" dirty="0"/>
              <a:t/>
            </a:r>
            <a:br>
              <a:rPr lang="en-US" dirty="0"/>
            </a:br>
            <a:r>
              <a:rPr lang="en-US" dirty="0" smtClean="0"/>
              <a:t>Here </a:t>
            </a:r>
            <a:r>
              <a:rPr lang="en-US" dirty="0"/>
              <a:t>are 3 unsigned binary number</a:t>
            </a:r>
            <a:r>
              <a:rPr lang="en-US" dirty="0" smtClean="0"/>
              <a:t>:</a:t>
            </a:r>
          </a:p>
          <a:p>
            <a:pPr marL="0" indent="0">
              <a:buNone/>
            </a:pPr>
            <a:endParaRPr lang="en-US" dirty="0"/>
          </a:p>
          <a:p>
            <a:pPr marL="0" indent="0">
              <a:buNone/>
            </a:pPr>
            <a:r>
              <a:rPr lang="en-US" dirty="0"/>
              <a:t> </a:t>
            </a:r>
            <a:endParaRPr lang="en-US" dirty="0" smtClean="0"/>
          </a:p>
          <a:p>
            <a:pPr marL="0" indent="0">
              <a:buNone/>
            </a:pPr>
            <a:endParaRPr lang="en-US" dirty="0"/>
          </a:p>
          <a:p>
            <a:pPr marL="514350" indent="-514350">
              <a:buFont typeface="+mj-lt"/>
              <a:buAutoNum type="alphaUcPeriod"/>
            </a:pPr>
            <a:r>
              <a:rPr lang="en-US" dirty="0" smtClean="0">
                <a:solidFill>
                  <a:srgbClr val="FF0000"/>
                </a:solidFill>
              </a:rPr>
              <a:t>add </a:t>
            </a:r>
            <a:r>
              <a:rPr lang="en-US" dirty="0">
                <a:solidFill>
                  <a:srgbClr val="FF0000"/>
                </a:solidFill>
              </a:rPr>
              <a:t>together the two smaller </a:t>
            </a:r>
            <a:r>
              <a:rPr lang="en-US" dirty="0" smtClean="0">
                <a:solidFill>
                  <a:srgbClr val="FF0000"/>
                </a:solidFill>
              </a:rPr>
              <a:t>numbers</a:t>
            </a:r>
          </a:p>
          <a:p>
            <a:pPr marL="514350" indent="-514350">
              <a:buFont typeface="+mj-lt"/>
              <a:buAutoNum type="alphaUcPeriod"/>
            </a:pPr>
            <a:r>
              <a:rPr lang="en-US" dirty="0" smtClean="0">
                <a:solidFill>
                  <a:srgbClr val="FF0000"/>
                </a:solidFill>
              </a:rPr>
              <a:t>  </a:t>
            </a:r>
            <a:r>
              <a:rPr lang="en-US" dirty="0">
                <a:solidFill>
                  <a:srgbClr val="FF0000"/>
                </a:solidFill>
              </a:rPr>
              <a:t>multiply the result of (a) with the largest </a:t>
            </a:r>
            <a:r>
              <a:rPr lang="en-US" dirty="0" smtClean="0">
                <a:solidFill>
                  <a:srgbClr val="FF0000"/>
                </a:solidFill>
              </a:rPr>
              <a:t>numbers</a:t>
            </a:r>
            <a:endParaRPr lang="en-US" dirty="0">
              <a:solidFill>
                <a:srgbClr val="FF0000"/>
              </a:solidFill>
            </a:endParaRPr>
          </a:p>
          <a:p>
            <a:pPr marL="514350" indent="-514350">
              <a:buFont typeface="+mj-lt"/>
              <a:buAutoNum type="alphaUcPeriod"/>
            </a:pPr>
            <a:r>
              <a:rPr lang="en-US" dirty="0" smtClean="0">
                <a:solidFill>
                  <a:srgbClr val="FF0000"/>
                </a:solidFill>
              </a:rPr>
              <a:t>  </a:t>
            </a:r>
            <a:r>
              <a:rPr lang="en-US" b="1" dirty="0">
                <a:solidFill>
                  <a:srgbClr val="FF0000"/>
                </a:solidFill>
              </a:rPr>
              <a:t>Convert (4021.2)</a:t>
            </a:r>
            <a:r>
              <a:rPr lang="en-US" baseline="-25000" dirty="0">
                <a:solidFill>
                  <a:srgbClr val="FF0000"/>
                </a:solidFill>
              </a:rPr>
              <a:t>5</a:t>
            </a:r>
            <a:r>
              <a:rPr lang="en-US" dirty="0">
                <a:solidFill>
                  <a:srgbClr val="FF0000"/>
                </a:solidFill>
              </a:rPr>
              <a:t>to its equivalent </a:t>
            </a:r>
            <a:r>
              <a:rPr lang="en-US" dirty="0" smtClean="0">
                <a:solidFill>
                  <a:srgbClr val="FF0000"/>
                </a:solidFill>
              </a:rPr>
              <a:t>decimal</a:t>
            </a:r>
          </a:p>
          <a:p>
            <a:pPr marL="514350" indent="-514350">
              <a:buFont typeface="+mj-lt"/>
              <a:buAutoNum type="alphaUcPeriod"/>
            </a:pPr>
            <a:r>
              <a:rPr lang="en-US" b="1" dirty="0" smtClean="0"/>
              <a:t>Convert </a:t>
            </a:r>
            <a:r>
              <a:rPr lang="en-US" b="1" dirty="0"/>
              <a:t>(634)</a:t>
            </a:r>
            <a:r>
              <a:rPr lang="en-US" b="1" baseline="-25000" dirty="0"/>
              <a:t>8</a:t>
            </a:r>
            <a:r>
              <a:rPr lang="en-US" b="1" dirty="0"/>
              <a:t> to binary using partition </a:t>
            </a:r>
            <a:r>
              <a:rPr lang="en-US" b="1" dirty="0" smtClean="0"/>
              <a:t>method</a:t>
            </a:r>
          </a:p>
          <a:p>
            <a:pPr marL="514350" indent="-514350">
              <a:buFont typeface="+mj-lt"/>
              <a:buAutoNum type="alphaUcPeriod"/>
            </a:pPr>
            <a:r>
              <a:rPr lang="en-US" b="1" dirty="0" smtClean="0"/>
              <a:t> 	Convert </a:t>
            </a:r>
            <a:r>
              <a:rPr lang="en-US" b="1" dirty="0"/>
              <a:t>(9 B </a:t>
            </a:r>
            <a:r>
              <a:rPr lang="en-US" b="1" dirty="0" smtClean="0"/>
              <a:t>2.1A</a:t>
            </a:r>
            <a:r>
              <a:rPr lang="en-US" b="1" dirty="0"/>
              <a:t>) </a:t>
            </a:r>
            <a:r>
              <a:rPr lang="en-US" b="1" dirty="0" smtClean="0"/>
              <a:t>16 </a:t>
            </a:r>
            <a:r>
              <a:rPr lang="en-US" b="1" dirty="0"/>
              <a:t>to its decimal equivalent.</a:t>
            </a:r>
            <a:endParaRPr lang="en-US" dirty="0"/>
          </a:p>
          <a:p>
            <a:pPr marL="514350" indent="-514350">
              <a:buFont typeface="+mj-lt"/>
              <a:buAutoNum type="alphaUcPeriod"/>
            </a:pPr>
            <a:r>
              <a:rPr lang="en-US" b="1" dirty="0" smtClean="0"/>
              <a:t> 	</a:t>
            </a:r>
            <a:r>
              <a:rPr lang="en-US" b="1" dirty="0" smtClean="0">
                <a:solidFill>
                  <a:srgbClr val="FF0000"/>
                </a:solidFill>
              </a:rPr>
              <a:t>Convert </a:t>
            </a:r>
            <a:r>
              <a:rPr lang="en-US" b="1" dirty="0">
                <a:solidFill>
                  <a:srgbClr val="FF0000"/>
                </a:solidFill>
              </a:rPr>
              <a:t>0.1289062 decimal number to its hex equivalent</a:t>
            </a:r>
            <a:endParaRPr lang="en-US" dirty="0"/>
          </a:p>
          <a:p>
            <a:pPr marL="0" indent="0">
              <a:buNone/>
            </a:pPr>
            <a:r>
              <a:rPr lang="en-US" b="1" dirty="0" smtClean="0"/>
              <a:t>G.</a:t>
            </a:r>
            <a:r>
              <a:rPr lang="en-US" b="1" dirty="0" smtClean="0">
                <a:solidFill>
                  <a:srgbClr val="FF0000"/>
                </a:solidFill>
              </a:rPr>
              <a:t>	 </a:t>
            </a:r>
            <a:r>
              <a:rPr lang="en-US" b="1" dirty="0"/>
              <a:t>Convert 0.640625 decimal number to its octal equivalent</a:t>
            </a:r>
            <a:r>
              <a:rPr lang="en-US" b="1" dirty="0" smtClean="0"/>
              <a:t>.</a:t>
            </a:r>
          </a:p>
          <a:p>
            <a:pPr marL="0" indent="0">
              <a:buNone/>
            </a:pPr>
            <a:r>
              <a:rPr lang="en-US" dirty="0" smtClean="0"/>
              <a:t>H.	Convert (250)</a:t>
            </a:r>
            <a:r>
              <a:rPr lang="en-US" sz="1800" dirty="0" smtClean="0"/>
              <a:t>7 </a:t>
            </a:r>
            <a:r>
              <a:rPr lang="en-US" dirty="0" smtClean="0"/>
              <a:t>to base 3</a:t>
            </a:r>
          </a:p>
          <a:p>
            <a:pPr marL="0" indent="0">
              <a:buNone/>
            </a:pPr>
            <a:r>
              <a:rPr lang="en-US" dirty="0" smtClean="0">
                <a:solidFill>
                  <a:srgbClr val="FF0000"/>
                </a:solidFill>
              </a:rPr>
              <a:t>I.	Convert 287 to BCD</a:t>
            </a:r>
          </a:p>
          <a:p>
            <a:pPr marL="514350" indent="-514350">
              <a:buFont typeface="+mj-lt"/>
              <a:buAutoNum type="alphaUcPeriod"/>
            </a:pPr>
            <a:endParaRPr lang="en-US" dirty="0"/>
          </a:p>
          <a:p>
            <a:endParaRPr lang="en-US" dirty="0"/>
          </a:p>
        </p:txBody>
      </p:sp>
      <p:graphicFrame>
        <p:nvGraphicFramePr>
          <p:cNvPr id="4" name="Table 3"/>
          <p:cNvGraphicFramePr>
            <a:graphicFrameLocks noGrp="1"/>
          </p:cNvGraphicFramePr>
          <p:nvPr/>
        </p:nvGraphicFramePr>
        <p:xfrm>
          <a:off x="1191428" y="2033516"/>
          <a:ext cx="6710624" cy="575975"/>
        </p:xfrm>
        <a:graphic>
          <a:graphicData uri="http://schemas.openxmlformats.org/drawingml/2006/table">
            <a:tbl>
              <a:tblPr>
                <a:tableStyleId>{5C22544A-7EE6-4342-B048-85BDC9FD1C3A}</a:tableStyleId>
              </a:tblPr>
              <a:tblGrid>
                <a:gridCol w="2236600"/>
                <a:gridCol w="2237424"/>
                <a:gridCol w="2236600"/>
              </a:tblGrid>
              <a:tr h="575975">
                <a:tc>
                  <a:txBody>
                    <a:bodyPr/>
                    <a:lstStyle/>
                    <a:p>
                      <a:pPr marL="0" marR="0" algn="l">
                        <a:lnSpc>
                          <a:spcPct val="115000"/>
                        </a:lnSpc>
                        <a:spcBef>
                          <a:spcPts val="0"/>
                        </a:spcBef>
                        <a:spcAft>
                          <a:spcPts val="1000"/>
                        </a:spcAft>
                      </a:pPr>
                      <a:r>
                        <a:rPr lang="en-US" sz="1600" dirty="0">
                          <a:effectLst/>
                        </a:rPr>
                        <a:t>1110101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0" anchor="ctr"/>
                </a:tc>
                <a:tc>
                  <a:txBody>
                    <a:bodyPr/>
                    <a:lstStyle/>
                    <a:p>
                      <a:pPr marL="0" marR="0" algn="l">
                        <a:lnSpc>
                          <a:spcPct val="115000"/>
                        </a:lnSpc>
                        <a:spcBef>
                          <a:spcPts val="0"/>
                        </a:spcBef>
                        <a:spcAft>
                          <a:spcPts val="1000"/>
                        </a:spcAft>
                      </a:pPr>
                      <a:r>
                        <a:rPr lang="en-US" sz="1600" dirty="0">
                          <a:effectLst/>
                        </a:rPr>
                        <a:t>1011110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0" anchor="ctr"/>
                </a:tc>
                <a:tc>
                  <a:txBody>
                    <a:bodyPr/>
                    <a:lstStyle/>
                    <a:p>
                      <a:pPr marL="0" marR="0" algn="l">
                        <a:lnSpc>
                          <a:spcPct val="115000"/>
                        </a:lnSpc>
                        <a:spcBef>
                          <a:spcPts val="0"/>
                        </a:spcBef>
                        <a:spcAft>
                          <a:spcPts val="1000"/>
                        </a:spcAft>
                      </a:pPr>
                      <a:r>
                        <a:rPr lang="en-US" sz="1600" dirty="0">
                          <a:effectLst/>
                        </a:rPr>
                        <a:t>101001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0" anchor="ctr"/>
                </a:tc>
              </a:tr>
            </a:tbl>
          </a:graphicData>
        </a:graphic>
      </p:graphicFrame>
    </p:spTree>
    <p:extLst>
      <p:ext uri="{BB962C8B-B14F-4D97-AF65-F5344CB8AC3E}">
        <p14:creationId xmlns:p14="http://schemas.microsoft.com/office/powerpoint/2010/main" xmlns="" val="95694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263"/>
            <a:ext cx="10515600" cy="1325563"/>
          </a:xfrm>
        </p:spPr>
        <p:txBody>
          <a:bodyPr>
            <a:normAutofit/>
          </a:bodyPr>
          <a:lstStyle/>
          <a:p>
            <a:r>
              <a:rPr lang="en-US" sz="1800" dirty="0" smtClean="0"/>
              <a:t>Solution</a:t>
            </a:r>
            <a:endParaRPr lang="en-US" sz="1800" dirty="0"/>
          </a:p>
        </p:txBody>
      </p:sp>
      <p:sp>
        <p:nvSpPr>
          <p:cNvPr id="3" name="Content Placeholder 2"/>
          <p:cNvSpPr>
            <a:spLocks noGrp="1"/>
          </p:cNvSpPr>
          <p:nvPr>
            <p:ph idx="1"/>
          </p:nvPr>
        </p:nvSpPr>
        <p:spPr>
          <a:xfrm>
            <a:off x="1029270" y="0"/>
            <a:ext cx="10515600" cy="4351338"/>
          </a:xfrm>
        </p:spPr>
        <p:txBody>
          <a:bodyPr>
            <a:noAutofit/>
          </a:bodyPr>
          <a:lstStyle/>
          <a:p>
            <a:pPr marL="457200" indent="-457200">
              <a:buFont typeface="+mj-lt"/>
              <a:buAutoNum type="alphaUcPeriod"/>
            </a:pPr>
            <a:r>
              <a:rPr lang="en-US" sz="1600" dirty="0" smtClean="0"/>
              <a:t>  	(</a:t>
            </a:r>
            <a:r>
              <a:rPr lang="en-US" sz="1600" dirty="0"/>
              <a:t>1110101)2=( 117)10 </a:t>
            </a:r>
          </a:p>
          <a:p>
            <a:pPr marL="0" indent="0">
              <a:buNone/>
            </a:pPr>
            <a:r>
              <a:rPr lang="en-US" sz="1600" dirty="0" smtClean="0"/>
              <a:t>	(</a:t>
            </a:r>
            <a:r>
              <a:rPr lang="en-US" sz="1600" dirty="0"/>
              <a:t>1011110)2=(</a:t>
            </a:r>
            <a:r>
              <a:rPr lang="en-US" sz="1600" dirty="0" smtClean="0"/>
              <a:t>94)10</a:t>
            </a:r>
          </a:p>
          <a:p>
            <a:pPr marL="0" indent="0">
              <a:buNone/>
            </a:pPr>
            <a:r>
              <a:rPr lang="en-US" sz="1600" dirty="0"/>
              <a:t>	</a:t>
            </a:r>
            <a:r>
              <a:rPr lang="en-US" sz="1600" dirty="0" smtClean="0"/>
              <a:t> </a:t>
            </a:r>
            <a:r>
              <a:rPr lang="en-US" sz="1600" dirty="0"/>
              <a:t>(101001)2=(41)10 </a:t>
            </a:r>
          </a:p>
          <a:p>
            <a:pPr marL="0" indent="0">
              <a:buNone/>
            </a:pPr>
            <a:r>
              <a:rPr lang="en-US" sz="1600" dirty="0" smtClean="0"/>
              <a:t>	So </a:t>
            </a:r>
            <a:r>
              <a:rPr lang="en-US" sz="1600" dirty="0"/>
              <a:t>smaller 2 numbers are: 1011110 and 101001. Their summation is (10000111)2 </a:t>
            </a:r>
          </a:p>
          <a:p>
            <a:pPr marL="0" indent="0">
              <a:buNone/>
            </a:pPr>
            <a:r>
              <a:rPr lang="en-US" sz="1600" dirty="0" smtClean="0"/>
              <a:t>B. 	Product </a:t>
            </a:r>
            <a:r>
              <a:rPr lang="en-US" sz="1600" dirty="0"/>
              <a:t>is (10000111)2 and (1110101)2 is 11110110110011 </a:t>
            </a:r>
          </a:p>
          <a:p>
            <a:pPr marL="0" indent="0">
              <a:buNone/>
            </a:pPr>
            <a:r>
              <a:rPr lang="en-US" sz="1600" dirty="0" smtClean="0"/>
              <a:t>C. 	Convert (4021.2)5 to its equivalent decimal </a:t>
            </a:r>
          </a:p>
          <a:p>
            <a:pPr marL="0" indent="0">
              <a:buNone/>
            </a:pPr>
            <a:r>
              <a:rPr lang="en-US" sz="1600" dirty="0" smtClean="0"/>
              <a:t>	(4021.2)5= 4 x 53+ 0 x 52+ 2 x 51+ 1 x 50+ 2 x 5-1 </a:t>
            </a:r>
          </a:p>
          <a:p>
            <a:pPr marL="0" indent="0">
              <a:buNone/>
            </a:pPr>
            <a:r>
              <a:rPr lang="en-US" sz="1600" dirty="0" smtClean="0"/>
              <a:t>	= (511.4)10 </a:t>
            </a:r>
          </a:p>
          <a:p>
            <a:pPr marL="0" indent="0">
              <a:buNone/>
            </a:pPr>
            <a:r>
              <a:rPr lang="en-US" sz="1600" dirty="0" smtClean="0"/>
              <a:t>D.	(ii) Convert (634)8 to binary using partition method </a:t>
            </a:r>
          </a:p>
          <a:p>
            <a:pPr marL="0" indent="0">
              <a:buNone/>
            </a:pPr>
            <a:r>
              <a:rPr lang="en-US" sz="1600" dirty="0" smtClean="0"/>
              <a:t>	6 	3	 4 </a:t>
            </a:r>
          </a:p>
          <a:p>
            <a:pPr marL="0" indent="0">
              <a:buNone/>
            </a:pPr>
            <a:r>
              <a:rPr lang="en-US" sz="1600" dirty="0" smtClean="0"/>
              <a:t>	110 	011	 100 </a:t>
            </a:r>
          </a:p>
          <a:p>
            <a:pPr marL="0" indent="0">
              <a:buNone/>
            </a:pPr>
            <a:r>
              <a:rPr lang="en-US" sz="1600" dirty="0" smtClean="0"/>
              <a:t>	</a:t>
            </a:r>
            <a:r>
              <a:rPr lang="en-US" sz="1600" dirty="0" err="1" smtClean="0"/>
              <a:t>Ans</a:t>
            </a:r>
            <a:r>
              <a:rPr lang="en-US" sz="1600" dirty="0" smtClean="0"/>
              <a:t> = 110 011 100 </a:t>
            </a:r>
          </a:p>
          <a:p>
            <a:pPr marL="0" indent="0">
              <a:buNone/>
            </a:pPr>
            <a:r>
              <a:rPr lang="en-US" sz="1600" dirty="0" smtClean="0"/>
              <a:t>E.	Convert (9 B 2 </a:t>
            </a:r>
            <a:r>
              <a:rPr lang="en-US" sz="1600" dirty="0" smtClean="0"/>
              <a:t>.</a:t>
            </a:r>
            <a:r>
              <a:rPr lang="en-US" sz="1600" dirty="0" smtClean="0"/>
              <a:t>1A</a:t>
            </a:r>
            <a:r>
              <a:rPr lang="en-US" sz="1600" dirty="0" smtClean="0"/>
              <a:t>) 16 to its decimal equivalent. </a:t>
            </a:r>
          </a:p>
          <a:p>
            <a:pPr marL="0" indent="0">
              <a:buNone/>
            </a:pPr>
            <a:r>
              <a:rPr lang="en-US" sz="1600" dirty="0" smtClean="0"/>
              <a:t>	=(2482.1016)10 </a:t>
            </a:r>
          </a:p>
          <a:p>
            <a:pPr marL="0" indent="0">
              <a:buNone/>
            </a:pPr>
            <a:r>
              <a:rPr lang="en-US" sz="1600" dirty="0" smtClean="0"/>
              <a:t>F	 Convert (0.1289062)10 to its hex equivalent </a:t>
            </a:r>
          </a:p>
          <a:p>
            <a:pPr marL="0" indent="0">
              <a:buNone/>
            </a:pPr>
            <a:r>
              <a:rPr lang="en-US" sz="1600" dirty="0" smtClean="0"/>
              <a:t>	0.1289062 x 16 = 2.0625 </a:t>
            </a:r>
            <a:br>
              <a:rPr lang="en-US" sz="1600" dirty="0" smtClean="0"/>
            </a:br>
            <a:r>
              <a:rPr lang="en-US" sz="1600" dirty="0" smtClean="0"/>
              <a:t>	0.0625 x 16 = 1.0 </a:t>
            </a:r>
          </a:p>
          <a:p>
            <a:pPr marL="0" indent="0">
              <a:buNone/>
            </a:pPr>
            <a:r>
              <a:rPr lang="en-US" sz="1600" dirty="0" smtClean="0"/>
              <a:t>	Ans. = 0.21  </a:t>
            </a:r>
          </a:p>
          <a:p>
            <a:pPr marL="342900" indent="-342900">
              <a:buAutoNum type="alphaUcPeriod" startAt="8"/>
            </a:pPr>
            <a:r>
              <a:rPr lang="en-US" sz="1600" dirty="0" smtClean="0"/>
              <a:t>(250)7=(133)10=(11221)3</a:t>
            </a:r>
          </a:p>
          <a:p>
            <a:pPr marL="342900" indent="-342900">
              <a:buAutoNum type="alphaUcPeriod" startAt="8"/>
            </a:pPr>
            <a:r>
              <a:rPr lang="en-US" sz="1600" dirty="0" smtClean="0"/>
              <a:t>0010 1000 </a:t>
            </a:r>
            <a:r>
              <a:rPr lang="en-US" sz="1600" dirty="0" smtClean="0"/>
              <a:t>0111</a:t>
            </a:r>
            <a:endParaRPr lang="en-US" sz="1600" dirty="0" smtClean="0"/>
          </a:p>
          <a:p>
            <a:pPr marL="342900" indent="-342900">
              <a:buAutoNum type="alphaUcPeriod" startAt="8"/>
            </a:pPr>
            <a:endParaRPr lang="en-US" sz="1600" dirty="0"/>
          </a:p>
          <a:p>
            <a:pPr marL="0" indent="0">
              <a:buNone/>
            </a:pPr>
            <a:endParaRPr lang="en-US" sz="1600" dirty="0"/>
          </a:p>
        </p:txBody>
      </p:sp>
    </p:spTree>
    <p:extLst>
      <p:ext uri="{BB962C8B-B14F-4D97-AF65-F5344CB8AC3E}">
        <p14:creationId xmlns:p14="http://schemas.microsoft.com/office/powerpoint/2010/main" xmlns="" val="294333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Number System</a:t>
            </a:r>
            <a:endParaRPr lang="en-US" dirty="0"/>
          </a:p>
        </p:txBody>
      </p:sp>
      <p:sp>
        <p:nvSpPr>
          <p:cNvPr id="3" name="Content Placeholder 2"/>
          <p:cNvSpPr>
            <a:spLocks noGrp="1"/>
          </p:cNvSpPr>
          <p:nvPr>
            <p:ph idx="1"/>
          </p:nvPr>
        </p:nvSpPr>
        <p:spPr/>
        <p:txBody>
          <a:bodyPr/>
          <a:lstStyle/>
          <a:p>
            <a:pPr marL="514350" indent="-514350">
              <a:buFont typeface="+mj-lt"/>
              <a:buAutoNum type="alphaUcPeriod"/>
            </a:pPr>
            <a:r>
              <a:rPr lang="en-US" dirty="0"/>
              <a:t>223</a:t>
            </a:r>
            <a:r>
              <a:rPr lang="en-US" baseline="-25000" dirty="0"/>
              <a:t>7</a:t>
            </a:r>
            <a:r>
              <a:rPr lang="en-US" dirty="0"/>
              <a:t> + </a:t>
            </a:r>
            <a:r>
              <a:rPr lang="en-US" dirty="0" smtClean="0"/>
              <a:t>561</a:t>
            </a:r>
            <a:r>
              <a:rPr lang="en-US" baseline="-25000" dirty="0" smtClean="0"/>
              <a:t>7</a:t>
            </a:r>
          </a:p>
          <a:p>
            <a:pPr marL="514350" indent="-514350">
              <a:buFont typeface="+mj-lt"/>
              <a:buAutoNum type="alphaUcPeriod"/>
            </a:pPr>
            <a:r>
              <a:rPr lang="en-US" dirty="0" smtClean="0">
                <a:solidFill>
                  <a:srgbClr val="FF0000"/>
                </a:solidFill>
              </a:rPr>
              <a:t>AB78</a:t>
            </a:r>
            <a:r>
              <a:rPr lang="en-US" baseline="-25000" dirty="0" smtClean="0">
                <a:solidFill>
                  <a:srgbClr val="FF0000"/>
                </a:solidFill>
              </a:rPr>
              <a:t>16</a:t>
            </a:r>
            <a:r>
              <a:rPr lang="en-US" dirty="0" smtClean="0">
                <a:solidFill>
                  <a:srgbClr val="FF0000"/>
                </a:solidFill>
              </a:rPr>
              <a:t> </a:t>
            </a:r>
            <a:r>
              <a:rPr lang="en-US" dirty="0">
                <a:solidFill>
                  <a:srgbClr val="FF0000"/>
                </a:solidFill>
              </a:rPr>
              <a:t>+ </a:t>
            </a:r>
            <a:r>
              <a:rPr lang="en-US" dirty="0" smtClean="0">
                <a:solidFill>
                  <a:srgbClr val="FF0000"/>
                </a:solidFill>
              </a:rPr>
              <a:t>DF8C</a:t>
            </a:r>
            <a:r>
              <a:rPr lang="en-US" baseline="-25000" dirty="0" smtClean="0">
                <a:solidFill>
                  <a:srgbClr val="FF0000"/>
                </a:solidFill>
              </a:rPr>
              <a:t>16</a:t>
            </a:r>
          </a:p>
          <a:p>
            <a:pPr marL="514350" indent="-514350">
              <a:buFont typeface="+mj-lt"/>
              <a:buAutoNum type="alphaUcPeriod"/>
            </a:pPr>
            <a:r>
              <a:rPr lang="en-US" dirty="0">
                <a:solidFill>
                  <a:srgbClr val="FF0000"/>
                </a:solidFill>
              </a:rPr>
              <a:t>101011</a:t>
            </a:r>
            <a:r>
              <a:rPr lang="en-US" baseline="-25000" dirty="0">
                <a:solidFill>
                  <a:srgbClr val="FF0000"/>
                </a:solidFill>
              </a:rPr>
              <a:t>2</a:t>
            </a:r>
            <a:r>
              <a:rPr lang="en-US" dirty="0">
                <a:solidFill>
                  <a:srgbClr val="FF0000"/>
                </a:solidFill>
              </a:rPr>
              <a:t> − 111</a:t>
            </a:r>
            <a:r>
              <a:rPr lang="en-US" baseline="-25000" dirty="0">
                <a:solidFill>
                  <a:srgbClr val="FF0000"/>
                </a:solidFill>
              </a:rPr>
              <a:t>2</a:t>
            </a:r>
            <a:endParaRPr lang="en-US" dirty="0">
              <a:solidFill>
                <a:srgbClr val="FF0000"/>
              </a:solidFill>
            </a:endParaRPr>
          </a:p>
          <a:p>
            <a:pPr marL="514350" indent="-514350">
              <a:buFont typeface="+mj-lt"/>
              <a:buAutoNum type="alphaUcPeriod"/>
            </a:pPr>
            <a:r>
              <a:rPr lang="en-US" dirty="0" smtClean="0"/>
              <a:t>CAA8</a:t>
            </a:r>
            <a:r>
              <a:rPr lang="en-US" baseline="-25000" dirty="0" smtClean="0"/>
              <a:t>16</a:t>
            </a:r>
            <a:r>
              <a:rPr lang="en-US" dirty="0" smtClean="0"/>
              <a:t> </a:t>
            </a:r>
            <a:r>
              <a:rPr lang="en-US" dirty="0"/>
              <a:t>− </a:t>
            </a:r>
            <a:r>
              <a:rPr lang="en-US" dirty="0" smtClean="0"/>
              <a:t>B9D</a:t>
            </a:r>
            <a:r>
              <a:rPr lang="en-US" baseline="-25000" dirty="0" smtClean="0"/>
              <a:t>16</a:t>
            </a:r>
          </a:p>
          <a:p>
            <a:pPr marL="514350" indent="-514350">
              <a:buFont typeface="+mj-lt"/>
              <a:buAutoNum type="alphaUcPeriod"/>
            </a:pPr>
            <a:r>
              <a:rPr lang="en-US" baseline="-25000" dirty="0" smtClean="0">
                <a:solidFill>
                  <a:srgbClr val="FF0000"/>
                </a:solidFill>
              </a:rPr>
              <a:t>(234)</a:t>
            </a:r>
            <a:r>
              <a:rPr lang="en-US" sz="2000" baseline="-25000" dirty="0" smtClean="0">
                <a:solidFill>
                  <a:srgbClr val="FF0000"/>
                </a:solidFill>
              </a:rPr>
              <a:t>9</a:t>
            </a:r>
            <a:r>
              <a:rPr lang="en-US" baseline="-25000" dirty="0" smtClean="0">
                <a:solidFill>
                  <a:srgbClr val="FF0000"/>
                </a:solidFill>
              </a:rPr>
              <a:t>*(25)</a:t>
            </a:r>
            <a:r>
              <a:rPr lang="en-US" sz="2000" baseline="-25000" dirty="0" smtClean="0">
                <a:solidFill>
                  <a:srgbClr val="FF0000"/>
                </a:solidFill>
              </a:rPr>
              <a:t>9</a:t>
            </a:r>
            <a:endParaRPr lang="en-US" dirty="0">
              <a:solidFill>
                <a:srgbClr val="FF0000"/>
              </a:solidFill>
            </a:endParaRPr>
          </a:p>
          <a:p>
            <a:pPr marL="514350" indent="-514350">
              <a:buFont typeface="+mj-lt"/>
              <a:buAutoNum type="alphaUcPeriod"/>
            </a:pPr>
            <a:endParaRPr lang="en-US" dirty="0"/>
          </a:p>
          <a:p>
            <a:pPr marL="514350" indent="-514350">
              <a:buFont typeface="+mj-lt"/>
              <a:buAutoNum type="alphaUcPeriod"/>
            </a:pPr>
            <a:endParaRPr lang="en-US" dirty="0"/>
          </a:p>
        </p:txBody>
      </p:sp>
    </p:spTree>
    <p:extLst>
      <p:ext uri="{BB962C8B-B14F-4D97-AF65-F5344CB8AC3E}">
        <p14:creationId xmlns:p14="http://schemas.microsoft.com/office/powerpoint/2010/main" xmlns="" val="199761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marL="0" indent="0">
              <a:buNone/>
            </a:pPr>
            <a:r>
              <a:rPr lang="en-US" dirty="0" smtClean="0"/>
              <a:t>A. (1114)</a:t>
            </a:r>
            <a:r>
              <a:rPr lang="en-US" sz="2000" dirty="0" smtClean="0"/>
              <a:t>7</a:t>
            </a:r>
            <a:endParaRPr lang="en-US" dirty="0" smtClean="0"/>
          </a:p>
          <a:p>
            <a:pPr marL="0" indent="0">
              <a:buNone/>
            </a:pPr>
            <a:r>
              <a:rPr lang="en-US" dirty="0" smtClean="0"/>
              <a:t>B. (18B04)</a:t>
            </a:r>
            <a:r>
              <a:rPr lang="en-US" sz="2000" dirty="0" smtClean="0"/>
              <a:t>16</a:t>
            </a:r>
            <a:endParaRPr lang="en-US" dirty="0" smtClean="0"/>
          </a:p>
          <a:p>
            <a:pPr marL="0" indent="0">
              <a:buNone/>
            </a:pPr>
            <a:r>
              <a:rPr lang="en-US" dirty="0" smtClean="0"/>
              <a:t>C. (100100)</a:t>
            </a:r>
            <a:r>
              <a:rPr lang="en-US" sz="2000" dirty="0" smtClean="0"/>
              <a:t>2</a:t>
            </a:r>
            <a:endParaRPr lang="en-US" dirty="0" smtClean="0"/>
          </a:p>
          <a:p>
            <a:pPr marL="0" indent="0">
              <a:buNone/>
            </a:pPr>
            <a:r>
              <a:rPr lang="en-US" dirty="0" smtClean="0"/>
              <a:t>D. (BF0B)</a:t>
            </a:r>
            <a:r>
              <a:rPr lang="en-US" sz="2000" dirty="0" smtClean="0"/>
              <a:t>16</a:t>
            </a:r>
            <a:endParaRPr lang="en-US" dirty="0" smtClean="0"/>
          </a:p>
          <a:p>
            <a:pPr marL="0" indent="0">
              <a:buNone/>
            </a:pPr>
            <a:r>
              <a:rPr lang="en-US" dirty="0" smtClean="0"/>
              <a:t>E. (6072)</a:t>
            </a:r>
            <a:r>
              <a:rPr lang="en-US" sz="2000" dirty="0" smtClean="0"/>
              <a:t>9</a:t>
            </a:r>
            <a:endParaRPr lang="en-US" dirty="0"/>
          </a:p>
        </p:txBody>
      </p:sp>
    </p:spTree>
    <p:extLst>
      <p:ext uri="{BB962C8B-B14F-4D97-AF65-F5344CB8AC3E}">
        <p14:creationId xmlns:p14="http://schemas.microsoft.com/office/powerpoint/2010/main" xmlns="" val="104453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system</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lphaUcPeriod"/>
            </a:pPr>
            <a:r>
              <a:rPr lang="en-US" dirty="0" smtClean="0">
                <a:solidFill>
                  <a:srgbClr val="FF0000"/>
                </a:solidFill>
              </a:rPr>
              <a:t>State the range of 9 bit 1’s complement number system</a:t>
            </a:r>
          </a:p>
          <a:p>
            <a:pPr marL="514350" indent="-514350">
              <a:buFont typeface="+mj-lt"/>
              <a:buAutoNum type="alphaUcPeriod"/>
            </a:pPr>
            <a:r>
              <a:rPr lang="en-US" dirty="0" smtClean="0">
                <a:solidFill>
                  <a:srgbClr val="FF0000"/>
                </a:solidFill>
              </a:rPr>
              <a:t>State the range of 9 bit 2’s complement number system</a:t>
            </a:r>
          </a:p>
          <a:p>
            <a:pPr marL="514350" indent="-514350">
              <a:buFont typeface="+mj-lt"/>
              <a:buAutoNum type="alphaUcPeriod"/>
            </a:pPr>
            <a:r>
              <a:rPr lang="en-US" dirty="0" smtClean="0"/>
              <a:t>Represent +75 &amp; -60 using 8 bit 1’s complement system</a:t>
            </a:r>
          </a:p>
          <a:p>
            <a:pPr marL="514350" indent="-514350">
              <a:buFont typeface="+mj-lt"/>
              <a:buAutoNum type="alphaUcPeriod"/>
            </a:pPr>
            <a:r>
              <a:rPr lang="en-US" dirty="0" smtClean="0">
                <a:solidFill>
                  <a:srgbClr val="FF0000"/>
                </a:solidFill>
              </a:rPr>
              <a:t>Represent +75 &amp; -60 using 8 bit 2’s complement system</a:t>
            </a:r>
          </a:p>
          <a:p>
            <a:pPr marL="514350" indent="-514350">
              <a:buFont typeface="+mj-lt"/>
              <a:buAutoNum type="alphaUcPeriod"/>
            </a:pPr>
            <a:r>
              <a:rPr lang="en-US" dirty="0" smtClean="0"/>
              <a:t>Subtract -60 from -75 using </a:t>
            </a:r>
            <a:r>
              <a:rPr lang="en-US" dirty="0"/>
              <a:t>1</a:t>
            </a:r>
            <a:r>
              <a:rPr lang="en-US" dirty="0" smtClean="0"/>
              <a:t>’s complement system. Is there overflow?</a:t>
            </a:r>
          </a:p>
          <a:p>
            <a:pPr marL="514350" indent="-514350">
              <a:buFont typeface="+mj-lt"/>
              <a:buAutoNum type="alphaUcPeriod"/>
            </a:pPr>
            <a:r>
              <a:rPr lang="en-US" dirty="0" smtClean="0">
                <a:solidFill>
                  <a:srgbClr val="FF0000"/>
                </a:solidFill>
              </a:rPr>
              <a:t>Subtract -60 from -75 using 2’s complement system. Is there overflow?</a:t>
            </a:r>
          </a:p>
          <a:p>
            <a:pPr marL="514350" indent="-514350">
              <a:buFont typeface="+mj-lt"/>
              <a:buAutoNum type="alphaUcPeriod"/>
            </a:pPr>
            <a:r>
              <a:rPr lang="en-US" dirty="0" smtClean="0"/>
              <a:t>Add -60 to -75 using 1’s complement system. Is there overflow?</a:t>
            </a:r>
          </a:p>
          <a:p>
            <a:pPr marL="514350" indent="-514350">
              <a:buFont typeface="+mj-lt"/>
              <a:buAutoNum type="alphaUcPeriod"/>
            </a:pPr>
            <a:r>
              <a:rPr lang="en-US" dirty="0" smtClean="0">
                <a:solidFill>
                  <a:srgbClr val="FF0000"/>
                </a:solidFill>
              </a:rPr>
              <a:t>Add -60 to -75 using 2’s complement system. Is there overflow?</a:t>
            </a:r>
          </a:p>
          <a:p>
            <a:pPr marL="514350" indent="-514350">
              <a:buFont typeface="+mj-lt"/>
              <a:buAutoNum type="alphaUcPeriod"/>
            </a:pP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xmlns="" val="290452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514350" indent="-514350">
              <a:buAutoNum type="alphaUcPeriod"/>
            </a:pPr>
            <a:r>
              <a:rPr lang="en-US" dirty="0" smtClean="0"/>
              <a:t>+255 to -255</a:t>
            </a:r>
          </a:p>
          <a:p>
            <a:pPr marL="514350" indent="-514350">
              <a:buAutoNum type="alphaUcPeriod"/>
            </a:pPr>
            <a:r>
              <a:rPr lang="en-US" dirty="0" smtClean="0"/>
              <a:t>+255 to -256</a:t>
            </a:r>
          </a:p>
          <a:p>
            <a:pPr marL="514350" indent="-514350">
              <a:buFont typeface="Arial" panose="020B0604020202020204" pitchFamily="34" charset="0"/>
              <a:buAutoNum type="alphaUcPeriod"/>
            </a:pPr>
            <a:r>
              <a:rPr lang="en-US" dirty="0" smtClean="0"/>
              <a:t>(75)10= 01001011; (-60)10= 11000011</a:t>
            </a:r>
          </a:p>
          <a:p>
            <a:pPr marL="514350" indent="-514350">
              <a:buAutoNum type="alphaUcPeriod"/>
            </a:pPr>
            <a:r>
              <a:rPr lang="en-US" dirty="0" smtClean="0"/>
              <a:t>(75)10= 01001011; (-60)10= 11000100</a:t>
            </a:r>
          </a:p>
          <a:p>
            <a:pPr marL="514350" indent="-514350">
              <a:buAutoNum type="alphaUcPeriod"/>
            </a:pPr>
            <a:r>
              <a:rPr lang="en-US" dirty="0" smtClean="0"/>
              <a:t>(11110000)1s</a:t>
            </a:r>
          </a:p>
          <a:p>
            <a:pPr marL="514350" indent="-514350">
              <a:buFont typeface="Arial" panose="020B0604020202020204" pitchFamily="34" charset="0"/>
              <a:buAutoNum type="alphaUcPeriod"/>
            </a:pPr>
            <a:r>
              <a:rPr lang="en-US" dirty="0" smtClean="0"/>
              <a:t>(11110001)2s</a:t>
            </a:r>
          </a:p>
          <a:p>
            <a:pPr marL="0" indent="0">
              <a:buNone/>
            </a:pPr>
            <a:r>
              <a:rPr lang="en-US" dirty="0" smtClean="0"/>
              <a:t>G. (01111000)1s; Overflow as 2 negative gives positive</a:t>
            </a:r>
          </a:p>
          <a:p>
            <a:pPr marL="0" indent="0">
              <a:buNone/>
            </a:pPr>
            <a:r>
              <a:rPr lang="en-US" dirty="0" smtClean="0"/>
              <a:t>H. (01111001)2s ; Overflow as 2 negative gives positive</a:t>
            </a:r>
          </a:p>
          <a:p>
            <a:pPr marL="0" indent="0">
              <a:buNone/>
            </a:pPr>
            <a:endParaRPr lang="en-US" dirty="0" smtClean="0"/>
          </a:p>
          <a:p>
            <a:pPr marL="514350" indent="-514350">
              <a:buAutoNum type="alphaUcPeriod"/>
            </a:pPr>
            <a:endParaRPr lang="en-US" dirty="0" smtClean="0"/>
          </a:p>
          <a:p>
            <a:pPr marL="514350" indent="-514350">
              <a:buAutoNum type="alphaUcPeriod"/>
            </a:pPr>
            <a:endParaRPr lang="en-US" dirty="0"/>
          </a:p>
        </p:txBody>
      </p:sp>
    </p:spTree>
    <p:extLst>
      <p:ext uri="{BB962C8B-B14F-4D97-AF65-F5344CB8AC3E}">
        <p14:creationId xmlns:p14="http://schemas.microsoft.com/office/powerpoint/2010/main" xmlns="" val="2507421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570</Words>
  <Application>Microsoft Office PowerPoint</Application>
  <PresentationFormat>Custom</PresentationFormat>
  <Paragraphs>129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Revision Midterm</vt:lpstr>
      <vt:lpstr>Slide 2</vt:lpstr>
      <vt:lpstr>Number Systems</vt:lpstr>
      <vt:lpstr>Revision: Number System</vt:lpstr>
      <vt:lpstr>Solution</vt:lpstr>
      <vt:lpstr>Revision: Number System</vt:lpstr>
      <vt:lpstr>Solution</vt:lpstr>
      <vt:lpstr>Number system</vt:lpstr>
      <vt:lpstr>Solution</vt:lpstr>
      <vt:lpstr>Boolean Algebra</vt:lpstr>
      <vt:lpstr>Slide 11</vt:lpstr>
      <vt:lpstr>Slide 12</vt:lpstr>
      <vt:lpstr>Solution</vt:lpstr>
      <vt:lpstr>Slide 14</vt:lpstr>
      <vt:lpstr>Slide 15</vt:lpstr>
      <vt:lpstr>KMAP</vt:lpstr>
      <vt:lpstr>Kmap</vt:lpstr>
      <vt:lpstr>Solution</vt:lpstr>
      <vt:lpstr>KMAP</vt:lpstr>
      <vt:lpstr>Solution</vt:lpstr>
      <vt:lpstr>Review</vt:lpstr>
      <vt:lpstr>Solution</vt:lpstr>
      <vt:lpstr>Quine McCluskey</vt:lpstr>
      <vt:lpstr>Solution</vt:lpstr>
      <vt:lpstr>MSI</vt:lpstr>
      <vt:lpstr>Adder &amp; Magnitude Comparator</vt:lpstr>
      <vt:lpstr>Solution</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 Final</dc:title>
  <dc:creator>Khadija</dc:creator>
  <cp:lastModifiedBy>aniqua</cp:lastModifiedBy>
  <cp:revision>25</cp:revision>
  <dcterms:created xsi:type="dcterms:W3CDTF">2014-12-06T16:35:21Z</dcterms:created>
  <dcterms:modified xsi:type="dcterms:W3CDTF">2015-11-16T03:37:14Z</dcterms:modified>
</cp:coreProperties>
</file>