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7" r:id="rId2"/>
    <p:sldId id="260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7" r:id="rId18"/>
    <p:sldId id="284" r:id="rId19"/>
    <p:sldId id="268" r:id="rId20"/>
    <p:sldId id="265" r:id="rId21"/>
    <p:sldId id="280" r:id="rId22"/>
    <p:sldId id="281" r:id="rId23"/>
    <p:sldId id="282" r:id="rId24"/>
    <p:sldId id="269" r:id="rId25"/>
    <p:sldId id="270" r:id="rId26"/>
    <p:sldId id="271" r:id="rId27"/>
    <p:sldId id="272" r:id="rId28"/>
    <p:sldId id="273" r:id="rId29"/>
    <p:sldId id="299" r:id="rId30"/>
    <p:sldId id="300" r:id="rId31"/>
    <p:sldId id="301" r:id="rId32"/>
    <p:sldId id="302" r:id="rId33"/>
    <p:sldId id="303" r:id="rId34"/>
    <p:sldId id="304" r:id="rId35"/>
    <p:sldId id="278" r:id="rId36"/>
    <p:sldId id="283" r:id="rId37"/>
    <p:sldId id="2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0" autoAdjust="0"/>
  </p:normalViewPr>
  <p:slideViewPr>
    <p:cSldViewPr>
      <p:cViewPr varScale="1">
        <p:scale>
          <a:sx n="66" d="100"/>
          <a:sy n="66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848CE-FA56-4F7E-B3DA-F25369EFD14A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668D5-5F1E-4E62-B6F5-0613E3D25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0207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Memories have quadrupled capacity every 3 years (up until 1996) – a 60% increse per year for 20 years.  Now is doubling in capacity every two years.</a:t>
            </a:r>
          </a:p>
        </p:txBody>
      </p:sp>
    </p:spTree>
    <p:extLst>
      <p:ext uri="{BB962C8B-B14F-4D97-AF65-F5344CB8AC3E}">
        <p14:creationId xmlns:p14="http://schemas.microsoft.com/office/powerpoint/2010/main" val="248359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lIns="91788" tIns="45089" rIns="91788" bIns="45089"/>
          <a:lstStyle/>
          <a:p>
            <a:r>
              <a:rPr lang="en-US"/>
              <a:t>For class handout</a:t>
            </a:r>
          </a:p>
        </p:txBody>
      </p:sp>
      <p:sp>
        <p:nvSpPr>
          <p:cNvPr id="543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1363" cy="3414712"/>
          </a:xfrm>
          <a:ln/>
        </p:spPr>
      </p:sp>
    </p:spTree>
    <p:extLst>
      <p:ext uri="{BB962C8B-B14F-4D97-AF65-F5344CB8AC3E}">
        <p14:creationId xmlns:p14="http://schemas.microsoft.com/office/powerpoint/2010/main" val="268941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lIns="91788" tIns="45089" rIns="91788" bIns="45089"/>
          <a:lstStyle/>
          <a:p>
            <a:r>
              <a:rPr lang="en-US"/>
              <a:t>For lecture</a:t>
            </a:r>
          </a:p>
        </p:txBody>
      </p:sp>
      <p:sp>
        <p:nvSpPr>
          <p:cNvPr id="563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1363" cy="3414712"/>
          </a:xfrm>
          <a:ln/>
        </p:spPr>
      </p:sp>
    </p:spTree>
    <p:extLst>
      <p:ext uri="{BB962C8B-B14F-4D97-AF65-F5344CB8AC3E}">
        <p14:creationId xmlns:p14="http://schemas.microsoft.com/office/powerpoint/2010/main" val="178682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000" smtClean="0"/>
              <a:t>CS402 Notes --- 2007-8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000" smtClean="0"/>
              <a:t>Copyright University of Strathclyde 2007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3571C92-648E-4588-8213-8A2E98C62047}" type="slidenum">
              <a:rPr lang="en-GB" sz="1000"/>
              <a:pPr/>
              <a:t>31</a:t>
            </a:fld>
            <a:endParaRPr lang="en-GB" sz="10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553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000" smtClean="0"/>
              <a:t>CS402 Notes --- 2007-8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000" smtClean="0"/>
              <a:t>Copyright University of Strathclyde 2007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DBFF19A-AC75-4829-AA20-787CB2E4D410}" type="slidenum">
              <a:rPr lang="en-GB" sz="1000"/>
              <a:pPr/>
              <a:t>32</a:t>
            </a:fld>
            <a:endParaRPr lang="en-GB" sz="10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4920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000" smtClean="0"/>
              <a:t>CS402 Notes --- 2007-8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000" smtClean="0"/>
              <a:t>Copyright University of Strathclyde 2007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06EE903-850B-4A3E-9335-BB0BD49C5AC1}" type="slidenum">
              <a:rPr lang="en-GB" sz="1000"/>
              <a:pPr/>
              <a:t>33</a:t>
            </a:fld>
            <a:endParaRPr lang="en-GB" sz="1000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80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3704"/>
            <a:ext cx="5909964" cy="4113892"/>
          </a:xfrm>
          <a:ln>
            <a:noFill/>
          </a:ln>
        </p:spPr>
        <p:txBody>
          <a:bodyPr lIns="90480" tIns="44446" rIns="90480" bIns="44446"/>
          <a:lstStyle/>
          <a:p>
            <a:endParaRPr lang="en-US"/>
          </a:p>
        </p:txBody>
      </p:sp>
      <p:sp>
        <p:nvSpPr>
          <p:cNvPr id="518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</p:spTree>
    <p:extLst>
      <p:ext uri="{BB962C8B-B14F-4D97-AF65-F5344CB8AC3E}">
        <p14:creationId xmlns:p14="http://schemas.microsoft.com/office/powerpoint/2010/main" val="136843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68D5-5F1E-4E62-B6F5-0613E3D250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29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68D5-5F1E-4E62-B6F5-0613E3D250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68D5-5F1E-4E62-B6F5-0613E3D250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668D5-5F1E-4E62-B6F5-0613E3D250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Only includes 32- and 64-bit processors</a:t>
            </a:r>
          </a:p>
          <a:p>
            <a:r>
              <a:rPr lang="en-US"/>
              <a:t>Others includes Samsung, HP, AMD, TI, Transmeta (same ISA as IA-32), …</a:t>
            </a:r>
          </a:p>
        </p:txBody>
      </p:sp>
    </p:spTree>
    <p:extLst>
      <p:ext uri="{BB962C8B-B14F-4D97-AF65-F5344CB8AC3E}">
        <p14:creationId xmlns:p14="http://schemas.microsoft.com/office/powerpoint/2010/main" val="294025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For “definitions” of desktop, servers, supercomputers (100’s to 1000’s of processors, </a:t>
            </a:r>
            <a:r>
              <a:rPr lang="en-US" dirty="0" err="1"/>
              <a:t>Gbytes</a:t>
            </a:r>
            <a:r>
              <a:rPr lang="en-US" dirty="0"/>
              <a:t> to </a:t>
            </a:r>
            <a:r>
              <a:rPr lang="en-US" dirty="0" err="1"/>
              <a:t>Tbytes</a:t>
            </a:r>
            <a:r>
              <a:rPr lang="en-US" dirty="0"/>
              <a:t> of main memory, </a:t>
            </a:r>
            <a:r>
              <a:rPr lang="en-US" dirty="0" err="1"/>
              <a:t>Tbytes</a:t>
            </a:r>
            <a:r>
              <a:rPr lang="en-US" dirty="0"/>
              <a:t> to </a:t>
            </a:r>
            <a:r>
              <a:rPr lang="en-US" dirty="0" err="1"/>
              <a:t>Pbytes</a:t>
            </a:r>
            <a:r>
              <a:rPr lang="en-US" dirty="0"/>
              <a:t> of secondary storage), and embedded systems (cell phones, automobile control, video games, entertainment systems (digital TVs), PDAs, etc.).</a:t>
            </a:r>
          </a:p>
          <a:p>
            <a:r>
              <a:rPr lang="en-US" dirty="0"/>
              <a:t>The computer (IT) industry is responsible for almost 10% of the GNP of the US.</a:t>
            </a:r>
          </a:p>
          <a:p>
            <a:r>
              <a:rPr lang="en-US" dirty="0"/>
              <a:t>The embedded market has shown the strongest growth (40% compounded annual growth compared to only 9% for desktops – where do laptops fit?).  This chart/number does not include the low-end 8-bit and 16-bit embedded processors that are everywhere!</a:t>
            </a:r>
          </a:p>
          <a:p>
            <a:r>
              <a:rPr lang="en-US" dirty="0"/>
              <a:t>This is a good slide to talk about the other performance metrics in addition to speed (or see if the students can come up with them) including</a:t>
            </a:r>
          </a:p>
          <a:p>
            <a:r>
              <a:rPr lang="en-US" dirty="0"/>
              <a:t>Power, space/volume, memory space, cost, reliability</a:t>
            </a:r>
          </a:p>
        </p:txBody>
      </p:sp>
    </p:spTree>
    <p:extLst>
      <p:ext uri="{BB962C8B-B14F-4D97-AF65-F5344CB8AC3E}">
        <p14:creationId xmlns:p14="http://schemas.microsoft.com/office/powerpoint/2010/main" val="156744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Tbyte = 2^40 bytes (or 10^12 bytes)</a:t>
            </a:r>
          </a:p>
          <a:p>
            <a:endParaRPr lang="en-US"/>
          </a:p>
          <a:p>
            <a:r>
              <a:rPr lang="en-US"/>
              <a:t>Note that Moore’s law is not about speed predictions but about chip complexity</a:t>
            </a:r>
          </a:p>
        </p:txBody>
      </p:sp>
    </p:spTree>
    <p:extLst>
      <p:ext uri="{BB962C8B-B14F-4D97-AF65-F5344CB8AC3E}">
        <p14:creationId xmlns:p14="http://schemas.microsoft.com/office/powerpoint/2010/main" val="182191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Another powerpoint “comic” – note that the y axis is log !</a:t>
            </a:r>
          </a:p>
          <a:p>
            <a:r>
              <a:rPr lang="en-US"/>
              <a:t>x/y where x is the model number and y is the speed in MHz</a:t>
            </a:r>
          </a:p>
          <a:p>
            <a:r>
              <a:rPr lang="en-US"/>
              <a:t>Rate of performance improvement has been between 1.5 and 1.6 times per year – how much longer will Moore’s Law hold?</a:t>
            </a:r>
          </a:p>
        </p:txBody>
      </p:sp>
    </p:spTree>
    <p:extLst>
      <p:ext uri="{BB962C8B-B14F-4D97-AF65-F5344CB8AC3E}">
        <p14:creationId xmlns:p14="http://schemas.microsoft.com/office/powerpoint/2010/main" val="407122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7347-AB63-4A08-AF19-03477B3CCECC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497-91E4-4D2D-9846-F1F64517B27B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ABAC-7D7C-4EB2-88AD-7BA547F153EB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1DE1-06B1-42E8-84CD-FE57EF900198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19C-5282-48A3-8804-99AF2008EF04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54E7-507B-440F-9C2C-E8226EDFF7D8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AD6-0956-46E5-A1DB-8B7B6725FDB9}" type="datetime1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D77-CD9C-4ABD-8D70-628ADAD2080D}" type="datetime1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B978-C008-42F6-A236-B87293599A59}" type="datetime1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0E75-35FA-4EED-9942-87E3080F920D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2FD4-D146-4B88-B778-4581308162A3}" type="datetime1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0EB-75EA-4B24-95D8-3CB2FEF94AE0}" type="datetime1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340, ACH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4DAD-F0B3-41F3-BD83-1B6AE191B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cessor_register" TargetMode="External"/><Relationship Id="rId3" Type="http://schemas.openxmlformats.org/officeDocument/2006/relationships/hyperlink" Target="http://en.wikipedia.org/wiki/Arithmetic_logic_unit" TargetMode="External"/><Relationship Id="rId7" Type="http://schemas.openxmlformats.org/officeDocument/2006/relationships/hyperlink" Target="http://en.wikipedia.org/wiki/Control_unit" TargetMode="External"/><Relationship Id="rId2" Type="http://schemas.openxmlformats.org/officeDocument/2006/relationships/hyperlink" Target="http://en.wikipedia.org/wiki/Functional_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entral_processing_unit" TargetMode="External"/><Relationship Id="rId5" Type="http://schemas.openxmlformats.org/officeDocument/2006/relationships/hyperlink" Target="http://en.wikipedia.org/wiki/Data_processing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://en.wikipedia.org/wiki/Multiplication_ALU" TargetMode="External"/><Relationship Id="rId9" Type="http://schemas.openxmlformats.org/officeDocument/2006/relationships/hyperlink" Target="http://en.wikipedia.org/wiki/Main_memor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ming" TargetMode="External"/><Relationship Id="rId2" Type="http://schemas.openxmlformats.org/officeDocument/2006/relationships/hyperlink" Target="http://en.wikipedia.org/wiki/Computer_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en.wikipedia.org/wiki/Computer_storage" TargetMode="External"/><Relationship Id="rId4" Type="http://schemas.openxmlformats.org/officeDocument/2006/relationships/hyperlink" Target="http://en.wikipedia.org/wiki/Locality_of_referen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in_memory" TargetMode="External"/><Relationship Id="rId2" Type="http://schemas.openxmlformats.org/officeDocument/2006/relationships/hyperlink" Target="http://en.wikipedia.org/wiki/Tightly_Coupled_Syst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IPS_RISC/os" TargetMode="External"/><Relationship Id="rId13" Type="http://schemas.openxmlformats.org/officeDocument/2006/relationships/hyperlink" Target="http://en.wikipedia.org/wiki/Sony" TargetMode="External"/><Relationship Id="rId18" Type="http://schemas.openxmlformats.org/officeDocument/2006/relationships/hyperlink" Target="http://en.wikipedia.org/wiki/Tandem_Computers" TargetMode="External"/><Relationship Id="rId3" Type="http://schemas.openxmlformats.org/officeDocument/2006/relationships/hyperlink" Target="http://en.wikipedia.org/wiki/Digital_Equipment_Corporation" TargetMode="External"/><Relationship Id="rId7" Type="http://schemas.openxmlformats.org/officeDocument/2006/relationships/hyperlink" Target="http://en.wikipedia.org/wiki/MIPS_Computer_Systems" TargetMode="External"/><Relationship Id="rId12" Type="http://schemas.openxmlformats.org/officeDocument/2006/relationships/hyperlink" Target="http://en.wikipedia.org/wiki/Silicon_Graphics" TargetMode="External"/><Relationship Id="rId17" Type="http://schemas.openxmlformats.org/officeDocument/2006/relationships/hyperlink" Target="http://en.wikipedia.org/wiki/Bemani_System_573_Analog" TargetMode="External"/><Relationship Id="rId2" Type="http://schemas.openxmlformats.org/officeDocument/2006/relationships/hyperlink" Target="http://en.wikipedia.org/wiki/Ardent_Computer" TargetMode="External"/><Relationship Id="rId16" Type="http://schemas.openxmlformats.org/officeDocument/2006/relationships/hyperlink" Target="http://en.wikipedia.org/wiki/Sony_NE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ECsystem" TargetMode="External"/><Relationship Id="rId11" Type="http://schemas.openxmlformats.org/officeDocument/2006/relationships/hyperlink" Target="http://en.wikipedia.org/wiki/Seiko_Epson" TargetMode="External"/><Relationship Id="rId5" Type="http://schemas.openxmlformats.org/officeDocument/2006/relationships/hyperlink" Target="http://en.wikipedia.org/wiki/Multiprocessor" TargetMode="External"/><Relationship Id="rId15" Type="http://schemas.openxmlformats.org/officeDocument/2006/relationships/hyperlink" Target="http://en.wikipedia.org/wiki/PlayStation_2" TargetMode="External"/><Relationship Id="rId10" Type="http://schemas.openxmlformats.org/officeDocument/2006/relationships/hyperlink" Target="http://en.wikipedia.org/wiki/Pyramid_Technology" TargetMode="External"/><Relationship Id="rId19" Type="http://schemas.openxmlformats.org/officeDocument/2006/relationships/hyperlink" Target="http://en.wikipedia.org/wiki/Whitechapel_Workstations" TargetMode="External"/><Relationship Id="rId4" Type="http://schemas.openxmlformats.org/officeDocument/2006/relationships/hyperlink" Target="http://en.wikipedia.org/wiki/DECstation" TargetMode="External"/><Relationship Id="rId9" Type="http://schemas.openxmlformats.org/officeDocument/2006/relationships/hyperlink" Target="http://en.wikipedia.org/wiki/Prime_Computer" TargetMode="External"/><Relationship Id="rId14" Type="http://schemas.openxmlformats.org/officeDocument/2006/relationships/hyperlink" Target="http://en.wikipedia.org/wiki/PlayStation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6858000" cy="2193549"/>
          </a:xfrm>
          <a:noFill/>
          <a:ln/>
        </p:spPr>
        <p:txBody>
          <a:bodyPr wrap="none" anchor="ctr">
            <a:no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CSE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340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Computer Architecture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Summer 2017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Introduction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90800" y="6324600"/>
            <a:ext cx="6400800" cy="381000"/>
          </a:xfrm>
        </p:spPr>
        <p:txBody>
          <a:bodyPr/>
          <a:lstStyle/>
          <a:p>
            <a:pPr algn="r"/>
            <a:r>
              <a:rPr lang="en-US" sz="1600" dirty="0" smtClean="0"/>
              <a:t>Thanks to Dr. </a:t>
            </a:r>
            <a:r>
              <a:rPr lang="en-US" sz="1600" dirty="0" err="1" smtClean="0"/>
              <a:t>MaryJaneIrwin</a:t>
            </a:r>
            <a:r>
              <a:rPr lang="en-US" sz="1600" dirty="0" smtClean="0"/>
              <a:t> for the slides.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is Computer Architecture?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6950"/>
            <a:ext cx="8610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 science and art of designing, selecting, and interconnecting hardware components and designing the hardware/software interface to create a computing system that meets functional, performance, energy consumption, cost, and other specific goals.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8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Why Study Computer Architecture?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6950"/>
            <a:ext cx="8804275" cy="5194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0000"/>
                </a:solidFill>
              </a:rPr>
              <a:t>Enable better systems</a:t>
            </a:r>
            <a:r>
              <a:rPr lang="en-US" smtClean="0"/>
              <a:t>: make computers </a:t>
            </a:r>
            <a:r>
              <a:rPr lang="en-US" smtClean="0">
                <a:solidFill>
                  <a:srgbClr val="0000FF"/>
                </a:solidFill>
              </a:rPr>
              <a:t>faster, cheaper, smaller, more reliable, …</a:t>
            </a:r>
          </a:p>
          <a:p>
            <a:pPr lvl="1"/>
            <a:r>
              <a:rPr lang="en-US" sz="2000" smtClean="0"/>
              <a:t>By exploiting advances and changes in underlying technology/circuits</a:t>
            </a:r>
          </a:p>
          <a:p>
            <a:pPr lvl="1"/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Enable new applications</a:t>
            </a:r>
          </a:p>
          <a:p>
            <a:pPr lvl="1"/>
            <a:r>
              <a:rPr lang="en-US" sz="2000" smtClean="0"/>
              <a:t>Life-like 3D visualization 20 years ago?</a:t>
            </a:r>
          </a:p>
          <a:p>
            <a:pPr lvl="1"/>
            <a:r>
              <a:rPr lang="en-US" sz="2000" smtClean="0"/>
              <a:t>Virtual reality?</a:t>
            </a:r>
          </a:p>
          <a:p>
            <a:pPr lvl="1"/>
            <a:r>
              <a:rPr lang="en-US" sz="2000" smtClean="0"/>
              <a:t>Personalized genomics? Personalized medicine?</a:t>
            </a:r>
          </a:p>
          <a:p>
            <a:pPr lvl="1"/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Enable better solutions </a:t>
            </a:r>
            <a:r>
              <a:rPr lang="en-US" smtClean="0"/>
              <a:t>to problems</a:t>
            </a:r>
          </a:p>
          <a:p>
            <a:pPr lvl="1"/>
            <a:r>
              <a:rPr lang="en-US" sz="1800" smtClean="0"/>
              <a:t>Software innovation is built into trends and changes in computer architecture </a:t>
            </a:r>
          </a:p>
          <a:p>
            <a:pPr lvl="2"/>
            <a:r>
              <a:rPr lang="en-US" sz="1800" smtClean="0"/>
              <a:t>&gt; 50% performance improvement per year has enabled this innovation</a:t>
            </a:r>
          </a:p>
          <a:p>
            <a:pPr lvl="2"/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Understand why computers work the way they do</a:t>
            </a:r>
          </a:p>
        </p:txBody>
      </p:sp>
    </p:spTree>
    <p:extLst>
      <p:ext uri="{BB962C8B-B14F-4D97-AF65-F5344CB8AC3E}">
        <p14:creationId xmlns:p14="http://schemas.microsoft.com/office/powerpoint/2010/main" val="11685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Computer Architecture Today (I)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14400"/>
            <a:ext cx="87630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Today is a very exciting time to study computer architecture</a:t>
            </a:r>
            <a:endParaRPr lang="en-US" sz="2200" dirty="0" smtClean="0"/>
          </a:p>
          <a:p>
            <a:endParaRPr lang="en-US" sz="1600" dirty="0" smtClean="0"/>
          </a:p>
          <a:p>
            <a:r>
              <a:rPr lang="en-US" dirty="0" smtClean="0"/>
              <a:t>Industry is in a large paradigm shift (to multi-core and beyond) – many different potential system designs possible</a:t>
            </a:r>
          </a:p>
          <a:p>
            <a:endParaRPr lang="en-US" sz="16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Many difficult problems </a:t>
            </a:r>
            <a:r>
              <a:rPr lang="en-US" i="1" dirty="0" smtClean="0"/>
              <a:t>motivating</a:t>
            </a:r>
            <a:r>
              <a:rPr lang="en-US" dirty="0" smtClean="0"/>
              <a:t> and </a:t>
            </a:r>
            <a:r>
              <a:rPr lang="en-US" i="1" dirty="0" smtClean="0"/>
              <a:t>caused by </a:t>
            </a:r>
            <a:r>
              <a:rPr lang="en-US" dirty="0" smtClean="0"/>
              <a:t>the shift</a:t>
            </a:r>
          </a:p>
          <a:p>
            <a:pPr lvl="1"/>
            <a:r>
              <a:rPr lang="en-US" sz="2000" dirty="0" smtClean="0"/>
              <a:t>Power/energy constraints </a:t>
            </a:r>
            <a:r>
              <a:rPr lang="en-US" sz="2000" dirty="0" smtClean="0">
                <a:sym typeface="Wingdings" panose="05000000000000000000" pitchFamily="2" charset="2"/>
              </a:rPr>
              <a:t> multi-core?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Complexity of design </a:t>
            </a:r>
            <a:r>
              <a:rPr lang="en-US" sz="2000" dirty="0" smtClean="0">
                <a:sym typeface="Wingdings" panose="05000000000000000000" pitchFamily="2" charset="2"/>
              </a:rPr>
              <a:t> multi-core?</a:t>
            </a:r>
            <a:endParaRPr lang="en-US" sz="2000" dirty="0" smtClean="0"/>
          </a:p>
          <a:p>
            <a:pPr lvl="1"/>
            <a:r>
              <a:rPr lang="en-US" sz="2000" dirty="0" smtClean="0"/>
              <a:t>Difficulties in technology scaling </a:t>
            </a:r>
            <a:r>
              <a:rPr lang="en-US" sz="2000" dirty="0" smtClean="0">
                <a:sym typeface="Wingdings" panose="05000000000000000000" pitchFamily="2" charset="2"/>
              </a:rPr>
              <a:t> new technologies?</a:t>
            </a:r>
            <a:endParaRPr lang="en-US" sz="2000" dirty="0" smtClean="0"/>
          </a:p>
          <a:p>
            <a:pPr lvl="1"/>
            <a:r>
              <a:rPr lang="en-US" sz="2000" dirty="0" smtClean="0"/>
              <a:t>Memory wall/gap</a:t>
            </a:r>
          </a:p>
          <a:p>
            <a:pPr lvl="1"/>
            <a:r>
              <a:rPr lang="en-US" sz="2000" dirty="0" smtClean="0"/>
              <a:t>Reliability wall/issues</a:t>
            </a:r>
          </a:p>
          <a:p>
            <a:pPr lvl="1"/>
            <a:r>
              <a:rPr lang="en-US" sz="2000" dirty="0" smtClean="0"/>
              <a:t>Programmability wall/problem</a:t>
            </a:r>
          </a:p>
          <a:p>
            <a:pPr lvl="1"/>
            <a:r>
              <a:rPr lang="en-US" sz="2000" dirty="0" smtClean="0"/>
              <a:t>Huge hunger for data and new data-intensive applications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No clear, definitive answers to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313023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Computer Architecture Today (II)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6950"/>
            <a:ext cx="87630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problems affect all parts of the computing stack – if we do not change the way we design systems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  <a:p>
            <a:endParaRPr lang="en-US" dirty="0" smtClean="0"/>
          </a:p>
          <a:p>
            <a:endParaRPr lang="en-US" sz="1200" dirty="0" smtClean="0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711575" y="4560888"/>
            <a:ext cx="2041525" cy="36671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Microarchitecture</a:t>
            </a:r>
          </a:p>
        </p:txBody>
      </p:sp>
      <p:sp>
        <p:nvSpPr>
          <p:cNvPr id="9" name="Text Box 18"/>
          <p:cNvSpPr txBox="1">
            <a:spLocks noChangeAspect="1" noChangeArrowheads="1"/>
          </p:cNvSpPr>
          <p:nvPr/>
        </p:nvSpPr>
        <p:spPr bwMode="auto">
          <a:xfrm>
            <a:off x="3711575" y="4187825"/>
            <a:ext cx="2041525" cy="368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ISA</a:t>
            </a:r>
          </a:p>
        </p:txBody>
      </p:sp>
      <p:sp>
        <p:nvSpPr>
          <p:cNvPr id="10" name="Text Box 19"/>
          <p:cNvSpPr txBox="1">
            <a:spLocks noChangeAspect="1" noChangeArrowheads="1"/>
          </p:cNvSpPr>
          <p:nvPr/>
        </p:nvSpPr>
        <p:spPr bwMode="auto">
          <a:xfrm>
            <a:off x="2971800" y="2603500"/>
            <a:ext cx="2043113" cy="3683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Program/Language</a:t>
            </a:r>
          </a:p>
        </p:txBody>
      </p:sp>
      <p:sp>
        <p:nvSpPr>
          <p:cNvPr id="11" name="Text Box 20"/>
          <p:cNvSpPr txBox="1">
            <a:spLocks noChangeAspect="1" noChangeArrowheads="1"/>
          </p:cNvSpPr>
          <p:nvPr/>
        </p:nvSpPr>
        <p:spPr bwMode="auto">
          <a:xfrm>
            <a:off x="2971800" y="2232025"/>
            <a:ext cx="2043113" cy="3667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12" name="Text Box 21"/>
          <p:cNvSpPr txBox="1">
            <a:spLocks noChangeAspect="1" noChangeArrowheads="1"/>
          </p:cNvSpPr>
          <p:nvPr/>
        </p:nvSpPr>
        <p:spPr bwMode="auto">
          <a:xfrm>
            <a:off x="2971800" y="1863725"/>
            <a:ext cx="2043113" cy="3683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0000"/>
                </a:solidFill>
              </a:rPr>
              <a:t>Problem</a:t>
            </a:r>
          </a:p>
        </p:txBody>
      </p:sp>
      <p:sp>
        <p:nvSpPr>
          <p:cNvPr id="13" name="Text Box 24"/>
          <p:cNvSpPr txBox="1">
            <a:spLocks noChangeAspect="1" noChangeArrowheads="1"/>
          </p:cNvSpPr>
          <p:nvPr/>
        </p:nvSpPr>
        <p:spPr bwMode="auto">
          <a:xfrm>
            <a:off x="3711575" y="3517900"/>
            <a:ext cx="2041525" cy="669925"/>
          </a:xfrm>
          <a:prstGeom prst="rect">
            <a:avLst/>
          </a:prstGeom>
          <a:solidFill>
            <a:srgbClr val="35F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Runtime System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(VM, OS, MM)</a:t>
            </a:r>
          </a:p>
        </p:txBody>
      </p:sp>
      <p:sp>
        <p:nvSpPr>
          <p:cNvPr id="14" name="Text Box 25"/>
          <p:cNvSpPr txBox="1">
            <a:spLocks noChangeAspect="1" noChangeArrowheads="1"/>
          </p:cNvSpPr>
          <p:nvPr/>
        </p:nvSpPr>
        <p:spPr bwMode="auto">
          <a:xfrm>
            <a:off x="5449888" y="2592388"/>
            <a:ext cx="727075" cy="3683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3940175" y="2971800"/>
            <a:ext cx="36195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5027613" y="2770188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 flipH="1">
            <a:off x="5268913" y="2971800"/>
            <a:ext cx="544512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8" name="Straight Arrow Connector 25"/>
          <p:cNvCxnSpPr>
            <a:cxnSpLocks noChangeShapeType="1"/>
          </p:cNvCxnSpPr>
          <p:nvPr/>
        </p:nvCxnSpPr>
        <p:spPr bwMode="auto">
          <a:xfrm rot="16200000" flipV="1">
            <a:off x="5141118" y="1920082"/>
            <a:ext cx="544513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22"/>
          <p:cNvSpPr txBox="1">
            <a:spLocks noChangeAspect="1" noChangeArrowheads="1"/>
          </p:cNvSpPr>
          <p:nvPr/>
        </p:nvSpPr>
        <p:spPr bwMode="auto">
          <a:xfrm>
            <a:off x="3711575" y="4926013"/>
            <a:ext cx="2039938" cy="3730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lang="en-US" sz="1750" dirty="0">
                <a:solidFill>
                  <a:srgbClr val="000000"/>
                </a:solidFill>
                <a:latin typeface="Tahoma" pitchFamily="34" charset="0"/>
                <a:ea typeface="+mn-ea"/>
                <a:cs typeface="Arial" charset="0"/>
              </a:rPr>
              <a:t>Logic</a:t>
            </a:r>
          </a:p>
          <a:p>
            <a:pPr eaLnBrk="1" hangingPunct="1">
              <a:defRPr/>
            </a:pPr>
            <a:endParaRPr lang="en-US" sz="1750" dirty="0">
              <a:solidFill>
                <a:srgbClr val="000000"/>
              </a:solidFill>
              <a:latin typeface="Tahoma" pitchFamily="34" charset="0"/>
              <a:ea typeface="+mn-ea"/>
              <a:cs typeface="Arial" charset="0"/>
            </a:endParaRPr>
          </a:p>
        </p:txBody>
      </p:sp>
      <p:sp>
        <p:nvSpPr>
          <p:cNvPr id="20" name="Text Box 23"/>
          <p:cNvSpPr txBox="1">
            <a:spLocks noChangeAspect="1" noChangeArrowheads="1"/>
          </p:cNvSpPr>
          <p:nvPr/>
        </p:nvSpPr>
        <p:spPr bwMode="auto">
          <a:xfrm>
            <a:off x="3711575" y="5297488"/>
            <a:ext cx="2041525" cy="3683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Circuits</a:t>
            </a:r>
          </a:p>
        </p:txBody>
      </p:sp>
      <p:sp>
        <p:nvSpPr>
          <p:cNvPr id="21" name="Text Box 23"/>
          <p:cNvSpPr txBox="1">
            <a:spLocks noChangeAspect="1" noChangeArrowheads="1"/>
          </p:cNvSpPr>
          <p:nvPr/>
        </p:nvSpPr>
        <p:spPr bwMode="auto">
          <a:xfrm>
            <a:off x="3713163" y="5653088"/>
            <a:ext cx="2043112" cy="36671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0000"/>
                </a:solidFill>
              </a:rPr>
              <a:t>Electrons</a:t>
            </a: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143000" y="1181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09600" y="2314575"/>
            <a:ext cx="2251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Many new demands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from the 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(Look Up)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09600" y="4953000"/>
            <a:ext cx="195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Many new issues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at the bottom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(Look Down)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400800" y="2590800"/>
            <a:ext cx="1635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Fast 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demands and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personalities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of users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(Look Up)</a:t>
            </a:r>
          </a:p>
        </p:txBody>
      </p:sp>
    </p:spTree>
    <p:extLst>
      <p:ext uri="{BB962C8B-B14F-4D97-AF65-F5344CB8AC3E}">
        <p14:creationId xmlns:p14="http://schemas.microsoft.com/office/powerpoint/2010/main" val="111065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… but, first 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6950"/>
            <a:ext cx="8610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</a:t>
            </a:r>
            <a:r>
              <a:rPr lang="en-US" altLang="en-US" dirty="0" smtClean="0"/>
              <a:t>’</a:t>
            </a:r>
            <a:r>
              <a:rPr lang="en-US" dirty="0" smtClean="0"/>
              <a:t>s understand the fundamentals…</a:t>
            </a:r>
          </a:p>
          <a:p>
            <a:endParaRPr lang="en-US" dirty="0" smtClean="0"/>
          </a:p>
          <a:p>
            <a:r>
              <a:rPr lang="en-US" dirty="0" smtClean="0"/>
              <a:t>You can change the world only if you understand it well enough…</a:t>
            </a:r>
          </a:p>
          <a:p>
            <a:pPr lvl="1"/>
            <a:r>
              <a:rPr lang="en-US" dirty="0" smtClean="0"/>
              <a:t>Especially the past and present dominant paradigms</a:t>
            </a:r>
          </a:p>
          <a:p>
            <a:pPr lvl="1"/>
            <a:r>
              <a:rPr lang="en-US" dirty="0" smtClean="0"/>
              <a:t>And, their advantages and shortcomings – tradeoffs</a:t>
            </a:r>
          </a:p>
          <a:p>
            <a:pPr lvl="1"/>
            <a:r>
              <a:rPr lang="en-US" dirty="0" smtClean="0"/>
              <a:t>And, what remains fundamental across generations </a:t>
            </a:r>
          </a:p>
          <a:p>
            <a:pPr lvl="1"/>
            <a:r>
              <a:rPr lang="en-US" dirty="0" smtClean="0"/>
              <a:t>And, what techniques you can use and develop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19360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-14605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is A Computer?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698500"/>
            <a:ext cx="8610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Three key components</a:t>
            </a:r>
          </a:p>
          <a:p>
            <a:endParaRPr lang="en-US" sz="1400" smtClean="0"/>
          </a:p>
          <a:p>
            <a:r>
              <a:rPr lang="en-US" smtClean="0"/>
              <a:t>Computation</a:t>
            </a:r>
          </a:p>
          <a:p>
            <a:r>
              <a:rPr lang="en-US" smtClean="0"/>
              <a:t>Communication</a:t>
            </a:r>
          </a:p>
          <a:p>
            <a:r>
              <a:rPr lang="en-US" smtClean="0"/>
              <a:t>Storage (memory)</a:t>
            </a:r>
          </a:p>
          <a:p>
            <a:endParaRPr lang="en-US" smtClean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700838" y="60198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3E6D4-DBE2-4316-A377-F883DE054355}" type="slidenum">
              <a:rPr 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295650"/>
            <a:ext cx="72263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91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is A Computer?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6950"/>
            <a:ext cx="8610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We will cover all three components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EA34AA-B75B-4441-9DC3-DA873287A8CB}" type="slidenum">
              <a:rPr 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32200" y="1828800"/>
            <a:ext cx="2743200" cy="32766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Calibri" panose="020F0502020204030204" pitchFamily="34" charset="0"/>
              </a:rPr>
              <a:t>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Calibri" panose="020F0502020204030204" pitchFamily="34" charset="0"/>
              </a:rPr>
              <a:t>(program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Calibri" panose="020F0502020204030204" pitchFamily="34" charset="0"/>
              </a:rPr>
              <a:t>and data)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096000" y="1943100"/>
            <a:ext cx="2743200" cy="30480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Calibri" panose="020F0502020204030204" pitchFamily="34" charset="0"/>
              </a:rPr>
              <a:t>I/O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200" y="1828800"/>
            <a:ext cx="2743200" cy="32766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Calibri" panose="020F0502020204030204" pitchFamily="34" charset="0"/>
              </a:rPr>
              <a:t>Processing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800">
              <a:latin typeface="Calibri" panose="020F0502020204030204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951163" y="3124200"/>
            <a:ext cx="939800" cy="685800"/>
          </a:xfrm>
          <a:prstGeom prst="leftRightArrow">
            <a:avLst>
              <a:gd name="adj1" fmla="val 50926"/>
              <a:gd name="adj2" fmla="val 2931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800">
              <a:latin typeface="Calibri" panose="020F050202020403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09600" y="2819400"/>
            <a:ext cx="2209800" cy="9144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Calibri" panose="020F0502020204030204" pitchFamily="34" charset="0"/>
              </a:rPr>
              <a:t>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Calibri" panose="020F0502020204030204" pitchFamily="34" charset="0"/>
              </a:rPr>
              <a:t>(sequencing)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09600" y="3886200"/>
            <a:ext cx="2209800" cy="9144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Calibri" panose="020F0502020204030204" pitchFamily="34" charset="0"/>
              </a:rPr>
              <a:t>datapath</a:t>
            </a:r>
          </a:p>
        </p:txBody>
      </p:sp>
    </p:spTree>
    <p:extLst>
      <p:ext uri="{BB962C8B-B14F-4D97-AF65-F5344CB8AC3E}">
        <p14:creationId xmlns:p14="http://schemas.microsoft.com/office/powerpoint/2010/main" val="14886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7961"/>
            <a:ext cx="8153400" cy="5302250"/>
          </a:xfrm>
          <a:ln/>
        </p:spPr>
        <p:txBody>
          <a:bodyPr>
            <a:normAutofit/>
          </a:bodyPr>
          <a:lstStyle/>
          <a:p>
            <a:r>
              <a:rPr lang="en-US" dirty="0"/>
              <a:t>ISA:  An abstract interface between the hardware and the lowest level software of a machine that encompasses all the information necessary to write a machine language program that will run correctly, including instructions, registers, memory access, I/O, and so 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Instruction Set Architecture (ISA)</a:t>
            </a:r>
          </a:p>
          <a:p>
            <a:pPr lvl="1"/>
            <a:r>
              <a:rPr lang="en-US" sz="1800" dirty="0" smtClean="0"/>
              <a:t>Usually defines a “family” of microprocessors</a:t>
            </a:r>
          </a:p>
          <a:p>
            <a:pPr lvl="2"/>
            <a:r>
              <a:rPr lang="en-US" sz="1800" dirty="0" smtClean="0"/>
              <a:t>Examples:  Intel x86 (IA32), Sun </a:t>
            </a:r>
            <a:r>
              <a:rPr lang="en-US" sz="1800" dirty="0" err="1" smtClean="0"/>
              <a:t>Sparc</a:t>
            </a:r>
            <a:r>
              <a:rPr lang="en-US" sz="1800" dirty="0" smtClean="0"/>
              <a:t>, DEC Alpha, IBM/360, IBM PowerPC, M68K, DEC VAX</a:t>
            </a:r>
          </a:p>
          <a:p>
            <a:pPr lvl="1"/>
            <a:r>
              <a:rPr lang="en-US" sz="1800" dirty="0" smtClean="0"/>
              <a:t>Formally, it defines the interface between a user and a microprocessor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ISA includes:</a:t>
            </a:r>
          </a:p>
          <a:p>
            <a:pPr lvl="1"/>
            <a:r>
              <a:rPr lang="en-US" sz="1800" dirty="0" smtClean="0"/>
              <a:t>Instruction set</a:t>
            </a:r>
          </a:p>
          <a:p>
            <a:pPr lvl="1"/>
            <a:r>
              <a:rPr lang="en-US" sz="1800" dirty="0" smtClean="0"/>
              <a:t>Rules for using instructions</a:t>
            </a:r>
          </a:p>
          <a:p>
            <a:pPr lvl="2"/>
            <a:r>
              <a:rPr lang="en-US" sz="1800" dirty="0" smtClean="0"/>
              <a:t>Mnemonics, functionality, addressing modes</a:t>
            </a:r>
          </a:p>
          <a:p>
            <a:pPr lvl="1"/>
            <a:r>
              <a:rPr lang="en-US" sz="1800" dirty="0" smtClean="0"/>
              <a:t>Instruction encoding</a:t>
            </a:r>
          </a:p>
          <a:p>
            <a:pPr lvl="2"/>
            <a:endParaRPr lang="en-US" sz="1800" dirty="0" smtClean="0"/>
          </a:p>
          <a:p>
            <a:r>
              <a:rPr lang="en-US" sz="1800" dirty="0" smtClean="0"/>
              <a:t>ISA is a form of </a:t>
            </a:r>
            <a:r>
              <a:rPr lang="en-US" sz="1800" i="1" dirty="0" smtClean="0"/>
              <a:t>abstraction</a:t>
            </a:r>
          </a:p>
          <a:p>
            <a:pPr lvl="1"/>
            <a:r>
              <a:rPr lang="en-US" sz="1800" dirty="0" smtClean="0"/>
              <a:t>Low-level details of microprocessor are “invisible” to user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ISA Type Sales</a:t>
            </a:r>
          </a:p>
        </p:txBody>
      </p:sp>
      <p:graphicFrame>
        <p:nvGraphicFramePr>
          <p:cNvPr id="535555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92113" y="976313"/>
          <a:ext cx="8466137" cy="488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Chart" r:id="rId4" imgW="6591240" imgH="3800475" progId="MSGraph.Chart.8">
                  <p:embed followColorScheme="full"/>
                </p:oleObj>
              </mc:Choice>
              <mc:Fallback>
                <p:oleObj name="Chart" r:id="rId4" imgW="6591240" imgH="3800475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976313"/>
                        <a:ext cx="8466137" cy="488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7" name="Text Box 5"/>
          <p:cNvSpPr txBox="1">
            <a:spLocks noChangeArrowheads="1"/>
          </p:cNvSpPr>
          <p:nvPr/>
        </p:nvSpPr>
        <p:spPr bwMode="auto">
          <a:xfrm rot="-5400000">
            <a:off x="-1274762" y="2935287"/>
            <a:ext cx="3371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Millions of Processor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35555" grpId="0" bld="series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621"/>
            <a:ext cx="8229600" cy="1143000"/>
          </a:xfrm>
        </p:spPr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6604"/>
            <a:ext cx="8001000" cy="52435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Content</a:t>
            </a:r>
          </a:p>
          <a:p>
            <a:pPr lvl="1"/>
            <a:r>
              <a:rPr lang="en-US" dirty="0"/>
              <a:t>Principles of computer architecture: CPU </a:t>
            </a:r>
            <a:r>
              <a:rPr lang="en-US" dirty="0" err="1"/>
              <a:t>datapath</a:t>
            </a:r>
            <a:r>
              <a:rPr lang="en-US" dirty="0"/>
              <a:t> and control unit design (single-issue pipelined, superscalar, VLIW), memory hierarchies and design, I/O organization and design, advanced processor design (multiprocessors and SMT)</a:t>
            </a:r>
          </a:p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To learn the organizational paradigms that determine the capabilities and performance of computer systems.  To understand the interactions between the computer’s architecture and its software so that </a:t>
            </a:r>
            <a:r>
              <a:rPr lang="en-US" dirty="0">
                <a:solidFill>
                  <a:schemeClr val="accent2"/>
                </a:solidFill>
              </a:rPr>
              <a:t>future software designers</a:t>
            </a:r>
            <a:r>
              <a:rPr lang="en-US" dirty="0"/>
              <a:t> (compiler writers, operating system designers, database programmers, …) can achieve the best cost-performance trade-offs and so that </a:t>
            </a:r>
            <a:r>
              <a:rPr lang="en-US" dirty="0">
                <a:solidFill>
                  <a:schemeClr val="accent2"/>
                </a:solidFill>
              </a:rPr>
              <a:t>future architects</a:t>
            </a:r>
            <a:r>
              <a:rPr lang="en-US" dirty="0"/>
              <a:t> understand the effects of their design choices on software applications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5333"/>
            <a:ext cx="2133600" cy="365125"/>
          </a:xfrm>
        </p:spPr>
        <p:txBody>
          <a:bodyPr/>
          <a:lstStyle/>
          <a:p>
            <a:fld id="{9E044DAD-F0B3-41F3-BD83-1B6AE191BA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Where is the Market?</a:t>
            </a:r>
          </a:p>
        </p:txBody>
      </p:sp>
      <p:graphicFrame>
        <p:nvGraphicFramePr>
          <p:cNvPr id="533509" name="Object 5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88938" y="976313"/>
          <a:ext cx="8208962" cy="488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Chart" r:id="rId4" imgW="6391170" imgH="3800475" progId="MSGraph.Chart.8">
                  <p:embed followColorScheme="full"/>
                </p:oleObj>
              </mc:Choice>
              <mc:Fallback>
                <p:oleObj name="Chart" r:id="rId4" imgW="6391170" imgH="3800475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976313"/>
                        <a:ext cx="8208962" cy="488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10" name="Text Box 6"/>
          <p:cNvSpPr txBox="1">
            <a:spLocks noChangeArrowheads="1"/>
          </p:cNvSpPr>
          <p:nvPr/>
        </p:nvSpPr>
        <p:spPr bwMode="auto">
          <a:xfrm rot="-5400000">
            <a:off x="-1104899" y="2782887"/>
            <a:ext cx="3371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Millions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33509" grpId="0" bld="series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76399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A </a:t>
            </a:r>
            <a:r>
              <a:rPr lang="en-US" sz="1800" b="1" dirty="0" err="1" smtClean="0"/>
              <a:t>datapath</a:t>
            </a:r>
            <a:r>
              <a:rPr lang="en-US" sz="1800" dirty="0" smtClean="0"/>
              <a:t> is a collection of </a:t>
            </a:r>
            <a:r>
              <a:rPr lang="en-US" sz="1800" dirty="0" smtClean="0">
                <a:hlinkClick r:id="rId2" tooltip="Functional unit"/>
              </a:rPr>
              <a:t>functional units</a:t>
            </a:r>
            <a:r>
              <a:rPr lang="en-US" sz="1800" dirty="0" smtClean="0"/>
              <a:t>, such as </a:t>
            </a:r>
            <a:r>
              <a:rPr lang="en-US" sz="1800" dirty="0" smtClean="0">
                <a:hlinkClick r:id="rId3" tooltip="Arithmetic logic unit"/>
              </a:rPr>
              <a:t>arithmetic logic units</a:t>
            </a:r>
            <a:r>
              <a:rPr lang="en-US" sz="1800" dirty="0" smtClean="0"/>
              <a:t> or </a:t>
            </a:r>
            <a:r>
              <a:rPr lang="en-US" sz="1800" dirty="0" smtClean="0">
                <a:hlinkClick r:id="rId4" tooltip="Multiplication ALU"/>
              </a:rPr>
              <a:t>multipliers</a:t>
            </a:r>
            <a:r>
              <a:rPr lang="en-US" sz="1800" dirty="0" smtClean="0"/>
              <a:t>, that perform </a:t>
            </a:r>
            <a:r>
              <a:rPr lang="en-US" sz="1800" dirty="0" smtClean="0">
                <a:hlinkClick r:id="rId5" tooltip="Data processing"/>
              </a:rPr>
              <a:t>data processing</a:t>
            </a:r>
            <a:r>
              <a:rPr lang="en-US" sz="1800" dirty="0" smtClean="0"/>
              <a:t> operations. It is a central part of many </a:t>
            </a:r>
            <a:r>
              <a:rPr lang="en-US" sz="1800" dirty="0" smtClean="0">
                <a:hlinkClick r:id="rId6" tooltip="Central processing unit"/>
              </a:rPr>
              <a:t>central processing units</a:t>
            </a:r>
            <a:r>
              <a:rPr lang="en-US" sz="1800" dirty="0" smtClean="0"/>
              <a:t> (CPUs) along with the </a:t>
            </a:r>
            <a:r>
              <a:rPr lang="en-US" sz="1800" dirty="0" smtClean="0">
                <a:hlinkClick r:id="rId7" tooltip="Control unit"/>
              </a:rPr>
              <a:t>control unit</a:t>
            </a:r>
            <a:r>
              <a:rPr lang="en-US" sz="1800" dirty="0" smtClean="0"/>
              <a:t>, which largely regulates interaction between the </a:t>
            </a:r>
            <a:r>
              <a:rPr lang="en-US" sz="1800" dirty="0" err="1" smtClean="0"/>
              <a:t>datapath</a:t>
            </a:r>
            <a:r>
              <a:rPr lang="en-US" sz="1800" dirty="0" smtClean="0"/>
              <a:t> and the data itself, usually stored in </a:t>
            </a:r>
            <a:r>
              <a:rPr lang="en-US" sz="1800" dirty="0" smtClean="0">
                <a:hlinkClick r:id="rId8" tooltip="Processor register"/>
              </a:rPr>
              <a:t>registers</a:t>
            </a:r>
            <a:r>
              <a:rPr lang="en-US" sz="1800" dirty="0" smtClean="0"/>
              <a:t> or </a:t>
            </a:r>
            <a:r>
              <a:rPr lang="en-US" sz="1800" dirty="0" smtClean="0">
                <a:hlinkClick r:id="rId9" tooltip="Main memory"/>
              </a:rPr>
              <a:t>main memory</a:t>
            </a:r>
            <a:r>
              <a:rPr lang="en-US" sz="1800" dirty="0" smtClean="0"/>
              <a:t>. </a:t>
            </a:r>
            <a:r>
              <a:rPr lang="en-US" sz="1400" dirty="0" smtClean="0"/>
              <a:t>[http://en.wikipedia.org/wiki/Datapath]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9698" name="Picture 2" descr="File:485pxSingle bus organization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rot="16200000">
            <a:off x="2879648" y="1311354"/>
            <a:ext cx="3537107" cy="6248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The term </a:t>
            </a:r>
            <a:r>
              <a:rPr lang="en-US" sz="1800" b="1" dirty="0" smtClean="0"/>
              <a:t>memory hierarchy</a:t>
            </a:r>
            <a:r>
              <a:rPr lang="en-US" sz="1800" dirty="0" smtClean="0"/>
              <a:t> is used in </a:t>
            </a:r>
            <a:r>
              <a:rPr lang="en-US" sz="1800" dirty="0" smtClean="0">
                <a:hlinkClick r:id="rId2" tooltip="Computer architecture"/>
              </a:rPr>
              <a:t>computer architecture</a:t>
            </a:r>
            <a:r>
              <a:rPr lang="en-US" sz="1800" dirty="0" smtClean="0"/>
              <a:t> when discussing performance issues in computer architectural design, algorithm predictions, and the lower level </a:t>
            </a:r>
            <a:r>
              <a:rPr lang="en-US" sz="1800" dirty="0" smtClean="0">
                <a:hlinkClick r:id="rId3" tooltip="Computer programming"/>
              </a:rPr>
              <a:t>programming</a:t>
            </a:r>
            <a:r>
              <a:rPr lang="en-US" sz="1800" dirty="0" smtClean="0"/>
              <a:t> constructs such as involving </a:t>
            </a:r>
            <a:r>
              <a:rPr lang="en-US" sz="1800" dirty="0" smtClean="0">
                <a:hlinkClick r:id="rId4" tooltip="Locality of reference"/>
              </a:rPr>
              <a:t>locality of reference</a:t>
            </a:r>
            <a:r>
              <a:rPr lang="en-US" sz="1800" dirty="0" smtClean="0"/>
              <a:t>. A "memory hierarchy" in </a:t>
            </a:r>
            <a:r>
              <a:rPr lang="en-US" sz="1800" dirty="0" smtClean="0">
                <a:hlinkClick r:id="rId5" tooltip="Computer storage"/>
              </a:rPr>
              <a:t>computer storage</a:t>
            </a:r>
            <a:r>
              <a:rPr lang="en-US" sz="1800" dirty="0" smtClean="0"/>
              <a:t> distinguishes each level in the "hierarchy" by response time. Since response time, complexity, and capacity are related,</a:t>
            </a:r>
            <a:r>
              <a:rPr lang="en-US" sz="1800" baseline="30000" dirty="0" smtClean="0"/>
              <a:t> </a:t>
            </a:r>
            <a:r>
              <a:rPr lang="en-US" sz="1800" dirty="0" smtClean="0"/>
              <a:t> the levels may also be distinguished by the controlling technology. </a:t>
            </a:r>
            <a:r>
              <a:rPr lang="en-US" sz="1400" dirty="0" smtClean="0"/>
              <a:t>[http://en.wikipedia.org/wiki/Memory_hierarchy]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5058" name="Picture 2" descr="File:ComputerMemoryHierarchy.sv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2743200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Multiprocessor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 </a:t>
            </a:r>
            <a:r>
              <a:rPr lang="en-US" sz="2400" b="1" dirty="0" smtClean="0"/>
              <a:t>multiprocessor</a:t>
            </a:r>
            <a:r>
              <a:rPr lang="en-US" sz="2400" dirty="0" smtClean="0"/>
              <a:t> is a </a:t>
            </a:r>
            <a:r>
              <a:rPr lang="en-US" sz="2400" dirty="0" smtClean="0">
                <a:hlinkClick r:id="rId2" tooltip="Tightly Coupled Systems"/>
              </a:rPr>
              <a:t>tightly coupled computer system</a:t>
            </a:r>
            <a:r>
              <a:rPr lang="en-US" sz="2400" dirty="0" smtClean="0"/>
              <a:t> having two or more processing units (</a:t>
            </a:r>
            <a:r>
              <a:rPr lang="en-US" sz="2400" b="1" i="1" dirty="0" smtClean="0"/>
              <a:t>Multiple Processors</a:t>
            </a:r>
            <a:r>
              <a:rPr lang="en-US" sz="2400" dirty="0" smtClean="0"/>
              <a:t>) each sharing </a:t>
            </a:r>
            <a:r>
              <a:rPr lang="en-US" sz="2400" dirty="0" smtClean="0">
                <a:hlinkClick r:id="rId3" tooltip="Main memory"/>
              </a:rPr>
              <a:t>main memory</a:t>
            </a:r>
            <a:r>
              <a:rPr lang="en-US" sz="2400" dirty="0" smtClean="0"/>
              <a:t> and peripherals, in order to simultaneously process programs. 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6082" name="Picture 2" descr="http://ps-2.kev009.com/wisclibrary/aix51/usr/share/man/info/en_US/a_doc_lib/aixbman/prftungd/figures/h03i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352800"/>
            <a:ext cx="6381750" cy="26193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895600" y="6096000"/>
            <a:ext cx="3046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[http://en.wikipedia.org/wiki/Multiprocessor]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6502"/>
            <a:ext cx="8229600" cy="1143000"/>
          </a:xfrm>
        </p:spPr>
        <p:txBody>
          <a:bodyPr/>
          <a:lstStyle/>
          <a:p>
            <a:r>
              <a:rPr lang="en-US" dirty="0"/>
              <a:t>Moore’s Law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5685"/>
            <a:ext cx="7924800" cy="5557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1965, Gordon Moore predicted that the number of transistors that can be integrated on a die would double every 18 to 24 months (i.e., grow exponentially with time).</a:t>
            </a:r>
          </a:p>
          <a:p>
            <a:endParaRPr lang="en-US" sz="1000" dirty="0"/>
          </a:p>
          <a:p>
            <a:r>
              <a:rPr lang="en-US" dirty="0"/>
              <a:t>Amazingly visionary – million transistor/chip barrier was crossed in the 1980’s.</a:t>
            </a:r>
          </a:p>
          <a:p>
            <a:pPr lvl="1"/>
            <a:r>
              <a:rPr lang="en-US" dirty="0"/>
              <a:t>2300 transistors, 1 MHz clock (Intel 4004) - 1971</a:t>
            </a:r>
          </a:p>
          <a:p>
            <a:pPr lvl="1"/>
            <a:r>
              <a:rPr lang="en-US" dirty="0"/>
              <a:t>16 Million transistors (Ultra </a:t>
            </a:r>
            <a:r>
              <a:rPr lang="en-US" dirty="0" err="1"/>
              <a:t>Sparc</a:t>
            </a:r>
            <a:r>
              <a:rPr lang="en-US" dirty="0"/>
              <a:t> III)</a:t>
            </a:r>
          </a:p>
          <a:p>
            <a:pPr lvl="1"/>
            <a:r>
              <a:rPr lang="en-US" dirty="0"/>
              <a:t>42 Million transistors, 2 GHz clock (Intel Xeon) – 2001</a:t>
            </a:r>
          </a:p>
          <a:p>
            <a:pPr lvl="1"/>
            <a:r>
              <a:rPr lang="en-US" dirty="0"/>
              <a:t>55 Million transistors, 3 GHz, 130nm technology, 250mm</a:t>
            </a:r>
            <a:r>
              <a:rPr lang="en-US" baseline="30000" dirty="0"/>
              <a:t>2</a:t>
            </a:r>
            <a:r>
              <a:rPr lang="en-US" dirty="0"/>
              <a:t> die (Intel Pentium 4) - 2004</a:t>
            </a:r>
          </a:p>
          <a:p>
            <a:pPr lvl="1"/>
            <a:r>
              <a:rPr lang="en-US" dirty="0"/>
              <a:t>140 Million transistor (HP PA-8500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As of 2012, the highest transistor count in a commercially available CPU is over 2.5 billion transistors, in </a:t>
            </a:r>
            <a:r>
              <a:rPr lang="en-US" i="1" u="sng" dirty="0" smtClean="0">
                <a:solidFill>
                  <a:srgbClr val="C00000"/>
                </a:solidFill>
              </a:rPr>
              <a:t>Intel's 10-core Xeon Westmere-EX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  <a:r>
              <a:rPr lang="en-US" sz="2100" dirty="0" smtClean="0"/>
              <a:t>[http://en.wikipedia.org/wiki/Transistor_count]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Processor Performance Increase</a:t>
            </a:r>
          </a:p>
        </p:txBody>
      </p:sp>
      <p:graphicFrame>
        <p:nvGraphicFramePr>
          <p:cNvPr id="538627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57200" y="1143000"/>
          <a:ext cx="8383588" cy="492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Chart" r:id="rId4" imgW="8315460" imgH="4886325" progId="MSGraph.Chart.8">
                  <p:embed followColorScheme="full"/>
                </p:oleObj>
              </mc:Choice>
              <mc:Fallback>
                <p:oleObj name="Chart" r:id="rId4" imgW="8315460" imgH="4886325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383588" cy="492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762000" y="4800600"/>
            <a:ext cx="1447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SUN-4/260</a:t>
            </a:r>
          </a:p>
        </p:txBody>
      </p:sp>
      <p:sp>
        <p:nvSpPr>
          <p:cNvPr id="538639" name="Rectangle 15"/>
          <p:cNvSpPr>
            <a:spLocks noChangeArrowheads="1"/>
          </p:cNvSpPr>
          <p:nvPr/>
        </p:nvSpPr>
        <p:spPr bwMode="auto">
          <a:xfrm>
            <a:off x="2286000" y="4800600"/>
            <a:ext cx="1447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MIPS M/120</a:t>
            </a:r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2743200" y="4572000"/>
            <a:ext cx="1447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MIPS M2000</a:t>
            </a:r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3124200" y="4267200"/>
            <a:ext cx="1447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IBM RS6000</a:t>
            </a: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3505200" y="3886200"/>
            <a:ext cx="1447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HP 9000/750</a:t>
            </a: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2514600" y="3276600"/>
            <a:ext cx="1447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DEC AXP/500</a:t>
            </a:r>
          </a:p>
        </p:txBody>
      </p:sp>
      <p:sp>
        <p:nvSpPr>
          <p:cNvPr id="538644" name="Rectangle 20"/>
          <p:cNvSpPr>
            <a:spLocks noChangeArrowheads="1"/>
          </p:cNvSpPr>
          <p:nvPr/>
        </p:nvSpPr>
        <p:spPr bwMode="auto">
          <a:xfrm>
            <a:off x="4267200" y="3352800"/>
            <a:ext cx="1828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IBM POWER 100</a:t>
            </a: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3048000" y="2895600"/>
            <a:ext cx="1828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DEC Alpha 4/266</a:t>
            </a:r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5562600" y="2743200"/>
            <a:ext cx="1828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DEC Alpha 5/500</a:t>
            </a:r>
          </a:p>
        </p:txBody>
      </p:sp>
      <p:sp>
        <p:nvSpPr>
          <p:cNvPr id="538647" name="Rectangle 23"/>
          <p:cNvSpPr>
            <a:spLocks noChangeArrowheads="1"/>
          </p:cNvSpPr>
          <p:nvPr/>
        </p:nvSpPr>
        <p:spPr bwMode="auto">
          <a:xfrm>
            <a:off x="3810000" y="2133600"/>
            <a:ext cx="2590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DEC Alpha 21264/600</a:t>
            </a:r>
          </a:p>
        </p:txBody>
      </p:sp>
      <p:sp>
        <p:nvSpPr>
          <p:cNvPr id="538648" name="Rectangle 24"/>
          <p:cNvSpPr>
            <a:spLocks noChangeArrowheads="1"/>
          </p:cNvSpPr>
          <p:nvPr/>
        </p:nvSpPr>
        <p:spPr bwMode="auto">
          <a:xfrm>
            <a:off x="5105400" y="2971800"/>
            <a:ext cx="1828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DEC Alpha 5/300</a:t>
            </a:r>
          </a:p>
        </p:txBody>
      </p:sp>
      <p:sp>
        <p:nvSpPr>
          <p:cNvPr id="538649" name="Rectangle 25"/>
          <p:cNvSpPr>
            <a:spLocks noChangeArrowheads="1"/>
          </p:cNvSpPr>
          <p:nvPr/>
        </p:nvSpPr>
        <p:spPr bwMode="auto">
          <a:xfrm>
            <a:off x="4800600" y="1905000"/>
            <a:ext cx="2590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DEC Alpha 21264A/667</a:t>
            </a:r>
          </a:p>
        </p:txBody>
      </p:sp>
      <p:sp>
        <p:nvSpPr>
          <p:cNvPr id="538650" name="Rectangle 26"/>
          <p:cNvSpPr>
            <a:spLocks noChangeArrowheads="1"/>
          </p:cNvSpPr>
          <p:nvPr/>
        </p:nvSpPr>
        <p:spPr bwMode="auto">
          <a:xfrm>
            <a:off x="7086600" y="2133600"/>
            <a:ext cx="1828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Intel Xeon/2000</a:t>
            </a:r>
          </a:p>
        </p:txBody>
      </p:sp>
      <p:sp>
        <p:nvSpPr>
          <p:cNvPr id="538651" name="Rectangle 27"/>
          <p:cNvSpPr>
            <a:spLocks noChangeArrowheads="1"/>
          </p:cNvSpPr>
          <p:nvPr/>
        </p:nvSpPr>
        <p:spPr bwMode="auto">
          <a:xfrm>
            <a:off x="6934200" y="1676400"/>
            <a:ext cx="2209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</a:rPr>
              <a:t>Intel Pentium 4/3000</a:t>
            </a:r>
          </a:p>
        </p:txBody>
      </p:sp>
      <p:sp>
        <p:nvSpPr>
          <p:cNvPr id="538652" name="Line 28"/>
          <p:cNvSpPr>
            <a:spLocks noChangeShapeType="1"/>
          </p:cNvSpPr>
          <p:nvPr/>
        </p:nvSpPr>
        <p:spPr bwMode="auto">
          <a:xfrm flipV="1">
            <a:off x="1905000" y="1600200"/>
            <a:ext cx="6477000" cy="3429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14400" y="6172200"/>
            <a:ext cx="775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Here performance is given as approximately the number of times faster than VAX-11/780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DRAM Capacity Growth</a:t>
            </a:r>
          </a:p>
        </p:txBody>
      </p:sp>
      <p:graphicFrame>
        <p:nvGraphicFramePr>
          <p:cNvPr id="536581" name="Object 5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19100" y="1147763"/>
          <a:ext cx="8383588" cy="492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Chart" r:id="rId4" imgW="8315460" imgH="4886325" progId="MSGraph.Chart.8">
                  <p:embed followColorScheme="full"/>
                </p:oleObj>
              </mc:Choice>
              <mc:Fallback>
                <p:oleObj name="Chart" r:id="rId4" imgW="8315460" imgH="4886325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147763"/>
                        <a:ext cx="8383588" cy="492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2" name="Rectangle 6"/>
          <p:cNvSpPr>
            <a:spLocks noChangeArrowheads="1"/>
          </p:cNvSpPr>
          <p:nvPr/>
        </p:nvSpPr>
        <p:spPr bwMode="auto">
          <a:xfrm>
            <a:off x="2057400" y="4572000"/>
            <a:ext cx="6858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16K</a:t>
            </a:r>
          </a:p>
        </p:txBody>
      </p:sp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2743200" y="4121150"/>
            <a:ext cx="6858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64K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3505200" y="3733800"/>
            <a:ext cx="6858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256K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4038600" y="3276600"/>
            <a:ext cx="6858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1M</a:t>
            </a:r>
          </a:p>
        </p:txBody>
      </p:sp>
      <p:sp>
        <p:nvSpPr>
          <p:cNvPr id="536586" name="Rectangle 10"/>
          <p:cNvSpPr>
            <a:spLocks noChangeArrowheads="1"/>
          </p:cNvSpPr>
          <p:nvPr/>
        </p:nvSpPr>
        <p:spPr bwMode="auto">
          <a:xfrm>
            <a:off x="5029200" y="2819400"/>
            <a:ext cx="6858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4M</a:t>
            </a:r>
          </a:p>
        </p:txBody>
      </p:sp>
      <p:sp>
        <p:nvSpPr>
          <p:cNvPr id="536587" name="Rectangle 11"/>
          <p:cNvSpPr>
            <a:spLocks noChangeArrowheads="1"/>
          </p:cNvSpPr>
          <p:nvPr/>
        </p:nvSpPr>
        <p:spPr bwMode="auto">
          <a:xfrm>
            <a:off x="5638800" y="2368550"/>
            <a:ext cx="6858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16M</a:t>
            </a:r>
          </a:p>
        </p:txBody>
      </p:sp>
      <p:sp>
        <p:nvSpPr>
          <p:cNvPr id="536588" name="Rectangle 12"/>
          <p:cNvSpPr>
            <a:spLocks noChangeArrowheads="1"/>
          </p:cNvSpPr>
          <p:nvPr/>
        </p:nvSpPr>
        <p:spPr bwMode="auto">
          <a:xfrm>
            <a:off x="6705600" y="1981200"/>
            <a:ext cx="6858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64M</a:t>
            </a:r>
          </a:p>
        </p:txBody>
      </p:sp>
      <p:sp>
        <p:nvSpPr>
          <p:cNvPr id="536589" name="Rectangle 13"/>
          <p:cNvSpPr>
            <a:spLocks noChangeArrowheads="1"/>
          </p:cNvSpPr>
          <p:nvPr/>
        </p:nvSpPr>
        <p:spPr bwMode="auto">
          <a:xfrm>
            <a:off x="7162800" y="1752600"/>
            <a:ext cx="7620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128M</a:t>
            </a:r>
          </a:p>
        </p:txBody>
      </p:sp>
      <p:sp>
        <p:nvSpPr>
          <p:cNvPr id="536590" name="Rectangle 14"/>
          <p:cNvSpPr>
            <a:spLocks noChangeArrowheads="1"/>
          </p:cNvSpPr>
          <p:nvPr/>
        </p:nvSpPr>
        <p:spPr bwMode="auto">
          <a:xfrm>
            <a:off x="7620000" y="1524000"/>
            <a:ext cx="7620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256M</a:t>
            </a:r>
          </a:p>
        </p:txBody>
      </p:sp>
      <p:sp>
        <p:nvSpPr>
          <p:cNvPr id="536591" name="Rectangle 15"/>
          <p:cNvSpPr>
            <a:spLocks noChangeArrowheads="1"/>
          </p:cNvSpPr>
          <p:nvPr/>
        </p:nvSpPr>
        <p:spPr bwMode="auto">
          <a:xfrm>
            <a:off x="8077200" y="1295400"/>
            <a:ext cx="8382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chemeClr val="tx1"/>
                </a:solidFill>
              </a:rPr>
              <a:t>512M</a:t>
            </a:r>
          </a:p>
        </p:txBody>
      </p:sp>
      <p:sp>
        <p:nvSpPr>
          <p:cNvPr id="536592" name="Line 16"/>
          <p:cNvSpPr>
            <a:spLocks noChangeShapeType="1"/>
          </p:cNvSpPr>
          <p:nvPr/>
        </p:nvSpPr>
        <p:spPr bwMode="auto">
          <a:xfrm flipV="1">
            <a:off x="2286000" y="1676400"/>
            <a:ext cx="6096000" cy="3352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279400"/>
            <a:ext cx="5924550" cy="422275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/>
              <a:t>Impacts of Advancing Technology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322888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/>
              <a:t>Processor</a:t>
            </a:r>
          </a:p>
          <a:p>
            <a:pPr lvl="1"/>
            <a:r>
              <a:rPr lang="en-US"/>
              <a:t>logic capacity:	increases about 30% per year</a:t>
            </a:r>
          </a:p>
          <a:p>
            <a:pPr lvl="1"/>
            <a:r>
              <a:rPr lang="en-US"/>
              <a:t>performance:	</a:t>
            </a:r>
            <a:r>
              <a:rPr lang="en-US">
                <a:solidFill>
                  <a:schemeClr val="accent1"/>
                </a:solidFill>
              </a:rPr>
              <a:t>2x every 1.5 years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Memory</a:t>
            </a:r>
          </a:p>
          <a:p>
            <a:pPr lvl="1"/>
            <a:r>
              <a:rPr lang="en-US"/>
              <a:t>DRAM capacity:	</a:t>
            </a:r>
            <a:r>
              <a:rPr lang="en-US">
                <a:solidFill>
                  <a:schemeClr val="accent1"/>
                </a:solidFill>
              </a:rPr>
              <a:t>4x every 3 years, now 2x every 2 years</a:t>
            </a:r>
            <a:endParaRPr lang="en-US"/>
          </a:p>
          <a:p>
            <a:pPr lvl="1"/>
            <a:r>
              <a:rPr lang="en-US"/>
              <a:t>memory speed:	</a:t>
            </a:r>
            <a:r>
              <a:rPr lang="en-US">
                <a:solidFill>
                  <a:schemeClr val="accent1"/>
                </a:solidFill>
              </a:rPr>
              <a:t>1.5x every 10 years</a:t>
            </a:r>
            <a:endParaRPr lang="en-US"/>
          </a:p>
          <a:p>
            <a:pPr lvl="1"/>
            <a:r>
              <a:rPr lang="en-US"/>
              <a:t>cost per bit:	decreases about 25% per year</a:t>
            </a:r>
          </a:p>
          <a:p>
            <a:r>
              <a:rPr lang="en-US"/>
              <a:t>Disk</a:t>
            </a:r>
          </a:p>
          <a:p>
            <a:pPr lvl="1"/>
            <a:r>
              <a:rPr lang="en-US"/>
              <a:t>capacity:		increases about 60% per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279400"/>
            <a:ext cx="5924550" cy="422275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/>
              <a:t>Impacts of Advancing Technology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322888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logic capacity:	increases about 30% per year</a:t>
            </a:r>
          </a:p>
          <a:p>
            <a:pPr lvl="1"/>
            <a:r>
              <a:rPr lang="en-US" dirty="0"/>
              <a:t>performance:	</a:t>
            </a:r>
            <a:r>
              <a:rPr lang="en-US" dirty="0">
                <a:solidFill>
                  <a:schemeClr val="accent1"/>
                </a:solidFill>
              </a:rPr>
              <a:t>2x every 1.5 years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DRAM capacity:	</a:t>
            </a:r>
            <a:r>
              <a:rPr lang="en-US" dirty="0">
                <a:solidFill>
                  <a:schemeClr val="accent1"/>
                </a:solidFill>
              </a:rPr>
              <a:t>4x every 3 years, now 2x every 2 years</a:t>
            </a:r>
            <a:endParaRPr lang="en-US" dirty="0"/>
          </a:p>
          <a:p>
            <a:pPr lvl="1"/>
            <a:r>
              <a:rPr lang="en-US" dirty="0"/>
              <a:t>memory speed:	</a:t>
            </a:r>
            <a:r>
              <a:rPr lang="en-US" dirty="0">
                <a:solidFill>
                  <a:schemeClr val="accent1"/>
                </a:solidFill>
              </a:rPr>
              <a:t>1.5x every 10 years</a:t>
            </a:r>
            <a:endParaRPr lang="en-US" dirty="0"/>
          </a:p>
          <a:p>
            <a:pPr lvl="1"/>
            <a:r>
              <a:rPr lang="en-US" dirty="0"/>
              <a:t>cost per </a:t>
            </a:r>
            <a:r>
              <a:rPr lang="en-US" smtClean="0"/>
              <a:t>bit: decreases </a:t>
            </a:r>
            <a:r>
              <a:rPr lang="en-US" dirty="0"/>
              <a:t>about 25% per year</a:t>
            </a:r>
          </a:p>
          <a:p>
            <a:r>
              <a:rPr lang="en-US" dirty="0"/>
              <a:t>Disk</a:t>
            </a:r>
          </a:p>
          <a:p>
            <a:pPr lvl="1"/>
            <a:r>
              <a:rPr lang="en-US" dirty="0" smtClean="0"/>
              <a:t>capacity: increases </a:t>
            </a:r>
            <a:r>
              <a:rPr lang="en-US" dirty="0"/>
              <a:t>about 60% per year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3125788" y="2286000"/>
            <a:ext cx="31289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ClockCycle = 1/ClockRate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2112963" y="2743200"/>
            <a:ext cx="48212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500 MHz ClockRate = 2 nsec ClockCycle</a:t>
            </a: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2409825" y="3124200"/>
            <a:ext cx="4524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 GHz ClockRate = 1 nsec ClockCycle</a:t>
            </a: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2409825" y="3505200"/>
            <a:ext cx="4806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4 GHz ClockRate = 250 psec ClockCycle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 autoUpdateAnimBg="0"/>
      <p:bldP spid="562180" grpId="0"/>
      <p:bldP spid="562181" grpId="0"/>
      <p:bldP spid="562182" grpId="0"/>
      <p:bldP spid="562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Von Neumann Model/Architecture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86800" cy="5194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Also called </a:t>
            </a:r>
            <a:r>
              <a:rPr lang="en-US" i="1" dirty="0" smtClean="0"/>
              <a:t>stored program computer </a:t>
            </a:r>
            <a:r>
              <a:rPr lang="en-US" dirty="0" smtClean="0"/>
              <a:t>(instructions in memory). Two key properties:</a:t>
            </a:r>
          </a:p>
          <a:p>
            <a:endParaRPr lang="en-US" sz="1400" dirty="0" smtClean="0"/>
          </a:p>
          <a:p>
            <a:r>
              <a:rPr lang="en-US" dirty="0" smtClean="0"/>
              <a:t>Stored program</a:t>
            </a:r>
          </a:p>
          <a:p>
            <a:pPr lvl="1"/>
            <a:r>
              <a:rPr lang="en-US" sz="2000" dirty="0" smtClean="0"/>
              <a:t>Instructions stored in a linear memory array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Memory is unified </a:t>
            </a:r>
            <a:r>
              <a:rPr lang="en-US" sz="2000" dirty="0" smtClean="0"/>
              <a:t>between instructions and data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The interpretation of a stored value depends on the control signals</a:t>
            </a:r>
          </a:p>
          <a:p>
            <a:pPr lvl="2"/>
            <a:endParaRPr lang="en-US" sz="1400" dirty="0" smtClean="0"/>
          </a:p>
          <a:p>
            <a:r>
              <a:rPr lang="en-US" dirty="0" smtClean="0"/>
              <a:t>Sequential instruction processing</a:t>
            </a:r>
          </a:p>
          <a:p>
            <a:pPr lvl="1"/>
            <a:r>
              <a:rPr lang="en-US" sz="2000" dirty="0" smtClean="0"/>
              <a:t>One instruction processed (fetched, executed, and completed) at a time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Program counter (instruction pointer) </a:t>
            </a:r>
            <a:r>
              <a:rPr lang="en-US" sz="2000" dirty="0" smtClean="0"/>
              <a:t>identifies the current instr.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Program counter is advanced sequentially</a:t>
            </a:r>
            <a:r>
              <a:rPr lang="en-US" sz="2000" dirty="0" smtClean="0"/>
              <a:t> except for control transfer instructions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59F394-806C-4DEB-AB40-836D3B743034}" type="slidenum">
              <a:rPr lang="en-US" sz="160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0" y="3766458"/>
            <a:ext cx="4337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When is a value interpreted as an instruction?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6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5333"/>
            <a:ext cx="2133600" cy="365125"/>
          </a:xfrm>
        </p:spPr>
        <p:txBody>
          <a:bodyPr/>
          <a:lstStyle/>
          <a:p>
            <a:fld id="{9E044DAD-F0B3-41F3-BD83-1B6AE191BA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Major High-Level Goals of This Course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74058"/>
            <a:ext cx="87630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Understand the principles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the precedents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Based on such understanding: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Enable you to </a:t>
            </a:r>
            <a:r>
              <a:rPr lang="en-US" dirty="0" smtClean="0">
                <a:solidFill>
                  <a:srgbClr val="0000FF"/>
                </a:solidFill>
              </a:rPr>
              <a:t>evaluate tradeoffs of different designs and ideas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Enable you to </a:t>
            </a:r>
            <a:r>
              <a:rPr lang="en-US" dirty="0" smtClean="0">
                <a:solidFill>
                  <a:srgbClr val="0000FF"/>
                </a:solidFill>
              </a:rPr>
              <a:t>develop principled designs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Enable you to </a:t>
            </a:r>
            <a:r>
              <a:rPr lang="en-US" dirty="0" smtClean="0">
                <a:solidFill>
                  <a:srgbClr val="0000FF"/>
                </a:solidFill>
              </a:rPr>
              <a:t>develop novel, out-of-the-box designs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The focus is on: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Principles, precedents, and how to use them for new designs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69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Von Neumann Model (of a Computer)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34D08-A773-4FC1-A187-936BD8847FA8}" type="slidenum">
              <a:rPr lang="en-US" sz="160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871788" y="4830763"/>
            <a:ext cx="3390900" cy="13858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3630613" y="4922838"/>
            <a:ext cx="1906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CONTROL UNIT</a:t>
            </a:r>
          </a:p>
        </p:txBody>
      </p:sp>
      <p:sp>
        <p:nvSpPr>
          <p:cNvPr id="37894" name="TextBox 8"/>
          <p:cNvSpPr txBox="1">
            <a:spLocks noChangeArrowheads="1"/>
          </p:cNvSpPr>
          <p:nvPr/>
        </p:nvSpPr>
        <p:spPr bwMode="auto">
          <a:xfrm>
            <a:off x="3378200" y="5689600"/>
            <a:ext cx="4032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37895" name="TextBox 9"/>
          <p:cNvSpPr txBox="1">
            <a:spLocks noChangeArrowheads="1"/>
          </p:cNvSpPr>
          <p:nvPr/>
        </p:nvSpPr>
        <p:spPr bwMode="auto">
          <a:xfrm>
            <a:off x="4235450" y="5689600"/>
            <a:ext cx="1479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Inst Register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2871788" y="2927350"/>
            <a:ext cx="3390900" cy="13858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897" name="TextBox 11"/>
          <p:cNvSpPr txBox="1">
            <a:spLocks noChangeArrowheads="1"/>
          </p:cNvSpPr>
          <p:nvPr/>
        </p:nvSpPr>
        <p:spPr bwMode="auto">
          <a:xfrm>
            <a:off x="3427413" y="2946400"/>
            <a:ext cx="2325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PROCESSING UNIT</a:t>
            </a:r>
          </a:p>
        </p:txBody>
      </p:sp>
      <p:sp>
        <p:nvSpPr>
          <p:cNvPr id="14" name="Trapezoid 13"/>
          <p:cNvSpPr/>
          <p:nvPr/>
        </p:nvSpPr>
        <p:spPr bwMode="auto">
          <a:xfrm rot="10800000">
            <a:off x="3378200" y="3694113"/>
            <a:ext cx="914400" cy="490537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+mn-ea"/>
              <a:cs typeface="ＭＳ Ｐゴシック" charset="0"/>
            </a:endParaRPr>
          </a:p>
        </p:txBody>
      </p:sp>
      <p:sp>
        <p:nvSpPr>
          <p:cNvPr id="37899" name="TextBox 14"/>
          <p:cNvSpPr txBox="1">
            <a:spLocks noChangeArrowheads="1"/>
          </p:cNvSpPr>
          <p:nvPr/>
        </p:nvSpPr>
        <p:spPr bwMode="auto">
          <a:xfrm>
            <a:off x="3519488" y="3732213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7900" name="TextBox 15"/>
          <p:cNvSpPr txBox="1">
            <a:spLocks noChangeArrowheads="1"/>
          </p:cNvSpPr>
          <p:nvPr/>
        </p:nvSpPr>
        <p:spPr bwMode="auto">
          <a:xfrm>
            <a:off x="4922838" y="3694113"/>
            <a:ext cx="8255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2871788" y="1090613"/>
            <a:ext cx="3390900" cy="13843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2" name="TextBox 17"/>
          <p:cNvSpPr txBox="1">
            <a:spLocks noChangeArrowheads="1"/>
          </p:cNvSpPr>
          <p:nvPr/>
        </p:nvSpPr>
        <p:spPr bwMode="auto">
          <a:xfrm>
            <a:off x="3930650" y="109061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7903" name="TextBox 18"/>
          <p:cNvSpPr txBox="1">
            <a:spLocks noChangeArrowheads="1"/>
          </p:cNvSpPr>
          <p:nvPr/>
        </p:nvSpPr>
        <p:spPr bwMode="auto">
          <a:xfrm>
            <a:off x="3705225" y="1533525"/>
            <a:ext cx="17240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Mem Addr Reg</a:t>
            </a:r>
          </a:p>
        </p:txBody>
      </p:sp>
      <p:sp>
        <p:nvSpPr>
          <p:cNvPr id="37904" name="TextBox 19"/>
          <p:cNvSpPr txBox="1">
            <a:spLocks noChangeArrowheads="1"/>
          </p:cNvSpPr>
          <p:nvPr/>
        </p:nvSpPr>
        <p:spPr bwMode="auto">
          <a:xfrm>
            <a:off x="3706813" y="2012950"/>
            <a:ext cx="173672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Mem Data Reg</a:t>
            </a: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315913" y="2503488"/>
            <a:ext cx="1604962" cy="20415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7205663" y="2503488"/>
            <a:ext cx="1606550" cy="20415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37907" name="TextBox 22"/>
          <p:cNvSpPr txBox="1">
            <a:spLocks noChangeArrowheads="1"/>
          </p:cNvSpPr>
          <p:nvPr/>
        </p:nvSpPr>
        <p:spPr bwMode="auto">
          <a:xfrm>
            <a:off x="735013" y="3316288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7542213" y="3316288"/>
            <a:ext cx="1133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37909" name="Straight Arrow Connector 25"/>
          <p:cNvCxnSpPr>
            <a:cxnSpLocks noChangeShapeType="1"/>
          </p:cNvCxnSpPr>
          <p:nvPr/>
        </p:nvCxnSpPr>
        <p:spPr bwMode="auto">
          <a:xfrm rot="5400000">
            <a:off x="3703638" y="2701925"/>
            <a:ext cx="4524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traight Arrow Connector 29"/>
          <p:cNvCxnSpPr>
            <a:cxnSpLocks noChangeShapeType="1"/>
          </p:cNvCxnSpPr>
          <p:nvPr/>
        </p:nvCxnSpPr>
        <p:spPr bwMode="auto">
          <a:xfrm rot="5400000" flipH="1" flipV="1">
            <a:off x="4922838" y="2701925"/>
            <a:ext cx="4524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Connector 31"/>
          <p:cNvCxnSpPr>
            <a:cxnSpLocks noChangeShapeType="1"/>
            <a:stCxn id="37905" idx="0"/>
          </p:cNvCxnSpPr>
          <p:nvPr/>
        </p:nvCxnSpPr>
        <p:spPr bwMode="auto">
          <a:xfrm rot="16200000" flipV="1">
            <a:off x="632618" y="2018507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Arrow Connector 33"/>
          <p:cNvCxnSpPr>
            <a:cxnSpLocks noChangeShapeType="1"/>
          </p:cNvCxnSpPr>
          <p:nvPr/>
        </p:nvCxnSpPr>
        <p:spPr bwMode="auto">
          <a:xfrm>
            <a:off x="1117600" y="1533525"/>
            <a:ext cx="1754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Connector 35"/>
          <p:cNvCxnSpPr>
            <a:cxnSpLocks noChangeShapeType="1"/>
          </p:cNvCxnSpPr>
          <p:nvPr/>
        </p:nvCxnSpPr>
        <p:spPr bwMode="auto">
          <a:xfrm>
            <a:off x="6262688" y="1533525"/>
            <a:ext cx="172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Arrow Connector 37"/>
          <p:cNvCxnSpPr>
            <a:cxnSpLocks noChangeShapeType="1"/>
            <a:endCxn id="37906" idx="0"/>
          </p:cNvCxnSpPr>
          <p:nvPr/>
        </p:nvCxnSpPr>
        <p:spPr bwMode="auto">
          <a:xfrm rot="16200000" flipH="1">
            <a:off x="7515225" y="2009776"/>
            <a:ext cx="968375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Arrow Connector 39"/>
          <p:cNvCxnSpPr>
            <a:cxnSpLocks noChangeShapeType="1"/>
            <a:stCxn id="37892" idx="0"/>
            <a:endCxn id="37896" idx="2"/>
          </p:cNvCxnSpPr>
          <p:nvPr/>
        </p:nvCxnSpPr>
        <p:spPr bwMode="auto">
          <a:xfrm rot="5400000" flipH="1" flipV="1">
            <a:off x="4310063" y="4572000"/>
            <a:ext cx="5159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1"/>
          <p:cNvCxnSpPr>
            <a:cxnSpLocks noChangeShapeType="1"/>
          </p:cNvCxnSpPr>
          <p:nvPr/>
        </p:nvCxnSpPr>
        <p:spPr bwMode="auto">
          <a:xfrm rot="10800000">
            <a:off x="1801813" y="4545013"/>
            <a:ext cx="1069975" cy="7477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Arrow Connector 43"/>
          <p:cNvCxnSpPr>
            <a:cxnSpLocks noChangeShapeType="1"/>
          </p:cNvCxnSpPr>
          <p:nvPr/>
        </p:nvCxnSpPr>
        <p:spPr bwMode="auto">
          <a:xfrm flipV="1">
            <a:off x="6262688" y="4545013"/>
            <a:ext cx="1062037" cy="7477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Straight Connector 45"/>
          <p:cNvCxnSpPr>
            <a:cxnSpLocks noChangeShapeType="1"/>
          </p:cNvCxnSpPr>
          <p:nvPr/>
        </p:nvCxnSpPr>
        <p:spPr bwMode="auto">
          <a:xfrm rot="16200000" flipV="1">
            <a:off x="2368550" y="4327526"/>
            <a:ext cx="517525" cy="488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Straight Connector 47"/>
          <p:cNvCxnSpPr>
            <a:cxnSpLocks noChangeShapeType="1"/>
          </p:cNvCxnSpPr>
          <p:nvPr/>
        </p:nvCxnSpPr>
        <p:spPr bwMode="auto">
          <a:xfrm rot="5400000" flipH="1" flipV="1">
            <a:off x="1418432" y="3348831"/>
            <a:ext cx="19304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0" name="Straight Arrow Connector 49"/>
          <p:cNvCxnSpPr>
            <a:cxnSpLocks noChangeShapeType="1"/>
          </p:cNvCxnSpPr>
          <p:nvPr/>
        </p:nvCxnSpPr>
        <p:spPr bwMode="auto">
          <a:xfrm flipV="1">
            <a:off x="2384425" y="2244725"/>
            <a:ext cx="487363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Straight Arrow Connector 53"/>
          <p:cNvCxnSpPr>
            <a:cxnSpLocks noChangeShapeType="1"/>
          </p:cNvCxnSpPr>
          <p:nvPr/>
        </p:nvCxnSpPr>
        <p:spPr bwMode="auto">
          <a:xfrm rot="5400000">
            <a:off x="4892675" y="4572000"/>
            <a:ext cx="5159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340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400" dirty="0">
                <a:solidFill>
                  <a:schemeClr val="bg2"/>
                </a:solidFill>
                <a:latin typeface="Arial" panose="020B0604020202020204" pitchFamily="34" charset="0"/>
              </a:rPr>
              <a:t>© 2008 Wayne Wolf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smtClean="0">
                <a:solidFill>
                  <a:schemeClr val="bg2"/>
                </a:solidFill>
                <a:latin typeface="Arial" panose="020B0604020202020204" pitchFamily="34" charset="0"/>
              </a:rPr>
              <a:t>Overheads for Computers as Components 2nd ed.</a:t>
            </a:r>
            <a:endParaRPr lang="en-GB" sz="1400" smtClea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400">
                <a:solidFill>
                  <a:schemeClr val="bg2"/>
                </a:solidFill>
                <a:latin typeface="Arial" panose="020B0604020202020204" pitchFamily="34" charset="0"/>
              </a:rPr>
              <a:t>Slide </a:t>
            </a:r>
            <a:fld id="{33B15EE6-9C94-44F5-A890-14EFFE4223AB}" type="slidenum">
              <a:rPr lang="en-GB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31</a:t>
            </a:fld>
            <a:endParaRPr lang="en-GB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0350"/>
            <a:ext cx="8096250" cy="1143000"/>
          </a:xfrm>
        </p:spPr>
        <p:txBody>
          <a:bodyPr/>
          <a:lstStyle/>
          <a:p>
            <a:r>
              <a:rPr lang="en-GB" smtClean="0"/>
              <a:t>The Harvard Architecture (1)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1438"/>
            <a:ext cx="8096250" cy="4760912"/>
          </a:xfrm>
        </p:spPr>
        <p:txBody>
          <a:bodyPr/>
          <a:lstStyle/>
          <a:p>
            <a:r>
              <a:rPr lang="en-GB" sz="2500" b="1" dirty="0" smtClean="0"/>
              <a:t>Harvard architecture</a:t>
            </a:r>
            <a:r>
              <a:rPr lang="en-GB" sz="2500" dirty="0" smtClean="0"/>
              <a:t> is a computer architecture with physically separate storage and signal pathways for instructions and data.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599" y="2590800"/>
            <a:ext cx="67056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400">
                <a:solidFill>
                  <a:schemeClr val="bg2"/>
                </a:solidFill>
                <a:latin typeface="Arial" panose="020B0604020202020204" pitchFamily="34" charset="0"/>
              </a:rPr>
              <a:t>© 2008 Wayne Wolf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smtClean="0">
                <a:solidFill>
                  <a:schemeClr val="bg2"/>
                </a:solidFill>
                <a:latin typeface="Arial" panose="020B0604020202020204" pitchFamily="34" charset="0"/>
              </a:rPr>
              <a:t>Overheads for Computers as Components 2nd ed.</a:t>
            </a:r>
            <a:endParaRPr lang="en-GB" sz="1400" smtClea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400">
                <a:solidFill>
                  <a:schemeClr val="bg2"/>
                </a:solidFill>
                <a:latin typeface="Arial" panose="020B0604020202020204" pitchFamily="34" charset="0"/>
              </a:rPr>
              <a:t>Slide </a:t>
            </a:r>
            <a:fld id="{0CA41EE6-8575-49A5-9EF1-82E464B3FE17}" type="slidenum">
              <a:rPr lang="en-GB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32</a:t>
            </a:fld>
            <a:endParaRPr lang="en-GB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838200"/>
          </a:xfrm>
        </p:spPr>
        <p:txBody>
          <a:bodyPr/>
          <a:lstStyle/>
          <a:p>
            <a:r>
              <a:rPr lang="en-GB" smtClean="0"/>
              <a:t>The Harvard Architecture (2)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96250" cy="4883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500" smtClean="0"/>
              <a:t>In a computer with a von Neumann architecture (and no cache), the CPU can be either reading an instruction or reading/writing data from/to the memory. 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Both cannot occur at the same time since the instructions and data use the same bus system. </a:t>
            </a:r>
          </a:p>
          <a:p>
            <a:pPr>
              <a:lnSpc>
                <a:spcPct val="90000"/>
              </a:lnSpc>
            </a:pPr>
            <a:r>
              <a:rPr lang="en-GB" sz="2500" smtClean="0"/>
              <a:t>In a computer using the Harvard architecture, the CPU can read both an instruction and perform a data memory access at the same time, even without a cache. </a:t>
            </a:r>
          </a:p>
          <a:p>
            <a:pPr>
              <a:lnSpc>
                <a:spcPct val="90000"/>
              </a:lnSpc>
            </a:pPr>
            <a:r>
              <a:rPr lang="en-GB" sz="2500" smtClean="0"/>
              <a:t>A Harvard architecture computer can thus be faster for a given circuit complexity because instruction fetches and data access do not contend for a single memory pathway. </a:t>
            </a:r>
          </a:p>
        </p:txBody>
      </p:sp>
    </p:spTree>
    <p:extLst>
      <p:ext uri="{BB962C8B-B14F-4D97-AF65-F5344CB8AC3E}">
        <p14:creationId xmlns:p14="http://schemas.microsoft.com/office/powerpoint/2010/main" val="35815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400">
                <a:solidFill>
                  <a:schemeClr val="bg2"/>
                </a:solidFill>
                <a:latin typeface="Arial" panose="020B0604020202020204" pitchFamily="34" charset="0"/>
              </a:rPr>
              <a:t>© 2008 Wayne Wolf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dirty="0" smtClean="0">
                <a:solidFill>
                  <a:schemeClr val="bg2"/>
                </a:solidFill>
                <a:latin typeface="Arial" panose="020B0604020202020204" pitchFamily="34" charset="0"/>
              </a:rPr>
              <a:t>Overheads for Computers as Components 2nd ed.</a:t>
            </a:r>
            <a:endParaRPr lang="en-GB" sz="14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400">
                <a:solidFill>
                  <a:schemeClr val="bg2"/>
                </a:solidFill>
                <a:latin typeface="Arial" panose="020B0604020202020204" pitchFamily="34" charset="0"/>
              </a:rPr>
              <a:t>Slide </a:t>
            </a:r>
            <a:fld id="{2312616D-F3BA-4DB3-AE3C-2D630D83807C}" type="slidenum">
              <a:rPr lang="en-GB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33</a:t>
            </a:fld>
            <a:endParaRPr lang="en-GB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Harvard Architecture (3)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96250" cy="5035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In a Harvard architecture, there is no need to make the two memories share characteristics. In particular, the word width, timing, implementation technology, and memory address structure can differ. </a:t>
            </a:r>
          </a:p>
          <a:p>
            <a:pPr>
              <a:lnSpc>
                <a:spcPct val="90000"/>
              </a:lnSpc>
            </a:pPr>
            <a:r>
              <a:rPr lang="en-GB" smtClean="0"/>
              <a:t>In some systems, instructions can be stored in read-only memory while data memory generally requires read-write memory. </a:t>
            </a:r>
          </a:p>
          <a:p>
            <a:pPr>
              <a:lnSpc>
                <a:spcPct val="90000"/>
              </a:lnSpc>
            </a:pPr>
            <a:r>
              <a:rPr lang="en-GB" smtClean="0"/>
              <a:t>Instruction memory is often wider than data memory. 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5710019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more please read: http</a:t>
            </a:r>
            <a:r>
              <a:rPr lang="en-US" dirty="0">
                <a:solidFill>
                  <a:srgbClr val="FF0000"/>
                </a:solidFill>
              </a:rPr>
              <a:t>://www.inf.fu-berlin.de/lehre/WS94/RA/RISC-9.html</a:t>
            </a:r>
          </a:p>
        </p:txBody>
      </p:sp>
    </p:spTree>
    <p:extLst>
      <p:ext uri="{BB962C8B-B14F-4D97-AF65-F5344CB8AC3E}">
        <p14:creationId xmlns:p14="http://schemas.microsoft.com/office/powerpoint/2010/main" val="32549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sz="1400">
                <a:solidFill>
                  <a:schemeClr val="bg2"/>
                </a:solidFill>
                <a:latin typeface="Arial" panose="020B0604020202020204" pitchFamily="34" charset="0"/>
              </a:rPr>
              <a:t>© 2008 Wayne Wolf</a:t>
            </a:r>
            <a:endParaRPr 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sz="1400" smtClean="0">
                <a:solidFill>
                  <a:schemeClr val="bg2"/>
                </a:solidFill>
                <a:latin typeface="Arial" panose="020B0604020202020204" pitchFamily="34" charset="0"/>
              </a:rPr>
              <a:t>Overheads for Computers as Components 2nd ed.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RISC vs. CISC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Complex instruction set computer (</a:t>
            </a:r>
            <a:r>
              <a:rPr lang="en-US" smtClean="0">
                <a:solidFill>
                  <a:srgbClr val="FF0033"/>
                </a:solidFill>
              </a:rPr>
              <a:t>CISC</a:t>
            </a:r>
            <a:r>
              <a:rPr lang="en-US" smtClean="0"/>
              <a:t>):</a:t>
            </a:r>
          </a:p>
          <a:p>
            <a:pPr lvl="1"/>
            <a:r>
              <a:rPr lang="en-US" smtClean="0"/>
              <a:t>many addressing modes;</a:t>
            </a:r>
          </a:p>
          <a:p>
            <a:pPr lvl="1"/>
            <a:r>
              <a:rPr lang="en-US" smtClean="0"/>
              <a:t>many operations.</a:t>
            </a:r>
          </a:p>
          <a:p>
            <a:r>
              <a:rPr lang="en-US" smtClean="0"/>
              <a:t>Reduced instruction set computer (</a:t>
            </a:r>
            <a:r>
              <a:rPr lang="en-US" smtClean="0">
                <a:solidFill>
                  <a:srgbClr val="FF0033"/>
                </a:solidFill>
              </a:rPr>
              <a:t>RISC</a:t>
            </a:r>
            <a:r>
              <a:rPr lang="en-US" smtClean="0"/>
              <a:t>):</a:t>
            </a:r>
          </a:p>
          <a:p>
            <a:pPr lvl="1"/>
            <a:r>
              <a:rPr lang="en-US" smtClean="0"/>
              <a:t>load/store;</a:t>
            </a:r>
          </a:p>
          <a:p>
            <a:pPr lvl="1"/>
            <a:r>
              <a:rPr lang="en-US" smtClean="0"/>
              <a:t>pipelinable instructions.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E6331FA-7F5A-4E14-8998-428D59DA273E}" type="slidenum">
              <a:rPr 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34</a:t>
            </a:fld>
            <a:endParaRPr 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527176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detail please go through risccisc.ppt in the </a:t>
            </a:r>
            <a:r>
              <a:rPr lang="en-US" dirty="0" err="1">
                <a:solidFill>
                  <a:srgbClr val="FF0000"/>
                </a:solidFill>
              </a:rPr>
              <a:t>tsr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6932613" cy="228600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 dirty="0"/>
              <a:t>MIPS R3000 Instruction Set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smtClean="0"/>
              <a:t>  </a:t>
            </a:r>
            <a:r>
              <a:rPr lang="en-US" sz="2700" dirty="0" smtClean="0"/>
              <a:t>Microprocessor without Interlocked Pipeline Stages</a:t>
            </a:r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5448300" cy="2994025"/>
          </a:xfrm>
          <a:noFill/>
          <a:ln/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86000"/>
              </a:lnSpc>
            </a:pPr>
            <a:r>
              <a:rPr lang="en-US" dirty="0" smtClean="0"/>
              <a:t>Instruction Categories</a:t>
            </a:r>
          </a:p>
          <a:p>
            <a:pPr marL="800100" lvl="1" indent="-342900"/>
            <a:r>
              <a:rPr lang="en-US" dirty="0" smtClean="0"/>
              <a:t>Load/Store</a:t>
            </a:r>
          </a:p>
          <a:p>
            <a:pPr marL="800100" lvl="1" indent="-342900"/>
            <a:r>
              <a:rPr lang="en-US" dirty="0" smtClean="0"/>
              <a:t>Computational</a:t>
            </a:r>
          </a:p>
          <a:p>
            <a:pPr marL="800100" lvl="1" indent="-342900"/>
            <a:r>
              <a:rPr lang="en-US" dirty="0" smtClean="0"/>
              <a:t>Jump and Branch</a:t>
            </a:r>
          </a:p>
          <a:p>
            <a:pPr marL="800100" lvl="1" indent="-342900"/>
            <a:r>
              <a:rPr lang="en-US" dirty="0" smtClean="0"/>
              <a:t>Floating Point</a:t>
            </a:r>
          </a:p>
          <a:p>
            <a:pPr marL="1257300" lvl="2" indent="-342900"/>
            <a:r>
              <a:rPr lang="en-US" dirty="0" smtClean="0"/>
              <a:t>coprocessor</a:t>
            </a:r>
          </a:p>
          <a:p>
            <a:pPr marL="800100" lvl="1" indent="-342900"/>
            <a:r>
              <a:rPr lang="en-US" dirty="0" smtClean="0"/>
              <a:t>Memory Management</a:t>
            </a:r>
          </a:p>
          <a:p>
            <a:pPr marL="800100" lvl="1" indent="-342900"/>
            <a:r>
              <a:rPr lang="en-US" dirty="0" smtClean="0"/>
              <a:t>Special</a:t>
            </a:r>
            <a:endParaRPr lang="en-US" dirty="0"/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5518150" y="1301750"/>
            <a:ext cx="1993900" cy="163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6019800" y="1676400"/>
            <a:ext cx="10541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</a:rPr>
              <a:t>R0 - R31</a:t>
            </a:r>
          </a:p>
        </p:txBody>
      </p:sp>
      <p:sp>
        <p:nvSpPr>
          <p:cNvPr id="517126" name="Rectangle 6"/>
          <p:cNvSpPr>
            <a:spLocks noChangeArrowheads="1"/>
          </p:cNvSpPr>
          <p:nvPr/>
        </p:nvSpPr>
        <p:spPr bwMode="auto">
          <a:xfrm>
            <a:off x="5518150" y="3028950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5518150" y="3333750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5518150" y="3663950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6229350" y="3016250"/>
            <a:ext cx="457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6229350" y="3321050"/>
            <a:ext cx="3683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6229350" y="3676650"/>
            <a:ext cx="457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LO</a:t>
            </a:r>
          </a:p>
        </p:txBody>
      </p:sp>
      <p:sp>
        <p:nvSpPr>
          <p:cNvPr id="517157" name="Rectangle 37"/>
          <p:cNvSpPr>
            <a:spLocks noChangeArrowheads="1"/>
          </p:cNvSpPr>
          <p:nvPr/>
        </p:nvSpPr>
        <p:spPr bwMode="auto">
          <a:xfrm>
            <a:off x="5968683" y="1011555"/>
            <a:ext cx="11588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403350" y="4730750"/>
            <a:ext cx="1257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1708150" y="4768850"/>
            <a:ext cx="4699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OP</a:t>
            </a: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2673350" y="473075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3638550" y="473075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1403350" y="5213350"/>
            <a:ext cx="1257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1708150" y="5251450"/>
            <a:ext cx="4699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OP</a:t>
            </a:r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2673350" y="521335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3638550" y="521335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4603750" y="5213350"/>
            <a:ext cx="2984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1403350" y="5721350"/>
            <a:ext cx="1257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1708150" y="5759450"/>
            <a:ext cx="4699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OP</a:t>
            </a:r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2673350" y="5721350"/>
            <a:ext cx="49149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4603750" y="473075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5568950" y="4730750"/>
            <a:ext cx="952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26"/>
          <p:cNvSpPr>
            <a:spLocks noChangeArrowheads="1"/>
          </p:cNvSpPr>
          <p:nvPr/>
        </p:nvSpPr>
        <p:spPr bwMode="auto">
          <a:xfrm>
            <a:off x="6534150" y="4730750"/>
            <a:ext cx="10541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7"/>
          <p:cNvSpPr>
            <a:spLocks noChangeArrowheads="1"/>
          </p:cNvSpPr>
          <p:nvPr/>
        </p:nvSpPr>
        <p:spPr bwMode="auto">
          <a:xfrm>
            <a:off x="2800350" y="4768850"/>
            <a:ext cx="3556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rs</a:t>
            </a: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3841750" y="479425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rt</a:t>
            </a: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4832350" y="4768850"/>
            <a:ext cx="3683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rd</a:t>
            </a: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5746750" y="4768850"/>
            <a:ext cx="3937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6661150" y="4768850"/>
            <a:ext cx="6985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funct</a:t>
            </a:r>
          </a:p>
        </p:txBody>
      </p:sp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2825750" y="5251450"/>
            <a:ext cx="3556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rs</a:t>
            </a: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3867150" y="527685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rt</a:t>
            </a:r>
          </a:p>
        </p:txBody>
      </p:sp>
      <p:sp>
        <p:nvSpPr>
          <p:cNvPr id="67" name="Rectangle 34"/>
          <p:cNvSpPr>
            <a:spLocks noChangeArrowheads="1"/>
          </p:cNvSpPr>
          <p:nvPr/>
        </p:nvSpPr>
        <p:spPr bwMode="auto">
          <a:xfrm>
            <a:off x="4984750" y="5302250"/>
            <a:ext cx="12700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immediate</a:t>
            </a:r>
          </a:p>
        </p:txBody>
      </p:sp>
      <p:sp>
        <p:nvSpPr>
          <p:cNvPr id="68" name="Rectangle 35"/>
          <p:cNvSpPr>
            <a:spLocks noChangeArrowheads="1"/>
          </p:cNvSpPr>
          <p:nvPr/>
        </p:nvSpPr>
        <p:spPr bwMode="auto">
          <a:xfrm>
            <a:off x="3968750" y="5835650"/>
            <a:ext cx="13843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jump target</a:t>
            </a:r>
          </a:p>
        </p:txBody>
      </p:sp>
      <p:sp>
        <p:nvSpPr>
          <p:cNvPr id="69" name="Rectangle 36"/>
          <p:cNvSpPr>
            <a:spLocks noChangeArrowheads="1"/>
          </p:cNvSpPr>
          <p:nvPr/>
        </p:nvSpPr>
        <p:spPr bwMode="auto">
          <a:xfrm>
            <a:off x="819150" y="4362450"/>
            <a:ext cx="42291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</a:rPr>
              <a:t>3 Instruction Formats: all 32 bits wide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MIPS R3000 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The R3000 found much success and was used by many companies in their  workstations  and servers . Users included:</a:t>
            </a:r>
          </a:p>
          <a:p>
            <a:r>
              <a:rPr lang="en-US" sz="1600" dirty="0" smtClean="0">
                <a:hlinkClick r:id="rId2" tooltip="Ardent Computer"/>
              </a:rPr>
              <a:t>Ardent Computer</a:t>
            </a:r>
            <a:endParaRPr lang="en-US" sz="1600" dirty="0" smtClean="0"/>
          </a:p>
          <a:p>
            <a:r>
              <a:rPr lang="en-US" sz="1600" dirty="0" smtClean="0">
                <a:hlinkClick r:id="rId3" tooltip="Digital Equipment Corporation"/>
              </a:rPr>
              <a:t>Digital Equipment Corporation</a:t>
            </a:r>
            <a:r>
              <a:rPr lang="en-US" sz="1600" dirty="0" smtClean="0"/>
              <a:t> (DEC) for their </a:t>
            </a:r>
            <a:r>
              <a:rPr lang="en-US" sz="1600" dirty="0" err="1" smtClean="0">
                <a:hlinkClick r:id="rId4" tooltip="DECstation"/>
              </a:rPr>
              <a:t>DECstation</a:t>
            </a:r>
            <a:r>
              <a:rPr lang="en-US" sz="1600" dirty="0" smtClean="0"/>
              <a:t> workstations and </a:t>
            </a:r>
            <a:r>
              <a:rPr lang="en-US" sz="1600" dirty="0" smtClean="0">
                <a:hlinkClick r:id="rId5" tooltip="Multiprocessor"/>
              </a:rPr>
              <a:t>multiprocessor</a:t>
            </a:r>
            <a:r>
              <a:rPr lang="en-US" sz="1600" dirty="0" smtClean="0"/>
              <a:t> </a:t>
            </a:r>
            <a:r>
              <a:rPr lang="en-US" sz="1600" dirty="0" err="1" smtClean="0">
                <a:hlinkClick r:id="rId6" tooltip="DECsystem"/>
              </a:rPr>
              <a:t>DECsystem</a:t>
            </a:r>
            <a:r>
              <a:rPr lang="en-US" sz="1600" dirty="0" smtClean="0"/>
              <a:t> servers</a:t>
            </a:r>
          </a:p>
          <a:p>
            <a:r>
              <a:rPr lang="en-US" sz="1600" dirty="0" smtClean="0">
                <a:hlinkClick r:id="rId7" tooltip="MIPS Computer Systems"/>
              </a:rPr>
              <a:t>MIPS Computer Systems</a:t>
            </a:r>
            <a:r>
              <a:rPr lang="en-US" sz="1600" dirty="0" smtClean="0"/>
              <a:t> for their </a:t>
            </a:r>
            <a:r>
              <a:rPr lang="en-US" sz="1600" dirty="0" smtClean="0">
                <a:hlinkClick r:id="rId8" tooltip="MIPS RISC/os"/>
              </a:rPr>
              <a:t>MIPS RISC/</a:t>
            </a:r>
            <a:r>
              <a:rPr lang="en-US" sz="1600" dirty="0" err="1" smtClean="0">
                <a:hlinkClick r:id="rId8" tooltip="MIPS RISC/os"/>
              </a:rPr>
              <a:t>os</a:t>
            </a:r>
            <a:r>
              <a:rPr lang="en-US" sz="1600" dirty="0" smtClean="0"/>
              <a:t> Unix workstations and servers.</a:t>
            </a:r>
          </a:p>
          <a:p>
            <a:r>
              <a:rPr lang="en-US" sz="1600" dirty="0" smtClean="0">
                <a:hlinkClick r:id="rId9" tooltip="Prime Computer"/>
              </a:rPr>
              <a:t>Prime Computer</a:t>
            </a:r>
            <a:endParaRPr lang="en-US" sz="1600" dirty="0" smtClean="0"/>
          </a:p>
          <a:p>
            <a:r>
              <a:rPr lang="en-US" sz="1600" dirty="0" smtClean="0">
                <a:hlinkClick r:id="rId10" tooltip="Pyramid Technology"/>
              </a:rPr>
              <a:t>Pyramid Technology</a:t>
            </a:r>
            <a:endParaRPr lang="en-US" sz="1600" dirty="0" smtClean="0"/>
          </a:p>
          <a:p>
            <a:r>
              <a:rPr lang="en-US" sz="1600" dirty="0" smtClean="0">
                <a:hlinkClick r:id="rId11" tooltip="Seiko Epson"/>
              </a:rPr>
              <a:t>Seiko Epson</a:t>
            </a:r>
            <a:endParaRPr lang="en-US" sz="1600" dirty="0" smtClean="0"/>
          </a:p>
          <a:p>
            <a:r>
              <a:rPr lang="en-US" sz="1600" dirty="0" smtClean="0">
                <a:hlinkClick r:id="rId12" tooltip="Silicon Graphics"/>
              </a:rPr>
              <a:t>Silicon Graphics</a:t>
            </a:r>
            <a:r>
              <a:rPr lang="en-US" sz="1600" dirty="0" smtClean="0"/>
              <a:t> for their Professional IRIS, Personal IRIS and Indigo workstations, and the multiprocessor Power Series visualization systems</a:t>
            </a:r>
          </a:p>
          <a:p>
            <a:r>
              <a:rPr lang="en-US" sz="1600" dirty="0" smtClean="0">
                <a:hlinkClick r:id="rId13" tooltip="Sony"/>
              </a:rPr>
              <a:t>Sony</a:t>
            </a:r>
            <a:r>
              <a:rPr lang="en-US" sz="1600" dirty="0" smtClean="0"/>
              <a:t> for their </a:t>
            </a:r>
            <a:r>
              <a:rPr lang="en-US" sz="1600" dirty="0" smtClean="0">
                <a:hlinkClick r:id="rId14" tooltip="PlayStation"/>
              </a:rPr>
              <a:t>PlayStation</a:t>
            </a:r>
            <a:r>
              <a:rPr lang="en-US" sz="1600" dirty="0" smtClean="0"/>
              <a:t> and </a:t>
            </a:r>
            <a:r>
              <a:rPr lang="en-US" sz="1600" dirty="0" smtClean="0">
                <a:hlinkClick r:id="rId15" tooltip="PlayStation 2"/>
              </a:rPr>
              <a:t>PlayStation 2</a:t>
            </a:r>
            <a:r>
              <a:rPr lang="en-US" sz="1600" dirty="0" smtClean="0"/>
              <a:t> (clocked at 37.5 MHz for use as an I/O CPU and at 33.8 MHz for compatibility with PlayStation games) video game consoles, and </a:t>
            </a:r>
            <a:r>
              <a:rPr lang="en-US" sz="1600" dirty="0" smtClean="0">
                <a:hlinkClick r:id="rId16" tooltip="Sony NEWS"/>
              </a:rPr>
              <a:t>NEWS</a:t>
            </a:r>
            <a:r>
              <a:rPr lang="en-US" sz="1600" dirty="0" smtClean="0"/>
              <a:t> workstations, as well as the </a:t>
            </a:r>
            <a:r>
              <a:rPr lang="en-US" sz="1600" dirty="0" err="1" smtClean="0">
                <a:hlinkClick r:id="rId17" tooltip="Bemani System 573 Analog"/>
              </a:rPr>
              <a:t>Bemani</a:t>
            </a:r>
            <a:r>
              <a:rPr lang="en-US" sz="1600" dirty="0" smtClean="0">
                <a:hlinkClick r:id="rId17" tooltip="Bemani System 573 Analog"/>
              </a:rPr>
              <a:t> System 573 Analog</a:t>
            </a:r>
            <a:r>
              <a:rPr lang="en-US" sz="1600" dirty="0" smtClean="0"/>
              <a:t> arcade unit, which runs on the R3000A.</a:t>
            </a:r>
          </a:p>
          <a:p>
            <a:r>
              <a:rPr lang="en-US" sz="1600" dirty="0" smtClean="0">
                <a:hlinkClick r:id="rId18" tooltip="Tandem Computers"/>
              </a:rPr>
              <a:t>Tandem Computers</a:t>
            </a:r>
            <a:r>
              <a:rPr lang="en-US" sz="1600" dirty="0" smtClean="0"/>
              <a:t> for their </a:t>
            </a:r>
            <a:r>
              <a:rPr lang="en-US" sz="1600" dirty="0" err="1" smtClean="0"/>
              <a:t>NonStop</a:t>
            </a:r>
            <a:r>
              <a:rPr lang="en-US" sz="1600" dirty="0" smtClean="0"/>
              <a:t> Cyclone/R and CLX/R fault-tolerant servers</a:t>
            </a:r>
          </a:p>
          <a:p>
            <a:r>
              <a:rPr lang="en-US" sz="1600" dirty="0" err="1" smtClean="0">
                <a:hlinkClick r:id="rId19" tooltip="Whitechapel Workstations"/>
              </a:rPr>
              <a:t>Whitechapel</a:t>
            </a:r>
            <a:r>
              <a:rPr lang="en-US" sz="1600" dirty="0" smtClean="0">
                <a:hlinkClick r:id="rId19" tooltip="Whitechapel Workstations"/>
              </a:rPr>
              <a:t> Workstations</a:t>
            </a:r>
            <a:r>
              <a:rPr lang="en-US" sz="1600" dirty="0" smtClean="0"/>
              <a:t> for their Hitech-20 workstation</a:t>
            </a:r>
          </a:p>
          <a:p>
            <a:pPr>
              <a:buNone/>
            </a:pPr>
            <a:r>
              <a:rPr lang="en-US" sz="1600" dirty="0" smtClean="0"/>
              <a:t>Comparison between instruction sets: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http://en.wikipedia.org/wiki/Comparison_of_instruction_set_architectures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5791200"/>
            <a:ext cx="278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http://en.wikipedia.org/wiki/R3000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4008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Next Lecture and Reminders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3460750"/>
          </a:xfrm>
        </p:spPr>
        <p:txBody>
          <a:bodyPr>
            <a:normAutofit/>
          </a:bodyPr>
          <a:lstStyle/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MIPS ISA Review</a:t>
            </a:r>
          </a:p>
          <a:p>
            <a:pPr lvl="2"/>
            <a:r>
              <a:rPr lang="en-US" dirty="0"/>
              <a:t>Reading assignment – PH, Chapter 2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Role of The (Computer) Architect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Look backward (to the past)</a:t>
            </a:r>
          </a:p>
          <a:p>
            <a:pPr lvl="1"/>
            <a:r>
              <a:rPr lang="en-US" dirty="0" smtClean="0"/>
              <a:t>Understand tradeoffs and designs, upsides/downsides, past workloads. Analyze and evaluate the past.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Look forward (to the future)</a:t>
            </a:r>
          </a:p>
          <a:p>
            <a:pPr lvl="1"/>
            <a:r>
              <a:rPr lang="en-US" dirty="0" smtClean="0"/>
              <a:t>Be the dreamer and create new designs. Listen to dreamers.</a:t>
            </a:r>
          </a:p>
          <a:p>
            <a:pPr lvl="1"/>
            <a:r>
              <a:rPr lang="en-US" dirty="0" smtClean="0"/>
              <a:t>Push the state of the art. Evaluate new design choices.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Look up (towards problems in the computing stack)</a:t>
            </a:r>
          </a:p>
          <a:p>
            <a:pPr lvl="1"/>
            <a:r>
              <a:rPr lang="en-US" dirty="0" smtClean="0"/>
              <a:t>Understand important problems and their nature. </a:t>
            </a:r>
          </a:p>
          <a:p>
            <a:pPr lvl="1"/>
            <a:r>
              <a:rPr lang="en-US" dirty="0" smtClean="0"/>
              <a:t>Develop architectures and ideas to solve important problems.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Look down (towards device/circuit technology)</a:t>
            </a:r>
          </a:p>
          <a:p>
            <a:pPr lvl="1"/>
            <a:r>
              <a:rPr lang="en-US" dirty="0" smtClean="0"/>
              <a:t>Understand the capabilities of the underlying technology.</a:t>
            </a:r>
          </a:p>
          <a:p>
            <a:pPr lvl="1"/>
            <a:r>
              <a:rPr lang="en-US" dirty="0" smtClean="0"/>
              <a:t>Predict and adapt to the future of technology (you are designing for N years ahead). Enable the future technology.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Takeaways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996950"/>
            <a:ext cx="8610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Being an architect is not easy</a:t>
            </a:r>
          </a:p>
          <a:p>
            <a:r>
              <a:rPr lang="en-US" dirty="0" smtClean="0"/>
              <a:t>You need to consider </a:t>
            </a:r>
            <a:r>
              <a:rPr lang="en-US" b="1" dirty="0" smtClean="0"/>
              <a:t>many</a:t>
            </a:r>
            <a:r>
              <a:rPr lang="en-US" dirty="0" smtClean="0"/>
              <a:t> things in designing a new system + have good intuition/insight into ideas/tradeoffs</a:t>
            </a:r>
          </a:p>
          <a:p>
            <a:endParaRPr lang="en-US" dirty="0" smtClean="0"/>
          </a:p>
          <a:p>
            <a:r>
              <a:rPr lang="en-US" dirty="0" smtClean="0"/>
              <a:t>But, it is fun and can be very technically rewarding</a:t>
            </a:r>
          </a:p>
          <a:p>
            <a:r>
              <a:rPr lang="en-US" dirty="0" smtClean="0"/>
              <a:t>And, enables a great future</a:t>
            </a:r>
          </a:p>
          <a:p>
            <a:pPr lvl="1"/>
            <a:r>
              <a:rPr lang="en-US" dirty="0" smtClean="0"/>
              <a:t>E.g., many scientific and everyday-life innovations would not have been possible without architectural innovation that enabled very high performance systems</a:t>
            </a:r>
          </a:p>
          <a:p>
            <a:pPr lvl="1"/>
            <a:r>
              <a:rPr lang="en-US" dirty="0" smtClean="0"/>
              <a:t>E.g., your mobile phones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This course will teach you how to become a good computer architect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So, I Hope You Are Here for This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43000" y="1752600"/>
            <a:ext cx="44958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How does an assembly program end up executing as digital logic?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What happens in-between?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How is a computer designed using logic gates and wires to satisfy specific goals?</a:t>
            </a:r>
            <a:endParaRPr lang="en-US" dirty="0">
              <a:ea typeface="ＭＳ Ｐゴシック" charset="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524000" y="1219200"/>
            <a:ext cx="3733800" cy="609600"/>
          </a:xfrm>
          <a:prstGeom prst="downArrow">
            <a:avLst>
              <a:gd name="adj1" fmla="val 67435"/>
              <a:gd name="adj2" fmla="val 562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  <a:latin typeface="Comic Sans MS" charset="0"/>
                <a:ea typeface="ＭＳ Ｐゴシック" charset="0"/>
              </a:rPr>
              <a:t>CSE110/111</a:t>
            </a:r>
            <a:endParaRPr lang="en-US" sz="2400" dirty="0">
              <a:solidFill>
                <a:srgbClr val="0000FF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 flipV="1">
            <a:off x="1600200" y="5638800"/>
            <a:ext cx="3733800" cy="609600"/>
          </a:xfrm>
          <a:prstGeom prst="downArrow">
            <a:avLst>
              <a:gd name="adj1" fmla="val 67435"/>
              <a:gd name="adj2" fmla="val 562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rot="10800000" wrap="none" anchor="ctr"/>
          <a:lstStyle/>
          <a:p>
            <a:pPr algn="ctr">
              <a:defRPr/>
            </a:pPr>
            <a:endParaRPr lang="en-US" sz="2400" i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07211" y="5721350"/>
            <a:ext cx="13388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CSE260</a:t>
            </a:r>
            <a:endParaRPr lang="en-US" sz="24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791200" y="1066800"/>
            <a:ext cx="30444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“Programming language”</a:t>
            </a:r>
            <a:r>
              <a:rPr lang="en-US" sz="1800" dirty="0" smtClean="0">
                <a:latin typeface="Arial" panose="020B0604020202020204" pitchFamily="34" charset="0"/>
              </a:rPr>
              <a:t> 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a model of computation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913438" y="5754688"/>
            <a:ext cx="2392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Digital logic as 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model of computation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69781" y="1696463"/>
            <a:ext cx="2916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Programmer</a:t>
            </a:r>
            <a:r>
              <a:rPr lang="en-US" altLang="en-US" sz="1800" dirty="0">
                <a:latin typeface="Arial" panose="020B0604020202020204" pitchFamily="34" charset="0"/>
              </a:rPr>
              <a:t>’</a:t>
            </a:r>
            <a:r>
              <a:rPr lang="en-US" sz="1800" dirty="0">
                <a:latin typeface="Arial" panose="020B0604020202020204" pitchFamily="34" charset="0"/>
              </a:rPr>
              <a:t>s view of how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Arial" panose="020B0604020202020204" pitchFamily="34" charset="0"/>
              </a:rPr>
              <a:t>a computer system works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18200" y="5068888"/>
            <a:ext cx="2967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HW designer</a:t>
            </a:r>
            <a:r>
              <a:rPr lang="en-US" altLang="en-US" sz="1800">
                <a:latin typeface="Arial" panose="020B0604020202020204" pitchFamily="34" charset="0"/>
              </a:rPr>
              <a:t>’</a:t>
            </a:r>
            <a:r>
              <a:rPr lang="en-US" sz="1800">
                <a:latin typeface="Arial" panose="020B0604020202020204" pitchFamily="34" charset="0"/>
              </a:rPr>
              <a:t>s view of how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a computer system works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53100" y="2741613"/>
            <a:ext cx="34972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Architect/microarchitect</a:t>
            </a:r>
            <a:r>
              <a:rPr lang="en-US" altLang="en-US" sz="1800" i="1">
                <a:latin typeface="Arial" panose="020B0604020202020204" pitchFamily="34" charset="0"/>
              </a:rPr>
              <a:t>’</a:t>
            </a:r>
            <a:r>
              <a:rPr lang="en-US" sz="1800" i="1">
                <a:latin typeface="Arial" panose="020B0604020202020204" pitchFamily="34" charset="0"/>
              </a:rPr>
              <a:t>s view: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How to design a computer that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meets system design goals.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Choices critically affect both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the SW programmer and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the HW designer</a:t>
            </a: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 rot="5400000">
            <a:off x="7061200" y="2503488"/>
            <a:ext cx="838200" cy="30480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7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Crossing the Abstraction Layers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01700"/>
            <a:ext cx="8610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long as everything goes well, not knowing what happens in the underlying level (or above) is not a problem.</a:t>
            </a:r>
          </a:p>
          <a:p>
            <a:endParaRPr lang="en-US" sz="1400" dirty="0" smtClean="0"/>
          </a:p>
          <a:p>
            <a:r>
              <a:rPr lang="en-US" dirty="0" smtClean="0"/>
              <a:t>What if</a:t>
            </a:r>
          </a:p>
          <a:p>
            <a:pPr lvl="1"/>
            <a:r>
              <a:rPr lang="en-US" sz="1900" dirty="0" smtClean="0"/>
              <a:t>The program you wrote is running slow?</a:t>
            </a:r>
          </a:p>
          <a:p>
            <a:pPr lvl="1"/>
            <a:r>
              <a:rPr lang="en-US" sz="1900" dirty="0" smtClean="0"/>
              <a:t>The program you wrote does not run correctly?</a:t>
            </a:r>
          </a:p>
          <a:p>
            <a:pPr lvl="1"/>
            <a:r>
              <a:rPr lang="en-US" sz="1900" dirty="0" smtClean="0"/>
              <a:t>The program you wrote consumes too much energy?</a:t>
            </a:r>
          </a:p>
          <a:p>
            <a:endParaRPr lang="en-US" sz="1400" dirty="0" smtClean="0"/>
          </a:p>
          <a:p>
            <a:r>
              <a:rPr lang="en-US" dirty="0" smtClean="0"/>
              <a:t>What if</a:t>
            </a:r>
          </a:p>
          <a:p>
            <a:pPr lvl="1"/>
            <a:r>
              <a:rPr lang="en-US" sz="1900" dirty="0" smtClean="0"/>
              <a:t>The hardware you designed is too hard to program?</a:t>
            </a:r>
          </a:p>
          <a:p>
            <a:pPr lvl="1"/>
            <a:r>
              <a:rPr lang="en-US" sz="1900" dirty="0" smtClean="0"/>
              <a:t>The hardware you designed is too slow because it does not provide the right primitives to the software?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What if</a:t>
            </a:r>
          </a:p>
          <a:p>
            <a:pPr lvl="1"/>
            <a:r>
              <a:rPr lang="en-US" sz="1900" dirty="0" smtClean="0"/>
              <a:t>You want to design a much more efficient and higher performance system?</a:t>
            </a:r>
          </a:p>
          <a:p>
            <a:pPr lvl="1"/>
            <a:endParaRPr lang="en-US" sz="1200" dirty="0" smtClean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8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Crossing the Abstraction Layers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01700"/>
            <a:ext cx="8610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200" dirty="0" smtClean="0"/>
          </a:p>
          <a:p>
            <a:r>
              <a:rPr lang="en-US" dirty="0" smtClean="0"/>
              <a:t>Two key goals of this course are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>
                <a:solidFill>
                  <a:srgbClr val="0000FF"/>
                </a:solidFill>
              </a:rPr>
              <a:t>understand how a processor works underneath the software layer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how decisions made in hardware affect the software/programmer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to enable you to be comfortable in </a:t>
            </a:r>
            <a:r>
              <a:rPr lang="en-US" dirty="0" smtClean="0">
                <a:solidFill>
                  <a:srgbClr val="0000FF"/>
                </a:solidFill>
              </a:rPr>
              <a:t>making design and optimization decisions that cross the boundaries of different layers and system components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44DAD-F0B3-41F3-BD83-1B6AE191BA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1524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 Example: Multi-Core Systems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94369F-36EB-4B7F-87F9-2FB38A9C8E38}" type="slidenum">
              <a:rPr lang="en-US" sz="1600" smtClean="0">
                <a:solidFill>
                  <a:srgbClr val="000000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6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Content Placeholder 6" descr="barcelona-die-photo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8263" y="1108075"/>
            <a:ext cx="4876800" cy="4756150"/>
          </a:xfrm>
          <a:prstGeom prst="rect">
            <a:avLst/>
          </a:prstGeom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 rot="5400000">
            <a:off x="4213225" y="184467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00550" y="2262188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1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 rot="5400000">
            <a:off x="2880519" y="2235994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5400000">
            <a:off x="2920206" y="2275682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CACHE 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-568325" y="3127375"/>
            <a:ext cx="4756150" cy="7175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 rot="5400000">
            <a:off x="246063" y="3244850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5400000">
            <a:off x="3513138" y="3259137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5400000">
            <a:off x="4415632" y="3247231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 INTERFACE</a:t>
            </a:r>
          </a:p>
        </p:txBody>
      </p:sp>
      <p:pic>
        <p:nvPicPr>
          <p:cNvPr id="19" name="Picture 37" descr="samsung-dimm-bet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919163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>
            <a:spLocks noChangeArrowheads="1"/>
          </p:cNvSpPr>
          <p:nvPr/>
        </p:nvSpPr>
        <p:spPr bwMode="auto">
          <a:xfrm rot="5400000">
            <a:off x="2004219" y="1835944"/>
            <a:ext cx="1601788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190750" y="2254250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0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 rot="5400000">
            <a:off x="2014537" y="4022726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201863" y="4440238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2</a:t>
            </a:r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 rot="5400000">
            <a:off x="4202112" y="4017963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89438" y="4435475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rot="5400000">
            <a:off x="3364707" y="2235994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 rot="5400000">
            <a:off x="3404394" y="2266156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CACHE 1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 rot="5400000">
            <a:off x="2881313" y="4408488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 rot="5400000">
            <a:off x="2921000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CACHE 2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 rot="5400000">
            <a:off x="3354388" y="4408488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5400000">
            <a:off x="3394075" y="4438650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CACHE 3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 rot="5400000">
            <a:off x="4795837" y="2903538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3" name="Straight Arrow Connector 48"/>
          <p:cNvCxnSpPr>
            <a:cxnSpLocks noChangeShapeType="1"/>
          </p:cNvCxnSpPr>
          <p:nvPr/>
        </p:nvCxnSpPr>
        <p:spPr bwMode="auto">
          <a:xfrm>
            <a:off x="6215063" y="3355975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 rot="5400000">
            <a:off x="4894263" y="3152775"/>
            <a:ext cx="4756150" cy="6667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 rot="5400000">
            <a:off x="5968206" y="3302794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 BANKS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 rot="5400000">
            <a:off x="6284912" y="3028951"/>
            <a:ext cx="320675" cy="6540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100013" y="1092200"/>
            <a:ext cx="123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3B81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3B81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</a:p>
        </p:txBody>
      </p:sp>
      <p:sp>
        <p:nvSpPr>
          <p:cNvPr id="38" name="TextBox 58"/>
          <p:cNvSpPr txBox="1">
            <a:spLocks noChangeArrowheads="1"/>
          </p:cNvSpPr>
          <p:nvPr/>
        </p:nvSpPr>
        <p:spPr bwMode="auto">
          <a:xfrm>
            <a:off x="271463" y="6243638"/>
            <a:ext cx="8232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*Die photo credit: AMD Barcelona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10063" y="3311525"/>
            <a:ext cx="1417637" cy="365125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50" b="1" dirty="0">
                <a:solidFill>
                  <a:srgbClr val="FFFFFF"/>
                </a:solidFill>
                <a:latin typeface="Arial" charset="0"/>
                <a:ea typeface="+mn-ea"/>
                <a:cs typeface="ＭＳ Ｐゴシック" charset="0"/>
              </a:rPr>
              <a:t>DRAM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16530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2321</Words>
  <Application>Microsoft Office PowerPoint</Application>
  <PresentationFormat>On-screen Show (4:3)</PresentationFormat>
  <Paragraphs>451</Paragraphs>
  <Slides>37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ＭＳ Ｐゴシック</vt:lpstr>
      <vt:lpstr>ＭＳ Ｐゴシック</vt:lpstr>
      <vt:lpstr>Arial</vt:lpstr>
      <vt:lpstr>Calibri</vt:lpstr>
      <vt:lpstr>Comic Sans MS</vt:lpstr>
      <vt:lpstr>Courier New</vt:lpstr>
      <vt:lpstr>Garamond</vt:lpstr>
      <vt:lpstr>Tahoma</vt:lpstr>
      <vt:lpstr>Times New Roman</vt:lpstr>
      <vt:lpstr>Wingdings</vt:lpstr>
      <vt:lpstr>Office Theme</vt:lpstr>
      <vt:lpstr>Chart</vt:lpstr>
      <vt:lpstr>CSE 340  Computer Architecture  Summer 2017  Introduction</vt:lpstr>
      <vt:lpstr>Course Content</vt:lpstr>
      <vt:lpstr>PowerPoint Presentation</vt:lpstr>
      <vt:lpstr>Role of The (Computer) Architect</vt:lpstr>
      <vt:lpstr>PowerPoint Presentation</vt:lpstr>
      <vt:lpstr>So, I Hope You Are Here for This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Set Architecture (ISA)</vt:lpstr>
      <vt:lpstr>Instruction Set Architecture (ISA)</vt:lpstr>
      <vt:lpstr>ISA Type Sales</vt:lpstr>
      <vt:lpstr>Where is the Market?</vt:lpstr>
      <vt:lpstr>Datapath</vt:lpstr>
      <vt:lpstr>Memory hierarchy</vt:lpstr>
      <vt:lpstr>Multiprocessor </vt:lpstr>
      <vt:lpstr>Moore’s Law</vt:lpstr>
      <vt:lpstr>Processor Performance Increase</vt:lpstr>
      <vt:lpstr>DRAM Capacity Growth</vt:lpstr>
      <vt:lpstr>Impacts of Advancing Technology</vt:lpstr>
      <vt:lpstr>Impacts of Advancing Technology</vt:lpstr>
      <vt:lpstr>The Von Neumann Model/Architecture</vt:lpstr>
      <vt:lpstr>The Von Neumann Model (of a Computer)</vt:lpstr>
      <vt:lpstr>The Harvard Architecture (1)</vt:lpstr>
      <vt:lpstr>The Harvard Architecture (2)</vt:lpstr>
      <vt:lpstr>The Harvard Architecture (3)</vt:lpstr>
      <vt:lpstr>RISC vs. CISC</vt:lpstr>
      <vt:lpstr>MIPS R3000 Instruction Set Architecture   Microprocessor without Interlocked Pipeline Stages</vt:lpstr>
      <vt:lpstr>MIPS R3000 Instruction Set Architecture</vt:lpstr>
      <vt:lpstr>Next Lecture and Reminders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  Computer Architecture  Summer 2013  Introduction</dc:title>
  <dc:creator>Amitabha Chakrabarty</dc:creator>
  <cp:lastModifiedBy>Amitabha Chakrabarty</cp:lastModifiedBy>
  <cp:revision>87</cp:revision>
  <dcterms:created xsi:type="dcterms:W3CDTF">2013-05-15T03:21:31Z</dcterms:created>
  <dcterms:modified xsi:type="dcterms:W3CDTF">2017-05-07T11:06:38Z</dcterms:modified>
</cp:coreProperties>
</file>