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7" r:id="rId2"/>
    <p:sldId id="293" r:id="rId3"/>
    <p:sldId id="260" r:id="rId4"/>
    <p:sldId id="291" r:id="rId5"/>
    <p:sldId id="292" r:id="rId6"/>
    <p:sldId id="262" r:id="rId7"/>
    <p:sldId id="263" r:id="rId8"/>
    <p:sldId id="264" r:id="rId9"/>
    <p:sldId id="294" r:id="rId10"/>
    <p:sldId id="295" r:id="rId11"/>
    <p:sldId id="265" r:id="rId12"/>
    <p:sldId id="266" r:id="rId13"/>
    <p:sldId id="267" r:id="rId14"/>
    <p:sldId id="296" r:id="rId15"/>
    <p:sldId id="268" r:id="rId16"/>
    <p:sldId id="269" r:id="rId17"/>
    <p:sldId id="270" r:id="rId18"/>
    <p:sldId id="271" r:id="rId19"/>
    <p:sldId id="272" r:id="rId20"/>
    <p:sldId id="297" r:id="rId21"/>
    <p:sldId id="300" r:id="rId22"/>
    <p:sldId id="273" r:id="rId23"/>
    <p:sldId id="274" r:id="rId24"/>
    <p:sldId id="275" r:id="rId25"/>
    <p:sldId id="276" r:id="rId26"/>
    <p:sldId id="298" r:id="rId27"/>
    <p:sldId id="301" r:id="rId28"/>
    <p:sldId id="302" r:id="rId29"/>
    <p:sldId id="303" r:id="rId30"/>
    <p:sldId id="277" r:id="rId31"/>
    <p:sldId id="278" r:id="rId32"/>
    <p:sldId id="279" r:id="rId33"/>
    <p:sldId id="280" r:id="rId34"/>
    <p:sldId id="281" r:id="rId35"/>
    <p:sldId id="304" r:id="rId36"/>
    <p:sldId id="305" r:id="rId37"/>
    <p:sldId id="282" r:id="rId38"/>
    <p:sldId id="283" r:id="rId39"/>
    <p:sldId id="284" r:id="rId40"/>
    <p:sldId id="306" r:id="rId41"/>
    <p:sldId id="307" r:id="rId42"/>
    <p:sldId id="308" r:id="rId43"/>
    <p:sldId id="285" r:id="rId44"/>
    <p:sldId id="286" r:id="rId45"/>
    <p:sldId id="287" r:id="rId46"/>
    <p:sldId id="288" r:id="rId47"/>
    <p:sldId id="289" r:id="rId48"/>
    <p:sldId id="29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94" autoAdjust="0"/>
  </p:normalViewPr>
  <p:slideViewPr>
    <p:cSldViewPr>
      <p:cViewPr varScale="1">
        <p:scale>
          <a:sx n="61" d="100"/>
          <a:sy n="61" d="100"/>
        </p:scale>
        <p:origin x="162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A3AF2-C605-4D5B-9FBD-145F0F377C6F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E698B-353C-4124-93E4-27EA5ED1D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7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7989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 lIns="91416" tIns="45708" rIns="91416" bIns="45708"/>
          <a:lstStyle/>
          <a:p>
            <a:r>
              <a:rPr lang="en-US" dirty="0"/>
              <a:t>see Figure 3.15 in the book for the complete listing - note that we are only using 7 of the 8 bits (7 bits gives us 127 encodings) - the extra bit can be used as a parity bit to detect single bit errors during transmission</a:t>
            </a:r>
          </a:p>
          <a:p>
            <a:endParaRPr lang="en-US" dirty="0"/>
          </a:p>
          <a:p>
            <a:r>
              <a:rPr lang="en-US" dirty="0"/>
              <a:t>Note that upper and lower case letters differ by exactly 32</a:t>
            </a:r>
          </a:p>
          <a:p>
            <a:r>
              <a:rPr lang="en-US" dirty="0"/>
              <a:t>13 is carriage return</a:t>
            </a:r>
          </a:p>
          <a:p>
            <a:r>
              <a:rPr lang="en-US" dirty="0"/>
              <a:t>0 is Null (marking the end of string in C)</a:t>
            </a:r>
          </a:p>
        </p:txBody>
      </p:sp>
    </p:spTree>
    <p:extLst>
      <p:ext uri="{BB962C8B-B14F-4D97-AF65-F5344CB8AC3E}">
        <p14:creationId xmlns:p14="http://schemas.microsoft.com/office/powerpoint/2010/main" val="2084482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259133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53821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725410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All machines (since 1975) have used general purpose registers</a:t>
            </a:r>
          </a:p>
          <a:p>
            <a:endParaRPr lang="en-US"/>
          </a:p>
          <a:p>
            <a:r>
              <a:rPr lang="en-US"/>
              <a:t>How many bits wide are each of the lines going into/out of the register file?</a:t>
            </a:r>
          </a:p>
        </p:txBody>
      </p:sp>
    </p:spTree>
    <p:extLst>
      <p:ext uri="{BB962C8B-B14F-4D97-AF65-F5344CB8AC3E}">
        <p14:creationId xmlns:p14="http://schemas.microsoft.com/office/powerpoint/2010/main" val="310393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>
            <a:solidFill>
              <a:schemeClr val="tx1"/>
            </a:solidFill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4849813"/>
            <a:ext cx="4648200" cy="484187"/>
          </a:xfrm>
          <a:ln>
            <a:noFill/>
          </a:ln>
        </p:spPr>
        <p:txBody>
          <a:bodyPr wrap="none" lIns="19043" tIns="26979" rIns="19043" bIns="26979"/>
          <a:lstStyle/>
          <a:p>
            <a:pPr>
              <a:lnSpc>
                <a:spcPts val="18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1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What is the memory address of the given load and store instructions if $s3 contains the address 24?</a:t>
            </a:r>
          </a:p>
        </p:txBody>
      </p:sp>
    </p:spTree>
    <p:extLst>
      <p:ext uri="{BB962C8B-B14F-4D97-AF65-F5344CB8AC3E}">
        <p14:creationId xmlns:p14="http://schemas.microsoft.com/office/powerpoint/2010/main" val="3688397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>
            <a:noFill/>
          </a:ln>
        </p:spPr>
        <p:txBody>
          <a:bodyPr lIns="90455" tIns="44434" rIns="90455" bIns="44434"/>
          <a:lstStyle/>
          <a:p>
            <a:r>
              <a:rPr lang="en-US"/>
              <a:t>destination address no longer in the rd field - now in the rt field</a:t>
            </a:r>
          </a:p>
          <a:p>
            <a:endParaRPr lang="en-US"/>
          </a:p>
          <a:p>
            <a:r>
              <a:rPr lang="en-US"/>
              <a:t>offset limited to 16 bits - so can’t get to every location in memory (with a fixed base address)</a:t>
            </a:r>
          </a:p>
        </p:txBody>
      </p:sp>
      <p:sp>
        <p:nvSpPr>
          <p:cNvPr id="633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33294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What is the memory address of the given load and store instructions if $s3 contains the address 24?</a:t>
            </a:r>
          </a:p>
        </p:txBody>
      </p:sp>
    </p:spTree>
    <p:extLst>
      <p:ext uri="{BB962C8B-B14F-4D97-AF65-F5344CB8AC3E}">
        <p14:creationId xmlns:p14="http://schemas.microsoft.com/office/powerpoint/2010/main" val="186337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>
            <a:noFill/>
          </a:ln>
        </p:spPr>
        <p:txBody>
          <a:bodyPr lIns="90455" tIns="44434" rIns="90455" bIns="44434"/>
          <a:lstStyle/>
          <a:p>
            <a:r>
              <a:rPr lang="en-US"/>
              <a:t>destination address no longer in the rd field - now in the rt field</a:t>
            </a:r>
          </a:p>
          <a:p>
            <a:endParaRPr lang="en-US"/>
          </a:p>
          <a:p>
            <a:r>
              <a:rPr lang="en-US"/>
              <a:t>offset limited to 16 bits - so can’t get to every location in memory (with a fixed base address)</a:t>
            </a:r>
          </a:p>
        </p:txBody>
      </p:sp>
      <p:sp>
        <p:nvSpPr>
          <p:cNvPr id="633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0574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3704"/>
            <a:ext cx="5909964" cy="4113892"/>
          </a:xfrm>
          <a:noFill/>
          <a:ln>
            <a:noFill/>
          </a:ln>
        </p:spPr>
        <p:txBody>
          <a:bodyPr lIns="90247" tIns="44331" rIns="90247" bIns="44331"/>
          <a:lstStyle/>
          <a:p>
            <a:r>
              <a:rPr lang="en-US"/>
              <a:t>For lecture</a:t>
            </a:r>
          </a:p>
        </p:txBody>
      </p:sp>
      <p:sp>
        <p:nvSpPr>
          <p:cNvPr id="547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  <a:ln/>
        </p:spPr>
      </p:sp>
    </p:spTree>
    <p:extLst>
      <p:ext uri="{BB962C8B-B14F-4D97-AF65-F5344CB8AC3E}">
        <p14:creationId xmlns:p14="http://schemas.microsoft.com/office/powerpoint/2010/main" val="1760072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Talk about the reasons (performance) for the word/byte alignment restriction</a:t>
            </a:r>
          </a:p>
        </p:txBody>
      </p:sp>
    </p:spTree>
    <p:extLst>
      <p:ext uri="{BB962C8B-B14F-4D97-AF65-F5344CB8AC3E}">
        <p14:creationId xmlns:p14="http://schemas.microsoft.com/office/powerpoint/2010/main" val="1182701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 lIns="91407" tIns="45705" rIns="91407" bIns="45705"/>
          <a:lstStyle/>
          <a:p>
            <a:pPr lvl="1"/>
            <a:r>
              <a:rPr lang="en-US" sz="1100" dirty="0">
                <a:latin typeface="Arial" charset="0"/>
              </a:rPr>
              <a:t>load byte takes the contents of the byte at the memory address specified, zero-extends it, and loads it into the register</a:t>
            </a:r>
          </a:p>
          <a:p>
            <a:pPr lvl="1"/>
            <a:endParaRPr lang="en-US" sz="1100" dirty="0">
              <a:latin typeface="Arial" charset="0"/>
            </a:endParaRPr>
          </a:p>
          <a:p>
            <a:pPr lvl="1"/>
            <a:r>
              <a:rPr lang="en-US" sz="1100" dirty="0">
                <a:latin typeface="Arial" charset="0"/>
              </a:rPr>
              <a:t>It leaves the other bits in the memory word intact.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47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ln>
            <a:noFill/>
          </a:ln>
        </p:spPr>
        <p:txBody>
          <a:bodyPr lIns="91994" tIns="45188" rIns="91994" bIns="45188"/>
          <a:lstStyle/>
          <a:p>
            <a:endParaRPr lang="en-US"/>
          </a:p>
        </p:txBody>
      </p:sp>
      <p:sp>
        <p:nvSpPr>
          <p:cNvPr id="67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03433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/>
              <a:t>Note that two low order 0’s are concatenated to the 16 bit field giving an eighteen bit address</a:t>
            </a:r>
          </a:p>
          <a:p>
            <a:r>
              <a:rPr lang="en-US"/>
              <a:t>	 0111111111111111 00  = 2**15 –1 words  (2**17 – 1 bytes)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4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/>
              <a:t>Note that two low order 0’s are concatenated to the 16 bit field giving an eighteen bit address</a:t>
            </a:r>
          </a:p>
          <a:p>
            <a:r>
              <a:rPr lang="en-US"/>
              <a:t>	 0111111111111111 00  = 2**15 –1 words  (2**17 – 1 bytes)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1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/>
              <a:t>Note that two low order 0’s are concatenated to the 16 bit field giving an eighteen bit address</a:t>
            </a:r>
          </a:p>
          <a:p>
            <a:r>
              <a:rPr lang="en-US"/>
              <a:t>	 0111111111111111 00  = 2**15 –1 words  (2**17 – 1 bytes)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5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/>
              <a:t>Note that two low order 0’s are concatenated to the 16 bit field giving an eighteen bit address</a:t>
            </a:r>
          </a:p>
          <a:p>
            <a:r>
              <a:rPr lang="en-US"/>
              <a:t>	 0111111111111111 00  = 2**15 –1 words  (2**17 – 1 bytes)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2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/>
              <a:t>Note that two low order 0’s are concatenated to the 16 bit field giving an eighteen bit address</a:t>
            </a:r>
          </a:p>
          <a:p>
            <a:r>
              <a:rPr lang="en-US"/>
              <a:t>	 0111111111111111 00  = 2**15 –1 words  (2**17 – 1 bytes)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9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4849813"/>
            <a:ext cx="4648200" cy="484187"/>
          </a:xfrm>
          <a:ln>
            <a:noFill/>
          </a:ln>
        </p:spPr>
        <p:txBody>
          <a:bodyPr wrap="none" lIns="19367" tIns="27437" rIns="19367" bIns="27437"/>
          <a:lstStyle/>
          <a:p>
            <a:pPr>
              <a:lnSpc>
                <a:spcPts val="18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46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 dirty="0"/>
              <a:t>For lecture</a:t>
            </a:r>
          </a:p>
          <a:p>
            <a:endParaRPr lang="en-US" dirty="0"/>
          </a:p>
          <a:p>
            <a:r>
              <a:rPr lang="en-US" dirty="0" err="1"/>
              <a:t>blt</a:t>
            </a:r>
            <a:r>
              <a:rPr lang="en-US" dirty="0"/>
              <a:t>	$s1,$s2 Label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slt</a:t>
            </a:r>
            <a:r>
              <a:rPr lang="en-US" dirty="0"/>
              <a:t>	$at,$s1,$s2		#at gets 1 if $s1 &lt; $s2</a:t>
            </a:r>
          </a:p>
          <a:p>
            <a:r>
              <a:rPr lang="en-US" dirty="0" err="1"/>
              <a:t>bne</a:t>
            </a:r>
            <a:r>
              <a:rPr lang="en-US" dirty="0"/>
              <a:t>	$</a:t>
            </a:r>
            <a:r>
              <a:rPr lang="en-US" dirty="0" err="1"/>
              <a:t>at,$zero,Label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998821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>
            <a:noFill/>
          </a:ln>
        </p:spPr>
        <p:txBody>
          <a:bodyPr lIns="91994" tIns="45188" rIns="91994" bIns="45188"/>
          <a:lstStyle/>
          <a:p>
            <a:r>
              <a:rPr lang="en-US"/>
              <a:t>If-then-else code compilation</a:t>
            </a:r>
          </a:p>
        </p:txBody>
      </p:sp>
      <p:sp>
        <p:nvSpPr>
          <p:cNvPr id="68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26053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>
            <a:noFill/>
          </a:ln>
        </p:spPr>
        <p:txBody>
          <a:bodyPr lIns="91994" tIns="45188" rIns="91994" bIns="45188"/>
          <a:lstStyle/>
          <a:p>
            <a:r>
              <a:rPr lang="en-US"/>
              <a:t>jr jumps to the address stored in the register – in this case $ra – which is just what we want.</a:t>
            </a:r>
          </a:p>
        </p:txBody>
      </p:sp>
      <p:sp>
        <p:nvSpPr>
          <p:cNvPr id="71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47265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>
            <a:noFill/>
          </a:ln>
        </p:spPr>
        <p:txBody>
          <a:bodyPr lIns="91994" tIns="45188" rIns="91994" bIns="45188"/>
          <a:lstStyle/>
          <a:p>
            <a:r>
              <a:rPr lang="en-US"/>
              <a:t>jr jumps to the address stored in the register – in this case $ra – which is just what we want.</a:t>
            </a:r>
          </a:p>
        </p:txBody>
      </p:sp>
      <p:sp>
        <p:nvSpPr>
          <p:cNvPr id="71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39229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>
            <a:noFill/>
          </a:ln>
        </p:spPr>
        <p:txBody>
          <a:bodyPr lIns="91994" tIns="45188" rIns="91994" bIns="45188"/>
          <a:lstStyle/>
          <a:p>
            <a:r>
              <a:rPr lang="en-US"/>
              <a:t>jr jumps to the address stored in the register – in this case $ra – which is just what we want.</a:t>
            </a:r>
          </a:p>
        </p:txBody>
      </p:sp>
      <p:sp>
        <p:nvSpPr>
          <p:cNvPr id="71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94194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 lIns="91416" tIns="45708" rIns="91416" bIns="45708"/>
          <a:lstStyle/>
          <a:p>
            <a:r>
              <a:rPr lang="en-US"/>
              <a:t>Note that temporary registers $t0 through $t9 can also be used as by MIPS convention they are not preserved by the callee (kept intact) across subroutine boundaries</a:t>
            </a:r>
          </a:p>
          <a:p>
            <a:endParaRPr lang="en-US"/>
          </a:p>
          <a:p>
            <a:r>
              <a:rPr lang="en-US"/>
              <a:t>However, saved registers $s0 through $s7 must be preserved by the calle - I.e., if the callee uses one, it must first save it and then restore it to its old value before returning control to the caller</a:t>
            </a:r>
          </a:p>
        </p:txBody>
      </p:sp>
    </p:spTree>
    <p:extLst>
      <p:ext uri="{BB962C8B-B14F-4D97-AF65-F5344CB8AC3E}">
        <p14:creationId xmlns:p14="http://schemas.microsoft.com/office/powerpoint/2010/main" val="25257909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4800"/>
          </a:xfrm>
          <a:noFill/>
          <a:ln>
            <a:noFill/>
          </a:ln>
        </p:spPr>
        <p:txBody>
          <a:bodyPr lIns="92003" tIns="45194" rIns="92003" bIns="45194"/>
          <a:lstStyle/>
          <a:p>
            <a:r>
              <a:rPr lang="en-US"/>
              <a:t>in gcc 52% of arithmetic operations involve constants – in spice its 69%</a:t>
            </a:r>
          </a:p>
          <a:p>
            <a:r>
              <a:rPr lang="en-US"/>
              <a:t>have the students answer why not – speed and limited number of registers</a:t>
            </a:r>
          </a:p>
          <a:p>
            <a:endParaRPr lang="en-US"/>
          </a:p>
          <a:p>
            <a:r>
              <a:rPr lang="en-US"/>
              <a:t>much faster than if loaded from memory</a:t>
            </a:r>
          </a:p>
          <a:p>
            <a:r>
              <a:rPr lang="en-US"/>
              <a:t>addi and slti do sign extend of immediate operand into the leftmost bits of the destination register (ie., copies the leftmost bit of the 16-bit immediate value into the upper 16 bits)</a:t>
            </a:r>
          </a:p>
          <a:p>
            <a:r>
              <a:rPr lang="en-US"/>
              <a:t>by contrast, ori and andi loads zero’s into the upper 16 bits and so is usually used (instead of the addi) to build 32 bit constants</a:t>
            </a:r>
          </a:p>
        </p:txBody>
      </p:sp>
      <p:sp>
        <p:nvSpPr>
          <p:cNvPr id="762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57354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>
            <a:noFill/>
          </a:ln>
        </p:spPr>
        <p:txBody>
          <a:bodyPr lIns="90473" tIns="44443" rIns="90473" bIns="44443"/>
          <a:lstStyle/>
          <a:p>
            <a:r>
              <a:rPr lang="en-US" dirty="0"/>
              <a:t>For lecture</a:t>
            </a:r>
          </a:p>
          <a:p>
            <a:endParaRPr lang="en-US" dirty="0"/>
          </a:p>
          <a:p>
            <a:r>
              <a:rPr lang="en-US" dirty="0"/>
              <a:t>sets the upper 16 bits of a constant in a register, allowing the next instruction to specify the lower 16 bits of the constant</a:t>
            </a:r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 err="1"/>
              <a:t>lui</a:t>
            </a:r>
            <a:r>
              <a:rPr lang="en-US" dirty="0"/>
              <a:t> fills the lower 16 bits of the register with zero’s</a:t>
            </a:r>
          </a:p>
          <a:p>
            <a:endParaRPr lang="en-US" dirty="0"/>
          </a:p>
          <a:p>
            <a:r>
              <a:rPr lang="en-US" dirty="0"/>
              <a:t>why can’t </a:t>
            </a:r>
            <a:r>
              <a:rPr lang="en-US" dirty="0" err="1"/>
              <a:t>addi</a:t>
            </a:r>
            <a:r>
              <a:rPr lang="en-US" dirty="0"/>
              <a:t> be used as the second instruction for this 32 bit constant?</a:t>
            </a:r>
          </a:p>
          <a:p>
            <a:endParaRPr lang="en-US" dirty="0"/>
          </a:p>
          <a:p>
            <a:r>
              <a:rPr lang="en-US" dirty="0"/>
              <a:t>also note – the assembler lets me specify constants larger than 16 bits in one instruction and then expands the code into two instructions (</a:t>
            </a:r>
            <a:r>
              <a:rPr lang="en-US" dirty="0" err="1"/>
              <a:t>lui</a:t>
            </a:r>
            <a:r>
              <a:rPr lang="en-US" dirty="0"/>
              <a:t> and </a:t>
            </a:r>
            <a:r>
              <a:rPr lang="en-US" dirty="0" err="1"/>
              <a:t>ori</a:t>
            </a:r>
            <a:r>
              <a:rPr lang="en-US" dirty="0"/>
              <a:t>) automatically</a:t>
            </a:r>
          </a:p>
        </p:txBody>
      </p:sp>
      <p:sp>
        <p:nvSpPr>
          <p:cNvPr id="7669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90905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 lIns="91416" tIns="45708" rIns="91416" bIns="4570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1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 lIns="92960" tIns="46481" rIns="92960" bIns="46481"/>
          <a:lstStyle/>
          <a:p>
            <a:r>
              <a:rPr lang="en-US"/>
              <a:t>similarity of the binary representation of related instructions simplifies the hardware design</a:t>
            </a:r>
          </a:p>
        </p:txBody>
      </p:sp>
    </p:spTree>
    <p:extLst>
      <p:ext uri="{BB962C8B-B14F-4D97-AF65-F5344CB8AC3E}">
        <p14:creationId xmlns:p14="http://schemas.microsoft.com/office/powerpoint/2010/main" val="212414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lecture</a:t>
            </a:r>
          </a:p>
          <a:p>
            <a:endParaRPr lang="en-US"/>
          </a:p>
          <a:p>
            <a:r>
              <a:rPr lang="en-US"/>
              <a:t>Computer only understands zeros and ones – instructions of 0’s and 1’s</a:t>
            </a:r>
          </a:p>
          <a:p>
            <a:endParaRPr lang="en-US"/>
          </a:p>
          <a:p>
            <a:r>
              <a:rPr lang="en-US"/>
              <a:t>Early programmers found representing machine instructions in a symbolic notation – assembly language</a:t>
            </a:r>
          </a:p>
          <a:p>
            <a:r>
              <a:rPr lang="en-US"/>
              <a:t>And developed programs that translate from assembler to machine code</a:t>
            </a:r>
          </a:p>
          <a:p>
            <a:endParaRPr lang="en-US"/>
          </a:p>
          <a:p>
            <a:r>
              <a:rPr lang="en-US"/>
              <a:t>Eventually, programmers found working even in assembler too tedious so migrated to higher-level languages and developed compilers that would translate from the higher-level languages to assembler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As opposed to CISC – Complicated Instruction Set Architecture (ala the x86)</a:t>
            </a:r>
          </a:p>
        </p:txBody>
      </p:sp>
    </p:spTree>
    <p:extLst>
      <p:ext uri="{BB962C8B-B14F-4D97-AF65-F5344CB8AC3E}">
        <p14:creationId xmlns:p14="http://schemas.microsoft.com/office/powerpoint/2010/main" val="14831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>
            <a:noFill/>
          </a:ln>
        </p:spPr>
        <p:txBody>
          <a:bodyPr lIns="90473" tIns="44443" rIns="90473" bIns="44443"/>
          <a:lstStyle/>
          <a:p>
            <a:endParaRPr lang="en-US"/>
          </a:p>
        </p:txBody>
      </p:sp>
      <p:sp>
        <p:nvSpPr>
          <p:cNvPr id="518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  <a:ln/>
        </p:spPr>
      </p:sp>
    </p:spTree>
    <p:extLst>
      <p:ext uri="{BB962C8B-B14F-4D97-AF65-F5344CB8AC3E}">
        <p14:creationId xmlns:p14="http://schemas.microsoft.com/office/powerpoint/2010/main" val="306977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 lIns="91416" tIns="45708" rIns="91416" bIns="45708"/>
          <a:lstStyle/>
          <a:p>
            <a:r>
              <a:rPr lang="en-US" dirty="0"/>
              <a:t>All positive numbers - no sign bit</a:t>
            </a:r>
          </a:p>
          <a:p>
            <a:endParaRPr lang="en-US" dirty="0"/>
          </a:p>
          <a:p>
            <a:r>
              <a:rPr lang="en-US" dirty="0"/>
              <a:t>last entry is most significant byte address</a:t>
            </a:r>
          </a:p>
          <a:p>
            <a:r>
              <a:rPr lang="en-US" dirty="0"/>
              <a:t>fourth from last entry is most significant word address</a:t>
            </a:r>
          </a:p>
        </p:txBody>
      </p:sp>
    </p:spTree>
    <p:extLst>
      <p:ext uri="{BB962C8B-B14F-4D97-AF65-F5344CB8AC3E}">
        <p14:creationId xmlns:p14="http://schemas.microsoft.com/office/powerpoint/2010/main" val="270156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 lIns="91416" tIns="45708" rIns="91416" bIns="45708"/>
          <a:lstStyle/>
          <a:p>
            <a:r>
              <a:rPr lang="en-US"/>
              <a:t>All positive numbers - no sign bit</a:t>
            </a:r>
          </a:p>
          <a:p>
            <a:endParaRPr lang="en-US"/>
          </a:p>
          <a:p>
            <a:r>
              <a:rPr lang="en-US"/>
              <a:t>last entry is most significant byte address</a:t>
            </a:r>
          </a:p>
          <a:p>
            <a:r>
              <a:rPr lang="en-US"/>
              <a:t>fourth from last entry is most significant word address</a:t>
            </a:r>
          </a:p>
        </p:txBody>
      </p:sp>
    </p:spTree>
    <p:extLst>
      <p:ext uri="{BB962C8B-B14F-4D97-AF65-F5344CB8AC3E}">
        <p14:creationId xmlns:p14="http://schemas.microsoft.com/office/powerpoint/2010/main" val="152174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 lIns="91416" tIns="45708" rIns="91416" bIns="45708"/>
          <a:lstStyle/>
          <a:p>
            <a:r>
              <a:rPr lang="en-US"/>
              <a:t>All positive numbers - no sign bit</a:t>
            </a:r>
          </a:p>
          <a:p>
            <a:endParaRPr lang="en-US"/>
          </a:p>
          <a:p>
            <a:r>
              <a:rPr lang="en-US"/>
              <a:t>last entry is most significant byte address</a:t>
            </a:r>
          </a:p>
          <a:p>
            <a:r>
              <a:rPr lang="en-US"/>
              <a:t>fourth from last entry is most significant word address</a:t>
            </a:r>
          </a:p>
        </p:txBody>
      </p:sp>
    </p:spTree>
    <p:extLst>
      <p:ext uri="{BB962C8B-B14F-4D97-AF65-F5344CB8AC3E}">
        <p14:creationId xmlns:p14="http://schemas.microsoft.com/office/powerpoint/2010/main" val="25818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3863" y="1295400"/>
            <a:ext cx="5699125" cy="2170113"/>
          </a:xfrm>
          <a:noFill/>
          <a:ln/>
        </p:spPr>
        <p:txBody>
          <a:bodyPr wrap="none" anchor="ctr">
            <a:normAutofit fontScale="90000"/>
          </a:bodyPr>
          <a:lstStyle/>
          <a:p>
            <a:pPr algn="ctr"/>
            <a:r>
              <a:rPr lang="en-US" sz="3200" b="1" dirty="0">
                <a:latin typeface="Courier New" pitchFamily="49" charset="0"/>
                <a:cs typeface="Courier New" pitchFamily="49" charset="0"/>
              </a:rPr>
              <a:t>CSE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340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Computer Architecture 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Summer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2017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MIPS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ISA Review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2173288"/>
          </a:xfrm>
          <a:noFill/>
          <a:ln/>
        </p:spPr>
        <p:txBody>
          <a:bodyPr>
            <a:normAutofit/>
          </a:bodyPr>
          <a:lstStyle/>
          <a:p>
            <a:pPr marL="203200" indent="-203200"/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Review: </a:t>
            </a:r>
            <a:r>
              <a:rPr lang="en-US" sz="3200" b="1" dirty="0" smtClean="0"/>
              <a:t>Memory Organization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1219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• </a:t>
            </a:r>
            <a:r>
              <a:rPr lang="en-US" sz="2000" b="1" dirty="0" smtClean="0"/>
              <a:t>Bytes are nice, but most data items use larger "words"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For MIPS, a word is 32 bits or 4 bytes.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209800"/>
            <a:ext cx="1914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038600" y="2971800"/>
            <a:ext cx="294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Registers hold 32 bits of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49580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2</a:t>
            </a:r>
            <a:r>
              <a:rPr lang="en-US" sz="2000" b="1" baseline="30000" dirty="0" smtClean="0"/>
              <a:t>32</a:t>
            </a:r>
            <a:r>
              <a:rPr lang="en-US" sz="2000" b="1" dirty="0" smtClean="0"/>
              <a:t> bytes with byte addresses from 0 to 2</a:t>
            </a:r>
            <a:r>
              <a:rPr lang="en-US" sz="2000" b="1" baseline="30000" dirty="0" smtClean="0"/>
              <a:t>32</a:t>
            </a:r>
            <a:r>
              <a:rPr lang="en-US" sz="2000" b="1" dirty="0" smtClean="0"/>
              <a:t>-1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2</a:t>
            </a:r>
            <a:r>
              <a:rPr lang="en-US" sz="2000" b="1" baseline="30000" dirty="0" smtClean="0"/>
              <a:t>30</a:t>
            </a:r>
            <a:r>
              <a:rPr lang="en-US" sz="2000" b="1" dirty="0" smtClean="0"/>
              <a:t> words with byte addresses 0, 4, 8, ... 2</a:t>
            </a:r>
            <a:r>
              <a:rPr lang="en-US" sz="2000" b="1" baseline="30000" dirty="0" smtClean="0"/>
              <a:t>32</a:t>
            </a:r>
            <a:r>
              <a:rPr lang="en-US" sz="2000" b="1" dirty="0" smtClean="0"/>
              <a:t>-4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Words are aligned</a:t>
            </a:r>
          </a:p>
          <a:p>
            <a:r>
              <a:rPr lang="en-US" sz="2000" b="1" dirty="0" smtClean="0"/>
              <a:t>i.e., what are the least 2 significant bits of a word address?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0464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Aside:  Beyond Numbers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55769"/>
            <a:ext cx="8382000" cy="10509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merican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td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/>
              <a:t>ode for 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nfo 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nterchange (ASCII):  8-bit bytes representing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48196" name="Group 4"/>
          <p:cNvGraphicFramePr>
            <a:graphicFrameLocks noGrp="1"/>
          </p:cNvGraphicFramePr>
          <p:nvPr/>
        </p:nvGraphicFramePr>
        <p:xfrm>
          <a:off x="381000" y="1616075"/>
          <a:ext cx="8433435" cy="4466844"/>
        </p:xfrm>
        <a:graphic>
          <a:graphicData uri="http://schemas.openxmlformats.org/drawingml/2006/table">
            <a:tbl>
              <a:tblPr/>
              <a:tblGrid>
                <a:gridCol w="685800"/>
                <a:gridCol w="658813"/>
                <a:gridCol w="208280"/>
                <a:gridCol w="682625"/>
                <a:gridCol w="685800"/>
                <a:gridCol w="685800"/>
                <a:gridCol w="685800"/>
                <a:gridCol w="639763"/>
                <a:gridCol w="627062"/>
                <a:gridCol w="208280"/>
                <a:gridCol w="684212"/>
                <a:gridCol w="685800"/>
                <a:gridCol w="6858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@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`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bksp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3914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MIPS Arithmetic Instructions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151288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MIPS assembly language arithmetic statement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add	$t0, $s1, $s2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sub	$t0, $s1, $s2</a:t>
            </a:r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85800" y="2590800"/>
            <a:ext cx="7848600" cy="37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Each arithmetic instruction performs only </a:t>
            </a:r>
            <a:r>
              <a:rPr lang="en-US" sz="2400"/>
              <a:t>one</a:t>
            </a:r>
            <a:r>
              <a:rPr lang="en-US" sz="2400">
                <a:solidFill>
                  <a:schemeClr val="tx1"/>
                </a:solidFill>
              </a:rPr>
              <a:t> operation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Each arithmetic instruction fits in 32 bits and specifies exactly </a:t>
            </a:r>
            <a:r>
              <a:rPr lang="en-US" sz="2400"/>
              <a:t>three</a:t>
            </a:r>
            <a:r>
              <a:rPr lang="en-US" sz="2400">
                <a:solidFill>
                  <a:schemeClr val="tx1"/>
                </a:solidFill>
              </a:rPr>
              <a:t> operands</a:t>
            </a:r>
          </a:p>
          <a:p>
            <a:pPr marL="741363" lvl="1" indent="-246063" algn="ctr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destination 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source1    </a:t>
            </a: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   source2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Those operands are </a:t>
            </a:r>
            <a:r>
              <a:rPr lang="en-US" sz="2400">
                <a:sym typeface="Symbol" pitchFamily="18" charset="2"/>
              </a:rPr>
              <a:t>all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contained in the datapath’s </a:t>
            </a:r>
            <a:r>
              <a:rPr lang="en-US" sz="2400">
                <a:sym typeface="Symbol" pitchFamily="18" charset="2"/>
              </a:rPr>
              <a:t>register file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$t0,$s1,$s2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) – indicated by $</a:t>
            </a:r>
            <a:endParaRPr lang="en-US" sz="2400">
              <a:sym typeface="Symbol" pitchFamily="18" charset="2"/>
            </a:endParaRP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Operand order is fixed (destination first)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152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MIPS Arithmetic Instructions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1512888"/>
          </a:xfrm>
        </p:spPr>
        <p:txBody>
          <a:bodyPr>
            <a:noAutofit/>
          </a:bodyPr>
          <a:lstStyle/>
          <a:p>
            <a:r>
              <a:rPr lang="en-US" sz="2400" dirty="0"/>
              <a:t>MIPS assembly language arithmetic statement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add	$t0, $s1, $s2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sub	$t0, $s1, $s2</a:t>
            </a:r>
          </a:p>
        </p:txBody>
      </p:sp>
      <p:sp>
        <p:nvSpPr>
          <p:cNvPr id="809988" name="Rectangle 4"/>
          <p:cNvSpPr>
            <a:spLocks noChangeArrowheads="1"/>
          </p:cNvSpPr>
          <p:nvPr/>
        </p:nvSpPr>
        <p:spPr bwMode="auto">
          <a:xfrm>
            <a:off x="685800" y="2320341"/>
            <a:ext cx="7848600" cy="217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Each arithmetic instruction performs only </a:t>
            </a:r>
            <a:r>
              <a:rPr lang="en-US" sz="2400"/>
              <a:t>one</a:t>
            </a:r>
            <a:r>
              <a:rPr lang="en-US" sz="2400">
                <a:solidFill>
                  <a:schemeClr val="tx1"/>
                </a:solidFill>
              </a:rPr>
              <a:t> operation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Each arithmetic instruction fits in 32 bits and specifies exactly </a:t>
            </a:r>
            <a:r>
              <a:rPr lang="en-US" sz="2400"/>
              <a:t>three</a:t>
            </a:r>
            <a:r>
              <a:rPr lang="en-US" sz="2400">
                <a:solidFill>
                  <a:schemeClr val="tx1"/>
                </a:solidFill>
              </a:rPr>
              <a:t> operands</a:t>
            </a:r>
          </a:p>
          <a:p>
            <a:pPr marL="741363" lvl="1" indent="-246063" algn="ctr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destination 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source1    </a:t>
            </a: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   source2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 flipV="1">
            <a:off x="3276600" y="2167941"/>
            <a:ext cx="7620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 flipV="1">
            <a:off x="4724400" y="2167941"/>
            <a:ext cx="3810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991" name="Line 7"/>
          <p:cNvSpPr>
            <a:spLocks noChangeShapeType="1"/>
          </p:cNvSpPr>
          <p:nvPr/>
        </p:nvSpPr>
        <p:spPr bwMode="auto">
          <a:xfrm flipH="1" flipV="1">
            <a:off x="6019800" y="2167941"/>
            <a:ext cx="4572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29000" y="1528287"/>
            <a:ext cx="2590800" cy="2667000"/>
            <a:chOff x="2160" y="1344"/>
            <a:chExt cx="1632" cy="1584"/>
          </a:xfrm>
        </p:grpSpPr>
        <p:sp>
          <p:nvSpPr>
            <p:cNvPr id="809993" name="Oval 9"/>
            <p:cNvSpPr>
              <a:spLocks noChangeArrowheads="1"/>
            </p:cNvSpPr>
            <p:nvPr/>
          </p:nvSpPr>
          <p:spPr bwMode="auto">
            <a:xfrm>
              <a:off x="3408" y="2640"/>
              <a:ext cx="38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09994" name="AutoShape 10"/>
            <p:cNvCxnSpPr>
              <a:cxnSpLocks noChangeShapeType="1"/>
              <a:stCxn id="809993" idx="0"/>
              <a:endCxn id="809995" idx="7"/>
            </p:cNvCxnSpPr>
            <p:nvPr/>
          </p:nvCxnSpPr>
          <p:spPr bwMode="auto">
            <a:xfrm rot="5400000" flipH="1">
              <a:off x="2261" y="1291"/>
              <a:ext cx="1280" cy="1399"/>
            </a:xfrm>
            <a:prstGeom prst="curvedConnector3">
              <a:avLst>
                <a:gd name="adj1" fmla="val 111796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9995" name="Oval 11"/>
            <p:cNvSpPr>
              <a:spLocks noChangeArrowheads="1"/>
            </p:cNvSpPr>
            <p:nvPr/>
          </p:nvSpPr>
          <p:spPr bwMode="auto">
            <a:xfrm>
              <a:off x="2160" y="1344"/>
              <a:ext cx="48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996" name="Rectangle 12"/>
          <p:cNvSpPr>
            <a:spLocks noChangeArrowheads="1"/>
          </p:cNvSpPr>
          <p:nvPr/>
        </p:nvSpPr>
        <p:spPr bwMode="auto">
          <a:xfrm>
            <a:off x="685800" y="2320341"/>
            <a:ext cx="7848600" cy="217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Each arithmetic instruction performs only </a:t>
            </a:r>
            <a:r>
              <a:rPr lang="en-US" sz="2400" dirty="0"/>
              <a:t>one</a:t>
            </a:r>
            <a:r>
              <a:rPr lang="en-US" sz="2400" dirty="0">
                <a:solidFill>
                  <a:schemeClr val="tx1"/>
                </a:solidFill>
              </a:rPr>
              <a:t> operation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Each arithmetic instruction fits in 32 bits and specifies exactly </a:t>
            </a:r>
            <a:r>
              <a:rPr lang="en-US" sz="2400" dirty="0"/>
              <a:t>three</a:t>
            </a:r>
            <a:r>
              <a:rPr lang="en-US" sz="2400" dirty="0">
                <a:solidFill>
                  <a:schemeClr val="tx1"/>
                </a:solidFill>
              </a:rPr>
              <a:t> operands</a:t>
            </a:r>
          </a:p>
          <a:p>
            <a:pPr marL="741363" lvl="1" indent="-246063" algn="ctr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destination 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source1  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source2</a:t>
            </a:r>
          </a:p>
        </p:txBody>
      </p:sp>
      <p:sp>
        <p:nvSpPr>
          <p:cNvPr id="809997" name="Rectangle 13"/>
          <p:cNvSpPr>
            <a:spLocks noChangeArrowheads="1"/>
          </p:cNvSpPr>
          <p:nvPr/>
        </p:nvSpPr>
        <p:spPr bwMode="auto">
          <a:xfrm>
            <a:off x="685800" y="4228563"/>
            <a:ext cx="7848600" cy="13993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Operand order is fixed (destination first)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en-US" sz="2400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Those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operands are </a:t>
            </a:r>
            <a:r>
              <a:rPr lang="en-US" sz="2400" dirty="0">
                <a:sym typeface="Symbol" pitchFamily="18" charset="2"/>
              </a:rPr>
              <a:t>all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contained in the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datapath’s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register file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$t0,$s1,$s2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 – indicated by $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2" name="Rectangle 40"/>
          <p:cNvSpPr>
            <a:spLocks/>
          </p:cNvSpPr>
          <p:nvPr/>
        </p:nvSpPr>
        <p:spPr bwMode="auto">
          <a:xfrm>
            <a:off x="3073400" y="6506329"/>
            <a:ext cx="307936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Hexadecimal:</a:t>
            </a:r>
            <a:r>
              <a:rPr lang="en-US" sz="2000" b="0" i="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20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012A4020</a:t>
            </a:r>
          </a:p>
        </p:txBody>
      </p:sp>
      <p:grpSp>
        <p:nvGrpSpPr>
          <p:cNvPr id="33" name="Group 48"/>
          <p:cNvGrpSpPr>
            <a:grpSpLocks/>
          </p:cNvGrpSpPr>
          <p:nvPr/>
        </p:nvGrpSpPr>
        <p:grpSpPr bwMode="auto">
          <a:xfrm>
            <a:off x="571501" y="6073813"/>
            <a:ext cx="8420100" cy="320675"/>
            <a:chOff x="0" y="0"/>
            <a:chExt cx="5643" cy="202"/>
          </a:xfrm>
        </p:grpSpPr>
        <p:sp>
          <p:nvSpPr>
            <p:cNvPr id="34" name="Rectangle 41"/>
            <p:cNvSpPr>
              <a:spLocks/>
            </p:cNvSpPr>
            <p:nvPr/>
          </p:nvSpPr>
          <p:spPr bwMode="auto">
            <a:xfrm>
              <a:off x="912" y="8"/>
              <a:ext cx="53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000000</a:t>
              </a:r>
            </a:p>
          </p:txBody>
        </p:sp>
        <p:sp>
          <p:nvSpPr>
            <p:cNvPr id="35" name="Rectangle 42"/>
            <p:cNvSpPr>
              <a:spLocks/>
            </p:cNvSpPr>
            <p:nvPr/>
          </p:nvSpPr>
          <p:spPr bwMode="auto">
            <a:xfrm>
              <a:off x="1864" y="8"/>
              <a:ext cx="44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01001</a:t>
              </a:r>
            </a:p>
          </p:txBody>
        </p:sp>
        <p:sp>
          <p:nvSpPr>
            <p:cNvPr id="36" name="Rectangle 43"/>
            <p:cNvSpPr>
              <a:spLocks/>
            </p:cNvSpPr>
            <p:nvPr/>
          </p:nvSpPr>
          <p:spPr bwMode="auto">
            <a:xfrm>
              <a:off x="2664" y="0"/>
              <a:ext cx="44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01010</a:t>
              </a:r>
            </a:p>
          </p:txBody>
        </p:sp>
        <p:sp>
          <p:nvSpPr>
            <p:cNvPr id="37" name="Rectangle 44"/>
            <p:cNvSpPr>
              <a:spLocks/>
            </p:cNvSpPr>
            <p:nvPr/>
          </p:nvSpPr>
          <p:spPr bwMode="auto">
            <a:xfrm>
              <a:off x="3456" y="0"/>
              <a:ext cx="44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01000</a:t>
              </a:r>
            </a:p>
          </p:txBody>
        </p:sp>
        <p:sp>
          <p:nvSpPr>
            <p:cNvPr id="38" name="Rectangle 45"/>
            <p:cNvSpPr>
              <a:spLocks/>
            </p:cNvSpPr>
            <p:nvPr/>
          </p:nvSpPr>
          <p:spPr bwMode="auto">
            <a:xfrm>
              <a:off x="4312" y="8"/>
              <a:ext cx="44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00000</a:t>
              </a:r>
            </a:p>
          </p:txBody>
        </p:sp>
        <p:sp>
          <p:nvSpPr>
            <p:cNvPr id="39" name="Rectangle 46"/>
            <p:cNvSpPr>
              <a:spLocks/>
            </p:cNvSpPr>
            <p:nvPr/>
          </p:nvSpPr>
          <p:spPr bwMode="auto">
            <a:xfrm>
              <a:off x="5104" y="0"/>
              <a:ext cx="53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100000</a:t>
              </a:r>
            </a:p>
          </p:txBody>
        </p:sp>
        <p:sp>
          <p:nvSpPr>
            <p:cNvPr id="40" name="Rectangle 47"/>
            <p:cNvSpPr>
              <a:spLocks/>
            </p:cNvSpPr>
            <p:nvPr/>
          </p:nvSpPr>
          <p:spPr bwMode="auto">
            <a:xfrm>
              <a:off x="0" y="0"/>
              <a:ext cx="503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Binary:</a:t>
              </a:r>
            </a:p>
          </p:txBody>
        </p:sp>
      </p:grpSp>
      <p:grpSp>
        <p:nvGrpSpPr>
          <p:cNvPr id="41" name="Group 56"/>
          <p:cNvGrpSpPr>
            <a:grpSpLocks/>
          </p:cNvGrpSpPr>
          <p:nvPr/>
        </p:nvGrpSpPr>
        <p:grpSpPr bwMode="auto">
          <a:xfrm>
            <a:off x="12701" y="5715000"/>
            <a:ext cx="8826500" cy="384175"/>
            <a:chOff x="0" y="0"/>
            <a:chExt cx="5914" cy="242"/>
          </a:xfrm>
        </p:grpSpPr>
        <p:sp>
          <p:nvSpPr>
            <p:cNvPr id="42" name="Rectangle 49"/>
            <p:cNvSpPr>
              <a:spLocks/>
            </p:cNvSpPr>
            <p:nvPr/>
          </p:nvSpPr>
          <p:spPr bwMode="auto">
            <a:xfrm>
              <a:off x="1416" y="40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6 bits</a:t>
              </a:r>
            </a:p>
          </p:txBody>
        </p:sp>
        <p:sp>
          <p:nvSpPr>
            <p:cNvPr id="43" name="Rectangle 50"/>
            <p:cNvSpPr>
              <a:spLocks/>
            </p:cNvSpPr>
            <p:nvPr/>
          </p:nvSpPr>
          <p:spPr bwMode="auto">
            <a:xfrm>
              <a:off x="2248" y="40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5 bits</a:t>
              </a:r>
            </a:p>
          </p:txBody>
        </p:sp>
        <p:sp>
          <p:nvSpPr>
            <p:cNvPr id="44" name="Rectangle 51"/>
            <p:cNvSpPr>
              <a:spLocks/>
            </p:cNvSpPr>
            <p:nvPr/>
          </p:nvSpPr>
          <p:spPr bwMode="auto">
            <a:xfrm>
              <a:off x="3080" y="48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5 bits</a:t>
              </a:r>
            </a:p>
          </p:txBody>
        </p:sp>
        <p:sp>
          <p:nvSpPr>
            <p:cNvPr id="45" name="Rectangle 52"/>
            <p:cNvSpPr>
              <a:spLocks/>
            </p:cNvSpPr>
            <p:nvPr/>
          </p:nvSpPr>
          <p:spPr bwMode="auto">
            <a:xfrm>
              <a:off x="3864" y="48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5 bits</a:t>
              </a:r>
            </a:p>
          </p:txBody>
        </p:sp>
        <p:sp>
          <p:nvSpPr>
            <p:cNvPr id="46" name="Rectangle 53"/>
            <p:cNvSpPr>
              <a:spLocks/>
            </p:cNvSpPr>
            <p:nvPr/>
          </p:nvSpPr>
          <p:spPr bwMode="auto">
            <a:xfrm>
              <a:off x="4664" y="40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5 bits</a:t>
              </a:r>
            </a:p>
          </p:txBody>
        </p:sp>
        <p:sp>
          <p:nvSpPr>
            <p:cNvPr id="47" name="Rectangle 54"/>
            <p:cNvSpPr>
              <a:spLocks/>
            </p:cNvSpPr>
            <p:nvPr/>
          </p:nvSpPr>
          <p:spPr bwMode="auto">
            <a:xfrm>
              <a:off x="5528" y="48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 dirty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6 bits</a:t>
              </a:r>
            </a:p>
          </p:txBody>
        </p:sp>
        <p:sp>
          <p:nvSpPr>
            <p:cNvPr id="48" name="Rectangle 55"/>
            <p:cNvSpPr>
              <a:spLocks/>
            </p:cNvSpPr>
            <p:nvPr/>
          </p:nvSpPr>
          <p:spPr bwMode="auto">
            <a:xfrm>
              <a:off x="0" y="0"/>
              <a:ext cx="684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 dirty="0" err="1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Fieldsize</a:t>
              </a:r>
              <a:r>
                <a:rPr lang="en-US" sz="200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: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1922688" presetClass="entr" presetSubtype="6802030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1922688" presetClass="entr" presetSubtype="66296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1922688" presetClass="entr" presetSubtype="679500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build="p"/>
      <p:bldP spid="809989" grpId="0" animBg="1"/>
      <p:bldP spid="809990" grpId="0" animBg="1"/>
      <p:bldP spid="809991" grpId="0" animBg="1"/>
      <p:bldP spid="809997" grpId="0" build="p"/>
      <p:bldP spid="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>
          <a:xfrm>
            <a:off x="457200" y="12700"/>
            <a:ext cx="8648700" cy="8128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44450" y="1276350"/>
            <a:ext cx="1822450" cy="5580063"/>
            <a:chOff x="0" y="0"/>
            <a:chExt cx="1148" cy="3515"/>
          </a:xfrm>
        </p:grpSpPr>
        <p:sp>
          <p:nvSpPr>
            <p:cNvPr id="19" name="Rectangle 2"/>
            <p:cNvSpPr>
              <a:spLocks/>
            </p:cNvSpPr>
            <p:nvPr/>
          </p:nvSpPr>
          <p:spPr bwMode="auto">
            <a:xfrm>
              <a:off x="548" y="2020"/>
              <a:ext cx="16" cy="139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3"/>
            <p:cNvSpPr>
              <a:spLocks/>
            </p:cNvSpPr>
            <p:nvPr/>
          </p:nvSpPr>
          <p:spPr bwMode="auto">
            <a:xfrm>
              <a:off x="195" y="195"/>
              <a:ext cx="953" cy="40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4"/>
            <p:cNvSpPr>
              <a:spLocks/>
            </p:cNvSpPr>
            <p:nvPr/>
          </p:nvSpPr>
          <p:spPr bwMode="auto">
            <a:xfrm>
              <a:off x="204" y="1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22" name="Rectangle 5"/>
            <p:cNvSpPr>
              <a:spLocks/>
            </p:cNvSpPr>
            <p:nvPr/>
          </p:nvSpPr>
          <p:spPr bwMode="auto">
            <a:xfrm>
              <a:off x="195" y="7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/>
            </p:cNvSpPr>
            <p:nvPr/>
          </p:nvSpPr>
          <p:spPr bwMode="auto">
            <a:xfrm>
              <a:off x="204" y="7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Decode</a:t>
              </a:r>
            </a:p>
          </p:txBody>
        </p:sp>
        <p:sp>
          <p:nvSpPr>
            <p:cNvPr id="24" name="Rectangle 7"/>
            <p:cNvSpPr>
              <a:spLocks/>
            </p:cNvSpPr>
            <p:nvPr/>
          </p:nvSpPr>
          <p:spPr bwMode="auto">
            <a:xfrm>
              <a:off x="195" y="13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/>
            </p:cNvSpPr>
            <p:nvPr/>
          </p:nvSpPr>
          <p:spPr bwMode="auto">
            <a:xfrm>
              <a:off x="204" y="13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Operand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26" name="Rectangle 9"/>
            <p:cNvSpPr>
              <a:spLocks/>
            </p:cNvSpPr>
            <p:nvPr/>
          </p:nvSpPr>
          <p:spPr bwMode="auto">
            <a:xfrm>
              <a:off x="195" y="1996"/>
              <a:ext cx="953" cy="192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Rectangle 10"/>
            <p:cNvSpPr>
              <a:spLocks/>
            </p:cNvSpPr>
            <p:nvPr/>
          </p:nvSpPr>
          <p:spPr bwMode="auto">
            <a:xfrm>
              <a:off x="204" y="1972"/>
              <a:ext cx="928" cy="2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9000"/>
                </a:lnSpc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Execute</a:t>
              </a:r>
            </a:p>
          </p:txBody>
        </p:sp>
        <p:sp>
          <p:nvSpPr>
            <p:cNvPr id="28" name="Rectangle 11"/>
            <p:cNvSpPr>
              <a:spLocks/>
            </p:cNvSpPr>
            <p:nvPr/>
          </p:nvSpPr>
          <p:spPr bwMode="auto">
            <a:xfrm>
              <a:off x="195" y="24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Rectangle 12"/>
            <p:cNvSpPr>
              <a:spLocks/>
            </p:cNvSpPr>
            <p:nvPr/>
          </p:nvSpPr>
          <p:spPr bwMode="auto">
            <a:xfrm>
              <a:off x="204" y="23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Result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Store</a:t>
              </a:r>
            </a:p>
          </p:txBody>
        </p:sp>
        <p:sp>
          <p:nvSpPr>
            <p:cNvPr id="30" name="Rectangle 13"/>
            <p:cNvSpPr>
              <a:spLocks/>
            </p:cNvSpPr>
            <p:nvPr/>
          </p:nvSpPr>
          <p:spPr bwMode="auto">
            <a:xfrm>
              <a:off x="195" y="30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Rectangle 14"/>
            <p:cNvSpPr>
              <a:spLocks/>
            </p:cNvSpPr>
            <p:nvPr/>
          </p:nvSpPr>
          <p:spPr bwMode="auto">
            <a:xfrm>
              <a:off x="204" y="29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Next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645" y="603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645" y="1802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645" y="1203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645" y="2816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645" y="2171"/>
              <a:ext cx="8" cy="22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645" y="3416"/>
              <a:ext cx="8" cy="9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H="1">
              <a:off x="4" y="3504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rot="10800000" flipH="1">
              <a:off x="0" y="4"/>
              <a:ext cx="0" cy="350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4" y="0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645" y="4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2" name="Rectangle 26"/>
          <p:cNvSpPr>
            <a:spLocks/>
          </p:cNvSpPr>
          <p:nvPr/>
        </p:nvSpPr>
        <p:spPr bwMode="auto">
          <a:xfrm>
            <a:off x="1993900" y="1574800"/>
            <a:ext cx="7594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Fetch next </a:t>
            </a:r>
            <a:r>
              <a:rPr lang="en-US" sz="24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</a:t>
            </a: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from memory:</a:t>
            </a:r>
            <a:r>
              <a:rPr lang="en-US" sz="24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012A4020 </a:t>
            </a: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955800" y="2400300"/>
            <a:ext cx="6883400" cy="977900"/>
            <a:chOff x="0" y="0"/>
            <a:chExt cx="5136" cy="616"/>
          </a:xfrm>
        </p:grpSpPr>
        <p:grpSp>
          <p:nvGrpSpPr>
            <p:cNvPr id="44" name="Group 40"/>
            <p:cNvGrpSpPr>
              <a:grpSpLocks/>
            </p:cNvGrpSpPr>
            <p:nvPr/>
          </p:nvGrpSpPr>
          <p:grpSpPr bwMode="auto">
            <a:xfrm>
              <a:off x="0" y="0"/>
              <a:ext cx="5136" cy="312"/>
              <a:chOff x="0" y="0"/>
              <a:chExt cx="5136" cy="312"/>
            </a:xfrm>
          </p:grpSpPr>
          <p:grpSp>
            <p:nvGrpSpPr>
              <p:cNvPr id="46" name="Group 33"/>
              <p:cNvGrpSpPr>
                <a:grpSpLocks/>
              </p:cNvGrpSpPr>
              <p:nvPr/>
            </p:nvGrpSpPr>
            <p:grpSpPr bwMode="auto">
              <a:xfrm>
                <a:off x="60" y="0"/>
                <a:ext cx="4939" cy="312"/>
                <a:chOff x="0" y="0"/>
                <a:chExt cx="4939" cy="312"/>
              </a:xfrm>
            </p:grpSpPr>
            <p:sp>
              <p:nvSpPr>
                <p:cNvPr id="53" name="Rectangle 27"/>
                <p:cNvSpPr>
                  <a:spLocks/>
                </p:cNvSpPr>
                <p:nvPr/>
              </p:nvSpPr>
              <p:spPr bwMode="auto">
                <a:xfrm>
                  <a:off x="0" y="0"/>
                  <a:ext cx="878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opcode</a:t>
                  </a:r>
                </a:p>
              </p:txBody>
            </p:sp>
            <p:sp>
              <p:nvSpPr>
                <p:cNvPr id="54" name="Rectangle 28"/>
                <p:cNvSpPr>
                  <a:spLocks/>
                </p:cNvSpPr>
                <p:nvPr/>
              </p:nvSpPr>
              <p:spPr bwMode="auto">
                <a:xfrm>
                  <a:off x="1136" y="0"/>
                  <a:ext cx="341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rs</a:t>
                  </a:r>
                </a:p>
              </p:txBody>
            </p:sp>
            <p:sp>
              <p:nvSpPr>
                <p:cNvPr id="55" name="Rectangle 29"/>
                <p:cNvSpPr>
                  <a:spLocks/>
                </p:cNvSpPr>
                <p:nvPr/>
              </p:nvSpPr>
              <p:spPr bwMode="auto">
                <a:xfrm>
                  <a:off x="1936" y="0"/>
                  <a:ext cx="341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rt</a:t>
                  </a:r>
                </a:p>
              </p:txBody>
            </p:sp>
            <p:sp>
              <p:nvSpPr>
                <p:cNvPr id="56" name="Rectangle 30"/>
                <p:cNvSpPr>
                  <a:spLocks/>
                </p:cNvSpPr>
                <p:nvPr/>
              </p:nvSpPr>
              <p:spPr bwMode="auto">
                <a:xfrm>
                  <a:off x="2736" y="0"/>
                  <a:ext cx="341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rd</a:t>
                  </a:r>
                </a:p>
              </p:txBody>
            </p:sp>
            <p:sp>
              <p:nvSpPr>
                <p:cNvPr id="57" name="Rectangle 31"/>
                <p:cNvSpPr>
                  <a:spLocks/>
                </p:cNvSpPr>
                <p:nvPr/>
              </p:nvSpPr>
              <p:spPr bwMode="auto">
                <a:xfrm>
                  <a:off x="4195" y="0"/>
                  <a:ext cx="744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funct</a:t>
                  </a:r>
                </a:p>
              </p:txBody>
            </p:sp>
            <p:sp>
              <p:nvSpPr>
                <p:cNvPr id="58" name="Rectangle 32"/>
                <p:cNvSpPr>
                  <a:spLocks/>
                </p:cNvSpPr>
                <p:nvPr/>
              </p:nvSpPr>
              <p:spPr bwMode="auto">
                <a:xfrm>
                  <a:off x="3331" y="0"/>
                  <a:ext cx="744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shamt</a:t>
                  </a:r>
                </a:p>
              </p:txBody>
            </p:sp>
          </p:grpSp>
          <p:sp>
            <p:nvSpPr>
              <p:cNvPr id="47" name="Rectangle 34"/>
              <p:cNvSpPr>
                <a:spLocks/>
              </p:cNvSpPr>
              <p:nvPr/>
            </p:nvSpPr>
            <p:spPr bwMode="auto">
              <a:xfrm>
                <a:off x="0" y="0"/>
                <a:ext cx="5136" cy="288"/>
              </a:xfrm>
              <a:prstGeom prst="rect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956" y="0"/>
                <a:ext cx="10" cy="28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1772" y="0"/>
                <a:ext cx="10" cy="28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2540" y="0"/>
                <a:ext cx="10" cy="28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auto">
              <a:xfrm>
                <a:off x="3356" y="0"/>
                <a:ext cx="10" cy="28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4172" y="0"/>
                <a:ext cx="10" cy="28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45" name="Rectangle 41"/>
            <p:cNvSpPr>
              <a:spLocks/>
            </p:cNvSpPr>
            <p:nvPr/>
          </p:nvSpPr>
          <p:spPr bwMode="auto">
            <a:xfrm>
              <a:off x="176" y="296"/>
              <a:ext cx="4784" cy="3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7620000" algn="l"/>
                </a:tabLst>
              </a:pPr>
              <a:r>
                <a:rPr lang="en-US" sz="27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Decode fields to get :</a:t>
              </a:r>
              <a:r>
                <a:rPr lang="en-US" sz="2700" b="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ADD $8 $9 $10  </a:t>
              </a:r>
            </a:p>
          </p:txBody>
        </p:sp>
      </p:grpSp>
      <p:sp>
        <p:nvSpPr>
          <p:cNvPr id="59" name="Rectangle 43"/>
          <p:cNvSpPr>
            <a:spLocks/>
          </p:cNvSpPr>
          <p:nvPr/>
        </p:nvSpPr>
        <p:spPr bwMode="auto">
          <a:xfrm>
            <a:off x="1955800" y="3556000"/>
            <a:ext cx="7594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“Retrieve” register values:</a:t>
            </a:r>
            <a:r>
              <a:rPr lang="en-US" sz="27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$9 $10 </a:t>
            </a:r>
          </a:p>
        </p:txBody>
      </p:sp>
      <p:sp>
        <p:nvSpPr>
          <p:cNvPr id="60" name="Rectangle 44"/>
          <p:cNvSpPr>
            <a:spLocks/>
          </p:cNvSpPr>
          <p:nvPr/>
        </p:nvSpPr>
        <p:spPr bwMode="auto">
          <a:xfrm>
            <a:off x="2108200" y="4279900"/>
            <a:ext cx="7594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Add</a:t>
            </a:r>
            <a:r>
              <a:rPr lang="en-US" sz="27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$9 </a:t>
            </a:r>
            <a:r>
              <a:rPr lang="en-US" sz="27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to </a:t>
            </a:r>
            <a:r>
              <a:rPr lang="en-US" sz="27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$10 </a:t>
            </a:r>
          </a:p>
        </p:txBody>
      </p:sp>
      <p:sp>
        <p:nvSpPr>
          <p:cNvPr id="61" name="Rectangle 45"/>
          <p:cNvSpPr>
            <a:spLocks/>
          </p:cNvSpPr>
          <p:nvPr/>
        </p:nvSpPr>
        <p:spPr bwMode="auto">
          <a:xfrm>
            <a:off x="2108200" y="5080000"/>
            <a:ext cx="7594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Place this sum in </a:t>
            </a:r>
            <a:r>
              <a:rPr lang="en-US" sz="27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$8 </a:t>
            </a:r>
          </a:p>
        </p:txBody>
      </p:sp>
      <p:sp>
        <p:nvSpPr>
          <p:cNvPr id="62" name="Rectangle 46"/>
          <p:cNvSpPr>
            <a:spLocks/>
          </p:cNvSpPr>
          <p:nvPr/>
        </p:nvSpPr>
        <p:spPr bwMode="auto">
          <a:xfrm>
            <a:off x="2108200" y="5905500"/>
            <a:ext cx="70358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Prepare to fetch instruction that follows the ADD in the program.</a:t>
            </a:r>
          </a:p>
        </p:txBody>
      </p:sp>
      <p:sp>
        <p:nvSpPr>
          <p:cNvPr id="63" name="Rectangle 47"/>
          <p:cNvSpPr>
            <a:spLocks/>
          </p:cNvSpPr>
          <p:nvPr/>
        </p:nvSpPr>
        <p:spPr bwMode="auto">
          <a:xfrm>
            <a:off x="279400" y="762000"/>
            <a:ext cx="3871253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Syntax:</a:t>
            </a:r>
            <a:r>
              <a:rPr lang="en-US" sz="2400" b="0" i="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ADD $8 $9 $10</a:t>
            </a:r>
          </a:p>
        </p:txBody>
      </p:sp>
      <p:sp>
        <p:nvSpPr>
          <p:cNvPr id="64" name="Rectangle 48"/>
          <p:cNvSpPr>
            <a:spLocks/>
          </p:cNvSpPr>
          <p:nvPr/>
        </p:nvSpPr>
        <p:spPr bwMode="auto">
          <a:xfrm>
            <a:off x="4555850" y="762000"/>
            <a:ext cx="4424288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Semantics:</a:t>
            </a:r>
            <a:r>
              <a:rPr lang="en-US" sz="2400" b="0" i="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$8 = $9 + $10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1924224" presetClass="entr" presetSubtype="608566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1924224" presetClass="entr" presetSubtype="7526336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1924224" presetClass="entr" presetSubtype="771850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1924224" presetClass="entr" presetSubtype="771852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1924224" presetClass="entr" presetSubtype="764061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1924224" presetClass="entr" presetSubtype="7718579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59" grpId="0" autoUpdateAnimBg="0"/>
      <p:bldP spid="60" grpId="0" autoUpdateAnimBg="0"/>
      <p:bldP spid="61" grpId="0" autoUpdateAnimBg="0"/>
      <p:bldP spid="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Aside:  MIPS Register Convention</a:t>
            </a:r>
          </a:p>
        </p:txBody>
      </p:sp>
      <p:graphicFrame>
        <p:nvGraphicFramePr>
          <p:cNvPr id="747611" name="Group 91"/>
          <p:cNvGraphicFramePr>
            <a:graphicFrameLocks noGrp="1"/>
          </p:cNvGraphicFramePr>
          <p:nvPr>
            <p:ph type="tbl" idx="1"/>
          </p:nvPr>
        </p:nvGraphicFramePr>
        <p:xfrm>
          <a:off x="685800" y="990600"/>
          <a:ext cx="7848600" cy="5376672"/>
        </p:xfrm>
        <a:graphic>
          <a:graphicData uri="http://schemas.openxmlformats.org/drawingml/2006/table">
            <a:tbl>
              <a:tblPr/>
              <a:tblGrid>
                <a:gridCol w="1524000"/>
                <a:gridCol w="1447800"/>
                <a:gridCol w="3352800"/>
                <a:gridCol w="152400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Preserve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 0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hardware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reserved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 assembler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$v0 - 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$a0 - 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$t0 - 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$s0 - 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$t8 - 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addr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hardware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44196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MIPS Register File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6172200" y="1295400"/>
            <a:ext cx="16002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6172200" y="762000"/>
            <a:ext cx="160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578567" name="Rectangle 7"/>
          <p:cNvSpPr>
            <a:spLocks noChangeArrowheads="1"/>
          </p:cNvSpPr>
          <p:nvPr/>
        </p:nvSpPr>
        <p:spPr bwMode="auto">
          <a:xfrm>
            <a:off x="4648200" y="1447800"/>
            <a:ext cx="1079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src1 addr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4648200" y="1905000"/>
            <a:ext cx="1079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src2 addr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4724400" y="2362200"/>
            <a:ext cx="952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dst addr</a:t>
            </a:r>
          </a:p>
        </p:txBody>
      </p:sp>
      <p:sp>
        <p:nvSpPr>
          <p:cNvPr id="578570" name="Line 10"/>
          <p:cNvSpPr>
            <a:spLocks noChangeShapeType="1"/>
          </p:cNvSpPr>
          <p:nvPr/>
        </p:nvSpPr>
        <p:spPr bwMode="auto">
          <a:xfrm>
            <a:off x="5715000" y="2514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1" name="Line 11"/>
          <p:cNvSpPr>
            <a:spLocks noChangeShapeType="1"/>
          </p:cNvSpPr>
          <p:nvPr/>
        </p:nvSpPr>
        <p:spPr bwMode="auto">
          <a:xfrm>
            <a:off x="5715000" y="1600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2" name="Line 12"/>
          <p:cNvSpPr>
            <a:spLocks noChangeShapeType="1"/>
          </p:cNvSpPr>
          <p:nvPr/>
        </p:nvSpPr>
        <p:spPr bwMode="auto">
          <a:xfrm>
            <a:off x="5715000" y="2057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3" name="Line 13"/>
          <p:cNvSpPr>
            <a:spLocks noChangeShapeType="1"/>
          </p:cNvSpPr>
          <p:nvPr/>
        </p:nvSpPr>
        <p:spPr bwMode="auto">
          <a:xfrm>
            <a:off x="5715000" y="2971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4" name="Rectangle 14"/>
          <p:cNvSpPr>
            <a:spLocks noChangeArrowheads="1"/>
          </p:cNvSpPr>
          <p:nvPr/>
        </p:nvSpPr>
        <p:spPr bwMode="auto">
          <a:xfrm>
            <a:off x="4495800" y="2819400"/>
            <a:ext cx="1295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578575" name="Line 15"/>
          <p:cNvSpPr>
            <a:spLocks noChangeShapeType="1"/>
          </p:cNvSpPr>
          <p:nvPr/>
        </p:nvSpPr>
        <p:spPr bwMode="auto">
          <a:xfrm>
            <a:off x="6172200" y="12192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6400800" y="990600"/>
            <a:ext cx="1295400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>
                <a:solidFill>
                  <a:schemeClr val="tx1"/>
                </a:solidFill>
              </a:rPr>
              <a:t>32 bits</a:t>
            </a:r>
          </a:p>
        </p:txBody>
      </p:sp>
      <p:sp>
        <p:nvSpPr>
          <p:cNvPr id="578577" name="Line 17"/>
          <p:cNvSpPr>
            <a:spLocks noChangeShapeType="1"/>
          </p:cNvSpPr>
          <p:nvPr/>
        </p:nvSpPr>
        <p:spPr bwMode="auto">
          <a:xfrm>
            <a:off x="7772400" y="1676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8" name="Line 18"/>
          <p:cNvSpPr>
            <a:spLocks noChangeShapeType="1"/>
          </p:cNvSpPr>
          <p:nvPr/>
        </p:nvSpPr>
        <p:spPr bwMode="auto">
          <a:xfrm>
            <a:off x="7772400" y="2819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9" name="Rectangle 19"/>
          <p:cNvSpPr>
            <a:spLocks noChangeArrowheads="1"/>
          </p:cNvSpPr>
          <p:nvPr/>
        </p:nvSpPr>
        <p:spPr bwMode="auto">
          <a:xfrm>
            <a:off x="8229600" y="1447800"/>
            <a:ext cx="5715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src1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8229600" y="2590800"/>
            <a:ext cx="5715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src2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78581" name="Line 21"/>
          <p:cNvSpPr>
            <a:spLocks noChangeShapeType="1"/>
          </p:cNvSpPr>
          <p:nvPr/>
        </p:nvSpPr>
        <p:spPr bwMode="auto">
          <a:xfrm>
            <a:off x="7543800" y="12954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82" name="Rectangle 22"/>
          <p:cNvSpPr>
            <a:spLocks noChangeArrowheads="1"/>
          </p:cNvSpPr>
          <p:nvPr/>
        </p:nvSpPr>
        <p:spPr bwMode="auto">
          <a:xfrm>
            <a:off x="6477000" y="1981200"/>
            <a:ext cx="10668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>
                <a:solidFill>
                  <a:schemeClr val="tx1"/>
                </a:solidFill>
              </a:rPr>
              <a:t>32</a:t>
            </a:r>
          </a:p>
          <a:p>
            <a:pPr algn="r">
              <a:lnSpc>
                <a:spcPct val="85000"/>
              </a:lnSpc>
            </a:pPr>
            <a:r>
              <a:rPr lang="en-US" sz="1600">
                <a:solidFill>
                  <a:schemeClr val="tx1"/>
                </a:solidFill>
              </a:rPr>
              <a:t>locations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772400" y="1371600"/>
            <a:ext cx="533400" cy="457200"/>
            <a:chOff x="4896" y="1200"/>
            <a:chExt cx="336" cy="288"/>
          </a:xfrm>
        </p:grpSpPr>
        <p:sp>
          <p:nvSpPr>
            <p:cNvPr id="578584" name="Line 24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585" name="Rectangle 25"/>
            <p:cNvSpPr>
              <a:spLocks noChangeArrowheads="1"/>
            </p:cNvSpPr>
            <p:nvPr/>
          </p:nvSpPr>
          <p:spPr bwMode="auto">
            <a:xfrm>
              <a:off x="4896" y="1200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32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15000" y="1295400"/>
            <a:ext cx="533400" cy="457200"/>
            <a:chOff x="3600" y="1152"/>
            <a:chExt cx="336" cy="288"/>
          </a:xfrm>
        </p:grpSpPr>
        <p:sp>
          <p:nvSpPr>
            <p:cNvPr id="578587" name="Line 27"/>
            <p:cNvSpPr>
              <a:spLocks noChangeShapeType="1"/>
            </p:cNvSpPr>
            <p:nvPr/>
          </p:nvSpPr>
          <p:spPr bwMode="auto">
            <a:xfrm flipH="1">
              <a:off x="3696" y="1296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588" name="Rectangle 28"/>
            <p:cNvSpPr>
              <a:spLocks noChangeArrowheads="1"/>
            </p:cNvSpPr>
            <p:nvPr/>
          </p:nvSpPr>
          <p:spPr bwMode="auto">
            <a:xfrm>
              <a:off x="3600" y="1152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5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772400" y="2514600"/>
            <a:ext cx="533400" cy="457200"/>
            <a:chOff x="4896" y="1200"/>
            <a:chExt cx="336" cy="288"/>
          </a:xfrm>
        </p:grpSpPr>
        <p:sp>
          <p:nvSpPr>
            <p:cNvPr id="578590" name="Line 30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4896" y="1200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32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715000" y="1752600"/>
            <a:ext cx="533400" cy="457200"/>
            <a:chOff x="3600" y="1152"/>
            <a:chExt cx="336" cy="288"/>
          </a:xfrm>
        </p:grpSpPr>
        <p:sp>
          <p:nvSpPr>
            <p:cNvPr id="578593" name="Line 33"/>
            <p:cNvSpPr>
              <a:spLocks noChangeShapeType="1"/>
            </p:cNvSpPr>
            <p:nvPr/>
          </p:nvSpPr>
          <p:spPr bwMode="auto">
            <a:xfrm flipH="1">
              <a:off x="3696" y="1296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600" y="1152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5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715000" y="2209800"/>
            <a:ext cx="533400" cy="457200"/>
            <a:chOff x="3600" y="1152"/>
            <a:chExt cx="336" cy="288"/>
          </a:xfrm>
        </p:grpSpPr>
        <p:sp>
          <p:nvSpPr>
            <p:cNvPr id="578596" name="Line 36"/>
            <p:cNvSpPr>
              <a:spLocks noChangeShapeType="1"/>
            </p:cNvSpPr>
            <p:nvPr/>
          </p:nvSpPr>
          <p:spPr bwMode="auto">
            <a:xfrm flipH="1">
              <a:off x="3696" y="1296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597" name="Rectangle 37"/>
            <p:cNvSpPr>
              <a:spLocks noChangeArrowheads="1"/>
            </p:cNvSpPr>
            <p:nvPr/>
          </p:nvSpPr>
          <p:spPr bwMode="auto">
            <a:xfrm>
              <a:off x="3600" y="1152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5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715000" y="2667000"/>
            <a:ext cx="533400" cy="457200"/>
            <a:chOff x="4896" y="1200"/>
            <a:chExt cx="336" cy="288"/>
          </a:xfrm>
        </p:grpSpPr>
        <p:sp>
          <p:nvSpPr>
            <p:cNvPr id="578599" name="Line 39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600" name="Rectangle 40"/>
            <p:cNvSpPr>
              <a:spLocks noChangeArrowheads="1"/>
            </p:cNvSpPr>
            <p:nvPr/>
          </p:nvSpPr>
          <p:spPr bwMode="auto">
            <a:xfrm>
              <a:off x="4896" y="1200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32</a:t>
              </a:r>
            </a:p>
          </p:txBody>
        </p:sp>
      </p:grpSp>
      <p:sp>
        <p:nvSpPr>
          <p:cNvPr id="57860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381000" y="892175"/>
            <a:ext cx="7848600" cy="1141413"/>
          </a:xfrm>
          <a:noFill/>
          <a:ln/>
        </p:spPr>
        <p:txBody>
          <a:bodyPr>
            <a:normAutofit fontScale="77500" lnSpcReduction="20000"/>
          </a:bodyPr>
          <a:lstStyle/>
          <a:p>
            <a:pPr marL="342900" indent="-342900"/>
            <a:r>
              <a:rPr lang="en-US"/>
              <a:t>Holds thirty-two 32-bit registers</a:t>
            </a:r>
          </a:p>
          <a:p>
            <a:pPr marL="742950" lvl="1" indent="-285750"/>
            <a:r>
              <a:rPr lang="en-US"/>
              <a:t>Two read ports and</a:t>
            </a:r>
          </a:p>
          <a:p>
            <a:pPr marL="742950" lvl="1" indent="-285750"/>
            <a:r>
              <a:rPr lang="en-US"/>
              <a:t>One write port</a:t>
            </a:r>
          </a:p>
        </p:txBody>
      </p:sp>
      <p:sp>
        <p:nvSpPr>
          <p:cNvPr id="578603" name="Rectangle 43"/>
          <p:cNvSpPr>
            <a:spLocks noChangeArrowheads="1"/>
          </p:cNvSpPr>
          <p:nvPr/>
        </p:nvSpPr>
        <p:spPr bwMode="auto">
          <a:xfrm>
            <a:off x="533400" y="2514600"/>
            <a:ext cx="7848600" cy="395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Registers are</a:t>
            </a:r>
          </a:p>
          <a:p>
            <a:pPr marL="742950" lvl="1" indent="-28575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Faster</a:t>
            </a:r>
            <a:r>
              <a:rPr lang="en-US" sz="2000">
                <a:solidFill>
                  <a:schemeClr val="tx1"/>
                </a:solidFill>
              </a:rPr>
              <a:t> than main memory</a:t>
            </a:r>
          </a:p>
          <a:p>
            <a:pPr marL="1143000" lvl="2" indent="-22860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But register files with more locations                                            are slower (e.g., a 64 word file could                                              be as much as 50% slower than a 32 word file)</a:t>
            </a:r>
          </a:p>
          <a:p>
            <a:pPr marL="1143000" lvl="2" indent="-22860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Read/write port increase impacts speed quadratically</a:t>
            </a:r>
          </a:p>
          <a:p>
            <a:pPr marL="742950" lvl="1" indent="-28575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Easier for a compiler to use</a:t>
            </a:r>
          </a:p>
          <a:p>
            <a:pPr marL="1143000" lvl="2" indent="-22860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e.g., (A*B) – (C*D) – (E*F) can do multiplies in any order vs. stack</a:t>
            </a:r>
          </a:p>
          <a:p>
            <a:pPr marL="742950" lvl="1" indent="-28575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Can hold variables so that</a:t>
            </a:r>
            <a:endParaRPr lang="en-US" sz="2000" b="1">
              <a:solidFill>
                <a:schemeClr val="tx1"/>
              </a:solidFill>
            </a:endParaRPr>
          </a:p>
          <a:p>
            <a:pPr marL="1143000" lvl="2" indent="-22860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code density improves (since register are named with fewer bits than a memory location)</a:t>
            </a:r>
            <a:r>
              <a:rPr lang="en-US" b="1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6705600" y="3505200"/>
            <a:ext cx="160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write control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 flipV="1">
            <a:off x="7162800" y="3200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6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20574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342900" indent="-342900"/>
            <a:r>
              <a:rPr lang="en-US" sz="2800" dirty="0"/>
              <a:t>Instructions, like registers and words of data, are 32 bits long</a:t>
            </a:r>
            <a:endParaRPr lang="en-US" sz="2800" dirty="0">
              <a:latin typeface="Courier New" pitchFamily="49" charset="0"/>
            </a:endParaRPr>
          </a:p>
          <a:p>
            <a:pPr marL="342900" indent="-342900"/>
            <a:r>
              <a:rPr lang="en-US" sz="2800" dirty="0"/>
              <a:t>Arithmetic Instruction Format (</a:t>
            </a:r>
            <a:r>
              <a:rPr lang="en-US" sz="2800" dirty="0">
                <a:solidFill>
                  <a:schemeClr val="accent1"/>
                </a:solidFill>
              </a:rPr>
              <a:t>R</a:t>
            </a:r>
            <a:r>
              <a:rPr lang="en-US" sz="2800" dirty="0"/>
              <a:t> format):</a:t>
            </a:r>
            <a:endParaRPr lang="en-US" sz="28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			add $t0, $s1, $s2</a:t>
            </a:r>
          </a:p>
          <a:p>
            <a:pPr marL="342900" indent="-342900">
              <a:buFont typeface="Wingdings" pitchFamily="2" charset="2"/>
              <a:buNone/>
            </a:pPr>
            <a:endParaRPr lang="en-US" sz="28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8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8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5800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3600" dirty="0"/>
              <a:t>Machine Language - Add Instruction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3352800"/>
            <a:ext cx="5791200" cy="369888"/>
            <a:chOff x="1056" y="2640"/>
            <a:chExt cx="3648" cy="233"/>
          </a:xfrm>
        </p:grpSpPr>
        <p:sp>
          <p:nvSpPr>
            <p:cNvPr id="624646" name="Rectangle 6"/>
            <p:cNvSpPr>
              <a:spLocks noChangeArrowheads="1"/>
            </p:cNvSpPr>
            <p:nvPr/>
          </p:nvSpPr>
          <p:spPr bwMode="auto">
            <a:xfrm>
              <a:off x="1056" y="2640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47" name="Line 7"/>
            <p:cNvSpPr>
              <a:spLocks noChangeShapeType="1"/>
            </p:cNvSpPr>
            <p:nvPr/>
          </p:nvSpPr>
          <p:spPr bwMode="auto">
            <a:xfrm>
              <a:off x="1728" y="2640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48" name="Line 8"/>
            <p:cNvSpPr>
              <a:spLocks noChangeShapeType="1"/>
            </p:cNvSpPr>
            <p:nvPr/>
          </p:nvSpPr>
          <p:spPr bwMode="auto">
            <a:xfrm>
              <a:off x="2300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49" name="Line 9"/>
            <p:cNvSpPr>
              <a:spLocks noChangeShapeType="1"/>
            </p:cNvSpPr>
            <p:nvPr/>
          </p:nvSpPr>
          <p:spPr bwMode="auto">
            <a:xfrm>
              <a:off x="2876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50" name="Line 10"/>
            <p:cNvSpPr>
              <a:spLocks noChangeShapeType="1"/>
            </p:cNvSpPr>
            <p:nvPr/>
          </p:nvSpPr>
          <p:spPr bwMode="auto">
            <a:xfrm>
              <a:off x="3452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51" name="Line 11"/>
            <p:cNvSpPr>
              <a:spLocks noChangeShapeType="1"/>
            </p:cNvSpPr>
            <p:nvPr/>
          </p:nvSpPr>
          <p:spPr bwMode="auto">
            <a:xfrm>
              <a:off x="4028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52" name="Text Box 12"/>
            <p:cNvSpPr txBox="1">
              <a:spLocks noChangeArrowheads="1"/>
            </p:cNvSpPr>
            <p:nvPr/>
          </p:nvSpPr>
          <p:spPr bwMode="auto">
            <a:xfrm>
              <a:off x="1248" y="2640"/>
              <a:ext cx="323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op           </a:t>
              </a:r>
              <a:r>
                <a:rPr lang="en-US" dirty="0" err="1"/>
                <a:t>rs</a:t>
              </a:r>
              <a:r>
                <a:rPr lang="en-US" dirty="0"/>
                <a:t>            </a:t>
              </a:r>
              <a:r>
                <a:rPr lang="en-US" dirty="0" err="1"/>
                <a:t>rt</a:t>
              </a:r>
              <a:r>
                <a:rPr lang="en-US"/>
                <a:t>           </a:t>
              </a:r>
              <a:r>
                <a:rPr lang="en-US" smtClean="0"/>
                <a:t>          </a:t>
              </a:r>
              <a:r>
                <a:rPr lang="en-US"/>
                <a:t>rd</a:t>
              </a:r>
              <a:r>
                <a:rPr lang="en-US">
                  <a:solidFill>
                    <a:schemeClr val="tx1"/>
                  </a:solidFill>
                </a:rPr>
                <a:t>        </a:t>
              </a:r>
              <a:r>
                <a:rPr lang="en-US" dirty="0" err="1">
                  <a:solidFill>
                    <a:schemeClr val="tx1"/>
                  </a:solidFill>
                </a:rPr>
                <a:t>shamt</a:t>
              </a:r>
              <a:r>
                <a:rPr lang="en-US" dirty="0">
                  <a:solidFill>
                    <a:schemeClr val="tx1"/>
                  </a:solidFill>
                </a:rPr>
                <a:t>       </a:t>
              </a:r>
              <a:r>
                <a:rPr lang="en-US" dirty="0" err="1"/>
                <a:t>funct</a:t>
              </a:r>
              <a:endParaRPr lang="en-US" dirty="0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362200" y="2438400"/>
            <a:ext cx="4521200" cy="990600"/>
            <a:chOff x="1488" y="1536"/>
            <a:chExt cx="2848" cy="624"/>
          </a:xfrm>
        </p:grpSpPr>
        <p:sp>
          <p:nvSpPr>
            <p:cNvPr id="624663" name="Oval 23"/>
            <p:cNvSpPr>
              <a:spLocks noChangeArrowheads="1"/>
            </p:cNvSpPr>
            <p:nvPr/>
          </p:nvSpPr>
          <p:spPr bwMode="auto">
            <a:xfrm>
              <a:off x="2208" y="1536"/>
              <a:ext cx="384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4" name="Line 24"/>
            <p:cNvSpPr>
              <a:spLocks noChangeShapeType="1"/>
            </p:cNvSpPr>
            <p:nvPr/>
          </p:nvSpPr>
          <p:spPr bwMode="auto">
            <a:xfrm flipH="1">
              <a:off x="1488" y="1728"/>
              <a:ext cx="848" cy="43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65" name="Line 25"/>
            <p:cNvSpPr>
              <a:spLocks noChangeShapeType="1"/>
            </p:cNvSpPr>
            <p:nvPr/>
          </p:nvSpPr>
          <p:spPr bwMode="auto">
            <a:xfrm>
              <a:off x="2544" y="1728"/>
              <a:ext cx="1792" cy="42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276600" y="2438400"/>
            <a:ext cx="2514600" cy="914400"/>
            <a:chOff x="2064" y="1536"/>
            <a:chExt cx="1584" cy="576"/>
          </a:xfrm>
        </p:grpSpPr>
        <p:sp>
          <p:nvSpPr>
            <p:cNvPr id="624667" name="Oval 27"/>
            <p:cNvSpPr>
              <a:spLocks noChangeArrowheads="1"/>
            </p:cNvSpPr>
            <p:nvPr/>
          </p:nvSpPr>
          <p:spPr bwMode="auto">
            <a:xfrm>
              <a:off x="3216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8" name="Line 28"/>
            <p:cNvSpPr>
              <a:spLocks noChangeShapeType="1"/>
            </p:cNvSpPr>
            <p:nvPr/>
          </p:nvSpPr>
          <p:spPr bwMode="auto">
            <a:xfrm flipH="1">
              <a:off x="2064" y="1728"/>
              <a:ext cx="1344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191000" y="2438400"/>
            <a:ext cx="2514600" cy="914400"/>
            <a:chOff x="2640" y="1536"/>
            <a:chExt cx="1584" cy="576"/>
          </a:xfrm>
        </p:grpSpPr>
        <p:sp>
          <p:nvSpPr>
            <p:cNvPr id="624670" name="Oval 30"/>
            <p:cNvSpPr>
              <a:spLocks noChangeArrowheads="1"/>
            </p:cNvSpPr>
            <p:nvPr/>
          </p:nvSpPr>
          <p:spPr bwMode="auto">
            <a:xfrm>
              <a:off x="3792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71" name="Line 31"/>
            <p:cNvSpPr>
              <a:spLocks noChangeShapeType="1"/>
            </p:cNvSpPr>
            <p:nvPr/>
          </p:nvSpPr>
          <p:spPr bwMode="auto">
            <a:xfrm flipH="1">
              <a:off x="2640" y="1728"/>
              <a:ext cx="1344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191000" y="2438400"/>
            <a:ext cx="685800" cy="914400"/>
            <a:chOff x="2688" y="1536"/>
            <a:chExt cx="432" cy="576"/>
          </a:xfrm>
        </p:grpSpPr>
        <p:sp>
          <p:nvSpPr>
            <p:cNvPr id="624673" name="Oval 33"/>
            <p:cNvSpPr>
              <a:spLocks noChangeArrowheads="1"/>
            </p:cNvSpPr>
            <p:nvPr/>
          </p:nvSpPr>
          <p:spPr bwMode="auto">
            <a:xfrm>
              <a:off x="2688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74" name="Line 34"/>
            <p:cNvSpPr>
              <a:spLocks noChangeShapeType="1"/>
            </p:cNvSpPr>
            <p:nvPr/>
          </p:nvSpPr>
          <p:spPr bwMode="auto">
            <a:xfrm>
              <a:off x="2928" y="1728"/>
              <a:ext cx="192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675" name="Rectangle 35"/>
          <p:cNvSpPr>
            <a:spLocks noChangeArrowheads="1"/>
          </p:cNvSpPr>
          <p:nvPr/>
        </p:nvSpPr>
        <p:spPr bwMode="auto">
          <a:xfrm>
            <a:off x="838200" y="3962400"/>
            <a:ext cx="7620000" cy="2309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op		6-bits	</a:t>
            </a:r>
            <a:r>
              <a:rPr lang="en-US" sz="2000" dirty="0" err="1"/>
              <a:t>op</a:t>
            </a:r>
            <a:r>
              <a:rPr lang="en-US" sz="2000" dirty="0" err="1">
                <a:solidFill>
                  <a:schemeClr val="tx1"/>
                </a:solidFill>
              </a:rPr>
              <a:t>code</a:t>
            </a:r>
            <a:r>
              <a:rPr lang="en-US" sz="2000" dirty="0">
                <a:solidFill>
                  <a:schemeClr val="tx1"/>
                </a:solidFill>
              </a:rPr>
              <a:t> that specifies the operation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		5-bits	</a:t>
            </a:r>
            <a:r>
              <a:rPr lang="en-US" sz="2000" dirty="0"/>
              <a:t>r</a:t>
            </a:r>
            <a:r>
              <a:rPr lang="en-US" sz="2000" dirty="0">
                <a:solidFill>
                  <a:schemeClr val="tx1"/>
                </a:solidFill>
              </a:rPr>
              <a:t>egister file address of the first </a:t>
            </a:r>
            <a:r>
              <a:rPr lang="en-US" sz="2000" dirty="0"/>
              <a:t>s</a:t>
            </a:r>
            <a:r>
              <a:rPr lang="en-US" sz="2000" dirty="0">
                <a:solidFill>
                  <a:schemeClr val="tx1"/>
                </a:solidFill>
              </a:rPr>
              <a:t>ource operand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rt</a:t>
            </a:r>
            <a:r>
              <a:rPr lang="en-US" sz="2000" dirty="0">
                <a:solidFill>
                  <a:schemeClr val="tx1"/>
                </a:solidFill>
              </a:rPr>
              <a:t>		5-bits	</a:t>
            </a:r>
            <a:r>
              <a:rPr lang="en-US" sz="2000" dirty="0"/>
              <a:t>r</a:t>
            </a:r>
            <a:r>
              <a:rPr lang="en-US" sz="2000" dirty="0">
                <a:solidFill>
                  <a:schemeClr val="tx1"/>
                </a:solidFill>
              </a:rPr>
              <a:t>egister file address of the second source operand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		5-bits	</a:t>
            </a:r>
            <a:r>
              <a:rPr lang="en-US" sz="2000" dirty="0"/>
              <a:t>r</a:t>
            </a:r>
            <a:r>
              <a:rPr lang="en-US" sz="2000" dirty="0">
                <a:solidFill>
                  <a:schemeClr val="tx1"/>
                </a:solidFill>
              </a:rPr>
              <a:t>egister file address of the result’s </a:t>
            </a:r>
            <a:r>
              <a:rPr lang="en-US" sz="2000" dirty="0"/>
              <a:t>d</a:t>
            </a:r>
            <a:r>
              <a:rPr lang="en-US" sz="2000" dirty="0">
                <a:solidFill>
                  <a:schemeClr val="tx1"/>
                </a:solidFill>
              </a:rPr>
              <a:t>estination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shamt</a:t>
            </a:r>
            <a:r>
              <a:rPr lang="en-US" sz="2000" dirty="0">
                <a:solidFill>
                  <a:schemeClr val="tx1"/>
                </a:solidFill>
              </a:rPr>
              <a:t>	5-bits	</a:t>
            </a:r>
            <a:r>
              <a:rPr lang="en-US" sz="2000" dirty="0"/>
              <a:t>sh</a:t>
            </a:r>
            <a:r>
              <a:rPr lang="en-US" sz="2000" dirty="0">
                <a:solidFill>
                  <a:schemeClr val="tx1"/>
                </a:solidFill>
              </a:rPr>
              <a:t>ift </a:t>
            </a:r>
            <a:r>
              <a:rPr lang="en-US" sz="2000" dirty="0"/>
              <a:t>am</a:t>
            </a:r>
            <a:r>
              <a:rPr lang="en-US" sz="2000" dirty="0">
                <a:solidFill>
                  <a:schemeClr val="tx1"/>
                </a:solidFill>
              </a:rPr>
              <a:t>oun</a:t>
            </a:r>
            <a:r>
              <a:rPr lang="en-US" sz="2000" dirty="0"/>
              <a:t>t</a:t>
            </a:r>
            <a:r>
              <a:rPr lang="en-US" sz="2000" dirty="0">
                <a:solidFill>
                  <a:schemeClr val="tx1"/>
                </a:solidFill>
              </a:rPr>
              <a:t> (for shift instructions)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funct</a:t>
            </a:r>
            <a:r>
              <a:rPr lang="en-US" sz="2000" dirty="0">
                <a:solidFill>
                  <a:schemeClr val="tx1"/>
                </a:solidFill>
              </a:rPr>
              <a:t>	6-bits	</a:t>
            </a:r>
            <a:r>
              <a:rPr lang="en-US" sz="2000" dirty="0"/>
              <a:t>funct</a:t>
            </a:r>
            <a:r>
              <a:rPr lang="en-US" sz="2000" dirty="0">
                <a:solidFill>
                  <a:schemeClr val="tx1"/>
                </a:solidFill>
              </a:rPr>
              <a:t>ion code augmenting the </a:t>
            </a:r>
            <a:r>
              <a:rPr lang="en-US" sz="2000" dirty="0" err="1">
                <a:solidFill>
                  <a:schemeClr val="tx1"/>
                </a:solidFill>
              </a:rPr>
              <a:t>opcode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422275"/>
          </a:xfrm>
        </p:spPr>
        <p:txBody>
          <a:bodyPr>
            <a:normAutofit fontScale="90000"/>
          </a:bodyPr>
          <a:lstStyle/>
          <a:p>
            <a:r>
              <a:rPr lang="en-US"/>
              <a:t>MIPS Memory Access Instructions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5240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MIPS has two basic </a:t>
            </a:r>
            <a:r>
              <a:rPr lang="en-US">
                <a:solidFill>
                  <a:schemeClr val="accent1"/>
                </a:solidFill>
              </a:rPr>
              <a:t>data transfer</a:t>
            </a:r>
            <a:r>
              <a:rPr lang="en-US"/>
              <a:t> instructions for accessing memory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lw	$t0, 4($s3)  #load word from memory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sw	$t0, 8($s3)  #store word to memory</a:t>
            </a:r>
          </a:p>
          <a:p>
            <a:r>
              <a:rPr lang="en-US"/>
              <a:t>The data is loaded into (lw) or stored from (sw) a register in the register file – a 5 bit address</a:t>
            </a:r>
          </a:p>
          <a:p>
            <a:r>
              <a:rPr lang="en-US"/>
              <a:t>The memory address – a 32 bit address – is formed by adding the contents of the </a:t>
            </a:r>
            <a:r>
              <a:rPr lang="en-US">
                <a:solidFill>
                  <a:schemeClr val="accent1"/>
                </a:solidFill>
              </a:rPr>
              <a:t>base address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register</a:t>
            </a:r>
            <a:r>
              <a:rPr lang="en-US"/>
              <a:t> to the </a:t>
            </a:r>
            <a:r>
              <a:rPr lang="en-US">
                <a:solidFill>
                  <a:schemeClr val="accent1"/>
                </a:solidFill>
              </a:rPr>
              <a:t>offset</a:t>
            </a:r>
            <a:r>
              <a:rPr lang="en-US"/>
              <a:t> value</a:t>
            </a:r>
          </a:p>
          <a:p>
            <a:pPr lvl="1"/>
            <a:r>
              <a:rPr lang="en-US"/>
              <a:t>A 16-bit field meaning access is limited to memory locations within a region of </a:t>
            </a:r>
            <a:r>
              <a:rPr lang="en-US">
                <a:sym typeface="Symbol" pitchFamily="18" charset="2"/>
              </a:rPr>
              <a:t></a:t>
            </a:r>
            <a:r>
              <a:rPr lang="en-US"/>
              <a:t>2</a:t>
            </a:r>
            <a:r>
              <a:rPr lang="en-US" baseline="30000"/>
              <a:t>13</a:t>
            </a:r>
            <a:r>
              <a:rPr lang="en-US"/>
              <a:t> or 8,192 words (</a:t>
            </a:r>
            <a:r>
              <a:rPr lang="en-US">
                <a:sym typeface="Symbol" pitchFamily="18" charset="2"/>
              </a:rPr>
              <a:t></a:t>
            </a:r>
            <a:r>
              <a:rPr lang="en-US"/>
              <a:t>2</a:t>
            </a:r>
            <a:r>
              <a:rPr lang="en-US" baseline="30000"/>
              <a:t>15</a:t>
            </a:r>
            <a:r>
              <a:rPr lang="en-US"/>
              <a:t> or 32,768 bytes) of the address in the base register</a:t>
            </a:r>
          </a:p>
          <a:p>
            <a:pPr lvl="1"/>
            <a:r>
              <a:rPr lang="en-US"/>
              <a:t>Note that the offset can be positive or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848600" cy="12954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Load/Store Instruction Format (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 format):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$t0, 24($s2)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00" y="150352"/>
            <a:ext cx="8229600" cy="1143000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dirty="0"/>
              <a:t>Machine Language - Load Instruction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2286000"/>
            <a:ext cx="5791200" cy="366713"/>
            <a:chOff x="1056" y="3024"/>
            <a:chExt cx="3648" cy="231"/>
          </a:xfrm>
        </p:grpSpPr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39" name="Line 7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40" name="Line 8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41" name="Line 9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42" name="Text Box 10"/>
            <p:cNvSpPr txBox="1">
              <a:spLocks noChangeArrowheads="1"/>
            </p:cNvSpPr>
            <p:nvPr/>
          </p:nvSpPr>
          <p:spPr bwMode="auto">
            <a:xfrm>
              <a:off x="1200" y="3024"/>
              <a:ext cx="28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op            </a:t>
              </a:r>
              <a:r>
                <a:rPr lang="en-US" dirty="0" err="1"/>
                <a:t>rs</a:t>
              </a:r>
              <a:r>
                <a:rPr lang="en-US" dirty="0"/>
                <a:t>             </a:t>
              </a:r>
              <a:r>
                <a:rPr lang="en-US" dirty="0" err="1"/>
                <a:t>rt</a:t>
              </a:r>
              <a:r>
                <a:rPr lang="en-US" dirty="0"/>
                <a:t>                16 bit offset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057400" y="1524000"/>
            <a:ext cx="1981200" cy="762000"/>
            <a:chOff x="1296" y="1008"/>
            <a:chExt cx="1248" cy="480"/>
          </a:xfrm>
        </p:grpSpPr>
        <p:sp>
          <p:nvSpPr>
            <p:cNvPr id="632860" name="Oval 28"/>
            <p:cNvSpPr>
              <a:spLocks noChangeArrowheads="1"/>
            </p:cNvSpPr>
            <p:nvPr/>
          </p:nvSpPr>
          <p:spPr bwMode="auto">
            <a:xfrm>
              <a:off x="2112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61" name="Line 29"/>
            <p:cNvSpPr>
              <a:spLocks noChangeShapeType="1"/>
            </p:cNvSpPr>
            <p:nvPr/>
          </p:nvSpPr>
          <p:spPr bwMode="auto">
            <a:xfrm flipH="1">
              <a:off x="1296" y="1200"/>
              <a:ext cx="960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391960" y="1562637"/>
            <a:ext cx="914400" cy="762000"/>
            <a:chOff x="3072" y="1008"/>
            <a:chExt cx="576" cy="480"/>
          </a:xfrm>
        </p:grpSpPr>
        <p:sp>
          <p:nvSpPr>
            <p:cNvPr id="632863" name="Oval 31"/>
            <p:cNvSpPr>
              <a:spLocks noChangeArrowheads="1"/>
            </p:cNvSpPr>
            <p:nvPr/>
          </p:nvSpPr>
          <p:spPr bwMode="auto">
            <a:xfrm>
              <a:off x="3072" y="1008"/>
              <a:ext cx="384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64" name="Line 32"/>
            <p:cNvSpPr>
              <a:spLocks noChangeShapeType="1"/>
            </p:cNvSpPr>
            <p:nvPr/>
          </p:nvSpPr>
          <p:spPr bwMode="auto">
            <a:xfrm>
              <a:off x="3312" y="1200"/>
              <a:ext cx="336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316311" y="1587321"/>
            <a:ext cx="3571743" cy="762000"/>
            <a:chOff x="1968" y="1008"/>
            <a:chExt cx="1920" cy="480"/>
          </a:xfrm>
        </p:grpSpPr>
        <p:sp>
          <p:nvSpPr>
            <p:cNvPr id="632866" name="Oval 34"/>
            <p:cNvSpPr>
              <a:spLocks noChangeArrowheads="1"/>
            </p:cNvSpPr>
            <p:nvPr/>
          </p:nvSpPr>
          <p:spPr bwMode="auto">
            <a:xfrm>
              <a:off x="3456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67" name="Line 35"/>
            <p:cNvSpPr>
              <a:spLocks noChangeShapeType="1"/>
            </p:cNvSpPr>
            <p:nvPr/>
          </p:nvSpPr>
          <p:spPr bwMode="auto">
            <a:xfrm flipH="1">
              <a:off x="1968" y="1200"/>
              <a:ext cx="1632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4090116" y="1524000"/>
            <a:ext cx="685800" cy="762000"/>
            <a:chOff x="2544" y="1008"/>
            <a:chExt cx="432" cy="480"/>
          </a:xfrm>
        </p:grpSpPr>
        <p:sp>
          <p:nvSpPr>
            <p:cNvPr id="632869" name="Oval 37"/>
            <p:cNvSpPr>
              <a:spLocks noChangeArrowheads="1"/>
            </p:cNvSpPr>
            <p:nvPr/>
          </p:nvSpPr>
          <p:spPr bwMode="auto">
            <a:xfrm>
              <a:off x="2544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70" name="Line 38"/>
            <p:cNvSpPr>
              <a:spLocks noChangeShapeType="1"/>
            </p:cNvSpPr>
            <p:nvPr/>
          </p:nvSpPr>
          <p:spPr bwMode="auto">
            <a:xfrm flipH="1">
              <a:off x="2592" y="1200"/>
              <a:ext cx="192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838200" y="2951163"/>
            <a:ext cx="8001000" cy="3678237"/>
            <a:chOff x="528" y="1859"/>
            <a:chExt cx="5040" cy="2317"/>
          </a:xfrm>
        </p:grpSpPr>
        <p:sp>
          <p:nvSpPr>
            <p:cNvPr id="632876" name="Rectangle 44"/>
            <p:cNvSpPr>
              <a:spLocks noChangeArrowheads="1"/>
            </p:cNvSpPr>
            <p:nvPr/>
          </p:nvSpPr>
          <p:spPr bwMode="auto">
            <a:xfrm>
              <a:off x="3248" y="2051"/>
              <a:ext cx="1008" cy="1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77" name="Rectangle 45"/>
            <p:cNvSpPr>
              <a:spLocks noChangeArrowheads="1"/>
            </p:cNvSpPr>
            <p:nvPr/>
          </p:nvSpPr>
          <p:spPr bwMode="auto">
            <a:xfrm>
              <a:off x="3440" y="1859"/>
              <a:ext cx="63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632878" name="Rectangle 46"/>
            <p:cNvSpPr>
              <a:spLocks noChangeArrowheads="1"/>
            </p:cNvSpPr>
            <p:nvPr/>
          </p:nvSpPr>
          <p:spPr bwMode="auto">
            <a:xfrm>
              <a:off x="3584" y="3971"/>
              <a:ext cx="360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632879" name="Rectangle 47"/>
            <p:cNvSpPr>
              <a:spLocks noChangeArrowheads="1"/>
            </p:cNvSpPr>
            <p:nvPr/>
          </p:nvSpPr>
          <p:spPr bwMode="auto">
            <a:xfrm>
              <a:off x="4256" y="3971"/>
              <a:ext cx="131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word address (hex)</a:t>
              </a:r>
            </a:p>
          </p:txBody>
        </p:sp>
        <p:sp>
          <p:nvSpPr>
            <p:cNvPr id="632880" name="Rectangle 48"/>
            <p:cNvSpPr>
              <a:spLocks noChangeArrowheads="1"/>
            </p:cNvSpPr>
            <p:nvPr/>
          </p:nvSpPr>
          <p:spPr bwMode="auto">
            <a:xfrm>
              <a:off x="4304" y="3779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0x00000000</a:t>
              </a:r>
            </a:p>
          </p:txBody>
        </p:sp>
        <p:sp>
          <p:nvSpPr>
            <p:cNvPr id="632881" name="Rectangle 49"/>
            <p:cNvSpPr>
              <a:spLocks noChangeArrowheads="1"/>
            </p:cNvSpPr>
            <p:nvPr/>
          </p:nvSpPr>
          <p:spPr bwMode="auto">
            <a:xfrm>
              <a:off x="4304" y="3635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0x00000004</a:t>
              </a:r>
            </a:p>
          </p:txBody>
        </p:sp>
        <p:sp>
          <p:nvSpPr>
            <p:cNvPr id="632882" name="Rectangle 50"/>
            <p:cNvSpPr>
              <a:spLocks noChangeArrowheads="1"/>
            </p:cNvSpPr>
            <p:nvPr/>
          </p:nvSpPr>
          <p:spPr bwMode="auto">
            <a:xfrm>
              <a:off x="4304" y="3491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0x00000008</a:t>
              </a:r>
            </a:p>
          </p:txBody>
        </p:sp>
        <p:sp>
          <p:nvSpPr>
            <p:cNvPr id="632883" name="Rectangle 51"/>
            <p:cNvSpPr>
              <a:spLocks noChangeArrowheads="1"/>
            </p:cNvSpPr>
            <p:nvPr/>
          </p:nvSpPr>
          <p:spPr bwMode="auto">
            <a:xfrm>
              <a:off x="4304" y="3347"/>
              <a:ext cx="864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0x0000000c</a:t>
              </a:r>
            </a:p>
          </p:txBody>
        </p:sp>
        <p:sp>
          <p:nvSpPr>
            <p:cNvPr id="632884" name="Rectangle 52"/>
            <p:cNvSpPr>
              <a:spLocks noChangeArrowheads="1"/>
            </p:cNvSpPr>
            <p:nvPr/>
          </p:nvSpPr>
          <p:spPr bwMode="auto">
            <a:xfrm>
              <a:off x="4304" y="2038"/>
              <a:ext cx="83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0xf f f f f f f f</a:t>
              </a:r>
            </a:p>
          </p:txBody>
        </p:sp>
        <p:sp>
          <p:nvSpPr>
            <p:cNvPr id="632885" name="Line 53"/>
            <p:cNvSpPr>
              <a:spLocks noChangeShapeType="1"/>
            </p:cNvSpPr>
            <p:nvPr/>
          </p:nvSpPr>
          <p:spPr bwMode="auto">
            <a:xfrm>
              <a:off x="2912" y="30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6" name="Line 54"/>
            <p:cNvSpPr>
              <a:spLocks noChangeShapeType="1"/>
            </p:cNvSpPr>
            <p:nvPr/>
          </p:nvSpPr>
          <p:spPr bwMode="auto">
            <a:xfrm>
              <a:off x="3248" y="29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7" name="Line 55"/>
            <p:cNvSpPr>
              <a:spLocks noChangeShapeType="1"/>
            </p:cNvSpPr>
            <p:nvPr/>
          </p:nvSpPr>
          <p:spPr bwMode="auto">
            <a:xfrm>
              <a:off x="3248" y="308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8" name="Line 56"/>
            <p:cNvSpPr>
              <a:spLocks noChangeShapeType="1"/>
            </p:cNvSpPr>
            <p:nvPr/>
          </p:nvSpPr>
          <p:spPr bwMode="auto">
            <a:xfrm>
              <a:off x="3248" y="3827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9" name="Line 57"/>
            <p:cNvSpPr>
              <a:spLocks noChangeShapeType="1"/>
            </p:cNvSpPr>
            <p:nvPr/>
          </p:nvSpPr>
          <p:spPr bwMode="auto">
            <a:xfrm>
              <a:off x="3248" y="3683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0" name="Line 58"/>
            <p:cNvSpPr>
              <a:spLocks noChangeShapeType="1"/>
            </p:cNvSpPr>
            <p:nvPr/>
          </p:nvSpPr>
          <p:spPr bwMode="auto">
            <a:xfrm>
              <a:off x="3248" y="3539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1" name="Line 59"/>
            <p:cNvSpPr>
              <a:spLocks noChangeShapeType="1"/>
            </p:cNvSpPr>
            <p:nvPr/>
          </p:nvSpPr>
          <p:spPr bwMode="auto">
            <a:xfrm>
              <a:off x="3248" y="3395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2" name="Rectangle 60"/>
            <p:cNvSpPr>
              <a:spLocks noChangeArrowheads="1"/>
            </p:cNvSpPr>
            <p:nvPr/>
          </p:nvSpPr>
          <p:spPr bwMode="auto">
            <a:xfrm>
              <a:off x="2576" y="2944"/>
              <a:ext cx="3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$s2</a:t>
              </a:r>
            </a:p>
          </p:txBody>
        </p:sp>
        <p:sp>
          <p:nvSpPr>
            <p:cNvPr id="632893" name="Rectangle 61"/>
            <p:cNvSpPr>
              <a:spLocks noChangeArrowheads="1"/>
            </p:cNvSpPr>
            <p:nvPr/>
          </p:nvSpPr>
          <p:spPr bwMode="auto">
            <a:xfrm>
              <a:off x="4304" y="2896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0x12004094</a:t>
              </a:r>
            </a:p>
          </p:txBody>
        </p:sp>
        <p:sp>
          <p:nvSpPr>
            <p:cNvPr id="632894" name="Line 62"/>
            <p:cNvSpPr>
              <a:spLocks noChangeShapeType="1"/>
            </p:cNvSpPr>
            <p:nvPr/>
          </p:nvSpPr>
          <p:spPr bwMode="auto">
            <a:xfrm>
              <a:off x="3248" y="218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5" name="Rectangle 63"/>
            <p:cNvSpPr>
              <a:spLocks noChangeArrowheads="1"/>
            </p:cNvSpPr>
            <p:nvPr/>
          </p:nvSpPr>
          <p:spPr bwMode="auto">
            <a:xfrm>
              <a:off x="528" y="2016"/>
              <a:ext cx="116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24</a:t>
              </a:r>
              <a:r>
                <a:rPr lang="en-US" sz="2000" baseline="-25000">
                  <a:solidFill>
                    <a:schemeClr val="tx1"/>
                  </a:solidFill>
                  <a:latin typeface="Courier New" pitchFamily="49" charset="0"/>
                </a:rPr>
                <a:t>10</a:t>
              </a:r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 + $s2 =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762000" y="3886200"/>
            <a:ext cx="3052763" cy="1511300"/>
            <a:chOff x="432" y="1920"/>
            <a:chExt cx="1923" cy="952"/>
          </a:xfrm>
        </p:grpSpPr>
        <p:sp>
          <p:nvSpPr>
            <p:cNvPr id="632898" name="Rectangle 66"/>
            <p:cNvSpPr>
              <a:spLocks noChangeArrowheads="1"/>
            </p:cNvSpPr>
            <p:nvPr/>
          </p:nvSpPr>
          <p:spPr bwMode="auto">
            <a:xfrm>
              <a:off x="432" y="1920"/>
              <a:ext cx="1923" cy="9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   . . . 0001 1000</a:t>
              </a:r>
            </a:p>
            <a:p>
              <a:r>
                <a:rPr lang="en-US" sz="2400">
                  <a:solidFill>
                    <a:schemeClr val="accent2"/>
                  </a:solidFill>
                </a:rPr>
                <a:t>+ . . . 1001 0100</a:t>
              </a:r>
            </a:p>
            <a:p>
              <a:r>
                <a:rPr lang="en-US" sz="2400">
                  <a:solidFill>
                    <a:schemeClr val="accent2"/>
                  </a:solidFill>
                </a:rPr>
                <a:t>   . . . 1010 1100 =</a:t>
              </a:r>
            </a:p>
            <a:p>
              <a:r>
                <a:rPr lang="en-US" sz="2400">
                  <a:solidFill>
                    <a:schemeClr val="accent2"/>
                  </a:solidFill>
                </a:rPr>
                <a:t>               0x120040ac</a:t>
              </a:r>
            </a:p>
          </p:txBody>
        </p:sp>
        <p:sp>
          <p:nvSpPr>
            <p:cNvPr id="632899" name="Line 67"/>
            <p:cNvSpPr>
              <a:spLocks noChangeShapeType="1"/>
            </p:cNvSpPr>
            <p:nvPr/>
          </p:nvSpPr>
          <p:spPr bwMode="auto">
            <a:xfrm>
              <a:off x="672" y="2400"/>
              <a:ext cx="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4114800" y="4038600"/>
            <a:ext cx="4114800" cy="431800"/>
            <a:chOff x="2592" y="2560"/>
            <a:chExt cx="2592" cy="272"/>
          </a:xfrm>
        </p:grpSpPr>
        <p:sp>
          <p:nvSpPr>
            <p:cNvPr id="632901" name="Line 69"/>
            <p:cNvSpPr>
              <a:spLocks noChangeShapeType="1"/>
            </p:cNvSpPr>
            <p:nvPr/>
          </p:nvSpPr>
          <p:spPr bwMode="auto">
            <a:xfrm>
              <a:off x="3120" y="27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2" name="Line 70"/>
            <p:cNvSpPr>
              <a:spLocks noChangeShapeType="1"/>
            </p:cNvSpPr>
            <p:nvPr/>
          </p:nvSpPr>
          <p:spPr bwMode="auto">
            <a:xfrm>
              <a:off x="3264" y="260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3" name="Line 71"/>
            <p:cNvSpPr>
              <a:spLocks noChangeShapeType="1"/>
            </p:cNvSpPr>
            <p:nvPr/>
          </p:nvSpPr>
          <p:spPr bwMode="auto">
            <a:xfrm>
              <a:off x="3264" y="275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5" name="Rectangle 73"/>
            <p:cNvSpPr>
              <a:spLocks noChangeArrowheads="1"/>
            </p:cNvSpPr>
            <p:nvPr/>
          </p:nvSpPr>
          <p:spPr bwMode="auto">
            <a:xfrm>
              <a:off x="4320" y="2560"/>
              <a:ext cx="864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0x120040ac</a:t>
              </a:r>
            </a:p>
          </p:txBody>
        </p:sp>
        <p:sp>
          <p:nvSpPr>
            <p:cNvPr id="632906" name="Rectangle 74"/>
            <p:cNvSpPr>
              <a:spLocks noChangeArrowheads="1"/>
            </p:cNvSpPr>
            <p:nvPr/>
          </p:nvSpPr>
          <p:spPr bwMode="auto">
            <a:xfrm>
              <a:off x="2592" y="2608"/>
              <a:ext cx="5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 $t0 </a:t>
              </a:r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5684838" cy="422275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 dirty="0"/>
              <a:t>How Do the Pieces Fit Together?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5257800" y="2667000"/>
            <a:ext cx="1282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I/O system</a:t>
            </a: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2908300" y="4394200"/>
            <a:ext cx="25400" cy="279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3200400" y="2667000"/>
            <a:ext cx="1739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Instr. Set Proc.</a:t>
            </a:r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1752600" y="2667000"/>
            <a:ext cx="4800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23" name="Line 7"/>
          <p:cNvSpPr>
            <a:spLocks noChangeShapeType="1"/>
          </p:cNvSpPr>
          <p:nvPr/>
        </p:nvSpPr>
        <p:spPr bwMode="auto">
          <a:xfrm>
            <a:off x="5257800" y="2667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24" name="Rectangle 8"/>
          <p:cNvSpPr>
            <a:spLocks noChangeArrowheads="1"/>
          </p:cNvSpPr>
          <p:nvPr/>
        </p:nvSpPr>
        <p:spPr bwMode="auto">
          <a:xfrm>
            <a:off x="2914650" y="2114550"/>
            <a:ext cx="11303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2876550" y="21399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4019550" y="1428750"/>
            <a:ext cx="12192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Operating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4298950" y="1682750"/>
            <a:ext cx="9525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46828" name="Line 12"/>
          <p:cNvSpPr>
            <a:spLocks noChangeShapeType="1"/>
          </p:cNvSpPr>
          <p:nvPr/>
        </p:nvSpPr>
        <p:spPr bwMode="auto">
          <a:xfrm flipV="1">
            <a:off x="3505200" y="1441450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29" name="Line 13"/>
          <p:cNvSpPr>
            <a:spLocks noChangeShapeType="1"/>
          </p:cNvSpPr>
          <p:nvPr/>
        </p:nvSpPr>
        <p:spPr bwMode="auto">
          <a:xfrm>
            <a:off x="3511550" y="1447800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>
            <a:off x="5486400" y="1454150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1" name="Rectangle 15"/>
          <p:cNvSpPr>
            <a:spLocks noChangeArrowheads="1"/>
          </p:cNvSpPr>
          <p:nvPr/>
        </p:nvSpPr>
        <p:spPr bwMode="auto">
          <a:xfrm>
            <a:off x="2660650" y="1085850"/>
            <a:ext cx="13843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546832" name="Line 16"/>
          <p:cNvSpPr>
            <a:spLocks noChangeShapeType="1"/>
          </p:cNvSpPr>
          <p:nvPr/>
        </p:nvSpPr>
        <p:spPr bwMode="auto">
          <a:xfrm flipV="1">
            <a:off x="2438400" y="984250"/>
            <a:ext cx="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3" name="Line 17"/>
          <p:cNvSpPr>
            <a:spLocks noChangeShapeType="1"/>
          </p:cNvSpPr>
          <p:nvPr/>
        </p:nvSpPr>
        <p:spPr bwMode="auto">
          <a:xfrm>
            <a:off x="5257800" y="9969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4" name="Rectangle 18"/>
          <p:cNvSpPr>
            <a:spLocks noChangeArrowheads="1"/>
          </p:cNvSpPr>
          <p:nvPr/>
        </p:nvSpPr>
        <p:spPr bwMode="auto">
          <a:xfrm>
            <a:off x="3181350" y="3867150"/>
            <a:ext cx="16510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Digital Design</a:t>
            </a:r>
          </a:p>
        </p:txBody>
      </p:sp>
      <p:sp>
        <p:nvSpPr>
          <p:cNvPr id="546835" name="Rectangle 19"/>
          <p:cNvSpPr>
            <a:spLocks noChangeArrowheads="1"/>
          </p:cNvSpPr>
          <p:nvPr/>
        </p:nvSpPr>
        <p:spPr bwMode="auto">
          <a:xfrm>
            <a:off x="2724150" y="3841750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6" name="Rectangle 20"/>
          <p:cNvSpPr>
            <a:spLocks noChangeArrowheads="1"/>
          </p:cNvSpPr>
          <p:nvPr/>
        </p:nvSpPr>
        <p:spPr bwMode="auto">
          <a:xfrm>
            <a:off x="3124200" y="4191000"/>
            <a:ext cx="16764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Circuit Design</a:t>
            </a:r>
          </a:p>
        </p:txBody>
      </p:sp>
      <p:sp>
        <p:nvSpPr>
          <p:cNvPr id="546837" name="Rectangle 21"/>
          <p:cNvSpPr>
            <a:spLocks noChangeArrowheads="1"/>
          </p:cNvSpPr>
          <p:nvPr/>
        </p:nvSpPr>
        <p:spPr bwMode="auto">
          <a:xfrm>
            <a:off x="2876550" y="4197350"/>
            <a:ext cx="2381250" cy="37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8" name="Rectangle 22" descr="50%"/>
          <p:cNvSpPr>
            <a:spLocks noChangeArrowheads="1"/>
          </p:cNvSpPr>
          <p:nvPr/>
        </p:nvSpPr>
        <p:spPr bwMode="auto">
          <a:xfrm>
            <a:off x="1752600" y="2514600"/>
            <a:ext cx="4800600" cy="12065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9" name="Rectangle 23"/>
          <p:cNvSpPr>
            <a:spLocks noChangeArrowheads="1"/>
          </p:cNvSpPr>
          <p:nvPr/>
        </p:nvSpPr>
        <p:spPr bwMode="auto">
          <a:xfrm>
            <a:off x="6629400" y="2362200"/>
            <a:ext cx="1727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Instruction Set</a:t>
            </a:r>
          </a:p>
          <a:p>
            <a:pPr algn="ctr">
              <a:lnSpc>
                <a:spcPct val="85000"/>
              </a:lnSpc>
            </a:pPr>
            <a:r>
              <a:rPr lang="en-US" b="1"/>
              <a:t> Architecture</a:t>
            </a:r>
          </a:p>
        </p:txBody>
      </p:sp>
      <p:sp>
        <p:nvSpPr>
          <p:cNvPr id="546840" name="Rectangle 24"/>
          <p:cNvSpPr>
            <a:spLocks noChangeArrowheads="1"/>
          </p:cNvSpPr>
          <p:nvPr/>
        </p:nvSpPr>
        <p:spPr bwMode="auto">
          <a:xfrm>
            <a:off x="4286250" y="2114550"/>
            <a:ext cx="11557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Firmware</a:t>
            </a:r>
          </a:p>
        </p:txBody>
      </p:sp>
      <p:sp>
        <p:nvSpPr>
          <p:cNvPr id="546841" name="Rectangle 25"/>
          <p:cNvSpPr>
            <a:spLocks noChangeArrowheads="1"/>
          </p:cNvSpPr>
          <p:nvPr/>
        </p:nvSpPr>
        <p:spPr bwMode="auto">
          <a:xfrm>
            <a:off x="4248150" y="21399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42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1066800" y="4953000"/>
            <a:ext cx="6858000" cy="1401763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/>
              <a:t>Coordination of many </a:t>
            </a:r>
            <a:r>
              <a:rPr lang="en-US" i="1">
                <a:solidFill>
                  <a:schemeClr val="accent1"/>
                </a:solidFill>
              </a:rPr>
              <a:t>levels of abstraction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Under a rapidly changing set of forces</a:t>
            </a:r>
          </a:p>
          <a:p>
            <a:pPr>
              <a:spcBef>
                <a:spcPct val="50000"/>
              </a:spcBef>
            </a:pPr>
            <a:r>
              <a:rPr lang="en-US"/>
              <a:t>Design, measurement, </a:t>
            </a:r>
            <a:r>
              <a:rPr lang="en-US" i="1"/>
              <a:t>and</a:t>
            </a:r>
            <a:r>
              <a:rPr lang="en-US"/>
              <a:t> evaluation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546843" name="Line 27"/>
          <p:cNvSpPr>
            <a:spLocks noChangeShapeType="1"/>
          </p:cNvSpPr>
          <p:nvPr/>
        </p:nvSpPr>
        <p:spPr bwMode="auto">
          <a:xfrm>
            <a:off x="2444750" y="990600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44" name="Rectangle 28"/>
          <p:cNvSpPr>
            <a:spLocks noChangeArrowheads="1"/>
          </p:cNvSpPr>
          <p:nvPr/>
        </p:nvSpPr>
        <p:spPr bwMode="auto">
          <a:xfrm>
            <a:off x="2874963" y="3400425"/>
            <a:ext cx="2327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Datapath</a:t>
            </a:r>
            <a:r>
              <a:rPr lang="en-US" b="1" dirty="0">
                <a:solidFill>
                  <a:schemeClr val="tx1"/>
                </a:solidFill>
              </a:rPr>
              <a:t> &amp; Control </a:t>
            </a:r>
          </a:p>
        </p:txBody>
      </p:sp>
      <p:sp>
        <p:nvSpPr>
          <p:cNvPr id="546845" name="Rectangle 29"/>
          <p:cNvSpPr>
            <a:spLocks noChangeArrowheads="1"/>
          </p:cNvSpPr>
          <p:nvPr/>
        </p:nvSpPr>
        <p:spPr bwMode="auto">
          <a:xfrm>
            <a:off x="2667000" y="3359150"/>
            <a:ext cx="27432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46" name="Line 30"/>
          <p:cNvSpPr>
            <a:spLocks noChangeShapeType="1"/>
          </p:cNvSpPr>
          <p:nvPr/>
        </p:nvSpPr>
        <p:spPr bwMode="auto">
          <a:xfrm>
            <a:off x="2819400" y="2667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6847" name="Rectangle 31"/>
          <p:cNvSpPr>
            <a:spLocks noChangeArrowheads="1"/>
          </p:cNvSpPr>
          <p:nvPr/>
        </p:nvSpPr>
        <p:spPr bwMode="auto">
          <a:xfrm>
            <a:off x="1752600" y="2667000"/>
            <a:ext cx="1066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Memory </a:t>
            </a:r>
          </a:p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233407"/>
          </a:xfrm>
        </p:spPr>
        <p:txBody>
          <a:bodyPr/>
          <a:lstStyle/>
          <a:p>
            <a:fld id="{A6546767-1045-4BB3-9558-C56DD1695630}" type="slidenum">
              <a:rPr lang="en-US" sz="2500" smtClean="0"/>
              <a:pPr/>
              <a:t>20</a:t>
            </a:fld>
            <a:endParaRPr lang="en-US" sz="25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665"/>
          </a:xfrm>
        </p:spPr>
        <p:txBody>
          <a:bodyPr>
            <a:no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44450" y="1009650"/>
            <a:ext cx="1609436" cy="5580063"/>
            <a:chOff x="0" y="0"/>
            <a:chExt cx="1148" cy="3515"/>
          </a:xfrm>
        </p:grpSpPr>
        <p:sp>
          <p:nvSpPr>
            <p:cNvPr id="9" name="Rectangle 2"/>
            <p:cNvSpPr>
              <a:spLocks/>
            </p:cNvSpPr>
            <p:nvPr/>
          </p:nvSpPr>
          <p:spPr bwMode="auto">
            <a:xfrm>
              <a:off x="548" y="2020"/>
              <a:ext cx="16" cy="139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3"/>
            <p:cNvSpPr>
              <a:spLocks/>
            </p:cNvSpPr>
            <p:nvPr/>
          </p:nvSpPr>
          <p:spPr bwMode="auto">
            <a:xfrm>
              <a:off x="195" y="195"/>
              <a:ext cx="953" cy="40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4"/>
            <p:cNvSpPr>
              <a:spLocks/>
            </p:cNvSpPr>
            <p:nvPr/>
          </p:nvSpPr>
          <p:spPr bwMode="auto">
            <a:xfrm>
              <a:off x="204" y="1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12" name="Rectangle 5"/>
            <p:cNvSpPr>
              <a:spLocks/>
            </p:cNvSpPr>
            <p:nvPr/>
          </p:nvSpPr>
          <p:spPr bwMode="auto">
            <a:xfrm>
              <a:off x="195" y="7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/>
            </p:cNvSpPr>
            <p:nvPr/>
          </p:nvSpPr>
          <p:spPr bwMode="auto">
            <a:xfrm>
              <a:off x="204" y="7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Decode</a:t>
              </a:r>
            </a:p>
          </p:txBody>
        </p:sp>
        <p:sp>
          <p:nvSpPr>
            <p:cNvPr id="14" name="Rectangle 7"/>
            <p:cNvSpPr>
              <a:spLocks/>
            </p:cNvSpPr>
            <p:nvPr/>
          </p:nvSpPr>
          <p:spPr bwMode="auto">
            <a:xfrm>
              <a:off x="195" y="13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204" y="13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Operand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16" name="Rectangle 9"/>
            <p:cNvSpPr>
              <a:spLocks/>
            </p:cNvSpPr>
            <p:nvPr/>
          </p:nvSpPr>
          <p:spPr bwMode="auto">
            <a:xfrm>
              <a:off x="195" y="1996"/>
              <a:ext cx="953" cy="192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10"/>
            <p:cNvSpPr>
              <a:spLocks/>
            </p:cNvSpPr>
            <p:nvPr/>
          </p:nvSpPr>
          <p:spPr bwMode="auto">
            <a:xfrm>
              <a:off x="204" y="1972"/>
              <a:ext cx="928" cy="2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9000"/>
                </a:lnSpc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Execute</a:t>
              </a:r>
            </a:p>
          </p:txBody>
        </p:sp>
        <p:sp>
          <p:nvSpPr>
            <p:cNvPr id="18" name="Rectangle 11"/>
            <p:cNvSpPr>
              <a:spLocks/>
            </p:cNvSpPr>
            <p:nvPr/>
          </p:nvSpPr>
          <p:spPr bwMode="auto">
            <a:xfrm>
              <a:off x="195" y="24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/>
            </p:cNvSpPr>
            <p:nvPr/>
          </p:nvSpPr>
          <p:spPr bwMode="auto">
            <a:xfrm>
              <a:off x="204" y="23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Result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Store</a:t>
              </a:r>
            </a:p>
          </p:txBody>
        </p:sp>
        <p:sp>
          <p:nvSpPr>
            <p:cNvPr id="20" name="Rectangle 13"/>
            <p:cNvSpPr>
              <a:spLocks/>
            </p:cNvSpPr>
            <p:nvPr/>
          </p:nvSpPr>
          <p:spPr bwMode="auto">
            <a:xfrm>
              <a:off x="195" y="30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14"/>
            <p:cNvSpPr>
              <a:spLocks/>
            </p:cNvSpPr>
            <p:nvPr/>
          </p:nvSpPr>
          <p:spPr bwMode="auto">
            <a:xfrm>
              <a:off x="204" y="29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Next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645" y="603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645" y="1802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645" y="1203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645" y="2816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645" y="2171"/>
              <a:ext cx="8" cy="22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645" y="3416"/>
              <a:ext cx="8" cy="9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4" y="3504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rot="10800000" flipH="1">
              <a:off x="0" y="4"/>
              <a:ext cx="0" cy="350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4" y="0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645" y="4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2" name="Rectangle 26"/>
          <p:cNvSpPr>
            <a:spLocks/>
          </p:cNvSpPr>
          <p:nvPr/>
        </p:nvSpPr>
        <p:spPr bwMode="auto">
          <a:xfrm>
            <a:off x="2247900" y="1320800"/>
            <a:ext cx="6706919" cy="3247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Fetch the load inst from memory</a:t>
            </a:r>
            <a:r>
              <a:rPr lang="en-US" sz="25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</a:p>
        </p:txBody>
      </p:sp>
      <p:sp>
        <p:nvSpPr>
          <p:cNvPr id="33" name="Rectangle 27"/>
          <p:cNvSpPr>
            <a:spLocks/>
          </p:cNvSpPr>
          <p:nvPr/>
        </p:nvSpPr>
        <p:spPr bwMode="auto">
          <a:xfrm>
            <a:off x="1955800" y="3302000"/>
            <a:ext cx="6706919" cy="3247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5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“Retrieve” register value:</a:t>
            </a:r>
            <a:r>
              <a:rPr lang="en-US" sz="25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$2 </a:t>
            </a:r>
          </a:p>
        </p:txBody>
      </p:sp>
      <p:sp>
        <p:nvSpPr>
          <p:cNvPr id="34" name="Rectangle 28"/>
          <p:cNvSpPr>
            <a:spLocks/>
          </p:cNvSpPr>
          <p:nvPr/>
        </p:nvSpPr>
        <p:spPr bwMode="auto">
          <a:xfrm>
            <a:off x="2108200" y="4025900"/>
            <a:ext cx="6706919" cy="3247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Compute memory address: </a:t>
            </a:r>
            <a:r>
              <a:rPr lang="en-US" sz="25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32 + $2</a:t>
            </a:r>
            <a:r>
              <a:rPr lang="en-US" sz="2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</a:p>
        </p:txBody>
      </p:sp>
      <p:sp>
        <p:nvSpPr>
          <p:cNvPr id="35" name="Rectangle 29"/>
          <p:cNvSpPr>
            <a:spLocks/>
          </p:cNvSpPr>
          <p:nvPr/>
        </p:nvSpPr>
        <p:spPr bwMode="auto">
          <a:xfrm>
            <a:off x="2108200" y="4826000"/>
            <a:ext cx="6998525" cy="3247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950200" algn="l"/>
              </a:tabLst>
            </a:pPr>
            <a:r>
              <a:rPr lang="en-US" sz="25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Load memory address contents into: </a:t>
            </a:r>
            <a:r>
              <a:rPr lang="en-US" sz="25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$1</a:t>
            </a:r>
            <a:r>
              <a:rPr lang="en-US" sz="25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25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2108200" y="5397500"/>
            <a:ext cx="6998525" cy="1155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950200" algn="l"/>
              </a:tabLst>
            </a:pP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Prepare to fetch </a:t>
            </a:r>
            <a:r>
              <a:rPr lang="en-US" sz="20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instr</a:t>
            </a: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that follows the </a:t>
            </a:r>
            <a:r>
              <a:rPr lang="en-US" sz="20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in the program. Depending on load semantics, new </a:t>
            </a:r>
            <a:r>
              <a:rPr lang="en-US" sz="20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$1</a:t>
            </a: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is visible to that </a:t>
            </a:r>
            <a:r>
              <a:rPr lang="en-US" sz="20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instr</a:t>
            </a: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or not until the following </a:t>
            </a:r>
            <a:r>
              <a:rPr lang="en-US" sz="20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instr</a:t>
            </a: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(”delayed loads”).</a:t>
            </a:r>
          </a:p>
        </p:txBody>
      </p:sp>
      <p:grpSp>
        <p:nvGrpSpPr>
          <p:cNvPr id="37" name="Group 50"/>
          <p:cNvGrpSpPr>
            <a:grpSpLocks/>
          </p:cNvGrpSpPr>
          <p:nvPr/>
        </p:nvGrpSpPr>
        <p:grpSpPr bwMode="auto">
          <a:xfrm>
            <a:off x="2235200" y="1930400"/>
            <a:ext cx="6908800" cy="763139"/>
            <a:chOff x="0" y="0"/>
            <a:chExt cx="4928" cy="752"/>
          </a:xfrm>
        </p:grpSpPr>
        <p:sp>
          <p:nvSpPr>
            <p:cNvPr id="38" name="Rectangle 31"/>
            <p:cNvSpPr>
              <a:spLocks/>
            </p:cNvSpPr>
            <p:nvPr/>
          </p:nvSpPr>
          <p:spPr bwMode="auto">
            <a:xfrm>
              <a:off x="0" y="432"/>
              <a:ext cx="4784" cy="3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7620000" algn="l"/>
                </a:tabLst>
              </a:pPr>
              <a:r>
                <a:rPr lang="en-US" sz="250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Decode fields to get :</a:t>
              </a:r>
              <a:r>
                <a:rPr lang="en-US" sz="2500" b="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LW $1, 32($2)  </a:t>
              </a:r>
            </a:p>
          </p:txBody>
        </p: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34" y="24"/>
              <a:ext cx="3423" cy="427"/>
              <a:chOff x="-45" y="0"/>
              <a:chExt cx="3423" cy="427"/>
            </a:xfrm>
          </p:grpSpPr>
          <p:sp>
            <p:nvSpPr>
              <p:cNvPr id="41" name="Rectangle 32"/>
              <p:cNvSpPr>
                <a:spLocks/>
              </p:cNvSpPr>
              <p:nvPr/>
            </p:nvSpPr>
            <p:spPr bwMode="auto">
              <a:xfrm>
                <a:off x="752" y="48"/>
                <a:ext cx="0" cy="379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500"/>
              </a:p>
            </p:txBody>
          </p:sp>
          <p:sp>
            <p:nvSpPr>
              <p:cNvPr id="42" name="Rectangle 33"/>
              <p:cNvSpPr>
                <a:spLocks/>
              </p:cNvSpPr>
              <p:nvPr/>
            </p:nvSpPr>
            <p:spPr bwMode="auto">
              <a:xfrm>
                <a:off x="1216" y="48"/>
                <a:ext cx="0" cy="379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500"/>
              </a:p>
            </p:txBody>
          </p:sp>
          <p:sp>
            <p:nvSpPr>
              <p:cNvPr id="43" name="Rectangle 34"/>
              <p:cNvSpPr>
                <a:spLocks/>
              </p:cNvSpPr>
              <p:nvPr/>
            </p:nvSpPr>
            <p:spPr bwMode="auto">
              <a:xfrm>
                <a:off x="1616" y="48"/>
                <a:ext cx="0" cy="379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500"/>
              </a:p>
            </p:txBody>
          </p:sp>
          <p:grpSp>
            <p:nvGrpSpPr>
              <p:cNvPr id="44" name="Group 41"/>
              <p:cNvGrpSpPr>
                <a:grpSpLocks/>
              </p:cNvGrpSpPr>
              <p:nvPr/>
            </p:nvGrpSpPr>
            <p:grpSpPr bwMode="auto">
              <a:xfrm>
                <a:off x="55" y="0"/>
                <a:ext cx="2993" cy="379"/>
                <a:chOff x="55" y="0"/>
                <a:chExt cx="2993" cy="379"/>
              </a:xfrm>
            </p:grpSpPr>
            <p:sp>
              <p:nvSpPr>
                <p:cNvPr id="51" name="Rectangle 35"/>
                <p:cNvSpPr>
                  <a:spLocks/>
                </p:cNvSpPr>
                <p:nvPr/>
              </p:nvSpPr>
              <p:spPr bwMode="auto">
                <a:xfrm>
                  <a:off x="55" y="24"/>
                  <a:ext cx="540" cy="267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b="0" i="0" dirty="0" err="1">
                      <a:latin typeface="Courier New Bold" charset="0"/>
                      <a:cs typeface="Courier New Bold" charset="0"/>
                      <a:sym typeface="Courier New Bold" charset="0"/>
                    </a:rPr>
                    <a:t>opcode</a:t>
                  </a:r>
                  <a:endParaRPr lang="en-US" b="0" i="0" dirty="0">
                    <a:latin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  <p:sp>
              <p:nvSpPr>
                <p:cNvPr id="52" name="Rectangle 36"/>
                <p:cNvSpPr>
                  <a:spLocks/>
                </p:cNvSpPr>
                <p:nvPr/>
              </p:nvSpPr>
              <p:spPr bwMode="auto">
                <a:xfrm>
                  <a:off x="768" y="24"/>
                  <a:ext cx="137" cy="267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</a:tabLst>
                  </a:pPr>
                  <a:r>
                    <a:rPr lang="en-US" b="0" i="0" dirty="0" err="1">
                      <a:latin typeface="Courier New Bold" charset="0"/>
                      <a:cs typeface="Courier New Bold" charset="0"/>
                      <a:sym typeface="Courier New Bold" charset="0"/>
                    </a:rPr>
                    <a:t>rs</a:t>
                  </a:r>
                  <a:endParaRPr lang="en-US" sz="2500" b="0" i="0" dirty="0">
                    <a:latin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  <p:sp>
              <p:nvSpPr>
                <p:cNvPr id="53" name="Rectangle 37"/>
                <p:cNvSpPr>
                  <a:spLocks/>
                </p:cNvSpPr>
                <p:nvPr/>
              </p:nvSpPr>
              <p:spPr bwMode="auto">
                <a:xfrm>
                  <a:off x="1304" y="24"/>
                  <a:ext cx="101" cy="267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</a:tabLst>
                  </a:pPr>
                  <a:r>
                    <a:rPr lang="en-US" b="0" i="0" dirty="0" err="1">
                      <a:latin typeface="Courier New Bold" charset="0"/>
                      <a:cs typeface="Courier New Bold" charset="0"/>
                      <a:sym typeface="Courier New Bold" charset="0"/>
                    </a:rPr>
                    <a:t>rt</a:t>
                  </a:r>
                  <a:endParaRPr lang="en-US" sz="2500" b="0" i="0" dirty="0">
                    <a:latin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  <p:sp>
              <p:nvSpPr>
                <p:cNvPr id="54" name="Rectangle 38"/>
                <p:cNvSpPr>
                  <a:spLocks/>
                </p:cNvSpPr>
                <p:nvPr/>
              </p:nvSpPr>
              <p:spPr bwMode="auto">
                <a:xfrm>
                  <a:off x="1936" y="0"/>
                  <a:ext cx="0" cy="379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2500"/>
                </a:p>
              </p:txBody>
            </p:sp>
            <p:sp>
              <p:nvSpPr>
                <p:cNvPr id="55" name="Rectangle 39"/>
                <p:cNvSpPr>
                  <a:spLocks/>
                </p:cNvSpPr>
                <p:nvPr/>
              </p:nvSpPr>
              <p:spPr bwMode="auto">
                <a:xfrm>
                  <a:off x="3048" y="0"/>
                  <a:ext cx="0" cy="379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2500"/>
                </a:p>
              </p:txBody>
            </p:sp>
            <p:sp>
              <p:nvSpPr>
                <p:cNvPr id="56" name="Rectangle 40"/>
                <p:cNvSpPr>
                  <a:spLocks/>
                </p:cNvSpPr>
                <p:nvPr/>
              </p:nvSpPr>
              <p:spPr bwMode="auto">
                <a:xfrm>
                  <a:off x="2176" y="24"/>
                  <a:ext cx="400" cy="267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offset</a:t>
                  </a:r>
                </a:p>
              </p:txBody>
            </p:sp>
          </p:grpSp>
          <p:sp>
            <p:nvSpPr>
              <p:cNvPr id="45" name="Rectangle 42"/>
              <p:cNvSpPr>
                <a:spLocks/>
              </p:cNvSpPr>
              <p:nvPr/>
            </p:nvSpPr>
            <p:spPr bwMode="auto">
              <a:xfrm>
                <a:off x="-45" y="93"/>
                <a:ext cx="3423" cy="192"/>
              </a:xfrm>
              <a:prstGeom prst="rect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500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668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500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1212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500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1724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500"/>
              </a:p>
            </p:txBody>
          </p:sp>
          <p:sp>
            <p:nvSpPr>
              <p:cNvPr id="49" name="Rectangle 46"/>
              <p:cNvSpPr>
                <a:spLocks/>
              </p:cNvSpPr>
              <p:nvPr/>
            </p:nvSpPr>
            <p:spPr bwMode="auto">
              <a:xfrm>
                <a:off x="104" y="8"/>
                <a:ext cx="0" cy="379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500"/>
              </a:p>
            </p:txBody>
          </p:sp>
          <p:sp>
            <p:nvSpPr>
              <p:cNvPr id="50" name="Rectangle 47"/>
              <p:cNvSpPr>
                <a:spLocks/>
              </p:cNvSpPr>
              <p:nvPr/>
            </p:nvSpPr>
            <p:spPr bwMode="auto">
              <a:xfrm>
                <a:off x="1224" y="8"/>
                <a:ext cx="0" cy="379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500"/>
              </a:p>
            </p:txBody>
          </p:sp>
        </p:grpSp>
        <p:sp>
          <p:nvSpPr>
            <p:cNvPr id="40" name="Rectangle 49"/>
            <p:cNvSpPr>
              <a:spLocks/>
            </p:cNvSpPr>
            <p:nvPr/>
          </p:nvSpPr>
          <p:spPr bwMode="auto">
            <a:xfrm>
              <a:off x="3712" y="0"/>
              <a:ext cx="1216" cy="31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5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“I-Format”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513280" presetClass="entr" presetSubtype="608558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513280" presetClass="entr" presetSubtype="7718792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513280" presetClass="entr" presetSubtype="771878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8513280" presetClass="entr" presetSubtype="7718800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513280" presetClass="entr" presetSubtype="771876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8513280" presetClass="entr" presetSubtype="771882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848600" cy="12954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Load/Store Instruction Format (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 format):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			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00" y="150352"/>
            <a:ext cx="8229600" cy="1143000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dirty="0"/>
              <a:t>Machine Language - Load Instruction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0" y="1756800"/>
            <a:ext cx="7848600" cy="174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0" y="3810000"/>
            <a:ext cx="7543800" cy="218326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3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43434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Byte Addresses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316706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Since 8-bit bytes are so useful, most architectures address individual </a:t>
            </a:r>
            <a:r>
              <a:rPr lang="en-US">
                <a:solidFill>
                  <a:schemeClr val="accent1"/>
                </a:solidFill>
              </a:rPr>
              <a:t>bytes</a:t>
            </a:r>
            <a:r>
              <a:rPr lang="en-US"/>
              <a:t> in memory</a:t>
            </a:r>
          </a:p>
          <a:p>
            <a:pPr lvl="1"/>
            <a:r>
              <a:rPr lang="en-US"/>
              <a:t>The memory address of a </a:t>
            </a:r>
            <a:r>
              <a:rPr lang="en-US">
                <a:solidFill>
                  <a:schemeClr val="accent1"/>
                </a:solidFill>
              </a:rPr>
              <a:t>word</a:t>
            </a:r>
            <a:r>
              <a:rPr lang="en-US"/>
              <a:t> must be a multiple of 4 (</a:t>
            </a:r>
            <a:r>
              <a:rPr lang="en-US">
                <a:solidFill>
                  <a:schemeClr val="accent1"/>
                </a:solidFill>
              </a:rPr>
              <a:t>alignment restriction</a:t>
            </a:r>
            <a:r>
              <a:rPr lang="en-US"/>
              <a:t>)</a:t>
            </a:r>
          </a:p>
          <a:p>
            <a:r>
              <a:rPr lang="en-US">
                <a:solidFill>
                  <a:srgbClr val="00B7A5"/>
                </a:solidFill>
              </a:rPr>
              <a:t>Big Endian:</a:t>
            </a:r>
            <a:r>
              <a:rPr lang="en-US"/>
              <a:t>	 leftmost byte is word address</a:t>
            </a:r>
          </a:p>
          <a:p>
            <a:pPr lvl="2">
              <a:buFontTx/>
              <a:buNone/>
            </a:pPr>
            <a:r>
              <a:rPr lang="en-US"/>
              <a:t> IBM 360/370, Motorola 68k, </a:t>
            </a:r>
            <a:r>
              <a:rPr lang="en-US">
                <a:solidFill>
                  <a:schemeClr val="accent1"/>
                </a:solidFill>
              </a:rPr>
              <a:t>MIPS</a:t>
            </a:r>
            <a:r>
              <a:rPr lang="en-US"/>
              <a:t>, Sparc, HP PA</a:t>
            </a:r>
            <a:endParaRPr lang="en-US" sz="2000"/>
          </a:p>
          <a:p>
            <a:r>
              <a:rPr lang="en-US">
                <a:solidFill>
                  <a:schemeClr val="accent1"/>
                </a:solidFill>
              </a:rPr>
              <a:t>Little Endian</a:t>
            </a:r>
            <a:r>
              <a:rPr lang="en-US"/>
              <a:t>:	rightmost byte is word address</a:t>
            </a:r>
          </a:p>
          <a:p>
            <a:pPr lvl="2">
              <a:buFontTx/>
              <a:buNone/>
            </a:pPr>
            <a:r>
              <a:rPr lang="en-US"/>
              <a:t>Intel 80x86, DEC Vax, DEC Alpha (Windows NT)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4419600"/>
            <a:ext cx="5930900" cy="1579563"/>
            <a:chOff x="816" y="1632"/>
            <a:chExt cx="3736" cy="995"/>
          </a:xfrm>
        </p:grpSpPr>
        <p:sp>
          <p:nvSpPr>
            <p:cNvPr id="594949" name="Rectangle 5"/>
            <p:cNvSpPr>
              <a:spLocks noChangeArrowheads="1"/>
            </p:cNvSpPr>
            <p:nvPr/>
          </p:nvSpPr>
          <p:spPr bwMode="auto">
            <a:xfrm>
              <a:off x="1728" y="1968"/>
              <a:ext cx="1960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0" name="Line 6"/>
            <p:cNvSpPr>
              <a:spLocks noChangeShapeType="1"/>
            </p:cNvSpPr>
            <p:nvPr/>
          </p:nvSpPr>
          <p:spPr bwMode="auto">
            <a:xfrm>
              <a:off x="2688" y="196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>
              <a:off x="2208" y="196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Line 8"/>
            <p:cNvSpPr>
              <a:spLocks noChangeShapeType="1"/>
            </p:cNvSpPr>
            <p:nvPr/>
          </p:nvSpPr>
          <p:spPr bwMode="auto">
            <a:xfrm>
              <a:off x="3168" y="196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1248" y="2016"/>
              <a:ext cx="37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msb</a:t>
              </a:r>
            </a:p>
          </p:txBody>
        </p:sp>
        <p:sp>
          <p:nvSpPr>
            <p:cNvPr id="594954" name="Rectangle 10"/>
            <p:cNvSpPr>
              <a:spLocks noChangeArrowheads="1"/>
            </p:cNvSpPr>
            <p:nvPr/>
          </p:nvSpPr>
          <p:spPr bwMode="auto">
            <a:xfrm>
              <a:off x="3792" y="2016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lsb</a:t>
              </a:r>
            </a:p>
          </p:txBody>
        </p:sp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1920" y="1789"/>
              <a:ext cx="164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3          2          1           0</a:t>
              </a:r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216" y="1632"/>
              <a:ext cx="133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i="1"/>
                <a:t>little endian byte 0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816" y="2256"/>
              <a:ext cx="2696" cy="371"/>
              <a:chOff x="336" y="2688"/>
              <a:chExt cx="2696" cy="371"/>
            </a:xfrm>
          </p:grpSpPr>
          <p:sp>
            <p:nvSpPr>
              <p:cNvPr id="594958" name="Rectangle 14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164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b="1">
                    <a:solidFill>
                      <a:srgbClr val="00B7A5"/>
                    </a:solidFill>
                  </a:rPr>
                  <a:t>0          1          2           3</a:t>
                </a:r>
              </a:p>
            </p:txBody>
          </p:sp>
          <p:sp>
            <p:nvSpPr>
              <p:cNvPr id="594959" name="Rectangle 15"/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126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b="1" i="1">
                    <a:solidFill>
                      <a:srgbClr val="00B7A5"/>
                    </a:solidFill>
                  </a:rPr>
                  <a:t>big endian byte 0</a:t>
                </a:r>
              </a:p>
            </p:txBody>
          </p:sp>
        </p:grp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124200" y="5715000"/>
            <a:ext cx="1219200" cy="284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886200" y="4419600"/>
            <a:ext cx="1219200" cy="249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422275"/>
          </a:xfrm>
        </p:spPr>
        <p:txBody>
          <a:bodyPr>
            <a:normAutofit fontScale="90000"/>
          </a:bodyPr>
          <a:lstStyle/>
          <a:p>
            <a:r>
              <a:rPr lang="en-US"/>
              <a:t>Aside: Loading and Storing Bytes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151288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MIPS provides special instructions to move bytes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lb	$t0, 1($s3)  #load byte from memory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sb	$t0, 6($s3)  #store byte to  memory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971800"/>
            <a:ext cx="5791200" cy="366713"/>
            <a:chOff x="1056" y="3024"/>
            <a:chExt cx="3648" cy="231"/>
          </a:xfrm>
        </p:grpSpPr>
        <p:sp>
          <p:nvSpPr>
            <p:cNvPr id="650245" name="Rectangle 5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46" name="Line 6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0247" name="Line 7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0248" name="Line 8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0249" name="Text Box 9"/>
            <p:cNvSpPr txBox="1">
              <a:spLocks noChangeArrowheads="1"/>
            </p:cNvSpPr>
            <p:nvPr/>
          </p:nvSpPr>
          <p:spPr bwMode="auto">
            <a:xfrm>
              <a:off x="1200" y="3024"/>
              <a:ext cx="290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 rs             rt                 16 bit offset</a:t>
              </a:r>
            </a:p>
          </p:txBody>
        </p:sp>
      </p:grpSp>
      <p:sp>
        <p:nvSpPr>
          <p:cNvPr id="650251" name="Rectangle 11"/>
          <p:cNvSpPr>
            <a:spLocks noChangeArrowheads="1"/>
          </p:cNvSpPr>
          <p:nvPr/>
        </p:nvSpPr>
        <p:spPr bwMode="auto">
          <a:xfrm>
            <a:off x="457200" y="3792538"/>
            <a:ext cx="8229600" cy="2611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What 8 bits get loaded and stored?</a:t>
            </a:r>
          </a:p>
          <a:p>
            <a:pPr marL="741363" lvl="1" indent="-246063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load byte places the byte from memory in the rightmost 8 bits of the destination register</a:t>
            </a:r>
          </a:p>
          <a:p>
            <a:pPr marL="1146175" lvl="2" indent="-176213">
              <a:spcBef>
                <a:spcPct val="4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what happens to the other bits in the register?</a:t>
            </a:r>
          </a:p>
          <a:p>
            <a:pPr marL="741363" lvl="1" indent="-246063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store byte takes the byte from the rightmost 8 bits of a register and writes it to a byte in memory</a:t>
            </a:r>
          </a:p>
          <a:p>
            <a:pPr marL="1146175" lvl="2" indent="-176213">
              <a:spcBef>
                <a:spcPct val="4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what happens to the other bits in the memory word?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3352800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pPr marL="342900" indent="-342900"/>
            <a:r>
              <a:rPr lang="en-US"/>
              <a:t>MIPS </a:t>
            </a:r>
            <a:r>
              <a:rPr lang="en-US">
                <a:solidFill>
                  <a:schemeClr val="accent1"/>
                </a:solidFill>
              </a:rPr>
              <a:t>conditional branch</a:t>
            </a:r>
            <a:r>
              <a:rPr lang="en-US"/>
              <a:t> instructions: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bne $s0, $s1, Lbl	#go to Lbl if $s0</a:t>
            </a:r>
            <a:r>
              <a:rPr lang="en-US">
                <a:latin typeface="Courier New" pitchFamily="49" charset="0"/>
                <a:sym typeface="Symbol" pitchFamily="18" charset="2"/>
              </a:rPr>
              <a:t></a:t>
            </a:r>
            <a:r>
              <a:rPr lang="en-US">
                <a:latin typeface="Courier New" pitchFamily="49" charset="0"/>
              </a:rPr>
              <a:t>$s1 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beq $s0, $s1, Lbl	#go to Lbl if $s0=$s1	</a:t>
            </a:r>
            <a:endParaRPr lang="en-US"/>
          </a:p>
          <a:p>
            <a:pPr marL="742950" lvl="1" indent="-285750"/>
            <a:r>
              <a:rPr lang="en-US"/>
              <a:t>Ex:	</a:t>
            </a:r>
            <a:r>
              <a:rPr lang="en-US">
                <a:latin typeface="Courier New" pitchFamily="49" charset="0"/>
              </a:rPr>
              <a:t>if (i==j) h = i + j;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		</a:t>
            </a:r>
            <a:r>
              <a:rPr lang="en-US" sz="2000">
                <a:latin typeface="Courier New" pitchFamily="49" charset="0"/>
              </a:rPr>
              <a:t>bne $s0, $s1, Lbl1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add $s3, $s0, $s1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Lbl1:	...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dirty="0"/>
              <a:t>MIPS Control Flow Instructions</a:t>
            </a: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381000" y="4267200"/>
            <a:ext cx="86106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Instruction Format (</a:t>
            </a:r>
            <a:r>
              <a:rPr lang="en-US" sz="2400"/>
              <a:t>I</a:t>
            </a:r>
            <a:r>
              <a:rPr lang="en-US" sz="2400">
                <a:solidFill>
                  <a:schemeClr val="tx1"/>
                </a:solidFill>
              </a:rPr>
              <a:t> format):</a:t>
            </a:r>
            <a:br>
              <a:rPr lang="en-US" sz="24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4876800"/>
            <a:ext cx="5791200" cy="366713"/>
            <a:chOff x="1056" y="3024"/>
            <a:chExt cx="3648" cy="231"/>
          </a:xfrm>
        </p:grpSpPr>
        <p:sp>
          <p:nvSpPr>
            <p:cNvPr id="670727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728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0729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0730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0731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90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 rs             rt                 16 bit offset</a:t>
              </a:r>
            </a:p>
          </p:txBody>
        </p:sp>
      </p:grpSp>
      <p:sp>
        <p:nvSpPr>
          <p:cNvPr id="670733" name="Rectangle 13"/>
          <p:cNvSpPr>
            <a:spLocks noChangeArrowheads="1"/>
          </p:cNvSpPr>
          <p:nvPr/>
        </p:nvSpPr>
        <p:spPr bwMode="auto">
          <a:xfrm>
            <a:off x="381000" y="5562600"/>
            <a:ext cx="78486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How is the branch destination address specified?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Specifying Branch Destinations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2578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register (like in </a:t>
            </a:r>
            <a:r>
              <a:rPr lang="en-US" dirty="0" err="1"/>
              <a:t>lw</a:t>
            </a:r>
            <a:r>
              <a:rPr lang="en-US" dirty="0"/>
              <a:t> and </a:t>
            </a:r>
            <a:r>
              <a:rPr lang="en-US" dirty="0" err="1"/>
              <a:t>sw</a:t>
            </a:r>
            <a:r>
              <a:rPr lang="en-US" dirty="0"/>
              <a:t>) added to the 16-bit offset</a:t>
            </a:r>
          </a:p>
          <a:p>
            <a:pPr lvl="1"/>
            <a:r>
              <a:rPr lang="en-US" dirty="0"/>
              <a:t>which register?  Instruction Address Register  (the </a:t>
            </a:r>
            <a:r>
              <a:rPr lang="en-US" dirty="0">
                <a:solidFill>
                  <a:schemeClr val="accent1"/>
                </a:solidFill>
              </a:rPr>
              <a:t>PC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its use is automatically </a:t>
            </a:r>
            <a:r>
              <a:rPr lang="en-US" dirty="0">
                <a:solidFill>
                  <a:schemeClr val="accent1"/>
                </a:solidFill>
              </a:rPr>
              <a:t>implied</a:t>
            </a:r>
            <a:r>
              <a:rPr lang="en-US" dirty="0"/>
              <a:t> by instruction</a:t>
            </a:r>
          </a:p>
          <a:p>
            <a:pPr lvl="2"/>
            <a:r>
              <a:rPr lang="en-US" dirty="0"/>
              <a:t>PC gets updated (PC+4) during the </a:t>
            </a:r>
            <a:r>
              <a:rPr lang="en-US" dirty="0">
                <a:solidFill>
                  <a:schemeClr val="accent1"/>
                </a:solidFill>
              </a:rPr>
              <a:t>fetch</a:t>
            </a:r>
            <a:r>
              <a:rPr lang="en-US" dirty="0"/>
              <a:t> cycle so that it holds the address of the next instruction</a:t>
            </a:r>
          </a:p>
          <a:p>
            <a:pPr lvl="1"/>
            <a:r>
              <a:rPr lang="en-US" dirty="0"/>
              <a:t>limits the branch distance to </a:t>
            </a:r>
            <a:r>
              <a:rPr lang="en-US" dirty="0">
                <a:solidFill>
                  <a:schemeClr val="accent1"/>
                </a:solidFill>
              </a:rPr>
              <a:t>-2</a:t>
            </a:r>
            <a:r>
              <a:rPr lang="en-US" baseline="30000" dirty="0">
                <a:solidFill>
                  <a:schemeClr val="accent1"/>
                </a:solidFill>
              </a:rPr>
              <a:t>15</a:t>
            </a:r>
            <a:r>
              <a:rPr lang="en-US" dirty="0">
                <a:solidFill>
                  <a:schemeClr val="accent1"/>
                </a:solidFill>
              </a:rPr>
              <a:t> to +2</a:t>
            </a:r>
            <a:r>
              <a:rPr lang="en-US" baseline="30000" dirty="0">
                <a:solidFill>
                  <a:schemeClr val="accent1"/>
                </a:solidFill>
              </a:rPr>
              <a:t>15</a:t>
            </a:r>
            <a:r>
              <a:rPr lang="en-US" dirty="0">
                <a:solidFill>
                  <a:schemeClr val="accent1"/>
                </a:solidFill>
              </a:rPr>
              <a:t>-1</a:t>
            </a:r>
            <a:r>
              <a:rPr lang="en-US" dirty="0"/>
              <a:t> instructions from the (instruction after the) branch instruction, but most branches are local anyway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3581400"/>
            <a:ext cx="6029325" cy="2819400"/>
            <a:chOff x="1200" y="2304"/>
            <a:chExt cx="3798" cy="1776"/>
          </a:xfrm>
        </p:grpSpPr>
        <p:sp>
          <p:nvSpPr>
            <p:cNvPr id="674834" name="Rectangle 18"/>
            <p:cNvSpPr>
              <a:spLocks noChangeArrowheads="1"/>
            </p:cNvSpPr>
            <p:nvPr/>
          </p:nvSpPr>
          <p:spPr bwMode="auto">
            <a:xfrm>
              <a:off x="1488" y="3552"/>
              <a:ext cx="144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35" name="Rectangle 19"/>
            <p:cNvSpPr>
              <a:spLocks noChangeArrowheads="1"/>
            </p:cNvSpPr>
            <p:nvPr/>
          </p:nvSpPr>
          <p:spPr bwMode="auto">
            <a:xfrm>
              <a:off x="2095" y="3552"/>
              <a:ext cx="257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PC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3840" y="3312"/>
              <a:ext cx="288" cy="480"/>
              <a:chOff x="1392" y="2880"/>
              <a:chExt cx="288" cy="480"/>
            </a:xfrm>
          </p:grpSpPr>
          <p:sp>
            <p:nvSpPr>
              <p:cNvPr id="674837" name="Line 21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38" name="Line 22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39" name="Line 23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40" name="Line 24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41" name="Line 25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42" name="Line 26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43" name="Line 27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4844" name="Rectangle 28"/>
            <p:cNvSpPr>
              <a:spLocks noChangeArrowheads="1"/>
            </p:cNvSpPr>
            <p:nvPr/>
          </p:nvSpPr>
          <p:spPr bwMode="auto">
            <a:xfrm>
              <a:off x="3840" y="3456"/>
              <a:ext cx="279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674845" name="Line 29"/>
            <p:cNvSpPr>
              <a:spLocks noChangeShapeType="1"/>
            </p:cNvSpPr>
            <p:nvPr/>
          </p:nvSpPr>
          <p:spPr bwMode="auto">
            <a:xfrm flipV="1">
              <a:off x="3216" y="34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6" name="Line 30"/>
            <p:cNvSpPr>
              <a:spLocks noChangeShapeType="1"/>
            </p:cNvSpPr>
            <p:nvPr/>
          </p:nvSpPr>
          <p:spPr bwMode="auto">
            <a:xfrm flipV="1">
              <a:off x="3504" y="36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7" name="Line 31"/>
            <p:cNvSpPr>
              <a:spLocks noChangeShapeType="1"/>
            </p:cNvSpPr>
            <p:nvPr/>
          </p:nvSpPr>
          <p:spPr bwMode="auto">
            <a:xfrm flipV="1">
              <a:off x="4128" y="355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8" name="Line 32"/>
            <p:cNvSpPr>
              <a:spLocks noChangeShapeType="1"/>
            </p:cNvSpPr>
            <p:nvPr/>
          </p:nvSpPr>
          <p:spPr bwMode="auto">
            <a:xfrm flipV="1">
              <a:off x="2928" y="36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9" name="Line 33"/>
            <p:cNvSpPr>
              <a:spLocks noChangeShapeType="1"/>
            </p:cNvSpPr>
            <p:nvPr/>
          </p:nvSpPr>
          <p:spPr bwMode="auto">
            <a:xfrm flipH="1">
              <a:off x="2160" y="379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50" name="Line 34"/>
            <p:cNvSpPr>
              <a:spLocks noChangeShapeType="1"/>
            </p:cNvSpPr>
            <p:nvPr/>
          </p:nvSpPr>
          <p:spPr bwMode="auto">
            <a:xfrm flipH="1">
              <a:off x="2964" y="355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51" name="Line 35"/>
            <p:cNvSpPr>
              <a:spLocks noChangeShapeType="1"/>
            </p:cNvSpPr>
            <p:nvPr/>
          </p:nvSpPr>
          <p:spPr bwMode="auto">
            <a:xfrm flipH="1">
              <a:off x="4128" y="3504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52" name="Line 36"/>
            <p:cNvSpPr>
              <a:spLocks noChangeShapeType="1"/>
            </p:cNvSpPr>
            <p:nvPr/>
          </p:nvSpPr>
          <p:spPr bwMode="auto">
            <a:xfrm flipH="1">
              <a:off x="3648" y="3360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53" name="Line 37"/>
            <p:cNvSpPr>
              <a:spLocks noChangeShapeType="1"/>
            </p:cNvSpPr>
            <p:nvPr/>
          </p:nvSpPr>
          <p:spPr bwMode="auto">
            <a:xfrm flipH="1">
              <a:off x="3648" y="3648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54" name="Rectangle 38"/>
            <p:cNvSpPr>
              <a:spLocks noChangeArrowheads="1"/>
            </p:cNvSpPr>
            <p:nvPr/>
          </p:nvSpPr>
          <p:spPr bwMode="auto">
            <a:xfrm>
              <a:off x="2208" y="3792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55" name="Rectangle 39"/>
            <p:cNvSpPr>
              <a:spLocks noChangeArrowheads="1"/>
            </p:cNvSpPr>
            <p:nvPr/>
          </p:nvSpPr>
          <p:spPr bwMode="auto">
            <a:xfrm>
              <a:off x="2964" y="3600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56" name="Rectangle 40"/>
            <p:cNvSpPr>
              <a:spLocks noChangeArrowheads="1"/>
            </p:cNvSpPr>
            <p:nvPr/>
          </p:nvSpPr>
          <p:spPr bwMode="auto">
            <a:xfrm>
              <a:off x="4128" y="3552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57" name="Rectangle 41"/>
            <p:cNvSpPr>
              <a:spLocks noChangeArrowheads="1"/>
            </p:cNvSpPr>
            <p:nvPr/>
          </p:nvSpPr>
          <p:spPr bwMode="auto">
            <a:xfrm>
              <a:off x="3648" y="340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58" name="Rectangle 42"/>
            <p:cNvSpPr>
              <a:spLocks noChangeArrowheads="1"/>
            </p:cNvSpPr>
            <p:nvPr/>
          </p:nvSpPr>
          <p:spPr bwMode="auto">
            <a:xfrm>
              <a:off x="3648" y="3696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59" name="Rectangle 43"/>
            <p:cNvSpPr>
              <a:spLocks noChangeArrowheads="1"/>
            </p:cNvSpPr>
            <p:nvPr/>
          </p:nvSpPr>
          <p:spPr bwMode="auto">
            <a:xfrm>
              <a:off x="2112" y="2688"/>
              <a:ext cx="67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0" name="Rectangle 44"/>
            <p:cNvSpPr>
              <a:spLocks noChangeArrowheads="1"/>
            </p:cNvSpPr>
            <p:nvPr/>
          </p:nvSpPr>
          <p:spPr bwMode="auto">
            <a:xfrm>
              <a:off x="2256" y="2688"/>
              <a:ext cx="39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674861" name="Line 45"/>
            <p:cNvSpPr>
              <a:spLocks noChangeShapeType="1"/>
            </p:cNvSpPr>
            <p:nvPr/>
          </p:nvSpPr>
          <p:spPr bwMode="auto">
            <a:xfrm flipH="1">
              <a:off x="2352" y="2544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62" name="Line 46"/>
            <p:cNvSpPr>
              <a:spLocks noChangeShapeType="1"/>
            </p:cNvSpPr>
            <p:nvPr/>
          </p:nvSpPr>
          <p:spPr bwMode="auto">
            <a:xfrm flipH="1">
              <a:off x="2496" y="3360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63" name="Rectangle 47"/>
            <p:cNvSpPr>
              <a:spLocks noChangeArrowheads="1"/>
            </p:cNvSpPr>
            <p:nvPr/>
          </p:nvSpPr>
          <p:spPr bwMode="auto">
            <a:xfrm>
              <a:off x="2400" y="2496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674864" name="Rectangle 48"/>
            <p:cNvSpPr>
              <a:spLocks noChangeArrowheads="1"/>
            </p:cNvSpPr>
            <p:nvPr/>
          </p:nvSpPr>
          <p:spPr bwMode="auto">
            <a:xfrm>
              <a:off x="2496" y="340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65" name="Line 49"/>
            <p:cNvSpPr>
              <a:spLocks noChangeShapeType="1"/>
            </p:cNvSpPr>
            <p:nvPr/>
          </p:nvSpPr>
          <p:spPr bwMode="auto">
            <a:xfrm>
              <a:off x="240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66" name="Line 50"/>
            <p:cNvSpPr>
              <a:spLocks noChangeShapeType="1"/>
            </p:cNvSpPr>
            <p:nvPr/>
          </p:nvSpPr>
          <p:spPr bwMode="auto">
            <a:xfrm>
              <a:off x="2208" y="268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67" name="Rectangle 51"/>
            <p:cNvSpPr>
              <a:spLocks noChangeArrowheads="1"/>
            </p:cNvSpPr>
            <p:nvPr/>
          </p:nvSpPr>
          <p:spPr bwMode="auto">
            <a:xfrm>
              <a:off x="2772" y="3072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674868" name="Rectangle 52"/>
            <p:cNvSpPr>
              <a:spLocks noChangeArrowheads="1"/>
            </p:cNvSpPr>
            <p:nvPr/>
          </p:nvSpPr>
          <p:spPr bwMode="auto">
            <a:xfrm>
              <a:off x="2208" y="3072"/>
              <a:ext cx="72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9" name="Line 53"/>
            <p:cNvSpPr>
              <a:spLocks noChangeShapeType="1"/>
            </p:cNvSpPr>
            <p:nvPr/>
          </p:nvSpPr>
          <p:spPr bwMode="auto">
            <a:xfrm>
              <a:off x="2112" y="30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0" name="Rectangle 54"/>
            <p:cNvSpPr>
              <a:spLocks noChangeArrowheads="1"/>
            </p:cNvSpPr>
            <p:nvPr/>
          </p:nvSpPr>
          <p:spPr bwMode="auto">
            <a:xfrm>
              <a:off x="1488" y="3072"/>
              <a:ext cx="72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71" name="Line 55"/>
            <p:cNvSpPr>
              <a:spLocks noChangeShapeType="1"/>
            </p:cNvSpPr>
            <p:nvPr/>
          </p:nvSpPr>
          <p:spPr bwMode="auto">
            <a:xfrm>
              <a:off x="2400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2" name="Oval 56"/>
            <p:cNvSpPr>
              <a:spLocks noChangeArrowheads="1"/>
            </p:cNvSpPr>
            <p:nvPr/>
          </p:nvSpPr>
          <p:spPr bwMode="auto">
            <a:xfrm>
              <a:off x="2160" y="3120"/>
              <a:ext cx="48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4873" name="AutoShape 57"/>
            <p:cNvCxnSpPr>
              <a:cxnSpLocks noChangeShapeType="1"/>
              <a:stCxn id="674872" idx="3"/>
              <a:endCxn id="674870" idx="0"/>
            </p:cNvCxnSpPr>
            <p:nvPr/>
          </p:nvCxnSpPr>
          <p:spPr bwMode="auto">
            <a:xfrm rot="16200000" flipV="1">
              <a:off x="1963" y="2957"/>
              <a:ext cx="89" cy="319"/>
            </a:xfrm>
            <a:prstGeom prst="curvedConnector5">
              <a:avLst>
                <a:gd name="adj1" fmla="val 315727"/>
                <a:gd name="adj2" fmla="val 84949"/>
                <a:gd name="adj3" fmla="val 26179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74874" name="Rectangle 58"/>
            <p:cNvSpPr>
              <a:spLocks noChangeArrowheads="1"/>
            </p:cNvSpPr>
            <p:nvPr/>
          </p:nvSpPr>
          <p:spPr bwMode="auto">
            <a:xfrm>
              <a:off x="1200" y="2832"/>
              <a:ext cx="741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sign-extend</a:t>
              </a:r>
            </a:p>
          </p:txBody>
        </p:sp>
        <p:sp>
          <p:nvSpPr>
            <p:cNvPr id="674875" name="Line 59"/>
            <p:cNvSpPr>
              <a:spLocks noChangeShapeType="1"/>
            </p:cNvSpPr>
            <p:nvPr/>
          </p:nvSpPr>
          <p:spPr bwMode="auto">
            <a:xfrm>
              <a:off x="216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6" name="Line 60"/>
            <p:cNvSpPr>
              <a:spLocks noChangeShapeType="1"/>
            </p:cNvSpPr>
            <p:nvPr/>
          </p:nvSpPr>
          <p:spPr bwMode="auto">
            <a:xfrm>
              <a:off x="2160" y="340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7" name="Line 61"/>
            <p:cNvSpPr>
              <a:spLocks noChangeShapeType="1"/>
            </p:cNvSpPr>
            <p:nvPr/>
          </p:nvSpPr>
          <p:spPr bwMode="auto">
            <a:xfrm flipV="1">
              <a:off x="2208" y="369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8" name="Line 62"/>
            <p:cNvSpPr>
              <a:spLocks noChangeShapeType="1"/>
            </p:cNvSpPr>
            <p:nvPr/>
          </p:nvSpPr>
          <p:spPr bwMode="auto">
            <a:xfrm>
              <a:off x="2208" y="4080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9" name="Line 63"/>
            <p:cNvSpPr>
              <a:spLocks noChangeShapeType="1"/>
            </p:cNvSpPr>
            <p:nvPr/>
          </p:nvSpPr>
          <p:spPr bwMode="auto">
            <a:xfrm flipV="1">
              <a:off x="4464" y="35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80" name="Rectangle 64"/>
            <p:cNvSpPr>
              <a:spLocks noChangeArrowheads="1"/>
            </p:cNvSpPr>
            <p:nvPr/>
          </p:nvSpPr>
          <p:spPr bwMode="auto">
            <a:xfrm>
              <a:off x="1200" y="2304"/>
              <a:ext cx="2929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from the low order 16 bits of the branch instruction</a:t>
              </a:r>
            </a:p>
          </p:txBody>
        </p:sp>
        <p:sp>
          <p:nvSpPr>
            <p:cNvPr id="674881" name="Line 65"/>
            <p:cNvSpPr>
              <a:spLocks noChangeShapeType="1"/>
            </p:cNvSpPr>
            <p:nvPr/>
          </p:nvSpPr>
          <p:spPr bwMode="auto">
            <a:xfrm>
              <a:off x="2784" y="30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82" name="Rectangle 66"/>
            <p:cNvSpPr>
              <a:spLocks noChangeArrowheads="1"/>
            </p:cNvSpPr>
            <p:nvPr/>
          </p:nvSpPr>
          <p:spPr bwMode="auto">
            <a:xfrm>
              <a:off x="4320" y="3264"/>
              <a:ext cx="678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r"/>
              <a:r>
                <a:rPr lang="en-US" sz="1600">
                  <a:solidFill>
                    <a:schemeClr val="tx1"/>
                  </a:solidFill>
                </a:rPr>
                <a:t>branch dst</a:t>
              </a:r>
            </a:p>
            <a:p>
              <a:pPr algn="r"/>
              <a:r>
                <a:rPr lang="en-US" sz="1600">
                  <a:solidFill>
                    <a:schemeClr val="tx1"/>
                  </a:solidFill>
                </a:rPr>
                <a:t>address</a:t>
              </a:r>
            </a:p>
          </p:txBody>
        </p:sp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4320" y="3696"/>
              <a:ext cx="240" cy="254"/>
              <a:chOff x="4896" y="3696"/>
              <a:chExt cx="240" cy="254"/>
            </a:xfrm>
          </p:grpSpPr>
          <p:sp>
            <p:nvSpPr>
              <p:cNvPr id="674884" name="Oval 68"/>
              <p:cNvSpPr>
                <a:spLocks noChangeArrowheads="1"/>
              </p:cNvSpPr>
              <p:nvPr/>
            </p:nvSpPr>
            <p:spPr bwMode="auto">
              <a:xfrm>
                <a:off x="4896" y="3696"/>
                <a:ext cx="240" cy="2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4885" name="Text Box 69"/>
              <p:cNvSpPr txBox="1">
                <a:spLocks noChangeArrowheads="1"/>
              </p:cNvSpPr>
              <p:nvPr/>
            </p:nvSpPr>
            <p:spPr bwMode="auto">
              <a:xfrm>
                <a:off x="4896" y="3719"/>
                <a:ext cx="18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sp>
          <p:nvSpPr>
            <p:cNvPr id="674886" name="Line 70"/>
            <p:cNvSpPr>
              <a:spLocks noChangeShapeType="1"/>
            </p:cNvSpPr>
            <p:nvPr/>
          </p:nvSpPr>
          <p:spPr bwMode="auto">
            <a:xfrm flipV="1">
              <a:off x="4464" y="39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3216" y="3456"/>
              <a:ext cx="288" cy="480"/>
              <a:chOff x="1392" y="2880"/>
              <a:chExt cx="288" cy="480"/>
            </a:xfrm>
          </p:grpSpPr>
          <p:sp>
            <p:nvSpPr>
              <p:cNvPr id="674888" name="Line 72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89" name="Line 73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90" name="Line 74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91" name="Line 75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92" name="Line 76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93" name="Line 77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94" name="Line 78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4895" name="Rectangle 79"/>
            <p:cNvSpPr>
              <a:spLocks noChangeArrowheads="1"/>
            </p:cNvSpPr>
            <p:nvPr/>
          </p:nvSpPr>
          <p:spPr bwMode="auto">
            <a:xfrm>
              <a:off x="3216" y="3600"/>
              <a:ext cx="279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674896" name="Line 80"/>
            <p:cNvSpPr>
              <a:spLocks noChangeShapeType="1"/>
            </p:cNvSpPr>
            <p:nvPr/>
          </p:nvSpPr>
          <p:spPr bwMode="auto">
            <a:xfrm flipV="1">
              <a:off x="2928" y="38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97" name="Rectangle 81"/>
            <p:cNvSpPr>
              <a:spLocks noChangeArrowheads="1"/>
            </p:cNvSpPr>
            <p:nvPr/>
          </p:nvSpPr>
          <p:spPr bwMode="auto">
            <a:xfrm>
              <a:off x="2784" y="3744"/>
              <a:ext cx="142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74898" name="Line 82"/>
            <p:cNvSpPr>
              <a:spLocks noChangeShapeType="1"/>
            </p:cNvSpPr>
            <p:nvPr/>
          </p:nvSpPr>
          <p:spPr bwMode="auto">
            <a:xfrm flipH="1">
              <a:off x="2928" y="379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4" name="Rectangle 1"/>
          <p:cNvSpPr>
            <a:spLocks noGrp="1" noChangeArrowheads="1"/>
          </p:cNvSpPr>
          <p:nvPr>
            <p:ph type="title"/>
          </p:nvPr>
        </p:nvSpPr>
        <p:spPr>
          <a:xfrm>
            <a:off x="373371" y="183019"/>
            <a:ext cx="8324458" cy="563876"/>
          </a:xfrm>
          <a:ln/>
        </p:spPr>
        <p:txBody>
          <a:bodyPr>
            <a:noAutofit/>
          </a:bodyPr>
          <a:lstStyle/>
          <a:p>
            <a: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sz="3600" dirty="0" smtClean="0"/>
              <a:t>Example 4</a:t>
            </a:r>
            <a:br>
              <a:rPr lang="en-US" sz="3600" dirty="0" smtClean="0"/>
            </a:br>
            <a:r>
              <a:rPr lang="en-US" sz="3600" dirty="0" smtClean="0"/>
              <a:t>Branch </a:t>
            </a:r>
            <a:r>
              <a:rPr lang="en-US" sz="3600" dirty="0"/>
              <a:t>Instructions: 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BEQ $1,$2,25</a:t>
            </a:r>
            <a:endParaRPr lang="en-US" sz="3600" dirty="0">
              <a:latin typeface="Courier" charset="0"/>
              <a:sym typeface="Courier" charset="0"/>
            </a:endParaRPr>
          </a:p>
        </p:txBody>
      </p:sp>
      <p:grpSp>
        <p:nvGrpSpPr>
          <p:cNvPr id="75" name="Group 25"/>
          <p:cNvGrpSpPr>
            <a:grpSpLocks/>
          </p:cNvGrpSpPr>
          <p:nvPr/>
        </p:nvGrpSpPr>
        <p:grpSpPr bwMode="auto">
          <a:xfrm>
            <a:off x="44450" y="1009650"/>
            <a:ext cx="1603436" cy="5416907"/>
            <a:chOff x="0" y="0"/>
            <a:chExt cx="1148" cy="3515"/>
          </a:xfrm>
        </p:grpSpPr>
        <p:sp>
          <p:nvSpPr>
            <p:cNvPr id="76" name="Rectangle 2"/>
            <p:cNvSpPr>
              <a:spLocks/>
            </p:cNvSpPr>
            <p:nvPr/>
          </p:nvSpPr>
          <p:spPr bwMode="auto">
            <a:xfrm>
              <a:off x="548" y="2020"/>
              <a:ext cx="16" cy="139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Rectangle 3"/>
            <p:cNvSpPr>
              <a:spLocks/>
            </p:cNvSpPr>
            <p:nvPr/>
          </p:nvSpPr>
          <p:spPr bwMode="auto">
            <a:xfrm>
              <a:off x="195" y="195"/>
              <a:ext cx="953" cy="40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Rectangle 4"/>
            <p:cNvSpPr>
              <a:spLocks/>
            </p:cNvSpPr>
            <p:nvPr/>
          </p:nvSpPr>
          <p:spPr bwMode="auto">
            <a:xfrm>
              <a:off x="204" y="1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79" name="Rectangle 5"/>
            <p:cNvSpPr>
              <a:spLocks/>
            </p:cNvSpPr>
            <p:nvPr/>
          </p:nvSpPr>
          <p:spPr bwMode="auto">
            <a:xfrm>
              <a:off x="195" y="7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0" name="Rectangle 6"/>
            <p:cNvSpPr>
              <a:spLocks/>
            </p:cNvSpPr>
            <p:nvPr/>
          </p:nvSpPr>
          <p:spPr bwMode="auto">
            <a:xfrm>
              <a:off x="204" y="7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Decode</a:t>
              </a:r>
            </a:p>
          </p:txBody>
        </p:sp>
        <p:sp>
          <p:nvSpPr>
            <p:cNvPr id="81" name="Rectangle 7"/>
            <p:cNvSpPr>
              <a:spLocks/>
            </p:cNvSpPr>
            <p:nvPr/>
          </p:nvSpPr>
          <p:spPr bwMode="auto">
            <a:xfrm>
              <a:off x="195" y="13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" name="Rectangle 8"/>
            <p:cNvSpPr>
              <a:spLocks/>
            </p:cNvSpPr>
            <p:nvPr/>
          </p:nvSpPr>
          <p:spPr bwMode="auto">
            <a:xfrm>
              <a:off x="204" y="13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Operand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83" name="Rectangle 9"/>
            <p:cNvSpPr>
              <a:spLocks/>
            </p:cNvSpPr>
            <p:nvPr/>
          </p:nvSpPr>
          <p:spPr bwMode="auto">
            <a:xfrm>
              <a:off x="195" y="1996"/>
              <a:ext cx="953" cy="192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4" name="Rectangle 10"/>
            <p:cNvSpPr>
              <a:spLocks/>
            </p:cNvSpPr>
            <p:nvPr/>
          </p:nvSpPr>
          <p:spPr bwMode="auto">
            <a:xfrm>
              <a:off x="204" y="1972"/>
              <a:ext cx="928" cy="2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9000"/>
                </a:lnSpc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Execute</a:t>
              </a:r>
            </a:p>
          </p:txBody>
        </p:sp>
        <p:sp>
          <p:nvSpPr>
            <p:cNvPr id="85" name="Rectangle 11"/>
            <p:cNvSpPr>
              <a:spLocks/>
            </p:cNvSpPr>
            <p:nvPr/>
          </p:nvSpPr>
          <p:spPr bwMode="auto">
            <a:xfrm>
              <a:off x="195" y="24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Rectangle 12"/>
            <p:cNvSpPr>
              <a:spLocks/>
            </p:cNvSpPr>
            <p:nvPr/>
          </p:nvSpPr>
          <p:spPr bwMode="auto">
            <a:xfrm>
              <a:off x="204" y="23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Result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Store</a:t>
              </a:r>
            </a:p>
          </p:txBody>
        </p:sp>
        <p:sp>
          <p:nvSpPr>
            <p:cNvPr id="87" name="Rectangle 13"/>
            <p:cNvSpPr>
              <a:spLocks/>
            </p:cNvSpPr>
            <p:nvPr/>
          </p:nvSpPr>
          <p:spPr bwMode="auto">
            <a:xfrm>
              <a:off x="195" y="30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" name="Rectangle 14"/>
            <p:cNvSpPr>
              <a:spLocks/>
            </p:cNvSpPr>
            <p:nvPr/>
          </p:nvSpPr>
          <p:spPr bwMode="auto">
            <a:xfrm>
              <a:off x="204" y="29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 dirty="0">
                  <a:latin typeface="Arial Bold Italic" charset="0"/>
                  <a:cs typeface="Arial Bold Italic" charset="0"/>
                  <a:sym typeface="Arial Bold Italic" charset="0"/>
                </a:rPr>
                <a:t>Next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 dirty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645" y="603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645" y="1802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645" y="1203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>
              <a:off x="645" y="2816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Line 19"/>
            <p:cNvSpPr>
              <a:spLocks noChangeShapeType="1"/>
            </p:cNvSpPr>
            <p:nvPr/>
          </p:nvSpPr>
          <p:spPr bwMode="auto">
            <a:xfrm>
              <a:off x="645" y="2171"/>
              <a:ext cx="8" cy="22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Line 20"/>
            <p:cNvSpPr>
              <a:spLocks noChangeShapeType="1"/>
            </p:cNvSpPr>
            <p:nvPr/>
          </p:nvSpPr>
          <p:spPr bwMode="auto">
            <a:xfrm>
              <a:off x="645" y="3416"/>
              <a:ext cx="8" cy="9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 flipH="1">
              <a:off x="4" y="3504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Line 22"/>
            <p:cNvSpPr>
              <a:spLocks noChangeShapeType="1"/>
            </p:cNvSpPr>
            <p:nvPr/>
          </p:nvSpPr>
          <p:spPr bwMode="auto">
            <a:xfrm rot="10800000" flipH="1">
              <a:off x="0" y="4"/>
              <a:ext cx="0" cy="350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Line 23"/>
            <p:cNvSpPr>
              <a:spLocks noChangeShapeType="1"/>
            </p:cNvSpPr>
            <p:nvPr/>
          </p:nvSpPr>
          <p:spPr bwMode="auto">
            <a:xfrm>
              <a:off x="4" y="0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8" name="Line 24"/>
            <p:cNvSpPr>
              <a:spLocks noChangeShapeType="1"/>
            </p:cNvSpPr>
            <p:nvPr/>
          </p:nvSpPr>
          <p:spPr bwMode="auto">
            <a:xfrm>
              <a:off x="645" y="4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99" name="Rectangle 26"/>
          <p:cNvSpPr>
            <a:spLocks/>
          </p:cNvSpPr>
          <p:nvPr/>
        </p:nvSpPr>
        <p:spPr bwMode="auto">
          <a:xfrm>
            <a:off x="2247900" y="1320800"/>
            <a:ext cx="6681914" cy="3524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Fetch branch inst from memory</a:t>
            </a:r>
            <a:r>
              <a:rPr lang="en-US" sz="27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</a:p>
        </p:txBody>
      </p:sp>
      <p:sp>
        <p:nvSpPr>
          <p:cNvPr id="100" name="Rectangle 27"/>
          <p:cNvSpPr>
            <a:spLocks/>
          </p:cNvSpPr>
          <p:nvPr/>
        </p:nvSpPr>
        <p:spPr bwMode="auto">
          <a:xfrm>
            <a:off x="1955800" y="3302000"/>
            <a:ext cx="6681914" cy="3524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“Retrieve” register values:</a:t>
            </a:r>
            <a:r>
              <a:rPr lang="en-US" sz="27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$1, $2 </a:t>
            </a:r>
          </a:p>
        </p:txBody>
      </p:sp>
      <p:sp>
        <p:nvSpPr>
          <p:cNvPr id="101" name="Rectangle 28"/>
          <p:cNvSpPr>
            <a:spLocks/>
          </p:cNvSpPr>
          <p:nvPr/>
        </p:nvSpPr>
        <p:spPr bwMode="auto">
          <a:xfrm>
            <a:off x="2108200" y="4025900"/>
            <a:ext cx="6860694" cy="3524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823200" algn="l"/>
              </a:tabLst>
            </a:pPr>
            <a:r>
              <a:rPr lang="en-US" sz="27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Compute if we take branch: </a:t>
            </a:r>
            <a:r>
              <a:rPr lang="en-US" sz="27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$1 == $2 ?</a:t>
            </a:r>
            <a:r>
              <a:rPr lang="en-US" sz="27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</a:p>
        </p:txBody>
      </p:sp>
      <p:grpSp>
        <p:nvGrpSpPr>
          <p:cNvPr id="102" name="Group 48"/>
          <p:cNvGrpSpPr>
            <a:grpSpLocks/>
          </p:cNvGrpSpPr>
          <p:nvPr/>
        </p:nvGrpSpPr>
        <p:grpSpPr bwMode="auto">
          <a:xfrm>
            <a:off x="2235200" y="1930400"/>
            <a:ext cx="6883042" cy="828193"/>
            <a:chOff x="0" y="0"/>
            <a:chExt cx="4928" cy="752"/>
          </a:xfrm>
        </p:grpSpPr>
        <p:sp>
          <p:nvSpPr>
            <p:cNvPr id="103" name="Rectangle 29"/>
            <p:cNvSpPr>
              <a:spLocks/>
            </p:cNvSpPr>
            <p:nvPr/>
          </p:nvSpPr>
          <p:spPr bwMode="auto">
            <a:xfrm>
              <a:off x="0" y="432"/>
              <a:ext cx="4784" cy="3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7620000" algn="l"/>
                </a:tabLst>
              </a:pPr>
              <a:r>
                <a:rPr lang="en-US" sz="27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Decode fields to get:</a:t>
              </a:r>
              <a:r>
                <a:rPr lang="en-US" sz="2700" b="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BEQ $1, $2, 25  </a:t>
              </a:r>
            </a:p>
          </p:txBody>
        </p:sp>
        <p:grpSp>
          <p:nvGrpSpPr>
            <p:cNvPr id="104" name="Group 46"/>
            <p:cNvGrpSpPr>
              <a:grpSpLocks/>
            </p:cNvGrpSpPr>
            <p:nvPr/>
          </p:nvGrpSpPr>
          <p:grpSpPr bwMode="auto">
            <a:xfrm>
              <a:off x="79" y="24"/>
              <a:ext cx="3455" cy="320"/>
              <a:chOff x="0" y="0"/>
              <a:chExt cx="3455" cy="320"/>
            </a:xfrm>
          </p:grpSpPr>
          <p:sp>
            <p:nvSpPr>
              <p:cNvPr id="106" name="Rectangle 30"/>
              <p:cNvSpPr>
                <a:spLocks/>
              </p:cNvSpPr>
              <p:nvPr/>
            </p:nvSpPr>
            <p:spPr bwMode="auto">
              <a:xfrm>
                <a:off x="752" y="48"/>
                <a:ext cx="56" cy="27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Rectangle 31"/>
              <p:cNvSpPr>
                <a:spLocks/>
              </p:cNvSpPr>
              <p:nvPr/>
            </p:nvSpPr>
            <p:spPr bwMode="auto">
              <a:xfrm>
                <a:off x="1216" y="48"/>
                <a:ext cx="56" cy="27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Rectangle 32"/>
              <p:cNvSpPr>
                <a:spLocks/>
              </p:cNvSpPr>
              <p:nvPr/>
            </p:nvSpPr>
            <p:spPr bwMode="auto">
              <a:xfrm>
                <a:off x="1616" y="48"/>
                <a:ext cx="56" cy="27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9" name="Group 39"/>
              <p:cNvGrpSpPr>
                <a:grpSpLocks/>
              </p:cNvGrpSpPr>
              <p:nvPr/>
            </p:nvGrpSpPr>
            <p:grpSpPr bwMode="auto">
              <a:xfrm>
                <a:off x="0" y="0"/>
                <a:ext cx="3104" cy="272"/>
                <a:chOff x="0" y="0"/>
                <a:chExt cx="3104" cy="272"/>
              </a:xfrm>
            </p:grpSpPr>
            <p:sp>
              <p:nvSpPr>
                <p:cNvPr id="116" name="Rectangle 33"/>
                <p:cNvSpPr>
                  <a:spLocks/>
                </p:cNvSpPr>
                <p:nvPr/>
              </p:nvSpPr>
              <p:spPr bwMode="auto">
                <a:xfrm>
                  <a:off x="0" y="24"/>
                  <a:ext cx="648" cy="248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opcode</a:t>
                  </a:r>
                </a:p>
              </p:txBody>
            </p:sp>
            <p:sp>
              <p:nvSpPr>
                <p:cNvPr id="117" name="Rectangle 34"/>
                <p:cNvSpPr>
                  <a:spLocks/>
                </p:cNvSpPr>
                <p:nvPr/>
              </p:nvSpPr>
              <p:spPr bwMode="auto">
                <a:xfrm>
                  <a:off x="768" y="24"/>
                  <a:ext cx="264" cy="248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</a:tabLst>
                  </a:pPr>
                  <a:r>
                    <a:rPr lang="en-US" b="0" i="0" dirty="0" err="1">
                      <a:latin typeface="Courier New Bold" charset="0"/>
                      <a:cs typeface="Courier New Bold" charset="0"/>
                      <a:sym typeface="Courier New Bold" charset="0"/>
                    </a:rPr>
                    <a:t>rs</a:t>
                  </a:r>
                  <a:endParaRPr lang="en-US" b="0" i="0" dirty="0">
                    <a:latin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  <p:sp>
              <p:nvSpPr>
                <p:cNvPr id="118" name="Rectangle 35"/>
                <p:cNvSpPr>
                  <a:spLocks/>
                </p:cNvSpPr>
                <p:nvPr/>
              </p:nvSpPr>
              <p:spPr bwMode="auto">
                <a:xfrm>
                  <a:off x="1304" y="24"/>
                  <a:ext cx="264" cy="248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</a:tabLst>
                  </a:pPr>
                  <a:r>
                    <a:rPr lang="en-US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rt</a:t>
                  </a:r>
                </a:p>
              </p:txBody>
            </p:sp>
            <p:sp>
              <p:nvSpPr>
                <p:cNvPr id="119" name="Rectangle 36"/>
                <p:cNvSpPr>
                  <a:spLocks/>
                </p:cNvSpPr>
                <p:nvPr/>
              </p:nvSpPr>
              <p:spPr bwMode="auto">
                <a:xfrm>
                  <a:off x="1936" y="0"/>
                  <a:ext cx="56" cy="19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Rectangle 37"/>
                <p:cNvSpPr>
                  <a:spLocks/>
                </p:cNvSpPr>
                <p:nvPr/>
              </p:nvSpPr>
              <p:spPr bwMode="auto">
                <a:xfrm>
                  <a:off x="3048" y="0"/>
                  <a:ext cx="56" cy="19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Rectangle 38"/>
                <p:cNvSpPr>
                  <a:spLocks/>
                </p:cNvSpPr>
                <p:nvPr/>
              </p:nvSpPr>
              <p:spPr bwMode="auto">
                <a:xfrm>
                  <a:off x="2176" y="24"/>
                  <a:ext cx="648" cy="248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offset</a:t>
                  </a:r>
                </a:p>
              </p:txBody>
            </p:sp>
          </p:grpSp>
          <p:sp>
            <p:nvSpPr>
              <p:cNvPr id="110" name="Rectangle 40"/>
              <p:cNvSpPr>
                <a:spLocks/>
              </p:cNvSpPr>
              <p:nvPr/>
            </p:nvSpPr>
            <p:spPr bwMode="auto">
              <a:xfrm>
                <a:off x="32" y="48"/>
                <a:ext cx="3423" cy="255"/>
              </a:xfrm>
              <a:prstGeom prst="rect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1" name="Line 41"/>
              <p:cNvSpPr>
                <a:spLocks noChangeShapeType="1"/>
              </p:cNvSpPr>
              <p:nvPr/>
            </p:nvSpPr>
            <p:spPr bwMode="auto">
              <a:xfrm>
                <a:off x="668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2" name="Line 42"/>
              <p:cNvSpPr>
                <a:spLocks noChangeShapeType="1"/>
              </p:cNvSpPr>
              <p:nvPr/>
            </p:nvSpPr>
            <p:spPr bwMode="auto">
              <a:xfrm>
                <a:off x="1212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3" name="Line 43"/>
              <p:cNvSpPr>
                <a:spLocks noChangeShapeType="1"/>
              </p:cNvSpPr>
              <p:nvPr/>
            </p:nvSpPr>
            <p:spPr bwMode="auto">
              <a:xfrm>
                <a:off x="1724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4" name="Rectangle 44"/>
              <p:cNvSpPr>
                <a:spLocks/>
              </p:cNvSpPr>
              <p:nvPr/>
            </p:nvSpPr>
            <p:spPr bwMode="auto">
              <a:xfrm>
                <a:off x="104" y="8"/>
                <a:ext cx="56" cy="19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Rectangle 45"/>
              <p:cNvSpPr>
                <a:spLocks/>
              </p:cNvSpPr>
              <p:nvPr/>
            </p:nvSpPr>
            <p:spPr bwMode="auto">
              <a:xfrm>
                <a:off x="1224" y="8"/>
                <a:ext cx="56" cy="19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" name="Rectangle 47"/>
            <p:cNvSpPr>
              <a:spLocks/>
            </p:cNvSpPr>
            <p:nvPr/>
          </p:nvSpPr>
          <p:spPr bwMode="auto">
            <a:xfrm>
              <a:off x="3712" y="0"/>
              <a:ext cx="1216" cy="31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9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“I-Format”</a:t>
              </a:r>
            </a:p>
          </p:txBody>
        </p:sp>
      </p:grpSp>
      <p:sp>
        <p:nvSpPr>
          <p:cNvPr id="123" name="Rectangle 49"/>
          <p:cNvSpPr>
            <a:spLocks/>
          </p:cNvSpPr>
          <p:nvPr/>
        </p:nvSpPr>
        <p:spPr bwMode="auto">
          <a:xfrm>
            <a:off x="2108200" y="4889500"/>
            <a:ext cx="6972432" cy="14801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950200" algn="l"/>
              </a:tabLst>
            </a:pP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ALWAYS prepare to fetch </a:t>
            </a:r>
            <a:r>
              <a:rPr lang="en-US" sz="24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instr</a:t>
            </a: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that follows the </a:t>
            </a:r>
            <a:r>
              <a:rPr lang="en-US" sz="24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BEQ</a:t>
            </a: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in the program (”delayed branch”). IF we take branch, the </a:t>
            </a:r>
            <a:r>
              <a:rPr lang="en-US" sz="24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instr</a:t>
            </a: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we fetch AFTER that instruction is PC + 4 + 100.</a:t>
            </a:r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3787059" y="3689060"/>
            <a:ext cx="4434590" cy="343612"/>
          </a:xfrm>
          <a:prstGeom prst="rect">
            <a:avLst/>
          </a:prstGeom>
          <a:noFill/>
          <a:ln w="12700" cap="flat">
            <a:solidFill>
              <a:schemeClr val="accent1">
                <a:shade val="50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b="0" i="0" dirty="0">
                <a:solidFill>
                  <a:srgbClr val="FF0000"/>
                </a:solidFill>
                <a:latin typeface="Marker Felt" charset="0"/>
                <a:ea typeface="Marker Felt" charset="0"/>
                <a:cs typeface="Marker Felt" charset="0"/>
                <a:sym typeface="Marker Felt" charset="0"/>
              </a:rPr>
              <a:t>PC == “Program Counter”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736640" presetClass="entr" presetSubtype="6081100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736640" presetClass="entr" presetSubtype="8614860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736640" presetClass="entr" presetSubtype="861490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8736640" presetClass="entr" presetSubtype="86149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utoUpdateAnimBg="0"/>
      <p:bldP spid="100" grpId="0" autoUpdateAnimBg="0"/>
      <p:bldP spid="101" grpId="0" autoUpdateAnimBg="0"/>
      <p:bldP spid="123" grpId="0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700"/>
            <a:ext cx="8324458" cy="563876"/>
          </a:xfrm>
          <a:ln/>
        </p:spPr>
        <p:txBody>
          <a:bodyPr>
            <a:normAutofit fontScale="90000"/>
          </a:bodyPr>
          <a:lstStyle/>
          <a:p>
            <a: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dirty="0" smtClean="0"/>
              <a:t>The Program Counter (I)</a:t>
            </a:r>
            <a:endParaRPr lang="en-US" sz="3900" dirty="0">
              <a:latin typeface="Courier" charset="0"/>
              <a:sym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9271"/>
            <a:ext cx="7620000" cy="205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3" y="2971800"/>
            <a:ext cx="6949697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03" y="5562600"/>
            <a:ext cx="6797297" cy="53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700"/>
            <a:ext cx="8324458" cy="563876"/>
          </a:xfrm>
          <a:ln/>
        </p:spPr>
        <p:txBody>
          <a:bodyPr>
            <a:normAutofit fontScale="90000"/>
          </a:bodyPr>
          <a:lstStyle/>
          <a:p>
            <a: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dirty="0" smtClean="0"/>
              <a:t>The Program Counter (II)</a:t>
            </a:r>
            <a:endParaRPr lang="en-US" sz="3900" dirty="0">
              <a:latin typeface="Courier" charset="0"/>
              <a:sym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1"/>
            <a:ext cx="7772400" cy="1756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819400"/>
            <a:ext cx="7620000" cy="2209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700"/>
            <a:ext cx="8324458" cy="563876"/>
          </a:xfrm>
          <a:ln/>
        </p:spPr>
        <p:txBody>
          <a:bodyPr>
            <a:normAutofit fontScale="90000"/>
          </a:bodyPr>
          <a:lstStyle/>
          <a:p>
            <a: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dirty="0" smtClean="0"/>
              <a:t>The Program Counter (III)</a:t>
            </a:r>
            <a:endParaRPr lang="en-US" sz="3900" dirty="0">
              <a:latin typeface="Courier" charset="0"/>
              <a:sym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90342"/>
            <a:ext cx="7467600" cy="1827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200400"/>
            <a:ext cx="5562599" cy="174748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Processor </a:t>
            </a:r>
            <a:r>
              <a:rPr lang="en-US" dirty="0"/>
              <a:t>Organization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800600" cy="2879725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needs to</a:t>
            </a:r>
          </a:p>
          <a:p>
            <a:pPr marL="876300" lvl="1" indent="-381000">
              <a:lnSpc>
                <a:spcPct val="100000"/>
              </a:lnSpc>
              <a:buFont typeface="Monotype Sorts" pitchFamily="2" charset="2"/>
              <a:buAutoNum type="arabicPeriod"/>
            </a:pPr>
            <a:r>
              <a:rPr lang="en-US" dirty="0">
                <a:cs typeface="Arial" charset="0"/>
              </a:rPr>
              <a:t>input instructions from Memory</a:t>
            </a:r>
          </a:p>
          <a:p>
            <a:pPr marL="876300" lvl="1" indent="-381000">
              <a:lnSpc>
                <a:spcPct val="100000"/>
              </a:lnSpc>
              <a:buFont typeface="Monotype Sorts" pitchFamily="2" charset="2"/>
              <a:buAutoNum type="arabicPeriod"/>
            </a:pPr>
            <a:r>
              <a:rPr lang="en-US" dirty="0">
                <a:cs typeface="Arial" charset="0"/>
              </a:rPr>
              <a:t>issue signals to control the information flow between the </a:t>
            </a:r>
            <a:r>
              <a:rPr lang="en-US" dirty="0" err="1">
                <a:cs typeface="Arial" charset="0"/>
              </a:rPr>
              <a:t>Datapath</a:t>
            </a:r>
            <a:r>
              <a:rPr lang="en-US" dirty="0">
                <a:cs typeface="Arial" charset="0"/>
              </a:rPr>
              <a:t> components and to control what operations they perform</a:t>
            </a:r>
          </a:p>
          <a:p>
            <a:pPr marL="876300" lvl="1" indent="-381000">
              <a:lnSpc>
                <a:spcPct val="100000"/>
              </a:lnSpc>
              <a:buFont typeface="Monotype Sorts" pitchFamily="2" charset="2"/>
              <a:buAutoNum type="arabicPeriod"/>
            </a:pPr>
            <a:r>
              <a:rPr lang="en-US" dirty="0">
                <a:cs typeface="Arial" charset="0"/>
              </a:rPr>
              <a:t>control instruction sequencing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9800" y="2971800"/>
            <a:ext cx="2185988" cy="1295400"/>
            <a:chOff x="1920" y="2880"/>
            <a:chExt cx="1610" cy="9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0" y="2880"/>
              <a:ext cx="510" cy="336"/>
              <a:chOff x="2400" y="2880"/>
              <a:chExt cx="510" cy="336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480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83" name="Text Box 7"/>
              <p:cNvSpPr txBox="1">
                <a:spLocks noChangeArrowheads="1"/>
              </p:cNvSpPr>
              <p:nvPr/>
            </p:nvSpPr>
            <p:spPr bwMode="auto">
              <a:xfrm>
                <a:off x="2400" y="2945"/>
                <a:ext cx="510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Fetch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880" y="3456"/>
              <a:ext cx="650" cy="336"/>
              <a:chOff x="2880" y="3456"/>
              <a:chExt cx="650" cy="336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936" y="3456"/>
                <a:ext cx="517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86" name="Text Box 10"/>
              <p:cNvSpPr txBox="1">
                <a:spLocks noChangeArrowheads="1"/>
              </p:cNvSpPr>
              <p:nvPr/>
            </p:nvSpPr>
            <p:spPr bwMode="auto">
              <a:xfrm>
                <a:off x="2880" y="3521"/>
                <a:ext cx="650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Decode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0" y="3456"/>
              <a:ext cx="516" cy="336"/>
              <a:chOff x="1920" y="3456"/>
              <a:chExt cx="516" cy="336"/>
            </a:xfrm>
          </p:grpSpPr>
          <p:sp>
            <p:nvSpPr>
              <p:cNvPr id="562188" name="Oval 12"/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480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89" name="Text Box 13"/>
              <p:cNvSpPr txBox="1">
                <a:spLocks noChangeArrowheads="1"/>
              </p:cNvSpPr>
              <p:nvPr/>
            </p:nvSpPr>
            <p:spPr bwMode="auto">
              <a:xfrm>
                <a:off x="1968" y="3521"/>
                <a:ext cx="468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Exec</a:t>
                </a:r>
              </a:p>
            </p:txBody>
          </p:sp>
        </p:grpSp>
        <p:cxnSp>
          <p:nvCxnSpPr>
            <p:cNvPr id="562190" name="AutoShape 14"/>
            <p:cNvCxnSpPr>
              <a:cxnSpLocks noChangeShapeType="1"/>
              <a:stCxn id="562183" idx="3"/>
              <a:endCxn id="562185" idx="0"/>
            </p:cNvCxnSpPr>
            <p:nvPr/>
          </p:nvCxnSpPr>
          <p:spPr bwMode="auto">
            <a:xfrm>
              <a:off x="2876" y="3044"/>
              <a:ext cx="319" cy="41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4"/>
              <a:endCxn id="562188" idx="4"/>
            </p:cNvCxnSpPr>
            <p:nvPr/>
          </p:nvCxnSpPr>
          <p:spPr bwMode="auto">
            <a:xfrm rot="5400000">
              <a:off x="2677" y="3275"/>
              <a:ext cx="1" cy="1035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8" idx="0"/>
              <a:endCxn id="562183" idx="1"/>
            </p:cNvCxnSpPr>
            <p:nvPr/>
          </p:nvCxnSpPr>
          <p:spPr bwMode="auto">
            <a:xfrm rot="16200000">
              <a:off x="2074" y="3130"/>
              <a:ext cx="412" cy="24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62194" name="Rectangle 18"/>
          <p:cNvSpPr>
            <a:spLocks noChangeArrowheads="1"/>
          </p:cNvSpPr>
          <p:nvPr/>
        </p:nvSpPr>
        <p:spPr bwMode="auto">
          <a:xfrm>
            <a:off x="5257800" y="1066800"/>
            <a:ext cx="3632200" cy="175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Rectangle 19"/>
          <p:cNvSpPr>
            <a:spLocks noChangeArrowheads="1"/>
          </p:cNvSpPr>
          <p:nvPr/>
        </p:nvSpPr>
        <p:spPr bwMode="auto">
          <a:xfrm>
            <a:off x="5526088" y="1244182"/>
            <a:ext cx="1031875" cy="141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Rectangle 20"/>
          <p:cNvSpPr>
            <a:spLocks noChangeArrowheads="1"/>
          </p:cNvSpPr>
          <p:nvPr/>
        </p:nvSpPr>
        <p:spPr bwMode="auto">
          <a:xfrm>
            <a:off x="5427663" y="1254089"/>
            <a:ext cx="1125537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tx1"/>
                </a:solidFill>
              </a:rPr>
              <a:t> CPU</a:t>
            </a:r>
          </a:p>
        </p:txBody>
      </p:sp>
      <p:sp>
        <p:nvSpPr>
          <p:cNvPr id="562197" name="Rectangle 21"/>
          <p:cNvSpPr>
            <a:spLocks noChangeArrowheads="1"/>
          </p:cNvSpPr>
          <p:nvPr/>
        </p:nvSpPr>
        <p:spPr bwMode="auto">
          <a:xfrm>
            <a:off x="6692900" y="1255199"/>
            <a:ext cx="941388" cy="1430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Rectangle 22"/>
          <p:cNvSpPr>
            <a:spLocks noChangeArrowheads="1"/>
          </p:cNvSpPr>
          <p:nvPr/>
        </p:nvSpPr>
        <p:spPr bwMode="auto">
          <a:xfrm>
            <a:off x="7750175" y="1255199"/>
            <a:ext cx="942975" cy="1430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5670550" y="1641439"/>
            <a:ext cx="762000" cy="3841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200" name="AutoShape 24"/>
          <p:cNvSpPr>
            <a:spLocks noChangeArrowheads="1"/>
          </p:cNvSpPr>
          <p:nvPr/>
        </p:nvSpPr>
        <p:spPr bwMode="auto">
          <a:xfrm>
            <a:off x="5670550" y="2131977"/>
            <a:ext cx="762000" cy="385762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201" name="Rectangle 25"/>
          <p:cNvSpPr>
            <a:spLocks noChangeArrowheads="1"/>
          </p:cNvSpPr>
          <p:nvPr/>
        </p:nvSpPr>
        <p:spPr bwMode="auto">
          <a:xfrm>
            <a:off x="5638800" y="1692717"/>
            <a:ext cx="849313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/>
              <a:t>Control</a:t>
            </a:r>
          </a:p>
        </p:txBody>
      </p:sp>
      <p:sp>
        <p:nvSpPr>
          <p:cNvPr id="562202" name="Rectangle 26"/>
          <p:cNvSpPr>
            <a:spLocks noChangeArrowheads="1"/>
          </p:cNvSpPr>
          <p:nvPr/>
        </p:nvSpPr>
        <p:spPr bwMode="auto">
          <a:xfrm>
            <a:off x="5595651" y="2238339"/>
            <a:ext cx="99536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 err="1"/>
              <a:t>Datapath</a:t>
            </a:r>
            <a:endParaRPr lang="en-US" sz="1600" b="1" dirty="0"/>
          </a:p>
        </p:txBody>
      </p:sp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6746875" y="1377437"/>
            <a:ext cx="906463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562204" name="Rectangle 28"/>
          <p:cNvSpPr>
            <a:spLocks noChangeArrowheads="1"/>
          </p:cNvSpPr>
          <p:nvPr/>
        </p:nvSpPr>
        <p:spPr bwMode="auto">
          <a:xfrm>
            <a:off x="7840663" y="1377437"/>
            <a:ext cx="893762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562205" name="AutoShape 29"/>
          <p:cNvSpPr>
            <a:spLocks noChangeArrowheads="1"/>
          </p:cNvSpPr>
          <p:nvPr/>
        </p:nvSpPr>
        <p:spPr bwMode="auto">
          <a:xfrm>
            <a:off x="7840663" y="1729862"/>
            <a:ext cx="762000" cy="3841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AutoShape 30"/>
          <p:cNvSpPr>
            <a:spLocks noChangeArrowheads="1"/>
          </p:cNvSpPr>
          <p:nvPr/>
        </p:nvSpPr>
        <p:spPr bwMode="auto">
          <a:xfrm>
            <a:off x="7840663" y="2187348"/>
            <a:ext cx="762000" cy="3841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207" name="Rectangle 31"/>
          <p:cNvSpPr>
            <a:spLocks noChangeArrowheads="1"/>
          </p:cNvSpPr>
          <p:nvPr/>
        </p:nvSpPr>
        <p:spPr bwMode="auto">
          <a:xfrm>
            <a:off x="7877175" y="1836224"/>
            <a:ext cx="623888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62208" name="Rectangle 32"/>
          <p:cNvSpPr>
            <a:spLocks noChangeArrowheads="1"/>
          </p:cNvSpPr>
          <p:nvPr/>
        </p:nvSpPr>
        <p:spPr bwMode="auto">
          <a:xfrm>
            <a:off x="7877175" y="2293711"/>
            <a:ext cx="79375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62209" name="Rectangle 33"/>
          <p:cNvSpPr>
            <a:spLocks noChangeArrowheads="1"/>
          </p:cNvSpPr>
          <p:nvPr/>
        </p:nvSpPr>
        <p:spPr bwMode="auto">
          <a:xfrm>
            <a:off x="381000" y="3886200"/>
            <a:ext cx="8382000" cy="214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 err="1">
                <a:cs typeface="Arial" charset="0"/>
              </a:rPr>
              <a:t>Datapath</a:t>
            </a:r>
            <a:r>
              <a:rPr lang="en-US" sz="2400" dirty="0">
                <a:solidFill>
                  <a:schemeClr val="tx1"/>
                </a:solidFill>
                <a:cs typeface="Arial" charset="0"/>
              </a:rPr>
              <a:t> needs to have the</a:t>
            </a:r>
          </a:p>
          <a:p>
            <a:pPr marL="741363" lvl="1" indent="-246063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components – the functional units and                                                 storage (e.g., register file) needed to execute instructions</a:t>
            </a:r>
          </a:p>
          <a:p>
            <a:pPr marL="741363" lvl="1" indent="-246063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interconnects - components connected so that the instructions can be accomplished and so that data can be loaded from and stored  to Memory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36576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marL="342900" indent="-342900"/>
            <a:r>
              <a:rPr lang="en-US"/>
              <a:t>We have  </a:t>
            </a:r>
            <a:r>
              <a:rPr lang="en-US">
                <a:latin typeface="Courier New" pitchFamily="49" charset="0"/>
              </a:rPr>
              <a:t>beq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bne</a:t>
            </a:r>
            <a:r>
              <a:rPr lang="en-US"/>
              <a:t>, but what about other kinds of brances (e.g., branch-if-less-than)?  For this, we need yet another instruction, </a:t>
            </a:r>
            <a:r>
              <a:rPr lang="en-US">
                <a:latin typeface="Courier New" pitchFamily="49" charset="0"/>
              </a:rPr>
              <a:t>slt</a:t>
            </a:r>
          </a:p>
          <a:p>
            <a:pPr marL="342900" indent="-342900"/>
            <a:r>
              <a:rPr lang="en-US"/>
              <a:t>Set on less than instruction: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2000">
                <a:latin typeface="Courier New" pitchFamily="49" charset="0"/>
              </a:rPr>
              <a:t> slt $t0, $s0, $s1 	# if $s0 &lt; $s1 	then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		# $t0 = 1		else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		# $t0 = 0</a:t>
            </a:r>
            <a:endParaRPr lang="en-US" sz="2000"/>
          </a:p>
          <a:p>
            <a:pPr marL="342900" indent="-342900"/>
            <a:r>
              <a:rPr lang="en-US"/>
              <a:t>Instruction format (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en-US"/>
              <a:t> format):</a:t>
            </a:r>
          </a:p>
        </p:txBody>
      </p:sp>
      <p:sp>
        <p:nvSpPr>
          <p:cNvPr id="697347" name="Rectangle 3"/>
          <p:cNvSpPr>
            <a:spLocks noChangeArrowheads="1"/>
          </p:cNvSpPr>
          <p:nvPr/>
        </p:nvSpPr>
        <p:spPr bwMode="auto">
          <a:xfrm>
            <a:off x="225425" y="312738"/>
            <a:ext cx="19542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8667750" y="6430963"/>
            <a:ext cx="250825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1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9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More Branch Instructions</a:t>
            </a:r>
          </a:p>
        </p:txBody>
      </p:sp>
      <p:sp>
        <p:nvSpPr>
          <p:cNvPr id="697350" name="Rectangle 6"/>
          <p:cNvSpPr>
            <a:spLocks noChangeArrowheads="1"/>
          </p:cNvSpPr>
          <p:nvPr/>
        </p:nvSpPr>
        <p:spPr bwMode="auto">
          <a:xfrm>
            <a:off x="1371600" y="4510088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1" name="Line 7"/>
          <p:cNvSpPr>
            <a:spLocks noChangeShapeType="1"/>
          </p:cNvSpPr>
          <p:nvPr/>
        </p:nvSpPr>
        <p:spPr bwMode="auto">
          <a:xfrm>
            <a:off x="2438400" y="4510088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2" name="Line 8"/>
          <p:cNvSpPr>
            <a:spLocks noChangeShapeType="1"/>
          </p:cNvSpPr>
          <p:nvPr/>
        </p:nvSpPr>
        <p:spPr bwMode="auto">
          <a:xfrm>
            <a:off x="3346450" y="4511675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3" name="Line 9"/>
          <p:cNvSpPr>
            <a:spLocks noChangeShapeType="1"/>
          </p:cNvSpPr>
          <p:nvPr/>
        </p:nvSpPr>
        <p:spPr bwMode="auto">
          <a:xfrm>
            <a:off x="4260850" y="4511675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4" name="Text Box 10"/>
          <p:cNvSpPr txBox="1">
            <a:spLocks noChangeArrowheads="1"/>
          </p:cNvSpPr>
          <p:nvPr/>
        </p:nvSpPr>
        <p:spPr bwMode="auto">
          <a:xfrm>
            <a:off x="1600200" y="4510088"/>
            <a:ext cx="51420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op            </a:t>
            </a:r>
            <a:r>
              <a:rPr lang="en-US" dirty="0" err="1"/>
              <a:t>rs</a:t>
            </a:r>
            <a:r>
              <a:rPr lang="en-US" dirty="0"/>
              <a:t>             </a:t>
            </a:r>
            <a:r>
              <a:rPr lang="en-US" dirty="0" smtClean="0"/>
              <a:t>          </a:t>
            </a:r>
            <a:r>
              <a:rPr lang="en-US" dirty="0" err="1" smtClean="0"/>
              <a:t>rt</a:t>
            </a:r>
            <a:r>
              <a:rPr lang="en-US" dirty="0" smtClean="0"/>
              <a:t>           </a:t>
            </a:r>
            <a:r>
              <a:rPr lang="en-US" dirty="0"/>
              <a:t>rd                        </a:t>
            </a:r>
            <a:r>
              <a:rPr lang="en-US" dirty="0" err="1"/>
              <a:t>funct</a:t>
            </a:r>
            <a:endParaRPr lang="en-US" dirty="0"/>
          </a:p>
        </p:txBody>
      </p:sp>
      <p:sp>
        <p:nvSpPr>
          <p:cNvPr id="697355" name="Line 11"/>
          <p:cNvSpPr>
            <a:spLocks noChangeShapeType="1"/>
          </p:cNvSpPr>
          <p:nvPr/>
        </p:nvSpPr>
        <p:spPr bwMode="auto">
          <a:xfrm>
            <a:off x="5181600" y="4510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6" name="Line 12"/>
          <p:cNvSpPr>
            <a:spLocks noChangeShapeType="1"/>
          </p:cNvSpPr>
          <p:nvPr/>
        </p:nvSpPr>
        <p:spPr bwMode="auto">
          <a:xfrm>
            <a:off x="6096000" y="4510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More Branch Instructions,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68375"/>
            <a:ext cx="8077200" cy="37560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Can use </a:t>
            </a:r>
            <a:r>
              <a:rPr lang="en-US" dirty="0" err="1">
                <a:latin typeface="Courier New" pitchFamily="49" charset="0"/>
              </a:rPr>
              <a:t>slt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, and the fixed value of 0 in register </a:t>
            </a:r>
            <a:r>
              <a:rPr lang="en-US" dirty="0">
                <a:latin typeface="Courier New" pitchFamily="49" charset="0"/>
              </a:rPr>
              <a:t>$zero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other conditions</a:t>
            </a:r>
          </a:p>
          <a:p>
            <a:pPr lvl="1"/>
            <a:r>
              <a:rPr lang="en-US" dirty="0"/>
              <a:t>less than  		</a:t>
            </a:r>
            <a:r>
              <a:rPr lang="en-US" dirty="0" err="1">
                <a:latin typeface="Courier New" pitchFamily="49" charset="0"/>
              </a:rPr>
              <a:t>blt</a:t>
            </a:r>
            <a:r>
              <a:rPr lang="en-US" dirty="0">
                <a:latin typeface="Courier New" pitchFamily="49" charset="0"/>
              </a:rPr>
              <a:t> $s1, $s2, Label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less than or equal to 	</a:t>
            </a:r>
            <a:r>
              <a:rPr lang="en-US" dirty="0" err="1">
                <a:latin typeface="Courier New" pitchFamily="49" charset="0"/>
              </a:rPr>
              <a:t>ble</a:t>
            </a:r>
            <a:r>
              <a:rPr lang="en-US" dirty="0">
                <a:latin typeface="Courier New" pitchFamily="49" charset="0"/>
              </a:rPr>
              <a:t> $s1, $s2, Label</a:t>
            </a:r>
            <a:endParaRPr lang="en-US" dirty="0"/>
          </a:p>
          <a:p>
            <a:pPr lvl="1"/>
            <a:r>
              <a:rPr lang="en-US" dirty="0"/>
              <a:t>greater than  		</a:t>
            </a:r>
            <a:r>
              <a:rPr lang="en-US" dirty="0" err="1">
                <a:latin typeface="Courier New" pitchFamily="49" charset="0"/>
              </a:rPr>
              <a:t>bgt</a:t>
            </a:r>
            <a:r>
              <a:rPr lang="en-US" dirty="0">
                <a:latin typeface="Courier New" pitchFamily="49" charset="0"/>
              </a:rPr>
              <a:t> $s1, $s2, Label</a:t>
            </a:r>
            <a:endParaRPr lang="en-US" dirty="0"/>
          </a:p>
          <a:p>
            <a:pPr lvl="1"/>
            <a:r>
              <a:rPr lang="en-US" dirty="0"/>
              <a:t>great than or equal to  	</a:t>
            </a:r>
            <a:r>
              <a:rPr lang="en-US" dirty="0" err="1">
                <a:latin typeface="Courier New" pitchFamily="49" charset="0"/>
              </a:rPr>
              <a:t>bge</a:t>
            </a:r>
            <a:r>
              <a:rPr lang="en-US" dirty="0">
                <a:latin typeface="Courier New" pitchFamily="49" charset="0"/>
              </a:rPr>
              <a:t> $s1, $s2, Label</a:t>
            </a:r>
          </a:p>
          <a:p>
            <a:pPr lvl="1"/>
            <a:endParaRPr lang="en-US" dirty="0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1981200" y="2209800"/>
            <a:ext cx="67818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5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slt  $at, $s1, $s2	#$at set to 1 if</a:t>
            </a:r>
          </a:p>
          <a:p>
            <a:pPr marL="342900" indent="-342900">
              <a:lnSpc>
                <a:spcPct val="5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bne  $at, $zero, Label	#  $s1 &lt; $s2</a:t>
            </a: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457200" y="4724400"/>
            <a:ext cx="8077200" cy="1417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Such branches are included in the instruction set as pseudo instructions - recognized (and expanded) by the assembler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Its why the assembler needs a reserved register (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$at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593467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more visit </a:t>
            </a:r>
            <a:r>
              <a:rPr lang="en-US" dirty="0" smtClean="0">
                <a:hlinkClick r:id="rId3"/>
              </a:rPr>
              <a:t>http://en.wikibooks.org/wiki/</a:t>
            </a:r>
            <a:r>
              <a:rPr lang="en-US" dirty="0" smtClean="0"/>
              <a:t> </a:t>
            </a:r>
            <a:r>
              <a:rPr lang="en-US" dirty="0" err="1" smtClean="0"/>
              <a:t>MIPS_Assembly</a:t>
            </a:r>
            <a:r>
              <a:rPr lang="en-US" dirty="0" smtClean="0"/>
              <a:t>/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utoUpdateAnimBg="0"/>
      <p:bldP spid="7014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05800" cy="1600200"/>
          </a:xfrm>
          <a:noFill/>
          <a:ln/>
        </p:spPr>
        <p:txBody>
          <a:bodyPr lIns="90488" tIns="44450" rIns="90488" bIns="44450">
            <a:normAutofit fontScale="85000" lnSpcReduction="10000"/>
          </a:bodyPr>
          <a:lstStyle/>
          <a:p>
            <a:pPr marL="342900" indent="-342900"/>
            <a:r>
              <a:rPr lang="en-US"/>
              <a:t>MIPS also has an unconditional branch instruction or </a:t>
            </a:r>
            <a:r>
              <a:rPr lang="en-US">
                <a:solidFill>
                  <a:schemeClr val="accent1"/>
                </a:solidFill>
              </a:rPr>
              <a:t>jump</a:t>
            </a:r>
            <a:r>
              <a:rPr lang="en-US"/>
              <a:t> instruction: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 </a:t>
            </a:r>
            <a:r>
              <a:rPr lang="en-US">
                <a:latin typeface="Courier New" pitchFamily="49" charset="0"/>
              </a:rPr>
              <a:t>j  label		#go to label	</a:t>
            </a: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Other Control Flow Instructions</a:t>
            </a:r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Instruction Format (</a:t>
            </a:r>
            <a:r>
              <a:rPr lang="en-US" sz="2400"/>
              <a:t>J</a:t>
            </a:r>
            <a:r>
              <a:rPr lang="en-US" sz="2400">
                <a:solidFill>
                  <a:schemeClr val="tx1"/>
                </a:solidFill>
              </a:rPr>
              <a:t> Format):</a:t>
            </a: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47800" y="2819400"/>
            <a:ext cx="5791200" cy="366713"/>
            <a:chOff x="912" y="2160"/>
            <a:chExt cx="3648" cy="231"/>
          </a:xfrm>
        </p:grpSpPr>
        <p:sp>
          <p:nvSpPr>
            <p:cNvPr id="684038" name="Rectangle 6"/>
            <p:cNvSpPr>
              <a:spLocks noChangeArrowheads="1"/>
            </p:cNvSpPr>
            <p:nvPr/>
          </p:nvSpPr>
          <p:spPr bwMode="auto">
            <a:xfrm>
              <a:off x="912" y="2160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39" name="Line 7"/>
            <p:cNvSpPr>
              <a:spLocks noChangeShapeType="1"/>
            </p:cNvSpPr>
            <p:nvPr/>
          </p:nvSpPr>
          <p:spPr bwMode="auto">
            <a:xfrm>
              <a:off x="1584" y="2160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0" name="Text Box 8"/>
            <p:cNvSpPr txBox="1">
              <a:spLocks noChangeArrowheads="1"/>
            </p:cNvSpPr>
            <p:nvPr/>
          </p:nvSpPr>
          <p:spPr bwMode="auto">
            <a:xfrm>
              <a:off x="1104" y="2160"/>
              <a:ext cx="25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                       26-bit address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0" y="3733800"/>
            <a:ext cx="4468813" cy="2743200"/>
            <a:chOff x="1440" y="2256"/>
            <a:chExt cx="2815" cy="1728"/>
          </a:xfrm>
        </p:grpSpPr>
        <p:sp>
          <p:nvSpPr>
            <p:cNvPr id="684044" name="Rectangle 12"/>
            <p:cNvSpPr>
              <a:spLocks noChangeArrowheads="1"/>
            </p:cNvSpPr>
            <p:nvPr/>
          </p:nvSpPr>
          <p:spPr bwMode="auto">
            <a:xfrm>
              <a:off x="1728" y="3600"/>
              <a:ext cx="144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5" name="Rectangle 13"/>
            <p:cNvSpPr>
              <a:spLocks noChangeArrowheads="1"/>
            </p:cNvSpPr>
            <p:nvPr/>
          </p:nvSpPr>
          <p:spPr bwMode="auto">
            <a:xfrm>
              <a:off x="2304" y="3600"/>
              <a:ext cx="257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684046" name="Line 14"/>
            <p:cNvSpPr>
              <a:spLocks noChangeShapeType="1"/>
            </p:cNvSpPr>
            <p:nvPr/>
          </p:nvSpPr>
          <p:spPr bwMode="auto">
            <a:xfrm flipV="1">
              <a:off x="3168" y="36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7" name="Line 15"/>
            <p:cNvSpPr>
              <a:spLocks noChangeShapeType="1"/>
            </p:cNvSpPr>
            <p:nvPr/>
          </p:nvSpPr>
          <p:spPr bwMode="auto">
            <a:xfrm flipH="1">
              <a:off x="1632" y="3408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8" name="Line 16"/>
            <p:cNvSpPr>
              <a:spLocks noChangeShapeType="1"/>
            </p:cNvSpPr>
            <p:nvPr/>
          </p:nvSpPr>
          <p:spPr bwMode="auto">
            <a:xfrm flipH="1">
              <a:off x="3168" y="3600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9" name="Rectangle 17"/>
            <p:cNvSpPr>
              <a:spLocks noChangeArrowheads="1"/>
            </p:cNvSpPr>
            <p:nvPr/>
          </p:nvSpPr>
          <p:spPr bwMode="auto">
            <a:xfrm>
              <a:off x="1632" y="3456"/>
              <a:ext cx="142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3168" y="364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1920" y="2640"/>
              <a:ext cx="110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52" name="Line 20"/>
            <p:cNvSpPr>
              <a:spLocks noChangeShapeType="1"/>
            </p:cNvSpPr>
            <p:nvPr/>
          </p:nvSpPr>
          <p:spPr bwMode="auto">
            <a:xfrm flipH="1">
              <a:off x="2400" y="2496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53" name="Line 21"/>
            <p:cNvSpPr>
              <a:spLocks noChangeShapeType="1"/>
            </p:cNvSpPr>
            <p:nvPr/>
          </p:nvSpPr>
          <p:spPr bwMode="auto">
            <a:xfrm flipH="1">
              <a:off x="2736" y="331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54" name="Rectangle 22"/>
            <p:cNvSpPr>
              <a:spLocks noChangeArrowheads="1"/>
            </p:cNvSpPr>
            <p:nvPr/>
          </p:nvSpPr>
          <p:spPr bwMode="auto">
            <a:xfrm>
              <a:off x="2448" y="244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26</a:t>
              </a:r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736" y="3360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84056" name="Line 24"/>
            <p:cNvSpPr>
              <a:spLocks noChangeShapeType="1"/>
            </p:cNvSpPr>
            <p:nvPr/>
          </p:nvSpPr>
          <p:spPr bwMode="auto">
            <a:xfrm>
              <a:off x="2448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57" name="Rectangle 25"/>
            <p:cNvSpPr>
              <a:spLocks noChangeArrowheads="1"/>
            </p:cNvSpPr>
            <p:nvPr/>
          </p:nvSpPr>
          <p:spPr bwMode="auto">
            <a:xfrm>
              <a:off x="3012" y="3024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684058" name="Rectangle 26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59" name="Line 27"/>
            <p:cNvSpPr>
              <a:spLocks noChangeShapeType="1"/>
            </p:cNvSpPr>
            <p:nvPr/>
          </p:nvSpPr>
          <p:spPr bwMode="auto">
            <a:xfrm>
              <a:off x="1920" y="30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0" name="Rectangle 28"/>
            <p:cNvSpPr>
              <a:spLocks noChangeArrowheads="1"/>
            </p:cNvSpPr>
            <p:nvPr/>
          </p:nvSpPr>
          <p:spPr bwMode="auto">
            <a:xfrm>
              <a:off x="1728" y="3024"/>
              <a:ext cx="1296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61" name="Line 29"/>
            <p:cNvSpPr>
              <a:spLocks noChangeShapeType="1"/>
            </p:cNvSpPr>
            <p:nvPr/>
          </p:nvSpPr>
          <p:spPr bwMode="auto">
            <a:xfrm>
              <a:off x="2448" y="278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2" name="Oval 30"/>
            <p:cNvSpPr>
              <a:spLocks noChangeArrowheads="1"/>
            </p:cNvSpPr>
            <p:nvPr/>
          </p:nvSpPr>
          <p:spPr bwMode="auto">
            <a:xfrm>
              <a:off x="1776" y="3648"/>
              <a:ext cx="48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4063" name="AutoShape 31"/>
            <p:cNvCxnSpPr>
              <a:cxnSpLocks noChangeShapeType="1"/>
              <a:stCxn id="684062" idx="5"/>
              <a:endCxn id="684069" idx="4"/>
            </p:cNvCxnSpPr>
            <p:nvPr/>
          </p:nvCxnSpPr>
          <p:spPr bwMode="auto">
            <a:xfrm rot="5400000" flipH="1" flipV="1">
              <a:off x="1536" y="3401"/>
              <a:ext cx="569" cy="7"/>
            </a:xfrm>
            <a:prstGeom prst="curvedConnector5">
              <a:avLst>
                <a:gd name="adj1" fmla="val 30579"/>
                <a:gd name="adj2" fmla="val -2642856"/>
                <a:gd name="adj3" fmla="val 62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84064" name="Line 32"/>
            <p:cNvSpPr>
              <a:spLocks noChangeShapeType="1"/>
            </p:cNvSpPr>
            <p:nvPr/>
          </p:nvSpPr>
          <p:spPr bwMode="auto">
            <a:xfrm>
              <a:off x="2400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5" name="Line 33"/>
            <p:cNvSpPr>
              <a:spLocks noChangeShapeType="1"/>
            </p:cNvSpPr>
            <p:nvPr/>
          </p:nvSpPr>
          <p:spPr bwMode="auto">
            <a:xfrm>
              <a:off x="2400" y="33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6" name="Line 34"/>
            <p:cNvSpPr>
              <a:spLocks noChangeShapeType="1"/>
            </p:cNvSpPr>
            <p:nvPr/>
          </p:nvSpPr>
          <p:spPr bwMode="auto">
            <a:xfrm flipV="1">
              <a:off x="2400" y="37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7" name="Rectangle 35"/>
            <p:cNvSpPr>
              <a:spLocks noChangeArrowheads="1"/>
            </p:cNvSpPr>
            <p:nvPr/>
          </p:nvSpPr>
          <p:spPr bwMode="auto">
            <a:xfrm>
              <a:off x="1440" y="2256"/>
              <a:ext cx="2815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from the low order 26 bits of the jump instruction</a:t>
              </a:r>
            </a:p>
          </p:txBody>
        </p:sp>
        <p:sp>
          <p:nvSpPr>
            <p:cNvPr id="684068" name="Line 36"/>
            <p:cNvSpPr>
              <a:spLocks noChangeShapeType="1"/>
            </p:cNvSpPr>
            <p:nvPr/>
          </p:nvSpPr>
          <p:spPr bwMode="auto">
            <a:xfrm>
              <a:off x="3024" y="30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9" name="Oval 37"/>
            <p:cNvSpPr>
              <a:spLocks noChangeArrowheads="1"/>
            </p:cNvSpPr>
            <p:nvPr/>
          </p:nvSpPr>
          <p:spPr bwMode="auto">
            <a:xfrm>
              <a:off x="1776" y="3072"/>
              <a:ext cx="96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70" name="Line 38"/>
            <p:cNvSpPr>
              <a:spLocks noChangeShapeType="1"/>
            </p:cNvSpPr>
            <p:nvPr/>
          </p:nvSpPr>
          <p:spPr bwMode="auto">
            <a:xfrm>
              <a:off x="4224" y="336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71" name="Line 39"/>
            <p:cNvSpPr>
              <a:spLocks noChangeShapeType="1"/>
            </p:cNvSpPr>
            <p:nvPr/>
          </p:nvSpPr>
          <p:spPr bwMode="auto">
            <a:xfrm>
              <a:off x="2400" y="3984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72" name="Line 40"/>
            <p:cNvSpPr>
              <a:spLocks noChangeShapeType="1"/>
            </p:cNvSpPr>
            <p:nvPr/>
          </p:nvSpPr>
          <p:spPr bwMode="auto">
            <a:xfrm>
              <a:off x="3456" y="33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73" name="Line 41"/>
            <p:cNvSpPr>
              <a:spLocks noChangeShapeType="1"/>
            </p:cNvSpPr>
            <p:nvPr/>
          </p:nvSpPr>
          <p:spPr bwMode="auto">
            <a:xfrm>
              <a:off x="1920" y="36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Aside:  Branching Far Away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7080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if the branch destination is further away than can be captured in 16 bits?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609600" y="2362200"/>
            <a:ext cx="7848600" cy="339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The assembler comes to the rescue – it inserts an unconditional jump to the branch target and inverts the condition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	beq	$s0, $s1, L1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</a:rPr>
              <a:t>becomes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	bne	$s0, $s1, L2</a:t>
            </a:r>
          </a:p>
          <a:p>
            <a:pPr marL="287338" indent="-287338">
              <a:lnSpc>
                <a:spcPct val="25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	j	L1</a:t>
            </a:r>
          </a:p>
          <a:p>
            <a:pPr marL="287338" indent="-287338">
              <a:lnSpc>
                <a:spcPct val="25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L2: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382000" cy="5638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342900" indent="-342900"/>
            <a:r>
              <a:rPr lang="en-US" sz="2800" dirty="0"/>
              <a:t>MIPS </a:t>
            </a:r>
            <a:r>
              <a:rPr lang="en-US" sz="2800" dirty="0">
                <a:solidFill>
                  <a:schemeClr val="accent1"/>
                </a:solidFill>
              </a:rPr>
              <a:t>procedure call</a:t>
            </a:r>
            <a:r>
              <a:rPr lang="en-US" sz="2800" dirty="0"/>
              <a:t> instruction: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</a:rPr>
              <a:t>jal</a:t>
            </a: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ProcedureAddress</a:t>
            </a:r>
            <a:r>
              <a:rPr lang="en-US" sz="2400" dirty="0">
                <a:latin typeface="Courier New" pitchFamily="49" charset="0"/>
              </a:rPr>
              <a:t>	#jump and link</a:t>
            </a:r>
            <a:endParaRPr lang="en-US" dirty="0"/>
          </a:p>
          <a:p>
            <a:pPr marL="342900" indent="-342900"/>
            <a:r>
              <a:rPr lang="en-US" dirty="0"/>
              <a:t>Saves PC+4 in register $</a:t>
            </a:r>
            <a:r>
              <a:rPr lang="en-US" dirty="0" err="1"/>
              <a:t>ra</a:t>
            </a:r>
            <a:r>
              <a:rPr lang="en-US" dirty="0"/>
              <a:t> to have a link to the next instruction for the procedure return</a:t>
            </a:r>
          </a:p>
          <a:p>
            <a:pPr marL="342900" indent="-342900"/>
            <a:r>
              <a:rPr lang="en-US" dirty="0"/>
              <a:t>Machine format (</a:t>
            </a:r>
            <a:r>
              <a:rPr lang="en-US" dirty="0">
                <a:solidFill>
                  <a:schemeClr val="accent1"/>
                </a:solidFill>
              </a:rPr>
              <a:t>J </a:t>
            </a:r>
            <a:r>
              <a:rPr lang="en-US" dirty="0"/>
              <a:t>format):</a:t>
            </a:r>
          </a:p>
          <a:p>
            <a:pPr marL="742950" lvl="1" indent="-285750"/>
            <a:endParaRPr lang="en-US" dirty="0" smtClean="0"/>
          </a:p>
          <a:p>
            <a:pPr marL="742950" lvl="1" indent="-285750">
              <a:buNone/>
            </a:pPr>
            <a:endParaRPr lang="en-US" dirty="0"/>
          </a:p>
          <a:p>
            <a:pPr marL="342900" indent="-342900"/>
            <a:r>
              <a:rPr lang="en-US" dirty="0"/>
              <a:t>Then can do procedure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with a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>
                <a:latin typeface="Courier New" pitchFamily="49" charset="0"/>
              </a:rPr>
              <a:t>	$</a:t>
            </a:r>
            <a:r>
              <a:rPr lang="en-US" dirty="0" err="1">
                <a:latin typeface="Courier New" pitchFamily="49" charset="0"/>
              </a:rPr>
              <a:t>ra</a:t>
            </a:r>
            <a:r>
              <a:rPr lang="en-US" dirty="0">
                <a:latin typeface="Courier New" pitchFamily="49" charset="0"/>
              </a:rPr>
              <a:t>			#return</a:t>
            </a:r>
          </a:p>
          <a:p>
            <a:pPr marL="342900" indent="-342900"/>
            <a:r>
              <a:rPr lang="en-US" dirty="0"/>
              <a:t>Instruction format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format):</a:t>
            </a:r>
          </a:p>
          <a:p>
            <a:pPr marL="342900" indent="-342900"/>
            <a:endParaRPr lang="en-US" dirty="0">
              <a:latin typeface="Courier New" pitchFamily="49" charset="0"/>
            </a:endParaRPr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81884" y="152400"/>
            <a:ext cx="8229600" cy="715962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3600" dirty="0"/>
              <a:t>Instructions for Accessing Procedures</a:t>
            </a:r>
          </a:p>
        </p:txBody>
      </p:sp>
      <p:sp>
        <p:nvSpPr>
          <p:cNvPr id="715781" name="Rectangle 5"/>
          <p:cNvSpPr>
            <a:spLocks noChangeArrowheads="1"/>
          </p:cNvSpPr>
          <p:nvPr/>
        </p:nvSpPr>
        <p:spPr bwMode="auto">
          <a:xfrm>
            <a:off x="1371600" y="3878453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82" name="Line 6"/>
          <p:cNvSpPr>
            <a:spLocks noChangeShapeType="1"/>
          </p:cNvSpPr>
          <p:nvPr/>
        </p:nvSpPr>
        <p:spPr bwMode="auto">
          <a:xfrm>
            <a:off x="2438400" y="3900487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1676400" y="3900487"/>
            <a:ext cx="3333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op                       26 bit address</a:t>
            </a:r>
          </a:p>
        </p:txBody>
      </p:sp>
      <p:sp>
        <p:nvSpPr>
          <p:cNvPr id="715789" name="Rectangle 13"/>
          <p:cNvSpPr>
            <a:spLocks noChangeArrowheads="1"/>
          </p:cNvSpPr>
          <p:nvPr/>
        </p:nvSpPr>
        <p:spPr bwMode="auto">
          <a:xfrm>
            <a:off x="1371600" y="6146096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90" name="Line 14"/>
          <p:cNvSpPr>
            <a:spLocks noChangeShapeType="1"/>
          </p:cNvSpPr>
          <p:nvPr/>
        </p:nvSpPr>
        <p:spPr bwMode="auto">
          <a:xfrm>
            <a:off x="2438400" y="6146096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1" name="Line 15"/>
          <p:cNvSpPr>
            <a:spLocks noChangeShapeType="1"/>
          </p:cNvSpPr>
          <p:nvPr/>
        </p:nvSpPr>
        <p:spPr bwMode="auto">
          <a:xfrm>
            <a:off x="3346450" y="6147683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2" name="Line 16"/>
          <p:cNvSpPr>
            <a:spLocks noChangeShapeType="1"/>
          </p:cNvSpPr>
          <p:nvPr/>
        </p:nvSpPr>
        <p:spPr bwMode="auto">
          <a:xfrm>
            <a:off x="4260850" y="6147683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3" name="Text Box 17"/>
          <p:cNvSpPr txBox="1">
            <a:spLocks noChangeArrowheads="1"/>
          </p:cNvSpPr>
          <p:nvPr/>
        </p:nvSpPr>
        <p:spPr bwMode="auto">
          <a:xfrm>
            <a:off x="1600200" y="6146096"/>
            <a:ext cx="5314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op            </a:t>
            </a:r>
            <a:r>
              <a:rPr lang="en-US" dirty="0" err="1"/>
              <a:t>rs</a:t>
            </a:r>
            <a:r>
              <a:rPr lang="en-US" dirty="0"/>
              <a:t>                                                      </a:t>
            </a:r>
            <a:r>
              <a:rPr lang="en-US" dirty="0" err="1"/>
              <a:t>funct</a:t>
            </a:r>
            <a:endParaRPr lang="en-US" dirty="0"/>
          </a:p>
        </p:txBody>
      </p:sp>
      <p:sp>
        <p:nvSpPr>
          <p:cNvPr id="715794" name="Line 18"/>
          <p:cNvSpPr>
            <a:spLocks noChangeShapeType="1"/>
          </p:cNvSpPr>
          <p:nvPr/>
        </p:nvSpPr>
        <p:spPr bwMode="auto">
          <a:xfrm>
            <a:off x="5181600" y="614609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5" name="Line 19"/>
          <p:cNvSpPr>
            <a:spLocks noChangeShapeType="1"/>
          </p:cNvSpPr>
          <p:nvPr/>
        </p:nvSpPr>
        <p:spPr bwMode="auto">
          <a:xfrm>
            <a:off x="6096000" y="614609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81884" y="152400"/>
            <a:ext cx="8229600" cy="715962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3600" dirty="0"/>
              <a:t>Instructions for Accessing Procedures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143000"/>
            <a:ext cx="6781800" cy="1541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00400"/>
            <a:ext cx="6172200" cy="175021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07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81884" y="152400"/>
            <a:ext cx="8229600" cy="715962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3600" dirty="0"/>
              <a:t>Instructions for Accessing Procedures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03" y="1143000"/>
            <a:ext cx="3441297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03" y="3635186"/>
            <a:ext cx="3446463" cy="2537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143000"/>
            <a:ext cx="3225084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3635185"/>
            <a:ext cx="2133600" cy="253701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1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Aside:  Spilling Registers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134778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What if the callee needs more registers?  What if the procedure is recursive?</a:t>
            </a:r>
          </a:p>
          <a:p>
            <a:pPr lvl="1"/>
            <a:r>
              <a:rPr lang="en-US"/>
              <a:t>uses a </a:t>
            </a:r>
            <a:r>
              <a:rPr lang="en-US">
                <a:solidFill>
                  <a:schemeClr val="accent1"/>
                </a:solidFill>
              </a:rPr>
              <a:t>stack</a:t>
            </a:r>
            <a:r>
              <a:rPr lang="en-US"/>
              <a:t> – a last-in-first-out queue – in memory for passing additional values or saving (recursive) return address(es)</a:t>
            </a:r>
          </a:p>
        </p:txBody>
      </p:sp>
      <p:sp>
        <p:nvSpPr>
          <p:cNvPr id="717838" name="Rectangle 14"/>
          <p:cNvSpPr>
            <a:spLocks noChangeArrowheads="1"/>
          </p:cNvSpPr>
          <p:nvPr/>
        </p:nvSpPr>
        <p:spPr bwMode="auto">
          <a:xfrm>
            <a:off x="3886200" y="2590800"/>
            <a:ext cx="4800600" cy="3806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One of the general registers, $sp, is used to address the stack (which “grows” from high address to low address)</a:t>
            </a:r>
          </a:p>
          <a:p>
            <a:pPr marL="741363" lvl="1" indent="-246063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add data onto the stack – </a:t>
            </a:r>
            <a:r>
              <a:rPr lang="en-US" sz="2000"/>
              <a:t>push</a:t>
            </a:r>
          </a:p>
          <a:p>
            <a:pPr marL="1146175" lvl="2" indent="-176213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</a:pPr>
            <a:r>
              <a:rPr lang="en-US" sz="2000">
                <a:solidFill>
                  <a:schemeClr val="tx1"/>
                </a:solidFill>
              </a:rPr>
              <a:t>  $sp = $sp – 4		        data on stack at new $sp</a:t>
            </a:r>
          </a:p>
          <a:p>
            <a:pPr marL="741363" lvl="1" indent="-246063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remove data from the stack – </a:t>
            </a:r>
            <a:r>
              <a:rPr lang="en-US" sz="2000"/>
              <a:t>pop</a:t>
            </a:r>
          </a:p>
          <a:p>
            <a:pPr marL="1146175" lvl="2" indent="-176213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</a:pPr>
            <a:r>
              <a:rPr lang="en-US" sz="2000">
                <a:solidFill>
                  <a:schemeClr val="tx1"/>
                </a:solidFill>
              </a:rPr>
              <a:t>   data from stack at $sp 	         $sp = $sp + 4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4800" y="3289300"/>
            <a:ext cx="3675063" cy="2730500"/>
            <a:chOff x="192" y="2072"/>
            <a:chExt cx="2315" cy="1720"/>
          </a:xfrm>
        </p:grpSpPr>
        <p:sp>
          <p:nvSpPr>
            <p:cNvPr id="717828" name="Line 4"/>
            <p:cNvSpPr>
              <a:spLocks noChangeShapeType="1"/>
            </p:cNvSpPr>
            <p:nvPr/>
          </p:nvSpPr>
          <p:spPr bwMode="auto">
            <a:xfrm>
              <a:off x="816" y="2216"/>
              <a:ext cx="0" cy="1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29" name="Line 5"/>
            <p:cNvSpPr>
              <a:spLocks noChangeShapeType="1"/>
            </p:cNvSpPr>
            <p:nvPr/>
          </p:nvSpPr>
          <p:spPr bwMode="auto">
            <a:xfrm>
              <a:off x="2064" y="2216"/>
              <a:ext cx="0" cy="1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0" name="Line 6"/>
            <p:cNvSpPr>
              <a:spLocks noChangeShapeType="1"/>
            </p:cNvSpPr>
            <p:nvPr/>
          </p:nvSpPr>
          <p:spPr bwMode="auto">
            <a:xfrm>
              <a:off x="816" y="293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1" name="Text Box 7"/>
            <p:cNvSpPr txBox="1">
              <a:spLocks noChangeArrowheads="1"/>
            </p:cNvSpPr>
            <p:nvPr/>
          </p:nvSpPr>
          <p:spPr bwMode="auto">
            <a:xfrm>
              <a:off x="240" y="3580"/>
              <a:ext cx="73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low addr</a:t>
              </a:r>
            </a:p>
          </p:txBody>
        </p:sp>
        <p:sp>
          <p:nvSpPr>
            <p:cNvPr id="717832" name="Text Box 8"/>
            <p:cNvSpPr txBox="1">
              <a:spLocks noChangeArrowheads="1"/>
            </p:cNvSpPr>
            <p:nvPr/>
          </p:nvSpPr>
          <p:spPr bwMode="auto">
            <a:xfrm>
              <a:off x="192" y="2072"/>
              <a:ext cx="80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high addr</a:t>
              </a:r>
            </a:p>
          </p:txBody>
        </p:sp>
        <p:sp>
          <p:nvSpPr>
            <p:cNvPr id="717833" name="Text Box 9"/>
            <p:cNvSpPr txBox="1">
              <a:spLocks noChangeArrowheads="1"/>
            </p:cNvSpPr>
            <p:nvPr/>
          </p:nvSpPr>
          <p:spPr bwMode="auto">
            <a:xfrm>
              <a:off x="2160" y="2744"/>
              <a:ext cx="3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$sp</a:t>
              </a:r>
            </a:p>
          </p:txBody>
        </p:sp>
        <p:sp>
          <p:nvSpPr>
            <p:cNvPr id="717834" name="Line 10"/>
            <p:cNvSpPr>
              <a:spLocks noChangeShapeType="1"/>
            </p:cNvSpPr>
            <p:nvPr/>
          </p:nvSpPr>
          <p:spPr bwMode="auto">
            <a:xfrm flipH="1">
              <a:off x="2064" y="28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5" name="Line 11"/>
            <p:cNvSpPr>
              <a:spLocks noChangeShapeType="1"/>
            </p:cNvSpPr>
            <p:nvPr/>
          </p:nvSpPr>
          <p:spPr bwMode="auto">
            <a:xfrm>
              <a:off x="816" y="236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6" name="Line 12"/>
            <p:cNvSpPr>
              <a:spLocks noChangeShapeType="1"/>
            </p:cNvSpPr>
            <p:nvPr/>
          </p:nvSpPr>
          <p:spPr bwMode="auto">
            <a:xfrm>
              <a:off x="816" y="255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7" name="Line 13"/>
            <p:cNvSpPr>
              <a:spLocks noChangeShapeType="1"/>
            </p:cNvSpPr>
            <p:nvPr/>
          </p:nvSpPr>
          <p:spPr bwMode="auto">
            <a:xfrm>
              <a:off x="816" y="274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9" name="Text Box 15"/>
            <p:cNvSpPr txBox="1">
              <a:spLocks noChangeArrowheads="1"/>
            </p:cNvSpPr>
            <p:nvPr/>
          </p:nvSpPr>
          <p:spPr bwMode="auto">
            <a:xfrm>
              <a:off x="912" y="2744"/>
              <a:ext cx="10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top of stack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0"/>
            <a:ext cx="8382000" cy="31242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dirty="0" err="1" smtClean="0">
                <a:latin typeface="Courier New" pitchFamily="49" charset="0"/>
              </a:rPr>
              <a:t>addi</a:t>
            </a:r>
            <a:r>
              <a:rPr lang="en-US" sz="2800" dirty="0" smtClean="0">
                <a:latin typeface="Courier New" pitchFamily="49" charset="0"/>
              </a:rPr>
              <a:t> $sp</a:t>
            </a:r>
            <a:r>
              <a:rPr lang="en-US" sz="2800" dirty="0">
                <a:latin typeface="Courier New" pitchFamily="49" charset="0"/>
              </a:rPr>
              <a:t>, $sp, 4	#$sp = $sp + 4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</a:rPr>
              <a:t>slti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$t0, $s2, 15	#$t0 = 1 if $</a:t>
            </a:r>
            <a:r>
              <a:rPr lang="en-US" sz="2800" dirty="0" smtClean="0">
                <a:latin typeface="Courier New" pitchFamily="49" charset="0"/>
              </a:rPr>
              <a:t>s2&lt;15</a:t>
            </a:r>
          </a:p>
          <a:p>
            <a:r>
              <a:rPr lang="en-US" dirty="0" smtClean="0"/>
              <a:t>Machine </a:t>
            </a:r>
            <a:r>
              <a:rPr lang="en-US" dirty="0"/>
              <a:t>format (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 format):</a:t>
            </a:r>
          </a:p>
        </p:txBody>
      </p:sp>
      <p:sp>
        <p:nvSpPr>
          <p:cNvPr id="76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dirty="0"/>
              <a:t>MIPS Immediate Instructions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371600" y="5014113"/>
            <a:ext cx="7467600" cy="442912"/>
            <a:chOff x="912" y="2265"/>
            <a:chExt cx="4704" cy="279"/>
          </a:xfrm>
        </p:grpSpPr>
        <p:sp>
          <p:nvSpPr>
            <p:cNvPr id="761861" name="Rectangle 5"/>
            <p:cNvSpPr>
              <a:spLocks noChangeArrowheads="1"/>
            </p:cNvSpPr>
            <p:nvPr/>
          </p:nvSpPr>
          <p:spPr bwMode="auto">
            <a:xfrm>
              <a:off x="912" y="2313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2" name="Line 6"/>
            <p:cNvSpPr>
              <a:spLocks noChangeShapeType="1"/>
            </p:cNvSpPr>
            <p:nvPr/>
          </p:nvSpPr>
          <p:spPr bwMode="auto">
            <a:xfrm>
              <a:off x="1584" y="23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63" name="Text Box 7"/>
            <p:cNvSpPr txBox="1">
              <a:spLocks noChangeArrowheads="1"/>
            </p:cNvSpPr>
            <p:nvPr/>
          </p:nvSpPr>
          <p:spPr bwMode="auto">
            <a:xfrm>
              <a:off x="1152" y="2313"/>
              <a:ext cx="3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rs           rt                16 bit immediate</a:t>
              </a:r>
            </a:p>
          </p:txBody>
        </p:sp>
        <p:sp>
          <p:nvSpPr>
            <p:cNvPr id="761864" name="Rectangle 8"/>
            <p:cNvSpPr>
              <a:spLocks noChangeArrowheads="1"/>
            </p:cNvSpPr>
            <p:nvPr/>
          </p:nvSpPr>
          <p:spPr bwMode="auto">
            <a:xfrm>
              <a:off x="4608" y="2265"/>
              <a:ext cx="10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sym typeface="Symbol" pitchFamily="18" charset="2"/>
                </a:rPr>
                <a:t>I  format</a:t>
              </a:r>
            </a:p>
          </p:txBody>
        </p:sp>
        <p:sp>
          <p:nvSpPr>
            <p:cNvPr id="761869" name="Line 13"/>
            <p:cNvSpPr>
              <a:spLocks noChangeShapeType="1"/>
            </p:cNvSpPr>
            <p:nvPr/>
          </p:nvSpPr>
          <p:spPr bwMode="auto">
            <a:xfrm>
              <a:off x="2160" y="23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70" name="Line 14"/>
            <p:cNvSpPr>
              <a:spLocks noChangeShapeType="1"/>
            </p:cNvSpPr>
            <p:nvPr/>
          </p:nvSpPr>
          <p:spPr bwMode="auto">
            <a:xfrm>
              <a:off x="2736" y="23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1879" name="Rectangle 23"/>
          <p:cNvSpPr>
            <a:spLocks noChangeArrowheads="1"/>
          </p:cNvSpPr>
          <p:nvPr/>
        </p:nvSpPr>
        <p:spPr bwMode="auto">
          <a:xfrm>
            <a:off x="533400" y="762000"/>
            <a:ext cx="79248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Small constants are used often in typical code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Possible approaches?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put “typical constants” in memory and load them 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create hard-wired registers (like $zero) for constants like 1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have special instructions that contain constants !</a:t>
            </a:r>
          </a:p>
        </p:txBody>
      </p:sp>
      <p:sp>
        <p:nvSpPr>
          <p:cNvPr id="761880" name="Rectangle 24"/>
          <p:cNvSpPr>
            <a:spLocks noChangeArrowheads="1"/>
          </p:cNvSpPr>
          <p:nvPr/>
        </p:nvSpPr>
        <p:spPr bwMode="auto">
          <a:xfrm>
            <a:off x="609600" y="5334000"/>
            <a:ext cx="838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The constant is kept </a:t>
            </a:r>
            <a:r>
              <a:rPr lang="en-US" sz="2400"/>
              <a:t>inside</a:t>
            </a:r>
            <a:r>
              <a:rPr lang="en-US" sz="2400">
                <a:solidFill>
                  <a:schemeClr val="tx1"/>
                </a:solidFill>
              </a:rPr>
              <a:t> the instruction itself!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Immediate format </a:t>
            </a:r>
            <a:r>
              <a:rPr lang="en-US" sz="2000"/>
              <a:t>limits </a:t>
            </a:r>
            <a:r>
              <a:rPr lang="en-US" sz="2000">
                <a:solidFill>
                  <a:schemeClr val="tx1"/>
                </a:solidFill>
              </a:rPr>
              <a:t>values to the range +2</a:t>
            </a:r>
            <a:r>
              <a:rPr lang="en-US" sz="2000" baseline="30000">
                <a:solidFill>
                  <a:schemeClr val="tx1"/>
                </a:solidFill>
              </a:rPr>
              <a:t>15</a:t>
            </a:r>
            <a:r>
              <a:rPr lang="en-US" sz="2000">
                <a:solidFill>
                  <a:schemeClr val="tx1"/>
                </a:solidFill>
              </a:rPr>
              <a:t>–1 to -2</a:t>
            </a:r>
            <a:r>
              <a:rPr lang="en-US" sz="2000" baseline="30000">
                <a:solidFill>
                  <a:schemeClr val="tx1"/>
                </a:solidFill>
              </a:rPr>
              <a:t>15</a:t>
            </a:r>
            <a:r>
              <a:rPr lang="en-US" sz="2000">
                <a:solidFill>
                  <a:schemeClr val="tx1"/>
                </a:solidFill>
              </a:rPr>
              <a:t>	</a:t>
            </a:r>
            <a:endParaRPr lang="en-US" sz="2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/>
      <p:bldP spid="76188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ChangeArrowheads="1"/>
          </p:cNvSpPr>
          <p:nvPr/>
        </p:nvSpPr>
        <p:spPr bwMode="auto">
          <a:xfrm>
            <a:off x="225425" y="312738"/>
            <a:ext cx="425926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562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342900" indent="-342900"/>
            <a:r>
              <a:rPr lang="en-US" sz="2800" dirty="0"/>
              <a:t>We'd also like to be able to load a 32 bit constant into a register, for this we must use two instructions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dirty="0"/>
              <a:t>a new "load upper immediate" instruction</a:t>
            </a:r>
          </a:p>
          <a:p>
            <a:pPr algn="ctr">
              <a:buNone/>
            </a:pPr>
            <a:r>
              <a:rPr lang="en-US" sz="2800" dirty="0" err="1" smtClean="0">
                <a:latin typeface="Courier New" pitchFamily="49" charset="0"/>
              </a:rPr>
              <a:t>lui</a:t>
            </a:r>
            <a:r>
              <a:rPr lang="en-US" sz="2800" dirty="0" smtClean="0">
                <a:latin typeface="Courier New" pitchFamily="49" charset="0"/>
              </a:rPr>
              <a:t> $t0, 1010101010101010</a:t>
            </a:r>
          </a:p>
          <a:p>
            <a:pPr algn="ctr">
              <a:buNone/>
            </a:pPr>
            <a:endParaRPr lang="en-US" sz="2800" dirty="0"/>
          </a:p>
          <a:p>
            <a:pPr marL="342900" indent="-342900">
              <a:lnSpc>
                <a:spcPct val="100000"/>
              </a:lnSpc>
            </a:pPr>
            <a:r>
              <a:rPr lang="en-US" sz="2800" dirty="0"/>
              <a:t>Then must get the lower order bits right, use                  	</a:t>
            </a:r>
            <a:r>
              <a:rPr lang="en-US" sz="2800" dirty="0" err="1">
                <a:latin typeface="Courier New" pitchFamily="49" charset="0"/>
              </a:rPr>
              <a:t>ori</a:t>
            </a:r>
            <a:r>
              <a:rPr lang="en-US" sz="2800" dirty="0">
                <a:latin typeface="Courier New" pitchFamily="49" charset="0"/>
              </a:rPr>
              <a:t> $t0, $t0, 1010101010101010</a:t>
            </a:r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dirty="0"/>
              <a:t>Aside:  How About Larger Constants?</a:t>
            </a:r>
          </a:p>
        </p:txBody>
      </p:sp>
      <p:sp>
        <p:nvSpPr>
          <p:cNvPr id="765958" name="Line 6"/>
          <p:cNvSpPr>
            <a:spLocks noChangeShapeType="1"/>
          </p:cNvSpPr>
          <p:nvPr/>
        </p:nvSpPr>
        <p:spPr bwMode="auto">
          <a:xfrm>
            <a:off x="2590800" y="282766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0" name="Line 8"/>
          <p:cNvSpPr>
            <a:spLocks noChangeShapeType="1"/>
          </p:cNvSpPr>
          <p:nvPr/>
        </p:nvSpPr>
        <p:spPr bwMode="auto">
          <a:xfrm>
            <a:off x="3505200" y="282766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1" name="Line 9"/>
          <p:cNvSpPr>
            <a:spLocks noChangeShapeType="1"/>
          </p:cNvSpPr>
          <p:nvPr/>
        </p:nvSpPr>
        <p:spPr bwMode="auto">
          <a:xfrm>
            <a:off x="4419600" y="282766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2" name="Rectangle 10"/>
          <p:cNvSpPr>
            <a:spLocks noChangeArrowheads="1"/>
          </p:cNvSpPr>
          <p:nvPr/>
        </p:nvSpPr>
        <p:spPr bwMode="auto">
          <a:xfrm>
            <a:off x="1524000" y="4724400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963" name="Rectangle 11"/>
          <p:cNvSpPr>
            <a:spLocks noChangeArrowheads="1"/>
          </p:cNvSpPr>
          <p:nvPr/>
        </p:nvSpPr>
        <p:spPr bwMode="auto">
          <a:xfrm>
            <a:off x="1524000" y="5257800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964" name="Rectangle 12"/>
          <p:cNvSpPr>
            <a:spLocks noChangeArrowheads="1"/>
          </p:cNvSpPr>
          <p:nvPr/>
        </p:nvSpPr>
        <p:spPr bwMode="auto">
          <a:xfrm>
            <a:off x="1524000" y="6019800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965" name="Text Box 13"/>
          <p:cNvSpPr txBox="1">
            <a:spLocks noChangeArrowheads="1"/>
          </p:cNvSpPr>
          <p:nvPr/>
        </p:nvSpPr>
        <p:spPr bwMode="auto">
          <a:xfrm>
            <a:off x="1828800" y="4724400"/>
            <a:ext cx="2216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1010101010101010</a:t>
            </a:r>
          </a:p>
        </p:txBody>
      </p:sp>
      <p:sp>
        <p:nvSpPr>
          <p:cNvPr id="765966" name="Line 14"/>
          <p:cNvSpPr>
            <a:spLocks noChangeShapeType="1"/>
          </p:cNvSpPr>
          <p:nvPr/>
        </p:nvSpPr>
        <p:spPr bwMode="auto">
          <a:xfrm>
            <a:off x="4419600" y="472440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7" name="Line 15"/>
          <p:cNvSpPr>
            <a:spLocks noChangeShapeType="1"/>
          </p:cNvSpPr>
          <p:nvPr/>
        </p:nvSpPr>
        <p:spPr bwMode="auto">
          <a:xfrm>
            <a:off x="4419600" y="525780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8" name="Line 16"/>
          <p:cNvSpPr>
            <a:spLocks noChangeShapeType="1"/>
          </p:cNvSpPr>
          <p:nvPr/>
        </p:nvSpPr>
        <p:spPr bwMode="auto">
          <a:xfrm>
            <a:off x="4419600" y="601980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9" name="Line 17"/>
          <p:cNvSpPr>
            <a:spLocks noChangeShapeType="1"/>
          </p:cNvSpPr>
          <p:nvPr/>
        </p:nvSpPr>
        <p:spPr bwMode="auto">
          <a:xfrm flipV="1">
            <a:off x="1219200" y="5791200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70" name="Text Box 18"/>
          <p:cNvSpPr txBox="1">
            <a:spLocks noChangeArrowheads="1"/>
          </p:cNvSpPr>
          <p:nvPr/>
        </p:nvSpPr>
        <p:spPr bwMode="auto">
          <a:xfrm>
            <a:off x="1828800" y="5257800"/>
            <a:ext cx="2216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0000000000000000</a:t>
            </a:r>
          </a:p>
        </p:txBody>
      </p:sp>
      <p:sp>
        <p:nvSpPr>
          <p:cNvPr id="765971" name="Line 19"/>
          <p:cNvSpPr>
            <a:spLocks noChangeShapeType="1"/>
          </p:cNvSpPr>
          <p:nvPr/>
        </p:nvSpPr>
        <p:spPr bwMode="auto">
          <a:xfrm flipH="1">
            <a:off x="2971800" y="3352800"/>
            <a:ext cx="2514600" cy="1447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72" name="Text Box 20"/>
          <p:cNvSpPr txBox="1">
            <a:spLocks noChangeArrowheads="1"/>
          </p:cNvSpPr>
          <p:nvPr/>
        </p:nvSpPr>
        <p:spPr bwMode="auto">
          <a:xfrm>
            <a:off x="4724400" y="5257800"/>
            <a:ext cx="2216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1010101010101010</a:t>
            </a:r>
          </a:p>
        </p:txBody>
      </p:sp>
      <p:sp>
        <p:nvSpPr>
          <p:cNvPr id="765973" name="Text Box 21"/>
          <p:cNvSpPr txBox="1">
            <a:spLocks noChangeArrowheads="1"/>
          </p:cNvSpPr>
          <p:nvPr/>
        </p:nvSpPr>
        <p:spPr bwMode="auto">
          <a:xfrm>
            <a:off x="4724400" y="4724400"/>
            <a:ext cx="2216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0000000000000000</a:t>
            </a:r>
          </a:p>
        </p:txBody>
      </p:sp>
      <p:sp>
        <p:nvSpPr>
          <p:cNvPr id="765974" name="Text Box 22"/>
          <p:cNvSpPr txBox="1">
            <a:spLocks noChangeArrowheads="1"/>
          </p:cNvSpPr>
          <p:nvPr/>
        </p:nvSpPr>
        <p:spPr bwMode="auto">
          <a:xfrm>
            <a:off x="1746250" y="6034088"/>
            <a:ext cx="5264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1010101010101010               1010101010101010</a:t>
            </a:r>
          </a:p>
        </p:txBody>
      </p:sp>
      <p:sp>
        <p:nvSpPr>
          <p:cNvPr id="765975" name="Line 23"/>
          <p:cNvSpPr>
            <a:spLocks noChangeShapeType="1"/>
          </p:cNvSpPr>
          <p:nvPr/>
        </p:nvSpPr>
        <p:spPr bwMode="auto">
          <a:xfrm>
            <a:off x="5638800" y="4343400"/>
            <a:ext cx="1524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600200" y="2819400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905000" y="2819400"/>
            <a:ext cx="464101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16             0           8          </a:t>
            </a:r>
            <a:r>
              <a:rPr lang="en-US" dirty="0" smtClean="0"/>
              <a:t>      </a:t>
            </a:r>
            <a:r>
              <a:rPr lang="en-US" dirty="0"/>
              <a:t>1010101010101010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5181600" cy="422275"/>
          </a:xfrm>
        </p:spPr>
        <p:txBody>
          <a:bodyPr>
            <a:noAutofit/>
          </a:bodyPr>
          <a:lstStyle/>
          <a:p>
            <a:r>
              <a:rPr lang="en-US" sz="3600" dirty="0"/>
              <a:t>Below the Program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7848600" cy="5938838"/>
          </a:xfrm>
        </p:spPr>
        <p:txBody>
          <a:bodyPr/>
          <a:lstStyle/>
          <a:p>
            <a:r>
              <a:rPr lang="en-US" dirty="0"/>
              <a:t>High-level language program (in C)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sz="1800" dirty="0">
                <a:latin typeface="Courier New" pitchFamily="49" charset="0"/>
              </a:rPr>
              <a:t>swap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v[],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k)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temp;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temp = v[k];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v[k] = v[k+1];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v[k+1] = temp;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)</a:t>
            </a:r>
          </a:p>
          <a:p>
            <a:r>
              <a:rPr lang="en-US" dirty="0"/>
              <a:t>Assembly language program (for MIPS)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sz="1800" dirty="0">
                <a:latin typeface="Courier New" pitchFamily="49" charset="0"/>
              </a:rPr>
              <a:t>swap:	</a:t>
            </a:r>
            <a:r>
              <a:rPr lang="en-US" sz="1800" dirty="0" err="1">
                <a:latin typeface="Courier New" pitchFamily="49" charset="0"/>
              </a:rPr>
              <a:t>sll</a:t>
            </a:r>
            <a:r>
              <a:rPr lang="en-US" sz="1800" dirty="0">
                <a:latin typeface="Courier New" pitchFamily="49" charset="0"/>
              </a:rPr>
              <a:t>	$2, $5, 2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add	$2, $4,$2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	$15, 0($2)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	$16, 4($2)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	$16, 0($2)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	$15, 4($2)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	$31</a:t>
            </a:r>
          </a:p>
          <a:p>
            <a:r>
              <a:rPr lang="en-US" dirty="0"/>
              <a:t>Machine (object) code (for MIPS)</a:t>
            </a:r>
          </a:p>
          <a:p>
            <a:pPr lvl="1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000000 00000 00101 0001000010000000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   000000 00100 00010 0001000000100000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1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x[10]=x[11]+c</a:t>
            </a:r>
          </a:p>
          <a:p>
            <a:pPr marL="0" indent="0">
              <a:buNone/>
            </a:pPr>
            <a:r>
              <a:rPr lang="en-US" sz="2400" dirty="0" smtClean="0"/>
              <a:t>Assume c corresponds to register $t0 and array x has a base address of 4,000,000 </a:t>
            </a:r>
            <a:r>
              <a:rPr lang="en-US" sz="2400" baseline="-25000" dirty="0" smtClean="0"/>
              <a:t>10</a:t>
            </a:r>
          </a:p>
          <a:p>
            <a:pPr marL="0" indent="0">
              <a:buNone/>
            </a:pPr>
            <a:endParaRPr lang="en-US" sz="2400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" y="2612556"/>
            <a:ext cx="8991600" cy="1584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49" y="4064329"/>
            <a:ext cx="9144000" cy="1261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1" y="5563977"/>
            <a:ext cx="8991600" cy="11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15" y="3202935"/>
            <a:ext cx="5168685" cy="27815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16990"/>
            <a:ext cx="8991600" cy="1563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469412"/>
            <a:ext cx="4953000" cy="32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70"/>
            <a:ext cx="8229600" cy="99783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17150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0" y="2939349"/>
            <a:ext cx="8341670" cy="1574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35" y="4700957"/>
            <a:ext cx="8730660" cy="1229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6035123"/>
            <a:ext cx="6526384" cy="8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477838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MIPS Organization So Far</a:t>
            </a: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685800" y="1295400"/>
            <a:ext cx="3810000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5562600" y="1447800"/>
            <a:ext cx="1600200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905000" y="914400"/>
            <a:ext cx="12446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5867400" y="1066800"/>
            <a:ext cx="10033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5562600" y="5257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6096000" y="5257800"/>
            <a:ext cx="64928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32 bits</a:t>
            </a:r>
          </a:p>
        </p:txBody>
      </p:sp>
      <p:sp>
        <p:nvSpPr>
          <p:cNvPr id="681993" name="Line 9"/>
          <p:cNvSpPr>
            <a:spLocks noChangeShapeType="1"/>
          </p:cNvSpPr>
          <p:nvPr/>
        </p:nvSpPr>
        <p:spPr bwMode="auto">
          <a:xfrm>
            <a:off x="8153400" y="15240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8153400" y="2819400"/>
            <a:ext cx="66833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2</a:t>
            </a:r>
            <a:r>
              <a:rPr lang="en-US" sz="1600" baseline="30000">
                <a:solidFill>
                  <a:schemeClr val="tx1"/>
                </a:solidFill>
              </a:rPr>
              <a:t>30</a:t>
            </a:r>
          </a:p>
          <a:p>
            <a:r>
              <a:rPr lang="en-US" sz="1600">
                <a:solidFill>
                  <a:schemeClr val="tx1"/>
                </a:solidFill>
              </a:rPr>
              <a:t>words</a:t>
            </a:r>
          </a:p>
        </p:txBody>
      </p:sp>
      <p:sp>
        <p:nvSpPr>
          <p:cNvPr id="681995" name="Line 11"/>
          <p:cNvSpPr>
            <a:spLocks noChangeShapeType="1"/>
          </p:cNvSpPr>
          <p:nvPr/>
        </p:nvSpPr>
        <p:spPr bwMode="auto">
          <a:xfrm>
            <a:off x="4495800" y="3048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1996" name="Rectangle 12"/>
          <p:cNvSpPr>
            <a:spLocks noChangeArrowheads="1"/>
          </p:cNvSpPr>
          <p:nvPr/>
        </p:nvSpPr>
        <p:spPr bwMode="auto">
          <a:xfrm>
            <a:off x="4572000" y="2438400"/>
            <a:ext cx="1019175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read/write</a:t>
            </a:r>
          </a:p>
          <a:p>
            <a:r>
              <a:rPr lang="en-US" sz="1600">
                <a:solidFill>
                  <a:schemeClr val="tx1"/>
                </a:solidFill>
              </a:rPr>
              <a:t> addr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4495800" y="3886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1998" name="Rectangle 14"/>
          <p:cNvSpPr>
            <a:spLocks noChangeArrowheads="1"/>
          </p:cNvSpPr>
          <p:nvPr/>
        </p:nvSpPr>
        <p:spPr bwMode="auto">
          <a:xfrm>
            <a:off x="4495800" y="3581400"/>
            <a:ext cx="985838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read data</a:t>
            </a:r>
          </a:p>
        </p:txBody>
      </p:sp>
      <p:sp>
        <p:nvSpPr>
          <p:cNvPr id="681999" name="Rectangle 15"/>
          <p:cNvSpPr>
            <a:spLocks noChangeArrowheads="1"/>
          </p:cNvSpPr>
          <p:nvPr/>
        </p:nvSpPr>
        <p:spPr bwMode="auto">
          <a:xfrm>
            <a:off x="4495800" y="4267200"/>
            <a:ext cx="10080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4495800" y="4572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7239000" y="5181600"/>
            <a:ext cx="13462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word address</a:t>
            </a:r>
          </a:p>
          <a:p>
            <a:r>
              <a:rPr lang="en-US" sz="1600">
                <a:solidFill>
                  <a:schemeClr val="tx1"/>
                </a:solidFill>
              </a:rPr>
              <a:t>(binary)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7162800" y="49530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0…0000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162800" y="47244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0…0100</a:t>
            </a:r>
          </a:p>
        </p:txBody>
      </p:sp>
      <p:sp>
        <p:nvSpPr>
          <p:cNvPr id="682004" name="Rectangle 20"/>
          <p:cNvSpPr>
            <a:spLocks noChangeArrowheads="1"/>
          </p:cNvSpPr>
          <p:nvPr/>
        </p:nvSpPr>
        <p:spPr bwMode="auto">
          <a:xfrm>
            <a:off x="7162800" y="44958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0…1000</a:t>
            </a:r>
          </a:p>
        </p:txBody>
      </p:sp>
      <p:sp>
        <p:nvSpPr>
          <p:cNvPr id="682005" name="Rectangle 21"/>
          <p:cNvSpPr>
            <a:spLocks noChangeArrowheads="1"/>
          </p:cNvSpPr>
          <p:nvPr/>
        </p:nvSpPr>
        <p:spPr bwMode="auto">
          <a:xfrm>
            <a:off x="7162800" y="42672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0…1100</a:t>
            </a:r>
          </a:p>
        </p:txBody>
      </p:sp>
      <p:sp>
        <p:nvSpPr>
          <p:cNvPr id="682006" name="Rectangle 22"/>
          <p:cNvSpPr>
            <a:spLocks noChangeArrowheads="1"/>
          </p:cNvSpPr>
          <p:nvPr/>
        </p:nvSpPr>
        <p:spPr bwMode="auto">
          <a:xfrm>
            <a:off x="7162800" y="15240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1…1100</a:t>
            </a:r>
          </a:p>
        </p:txBody>
      </p:sp>
      <p:sp>
        <p:nvSpPr>
          <p:cNvPr id="682007" name="Rectangle 23"/>
          <p:cNvSpPr>
            <a:spLocks noChangeArrowheads="1"/>
          </p:cNvSpPr>
          <p:nvPr/>
        </p:nvSpPr>
        <p:spPr bwMode="auto">
          <a:xfrm>
            <a:off x="2103438" y="1606550"/>
            <a:ext cx="1136650" cy="1463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08" name="Rectangle 24"/>
          <p:cNvSpPr>
            <a:spLocks noChangeArrowheads="1"/>
          </p:cNvSpPr>
          <p:nvPr/>
        </p:nvSpPr>
        <p:spPr bwMode="auto">
          <a:xfrm>
            <a:off x="2103438" y="1371600"/>
            <a:ext cx="113665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682009" name="Rectangle 25"/>
          <p:cNvSpPr>
            <a:spLocks noChangeArrowheads="1"/>
          </p:cNvSpPr>
          <p:nvPr/>
        </p:nvSpPr>
        <p:spPr bwMode="auto">
          <a:xfrm>
            <a:off x="973138" y="1722438"/>
            <a:ext cx="865187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src1 addr</a:t>
            </a:r>
          </a:p>
        </p:txBody>
      </p:sp>
      <p:sp>
        <p:nvSpPr>
          <p:cNvPr id="682010" name="Rectangle 26"/>
          <p:cNvSpPr>
            <a:spLocks noChangeArrowheads="1"/>
          </p:cNvSpPr>
          <p:nvPr/>
        </p:nvSpPr>
        <p:spPr bwMode="auto">
          <a:xfrm>
            <a:off x="969963" y="2074863"/>
            <a:ext cx="8667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src2 addr</a:t>
            </a:r>
          </a:p>
        </p:txBody>
      </p:sp>
      <p:sp>
        <p:nvSpPr>
          <p:cNvPr id="682011" name="Rectangle 27"/>
          <p:cNvSpPr>
            <a:spLocks noChangeArrowheads="1"/>
          </p:cNvSpPr>
          <p:nvPr/>
        </p:nvSpPr>
        <p:spPr bwMode="auto">
          <a:xfrm>
            <a:off x="1031875" y="2425700"/>
            <a:ext cx="7667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dst addr</a:t>
            </a: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1779588" y="2543175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13" name="Line 29"/>
          <p:cNvSpPr>
            <a:spLocks noChangeShapeType="1"/>
          </p:cNvSpPr>
          <p:nvPr/>
        </p:nvSpPr>
        <p:spPr bwMode="auto">
          <a:xfrm>
            <a:off x="1779588" y="1839913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14" name="Line 30"/>
          <p:cNvSpPr>
            <a:spLocks noChangeShapeType="1"/>
          </p:cNvSpPr>
          <p:nvPr/>
        </p:nvSpPr>
        <p:spPr bwMode="auto">
          <a:xfrm>
            <a:off x="1779588" y="2192338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15" name="Line 31"/>
          <p:cNvSpPr>
            <a:spLocks noChangeShapeType="1"/>
          </p:cNvSpPr>
          <p:nvPr/>
        </p:nvSpPr>
        <p:spPr bwMode="auto">
          <a:xfrm>
            <a:off x="1779588" y="2894013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16" name="Rectangle 32"/>
          <p:cNvSpPr>
            <a:spLocks noChangeArrowheads="1"/>
          </p:cNvSpPr>
          <p:nvPr/>
        </p:nvSpPr>
        <p:spPr bwMode="auto">
          <a:xfrm>
            <a:off x="914400" y="2776538"/>
            <a:ext cx="9191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682017" name="Line 33"/>
          <p:cNvSpPr>
            <a:spLocks noChangeShapeType="1"/>
          </p:cNvSpPr>
          <p:nvPr/>
        </p:nvSpPr>
        <p:spPr bwMode="auto">
          <a:xfrm>
            <a:off x="2103438" y="3187700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18" name="Rectangle 34"/>
          <p:cNvSpPr>
            <a:spLocks noChangeArrowheads="1"/>
          </p:cNvSpPr>
          <p:nvPr/>
        </p:nvSpPr>
        <p:spPr bwMode="auto">
          <a:xfrm>
            <a:off x="2266950" y="3187700"/>
            <a:ext cx="9191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32 bits</a:t>
            </a:r>
          </a:p>
        </p:txBody>
      </p:sp>
      <p:sp>
        <p:nvSpPr>
          <p:cNvPr id="682019" name="Line 35"/>
          <p:cNvSpPr>
            <a:spLocks noChangeShapeType="1"/>
          </p:cNvSpPr>
          <p:nvPr/>
        </p:nvSpPr>
        <p:spPr bwMode="auto">
          <a:xfrm>
            <a:off x="3240088" y="1898650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20" name="Line 36"/>
          <p:cNvSpPr>
            <a:spLocks noChangeShapeType="1"/>
          </p:cNvSpPr>
          <p:nvPr/>
        </p:nvSpPr>
        <p:spPr bwMode="auto">
          <a:xfrm>
            <a:off x="3240088" y="2778125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21" name="Rectangle 37"/>
          <p:cNvSpPr>
            <a:spLocks noChangeArrowheads="1"/>
          </p:cNvSpPr>
          <p:nvPr/>
        </p:nvSpPr>
        <p:spPr bwMode="auto">
          <a:xfrm>
            <a:off x="3530600" y="1724025"/>
            <a:ext cx="47148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src1</a:t>
            </a:r>
          </a:p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82022" name="Rectangle 38"/>
          <p:cNvSpPr>
            <a:spLocks noChangeArrowheads="1"/>
          </p:cNvSpPr>
          <p:nvPr/>
        </p:nvSpPr>
        <p:spPr bwMode="auto">
          <a:xfrm>
            <a:off x="3530600" y="2600325"/>
            <a:ext cx="47148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src2</a:t>
            </a:r>
          </a:p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82023" name="Line 39"/>
          <p:cNvSpPr>
            <a:spLocks noChangeShapeType="1"/>
          </p:cNvSpPr>
          <p:nvPr/>
        </p:nvSpPr>
        <p:spPr bwMode="auto">
          <a:xfrm>
            <a:off x="3124200" y="1600200"/>
            <a:ext cx="0" cy="146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24" name="Rectangle 40"/>
          <p:cNvSpPr>
            <a:spLocks noChangeArrowheads="1"/>
          </p:cNvSpPr>
          <p:nvPr/>
        </p:nvSpPr>
        <p:spPr bwMode="auto">
          <a:xfrm>
            <a:off x="1905000" y="2133600"/>
            <a:ext cx="1247775" cy="593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32</a:t>
            </a:r>
          </a:p>
          <a:p>
            <a:pPr algn="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registers</a:t>
            </a:r>
          </a:p>
          <a:p>
            <a:pPr algn="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($zero - $ra)</a:t>
            </a:r>
          </a:p>
        </p:txBody>
      </p:sp>
      <p:sp>
        <p:nvSpPr>
          <p:cNvPr id="682025" name="Rectangle 41"/>
          <p:cNvSpPr>
            <a:spLocks noChangeArrowheads="1"/>
          </p:cNvSpPr>
          <p:nvPr/>
        </p:nvSpPr>
        <p:spPr bwMode="auto">
          <a:xfrm>
            <a:off x="4572000" y="4572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26" name="Rectangle 42"/>
          <p:cNvSpPr>
            <a:spLocks noChangeArrowheads="1"/>
          </p:cNvSpPr>
          <p:nvPr/>
        </p:nvSpPr>
        <p:spPr bwMode="auto">
          <a:xfrm>
            <a:off x="5181600" y="38862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27" name="Rectangle 43"/>
          <p:cNvSpPr>
            <a:spLocks noChangeArrowheads="1"/>
          </p:cNvSpPr>
          <p:nvPr/>
        </p:nvSpPr>
        <p:spPr bwMode="auto">
          <a:xfrm>
            <a:off x="4572000" y="3048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28" name="Rectangle 44"/>
          <p:cNvSpPr>
            <a:spLocks noChangeArrowheads="1"/>
          </p:cNvSpPr>
          <p:nvPr/>
        </p:nvSpPr>
        <p:spPr bwMode="auto">
          <a:xfrm>
            <a:off x="3200400" y="28194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29" name="Rectangle 45"/>
          <p:cNvSpPr>
            <a:spLocks noChangeArrowheads="1"/>
          </p:cNvSpPr>
          <p:nvPr/>
        </p:nvSpPr>
        <p:spPr bwMode="auto">
          <a:xfrm>
            <a:off x="3200400" y="1905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30" name="Rectangle 46"/>
          <p:cNvSpPr>
            <a:spLocks noChangeArrowheads="1"/>
          </p:cNvSpPr>
          <p:nvPr/>
        </p:nvSpPr>
        <p:spPr bwMode="auto">
          <a:xfrm>
            <a:off x="1752600" y="28956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31" name="Rectangle 47"/>
          <p:cNvSpPr>
            <a:spLocks noChangeArrowheads="1"/>
          </p:cNvSpPr>
          <p:nvPr/>
        </p:nvSpPr>
        <p:spPr bwMode="auto">
          <a:xfrm>
            <a:off x="1828800" y="25908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682032" name="Rectangle 48"/>
          <p:cNvSpPr>
            <a:spLocks noChangeArrowheads="1"/>
          </p:cNvSpPr>
          <p:nvPr/>
        </p:nvSpPr>
        <p:spPr bwMode="auto">
          <a:xfrm>
            <a:off x="1828800" y="22098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682033" name="Rectangle 49"/>
          <p:cNvSpPr>
            <a:spLocks noChangeArrowheads="1"/>
          </p:cNvSpPr>
          <p:nvPr/>
        </p:nvSpPr>
        <p:spPr bwMode="auto">
          <a:xfrm>
            <a:off x="1828800" y="18288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682034" name="Line 50"/>
          <p:cNvSpPr>
            <a:spLocks noChangeShapeType="1"/>
          </p:cNvSpPr>
          <p:nvPr/>
        </p:nvSpPr>
        <p:spPr bwMode="auto">
          <a:xfrm flipH="1">
            <a:off x="4572000" y="4495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35" name="Line 51"/>
          <p:cNvSpPr>
            <a:spLocks noChangeShapeType="1"/>
          </p:cNvSpPr>
          <p:nvPr/>
        </p:nvSpPr>
        <p:spPr bwMode="auto">
          <a:xfrm flipH="1">
            <a:off x="5257800" y="38100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36" name="Line 52"/>
          <p:cNvSpPr>
            <a:spLocks noChangeShapeType="1"/>
          </p:cNvSpPr>
          <p:nvPr/>
        </p:nvSpPr>
        <p:spPr bwMode="auto">
          <a:xfrm flipH="1">
            <a:off x="4572000" y="2971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37" name="Line 53"/>
          <p:cNvSpPr>
            <a:spLocks noChangeShapeType="1"/>
          </p:cNvSpPr>
          <p:nvPr/>
        </p:nvSpPr>
        <p:spPr bwMode="auto">
          <a:xfrm flipH="1">
            <a:off x="3276600" y="1828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38" name="Line 54"/>
          <p:cNvSpPr>
            <a:spLocks noChangeShapeType="1"/>
          </p:cNvSpPr>
          <p:nvPr/>
        </p:nvSpPr>
        <p:spPr bwMode="auto">
          <a:xfrm flipH="1">
            <a:off x="3276600" y="27432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39" name="Line 55"/>
          <p:cNvSpPr>
            <a:spLocks noChangeShapeType="1"/>
          </p:cNvSpPr>
          <p:nvPr/>
        </p:nvSpPr>
        <p:spPr bwMode="auto">
          <a:xfrm flipH="1">
            <a:off x="1828800" y="28194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40" name="Line 56"/>
          <p:cNvSpPr>
            <a:spLocks noChangeShapeType="1"/>
          </p:cNvSpPr>
          <p:nvPr/>
        </p:nvSpPr>
        <p:spPr bwMode="auto">
          <a:xfrm flipH="1">
            <a:off x="1828800" y="2514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41" name="Line 57"/>
          <p:cNvSpPr>
            <a:spLocks noChangeShapeType="1"/>
          </p:cNvSpPr>
          <p:nvPr/>
        </p:nvSpPr>
        <p:spPr bwMode="auto">
          <a:xfrm flipH="1">
            <a:off x="1828800" y="2133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42" name="Line 58"/>
          <p:cNvSpPr>
            <a:spLocks noChangeShapeType="1"/>
          </p:cNvSpPr>
          <p:nvPr/>
        </p:nvSpPr>
        <p:spPr bwMode="auto">
          <a:xfrm flipH="1">
            <a:off x="1828800" y="1752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43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37941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682044" name="Rectangle 60"/>
          <p:cNvSpPr>
            <a:spLocks noChangeArrowheads="1"/>
          </p:cNvSpPr>
          <p:nvPr/>
        </p:nvSpPr>
        <p:spPr bwMode="auto">
          <a:xfrm>
            <a:off x="1371600" y="3851275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45" name="Rectangle 61"/>
          <p:cNvSpPr>
            <a:spLocks noChangeArrowheads="1"/>
          </p:cNvSpPr>
          <p:nvPr/>
        </p:nvSpPr>
        <p:spPr bwMode="auto">
          <a:xfrm>
            <a:off x="1752600" y="3851275"/>
            <a:ext cx="374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PC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52800" y="4724400"/>
            <a:ext cx="457200" cy="762000"/>
            <a:chOff x="1392" y="2880"/>
            <a:chExt cx="288" cy="480"/>
          </a:xfrm>
        </p:grpSpPr>
        <p:sp>
          <p:nvSpPr>
            <p:cNvPr id="682047" name="Line 6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48" name="Line 6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49" name="Line 6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50" name="Line 6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51" name="Line 6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52" name="Line 6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53" name="Line 6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2054" name="Rectangle 70"/>
          <p:cNvSpPr>
            <a:spLocks noChangeArrowheads="1"/>
          </p:cNvSpPr>
          <p:nvPr/>
        </p:nvSpPr>
        <p:spPr bwMode="auto">
          <a:xfrm>
            <a:off x="3352800" y="4953000"/>
            <a:ext cx="47307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682055" name="Line 71"/>
          <p:cNvSpPr>
            <a:spLocks noChangeShapeType="1"/>
          </p:cNvSpPr>
          <p:nvPr/>
        </p:nvSpPr>
        <p:spPr bwMode="auto">
          <a:xfrm flipV="1">
            <a:off x="3048000" y="487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56" name="Line 72"/>
          <p:cNvSpPr>
            <a:spLocks noChangeShapeType="1"/>
          </p:cNvSpPr>
          <p:nvPr/>
        </p:nvSpPr>
        <p:spPr bwMode="auto">
          <a:xfrm flipV="1">
            <a:off x="3048000" y="5334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57" name="Line 73"/>
          <p:cNvSpPr>
            <a:spLocks noChangeShapeType="1"/>
          </p:cNvSpPr>
          <p:nvPr/>
        </p:nvSpPr>
        <p:spPr bwMode="auto">
          <a:xfrm flipV="1">
            <a:off x="3810000" y="5105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58" name="Line 74"/>
          <p:cNvSpPr>
            <a:spLocks noChangeShapeType="1"/>
          </p:cNvSpPr>
          <p:nvPr/>
        </p:nvSpPr>
        <p:spPr bwMode="auto">
          <a:xfrm flipV="1">
            <a:off x="1066800" y="39274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59" name="Line 75"/>
          <p:cNvSpPr>
            <a:spLocks noChangeShapeType="1"/>
          </p:cNvSpPr>
          <p:nvPr/>
        </p:nvSpPr>
        <p:spPr bwMode="auto">
          <a:xfrm flipV="1">
            <a:off x="2438400" y="39274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0" name="Line 76"/>
          <p:cNvSpPr>
            <a:spLocks noChangeShapeType="1"/>
          </p:cNvSpPr>
          <p:nvPr/>
        </p:nvSpPr>
        <p:spPr bwMode="auto">
          <a:xfrm flipH="1">
            <a:off x="1066800" y="38512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1" name="Line 77"/>
          <p:cNvSpPr>
            <a:spLocks noChangeShapeType="1"/>
          </p:cNvSpPr>
          <p:nvPr/>
        </p:nvSpPr>
        <p:spPr bwMode="auto">
          <a:xfrm flipH="1">
            <a:off x="2514600" y="38512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2" name="Line 78"/>
          <p:cNvSpPr>
            <a:spLocks noChangeShapeType="1"/>
          </p:cNvSpPr>
          <p:nvPr/>
        </p:nvSpPr>
        <p:spPr bwMode="auto">
          <a:xfrm flipH="1">
            <a:off x="3810000" y="50292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3" name="Line 79"/>
          <p:cNvSpPr>
            <a:spLocks noChangeShapeType="1"/>
          </p:cNvSpPr>
          <p:nvPr/>
        </p:nvSpPr>
        <p:spPr bwMode="auto">
          <a:xfrm flipH="1">
            <a:off x="3048000" y="4800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4" name="Line 80"/>
          <p:cNvSpPr>
            <a:spLocks noChangeShapeType="1"/>
          </p:cNvSpPr>
          <p:nvPr/>
        </p:nvSpPr>
        <p:spPr bwMode="auto">
          <a:xfrm flipH="1">
            <a:off x="3048000" y="5257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5" name="Rectangle 81"/>
          <p:cNvSpPr>
            <a:spLocks noChangeArrowheads="1"/>
          </p:cNvSpPr>
          <p:nvPr/>
        </p:nvSpPr>
        <p:spPr bwMode="auto">
          <a:xfrm>
            <a:off x="1066800" y="39274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66" name="Rectangle 82"/>
          <p:cNvSpPr>
            <a:spLocks noChangeArrowheads="1"/>
          </p:cNvSpPr>
          <p:nvPr/>
        </p:nvSpPr>
        <p:spPr bwMode="auto">
          <a:xfrm>
            <a:off x="2514600" y="39274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67" name="Rectangle 83"/>
          <p:cNvSpPr>
            <a:spLocks noChangeArrowheads="1"/>
          </p:cNvSpPr>
          <p:nvPr/>
        </p:nvSpPr>
        <p:spPr bwMode="auto">
          <a:xfrm>
            <a:off x="3810000" y="51054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68" name="Rectangle 84"/>
          <p:cNvSpPr>
            <a:spLocks noChangeArrowheads="1"/>
          </p:cNvSpPr>
          <p:nvPr/>
        </p:nvSpPr>
        <p:spPr bwMode="auto">
          <a:xfrm>
            <a:off x="3048000" y="48768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69" name="Rectangle 85"/>
          <p:cNvSpPr>
            <a:spLocks noChangeArrowheads="1"/>
          </p:cNvSpPr>
          <p:nvPr/>
        </p:nvSpPr>
        <p:spPr bwMode="auto">
          <a:xfrm>
            <a:off x="3048000" y="5334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70" name="Line 86"/>
          <p:cNvSpPr>
            <a:spLocks noChangeShapeType="1"/>
          </p:cNvSpPr>
          <p:nvPr/>
        </p:nvSpPr>
        <p:spPr bwMode="auto">
          <a:xfrm>
            <a:off x="55626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1" name="Line 87"/>
          <p:cNvSpPr>
            <a:spLocks noChangeShapeType="1"/>
          </p:cNvSpPr>
          <p:nvPr/>
        </p:nvSpPr>
        <p:spPr bwMode="auto">
          <a:xfrm>
            <a:off x="55626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2" name="Line 88"/>
          <p:cNvSpPr>
            <a:spLocks noChangeShapeType="1"/>
          </p:cNvSpPr>
          <p:nvPr/>
        </p:nvSpPr>
        <p:spPr bwMode="auto">
          <a:xfrm flipV="1">
            <a:off x="6324600" y="4495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3" name="Line 89"/>
          <p:cNvSpPr>
            <a:spLocks noChangeShapeType="1"/>
          </p:cNvSpPr>
          <p:nvPr/>
        </p:nvSpPr>
        <p:spPr bwMode="auto">
          <a:xfrm flipV="1">
            <a:off x="6705600" y="4495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4" name="Line 90"/>
          <p:cNvSpPr>
            <a:spLocks noChangeShapeType="1"/>
          </p:cNvSpPr>
          <p:nvPr/>
        </p:nvSpPr>
        <p:spPr bwMode="auto">
          <a:xfrm flipV="1">
            <a:off x="5943600" y="4495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5" name="Line 91"/>
          <p:cNvSpPr>
            <a:spLocks noChangeShapeType="1"/>
          </p:cNvSpPr>
          <p:nvPr/>
        </p:nvSpPr>
        <p:spPr bwMode="auto">
          <a:xfrm flipV="1">
            <a:off x="5943600" y="41910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6" name="Line 92"/>
          <p:cNvSpPr>
            <a:spLocks noChangeShapeType="1"/>
          </p:cNvSpPr>
          <p:nvPr/>
        </p:nvSpPr>
        <p:spPr bwMode="auto">
          <a:xfrm flipV="1">
            <a:off x="6324600" y="41910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7" name="Line 93"/>
          <p:cNvSpPr>
            <a:spLocks noChangeShapeType="1"/>
          </p:cNvSpPr>
          <p:nvPr/>
        </p:nvSpPr>
        <p:spPr bwMode="auto">
          <a:xfrm flipV="1">
            <a:off x="6705600" y="41910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8" name="Rectangle 94"/>
          <p:cNvSpPr>
            <a:spLocks noChangeArrowheads="1"/>
          </p:cNvSpPr>
          <p:nvPr/>
        </p:nvSpPr>
        <p:spPr bwMode="auto">
          <a:xfrm>
            <a:off x="5638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2079" name="Rectangle 95"/>
          <p:cNvSpPr>
            <a:spLocks noChangeArrowheads="1"/>
          </p:cNvSpPr>
          <p:nvPr/>
        </p:nvSpPr>
        <p:spPr bwMode="auto">
          <a:xfrm>
            <a:off x="6019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2080" name="Rectangle 96"/>
          <p:cNvSpPr>
            <a:spLocks noChangeArrowheads="1"/>
          </p:cNvSpPr>
          <p:nvPr/>
        </p:nvSpPr>
        <p:spPr bwMode="auto">
          <a:xfrm>
            <a:off x="6400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2081" name="Rectangle 97"/>
          <p:cNvSpPr>
            <a:spLocks noChangeArrowheads="1"/>
          </p:cNvSpPr>
          <p:nvPr/>
        </p:nvSpPr>
        <p:spPr bwMode="auto">
          <a:xfrm>
            <a:off x="6781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2082" name="Rectangle 98"/>
          <p:cNvSpPr>
            <a:spLocks noChangeArrowheads="1"/>
          </p:cNvSpPr>
          <p:nvPr/>
        </p:nvSpPr>
        <p:spPr bwMode="auto">
          <a:xfrm>
            <a:off x="6781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2083" name="Rectangle 99"/>
          <p:cNvSpPr>
            <a:spLocks noChangeArrowheads="1"/>
          </p:cNvSpPr>
          <p:nvPr/>
        </p:nvSpPr>
        <p:spPr bwMode="auto">
          <a:xfrm>
            <a:off x="6400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82084" name="Rectangle 100"/>
          <p:cNvSpPr>
            <a:spLocks noChangeArrowheads="1"/>
          </p:cNvSpPr>
          <p:nvPr/>
        </p:nvSpPr>
        <p:spPr bwMode="auto">
          <a:xfrm>
            <a:off x="6019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2085" name="Rectangle 101"/>
          <p:cNvSpPr>
            <a:spLocks noChangeArrowheads="1"/>
          </p:cNvSpPr>
          <p:nvPr/>
        </p:nvSpPr>
        <p:spPr bwMode="auto">
          <a:xfrm>
            <a:off x="5638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2086" name="Rectangle 102"/>
          <p:cNvSpPr>
            <a:spLocks noChangeArrowheads="1"/>
          </p:cNvSpPr>
          <p:nvPr/>
        </p:nvSpPr>
        <p:spPr bwMode="auto">
          <a:xfrm>
            <a:off x="5257800" y="5638800"/>
            <a:ext cx="114141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byte address</a:t>
            </a:r>
          </a:p>
          <a:p>
            <a:r>
              <a:rPr lang="en-US" sz="1400">
                <a:solidFill>
                  <a:schemeClr val="tx1"/>
                </a:solidFill>
              </a:rPr>
              <a:t>(big Endian)</a:t>
            </a:r>
          </a:p>
        </p:txBody>
      </p:sp>
      <p:cxnSp>
        <p:nvCxnSpPr>
          <p:cNvPr id="682087" name="AutoShape 103"/>
          <p:cNvCxnSpPr>
            <a:cxnSpLocks noChangeShapeType="1"/>
            <a:stCxn id="682086" idx="0"/>
            <a:endCxn id="682079" idx="1"/>
          </p:cNvCxnSpPr>
          <p:nvPr/>
        </p:nvCxnSpPr>
        <p:spPr bwMode="auto">
          <a:xfrm rot="16200000">
            <a:off x="5647531" y="5266532"/>
            <a:ext cx="554037" cy="190500"/>
          </a:xfrm>
          <a:prstGeom prst="curvedConnector2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grpSp>
        <p:nvGrpSpPr>
          <p:cNvPr id="3" name="Group 104"/>
          <p:cNvGrpSpPr>
            <a:grpSpLocks/>
          </p:cNvGrpSpPr>
          <p:nvPr/>
        </p:nvGrpSpPr>
        <p:grpSpPr bwMode="auto">
          <a:xfrm>
            <a:off x="685800" y="4343400"/>
            <a:ext cx="1938338" cy="992188"/>
            <a:chOff x="432" y="2736"/>
            <a:chExt cx="1221" cy="625"/>
          </a:xfrm>
        </p:grpSpPr>
        <p:sp>
          <p:nvSpPr>
            <p:cNvPr id="682089" name="Oval 105"/>
            <p:cNvSpPr>
              <a:spLocks noChangeArrowheads="1"/>
            </p:cNvSpPr>
            <p:nvPr/>
          </p:nvSpPr>
          <p:spPr bwMode="auto">
            <a:xfrm>
              <a:off x="672" y="2736"/>
              <a:ext cx="624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90" name="Text Box 106"/>
            <p:cNvSpPr txBox="1">
              <a:spLocks noChangeArrowheads="1"/>
            </p:cNvSpPr>
            <p:nvPr/>
          </p:nvSpPr>
          <p:spPr bwMode="auto">
            <a:xfrm>
              <a:off x="624" y="2736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Fetch</a:t>
              </a:r>
            </a:p>
            <a:p>
              <a:pPr algn="ctr"/>
              <a:r>
                <a:rPr lang="en-US" sz="1400"/>
                <a:t>PC = PC+4</a:t>
              </a:r>
            </a:p>
          </p:txBody>
        </p:sp>
        <p:sp>
          <p:nvSpPr>
            <p:cNvPr id="682091" name="Oval 107"/>
            <p:cNvSpPr>
              <a:spLocks noChangeArrowheads="1"/>
            </p:cNvSpPr>
            <p:nvPr/>
          </p:nvSpPr>
          <p:spPr bwMode="auto">
            <a:xfrm>
              <a:off x="1196" y="3148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92" name="Text Box 108"/>
            <p:cNvSpPr txBox="1">
              <a:spLocks noChangeArrowheads="1"/>
            </p:cNvSpPr>
            <p:nvPr/>
          </p:nvSpPr>
          <p:spPr bwMode="auto">
            <a:xfrm>
              <a:off x="1152" y="3168"/>
              <a:ext cx="5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Decode</a:t>
              </a:r>
            </a:p>
          </p:txBody>
        </p:sp>
        <p:sp>
          <p:nvSpPr>
            <p:cNvPr id="682093" name="Oval 109"/>
            <p:cNvSpPr>
              <a:spLocks noChangeArrowheads="1"/>
            </p:cNvSpPr>
            <p:nvPr/>
          </p:nvSpPr>
          <p:spPr bwMode="auto">
            <a:xfrm>
              <a:off x="480" y="3148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94" name="Text Box 110"/>
            <p:cNvSpPr txBox="1">
              <a:spLocks noChangeArrowheads="1"/>
            </p:cNvSpPr>
            <p:nvPr/>
          </p:nvSpPr>
          <p:spPr bwMode="auto">
            <a:xfrm>
              <a:off x="432" y="3168"/>
              <a:ext cx="36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Exec</a:t>
              </a:r>
            </a:p>
          </p:txBody>
        </p:sp>
        <p:cxnSp>
          <p:nvCxnSpPr>
            <p:cNvPr id="682095" name="AutoShape 111"/>
            <p:cNvCxnSpPr>
              <a:cxnSpLocks noChangeShapeType="1"/>
              <a:stCxn id="682089" idx="6"/>
              <a:endCxn id="682091" idx="0"/>
            </p:cNvCxnSpPr>
            <p:nvPr/>
          </p:nvCxnSpPr>
          <p:spPr bwMode="auto">
            <a:xfrm>
              <a:off x="1296" y="2880"/>
              <a:ext cx="82" cy="26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2096" name="AutoShape 112"/>
            <p:cNvCxnSpPr>
              <a:cxnSpLocks noChangeShapeType="1"/>
              <a:stCxn id="682091" idx="4"/>
              <a:endCxn id="682093" idx="4"/>
            </p:cNvCxnSpPr>
            <p:nvPr/>
          </p:nvCxnSpPr>
          <p:spPr bwMode="auto">
            <a:xfrm rot="5400000">
              <a:off x="1013" y="2996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2097" name="AutoShape 113"/>
            <p:cNvCxnSpPr>
              <a:cxnSpLocks noChangeShapeType="1"/>
              <a:stCxn id="682093" idx="0"/>
              <a:endCxn id="682089" idx="2"/>
            </p:cNvCxnSpPr>
            <p:nvPr/>
          </p:nvCxnSpPr>
          <p:spPr bwMode="auto">
            <a:xfrm rot="16200000">
              <a:off x="527" y="3002"/>
              <a:ext cx="268" cy="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2743200" y="3733800"/>
            <a:ext cx="457200" cy="762000"/>
            <a:chOff x="1392" y="2880"/>
            <a:chExt cx="288" cy="480"/>
          </a:xfrm>
        </p:grpSpPr>
        <p:sp>
          <p:nvSpPr>
            <p:cNvPr id="682099" name="Line 11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0" name="Line 11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1" name="Line 11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2" name="Line 11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3" name="Line 11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4" name="Line 12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5" name="Line 12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2106" name="Rectangle 122"/>
          <p:cNvSpPr>
            <a:spLocks noChangeArrowheads="1"/>
          </p:cNvSpPr>
          <p:nvPr/>
        </p:nvSpPr>
        <p:spPr bwMode="auto">
          <a:xfrm>
            <a:off x="2743200" y="3962400"/>
            <a:ext cx="4429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682107" name="Line 123"/>
          <p:cNvSpPr>
            <a:spLocks noChangeShapeType="1"/>
          </p:cNvSpPr>
          <p:nvPr/>
        </p:nvSpPr>
        <p:spPr bwMode="auto">
          <a:xfrm flipV="1">
            <a:off x="2438400" y="43846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08" name="Line 124"/>
          <p:cNvSpPr>
            <a:spLocks noChangeShapeType="1"/>
          </p:cNvSpPr>
          <p:nvPr/>
        </p:nvSpPr>
        <p:spPr bwMode="auto">
          <a:xfrm flipV="1">
            <a:off x="3200400" y="4114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09" name="Line 125"/>
          <p:cNvSpPr>
            <a:spLocks noChangeShapeType="1"/>
          </p:cNvSpPr>
          <p:nvPr/>
        </p:nvSpPr>
        <p:spPr bwMode="auto">
          <a:xfrm flipH="1">
            <a:off x="3200400" y="4038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10" name="Line 126"/>
          <p:cNvSpPr>
            <a:spLocks noChangeShapeType="1"/>
          </p:cNvSpPr>
          <p:nvPr/>
        </p:nvSpPr>
        <p:spPr bwMode="auto">
          <a:xfrm flipH="1">
            <a:off x="2438400" y="43084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11" name="Rectangle 127"/>
          <p:cNvSpPr>
            <a:spLocks noChangeArrowheads="1"/>
          </p:cNvSpPr>
          <p:nvPr/>
        </p:nvSpPr>
        <p:spPr bwMode="auto">
          <a:xfrm>
            <a:off x="3200400" y="41148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112" name="Rectangle 128"/>
          <p:cNvSpPr>
            <a:spLocks noChangeArrowheads="1"/>
          </p:cNvSpPr>
          <p:nvPr/>
        </p:nvSpPr>
        <p:spPr bwMode="auto">
          <a:xfrm>
            <a:off x="2438400" y="43846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113" name="Rectangle 129"/>
          <p:cNvSpPr>
            <a:spLocks noChangeArrowheads="1"/>
          </p:cNvSpPr>
          <p:nvPr/>
        </p:nvSpPr>
        <p:spPr bwMode="auto">
          <a:xfrm>
            <a:off x="2209800" y="4232275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3505200" y="3505200"/>
            <a:ext cx="457200" cy="762000"/>
            <a:chOff x="1392" y="2880"/>
            <a:chExt cx="288" cy="480"/>
          </a:xfrm>
        </p:grpSpPr>
        <p:sp>
          <p:nvSpPr>
            <p:cNvPr id="682115" name="Line 131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16" name="Line 132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17" name="Line 133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18" name="Line 134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19" name="Line 135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20" name="Line 136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21" name="Line 137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2122" name="Rectangle 138"/>
          <p:cNvSpPr>
            <a:spLocks noChangeArrowheads="1"/>
          </p:cNvSpPr>
          <p:nvPr/>
        </p:nvSpPr>
        <p:spPr bwMode="auto">
          <a:xfrm>
            <a:off x="3505200" y="3733800"/>
            <a:ext cx="4429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682123" name="Line 139"/>
          <p:cNvSpPr>
            <a:spLocks noChangeShapeType="1"/>
          </p:cNvSpPr>
          <p:nvPr/>
        </p:nvSpPr>
        <p:spPr bwMode="auto">
          <a:xfrm flipV="1">
            <a:off x="3962400" y="3886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24" name="Line 140"/>
          <p:cNvSpPr>
            <a:spLocks noChangeShapeType="1"/>
          </p:cNvSpPr>
          <p:nvPr/>
        </p:nvSpPr>
        <p:spPr bwMode="auto">
          <a:xfrm flipH="1">
            <a:off x="3962400" y="38100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25" name="Rectangle 141"/>
          <p:cNvSpPr>
            <a:spLocks noChangeArrowheads="1"/>
          </p:cNvSpPr>
          <p:nvPr/>
        </p:nvSpPr>
        <p:spPr bwMode="auto">
          <a:xfrm>
            <a:off x="3962400" y="38862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126" name="Line 142"/>
          <p:cNvSpPr>
            <a:spLocks noChangeShapeType="1"/>
          </p:cNvSpPr>
          <p:nvPr/>
        </p:nvSpPr>
        <p:spPr bwMode="auto">
          <a:xfrm flipV="1">
            <a:off x="3200400" y="3657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27" name="Line 143"/>
          <p:cNvSpPr>
            <a:spLocks noChangeShapeType="1"/>
          </p:cNvSpPr>
          <p:nvPr/>
        </p:nvSpPr>
        <p:spPr bwMode="auto">
          <a:xfrm flipH="1">
            <a:off x="3200400" y="36226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28" name="Rectangle 144"/>
          <p:cNvSpPr>
            <a:spLocks noChangeArrowheads="1"/>
          </p:cNvSpPr>
          <p:nvPr/>
        </p:nvSpPr>
        <p:spPr bwMode="auto">
          <a:xfrm>
            <a:off x="3200400" y="36988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129" name="Rectangle 145"/>
          <p:cNvSpPr>
            <a:spLocks noChangeArrowheads="1"/>
          </p:cNvSpPr>
          <p:nvPr/>
        </p:nvSpPr>
        <p:spPr bwMode="auto">
          <a:xfrm>
            <a:off x="2057400" y="3505200"/>
            <a:ext cx="115093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branch offset</a:t>
            </a:r>
          </a:p>
        </p:txBody>
      </p:sp>
      <p:sp>
        <p:nvSpPr>
          <p:cNvPr id="146" name="Slide Number Placeholder 1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422275"/>
          </a:xfrm>
        </p:spPr>
        <p:txBody>
          <a:bodyPr>
            <a:normAutofit fontScale="90000"/>
          </a:bodyPr>
          <a:lstStyle/>
          <a:p>
            <a:r>
              <a:rPr lang="en-US"/>
              <a:t>MIPS ISA So Far</a:t>
            </a:r>
          </a:p>
        </p:txBody>
      </p:sp>
      <p:graphicFrame>
        <p:nvGraphicFramePr>
          <p:cNvPr id="779267" name="Group 3"/>
          <p:cNvGraphicFramePr>
            <a:graphicFrameLocks noGrp="1"/>
          </p:cNvGraphicFramePr>
          <p:nvPr>
            <p:ph type="tbl" idx="1"/>
          </p:nvPr>
        </p:nvGraphicFramePr>
        <p:xfrm>
          <a:off x="533400" y="838200"/>
          <a:ext cx="8153400" cy="5712016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  <a:gridCol w="990600"/>
                <a:gridCol w="1905000"/>
                <a:gridCol w="2438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 &amp; I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+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$s2 -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+ 6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ori  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v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    $s1, 24($s2)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Memory($s2+24)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   $s1, 24($s2)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Memory($s2+24)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lb     $s1, 25($s2)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Memory($s2+25)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    $s1, 25($s2)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Memory($s2+25)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upper imm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    $s1,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6 * 2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    (I &amp; R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 on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  $s1, $s2, L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($s1==$s2)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 on not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bne  $s1, $s2,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($s1 !=$s2)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on less than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42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  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($s2&lt;$s3) $s1=1 else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on less than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slti  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($s2&lt;6) $s1=1 else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Uncond. Jump      (J &amp; R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  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 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jr    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 and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jal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10000; $ra=PC+4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/>
              <a:t>Review of MIPS Operand Addressing Modes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1006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Register </a:t>
            </a:r>
            <a:r>
              <a:rPr lang="en-US" dirty="0"/>
              <a:t>addressing – </a:t>
            </a:r>
            <a:r>
              <a:rPr lang="en-US" dirty="0">
                <a:solidFill>
                  <a:schemeClr val="accent1"/>
                </a:solidFill>
              </a:rPr>
              <a:t>operand</a:t>
            </a:r>
            <a:r>
              <a:rPr lang="en-US" dirty="0"/>
              <a:t> is in a register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Base (displacement) </a:t>
            </a:r>
            <a:r>
              <a:rPr lang="en-US" dirty="0"/>
              <a:t>addressing – </a:t>
            </a:r>
            <a:r>
              <a:rPr lang="en-US" dirty="0">
                <a:solidFill>
                  <a:schemeClr val="accent1"/>
                </a:solidFill>
              </a:rPr>
              <a:t>operand</a:t>
            </a:r>
            <a:r>
              <a:rPr lang="en-US" dirty="0"/>
              <a:t> is at the memory location whose address is the sum of a register and a 16-bit constant contained within the instruction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Register </a:t>
            </a:r>
            <a:r>
              <a:rPr lang="en-US" dirty="0"/>
              <a:t>relative (indirect) with      0($a0)</a:t>
            </a:r>
          </a:p>
          <a:p>
            <a:pPr lvl="1"/>
            <a:r>
              <a:rPr lang="en-US" dirty="0"/>
              <a:t>Pseudo-direct with                         </a:t>
            </a:r>
            <a:r>
              <a:rPr lang="en-US" dirty="0" err="1"/>
              <a:t>addr</a:t>
            </a:r>
            <a:r>
              <a:rPr lang="en-US" dirty="0"/>
              <a:t>($zero)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Immediate</a:t>
            </a:r>
            <a:r>
              <a:rPr lang="en-US" dirty="0"/>
              <a:t> addressing – </a:t>
            </a:r>
            <a:r>
              <a:rPr lang="en-US" dirty="0">
                <a:solidFill>
                  <a:schemeClr val="accent1"/>
                </a:solidFill>
              </a:rPr>
              <a:t>operand</a:t>
            </a:r>
            <a:r>
              <a:rPr lang="en-US" dirty="0"/>
              <a:t> is a 16-bit constant contained within the instruction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1295400"/>
            <a:ext cx="8382000" cy="747713"/>
            <a:chOff x="336" y="1008"/>
            <a:chExt cx="5280" cy="471"/>
          </a:xfrm>
        </p:grpSpPr>
        <p:sp>
          <p:nvSpPr>
            <p:cNvPr id="768005" name="Rectangle 5"/>
            <p:cNvSpPr>
              <a:spLocks noChangeArrowheads="1"/>
            </p:cNvSpPr>
            <p:nvPr/>
          </p:nvSpPr>
          <p:spPr bwMode="auto">
            <a:xfrm>
              <a:off x="336" y="1008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06" name="Line 6"/>
            <p:cNvSpPr>
              <a:spLocks noChangeShapeType="1"/>
            </p:cNvSpPr>
            <p:nvPr/>
          </p:nvSpPr>
          <p:spPr bwMode="auto">
            <a:xfrm>
              <a:off x="816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07" name="Line 7"/>
            <p:cNvSpPr>
              <a:spLocks noChangeShapeType="1"/>
            </p:cNvSpPr>
            <p:nvPr/>
          </p:nvSpPr>
          <p:spPr bwMode="auto">
            <a:xfrm>
              <a:off x="1200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08" name="Line 8"/>
            <p:cNvSpPr>
              <a:spLocks noChangeShapeType="1"/>
            </p:cNvSpPr>
            <p:nvPr/>
          </p:nvSpPr>
          <p:spPr bwMode="auto">
            <a:xfrm>
              <a:off x="1584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09" name="Line 9"/>
            <p:cNvSpPr>
              <a:spLocks noChangeShapeType="1"/>
            </p:cNvSpPr>
            <p:nvPr/>
          </p:nvSpPr>
          <p:spPr bwMode="auto">
            <a:xfrm>
              <a:off x="1920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0" name="Line 10"/>
            <p:cNvSpPr>
              <a:spLocks noChangeShapeType="1"/>
            </p:cNvSpPr>
            <p:nvPr/>
          </p:nvSpPr>
          <p:spPr bwMode="auto">
            <a:xfrm>
              <a:off x="2304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2" name="Rectangle 12"/>
            <p:cNvSpPr>
              <a:spLocks noChangeArrowheads="1"/>
            </p:cNvSpPr>
            <p:nvPr/>
          </p:nvSpPr>
          <p:spPr bwMode="auto">
            <a:xfrm>
              <a:off x="3168" y="1248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13" name="Text Box 13"/>
            <p:cNvSpPr txBox="1">
              <a:spLocks noChangeArrowheads="1"/>
            </p:cNvSpPr>
            <p:nvPr/>
          </p:nvSpPr>
          <p:spPr bwMode="auto">
            <a:xfrm>
              <a:off x="432" y="1008"/>
              <a:ext cx="230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op         </a:t>
              </a:r>
              <a:r>
                <a:rPr lang="en-US" dirty="0" err="1">
                  <a:solidFill>
                    <a:schemeClr val="tx1"/>
                  </a:solidFill>
                </a:rPr>
                <a:t>rs</a:t>
              </a:r>
              <a:r>
                <a:rPr lang="en-US" dirty="0">
                  <a:solidFill>
                    <a:schemeClr val="tx1"/>
                  </a:solidFill>
                </a:rPr>
                <a:t>      </a:t>
              </a:r>
              <a:r>
                <a:rPr lang="en-US" dirty="0" err="1">
                  <a:solidFill>
                    <a:schemeClr val="tx1"/>
                  </a:solidFill>
                </a:rPr>
                <a:t>rt</a:t>
              </a:r>
              <a:r>
                <a:rPr lang="en-US" dirty="0">
                  <a:solidFill>
                    <a:schemeClr val="tx1"/>
                  </a:solidFill>
                </a:rPr>
                <a:t>      rd             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 err="1" smtClean="0">
                  <a:solidFill>
                    <a:schemeClr val="tx1"/>
                  </a:solidFill>
                </a:rPr>
                <a:t>funct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8014" name="Line 14"/>
            <p:cNvSpPr>
              <a:spLocks noChangeShapeType="1"/>
            </p:cNvSpPr>
            <p:nvPr/>
          </p:nvSpPr>
          <p:spPr bwMode="auto">
            <a:xfrm>
              <a:off x="1056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5" name="Line 15"/>
            <p:cNvSpPr>
              <a:spLocks noChangeShapeType="1"/>
            </p:cNvSpPr>
            <p:nvPr/>
          </p:nvSpPr>
          <p:spPr bwMode="auto">
            <a:xfrm>
              <a:off x="1056" y="1344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6" name="Rectangle 16"/>
            <p:cNvSpPr>
              <a:spLocks noChangeArrowheads="1"/>
            </p:cNvSpPr>
            <p:nvPr/>
          </p:nvSpPr>
          <p:spPr bwMode="auto">
            <a:xfrm>
              <a:off x="3888" y="1008"/>
              <a:ext cx="9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Register</a:t>
              </a:r>
            </a:p>
          </p:txBody>
        </p:sp>
        <p:sp>
          <p:nvSpPr>
            <p:cNvPr id="768017" name="Text Box 17"/>
            <p:cNvSpPr txBox="1">
              <a:spLocks noChangeArrowheads="1"/>
            </p:cNvSpPr>
            <p:nvPr/>
          </p:nvSpPr>
          <p:spPr bwMode="auto">
            <a:xfrm>
              <a:off x="3744" y="1248"/>
              <a:ext cx="9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word </a:t>
              </a:r>
              <a:r>
                <a:rPr lang="en-US"/>
                <a:t>operand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33400" y="2851593"/>
            <a:ext cx="8382000" cy="1128713"/>
            <a:chOff x="336" y="2169"/>
            <a:chExt cx="5280" cy="711"/>
          </a:xfrm>
        </p:grpSpPr>
        <p:sp>
          <p:nvSpPr>
            <p:cNvPr id="768027" name="Rectangle 27"/>
            <p:cNvSpPr>
              <a:spLocks noChangeArrowheads="1"/>
            </p:cNvSpPr>
            <p:nvPr/>
          </p:nvSpPr>
          <p:spPr bwMode="auto">
            <a:xfrm>
              <a:off x="336" y="2649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28" name="Text Box 28"/>
            <p:cNvSpPr txBox="1">
              <a:spLocks noChangeArrowheads="1"/>
            </p:cNvSpPr>
            <p:nvPr/>
          </p:nvSpPr>
          <p:spPr bwMode="auto">
            <a:xfrm>
              <a:off x="1008" y="2649"/>
              <a:ext cx="9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base register</a:t>
              </a:r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336" y="2169"/>
              <a:ext cx="5280" cy="528"/>
              <a:chOff x="336" y="2169"/>
              <a:chExt cx="5280" cy="528"/>
            </a:xfrm>
          </p:grpSpPr>
          <p:sp>
            <p:nvSpPr>
              <p:cNvPr id="768021" name="Text Box 21"/>
              <p:cNvSpPr txBox="1">
                <a:spLocks noChangeArrowheads="1"/>
              </p:cNvSpPr>
              <p:nvPr/>
            </p:nvSpPr>
            <p:spPr bwMode="auto">
              <a:xfrm>
                <a:off x="432" y="2169"/>
                <a:ext cx="191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op         </a:t>
                </a:r>
                <a:r>
                  <a:rPr lang="en-US" dirty="0" err="1">
                    <a:solidFill>
                      <a:schemeClr val="tx1"/>
                    </a:solidFill>
                  </a:rPr>
                  <a:t>rs</a:t>
                </a:r>
                <a:r>
                  <a:rPr lang="en-US" dirty="0">
                    <a:solidFill>
                      <a:schemeClr val="tx1"/>
                    </a:solidFill>
                  </a:rPr>
                  <a:t>       </a:t>
                </a:r>
                <a:r>
                  <a:rPr lang="en-US" dirty="0" err="1">
                    <a:solidFill>
                      <a:schemeClr val="tx1"/>
                    </a:solidFill>
                  </a:rPr>
                  <a:t>rt</a:t>
                </a:r>
                <a:r>
                  <a:rPr lang="en-US" dirty="0">
                    <a:solidFill>
                      <a:schemeClr val="tx1"/>
                    </a:solidFill>
                  </a:rPr>
                  <a:t>           offset</a:t>
                </a:r>
              </a:p>
            </p:txBody>
          </p:sp>
          <p:sp>
            <p:nvSpPr>
              <p:cNvPr id="768022" name="Rectangle 22"/>
              <p:cNvSpPr>
                <a:spLocks noChangeArrowheads="1"/>
              </p:cNvSpPr>
              <p:nvPr/>
            </p:nvSpPr>
            <p:spPr bwMode="auto">
              <a:xfrm>
                <a:off x="336" y="2169"/>
                <a:ext cx="244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023" name="Line 23"/>
              <p:cNvSpPr>
                <a:spLocks noChangeShapeType="1"/>
              </p:cNvSpPr>
              <p:nvPr/>
            </p:nvSpPr>
            <p:spPr bwMode="auto">
              <a:xfrm>
                <a:off x="816" y="2169"/>
                <a:ext cx="0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24" name="Line 24"/>
              <p:cNvSpPr>
                <a:spLocks noChangeShapeType="1"/>
              </p:cNvSpPr>
              <p:nvPr/>
            </p:nvSpPr>
            <p:spPr bwMode="auto">
              <a:xfrm>
                <a:off x="1200" y="2169"/>
                <a:ext cx="0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25" name="Line 25"/>
              <p:cNvSpPr>
                <a:spLocks noChangeShapeType="1"/>
              </p:cNvSpPr>
              <p:nvPr/>
            </p:nvSpPr>
            <p:spPr bwMode="auto">
              <a:xfrm>
                <a:off x="1584" y="2169"/>
                <a:ext cx="0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2880" y="2361"/>
                <a:ext cx="192" cy="336"/>
                <a:chOff x="1392" y="2880"/>
                <a:chExt cx="288" cy="480"/>
              </a:xfrm>
            </p:grpSpPr>
            <p:sp>
              <p:nvSpPr>
                <p:cNvPr id="768030" name="Line 30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392" y="316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6" name="Line 36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8037" name="Line 37"/>
              <p:cNvSpPr>
                <a:spLocks noChangeShapeType="1"/>
              </p:cNvSpPr>
              <p:nvPr/>
            </p:nvSpPr>
            <p:spPr bwMode="auto">
              <a:xfrm>
                <a:off x="2160" y="2361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38" name="Line 38"/>
              <p:cNvSpPr>
                <a:spLocks noChangeShapeType="1"/>
              </p:cNvSpPr>
              <p:nvPr/>
            </p:nvSpPr>
            <p:spPr bwMode="auto">
              <a:xfrm>
                <a:off x="2160" y="2409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39" name="Line 39"/>
              <p:cNvSpPr>
                <a:spLocks noChangeShapeType="1"/>
              </p:cNvSpPr>
              <p:nvPr/>
            </p:nvSpPr>
            <p:spPr bwMode="auto">
              <a:xfrm>
                <a:off x="1584" y="2601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40" name="Line 40"/>
              <p:cNvSpPr>
                <a:spLocks noChangeShapeType="1"/>
              </p:cNvSpPr>
              <p:nvPr/>
            </p:nvSpPr>
            <p:spPr bwMode="auto">
              <a:xfrm>
                <a:off x="1584" y="2601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41" name="Rectangle 41"/>
              <p:cNvSpPr>
                <a:spLocks noChangeArrowheads="1"/>
              </p:cNvSpPr>
              <p:nvPr/>
            </p:nvSpPr>
            <p:spPr bwMode="auto">
              <a:xfrm>
                <a:off x="3168" y="2409"/>
                <a:ext cx="244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042" name="Rectangle 42"/>
              <p:cNvSpPr>
                <a:spLocks noChangeArrowheads="1"/>
              </p:cNvSpPr>
              <p:nvPr/>
            </p:nvSpPr>
            <p:spPr bwMode="auto">
              <a:xfrm>
                <a:off x="3888" y="2169"/>
                <a:ext cx="91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768043" name="Text Box 43"/>
              <p:cNvSpPr txBox="1">
                <a:spLocks noChangeArrowheads="1"/>
              </p:cNvSpPr>
              <p:nvPr/>
            </p:nvSpPr>
            <p:spPr bwMode="auto">
              <a:xfrm>
                <a:off x="3552" y="2409"/>
                <a:ext cx="14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word or byte </a:t>
                </a:r>
                <a:r>
                  <a:rPr lang="en-US"/>
                  <a:t>operand</a:t>
                </a:r>
              </a:p>
            </p:txBody>
          </p:sp>
          <p:sp>
            <p:nvSpPr>
              <p:cNvPr id="768044" name="Line 44"/>
              <p:cNvSpPr>
                <a:spLocks noChangeShapeType="1"/>
              </p:cNvSpPr>
              <p:nvPr/>
            </p:nvSpPr>
            <p:spPr bwMode="auto">
              <a:xfrm>
                <a:off x="3072" y="2553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45" name="Line 45"/>
              <p:cNvSpPr>
                <a:spLocks noChangeShapeType="1"/>
              </p:cNvSpPr>
              <p:nvPr/>
            </p:nvSpPr>
            <p:spPr bwMode="auto">
              <a:xfrm>
                <a:off x="1008" y="236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33400" y="6096000"/>
            <a:ext cx="3886200" cy="369888"/>
            <a:chOff x="336" y="3897"/>
            <a:chExt cx="2448" cy="233"/>
          </a:xfrm>
        </p:grpSpPr>
        <p:sp>
          <p:nvSpPr>
            <p:cNvPr id="768050" name="Text Box 50"/>
            <p:cNvSpPr txBox="1">
              <a:spLocks noChangeArrowheads="1"/>
            </p:cNvSpPr>
            <p:nvPr/>
          </p:nvSpPr>
          <p:spPr bwMode="auto">
            <a:xfrm>
              <a:off x="432" y="3897"/>
              <a:ext cx="177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op         </a:t>
              </a:r>
              <a:r>
                <a:rPr lang="en-US" dirty="0" err="1">
                  <a:solidFill>
                    <a:schemeClr val="tx1"/>
                  </a:solidFill>
                </a:rPr>
                <a:t>rs</a:t>
              </a:r>
              <a:r>
                <a:rPr lang="en-US" dirty="0">
                  <a:solidFill>
                    <a:schemeClr val="tx1"/>
                  </a:solidFill>
                </a:rPr>
                <a:t>      </a:t>
              </a:r>
              <a:r>
                <a:rPr lang="en-US" dirty="0" err="1">
                  <a:solidFill>
                    <a:schemeClr val="tx1"/>
                  </a:solidFill>
                </a:rPr>
                <a:t>rt</a:t>
              </a:r>
              <a:r>
                <a:rPr lang="en-US" dirty="0">
                  <a:solidFill>
                    <a:schemeClr val="tx1"/>
                  </a:solidFill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</a:rPr>
                <a:t>  </a:t>
              </a:r>
              <a:r>
                <a:rPr lang="en-US" dirty="0" smtClean="0"/>
                <a:t>operand</a:t>
              </a:r>
              <a:endParaRPr lang="en-US" dirty="0"/>
            </a:p>
          </p:txBody>
        </p:sp>
        <p:sp>
          <p:nvSpPr>
            <p:cNvPr id="768051" name="Rectangle 51"/>
            <p:cNvSpPr>
              <a:spLocks noChangeArrowheads="1"/>
            </p:cNvSpPr>
            <p:nvPr/>
          </p:nvSpPr>
          <p:spPr bwMode="auto">
            <a:xfrm>
              <a:off x="336" y="3897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52" name="Line 52"/>
            <p:cNvSpPr>
              <a:spLocks noChangeShapeType="1"/>
            </p:cNvSpPr>
            <p:nvPr/>
          </p:nvSpPr>
          <p:spPr bwMode="auto">
            <a:xfrm>
              <a:off x="816" y="389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53" name="Line 53"/>
            <p:cNvSpPr>
              <a:spLocks noChangeShapeType="1"/>
            </p:cNvSpPr>
            <p:nvPr/>
          </p:nvSpPr>
          <p:spPr bwMode="auto">
            <a:xfrm>
              <a:off x="1200" y="389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54" name="Line 54"/>
            <p:cNvSpPr>
              <a:spLocks noChangeShapeType="1"/>
            </p:cNvSpPr>
            <p:nvPr/>
          </p:nvSpPr>
          <p:spPr bwMode="auto">
            <a:xfrm>
              <a:off x="1584" y="389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332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/>
              <a:t>Review of MIPS Instruction Addressing Modes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3589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PC-relative</a:t>
            </a:r>
            <a:r>
              <a:rPr lang="en-US" dirty="0"/>
              <a:t> addressing –instruction </a:t>
            </a:r>
            <a:r>
              <a:rPr lang="en-US" dirty="0">
                <a:solidFill>
                  <a:schemeClr val="accent1"/>
                </a:solidFill>
              </a:rPr>
              <a:t>address</a:t>
            </a:r>
            <a:r>
              <a:rPr lang="en-US" dirty="0"/>
              <a:t> is the sum of the PC and a 16-bit constant contained within the instruction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Pseudo-direct</a:t>
            </a:r>
            <a:r>
              <a:rPr lang="en-US" dirty="0"/>
              <a:t> addressing – instruction </a:t>
            </a:r>
            <a:r>
              <a:rPr lang="en-US" dirty="0">
                <a:solidFill>
                  <a:schemeClr val="accent1"/>
                </a:solidFill>
              </a:rPr>
              <a:t>address</a:t>
            </a:r>
            <a:r>
              <a:rPr lang="en-US" dirty="0"/>
              <a:t> is the 26-bit constant contained within the instruction concatenated with the upper 4 bits of the PC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33400" y="1941489"/>
            <a:ext cx="8382000" cy="1128713"/>
            <a:chOff x="336" y="1296"/>
            <a:chExt cx="5280" cy="711"/>
          </a:xfrm>
        </p:grpSpPr>
        <p:sp>
          <p:nvSpPr>
            <p:cNvPr id="813076" name="Text Box 20"/>
            <p:cNvSpPr txBox="1">
              <a:spLocks noChangeArrowheads="1"/>
            </p:cNvSpPr>
            <p:nvPr/>
          </p:nvSpPr>
          <p:spPr bwMode="auto">
            <a:xfrm>
              <a:off x="432" y="1296"/>
              <a:ext cx="19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op         rs       rt           offset</a:t>
              </a:r>
            </a:p>
          </p:txBody>
        </p:sp>
        <p:sp>
          <p:nvSpPr>
            <p:cNvPr id="813077" name="Rectangle 21"/>
            <p:cNvSpPr>
              <a:spLocks noChangeArrowheads="1"/>
            </p:cNvSpPr>
            <p:nvPr/>
          </p:nvSpPr>
          <p:spPr bwMode="auto">
            <a:xfrm>
              <a:off x="336" y="129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8" name="Line 22"/>
            <p:cNvSpPr>
              <a:spLocks noChangeShapeType="1"/>
            </p:cNvSpPr>
            <p:nvPr/>
          </p:nvSpPr>
          <p:spPr bwMode="auto">
            <a:xfrm>
              <a:off x="816" y="129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79" name="Line 23"/>
            <p:cNvSpPr>
              <a:spLocks noChangeShapeType="1"/>
            </p:cNvSpPr>
            <p:nvPr/>
          </p:nvSpPr>
          <p:spPr bwMode="auto">
            <a:xfrm>
              <a:off x="1200" y="129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80" name="Line 24"/>
            <p:cNvSpPr>
              <a:spLocks noChangeShapeType="1"/>
            </p:cNvSpPr>
            <p:nvPr/>
          </p:nvSpPr>
          <p:spPr bwMode="auto">
            <a:xfrm>
              <a:off x="1584" y="129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81" name="Rectangle 25"/>
            <p:cNvSpPr>
              <a:spLocks noChangeArrowheads="1"/>
            </p:cNvSpPr>
            <p:nvPr/>
          </p:nvSpPr>
          <p:spPr bwMode="auto">
            <a:xfrm>
              <a:off x="336" y="177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82" name="Text Box 26"/>
            <p:cNvSpPr txBox="1">
              <a:spLocks noChangeArrowheads="1"/>
            </p:cNvSpPr>
            <p:nvPr/>
          </p:nvSpPr>
          <p:spPr bwMode="auto">
            <a:xfrm>
              <a:off x="816" y="1776"/>
              <a:ext cx="15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Program Counter (PC)</a:t>
              </a: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2880" y="1488"/>
              <a:ext cx="192" cy="336"/>
              <a:chOff x="1392" y="2880"/>
              <a:chExt cx="288" cy="480"/>
            </a:xfrm>
          </p:grpSpPr>
          <p:sp>
            <p:nvSpPr>
              <p:cNvPr id="813084" name="Line 2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5" name="Line 29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6" name="Line 30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7" name="Line 31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8" name="Line 32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9" name="Line 33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90" name="Line 34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3091" name="Line 35"/>
            <p:cNvSpPr>
              <a:spLocks noChangeShapeType="1"/>
            </p:cNvSpPr>
            <p:nvPr/>
          </p:nvSpPr>
          <p:spPr bwMode="auto">
            <a:xfrm>
              <a:off x="2160" y="148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92" name="Line 36"/>
            <p:cNvSpPr>
              <a:spLocks noChangeShapeType="1"/>
            </p:cNvSpPr>
            <p:nvPr/>
          </p:nvSpPr>
          <p:spPr bwMode="auto">
            <a:xfrm>
              <a:off x="2160" y="15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93" name="Line 37"/>
            <p:cNvSpPr>
              <a:spLocks noChangeShapeType="1"/>
            </p:cNvSpPr>
            <p:nvPr/>
          </p:nvSpPr>
          <p:spPr bwMode="auto">
            <a:xfrm>
              <a:off x="1584" y="172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94" name="Line 38"/>
            <p:cNvSpPr>
              <a:spLocks noChangeShapeType="1"/>
            </p:cNvSpPr>
            <p:nvPr/>
          </p:nvSpPr>
          <p:spPr bwMode="auto">
            <a:xfrm>
              <a:off x="1584" y="172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95" name="Rectangle 39"/>
            <p:cNvSpPr>
              <a:spLocks noChangeArrowheads="1"/>
            </p:cNvSpPr>
            <p:nvPr/>
          </p:nvSpPr>
          <p:spPr bwMode="auto">
            <a:xfrm>
              <a:off x="3168" y="153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6" name="Rectangle 40"/>
            <p:cNvSpPr>
              <a:spLocks noChangeArrowheads="1"/>
            </p:cNvSpPr>
            <p:nvPr/>
          </p:nvSpPr>
          <p:spPr bwMode="auto">
            <a:xfrm>
              <a:off x="3888" y="1296"/>
              <a:ext cx="9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3312" y="1536"/>
              <a:ext cx="19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branch destination </a:t>
              </a:r>
              <a:r>
                <a:rPr lang="en-US"/>
                <a:t>instruction</a:t>
              </a:r>
            </a:p>
          </p:txBody>
        </p:sp>
        <p:sp>
          <p:nvSpPr>
            <p:cNvPr id="813098" name="Line 42"/>
            <p:cNvSpPr>
              <a:spLocks noChangeShapeType="1"/>
            </p:cNvSpPr>
            <p:nvPr/>
          </p:nvSpPr>
          <p:spPr bwMode="auto">
            <a:xfrm>
              <a:off x="3072" y="168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533400" y="4495800"/>
            <a:ext cx="8382000" cy="1128713"/>
            <a:chOff x="336" y="2976"/>
            <a:chExt cx="5280" cy="711"/>
          </a:xfrm>
        </p:grpSpPr>
        <p:sp>
          <p:nvSpPr>
            <p:cNvPr id="813102" name="Text Box 46"/>
            <p:cNvSpPr txBox="1">
              <a:spLocks noChangeArrowheads="1"/>
            </p:cNvSpPr>
            <p:nvPr/>
          </p:nvSpPr>
          <p:spPr bwMode="auto">
            <a:xfrm>
              <a:off x="432" y="3024"/>
              <a:ext cx="17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op               jump address</a:t>
              </a:r>
            </a:p>
          </p:txBody>
        </p:sp>
        <p:sp>
          <p:nvSpPr>
            <p:cNvPr id="813103" name="Rectangle 47"/>
            <p:cNvSpPr>
              <a:spLocks noChangeArrowheads="1"/>
            </p:cNvSpPr>
            <p:nvPr/>
          </p:nvSpPr>
          <p:spPr bwMode="auto">
            <a:xfrm>
              <a:off x="336" y="3024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04" name="Line 48"/>
            <p:cNvSpPr>
              <a:spLocks noChangeShapeType="1"/>
            </p:cNvSpPr>
            <p:nvPr/>
          </p:nvSpPr>
          <p:spPr bwMode="auto">
            <a:xfrm>
              <a:off x="816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05" name="Rectangle 49"/>
            <p:cNvSpPr>
              <a:spLocks noChangeArrowheads="1"/>
            </p:cNvSpPr>
            <p:nvPr/>
          </p:nvSpPr>
          <p:spPr bwMode="auto">
            <a:xfrm>
              <a:off x="336" y="345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06" name="Text Box 50"/>
            <p:cNvSpPr txBox="1">
              <a:spLocks noChangeArrowheads="1"/>
            </p:cNvSpPr>
            <p:nvPr/>
          </p:nvSpPr>
          <p:spPr bwMode="auto">
            <a:xfrm>
              <a:off x="816" y="3456"/>
              <a:ext cx="15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Program Counter (PC)</a:t>
              </a:r>
            </a:p>
          </p:txBody>
        </p:sp>
        <p:sp>
          <p:nvSpPr>
            <p:cNvPr id="813107" name="Line 51"/>
            <p:cNvSpPr>
              <a:spLocks noChangeShapeType="1"/>
            </p:cNvSpPr>
            <p:nvPr/>
          </p:nvSpPr>
          <p:spPr bwMode="auto">
            <a:xfrm>
              <a:off x="1632" y="3216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08" name="Line 52"/>
            <p:cNvSpPr>
              <a:spLocks noChangeShapeType="1"/>
            </p:cNvSpPr>
            <p:nvPr/>
          </p:nvSpPr>
          <p:spPr bwMode="auto">
            <a:xfrm>
              <a:off x="1632" y="326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09" name="Line 53"/>
            <p:cNvSpPr>
              <a:spLocks noChangeShapeType="1"/>
            </p:cNvSpPr>
            <p:nvPr/>
          </p:nvSpPr>
          <p:spPr bwMode="auto">
            <a:xfrm>
              <a:off x="480" y="3408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10" name="Line 54"/>
            <p:cNvSpPr>
              <a:spLocks noChangeShapeType="1"/>
            </p:cNvSpPr>
            <p:nvPr/>
          </p:nvSpPr>
          <p:spPr bwMode="auto">
            <a:xfrm>
              <a:off x="480" y="340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11" name="Rectangle 55"/>
            <p:cNvSpPr>
              <a:spLocks noChangeArrowheads="1"/>
            </p:cNvSpPr>
            <p:nvPr/>
          </p:nvSpPr>
          <p:spPr bwMode="auto">
            <a:xfrm>
              <a:off x="3168" y="321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12" name="Rectangle 56"/>
            <p:cNvSpPr>
              <a:spLocks noChangeArrowheads="1"/>
            </p:cNvSpPr>
            <p:nvPr/>
          </p:nvSpPr>
          <p:spPr bwMode="auto">
            <a:xfrm>
              <a:off x="3888" y="2976"/>
              <a:ext cx="9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813113" name="Text Box 57"/>
            <p:cNvSpPr txBox="1">
              <a:spLocks noChangeArrowheads="1"/>
            </p:cNvSpPr>
            <p:nvPr/>
          </p:nvSpPr>
          <p:spPr bwMode="auto">
            <a:xfrm>
              <a:off x="3456" y="3216"/>
              <a:ext cx="18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jump destination </a:t>
              </a:r>
              <a:r>
                <a:rPr lang="en-US"/>
                <a:t>instruction</a:t>
              </a:r>
            </a:p>
          </p:txBody>
        </p:sp>
        <p:sp>
          <p:nvSpPr>
            <p:cNvPr id="813114" name="Line 58"/>
            <p:cNvSpPr>
              <a:spLocks noChangeShapeType="1"/>
            </p:cNvSpPr>
            <p:nvPr/>
          </p:nvSpPr>
          <p:spPr bwMode="auto">
            <a:xfrm>
              <a:off x="3072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15" name="Line 59"/>
            <p:cNvSpPr>
              <a:spLocks noChangeShapeType="1"/>
            </p:cNvSpPr>
            <p:nvPr/>
          </p:nvSpPr>
          <p:spPr bwMode="auto">
            <a:xfrm>
              <a:off x="672" y="345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16" name="Oval 60"/>
            <p:cNvSpPr>
              <a:spLocks noChangeArrowheads="1"/>
            </p:cNvSpPr>
            <p:nvPr/>
          </p:nvSpPr>
          <p:spPr bwMode="auto">
            <a:xfrm>
              <a:off x="2880" y="3168"/>
              <a:ext cx="19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17" name="Text Box 61"/>
            <p:cNvSpPr txBox="1">
              <a:spLocks noChangeArrowheads="1"/>
            </p:cNvSpPr>
            <p:nvPr/>
          </p:nvSpPr>
          <p:spPr bwMode="auto">
            <a:xfrm>
              <a:off x="2857" y="3232"/>
              <a:ext cx="28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||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211"/>
            <a:ext cx="8229600" cy="730989"/>
          </a:xfrm>
        </p:spPr>
        <p:txBody>
          <a:bodyPr>
            <a:normAutofit fontScale="90000"/>
          </a:bodyPr>
          <a:lstStyle/>
          <a:p>
            <a:r>
              <a:rPr lang="en-US" dirty="0"/>
              <a:t>MIPS (RISC) Design Principles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5086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Simplicity favors regularity</a:t>
            </a:r>
          </a:p>
          <a:p>
            <a:pPr lvl="1"/>
            <a:r>
              <a:rPr lang="en-US" dirty="0"/>
              <a:t>fixed size instructions – 32-bits</a:t>
            </a:r>
          </a:p>
          <a:p>
            <a:pPr lvl="1"/>
            <a:r>
              <a:rPr lang="en-US" dirty="0"/>
              <a:t>small number of instruction formats</a:t>
            </a:r>
          </a:p>
          <a:p>
            <a:pPr lvl="1"/>
            <a:r>
              <a:rPr lang="en-US" dirty="0" err="1"/>
              <a:t>opcode</a:t>
            </a:r>
            <a:r>
              <a:rPr lang="en-US" dirty="0"/>
              <a:t> always the first 6 bits</a:t>
            </a:r>
          </a:p>
          <a:p>
            <a:r>
              <a:rPr lang="en-US" dirty="0">
                <a:solidFill>
                  <a:schemeClr val="accent1"/>
                </a:solidFill>
              </a:rPr>
              <a:t>Good design demands good compromises</a:t>
            </a:r>
          </a:p>
          <a:p>
            <a:pPr lvl="1"/>
            <a:r>
              <a:rPr lang="en-US" dirty="0"/>
              <a:t>three instruction formats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Smaller is faster</a:t>
            </a:r>
          </a:p>
          <a:p>
            <a:pPr lvl="1"/>
            <a:r>
              <a:rPr lang="en-US" dirty="0"/>
              <a:t>limited instruction set</a:t>
            </a:r>
          </a:p>
          <a:p>
            <a:pPr lvl="1"/>
            <a:r>
              <a:rPr lang="en-US" dirty="0"/>
              <a:t>limited number of registers in register file</a:t>
            </a:r>
          </a:p>
          <a:p>
            <a:pPr lvl="1"/>
            <a:r>
              <a:rPr lang="en-US" dirty="0"/>
              <a:t>limited number of addressing modes</a:t>
            </a:r>
          </a:p>
          <a:p>
            <a:r>
              <a:rPr lang="en-US" dirty="0">
                <a:solidFill>
                  <a:schemeClr val="accent1"/>
                </a:solidFill>
              </a:rPr>
              <a:t>Make the common case fast</a:t>
            </a:r>
          </a:p>
          <a:p>
            <a:pPr lvl="1"/>
            <a:r>
              <a:rPr lang="en-US" dirty="0"/>
              <a:t>arithmetic operands from the register file (load-store machine)</a:t>
            </a:r>
          </a:p>
          <a:p>
            <a:pPr lvl="1"/>
            <a:r>
              <a:rPr lang="en-US" dirty="0"/>
              <a:t>allow instructions to contain immediate 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8889"/>
            <a:ext cx="66294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Next Lecture and Reminders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848600" cy="3460750"/>
          </a:xfrm>
        </p:spPr>
        <p:txBody>
          <a:bodyPr>
            <a:normAutofit/>
          </a:bodyPr>
          <a:lstStyle/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MIPS ALU Review</a:t>
            </a:r>
          </a:p>
          <a:p>
            <a:pPr lvl="2"/>
            <a:r>
              <a:rPr lang="en-US" dirty="0"/>
              <a:t>Reading assignment – PH, Chapter 3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33784"/>
            <a:ext cx="4953000" cy="3373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5147198"/>
            <a:ext cx="2105025" cy="1524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7588"/>
            <a:ext cx="3160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Too much to Handle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029200" cy="422275"/>
          </a:xfrm>
        </p:spPr>
        <p:txBody>
          <a:bodyPr>
            <a:noAutofit/>
          </a:bodyPr>
          <a:lstStyle/>
          <a:p>
            <a:r>
              <a:rPr lang="en-US" sz="3600" dirty="0"/>
              <a:t>Below the Program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7848600" cy="5876925"/>
          </a:xfrm>
        </p:spPr>
        <p:txBody>
          <a:bodyPr/>
          <a:lstStyle/>
          <a:p>
            <a:r>
              <a:rPr lang="en-US" dirty="0"/>
              <a:t>High-level language program (in C)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sz="1800" dirty="0">
                <a:latin typeface="Courier New" pitchFamily="49" charset="0"/>
              </a:rPr>
              <a:t>swap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v[],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k)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temp;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temp = v[k];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v[k] = v[k+1];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v[k+1] = temp;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)</a:t>
            </a:r>
          </a:p>
          <a:p>
            <a:r>
              <a:rPr lang="en-US" dirty="0"/>
              <a:t>Assembly language program (for MIPS)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sz="1800" dirty="0">
                <a:latin typeface="Courier New" pitchFamily="49" charset="0"/>
              </a:rPr>
              <a:t>swap:	</a:t>
            </a:r>
            <a:r>
              <a:rPr lang="en-US" sz="1800" dirty="0" err="1">
                <a:latin typeface="Courier New" pitchFamily="49" charset="0"/>
              </a:rPr>
              <a:t>sll</a:t>
            </a:r>
            <a:r>
              <a:rPr lang="en-US" sz="1800" dirty="0">
                <a:latin typeface="Courier New" pitchFamily="49" charset="0"/>
              </a:rPr>
              <a:t>	$2, $5, 2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add	$2, $4,$2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	$15, 0($2)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	$16, 4($2)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	$16, 0($2)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	$15, 4($2)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	$31</a:t>
            </a:r>
          </a:p>
          <a:p>
            <a:r>
              <a:rPr lang="en-US" dirty="0"/>
              <a:t>Machine (object) code (for MIPS)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   000000 00000 00101 0001000010000000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   000000 00100 00010 0001000000100000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. . 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190706" y="2133600"/>
            <a:ext cx="1600200" cy="1752600"/>
            <a:chOff x="4272" y="1488"/>
            <a:chExt cx="1008" cy="1104"/>
          </a:xfrm>
        </p:grpSpPr>
        <p:sp>
          <p:nvSpPr>
            <p:cNvPr id="96260" name="Oval 4"/>
            <p:cNvSpPr>
              <a:spLocks noChangeArrowheads="1"/>
            </p:cNvSpPr>
            <p:nvPr/>
          </p:nvSpPr>
          <p:spPr bwMode="auto">
            <a:xfrm>
              <a:off x="4272" y="1824"/>
              <a:ext cx="1008" cy="43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68" y="1920"/>
              <a:ext cx="8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 compiler</a:t>
              </a:r>
            </a:p>
          </p:txBody>
        </p:sp>
        <p:sp>
          <p:nvSpPr>
            <p:cNvPr id="96262" name="Arc 6"/>
            <p:cNvSpPr>
              <a:spLocks/>
            </p:cNvSpPr>
            <p:nvPr/>
          </p:nvSpPr>
          <p:spPr bwMode="auto">
            <a:xfrm>
              <a:off x="4416" y="1488"/>
              <a:ext cx="432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rc 7"/>
            <p:cNvSpPr>
              <a:spLocks/>
            </p:cNvSpPr>
            <p:nvPr/>
          </p:nvSpPr>
          <p:spPr bwMode="auto">
            <a:xfrm flipV="1">
              <a:off x="4416" y="2256"/>
              <a:ext cx="432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086600" y="4800600"/>
            <a:ext cx="1600200" cy="1752600"/>
            <a:chOff x="4656" y="3024"/>
            <a:chExt cx="1008" cy="1104"/>
          </a:xfrm>
        </p:grpSpPr>
        <p:sp>
          <p:nvSpPr>
            <p:cNvPr id="96266" name="Oval 10"/>
            <p:cNvSpPr>
              <a:spLocks noChangeArrowheads="1"/>
            </p:cNvSpPr>
            <p:nvPr/>
          </p:nvSpPr>
          <p:spPr bwMode="auto">
            <a:xfrm>
              <a:off x="4656" y="3360"/>
              <a:ext cx="1008" cy="43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4752" y="3456"/>
              <a:ext cx="7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assembler</a:t>
              </a:r>
            </a:p>
          </p:txBody>
        </p:sp>
        <p:sp>
          <p:nvSpPr>
            <p:cNvPr id="96268" name="Arc 12"/>
            <p:cNvSpPr>
              <a:spLocks/>
            </p:cNvSpPr>
            <p:nvPr/>
          </p:nvSpPr>
          <p:spPr bwMode="auto">
            <a:xfrm>
              <a:off x="4800" y="3024"/>
              <a:ext cx="432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9" name="Arc 13"/>
            <p:cNvSpPr>
              <a:spLocks/>
            </p:cNvSpPr>
            <p:nvPr/>
          </p:nvSpPr>
          <p:spPr bwMode="auto">
            <a:xfrm flipV="1">
              <a:off x="4800" y="3792"/>
              <a:ext cx="432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422275"/>
          </a:xfrm>
        </p:spPr>
        <p:txBody>
          <a:bodyPr>
            <a:noAutofit/>
          </a:bodyPr>
          <a:lstStyle/>
          <a:p>
            <a:r>
              <a:rPr lang="en-US" sz="3600" dirty="0"/>
              <a:t>RISC - </a:t>
            </a:r>
            <a:r>
              <a:rPr lang="en-US" sz="3600" dirty="0">
                <a:solidFill>
                  <a:schemeClr val="accent1"/>
                </a:solidFill>
              </a:rPr>
              <a:t>R</a:t>
            </a:r>
            <a:r>
              <a:rPr lang="en-US" sz="3600" dirty="0"/>
              <a:t>educed </a:t>
            </a:r>
            <a:r>
              <a:rPr lang="en-US" sz="3600" dirty="0">
                <a:solidFill>
                  <a:schemeClr val="accent1"/>
                </a:solidFill>
              </a:rPr>
              <a:t>I</a:t>
            </a:r>
            <a:r>
              <a:rPr lang="en-US" sz="3600" dirty="0"/>
              <a:t>nstruction </a:t>
            </a:r>
            <a:r>
              <a:rPr lang="en-US" sz="3600" dirty="0">
                <a:solidFill>
                  <a:schemeClr val="accent1"/>
                </a:solidFill>
              </a:rPr>
              <a:t>S</a:t>
            </a:r>
            <a:r>
              <a:rPr lang="en-US" sz="3600" dirty="0"/>
              <a:t>et </a:t>
            </a:r>
            <a:r>
              <a:rPr lang="en-US" sz="3600" dirty="0">
                <a:solidFill>
                  <a:schemeClr val="accent1"/>
                </a:solidFill>
              </a:rPr>
              <a:t>C</a:t>
            </a:r>
            <a:r>
              <a:rPr lang="en-US" sz="3600" dirty="0"/>
              <a:t>omputer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022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RISC philosophy</a:t>
            </a:r>
          </a:p>
          <a:p>
            <a:pPr lvl="1"/>
            <a:r>
              <a:rPr lang="en-US" dirty="0"/>
              <a:t>fixed instruction lengths</a:t>
            </a:r>
          </a:p>
          <a:p>
            <a:pPr lvl="1"/>
            <a:r>
              <a:rPr lang="en-US" dirty="0"/>
              <a:t>load-store instruction sets</a:t>
            </a:r>
          </a:p>
          <a:p>
            <a:pPr lvl="1"/>
            <a:r>
              <a:rPr lang="en-US" dirty="0"/>
              <a:t>limited addressing modes</a:t>
            </a:r>
          </a:p>
          <a:p>
            <a:pPr lvl="1"/>
            <a:r>
              <a:rPr lang="en-US" dirty="0"/>
              <a:t>limited operations</a:t>
            </a:r>
          </a:p>
          <a:p>
            <a:r>
              <a:rPr lang="en-US" dirty="0"/>
              <a:t>MIPS, Sun SPARC, HP PA-RISC, IBM PowerPC, Intel (Compaq) Alpha, …</a:t>
            </a:r>
          </a:p>
          <a:p>
            <a:r>
              <a:rPr lang="en-US" dirty="0"/>
              <a:t>Instruction sets are measured by how well compilers use them as opposed to how well assembly language programmers use them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838200" y="5105400"/>
            <a:ext cx="7620000" cy="1146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/>
            <a:r>
              <a:rPr lang="en-US" sz="2400" i="1">
                <a:solidFill>
                  <a:schemeClr val="accent2"/>
                </a:solidFill>
                <a:cs typeface="Arial" charset="0"/>
              </a:rPr>
              <a:t>Design goals:  speed, cost (design, fabrication, test, packaging), size, power consumption, reliability</a:t>
            </a:r>
            <a:r>
              <a:rPr lang="en-US" sz="2400" i="1">
                <a:solidFill>
                  <a:schemeClr val="accent2"/>
                </a:solidFill>
              </a:rPr>
              <a:t>, memory space (embedded systems)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61300" cy="422275"/>
          </a:xfrm>
          <a:noFill/>
          <a:ln/>
        </p:spPr>
        <p:txBody>
          <a:bodyPr wrap="none">
            <a:noAutofit/>
          </a:bodyPr>
          <a:lstStyle/>
          <a:p>
            <a:r>
              <a:rPr lang="en-US" sz="3200" dirty="0"/>
              <a:t>MIPS R3000 Instruction Set Architecture (ISA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Microprocessor without Interlocked Pipeline Stages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209006"/>
            <a:ext cx="5448300" cy="2994025"/>
          </a:xfrm>
          <a:noFill/>
          <a:ln/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86000"/>
              </a:lnSpc>
            </a:pPr>
            <a:r>
              <a:rPr lang="en-US" dirty="0"/>
              <a:t>Instruction Categories</a:t>
            </a:r>
          </a:p>
          <a:p>
            <a:pPr marL="800100" lvl="1" indent="-342900"/>
            <a:r>
              <a:rPr lang="en-US" dirty="0">
                <a:solidFill>
                  <a:schemeClr val="accent1"/>
                </a:solidFill>
              </a:rPr>
              <a:t>Computational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dirty="0">
                <a:solidFill>
                  <a:schemeClr val="accent1"/>
                </a:solidFill>
              </a:rPr>
              <a:t>Load/Store</a:t>
            </a:r>
          </a:p>
          <a:p>
            <a:pPr marL="800100" lvl="1" indent="-342900"/>
            <a:r>
              <a:rPr lang="en-US" dirty="0">
                <a:solidFill>
                  <a:schemeClr val="accent1"/>
                </a:solidFill>
              </a:rPr>
              <a:t>Jump and Branch</a:t>
            </a:r>
          </a:p>
          <a:p>
            <a:pPr marL="800100" lvl="1" indent="-342900"/>
            <a:r>
              <a:rPr lang="en-US" dirty="0"/>
              <a:t>Floating Point</a:t>
            </a:r>
          </a:p>
          <a:p>
            <a:pPr marL="1257300" lvl="2" indent="-342900"/>
            <a:r>
              <a:rPr lang="en-US" dirty="0"/>
              <a:t>coprocessor</a:t>
            </a:r>
          </a:p>
          <a:p>
            <a:pPr marL="800100" lvl="1" indent="-342900"/>
            <a:r>
              <a:rPr lang="en-US" dirty="0"/>
              <a:t>Memory Management</a:t>
            </a:r>
          </a:p>
          <a:p>
            <a:pPr marL="800100" lvl="1" indent="-342900"/>
            <a:r>
              <a:rPr lang="en-US" dirty="0"/>
              <a:t>Special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5518150" y="1533572"/>
            <a:ext cx="1993900" cy="163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5892800" y="1901872"/>
            <a:ext cx="1041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R0 - R31</a:t>
            </a:r>
          </a:p>
        </p:txBody>
      </p:sp>
      <p:sp>
        <p:nvSpPr>
          <p:cNvPr id="517126" name="Rectangle 6"/>
          <p:cNvSpPr>
            <a:spLocks noChangeArrowheads="1"/>
          </p:cNvSpPr>
          <p:nvPr/>
        </p:nvSpPr>
        <p:spPr bwMode="auto">
          <a:xfrm>
            <a:off x="5518150" y="3260772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5518150" y="3565572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5518150" y="3895772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6229350" y="3248072"/>
            <a:ext cx="457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6229350" y="3552872"/>
            <a:ext cx="3683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6229350" y="3908472"/>
            <a:ext cx="457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LO</a:t>
            </a:r>
          </a:p>
        </p:txBody>
      </p:sp>
      <p:sp>
        <p:nvSpPr>
          <p:cNvPr id="517157" name="Rectangle 37"/>
          <p:cNvSpPr>
            <a:spLocks noChangeArrowheads="1"/>
          </p:cNvSpPr>
          <p:nvPr/>
        </p:nvSpPr>
        <p:spPr bwMode="auto">
          <a:xfrm>
            <a:off x="5867400" y="1146222"/>
            <a:ext cx="1146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Registers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19150" y="4452603"/>
            <a:ext cx="7553325" cy="1885950"/>
            <a:chOff x="516" y="2748"/>
            <a:chExt cx="4758" cy="1188"/>
          </a:xfrm>
        </p:grpSpPr>
        <p:sp>
          <p:nvSpPr>
            <p:cNvPr id="517132" name="Rectangle 12"/>
            <p:cNvSpPr>
              <a:spLocks noChangeArrowheads="1"/>
            </p:cNvSpPr>
            <p:nvPr/>
          </p:nvSpPr>
          <p:spPr bwMode="auto">
            <a:xfrm>
              <a:off x="672" y="3061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3" name="Rectangle 13"/>
            <p:cNvSpPr>
              <a:spLocks noChangeArrowheads="1"/>
            </p:cNvSpPr>
            <p:nvPr/>
          </p:nvSpPr>
          <p:spPr bwMode="auto">
            <a:xfrm>
              <a:off x="864" y="3085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1472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5" name="Rectangle 15"/>
            <p:cNvSpPr>
              <a:spLocks noChangeArrowheads="1"/>
            </p:cNvSpPr>
            <p:nvPr/>
          </p:nvSpPr>
          <p:spPr bwMode="auto">
            <a:xfrm>
              <a:off x="2080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6" name="Rectangle 16"/>
            <p:cNvSpPr>
              <a:spLocks noChangeArrowheads="1"/>
            </p:cNvSpPr>
            <p:nvPr/>
          </p:nvSpPr>
          <p:spPr bwMode="auto">
            <a:xfrm>
              <a:off x="672" y="3365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7" name="Rectangle 17"/>
            <p:cNvSpPr>
              <a:spLocks noChangeArrowheads="1"/>
            </p:cNvSpPr>
            <p:nvPr/>
          </p:nvSpPr>
          <p:spPr bwMode="auto">
            <a:xfrm>
              <a:off x="864" y="3389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517138" name="Rectangle 18"/>
            <p:cNvSpPr>
              <a:spLocks noChangeArrowheads="1"/>
            </p:cNvSpPr>
            <p:nvPr/>
          </p:nvSpPr>
          <p:spPr bwMode="auto">
            <a:xfrm>
              <a:off x="1472" y="3365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9" name="Rectangle 19"/>
            <p:cNvSpPr>
              <a:spLocks noChangeArrowheads="1"/>
            </p:cNvSpPr>
            <p:nvPr/>
          </p:nvSpPr>
          <p:spPr bwMode="auto">
            <a:xfrm>
              <a:off x="2080" y="3365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0" name="Rectangle 20"/>
            <p:cNvSpPr>
              <a:spLocks noChangeArrowheads="1"/>
            </p:cNvSpPr>
            <p:nvPr/>
          </p:nvSpPr>
          <p:spPr bwMode="auto">
            <a:xfrm>
              <a:off x="2688" y="3365"/>
              <a:ext cx="188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1" name="Rectangle 21"/>
            <p:cNvSpPr>
              <a:spLocks noChangeArrowheads="1"/>
            </p:cNvSpPr>
            <p:nvPr/>
          </p:nvSpPr>
          <p:spPr bwMode="auto">
            <a:xfrm>
              <a:off x="672" y="3685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2" name="Rectangle 22"/>
            <p:cNvSpPr>
              <a:spLocks noChangeArrowheads="1"/>
            </p:cNvSpPr>
            <p:nvPr/>
          </p:nvSpPr>
          <p:spPr bwMode="auto">
            <a:xfrm>
              <a:off x="864" y="3709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517143" name="Rectangle 23"/>
            <p:cNvSpPr>
              <a:spLocks noChangeArrowheads="1"/>
            </p:cNvSpPr>
            <p:nvPr/>
          </p:nvSpPr>
          <p:spPr bwMode="auto">
            <a:xfrm>
              <a:off x="1472" y="3685"/>
              <a:ext cx="3096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4" name="Rectangle 24"/>
            <p:cNvSpPr>
              <a:spLocks noChangeArrowheads="1"/>
            </p:cNvSpPr>
            <p:nvPr/>
          </p:nvSpPr>
          <p:spPr bwMode="auto">
            <a:xfrm>
              <a:off x="2688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5" name="Rectangle 25"/>
            <p:cNvSpPr>
              <a:spLocks noChangeArrowheads="1"/>
            </p:cNvSpPr>
            <p:nvPr/>
          </p:nvSpPr>
          <p:spPr bwMode="auto">
            <a:xfrm>
              <a:off x="3296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6" name="Rectangle 26"/>
            <p:cNvSpPr>
              <a:spLocks noChangeArrowheads="1"/>
            </p:cNvSpPr>
            <p:nvPr/>
          </p:nvSpPr>
          <p:spPr bwMode="auto">
            <a:xfrm>
              <a:off x="3904" y="3061"/>
              <a:ext cx="664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7" name="Rectangle 27"/>
            <p:cNvSpPr>
              <a:spLocks noChangeArrowheads="1"/>
            </p:cNvSpPr>
            <p:nvPr/>
          </p:nvSpPr>
          <p:spPr bwMode="auto">
            <a:xfrm>
              <a:off x="1552" y="3085"/>
              <a:ext cx="21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517148" name="Rectangle 28"/>
            <p:cNvSpPr>
              <a:spLocks noChangeArrowheads="1"/>
            </p:cNvSpPr>
            <p:nvPr/>
          </p:nvSpPr>
          <p:spPr bwMode="auto">
            <a:xfrm>
              <a:off x="2208" y="3101"/>
              <a:ext cx="18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517149" name="Rectangle 29"/>
            <p:cNvSpPr>
              <a:spLocks noChangeArrowheads="1"/>
            </p:cNvSpPr>
            <p:nvPr/>
          </p:nvSpPr>
          <p:spPr bwMode="auto">
            <a:xfrm>
              <a:off x="2832" y="3085"/>
              <a:ext cx="22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517150" name="Rectangle 30"/>
            <p:cNvSpPr>
              <a:spLocks noChangeArrowheads="1"/>
            </p:cNvSpPr>
            <p:nvPr/>
          </p:nvSpPr>
          <p:spPr bwMode="auto">
            <a:xfrm>
              <a:off x="3408" y="3085"/>
              <a:ext cx="24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sa</a:t>
              </a:r>
            </a:p>
          </p:txBody>
        </p:sp>
        <p:sp>
          <p:nvSpPr>
            <p:cNvPr id="517151" name="Rectangle 31"/>
            <p:cNvSpPr>
              <a:spLocks noChangeArrowheads="1"/>
            </p:cNvSpPr>
            <p:nvPr/>
          </p:nvSpPr>
          <p:spPr bwMode="auto">
            <a:xfrm>
              <a:off x="3984" y="3085"/>
              <a:ext cx="432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funct</a:t>
              </a:r>
            </a:p>
          </p:txBody>
        </p:sp>
        <p:sp>
          <p:nvSpPr>
            <p:cNvPr id="517152" name="Rectangle 32"/>
            <p:cNvSpPr>
              <a:spLocks noChangeArrowheads="1"/>
            </p:cNvSpPr>
            <p:nvPr/>
          </p:nvSpPr>
          <p:spPr bwMode="auto">
            <a:xfrm>
              <a:off x="1568" y="3389"/>
              <a:ext cx="21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517153" name="Rectangle 33"/>
            <p:cNvSpPr>
              <a:spLocks noChangeArrowheads="1"/>
            </p:cNvSpPr>
            <p:nvPr/>
          </p:nvSpPr>
          <p:spPr bwMode="auto">
            <a:xfrm>
              <a:off x="2224" y="3405"/>
              <a:ext cx="18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517154" name="Rectangle 34"/>
            <p:cNvSpPr>
              <a:spLocks noChangeArrowheads="1"/>
            </p:cNvSpPr>
            <p:nvPr/>
          </p:nvSpPr>
          <p:spPr bwMode="auto">
            <a:xfrm>
              <a:off x="2928" y="3421"/>
              <a:ext cx="792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immediate</a:t>
              </a:r>
            </a:p>
          </p:txBody>
        </p:sp>
        <p:sp>
          <p:nvSpPr>
            <p:cNvPr id="517155" name="Rectangle 35"/>
            <p:cNvSpPr>
              <a:spLocks noChangeArrowheads="1"/>
            </p:cNvSpPr>
            <p:nvPr/>
          </p:nvSpPr>
          <p:spPr bwMode="auto">
            <a:xfrm>
              <a:off x="2288" y="3757"/>
              <a:ext cx="86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jump target</a:t>
              </a:r>
            </a:p>
          </p:txBody>
        </p:sp>
        <p:sp>
          <p:nvSpPr>
            <p:cNvPr id="517156" name="Rectangle 36"/>
            <p:cNvSpPr>
              <a:spLocks noChangeArrowheads="1"/>
            </p:cNvSpPr>
            <p:nvPr/>
          </p:nvSpPr>
          <p:spPr bwMode="auto">
            <a:xfrm>
              <a:off x="516" y="2748"/>
              <a:ext cx="265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3 Instruction Formats: </a:t>
              </a:r>
              <a:r>
                <a:rPr lang="en-US" b="1"/>
                <a:t>all 32 bits wide</a:t>
              </a:r>
            </a:p>
          </p:txBody>
        </p:sp>
        <p:sp>
          <p:nvSpPr>
            <p:cNvPr id="517159" name="Rectangle 39"/>
            <p:cNvSpPr>
              <a:spLocks noChangeArrowheads="1"/>
            </p:cNvSpPr>
            <p:nvPr/>
          </p:nvSpPr>
          <p:spPr bwMode="auto">
            <a:xfrm>
              <a:off x="4608" y="3057"/>
              <a:ext cx="66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R format</a:t>
              </a:r>
            </a:p>
          </p:txBody>
        </p:sp>
        <p:sp>
          <p:nvSpPr>
            <p:cNvPr id="517160" name="Rectangle 40"/>
            <p:cNvSpPr>
              <a:spLocks noChangeArrowheads="1"/>
            </p:cNvSpPr>
            <p:nvPr/>
          </p:nvSpPr>
          <p:spPr bwMode="auto">
            <a:xfrm>
              <a:off x="4608" y="3345"/>
              <a:ext cx="6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I format</a:t>
              </a:r>
            </a:p>
          </p:txBody>
        </p:sp>
        <p:sp>
          <p:nvSpPr>
            <p:cNvPr id="517161" name="Rectangle 41"/>
            <p:cNvSpPr>
              <a:spLocks noChangeArrowheads="1"/>
            </p:cNvSpPr>
            <p:nvPr/>
          </p:nvSpPr>
          <p:spPr bwMode="auto">
            <a:xfrm>
              <a:off x="4608" y="3681"/>
              <a:ext cx="6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J format</a:t>
              </a:r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Review:  Unsigned Binary Representation</a:t>
            </a:r>
          </a:p>
        </p:txBody>
      </p:sp>
      <p:graphicFrame>
        <p:nvGraphicFramePr>
          <p:cNvPr id="618499" name="Group 3"/>
          <p:cNvGraphicFramePr>
            <a:graphicFrameLocks noGrp="1"/>
          </p:cNvGraphicFramePr>
          <p:nvPr>
            <p:ph type="tbl" idx="1"/>
          </p:nvPr>
        </p:nvGraphicFramePr>
        <p:xfrm>
          <a:off x="381000" y="990600"/>
          <a:ext cx="4038600" cy="5440680"/>
        </p:xfrm>
        <a:graphic>
          <a:graphicData uri="http://schemas.openxmlformats.org/drawingml/2006/table">
            <a:tbl>
              <a:tblPr/>
              <a:tblGrid>
                <a:gridCol w="1600200"/>
                <a:gridCol w="1295400"/>
                <a:gridCol w="11430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0xFFFFFFFC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1…1100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0xFFFFFFFD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1…1101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0xFFFFFFFE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1…1110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0xFFFFFFFF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1…1111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569" name="Rectangle 73"/>
          <p:cNvSpPr>
            <a:spLocks noChangeArrowheads="1"/>
          </p:cNvSpPr>
          <p:nvPr/>
        </p:nvSpPr>
        <p:spPr bwMode="auto">
          <a:xfrm>
            <a:off x="3429000" y="60960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  <a:r>
              <a:rPr lang="en-US" baseline="30000">
                <a:solidFill>
                  <a:schemeClr val="tx1"/>
                </a:solidFill>
              </a:rPr>
              <a:t>32</a:t>
            </a:r>
            <a:r>
              <a:rPr lang="en-US">
                <a:solidFill>
                  <a:schemeClr val="tx1"/>
                </a:solidFill>
              </a:rPr>
              <a:t> - 1</a:t>
            </a:r>
          </a:p>
        </p:txBody>
      </p:sp>
      <p:sp>
        <p:nvSpPr>
          <p:cNvPr id="618570" name="Rectangle 74"/>
          <p:cNvSpPr>
            <a:spLocks noChangeArrowheads="1"/>
          </p:cNvSpPr>
          <p:nvPr/>
        </p:nvSpPr>
        <p:spPr bwMode="auto">
          <a:xfrm>
            <a:off x="3429000" y="57912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  <a:r>
              <a:rPr lang="en-US" baseline="30000">
                <a:solidFill>
                  <a:schemeClr val="tx1"/>
                </a:solidFill>
              </a:rPr>
              <a:t>32</a:t>
            </a:r>
            <a:r>
              <a:rPr lang="en-US">
                <a:solidFill>
                  <a:schemeClr val="tx1"/>
                </a:solidFill>
              </a:rPr>
              <a:t> - 2</a:t>
            </a:r>
            <a:endParaRPr lang="en-US" baseline="300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18571" name="Rectangle 75"/>
          <p:cNvSpPr>
            <a:spLocks noChangeArrowheads="1"/>
          </p:cNvSpPr>
          <p:nvPr/>
        </p:nvSpPr>
        <p:spPr bwMode="auto">
          <a:xfrm>
            <a:off x="3429000" y="54102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  <a:r>
              <a:rPr lang="en-US" baseline="30000">
                <a:solidFill>
                  <a:schemeClr val="tx1"/>
                </a:solidFill>
              </a:rPr>
              <a:t>32</a:t>
            </a:r>
            <a:r>
              <a:rPr lang="en-US">
                <a:solidFill>
                  <a:schemeClr val="tx1"/>
                </a:solidFill>
              </a:rPr>
              <a:t> - 3</a:t>
            </a:r>
          </a:p>
        </p:txBody>
      </p:sp>
      <p:sp>
        <p:nvSpPr>
          <p:cNvPr id="618572" name="Rectangle 76"/>
          <p:cNvSpPr>
            <a:spLocks noChangeArrowheads="1"/>
          </p:cNvSpPr>
          <p:nvPr/>
        </p:nvSpPr>
        <p:spPr bwMode="auto">
          <a:xfrm>
            <a:off x="3429000" y="51054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  <a:r>
              <a:rPr lang="en-US" baseline="30000">
                <a:solidFill>
                  <a:schemeClr val="tx1"/>
                </a:solidFill>
              </a:rPr>
              <a:t>32</a:t>
            </a:r>
            <a:r>
              <a:rPr lang="en-US">
                <a:solidFill>
                  <a:schemeClr val="tx1"/>
                </a:solidFill>
              </a:rPr>
              <a:t> - 4</a:t>
            </a:r>
            <a:endParaRPr lang="en-US" baseline="30000">
              <a:solidFill>
                <a:schemeClr val="tx1"/>
              </a:solidFill>
            </a:endParaRPr>
          </a:p>
        </p:txBody>
      </p:sp>
      <p:sp>
        <p:nvSpPr>
          <p:cNvPr id="618573" name="Rectangle 77"/>
          <p:cNvSpPr>
            <a:spLocks noChangeArrowheads="1"/>
          </p:cNvSpPr>
          <p:nvPr/>
        </p:nvSpPr>
        <p:spPr bwMode="auto">
          <a:xfrm>
            <a:off x="5867400" y="4648200"/>
            <a:ext cx="879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2</a:t>
            </a:r>
            <a:r>
              <a:rPr lang="en-US" b="1" baseline="30000">
                <a:solidFill>
                  <a:schemeClr val="tx1"/>
                </a:solidFill>
              </a:rPr>
              <a:t>32</a:t>
            </a:r>
            <a:r>
              <a:rPr lang="en-US" b="1">
                <a:solidFill>
                  <a:schemeClr val="tx1"/>
                </a:solidFill>
              </a:rPr>
              <a:t>  -  1</a:t>
            </a:r>
            <a:endParaRPr lang="en-US" b="1" baseline="30000">
              <a:solidFill>
                <a:schemeClr val="tx1"/>
              </a:solidFill>
            </a:endParaRPr>
          </a:p>
        </p:txBody>
      </p:sp>
      <p:sp>
        <p:nvSpPr>
          <p:cNvPr id="618574" name="Rectangle 78"/>
          <p:cNvSpPr>
            <a:spLocks noChangeArrowheads="1"/>
          </p:cNvSpPr>
          <p:nvPr/>
        </p:nvSpPr>
        <p:spPr bwMode="auto">
          <a:xfrm>
            <a:off x="4876800" y="2667000"/>
            <a:ext cx="35179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   1   1      . . .     1   1   1   1    bit</a:t>
            </a:r>
            <a:endParaRPr lang="en-US" b="1" baseline="30000">
              <a:solidFill>
                <a:schemeClr val="tx1"/>
              </a:solidFill>
            </a:endParaRPr>
          </a:p>
        </p:txBody>
      </p:sp>
      <p:sp>
        <p:nvSpPr>
          <p:cNvPr id="618575" name="Rectangle 79"/>
          <p:cNvSpPr>
            <a:spLocks noChangeArrowheads="1"/>
          </p:cNvSpPr>
          <p:nvPr/>
        </p:nvSpPr>
        <p:spPr bwMode="auto">
          <a:xfrm>
            <a:off x="4876800" y="2209800"/>
            <a:ext cx="40751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31  30  29       . . .        3    2    1     0      bit position</a:t>
            </a:r>
            <a:endParaRPr lang="en-US" sz="1400" baseline="30000"/>
          </a:p>
        </p:txBody>
      </p:sp>
      <p:sp>
        <p:nvSpPr>
          <p:cNvPr id="618576" name="Rectangle 80"/>
          <p:cNvSpPr>
            <a:spLocks noChangeArrowheads="1"/>
          </p:cNvSpPr>
          <p:nvPr/>
        </p:nvSpPr>
        <p:spPr bwMode="auto">
          <a:xfrm>
            <a:off x="4876800" y="1752600"/>
            <a:ext cx="402113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rgbClr val="009900"/>
                </a:solidFill>
                <a:cs typeface="Arial" charset="0"/>
              </a:rPr>
              <a:t>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31</a:t>
            </a:r>
            <a:r>
              <a:rPr lang="en-US" sz="1400">
                <a:solidFill>
                  <a:srgbClr val="009900"/>
                </a:solidFill>
              </a:rPr>
              <a:t>  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30</a:t>
            </a:r>
            <a:r>
              <a:rPr lang="en-US" sz="1400">
                <a:solidFill>
                  <a:srgbClr val="009900"/>
                </a:solidFill>
              </a:rPr>
              <a:t>  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29</a:t>
            </a:r>
            <a:r>
              <a:rPr lang="en-US" sz="1400">
                <a:solidFill>
                  <a:srgbClr val="009900"/>
                </a:solidFill>
              </a:rPr>
              <a:t>     . . .       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3</a:t>
            </a:r>
            <a:r>
              <a:rPr lang="en-US" sz="1400">
                <a:solidFill>
                  <a:srgbClr val="009900"/>
                </a:solidFill>
              </a:rPr>
              <a:t>   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2</a:t>
            </a:r>
            <a:r>
              <a:rPr lang="en-US" sz="1400">
                <a:solidFill>
                  <a:srgbClr val="009900"/>
                </a:solidFill>
              </a:rPr>
              <a:t>   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1</a:t>
            </a:r>
            <a:r>
              <a:rPr lang="en-US" sz="1400">
                <a:solidFill>
                  <a:srgbClr val="009900"/>
                </a:solidFill>
              </a:rPr>
              <a:t>    2</a:t>
            </a:r>
            <a:r>
              <a:rPr lang="en-US" sz="1400" baseline="30000">
                <a:solidFill>
                  <a:srgbClr val="009900"/>
                </a:solidFill>
              </a:rPr>
              <a:t>0</a:t>
            </a:r>
            <a:r>
              <a:rPr lang="en-US" sz="1400">
                <a:solidFill>
                  <a:srgbClr val="009900"/>
                </a:solidFill>
              </a:rPr>
              <a:t>      bit weight</a:t>
            </a:r>
          </a:p>
        </p:txBody>
      </p:sp>
      <p:sp>
        <p:nvSpPr>
          <p:cNvPr id="618577" name="Rectangle 81"/>
          <p:cNvSpPr>
            <a:spLocks noChangeArrowheads="1"/>
          </p:cNvSpPr>
          <p:nvPr/>
        </p:nvSpPr>
        <p:spPr bwMode="auto">
          <a:xfrm>
            <a:off x="4572000" y="3505200"/>
            <a:ext cx="40132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   0   0   0      . . .     0   0   0   0    -    1</a:t>
            </a:r>
            <a:endParaRPr lang="en-US" b="1" baseline="30000">
              <a:solidFill>
                <a:schemeClr val="tx1"/>
              </a:solidFill>
            </a:endParaRPr>
          </a:p>
        </p:txBody>
      </p:sp>
      <p:sp>
        <p:nvSpPr>
          <p:cNvPr id="618578" name="AutoShape 82"/>
          <p:cNvSpPr>
            <a:spLocks noChangeArrowheads="1"/>
          </p:cNvSpPr>
          <p:nvPr/>
        </p:nvSpPr>
        <p:spPr bwMode="auto">
          <a:xfrm>
            <a:off x="6019800" y="3124200"/>
            <a:ext cx="4572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79" name="AutoShape 83"/>
          <p:cNvSpPr>
            <a:spLocks noChangeArrowheads="1"/>
          </p:cNvSpPr>
          <p:nvPr/>
        </p:nvSpPr>
        <p:spPr bwMode="auto">
          <a:xfrm>
            <a:off x="6019800" y="4038600"/>
            <a:ext cx="4572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73" grpId="0"/>
      <p:bldP spid="618577" grpId="0"/>
      <p:bldP spid="618578" grpId="0" animBg="1"/>
      <p:bldP spid="6185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Review: </a:t>
            </a:r>
            <a:r>
              <a:rPr lang="en-US" sz="3200" b="1" dirty="0" smtClean="0"/>
              <a:t>Memory Organization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1219200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• </a:t>
            </a:r>
            <a:r>
              <a:rPr lang="en-US" sz="2000" b="1" dirty="0" smtClean="0"/>
              <a:t>Viewed as a large, single-dimension array, with an address.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A memory address is an index into the array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"Byte addressing" means that the index points to a byte of memory.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362200"/>
            <a:ext cx="17716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3901</Words>
  <Application>Microsoft Office PowerPoint</Application>
  <PresentationFormat>On-screen Show (4:3)</PresentationFormat>
  <Paragraphs>1076</Paragraphs>
  <Slides>48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Arial Bold Italic</vt:lpstr>
      <vt:lpstr>Calibri</vt:lpstr>
      <vt:lpstr>Courier</vt:lpstr>
      <vt:lpstr>Courier New</vt:lpstr>
      <vt:lpstr>Courier New Bold</vt:lpstr>
      <vt:lpstr>Marker Felt</vt:lpstr>
      <vt:lpstr>Monotype Sorts</vt:lpstr>
      <vt:lpstr>Symbol</vt:lpstr>
      <vt:lpstr>Wingdings</vt:lpstr>
      <vt:lpstr>Office Theme</vt:lpstr>
      <vt:lpstr>CSE 340  Computer Architecture  Summer 2017  MIPS ISA Review</vt:lpstr>
      <vt:lpstr>How Do the Pieces Fit Together?</vt:lpstr>
      <vt:lpstr>Processor Organization</vt:lpstr>
      <vt:lpstr>Below the Program</vt:lpstr>
      <vt:lpstr>Below the Program</vt:lpstr>
      <vt:lpstr>RISC - Reduced Instruction Set Computer</vt:lpstr>
      <vt:lpstr>MIPS R3000 Instruction Set Architecture (ISA) Microprocessor without Interlocked Pipeline Stages</vt:lpstr>
      <vt:lpstr>Review:  Unsigned Binary Representation</vt:lpstr>
      <vt:lpstr>Review: Memory Organization</vt:lpstr>
      <vt:lpstr>Review: Memory Organization</vt:lpstr>
      <vt:lpstr>Aside:  Beyond Numbers</vt:lpstr>
      <vt:lpstr>MIPS Arithmetic Instructions</vt:lpstr>
      <vt:lpstr>MIPS Arithmetic Instructions</vt:lpstr>
      <vt:lpstr>PowerPoint Presentation</vt:lpstr>
      <vt:lpstr>Aside:  MIPS Register Convention</vt:lpstr>
      <vt:lpstr>MIPS Register File</vt:lpstr>
      <vt:lpstr>Machine Language - Add Instruction</vt:lpstr>
      <vt:lpstr>MIPS Memory Access Instructions</vt:lpstr>
      <vt:lpstr>Machine Language - Load Instruction</vt:lpstr>
      <vt:lpstr>Example 2</vt:lpstr>
      <vt:lpstr>Machine Language - Load Instruction</vt:lpstr>
      <vt:lpstr>Byte Addresses</vt:lpstr>
      <vt:lpstr>Aside: Loading and Storing Bytes</vt:lpstr>
      <vt:lpstr>MIPS Control Flow Instructions</vt:lpstr>
      <vt:lpstr>Specifying Branch Destinations</vt:lpstr>
      <vt:lpstr>Example 4 Branch Instructions: BEQ $1,$2,25</vt:lpstr>
      <vt:lpstr>The Program Counter (I)</vt:lpstr>
      <vt:lpstr>The Program Counter (II)</vt:lpstr>
      <vt:lpstr>The Program Counter (III)</vt:lpstr>
      <vt:lpstr>More Branch Instructions</vt:lpstr>
      <vt:lpstr>More Branch Instructions, Con’t</vt:lpstr>
      <vt:lpstr>Other Control Flow Instructions</vt:lpstr>
      <vt:lpstr>Aside:  Branching Far Away</vt:lpstr>
      <vt:lpstr>Instructions for Accessing Procedures</vt:lpstr>
      <vt:lpstr>Instructions for Accessing Procedures</vt:lpstr>
      <vt:lpstr>Instructions for Accessing Procedures</vt:lpstr>
      <vt:lpstr>Aside:  Spilling Registers</vt:lpstr>
      <vt:lpstr>MIPS Immediate Instructions</vt:lpstr>
      <vt:lpstr>Aside:  How About Larger Constants?</vt:lpstr>
      <vt:lpstr>Example</vt:lpstr>
      <vt:lpstr>Example</vt:lpstr>
      <vt:lpstr>Example</vt:lpstr>
      <vt:lpstr>MIPS Organization So Far</vt:lpstr>
      <vt:lpstr>MIPS ISA So Far</vt:lpstr>
      <vt:lpstr>Review of MIPS Operand Addressing Modes</vt:lpstr>
      <vt:lpstr>Review of MIPS Instruction Addressing Modes</vt:lpstr>
      <vt:lpstr>MIPS (RISC) Design Principles</vt:lpstr>
      <vt:lpstr>Next Lecture and Reminders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  Computer Architecture  Summer 2013  MIPS ISA Review</dc:title>
  <dc:creator>Amitabha Chakrabarty</dc:creator>
  <cp:lastModifiedBy>Amitabha Chakrabarty</cp:lastModifiedBy>
  <cp:revision>112</cp:revision>
  <dcterms:created xsi:type="dcterms:W3CDTF">2013-05-15T04:57:12Z</dcterms:created>
  <dcterms:modified xsi:type="dcterms:W3CDTF">2017-05-07T05:56:15Z</dcterms:modified>
</cp:coreProperties>
</file>