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7" r:id="rId2"/>
    <p:sldId id="258" r:id="rId3"/>
    <p:sldId id="259" r:id="rId4"/>
    <p:sldId id="282" r:id="rId5"/>
    <p:sldId id="283" r:id="rId6"/>
    <p:sldId id="284" r:id="rId7"/>
    <p:sldId id="285" r:id="rId8"/>
    <p:sldId id="261" r:id="rId9"/>
    <p:sldId id="262" r:id="rId10"/>
    <p:sldId id="263"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92" autoAdjust="0"/>
  </p:normalViewPr>
  <p:slideViewPr>
    <p:cSldViewPr>
      <p:cViewPr varScale="1">
        <p:scale>
          <a:sx n="65" d="100"/>
          <a:sy n="65" d="100"/>
        </p:scale>
        <p:origin x="15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2A6047-C3A1-482A-BF6A-514DAF0772CA}" type="datetimeFigureOut">
              <a:rPr lang="en-US" smtClean="0"/>
              <a:pPr/>
              <a:t>5/7/2017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57E-D0C2-4BC8-AC9D-29DC30A7D117}" type="slidenum">
              <a:rPr lang="en-US" smtClean="0"/>
              <a:pPr/>
              <a:t>‹#›</a:t>
            </a:fld>
            <a:endParaRPr lang="en-US"/>
          </a:p>
        </p:txBody>
      </p:sp>
    </p:spTree>
    <p:extLst>
      <p:ext uri="{BB962C8B-B14F-4D97-AF65-F5344CB8AC3E}">
        <p14:creationId xmlns:p14="http://schemas.microsoft.com/office/powerpoint/2010/main" val="196133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a:noFill/>
          </a:ln>
        </p:spPr>
        <p:txBody>
          <a:bodyPr/>
          <a:lstStyle/>
          <a:p>
            <a:r>
              <a:rPr lang="en-US"/>
              <a:t>Other handouts</a:t>
            </a:r>
          </a:p>
          <a:p>
            <a:r>
              <a:rPr lang="en-US"/>
              <a:t>	HW#1</a:t>
            </a:r>
          </a:p>
          <a:p>
            <a:r>
              <a:rPr lang="en-US"/>
              <a:t>To handout next time</a:t>
            </a:r>
          </a:p>
          <a:p>
            <a:r>
              <a:rPr lang="en-US"/>
              <a:t>	</a:t>
            </a:r>
          </a:p>
        </p:txBody>
      </p:sp>
      <p:sp>
        <p:nvSpPr>
          <p:cNvPr id="5123" name="Rectangle 3"/>
          <p:cNvSpPr>
            <a:spLocks noGrp="1" noRot="1" noChangeAspect="1" noChangeArrowheads="1" noTextEdit="1"/>
          </p:cNvSpPr>
          <p:nvPr>
            <p:ph type="sldImg"/>
          </p:nvPr>
        </p:nvSpPr>
        <p:spPr>
          <a:ln/>
        </p:spPr>
      </p:sp>
    </p:spTree>
    <p:extLst>
      <p:ext uri="{BB962C8B-B14F-4D97-AF65-F5344CB8AC3E}">
        <p14:creationId xmlns:p14="http://schemas.microsoft.com/office/powerpoint/2010/main" val="844752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Rot="1" noChangeAspect="1" noChangeArrowheads="1" noTextEdit="1"/>
          </p:cNvSpPr>
          <p:nvPr>
            <p:ph type="sldImg"/>
          </p:nvPr>
        </p:nvSpPr>
        <p:spPr>
          <a:xfrm>
            <a:off x="1162050" y="588963"/>
            <a:ext cx="4551363" cy="3414712"/>
          </a:xfrm>
        </p:spPr>
      </p:sp>
      <p:sp>
        <p:nvSpPr>
          <p:cNvPr id="870403" name="Rectangle 3"/>
          <p:cNvSpPr>
            <a:spLocks noGrp="1" noChangeArrowheads="1"/>
          </p:cNvSpPr>
          <p:nvPr>
            <p:ph type="body" idx="1"/>
          </p:nvPr>
        </p:nvSpPr>
        <p:spPr>
          <a:xfrm>
            <a:off x="516434" y="4342191"/>
            <a:ext cx="5909964" cy="4115405"/>
          </a:xfrm>
          <a:ln/>
        </p:spPr>
        <p:txBody>
          <a:bodyPr/>
          <a:lstStyle/>
          <a:p>
            <a:endParaRPr lang="en-US"/>
          </a:p>
        </p:txBody>
      </p:sp>
    </p:spTree>
    <p:extLst>
      <p:ext uri="{BB962C8B-B14F-4D97-AF65-F5344CB8AC3E}">
        <p14:creationId xmlns:p14="http://schemas.microsoft.com/office/powerpoint/2010/main" val="1260520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body" idx="1"/>
          </p:nvPr>
        </p:nvSpPr>
        <p:spPr>
          <a:xfrm>
            <a:off x="913805" y="4343703"/>
            <a:ext cx="5030391" cy="4115405"/>
          </a:xfrm>
          <a:noFill/>
          <a:ln>
            <a:noFill/>
          </a:ln>
        </p:spPr>
        <p:txBody>
          <a:bodyPr lIns="92920" tIns="45645" rIns="92920" bIns="45645"/>
          <a:lstStyle/>
          <a:p>
            <a:r>
              <a:rPr lang="en-US"/>
              <a:t>multu – does multiply unsigned</a:t>
            </a:r>
          </a:p>
          <a:p>
            <a:endParaRPr lang="en-US"/>
          </a:p>
          <a:p>
            <a:r>
              <a:rPr lang="en-US"/>
              <a:t>Both multiplies ignore overflow, so its up to the software to check to see if the product is too big to fit into 32 bits.  There is no overflow if hi is 0 for multu or the replicated sign of lo for mult.</a:t>
            </a:r>
          </a:p>
        </p:txBody>
      </p:sp>
      <p:sp>
        <p:nvSpPr>
          <p:cNvPr id="874499" name="Rectangle 3"/>
          <p:cNvSpPr>
            <a:spLocks noGrp="1" noRot="1" noChangeAspect="1" noChangeArrowheads="1" noTextEdit="1"/>
          </p:cNvSpPr>
          <p:nvPr>
            <p:ph type="sldImg"/>
          </p:nvPr>
        </p:nvSpPr>
        <p:spPr>
          <a:xfrm>
            <a:off x="1150938" y="692150"/>
            <a:ext cx="4556125" cy="3417888"/>
          </a:xfrm>
          <a:ln cap="flat">
            <a:solidFill>
              <a:schemeClr val="tx1"/>
            </a:solidFill>
          </a:ln>
        </p:spPr>
      </p:sp>
    </p:spTree>
    <p:extLst>
      <p:ext uri="{BB962C8B-B14F-4D97-AF65-F5344CB8AC3E}">
        <p14:creationId xmlns:p14="http://schemas.microsoft.com/office/powerpoint/2010/main" val="3145753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Rot="1" noChangeAspect="1" noChangeArrowheads="1" noTextEdit="1"/>
          </p:cNvSpPr>
          <p:nvPr>
            <p:ph type="sldImg"/>
          </p:nvPr>
        </p:nvSpPr>
        <p:spPr>
          <a:xfrm>
            <a:off x="1111250" y="679450"/>
            <a:ext cx="4627563" cy="3471863"/>
          </a:xfrm>
        </p:spPr>
      </p:sp>
      <p:sp>
        <p:nvSpPr>
          <p:cNvPr id="922627" name="Rectangle 3"/>
          <p:cNvSpPr>
            <a:spLocks noGrp="1" noChangeArrowheads="1"/>
          </p:cNvSpPr>
          <p:nvPr>
            <p:ph type="body" idx="1"/>
          </p:nvPr>
        </p:nvSpPr>
        <p:spPr>
          <a:xfrm>
            <a:off x="903387" y="4376965"/>
            <a:ext cx="5040808" cy="4074583"/>
          </a:xfrm>
          <a:ln/>
        </p:spPr>
        <p:txBody>
          <a:bodyPr/>
          <a:lstStyle/>
          <a:p>
            <a:endParaRPr lang="en-US"/>
          </a:p>
        </p:txBody>
      </p:sp>
    </p:spTree>
    <p:extLst>
      <p:ext uri="{BB962C8B-B14F-4D97-AF65-F5344CB8AC3E}">
        <p14:creationId xmlns:p14="http://schemas.microsoft.com/office/powerpoint/2010/main" val="2282355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body" idx="1"/>
          </p:nvPr>
        </p:nvSpPr>
        <p:spPr>
          <a:xfrm>
            <a:off x="913805" y="4343703"/>
            <a:ext cx="5030391" cy="4115405"/>
          </a:xfrm>
          <a:noFill/>
          <a:ln>
            <a:noFill/>
          </a:ln>
        </p:spPr>
        <p:txBody>
          <a:bodyPr lIns="92920" tIns="45645" rIns="92920" bIns="45645"/>
          <a:lstStyle/>
          <a:p>
            <a:r>
              <a:rPr lang="en-US"/>
              <a:t>Seems odd to me that the machine doesn’t support a double precision dividend in hi || lo but it looks like it doesn’t</a:t>
            </a:r>
          </a:p>
        </p:txBody>
      </p:sp>
      <p:sp>
        <p:nvSpPr>
          <p:cNvPr id="924675" name="Rectangle 3"/>
          <p:cNvSpPr>
            <a:spLocks noGrp="1" noRot="1" noChangeAspect="1" noChangeArrowheads="1" noTextEdit="1"/>
          </p:cNvSpPr>
          <p:nvPr>
            <p:ph type="sldImg"/>
          </p:nvPr>
        </p:nvSpPr>
        <p:spPr>
          <a:xfrm>
            <a:off x="1150938" y="692150"/>
            <a:ext cx="4556125" cy="3417888"/>
          </a:xfrm>
          <a:ln cap="flat">
            <a:solidFill>
              <a:schemeClr val="tx1"/>
            </a:solidFill>
          </a:ln>
        </p:spPr>
      </p:sp>
    </p:spTree>
    <p:extLst>
      <p:ext uri="{BB962C8B-B14F-4D97-AF65-F5344CB8AC3E}">
        <p14:creationId xmlns:p14="http://schemas.microsoft.com/office/powerpoint/2010/main" val="174793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Rot="1" noChangeAspect="1" noChangeArrowheads="1" noTextEdit="1"/>
          </p:cNvSpPr>
          <p:nvPr>
            <p:ph type="sldImg"/>
          </p:nvPr>
        </p:nvSpPr>
        <p:spPr/>
      </p:sp>
      <p:sp>
        <p:nvSpPr>
          <p:cNvPr id="927747" name="Rectangle 3"/>
          <p:cNvSpPr>
            <a:spLocks noGrp="1" noChangeArrowheads="1"/>
          </p:cNvSpPr>
          <p:nvPr>
            <p:ph type="body" idx="1"/>
          </p:nvPr>
        </p:nvSpPr>
        <p:spPr>
          <a:ln/>
        </p:spPr>
        <p:txBody>
          <a:bodyPr/>
          <a:lstStyle/>
          <a:p>
            <a:r>
              <a:rPr lang="en-US"/>
              <a:t>Notice that in scientific notation the mantissa is represented in normalized form (no leading zeros)</a:t>
            </a:r>
          </a:p>
        </p:txBody>
      </p:sp>
    </p:spTree>
    <p:extLst>
      <p:ext uri="{BB962C8B-B14F-4D97-AF65-F5344CB8AC3E}">
        <p14:creationId xmlns:p14="http://schemas.microsoft.com/office/powerpoint/2010/main" val="684471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Rot="1" noChangeAspect="1" noChangeArrowheads="1" noTextEdit="1"/>
          </p:cNvSpPr>
          <p:nvPr>
            <p:ph type="sldImg"/>
          </p:nvPr>
        </p:nvSpPr>
        <p:spPr/>
      </p:sp>
      <p:sp>
        <p:nvSpPr>
          <p:cNvPr id="934915" name="Rectangle 3"/>
          <p:cNvSpPr>
            <a:spLocks noGrp="1" noChangeArrowheads="1"/>
          </p:cNvSpPr>
          <p:nvPr>
            <p:ph type="body" idx="1"/>
          </p:nvPr>
        </p:nvSpPr>
        <p:spPr>
          <a:ln/>
        </p:spPr>
        <p:txBody>
          <a:bodyPr/>
          <a:lstStyle/>
          <a:p>
            <a:r>
              <a:rPr lang="en-US"/>
              <a:t>Book distinguishes between the representation with the hidden bit there – significand (the 24 bit version) , and the one with the hidden bit removed – fraction (the 23 bit version)</a:t>
            </a:r>
          </a:p>
        </p:txBody>
      </p:sp>
    </p:spTree>
    <p:extLst>
      <p:ext uri="{BB962C8B-B14F-4D97-AF65-F5344CB8AC3E}">
        <p14:creationId xmlns:p14="http://schemas.microsoft.com/office/powerpoint/2010/main" val="237450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Rot="1" noChangeAspect="1" noChangeArrowheads="1" noTextEdit="1"/>
          </p:cNvSpPr>
          <p:nvPr>
            <p:ph type="sldImg"/>
          </p:nvPr>
        </p:nvSpPr>
        <p:spPr>
          <a:xfrm>
            <a:off x="1111250" y="679450"/>
            <a:ext cx="4627563" cy="3471863"/>
          </a:xfrm>
        </p:spPr>
      </p:sp>
      <p:sp>
        <p:nvSpPr>
          <p:cNvPr id="930819" name="Rectangle 3"/>
          <p:cNvSpPr>
            <a:spLocks noGrp="1" noChangeArrowheads="1"/>
          </p:cNvSpPr>
          <p:nvPr>
            <p:ph type="body" idx="1"/>
          </p:nvPr>
        </p:nvSpPr>
        <p:spPr>
          <a:xfrm>
            <a:off x="903387" y="4376965"/>
            <a:ext cx="5042297" cy="4074583"/>
          </a:xfrm>
          <a:ln/>
        </p:spPr>
        <p:txBody>
          <a:bodyPr/>
          <a:lstStyle/>
          <a:p>
            <a:r>
              <a:rPr lang="en-US"/>
              <a:t>Note that smaller significand is the one shifted (while increasing its exponent until its equal to the larger exponent)</a:t>
            </a:r>
          </a:p>
          <a:p>
            <a:r>
              <a:rPr lang="en-US"/>
              <a:t>overflow/underflow can occur during addition and during normalization</a:t>
            </a:r>
          </a:p>
          <a:p>
            <a:r>
              <a:rPr lang="en-US"/>
              <a:t>rounding may lead to overflow/underflow as well</a:t>
            </a:r>
          </a:p>
        </p:txBody>
      </p:sp>
    </p:spTree>
    <p:extLst>
      <p:ext uri="{BB962C8B-B14F-4D97-AF65-F5344CB8AC3E}">
        <p14:creationId xmlns:p14="http://schemas.microsoft.com/office/powerpoint/2010/main" val="920639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Rot="1" noChangeAspect="1" noChangeArrowheads="1" noTextEdit="1"/>
          </p:cNvSpPr>
          <p:nvPr>
            <p:ph type="sldImg"/>
          </p:nvPr>
        </p:nvSpPr>
        <p:spPr>
          <a:xfrm>
            <a:off x="1160463" y="587375"/>
            <a:ext cx="4554537" cy="3416300"/>
          </a:xfrm>
        </p:spPr>
      </p:sp>
      <p:sp>
        <p:nvSpPr>
          <p:cNvPr id="683011" name="Rectangle 3"/>
          <p:cNvSpPr>
            <a:spLocks noGrp="1" noChangeArrowheads="1"/>
          </p:cNvSpPr>
          <p:nvPr>
            <p:ph type="body" idx="1"/>
          </p:nvPr>
        </p:nvSpPr>
        <p:spPr>
          <a:xfrm>
            <a:off x="516434" y="4343703"/>
            <a:ext cx="5909964" cy="4112381"/>
          </a:xfrm>
          <a:ln/>
        </p:spPr>
        <p:txBody>
          <a:bodyPr lIns="91422" tIns="45711" rIns="91422" bIns="45711"/>
          <a:lstStyle/>
          <a:p>
            <a:endParaRPr lang="en-US"/>
          </a:p>
        </p:txBody>
      </p:sp>
    </p:spTree>
    <p:extLst>
      <p:ext uri="{BB962C8B-B14F-4D97-AF65-F5344CB8AC3E}">
        <p14:creationId xmlns:p14="http://schemas.microsoft.com/office/powerpoint/2010/main" val="3216135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body" idx="1"/>
          </p:nvPr>
        </p:nvSpPr>
        <p:spPr>
          <a:xfrm>
            <a:off x="913805" y="4345214"/>
            <a:ext cx="5030391" cy="4113893"/>
          </a:xfrm>
          <a:ln>
            <a:noFill/>
          </a:ln>
        </p:spPr>
        <p:txBody>
          <a:bodyPr lIns="88954" tIns="43696" rIns="88954" bIns="43696"/>
          <a:lstStyle/>
          <a:p>
            <a:endParaRPr lang="en-US"/>
          </a:p>
        </p:txBody>
      </p:sp>
      <p:sp>
        <p:nvSpPr>
          <p:cNvPr id="811011" name="Rectangle 3"/>
          <p:cNvSpPr>
            <a:spLocks noGrp="1" noRot="1" noChangeAspect="1" noChangeArrowheads="1" noTextEdit="1"/>
          </p:cNvSpPr>
          <p:nvPr>
            <p:ph type="sldImg"/>
          </p:nvPr>
        </p:nvSpPr>
        <p:spPr>
          <a:xfrm>
            <a:off x="1152525" y="690563"/>
            <a:ext cx="4552950" cy="3416300"/>
          </a:xfrm>
          <a:ln cap="flat">
            <a:solidFill>
              <a:schemeClr val="tx1"/>
            </a:solidFill>
          </a:ln>
        </p:spPr>
      </p:sp>
    </p:spTree>
    <p:extLst>
      <p:ext uri="{BB962C8B-B14F-4D97-AF65-F5344CB8AC3E}">
        <p14:creationId xmlns:p14="http://schemas.microsoft.com/office/powerpoint/2010/main" val="64929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body" idx="1"/>
          </p:nvPr>
        </p:nvSpPr>
        <p:spPr>
          <a:xfrm>
            <a:off x="516434" y="4345214"/>
            <a:ext cx="5909964" cy="4113893"/>
          </a:xfrm>
          <a:ln>
            <a:noFill/>
          </a:ln>
        </p:spPr>
        <p:txBody>
          <a:bodyPr lIns="90643" tIns="44527" rIns="90643" bIns="44527"/>
          <a:lstStyle/>
          <a:p>
            <a:endParaRPr lang="en-US"/>
          </a:p>
        </p:txBody>
      </p:sp>
      <p:sp>
        <p:nvSpPr>
          <p:cNvPr id="817155"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1683349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Rot="1" noChangeAspect="1" noChangeArrowheads="1" noTextEdit="1"/>
          </p:cNvSpPr>
          <p:nvPr>
            <p:ph type="sldImg"/>
          </p:nvPr>
        </p:nvSpPr>
        <p:spPr>
          <a:xfrm>
            <a:off x="1160463" y="587375"/>
            <a:ext cx="4554537" cy="3416300"/>
          </a:xfrm>
        </p:spPr>
      </p:sp>
      <p:sp>
        <p:nvSpPr>
          <p:cNvPr id="621571" name="Rectangle 3"/>
          <p:cNvSpPr>
            <a:spLocks noGrp="1" noChangeArrowheads="1"/>
          </p:cNvSpPr>
          <p:nvPr>
            <p:ph type="body" idx="1"/>
          </p:nvPr>
        </p:nvSpPr>
        <p:spPr>
          <a:xfrm>
            <a:off x="516434" y="4343703"/>
            <a:ext cx="5909964" cy="4112381"/>
          </a:xfrm>
          <a:ln/>
        </p:spPr>
        <p:txBody>
          <a:bodyPr lIns="92967" tIns="46483" rIns="92967" bIns="46483"/>
          <a:lstStyle/>
          <a:p>
            <a:r>
              <a:rPr lang="en-US"/>
              <a:t>Signed numbers – assuming 2’s complement representation – for eight bits</a:t>
            </a:r>
          </a:p>
          <a:p>
            <a:endParaRPr lang="en-US" dirty="0"/>
          </a:p>
          <a:p>
            <a:r>
              <a:rPr lang="en-US" dirty="0"/>
              <a:t>Note that </a:t>
            </a:r>
            <a:r>
              <a:rPr lang="en-US" dirty="0" err="1"/>
              <a:t>msb</a:t>
            </a:r>
            <a:r>
              <a:rPr lang="en-US" dirty="0"/>
              <a:t> of 1 indicates a negative number, the bit string all 0’s is zero, that the largest positive number that can be represented is 7 (2**(n-1) –1 for n bits) whereas the largest negative number that can be represented is –8 (-2**(n-1) for n bits)</a:t>
            </a:r>
          </a:p>
        </p:txBody>
      </p:sp>
    </p:spTree>
    <p:extLst>
      <p:ext uri="{BB962C8B-B14F-4D97-AF65-F5344CB8AC3E}">
        <p14:creationId xmlns:p14="http://schemas.microsoft.com/office/powerpoint/2010/main" val="129300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body" idx="1"/>
          </p:nvPr>
        </p:nvSpPr>
        <p:spPr>
          <a:xfrm>
            <a:off x="516434" y="4345214"/>
            <a:ext cx="5909964" cy="4112381"/>
          </a:xfrm>
          <a:noFill/>
          <a:ln>
            <a:noFill/>
          </a:ln>
        </p:spPr>
        <p:txBody>
          <a:bodyPr lIns="92191" tIns="45287" rIns="92191" bIns="45287"/>
          <a:lstStyle/>
          <a:p>
            <a:r>
              <a:rPr lang="en-US"/>
              <a:t>For class handout</a:t>
            </a:r>
          </a:p>
        </p:txBody>
      </p:sp>
      <p:sp>
        <p:nvSpPr>
          <p:cNvPr id="862211"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2575043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body" idx="1"/>
          </p:nvPr>
        </p:nvSpPr>
        <p:spPr>
          <a:xfrm>
            <a:off x="516434" y="4345214"/>
            <a:ext cx="5909964" cy="4112381"/>
          </a:xfrm>
          <a:noFill/>
          <a:ln>
            <a:noFill/>
          </a:ln>
        </p:spPr>
        <p:txBody>
          <a:bodyPr lIns="92191" tIns="45287" rIns="92191" bIns="45287"/>
          <a:lstStyle/>
          <a:p>
            <a:r>
              <a:rPr lang="en-US"/>
              <a:t>For lecture</a:t>
            </a:r>
          </a:p>
          <a:p>
            <a:r>
              <a:rPr lang="en-US"/>
              <a:t>Recalled from some earlier slides that the biggest positive number you can represent using 4-bit  is 7 and the smallest negative you can represent is negative 8.</a:t>
            </a:r>
          </a:p>
          <a:p>
            <a:r>
              <a:rPr lang="en-US"/>
              <a:t>So any time your addition results in a number bigger than 7 or less than negative 8, you have an overflow.</a:t>
            </a:r>
          </a:p>
          <a:p>
            <a:r>
              <a:rPr lang="en-US"/>
              <a:t>Keep in mind is that whenever you try to add two numbers together that have different signs, that is adding a negative number to a positive number, overflow can NOT occur.</a:t>
            </a:r>
          </a:p>
          <a:p>
            <a:r>
              <a:rPr lang="en-US"/>
              <a:t>Overflow occurs when you to add two positive numbers together and the sum has a negative sign. Or, when you try to add negative numbers together and the sum has a positive sign.</a:t>
            </a:r>
          </a:p>
          <a:p>
            <a:r>
              <a:rPr lang="en-US"/>
              <a:t>If you spend some time, you can convince yourself that If the Carry into the most significant bit is NOT the same as the Carry coming out of the MSB, you have a overflow.</a:t>
            </a:r>
          </a:p>
        </p:txBody>
      </p:sp>
      <p:sp>
        <p:nvSpPr>
          <p:cNvPr id="937987"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316731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body" idx="1"/>
          </p:nvPr>
        </p:nvSpPr>
        <p:spPr>
          <a:xfrm>
            <a:off x="913805" y="4345214"/>
            <a:ext cx="5030391" cy="4112381"/>
          </a:xfrm>
          <a:ln>
            <a:noFill/>
          </a:ln>
        </p:spPr>
        <p:txBody>
          <a:bodyPr lIns="90472" tIns="44442" rIns="90472" bIns="44442"/>
          <a:lstStyle/>
          <a:p>
            <a:endParaRPr lang="en-US"/>
          </a:p>
        </p:txBody>
      </p:sp>
      <p:sp>
        <p:nvSpPr>
          <p:cNvPr id="849923" name="Rectangle 3"/>
          <p:cNvSpPr>
            <a:spLocks noGrp="1" noRot="1" noChangeAspect="1" noChangeArrowheads="1" noTextEdit="1"/>
          </p:cNvSpPr>
          <p:nvPr>
            <p:ph type="sldImg"/>
          </p:nvPr>
        </p:nvSpPr>
        <p:spPr>
          <a:xfrm>
            <a:off x="1155700" y="692150"/>
            <a:ext cx="4551363" cy="3414713"/>
          </a:xfrm>
          <a:ln cap="flat">
            <a:solidFill>
              <a:schemeClr val="tx1"/>
            </a:solidFill>
          </a:ln>
        </p:spPr>
      </p:sp>
    </p:spTree>
    <p:extLst>
      <p:ext uri="{BB962C8B-B14F-4D97-AF65-F5344CB8AC3E}">
        <p14:creationId xmlns:p14="http://schemas.microsoft.com/office/powerpoint/2010/main" val="296627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Rot="1" noChangeAspect="1" noChangeArrowheads="1" noTextEdit="1"/>
          </p:cNvSpPr>
          <p:nvPr>
            <p:ph type="sldImg"/>
          </p:nvPr>
        </p:nvSpPr>
        <p:spPr>
          <a:xfrm>
            <a:off x="1162050" y="588963"/>
            <a:ext cx="4551363" cy="3414712"/>
          </a:xfrm>
        </p:spPr>
      </p:sp>
      <p:sp>
        <p:nvSpPr>
          <p:cNvPr id="868355" name="Rectangle 3"/>
          <p:cNvSpPr>
            <a:spLocks noGrp="1" noChangeArrowheads="1"/>
          </p:cNvSpPr>
          <p:nvPr>
            <p:ph type="body" idx="1"/>
          </p:nvPr>
        </p:nvSpPr>
        <p:spPr>
          <a:xfrm>
            <a:off x="516434" y="4342191"/>
            <a:ext cx="5909964" cy="4115405"/>
          </a:xfrm>
          <a:ln/>
        </p:spPr>
        <p:txBody>
          <a:bodyPr/>
          <a:lstStyle/>
          <a:p>
            <a:r>
              <a:rPr lang="en-US"/>
              <a:t>also have sllv, srlv, and srav</a:t>
            </a:r>
          </a:p>
        </p:txBody>
      </p:sp>
    </p:spTree>
    <p:extLst>
      <p:ext uri="{BB962C8B-B14F-4D97-AF65-F5344CB8AC3E}">
        <p14:creationId xmlns:p14="http://schemas.microsoft.com/office/powerpoint/2010/main" val="301365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454275"/>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83E5A-53E9-424E-B3EB-79308C965F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35050" y="1295400"/>
            <a:ext cx="7029450" cy="2170113"/>
          </a:xfrm>
          <a:noFill/>
          <a:ln/>
        </p:spPr>
        <p:txBody>
          <a:bodyPr wrap="none" anchor="ctr">
            <a:normAutofit fontScale="90000"/>
          </a:bodyPr>
          <a:lstStyle/>
          <a:p>
            <a:r>
              <a:rPr lang="en-US" sz="3200" b="1" dirty="0" smtClean="0">
                <a:latin typeface="Courier New" pitchFamily="49" charset="0"/>
                <a:cs typeface="Courier New" pitchFamily="49" charset="0"/>
              </a:rPr>
              <a:t>CSE 340</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 Computer Architecture </a:t>
            </a:r>
            <a:r>
              <a:rPr lang="en-US" sz="3200" b="1" smtClean="0">
                <a:latin typeface="Courier New" pitchFamily="49" charset="0"/>
                <a:cs typeface="Courier New" pitchFamily="49" charset="0"/>
              </a:rPr>
              <a:t/>
            </a:r>
            <a:br>
              <a:rPr lang="en-US" sz="3200" b="1" smtClean="0">
                <a:latin typeface="Courier New" pitchFamily="49" charset="0"/>
                <a:cs typeface="Courier New" pitchFamily="49" charset="0"/>
              </a:rPr>
            </a:br>
            <a:r>
              <a:rPr lang="en-US" sz="3200" b="1" smtClean="0">
                <a:latin typeface="Courier New" pitchFamily="49" charset="0"/>
                <a:cs typeface="Courier New" pitchFamily="49" charset="0"/>
              </a:rPr>
              <a:t>Summer </a:t>
            </a:r>
            <a:r>
              <a:rPr lang="en-US" sz="3200" b="1" dirty="0" smtClean="0">
                <a:latin typeface="Courier New" pitchFamily="49" charset="0"/>
                <a:cs typeface="Courier New" pitchFamily="49" charset="0"/>
              </a:rPr>
              <a:t>2017</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
            </a:r>
            <a:br>
              <a:rPr lang="en-US" sz="3200" b="1" dirty="0" smtClean="0">
                <a:latin typeface="Courier New" pitchFamily="49" charset="0"/>
                <a:cs typeface="Courier New" pitchFamily="49" charset="0"/>
              </a:rPr>
            </a:br>
            <a:r>
              <a:rPr lang="en-US" sz="3200" dirty="0" smtClean="0"/>
              <a:t> </a:t>
            </a:r>
            <a:r>
              <a:rPr lang="en-US" sz="3200" b="1" dirty="0" smtClean="0">
                <a:latin typeface="Courier New" pitchFamily="49" charset="0"/>
                <a:cs typeface="Courier New" pitchFamily="49" charset="0"/>
              </a:rPr>
              <a:t>MIPS Arithmetic Review </a:t>
            </a:r>
            <a:r>
              <a:rPr lang="en-US" sz="3200" dirty="0"/>
              <a:t/>
            </a:r>
            <a:br>
              <a:rPr lang="en-US" sz="3200" dirty="0"/>
            </a:br>
            <a:endParaRPr lang="en-US" sz="3200" dirty="0"/>
          </a:p>
        </p:txBody>
      </p:sp>
      <p:sp>
        <p:nvSpPr>
          <p:cNvPr id="4099" name="Rectangle 3"/>
          <p:cNvSpPr>
            <a:spLocks noGrp="1" noChangeArrowheads="1"/>
          </p:cNvSpPr>
          <p:nvPr>
            <p:ph type="subTitle" idx="1"/>
          </p:nvPr>
        </p:nvSpPr>
        <p:spPr>
          <a:xfrm>
            <a:off x="685800" y="3886200"/>
            <a:ext cx="7848600" cy="2173288"/>
          </a:xfrm>
          <a:noFill/>
          <a:ln/>
        </p:spPr>
        <p:txBody>
          <a:bodyPr>
            <a:normAutofit/>
          </a:bodyPr>
          <a:lstStyle/>
          <a:p>
            <a:pPr marL="203200" indent="-203200"/>
            <a:endParaRPr lang="en-US"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533400" y="172596"/>
            <a:ext cx="8382000" cy="422275"/>
          </a:xfrm>
        </p:spPr>
        <p:txBody>
          <a:bodyPr>
            <a:noAutofit/>
          </a:bodyPr>
          <a:lstStyle/>
          <a:p>
            <a:r>
              <a:rPr lang="en-US" sz="3200" dirty="0"/>
              <a:t>Review: 2’s Complement Binary Representation</a:t>
            </a:r>
          </a:p>
        </p:txBody>
      </p:sp>
      <p:graphicFrame>
        <p:nvGraphicFramePr>
          <p:cNvPr id="620547" name="Group 3"/>
          <p:cNvGraphicFramePr>
            <a:graphicFrameLocks noGrp="1"/>
          </p:cNvGraphicFramePr>
          <p:nvPr>
            <p:ph type="tbl" idx="1"/>
          </p:nvPr>
        </p:nvGraphicFramePr>
        <p:xfrm>
          <a:off x="4953000" y="762000"/>
          <a:ext cx="2819400" cy="5751576"/>
        </p:xfrm>
        <a:graphic>
          <a:graphicData uri="http://schemas.openxmlformats.org/drawingml/2006/table">
            <a:tbl>
              <a:tblPr/>
              <a:tblGrid>
                <a:gridCol w="1455738"/>
                <a:gridCol w="1363662"/>
              </a:tblGrid>
              <a:tr h="3000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2’sc 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accent1"/>
                          </a:solidFill>
                          <a:effectLst/>
                          <a:latin typeface="Arial"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accent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accent1"/>
                          </a:solidFill>
                          <a:effectLst/>
                          <a:latin typeface="Arial"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accent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0603" name="Rectangle 59"/>
          <p:cNvSpPr>
            <a:spLocks noChangeArrowheads="1"/>
          </p:cNvSpPr>
          <p:nvPr/>
        </p:nvSpPr>
        <p:spPr bwMode="auto">
          <a:xfrm>
            <a:off x="3962400" y="6172200"/>
            <a:ext cx="865188" cy="325438"/>
          </a:xfrm>
          <a:prstGeom prst="rect">
            <a:avLst/>
          </a:prstGeom>
          <a:noFill/>
          <a:ln w="12700">
            <a:noFill/>
            <a:miter lim="800000"/>
            <a:headEnd/>
            <a:tailEnd/>
          </a:ln>
          <a:effectLst/>
        </p:spPr>
        <p:txBody>
          <a:bodyPr wrap="none" lIns="63500" tIns="25400" rIns="63500" bIns="25400">
            <a:spAutoFit/>
          </a:bodyPr>
          <a:lstStyle/>
          <a:p>
            <a:r>
              <a:rPr lang="en-US">
                <a:solidFill>
                  <a:schemeClr val="tx1"/>
                </a:solidFill>
              </a:rPr>
              <a:t>2</a:t>
            </a:r>
            <a:r>
              <a:rPr lang="en-US" baseline="30000">
                <a:solidFill>
                  <a:schemeClr val="tx1"/>
                </a:solidFill>
              </a:rPr>
              <a:t>3</a:t>
            </a:r>
            <a:r>
              <a:rPr lang="en-US">
                <a:solidFill>
                  <a:schemeClr val="tx1"/>
                </a:solidFill>
              </a:rPr>
              <a:t> - 1 =</a:t>
            </a:r>
          </a:p>
        </p:txBody>
      </p:sp>
      <p:sp>
        <p:nvSpPr>
          <p:cNvPr id="620604" name="Rectangle 60"/>
          <p:cNvSpPr>
            <a:spLocks noChangeArrowheads="1"/>
          </p:cNvSpPr>
          <p:nvPr/>
        </p:nvSpPr>
        <p:spPr bwMode="auto">
          <a:xfrm>
            <a:off x="3810000" y="1447800"/>
            <a:ext cx="1093788" cy="325438"/>
          </a:xfrm>
          <a:prstGeom prst="rect">
            <a:avLst/>
          </a:prstGeom>
          <a:noFill/>
          <a:ln w="12700">
            <a:noFill/>
            <a:miter lim="800000"/>
            <a:headEnd/>
            <a:tailEnd/>
          </a:ln>
          <a:effectLst/>
        </p:spPr>
        <p:txBody>
          <a:bodyPr wrap="none" lIns="63500" tIns="25400" rIns="63500" bIns="25400">
            <a:spAutoFit/>
          </a:bodyPr>
          <a:lstStyle/>
          <a:p>
            <a:r>
              <a:rPr lang="en-US">
                <a:solidFill>
                  <a:schemeClr val="tx1"/>
                </a:solidFill>
              </a:rPr>
              <a:t>-(2</a:t>
            </a:r>
            <a:r>
              <a:rPr lang="en-US" baseline="30000">
                <a:solidFill>
                  <a:schemeClr val="tx1"/>
                </a:solidFill>
              </a:rPr>
              <a:t>3</a:t>
            </a:r>
            <a:r>
              <a:rPr lang="en-US">
                <a:solidFill>
                  <a:schemeClr val="tx1"/>
                </a:solidFill>
              </a:rPr>
              <a:t> - 1) =</a:t>
            </a:r>
          </a:p>
        </p:txBody>
      </p:sp>
      <p:sp>
        <p:nvSpPr>
          <p:cNvPr id="620605" name="Rectangle 61"/>
          <p:cNvSpPr>
            <a:spLocks noChangeArrowheads="1"/>
          </p:cNvSpPr>
          <p:nvPr/>
        </p:nvSpPr>
        <p:spPr bwMode="auto">
          <a:xfrm>
            <a:off x="4191000" y="1066800"/>
            <a:ext cx="674688" cy="325438"/>
          </a:xfrm>
          <a:prstGeom prst="rect">
            <a:avLst/>
          </a:prstGeom>
          <a:noFill/>
          <a:ln w="12700">
            <a:noFill/>
            <a:miter lim="800000"/>
            <a:headEnd/>
            <a:tailEnd/>
          </a:ln>
          <a:effectLst/>
        </p:spPr>
        <p:txBody>
          <a:bodyPr wrap="none" lIns="63500" tIns="25400" rIns="63500" bIns="25400">
            <a:spAutoFit/>
          </a:bodyPr>
          <a:lstStyle/>
          <a:p>
            <a:r>
              <a:rPr lang="en-US"/>
              <a:t>-2</a:t>
            </a:r>
            <a:r>
              <a:rPr lang="en-US" baseline="30000"/>
              <a:t>3</a:t>
            </a:r>
            <a:r>
              <a:rPr lang="en-US"/>
              <a:t>  =</a:t>
            </a:r>
          </a:p>
        </p:txBody>
      </p:sp>
      <p:grpSp>
        <p:nvGrpSpPr>
          <p:cNvPr id="2" name="Group 62"/>
          <p:cNvGrpSpPr>
            <a:grpSpLocks/>
          </p:cNvGrpSpPr>
          <p:nvPr/>
        </p:nvGrpSpPr>
        <p:grpSpPr bwMode="auto">
          <a:xfrm>
            <a:off x="1524000" y="3962400"/>
            <a:ext cx="4800600" cy="1905000"/>
            <a:chOff x="960" y="2496"/>
            <a:chExt cx="3024" cy="1200"/>
          </a:xfrm>
        </p:grpSpPr>
        <p:sp>
          <p:nvSpPr>
            <p:cNvPr id="620607" name="Rectangle 63"/>
            <p:cNvSpPr>
              <a:spLocks noChangeArrowheads="1"/>
            </p:cNvSpPr>
            <p:nvPr/>
          </p:nvSpPr>
          <p:spPr bwMode="auto">
            <a:xfrm>
              <a:off x="960" y="2496"/>
              <a:ext cx="1715" cy="608"/>
            </a:xfrm>
            <a:prstGeom prst="rect">
              <a:avLst/>
            </a:prstGeom>
            <a:noFill/>
            <a:ln w="12700">
              <a:noFill/>
              <a:miter lim="800000"/>
              <a:headEnd/>
              <a:tailEnd/>
            </a:ln>
            <a:effectLst/>
          </p:spPr>
          <p:txBody>
            <a:bodyPr wrap="none" lIns="63500" tIns="25400" rIns="63500" bIns="25400">
              <a:spAutoFit/>
            </a:bodyPr>
            <a:lstStyle/>
            <a:p>
              <a:r>
                <a:rPr lang="en-US" sz="2000"/>
                <a:t>1010</a:t>
              </a:r>
            </a:p>
            <a:p>
              <a:endParaRPr lang="en-US" sz="2000">
                <a:solidFill>
                  <a:schemeClr val="tx1"/>
                </a:solidFill>
              </a:endParaRPr>
            </a:p>
            <a:p>
              <a:r>
                <a:rPr lang="en-US" sz="2000">
                  <a:solidFill>
                    <a:schemeClr val="tx1"/>
                  </a:solidFill>
                </a:rPr>
                <a:t>complement all the bits</a:t>
              </a:r>
              <a:endParaRPr lang="en-US" sz="2000" baseline="30000">
                <a:solidFill>
                  <a:schemeClr val="tx1"/>
                </a:solidFill>
                <a:cs typeface="Arial" charset="0"/>
              </a:endParaRPr>
            </a:p>
          </p:txBody>
        </p:sp>
        <p:cxnSp>
          <p:nvCxnSpPr>
            <p:cNvPr id="620608" name="AutoShape 64"/>
            <p:cNvCxnSpPr>
              <a:cxnSpLocks noChangeShapeType="1"/>
              <a:stCxn id="620609" idx="2"/>
              <a:endCxn id="620607" idx="2"/>
            </p:cNvCxnSpPr>
            <p:nvPr/>
          </p:nvCxnSpPr>
          <p:spPr bwMode="auto">
            <a:xfrm rot="10800000">
              <a:off x="1818" y="3104"/>
              <a:ext cx="1398" cy="472"/>
            </a:xfrm>
            <a:prstGeom prst="curvedConnector2">
              <a:avLst/>
            </a:prstGeom>
            <a:noFill/>
            <a:ln w="12700">
              <a:solidFill>
                <a:schemeClr val="accent1"/>
              </a:solidFill>
              <a:round/>
              <a:headEnd/>
              <a:tailEnd type="triangle" w="med" len="med"/>
            </a:ln>
            <a:effectLst/>
          </p:spPr>
        </p:cxnSp>
        <p:sp>
          <p:nvSpPr>
            <p:cNvPr id="620609" name="Oval 65"/>
            <p:cNvSpPr>
              <a:spLocks noChangeArrowheads="1"/>
            </p:cNvSpPr>
            <p:nvPr/>
          </p:nvSpPr>
          <p:spPr bwMode="auto">
            <a:xfrm>
              <a:off x="3216" y="3456"/>
              <a:ext cx="768" cy="240"/>
            </a:xfrm>
            <a:prstGeom prst="ellipse">
              <a:avLst/>
            </a:prstGeom>
            <a:noFill/>
            <a:ln w="12700">
              <a:solidFill>
                <a:schemeClr val="accent1"/>
              </a:solidFill>
              <a:round/>
              <a:headEnd/>
              <a:tailEnd/>
            </a:ln>
            <a:effectLst/>
          </p:spPr>
          <p:txBody>
            <a:bodyPr wrap="none" anchor="ctr"/>
            <a:lstStyle/>
            <a:p>
              <a:endParaRPr lang="en-US"/>
            </a:p>
          </p:txBody>
        </p:sp>
      </p:grpSp>
      <p:grpSp>
        <p:nvGrpSpPr>
          <p:cNvPr id="3" name="Group 66"/>
          <p:cNvGrpSpPr>
            <a:grpSpLocks/>
          </p:cNvGrpSpPr>
          <p:nvPr/>
        </p:nvGrpSpPr>
        <p:grpSpPr bwMode="auto">
          <a:xfrm>
            <a:off x="1524000" y="2133600"/>
            <a:ext cx="4724400" cy="1727200"/>
            <a:chOff x="960" y="1344"/>
            <a:chExt cx="2976" cy="1088"/>
          </a:xfrm>
        </p:grpSpPr>
        <p:cxnSp>
          <p:nvCxnSpPr>
            <p:cNvPr id="620611" name="AutoShape 67"/>
            <p:cNvCxnSpPr>
              <a:cxnSpLocks noChangeShapeType="1"/>
              <a:stCxn id="620613" idx="0"/>
              <a:endCxn id="620612" idx="2"/>
            </p:cNvCxnSpPr>
            <p:nvPr/>
          </p:nvCxnSpPr>
          <p:spPr bwMode="auto">
            <a:xfrm rot="16200000">
              <a:off x="2115" y="771"/>
              <a:ext cx="360" cy="1746"/>
            </a:xfrm>
            <a:prstGeom prst="curvedConnector2">
              <a:avLst/>
            </a:prstGeom>
            <a:noFill/>
            <a:ln w="12700">
              <a:solidFill>
                <a:schemeClr val="accent1"/>
              </a:solidFill>
              <a:round/>
              <a:headEnd/>
              <a:tailEnd type="triangle" w="med" len="med"/>
            </a:ln>
            <a:effectLst/>
          </p:spPr>
        </p:cxnSp>
        <p:sp>
          <p:nvSpPr>
            <p:cNvPr id="620612" name="Oval 68"/>
            <p:cNvSpPr>
              <a:spLocks noChangeArrowheads="1"/>
            </p:cNvSpPr>
            <p:nvPr/>
          </p:nvSpPr>
          <p:spPr bwMode="auto">
            <a:xfrm>
              <a:off x="3168" y="1344"/>
              <a:ext cx="768" cy="240"/>
            </a:xfrm>
            <a:prstGeom prst="ellipse">
              <a:avLst/>
            </a:prstGeom>
            <a:noFill/>
            <a:ln w="12700">
              <a:solidFill>
                <a:schemeClr val="accent1"/>
              </a:solidFill>
              <a:round/>
              <a:headEnd/>
              <a:tailEnd/>
            </a:ln>
            <a:effectLst/>
          </p:spPr>
          <p:txBody>
            <a:bodyPr wrap="none" anchor="ctr"/>
            <a:lstStyle/>
            <a:p>
              <a:endParaRPr lang="en-US"/>
            </a:p>
          </p:txBody>
        </p:sp>
        <p:sp>
          <p:nvSpPr>
            <p:cNvPr id="620613" name="Rectangle 69"/>
            <p:cNvSpPr>
              <a:spLocks noChangeArrowheads="1"/>
            </p:cNvSpPr>
            <p:nvPr/>
          </p:nvSpPr>
          <p:spPr bwMode="auto">
            <a:xfrm>
              <a:off x="960" y="1824"/>
              <a:ext cx="924" cy="608"/>
            </a:xfrm>
            <a:prstGeom prst="rect">
              <a:avLst/>
            </a:prstGeom>
            <a:noFill/>
            <a:ln w="12700">
              <a:noFill/>
              <a:miter lim="800000"/>
              <a:headEnd/>
              <a:tailEnd/>
            </a:ln>
            <a:effectLst/>
          </p:spPr>
          <p:txBody>
            <a:bodyPr wrap="none" lIns="63500" tIns="25400" rIns="63500" bIns="25400">
              <a:spAutoFit/>
            </a:bodyPr>
            <a:lstStyle/>
            <a:p>
              <a:r>
                <a:rPr lang="en-US" sz="2000"/>
                <a:t>1011</a:t>
              </a:r>
            </a:p>
            <a:p>
              <a:endParaRPr lang="en-US" sz="2000">
                <a:solidFill>
                  <a:schemeClr val="tx1"/>
                </a:solidFill>
              </a:endParaRPr>
            </a:p>
            <a:p>
              <a:r>
                <a:rPr lang="en-US" sz="2000">
                  <a:solidFill>
                    <a:schemeClr val="tx1"/>
                  </a:solidFill>
                </a:rPr>
                <a:t>and add a 1</a:t>
              </a:r>
              <a:endParaRPr lang="en-US" sz="2000" baseline="30000">
                <a:solidFill>
                  <a:schemeClr val="tx1"/>
                </a:solidFill>
                <a:cs typeface="Arial" charset="0"/>
              </a:endParaRPr>
            </a:p>
          </p:txBody>
        </p:sp>
      </p:grpSp>
      <p:sp>
        <p:nvSpPr>
          <p:cNvPr id="620614" name="Rectangle 70"/>
          <p:cNvSpPr>
            <a:spLocks noChangeArrowheads="1"/>
          </p:cNvSpPr>
          <p:nvPr/>
        </p:nvSpPr>
        <p:spPr bwMode="auto">
          <a:xfrm>
            <a:off x="533400" y="5638800"/>
            <a:ext cx="3276600" cy="383695"/>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Wingdings" pitchFamily="2" charset="2"/>
              <a:buChar char="q"/>
            </a:pPr>
            <a:endParaRPr lang="en-US" sz="2400" dirty="0">
              <a:solidFill>
                <a:schemeClr val="tx1"/>
              </a:solidFill>
            </a:endParaRPr>
          </a:p>
        </p:txBody>
      </p:sp>
      <p:sp>
        <p:nvSpPr>
          <p:cNvPr id="620615" name="Rectangle 71"/>
          <p:cNvSpPr>
            <a:spLocks noChangeArrowheads="1"/>
          </p:cNvSpPr>
          <p:nvPr/>
        </p:nvSpPr>
        <p:spPr bwMode="auto">
          <a:xfrm>
            <a:off x="609600" y="1524000"/>
            <a:ext cx="1676400" cy="379413"/>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Wingdings" pitchFamily="2" charset="2"/>
              <a:buChar char="q"/>
            </a:pPr>
            <a:r>
              <a:rPr lang="en-US" sz="2400">
                <a:solidFill>
                  <a:schemeClr val="tx1"/>
                </a:solidFill>
              </a:rPr>
              <a:t>Negate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06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nodePh="1">
                                  <p:stCondLst>
                                    <p:cond delay="0"/>
                                  </p:stCondLst>
                                  <p:endCondLst>
                                    <p:cond evt="begin" delay="0">
                                      <p:tn val="15"/>
                                    </p:cond>
                                  </p:endCondLst>
                                  <p:childTnLst>
                                    <p:set>
                                      <p:cBhvr>
                                        <p:cTn id="16" dur="1" fill="hold">
                                          <p:stCondLst>
                                            <p:cond delay="0"/>
                                          </p:stCondLst>
                                        </p:cTn>
                                        <p:tgtEl>
                                          <p:spTgt spid="620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614" grpId="0"/>
      <p:bldP spid="620615"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a:xfrm>
            <a:off x="685800" y="263525"/>
            <a:ext cx="3371850" cy="422275"/>
          </a:xfrm>
          <a:noFill/>
          <a:ln/>
        </p:spPr>
        <p:txBody>
          <a:bodyPr wrap="none">
            <a:normAutofit fontScale="90000"/>
          </a:bodyPr>
          <a:lstStyle/>
          <a:p>
            <a:r>
              <a:rPr lang="en-US"/>
              <a:t>Overflow Detection</a:t>
            </a:r>
          </a:p>
        </p:txBody>
      </p:sp>
      <p:sp>
        <p:nvSpPr>
          <p:cNvPr id="861187" name="Rectangle 3"/>
          <p:cNvSpPr>
            <a:spLocks noGrp="1" noChangeArrowheads="1"/>
          </p:cNvSpPr>
          <p:nvPr>
            <p:ph type="body" idx="1"/>
          </p:nvPr>
        </p:nvSpPr>
        <p:spPr>
          <a:xfrm>
            <a:off x="457200" y="762000"/>
            <a:ext cx="8305800" cy="3497263"/>
          </a:xfrm>
          <a:noFill/>
          <a:ln/>
        </p:spPr>
        <p:txBody>
          <a:bodyPr>
            <a:normAutofit fontScale="85000" lnSpcReduction="20000"/>
          </a:bodyPr>
          <a:lstStyle/>
          <a:p>
            <a:r>
              <a:rPr lang="en-US" dirty="0"/>
              <a:t>Overflow:  the result is too large to represent in 32 bits</a:t>
            </a:r>
          </a:p>
          <a:p>
            <a:r>
              <a:rPr lang="en-US" dirty="0"/>
              <a:t>Overflow occurs when</a:t>
            </a:r>
          </a:p>
          <a:p>
            <a:pPr lvl="1"/>
            <a:r>
              <a:rPr lang="en-US" dirty="0"/>
              <a:t>adding two positives yields a negative </a:t>
            </a:r>
          </a:p>
          <a:p>
            <a:pPr lvl="1"/>
            <a:r>
              <a:rPr lang="en-US" dirty="0"/>
              <a:t>or, adding two negatives gives a positive</a:t>
            </a:r>
          </a:p>
          <a:p>
            <a:pPr lvl="1"/>
            <a:r>
              <a:rPr lang="en-US" dirty="0"/>
              <a:t>or, subtract a negative from a positive gives a negative</a:t>
            </a:r>
          </a:p>
          <a:p>
            <a:pPr lvl="1"/>
            <a:r>
              <a:rPr lang="en-US" dirty="0"/>
              <a:t>or, subtract a positive from a negative gives a positive</a:t>
            </a:r>
          </a:p>
          <a:p>
            <a:r>
              <a:rPr lang="en-US" dirty="0"/>
              <a:t>On your own: </a:t>
            </a:r>
            <a:r>
              <a:rPr lang="en-US" dirty="0">
                <a:solidFill>
                  <a:schemeClr val="accent1"/>
                </a:solidFill>
              </a:rPr>
              <a:t>Prove</a:t>
            </a:r>
            <a:r>
              <a:rPr lang="en-US" dirty="0"/>
              <a:t> you can detect overflow by:</a:t>
            </a:r>
          </a:p>
          <a:p>
            <a:pPr lvl="1"/>
            <a:r>
              <a:rPr lang="en-US" dirty="0"/>
              <a:t>Carry </a:t>
            </a:r>
            <a:r>
              <a:rPr lang="en-US" i="1" dirty="0"/>
              <a:t>into</a:t>
            </a:r>
            <a:r>
              <a:rPr lang="en-US" dirty="0"/>
              <a:t> MSB </a:t>
            </a:r>
            <a:r>
              <a:rPr lang="en-US" dirty="0" err="1"/>
              <a:t>xor</a:t>
            </a:r>
            <a:r>
              <a:rPr lang="en-US" dirty="0"/>
              <a:t> Carry </a:t>
            </a:r>
            <a:r>
              <a:rPr lang="en-US" i="1" dirty="0"/>
              <a:t>out of</a:t>
            </a:r>
            <a:r>
              <a:rPr lang="en-US" dirty="0"/>
              <a:t> MSB, ex for 4 bit signed numbers</a:t>
            </a:r>
          </a:p>
        </p:txBody>
      </p:sp>
      <p:grpSp>
        <p:nvGrpSpPr>
          <p:cNvPr id="2" name="Group 22"/>
          <p:cNvGrpSpPr>
            <a:grpSpLocks/>
          </p:cNvGrpSpPr>
          <p:nvPr/>
        </p:nvGrpSpPr>
        <p:grpSpPr bwMode="auto">
          <a:xfrm>
            <a:off x="685800" y="5029200"/>
            <a:ext cx="3341688" cy="714375"/>
            <a:chOff x="448" y="3168"/>
            <a:chExt cx="2105" cy="450"/>
          </a:xfrm>
        </p:grpSpPr>
        <p:sp>
          <p:nvSpPr>
            <p:cNvPr id="861207" name="Rectangle 23"/>
            <p:cNvSpPr>
              <a:spLocks noChangeArrowheads="1"/>
            </p:cNvSpPr>
            <p:nvPr/>
          </p:nvSpPr>
          <p:spPr bwMode="auto">
            <a:xfrm>
              <a:off x="928"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08" name="Rectangle 24"/>
            <p:cNvSpPr>
              <a:spLocks noChangeArrowheads="1"/>
            </p:cNvSpPr>
            <p:nvPr/>
          </p:nvSpPr>
          <p:spPr bwMode="auto">
            <a:xfrm>
              <a:off x="1312"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09" name="Rectangle 25"/>
            <p:cNvSpPr>
              <a:spLocks noChangeArrowheads="1"/>
            </p:cNvSpPr>
            <p:nvPr/>
          </p:nvSpPr>
          <p:spPr bwMode="auto">
            <a:xfrm>
              <a:off x="1696"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10" name="Rectangle 26"/>
            <p:cNvSpPr>
              <a:spLocks noChangeArrowheads="1"/>
            </p:cNvSpPr>
            <p:nvPr/>
          </p:nvSpPr>
          <p:spPr bwMode="auto">
            <a:xfrm>
              <a:off x="2080"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11" name="Rectangle 27"/>
            <p:cNvSpPr>
              <a:spLocks noChangeArrowheads="1"/>
            </p:cNvSpPr>
            <p:nvPr/>
          </p:nvSpPr>
          <p:spPr bwMode="auto">
            <a:xfrm>
              <a:off x="928"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12" name="Rectangle 28"/>
            <p:cNvSpPr>
              <a:spLocks noChangeArrowheads="1"/>
            </p:cNvSpPr>
            <p:nvPr/>
          </p:nvSpPr>
          <p:spPr bwMode="auto">
            <a:xfrm>
              <a:off x="131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13" name="Rectangle 29"/>
            <p:cNvSpPr>
              <a:spLocks noChangeArrowheads="1"/>
            </p:cNvSpPr>
            <p:nvPr/>
          </p:nvSpPr>
          <p:spPr bwMode="auto">
            <a:xfrm>
              <a:off x="1696"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14" name="Rectangle 30"/>
            <p:cNvSpPr>
              <a:spLocks noChangeArrowheads="1"/>
            </p:cNvSpPr>
            <p:nvPr/>
          </p:nvSpPr>
          <p:spPr bwMode="auto">
            <a:xfrm>
              <a:off x="2080"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15" name="Rectangle 31"/>
            <p:cNvSpPr>
              <a:spLocks noChangeArrowheads="1"/>
            </p:cNvSpPr>
            <p:nvPr/>
          </p:nvSpPr>
          <p:spPr bwMode="auto">
            <a:xfrm>
              <a:off x="448" y="3408"/>
              <a:ext cx="189"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t>
              </a:r>
            </a:p>
          </p:txBody>
        </p:sp>
        <p:sp>
          <p:nvSpPr>
            <p:cNvPr id="861216" name="Line 32"/>
            <p:cNvSpPr>
              <a:spLocks noChangeShapeType="1"/>
            </p:cNvSpPr>
            <p:nvPr/>
          </p:nvSpPr>
          <p:spPr bwMode="auto">
            <a:xfrm>
              <a:off x="580" y="3600"/>
              <a:ext cx="1636" cy="1"/>
            </a:xfrm>
            <a:prstGeom prst="line">
              <a:avLst/>
            </a:prstGeom>
            <a:noFill/>
            <a:ln w="25400">
              <a:solidFill>
                <a:schemeClr val="tx1"/>
              </a:solidFill>
              <a:round/>
              <a:headEnd/>
              <a:tailEnd/>
            </a:ln>
            <a:effectLst/>
          </p:spPr>
          <p:txBody>
            <a:bodyPr wrap="none" anchor="ctr"/>
            <a:lstStyle/>
            <a:p>
              <a:endParaRPr lang="en-US"/>
            </a:p>
          </p:txBody>
        </p:sp>
        <p:sp>
          <p:nvSpPr>
            <p:cNvPr id="861217" name="Rectangle 33"/>
            <p:cNvSpPr>
              <a:spLocks noChangeArrowheads="1"/>
            </p:cNvSpPr>
            <p:nvPr/>
          </p:nvSpPr>
          <p:spPr bwMode="auto">
            <a:xfrm>
              <a:off x="2368"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7</a:t>
              </a:r>
            </a:p>
          </p:txBody>
        </p:sp>
        <p:sp>
          <p:nvSpPr>
            <p:cNvPr id="861218" name="Rectangle 34"/>
            <p:cNvSpPr>
              <a:spLocks noChangeArrowheads="1"/>
            </p:cNvSpPr>
            <p:nvPr/>
          </p:nvSpPr>
          <p:spPr bwMode="auto">
            <a:xfrm>
              <a:off x="235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3</a:t>
              </a:r>
            </a:p>
          </p:txBody>
        </p:sp>
      </p:grpSp>
      <p:grpSp>
        <p:nvGrpSpPr>
          <p:cNvPr id="3" name="Group 40"/>
          <p:cNvGrpSpPr>
            <a:grpSpLocks/>
          </p:cNvGrpSpPr>
          <p:nvPr/>
        </p:nvGrpSpPr>
        <p:grpSpPr bwMode="auto">
          <a:xfrm>
            <a:off x="5181600" y="5029200"/>
            <a:ext cx="3386138" cy="714375"/>
            <a:chOff x="3280" y="3168"/>
            <a:chExt cx="2133" cy="450"/>
          </a:xfrm>
        </p:grpSpPr>
        <p:sp>
          <p:nvSpPr>
            <p:cNvPr id="861225" name="Rectangle 41"/>
            <p:cNvSpPr>
              <a:spLocks noChangeArrowheads="1"/>
            </p:cNvSpPr>
            <p:nvPr/>
          </p:nvSpPr>
          <p:spPr bwMode="auto">
            <a:xfrm>
              <a:off x="3712"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26" name="Rectangle 42"/>
            <p:cNvSpPr>
              <a:spLocks noChangeArrowheads="1"/>
            </p:cNvSpPr>
            <p:nvPr/>
          </p:nvSpPr>
          <p:spPr bwMode="auto">
            <a:xfrm>
              <a:off x="4096"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27" name="Rectangle 43"/>
            <p:cNvSpPr>
              <a:spLocks noChangeArrowheads="1"/>
            </p:cNvSpPr>
            <p:nvPr/>
          </p:nvSpPr>
          <p:spPr bwMode="auto">
            <a:xfrm>
              <a:off x="4480"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28" name="Rectangle 44"/>
            <p:cNvSpPr>
              <a:spLocks noChangeArrowheads="1"/>
            </p:cNvSpPr>
            <p:nvPr/>
          </p:nvSpPr>
          <p:spPr bwMode="auto">
            <a:xfrm>
              <a:off x="4864"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29" name="Rectangle 45"/>
            <p:cNvSpPr>
              <a:spLocks noChangeArrowheads="1"/>
            </p:cNvSpPr>
            <p:nvPr/>
          </p:nvSpPr>
          <p:spPr bwMode="auto">
            <a:xfrm>
              <a:off x="371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30" name="Rectangle 46"/>
            <p:cNvSpPr>
              <a:spLocks noChangeArrowheads="1"/>
            </p:cNvSpPr>
            <p:nvPr/>
          </p:nvSpPr>
          <p:spPr bwMode="auto">
            <a:xfrm>
              <a:off x="4096"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31" name="Rectangle 47"/>
            <p:cNvSpPr>
              <a:spLocks noChangeArrowheads="1"/>
            </p:cNvSpPr>
            <p:nvPr/>
          </p:nvSpPr>
          <p:spPr bwMode="auto">
            <a:xfrm>
              <a:off x="4480"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32" name="Rectangle 48"/>
            <p:cNvSpPr>
              <a:spLocks noChangeArrowheads="1"/>
            </p:cNvSpPr>
            <p:nvPr/>
          </p:nvSpPr>
          <p:spPr bwMode="auto">
            <a:xfrm>
              <a:off x="4864"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33" name="Rectangle 49"/>
            <p:cNvSpPr>
              <a:spLocks noChangeArrowheads="1"/>
            </p:cNvSpPr>
            <p:nvPr/>
          </p:nvSpPr>
          <p:spPr bwMode="auto">
            <a:xfrm>
              <a:off x="3280" y="3408"/>
              <a:ext cx="189"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t>
              </a:r>
            </a:p>
          </p:txBody>
        </p:sp>
        <p:sp>
          <p:nvSpPr>
            <p:cNvPr id="861234" name="Line 50"/>
            <p:cNvSpPr>
              <a:spLocks noChangeShapeType="1"/>
            </p:cNvSpPr>
            <p:nvPr/>
          </p:nvSpPr>
          <p:spPr bwMode="auto">
            <a:xfrm>
              <a:off x="3408" y="3600"/>
              <a:ext cx="1592" cy="1"/>
            </a:xfrm>
            <a:prstGeom prst="line">
              <a:avLst/>
            </a:prstGeom>
            <a:noFill/>
            <a:ln w="25400">
              <a:solidFill>
                <a:schemeClr val="tx1"/>
              </a:solidFill>
              <a:round/>
              <a:headEnd/>
              <a:tailEnd/>
            </a:ln>
            <a:effectLst/>
          </p:spPr>
          <p:txBody>
            <a:bodyPr wrap="none" anchor="ctr"/>
            <a:lstStyle/>
            <a:p>
              <a:endParaRPr lang="en-US"/>
            </a:p>
          </p:txBody>
        </p:sp>
        <p:sp>
          <p:nvSpPr>
            <p:cNvPr id="861235" name="Rectangle 51"/>
            <p:cNvSpPr>
              <a:spLocks noChangeArrowheads="1"/>
            </p:cNvSpPr>
            <p:nvPr/>
          </p:nvSpPr>
          <p:spPr bwMode="auto">
            <a:xfrm>
              <a:off x="5157" y="3168"/>
              <a:ext cx="256"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–4</a:t>
              </a:r>
            </a:p>
          </p:txBody>
        </p:sp>
        <p:sp>
          <p:nvSpPr>
            <p:cNvPr id="861236" name="Rectangle 52"/>
            <p:cNvSpPr>
              <a:spLocks noChangeArrowheads="1"/>
            </p:cNvSpPr>
            <p:nvPr/>
          </p:nvSpPr>
          <p:spPr bwMode="auto">
            <a:xfrm>
              <a:off x="5088" y="3408"/>
              <a:ext cx="292"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 5</a:t>
              </a:r>
            </a:p>
          </p:txBody>
        </p:sp>
      </p:grpSp>
      <p:sp>
        <p:nvSpPr>
          <p:cNvPr id="30" name="Slide Number Placeholder 29"/>
          <p:cNvSpPr>
            <a:spLocks noGrp="1"/>
          </p:cNvSpPr>
          <p:nvPr>
            <p:ph type="sldNum" sz="quarter" idx="12"/>
          </p:nvPr>
        </p:nvSpPr>
        <p:spPr/>
        <p:txBody>
          <a:bodyPr/>
          <a:lstStyle/>
          <a:p>
            <a:fld id="{FFF83E5A-53E9-424E-B3EB-79308C965F6E}"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xfrm>
            <a:off x="685800" y="263525"/>
            <a:ext cx="3371850" cy="422275"/>
          </a:xfrm>
          <a:noFill/>
          <a:ln/>
        </p:spPr>
        <p:txBody>
          <a:bodyPr wrap="none">
            <a:normAutofit fontScale="90000"/>
          </a:bodyPr>
          <a:lstStyle/>
          <a:p>
            <a:r>
              <a:rPr lang="en-US"/>
              <a:t>Overflow Detection</a:t>
            </a:r>
          </a:p>
        </p:txBody>
      </p:sp>
      <p:sp>
        <p:nvSpPr>
          <p:cNvPr id="936963" name="Rectangle 3"/>
          <p:cNvSpPr>
            <a:spLocks noGrp="1" noChangeArrowheads="1"/>
          </p:cNvSpPr>
          <p:nvPr>
            <p:ph type="body" idx="1"/>
          </p:nvPr>
        </p:nvSpPr>
        <p:spPr>
          <a:xfrm>
            <a:off x="457200" y="762000"/>
            <a:ext cx="8305800" cy="3497263"/>
          </a:xfrm>
          <a:noFill/>
          <a:ln/>
        </p:spPr>
        <p:txBody>
          <a:bodyPr>
            <a:normAutofit fontScale="85000" lnSpcReduction="20000"/>
          </a:bodyPr>
          <a:lstStyle/>
          <a:p>
            <a:r>
              <a:rPr lang="en-US"/>
              <a:t>Overflow:  the result is too large to represent in 32 bits</a:t>
            </a:r>
          </a:p>
          <a:p>
            <a:r>
              <a:rPr lang="en-US"/>
              <a:t>Overflow occurs when</a:t>
            </a:r>
          </a:p>
          <a:p>
            <a:pPr lvl="1"/>
            <a:r>
              <a:rPr lang="en-US"/>
              <a:t>adding two positives yields a negative </a:t>
            </a:r>
          </a:p>
          <a:p>
            <a:pPr lvl="1"/>
            <a:r>
              <a:rPr lang="en-US"/>
              <a:t>or, adding two negatives gives a positive</a:t>
            </a:r>
          </a:p>
          <a:p>
            <a:pPr lvl="1"/>
            <a:r>
              <a:rPr lang="en-US"/>
              <a:t>or, subtract a negative from a positive gives a negative</a:t>
            </a:r>
          </a:p>
          <a:p>
            <a:pPr lvl="1"/>
            <a:r>
              <a:rPr lang="en-US"/>
              <a:t>or, subtract a positive from a negative gives a positive</a:t>
            </a:r>
          </a:p>
          <a:p>
            <a:r>
              <a:rPr lang="en-US"/>
              <a:t>On your own: </a:t>
            </a:r>
            <a:r>
              <a:rPr lang="en-US">
                <a:solidFill>
                  <a:schemeClr val="accent1"/>
                </a:solidFill>
              </a:rPr>
              <a:t>Prove</a:t>
            </a:r>
            <a:r>
              <a:rPr lang="en-US"/>
              <a:t> you can detect overflow by:</a:t>
            </a:r>
          </a:p>
          <a:p>
            <a:pPr lvl="1"/>
            <a:r>
              <a:rPr lang="en-US"/>
              <a:t>Carry </a:t>
            </a:r>
            <a:r>
              <a:rPr lang="en-US" i="1"/>
              <a:t>into</a:t>
            </a:r>
            <a:r>
              <a:rPr lang="en-US"/>
              <a:t> MSB xor Carry </a:t>
            </a:r>
            <a:r>
              <a:rPr lang="en-US" i="1"/>
              <a:t>out of</a:t>
            </a:r>
            <a:r>
              <a:rPr lang="en-US"/>
              <a:t> MSB, ex for 4 bit signed numbers</a:t>
            </a:r>
          </a:p>
        </p:txBody>
      </p:sp>
      <p:grpSp>
        <p:nvGrpSpPr>
          <p:cNvPr id="2" name="Group 4"/>
          <p:cNvGrpSpPr>
            <a:grpSpLocks/>
          </p:cNvGrpSpPr>
          <p:nvPr/>
        </p:nvGrpSpPr>
        <p:grpSpPr bwMode="auto">
          <a:xfrm>
            <a:off x="2057400" y="4648200"/>
            <a:ext cx="877888" cy="1476375"/>
            <a:chOff x="1312" y="2928"/>
            <a:chExt cx="553" cy="930"/>
          </a:xfrm>
        </p:grpSpPr>
        <p:sp>
          <p:nvSpPr>
            <p:cNvPr id="936965" name="Rectangle 5"/>
            <p:cNvSpPr>
              <a:spLocks noChangeArrowheads="1"/>
            </p:cNvSpPr>
            <p:nvPr/>
          </p:nvSpPr>
          <p:spPr bwMode="auto">
            <a:xfrm>
              <a:off x="1680"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66" name="Line 6"/>
            <p:cNvSpPr>
              <a:spLocks noChangeShapeType="1"/>
            </p:cNvSpPr>
            <p:nvPr/>
          </p:nvSpPr>
          <p:spPr bwMode="auto">
            <a:xfrm flipH="1" flipV="1">
              <a:off x="1466"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sp>
          <p:nvSpPr>
            <p:cNvPr id="936967" name="Rectangle 7"/>
            <p:cNvSpPr>
              <a:spLocks noChangeArrowheads="1"/>
            </p:cNvSpPr>
            <p:nvPr/>
          </p:nvSpPr>
          <p:spPr bwMode="auto">
            <a:xfrm>
              <a:off x="1312" y="292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grpSp>
      <p:sp>
        <p:nvSpPr>
          <p:cNvPr id="936968" name="Rectangle 8"/>
          <p:cNvSpPr>
            <a:spLocks noChangeArrowheads="1"/>
          </p:cNvSpPr>
          <p:nvPr/>
        </p:nvSpPr>
        <p:spPr bwMode="auto">
          <a:xfrm>
            <a:off x="7086600" y="5791200"/>
            <a:ext cx="29368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69" name="Rectangle 9"/>
          <p:cNvSpPr>
            <a:spLocks noChangeArrowheads="1"/>
          </p:cNvSpPr>
          <p:nvPr/>
        </p:nvSpPr>
        <p:spPr bwMode="auto">
          <a:xfrm>
            <a:off x="7696200" y="5791200"/>
            <a:ext cx="29368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grpSp>
        <p:nvGrpSpPr>
          <p:cNvPr id="3" name="Group 10"/>
          <p:cNvGrpSpPr>
            <a:grpSpLocks/>
          </p:cNvGrpSpPr>
          <p:nvPr/>
        </p:nvGrpSpPr>
        <p:grpSpPr bwMode="auto">
          <a:xfrm>
            <a:off x="5257800" y="4648200"/>
            <a:ext cx="877888" cy="1476375"/>
            <a:chOff x="3328" y="2928"/>
            <a:chExt cx="553" cy="930"/>
          </a:xfrm>
        </p:grpSpPr>
        <p:sp>
          <p:nvSpPr>
            <p:cNvPr id="936971" name="Rectangle 11"/>
            <p:cNvSpPr>
              <a:spLocks noChangeArrowheads="1"/>
            </p:cNvSpPr>
            <p:nvPr/>
          </p:nvSpPr>
          <p:spPr bwMode="auto">
            <a:xfrm>
              <a:off x="3696"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72" name="Line 12"/>
            <p:cNvSpPr>
              <a:spLocks noChangeShapeType="1"/>
            </p:cNvSpPr>
            <p:nvPr/>
          </p:nvSpPr>
          <p:spPr bwMode="auto">
            <a:xfrm flipH="1" flipV="1">
              <a:off x="3482"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sp>
          <p:nvSpPr>
            <p:cNvPr id="936973" name="Rectangle 13"/>
            <p:cNvSpPr>
              <a:spLocks noChangeArrowheads="1"/>
            </p:cNvSpPr>
            <p:nvPr/>
          </p:nvSpPr>
          <p:spPr bwMode="auto">
            <a:xfrm>
              <a:off x="3328" y="2928"/>
              <a:ext cx="185" cy="210"/>
            </a:xfrm>
            <a:prstGeom prst="rect">
              <a:avLst/>
            </a:prstGeom>
            <a:noFill/>
            <a:ln w="12700">
              <a:noFill/>
              <a:miter lim="800000"/>
              <a:headEnd/>
              <a:tailEnd/>
            </a:ln>
            <a:effectLst/>
          </p:spPr>
          <p:txBody>
            <a:bodyPr wrap="none" lIns="90488" tIns="44450" rIns="90488" bIns="44450">
              <a:spAutoFit/>
            </a:bodyPr>
            <a:lstStyle/>
            <a:p>
              <a:r>
                <a:rPr lang="en-US" sz="1600"/>
                <a:t>1</a:t>
              </a:r>
            </a:p>
          </p:txBody>
        </p:sp>
      </p:grpSp>
      <p:grpSp>
        <p:nvGrpSpPr>
          <p:cNvPr id="4" name="Group 14"/>
          <p:cNvGrpSpPr>
            <a:grpSpLocks/>
          </p:cNvGrpSpPr>
          <p:nvPr/>
        </p:nvGrpSpPr>
        <p:grpSpPr bwMode="auto">
          <a:xfrm>
            <a:off x="1447800" y="4648200"/>
            <a:ext cx="877888" cy="1476375"/>
            <a:chOff x="928" y="2928"/>
            <a:chExt cx="553" cy="930"/>
          </a:xfrm>
        </p:grpSpPr>
        <p:sp>
          <p:nvSpPr>
            <p:cNvPr id="936975" name="Rectangle 15"/>
            <p:cNvSpPr>
              <a:spLocks noChangeArrowheads="1"/>
            </p:cNvSpPr>
            <p:nvPr/>
          </p:nvSpPr>
          <p:spPr bwMode="auto">
            <a:xfrm>
              <a:off x="1296"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76" name="Rectangle 16"/>
            <p:cNvSpPr>
              <a:spLocks noChangeArrowheads="1"/>
            </p:cNvSpPr>
            <p:nvPr/>
          </p:nvSpPr>
          <p:spPr bwMode="auto">
            <a:xfrm>
              <a:off x="928" y="2928"/>
              <a:ext cx="185" cy="210"/>
            </a:xfrm>
            <a:prstGeom prst="rect">
              <a:avLst/>
            </a:prstGeom>
            <a:noFill/>
            <a:ln w="12700">
              <a:noFill/>
              <a:miter lim="800000"/>
              <a:headEnd/>
              <a:tailEnd/>
            </a:ln>
            <a:effectLst/>
          </p:spPr>
          <p:txBody>
            <a:bodyPr wrap="none" lIns="90488" tIns="44450" rIns="90488" bIns="44450">
              <a:spAutoFit/>
            </a:bodyPr>
            <a:lstStyle/>
            <a:p>
              <a:r>
                <a:rPr lang="en-US" sz="1600"/>
                <a:t>1</a:t>
              </a:r>
            </a:p>
          </p:txBody>
        </p:sp>
        <p:sp>
          <p:nvSpPr>
            <p:cNvPr id="936977" name="Line 17"/>
            <p:cNvSpPr>
              <a:spLocks noChangeShapeType="1"/>
            </p:cNvSpPr>
            <p:nvPr/>
          </p:nvSpPr>
          <p:spPr bwMode="auto">
            <a:xfrm flipH="1" flipV="1">
              <a:off x="1082"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grpSp>
      <p:grpSp>
        <p:nvGrpSpPr>
          <p:cNvPr id="5" name="Group 18"/>
          <p:cNvGrpSpPr>
            <a:grpSpLocks/>
          </p:cNvGrpSpPr>
          <p:nvPr/>
        </p:nvGrpSpPr>
        <p:grpSpPr bwMode="auto">
          <a:xfrm>
            <a:off x="914400" y="4648200"/>
            <a:ext cx="801688" cy="1476375"/>
            <a:chOff x="592" y="2928"/>
            <a:chExt cx="505" cy="930"/>
          </a:xfrm>
        </p:grpSpPr>
        <p:sp>
          <p:nvSpPr>
            <p:cNvPr id="936979" name="Rectangle 19"/>
            <p:cNvSpPr>
              <a:spLocks noChangeArrowheads="1"/>
            </p:cNvSpPr>
            <p:nvPr/>
          </p:nvSpPr>
          <p:spPr bwMode="auto">
            <a:xfrm>
              <a:off x="912"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80" name="Rectangle 20"/>
            <p:cNvSpPr>
              <a:spLocks noChangeArrowheads="1"/>
            </p:cNvSpPr>
            <p:nvPr/>
          </p:nvSpPr>
          <p:spPr bwMode="auto">
            <a:xfrm>
              <a:off x="592" y="2928"/>
              <a:ext cx="185" cy="210"/>
            </a:xfrm>
            <a:prstGeom prst="rect">
              <a:avLst/>
            </a:prstGeom>
            <a:noFill/>
            <a:ln w="12700">
              <a:noFill/>
              <a:miter lim="800000"/>
              <a:headEnd/>
              <a:tailEnd/>
            </a:ln>
            <a:effectLst/>
          </p:spPr>
          <p:txBody>
            <a:bodyPr wrap="none" lIns="90488" tIns="44450" rIns="90488" bIns="44450">
              <a:spAutoFit/>
            </a:bodyPr>
            <a:lstStyle/>
            <a:p>
              <a:r>
                <a:rPr lang="en-US" sz="1600"/>
                <a:t>0</a:t>
              </a:r>
            </a:p>
          </p:txBody>
        </p:sp>
        <p:sp>
          <p:nvSpPr>
            <p:cNvPr id="936981" name="Line 21"/>
            <p:cNvSpPr>
              <a:spLocks noChangeShapeType="1"/>
            </p:cNvSpPr>
            <p:nvPr/>
          </p:nvSpPr>
          <p:spPr bwMode="auto">
            <a:xfrm flipH="1" flipV="1">
              <a:off x="698"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grpSp>
      <p:grpSp>
        <p:nvGrpSpPr>
          <p:cNvPr id="6" name="Group 22"/>
          <p:cNvGrpSpPr>
            <a:grpSpLocks/>
          </p:cNvGrpSpPr>
          <p:nvPr/>
        </p:nvGrpSpPr>
        <p:grpSpPr bwMode="auto">
          <a:xfrm>
            <a:off x="685800" y="5029200"/>
            <a:ext cx="3341688" cy="714375"/>
            <a:chOff x="448" y="3168"/>
            <a:chExt cx="2105" cy="450"/>
          </a:xfrm>
        </p:grpSpPr>
        <p:sp>
          <p:nvSpPr>
            <p:cNvPr id="936983" name="Rectangle 23"/>
            <p:cNvSpPr>
              <a:spLocks noChangeArrowheads="1"/>
            </p:cNvSpPr>
            <p:nvPr/>
          </p:nvSpPr>
          <p:spPr bwMode="auto">
            <a:xfrm>
              <a:off x="928"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84" name="Rectangle 24"/>
            <p:cNvSpPr>
              <a:spLocks noChangeArrowheads="1"/>
            </p:cNvSpPr>
            <p:nvPr/>
          </p:nvSpPr>
          <p:spPr bwMode="auto">
            <a:xfrm>
              <a:off x="1312"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85" name="Rectangle 25"/>
            <p:cNvSpPr>
              <a:spLocks noChangeArrowheads="1"/>
            </p:cNvSpPr>
            <p:nvPr/>
          </p:nvSpPr>
          <p:spPr bwMode="auto">
            <a:xfrm>
              <a:off x="1696"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86" name="Rectangle 26"/>
            <p:cNvSpPr>
              <a:spLocks noChangeArrowheads="1"/>
            </p:cNvSpPr>
            <p:nvPr/>
          </p:nvSpPr>
          <p:spPr bwMode="auto">
            <a:xfrm>
              <a:off x="2080"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87" name="Rectangle 27"/>
            <p:cNvSpPr>
              <a:spLocks noChangeArrowheads="1"/>
            </p:cNvSpPr>
            <p:nvPr/>
          </p:nvSpPr>
          <p:spPr bwMode="auto">
            <a:xfrm>
              <a:off x="928"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88" name="Rectangle 28"/>
            <p:cNvSpPr>
              <a:spLocks noChangeArrowheads="1"/>
            </p:cNvSpPr>
            <p:nvPr/>
          </p:nvSpPr>
          <p:spPr bwMode="auto">
            <a:xfrm>
              <a:off x="131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89" name="Rectangle 29"/>
            <p:cNvSpPr>
              <a:spLocks noChangeArrowheads="1"/>
            </p:cNvSpPr>
            <p:nvPr/>
          </p:nvSpPr>
          <p:spPr bwMode="auto">
            <a:xfrm>
              <a:off x="1696"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90" name="Rectangle 30"/>
            <p:cNvSpPr>
              <a:spLocks noChangeArrowheads="1"/>
            </p:cNvSpPr>
            <p:nvPr/>
          </p:nvSpPr>
          <p:spPr bwMode="auto">
            <a:xfrm>
              <a:off x="2080"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91" name="Rectangle 31"/>
            <p:cNvSpPr>
              <a:spLocks noChangeArrowheads="1"/>
            </p:cNvSpPr>
            <p:nvPr/>
          </p:nvSpPr>
          <p:spPr bwMode="auto">
            <a:xfrm>
              <a:off x="448" y="3408"/>
              <a:ext cx="189"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t>
              </a:r>
            </a:p>
          </p:txBody>
        </p:sp>
        <p:sp>
          <p:nvSpPr>
            <p:cNvPr id="936992" name="Line 32"/>
            <p:cNvSpPr>
              <a:spLocks noChangeShapeType="1"/>
            </p:cNvSpPr>
            <p:nvPr/>
          </p:nvSpPr>
          <p:spPr bwMode="auto">
            <a:xfrm>
              <a:off x="580" y="3600"/>
              <a:ext cx="1636" cy="1"/>
            </a:xfrm>
            <a:prstGeom prst="line">
              <a:avLst/>
            </a:prstGeom>
            <a:noFill/>
            <a:ln w="25400">
              <a:solidFill>
                <a:schemeClr val="tx1"/>
              </a:solidFill>
              <a:round/>
              <a:headEnd/>
              <a:tailEnd/>
            </a:ln>
            <a:effectLst/>
          </p:spPr>
          <p:txBody>
            <a:bodyPr wrap="none" anchor="ctr"/>
            <a:lstStyle/>
            <a:p>
              <a:endParaRPr lang="en-US"/>
            </a:p>
          </p:txBody>
        </p:sp>
        <p:sp>
          <p:nvSpPr>
            <p:cNvPr id="936993" name="Rectangle 33"/>
            <p:cNvSpPr>
              <a:spLocks noChangeArrowheads="1"/>
            </p:cNvSpPr>
            <p:nvPr/>
          </p:nvSpPr>
          <p:spPr bwMode="auto">
            <a:xfrm>
              <a:off x="2368"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7</a:t>
              </a:r>
            </a:p>
          </p:txBody>
        </p:sp>
        <p:sp>
          <p:nvSpPr>
            <p:cNvPr id="936994" name="Rectangle 34"/>
            <p:cNvSpPr>
              <a:spLocks noChangeArrowheads="1"/>
            </p:cNvSpPr>
            <p:nvPr/>
          </p:nvSpPr>
          <p:spPr bwMode="auto">
            <a:xfrm>
              <a:off x="235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3</a:t>
              </a:r>
            </a:p>
          </p:txBody>
        </p:sp>
      </p:grpSp>
      <p:grpSp>
        <p:nvGrpSpPr>
          <p:cNvPr id="7" name="Group 35"/>
          <p:cNvGrpSpPr>
            <a:grpSpLocks/>
          </p:cNvGrpSpPr>
          <p:nvPr/>
        </p:nvGrpSpPr>
        <p:grpSpPr bwMode="auto">
          <a:xfrm>
            <a:off x="2667000" y="4648200"/>
            <a:ext cx="903288" cy="1476375"/>
            <a:chOff x="1696" y="2928"/>
            <a:chExt cx="569" cy="930"/>
          </a:xfrm>
        </p:grpSpPr>
        <p:sp>
          <p:nvSpPr>
            <p:cNvPr id="936996" name="Rectangle 36"/>
            <p:cNvSpPr>
              <a:spLocks noChangeArrowheads="1"/>
            </p:cNvSpPr>
            <p:nvPr/>
          </p:nvSpPr>
          <p:spPr bwMode="auto">
            <a:xfrm>
              <a:off x="2080"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97" name="Rectangle 37"/>
            <p:cNvSpPr>
              <a:spLocks noChangeArrowheads="1"/>
            </p:cNvSpPr>
            <p:nvPr/>
          </p:nvSpPr>
          <p:spPr bwMode="auto">
            <a:xfrm>
              <a:off x="1696" y="292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98" name="Line 38"/>
            <p:cNvSpPr>
              <a:spLocks noChangeShapeType="1"/>
            </p:cNvSpPr>
            <p:nvPr/>
          </p:nvSpPr>
          <p:spPr bwMode="auto">
            <a:xfrm flipH="1" flipV="1">
              <a:off x="1850"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grpSp>
      <p:sp>
        <p:nvSpPr>
          <p:cNvPr id="936999" name="Rectangle 39"/>
          <p:cNvSpPr>
            <a:spLocks noChangeArrowheads="1"/>
          </p:cNvSpPr>
          <p:nvPr/>
        </p:nvSpPr>
        <p:spPr bwMode="auto">
          <a:xfrm>
            <a:off x="3632200" y="5791200"/>
            <a:ext cx="463550" cy="333375"/>
          </a:xfrm>
          <a:prstGeom prst="rect">
            <a:avLst/>
          </a:prstGeom>
          <a:noFill/>
          <a:ln w="12700">
            <a:noFill/>
            <a:miter lim="800000"/>
            <a:headEnd/>
            <a:tailEnd/>
          </a:ln>
          <a:effectLst/>
        </p:spPr>
        <p:txBody>
          <a:bodyPr wrap="none" lIns="90488" tIns="44450" rIns="90488" bIns="44450">
            <a:spAutoFit/>
          </a:bodyPr>
          <a:lstStyle/>
          <a:p>
            <a:r>
              <a:rPr lang="en-US" sz="1600"/>
              <a:t>– 6</a:t>
            </a:r>
          </a:p>
        </p:txBody>
      </p:sp>
      <p:grpSp>
        <p:nvGrpSpPr>
          <p:cNvPr id="8" name="Group 40"/>
          <p:cNvGrpSpPr>
            <a:grpSpLocks/>
          </p:cNvGrpSpPr>
          <p:nvPr/>
        </p:nvGrpSpPr>
        <p:grpSpPr bwMode="auto">
          <a:xfrm>
            <a:off x="5181600" y="5029200"/>
            <a:ext cx="3386138" cy="714375"/>
            <a:chOff x="3280" y="3168"/>
            <a:chExt cx="2133" cy="450"/>
          </a:xfrm>
        </p:grpSpPr>
        <p:sp>
          <p:nvSpPr>
            <p:cNvPr id="937001" name="Rectangle 41"/>
            <p:cNvSpPr>
              <a:spLocks noChangeArrowheads="1"/>
            </p:cNvSpPr>
            <p:nvPr/>
          </p:nvSpPr>
          <p:spPr bwMode="auto">
            <a:xfrm>
              <a:off x="3712"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02" name="Rectangle 42"/>
            <p:cNvSpPr>
              <a:spLocks noChangeArrowheads="1"/>
            </p:cNvSpPr>
            <p:nvPr/>
          </p:nvSpPr>
          <p:spPr bwMode="auto">
            <a:xfrm>
              <a:off x="4096"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03" name="Rectangle 43"/>
            <p:cNvSpPr>
              <a:spLocks noChangeArrowheads="1"/>
            </p:cNvSpPr>
            <p:nvPr/>
          </p:nvSpPr>
          <p:spPr bwMode="auto">
            <a:xfrm>
              <a:off x="4480"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7004" name="Rectangle 44"/>
            <p:cNvSpPr>
              <a:spLocks noChangeArrowheads="1"/>
            </p:cNvSpPr>
            <p:nvPr/>
          </p:nvSpPr>
          <p:spPr bwMode="auto">
            <a:xfrm>
              <a:off x="4864"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7005" name="Rectangle 45"/>
            <p:cNvSpPr>
              <a:spLocks noChangeArrowheads="1"/>
            </p:cNvSpPr>
            <p:nvPr/>
          </p:nvSpPr>
          <p:spPr bwMode="auto">
            <a:xfrm>
              <a:off x="371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06" name="Rectangle 46"/>
            <p:cNvSpPr>
              <a:spLocks noChangeArrowheads="1"/>
            </p:cNvSpPr>
            <p:nvPr/>
          </p:nvSpPr>
          <p:spPr bwMode="auto">
            <a:xfrm>
              <a:off x="4096"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7007" name="Rectangle 47"/>
            <p:cNvSpPr>
              <a:spLocks noChangeArrowheads="1"/>
            </p:cNvSpPr>
            <p:nvPr/>
          </p:nvSpPr>
          <p:spPr bwMode="auto">
            <a:xfrm>
              <a:off x="4480"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08" name="Rectangle 48"/>
            <p:cNvSpPr>
              <a:spLocks noChangeArrowheads="1"/>
            </p:cNvSpPr>
            <p:nvPr/>
          </p:nvSpPr>
          <p:spPr bwMode="auto">
            <a:xfrm>
              <a:off x="4864"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09" name="Rectangle 49"/>
            <p:cNvSpPr>
              <a:spLocks noChangeArrowheads="1"/>
            </p:cNvSpPr>
            <p:nvPr/>
          </p:nvSpPr>
          <p:spPr bwMode="auto">
            <a:xfrm>
              <a:off x="3280" y="3408"/>
              <a:ext cx="189"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t>
              </a:r>
            </a:p>
          </p:txBody>
        </p:sp>
        <p:sp>
          <p:nvSpPr>
            <p:cNvPr id="937010" name="Line 50"/>
            <p:cNvSpPr>
              <a:spLocks noChangeShapeType="1"/>
            </p:cNvSpPr>
            <p:nvPr/>
          </p:nvSpPr>
          <p:spPr bwMode="auto">
            <a:xfrm>
              <a:off x="3408" y="3600"/>
              <a:ext cx="1592" cy="1"/>
            </a:xfrm>
            <a:prstGeom prst="line">
              <a:avLst/>
            </a:prstGeom>
            <a:noFill/>
            <a:ln w="25400">
              <a:solidFill>
                <a:schemeClr val="tx1"/>
              </a:solidFill>
              <a:round/>
              <a:headEnd/>
              <a:tailEnd/>
            </a:ln>
            <a:effectLst/>
          </p:spPr>
          <p:txBody>
            <a:bodyPr wrap="none" anchor="ctr"/>
            <a:lstStyle/>
            <a:p>
              <a:endParaRPr lang="en-US"/>
            </a:p>
          </p:txBody>
        </p:sp>
        <p:sp>
          <p:nvSpPr>
            <p:cNvPr id="937011" name="Rectangle 51"/>
            <p:cNvSpPr>
              <a:spLocks noChangeArrowheads="1"/>
            </p:cNvSpPr>
            <p:nvPr/>
          </p:nvSpPr>
          <p:spPr bwMode="auto">
            <a:xfrm>
              <a:off x="5157" y="3168"/>
              <a:ext cx="256"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–4</a:t>
              </a:r>
            </a:p>
          </p:txBody>
        </p:sp>
        <p:sp>
          <p:nvSpPr>
            <p:cNvPr id="937012" name="Rectangle 52"/>
            <p:cNvSpPr>
              <a:spLocks noChangeArrowheads="1"/>
            </p:cNvSpPr>
            <p:nvPr/>
          </p:nvSpPr>
          <p:spPr bwMode="auto">
            <a:xfrm>
              <a:off x="5088" y="3408"/>
              <a:ext cx="292"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 5</a:t>
              </a:r>
            </a:p>
          </p:txBody>
        </p:sp>
      </p:grpSp>
      <p:sp>
        <p:nvSpPr>
          <p:cNvPr id="937013" name="Rectangle 53"/>
          <p:cNvSpPr>
            <a:spLocks noChangeArrowheads="1"/>
          </p:cNvSpPr>
          <p:nvPr/>
        </p:nvSpPr>
        <p:spPr bwMode="auto">
          <a:xfrm>
            <a:off x="8229600" y="5791200"/>
            <a:ext cx="293688" cy="333375"/>
          </a:xfrm>
          <a:prstGeom prst="rect">
            <a:avLst/>
          </a:prstGeom>
          <a:noFill/>
          <a:ln w="12700">
            <a:noFill/>
            <a:miter lim="800000"/>
            <a:headEnd/>
            <a:tailEnd/>
          </a:ln>
          <a:effectLst/>
        </p:spPr>
        <p:txBody>
          <a:bodyPr wrap="none" lIns="90488" tIns="44450" rIns="90488" bIns="44450">
            <a:spAutoFit/>
          </a:bodyPr>
          <a:lstStyle/>
          <a:p>
            <a:r>
              <a:rPr lang="en-US" sz="1600"/>
              <a:t>7</a:t>
            </a:r>
          </a:p>
        </p:txBody>
      </p:sp>
      <p:grpSp>
        <p:nvGrpSpPr>
          <p:cNvPr id="9" name="Group 54"/>
          <p:cNvGrpSpPr>
            <a:grpSpLocks/>
          </p:cNvGrpSpPr>
          <p:nvPr/>
        </p:nvGrpSpPr>
        <p:grpSpPr bwMode="auto">
          <a:xfrm>
            <a:off x="5867400" y="4648200"/>
            <a:ext cx="903288" cy="1476375"/>
            <a:chOff x="3712" y="2928"/>
            <a:chExt cx="569" cy="930"/>
          </a:xfrm>
        </p:grpSpPr>
        <p:sp>
          <p:nvSpPr>
            <p:cNvPr id="937015" name="Rectangle 55"/>
            <p:cNvSpPr>
              <a:spLocks noChangeArrowheads="1"/>
            </p:cNvSpPr>
            <p:nvPr/>
          </p:nvSpPr>
          <p:spPr bwMode="auto">
            <a:xfrm>
              <a:off x="4096"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16" name="Rectangle 56"/>
            <p:cNvSpPr>
              <a:spLocks noChangeArrowheads="1"/>
            </p:cNvSpPr>
            <p:nvPr/>
          </p:nvSpPr>
          <p:spPr bwMode="auto">
            <a:xfrm>
              <a:off x="3712" y="2928"/>
              <a:ext cx="185" cy="210"/>
            </a:xfrm>
            <a:prstGeom prst="rect">
              <a:avLst/>
            </a:prstGeom>
            <a:noFill/>
            <a:ln w="12700">
              <a:noFill/>
              <a:miter lim="800000"/>
              <a:headEnd/>
              <a:tailEnd/>
            </a:ln>
            <a:effectLst/>
          </p:spPr>
          <p:txBody>
            <a:bodyPr wrap="none" lIns="90488" tIns="44450" rIns="90488" bIns="44450">
              <a:spAutoFit/>
            </a:bodyPr>
            <a:lstStyle/>
            <a:p>
              <a:r>
                <a:rPr lang="en-US" sz="1600"/>
                <a:t>0</a:t>
              </a:r>
            </a:p>
          </p:txBody>
        </p:sp>
        <p:sp>
          <p:nvSpPr>
            <p:cNvPr id="937017" name="Line 57"/>
            <p:cNvSpPr>
              <a:spLocks noChangeShapeType="1"/>
            </p:cNvSpPr>
            <p:nvPr/>
          </p:nvSpPr>
          <p:spPr bwMode="auto">
            <a:xfrm flipH="1" flipV="1">
              <a:off x="3866"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grpSp>
      <p:sp>
        <p:nvSpPr>
          <p:cNvPr id="937018" name="Rectangle 58"/>
          <p:cNvSpPr>
            <a:spLocks noChangeArrowheads="1"/>
          </p:cNvSpPr>
          <p:nvPr/>
        </p:nvSpPr>
        <p:spPr bwMode="auto">
          <a:xfrm>
            <a:off x="889000" y="4572000"/>
            <a:ext cx="827088" cy="349250"/>
          </a:xfrm>
          <a:prstGeom prst="rect">
            <a:avLst/>
          </a:prstGeom>
          <a:noFill/>
          <a:ln w="25400">
            <a:solidFill>
              <a:schemeClr val="accent1"/>
            </a:solidFill>
            <a:miter lim="800000"/>
            <a:headEnd/>
            <a:tailEnd/>
          </a:ln>
          <a:effectLst/>
        </p:spPr>
        <p:txBody>
          <a:bodyPr wrap="none" anchor="ctr"/>
          <a:lstStyle/>
          <a:p>
            <a:endParaRPr lang="en-US"/>
          </a:p>
        </p:txBody>
      </p:sp>
      <p:sp>
        <p:nvSpPr>
          <p:cNvPr id="937019" name="Rectangle 59"/>
          <p:cNvSpPr>
            <a:spLocks noChangeArrowheads="1"/>
          </p:cNvSpPr>
          <p:nvPr/>
        </p:nvSpPr>
        <p:spPr bwMode="auto">
          <a:xfrm>
            <a:off x="5308600" y="4572000"/>
            <a:ext cx="827088" cy="349250"/>
          </a:xfrm>
          <a:prstGeom prst="rect">
            <a:avLst/>
          </a:prstGeom>
          <a:noFill/>
          <a:ln w="25400">
            <a:solidFill>
              <a:schemeClr val="accent1"/>
            </a:solidFill>
            <a:miter lim="800000"/>
            <a:headEnd/>
            <a:tailEnd/>
          </a:ln>
          <a:effectLst/>
        </p:spPr>
        <p:txBody>
          <a:bodyPr wrap="none" anchor="ctr"/>
          <a:lstStyle/>
          <a:p>
            <a:endParaRPr lang="en-US"/>
          </a:p>
        </p:txBody>
      </p:sp>
      <p:sp>
        <p:nvSpPr>
          <p:cNvPr id="60" name="Slide Number Placeholder 59"/>
          <p:cNvSpPr>
            <a:spLocks noGrp="1"/>
          </p:cNvSpPr>
          <p:nvPr>
            <p:ph type="sldNum" sz="quarter" idx="12"/>
          </p:nvPr>
        </p:nvSpPr>
        <p:spPr/>
        <p:txBody>
          <a:bodyPr/>
          <a:lstStyle/>
          <a:p>
            <a:fld id="{FFF83E5A-53E9-424E-B3EB-79308C965F6E}" type="slidenum">
              <a:rPr lang="en-US" smtClean="0"/>
              <a:pPr/>
              <a:t>12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500"/>
                                  </p:stCondLst>
                                  <p:childTnLst>
                                    <p:set>
                                      <p:cBhvr>
                                        <p:cTn id="12" dur="1" fill="hold">
                                          <p:stCondLst>
                                            <p:cond delay="499"/>
                                          </p:stCondLst>
                                        </p:cTn>
                                        <p:tgtEl>
                                          <p:spTgt spid="4"/>
                                        </p:tgtEl>
                                        <p:attrNameLst>
                                          <p:attrName>style.visibility</p:attrName>
                                        </p:attrNameLst>
                                      </p:cBhvr>
                                      <p:to>
                                        <p:strVal val="visible"/>
                                      </p:to>
                                    </p:set>
                                  </p:childTnLst>
                                </p:cTn>
                              </p:par>
                            </p:childTnLst>
                          </p:cTn>
                        </p:par>
                        <p:par>
                          <p:cTn id="13" fill="hold">
                            <p:stCondLst>
                              <p:cond delay="2500"/>
                            </p:stCondLst>
                            <p:childTnLst>
                              <p:par>
                                <p:cTn id="14" presetID="1" presetClass="entr" presetSubtype="0" fill="hold" nodeType="afterEffect">
                                  <p:stCondLst>
                                    <p:cond delay="500"/>
                                  </p:stCondLst>
                                  <p:childTnLst>
                                    <p:set>
                                      <p:cBhvr>
                                        <p:cTn id="15" dur="1" fill="hold">
                                          <p:stCondLst>
                                            <p:cond delay="499"/>
                                          </p:stCondLst>
                                        </p:cTn>
                                        <p:tgtEl>
                                          <p:spTgt spid="5"/>
                                        </p:tgtEl>
                                        <p:attrNameLst>
                                          <p:attrName>style.visibility</p:attrName>
                                        </p:attrNameLst>
                                      </p:cBhvr>
                                      <p:to>
                                        <p:strVal val="visible"/>
                                      </p:to>
                                    </p:set>
                                  </p:childTnLst>
                                </p:cTn>
                              </p:par>
                            </p:childTnLst>
                          </p:cTn>
                        </p:par>
                        <p:par>
                          <p:cTn id="16" fill="hold">
                            <p:stCondLst>
                              <p:cond delay="3500"/>
                            </p:stCondLst>
                            <p:childTnLst>
                              <p:par>
                                <p:cTn id="17" presetID="1" presetClass="entr" presetSubtype="0" fill="hold" grpId="0" nodeType="afterEffect">
                                  <p:stCondLst>
                                    <p:cond delay="500"/>
                                  </p:stCondLst>
                                  <p:childTnLst>
                                    <p:set>
                                      <p:cBhvr>
                                        <p:cTn id="18" dur="1" fill="hold">
                                          <p:stCondLst>
                                            <p:cond delay="499"/>
                                          </p:stCondLst>
                                        </p:cTn>
                                        <p:tgtEl>
                                          <p:spTgt spid="936999"/>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grpId="0" nodeType="afterEffect">
                                  <p:stCondLst>
                                    <p:cond delay="500"/>
                                  </p:stCondLst>
                                  <p:childTnLst>
                                    <p:set>
                                      <p:cBhvr>
                                        <p:cTn id="21" dur="1" fill="hold">
                                          <p:stCondLst>
                                            <p:cond delay="499"/>
                                          </p:stCondLst>
                                        </p:cTn>
                                        <p:tgtEl>
                                          <p:spTgt spid="9370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36969"/>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936968"/>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499"/>
                                          </p:stCondLst>
                                        </p:cTn>
                                        <p:tgtEl>
                                          <p:spTgt spid="9"/>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nodeType="after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499"/>
                                          </p:stCondLst>
                                        </p:cTn>
                                        <p:tgtEl>
                                          <p:spTgt spid="937013"/>
                                        </p:tgtEl>
                                        <p:attrNameLst>
                                          <p:attrName>style.visibility</p:attrName>
                                        </p:attrNameLst>
                                      </p:cBhvr>
                                      <p:to>
                                        <p:strVal val="visible"/>
                                      </p:to>
                                    </p:set>
                                  </p:childTnLst>
                                </p:cTn>
                              </p:par>
                            </p:childTnLst>
                          </p:cTn>
                        </p:par>
                        <p:par>
                          <p:cTn id="38" fill="hold">
                            <p:stCondLst>
                              <p:cond delay="2500"/>
                            </p:stCondLst>
                            <p:childTnLst>
                              <p:par>
                                <p:cTn id="39" presetID="1" presetClass="entr" presetSubtype="0" fill="hold" grpId="0" nodeType="afterEffect">
                                  <p:stCondLst>
                                    <p:cond delay="0"/>
                                  </p:stCondLst>
                                  <p:childTnLst>
                                    <p:set>
                                      <p:cBhvr>
                                        <p:cTn id="40" dur="1" fill="hold">
                                          <p:stCondLst>
                                            <p:cond delay="499"/>
                                          </p:stCondLst>
                                        </p:cTn>
                                        <p:tgtEl>
                                          <p:spTgt spid="937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8" grpId="0" autoUpdateAnimBg="0"/>
      <p:bldP spid="936969" grpId="0" autoUpdateAnimBg="0"/>
      <p:bldP spid="936999" grpId="0" autoUpdateAnimBg="0"/>
      <p:bldP spid="937013" grpId="0" autoUpdateAnimBg="0"/>
      <p:bldP spid="937018" grpId="0" animBg="1"/>
      <p:bldP spid="9370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ChangeArrowheads="1"/>
          </p:cNvSpPr>
          <p:nvPr/>
        </p:nvSpPr>
        <p:spPr bwMode="auto">
          <a:xfrm>
            <a:off x="225425" y="312738"/>
            <a:ext cx="4346575" cy="477837"/>
          </a:xfrm>
          <a:prstGeom prst="rect">
            <a:avLst/>
          </a:prstGeom>
          <a:noFill/>
          <a:ln w="12700">
            <a:noFill/>
            <a:miter lim="800000"/>
            <a:headEnd/>
            <a:tailEnd/>
          </a:ln>
          <a:effectLst/>
        </p:spPr>
        <p:txBody>
          <a:bodyPr wrap="none" anchor="ctr"/>
          <a:lstStyle/>
          <a:p>
            <a:endParaRPr lang="en-US"/>
          </a:p>
        </p:txBody>
      </p:sp>
      <p:sp>
        <p:nvSpPr>
          <p:cNvPr id="848899" name="Rectangle 3"/>
          <p:cNvSpPr>
            <a:spLocks noGrp="1" noChangeArrowheads="1"/>
          </p:cNvSpPr>
          <p:nvPr>
            <p:ph type="body" idx="1"/>
          </p:nvPr>
        </p:nvSpPr>
        <p:spPr>
          <a:xfrm>
            <a:off x="609600" y="762000"/>
            <a:ext cx="8153400" cy="5562600"/>
          </a:xfrm>
          <a:noFill/>
          <a:ln/>
        </p:spPr>
        <p:txBody>
          <a:bodyPr lIns="90488" tIns="44450" rIns="90488" bIns="44450">
            <a:normAutofit fontScale="77500" lnSpcReduction="20000"/>
          </a:bodyPr>
          <a:lstStyle/>
          <a:p>
            <a:pPr marL="342900" indent="-342900">
              <a:lnSpc>
                <a:spcPct val="100000"/>
              </a:lnSpc>
              <a:spcBef>
                <a:spcPct val="35000"/>
              </a:spcBef>
            </a:pPr>
            <a:r>
              <a:rPr lang="en-US"/>
              <a:t>Need to support the logic operation (</a:t>
            </a:r>
            <a:r>
              <a:rPr lang="en-US">
                <a:latin typeface="Courier New" pitchFamily="49" charset="0"/>
              </a:rPr>
              <a:t>and,nor,or,xor</a:t>
            </a:r>
            <a:r>
              <a:rPr lang="en-US"/>
              <a:t>)</a:t>
            </a:r>
          </a:p>
          <a:p>
            <a:pPr marL="742950" lvl="1" indent="-285750">
              <a:lnSpc>
                <a:spcPct val="100000"/>
              </a:lnSpc>
              <a:spcBef>
                <a:spcPct val="35000"/>
              </a:spcBef>
            </a:pPr>
            <a:r>
              <a:rPr lang="en-US"/>
              <a:t>Bit wise operations (no carry operation involved)</a:t>
            </a:r>
          </a:p>
          <a:p>
            <a:pPr marL="742950" lvl="1" indent="-285750">
              <a:lnSpc>
                <a:spcPct val="100000"/>
              </a:lnSpc>
              <a:spcBef>
                <a:spcPct val="35000"/>
              </a:spcBef>
            </a:pPr>
            <a:r>
              <a:rPr lang="en-US"/>
              <a:t>Need a logic gate for each function, mux to choose the output</a:t>
            </a:r>
          </a:p>
          <a:p>
            <a:pPr marL="342900" indent="-342900">
              <a:lnSpc>
                <a:spcPct val="100000"/>
              </a:lnSpc>
              <a:spcBef>
                <a:spcPct val="35000"/>
              </a:spcBef>
            </a:pPr>
            <a:r>
              <a:rPr lang="en-US"/>
              <a:t>Need to support the set-on-less-than instruction (</a:t>
            </a:r>
            <a:r>
              <a:rPr lang="en-US">
                <a:latin typeface="Courier New" pitchFamily="49" charset="0"/>
              </a:rPr>
              <a:t>slt</a:t>
            </a:r>
            <a:r>
              <a:rPr lang="en-US"/>
              <a:t>)</a:t>
            </a:r>
          </a:p>
          <a:p>
            <a:pPr marL="742950" lvl="1" indent="-285750">
              <a:lnSpc>
                <a:spcPct val="100000"/>
              </a:lnSpc>
              <a:spcBef>
                <a:spcPct val="35000"/>
              </a:spcBef>
            </a:pPr>
            <a:r>
              <a:rPr lang="en-US"/>
              <a:t>Use subtraction to determine if (a – b) &lt; 0 (implies a &lt; b)</a:t>
            </a:r>
          </a:p>
          <a:p>
            <a:pPr marL="742950" lvl="1" indent="-285750">
              <a:lnSpc>
                <a:spcPct val="100000"/>
              </a:lnSpc>
              <a:spcBef>
                <a:spcPct val="35000"/>
              </a:spcBef>
            </a:pPr>
            <a:r>
              <a:rPr lang="en-US"/>
              <a:t>Copy the sign bit into the low order bit of the result, set remaining result bits to 0</a:t>
            </a:r>
          </a:p>
          <a:p>
            <a:pPr marL="342900" indent="-342900">
              <a:lnSpc>
                <a:spcPct val="100000"/>
              </a:lnSpc>
              <a:spcBef>
                <a:spcPct val="35000"/>
              </a:spcBef>
            </a:pPr>
            <a:r>
              <a:rPr lang="en-US"/>
              <a:t>Need to support test for equality (</a:t>
            </a:r>
            <a:r>
              <a:rPr lang="en-US">
                <a:latin typeface="Courier New" pitchFamily="49" charset="0"/>
              </a:rPr>
              <a:t>bne,</a:t>
            </a:r>
            <a:r>
              <a:rPr lang="en-US"/>
              <a:t> </a:t>
            </a:r>
            <a:r>
              <a:rPr lang="en-US">
                <a:latin typeface="Courier New" pitchFamily="49" charset="0"/>
              </a:rPr>
              <a:t>beq</a:t>
            </a:r>
            <a:r>
              <a:rPr lang="en-US"/>
              <a:t>)</a:t>
            </a:r>
          </a:p>
          <a:p>
            <a:pPr marL="742950" lvl="1" indent="-285750">
              <a:lnSpc>
                <a:spcPct val="100000"/>
              </a:lnSpc>
              <a:spcBef>
                <a:spcPct val="35000"/>
              </a:spcBef>
            </a:pPr>
            <a:r>
              <a:rPr lang="en-US"/>
              <a:t>Again use subtraction:  (a - b) = 0 implies a = b</a:t>
            </a:r>
          </a:p>
          <a:p>
            <a:pPr marL="742950" lvl="1" indent="-285750">
              <a:lnSpc>
                <a:spcPct val="100000"/>
              </a:lnSpc>
              <a:spcBef>
                <a:spcPct val="35000"/>
              </a:spcBef>
            </a:pPr>
            <a:r>
              <a:rPr lang="en-US"/>
              <a:t>Additional logic to “nor” all result bits together</a:t>
            </a:r>
          </a:p>
          <a:p>
            <a:pPr marL="342900" indent="-342900">
              <a:lnSpc>
                <a:spcPct val="100000"/>
              </a:lnSpc>
              <a:spcBef>
                <a:spcPct val="35000"/>
              </a:spcBef>
            </a:pPr>
            <a:r>
              <a:rPr lang="en-US"/>
              <a:t>Immediates are sign extended outside the ALU with wiring (i.e., no logic needed)</a:t>
            </a:r>
          </a:p>
        </p:txBody>
      </p:sp>
      <p:sp>
        <p:nvSpPr>
          <p:cNvPr id="848900" name="Rectangle 4"/>
          <p:cNvSpPr>
            <a:spLocks noGrp="1" noChangeArrowheads="1"/>
          </p:cNvSpPr>
          <p:nvPr>
            <p:ph type="title"/>
          </p:nvPr>
        </p:nvSpPr>
        <p:spPr>
          <a:xfrm>
            <a:off x="457200" y="186502"/>
            <a:ext cx="8229600" cy="563562"/>
          </a:xfrm>
          <a:noFill/>
          <a:ln/>
        </p:spPr>
        <p:txBody>
          <a:bodyPr lIns="90488" tIns="44450" rIns="90488" bIns="44450" anchor="ctr">
            <a:normAutofit fontScale="90000"/>
          </a:bodyPr>
          <a:lstStyle/>
          <a:p>
            <a:r>
              <a:rPr lang="en-US" dirty="0"/>
              <a:t>Tailoring the ALU to the MIPS ISA</a:t>
            </a:r>
          </a:p>
        </p:txBody>
      </p:sp>
      <p:sp>
        <p:nvSpPr>
          <p:cNvPr id="5" name="Slide Number Placeholder 4"/>
          <p:cNvSpPr>
            <a:spLocks noGrp="1"/>
          </p:cNvSpPr>
          <p:nvPr>
            <p:ph type="sldNum" sz="quarter" idx="12"/>
          </p:nvPr>
        </p:nvSpPr>
        <p:spPr/>
        <p:txBody>
          <a:bodyPr/>
          <a:lstStyle/>
          <a:p>
            <a:fld id="{FFF83E5A-53E9-424E-B3EB-79308C965F6E}" type="slidenum">
              <a:rPr lang="en-US" smtClean="0"/>
              <a:pPr/>
              <a:t>13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8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8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88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88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889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88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88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8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457200" y="164468"/>
            <a:ext cx="8229600" cy="639762"/>
          </a:xfrm>
        </p:spPr>
        <p:txBody>
          <a:bodyPr>
            <a:normAutofit fontScale="90000"/>
          </a:bodyPr>
          <a:lstStyle/>
          <a:p>
            <a:r>
              <a:rPr lang="en-US" dirty="0"/>
              <a:t>Shift Operations</a:t>
            </a:r>
          </a:p>
        </p:txBody>
      </p:sp>
      <p:sp>
        <p:nvSpPr>
          <p:cNvPr id="867331" name="Rectangle 3"/>
          <p:cNvSpPr>
            <a:spLocks noGrp="1" noChangeArrowheads="1"/>
          </p:cNvSpPr>
          <p:nvPr>
            <p:ph type="body" idx="1"/>
          </p:nvPr>
        </p:nvSpPr>
        <p:spPr>
          <a:xfrm>
            <a:off x="609600" y="844550"/>
            <a:ext cx="7848600" cy="2408238"/>
          </a:xfrm>
        </p:spPr>
        <p:txBody>
          <a:bodyPr>
            <a:normAutofit fontScale="70000" lnSpcReduction="20000"/>
          </a:bodyPr>
          <a:lstStyle/>
          <a:p>
            <a:r>
              <a:rPr lang="en-US" dirty="0"/>
              <a:t>Also need operations to pack and unpack 8-bit characters into 32-bit words</a:t>
            </a:r>
          </a:p>
          <a:p>
            <a:r>
              <a:rPr lang="en-US" dirty="0"/>
              <a:t>Shifts move all the bits in a word left or right</a:t>
            </a:r>
          </a:p>
          <a:p>
            <a:pPr>
              <a:buFont typeface="Wingdings" pitchFamily="2" charset="2"/>
              <a:buNone/>
            </a:pPr>
            <a:r>
              <a:rPr lang="en-US" dirty="0"/>
              <a:t>    </a:t>
            </a:r>
            <a:r>
              <a:rPr lang="en-US" dirty="0" err="1">
                <a:latin typeface="Courier New" pitchFamily="49" charset="0"/>
              </a:rPr>
              <a:t>sll</a:t>
            </a:r>
            <a:r>
              <a:rPr lang="en-US" dirty="0">
                <a:latin typeface="Courier New" pitchFamily="49" charset="0"/>
              </a:rPr>
              <a:t>	   $t2, $s0, </a:t>
            </a:r>
            <a:r>
              <a:rPr lang="en-US" dirty="0">
                <a:solidFill>
                  <a:schemeClr val="accent1"/>
                </a:solidFill>
                <a:latin typeface="Courier New" pitchFamily="49" charset="0"/>
              </a:rPr>
              <a:t>8</a:t>
            </a:r>
            <a:r>
              <a:rPr lang="en-US" dirty="0">
                <a:latin typeface="Courier New" pitchFamily="49" charset="0"/>
              </a:rPr>
              <a:t>	  #$t2 = $s0 &lt;&lt; 8 bits</a:t>
            </a:r>
          </a:p>
          <a:p>
            <a:pPr>
              <a:buFont typeface="Wingdings" pitchFamily="2" charset="2"/>
              <a:buNone/>
            </a:pPr>
            <a:r>
              <a:rPr lang="en-US" dirty="0">
                <a:latin typeface="Courier New" pitchFamily="49" charset="0"/>
              </a:rPr>
              <a:t> </a:t>
            </a:r>
            <a:r>
              <a:rPr lang="en-US" dirty="0" smtClean="0">
                <a:latin typeface="Courier New" pitchFamily="49" charset="0"/>
              </a:rPr>
              <a:t> </a:t>
            </a:r>
            <a:r>
              <a:rPr lang="en-US" dirty="0" err="1" smtClean="0">
                <a:latin typeface="Courier New" pitchFamily="49" charset="0"/>
              </a:rPr>
              <a:t>srl</a:t>
            </a:r>
            <a:r>
              <a:rPr lang="en-US" dirty="0" smtClean="0">
                <a:latin typeface="Courier New" pitchFamily="49" charset="0"/>
              </a:rPr>
              <a:t>   </a:t>
            </a:r>
            <a:r>
              <a:rPr lang="en-US" dirty="0">
                <a:latin typeface="Courier New" pitchFamily="49" charset="0"/>
              </a:rPr>
              <a:t>$t2, $s0, 8   #$t2 = $s0 &gt;&gt; 8 bits</a:t>
            </a:r>
            <a:endParaRPr lang="en-US" dirty="0"/>
          </a:p>
        </p:txBody>
      </p:sp>
      <p:grpSp>
        <p:nvGrpSpPr>
          <p:cNvPr id="2" name="Group 4"/>
          <p:cNvGrpSpPr>
            <a:grpSpLocks/>
          </p:cNvGrpSpPr>
          <p:nvPr/>
        </p:nvGrpSpPr>
        <p:grpSpPr bwMode="auto">
          <a:xfrm>
            <a:off x="1600200" y="3657600"/>
            <a:ext cx="5791200" cy="369888"/>
            <a:chOff x="1056" y="2640"/>
            <a:chExt cx="3648" cy="233"/>
          </a:xfrm>
        </p:grpSpPr>
        <p:sp>
          <p:nvSpPr>
            <p:cNvPr id="867333" name="Rectangle 5"/>
            <p:cNvSpPr>
              <a:spLocks noChangeArrowheads="1"/>
            </p:cNvSpPr>
            <p:nvPr/>
          </p:nvSpPr>
          <p:spPr bwMode="auto">
            <a:xfrm>
              <a:off x="1056" y="2640"/>
              <a:ext cx="3648" cy="184"/>
            </a:xfrm>
            <a:prstGeom prst="rect">
              <a:avLst/>
            </a:prstGeom>
            <a:noFill/>
            <a:ln w="12700">
              <a:solidFill>
                <a:schemeClr val="tx1"/>
              </a:solidFill>
              <a:miter lim="800000"/>
              <a:headEnd/>
              <a:tailEnd/>
            </a:ln>
            <a:effectLst/>
          </p:spPr>
          <p:txBody>
            <a:bodyPr wrap="none" anchor="ctr"/>
            <a:lstStyle/>
            <a:p>
              <a:endParaRPr lang="en-US"/>
            </a:p>
          </p:txBody>
        </p:sp>
        <p:sp>
          <p:nvSpPr>
            <p:cNvPr id="867334" name="Line 6"/>
            <p:cNvSpPr>
              <a:spLocks noChangeShapeType="1"/>
            </p:cNvSpPr>
            <p:nvPr/>
          </p:nvSpPr>
          <p:spPr bwMode="auto">
            <a:xfrm>
              <a:off x="1728" y="2640"/>
              <a:ext cx="0" cy="183"/>
            </a:xfrm>
            <a:prstGeom prst="line">
              <a:avLst/>
            </a:prstGeom>
            <a:noFill/>
            <a:ln w="12700">
              <a:solidFill>
                <a:schemeClr val="tx1"/>
              </a:solidFill>
              <a:round/>
              <a:headEnd/>
              <a:tailEnd/>
            </a:ln>
            <a:effectLst/>
          </p:spPr>
          <p:txBody>
            <a:bodyPr/>
            <a:lstStyle/>
            <a:p>
              <a:endParaRPr lang="en-US"/>
            </a:p>
          </p:txBody>
        </p:sp>
        <p:sp>
          <p:nvSpPr>
            <p:cNvPr id="867335" name="Line 7"/>
            <p:cNvSpPr>
              <a:spLocks noChangeShapeType="1"/>
            </p:cNvSpPr>
            <p:nvPr/>
          </p:nvSpPr>
          <p:spPr bwMode="auto">
            <a:xfrm>
              <a:off x="2300" y="2641"/>
              <a:ext cx="0" cy="183"/>
            </a:xfrm>
            <a:prstGeom prst="line">
              <a:avLst/>
            </a:prstGeom>
            <a:noFill/>
            <a:ln w="12700">
              <a:solidFill>
                <a:schemeClr val="tx1"/>
              </a:solidFill>
              <a:round/>
              <a:headEnd/>
              <a:tailEnd/>
            </a:ln>
            <a:effectLst/>
          </p:spPr>
          <p:txBody>
            <a:bodyPr/>
            <a:lstStyle/>
            <a:p>
              <a:endParaRPr lang="en-US"/>
            </a:p>
          </p:txBody>
        </p:sp>
        <p:sp>
          <p:nvSpPr>
            <p:cNvPr id="867336" name="Line 8"/>
            <p:cNvSpPr>
              <a:spLocks noChangeShapeType="1"/>
            </p:cNvSpPr>
            <p:nvPr/>
          </p:nvSpPr>
          <p:spPr bwMode="auto">
            <a:xfrm>
              <a:off x="2876" y="2641"/>
              <a:ext cx="0" cy="183"/>
            </a:xfrm>
            <a:prstGeom prst="line">
              <a:avLst/>
            </a:prstGeom>
            <a:noFill/>
            <a:ln w="12700">
              <a:solidFill>
                <a:schemeClr val="tx1"/>
              </a:solidFill>
              <a:round/>
              <a:headEnd/>
              <a:tailEnd/>
            </a:ln>
            <a:effectLst/>
          </p:spPr>
          <p:txBody>
            <a:bodyPr/>
            <a:lstStyle/>
            <a:p>
              <a:endParaRPr lang="en-US"/>
            </a:p>
          </p:txBody>
        </p:sp>
        <p:sp>
          <p:nvSpPr>
            <p:cNvPr id="867337" name="Line 9"/>
            <p:cNvSpPr>
              <a:spLocks noChangeShapeType="1"/>
            </p:cNvSpPr>
            <p:nvPr/>
          </p:nvSpPr>
          <p:spPr bwMode="auto">
            <a:xfrm>
              <a:off x="3452" y="2641"/>
              <a:ext cx="0" cy="183"/>
            </a:xfrm>
            <a:prstGeom prst="line">
              <a:avLst/>
            </a:prstGeom>
            <a:noFill/>
            <a:ln w="12700">
              <a:solidFill>
                <a:schemeClr val="tx1"/>
              </a:solidFill>
              <a:round/>
              <a:headEnd/>
              <a:tailEnd/>
            </a:ln>
            <a:effectLst/>
          </p:spPr>
          <p:txBody>
            <a:bodyPr/>
            <a:lstStyle/>
            <a:p>
              <a:endParaRPr lang="en-US"/>
            </a:p>
          </p:txBody>
        </p:sp>
        <p:sp>
          <p:nvSpPr>
            <p:cNvPr id="867338" name="Line 10"/>
            <p:cNvSpPr>
              <a:spLocks noChangeShapeType="1"/>
            </p:cNvSpPr>
            <p:nvPr/>
          </p:nvSpPr>
          <p:spPr bwMode="auto">
            <a:xfrm>
              <a:off x="4028" y="2641"/>
              <a:ext cx="0" cy="183"/>
            </a:xfrm>
            <a:prstGeom prst="line">
              <a:avLst/>
            </a:prstGeom>
            <a:noFill/>
            <a:ln w="12700">
              <a:solidFill>
                <a:schemeClr val="tx1"/>
              </a:solidFill>
              <a:round/>
              <a:headEnd/>
              <a:tailEnd/>
            </a:ln>
            <a:effectLst/>
          </p:spPr>
          <p:txBody>
            <a:bodyPr/>
            <a:lstStyle/>
            <a:p>
              <a:endParaRPr lang="en-US"/>
            </a:p>
          </p:txBody>
        </p:sp>
        <p:sp>
          <p:nvSpPr>
            <p:cNvPr id="867339" name="Text Box 11"/>
            <p:cNvSpPr txBox="1">
              <a:spLocks noChangeArrowheads="1"/>
            </p:cNvSpPr>
            <p:nvPr/>
          </p:nvSpPr>
          <p:spPr bwMode="auto">
            <a:xfrm>
              <a:off x="1248" y="2640"/>
              <a:ext cx="3272" cy="233"/>
            </a:xfrm>
            <a:prstGeom prst="rect">
              <a:avLst/>
            </a:prstGeom>
            <a:noFill/>
            <a:ln w="12700">
              <a:noFill/>
              <a:miter lim="800000"/>
              <a:headEnd/>
              <a:tailEnd/>
            </a:ln>
            <a:effectLst/>
          </p:spPr>
          <p:txBody>
            <a:bodyPr wrap="none">
              <a:spAutoFit/>
            </a:bodyPr>
            <a:lstStyle/>
            <a:p>
              <a:r>
                <a:rPr lang="en-US" dirty="0"/>
                <a:t>op</a:t>
              </a:r>
              <a:r>
                <a:rPr lang="en-US" dirty="0">
                  <a:solidFill>
                    <a:schemeClr val="tx1"/>
                  </a:solidFill>
                </a:rPr>
                <a:t>           </a:t>
              </a:r>
              <a:r>
                <a:rPr lang="en-US" dirty="0" err="1">
                  <a:solidFill>
                    <a:schemeClr val="tx1"/>
                  </a:solidFill>
                </a:rPr>
                <a:t>rs</a:t>
              </a:r>
              <a:r>
                <a:rPr lang="en-US" dirty="0">
                  <a:solidFill>
                    <a:schemeClr val="tx1"/>
                  </a:solidFill>
                </a:rPr>
                <a:t>            </a:t>
              </a:r>
              <a:r>
                <a:rPr lang="en-US" dirty="0" err="1"/>
                <a:t>rt</a:t>
              </a:r>
              <a:r>
                <a:rPr lang="en-US" dirty="0">
                  <a:solidFill>
                    <a:schemeClr val="tx1"/>
                  </a:solidFill>
                </a:rPr>
                <a:t>         </a:t>
              </a:r>
              <a:r>
                <a:rPr lang="en-US" dirty="0" smtClean="0">
                  <a:solidFill>
                    <a:schemeClr val="tx1"/>
                  </a:solidFill>
                </a:rPr>
                <a:t>             </a:t>
              </a:r>
              <a:r>
                <a:rPr lang="en-US" dirty="0"/>
                <a:t>rd</a:t>
              </a:r>
              <a:r>
                <a:rPr lang="en-US" dirty="0">
                  <a:solidFill>
                    <a:schemeClr val="tx1"/>
                  </a:solidFill>
                </a:rPr>
                <a:t>        </a:t>
              </a:r>
              <a:r>
                <a:rPr lang="en-US" dirty="0" err="1"/>
                <a:t>shamt</a:t>
              </a:r>
              <a:r>
                <a:rPr lang="en-US" dirty="0">
                  <a:solidFill>
                    <a:schemeClr val="tx1"/>
                  </a:solidFill>
                </a:rPr>
                <a:t>       </a:t>
              </a:r>
              <a:r>
                <a:rPr lang="en-US" dirty="0" err="1"/>
                <a:t>funct</a:t>
              </a:r>
              <a:endParaRPr lang="en-US" dirty="0"/>
            </a:p>
          </p:txBody>
        </p:sp>
      </p:grpSp>
      <p:sp>
        <p:nvSpPr>
          <p:cNvPr id="867357" name="Rectangle 29"/>
          <p:cNvSpPr>
            <a:spLocks noChangeArrowheads="1"/>
          </p:cNvSpPr>
          <p:nvPr/>
        </p:nvSpPr>
        <p:spPr bwMode="auto">
          <a:xfrm>
            <a:off x="609600" y="4800600"/>
            <a:ext cx="7848600" cy="127476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Notice that a 5-bit shamt field is enough to shift a 32-bit value 2</a:t>
            </a:r>
            <a:r>
              <a:rPr lang="en-US" sz="2400" baseline="30000">
                <a:solidFill>
                  <a:schemeClr val="tx1"/>
                </a:solidFill>
              </a:rPr>
              <a:t>5</a:t>
            </a:r>
            <a:r>
              <a:rPr lang="en-US" sz="2400">
                <a:solidFill>
                  <a:schemeClr val="tx1"/>
                </a:solidFill>
              </a:rPr>
              <a:t> – 1 or </a:t>
            </a:r>
            <a:r>
              <a:rPr lang="en-US" sz="2400"/>
              <a:t>31 bit positions</a:t>
            </a:r>
            <a:endParaRPr lang="en-US" sz="2400">
              <a:solidFill>
                <a:schemeClr val="tx1"/>
              </a:solidFill>
            </a:endParaRPr>
          </a:p>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Such shifts are </a:t>
            </a:r>
            <a:r>
              <a:rPr lang="en-US" sz="2400"/>
              <a:t>logical</a:t>
            </a:r>
            <a:r>
              <a:rPr lang="en-US" sz="2400">
                <a:solidFill>
                  <a:schemeClr val="tx1"/>
                </a:solidFill>
              </a:rPr>
              <a:t> because they fill with </a:t>
            </a:r>
            <a:r>
              <a:rPr lang="en-US" sz="2400"/>
              <a:t>zeros</a:t>
            </a:r>
            <a:endParaRPr lang="en-US" sz="2400">
              <a:solidFill>
                <a:schemeClr val="tx1"/>
              </a:solidFill>
            </a:endParaRPr>
          </a:p>
        </p:txBody>
      </p:sp>
      <p:sp>
        <p:nvSpPr>
          <p:cNvPr id="13" name="Slide Number Placeholder 12"/>
          <p:cNvSpPr>
            <a:spLocks noGrp="1"/>
          </p:cNvSpPr>
          <p:nvPr>
            <p:ph type="sldNum" sz="quarter" idx="12"/>
          </p:nvPr>
        </p:nvSpPr>
        <p:spPr/>
        <p:txBody>
          <a:bodyPr/>
          <a:lstStyle/>
          <a:p>
            <a:fld id="{FFF83E5A-53E9-424E-B3EB-79308C965F6E}"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7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a:xfrm>
            <a:off x="457200" y="274638"/>
            <a:ext cx="8229600" cy="715962"/>
          </a:xfrm>
        </p:spPr>
        <p:txBody>
          <a:bodyPr>
            <a:normAutofit fontScale="90000"/>
          </a:bodyPr>
          <a:lstStyle/>
          <a:p>
            <a:r>
              <a:rPr lang="en-US" dirty="0"/>
              <a:t>Shift Operations, </a:t>
            </a:r>
            <a:r>
              <a:rPr lang="en-US" dirty="0" err="1"/>
              <a:t>con’t</a:t>
            </a:r>
            <a:endParaRPr lang="en-US" dirty="0"/>
          </a:p>
        </p:txBody>
      </p:sp>
      <p:sp>
        <p:nvSpPr>
          <p:cNvPr id="869379" name="Rectangle 3"/>
          <p:cNvSpPr>
            <a:spLocks noGrp="1" noChangeArrowheads="1"/>
          </p:cNvSpPr>
          <p:nvPr>
            <p:ph type="body" idx="1"/>
          </p:nvPr>
        </p:nvSpPr>
        <p:spPr>
          <a:xfrm>
            <a:off x="533400" y="990600"/>
            <a:ext cx="7848600" cy="3351213"/>
          </a:xfrm>
        </p:spPr>
        <p:txBody>
          <a:bodyPr>
            <a:normAutofit fontScale="92500" lnSpcReduction="20000"/>
          </a:bodyPr>
          <a:lstStyle/>
          <a:p>
            <a:r>
              <a:rPr lang="en-US" dirty="0"/>
              <a:t>An arithmetic shift (</a:t>
            </a:r>
            <a:r>
              <a:rPr lang="en-US" dirty="0" err="1">
                <a:latin typeface="Courier New" pitchFamily="49" charset="0"/>
              </a:rPr>
              <a:t>sra</a:t>
            </a:r>
            <a:r>
              <a:rPr lang="en-US" dirty="0"/>
              <a:t>) maintain the arithmetic correctness of the shifted value (i.e., a number shifted right one bit should be ½ of its original value; a number shifted left should be 2 times its original value)</a:t>
            </a:r>
          </a:p>
          <a:p>
            <a:pPr lvl="1"/>
            <a:r>
              <a:rPr lang="en-US" dirty="0"/>
              <a:t>so </a:t>
            </a:r>
            <a:r>
              <a:rPr lang="en-US" sz="2200" dirty="0" err="1">
                <a:latin typeface="Courier New" pitchFamily="49" charset="0"/>
              </a:rPr>
              <a:t>sra</a:t>
            </a:r>
            <a:r>
              <a:rPr lang="en-US" dirty="0"/>
              <a:t> uses the most significant bit (sign bit) as the bit </a:t>
            </a:r>
            <a:r>
              <a:rPr lang="en-US"/>
              <a:t>shifted </a:t>
            </a:r>
            <a:r>
              <a:rPr lang="en-US" smtClean="0"/>
              <a:t>in</a:t>
            </a:r>
          </a:p>
          <a:p>
            <a:pPr lvl="1">
              <a:buNone/>
            </a:pPr>
            <a:r>
              <a:rPr lang="en-US" sz="2600" smtClean="0">
                <a:latin typeface="Courier New" pitchFamily="49" charset="0"/>
              </a:rPr>
              <a:t>sra</a:t>
            </a:r>
            <a:r>
              <a:rPr lang="en-US" sz="2600" dirty="0" smtClean="0">
                <a:latin typeface="Courier New" pitchFamily="49" charset="0"/>
              </a:rPr>
              <a:t>   </a:t>
            </a:r>
            <a:r>
              <a:rPr lang="en-US" sz="2600" dirty="0">
                <a:latin typeface="Courier New" pitchFamily="49" charset="0"/>
              </a:rPr>
              <a:t>$t2, $s0, 8   #$t2 = $s0 &gt;&gt; 8 bits</a:t>
            </a:r>
            <a:endParaRPr lang="en-US" sz="2600" dirty="0"/>
          </a:p>
        </p:txBody>
      </p:sp>
      <p:sp>
        <p:nvSpPr>
          <p:cNvPr id="869388" name="Rectangle 12"/>
          <p:cNvSpPr>
            <a:spLocks noChangeArrowheads="1"/>
          </p:cNvSpPr>
          <p:nvPr/>
        </p:nvSpPr>
        <p:spPr bwMode="auto">
          <a:xfrm>
            <a:off x="533400" y="4648200"/>
            <a:ext cx="7848600" cy="137953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The shift operation is implemented by hardware separate from the ALU</a:t>
            </a:r>
          </a:p>
          <a:p>
            <a:pPr marL="741363" lvl="1" indent="-246063">
              <a:lnSpc>
                <a:spcPct val="90000"/>
              </a:lnSpc>
              <a:spcBef>
                <a:spcPct val="40000"/>
              </a:spcBef>
              <a:buClr>
                <a:schemeClr val="accent1"/>
              </a:buClr>
              <a:buSzPct val="75000"/>
              <a:buFont typeface="Monotype Sorts" pitchFamily="2" charset="2"/>
              <a:buChar char="l"/>
            </a:pPr>
            <a:r>
              <a:rPr lang="en-US" sz="2000">
                <a:solidFill>
                  <a:schemeClr val="tx1"/>
                </a:solidFill>
              </a:rPr>
              <a:t>using a barrel shifter (which would takes lots of gates in discrete logic, but is pretty easy to implement in VLSI)</a:t>
            </a:r>
          </a:p>
        </p:txBody>
      </p:sp>
      <p:sp>
        <p:nvSpPr>
          <p:cNvPr id="5" name="Slide Number Placeholder 4"/>
          <p:cNvSpPr>
            <a:spLocks noGrp="1"/>
          </p:cNvSpPr>
          <p:nvPr>
            <p:ph type="sldNum" sz="quarter" idx="12"/>
          </p:nvPr>
        </p:nvSpPr>
        <p:spPr/>
        <p:txBody>
          <a:bodyPr/>
          <a:lstStyle/>
          <a:p>
            <a:fld id="{FFF83E5A-53E9-424E-B3EB-79308C965F6E}"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9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a:xfrm>
            <a:off x="457200" y="274638"/>
            <a:ext cx="8229600" cy="639762"/>
          </a:xfrm>
        </p:spPr>
        <p:txBody>
          <a:bodyPr>
            <a:normAutofit fontScale="90000"/>
          </a:bodyPr>
          <a:lstStyle/>
          <a:p>
            <a:r>
              <a:rPr lang="en-US" dirty="0"/>
              <a:t>Multiply</a:t>
            </a:r>
          </a:p>
        </p:txBody>
      </p:sp>
      <p:sp>
        <p:nvSpPr>
          <p:cNvPr id="920579" name="Rectangle 3"/>
          <p:cNvSpPr>
            <a:spLocks noGrp="1" noChangeArrowheads="1"/>
          </p:cNvSpPr>
          <p:nvPr>
            <p:ph type="body" idx="1"/>
          </p:nvPr>
        </p:nvSpPr>
        <p:spPr>
          <a:xfrm>
            <a:off x="533400" y="914400"/>
            <a:ext cx="8153400" cy="708025"/>
          </a:xfrm>
        </p:spPr>
        <p:txBody>
          <a:bodyPr>
            <a:normAutofit fontScale="77500" lnSpcReduction="20000"/>
          </a:bodyPr>
          <a:lstStyle/>
          <a:p>
            <a:r>
              <a:rPr lang="en-US" dirty="0"/>
              <a:t>Binary multiplication is just a </a:t>
            </a:r>
            <a:r>
              <a:rPr lang="en-US" i="1" dirty="0"/>
              <a:t>bunch</a:t>
            </a:r>
            <a:r>
              <a:rPr lang="en-US" dirty="0"/>
              <a:t> of right shifts and adds</a:t>
            </a:r>
          </a:p>
        </p:txBody>
      </p:sp>
      <p:sp>
        <p:nvSpPr>
          <p:cNvPr id="920580" name="Oval 4"/>
          <p:cNvSpPr>
            <a:spLocks noChangeArrowheads="1"/>
          </p:cNvSpPr>
          <p:nvPr/>
        </p:nvSpPr>
        <p:spPr bwMode="auto">
          <a:xfrm>
            <a:off x="38862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1" name="Oval 5"/>
          <p:cNvSpPr>
            <a:spLocks noChangeArrowheads="1"/>
          </p:cNvSpPr>
          <p:nvPr/>
        </p:nvSpPr>
        <p:spPr bwMode="auto">
          <a:xfrm>
            <a:off x="35814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2" name="Oval 6"/>
          <p:cNvSpPr>
            <a:spLocks noChangeArrowheads="1"/>
          </p:cNvSpPr>
          <p:nvPr/>
        </p:nvSpPr>
        <p:spPr bwMode="auto">
          <a:xfrm>
            <a:off x="32766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3" name="Oval 7"/>
          <p:cNvSpPr>
            <a:spLocks noChangeArrowheads="1"/>
          </p:cNvSpPr>
          <p:nvPr/>
        </p:nvSpPr>
        <p:spPr bwMode="auto">
          <a:xfrm>
            <a:off x="29718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4" name="Oval 8"/>
          <p:cNvSpPr>
            <a:spLocks noChangeArrowheads="1"/>
          </p:cNvSpPr>
          <p:nvPr/>
        </p:nvSpPr>
        <p:spPr bwMode="auto">
          <a:xfrm>
            <a:off x="29718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5" name="Oval 9"/>
          <p:cNvSpPr>
            <a:spLocks noChangeArrowheads="1"/>
          </p:cNvSpPr>
          <p:nvPr/>
        </p:nvSpPr>
        <p:spPr bwMode="auto">
          <a:xfrm>
            <a:off x="32766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6" name="Oval 10"/>
          <p:cNvSpPr>
            <a:spLocks noChangeArrowheads="1"/>
          </p:cNvSpPr>
          <p:nvPr/>
        </p:nvSpPr>
        <p:spPr bwMode="auto">
          <a:xfrm>
            <a:off x="35814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7" name="Oval 11"/>
          <p:cNvSpPr>
            <a:spLocks noChangeArrowheads="1"/>
          </p:cNvSpPr>
          <p:nvPr/>
        </p:nvSpPr>
        <p:spPr bwMode="auto">
          <a:xfrm>
            <a:off x="38862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8" name="Line 12"/>
          <p:cNvSpPr>
            <a:spLocks noChangeShapeType="1"/>
          </p:cNvSpPr>
          <p:nvPr/>
        </p:nvSpPr>
        <p:spPr bwMode="auto">
          <a:xfrm>
            <a:off x="2743200" y="3200400"/>
            <a:ext cx="1295400" cy="0"/>
          </a:xfrm>
          <a:prstGeom prst="line">
            <a:avLst/>
          </a:prstGeom>
          <a:noFill/>
          <a:ln w="28575">
            <a:solidFill>
              <a:schemeClr val="tx1"/>
            </a:solidFill>
            <a:round/>
            <a:headEnd/>
            <a:tailEnd/>
          </a:ln>
          <a:effectLst/>
        </p:spPr>
        <p:txBody>
          <a:bodyPr wrap="none" anchor="ctr"/>
          <a:lstStyle/>
          <a:p>
            <a:endParaRPr lang="en-US"/>
          </a:p>
        </p:txBody>
      </p:sp>
      <p:sp>
        <p:nvSpPr>
          <p:cNvPr id="920589" name="Oval 13"/>
          <p:cNvSpPr>
            <a:spLocks noChangeArrowheads="1"/>
          </p:cNvSpPr>
          <p:nvPr/>
        </p:nvSpPr>
        <p:spPr bwMode="auto">
          <a:xfrm>
            <a:off x="38862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0" name="Oval 14"/>
          <p:cNvSpPr>
            <a:spLocks noChangeArrowheads="1"/>
          </p:cNvSpPr>
          <p:nvPr/>
        </p:nvSpPr>
        <p:spPr bwMode="auto">
          <a:xfrm>
            <a:off x="35814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1" name="Oval 15"/>
          <p:cNvSpPr>
            <a:spLocks noChangeArrowheads="1"/>
          </p:cNvSpPr>
          <p:nvPr/>
        </p:nvSpPr>
        <p:spPr bwMode="auto">
          <a:xfrm>
            <a:off x="32766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2" name="Oval 16"/>
          <p:cNvSpPr>
            <a:spLocks noChangeArrowheads="1"/>
          </p:cNvSpPr>
          <p:nvPr/>
        </p:nvSpPr>
        <p:spPr bwMode="auto">
          <a:xfrm>
            <a:off x="29718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3" name="Oval 17"/>
          <p:cNvSpPr>
            <a:spLocks noChangeArrowheads="1"/>
          </p:cNvSpPr>
          <p:nvPr/>
        </p:nvSpPr>
        <p:spPr bwMode="auto">
          <a:xfrm>
            <a:off x="35814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4" name="Oval 18"/>
          <p:cNvSpPr>
            <a:spLocks noChangeArrowheads="1"/>
          </p:cNvSpPr>
          <p:nvPr/>
        </p:nvSpPr>
        <p:spPr bwMode="auto">
          <a:xfrm>
            <a:off x="32766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5" name="Oval 19"/>
          <p:cNvSpPr>
            <a:spLocks noChangeArrowheads="1"/>
          </p:cNvSpPr>
          <p:nvPr/>
        </p:nvSpPr>
        <p:spPr bwMode="auto">
          <a:xfrm>
            <a:off x="29718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6" name="Oval 20"/>
          <p:cNvSpPr>
            <a:spLocks noChangeArrowheads="1"/>
          </p:cNvSpPr>
          <p:nvPr/>
        </p:nvSpPr>
        <p:spPr bwMode="auto">
          <a:xfrm>
            <a:off x="26670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7" name="Oval 21"/>
          <p:cNvSpPr>
            <a:spLocks noChangeArrowheads="1"/>
          </p:cNvSpPr>
          <p:nvPr/>
        </p:nvSpPr>
        <p:spPr bwMode="auto">
          <a:xfrm>
            <a:off x="32766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8" name="Oval 22"/>
          <p:cNvSpPr>
            <a:spLocks noChangeArrowheads="1"/>
          </p:cNvSpPr>
          <p:nvPr/>
        </p:nvSpPr>
        <p:spPr bwMode="auto">
          <a:xfrm>
            <a:off x="29718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9" name="Oval 23"/>
          <p:cNvSpPr>
            <a:spLocks noChangeArrowheads="1"/>
          </p:cNvSpPr>
          <p:nvPr/>
        </p:nvSpPr>
        <p:spPr bwMode="auto">
          <a:xfrm>
            <a:off x="26670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0" name="Oval 24"/>
          <p:cNvSpPr>
            <a:spLocks noChangeArrowheads="1"/>
          </p:cNvSpPr>
          <p:nvPr/>
        </p:nvSpPr>
        <p:spPr bwMode="auto">
          <a:xfrm>
            <a:off x="23622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1" name="Oval 25"/>
          <p:cNvSpPr>
            <a:spLocks noChangeArrowheads="1"/>
          </p:cNvSpPr>
          <p:nvPr/>
        </p:nvSpPr>
        <p:spPr bwMode="auto">
          <a:xfrm>
            <a:off x="29718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2" name="Oval 26"/>
          <p:cNvSpPr>
            <a:spLocks noChangeArrowheads="1"/>
          </p:cNvSpPr>
          <p:nvPr/>
        </p:nvSpPr>
        <p:spPr bwMode="auto">
          <a:xfrm>
            <a:off x="26670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3" name="Oval 27"/>
          <p:cNvSpPr>
            <a:spLocks noChangeArrowheads="1"/>
          </p:cNvSpPr>
          <p:nvPr/>
        </p:nvSpPr>
        <p:spPr bwMode="auto">
          <a:xfrm>
            <a:off x="23622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4" name="Oval 28"/>
          <p:cNvSpPr>
            <a:spLocks noChangeArrowheads="1"/>
          </p:cNvSpPr>
          <p:nvPr/>
        </p:nvSpPr>
        <p:spPr bwMode="auto">
          <a:xfrm>
            <a:off x="20574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5" name="Line 29"/>
          <p:cNvSpPr>
            <a:spLocks noChangeShapeType="1"/>
          </p:cNvSpPr>
          <p:nvPr/>
        </p:nvSpPr>
        <p:spPr bwMode="auto">
          <a:xfrm>
            <a:off x="1905000" y="4572000"/>
            <a:ext cx="2133600" cy="0"/>
          </a:xfrm>
          <a:prstGeom prst="line">
            <a:avLst/>
          </a:prstGeom>
          <a:noFill/>
          <a:ln w="28575">
            <a:solidFill>
              <a:schemeClr val="tx1"/>
            </a:solidFill>
            <a:round/>
            <a:headEnd/>
            <a:tailEnd/>
          </a:ln>
          <a:effectLst/>
        </p:spPr>
        <p:txBody>
          <a:bodyPr wrap="none" anchor="ctr"/>
          <a:lstStyle/>
          <a:p>
            <a:endParaRPr lang="en-US"/>
          </a:p>
        </p:txBody>
      </p:sp>
      <p:sp>
        <p:nvSpPr>
          <p:cNvPr id="920606" name="Oval 30"/>
          <p:cNvSpPr>
            <a:spLocks noChangeArrowheads="1"/>
          </p:cNvSpPr>
          <p:nvPr/>
        </p:nvSpPr>
        <p:spPr bwMode="auto">
          <a:xfrm>
            <a:off x="29718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7" name="Oval 31"/>
          <p:cNvSpPr>
            <a:spLocks noChangeArrowheads="1"/>
          </p:cNvSpPr>
          <p:nvPr/>
        </p:nvSpPr>
        <p:spPr bwMode="auto">
          <a:xfrm>
            <a:off x="23622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8" name="Oval 32"/>
          <p:cNvSpPr>
            <a:spLocks noChangeArrowheads="1"/>
          </p:cNvSpPr>
          <p:nvPr/>
        </p:nvSpPr>
        <p:spPr bwMode="auto">
          <a:xfrm>
            <a:off x="17526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9" name="Oval 33"/>
          <p:cNvSpPr>
            <a:spLocks noChangeArrowheads="1"/>
          </p:cNvSpPr>
          <p:nvPr/>
        </p:nvSpPr>
        <p:spPr bwMode="auto">
          <a:xfrm>
            <a:off x="20574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0" name="Oval 34"/>
          <p:cNvSpPr>
            <a:spLocks noChangeArrowheads="1"/>
          </p:cNvSpPr>
          <p:nvPr/>
        </p:nvSpPr>
        <p:spPr bwMode="auto">
          <a:xfrm>
            <a:off x="38862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1" name="Oval 35"/>
          <p:cNvSpPr>
            <a:spLocks noChangeArrowheads="1"/>
          </p:cNvSpPr>
          <p:nvPr/>
        </p:nvSpPr>
        <p:spPr bwMode="auto">
          <a:xfrm>
            <a:off x="35814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2" name="Oval 36"/>
          <p:cNvSpPr>
            <a:spLocks noChangeArrowheads="1"/>
          </p:cNvSpPr>
          <p:nvPr/>
        </p:nvSpPr>
        <p:spPr bwMode="auto">
          <a:xfrm>
            <a:off x="32766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3" name="Oval 37"/>
          <p:cNvSpPr>
            <a:spLocks noChangeArrowheads="1"/>
          </p:cNvSpPr>
          <p:nvPr/>
        </p:nvSpPr>
        <p:spPr bwMode="auto">
          <a:xfrm>
            <a:off x="26670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4" name="Text Box 38"/>
          <p:cNvSpPr txBox="1">
            <a:spLocks noChangeArrowheads="1"/>
          </p:cNvSpPr>
          <p:nvPr/>
        </p:nvSpPr>
        <p:spPr bwMode="auto">
          <a:xfrm>
            <a:off x="4267200" y="2362200"/>
            <a:ext cx="2895600" cy="396875"/>
          </a:xfrm>
          <a:prstGeom prst="rect">
            <a:avLst/>
          </a:prstGeom>
          <a:noFill/>
          <a:ln w="28575">
            <a:noFill/>
            <a:miter lim="800000"/>
            <a:headEnd/>
            <a:tailEnd/>
          </a:ln>
          <a:effectLst/>
        </p:spPr>
        <p:txBody>
          <a:bodyPr>
            <a:spAutoFit/>
          </a:bodyPr>
          <a:lstStyle/>
          <a:p>
            <a:r>
              <a:rPr lang="en-US" sz="2000">
                <a:solidFill>
                  <a:schemeClr val="tx1"/>
                </a:solidFill>
              </a:rPr>
              <a:t>multiplicand</a:t>
            </a:r>
            <a:endParaRPr lang="en-US" sz="2000" baseline="30000">
              <a:solidFill>
                <a:schemeClr val="tx1"/>
              </a:solidFill>
            </a:endParaRPr>
          </a:p>
        </p:txBody>
      </p:sp>
      <p:sp>
        <p:nvSpPr>
          <p:cNvPr id="920615" name="Text Box 39"/>
          <p:cNvSpPr txBox="1">
            <a:spLocks noChangeArrowheads="1"/>
          </p:cNvSpPr>
          <p:nvPr/>
        </p:nvSpPr>
        <p:spPr bwMode="auto">
          <a:xfrm>
            <a:off x="4267200" y="2743200"/>
            <a:ext cx="2590800" cy="396875"/>
          </a:xfrm>
          <a:prstGeom prst="rect">
            <a:avLst/>
          </a:prstGeom>
          <a:noFill/>
          <a:ln w="28575">
            <a:noFill/>
            <a:miter lim="800000"/>
            <a:headEnd/>
            <a:tailEnd/>
          </a:ln>
          <a:effectLst/>
        </p:spPr>
        <p:txBody>
          <a:bodyPr>
            <a:spAutoFit/>
          </a:bodyPr>
          <a:lstStyle/>
          <a:p>
            <a:r>
              <a:rPr lang="en-US" sz="2000">
                <a:solidFill>
                  <a:schemeClr val="tx1"/>
                </a:solidFill>
              </a:rPr>
              <a:t>multiplier</a:t>
            </a:r>
            <a:endParaRPr lang="en-US" sz="2000" baseline="30000">
              <a:solidFill>
                <a:schemeClr val="tx1"/>
              </a:solidFill>
            </a:endParaRPr>
          </a:p>
        </p:txBody>
      </p:sp>
      <p:sp>
        <p:nvSpPr>
          <p:cNvPr id="920616" name="Text Box 40"/>
          <p:cNvSpPr txBox="1">
            <a:spLocks noChangeArrowheads="1"/>
          </p:cNvSpPr>
          <p:nvPr/>
        </p:nvSpPr>
        <p:spPr bwMode="auto">
          <a:xfrm>
            <a:off x="4267200" y="3352800"/>
            <a:ext cx="1600200" cy="1006475"/>
          </a:xfrm>
          <a:prstGeom prst="rect">
            <a:avLst/>
          </a:prstGeom>
          <a:noFill/>
          <a:ln w="28575">
            <a:noFill/>
            <a:miter lim="800000"/>
            <a:headEnd/>
            <a:tailEnd/>
          </a:ln>
          <a:effectLst/>
        </p:spPr>
        <p:txBody>
          <a:bodyPr>
            <a:spAutoFit/>
          </a:bodyPr>
          <a:lstStyle/>
          <a:p>
            <a:r>
              <a:rPr lang="en-US" sz="2000">
                <a:solidFill>
                  <a:schemeClr val="tx1"/>
                </a:solidFill>
              </a:rPr>
              <a:t>partial</a:t>
            </a:r>
          </a:p>
          <a:p>
            <a:r>
              <a:rPr lang="en-US" sz="2000">
                <a:solidFill>
                  <a:schemeClr val="tx1"/>
                </a:solidFill>
              </a:rPr>
              <a:t>product</a:t>
            </a:r>
          </a:p>
          <a:p>
            <a:r>
              <a:rPr lang="en-US" sz="2000">
                <a:solidFill>
                  <a:schemeClr val="tx1"/>
                </a:solidFill>
              </a:rPr>
              <a:t>array</a:t>
            </a:r>
            <a:endParaRPr lang="en-US" sz="2000" baseline="30000">
              <a:solidFill>
                <a:schemeClr val="tx1"/>
              </a:solidFill>
            </a:endParaRPr>
          </a:p>
        </p:txBody>
      </p:sp>
      <p:sp>
        <p:nvSpPr>
          <p:cNvPr id="920617" name="Text Box 41"/>
          <p:cNvSpPr txBox="1">
            <a:spLocks noChangeArrowheads="1"/>
          </p:cNvSpPr>
          <p:nvPr/>
        </p:nvSpPr>
        <p:spPr bwMode="auto">
          <a:xfrm>
            <a:off x="4267200" y="4572000"/>
            <a:ext cx="3657600" cy="396875"/>
          </a:xfrm>
          <a:prstGeom prst="rect">
            <a:avLst/>
          </a:prstGeom>
          <a:noFill/>
          <a:ln w="28575">
            <a:noFill/>
            <a:miter lim="800000"/>
            <a:headEnd/>
            <a:tailEnd/>
          </a:ln>
          <a:effectLst/>
        </p:spPr>
        <p:txBody>
          <a:bodyPr>
            <a:spAutoFit/>
          </a:bodyPr>
          <a:lstStyle/>
          <a:p>
            <a:r>
              <a:rPr lang="en-US" sz="2000"/>
              <a:t>double precision</a:t>
            </a:r>
            <a:r>
              <a:rPr lang="en-US" sz="2000">
                <a:solidFill>
                  <a:schemeClr val="tx1"/>
                </a:solidFill>
              </a:rPr>
              <a:t> product </a:t>
            </a:r>
            <a:endParaRPr lang="en-US" sz="2000" baseline="30000">
              <a:solidFill>
                <a:schemeClr val="tx1"/>
              </a:solidFill>
            </a:endParaRPr>
          </a:p>
        </p:txBody>
      </p:sp>
      <p:sp>
        <p:nvSpPr>
          <p:cNvPr id="920618" name="Line 42"/>
          <p:cNvSpPr>
            <a:spLocks noChangeShapeType="1"/>
          </p:cNvSpPr>
          <p:nvPr/>
        </p:nvSpPr>
        <p:spPr bwMode="auto">
          <a:xfrm>
            <a:off x="2895600" y="22860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19" name="Text Box 43"/>
          <p:cNvSpPr txBox="1">
            <a:spLocks noChangeArrowheads="1"/>
          </p:cNvSpPr>
          <p:nvPr/>
        </p:nvSpPr>
        <p:spPr bwMode="auto">
          <a:xfrm>
            <a:off x="3200400" y="19050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0620" name="Line 44"/>
          <p:cNvSpPr>
            <a:spLocks noChangeShapeType="1"/>
          </p:cNvSpPr>
          <p:nvPr/>
        </p:nvSpPr>
        <p:spPr bwMode="auto">
          <a:xfrm>
            <a:off x="1676400" y="5105400"/>
            <a:ext cx="22860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21" name="Text Box 45"/>
          <p:cNvSpPr txBox="1">
            <a:spLocks noChangeArrowheads="1"/>
          </p:cNvSpPr>
          <p:nvPr/>
        </p:nvSpPr>
        <p:spPr bwMode="auto">
          <a:xfrm>
            <a:off x="2514600" y="5105400"/>
            <a:ext cx="533400" cy="457200"/>
          </a:xfrm>
          <a:prstGeom prst="rect">
            <a:avLst/>
          </a:prstGeom>
          <a:noFill/>
          <a:ln w="28575">
            <a:noFill/>
            <a:miter lim="800000"/>
            <a:headEnd/>
            <a:tailEnd/>
          </a:ln>
          <a:effectLst/>
        </p:spPr>
        <p:txBody>
          <a:bodyPr>
            <a:spAutoFit/>
          </a:bodyPr>
          <a:lstStyle/>
          <a:p>
            <a:r>
              <a:rPr lang="en-US" sz="2400"/>
              <a:t>2n</a:t>
            </a:r>
            <a:endParaRPr lang="en-US" sz="2400" baseline="30000"/>
          </a:p>
        </p:txBody>
      </p:sp>
      <p:sp>
        <p:nvSpPr>
          <p:cNvPr id="920622" name="Line 46"/>
          <p:cNvSpPr>
            <a:spLocks noChangeShapeType="1"/>
          </p:cNvSpPr>
          <p:nvPr/>
        </p:nvSpPr>
        <p:spPr bwMode="auto">
          <a:xfrm flipV="1">
            <a:off x="1752600" y="3276600"/>
            <a:ext cx="0" cy="121920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23" name="Text Box 47"/>
          <p:cNvSpPr txBox="1">
            <a:spLocks noChangeArrowheads="1"/>
          </p:cNvSpPr>
          <p:nvPr/>
        </p:nvSpPr>
        <p:spPr bwMode="auto">
          <a:xfrm>
            <a:off x="1371600" y="37338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0624" name="AutoShape 48"/>
          <p:cNvSpPr>
            <a:spLocks/>
          </p:cNvSpPr>
          <p:nvPr/>
        </p:nvSpPr>
        <p:spPr bwMode="auto">
          <a:xfrm>
            <a:off x="4114800" y="3352800"/>
            <a:ext cx="152400" cy="1066800"/>
          </a:xfrm>
          <a:prstGeom prst="rightBrace">
            <a:avLst>
              <a:gd name="adj1" fmla="val 58333"/>
              <a:gd name="adj2" fmla="val 50000"/>
            </a:avLst>
          </a:prstGeom>
          <a:noFill/>
          <a:ln w="28575">
            <a:solidFill>
              <a:schemeClr val="accent1"/>
            </a:solidFill>
            <a:round/>
            <a:headEnd/>
            <a:tailEnd/>
          </a:ln>
          <a:effectLst/>
        </p:spPr>
        <p:txBody>
          <a:bodyPr wrap="none" anchor="ctr"/>
          <a:lstStyle/>
          <a:p>
            <a:endParaRPr lang="en-US"/>
          </a:p>
        </p:txBody>
      </p:sp>
      <p:grpSp>
        <p:nvGrpSpPr>
          <p:cNvPr id="2" name="Group 52"/>
          <p:cNvGrpSpPr>
            <a:grpSpLocks/>
          </p:cNvGrpSpPr>
          <p:nvPr/>
        </p:nvGrpSpPr>
        <p:grpSpPr bwMode="auto">
          <a:xfrm>
            <a:off x="5334000" y="3429000"/>
            <a:ext cx="3581400" cy="1143000"/>
            <a:chOff x="3360" y="2160"/>
            <a:chExt cx="2256" cy="720"/>
          </a:xfrm>
        </p:grpSpPr>
        <p:sp>
          <p:nvSpPr>
            <p:cNvPr id="920626" name="Text Box 50"/>
            <p:cNvSpPr txBox="1">
              <a:spLocks noChangeArrowheads="1"/>
            </p:cNvSpPr>
            <p:nvPr/>
          </p:nvSpPr>
          <p:spPr bwMode="auto">
            <a:xfrm>
              <a:off x="3552" y="2208"/>
              <a:ext cx="2064" cy="634"/>
            </a:xfrm>
            <a:prstGeom prst="rect">
              <a:avLst/>
            </a:prstGeom>
            <a:noFill/>
            <a:ln w="28575">
              <a:noFill/>
              <a:miter lim="800000"/>
              <a:headEnd/>
              <a:tailEnd/>
            </a:ln>
            <a:effectLst/>
          </p:spPr>
          <p:txBody>
            <a:bodyPr>
              <a:spAutoFit/>
            </a:bodyPr>
            <a:lstStyle/>
            <a:p>
              <a:r>
                <a:rPr lang="en-US" sz="2000"/>
                <a:t>can be formed in parallel and added in parallel for faster multiplication</a:t>
              </a:r>
              <a:endParaRPr lang="en-US" sz="2000" baseline="30000"/>
            </a:p>
          </p:txBody>
        </p:sp>
        <p:sp>
          <p:nvSpPr>
            <p:cNvPr id="920627" name="AutoShape 51"/>
            <p:cNvSpPr>
              <a:spLocks/>
            </p:cNvSpPr>
            <p:nvPr/>
          </p:nvSpPr>
          <p:spPr bwMode="auto">
            <a:xfrm>
              <a:off x="3360" y="2160"/>
              <a:ext cx="192" cy="720"/>
            </a:xfrm>
            <a:prstGeom prst="rightBrace">
              <a:avLst>
                <a:gd name="adj1" fmla="val 31250"/>
                <a:gd name="adj2" fmla="val 50000"/>
              </a:avLst>
            </a:prstGeom>
            <a:noFill/>
            <a:ln w="12700">
              <a:solidFill>
                <a:schemeClr val="tx1"/>
              </a:solidFill>
              <a:round/>
              <a:headEnd/>
              <a:tailEnd/>
            </a:ln>
            <a:effectLst/>
          </p:spPr>
          <p:txBody>
            <a:bodyPr wrap="none" anchor="ctr"/>
            <a:lstStyle/>
            <a:p>
              <a:endParaRPr lang="en-US"/>
            </a:p>
          </p:txBody>
        </p:sp>
      </p:grpSp>
      <p:sp>
        <p:nvSpPr>
          <p:cNvPr id="52" name="Slide Number Placeholder 51"/>
          <p:cNvSpPr>
            <a:spLocks noGrp="1"/>
          </p:cNvSpPr>
          <p:nvPr>
            <p:ph type="sldNum" sz="quarter" idx="12"/>
          </p:nvPr>
        </p:nvSpPr>
        <p:spPr/>
        <p:txBody>
          <a:bodyPr/>
          <a:lstStyle/>
          <a:p>
            <a:fld id="{FFF83E5A-53E9-424E-B3EB-79308C965F6E}"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ChangeArrowheads="1"/>
          </p:cNvSpPr>
          <p:nvPr/>
        </p:nvSpPr>
        <p:spPr bwMode="auto">
          <a:xfrm>
            <a:off x="225425" y="312738"/>
            <a:ext cx="2054225" cy="477837"/>
          </a:xfrm>
          <a:prstGeom prst="rect">
            <a:avLst/>
          </a:prstGeom>
          <a:noFill/>
          <a:ln w="12700">
            <a:noFill/>
            <a:miter lim="800000"/>
            <a:headEnd/>
            <a:tailEnd/>
          </a:ln>
          <a:effectLst/>
        </p:spPr>
        <p:txBody>
          <a:bodyPr wrap="none" anchor="ctr"/>
          <a:lstStyle/>
          <a:p>
            <a:endParaRPr lang="en-US"/>
          </a:p>
        </p:txBody>
      </p:sp>
      <p:sp>
        <p:nvSpPr>
          <p:cNvPr id="873475" name="Rectangle 3"/>
          <p:cNvSpPr>
            <a:spLocks noGrp="1" noChangeArrowheads="1"/>
          </p:cNvSpPr>
          <p:nvPr>
            <p:ph type="body" idx="1"/>
          </p:nvPr>
        </p:nvSpPr>
        <p:spPr>
          <a:xfrm>
            <a:off x="685800" y="914400"/>
            <a:ext cx="7924800" cy="3581400"/>
          </a:xfrm>
          <a:noFill/>
          <a:ln/>
        </p:spPr>
        <p:txBody>
          <a:bodyPr lIns="90488" tIns="44450" rIns="90488" bIns="44450">
            <a:normAutofit fontScale="77500" lnSpcReduction="20000"/>
          </a:bodyPr>
          <a:lstStyle/>
          <a:p>
            <a:pPr marL="342900" indent="-342900"/>
            <a:r>
              <a:rPr lang="en-US" dirty="0"/>
              <a:t>Multiply produces a double precision product</a:t>
            </a:r>
          </a:p>
          <a:p>
            <a:pPr marL="342900" indent="-342900">
              <a:buFont typeface="Wingdings" pitchFamily="2" charset="2"/>
              <a:buNone/>
            </a:pPr>
            <a:r>
              <a:rPr lang="en-US" dirty="0">
                <a:latin typeface="Courier New" pitchFamily="49" charset="0"/>
              </a:rPr>
              <a:t>	</a:t>
            </a:r>
            <a:r>
              <a:rPr lang="en-US" sz="3100" dirty="0" err="1">
                <a:latin typeface="Courier New" pitchFamily="49" charset="0"/>
              </a:rPr>
              <a:t>mult</a:t>
            </a:r>
            <a:r>
              <a:rPr lang="en-US" sz="3100" dirty="0">
                <a:latin typeface="Courier New" pitchFamily="49" charset="0"/>
              </a:rPr>
              <a:t>   $s0, $s1	  # hi||lo = $s0 * $s1</a:t>
            </a:r>
            <a:endParaRPr lang="en-US" dirty="0">
              <a:latin typeface="Courier New" pitchFamily="49" charset="0"/>
            </a:endParaRPr>
          </a:p>
          <a:p>
            <a:pPr marL="342900" indent="-342900">
              <a:buFont typeface="Wingdings" pitchFamily="2" charset="2"/>
              <a:buNone/>
            </a:pPr>
            <a:endParaRPr lang="en-US" dirty="0">
              <a:latin typeface="Courier New" pitchFamily="49" charset="0"/>
            </a:endParaRPr>
          </a:p>
          <a:p>
            <a:pPr marL="342900" indent="-342900">
              <a:buFont typeface="Wingdings" pitchFamily="2" charset="2"/>
              <a:buNone/>
            </a:pPr>
            <a:endParaRPr lang="en-US" dirty="0"/>
          </a:p>
          <a:p>
            <a:pPr marL="742950" lvl="1" indent="-285750"/>
            <a:r>
              <a:rPr lang="en-US" dirty="0"/>
              <a:t>Low-order word of the product is left in processor register  </a:t>
            </a:r>
            <a:r>
              <a:rPr lang="en-US" dirty="0">
                <a:latin typeface="Courier New" pitchFamily="49" charset="0"/>
              </a:rPr>
              <a:t>lo</a:t>
            </a:r>
            <a:r>
              <a:rPr lang="en-US" dirty="0"/>
              <a:t> and the high-order word is left in register</a:t>
            </a:r>
            <a:r>
              <a:rPr lang="en-US" dirty="0">
                <a:latin typeface="Courier New" pitchFamily="49" charset="0"/>
              </a:rPr>
              <a:t> hi</a:t>
            </a:r>
          </a:p>
          <a:p>
            <a:pPr marL="742950" lvl="1" indent="-285750"/>
            <a:r>
              <a:rPr lang="en-US" dirty="0"/>
              <a:t>Instructions</a:t>
            </a:r>
            <a:r>
              <a:rPr lang="en-US" dirty="0">
                <a:latin typeface="Courier New" pitchFamily="49" charset="0"/>
              </a:rPr>
              <a:t> </a:t>
            </a:r>
            <a:r>
              <a:rPr lang="en-US" dirty="0" err="1">
                <a:latin typeface="Courier New" pitchFamily="49" charset="0"/>
              </a:rPr>
              <a:t>mfhi</a:t>
            </a:r>
            <a:r>
              <a:rPr lang="en-US" dirty="0">
                <a:latin typeface="Courier New" pitchFamily="49" charset="0"/>
              </a:rPr>
              <a:t> rd </a:t>
            </a:r>
            <a:r>
              <a:rPr lang="en-US" dirty="0"/>
              <a:t>and</a:t>
            </a:r>
            <a:r>
              <a:rPr lang="en-US" dirty="0">
                <a:latin typeface="Courier New" pitchFamily="49" charset="0"/>
              </a:rPr>
              <a:t> </a:t>
            </a:r>
            <a:r>
              <a:rPr lang="en-US" dirty="0" err="1">
                <a:latin typeface="Courier New" pitchFamily="49" charset="0"/>
              </a:rPr>
              <a:t>mflo</a:t>
            </a:r>
            <a:r>
              <a:rPr lang="en-US" dirty="0">
                <a:latin typeface="Courier New" pitchFamily="49" charset="0"/>
              </a:rPr>
              <a:t> rd </a:t>
            </a:r>
            <a:r>
              <a:rPr lang="en-US" dirty="0"/>
              <a:t>are provided to move the product to (user accessible) registers in the register file</a:t>
            </a:r>
          </a:p>
        </p:txBody>
      </p:sp>
      <p:sp>
        <p:nvSpPr>
          <p:cNvPr id="873476" name="Rectangle 4"/>
          <p:cNvSpPr>
            <a:spLocks noGrp="1" noChangeArrowheads="1"/>
          </p:cNvSpPr>
          <p:nvPr>
            <p:ph type="title"/>
          </p:nvPr>
        </p:nvSpPr>
        <p:spPr>
          <a:xfrm>
            <a:off x="457200" y="274638"/>
            <a:ext cx="8229600" cy="715962"/>
          </a:xfrm>
          <a:noFill/>
          <a:ln/>
        </p:spPr>
        <p:txBody>
          <a:bodyPr lIns="90488" tIns="44450" rIns="90488" bIns="44450" anchor="ctr">
            <a:normAutofit fontScale="90000"/>
          </a:bodyPr>
          <a:lstStyle/>
          <a:p>
            <a:r>
              <a:rPr lang="en-US" dirty="0"/>
              <a:t>MIPS Multiply Instruction</a:t>
            </a:r>
          </a:p>
        </p:txBody>
      </p:sp>
      <p:grpSp>
        <p:nvGrpSpPr>
          <p:cNvPr id="2" name="Group 5"/>
          <p:cNvGrpSpPr>
            <a:grpSpLocks/>
          </p:cNvGrpSpPr>
          <p:nvPr/>
        </p:nvGrpSpPr>
        <p:grpSpPr bwMode="auto">
          <a:xfrm>
            <a:off x="1524000" y="1905000"/>
            <a:ext cx="5791200" cy="369888"/>
            <a:chOff x="1056" y="2640"/>
            <a:chExt cx="3648" cy="233"/>
          </a:xfrm>
        </p:grpSpPr>
        <p:sp>
          <p:nvSpPr>
            <p:cNvPr id="873478" name="Rectangle 6"/>
            <p:cNvSpPr>
              <a:spLocks noChangeArrowheads="1"/>
            </p:cNvSpPr>
            <p:nvPr/>
          </p:nvSpPr>
          <p:spPr bwMode="auto">
            <a:xfrm>
              <a:off x="1056" y="2640"/>
              <a:ext cx="3648" cy="184"/>
            </a:xfrm>
            <a:prstGeom prst="rect">
              <a:avLst/>
            </a:prstGeom>
            <a:noFill/>
            <a:ln w="12700">
              <a:solidFill>
                <a:schemeClr val="tx1"/>
              </a:solidFill>
              <a:miter lim="800000"/>
              <a:headEnd/>
              <a:tailEnd/>
            </a:ln>
            <a:effectLst/>
          </p:spPr>
          <p:txBody>
            <a:bodyPr wrap="none" anchor="ctr"/>
            <a:lstStyle/>
            <a:p>
              <a:endParaRPr lang="en-US"/>
            </a:p>
          </p:txBody>
        </p:sp>
        <p:sp>
          <p:nvSpPr>
            <p:cNvPr id="873479" name="Line 7"/>
            <p:cNvSpPr>
              <a:spLocks noChangeShapeType="1"/>
            </p:cNvSpPr>
            <p:nvPr/>
          </p:nvSpPr>
          <p:spPr bwMode="auto">
            <a:xfrm>
              <a:off x="1728" y="2640"/>
              <a:ext cx="0" cy="183"/>
            </a:xfrm>
            <a:prstGeom prst="line">
              <a:avLst/>
            </a:prstGeom>
            <a:noFill/>
            <a:ln w="12700">
              <a:solidFill>
                <a:schemeClr val="tx1"/>
              </a:solidFill>
              <a:round/>
              <a:headEnd/>
              <a:tailEnd/>
            </a:ln>
            <a:effectLst/>
          </p:spPr>
          <p:txBody>
            <a:bodyPr/>
            <a:lstStyle/>
            <a:p>
              <a:endParaRPr lang="en-US"/>
            </a:p>
          </p:txBody>
        </p:sp>
        <p:sp>
          <p:nvSpPr>
            <p:cNvPr id="873480" name="Line 8"/>
            <p:cNvSpPr>
              <a:spLocks noChangeShapeType="1"/>
            </p:cNvSpPr>
            <p:nvPr/>
          </p:nvSpPr>
          <p:spPr bwMode="auto">
            <a:xfrm>
              <a:off x="2300" y="2641"/>
              <a:ext cx="0" cy="183"/>
            </a:xfrm>
            <a:prstGeom prst="line">
              <a:avLst/>
            </a:prstGeom>
            <a:noFill/>
            <a:ln w="12700">
              <a:solidFill>
                <a:schemeClr val="tx1"/>
              </a:solidFill>
              <a:round/>
              <a:headEnd/>
              <a:tailEnd/>
            </a:ln>
            <a:effectLst/>
          </p:spPr>
          <p:txBody>
            <a:bodyPr/>
            <a:lstStyle/>
            <a:p>
              <a:endParaRPr lang="en-US"/>
            </a:p>
          </p:txBody>
        </p:sp>
        <p:sp>
          <p:nvSpPr>
            <p:cNvPr id="873481" name="Line 9"/>
            <p:cNvSpPr>
              <a:spLocks noChangeShapeType="1"/>
            </p:cNvSpPr>
            <p:nvPr/>
          </p:nvSpPr>
          <p:spPr bwMode="auto">
            <a:xfrm>
              <a:off x="2876" y="2641"/>
              <a:ext cx="0" cy="183"/>
            </a:xfrm>
            <a:prstGeom prst="line">
              <a:avLst/>
            </a:prstGeom>
            <a:noFill/>
            <a:ln w="12700">
              <a:solidFill>
                <a:schemeClr val="tx1"/>
              </a:solidFill>
              <a:round/>
              <a:headEnd/>
              <a:tailEnd/>
            </a:ln>
            <a:effectLst/>
          </p:spPr>
          <p:txBody>
            <a:bodyPr/>
            <a:lstStyle/>
            <a:p>
              <a:endParaRPr lang="en-US"/>
            </a:p>
          </p:txBody>
        </p:sp>
        <p:sp>
          <p:nvSpPr>
            <p:cNvPr id="873482" name="Line 10"/>
            <p:cNvSpPr>
              <a:spLocks noChangeShapeType="1"/>
            </p:cNvSpPr>
            <p:nvPr/>
          </p:nvSpPr>
          <p:spPr bwMode="auto">
            <a:xfrm>
              <a:off x="3452" y="2641"/>
              <a:ext cx="0" cy="183"/>
            </a:xfrm>
            <a:prstGeom prst="line">
              <a:avLst/>
            </a:prstGeom>
            <a:noFill/>
            <a:ln w="12700">
              <a:solidFill>
                <a:schemeClr val="tx1"/>
              </a:solidFill>
              <a:round/>
              <a:headEnd/>
              <a:tailEnd/>
            </a:ln>
            <a:effectLst/>
          </p:spPr>
          <p:txBody>
            <a:bodyPr/>
            <a:lstStyle/>
            <a:p>
              <a:endParaRPr lang="en-US"/>
            </a:p>
          </p:txBody>
        </p:sp>
        <p:sp>
          <p:nvSpPr>
            <p:cNvPr id="873483" name="Line 11"/>
            <p:cNvSpPr>
              <a:spLocks noChangeShapeType="1"/>
            </p:cNvSpPr>
            <p:nvPr/>
          </p:nvSpPr>
          <p:spPr bwMode="auto">
            <a:xfrm>
              <a:off x="4028" y="2641"/>
              <a:ext cx="0" cy="183"/>
            </a:xfrm>
            <a:prstGeom prst="line">
              <a:avLst/>
            </a:prstGeom>
            <a:noFill/>
            <a:ln w="12700">
              <a:solidFill>
                <a:schemeClr val="tx1"/>
              </a:solidFill>
              <a:round/>
              <a:headEnd/>
              <a:tailEnd/>
            </a:ln>
            <a:effectLst/>
          </p:spPr>
          <p:txBody>
            <a:bodyPr/>
            <a:lstStyle/>
            <a:p>
              <a:endParaRPr lang="en-US"/>
            </a:p>
          </p:txBody>
        </p:sp>
        <p:sp>
          <p:nvSpPr>
            <p:cNvPr id="873484" name="Text Box 12"/>
            <p:cNvSpPr txBox="1">
              <a:spLocks noChangeArrowheads="1"/>
            </p:cNvSpPr>
            <p:nvPr/>
          </p:nvSpPr>
          <p:spPr bwMode="auto">
            <a:xfrm>
              <a:off x="1248" y="2640"/>
              <a:ext cx="3272" cy="233"/>
            </a:xfrm>
            <a:prstGeom prst="rect">
              <a:avLst/>
            </a:prstGeom>
            <a:noFill/>
            <a:ln w="12700">
              <a:noFill/>
              <a:miter lim="800000"/>
              <a:headEnd/>
              <a:tailEnd/>
            </a:ln>
            <a:effectLst/>
          </p:spPr>
          <p:txBody>
            <a:bodyPr wrap="none">
              <a:spAutoFit/>
            </a:bodyPr>
            <a:lstStyle/>
            <a:p>
              <a:r>
                <a:rPr lang="en-US" dirty="0"/>
                <a:t>op           </a:t>
              </a:r>
              <a:r>
                <a:rPr lang="en-US" dirty="0" err="1"/>
                <a:t>rs</a:t>
              </a:r>
              <a:r>
                <a:rPr lang="en-US" dirty="0">
                  <a:solidFill>
                    <a:schemeClr val="tx1"/>
                  </a:solidFill>
                </a:rPr>
                <a:t>            </a:t>
              </a:r>
              <a:r>
                <a:rPr lang="en-US" dirty="0" err="1"/>
                <a:t>rt</a:t>
              </a:r>
              <a:r>
                <a:rPr lang="en-US" dirty="0"/>
                <a:t>   </a:t>
              </a:r>
              <a:r>
                <a:rPr lang="en-US" dirty="0">
                  <a:solidFill>
                    <a:schemeClr val="tx1"/>
                  </a:solidFill>
                </a:rPr>
                <a:t>  </a:t>
              </a:r>
              <a:r>
                <a:rPr lang="en-US" dirty="0" smtClean="0">
                  <a:solidFill>
                    <a:schemeClr val="tx1"/>
                  </a:solidFill>
                </a:rPr>
                <a:t>                 </a:t>
              </a:r>
              <a:r>
                <a:rPr lang="en-US" dirty="0">
                  <a:solidFill>
                    <a:schemeClr val="tx1"/>
                  </a:solidFill>
                </a:rPr>
                <a:t>rd        </a:t>
              </a:r>
              <a:r>
                <a:rPr lang="en-US" dirty="0" err="1">
                  <a:solidFill>
                    <a:schemeClr val="tx1"/>
                  </a:solidFill>
                </a:rPr>
                <a:t>shamt</a:t>
              </a:r>
              <a:r>
                <a:rPr lang="en-US" dirty="0">
                  <a:solidFill>
                    <a:schemeClr val="tx1"/>
                  </a:solidFill>
                </a:rPr>
                <a:t>       </a:t>
              </a:r>
              <a:r>
                <a:rPr lang="en-US" dirty="0" err="1"/>
                <a:t>funct</a:t>
              </a:r>
              <a:endParaRPr lang="en-US" dirty="0"/>
            </a:p>
          </p:txBody>
        </p:sp>
      </p:grpSp>
      <p:sp>
        <p:nvSpPr>
          <p:cNvPr id="873494" name="Rectangle 22"/>
          <p:cNvSpPr>
            <a:spLocks noChangeArrowheads="1"/>
          </p:cNvSpPr>
          <p:nvPr/>
        </p:nvSpPr>
        <p:spPr bwMode="auto">
          <a:xfrm>
            <a:off x="685800" y="4724400"/>
            <a:ext cx="7924800" cy="16002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r>
              <a:rPr lang="en-US" sz="2400" dirty="0">
                <a:solidFill>
                  <a:schemeClr val="tx1"/>
                </a:solidFill>
              </a:rPr>
              <a:t>Multiplies are done by fast, dedicated hardware and are much more complex (and slower) than adders</a:t>
            </a:r>
          </a:p>
          <a:p>
            <a:pPr marL="342900" indent="-342900">
              <a:lnSpc>
                <a:spcPct val="90000"/>
              </a:lnSpc>
              <a:spcBef>
                <a:spcPct val="65000"/>
              </a:spcBef>
              <a:buClr>
                <a:schemeClr val="accent1"/>
              </a:buClr>
              <a:buSzPct val="75000"/>
              <a:buFont typeface="Wingdings" pitchFamily="2" charset="2"/>
              <a:buChar char="q"/>
            </a:pPr>
            <a:r>
              <a:rPr lang="en-US" sz="2400" dirty="0">
                <a:solidFill>
                  <a:schemeClr val="tx1"/>
                </a:solidFill>
              </a:rPr>
              <a:t>Hardware dividers are even </a:t>
            </a:r>
            <a:r>
              <a:rPr lang="en-US" sz="2400" i="1" dirty="0">
                <a:solidFill>
                  <a:schemeClr val="tx1"/>
                </a:solidFill>
              </a:rPr>
              <a:t>more</a:t>
            </a:r>
            <a:r>
              <a:rPr lang="en-US" sz="2400" dirty="0">
                <a:solidFill>
                  <a:schemeClr val="tx1"/>
                </a:solidFill>
              </a:rPr>
              <a:t> complex and even slower</a:t>
            </a:r>
            <a:r>
              <a:rPr lang="en-US" sz="2400">
                <a:solidFill>
                  <a:schemeClr val="tx1"/>
                </a:solidFill>
              </a:rPr>
              <a:t>; </a:t>
            </a:r>
            <a:endParaRPr lang="en-US" sz="2400" dirty="0">
              <a:solidFill>
                <a:schemeClr val="tx1"/>
              </a:solidFill>
            </a:endParaRPr>
          </a:p>
        </p:txBody>
      </p:sp>
      <p:sp>
        <p:nvSpPr>
          <p:cNvPr id="14" name="Slide Number Placeholder 13"/>
          <p:cNvSpPr>
            <a:spLocks noGrp="1"/>
          </p:cNvSpPr>
          <p:nvPr>
            <p:ph type="sldNum" sz="quarter" idx="12"/>
          </p:nvPr>
        </p:nvSpPr>
        <p:spPr/>
        <p:txBody>
          <a:bodyPr/>
          <a:lstStyle/>
          <a:p>
            <a:fld id="{FFF83E5A-53E9-424E-B3EB-79308C965F6E}" type="slidenum">
              <a:rPr lang="en-US" smtClean="0"/>
              <a:pPr/>
              <a:t>17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3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34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9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457200" y="274638"/>
            <a:ext cx="8229600" cy="715962"/>
          </a:xfrm>
        </p:spPr>
        <p:txBody>
          <a:bodyPr>
            <a:normAutofit fontScale="90000"/>
          </a:bodyPr>
          <a:lstStyle/>
          <a:p>
            <a:r>
              <a:rPr lang="en-US" dirty="0"/>
              <a:t>Division</a:t>
            </a:r>
          </a:p>
        </p:txBody>
      </p:sp>
      <p:sp>
        <p:nvSpPr>
          <p:cNvPr id="921603" name="Rectangle 3"/>
          <p:cNvSpPr>
            <a:spLocks noGrp="1" noChangeArrowheads="1"/>
          </p:cNvSpPr>
          <p:nvPr>
            <p:ph type="body" idx="1"/>
          </p:nvPr>
        </p:nvSpPr>
        <p:spPr>
          <a:xfrm>
            <a:off x="608013" y="914400"/>
            <a:ext cx="8078787" cy="708025"/>
          </a:xfrm>
        </p:spPr>
        <p:txBody>
          <a:bodyPr>
            <a:normAutofit fontScale="77500" lnSpcReduction="20000"/>
          </a:bodyPr>
          <a:lstStyle/>
          <a:p>
            <a:r>
              <a:rPr lang="en-US"/>
              <a:t>Division is just a </a:t>
            </a:r>
            <a:r>
              <a:rPr lang="en-US" i="1" smtClean="0"/>
              <a:t>brunch</a:t>
            </a:r>
            <a:r>
              <a:rPr lang="en-US" smtClean="0"/>
              <a:t> </a:t>
            </a:r>
            <a:r>
              <a:rPr lang="en-US"/>
              <a:t>of quotient digit guesses and left shifts and subtracts</a:t>
            </a:r>
          </a:p>
        </p:txBody>
      </p:sp>
      <p:sp>
        <p:nvSpPr>
          <p:cNvPr id="921604" name="Oval 4"/>
          <p:cNvSpPr>
            <a:spLocks noChangeArrowheads="1"/>
          </p:cNvSpPr>
          <p:nvPr/>
        </p:nvSpPr>
        <p:spPr bwMode="auto">
          <a:xfrm>
            <a:off x="36576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5" name="Oval 5"/>
          <p:cNvSpPr>
            <a:spLocks noChangeArrowheads="1"/>
          </p:cNvSpPr>
          <p:nvPr/>
        </p:nvSpPr>
        <p:spPr bwMode="auto">
          <a:xfrm>
            <a:off x="33528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6" name="Oval 6"/>
          <p:cNvSpPr>
            <a:spLocks noChangeArrowheads="1"/>
          </p:cNvSpPr>
          <p:nvPr/>
        </p:nvSpPr>
        <p:spPr bwMode="auto">
          <a:xfrm>
            <a:off x="30480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7" name="Oval 7"/>
          <p:cNvSpPr>
            <a:spLocks noChangeArrowheads="1"/>
          </p:cNvSpPr>
          <p:nvPr/>
        </p:nvSpPr>
        <p:spPr bwMode="auto">
          <a:xfrm>
            <a:off x="27432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8" name="Oval 8"/>
          <p:cNvSpPr>
            <a:spLocks noChangeArrowheads="1"/>
          </p:cNvSpPr>
          <p:nvPr/>
        </p:nvSpPr>
        <p:spPr bwMode="auto">
          <a:xfrm>
            <a:off x="2743200" y="3200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9" name="Oval 9"/>
          <p:cNvSpPr>
            <a:spLocks noChangeArrowheads="1"/>
          </p:cNvSpPr>
          <p:nvPr/>
        </p:nvSpPr>
        <p:spPr bwMode="auto">
          <a:xfrm>
            <a:off x="3048000" y="3200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0" name="Oval 10"/>
          <p:cNvSpPr>
            <a:spLocks noChangeArrowheads="1"/>
          </p:cNvSpPr>
          <p:nvPr/>
        </p:nvSpPr>
        <p:spPr bwMode="auto">
          <a:xfrm>
            <a:off x="3352800" y="3200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1" name="Oval 11"/>
          <p:cNvSpPr>
            <a:spLocks noChangeArrowheads="1"/>
          </p:cNvSpPr>
          <p:nvPr/>
        </p:nvSpPr>
        <p:spPr bwMode="auto">
          <a:xfrm>
            <a:off x="3657600" y="3200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2" name="Line 12"/>
          <p:cNvSpPr>
            <a:spLocks noChangeShapeType="1"/>
          </p:cNvSpPr>
          <p:nvPr/>
        </p:nvSpPr>
        <p:spPr bwMode="auto">
          <a:xfrm>
            <a:off x="2514600" y="3429000"/>
            <a:ext cx="1295400" cy="0"/>
          </a:xfrm>
          <a:prstGeom prst="line">
            <a:avLst/>
          </a:prstGeom>
          <a:noFill/>
          <a:ln w="28575">
            <a:solidFill>
              <a:schemeClr val="tx1"/>
            </a:solidFill>
            <a:round/>
            <a:headEnd/>
            <a:tailEnd/>
          </a:ln>
          <a:effectLst/>
        </p:spPr>
        <p:txBody>
          <a:bodyPr wrap="none" anchor="ctr"/>
          <a:lstStyle/>
          <a:p>
            <a:endParaRPr lang="en-US"/>
          </a:p>
        </p:txBody>
      </p:sp>
      <p:sp>
        <p:nvSpPr>
          <p:cNvPr id="921613" name="Oval 13"/>
          <p:cNvSpPr>
            <a:spLocks noChangeArrowheads="1"/>
          </p:cNvSpPr>
          <p:nvPr/>
        </p:nvSpPr>
        <p:spPr bwMode="auto">
          <a:xfrm>
            <a:off x="3657600" y="3581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4" name="Oval 14"/>
          <p:cNvSpPr>
            <a:spLocks noChangeArrowheads="1"/>
          </p:cNvSpPr>
          <p:nvPr/>
        </p:nvSpPr>
        <p:spPr bwMode="auto">
          <a:xfrm>
            <a:off x="3352800" y="3581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5" name="Oval 15"/>
          <p:cNvSpPr>
            <a:spLocks noChangeArrowheads="1"/>
          </p:cNvSpPr>
          <p:nvPr/>
        </p:nvSpPr>
        <p:spPr bwMode="auto">
          <a:xfrm>
            <a:off x="3048000" y="3581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6" name="Oval 16"/>
          <p:cNvSpPr>
            <a:spLocks noChangeArrowheads="1"/>
          </p:cNvSpPr>
          <p:nvPr/>
        </p:nvSpPr>
        <p:spPr bwMode="auto">
          <a:xfrm>
            <a:off x="3962400" y="3886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7" name="Oval 17"/>
          <p:cNvSpPr>
            <a:spLocks noChangeArrowheads="1"/>
          </p:cNvSpPr>
          <p:nvPr/>
        </p:nvSpPr>
        <p:spPr bwMode="auto">
          <a:xfrm>
            <a:off x="3657600" y="3886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8" name="Oval 18"/>
          <p:cNvSpPr>
            <a:spLocks noChangeArrowheads="1"/>
          </p:cNvSpPr>
          <p:nvPr/>
        </p:nvSpPr>
        <p:spPr bwMode="auto">
          <a:xfrm>
            <a:off x="3352800" y="3886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9" name="Oval 19"/>
          <p:cNvSpPr>
            <a:spLocks noChangeArrowheads="1"/>
          </p:cNvSpPr>
          <p:nvPr/>
        </p:nvSpPr>
        <p:spPr bwMode="auto">
          <a:xfrm>
            <a:off x="3048000" y="3886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0" name="Oval 20"/>
          <p:cNvSpPr>
            <a:spLocks noChangeArrowheads="1"/>
          </p:cNvSpPr>
          <p:nvPr/>
        </p:nvSpPr>
        <p:spPr bwMode="auto">
          <a:xfrm>
            <a:off x="3962400" y="4191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1" name="Oval 21"/>
          <p:cNvSpPr>
            <a:spLocks noChangeArrowheads="1"/>
          </p:cNvSpPr>
          <p:nvPr/>
        </p:nvSpPr>
        <p:spPr bwMode="auto">
          <a:xfrm>
            <a:off x="3657600" y="4191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2" name="Oval 22"/>
          <p:cNvSpPr>
            <a:spLocks noChangeArrowheads="1"/>
          </p:cNvSpPr>
          <p:nvPr/>
        </p:nvSpPr>
        <p:spPr bwMode="auto">
          <a:xfrm>
            <a:off x="3352800" y="4191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4" name="Oval 24"/>
          <p:cNvSpPr>
            <a:spLocks noChangeArrowheads="1"/>
          </p:cNvSpPr>
          <p:nvPr/>
        </p:nvSpPr>
        <p:spPr bwMode="auto">
          <a:xfrm>
            <a:off x="4267200" y="4495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5" name="Oval 25"/>
          <p:cNvSpPr>
            <a:spLocks noChangeArrowheads="1"/>
          </p:cNvSpPr>
          <p:nvPr/>
        </p:nvSpPr>
        <p:spPr bwMode="auto">
          <a:xfrm>
            <a:off x="3962400" y="4495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6" name="Oval 26"/>
          <p:cNvSpPr>
            <a:spLocks noChangeArrowheads="1"/>
          </p:cNvSpPr>
          <p:nvPr/>
        </p:nvSpPr>
        <p:spPr bwMode="auto">
          <a:xfrm>
            <a:off x="3657600" y="4495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7" name="Oval 27"/>
          <p:cNvSpPr>
            <a:spLocks noChangeArrowheads="1"/>
          </p:cNvSpPr>
          <p:nvPr/>
        </p:nvSpPr>
        <p:spPr bwMode="auto">
          <a:xfrm>
            <a:off x="3352800" y="4495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8" name="Line 28"/>
          <p:cNvSpPr>
            <a:spLocks noChangeShapeType="1"/>
          </p:cNvSpPr>
          <p:nvPr/>
        </p:nvSpPr>
        <p:spPr bwMode="auto">
          <a:xfrm>
            <a:off x="3048000" y="4724400"/>
            <a:ext cx="1371600" cy="0"/>
          </a:xfrm>
          <a:prstGeom prst="line">
            <a:avLst/>
          </a:prstGeom>
          <a:noFill/>
          <a:ln w="28575">
            <a:solidFill>
              <a:schemeClr val="tx1"/>
            </a:solidFill>
            <a:round/>
            <a:headEnd/>
            <a:tailEnd/>
          </a:ln>
          <a:effectLst/>
        </p:spPr>
        <p:txBody>
          <a:bodyPr wrap="none" anchor="ctr"/>
          <a:lstStyle/>
          <a:p>
            <a:endParaRPr lang="en-US"/>
          </a:p>
        </p:txBody>
      </p:sp>
      <p:sp>
        <p:nvSpPr>
          <p:cNvPr id="921630" name="Oval 30"/>
          <p:cNvSpPr>
            <a:spLocks noChangeArrowheads="1"/>
          </p:cNvSpPr>
          <p:nvPr/>
        </p:nvSpPr>
        <p:spPr bwMode="auto">
          <a:xfrm>
            <a:off x="4267200" y="5105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1" name="Oval 31"/>
          <p:cNvSpPr>
            <a:spLocks noChangeArrowheads="1"/>
          </p:cNvSpPr>
          <p:nvPr/>
        </p:nvSpPr>
        <p:spPr bwMode="auto">
          <a:xfrm>
            <a:off x="3657600" y="5105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2" name="Oval 32"/>
          <p:cNvSpPr>
            <a:spLocks noChangeArrowheads="1"/>
          </p:cNvSpPr>
          <p:nvPr/>
        </p:nvSpPr>
        <p:spPr bwMode="auto">
          <a:xfrm>
            <a:off x="3962400" y="5105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3" name="Oval 33"/>
          <p:cNvSpPr>
            <a:spLocks noChangeArrowheads="1"/>
          </p:cNvSpPr>
          <p:nvPr/>
        </p:nvSpPr>
        <p:spPr bwMode="auto">
          <a:xfrm>
            <a:off x="42672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4" name="Oval 34"/>
          <p:cNvSpPr>
            <a:spLocks noChangeArrowheads="1"/>
          </p:cNvSpPr>
          <p:nvPr/>
        </p:nvSpPr>
        <p:spPr bwMode="auto">
          <a:xfrm>
            <a:off x="39624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5" name="Oval 35"/>
          <p:cNvSpPr>
            <a:spLocks noChangeArrowheads="1"/>
          </p:cNvSpPr>
          <p:nvPr/>
        </p:nvSpPr>
        <p:spPr bwMode="auto">
          <a:xfrm>
            <a:off x="36576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6" name="Oval 36"/>
          <p:cNvSpPr>
            <a:spLocks noChangeArrowheads="1"/>
          </p:cNvSpPr>
          <p:nvPr/>
        </p:nvSpPr>
        <p:spPr bwMode="auto">
          <a:xfrm>
            <a:off x="4572000" y="5105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7" name="Text Box 37"/>
          <p:cNvSpPr txBox="1">
            <a:spLocks noChangeArrowheads="1"/>
          </p:cNvSpPr>
          <p:nvPr/>
        </p:nvSpPr>
        <p:spPr bwMode="auto">
          <a:xfrm>
            <a:off x="5562600" y="2743200"/>
            <a:ext cx="1600200" cy="396875"/>
          </a:xfrm>
          <a:prstGeom prst="rect">
            <a:avLst/>
          </a:prstGeom>
          <a:noFill/>
          <a:ln w="28575">
            <a:noFill/>
            <a:miter lim="800000"/>
            <a:headEnd/>
            <a:tailEnd/>
          </a:ln>
          <a:effectLst/>
        </p:spPr>
        <p:txBody>
          <a:bodyPr>
            <a:spAutoFit/>
          </a:bodyPr>
          <a:lstStyle/>
          <a:p>
            <a:r>
              <a:rPr lang="en-US" sz="2000">
                <a:solidFill>
                  <a:schemeClr val="tx1"/>
                </a:solidFill>
              </a:rPr>
              <a:t>dividend</a:t>
            </a:r>
            <a:endParaRPr lang="en-US" sz="2000" baseline="30000">
              <a:solidFill>
                <a:schemeClr val="tx1"/>
              </a:solidFill>
            </a:endParaRPr>
          </a:p>
        </p:txBody>
      </p:sp>
      <p:sp>
        <p:nvSpPr>
          <p:cNvPr id="921638" name="Text Box 38"/>
          <p:cNvSpPr txBox="1">
            <a:spLocks noChangeArrowheads="1"/>
          </p:cNvSpPr>
          <p:nvPr/>
        </p:nvSpPr>
        <p:spPr bwMode="auto">
          <a:xfrm>
            <a:off x="381000" y="3048000"/>
            <a:ext cx="1600200" cy="396875"/>
          </a:xfrm>
          <a:prstGeom prst="rect">
            <a:avLst/>
          </a:prstGeom>
          <a:noFill/>
          <a:ln w="28575">
            <a:noFill/>
            <a:miter lim="800000"/>
            <a:headEnd/>
            <a:tailEnd/>
          </a:ln>
          <a:effectLst/>
        </p:spPr>
        <p:txBody>
          <a:bodyPr>
            <a:spAutoFit/>
          </a:bodyPr>
          <a:lstStyle/>
          <a:p>
            <a:r>
              <a:rPr lang="en-US" sz="2000">
                <a:solidFill>
                  <a:schemeClr val="tx1"/>
                </a:solidFill>
              </a:rPr>
              <a:t>divisor</a:t>
            </a:r>
            <a:endParaRPr lang="en-US" sz="2000" baseline="30000">
              <a:solidFill>
                <a:schemeClr val="tx1"/>
              </a:solidFill>
            </a:endParaRPr>
          </a:p>
        </p:txBody>
      </p:sp>
      <p:sp>
        <p:nvSpPr>
          <p:cNvPr id="921639" name="Text Box 39"/>
          <p:cNvSpPr txBox="1">
            <a:spLocks noChangeArrowheads="1"/>
          </p:cNvSpPr>
          <p:nvPr/>
        </p:nvSpPr>
        <p:spPr bwMode="auto">
          <a:xfrm>
            <a:off x="5638800" y="3733800"/>
            <a:ext cx="1600200" cy="1006475"/>
          </a:xfrm>
          <a:prstGeom prst="rect">
            <a:avLst/>
          </a:prstGeom>
          <a:noFill/>
          <a:ln w="28575">
            <a:noFill/>
            <a:miter lim="800000"/>
            <a:headEnd/>
            <a:tailEnd/>
          </a:ln>
          <a:effectLst/>
        </p:spPr>
        <p:txBody>
          <a:bodyPr>
            <a:spAutoFit/>
          </a:bodyPr>
          <a:lstStyle/>
          <a:p>
            <a:r>
              <a:rPr lang="en-US" sz="2000">
                <a:solidFill>
                  <a:schemeClr val="tx1"/>
                </a:solidFill>
              </a:rPr>
              <a:t>partial</a:t>
            </a:r>
          </a:p>
          <a:p>
            <a:r>
              <a:rPr lang="en-US" sz="2000">
                <a:solidFill>
                  <a:schemeClr val="tx1"/>
                </a:solidFill>
              </a:rPr>
              <a:t>remainder</a:t>
            </a:r>
          </a:p>
          <a:p>
            <a:r>
              <a:rPr lang="en-US" sz="2000">
                <a:solidFill>
                  <a:schemeClr val="tx1"/>
                </a:solidFill>
              </a:rPr>
              <a:t>array</a:t>
            </a:r>
            <a:endParaRPr lang="en-US" sz="2000" baseline="30000">
              <a:solidFill>
                <a:schemeClr val="tx1"/>
              </a:solidFill>
            </a:endParaRPr>
          </a:p>
        </p:txBody>
      </p:sp>
      <p:sp>
        <p:nvSpPr>
          <p:cNvPr id="921640" name="Text Box 40"/>
          <p:cNvSpPr txBox="1">
            <a:spLocks noChangeArrowheads="1"/>
          </p:cNvSpPr>
          <p:nvPr/>
        </p:nvSpPr>
        <p:spPr bwMode="auto">
          <a:xfrm>
            <a:off x="5562600" y="2286000"/>
            <a:ext cx="1676400" cy="396875"/>
          </a:xfrm>
          <a:prstGeom prst="rect">
            <a:avLst/>
          </a:prstGeom>
          <a:noFill/>
          <a:ln w="28575">
            <a:noFill/>
            <a:miter lim="800000"/>
            <a:headEnd/>
            <a:tailEnd/>
          </a:ln>
          <a:effectLst/>
        </p:spPr>
        <p:txBody>
          <a:bodyPr>
            <a:spAutoFit/>
          </a:bodyPr>
          <a:lstStyle/>
          <a:p>
            <a:r>
              <a:rPr lang="en-US" sz="2000">
                <a:solidFill>
                  <a:schemeClr val="tx1"/>
                </a:solidFill>
              </a:rPr>
              <a:t>quotient</a:t>
            </a:r>
            <a:endParaRPr lang="en-US" sz="2000" baseline="30000">
              <a:solidFill>
                <a:schemeClr val="tx1"/>
              </a:solidFill>
            </a:endParaRPr>
          </a:p>
        </p:txBody>
      </p:sp>
      <p:sp>
        <p:nvSpPr>
          <p:cNvPr id="921641" name="Line 41"/>
          <p:cNvSpPr>
            <a:spLocks noChangeShapeType="1"/>
          </p:cNvSpPr>
          <p:nvPr/>
        </p:nvSpPr>
        <p:spPr bwMode="auto">
          <a:xfrm>
            <a:off x="1219200" y="27432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42" name="Text Box 42"/>
          <p:cNvSpPr txBox="1">
            <a:spLocks noChangeArrowheads="1"/>
          </p:cNvSpPr>
          <p:nvPr/>
        </p:nvSpPr>
        <p:spPr bwMode="auto">
          <a:xfrm>
            <a:off x="1524000" y="22860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1645" name="Oval 45"/>
          <p:cNvSpPr>
            <a:spLocks noChangeArrowheads="1"/>
          </p:cNvSpPr>
          <p:nvPr/>
        </p:nvSpPr>
        <p:spPr bwMode="auto">
          <a:xfrm>
            <a:off x="22098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46" name="Oval 46"/>
          <p:cNvSpPr>
            <a:spLocks noChangeArrowheads="1"/>
          </p:cNvSpPr>
          <p:nvPr/>
        </p:nvSpPr>
        <p:spPr bwMode="auto">
          <a:xfrm>
            <a:off x="19050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47" name="Oval 47"/>
          <p:cNvSpPr>
            <a:spLocks noChangeArrowheads="1"/>
          </p:cNvSpPr>
          <p:nvPr/>
        </p:nvSpPr>
        <p:spPr bwMode="auto">
          <a:xfrm>
            <a:off x="16002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48" name="Oval 48"/>
          <p:cNvSpPr>
            <a:spLocks noChangeArrowheads="1"/>
          </p:cNvSpPr>
          <p:nvPr/>
        </p:nvSpPr>
        <p:spPr bwMode="auto">
          <a:xfrm>
            <a:off x="12954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3" name="Line 53"/>
          <p:cNvSpPr>
            <a:spLocks noChangeShapeType="1"/>
          </p:cNvSpPr>
          <p:nvPr/>
        </p:nvSpPr>
        <p:spPr bwMode="auto">
          <a:xfrm>
            <a:off x="2514600" y="2743200"/>
            <a:ext cx="2590800" cy="0"/>
          </a:xfrm>
          <a:prstGeom prst="line">
            <a:avLst/>
          </a:prstGeom>
          <a:noFill/>
          <a:ln w="28575">
            <a:solidFill>
              <a:schemeClr val="tx1"/>
            </a:solidFill>
            <a:round/>
            <a:headEnd/>
            <a:tailEnd/>
          </a:ln>
          <a:effectLst/>
        </p:spPr>
        <p:txBody>
          <a:bodyPr wrap="none" anchor="ctr"/>
          <a:lstStyle/>
          <a:p>
            <a:endParaRPr lang="en-US"/>
          </a:p>
        </p:txBody>
      </p:sp>
      <p:sp>
        <p:nvSpPr>
          <p:cNvPr id="921654" name="Line 54"/>
          <p:cNvSpPr>
            <a:spLocks noChangeShapeType="1"/>
          </p:cNvSpPr>
          <p:nvPr/>
        </p:nvSpPr>
        <p:spPr bwMode="auto">
          <a:xfrm>
            <a:off x="2514600" y="2743200"/>
            <a:ext cx="0" cy="228600"/>
          </a:xfrm>
          <a:prstGeom prst="line">
            <a:avLst/>
          </a:prstGeom>
          <a:noFill/>
          <a:ln w="28575">
            <a:solidFill>
              <a:schemeClr val="tx1"/>
            </a:solidFill>
            <a:round/>
            <a:headEnd/>
            <a:tailEnd/>
          </a:ln>
          <a:effectLst/>
        </p:spPr>
        <p:txBody>
          <a:bodyPr wrap="none" anchor="ctr"/>
          <a:lstStyle/>
          <a:p>
            <a:endParaRPr lang="en-US"/>
          </a:p>
        </p:txBody>
      </p:sp>
      <p:sp>
        <p:nvSpPr>
          <p:cNvPr id="921655" name="Oval 55"/>
          <p:cNvSpPr>
            <a:spLocks noChangeArrowheads="1"/>
          </p:cNvSpPr>
          <p:nvPr/>
        </p:nvSpPr>
        <p:spPr bwMode="auto">
          <a:xfrm>
            <a:off x="3657600" y="2514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6" name="Oval 56"/>
          <p:cNvSpPr>
            <a:spLocks noChangeArrowheads="1"/>
          </p:cNvSpPr>
          <p:nvPr/>
        </p:nvSpPr>
        <p:spPr bwMode="auto">
          <a:xfrm>
            <a:off x="3962400" y="2514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7" name="Oval 57"/>
          <p:cNvSpPr>
            <a:spLocks noChangeArrowheads="1"/>
          </p:cNvSpPr>
          <p:nvPr/>
        </p:nvSpPr>
        <p:spPr bwMode="auto">
          <a:xfrm>
            <a:off x="4267200" y="2514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8" name="Oval 58"/>
          <p:cNvSpPr>
            <a:spLocks noChangeArrowheads="1"/>
          </p:cNvSpPr>
          <p:nvPr/>
        </p:nvSpPr>
        <p:spPr bwMode="auto">
          <a:xfrm>
            <a:off x="4572000" y="2514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0" name="Line 60"/>
          <p:cNvSpPr>
            <a:spLocks noChangeShapeType="1"/>
          </p:cNvSpPr>
          <p:nvPr/>
        </p:nvSpPr>
        <p:spPr bwMode="auto">
          <a:xfrm>
            <a:off x="2819400" y="4114800"/>
            <a:ext cx="1295400" cy="0"/>
          </a:xfrm>
          <a:prstGeom prst="line">
            <a:avLst/>
          </a:prstGeom>
          <a:noFill/>
          <a:ln w="28575">
            <a:solidFill>
              <a:schemeClr val="tx1"/>
            </a:solidFill>
            <a:round/>
            <a:headEnd/>
            <a:tailEnd/>
          </a:ln>
          <a:effectLst/>
        </p:spPr>
        <p:txBody>
          <a:bodyPr wrap="none" anchor="ctr"/>
          <a:lstStyle/>
          <a:p>
            <a:endParaRPr lang="en-US"/>
          </a:p>
        </p:txBody>
      </p:sp>
      <p:sp>
        <p:nvSpPr>
          <p:cNvPr id="921662" name="Line 62"/>
          <p:cNvSpPr>
            <a:spLocks noChangeShapeType="1"/>
          </p:cNvSpPr>
          <p:nvPr/>
        </p:nvSpPr>
        <p:spPr bwMode="auto">
          <a:xfrm>
            <a:off x="3581400" y="23622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63" name="Text Box 63"/>
          <p:cNvSpPr txBox="1">
            <a:spLocks noChangeArrowheads="1"/>
          </p:cNvSpPr>
          <p:nvPr/>
        </p:nvSpPr>
        <p:spPr bwMode="auto">
          <a:xfrm>
            <a:off x="3962400" y="19050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1665" name="Line 65"/>
          <p:cNvSpPr>
            <a:spLocks noChangeShapeType="1"/>
          </p:cNvSpPr>
          <p:nvPr/>
        </p:nvSpPr>
        <p:spPr bwMode="auto">
          <a:xfrm>
            <a:off x="3276600" y="5334000"/>
            <a:ext cx="1447800" cy="0"/>
          </a:xfrm>
          <a:prstGeom prst="line">
            <a:avLst/>
          </a:prstGeom>
          <a:noFill/>
          <a:ln w="28575">
            <a:solidFill>
              <a:schemeClr val="tx1"/>
            </a:solidFill>
            <a:round/>
            <a:headEnd/>
            <a:tailEnd/>
          </a:ln>
          <a:effectLst/>
        </p:spPr>
        <p:txBody>
          <a:bodyPr wrap="none" anchor="ctr"/>
          <a:lstStyle/>
          <a:p>
            <a:endParaRPr lang="en-US"/>
          </a:p>
        </p:txBody>
      </p:sp>
      <p:sp>
        <p:nvSpPr>
          <p:cNvPr id="921666" name="Oval 66"/>
          <p:cNvSpPr>
            <a:spLocks noChangeArrowheads="1"/>
          </p:cNvSpPr>
          <p:nvPr/>
        </p:nvSpPr>
        <p:spPr bwMode="auto">
          <a:xfrm>
            <a:off x="3962400" y="5410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7" name="Oval 67"/>
          <p:cNvSpPr>
            <a:spLocks noChangeArrowheads="1"/>
          </p:cNvSpPr>
          <p:nvPr/>
        </p:nvSpPr>
        <p:spPr bwMode="auto">
          <a:xfrm>
            <a:off x="3657600" y="5410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8" name="Oval 68"/>
          <p:cNvSpPr>
            <a:spLocks noChangeArrowheads="1"/>
          </p:cNvSpPr>
          <p:nvPr/>
        </p:nvSpPr>
        <p:spPr bwMode="auto">
          <a:xfrm>
            <a:off x="4267200" y="5410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9" name="Oval 69"/>
          <p:cNvSpPr>
            <a:spLocks noChangeArrowheads="1"/>
          </p:cNvSpPr>
          <p:nvPr/>
        </p:nvSpPr>
        <p:spPr bwMode="auto">
          <a:xfrm>
            <a:off x="4572000" y="5410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74" name="Text Box 74"/>
          <p:cNvSpPr txBox="1">
            <a:spLocks noChangeArrowheads="1"/>
          </p:cNvSpPr>
          <p:nvPr/>
        </p:nvSpPr>
        <p:spPr bwMode="auto">
          <a:xfrm>
            <a:off x="5638800" y="5257800"/>
            <a:ext cx="1981200" cy="396875"/>
          </a:xfrm>
          <a:prstGeom prst="rect">
            <a:avLst/>
          </a:prstGeom>
          <a:noFill/>
          <a:ln w="28575">
            <a:noFill/>
            <a:miter lim="800000"/>
            <a:headEnd/>
            <a:tailEnd/>
          </a:ln>
          <a:effectLst/>
        </p:spPr>
        <p:txBody>
          <a:bodyPr>
            <a:spAutoFit/>
          </a:bodyPr>
          <a:lstStyle/>
          <a:p>
            <a:r>
              <a:rPr lang="en-US" sz="2000">
                <a:solidFill>
                  <a:schemeClr val="tx1"/>
                </a:solidFill>
              </a:rPr>
              <a:t>remainder</a:t>
            </a:r>
            <a:endParaRPr lang="en-US" sz="2000" baseline="30000">
              <a:solidFill>
                <a:schemeClr val="tx1"/>
              </a:solidFill>
            </a:endParaRPr>
          </a:p>
        </p:txBody>
      </p:sp>
      <p:sp>
        <p:nvSpPr>
          <p:cNvPr id="921676" name="Line 76"/>
          <p:cNvSpPr>
            <a:spLocks noChangeShapeType="1"/>
          </p:cNvSpPr>
          <p:nvPr/>
        </p:nvSpPr>
        <p:spPr bwMode="auto">
          <a:xfrm>
            <a:off x="2286000" y="3276600"/>
            <a:ext cx="152400" cy="0"/>
          </a:xfrm>
          <a:prstGeom prst="line">
            <a:avLst/>
          </a:prstGeom>
          <a:noFill/>
          <a:ln w="28575">
            <a:solidFill>
              <a:schemeClr val="tx1"/>
            </a:solidFill>
            <a:round/>
            <a:headEnd/>
            <a:tailEnd/>
          </a:ln>
          <a:effectLst/>
        </p:spPr>
        <p:txBody>
          <a:bodyPr wrap="none" anchor="ctr"/>
          <a:lstStyle/>
          <a:p>
            <a:endParaRPr lang="en-US"/>
          </a:p>
        </p:txBody>
      </p:sp>
      <p:sp>
        <p:nvSpPr>
          <p:cNvPr id="921677" name="Line 77"/>
          <p:cNvSpPr>
            <a:spLocks noChangeShapeType="1"/>
          </p:cNvSpPr>
          <p:nvPr/>
        </p:nvSpPr>
        <p:spPr bwMode="auto">
          <a:xfrm>
            <a:off x="2514600" y="3886200"/>
            <a:ext cx="152400" cy="0"/>
          </a:xfrm>
          <a:prstGeom prst="line">
            <a:avLst/>
          </a:prstGeom>
          <a:noFill/>
          <a:ln w="28575">
            <a:solidFill>
              <a:schemeClr val="tx1"/>
            </a:solidFill>
            <a:round/>
            <a:headEnd/>
            <a:tailEnd/>
          </a:ln>
          <a:effectLst/>
        </p:spPr>
        <p:txBody>
          <a:bodyPr wrap="none" anchor="ctr"/>
          <a:lstStyle/>
          <a:p>
            <a:endParaRPr lang="en-US"/>
          </a:p>
        </p:txBody>
      </p:sp>
      <p:sp>
        <p:nvSpPr>
          <p:cNvPr id="921678" name="Line 78"/>
          <p:cNvSpPr>
            <a:spLocks noChangeShapeType="1"/>
          </p:cNvSpPr>
          <p:nvPr/>
        </p:nvSpPr>
        <p:spPr bwMode="auto">
          <a:xfrm>
            <a:off x="2743200" y="4495800"/>
            <a:ext cx="152400" cy="0"/>
          </a:xfrm>
          <a:prstGeom prst="line">
            <a:avLst/>
          </a:prstGeom>
          <a:noFill/>
          <a:ln w="28575">
            <a:solidFill>
              <a:schemeClr val="tx1"/>
            </a:solidFill>
            <a:round/>
            <a:headEnd/>
            <a:tailEnd/>
          </a:ln>
          <a:effectLst/>
        </p:spPr>
        <p:txBody>
          <a:bodyPr wrap="none" anchor="ctr"/>
          <a:lstStyle/>
          <a:p>
            <a:endParaRPr lang="en-US"/>
          </a:p>
        </p:txBody>
      </p:sp>
      <p:sp>
        <p:nvSpPr>
          <p:cNvPr id="921679" name="Line 79"/>
          <p:cNvSpPr>
            <a:spLocks noChangeShapeType="1"/>
          </p:cNvSpPr>
          <p:nvPr/>
        </p:nvSpPr>
        <p:spPr bwMode="auto">
          <a:xfrm>
            <a:off x="2971800" y="5105400"/>
            <a:ext cx="152400" cy="0"/>
          </a:xfrm>
          <a:prstGeom prst="line">
            <a:avLst/>
          </a:prstGeom>
          <a:noFill/>
          <a:ln w="28575">
            <a:solidFill>
              <a:schemeClr val="tx1"/>
            </a:solidFill>
            <a:round/>
            <a:headEnd/>
            <a:tailEnd/>
          </a:ln>
          <a:effectLst/>
        </p:spPr>
        <p:txBody>
          <a:bodyPr wrap="none" anchor="ctr"/>
          <a:lstStyle/>
          <a:p>
            <a:endParaRPr lang="en-US"/>
          </a:p>
        </p:txBody>
      </p:sp>
      <p:sp>
        <p:nvSpPr>
          <p:cNvPr id="921680" name="Text Box 80"/>
          <p:cNvSpPr txBox="1">
            <a:spLocks noChangeArrowheads="1"/>
          </p:cNvSpPr>
          <p:nvPr/>
        </p:nvSpPr>
        <p:spPr bwMode="auto">
          <a:xfrm>
            <a:off x="3962400" y="55626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1681" name="Line 81"/>
          <p:cNvSpPr>
            <a:spLocks noChangeShapeType="1"/>
          </p:cNvSpPr>
          <p:nvPr/>
        </p:nvSpPr>
        <p:spPr bwMode="auto">
          <a:xfrm>
            <a:off x="3581400" y="56388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88" name="AutoShape 88"/>
          <p:cNvSpPr>
            <a:spLocks/>
          </p:cNvSpPr>
          <p:nvPr/>
        </p:nvSpPr>
        <p:spPr bwMode="auto">
          <a:xfrm>
            <a:off x="5181600" y="3200400"/>
            <a:ext cx="228600" cy="2286000"/>
          </a:xfrm>
          <a:prstGeom prst="rightBrace">
            <a:avLst>
              <a:gd name="adj1" fmla="val 83333"/>
              <a:gd name="adj2" fmla="val 50000"/>
            </a:avLst>
          </a:prstGeom>
          <a:noFill/>
          <a:ln w="28575">
            <a:solidFill>
              <a:schemeClr val="accent1"/>
            </a:solidFill>
            <a:round/>
            <a:headEnd/>
            <a:tailEnd/>
          </a:ln>
          <a:effectLst/>
        </p:spPr>
        <p:txBody>
          <a:bodyPr wrap="none" anchor="ctr"/>
          <a:lstStyle/>
          <a:p>
            <a:endParaRPr lang="en-US"/>
          </a:p>
        </p:txBody>
      </p:sp>
      <p:sp>
        <p:nvSpPr>
          <p:cNvPr id="921690" name="Text Box 90"/>
          <p:cNvSpPr txBox="1">
            <a:spLocks noChangeArrowheads="1"/>
          </p:cNvSpPr>
          <p:nvPr/>
        </p:nvSpPr>
        <p:spPr bwMode="auto">
          <a:xfrm>
            <a:off x="3810000" y="27273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1" name="Text Box 91"/>
          <p:cNvSpPr txBox="1">
            <a:spLocks noChangeArrowheads="1"/>
          </p:cNvSpPr>
          <p:nvPr/>
        </p:nvSpPr>
        <p:spPr bwMode="auto">
          <a:xfrm>
            <a:off x="4114800" y="27273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2" name="Text Box 92"/>
          <p:cNvSpPr txBox="1">
            <a:spLocks noChangeArrowheads="1"/>
          </p:cNvSpPr>
          <p:nvPr/>
        </p:nvSpPr>
        <p:spPr bwMode="auto">
          <a:xfrm>
            <a:off x="4419600" y="27273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3" name="Text Box 93"/>
          <p:cNvSpPr txBox="1">
            <a:spLocks noChangeArrowheads="1"/>
          </p:cNvSpPr>
          <p:nvPr/>
        </p:nvSpPr>
        <p:spPr bwMode="auto">
          <a:xfrm>
            <a:off x="3810000" y="34131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4" name="Text Box 94"/>
          <p:cNvSpPr txBox="1">
            <a:spLocks noChangeArrowheads="1"/>
          </p:cNvSpPr>
          <p:nvPr/>
        </p:nvSpPr>
        <p:spPr bwMode="auto">
          <a:xfrm>
            <a:off x="4114800" y="4038600"/>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5" name="Text Box 95"/>
          <p:cNvSpPr txBox="1">
            <a:spLocks noChangeArrowheads="1"/>
          </p:cNvSpPr>
          <p:nvPr/>
        </p:nvSpPr>
        <p:spPr bwMode="auto">
          <a:xfrm>
            <a:off x="4419600" y="4648200"/>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73" name="Slide Number Placeholder 72"/>
          <p:cNvSpPr>
            <a:spLocks noGrp="1"/>
          </p:cNvSpPr>
          <p:nvPr>
            <p:ph type="sldNum" sz="quarter" idx="12"/>
          </p:nvPr>
        </p:nvSpPr>
        <p:spPr/>
        <p:txBody>
          <a:bodyPr/>
          <a:lstStyle/>
          <a:p>
            <a:fld id="{FFF83E5A-53E9-424E-B3EB-79308C965F6E}"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ChangeArrowheads="1"/>
          </p:cNvSpPr>
          <p:nvPr/>
        </p:nvSpPr>
        <p:spPr bwMode="auto">
          <a:xfrm>
            <a:off x="225425" y="312738"/>
            <a:ext cx="2054225" cy="477837"/>
          </a:xfrm>
          <a:prstGeom prst="rect">
            <a:avLst/>
          </a:prstGeom>
          <a:noFill/>
          <a:ln w="12700">
            <a:noFill/>
            <a:miter lim="800000"/>
            <a:headEnd/>
            <a:tailEnd/>
          </a:ln>
          <a:effectLst/>
        </p:spPr>
        <p:txBody>
          <a:bodyPr wrap="none" anchor="ctr"/>
          <a:lstStyle/>
          <a:p>
            <a:endParaRPr lang="en-US"/>
          </a:p>
        </p:txBody>
      </p:sp>
      <p:sp>
        <p:nvSpPr>
          <p:cNvPr id="923651" name="Rectangle 3"/>
          <p:cNvSpPr>
            <a:spLocks noGrp="1" noChangeArrowheads="1"/>
          </p:cNvSpPr>
          <p:nvPr>
            <p:ph type="body" idx="1"/>
          </p:nvPr>
        </p:nvSpPr>
        <p:spPr>
          <a:xfrm>
            <a:off x="685800" y="914400"/>
            <a:ext cx="7924800" cy="5715000"/>
          </a:xfrm>
          <a:noFill/>
          <a:ln/>
        </p:spPr>
        <p:txBody>
          <a:bodyPr lIns="90488" tIns="44450" rIns="90488" bIns="44450">
            <a:normAutofit/>
          </a:bodyPr>
          <a:lstStyle/>
          <a:p>
            <a:pPr marL="342900" indent="-342900"/>
            <a:r>
              <a:rPr lang="en-US" dirty="0"/>
              <a:t>Divide generates the reminder in </a:t>
            </a:r>
            <a:r>
              <a:rPr lang="en-US" dirty="0">
                <a:latin typeface="Courier New" pitchFamily="49" charset="0"/>
              </a:rPr>
              <a:t>hi</a:t>
            </a:r>
            <a:r>
              <a:rPr lang="en-US" dirty="0"/>
              <a:t> and the quotient in </a:t>
            </a:r>
            <a:r>
              <a:rPr lang="en-US" dirty="0">
                <a:latin typeface="Courier New" pitchFamily="49" charset="0"/>
              </a:rPr>
              <a:t>lo</a:t>
            </a:r>
            <a:endParaRPr lang="en-US" dirty="0"/>
          </a:p>
          <a:p>
            <a:pPr marL="342900" indent="-342900">
              <a:buFont typeface="Wingdings" pitchFamily="2" charset="2"/>
              <a:buNone/>
            </a:pPr>
            <a:r>
              <a:rPr lang="en-US" dirty="0">
                <a:latin typeface="Courier New" pitchFamily="49" charset="0"/>
              </a:rPr>
              <a:t>	</a:t>
            </a:r>
            <a:r>
              <a:rPr lang="en-US" dirty="0" smtClean="0">
                <a:latin typeface="Courier New" pitchFamily="49" charset="0"/>
              </a:rPr>
              <a:t>div</a:t>
            </a:r>
            <a:r>
              <a:rPr lang="en-US" dirty="0">
                <a:latin typeface="Courier New" pitchFamily="49" charset="0"/>
              </a:rPr>
              <a:t> </a:t>
            </a:r>
            <a:r>
              <a:rPr lang="en-US" dirty="0" smtClean="0">
                <a:latin typeface="Courier New" pitchFamily="49" charset="0"/>
              </a:rPr>
              <a:t>$s0</a:t>
            </a:r>
            <a:r>
              <a:rPr lang="en-US" dirty="0">
                <a:latin typeface="Courier New" pitchFamily="49" charset="0"/>
              </a:rPr>
              <a:t>, $s1	</a:t>
            </a:r>
            <a:r>
              <a:rPr lang="en-US" sz="2800" dirty="0" smtClean="0">
                <a:latin typeface="Courier New" pitchFamily="49" charset="0"/>
              </a:rPr>
              <a:t># </a:t>
            </a:r>
            <a:r>
              <a:rPr lang="en-US" sz="2800" dirty="0">
                <a:latin typeface="Courier New" pitchFamily="49" charset="0"/>
              </a:rPr>
              <a:t>lo = $s0 / $s1</a:t>
            </a:r>
          </a:p>
          <a:p>
            <a:pPr marL="342900" indent="-342900">
              <a:buFont typeface="Wingdings" pitchFamily="2" charset="2"/>
              <a:buNone/>
            </a:pPr>
            <a:r>
              <a:rPr lang="en-US" sz="2800" dirty="0">
                <a:latin typeface="Courier New" pitchFamily="49" charset="0"/>
              </a:rPr>
              <a:t>					</a:t>
            </a:r>
            <a:r>
              <a:rPr lang="en-US" sz="2800" dirty="0" smtClean="0">
                <a:latin typeface="Courier New" pitchFamily="49" charset="0"/>
              </a:rPr>
              <a:t># </a:t>
            </a:r>
            <a:r>
              <a:rPr lang="en-US" sz="2800" dirty="0">
                <a:latin typeface="Courier New" pitchFamily="49" charset="0"/>
              </a:rPr>
              <a:t>hi = $s0 </a:t>
            </a:r>
            <a:r>
              <a:rPr lang="en-US" sz="2800" dirty="0" smtClean="0">
                <a:latin typeface="Courier New" pitchFamily="49" charset="0"/>
              </a:rPr>
              <a:t>mod $s1</a:t>
            </a:r>
            <a:endParaRPr lang="en-US" dirty="0">
              <a:latin typeface="Courier New" pitchFamily="49" charset="0"/>
            </a:endParaRPr>
          </a:p>
          <a:p>
            <a:pPr marL="342900" indent="-342900">
              <a:buFont typeface="Wingdings" pitchFamily="2" charset="2"/>
              <a:buNone/>
            </a:pPr>
            <a:endParaRPr lang="en-US" dirty="0"/>
          </a:p>
          <a:p>
            <a:pPr marL="742950" lvl="1" indent="-285750"/>
            <a:r>
              <a:rPr lang="en-US" dirty="0" smtClean="0"/>
              <a:t>Instructions</a:t>
            </a:r>
            <a:r>
              <a:rPr lang="en-US" dirty="0" smtClean="0">
                <a:latin typeface="Courier New" pitchFamily="49" charset="0"/>
              </a:rPr>
              <a:t> </a:t>
            </a:r>
            <a:r>
              <a:rPr lang="en-US" dirty="0" err="1">
                <a:latin typeface="Courier New" pitchFamily="49" charset="0"/>
              </a:rPr>
              <a:t>mfhi</a:t>
            </a:r>
            <a:r>
              <a:rPr lang="en-US" dirty="0">
                <a:latin typeface="Courier New" pitchFamily="49" charset="0"/>
              </a:rPr>
              <a:t> rd </a:t>
            </a:r>
            <a:r>
              <a:rPr lang="en-US" dirty="0"/>
              <a:t>and</a:t>
            </a:r>
            <a:r>
              <a:rPr lang="en-US" dirty="0">
                <a:latin typeface="Courier New" pitchFamily="49" charset="0"/>
              </a:rPr>
              <a:t> </a:t>
            </a:r>
            <a:r>
              <a:rPr lang="en-US" dirty="0" err="1">
                <a:latin typeface="Courier New" pitchFamily="49" charset="0"/>
              </a:rPr>
              <a:t>mflo</a:t>
            </a:r>
            <a:r>
              <a:rPr lang="en-US" dirty="0">
                <a:latin typeface="Courier New" pitchFamily="49" charset="0"/>
              </a:rPr>
              <a:t> rd </a:t>
            </a:r>
            <a:r>
              <a:rPr lang="en-US" dirty="0"/>
              <a:t>are provided to move the quotient and reminder to (user accessible) registers in the register file</a:t>
            </a:r>
          </a:p>
        </p:txBody>
      </p:sp>
      <p:sp>
        <p:nvSpPr>
          <p:cNvPr id="923652" name="Rectangle 4"/>
          <p:cNvSpPr>
            <a:spLocks noGrp="1" noChangeArrowheads="1"/>
          </p:cNvSpPr>
          <p:nvPr>
            <p:ph type="title"/>
          </p:nvPr>
        </p:nvSpPr>
        <p:spPr>
          <a:xfrm>
            <a:off x="457200" y="274638"/>
            <a:ext cx="8229600" cy="868362"/>
          </a:xfrm>
          <a:noFill/>
          <a:ln/>
        </p:spPr>
        <p:txBody>
          <a:bodyPr lIns="90488" tIns="44450" rIns="90488" bIns="44450" anchor="ctr"/>
          <a:lstStyle/>
          <a:p>
            <a:r>
              <a:rPr lang="en-US" dirty="0"/>
              <a:t>MIPS Divide Instruction</a:t>
            </a:r>
          </a:p>
        </p:txBody>
      </p:sp>
      <p:sp>
        <p:nvSpPr>
          <p:cNvPr id="923661" name="Rectangle 13"/>
          <p:cNvSpPr>
            <a:spLocks noChangeArrowheads="1"/>
          </p:cNvSpPr>
          <p:nvPr/>
        </p:nvSpPr>
        <p:spPr bwMode="auto">
          <a:xfrm>
            <a:off x="609600" y="5029200"/>
            <a:ext cx="7924800" cy="12192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r>
              <a:rPr lang="en-US" sz="2400">
                <a:solidFill>
                  <a:schemeClr val="tx1"/>
                </a:solidFill>
              </a:rPr>
              <a:t>As with multiply, divide ignores overflow so software must determine if the quotient is too large.  Software must also check the divisor to avoid division by 0.</a:t>
            </a:r>
          </a:p>
        </p:txBody>
      </p:sp>
      <p:grpSp>
        <p:nvGrpSpPr>
          <p:cNvPr id="2" name="Group 14"/>
          <p:cNvGrpSpPr>
            <a:grpSpLocks/>
          </p:cNvGrpSpPr>
          <p:nvPr/>
        </p:nvGrpSpPr>
        <p:grpSpPr bwMode="auto">
          <a:xfrm>
            <a:off x="1524000" y="3138488"/>
            <a:ext cx="5791200" cy="369887"/>
            <a:chOff x="1056" y="2640"/>
            <a:chExt cx="3648" cy="233"/>
          </a:xfrm>
        </p:grpSpPr>
        <p:sp>
          <p:nvSpPr>
            <p:cNvPr id="923663" name="Rectangle 15"/>
            <p:cNvSpPr>
              <a:spLocks noChangeArrowheads="1"/>
            </p:cNvSpPr>
            <p:nvPr/>
          </p:nvSpPr>
          <p:spPr bwMode="auto">
            <a:xfrm>
              <a:off x="1056" y="2640"/>
              <a:ext cx="3648" cy="184"/>
            </a:xfrm>
            <a:prstGeom prst="rect">
              <a:avLst/>
            </a:prstGeom>
            <a:noFill/>
            <a:ln w="12700">
              <a:solidFill>
                <a:schemeClr val="tx1"/>
              </a:solidFill>
              <a:miter lim="800000"/>
              <a:headEnd/>
              <a:tailEnd/>
            </a:ln>
            <a:effectLst/>
          </p:spPr>
          <p:txBody>
            <a:bodyPr wrap="none" anchor="ctr"/>
            <a:lstStyle/>
            <a:p>
              <a:endParaRPr lang="en-US"/>
            </a:p>
          </p:txBody>
        </p:sp>
        <p:sp>
          <p:nvSpPr>
            <p:cNvPr id="923664" name="Line 16"/>
            <p:cNvSpPr>
              <a:spLocks noChangeShapeType="1"/>
            </p:cNvSpPr>
            <p:nvPr/>
          </p:nvSpPr>
          <p:spPr bwMode="auto">
            <a:xfrm>
              <a:off x="1728" y="2640"/>
              <a:ext cx="0" cy="183"/>
            </a:xfrm>
            <a:prstGeom prst="line">
              <a:avLst/>
            </a:prstGeom>
            <a:noFill/>
            <a:ln w="12700">
              <a:solidFill>
                <a:schemeClr val="tx1"/>
              </a:solidFill>
              <a:round/>
              <a:headEnd/>
              <a:tailEnd/>
            </a:ln>
            <a:effectLst/>
          </p:spPr>
          <p:txBody>
            <a:bodyPr/>
            <a:lstStyle/>
            <a:p>
              <a:endParaRPr lang="en-US"/>
            </a:p>
          </p:txBody>
        </p:sp>
        <p:sp>
          <p:nvSpPr>
            <p:cNvPr id="923665" name="Line 17"/>
            <p:cNvSpPr>
              <a:spLocks noChangeShapeType="1"/>
            </p:cNvSpPr>
            <p:nvPr/>
          </p:nvSpPr>
          <p:spPr bwMode="auto">
            <a:xfrm>
              <a:off x="2300" y="2641"/>
              <a:ext cx="0" cy="183"/>
            </a:xfrm>
            <a:prstGeom prst="line">
              <a:avLst/>
            </a:prstGeom>
            <a:noFill/>
            <a:ln w="12700">
              <a:solidFill>
                <a:schemeClr val="tx1"/>
              </a:solidFill>
              <a:round/>
              <a:headEnd/>
              <a:tailEnd/>
            </a:ln>
            <a:effectLst/>
          </p:spPr>
          <p:txBody>
            <a:bodyPr/>
            <a:lstStyle/>
            <a:p>
              <a:endParaRPr lang="en-US"/>
            </a:p>
          </p:txBody>
        </p:sp>
        <p:sp>
          <p:nvSpPr>
            <p:cNvPr id="923666" name="Line 18"/>
            <p:cNvSpPr>
              <a:spLocks noChangeShapeType="1"/>
            </p:cNvSpPr>
            <p:nvPr/>
          </p:nvSpPr>
          <p:spPr bwMode="auto">
            <a:xfrm>
              <a:off x="2876" y="2641"/>
              <a:ext cx="0" cy="183"/>
            </a:xfrm>
            <a:prstGeom prst="line">
              <a:avLst/>
            </a:prstGeom>
            <a:noFill/>
            <a:ln w="12700">
              <a:solidFill>
                <a:schemeClr val="tx1"/>
              </a:solidFill>
              <a:round/>
              <a:headEnd/>
              <a:tailEnd/>
            </a:ln>
            <a:effectLst/>
          </p:spPr>
          <p:txBody>
            <a:bodyPr/>
            <a:lstStyle/>
            <a:p>
              <a:endParaRPr lang="en-US"/>
            </a:p>
          </p:txBody>
        </p:sp>
        <p:sp>
          <p:nvSpPr>
            <p:cNvPr id="923667" name="Line 19"/>
            <p:cNvSpPr>
              <a:spLocks noChangeShapeType="1"/>
            </p:cNvSpPr>
            <p:nvPr/>
          </p:nvSpPr>
          <p:spPr bwMode="auto">
            <a:xfrm>
              <a:off x="3452" y="2641"/>
              <a:ext cx="0" cy="183"/>
            </a:xfrm>
            <a:prstGeom prst="line">
              <a:avLst/>
            </a:prstGeom>
            <a:noFill/>
            <a:ln w="12700">
              <a:solidFill>
                <a:schemeClr val="tx1"/>
              </a:solidFill>
              <a:round/>
              <a:headEnd/>
              <a:tailEnd/>
            </a:ln>
            <a:effectLst/>
          </p:spPr>
          <p:txBody>
            <a:bodyPr/>
            <a:lstStyle/>
            <a:p>
              <a:endParaRPr lang="en-US"/>
            </a:p>
          </p:txBody>
        </p:sp>
        <p:sp>
          <p:nvSpPr>
            <p:cNvPr id="923668" name="Line 20"/>
            <p:cNvSpPr>
              <a:spLocks noChangeShapeType="1"/>
            </p:cNvSpPr>
            <p:nvPr/>
          </p:nvSpPr>
          <p:spPr bwMode="auto">
            <a:xfrm>
              <a:off x="4028" y="2641"/>
              <a:ext cx="0" cy="183"/>
            </a:xfrm>
            <a:prstGeom prst="line">
              <a:avLst/>
            </a:prstGeom>
            <a:noFill/>
            <a:ln w="12700">
              <a:solidFill>
                <a:schemeClr val="tx1"/>
              </a:solidFill>
              <a:round/>
              <a:headEnd/>
              <a:tailEnd/>
            </a:ln>
            <a:effectLst/>
          </p:spPr>
          <p:txBody>
            <a:bodyPr/>
            <a:lstStyle/>
            <a:p>
              <a:endParaRPr lang="en-US"/>
            </a:p>
          </p:txBody>
        </p:sp>
        <p:sp>
          <p:nvSpPr>
            <p:cNvPr id="923669" name="Text Box 21"/>
            <p:cNvSpPr txBox="1">
              <a:spLocks noChangeArrowheads="1"/>
            </p:cNvSpPr>
            <p:nvPr/>
          </p:nvSpPr>
          <p:spPr bwMode="auto">
            <a:xfrm>
              <a:off x="1248" y="2640"/>
              <a:ext cx="3272" cy="233"/>
            </a:xfrm>
            <a:prstGeom prst="rect">
              <a:avLst/>
            </a:prstGeom>
            <a:noFill/>
            <a:ln w="12700">
              <a:noFill/>
              <a:miter lim="800000"/>
              <a:headEnd/>
              <a:tailEnd/>
            </a:ln>
            <a:effectLst/>
          </p:spPr>
          <p:txBody>
            <a:bodyPr wrap="none">
              <a:spAutoFit/>
            </a:bodyPr>
            <a:lstStyle/>
            <a:p>
              <a:r>
                <a:rPr lang="en-US" dirty="0"/>
                <a:t>op </a:t>
              </a:r>
              <a:r>
                <a:rPr lang="en-US" dirty="0">
                  <a:solidFill>
                    <a:schemeClr val="tx1"/>
                  </a:solidFill>
                </a:rPr>
                <a:t>         </a:t>
              </a:r>
              <a:r>
                <a:rPr lang="en-US" dirty="0" smtClean="0">
                  <a:solidFill>
                    <a:schemeClr val="tx1"/>
                  </a:solidFill>
                </a:rPr>
                <a:t> </a:t>
              </a:r>
              <a:r>
                <a:rPr lang="en-US" dirty="0" smtClean="0"/>
                <a:t> </a:t>
              </a:r>
              <a:r>
                <a:rPr lang="en-US" dirty="0" err="1"/>
                <a:t>rs</a:t>
              </a:r>
              <a:r>
                <a:rPr lang="en-US" dirty="0"/>
                <a:t> </a:t>
              </a:r>
              <a:r>
                <a:rPr lang="en-US" dirty="0">
                  <a:solidFill>
                    <a:schemeClr val="tx1"/>
                  </a:solidFill>
                </a:rPr>
                <a:t>           </a:t>
              </a:r>
              <a:r>
                <a:rPr lang="en-US" dirty="0" err="1"/>
                <a:t>rt</a:t>
              </a:r>
              <a:r>
                <a:rPr lang="en-US" dirty="0"/>
                <a:t> </a:t>
              </a:r>
              <a:r>
                <a:rPr lang="en-US" dirty="0">
                  <a:solidFill>
                    <a:schemeClr val="tx1"/>
                  </a:solidFill>
                </a:rPr>
                <a:t>         </a:t>
              </a:r>
              <a:r>
                <a:rPr lang="en-US" dirty="0" smtClean="0">
                  <a:solidFill>
                    <a:schemeClr val="tx1"/>
                  </a:solidFill>
                </a:rPr>
                <a:t>           </a:t>
              </a:r>
              <a:r>
                <a:rPr lang="en-US" dirty="0">
                  <a:solidFill>
                    <a:schemeClr val="tx1"/>
                  </a:solidFill>
                </a:rPr>
                <a:t>rd        </a:t>
              </a:r>
              <a:r>
                <a:rPr lang="en-US" dirty="0" err="1">
                  <a:solidFill>
                    <a:schemeClr val="tx1"/>
                  </a:solidFill>
                </a:rPr>
                <a:t>shamt</a:t>
              </a:r>
              <a:r>
                <a:rPr lang="en-US" dirty="0">
                  <a:solidFill>
                    <a:schemeClr val="tx1"/>
                  </a:solidFill>
                </a:rPr>
                <a:t>       </a:t>
              </a:r>
              <a:r>
                <a:rPr lang="en-US" dirty="0" err="1"/>
                <a:t>funct</a:t>
              </a:r>
              <a:endParaRPr lang="en-US" dirty="0"/>
            </a:p>
          </p:txBody>
        </p:sp>
      </p:grpSp>
      <p:sp>
        <p:nvSpPr>
          <p:cNvPr id="14" name="Slide Number Placeholder 13"/>
          <p:cNvSpPr>
            <a:spLocks noGrp="1"/>
          </p:cNvSpPr>
          <p:nvPr>
            <p:ph type="sldNum" sz="quarter" idx="12"/>
          </p:nvPr>
        </p:nvSpPr>
        <p:spPr/>
        <p:txBody>
          <a:bodyPr/>
          <a:lstStyle/>
          <a:p>
            <a:fld id="{FFF83E5A-53E9-424E-B3EB-79308C965F6E}" type="slidenum">
              <a:rPr lang="en-US" smtClean="0"/>
              <a:pPr/>
              <a:t>19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66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6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685800" y="228600"/>
            <a:ext cx="7848600" cy="477838"/>
          </a:xfrm>
          <a:noFill/>
          <a:ln/>
        </p:spPr>
        <p:txBody>
          <a:bodyPr>
            <a:normAutofit fontScale="90000"/>
          </a:bodyPr>
          <a:lstStyle/>
          <a:p>
            <a:pPr>
              <a:lnSpc>
                <a:spcPct val="100000"/>
              </a:lnSpc>
            </a:pPr>
            <a:r>
              <a:rPr lang="en-US"/>
              <a:t>Review:  MIPS Organization</a:t>
            </a:r>
          </a:p>
        </p:txBody>
      </p:sp>
      <p:sp>
        <p:nvSpPr>
          <p:cNvPr id="681987" name="Rectangle 3"/>
          <p:cNvSpPr>
            <a:spLocks noChangeArrowheads="1"/>
          </p:cNvSpPr>
          <p:nvPr/>
        </p:nvSpPr>
        <p:spPr bwMode="auto">
          <a:xfrm>
            <a:off x="685800" y="1295400"/>
            <a:ext cx="3810000" cy="4419600"/>
          </a:xfrm>
          <a:prstGeom prst="rect">
            <a:avLst/>
          </a:prstGeom>
          <a:noFill/>
          <a:ln w="12700">
            <a:solidFill>
              <a:schemeClr val="tx1"/>
            </a:solidFill>
            <a:miter lim="800000"/>
            <a:headEnd/>
            <a:tailEnd/>
          </a:ln>
          <a:effectLst/>
        </p:spPr>
        <p:txBody>
          <a:bodyPr wrap="none" anchor="ctr"/>
          <a:lstStyle/>
          <a:p>
            <a:endParaRPr lang="en-US"/>
          </a:p>
        </p:txBody>
      </p:sp>
      <p:sp>
        <p:nvSpPr>
          <p:cNvPr id="681988" name="Rectangle 4"/>
          <p:cNvSpPr>
            <a:spLocks noChangeArrowheads="1"/>
          </p:cNvSpPr>
          <p:nvPr/>
        </p:nvSpPr>
        <p:spPr bwMode="auto">
          <a:xfrm>
            <a:off x="5562600" y="1447800"/>
            <a:ext cx="1600200" cy="3733800"/>
          </a:xfrm>
          <a:prstGeom prst="rect">
            <a:avLst/>
          </a:prstGeom>
          <a:noFill/>
          <a:ln w="12700">
            <a:solidFill>
              <a:schemeClr val="tx1"/>
            </a:solidFill>
            <a:miter lim="800000"/>
            <a:headEnd/>
            <a:tailEnd/>
          </a:ln>
          <a:effectLst/>
        </p:spPr>
        <p:txBody>
          <a:bodyPr wrap="none" anchor="ctr"/>
          <a:lstStyle/>
          <a:p>
            <a:endParaRPr lang="en-US"/>
          </a:p>
        </p:txBody>
      </p:sp>
      <p:sp>
        <p:nvSpPr>
          <p:cNvPr id="681989" name="Rectangle 5"/>
          <p:cNvSpPr>
            <a:spLocks noChangeArrowheads="1"/>
          </p:cNvSpPr>
          <p:nvPr/>
        </p:nvSpPr>
        <p:spPr bwMode="auto">
          <a:xfrm>
            <a:off x="1905000" y="914400"/>
            <a:ext cx="1244600" cy="325438"/>
          </a:xfrm>
          <a:prstGeom prst="rect">
            <a:avLst/>
          </a:prstGeom>
          <a:noFill/>
          <a:ln w="12700">
            <a:noFill/>
            <a:miter lim="800000"/>
            <a:headEnd/>
            <a:tailEnd/>
          </a:ln>
          <a:effectLst/>
        </p:spPr>
        <p:txBody>
          <a:bodyPr wrap="none" lIns="63500" tIns="25400" rIns="63500" bIns="25400">
            <a:spAutoFit/>
          </a:bodyPr>
          <a:lstStyle/>
          <a:p>
            <a:r>
              <a:rPr lang="en-US" b="1">
                <a:solidFill>
                  <a:schemeClr val="tx1"/>
                </a:solidFill>
              </a:rPr>
              <a:t>Processor</a:t>
            </a:r>
          </a:p>
        </p:txBody>
      </p:sp>
      <p:sp>
        <p:nvSpPr>
          <p:cNvPr id="681990" name="Rectangle 6"/>
          <p:cNvSpPr>
            <a:spLocks noChangeArrowheads="1"/>
          </p:cNvSpPr>
          <p:nvPr/>
        </p:nvSpPr>
        <p:spPr bwMode="auto">
          <a:xfrm>
            <a:off x="5867400" y="1066800"/>
            <a:ext cx="1003300" cy="325438"/>
          </a:xfrm>
          <a:prstGeom prst="rect">
            <a:avLst/>
          </a:prstGeom>
          <a:noFill/>
          <a:ln w="12700">
            <a:noFill/>
            <a:miter lim="800000"/>
            <a:headEnd/>
            <a:tailEnd/>
          </a:ln>
          <a:effectLst/>
        </p:spPr>
        <p:txBody>
          <a:bodyPr wrap="none" lIns="63500" tIns="25400" rIns="63500" bIns="25400">
            <a:spAutoFit/>
          </a:bodyPr>
          <a:lstStyle/>
          <a:p>
            <a:r>
              <a:rPr lang="en-US" b="1">
                <a:solidFill>
                  <a:schemeClr val="tx1"/>
                </a:solidFill>
              </a:rPr>
              <a:t>Memory</a:t>
            </a:r>
          </a:p>
        </p:txBody>
      </p:sp>
      <p:sp>
        <p:nvSpPr>
          <p:cNvPr id="681991" name="Line 7"/>
          <p:cNvSpPr>
            <a:spLocks noChangeShapeType="1"/>
          </p:cNvSpPr>
          <p:nvPr/>
        </p:nvSpPr>
        <p:spPr bwMode="auto">
          <a:xfrm>
            <a:off x="5562600" y="5257800"/>
            <a:ext cx="16002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1992" name="Rectangle 8"/>
          <p:cNvSpPr>
            <a:spLocks noChangeArrowheads="1"/>
          </p:cNvSpPr>
          <p:nvPr/>
        </p:nvSpPr>
        <p:spPr bwMode="auto">
          <a:xfrm>
            <a:off x="6096000" y="5257800"/>
            <a:ext cx="649288"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32 bits</a:t>
            </a:r>
          </a:p>
        </p:txBody>
      </p:sp>
      <p:sp>
        <p:nvSpPr>
          <p:cNvPr id="681993" name="Line 9"/>
          <p:cNvSpPr>
            <a:spLocks noChangeShapeType="1"/>
          </p:cNvSpPr>
          <p:nvPr/>
        </p:nvSpPr>
        <p:spPr bwMode="auto">
          <a:xfrm>
            <a:off x="8153400" y="1524000"/>
            <a:ext cx="0" cy="36576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1994" name="Rectangle 10"/>
          <p:cNvSpPr>
            <a:spLocks noChangeArrowheads="1"/>
          </p:cNvSpPr>
          <p:nvPr/>
        </p:nvSpPr>
        <p:spPr bwMode="auto">
          <a:xfrm>
            <a:off x="8153400" y="2819400"/>
            <a:ext cx="668338" cy="539750"/>
          </a:xfrm>
          <a:prstGeom prst="rect">
            <a:avLst/>
          </a:prstGeom>
          <a:noFill/>
          <a:ln w="12700">
            <a:noFill/>
            <a:miter lim="800000"/>
            <a:headEnd/>
            <a:tailEnd/>
          </a:ln>
          <a:effectLst/>
        </p:spPr>
        <p:txBody>
          <a:bodyPr lIns="63500" tIns="25400" rIns="63500" bIns="25400">
            <a:spAutoFit/>
          </a:bodyPr>
          <a:lstStyle/>
          <a:p>
            <a:r>
              <a:rPr lang="en-US" sz="1600">
                <a:solidFill>
                  <a:schemeClr val="tx1"/>
                </a:solidFill>
              </a:rPr>
              <a:t>2</a:t>
            </a:r>
            <a:r>
              <a:rPr lang="en-US" sz="1600" baseline="30000">
                <a:solidFill>
                  <a:schemeClr val="tx1"/>
                </a:solidFill>
              </a:rPr>
              <a:t>30</a:t>
            </a:r>
          </a:p>
          <a:p>
            <a:r>
              <a:rPr lang="en-US" sz="1600">
                <a:solidFill>
                  <a:schemeClr val="tx1"/>
                </a:solidFill>
              </a:rPr>
              <a:t>words</a:t>
            </a:r>
          </a:p>
        </p:txBody>
      </p:sp>
      <p:sp>
        <p:nvSpPr>
          <p:cNvPr id="681995" name="Line 11"/>
          <p:cNvSpPr>
            <a:spLocks noChangeShapeType="1"/>
          </p:cNvSpPr>
          <p:nvPr/>
        </p:nvSpPr>
        <p:spPr bwMode="auto">
          <a:xfrm>
            <a:off x="4495800" y="30480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681996" name="Rectangle 12"/>
          <p:cNvSpPr>
            <a:spLocks noChangeArrowheads="1"/>
          </p:cNvSpPr>
          <p:nvPr/>
        </p:nvSpPr>
        <p:spPr bwMode="auto">
          <a:xfrm>
            <a:off x="4572000" y="2438400"/>
            <a:ext cx="1019175" cy="539750"/>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read/write</a:t>
            </a:r>
          </a:p>
          <a:p>
            <a:r>
              <a:rPr lang="en-US" sz="1600">
                <a:solidFill>
                  <a:schemeClr val="tx1"/>
                </a:solidFill>
              </a:rPr>
              <a:t> addr</a:t>
            </a:r>
          </a:p>
        </p:txBody>
      </p:sp>
      <p:sp>
        <p:nvSpPr>
          <p:cNvPr id="681997" name="Line 13"/>
          <p:cNvSpPr>
            <a:spLocks noChangeShapeType="1"/>
          </p:cNvSpPr>
          <p:nvPr/>
        </p:nvSpPr>
        <p:spPr bwMode="auto">
          <a:xfrm>
            <a:off x="4495800" y="3886200"/>
            <a:ext cx="1066800" cy="0"/>
          </a:xfrm>
          <a:prstGeom prst="line">
            <a:avLst/>
          </a:prstGeom>
          <a:noFill/>
          <a:ln w="28575">
            <a:solidFill>
              <a:schemeClr val="tx1"/>
            </a:solidFill>
            <a:round/>
            <a:headEnd type="triangle" w="med" len="med"/>
            <a:tailEnd/>
          </a:ln>
          <a:effectLst/>
        </p:spPr>
        <p:txBody>
          <a:bodyPr/>
          <a:lstStyle/>
          <a:p>
            <a:endParaRPr lang="en-US"/>
          </a:p>
        </p:txBody>
      </p:sp>
      <p:sp>
        <p:nvSpPr>
          <p:cNvPr id="681998" name="Rectangle 14"/>
          <p:cNvSpPr>
            <a:spLocks noChangeArrowheads="1"/>
          </p:cNvSpPr>
          <p:nvPr/>
        </p:nvSpPr>
        <p:spPr bwMode="auto">
          <a:xfrm>
            <a:off x="4495800" y="3581400"/>
            <a:ext cx="985838"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read data</a:t>
            </a:r>
          </a:p>
        </p:txBody>
      </p:sp>
      <p:sp>
        <p:nvSpPr>
          <p:cNvPr id="681999" name="Rectangle 15"/>
          <p:cNvSpPr>
            <a:spLocks noChangeArrowheads="1"/>
          </p:cNvSpPr>
          <p:nvPr/>
        </p:nvSpPr>
        <p:spPr bwMode="auto">
          <a:xfrm>
            <a:off x="4495800" y="4267200"/>
            <a:ext cx="10080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write data</a:t>
            </a:r>
          </a:p>
        </p:txBody>
      </p:sp>
      <p:sp>
        <p:nvSpPr>
          <p:cNvPr id="682000" name="Line 16"/>
          <p:cNvSpPr>
            <a:spLocks noChangeShapeType="1"/>
          </p:cNvSpPr>
          <p:nvPr/>
        </p:nvSpPr>
        <p:spPr bwMode="auto">
          <a:xfrm>
            <a:off x="4495800" y="45720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682001" name="Rectangle 17"/>
          <p:cNvSpPr>
            <a:spLocks noChangeArrowheads="1"/>
          </p:cNvSpPr>
          <p:nvPr/>
        </p:nvSpPr>
        <p:spPr bwMode="auto">
          <a:xfrm>
            <a:off x="7239000" y="5181600"/>
            <a:ext cx="1346200" cy="539750"/>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word address</a:t>
            </a:r>
          </a:p>
          <a:p>
            <a:r>
              <a:rPr lang="en-US" sz="1600">
                <a:solidFill>
                  <a:schemeClr val="tx1"/>
                </a:solidFill>
              </a:rPr>
              <a:t>(binary)</a:t>
            </a:r>
          </a:p>
        </p:txBody>
      </p:sp>
      <p:sp>
        <p:nvSpPr>
          <p:cNvPr id="682002" name="Rectangle 18"/>
          <p:cNvSpPr>
            <a:spLocks noChangeArrowheads="1"/>
          </p:cNvSpPr>
          <p:nvPr/>
        </p:nvSpPr>
        <p:spPr bwMode="auto">
          <a:xfrm>
            <a:off x="7162800" y="4953000"/>
            <a:ext cx="8937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0…0000</a:t>
            </a:r>
          </a:p>
        </p:txBody>
      </p:sp>
      <p:sp>
        <p:nvSpPr>
          <p:cNvPr id="682003" name="Rectangle 19"/>
          <p:cNvSpPr>
            <a:spLocks noChangeArrowheads="1"/>
          </p:cNvSpPr>
          <p:nvPr/>
        </p:nvSpPr>
        <p:spPr bwMode="auto">
          <a:xfrm>
            <a:off x="7162800" y="4724400"/>
            <a:ext cx="8937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0…0100</a:t>
            </a:r>
          </a:p>
        </p:txBody>
      </p:sp>
      <p:sp>
        <p:nvSpPr>
          <p:cNvPr id="682004" name="Rectangle 20"/>
          <p:cNvSpPr>
            <a:spLocks noChangeArrowheads="1"/>
          </p:cNvSpPr>
          <p:nvPr/>
        </p:nvSpPr>
        <p:spPr bwMode="auto">
          <a:xfrm>
            <a:off x="7162800" y="4495800"/>
            <a:ext cx="8937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0…1000</a:t>
            </a:r>
          </a:p>
        </p:txBody>
      </p:sp>
      <p:sp>
        <p:nvSpPr>
          <p:cNvPr id="682005" name="Rectangle 21"/>
          <p:cNvSpPr>
            <a:spLocks noChangeArrowheads="1"/>
          </p:cNvSpPr>
          <p:nvPr/>
        </p:nvSpPr>
        <p:spPr bwMode="auto">
          <a:xfrm>
            <a:off x="7162800" y="4267200"/>
            <a:ext cx="8937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0…1100</a:t>
            </a:r>
          </a:p>
        </p:txBody>
      </p:sp>
      <p:sp>
        <p:nvSpPr>
          <p:cNvPr id="682006" name="Rectangle 22"/>
          <p:cNvSpPr>
            <a:spLocks noChangeArrowheads="1"/>
          </p:cNvSpPr>
          <p:nvPr/>
        </p:nvSpPr>
        <p:spPr bwMode="auto">
          <a:xfrm>
            <a:off x="7162800" y="1524000"/>
            <a:ext cx="8937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1…1100</a:t>
            </a:r>
          </a:p>
        </p:txBody>
      </p:sp>
      <p:sp>
        <p:nvSpPr>
          <p:cNvPr id="682007" name="Rectangle 23"/>
          <p:cNvSpPr>
            <a:spLocks noChangeArrowheads="1"/>
          </p:cNvSpPr>
          <p:nvPr/>
        </p:nvSpPr>
        <p:spPr bwMode="auto">
          <a:xfrm>
            <a:off x="2103438" y="1606550"/>
            <a:ext cx="1136650" cy="1463675"/>
          </a:xfrm>
          <a:prstGeom prst="rect">
            <a:avLst/>
          </a:prstGeom>
          <a:noFill/>
          <a:ln w="12700">
            <a:solidFill>
              <a:schemeClr val="tx1"/>
            </a:solidFill>
            <a:miter lim="800000"/>
            <a:headEnd/>
            <a:tailEnd/>
          </a:ln>
          <a:effectLst/>
        </p:spPr>
        <p:txBody>
          <a:bodyPr wrap="none" anchor="ctr"/>
          <a:lstStyle/>
          <a:p>
            <a:endParaRPr lang="en-US"/>
          </a:p>
        </p:txBody>
      </p:sp>
      <p:sp>
        <p:nvSpPr>
          <p:cNvPr id="682008" name="Rectangle 24"/>
          <p:cNvSpPr>
            <a:spLocks noChangeArrowheads="1"/>
          </p:cNvSpPr>
          <p:nvPr/>
        </p:nvSpPr>
        <p:spPr bwMode="auto">
          <a:xfrm>
            <a:off x="2133600" y="1752600"/>
            <a:ext cx="1136650" cy="231775"/>
          </a:xfrm>
          <a:prstGeom prst="rect">
            <a:avLst/>
          </a:prstGeom>
          <a:noFill/>
          <a:ln w="12700">
            <a:noFill/>
            <a:miter lim="800000"/>
            <a:headEnd/>
            <a:tailEnd/>
          </a:ln>
          <a:effectLst/>
        </p:spPr>
        <p:txBody>
          <a:bodyPr lIns="63500" tIns="25400" rIns="63500" bIns="25400">
            <a:spAutoFit/>
          </a:bodyPr>
          <a:lstStyle/>
          <a:p>
            <a:pPr algn="ctr">
              <a:lnSpc>
                <a:spcPct val="85000"/>
              </a:lnSpc>
            </a:pPr>
            <a:r>
              <a:rPr lang="en-US" sz="1400">
                <a:solidFill>
                  <a:schemeClr val="tx1"/>
                </a:solidFill>
              </a:rPr>
              <a:t>Register File</a:t>
            </a:r>
          </a:p>
        </p:txBody>
      </p:sp>
      <p:sp>
        <p:nvSpPr>
          <p:cNvPr id="682009" name="Rectangle 25"/>
          <p:cNvSpPr>
            <a:spLocks noChangeArrowheads="1"/>
          </p:cNvSpPr>
          <p:nvPr/>
        </p:nvSpPr>
        <p:spPr bwMode="auto">
          <a:xfrm>
            <a:off x="973138" y="1722438"/>
            <a:ext cx="865187" cy="231775"/>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solidFill>
                  <a:schemeClr val="tx1"/>
                </a:solidFill>
              </a:rPr>
              <a:t>src1 addr</a:t>
            </a:r>
          </a:p>
        </p:txBody>
      </p:sp>
      <p:sp>
        <p:nvSpPr>
          <p:cNvPr id="682010" name="Rectangle 26"/>
          <p:cNvSpPr>
            <a:spLocks noChangeArrowheads="1"/>
          </p:cNvSpPr>
          <p:nvPr/>
        </p:nvSpPr>
        <p:spPr bwMode="auto">
          <a:xfrm>
            <a:off x="969963" y="2074863"/>
            <a:ext cx="866775" cy="231775"/>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solidFill>
                  <a:schemeClr val="tx1"/>
                </a:solidFill>
              </a:rPr>
              <a:t>src2 addr</a:t>
            </a:r>
          </a:p>
        </p:txBody>
      </p:sp>
      <p:sp>
        <p:nvSpPr>
          <p:cNvPr id="682011" name="Rectangle 27"/>
          <p:cNvSpPr>
            <a:spLocks noChangeArrowheads="1"/>
          </p:cNvSpPr>
          <p:nvPr/>
        </p:nvSpPr>
        <p:spPr bwMode="auto">
          <a:xfrm>
            <a:off x="1031875" y="2425700"/>
            <a:ext cx="766763" cy="231775"/>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solidFill>
                  <a:schemeClr val="tx1"/>
                </a:solidFill>
              </a:rPr>
              <a:t>dst addr</a:t>
            </a:r>
          </a:p>
        </p:txBody>
      </p:sp>
      <p:sp>
        <p:nvSpPr>
          <p:cNvPr id="682012" name="Line 28"/>
          <p:cNvSpPr>
            <a:spLocks noChangeShapeType="1"/>
          </p:cNvSpPr>
          <p:nvPr/>
        </p:nvSpPr>
        <p:spPr bwMode="auto">
          <a:xfrm>
            <a:off x="1779588" y="2543175"/>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13" name="Line 29"/>
          <p:cNvSpPr>
            <a:spLocks noChangeShapeType="1"/>
          </p:cNvSpPr>
          <p:nvPr/>
        </p:nvSpPr>
        <p:spPr bwMode="auto">
          <a:xfrm>
            <a:off x="1779588" y="1839913"/>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14" name="Line 30"/>
          <p:cNvSpPr>
            <a:spLocks noChangeShapeType="1"/>
          </p:cNvSpPr>
          <p:nvPr/>
        </p:nvSpPr>
        <p:spPr bwMode="auto">
          <a:xfrm>
            <a:off x="1779588" y="2192338"/>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15" name="Line 31"/>
          <p:cNvSpPr>
            <a:spLocks noChangeShapeType="1"/>
          </p:cNvSpPr>
          <p:nvPr/>
        </p:nvSpPr>
        <p:spPr bwMode="auto">
          <a:xfrm>
            <a:off x="1779588" y="2894013"/>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16" name="Rectangle 32"/>
          <p:cNvSpPr>
            <a:spLocks noChangeArrowheads="1"/>
          </p:cNvSpPr>
          <p:nvPr/>
        </p:nvSpPr>
        <p:spPr bwMode="auto">
          <a:xfrm>
            <a:off x="914400" y="2776538"/>
            <a:ext cx="919163" cy="231775"/>
          </a:xfrm>
          <a:prstGeom prst="rect">
            <a:avLst/>
          </a:prstGeom>
          <a:noFill/>
          <a:ln w="12700">
            <a:noFill/>
            <a:miter lim="800000"/>
            <a:headEnd/>
            <a:tailEnd/>
          </a:ln>
          <a:effectLst/>
        </p:spPr>
        <p:txBody>
          <a:bodyPr lIns="63500" tIns="25400" rIns="63500" bIns="25400">
            <a:spAutoFit/>
          </a:bodyPr>
          <a:lstStyle/>
          <a:p>
            <a:pPr algn="ctr">
              <a:lnSpc>
                <a:spcPct val="85000"/>
              </a:lnSpc>
            </a:pPr>
            <a:r>
              <a:rPr lang="en-US" sz="1400">
                <a:solidFill>
                  <a:schemeClr val="tx1"/>
                </a:solidFill>
              </a:rPr>
              <a:t>write data</a:t>
            </a:r>
          </a:p>
        </p:txBody>
      </p:sp>
      <p:sp>
        <p:nvSpPr>
          <p:cNvPr id="682017" name="Line 33"/>
          <p:cNvSpPr>
            <a:spLocks noChangeShapeType="1"/>
          </p:cNvSpPr>
          <p:nvPr/>
        </p:nvSpPr>
        <p:spPr bwMode="auto">
          <a:xfrm>
            <a:off x="2103438" y="3187700"/>
            <a:ext cx="113665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2018" name="Rectangle 34"/>
          <p:cNvSpPr>
            <a:spLocks noChangeArrowheads="1"/>
          </p:cNvSpPr>
          <p:nvPr/>
        </p:nvSpPr>
        <p:spPr bwMode="auto">
          <a:xfrm>
            <a:off x="2266950" y="3187700"/>
            <a:ext cx="919163" cy="231775"/>
          </a:xfrm>
          <a:prstGeom prst="rect">
            <a:avLst/>
          </a:prstGeom>
          <a:noFill/>
          <a:ln w="12700">
            <a:noFill/>
            <a:miter lim="800000"/>
            <a:headEnd/>
            <a:tailEnd/>
          </a:ln>
          <a:effectLst/>
        </p:spPr>
        <p:txBody>
          <a:bodyPr lIns="63500" tIns="25400" rIns="63500" bIns="25400">
            <a:spAutoFit/>
          </a:bodyPr>
          <a:lstStyle/>
          <a:p>
            <a:pPr algn="ctr">
              <a:lnSpc>
                <a:spcPct val="85000"/>
              </a:lnSpc>
            </a:pPr>
            <a:r>
              <a:rPr lang="en-US" sz="1400">
                <a:solidFill>
                  <a:schemeClr val="tx1"/>
                </a:solidFill>
              </a:rPr>
              <a:t>32 bits</a:t>
            </a:r>
          </a:p>
        </p:txBody>
      </p:sp>
      <p:sp>
        <p:nvSpPr>
          <p:cNvPr id="682019" name="Line 35"/>
          <p:cNvSpPr>
            <a:spLocks noChangeShapeType="1"/>
          </p:cNvSpPr>
          <p:nvPr/>
        </p:nvSpPr>
        <p:spPr bwMode="auto">
          <a:xfrm>
            <a:off x="3240088" y="1898650"/>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20" name="Line 36"/>
          <p:cNvSpPr>
            <a:spLocks noChangeShapeType="1"/>
          </p:cNvSpPr>
          <p:nvPr/>
        </p:nvSpPr>
        <p:spPr bwMode="auto">
          <a:xfrm>
            <a:off x="3240088" y="2778125"/>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21" name="Rectangle 37"/>
          <p:cNvSpPr>
            <a:spLocks noChangeArrowheads="1"/>
          </p:cNvSpPr>
          <p:nvPr/>
        </p:nvSpPr>
        <p:spPr bwMode="auto">
          <a:xfrm>
            <a:off x="3530600" y="1724025"/>
            <a:ext cx="471488" cy="412750"/>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solidFill>
                  <a:schemeClr val="tx1"/>
                </a:solidFill>
              </a:rPr>
              <a:t>src1</a:t>
            </a:r>
          </a:p>
          <a:p>
            <a:pPr algn="ctr">
              <a:lnSpc>
                <a:spcPct val="85000"/>
              </a:lnSpc>
            </a:pPr>
            <a:r>
              <a:rPr lang="en-US" sz="1400">
                <a:solidFill>
                  <a:schemeClr val="tx1"/>
                </a:solidFill>
              </a:rPr>
              <a:t>data</a:t>
            </a:r>
          </a:p>
        </p:txBody>
      </p:sp>
      <p:sp>
        <p:nvSpPr>
          <p:cNvPr id="682022" name="Rectangle 38"/>
          <p:cNvSpPr>
            <a:spLocks noChangeArrowheads="1"/>
          </p:cNvSpPr>
          <p:nvPr/>
        </p:nvSpPr>
        <p:spPr bwMode="auto">
          <a:xfrm>
            <a:off x="3530600" y="2600325"/>
            <a:ext cx="471488" cy="412750"/>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solidFill>
                  <a:schemeClr val="tx1"/>
                </a:solidFill>
              </a:rPr>
              <a:t>src2</a:t>
            </a:r>
          </a:p>
          <a:p>
            <a:pPr algn="ctr">
              <a:lnSpc>
                <a:spcPct val="85000"/>
              </a:lnSpc>
            </a:pPr>
            <a:r>
              <a:rPr lang="en-US" sz="1400">
                <a:solidFill>
                  <a:schemeClr val="tx1"/>
                </a:solidFill>
              </a:rPr>
              <a:t>data</a:t>
            </a:r>
          </a:p>
        </p:txBody>
      </p:sp>
      <p:sp>
        <p:nvSpPr>
          <p:cNvPr id="682023" name="Line 39"/>
          <p:cNvSpPr>
            <a:spLocks noChangeShapeType="1"/>
          </p:cNvSpPr>
          <p:nvPr/>
        </p:nvSpPr>
        <p:spPr bwMode="auto">
          <a:xfrm>
            <a:off x="3124200" y="1600200"/>
            <a:ext cx="0" cy="1463675"/>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2024" name="Rectangle 40"/>
          <p:cNvSpPr>
            <a:spLocks noChangeArrowheads="1"/>
          </p:cNvSpPr>
          <p:nvPr/>
        </p:nvSpPr>
        <p:spPr bwMode="auto">
          <a:xfrm>
            <a:off x="1905000" y="2133600"/>
            <a:ext cx="1247775" cy="593725"/>
          </a:xfrm>
          <a:prstGeom prst="rect">
            <a:avLst/>
          </a:prstGeom>
          <a:noFill/>
          <a:ln w="12700">
            <a:noFill/>
            <a:miter lim="800000"/>
            <a:headEnd/>
            <a:tailEnd/>
          </a:ln>
          <a:effectLst/>
        </p:spPr>
        <p:txBody>
          <a:bodyPr lIns="63500" tIns="25400" rIns="63500" bIns="25400">
            <a:spAutoFit/>
          </a:bodyPr>
          <a:lstStyle/>
          <a:p>
            <a:pPr algn="r">
              <a:lnSpc>
                <a:spcPct val="85000"/>
              </a:lnSpc>
            </a:pPr>
            <a:r>
              <a:rPr lang="en-US" sz="1400">
                <a:solidFill>
                  <a:schemeClr val="tx1"/>
                </a:solidFill>
              </a:rPr>
              <a:t>32</a:t>
            </a:r>
          </a:p>
          <a:p>
            <a:pPr algn="r">
              <a:lnSpc>
                <a:spcPct val="85000"/>
              </a:lnSpc>
            </a:pPr>
            <a:r>
              <a:rPr lang="en-US" sz="1400">
                <a:solidFill>
                  <a:schemeClr val="tx1"/>
                </a:solidFill>
              </a:rPr>
              <a:t>registers</a:t>
            </a:r>
          </a:p>
          <a:p>
            <a:pPr algn="r">
              <a:lnSpc>
                <a:spcPct val="85000"/>
              </a:lnSpc>
            </a:pPr>
            <a:r>
              <a:rPr lang="en-US" sz="1400">
                <a:solidFill>
                  <a:schemeClr val="tx1"/>
                </a:solidFill>
              </a:rPr>
              <a:t>($zero - $ra)</a:t>
            </a:r>
          </a:p>
        </p:txBody>
      </p:sp>
      <p:sp>
        <p:nvSpPr>
          <p:cNvPr id="682025" name="Rectangle 41"/>
          <p:cNvSpPr>
            <a:spLocks noChangeArrowheads="1"/>
          </p:cNvSpPr>
          <p:nvPr/>
        </p:nvSpPr>
        <p:spPr bwMode="auto">
          <a:xfrm>
            <a:off x="4572000" y="45720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26" name="Rectangle 42"/>
          <p:cNvSpPr>
            <a:spLocks noChangeArrowheads="1"/>
          </p:cNvSpPr>
          <p:nvPr/>
        </p:nvSpPr>
        <p:spPr bwMode="auto">
          <a:xfrm>
            <a:off x="5181600" y="38862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27" name="Rectangle 43"/>
          <p:cNvSpPr>
            <a:spLocks noChangeArrowheads="1"/>
          </p:cNvSpPr>
          <p:nvPr/>
        </p:nvSpPr>
        <p:spPr bwMode="auto">
          <a:xfrm>
            <a:off x="4572000" y="30480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28" name="Rectangle 44"/>
          <p:cNvSpPr>
            <a:spLocks noChangeArrowheads="1"/>
          </p:cNvSpPr>
          <p:nvPr/>
        </p:nvSpPr>
        <p:spPr bwMode="auto">
          <a:xfrm>
            <a:off x="3200400" y="28194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29" name="Rectangle 45"/>
          <p:cNvSpPr>
            <a:spLocks noChangeArrowheads="1"/>
          </p:cNvSpPr>
          <p:nvPr/>
        </p:nvSpPr>
        <p:spPr bwMode="auto">
          <a:xfrm>
            <a:off x="3200400" y="19050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30" name="Rectangle 46"/>
          <p:cNvSpPr>
            <a:spLocks noChangeArrowheads="1"/>
          </p:cNvSpPr>
          <p:nvPr/>
        </p:nvSpPr>
        <p:spPr bwMode="auto">
          <a:xfrm>
            <a:off x="1752600" y="28956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31" name="Rectangle 47"/>
          <p:cNvSpPr>
            <a:spLocks noChangeArrowheads="1"/>
          </p:cNvSpPr>
          <p:nvPr/>
        </p:nvSpPr>
        <p:spPr bwMode="auto">
          <a:xfrm>
            <a:off x="1828800" y="2590800"/>
            <a:ext cx="225425" cy="263525"/>
          </a:xfrm>
          <a:prstGeom prst="rect">
            <a:avLst/>
          </a:prstGeom>
          <a:noFill/>
          <a:ln w="12700">
            <a:noFill/>
            <a:miter lim="800000"/>
            <a:headEnd/>
            <a:tailEnd/>
          </a:ln>
          <a:effectLst/>
        </p:spPr>
        <p:txBody>
          <a:bodyPr wrap="none" lIns="63500" tIns="25400" rIns="63500" bIns="25400">
            <a:spAutoFit/>
          </a:bodyPr>
          <a:lstStyle/>
          <a:p>
            <a:r>
              <a:rPr lang="en-US" sz="1400"/>
              <a:t>5</a:t>
            </a:r>
          </a:p>
        </p:txBody>
      </p:sp>
      <p:sp>
        <p:nvSpPr>
          <p:cNvPr id="682032" name="Rectangle 48"/>
          <p:cNvSpPr>
            <a:spLocks noChangeArrowheads="1"/>
          </p:cNvSpPr>
          <p:nvPr/>
        </p:nvSpPr>
        <p:spPr bwMode="auto">
          <a:xfrm>
            <a:off x="1828800" y="2209800"/>
            <a:ext cx="225425" cy="263525"/>
          </a:xfrm>
          <a:prstGeom prst="rect">
            <a:avLst/>
          </a:prstGeom>
          <a:noFill/>
          <a:ln w="12700">
            <a:noFill/>
            <a:miter lim="800000"/>
            <a:headEnd/>
            <a:tailEnd/>
          </a:ln>
          <a:effectLst/>
        </p:spPr>
        <p:txBody>
          <a:bodyPr wrap="none" lIns="63500" tIns="25400" rIns="63500" bIns="25400">
            <a:spAutoFit/>
          </a:bodyPr>
          <a:lstStyle/>
          <a:p>
            <a:r>
              <a:rPr lang="en-US" sz="1400"/>
              <a:t>5</a:t>
            </a:r>
          </a:p>
        </p:txBody>
      </p:sp>
      <p:sp>
        <p:nvSpPr>
          <p:cNvPr id="682033" name="Rectangle 49"/>
          <p:cNvSpPr>
            <a:spLocks noChangeArrowheads="1"/>
          </p:cNvSpPr>
          <p:nvPr/>
        </p:nvSpPr>
        <p:spPr bwMode="auto">
          <a:xfrm>
            <a:off x="1828800" y="1828800"/>
            <a:ext cx="225425" cy="263525"/>
          </a:xfrm>
          <a:prstGeom prst="rect">
            <a:avLst/>
          </a:prstGeom>
          <a:noFill/>
          <a:ln w="12700">
            <a:noFill/>
            <a:miter lim="800000"/>
            <a:headEnd/>
            <a:tailEnd/>
          </a:ln>
          <a:effectLst/>
        </p:spPr>
        <p:txBody>
          <a:bodyPr wrap="none" lIns="63500" tIns="25400" rIns="63500" bIns="25400">
            <a:spAutoFit/>
          </a:bodyPr>
          <a:lstStyle/>
          <a:p>
            <a:r>
              <a:rPr lang="en-US" sz="1400"/>
              <a:t>5</a:t>
            </a:r>
          </a:p>
        </p:txBody>
      </p:sp>
      <p:sp>
        <p:nvSpPr>
          <p:cNvPr id="682034" name="Line 50"/>
          <p:cNvSpPr>
            <a:spLocks noChangeShapeType="1"/>
          </p:cNvSpPr>
          <p:nvPr/>
        </p:nvSpPr>
        <p:spPr bwMode="auto">
          <a:xfrm flipH="1">
            <a:off x="4572000" y="4495800"/>
            <a:ext cx="152400" cy="152400"/>
          </a:xfrm>
          <a:prstGeom prst="line">
            <a:avLst/>
          </a:prstGeom>
          <a:noFill/>
          <a:ln w="28575">
            <a:solidFill>
              <a:schemeClr val="accent1"/>
            </a:solidFill>
            <a:round/>
            <a:headEnd/>
            <a:tailEnd/>
          </a:ln>
          <a:effectLst/>
        </p:spPr>
        <p:txBody>
          <a:bodyPr/>
          <a:lstStyle/>
          <a:p>
            <a:endParaRPr lang="en-US"/>
          </a:p>
        </p:txBody>
      </p:sp>
      <p:sp>
        <p:nvSpPr>
          <p:cNvPr id="682035" name="Line 51"/>
          <p:cNvSpPr>
            <a:spLocks noChangeShapeType="1"/>
          </p:cNvSpPr>
          <p:nvPr/>
        </p:nvSpPr>
        <p:spPr bwMode="auto">
          <a:xfrm flipH="1">
            <a:off x="5257800" y="3810000"/>
            <a:ext cx="152400" cy="152400"/>
          </a:xfrm>
          <a:prstGeom prst="line">
            <a:avLst/>
          </a:prstGeom>
          <a:noFill/>
          <a:ln w="28575">
            <a:solidFill>
              <a:schemeClr val="accent1"/>
            </a:solidFill>
            <a:round/>
            <a:headEnd/>
            <a:tailEnd/>
          </a:ln>
          <a:effectLst/>
        </p:spPr>
        <p:txBody>
          <a:bodyPr/>
          <a:lstStyle/>
          <a:p>
            <a:endParaRPr lang="en-US"/>
          </a:p>
        </p:txBody>
      </p:sp>
      <p:sp>
        <p:nvSpPr>
          <p:cNvPr id="682036" name="Line 52"/>
          <p:cNvSpPr>
            <a:spLocks noChangeShapeType="1"/>
          </p:cNvSpPr>
          <p:nvPr/>
        </p:nvSpPr>
        <p:spPr bwMode="auto">
          <a:xfrm flipH="1">
            <a:off x="4572000" y="2971800"/>
            <a:ext cx="152400" cy="152400"/>
          </a:xfrm>
          <a:prstGeom prst="line">
            <a:avLst/>
          </a:prstGeom>
          <a:noFill/>
          <a:ln w="28575">
            <a:solidFill>
              <a:schemeClr val="accent1"/>
            </a:solidFill>
            <a:round/>
            <a:headEnd/>
            <a:tailEnd/>
          </a:ln>
          <a:effectLst/>
        </p:spPr>
        <p:txBody>
          <a:bodyPr/>
          <a:lstStyle/>
          <a:p>
            <a:endParaRPr lang="en-US"/>
          </a:p>
        </p:txBody>
      </p:sp>
      <p:sp>
        <p:nvSpPr>
          <p:cNvPr id="682037" name="Line 53"/>
          <p:cNvSpPr>
            <a:spLocks noChangeShapeType="1"/>
          </p:cNvSpPr>
          <p:nvPr/>
        </p:nvSpPr>
        <p:spPr bwMode="auto">
          <a:xfrm flipH="1">
            <a:off x="3276600" y="1828800"/>
            <a:ext cx="152400" cy="152400"/>
          </a:xfrm>
          <a:prstGeom prst="line">
            <a:avLst/>
          </a:prstGeom>
          <a:noFill/>
          <a:ln w="28575">
            <a:solidFill>
              <a:schemeClr val="accent1"/>
            </a:solidFill>
            <a:round/>
            <a:headEnd/>
            <a:tailEnd/>
          </a:ln>
          <a:effectLst/>
        </p:spPr>
        <p:txBody>
          <a:bodyPr/>
          <a:lstStyle/>
          <a:p>
            <a:endParaRPr lang="en-US"/>
          </a:p>
        </p:txBody>
      </p:sp>
      <p:sp>
        <p:nvSpPr>
          <p:cNvPr id="682038" name="Line 54"/>
          <p:cNvSpPr>
            <a:spLocks noChangeShapeType="1"/>
          </p:cNvSpPr>
          <p:nvPr/>
        </p:nvSpPr>
        <p:spPr bwMode="auto">
          <a:xfrm flipH="1">
            <a:off x="3276600" y="2743200"/>
            <a:ext cx="152400" cy="152400"/>
          </a:xfrm>
          <a:prstGeom prst="line">
            <a:avLst/>
          </a:prstGeom>
          <a:noFill/>
          <a:ln w="28575">
            <a:solidFill>
              <a:schemeClr val="accent1"/>
            </a:solidFill>
            <a:round/>
            <a:headEnd/>
            <a:tailEnd/>
          </a:ln>
          <a:effectLst/>
        </p:spPr>
        <p:txBody>
          <a:bodyPr/>
          <a:lstStyle/>
          <a:p>
            <a:endParaRPr lang="en-US"/>
          </a:p>
        </p:txBody>
      </p:sp>
      <p:sp>
        <p:nvSpPr>
          <p:cNvPr id="682039" name="Line 55"/>
          <p:cNvSpPr>
            <a:spLocks noChangeShapeType="1"/>
          </p:cNvSpPr>
          <p:nvPr/>
        </p:nvSpPr>
        <p:spPr bwMode="auto">
          <a:xfrm flipH="1">
            <a:off x="1828800" y="2819400"/>
            <a:ext cx="152400" cy="152400"/>
          </a:xfrm>
          <a:prstGeom prst="line">
            <a:avLst/>
          </a:prstGeom>
          <a:noFill/>
          <a:ln w="28575">
            <a:solidFill>
              <a:schemeClr val="accent1"/>
            </a:solidFill>
            <a:round/>
            <a:headEnd/>
            <a:tailEnd/>
          </a:ln>
          <a:effectLst/>
        </p:spPr>
        <p:txBody>
          <a:bodyPr/>
          <a:lstStyle/>
          <a:p>
            <a:endParaRPr lang="en-US"/>
          </a:p>
        </p:txBody>
      </p:sp>
      <p:sp>
        <p:nvSpPr>
          <p:cNvPr id="682040" name="Line 56"/>
          <p:cNvSpPr>
            <a:spLocks noChangeShapeType="1"/>
          </p:cNvSpPr>
          <p:nvPr/>
        </p:nvSpPr>
        <p:spPr bwMode="auto">
          <a:xfrm flipH="1">
            <a:off x="1828800" y="2514600"/>
            <a:ext cx="152400" cy="152400"/>
          </a:xfrm>
          <a:prstGeom prst="line">
            <a:avLst/>
          </a:prstGeom>
          <a:noFill/>
          <a:ln w="28575">
            <a:solidFill>
              <a:schemeClr val="accent1"/>
            </a:solidFill>
            <a:round/>
            <a:headEnd/>
            <a:tailEnd/>
          </a:ln>
          <a:effectLst/>
        </p:spPr>
        <p:txBody>
          <a:bodyPr/>
          <a:lstStyle/>
          <a:p>
            <a:endParaRPr lang="en-US"/>
          </a:p>
        </p:txBody>
      </p:sp>
      <p:sp>
        <p:nvSpPr>
          <p:cNvPr id="682041" name="Line 57"/>
          <p:cNvSpPr>
            <a:spLocks noChangeShapeType="1"/>
          </p:cNvSpPr>
          <p:nvPr/>
        </p:nvSpPr>
        <p:spPr bwMode="auto">
          <a:xfrm flipH="1">
            <a:off x="1828800" y="2133600"/>
            <a:ext cx="152400" cy="152400"/>
          </a:xfrm>
          <a:prstGeom prst="line">
            <a:avLst/>
          </a:prstGeom>
          <a:noFill/>
          <a:ln w="28575">
            <a:solidFill>
              <a:schemeClr val="accent1"/>
            </a:solidFill>
            <a:round/>
            <a:headEnd/>
            <a:tailEnd/>
          </a:ln>
          <a:effectLst/>
        </p:spPr>
        <p:txBody>
          <a:bodyPr/>
          <a:lstStyle/>
          <a:p>
            <a:endParaRPr lang="en-US"/>
          </a:p>
        </p:txBody>
      </p:sp>
      <p:sp>
        <p:nvSpPr>
          <p:cNvPr id="682042" name="Line 58"/>
          <p:cNvSpPr>
            <a:spLocks noChangeShapeType="1"/>
          </p:cNvSpPr>
          <p:nvPr/>
        </p:nvSpPr>
        <p:spPr bwMode="auto">
          <a:xfrm flipH="1">
            <a:off x="1828800" y="1752600"/>
            <a:ext cx="152400" cy="152400"/>
          </a:xfrm>
          <a:prstGeom prst="line">
            <a:avLst/>
          </a:prstGeom>
          <a:noFill/>
          <a:ln w="28575">
            <a:solidFill>
              <a:schemeClr val="accent1"/>
            </a:solidFill>
            <a:round/>
            <a:headEnd/>
            <a:tailEnd/>
          </a:ln>
          <a:effectLst/>
        </p:spPr>
        <p:txBody>
          <a:bodyPr/>
          <a:lstStyle/>
          <a:p>
            <a:endParaRPr lang="en-US"/>
          </a:p>
        </p:txBody>
      </p:sp>
      <p:sp>
        <p:nvSpPr>
          <p:cNvPr id="682043" name="Rectangle 59"/>
          <p:cNvSpPr>
            <a:spLocks noGrp="1" noChangeArrowheads="1"/>
          </p:cNvSpPr>
          <p:nvPr>
            <p:ph type="body" idx="1"/>
          </p:nvPr>
        </p:nvSpPr>
        <p:spPr>
          <a:xfrm>
            <a:off x="533400" y="914400"/>
            <a:ext cx="8153400" cy="379413"/>
          </a:xfrm>
        </p:spPr>
        <p:txBody>
          <a:bodyPr>
            <a:normAutofit fontScale="70000" lnSpcReduction="20000"/>
          </a:bodyPr>
          <a:lstStyle/>
          <a:p>
            <a:pPr>
              <a:buFont typeface="Wingdings" pitchFamily="2" charset="2"/>
              <a:buNone/>
            </a:pPr>
            <a:r>
              <a:rPr lang="en-US"/>
              <a:t> </a:t>
            </a:r>
          </a:p>
        </p:txBody>
      </p:sp>
      <p:sp>
        <p:nvSpPr>
          <p:cNvPr id="682044" name="Rectangle 60"/>
          <p:cNvSpPr>
            <a:spLocks noChangeArrowheads="1"/>
          </p:cNvSpPr>
          <p:nvPr/>
        </p:nvSpPr>
        <p:spPr bwMode="auto">
          <a:xfrm>
            <a:off x="1371600" y="3851275"/>
            <a:ext cx="1066800" cy="228600"/>
          </a:xfrm>
          <a:prstGeom prst="rect">
            <a:avLst/>
          </a:prstGeom>
          <a:noFill/>
          <a:ln w="12700">
            <a:solidFill>
              <a:schemeClr val="tx1"/>
            </a:solidFill>
            <a:miter lim="800000"/>
            <a:headEnd/>
            <a:tailEnd/>
          </a:ln>
          <a:effectLst/>
        </p:spPr>
        <p:txBody>
          <a:bodyPr wrap="none" anchor="ctr"/>
          <a:lstStyle/>
          <a:p>
            <a:endParaRPr lang="en-US"/>
          </a:p>
        </p:txBody>
      </p:sp>
      <p:sp>
        <p:nvSpPr>
          <p:cNvPr id="682045" name="Rectangle 61"/>
          <p:cNvSpPr>
            <a:spLocks noChangeArrowheads="1"/>
          </p:cNvSpPr>
          <p:nvPr/>
        </p:nvSpPr>
        <p:spPr bwMode="auto">
          <a:xfrm>
            <a:off x="1752600" y="3851275"/>
            <a:ext cx="3746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PC</a:t>
            </a:r>
          </a:p>
        </p:txBody>
      </p:sp>
      <p:grpSp>
        <p:nvGrpSpPr>
          <p:cNvPr id="2" name="Group 62"/>
          <p:cNvGrpSpPr>
            <a:grpSpLocks/>
          </p:cNvGrpSpPr>
          <p:nvPr/>
        </p:nvGrpSpPr>
        <p:grpSpPr bwMode="auto">
          <a:xfrm>
            <a:off x="3352800" y="4724400"/>
            <a:ext cx="457200" cy="762000"/>
            <a:chOff x="1392" y="2880"/>
            <a:chExt cx="288" cy="480"/>
          </a:xfrm>
        </p:grpSpPr>
        <p:sp>
          <p:nvSpPr>
            <p:cNvPr id="682047" name="Line 6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82048" name="Line 6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82049" name="Line 6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82050" name="Line 6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82051" name="Line 6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82052" name="Line 6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82053" name="Line 6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682054" name="Rectangle 70"/>
          <p:cNvSpPr>
            <a:spLocks noChangeArrowheads="1"/>
          </p:cNvSpPr>
          <p:nvPr/>
        </p:nvSpPr>
        <p:spPr bwMode="auto">
          <a:xfrm>
            <a:off x="3352800" y="4953000"/>
            <a:ext cx="47307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ALU</a:t>
            </a:r>
          </a:p>
        </p:txBody>
      </p:sp>
      <p:sp>
        <p:nvSpPr>
          <p:cNvPr id="682055" name="Line 71"/>
          <p:cNvSpPr>
            <a:spLocks noChangeShapeType="1"/>
          </p:cNvSpPr>
          <p:nvPr/>
        </p:nvSpPr>
        <p:spPr bwMode="auto">
          <a:xfrm flipV="1">
            <a:off x="3048000" y="48768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056" name="Line 72"/>
          <p:cNvSpPr>
            <a:spLocks noChangeShapeType="1"/>
          </p:cNvSpPr>
          <p:nvPr/>
        </p:nvSpPr>
        <p:spPr bwMode="auto">
          <a:xfrm flipV="1">
            <a:off x="3048000" y="53340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057" name="Line 73"/>
          <p:cNvSpPr>
            <a:spLocks noChangeShapeType="1"/>
          </p:cNvSpPr>
          <p:nvPr/>
        </p:nvSpPr>
        <p:spPr bwMode="auto">
          <a:xfrm flipV="1">
            <a:off x="3810000" y="51054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058" name="Line 74"/>
          <p:cNvSpPr>
            <a:spLocks noChangeShapeType="1"/>
          </p:cNvSpPr>
          <p:nvPr/>
        </p:nvSpPr>
        <p:spPr bwMode="auto">
          <a:xfrm flipV="1">
            <a:off x="1066800" y="3927475"/>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059" name="Line 75"/>
          <p:cNvSpPr>
            <a:spLocks noChangeShapeType="1"/>
          </p:cNvSpPr>
          <p:nvPr/>
        </p:nvSpPr>
        <p:spPr bwMode="auto">
          <a:xfrm flipV="1">
            <a:off x="2438400" y="3927475"/>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060" name="Line 76"/>
          <p:cNvSpPr>
            <a:spLocks noChangeShapeType="1"/>
          </p:cNvSpPr>
          <p:nvPr/>
        </p:nvSpPr>
        <p:spPr bwMode="auto">
          <a:xfrm flipH="1">
            <a:off x="1066800" y="3851275"/>
            <a:ext cx="152400" cy="152400"/>
          </a:xfrm>
          <a:prstGeom prst="line">
            <a:avLst/>
          </a:prstGeom>
          <a:noFill/>
          <a:ln w="28575">
            <a:solidFill>
              <a:schemeClr val="accent1"/>
            </a:solidFill>
            <a:round/>
            <a:headEnd/>
            <a:tailEnd/>
          </a:ln>
          <a:effectLst/>
        </p:spPr>
        <p:txBody>
          <a:bodyPr/>
          <a:lstStyle/>
          <a:p>
            <a:endParaRPr lang="en-US"/>
          </a:p>
        </p:txBody>
      </p:sp>
      <p:sp>
        <p:nvSpPr>
          <p:cNvPr id="682061" name="Line 77"/>
          <p:cNvSpPr>
            <a:spLocks noChangeShapeType="1"/>
          </p:cNvSpPr>
          <p:nvPr/>
        </p:nvSpPr>
        <p:spPr bwMode="auto">
          <a:xfrm flipH="1">
            <a:off x="2514600" y="3851275"/>
            <a:ext cx="152400" cy="152400"/>
          </a:xfrm>
          <a:prstGeom prst="line">
            <a:avLst/>
          </a:prstGeom>
          <a:noFill/>
          <a:ln w="28575">
            <a:solidFill>
              <a:schemeClr val="accent1"/>
            </a:solidFill>
            <a:round/>
            <a:headEnd/>
            <a:tailEnd/>
          </a:ln>
          <a:effectLst/>
        </p:spPr>
        <p:txBody>
          <a:bodyPr/>
          <a:lstStyle/>
          <a:p>
            <a:endParaRPr lang="en-US"/>
          </a:p>
        </p:txBody>
      </p:sp>
      <p:sp>
        <p:nvSpPr>
          <p:cNvPr id="682062" name="Line 78"/>
          <p:cNvSpPr>
            <a:spLocks noChangeShapeType="1"/>
          </p:cNvSpPr>
          <p:nvPr/>
        </p:nvSpPr>
        <p:spPr bwMode="auto">
          <a:xfrm flipH="1">
            <a:off x="3810000" y="5029200"/>
            <a:ext cx="152400" cy="152400"/>
          </a:xfrm>
          <a:prstGeom prst="line">
            <a:avLst/>
          </a:prstGeom>
          <a:noFill/>
          <a:ln w="28575">
            <a:solidFill>
              <a:schemeClr val="accent1"/>
            </a:solidFill>
            <a:round/>
            <a:headEnd/>
            <a:tailEnd/>
          </a:ln>
          <a:effectLst/>
        </p:spPr>
        <p:txBody>
          <a:bodyPr/>
          <a:lstStyle/>
          <a:p>
            <a:endParaRPr lang="en-US"/>
          </a:p>
        </p:txBody>
      </p:sp>
      <p:sp>
        <p:nvSpPr>
          <p:cNvPr id="682063" name="Line 79"/>
          <p:cNvSpPr>
            <a:spLocks noChangeShapeType="1"/>
          </p:cNvSpPr>
          <p:nvPr/>
        </p:nvSpPr>
        <p:spPr bwMode="auto">
          <a:xfrm flipH="1">
            <a:off x="3048000" y="4800600"/>
            <a:ext cx="152400" cy="152400"/>
          </a:xfrm>
          <a:prstGeom prst="line">
            <a:avLst/>
          </a:prstGeom>
          <a:noFill/>
          <a:ln w="28575">
            <a:solidFill>
              <a:schemeClr val="accent1"/>
            </a:solidFill>
            <a:round/>
            <a:headEnd/>
            <a:tailEnd/>
          </a:ln>
          <a:effectLst/>
        </p:spPr>
        <p:txBody>
          <a:bodyPr/>
          <a:lstStyle/>
          <a:p>
            <a:endParaRPr lang="en-US"/>
          </a:p>
        </p:txBody>
      </p:sp>
      <p:sp>
        <p:nvSpPr>
          <p:cNvPr id="682064" name="Line 80"/>
          <p:cNvSpPr>
            <a:spLocks noChangeShapeType="1"/>
          </p:cNvSpPr>
          <p:nvPr/>
        </p:nvSpPr>
        <p:spPr bwMode="auto">
          <a:xfrm flipH="1">
            <a:off x="3048000" y="5257800"/>
            <a:ext cx="152400" cy="152400"/>
          </a:xfrm>
          <a:prstGeom prst="line">
            <a:avLst/>
          </a:prstGeom>
          <a:noFill/>
          <a:ln w="28575">
            <a:solidFill>
              <a:schemeClr val="accent1"/>
            </a:solidFill>
            <a:round/>
            <a:headEnd/>
            <a:tailEnd/>
          </a:ln>
          <a:effectLst/>
        </p:spPr>
        <p:txBody>
          <a:bodyPr/>
          <a:lstStyle/>
          <a:p>
            <a:endParaRPr lang="en-US"/>
          </a:p>
        </p:txBody>
      </p:sp>
      <p:sp>
        <p:nvSpPr>
          <p:cNvPr id="682065" name="Rectangle 81"/>
          <p:cNvSpPr>
            <a:spLocks noChangeArrowheads="1"/>
          </p:cNvSpPr>
          <p:nvPr/>
        </p:nvSpPr>
        <p:spPr bwMode="auto">
          <a:xfrm>
            <a:off x="1066800" y="3927475"/>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66" name="Rectangle 82"/>
          <p:cNvSpPr>
            <a:spLocks noChangeArrowheads="1"/>
          </p:cNvSpPr>
          <p:nvPr/>
        </p:nvSpPr>
        <p:spPr bwMode="auto">
          <a:xfrm>
            <a:off x="2514600" y="3927475"/>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67" name="Rectangle 83"/>
          <p:cNvSpPr>
            <a:spLocks noChangeArrowheads="1"/>
          </p:cNvSpPr>
          <p:nvPr/>
        </p:nvSpPr>
        <p:spPr bwMode="auto">
          <a:xfrm>
            <a:off x="3810000" y="51054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68" name="Rectangle 84"/>
          <p:cNvSpPr>
            <a:spLocks noChangeArrowheads="1"/>
          </p:cNvSpPr>
          <p:nvPr/>
        </p:nvSpPr>
        <p:spPr bwMode="auto">
          <a:xfrm>
            <a:off x="3048000" y="48768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69" name="Rectangle 85"/>
          <p:cNvSpPr>
            <a:spLocks noChangeArrowheads="1"/>
          </p:cNvSpPr>
          <p:nvPr/>
        </p:nvSpPr>
        <p:spPr bwMode="auto">
          <a:xfrm>
            <a:off x="3048000" y="53340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70" name="Line 86"/>
          <p:cNvSpPr>
            <a:spLocks noChangeShapeType="1"/>
          </p:cNvSpPr>
          <p:nvPr/>
        </p:nvSpPr>
        <p:spPr bwMode="auto">
          <a:xfrm>
            <a:off x="5562600" y="4953000"/>
            <a:ext cx="1600200" cy="0"/>
          </a:xfrm>
          <a:prstGeom prst="line">
            <a:avLst/>
          </a:prstGeom>
          <a:noFill/>
          <a:ln w="12700">
            <a:solidFill>
              <a:schemeClr val="tx1"/>
            </a:solidFill>
            <a:round/>
            <a:headEnd/>
            <a:tailEnd/>
          </a:ln>
          <a:effectLst/>
        </p:spPr>
        <p:txBody>
          <a:bodyPr/>
          <a:lstStyle/>
          <a:p>
            <a:endParaRPr lang="en-US"/>
          </a:p>
        </p:txBody>
      </p:sp>
      <p:sp>
        <p:nvSpPr>
          <p:cNvPr id="682071" name="Line 87"/>
          <p:cNvSpPr>
            <a:spLocks noChangeShapeType="1"/>
          </p:cNvSpPr>
          <p:nvPr/>
        </p:nvSpPr>
        <p:spPr bwMode="auto">
          <a:xfrm>
            <a:off x="5562600" y="4724400"/>
            <a:ext cx="1600200" cy="0"/>
          </a:xfrm>
          <a:prstGeom prst="line">
            <a:avLst/>
          </a:prstGeom>
          <a:noFill/>
          <a:ln w="12700">
            <a:solidFill>
              <a:schemeClr val="tx1"/>
            </a:solidFill>
            <a:round/>
            <a:headEnd/>
            <a:tailEnd/>
          </a:ln>
          <a:effectLst/>
        </p:spPr>
        <p:txBody>
          <a:bodyPr/>
          <a:lstStyle/>
          <a:p>
            <a:endParaRPr lang="en-US"/>
          </a:p>
        </p:txBody>
      </p:sp>
      <p:sp>
        <p:nvSpPr>
          <p:cNvPr id="682072" name="Line 88"/>
          <p:cNvSpPr>
            <a:spLocks noChangeShapeType="1"/>
          </p:cNvSpPr>
          <p:nvPr/>
        </p:nvSpPr>
        <p:spPr bwMode="auto">
          <a:xfrm flipV="1">
            <a:off x="6324600" y="4495800"/>
            <a:ext cx="0" cy="685800"/>
          </a:xfrm>
          <a:prstGeom prst="line">
            <a:avLst/>
          </a:prstGeom>
          <a:noFill/>
          <a:ln w="12700">
            <a:solidFill>
              <a:schemeClr val="tx1"/>
            </a:solidFill>
            <a:round/>
            <a:headEnd/>
            <a:tailEnd/>
          </a:ln>
          <a:effectLst/>
        </p:spPr>
        <p:txBody>
          <a:bodyPr/>
          <a:lstStyle/>
          <a:p>
            <a:endParaRPr lang="en-US"/>
          </a:p>
        </p:txBody>
      </p:sp>
      <p:sp>
        <p:nvSpPr>
          <p:cNvPr id="682073" name="Line 89"/>
          <p:cNvSpPr>
            <a:spLocks noChangeShapeType="1"/>
          </p:cNvSpPr>
          <p:nvPr/>
        </p:nvSpPr>
        <p:spPr bwMode="auto">
          <a:xfrm flipV="1">
            <a:off x="6705600" y="4495800"/>
            <a:ext cx="0" cy="685800"/>
          </a:xfrm>
          <a:prstGeom prst="line">
            <a:avLst/>
          </a:prstGeom>
          <a:noFill/>
          <a:ln w="12700">
            <a:solidFill>
              <a:schemeClr val="tx1"/>
            </a:solidFill>
            <a:round/>
            <a:headEnd/>
            <a:tailEnd/>
          </a:ln>
          <a:effectLst/>
        </p:spPr>
        <p:txBody>
          <a:bodyPr/>
          <a:lstStyle/>
          <a:p>
            <a:endParaRPr lang="en-US"/>
          </a:p>
        </p:txBody>
      </p:sp>
      <p:sp>
        <p:nvSpPr>
          <p:cNvPr id="682074" name="Line 90"/>
          <p:cNvSpPr>
            <a:spLocks noChangeShapeType="1"/>
          </p:cNvSpPr>
          <p:nvPr/>
        </p:nvSpPr>
        <p:spPr bwMode="auto">
          <a:xfrm flipV="1">
            <a:off x="5943600" y="4495800"/>
            <a:ext cx="0" cy="685800"/>
          </a:xfrm>
          <a:prstGeom prst="line">
            <a:avLst/>
          </a:prstGeom>
          <a:noFill/>
          <a:ln w="12700">
            <a:solidFill>
              <a:schemeClr val="tx1"/>
            </a:solidFill>
            <a:round/>
            <a:headEnd/>
            <a:tailEnd/>
          </a:ln>
          <a:effectLst/>
        </p:spPr>
        <p:txBody>
          <a:bodyPr/>
          <a:lstStyle/>
          <a:p>
            <a:endParaRPr lang="en-US"/>
          </a:p>
        </p:txBody>
      </p:sp>
      <p:sp>
        <p:nvSpPr>
          <p:cNvPr id="682075" name="Line 91"/>
          <p:cNvSpPr>
            <a:spLocks noChangeShapeType="1"/>
          </p:cNvSpPr>
          <p:nvPr/>
        </p:nvSpPr>
        <p:spPr bwMode="auto">
          <a:xfrm flipV="1">
            <a:off x="5943600" y="4191000"/>
            <a:ext cx="0" cy="304800"/>
          </a:xfrm>
          <a:prstGeom prst="line">
            <a:avLst/>
          </a:prstGeom>
          <a:noFill/>
          <a:ln w="12700" cap="rnd">
            <a:solidFill>
              <a:schemeClr val="tx1"/>
            </a:solidFill>
            <a:prstDash val="sysDot"/>
            <a:round/>
            <a:headEnd/>
            <a:tailEnd/>
          </a:ln>
          <a:effectLst/>
        </p:spPr>
        <p:txBody>
          <a:bodyPr/>
          <a:lstStyle/>
          <a:p>
            <a:endParaRPr lang="en-US"/>
          </a:p>
        </p:txBody>
      </p:sp>
      <p:sp>
        <p:nvSpPr>
          <p:cNvPr id="682076" name="Line 92"/>
          <p:cNvSpPr>
            <a:spLocks noChangeShapeType="1"/>
          </p:cNvSpPr>
          <p:nvPr/>
        </p:nvSpPr>
        <p:spPr bwMode="auto">
          <a:xfrm flipV="1">
            <a:off x="6324600" y="4191000"/>
            <a:ext cx="0" cy="304800"/>
          </a:xfrm>
          <a:prstGeom prst="line">
            <a:avLst/>
          </a:prstGeom>
          <a:noFill/>
          <a:ln w="12700" cap="rnd">
            <a:solidFill>
              <a:schemeClr val="tx1"/>
            </a:solidFill>
            <a:prstDash val="sysDot"/>
            <a:round/>
            <a:headEnd/>
            <a:tailEnd/>
          </a:ln>
          <a:effectLst/>
        </p:spPr>
        <p:txBody>
          <a:bodyPr/>
          <a:lstStyle/>
          <a:p>
            <a:endParaRPr lang="en-US"/>
          </a:p>
        </p:txBody>
      </p:sp>
      <p:sp>
        <p:nvSpPr>
          <p:cNvPr id="682077" name="Line 93"/>
          <p:cNvSpPr>
            <a:spLocks noChangeShapeType="1"/>
          </p:cNvSpPr>
          <p:nvPr/>
        </p:nvSpPr>
        <p:spPr bwMode="auto">
          <a:xfrm flipV="1">
            <a:off x="6705600" y="4191000"/>
            <a:ext cx="0" cy="304800"/>
          </a:xfrm>
          <a:prstGeom prst="line">
            <a:avLst/>
          </a:prstGeom>
          <a:noFill/>
          <a:ln w="12700" cap="rnd">
            <a:solidFill>
              <a:schemeClr val="tx1"/>
            </a:solidFill>
            <a:prstDash val="sysDot"/>
            <a:round/>
            <a:headEnd/>
            <a:tailEnd/>
          </a:ln>
          <a:effectLst/>
        </p:spPr>
        <p:txBody>
          <a:bodyPr/>
          <a:lstStyle/>
          <a:p>
            <a:endParaRPr lang="en-US"/>
          </a:p>
        </p:txBody>
      </p:sp>
      <p:sp>
        <p:nvSpPr>
          <p:cNvPr id="682078" name="Rectangle 94"/>
          <p:cNvSpPr>
            <a:spLocks noChangeArrowheads="1"/>
          </p:cNvSpPr>
          <p:nvPr/>
        </p:nvSpPr>
        <p:spPr bwMode="auto">
          <a:xfrm>
            <a:off x="5638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0</a:t>
            </a:r>
          </a:p>
        </p:txBody>
      </p:sp>
      <p:sp>
        <p:nvSpPr>
          <p:cNvPr id="682079" name="Rectangle 95"/>
          <p:cNvSpPr>
            <a:spLocks noChangeArrowheads="1"/>
          </p:cNvSpPr>
          <p:nvPr/>
        </p:nvSpPr>
        <p:spPr bwMode="auto">
          <a:xfrm>
            <a:off x="6019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1</a:t>
            </a:r>
          </a:p>
        </p:txBody>
      </p:sp>
      <p:sp>
        <p:nvSpPr>
          <p:cNvPr id="682080" name="Rectangle 96"/>
          <p:cNvSpPr>
            <a:spLocks noChangeArrowheads="1"/>
          </p:cNvSpPr>
          <p:nvPr/>
        </p:nvSpPr>
        <p:spPr bwMode="auto">
          <a:xfrm>
            <a:off x="6400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2</a:t>
            </a:r>
          </a:p>
        </p:txBody>
      </p:sp>
      <p:sp>
        <p:nvSpPr>
          <p:cNvPr id="682081" name="Rectangle 97"/>
          <p:cNvSpPr>
            <a:spLocks noChangeArrowheads="1"/>
          </p:cNvSpPr>
          <p:nvPr/>
        </p:nvSpPr>
        <p:spPr bwMode="auto">
          <a:xfrm>
            <a:off x="6781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3</a:t>
            </a:r>
          </a:p>
        </p:txBody>
      </p:sp>
      <p:sp>
        <p:nvSpPr>
          <p:cNvPr id="682082" name="Rectangle 98"/>
          <p:cNvSpPr>
            <a:spLocks noChangeArrowheads="1"/>
          </p:cNvSpPr>
          <p:nvPr/>
        </p:nvSpPr>
        <p:spPr bwMode="auto">
          <a:xfrm>
            <a:off x="6781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7</a:t>
            </a:r>
          </a:p>
        </p:txBody>
      </p:sp>
      <p:sp>
        <p:nvSpPr>
          <p:cNvPr id="682083" name="Rectangle 99"/>
          <p:cNvSpPr>
            <a:spLocks noChangeArrowheads="1"/>
          </p:cNvSpPr>
          <p:nvPr/>
        </p:nvSpPr>
        <p:spPr bwMode="auto">
          <a:xfrm>
            <a:off x="6400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6</a:t>
            </a:r>
          </a:p>
        </p:txBody>
      </p:sp>
      <p:sp>
        <p:nvSpPr>
          <p:cNvPr id="682084" name="Rectangle 100"/>
          <p:cNvSpPr>
            <a:spLocks noChangeArrowheads="1"/>
          </p:cNvSpPr>
          <p:nvPr/>
        </p:nvSpPr>
        <p:spPr bwMode="auto">
          <a:xfrm>
            <a:off x="6019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5</a:t>
            </a:r>
          </a:p>
        </p:txBody>
      </p:sp>
      <p:sp>
        <p:nvSpPr>
          <p:cNvPr id="682085" name="Rectangle 101"/>
          <p:cNvSpPr>
            <a:spLocks noChangeArrowheads="1"/>
          </p:cNvSpPr>
          <p:nvPr/>
        </p:nvSpPr>
        <p:spPr bwMode="auto">
          <a:xfrm>
            <a:off x="5638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4</a:t>
            </a:r>
          </a:p>
        </p:txBody>
      </p:sp>
      <p:sp>
        <p:nvSpPr>
          <p:cNvPr id="682086" name="Rectangle 102"/>
          <p:cNvSpPr>
            <a:spLocks noChangeArrowheads="1"/>
          </p:cNvSpPr>
          <p:nvPr/>
        </p:nvSpPr>
        <p:spPr bwMode="auto">
          <a:xfrm>
            <a:off x="5257800" y="5638800"/>
            <a:ext cx="1141413" cy="476250"/>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byte address</a:t>
            </a:r>
          </a:p>
          <a:p>
            <a:r>
              <a:rPr lang="en-US" sz="1400">
                <a:solidFill>
                  <a:schemeClr val="tx1"/>
                </a:solidFill>
              </a:rPr>
              <a:t>(big Endian)</a:t>
            </a:r>
          </a:p>
        </p:txBody>
      </p:sp>
      <p:cxnSp>
        <p:nvCxnSpPr>
          <p:cNvPr id="682087" name="AutoShape 103"/>
          <p:cNvCxnSpPr>
            <a:cxnSpLocks noChangeShapeType="1"/>
            <a:stCxn id="682086" idx="0"/>
            <a:endCxn id="682079" idx="1"/>
          </p:cNvCxnSpPr>
          <p:nvPr/>
        </p:nvCxnSpPr>
        <p:spPr bwMode="auto">
          <a:xfrm rot="16200000">
            <a:off x="5647531" y="5266532"/>
            <a:ext cx="554037" cy="190500"/>
          </a:xfrm>
          <a:prstGeom prst="curvedConnector2">
            <a:avLst/>
          </a:prstGeom>
          <a:noFill/>
          <a:ln w="12700">
            <a:solidFill>
              <a:schemeClr val="accent1"/>
            </a:solidFill>
            <a:round/>
            <a:headEnd/>
            <a:tailEnd type="triangle" w="med" len="med"/>
          </a:ln>
          <a:effectLst/>
        </p:spPr>
      </p:cxnSp>
      <p:grpSp>
        <p:nvGrpSpPr>
          <p:cNvPr id="3" name="Group 104"/>
          <p:cNvGrpSpPr>
            <a:grpSpLocks/>
          </p:cNvGrpSpPr>
          <p:nvPr/>
        </p:nvGrpSpPr>
        <p:grpSpPr bwMode="auto">
          <a:xfrm>
            <a:off x="685800" y="4343400"/>
            <a:ext cx="1938338" cy="992188"/>
            <a:chOff x="432" y="2736"/>
            <a:chExt cx="1221" cy="625"/>
          </a:xfrm>
        </p:grpSpPr>
        <p:sp>
          <p:nvSpPr>
            <p:cNvPr id="682089" name="Oval 105"/>
            <p:cNvSpPr>
              <a:spLocks noChangeArrowheads="1"/>
            </p:cNvSpPr>
            <p:nvPr/>
          </p:nvSpPr>
          <p:spPr bwMode="auto">
            <a:xfrm>
              <a:off x="672" y="2736"/>
              <a:ext cx="624" cy="288"/>
            </a:xfrm>
            <a:prstGeom prst="ellipse">
              <a:avLst/>
            </a:prstGeom>
            <a:noFill/>
            <a:ln w="12700">
              <a:solidFill>
                <a:schemeClr val="tx1"/>
              </a:solidFill>
              <a:round/>
              <a:headEnd/>
              <a:tailEnd/>
            </a:ln>
            <a:effectLst/>
          </p:spPr>
          <p:txBody>
            <a:bodyPr wrap="none" anchor="ctr"/>
            <a:lstStyle/>
            <a:p>
              <a:endParaRPr lang="en-US"/>
            </a:p>
          </p:txBody>
        </p:sp>
        <p:sp>
          <p:nvSpPr>
            <p:cNvPr id="682090" name="Text Box 106"/>
            <p:cNvSpPr txBox="1">
              <a:spLocks noChangeArrowheads="1"/>
            </p:cNvSpPr>
            <p:nvPr/>
          </p:nvSpPr>
          <p:spPr bwMode="auto">
            <a:xfrm>
              <a:off x="624" y="2736"/>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682091" name="Oval 107"/>
            <p:cNvSpPr>
              <a:spLocks noChangeArrowheads="1"/>
            </p:cNvSpPr>
            <p:nvPr/>
          </p:nvSpPr>
          <p:spPr bwMode="auto">
            <a:xfrm>
              <a:off x="1196" y="3148"/>
              <a:ext cx="364" cy="212"/>
            </a:xfrm>
            <a:prstGeom prst="ellipse">
              <a:avLst/>
            </a:prstGeom>
            <a:noFill/>
            <a:ln w="12700">
              <a:solidFill>
                <a:schemeClr val="tx1"/>
              </a:solidFill>
              <a:round/>
              <a:headEnd/>
              <a:tailEnd/>
            </a:ln>
            <a:effectLst/>
          </p:spPr>
          <p:txBody>
            <a:bodyPr wrap="none" anchor="ctr"/>
            <a:lstStyle/>
            <a:p>
              <a:endParaRPr lang="en-US"/>
            </a:p>
          </p:txBody>
        </p:sp>
        <p:sp>
          <p:nvSpPr>
            <p:cNvPr id="682092" name="Text Box 108"/>
            <p:cNvSpPr txBox="1">
              <a:spLocks noChangeArrowheads="1"/>
            </p:cNvSpPr>
            <p:nvPr/>
          </p:nvSpPr>
          <p:spPr bwMode="auto">
            <a:xfrm>
              <a:off x="1152" y="3168"/>
              <a:ext cx="501" cy="192"/>
            </a:xfrm>
            <a:prstGeom prst="rect">
              <a:avLst/>
            </a:prstGeom>
            <a:noFill/>
            <a:ln w="12700">
              <a:noFill/>
              <a:miter lim="800000"/>
              <a:headEnd/>
              <a:tailEnd/>
            </a:ln>
            <a:effectLst/>
          </p:spPr>
          <p:txBody>
            <a:bodyPr wrap="none">
              <a:spAutoFit/>
            </a:bodyPr>
            <a:lstStyle/>
            <a:p>
              <a:r>
                <a:rPr lang="en-US" sz="1400"/>
                <a:t>Decode</a:t>
              </a:r>
            </a:p>
          </p:txBody>
        </p:sp>
        <p:sp>
          <p:nvSpPr>
            <p:cNvPr id="682093" name="Oval 109"/>
            <p:cNvSpPr>
              <a:spLocks noChangeArrowheads="1"/>
            </p:cNvSpPr>
            <p:nvPr/>
          </p:nvSpPr>
          <p:spPr bwMode="auto">
            <a:xfrm>
              <a:off x="480" y="3148"/>
              <a:ext cx="338" cy="212"/>
            </a:xfrm>
            <a:prstGeom prst="ellipse">
              <a:avLst/>
            </a:prstGeom>
            <a:noFill/>
            <a:ln w="12700">
              <a:solidFill>
                <a:schemeClr val="tx1"/>
              </a:solidFill>
              <a:round/>
              <a:headEnd/>
              <a:tailEnd/>
            </a:ln>
            <a:effectLst/>
          </p:spPr>
          <p:txBody>
            <a:bodyPr wrap="none" anchor="ctr"/>
            <a:lstStyle/>
            <a:p>
              <a:endParaRPr lang="en-US"/>
            </a:p>
          </p:txBody>
        </p:sp>
        <p:sp>
          <p:nvSpPr>
            <p:cNvPr id="682094" name="Text Box 110"/>
            <p:cNvSpPr txBox="1">
              <a:spLocks noChangeArrowheads="1"/>
            </p:cNvSpPr>
            <p:nvPr/>
          </p:nvSpPr>
          <p:spPr bwMode="auto">
            <a:xfrm>
              <a:off x="432" y="3168"/>
              <a:ext cx="365" cy="192"/>
            </a:xfrm>
            <a:prstGeom prst="rect">
              <a:avLst/>
            </a:prstGeom>
            <a:noFill/>
            <a:ln w="12700">
              <a:noFill/>
              <a:miter lim="800000"/>
              <a:headEnd/>
              <a:tailEnd/>
            </a:ln>
            <a:effectLst/>
          </p:spPr>
          <p:txBody>
            <a:bodyPr wrap="none">
              <a:spAutoFit/>
            </a:bodyPr>
            <a:lstStyle/>
            <a:p>
              <a:r>
                <a:rPr lang="en-US" sz="1400"/>
                <a:t>Exec</a:t>
              </a:r>
            </a:p>
          </p:txBody>
        </p:sp>
        <p:cxnSp>
          <p:nvCxnSpPr>
            <p:cNvPr id="682095" name="AutoShape 111"/>
            <p:cNvCxnSpPr>
              <a:cxnSpLocks noChangeShapeType="1"/>
              <a:stCxn id="682089" idx="6"/>
              <a:endCxn id="682091" idx="0"/>
            </p:cNvCxnSpPr>
            <p:nvPr/>
          </p:nvCxnSpPr>
          <p:spPr bwMode="auto">
            <a:xfrm>
              <a:off x="1296" y="2880"/>
              <a:ext cx="82" cy="268"/>
            </a:xfrm>
            <a:prstGeom prst="curvedConnector2">
              <a:avLst/>
            </a:prstGeom>
            <a:noFill/>
            <a:ln w="12700">
              <a:solidFill>
                <a:schemeClr val="tx1"/>
              </a:solidFill>
              <a:round/>
              <a:headEnd/>
              <a:tailEnd type="triangle" w="med" len="med"/>
            </a:ln>
            <a:effectLst/>
          </p:spPr>
        </p:cxnSp>
        <p:cxnSp>
          <p:nvCxnSpPr>
            <p:cNvPr id="682096" name="AutoShape 112"/>
            <p:cNvCxnSpPr>
              <a:cxnSpLocks noChangeShapeType="1"/>
              <a:stCxn id="682091" idx="4"/>
              <a:endCxn id="682093" idx="4"/>
            </p:cNvCxnSpPr>
            <p:nvPr/>
          </p:nvCxnSpPr>
          <p:spPr bwMode="auto">
            <a:xfrm rot="5400000">
              <a:off x="1013" y="2996"/>
              <a:ext cx="1" cy="729"/>
            </a:xfrm>
            <a:prstGeom prst="curvedConnector3">
              <a:avLst>
                <a:gd name="adj1" fmla="val 14400000"/>
              </a:avLst>
            </a:prstGeom>
            <a:noFill/>
            <a:ln w="12700">
              <a:solidFill>
                <a:schemeClr val="tx1"/>
              </a:solidFill>
              <a:round/>
              <a:headEnd/>
              <a:tailEnd type="triangle" w="med" len="med"/>
            </a:ln>
            <a:effectLst/>
          </p:spPr>
        </p:cxnSp>
        <p:cxnSp>
          <p:nvCxnSpPr>
            <p:cNvPr id="682097" name="AutoShape 113"/>
            <p:cNvCxnSpPr>
              <a:cxnSpLocks noChangeShapeType="1"/>
              <a:stCxn id="682093" idx="0"/>
              <a:endCxn id="682089" idx="2"/>
            </p:cNvCxnSpPr>
            <p:nvPr/>
          </p:nvCxnSpPr>
          <p:spPr bwMode="auto">
            <a:xfrm rot="16200000">
              <a:off x="527" y="3002"/>
              <a:ext cx="268" cy="23"/>
            </a:xfrm>
            <a:prstGeom prst="curvedConnector2">
              <a:avLst/>
            </a:prstGeom>
            <a:noFill/>
            <a:ln w="12700">
              <a:solidFill>
                <a:schemeClr val="tx1"/>
              </a:solidFill>
              <a:round/>
              <a:headEnd/>
              <a:tailEnd type="triangle" w="med" len="med"/>
            </a:ln>
            <a:effectLst/>
          </p:spPr>
        </p:cxnSp>
      </p:grpSp>
      <p:grpSp>
        <p:nvGrpSpPr>
          <p:cNvPr id="4" name="Group 114"/>
          <p:cNvGrpSpPr>
            <a:grpSpLocks/>
          </p:cNvGrpSpPr>
          <p:nvPr/>
        </p:nvGrpSpPr>
        <p:grpSpPr bwMode="auto">
          <a:xfrm>
            <a:off x="2743200" y="3733800"/>
            <a:ext cx="457200" cy="762000"/>
            <a:chOff x="1392" y="2880"/>
            <a:chExt cx="288" cy="480"/>
          </a:xfrm>
        </p:grpSpPr>
        <p:sp>
          <p:nvSpPr>
            <p:cNvPr id="682099" name="Line 11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82100" name="Line 11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82101" name="Line 11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82102" name="Line 11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82103" name="Line 11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82104" name="Line 12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82105" name="Line 12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682106" name="Rectangle 122"/>
          <p:cNvSpPr>
            <a:spLocks noChangeArrowheads="1"/>
          </p:cNvSpPr>
          <p:nvPr/>
        </p:nvSpPr>
        <p:spPr bwMode="auto">
          <a:xfrm>
            <a:off x="2743200" y="3962400"/>
            <a:ext cx="442913"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Add</a:t>
            </a:r>
          </a:p>
        </p:txBody>
      </p:sp>
      <p:sp>
        <p:nvSpPr>
          <p:cNvPr id="682107" name="Line 123"/>
          <p:cNvSpPr>
            <a:spLocks noChangeShapeType="1"/>
          </p:cNvSpPr>
          <p:nvPr/>
        </p:nvSpPr>
        <p:spPr bwMode="auto">
          <a:xfrm flipV="1">
            <a:off x="2438400" y="4384675"/>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108" name="Line 124"/>
          <p:cNvSpPr>
            <a:spLocks noChangeShapeType="1"/>
          </p:cNvSpPr>
          <p:nvPr/>
        </p:nvSpPr>
        <p:spPr bwMode="auto">
          <a:xfrm flipV="1">
            <a:off x="3200400" y="41148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109" name="Line 125"/>
          <p:cNvSpPr>
            <a:spLocks noChangeShapeType="1"/>
          </p:cNvSpPr>
          <p:nvPr/>
        </p:nvSpPr>
        <p:spPr bwMode="auto">
          <a:xfrm flipH="1">
            <a:off x="3200400" y="4038600"/>
            <a:ext cx="152400" cy="152400"/>
          </a:xfrm>
          <a:prstGeom prst="line">
            <a:avLst/>
          </a:prstGeom>
          <a:noFill/>
          <a:ln w="28575">
            <a:solidFill>
              <a:schemeClr val="accent1"/>
            </a:solidFill>
            <a:round/>
            <a:headEnd/>
            <a:tailEnd/>
          </a:ln>
          <a:effectLst/>
        </p:spPr>
        <p:txBody>
          <a:bodyPr/>
          <a:lstStyle/>
          <a:p>
            <a:endParaRPr lang="en-US"/>
          </a:p>
        </p:txBody>
      </p:sp>
      <p:sp>
        <p:nvSpPr>
          <p:cNvPr id="682110" name="Line 126"/>
          <p:cNvSpPr>
            <a:spLocks noChangeShapeType="1"/>
          </p:cNvSpPr>
          <p:nvPr/>
        </p:nvSpPr>
        <p:spPr bwMode="auto">
          <a:xfrm flipH="1">
            <a:off x="2438400" y="4308475"/>
            <a:ext cx="152400" cy="152400"/>
          </a:xfrm>
          <a:prstGeom prst="line">
            <a:avLst/>
          </a:prstGeom>
          <a:noFill/>
          <a:ln w="28575">
            <a:solidFill>
              <a:schemeClr val="accent1"/>
            </a:solidFill>
            <a:round/>
            <a:headEnd/>
            <a:tailEnd/>
          </a:ln>
          <a:effectLst/>
        </p:spPr>
        <p:txBody>
          <a:bodyPr/>
          <a:lstStyle/>
          <a:p>
            <a:endParaRPr lang="en-US"/>
          </a:p>
        </p:txBody>
      </p:sp>
      <p:sp>
        <p:nvSpPr>
          <p:cNvPr id="682111" name="Rectangle 127"/>
          <p:cNvSpPr>
            <a:spLocks noChangeArrowheads="1"/>
          </p:cNvSpPr>
          <p:nvPr/>
        </p:nvSpPr>
        <p:spPr bwMode="auto">
          <a:xfrm>
            <a:off x="3200400" y="41148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112" name="Rectangle 128"/>
          <p:cNvSpPr>
            <a:spLocks noChangeArrowheads="1"/>
          </p:cNvSpPr>
          <p:nvPr/>
        </p:nvSpPr>
        <p:spPr bwMode="auto">
          <a:xfrm>
            <a:off x="2438400" y="4384675"/>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113" name="Rectangle 129"/>
          <p:cNvSpPr>
            <a:spLocks noChangeArrowheads="1"/>
          </p:cNvSpPr>
          <p:nvPr/>
        </p:nvSpPr>
        <p:spPr bwMode="auto">
          <a:xfrm>
            <a:off x="2209800" y="4232275"/>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4</a:t>
            </a:r>
          </a:p>
        </p:txBody>
      </p:sp>
      <p:grpSp>
        <p:nvGrpSpPr>
          <p:cNvPr id="5" name="Group 130"/>
          <p:cNvGrpSpPr>
            <a:grpSpLocks/>
          </p:cNvGrpSpPr>
          <p:nvPr/>
        </p:nvGrpSpPr>
        <p:grpSpPr bwMode="auto">
          <a:xfrm>
            <a:off x="3505200" y="3505200"/>
            <a:ext cx="457200" cy="762000"/>
            <a:chOff x="1392" y="2880"/>
            <a:chExt cx="288" cy="480"/>
          </a:xfrm>
        </p:grpSpPr>
        <p:sp>
          <p:nvSpPr>
            <p:cNvPr id="682115" name="Line 131"/>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82116" name="Line 132"/>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82117" name="Line 133"/>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82118" name="Line 134"/>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82119" name="Line 135"/>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82120" name="Line 136"/>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82121" name="Line 137"/>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682122" name="Rectangle 138"/>
          <p:cNvSpPr>
            <a:spLocks noChangeArrowheads="1"/>
          </p:cNvSpPr>
          <p:nvPr/>
        </p:nvSpPr>
        <p:spPr bwMode="auto">
          <a:xfrm>
            <a:off x="3505200" y="3733800"/>
            <a:ext cx="442913"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Add</a:t>
            </a:r>
          </a:p>
        </p:txBody>
      </p:sp>
      <p:sp>
        <p:nvSpPr>
          <p:cNvPr id="682123" name="Line 139"/>
          <p:cNvSpPr>
            <a:spLocks noChangeShapeType="1"/>
          </p:cNvSpPr>
          <p:nvPr/>
        </p:nvSpPr>
        <p:spPr bwMode="auto">
          <a:xfrm flipV="1">
            <a:off x="3962400" y="38862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124" name="Line 140"/>
          <p:cNvSpPr>
            <a:spLocks noChangeShapeType="1"/>
          </p:cNvSpPr>
          <p:nvPr/>
        </p:nvSpPr>
        <p:spPr bwMode="auto">
          <a:xfrm flipH="1">
            <a:off x="3962400" y="3810000"/>
            <a:ext cx="152400" cy="152400"/>
          </a:xfrm>
          <a:prstGeom prst="line">
            <a:avLst/>
          </a:prstGeom>
          <a:noFill/>
          <a:ln w="28575">
            <a:solidFill>
              <a:schemeClr val="accent1"/>
            </a:solidFill>
            <a:round/>
            <a:headEnd/>
            <a:tailEnd/>
          </a:ln>
          <a:effectLst/>
        </p:spPr>
        <p:txBody>
          <a:bodyPr/>
          <a:lstStyle/>
          <a:p>
            <a:endParaRPr lang="en-US"/>
          </a:p>
        </p:txBody>
      </p:sp>
      <p:sp>
        <p:nvSpPr>
          <p:cNvPr id="682125" name="Rectangle 141"/>
          <p:cNvSpPr>
            <a:spLocks noChangeArrowheads="1"/>
          </p:cNvSpPr>
          <p:nvPr/>
        </p:nvSpPr>
        <p:spPr bwMode="auto">
          <a:xfrm>
            <a:off x="3962400" y="38862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126" name="Line 142"/>
          <p:cNvSpPr>
            <a:spLocks noChangeShapeType="1"/>
          </p:cNvSpPr>
          <p:nvPr/>
        </p:nvSpPr>
        <p:spPr bwMode="auto">
          <a:xfrm flipV="1">
            <a:off x="3200400" y="3657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127" name="Line 143"/>
          <p:cNvSpPr>
            <a:spLocks noChangeShapeType="1"/>
          </p:cNvSpPr>
          <p:nvPr/>
        </p:nvSpPr>
        <p:spPr bwMode="auto">
          <a:xfrm flipH="1">
            <a:off x="3200400" y="3622675"/>
            <a:ext cx="152400" cy="152400"/>
          </a:xfrm>
          <a:prstGeom prst="line">
            <a:avLst/>
          </a:prstGeom>
          <a:noFill/>
          <a:ln w="28575">
            <a:solidFill>
              <a:schemeClr val="accent1"/>
            </a:solidFill>
            <a:round/>
            <a:headEnd/>
            <a:tailEnd/>
          </a:ln>
          <a:effectLst/>
        </p:spPr>
        <p:txBody>
          <a:bodyPr/>
          <a:lstStyle/>
          <a:p>
            <a:endParaRPr lang="en-US"/>
          </a:p>
        </p:txBody>
      </p:sp>
      <p:sp>
        <p:nvSpPr>
          <p:cNvPr id="682128" name="Rectangle 144"/>
          <p:cNvSpPr>
            <a:spLocks noChangeArrowheads="1"/>
          </p:cNvSpPr>
          <p:nvPr/>
        </p:nvSpPr>
        <p:spPr bwMode="auto">
          <a:xfrm>
            <a:off x="3200400" y="3698875"/>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129" name="Rectangle 145"/>
          <p:cNvSpPr>
            <a:spLocks noChangeArrowheads="1"/>
          </p:cNvSpPr>
          <p:nvPr/>
        </p:nvSpPr>
        <p:spPr bwMode="auto">
          <a:xfrm>
            <a:off x="2057400" y="3505200"/>
            <a:ext cx="1150938"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branch offset</a:t>
            </a:r>
          </a:p>
        </p:txBody>
      </p:sp>
      <p:sp>
        <p:nvSpPr>
          <p:cNvPr id="146" name="Slide Number Placeholder 145"/>
          <p:cNvSpPr>
            <a:spLocks noGrp="1"/>
          </p:cNvSpPr>
          <p:nvPr>
            <p:ph type="sldNum" sz="quarter" idx="12"/>
          </p:nvPr>
        </p:nvSpPr>
        <p:spPr/>
        <p:txBody>
          <a:bodyPr/>
          <a:lstStyle/>
          <a:p>
            <a:fld id="{FFF83E5A-53E9-424E-B3EB-79308C965F6E}"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457200" y="274638"/>
            <a:ext cx="8229600" cy="639762"/>
          </a:xfrm>
        </p:spPr>
        <p:txBody>
          <a:bodyPr>
            <a:normAutofit fontScale="90000"/>
          </a:bodyPr>
          <a:lstStyle/>
          <a:p>
            <a:r>
              <a:rPr lang="en-US" dirty="0"/>
              <a:t>Representing Big (and Small) Numbers</a:t>
            </a:r>
          </a:p>
        </p:txBody>
      </p:sp>
      <p:sp>
        <p:nvSpPr>
          <p:cNvPr id="926723" name="Rectangle 3"/>
          <p:cNvSpPr>
            <a:spLocks noGrp="1" noChangeArrowheads="1"/>
          </p:cNvSpPr>
          <p:nvPr>
            <p:ph type="body" idx="1"/>
          </p:nvPr>
        </p:nvSpPr>
        <p:spPr>
          <a:xfrm>
            <a:off x="533400" y="915319"/>
            <a:ext cx="8153400" cy="2532063"/>
          </a:xfrm>
        </p:spPr>
        <p:txBody>
          <a:bodyPr>
            <a:normAutofit fontScale="77500" lnSpcReduction="20000"/>
          </a:bodyPr>
          <a:lstStyle/>
          <a:p>
            <a:pPr>
              <a:spcBef>
                <a:spcPct val="40000"/>
              </a:spcBef>
            </a:pPr>
            <a:r>
              <a:rPr lang="en-US" dirty="0"/>
              <a:t>What if we want to encode the approx. age of the earth?</a:t>
            </a:r>
          </a:p>
          <a:p>
            <a:pPr lvl="1">
              <a:buFont typeface="Monotype Sorts" pitchFamily="2" charset="2"/>
              <a:buNone/>
            </a:pPr>
            <a:r>
              <a:rPr lang="en-US" dirty="0"/>
              <a:t>             4,600,000,000     or    4.6 x 10</a:t>
            </a:r>
            <a:r>
              <a:rPr lang="en-US" baseline="30000" dirty="0"/>
              <a:t>9</a:t>
            </a:r>
          </a:p>
          <a:p>
            <a:pPr>
              <a:spcBef>
                <a:spcPct val="40000"/>
              </a:spcBef>
              <a:buFont typeface="Wingdings" pitchFamily="2" charset="2"/>
              <a:buNone/>
            </a:pPr>
            <a:r>
              <a:rPr lang="en-US" baseline="30000" dirty="0"/>
              <a:t>    </a:t>
            </a:r>
            <a:r>
              <a:rPr lang="en-US" dirty="0"/>
              <a:t>or the weight in kg of one </a:t>
            </a:r>
            <a:r>
              <a:rPr lang="en-US" dirty="0" err="1"/>
              <a:t>a.m.u</a:t>
            </a:r>
            <a:r>
              <a:rPr lang="en-US" dirty="0"/>
              <a:t>. (atomic mass unit)</a:t>
            </a:r>
          </a:p>
          <a:p>
            <a:pPr lvl="1">
              <a:buFont typeface="Monotype Sorts" pitchFamily="2" charset="2"/>
              <a:buNone/>
            </a:pPr>
            <a:r>
              <a:rPr lang="en-US" dirty="0"/>
              <a:t>             0.0000000000000000000000000166    or   1.6 x 10</a:t>
            </a:r>
            <a:r>
              <a:rPr lang="en-US" baseline="30000" dirty="0"/>
              <a:t>-27</a:t>
            </a:r>
          </a:p>
          <a:p>
            <a:pPr>
              <a:spcBef>
                <a:spcPct val="40000"/>
              </a:spcBef>
              <a:buFont typeface="Wingdings" pitchFamily="2" charset="2"/>
              <a:buNone/>
            </a:pPr>
            <a:r>
              <a:rPr lang="en-US" sz="2800" dirty="0"/>
              <a:t>   </a:t>
            </a:r>
            <a:r>
              <a:rPr lang="en-US" dirty="0"/>
              <a:t>There is no way we can encode either of the above in a 32-bit integer.</a:t>
            </a:r>
          </a:p>
        </p:txBody>
      </p:sp>
      <p:sp>
        <p:nvSpPr>
          <p:cNvPr id="926724" name="Rectangle 4"/>
          <p:cNvSpPr>
            <a:spLocks noChangeArrowheads="1"/>
          </p:cNvSpPr>
          <p:nvPr/>
        </p:nvSpPr>
        <p:spPr bwMode="auto">
          <a:xfrm>
            <a:off x="609600" y="3581400"/>
            <a:ext cx="8153400" cy="77628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Floating point representation      (-1)</a:t>
            </a:r>
            <a:r>
              <a:rPr lang="en-US" sz="2400" baseline="30000">
                <a:solidFill>
                  <a:schemeClr val="tx1"/>
                </a:solidFill>
              </a:rPr>
              <a:t>sign</a:t>
            </a:r>
            <a:r>
              <a:rPr lang="en-US" sz="2400">
                <a:solidFill>
                  <a:schemeClr val="tx1"/>
                </a:solidFill>
              </a:rPr>
              <a:t> x F x 2</a:t>
            </a:r>
            <a:r>
              <a:rPr lang="en-US" sz="2400" baseline="30000">
                <a:solidFill>
                  <a:schemeClr val="tx1"/>
                </a:solidFill>
              </a:rPr>
              <a:t>E</a:t>
            </a:r>
          </a:p>
          <a:p>
            <a:pPr marL="741363" lvl="1" indent="-246063">
              <a:lnSpc>
                <a:spcPct val="90000"/>
              </a:lnSpc>
              <a:spcBef>
                <a:spcPct val="40000"/>
              </a:spcBef>
              <a:buClr>
                <a:schemeClr val="accent1"/>
              </a:buClr>
              <a:buSzPct val="75000"/>
              <a:buFont typeface="Monotype Sorts" pitchFamily="2" charset="2"/>
              <a:buChar char="l"/>
            </a:pPr>
            <a:r>
              <a:rPr lang="en-US" sz="2000">
                <a:solidFill>
                  <a:schemeClr val="tx1"/>
                </a:solidFill>
              </a:rPr>
              <a:t>Still have to fit everything in 32 bits (single precision)</a:t>
            </a:r>
          </a:p>
        </p:txBody>
      </p:sp>
      <p:grpSp>
        <p:nvGrpSpPr>
          <p:cNvPr id="2" name="Group 14"/>
          <p:cNvGrpSpPr>
            <a:grpSpLocks/>
          </p:cNvGrpSpPr>
          <p:nvPr/>
        </p:nvGrpSpPr>
        <p:grpSpPr bwMode="auto">
          <a:xfrm>
            <a:off x="1295400" y="4495800"/>
            <a:ext cx="6019800" cy="641350"/>
            <a:chOff x="816" y="2880"/>
            <a:chExt cx="3792" cy="404"/>
          </a:xfrm>
        </p:grpSpPr>
        <p:sp>
          <p:nvSpPr>
            <p:cNvPr id="926726" name="Rectangle 6"/>
            <p:cNvSpPr>
              <a:spLocks noChangeArrowheads="1"/>
            </p:cNvSpPr>
            <p:nvPr/>
          </p:nvSpPr>
          <p:spPr bwMode="auto">
            <a:xfrm>
              <a:off x="960" y="2880"/>
              <a:ext cx="3648" cy="184"/>
            </a:xfrm>
            <a:prstGeom prst="rect">
              <a:avLst/>
            </a:prstGeom>
            <a:noFill/>
            <a:ln w="12700">
              <a:solidFill>
                <a:schemeClr val="tx1"/>
              </a:solidFill>
              <a:miter lim="800000"/>
              <a:headEnd/>
              <a:tailEnd/>
            </a:ln>
            <a:effectLst/>
          </p:spPr>
          <p:txBody>
            <a:bodyPr wrap="none" anchor="ctr"/>
            <a:lstStyle/>
            <a:p>
              <a:endParaRPr lang="en-US"/>
            </a:p>
          </p:txBody>
        </p:sp>
        <p:sp>
          <p:nvSpPr>
            <p:cNvPr id="926727" name="Line 7"/>
            <p:cNvSpPr>
              <a:spLocks noChangeShapeType="1"/>
            </p:cNvSpPr>
            <p:nvPr/>
          </p:nvSpPr>
          <p:spPr bwMode="auto">
            <a:xfrm>
              <a:off x="1104" y="2880"/>
              <a:ext cx="0" cy="183"/>
            </a:xfrm>
            <a:prstGeom prst="line">
              <a:avLst/>
            </a:prstGeom>
            <a:noFill/>
            <a:ln w="12700">
              <a:solidFill>
                <a:schemeClr val="tx1"/>
              </a:solidFill>
              <a:round/>
              <a:headEnd/>
              <a:tailEnd/>
            </a:ln>
            <a:effectLst/>
          </p:spPr>
          <p:txBody>
            <a:bodyPr/>
            <a:lstStyle/>
            <a:p>
              <a:endParaRPr lang="en-US"/>
            </a:p>
          </p:txBody>
        </p:sp>
        <p:sp>
          <p:nvSpPr>
            <p:cNvPr id="926729" name="Line 9"/>
            <p:cNvSpPr>
              <a:spLocks noChangeShapeType="1"/>
            </p:cNvSpPr>
            <p:nvPr/>
          </p:nvSpPr>
          <p:spPr bwMode="auto">
            <a:xfrm>
              <a:off x="2064" y="2881"/>
              <a:ext cx="0" cy="183"/>
            </a:xfrm>
            <a:prstGeom prst="line">
              <a:avLst/>
            </a:prstGeom>
            <a:noFill/>
            <a:ln w="12700">
              <a:solidFill>
                <a:schemeClr val="tx1"/>
              </a:solidFill>
              <a:round/>
              <a:headEnd/>
              <a:tailEnd/>
            </a:ln>
            <a:effectLst/>
          </p:spPr>
          <p:txBody>
            <a:bodyPr/>
            <a:lstStyle/>
            <a:p>
              <a:endParaRPr lang="en-US"/>
            </a:p>
          </p:txBody>
        </p:sp>
        <p:sp>
          <p:nvSpPr>
            <p:cNvPr id="926732" name="Text Box 12"/>
            <p:cNvSpPr txBox="1">
              <a:spLocks noChangeArrowheads="1"/>
            </p:cNvSpPr>
            <p:nvPr/>
          </p:nvSpPr>
          <p:spPr bwMode="auto">
            <a:xfrm>
              <a:off x="960" y="2880"/>
              <a:ext cx="3028" cy="231"/>
            </a:xfrm>
            <a:prstGeom prst="rect">
              <a:avLst/>
            </a:prstGeom>
            <a:noFill/>
            <a:ln w="12700">
              <a:noFill/>
              <a:miter lim="800000"/>
              <a:headEnd/>
              <a:tailEnd/>
            </a:ln>
            <a:effectLst/>
          </p:spPr>
          <p:txBody>
            <a:bodyPr wrap="none">
              <a:spAutoFit/>
            </a:bodyPr>
            <a:lstStyle/>
            <a:p>
              <a:r>
                <a:rPr lang="en-US"/>
                <a:t>s  E (exponent)                               F (fraction)</a:t>
              </a:r>
            </a:p>
          </p:txBody>
        </p:sp>
        <p:sp>
          <p:nvSpPr>
            <p:cNvPr id="926733" name="Text Box 13"/>
            <p:cNvSpPr txBox="1">
              <a:spLocks noChangeArrowheads="1"/>
            </p:cNvSpPr>
            <p:nvPr/>
          </p:nvSpPr>
          <p:spPr bwMode="auto">
            <a:xfrm>
              <a:off x="816" y="3072"/>
              <a:ext cx="2877" cy="212"/>
            </a:xfrm>
            <a:prstGeom prst="rect">
              <a:avLst/>
            </a:prstGeom>
            <a:noFill/>
            <a:ln w="12700">
              <a:noFill/>
              <a:miter lim="800000"/>
              <a:headEnd/>
              <a:tailEnd/>
            </a:ln>
            <a:effectLst/>
          </p:spPr>
          <p:txBody>
            <a:bodyPr wrap="none">
              <a:spAutoFit/>
            </a:bodyPr>
            <a:lstStyle/>
            <a:p>
              <a:r>
                <a:rPr lang="en-US" sz="1600">
                  <a:solidFill>
                    <a:schemeClr val="tx1"/>
                  </a:solidFill>
                </a:rPr>
                <a:t>1 bit         8 bits                                          23 bits</a:t>
              </a:r>
            </a:p>
          </p:txBody>
        </p:sp>
      </p:grpSp>
      <p:sp>
        <p:nvSpPr>
          <p:cNvPr id="926735" name="Rectangle 15"/>
          <p:cNvSpPr>
            <a:spLocks noChangeArrowheads="1"/>
          </p:cNvSpPr>
          <p:nvPr/>
        </p:nvSpPr>
        <p:spPr bwMode="auto">
          <a:xfrm>
            <a:off x="609600" y="5205413"/>
            <a:ext cx="8153400" cy="1271587"/>
          </a:xfrm>
          <a:prstGeom prst="rect">
            <a:avLst/>
          </a:prstGeom>
          <a:noFill/>
          <a:ln w="12700">
            <a:noFill/>
            <a:miter lim="800000"/>
            <a:headEnd/>
            <a:tailEnd/>
          </a:ln>
          <a:effectLst/>
        </p:spPr>
        <p:txBody>
          <a:bodyPr lIns="63500" tIns="25400" rIns="63500" bIns="25400">
            <a:spAutoFit/>
          </a:bodyPr>
          <a:lstStyle/>
          <a:p>
            <a:pPr marL="741363" lvl="1" indent="-246063">
              <a:lnSpc>
                <a:spcPct val="90000"/>
              </a:lnSpc>
              <a:spcBef>
                <a:spcPct val="40000"/>
              </a:spcBef>
              <a:buClr>
                <a:schemeClr val="accent1"/>
              </a:buClr>
              <a:buSzPct val="75000"/>
              <a:buFont typeface="Monotype Sorts" pitchFamily="2" charset="2"/>
              <a:buChar char="l"/>
            </a:pPr>
            <a:r>
              <a:rPr lang="en-US" sz="2000">
                <a:solidFill>
                  <a:schemeClr val="tx1"/>
                </a:solidFill>
              </a:rPr>
              <a:t>The base (2, </a:t>
            </a:r>
            <a:r>
              <a:rPr lang="en-US" sz="2000" i="1">
                <a:solidFill>
                  <a:schemeClr val="tx1"/>
                </a:solidFill>
              </a:rPr>
              <a:t>not</a:t>
            </a:r>
            <a:r>
              <a:rPr lang="en-US" sz="2000">
                <a:solidFill>
                  <a:schemeClr val="tx1"/>
                </a:solidFill>
              </a:rPr>
              <a:t> 10) is hardwired in the design of the FPALU</a:t>
            </a:r>
          </a:p>
          <a:p>
            <a:pPr marL="741363" lvl="1" indent="-246063">
              <a:lnSpc>
                <a:spcPct val="90000"/>
              </a:lnSpc>
              <a:spcBef>
                <a:spcPct val="40000"/>
              </a:spcBef>
              <a:buClr>
                <a:schemeClr val="accent1"/>
              </a:buClr>
              <a:buSzPct val="75000"/>
              <a:buFont typeface="Monotype Sorts" pitchFamily="2" charset="2"/>
              <a:buChar char="l"/>
            </a:pPr>
            <a:r>
              <a:rPr lang="en-US" sz="2000">
                <a:solidFill>
                  <a:schemeClr val="tx1"/>
                </a:solidFill>
              </a:rPr>
              <a:t>More bits in the fraction (F) or the exponent (E) is a trade-off between </a:t>
            </a:r>
            <a:r>
              <a:rPr lang="en-US" sz="2000"/>
              <a:t>precision</a:t>
            </a:r>
            <a:r>
              <a:rPr lang="en-US" sz="2000">
                <a:solidFill>
                  <a:schemeClr val="tx1"/>
                </a:solidFill>
              </a:rPr>
              <a:t> (accuracy of the number) and </a:t>
            </a:r>
            <a:r>
              <a:rPr lang="en-US" sz="2000"/>
              <a:t>range</a:t>
            </a:r>
            <a:r>
              <a:rPr lang="en-US" sz="2000">
                <a:solidFill>
                  <a:schemeClr val="tx1"/>
                </a:solidFill>
              </a:rPr>
              <a:t> (size of the number)</a:t>
            </a:r>
          </a:p>
        </p:txBody>
      </p:sp>
      <p:sp>
        <p:nvSpPr>
          <p:cNvPr id="12" name="Slide Number Placeholder 11"/>
          <p:cNvSpPr>
            <a:spLocks noGrp="1"/>
          </p:cNvSpPr>
          <p:nvPr>
            <p:ph type="sldNum" sz="quarter" idx="12"/>
          </p:nvPr>
        </p:nvSpPr>
        <p:spPr/>
        <p:txBody>
          <a:bodyPr/>
          <a:lstStyle/>
          <a:p>
            <a:fld id="{FFF83E5A-53E9-424E-B3EB-79308C965F6E}"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7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26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4" grpId="0"/>
      <p:bldP spid="92673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normAutofit fontScale="90000"/>
          </a:bodyPr>
          <a:lstStyle/>
          <a:p>
            <a:r>
              <a:rPr lang="en-US"/>
              <a:t>IEEE 754 FP Standard Encoding</a:t>
            </a:r>
          </a:p>
        </p:txBody>
      </p:sp>
      <p:sp>
        <p:nvSpPr>
          <p:cNvPr id="915459" name="Rectangle 3"/>
          <p:cNvSpPr>
            <a:spLocks noGrp="1" noChangeArrowheads="1"/>
          </p:cNvSpPr>
          <p:nvPr>
            <p:ph type="body" sz="half" idx="1"/>
          </p:nvPr>
        </p:nvSpPr>
        <p:spPr>
          <a:xfrm>
            <a:off x="533400" y="914400"/>
            <a:ext cx="8001000" cy="2447925"/>
          </a:xfrm>
        </p:spPr>
        <p:txBody>
          <a:bodyPr>
            <a:normAutofit fontScale="77500" lnSpcReduction="20000"/>
          </a:bodyPr>
          <a:lstStyle/>
          <a:p>
            <a:r>
              <a:rPr lang="en-US"/>
              <a:t>Most (all?) computers these days conform to the IEEE 754 floating point standard        (-1)</a:t>
            </a:r>
            <a:r>
              <a:rPr lang="en-US" baseline="30000"/>
              <a:t>sign</a:t>
            </a:r>
            <a:r>
              <a:rPr lang="en-US"/>
              <a:t>  x  (</a:t>
            </a:r>
            <a:r>
              <a:rPr lang="en-US">
                <a:solidFill>
                  <a:schemeClr val="accent2"/>
                </a:solidFill>
              </a:rPr>
              <a:t>1</a:t>
            </a:r>
            <a:r>
              <a:rPr lang="en-US"/>
              <a:t>+F)  x  2</a:t>
            </a:r>
            <a:r>
              <a:rPr lang="en-US" baseline="30000"/>
              <a:t>E-bias</a:t>
            </a:r>
            <a:endParaRPr lang="en-US"/>
          </a:p>
          <a:p>
            <a:pPr lvl="1"/>
            <a:r>
              <a:rPr lang="en-US"/>
              <a:t>Formats for both single and double precision</a:t>
            </a:r>
          </a:p>
          <a:p>
            <a:pPr lvl="1"/>
            <a:r>
              <a:rPr lang="en-US"/>
              <a:t>F is stored in </a:t>
            </a:r>
            <a:r>
              <a:rPr lang="en-US">
                <a:solidFill>
                  <a:schemeClr val="accent1"/>
                </a:solidFill>
              </a:rPr>
              <a:t>normalized</a:t>
            </a:r>
            <a:r>
              <a:rPr lang="en-US"/>
              <a:t> form where the msb in the fraction is 1 (so there is no need to store it!) – called the </a:t>
            </a:r>
            <a:r>
              <a:rPr lang="en-US">
                <a:solidFill>
                  <a:schemeClr val="accent2"/>
                </a:solidFill>
              </a:rPr>
              <a:t>hidden</a:t>
            </a:r>
            <a:r>
              <a:rPr lang="en-US"/>
              <a:t> bit </a:t>
            </a:r>
          </a:p>
          <a:p>
            <a:pPr lvl="1"/>
            <a:r>
              <a:rPr lang="en-US"/>
              <a:t>To simplify sorting FP numbers, E comes before F in the word and E is represented in </a:t>
            </a:r>
            <a:r>
              <a:rPr lang="en-US">
                <a:solidFill>
                  <a:schemeClr val="accent1"/>
                </a:solidFill>
              </a:rPr>
              <a:t>excess</a:t>
            </a:r>
            <a:r>
              <a:rPr lang="en-US"/>
              <a:t> (biased) notation</a:t>
            </a:r>
          </a:p>
        </p:txBody>
      </p:sp>
      <p:graphicFrame>
        <p:nvGraphicFramePr>
          <p:cNvPr id="915569" name="Group 113"/>
          <p:cNvGraphicFramePr>
            <a:graphicFrameLocks noGrp="1"/>
          </p:cNvGraphicFramePr>
          <p:nvPr>
            <p:ph sz="half" idx="2"/>
          </p:nvPr>
        </p:nvGraphicFramePr>
        <p:xfrm>
          <a:off x="838200" y="3657600"/>
          <a:ext cx="7696200" cy="2560320"/>
        </p:xfrm>
        <a:graphic>
          <a:graphicData uri="http://schemas.openxmlformats.org/drawingml/2006/table">
            <a:tbl>
              <a:tblPr/>
              <a:tblGrid>
                <a:gridCol w="1066800"/>
                <a:gridCol w="1219200"/>
                <a:gridCol w="1219200"/>
                <a:gridCol w="1219200"/>
                <a:gridCol w="2971800"/>
              </a:tblGrid>
              <a:tr h="350838">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Single Precision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Double Precision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Object Represented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E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F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E (11)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F (52)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true zero (0)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nonzero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nonzero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a:t>
                      </a:r>
                      <a:r>
                        <a:rPr kumimoji="0" lang="en-US" sz="2000" b="0" i="0" u="none" strike="noStrike" cap="none" normalizeH="0" baseline="0" smtClean="0">
                          <a:ln>
                            <a:noFill/>
                          </a:ln>
                          <a:solidFill>
                            <a:schemeClr val="tx1"/>
                          </a:solidFill>
                          <a:effectLst/>
                          <a:latin typeface="Arial" charset="0"/>
                        </a:rPr>
                        <a:t>denormalized number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a:t>
                      </a:r>
                      <a:r>
                        <a:rPr kumimoji="0" lang="en-US" sz="2000" b="0" i="0" u="none" strike="noStrike" cap="none" normalizeH="0" baseline="0" smtClean="0">
                          <a:ln>
                            <a:noFill/>
                          </a:ln>
                          <a:solidFill>
                            <a:schemeClr val="tx1"/>
                          </a:solidFill>
                          <a:effectLst/>
                          <a:latin typeface="Arial" charset="0"/>
                        </a:rPr>
                        <a:t> 1-254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anything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a:t>
                      </a:r>
                      <a:r>
                        <a:rPr kumimoji="0" lang="en-US" sz="2000" b="0" i="0" u="none" strike="noStrike" cap="none" normalizeH="0" baseline="0" smtClean="0">
                          <a:ln>
                            <a:noFill/>
                          </a:ln>
                          <a:solidFill>
                            <a:schemeClr val="tx1"/>
                          </a:solidFill>
                          <a:effectLst/>
                          <a:latin typeface="Arial" charset="0"/>
                        </a:rPr>
                        <a:t> 1-2046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anything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floating point number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a:t>
                      </a:r>
                      <a:r>
                        <a:rPr kumimoji="0" lang="en-US" sz="2000" b="0" i="0" u="none" strike="noStrike" cap="none" normalizeH="0" baseline="0" smtClean="0">
                          <a:ln>
                            <a:noFill/>
                          </a:ln>
                          <a:solidFill>
                            <a:schemeClr val="tx1"/>
                          </a:solidFill>
                          <a:effectLst/>
                          <a:latin typeface="Arial" charset="0"/>
                        </a:rPr>
                        <a:t> 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a:t>
                      </a:r>
                      <a:r>
                        <a:rPr kumimoji="0" lang="en-US" sz="2000" b="0" i="0" u="none" strike="noStrike" cap="none" normalizeH="0" baseline="0" smtClean="0">
                          <a:ln>
                            <a:noFill/>
                          </a:ln>
                          <a:solidFill>
                            <a:schemeClr val="tx1"/>
                          </a:solidFill>
                          <a:effectLst/>
                          <a:latin typeface="Arial" charset="0"/>
                        </a:rPr>
                        <a:t> 2047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infinity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nonzero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2047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nonzero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not a number (NaN)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15459">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15459">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915459">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915459">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915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59" grpId="0" build="p" bldLvl="2"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533400" y="304800"/>
            <a:ext cx="7935913" cy="422275"/>
          </a:xfrm>
        </p:spPr>
        <p:txBody>
          <a:bodyPr>
            <a:normAutofit fontScale="90000"/>
          </a:bodyPr>
          <a:lstStyle/>
          <a:p>
            <a:r>
              <a:rPr lang="en-US"/>
              <a:t>Floating Point Addition</a:t>
            </a:r>
          </a:p>
        </p:txBody>
      </p:sp>
      <p:sp>
        <p:nvSpPr>
          <p:cNvPr id="929795" name="Rectangle 3"/>
          <p:cNvSpPr>
            <a:spLocks noGrp="1" noChangeArrowheads="1"/>
          </p:cNvSpPr>
          <p:nvPr>
            <p:ph type="body" idx="1"/>
          </p:nvPr>
        </p:nvSpPr>
        <p:spPr>
          <a:xfrm>
            <a:off x="533400" y="914400"/>
            <a:ext cx="8229600" cy="854075"/>
          </a:xfrm>
        </p:spPr>
        <p:txBody>
          <a:bodyPr>
            <a:normAutofit fontScale="77500" lnSpcReduction="20000"/>
          </a:bodyPr>
          <a:lstStyle/>
          <a:p>
            <a:pPr marL="342900" indent="-342900">
              <a:spcBef>
                <a:spcPct val="40000"/>
              </a:spcBef>
            </a:pPr>
            <a:r>
              <a:rPr lang="en-US"/>
              <a:t>Addition (and subtraction)</a:t>
            </a:r>
          </a:p>
          <a:p>
            <a:pPr marL="342900" indent="-342900" algn="ctr">
              <a:spcBef>
                <a:spcPct val="40000"/>
              </a:spcBef>
              <a:buFont typeface="Wingdings" pitchFamily="2" charset="2"/>
              <a:buNone/>
            </a:pPr>
            <a:r>
              <a:rPr lang="en-US">
                <a:sym typeface="Symbol" pitchFamily="18" charset="2"/>
              </a:rPr>
              <a:t>(</a:t>
            </a:r>
            <a:r>
              <a:rPr lang="en-US" b="1">
                <a:sym typeface="Symbol" pitchFamily="18" charset="2"/>
              </a:rPr>
              <a:t></a:t>
            </a:r>
            <a:r>
              <a:rPr lang="en-US">
                <a:sym typeface="Symbol" pitchFamily="18" charset="2"/>
              </a:rPr>
              <a:t>F1 </a:t>
            </a:r>
            <a:r>
              <a:rPr lang="en-US" b="1">
                <a:sym typeface="Symbol" pitchFamily="18" charset="2"/>
              </a:rPr>
              <a:t></a:t>
            </a:r>
            <a:r>
              <a:rPr lang="en-US">
                <a:sym typeface="Symbol" pitchFamily="18" charset="2"/>
              </a:rPr>
              <a:t> 2</a:t>
            </a:r>
            <a:r>
              <a:rPr lang="en-US" baseline="30000">
                <a:sym typeface="Symbol" pitchFamily="18" charset="2"/>
              </a:rPr>
              <a:t>E1</a:t>
            </a:r>
            <a:r>
              <a:rPr lang="en-US">
                <a:sym typeface="Symbol" pitchFamily="18" charset="2"/>
              </a:rPr>
              <a:t>) + (</a:t>
            </a:r>
            <a:r>
              <a:rPr lang="en-US" b="1">
                <a:sym typeface="Symbol" pitchFamily="18" charset="2"/>
              </a:rPr>
              <a:t></a:t>
            </a:r>
            <a:r>
              <a:rPr lang="en-US">
                <a:sym typeface="Symbol" pitchFamily="18" charset="2"/>
              </a:rPr>
              <a:t>F2 </a:t>
            </a:r>
            <a:r>
              <a:rPr lang="en-US" b="1">
                <a:sym typeface="Symbol" pitchFamily="18" charset="2"/>
              </a:rPr>
              <a:t></a:t>
            </a:r>
            <a:r>
              <a:rPr lang="en-US">
                <a:sym typeface="Symbol" pitchFamily="18" charset="2"/>
              </a:rPr>
              <a:t> 2</a:t>
            </a:r>
            <a:r>
              <a:rPr lang="en-US" baseline="30000">
                <a:sym typeface="Symbol" pitchFamily="18" charset="2"/>
              </a:rPr>
              <a:t>E2</a:t>
            </a:r>
            <a:r>
              <a:rPr lang="en-US">
                <a:sym typeface="Symbol" pitchFamily="18" charset="2"/>
              </a:rPr>
              <a:t>) = </a:t>
            </a:r>
            <a:r>
              <a:rPr lang="en-US" b="1">
                <a:sym typeface="Symbol" pitchFamily="18" charset="2"/>
              </a:rPr>
              <a:t></a:t>
            </a:r>
            <a:r>
              <a:rPr lang="en-US">
                <a:sym typeface="Symbol" pitchFamily="18" charset="2"/>
              </a:rPr>
              <a:t>F3 </a:t>
            </a:r>
            <a:r>
              <a:rPr lang="en-US" b="1">
                <a:sym typeface="Symbol" pitchFamily="18" charset="2"/>
              </a:rPr>
              <a:t></a:t>
            </a:r>
            <a:r>
              <a:rPr lang="en-US">
                <a:sym typeface="Symbol" pitchFamily="18" charset="2"/>
              </a:rPr>
              <a:t> 2</a:t>
            </a:r>
            <a:r>
              <a:rPr lang="en-US" baseline="30000">
                <a:sym typeface="Symbol" pitchFamily="18" charset="2"/>
              </a:rPr>
              <a:t>E3</a:t>
            </a:r>
            <a:endParaRPr lang="en-US">
              <a:sym typeface="Symbol" pitchFamily="18" charset="2"/>
            </a:endParaRPr>
          </a:p>
        </p:txBody>
      </p:sp>
      <p:sp>
        <p:nvSpPr>
          <p:cNvPr id="929796" name="Rectangle 4"/>
          <p:cNvSpPr>
            <a:spLocks noChangeArrowheads="1"/>
          </p:cNvSpPr>
          <p:nvPr/>
        </p:nvSpPr>
        <p:spPr bwMode="auto">
          <a:xfrm>
            <a:off x="533400" y="1905000"/>
            <a:ext cx="8229600" cy="4343400"/>
          </a:xfrm>
          <a:prstGeom prst="rect">
            <a:avLst/>
          </a:prstGeom>
          <a:noFill/>
          <a:ln w="12700">
            <a:noFill/>
            <a:miter lim="800000"/>
            <a:headEnd/>
            <a:tailEnd/>
          </a:ln>
          <a:effectLst/>
        </p:spPr>
        <p:txBody>
          <a:bodyPr lIns="63500" tIns="25400" rIns="63500" bIns="25400">
            <a:spAutoFit/>
          </a:bodyPr>
          <a:lstStyle/>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1: Restore the hidden bit in F1 and in F2</a:t>
            </a:r>
          </a:p>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1: </a:t>
            </a:r>
            <a:r>
              <a:rPr lang="en-US" sz="2000">
                <a:sym typeface="Symbol" pitchFamily="18" charset="2"/>
              </a:rPr>
              <a:t>Align</a:t>
            </a:r>
            <a:r>
              <a:rPr lang="en-US" sz="2000">
                <a:solidFill>
                  <a:schemeClr val="tx1"/>
                </a:solidFill>
                <a:sym typeface="Symbol" pitchFamily="18" charset="2"/>
              </a:rPr>
              <a:t> fractions by right shifting F2 by E1 - E2 positions (assuming E1  E2) keeping track of (three of) the bits shifted out in a round bit, a guard bit, and a sticky bit</a:t>
            </a:r>
          </a:p>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2: </a:t>
            </a:r>
            <a:r>
              <a:rPr lang="en-US" sz="2000">
                <a:sym typeface="Symbol" pitchFamily="18" charset="2"/>
              </a:rPr>
              <a:t>Add </a:t>
            </a:r>
            <a:r>
              <a:rPr lang="en-US" sz="2000">
                <a:solidFill>
                  <a:schemeClr val="tx1"/>
                </a:solidFill>
                <a:sym typeface="Symbol" pitchFamily="18" charset="2"/>
              </a:rPr>
              <a:t>the resulting F2 to F1 to form F3</a:t>
            </a:r>
          </a:p>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3: </a:t>
            </a:r>
            <a:r>
              <a:rPr lang="en-US" sz="2000">
                <a:sym typeface="Symbol" pitchFamily="18" charset="2"/>
              </a:rPr>
              <a:t>Normalize </a:t>
            </a:r>
            <a:r>
              <a:rPr lang="en-US" sz="2000">
                <a:solidFill>
                  <a:schemeClr val="tx1"/>
                </a:solidFill>
                <a:sym typeface="Symbol" pitchFamily="18" charset="2"/>
              </a:rPr>
              <a:t>F3 (so it is in the form 1.XXXXX …)</a:t>
            </a:r>
          </a:p>
          <a:p>
            <a:pPr marL="1143000" lvl="2" indent="-228600">
              <a:lnSpc>
                <a:spcPct val="90000"/>
              </a:lnSpc>
              <a:spcBef>
                <a:spcPct val="40000"/>
              </a:spcBef>
              <a:buClr>
                <a:schemeClr val="accent1"/>
              </a:buClr>
              <a:buSzPct val="100000"/>
              <a:buFontTx/>
              <a:buChar char="-"/>
            </a:pPr>
            <a:r>
              <a:rPr lang="en-US">
                <a:solidFill>
                  <a:schemeClr val="tx1"/>
                </a:solidFill>
                <a:sym typeface="Symbol" pitchFamily="18" charset="2"/>
              </a:rPr>
              <a:t>If F1 and F2 have the same sign  F3 [1,4)  1 bit right shift F3 and increment E3</a:t>
            </a:r>
          </a:p>
          <a:p>
            <a:pPr marL="1143000" lvl="2" indent="-228600">
              <a:lnSpc>
                <a:spcPct val="90000"/>
              </a:lnSpc>
              <a:spcBef>
                <a:spcPct val="40000"/>
              </a:spcBef>
              <a:buClr>
                <a:schemeClr val="accent1"/>
              </a:buClr>
              <a:buSzPct val="100000"/>
              <a:buFontTx/>
              <a:buChar char="-"/>
            </a:pPr>
            <a:r>
              <a:rPr lang="en-US">
                <a:solidFill>
                  <a:schemeClr val="tx1"/>
                </a:solidFill>
                <a:sym typeface="Symbol" pitchFamily="18" charset="2"/>
              </a:rPr>
              <a:t>If F1 and F2 have different signs  F3 may require </a:t>
            </a:r>
            <a:r>
              <a:rPr lang="en-US" i="1">
                <a:sym typeface="Symbol" pitchFamily="18" charset="2"/>
              </a:rPr>
              <a:t>many</a:t>
            </a:r>
            <a:r>
              <a:rPr lang="en-US">
                <a:solidFill>
                  <a:schemeClr val="tx1"/>
                </a:solidFill>
                <a:sym typeface="Symbol" pitchFamily="18" charset="2"/>
              </a:rPr>
              <a:t> left shifts each time decrementing E3</a:t>
            </a:r>
          </a:p>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4: </a:t>
            </a:r>
            <a:r>
              <a:rPr lang="en-US" sz="2000">
                <a:sym typeface="Symbol" pitchFamily="18" charset="2"/>
              </a:rPr>
              <a:t>Round</a:t>
            </a:r>
            <a:r>
              <a:rPr lang="en-US" sz="2000">
                <a:solidFill>
                  <a:schemeClr val="tx1"/>
                </a:solidFill>
                <a:sym typeface="Symbol" pitchFamily="18" charset="2"/>
              </a:rPr>
              <a:t> F3 and possibly </a:t>
            </a:r>
            <a:r>
              <a:rPr lang="en-US" sz="2000">
                <a:sym typeface="Symbol" pitchFamily="18" charset="2"/>
              </a:rPr>
              <a:t>normalize </a:t>
            </a:r>
            <a:r>
              <a:rPr lang="en-US" sz="2000">
                <a:solidFill>
                  <a:schemeClr val="tx1"/>
                </a:solidFill>
                <a:sym typeface="Symbol" pitchFamily="18" charset="2"/>
              </a:rPr>
              <a:t>F3 again</a:t>
            </a:r>
          </a:p>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5: Rehide the most significant bit of F3 before storing the result </a:t>
            </a:r>
          </a:p>
        </p:txBody>
      </p:sp>
      <p:sp>
        <p:nvSpPr>
          <p:cNvPr id="5" name="Slide Number Placeholder 4"/>
          <p:cNvSpPr>
            <a:spLocks noGrp="1"/>
          </p:cNvSpPr>
          <p:nvPr>
            <p:ph type="sldNum" sz="quarter" idx="12"/>
          </p:nvPr>
        </p:nvSpPr>
        <p:spPr/>
        <p:txBody>
          <a:bodyPr/>
          <a:lstStyle/>
          <a:p>
            <a:fld id="{FFF83E5A-53E9-424E-B3EB-79308C965F6E}"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9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97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97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979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979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97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97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97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a:xfrm>
            <a:off x="457200" y="274638"/>
            <a:ext cx="8229600" cy="639762"/>
          </a:xfrm>
        </p:spPr>
        <p:txBody>
          <a:bodyPr>
            <a:normAutofit fontScale="90000"/>
          </a:bodyPr>
          <a:lstStyle/>
          <a:p>
            <a:r>
              <a:rPr lang="en-US" dirty="0"/>
              <a:t>MIPS Floating Point Instructions</a:t>
            </a:r>
          </a:p>
        </p:txBody>
      </p:sp>
      <p:sp>
        <p:nvSpPr>
          <p:cNvPr id="933891" name="Rectangle 3"/>
          <p:cNvSpPr>
            <a:spLocks noGrp="1" noChangeArrowheads="1"/>
          </p:cNvSpPr>
          <p:nvPr>
            <p:ph type="body" idx="1"/>
          </p:nvPr>
        </p:nvSpPr>
        <p:spPr>
          <a:xfrm>
            <a:off x="533400" y="914400"/>
            <a:ext cx="8382000" cy="5548313"/>
          </a:xfrm>
        </p:spPr>
        <p:txBody>
          <a:bodyPr>
            <a:normAutofit fontScale="77500" lnSpcReduction="20000"/>
          </a:bodyPr>
          <a:lstStyle/>
          <a:p>
            <a:r>
              <a:rPr lang="en-US" dirty="0"/>
              <a:t>MIPS has a separate Floating Point Register File          (</a:t>
            </a:r>
            <a:r>
              <a:rPr lang="en-US" dirty="0">
                <a:latin typeface="Courier New" pitchFamily="49" charset="0"/>
              </a:rPr>
              <a:t>$f0, $f1, …, $f31</a:t>
            </a:r>
            <a:r>
              <a:rPr lang="en-US" dirty="0"/>
              <a:t>) (whose registers are used in </a:t>
            </a:r>
            <a:r>
              <a:rPr lang="en-US" i="1" dirty="0"/>
              <a:t>pairs</a:t>
            </a:r>
            <a:r>
              <a:rPr lang="en-US" dirty="0"/>
              <a:t> for double precision values) with special instructions to load to and store from them</a:t>
            </a:r>
          </a:p>
          <a:p>
            <a:pPr>
              <a:spcBef>
                <a:spcPct val="40000"/>
              </a:spcBef>
              <a:buFont typeface="Wingdings" pitchFamily="2" charset="2"/>
              <a:buNone/>
            </a:pPr>
            <a:r>
              <a:rPr lang="en-US" dirty="0"/>
              <a:t>    </a:t>
            </a:r>
            <a:r>
              <a:rPr lang="en-US" dirty="0" err="1">
                <a:latin typeface="Courier New" pitchFamily="49" charset="0"/>
              </a:rPr>
              <a:t>lwcl</a:t>
            </a:r>
            <a:r>
              <a:rPr lang="en-US" dirty="0">
                <a:latin typeface="Courier New" pitchFamily="49" charset="0"/>
              </a:rPr>
              <a:t>  $f1,54($s2)	 #$f1 = Memory[$s2+54]</a:t>
            </a:r>
          </a:p>
          <a:p>
            <a:pPr>
              <a:spcBef>
                <a:spcPct val="40000"/>
              </a:spcBef>
              <a:buFont typeface="Wingdings" pitchFamily="2" charset="2"/>
              <a:buNone/>
            </a:pPr>
            <a:r>
              <a:rPr lang="en-US" dirty="0">
                <a:latin typeface="Courier New" pitchFamily="49" charset="0"/>
              </a:rPr>
              <a:t>  </a:t>
            </a:r>
            <a:r>
              <a:rPr lang="en-US" dirty="0" err="1">
                <a:latin typeface="Courier New" pitchFamily="49" charset="0"/>
              </a:rPr>
              <a:t>swcl</a:t>
            </a:r>
            <a:r>
              <a:rPr lang="en-US" dirty="0">
                <a:latin typeface="Courier New" pitchFamily="49" charset="0"/>
              </a:rPr>
              <a:t>  $f1,58($s4)	 #Memory[$s4+58] = $f1</a:t>
            </a:r>
          </a:p>
          <a:p>
            <a:r>
              <a:rPr lang="en-US" dirty="0"/>
              <a:t>And supports IEEE 754 single</a:t>
            </a:r>
          </a:p>
          <a:p>
            <a:pPr>
              <a:spcBef>
                <a:spcPct val="30000"/>
              </a:spcBef>
              <a:buFont typeface="Wingdings" pitchFamily="2" charset="2"/>
              <a:buNone/>
            </a:pPr>
            <a:r>
              <a:rPr lang="en-US" dirty="0">
                <a:latin typeface="Courier New" pitchFamily="49" charset="0"/>
              </a:rPr>
              <a:t>  </a:t>
            </a:r>
            <a:r>
              <a:rPr lang="en-US" dirty="0" err="1">
                <a:latin typeface="Courier New" pitchFamily="49" charset="0"/>
              </a:rPr>
              <a:t>add.s</a:t>
            </a:r>
            <a:r>
              <a:rPr lang="en-US" dirty="0">
                <a:latin typeface="Courier New" pitchFamily="49" charset="0"/>
              </a:rPr>
              <a:t> $f2,$f4,$f6	 #$f2 = $f4 + $f6</a:t>
            </a:r>
          </a:p>
          <a:p>
            <a:pPr>
              <a:buFont typeface="Wingdings" pitchFamily="2" charset="2"/>
              <a:buNone/>
            </a:pPr>
            <a:r>
              <a:rPr lang="en-US" dirty="0"/>
              <a:t>   and double precision operations</a:t>
            </a:r>
            <a:endParaRPr lang="en-US" dirty="0">
              <a:latin typeface="Courier New" pitchFamily="49" charset="0"/>
            </a:endParaRPr>
          </a:p>
          <a:p>
            <a:pPr>
              <a:spcBef>
                <a:spcPct val="30000"/>
              </a:spcBef>
              <a:buFont typeface="Wingdings" pitchFamily="2" charset="2"/>
              <a:buNone/>
            </a:pPr>
            <a:r>
              <a:rPr lang="en-US" dirty="0">
                <a:latin typeface="Courier New" pitchFamily="49" charset="0"/>
              </a:rPr>
              <a:t>  </a:t>
            </a:r>
            <a:r>
              <a:rPr lang="en-US" dirty="0" err="1">
                <a:latin typeface="Courier New" pitchFamily="49" charset="0"/>
              </a:rPr>
              <a:t>add.d</a:t>
            </a:r>
            <a:r>
              <a:rPr lang="en-US" dirty="0">
                <a:latin typeface="Courier New" pitchFamily="49" charset="0"/>
              </a:rPr>
              <a:t> $f2,$f4,$f6   #$f2||$f3 =						 </a:t>
            </a:r>
            <a:r>
              <a:rPr lang="en-US" dirty="0" smtClean="0">
                <a:latin typeface="Courier New" pitchFamily="49" charset="0"/>
              </a:rPr>
              <a:t> $</a:t>
            </a:r>
            <a:r>
              <a:rPr lang="en-US" dirty="0">
                <a:latin typeface="Courier New" pitchFamily="49" charset="0"/>
              </a:rPr>
              <a:t>f4||$f5 + $f6||$f7</a:t>
            </a:r>
          </a:p>
          <a:p>
            <a:pPr>
              <a:buFont typeface="Wingdings" pitchFamily="2" charset="2"/>
              <a:buNone/>
            </a:pPr>
            <a:r>
              <a:rPr lang="en-US" dirty="0"/>
              <a:t>   similarly for</a:t>
            </a:r>
            <a:r>
              <a:rPr lang="en-US" dirty="0">
                <a:latin typeface="Courier New" pitchFamily="49" charset="0"/>
              </a:rPr>
              <a:t> </a:t>
            </a:r>
            <a:r>
              <a:rPr lang="en-US" dirty="0" err="1">
                <a:latin typeface="Courier New" pitchFamily="49" charset="0"/>
              </a:rPr>
              <a:t>sub.s</a:t>
            </a:r>
            <a:r>
              <a:rPr lang="en-US" dirty="0">
                <a:latin typeface="Courier New" pitchFamily="49" charset="0"/>
              </a:rPr>
              <a:t>, </a:t>
            </a:r>
            <a:r>
              <a:rPr lang="en-US" dirty="0" err="1">
                <a:latin typeface="Courier New" pitchFamily="49" charset="0"/>
              </a:rPr>
              <a:t>sub.d</a:t>
            </a:r>
            <a:r>
              <a:rPr lang="en-US" dirty="0">
                <a:latin typeface="Courier New" pitchFamily="49" charset="0"/>
              </a:rPr>
              <a:t>, </a:t>
            </a:r>
            <a:r>
              <a:rPr lang="en-US" dirty="0" err="1">
                <a:latin typeface="Courier New" pitchFamily="49" charset="0"/>
              </a:rPr>
              <a:t>mul.s</a:t>
            </a:r>
            <a:r>
              <a:rPr lang="en-US" dirty="0">
                <a:latin typeface="Courier New" pitchFamily="49" charset="0"/>
              </a:rPr>
              <a:t>, </a:t>
            </a:r>
            <a:r>
              <a:rPr lang="en-US" dirty="0" err="1">
                <a:latin typeface="Courier New" pitchFamily="49" charset="0"/>
              </a:rPr>
              <a:t>mul.d</a:t>
            </a:r>
            <a:r>
              <a:rPr lang="en-US" dirty="0">
                <a:latin typeface="Courier New" pitchFamily="49" charset="0"/>
              </a:rPr>
              <a:t>, </a:t>
            </a:r>
            <a:r>
              <a:rPr lang="en-US" dirty="0" err="1">
                <a:latin typeface="Courier New" pitchFamily="49" charset="0"/>
              </a:rPr>
              <a:t>div.s</a:t>
            </a:r>
            <a:r>
              <a:rPr lang="en-US" dirty="0">
                <a:latin typeface="Courier New" pitchFamily="49" charset="0"/>
              </a:rPr>
              <a:t>, </a:t>
            </a:r>
            <a:r>
              <a:rPr lang="en-US" dirty="0" err="1">
                <a:latin typeface="Courier New" pitchFamily="49" charset="0"/>
              </a:rPr>
              <a:t>div.d</a:t>
            </a:r>
            <a:endParaRPr lang="en-US" dirty="0">
              <a:latin typeface="Courier New" pitchFamily="49" charset="0"/>
            </a:endParaRPr>
          </a:p>
        </p:txBody>
      </p:sp>
      <p:sp>
        <p:nvSpPr>
          <p:cNvPr id="4" name="Slide Number Placeholder 3"/>
          <p:cNvSpPr>
            <a:spLocks noGrp="1"/>
          </p:cNvSpPr>
          <p:nvPr>
            <p:ph type="sldNum" sz="quarter" idx="12"/>
          </p:nvPr>
        </p:nvSpPr>
        <p:spPr/>
        <p:txBody>
          <a:bodyPr/>
          <a:lstStyle/>
          <a:p>
            <a:fld id="{FFF83E5A-53E9-424E-B3EB-79308C965F6E}"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a:xfrm>
            <a:off x="457200" y="274638"/>
            <a:ext cx="8229600" cy="715962"/>
          </a:xfrm>
        </p:spPr>
        <p:txBody>
          <a:bodyPr>
            <a:normAutofit fontScale="90000"/>
          </a:bodyPr>
          <a:lstStyle/>
          <a:p>
            <a:r>
              <a:rPr lang="en-US" dirty="0"/>
              <a:t>MIPS Floating Point Instructions, </a:t>
            </a:r>
            <a:r>
              <a:rPr lang="en-US" dirty="0" err="1"/>
              <a:t>Con’t</a:t>
            </a:r>
            <a:endParaRPr lang="en-US" dirty="0"/>
          </a:p>
        </p:txBody>
      </p:sp>
      <p:sp>
        <p:nvSpPr>
          <p:cNvPr id="935939" name="Rectangle 3"/>
          <p:cNvSpPr>
            <a:spLocks noGrp="1" noChangeArrowheads="1"/>
          </p:cNvSpPr>
          <p:nvPr>
            <p:ph type="body" idx="1"/>
          </p:nvPr>
        </p:nvSpPr>
        <p:spPr>
          <a:xfrm>
            <a:off x="533400" y="914400"/>
            <a:ext cx="8382000" cy="5403850"/>
          </a:xfrm>
        </p:spPr>
        <p:txBody>
          <a:bodyPr>
            <a:normAutofit fontScale="77500" lnSpcReduction="20000"/>
          </a:bodyPr>
          <a:lstStyle/>
          <a:p>
            <a:r>
              <a:rPr lang="en-US" dirty="0"/>
              <a:t>And floating point single precision comparison operations</a:t>
            </a:r>
          </a:p>
          <a:p>
            <a:pPr>
              <a:spcBef>
                <a:spcPct val="30000"/>
              </a:spcBef>
              <a:buFont typeface="Wingdings" pitchFamily="2" charset="2"/>
              <a:buNone/>
            </a:pPr>
            <a:r>
              <a:rPr lang="en-US" dirty="0">
                <a:latin typeface="Courier New" pitchFamily="49" charset="0"/>
              </a:rPr>
              <a:t>  </a:t>
            </a:r>
            <a:r>
              <a:rPr lang="en-US" dirty="0" err="1">
                <a:latin typeface="Courier New" pitchFamily="49" charset="0"/>
              </a:rPr>
              <a:t>c.x.s</a:t>
            </a:r>
            <a:r>
              <a:rPr lang="en-US" dirty="0">
                <a:latin typeface="Courier New" pitchFamily="49" charset="0"/>
              </a:rPr>
              <a:t> $f2,$f4  	 #if($f2 &lt; $f4) </a:t>
            </a:r>
            <a:r>
              <a:rPr lang="en-US" dirty="0" err="1">
                <a:latin typeface="Courier New" pitchFamily="49" charset="0"/>
              </a:rPr>
              <a:t>cond</a:t>
            </a:r>
            <a:r>
              <a:rPr lang="en-US" dirty="0">
                <a:latin typeface="Courier New" pitchFamily="49" charset="0"/>
              </a:rPr>
              <a:t>=1;						else </a:t>
            </a:r>
            <a:r>
              <a:rPr lang="en-US" dirty="0" err="1">
                <a:latin typeface="Courier New" pitchFamily="49" charset="0"/>
              </a:rPr>
              <a:t>cond</a:t>
            </a:r>
            <a:r>
              <a:rPr lang="en-US" dirty="0">
                <a:latin typeface="Courier New" pitchFamily="49" charset="0"/>
              </a:rPr>
              <a:t>=0</a:t>
            </a:r>
          </a:p>
          <a:p>
            <a:pPr>
              <a:buFont typeface="Wingdings" pitchFamily="2" charset="2"/>
              <a:buNone/>
            </a:pPr>
            <a:r>
              <a:rPr lang="en-US" dirty="0"/>
              <a:t>   where </a:t>
            </a:r>
            <a:r>
              <a:rPr lang="en-US" dirty="0">
                <a:latin typeface="Courier New" pitchFamily="49" charset="0"/>
              </a:rPr>
              <a:t>x</a:t>
            </a:r>
            <a:r>
              <a:rPr lang="en-US" dirty="0"/>
              <a:t> may be</a:t>
            </a:r>
            <a:r>
              <a:rPr lang="en-US" dirty="0">
                <a:latin typeface="Courier New" pitchFamily="49" charset="0"/>
              </a:rPr>
              <a:t> </a:t>
            </a:r>
            <a:r>
              <a:rPr lang="en-US" dirty="0" err="1">
                <a:latin typeface="Courier New" pitchFamily="49" charset="0"/>
              </a:rPr>
              <a:t>eq</a:t>
            </a:r>
            <a:r>
              <a:rPr lang="en-US" dirty="0">
                <a:latin typeface="Courier New" pitchFamily="49" charset="0"/>
              </a:rPr>
              <a:t>, </a:t>
            </a:r>
            <a:r>
              <a:rPr lang="en-US" dirty="0" err="1">
                <a:latin typeface="Courier New" pitchFamily="49" charset="0"/>
              </a:rPr>
              <a:t>neq</a:t>
            </a:r>
            <a:r>
              <a:rPr lang="en-US" dirty="0">
                <a:latin typeface="Courier New" pitchFamily="49" charset="0"/>
              </a:rPr>
              <a:t>, </a:t>
            </a:r>
            <a:r>
              <a:rPr lang="en-US" dirty="0" err="1">
                <a:latin typeface="Courier New" pitchFamily="49" charset="0"/>
              </a:rPr>
              <a:t>lt</a:t>
            </a:r>
            <a:r>
              <a:rPr lang="en-US" dirty="0">
                <a:latin typeface="Courier New" pitchFamily="49" charset="0"/>
              </a:rPr>
              <a:t>, le, </a:t>
            </a:r>
            <a:r>
              <a:rPr lang="en-US" dirty="0" err="1">
                <a:latin typeface="Courier New" pitchFamily="49" charset="0"/>
              </a:rPr>
              <a:t>gt</a:t>
            </a:r>
            <a:r>
              <a:rPr lang="en-US" dirty="0">
                <a:latin typeface="Courier New" pitchFamily="49" charset="0"/>
              </a:rPr>
              <a:t>, </a:t>
            </a:r>
            <a:r>
              <a:rPr lang="en-US" dirty="0" err="1">
                <a:latin typeface="Courier New" pitchFamily="49" charset="0"/>
              </a:rPr>
              <a:t>ge</a:t>
            </a:r>
            <a:r>
              <a:rPr lang="en-US" dirty="0"/>
              <a:t> </a:t>
            </a:r>
          </a:p>
          <a:p>
            <a:pPr>
              <a:buFont typeface="Wingdings" pitchFamily="2" charset="2"/>
              <a:buNone/>
            </a:pPr>
            <a:r>
              <a:rPr lang="en-US" dirty="0"/>
              <a:t>   and branch operations</a:t>
            </a:r>
          </a:p>
          <a:p>
            <a:pPr>
              <a:buFont typeface="Wingdings" pitchFamily="2" charset="2"/>
              <a:buNone/>
            </a:pPr>
            <a:r>
              <a:rPr lang="en-US" dirty="0"/>
              <a:t>    </a:t>
            </a:r>
            <a:r>
              <a:rPr lang="en-US" dirty="0" err="1">
                <a:latin typeface="Courier New" pitchFamily="49" charset="0"/>
              </a:rPr>
              <a:t>bclt</a:t>
            </a:r>
            <a:r>
              <a:rPr lang="en-US" dirty="0">
                <a:latin typeface="Courier New" pitchFamily="49" charset="0"/>
              </a:rPr>
              <a:t>  25			 #if(</a:t>
            </a:r>
            <a:r>
              <a:rPr lang="en-US" dirty="0" err="1">
                <a:latin typeface="Courier New" pitchFamily="49" charset="0"/>
              </a:rPr>
              <a:t>cond</a:t>
            </a:r>
            <a:r>
              <a:rPr lang="en-US" dirty="0">
                <a:latin typeface="Courier New" pitchFamily="49" charset="0"/>
              </a:rPr>
              <a:t>==1)								go to PC+4+25</a:t>
            </a:r>
          </a:p>
          <a:p>
            <a:pPr>
              <a:buFont typeface="Wingdings" pitchFamily="2" charset="2"/>
              <a:buNone/>
            </a:pPr>
            <a:r>
              <a:rPr lang="en-US" dirty="0">
                <a:latin typeface="Courier New" pitchFamily="49" charset="0"/>
              </a:rPr>
              <a:t>  </a:t>
            </a:r>
            <a:r>
              <a:rPr lang="en-US" dirty="0" err="1">
                <a:latin typeface="Courier New" pitchFamily="49" charset="0"/>
              </a:rPr>
              <a:t>bclf</a:t>
            </a:r>
            <a:r>
              <a:rPr lang="en-US" dirty="0">
                <a:latin typeface="Courier New" pitchFamily="49" charset="0"/>
              </a:rPr>
              <a:t>  25			 #if(</a:t>
            </a:r>
            <a:r>
              <a:rPr lang="en-US" dirty="0" err="1">
                <a:latin typeface="Courier New" pitchFamily="49" charset="0"/>
              </a:rPr>
              <a:t>cond</a:t>
            </a:r>
            <a:r>
              <a:rPr lang="en-US" dirty="0">
                <a:latin typeface="Courier New" pitchFamily="49" charset="0"/>
              </a:rPr>
              <a:t>==0)							</a:t>
            </a:r>
            <a:r>
              <a:rPr lang="en-US" dirty="0" smtClean="0">
                <a:latin typeface="Courier New" pitchFamily="49" charset="0"/>
              </a:rPr>
              <a:t>go </a:t>
            </a:r>
            <a:r>
              <a:rPr lang="en-US" dirty="0">
                <a:latin typeface="Courier New" pitchFamily="49" charset="0"/>
              </a:rPr>
              <a:t>to PC+4+25</a:t>
            </a:r>
          </a:p>
          <a:p>
            <a:r>
              <a:rPr lang="en-US" dirty="0"/>
              <a:t>And double precision comparison operations</a:t>
            </a:r>
            <a:endParaRPr lang="en-US" dirty="0">
              <a:latin typeface="Courier New" pitchFamily="49" charset="0"/>
            </a:endParaRPr>
          </a:p>
          <a:p>
            <a:pPr>
              <a:spcBef>
                <a:spcPct val="30000"/>
              </a:spcBef>
              <a:buFont typeface="Wingdings" pitchFamily="2" charset="2"/>
              <a:buNone/>
            </a:pPr>
            <a:r>
              <a:rPr lang="en-US" dirty="0">
                <a:latin typeface="Courier New" pitchFamily="49" charset="0"/>
              </a:rPr>
              <a:t>  </a:t>
            </a:r>
            <a:r>
              <a:rPr lang="en-US" dirty="0" err="1">
                <a:latin typeface="Courier New" pitchFamily="49" charset="0"/>
              </a:rPr>
              <a:t>c.x.d</a:t>
            </a:r>
            <a:r>
              <a:rPr lang="en-US" dirty="0">
                <a:latin typeface="Courier New" pitchFamily="49" charset="0"/>
              </a:rPr>
              <a:t> $f2,$f4      #$f2||$f3 &lt; $f4||$f5 					</a:t>
            </a:r>
            <a:r>
              <a:rPr lang="en-US" dirty="0" err="1" smtClean="0">
                <a:latin typeface="Courier New" pitchFamily="49" charset="0"/>
              </a:rPr>
              <a:t>cond</a:t>
            </a:r>
            <a:r>
              <a:rPr lang="en-US" dirty="0" smtClean="0">
                <a:latin typeface="Courier New" pitchFamily="49" charset="0"/>
              </a:rPr>
              <a:t>=1</a:t>
            </a:r>
            <a:r>
              <a:rPr lang="en-US" dirty="0">
                <a:latin typeface="Courier New" pitchFamily="49" charset="0"/>
              </a:rPr>
              <a:t>; else </a:t>
            </a:r>
            <a:r>
              <a:rPr lang="en-US" dirty="0" err="1">
                <a:latin typeface="Courier New" pitchFamily="49" charset="0"/>
              </a:rPr>
              <a:t>cond</a:t>
            </a:r>
            <a:r>
              <a:rPr lang="en-US" dirty="0">
                <a:latin typeface="Courier New" pitchFamily="49" charset="0"/>
              </a:rPr>
              <a:t>=0</a:t>
            </a:r>
          </a:p>
        </p:txBody>
      </p:sp>
      <p:sp>
        <p:nvSpPr>
          <p:cNvPr id="4" name="Slide Number Placeholder 3"/>
          <p:cNvSpPr>
            <a:spLocks noGrp="1"/>
          </p:cNvSpPr>
          <p:nvPr>
            <p:ph type="sldNum" sz="quarter" idx="12"/>
          </p:nvPr>
        </p:nvSpPr>
        <p:spPr/>
        <p:txBody>
          <a:bodyPr/>
          <a:lstStyle/>
          <a:p>
            <a:fld id="{FFF83E5A-53E9-424E-B3EB-79308C965F6E}"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33400" y="304800"/>
            <a:ext cx="6858000" cy="422275"/>
          </a:xfrm>
        </p:spPr>
        <p:txBody>
          <a:bodyPr>
            <a:normAutofit fontScale="90000"/>
          </a:bodyPr>
          <a:lstStyle/>
          <a:p>
            <a:r>
              <a:rPr lang="en-US" dirty="0"/>
              <a:t>Next Lecture and Reminders</a:t>
            </a:r>
          </a:p>
        </p:txBody>
      </p:sp>
      <p:sp>
        <p:nvSpPr>
          <p:cNvPr id="91139" name="Rectangle 3"/>
          <p:cNvSpPr>
            <a:spLocks noGrp="1" noChangeArrowheads="1"/>
          </p:cNvSpPr>
          <p:nvPr>
            <p:ph type="body" idx="1"/>
          </p:nvPr>
        </p:nvSpPr>
        <p:spPr>
          <a:xfrm>
            <a:off x="685800" y="762001"/>
            <a:ext cx="7848600" cy="1600200"/>
          </a:xfrm>
        </p:spPr>
        <p:txBody>
          <a:bodyPr>
            <a:normAutofit/>
          </a:bodyPr>
          <a:lstStyle/>
          <a:p>
            <a:r>
              <a:rPr lang="en-US" dirty="0"/>
              <a:t>Next lecture</a:t>
            </a:r>
          </a:p>
          <a:p>
            <a:pPr lvl="1"/>
            <a:r>
              <a:rPr lang="en-US" dirty="0"/>
              <a:t>Addressing and understanding performance</a:t>
            </a:r>
          </a:p>
          <a:p>
            <a:pPr lvl="2"/>
            <a:r>
              <a:rPr lang="en-US" dirty="0"/>
              <a:t>Reading assignment – PH, Chapter 4</a:t>
            </a:r>
          </a:p>
          <a:p>
            <a:pPr lvl="2"/>
            <a:endParaRPr lang="en-US" dirty="0"/>
          </a:p>
        </p:txBody>
      </p:sp>
      <p:sp>
        <p:nvSpPr>
          <p:cNvPr id="4" name="Slide Number Placeholder 3"/>
          <p:cNvSpPr>
            <a:spLocks noGrp="1"/>
          </p:cNvSpPr>
          <p:nvPr>
            <p:ph type="sldNum" sz="quarter" idx="12"/>
          </p:nvPr>
        </p:nvSpPr>
        <p:spPr/>
        <p:txBody>
          <a:bodyPr/>
          <a:lstStyle/>
          <a:p>
            <a:fld id="{FFF83E5A-53E9-424E-B3EB-79308C965F6E}" type="slidenum">
              <a:rPr lang="en-US" smtClean="0"/>
              <a:pPr/>
              <a:t>25</a:t>
            </a:fld>
            <a:endParaRPr lang="en-US"/>
          </a:p>
        </p:txBody>
      </p:sp>
      <p:pic>
        <p:nvPicPr>
          <p:cNvPr id="1026" name="Picture 2" descr="http://comicstripmama.com/wp-content/uploads/2014/11/So-exhausted-700x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2743200"/>
            <a:ext cx="5067300" cy="2860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76200"/>
            <a:ext cx="8229600" cy="639762"/>
          </a:xfrm>
        </p:spPr>
        <p:txBody>
          <a:bodyPr>
            <a:normAutofit fontScale="90000"/>
          </a:bodyPr>
          <a:lstStyle/>
          <a:p>
            <a:r>
              <a:rPr lang="en-US" dirty="0"/>
              <a:t>Review:  MIPS Addressing Modes</a:t>
            </a:r>
          </a:p>
        </p:txBody>
      </p:sp>
      <p:sp>
        <p:nvSpPr>
          <p:cNvPr id="769028" name="Rectangle 4"/>
          <p:cNvSpPr>
            <a:spLocks noChangeArrowheads="1"/>
          </p:cNvSpPr>
          <p:nvPr/>
        </p:nvSpPr>
        <p:spPr bwMode="auto">
          <a:xfrm>
            <a:off x="533400" y="9906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29" name="Line 5"/>
          <p:cNvSpPr>
            <a:spLocks noChangeShapeType="1"/>
          </p:cNvSpPr>
          <p:nvPr/>
        </p:nvSpPr>
        <p:spPr bwMode="auto">
          <a:xfrm>
            <a:off x="1295400" y="990600"/>
            <a:ext cx="0" cy="290513"/>
          </a:xfrm>
          <a:prstGeom prst="line">
            <a:avLst/>
          </a:prstGeom>
          <a:noFill/>
          <a:ln w="12700">
            <a:solidFill>
              <a:schemeClr val="tx1"/>
            </a:solidFill>
            <a:round/>
            <a:headEnd/>
            <a:tailEnd/>
          </a:ln>
          <a:effectLst/>
        </p:spPr>
        <p:txBody>
          <a:bodyPr/>
          <a:lstStyle/>
          <a:p>
            <a:endParaRPr lang="en-US"/>
          </a:p>
        </p:txBody>
      </p:sp>
      <p:sp>
        <p:nvSpPr>
          <p:cNvPr id="769030" name="Line 6"/>
          <p:cNvSpPr>
            <a:spLocks noChangeShapeType="1"/>
          </p:cNvSpPr>
          <p:nvPr/>
        </p:nvSpPr>
        <p:spPr bwMode="auto">
          <a:xfrm>
            <a:off x="1905000" y="990600"/>
            <a:ext cx="0" cy="290513"/>
          </a:xfrm>
          <a:prstGeom prst="line">
            <a:avLst/>
          </a:prstGeom>
          <a:noFill/>
          <a:ln w="12700">
            <a:solidFill>
              <a:schemeClr val="tx1"/>
            </a:solidFill>
            <a:round/>
            <a:headEnd/>
            <a:tailEnd/>
          </a:ln>
          <a:effectLst/>
        </p:spPr>
        <p:txBody>
          <a:bodyPr/>
          <a:lstStyle/>
          <a:p>
            <a:endParaRPr lang="en-US"/>
          </a:p>
        </p:txBody>
      </p:sp>
      <p:sp>
        <p:nvSpPr>
          <p:cNvPr id="769031" name="Line 7"/>
          <p:cNvSpPr>
            <a:spLocks noChangeShapeType="1"/>
          </p:cNvSpPr>
          <p:nvPr/>
        </p:nvSpPr>
        <p:spPr bwMode="auto">
          <a:xfrm>
            <a:off x="2514600" y="990600"/>
            <a:ext cx="0" cy="290513"/>
          </a:xfrm>
          <a:prstGeom prst="line">
            <a:avLst/>
          </a:prstGeom>
          <a:noFill/>
          <a:ln w="12700">
            <a:solidFill>
              <a:schemeClr val="tx1"/>
            </a:solidFill>
            <a:round/>
            <a:headEnd/>
            <a:tailEnd/>
          </a:ln>
          <a:effectLst/>
        </p:spPr>
        <p:txBody>
          <a:bodyPr/>
          <a:lstStyle/>
          <a:p>
            <a:endParaRPr lang="en-US"/>
          </a:p>
        </p:txBody>
      </p:sp>
      <p:sp>
        <p:nvSpPr>
          <p:cNvPr id="769032" name="Line 8"/>
          <p:cNvSpPr>
            <a:spLocks noChangeShapeType="1"/>
          </p:cNvSpPr>
          <p:nvPr/>
        </p:nvSpPr>
        <p:spPr bwMode="auto">
          <a:xfrm>
            <a:off x="3048000" y="990600"/>
            <a:ext cx="0" cy="290513"/>
          </a:xfrm>
          <a:prstGeom prst="line">
            <a:avLst/>
          </a:prstGeom>
          <a:noFill/>
          <a:ln w="12700">
            <a:solidFill>
              <a:schemeClr val="tx1"/>
            </a:solidFill>
            <a:round/>
            <a:headEnd/>
            <a:tailEnd/>
          </a:ln>
          <a:effectLst/>
        </p:spPr>
        <p:txBody>
          <a:bodyPr/>
          <a:lstStyle/>
          <a:p>
            <a:endParaRPr lang="en-US"/>
          </a:p>
        </p:txBody>
      </p:sp>
      <p:sp>
        <p:nvSpPr>
          <p:cNvPr id="769033" name="Line 9"/>
          <p:cNvSpPr>
            <a:spLocks noChangeShapeType="1"/>
          </p:cNvSpPr>
          <p:nvPr/>
        </p:nvSpPr>
        <p:spPr bwMode="auto">
          <a:xfrm>
            <a:off x="3657600" y="990600"/>
            <a:ext cx="0" cy="290513"/>
          </a:xfrm>
          <a:prstGeom prst="line">
            <a:avLst/>
          </a:prstGeom>
          <a:noFill/>
          <a:ln w="12700">
            <a:solidFill>
              <a:schemeClr val="tx1"/>
            </a:solidFill>
            <a:round/>
            <a:headEnd/>
            <a:tailEnd/>
          </a:ln>
          <a:effectLst/>
        </p:spPr>
        <p:txBody>
          <a:bodyPr/>
          <a:lstStyle/>
          <a:p>
            <a:endParaRPr lang="en-US"/>
          </a:p>
        </p:txBody>
      </p:sp>
      <p:sp>
        <p:nvSpPr>
          <p:cNvPr id="769034" name="Rectangle 10"/>
          <p:cNvSpPr>
            <a:spLocks noChangeArrowheads="1"/>
          </p:cNvSpPr>
          <p:nvPr/>
        </p:nvSpPr>
        <p:spPr bwMode="auto">
          <a:xfrm>
            <a:off x="304800" y="609600"/>
            <a:ext cx="4267200" cy="396875"/>
          </a:xfrm>
          <a:prstGeom prst="rect">
            <a:avLst/>
          </a:prstGeom>
          <a:noFill/>
          <a:ln w="12700">
            <a:noFill/>
            <a:miter lim="800000"/>
            <a:headEnd/>
            <a:tailEnd/>
          </a:ln>
          <a:effectLst/>
        </p:spPr>
        <p:txBody>
          <a:bodyPr>
            <a:spAutoFit/>
          </a:bodyPr>
          <a:lstStyle/>
          <a:p>
            <a:r>
              <a:rPr lang="en-US" sz="2000" dirty="0">
                <a:solidFill>
                  <a:schemeClr val="tx1"/>
                </a:solidFill>
              </a:rPr>
              <a:t>1. </a:t>
            </a:r>
            <a:r>
              <a:rPr lang="en-US" sz="2000" dirty="0"/>
              <a:t>Operand</a:t>
            </a:r>
            <a:r>
              <a:rPr lang="en-US" sz="2000" dirty="0">
                <a:solidFill>
                  <a:schemeClr val="tx1"/>
                </a:solidFill>
              </a:rPr>
              <a:t>: Register addressing</a:t>
            </a:r>
          </a:p>
        </p:txBody>
      </p:sp>
      <p:sp>
        <p:nvSpPr>
          <p:cNvPr id="769035" name="Rectangle 11"/>
          <p:cNvSpPr>
            <a:spLocks noChangeArrowheads="1"/>
          </p:cNvSpPr>
          <p:nvPr/>
        </p:nvSpPr>
        <p:spPr bwMode="auto">
          <a:xfrm>
            <a:off x="5029200" y="13716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36" name="Text Box 12"/>
          <p:cNvSpPr txBox="1">
            <a:spLocks noChangeArrowheads="1"/>
          </p:cNvSpPr>
          <p:nvPr/>
        </p:nvSpPr>
        <p:spPr bwMode="auto">
          <a:xfrm>
            <a:off x="685800" y="990600"/>
            <a:ext cx="3660874" cy="369332"/>
          </a:xfrm>
          <a:prstGeom prst="rect">
            <a:avLst/>
          </a:prstGeom>
          <a:noFill/>
          <a:ln w="12700">
            <a:noFill/>
            <a:miter lim="800000"/>
            <a:headEnd/>
            <a:tailEnd/>
          </a:ln>
          <a:effectLst/>
        </p:spPr>
        <p:txBody>
          <a:bodyPr wrap="none">
            <a:spAutoFit/>
          </a:bodyPr>
          <a:lstStyle/>
          <a:p>
            <a:r>
              <a:rPr lang="en-US" dirty="0">
                <a:solidFill>
                  <a:schemeClr val="tx1"/>
                </a:solidFill>
              </a:rPr>
              <a:t>op         </a:t>
            </a:r>
            <a:r>
              <a:rPr lang="en-US" dirty="0" err="1">
                <a:solidFill>
                  <a:schemeClr val="tx1"/>
                </a:solidFill>
              </a:rPr>
              <a:t>rs</a:t>
            </a:r>
            <a:r>
              <a:rPr lang="en-US" dirty="0">
                <a:solidFill>
                  <a:schemeClr val="tx1"/>
                </a:solidFill>
              </a:rPr>
              <a:t>      </a:t>
            </a:r>
            <a:r>
              <a:rPr lang="en-US" dirty="0" smtClean="0">
                <a:solidFill>
                  <a:schemeClr val="tx1"/>
                </a:solidFill>
              </a:rPr>
              <a:t>    </a:t>
            </a:r>
            <a:r>
              <a:rPr lang="en-US" dirty="0" err="1" smtClean="0">
                <a:solidFill>
                  <a:schemeClr val="tx1"/>
                </a:solidFill>
              </a:rPr>
              <a:t>rt</a:t>
            </a:r>
            <a:r>
              <a:rPr lang="en-US" dirty="0" smtClean="0">
                <a:solidFill>
                  <a:schemeClr val="tx1"/>
                </a:solidFill>
              </a:rPr>
              <a:t>      </a:t>
            </a:r>
            <a:r>
              <a:rPr lang="en-US" dirty="0">
                <a:solidFill>
                  <a:schemeClr val="tx1"/>
                </a:solidFill>
              </a:rPr>
              <a:t>rd          </a:t>
            </a:r>
            <a:r>
              <a:rPr lang="en-US" dirty="0" smtClean="0">
                <a:solidFill>
                  <a:schemeClr val="tx1"/>
                </a:solidFill>
              </a:rPr>
              <a:t>       </a:t>
            </a:r>
            <a:r>
              <a:rPr lang="en-US" dirty="0" err="1">
                <a:solidFill>
                  <a:schemeClr val="tx1"/>
                </a:solidFill>
              </a:rPr>
              <a:t>funct</a:t>
            </a:r>
            <a:endParaRPr lang="en-US" dirty="0">
              <a:solidFill>
                <a:schemeClr val="tx1"/>
              </a:solidFill>
            </a:endParaRPr>
          </a:p>
        </p:txBody>
      </p:sp>
      <p:sp>
        <p:nvSpPr>
          <p:cNvPr id="769037" name="Line 13"/>
          <p:cNvSpPr>
            <a:spLocks noChangeShapeType="1"/>
          </p:cNvSpPr>
          <p:nvPr/>
        </p:nvSpPr>
        <p:spPr bwMode="auto">
          <a:xfrm>
            <a:off x="1676400" y="1295400"/>
            <a:ext cx="0" cy="228600"/>
          </a:xfrm>
          <a:prstGeom prst="line">
            <a:avLst/>
          </a:prstGeom>
          <a:noFill/>
          <a:ln w="12700">
            <a:solidFill>
              <a:schemeClr val="tx1"/>
            </a:solidFill>
            <a:round/>
            <a:headEnd/>
            <a:tailEnd/>
          </a:ln>
          <a:effectLst/>
        </p:spPr>
        <p:txBody>
          <a:bodyPr/>
          <a:lstStyle/>
          <a:p>
            <a:endParaRPr lang="en-US"/>
          </a:p>
        </p:txBody>
      </p:sp>
      <p:sp>
        <p:nvSpPr>
          <p:cNvPr id="769038" name="Line 14"/>
          <p:cNvSpPr>
            <a:spLocks noChangeShapeType="1"/>
          </p:cNvSpPr>
          <p:nvPr/>
        </p:nvSpPr>
        <p:spPr bwMode="auto">
          <a:xfrm>
            <a:off x="1676400" y="1524000"/>
            <a:ext cx="3352800" cy="0"/>
          </a:xfrm>
          <a:prstGeom prst="line">
            <a:avLst/>
          </a:prstGeom>
          <a:noFill/>
          <a:ln w="12700">
            <a:solidFill>
              <a:schemeClr val="tx1"/>
            </a:solidFill>
            <a:round/>
            <a:headEnd/>
            <a:tailEnd type="triangle" w="med" len="med"/>
          </a:ln>
          <a:effectLst/>
        </p:spPr>
        <p:txBody>
          <a:bodyPr/>
          <a:lstStyle/>
          <a:p>
            <a:endParaRPr lang="en-US"/>
          </a:p>
        </p:txBody>
      </p:sp>
      <p:sp>
        <p:nvSpPr>
          <p:cNvPr id="769039" name="Rectangle 15"/>
          <p:cNvSpPr>
            <a:spLocks noChangeArrowheads="1"/>
          </p:cNvSpPr>
          <p:nvPr/>
        </p:nvSpPr>
        <p:spPr bwMode="auto">
          <a:xfrm>
            <a:off x="6172200" y="990600"/>
            <a:ext cx="1447800" cy="396875"/>
          </a:xfrm>
          <a:prstGeom prst="rect">
            <a:avLst/>
          </a:prstGeom>
          <a:noFill/>
          <a:ln w="12700">
            <a:noFill/>
            <a:miter lim="800000"/>
            <a:headEnd/>
            <a:tailEnd/>
          </a:ln>
          <a:effectLst/>
        </p:spPr>
        <p:txBody>
          <a:bodyPr>
            <a:spAutoFit/>
          </a:bodyPr>
          <a:lstStyle/>
          <a:p>
            <a:r>
              <a:rPr lang="en-US" sz="2000">
                <a:solidFill>
                  <a:schemeClr val="tx1"/>
                </a:solidFill>
              </a:rPr>
              <a:t>Register</a:t>
            </a:r>
          </a:p>
        </p:txBody>
      </p:sp>
      <p:sp>
        <p:nvSpPr>
          <p:cNvPr id="769040" name="Text Box 16"/>
          <p:cNvSpPr txBox="1">
            <a:spLocks noChangeArrowheads="1"/>
          </p:cNvSpPr>
          <p:nvPr/>
        </p:nvSpPr>
        <p:spPr bwMode="auto">
          <a:xfrm>
            <a:off x="5943600" y="1371600"/>
            <a:ext cx="1581150" cy="366713"/>
          </a:xfrm>
          <a:prstGeom prst="rect">
            <a:avLst/>
          </a:prstGeom>
          <a:noFill/>
          <a:ln w="12700">
            <a:noFill/>
            <a:miter lim="800000"/>
            <a:headEnd/>
            <a:tailEnd/>
          </a:ln>
          <a:effectLst/>
        </p:spPr>
        <p:txBody>
          <a:bodyPr wrap="none">
            <a:spAutoFit/>
          </a:bodyPr>
          <a:lstStyle/>
          <a:p>
            <a:r>
              <a:rPr lang="en-US">
                <a:solidFill>
                  <a:schemeClr val="tx1"/>
                </a:solidFill>
              </a:rPr>
              <a:t>word </a:t>
            </a:r>
            <a:r>
              <a:rPr lang="en-US"/>
              <a:t>operand</a:t>
            </a:r>
          </a:p>
        </p:txBody>
      </p:sp>
      <p:sp>
        <p:nvSpPr>
          <p:cNvPr id="89" name="Slide Number Placeholder 88"/>
          <p:cNvSpPr>
            <a:spLocks noGrp="1"/>
          </p:cNvSpPr>
          <p:nvPr>
            <p:ph type="sldNum" sz="quarter" idx="12"/>
          </p:nvPr>
        </p:nvSpPr>
        <p:spPr/>
        <p:txBody>
          <a:bodyPr/>
          <a:lstStyle/>
          <a:p>
            <a:fld id="{FFF83E5A-53E9-424E-B3EB-79308C965F6E}" type="slidenum">
              <a:rPr lang="en-US" smtClean="0"/>
              <a:pPr/>
              <a:t>3</a:t>
            </a:fld>
            <a:endParaRPr lang="en-US"/>
          </a:p>
        </p:txBody>
      </p:sp>
      <p:sp>
        <p:nvSpPr>
          <p:cNvPr id="91" name="Rectangle 90"/>
          <p:cNvSpPr/>
          <p:nvPr/>
        </p:nvSpPr>
        <p:spPr>
          <a:xfrm>
            <a:off x="609600" y="1752600"/>
            <a:ext cx="8382000" cy="1477328"/>
          </a:xfrm>
          <a:prstGeom prst="rect">
            <a:avLst/>
          </a:prstGeom>
        </p:spPr>
        <p:txBody>
          <a:bodyPr wrap="square">
            <a:spAutoFit/>
          </a:bodyPr>
          <a:lstStyle/>
          <a:p>
            <a:r>
              <a:rPr lang="en-US" dirty="0" smtClean="0"/>
              <a:t>The simplest addressing mode is the register addressing. Instructions using registers execute fast because they do not have the delay associated with memory access. But, the number of registers is limited since only 5-bits are reserved to select a register. Register addressing is a form of </a:t>
            </a:r>
            <a:r>
              <a:rPr lang="en-US" b="1" dirty="0" smtClean="0"/>
              <a:t>direct addressing</a:t>
            </a:r>
            <a:r>
              <a:rPr lang="en-US" dirty="0" smtClean="0"/>
              <a:t>. The value in the register is an operand instead of being a memory address to an operand.</a:t>
            </a:r>
            <a:endParaRPr lang="en-US" dirty="0"/>
          </a:p>
        </p:txBody>
      </p:sp>
      <p:pic>
        <p:nvPicPr>
          <p:cNvPr id="35842" name="Picture 2" descr="http://www.cs.uregina.ca/Links/class-info/201/SPIM-AddressingMode/add.gif"/>
          <p:cNvPicPr>
            <a:picLocks noChangeAspect="1" noChangeArrowheads="1"/>
          </p:cNvPicPr>
          <p:nvPr/>
        </p:nvPicPr>
        <p:blipFill>
          <a:blip r:embed="rId2"/>
          <a:srcRect/>
          <a:stretch>
            <a:fillRect/>
          </a:stretch>
        </p:blipFill>
        <p:spPr bwMode="auto">
          <a:xfrm>
            <a:off x="914400" y="3276600"/>
            <a:ext cx="6791325" cy="2590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76200"/>
            <a:ext cx="8229600" cy="639762"/>
          </a:xfrm>
        </p:spPr>
        <p:txBody>
          <a:bodyPr>
            <a:normAutofit fontScale="90000"/>
          </a:bodyPr>
          <a:lstStyle/>
          <a:p>
            <a:r>
              <a:rPr lang="en-US" dirty="0"/>
              <a:t>Review:  MIPS Addressing Modes</a:t>
            </a:r>
          </a:p>
        </p:txBody>
      </p:sp>
      <p:grpSp>
        <p:nvGrpSpPr>
          <p:cNvPr id="2" name="Group 17"/>
          <p:cNvGrpSpPr>
            <a:grpSpLocks/>
          </p:cNvGrpSpPr>
          <p:nvPr/>
        </p:nvGrpSpPr>
        <p:grpSpPr bwMode="auto">
          <a:xfrm>
            <a:off x="304800" y="918065"/>
            <a:ext cx="8610600" cy="1509713"/>
            <a:chOff x="192" y="960"/>
            <a:chExt cx="5424" cy="951"/>
          </a:xfrm>
        </p:grpSpPr>
        <p:sp>
          <p:nvSpPr>
            <p:cNvPr id="769042" name="Text Box 18"/>
            <p:cNvSpPr txBox="1">
              <a:spLocks noChangeArrowheads="1"/>
            </p:cNvSpPr>
            <p:nvPr/>
          </p:nvSpPr>
          <p:spPr bwMode="auto">
            <a:xfrm>
              <a:off x="432" y="1200"/>
              <a:ext cx="1916" cy="231"/>
            </a:xfrm>
            <a:prstGeom prst="rect">
              <a:avLst/>
            </a:prstGeom>
            <a:noFill/>
            <a:ln w="12700">
              <a:noFill/>
              <a:miter lim="800000"/>
              <a:headEnd/>
              <a:tailEnd/>
            </a:ln>
            <a:effectLst/>
          </p:spPr>
          <p:txBody>
            <a:bodyPr wrap="none">
              <a:spAutoFit/>
            </a:bodyPr>
            <a:lstStyle/>
            <a:p>
              <a:r>
                <a:rPr lang="en-US">
                  <a:solidFill>
                    <a:schemeClr val="tx1"/>
                  </a:solidFill>
                </a:rPr>
                <a:t>op         rs       rt           offset</a:t>
              </a:r>
            </a:p>
          </p:txBody>
        </p:sp>
        <p:sp>
          <p:nvSpPr>
            <p:cNvPr id="769043" name="Rectangle 19"/>
            <p:cNvSpPr>
              <a:spLocks noChangeArrowheads="1"/>
            </p:cNvSpPr>
            <p:nvPr/>
          </p:nvSpPr>
          <p:spPr bwMode="auto">
            <a:xfrm>
              <a:off x="336" y="120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769044" name="Line 20"/>
            <p:cNvSpPr>
              <a:spLocks noChangeShapeType="1"/>
            </p:cNvSpPr>
            <p:nvPr/>
          </p:nvSpPr>
          <p:spPr bwMode="auto">
            <a:xfrm>
              <a:off x="816" y="1200"/>
              <a:ext cx="0" cy="183"/>
            </a:xfrm>
            <a:prstGeom prst="line">
              <a:avLst/>
            </a:prstGeom>
            <a:noFill/>
            <a:ln w="12700">
              <a:solidFill>
                <a:schemeClr val="tx1"/>
              </a:solidFill>
              <a:round/>
              <a:headEnd/>
              <a:tailEnd/>
            </a:ln>
            <a:effectLst/>
          </p:spPr>
          <p:txBody>
            <a:bodyPr/>
            <a:lstStyle/>
            <a:p>
              <a:endParaRPr lang="en-US"/>
            </a:p>
          </p:txBody>
        </p:sp>
        <p:sp>
          <p:nvSpPr>
            <p:cNvPr id="769045" name="Line 21"/>
            <p:cNvSpPr>
              <a:spLocks noChangeShapeType="1"/>
            </p:cNvSpPr>
            <p:nvPr/>
          </p:nvSpPr>
          <p:spPr bwMode="auto">
            <a:xfrm>
              <a:off x="1200" y="1200"/>
              <a:ext cx="0" cy="183"/>
            </a:xfrm>
            <a:prstGeom prst="line">
              <a:avLst/>
            </a:prstGeom>
            <a:noFill/>
            <a:ln w="12700">
              <a:solidFill>
                <a:schemeClr val="tx1"/>
              </a:solidFill>
              <a:round/>
              <a:headEnd/>
              <a:tailEnd/>
            </a:ln>
            <a:effectLst/>
          </p:spPr>
          <p:txBody>
            <a:bodyPr/>
            <a:lstStyle/>
            <a:p>
              <a:endParaRPr lang="en-US"/>
            </a:p>
          </p:txBody>
        </p:sp>
        <p:sp>
          <p:nvSpPr>
            <p:cNvPr id="769046" name="Line 22"/>
            <p:cNvSpPr>
              <a:spLocks noChangeShapeType="1"/>
            </p:cNvSpPr>
            <p:nvPr/>
          </p:nvSpPr>
          <p:spPr bwMode="auto">
            <a:xfrm>
              <a:off x="1584" y="1200"/>
              <a:ext cx="0" cy="183"/>
            </a:xfrm>
            <a:prstGeom prst="line">
              <a:avLst/>
            </a:prstGeom>
            <a:noFill/>
            <a:ln w="12700">
              <a:solidFill>
                <a:schemeClr val="tx1"/>
              </a:solidFill>
              <a:round/>
              <a:headEnd/>
              <a:tailEnd/>
            </a:ln>
            <a:effectLst/>
          </p:spPr>
          <p:txBody>
            <a:bodyPr/>
            <a:lstStyle/>
            <a:p>
              <a:endParaRPr lang="en-US"/>
            </a:p>
          </p:txBody>
        </p:sp>
        <p:sp>
          <p:nvSpPr>
            <p:cNvPr id="769047" name="Rectangle 23"/>
            <p:cNvSpPr>
              <a:spLocks noChangeArrowheads="1"/>
            </p:cNvSpPr>
            <p:nvPr/>
          </p:nvSpPr>
          <p:spPr bwMode="auto">
            <a:xfrm>
              <a:off x="192" y="960"/>
              <a:ext cx="2208" cy="250"/>
            </a:xfrm>
            <a:prstGeom prst="rect">
              <a:avLst/>
            </a:prstGeom>
            <a:noFill/>
            <a:ln w="12700">
              <a:noFill/>
              <a:miter lim="800000"/>
              <a:headEnd/>
              <a:tailEnd/>
            </a:ln>
            <a:effectLst/>
          </p:spPr>
          <p:txBody>
            <a:bodyPr>
              <a:spAutoFit/>
            </a:bodyPr>
            <a:lstStyle/>
            <a:p>
              <a:r>
                <a:rPr lang="en-US" sz="2000" dirty="0">
                  <a:solidFill>
                    <a:schemeClr val="tx1"/>
                  </a:solidFill>
                </a:rPr>
                <a:t>2. </a:t>
              </a:r>
              <a:r>
                <a:rPr lang="en-US" sz="2000" dirty="0"/>
                <a:t>Operand</a:t>
              </a:r>
              <a:r>
                <a:rPr lang="en-US" sz="2000" dirty="0">
                  <a:solidFill>
                    <a:schemeClr val="tx1"/>
                  </a:solidFill>
                </a:rPr>
                <a:t>: Base addressing</a:t>
              </a:r>
            </a:p>
          </p:txBody>
        </p:sp>
        <p:sp>
          <p:nvSpPr>
            <p:cNvPr id="769048" name="Rectangle 24"/>
            <p:cNvSpPr>
              <a:spLocks noChangeArrowheads="1"/>
            </p:cNvSpPr>
            <p:nvPr/>
          </p:nvSpPr>
          <p:spPr bwMode="auto">
            <a:xfrm>
              <a:off x="336" y="168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769049" name="Text Box 25"/>
            <p:cNvSpPr txBox="1">
              <a:spLocks noChangeArrowheads="1"/>
            </p:cNvSpPr>
            <p:nvPr/>
          </p:nvSpPr>
          <p:spPr bwMode="auto">
            <a:xfrm>
              <a:off x="1008" y="1680"/>
              <a:ext cx="948" cy="231"/>
            </a:xfrm>
            <a:prstGeom prst="rect">
              <a:avLst/>
            </a:prstGeom>
            <a:noFill/>
            <a:ln w="12700">
              <a:noFill/>
              <a:miter lim="800000"/>
              <a:headEnd/>
              <a:tailEnd/>
            </a:ln>
            <a:effectLst/>
          </p:spPr>
          <p:txBody>
            <a:bodyPr wrap="none">
              <a:spAutoFit/>
            </a:bodyPr>
            <a:lstStyle/>
            <a:p>
              <a:r>
                <a:rPr lang="en-US">
                  <a:solidFill>
                    <a:schemeClr val="tx1"/>
                  </a:solidFill>
                </a:rPr>
                <a:t>base register</a:t>
              </a:r>
            </a:p>
          </p:txBody>
        </p:sp>
        <p:grpSp>
          <p:nvGrpSpPr>
            <p:cNvPr id="3" name="Group 26"/>
            <p:cNvGrpSpPr>
              <a:grpSpLocks/>
            </p:cNvGrpSpPr>
            <p:nvPr/>
          </p:nvGrpSpPr>
          <p:grpSpPr bwMode="auto">
            <a:xfrm>
              <a:off x="2880" y="1392"/>
              <a:ext cx="192" cy="336"/>
              <a:chOff x="1392" y="2880"/>
              <a:chExt cx="288" cy="480"/>
            </a:xfrm>
          </p:grpSpPr>
          <p:sp>
            <p:nvSpPr>
              <p:cNvPr id="769051" name="Line 2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769052" name="Line 2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769053" name="Line 2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769054" name="Line 3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769055" name="Line 3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69056" name="Line 3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69057" name="Line 3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769058" name="Line 34"/>
            <p:cNvSpPr>
              <a:spLocks noChangeShapeType="1"/>
            </p:cNvSpPr>
            <p:nvPr/>
          </p:nvSpPr>
          <p:spPr bwMode="auto">
            <a:xfrm>
              <a:off x="2160" y="1392"/>
              <a:ext cx="0" cy="48"/>
            </a:xfrm>
            <a:prstGeom prst="line">
              <a:avLst/>
            </a:prstGeom>
            <a:noFill/>
            <a:ln w="12700">
              <a:solidFill>
                <a:schemeClr val="tx1"/>
              </a:solidFill>
              <a:round/>
              <a:headEnd/>
              <a:tailEnd/>
            </a:ln>
            <a:effectLst/>
          </p:spPr>
          <p:txBody>
            <a:bodyPr/>
            <a:lstStyle/>
            <a:p>
              <a:endParaRPr lang="en-US"/>
            </a:p>
          </p:txBody>
        </p:sp>
        <p:sp>
          <p:nvSpPr>
            <p:cNvPr id="769059" name="Line 35"/>
            <p:cNvSpPr>
              <a:spLocks noChangeShapeType="1"/>
            </p:cNvSpPr>
            <p:nvPr/>
          </p:nvSpPr>
          <p:spPr bwMode="auto">
            <a:xfrm>
              <a:off x="2160" y="1440"/>
              <a:ext cx="720" cy="0"/>
            </a:xfrm>
            <a:prstGeom prst="line">
              <a:avLst/>
            </a:prstGeom>
            <a:noFill/>
            <a:ln w="12700">
              <a:solidFill>
                <a:schemeClr val="tx1"/>
              </a:solidFill>
              <a:round/>
              <a:headEnd/>
              <a:tailEnd type="triangle" w="med" len="med"/>
            </a:ln>
            <a:effectLst/>
          </p:spPr>
          <p:txBody>
            <a:bodyPr/>
            <a:lstStyle/>
            <a:p>
              <a:endParaRPr lang="en-US"/>
            </a:p>
          </p:txBody>
        </p:sp>
        <p:sp>
          <p:nvSpPr>
            <p:cNvPr id="769060" name="Line 36"/>
            <p:cNvSpPr>
              <a:spLocks noChangeShapeType="1"/>
            </p:cNvSpPr>
            <p:nvPr/>
          </p:nvSpPr>
          <p:spPr bwMode="auto">
            <a:xfrm>
              <a:off x="1584" y="1632"/>
              <a:ext cx="1296" cy="0"/>
            </a:xfrm>
            <a:prstGeom prst="line">
              <a:avLst/>
            </a:prstGeom>
            <a:noFill/>
            <a:ln w="12700">
              <a:solidFill>
                <a:schemeClr val="tx1"/>
              </a:solidFill>
              <a:round/>
              <a:headEnd/>
              <a:tailEnd type="triangle" w="med" len="med"/>
            </a:ln>
            <a:effectLst/>
          </p:spPr>
          <p:txBody>
            <a:bodyPr/>
            <a:lstStyle/>
            <a:p>
              <a:endParaRPr lang="en-US"/>
            </a:p>
          </p:txBody>
        </p:sp>
        <p:sp>
          <p:nvSpPr>
            <p:cNvPr id="769061" name="Line 37"/>
            <p:cNvSpPr>
              <a:spLocks noChangeShapeType="1"/>
            </p:cNvSpPr>
            <p:nvPr/>
          </p:nvSpPr>
          <p:spPr bwMode="auto">
            <a:xfrm>
              <a:off x="1584" y="1632"/>
              <a:ext cx="0" cy="48"/>
            </a:xfrm>
            <a:prstGeom prst="line">
              <a:avLst/>
            </a:prstGeom>
            <a:noFill/>
            <a:ln w="12700">
              <a:solidFill>
                <a:schemeClr val="tx1"/>
              </a:solidFill>
              <a:round/>
              <a:headEnd/>
              <a:tailEnd/>
            </a:ln>
            <a:effectLst/>
          </p:spPr>
          <p:txBody>
            <a:bodyPr/>
            <a:lstStyle/>
            <a:p>
              <a:endParaRPr lang="en-US"/>
            </a:p>
          </p:txBody>
        </p:sp>
        <p:sp>
          <p:nvSpPr>
            <p:cNvPr id="769062" name="Rectangle 38"/>
            <p:cNvSpPr>
              <a:spLocks noChangeArrowheads="1"/>
            </p:cNvSpPr>
            <p:nvPr/>
          </p:nvSpPr>
          <p:spPr bwMode="auto">
            <a:xfrm>
              <a:off x="3168" y="144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769063" name="Rectangle 39"/>
            <p:cNvSpPr>
              <a:spLocks noChangeArrowheads="1"/>
            </p:cNvSpPr>
            <p:nvPr/>
          </p:nvSpPr>
          <p:spPr bwMode="auto">
            <a:xfrm>
              <a:off x="3888" y="1200"/>
              <a:ext cx="912" cy="250"/>
            </a:xfrm>
            <a:prstGeom prst="rect">
              <a:avLst/>
            </a:prstGeom>
            <a:noFill/>
            <a:ln w="12700">
              <a:noFill/>
              <a:miter lim="800000"/>
              <a:headEnd/>
              <a:tailEnd/>
            </a:ln>
            <a:effectLst/>
          </p:spPr>
          <p:txBody>
            <a:bodyPr>
              <a:spAutoFit/>
            </a:bodyPr>
            <a:lstStyle/>
            <a:p>
              <a:r>
                <a:rPr lang="en-US" sz="2000">
                  <a:solidFill>
                    <a:schemeClr val="tx1"/>
                  </a:solidFill>
                </a:rPr>
                <a:t>Memory</a:t>
              </a:r>
            </a:p>
          </p:txBody>
        </p:sp>
        <p:sp>
          <p:nvSpPr>
            <p:cNvPr id="769064" name="Text Box 40"/>
            <p:cNvSpPr txBox="1">
              <a:spLocks noChangeArrowheads="1"/>
            </p:cNvSpPr>
            <p:nvPr/>
          </p:nvSpPr>
          <p:spPr bwMode="auto">
            <a:xfrm>
              <a:off x="3552" y="1440"/>
              <a:ext cx="1476" cy="231"/>
            </a:xfrm>
            <a:prstGeom prst="rect">
              <a:avLst/>
            </a:prstGeom>
            <a:noFill/>
            <a:ln w="12700">
              <a:noFill/>
              <a:miter lim="800000"/>
              <a:headEnd/>
              <a:tailEnd/>
            </a:ln>
            <a:effectLst/>
          </p:spPr>
          <p:txBody>
            <a:bodyPr wrap="none">
              <a:spAutoFit/>
            </a:bodyPr>
            <a:lstStyle/>
            <a:p>
              <a:r>
                <a:rPr lang="en-US">
                  <a:solidFill>
                    <a:schemeClr val="tx1"/>
                  </a:solidFill>
                </a:rPr>
                <a:t>word or byte </a:t>
              </a:r>
              <a:r>
                <a:rPr lang="en-US"/>
                <a:t>operand</a:t>
              </a:r>
            </a:p>
          </p:txBody>
        </p:sp>
        <p:sp>
          <p:nvSpPr>
            <p:cNvPr id="769065" name="Line 41"/>
            <p:cNvSpPr>
              <a:spLocks noChangeShapeType="1"/>
            </p:cNvSpPr>
            <p:nvPr/>
          </p:nvSpPr>
          <p:spPr bwMode="auto">
            <a:xfrm>
              <a:off x="3072" y="1584"/>
              <a:ext cx="96" cy="0"/>
            </a:xfrm>
            <a:prstGeom prst="line">
              <a:avLst/>
            </a:prstGeom>
            <a:noFill/>
            <a:ln w="12700">
              <a:solidFill>
                <a:schemeClr val="tx1"/>
              </a:solidFill>
              <a:round/>
              <a:headEnd/>
              <a:tailEnd type="triangle" w="med" len="med"/>
            </a:ln>
            <a:effectLst/>
          </p:spPr>
          <p:txBody>
            <a:bodyPr/>
            <a:lstStyle/>
            <a:p>
              <a:endParaRPr lang="en-US"/>
            </a:p>
          </p:txBody>
        </p:sp>
      </p:grpSp>
      <p:sp>
        <p:nvSpPr>
          <p:cNvPr id="769116" name="Line 92"/>
          <p:cNvSpPr>
            <a:spLocks noChangeShapeType="1"/>
          </p:cNvSpPr>
          <p:nvPr/>
        </p:nvSpPr>
        <p:spPr bwMode="auto">
          <a:xfrm>
            <a:off x="1600200" y="1603865"/>
            <a:ext cx="0" cy="457200"/>
          </a:xfrm>
          <a:prstGeom prst="line">
            <a:avLst/>
          </a:prstGeom>
          <a:noFill/>
          <a:ln w="12700">
            <a:solidFill>
              <a:schemeClr val="tx1"/>
            </a:solidFill>
            <a:round/>
            <a:headEnd/>
            <a:tailEnd type="triangle" w="med" len="med"/>
          </a:ln>
          <a:effectLst/>
        </p:spPr>
        <p:txBody>
          <a:bodyPr/>
          <a:lstStyle/>
          <a:p>
            <a:endParaRPr lang="en-US"/>
          </a:p>
        </p:txBody>
      </p:sp>
      <p:sp>
        <p:nvSpPr>
          <p:cNvPr id="91" name="Rectangle 90"/>
          <p:cNvSpPr/>
          <p:nvPr/>
        </p:nvSpPr>
        <p:spPr>
          <a:xfrm>
            <a:off x="533400" y="2590800"/>
            <a:ext cx="8458200" cy="1200329"/>
          </a:xfrm>
          <a:prstGeom prst="rect">
            <a:avLst/>
          </a:prstGeom>
        </p:spPr>
        <p:txBody>
          <a:bodyPr wrap="square">
            <a:spAutoFit/>
          </a:bodyPr>
          <a:lstStyle/>
          <a:p>
            <a:r>
              <a:rPr lang="en-US" dirty="0" smtClean="0"/>
              <a:t>In base register addressing we add a small constant to a pointer held in a register. The register may point to a structure or some other collection of data, and we need to load a value at a constant offset from the beginning of the structure. Because each MIPS instruction fits in one word, the size of the constant is limited to 16 bits. </a:t>
            </a:r>
            <a:endParaRPr lang="en-US" dirty="0"/>
          </a:p>
        </p:txBody>
      </p:sp>
      <p:pic>
        <p:nvPicPr>
          <p:cNvPr id="1026" name="Picture 2" descr="http://www.cs.uregina.ca/Links/class-info/201/SPIM-AddressingMode/lb.gif"/>
          <p:cNvPicPr>
            <a:picLocks noChangeAspect="1" noChangeArrowheads="1"/>
          </p:cNvPicPr>
          <p:nvPr/>
        </p:nvPicPr>
        <p:blipFill>
          <a:blip r:embed="rId2"/>
          <a:srcRect/>
          <a:stretch>
            <a:fillRect/>
          </a:stretch>
        </p:blipFill>
        <p:spPr bwMode="auto">
          <a:xfrm>
            <a:off x="1981200" y="3733800"/>
            <a:ext cx="4876800" cy="2971800"/>
          </a:xfrm>
          <a:prstGeom prst="rect">
            <a:avLst/>
          </a:prstGeom>
          <a:noFill/>
        </p:spPr>
      </p:pic>
      <p:sp>
        <p:nvSpPr>
          <p:cNvPr id="31" name="Slide Number Placeholder 30"/>
          <p:cNvSpPr>
            <a:spLocks noGrp="1"/>
          </p:cNvSpPr>
          <p:nvPr>
            <p:ph type="sldNum" sz="quarter" idx="12"/>
          </p:nvPr>
        </p:nvSpPr>
        <p:spPr/>
        <p:txBody>
          <a:bodyPr/>
          <a:lstStyle/>
          <a:p>
            <a:fld id="{FFF83E5A-53E9-424E-B3EB-79308C965F6E}"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http://www.cs.uregina.ca/Links/class-info/201/SPIM-AddressingMode/j.gif"/>
          <p:cNvPicPr>
            <a:picLocks noChangeAspect="1" noChangeArrowheads="1"/>
          </p:cNvPicPr>
          <p:nvPr/>
        </p:nvPicPr>
        <p:blipFill>
          <a:blip r:embed="rId2"/>
          <a:srcRect/>
          <a:stretch>
            <a:fillRect/>
          </a:stretch>
        </p:blipFill>
        <p:spPr bwMode="auto">
          <a:xfrm>
            <a:off x="2209800" y="5128353"/>
            <a:ext cx="4572000" cy="1676400"/>
          </a:xfrm>
          <a:prstGeom prst="rect">
            <a:avLst/>
          </a:prstGeom>
          <a:noFill/>
        </p:spPr>
      </p:pic>
      <p:sp>
        <p:nvSpPr>
          <p:cNvPr id="769026" name="Rectangle 2"/>
          <p:cNvSpPr>
            <a:spLocks noGrp="1" noChangeArrowheads="1"/>
          </p:cNvSpPr>
          <p:nvPr>
            <p:ph type="title"/>
          </p:nvPr>
        </p:nvSpPr>
        <p:spPr>
          <a:xfrm>
            <a:off x="457200" y="76200"/>
            <a:ext cx="8229600" cy="639762"/>
          </a:xfrm>
        </p:spPr>
        <p:txBody>
          <a:bodyPr>
            <a:normAutofit fontScale="90000"/>
          </a:bodyPr>
          <a:lstStyle/>
          <a:p>
            <a:r>
              <a:rPr lang="en-US" dirty="0"/>
              <a:t>Review:  MIPS Addressing Modes</a:t>
            </a:r>
          </a:p>
        </p:txBody>
      </p:sp>
      <p:sp>
        <p:nvSpPr>
          <p:cNvPr id="769067" name="Rectangle 43"/>
          <p:cNvSpPr>
            <a:spLocks noChangeArrowheads="1"/>
          </p:cNvSpPr>
          <p:nvPr/>
        </p:nvSpPr>
        <p:spPr bwMode="auto">
          <a:xfrm>
            <a:off x="304800" y="697468"/>
            <a:ext cx="4191000" cy="396875"/>
          </a:xfrm>
          <a:prstGeom prst="rect">
            <a:avLst/>
          </a:prstGeom>
          <a:noFill/>
          <a:ln w="12700">
            <a:noFill/>
            <a:miter lim="800000"/>
            <a:headEnd/>
            <a:tailEnd/>
          </a:ln>
          <a:effectLst/>
        </p:spPr>
        <p:txBody>
          <a:bodyPr>
            <a:spAutoFit/>
          </a:bodyPr>
          <a:lstStyle/>
          <a:p>
            <a:r>
              <a:rPr lang="en-US" sz="2000">
                <a:solidFill>
                  <a:schemeClr val="tx1"/>
                </a:solidFill>
              </a:rPr>
              <a:t>3. </a:t>
            </a:r>
            <a:r>
              <a:rPr lang="en-US" sz="2000"/>
              <a:t>Operand</a:t>
            </a:r>
            <a:r>
              <a:rPr lang="en-US" sz="2000">
                <a:solidFill>
                  <a:schemeClr val="tx1"/>
                </a:solidFill>
              </a:rPr>
              <a:t>: Immediate addressing</a:t>
            </a:r>
          </a:p>
        </p:txBody>
      </p:sp>
      <p:sp>
        <p:nvSpPr>
          <p:cNvPr id="769068" name="Text Box 44"/>
          <p:cNvSpPr txBox="1">
            <a:spLocks noChangeArrowheads="1"/>
          </p:cNvSpPr>
          <p:nvPr/>
        </p:nvSpPr>
        <p:spPr bwMode="auto">
          <a:xfrm>
            <a:off x="685800" y="1078468"/>
            <a:ext cx="2756780" cy="369332"/>
          </a:xfrm>
          <a:prstGeom prst="rect">
            <a:avLst/>
          </a:prstGeom>
          <a:noFill/>
          <a:ln w="12700">
            <a:noFill/>
            <a:miter lim="800000"/>
            <a:headEnd/>
            <a:tailEnd/>
          </a:ln>
          <a:effectLst/>
        </p:spPr>
        <p:txBody>
          <a:bodyPr wrap="none">
            <a:spAutoFit/>
          </a:bodyPr>
          <a:lstStyle/>
          <a:p>
            <a:r>
              <a:rPr lang="en-US" dirty="0">
                <a:solidFill>
                  <a:schemeClr val="tx1"/>
                </a:solidFill>
              </a:rPr>
              <a:t>op         </a:t>
            </a:r>
            <a:r>
              <a:rPr lang="en-US" dirty="0" err="1">
                <a:solidFill>
                  <a:schemeClr val="tx1"/>
                </a:solidFill>
              </a:rPr>
              <a:t>rs</a:t>
            </a:r>
            <a:r>
              <a:rPr lang="en-US" dirty="0">
                <a:solidFill>
                  <a:schemeClr val="tx1"/>
                </a:solidFill>
              </a:rPr>
              <a:t>      </a:t>
            </a:r>
            <a:r>
              <a:rPr lang="en-US" dirty="0" smtClean="0">
                <a:solidFill>
                  <a:schemeClr val="tx1"/>
                </a:solidFill>
              </a:rPr>
              <a:t> </a:t>
            </a:r>
            <a:r>
              <a:rPr lang="en-US" dirty="0" err="1" smtClean="0">
                <a:solidFill>
                  <a:schemeClr val="tx1"/>
                </a:solidFill>
              </a:rPr>
              <a:t>rt</a:t>
            </a:r>
            <a:r>
              <a:rPr lang="en-US" dirty="0" smtClean="0">
                <a:solidFill>
                  <a:schemeClr val="tx1"/>
                </a:solidFill>
              </a:rPr>
              <a:t>       </a:t>
            </a:r>
            <a:r>
              <a:rPr lang="en-US" dirty="0"/>
              <a:t>operand</a:t>
            </a:r>
          </a:p>
        </p:txBody>
      </p:sp>
      <p:sp>
        <p:nvSpPr>
          <p:cNvPr id="769069" name="Rectangle 45"/>
          <p:cNvSpPr>
            <a:spLocks noChangeArrowheads="1"/>
          </p:cNvSpPr>
          <p:nvPr/>
        </p:nvSpPr>
        <p:spPr bwMode="auto">
          <a:xfrm>
            <a:off x="533400" y="1078468"/>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70" name="Line 46"/>
          <p:cNvSpPr>
            <a:spLocks noChangeShapeType="1"/>
          </p:cNvSpPr>
          <p:nvPr/>
        </p:nvSpPr>
        <p:spPr bwMode="auto">
          <a:xfrm>
            <a:off x="1295400" y="1078468"/>
            <a:ext cx="0" cy="290513"/>
          </a:xfrm>
          <a:prstGeom prst="line">
            <a:avLst/>
          </a:prstGeom>
          <a:noFill/>
          <a:ln w="12700">
            <a:solidFill>
              <a:schemeClr val="tx1"/>
            </a:solidFill>
            <a:round/>
            <a:headEnd/>
            <a:tailEnd/>
          </a:ln>
          <a:effectLst/>
        </p:spPr>
        <p:txBody>
          <a:bodyPr/>
          <a:lstStyle/>
          <a:p>
            <a:endParaRPr lang="en-US"/>
          </a:p>
        </p:txBody>
      </p:sp>
      <p:sp>
        <p:nvSpPr>
          <p:cNvPr id="769071" name="Line 47"/>
          <p:cNvSpPr>
            <a:spLocks noChangeShapeType="1"/>
          </p:cNvSpPr>
          <p:nvPr/>
        </p:nvSpPr>
        <p:spPr bwMode="auto">
          <a:xfrm>
            <a:off x="1905000" y="1078468"/>
            <a:ext cx="0" cy="290513"/>
          </a:xfrm>
          <a:prstGeom prst="line">
            <a:avLst/>
          </a:prstGeom>
          <a:noFill/>
          <a:ln w="12700">
            <a:solidFill>
              <a:schemeClr val="tx1"/>
            </a:solidFill>
            <a:round/>
            <a:headEnd/>
            <a:tailEnd/>
          </a:ln>
          <a:effectLst/>
        </p:spPr>
        <p:txBody>
          <a:bodyPr/>
          <a:lstStyle/>
          <a:p>
            <a:endParaRPr lang="en-US"/>
          </a:p>
        </p:txBody>
      </p:sp>
      <p:sp>
        <p:nvSpPr>
          <p:cNvPr id="769072" name="Line 48"/>
          <p:cNvSpPr>
            <a:spLocks noChangeShapeType="1"/>
          </p:cNvSpPr>
          <p:nvPr/>
        </p:nvSpPr>
        <p:spPr bwMode="auto">
          <a:xfrm>
            <a:off x="2514600" y="1078468"/>
            <a:ext cx="0" cy="290513"/>
          </a:xfrm>
          <a:prstGeom prst="line">
            <a:avLst/>
          </a:prstGeom>
          <a:noFill/>
          <a:ln w="12700">
            <a:solidFill>
              <a:schemeClr val="tx1"/>
            </a:solidFill>
            <a:round/>
            <a:headEnd/>
            <a:tailEnd/>
          </a:ln>
          <a:effectLst/>
        </p:spPr>
        <p:txBody>
          <a:bodyPr/>
          <a:lstStyle/>
          <a:p>
            <a:endParaRPr lang="en-US"/>
          </a:p>
        </p:txBody>
      </p:sp>
      <p:sp>
        <p:nvSpPr>
          <p:cNvPr id="91" name="Rectangle 90"/>
          <p:cNvSpPr/>
          <p:nvPr/>
        </p:nvSpPr>
        <p:spPr>
          <a:xfrm>
            <a:off x="533400" y="1600200"/>
            <a:ext cx="8229600" cy="1200329"/>
          </a:xfrm>
          <a:prstGeom prst="rect">
            <a:avLst/>
          </a:prstGeom>
        </p:spPr>
        <p:txBody>
          <a:bodyPr wrap="square">
            <a:spAutoFit/>
          </a:bodyPr>
          <a:lstStyle/>
          <a:p>
            <a:r>
              <a:rPr lang="en-US" dirty="0" smtClean="0"/>
              <a:t>MIPS immediate addressing means that one operand is a constant within the instruction itself. The advantage of using it is that there is no need to have extra memory access to fetch the operand. But keep in mind that the operand is limited to 16 bits in size.</a:t>
            </a:r>
            <a:endParaRPr lang="en-US" dirty="0"/>
          </a:p>
        </p:txBody>
      </p:sp>
      <p:pic>
        <p:nvPicPr>
          <p:cNvPr id="56322" name="Picture 2" descr="http://www.cs.uregina.ca/Links/class-info/201/SPIM-AddressingMode/addi.gif"/>
          <p:cNvPicPr>
            <a:picLocks noChangeAspect="1" noChangeArrowheads="1"/>
          </p:cNvPicPr>
          <p:nvPr/>
        </p:nvPicPr>
        <p:blipFill>
          <a:blip r:embed="rId3"/>
          <a:srcRect/>
          <a:stretch>
            <a:fillRect/>
          </a:stretch>
        </p:blipFill>
        <p:spPr bwMode="auto">
          <a:xfrm>
            <a:off x="2133600" y="2438400"/>
            <a:ext cx="4981575" cy="2495551"/>
          </a:xfrm>
          <a:prstGeom prst="rect">
            <a:avLst/>
          </a:prstGeom>
          <a:noFill/>
        </p:spPr>
      </p:pic>
      <p:sp>
        <p:nvSpPr>
          <p:cNvPr id="93" name="Rectangle 92"/>
          <p:cNvSpPr/>
          <p:nvPr/>
        </p:nvSpPr>
        <p:spPr>
          <a:xfrm>
            <a:off x="228600" y="4724400"/>
            <a:ext cx="8534400" cy="646331"/>
          </a:xfrm>
          <a:prstGeom prst="rect">
            <a:avLst/>
          </a:prstGeom>
        </p:spPr>
        <p:txBody>
          <a:bodyPr wrap="square">
            <a:spAutoFit/>
          </a:bodyPr>
          <a:lstStyle/>
          <a:p>
            <a:r>
              <a:rPr lang="en-US" dirty="0" smtClean="0"/>
              <a:t>The jump instruction format can also be considered as an example of immediate addressing, since the destination is held in the instruction.</a:t>
            </a:r>
            <a:endParaRPr lang="en-US" dirty="0"/>
          </a:p>
        </p:txBody>
      </p:sp>
      <p:sp>
        <p:nvSpPr>
          <p:cNvPr id="13" name="Slide Number Placeholder 12"/>
          <p:cNvSpPr>
            <a:spLocks noGrp="1"/>
          </p:cNvSpPr>
          <p:nvPr>
            <p:ph type="sldNum" sz="quarter" idx="12"/>
          </p:nvPr>
        </p:nvSpPr>
        <p:spPr/>
        <p:txBody>
          <a:bodyPr/>
          <a:lstStyle/>
          <a:p>
            <a:fld id="{FFF83E5A-53E9-424E-B3EB-79308C965F6E}"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76200"/>
            <a:ext cx="8229600" cy="639762"/>
          </a:xfrm>
        </p:spPr>
        <p:txBody>
          <a:bodyPr>
            <a:normAutofit fontScale="90000"/>
          </a:bodyPr>
          <a:lstStyle/>
          <a:p>
            <a:r>
              <a:rPr lang="en-US" dirty="0"/>
              <a:t>Review:  MIPS Addressing Modes</a:t>
            </a:r>
          </a:p>
        </p:txBody>
      </p:sp>
      <p:sp>
        <p:nvSpPr>
          <p:cNvPr id="769074" name="Rectangle 50"/>
          <p:cNvSpPr>
            <a:spLocks noChangeArrowheads="1"/>
          </p:cNvSpPr>
          <p:nvPr/>
        </p:nvSpPr>
        <p:spPr bwMode="auto">
          <a:xfrm>
            <a:off x="304800" y="838200"/>
            <a:ext cx="4876800" cy="396875"/>
          </a:xfrm>
          <a:prstGeom prst="rect">
            <a:avLst/>
          </a:prstGeom>
          <a:noFill/>
          <a:ln w="12700">
            <a:noFill/>
            <a:miter lim="800000"/>
            <a:headEnd/>
            <a:tailEnd/>
          </a:ln>
          <a:effectLst/>
        </p:spPr>
        <p:txBody>
          <a:bodyPr>
            <a:spAutoFit/>
          </a:bodyPr>
          <a:lstStyle/>
          <a:p>
            <a:r>
              <a:rPr lang="en-US" sz="2000">
                <a:solidFill>
                  <a:schemeClr val="tx1"/>
                </a:solidFill>
              </a:rPr>
              <a:t>4. </a:t>
            </a:r>
            <a:r>
              <a:rPr lang="en-US" sz="2000"/>
              <a:t>Instruction</a:t>
            </a:r>
            <a:r>
              <a:rPr lang="en-US" sz="2000">
                <a:solidFill>
                  <a:schemeClr val="tx1"/>
                </a:solidFill>
              </a:rPr>
              <a:t>: PC-relative addressing</a:t>
            </a:r>
          </a:p>
        </p:txBody>
      </p:sp>
      <p:sp>
        <p:nvSpPr>
          <p:cNvPr id="769075" name="Text Box 51"/>
          <p:cNvSpPr txBox="1">
            <a:spLocks noChangeArrowheads="1"/>
          </p:cNvSpPr>
          <p:nvPr/>
        </p:nvSpPr>
        <p:spPr bwMode="auto">
          <a:xfrm>
            <a:off x="685800" y="1219200"/>
            <a:ext cx="3041650" cy="366713"/>
          </a:xfrm>
          <a:prstGeom prst="rect">
            <a:avLst/>
          </a:prstGeom>
          <a:noFill/>
          <a:ln w="12700">
            <a:noFill/>
            <a:miter lim="800000"/>
            <a:headEnd/>
            <a:tailEnd/>
          </a:ln>
          <a:effectLst/>
        </p:spPr>
        <p:txBody>
          <a:bodyPr wrap="none">
            <a:spAutoFit/>
          </a:bodyPr>
          <a:lstStyle/>
          <a:p>
            <a:r>
              <a:rPr lang="en-US">
                <a:solidFill>
                  <a:schemeClr val="tx1"/>
                </a:solidFill>
              </a:rPr>
              <a:t>op         rs       rt           offset</a:t>
            </a:r>
          </a:p>
        </p:txBody>
      </p:sp>
      <p:sp>
        <p:nvSpPr>
          <p:cNvPr id="769076" name="Rectangle 52"/>
          <p:cNvSpPr>
            <a:spLocks noChangeArrowheads="1"/>
          </p:cNvSpPr>
          <p:nvPr/>
        </p:nvSpPr>
        <p:spPr bwMode="auto">
          <a:xfrm>
            <a:off x="533400" y="12192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77" name="Line 53"/>
          <p:cNvSpPr>
            <a:spLocks noChangeShapeType="1"/>
          </p:cNvSpPr>
          <p:nvPr/>
        </p:nvSpPr>
        <p:spPr bwMode="auto">
          <a:xfrm>
            <a:off x="1295400" y="1219200"/>
            <a:ext cx="0" cy="290513"/>
          </a:xfrm>
          <a:prstGeom prst="line">
            <a:avLst/>
          </a:prstGeom>
          <a:noFill/>
          <a:ln w="12700">
            <a:solidFill>
              <a:schemeClr val="tx1"/>
            </a:solidFill>
            <a:round/>
            <a:headEnd/>
            <a:tailEnd/>
          </a:ln>
          <a:effectLst/>
        </p:spPr>
        <p:txBody>
          <a:bodyPr/>
          <a:lstStyle/>
          <a:p>
            <a:endParaRPr lang="en-US"/>
          </a:p>
        </p:txBody>
      </p:sp>
      <p:sp>
        <p:nvSpPr>
          <p:cNvPr id="769078" name="Line 54"/>
          <p:cNvSpPr>
            <a:spLocks noChangeShapeType="1"/>
          </p:cNvSpPr>
          <p:nvPr/>
        </p:nvSpPr>
        <p:spPr bwMode="auto">
          <a:xfrm>
            <a:off x="1905000" y="1219200"/>
            <a:ext cx="0" cy="290513"/>
          </a:xfrm>
          <a:prstGeom prst="line">
            <a:avLst/>
          </a:prstGeom>
          <a:noFill/>
          <a:ln w="12700">
            <a:solidFill>
              <a:schemeClr val="tx1"/>
            </a:solidFill>
            <a:round/>
            <a:headEnd/>
            <a:tailEnd/>
          </a:ln>
          <a:effectLst/>
        </p:spPr>
        <p:txBody>
          <a:bodyPr/>
          <a:lstStyle/>
          <a:p>
            <a:endParaRPr lang="en-US"/>
          </a:p>
        </p:txBody>
      </p:sp>
      <p:sp>
        <p:nvSpPr>
          <p:cNvPr id="769079" name="Line 55"/>
          <p:cNvSpPr>
            <a:spLocks noChangeShapeType="1"/>
          </p:cNvSpPr>
          <p:nvPr/>
        </p:nvSpPr>
        <p:spPr bwMode="auto">
          <a:xfrm>
            <a:off x="2514600" y="1219200"/>
            <a:ext cx="0" cy="290513"/>
          </a:xfrm>
          <a:prstGeom prst="line">
            <a:avLst/>
          </a:prstGeom>
          <a:noFill/>
          <a:ln w="12700">
            <a:solidFill>
              <a:schemeClr val="tx1"/>
            </a:solidFill>
            <a:round/>
            <a:headEnd/>
            <a:tailEnd/>
          </a:ln>
          <a:effectLst/>
        </p:spPr>
        <p:txBody>
          <a:bodyPr/>
          <a:lstStyle/>
          <a:p>
            <a:endParaRPr lang="en-US"/>
          </a:p>
        </p:txBody>
      </p:sp>
      <p:sp>
        <p:nvSpPr>
          <p:cNvPr id="769080" name="Rectangle 56"/>
          <p:cNvSpPr>
            <a:spLocks noChangeArrowheads="1"/>
          </p:cNvSpPr>
          <p:nvPr/>
        </p:nvSpPr>
        <p:spPr bwMode="auto">
          <a:xfrm>
            <a:off x="533400" y="19812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81" name="Text Box 57"/>
          <p:cNvSpPr txBox="1">
            <a:spLocks noChangeArrowheads="1"/>
          </p:cNvSpPr>
          <p:nvPr/>
        </p:nvSpPr>
        <p:spPr bwMode="auto">
          <a:xfrm>
            <a:off x="1295400" y="1981200"/>
            <a:ext cx="2470150" cy="366713"/>
          </a:xfrm>
          <a:prstGeom prst="rect">
            <a:avLst/>
          </a:prstGeom>
          <a:noFill/>
          <a:ln w="12700">
            <a:noFill/>
            <a:miter lim="800000"/>
            <a:headEnd/>
            <a:tailEnd/>
          </a:ln>
          <a:effectLst/>
        </p:spPr>
        <p:txBody>
          <a:bodyPr wrap="none">
            <a:spAutoFit/>
          </a:bodyPr>
          <a:lstStyle/>
          <a:p>
            <a:r>
              <a:rPr lang="en-US">
                <a:solidFill>
                  <a:schemeClr val="tx1"/>
                </a:solidFill>
              </a:rPr>
              <a:t>Program Counter (PC)</a:t>
            </a:r>
          </a:p>
        </p:txBody>
      </p:sp>
      <p:grpSp>
        <p:nvGrpSpPr>
          <p:cNvPr id="4" name="Group 58"/>
          <p:cNvGrpSpPr>
            <a:grpSpLocks/>
          </p:cNvGrpSpPr>
          <p:nvPr/>
        </p:nvGrpSpPr>
        <p:grpSpPr bwMode="auto">
          <a:xfrm>
            <a:off x="4572000" y="1524000"/>
            <a:ext cx="304800" cy="533400"/>
            <a:chOff x="1392" y="2880"/>
            <a:chExt cx="288" cy="480"/>
          </a:xfrm>
        </p:grpSpPr>
        <p:sp>
          <p:nvSpPr>
            <p:cNvPr id="769083" name="Line 5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769084" name="Line 6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769085" name="Line 6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769086" name="Line 6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769087" name="Line 6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69088" name="Line 6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69089" name="Line 6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769090" name="Line 66"/>
          <p:cNvSpPr>
            <a:spLocks noChangeShapeType="1"/>
          </p:cNvSpPr>
          <p:nvPr/>
        </p:nvSpPr>
        <p:spPr bwMode="auto">
          <a:xfrm>
            <a:off x="3429000" y="1524000"/>
            <a:ext cx="0" cy="76200"/>
          </a:xfrm>
          <a:prstGeom prst="line">
            <a:avLst/>
          </a:prstGeom>
          <a:noFill/>
          <a:ln w="12700">
            <a:solidFill>
              <a:schemeClr val="tx1"/>
            </a:solidFill>
            <a:round/>
            <a:headEnd/>
            <a:tailEnd/>
          </a:ln>
          <a:effectLst/>
        </p:spPr>
        <p:txBody>
          <a:bodyPr/>
          <a:lstStyle/>
          <a:p>
            <a:endParaRPr lang="en-US"/>
          </a:p>
        </p:txBody>
      </p:sp>
      <p:sp>
        <p:nvSpPr>
          <p:cNvPr id="769091" name="Line 67"/>
          <p:cNvSpPr>
            <a:spLocks noChangeShapeType="1"/>
          </p:cNvSpPr>
          <p:nvPr/>
        </p:nvSpPr>
        <p:spPr bwMode="auto">
          <a:xfrm>
            <a:off x="3429000" y="1600200"/>
            <a:ext cx="1143000" cy="0"/>
          </a:xfrm>
          <a:prstGeom prst="line">
            <a:avLst/>
          </a:prstGeom>
          <a:noFill/>
          <a:ln w="12700">
            <a:solidFill>
              <a:schemeClr val="tx1"/>
            </a:solidFill>
            <a:round/>
            <a:headEnd/>
            <a:tailEnd type="triangle" w="med" len="med"/>
          </a:ln>
          <a:effectLst/>
        </p:spPr>
        <p:txBody>
          <a:bodyPr/>
          <a:lstStyle/>
          <a:p>
            <a:endParaRPr lang="en-US"/>
          </a:p>
        </p:txBody>
      </p:sp>
      <p:sp>
        <p:nvSpPr>
          <p:cNvPr id="769092" name="Line 68"/>
          <p:cNvSpPr>
            <a:spLocks noChangeShapeType="1"/>
          </p:cNvSpPr>
          <p:nvPr/>
        </p:nvSpPr>
        <p:spPr bwMode="auto">
          <a:xfrm>
            <a:off x="2514600" y="1905000"/>
            <a:ext cx="2057400" cy="0"/>
          </a:xfrm>
          <a:prstGeom prst="line">
            <a:avLst/>
          </a:prstGeom>
          <a:noFill/>
          <a:ln w="12700">
            <a:solidFill>
              <a:schemeClr val="tx1"/>
            </a:solidFill>
            <a:round/>
            <a:headEnd/>
            <a:tailEnd type="triangle" w="med" len="med"/>
          </a:ln>
          <a:effectLst/>
        </p:spPr>
        <p:txBody>
          <a:bodyPr/>
          <a:lstStyle/>
          <a:p>
            <a:endParaRPr lang="en-US"/>
          </a:p>
        </p:txBody>
      </p:sp>
      <p:sp>
        <p:nvSpPr>
          <p:cNvPr id="769093" name="Line 69"/>
          <p:cNvSpPr>
            <a:spLocks noChangeShapeType="1"/>
          </p:cNvSpPr>
          <p:nvPr/>
        </p:nvSpPr>
        <p:spPr bwMode="auto">
          <a:xfrm>
            <a:off x="2514600" y="1905000"/>
            <a:ext cx="0" cy="76200"/>
          </a:xfrm>
          <a:prstGeom prst="line">
            <a:avLst/>
          </a:prstGeom>
          <a:noFill/>
          <a:ln w="12700">
            <a:solidFill>
              <a:schemeClr val="tx1"/>
            </a:solidFill>
            <a:round/>
            <a:headEnd/>
            <a:tailEnd/>
          </a:ln>
          <a:effectLst/>
        </p:spPr>
        <p:txBody>
          <a:bodyPr/>
          <a:lstStyle/>
          <a:p>
            <a:endParaRPr lang="en-US"/>
          </a:p>
        </p:txBody>
      </p:sp>
      <p:sp>
        <p:nvSpPr>
          <p:cNvPr id="769094" name="Rectangle 70"/>
          <p:cNvSpPr>
            <a:spLocks noChangeArrowheads="1"/>
          </p:cNvSpPr>
          <p:nvPr/>
        </p:nvSpPr>
        <p:spPr bwMode="auto">
          <a:xfrm>
            <a:off x="5029200" y="16002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95" name="Rectangle 71"/>
          <p:cNvSpPr>
            <a:spLocks noChangeArrowheads="1"/>
          </p:cNvSpPr>
          <p:nvPr/>
        </p:nvSpPr>
        <p:spPr bwMode="auto">
          <a:xfrm>
            <a:off x="6172200" y="1219200"/>
            <a:ext cx="1447800" cy="396875"/>
          </a:xfrm>
          <a:prstGeom prst="rect">
            <a:avLst/>
          </a:prstGeom>
          <a:noFill/>
          <a:ln w="12700">
            <a:noFill/>
            <a:miter lim="800000"/>
            <a:headEnd/>
            <a:tailEnd/>
          </a:ln>
          <a:effectLst/>
        </p:spPr>
        <p:txBody>
          <a:bodyPr>
            <a:spAutoFit/>
          </a:bodyPr>
          <a:lstStyle/>
          <a:p>
            <a:r>
              <a:rPr lang="en-US" sz="2000">
                <a:solidFill>
                  <a:schemeClr val="tx1"/>
                </a:solidFill>
              </a:rPr>
              <a:t>Memory</a:t>
            </a:r>
          </a:p>
        </p:txBody>
      </p:sp>
      <p:sp>
        <p:nvSpPr>
          <p:cNvPr id="769096" name="Text Box 72"/>
          <p:cNvSpPr txBox="1">
            <a:spLocks noChangeArrowheads="1"/>
          </p:cNvSpPr>
          <p:nvPr/>
        </p:nvSpPr>
        <p:spPr bwMode="auto">
          <a:xfrm>
            <a:off x="5257800" y="1600200"/>
            <a:ext cx="3155950" cy="366713"/>
          </a:xfrm>
          <a:prstGeom prst="rect">
            <a:avLst/>
          </a:prstGeom>
          <a:noFill/>
          <a:ln w="12700">
            <a:noFill/>
            <a:miter lim="800000"/>
            <a:headEnd/>
            <a:tailEnd/>
          </a:ln>
          <a:effectLst/>
        </p:spPr>
        <p:txBody>
          <a:bodyPr wrap="none">
            <a:spAutoFit/>
          </a:bodyPr>
          <a:lstStyle/>
          <a:p>
            <a:r>
              <a:rPr lang="en-US">
                <a:solidFill>
                  <a:schemeClr val="tx1"/>
                </a:solidFill>
              </a:rPr>
              <a:t>branch destination </a:t>
            </a:r>
            <a:r>
              <a:rPr lang="en-US"/>
              <a:t>instruction</a:t>
            </a:r>
          </a:p>
        </p:txBody>
      </p:sp>
      <p:sp>
        <p:nvSpPr>
          <p:cNvPr id="769097" name="Line 73"/>
          <p:cNvSpPr>
            <a:spLocks noChangeShapeType="1"/>
          </p:cNvSpPr>
          <p:nvPr/>
        </p:nvSpPr>
        <p:spPr bwMode="auto">
          <a:xfrm>
            <a:off x="4876800" y="1828800"/>
            <a:ext cx="152400" cy="0"/>
          </a:xfrm>
          <a:prstGeom prst="line">
            <a:avLst/>
          </a:prstGeom>
          <a:noFill/>
          <a:ln w="12700">
            <a:solidFill>
              <a:schemeClr val="tx1"/>
            </a:solidFill>
            <a:round/>
            <a:headEnd/>
            <a:tailEnd type="triangle" w="med" len="med"/>
          </a:ln>
          <a:effectLst/>
        </p:spPr>
        <p:txBody>
          <a:bodyPr/>
          <a:lstStyle/>
          <a:p>
            <a:endParaRPr lang="en-US"/>
          </a:p>
        </p:txBody>
      </p:sp>
      <p:sp>
        <p:nvSpPr>
          <p:cNvPr id="91" name="Rectangle 90"/>
          <p:cNvSpPr/>
          <p:nvPr/>
        </p:nvSpPr>
        <p:spPr>
          <a:xfrm>
            <a:off x="533400" y="2514600"/>
            <a:ext cx="8382000" cy="923330"/>
          </a:xfrm>
          <a:prstGeom prst="rect">
            <a:avLst/>
          </a:prstGeom>
        </p:spPr>
        <p:txBody>
          <a:bodyPr wrap="square">
            <a:spAutoFit/>
          </a:bodyPr>
          <a:lstStyle/>
          <a:p>
            <a:r>
              <a:rPr lang="en-US" dirty="0" smtClean="0"/>
              <a:t>PC-relative addressing is used for conditional branches. The address is the sum of the program counter and a constant in the instruction. Here is an example to help you understand it.</a:t>
            </a:r>
            <a:endParaRPr lang="en-US" dirty="0"/>
          </a:p>
        </p:txBody>
      </p:sp>
      <p:pic>
        <p:nvPicPr>
          <p:cNvPr id="57346" name="Picture 2" descr="http://www.cs.uregina.ca/Links/class-info/201/SPIM-AddressingMode/beqz.gif"/>
          <p:cNvPicPr>
            <a:picLocks noChangeAspect="1" noChangeArrowheads="1"/>
          </p:cNvPicPr>
          <p:nvPr/>
        </p:nvPicPr>
        <p:blipFill>
          <a:blip r:embed="rId2"/>
          <a:srcRect/>
          <a:stretch>
            <a:fillRect/>
          </a:stretch>
        </p:blipFill>
        <p:spPr bwMode="auto">
          <a:xfrm>
            <a:off x="1952625" y="3124200"/>
            <a:ext cx="5210175" cy="3581400"/>
          </a:xfrm>
          <a:prstGeom prst="rect">
            <a:avLst/>
          </a:prstGeom>
          <a:noFill/>
        </p:spPr>
      </p:pic>
      <p:sp>
        <p:nvSpPr>
          <p:cNvPr id="29" name="Rectangle 28"/>
          <p:cNvSpPr/>
          <p:nvPr/>
        </p:nvSpPr>
        <p:spPr>
          <a:xfrm>
            <a:off x="0" y="4724400"/>
            <a:ext cx="4572000" cy="646331"/>
          </a:xfrm>
          <a:prstGeom prst="rect">
            <a:avLst/>
          </a:prstGeom>
        </p:spPr>
        <p:txBody>
          <a:bodyPr>
            <a:spAutoFit/>
          </a:bodyPr>
          <a:lstStyle/>
          <a:p>
            <a:r>
              <a:rPr lang="en-US" dirty="0" err="1" smtClean="0"/>
              <a:t>Beqz</a:t>
            </a:r>
            <a:r>
              <a:rPr lang="en-US" dirty="0" smtClean="0"/>
              <a:t> = Branch to address/location if the variable = 0</a:t>
            </a:r>
            <a:endParaRPr lang="en-US" dirty="0"/>
          </a:p>
        </p:txBody>
      </p:sp>
      <p:sp>
        <p:nvSpPr>
          <p:cNvPr id="30" name="Slide Number Placeholder 29"/>
          <p:cNvSpPr>
            <a:spLocks noGrp="1"/>
          </p:cNvSpPr>
          <p:nvPr>
            <p:ph type="sldNum" sz="quarter" idx="12"/>
          </p:nvPr>
        </p:nvSpPr>
        <p:spPr/>
        <p:txBody>
          <a:bodyPr/>
          <a:lstStyle/>
          <a:p>
            <a:fld id="{FFF83E5A-53E9-424E-B3EB-79308C965F6E}"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76200"/>
            <a:ext cx="8229600" cy="639762"/>
          </a:xfrm>
        </p:spPr>
        <p:txBody>
          <a:bodyPr>
            <a:normAutofit fontScale="90000"/>
          </a:bodyPr>
          <a:lstStyle/>
          <a:p>
            <a:r>
              <a:rPr lang="en-US" dirty="0"/>
              <a:t>Review:  MIPS Addressing Modes</a:t>
            </a:r>
          </a:p>
        </p:txBody>
      </p:sp>
      <p:sp>
        <p:nvSpPr>
          <p:cNvPr id="769099" name="Rectangle 75"/>
          <p:cNvSpPr>
            <a:spLocks noChangeArrowheads="1"/>
          </p:cNvSpPr>
          <p:nvPr/>
        </p:nvSpPr>
        <p:spPr bwMode="auto">
          <a:xfrm>
            <a:off x="304800" y="762000"/>
            <a:ext cx="5029200" cy="396875"/>
          </a:xfrm>
          <a:prstGeom prst="rect">
            <a:avLst/>
          </a:prstGeom>
          <a:noFill/>
          <a:ln w="12700">
            <a:noFill/>
            <a:miter lim="800000"/>
            <a:headEnd/>
            <a:tailEnd/>
          </a:ln>
          <a:effectLst/>
        </p:spPr>
        <p:txBody>
          <a:bodyPr>
            <a:spAutoFit/>
          </a:bodyPr>
          <a:lstStyle/>
          <a:p>
            <a:r>
              <a:rPr lang="en-US" sz="2000">
                <a:solidFill>
                  <a:schemeClr val="tx1"/>
                </a:solidFill>
              </a:rPr>
              <a:t>5. </a:t>
            </a:r>
            <a:r>
              <a:rPr lang="en-US" sz="2000"/>
              <a:t>Instruction</a:t>
            </a:r>
            <a:r>
              <a:rPr lang="en-US" sz="2000">
                <a:solidFill>
                  <a:schemeClr val="tx1"/>
                </a:solidFill>
              </a:rPr>
              <a:t>:  Pseudo-direct addressing</a:t>
            </a:r>
          </a:p>
        </p:txBody>
      </p:sp>
      <p:sp>
        <p:nvSpPr>
          <p:cNvPr id="769100" name="Text Box 76"/>
          <p:cNvSpPr txBox="1">
            <a:spLocks noChangeArrowheads="1"/>
          </p:cNvSpPr>
          <p:nvPr/>
        </p:nvSpPr>
        <p:spPr bwMode="auto">
          <a:xfrm>
            <a:off x="685800" y="1143000"/>
            <a:ext cx="2762250" cy="366713"/>
          </a:xfrm>
          <a:prstGeom prst="rect">
            <a:avLst/>
          </a:prstGeom>
          <a:noFill/>
          <a:ln w="12700">
            <a:noFill/>
            <a:miter lim="800000"/>
            <a:headEnd/>
            <a:tailEnd/>
          </a:ln>
          <a:effectLst/>
        </p:spPr>
        <p:txBody>
          <a:bodyPr wrap="none">
            <a:spAutoFit/>
          </a:bodyPr>
          <a:lstStyle/>
          <a:p>
            <a:r>
              <a:rPr lang="en-US">
                <a:solidFill>
                  <a:schemeClr val="tx1"/>
                </a:solidFill>
              </a:rPr>
              <a:t>op               jump address</a:t>
            </a:r>
          </a:p>
        </p:txBody>
      </p:sp>
      <p:sp>
        <p:nvSpPr>
          <p:cNvPr id="769101" name="Rectangle 77"/>
          <p:cNvSpPr>
            <a:spLocks noChangeArrowheads="1"/>
          </p:cNvSpPr>
          <p:nvPr/>
        </p:nvSpPr>
        <p:spPr bwMode="auto">
          <a:xfrm>
            <a:off x="533400" y="11430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102" name="Line 78"/>
          <p:cNvSpPr>
            <a:spLocks noChangeShapeType="1"/>
          </p:cNvSpPr>
          <p:nvPr/>
        </p:nvSpPr>
        <p:spPr bwMode="auto">
          <a:xfrm>
            <a:off x="1295400" y="1143000"/>
            <a:ext cx="0" cy="290513"/>
          </a:xfrm>
          <a:prstGeom prst="line">
            <a:avLst/>
          </a:prstGeom>
          <a:noFill/>
          <a:ln w="12700">
            <a:solidFill>
              <a:schemeClr val="tx1"/>
            </a:solidFill>
            <a:round/>
            <a:headEnd/>
            <a:tailEnd/>
          </a:ln>
          <a:effectLst/>
        </p:spPr>
        <p:txBody>
          <a:bodyPr/>
          <a:lstStyle/>
          <a:p>
            <a:endParaRPr lang="en-US"/>
          </a:p>
        </p:txBody>
      </p:sp>
      <p:sp>
        <p:nvSpPr>
          <p:cNvPr id="769103" name="Rectangle 79"/>
          <p:cNvSpPr>
            <a:spLocks noChangeArrowheads="1"/>
          </p:cNvSpPr>
          <p:nvPr/>
        </p:nvSpPr>
        <p:spPr bwMode="auto">
          <a:xfrm>
            <a:off x="533400" y="18288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104" name="Text Box 80"/>
          <p:cNvSpPr txBox="1">
            <a:spLocks noChangeArrowheads="1"/>
          </p:cNvSpPr>
          <p:nvPr/>
        </p:nvSpPr>
        <p:spPr bwMode="auto">
          <a:xfrm>
            <a:off x="1295400" y="1828800"/>
            <a:ext cx="2470150" cy="366713"/>
          </a:xfrm>
          <a:prstGeom prst="rect">
            <a:avLst/>
          </a:prstGeom>
          <a:noFill/>
          <a:ln w="12700">
            <a:noFill/>
            <a:miter lim="800000"/>
            <a:headEnd/>
            <a:tailEnd/>
          </a:ln>
          <a:effectLst/>
        </p:spPr>
        <p:txBody>
          <a:bodyPr wrap="none">
            <a:spAutoFit/>
          </a:bodyPr>
          <a:lstStyle/>
          <a:p>
            <a:r>
              <a:rPr lang="en-US">
                <a:solidFill>
                  <a:schemeClr val="tx1"/>
                </a:solidFill>
              </a:rPr>
              <a:t>Program Counter (PC)</a:t>
            </a:r>
          </a:p>
        </p:txBody>
      </p:sp>
      <p:sp>
        <p:nvSpPr>
          <p:cNvPr id="769105" name="Line 81"/>
          <p:cNvSpPr>
            <a:spLocks noChangeShapeType="1"/>
          </p:cNvSpPr>
          <p:nvPr/>
        </p:nvSpPr>
        <p:spPr bwMode="auto">
          <a:xfrm>
            <a:off x="2590800" y="1447800"/>
            <a:ext cx="0" cy="76200"/>
          </a:xfrm>
          <a:prstGeom prst="line">
            <a:avLst/>
          </a:prstGeom>
          <a:noFill/>
          <a:ln w="12700">
            <a:solidFill>
              <a:schemeClr val="tx1"/>
            </a:solidFill>
            <a:round/>
            <a:headEnd/>
            <a:tailEnd/>
          </a:ln>
          <a:effectLst/>
        </p:spPr>
        <p:txBody>
          <a:bodyPr/>
          <a:lstStyle/>
          <a:p>
            <a:endParaRPr lang="en-US"/>
          </a:p>
        </p:txBody>
      </p:sp>
      <p:sp>
        <p:nvSpPr>
          <p:cNvPr id="769106" name="Line 82"/>
          <p:cNvSpPr>
            <a:spLocks noChangeShapeType="1"/>
          </p:cNvSpPr>
          <p:nvPr/>
        </p:nvSpPr>
        <p:spPr bwMode="auto">
          <a:xfrm>
            <a:off x="2590800" y="1524000"/>
            <a:ext cx="1981200" cy="0"/>
          </a:xfrm>
          <a:prstGeom prst="line">
            <a:avLst/>
          </a:prstGeom>
          <a:noFill/>
          <a:ln w="12700">
            <a:solidFill>
              <a:schemeClr val="tx1"/>
            </a:solidFill>
            <a:round/>
            <a:headEnd/>
            <a:tailEnd type="triangle" w="med" len="med"/>
          </a:ln>
          <a:effectLst/>
        </p:spPr>
        <p:txBody>
          <a:bodyPr/>
          <a:lstStyle/>
          <a:p>
            <a:endParaRPr lang="en-US"/>
          </a:p>
        </p:txBody>
      </p:sp>
      <p:sp>
        <p:nvSpPr>
          <p:cNvPr id="769107" name="Line 83"/>
          <p:cNvSpPr>
            <a:spLocks noChangeShapeType="1"/>
          </p:cNvSpPr>
          <p:nvPr/>
        </p:nvSpPr>
        <p:spPr bwMode="auto">
          <a:xfrm>
            <a:off x="762000" y="1752600"/>
            <a:ext cx="3810000" cy="0"/>
          </a:xfrm>
          <a:prstGeom prst="line">
            <a:avLst/>
          </a:prstGeom>
          <a:noFill/>
          <a:ln w="12700">
            <a:solidFill>
              <a:schemeClr val="tx1"/>
            </a:solidFill>
            <a:round/>
            <a:headEnd/>
            <a:tailEnd type="triangle" w="med" len="med"/>
          </a:ln>
          <a:effectLst/>
        </p:spPr>
        <p:txBody>
          <a:bodyPr/>
          <a:lstStyle/>
          <a:p>
            <a:endParaRPr lang="en-US"/>
          </a:p>
        </p:txBody>
      </p:sp>
      <p:sp>
        <p:nvSpPr>
          <p:cNvPr id="769108" name="Line 84"/>
          <p:cNvSpPr>
            <a:spLocks noChangeShapeType="1"/>
          </p:cNvSpPr>
          <p:nvPr/>
        </p:nvSpPr>
        <p:spPr bwMode="auto">
          <a:xfrm>
            <a:off x="762000" y="1752600"/>
            <a:ext cx="0" cy="76200"/>
          </a:xfrm>
          <a:prstGeom prst="line">
            <a:avLst/>
          </a:prstGeom>
          <a:noFill/>
          <a:ln w="12700">
            <a:solidFill>
              <a:schemeClr val="tx1"/>
            </a:solidFill>
            <a:round/>
            <a:headEnd/>
            <a:tailEnd/>
          </a:ln>
          <a:effectLst/>
        </p:spPr>
        <p:txBody>
          <a:bodyPr/>
          <a:lstStyle/>
          <a:p>
            <a:endParaRPr lang="en-US"/>
          </a:p>
        </p:txBody>
      </p:sp>
      <p:sp>
        <p:nvSpPr>
          <p:cNvPr id="769109" name="Rectangle 85"/>
          <p:cNvSpPr>
            <a:spLocks noChangeArrowheads="1"/>
          </p:cNvSpPr>
          <p:nvPr/>
        </p:nvSpPr>
        <p:spPr bwMode="auto">
          <a:xfrm>
            <a:off x="5029200" y="14478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110" name="Rectangle 86"/>
          <p:cNvSpPr>
            <a:spLocks noChangeArrowheads="1"/>
          </p:cNvSpPr>
          <p:nvPr/>
        </p:nvSpPr>
        <p:spPr bwMode="auto">
          <a:xfrm>
            <a:off x="6172200" y="1066800"/>
            <a:ext cx="1447800" cy="396875"/>
          </a:xfrm>
          <a:prstGeom prst="rect">
            <a:avLst/>
          </a:prstGeom>
          <a:noFill/>
          <a:ln w="12700">
            <a:noFill/>
            <a:miter lim="800000"/>
            <a:headEnd/>
            <a:tailEnd/>
          </a:ln>
          <a:effectLst/>
        </p:spPr>
        <p:txBody>
          <a:bodyPr>
            <a:spAutoFit/>
          </a:bodyPr>
          <a:lstStyle/>
          <a:p>
            <a:r>
              <a:rPr lang="en-US" sz="2000">
                <a:solidFill>
                  <a:schemeClr val="tx1"/>
                </a:solidFill>
              </a:rPr>
              <a:t>Memory</a:t>
            </a:r>
          </a:p>
        </p:txBody>
      </p:sp>
      <p:sp>
        <p:nvSpPr>
          <p:cNvPr id="769111" name="Text Box 87"/>
          <p:cNvSpPr txBox="1">
            <a:spLocks noChangeArrowheads="1"/>
          </p:cNvSpPr>
          <p:nvPr/>
        </p:nvSpPr>
        <p:spPr bwMode="auto">
          <a:xfrm>
            <a:off x="5486400" y="1447800"/>
            <a:ext cx="2952750" cy="366713"/>
          </a:xfrm>
          <a:prstGeom prst="rect">
            <a:avLst/>
          </a:prstGeom>
          <a:noFill/>
          <a:ln w="12700">
            <a:noFill/>
            <a:miter lim="800000"/>
            <a:headEnd/>
            <a:tailEnd/>
          </a:ln>
          <a:effectLst/>
        </p:spPr>
        <p:txBody>
          <a:bodyPr wrap="none">
            <a:spAutoFit/>
          </a:bodyPr>
          <a:lstStyle/>
          <a:p>
            <a:r>
              <a:rPr lang="en-US">
                <a:solidFill>
                  <a:schemeClr val="tx1"/>
                </a:solidFill>
              </a:rPr>
              <a:t>jump destination </a:t>
            </a:r>
            <a:r>
              <a:rPr lang="en-US"/>
              <a:t>instruction</a:t>
            </a:r>
          </a:p>
        </p:txBody>
      </p:sp>
      <p:sp>
        <p:nvSpPr>
          <p:cNvPr id="769112" name="Line 88"/>
          <p:cNvSpPr>
            <a:spLocks noChangeShapeType="1"/>
          </p:cNvSpPr>
          <p:nvPr/>
        </p:nvSpPr>
        <p:spPr bwMode="auto">
          <a:xfrm>
            <a:off x="4876800" y="1676400"/>
            <a:ext cx="152400" cy="0"/>
          </a:xfrm>
          <a:prstGeom prst="line">
            <a:avLst/>
          </a:prstGeom>
          <a:noFill/>
          <a:ln w="12700">
            <a:solidFill>
              <a:schemeClr val="tx1"/>
            </a:solidFill>
            <a:round/>
            <a:headEnd/>
            <a:tailEnd type="triangle" w="med" len="med"/>
          </a:ln>
          <a:effectLst/>
        </p:spPr>
        <p:txBody>
          <a:bodyPr/>
          <a:lstStyle/>
          <a:p>
            <a:endParaRPr lang="en-US"/>
          </a:p>
        </p:txBody>
      </p:sp>
      <p:sp>
        <p:nvSpPr>
          <p:cNvPr id="769113" name="Line 89"/>
          <p:cNvSpPr>
            <a:spLocks noChangeShapeType="1"/>
          </p:cNvSpPr>
          <p:nvPr/>
        </p:nvSpPr>
        <p:spPr bwMode="auto">
          <a:xfrm>
            <a:off x="1066800" y="1828800"/>
            <a:ext cx="0" cy="290513"/>
          </a:xfrm>
          <a:prstGeom prst="line">
            <a:avLst/>
          </a:prstGeom>
          <a:noFill/>
          <a:ln w="12700">
            <a:solidFill>
              <a:schemeClr val="tx1"/>
            </a:solidFill>
            <a:round/>
            <a:headEnd/>
            <a:tailEnd/>
          </a:ln>
          <a:effectLst/>
        </p:spPr>
        <p:txBody>
          <a:bodyPr/>
          <a:lstStyle/>
          <a:p>
            <a:endParaRPr lang="en-US"/>
          </a:p>
        </p:txBody>
      </p:sp>
      <p:sp>
        <p:nvSpPr>
          <p:cNvPr id="769114" name="Oval 90"/>
          <p:cNvSpPr>
            <a:spLocks noChangeArrowheads="1"/>
          </p:cNvSpPr>
          <p:nvPr/>
        </p:nvSpPr>
        <p:spPr bwMode="auto">
          <a:xfrm>
            <a:off x="4572000" y="1371600"/>
            <a:ext cx="304800" cy="609600"/>
          </a:xfrm>
          <a:prstGeom prst="ellipse">
            <a:avLst/>
          </a:prstGeom>
          <a:noFill/>
          <a:ln w="12700">
            <a:solidFill>
              <a:schemeClr val="tx1"/>
            </a:solidFill>
            <a:round/>
            <a:headEnd/>
            <a:tailEnd/>
          </a:ln>
          <a:effectLst/>
        </p:spPr>
        <p:txBody>
          <a:bodyPr wrap="none" anchor="ctr"/>
          <a:lstStyle/>
          <a:p>
            <a:endParaRPr lang="en-US"/>
          </a:p>
        </p:txBody>
      </p:sp>
      <p:sp>
        <p:nvSpPr>
          <p:cNvPr id="769115" name="Text Box 91"/>
          <p:cNvSpPr txBox="1">
            <a:spLocks noChangeArrowheads="1"/>
          </p:cNvSpPr>
          <p:nvPr/>
        </p:nvSpPr>
        <p:spPr bwMode="auto">
          <a:xfrm>
            <a:off x="4538949" y="1491868"/>
            <a:ext cx="533400" cy="369332"/>
          </a:xfrm>
          <a:prstGeom prst="rect">
            <a:avLst/>
          </a:prstGeom>
          <a:noFill/>
          <a:ln w="12700">
            <a:noFill/>
            <a:miter lim="800000"/>
            <a:headEnd/>
            <a:tailEnd/>
          </a:ln>
          <a:effectLst/>
        </p:spPr>
        <p:txBody>
          <a:bodyPr wrap="square">
            <a:spAutoFit/>
          </a:bodyPr>
          <a:lstStyle/>
          <a:p>
            <a:r>
              <a:rPr lang="en-US" dirty="0">
                <a:solidFill>
                  <a:schemeClr val="tx1"/>
                </a:solidFill>
              </a:rPr>
              <a:t>||</a:t>
            </a:r>
          </a:p>
        </p:txBody>
      </p:sp>
      <p:sp>
        <p:nvSpPr>
          <p:cNvPr id="89" name="Slide Number Placeholder 88"/>
          <p:cNvSpPr>
            <a:spLocks noGrp="1"/>
          </p:cNvSpPr>
          <p:nvPr>
            <p:ph type="sldNum" sz="quarter" idx="12"/>
          </p:nvPr>
        </p:nvSpPr>
        <p:spPr>
          <a:xfrm>
            <a:off x="6553200" y="2012950"/>
            <a:ext cx="2133600" cy="365125"/>
          </a:xfrm>
        </p:spPr>
        <p:txBody>
          <a:bodyPr/>
          <a:lstStyle/>
          <a:p>
            <a:fld id="{FFF83E5A-53E9-424E-B3EB-79308C965F6E}"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ChangeArrowheads="1"/>
          </p:cNvSpPr>
          <p:nvPr/>
        </p:nvSpPr>
        <p:spPr bwMode="auto">
          <a:xfrm>
            <a:off x="225425" y="312738"/>
            <a:ext cx="852488" cy="477837"/>
          </a:xfrm>
          <a:prstGeom prst="rect">
            <a:avLst/>
          </a:prstGeom>
          <a:noFill/>
          <a:ln w="12700">
            <a:noFill/>
            <a:miter lim="800000"/>
            <a:headEnd/>
            <a:tailEnd/>
          </a:ln>
          <a:effectLst/>
        </p:spPr>
        <p:txBody>
          <a:bodyPr wrap="none" anchor="ctr"/>
          <a:lstStyle/>
          <a:p>
            <a:endParaRPr lang="en-US"/>
          </a:p>
        </p:txBody>
      </p:sp>
      <p:sp>
        <p:nvSpPr>
          <p:cNvPr id="809987" name="Rectangle 3"/>
          <p:cNvSpPr>
            <a:spLocks noGrp="1" noChangeArrowheads="1"/>
          </p:cNvSpPr>
          <p:nvPr>
            <p:ph type="body" idx="1"/>
          </p:nvPr>
        </p:nvSpPr>
        <p:spPr>
          <a:xfrm>
            <a:off x="457200" y="762000"/>
            <a:ext cx="8153400" cy="3505200"/>
          </a:xfrm>
          <a:noFill/>
          <a:ln/>
        </p:spPr>
        <p:txBody>
          <a:bodyPr lIns="90488" tIns="44450" rIns="90488" bIns="44450"/>
          <a:lstStyle/>
          <a:p>
            <a:pPr marL="342900" indent="-342900">
              <a:lnSpc>
                <a:spcPct val="80000"/>
              </a:lnSpc>
            </a:pPr>
            <a:r>
              <a:rPr lang="en-US"/>
              <a:t>32-bit signed numbers (2’s complement):</a:t>
            </a:r>
            <a:br>
              <a:rPr lang="en-US"/>
            </a:br>
            <a:r>
              <a:rPr lang="en-US" sz="2000"/>
              <a:t/>
            </a:r>
            <a:br>
              <a:rPr lang="en-US" sz="2000"/>
            </a:br>
            <a:r>
              <a:rPr lang="en-US" sz="1600">
                <a:latin typeface="Courier New" pitchFamily="49" charset="0"/>
              </a:rPr>
              <a:t>0000 0000 0000 0000 0000 0000 0000 0000</a:t>
            </a:r>
            <a:r>
              <a:rPr lang="en-US" sz="1600" baseline="-25000">
                <a:latin typeface="Courier New" pitchFamily="49" charset="0"/>
              </a:rPr>
              <a:t>two</a:t>
            </a:r>
            <a:r>
              <a:rPr lang="en-US" sz="1600">
                <a:latin typeface="Courier New" pitchFamily="49" charset="0"/>
              </a:rPr>
              <a:t> = 0</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0000 0000 0000 0000 0000 0000 0000 0001</a:t>
            </a:r>
            <a:r>
              <a:rPr lang="en-US" sz="1600" baseline="-25000">
                <a:latin typeface="Courier New" pitchFamily="49" charset="0"/>
              </a:rPr>
              <a:t>two</a:t>
            </a:r>
            <a:r>
              <a:rPr lang="en-US" sz="1600">
                <a:latin typeface="Courier New" pitchFamily="49" charset="0"/>
              </a:rPr>
              <a:t> = + 1</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a:t>
            </a:r>
          </a:p>
          <a:p>
            <a:pPr marL="342900" indent="-342900">
              <a:lnSpc>
                <a:spcPct val="80000"/>
              </a:lnSpc>
              <a:buFont typeface="Wingdings" pitchFamily="2" charset="2"/>
              <a:buNone/>
            </a:pP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0111 1111 1111 1111 1111 1111 1111 1110</a:t>
            </a:r>
            <a:r>
              <a:rPr lang="en-US" sz="1600" baseline="-25000">
                <a:latin typeface="Courier New" pitchFamily="49" charset="0"/>
              </a:rPr>
              <a:t>two</a:t>
            </a:r>
            <a:r>
              <a:rPr lang="en-US" sz="1600">
                <a:latin typeface="Courier New" pitchFamily="49" charset="0"/>
              </a:rPr>
              <a:t> = + 2,147,483,646</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0111 1111 1111 1111 1111 1111 1111 1111</a:t>
            </a:r>
            <a:r>
              <a:rPr lang="en-US" sz="1600" baseline="-25000">
                <a:latin typeface="Courier New" pitchFamily="49" charset="0"/>
              </a:rPr>
              <a:t>two</a:t>
            </a:r>
            <a:r>
              <a:rPr lang="en-US" sz="1600">
                <a:latin typeface="Courier New" pitchFamily="49" charset="0"/>
              </a:rPr>
              <a:t> = </a:t>
            </a:r>
            <a:r>
              <a:rPr lang="en-US" sz="1600">
                <a:solidFill>
                  <a:schemeClr val="accent1"/>
                </a:solidFill>
                <a:latin typeface="Courier New" pitchFamily="49" charset="0"/>
              </a:rPr>
              <a:t>+ 2,147,483,647</a:t>
            </a:r>
            <a:r>
              <a:rPr lang="en-US" sz="1600" baseline="-25000">
                <a:solidFill>
                  <a:schemeClr val="accent1"/>
                </a:solidFill>
                <a:latin typeface="Courier New" pitchFamily="49" charset="0"/>
              </a:rPr>
              <a:t>ten</a:t>
            </a: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1000 0000 0000 0000 0000 0000 0000 0000</a:t>
            </a:r>
            <a:r>
              <a:rPr lang="en-US" sz="1600" baseline="-25000">
                <a:latin typeface="Courier New" pitchFamily="49" charset="0"/>
              </a:rPr>
              <a:t>two</a:t>
            </a:r>
            <a:r>
              <a:rPr lang="en-US" sz="1600">
                <a:latin typeface="Courier New" pitchFamily="49" charset="0"/>
              </a:rPr>
              <a:t> = </a:t>
            </a:r>
            <a:r>
              <a:rPr lang="en-US" sz="1600">
                <a:solidFill>
                  <a:srgbClr val="009900"/>
                </a:solidFill>
                <a:latin typeface="Courier New" pitchFamily="49" charset="0"/>
              </a:rPr>
              <a:t>– 2,147,483,648</a:t>
            </a:r>
            <a:r>
              <a:rPr lang="en-US" sz="1600" baseline="-25000">
                <a:solidFill>
                  <a:srgbClr val="009900"/>
                </a:solidFill>
                <a:latin typeface="Courier New" pitchFamily="49" charset="0"/>
              </a:rPr>
              <a:t>ten</a:t>
            </a: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1000 0000 0000 0000 0000 0000 0000 0001</a:t>
            </a:r>
            <a:r>
              <a:rPr lang="en-US" sz="1600" baseline="-25000">
                <a:latin typeface="Courier New" pitchFamily="49" charset="0"/>
              </a:rPr>
              <a:t>two</a:t>
            </a:r>
            <a:r>
              <a:rPr lang="en-US" sz="1600">
                <a:latin typeface="Courier New" pitchFamily="49" charset="0"/>
              </a:rPr>
              <a:t> = – 2,147,483,647</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a:t>
            </a:r>
          </a:p>
          <a:p>
            <a:pPr marL="342900" indent="-342900">
              <a:lnSpc>
                <a:spcPct val="80000"/>
              </a:lnSpc>
              <a:buFont typeface="Wingdings" pitchFamily="2" charset="2"/>
              <a:buNone/>
            </a:pP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1111 1111 1111 1111 1111 1111 1111 1110</a:t>
            </a:r>
            <a:r>
              <a:rPr lang="en-US" sz="1600" baseline="-25000">
                <a:latin typeface="Courier New" pitchFamily="49" charset="0"/>
              </a:rPr>
              <a:t>two</a:t>
            </a:r>
            <a:r>
              <a:rPr lang="en-US" sz="1600">
                <a:latin typeface="Courier New" pitchFamily="49" charset="0"/>
              </a:rPr>
              <a:t> = – 2</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1111 1111 1111 1111 1111 1111 1111 1111</a:t>
            </a:r>
            <a:r>
              <a:rPr lang="en-US" sz="1600" baseline="-25000">
                <a:latin typeface="Courier New" pitchFamily="49" charset="0"/>
              </a:rPr>
              <a:t>two</a:t>
            </a:r>
            <a:r>
              <a:rPr lang="en-US" sz="1600">
                <a:latin typeface="Courier New" pitchFamily="49" charset="0"/>
              </a:rPr>
              <a:t> = – 1</a:t>
            </a:r>
            <a:r>
              <a:rPr lang="en-US" sz="1600" baseline="-25000">
                <a:latin typeface="Courier New" pitchFamily="49" charset="0"/>
              </a:rPr>
              <a:t>ten</a:t>
            </a:r>
            <a:r>
              <a:rPr lang="en-US" sz="2000">
                <a:latin typeface="Courier New" pitchFamily="49" charset="0"/>
              </a:rPr>
              <a:t/>
            </a:r>
            <a:br>
              <a:rPr lang="en-US" sz="2000">
                <a:latin typeface="Courier New" pitchFamily="49" charset="0"/>
              </a:rPr>
            </a:br>
            <a:endParaRPr lang="en-US" sz="2000">
              <a:latin typeface="Courier New" pitchFamily="49" charset="0"/>
            </a:endParaRPr>
          </a:p>
        </p:txBody>
      </p:sp>
      <p:sp>
        <p:nvSpPr>
          <p:cNvPr id="809990" name="Rectangle 6"/>
          <p:cNvSpPr>
            <a:spLocks noGrp="1" noChangeArrowheads="1"/>
          </p:cNvSpPr>
          <p:nvPr>
            <p:ph type="title"/>
          </p:nvPr>
        </p:nvSpPr>
        <p:spPr>
          <a:xfrm>
            <a:off x="457200" y="0"/>
            <a:ext cx="8229600" cy="990600"/>
          </a:xfrm>
          <a:noFill/>
          <a:ln/>
        </p:spPr>
        <p:txBody>
          <a:bodyPr lIns="90488" tIns="44450" rIns="90488" bIns="44450" anchor="ctr">
            <a:normAutofit/>
          </a:bodyPr>
          <a:lstStyle/>
          <a:p>
            <a:r>
              <a:rPr lang="en-US" sz="4000" dirty="0"/>
              <a:t>MIPS Number Representations</a:t>
            </a:r>
          </a:p>
        </p:txBody>
      </p:sp>
      <p:grpSp>
        <p:nvGrpSpPr>
          <p:cNvPr id="2" name="Group 10"/>
          <p:cNvGrpSpPr>
            <a:grpSpLocks/>
          </p:cNvGrpSpPr>
          <p:nvPr/>
        </p:nvGrpSpPr>
        <p:grpSpPr bwMode="auto">
          <a:xfrm>
            <a:off x="7239000" y="1295400"/>
            <a:ext cx="1320800" cy="1066800"/>
            <a:chOff x="4560" y="1200"/>
            <a:chExt cx="832" cy="672"/>
          </a:xfrm>
        </p:grpSpPr>
        <p:sp>
          <p:nvSpPr>
            <p:cNvPr id="809988" name="Rectangle 4"/>
            <p:cNvSpPr>
              <a:spLocks noChangeArrowheads="1"/>
            </p:cNvSpPr>
            <p:nvPr/>
          </p:nvSpPr>
          <p:spPr bwMode="auto">
            <a:xfrm>
              <a:off x="4848" y="1200"/>
              <a:ext cx="544" cy="245"/>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lang="en-US" b="1" i="1"/>
                <a:t>maxint</a:t>
              </a:r>
            </a:p>
          </p:txBody>
        </p:sp>
        <p:sp>
          <p:nvSpPr>
            <p:cNvPr id="809991" name="Line 7"/>
            <p:cNvSpPr>
              <a:spLocks noChangeShapeType="1"/>
            </p:cNvSpPr>
            <p:nvPr/>
          </p:nvSpPr>
          <p:spPr bwMode="auto">
            <a:xfrm flipH="1">
              <a:off x="4560" y="1392"/>
              <a:ext cx="240" cy="480"/>
            </a:xfrm>
            <a:prstGeom prst="line">
              <a:avLst/>
            </a:prstGeom>
            <a:noFill/>
            <a:ln w="12700">
              <a:solidFill>
                <a:schemeClr val="accent1"/>
              </a:solidFill>
              <a:round/>
              <a:headEnd/>
              <a:tailEnd type="triangle" w="med" len="med"/>
            </a:ln>
            <a:effectLst/>
          </p:spPr>
          <p:txBody>
            <a:bodyPr/>
            <a:lstStyle/>
            <a:p>
              <a:endParaRPr lang="en-US"/>
            </a:p>
          </p:txBody>
        </p:sp>
      </p:grpSp>
      <p:grpSp>
        <p:nvGrpSpPr>
          <p:cNvPr id="3" name="Group 9"/>
          <p:cNvGrpSpPr>
            <a:grpSpLocks/>
          </p:cNvGrpSpPr>
          <p:nvPr/>
        </p:nvGrpSpPr>
        <p:grpSpPr bwMode="auto">
          <a:xfrm>
            <a:off x="7086600" y="2667000"/>
            <a:ext cx="1195388" cy="1074738"/>
            <a:chOff x="4560" y="2064"/>
            <a:chExt cx="753" cy="677"/>
          </a:xfrm>
        </p:grpSpPr>
        <p:sp>
          <p:nvSpPr>
            <p:cNvPr id="809989" name="Rectangle 5"/>
            <p:cNvSpPr>
              <a:spLocks noChangeArrowheads="1"/>
            </p:cNvSpPr>
            <p:nvPr/>
          </p:nvSpPr>
          <p:spPr bwMode="auto">
            <a:xfrm>
              <a:off x="4800" y="2496"/>
              <a:ext cx="513" cy="245"/>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lang="en-US" b="1" i="1">
                  <a:solidFill>
                    <a:srgbClr val="009900"/>
                  </a:solidFill>
                </a:rPr>
                <a:t>minint</a:t>
              </a:r>
            </a:p>
          </p:txBody>
        </p:sp>
        <p:sp>
          <p:nvSpPr>
            <p:cNvPr id="809992" name="Line 8"/>
            <p:cNvSpPr>
              <a:spLocks noChangeShapeType="1"/>
            </p:cNvSpPr>
            <p:nvPr/>
          </p:nvSpPr>
          <p:spPr bwMode="auto">
            <a:xfrm flipH="1" flipV="1">
              <a:off x="4560" y="2064"/>
              <a:ext cx="240" cy="480"/>
            </a:xfrm>
            <a:prstGeom prst="line">
              <a:avLst/>
            </a:prstGeom>
            <a:noFill/>
            <a:ln w="12700">
              <a:solidFill>
                <a:srgbClr val="009900"/>
              </a:solidFill>
              <a:round/>
              <a:headEnd/>
              <a:tailEnd type="triangle" w="med" len="med"/>
            </a:ln>
            <a:effectLst/>
          </p:spPr>
          <p:txBody>
            <a:bodyPr/>
            <a:lstStyle/>
            <a:p>
              <a:endParaRPr lang="en-US"/>
            </a:p>
          </p:txBody>
        </p:sp>
      </p:grpSp>
      <p:sp>
        <p:nvSpPr>
          <p:cNvPr id="809995" name="Rectangle 11"/>
          <p:cNvSpPr>
            <a:spLocks noChangeArrowheads="1"/>
          </p:cNvSpPr>
          <p:nvPr/>
        </p:nvSpPr>
        <p:spPr bwMode="auto">
          <a:xfrm>
            <a:off x="457200" y="4267200"/>
            <a:ext cx="8153400" cy="1981200"/>
          </a:xfrm>
          <a:prstGeom prst="rect">
            <a:avLst/>
          </a:prstGeom>
          <a:noFill/>
          <a:ln w="12700">
            <a:noFill/>
            <a:miter lim="800000"/>
            <a:headEnd/>
            <a:tailEnd/>
          </a:ln>
          <a:effectLst/>
        </p:spPr>
        <p:txBody>
          <a:bodyPr lIns="90488" tIns="44450" rIns="90488" bIns="44450"/>
          <a:lstStyle/>
          <a:p>
            <a:pPr marL="342900" indent="-342900">
              <a:lnSpc>
                <a:spcPct val="80000"/>
              </a:lnSpc>
              <a:spcBef>
                <a:spcPct val="65000"/>
              </a:spcBef>
              <a:buClr>
                <a:schemeClr val="accent1"/>
              </a:buClr>
              <a:buSzPct val="75000"/>
              <a:buFont typeface="Wingdings" pitchFamily="2" charset="2"/>
              <a:buChar char="q"/>
            </a:pPr>
            <a:r>
              <a:rPr lang="en-US" sz="2400">
                <a:solidFill>
                  <a:schemeClr val="tx1"/>
                </a:solidFill>
              </a:rPr>
              <a:t>Converting &lt;32-bit values into 32-bit values</a:t>
            </a:r>
          </a:p>
          <a:p>
            <a:pPr marL="742950" lvl="1" indent="-285750">
              <a:spcBef>
                <a:spcPct val="40000"/>
              </a:spcBef>
              <a:buClr>
                <a:schemeClr val="accent1"/>
              </a:buClr>
              <a:buSzPct val="75000"/>
              <a:buFont typeface="Monotype Sorts" pitchFamily="2" charset="2"/>
              <a:buChar char="l"/>
            </a:pPr>
            <a:r>
              <a:rPr lang="en-US" sz="2000">
                <a:solidFill>
                  <a:schemeClr val="tx1"/>
                </a:solidFill>
              </a:rPr>
              <a:t>copy the most significant bit (the sign bit) into the “empty” bits</a:t>
            </a:r>
            <a:br>
              <a:rPr lang="en-US" sz="2000">
                <a:solidFill>
                  <a:schemeClr val="tx1"/>
                </a:solidFill>
              </a:rPr>
            </a:br>
            <a:r>
              <a:rPr lang="en-US" sz="2000">
                <a:solidFill>
                  <a:schemeClr val="tx1"/>
                </a:solidFill>
                <a:latin typeface="Courier New" pitchFamily="49" charset="0"/>
              </a:rPr>
              <a:t>		0010  -&gt; 0000 0010</a:t>
            </a:r>
            <a:br>
              <a:rPr lang="en-US" sz="2000">
                <a:solidFill>
                  <a:schemeClr val="tx1"/>
                </a:solidFill>
                <a:latin typeface="Courier New" pitchFamily="49" charset="0"/>
              </a:rPr>
            </a:br>
            <a:r>
              <a:rPr lang="en-US" sz="2000">
                <a:solidFill>
                  <a:schemeClr val="tx1"/>
                </a:solidFill>
                <a:latin typeface="Courier New" pitchFamily="49" charset="0"/>
              </a:rPr>
              <a:t>		1010  -&gt; 1111 1010</a:t>
            </a:r>
            <a:endParaRPr lang="en-US" sz="2000">
              <a:solidFill>
                <a:schemeClr val="tx1"/>
              </a:solidFill>
            </a:endParaRPr>
          </a:p>
          <a:p>
            <a:pPr marL="742950" lvl="1" indent="-285750">
              <a:lnSpc>
                <a:spcPct val="130000"/>
              </a:lnSpc>
              <a:spcBef>
                <a:spcPct val="40000"/>
              </a:spcBef>
              <a:buClr>
                <a:schemeClr val="accent1"/>
              </a:buClr>
              <a:buSzPct val="75000"/>
              <a:buFont typeface="Monotype Sorts" pitchFamily="2" charset="2"/>
              <a:buChar char="l"/>
            </a:pPr>
            <a:r>
              <a:rPr lang="en-US" sz="2000"/>
              <a:t>sign extend</a:t>
            </a:r>
            <a:r>
              <a:rPr lang="en-US" sz="2000">
                <a:solidFill>
                  <a:schemeClr val="tx1"/>
                </a:solidFill>
              </a:rPr>
              <a:t>    versus     zero extend   (</a:t>
            </a:r>
            <a:r>
              <a:rPr lang="en-US" sz="2000">
                <a:solidFill>
                  <a:schemeClr val="tx1"/>
                </a:solidFill>
                <a:latin typeface="Courier New" pitchFamily="49" charset="0"/>
              </a:rPr>
              <a:t>lb</a:t>
            </a:r>
            <a:r>
              <a:rPr lang="en-US" sz="2000">
                <a:solidFill>
                  <a:schemeClr val="tx1"/>
                </a:solidFill>
              </a:rPr>
              <a:t>  vs.  </a:t>
            </a:r>
            <a:r>
              <a:rPr lang="en-US" sz="2000">
                <a:solidFill>
                  <a:schemeClr val="tx1"/>
                </a:solidFill>
                <a:latin typeface="Courier New" pitchFamily="49" charset="0"/>
              </a:rPr>
              <a:t>lbu</a:t>
            </a:r>
            <a:r>
              <a:rPr lang="en-US" sz="2000">
                <a:solidFill>
                  <a:schemeClr val="tx1"/>
                </a:solidFill>
              </a:rPr>
              <a:t>) </a:t>
            </a:r>
            <a:r>
              <a:rPr lang="en-US">
                <a:solidFill>
                  <a:schemeClr val="tx1"/>
                </a:solidFill>
              </a:rPr>
              <a:t>	</a:t>
            </a:r>
          </a:p>
        </p:txBody>
      </p:sp>
      <p:grpSp>
        <p:nvGrpSpPr>
          <p:cNvPr id="4" name="Group 16"/>
          <p:cNvGrpSpPr>
            <a:grpSpLocks/>
          </p:cNvGrpSpPr>
          <p:nvPr/>
        </p:nvGrpSpPr>
        <p:grpSpPr bwMode="auto">
          <a:xfrm>
            <a:off x="228600" y="1219200"/>
            <a:ext cx="838200" cy="2743200"/>
            <a:chOff x="144" y="768"/>
            <a:chExt cx="528" cy="1728"/>
          </a:xfrm>
        </p:grpSpPr>
        <p:sp>
          <p:nvSpPr>
            <p:cNvPr id="809996" name="Oval 12"/>
            <p:cNvSpPr>
              <a:spLocks noChangeArrowheads="1"/>
            </p:cNvSpPr>
            <p:nvPr/>
          </p:nvSpPr>
          <p:spPr bwMode="auto">
            <a:xfrm>
              <a:off x="480" y="768"/>
              <a:ext cx="192" cy="1728"/>
            </a:xfrm>
            <a:prstGeom prst="ellipse">
              <a:avLst/>
            </a:prstGeom>
            <a:noFill/>
            <a:ln w="12700">
              <a:solidFill>
                <a:schemeClr val="accent2"/>
              </a:solidFill>
              <a:round/>
              <a:headEnd/>
              <a:tailEnd/>
            </a:ln>
            <a:effectLst/>
          </p:spPr>
          <p:txBody>
            <a:bodyPr wrap="none" anchor="ctr"/>
            <a:lstStyle/>
            <a:p>
              <a:endParaRPr lang="en-US"/>
            </a:p>
          </p:txBody>
        </p:sp>
        <p:sp>
          <p:nvSpPr>
            <p:cNvPr id="809997" name="Text Box 13"/>
            <p:cNvSpPr txBox="1">
              <a:spLocks noChangeArrowheads="1"/>
            </p:cNvSpPr>
            <p:nvPr/>
          </p:nvSpPr>
          <p:spPr bwMode="auto">
            <a:xfrm>
              <a:off x="144" y="2160"/>
              <a:ext cx="404" cy="250"/>
            </a:xfrm>
            <a:prstGeom prst="rect">
              <a:avLst/>
            </a:prstGeom>
            <a:noFill/>
            <a:ln w="12700">
              <a:noFill/>
              <a:miter lim="800000"/>
              <a:headEnd/>
              <a:tailEnd/>
            </a:ln>
            <a:effectLst/>
          </p:spPr>
          <p:txBody>
            <a:bodyPr wrap="none">
              <a:spAutoFit/>
            </a:bodyPr>
            <a:lstStyle/>
            <a:p>
              <a:r>
                <a:rPr lang="en-US" sz="2000">
                  <a:solidFill>
                    <a:schemeClr val="accent2"/>
                  </a:solidFill>
                  <a:latin typeface="Courier New" pitchFamily="49" charset="0"/>
                </a:rPr>
                <a:t>MSB</a:t>
              </a:r>
            </a:p>
          </p:txBody>
        </p:sp>
      </p:grpSp>
      <p:grpSp>
        <p:nvGrpSpPr>
          <p:cNvPr id="5" name="Group 17"/>
          <p:cNvGrpSpPr>
            <a:grpSpLocks/>
          </p:cNvGrpSpPr>
          <p:nvPr/>
        </p:nvGrpSpPr>
        <p:grpSpPr bwMode="auto">
          <a:xfrm>
            <a:off x="5486400" y="1219200"/>
            <a:ext cx="869950" cy="2987675"/>
            <a:chOff x="3456" y="768"/>
            <a:chExt cx="548" cy="1882"/>
          </a:xfrm>
        </p:grpSpPr>
        <p:sp>
          <p:nvSpPr>
            <p:cNvPr id="809998" name="Oval 14"/>
            <p:cNvSpPr>
              <a:spLocks noChangeArrowheads="1"/>
            </p:cNvSpPr>
            <p:nvPr/>
          </p:nvSpPr>
          <p:spPr bwMode="auto">
            <a:xfrm>
              <a:off x="3456" y="768"/>
              <a:ext cx="192" cy="1728"/>
            </a:xfrm>
            <a:prstGeom prst="ellipse">
              <a:avLst/>
            </a:prstGeom>
            <a:noFill/>
            <a:ln w="12700">
              <a:solidFill>
                <a:schemeClr val="accent2"/>
              </a:solidFill>
              <a:round/>
              <a:headEnd/>
              <a:tailEnd/>
            </a:ln>
            <a:effectLst/>
          </p:spPr>
          <p:txBody>
            <a:bodyPr wrap="none" anchor="ctr"/>
            <a:lstStyle/>
            <a:p>
              <a:endParaRPr lang="en-US"/>
            </a:p>
          </p:txBody>
        </p:sp>
        <p:sp>
          <p:nvSpPr>
            <p:cNvPr id="809999" name="Text Box 15"/>
            <p:cNvSpPr txBox="1">
              <a:spLocks noChangeArrowheads="1"/>
            </p:cNvSpPr>
            <p:nvPr/>
          </p:nvSpPr>
          <p:spPr bwMode="auto">
            <a:xfrm>
              <a:off x="3600" y="2400"/>
              <a:ext cx="404" cy="250"/>
            </a:xfrm>
            <a:prstGeom prst="rect">
              <a:avLst/>
            </a:prstGeom>
            <a:noFill/>
            <a:ln w="12700">
              <a:noFill/>
              <a:miter lim="800000"/>
              <a:headEnd/>
              <a:tailEnd/>
            </a:ln>
            <a:effectLst/>
          </p:spPr>
          <p:txBody>
            <a:bodyPr wrap="none">
              <a:spAutoFit/>
            </a:bodyPr>
            <a:lstStyle/>
            <a:p>
              <a:r>
                <a:rPr lang="en-US" sz="2000">
                  <a:solidFill>
                    <a:schemeClr val="accent2"/>
                  </a:solidFill>
                  <a:latin typeface="Courier New" pitchFamily="49" charset="0"/>
                </a:rPr>
                <a:t>LSB</a:t>
              </a:r>
            </a:p>
          </p:txBody>
        </p:sp>
      </p:grpSp>
      <p:sp>
        <p:nvSpPr>
          <p:cNvPr id="18" name="Slide Number Placeholder 17"/>
          <p:cNvSpPr>
            <a:spLocks noGrp="1"/>
          </p:cNvSpPr>
          <p:nvPr>
            <p:ph type="sldNum" sz="quarter" idx="12"/>
          </p:nvPr>
        </p:nvSpPr>
        <p:spPr/>
        <p:txBody>
          <a:bodyPr/>
          <a:lstStyle/>
          <a:p>
            <a:fld id="{FFF83E5A-53E9-424E-B3EB-79308C965F6E}" type="slidenum">
              <a:rPr lang="en-US" smtClean="0"/>
              <a:pPr/>
              <a:t>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09995">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09995">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09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9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1905000" y="228600"/>
            <a:ext cx="5761038" cy="422275"/>
          </a:xfrm>
          <a:noFill/>
          <a:ln/>
        </p:spPr>
        <p:txBody>
          <a:bodyPr wrap="none">
            <a:normAutofit fontScale="90000"/>
          </a:bodyPr>
          <a:lstStyle/>
          <a:p>
            <a:r>
              <a:rPr lang="en-US" dirty="0"/>
              <a:t>MIPS Arithmetic Logic Unit (ALU)</a:t>
            </a:r>
          </a:p>
        </p:txBody>
      </p:sp>
      <p:sp>
        <p:nvSpPr>
          <p:cNvPr id="816131" name="Rectangle 3"/>
          <p:cNvSpPr>
            <a:spLocks noGrp="1" noChangeArrowheads="1"/>
          </p:cNvSpPr>
          <p:nvPr>
            <p:ph type="body" idx="1"/>
          </p:nvPr>
        </p:nvSpPr>
        <p:spPr>
          <a:xfrm>
            <a:off x="533400" y="838200"/>
            <a:ext cx="8153400" cy="3213100"/>
          </a:xfrm>
          <a:noFill/>
          <a:ln/>
        </p:spPr>
        <p:txBody>
          <a:bodyPr>
            <a:normAutofit fontScale="85000" lnSpcReduction="20000"/>
          </a:bodyPr>
          <a:lstStyle/>
          <a:p>
            <a:pPr>
              <a:lnSpc>
                <a:spcPct val="95000"/>
              </a:lnSpc>
            </a:pPr>
            <a:r>
              <a:rPr lang="en-US" dirty="0"/>
              <a:t>Must support the Arithmetic/Logic                      operations of the ISA</a:t>
            </a:r>
          </a:p>
          <a:p>
            <a:pPr lvl="1">
              <a:lnSpc>
                <a:spcPct val="95000"/>
              </a:lnSpc>
              <a:buFont typeface="Monotype Sorts" pitchFamily="2" charset="2"/>
              <a:buNone/>
            </a:pPr>
            <a:r>
              <a:rPr lang="en-US" dirty="0">
                <a:latin typeface="Courier New" pitchFamily="49" charset="0"/>
              </a:rPr>
              <a:t>add, </a:t>
            </a:r>
            <a:r>
              <a:rPr lang="en-US" dirty="0" err="1">
                <a:latin typeface="Courier New" pitchFamily="49" charset="0"/>
              </a:rPr>
              <a:t>addi</a:t>
            </a:r>
            <a:r>
              <a:rPr lang="en-US" dirty="0">
                <a:latin typeface="Courier New" pitchFamily="49" charset="0"/>
              </a:rPr>
              <a:t>, </a:t>
            </a:r>
            <a:r>
              <a:rPr lang="en-US" dirty="0" err="1">
                <a:latin typeface="Courier New" pitchFamily="49" charset="0"/>
              </a:rPr>
              <a:t>addiu</a:t>
            </a:r>
            <a:r>
              <a:rPr lang="en-US" dirty="0">
                <a:latin typeface="Courier New" pitchFamily="49" charset="0"/>
              </a:rPr>
              <a:t>, </a:t>
            </a:r>
            <a:r>
              <a:rPr lang="en-US" dirty="0" err="1">
                <a:latin typeface="Courier New" pitchFamily="49" charset="0"/>
              </a:rPr>
              <a:t>addu</a:t>
            </a:r>
            <a:endParaRPr lang="en-US" dirty="0">
              <a:latin typeface="Courier New" pitchFamily="49" charset="0"/>
            </a:endParaRPr>
          </a:p>
          <a:p>
            <a:pPr lvl="1">
              <a:lnSpc>
                <a:spcPct val="95000"/>
              </a:lnSpc>
              <a:buFont typeface="Monotype Sorts" pitchFamily="2" charset="2"/>
              <a:buNone/>
            </a:pPr>
            <a:r>
              <a:rPr lang="en-US" dirty="0">
                <a:latin typeface="Courier New" pitchFamily="49" charset="0"/>
              </a:rPr>
              <a:t>sub, </a:t>
            </a:r>
            <a:r>
              <a:rPr lang="en-US" dirty="0" err="1">
                <a:latin typeface="Courier New" pitchFamily="49" charset="0"/>
              </a:rPr>
              <a:t>subu</a:t>
            </a:r>
            <a:r>
              <a:rPr lang="en-US" dirty="0">
                <a:latin typeface="Courier New" pitchFamily="49" charset="0"/>
              </a:rPr>
              <a:t>, </a:t>
            </a:r>
            <a:r>
              <a:rPr lang="en-US" dirty="0" err="1">
                <a:latin typeface="Courier New" pitchFamily="49" charset="0"/>
              </a:rPr>
              <a:t>neg</a:t>
            </a:r>
            <a:endParaRPr lang="en-US" dirty="0">
              <a:latin typeface="Courier New" pitchFamily="49" charset="0"/>
            </a:endParaRPr>
          </a:p>
          <a:p>
            <a:pPr lvl="1">
              <a:lnSpc>
                <a:spcPct val="95000"/>
              </a:lnSpc>
              <a:buFont typeface="Monotype Sorts" pitchFamily="2" charset="2"/>
              <a:buNone/>
            </a:pPr>
            <a:r>
              <a:rPr lang="en-US" dirty="0" err="1">
                <a:latin typeface="Courier New" pitchFamily="49" charset="0"/>
              </a:rPr>
              <a:t>mult</a:t>
            </a:r>
            <a:r>
              <a:rPr lang="en-US" dirty="0">
                <a:latin typeface="Courier New" pitchFamily="49" charset="0"/>
              </a:rPr>
              <a:t>, </a:t>
            </a:r>
            <a:r>
              <a:rPr lang="en-US" dirty="0" err="1">
                <a:latin typeface="Courier New" pitchFamily="49" charset="0"/>
              </a:rPr>
              <a:t>multu</a:t>
            </a:r>
            <a:r>
              <a:rPr lang="en-US" dirty="0">
                <a:latin typeface="Courier New" pitchFamily="49" charset="0"/>
              </a:rPr>
              <a:t>, div, </a:t>
            </a:r>
            <a:r>
              <a:rPr lang="en-US" dirty="0" err="1">
                <a:latin typeface="Courier New" pitchFamily="49" charset="0"/>
              </a:rPr>
              <a:t>divu</a:t>
            </a:r>
            <a:endParaRPr lang="en-US" dirty="0">
              <a:latin typeface="Courier New" pitchFamily="49" charset="0"/>
            </a:endParaRPr>
          </a:p>
          <a:p>
            <a:pPr lvl="1">
              <a:lnSpc>
                <a:spcPct val="95000"/>
              </a:lnSpc>
              <a:buFont typeface="Monotype Sorts" pitchFamily="2" charset="2"/>
              <a:buNone/>
            </a:pPr>
            <a:r>
              <a:rPr lang="en-US" dirty="0" err="1">
                <a:latin typeface="Courier New" pitchFamily="49" charset="0"/>
              </a:rPr>
              <a:t>sqrt</a:t>
            </a:r>
            <a:endParaRPr lang="en-US" dirty="0">
              <a:latin typeface="Courier New" pitchFamily="49" charset="0"/>
            </a:endParaRPr>
          </a:p>
          <a:p>
            <a:pPr lvl="1">
              <a:lnSpc>
                <a:spcPct val="95000"/>
              </a:lnSpc>
              <a:buFont typeface="Monotype Sorts" pitchFamily="2" charset="2"/>
              <a:buNone/>
            </a:pPr>
            <a:r>
              <a:rPr lang="en-US" dirty="0">
                <a:latin typeface="Courier New" pitchFamily="49" charset="0"/>
              </a:rPr>
              <a:t>and, </a:t>
            </a:r>
            <a:r>
              <a:rPr lang="en-US" dirty="0" err="1">
                <a:latin typeface="Courier New" pitchFamily="49" charset="0"/>
              </a:rPr>
              <a:t>andi</a:t>
            </a:r>
            <a:r>
              <a:rPr lang="en-US" dirty="0">
                <a:latin typeface="Courier New" pitchFamily="49" charset="0"/>
              </a:rPr>
              <a:t>, nor, or, </a:t>
            </a:r>
            <a:r>
              <a:rPr lang="en-US" dirty="0" err="1">
                <a:latin typeface="Courier New" pitchFamily="49" charset="0"/>
              </a:rPr>
              <a:t>ori</a:t>
            </a:r>
            <a:r>
              <a:rPr lang="en-US" dirty="0" smtClean="0">
                <a:latin typeface="Courier New" pitchFamily="49" charset="0"/>
              </a:rPr>
              <a:t>,</a:t>
            </a:r>
          </a:p>
          <a:p>
            <a:pPr lvl="1">
              <a:lnSpc>
                <a:spcPct val="95000"/>
              </a:lnSpc>
              <a:buFont typeface="Monotype Sorts" pitchFamily="2" charset="2"/>
              <a:buNone/>
            </a:pPr>
            <a:r>
              <a:rPr lang="en-US" dirty="0" err="1" smtClean="0">
                <a:latin typeface="Courier New" pitchFamily="49" charset="0"/>
              </a:rPr>
              <a:t>xor</a:t>
            </a:r>
            <a:r>
              <a:rPr lang="en-US" dirty="0">
                <a:latin typeface="Courier New" pitchFamily="49" charset="0"/>
              </a:rPr>
              <a:t>, </a:t>
            </a:r>
            <a:r>
              <a:rPr lang="en-US" dirty="0" err="1">
                <a:latin typeface="Courier New" pitchFamily="49" charset="0"/>
              </a:rPr>
              <a:t>xori</a:t>
            </a:r>
            <a:endParaRPr lang="en-US" dirty="0">
              <a:latin typeface="Courier New" pitchFamily="49" charset="0"/>
            </a:endParaRPr>
          </a:p>
          <a:p>
            <a:pPr lvl="1">
              <a:lnSpc>
                <a:spcPct val="95000"/>
              </a:lnSpc>
              <a:buFont typeface="Monotype Sorts" pitchFamily="2" charset="2"/>
              <a:buNone/>
            </a:pPr>
            <a:r>
              <a:rPr lang="en-US" dirty="0" err="1">
                <a:latin typeface="Courier New" pitchFamily="49" charset="0"/>
              </a:rPr>
              <a:t>beq</a:t>
            </a:r>
            <a:r>
              <a:rPr lang="en-US" dirty="0">
                <a:latin typeface="Courier New" pitchFamily="49" charset="0"/>
              </a:rPr>
              <a:t>, </a:t>
            </a:r>
            <a:r>
              <a:rPr lang="en-US" dirty="0" err="1">
                <a:latin typeface="Courier New" pitchFamily="49" charset="0"/>
              </a:rPr>
              <a:t>bne</a:t>
            </a:r>
            <a:r>
              <a:rPr lang="en-US" dirty="0">
                <a:latin typeface="Courier New" pitchFamily="49" charset="0"/>
              </a:rPr>
              <a:t>, </a:t>
            </a:r>
            <a:r>
              <a:rPr lang="en-US" dirty="0" err="1">
                <a:latin typeface="Courier New" pitchFamily="49" charset="0"/>
              </a:rPr>
              <a:t>slt</a:t>
            </a:r>
            <a:r>
              <a:rPr lang="en-US" dirty="0">
                <a:latin typeface="Courier New" pitchFamily="49" charset="0"/>
              </a:rPr>
              <a:t>, </a:t>
            </a:r>
            <a:r>
              <a:rPr lang="en-US" dirty="0" err="1">
                <a:latin typeface="Courier New" pitchFamily="49" charset="0"/>
              </a:rPr>
              <a:t>slti</a:t>
            </a:r>
            <a:r>
              <a:rPr lang="en-US" dirty="0">
                <a:latin typeface="Courier New" pitchFamily="49" charset="0"/>
              </a:rPr>
              <a:t>, </a:t>
            </a:r>
            <a:r>
              <a:rPr lang="en-US" dirty="0" err="1">
                <a:latin typeface="Courier New" pitchFamily="49" charset="0"/>
              </a:rPr>
              <a:t>sltiu</a:t>
            </a:r>
            <a:r>
              <a:rPr lang="en-US" dirty="0">
                <a:latin typeface="Courier New" pitchFamily="49" charset="0"/>
              </a:rPr>
              <a:t>, </a:t>
            </a:r>
            <a:r>
              <a:rPr lang="en-US" dirty="0" err="1">
                <a:latin typeface="Courier New" pitchFamily="49" charset="0"/>
              </a:rPr>
              <a:t>sltu</a:t>
            </a:r>
            <a:endParaRPr lang="en-US" dirty="0">
              <a:latin typeface="Courier New" pitchFamily="49" charset="0"/>
            </a:endParaRPr>
          </a:p>
        </p:txBody>
      </p:sp>
      <p:grpSp>
        <p:nvGrpSpPr>
          <p:cNvPr id="2" name="Group 30"/>
          <p:cNvGrpSpPr>
            <a:grpSpLocks/>
          </p:cNvGrpSpPr>
          <p:nvPr/>
        </p:nvGrpSpPr>
        <p:grpSpPr bwMode="auto">
          <a:xfrm>
            <a:off x="5762625" y="838200"/>
            <a:ext cx="3381375" cy="3048000"/>
            <a:chOff x="3015" y="1008"/>
            <a:chExt cx="2130" cy="1920"/>
          </a:xfrm>
        </p:grpSpPr>
        <p:sp>
          <p:nvSpPr>
            <p:cNvPr id="816132" name="Freeform 4"/>
            <p:cNvSpPr>
              <a:spLocks/>
            </p:cNvSpPr>
            <p:nvPr/>
          </p:nvSpPr>
          <p:spPr bwMode="auto">
            <a:xfrm>
              <a:off x="3696" y="1453"/>
              <a:ext cx="388" cy="1099"/>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816133" name="Line 5"/>
            <p:cNvSpPr>
              <a:spLocks noChangeShapeType="1"/>
            </p:cNvSpPr>
            <p:nvPr/>
          </p:nvSpPr>
          <p:spPr bwMode="auto">
            <a:xfrm>
              <a:off x="3172" y="2377"/>
              <a:ext cx="489" cy="0"/>
            </a:xfrm>
            <a:prstGeom prst="line">
              <a:avLst/>
            </a:prstGeom>
            <a:noFill/>
            <a:ln w="12700">
              <a:solidFill>
                <a:srgbClr val="000000"/>
              </a:solidFill>
              <a:round/>
              <a:headEnd/>
              <a:tailEnd type="triangle" w="med" len="med"/>
            </a:ln>
            <a:effectLst/>
          </p:spPr>
          <p:txBody>
            <a:bodyPr/>
            <a:lstStyle/>
            <a:p>
              <a:endParaRPr lang="en-US"/>
            </a:p>
          </p:txBody>
        </p:sp>
        <p:sp>
          <p:nvSpPr>
            <p:cNvPr id="816134" name="Line 6"/>
            <p:cNvSpPr>
              <a:spLocks noChangeShapeType="1"/>
            </p:cNvSpPr>
            <p:nvPr/>
          </p:nvSpPr>
          <p:spPr bwMode="auto">
            <a:xfrm>
              <a:off x="4096" y="2022"/>
              <a:ext cx="488" cy="0"/>
            </a:xfrm>
            <a:prstGeom prst="line">
              <a:avLst/>
            </a:prstGeom>
            <a:noFill/>
            <a:ln w="12700">
              <a:solidFill>
                <a:srgbClr val="000000"/>
              </a:solidFill>
              <a:round/>
              <a:headEnd/>
              <a:tailEnd type="triangle" w="med" len="med"/>
            </a:ln>
            <a:effectLst/>
          </p:spPr>
          <p:txBody>
            <a:bodyPr/>
            <a:lstStyle/>
            <a:p>
              <a:endParaRPr lang="en-US"/>
            </a:p>
          </p:txBody>
        </p:sp>
        <p:sp>
          <p:nvSpPr>
            <p:cNvPr id="816135" name="Line 7"/>
            <p:cNvSpPr>
              <a:spLocks noChangeShapeType="1"/>
            </p:cNvSpPr>
            <p:nvPr/>
          </p:nvSpPr>
          <p:spPr bwMode="auto">
            <a:xfrm>
              <a:off x="3165" y="1658"/>
              <a:ext cx="488" cy="0"/>
            </a:xfrm>
            <a:prstGeom prst="line">
              <a:avLst/>
            </a:prstGeom>
            <a:noFill/>
            <a:ln w="12700">
              <a:solidFill>
                <a:srgbClr val="000000"/>
              </a:solidFill>
              <a:round/>
              <a:headEnd/>
              <a:tailEnd type="triangle" w="med" len="med"/>
            </a:ln>
            <a:effectLst/>
          </p:spPr>
          <p:txBody>
            <a:bodyPr/>
            <a:lstStyle/>
            <a:p>
              <a:endParaRPr lang="en-US"/>
            </a:p>
          </p:txBody>
        </p:sp>
        <p:sp>
          <p:nvSpPr>
            <p:cNvPr id="816136" name="Line 8"/>
            <p:cNvSpPr>
              <a:spLocks noChangeShapeType="1"/>
            </p:cNvSpPr>
            <p:nvPr/>
          </p:nvSpPr>
          <p:spPr bwMode="auto">
            <a:xfrm flipH="1">
              <a:off x="3307" y="1600"/>
              <a:ext cx="78" cy="133"/>
            </a:xfrm>
            <a:prstGeom prst="line">
              <a:avLst/>
            </a:prstGeom>
            <a:noFill/>
            <a:ln w="12700">
              <a:solidFill>
                <a:schemeClr val="accent1"/>
              </a:solidFill>
              <a:round/>
              <a:headEnd/>
              <a:tailEnd/>
            </a:ln>
            <a:effectLst/>
          </p:spPr>
          <p:txBody>
            <a:bodyPr/>
            <a:lstStyle/>
            <a:p>
              <a:endParaRPr lang="en-US"/>
            </a:p>
          </p:txBody>
        </p:sp>
        <p:sp>
          <p:nvSpPr>
            <p:cNvPr id="816137" name="Rectangle 9"/>
            <p:cNvSpPr>
              <a:spLocks noChangeArrowheads="1"/>
            </p:cNvSpPr>
            <p:nvPr/>
          </p:nvSpPr>
          <p:spPr bwMode="auto">
            <a:xfrm>
              <a:off x="3207" y="1728"/>
              <a:ext cx="371" cy="223"/>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16138" name="Line 10"/>
            <p:cNvSpPr>
              <a:spLocks noChangeShapeType="1"/>
            </p:cNvSpPr>
            <p:nvPr/>
          </p:nvSpPr>
          <p:spPr bwMode="auto">
            <a:xfrm flipH="1">
              <a:off x="3307" y="2311"/>
              <a:ext cx="78" cy="133"/>
            </a:xfrm>
            <a:prstGeom prst="line">
              <a:avLst/>
            </a:prstGeom>
            <a:noFill/>
            <a:ln w="12700">
              <a:solidFill>
                <a:schemeClr val="accent1"/>
              </a:solidFill>
              <a:round/>
              <a:headEnd/>
              <a:tailEnd/>
            </a:ln>
            <a:effectLst/>
          </p:spPr>
          <p:txBody>
            <a:bodyPr/>
            <a:lstStyle/>
            <a:p>
              <a:endParaRPr lang="en-US"/>
            </a:p>
          </p:txBody>
        </p:sp>
        <p:sp>
          <p:nvSpPr>
            <p:cNvPr id="816139" name="Rectangle 11"/>
            <p:cNvSpPr>
              <a:spLocks noChangeArrowheads="1"/>
            </p:cNvSpPr>
            <p:nvPr/>
          </p:nvSpPr>
          <p:spPr bwMode="auto">
            <a:xfrm>
              <a:off x="3207" y="2448"/>
              <a:ext cx="371" cy="214"/>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16140" name="Line 12"/>
            <p:cNvSpPr>
              <a:spLocks noChangeShapeType="1"/>
            </p:cNvSpPr>
            <p:nvPr/>
          </p:nvSpPr>
          <p:spPr bwMode="auto">
            <a:xfrm flipH="1">
              <a:off x="4301" y="1956"/>
              <a:ext cx="78" cy="133"/>
            </a:xfrm>
            <a:prstGeom prst="line">
              <a:avLst/>
            </a:prstGeom>
            <a:noFill/>
            <a:ln w="12700">
              <a:solidFill>
                <a:schemeClr val="accent1"/>
              </a:solidFill>
              <a:round/>
              <a:headEnd/>
              <a:tailEnd/>
            </a:ln>
            <a:effectLst/>
          </p:spPr>
          <p:txBody>
            <a:bodyPr/>
            <a:lstStyle/>
            <a:p>
              <a:endParaRPr lang="en-US"/>
            </a:p>
          </p:txBody>
        </p:sp>
        <p:sp>
          <p:nvSpPr>
            <p:cNvPr id="816141" name="Rectangle 13"/>
            <p:cNvSpPr>
              <a:spLocks noChangeArrowheads="1"/>
            </p:cNvSpPr>
            <p:nvPr/>
          </p:nvSpPr>
          <p:spPr bwMode="auto">
            <a:xfrm>
              <a:off x="4215" y="2112"/>
              <a:ext cx="371" cy="195"/>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16142" name="Line 14"/>
            <p:cNvSpPr>
              <a:spLocks noChangeShapeType="1"/>
            </p:cNvSpPr>
            <p:nvPr/>
          </p:nvSpPr>
          <p:spPr bwMode="auto">
            <a:xfrm>
              <a:off x="3843" y="2500"/>
              <a:ext cx="133" cy="62"/>
            </a:xfrm>
            <a:prstGeom prst="line">
              <a:avLst/>
            </a:prstGeom>
            <a:noFill/>
            <a:ln w="12700">
              <a:solidFill>
                <a:schemeClr val="accent1"/>
              </a:solidFill>
              <a:round/>
              <a:headEnd/>
              <a:tailEnd/>
            </a:ln>
            <a:effectLst/>
          </p:spPr>
          <p:txBody>
            <a:bodyPr/>
            <a:lstStyle/>
            <a:p>
              <a:endParaRPr lang="en-US"/>
            </a:p>
          </p:txBody>
        </p:sp>
        <p:sp>
          <p:nvSpPr>
            <p:cNvPr id="816143" name="Rectangle 15"/>
            <p:cNvSpPr>
              <a:spLocks noChangeArrowheads="1"/>
            </p:cNvSpPr>
            <p:nvPr/>
          </p:nvSpPr>
          <p:spPr bwMode="auto">
            <a:xfrm>
              <a:off x="3831" y="2688"/>
              <a:ext cx="1056" cy="24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m (operation)</a:t>
              </a:r>
            </a:p>
          </p:txBody>
        </p:sp>
        <p:sp>
          <p:nvSpPr>
            <p:cNvPr id="816144" name="Rectangle 16"/>
            <p:cNvSpPr>
              <a:spLocks noChangeArrowheads="1"/>
            </p:cNvSpPr>
            <p:nvPr/>
          </p:nvSpPr>
          <p:spPr bwMode="auto">
            <a:xfrm>
              <a:off x="4647" y="1920"/>
              <a:ext cx="498" cy="31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result</a:t>
              </a:r>
            </a:p>
          </p:txBody>
        </p:sp>
        <p:sp>
          <p:nvSpPr>
            <p:cNvPr id="816145" name="Rectangle 17"/>
            <p:cNvSpPr>
              <a:spLocks noChangeArrowheads="1"/>
            </p:cNvSpPr>
            <p:nvPr/>
          </p:nvSpPr>
          <p:spPr bwMode="auto">
            <a:xfrm>
              <a:off x="3015" y="1584"/>
              <a:ext cx="174" cy="228"/>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A</a:t>
              </a:r>
            </a:p>
          </p:txBody>
        </p:sp>
        <p:sp>
          <p:nvSpPr>
            <p:cNvPr id="816146" name="Rectangle 18"/>
            <p:cNvSpPr>
              <a:spLocks noChangeArrowheads="1"/>
            </p:cNvSpPr>
            <p:nvPr/>
          </p:nvSpPr>
          <p:spPr bwMode="auto">
            <a:xfrm>
              <a:off x="3015" y="2304"/>
              <a:ext cx="222" cy="237"/>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B</a:t>
              </a:r>
            </a:p>
          </p:txBody>
        </p:sp>
        <p:sp>
          <p:nvSpPr>
            <p:cNvPr id="816147" name="Rectangle 19"/>
            <p:cNvSpPr>
              <a:spLocks noChangeArrowheads="1"/>
            </p:cNvSpPr>
            <p:nvPr/>
          </p:nvSpPr>
          <p:spPr bwMode="auto">
            <a:xfrm>
              <a:off x="3783" y="1920"/>
              <a:ext cx="336" cy="244"/>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600">
                  <a:solidFill>
                    <a:srgbClr val="000000"/>
                  </a:solidFill>
                </a:rPr>
                <a:t>ALU</a:t>
              </a:r>
            </a:p>
          </p:txBody>
        </p:sp>
        <p:sp>
          <p:nvSpPr>
            <p:cNvPr id="816148" name="Rectangle 20"/>
            <p:cNvSpPr>
              <a:spLocks noChangeArrowheads="1"/>
            </p:cNvSpPr>
            <p:nvPr/>
          </p:nvSpPr>
          <p:spPr bwMode="auto">
            <a:xfrm>
              <a:off x="3975" y="2496"/>
              <a:ext cx="371" cy="223"/>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4</a:t>
              </a:r>
            </a:p>
          </p:txBody>
        </p:sp>
        <p:sp>
          <p:nvSpPr>
            <p:cNvPr id="816149" name="Line 21"/>
            <p:cNvSpPr>
              <a:spLocks noChangeShapeType="1"/>
            </p:cNvSpPr>
            <p:nvPr/>
          </p:nvSpPr>
          <p:spPr bwMode="auto">
            <a:xfrm flipV="1">
              <a:off x="3927" y="2352"/>
              <a:ext cx="0" cy="336"/>
            </a:xfrm>
            <a:prstGeom prst="line">
              <a:avLst/>
            </a:prstGeom>
            <a:noFill/>
            <a:ln w="12700">
              <a:solidFill>
                <a:schemeClr val="tx1"/>
              </a:solidFill>
              <a:round/>
              <a:headEnd/>
              <a:tailEnd type="triangle" w="med" len="med"/>
            </a:ln>
            <a:effectLst/>
          </p:spPr>
          <p:txBody>
            <a:bodyPr/>
            <a:lstStyle/>
            <a:p>
              <a:endParaRPr lang="en-US"/>
            </a:p>
          </p:txBody>
        </p:sp>
        <p:sp>
          <p:nvSpPr>
            <p:cNvPr id="816150" name="Line 22"/>
            <p:cNvSpPr>
              <a:spLocks noChangeShapeType="1"/>
            </p:cNvSpPr>
            <p:nvPr/>
          </p:nvSpPr>
          <p:spPr bwMode="auto">
            <a:xfrm flipV="1">
              <a:off x="4023" y="1200"/>
              <a:ext cx="0" cy="480"/>
            </a:xfrm>
            <a:prstGeom prst="line">
              <a:avLst/>
            </a:prstGeom>
            <a:noFill/>
            <a:ln w="12700">
              <a:solidFill>
                <a:schemeClr val="tx1"/>
              </a:solidFill>
              <a:round/>
              <a:headEnd/>
              <a:tailEnd type="triangle" w="med" len="med"/>
            </a:ln>
            <a:effectLst/>
          </p:spPr>
          <p:txBody>
            <a:bodyPr/>
            <a:lstStyle/>
            <a:p>
              <a:endParaRPr lang="en-US"/>
            </a:p>
          </p:txBody>
        </p:sp>
        <p:sp>
          <p:nvSpPr>
            <p:cNvPr id="816151" name="Line 23"/>
            <p:cNvSpPr>
              <a:spLocks noChangeShapeType="1"/>
            </p:cNvSpPr>
            <p:nvPr/>
          </p:nvSpPr>
          <p:spPr bwMode="auto">
            <a:xfrm flipV="1">
              <a:off x="3831" y="1200"/>
              <a:ext cx="0" cy="336"/>
            </a:xfrm>
            <a:prstGeom prst="line">
              <a:avLst/>
            </a:prstGeom>
            <a:noFill/>
            <a:ln w="12700">
              <a:solidFill>
                <a:schemeClr val="tx1"/>
              </a:solidFill>
              <a:round/>
              <a:headEnd/>
              <a:tailEnd type="triangle" w="med" len="med"/>
            </a:ln>
            <a:effectLst/>
          </p:spPr>
          <p:txBody>
            <a:bodyPr/>
            <a:lstStyle/>
            <a:p>
              <a:endParaRPr lang="en-US"/>
            </a:p>
          </p:txBody>
        </p:sp>
        <p:sp>
          <p:nvSpPr>
            <p:cNvPr id="816152" name="Rectangle 24"/>
            <p:cNvSpPr>
              <a:spLocks noChangeArrowheads="1"/>
            </p:cNvSpPr>
            <p:nvPr/>
          </p:nvSpPr>
          <p:spPr bwMode="auto">
            <a:xfrm>
              <a:off x="3687" y="100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zero</a:t>
              </a:r>
            </a:p>
          </p:txBody>
        </p:sp>
        <p:sp>
          <p:nvSpPr>
            <p:cNvPr id="816153" name="Rectangle 25"/>
            <p:cNvSpPr>
              <a:spLocks noChangeArrowheads="1"/>
            </p:cNvSpPr>
            <p:nvPr/>
          </p:nvSpPr>
          <p:spPr bwMode="auto">
            <a:xfrm>
              <a:off x="3975" y="100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ovf</a:t>
              </a:r>
            </a:p>
          </p:txBody>
        </p:sp>
        <p:sp>
          <p:nvSpPr>
            <p:cNvPr id="816154" name="Line 26"/>
            <p:cNvSpPr>
              <a:spLocks noChangeShapeType="1"/>
            </p:cNvSpPr>
            <p:nvPr/>
          </p:nvSpPr>
          <p:spPr bwMode="auto">
            <a:xfrm>
              <a:off x="3783" y="1392"/>
              <a:ext cx="133" cy="62"/>
            </a:xfrm>
            <a:prstGeom prst="line">
              <a:avLst/>
            </a:prstGeom>
            <a:noFill/>
            <a:ln w="12700">
              <a:solidFill>
                <a:schemeClr val="accent1"/>
              </a:solidFill>
              <a:round/>
              <a:headEnd/>
              <a:tailEnd/>
            </a:ln>
            <a:effectLst/>
          </p:spPr>
          <p:txBody>
            <a:bodyPr/>
            <a:lstStyle/>
            <a:p>
              <a:endParaRPr lang="en-US"/>
            </a:p>
          </p:txBody>
        </p:sp>
        <p:sp>
          <p:nvSpPr>
            <p:cNvPr id="816155" name="Line 27"/>
            <p:cNvSpPr>
              <a:spLocks noChangeShapeType="1"/>
            </p:cNvSpPr>
            <p:nvPr/>
          </p:nvSpPr>
          <p:spPr bwMode="auto">
            <a:xfrm>
              <a:off x="3975" y="1536"/>
              <a:ext cx="133" cy="62"/>
            </a:xfrm>
            <a:prstGeom prst="line">
              <a:avLst/>
            </a:prstGeom>
            <a:noFill/>
            <a:ln w="12700">
              <a:solidFill>
                <a:schemeClr val="accent1"/>
              </a:solidFill>
              <a:round/>
              <a:headEnd/>
              <a:tailEnd/>
            </a:ln>
            <a:effectLst/>
          </p:spPr>
          <p:txBody>
            <a:bodyPr/>
            <a:lstStyle/>
            <a:p>
              <a:endParaRPr lang="en-US"/>
            </a:p>
          </p:txBody>
        </p:sp>
        <p:sp>
          <p:nvSpPr>
            <p:cNvPr id="816156" name="Rectangle 28"/>
            <p:cNvSpPr>
              <a:spLocks noChangeArrowheads="1"/>
            </p:cNvSpPr>
            <p:nvPr/>
          </p:nvSpPr>
          <p:spPr bwMode="auto">
            <a:xfrm>
              <a:off x="4071" y="1488"/>
              <a:ext cx="144" cy="192"/>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1</a:t>
              </a:r>
            </a:p>
          </p:txBody>
        </p:sp>
        <p:sp>
          <p:nvSpPr>
            <p:cNvPr id="816157" name="Rectangle 29"/>
            <p:cNvSpPr>
              <a:spLocks noChangeArrowheads="1"/>
            </p:cNvSpPr>
            <p:nvPr/>
          </p:nvSpPr>
          <p:spPr bwMode="auto">
            <a:xfrm>
              <a:off x="3879" y="1344"/>
              <a:ext cx="144" cy="192"/>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1</a:t>
              </a:r>
            </a:p>
          </p:txBody>
        </p:sp>
      </p:grpSp>
      <p:sp>
        <p:nvSpPr>
          <p:cNvPr id="816160" name="Rectangle 32"/>
          <p:cNvSpPr>
            <a:spLocks noChangeArrowheads="1"/>
          </p:cNvSpPr>
          <p:nvPr/>
        </p:nvSpPr>
        <p:spPr bwMode="auto">
          <a:xfrm>
            <a:off x="457200" y="4267200"/>
            <a:ext cx="8153400" cy="2058988"/>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65000"/>
              </a:spcBef>
              <a:buClr>
                <a:schemeClr val="accent1"/>
              </a:buClr>
              <a:buSzPct val="75000"/>
              <a:buFont typeface="Wingdings" pitchFamily="2" charset="2"/>
              <a:buChar char="q"/>
            </a:pPr>
            <a:r>
              <a:rPr lang="en-US" sz="2400" dirty="0">
                <a:solidFill>
                  <a:schemeClr val="tx1"/>
                </a:solidFill>
              </a:rPr>
              <a:t>With special handling for</a:t>
            </a:r>
          </a:p>
          <a:p>
            <a:pPr marL="741363" lvl="1" indent="-246063">
              <a:lnSpc>
                <a:spcPct val="90000"/>
              </a:lnSpc>
              <a:spcBef>
                <a:spcPct val="40000"/>
              </a:spcBef>
              <a:buClr>
                <a:schemeClr val="accent1"/>
              </a:buClr>
              <a:buSzPct val="75000"/>
              <a:buFont typeface="Monotype Sorts" pitchFamily="2" charset="2"/>
              <a:buChar char="l"/>
            </a:pPr>
            <a:r>
              <a:rPr lang="en-US" sz="2000" dirty="0">
                <a:solidFill>
                  <a:schemeClr val="tx1"/>
                </a:solidFill>
              </a:rPr>
              <a:t>sign extend – </a:t>
            </a:r>
            <a:r>
              <a:rPr lang="en-US" sz="2000" dirty="0" err="1">
                <a:solidFill>
                  <a:schemeClr val="tx1"/>
                </a:solidFill>
                <a:latin typeface="Courier New" pitchFamily="49" charset="0"/>
              </a:rPr>
              <a:t>addi</a:t>
            </a:r>
            <a:r>
              <a:rPr lang="en-US" sz="2000" dirty="0">
                <a:solidFill>
                  <a:schemeClr val="tx1"/>
                </a:solidFill>
                <a:latin typeface="Courier New" pitchFamily="49" charset="0"/>
              </a:rPr>
              <a:t>, </a:t>
            </a:r>
            <a:r>
              <a:rPr lang="en-US" sz="2000" dirty="0" err="1">
                <a:solidFill>
                  <a:schemeClr val="tx1"/>
                </a:solidFill>
                <a:latin typeface="Courier New" pitchFamily="49" charset="0"/>
              </a:rPr>
              <a:t>addiu</a:t>
            </a:r>
            <a:r>
              <a:rPr lang="en-US" sz="2000" dirty="0">
                <a:solidFill>
                  <a:schemeClr val="tx1"/>
                </a:solidFill>
                <a:latin typeface="Courier New" pitchFamily="49" charset="0"/>
              </a:rPr>
              <a:t> </a:t>
            </a:r>
            <a:r>
              <a:rPr lang="en-US" sz="2000" dirty="0" err="1">
                <a:solidFill>
                  <a:schemeClr val="tx1"/>
                </a:solidFill>
                <a:latin typeface="Courier New" pitchFamily="49" charset="0"/>
              </a:rPr>
              <a:t>andi</a:t>
            </a:r>
            <a:r>
              <a:rPr lang="en-US" sz="2000" dirty="0">
                <a:solidFill>
                  <a:schemeClr val="tx1"/>
                </a:solidFill>
                <a:latin typeface="Courier New" pitchFamily="49" charset="0"/>
              </a:rPr>
              <a:t>, </a:t>
            </a:r>
            <a:r>
              <a:rPr lang="en-US" sz="2000" dirty="0" err="1">
                <a:solidFill>
                  <a:schemeClr val="tx1"/>
                </a:solidFill>
                <a:latin typeface="Courier New" pitchFamily="49" charset="0"/>
              </a:rPr>
              <a:t>ori</a:t>
            </a:r>
            <a:r>
              <a:rPr lang="en-US" sz="2000" dirty="0">
                <a:solidFill>
                  <a:schemeClr val="tx1"/>
                </a:solidFill>
                <a:latin typeface="Courier New" pitchFamily="49" charset="0"/>
              </a:rPr>
              <a:t>, </a:t>
            </a:r>
            <a:r>
              <a:rPr lang="en-US" sz="2000" dirty="0" err="1">
                <a:solidFill>
                  <a:schemeClr val="tx1"/>
                </a:solidFill>
                <a:latin typeface="Courier New" pitchFamily="49" charset="0"/>
              </a:rPr>
              <a:t>xori</a:t>
            </a:r>
            <a:r>
              <a:rPr lang="en-US" sz="2000" dirty="0">
                <a:solidFill>
                  <a:schemeClr val="tx1"/>
                </a:solidFill>
                <a:latin typeface="Courier New" pitchFamily="49" charset="0"/>
              </a:rPr>
              <a:t>, </a:t>
            </a:r>
            <a:r>
              <a:rPr lang="en-US" sz="2000" dirty="0" err="1">
                <a:solidFill>
                  <a:schemeClr val="tx1"/>
                </a:solidFill>
                <a:latin typeface="Courier New" pitchFamily="49" charset="0"/>
              </a:rPr>
              <a:t>slti</a:t>
            </a:r>
            <a:r>
              <a:rPr lang="en-US" sz="2000" dirty="0">
                <a:solidFill>
                  <a:schemeClr val="tx1"/>
                </a:solidFill>
                <a:latin typeface="Courier New" pitchFamily="49" charset="0"/>
              </a:rPr>
              <a:t>, </a:t>
            </a:r>
            <a:r>
              <a:rPr lang="en-US" sz="2000" dirty="0" err="1">
                <a:solidFill>
                  <a:schemeClr val="tx1"/>
                </a:solidFill>
                <a:latin typeface="Courier New" pitchFamily="49" charset="0"/>
              </a:rPr>
              <a:t>sltiu</a:t>
            </a:r>
            <a:endParaRPr lang="en-US" sz="2000" dirty="0">
              <a:solidFill>
                <a:schemeClr val="tx1"/>
              </a:solidFill>
              <a:latin typeface="Courier New" pitchFamily="49" charset="0"/>
            </a:endParaRPr>
          </a:p>
          <a:p>
            <a:pPr marL="741363" lvl="1" indent="-246063">
              <a:lnSpc>
                <a:spcPct val="90000"/>
              </a:lnSpc>
              <a:spcBef>
                <a:spcPct val="40000"/>
              </a:spcBef>
              <a:buClr>
                <a:schemeClr val="accent1"/>
              </a:buClr>
              <a:buSzPct val="75000"/>
              <a:buFont typeface="Monotype Sorts" pitchFamily="2" charset="2"/>
              <a:buChar char="l"/>
            </a:pPr>
            <a:r>
              <a:rPr lang="en-US" sz="2000" dirty="0">
                <a:solidFill>
                  <a:schemeClr val="tx1"/>
                </a:solidFill>
              </a:rPr>
              <a:t>zero extend – </a:t>
            </a:r>
            <a:r>
              <a:rPr lang="en-US" sz="2000" dirty="0" err="1">
                <a:solidFill>
                  <a:schemeClr val="tx1"/>
                </a:solidFill>
                <a:latin typeface="Courier New" pitchFamily="49" charset="0"/>
              </a:rPr>
              <a:t>lbu</a:t>
            </a:r>
            <a:r>
              <a:rPr lang="en-US" sz="2000" dirty="0">
                <a:solidFill>
                  <a:schemeClr val="tx1"/>
                </a:solidFill>
                <a:latin typeface="Courier New" pitchFamily="49" charset="0"/>
              </a:rPr>
              <a:t>, </a:t>
            </a:r>
            <a:r>
              <a:rPr lang="en-US" sz="2000" dirty="0" err="1">
                <a:solidFill>
                  <a:schemeClr val="tx1"/>
                </a:solidFill>
                <a:latin typeface="Courier New" pitchFamily="49" charset="0"/>
              </a:rPr>
              <a:t>addiu</a:t>
            </a:r>
            <a:r>
              <a:rPr lang="en-US" sz="2000" dirty="0">
                <a:solidFill>
                  <a:schemeClr val="tx1"/>
                </a:solidFill>
                <a:latin typeface="Courier New" pitchFamily="49" charset="0"/>
              </a:rPr>
              <a:t>, </a:t>
            </a:r>
            <a:r>
              <a:rPr lang="en-US" sz="2000" dirty="0" err="1">
                <a:solidFill>
                  <a:schemeClr val="tx1"/>
                </a:solidFill>
                <a:latin typeface="Courier New" pitchFamily="49" charset="0"/>
              </a:rPr>
              <a:t>sltiu</a:t>
            </a:r>
            <a:endParaRPr lang="en-US" sz="2000" dirty="0">
              <a:solidFill>
                <a:schemeClr val="tx1"/>
              </a:solidFill>
              <a:latin typeface="Courier New" pitchFamily="49" charset="0"/>
            </a:endParaRPr>
          </a:p>
          <a:p>
            <a:pPr marL="741363" lvl="1" indent="-246063">
              <a:lnSpc>
                <a:spcPct val="90000"/>
              </a:lnSpc>
              <a:spcBef>
                <a:spcPct val="40000"/>
              </a:spcBef>
              <a:buClr>
                <a:schemeClr val="accent1"/>
              </a:buClr>
              <a:buSzPct val="75000"/>
              <a:buFont typeface="Monotype Sorts" pitchFamily="2" charset="2"/>
              <a:buChar char="l"/>
            </a:pPr>
            <a:r>
              <a:rPr lang="en-US" sz="2000" dirty="0">
                <a:solidFill>
                  <a:schemeClr val="tx1"/>
                </a:solidFill>
              </a:rPr>
              <a:t>no overflow detected – </a:t>
            </a:r>
            <a:r>
              <a:rPr lang="en-US" sz="2000" dirty="0" err="1">
                <a:solidFill>
                  <a:schemeClr val="tx1"/>
                </a:solidFill>
                <a:latin typeface="Courier New" pitchFamily="49" charset="0"/>
              </a:rPr>
              <a:t>addu</a:t>
            </a:r>
            <a:r>
              <a:rPr lang="en-US" sz="2000" dirty="0">
                <a:solidFill>
                  <a:schemeClr val="tx1"/>
                </a:solidFill>
                <a:latin typeface="Courier New" pitchFamily="49" charset="0"/>
              </a:rPr>
              <a:t>, </a:t>
            </a:r>
            <a:r>
              <a:rPr lang="en-US" sz="2000" dirty="0" err="1">
                <a:solidFill>
                  <a:schemeClr val="tx1"/>
                </a:solidFill>
                <a:latin typeface="Courier New" pitchFamily="49" charset="0"/>
              </a:rPr>
              <a:t>addiu</a:t>
            </a:r>
            <a:r>
              <a:rPr lang="en-US" sz="2000" dirty="0">
                <a:solidFill>
                  <a:schemeClr val="tx1"/>
                </a:solidFill>
                <a:latin typeface="Courier New" pitchFamily="49" charset="0"/>
              </a:rPr>
              <a:t>, </a:t>
            </a:r>
            <a:r>
              <a:rPr lang="en-US" sz="2000" dirty="0" err="1">
                <a:solidFill>
                  <a:schemeClr val="tx1"/>
                </a:solidFill>
                <a:latin typeface="Courier New" pitchFamily="49" charset="0"/>
              </a:rPr>
              <a:t>subu</a:t>
            </a:r>
            <a:r>
              <a:rPr lang="en-US" sz="2000" dirty="0">
                <a:solidFill>
                  <a:schemeClr val="tx1"/>
                </a:solidFill>
                <a:latin typeface="Courier New" pitchFamily="49" charset="0"/>
              </a:rPr>
              <a:t>, </a:t>
            </a:r>
            <a:r>
              <a:rPr lang="en-US" sz="2000" dirty="0" err="1">
                <a:solidFill>
                  <a:schemeClr val="tx1"/>
                </a:solidFill>
                <a:latin typeface="Courier New" pitchFamily="49" charset="0"/>
              </a:rPr>
              <a:t>multu</a:t>
            </a:r>
            <a:r>
              <a:rPr lang="en-US" sz="2000" dirty="0">
                <a:solidFill>
                  <a:schemeClr val="tx1"/>
                </a:solidFill>
                <a:latin typeface="Courier New" pitchFamily="49" charset="0"/>
              </a:rPr>
              <a:t>, </a:t>
            </a:r>
            <a:r>
              <a:rPr lang="en-US" sz="2000" dirty="0" err="1">
                <a:solidFill>
                  <a:schemeClr val="tx1"/>
                </a:solidFill>
                <a:latin typeface="Courier New" pitchFamily="49" charset="0"/>
              </a:rPr>
              <a:t>divu</a:t>
            </a:r>
            <a:r>
              <a:rPr lang="en-US" sz="2000" dirty="0">
                <a:solidFill>
                  <a:schemeClr val="tx1"/>
                </a:solidFill>
                <a:latin typeface="Courier New" pitchFamily="49" charset="0"/>
              </a:rPr>
              <a:t>, </a:t>
            </a:r>
            <a:r>
              <a:rPr lang="en-US" sz="2000" dirty="0" err="1">
                <a:solidFill>
                  <a:schemeClr val="tx1"/>
                </a:solidFill>
                <a:latin typeface="Courier New" pitchFamily="49" charset="0"/>
              </a:rPr>
              <a:t>sltiu</a:t>
            </a:r>
            <a:r>
              <a:rPr lang="en-US" sz="2000" dirty="0">
                <a:solidFill>
                  <a:schemeClr val="tx1"/>
                </a:solidFill>
                <a:latin typeface="Courier New" pitchFamily="49" charset="0"/>
              </a:rPr>
              <a:t>, </a:t>
            </a:r>
            <a:r>
              <a:rPr lang="en-US" sz="2000" dirty="0" err="1">
                <a:solidFill>
                  <a:schemeClr val="tx1"/>
                </a:solidFill>
                <a:latin typeface="Courier New" pitchFamily="49" charset="0"/>
              </a:rPr>
              <a:t>sltu</a:t>
            </a:r>
            <a:endParaRPr lang="en-US" sz="2000" dirty="0">
              <a:solidFill>
                <a:schemeClr val="tx1"/>
              </a:solidFill>
              <a:latin typeface="Courier New" pitchFamily="49" charset="0"/>
            </a:endParaRPr>
          </a:p>
        </p:txBody>
      </p:sp>
      <p:sp>
        <p:nvSpPr>
          <p:cNvPr id="32" name="Slide Number Placeholder 31"/>
          <p:cNvSpPr>
            <a:spLocks noGrp="1"/>
          </p:cNvSpPr>
          <p:nvPr>
            <p:ph type="sldNum" sz="quarter" idx="12"/>
          </p:nvPr>
        </p:nvSpPr>
        <p:spPr/>
        <p:txBody>
          <a:bodyPr/>
          <a:lstStyle/>
          <a:p>
            <a:fld id="{FFF83E5A-53E9-424E-B3EB-79308C965F6E}" type="slidenum">
              <a:rPr lang="en-US" smtClean="0"/>
              <a:pPr/>
              <a:t>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6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6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2357</Words>
  <Application>Microsoft Office PowerPoint</Application>
  <PresentationFormat>On-screen Show (4:3)</PresentationFormat>
  <Paragraphs>464</Paragraphs>
  <Slides>25</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Monotype Sorts</vt:lpstr>
      <vt:lpstr>Symbol</vt:lpstr>
      <vt:lpstr>Wingdings</vt:lpstr>
      <vt:lpstr>Office Theme</vt:lpstr>
      <vt:lpstr>CSE 340  Computer Architecture  Summer 2017   MIPS Arithmetic Review  </vt:lpstr>
      <vt:lpstr>Review:  MIPS Organization</vt:lpstr>
      <vt:lpstr>Review:  MIPS Addressing Modes</vt:lpstr>
      <vt:lpstr>Review:  MIPS Addressing Modes</vt:lpstr>
      <vt:lpstr>Review:  MIPS Addressing Modes</vt:lpstr>
      <vt:lpstr>Review:  MIPS Addressing Modes</vt:lpstr>
      <vt:lpstr>Review:  MIPS Addressing Modes</vt:lpstr>
      <vt:lpstr>MIPS Number Representations</vt:lpstr>
      <vt:lpstr>MIPS Arithmetic Logic Unit (ALU)</vt:lpstr>
      <vt:lpstr>Review: 2’s Complement Binary Representation</vt:lpstr>
      <vt:lpstr>Overflow Detection</vt:lpstr>
      <vt:lpstr>Overflow Detection</vt:lpstr>
      <vt:lpstr>Tailoring the ALU to the MIPS ISA</vt:lpstr>
      <vt:lpstr>Shift Operations</vt:lpstr>
      <vt:lpstr>Shift Operations, con’t</vt:lpstr>
      <vt:lpstr>Multiply</vt:lpstr>
      <vt:lpstr>MIPS Multiply Instruction</vt:lpstr>
      <vt:lpstr>Division</vt:lpstr>
      <vt:lpstr>MIPS Divide Instruction</vt:lpstr>
      <vt:lpstr>Representing Big (and Small) Numbers</vt:lpstr>
      <vt:lpstr>IEEE 754 FP Standard Encoding</vt:lpstr>
      <vt:lpstr>Floating Point Addition</vt:lpstr>
      <vt:lpstr>MIPS Floating Point Instructions</vt:lpstr>
      <vt:lpstr>MIPS Floating Point Instructions, Con’t</vt:lpstr>
      <vt:lpstr>Next Lecture and Reminders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340  Computer Architecture  Summer 2013   MIPS Arithmetic Review  </dc:title>
  <dc:creator>Amitabha Chakrabarty</dc:creator>
  <cp:lastModifiedBy>Amitabha Chakrabarty</cp:lastModifiedBy>
  <cp:revision>58</cp:revision>
  <dcterms:created xsi:type="dcterms:W3CDTF">2013-05-15T08:22:15Z</dcterms:created>
  <dcterms:modified xsi:type="dcterms:W3CDTF">2017-05-07T05:56:29Z</dcterms:modified>
</cp:coreProperties>
</file>