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7" r:id="rId2"/>
    <p:sldId id="259" r:id="rId3"/>
    <p:sldId id="260" r:id="rId4"/>
    <p:sldId id="261" r:id="rId5"/>
    <p:sldId id="262" r:id="rId6"/>
    <p:sldId id="263" r:id="rId7"/>
    <p:sldId id="264" r:id="rId8"/>
    <p:sldId id="265" r:id="rId9"/>
    <p:sldId id="266" r:id="rId10"/>
    <p:sldId id="267" r:id="rId11"/>
    <p:sldId id="270" r:id="rId12"/>
    <p:sldId id="276" r:id="rId13"/>
    <p:sldId id="288" r:id="rId14"/>
    <p:sldId id="282" r:id="rId15"/>
    <p:sldId id="285" r:id="rId16"/>
    <p:sldId id="287"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67017E-E1F6-43CE-93A4-D92B91249A25}" type="datetimeFigureOut">
              <a:rPr lang="en-US" smtClean="0"/>
              <a:pPr/>
              <a:t>5/7/2017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BF6C94-61B4-40AA-B5DF-2B02DEF2A668}" type="slidenum">
              <a:rPr lang="en-US" smtClean="0"/>
              <a:pPr/>
              <a:t>‹#›</a:t>
            </a:fld>
            <a:endParaRPr lang="en-US"/>
          </a:p>
        </p:txBody>
      </p:sp>
    </p:spTree>
    <p:extLst>
      <p:ext uri="{BB962C8B-B14F-4D97-AF65-F5344CB8AC3E}">
        <p14:creationId xmlns:p14="http://schemas.microsoft.com/office/powerpoint/2010/main" val="230865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a:noFill/>
          </a:ln>
        </p:spPr>
        <p:txBody>
          <a:bodyPr/>
          <a:lstStyle/>
          <a:p>
            <a:r>
              <a:rPr lang="en-US"/>
              <a:t>8am class in 113 IST</a:t>
            </a:r>
          </a:p>
          <a:p>
            <a:r>
              <a:rPr lang="en-US"/>
              <a:t>Cabinet combination 5581</a:t>
            </a:r>
          </a:p>
          <a:p>
            <a:r>
              <a:rPr lang="en-US"/>
              <a:t>The projector combination (if needed, can tell if monitor screen comes awake with a key pad on it) is 1988</a:t>
            </a:r>
          </a:p>
          <a:p>
            <a:r>
              <a:rPr lang="en-US"/>
              <a:t>Choose one (central) projection mode, use resident PC, login with your CAC account, and go to slide mode (by touching on your “windows” window you can make it full screen-or not).</a:t>
            </a:r>
          </a:p>
          <a:p>
            <a:r>
              <a:rPr lang="en-US"/>
              <a:t>Second class at 9:45 in 104 Rackley – just behind Kern.  Same cabinet combination.  Have to turn on projector with remote control (in the cabinet) and lower the screen (controls on the wall behind the podium – light controls there as well).</a:t>
            </a:r>
          </a:p>
          <a:p>
            <a:r>
              <a:rPr lang="en-US"/>
              <a:t>Be sure to lock everything up when you are done!</a:t>
            </a:r>
          </a:p>
        </p:txBody>
      </p:sp>
      <p:sp>
        <p:nvSpPr>
          <p:cNvPr id="5123" name="Rectangle 3"/>
          <p:cNvSpPr>
            <a:spLocks noGrp="1" noRot="1" noChangeAspect="1" noChangeArrowheads="1" noTextEdit="1"/>
          </p:cNvSpPr>
          <p:nvPr>
            <p:ph type="sldImg"/>
          </p:nvPr>
        </p:nvSpPr>
        <p:spPr>
          <a:ln/>
        </p:spPr>
      </p:sp>
    </p:spTree>
    <p:extLst>
      <p:ext uri="{BB962C8B-B14F-4D97-AF65-F5344CB8AC3E}">
        <p14:creationId xmlns:p14="http://schemas.microsoft.com/office/powerpoint/2010/main" val="77818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Rot="1" noChangeAspect="1" noChangeArrowheads="1" noTextEdit="1"/>
          </p:cNvSpPr>
          <p:nvPr>
            <p:ph type="sldImg"/>
          </p:nvPr>
        </p:nvSpPr>
        <p:spPr/>
      </p:sp>
      <p:sp>
        <p:nvSpPr>
          <p:cNvPr id="928771" name="Rectangle 3"/>
          <p:cNvSpPr>
            <a:spLocks noGrp="1" noChangeArrowheads="1"/>
          </p:cNvSpPr>
          <p:nvPr>
            <p:ph type="body" idx="1"/>
          </p:nvPr>
        </p:nvSpPr>
        <p:spPr>
          <a:ln/>
        </p:spPr>
        <p:txBody>
          <a:bodyPr/>
          <a:lstStyle/>
          <a:p>
            <a:r>
              <a:rPr lang="en-US"/>
              <a:t>Or smallest/lightest</a:t>
            </a:r>
          </a:p>
          <a:p>
            <a:r>
              <a:rPr lang="en-US"/>
              <a:t>Longest battery life</a:t>
            </a:r>
          </a:p>
          <a:p>
            <a:r>
              <a:rPr lang="en-US"/>
              <a:t>Most reliable/durable (in space)</a:t>
            </a:r>
          </a:p>
        </p:txBody>
      </p:sp>
    </p:spTree>
    <p:extLst>
      <p:ext uri="{BB962C8B-B14F-4D97-AF65-F5344CB8AC3E}">
        <p14:creationId xmlns:p14="http://schemas.microsoft.com/office/powerpoint/2010/main" val="4260573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noTextEdit="1"/>
          </p:cNvSpPr>
          <p:nvPr>
            <p:ph type="sldImg"/>
          </p:nvPr>
        </p:nvSpPr>
        <p:spPr/>
      </p:sp>
      <p:sp>
        <p:nvSpPr>
          <p:cNvPr id="905219" name="Rectangle 3"/>
          <p:cNvSpPr>
            <a:spLocks noGrp="1" noChangeArrowheads="1"/>
          </p:cNvSpPr>
          <p:nvPr>
            <p:ph type="body" idx="1"/>
          </p:nvPr>
        </p:nvSpPr>
        <p:spPr>
          <a:ln/>
        </p:spPr>
        <p:txBody>
          <a:bodyPr/>
          <a:lstStyle/>
          <a:p>
            <a:r>
              <a:rPr lang="en-US"/>
              <a:t>Increasing performance requires decreasing execution time</a:t>
            </a:r>
          </a:p>
        </p:txBody>
      </p:sp>
    </p:spTree>
    <p:extLst>
      <p:ext uri="{BB962C8B-B14F-4D97-AF65-F5344CB8AC3E}">
        <p14:creationId xmlns:p14="http://schemas.microsoft.com/office/powerpoint/2010/main" val="1812978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noTextEdit="1"/>
          </p:cNvSpPr>
          <p:nvPr>
            <p:ph type="sldImg"/>
          </p:nvPr>
        </p:nvSpPr>
        <p:spPr/>
      </p:sp>
      <p:sp>
        <p:nvSpPr>
          <p:cNvPr id="907267" name="Rectangle 3"/>
          <p:cNvSpPr>
            <a:spLocks noGrp="1" noChangeArrowheads="1"/>
          </p:cNvSpPr>
          <p:nvPr>
            <p:ph type="body" idx="1"/>
          </p:nvPr>
        </p:nvSpPr>
        <p:spPr>
          <a:ln/>
        </p:spPr>
        <p:txBody>
          <a:bodyPr/>
          <a:lstStyle/>
          <a:p>
            <a:r>
              <a:rPr lang="en-US"/>
              <a:t>Many techniques that decrease the number of clock cycles also increase the clock cycle time</a:t>
            </a:r>
          </a:p>
        </p:txBody>
      </p:sp>
    </p:spTree>
    <p:extLst>
      <p:ext uri="{BB962C8B-B14F-4D97-AF65-F5344CB8AC3E}">
        <p14:creationId xmlns:p14="http://schemas.microsoft.com/office/powerpoint/2010/main" val="2895517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Rot="1" noChangeAspect="1" noChangeArrowheads="1" noTextEdit="1"/>
          </p:cNvSpPr>
          <p:nvPr>
            <p:ph type="sldImg"/>
          </p:nvPr>
        </p:nvSpPr>
        <p:spPr/>
      </p:sp>
      <p:sp>
        <p:nvSpPr>
          <p:cNvPr id="929795" name="Rectangle 3"/>
          <p:cNvSpPr>
            <a:spLocks noGrp="1" noChangeArrowheads="1"/>
          </p:cNvSpPr>
          <p:nvPr>
            <p:ph type="body" idx="1"/>
          </p:nvPr>
        </p:nvSpPr>
        <p:spPr>
          <a:ln/>
        </p:spPr>
        <p:txBody>
          <a:bodyPr/>
          <a:lstStyle/>
          <a:p>
            <a:r>
              <a:rPr lang="en-US"/>
              <a:t>A clock cycle is the basic unit of time to execute one operation/pipeline stage/etc.</a:t>
            </a:r>
          </a:p>
        </p:txBody>
      </p:sp>
    </p:spTree>
    <p:extLst>
      <p:ext uri="{BB962C8B-B14F-4D97-AF65-F5344CB8AC3E}">
        <p14:creationId xmlns:p14="http://schemas.microsoft.com/office/powerpoint/2010/main" val="393314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Rot="1" noChangeAspect="1" noChangeArrowheads="1" noTextEdit="1"/>
          </p:cNvSpPr>
          <p:nvPr>
            <p:ph type="sldImg"/>
          </p:nvPr>
        </p:nvSpPr>
        <p:spPr/>
      </p:sp>
      <p:sp>
        <p:nvSpPr>
          <p:cNvPr id="912387" name="Rectangle 3"/>
          <p:cNvSpPr>
            <a:spLocks noGrp="1" noChangeArrowheads="1"/>
          </p:cNvSpPr>
          <p:nvPr>
            <p:ph type="body" idx="1"/>
          </p:nvPr>
        </p:nvSpPr>
        <p:spPr>
          <a:ln/>
        </p:spPr>
        <p:txBody>
          <a:bodyPr/>
          <a:lstStyle/>
          <a:p>
            <a:r>
              <a:rPr lang="en-US"/>
              <a:t>Note that instruction count is dynamic – i.e., its not the number of lines in the code, but THE NUMBER OF INSTRUCTIONS EXECUTED</a:t>
            </a:r>
          </a:p>
        </p:txBody>
      </p:sp>
    </p:spTree>
    <p:extLst>
      <p:ext uri="{BB962C8B-B14F-4D97-AF65-F5344CB8AC3E}">
        <p14:creationId xmlns:p14="http://schemas.microsoft.com/office/powerpoint/2010/main" val="1849763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Rot="1" noChangeAspect="1" noChangeArrowheads="1" noTextEdit="1"/>
          </p:cNvSpPr>
          <p:nvPr>
            <p:ph type="sldImg"/>
          </p:nvPr>
        </p:nvSpPr>
        <p:spPr/>
      </p:sp>
      <p:sp>
        <p:nvSpPr>
          <p:cNvPr id="914435" name="Rectangle 3"/>
          <p:cNvSpPr>
            <a:spLocks noGrp="1" noChangeArrowheads="1"/>
          </p:cNvSpPr>
          <p:nvPr>
            <p:ph type="body" idx="1"/>
          </p:nvPr>
        </p:nvSpPr>
        <p:spPr>
          <a:ln/>
        </p:spPr>
        <p:txBody>
          <a:bodyPr/>
          <a:lstStyle/>
          <a:p>
            <a:r>
              <a:rPr lang="en-US"/>
              <a:t>For class handout</a:t>
            </a:r>
          </a:p>
        </p:txBody>
      </p:sp>
    </p:spTree>
    <p:extLst>
      <p:ext uri="{BB962C8B-B14F-4D97-AF65-F5344CB8AC3E}">
        <p14:creationId xmlns:p14="http://schemas.microsoft.com/office/powerpoint/2010/main" val="1257628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Rot="1" noChangeAspect="1" noChangeArrowheads="1" noTextEdit="1"/>
          </p:cNvSpPr>
          <p:nvPr>
            <p:ph type="sldImg"/>
          </p:nvPr>
        </p:nvSpPr>
        <p:spPr/>
      </p:sp>
      <p:sp>
        <p:nvSpPr>
          <p:cNvPr id="916483" name="Rectangle 3"/>
          <p:cNvSpPr>
            <a:spLocks noGrp="1" noChangeArrowheads="1"/>
          </p:cNvSpPr>
          <p:nvPr>
            <p:ph type="body" idx="1"/>
          </p:nvPr>
        </p:nvSpPr>
        <p:spPr>
          <a:ln/>
        </p:spPr>
        <p:txBody>
          <a:bodyPr/>
          <a:lstStyle/>
          <a:p>
            <a:r>
              <a:rPr lang="en-US"/>
              <a:t>For lecture</a:t>
            </a:r>
          </a:p>
        </p:txBody>
      </p:sp>
    </p:spTree>
    <p:extLst>
      <p:ext uri="{BB962C8B-B14F-4D97-AF65-F5344CB8AC3E}">
        <p14:creationId xmlns:p14="http://schemas.microsoft.com/office/powerpoint/2010/main" val="302797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C9C3A-503B-4EB1-BE9A-98EE9DDD1A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C9C3A-503B-4EB1-BE9A-98EE9DDD1A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C9C3A-503B-4EB1-BE9A-98EE9DDD1AE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C9C3A-503B-4EB1-BE9A-98EE9DDD1A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C9C3A-503B-4EB1-BE9A-98EE9DDD1A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C9C3A-503B-4EB1-BE9A-98EE9DDD1A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C9C3A-503B-4EB1-BE9A-98EE9DDD1A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C9C3A-503B-4EB1-BE9A-98EE9DDD1A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C9C3A-503B-4EB1-BE9A-98EE9DDD1A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C9C3A-503B-4EB1-BE9A-98EE9DDD1A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C9C3A-503B-4EB1-BE9A-98EE9DDD1A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C9C3A-503B-4EB1-BE9A-98EE9DDD1A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17538" y="1295400"/>
            <a:ext cx="7861300" cy="2170113"/>
          </a:xfrm>
          <a:noFill/>
          <a:ln/>
        </p:spPr>
        <p:txBody>
          <a:bodyPr wrap="none" anchor="ctr">
            <a:normAutofit fontScale="90000"/>
          </a:bodyPr>
          <a:lstStyle/>
          <a:p>
            <a:r>
              <a:rPr lang="en-US" sz="3200" b="1" dirty="0" smtClean="0">
                <a:latin typeface="Courier New" pitchFamily="49" charset="0"/>
                <a:cs typeface="Courier New" pitchFamily="49" charset="0"/>
              </a:rPr>
              <a:t>CSE 340</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 Computer Architecture </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Summer </a:t>
            </a:r>
            <a:r>
              <a:rPr lang="en-US" sz="3200" b="1" dirty="0" smtClean="0">
                <a:latin typeface="Courier New" pitchFamily="49" charset="0"/>
                <a:cs typeface="Courier New" pitchFamily="49" charset="0"/>
              </a:rPr>
              <a:t>2017</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 Understanding Performance </a:t>
            </a:r>
            <a:r>
              <a:rPr lang="en-US" sz="3200" b="1" dirty="0">
                <a:latin typeface="Courier New" pitchFamily="49" charset="0"/>
                <a:cs typeface="Courier New" pitchFamily="49" charset="0"/>
              </a:rPr>
              <a:t/>
            </a:r>
            <a:br>
              <a:rPr lang="en-US" sz="3200" b="1" dirty="0">
                <a:latin typeface="Courier New" pitchFamily="49" charset="0"/>
                <a:cs typeface="Courier New" pitchFamily="49" charset="0"/>
              </a:rPr>
            </a:br>
            <a:endParaRPr lang="en-US" sz="3200" b="1"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a:xfrm>
            <a:off x="1752600" y="304800"/>
            <a:ext cx="5943600" cy="422275"/>
          </a:xfrm>
          <a:noFill/>
          <a:ln/>
        </p:spPr>
        <p:txBody>
          <a:bodyPr wrap="none">
            <a:normAutofit fontScale="90000"/>
          </a:bodyPr>
          <a:lstStyle/>
          <a:p>
            <a:r>
              <a:rPr lang="en-US" dirty="0"/>
              <a:t>Determinates of CPU Performance</a:t>
            </a:r>
          </a:p>
        </p:txBody>
      </p:sp>
      <p:sp>
        <p:nvSpPr>
          <p:cNvPr id="915459" name="Rectangle 3"/>
          <p:cNvSpPr>
            <a:spLocks noChangeArrowheads="1"/>
          </p:cNvSpPr>
          <p:nvPr/>
        </p:nvSpPr>
        <p:spPr bwMode="auto">
          <a:xfrm>
            <a:off x="0" y="914400"/>
            <a:ext cx="87630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CPU time      =  Instruction_count  x  CPI  x   clock_cycle</a:t>
            </a:r>
          </a:p>
        </p:txBody>
      </p:sp>
      <p:graphicFrame>
        <p:nvGraphicFramePr>
          <p:cNvPr id="915460" name="Group 4"/>
          <p:cNvGraphicFramePr>
            <a:graphicFrameLocks noGrp="1"/>
          </p:cNvGraphicFramePr>
          <p:nvPr>
            <p:ph sz="half" idx="2"/>
          </p:nvPr>
        </p:nvGraphicFramePr>
        <p:xfrm>
          <a:off x="1447800" y="1600200"/>
          <a:ext cx="6477000" cy="4745041"/>
        </p:xfrm>
        <a:graphic>
          <a:graphicData uri="http://schemas.openxmlformats.org/drawingml/2006/table">
            <a:tbl>
              <a:tblPr/>
              <a:tblGrid>
                <a:gridCol w="1981200"/>
                <a:gridCol w="1498600"/>
                <a:gridCol w="1498600"/>
                <a:gridCol w="1498600"/>
              </a:tblGrid>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Instruction_count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clock_cycle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Algorithm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Programming language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Compiler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ISA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Processor organization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15502" name="Text Box 46"/>
          <p:cNvSpPr txBox="1">
            <a:spLocks noChangeArrowheads="1"/>
          </p:cNvSpPr>
          <p:nvPr/>
        </p:nvSpPr>
        <p:spPr bwMode="auto">
          <a:xfrm>
            <a:off x="6934200" y="5791200"/>
            <a:ext cx="381000" cy="396875"/>
          </a:xfrm>
          <a:prstGeom prst="rect">
            <a:avLst/>
          </a:prstGeom>
          <a:noFill/>
          <a:ln w="12700">
            <a:noFill/>
            <a:miter lim="800000"/>
            <a:headEnd/>
            <a:tailEnd/>
          </a:ln>
          <a:effectLst/>
        </p:spPr>
        <p:txBody>
          <a:bodyPr>
            <a:spAutoFit/>
          </a:bodyPr>
          <a:lstStyle/>
          <a:p>
            <a:pPr>
              <a:spcBef>
                <a:spcPct val="50000"/>
              </a:spcBef>
            </a:pPr>
            <a:r>
              <a:rPr lang="en-US" sz="2000" b="1"/>
              <a:t>X</a:t>
            </a:r>
            <a:endParaRPr lang="en-US" sz="2000">
              <a:latin typeface="Times New Roman" pitchFamily="18" charset="0"/>
            </a:endParaRPr>
          </a:p>
        </p:txBody>
      </p:sp>
      <p:sp>
        <p:nvSpPr>
          <p:cNvPr id="915503" name="Text Box 47"/>
          <p:cNvSpPr txBox="1">
            <a:spLocks noChangeArrowheads="1"/>
          </p:cNvSpPr>
          <p:nvPr/>
        </p:nvSpPr>
        <p:spPr bwMode="auto">
          <a:xfrm>
            <a:off x="6934200" y="5105400"/>
            <a:ext cx="381000" cy="396875"/>
          </a:xfrm>
          <a:prstGeom prst="rect">
            <a:avLst/>
          </a:prstGeom>
          <a:noFill/>
          <a:ln w="12700">
            <a:noFill/>
            <a:miter lim="800000"/>
            <a:headEnd/>
            <a:tailEnd/>
          </a:ln>
          <a:effectLst/>
        </p:spPr>
        <p:txBody>
          <a:bodyPr>
            <a:spAutoFit/>
          </a:bodyPr>
          <a:lstStyle/>
          <a:p>
            <a:pPr>
              <a:spcBef>
                <a:spcPct val="50000"/>
              </a:spcBef>
            </a:pPr>
            <a:r>
              <a:rPr lang="en-US" sz="2000" b="1"/>
              <a:t>X</a:t>
            </a:r>
            <a:endParaRPr lang="en-US" sz="2000">
              <a:latin typeface="Times New Roman" pitchFamily="18" charset="0"/>
            </a:endParaRPr>
          </a:p>
        </p:txBody>
      </p:sp>
      <p:sp>
        <p:nvSpPr>
          <p:cNvPr id="915504" name="Text Box 48"/>
          <p:cNvSpPr txBox="1">
            <a:spLocks noChangeArrowheads="1"/>
          </p:cNvSpPr>
          <p:nvPr/>
        </p:nvSpPr>
        <p:spPr bwMode="auto">
          <a:xfrm>
            <a:off x="5486400" y="5105400"/>
            <a:ext cx="381000" cy="396875"/>
          </a:xfrm>
          <a:prstGeom prst="rect">
            <a:avLst/>
          </a:prstGeom>
          <a:noFill/>
          <a:ln w="12700">
            <a:noFill/>
            <a:miter lim="800000"/>
            <a:headEnd/>
            <a:tailEnd/>
          </a:ln>
          <a:effectLst/>
        </p:spPr>
        <p:txBody>
          <a:bodyPr>
            <a:spAutoFit/>
          </a:bodyPr>
          <a:lstStyle/>
          <a:p>
            <a:pPr>
              <a:spcBef>
                <a:spcPct val="50000"/>
              </a:spcBef>
            </a:pPr>
            <a:r>
              <a:rPr lang="en-US" sz="2000" b="1"/>
              <a:t>X</a:t>
            </a:r>
            <a:endParaRPr lang="en-US" sz="2000">
              <a:latin typeface="Times New Roman" pitchFamily="18" charset="0"/>
            </a:endParaRPr>
          </a:p>
        </p:txBody>
      </p:sp>
      <p:sp>
        <p:nvSpPr>
          <p:cNvPr id="915505" name="Text Box 49"/>
          <p:cNvSpPr txBox="1">
            <a:spLocks noChangeArrowheads="1"/>
          </p:cNvSpPr>
          <p:nvPr/>
        </p:nvSpPr>
        <p:spPr bwMode="auto">
          <a:xfrm>
            <a:off x="5486400" y="4419600"/>
            <a:ext cx="381000" cy="396875"/>
          </a:xfrm>
          <a:prstGeom prst="rect">
            <a:avLst/>
          </a:prstGeom>
          <a:noFill/>
          <a:ln w="12700">
            <a:noFill/>
            <a:miter lim="800000"/>
            <a:headEnd/>
            <a:tailEnd/>
          </a:ln>
          <a:effectLst/>
        </p:spPr>
        <p:txBody>
          <a:bodyPr>
            <a:spAutoFit/>
          </a:bodyPr>
          <a:lstStyle/>
          <a:p>
            <a:pPr>
              <a:spcBef>
                <a:spcPct val="50000"/>
              </a:spcBef>
            </a:pPr>
            <a:r>
              <a:rPr lang="en-US" sz="2000" b="1"/>
              <a:t>X</a:t>
            </a:r>
            <a:endParaRPr lang="en-US" sz="2000">
              <a:latin typeface="Times New Roman" pitchFamily="18" charset="0"/>
            </a:endParaRPr>
          </a:p>
        </p:txBody>
      </p:sp>
      <p:sp>
        <p:nvSpPr>
          <p:cNvPr id="915506" name="Text Box 50"/>
          <p:cNvSpPr txBox="1">
            <a:spLocks noChangeArrowheads="1"/>
          </p:cNvSpPr>
          <p:nvPr/>
        </p:nvSpPr>
        <p:spPr bwMode="auto">
          <a:xfrm>
            <a:off x="3962400" y="4419600"/>
            <a:ext cx="381000" cy="396875"/>
          </a:xfrm>
          <a:prstGeom prst="rect">
            <a:avLst/>
          </a:prstGeom>
          <a:noFill/>
          <a:ln w="12700">
            <a:noFill/>
            <a:miter lim="800000"/>
            <a:headEnd/>
            <a:tailEnd/>
          </a:ln>
          <a:effectLst/>
        </p:spPr>
        <p:txBody>
          <a:bodyPr>
            <a:spAutoFit/>
          </a:bodyPr>
          <a:lstStyle/>
          <a:p>
            <a:pPr>
              <a:spcBef>
                <a:spcPct val="50000"/>
              </a:spcBef>
            </a:pPr>
            <a:r>
              <a:rPr lang="en-US" sz="2000" b="1"/>
              <a:t>X</a:t>
            </a:r>
            <a:endParaRPr lang="en-US" sz="2000">
              <a:latin typeface="Times New Roman" pitchFamily="18" charset="0"/>
            </a:endParaRPr>
          </a:p>
        </p:txBody>
      </p:sp>
      <p:sp>
        <p:nvSpPr>
          <p:cNvPr id="915507" name="Text Box 51"/>
          <p:cNvSpPr txBox="1">
            <a:spLocks noChangeArrowheads="1"/>
          </p:cNvSpPr>
          <p:nvPr/>
        </p:nvSpPr>
        <p:spPr bwMode="auto">
          <a:xfrm>
            <a:off x="3962400" y="3733800"/>
            <a:ext cx="381000" cy="396875"/>
          </a:xfrm>
          <a:prstGeom prst="rect">
            <a:avLst/>
          </a:prstGeom>
          <a:noFill/>
          <a:ln w="12700">
            <a:noFill/>
            <a:miter lim="800000"/>
            <a:headEnd/>
            <a:tailEnd/>
          </a:ln>
          <a:effectLst/>
        </p:spPr>
        <p:txBody>
          <a:bodyPr>
            <a:spAutoFit/>
          </a:bodyPr>
          <a:lstStyle/>
          <a:p>
            <a:pPr>
              <a:spcBef>
                <a:spcPct val="50000"/>
              </a:spcBef>
            </a:pPr>
            <a:r>
              <a:rPr lang="en-US" sz="2000" b="1"/>
              <a:t>X</a:t>
            </a:r>
            <a:endParaRPr lang="en-US" sz="2000">
              <a:latin typeface="Times New Roman" pitchFamily="18" charset="0"/>
            </a:endParaRPr>
          </a:p>
        </p:txBody>
      </p:sp>
      <p:sp>
        <p:nvSpPr>
          <p:cNvPr id="915508" name="Text Box 52"/>
          <p:cNvSpPr txBox="1">
            <a:spLocks noChangeArrowheads="1"/>
          </p:cNvSpPr>
          <p:nvPr/>
        </p:nvSpPr>
        <p:spPr bwMode="auto">
          <a:xfrm>
            <a:off x="5486400" y="3733800"/>
            <a:ext cx="381000" cy="396875"/>
          </a:xfrm>
          <a:prstGeom prst="rect">
            <a:avLst/>
          </a:prstGeom>
          <a:noFill/>
          <a:ln w="12700">
            <a:noFill/>
            <a:miter lim="800000"/>
            <a:headEnd/>
            <a:tailEnd/>
          </a:ln>
          <a:effectLst/>
        </p:spPr>
        <p:txBody>
          <a:bodyPr>
            <a:spAutoFit/>
          </a:bodyPr>
          <a:lstStyle/>
          <a:p>
            <a:pPr>
              <a:spcBef>
                <a:spcPct val="50000"/>
              </a:spcBef>
            </a:pPr>
            <a:r>
              <a:rPr lang="en-US" sz="2000" b="1"/>
              <a:t>X</a:t>
            </a:r>
            <a:endParaRPr lang="en-US" sz="2000">
              <a:latin typeface="Times New Roman" pitchFamily="18" charset="0"/>
            </a:endParaRPr>
          </a:p>
        </p:txBody>
      </p:sp>
      <p:sp>
        <p:nvSpPr>
          <p:cNvPr id="915509" name="Text Box 53"/>
          <p:cNvSpPr txBox="1">
            <a:spLocks noChangeArrowheads="1"/>
          </p:cNvSpPr>
          <p:nvPr/>
        </p:nvSpPr>
        <p:spPr bwMode="auto">
          <a:xfrm>
            <a:off x="3962400" y="3048000"/>
            <a:ext cx="381000" cy="396875"/>
          </a:xfrm>
          <a:prstGeom prst="rect">
            <a:avLst/>
          </a:prstGeom>
          <a:noFill/>
          <a:ln w="12700">
            <a:noFill/>
            <a:miter lim="800000"/>
            <a:headEnd/>
            <a:tailEnd/>
          </a:ln>
          <a:effectLst/>
        </p:spPr>
        <p:txBody>
          <a:bodyPr>
            <a:spAutoFit/>
          </a:bodyPr>
          <a:lstStyle/>
          <a:p>
            <a:pPr>
              <a:spcBef>
                <a:spcPct val="50000"/>
              </a:spcBef>
            </a:pPr>
            <a:r>
              <a:rPr lang="en-US" sz="2000" b="1"/>
              <a:t>X</a:t>
            </a:r>
            <a:endParaRPr lang="en-US" sz="2000">
              <a:latin typeface="Times New Roman" pitchFamily="18" charset="0"/>
            </a:endParaRPr>
          </a:p>
        </p:txBody>
      </p:sp>
      <p:sp>
        <p:nvSpPr>
          <p:cNvPr id="915510" name="Text Box 54"/>
          <p:cNvSpPr txBox="1">
            <a:spLocks noChangeArrowheads="1"/>
          </p:cNvSpPr>
          <p:nvPr/>
        </p:nvSpPr>
        <p:spPr bwMode="auto">
          <a:xfrm>
            <a:off x="3962400" y="2422525"/>
            <a:ext cx="381000" cy="396875"/>
          </a:xfrm>
          <a:prstGeom prst="rect">
            <a:avLst/>
          </a:prstGeom>
          <a:noFill/>
          <a:ln w="12700">
            <a:noFill/>
            <a:miter lim="800000"/>
            <a:headEnd/>
            <a:tailEnd/>
          </a:ln>
          <a:effectLst/>
        </p:spPr>
        <p:txBody>
          <a:bodyPr>
            <a:spAutoFit/>
          </a:bodyPr>
          <a:lstStyle/>
          <a:p>
            <a:pPr>
              <a:spcBef>
                <a:spcPct val="50000"/>
              </a:spcBef>
            </a:pPr>
            <a:r>
              <a:rPr lang="en-US" sz="2000" b="1"/>
              <a:t>X</a:t>
            </a:r>
            <a:endParaRPr lang="en-US" sz="2000">
              <a:latin typeface="Times New Roman" pitchFamily="18" charset="0"/>
            </a:endParaRPr>
          </a:p>
        </p:txBody>
      </p:sp>
      <p:sp>
        <p:nvSpPr>
          <p:cNvPr id="915511" name="Text Box 55"/>
          <p:cNvSpPr txBox="1">
            <a:spLocks noChangeArrowheads="1"/>
          </p:cNvSpPr>
          <p:nvPr/>
        </p:nvSpPr>
        <p:spPr bwMode="auto">
          <a:xfrm>
            <a:off x="5486400" y="3048000"/>
            <a:ext cx="381000" cy="396875"/>
          </a:xfrm>
          <a:prstGeom prst="rect">
            <a:avLst/>
          </a:prstGeom>
          <a:noFill/>
          <a:ln w="12700">
            <a:noFill/>
            <a:miter lim="800000"/>
            <a:headEnd/>
            <a:tailEnd/>
          </a:ln>
          <a:effectLst/>
        </p:spPr>
        <p:txBody>
          <a:bodyPr>
            <a:spAutoFit/>
          </a:bodyPr>
          <a:lstStyle/>
          <a:p>
            <a:pPr>
              <a:spcBef>
                <a:spcPct val="50000"/>
              </a:spcBef>
            </a:pPr>
            <a:r>
              <a:rPr lang="en-US" sz="2000" b="1" dirty="0"/>
              <a:t>X</a:t>
            </a:r>
            <a:endParaRPr lang="en-US" sz="2000" dirty="0">
              <a:latin typeface="Times New Roman" pitchFamily="18" charset="0"/>
            </a:endParaRPr>
          </a:p>
        </p:txBody>
      </p:sp>
      <p:sp>
        <p:nvSpPr>
          <p:cNvPr id="915512" name="Text Box 56"/>
          <p:cNvSpPr txBox="1">
            <a:spLocks noChangeArrowheads="1"/>
          </p:cNvSpPr>
          <p:nvPr/>
        </p:nvSpPr>
        <p:spPr bwMode="auto">
          <a:xfrm>
            <a:off x="5486400" y="2422525"/>
            <a:ext cx="381000" cy="396875"/>
          </a:xfrm>
          <a:prstGeom prst="rect">
            <a:avLst/>
          </a:prstGeom>
          <a:noFill/>
          <a:ln w="12700">
            <a:noFill/>
            <a:miter lim="800000"/>
            <a:headEnd/>
            <a:tailEnd/>
          </a:ln>
          <a:effectLst/>
        </p:spPr>
        <p:txBody>
          <a:bodyPr>
            <a:spAutoFit/>
          </a:bodyPr>
          <a:lstStyle/>
          <a:p>
            <a:pPr>
              <a:spcBef>
                <a:spcPct val="50000"/>
              </a:spcBef>
            </a:pPr>
            <a:r>
              <a:rPr lang="en-US" sz="2000" b="1" dirty="0"/>
              <a:t>X</a:t>
            </a:r>
            <a:endParaRPr lang="en-US" sz="2000" dirty="0">
              <a:latin typeface="Times New Roman" pitchFamily="18" charset="0"/>
            </a:endParaRPr>
          </a:p>
        </p:txBody>
      </p:sp>
      <p:sp>
        <p:nvSpPr>
          <p:cNvPr id="915513" name="Text Box 57"/>
          <p:cNvSpPr txBox="1">
            <a:spLocks noChangeArrowheads="1"/>
          </p:cNvSpPr>
          <p:nvPr/>
        </p:nvSpPr>
        <p:spPr bwMode="auto">
          <a:xfrm>
            <a:off x="6934200" y="4419600"/>
            <a:ext cx="381000" cy="396875"/>
          </a:xfrm>
          <a:prstGeom prst="rect">
            <a:avLst/>
          </a:prstGeom>
          <a:noFill/>
          <a:ln w="12700">
            <a:noFill/>
            <a:miter lim="800000"/>
            <a:headEnd/>
            <a:tailEnd/>
          </a:ln>
          <a:effectLst/>
        </p:spPr>
        <p:txBody>
          <a:bodyPr>
            <a:spAutoFit/>
          </a:bodyPr>
          <a:lstStyle/>
          <a:p>
            <a:pPr>
              <a:spcBef>
                <a:spcPct val="50000"/>
              </a:spcBef>
            </a:pPr>
            <a:r>
              <a:rPr lang="en-US" sz="2000" b="1"/>
              <a:t>X</a:t>
            </a:r>
            <a:endParaRPr lang="en-US" sz="20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915502">
                                            <p:txEl>
                                              <p:pRg st="0" end="0"/>
                                            </p:txEl>
                                          </p:spTgt>
                                        </p:tgtEl>
                                        <p:attrNameLst>
                                          <p:attrName>style.visibility</p:attrName>
                                        </p:attrNameLst>
                                      </p:cBhvr>
                                      <p:to>
                                        <p:strVal val="visible"/>
                                      </p:to>
                                    </p:set>
                                    <p:anim calcmode="lin" valueType="num">
                                      <p:cBhvr additive="base">
                                        <p:cTn id="7" dur="300" fill="hold"/>
                                        <p:tgtEl>
                                          <p:spTgt spid="915502">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91550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915504">
                                            <p:txEl>
                                              <p:pRg st="0" end="0"/>
                                            </p:txEl>
                                          </p:spTgt>
                                        </p:tgtEl>
                                        <p:attrNameLst>
                                          <p:attrName>style.visibility</p:attrName>
                                        </p:attrNameLst>
                                      </p:cBhvr>
                                      <p:to>
                                        <p:strVal val="visible"/>
                                      </p:to>
                                    </p:set>
                                    <p:anim calcmode="lin" valueType="num">
                                      <p:cBhvr additive="base">
                                        <p:cTn id="13" dur="300" fill="hold"/>
                                        <p:tgtEl>
                                          <p:spTgt spid="915504">
                                            <p:txEl>
                                              <p:pRg st="0" end="0"/>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91550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915503">
                                            <p:txEl>
                                              <p:pRg st="0" end="0"/>
                                            </p:txEl>
                                          </p:spTgt>
                                        </p:tgtEl>
                                        <p:attrNameLst>
                                          <p:attrName>style.visibility</p:attrName>
                                        </p:attrNameLst>
                                      </p:cBhvr>
                                      <p:to>
                                        <p:strVal val="visible"/>
                                      </p:to>
                                    </p:set>
                                    <p:anim calcmode="lin" valueType="num">
                                      <p:cBhvr additive="base">
                                        <p:cTn id="19" dur="300" fill="hold"/>
                                        <p:tgtEl>
                                          <p:spTgt spid="915503">
                                            <p:txEl>
                                              <p:pRg st="0" end="0"/>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91550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915506">
                                            <p:txEl>
                                              <p:pRg st="0" end="0"/>
                                            </p:txEl>
                                          </p:spTgt>
                                        </p:tgtEl>
                                        <p:attrNameLst>
                                          <p:attrName>style.visibility</p:attrName>
                                        </p:attrNameLst>
                                      </p:cBhvr>
                                      <p:to>
                                        <p:strVal val="visible"/>
                                      </p:to>
                                    </p:set>
                                    <p:anim calcmode="lin" valueType="num">
                                      <p:cBhvr additive="base">
                                        <p:cTn id="25" dur="300" fill="hold"/>
                                        <p:tgtEl>
                                          <p:spTgt spid="915506">
                                            <p:txEl>
                                              <p:pRg st="0" end="0"/>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91550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915505">
                                            <p:txEl>
                                              <p:pRg st="0" end="0"/>
                                            </p:txEl>
                                          </p:spTgt>
                                        </p:tgtEl>
                                        <p:attrNameLst>
                                          <p:attrName>style.visibility</p:attrName>
                                        </p:attrNameLst>
                                      </p:cBhvr>
                                      <p:to>
                                        <p:strVal val="visible"/>
                                      </p:to>
                                    </p:set>
                                    <p:anim calcmode="lin" valueType="num">
                                      <p:cBhvr additive="base">
                                        <p:cTn id="31" dur="300" fill="hold"/>
                                        <p:tgtEl>
                                          <p:spTgt spid="915505">
                                            <p:txEl>
                                              <p:pRg st="0" end="0"/>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91550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iterate type="wd">
                                    <p:tmPct val="100000"/>
                                  </p:iterate>
                                  <p:childTnLst>
                                    <p:set>
                                      <p:cBhvr>
                                        <p:cTn id="36" dur="1" fill="hold">
                                          <p:stCondLst>
                                            <p:cond delay="0"/>
                                          </p:stCondLst>
                                        </p:cTn>
                                        <p:tgtEl>
                                          <p:spTgt spid="915513">
                                            <p:txEl>
                                              <p:pRg st="0" end="0"/>
                                            </p:txEl>
                                          </p:spTgt>
                                        </p:tgtEl>
                                        <p:attrNameLst>
                                          <p:attrName>style.visibility</p:attrName>
                                        </p:attrNameLst>
                                      </p:cBhvr>
                                      <p:to>
                                        <p:strVal val="visible"/>
                                      </p:to>
                                    </p:set>
                                    <p:anim calcmode="lin" valueType="num">
                                      <p:cBhvr additive="base">
                                        <p:cTn id="37" dur="300" fill="hold"/>
                                        <p:tgtEl>
                                          <p:spTgt spid="915513">
                                            <p:txEl>
                                              <p:pRg st="0" end="0"/>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91551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iterate type="wd">
                                    <p:tmPct val="100000"/>
                                  </p:iterate>
                                  <p:childTnLst>
                                    <p:set>
                                      <p:cBhvr>
                                        <p:cTn id="42" dur="1" fill="hold">
                                          <p:stCondLst>
                                            <p:cond delay="0"/>
                                          </p:stCondLst>
                                        </p:cTn>
                                        <p:tgtEl>
                                          <p:spTgt spid="915507">
                                            <p:txEl>
                                              <p:pRg st="0" end="0"/>
                                            </p:txEl>
                                          </p:spTgt>
                                        </p:tgtEl>
                                        <p:attrNameLst>
                                          <p:attrName>style.visibility</p:attrName>
                                        </p:attrNameLst>
                                      </p:cBhvr>
                                      <p:to>
                                        <p:strVal val="visible"/>
                                      </p:to>
                                    </p:set>
                                    <p:anim calcmode="lin" valueType="num">
                                      <p:cBhvr additive="base">
                                        <p:cTn id="43" dur="300" fill="hold"/>
                                        <p:tgtEl>
                                          <p:spTgt spid="915507">
                                            <p:txEl>
                                              <p:pRg st="0" end="0"/>
                                            </p:txEl>
                                          </p:spTgt>
                                        </p:tgtEl>
                                        <p:attrNameLst>
                                          <p:attrName>ppt_x</p:attrName>
                                        </p:attrNameLst>
                                      </p:cBhvr>
                                      <p:tavLst>
                                        <p:tav tm="0">
                                          <p:val>
                                            <p:strVal val="#ppt_x"/>
                                          </p:val>
                                        </p:tav>
                                        <p:tav tm="100000">
                                          <p:val>
                                            <p:strVal val="#ppt_x"/>
                                          </p:val>
                                        </p:tav>
                                      </p:tavLst>
                                    </p:anim>
                                    <p:anim calcmode="lin" valueType="num">
                                      <p:cBhvr additive="base">
                                        <p:cTn id="44" dur="300" fill="hold"/>
                                        <p:tgtEl>
                                          <p:spTgt spid="91550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iterate type="wd">
                                    <p:tmPct val="100000"/>
                                  </p:iterate>
                                  <p:childTnLst>
                                    <p:set>
                                      <p:cBhvr>
                                        <p:cTn id="48" dur="1" fill="hold">
                                          <p:stCondLst>
                                            <p:cond delay="0"/>
                                          </p:stCondLst>
                                        </p:cTn>
                                        <p:tgtEl>
                                          <p:spTgt spid="915508">
                                            <p:txEl>
                                              <p:pRg st="0" end="0"/>
                                            </p:txEl>
                                          </p:spTgt>
                                        </p:tgtEl>
                                        <p:attrNameLst>
                                          <p:attrName>style.visibility</p:attrName>
                                        </p:attrNameLst>
                                      </p:cBhvr>
                                      <p:to>
                                        <p:strVal val="visible"/>
                                      </p:to>
                                    </p:set>
                                    <p:anim calcmode="lin" valueType="num">
                                      <p:cBhvr additive="base">
                                        <p:cTn id="49" dur="300" fill="hold"/>
                                        <p:tgtEl>
                                          <p:spTgt spid="915508">
                                            <p:txEl>
                                              <p:pRg st="0" end="0"/>
                                            </p:txEl>
                                          </p:spTgt>
                                        </p:tgtEl>
                                        <p:attrNameLst>
                                          <p:attrName>ppt_x</p:attrName>
                                        </p:attrNameLst>
                                      </p:cBhvr>
                                      <p:tavLst>
                                        <p:tav tm="0">
                                          <p:val>
                                            <p:strVal val="#ppt_x"/>
                                          </p:val>
                                        </p:tav>
                                        <p:tav tm="100000">
                                          <p:val>
                                            <p:strVal val="#ppt_x"/>
                                          </p:val>
                                        </p:tav>
                                      </p:tavLst>
                                    </p:anim>
                                    <p:anim calcmode="lin" valueType="num">
                                      <p:cBhvr additive="base">
                                        <p:cTn id="50" dur="300" fill="hold"/>
                                        <p:tgtEl>
                                          <p:spTgt spid="91550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iterate type="wd">
                                    <p:tmPct val="100000"/>
                                  </p:iterate>
                                  <p:childTnLst>
                                    <p:set>
                                      <p:cBhvr>
                                        <p:cTn id="54" dur="1" fill="hold">
                                          <p:stCondLst>
                                            <p:cond delay="0"/>
                                          </p:stCondLst>
                                        </p:cTn>
                                        <p:tgtEl>
                                          <p:spTgt spid="915509">
                                            <p:txEl>
                                              <p:pRg st="0" end="0"/>
                                            </p:txEl>
                                          </p:spTgt>
                                        </p:tgtEl>
                                        <p:attrNameLst>
                                          <p:attrName>style.visibility</p:attrName>
                                        </p:attrNameLst>
                                      </p:cBhvr>
                                      <p:to>
                                        <p:strVal val="visible"/>
                                      </p:to>
                                    </p:set>
                                    <p:anim calcmode="lin" valueType="num">
                                      <p:cBhvr additive="base">
                                        <p:cTn id="55" dur="300" fill="hold"/>
                                        <p:tgtEl>
                                          <p:spTgt spid="915509">
                                            <p:txEl>
                                              <p:pRg st="0" end="0"/>
                                            </p:txEl>
                                          </p:spTgt>
                                        </p:tgtEl>
                                        <p:attrNameLst>
                                          <p:attrName>ppt_x</p:attrName>
                                        </p:attrNameLst>
                                      </p:cBhvr>
                                      <p:tavLst>
                                        <p:tav tm="0">
                                          <p:val>
                                            <p:strVal val="#ppt_x"/>
                                          </p:val>
                                        </p:tav>
                                        <p:tav tm="100000">
                                          <p:val>
                                            <p:strVal val="#ppt_x"/>
                                          </p:val>
                                        </p:tav>
                                      </p:tavLst>
                                    </p:anim>
                                    <p:anim calcmode="lin" valueType="num">
                                      <p:cBhvr additive="base">
                                        <p:cTn id="56" dur="300" fill="hold"/>
                                        <p:tgtEl>
                                          <p:spTgt spid="91550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iterate type="wd">
                                    <p:tmPct val="100000"/>
                                  </p:iterate>
                                  <p:childTnLst>
                                    <p:set>
                                      <p:cBhvr>
                                        <p:cTn id="60" dur="1" fill="hold">
                                          <p:stCondLst>
                                            <p:cond delay="0"/>
                                          </p:stCondLst>
                                        </p:cTn>
                                        <p:tgtEl>
                                          <p:spTgt spid="915511">
                                            <p:txEl>
                                              <p:pRg st="0" end="0"/>
                                            </p:txEl>
                                          </p:spTgt>
                                        </p:tgtEl>
                                        <p:attrNameLst>
                                          <p:attrName>style.visibility</p:attrName>
                                        </p:attrNameLst>
                                      </p:cBhvr>
                                      <p:to>
                                        <p:strVal val="visible"/>
                                      </p:to>
                                    </p:set>
                                    <p:anim calcmode="lin" valueType="num">
                                      <p:cBhvr additive="base">
                                        <p:cTn id="61" dur="300" fill="hold"/>
                                        <p:tgtEl>
                                          <p:spTgt spid="915511">
                                            <p:txEl>
                                              <p:pRg st="0" end="0"/>
                                            </p:txEl>
                                          </p:spTgt>
                                        </p:tgtEl>
                                        <p:attrNameLst>
                                          <p:attrName>ppt_x</p:attrName>
                                        </p:attrNameLst>
                                      </p:cBhvr>
                                      <p:tavLst>
                                        <p:tav tm="0">
                                          <p:val>
                                            <p:strVal val="#ppt_x"/>
                                          </p:val>
                                        </p:tav>
                                        <p:tav tm="100000">
                                          <p:val>
                                            <p:strVal val="#ppt_x"/>
                                          </p:val>
                                        </p:tav>
                                      </p:tavLst>
                                    </p:anim>
                                    <p:anim calcmode="lin" valueType="num">
                                      <p:cBhvr additive="base">
                                        <p:cTn id="62" dur="300" fill="hold"/>
                                        <p:tgtEl>
                                          <p:spTgt spid="9155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iterate type="wd">
                                    <p:tmPct val="100000"/>
                                  </p:iterate>
                                  <p:childTnLst>
                                    <p:set>
                                      <p:cBhvr>
                                        <p:cTn id="66" dur="1" fill="hold">
                                          <p:stCondLst>
                                            <p:cond delay="0"/>
                                          </p:stCondLst>
                                        </p:cTn>
                                        <p:tgtEl>
                                          <p:spTgt spid="915510">
                                            <p:txEl>
                                              <p:pRg st="0" end="0"/>
                                            </p:txEl>
                                          </p:spTgt>
                                        </p:tgtEl>
                                        <p:attrNameLst>
                                          <p:attrName>style.visibility</p:attrName>
                                        </p:attrNameLst>
                                      </p:cBhvr>
                                      <p:to>
                                        <p:strVal val="visible"/>
                                      </p:to>
                                    </p:set>
                                    <p:anim calcmode="lin" valueType="num">
                                      <p:cBhvr additive="base">
                                        <p:cTn id="67" dur="300" fill="hold"/>
                                        <p:tgtEl>
                                          <p:spTgt spid="915510">
                                            <p:txEl>
                                              <p:pRg st="0" end="0"/>
                                            </p:txEl>
                                          </p:spTgt>
                                        </p:tgtEl>
                                        <p:attrNameLst>
                                          <p:attrName>ppt_x</p:attrName>
                                        </p:attrNameLst>
                                      </p:cBhvr>
                                      <p:tavLst>
                                        <p:tav tm="0">
                                          <p:val>
                                            <p:strVal val="#ppt_x"/>
                                          </p:val>
                                        </p:tav>
                                        <p:tav tm="100000">
                                          <p:val>
                                            <p:strVal val="#ppt_x"/>
                                          </p:val>
                                        </p:tav>
                                      </p:tavLst>
                                    </p:anim>
                                    <p:anim calcmode="lin" valueType="num">
                                      <p:cBhvr additive="base">
                                        <p:cTn id="68" dur="300" fill="hold"/>
                                        <p:tgtEl>
                                          <p:spTgt spid="9155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iterate type="wd">
                                    <p:tmPct val="100000"/>
                                  </p:iterate>
                                  <p:childTnLst>
                                    <p:set>
                                      <p:cBhvr>
                                        <p:cTn id="72" dur="1" fill="hold">
                                          <p:stCondLst>
                                            <p:cond delay="0"/>
                                          </p:stCondLst>
                                        </p:cTn>
                                        <p:tgtEl>
                                          <p:spTgt spid="915512">
                                            <p:txEl>
                                              <p:pRg st="0" end="0"/>
                                            </p:txEl>
                                          </p:spTgt>
                                        </p:tgtEl>
                                        <p:attrNameLst>
                                          <p:attrName>style.visibility</p:attrName>
                                        </p:attrNameLst>
                                      </p:cBhvr>
                                      <p:to>
                                        <p:strVal val="visible"/>
                                      </p:to>
                                    </p:set>
                                    <p:anim calcmode="lin" valueType="num">
                                      <p:cBhvr additive="base">
                                        <p:cTn id="73" dur="300" fill="hold"/>
                                        <p:tgtEl>
                                          <p:spTgt spid="915512">
                                            <p:txEl>
                                              <p:pRg st="0" end="0"/>
                                            </p:txEl>
                                          </p:spTgt>
                                        </p:tgtEl>
                                        <p:attrNameLst>
                                          <p:attrName>ppt_x</p:attrName>
                                        </p:attrNameLst>
                                      </p:cBhvr>
                                      <p:tavLst>
                                        <p:tav tm="0">
                                          <p:val>
                                            <p:strVal val="#ppt_x"/>
                                          </p:val>
                                        </p:tav>
                                        <p:tav tm="100000">
                                          <p:val>
                                            <p:strVal val="#ppt_x"/>
                                          </p:val>
                                        </p:tav>
                                      </p:tavLst>
                                    </p:anim>
                                    <p:anim calcmode="lin" valueType="num">
                                      <p:cBhvr additive="base">
                                        <p:cTn id="74" dur="300" fill="hold"/>
                                        <p:tgtEl>
                                          <p:spTgt spid="915512">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502" grpId="0" build="p" autoUpdateAnimBg="0"/>
      <p:bldP spid="915503" grpId="0" build="p" autoUpdateAnimBg="0"/>
      <p:bldP spid="915504" grpId="0" build="p" autoUpdateAnimBg="0"/>
      <p:bldP spid="915505" grpId="0" build="p" autoUpdateAnimBg="0"/>
      <p:bldP spid="915506" grpId="0" build="p" autoUpdateAnimBg="0"/>
      <p:bldP spid="915507" grpId="0" build="p" autoUpdateAnimBg="0"/>
      <p:bldP spid="915508" grpId="0" build="p" autoUpdateAnimBg="0"/>
      <p:bldP spid="915509" grpId="0" build="p" autoUpdateAnimBg="0"/>
      <p:bldP spid="915510" grpId="0" build="p" autoUpdateAnimBg="0"/>
      <p:bldP spid="915511" grpId="0" build="p" autoUpdateAnimBg="0"/>
      <p:bldP spid="915512" grpId="0" build="p" autoUpdateAnimBg="0"/>
      <p:bldP spid="91551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457200" y="274638"/>
            <a:ext cx="8229600" cy="563562"/>
          </a:xfrm>
        </p:spPr>
        <p:txBody>
          <a:bodyPr>
            <a:noAutofit/>
          </a:bodyPr>
          <a:lstStyle/>
          <a:p>
            <a:r>
              <a:rPr lang="en-US" sz="3600" dirty="0"/>
              <a:t>Comparing and Summarizing Performance</a:t>
            </a:r>
          </a:p>
        </p:txBody>
      </p:sp>
      <p:sp>
        <p:nvSpPr>
          <p:cNvPr id="919555" name="Rectangle 3"/>
          <p:cNvSpPr>
            <a:spLocks noGrp="1" noChangeArrowheads="1"/>
          </p:cNvSpPr>
          <p:nvPr>
            <p:ph type="body" idx="1"/>
          </p:nvPr>
        </p:nvSpPr>
        <p:spPr>
          <a:xfrm>
            <a:off x="457200" y="4419600"/>
            <a:ext cx="8305800" cy="2022475"/>
          </a:xfrm>
        </p:spPr>
        <p:txBody>
          <a:bodyPr>
            <a:normAutofit fontScale="77500" lnSpcReduction="20000"/>
          </a:bodyPr>
          <a:lstStyle/>
          <a:p>
            <a:r>
              <a:rPr lang="en-US"/>
              <a:t>Guiding principle in reporting performance measurements is </a:t>
            </a:r>
            <a:r>
              <a:rPr lang="en-US">
                <a:solidFill>
                  <a:schemeClr val="accent1"/>
                </a:solidFill>
              </a:rPr>
              <a:t>reproducibility</a:t>
            </a:r>
            <a:r>
              <a:rPr lang="en-US"/>
              <a:t> – list everything another experimenter would need to duplicate the experiment (version of the operating system, compiler settings, input set used, specific computer configuration (clock rate, cache sizes and speed, memory size and speed, etc.))</a:t>
            </a:r>
          </a:p>
        </p:txBody>
      </p:sp>
      <p:sp>
        <p:nvSpPr>
          <p:cNvPr id="919556" name="Rectangle 4"/>
          <p:cNvSpPr>
            <a:spLocks noChangeArrowheads="1"/>
          </p:cNvSpPr>
          <p:nvPr/>
        </p:nvSpPr>
        <p:spPr bwMode="auto">
          <a:xfrm>
            <a:off x="381000" y="893285"/>
            <a:ext cx="8153400" cy="134778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dirty="0">
                <a:solidFill>
                  <a:schemeClr val="tx1"/>
                </a:solidFill>
              </a:rPr>
              <a:t>How do we summarize the performance for benchmark set with a </a:t>
            </a:r>
            <a:r>
              <a:rPr lang="en-US" sz="2400" dirty="0"/>
              <a:t>single</a:t>
            </a:r>
            <a:r>
              <a:rPr lang="en-US" sz="2400" dirty="0">
                <a:solidFill>
                  <a:schemeClr val="tx1"/>
                </a:solidFill>
              </a:rPr>
              <a:t> number?</a:t>
            </a:r>
          </a:p>
          <a:p>
            <a:pPr marL="741363" lvl="1" indent="-246063">
              <a:lnSpc>
                <a:spcPct val="85000"/>
              </a:lnSpc>
              <a:spcBef>
                <a:spcPct val="40000"/>
              </a:spcBef>
              <a:buClr>
                <a:schemeClr val="accent1"/>
              </a:buClr>
              <a:buSzPct val="75000"/>
              <a:buFont typeface="Monotype Sorts" pitchFamily="2" charset="2"/>
              <a:buChar char="l"/>
            </a:pPr>
            <a:r>
              <a:rPr lang="en-US" sz="2000" dirty="0">
                <a:solidFill>
                  <a:schemeClr val="tx1"/>
                </a:solidFill>
              </a:rPr>
              <a:t>The average of execution times that is directly proportional to total execution time is the </a:t>
            </a:r>
            <a:r>
              <a:rPr lang="en-US" sz="2000" dirty="0"/>
              <a:t>arithmetic mean</a:t>
            </a:r>
            <a:r>
              <a:rPr lang="en-US" sz="2000" dirty="0">
                <a:solidFill>
                  <a:schemeClr val="tx1"/>
                </a:solidFill>
              </a:rPr>
              <a:t> (AM)</a:t>
            </a:r>
          </a:p>
        </p:txBody>
      </p:sp>
      <p:grpSp>
        <p:nvGrpSpPr>
          <p:cNvPr id="2" name="Group 10"/>
          <p:cNvGrpSpPr>
            <a:grpSpLocks/>
          </p:cNvGrpSpPr>
          <p:nvPr/>
        </p:nvGrpSpPr>
        <p:grpSpPr bwMode="auto">
          <a:xfrm>
            <a:off x="2057400" y="2123502"/>
            <a:ext cx="6324600" cy="984250"/>
            <a:chOff x="960" y="1392"/>
            <a:chExt cx="3984" cy="620"/>
          </a:xfrm>
        </p:grpSpPr>
        <p:sp>
          <p:nvSpPr>
            <p:cNvPr id="919559" name="Rectangle 7"/>
            <p:cNvSpPr>
              <a:spLocks noChangeArrowheads="1"/>
            </p:cNvSpPr>
            <p:nvPr/>
          </p:nvSpPr>
          <p:spPr bwMode="auto">
            <a:xfrm>
              <a:off x="960" y="1540"/>
              <a:ext cx="3984" cy="30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AM   =     1/n  </a:t>
              </a:r>
              <a:r>
                <a:rPr lang="en-US" sz="3200" dirty="0">
                  <a:solidFill>
                    <a:schemeClr val="tx1"/>
                  </a:solidFill>
                  <a:sym typeface="Symbol" pitchFamily="18" charset="2"/>
                </a:rPr>
                <a:t></a:t>
              </a:r>
              <a:r>
                <a:rPr lang="en-US" sz="2400" dirty="0">
                  <a:solidFill>
                    <a:schemeClr val="tx1"/>
                  </a:solidFill>
                  <a:sym typeface="Symbol" pitchFamily="18" charset="2"/>
                </a:rPr>
                <a:t>   </a:t>
              </a:r>
              <a:r>
                <a:rPr lang="en-US" sz="2400" dirty="0" err="1">
                  <a:solidFill>
                    <a:schemeClr val="tx1"/>
                  </a:solidFill>
                  <a:sym typeface="Symbol" pitchFamily="18" charset="2"/>
                </a:rPr>
                <a:t>Time</a:t>
              </a:r>
              <a:r>
                <a:rPr lang="en-US" sz="2400" baseline="-25000" dirty="0" err="1">
                  <a:solidFill>
                    <a:schemeClr val="tx1"/>
                  </a:solidFill>
                  <a:sym typeface="Symbol" pitchFamily="18" charset="2"/>
                </a:rPr>
                <a:t>i</a:t>
              </a:r>
              <a:endParaRPr lang="en-US" sz="2400" baseline="-25000" dirty="0">
                <a:solidFill>
                  <a:schemeClr val="tx1"/>
                </a:solidFill>
                <a:sym typeface="Symbol" pitchFamily="18" charset="2"/>
              </a:endParaRPr>
            </a:p>
          </p:txBody>
        </p:sp>
        <p:sp>
          <p:nvSpPr>
            <p:cNvPr id="919560" name="Rectangle 8"/>
            <p:cNvSpPr>
              <a:spLocks noChangeArrowheads="1"/>
            </p:cNvSpPr>
            <p:nvPr/>
          </p:nvSpPr>
          <p:spPr bwMode="auto">
            <a:xfrm>
              <a:off x="2352" y="1824"/>
              <a:ext cx="768" cy="18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i = 1</a:t>
              </a:r>
              <a:endParaRPr lang="en-US" baseline="-25000">
                <a:solidFill>
                  <a:schemeClr val="tx1"/>
                </a:solidFill>
                <a:sym typeface="Symbol" pitchFamily="18" charset="2"/>
              </a:endParaRPr>
            </a:p>
          </p:txBody>
        </p:sp>
        <p:sp>
          <p:nvSpPr>
            <p:cNvPr id="919561" name="Rectangle 9"/>
            <p:cNvSpPr>
              <a:spLocks noChangeArrowheads="1"/>
            </p:cNvSpPr>
            <p:nvPr/>
          </p:nvSpPr>
          <p:spPr bwMode="auto">
            <a:xfrm>
              <a:off x="2400" y="1392"/>
              <a:ext cx="768" cy="18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n</a:t>
              </a:r>
              <a:endParaRPr lang="en-US" baseline="-25000">
                <a:solidFill>
                  <a:schemeClr val="tx1"/>
                </a:solidFill>
                <a:sym typeface="Symbol" pitchFamily="18" charset="2"/>
              </a:endParaRPr>
            </a:p>
          </p:txBody>
        </p:sp>
      </p:grpSp>
      <p:sp>
        <p:nvSpPr>
          <p:cNvPr id="919563" name="Rectangle 11"/>
          <p:cNvSpPr>
            <a:spLocks noChangeArrowheads="1"/>
          </p:cNvSpPr>
          <p:nvPr/>
        </p:nvSpPr>
        <p:spPr bwMode="auto">
          <a:xfrm>
            <a:off x="457200" y="3048000"/>
            <a:ext cx="8153400" cy="1208088"/>
          </a:xfrm>
          <a:prstGeom prst="rect">
            <a:avLst/>
          </a:prstGeom>
          <a:noFill/>
          <a:ln w="12700">
            <a:noFill/>
            <a:miter lim="800000"/>
            <a:headEnd/>
            <a:tailEnd/>
          </a:ln>
          <a:effectLst/>
        </p:spPr>
        <p:txBody>
          <a:bodyPr lIns="63500" tIns="25400" rIns="63500" bIns="25400">
            <a:spAutoFit/>
          </a:bodyPr>
          <a:lstStyle/>
          <a:p>
            <a:pPr marL="741363" lvl="1" indent="-246063">
              <a:lnSpc>
                <a:spcPct val="85000"/>
              </a:lnSpc>
              <a:spcBef>
                <a:spcPct val="40000"/>
              </a:spcBef>
              <a:buClr>
                <a:schemeClr val="accent1"/>
              </a:buClr>
              <a:buSzPct val="75000"/>
              <a:buFont typeface="Monotype Sorts" pitchFamily="2" charset="2"/>
              <a:buChar char="l"/>
            </a:pPr>
            <a:r>
              <a:rPr lang="en-US" sz="2000" dirty="0">
                <a:solidFill>
                  <a:schemeClr val="tx1"/>
                </a:solidFill>
              </a:rPr>
              <a:t>Where </a:t>
            </a:r>
            <a:r>
              <a:rPr lang="en-US" sz="2000" dirty="0" err="1">
                <a:solidFill>
                  <a:schemeClr val="tx1"/>
                </a:solidFill>
              </a:rPr>
              <a:t>Time</a:t>
            </a:r>
            <a:r>
              <a:rPr lang="en-US" sz="2000" baseline="-25000" dirty="0" err="1">
                <a:solidFill>
                  <a:schemeClr val="tx1"/>
                </a:solidFill>
              </a:rPr>
              <a:t>i</a:t>
            </a:r>
            <a:r>
              <a:rPr lang="en-US" sz="2000" dirty="0">
                <a:solidFill>
                  <a:schemeClr val="tx1"/>
                </a:solidFill>
              </a:rPr>
              <a:t> is the execution time for the </a:t>
            </a:r>
            <a:r>
              <a:rPr lang="en-US" sz="2000" dirty="0" err="1">
                <a:solidFill>
                  <a:schemeClr val="tx1"/>
                </a:solidFill>
              </a:rPr>
              <a:t>i</a:t>
            </a:r>
            <a:r>
              <a:rPr lang="en-US" sz="2000" baseline="30000" dirty="0" err="1">
                <a:solidFill>
                  <a:schemeClr val="tx1"/>
                </a:solidFill>
              </a:rPr>
              <a:t>th</a:t>
            </a:r>
            <a:r>
              <a:rPr lang="en-US" sz="2000" dirty="0">
                <a:solidFill>
                  <a:schemeClr val="tx1"/>
                </a:solidFill>
              </a:rPr>
              <a:t> program of a total of n programs in the workload</a:t>
            </a:r>
          </a:p>
          <a:p>
            <a:pPr marL="741363" lvl="1" indent="-246063">
              <a:lnSpc>
                <a:spcPct val="85000"/>
              </a:lnSpc>
              <a:spcBef>
                <a:spcPct val="40000"/>
              </a:spcBef>
              <a:buClr>
                <a:schemeClr val="accent1"/>
              </a:buClr>
              <a:buSzPct val="75000"/>
              <a:buFont typeface="Monotype Sorts" pitchFamily="2" charset="2"/>
              <a:buChar char="l"/>
            </a:pPr>
            <a:r>
              <a:rPr lang="en-US" sz="2000" dirty="0">
                <a:solidFill>
                  <a:schemeClr val="tx1"/>
                </a:solidFill>
              </a:rPr>
              <a:t>A smaller mean indicates a smaller average execution time and thus improved performance</a:t>
            </a:r>
          </a:p>
        </p:txBody>
      </p:sp>
      <p:sp>
        <p:nvSpPr>
          <p:cNvPr id="10" name="Slide Number Placeholder 9"/>
          <p:cNvSpPr>
            <a:spLocks noGrp="1"/>
          </p:cNvSpPr>
          <p:nvPr>
            <p:ph type="sldNum" sz="quarter" idx="12"/>
          </p:nvPr>
        </p:nvSpPr>
        <p:spPr/>
        <p:txBody>
          <a:bodyPr/>
          <a:lstStyle/>
          <a:p>
            <a:fld id="{2F6C9C3A-503B-4EB1-BE9A-98EE9DDD1AEC}"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95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p:txBody>
          <a:bodyPr>
            <a:normAutofit fontScale="90000"/>
          </a:bodyPr>
          <a:lstStyle/>
          <a:p>
            <a:r>
              <a:rPr lang="en-US"/>
              <a:t>Other Performance Metrics</a:t>
            </a:r>
          </a:p>
        </p:txBody>
      </p:sp>
      <p:sp>
        <p:nvSpPr>
          <p:cNvPr id="925699" name="Rectangle 3"/>
          <p:cNvSpPr>
            <a:spLocks noGrp="1" noChangeArrowheads="1"/>
          </p:cNvSpPr>
          <p:nvPr>
            <p:ph type="body" sz="half" idx="1"/>
          </p:nvPr>
        </p:nvSpPr>
        <p:spPr>
          <a:xfrm>
            <a:off x="457200" y="762000"/>
            <a:ext cx="8229600" cy="1347788"/>
          </a:xfrm>
        </p:spPr>
        <p:txBody>
          <a:bodyPr>
            <a:normAutofit fontScale="77500" lnSpcReduction="20000"/>
          </a:bodyPr>
          <a:lstStyle/>
          <a:p>
            <a:r>
              <a:rPr lang="en-US"/>
              <a:t>Power consumption – especially in the embedded market where battery life is important (and passive cooling)</a:t>
            </a:r>
          </a:p>
          <a:p>
            <a:pPr lvl="1"/>
            <a:r>
              <a:rPr lang="en-US"/>
              <a:t>For power-limited applications, the most important metric is energy efficiency</a:t>
            </a:r>
          </a:p>
        </p:txBody>
      </p:sp>
      <p:sp>
        <p:nvSpPr>
          <p:cNvPr id="2" name="Content Placeholder 1"/>
          <p:cNvSpPr>
            <a:spLocks noGrp="1"/>
          </p:cNvSpPr>
          <p:nvPr>
            <p:ph sz="half" idx="2"/>
          </p:nvPr>
        </p:nvSpPr>
        <p:spPr/>
        <p:txBody>
          <a:bodyPr/>
          <a:lstStyle/>
          <a:p>
            <a:endParaRPr lang="en-US"/>
          </a:p>
        </p:txBody>
      </p:sp>
    </p:spTree>
    <p:extLst>
      <p:ext uri="{BB962C8B-B14F-4D97-AF65-F5344CB8AC3E}">
        <p14:creationId xmlns:p14="http://schemas.microsoft.com/office/powerpoint/2010/main" val="2641833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a:xfrm>
            <a:off x="666750" y="152400"/>
            <a:ext cx="8077200" cy="533400"/>
          </a:xfrm>
          <a:noFill/>
          <a:ln/>
        </p:spPr>
        <p:txBody>
          <a:bodyPr>
            <a:normAutofit fontScale="90000"/>
          </a:bodyPr>
          <a:lstStyle/>
          <a:p>
            <a:r>
              <a:rPr lang="en-US" sz="4000" b="1">
                <a:effectLst>
                  <a:outerShdw blurRad="38100" dist="38100" dir="2700000" algn="tl">
                    <a:srgbClr val="C0C0C0"/>
                  </a:outerShdw>
                </a:effectLst>
              </a:rPr>
              <a:t>Aspects of CPU Execution Time</a:t>
            </a:r>
            <a:endParaRPr lang="en-US"/>
          </a:p>
        </p:txBody>
      </p:sp>
      <p:grpSp>
        <p:nvGrpSpPr>
          <p:cNvPr id="50181" name="Group 5"/>
          <p:cNvGrpSpPr>
            <a:grpSpLocks/>
          </p:cNvGrpSpPr>
          <p:nvPr/>
        </p:nvGrpSpPr>
        <p:grpSpPr bwMode="auto">
          <a:xfrm>
            <a:off x="1314450" y="800100"/>
            <a:ext cx="6729413" cy="457200"/>
            <a:chOff x="834" y="576"/>
            <a:chExt cx="4239" cy="288"/>
          </a:xfrm>
        </p:grpSpPr>
        <p:sp>
          <p:nvSpPr>
            <p:cNvPr id="50182" name="Text Box 6"/>
            <p:cNvSpPr txBox="1">
              <a:spLocks noChangeArrowheads="1"/>
            </p:cNvSpPr>
            <p:nvPr/>
          </p:nvSpPr>
          <p:spPr bwMode="auto">
            <a:xfrm>
              <a:off x="938" y="581"/>
              <a:ext cx="413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b="1"/>
                <a:t>CPU Time = Instruction count  x  CPI</a:t>
              </a:r>
              <a:r>
                <a:rPr lang="en-US" sz="2200" b="1" baseline="-25000"/>
                <a:t>   </a:t>
              </a:r>
              <a:r>
                <a:rPr lang="en-US" sz="2200" b="1"/>
                <a:t>x  Clock cycle</a:t>
              </a:r>
              <a:r>
                <a:rPr lang="en-US" sz="2000" b="1"/>
                <a:t> </a:t>
              </a:r>
            </a:p>
          </p:txBody>
        </p:sp>
        <p:sp>
          <p:nvSpPr>
            <p:cNvPr id="50183" name="Rectangle 7"/>
            <p:cNvSpPr>
              <a:spLocks noChangeArrowheads="1"/>
            </p:cNvSpPr>
            <p:nvPr/>
          </p:nvSpPr>
          <p:spPr bwMode="auto">
            <a:xfrm>
              <a:off x="834" y="576"/>
              <a:ext cx="4224"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184" name="Group 8"/>
          <p:cNvGrpSpPr>
            <a:grpSpLocks/>
          </p:cNvGrpSpPr>
          <p:nvPr/>
        </p:nvGrpSpPr>
        <p:grpSpPr bwMode="auto">
          <a:xfrm>
            <a:off x="666750" y="1552575"/>
            <a:ext cx="7943850" cy="4538663"/>
            <a:chOff x="420" y="978"/>
            <a:chExt cx="5004" cy="2859"/>
          </a:xfrm>
        </p:grpSpPr>
        <p:sp>
          <p:nvSpPr>
            <p:cNvPr id="50185" name="AutoShape 9"/>
            <p:cNvSpPr>
              <a:spLocks noChangeAspect="1" noChangeArrowheads="1"/>
            </p:cNvSpPr>
            <p:nvPr/>
          </p:nvSpPr>
          <p:spPr bwMode="auto">
            <a:xfrm>
              <a:off x="2306" y="2225"/>
              <a:ext cx="1186" cy="944"/>
            </a:xfrm>
            <a:prstGeom prst="triangle">
              <a:avLst>
                <a:gd name="adj" fmla="val 50000"/>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6" name="Text Box 10"/>
            <p:cNvSpPr txBox="1">
              <a:spLocks noChangeArrowheads="1"/>
            </p:cNvSpPr>
            <p:nvPr/>
          </p:nvSpPr>
          <p:spPr bwMode="auto">
            <a:xfrm>
              <a:off x="2184" y="1921"/>
              <a:ext cx="18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effectLst>
                    <a:outerShdw blurRad="38100" dist="38100" dir="2700000" algn="tl">
                      <a:srgbClr val="C0C0C0"/>
                    </a:outerShdw>
                  </a:effectLst>
                </a:rPr>
                <a:t>Instruction Count   </a:t>
              </a:r>
              <a:r>
                <a:rPr lang="en-US" b="1">
                  <a:solidFill>
                    <a:schemeClr val="hlink"/>
                  </a:solidFill>
                  <a:effectLst>
                    <a:outerShdw blurRad="38100" dist="38100" dir="2700000" algn="tl">
                      <a:srgbClr val="C0C0C0"/>
                    </a:outerShdw>
                  </a:effectLst>
                </a:rPr>
                <a:t>I</a:t>
              </a:r>
              <a:endParaRPr lang="en-US" b="1"/>
            </a:p>
          </p:txBody>
        </p:sp>
        <p:sp>
          <p:nvSpPr>
            <p:cNvPr id="50187" name="Text Box 11"/>
            <p:cNvSpPr txBox="1">
              <a:spLocks noChangeArrowheads="1"/>
            </p:cNvSpPr>
            <p:nvPr/>
          </p:nvSpPr>
          <p:spPr bwMode="auto">
            <a:xfrm>
              <a:off x="3246" y="3191"/>
              <a:ext cx="596" cy="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b="1">
                  <a:effectLst>
                    <a:outerShdw blurRad="38100" dist="38100" dir="2700000" algn="tl">
                      <a:srgbClr val="C0C0C0"/>
                    </a:outerShdw>
                  </a:effectLst>
                </a:rPr>
                <a:t>Clock</a:t>
              </a:r>
            </a:p>
            <a:p>
              <a:pPr>
                <a:lnSpc>
                  <a:spcPct val="85000"/>
                </a:lnSpc>
              </a:pPr>
              <a:r>
                <a:rPr lang="en-US" b="1">
                  <a:effectLst>
                    <a:outerShdw blurRad="38100" dist="38100" dir="2700000" algn="tl">
                      <a:srgbClr val="C0C0C0"/>
                    </a:outerShdw>
                  </a:effectLst>
                </a:rPr>
                <a:t>Cycle</a:t>
              </a:r>
            </a:p>
            <a:p>
              <a:pPr>
                <a:lnSpc>
                  <a:spcPct val="85000"/>
                </a:lnSpc>
              </a:pPr>
              <a:r>
                <a:rPr lang="en-US" b="1">
                  <a:effectLst>
                    <a:outerShdw blurRad="38100" dist="38100" dir="2700000" algn="tl">
                      <a:srgbClr val="C0C0C0"/>
                    </a:outerShdw>
                  </a:effectLst>
                </a:rPr>
                <a:t>  </a:t>
              </a:r>
              <a:r>
                <a:rPr lang="en-US" b="1">
                  <a:solidFill>
                    <a:schemeClr val="hlink"/>
                  </a:solidFill>
                  <a:effectLst>
                    <a:outerShdw blurRad="38100" dist="38100" dir="2700000" algn="tl">
                      <a:srgbClr val="C0C0C0"/>
                    </a:outerShdw>
                  </a:effectLst>
                </a:rPr>
                <a:t>C</a:t>
              </a:r>
              <a:endParaRPr lang="en-US" sz="2000" b="1"/>
            </a:p>
          </p:txBody>
        </p:sp>
        <p:sp>
          <p:nvSpPr>
            <p:cNvPr id="50188" name="Text Box 12"/>
            <p:cNvSpPr txBox="1">
              <a:spLocks noChangeArrowheads="1"/>
            </p:cNvSpPr>
            <p:nvPr/>
          </p:nvSpPr>
          <p:spPr bwMode="auto">
            <a:xfrm>
              <a:off x="1896" y="3181"/>
              <a:ext cx="5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  </a:t>
              </a:r>
              <a:r>
                <a:rPr lang="en-US" b="1">
                  <a:solidFill>
                    <a:schemeClr val="hlink"/>
                  </a:solidFill>
                  <a:effectLst>
                    <a:outerShdw blurRad="38100" dist="38100" dir="2700000" algn="tl">
                      <a:srgbClr val="C0C0C0"/>
                    </a:outerShdw>
                  </a:effectLst>
                </a:rPr>
                <a:t>CPI</a:t>
              </a:r>
              <a:endParaRPr lang="en-US" sz="2000" b="1"/>
            </a:p>
          </p:txBody>
        </p:sp>
        <p:grpSp>
          <p:nvGrpSpPr>
            <p:cNvPr id="50189" name="Group 13"/>
            <p:cNvGrpSpPr>
              <a:grpSpLocks/>
            </p:cNvGrpSpPr>
            <p:nvPr/>
          </p:nvGrpSpPr>
          <p:grpSpPr bwMode="auto">
            <a:xfrm>
              <a:off x="3852" y="3057"/>
              <a:ext cx="1572" cy="558"/>
              <a:chOff x="3912" y="3114"/>
              <a:chExt cx="1572" cy="558"/>
            </a:xfrm>
          </p:grpSpPr>
          <p:sp>
            <p:nvSpPr>
              <p:cNvPr id="50190" name="AutoShape 14"/>
              <p:cNvSpPr>
                <a:spLocks noChangeArrowheads="1"/>
              </p:cNvSpPr>
              <p:nvPr/>
            </p:nvSpPr>
            <p:spPr bwMode="auto">
              <a:xfrm>
                <a:off x="3912" y="3114"/>
                <a:ext cx="1548" cy="558"/>
              </a:xfrm>
              <a:prstGeom prst="leftArrowCallout">
                <a:avLst>
                  <a:gd name="adj1" fmla="val 25000"/>
                  <a:gd name="adj2" fmla="val 25000"/>
                  <a:gd name="adj3" fmla="val 46237"/>
                  <a:gd name="adj4" fmla="val 66667"/>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1" name="Text Box 15"/>
              <p:cNvSpPr txBox="1">
                <a:spLocks noChangeArrowheads="1"/>
              </p:cNvSpPr>
              <p:nvPr/>
            </p:nvSpPr>
            <p:spPr bwMode="auto">
              <a:xfrm>
                <a:off x="4428" y="3146"/>
                <a:ext cx="1056"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Depends on:</a:t>
                </a:r>
              </a:p>
              <a:p>
                <a:endParaRPr lang="en-US" sz="300" b="1"/>
              </a:p>
              <a:p>
                <a:r>
                  <a:rPr lang="en-US" sz="1400" b="1"/>
                  <a:t>CPU Organization</a:t>
                </a:r>
              </a:p>
              <a:p>
                <a:r>
                  <a:rPr lang="en-US" sz="1400" b="1"/>
                  <a:t>Technology (VLSI)</a:t>
                </a:r>
              </a:p>
            </p:txBody>
          </p:sp>
        </p:grpSp>
        <p:grpSp>
          <p:nvGrpSpPr>
            <p:cNvPr id="50192" name="Group 16"/>
            <p:cNvGrpSpPr>
              <a:grpSpLocks/>
            </p:cNvGrpSpPr>
            <p:nvPr/>
          </p:nvGrpSpPr>
          <p:grpSpPr bwMode="auto">
            <a:xfrm>
              <a:off x="420" y="2928"/>
              <a:ext cx="1536" cy="816"/>
              <a:chOff x="336" y="2736"/>
              <a:chExt cx="1536" cy="816"/>
            </a:xfrm>
          </p:grpSpPr>
          <p:sp>
            <p:nvSpPr>
              <p:cNvPr id="50193" name="Text Box 17"/>
              <p:cNvSpPr txBox="1">
                <a:spLocks noChangeArrowheads="1"/>
              </p:cNvSpPr>
              <p:nvPr/>
            </p:nvSpPr>
            <p:spPr bwMode="auto">
              <a:xfrm>
                <a:off x="336" y="2754"/>
                <a:ext cx="1008" cy="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Depends on:</a:t>
                </a:r>
              </a:p>
              <a:p>
                <a:endParaRPr lang="en-US" sz="300" b="1"/>
              </a:p>
              <a:p>
                <a:r>
                  <a:rPr lang="en-US" sz="1400" b="1"/>
                  <a:t>Program Used</a:t>
                </a:r>
              </a:p>
              <a:p>
                <a:endParaRPr lang="en-US" sz="300" b="1"/>
              </a:p>
              <a:p>
                <a:r>
                  <a:rPr lang="en-US" sz="1400" b="1"/>
                  <a:t>Compiler</a:t>
                </a:r>
              </a:p>
              <a:p>
                <a:r>
                  <a:rPr lang="en-US" sz="1400" b="1"/>
                  <a:t>ISA</a:t>
                </a:r>
              </a:p>
              <a:p>
                <a:r>
                  <a:rPr lang="en-US" sz="1400" b="1"/>
                  <a:t>CPU Organization</a:t>
                </a:r>
                <a:endParaRPr lang="en-US" sz="2000" b="1"/>
              </a:p>
            </p:txBody>
          </p:sp>
          <p:sp>
            <p:nvSpPr>
              <p:cNvPr id="50194" name="AutoShape 18"/>
              <p:cNvSpPr>
                <a:spLocks noChangeArrowheads="1"/>
              </p:cNvSpPr>
              <p:nvPr/>
            </p:nvSpPr>
            <p:spPr bwMode="auto">
              <a:xfrm flipH="1">
                <a:off x="336" y="2736"/>
                <a:ext cx="1536" cy="816"/>
              </a:xfrm>
              <a:prstGeom prst="leftArrowCallout">
                <a:avLst>
                  <a:gd name="adj1" fmla="val 25000"/>
                  <a:gd name="adj2" fmla="val 25000"/>
                  <a:gd name="adj3" fmla="val 31373"/>
                  <a:gd name="adj4" fmla="val 66667"/>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195" name="Group 19"/>
            <p:cNvGrpSpPr>
              <a:grpSpLocks/>
            </p:cNvGrpSpPr>
            <p:nvPr/>
          </p:nvGrpSpPr>
          <p:grpSpPr bwMode="auto">
            <a:xfrm>
              <a:off x="2412" y="978"/>
              <a:ext cx="978" cy="1002"/>
              <a:chOff x="2358" y="966"/>
              <a:chExt cx="978" cy="1002"/>
            </a:xfrm>
          </p:grpSpPr>
          <p:sp>
            <p:nvSpPr>
              <p:cNvPr id="50196" name="AutoShape 20"/>
              <p:cNvSpPr>
                <a:spLocks noChangeArrowheads="1"/>
              </p:cNvSpPr>
              <p:nvPr/>
            </p:nvSpPr>
            <p:spPr bwMode="auto">
              <a:xfrm rot="-5400000">
                <a:off x="2346" y="978"/>
                <a:ext cx="1002" cy="978"/>
              </a:xfrm>
              <a:prstGeom prst="leftArrowCallout">
                <a:avLst>
                  <a:gd name="adj1" fmla="val 25000"/>
                  <a:gd name="adj2" fmla="val 25000"/>
                  <a:gd name="adj3" fmla="val 17076"/>
                  <a:gd name="adj4" fmla="val 66667"/>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7" name="Text Box 21"/>
              <p:cNvSpPr txBox="1">
                <a:spLocks noChangeArrowheads="1"/>
              </p:cNvSpPr>
              <p:nvPr/>
            </p:nvSpPr>
            <p:spPr bwMode="auto">
              <a:xfrm>
                <a:off x="2466" y="972"/>
                <a:ext cx="816" cy="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Depends on:</a:t>
                </a:r>
              </a:p>
              <a:p>
                <a:endParaRPr lang="en-US" sz="300" b="1"/>
              </a:p>
              <a:p>
                <a:endParaRPr lang="en-US" sz="300" b="1"/>
              </a:p>
              <a:p>
                <a:r>
                  <a:rPr lang="en-US" sz="1400" b="1"/>
                  <a:t>Program Used</a:t>
                </a:r>
              </a:p>
              <a:p>
                <a:r>
                  <a:rPr lang="en-US" sz="1400" b="1"/>
                  <a:t>Compiler</a:t>
                </a:r>
              </a:p>
              <a:p>
                <a:r>
                  <a:rPr lang="en-US" sz="1400" b="1"/>
                  <a:t>ISA</a:t>
                </a:r>
              </a:p>
            </p:txBody>
          </p:sp>
        </p:grpSp>
      </p:grpSp>
      <p:sp>
        <p:nvSpPr>
          <p:cNvPr id="50200" name="Text Box 24"/>
          <p:cNvSpPr txBox="1">
            <a:spLocks noChangeArrowheads="1"/>
          </p:cNvSpPr>
          <p:nvPr/>
        </p:nvSpPr>
        <p:spPr bwMode="auto">
          <a:xfrm>
            <a:off x="3108325" y="5472113"/>
            <a:ext cx="974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(Average</a:t>
            </a:r>
          </a:p>
          <a:p>
            <a:r>
              <a:rPr lang="en-US" sz="1600" b="1"/>
              <a:t>CPI)</a:t>
            </a:r>
            <a:endParaRPr lang="en-US" sz="2000" b="1"/>
          </a:p>
        </p:txBody>
      </p:sp>
      <p:sp>
        <p:nvSpPr>
          <p:cNvPr id="50201" name="Text Box 25"/>
          <p:cNvSpPr txBox="1">
            <a:spLocks noChangeArrowheads="1"/>
          </p:cNvSpPr>
          <p:nvPr/>
        </p:nvSpPr>
        <p:spPr bwMode="auto">
          <a:xfrm>
            <a:off x="6248400" y="1571625"/>
            <a:ext cx="2184400" cy="4095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T =  I  x  CPI   x C</a:t>
            </a:r>
            <a:endParaRPr lang="en-US" sz="2500"/>
          </a:p>
        </p:txBody>
      </p:sp>
      <p:sp>
        <p:nvSpPr>
          <p:cNvPr id="50202" name="Text Box 26"/>
          <p:cNvSpPr txBox="1">
            <a:spLocks noChangeArrowheads="1"/>
          </p:cNvSpPr>
          <p:nvPr/>
        </p:nvSpPr>
        <p:spPr bwMode="auto">
          <a:xfrm>
            <a:off x="6705600" y="3200400"/>
            <a:ext cx="2011363" cy="5302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I =Dynamic instruction </a:t>
            </a:r>
          </a:p>
          <a:p>
            <a:r>
              <a:rPr lang="en-US" sz="1400" b="1"/>
              <a:t>      count executed</a:t>
            </a:r>
          </a:p>
        </p:txBody>
      </p:sp>
    </p:spTree>
    <p:extLst>
      <p:ext uri="{BB962C8B-B14F-4D97-AF65-F5344CB8AC3E}">
        <p14:creationId xmlns:p14="http://schemas.microsoft.com/office/powerpoint/2010/main" val="550858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673100" y="317500"/>
            <a:ext cx="8001000" cy="304800"/>
          </a:xfrm>
          <a:noFill/>
          <a:ln/>
        </p:spPr>
        <p:txBody>
          <a:bodyPr>
            <a:normAutofit fontScale="90000"/>
          </a:bodyPr>
          <a:lstStyle/>
          <a:p>
            <a:r>
              <a:rPr lang="en-US" sz="4500" b="1">
                <a:effectLst>
                  <a:outerShdw blurRad="38100" dist="38100" dir="2700000" algn="tl">
                    <a:srgbClr val="C0C0C0"/>
                  </a:outerShdw>
                </a:effectLst>
              </a:rPr>
              <a:t>CPU Execution Time: Example</a:t>
            </a:r>
            <a:endParaRPr lang="en-US" sz="4600" b="1">
              <a:effectLst>
                <a:outerShdw blurRad="38100" dist="38100" dir="2700000" algn="tl">
                  <a:srgbClr val="C0C0C0"/>
                </a:outerShdw>
              </a:effectLst>
            </a:endParaRPr>
          </a:p>
        </p:txBody>
      </p:sp>
      <p:sp>
        <p:nvSpPr>
          <p:cNvPr id="49157" name="Rectangle 5"/>
          <p:cNvSpPr>
            <a:spLocks noGrp="1" noChangeArrowheads="1"/>
          </p:cNvSpPr>
          <p:nvPr>
            <p:ph type="body" idx="1"/>
          </p:nvPr>
        </p:nvSpPr>
        <p:spPr>
          <a:xfrm>
            <a:off x="622300" y="812800"/>
            <a:ext cx="8077200" cy="5410200"/>
          </a:xfrm>
          <a:noFill/>
          <a:ln/>
        </p:spPr>
        <p:txBody>
          <a:bodyPr>
            <a:normAutofit fontScale="85000" lnSpcReduction="10000"/>
          </a:bodyPr>
          <a:lstStyle/>
          <a:p>
            <a:r>
              <a:rPr lang="en-US" dirty="0"/>
              <a:t>A Program is running on a specific machine (CPU) with the following parameters:</a:t>
            </a:r>
          </a:p>
          <a:p>
            <a:pPr lvl="1"/>
            <a:r>
              <a:rPr lang="en-US" sz="2200" b="1" dirty="0"/>
              <a:t>Total executed instruction count:   10,000,000  instructions Average CPI for the program:   2.5  cycles/instruction.</a:t>
            </a:r>
          </a:p>
          <a:p>
            <a:pPr lvl="1"/>
            <a:r>
              <a:rPr lang="en-US" sz="2200" b="1" dirty="0"/>
              <a:t>CPU clock rate:  200 </a:t>
            </a:r>
            <a:r>
              <a:rPr lang="en-US" sz="2200" b="1" dirty="0" err="1"/>
              <a:t>MHz.</a:t>
            </a:r>
            <a:r>
              <a:rPr lang="en-US" sz="2200" b="1" dirty="0"/>
              <a:t> </a:t>
            </a:r>
            <a:r>
              <a:rPr lang="en-US" sz="2200" dirty="0"/>
              <a:t>(clock cycle = 5x10</a:t>
            </a:r>
            <a:r>
              <a:rPr lang="en-US" sz="2200" baseline="30000" dirty="0"/>
              <a:t>-9 </a:t>
            </a:r>
            <a:r>
              <a:rPr lang="en-US" sz="2200" dirty="0"/>
              <a:t>seconds</a:t>
            </a:r>
            <a:r>
              <a:rPr lang="en-US" sz="2200" dirty="0" smtClean="0"/>
              <a:t>) </a:t>
            </a:r>
            <a:r>
              <a:rPr lang="en-US" sz="2400" dirty="0"/>
              <a:t>5 </a:t>
            </a:r>
            <a:r>
              <a:rPr lang="en-US" sz="2400" dirty="0" err="1"/>
              <a:t>nsec</a:t>
            </a:r>
            <a:r>
              <a:rPr lang="en-US" sz="2400" dirty="0"/>
              <a:t> clock cycle  =&gt;  200 MHz clock </a:t>
            </a:r>
            <a:r>
              <a:rPr lang="en-US" sz="2400" dirty="0" smtClean="0"/>
              <a:t>rate</a:t>
            </a:r>
            <a:endParaRPr lang="en-US" sz="2200" b="1" dirty="0"/>
          </a:p>
          <a:p>
            <a:r>
              <a:rPr lang="en-US" dirty="0"/>
              <a:t>What is the execution time for this program</a:t>
            </a:r>
            <a:r>
              <a:rPr lang="en-US" dirty="0" smtClean="0"/>
              <a:t>:</a:t>
            </a:r>
          </a:p>
          <a:p>
            <a:endParaRPr lang="en-US" dirty="0" smtClean="0"/>
          </a:p>
          <a:p>
            <a:pPr>
              <a:buFontTx/>
              <a:buNone/>
            </a:pPr>
            <a:endParaRPr lang="en-US" dirty="0" smtClean="0"/>
          </a:p>
          <a:p>
            <a:pPr>
              <a:buFontTx/>
              <a:buNone/>
            </a:pPr>
            <a:endParaRPr lang="en-US" sz="1200" dirty="0"/>
          </a:p>
          <a:p>
            <a:pPr>
              <a:buFontTx/>
              <a:buNone/>
            </a:pPr>
            <a:r>
              <a:rPr lang="en-US" dirty="0"/>
              <a:t>CPU time =  Instruction count  x  CPI</a:t>
            </a:r>
            <a:r>
              <a:rPr lang="en-US" baseline="-25000" dirty="0"/>
              <a:t>  </a:t>
            </a:r>
            <a:r>
              <a:rPr lang="en-US" dirty="0"/>
              <a:t>x  Clock cycle</a:t>
            </a:r>
          </a:p>
          <a:p>
            <a:pPr>
              <a:buFontTx/>
              <a:buNone/>
            </a:pPr>
            <a:r>
              <a:rPr lang="en-US" dirty="0"/>
              <a:t>                  =     10,000,000          x   2.5  x   1 / clock rate </a:t>
            </a:r>
          </a:p>
          <a:p>
            <a:pPr>
              <a:buFontTx/>
              <a:buNone/>
            </a:pPr>
            <a:r>
              <a:rPr lang="en-US" dirty="0"/>
              <a:t>                  =     10,000,000          x   2.5  x    5x10</a:t>
            </a:r>
            <a:r>
              <a:rPr lang="en-US" baseline="30000" dirty="0"/>
              <a:t>-9</a:t>
            </a:r>
          </a:p>
          <a:p>
            <a:pPr>
              <a:buFontTx/>
              <a:buNone/>
            </a:pPr>
            <a:r>
              <a:rPr lang="en-US" baseline="30000" dirty="0"/>
              <a:t>                          </a:t>
            </a:r>
            <a:r>
              <a:rPr lang="en-US" dirty="0"/>
              <a:t>=     .125  seconds</a:t>
            </a:r>
            <a:r>
              <a:rPr lang="en-US" baseline="30000" dirty="0"/>
              <a:t> </a:t>
            </a:r>
            <a:endParaRPr lang="en-US" dirty="0"/>
          </a:p>
          <a:p>
            <a:pPr>
              <a:buFontTx/>
              <a:buNone/>
            </a:pPr>
            <a:endParaRPr lang="en-US" dirty="0"/>
          </a:p>
        </p:txBody>
      </p:sp>
      <p:grpSp>
        <p:nvGrpSpPr>
          <p:cNvPr id="49158" name="Group 6"/>
          <p:cNvGrpSpPr>
            <a:grpSpLocks/>
          </p:cNvGrpSpPr>
          <p:nvPr/>
        </p:nvGrpSpPr>
        <p:grpSpPr bwMode="auto">
          <a:xfrm>
            <a:off x="2374900" y="-1754840"/>
            <a:ext cx="5740400" cy="0"/>
            <a:chOff x="1552" y="3312"/>
            <a:chExt cx="3616" cy="0"/>
          </a:xfrm>
        </p:grpSpPr>
        <p:sp>
          <p:nvSpPr>
            <p:cNvPr id="49160" name="Line 8"/>
            <p:cNvSpPr>
              <a:spLocks noChangeShapeType="1"/>
            </p:cNvSpPr>
            <p:nvPr/>
          </p:nvSpPr>
          <p:spPr bwMode="auto">
            <a:xfrm>
              <a:off x="1552" y="3312"/>
              <a:ext cx="5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1" name="Line 9"/>
            <p:cNvSpPr>
              <a:spLocks noChangeShapeType="1"/>
            </p:cNvSpPr>
            <p:nvPr/>
          </p:nvSpPr>
          <p:spPr bwMode="auto">
            <a:xfrm>
              <a:off x="2512" y="3312"/>
              <a:ext cx="8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2" name="Line 10"/>
            <p:cNvSpPr>
              <a:spLocks noChangeShapeType="1"/>
            </p:cNvSpPr>
            <p:nvPr/>
          </p:nvSpPr>
          <p:spPr bwMode="auto">
            <a:xfrm>
              <a:off x="3568" y="3312"/>
              <a:ext cx="6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3" name="Line 11"/>
            <p:cNvSpPr>
              <a:spLocks noChangeShapeType="1"/>
            </p:cNvSpPr>
            <p:nvPr/>
          </p:nvSpPr>
          <p:spPr bwMode="auto">
            <a:xfrm>
              <a:off x="4584" y="3312"/>
              <a:ext cx="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165" name="Text Box 13"/>
          <p:cNvSpPr txBox="1">
            <a:spLocks noChangeArrowheads="1"/>
          </p:cNvSpPr>
          <p:nvPr/>
        </p:nvSpPr>
        <p:spPr bwMode="auto">
          <a:xfrm>
            <a:off x="3049516" y="3517900"/>
            <a:ext cx="2184400" cy="4095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T =  I  x  CPI   x C</a:t>
            </a:r>
            <a:endParaRPr lang="en-US" sz="2500"/>
          </a:p>
        </p:txBody>
      </p:sp>
    </p:spTree>
    <p:extLst>
      <p:ext uri="{BB962C8B-B14F-4D97-AF65-F5344CB8AC3E}">
        <p14:creationId xmlns:p14="http://schemas.microsoft.com/office/powerpoint/2010/main" val="641813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673100" y="317500"/>
            <a:ext cx="8013700" cy="139700"/>
          </a:xfrm>
          <a:noFill/>
          <a:ln/>
        </p:spPr>
        <p:txBody>
          <a:bodyPr>
            <a:normAutofit fontScale="90000"/>
          </a:bodyPr>
          <a:lstStyle/>
          <a:p>
            <a:r>
              <a:rPr lang="en-US" b="1">
                <a:effectLst>
                  <a:outerShdw blurRad="38100" dist="38100" dir="2700000" algn="tl">
                    <a:srgbClr val="C0C0C0"/>
                  </a:outerShdw>
                </a:effectLst>
              </a:rPr>
              <a:t>Performance Comparison: Example</a:t>
            </a:r>
            <a:endParaRPr lang="en-US" sz="4600" b="1">
              <a:effectLst>
                <a:outerShdw blurRad="38100" dist="38100" dir="2700000" algn="tl">
                  <a:srgbClr val="C0C0C0"/>
                </a:outerShdw>
              </a:effectLst>
            </a:endParaRPr>
          </a:p>
        </p:txBody>
      </p:sp>
      <p:sp>
        <p:nvSpPr>
          <p:cNvPr id="52229" name="Rectangle 5"/>
          <p:cNvSpPr>
            <a:spLocks noGrp="1" noChangeArrowheads="1"/>
          </p:cNvSpPr>
          <p:nvPr>
            <p:ph type="body" idx="1"/>
          </p:nvPr>
        </p:nvSpPr>
        <p:spPr>
          <a:xfrm>
            <a:off x="609600" y="685800"/>
            <a:ext cx="8077200" cy="5410200"/>
          </a:xfrm>
          <a:noFill/>
          <a:ln/>
        </p:spPr>
        <p:txBody>
          <a:bodyPr>
            <a:normAutofit lnSpcReduction="10000"/>
          </a:bodyPr>
          <a:lstStyle/>
          <a:p>
            <a:r>
              <a:rPr lang="en-US" sz="2000"/>
              <a:t>From the previous example:  A Program is running on a specific machine with the following parameters:</a:t>
            </a:r>
          </a:p>
          <a:p>
            <a:pPr lvl="1"/>
            <a:r>
              <a:rPr lang="en-US" sz="2000" b="1"/>
              <a:t>Total executed instruction count, I:     10,000,000 instructions</a:t>
            </a:r>
          </a:p>
          <a:p>
            <a:pPr lvl="1"/>
            <a:r>
              <a:rPr lang="en-US" sz="2000" b="1"/>
              <a:t>Average CPI for the program:   2.5  cycles/instruction.</a:t>
            </a:r>
          </a:p>
          <a:p>
            <a:pPr lvl="1"/>
            <a:r>
              <a:rPr lang="en-US" sz="2000" b="1"/>
              <a:t>CPU clock rate:  200 MHz.</a:t>
            </a:r>
          </a:p>
          <a:p>
            <a:r>
              <a:rPr lang="en-US" sz="2000"/>
              <a:t>Using the same program with these changes: </a:t>
            </a:r>
          </a:p>
          <a:p>
            <a:pPr lvl="1"/>
            <a:r>
              <a:rPr lang="en-US" sz="2000" b="1"/>
              <a:t>A new compiler used:  New instruction count 9,500,000</a:t>
            </a:r>
          </a:p>
          <a:p>
            <a:pPr lvl="1">
              <a:buFontTx/>
              <a:buNone/>
            </a:pPr>
            <a:r>
              <a:rPr lang="en-US" sz="2000" b="1"/>
              <a:t>                                           New CPI:  3.0</a:t>
            </a:r>
          </a:p>
          <a:p>
            <a:pPr lvl="1"/>
            <a:r>
              <a:rPr lang="en-US" sz="2000" b="1"/>
              <a:t>Faster CPU implementation:  New clock rate = 300 MHZ</a:t>
            </a:r>
          </a:p>
          <a:p>
            <a:r>
              <a:rPr lang="en-US" sz="2000"/>
              <a:t>What is the speedup with the changes?</a:t>
            </a:r>
            <a:endParaRPr lang="en-US"/>
          </a:p>
          <a:p>
            <a:pPr>
              <a:buFontTx/>
              <a:buNone/>
            </a:pPr>
            <a:endParaRPr lang="en-US" sz="1200"/>
          </a:p>
          <a:p>
            <a:pPr>
              <a:buFontTx/>
              <a:buNone/>
            </a:pPr>
            <a:endParaRPr lang="en-US"/>
          </a:p>
          <a:p>
            <a:pPr>
              <a:buFontTx/>
              <a:buNone/>
            </a:pPr>
            <a:endParaRPr lang="en-US" sz="1200"/>
          </a:p>
          <a:p>
            <a:pPr>
              <a:buFontTx/>
              <a:buNone/>
            </a:pPr>
            <a:r>
              <a:rPr lang="en-US" sz="2000"/>
              <a:t>Speedup  =     (10,000,000  x   2.5  x  5x10</a:t>
            </a:r>
            <a:r>
              <a:rPr lang="en-US" sz="2000" baseline="30000"/>
              <a:t>-9</a:t>
            </a:r>
            <a:r>
              <a:rPr lang="en-US" sz="2000"/>
              <a:t>) / (9,500,000  x 3  x  3.33x10</a:t>
            </a:r>
            <a:r>
              <a:rPr lang="en-US" sz="2000" baseline="30000"/>
              <a:t>-9 </a:t>
            </a:r>
            <a:r>
              <a:rPr lang="en-US" sz="2000"/>
              <a:t>)</a:t>
            </a:r>
            <a:endParaRPr lang="en-US" sz="2000" baseline="30000"/>
          </a:p>
          <a:p>
            <a:pPr>
              <a:buFontTx/>
              <a:buNone/>
            </a:pPr>
            <a:r>
              <a:rPr lang="en-US" sz="2000" baseline="30000"/>
              <a:t>                          </a:t>
            </a:r>
            <a:r>
              <a:rPr lang="en-US" sz="2000"/>
              <a:t>=     .125 /  .095 = 1.32</a:t>
            </a:r>
          </a:p>
          <a:p>
            <a:pPr>
              <a:buFontTx/>
              <a:buNone/>
            </a:pPr>
            <a:r>
              <a:rPr lang="en-US" sz="2000"/>
              <a:t>               or 32 % faster after changes.</a:t>
            </a:r>
          </a:p>
          <a:p>
            <a:pPr>
              <a:buFontTx/>
              <a:buNone/>
            </a:pPr>
            <a:endParaRPr lang="en-US"/>
          </a:p>
        </p:txBody>
      </p:sp>
      <p:grpSp>
        <p:nvGrpSpPr>
          <p:cNvPr id="52230" name="Group 6"/>
          <p:cNvGrpSpPr>
            <a:grpSpLocks/>
          </p:cNvGrpSpPr>
          <p:nvPr/>
        </p:nvGrpSpPr>
        <p:grpSpPr bwMode="auto">
          <a:xfrm>
            <a:off x="615287" y="4114800"/>
            <a:ext cx="7848600" cy="581025"/>
            <a:chOff x="384" y="2736"/>
            <a:chExt cx="4944" cy="366"/>
          </a:xfrm>
        </p:grpSpPr>
        <p:sp>
          <p:nvSpPr>
            <p:cNvPr id="52231" name="Rectangle 7"/>
            <p:cNvSpPr>
              <a:spLocks noChangeArrowheads="1"/>
            </p:cNvSpPr>
            <p:nvPr/>
          </p:nvSpPr>
          <p:spPr bwMode="auto">
            <a:xfrm>
              <a:off x="384" y="2736"/>
              <a:ext cx="4944" cy="36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lvl1pPr marL="342900" indent="-342900">
                <a:tabLst>
                  <a:tab pos="1371600" algn="l"/>
                  <a:tab pos="3073400" algn="l"/>
                </a:tabLst>
                <a:defRPr sz="2400">
                  <a:solidFill>
                    <a:schemeClr val="tx1"/>
                  </a:solidFill>
                  <a:latin typeface="Times New Roman" panose="02020603050405020304" pitchFamily="18" charset="0"/>
                </a:defRPr>
              </a:lvl1pPr>
              <a:lvl2pPr marL="800100" indent="-342900">
                <a:tabLst>
                  <a:tab pos="1371600" algn="l"/>
                  <a:tab pos="3073400" algn="l"/>
                </a:tabLst>
                <a:defRPr sz="2400">
                  <a:solidFill>
                    <a:schemeClr val="tx1"/>
                  </a:solidFill>
                  <a:latin typeface="Times New Roman" panose="02020603050405020304" pitchFamily="18" charset="0"/>
                </a:defRPr>
              </a:lvl2pPr>
              <a:lvl3pPr marL="1257300" indent="-342900">
                <a:tabLst>
                  <a:tab pos="1371600" algn="l"/>
                  <a:tab pos="3073400" algn="l"/>
                </a:tabLst>
                <a:defRPr sz="2400">
                  <a:solidFill>
                    <a:schemeClr val="tx1"/>
                  </a:solidFill>
                  <a:latin typeface="Times New Roman" panose="02020603050405020304" pitchFamily="18" charset="0"/>
                </a:defRPr>
              </a:lvl3pPr>
              <a:lvl4pPr marL="1714500" indent="-342900">
                <a:tabLst>
                  <a:tab pos="1371600" algn="l"/>
                  <a:tab pos="3073400" algn="l"/>
                </a:tabLst>
                <a:defRPr sz="2400">
                  <a:solidFill>
                    <a:schemeClr val="tx1"/>
                  </a:solidFill>
                  <a:latin typeface="Times New Roman" panose="02020603050405020304" pitchFamily="18" charset="0"/>
                </a:defRPr>
              </a:lvl4pPr>
              <a:lvl5pPr marL="2171700" indent="-342900">
                <a:tabLst>
                  <a:tab pos="1371600" algn="l"/>
                  <a:tab pos="3073400" algn="l"/>
                </a:tabLst>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tabLst>
                  <a:tab pos="1371600" algn="l"/>
                  <a:tab pos="3073400" algn="l"/>
                </a:tabLs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tabLst>
                  <a:tab pos="1371600" algn="l"/>
                  <a:tab pos="3073400" algn="l"/>
                </a:tabLs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tabLst>
                  <a:tab pos="1371600" algn="l"/>
                  <a:tab pos="3073400" algn="l"/>
                </a:tabLs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tabLst>
                  <a:tab pos="1371600" algn="l"/>
                  <a:tab pos="3073400" algn="l"/>
                </a:tabLst>
                <a:defRPr sz="2400">
                  <a:solidFill>
                    <a:schemeClr val="tx1"/>
                  </a:solidFill>
                  <a:latin typeface="Times New Roman" panose="02020603050405020304" pitchFamily="18" charset="0"/>
                </a:defRPr>
              </a:lvl9pPr>
            </a:lstStyle>
            <a:p>
              <a:pPr>
                <a:lnSpc>
                  <a:spcPct val="86000"/>
                </a:lnSpc>
                <a:spcBef>
                  <a:spcPct val="40000"/>
                </a:spcBef>
              </a:pPr>
              <a:r>
                <a:rPr lang="en-US" sz="1600" b="1">
                  <a:latin typeface="Arial" panose="020B0604020202020204" pitchFamily="34" charset="0"/>
                </a:rPr>
                <a:t>Speedup	=   Old Execution Time 	= I</a:t>
              </a:r>
              <a:r>
                <a:rPr lang="en-US" sz="1600" b="1" baseline="-25000">
                  <a:latin typeface="Arial" panose="020B0604020202020204" pitchFamily="34" charset="0"/>
                </a:rPr>
                <a:t>old</a:t>
              </a:r>
              <a:r>
                <a:rPr lang="en-US" sz="1600" b="1">
                  <a:latin typeface="Arial" panose="020B0604020202020204" pitchFamily="34" charset="0"/>
                </a:rPr>
                <a:t>  x      CPI</a:t>
              </a:r>
              <a:r>
                <a:rPr lang="en-US" sz="1600" b="1" baseline="-25000">
                  <a:latin typeface="Arial" panose="020B0604020202020204" pitchFamily="34" charset="0"/>
                </a:rPr>
                <a:t>old</a:t>
              </a:r>
              <a:r>
                <a:rPr lang="en-US" sz="1600" b="1">
                  <a:latin typeface="Arial" panose="020B0604020202020204" pitchFamily="34" charset="0"/>
                </a:rPr>
                <a:t>       x   Clock cycle</a:t>
              </a:r>
              <a:r>
                <a:rPr lang="en-US" sz="1600" b="1" baseline="-25000">
                  <a:latin typeface="Arial" panose="020B0604020202020204" pitchFamily="34" charset="0"/>
                </a:rPr>
                <a:t>old</a:t>
              </a:r>
              <a:endParaRPr lang="en-US" sz="1600" b="1">
                <a:latin typeface="Arial" panose="020B0604020202020204" pitchFamily="34" charset="0"/>
              </a:endParaRPr>
            </a:p>
            <a:p>
              <a:pPr>
                <a:lnSpc>
                  <a:spcPct val="86000"/>
                </a:lnSpc>
                <a:spcBef>
                  <a:spcPct val="40000"/>
                </a:spcBef>
              </a:pPr>
              <a:r>
                <a:rPr lang="en-US" sz="1600" b="1">
                  <a:latin typeface="Arial" panose="020B0604020202020204" pitchFamily="34" charset="0"/>
                </a:rPr>
                <a:t>		     New Execution Time	   I</a:t>
              </a:r>
              <a:r>
                <a:rPr lang="en-US" sz="1600" b="1" baseline="-25000">
                  <a:latin typeface="Arial" panose="020B0604020202020204" pitchFamily="34" charset="0"/>
                </a:rPr>
                <a:t>new</a:t>
              </a:r>
              <a:r>
                <a:rPr lang="en-US" sz="1600" b="1">
                  <a:latin typeface="Arial" panose="020B0604020202020204" pitchFamily="34" charset="0"/>
                </a:rPr>
                <a:t>   x    CPI</a:t>
              </a:r>
              <a:r>
                <a:rPr lang="en-US" sz="1600" b="1" baseline="-25000">
                  <a:latin typeface="Arial" panose="020B0604020202020204" pitchFamily="34" charset="0"/>
                </a:rPr>
                <a:t>new</a:t>
              </a:r>
              <a:r>
                <a:rPr lang="en-US" sz="1600" b="1">
                  <a:latin typeface="Arial" panose="020B0604020202020204" pitchFamily="34" charset="0"/>
                </a:rPr>
                <a:t>     x   Clock Cycle</a:t>
              </a:r>
              <a:r>
                <a:rPr lang="en-US" sz="1600" b="1" baseline="-25000">
                  <a:latin typeface="Arial" panose="020B0604020202020204" pitchFamily="34" charset="0"/>
                </a:rPr>
                <a:t>new</a:t>
              </a:r>
              <a:endParaRPr lang="en-US" sz="1600" b="1">
                <a:latin typeface="Arial" panose="020B0604020202020204" pitchFamily="34" charset="0"/>
              </a:endParaRPr>
            </a:p>
          </p:txBody>
        </p:sp>
        <p:sp>
          <p:nvSpPr>
            <p:cNvPr id="52232" name="Line 8"/>
            <p:cNvSpPr>
              <a:spLocks noChangeShapeType="1"/>
            </p:cNvSpPr>
            <p:nvPr/>
          </p:nvSpPr>
          <p:spPr bwMode="auto">
            <a:xfrm>
              <a:off x="1446" y="2922"/>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3" name="Line 9"/>
            <p:cNvSpPr>
              <a:spLocks noChangeShapeType="1"/>
            </p:cNvSpPr>
            <p:nvPr/>
          </p:nvSpPr>
          <p:spPr bwMode="auto">
            <a:xfrm>
              <a:off x="2832" y="2928"/>
              <a:ext cx="225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235" name="Text Box 11"/>
          <p:cNvSpPr txBox="1">
            <a:spLocks noChangeArrowheads="1"/>
          </p:cNvSpPr>
          <p:nvPr/>
        </p:nvSpPr>
        <p:spPr bwMode="auto">
          <a:xfrm>
            <a:off x="2547938" y="6386513"/>
            <a:ext cx="2633662" cy="34925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Clock Cycle = 1/ Clock Rate</a:t>
            </a:r>
          </a:p>
        </p:txBody>
      </p:sp>
    </p:spTree>
    <p:extLst>
      <p:ext uri="{BB962C8B-B14F-4D97-AF65-F5344CB8AC3E}">
        <p14:creationId xmlns:p14="http://schemas.microsoft.com/office/powerpoint/2010/main" val="1801253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a:xfrm>
            <a:off x="533400" y="228600"/>
            <a:ext cx="8229600" cy="304800"/>
          </a:xfrm>
          <a:noFill/>
          <a:ln/>
        </p:spPr>
        <p:txBody>
          <a:bodyPr>
            <a:normAutofit fontScale="90000"/>
          </a:bodyPr>
          <a:lstStyle/>
          <a:p>
            <a:r>
              <a:rPr lang="en-US" sz="3200" b="1">
                <a:effectLst>
                  <a:outerShdw blurRad="38100" dist="38100" dir="2700000" algn="tl">
                    <a:srgbClr val="C0C0C0"/>
                  </a:outerShdw>
                </a:effectLst>
              </a:rPr>
              <a:t>Instruction Types &amp; CPI: An Example</a:t>
            </a:r>
            <a:endParaRPr lang="en-US"/>
          </a:p>
        </p:txBody>
      </p:sp>
      <p:sp>
        <p:nvSpPr>
          <p:cNvPr id="124933" name="Rectangle 5"/>
          <p:cNvSpPr>
            <a:spLocks noGrp="1" noChangeArrowheads="1"/>
          </p:cNvSpPr>
          <p:nvPr>
            <p:ph type="body" idx="1"/>
          </p:nvPr>
        </p:nvSpPr>
        <p:spPr>
          <a:xfrm>
            <a:off x="508000" y="658813"/>
            <a:ext cx="8382000" cy="5486400"/>
          </a:xfrm>
          <a:noFill/>
          <a:ln/>
        </p:spPr>
        <p:txBody>
          <a:bodyPr>
            <a:normAutofit fontScale="85000" lnSpcReduction="20000"/>
          </a:bodyPr>
          <a:lstStyle/>
          <a:p>
            <a:r>
              <a:rPr lang="en-US"/>
              <a:t>An instruction set has three instruction classes:</a:t>
            </a:r>
          </a:p>
          <a:p>
            <a:pPr>
              <a:buFontTx/>
              <a:buNone/>
            </a:pPr>
            <a:endParaRPr lang="en-US"/>
          </a:p>
          <a:p>
            <a:pPr>
              <a:buFontTx/>
              <a:buNone/>
            </a:pPr>
            <a:endParaRPr lang="en-US"/>
          </a:p>
          <a:p>
            <a:pPr>
              <a:buFontTx/>
              <a:buNone/>
            </a:pPr>
            <a:endParaRPr lang="en-US"/>
          </a:p>
          <a:p>
            <a:r>
              <a:rPr lang="en-US"/>
              <a:t>Two code sequences have the following instruction counts:</a:t>
            </a:r>
          </a:p>
          <a:p>
            <a:pPr>
              <a:buFontTx/>
              <a:buNone/>
            </a:pPr>
            <a:endParaRPr lang="en-US"/>
          </a:p>
          <a:p>
            <a:pPr>
              <a:buFontTx/>
              <a:buNone/>
            </a:pPr>
            <a:endParaRPr lang="en-US"/>
          </a:p>
          <a:p>
            <a:pPr>
              <a:buFontTx/>
              <a:buNone/>
            </a:pPr>
            <a:endParaRPr lang="en-US"/>
          </a:p>
          <a:p>
            <a:r>
              <a:rPr lang="en-US" sz="2200"/>
              <a:t>CPU cycles for sequence 1 = 2 x 1 + 1 x 2 + 2 x 3 = 10 cycles</a:t>
            </a:r>
          </a:p>
          <a:p>
            <a:pPr>
              <a:buFontTx/>
              <a:buNone/>
            </a:pPr>
            <a:r>
              <a:rPr lang="en-US" sz="2200"/>
              <a:t>     CPI for sequence 1  =  clock cycles / instruction count</a:t>
            </a:r>
          </a:p>
          <a:p>
            <a:pPr>
              <a:buFontTx/>
              <a:buNone/>
            </a:pPr>
            <a:r>
              <a:rPr lang="en-US" sz="2200"/>
              <a:t>                                        = 10 /5 = 2</a:t>
            </a:r>
          </a:p>
          <a:p>
            <a:r>
              <a:rPr lang="en-US" sz="2200"/>
              <a:t>CPU cycles for sequence 2 = 4 x 1 + 1 x 2 + 1 x 3 = 9 cycles</a:t>
            </a:r>
          </a:p>
          <a:p>
            <a:pPr>
              <a:buFontTx/>
              <a:buNone/>
            </a:pPr>
            <a:r>
              <a:rPr lang="en-US" sz="2200"/>
              <a:t>     CPI for sequence 2 = 9 / 6 = 1.5</a:t>
            </a:r>
          </a:p>
          <a:p>
            <a:pPr>
              <a:buFontTx/>
              <a:buNone/>
            </a:pPr>
            <a:endParaRPr lang="en-US" sz="2200"/>
          </a:p>
        </p:txBody>
      </p:sp>
      <p:grpSp>
        <p:nvGrpSpPr>
          <p:cNvPr id="124934" name="Group 6"/>
          <p:cNvGrpSpPr>
            <a:grpSpLocks/>
          </p:cNvGrpSpPr>
          <p:nvPr/>
        </p:nvGrpSpPr>
        <p:grpSpPr bwMode="auto">
          <a:xfrm>
            <a:off x="2959100" y="1085850"/>
            <a:ext cx="2752725" cy="1311275"/>
            <a:chOff x="1832" y="712"/>
            <a:chExt cx="1734" cy="826"/>
          </a:xfrm>
        </p:grpSpPr>
        <p:sp>
          <p:nvSpPr>
            <p:cNvPr id="124935" name="Rectangle 7"/>
            <p:cNvSpPr>
              <a:spLocks noChangeArrowheads="1"/>
            </p:cNvSpPr>
            <p:nvPr/>
          </p:nvSpPr>
          <p:spPr bwMode="auto">
            <a:xfrm>
              <a:off x="1832" y="712"/>
              <a:ext cx="171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t>Instruction class     CPI</a:t>
              </a:r>
            </a:p>
            <a:p>
              <a:r>
                <a:rPr lang="en-US" sz="2000" b="1"/>
                <a:t>          A		     1</a:t>
              </a:r>
            </a:p>
            <a:p>
              <a:r>
                <a:rPr lang="en-US" sz="2000" b="1"/>
                <a:t>          B		     2</a:t>
              </a:r>
            </a:p>
            <a:p>
              <a:r>
                <a:rPr lang="en-US" sz="2000" b="1"/>
                <a:t>          C		     3 </a:t>
              </a:r>
            </a:p>
          </p:txBody>
        </p:sp>
        <p:sp>
          <p:nvSpPr>
            <p:cNvPr id="124936" name="Rectangle 8"/>
            <p:cNvSpPr>
              <a:spLocks noChangeArrowheads="1"/>
            </p:cNvSpPr>
            <p:nvPr/>
          </p:nvSpPr>
          <p:spPr bwMode="auto">
            <a:xfrm>
              <a:off x="1846" y="718"/>
              <a:ext cx="1720" cy="8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4937" name="Group 9"/>
          <p:cNvGrpSpPr>
            <a:grpSpLocks/>
          </p:cNvGrpSpPr>
          <p:nvPr/>
        </p:nvGrpSpPr>
        <p:grpSpPr bwMode="auto">
          <a:xfrm>
            <a:off x="1411288" y="2840038"/>
            <a:ext cx="6592887" cy="1316037"/>
            <a:chOff x="889" y="1859"/>
            <a:chExt cx="4153" cy="829"/>
          </a:xfrm>
        </p:grpSpPr>
        <p:sp>
          <p:nvSpPr>
            <p:cNvPr id="124938" name="Rectangle 10"/>
            <p:cNvSpPr>
              <a:spLocks noChangeArrowheads="1"/>
            </p:cNvSpPr>
            <p:nvPr/>
          </p:nvSpPr>
          <p:spPr bwMode="auto">
            <a:xfrm>
              <a:off x="971" y="1859"/>
              <a:ext cx="407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t>                                 Instruction counts for instruction class</a:t>
              </a:r>
            </a:p>
            <a:p>
              <a:r>
                <a:rPr lang="en-US" sz="2000" b="1"/>
                <a:t>Code Sequence                      A                 B           C</a:t>
              </a:r>
            </a:p>
            <a:p>
              <a:r>
                <a:rPr lang="en-US" sz="2000" b="1"/>
                <a:t>        1                                      2                  1            2</a:t>
              </a:r>
            </a:p>
            <a:p>
              <a:r>
                <a:rPr lang="en-US" sz="2000" b="1"/>
                <a:t>        2                                      4                  1            1</a:t>
              </a:r>
            </a:p>
          </p:txBody>
        </p:sp>
        <p:sp>
          <p:nvSpPr>
            <p:cNvPr id="124939" name="Rectangle 11"/>
            <p:cNvSpPr>
              <a:spLocks noChangeArrowheads="1"/>
            </p:cNvSpPr>
            <p:nvPr/>
          </p:nvSpPr>
          <p:spPr bwMode="auto">
            <a:xfrm>
              <a:off x="889" y="1892"/>
              <a:ext cx="4151" cy="79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124940" name="Object 12"/>
          <p:cNvGraphicFramePr>
            <a:graphicFrameLocks/>
          </p:cNvGraphicFramePr>
          <p:nvPr/>
        </p:nvGraphicFramePr>
        <p:xfrm>
          <a:off x="512763" y="6224588"/>
          <a:ext cx="3124200" cy="568325"/>
        </p:xfrm>
        <a:graphic>
          <a:graphicData uri="http://schemas.openxmlformats.org/presentationml/2006/ole">
            <mc:AlternateContent xmlns:mc="http://schemas.openxmlformats.org/markup-compatibility/2006">
              <mc:Choice xmlns:v="urn:schemas-microsoft-com:vml" Requires="v">
                <p:oleObj spid="_x0000_s2062" name="Equation" r:id="rId3" imgW="2273300" imgH="431800" progId="Equation.2">
                  <p:embed/>
                </p:oleObj>
              </mc:Choice>
              <mc:Fallback>
                <p:oleObj name="Equation" r:id="rId3" imgW="2273300" imgH="431800" progId="Equation.2">
                  <p:embed/>
                  <p:pic>
                    <p:nvPicPr>
                      <p:cNvPr id="0"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3" y="6224588"/>
                        <a:ext cx="3124200" cy="5683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41" name="Text Box 13"/>
          <p:cNvSpPr txBox="1">
            <a:spLocks noChangeArrowheads="1"/>
          </p:cNvSpPr>
          <p:nvPr/>
        </p:nvSpPr>
        <p:spPr bwMode="auto">
          <a:xfrm>
            <a:off x="3787775" y="6310313"/>
            <a:ext cx="2033588" cy="34925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CPI = CPU Cycles / I</a:t>
            </a:r>
          </a:p>
        </p:txBody>
      </p:sp>
      <p:sp>
        <p:nvSpPr>
          <p:cNvPr id="124942" name="Text Box 14"/>
          <p:cNvSpPr txBox="1">
            <a:spLocks noChangeArrowheads="1"/>
          </p:cNvSpPr>
          <p:nvPr/>
        </p:nvSpPr>
        <p:spPr bwMode="auto">
          <a:xfrm>
            <a:off x="6400800" y="1371600"/>
            <a:ext cx="14001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For a specific </a:t>
            </a:r>
          </a:p>
          <a:p>
            <a:r>
              <a:rPr lang="en-US" sz="1600" b="1"/>
              <a:t>CPU design</a:t>
            </a:r>
            <a:endParaRPr lang="en-US" sz="2000" b="1"/>
          </a:p>
        </p:txBody>
      </p:sp>
      <p:sp>
        <p:nvSpPr>
          <p:cNvPr id="124943" name="Line 15"/>
          <p:cNvSpPr>
            <a:spLocks noChangeShapeType="1"/>
          </p:cNvSpPr>
          <p:nvPr/>
        </p:nvSpPr>
        <p:spPr bwMode="auto">
          <a:xfrm flipH="1" flipV="1">
            <a:off x="5638800" y="1295400"/>
            <a:ext cx="7620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05944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a:xfrm>
            <a:off x="457200" y="304800"/>
            <a:ext cx="4654550" cy="422275"/>
          </a:xfrm>
          <a:noFill/>
          <a:ln/>
        </p:spPr>
        <p:txBody>
          <a:bodyPr wrap="none">
            <a:normAutofit fontScale="90000"/>
          </a:bodyPr>
          <a:lstStyle/>
          <a:p>
            <a:r>
              <a:rPr lang="en-US"/>
              <a:t>Summary: Evaluating ISAs</a:t>
            </a:r>
          </a:p>
        </p:txBody>
      </p:sp>
      <p:sp>
        <p:nvSpPr>
          <p:cNvPr id="903171" name="Rectangle 3"/>
          <p:cNvSpPr>
            <a:spLocks noGrp="1" noChangeArrowheads="1"/>
          </p:cNvSpPr>
          <p:nvPr>
            <p:ph type="body" idx="1"/>
          </p:nvPr>
        </p:nvSpPr>
        <p:spPr>
          <a:xfrm>
            <a:off x="419100" y="838200"/>
            <a:ext cx="8191500" cy="4276725"/>
          </a:xfrm>
          <a:noFill/>
          <a:ln/>
        </p:spPr>
        <p:txBody>
          <a:bodyPr>
            <a:normAutofit lnSpcReduction="10000"/>
          </a:bodyPr>
          <a:lstStyle/>
          <a:p>
            <a:pPr marL="203200" indent="-203200"/>
            <a:r>
              <a:rPr lang="en-US" dirty="0"/>
              <a:t> Design-time metrics:</a:t>
            </a:r>
          </a:p>
          <a:p>
            <a:pPr marL="685800" lvl="1" indent="-190500"/>
            <a:r>
              <a:rPr lang="en-US" sz="1800" dirty="0"/>
              <a:t>Can it be implemented, in how long, at what cost?</a:t>
            </a:r>
          </a:p>
          <a:p>
            <a:pPr marL="685800" lvl="1" indent="-190500"/>
            <a:r>
              <a:rPr lang="en-US" sz="1800" dirty="0"/>
              <a:t>Can it be programmed?  Ease of compilation?</a:t>
            </a:r>
          </a:p>
          <a:p>
            <a:pPr marL="203200" indent="-203200"/>
            <a:r>
              <a:rPr lang="en-US" dirty="0"/>
              <a:t> Static Metrics:</a:t>
            </a:r>
          </a:p>
          <a:p>
            <a:pPr marL="685800" lvl="1" indent="-190500"/>
            <a:r>
              <a:rPr lang="en-US" sz="1800" dirty="0"/>
              <a:t>How many bytes does the program occupy in memory?</a:t>
            </a:r>
            <a:endParaRPr lang="en-US" sz="1800" i="1" dirty="0"/>
          </a:p>
          <a:p>
            <a:pPr marL="203200" indent="-203200"/>
            <a:r>
              <a:rPr lang="en-US" dirty="0"/>
              <a:t> Dynamic Metrics:</a:t>
            </a:r>
          </a:p>
          <a:p>
            <a:pPr marL="685800" lvl="1" indent="-190500"/>
            <a:r>
              <a:rPr lang="en-US" sz="1800" dirty="0"/>
              <a:t>How many instructions are executed?  How many bytes does the processor fetch to execute the program?</a:t>
            </a:r>
          </a:p>
          <a:p>
            <a:pPr marL="685800" lvl="1" indent="-190500"/>
            <a:r>
              <a:rPr lang="en-US" sz="1800" dirty="0"/>
              <a:t>How many clocks are required per instruction?</a:t>
            </a:r>
          </a:p>
          <a:p>
            <a:pPr marL="685800" lvl="1" indent="-190500"/>
            <a:r>
              <a:rPr lang="en-US" sz="1800" dirty="0"/>
              <a:t>How  "lean" a clock is practical?</a:t>
            </a:r>
          </a:p>
          <a:p>
            <a:pPr marL="203200" indent="-203200">
              <a:buFont typeface="Wingdings" pitchFamily="2" charset="2"/>
              <a:buNone/>
            </a:pPr>
            <a:r>
              <a:rPr lang="en-US" sz="2000" i="1" dirty="0">
                <a:solidFill>
                  <a:schemeClr val="accent1"/>
                </a:solidFill>
              </a:rPr>
              <a:t>Best Metric</a:t>
            </a:r>
            <a:r>
              <a:rPr lang="en-US" sz="2000" dirty="0">
                <a:solidFill>
                  <a:schemeClr val="accent1"/>
                </a:solidFill>
              </a:rPr>
              <a:t>:   </a:t>
            </a:r>
            <a:r>
              <a:rPr lang="en-US" sz="2000" u="sng" dirty="0">
                <a:solidFill>
                  <a:schemeClr val="accent1"/>
                </a:solidFill>
              </a:rPr>
              <a:t>Time to execute the program!</a:t>
            </a:r>
            <a:r>
              <a:rPr lang="en-US" sz="2000" dirty="0"/>
              <a:t> </a:t>
            </a:r>
          </a:p>
        </p:txBody>
      </p:sp>
      <p:sp>
        <p:nvSpPr>
          <p:cNvPr id="903180" name="Rectangle 12"/>
          <p:cNvSpPr>
            <a:spLocks noChangeArrowheads="1"/>
          </p:cNvSpPr>
          <p:nvPr/>
        </p:nvSpPr>
        <p:spPr bwMode="auto">
          <a:xfrm>
            <a:off x="457200" y="5334000"/>
            <a:ext cx="5029200" cy="827088"/>
          </a:xfrm>
          <a:prstGeom prst="rect">
            <a:avLst/>
          </a:prstGeom>
          <a:noFill/>
          <a:ln w="12700">
            <a:noFill/>
            <a:miter lim="800000"/>
            <a:headEnd/>
            <a:tailEnd/>
          </a:ln>
          <a:effectLst/>
        </p:spPr>
        <p:txBody>
          <a:bodyPr lIns="63500" tIns="25400" rIns="63500" bIns="25400">
            <a:spAutoFit/>
          </a:bodyPr>
          <a:lstStyle/>
          <a:p>
            <a:pPr>
              <a:lnSpc>
                <a:spcPct val="85000"/>
              </a:lnSpc>
            </a:pPr>
            <a:r>
              <a:rPr lang="en-US" sz="2000">
                <a:solidFill>
                  <a:schemeClr val="tx1"/>
                </a:solidFill>
              </a:rPr>
              <a:t>depends on the instructions set, the processor organization, and compilation techniques.</a:t>
            </a:r>
          </a:p>
        </p:txBody>
      </p:sp>
      <p:sp>
        <p:nvSpPr>
          <p:cNvPr id="12" name="Slide Number Placeholder 11"/>
          <p:cNvSpPr>
            <a:spLocks noGrp="1"/>
          </p:cNvSpPr>
          <p:nvPr>
            <p:ph type="sldNum" sz="quarter" idx="12"/>
          </p:nvPr>
        </p:nvSpPr>
        <p:spPr/>
        <p:txBody>
          <a:bodyPr/>
          <a:lstStyle/>
          <a:p>
            <a:fld id="{2F6C9C3A-503B-4EB1-BE9A-98EE9DDD1AEC}" type="slidenum">
              <a:rPr lang="en-US" smtClean="0"/>
              <a:pPr/>
              <a:t>17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3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3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3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31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31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31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31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317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3171">
                                            <p:txEl>
                                              <p:pRg st="9" end="9"/>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903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build="p"/>
      <p:bldP spid="9031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762000" y="228600"/>
            <a:ext cx="6400800" cy="422275"/>
          </a:xfrm>
        </p:spPr>
        <p:txBody>
          <a:bodyPr>
            <a:normAutofit fontScale="90000"/>
          </a:bodyPr>
          <a:lstStyle/>
          <a:p>
            <a:r>
              <a:rPr lang="en-US" dirty="0"/>
              <a:t>Next Lecture and Reminders</a:t>
            </a:r>
          </a:p>
        </p:txBody>
      </p:sp>
      <p:sp>
        <p:nvSpPr>
          <p:cNvPr id="91139" name="Rectangle 3"/>
          <p:cNvSpPr>
            <a:spLocks noGrp="1" noChangeArrowheads="1"/>
          </p:cNvSpPr>
          <p:nvPr>
            <p:ph type="body" idx="1"/>
          </p:nvPr>
        </p:nvSpPr>
        <p:spPr>
          <a:xfrm>
            <a:off x="685800" y="762000"/>
            <a:ext cx="7848600" cy="3460750"/>
          </a:xfrm>
        </p:spPr>
        <p:txBody>
          <a:bodyPr>
            <a:normAutofit/>
          </a:bodyPr>
          <a:lstStyle/>
          <a:p>
            <a:r>
              <a:rPr lang="en-US" dirty="0"/>
              <a:t>Next lecture</a:t>
            </a:r>
          </a:p>
          <a:p>
            <a:pPr lvl="1"/>
            <a:r>
              <a:rPr lang="en-US" dirty="0"/>
              <a:t>MIPS non-pipelined </a:t>
            </a:r>
            <a:r>
              <a:rPr lang="en-US" dirty="0" err="1"/>
              <a:t>datapath</a:t>
            </a:r>
            <a:r>
              <a:rPr lang="en-US" dirty="0"/>
              <a:t>/control path review</a:t>
            </a:r>
          </a:p>
          <a:p>
            <a:pPr lvl="2"/>
            <a:r>
              <a:rPr lang="en-US" dirty="0"/>
              <a:t>Reading assignment – PH, Chapter 5</a:t>
            </a:r>
          </a:p>
          <a:p>
            <a:pPr lvl="2"/>
            <a:endParaRPr lang="en-US" dirty="0"/>
          </a:p>
        </p:txBody>
      </p:sp>
      <p:sp>
        <p:nvSpPr>
          <p:cNvPr id="4" name="Slide Number Placeholder 3"/>
          <p:cNvSpPr>
            <a:spLocks noGrp="1"/>
          </p:cNvSpPr>
          <p:nvPr>
            <p:ph type="sldNum" sz="quarter" idx="12"/>
          </p:nvPr>
        </p:nvSpPr>
        <p:spPr/>
        <p:txBody>
          <a:bodyPr/>
          <a:lstStyle/>
          <a:p>
            <a:fld id="{2F6C9C3A-503B-4EB1-BE9A-98EE9DDD1AEC}" type="slidenum">
              <a:rPr lang="en-US" smtClean="0"/>
              <a:pPr/>
              <a:t>18</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a:xfrm>
            <a:off x="609600" y="228600"/>
            <a:ext cx="3649663" cy="422275"/>
          </a:xfrm>
          <a:noFill/>
          <a:ln/>
        </p:spPr>
        <p:txBody>
          <a:bodyPr wrap="none">
            <a:normAutofit fontScale="90000"/>
          </a:bodyPr>
          <a:lstStyle/>
          <a:p>
            <a:r>
              <a:rPr lang="en-US"/>
              <a:t>Performance Metrics</a:t>
            </a:r>
            <a:endParaRPr lang="en-US" sz="4800"/>
          </a:p>
        </p:txBody>
      </p:sp>
      <p:sp>
        <p:nvSpPr>
          <p:cNvPr id="887811" name="Rectangle 3"/>
          <p:cNvSpPr>
            <a:spLocks noGrp="1" noChangeArrowheads="1"/>
          </p:cNvSpPr>
          <p:nvPr>
            <p:ph type="body" idx="1"/>
          </p:nvPr>
        </p:nvSpPr>
        <p:spPr>
          <a:xfrm>
            <a:off x="457200" y="685800"/>
            <a:ext cx="8305800" cy="5695950"/>
          </a:xfrm>
          <a:noFill/>
          <a:ln/>
        </p:spPr>
        <p:txBody>
          <a:bodyPr>
            <a:normAutofit fontScale="85000" lnSpcReduction="20000"/>
          </a:bodyPr>
          <a:lstStyle/>
          <a:p>
            <a:pPr>
              <a:lnSpc>
                <a:spcPct val="100000"/>
              </a:lnSpc>
              <a:spcBef>
                <a:spcPct val="10000"/>
              </a:spcBef>
            </a:pPr>
            <a:r>
              <a:rPr lang="en-US"/>
              <a:t>Purchasing perspective</a:t>
            </a:r>
            <a:r>
              <a:rPr lang="en-US" sz="2800"/>
              <a:t> </a:t>
            </a:r>
          </a:p>
          <a:p>
            <a:pPr lvl="1">
              <a:lnSpc>
                <a:spcPct val="100000"/>
              </a:lnSpc>
              <a:spcBef>
                <a:spcPct val="10000"/>
              </a:spcBef>
            </a:pPr>
            <a:r>
              <a:rPr lang="en-US"/>
              <a:t>given a collection of machines, which has the</a:t>
            </a:r>
            <a:r>
              <a:rPr lang="en-US" sz="2400"/>
              <a:t> </a:t>
            </a:r>
          </a:p>
          <a:p>
            <a:pPr lvl="2">
              <a:lnSpc>
                <a:spcPct val="100000"/>
              </a:lnSpc>
              <a:spcBef>
                <a:spcPct val="10000"/>
              </a:spcBef>
            </a:pPr>
            <a:r>
              <a:rPr lang="en-US"/>
              <a:t>best performance ?</a:t>
            </a:r>
          </a:p>
          <a:p>
            <a:pPr lvl="2">
              <a:lnSpc>
                <a:spcPct val="100000"/>
              </a:lnSpc>
              <a:spcBef>
                <a:spcPct val="10000"/>
              </a:spcBef>
            </a:pPr>
            <a:r>
              <a:rPr lang="en-US"/>
              <a:t>least cost ?</a:t>
            </a:r>
          </a:p>
          <a:p>
            <a:pPr lvl="2">
              <a:lnSpc>
                <a:spcPct val="100000"/>
              </a:lnSpc>
              <a:spcBef>
                <a:spcPct val="10000"/>
              </a:spcBef>
            </a:pPr>
            <a:r>
              <a:rPr lang="en-US"/>
              <a:t>best cost/performance?</a:t>
            </a:r>
            <a:endParaRPr lang="en-US" sz="2000"/>
          </a:p>
          <a:p>
            <a:pPr>
              <a:lnSpc>
                <a:spcPct val="100000"/>
              </a:lnSpc>
              <a:spcBef>
                <a:spcPct val="10000"/>
              </a:spcBef>
            </a:pPr>
            <a:r>
              <a:rPr lang="en-US"/>
              <a:t>Design perspective</a:t>
            </a:r>
            <a:endParaRPr lang="en-US" sz="2800"/>
          </a:p>
          <a:p>
            <a:pPr lvl="1">
              <a:lnSpc>
                <a:spcPct val="100000"/>
              </a:lnSpc>
              <a:spcBef>
                <a:spcPct val="10000"/>
              </a:spcBef>
            </a:pPr>
            <a:r>
              <a:rPr lang="en-US"/>
              <a:t>faced with design options, which has the</a:t>
            </a:r>
            <a:r>
              <a:rPr lang="en-US" sz="2400"/>
              <a:t> </a:t>
            </a:r>
          </a:p>
          <a:p>
            <a:pPr lvl="2">
              <a:lnSpc>
                <a:spcPct val="100000"/>
              </a:lnSpc>
              <a:spcBef>
                <a:spcPct val="10000"/>
              </a:spcBef>
            </a:pPr>
            <a:r>
              <a:rPr lang="en-US"/>
              <a:t>best performance improvement ?</a:t>
            </a:r>
          </a:p>
          <a:p>
            <a:pPr lvl="2">
              <a:lnSpc>
                <a:spcPct val="100000"/>
              </a:lnSpc>
              <a:spcBef>
                <a:spcPct val="10000"/>
              </a:spcBef>
            </a:pPr>
            <a:r>
              <a:rPr lang="en-US"/>
              <a:t>least cost ?</a:t>
            </a:r>
          </a:p>
          <a:p>
            <a:pPr lvl="2">
              <a:lnSpc>
                <a:spcPct val="100000"/>
              </a:lnSpc>
              <a:spcBef>
                <a:spcPct val="10000"/>
              </a:spcBef>
            </a:pPr>
            <a:r>
              <a:rPr lang="en-US"/>
              <a:t>best cost/performance?</a:t>
            </a:r>
            <a:endParaRPr lang="en-US" sz="2000"/>
          </a:p>
          <a:p>
            <a:pPr>
              <a:lnSpc>
                <a:spcPct val="100000"/>
              </a:lnSpc>
              <a:spcBef>
                <a:spcPct val="10000"/>
              </a:spcBef>
            </a:pPr>
            <a:r>
              <a:rPr lang="en-US"/>
              <a:t>Both require</a:t>
            </a:r>
            <a:endParaRPr lang="en-US" sz="2800"/>
          </a:p>
          <a:p>
            <a:pPr lvl="1">
              <a:lnSpc>
                <a:spcPct val="100000"/>
              </a:lnSpc>
              <a:spcBef>
                <a:spcPct val="10000"/>
              </a:spcBef>
            </a:pPr>
            <a:r>
              <a:rPr lang="en-US"/>
              <a:t>basis for comparison</a:t>
            </a:r>
          </a:p>
          <a:p>
            <a:pPr lvl="1">
              <a:lnSpc>
                <a:spcPct val="100000"/>
              </a:lnSpc>
              <a:spcBef>
                <a:spcPct val="10000"/>
              </a:spcBef>
            </a:pPr>
            <a:r>
              <a:rPr lang="en-US"/>
              <a:t>metric for evaluation</a:t>
            </a:r>
            <a:endParaRPr lang="en-US" sz="2400"/>
          </a:p>
          <a:p>
            <a:pPr>
              <a:lnSpc>
                <a:spcPct val="100000"/>
              </a:lnSpc>
              <a:spcBef>
                <a:spcPct val="10000"/>
              </a:spcBef>
            </a:pPr>
            <a:r>
              <a:rPr lang="en-US"/>
              <a:t>Our goal is to understand what factors in the architecture contribute to overall system performance and the relative importance (and cost) of these factors</a:t>
            </a:r>
            <a:endParaRPr lang="en-US" sz="2800"/>
          </a:p>
        </p:txBody>
      </p:sp>
      <p:sp>
        <p:nvSpPr>
          <p:cNvPr id="4" name="Slide Number Placeholder 3"/>
          <p:cNvSpPr>
            <a:spLocks noGrp="1"/>
          </p:cNvSpPr>
          <p:nvPr>
            <p:ph type="sldNum" sz="quarter" idx="12"/>
          </p:nvPr>
        </p:nvSpPr>
        <p:spPr/>
        <p:txBody>
          <a:bodyPr/>
          <a:lstStyle/>
          <a:p>
            <a:fld id="{2F6C9C3A-503B-4EB1-BE9A-98EE9DDD1AEC}" type="slidenum">
              <a:rPr lang="en-US" smtClean="0"/>
              <a:pPr/>
              <a:t>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87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7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78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7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7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78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78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781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78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78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781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8781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7811">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78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457200" y="152400"/>
            <a:ext cx="8229600" cy="715962"/>
          </a:xfrm>
        </p:spPr>
        <p:txBody>
          <a:bodyPr>
            <a:normAutofit/>
          </a:bodyPr>
          <a:lstStyle/>
          <a:p>
            <a:r>
              <a:rPr lang="en-US" sz="3600" dirty="0"/>
              <a:t>Defining (Speed) Performance</a:t>
            </a:r>
          </a:p>
        </p:txBody>
      </p:sp>
      <p:sp>
        <p:nvSpPr>
          <p:cNvPr id="904195" name="Rectangle 3"/>
          <p:cNvSpPr>
            <a:spLocks noGrp="1" noChangeArrowheads="1"/>
          </p:cNvSpPr>
          <p:nvPr>
            <p:ph type="body" idx="1"/>
          </p:nvPr>
        </p:nvSpPr>
        <p:spPr>
          <a:xfrm>
            <a:off x="533400" y="914400"/>
            <a:ext cx="8382000" cy="1743075"/>
          </a:xfrm>
        </p:spPr>
        <p:txBody>
          <a:bodyPr>
            <a:normAutofit fontScale="77500" lnSpcReduction="20000"/>
          </a:bodyPr>
          <a:lstStyle/>
          <a:p>
            <a:r>
              <a:rPr lang="en-US" dirty="0"/>
              <a:t>Normally interested in reducing</a:t>
            </a:r>
          </a:p>
          <a:p>
            <a:pPr lvl="1"/>
            <a:r>
              <a:rPr lang="en-US" dirty="0">
                <a:solidFill>
                  <a:schemeClr val="accent1"/>
                </a:solidFill>
              </a:rPr>
              <a:t>Response time</a:t>
            </a:r>
            <a:r>
              <a:rPr lang="en-US" dirty="0"/>
              <a:t> (aka execution time) – the time between the start and the completion of a task</a:t>
            </a:r>
          </a:p>
          <a:p>
            <a:pPr lvl="2"/>
            <a:r>
              <a:rPr lang="en-US" dirty="0"/>
              <a:t>Important to individual users</a:t>
            </a:r>
          </a:p>
          <a:p>
            <a:pPr lvl="1"/>
            <a:r>
              <a:rPr lang="en-US" dirty="0"/>
              <a:t>Thus, to maximize performance, need to </a:t>
            </a:r>
            <a:r>
              <a:rPr lang="en-US" dirty="0">
                <a:solidFill>
                  <a:schemeClr val="accent1"/>
                </a:solidFill>
              </a:rPr>
              <a:t>minimize</a:t>
            </a:r>
            <a:r>
              <a:rPr lang="en-US" dirty="0"/>
              <a:t> execution time</a:t>
            </a:r>
          </a:p>
        </p:txBody>
      </p:sp>
      <p:sp>
        <p:nvSpPr>
          <p:cNvPr id="904196" name="Rectangle 4"/>
          <p:cNvSpPr>
            <a:spLocks noChangeArrowheads="1"/>
          </p:cNvSpPr>
          <p:nvPr/>
        </p:nvSpPr>
        <p:spPr bwMode="auto">
          <a:xfrm>
            <a:off x="533400" y="4724400"/>
            <a:ext cx="8153400" cy="14843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a:solidFill>
                <a:schemeClr val="tx1"/>
              </a:solidFill>
            </a:endParaRP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Throughput – the total amount of work done in a given time</a:t>
            </a:r>
          </a:p>
          <a:p>
            <a:pPr marL="1146175" lvl="2" indent="-176213">
              <a:lnSpc>
                <a:spcPct val="85000"/>
              </a:lnSpc>
              <a:spcBef>
                <a:spcPct val="40000"/>
              </a:spcBef>
              <a:buClr>
                <a:schemeClr val="accent1"/>
              </a:buClr>
              <a:buSzPct val="100000"/>
              <a:buFontTx/>
              <a:buChar char="-"/>
            </a:pPr>
            <a:r>
              <a:rPr lang="en-US">
                <a:solidFill>
                  <a:schemeClr val="tx1"/>
                </a:solidFill>
              </a:rPr>
              <a:t>Important to data center managers</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Decreasing response time almost always improves throughput</a:t>
            </a:r>
          </a:p>
        </p:txBody>
      </p:sp>
      <p:sp>
        <p:nvSpPr>
          <p:cNvPr id="904197" name="Rectangle 5"/>
          <p:cNvSpPr>
            <a:spLocks noChangeArrowheads="1"/>
          </p:cNvSpPr>
          <p:nvPr/>
        </p:nvSpPr>
        <p:spPr bwMode="auto">
          <a:xfrm>
            <a:off x="381000" y="2819400"/>
            <a:ext cx="8153400" cy="379413"/>
          </a:xfrm>
          <a:prstGeom prst="rect">
            <a:avLst/>
          </a:prstGeom>
          <a:noFill/>
          <a:ln w="12700">
            <a:noFill/>
            <a:miter lim="800000"/>
            <a:headEnd/>
            <a:tailEnd/>
          </a:ln>
          <a:effectLst/>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performance</a:t>
            </a:r>
            <a:r>
              <a:rPr lang="en-US" sz="2400" baseline="-25000">
                <a:solidFill>
                  <a:schemeClr val="tx1"/>
                </a:solidFill>
              </a:rPr>
              <a:t>X</a:t>
            </a:r>
            <a:r>
              <a:rPr lang="en-US" sz="2400">
                <a:solidFill>
                  <a:schemeClr val="tx1"/>
                </a:solidFill>
              </a:rPr>
              <a:t> = 1 / execution_time</a:t>
            </a:r>
            <a:r>
              <a:rPr lang="en-US" sz="2400" baseline="-25000">
                <a:solidFill>
                  <a:schemeClr val="tx1"/>
                </a:solidFill>
              </a:rPr>
              <a:t>X</a:t>
            </a:r>
          </a:p>
        </p:txBody>
      </p:sp>
      <p:sp>
        <p:nvSpPr>
          <p:cNvPr id="904198" name="Rectangle 6"/>
          <p:cNvSpPr>
            <a:spLocks noChangeArrowheads="1"/>
          </p:cNvSpPr>
          <p:nvPr/>
        </p:nvSpPr>
        <p:spPr bwMode="auto">
          <a:xfrm>
            <a:off x="533400" y="3505200"/>
            <a:ext cx="8153400" cy="309563"/>
          </a:xfrm>
          <a:prstGeom prst="rect">
            <a:avLst/>
          </a:prstGeom>
          <a:noFill/>
          <a:ln w="12700">
            <a:noFill/>
            <a:miter lim="800000"/>
            <a:headEnd/>
            <a:tailEnd/>
          </a:ln>
          <a:effectLst/>
        </p:spPr>
        <p:txBody>
          <a:bodyPr lIns="63500" tIns="25400" rIns="63500" bIns="25400">
            <a:spAutoFit/>
          </a:bodyPr>
          <a:lstStyle/>
          <a:p>
            <a:pPr marL="741363" lvl="1" indent="-246063">
              <a:lnSpc>
                <a:spcPct val="85000"/>
              </a:lnSpc>
              <a:spcBef>
                <a:spcPct val="40000"/>
              </a:spcBef>
              <a:buClr>
                <a:schemeClr val="accent1"/>
              </a:buClr>
              <a:buSzPct val="75000"/>
              <a:buFont typeface="Monotype Sorts" pitchFamily="2" charset="2"/>
              <a:buNone/>
            </a:pPr>
            <a:r>
              <a:rPr lang="en-US" sz="2000">
                <a:solidFill>
                  <a:schemeClr val="tx1"/>
                </a:solidFill>
              </a:rPr>
              <a:t>If X is n times faster than Y, then</a:t>
            </a:r>
            <a:endParaRPr lang="en-US" sz="2000" baseline="-25000">
              <a:solidFill>
                <a:schemeClr val="tx1"/>
              </a:solidFill>
            </a:endParaRPr>
          </a:p>
        </p:txBody>
      </p:sp>
      <p:grpSp>
        <p:nvGrpSpPr>
          <p:cNvPr id="2" name="Group 10"/>
          <p:cNvGrpSpPr>
            <a:grpSpLocks/>
          </p:cNvGrpSpPr>
          <p:nvPr/>
        </p:nvGrpSpPr>
        <p:grpSpPr bwMode="auto">
          <a:xfrm>
            <a:off x="381000" y="3963988"/>
            <a:ext cx="8229600" cy="836612"/>
            <a:chOff x="240" y="2448"/>
            <a:chExt cx="5184" cy="527"/>
          </a:xfrm>
        </p:grpSpPr>
        <p:sp>
          <p:nvSpPr>
            <p:cNvPr id="904199" name="Rectangle 7"/>
            <p:cNvSpPr>
              <a:spLocks noChangeArrowheads="1"/>
            </p:cNvSpPr>
            <p:nvPr/>
          </p:nvSpPr>
          <p:spPr bwMode="auto">
            <a:xfrm>
              <a:off x="240" y="2448"/>
              <a:ext cx="5136" cy="239"/>
            </a:xfrm>
            <a:prstGeom prst="rect">
              <a:avLst/>
            </a:prstGeom>
            <a:noFill/>
            <a:ln w="12700">
              <a:noFill/>
              <a:miter lim="800000"/>
              <a:headEnd/>
              <a:tailEnd/>
            </a:ln>
            <a:effectLst/>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performance</a:t>
              </a:r>
              <a:r>
                <a:rPr lang="en-US" sz="2400" baseline="-25000">
                  <a:solidFill>
                    <a:schemeClr val="tx1"/>
                  </a:solidFill>
                </a:rPr>
                <a:t>X</a:t>
              </a:r>
              <a:r>
                <a:rPr lang="en-US" sz="2400">
                  <a:solidFill>
                    <a:schemeClr val="tx1"/>
                  </a:solidFill>
                </a:rPr>
                <a:t>         execution_time</a:t>
              </a:r>
              <a:r>
                <a:rPr lang="en-US" sz="2400" baseline="-25000">
                  <a:solidFill>
                    <a:schemeClr val="tx1"/>
                  </a:solidFill>
                </a:rPr>
                <a:t>Y </a:t>
              </a:r>
            </a:p>
          </p:txBody>
        </p:sp>
        <p:sp>
          <p:nvSpPr>
            <p:cNvPr id="904200" name="Rectangle 8"/>
            <p:cNvSpPr>
              <a:spLocks noChangeArrowheads="1"/>
            </p:cNvSpPr>
            <p:nvPr/>
          </p:nvSpPr>
          <p:spPr bwMode="auto">
            <a:xfrm>
              <a:off x="288" y="2592"/>
              <a:ext cx="5136" cy="239"/>
            </a:xfrm>
            <a:prstGeom prst="rect">
              <a:avLst/>
            </a:prstGeom>
            <a:noFill/>
            <a:ln w="12700">
              <a:noFill/>
              <a:miter lim="800000"/>
              <a:headEnd/>
              <a:tailEnd/>
            </a:ln>
            <a:effectLst/>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    --------------------   =    ---------------------  = n</a:t>
              </a:r>
              <a:endParaRPr lang="en-US" sz="2400" baseline="-25000">
                <a:solidFill>
                  <a:schemeClr val="tx1"/>
                </a:solidFill>
              </a:endParaRPr>
            </a:p>
          </p:txBody>
        </p:sp>
        <p:sp>
          <p:nvSpPr>
            <p:cNvPr id="904201" name="Rectangle 9"/>
            <p:cNvSpPr>
              <a:spLocks noChangeArrowheads="1"/>
            </p:cNvSpPr>
            <p:nvPr/>
          </p:nvSpPr>
          <p:spPr bwMode="auto">
            <a:xfrm>
              <a:off x="240" y="2736"/>
              <a:ext cx="5136" cy="239"/>
            </a:xfrm>
            <a:prstGeom prst="rect">
              <a:avLst/>
            </a:prstGeom>
            <a:noFill/>
            <a:ln w="12700">
              <a:noFill/>
              <a:miter lim="800000"/>
              <a:headEnd/>
              <a:tailEnd/>
            </a:ln>
            <a:effectLst/>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performance</a:t>
              </a:r>
              <a:r>
                <a:rPr lang="en-US" sz="2400" baseline="-25000">
                  <a:solidFill>
                    <a:schemeClr val="tx1"/>
                  </a:solidFill>
                </a:rPr>
                <a:t>Y</a:t>
              </a:r>
              <a:r>
                <a:rPr lang="en-US" sz="2400">
                  <a:solidFill>
                    <a:schemeClr val="tx1"/>
                  </a:solidFill>
                </a:rPr>
                <a:t>         execution_time</a:t>
              </a:r>
              <a:r>
                <a:rPr lang="en-US" sz="2400" baseline="-25000">
                  <a:solidFill>
                    <a:schemeClr val="tx1"/>
                  </a:solidFill>
                </a:rPr>
                <a:t>X </a:t>
              </a:r>
            </a:p>
          </p:txBody>
        </p:sp>
      </p:grpSp>
      <p:sp>
        <p:nvSpPr>
          <p:cNvPr id="11" name="Slide Number Placeholder 10"/>
          <p:cNvSpPr>
            <a:spLocks noGrp="1"/>
          </p:cNvSpPr>
          <p:nvPr>
            <p:ph type="sldNum" sz="quarter" idx="12"/>
          </p:nvPr>
        </p:nvSpPr>
        <p:spPr/>
        <p:txBody>
          <a:bodyPr/>
          <a:lstStyle/>
          <a:p>
            <a:fld id="{2F6C9C3A-503B-4EB1-BE9A-98EE9DDD1AEC}"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4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41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4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6" grpId="0"/>
      <p:bldP spid="904197" grpId="0"/>
      <p:bldP spid="9041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457200" y="274638"/>
            <a:ext cx="8229600" cy="563562"/>
          </a:xfrm>
        </p:spPr>
        <p:txBody>
          <a:bodyPr>
            <a:normAutofit fontScale="90000"/>
          </a:bodyPr>
          <a:lstStyle/>
          <a:p>
            <a:r>
              <a:rPr lang="en-US" dirty="0"/>
              <a:t>Performance Factors</a:t>
            </a:r>
          </a:p>
        </p:txBody>
      </p:sp>
      <p:sp>
        <p:nvSpPr>
          <p:cNvPr id="906243" name="Rectangle 3"/>
          <p:cNvSpPr>
            <a:spLocks noGrp="1" noChangeArrowheads="1"/>
          </p:cNvSpPr>
          <p:nvPr>
            <p:ph type="body" idx="1"/>
          </p:nvPr>
        </p:nvSpPr>
        <p:spPr>
          <a:xfrm>
            <a:off x="533400" y="762000"/>
            <a:ext cx="8153400" cy="1984375"/>
          </a:xfrm>
        </p:spPr>
        <p:txBody>
          <a:bodyPr>
            <a:normAutofit fontScale="70000" lnSpcReduction="20000"/>
          </a:bodyPr>
          <a:lstStyle/>
          <a:p>
            <a:r>
              <a:rPr lang="en-US" dirty="0"/>
              <a:t>Want to distinguish elapsed time and the time spent on our task</a:t>
            </a:r>
          </a:p>
          <a:p>
            <a:r>
              <a:rPr lang="en-US" dirty="0"/>
              <a:t>CPU execution time (CPU time) – time the CPU spends working on a task</a:t>
            </a:r>
          </a:p>
          <a:p>
            <a:pPr lvl="1"/>
            <a:r>
              <a:rPr lang="en-US" dirty="0"/>
              <a:t>Does not include time waiting for I/O or running other programs</a:t>
            </a:r>
          </a:p>
        </p:txBody>
      </p:sp>
      <p:grpSp>
        <p:nvGrpSpPr>
          <p:cNvPr id="2" name="Group 8"/>
          <p:cNvGrpSpPr>
            <a:grpSpLocks/>
          </p:cNvGrpSpPr>
          <p:nvPr/>
        </p:nvGrpSpPr>
        <p:grpSpPr bwMode="auto">
          <a:xfrm>
            <a:off x="457200" y="3048000"/>
            <a:ext cx="8458200" cy="760413"/>
            <a:chOff x="288" y="2064"/>
            <a:chExt cx="5328" cy="479"/>
          </a:xfrm>
        </p:grpSpPr>
        <p:sp>
          <p:nvSpPr>
            <p:cNvPr id="906244" name="Rectangle 4"/>
            <p:cNvSpPr>
              <a:spLocks noChangeArrowheads="1"/>
            </p:cNvSpPr>
            <p:nvPr/>
          </p:nvSpPr>
          <p:spPr bwMode="auto">
            <a:xfrm>
              <a:off x="288" y="2064"/>
              <a:ext cx="3744" cy="239"/>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CPU execution time      # CPU clock cycles</a:t>
              </a:r>
            </a:p>
          </p:txBody>
        </p:sp>
        <p:sp>
          <p:nvSpPr>
            <p:cNvPr id="906245" name="Rectangle 5"/>
            <p:cNvSpPr>
              <a:spLocks noChangeArrowheads="1"/>
            </p:cNvSpPr>
            <p:nvPr/>
          </p:nvSpPr>
          <p:spPr bwMode="auto">
            <a:xfrm>
              <a:off x="288" y="2304"/>
              <a:ext cx="3744" cy="239"/>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for a program               for a program</a:t>
              </a:r>
            </a:p>
          </p:txBody>
        </p:sp>
        <p:sp>
          <p:nvSpPr>
            <p:cNvPr id="906246" name="Rectangle 6"/>
            <p:cNvSpPr>
              <a:spLocks noChangeArrowheads="1"/>
            </p:cNvSpPr>
            <p:nvPr/>
          </p:nvSpPr>
          <p:spPr bwMode="auto">
            <a:xfrm>
              <a:off x="288" y="2160"/>
              <a:ext cx="5328" cy="24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                                 </a:t>
              </a:r>
              <a:r>
                <a:rPr lang="en-US" sz="2400" dirty="0" smtClean="0">
                  <a:solidFill>
                    <a:schemeClr val="tx1"/>
                  </a:solidFill>
                </a:rPr>
                <a:t>           x  </a:t>
              </a:r>
              <a:r>
                <a:rPr lang="en-US" sz="2400" dirty="0">
                  <a:solidFill>
                    <a:schemeClr val="tx1"/>
                  </a:solidFill>
                </a:rPr>
                <a:t>clock cycle time</a:t>
              </a:r>
            </a:p>
          </p:txBody>
        </p:sp>
      </p:grpSp>
      <p:grpSp>
        <p:nvGrpSpPr>
          <p:cNvPr id="3" name="Group 13"/>
          <p:cNvGrpSpPr>
            <a:grpSpLocks/>
          </p:cNvGrpSpPr>
          <p:nvPr/>
        </p:nvGrpSpPr>
        <p:grpSpPr bwMode="auto">
          <a:xfrm>
            <a:off x="609600" y="4344988"/>
            <a:ext cx="8458200" cy="760412"/>
            <a:chOff x="240" y="2736"/>
            <a:chExt cx="5328" cy="479"/>
          </a:xfrm>
        </p:grpSpPr>
        <p:sp>
          <p:nvSpPr>
            <p:cNvPr id="906250" name="Rectangle 10"/>
            <p:cNvSpPr>
              <a:spLocks noChangeArrowheads="1"/>
            </p:cNvSpPr>
            <p:nvPr/>
          </p:nvSpPr>
          <p:spPr bwMode="auto">
            <a:xfrm>
              <a:off x="240" y="2736"/>
              <a:ext cx="5280" cy="239"/>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CPU execution time      # CPU clock cycles for a program</a:t>
              </a:r>
            </a:p>
          </p:txBody>
        </p:sp>
        <p:sp>
          <p:nvSpPr>
            <p:cNvPr id="906251" name="Rectangle 11"/>
            <p:cNvSpPr>
              <a:spLocks noChangeArrowheads="1"/>
            </p:cNvSpPr>
            <p:nvPr/>
          </p:nvSpPr>
          <p:spPr bwMode="auto">
            <a:xfrm>
              <a:off x="240" y="2976"/>
              <a:ext cx="4416" cy="239"/>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for a program                             clock rate   </a:t>
              </a:r>
            </a:p>
          </p:txBody>
        </p:sp>
        <p:sp>
          <p:nvSpPr>
            <p:cNvPr id="906252" name="Rectangle 12"/>
            <p:cNvSpPr>
              <a:spLocks noChangeArrowheads="1"/>
            </p:cNvSpPr>
            <p:nvPr/>
          </p:nvSpPr>
          <p:spPr bwMode="auto">
            <a:xfrm>
              <a:off x="240" y="2832"/>
              <a:ext cx="5328" cy="239"/>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   -------------------------------------------</a:t>
              </a:r>
            </a:p>
          </p:txBody>
        </p:sp>
      </p:grpSp>
      <p:sp>
        <p:nvSpPr>
          <p:cNvPr id="906254" name="Rectangle 14"/>
          <p:cNvSpPr>
            <a:spLocks noChangeArrowheads="1"/>
          </p:cNvSpPr>
          <p:nvPr/>
        </p:nvSpPr>
        <p:spPr bwMode="auto">
          <a:xfrm>
            <a:off x="457200" y="5334000"/>
            <a:ext cx="8153400" cy="103663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Can improve performance by reducing either the </a:t>
            </a:r>
            <a:r>
              <a:rPr lang="en-US" sz="2400"/>
              <a:t>length of the clock cycle</a:t>
            </a:r>
            <a:r>
              <a:rPr lang="en-US" sz="2400">
                <a:solidFill>
                  <a:schemeClr val="tx1"/>
                </a:solidFill>
              </a:rPr>
              <a:t> or the </a:t>
            </a:r>
            <a:r>
              <a:rPr lang="en-US" sz="2400"/>
              <a:t>number of clock cycles required for a program</a:t>
            </a:r>
          </a:p>
        </p:txBody>
      </p:sp>
      <p:sp>
        <p:nvSpPr>
          <p:cNvPr id="906255" name="Rectangle 15"/>
          <p:cNvSpPr>
            <a:spLocks noChangeArrowheads="1"/>
          </p:cNvSpPr>
          <p:nvPr/>
        </p:nvSpPr>
        <p:spPr bwMode="auto">
          <a:xfrm>
            <a:off x="533400" y="3886200"/>
            <a:ext cx="8153400" cy="325438"/>
          </a:xfrm>
          <a:prstGeom prst="rect">
            <a:avLst/>
          </a:prstGeom>
          <a:noFill/>
          <a:ln w="12700">
            <a:noFill/>
            <a:miter lim="800000"/>
            <a:headEnd/>
            <a:tailEnd/>
          </a:ln>
          <a:effectLst/>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000">
                <a:solidFill>
                  <a:schemeClr val="tx1"/>
                </a:solidFill>
              </a:rPr>
              <a:t> or</a:t>
            </a:r>
            <a:endParaRPr lang="en-US" sz="2000"/>
          </a:p>
        </p:txBody>
      </p:sp>
      <p:sp>
        <p:nvSpPr>
          <p:cNvPr id="14" name="Slide Number Placeholder 13"/>
          <p:cNvSpPr>
            <a:spLocks noGrp="1"/>
          </p:cNvSpPr>
          <p:nvPr>
            <p:ph type="sldNum" sz="quarter" idx="12"/>
          </p:nvPr>
        </p:nvSpPr>
        <p:spPr/>
        <p:txBody>
          <a:bodyPr/>
          <a:lstStyle/>
          <a:p>
            <a:fld id="{2F6C9C3A-503B-4EB1-BE9A-98EE9DDD1AEC}"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0625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6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54" grpId="0"/>
      <p:bldP spid="9062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a:xfrm>
            <a:off x="533400" y="304800"/>
            <a:ext cx="6553200" cy="422275"/>
          </a:xfrm>
        </p:spPr>
        <p:txBody>
          <a:bodyPr>
            <a:normAutofit fontScale="90000"/>
          </a:bodyPr>
          <a:lstStyle/>
          <a:p>
            <a:r>
              <a:rPr lang="en-US"/>
              <a:t>Review:  Machine Clock Rate</a:t>
            </a:r>
          </a:p>
        </p:txBody>
      </p:sp>
      <p:sp>
        <p:nvSpPr>
          <p:cNvPr id="893955" name="Rectangle 3"/>
          <p:cNvSpPr>
            <a:spLocks noGrp="1" noChangeArrowheads="1"/>
          </p:cNvSpPr>
          <p:nvPr>
            <p:ph type="body" idx="1"/>
          </p:nvPr>
        </p:nvSpPr>
        <p:spPr>
          <a:xfrm>
            <a:off x="533400" y="914400"/>
            <a:ext cx="8153400" cy="1274763"/>
          </a:xfrm>
        </p:spPr>
        <p:txBody>
          <a:bodyPr>
            <a:normAutofit fontScale="85000" lnSpcReduction="20000"/>
          </a:bodyPr>
          <a:lstStyle/>
          <a:p>
            <a:r>
              <a:rPr lang="en-US"/>
              <a:t>Clock rate (MHz, GHz) is inverse of clock cycle time (clock period)</a:t>
            </a:r>
            <a:endParaRPr lang="en-US" sz="2000"/>
          </a:p>
          <a:p>
            <a:pPr algn="ctr">
              <a:buFont typeface="Wingdings" pitchFamily="2" charset="2"/>
              <a:buNone/>
            </a:pPr>
            <a:r>
              <a:rPr lang="en-US"/>
              <a:t>CC   =  1 / CR</a:t>
            </a:r>
          </a:p>
        </p:txBody>
      </p:sp>
      <p:sp>
        <p:nvSpPr>
          <p:cNvPr id="893956" name="Line 4"/>
          <p:cNvSpPr>
            <a:spLocks noChangeShapeType="1"/>
          </p:cNvSpPr>
          <p:nvPr/>
        </p:nvSpPr>
        <p:spPr bwMode="auto">
          <a:xfrm>
            <a:off x="1524000" y="2971800"/>
            <a:ext cx="914400" cy="0"/>
          </a:xfrm>
          <a:prstGeom prst="line">
            <a:avLst/>
          </a:prstGeom>
          <a:noFill/>
          <a:ln w="19050">
            <a:solidFill>
              <a:schemeClr val="tx1"/>
            </a:solidFill>
            <a:round/>
            <a:headEnd/>
            <a:tailEnd/>
          </a:ln>
          <a:effectLst/>
        </p:spPr>
        <p:txBody>
          <a:bodyPr wrap="none" anchor="ctr"/>
          <a:lstStyle/>
          <a:p>
            <a:endParaRPr lang="en-US"/>
          </a:p>
        </p:txBody>
      </p:sp>
      <p:sp>
        <p:nvSpPr>
          <p:cNvPr id="893957" name="Line 5"/>
          <p:cNvSpPr>
            <a:spLocks noChangeShapeType="1"/>
          </p:cNvSpPr>
          <p:nvPr/>
        </p:nvSpPr>
        <p:spPr bwMode="auto">
          <a:xfrm flipV="1">
            <a:off x="4267200" y="2514600"/>
            <a:ext cx="0" cy="457200"/>
          </a:xfrm>
          <a:prstGeom prst="line">
            <a:avLst/>
          </a:prstGeom>
          <a:noFill/>
          <a:ln w="19050">
            <a:solidFill>
              <a:schemeClr val="tx1"/>
            </a:solidFill>
            <a:round/>
            <a:headEnd/>
            <a:tailEnd/>
          </a:ln>
          <a:effectLst/>
        </p:spPr>
        <p:txBody>
          <a:bodyPr wrap="none" anchor="ctr"/>
          <a:lstStyle/>
          <a:p>
            <a:endParaRPr lang="en-US"/>
          </a:p>
        </p:txBody>
      </p:sp>
      <p:sp>
        <p:nvSpPr>
          <p:cNvPr id="893958" name="Line 6"/>
          <p:cNvSpPr>
            <a:spLocks noChangeShapeType="1"/>
          </p:cNvSpPr>
          <p:nvPr/>
        </p:nvSpPr>
        <p:spPr bwMode="auto">
          <a:xfrm>
            <a:off x="2438400" y="2514600"/>
            <a:ext cx="914400" cy="0"/>
          </a:xfrm>
          <a:prstGeom prst="line">
            <a:avLst/>
          </a:prstGeom>
          <a:noFill/>
          <a:ln w="19050">
            <a:solidFill>
              <a:schemeClr val="tx1"/>
            </a:solidFill>
            <a:round/>
            <a:headEnd/>
            <a:tailEnd/>
          </a:ln>
          <a:effectLst/>
        </p:spPr>
        <p:txBody>
          <a:bodyPr wrap="none" anchor="ctr"/>
          <a:lstStyle/>
          <a:p>
            <a:endParaRPr lang="en-US"/>
          </a:p>
        </p:txBody>
      </p:sp>
      <p:sp>
        <p:nvSpPr>
          <p:cNvPr id="893959" name="Line 7"/>
          <p:cNvSpPr>
            <a:spLocks noChangeShapeType="1"/>
          </p:cNvSpPr>
          <p:nvPr/>
        </p:nvSpPr>
        <p:spPr bwMode="auto">
          <a:xfrm flipV="1">
            <a:off x="2438400" y="2514600"/>
            <a:ext cx="0" cy="457200"/>
          </a:xfrm>
          <a:prstGeom prst="line">
            <a:avLst/>
          </a:prstGeom>
          <a:noFill/>
          <a:ln w="19050">
            <a:solidFill>
              <a:schemeClr val="tx1"/>
            </a:solidFill>
            <a:round/>
            <a:headEnd/>
            <a:tailEnd/>
          </a:ln>
          <a:effectLst/>
        </p:spPr>
        <p:txBody>
          <a:bodyPr wrap="none" anchor="ctr"/>
          <a:lstStyle/>
          <a:p>
            <a:endParaRPr lang="en-US"/>
          </a:p>
        </p:txBody>
      </p:sp>
      <p:sp>
        <p:nvSpPr>
          <p:cNvPr id="893960" name="Line 8"/>
          <p:cNvSpPr>
            <a:spLocks noChangeShapeType="1"/>
          </p:cNvSpPr>
          <p:nvPr/>
        </p:nvSpPr>
        <p:spPr bwMode="auto">
          <a:xfrm>
            <a:off x="3352800" y="2971800"/>
            <a:ext cx="914400" cy="0"/>
          </a:xfrm>
          <a:prstGeom prst="line">
            <a:avLst/>
          </a:prstGeom>
          <a:noFill/>
          <a:ln w="19050">
            <a:solidFill>
              <a:schemeClr val="tx1"/>
            </a:solidFill>
            <a:round/>
            <a:headEnd/>
            <a:tailEnd/>
          </a:ln>
          <a:effectLst/>
        </p:spPr>
        <p:txBody>
          <a:bodyPr wrap="none" anchor="ctr"/>
          <a:lstStyle/>
          <a:p>
            <a:endParaRPr lang="en-US"/>
          </a:p>
        </p:txBody>
      </p:sp>
      <p:sp>
        <p:nvSpPr>
          <p:cNvPr id="893961" name="Line 9"/>
          <p:cNvSpPr>
            <a:spLocks noChangeShapeType="1"/>
          </p:cNvSpPr>
          <p:nvPr/>
        </p:nvSpPr>
        <p:spPr bwMode="auto">
          <a:xfrm flipV="1">
            <a:off x="3352800" y="2514600"/>
            <a:ext cx="0" cy="457200"/>
          </a:xfrm>
          <a:prstGeom prst="line">
            <a:avLst/>
          </a:prstGeom>
          <a:noFill/>
          <a:ln w="19050">
            <a:solidFill>
              <a:schemeClr val="tx1"/>
            </a:solidFill>
            <a:round/>
            <a:headEnd/>
            <a:tailEnd/>
          </a:ln>
          <a:effectLst/>
        </p:spPr>
        <p:txBody>
          <a:bodyPr wrap="none" anchor="ctr"/>
          <a:lstStyle/>
          <a:p>
            <a:endParaRPr lang="en-US"/>
          </a:p>
        </p:txBody>
      </p:sp>
      <p:sp>
        <p:nvSpPr>
          <p:cNvPr id="893962" name="Line 10"/>
          <p:cNvSpPr>
            <a:spLocks noChangeShapeType="1"/>
          </p:cNvSpPr>
          <p:nvPr/>
        </p:nvSpPr>
        <p:spPr bwMode="auto">
          <a:xfrm>
            <a:off x="4267200" y="2514600"/>
            <a:ext cx="914400" cy="0"/>
          </a:xfrm>
          <a:prstGeom prst="line">
            <a:avLst/>
          </a:prstGeom>
          <a:noFill/>
          <a:ln w="19050">
            <a:solidFill>
              <a:schemeClr val="tx1"/>
            </a:solidFill>
            <a:round/>
            <a:headEnd/>
            <a:tailEnd/>
          </a:ln>
          <a:effectLst/>
        </p:spPr>
        <p:txBody>
          <a:bodyPr wrap="none" anchor="ctr"/>
          <a:lstStyle/>
          <a:p>
            <a:endParaRPr lang="en-US"/>
          </a:p>
        </p:txBody>
      </p:sp>
      <p:sp>
        <p:nvSpPr>
          <p:cNvPr id="893963" name="Line 11"/>
          <p:cNvSpPr>
            <a:spLocks noChangeShapeType="1"/>
          </p:cNvSpPr>
          <p:nvPr/>
        </p:nvSpPr>
        <p:spPr bwMode="auto">
          <a:xfrm flipV="1">
            <a:off x="5181600" y="2514600"/>
            <a:ext cx="0" cy="457200"/>
          </a:xfrm>
          <a:prstGeom prst="line">
            <a:avLst/>
          </a:prstGeom>
          <a:noFill/>
          <a:ln w="19050">
            <a:solidFill>
              <a:schemeClr val="tx1"/>
            </a:solidFill>
            <a:round/>
            <a:headEnd/>
            <a:tailEnd/>
          </a:ln>
          <a:effectLst/>
        </p:spPr>
        <p:txBody>
          <a:bodyPr wrap="none" anchor="ctr"/>
          <a:lstStyle/>
          <a:p>
            <a:endParaRPr lang="en-US"/>
          </a:p>
        </p:txBody>
      </p:sp>
      <p:sp>
        <p:nvSpPr>
          <p:cNvPr id="893964" name="Line 12"/>
          <p:cNvSpPr>
            <a:spLocks noChangeShapeType="1"/>
          </p:cNvSpPr>
          <p:nvPr/>
        </p:nvSpPr>
        <p:spPr bwMode="auto">
          <a:xfrm>
            <a:off x="5181600" y="2971800"/>
            <a:ext cx="914400" cy="0"/>
          </a:xfrm>
          <a:prstGeom prst="line">
            <a:avLst/>
          </a:prstGeom>
          <a:noFill/>
          <a:ln w="19050">
            <a:solidFill>
              <a:schemeClr val="tx1"/>
            </a:solidFill>
            <a:round/>
            <a:headEnd/>
            <a:tailEnd/>
          </a:ln>
          <a:effectLst/>
        </p:spPr>
        <p:txBody>
          <a:bodyPr wrap="none" anchor="ctr"/>
          <a:lstStyle/>
          <a:p>
            <a:endParaRPr lang="en-US"/>
          </a:p>
        </p:txBody>
      </p:sp>
      <p:sp>
        <p:nvSpPr>
          <p:cNvPr id="893965" name="Line 13"/>
          <p:cNvSpPr>
            <a:spLocks noChangeShapeType="1"/>
          </p:cNvSpPr>
          <p:nvPr/>
        </p:nvSpPr>
        <p:spPr bwMode="auto">
          <a:xfrm flipV="1">
            <a:off x="6096000" y="2514600"/>
            <a:ext cx="0" cy="457200"/>
          </a:xfrm>
          <a:prstGeom prst="line">
            <a:avLst/>
          </a:prstGeom>
          <a:noFill/>
          <a:ln w="19050">
            <a:solidFill>
              <a:schemeClr val="tx1"/>
            </a:solidFill>
            <a:round/>
            <a:headEnd/>
            <a:tailEnd/>
          </a:ln>
          <a:effectLst/>
        </p:spPr>
        <p:txBody>
          <a:bodyPr wrap="none" anchor="ctr"/>
          <a:lstStyle/>
          <a:p>
            <a:endParaRPr lang="en-US"/>
          </a:p>
        </p:txBody>
      </p:sp>
      <p:sp>
        <p:nvSpPr>
          <p:cNvPr id="893966" name="Line 14"/>
          <p:cNvSpPr>
            <a:spLocks noChangeShapeType="1"/>
          </p:cNvSpPr>
          <p:nvPr/>
        </p:nvSpPr>
        <p:spPr bwMode="auto">
          <a:xfrm>
            <a:off x="6096000" y="2514600"/>
            <a:ext cx="914400" cy="0"/>
          </a:xfrm>
          <a:prstGeom prst="line">
            <a:avLst/>
          </a:prstGeom>
          <a:noFill/>
          <a:ln w="19050">
            <a:solidFill>
              <a:schemeClr val="tx1"/>
            </a:solidFill>
            <a:round/>
            <a:headEnd/>
            <a:tailEnd/>
          </a:ln>
          <a:effectLst/>
        </p:spPr>
        <p:txBody>
          <a:bodyPr wrap="none" anchor="ctr"/>
          <a:lstStyle/>
          <a:p>
            <a:endParaRPr lang="en-US"/>
          </a:p>
        </p:txBody>
      </p:sp>
      <p:sp>
        <p:nvSpPr>
          <p:cNvPr id="893967" name="Line 15"/>
          <p:cNvSpPr>
            <a:spLocks noChangeShapeType="1"/>
          </p:cNvSpPr>
          <p:nvPr/>
        </p:nvSpPr>
        <p:spPr bwMode="auto">
          <a:xfrm flipV="1">
            <a:off x="7010400" y="2514600"/>
            <a:ext cx="0" cy="457200"/>
          </a:xfrm>
          <a:prstGeom prst="line">
            <a:avLst/>
          </a:prstGeom>
          <a:noFill/>
          <a:ln w="19050">
            <a:solidFill>
              <a:schemeClr val="tx1"/>
            </a:solidFill>
            <a:round/>
            <a:headEnd/>
            <a:tailEnd/>
          </a:ln>
          <a:effectLst/>
        </p:spPr>
        <p:txBody>
          <a:bodyPr wrap="none" anchor="ctr"/>
          <a:lstStyle/>
          <a:p>
            <a:endParaRPr lang="en-US"/>
          </a:p>
        </p:txBody>
      </p:sp>
      <p:sp>
        <p:nvSpPr>
          <p:cNvPr id="893968" name="Line 16"/>
          <p:cNvSpPr>
            <a:spLocks noChangeShapeType="1"/>
          </p:cNvSpPr>
          <p:nvPr/>
        </p:nvSpPr>
        <p:spPr bwMode="auto">
          <a:xfrm>
            <a:off x="7010400" y="2971800"/>
            <a:ext cx="914400" cy="0"/>
          </a:xfrm>
          <a:prstGeom prst="line">
            <a:avLst/>
          </a:prstGeom>
          <a:noFill/>
          <a:ln w="19050">
            <a:solidFill>
              <a:schemeClr val="tx1"/>
            </a:solidFill>
            <a:round/>
            <a:headEnd/>
            <a:tailEnd/>
          </a:ln>
          <a:effectLst/>
        </p:spPr>
        <p:txBody>
          <a:bodyPr wrap="none" anchor="ctr"/>
          <a:lstStyle/>
          <a:p>
            <a:endParaRPr lang="en-US"/>
          </a:p>
        </p:txBody>
      </p:sp>
      <p:sp>
        <p:nvSpPr>
          <p:cNvPr id="893969" name="Line 17"/>
          <p:cNvSpPr>
            <a:spLocks noChangeShapeType="1"/>
          </p:cNvSpPr>
          <p:nvPr/>
        </p:nvSpPr>
        <p:spPr bwMode="auto">
          <a:xfrm>
            <a:off x="3352800" y="3124200"/>
            <a:ext cx="0" cy="228600"/>
          </a:xfrm>
          <a:prstGeom prst="line">
            <a:avLst/>
          </a:prstGeom>
          <a:noFill/>
          <a:ln w="12700">
            <a:solidFill>
              <a:schemeClr val="tx1"/>
            </a:solidFill>
            <a:round/>
            <a:headEnd/>
            <a:tailEnd/>
          </a:ln>
          <a:effectLst/>
        </p:spPr>
        <p:txBody>
          <a:bodyPr wrap="none" anchor="ctr"/>
          <a:lstStyle/>
          <a:p>
            <a:endParaRPr lang="en-US"/>
          </a:p>
        </p:txBody>
      </p:sp>
      <p:sp>
        <p:nvSpPr>
          <p:cNvPr id="893970" name="Line 18"/>
          <p:cNvSpPr>
            <a:spLocks noChangeShapeType="1"/>
          </p:cNvSpPr>
          <p:nvPr/>
        </p:nvSpPr>
        <p:spPr bwMode="auto">
          <a:xfrm>
            <a:off x="5181600" y="3124200"/>
            <a:ext cx="0" cy="228600"/>
          </a:xfrm>
          <a:prstGeom prst="line">
            <a:avLst/>
          </a:prstGeom>
          <a:noFill/>
          <a:ln w="12700">
            <a:solidFill>
              <a:schemeClr val="tx1"/>
            </a:solidFill>
            <a:round/>
            <a:headEnd/>
            <a:tailEnd/>
          </a:ln>
          <a:effectLst/>
        </p:spPr>
        <p:txBody>
          <a:bodyPr wrap="none" anchor="ctr"/>
          <a:lstStyle/>
          <a:p>
            <a:endParaRPr lang="en-US"/>
          </a:p>
        </p:txBody>
      </p:sp>
      <p:sp>
        <p:nvSpPr>
          <p:cNvPr id="893971" name="Text Box 19"/>
          <p:cNvSpPr txBox="1">
            <a:spLocks noChangeArrowheads="1"/>
          </p:cNvSpPr>
          <p:nvPr/>
        </p:nvSpPr>
        <p:spPr bwMode="auto">
          <a:xfrm>
            <a:off x="3505200" y="3124200"/>
            <a:ext cx="1600200" cy="304800"/>
          </a:xfrm>
          <a:prstGeom prst="rect">
            <a:avLst/>
          </a:prstGeom>
          <a:noFill/>
          <a:ln w="12700">
            <a:noFill/>
            <a:miter lim="800000"/>
            <a:headEnd/>
            <a:tailEnd/>
          </a:ln>
          <a:effectLst/>
        </p:spPr>
        <p:txBody>
          <a:bodyPr>
            <a:spAutoFit/>
          </a:bodyPr>
          <a:lstStyle/>
          <a:p>
            <a:pPr>
              <a:spcBef>
                <a:spcPct val="50000"/>
              </a:spcBef>
            </a:pPr>
            <a:r>
              <a:rPr lang="en-US" sz="1400" b="1">
                <a:solidFill>
                  <a:schemeClr val="tx1"/>
                </a:solidFill>
              </a:rPr>
              <a:t>one clock period</a:t>
            </a:r>
          </a:p>
        </p:txBody>
      </p:sp>
      <p:sp>
        <p:nvSpPr>
          <p:cNvPr id="893972" name="Line 20"/>
          <p:cNvSpPr>
            <a:spLocks noChangeShapeType="1"/>
          </p:cNvSpPr>
          <p:nvPr/>
        </p:nvSpPr>
        <p:spPr bwMode="auto">
          <a:xfrm flipH="1">
            <a:off x="3352800" y="3276600"/>
            <a:ext cx="2286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93973" name="Line 21"/>
          <p:cNvSpPr>
            <a:spLocks noChangeShapeType="1"/>
          </p:cNvSpPr>
          <p:nvPr/>
        </p:nvSpPr>
        <p:spPr bwMode="auto">
          <a:xfrm>
            <a:off x="4953000" y="3276600"/>
            <a:ext cx="2286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93974" name="Text Box 22"/>
          <p:cNvSpPr txBox="1">
            <a:spLocks noChangeArrowheads="1"/>
          </p:cNvSpPr>
          <p:nvPr/>
        </p:nvSpPr>
        <p:spPr bwMode="auto">
          <a:xfrm>
            <a:off x="1981200" y="3657600"/>
            <a:ext cx="5181600" cy="2843213"/>
          </a:xfrm>
          <a:prstGeom prst="rect">
            <a:avLst/>
          </a:prstGeom>
          <a:noFill/>
          <a:ln w="12700">
            <a:noFill/>
            <a:miter lim="800000"/>
            <a:headEnd/>
            <a:tailEnd/>
          </a:ln>
          <a:effectLst/>
        </p:spPr>
        <p:txBody>
          <a:bodyPr>
            <a:spAutoFit/>
          </a:bodyPr>
          <a:lstStyle/>
          <a:p>
            <a:pPr>
              <a:spcBef>
                <a:spcPct val="50000"/>
              </a:spcBef>
            </a:pPr>
            <a:r>
              <a:rPr lang="en-US" dirty="0">
                <a:solidFill>
                  <a:schemeClr val="tx1"/>
                </a:solidFill>
              </a:rPr>
              <a:t> 10 </a:t>
            </a:r>
            <a:r>
              <a:rPr lang="en-US" dirty="0" err="1">
                <a:solidFill>
                  <a:schemeClr val="tx1"/>
                </a:solidFill>
              </a:rPr>
              <a:t>nsec</a:t>
            </a:r>
            <a:r>
              <a:rPr lang="en-US" dirty="0">
                <a:solidFill>
                  <a:schemeClr val="tx1"/>
                </a:solidFill>
              </a:rPr>
              <a:t> clock cycle  =&gt;  100 MHz clock rate</a:t>
            </a:r>
          </a:p>
          <a:p>
            <a:pPr>
              <a:spcBef>
                <a:spcPct val="50000"/>
              </a:spcBef>
            </a:pPr>
            <a:r>
              <a:rPr lang="en-US" dirty="0">
                <a:solidFill>
                  <a:schemeClr val="tx1"/>
                </a:solidFill>
              </a:rPr>
              <a:t>   5 </a:t>
            </a:r>
            <a:r>
              <a:rPr lang="en-US" dirty="0" err="1">
                <a:solidFill>
                  <a:schemeClr val="tx1"/>
                </a:solidFill>
              </a:rPr>
              <a:t>nsec</a:t>
            </a:r>
            <a:r>
              <a:rPr lang="en-US" dirty="0">
                <a:solidFill>
                  <a:schemeClr val="tx1"/>
                </a:solidFill>
              </a:rPr>
              <a:t> clock cycle  =&gt;  200 MHz clock rate</a:t>
            </a:r>
          </a:p>
          <a:p>
            <a:pPr>
              <a:spcBef>
                <a:spcPct val="50000"/>
              </a:spcBef>
            </a:pPr>
            <a:r>
              <a:rPr lang="en-US" dirty="0">
                <a:solidFill>
                  <a:schemeClr val="tx1"/>
                </a:solidFill>
              </a:rPr>
              <a:t>   2 </a:t>
            </a:r>
            <a:r>
              <a:rPr lang="en-US" dirty="0" err="1">
                <a:solidFill>
                  <a:schemeClr val="tx1"/>
                </a:solidFill>
              </a:rPr>
              <a:t>nsec</a:t>
            </a:r>
            <a:r>
              <a:rPr lang="en-US" dirty="0">
                <a:solidFill>
                  <a:schemeClr val="tx1"/>
                </a:solidFill>
              </a:rPr>
              <a:t> clock cycle  =&gt;  500 MHz clock rate</a:t>
            </a:r>
          </a:p>
          <a:p>
            <a:pPr>
              <a:spcBef>
                <a:spcPct val="50000"/>
              </a:spcBef>
            </a:pPr>
            <a:r>
              <a:rPr lang="en-US" dirty="0">
                <a:solidFill>
                  <a:schemeClr val="tx1"/>
                </a:solidFill>
              </a:rPr>
              <a:t>  1 </a:t>
            </a:r>
            <a:r>
              <a:rPr lang="en-US" dirty="0" err="1">
                <a:solidFill>
                  <a:schemeClr val="tx1"/>
                </a:solidFill>
              </a:rPr>
              <a:t>nsec</a:t>
            </a:r>
            <a:r>
              <a:rPr lang="en-US" dirty="0">
                <a:solidFill>
                  <a:schemeClr val="tx1"/>
                </a:solidFill>
              </a:rPr>
              <a:t> clock cycle   =&gt;      1 GHz clock rate</a:t>
            </a:r>
          </a:p>
          <a:p>
            <a:pPr>
              <a:spcBef>
                <a:spcPct val="50000"/>
              </a:spcBef>
            </a:pPr>
            <a:r>
              <a:rPr lang="en-US" dirty="0">
                <a:solidFill>
                  <a:schemeClr val="tx1"/>
                </a:solidFill>
              </a:rPr>
              <a:t>500 </a:t>
            </a:r>
            <a:r>
              <a:rPr lang="en-US" dirty="0" err="1">
                <a:solidFill>
                  <a:schemeClr val="tx1"/>
                </a:solidFill>
              </a:rPr>
              <a:t>psec</a:t>
            </a:r>
            <a:r>
              <a:rPr lang="en-US" dirty="0">
                <a:solidFill>
                  <a:schemeClr val="tx1"/>
                </a:solidFill>
              </a:rPr>
              <a:t> clock cycle =&gt;     2 GHz clock rate</a:t>
            </a:r>
          </a:p>
          <a:p>
            <a:pPr>
              <a:spcBef>
                <a:spcPct val="50000"/>
              </a:spcBef>
            </a:pPr>
            <a:r>
              <a:rPr lang="en-US" dirty="0">
                <a:solidFill>
                  <a:schemeClr val="tx1"/>
                </a:solidFill>
              </a:rPr>
              <a:t>250 </a:t>
            </a:r>
            <a:r>
              <a:rPr lang="en-US" dirty="0" err="1">
                <a:solidFill>
                  <a:schemeClr val="tx1"/>
                </a:solidFill>
              </a:rPr>
              <a:t>psec</a:t>
            </a:r>
            <a:r>
              <a:rPr lang="en-US" dirty="0">
                <a:solidFill>
                  <a:schemeClr val="tx1"/>
                </a:solidFill>
              </a:rPr>
              <a:t> clock cycle =&gt;     4 GHz clock rate</a:t>
            </a:r>
          </a:p>
          <a:p>
            <a:pPr>
              <a:spcBef>
                <a:spcPct val="50000"/>
              </a:spcBef>
            </a:pPr>
            <a:r>
              <a:rPr lang="en-US" dirty="0">
                <a:solidFill>
                  <a:schemeClr val="tx1"/>
                </a:solidFill>
              </a:rPr>
              <a:t>200 </a:t>
            </a:r>
            <a:r>
              <a:rPr lang="en-US" dirty="0" err="1">
                <a:solidFill>
                  <a:schemeClr val="tx1"/>
                </a:solidFill>
              </a:rPr>
              <a:t>psec</a:t>
            </a:r>
            <a:r>
              <a:rPr lang="en-US" dirty="0">
                <a:solidFill>
                  <a:schemeClr val="tx1"/>
                </a:solidFill>
              </a:rPr>
              <a:t> clock cycle =&gt;     5 GHz clock rate</a:t>
            </a:r>
          </a:p>
        </p:txBody>
      </p:sp>
      <p:sp>
        <p:nvSpPr>
          <p:cNvPr id="23" name="Slide Number Placeholder 22"/>
          <p:cNvSpPr>
            <a:spLocks noGrp="1"/>
          </p:cNvSpPr>
          <p:nvPr>
            <p:ph type="sldNum" sz="quarter" idx="12"/>
          </p:nvPr>
        </p:nvSpPr>
        <p:spPr/>
        <p:txBody>
          <a:bodyPr/>
          <a:lstStyle/>
          <a:p>
            <a:fld id="{2F6C9C3A-503B-4EB1-BE9A-98EE9DDD1AEC}"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normAutofit fontScale="90000"/>
          </a:bodyPr>
          <a:lstStyle/>
          <a:p>
            <a:r>
              <a:rPr lang="en-US"/>
              <a:t>Clock Cycles per Instruction</a:t>
            </a:r>
          </a:p>
        </p:txBody>
      </p:sp>
      <p:sp>
        <p:nvSpPr>
          <p:cNvPr id="908291" name="Rectangle 3"/>
          <p:cNvSpPr>
            <a:spLocks noGrp="1" noChangeArrowheads="1"/>
          </p:cNvSpPr>
          <p:nvPr>
            <p:ph type="body" sz="half" idx="1"/>
          </p:nvPr>
        </p:nvSpPr>
        <p:spPr>
          <a:xfrm>
            <a:off x="533400" y="838200"/>
            <a:ext cx="8229600" cy="1606550"/>
          </a:xfrm>
        </p:spPr>
        <p:txBody>
          <a:bodyPr>
            <a:normAutofit fontScale="77500" lnSpcReduction="20000"/>
          </a:bodyPr>
          <a:lstStyle/>
          <a:p>
            <a:r>
              <a:rPr lang="en-US"/>
              <a:t>Not all instructions take the same amount of time to execute</a:t>
            </a:r>
          </a:p>
          <a:p>
            <a:pPr lvl="1"/>
            <a:r>
              <a:rPr lang="en-US"/>
              <a:t>One way to think about execution time is that it equals the number of instructions executed multiplied by the average time per instruction</a:t>
            </a:r>
          </a:p>
        </p:txBody>
      </p:sp>
      <p:sp>
        <p:nvSpPr>
          <p:cNvPr id="908293" name="Rectangle 5"/>
          <p:cNvSpPr>
            <a:spLocks noChangeArrowheads="1"/>
          </p:cNvSpPr>
          <p:nvPr/>
        </p:nvSpPr>
        <p:spPr bwMode="auto">
          <a:xfrm>
            <a:off x="457200" y="3733800"/>
            <a:ext cx="8153400" cy="108902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t>Clock cycles per instruction</a:t>
            </a:r>
            <a:r>
              <a:rPr lang="en-US" sz="2400">
                <a:solidFill>
                  <a:schemeClr val="tx1"/>
                </a:solidFill>
              </a:rPr>
              <a:t> (CPI) – the average number of clock cycles each instruction takes to execute</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A way to compare two different implementations of the same ISA</a:t>
            </a:r>
          </a:p>
        </p:txBody>
      </p:sp>
      <p:grpSp>
        <p:nvGrpSpPr>
          <p:cNvPr id="2" name="Group 10"/>
          <p:cNvGrpSpPr>
            <a:grpSpLocks/>
          </p:cNvGrpSpPr>
          <p:nvPr/>
        </p:nvGrpSpPr>
        <p:grpSpPr bwMode="auto">
          <a:xfrm>
            <a:off x="381000" y="2590800"/>
            <a:ext cx="8534400" cy="762000"/>
            <a:chOff x="288" y="1776"/>
            <a:chExt cx="5376" cy="480"/>
          </a:xfrm>
        </p:grpSpPr>
        <p:sp>
          <p:nvSpPr>
            <p:cNvPr id="908295" name="Rectangle 7"/>
            <p:cNvSpPr>
              <a:spLocks noChangeArrowheads="1"/>
            </p:cNvSpPr>
            <p:nvPr/>
          </p:nvSpPr>
          <p:spPr bwMode="auto">
            <a:xfrm>
              <a:off x="384" y="1776"/>
              <a:ext cx="5280" cy="24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CPU clock cycles      # Instructions     </a:t>
              </a:r>
              <a:r>
                <a:rPr lang="en-US" sz="2400" dirty="0" smtClean="0">
                  <a:solidFill>
                    <a:schemeClr val="tx1"/>
                  </a:solidFill>
                </a:rPr>
                <a:t>       Average </a:t>
              </a:r>
              <a:r>
                <a:rPr lang="en-US" sz="2400" dirty="0">
                  <a:solidFill>
                    <a:schemeClr val="tx1"/>
                  </a:solidFill>
                </a:rPr>
                <a:t>clock cycles</a:t>
              </a:r>
            </a:p>
          </p:txBody>
        </p:sp>
        <p:sp>
          <p:nvSpPr>
            <p:cNvPr id="908296" name="Rectangle 8"/>
            <p:cNvSpPr>
              <a:spLocks noChangeArrowheads="1"/>
            </p:cNvSpPr>
            <p:nvPr/>
          </p:nvSpPr>
          <p:spPr bwMode="auto">
            <a:xfrm>
              <a:off x="336" y="2016"/>
              <a:ext cx="5136" cy="24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for a program           for a program          </a:t>
              </a:r>
              <a:r>
                <a:rPr lang="en-US" sz="2400" dirty="0" smtClean="0">
                  <a:solidFill>
                    <a:schemeClr val="tx1"/>
                  </a:solidFill>
                </a:rPr>
                <a:t>    per </a:t>
              </a:r>
              <a:r>
                <a:rPr lang="en-US" sz="2400" dirty="0">
                  <a:solidFill>
                    <a:schemeClr val="tx1"/>
                  </a:solidFill>
                </a:rPr>
                <a:t>instruction   </a:t>
              </a:r>
            </a:p>
          </p:txBody>
        </p:sp>
        <p:sp>
          <p:nvSpPr>
            <p:cNvPr id="908297" name="Rectangle 9"/>
            <p:cNvSpPr>
              <a:spLocks noChangeArrowheads="1"/>
            </p:cNvSpPr>
            <p:nvPr/>
          </p:nvSpPr>
          <p:spPr bwMode="auto">
            <a:xfrm>
              <a:off x="288" y="1920"/>
              <a:ext cx="5328" cy="24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                          </a:t>
              </a:r>
              <a:r>
                <a:rPr lang="en-US" sz="2400" dirty="0" smtClean="0">
                  <a:solidFill>
                    <a:schemeClr val="tx1"/>
                  </a:solidFill>
                </a:rPr>
                <a:t>       x</a:t>
              </a:r>
              <a:endParaRPr lang="en-US" sz="2400" dirty="0">
                <a:solidFill>
                  <a:schemeClr val="tx1"/>
                </a:solidFill>
              </a:endParaRPr>
            </a:p>
          </p:txBody>
        </p:sp>
      </p:grpSp>
      <p:graphicFrame>
        <p:nvGraphicFramePr>
          <p:cNvPr id="908337" name="Group 49"/>
          <p:cNvGraphicFramePr>
            <a:graphicFrameLocks noGrp="1"/>
          </p:cNvGraphicFramePr>
          <p:nvPr>
            <p:ph sz="half" idx="2"/>
          </p:nvPr>
        </p:nvGraphicFramePr>
        <p:xfrm>
          <a:off x="2133600" y="5105400"/>
          <a:ext cx="4800600" cy="1179576"/>
        </p:xfrm>
        <a:graphic>
          <a:graphicData uri="http://schemas.openxmlformats.org/drawingml/2006/table">
            <a:tbl>
              <a:tblPr/>
              <a:tblGrid>
                <a:gridCol w="1000125"/>
                <a:gridCol w="1266825"/>
                <a:gridCol w="1266825"/>
                <a:gridCol w="1266825"/>
              </a:tblGrid>
              <a:tr h="381000">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charset="0"/>
                        </a:rPr>
                        <a:t>CPI for this instruction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93688">
                <a:tc vMerge="1">
                  <a:txBody>
                    <a:bodyPr/>
                    <a:lstStyle/>
                    <a:p>
                      <a:endParaRPr lang="en-US"/>
                    </a:p>
                  </a:txBody>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charset="0"/>
                        </a:rPr>
                        <a:t>CPI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82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8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a:xfrm>
            <a:off x="457200" y="274638"/>
            <a:ext cx="8229600" cy="639762"/>
          </a:xfrm>
        </p:spPr>
        <p:txBody>
          <a:bodyPr>
            <a:normAutofit fontScale="90000"/>
          </a:bodyPr>
          <a:lstStyle/>
          <a:p>
            <a:r>
              <a:rPr lang="en-US" dirty="0"/>
              <a:t>Effective CPI</a:t>
            </a:r>
          </a:p>
        </p:txBody>
      </p:sp>
      <p:sp>
        <p:nvSpPr>
          <p:cNvPr id="917507" name="Rectangle 3"/>
          <p:cNvSpPr>
            <a:spLocks noGrp="1" noChangeArrowheads="1"/>
          </p:cNvSpPr>
          <p:nvPr>
            <p:ph type="body" idx="1"/>
          </p:nvPr>
        </p:nvSpPr>
        <p:spPr>
          <a:xfrm>
            <a:off x="533400" y="914400"/>
            <a:ext cx="8153400" cy="1036638"/>
          </a:xfrm>
        </p:spPr>
        <p:txBody>
          <a:bodyPr>
            <a:normAutofit fontScale="77500" lnSpcReduction="20000"/>
          </a:bodyPr>
          <a:lstStyle/>
          <a:p>
            <a:r>
              <a:rPr lang="en-US"/>
              <a:t>Computing the overall effective CPI is done by looking at the different types of instructions and their individual cycle counts and averaging</a:t>
            </a:r>
          </a:p>
        </p:txBody>
      </p:sp>
      <p:sp>
        <p:nvSpPr>
          <p:cNvPr id="917511" name="Rectangle 7"/>
          <p:cNvSpPr>
            <a:spLocks noChangeArrowheads="1"/>
          </p:cNvSpPr>
          <p:nvPr/>
        </p:nvSpPr>
        <p:spPr bwMode="auto">
          <a:xfrm>
            <a:off x="1524000" y="2209800"/>
            <a:ext cx="6324600" cy="48895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Overall effective CPI   =    </a:t>
            </a:r>
            <a:r>
              <a:rPr lang="en-US" sz="3200">
                <a:solidFill>
                  <a:schemeClr val="tx1"/>
                </a:solidFill>
                <a:sym typeface="Symbol" pitchFamily="18" charset="2"/>
              </a:rPr>
              <a:t></a:t>
            </a:r>
            <a:r>
              <a:rPr lang="en-US" sz="2400">
                <a:solidFill>
                  <a:schemeClr val="tx1"/>
                </a:solidFill>
                <a:sym typeface="Symbol" pitchFamily="18" charset="2"/>
              </a:rPr>
              <a:t>   (CPI</a:t>
            </a:r>
            <a:r>
              <a:rPr lang="en-US" sz="2400" baseline="-25000">
                <a:solidFill>
                  <a:schemeClr val="tx1"/>
                </a:solidFill>
                <a:sym typeface="Symbol" pitchFamily="18" charset="2"/>
              </a:rPr>
              <a:t>i</a:t>
            </a:r>
            <a:r>
              <a:rPr lang="en-US" sz="2400">
                <a:solidFill>
                  <a:schemeClr val="tx1"/>
                </a:solidFill>
                <a:sym typeface="Symbol" pitchFamily="18" charset="2"/>
              </a:rPr>
              <a:t>  x  IC</a:t>
            </a:r>
            <a:r>
              <a:rPr lang="en-US" sz="2400" baseline="-25000">
                <a:solidFill>
                  <a:schemeClr val="tx1"/>
                </a:solidFill>
                <a:sym typeface="Symbol" pitchFamily="18" charset="2"/>
              </a:rPr>
              <a:t>i</a:t>
            </a:r>
            <a:r>
              <a:rPr lang="en-US" sz="2400">
                <a:solidFill>
                  <a:schemeClr val="tx1"/>
                </a:solidFill>
                <a:sym typeface="Symbol" pitchFamily="18" charset="2"/>
              </a:rPr>
              <a:t>)</a:t>
            </a:r>
          </a:p>
        </p:txBody>
      </p:sp>
      <p:sp>
        <p:nvSpPr>
          <p:cNvPr id="917512" name="Rectangle 8"/>
          <p:cNvSpPr>
            <a:spLocks noChangeArrowheads="1"/>
          </p:cNvSpPr>
          <p:nvPr/>
        </p:nvSpPr>
        <p:spPr bwMode="auto">
          <a:xfrm>
            <a:off x="5029200" y="2667000"/>
            <a:ext cx="1219200" cy="29845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i = 1</a:t>
            </a:r>
            <a:endParaRPr lang="en-US" baseline="-25000">
              <a:solidFill>
                <a:schemeClr val="tx1"/>
              </a:solidFill>
              <a:sym typeface="Symbol" pitchFamily="18" charset="2"/>
            </a:endParaRPr>
          </a:p>
        </p:txBody>
      </p:sp>
      <p:sp>
        <p:nvSpPr>
          <p:cNvPr id="917513" name="Rectangle 9"/>
          <p:cNvSpPr>
            <a:spLocks noChangeArrowheads="1"/>
          </p:cNvSpPr>
          <p:nvPr/>
        </p:nvSpPr>
        <p:spPr bwMode="auto">
          <a:xfrm>
            <a:off x="5181600" y="1981200"/>
            <a:ext cx="1219200" cy="29845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n</a:t>
            </a:r>
            <a:endParaRPr lang="en-US" baseline="-25000">
              <a:solidFill>
                <a:schemeClr val="tx1"/>
              </a:solidFill>
              <a:sym typeface="Symbol" pitchFamily="18" charset="2"/>
            </a:endParaRPr>
          </a:p>
        </p:txBody>
      </p:sp>
      <p:sp>
        <p:nvSpPr>
          <p:cNvPr id="917515" name="Rectangle 11"/>
          <p:cNvSpPr>
            <a:spLocks noChangeArrowheads="1"/>
          </p:cNvSpPr>
          <p:nvPr/>
        </p:nvSpPr>
        <p:spPr bwMode="auto">
          <a:xfrm>
            <a:off x="533400" y="3048000"/>
            <a:ext cx="8153400" cy="1589088"/>
          </a:xfrm>
          <a:prstGeom prst="rect">
            <a:avLst/>
          </a:prstGeom>
          <a:noFill/>
          <a:ln w="12700">
            <a:noFill/>
            <a:miter lim="800000"/>
            <a:headEnd/>
            <a:tailEnd/>
          </a:ln>
          <a:effectLst/>
        </p:spPr>
        <p:txBody>
          <a:bodyPr lIns="63500" tIns="25400" rIns="63500" bIns="25400">
            <a:spAutoFit/>
          </a:bodyPr>
          <a:lstStyle/>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Where IC</a:t>
            </a:r>
            <a:r>
              <a:rPr lang="en-US" sz="2000" baseline="-25000">
                <a:solidFill>
                  <a:schemeClr val="tx1"/>
                </a:solidFill>
              </a:rPr>
              <a:t>i</a:t>
            </a:r>
            <a:r>
              <a:rPr lang="en-US" sz="2000">
                <a:solidFill>
                  <a:schemeClr val="tx1"/>
                </a:solidFill>
              </a:rPr>
              <a:t> is the count (percentage) of the number of instructions of class i executed</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CPI</a:t>
            </a:r>
            <a:r>
              <a:rPr lang="en-US" sz="2000" baseline="-25000">
                <a:solidFill>
                  <a:schemeClr val="tx1"/>
                </a:solidFill>
              </a:rPr>
              <a:t>i</a:t>
            </a:r>
            <a:r>
              <a:rPr lang="en-US" sz="2000">
                <a:solidFill>
                  <a:schemeClr val="tx1"/>
                </a:solidFill>
              </a:rPr>
              <a:t> is the (average) number of clock cycles per instruction for that instruction class</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n is the number of instruction classes</a:t>
            </a:r>
          </a:p>
        </p:txBody>
      </p:sp>
      <p:sp>
        <p:nvSpPr>
          <p:cNvPr id="917516" name="Rectangle 12"/>
          <p:cNvSpPr>
            <a:spLocks noChangeArrowheads="1"/>
          </p:cNvSpPr>
          <p:nvPr/>
        </p:nvSpPr>
        <p:spPr bwMode="auto">
          <a:xfrm>
            <a:off x="457200" y="5105400"/>
            <a:ext cx="8153400" cy="103663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The overall effective CPI varies by instruction mix – a measure of the dynamic frequency of instructions across one or many programs</a:t>
            </a:r>
          </a:p>
        </p:txBody>
      </p:sp>
      <p:sp>
        <p:nvSpPr>
          <p:cNvPr id="9" name="Slide Number Placeholder 8"/>
          <p:cNvSpPr>
            <a:spLocks noGrp="1"/>
          </p:cNvSpPr>
          <p:nvPr>
            <p:ph type="sldNum" sz="quarter" idx="12"/>
          </p:nvPr>
        </p:nvSpPr>
        <p:spPr/>
        <p:txBody>
          <a:bodyPr/>
          <a:lstStyle/>
          <a:p>
            <a:fld id="{2F6C9C3A-503B-4EB1-BE9A-98EE9DDD1AEC}"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457200" y="274638"/>
            <a:ext cx="8229600" cy="639762"/>
          </a:xfrm>
        </p:spPr>
        <p:txBody>
          <a:bodyPr>
            <a:normAutofit fontScale="90000"/>
          </a:bodyPr>
          <a:lstStyle/>
          <a:p>
            <a:r>
              <a:rPr lang="en-US" dirty="0"/>
              <a:t>THE Performance Equation</a:t>
            </a:r>
          </a:p>
        </p:txBody>
      </p:sp>
      <p:sp>
        <p:nvSpPr>
          <p:cNvPr id="910339" name="Rectangle 3"/>
          <p:cNvSpPr>
            <a:spLocks noGrp="1" noChangeArrowheads="1"/>
          </p:cNvSpPr>
          <p:nvPr>
            <p:ph type="body" idx="1"/>
          </p:nvPr>
        </p:nvSpPr>
        <p:spPr>
          <a:xfrm>
            <a:off x="533400" y="763588"/>
            <a:ext cx="8153400" cy="379412"/>
          </a:xfrm>
        </p:spPr>
        <p:txBody>
          <a:bodyPr>
            <a:normAutofit fontScale="70000" lnSpcReduction="20000"/>
          </a:bodyPr>
          <a:lstStyle/>
          <a:p>
            <a:r>
              <a:rPr lang="en-US" dirty="0"/>
              <a:t>Our basic performance equation is then</a:t>
            </a:r>
          </a:p>
        </p:txBody>
      </p:sp>
      <p:sp>
        <p:nvSpPr>
          <p:cNvPr id="910343" name="Rectangle 7"/>
          <p:cNvSpPr>
            <a:spLocks noChangeArrowheads="1"/>
          </p:cNvSpPr>
          <p:nvPr/>
        </p:nvSpPr>
        <p:spPr bwMode="auto">
          <a:xfrm>
            <a:off x="381000" y="1371600"/>
            <a:ext cx="87630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CPU time      =  </a:t>
            </a:r>
            <a:r>
              <a:rPr lang="en-US" sz="2400" dirty="0" err="1">
                <a:solidFill>
                  <a:schemeClr val="tx1"/>
                </a:solidFill>
              </a:rPr>
              <a:t>Instruction_count</a:t>
            </a:r>
            <a:r>
              <a:rPr lang="en-US" sz="2400" dirty="0">
                <a:solidFill>
                  <a:schemeClr val="tx1"/>
                </a:solidFill>
              </a:rPr>
              <a:t>  x  CPI  x   </a:t>
            </a:r>
            <a:r>
              <a:rPr lang="en-US" sz="2400" dirty="0" err="1">
                <a:solidFill>
                  <a:schemeClr val="tx1"/>
                </a:solidFill>
              </a:rPr>
              <a:t>clock_cycle</a:t>
            </a:r>
            <a:endParaRPr lang="en-US" sz="2400" dirty="0">
              <a:solidFill>
                <a:schemeClr val="tx1"/>
              </a:solidFill>
            </a:endParaRPr>
          </a:p>
        </p:txBody>
      </p:sp>
      <p:grpSp>
        <p:nvGrpSpPr>
          <p:cNvPr id="2" name="Group 9"/>
          <p:cNvGrpSpPr>
            <a:grpSpLocks/>
          </p:cNvGrpSpPr>
          <p:nvPr/>
        </p:nvGrpSpPr>
        <p:grpSpPr bwMode="auto">
          <a:xfrm>
            <a:off x="381000" y="2362200"/>
            <a:ext cx="8458200" cy="990600"/>
            <a:chOff x="288" y="1152"/>
            <a:chExt cx="5328" cy="624"/>
          </a:xfrm>
        </p:grpSpPr>
        <p:sp>
          <p:nvSpPr>
            <p:cNvPr id="910346" name="Rectangle 10"/>
            <p:cNvSpPr>
              <a:spLocks noChangeArrowheads="1"/>
            </p:cNvSpPr>
            <p:nvPr/>
          </p:nvSpPr>
          <p:spPr bwMode="auto">
            <a:xfrm>
              <a:off x="336" y="1152"/>
              <a:ext cx="5280" cy="239"/>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Instruction_count    x      CPI</a:t>
              </a:r>
            </a:p>
          </p:txBody>
        </p:sp>
        <p:sp>
          <p:nvSpPr>
            <p:cNvPr id="910347" name="Rectangle 11"/>
            <p:cNvSpPr>
              <a:spLocks noChangeArrowheads="1"/>
            </p:cNvSpPr>
            <p:nvPr/>
          </p:nvSpPr>
          <p:spPr bwMode="auto">
            <a:xfrm>
              <a:off x="288" y="1536"/>
              <a:ext cx="5136" cy="24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clock_rate   </a:t>
              </a:r>
            </a:p>
          </p:txBody>
        </p:sp>
        <p:sp>
          <p:nvSpPr>
            <p:cNvPr id="910348" name="Rectangle 12"/>
            <p:cNvSpPr>
              <a:spLocks noChangeArrowheads="1"/>
            </p:cNvSpPr>
            <p:nvPr/>
          </p:nvSpPr>
          <p:spPr bwMode="auto">
            <a:xfrm>
              <a:off x="288" y="1344"/>
              <a:ext cx="5328" cy="239"/>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CPU time      =      -----------------------------------------------</a:t>
              </a:r>
            </a:p>
          </p:txBody>
        </p:sp>
      </p:grpSp>
      <p:sp>
        <p:nvSpPr>
          <p:cNvPr id="910349" name="Rectangle 13"/>
          <p:cNvSpPr>
            <a:spLocks noChangeArrowheads="1"/>
          </p:cNvSpPr>
          <p:nvPr/>
        </p:nvSpPr>
        <p:spPr bwMode="auto">
          <a:xfrm>
            <a:off x="533400" y="1905000"/>
            <a:ext cx="8153400" cy="325438"/>
          </a:xfrm>
          <a:prstGeom prst="rect">
            <a:avLst/>
          </a:prstGeom>
          <a:noFill/>
          <a:ln w="12700">
            <a:noFill/>
            <a:miter lim="800000"/>
            <a:headEnd/>
            <a:tailEnd/>
          </a:ln>
          <a:effectLst/>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000">
                <a:solidFill>
                  <a:schemeClr val="tx1"/>
                </a:solidFill>
              </a:rPr>
              <a:t> or</a:t>
            </a:r>
            <a:endParaRPr lang="en-US" sz="2000"/>
          </a:p>
        </p:txBody>
      </p:sp>
      <p:sp>
        <p:nvSpPr>
          <p:cNvPr id="910350" name="Rectangle 14"/>
          <p:cNvSpPr>
            <a:spLocks noChangeArrowheads="1"/>
          </p:cNvSpPr>
          <p:nvPr/>
        </p:nvSpPr>
        <p:spPr bwMode="auto">
          <a:xfrm>
            <a:off x="533400" y="3657600"/>
            <a:ext cx="8153400" cy="274955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These equations separate the </a:t>
            </a:r>
            <a:r>
              <a:rPr lang="en-US" sz="2400"/>
              <a:t>three</a:t>
            </a:r>
            <a:r>
              <a:rPr lang="en-US" sz="2400">
                <a:solidFill>
                  <a:schemeClr val="tx1"/>
                </a:solidFill>
              </a:rPr>
              <a:t> </a:t>
            </a:r>
            <a:r>
              <a:rPr lang="en-US" sz="2400"/>
              <a:t>key</a:t>
            </a:r>
            <a:r>
              <a:rPr lang="en-US" sz="2400">
                <a:solidFill>
                  <a:schemeClr val="tx1"/>
                </a:solidFill>
              </a:rPr>
              <a:t> factors that affect performance</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Can measure the CPU execution time by running the program</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The clock rate is usually given</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Can measure overall instruction count by using profilers/ simulators without knowing all of the implementation details</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CPI varies by instruction type and ISA implementation for which we must know the implementation details</a:t>
            </a:r>
          </a:p>
        </p:txBody>
      </p:sp>
      <p:sp>
        <p:nvSpPr>
          <p:cNvPr id="11" name="Slide Number Placeholder 10"/>
          <p:cNvSpPr>
            <a:spLocks noGrp="1"/>
          </p:cNvSpPr>
          <p:nvPr>
            <p:ph type="sldNum" sz="quarter" idx="12"/>
          </p:nvPr>
        </p:nvSpPr>
        <p:spPr/>
        <p:txBody>
          <a:bodyPr/>
          <a:lstStyle/>
          <a:p>
            <a:fld id="{2F6C9C3A-503B-4EB1-BE9A-98EE9DDD1AEC}"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0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0"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a:xfrm>
            <a:off x="1524000" y="304800"/>
            <a:ext cx="5943600" cy="422275"/>
          </a:xfrm>
          <a:noFill/>
          <a:ln/>
        </p:spPr>
        <p:txBody>
          <a:bodyPr wrap="none">
            <a:normAutofit fontScale="90000"/>
          </a:bodyPr>
          <a:lstStyle/>
          <a:p>
            <a:r>
              <a:rPr lang="en-US" dirty="0"/>
              <a:t>Determinates of CPU Performance</a:t>
            </a:r>
          </a:p>
        </p:txBody>
      </p:sp>
      <p:sp>
        <p:nvSpPr>
          <p:cNvPr id="894996" name="Rectangle 20"/>
          <p:cNvSpPr>
            <a:spLocks noChangeArrowheads="1"/>
          </p:cNvSpPr>
          <p:nvPr/>
        </p:nvSpPr>
        <p:spPr bwMode="auto">
          <a:xfrm>
            <a:off x="0" y="914400"/>
            <a:ext cx="87630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CPU time      =  Instruction_count  x  CPI  x   clock_cycle</a:t>
            </a:r>
          </a:p>
        </p:txBody>
      </p:sp>
      <p:graphicFrame>
        <p:nvGraphicFramePr>
          <p:cNvPr id="895055" name="Group 79"/>
          <p:cNvGraphicFramePr>
            <a:graphicFrameLocks noGrp="1"/>
          </p:cNvGraphicFramePr>
          <p:nvPr>
            <p:ph sz="half" idx="2"/>
          </p:nvPr>
        </p:nvGraphicFramePr>
        <p:xfrm>
          <a:off x="1447800" y="1600200"/>
          <a:ext cx="6477000" cy="4745041"/>
        </p:xfrm>
        <a:graphic>
          <a:graphicData uri="http://schemas.openxmlformats.org/drawingml/2006/table">
            <a:tbl>
              <a:tblPr/>
              <a:tblGrid>
                <a:gridCol w="1981200"/>
                <a:gridCol w="1498600"/>
                <a:gridCol w="1498600"/>
                <a:gridCol w="1498600"/>
              </a:tblGrid>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Instruction_count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clock_cycle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Algorithm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Programming language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Compiler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ISA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Processor organization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1660</Words>
  <Application>Microsoft Office PowerPoint</Application>
  <PresentationFormat>On-screen Show (4:3)</PresentationFormat>
  <Paragraphs>262</Paragraphs>
  <Slides>18</Slides>
  <Notes>8</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Courier New</vt:lpstr>
      <vt:lpstr>Monotype Sorts</vt:lpstr>
      <vt:lpstr>Symbol</vt:lpstr>
      <vt:lpstr>Times New Roman</vt:lpstr>
      <vt:lpstr>Wingdings</vt:lpstr>
      <vt:lpstr>Office Theme</vt:lpstr>
      <vt:lpstr>Equation</vt:lpstr>
      <vt:lpstr>CSE 340  Computer Architecture  Summer 2017   Understanding Performance  </vt:lpstr>
      <vt:lpstr>Performance Metrics</vt:lpstr>
      <vt:lpstr>Defining (Speed) Performance</vt:lpstr>
      <vt:lpstr>Performance Factors</vt:lpstr>
      <vt:lpstr>Review:  Machine Clock Rate</vt:lpstr>
      <vt:lpstr>Clock Cycles per Instruction</vt:lpstr>
      <vt:lpstr>Effective CPI</vt:lpstr>
      <vt:lpstr>THE Performance Equation</vt:lpstr>
      <vt:lpstr>Determinates of CPU Performance</vt:lpstr>
      <vt:lpstr>Determinates of CPU Performance</vt:lpstr>
      <vt:lpstr>Comparing and Summarizing Performance</vt:lpstr>
      <vt:lpstr>Other Performance Metrics</vt:lpstr>
      <vt:lpstr>Aspects of CPU Execution Time</vt:lpstr>
      <vt:lpstr>CPU Execution Time: Example</vt:lpstr>
      <vt:lpstr>Performance Comparison: Example</vt:lpstr>
      <vt:lpstr>Instruction Types &amp; CPI: An Example</vt:lpstr>
      <vt:lpstr>Summary: Evaluating ISAs</vt:lpstr>
      <vt:lpstr>Next Lecture and Reminders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340  Computer Architecture  Summer 2013   Understanding Performance  </dc:title>
  <dc:creator>Amitabha Chakrabarty</dc:creator>
  <cp:lastModifiedBy>Amitabha Chakrabarty</cp:lastModifiedBy>
  <cp:revision>30</cp:revision>
  <dcterms:created xsi:type="dcterms:W3CDTF">2013-05-15T08:46:55Z</dcterms:created>
  <dcterms:modified xsi:type="dcterms:W3CDTF">2017-05-07T05:56:43Z</dcterms:modified>
</cp:coreProperties>
</file>