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7" r:id="rId2"/>
    <p:sldId id="260" r:id="rId3"/>
    <p:sldId id="287" r:id="rId4"/>
    <p:sldId id="288" r:id="rId5"/>
    <p:sldId id="261" r:id="rId6"/>
    <p:sldId id="28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91"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75986A-E172-4AAC-9EB5-1E25E9484BF6}" type="datetimeFigureOut">
              <a:rPr lang="en-US" smtClean="0"/>
              <a:pPr/>
              <a:t>5/7/2017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14441-5C1D-43FF-B50D-A8B4A40A5613}" type="slidenum">
              <a:rPr lang="en-US" smtClean="0"/>
              <a:pPr/>
              <a:t>‹#›</a:t>
            </a:fld>
            <a:endParaRPr lang="en-US"/>
          </a:p>
        </p:txBody>
      </p:sp>
    </p:spTree>
    <p:extLst>
      <p:ext uri="{BB962C8B-B14F-4D97-AF65-F5344CB8AC3E}">
        <p14:creationId xmlns:p14="http://schemas.microsoft.com/office/powerpoint/2010/main" val="97403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r>
              <a:rPr lang="en-US"/>
              <a:t>Other handouts</a:t>
            </a:r>
          </a:p>
          <a:p>
            <a:r>
              <a:rPr lang="en-US"/>
              <a:t>To handout next time</a:t>
            </a:r>
          </a:p>
          <a:p>
            <a:r>
              <a:rPr lang="en-US"/>
              <a:t>	</a:t>
            </a:r>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268090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noTextEdit="1"/>
          </p:cNvSpPr>
          <p:nvPr>
            <p:ph type="sldImg"/>
          </p:nvPr>
        </p:nvSpPr>
        <p:spPr>
          <a:xfrm>
            <a:off x="1162050" y="588963"/>
            <a:ext cx="4552950" cy="3414712"/>
          </a:xfrm>
        </p:spPr>
      </p:sp>
      <p:sp>
        <p:nvSpPr>
          <p:cNvPr id="1005571" name="Rectangle 3"/>
          <p:cNvSpPr>
            <a:spLocks noGrp="1" noChangeArrowheads="1"/>
          </p:cNvSpPr>
          <p:nvPr>
            <p:ph type="body" idx="1"/>
          </p:nvPr>
        </p:nvSpPr>
        <p:spPr>
          <a:xfrm>
            <a:off x="515938" y="4340225"/>
            <a:ext cx="5910262" cy="4116388"/>
          </a:xfrm>
          <a:ln/>
        </p:spPr>
        <p:txBody>
          <a:bodyPr lIns="91430" tIns="45715" rIns="91430" bIns="45715"/>
          <a:lstStyle/>
          <a:p>
            <a:r>
              <a:rPr lang="en-US"/>
              <a:t>For lecture</a:t>
            </a:r>
          </a:p>
        </p:txBody>
      </p:sp>
    </p:spTree>
    <p:extLst>
      <p:ext uri="{BB962C8B-B14F-4D97-AF65-F5344CB8AC3E}">
        <p14:creationId xmlns:p14="http://schemas.microsoft.com/office/powerpoint/2010/main" val="519315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xfrm>
            <a:off x="1162050" y="588963"/>
            <a:ext cx="4552950" cy="3414712"/>
          </a:xfrm>
        </p:spPr>
      </p:sp>
      <p:sp>
        <p:nvSpPr>
          <p:cNvPr id="1014787" name="Rectangle 3"/>
          <p:cNvSpPr>
            <a:spLocks noGrp="1" noChangeArrowheads="1"/>
          </p:cNvSpPr>
          <p:nvPr>
            <p:ph type="body" idx="1"/>
          </p:nvPr>
        </p:nvSpPr>
        <p:spPr>
          <a:xfrm>
            <a:off x="515938" y="4340225"/>
            <a:ext cx="5910262" cy="4116388"/>
          </a:xfrm>
          <a:ln/>
        </p:spPr>
        <p:txBody>
          <a:bodyPr lIns="91430" tIns="45715" rIns="91430" bIns="45715"/>
          <a:lstStyle/>
          <a:p>
            <a:r>
              <a:rPr lang="en-US"/>
              <a:t>For lecture</a:t>
            </a:r>
          </a:p>
          <a:p>
            <a:endParaRPr lang="en-US"/>
          </a:p>
          <a:p>
            <a:r>
              <a:rPr lang="en-US"/>
              <a:t>Good exam questions</a:t>
            </a:r>
          </a:p>
          <a:p>
            <a:endParaRPr lang="en-US"/>
          </a:p>
          <a:p>
            <a:r>
              <a:rPr lang="en-US"/>
              <a:t>Add jalr rs,rd   0  rs  0 rd  0  9</a:t>
            </a:r>
          </a:p>
          <a:p>
            <a:r>
              <a:rPr lang="en-US"/>
              <a:t>	jump to instr whose addr is in rs and save addr of next inst (PC+4) in rd</a:t>
            </a:r>
          </a:p>
          <a:p>
            <a:endParaRPr lang="en-US"/>
          </a:p>
          <a:p>
            <a:r>
              <a:rPr lang="en-US"/>
              <a:t>Add the PowerPC addressing modes of update addressing and indexed addressing (will have to expand the RegFile to be three read port and two write port)</a:t>
            </a:r>
          </a:p>
          <a:p>
            <a:endParaRPr lang="en-US"/>
          </a:p>
          <a:p>
            <a:r>
              <a:rPr lang="en-US"/>
              <a:t>Add andi, ori, addi - have to have both a signextend and a zeroextend and choose between the two, will have to augment the ALUop encoding (since can’t get the op information out of the funct bits as with R-type)</a:t>
            </a:r>
          </a:p>
          <a:p>
            <a:endParaRPr lang="en-US"/>
          </a:p>
          <a:p>
            <a:r>
              <a:rPr lang="en-US"/>
              <a:t>Add mult rs, rt with the result being left in hi|lo - so also include the mfhi and mflo instructions (will have to add a multiplier, the hi and lo registers and then a couple of muxes and their control).</a:t>
            </a:r>
          </a:p>
          <a:p>
            <a:endParaRPr lang="en-US"/>
          </a:p>
          <a:p>
            <a:r>
              <a:rPr lang="en-US"/>
              <a:t>Add barrel shifter</a:t>
            </a:r>
          </a:p>
        </p:txBody>
      </p:sp>
    </p:spTree>
    <p:extLst>
      <p:ext uri="{BB962C8B-B14F-4D97-AF65-F5344CB8AC3E}">
        <p14:creationId xmlns:p14="http://schemas.microsoft.com/office/powerpoint/2010/main" val="2659116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Rot="1" noChangeAspect="1" noChangeArrowheads="1" noTextEdit="1"/>
          </p:cNvSpPr>
          <p:nvPr>
            <p:ph type="sldImg"/>
          </p:nvPr>
        </p:nvSpPr>
        <p:spPr>
          <a:xfrm>
            <a:off x="1160463" y="587375"/>
            <a:ext cx="4554537" cy="3416300"/>
          </a:xfrm>
        </p:spPr>
      </p:sp>
      <p:sp>
        <p:nvSpPr>
          <p:cNvPr id="1139715" name="Rectangle 3"/>
          <p:cNvSpPr>
            <a:spLocks noGrp="1" noChangeArrowheads="1"/>
          </p:cNvSpPr>
          <p:nvPr>
            <p:ph type="body" idx="1"/>
          </p:nvPr>
        </p:nvSpPr>
        <p:spPr>
          <a:xfrm>
            <a:off x="515938" y="4343400"/>
            <a:ext cx="5910262" cy="4114800"/>
          </a:xfrm>
          <a:ln/>
        </p:spPr>
        <p:txBody>
          <a:bodyPr lIns="91430" tIns="45715" rIns="91430" bIns="45715"/>
          <a:lstStyle/>
          <a:p>
            <a:r>
              <a:rPr lang="en-US"/>
              <a:t>In the Single Cycle implementation, the cycle time is set to accommodate the longest instruction, the Load instruction.</a:t>
            </a:r>
          </a:p>
          <a:p>
            <a:r>
              <a:rPr lang="en-US"/>
              <a:t>Since the cycle time has to be long enough for the load instruction, it is too long for the store instruction so the last part of the cycle here is wasted.</a:t>
            </a:r>
          </a:p>
        </p:txBody>
      </p:sp>
    </p:spTree>
    <p:extLst>
      <p:ext uri="{BB962C8B-B14F-4D97-AF65-F5344CB8AC3E}">
        <p14:creationId xmlns:p14="http://schemas.microsoft.com/office/powerpoint/2010/main" val="412245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Rot="1" noChangeAspect="1" noChangeArrowheads="1" noTextEdit="1"/>
          </p:cNvSpPr>
          <p:nvPr>
            <p:ph type="sldImg"/>
          </p:nvPr>
        </p:nvSpPr>
        <p:spPr/>
      </p:sp>
      <p:sp>
        <p:nvSpPr>
          <p:cNvPr id="11950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992025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body" idx="1"/>
          </p:nvPr>
        </p:nvSpPr>
        <p:spPr>
          <a:xfrm>
            <a:off x="914400" y="4344988"/>
            <a:ext cx="5029200" cy="4113212"/>
          </a:xfrm>
          <a:noFill/>
          <a:ln>
            <a:noFill/>
          </a:ln>
        </p:spPr>
        <p:txBody>
          <a:bodyPr lIns="90478" tIns="44445" rIns="90478" bIns="44445"/>
          <a:lstStyle/>
          <a:p>
            <a:r>
              <a:rPr lang="en-US"/>
              <a:t>Have to add multiplexors in front of several of the functional unit inputs because the functional units are shared by different instruction cycles.</a:t>
            </a:r>
          </a:p>
          <a:p>
            <a:pPr>
              <a:lnSpc>
                <a:spcPct val="100000"/>
              </a:lnSpc>
              <a:spcBef>
                <a:spcPct val="30000"/>
              </a:spcBef>
            </a:pPr>
            <a:r>
              <a:rPr lang="en-US" sz="1300"/>
              <a:t>Reading/writing to</a:t>
            </a:r>
          </a:p>
          <a:p>
            <a:pPr lvl="1"/>
            <a:r>
              <a:rPr lang="en-US"/>
              <a:t>any of the internal registers or the PC occurs (quickly) at the end of a clock cycle</a:t>
            </a:r>
          </a:p>
          <a:p>
            <a:pPr lvl="1"/>
            <a:r>
              <a:rPr lang="en-US"/>
              <a:t>reading/writing to the register file takes ~50% of a clock cycle since it has additional control and access overhead (reading can be done in parallel with decode)</a:t>
            </a:r>
          </a:p>
        </p:txBody>
      </p:sp>
      <p:sp>
        <p:nvSpPr>
          <p:cNvPr id="1035267" name="Rectangle 3"/>
          <p:cNvSpPr>
            <a:spLocks noGrp="1" noRot="1" noChangeAspect="1" noChangeArrowheads="1" noTextEdit="1"/>
          </p:cNvSpPr>
          <p:nvPr>
            <p:ph type="sldImg"/>
          </p:nvPr>
        </p:nvSpPr>
        <p:spPr>
          <a:xfrm>
            <a:off x="1155700" y="692150"/>
            <a:ext cx="4552950" cy="3414713"/>
          </a:xfrm>
          <a:ln cap="flat">
            <a:solidFill>
              <a:schemeClr val="tx1"/>
            </a:solidFill>
          </a:ln>
        </p:spPr>
      </p:sp>
    </p:spTree>
    <p:extLst>
      <p:ext uri="{BB962C8B-B14F-4D97-AF65-F5344CB8AC3E}">
        <p14:creationId xmlns:p14="http://schemas.microsoft.com/office/powerpoint/2010/main" val="310018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noTextEdit="1"/>
          </p:cNvSpPr>
          <p:nvPr>
            <p:ph type="sldImg"/>
          </p:nvPr>
        </p:nvSpPr>
        <p:spPr>
          <a:xfrm>
            <a:off x="1158875" y="587375"/>
            <a:ext cx="4554538" cy="3416300"/>
          </a:xfrm>
        </p:spPr>
      </p:sp>
      <p:sp>
        <p:nvSpPr>
          <p:cNvPr id="1037315" name="Rectangle 3"/>
          <p:cNvSpPr>
            <a:spLocks noGrp="1" noChangeArrowheads="1"/>
          </p:cNvSpPr>
          <p:nvPr>
            <p:ph type="body" idx="1"/>
          </p:nvPr>
        </p:nvSpPr>
        <p:spPr>
          <a:xfrm>
            <a:off x="515938" y="4343400"/>
            <a:ext cx="5910262" cy="4113213"/>
          </a:xfrm>
          <a:ln/>
        </p:spPr>
        <p:txBody>
          <a:bodyPr lIns="91430" tIns="45715" rIns="91430" bIns="45715"/>
          <a:lstStyle/>
          <a:p>
            <a:endParaRPr lang="en-US"/>
          </a:p>
        </p:txBody>
      </p:sp>
    </p:spTree>
    <p:extLst>
      <p:ext uri="{BB962C8B-B14F-4D97-AF65-F5344CB8AC3E}">
        <p14:creationId xmlns:p14="http://schemas.microsoft.com/office/powerpoint/2010/main" val="3827333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body" idx="1"/>
          </p:nvPr>
        </p:nvSpPr>
        <p:spPr>
          <a:xfrm>
            <a:off x="914400" y="4344988"/>
            <a:ext cx="5029200" cy="4113212"/>
          </a:xfrm>
          <a:ln>
            <a:noFill/>
          </a:ln>
        </p:spPr>
        <p:txBody>
          <a:bodyPr lIns="90478" tIns="44445" rIns="90478" bIns="44445"/>
          <a:lstStyle/>
          <a:p>
            <a:endParaRPr lang="en-US"/>
          </a:p>
        </p:txBody>
      </p:sp>
      <p:sp>
        <p:nvSpPr>
          <p:cNvPr id="1112067" name="Rectangle 3"/>
          <p:cNvSpPr>
            <a:spLocks noGrp="1" noRot="1" noChangeAspect="1" noChangeArrowheads="1" noTextEdit="1"/>
          </p:cNvSpPr>
          <p:nvPr>
            <p:ph type="sldImg"/>
          </p:nvPr>
        </p:nvSpPr>
        <p:spPr>
          <a:xfrm>
            <a:off x="1155700" y="692150"/>
            <a:ext cx="4552950" cy="3414713"/>
          </a:xfrm>
          <a:ln cap="flat">
            <a:solidFill>
              <a:schemeClr val="tx1"/>
            </a:solidFill>
          </a:ln>
        </p:spPr>
      </p:sp>
    </p:spTree>
    <p:extLst>
      <p:ext uri="{BB962C8B-B14F-4D97-AF65-F5344CB8AC3E}">
        <p14:creationId xmlns:p14="http://schemas.microsoft.com/office/powerpoint/2010/main" val="3487474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body" idx="1"/>
          </p:nvPr>
        </p:nvSpPr>
        <p:spPr>
          <a:xfrm>
            <a:off x="515938" y="4344988"/>
            <a:ext cx="5910262" cy="4114800"/>
          </a:xfrm>
          <a:noFill/>
          <a:ln>
            <a:noFill/>
          </a:ln>
        </p:spPr>
        <p:txBody>
          <a:bodyPr lIns="92918" tIns="45644" rIns="92918" bIns="45644"/>
          <a:lstStyle/>
          <a:p>
            <a:r>
              <a:rPr lang="en-US"/>
              <a:t>As shown here, each of these five steps will take one clock cycle to complete.</a:t>
            </a:r>
          </a:p>
        </p:txBody>
      </p:sp>
      <p:sp>
        <p:nvSpPr>
          <p:cNvPr id="1198083" name="Rectangle 3"/>
          <p:cNvSpPr>
            <a:spLocks noGrp="1" noRot="1" noChangeAspect="1" noChangeArrowheads="1" noTextEdit="1"/>
          </p:cNvSpPr>
          <p:nvPr>
            <p:ph type="sldImg"/>
          </p:nvPr>
        </p:nvSpPr>
        <p:spPr>
          <a:xfrm>
            <a:off x="1157288" y="585788"/>
            <a:ext cx="4556125" cy="3417887"/>
          </a:xfrm>
          <a:ln/>
        </p:spPr>
      </p:sp>
    </p:spTree>
    <p:extLst>
      <p:ext uri="{BB962C8B-B14F-4D97-AF65-F5344CB8AC3E}">
        <p14:creationId xmlns:p14="http://schemas.microsoft.com/office/powerpoint/2010/main" val="318102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body" idx="1"/>
          </p:nvPr>
        </p:nvSpPr>
        <p:spPr>
          <a:xfrm>
            <a:off x="515938" y="4344988"/>
            <a:ext cx="5910262" cy="4114800"/>
          </a:xfrm>
          <a:noFill/>
          <a:ln>
            <a:noFill/>
          </a:ln>
        </p:spPr>
        <p:txBody>
          <a:bodyPr lIns="92918" tIns="45644" rIns="92918" bIns="45644"/>
          <a:lstStyle/>
          <a:p>
            <a:r>
              <a:rPr lang="en-US"/>
              <a:t>Here are the timing diagrams showing the differences between the single cycle and multiple cycle.</a:t>
            </a:r>
          </a:p>
          <a:p>
            <a:r>
              <a:rPr lang="en-US"/>
              <a:t>In the multiple clock cycle implementation, we cannot start executing the store until Cycle 6 because we must wait for the load instruction to  complete.</a:t>
            </a:r>
          </a:p>
          <a:p>
            <a:r>
              <a:rPr lang="en-US"/>
              <a:t>Similarly, we cannot start the execution of the R-type instruction until the store instruction has completed its execution in Cycle 9.</a:t>
            </a:r>
          </a:p>
          <a:p>
            <a:r>
              <a:rPr lang="en-US"/>
              <a:t>In the Single Cycle implementation, the cycle time is set to accommodate the longest instruction, the Load instruction.</a:t>
            </a:r>
          </a:p>
          <a:p>
            <a:r>
              <a:rPr lang="en-US"/>
              <a:t>Consequently, the cycle time for the Single Cycle implementation can be five times longer than the multiple cycle implementation.</a:t>
            </a:r>
          </a:p>
        </p:txBody>
      </p:sp>
      <p:sp>
        <p:nvSpPr>
          <p:cNvPr id="1200131" name="Rectangle 3"/>
          <p:cNvSpPr>
            <a:spLocks noGrp="1" noRot="1" noChangeAspect="1" noChangeArrowheads="1" noTextEdit="1"/>
          </p:cNvSpPr>
          <p:nvPr>
            <p:ph type="sldImg"/>
          </p:nvPr>
        </p:nvSpPr>
        <p:spPr>
          <a:xfrm>
            <a:off x="1157288" y="585788"/>
            <a:ext cx="4556125" cy="3417887"/>
          </a:xfrm>
          <a:ln/>
        </p:spPr>
      </p:sp>
    </p:spTree>
    <p:extLst>
      <p:ext uri="{BB962C8B-B14F-4D97-AF65-F5344CB8AC3E}">
        <p14:creationId xmlns:p14="http://schemas.microsoft.com/office/powerpoint/2010/main" val="343756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body" idx="1"/>
          </p:nvPr>
        </p:nvSpPr>
        <p:spPr>
          <a:xfrm>
            <a:off x="914400" y="4344988"/>
            <a:ext cx="5029200" cy="4113212"/>
          </a:xfrm>
          <a:noFill/>
          <a:ln>
            <a:noFill/>
          </a:ln>
        </p:spPr>
        <p:txBody>
          <a:bodyPr lIns="90478" tIns="44445" rIns="90478" bIns="44445"/>
          <a:lstStyle/>
          <a:p>
            <a:r>
              <a:rPr lang="en-US"/>
              <a:t>memory reference use ALU to compute addresses</a:t>
            </a:r>
          </a:p>
          <a:p>
            <a:endParaRPr lang="en-US"/>
          </a:p>
          <a:p>
            <a:r>
              <a:rPr lang="en-US"/>
              <a:t>arithmetic use the ALU to do the require arithmetic</a:t>
            </a:r>
          </a:p>
          <a:p>
            <a:endParaRPr lang="en-US"/>
          </a:p>
          <a:p>
            <a:r>
              <a:rPr lang="en-US"/>
              <a:t>control use the ALU to compute branch conditions.</a:t>
            </a:r>
          </a:p>
        </p:txBody>
      </p:sp>
      <p:sp>
        <p:nvSpPr>
          <p:cNvPr id="934915" name="Rectangle 3"/>
          <p:cNvSpPr>
            <a:spLocks noGrp="1" noRot="1" noChangeAspect="1" noChangeArrowheads="1" noTextEdit="1"/>
          </p:cNvSpPr>
          <p:nvPr>
            <p:ph type="sldImg"/>
          </p:nvPr>
        </p:nvSpPr>
        <p:spPr>
          <a:xfrm>
            <a:off x="1155700" y="692150"/>
            <a:ext cx="4552950" cy="3414713"/>
          </a:xfrm>
          <a:ln cap="flat">
            <a:solidFill>
              <a:schemeClr val="tx1"/>
            </a:solidFill>
          </a:ln>
        </p:spPr>
      </p:sp>
    </p:spTree>
    <p:extLst>
      <p:ext uri="{BB962C8B-B14F-4D97-AF65-F5344CB8AC3E}">
        <p14:creationId xmlns:p14="http://schemas.microsoft.com/office/powerpoint/2010/main" val="62943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Rot="1" noChangeAspect="1" noChangeArrowheads="1" noTextEdit="1"/>
          </p:cNvSpPr>
          <p:nvPr>
            <p:ph type="sldImg"/>
          </p:nvPr>
        </p:nvSpPr>
        <p:spPr>
          <a:xfrm>
            <a:off x="1155700" y="692150"/>
            <a:ext cx="4552950" cy="3414713"/>
          </a:xfrm>
          <a:ln cap="flat">
            <a:solidFill>
              <a:schemeClr val="tx1"/>
            </a:solidFill>
          </a:ln>
        </p:spPr>
      </p:sp>
      <p:sp>
        <p:nvSpPr>
          <p:cNvPr id="945155" name="Rectangle 3"/>
          <p:cNvSpPr>
            <a:spLocks noGrp="1" noChangeArrowheads="1"/>
          </p:cNvSpPr>
          <p:nvPr>
            <p:ph type="body" idx="1"/>
          </p:nvPr>
        </p:nvSpPr>
        <p:spPr>
          <a:xfrm>
            <a:off x="914400" y="4344988"/>
            <a:ext cx="5029200" cy="4113212"/>
          </a:xfrm>
          <a:ln>
            <a:noFill/>
          </a:ln>
        </p:spPr>
        <p:txBody>
          <a:bodyPr lIns="90478" tIns="44445" rIns="90478" bIns="44445"/>
          <a:lstStyle/>
          <a:p>
            <a:endParaRPr lang="en-US"/>
          </a:p>
        </p:txBody>
      </p:sp>
    </p:spTree>
    <p:extLst>
      <p:ext uri="{BB962C8B-B14F-4D97-AF65-F5344CB8AC3E}">
        <p14:creationId xmlns:p14="http://schemas.microsoft.com/office/powerpoint/2010/main" val="219933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body" idx="1"/>
          </p:nvPr>
        </p:nvSpPr>
        <p:spPr>
          <a:xfrm>
            <a:off x="914400" y="4343400"/>
            <a:ext cx="5029200" cy="4114800"/>
          </a:xfrm>
          <a:ln>
            <a:noFill/>
          </a:ln>
        </p:spPr>
        <p:txBody>
          <a:bodyPr lIns="90470" tIns="44441" rIns="90470" bIns="44441"/>
          <a:lstStyle/>
          <a:p>
            <a:endParaRPr lang="en-US"/>
          </a:p>
        </p:txBody>
      </p:sp>
      <p:sp>
        <p:nvSpPr>
          <p:cNvPr id="973827" name="Rectangle 3"/>
          <p:cNvSpPr>
            <a:spLocks noGrp="1" noRot="1" noChangeAspect="1" noChangeArrowheads="1" noTextEdit="1"/>
          </p:cNvSpPr>
          <p:nvPr>
            <p:ph type="sldImg"/>
          </p:nvPr>
        </p:nvSpPr>
        <p:spPr>
          <a:xfrm>
            <a:off x="1152525" y="692150"/>
            <a:ext cx="4554538" cy="3416300"/>
          </a:xfrm>
          <a:ln cap="flat">
            <a:solidFill>
              <a:schemeClr val="tx1"/>
            </a:solidFill>
          </a:ln>
        </p:spPr>
      </p:sp>
    </p:spTree>
    <p:extLst>
      <p:ext uri="{BB962C8B-B14F-4D97-AF65-F5344CB8AC3E}">
        <p14:creationId xmlns:p14="http://schemas.microsoft.com/office/powerpoint/2010/main" val="61368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Rot="1" noChangeAspect="1" noChangeArrowheads="1" noTextEdit="1"/>
          </p:cNvSpPr>
          <p:nvPr>
            <p:ph type="sldImg"/>
          </p:nvPr>
        </p:nvSpPr>
        <p:spPr>
          <a:xfrm>
            <a:off x="1162050" y="588963"/>
            <a:ext cx="4552950" cy="3414712"/>
          </a:xfrm>
        </p:spPr>
      </p:sp>
      <p:sp>
        <p:nvSpPr>
          <p:cNvPr id="987139" name="Rectangle 3"/>
          <p:cNvSpPr>
            <a:spLocks noGrp="1" noChangeArrowheads="1"/>
          </p:cNvSpPr>
          <p:nvPr>
            <p:ph type="body" idx="1"/>
          </p:nvPr>
        </p:nvSpPr>
        <p:spPr>
          <a:xfrm>
            <a:off x="515938" y="4340225"/>
            <a:ext cx="5910262" cy="4116388"/>
          </a:xfrm>
          <a:ln/>
        </p:spPr>
        <p:txBody>
          <a:bodyPr lIns="91430" tIns="45715" rIns="91430" bIns="45715"/>
          <a:lstStyle/>
          <a:p>
            <a:r>
              <a:rPr lang="en-US"/>
              <a:t>Note mux control inputs have been swapped (for three of the muxes) from the last picture to be consistent with the book.</a:t>
            </a:r>
          </a:p>
        </p:txBody>
      </p:sp>
    </p:spTree>
    <p:extLst>
      <p:ext uri="{BB962C8B-B14F-4D97-AF65-F5344CB8AC3E}">
        <p14:creationId xmlns:p14="http://schemas.microsoft.com/office/powerpoint/2010/main" val="1776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noTextEdit="1"/>
          </p:cNvSpPr>
          <p:nvPr>
            <p:ph type="sldImg"/>
          </p:nvPr>
        </p:nvSpPr>
        <p:spPr>
          <a:xfrm>
            <a:off x="1162050" y="588963"/>
            <a:ext cx="4552950" cy="3414712"/>
          </a:xfrm>
        </p:spPr>
      </p:sp>
      <p:sp>
        <p:nvSpPr>
          <p:cNvPr id="993283" name="Rectangle 3"/>
          <p:cNvSpPr>
            <a:spLocks noGrp="1" noChangeArrowheads="1"/>
          </p:cNvSpPr>
          <p:nvPr>
            <p:ph type="body" idx="1"/>
          </p:nvPr>
        </p:nvSpPr>
        <p:spPr>
          <a:xfrm>
            <a:off x="515938" y="4340225"/>
            <a:ext cx="5910262" cy="4116388"/>
          </a:xfrm>
          <a:ln/>
        </p:spPr>
        <p:txBody>
          <a:bodyPr lIns="91430" tIns="45715" rIns="91430" bIns="45715"/>
          <a:lstStyle/>
          <a:p>
            <a:r>
              <a:rPr lang="en-US"/>
              <a:t>For lecture</a:t>
            </a:r>
          </a:p>
        </p:txBody>
      </p:sp>
    </p:spTree>
    <p:extLst>
      <p:ext uri="{BB962C8B-B14F-4D97-AF65-F5344CB8AC3E}">
        <p14:creationId xmlns:p14="http://schemas.microsoft.com/office/powerpoint/2010/main" val="270439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noTextEdit="1"/>
          </p:cNvSpPr>
          <p:nvPr>
            <p:ph type="sldImg"/>
          </p:nvPr>
        </p:nvSpPr>
        <p:spPr>
          <a:xfrm>
            <a:off x="1162050" y="588963"/>
            <a:ext cx="4552950" cy="3414712"/>
          </a:xfrm>
        </p:spPr>
      </p:sp>
      <p:sp>
        <p:nvSpPr>
          <p:cNvPr id="999427" name="Rectangle 3"/>
          <p:cNvSpPr>
            <a:spLocks noGrp="1" noChangeArrowheads="1"/>
          </p:cNvSpPr>
          <p:nvPr>
            <p:ph type="body" idx="1"/>
          </p:nvPr>
        </p:nvSpPr>
        <p:spPr>
          <a:xfrm>
            <a:off x="515938" y="4340225"/>
            <a:ext cx="5910262" cy="4116388"/>
          </a:xfrm>
          <a:ln/>
        </p:spPr>
        <p:txBody>
          <a:bodyPr lIns="91430" tIns="45715" rIns="91430" bIns="45715"/>
          <a:lstStyle/>
          <a:p>
            <a:endParaRPr lang="en-US" dirty="0"/>
          </a:p>
        </p:txBody>
      </p:sp>
    </p:spTree>
    <p:extLst>
      <p:ext uri="{BB962C8B-B14F-4D97-AF65-F5344CB8AC3E}">
        <p14:creationId xmlns:p14="http://schemas.microsoft.com/office/powerpoint/2010/main" val="128356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noTextEdit="1"/>
          </p:cNvSpPr>
          <p:nvPr>
            <p:ph type="sldImg"/>
          </p:nvPr>
        </p:nvSpPr>
        <p:spPr>
          <a:xfrm>
            <a:off x="1162050" y="588963"/>
            <a:ext cx="4552950" cy="3414712"/>
          </a:xfrm>
        </p:spPr>
      </p:sp>
      <p:sp>
        <p:nvSpPr>
          <p:cNvPr id="1001475" name="Rectangle 3"/>
          <p:cNvSpPr>
            <a:spLocks noGrp="1" noChangeArrowheads="1"/>
          </p:cNvSpPr>
          <p:nvPr>
            <p:ph type="body" idx="1"/>
          </p:nvPr>
        </p:nvSpPr>
        <p:spPr>
          <a:xfrm>
            <a:off x="515938" y="4340225"/>
            <a:ext cx="5910262" cy="4116388"/>
          </a:xfrm>
          <a:ln/>
        </p:spPr>
        <p:txBody>
          <a:bodyPr lIns="91430" tIns="45715" rIns="91430" bIns="45715"/>
          <a:lstStyle/>
          <a:p>
            <a:r>
              <a:rPr lang="en-US"/>
              <a:t>For lecture</a:t>
            </a:r>
          </a:p>
        </p:txBody>
      </p:sp>
    </p:spTree>
    <p:extLst>
      <p:ext uri="{BB962C8B-B14F-4D97-AF65-F5344CB8AC3E}">
        <p14:creationId xmlns:p14="http://schemas.microsoft.com/office/powerpoint/2010/main" val="166212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noTextEdit="1"/>
          </p:cNvSpPr>
          <p:nvPr>
            <p:ph type="sldImg"/>
          </p:nvPr>
        </p:nvSpPr>
        <p:spPr>
          <a:xfrm>
            <a:off x="1162050" y="588963"/>
            <a:ext cx="4552950" cy="3414712"/>
          </a:xfrm>
        </p:spPr>
      </p:sp>
      <p:sp>
        <p:nvSpPr>
          <p:cNvPr id="1003523" name="Rectangle 3"/>
          <p:cNvSpPr>
            <a:spLocks noGrp="1" noChangeArrowheads="1"/>
          </p:cNvSpPr>
          <p:nvPr>
            <p:ph type="body" idx="1"/>
          </p:nvPr>
        </p:nvSpPr>
        <p:spPr>
          <a:xfrm>
            <a:off x="515938" y="4340225"/>
            <a:ext cx="5910262" cy="4116388"/>
          </a:xfrm>
          <a:ln/>
        </p:spPr>
        <p:txBody>
          <a:bodyPr lIns="91430" tIns="45715" rIns="91430" bIns="45715"/>
          <a:lstStyle/>
          <a:p>
            <a:r>
              <a:rPr lang="en-US"/>
              <a:t>For class handout – have a student come forward and mark the connections in the datapath that are active.  And show the state of the control lines.</a:t>
            </a:r>
          </a:p>
        </p:txBody>
      </p:sp>
    </p:spTree>
    <p:extLst>
      <p:ext uri="{BB962C8B-B14F-4D97-AF65-F5344CB8AC3E}">
        <p14:creationId xmlns:p14="http://schemas.microsoft.com/office/powerpoint/2010/main" val="308190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61F87-DA51-4706-AAD8-68DBA062A4FA}"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
        <p:nvSpPr>
          <p:cNvPr id="6" name="Slide Number Placeholder 5"/>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91DC5-2B5E-4FD6-B730-E9309515B623}"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
        <p:nvSpPr>
          <p:cNvPr id="6" name="Slide Number Placeholder 5"/>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AF1B3-CC00-4C95-B9C9-C3DAC826BA24}"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
        <p:nvSpPr>
          <p:cNvPr id="6" name="Slide Number Placeholder 5"/>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DD76C-7790-42B0-8177-DE45D7DD3D19}"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
        <p:nvSpPr>
          <p:cNvPr id="6" name="Slide Number Placeholder 5"/>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A8083-0A56-4114-B1D5-D6B8155C05BB}" type="datetime1">
              <a:rPr lang="en-US" smtClean="0"/>
              <a:pPr/>
              <a:t>5/7/2017</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
        <p:nvSpPr>
          <p:cNvPr id="6" name="Slide Number Placeholder 5"/>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7D7C2C-644A-49E8-BC5E-59B1519C9053}" type="datetime1">
              <a:rPr lang="en-US" smtClean="0"/>
              <a:pPr/>
              <a:t>5/7/2017</a:t>
            </a:fld>
            <a:endParaRPr lang="en-US"/>
          </a:p>
        </p:txBody>
      </p:sp>
      <p:sp>
        <p:nvSpPr>
          <p:cNvPr id="6" name="Footer Placeholder 5"/>
          <p:cNvSpPr>
            <a:spLocks noGrp="1"/>
          </p:cNvSpPr>
          <p:nvPr>
            <p:ph type="ftr" sz="quarter" idx="11"/>
          </p:nvPr>
        </p:nvSpPr>
        <p:spPr/>
        <p:txBody>
          <a:bodyPr/>
          <a:lstStyle/>
          <a:p>
            <a:r>
              <a:rPr lang="en-US" smtClean="0"/>
              <a:t>CSE 340, ACH</a:t>
            </a:r>
            <a:endParaRPr lang="en-US"/>
          </a:p>
        </p:txBody>
      </p:sp>
      <p:sp>
        <p:nvSpPr>
          <p:cNvPr id="7" name="Slide Number Placeholder 6"/>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58A84-912D-4598-AC89-BB5A16174795}" type="datetime1">
              <a:rPr lang="en-US" smtClean="0"/>
              <a:pPr/>
              <a:t>5/7/2017</a:t>
            </a:fld>
            <a:endParaRPr lang="en-US"/>
          </a:p>
        </p:txBody>
      </p:sp>
      <p:sp>
        <p:nvSpPr>
          <p:cNvPr id="8" name="Footer Placeholder 7"/>
          <p:cNvSpPr>
            <a:spLocks noGrp="1"/>
          </p:cNvSpPr>
          <p:nvPr>
            <p:ph type="ftr" sz="quarter" idx="11"/>
          </p:nvPr>
        </p:nvSpPr>
        <p:spPr/>
        <p:txBody>
          <a:bodyPr/>
          <a:lstStyle/>
          <a:p>
            <a:r>
              <a:rPr lang="en-US" smtClean="0"/>
              <a:t>CSE 340, ACH</a:t>
            </a:r>
            <a:endParaRPr lang="en-US"/>
          </a:p>
        </p:txBody>
      </p:sp>
      <p:sp>
        <p:nvSpPr>
          <p:cNvPr id="9" name="Slide Number Placeholder 8"/>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938C63-6403-40B7-94D3-9822A6A36194}" type="datetime1">
              <a:rPr lang="en-US" smtClean="0"/>
              <a:pPr/>
              <a:t>5/7/2017</a:t>
            </a:fld>
            <a:endParaRPr lang="en-US"/>
          </a:p>
        </p:txBody>
      </p:sp>
      <p:sp>
        <p:nvSpPr>
          <p:cNvPr id="4" name="Footer Placeholder 3"/>
          <p:cNvSpPr>
            <a:spLocks noGrp="1"/>
          </p:cNvSpPr>
          <p:nvPr>
            <p:ph type="ftr" sz="quarter" idx="11"/>
          </p:nvPr>
        </p:nvSpPr>
        <p:spPr/>
        <p:txBody>
          <a:bodyPr/>
          <a:lstStyle/>
          <a:p>
            <a:r>
              <a:rPr lang="en-US" smtClean="0"/>
              <a:t>CSE 340, ACH</a:t>
            </a:r>
            <a:endParaRPr lang="en-US"/>
          </a:p>
        </p:txBody>
      </p:sp>
      <p:sp>
        <p:nvSpPr>
          <p:cNvPr id="5" name="Slide Number Placeholder 4"/>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4B240-448B-47DD-A33F-7890134D5FC4}" type="datetime1">
              <a:rPr lang="en-US" smtClean="0"/>
              <a:pPr/>
              <a:t>5/7/2017</a:t>
            </a:fld>
            <a:endParaRPr lang="en-US"/>
          </a:p>
        </p:txBody>
      </p:sp>
      <p:sp>
        <p:nvSpPr>
          <p:cNvPr id="3" name="Footer Placeholder 2"/>
          <p:cNvSpPr>
            <a:spLocks noGrp="1"/>
          </p:cNvSpPr>
          <p:nvPr>
            <p:ph type="ftr" sz="quarter" idx="11"/>
          </p:nvPr>
        </p:nvSpPr>
        <p:spPr/>
        <p:txBody>
          <a:bodyPr/>
          <a:lstStyle/>
          <a:p>
            <a:r>
              <a:rPr lang="en-US" smtClean="0"/>
              <a:t>CSE 340, ACH</a:t>
            </a:r>
            <a:endParaRPr lang="en-US"/>
          </a:p>
        </p:txBody>
      </p:sp>
      <p:sp>
        <p:nvSpPr>
          <p:cNvPr id="4" name="Slide Number Placeholder 3"/>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55812-CD9C-4E12-8544-9C9E5D4EE765}" type="datetime1">
              <a:rPr lang="en-US" smtClean="0"/>
              <a:pPr/>
              <a:t>5/7/2017</a:t>
            </a:fld>
            <a:endParaRPr lang="en-US"/>
          </a:p>
        </p:txBody>
      </p:sp>
      <p:sp>
        <p:nvSpPr>
          <p:cNvPr id="6" name="Footer Placeholder 5"/>
          <p:cNvSpPr>
            <a:spLocks noGrp="1"/>
          </p:cNvSpPr>
          <p:nvPr>
            <p:ph type="ftr" sz="quarter" idx="11"/>
          </p:nvPr>
        </p:nvSpPr>
        <p:spPr/>
        <p:txBody>
          <a:bodyPr/>
          <a:lstStyle/>
          <a:p>
            <a:r>
              <a:rPr lang="en-US" smtClean="0"/>
              <a:t>CSE 340, ACH</a:t>
            </a:r>
            <a:endParaRPr lang="en-US"/>
          </a:p>
        </p:txBody>
      </p:sp>
      <p:sp>
        <p:nvSpPr>
          <p:cNvPr id="7" name="Slide Number Placeholder 6"/>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4DEAA-4E7D-4B4C-8981-32ADE21CC80E}" type="datetime1">
              <a:rPr lang="en-US" smtClean="0"/>
              <a:pPr/>
              <a:t>5/7/2017</a:t>
            </a:fld>
            <a:endParaRPr lang="en-US"/>
          </a:p>
        </p:txBody>
      </p:sp>
      <p:sp>
        <p:nvSpPr>
          <p:cNvPr id="6" name="Footer Placeholder 5"/>
          <p:cNvSpPr>
            <a:spLocks noGrp="1"/>
          </p:cNvSpPr>
          <p:nvPr>
            <p:ph type="ftr" sz="quarter" idx="11"/>
          </p:nvPr>
        </p:nvSpPr>
        <p:spPr/>
        <p:txBody>
          <a:bodyPr/>
          <a:lstStyle/>
          <a:p>
            <a:r>
              <a:rPr lang="en-US" smtClean="0"/>
              <a:t>CSE 340, ACH</a:t>
            </a:r>
            <a:endParaRPr lang="en-US"/>
          </a:p>
        </p:txBody>
      </p:sp>
      <p:sp>
        <p:nvSpPr>
          <p:cNvPr id="7" name="Slide Number Placeholder 6"/>
          <p:cNvSpPr>
            <a:spLocks noGrp="1"/>
          </p:cNvSpPr>
          <p:nvPr>
            <p:ph type="sldNum" sz="quarter" idx="12"/>
          </p:nvPr>
        </p:nvSpPr>
        <p:spPr/>
        <p:txBody>
          <a:bodyPr/>
          <a:lstStyle/>
          <a:p>
            <a:fld id="{5813A39D-012B-4A0E-BD7D-CBC911B864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0FE25-34FB-465C-907C-97AB24CF3D8B}" type="datetime1">
              <a:rPr lang="en-US" smtClean="0"/>
              <a:pPr/>
              <a:t>5/7/2017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 340, ACH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3A39D-012B-4A0E-BD7D-CBC911B864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2413" y="1295400"/>
            <a:ext cx="8607425" cy="2170113"/>
          </a:xfrm>
          <a:noFill/>
          <a:ln/>
        </p:spPr>
        <p:txBody>
          <a:bodyPr wrap="none" anchor="ctr">
            <a:normAutofit fontScale="90000"/>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r>
              <a:rPr lang="en-US" sz="3200" b="1" smtClean="0">
                <a:latin typeface="Courier New" pitchFamily="49" charset="0"/>
                <a:cs typeface="Courier New" pitchFamily="49" charset="0"/>
              </a:rPr>
              <a:t/>
            </a:r>
            <a:br>
              <a:rPr lang="en-US" sz="3200" b="1" smtClean="0">
                <a:latin typeface="Courier New" pitchFamily="49" charset="0"/>
                <a:cs typeface="Courier New" pitchFamily="49" charset="0"/>
              </a:rPr>
            </a:br>
            <a:r>
              <a:rPr lang="en-US" sz="3200" b="1" smtClean="0">
                <a:latin typeface="Courier New" pitchFamily="49" charset="0"/>
                <a:cs typeface="Courier New" pitchFamily="49" charset="0"/>
              </a:rPr>
              <a:t>Summer </a:t>
            </a:r>
            <a:r>
              <a:rPr lang="en-US" sz="3200" b="1" dirty="0" smtClean="0">
                <a:latin typeface="Courier New" pitchFamily="49" charset="0"/>
                <a:cs typeface="Courier New" pitchFamily="49" charset="0"/>
              </a:rPr>
              <a:t>2017</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Basic MIPS Architecture Review </a:t>
            </a:r>
            <a:br>
              <a:rPr lang="en-US" sz="3200" b="1" dirty="0" smtClean="0">
                <a:latin typeface="Courier New" pitchFamily="49" charset="0"/>
                <a:cs typeface="Courier New" pitchFamily="49" charset="0"/>
              </a:rPr>
            </a:br>
            <a:r>
              <a:rPr lang="en-US" sz="3200" dirty="0"/>
              <a:t/>
            </a:r>
            <a:br>
              <a:rPr lang="en-US" sz="3200" dirty="0"/>
            </a:br>
            <a:endParaRPr lang="en-US" sz="3200" dirty="0"/>
          </a:p>
        </p:txBody>
      </p:sp>
      <p:sp>
        <p:nvSpPr>
          <p:cNvPr id="4099" name="Rectangle 3"/>
          <p:cNvSpPr>
            <a:spLocks noGrp="1" noChangeArrowheads="1"/>
          </p:cNvSpPr>
          <p:nvPr>
            <p:ph type="subTitle" idx="1"/>
          </p:nvPr>
        </p:nvSpPr>
        <p:spPr>
          <a:xfrm>
            <a:off x="685800" y="3886200"/>
            <a:ext cx="7848600" cy="2173288"/>
          </a:xfrm>
          <a:noFill/>
          <a:ln/>
        </p:spPr>
        <p:txBody>
          <a:bodyPr>
            <a:normAutofit/>
          </a:bodyPr>
          <a:lstStyle/>
          <a:p>
            <a:pPr marL="203200" indent="-203200"/>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457200" y="152400"/>
            <a:ext cx="8229600" cy="563562"/>
          </a:xfrm>
        </p:spPr>
        <p:txBody>
          <a:bodyPr>
            <a:normAutofit fontScale="90000"/>
          </a:bodyPr>
          <a:lstStyle/>
          <a:p>
            <a:r>
              <a:rPr lang="en-US" dirty="0"/>
              <a:t>Executing Load and Store Operations</a:t>
            </a:r>
          </a:p>
        </p:txBody>
      </p:sp>
      <p:sp>
        <p:nvSpPr>
          <p:cNvPr id="949251" name="Rectangle 3"/>
          <p:cNvSpPr>
            <a:spLocks noGrp="1" noChangeArrowheads="1"/>
          </p:cNvSpPr>
          <p:nvPr>
            <p:ph type="body" idx="1"/>
          </p:nvPr>
        </p:nvSpPr>
        <p:spPr>
          <a:xfrm>
            <a:off x="457200" y="685800"/>
            <a:ext cx="8305800" cy="2730500"/>
          </a:xfrm>
        </p:spPr>
        <p:txBody>
          <a:bodyPr>
            <a:normAutofit fontScale="85000" lnSpcReduction="20000"/>
          </a:bodyPr>
          <a:lstStyle/>
          <a:p>
            <a:pPr>
              <a:lnSpc>
                <a:spcPct val="100000"/>
              </a:lnSpc>
              <a:spcBef>
                <a:spcPct val="20000"/>
              </a:spcBef>
            </a:pPr>
            <a:r>
              <a:rPr lang="en-US" dirty="0"/>
              <a:t>Load and store operations involves</a:t>
            </a:r>
            <a:endParaRPr lang="en-US" sz="2800" dirty="0"/>
          </a:p>
          <a:p>
            <a:pPr lvl="1">
              <a:lnSpc>
                <a:spcPct val="100000"/>
              </a:lnSpc>
              <a:spcBef>
                <a:spcPct val="20000"/>
              </a:spcBef>
            </a:pPr>
            <a:r>
              <a:rPr lang="en-US" dirty="0"/>
              <a:t>compute memory address by adding the base register (read from the Register File during decode) to the 16-bit signed-extended offset field in the instruction</a:t>
            </a:r>
          </a:p>
          <a:p>
            <a:pPr lvl="1">
              <a:lnSpc>
                <a:spcPct val="100000"/>
              </a:lnSpc>
              <a:spcBef>
                <a:spcPct val="20000"/>
              </a:spcBef>
            </a:pPr>
            <a:r>
              <a:rPr lang="en-US" dirty="0">
                <a:solidFill>
                  <a:schemeClr val="accent1"/>
                </a:solidFill>
              </a:rPr>
              <a:t>store</a:t>
            </a:r>
            <a:r>
              <a:rPr lang="en-US" dirty="0"/>
              <a:t> value (read from the Register File during decode) written to the Data Memory</a:t>
            </a:r>
          </a:p>
          <a:p>
            <a:pPr lvl="1">
              <a:lnSpc>
                <a:spcPct val="100000"/>
              </a:lnSpc>
              <a:spcBef>
                <a:spcPct val="20000"/>
              </a:spcBef>
            </a:pPr>
            <a:r>
              <a:rPr lang="en-US" dirty="0">
                <a:solidFill>
                  <a:schemeClr val="accent1"/>
                </a:solidFill>
              </a:rPr>
              <a:t>load </a:t>
            </a:r>
            <a:r>
              <a:rPr lang="en-US" dirty="0"/>
              <a:t>value, read from the Data Memory, written to the Register File</a:t>
            </a:r>
          </a:p>
        </p:txBody>
      </p:sp>
      <p:grpSp>
        <p:nvGrpSpPr>
          <p:cNvPr id="2" name="Group 120"/>
          <p:cNvGrpSpPr>
            <a:grpSpLocks/>
          </p:cNvGrpSpPr>
          <p:nvPr/>
        </p:nvGrpSpPr>
        <p:grpSpPr bwMode="auto">
          <a:xfrm>
            <a:off x="1066800" y="3124200"/>
            <a:ext cx="6705600" cy="3200400"/>
            <a:chOff x="672" y="1104"/>
            <a:chExt cx="4224" cy="2016"/>
          </a:xfrm>
        </p:grpSpPr>
        <p:sp>
          <p:nvSpPr>
            <p:cNvPr id="949369" name="Rectangle 121"/>
            <p:cNvSpPr>
              <a:spLocks noChangeArrowheads="1"/>
            </p:cNvSpPr>
            <p:nvPr/>
          </p:nvSpPr>
          <p:spPr bwMode="auto">
            <a:xfrm>
              <a:off x="1728"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70" name="Line 122"/>
            <p:cNvSpPr>
              <a:spLocks noChangeShapeType="1"/>
            </p:cNvSpPr>
            <p:nvPr/>
          </p:nvSpPr>
          <p:spPr bwMode="auto">
            <a:xfrm>
              <a:off x="1152" y="2016"/>
              <a:ext cx="240" cy="0"/>
            </a:xfrm>
            <a:prstGeom prst="line">
              <a:avLst/>
            </a:prstGeom>
            <a:noFill/>
            <a:ln w="28575">
              <a:solidFill>
                <a:schemeClr val="tx1"/>
              </a:solidFill>
              <a:round/>
              <a:headEnd/>
              <a:tailEnd/>
            </a:ln>
            <a:effectLst/>
          </p:spPr>
          <p:txBody>
            <a:bodyPr/>
            <a:lstStyle/>
            <a:p>
              <a:endParaRPr lang="en-US"/>
            </a:p>
          </p:txBody>
        </p:sp>
        <p:sp>
          <p:nvSpPr>
            <p:cNvPr id="949371" name="Line 123"/>
            <p:cNvSpPr>
              <a:spLocks noChangeShapeType="1"/>
            </p:cNvSpPr>
            <p:nvPr/>
          </p:nvSpPr>
          <p:spPr bwMode="auto">
            <a:xfrm>
              <a:off x="1392" y="1632"/>
              <a:ext cx="0" cy="480"/>
            </a:xfrm>
            <a:prstGeom prst="line">
              <a:avLst/>
            </a:prstGeom>
            <a:noFill/>
            <a:ln w="28575">
              <a:solidFill>
                <a:schemeClr val="tx1"/>
              </a:solidFill>
              <a:round/>
              <a:headEnd/>
              <a:tailEnd/>
            </a:ln>
            <a:effectLst/>
          </p:spPr>
          <p:txBody>
            <a:bodyPr/>
            <a:lstStyle/>
            <a:p>
              <a:endParaRPr lang="en-US"/>
            </a:p>
          </p:txBody>
        </p:sp>
        <p:sp>
          <p:nvSpPr>
            <p:cNvPr id="949372" name="Line 124"/>
            <p:cNvSpPr>
              <a:spLocks noChangeShapeType="1"/>
            </p:cNvSpPr>
            <p:nvPr/>
          </p:nvSpPr>
          <p:spPr bwMode="auto">
            <a:xfrm>
              <a:off x="1392" y="187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3" name="Line 125"/>
            <p:cNvSpPr>
              <a:spLocks noChangeShapeType="1"/>
            </p:cNvSpPr>
            <p:nvPr/>
          </p:nvSpPr>
          <p:spPr bwMode="auto">
            <a:xfrm>
              <a:off x="1392" y="211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4" name="Line 126"/>
            <p:cNvSpPr>
              <a:spLocks noChangeShapeType="1"/>
            </p:cNvSpPr>
            <p:nvPr/>
          </p:nvSpPr>
          <p:spPr bwMode="auto">
            <a:xfrm>
              <a:off x="1392" y="163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5" name="Text Box 127"/>
            <p:cNvSpPr txBox="1">
              <a:spLocks noChangeArrowheads="1"/>
            </p:cNvSpPr>
            <p:nvPr/>
          </p:nvSpPr>
          <p:spPr bwMode="auto">
            <a:xfrm>
              <a:off x="672" y="182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9376" name="Text Box 128"/>
            <p:cNvSpPr txBox="1">
              <a:spLocks noChangeArrowheads="1"/>
            </p:cNvSpPr>
            <p:nvPr/>
          </p:nvSpPr>
          <p:spPr bwMode="auto">
            <a:xfrm>
              <a:off x="1680" y="225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77" name="Text Box 129"/>
            <p:cNvSpPr txBox="1">
              <a:spLocks noChangeArrowheads="1"/>
            </p:cNvSpPr>
            <p:nvPr/>
          </p:nvSpPr>
          <p:spPr bwMode="auto">
            <a:xfrm>
              <a:off x="1680" y="153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9378" name="Text Box 130"/>
            <p:cNvSpPr txBox="1">
              <a:spLocks noChangeArrowheads="1"/>
            </p:cNvSpPr>
            <p:nvPr/>
          </p:nvSpPr>
          <p:spPr bwMode="auto">
            <a:xfrm>
              <a:off x="1680" y="177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9379" name="Text Box 131"/>
            <p:cNvSpPr txBox="1">
              <a:spLocks noChangeArrowheads="1"/>
            </p:cNvSpPr>
            <p:nvPr/>
          </p:nvSpPr>
          <p:spPr bwMode="auto">
            <a:xfrm>
              <a:off x="1680" y="2016"/>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9380" name="Text Box 132"/>
            <p:cNvSpPr txBox="1">
              <a:spLocks noChangeArrowheads="1"/>
            </p:cNvSpPr>
            <p:nvPr/>
          </p:nvSpPr>
          <p:spPr bwMode="auto">
            <a:xfrm>
              <a:off x="1884" y="1680"/>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9381" name="Text Box 133"/>
            <p:cNvSpPr txBox="1">
              <a:spLocks noChangeArrowheads="1"/>
            </p:cNvSpPr>
            <p:nvPr/>
          </p:nvSpPr>
          <p:spPr bwMode="auto">
            <a:xfrm>
              <a:off x="2256" y="163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9382" name="Text Box 134"/>
            <p:cNvSpPr txBox="1">
              <a:spLocks noChangeArrowheads="1"/>
            </p:cNvSpPr>
            <p:nvPr/>
          </p:nvSpPr>
          <p:spPr bwMode="auto">
            <a:xfrm>
              <a:off x="2272" y="206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9383" name="Freeform 135"/>
            <p:cNvSpPr>
              <a:spLocks/>
            </p:cNvSpPr>
            <p:nvPr/>
          </p:nvSpPr>
          <p:spPr bwMode="auto">
            <a:xfrm>
              <a:off x="2976" y="1584"/>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9384" name="Rectangle 136"/>
            <p:cNvSpPr>
              <a:spLocks noChangeArrowheads="1"/>
            </p:cNvSpPr>
            <p:nvPr/>
          </p:nvSpPr>
          <p:spPr bwMode="auto">
            <a:xfrm>
              <a:off x="3072" y="1968"/>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9385" name="Rectangle 137"/>
            <p:cNvSpPr>
              <a:spLocks noChangeArrowheads="1"/>
            </p:cNvSpPr>
            <p:nvPr/>
          </p:nvSpPr>
          <p:spPr bwMode="auto">
            <a:xfrm>
              <a:off x="3072" y="1344"/>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9386" name="Rectangle 138"/>
            <p:cNvSpPr>
              <a:spLocks noChangeArrowheads="1"/>
            </p:cNvSpPr>
            <p:nvPr/>
          </p:nvSpPr>
          <p:spPr bwMode="auto">
            <a:xfrm>
              <a:off x="3216" y="148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9387" name="Rectangle 139"/>
            <p:cNvSpPr>
              <a:spLocks noChangeArrowheads="1"/>
            </p:cNvSpPr>
            <p:nvPr/>
          </p:nvSpPr>
          <p:spPr bwMode="auto">
            <a:xfrm>
              <a:off x="2784"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9388" name="Line 140"/>
            <p:cNvSpPr>
              <a:spLocks noChangeShapeType="1"/>
            </p:cNvSpPr>
            <p:nvPr/>
          </p:nvSpPr>
          <p:spPr bwMode="auto">
            <a:xfrm>
              <a:off x="3024" y="1344"/>
              <a:ext cx="0" cy="288"/>
            </a:xfrm>
            <a:prstGeom prst="line">
              <a:avLst/>
            </a:prstGeom>
            <a:noFill/>
            <a:ln w="19050">
              <a:solidFill>
                <a:schemeClr val="accent1"/>
              </a:solidFill>
              <a:round/>
              <a:headEnd/>
              <a:tailEnd type="triangle" w="med" len="med"/>
            </a:ln>
            <a:effectLst/>
          </p:spPr>
          <p:txBody>
            <a:bodyPr/>
            <a:lstStyle/>
            <a:p>
              <a:endParaRPr lang="en-US"/>
            </a:p>
          </p:txBody>
        </p:sp>
        <p:sp>
          <p:nvSpPr>
            <p:cNvPr id="949389" name="Line 141"/>
            <p:cNvSpPr>
              <a:spLocks noChangeShapeType="1"/>
            </p:cNvSpPr>
            <p:nvPr/>
          </p:nvSpPr>
          <p:spPr bwMode="auto">
            <a:xfrm>
              <a:off x="2160"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390" name="Rectangle 142"/>
            <p:cNvSpPr>
              <a:spLocks noChangeArrowheads="1"/>
            </p:cNvSpPr>
            <p:nvPr/>
          </p:nvSpPr>
          <p:spPr bwMode="auto">
            <a:xfrm>
              <a:off x="1968"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49391" name="Rectangle 143"/>
            <p:cNvSpPr>
              <a:spLocks noChangeArrowheads="1"/>
            </p:cNvSpPr>
            <p:nvPr/>
          </p:nvSpPr>
          <p:spPr bwMode="auto">
            <a:xfrm>
              <a:off x="3792"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92" name="Line 144"/>
            <p:cNvSpPr>
              <a:spLocks noChangeShapeType="1"/>
            </p:cNvSpPr>
            <p:nvPr/>
          </p:nvSpPr>
          <p:spPr bwMode="auto">
            <a:xfrm>
              <a:off x="4704" y="2016"/>
              <a:ext cx="192" cy="0"/>
            </a:xfrm>
            <a:prstGeom prst="line">
              <a:avLst/>
            </a:prstGeom>
            <a:noFill/>
            <a:ln w="28575">
              <a:solidFill>
                <a:schemeClr val="tx1"/>
              </a:solidFill>
              <a:round/>
              <a:headEnd/>
              <a:tailEnd/>
            </a:ln>
            <a:effectLst/>
          </p:spPr>
          <p:txBody>
            <a:bodyPr/>
            <a:lstStyle/>
            <a:p>
              <a:endParaRPr lang="en-US"/>
            </a:p>
          </p:txBody>
        </p:sp>
        <p:sp>
          <p:nvSpPr>
            <p:cNvPr id="949393" name="Text Box 145"/>
            <p:cNvSpPr txBox="1">
              <a:spLocks noChangeArrowheads="1"/>
            </p:cNvSpPr>
            <p:nvPr/>
          </p:nvSpPr>
          <p:spPr bwMode="auto">
            <a:xfrm>
              <a:off x="3744" y="1824"/>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49394" name="Text Box 146"/>
            <p:cNvSpPr txBox="1">
              <a:spLocks noChangeArrowheads="1"/>
            </p:cNvSpPr>
            <p:nvPr/>
          </p:nvSpPr>
          <p:spPr bwMode="auto">
            <a:xfrm>
              <a:off x="3744" y="16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49395" name="Text Box 147"/>
            <p:cNvSpPr txBox="1">
              <a:spLocks noChangeArrowheads="1"/>
            </p:cNvSpPr>
            <p:nvPr/>
          </p:nvSpPr>
          <p:spPr bwMode="auto">
            <a:xfrm>
              <a:off x="3744"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96" name="Text Box 148"/>
            <p:cNvSpPr txBox="1">
              <a:spLocks noChangeArrowheads="1"/>
            </p:cNvSpPr>
            <p:nvPr/>
          </p:nvSpPr>
          <p:spPr bwMode="auto">
            <a:xfrm>
              <a:off x="4176" y="1920"/>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49397" name="Line 149"/>
            <p:cNvSpPr>
              <a:spLocks noChangeShapeType="1"/>
            </p:cNvSpPr>
            <p:nvPr/>
          </p:nvSpPr>
          <p:spPr bwMode="auto">
            <a:xfrm flipV="1">
              <a:off x="3168" y="1488"/>
              <a:ext cx="0" cy="240"/>
            </a:xfrm>
            <a:prstGeom prst="line">
              <a:avLst/>
            </a:prstGeom>
            <a:noFill/>
            <a:ln w="12700">
              <a:solidFill>
                <a:schemeClr val="tx1"/>
              </a:solidFill>
              <a:round/>
              <a:headEnd/>
              <a:tailEnd type="triangle" w="med" len="med"/>
            </a:ln>
            <a:effectLst/>
          </p:spPr>
          <p:txBody>
            <a:bodyPr/>
            <a:lstStyle/>
            <a:p>
              <a:endParaRPr lang="en-US"/>
            </a:p>
          </p:txBody>
        </p:sp>
        <p:sp>
          <p:nvSpPr>
            <p:cNvPr id="949398" name="Line 150"/>
            <p:cNvSpPr>
              <a:spLocks noChangeShapeType="1"/>
            </p:cNvSpPr>
            <p:nvPr/>
          </p:nvSpPr>
          <p:spPr bwMode="auto">
            <a:xfrm flipV="1">
              <a:off x="3264" y="1632"/>
              <a:ext cx="0" cy="144"/>
            </a:xfrm>
            <a:prstGeom prst="line">
              <a:avLst/>
            </a:prstGeom>
            <a:noFill/>
            <a:ln w="12700">
              <a:solidFill>
                <a:schemeClr val="tx1"/>
              </a:solidFill>
              <a:round/>
              <a:headEnd/>
              <a:tailEnd type="triangle" w="med" len="med"/>
            </a:ln>
            <a:effectLst/>
          </p:spPr>
          <p:txBody>
            <a:bodyPr/>
            <a:lstStyle/>
            <a:p>
              <a:endParaRPr lang="en-US"/>
            </a:p>
          </p:txBody>
        </p:sp>
        <p:sp>
          <p:nvSpPr>
            <p:cNvPr id="949399" name="Oval 151"/>
            <p:cNvSpPr>
              <a:spLocks noChangeArrowheads="1"/>
            </p:cNvSpPr>
            <p:nvPr/>
          </p:nvSpPr>
          <p:spPr bwMode="auto">
            <a:xfrm>
              <a:off x="2112" y="2544"/>
              <a:ext cx="384" cy="576"/>
            </a:xfrm>
            <a:prstGeom prst="ellipse">
              <a:avLst/>
            </a:prstGeom>
            <a:noFill/>
            <a:ln w="12700">
              <a:solidFill>
                <a:schemeClr val="tx1"/>
              </a:solidFill>
              <a:round/>
              <a:headEnd/>
              <a:tailEnd/>
            </a:ln>
            <a:effectLst/>
          </p:spPr>
          <p:txBody>
            <a:bodyPr wrap="none" anchor="ctr"/>
            <a:lstStyle/>
            <a:p>
              <a:endParaRPr lang="en-US"/>
            </a:p>
          </p:txBody>
        </p:sp>
        <p:sp>
          <p:nvSpPr>
            <p:cNvPr id="949400" name="Rectangle 152"/>
            <p:cNvSpPr>
              <a:spLocks noChangeArrowheads="1"/>
            </p:cNvSpPr>
            <p:nvPr/>
          </p:nvSpPr>
          <p:spPr bwMode="auto">
            <a:xfrm>
              <a:off x="2160" y="2688"/>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49401" name="Line 153"/>
            <p:cNvSpPr>
              <a:spLocks noChangeShapeType="1"/>
            </p:cNvSpPr>
            <p:nvPr/>
          </p:nvSpPr>
          <p:spPr bwMode="auto">
            <a:xfrm>
              <a:off x="4224"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402" name="Rectangle 154"/>
            <p:cNvSpPr>
              <a:spLocks noChangeArrowheads="1"/>
            </p:cNvSpPr>
            <p:nvPr/>
          </p:nvSpPr>
          <p:spPr bwMode="auto">
            <a:xfrm>
              <a:off x="3936"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MemWrite</a:t>
              </a:r>
            </a:p>
          </p:txBody>
        </p:sp>
        <p:sp>
          <p:nvSpPr>
            <p:cNvPr id="949403" name="Rectangle 155"/>
            <p:cNvSpPr>
              <a:spLocks noChangeArrowheads="1"/>
            </p:cNvSpPr>
            <p:nvPr/>
          </p:nvSpPr>
          <p:spPr bwMode="auto">
            <a:xfrm>
              <a:off x="3984" y="264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MemRead</a:t>
              </a:r>
            </a:p>
          </p:txBody>
        </p:sp>
        <p:sp>
          <p:nvSpPr>
            <p:cNvPr id="949404" name="Line 156"/>
            <p:cNvSpPr>
              <a:spLocks noChangeShapeType="1"/>
            </p:cNvSpPr>
            <p:nvPr/>
          </p:nvSpPr>
          <p:spPr bwMode="auto">
            <a:xfrm>
              <a:off x="4224" y="2448"/>
              <a:ext cx="0" cy="192"/>
            </a:xfrm>
            <a:prstGeom prst="line">
              <a:avLst/>
            </a:prstGeom>
            <a:noFill/>
            <a:ln w="12700">
              <a:solidFill>
                <a:schemeClr val="accent1"/>
              </a:solidFill>
              <a:round/>
              <a:headEnd type="triangle" w="med" len="med"/>
              <a:tailEnd/>
            </a:ln>
            <a:effectLst/>
          </p:spPr>
          <p:txBody>
            <a:bodyPr/>
            <a:lstStyle/>
            <a:p>
              <a:endParaRPr lang="en-US"/>
            </a:p>
          </p:txBody>
        </p:sp>
        <p:sp>
          <p:nvSpPr>
            <p:cNvPr id="949405" name="Line 157"/>
            <p:cNvSpPr>
              <a:spLocks noChangeShapeType="1"/>
            </p:cNvSpPr>
            <p:nvPr/>
          </p:nvSpPr>
          <p:spPr bwMode="auto">
            <a:xfrm>
              <a:off x="3312" y="2016"/>
              <a:ext cx="192" cy="0"/>
            </a:xfrm>
            <a:prstGeom prst="line">
              <a:avLst/>
            </a:prstGeom>
            <a:noFill/>
            <a:ln w="28575">
              <a:solidFill>
                <a:schemeClr val="tx1"/>
              </a:solidFill>
              <a:round/>
              <a:headEnd/>
              <a:tailEnd/>
            </a:ln>
            <a:effectLst/>
          </p:spPr>
          <p:txBody>
            <a:bodyPr/>
            <a:lstStyle/>
            <a:p>
              <a:endParaRPr lang="en-US"/>
            </a:p>
          </p:txBody>
        </p:sp>
        <p:sp>
          <p:nvSpPr>
            <p:cNvPr id="949406" name="Line 158"/>
            <p:cNvSpPr>
              <a:spLocks noChangeShapeType="1"/>
            </p:cNvSpPr>
            <p:nvPr/>
          </p:nvSpPr>
          <p:spPr bwMode="auto">
            <a:xfrm>
              <a:off x="2640" y="2256"/>
              <a:ext cx="96" cy="0"/>
            </a:xfrm>
            <a:prstGeom prst="line">
              <a:avLst/>
            </a:prstGeom>
            <a:noFill/>
            <a:ln w="28575">
              <a:solidFill>
                <a:schemeClr val="tx1"/>
              </a:solidFill>
              <a:round/>
              <a:headEnd/>
              <a:tailEnd/>
            </a:ln>
            <a:effectLst/>
          </p:spPr>
          <p:txBody>
            <a:bodyPr/>
            <a:lstStyle/>
            <a:p>
              <a:endParaRPr lang="en-US"/>
            </a:p>
          </p:txBody>
        </p:sp>
        <p:sp>
          <p:nvSpPr>
            <p:cNvPr id="949407" name="Line 159"/>
            <p:cNvSpPr>
              <a:spLocks noChangeShapeType="1"/>
            </p:cNvSpPr>
            <p:nvPr/>
          </p:nvSpPr>
          <p:spPr bwMode="auto">
            <a:xfrm>
              <a:off x="1536" y="2352"/>
              <a:ext cx="192" cy="0"/>
            </a:xfrm>
            <a:prstGeom prst="line">
              <a:avLst/>
            </a:prstGeom>
            <a:noFill/>
            <a:ln w="28575">
              <a:solidFill>
                <a:schemeClr val="tx1"/>
              </a:solidFill>
              <a:round/>
              <a:headEnd/>
              <a:tailEnd type="triangle" w="med" len="med"/>
            </a:ln>
            <a:effectLst/>
          </p:spPr>
          <p:txBody>
            <a:bodyPr/>
            <a:lstStyle/>
            <a:p>
              <a:endParaRPr lang="en-US"/>
            </a:p>
          </p:txBody>
        </p:sp>
        <p:sp>
          <p:nvSpPr>
            <p:cNvPr id="949408" name="Line 160"/>
            <p:cNvSpPr>
              <a:spLocks noChangeShapeType="1"/>
            </p:cNvSpPr>
            <p:nvPr/>
          </p:nvSpPr>
          <p:spPr bwMode="auto">
            <a:xfrm>
              <a:off x="1920" y="2832"/>
              <a:ext cx="192" cy="0"/>
            </a:xfrm>
            <a:prstGeom prst="line">
              <a:avLst/>
            </a:prstGeom>
            <a:noFill/>
            <a:ln w="28575">
              <a:solidFill>
                <a:schemeClr val="tx1"/>
              </a:solidFill>
              <a:round/>
              <a:headEnd/>
              <a:tailEnd/>
            </a:ln>
            <a:effectLst/>
          </p:spPr>
          <p:txBody>
            <a:bodyPr/>
            <a:lstStyle/>
            <a:p>
              <a:endParaRPr lang="en-US"/>
            </a:p>
          </p:txBody>
        </p:sp>
        <p:sp>
          <p:nvSpPr>
            <p:cNvPr id="949409" name="Line 161"/>
            <p:cNvSpPr>
              <a:spLocks noChangeShapeType="1"/>
            </p:cNvSpPr>
            <p:nvPr/>
          </p:nvSpPr>
          <p:spPr bwMode="auto">
            <a:xfrm>
              <a:off x="2496" y="2832"/>
              <a:ext cx="192" cy="0"/>
            </a:xfrm>
            <a:prstGeom prst="line">
              <a:avLst/>
            </a:prstGeom>
            <a:noFill/>
            <a:ln w="28575">
              <a:solidFill>
                <a:schemeClr val="tx1"/>
              </a:solidFill>
              <a:round/>
              <a:headEnd/>
              <a:tailEnd/>
            </a:ln>
            <a:effectLst/>
          </p:spPr>
          <p:txBody>
            <a:bodyPr/>
            <a:lstStyle/>
            <a:p>
              <a:endParaRPr lang="en-US"/>
            </a:p>
          </p:txBody>
        </p:sp>
        <p:sp>
          <p:nvSpPr>
            <p:cNvPr id="949410" name="Line 162"/>
            <p:cNvSpPr>
              <a:spLocks noChangeShapeType="1"/>
            </p:cNvSpPr>
            <p:nvPr/>
          </p:nvSpPr>
          <p:spPr bwMode="auto">
            <a:xfrm>
              <a:off x="2640" y="1728"/>
              <a:ext cx="96" cy="0"/>
            </a:xfrm>
            <a:prstGeom prst="line">
              <a:avLst/>
            </a:prstGeom>
            <a:noFill/>
            <a:ln w="28575">
              <a:solidFill>
                <a:schemeClr val="tx1"/>
              </a:solidFill>
              <a:round/>
              <a:headEnd/>
              <a:tailEnd/>
            </a:ln>
            <a:effectLst/>
          </p:spPr>
          <p:txBody>
            <a:bodyPr/>
            <a:lstStyle/>
            <a:p>
              <a:endParaRPr lang="en-US"/>
            </a:p>
          </p:txBody>
        </p:sp>
        <p:sp>
          <p:nvSpPr>
            <p:cNvPr id="949411" name="Line 163"/>
            <p:cNvSpPr>
              <a:spLocks noChangeShapeType="1"/>
            </p:cNvSpPr>
            <p:nvPr/>
          </p:nvSpPr>
          <p:spPr bwMode="auto">
            <a:xfrm>
              <a:off x="2832"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2" name="Line 164"/>
            <p:cNvSpPr>
              <a:spLocks noChangeShapeType="1"/>
            </p:cNvSpPr>
            <p:nvPr/>
          </p:nvSpPr>
          <p:spPr bwMode="auto">
            <a:xfrm>
              <a:off x="2832" y="2256"/>
              <a:ext cx="144" cy="0"/>
            </a:xfrm>
            <a:prstGeom prst="line">
              <a:avLst/>
            </a:prstGeom>
            <a:noFill/>
            <a:ln w="28575">
              <a:solidFill>
                <a:schemeClr val="tx1"/>
              </a:solidFill>
              <a:round/>
              <a:headEnd/>
              <a:tailEnd type="triangle" w="med" len="med"/>
            </a:ln>
            <a:effectLst/>
          </p:spPr>
          <p:txBody>
            <a:bodyPr/>
            <a:lstStyle/>
            <a:p>
              <a:endParaRPr lang="en-US"/>
            </a:p>
          </p:txBody>
        </p:sp>
        <p:sp>
          <p:nvSpPr>
            <p:cNvPr id="949413" name="Line 165"/>
            <p:cNvSpPr>
              <a:spLocks noChangeShapeType="1"/>
            </p:cNvSpPr>
            <p:nvPr/>
          </p:nvSpPr>
          <p:spPr bwMode="auto">
            <a:xfrm>
              <a:off x="3648"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4" name="Line 166"/>
            <p:cNvSpPr>
              <a:spLocks noChangeShapeType="1"/>
            </p:cNvSpPr>
            <p:nvPr/>
          </p:nvSpPr>
          <p:spPr bwMode="auto">
            <a:xfrm>
              <a:off x="3648" y="2256"/>
              <a:ext cx="144" cy="0"/>
            </a:xfrm>
            <a:prstGeom prst="line">
              <a:avLst/>
            </a:prstGeom>
            <a:noFill/>
            <a:ln w="28575">
              <a:solidFill>
                <a:schemeClr val="tx1"/>
              </a:solidFill>
              <a:round/>
              <a:headEnd/>
              <a:tailEnd type="triangle" w="med" len="med"/>
            </a:ln>
            <a:effectLst/>
          </p:spPr>
          <p:txBody>
            <a:bodyPr/>
            <a:lstStyle/>
            <a:p>
              <a:endParaRPr lang="en-US"/>
            </a:p>
          </p:txBody>
        </p:sp>
      </p:grpSp>
      <p:sp>
        <p:nvSpPr>
          <p:cNvPr id="949415" name="Line 167"/>
          <p:cNvSpPr>
            <a:spLocks noChangeShapeType="1"/>
          </p:cNvSpPr>
          <p:nvPr/>
        </p:nvSpPr>
        <p:spPr bwMode="auto">
          <a:xfrm>
            <a:off x="4343400" y="4114800"/>
            <a:ext cx="152400" cy="0"/>
          </a:xfrm>
          <a:prstGeom prst="line">
            <a:avLst/>
          </a:prstGeom>
          <a:noFill/>
          <a:ln w="28575">
            <a:solidFill>
              <a:schemeClr val="accent1"/>
            </a:solidFill>
            <a:round/>
            <a:headEnd/>
            <a:tailEnd/>
          </a:ln>
          <a:effectLst/>
        </p:spPr>
        <p:txBody>
          <a:bodyPr/>
          <a:lstStyle/>
          <a:p>
            <a:endParaRPr lang="en-US"/>
          </a:p>
        </p:txBody>
      </p:sp>
      <p:grpSp>
        <p:nvGrpSpPr>
          <p:cNvPr id="3" name="Group 168"/>
          <p:cNvGrpSpPr>
            <a:grpSpLocks/>
          </p:cNvGrpSpPr>
          <p:nvPr/>
        </p:nvGrpSpPr>
        <p:grpSpPr bwMode="auto">
          <a:xfrm>
            <a:off x="5562600" y="4114800"/>
            <a:ext cx="228600" cy="457200"/>
            <a:chOff x="3504" y="1728"/>
            <a:chExt cx="144" cy="288"/>
          </a:xfrm>
        </p:grpSpPr>
        <p:sp>
          <p:nvSpPr>
            <p:cNvPr id="949417" name="Line 169"/>
            <p:cNvSpPr>
              <a:spLocks noChangeShapeType="1"/>
            </p:cNvSpPr>
            <p:nvPr/>
          </p:nvSpPr>
          <p:spPr bwMode="auto">
            <a:xfrm>
              <a:off x="3504" y="1728"/>
              <a:ext cx="0" cy="288"/>
            </a:xfrm>
            <a:prstGeom prst="line">
              <a:avLst/>
            </a:prstGeom>
            <a:noFill/>
            <a:ln w="28575">
              <a:solidFill>
                <a:schemeClr val="accent1"/>
              </a:solidFill>
              <a:round/>
              <a:headEnd/>
              <a:tailEnd/>
            </a:ln>
            <a:effectLst/>
          </p:spPr>
          <p:txBody>
            <a:bodyPr/>
            <a:lstStyle/>
            <a:p>
              <a:endParaRPr lang="en-US"/>
            </a:p>
          </p:txBody>
        </p:sp>
        <p:sp>
          <p:nvSpPr>
            <p:cNvPr id="949418" name="Line 170"/>
            <p:cNvSpPr>
              <a:spLocks noChangeShapeType="1"/>
            </p:cNvSpPr>
            <p:nvPr/>
          </p:nvSpPr>
          <p:spPr bwMode="auto">
            <a:xfrm>
              <a:off x="3504" y="1728"/>
              <a:ext cx="144" cy="0"/>
            </a:xfrm>
            <a:prstGeom prst="line">
              <a:avLst/>
            </a:prstGeom>
            <a:noFill/>
            <a:ln w="28575">
              <a:solidFill>
                <a:schemeClr val="accent1"/>
              </a:solidFill>
              <a:round/>
              <a:headEnd/>
              <a:tailEnd/>
            </a:ln>
            <a:effectLst/>
          </p:spPr>
          <p:txBody>
            <a:bodyPr/>
            <a:lstStyle/>
            <a:p>
              <a:endParaRPr lang="en-US"/>
            </a:p>
          </p:txBody>
        </p:sp>
      </p:grpSp>
      <p:grpSp>
        <p:nvGrpSpPr>
          <p:cNvPr id="4" name="Group 171"/>
          <p:cNvGrpSpPr>
            <a:grpSpLocks/>
          </p:cNvGrpSpPr>
          <p:nvPr/>
        </p:nvGrpSpPr>
        <p:grpSpPr bwMode="auto">
          <a:xfrm>
            <a:off x="4343400" y="4953000"/>
            <a:ext cx="1524000" cy="381000"/>
            <a:chOff x="2736" y="2256"/>
            <a:chExt cx="960" cy="240"/>
          </a:xfrm>
        </p:grpSpPr>
        <p:sp>
          <p:nvSpPr>
            <p:cNvPr id="949420" name="Line 172"/>
            <p:cNvSpPr>
              <a:spLocks noChangeShapeType="1"/>
            </p:cNvSpPr>
            <p:nvPr/>
          </p:nvSpPr>
          <p:spPr bwMode="auto">
            <a:xfrm>
              <a:off x="2736" y="2256"/>
              <a:ext cx="0" cy="240"/>
            </a:xfrm>
            <a:prstGeom prst="line">
              <a:avLst/>
            </a:prstGeom>
            <a:noFill/>
            <a:ln w="28575">
              <a:solidFill>
                <a:schemeClr val="accent1"/>
              </a:solidFill>
              <a:round/>
              <a:headEnd/>
              <a:tailEnd/>
            </a:ln>
            <a:effectLst/>
          </p:spPr>
          <p:txBody>
            <a:bodyPr/>
            <a:lstStyle/>
            <a:p>
              <a:endParaRPr lang="en-US"/>
            </a:p>
          </p:txBody>
        </p:sp>
        <p:sp>
          <p:nvSpPr>
            <p:cNvPr id="949421" name="Line 173"/>
            <p:cNvSpPr>
              <a:spLocks noChangeShapeType="1"/>
            </p:cNvSpPr>
            <p:nvPr/>
          </p:nvSpPr>
          <p:spPr bwMode="auto">
            <a:xfrm>
              <a:off x="2736" y="2496"/>
              <a:ext cx="864" cy="0"/>
            </a:xfrm>
            <a:prstGeom prst="line">
              <a:avLst/>
            </a:prstGeom>
            <a:noFill/>
            <a:ln w="28575">
              <a:solidFill>
                <a:schemeClr val="accent1"/>
              </a:solidFill>
              <a:round/>
              <a:headEnd/>
              <a:tailEnd/>
            </a:ln>
            <a:effectLst/>
          </p:spPr>
          <p:txBody>
            <a:bodyPr/>
            <a:lstStyle/>
            <a:p>
              <a:endParaRPr lang="en-US"/>
            </a:p>
          </p:txBody>
        </p:sp>
        <p:sp>
          <p:nvSpPr>
            <p:cNvPr id="949422" name="Line 174"/>
            <p:cNvSpPr>
              <a:spLocks noChangeShapeType="1"/>
            </p:cNvSpPr>
            <p:nvPr/>
          </p:nvSpPr>
          <p:spPr bwMode="auto">
            <a:xfrm>
              <a:off x="3600" y="2256"/>
              <a:ext cx="0" cy="240"/>
            </a:xfrm>
            <a:prstGeom prst="line">
              <a:avLst/>
            </a:prstGeom>
            <a:noFill/>
            <a:ln w="28575">
              <a:solidFill>
                <a:schemeClr val="accent1"/>
              </a:solidFill>
              <a:round/>
              <a:headEnd/>
              <a:tailEnd/>
            </a:ln>
            <a:effectLst/>
          </p:spPr>
          <p:txBody>
            <a:bodyPr/>
            <a:lstStyle/>
            <a:p>
              <a:endParaRPr lang="en-US"/>
            </a:p>
          </p:txBody>
        </p:sp>
        <p:sp>
          <p:nvSpPr>
            <p:cNvPr id="949423" name="Line 175"/>
            <p:cNvSpPr>
              <a:spLocks noChangeShapeType="1"/>
            </p:cNvSpPr>
            <p:nvPr/>
          </p:nvSpPr>
          <p:spPr bwMode="auto">
            <a:xfrm>
              <a:off x="3600" y="2256"/>
              <a:ext cx="96" cy="0"/>
            </a:xfrm>
            <a:prstGeom prst="line">
              <a:avLst/>
            </a:prstGeom>
            <a:noFill/>
            <a:ln w="28575">
              <a:solidFill>
                <a:schemeClr val="accent1"/>
              </a:solidFill>
              <a:round/>
              <a:headEnd/>
              <a:tailEnd/>
            </a:ln>
            <a:effectLst/>
          </p:spPr>
          <p:txBody>
            <a:bodyPr/>
            <a:lstStyle/>
            <a:p>
              <a:endParaRPr lang="en-US"/>
            </a:p>
          </p:txBody>
        </p:sp>
      </p:grpSp>
      <p:grpSp>
        <p:nvGrpSpPr>
          <p:cNvPr id="5" name="Group 176"/>
          <p:cNvGrpSpPr>
            <a:grpSpLocks/>
          </p:cNvGrpSpPr>
          <p:nvPr/>
        </p:nvGrpSpPr>
        <p:grpSpPr bwMode="auto">
          <a:xfrm>
            <a:off x="2438400" y="4572000"/>
            <a:ext cx="5334000" cy="1905000"/>
            <a:chOff x="1536" y="2016"/>
            <a:chExt cx="3360" cy="1200"/>
          </a:xfrm>
        </p:grpSpPr>
        <p:sp>
          <p:nvSpPr>
            <p:cNvPr id="949425" name="Line 177"/>
            <p:cNvSpPr>
              <a:spLocks noChangeShapeType="1"/>
            </p:cNvSpPr>
            <p:nvPr/>
          </p:nvSpPr>
          <p:spPr bwMode="auto">
            <a:xfrm>
              <a:off x="1536" y="2352"/>
              <a:ext cx="0" cy="864"/>
            </a:xfrm>
            <a:prstGeom prst="line">
              <a:avLst/>
            </a:prstGeom>
            <a:noFill/>
            <a:ln w="28575">
              <a:solidFill>
                <a:schemeClr val="accent1"/>
              </a:solidFill>
              <a:round/>
              <a:headEnd/>
              <a:tailEnd/>
            </a:ln>
            <a:effectLst/>
          </p:spPr>
          <p:txBody>
            <a:bodyPr/>
            <a:lstStyle/>
            <a:p>
              <a:endParaRPr lang="en-US"/>
            </a:p>
          </p:txBody>
        </p:sp>
        <p:sp>
          <p:nvSpPr>
            <p:cNvPr id="949426" name="Line 178"/>
            <p:cNvSpPr>
              <a:spLocks noChangeShapeType="1"/>
            </p:cNvSpPr>
            <p:nvPr/>
          </p:nvSpPr>
          <p:spPr bwMode="auto">
            <a:xfrm>
              <a:off x="1536" y="3216"/>
              <a:ext cx="3360" cy="0"/>
            </a:xfrm>
            <a:prstGeom prst="line">
              <a:avLst/>
            </a:prstGeom>
            <a:noFill/>
            <a:ln w="28575">
              <a:solidFill>
                <a:schemeClr val="accent1"/>
              </a:solidFill>
              <a:round/>
              <a:headEnd/>
              <a:tailEnd/>
            </a:ln>
            <a:effectLst/>
          </p:spPr>
          <p:txBody>
            <a:bodyPr/>
            <a:lstStyle/>
            <a:p>
              <a:endParaRPr lang="en-US"/>
            </a:p>
          </p:txBody>
        </p:sp>
        <p:sp>
          <p:nvSpPr>
            <p:cNvPr id="949427" name="Line 179"/>
            <p:cNvSpPr>
              <a:spLocks noChangeShapeType="1"/>
            </p:cNvSpPr>
            <p:nvPr/>
          </p:nvSpPr>
          <p:spPr bwMode="auto">
            <a:xfrm>
              <a:off x="4896" y="2016"/>
              <a:ext cx="0" cy="1200"/>
            </a:xfrm>
            <a:prstGeom prst="line">
              <a:avLst/>
            </a:prstGeom>
            <a:noFill/>
            <a:ln w="28575">
              <a:solidFill>
                <a:schemeClr val="accent1"/>
              </a:solidFill>
              <a:round/>
              <a:headEnd/>
              <a:tailEnd/>
            </a:ln>
            <a:effectLst/>
          </p:spPr>
          <p:txBody>
            <a:bodyPr/>
            <a:lstStyle/>
            <a:p>
              <a:endParaRPr lang="en-US"/>
            </a:p>
          </p:txBody>
        </p:sp>
      </p:grpSp>
      <p:grpSp>
        <p:nvGrpSpPr>
          <p:cNvPr id="6" name="Group 180"/>
          <p:cNvGrpSpPr>
            <a:grpSpLocks/>
          </p:cNvGrpSpPr>
          <p:nvPr/>
        </p:nvGrpSpPr>
        <p:grpSpPr bwMode="auto">
          <a:xfrm>
            <a:off x="2209800" y="4724400"/>
            <a:ext cx="2333625" cy="1417638"/>
            <a:chOff x="1392" y="2112"/>
            <a:chExt cx="1470" cy="893"/>
          </a:xfrm>
        </p:grpSpPr>
        <p:sp>
          <p:nvSpPr>
            <p:cNvPr id="949429" name="Line 181"/>
            <p:cNvSpPr>
              <a:spLocks noChangeShapeType="1"/>
            </p:cNvSpPr>
            <p:nvPr/>
          </p:nvSpPr>
          <p:spPr bwMode="auto">
            <a:xfrm>
              <a:off x="1872" y="2784"/>
              <a:ext cx="48" cy="96"/>
            </a:xfrm>
            <a:prstGeom prst="line">
              <a:avLst/>
            </a:prstGeom>
            <a:noFill/>
            <a:ln w="12700">
              <a:solidFill>
                <a:schemeClr val="tx1"/>
              </a:solidFill>
              <a:round/>
              <a:headEnd/>
              <a:tailEnd/>
            </a:ln>
            <a:effectLst/>
          </p:spPr>
          <p:txBody>
            <a:bodyPr/>
            <a:lstStyle/>
            <a:p>
              <a:endParaRPr lang="en-US"/>
            </a:p>
          </p:txBody>
        </p:sp>
        <p:sp>
          <p:nvSpPr>
            <p:cNvPr id="949430" name="Text Box 182"/>
            <p:cNvSpPr txBox="1">
              <a:spLocks noChangeArrowheads="1"/>
            </p:cNvSpPr>
            <p:nvPr/>
          </p:nvSpPr>
          <p:spPr bwMode="auto">
            <a:xfrm>
              <a:off x="187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49431" name="Line 183"/>
            <p:cNvSpPr>
              <a:spLocks noChangeShapeType="1"/>
            </p:cNvSpPr>
            <p:nvPr/>
          </p:nvSpPr>
          <p:spPr bwMode="auto">
            <a:xfrm>
              <a:off x="1392" y="2112"/>
              <a:ext cx="0" cy="720"/>
            </a:xfrm>
            <a:prstGeom prst="line">
              <a:avLst/>
            </a:prstGeom>
            <a:noFill/>
            <a:ln w="28575">
              <a:solidFill>
                <a:schemeClr val="accent1"/>
              </a:solidFill>
              <a:round/>
              <a:headEnd/>
              <a:tailEnd/>
            </a:ln>
            <a:effectLst/>
          </p:spPr>
          <p:txBody>
            <a:bodyPr/>
            <a:lstStyle/>
            <a:p>
              <a:endParaRPr lang="en-US"/>
            </a:p>
          </p:txBody>
        </p:sp>
        <p:sp>
          <p:nvSpPr>
            <p:cNvPr id="949432" name="Line 184"/>
            <p:cNvSpPr>
              <a:spLocks noChangeShapeType="1"/>
            </p:cNvSpPr>
            <p:nvPr/>
          </p:nvSpPr>
          <p:spPr bwMode="auto">
            <a:xfrm>
              <a:off x="1392" y="2832"/>
              <a:ext cx="720" cy="0"/>
            </a:xfrm>
            <a:prstGeom prst="line">
              <a:avLst/>
            </a:prstGeom>
            <a:noFill/>
            <a:ln w="28575">
              <a:solidFill>
                <a:schemeClr val="accent1"/>
              </a:solidFill>
              <a:round/>
              <a:headEnd/>
              <a:tailEnd/>
            </a:ln>
            <a:effectLst/>
          </p:spPr>
          <p:txBody>
            <a:bodyPr/>
            <a:lstStyle/>
            <a:p>
              <a:endParaRPr lang="en-US"/>
            </a:p>
          </p:txBody>
        </p:sp>
        <p:sp>
          <p:nvSpPr>
            <p:cNvPr id="949433" name="Line 185"/>
            <p:cNvSpPr>
              <a:spLocks noChangeShapeType="1"/>
            </p:cNvSpPr>
            <p:nvPr/>
          </p:nvSpPr>
          <p:spPr bwMode="auto">
            <a:xfrm>
              <a:off x="2832" y="2256"/>
              <a:ext cx="0" cy="576"/>
            </a:xfrm>
            <a:prstGeom prst="line">
              <a:avLst/>
            </a:prstGeom>
            <a:noFill/>
            <a:ln w="28575">
              <a:solidFill>
                <a:schemeClr val="accent1"/>
              </a:solidFill>
              <a:round/>
              <a:headEnd/>
              <a:tailEnd/>
            </a:ln>
            <a:effectLst/>
          </p:spPr>
          <p:txBody>
            <a:bodyPr/>
            <a:lstStyle/>
            <a:p>
              <a:endParaRPr lang="en-US"/>
            </a:p>
          </p:txBody>
        </p:sp>
        <p:sp>
          <p:nvSpPr>
            <p:cNvPr id="949434" name="Line 186"/>
            <p:cNvSpPr>
              <a:spLocks noChangeShapeType="1"/>
            </p:cNvSpPr>
            <p:nvPr/>
          </p:nvSpPr>
          <p:spPr bwMode="auto">
            <a:xfrm>
              <a:off x="2496" y="2832"/>
              <a:ext cx="336" cy="0"/>
            </a:xfrm>
            <a:prstGeom prst="line">
              <a:avLst/>
            </a:prstGeom>
            <a:noFill/>
            <a:ln w="28575">
              <a:solidFill>
                <a:schemeClr val="accent1"/>
              </a:solidFill>
              <a:round/>
              <a:headEnd/>
              <a:tailEnd/>
            </a:ln>
            <a:effectLst/>
          </p:spPr>
          <p:txBody>
            <a:bodyPr/>
            <a:lstStyle/>
            <a:p>
              <a:endParaRPr lang="en-US"/>
            </a:p>
          </p:txBody>
        </p:sp>
        <p:sp>
          <p:nvSpPr>
            <p:cNvPr id="949435" name="Line 187"/>
            <p:cNvSpPr>
              <a:spLocks noChangeShapeType="1"/>
            </p:cNvSpPr>
            <p:nvPr/>
          </p:nvSpPr>
          <p:spPr bwMode="auto">
            <a:xfrm>
              <a:off x="2640" y="2784"/>
              <a:ext cx="48" cy="96"/>
            </a:xfrm>
            <a:prstGeom prst="line">
              <a:avLst/>
            </a:prstGeom>
            <a:noFill/>
            <a:ln w="12700">
              <a:solidFill>
                <a:schemeClr val="tx1"/>
              </a:solidFill>
              <a:round/>
              <a:headEnd/>
              <a:tailEnd/>
            </a:ln>
            <a:effectLst/>
          </p:spPr>
          <p:txBody>
            <a:bodyPr/>
            <a:lstStyle/>
            <a:p>
              <a:endParaRPr lang="en-US"/>
            </a:p>
          </p:txBody>
        </p:sp>
        <p:sp>
          <p:nvSpPr>
            <p:cNvPr id="949436" name="Text Box 188"/>
            <p:cNvSpPr txBox="1">
              <a:spLocks noChangeArrowheads="1"/>
            </p:cNvSpPr>
            <p:nvPr/>
          </p:nvSpPr>
          <p:spPr bwMode="auto">
            <a:xfrm>
              <a:off x="2640"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grpSp>
      <p:sp>
        <p:nvSpPr>
          <p:cNvPr id="73" name="Slide Number Placeholder 72"/>
          <p:cNvSpPr>
            <a:spLocks noGrp="1"/>
          </p:cNvSpPr>
          <p:nvPr>
            <p:ph type="sldNum" sz="quarter" idx="12"/>
          </p:nvPr>
        </p:nvSpPr>
        <p:spPr/>
        <p:txBody>
          <a:bodyPr/>
          <a:lstStyle/>
          <a:p>
            <a:fld id="{5813A39D-012B-4A0E-BD7D-CBC911B86469}" type="slidenum">
              <a:rPr lang="en-US" smtClean="0"/>
              <a:pPr/>
              <a:t>10</a:t>
            </a:fld>
            <a:endParaRPr lang="en-US"/>
          </a:p>
        </p:txBody>
      </p:sp>
      <p:sp>
        <p:nvSpPr>
          <p:cNvPr id="74" name="Footer Placeholder 73"/>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415"/>
                                        </p:tgtEl>
                                        <p:attrNameLst>
                                          <p:attrName>style.visibility</p:attrName>
                                        </p:attrNameLst>
                                      </p:cBhvr>
                                      <p:to>
                                        <p:strVal val="visible"/>
                                      </p:to>
                                    </p:set>
                                    <p:animEffect transition="in" filter="wipe(left)">
                                      <p:cBhvr>
                                        <p:cTn id="7" dur="500"/>
                                        <p:tgtEl>
                                          <p:spTgt spid="949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4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ChangeArrowheads="1"/>
          </p:cNvSpPr>
          <p:nvPr>
            <p:ph type="title"/>
          </p:nvPr>
        </p:nvSpPr>
        <p:spPr>
          <a:xfrm>
            <a:off x="457200" y="152400"/>
            <a:ext cx="8229600" cy="563562"/>
          </a:xfrm>
        </p:spPr>
        <p:txBody>
          <a:bodyPr>
            <a:normAutofit fontScale="90000"/>
          </a:bodyPr>
          <a:lstStyle/>
          <a:p>
            <a:r>
              <a:rPr lang="en-US"/>
              <a:t>Executing Branch Operations</a:t>
            </a:r>
          </a:p>
        </p:txBody>
      </p:sp>
      <p:sp>
        <p:nvSpPr>
          <p:cNvPr id="954371" name="Rectangle 3"/>
          <p:cNvSpPr>
            <a:spLocks noGrp="1" noChangeArrowheads="1"/>
          </p:cNvSpPr>
          <p:nvPr>
            <p:ph type="body" idx="1"/>
          </p:nvPr>
        </p:nvSpPr>
        <p:spPr>
          <a:xfrm>
            <a:off x="457200" y="685800"/>
            <a:ext cx="8382000" cy="1695450"/>
          </a:xfrm>
        </p:spPr>
        <p:txBody>
          <a:bodyPr>
            <a:normAutofit fontScale="70000" lnSpcReduction="20000"/>
          </a:bodyPr>
          <a:lstStyle/>
          <a:p>
            <a:pPr>
              <a:lnSpc>
                <a:spcPct val="100000"/>
              </a:lnSpc>
              <a:spcBef>
                <a:spcPct val="10000"/>
              </a:spcBef>
            </a:pPr>
            <a:r>
              <a:rPr lang="en-US" dirty="0"/>
              <a:t>Branch operations involves</a:t>
            </a:r>
          </a:p>
          <a:p>
            <a:pPr lvl="1">
              <a:lnSpc>
                <a:spcPct val="100000"/>
              </a:lnSpc>
              <a:spcBef>
                <a:spcPct val="10000"/>
              </a:spcBef>
            </a:pPr>
            <a:r>
              <a:rPr lang="en-US" dirty="0"/>
              <a:t>compare the operands read from the Register File during decode for equality (</a:t>
            </a:r>
            <a:r>
              <a:rPr lang="en-US" b="1" dirty="0">
                <a:solidFill>
                  <a:schemeClr val="accent1"/>
                </a:solidFill>
                <a:latin typeface="Courier New" pitchFamily="49" charset="0"/>
              </a:rPr>
              <a:t>zero</a:t>
            </a:r>
            <a:r>
              <a:rPr lang="en-US" dirty="0"/>
              <a:t> ALU output)</a:t>
            </a:r>
          </a:p>
          <a:p>
            <a:pPr lvl="1">
              <a:lnSpc>
                <a:spcPct val="100000"/>
              </a:lnSpc>
              <a:spcBef>
                <a:spcPct val="10000"/>
              </a:spcBef>
            </a:pPr>
            <a:r>
              <a:rPr lang="en-US" dirty="0"/>
              <a:t>compute the branch target address by adding the updated PC to 				the 16-bit signed-extended offset field in the </a:t>
            </a:r>
            <a:r>
              <a:rPr lang="en-US" dirty="0" err="1"/>
              <a:t>instr</a:t>
            </a:r>
            <a:endParaRPr lang="en-US" dirty="0"/>
          </a:p>
        </p:txBody>
      </p:sp>
      <p:sp>
        <p:nvSpPr>
          <p:cNvPr id="954418" name="Rectangle 50"/>
          <p:cNvSpPr>
            <a:spLocks noChangeArrowheads="1"/>
          </p:cNvSpPr>
          <p:nvPr/>
        </p:nvSpPr>
        <p:spPr bwMode="auto">
          <a:xfrm>
            <a:off x="4267200" y="4343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54419" name="Line 51"/>
          <p:cNvSpPr>
            <a:spLocks noChangeShapeType="1"/>
          </p:cNvSpPr>
          <p:nvPr/>
        </p:nvSpPr>
        <p:spPr bwMode="auto">
          <a:xfrm>
            <a:off x="3352800" y="5105400"/>
            <a:ext cx="381000" cy="0"/>
          </a:xfrm>
          <a:prstGeom prst="line">
            <a:avLst/>
          </a:prstGeom>
          <a:noFill/>
          <a:ln w="28575">
            <a:solidFill>
              <a:schemeClr val="tx1"/>
            </a:solidFill>
            <a:round/>
            <a:headEnd/>
            <a:tailEnd/>
          </a:ln>
          <a:effectLst/>
        </p:spPr>
        <p:txBody>
          <a:bodyPr/>
          <a:lstStyle/>
          <a:p>
            <a:endParaRPr lang="en-US"/>
          </a:p>
        </p:txBody>
      </p:sp>
      <p:sp>
        <p:nvSpPr>
          <p:cNvPr id="954420" name="Line 52"/>
          <p:cNvSpPr>
            <a:spLocks noChangeShapeType="1"/>
          </p:cNvSpPr>
          <p:nvPr/>
        </p:nvSpPr>
        <p:spPr bwMode="auto">
          <a:xfrm>
            <a:off x="3733800" y="4495800"/>
            <a:ext cx="0" cy="609600"/>
          </a:xfrm>
          <a:prstGeom prst="line">
            <a:avLst/>
          </a:prstGeom>
          <a:noFill/>
          <a:ln w="28575">
            <a:solidFill>
              <a:schemeClr val="tx1"/>
            </a:solidFill>
            <a:round/>
            <a:headEnd/>
            <a:tailEnd/>
          </a:ln>
          <a:effectLst/>
        </p:spPr>
        <p:txBody>
          <a:bodyPr/>
          <a:lstStyle/>
          <a:p>
            <a:endParaRPr lang="en-US"/>
          </a:p>
        </p:txBody>
      </p:sp>
      <p:sp>
        <p:nvSpPr>
          <p:cNvPr id="954421" name="Line 53"/>
          <p:cNvSpPr>
            <a:spLocks noChangeShapeType="1"/>
          </p:cNvSpPr>
          <p:nvPr/>
        </p:nvSpPr>
        <p:spPr bwMode="auto">
          <a:xfrm>
            <a:off x="3733800" y="4876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2" name="Line 54"/>
          <p:cNvSpPr>
            <a:spLocks noChangeShapeType="1"/>
          </p:cNvSpPr>
          <p:nvPr/>
        </p:nvSpPr>
        <p:spPr bwMode="auto">
          <a:xfrm>
            <a:off x="3733800" y="4495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954423" name="Line 55"/>
          <p:cNvSpPr>
            <a:spLocks noChangeShapeType="1"/>
          </p:cNvSpPr>
          <p:nvPr/>
        </p:nvSpPr>
        <p:spPr bwMode="auto">
          <a:xfrm>
            <a:off x="60198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24" name="Text Box 56"/>
          <p:cNvSpPr txBox="1">
            <a:spLocks noChangeArrowheads="1"/>
          </p:cNvSpPr>
          <p:nvPr/>
        </p:nvSpPr>
        <p:spPr bwMode="auto">
          <a:xfrm>
            <a:off x="2590800" y="48006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54425" name="Text Box 57"/>
          <p:cNvSpPr txBox="1">
            <a:spLocks noChangeArrowheads="1"/>
          </p:cNvSpPr>
          <p:nvPr/>
        </p:nvSpPr>
        <p:spPr bwMode="auto">
          <a:xfrm>
            <a:off x="4191000" y="5486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54426" name="Text Box 58"/>
          <p:cNvSpPr txBox="1">
            <a:spLocks noChangeArrowheads="1"/>
          </p:cNvSpPr>
          <p:nvPr/>
        </p:nvSpPr>
        <p:spPr bwMode="auto">
          <a:xfrm>
            <a:off x="4191000" y="4343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54427" name="Text Box 59"/>
          <p:cNvSpPr txBox="1">
            <a:spLocks noChangeArrowheads="1"/>
          </p:cNvSpPr>
          <p:nvPr/>
        </p:nvSpPr>
        <p:spPr bwMode="auto">
          <a:xfrm>
            <a:off x="4191000" y="4724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54428" name="Text Box 60"/>
          <p:cNvSpPr txBox="1">
            <a:spLocks noChangeArrowheads="1"/>
          </p:cNvSpPr>
          <p:nvPr/>
        </p:nvSpPr>
        <p:spPr bwMode="auto">
          <a:xfrm>
            <a:off x="4191000" y="5105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54429" name="Text Box 61"/>
          <p:cNvSpPr txBox="1">
            <a:spLocks noChangeArrowheads="1"/>
          </p:cNvSpPr>
          <p:nvPr/>
        </p:nvSpPr>
        <p:spPr bwMode="auto">
          <a:xfrm>
            <a:off x="4514850" y="4572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54430" name="Text Box 62"/>
          <p:cNvSpPr txBox="1">
            <a:spLocks noChangeArrowheads="1"/>
          </p:cNvSpPr>
          <p:nvPr/>
        </p:nvSpPr>
        <p:spPr bwMode="auto">
          <a:xfrm>
            <a:off x="5105400" y="4495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54431" name="Text Box 63"/>
          <p:cNvSpPr txBox="1">
            <a:spLocks noChangeArrowheads="1"/>
          </p:cNvSpPr>
          <p:nvPr/>
        </p:nvSpPr>
        <p:spPr bwMode="auto">
          <a:xfrm>
            <a:off x="5130800" y="5181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54432" name="Freeform 64"/>
          <p:cNvSpPr>
            <a:spLocks/>
          </p:cNvSpPr>
          <p:nvPr/>
        </p:nvSpPr>
        <p:spPr bwMode="auto">
          <a:xfrm>
            <a:off x="6248400" y="4419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54433" name="Rectangle 65"/>
          <p:cNvSpPr>
            <a:spLocks noChangeArrowheads="1"/>
          </p:cNvSpPr>
          <p:nvPr/>
        </p:nvSpPr>
        <p:spPr bwMode="auto">
          <a:xfrm>
            <a:off x="6400800" y="5029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54434" name="Rectangle 66"/>
          <p:cNvSpPr>
            <a:spLocks noChangeArrowheads="1"/>
          </p:cNvSpPr>
          <p:nvPr/>
        </p:nvSpPr>
        <p:spPr bwMode="auto">
          <a:xfrm>
            <a:off x="6629400" y="42672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54435" name="Rectangle 67"/>
          <p:cNvSpPr>
            <a:spLocks noChangeArrowheads="1"/>
          </p:cNvSpPr>
          <p:nvPr/>
        </p:nvSpPr>
        <p:spPr bwMode="auto">
          <a:xfrm>
            <a:off x="6019800" y="36576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54436" name="Line 68"/>
          <p:cNvSpPr>
            <a:spLocks noChangeShapeType="1"/>
          </p:cNvSpPr>
          <p:nvPr/>
        </p:nvSpPr>
        <p:spPr bwMode="auto">
          <a:xfrm>
            <a:off x="6324600" y="4038600"/>
            <a:ext cx="0" cy="457200"/>
          </a:xfrm>
          <a:prstGeom prst="line">
            <a:avLst/>
          </a:prstGeom>
          <a:noFill/>
          <a:ln w="19050">
            <a:solidFill>
              <a:schemeClr val="accent1"/>
            </a:solidFill>
            <a:round/>
            <a:headEnd/>
            <a:tailEnd type="triangle" w="med" len="med"/>
          </a:ln>
          <a:effectLst/>
        </p:spPr>
        <p:txBody>
          <a:bodyPr/>
          <a:lstStyle/>
          <a:p>
            <a:endParaRPr lang="en-US"/>
          </a:p>
        </p:txBody>
      </p:sp>
      <p:sp>
        <p:nvSpPr>
          <p:cNvPr id="954437" name="Line 69"/>
          <p:cNvSpPr>
            <a:spLocks noChangeShapeType="1"/>
          </p:cNvSpPr>
          <p:nvPr/>
        </p:nvSpPr>
        <p:spPr bwMode="auto">
          <a:xfrm flipV="1">
            <a:off x="6705600" y="44958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54438" name="Line 70"/>
          <p:cNvSpPr>
            <a:spLocks noChangeShapeType="1"/>
          </p:cNvSpPr>
          <p:nvPr/>
        </p:nvSpPr>
        <p:spPr bwMode="auto">
          <a:xfrm>
            <a:off x="5486400" y="6400800"/>
            <a:ext cx="381000" cy="0"/>
          </a:xfrm>
          <a:prstGeom prst="line">
            <a:avLst/>
          </a:prstGeom>
          <a:noFill/>
          <a:ln w="28575">
            <a:solidFill>
              <a:schemeClr val="tx1"/>
            </a:solidFill>
            <a:round/>
            <a:headEnd/>
            <a:tailEnd/>
          </a:ln>
          <a:effectLst/>
        </p:spPr>
        <p:txBody>
          <a:bodyPr/>
          <a:lstStyle/>
          <a:p>
            <a:endParaRPr lang="en-US"/>
          </a:p>
        </p:txBody>
      </p:sp>
      <p:sp>
        <p:nvSpPr>
          <p:cNvPr id="954439" name="Oval 71"/>
          <p:cNvSpPr>
            <a:spLocks noChangeArrowheads="1"/>
          </p:cNvSpPr>
          <p:nvPr/>
        </p:nvSpPr>
        <p:spPr bwMode="auto">
          <a:xfrm>
            <a:off x="4876800" y="6096000"/>
            <a:ext cx="609600" cy="762000"/>
          </a:xfrm>
          <a:prstGeom prst="ellipse">
            <a:avLst/>
          </a:prstGeom>
          <a:noFill/>
          <a:ln w="12700">
            <a:solidFill>
              <a:schemeClr val="tx1"/>
            </a:solidFill>
            <a:round/>
            <a:headEnd/>
            <a:tailEnd/>
          </a:ln>
          <a:effectLst/>
        </p:spPr>
        <p:txBody>
          <a:bodyPr wrap="none" anchor="ctr"/>
          <a:lstStyle/>
          <a:p>
            <a:endParaRPr lang="en-US"/>
          </a:p>
        </p:txBody>
      </p:sp>
      <p:sp>
        <p:nvSpPr>
          <p:cNvPr id="954440" name="Rectangle 72"/>
          <p:cNvSpPr>
            <a:spLocks noChangeArrowheads="1"/>
          </p:cNvSpPr>
          <p:nvPr/>
        </p:nvSpPr>
        <p:spPr bwMode="auto">
          <a:xfrm>
            <a:off x="4953000" y="6172200"/>
            <a:ext cx="5334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54441" name="Line 73"/>
          <p:cNvSpPr>
            <a:spLocks noChangeShapeType="1"/>
          </p:cNvSpPr>
          <p:nvPr/>
        </p:nvSpPr>
        <p:spPr bwMode="auto">
          <a:xfrm>
            <a:off x="4343400" y="6400800"/>
            <a:ext cx="533400" cy="0"/>
          </a:xfrm>
          <a:prstGeom prst="line">
            <a:avLst/>
          </a:prstGeom>
          <a:noFill/>
          <a:ln w="28575">
            <a:solidFill>
              <a:schemeClr val="tx1"/>
            </a:solidFill>
            <a:round/>
            <a:headEnd/>
            <a:tailEnd/>
          </a:ln>
          <a:effectLst/>
        </p:spPr>
        <p:txBody>
          <a:bodyPr/>
          <a:lstStyle/>
          <a:p>
            <a:endParaRPr lang="en-US"/>
          </a:p>
        </p:txBody>
      </p:sp>
      <p:sp>
        <p:nvSpPr>
          <p:cNvPr id="954442" name="Line 74"/>
          <p:cNvSpPr>
            <a:spLocks noChangeShapeType="1"/>
          </p:cNvSpPr>
          <p:nvPr/>
        </p:nvSpPr>
        <p:spPr bwMode="auto">
          <a:xfrm>
            <a:off x="4495800" y="6324600"/>
            <a:ext cx="76200" cy="152400"/>
          </a:xfrm>
          <a:prstGeom prst="line">
            <a:avLst/>
          </a:prstGeom>
          <a:noFill/>
          <a:ln w="12700">
            <a:solidFill>
              <a:schemeClr val="tx1"/>
            </a:solidFill>
            <a:round/>
            <a:headEnd/>
            <a:tailEnd/>
          </a:ln>
          <a:effectLst/>
        </p:spPr>
        <p:txBody>
          <a:bodyPr/>
          <a:lstStyle/>
          <a:p>
            <a:endParaRPr lang="en-US"/>
          </a:p>
        </p:txBody>
      </p:sp>
      <p:sp>
        <p:nvSpPr>
          <p:cNvPr id="954443" name="Line 75"/>
          <p:cNvSpPr>
            <a:spLocks noChangeShapeType="1"/>
          </p:cNvSpPr>
          <p:nvPr/>
        </p:nvSpPr>
        <p:spPr bwMode="auto">
          <a:xfrm>
            <a:off x="5562600" y="6324600"/>
            <a:ext cx="76200" cy="152400"/>
          </a:xfrm>
          <a:prstGeom prst="line">
            <a:avLst/>
          </a:prstGeom>
          <a:noFill/>
          <a:ln w="12700">
            <a:solidFill>
              <a:schemeClr val="tx1"/>
            </a:solidFill>
            <a:round/>
            <a:headEnd/>
            <a:tailEnd/>
          </a:ln>
          <a:effectLst/>
        </p:spPr>
        <p:txBody>
          <a:bodyPr/>
          <a:lstStyle/>
          <a:p>
            <a:endParaRPr lang="en-US"/>
          </a:p>
        </p:txBody>
      </p:sp>
      <p:sp>
        <p:nvSpPr>
          <p:cNvPr id="954444" name="Text Box 76"/>
          <p:cNvSpPr txBox="1">
            <a:spLocks noChangeArrowheads="1"/>
          </p:cNvSpPr>
          <p:nvPr/>
        </p:nvSpPr>
        <p:spPr bwMode="auto">
          <a:xfrm>
            <a:off x="4495800" y="6400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54445" name="Text Box 77"/>
          <p:cNvSpPr txBox="1">
            <a:spLocks noChangeArrowheads="1"/>
          </p:cNvSpPr>
          <p:nvPr/>
        </p:nvSpPr>
        <p:spPr bwMode="auto">
          <a:xfrm>
            <a:off x="5562600" y="6400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54446" name="Oval 78"/>
          <p:cNvSpPr>
            <a:spLocks noChangeArrowheads="1"/>
          </p:cNvSpPr>
          <p:nvPr/>
        </p:nvSpPr>
        <p:spPr bwMode="auto">
          <a:xfrm>
            <a:off x="6096000" y="28956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4447" name="Rectangle 79"/>
          <p:cNvSpPr>
            <a:spLocks noChangeArrowheads="1"/>
          </p:cNvSpPr>
          <p:nvPr/>
        </p:nvSpPr>
        <p:spPr bwMode="auto">
          <a:xfrm>
            <a:off x="6096000" y="2971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4448" name="Line 80"/>
          <p:cNvSpPr>
            <a:spLocks noChangeShapeType="1"/>
          </p:cNvSpPr>
          <p:nvPr/>
        </p:nvSpPr>
        <p:spPr bwMode="auto">
          <a:xfrm>
            <a:off x="5867400" y="32004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2" name="Group 81"/>
          <p:cNvGrpSpPr>
            <a:grpSpLocks/>
          </p:cNvGrpSpPr>
          <p:nvPr/>
        </p:nvGrpSpPr>
        <p:grpSpPr bwMode="auto">
          <a:xfrm>
            <a:off x="2362200" y="2209800"/>
            <a:ext cx="381000" cy="990600"/>
            <a:chOff x="1392" y="2880"/>
            <a:chExt cx="288" cy="480"/>
          </a:xfrm>
        </p:grpSpPr>
        <p:sp>
          <p:nvSpPr>
            <p:cNvPr id="954450" name="Line 82"/>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4451" name="Line 83"/>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4452" name="Line 84"/>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4453" name="Line 85"/>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4454" name="Line 86"/>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4455" name="Line 87"/>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4456" name="Line 88"/>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4457" name="Line 89"/>
          <p:cNvSpPr>
            <a:spLocks noChangeShapeType="1"/>
          </p:cNvSpPr>
          <p:nvPr/>
        </p:nvSpPr>
        <p:spPr bwMode="auto">
          <a:xfrm>
            <a:off x="1447800" y="2362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4458" name="Line 90"/>
          <p:cNvSpPr>
            <a:spLocks noChangeShapeType="1"/>
          </p:cNvSpPr>
          <p:nvPr/>
        </p:nvSpPr>
        <p:spPr bwMode="auto">
          <a:xfrm>
            <a:off x="1981200" y="3048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4459" name="Line 91"/>
          <p:cNvSpPr>
            <a:spLocks noChangeShapeType="1"/>
          </p:cNvSpPr>
          <p:nvPr/>
        </p:nvSpPr>
        <p:spPr bwMode="auto">
          <a:xfrm>
            <a:off x="3048000" y="2057400"/>
            <a:ext cx="0" cy="609600"/>
          </a:xfrm>
          <a:prstGeom prst="line">
            <a:avLst/>
          </a:prstGeom>
          <a:noFill/>
          <a:ln w="28575">
            <a:solidFill>
              <a:schemeClr val="bg2"/>
            </a:solidFill>
            <a:round/>
            <a:headEnd/>
            <a:tailEnd/>
          </a:ln>
          <a:effectLst/>
        </p:spPr>
        <p:txBody>
          <a:bodyPr/>
          <a:lstStyle/>
          <a:p>
            <a:endParaRPr lang="en-US"/>
          </a:p>
        </p:txBody>
      </p:sp>
      <p:sp>
        <p:nvSpPr>
          <p:cNvPr id="954460" name="Line 92"/>
          <p:cNvSpPr>
            <a:spLocks noChangeShapeType="1"/>
          </p:cNvSpPr>
          <p:nvPr/>
        </p:nvSpPr>
        <p:spPr bwMode="auto">
          <a:xfrm>
            <a:off x="2743200" y="2667000"/>
            <a:ext cx="4038600" cy="0"/>
          </a:xfrm>
          <a:prstGeom prst="line">
            <a:avLst/>
          </a:prstGeom>
          <a:noFill/>
          <a:ln w="28575">
            <a:solidFill>
              <a:schemeClr val="tx1"/>
            </a:solidFill>
            <a:round/>
            <a:headEnd/>
            <a:tailEnd type="triangle" w="med" len="med"/>
          </a:ln>
          <a:effectLst/>
        </p:spPr>
        <p:txBody>
          <a:bodyPr/>
          <a:lstStyle/>
          <a:p>
            <a:endParaRPr lang="en-US"/>
          </a:p>
        </p:txBody>
      </p:sp>
      <p:sp>
        <p:nvSpPr>
          <p:cNvPr id="954461" name="Text Box 93"/>
          <p:cNvSpPr txBox="1">
            <a:spLocks noChangeArrowheads="1"/>
          </p:cNvSpPr>
          <p:nvPr/>
        </p:nvSpPr>
        <p:spPr bwMode="auto">
          <a:xfrm>
            <a:off x="2362200" y="2590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4462" name="Line 94"/>
          <p:cNvSpPr>
            <a:spLocks noChangeShapeType="1"/>
          </p:cNvSpPr>
          <p:nvPr/>
        </p:nvSpPr>
        <p:spPr bwMode="auto">
          <a:xfrm>
            <a:off x="838200" y="2057400"/>
            <a:ext cx="2209800" cy="0"/>
          </a:xfrm>
          <a:prstGeom prst="line">
            <a:avLst/>
          </a:prstGeom>
          <a:noFill/>
          <a:ln w="28575">
            <a:solidFill>
              <a:schemeClr val="bg2"/>
            </a:solidFill>
            <a:round/>
            <a:headEnd/>
            <a:tailEnd/>
          </a:ln>
          <a:effectLst/>
        </p:spPr>
        <p:txBody>
          <a:bodyPr/>
          <a:lstStyle/>
          <a:p>
            <a:endParaRPr lang="en-US"/>
          </a:p>
        </p:txBody>
      </p:sp>
      <p:sp>
        <p:nvSpPr>
          <p:cNvPr id="954463" name="Text Box 95"/>
          <p:cNvSpPr txBox="1">
            <a:spLocks noChangeArrowheads="1"/>
          </p:cNvSpPr>
          <p:nvPr/>
        </p:nvSpPr>
        <p:spPr bwMode="auto">
          <a:xfrm>
            <a:off x="1752600" y="2895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grpSp>
        <p:nvGrpSpPr>
          <p:cNvPr id="3" name="Group 96"/>
          <p:cNvGrpSpPr>
            <a:grpSpLocks/>
          </p:cNvGrpSpPr>
          <p:nvPr/>
        </p:nvGrpSpPr>
        <p:grpSpPr bwMode="auto">
          <a:xfrm>
            <a:off x="6781800" y="2438400"/>
            <a:ext cx="381000" cy="990600"/>
            <a:chOff x="1392" y="2880"/>
            <a:chExt cx="288" cy="480"/>
          </a:xfrm>
        </p:grpSpPr>
        <p:sp>
          <p:nvSpPr>
            <p:cNvPr id="954465" name="Line 9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54466" name="Line 9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54467" name="Line 9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54468" name="Line 10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54469" name="Line 10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54470" name="Line 10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54471" name="Line 10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54472" name="Text Box 104"/>
          <p:cNvSpPr txBox="1">
            <a:spLocks noChangeArrowheads="1"/>
          </p:cNvSpPr>
          <p:nvPr/>
        </p:nvSpPr>
        <p:spPr bwMode="auto">
          <a:xfrm>
            <a:off x="6781800" y="2819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54473" name="Line 105"/>
          <p:cNvSpPr>
            <a:spLocks noChangeShapeType="1"/>
          </p:cNvSpPr>
          <p:nvPr/>
        </p:nvSpPr>
        <p:spPr bwMode="auto">
          <a:xfrm>
            <a:off x="6553200" y="3200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74" name="Rectangle 106"/>
          <p:cNvSpPr>
            <a:spLocks noChangeArrowheads="1"/>
          </p:cNvSpPr>
          <p:nvPr/>
        </p:nvSpPr>
        <p:spPr bwMode="auto">
          <a:xfrm>
            <a:off x="1143000" y="3733800"/>
            <a:ext cx="228600" cy="838200"/>
          </a:xfrm>
          <a:prstGeom prst="rect">
            <a:avLst/>
          </a:prstGeom>
          <a:noFill/>
          <a:ln w="12700">
            <a:solidFill>
              <a:schemeClr val="bg2"/>
            </a:solidFill>
            <a:miter lim="800000"/>
            <a:headEnd/>
            <a:tailEnd/>
          </a:ln>
          <a:effectLst/>
        </p:spPr>
        <p:txBody>
          <a:bodyPr wrap="none" anchor="ctr"/>
          <a:lstStyle/>
          <a:p>
            <a:endParaRPr lang="en-US"/>
          </a:p>
        </p:txBody>
      </p:sp>
      <p:sp>
        <p:nvSpPr>
          <p:cNvPr id="954475" name="Text Box 107"/>
          <p:cNvSpPr txBox="1">
            <a:spLocks noChangeArrowheads="1"/>
          </p:cNvSpPr>
          <p:nvPr/>
        </p:nvSpPr>
        <p:spPr bwMode="auto">
          <a:xfrm>
            <a:off x="1066800" y="3962400"/>
            <a:ext cx="395288" cy="274638"/>
          </a:xfrm>
          <a:prstGeom prst="rect">
            <a:avLst/>
          </a:prstGeom>
          <a:noFill/>
          <a:ln w="12700">
            <a:noFill/>
            <a:miter lim="800000"/>
            <a:headEnd/>
            <a:tailEnd/>
          </a:ln>
          <a:effectLst/>
        </p:spPr>
        <p:txBody>
          <a:bodyPr wrap="none">
            <a:spAutoFit/>
          </a:bodyPr>
          <a:lstStyle/>
          <a:p>
            <a:r>
              <a:rPr lang="en-US" sz="1200" b="1">
                <a:solidFill>
                  <a:schemeClr val="bg2"/>
                </a:solidFill>
              </a:rPr>
              <a:t>PC</a:t>
            </a:r>
          </a:p>
        </p:txBody>
      </p:sp>
      <p:sp>
        <p:nvSpPr>
          <p:cNvPr id="954476" name="Line 108"/>
          <p:cNvSpPr>
            <a:spLocks noChangeShapeType="1"/>
          </p:cNvSpPr>
          <p:nvPr/>
        </p:nvSpPr>
        <p:spPr bwMode="auto">
          <a:xfrm>
            <a:off x="838200" y="2057400"/>
            <a:ext cx="0" cy="2057400"/>
          </a:xfrm>
          <a:prstGeom prst="line">
            <a:avLst/>
          </a:prstGeom>
          <a:noFill/>
          <a:ln w="28575">
            <a:solidFill>
              <a:schemeClr val="bg2"/>
            </a:solidFill>
            <a:round/>
            <a:headEnd/>
            <a:tailEnd/>
          </a:ln>
          <a:effectLst/>
        </p:spPr>
        <p:txBody>
          <a:bodyPr/>
          <a:lstStyle/>
          <a:p>
            <a:endParaRPr lang="en-US"/>
          </a:p>
        </p:txBody>
      </p:sp>
      <p:sp>
        <p:nvSpPr>
          <p:cNvPr id="954477" name="Line 109"/>
          <p:cNvSpPr>
            <a:spLocks noChangeShapeType="1"/>
          </p:cNvSpPr>
          <p:nvPr/>
        </p:nvSpPr>
        <p:spPr bwMode="auto">
          <a:xfrm>
            <a:off x="838200" y="4114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4478" name="Line 110"/>
          <p:cNvSpPr>
            <a:spLocks noChangeShapeType="1"/>
          </p:cNvSpPr>
          <p:nvPr/>
        </p:nvSpPr>
        <p:spPr bwMode="auto">
          <a:xfrm>
            <a:off x="1447800" y="2362200"/>
            <a:ext cx="0" cy="1752600"/>
          </a:xfrm>
          <a:prstGeom prst="line">
            <a:avLst/>
          </a:prstGeom>
          <a:noFill/>
          <a:ln w="28575">
            <a:solidFill>
              <a:schemeClr val="bg2"/>
            </a:solidFill>
            <a:round/>
            <a:headEnd/>
            <a:tailEnd/>
          </a:ln>
          <a:effectLst/>
        </p:spPr>
        <p:txBody>
          <a:bodyPr/>
          <a:lstStyle/>
          <a:p>
            <a:endParaRPr lang="en-US"/>
          </a:p>
        </p:txBody>
      </p:sp>
      <p:sp>
        <p:nvSpPr>
          <p:cNvPr id="954479" name="Line 111"/>
          <p:cNvSpPr>
            <a:spLocks noChangeShapeType="1"/>
          </p:cNvSpPr>
          <p:nvPr/>
        </p:nvSpPr>
        <p:spPr bwMode="auto">
          <a:xfrm>
            <a:off x="1371600" y="4114800"/>
            <a:ext cx="76200" cy="0"/>
          </a:xfrm>
          <a:prstGeom prst="line">
            <a:avLst/>
          </a:prstGeom>
          <a:noFill/>
          <a:ln w="28575">
            <a:solidFill>
              <a:schemeClr val="bg2"/>
            </a:solidFill>
            <a:round/>
            <a:headEnd/>
            <a:tailEnd/>
          </a:ln>
          <a:effectLst/>
        </p:spPr>
        <p:txBody>
          <a:bodyPr/>
          <a:lstStyle/>
          <a:p>
            <a:endParaRPr lang="en-US"/>
          </a:p>
        </p:txBody>
      </p:sp>
      <p:sp>
        <p:nvSpPr>
          <p:cNvPr id="954480" name="Line 112"/>
          <p:cNvSpPr>
            <a:spLocks noChangeShapeType="1"/>
          </p:cNvSpPr>
          <p:nvPr/>
        </p:nvSpPr>
        <p:spPr bwMode="auto">
          <a:xfrm>
            <a:off x="7162800" y="2895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54481" name="Text Box 113"/>
          <p:cNvSpPr txBox="1">
            <a:spLocks noChangeArrowheads="1"/>
          </p:cNvSpPr>
          <p:nvPr/>
        </p:nvSpPr>
        <p:spPr bwMode="auto">
          <a:xfrm>
            <a:off x="7543800" y="2568575"/>
            <a:ext cx="814388" cy="730250"/>
          </a:xfrm>
          <a:prstGeom prst="rect">
            <a:avLst/>
          </a:prstGeom>
          <a:noFill/>
          <a:ln w="12700">
            <a:noFill/>
            <a:miter lim="800000"/>
            <a:headEnd/>
            <a:tailEnd/>
          </a:ln>
          <a:effectLst/>
        </p:spPr>
        <p:txBody>
          <a:bodyPr wrap="none">
            <a:spAutoFit/>
          </a:bodyPr>
          <a:lstStyle/>
          <a:p>
            <a:r>
              <a:rPr lang="en-US" sz="1400">
                <a:solidFill>
                  <a:schemeClr val="tx1"/>
                </a:solidFill>
              </a:rPr>
              <a:t>Branch</a:t>
            </a:r>
          </a:p>
          <a:p>
            <a:r>
              <a:rPr lang="en-US" sz="1400">
                <a:solidFill>
                  <a:schemeClr val="tx1"/>
                </a:solidFill>
              </a:rPr>
              <a:t>target</a:t>
            </a:r>
          </a:p>
          <a:p>
            <a:r>
              <a:rPr lang="en-US" sz="1400">
                <a:solidFill>
                  <a:schemeClr val="tx1"/>
                </a:solidFill>
              </a:rPr>
              <a:t>address</a:t>
            </a:r>
          </a:p>
        </p:txBody>
      </p:sp>
      <p:sp>
        <p:nvSpPr>
          <p:cNvPr id="954482" name="Text Box 114"/>
          <p:cNvSpPr txBox="1">
            <a:spLocks noChangeArrowheads="1"/>
          </p:cNvSpPr>
          <p:nvPr/>
        </p:nvSpPr>
        <p:spPr bwMode="auto">
          <a:xfrm>
            <a:off x="7010400" y="4267200"/>
            <a:ext cx="1371600" cy="517525"/>
          </a:xfrm>
          <a:prstGeom prst="rect">
            <a:avLst/>
          </a:prstGeom>
          <a:noFill/>
          <a:ln w="12700">
            <a:noFill/>
            <a:miter lim="800000"/>
            <a:headEnd/>
            <a:tailEnd/>
          </a:ln>
          <a:effectLst/>
        </p:spPr>
        <p:txBody>
          <a:bodyPr>
            <a:spAutoFit/>
          </a:bodyPr>
          <a:lstStyle/>
          <a:p>
            <a:r>
              <a:rPr lang="en-US" sz="1400"/>
              <a:t>(to branch control logic)</a:t>
            </a:r>
          </a:p>
        </p:txBody>
      </p:sp>
      <p:sp>
        <p:nvSpPr>
          <p:cNvPr id="954483" name="Line 115"/>
          <p:cNvSpPr>
            <a:spLocks noChangeShapeType="1"/>
          </p:cNvSpPr>
          <p:nvPr/>
        </p:nvSpPr>
        <p:spPr bwMode="auto">
          <a:xfrm>
            <a:off x="6019800" y="5486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4484" name="Line 116"/>
          <p:cNvSpPr>
            <a:spLocks noChangeShapeType="1"/>
          </p:cNvSpPr>
          <p:nvPr/>
        </p:nvSpPr>
        <p:spPr bwMode="auto">
          <a:xfrm>
            <a:off x="5715000" y="5486400"/>
            <a:ext cx="152400" cy="0"/>
          </a:xfrm>
          <a:prstGeom prst="line">
            <a:avLst/>
          </a:prstGeom>
          <a:noFill/>
          <a:ln w="28575">
            <a:solidFill>
              <a:schemeClr val="tx1"/>
            </a:solidFill>
            <a:round/>
            <a:headEnd/>
            <a:tailEnd/>
          </a:ln>
          <a:effectLst/>
        </p:spPr>
        <p:txBody>
          <a:bodyPr/>
          <a:lstStyle/>
          <a:p>
            <a:endParaRPr lang="en-US"/>
          </a:p>
        </p:txBody>
      </p:sp>
      <p:sp>
        <p:nvSpPr>
          <p:cNvPr id="954485" name="Line 117"/>
          <p:cNvSpPr>
            <a:spLocks noChangeShapeType="1"/>
          </p:cNvSpPr>
          <p:nvPr/>
        </p:nvSpPr>
        <p:spPr bwMode="auto">
          <a:xfrm>
            <a:off x="5715000" y="4724400"/>
            <a:ext cx="152400" cy="0"/>
          </a:xfrm>
          <a:prstGeom prst="line">
            <a:avLst/>
          </a:prstGeom>
          <a:noFill/>
          <a:ln w="28575">
            <a:solidFill>
              <a:schemeClr val="tx1"/>
            </a:solidFill>
            <a:round/>
            <a:headEnd/>
            <a:tailEnd/>
          </a:ln>
          <a:effectLst/>
        </p:spPr>
        <p:txBody>
          <a:bodyPr/>
          <a:lstStyle/>
          <a:p>
            <a:endParaRPr lang="en-US"/>
          </a:p>
        </p:txBody>
      </p:sp>
      <p:grpSp>
        <p:nvGrpSpPr>
          <p:cNvPr id="4" name="Group 118"/>
          <p:cNvGrpSpPr>
            <a:grpSpLocks/>
          </p:cNvGrpSpPr>
          <p:nvPr/>
        </p:nvGrpSpPr>
        <p:grpSpPr bwMode="auto">
          <a:xfrm>
            <a:off x="3733800" y="3200400"/>
            <a:ext cx="2133600" cy="3200400"/>
            <a:chOff x="2352" y="1488"/>
            <a:chExt cx="1344" cy="2016"/>
          </a:xfrm>
        </p:grpSpPr>
        <p:sp>
          <p:nvSpPr>
            <p:cNvPr id="954487" name="Line 119"/>
            <p:cNvSpPr>
              <a:spLocks noChangeShapeType="1"/>
            </p:cNvSpPr>
            <p:nvPr/>
          </p:nvSpPr>
          <p:spPr bwMode="auto">
            <a:xfrm>
              <a:off x="2352" y="2688"/>
              <a:ext cx="0" cy="816"/>
            </a:xfrm>
            <a:prstGeom prst="line">
              <a:avLst/>
            </a:prstGeom>
            <a:noFill/>
            <a:ln w="28575">
              <a:solidFill>
                <a:schemeClr val="accent1"/>
              </a:solidFill>
              <a:round/>
              <a:headEnd/>
              <a:tailEnd/>
            </a:ln>
            <a:effectLst/>
          </p:spPr>
          <p:txBody>
            <a:bodyPr/>
            <a:lstStyle/>
            <a:p>
              <a:endParaRPr lang="en-US"/>
            </a:p>
          </p:txBody>
        </p:sp>
        <p:sp>
          <p:nvSpPr>
            <p:cNvPr id="954488" name="Line 120"/>
            <p:cNvSpPr>
              <a:spLocks noChangeShapeType="1"/>
            </p:cNvSpPr>
            <p:nvPr/>
          </p:nvSpPr>
          <p:spPr bwMode="auto">
            <a:xfrm>
              <a:off x="2352" y="3504"/>
              <a:ext cx="432" cy="0"/>
            </a:xfrm>
            <a:prstGeom prst="line">
              <a:avLst/>
            </a:prstGeom>
            <a:noFill/>
            <a:ln w="28575">
              <a:solidFill>
                <a:schemeClr val="accent1"/>
              </a:solidFill>
              <a:round/>
              <a:headEnd/>
              <a:tailEnd/>
            </a:ln>
            <a:effectLst/>
          </p:spPr>
          <p:txBody>
            <a:bodyPr/>
            <a:lstStyle/>
            <a:p>
              <a:endParaRPr lang="en-US"/>
            </a:p>
          </p:txBody>
        </p:sp>
        <p:sp>
          <p:nvSpPr>
            <p:cNvPr id="954489" name="Line 121"/>
            <p:cNvSpPr>
              <a:spLocks noChangeShapeType="1"/>
            </p:cNvSpPr>
            <p:nvPr/>
          </p:nvSpPr>
          <p:spPr bwMode="auto">
            <a:xfrm>
              <a:off x="3696" y="1488"/>
              <a:ext cx="0" cy="2016"/>
            </a:xfrm>
            <a:prstGeom prst="line">
              <a:avLst/>
            </a:prstGeom>
            <a:noFill/>
            <a:ln w="28575">
              <a:solidFill>
                <a:schemeClr val="accent1"/>
              </a:solidFill>
              <a:round/>
              <a:headEnd/>
              <a:tailEnd/>
            </a:ln>
            <a:effectLst/>
          </p:spPr>
          <p:txBody>
            <a:bodyPr/>
            <a:lstStyle/>
            <a:p>
              <a:endParaRPr lang="en-US"/>
            </a:p>
          </p:txBody>
        </p:sp>
      </p:grpSp>
      <p:grpSp>
        <p:nvGrpSpPr>
          <p:cNvPr id="5" name="Group 122"/>
          <p:cNvGrpSpPr>
            <a:grpSpLocks/>
          </p:cNvGrpSpPr>
          <p:nvPr/>
        </p:nvGrpSpPr>
        <p:grpSpPr bwMode="auto">
          <a:xfrm>
            <a:off x="5791200" y="4724400"/>
            <a:ext cx="228600" cy="762000"/>
            <a:chOff x="3648" y="2448"/>
            <a:chExt cx="144" cy="480"/>
          </a:xfrm>
        </p:grpSpPr>
        <p:sp>
          <p:nvSpPr>
            <p:cNvPr id="954491" name="Line 123"/>
            <p:cNvSpPr>
              <a:spLocks noChangeShapeType="1"/>
            </p:cNvSpPr>
            <p:nvPr/>
          </p:nvSpPr>
          <p:spPr bwMode="auto">
            <a:xfrm>
              <a:off x="3648" y="2448"/>
              <a:ext cx="144" cy="0"/>
            </a:xfrm>
            <a:prstGeom prst="line">
              <a:avLst/>
            </a:prstGeom>
            <a:noFill/>
            <a:ln w="28575">
              <a:solidFill>
                <a:schemeClr val="accent1"/>
              </a:solidFill>
              <a:round/>
              <a:headEnd/>
              <a:tailEnd/>
            </a:ln>
            <a:effectLst/>
          </p:spPr>
          <p:txBody>
            <a:bodyPr/>
            <a:lstStyle/>
            <a:p>
              <a:endParaRPr lang="en-US"/>
            </a:p>
          </p:txBody>
        </p:sp>
        <p:sp>
          <p:nvSpPr>
            <p:cNvPr id="954492" name="Line 124"/>
            <p:cNvSpPr>
              <a:spLocks noChangeShapeType="1"/>
            </p:cNvSpPr>
            <p:nvPr/>
          </p:nvSpPr>
          <p:spPr bwMode="auto">
            <a:xfrm>
              <a:off x="3648" y="2928"/>
              <a:ext cx="144" cy="0"/>
            </a:xfrm>
            <a:prstGeom prst="line">
              <a:avLst/>
            </a:prstGeom>
            <a:noFill/>
            <a:ln w="28575">
              <a:solidFill>
                <a:schemeClr val="accent1"/>
              </a:solidFill>
              <a:round/>
              <a:headEnd/>
              <a:tailEnd/>
            </a:ln>
            <a:effectLst/>
          </p:spPr>
          <p:txBody>
            <a:bodyPr/>
            <a:lstStyle/>
            <a:p>
              <a:endParaRPr lang="en-US"/>
            </a:p>
          </p:txBody>
        </p:sp>
      </p:grpSp>
      <p:sp>
        <p:nvSpPr>
          <p:cNvPr id="79" name="Slide Number Placeholder 78"/>
          <p:cNvSpPr>
            <a:spLocks noGrp="1"/>
          </p:cNvSpPr>
          <p:nvPr>
            <p:ph type="sldNum" sz="quarter" idx="12"/>
          </p:nvPr>
        </p:nvSpPr>
        <p:spPr/>
        <p:txBody>
          <a:bodyPr/>
          <a:lstStyle/>
          <a:p>
            <a:fld id="{5813A39D-012B-4A0E-BD7D-CBC911B86469}" type="slidenum">
              <a:rPr lang="en-US" smtClean="0"/>
              <a:pPr/>
              <a:t>11</a:t>
            </a:fld>
            <a:endParaRPr lang="en-US"/>
          </a:p>
        </p:txBody>
      </p:sp>
      <p:sp>
        <p:nvSpPr>
          <p:cNvPr id="80" name="Footer Placeholder 79"/>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457200" y="274638"/>
            <a:ext cx="8229600" cy="563562"/>
          </a:xfrm>
        </p:spPr>
        <p:txBody>
          <a:bodyPr>
            <a:normAutofit fontScale="90000"/>
          </a:bodyPr>
          <a:lstStyle/>
          <a:p>
            <a:r>
              <a:rPr lang="en-US" dirty="0"/>
              <a:t>Executing Jump Operations</a:t>
            </a:r>
          </a:p>
        </p:txBody>
      </p:sp>
      <p:sp>
        <p:nvSpPr>
          <p:cNvPr id="959491" name="Rectangle 3"/>
          <p:cNvSpPr>
            <a:spLocks noGrp="1" noChangeArrowheads="1"/>
          </p:cNvSpPr>
          <p:nvPr>
            <p:ph type="body" idx="1"/>
          </p:nvPr>
        </p:nvSpPr>
        <p:spPr>
          <a:xfrm>
            <a:off x="457200" y="762000"/>
            <a:ext cx="8153400" cy="1085850"/>
          </a:xfrm>
        </p:spPr>
        <p:txBody>
          <a:bodyPr>
            <a:normAutofit fontScale="85000" lnSpcReduction="20000"/>
          </a:bodyPr>
          <a:lstStyle/>
          <a:p>
            <a:pPr>
              <a:lnSpc>
                <a:spcPct val="100000"/>
              </a:lnSpc>
              <a:spcBef>
                <a:spcPct val="20000"/>
              </a:spcBef>
            </a:pPr>
            <a:r>
              <a:rPr lang="en-US" dirty="0"/>
              <a:t>Jump operation involves</a:t>
            </a:r>
          </a:p>
          <a:p>
            <a:pPr lvl="1">
              <a:lnSpc>
                <a:spcPct val="100000"/>
              </a:lnSpc>
              <a:spcBef>
                <a:spcPct val="20000"/>
              </a:spcBef>
            </a:pPr>
            <a:r>
              <a:rPr lang="en-US" dirty="0"/>
              <a:t>replace the lower 28 bits of the PC with the lower 26 bits of the fetched instruction shifted left by 2 bits</a:t>
            </a:r>
          </a:p>
        </p:txBody>
      </p:sp>
      <p:grpSp>
        <p:nvGrpSpPr>
          <p:cNvPr id="2" name="Group 4"/>
          <p:cNvGrpSpPr>
            <a:grpSpLocks/>
          </p:cNvGrpSpPr>
          <p:nvPr/>
        </p:nvGrpSpPr>
        <p:grpSpPr bwMode="auto">
          <a:xfrm>
            <a:off x="4114800" y="2971800"/>
            <a:ext cx="381000" cy="990600"/>
            <a:chOff x="1392" y="2880"/>
            <a:chExt cx="288" cy="480"/>
          </a:xfrm>
        </p:grpSpPr>
        <p:sp>
          <p:nvSpPr>
            <p:cNvPr id="959493" name="Line 5"/>
            <p:cNvSpPr>
              <a:spLocks noChangeShapeType="1"/>
            </p:cNvSpPr>
            <p:nvPr/>
          </p:nvSpPr>
          <p:spPr bwMode="auto">
            <a:xfrm>
              <a:off x="1392" y="3072"/>
              <a:ext cx="48" cy="48"/>
            </a:xfrm>
            <a:prstGeom prst="line">
              <a:avLst/>
            </a:prstGeom>
            <a:noFill/>
            <a:ln w="12700">
              <a:solidFill>
                <a:schemeClr val="bg2"/>
              </a:solidFill>
              <a:round/>
              <a:headEnd/>
              <a:tailEnd/>
            </a:ln>
            <a:effectLst/>
          </p:spPr>
          <p:txBody>
            <a:bodyPr/>
            <a:lstStyle/>
            <a:p>
              <a:endParaRPr lang="en-US"/>
            </a:p>
          </p:txBody>
        </p:sp>
        <p:sp>
          <p:nvSpPr>
            <p:cNvPr id="959494" name="Line 6"/>
            <p:cNvSpPr>
              <a:spLocks noChangeShapeType="1"/>
            </p:cNvSpPr>
            <p:nvPr/>
          </p:nvSpPr>
          <p:spPr bwMode="auto">
            <a:xfrm flipH="1">
              <a:off x="1392" y="3120"/>
              <a:ext cx="48" cy="48"/>
            </a:xfrm>
            <a:prstGeom prst="line">
              <a:avLst/>
            </a:prstGeom>
            <a:noFill/>
            <a:ln w="12700">
              <a:solidFill>
                <a:schemeClr val="bg2"/>
              </a:solidFill>
              <a:round/>
              <a:headEnd/>
              <a:tailEnd/>
            </a:ln>
            <a:effectLst/>
          </p:spPr>
          <p:txBody>
            <a:bodyPr/>
            <a:lstStyle/>
            <a:p>
              <a:endParaRPr lang="en-US"/>
            </a:p>
          </p:txBody>
        </p:sp>
        <p:sp>
          <p:nvSpPr>
            <p:cNvPr id="959495" name="Line 7"/>
            <p:cNvSpPr>
              <a:spLocks noChangeShapeType="1"/>
            </p:cNvSpPr>
            <p:nvPr/>
          </p:nvSpPr>
          <p:spPr bwMode="auto">
            <a:xfrm flipV="1">
              <a:off x="1392" y="2880"/>
              <a:ext cx="0" cy="192"/>
            </a:xfrm>
            <a:prstGeom prst="line">
              <a:avLst/>
            </a:prstGeom>
            <a:noFill/>
            <a:ln w="12700">
              <a:solidFill>
                <a:schemeClr val="bg2"/>
              </a:solidFill>
              <a:round/>
              <a:headEnd/>
              <a:tailEnd/>
            </a:ln>
            <a:effectLst/>
          </p:spPr>
          <p:txBody>
            <a:bodyPr/>
            <a:lstStyle/>
            <a:p>
              <a:endParaRPr lang="en-US"/>
            </a:p>
          </p:txBody>
        </p:sp>
        <p:sp>
          <p:nvSpPr>
            <p:cNvPr id="959496" name="Line 8"/>
            <p:cNvSpPr>
              <a:spLocks noChangeShapeType="1"/>
            </p:cNvSpPr>
            <p:nvPr/>
          </p:nvSpPr>
          <p:spPr bwMode="auto">
            <a:xfrm flipV="1">
              <a:off x="1392" y="3168"/>
              <a:ext cx="0" cy="192"/>
            </a:xfrm>
            <a:prstGeom prst="line">
              <a:avLst/>
            </a:prstGeom>
            <a:noFill/>
            <a:ln w="12700">
              <a:solidFill>
                <a:schemeClr val="bg2"/>
              </a:solidFill>
              <a:round/>
              <a:headEnd/>
              <a:tailEnd/>
            </a:ln>
            <a:effectLst/>
          </p:spPr>
          <p:txBody>
            <a:bodyPr/>
            <a:lstStyle/>
            <a:p>
              <a:endParaRPr lang="en-US"/>
            </a:p>
          </p:txBody>
        </p:sp>
        <p:sp>
          <p:nvSpPr>
            <p:cNvPr id="959497" name="Line 9"/>
            <p:cNvSpPr>
              <a:spLocks noChangeShapeType="1"/>
            </p:cNvSpPr>
            <p:nvPr/>
          </p:nvSpPr>
          <p:spPr bwMode="auto">
            <a:xfrm flipV="1">
              <a:off x="1392" y="3216"/>
              <a:ext cx="288" cy="144"/>
            </a:xfrm>
            <a:prstGeom prst="line">
              <a:avLst/>
            </a:prstGeom>
            <a:noFill/>
            <a:ln w="12700">
              <a:solidFill>
                <a:schemeClr val="bg2"/>
              </a:solidFill>
              <a:round/>
              <a:headEnd/>
              <a:tailEnd/>
            </a:ln>
            <a:effectLst/>
          </p:spPr>
          <p:txBody>
            <a:bodyPr/>
            <a:lstStyle/>
            <a:p>
              <a:endParaRPr lang="en-US"/>
            </a:p>
          </p:txBody>
        </p:sp>
        <p:sp>
          <p:nvSpPr>
            <p:cNvPr id="959498" name="Line 10"/>
            <p:cNvSpPr>
              <a:spLocks noChangeShapeType="1"/>
            </p:cNvSpPr>
            <p:nvPr/>
          </p:nvSpPr>
          <p:spPr bwMode="auto">
            <a:xfrm flipV="1">
              <a:off x="1680" y="3024"/>
              <a:ext cx="0" cy="192"/>
            </a:xfrm>
            <a:prstGeom prst="line">
              <a:avLst/>
            </a:prstGeom>
            <a:noFill/>
            <a:ln w="12700">
              <a:solidFill>
                <a:schemeClr val="bg2"/>
              </a:solidFill>
              <a:round/>
              <a:headEnd/>
              <a:tailEnd/>
            </a:ln>
            <a:effectLst/>
          </p:spPr>
          <p:txBody>
            <a:bodyPr/>
            <a:lstStyle/>
            <a:p>
              <a:endParaRPr lang="en-US"/>
            </a:p>
          </p:txBody>
        </p:sp>
        <p:sp>
          <p:nvSpPr>
            <p:cNvPr id="959499" name="Line 11"/>
            <p:cNvSpPr>
              <a:spLocks noChangeShapeType="1"/>
            </p:cNvSpPr>
            <p:nvPr/>
          </p:nvSpPr>
          <p:spPr bwMode="auto">
            <a:xfrm>
              <a:off x="1392" y="2880"/>
              <a:ext cx="288" cy="144"/>
            </a:xfrm>
            <a:prstGeom prst="line">
              <a:avLst/>
            </a:prstGeom>
            <a:noFill/>
            <a:ln w="12700">
              <a:solidFill>
                <a:schemeClr val="bg2"/>
              </a:solidFill>
              <a:round/>
              <a:headEnd/>
              <a:tailEnd/>
            </a:ln>
            <a:effectLst/>
          </p:spPr>
          <p:txBody>
            <a:bodyPr/>
            <a:lstStyle/>
            <a:p>
              <a:endParaRPr lang="en-US"/>
            </a:p>
          </p:txBody>
        </p:sp>
      </p:grpSp>
      <p:sp>
        <p:nvSpPr>
          <p:cNvPr id="959500" name="Rectangle 12"/>
          <p:cNvSpPr>
            <a:spLocks noChangeArrowheads="1"/>
          </p:cNvSpPr>
          <p:nvPr/>
        </p:nvSpPr>
        <p:spPr bwMode="auto">
          <a:xfrm>
            <a:off x="3429000" y="4114800"/>
            <a:ext cx="1447800" cy="1447800"/>
          </a:xfrm>
          <a:prstGeom prst="rect">
            <a:avLst/>
          </a:prstGeom>
          <a:noFill/>
          <a:ln w="12700">
            <a:solidFill>
              <a:schemeClr val="bg2"/>
            </a:solidFill>
            <a:miter lim="800000"/>
            <a:headEnd/>
            <a:tailEnd/>
          </a:ln>
          <a:effectLst/>
        </p:spPr>
        <p:txBody>
          <a:bodyPr wrap="none" anchor="ctr"/>
          <a:lstStyle/>
          <a:p>
            <a:endParaRPr lang="en-US"/>
          </a:p>
        </p:txBody>
      </p:sp>
      <p:sp>
        <p:nvSpPr>
          <p:cNvPr id="959501" name="Rectangle 13"/>
          <p:cNvSpPr>
            <a:spLocks noChangeArrowheads="1"/>
          </p:cNvSpPr>
          <p:nvPr/>
        </p:nvSpPr>
        <p:spPr bwMode="auto">
          <a:xfrm>
            <a:off x="2895600" y="44958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59502" name="Line 14"/>
          <p:cNvSpPr>
            <a:spLocks noChangeShapeType="1"/>
          </p:cNvSpPr>
          <p:nvPr/>
        </p:nvSpPr>
        <p:spPr bwMode="auto">
          <a:xfrm>
            <a:off x="4876800" y="4876800"/>
            <a:ext cx="304800" cy="0"/>
          </a:xfrm>
          <a:prstGeom prst="line">
            <a:avLst/>
          </a:prstGeom>
          <a:noFill/>
          <a:ln w="28575">
            <a:solidFill>
              <a:schemeClr val="tx1"/>
            </a:solidFill>
            <a:round/>
            <a:headEnd/>
            <a:tailEnd/>
          </a:ln>
          <a:effectLst/>
        </p:spPr>
        <p:txBody>
          <a:bodyPr/>
          <a:lstStyle/>
          <a:p>
            <a:endParaRPr lang="en-US"/>
          </a:p>
        </p:txBody>
      </p:sp>
      <p:sp>
        <p:nvSpPr>
          <p:cNvPr id="959503" name="Line 15"/>
          <p:cNvSpPr>
            <a:spLocks noChangeShapeType="1"/>
          </p:cNvSpPr>
          <p:nvPr/>
        </p:nvSpPr>
        <p:spPr bwMode="auto">
          <a:xfrm>
            <a:off x="31242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04" name="Line 16"/>
          <p:cNvSpPr>
            <a:spLocks noChangeShapeType="1"/>
          </p:cNvSpPr>
          <p:nvPr/>
        </p:nvSpPr>
        <p:spPr bwMode="auto">
          <a:xfrm>
            <a:off x="3200400" y="3124200"/>
            <a:ext cx="914400" cy="0"/>
          </a:xfrm>
          <a:prstGeom prst="line">
            <a:avLst/>
          </a:prstGeom>
          <a:noFill/>
          <a:ln w="28575">
            <a:solidFill>
              <a:schemeClr val="bg2"/>
            </a:solidFill>
            <a:round/>
            <a:headEnd/>
            <a:tailEnd type="triangle" w="med" len="med"/>
          </a:ln>
          <a:effectLst/>
        </p:spPr>
        <p:txBody>
          <a:bodyPr/>
          <a:lstStyle/>
          <a:p>
            <a:endParaRPr lang="en-US"/>
          </a:p>
        </p:txBody>
      </p:sp>
      <p:sp>
        <p:nvSpPr>
          <p:cNvPr id="959505" name="Line 17"/>
          <p:cNvSpPr>
            <a:spLocks noChangeShapeType="1"/>
          </p:cNvSpPr>
          <p:nvPr/>
        </p:nvSpPr>
        <p:spPr bwMode="auto">
          <a:xfrm>
            <a:off x="3733800" y="3810000"/>
            <a:ext cx="381000" cy="0"/>
          </a:xfrm>
          <a:prstGeom prst="line">
            <a:avLst/>
          </a:prstGeom>
          <a:noFill/>
          <a:ln w="28575">
            <a:solidFill>
              <a:schemeClr val="bg2"/>
            </a:solidFill>
            <a:round/>
            <a:headEnd/>
            <a:tailEnd type="triangle" w="med" len="med"/>
          </a:ln>
          <a:effectLst/>
        </p:spPr>
        <p:txBody>
          <a:bodyPr/>
          <a:lstStyle/>
          <a:p>
            <a:endParaRPr lang="en-US"/>
          </a:p>
        </p:txBody>
      </p:sp>
      <p:sp>
        <p:nvSpPr>
          <p:cNvPr id="959506" name="Line 18"/>
          <p:cNvSpPr>
            <a:spLocks noChangeShapeType="1"/>
          </p:cNvSpPr>
          <p:nvPr/>
        </p:nvSpPr>
        <p:spPr bwMode="auto">
          <a:xfrm>
            <a:off x="4800600" y="2819400"/>
            <a:ext cx="0" cy="609600"/>
          </a:xfrm>
          <a:prstGeom prst="line">
            <a:avLst/>
          </a:prstGeom>
          <a:noFill/>
          <a:ln w="28575">
            <a:solidFill>
              <a:schemeClr val="bg2"/>
            </a:solidFill>
            <a:round/>
            <a:headEnd/>
            <a:tailEnd/>
          </a:ln>
          <a:effectLst/>
        </p:spPr>
        <p:txBody>
          <a:bodyPr/>
          <a:lstStyle/>
          <a:p>
            <a:endParaRPr lang="en-US"/>
          </a:p>
        </p:txBody>
      </p:sp>
      <p:sp>
        <p:nvSpPr>
          <p:cNvPr id="959507" name="Line 19"/>
          <p:cNvSpPr>
            <a:spLocks noChangeShapeType="1"/>
          </p:cNvSpPr>
          <p:nvPr/>
        </p:nvSpPr>
        <p:spPr bwMode="auto">
          <a:xfrm>
            <a:off x="4495800" y="3429000"/>
            <a:ext cx="304800" cy="0"/>
          </a:xfrm>
          <a:prstGeom prst="line">
            <a:avLst/>
          </a:prstGeom>
          <a:noFill/>
          <a:ln w="28575">
            <a:solidFill>
              <a:schemeClr val="bg2"/>
            </a:solidFill>
            <a:round/>
            <a:headEnd/>
            <a:tailEnd/>
          </a:ln>
          <a:effectLst/>
        </p:spPr>
        <p:txBody>
          <a:bodyPr/>
          <a:lstStyle/>
          <a:p>
            <a:endParaRPr lang="en-US"/>
          </a:p>
        </p:txBody>
      </p:sp>
      <p:sp>
        <p:nvSpPr>
          <p:cNvPr id="959508" name="Text Box 20"/>
          <p:cNvSpPr txBox="1">
            <a:spLocks noChangeArrowheads="1"/>
          </p:cNvSpPr>
          <p:nvPr/>
        </p:nvSpPr>
        <p:spPr bwMode="auto">
          <a:xfrm>
            <a:off x="3352800" y="4648200"/>
            <a:ext cx="741363" cy="457200"/>
          </a:xfrm>
          <a:prstGeom prst="rect">
            <a:avLst/>
          </a:prstGeom>
          <a:noFill/>
          <a:ln w="12700">
            <a:noFill/>
            <a:miter lim="800000"/>
            <a:headEnd/>
            <a:tailEnd/>
          </a:ln>
          <a:effectLst/>
        </p:spPr>
        <p:txBody>
          <a:bodyPr wrap="none">
            <a:spAutoFit/>
          </a:bodyPr>
          <a:lstStyle/>
          <a:p>
            <a:r>
              <a:rPr lang="en-US" sz="1200" dirty="0">
                <a:solidFill>
                  <a:schemeClr val="bg2"/>
                </a:solidFill>
              </a:rPr>
              <a:t>Read</a:t>
            </a:r>
          </a:p>
          <a:p>
            <a:r>
              <a:rPr lang="en-US" sz="1200" dirty="0">
                <a:solidFill>
                  <a:schemeClr val="bg2"/>
                </a:solidFill>
              </a:rPr>
              <a:t>Address</a:t>
            </a:r>
          </a:p>
        </p:txBody>
      </p:sp>
      <p:sp>
        <p:nvSpPr>
          <p:cNvPr id="959509" name="Text Box 21"/>
          <p:cNvSpPr txBox="1">
            <a:spLocks noChangeArrowheads="1"/>
          </p:cNvSpPr>
          <p:nvPr/>
        </p:nvSpPr>
        <p:spPr bwMode="auto">
          <a:xfrm>
            <a:off x="4114800" y="4724400"/>
            <a:ext cx="885825" cy="274638"/>
          </a:xfrm>
          <a:prstGeom prst="rect">
            <a:avLst/>
          </a:prstGeom>
          <a:noFill/>
          <a:ln w="12700">
            <a:noFill/>
            <a:miter lim="800000"/>
            <a:headEnd/>
            <a:tailEnd/>
          </a:ln>
          <a:effectLst/>
        </p:spPr>
        <p:txBody>
          <a:bodyPr wrap="none">
            <a:spAutoFit/>
          </a:bodyPr>
          <a:lstStyle/>
          <a:p>
            <a:r>
              <a:rPr lang="en-US" sz="1200">
                <a:solidFill>
                  <a:schemeClr val="bg2"/>
                </a:solidFill>
              </a:rPr>
              <a:t>Instruction</a:t>
            </a:r>
          </a:p>
        </p:txBody>
      </p:sp>
      <p:sp>
        <p:nvSpPr>
          <p:cNvPr id="959510" name="Text Box 22"/>
          <p:cNvSpPr txBox="1">
            <a:spLocks noChangeArrowheads="1"/>
          </p:cNvSpPr>
          <p:nvPr/>
        </p:nvSpPr>
        <p:spPr bwMode="auto">
          <a:xfrm>
            <a:off x="3657600" y="4191000"/>
            <a:ext cx="973138" cy="457200"/>
          </a:xfrm>
          <a:prstGeom prst="rect">
            <a:avLst/>
          </a:prstGeom>
          <a:noFill/>
          <a:ln w="12700">
            <a:noFill/>
            <a:miter lim="800000"/>
            <a:headEnd/>
            <a:tailEnd/>
          </a:ln>
          <a:effectLst/>
        </p:spPr>
        <p:txBody>
          <a:bodyPr wrap="none">
            <a:spAutoFit/>
          </a:bodyPr>
          <a:lstStyle/>
          <a:p>
            <a:pPr algn="ctr"/>
            <a:r>
              <a:rPr lang="en-US" sz="1200" b="1">
                <a:solidFill>
                  <a:schemeClr val="bg2"/>
                </a:solidFill>
              </a:rPr>
              <a:t>Instruction</a:t>
            </a:r>
          </a:p>
          <a:p>
            <a:pPr algn="ctr"/>
            <a:r>
              <a:rPr lang="en-US" sz="1200" b="1">
                <a:solidFill>
                  <a:schemeClr val="bg2"/>
                </a:solidFill>
              </a:rPr>
              <a:t>Memory</a:t>
            </a:r>
          </a:p>
        </p:txBody>
      </p:sp>
      <p:sp>
        <p:nvSpPr>
          <p:cNvPr id="959511" name="Text Box 23"/>
          <p:cNvSpPr txBox="1">
            <a:spLocks noChangeArrowheads="1"/>
          </p:cNvSpPr>
          <p:nvPr/>
        </p:nvSpPr>
        <p:spPr bwMode="auto">
          <a:xfrm>
            <a:off x="4114800" y="3352800"/>
            <a:ext cx="481013" cy="274638"/>
          </a:xfrm>
          <a:prstGeom prst="rect">
            <a:avLst/>
          </a:prstGeom>
          <a:noFill/>
          <a:ln w="12700">
            <a:noFill/>
            <a:miter lim="800000"/>
            <a:headEnd/>
            <a:tailEnd/>
          </a:ln>
          <a:effectLst/>
        </p:spPr>
        <p:txBody>
          <a:bodyPr wrap="none">
            <a:spAutoFit/>
          </a:bodyPr>
          <a:lstStyle/>
          <a:p>
            <a:r>
              <a:rPr lang="en-US" sz="1200" b="1">
                <a:solidFill>
                  <a:schemeClr val="bg2"/>
                </a:solidFill>
              </a:rPr>
              <a:t>Add</a:t>
            </a:r>
          </a:p>
        </p:txBody>
      </p:sp>
      <p:sp>
        <p:nvSpPr>
          <p:cNvPr id="959512" name="Text Box 24"/>
          <p:cNvSpPr txBox="1">
            <a:spLocks noChangeArrowheads="1"/>
          </p:cNvSpPr>
          <p:nvPr/>
        </p:nvSpPr>
        <p:spPr bwMode="auto">
          <a:xfrm>
            <a:off x="2819400" y="4724400"/>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59513" name="Line 25"/>
          <p:cNvSpPr>
            <a:spLocks noChangeShapeType="1"/>
          </p:cNvSpPr>
          <p:nvPr/>
        </p:nvSpPr>
        <p:spPr bwMode="auto">
          <a:xfrm>
            <a:off x="2590800" y="2819400"/>
            <a:ext cx="2209800" cy="0"/>
          </a:xfrm>
          <a:prstGeom prst="line">
            <a:avLst/>
          </a:prstGeom>
          <a:noFill/>
          <a:ln w="28575">
            <a:solidFill>
              <a:schemeClr val="bg2"/>
            </a:solidFill>
            <a:round/>
            <a:headEnd/>
            <a:tailEnd/>
          </a:ln>
          <a:effectLst/>
        </p:spPr>
        <p:txBody>
          <a:bodyPr/>
          <a:lstStyle/>
          <a:p>
            <a:endParaRPr lang="en-US"/>
          </a:p>
        </p:txBody>
      </p:sp>
      <p:sp>
        <p:nvSpPr>
          <p:cNvPr id="959514" name="Line 26"/>
          <p:cNvSpPr>
            <a:spLocks noChangeShapeType="1"/>
          </p:cNvSpPr>
          <p:nvPr/>
        </p:nvSpPr>
        <p:spPr bwMode="auto">
          <a:xfrm>
            <a:off x="2590800" y="2819400"/>
            <a:ext cx="0" cy="2057400"/>
          </a:xfrm>
          <a:prstGeom prst="line">
            <a:avLst/>
          </a:prstGeom>
          <a:noFill/>
          <a:ln w="28575">
            <a:solidFill>
              <a:schemeClr val="bg2"/>
            </a:solidFill>
            <a:round/>
            <a:headEnd/>
            <a:tailEnd/>
          </a:ln>
          <a:effectLst/>
        </p:spPr>
        <p:txBody>
          <a:bodyPr/>
          <a:lstStyle/>
          <a:p>
            <a:endParaRPr lang="en-US"/>
          </a:p>
        </p:txBody>
      </p:sp>
      <p:sp>
        <p:nvSpPr>
          <p:cNvPr id="959515" name="Line 27"/>
          <p:cNvSpPr>
            <a:spLocks noChangeShapeType="1"/>
          </p:cNvSpPr>
          <p:nvPr/>
        </p:nvSpPr>
        <p:spPr bwMode="auto">
          <a:xfrm>
            <a:off x="2590800" y="4876800"/>
            <a:ext cx="304800" cy="0"/>
          </a:xfrm>
          <a:prstGeom prst="line">
            <a:avLst/>
          </a:prstGeom>
          <a:noFill/>
          <a:ln w="28575">
            <a:solidFill>
              <a:schemeClr val="bg2"/>
            </a:solidFill>
            <a:round/>
            <a:headEnd/>
            <a:tailEnd type="triangle" w="med" len="med"/>
          </a:ln>
          <a:effectLst/>
        </p:spPr>
        <p:txBody>
          <a:bodyPr/>
          <a:lstStyle/>
          <a:p>
            <a:endParaRPr lang="en-US"/>
          </a:p>
        </p:txBody>
      </p:sp>
      <p:sp>
        <p:nvSpPr>
          <p:cNvPr id="959516" name="Line 28"/>
          <p:cNvSpPr>
            <a:spLocks noChangeShapeType="1"/>
          </p:cNvSpPr>
          <p:nvPr/>
        </p:nvSpPr>
        <p:spPr bwMode="auto">
          <a:xfrm>
            <a:off x="3200400" y="3124200"/>
            <a:ext cx="0" cy="1752600"/>
          </a:xfrm>
          <a:prstGeom prst="line">
            <a:avLst/>
          </a:prstGeom>
          <a:noFill/>
          <a:ln w="28575">
            <a:solidFill>
              <a:schemeClr val="bg2"/>
            </a:solidFill>
            <a:round/>
            <a:headEnd/>
            <a:tailEnd/>
          </a:ln>
          <a:effectLst/>
        </p:spPr>
        <p:txBody>
          <a:bodyPr/>
          <a:lstStyle/>
          <a:p>
            <a:endParaRPr lang="en-US"/>
          </a:p>
        </p:txBody>
      </p:sp>
      <p:sp>
        <p:nvSpPr>
          <p:cNvPr id="959517" name="Text Box 29"/>
          <p:cNvSpPr txBox="1">
            <a:spLocks noChangeArrowheads="1"/>
          </p:cNvSpPr>
          <p:nvPr/>
        </p:nvSpPr>
        <p:spPr bwMode="auto">
          <a:xfrm>
            <a:off x="3505200" y="3657600"/>
            <a:ext cx="268288" cy="274638"/>
          </a:xfrm>
          <a:prstGeom prst="rect">
            <a:avLst/>
          </a:prstGeom>
          <a:noFill/>
          <a:ln w="12700">
            <a:noFill/>
            <a:miter lim="800000"/>
            <a:headEnd/>
            <a:tailEnd/>
          </a:ln>
          <a:effectLst/>
        </p:spPr>
        <p:txBody>
          <a:bodyPr wrap="none">
            <a:spAutoFit/>
          </a:bodyPr>
          <a:lstStyle/>
          <a:p>
            <a:r>
              <a:rPr lang="en-US" sz="1200" b="1">
                <a:solidFill>
                  <a:schemeClr val="bg2"/>
                </a:solidFill>
              </a:rPr>
              <a:t>4</a:t>
            </a:r>
          </a:p>
        </p:txBody>
      </p:sp>
      <p:sp>
        <p:nvSpPr>
          <p:cNvPr id="959518" name="Oval 30"/>
          <p:cNvSpPr>
            <a:spLocks noChangeArrowheads="1"/>
          </p:cNvSpPr>
          <p:nvPr/>
        </p:nvSpPr>
        <p:spPr bwMode="auto">
          <a:xfrm>
            <a:off x="5410200" y="4191000"/>
            <a:ext cx="457200" cy="609600"/>
          </a:xfrm>
          <a:prstGeom prst="ellipse">
            <a:avLst/>
          </a:prstGeom>
          <a:noFill/>
          <a:ln w="12700">
            <a:solidFill>
              <a:schemeClr val="tx1"/>
            </a:solidFill>
            <a:round/>
            <a:headEnd/>
            <a:tailEnd/>
          </a:ln>
          <a:effectLst/>
        </p:spPr>
        <p:txBody>
          <a:bodyPr wrap="none" anchor="ctr"/>
          <a:lstStyle/>
          <a:p>
            <a:endParaRPr lang="en-US"/>
          </a:p>
        </p:txBody>
      </p:sp>
      <p:sp>
        <p:nvSpPr>
          <p:cNvPr id="959519" name="Rectangle 31"/>
          <p:cNvSpPr>
            <a:spLocks noChangeArrowheads="1"/>
          </p:cNvSpPr>
          <p:nvPr/>
        </p:nvSpPr>
        <p:spPr bwMode="auto">
          <a:xfrm>
            <a:off x="5410200" y="4267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59520" name="Line 32"/>
          <p:cNvSpPr>
            <a:spLocks noChangeShapeType="1"/>
          </p:cNvSpPr>
          <p:nvPr/>
        </p:nvSpPr>
        <p:spPr bwMode="auto">
          <a:xfrm>
            <a:off x="5181600" y="4495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59521" name="Line 33"/>
          <p:cNvSpPr>
            <a:spLocks noChangeShapeType="1"/>
          </p:cNvSpPr>
          <p:nvPr/>
        </p:nvSpPr>
        <p:spPr bwMode="auto">
          <a:xfrm flipV="1">
            <a:off x="5181600" y="4495800"/>
            <a:ext cx="0" cy="381000"/>
          </a:xfrm>
          <a:prstGeom prst="line">
            <a:avLst/>
          </a:prstGeom>
          <a:noFill/>
          <a:ln w="28575">
            <a:solidFill>
              <a:schemeClr val="tx1"/>
            </a:solidFill>
            <a:round/>
            <a:headEnd/>
            <a:tailEnd/>
          </a:ln>
          <a:effectLst/>
        </p:spPr>
        <p:txBody>
          <a:bodyPr/>
          <a:lstStyle/>
          <a:p>
            <a:endParaRPr lang="en-US"/>
          </a:p>
        </p:txBody>
      </p:sp>
      <p:sp>
        <p:nvSpPr>
          <p:cNvPr id="959522" name="Line 34"/>
          <p:cNvSpPr>
            <a:spLocks noChangeShapeType="1"/>
          </p:cNvSpPr>
          <p:nvPr/>
        </p:nvSpPr>
        <p:spPr bwMode="auto">
          <a:xfrm>
            <a:off x="5867400" y="4495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59523" name="Text Box 35"/>
          <p:cNvSpPr txBox="1">
            <a:spLocks noChangeArrowheads="1"/>
          </p:cNvSpPr>
          <p:nvPr/>
        </p:nvSpPr>
        <p:spPr bwMode="auto">
          <a:xfrm>
            <a:off x="6629400" y="4038600"/>
            <a:ext cx="814388" cy="517525"/>
          </a:xfrm>
          <a:prstGeom prst="rect">
            <a:avLst/>
          </a:prstGeom>
          <a:noFill/>
          <a:ln w="12700">
            <a:noFill/>
            <a:miter lim="800000"/>
            <a:headEnd/>
            <a:tailEnd/>
          </a:ln>
          <a:effectLst/>
        </p:spPr>
        <p:txBody>
          <a:bodyPr wrap="none">
            <a:spAutoFit/>
          </a:bodyPr>
          <a:lstStyle/>
          <a:p>
            <a:r>
              <a:rPr lang="en-US" sz="1400">
                <a:solidFill>
                  <a:schemeClr val="tx1"/>
                </a:solidFill>
              </a:rPr>
              <a:t>Jump</a:t>
            </a:r>
          </a:p>
          <a:p>
            <a:r>
              <a:rPr lang="en-US" sz="1400">
                <a:solidFill>
                  <a:schemeClr val="tx1"/>
                </a:solidFill>
              </a:rPr>
              <a:t>address</a:t>
            </a:r>
          </a:p>
        </p:txBody>
      </p:sp>
      <p:sp>
        <p:nvSpPr>
          <p:cNvPr id="959524" name="Line 36"/>
          <p:cNvSpPr>
            <a:spLocks noChangeShapeType="1"/>
          </p:cNvSpPr>
          <p:nvPr/>
        </p:nvSpPr>
        <p:spPr bwMode="auto">
          <a:xfrm>
            <a:off x="4800600" y="4038600"/>
            <a:ext cx="1600200" cy="0"/>
          </a:xfrm>
          <a:prstGeom prst="line">
            <a:avLst/>
          </a:prstGeom>
          <a:noFill/>
          <a:ln w="19050">
            <a:solidFill>
              <a:schemeClr val="tx1"/>
            </a:solidFill>
            <a:round/>
            <a:headEnd/>
            <a:tailEnd type="triangle" w="med" len="med"/>
          </a:ln>
          <a:effectLst/>
        </p:spPr>
        <p:txBody>
          <a:bodyPr/>
          <a:lstStyle/>
          <a:p>
            <a:endParaRPr lang="en-US"/>
          </a:p>
        </p:txBody>
      </p:sp>
      <p:sp>
        <p:nvSpPr>
          <p:cNvPr id="959525" name="Line 37"/>
          <p:cNvSpPr>
            <a:spLocks noChangeShapeType="1"/>
          </p:cNvSpPr>
          <p:nvPr/>
        </p:nvSpPr>
        <p:spPr bwMode="auto">
          <a:xfrm>
            <a:off x="5867400" y="3962400"/>
            <a:ext cx="76200" cy="152400"/>
          </a:xfrm>
          <a:prstGeom prst="line">
            <a:avLst/>
          </a:prstGeom>
          <a:noFill/>
          <a:ln w="12700">
            <a:solidFill>
              <a:schemeClr val="tx1"/>
            </a:solidFill>
            <a:round/>
            <a:headEnd/>
            <a:tailEnd/>
          </a:ln>
          <a:effectLst/>
        </p:spPr>
        <p:txBody>
          <a:bodyPr/>
          <a:lstStyle/>
          <a:p>
            <a:endParaRPr lang="en-US"/>
          </a:p>
        </p:txBody>
      </p:sp>
      <p:sp>
        <p:nvSpPr>
          <p:cNvPr id="959526" name="Line 38"/>
          <p:cNvSpPr>
            <a:spLocks noChangeShapeType="1"/>
          </p:cNvSpPr>
          <p:nvPr/>
        </p:nvSpPr>
        <p:spPr bwMode="auto">
          <a:xfrm>
            <a:off x="5029200" y="4800600"/>
            <a:ext cx="76200" cy="152400"/>
          </a:xfrm>
          <a:prstGeom prst="line">
            <a:avLst/>
          </a:prstGeom>
          <a:noFill/>
          <a:ln w="12700">
            <a:solidFill>
              <a:schemeClr val="tx1"/>
            </a:solidFill>
            <a:round/>
            <a:headEnd/>
            <a:tailEnd/>
          </a:ln>
          <a:effectLst/>
        </p:spPr>
        <p:txBody>
          <a:bodyPr/>
          <a:lstStyle/>
          <a:p>
            <a:endParaRPr lang="en-US"/>
          </a:p>
        </p:txBody>
      </p:sp>
      <p:sp>
        <p:nvSpPr>
          <p:cNvPr id="959527" name="Text Box 39"/>
          <p:cNvSpPr txBox="1">
            <a:spLocks noChangeArrowheads="1"/>
          </p:cNvSpPr>
          <p:nvPr/>
        </p:nvSpPr>
        <p:spPr bwMode="auto">
          <a:xfrm>
            <a:off x="5029200" y="4876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26</a:t>
            </a:r>
          </a:p>
        </p:txBody>
      </p:sp>
      <p:sp>
        <p:nvSpPr>
          <p:cNvPr id="959528" name="Text Box 40"/>
          <p:cNvSpPr txBox="1">
            <a:spLocks noChangeArrowheads="1"/>
          </p:cNvSpPr>
          <p:nvPr/>
        </p:nvSpPr>
        <p:spPr bwMode="auto">
          <a:xfrm>
            <a:off x="5867400" y="38100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59529" name="Line 41"/>
          <p:cNvSpPr>
            <a:spLocks noChangeShapeType="1"/>
          </p:cNvSpPr>
          <p:nvPr/>
        </p:nvSpPr>
        <p:spPr bwMode="auto">
          <a:xfrm>
            <a:off x="5943600" y="4419600"/>
            <a:ext cx="76200" cy="152400"/>
          </a:xfrm>
          <a:prstGeom prst="line">
            <a:avLst/>
          </a:prstGeom>
          <a:noFill/>
          <a:ln w="12700">
            <a:solidFill>
              <a:schemeClr val="tx1"/>
            </a:solidFill>
            <a:round/>
            <a:headEnd/>
            <a:tailEnd/>
          </a:ln>
          <a:effectLst/>
        </p:spPr>
        <p:txBody>
          <a:bodyPr/>
          <a:lstStyle/>
          <a:p>
            <a:endParaRPr lang="en-US"/>
          </a:p>
        </p:txBody>
      </p:sp>
      <p:sp>
        <p:nvSpPr>
          <p:cNvPr id="959530" name="Text Box 42"/>
          <p:cNvSpPr txBox="1">
            <a:spLocks noChangeArrowheads="1"/>
          </p:cNvSpPr>
          <p:nvPr/>
        </p:nvSpPr>
        <p:spPr bwMode="auto">
          <a:xfrm>
            <a:off x="5943600" y="4495800"/>
            <a:ext cx="352425" cy="274638"/>
          </a:xfrm>
          <a:prstGeom prst="rect">
            <a:avLst/>
          </a:prstGeom>
          <a:noFill/>
          <a:ln w="12700">
            <a:noFill/>
            <a:miter lim="800000"/>
            <a:headEnd/>
            <a:tailEnd/>
          </a:ln>
          <a:effectLst/>
        </p:spPr>
        <p:txBody>
          <a:bodyPr wrap="none">
            <a:spAutoFit/>
          </a:bodyPr>
          <a:lstStyle/>
          <a:p>
            <a:r>
              <a:rPr lang="en-US" sz="1200" b="1">
                <a:solidFill>
                  <a:schemeClr val="tx1"/>
                </a:solidFill>
              </a:rPr>
              <a:t>28</a:t>
            </a:r>
          </a:p>
        </p:txBody>
      </p:sp>
      <p:sp>
        <p:nvSpPr>
          <p:cNvPr id="959531" name="AutoShape 43"/>
          <p:cNvSpPr>
            <a:spLocks/>
          </p:cNvSpPr>
          <p:nvPr/>
        </p:nvSpPr>
        <p:spPr bwMode="auto">
          <a:xfrm>
            <a:off x="6400800" y="3886200"/>
            <a:ext cx="152400" cy="914400"/>
          </a:xfrm>
          <a:prstGeom prst="rightBrace">
            <a:avLst>
              <a:gd name="adj1" fmla="val 50000"/>
              <a:gd name="adj2" fmla="val 50000"/>
            </a:avLst>
          </a:prstGeom>
          <a:noFill/>
          <a:ln w="12700">
            <a:solidFill>
              <a:schemeClr val="tx1"/>
            </a:solidFill>
            <a:round/>
            <a:headEnd/>
            <a:tailEnd/>
          </a:ln>
          <a:effectLst/>
        </p:spPr>
        <p:txBody>
          <a:bodyPr wrap="none" anchor="ctr"/>
          <a:lstStyle/>
          <a:p>
            <a:endParaRPr lang="en-US"/>
          </a:p>
        </p:txBody>
      </p:sp>
      <p:sp>
        <p:nvSpPr>
          <p:cNvPr id="959532" name="Line 44"/>
          <p:cNvSpPr>
            <a:spLocks noChangeShapeType="1"/>
          </p:cNvSpPr>
          <p:nvPr/>
        </p:nvSpPr>
        <p:spPr bwMode="auto">
          <a:xfrm>
            <a:off x="4800600" y="3429000"/>
            <a:ext cx="0" cy="609600"/>
          </a:xfrm>
          <a:prstGeom prst="line">
            <a:avLst/>
          </a:prstGeom>
          <a:noFill/>
          <a:ln w="19050">
            <a:solidFill>
              <a:schemeClr val="tx1"/>
            </a:solidFill>
            <a:round/>
            <a:headEnd/>
            <a:tailEnd/>
          </a:ln>
          <a:effectLst/>
        </p:spPr>
        <p:txBody>
          <a:bodyPr/>
          <a:lstStyle/>
          <a:p>
            <a:endParaRPr lang="en-US"/>
          </a:p>
        </p:txBody>
      </p:sp>
      <p:sp>
        <p:nvSpPr>
          <p:cNvPr id="45" name="Slide Number Placeholder 44"/>
          <p:cNvSpPr>
            <a:spLocks noGrp="1"/>
          </p:cNvSpPr>
          <p:nvPr>
            <p:ph type="sldNum" sz="quarter" idx="12"/>
          </p:nvPr>
        </p:nvSpPr>
        <p:spPr/>
        <p:txBody>
          <a:bodyPr/>
          <a:lstStyle/>
          <a:p>
            <a:fld id="{5813A39D-012B-4A0E-BD7D-CBC911B86469}" type="slidenum">
              <a:rPr lang="en-US" smtClean="0"/>
              <a:pPr/>
              <a:t>12</a:t>
            </a:fld>
            <a:endParaRPr lang="en-US"/>
          </a:p>
        </p:txBody>
      </p:sp>
      <p:sp>
        <p:nvSpPr>
          <p:cNvPr id="46" name="Footer Placeholder 45"/>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457200" y="274638"/>
            <a:ext cx="8229600" cy="715962"/>
          </a:xfrm>
        </p:spPr>
        <p:txBody>
          <a:bodyPr>
            <a:normAutofit/>
          </a:bodyPr>
          <a:lstStyle/>
          <a:p>
            <a:r>
              <a:rPr lang="en-US" sz="3600" dirty="0"/>
              <a:t>Creating a Single </a:t>
            </a:r>
            <a:r>
              <a:rPr lang="en-US" sz="3600" dirty="0" err="1"/>
              <a:t>Datapath</a:t>
            </a:r>
            <a:r>
              <a:rPr lang="en-US" sz="3600" dirty="0"/>
              <a:t> from the Parts</a:t>
            </a:r>
          </a:p>
        </p:txBody>
      </p:sp>
      <p:sp>
        <p:nvSpPr>
          <p:cNvPr id="967683" name="Rectangle 3"/>
          <p:cNvSpPr>
            <a:spLocks noGrp="1" noChangeArrowheads="1"/>
          </p:cNvSpPr>
          <p:nvPr>
            <p:ph type="body" idx="1"/>
          </p:nvPr>
        </p:nvSpPr>
        <p:spPr>
          <a:xfrm>
            <a:off x="533400" y="914400"/>
            <a:ext cx="7848600" cy="4902200"/>
          </a:xfrm>
        </p:spPr>
        <p:txBody>
          <a:bodyPr>
            <a:normAutofit fontScale="77500" lnSpcReduction="20000"/>
          </a:bodyPr>
          <a:lstStyle/>
          <a:p>
            <a:pPr>
              <a:lnSpc>
                <a:spcPct val="100000"/>
              </a:lnSpc>
              <a:spcBef>
                <a:spcPct val="30000"/>
              </a:spcBef>
            </a:pPr>
            <a:r>
              <a:rPr lang="en-US"/>
              <a:t>Assemble the datapath segments and add control lines and multiplexors as needed</a:t>
            </a:r>
          </a:p>
          <a:p>
            <a:pPr>
              <a:lnSpc>
                <a:spcPct val="100000"/>
              </a:lnSpc>
              <a:spcBef>
                <a:spcPct val="30000"/>
              </a:spcBef>
            </a:pPr>
            <a:r>
              <a:rPr lang="en-US">
                <a:solidFill>
                  <a:schemeClr val="accent1"/>
                </a:solidFill>
              </a:rPr>
              <a:t>Single cycle</a:t>
            </a:r>
            <a:r>
              <a:rPr lang="en-US"/>
              <a:t> design – fetch, decode and execute each instructions in </a:t>
            </a:r>
            <a:r>
              <a:rPr lang="en-US">
                <a:solidFill>
                  <a:schemeClr val="accent1"/>
                </a:solidFill>
              </a:rPr>
              <a:t>one</a:t>
            </a:r>
            <a:r>
              <a:rPr lang="en-US"/>
              <a:t> clock cycle</a:t>
            </a:r>
          </a:p>
          <a:p>
            <a:pPr lvl="1">
              <a:lnSpc>
                <a:spcPct val="100000"/>
              </a:lnSpc>
              <a:spcBef>
                <a:spcPct val="30000"/>
              </a:spcBef>
            </a:pPr>
            <a:r>
              <a:rPr lang="en-US"/>
              <a:t>no datapath resource can be used more than once per instruction, so some must be duplicated (e.g., separate Instruction Memory and Data Memory, several adders)</a:t>
            </a:r>
          </a:p>
          <a:p>
            <a:pPr lvl="1">
              <a:lnSpc>
                <a:spcPct val="100000"/>
              </a:lnSpc>
              <a:spcBef>
                <a:spcPct val="30000"/>
              </a:spcBef>
            </a:pPr>
            <a:r>
              <a:rPr lang="en-US">
                <a:solidFill>
                  <a:schemeClr val="accent1"/>
                </a:solidFill>
              </a:rPr>
              <a:t>multiplexors</a:t>
            </a:r>
            <a:r>
              <a:rPr lang="en-US"/>
              <a:t> needed at the input of shared elements with control lines to do the selection</a:t>
            </a:r>
          </a:p>
          <a:p>
            <a:pPr lvl="1">
              <a:lnSpc>
                <a:spcPct val="100000"/>
              </a:lnSpc>
              <a:spcBef>
                <a:spcPct val="30000"/>
              </a:spcBef>
            </a:pPr>
            <a:r>
              <a:rPr lang="en-US"/>
              <a:t>write signals to control writing to the Register File and Data Memory</a:t>
            </a:r>
          </a:p>
          <a:p>
            <a:pPr lvl="1">
              <a:lnSpc>
                <a:spcPct val="100000"/>
              </a:lnSpc>
              <a:spcBef>
                <a:spcPct val="30000"/>
              </a:spcBef>
            </a:pPr>
            <a:endParaRPr lang="en-US"/>
          </a:p>
          <a:p>
            <a:pPr>
              <a:lnSpc>
                <a:spcPct val="100000"/>
              </a:lnSpc>
              <a:spcBef>
                <a:spcPct val="30000"/>
              </a:spcBef>
            </a:pPr>
            <a:r>
              <a:rPr lang="en-US">
                <a:cs typeface="Arial" charset="0"/>
              </a:rPr>
              <a:t>Cycle time is determined by length of the longest path</a:t>
            </a:r>
          </a:p>
        </p:txBody>
      </p:sp>
      <p:sp>
        <p:nvSpPr>
          <p:cNvPr id="4" name="Slide Number Placeholder 3"/>
          <p:cNvSpPr>
            <a:spLocks noGrp="1"/>
          </p:cNvSpPr>
          <p:nvPr>
            <p:ph type="sldNum" sz="quarter" idx="12"/>
          </p:nvPr>
        </p:nvSpPr>
        <p:spPr/>
        <p:txBody>
          <a:bodyPr/>
          <a:lstStyle/>
          <a:p>
            <a:fld id="{5813A39D-012B-4A0E-BD7D-CBC911B86469}"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normAutofit fontScale="90000"/>
          </a:bodyPr>
          <a:lstStyle/>
          <a:p>
            <a:r>
              <a:rPr lang="en-US"/>
              <a:t>Fetch, R, and Memory Access Portions</a:t>
            </a:r>
          </a:p>
        </p:txBody>
      </p:sp>
      <p:grpSp>
        <p:nvGrpSpPr>
          <p:cNvPr id="2" name="Group 3"/>
          <p:cNvGrpSpPr>
            <a:grpSpLocks/>
          </p:cNvGrpSpPr>
          <p:nvPr/>
        </p:nvGrpSpPr>
        <p:grpSpPr bwMode="auto">
          <a:xfrm>
            <a:off x="482600" y="1371600"/>
            <a:ext cx="8520113" cy="4114800"/>
            <a:chOff x="304" y="864"/>
            <a:chExt cx="5367" cy="2592"/>
          </a:xfrm>
        </p:grpSpPr>
        <p:grpSp>
          <p:nvGrpSpPr>
            <p:cNvPr id="3" name="Group 4"/>
            <p:cNvGrpSpPr>
              <a:grpSpLocks/>
            </p:cNvGrpSpPr>
            <p:nvPr/>
          </p:nvGrpSpPr>
          <p:grpSpPr bwMode="auto">
            <a:xfrm>
              <a:off x="3984" y="1248"/>
              <a:ext cx="1687" cy="1776"/>
              <a:chOff x="3984" y="1248"/>
              <a:chExt cx="1687" cy="1776"/>
            </a:xfrm>
          </p:grpSpPr>
          <p:sp>
            <p:nvSpPr>
              <p:cNvPr id="969733" name="Line 5"/>
              <p:cNvSpPr>
                <a:spLocks noChangeShapeType="1"/>
              </p:cNvSpPr>
              <p:nvPr/>
            </p:nvSpPr>
            <p:spPr bwMode="auto">
              <a:xfrm>
                <a:off x="3984" y="3024"/>
                <a:ext cx="1200" cy="0"/>
              </a:xfrm>
              <a:prstGeom prst="line">
                <a:avLst/>
              </a:prstGeom>
              <a:noFill/>
              <a:ln w="28575">
                <a:solidFill>
                  <a:schemeClr val="tx1"/>
                </a:solidFill>
                <a:round/>
                <a:headEnd/>
                <a:tailEnd/>
              </a:ln>
              <a:effectLst/>
            </p:spPr>
            <p:txBody>
              <a:bodyPr/>
              <a:lstStyle/>
              <a:p>
                <a:endParaRPr lang="en-US"/>
              </a:p>
            </p:txBody>
          </p:sp>
          <p:grpSp>
            <p:nvGrpSpPr>
              <p:cNvPr id="4" name="Group 6"/>
              <p:cNvGrpSpPr>
                <a:grpSpLocks/>
              </p:cNvGrpSpPr>
              <p:nvPr/>
            </p:nvGrpSpPr>
            <p:grpSpPr bwMode="auto">
              <a:xfrm>
                <a:off x="5088" y="1248"/>
                <a:ext cx="583" cy="1776"/>
                <a:chOff x="5088" y="1248"/>
                <a:chExt cx="583" cy="1776"/>
              </a:xfrm>
            </p:grpSpPr>
            <p:sp>
              <p:nvSpPr>
                <p:cNvPr id="969735" name="Line 7"/>
                <p:cNvSpPr>
                  <a:spLocks noChangeShapeType="1"/>
                </p:cNvSpPr>
                <p:nvPr/>
              </p:nvSpPr>
              <p:spPr bwMode="auto">
                <a:xfrm>
                  <a:off x="5184"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36" name="Line 8"/>
                <p:cNvSpPr>
                  <a:spLocks noChangeShapeType="1"/>
                </p:cNvSpPr>
                <p:nvPr/>
              </p:nvSpPr>
              <p:spPr bwMode="auto">
                <a:xfrm>
                  <a:off x="5136"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37" name="Line 9"/>
                <p:cNvSpPr>
                  <a:spLocks noChangeShapeType="1"/>
                </p:cNvSpPr>
                <p:nvPr/>
              </p:nvSpPr>
              <p:spPr bwMode="auto">
                <a:xfrm>
                  <a:off x="5184" y="2400"/>
                  <a:ext cx="0" cy="624"/>
                </a:xfrm>
                <a:prstGeom prst="line">
                  <a:avLst/>
                </a:prstGeom>
                <a:noFill/>
                <a:ln w="28575">
                  <a:solidFill>
                    <a:schemeClr val="tx1"/>
                  </a:solidFill>
                  <a:round/>
                  <a:headEnd/>
                  <a:tailEnd/>
                </a:ln>
                <a:effectLst/>
              </p:spPr>
              <p:txBody>
                <a:bodyPr/>
                <a:lstStyle/>
                <a:p>
                  <a:endParaRPr lang="en-US"/>
                </a:p>
              </p:txBody>
            </p:sp>
            <p:sp>
              <p:nvSpPr>
                <p:cNvPr id="969738" name="AutoShape 10"/>
                <p:cNvSpPr>
                  <a:spLocks noChangeArrowheads="1"/>
                </p:cNvSpPr>
                <p:nvPr/>
              </p:nvSpPr>
              <p:spPr bwMode="auto">
                <a:xfrm rot="-5400000">
                  <a:off x="5184" y="220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739" name="Line 11"/>
                <p:cNvSpPr>
                  <a:spLocks noChangeShapeType="1"/>
                </p:cNvSpPr>
                <p:nvPr/>
              </p:nvSpPr>
              <p:spPr bwMode="auto">
                <a:xfrm>
                  <a:off x="5472" y="2256"/>
                  <a:ext cx="96" cy="0"/>
                </a:xfrm>
                <a:prstGeom prst="line">
                  <a:avLst/>
                </a:prstGeom>
                <a:noFill/>
                <a:ln w="28575">
                  <a:solidFill>
                    <a:schemeClr val="tx1"/>
                  </a:solidFill>
                  <a:round/>
                  <a:headEnd/>
                  <a:tailEnd/>
                </a:ln>
                <a:effectLst/>
              </p:spPr>
              <p:txBody>
                <a:bodyPr/>
                <a:lstStyle/>
                <a:p>
                  <a:endParaRPr lang="en-US"/>
                </a:p>
              </p:txBody>
            </p:sp>
            <p:sp>
              <p:nvSpPr>
                <p:cNvPr id="969740" name="Line 12"/>
                <p:cNvSpPr>
                  <a:spLocks noChangeShapeType="1"/>
                </p:cNvSpPr>
                <p:nvPr/>
              </p:nvSpPr>
              <p:spPr bwMode="auto">
                <a:xfrm>
                  <a:off x="5376" y="1488"/>
                  <a:ext cx="0" cy="576"/>
                </a:xfrm>
                <a:prstGeom prst="line">
                  <a:avLst/>
                </a:prstGeom>
                <a:noFill/>
                <a:ln w="12700">
                  <a:solidFill>
                    <a:schemeClr val="accent1"/>
                  </a:solidFill>
                  <a:round/>
                  <a:headEnd/>
                  <a:tailEnd type="triangle" w="med" len="med"/>
                </a:ln>
                <a:effectLst/>
              </p:spPr>
              <p:txBody>
                <a:bodyPr/>
                <a:lstStyle/>
                <a:p>
                  <a:endParaRPr lang="en-US"/>
                </a:p>
              </p:txBody>
            </p:sp>
            <p:sp>
              <p:nvSpPr>
                <p:cNvPr id="969741" name="Rectangle 13"/>
                <p:cNvSpPr>
                  <a:spLocks noChangeArrowheads="1"/>
                </p:cNvSpPr>
                <p:nvPr/>
              </p:nvSpPr>
              <p:spPr bwMode="auto">
                <a:xfrm>
                  <a:off x="508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MemtoReg</a:t>
                  </a:r>
                </a:p>
              </p:txBody>
            </p:sp>
          </p:grpSp>
        </p:grpSp>
        <p:grpSp>
          <p:nvGrpSpPr>
            <p:cNvPr id="5" name="Group 14"/>
            <p:cNvGrpSpPr>
              <a:grpSpLocks/>
            </p:cNvGrpSpPr>
            <p:nvPr/>
          </p:nvGrpSpPr>
          <p:grpSpPr bwMode="auto">
            <a:xfrm>
              <a:off x="304" y="864"/>
              <a:ext cx="5264" cy="2592"/>
              <a:chOff x="304" y="864"/>
              <a:chExt cx="5264" cy="2592"/>
            </a:xfrm>
          </p:grpSpPr>
          <p:grpSp>
            <p:nvGrpSpPr>
              <p:cNvPr id="6" name="Group 15"/>
              <p:cNvGrpSpPr>
                <a:grpSpLocks/>
              </p:cNvGrpSpPr>
              <p:nvPr/>
            </p:nvGrpSpPr>
            <p:grpSpPr bwMode="auto">
              <a:xfrm>
                <a:off x="1264" y="960"/>
                <a:ext cx="240" cy="624"/>
                <a:chOff x="1392" y="2880"/>
                <a:chExt cx="288" cy="480"/>
              </a:xfrm>
            </p:grpSpPr>
            <p:sp>
              <p:nvSpPr>
                <p:cNvPr id="969744" name="Line 1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69745" name="Line 1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69746" name="Line 1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69747" name="Line 1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69748" name="Line 2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69749" name="Line 2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69750" name="Line 2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69751" name="Rectangle 23"/>
              <p:cNvSpPr>
                <a:spLocks noChangeArrowheads="1"/>
              </p:cNvSpPr>
              <p:nvPr/>
            </p:nvSpPr>
            <p:spPr bwMode="auto">
              <a:xfrm>
                <a:off x="832"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52" name="Rectangle 24"/>
              <p:cNvSpPr>
                <a:spLocks noChangeArrowheads="1"/>
              </p:cNvSpPr>
              <p:nvPr/>
            </p:nvSpPr>
            <p:spPr bwMode="auto">
              <a:xfrm>
                <a:off x="496" y="1920"/>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969753" name="Line 25"/>
              <p:cNvSpPr>
                <a:spLocks noChangeShapeType="1"/>
              </p:cNvSpPr>
              <p:nvPr/>
            </p:nvSpPr>
            <p:spPr bwMode="auto">
              <a:xfrm>
                <a:off x="640"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54" name="Line 26"/>
              <p:cNvSpPr>
                <a:spLocks noChangeShapeType="1"/>
              </p:cNvSpPr>
              <p:nvPr/>
            </p:nvSpPr>
            <p:spPr bwMode="auto">
              <a:xfrm>
                <a:off x="688" y="1056"/>
                <a:ext cx="576" cy="0"/>
              </a:xfrm>
              <a:prstGeom prst="line">
                <a:avLst/>
              </a:prstGeom>
              <a:noFill/>
              <a:ln w="28575">
                <a:solidFill>
                  <a:schemeClr val="tx1"/>
                </a:solidFill>
                <a:round/>
                <a:headEnd/>
                <a:tailEnd type="triangle" w="med" len="med"/>
              </a:ln>
              <a:effectLst/>
            </p:spPr>
            <p:txBody>
              <a:bodyPr/>
              <a:lstStyle/>
              <a:p>
                <a:endParaRPr lang="en-US"/>
              </a:p>
            </p:txBody>
          </p:sp>
          <p:sp>
            <p:nvSpPr>
              <p:cNvPr id="969755" name="Line 27"/>
              <p:cNvSpPr>
                <a:spLocks noChangeShapeType="1"/>
              </p:cNvSpPr>
              <p:nvPr/>
            </p:nvSpPr>
            <p:spPr bwMode="auto">
              <a:xfrm>
                <a:off x="1024" y="1488"/>
                <a:ext cx="240" cy="0"/>
              </a:xfrm>
              <a:prstGeom prst="line">
                <a:avLst/>
              </a:prstGeom>
              <a:noFill/>
              <a:ln w="28575">
                <a:solidFill>
                  <a:schemeClr val="tx1"/>
                </a:solidFill>
                <a:round/>
                <a:headEnd/>
                <a:tailEnd type="triangle" w="med" len="med"/>
              </a:ln>
              <a:effectLst/>
            </p:spPr>
            <p:txBody>
              <a:bodyPr/>
              <a:lstStyle/>
              <a:p>
                <a:endParaRPr lang="en-US"/>
              </a:p>
            </p:txBody>
          </p:sp>
          <p:sp>
            <p:nvSpPr>
              <p:cNvPr id="969756" name="Line 28"/>
              <p:cNvSpPr>
                <a:spLocks noChangeShapeType="1"/>
              </p:cNvSpPr>
              <p:nvPr/>
            </p:nvSpPr>
            <p:spPr bwMode="auto">
              <a:xfrm>
                <a:off x="1696" y="864"/>
                <a:ext cx="0" cy="384"/>
              </a:xfrm>
              <a:prstGeom prst="line">
                <a:avLst/>
              </a:prstGeom>
              <a:noFill/>
              <a:ln w="28575">
                <a:solidFill>
                  <a:schemeClr val="tx1"/>
                </a:solidFill>
                <a:round/>
                <a:headEnd/>
                <a:tailEnd/>
              </a:ln>
              <a:effectLst/>
            </p:spPr>
            <p:txBody>
              <a:bodyPr/>
              <a:lstStyle/>
              <a:p>
                <a:endParaRPr lang="en-US"/>
              </a:p>
            </p:txBody>
          </p:sp>
          <p:sp>
            <p:nvSpPr>
              <p:cNvPr id="969757" name="Line 29"/>
              <p:cNvSpPr>
                <a:spLocks noChangeShapeType="1"/>
              </p:cNvSpPr>
              <p:nvPr/>
            </p:nvSpPr>
            <p:spPr bwMode="auto">
              <a:xfrm>
                <a:off x="1504" y="1248"/>
                <a:ext cx="192" cy="0"/>
              </a:xfrm>
              <a:prstGeom prst="line">
                <a:avLst/>
              </a:prstGeom>
              <a:noFill/>
              <a:ln w="28575">
                <a:solidFill>
                  <a:schemeClr val="tx1"/>
                </a:solidFill>
                <a:round/>
                <a:headEnd/>
                <a:tailEnd/>
              </a:ln>
              <a:effectLst/>
            </p:spPr>
            <p:txBody>
              <a:bodyPr/>
              <a:lstStyle/>
              <a:p>
                <a:endParaRPr lang="en-US"/>
              </a:p>
            </p:txBody>
          </p:sp>
          <p:sp>
            <p:nvSpPr>
              <p:cNvPr id="969758" name="Text Box 30"/>
              <p:cNvSpPr txBox="1">
                <a:spLocks noChangeArrowheads="1"/>
              </p:cNvSpPr>
              <p:nvPr/>
            </p:nvSpPr>
            <p:spPr bwMode="auto">
              <a:xfrm>
                <a:off x="784" y="2016"/>
                <a:ext cx="467" cy="288"/>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69759" name="Text Box 31"/>
              <p:cNvSpPr txBox="1">
                <a:spLocks noChangeArrowheads="1"/>
              </p:cNvSpPr>
              <p:nvPr/>
            </p:nvSpPr>
            <p:spPr bwMode="auto">
              <a:xfrm>
                <a:off x="1264" y="206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69760" name="Text Box 32"/>
              <p:cNvSpPr txBox="1">
                <a:spLocks noChangeArrowheads="1"/>
              </p:cNvSpPr>
              <p:nvPr/>
            </p:nvSpPr>
            <p:spPr bwMode="auto">
              <a:xfrm>
                <a:off x="976" y="1728"/>
                <a:ext cx="613" cy="288"/>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69761" name="Text Box 33"/>
              <p:cNvSpPr txBox="1">
                <a:spLocks noChangeArrowheads="1"/>
              </p:cNvSpPr>
              <p:nvPr/>
            </p:nvSpPr>
            <p:spPr bwMode="auto">
              <a:xfrm>
                <a:off x="1264" y="1200"/>
                <a:ext cx="303" cy="173"/>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69762" name="Text Box 34"/>
              <p:cNvSpPr txBox="1">
                <a:spLocks noChangeArrowheads="1"/>
              </p:cNvSpPr>
              <p:nvPr/>
            </p:nvSpPr>
            <p:spPr bwMode="auto">
              <a:xfrm>
                <a:off x="448" y="2064"/>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69763" name="Line 35"/>
              <p:cNvSpPr>
                <a:spLocks noChangeShapeType="1"/>
              </p:cNvSpPr>
              <p:nvPr/>
            </p:nvSpPr>
            <p:spPr bwMode="auto">
              <a:xfrm>
                <a:off x="304" y="864"/>
                <a:ext cx="1392" cy="0"/>
              </a:xfrm>
              <a:prstGeom prst="line">
                <a:avLst/>
              </a:prstGeom>
              <a:noFill/>
              <a:ln w="28575">
                <a:solidFill>
                  <a:schemeClr val="tx1"/>
                </a:solidFill>
                <a:round/>
                <a:headEnd/>
                <a:tailEnd/>
              </a:ln>
              <a:effectLst/>
            </p:spPr>
            <p:txBody>
              <a:bodyPr/>
              <a:lstStyle/>
              <a:p>
                <a:endParaRPr lang="en-US"/>
              </a:p>
            </p:txBody>
          </p:sp>
          <p:sp>
            <p:nvSpPr>
              <p:cNvPr id="969764" name="Line 36"/>
              <p:cNvSpPr>
                <a:spLocks noChangeShapeType="1"/>
              </p:cNvSpPr>
              <p:nvPr/>
            </p:nvSpPr>
            <p:spPr bwMode="auto">
              <a:xfrm>
                <a:off x="304" y="864"/>
                <a:ext cx="0" cy="1296"/>
              </a:xfrm>
              <a:prstGeom prst="line">
                <a:avLst/>
              </a:prstGeom>
              <a:noFill/>
              <a:ln w="28575">
                <a:solidFill>
                  <a:schemeClr val="tx1"/>
                </a:solidFill>
                <a:round/>
                <a:headEnd/>
                <a:tailEnd/>
              </a:ln>
              <a:effectLst/>
            </p:spPr>
            <p:txBody>
              <a:bodyPr/>
              <a:lstStyle/>
              <a:p>
                <a:endParaRPr lang="en-US"/>
              </a:p>
            </p:txBody>
          </p:sp>
          <p:sp>
            <p:nvSpPr>
              <p:cNvPr id="969765" name="Line 37"/>
              <p:cNvSpPr>
                <a:spLocks noChangeShapeType="1"/>
              </p:cNvSpPr>
              <p:nvPr/>
            </p:nvSpPr>
            <p:spPr bwMode="auto">
              <a:xfrm>
                <a:off x="304" y="2160"/>
                <a:ext cx="192" cy="0"/>
              </a:xfrm>
              <a:prstGeom prst="line">
                <a:avLst/>
              </a:prstGeom>
              <a:noFill/>
              <a:ln w="28575">
                <a:solidFill>
                  <a:schemeClr val="tx1"/>
                </a:solidFill>
                <a:round/>
                <a:headEnd/>
                <a:tailEnd type="triangle" w="med" len="med"/>
              </a:ln>
              <a:effectLst/>
            </p:spPr>
            <p:txBody>
              <a:bodyPr/>
              <a:lstStyle/>
              <a:p>
                <a:endParaRPr lang="en-US"/>
              </a:p>
            </p:txBody>
          </p:sp>
          <p:sp>
            <p:nvSpPr>
              <p:cNvPr id="969766" name="Line 38"/>
              <p:cNvSpPr>
                <a:spLocks noChangeShapeType="1"/>
              </p:cNvSpPr>
              <p:nvPr/>
            </p:nvSpPr>
            <p:spPr bwMode="auto">
              <a:xfrm>
                <a:off x="688" y="1056"/>
                <a:ext cx="0" cy="1104"/>
              </a:xfrm>
              <a:prstGeom prst="line">
                <a:avLst/>
              </a:prstGeom>
              <a:noFill/>
              <a:ln w="28575">
                <a:solidFill>
                  <a:schemeClr val="tx1"/>
                </a:solidFill>
                <a:round/>
                <a:headEnd/>
                <a:tailEnd/>
              </a:ln>
              <a:effectLst/>
            </p:spPr>
            <p:txBody>
              <a:bodyPr/>
              <a:lstStyle/>
              <a:p>
                <a:endParaRPr lang="en-US"/>
              </a:p>
            </p:txBody>
          </p:sp>
          <p:sp>
            <p:nvSpPr>
              <p:cNvPr id="969767" name="Text Box 39"/>
              <p:cNvSpPr txBox="1">
                <a:spLocks noChangeArrowheads="1"/>
              </p:cNvSpPr>
              <p:nvPr/>
            </p:nvSpPr>
            <p:spPr bwMode="auto">
              <a:xfrm>
                <a:off x="880" y="1392"/>
                <a:ext cx="169" cy="173"/>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69768" name="Rectangle 40"/>
              <p:cNvSpPr>
                <a:spLocks noChangeArrowheads="1"/>
              </p:cNvSpPr>
              <p:nvPr/>
            </p:nvSpPr>
            <p:spPr bwMode="auto">
              <a:xfrm>
                <a:off x="2096"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69" name="Line 41"/>
              <p:cNvSpPr>
                <a:spLocks noChangeShapeType="1"/>
              </p:cNvSpPr>
              <p:nvPr/>
            </p:nvSpPr>
            <p:spPr bwMode="auto">
              <a:xfrm>
                <a:off x="1744" y="2160"/>
                <a:ext cx="160" cy="0"/>
              </a:xfrm>
              <a:prstGeom prst="line">
                <a:avLst/>
              </a:prstGeom>
              <a:noFill/>
              <a:ln w="28575">
                <a:solidFill>
                  <a:schemeClr val="tx1"/>
                </a:solidFill>
                <a:round/>
                <a:headEnd/>
                <a:tailEnd/>
              </a:ln>
              <a:effectLst/>
            </p:spPr>
            <p:txBody>
              <a:bodyPr/>
              <a:lstStyle/>
              <a:p>
                <a:endParaRPr lang="en-US"/>
              </a:p>
            </p:txBody>
          </p:sp>
          <p:sp>
            <p:nvSpPr>
              <p:cNvPr id="969770" name="Line 42"/>
              <p:cNvSpPr>
                <a:spLocks noChangeShapeType="1"/>
              </p:cNvSpPr>
              <p:nvPr/>
            </p:nvSpPr>
            <p:spPr bwMode="auto">
              <a:xfrm>
                <a:off x="1904" y="201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1" name="Line 43"/>
              <p:cNvSpPr>
                <a:spLocks noChangeShapeType="1"/>
              </p:cNvSpPr>
              <p:nvPr/>
            </p:nvSpPr>
            <p:spPr bwMode="auto">
              <a:xfrm>
                <a:off x="1904" y="225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2" name="Line 44"/>
              <p:cNvSpPr>
                <a:spLocks noChangeShapeType="1"/>
              </p:cNvSpPr>
              <p:nvPr/>
            </p:nvSpPr>
            <p:spPr bwMode="auto">
              <a:xfrm>
                <a:off x="1904" y="1776"/>
                <a:ext cx="192" cy="0"/>
              </a:xfrm>
              <a:prstGeom prst="line">
                <a:avLst/>
              </a:prstGeom>
              <a:noFill/>
              <a:ln w="19050">
                <a:solidFill>
                  <a:schemeClr val="tx1"/>
                </a:solidFill>
                <a:round/>
                <a:headEnd/>
                <a:tailEnd type="triangle" w="med" len="med"/>
              </a:ln>
              <a:effectLst/>
            </p:spPr>
            <p:txBody>
              <a:bodyPr/>
              <a:lstStyle/>
              <a:p>
                <a:endParaRPr lang="en-US"/>
              </a:p>
            </p:txBody>
          </p:sp>
          <p:sp>
            <p:nvSpPr>
              <p:cNvPr id="969773" name="Line 45"/>
              <p:cNvSpPr>
                <a:spLocks noChangeShapeType="1"/>
              </p:cNvSpPr>
              <p:nvPr/>
            </p:nvSpPr>
            <p:spPr bwMode="auto">
              <a:xfrm>
                <a:off x="3008" y="1920"/>
                <a:ext cx="544" cy="0"/>
              </a:xfrm>
              <a:prstGeom prst="line">
                <a:avLst/>
              </a:prstGeom>
              <a:noFill/>
              <a:ln w="28575">
                <a:solidFill>
                  <a:schemeClr val="tx1"/>
                </a:solidFill>
                <a:round/>
                <a:headEnd/>
                <a:tailEnd type="triangle" w="med" len="med"/>
              </a:ln>
              <a:effectLst/>
            </p:spPr>
            <p:txBody>
              <a:bodyPr/>
              <a:lstStyle/>
              <a:p>
                <a:endParaRPr lang="en-US"/>
              </a:p>
            </p:txBody>
          </p:sp>
          <p:sp>
            <p:nvSpPr>
              <p:cNvPr id="969774" name="Line 46"/>
              <p:cNvSpPr>
                <a:spLocks noChangeShapeType="1"/>
              </p:cNvSpPr>
              <p:nvPr/>
            </p:nvSpPr>
            <p:spPr bwMode="auto">
              <a:xfrm>
                <a:off x="3888" y="2160"/>
                <a:ext cx="112" cy="0"/>
              </a:xfrm>
              <a:prstGeom prst="line">
                <a:avLst/>
              </a:prstGeom>
              <a:noFill/>
              <a:ln w="28575">
                <a:solidFill>
                  <a:schemeClr val="tx1"/>
                </a:solidFill>
                <a:round/>
                <a:headEnd/>
                <a:tailEnd/>
              </a:ln>
              <a:effectLst/>
            </p:spPr>
            <p:txBody>
              <a:bodyPr/>
              <a:lstStyle/>
              <a:p>
                <a:endParaRPr lang="en-US"/>
              </a:p>
            </p:txBody>
          </p:sp>
          <p:sp>
            <p:nvSpPr>
              <p:cNvPr id="969775" name="Line 47"/>
              <p:cNvSpPr>
                <a:spLocks noChangeShapeType="1"/>
              </p:cNvSpPr>
              <p:nvPr/>
            </p:nvSpPr>
            <p:spPr bwMode="auto">
              <a:xfrm flipH="1">
                <a:off x="3984" y="1872"/>
                <a:ext cx="0" cy="1152"/>
              </a:xfrm>
              <a:prstGeom prst="line">
                <a:avLst/>
              </a:prstGeom>
              <a:noFill/>
              <a:ln w="28575">
                <a:solidFill>
                  <a:schemeClr val="tx1"/>
                </a:solidFill>
                <a:round/>
                <a:headEnd/>
                <a:tailEnd/>
              </a:ln>
              <a:effectLst/>
            </p:spPr>
            <p:txBody>
              <a:bodyPr/>
              <a:lstStyle/>
              <a:p>
                <a:endParaRPr lang="en-US"/>
              </a:p>
            </p:txBody>
          </p:sp>
          <p:sp>
            <p:nvSpPr>
              <p:cNvPr id="969776" name="Text Box 48"/>
              <p:cNvSpPr txBox="1">
                <a:spLocks noChangeArrowheads="1"/>
              </p:cNvSpPr>
              <p:nvPr/>
            </p:nvSpPr>
            <p:spPr bwMode="auto">
              <a:xfrm>
                <a:off x="2048" y="240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777" name="Text Box 49"/>
              <p:cNvSpPr txBox="1">
                <a:spLocks noChangeArrowheads="1"/>
              </p:cNvSpPr>
              <p:nvPr/>
            </p:nvSpPr>
            <p:spPr bwMode="auto">
              <a:xfrm>
                <a:off x="2048" y="168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69778" name="Text Box 50"/>
              <p:cNvSpPr txBox="1">
                <a:spLocks noChangeArrowheads="1"/>
              </p:cNvSpPr>
              <p:nvPr/>
            </p:nvSpPr>
            <p:spPr bwMode="auto">
              <a:xfrm>
                <a:off x="2048" y="1920"/>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69779" name="Text Box 51"/>
              <p:cNvSpPr txBox="1">
                <a:spLocks noChangeArrowheads="1"/>
              </p:cNvSpPr>
              <p:nvPr/>
            </p:nvSpPr>
            <p:spPr bwMode="auto">
              <a:xfrm>
                <a:off x="2048"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69780" name="Text Box 52"/>
              <p:cNvSpPr txBox="1">
                <a:spLocks noChangeArrowheads="1"/>
              </p:cNvSpPr>
              <p:nvPr/>
            </p:nvSpPr>
            <p:spPr bwMode="auto">
              <a:xfrm>
                <a:off x="2252" y="1824"/>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69781" name="Text Box 53"/>
              <p:cNvSpPr txBox="1">
                <a:spLocks noChangeArrowheads="1"/>
              </p:cNvSpPr>
              <p:nvPr/>
            </p:nvSpPr>
            <p:spPr bwMode="auto">
              <a:xfrm>
                <a:off x="2624" y="177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69782" name="Text Box 54"/>
              <p:cNvSpPr txBox="1">
                <a:spLocks noChangeArrowheads="1"/>
              </p:cNvSpPr>
              <p:nvPr/>
            </p:nvSpPr>
            <p:spPr bwMode="auto">
              <a:xfrm>
                <a:off x="2640" y="220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69783" name="Freeform 55"/>
              <p:cNvSpPr>
                <a:spLocks/>
              </p:cNvSpPr>
              <p:nvPr/>
            </p:nvSpPr>
            <p:spPr bwMode="auto">
              <a:xfrm>
                <a:off x="3536" y="172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69784" name="Rectangle 56"/>
              <p:cNvSpPr>
                <a:spLocks noChangeArrowheads="1"/>
              </p:cNvSpPr>
              <p:nvPr/>
            </p:nvSpPr>
            <p:spPr bwMode="auto">
              <a:xfrm>
                <a:off x="3600" y="211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69785" name="Rectangle 57"/>
              <p:cNvSpPr>
                <a:spLocks noChangeArrowheads="1"/>
              </p:cNvSpPr>
              <p:nvPr/>
            </p:nvSpPr>
            <p:spPr bwMode="auto">
              <a:xfrm>
                <a:off x="3632" y="1440"/>
                <a:ext cx="480"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69786" name="Rectangle 58"/>
              <p:cNvSpPr>
                <a:spLocks noChangeArrowheads="1"/>
              </p:cNvSpPr>
              <p:nvPr/>
            </p:nvSpPr>
            <p:spPr bwMode="auto">
              <a:xfrm>
                <a:off x="3728" y="1584"/>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69787" name="Rectangle 59"/>
              <p:cNvSpPr>
                <a:spLocks noChangeArrowheads="1"/>
              </p:cNvSpPr>
              <p:nvPr/>
            </p:nvSpPr>
            <p:spPr bwMode="auto">
              <a:xfrm>
                <a:off x="3552"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69788" name="Line 60"/>
              <p:cNvSpPr>
                <a:spLocks noChangeShapeType="1"/>
              </p:cNvSpPr>
              <p:nvPr/>
            </p:nvSpPr>
            <p:spPr bwMode="auto">
              <a:xfrm>
                <a:off x="3632" y="1488"/>
                <a:ext cx="0" cy="288"/>
              </a:xfrm>
              <a:prstGeom prst="line">
                <a:avLst/>
              </a:prstGeom>
              <a:noFill/>
              <a:ln w="19050">
                <a:solidFill>
                  <a:schemeClr val="accent1"/>
                </a:solidFill>
                <a:round/>
                <a:headEnd/>
                <a:tailEnd type="triangle" w="med" len="med"/>
              </a:ln>
              <a:effectLst/>
            </p:spPr>
            <p:txBody>
              <a:bodyPr/>
              <a:lstStyle/>
              <a:p>
                <a:endParaRPr lang="en-US"/>
              </a:p>
            </p:txBody>
          </p:sp>
          <p:sp>
            <p:nvSpPr>
              <p:cNvPr id="969789" name="Line 61"/>
              <p:cNvSpPr>
                <a:spLocks noChangeShapeType="1"/>
              </p:cNvSpPr>
              <p:nvPr/>
            </p:nvSpPr>
            <p:spPr bwMode="auto">
              <a:xfrm>
                <a:off x="2528"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790" name="Rectangle 62"/>
              <p:cNvSpPr>
                <a:spLocks noChangeArrowheads="1"/>
              </p:cNvSpPr>
              <p:nvPr/>
            </p:nvSpPr>
            <p:spPr bwMode="auto">
              <a:xfrm>
                <a:off x="2336" y="1248"/>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69791" name="Line 63"/>
              <p:cNvSpPr>
                <a:spLocks noChangeShapeType="1"/>
              </p:cNvSpPr>
              <p:nvPr/>
            </p:nvSpPr>
            <p:spPr bwMode="auto">
              <a:xfrm flipV="1">
                <a:off x="3728" y="1584"/>
                <a:ext cx="0" cy="240"/>
              </a:xfrm>
              <a:prstGeom prst="line">
                <a:avLst/>
              </a:prstGeom>
              <a:noFill/>
              <a:ln w="12700">
                <a:solidFill>
                  <a:schemeClr val="tx1"/>
                </a:solidFill>
                <a:round/>
                <a:headEnd/>
                <a:tailEnd type="triangle" w="med" len="med"/>
              </a:ln>
              <a:effectLst/>
            </p:spPr>
            <p:txBody>
              <a:bodyPr/>
              <a:lstStyle/>
              <a:p>
                <a:endParaRPr lang="en-US"/>
              </a:p>
            </p:txBody>
          </p:sp>
          <p:sp>
            <p:nvSpPr>
              <p:cNvPr id="969792" name="Line 64"/>
              <p:cNvSpPr>
                <a:spLocks noChangeShapeType="1"/>
              </p:cNvSpPr>
              <p:nvPr/>
            </p:nvSpPr>
            <p:spPr bwMode="auto">
              <a:xfrm flipV="1">
                <a:off x="3824" y="1728"/>
                <a:ext cx="0" cy="192"/>
              </a:xfrm>
              <a:prstGeom prst="line">
                <a:avLst/>
              </a:prstGeom>
              <a:noFill/>
              <a:ln w="12700">
                <a:solidFill>
                  <a:schemeClr val="tx1"/>
                </a:solidFill>
                <a:round/>
                <a:headEnd/>
                <a:tailEnd type="triangle" w="med" len="med"/>
              </a:ln>
              <a:effectLst/>
            </p:spPr>
            <p:txBody>
              <a:bodyPr/>
              <a:lstStyle/>
              <a:p>
                <a:endParaRPr lang="en-US"/>
              </a:p>
            </p:txBody>
          </p:sp>
          <p:sp>
            <p:nvSpPr>
              <p:cNvPr id="969793" name="Line 65"/>
              <p:cNvSpPr>
                <a:spLocks noChangeShapeType="1"/>
              </p:cNvSpPr>
              <p:nvPr/>
            </p:nvSpPr>
            <p:spPr bwMode="auto">
              <a:xfrm>
                <a:off x="5568" y="2256"/>
                <a:ext cx="0" cy="1200"/>
              </a:xfrm>
              <a:prstGeom prst="line">
                <a:avLst/>
              </a:prstGeom>
              <a:noFill/>
              <a:ln w="28575">
                <a:solidFill>
                  <a:schemeClr val="tx1"/>
                </a:solidFill>
                <a:round/>
                <a:headEnd/>
                <a:tailEnd/>
              </a:ln>
              <a:effectLst/>
            </p:spPr>
            <p:txBody>
              <a:bodyPr/>
              <a:lstStyle/>
              <a:p>
                <a:endParaRPr lang="en-US"/>
              </a:p>
            </p:txBody>
          </p:sp>
          <p:sp>
            <p:nvSpPr>
              <p:cNvPr id="969794" name="Rectangle 66"/>
              <p:cNvSpPr>
                <a:spLocks noChangeArrowheads="1"/>
              </p:cNvSpPr>
              <p:nvPr/>
            </p:nvSpPr>
            <p:spPr bwMode="auto">
              <a:xfrm>
                <a:off x="4224" y="1680"/>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69795" name="Line 67"/>
              <p:cNvSpPr>
                <a:spLocks noChangeShapeType="1"/>
              </p:cNvSpPr>
              <p:nvPr/>
            </p:nvSpPr>
            <p:spPr bwMode="auto">
              <a:xfrm>
                <a:off x="3984" y="1872"/>
                <a:ext cx="240" cy="0"/>
              </a:xfrm>
              <a:prstGeom prst="line">
                <a:avLst/>
              </a:prstGeom>
              <a:noFill/>
              <a:ln w="28575">
                <a:solidFill>
                  <a:schemeClr val="tx1"/>
                </a:solidFill>
                <a:round/>
                <a:headEnd/>
                <a:tailEnd type="triangle" w="med" len="med"/>
              </a:ln>
              <a:effectLst/>
            </p:spPr>
            <p:txBody>
              <a:bodyPr/>
              <a:lstStyle/>
              <a:p>
                <a:endParaRPr lang="en-US"/>
              </a:p>
            </p:txBody>
          </p:sp>
          <p:sp>
            <p:nvSpPr>
              <p:cNvPr id="969796" name="Line 68"/>
              <p:cNvSpPr>
                <a:spLocks noChangeShapeType="1"/>
              </p:cNvSpPr>
              <p:nvPr/>
            </p:nvSpPr>
            <p:spPr bwMode="auto">
              <a:xfrm>
                <a:off x="4080"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797" name="Line 69"/>
              <p:cNvSpPr>
                <a:spLocks noChangeShapeType="1"/>
              </p:cNvSpPr>
              <p:nvPr/>
            </p:nvSpPr>
            <p:spPr bwMode="auto">
              <a:xfrm>
                <a:off x="4080" y="2400"/>
                <a:ext cx="0" cy="288"/>
              </a:xfrm>
              <a:prstGeom prst="line">
                <a:avLst/>
              </a:prstGeom>
              <a:noFill/>
              <a:ln w="28575">
                <a:solidFill>
                  <a:schemeClr val="tx1"/>
                </a:solidFill>
                <a:round/>
                <a:headEnd/>
                <a:tailEnd/>
              </a:ln>
              <a:effectLst/>
            </p:spPr>
            <p:txBody>
              <a:bodyPr/>
              <a:lstStyle/>
              <a:p>
                <a:endParaRPr lang="en-US"/>
              </a:p>
            </p:txBody>
          </p:sp>
          <p:sp>
            <p:nvSpPr>
              <p:cNvPr id="969798" name="Text Box 70"/>
              <p:cNvSpPr txBox="1">
                <a:spLocks noChangeArrowheads="1"/>
              </p:cNvSpPr>
              <p:nvPr/>
            </p:nvSpPr>
            <p:spPr bwMode="auto">
              <a:xfrm>
                <a:off x="4176" y="1968"/>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69799" name="Text Box 71"/>
              <p:cNvSpPr txBox="1">
                <a:spLocks noChangeArrowheads="1"/>
              </p:cNvSpPr>
              <p:nvPr/>
            </p:nvSpPr>
            <p:spPr bwMode="auto">
              <a:xfrm>
                <a:off x="4176" y="1776"/>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69800" name="Text Box 72"/>
              <p:cNvSpPr txBox="1">
                <a:spLocks noChangeArrowheads="1"/>
              </p:cNvSpPr>
              <p:nvPr/>
            </p:nvSpPr>
            <p:spPr bwMode="auto">
              <a:xfrm>
                <a:off x="4176" y="2304"/>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69801" name="Text Box 73"/>
              <p:cNvSpPr txBox="1">
                <a:spLocks noChangeArrowheads="1"/>
              </p:cNvSpPr>
              <p:nvPr/>
            </p:nvSpPr>
            <p:spPr bwMode="auto">
              <a:xfrm>
                <a:off x="4608" y="2064"/>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69802" name="Line 74"/>
              <p:cNvSpPr>
                <a:spLocks noChangeShapeType="1"/>
              </p:cNvSpPr>
              <p:nvPr/>
            </p:nvSpPr>
            <p:spPr bwMode="auto">
              <a:xfrm>
                <a:off x="4656" y="1488"/>
                <a:ext cx="0" cy="192"/>
              </a:xfrm>
              <a:prstGeom prst="line">
                <a:avLst/>
              </a:prstGeom>
              <a:noFill/>
              <a:ln w="12700">
                <a:solidFill>
                  <a:schemeClr val="accent1"/>
                </a:solidFill>
                <a:round/>
                <a:headEnd/>
                <a:tailEnd type="triangle" w="med" len="med"/>
              </a:ln>
              <a:effectLst/>
            </p:spPr>
            <p:txBody>
              <a:bodyPr/>
              <a:lstStyle/>
              <a:p>
                <a:endParaRPr lang="en-US"/>
              </a:p>
            </p:txBody>
          </p:sp>
          <p:sp>
            <p:nvSpPr>
              <p:cNvPr id="969803" name="Rectangle 75"/>
              <p:cNvSpPr>
                <a:spLocks noChangeArrowheads="1"/>
              </p:cNvSpPr>
              <p:nvPr/>
            </p:nvSpPr>
            <p:spPr bwMode="auto">
              <a:xfrm>
                <a:off x="4368" y="1248"/>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MemWrite</a:t>
                </a:r>
              </a:p>
            </p:txBody>
          </p:sp>
          <p:sp>
            <p:nvSpPr>
              <p:cNvPr id="969804" name="Rectangle 76"/>
              <p:cNvSpPr>
                <a:spLocks noChangeArrowheads="1"/>
              </p:cNvSpPr>
              <p:nvPr/>
            </p:nvSpPr>
            <p:spPr bwMode="auto">
              <a:xfrm>
                <a:off x="4416" y="2784"/>
                <a:ext cx="583" cy="206"/>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MemRead</a:t>
                </a:r>
              </a:p>
            </p:txBody>
          </p:sp>
          <p:sp>
            <p:nvSpPr>
              <p:cNvPr id="969805" name="Line 77"/>
              <p:cNvSpPr>
                <a:spLocks noChangeShapeType="1"/>
              </p:cNvSpPr>
              <p:nvPr/>
            </p:nvSpPr>
            <p:spPr bwMode="auto">
              <a:xfrm>
                <a:off x="4656" y="2592"/>
                <a:ext cx="0" cy="192"/>
              </a:xfrm>
              <a:prstGeom prst="line">
                <a:avLst/>
              </a:prstGeom>
              <a:noFill/>
              <a:ln w="12700">
                <a:solidFill>
                  <a:schemeClr val="accent1"/>
                </a:solidFill>
                <a:round/>
                <a:headEnd type="triangle" w="med" len="med"/>
                <a:tailEnd/>
              </a:ln>
              <a:effectLst/>
            </p:spPr>
            <p:txBody>
              <a:bodyPr/>
              <a:lstStyle/>
              <a:p>
                <a:endParaRPr lang="en-US"/>
              </a:p>
            </p:txBody>
          </p:sp>
          <p:sp>
            <p:nvSpPr>
              <p:cNvPr id="969806" name="Line 78"/>
              <p:cNvSpPr>
                <a:spLocks noChangeShapeType="1"/>
              </p:cNvSpPr>
              <p:nvPr/>
            </p:nvSpPr>
            <p:spPr bwMode="auto">
              <a:xfrm>
                <a:off x="1824" y="3456"/>
                <a:ext cx="3744" cy="0"/>
              </a:xfrm>
              <a:prstGeom prst="line">
                <a:avLst/>
              </a:prstGeom>
              <a:noFill/>
              <a:ln w="28575">
                <a:solidFill>
                  <a:schemeClr val="tx1"/>
                </a:solidFill>
                <a:round/>
                <a:headEnd/>
                <a:tailEnd/>
              </a:ln>
              <a:effectLst/>
            </p:spPr>
            <p:txBody>
              <a:bodyPr/>
              <a:lstStyle/>
              <a:p>
                <a:endParaRPr lang="en-US"/>
              </a:p>
            </p:txBody>
          </p:sp>
          <p:sp>
            <p:nvSpPr>
              <p:cNvPr id="969807" name="Line 79"/>
              <p:cNvSpPr>
                <a:spLocks noChangeShapeType="1"/>
              </p:cNvSpPr>
              <p:nvPr/>
            </p:nvSpPr>
            <p:spPr bwMode="auto">
              <a:xfrm>
                <a:off x="3072" y="2688"/>
                <a:ext cx="1008" cy="0"/>
              </a:xfrm>
              <a:prstGeom prst="line">
                <a:avLst/>
              </a:prstGeom>
              <a:noFill/>
              <a:ln w="28575">
                <a:solidFill>
                  <a:schemeClr val="tx1"/>
                </a:solidFill>
                <a:round/>
                <a:headEnd/>
                <a:tailEnd/>
              </a:ln>
              <a:effectLst/>
            </p:spPr>
            <p:txBody>
              <a:bodyPr/>
              <a:lstStyle/>
              <a:p>
                <a:endParaRPr lang="en-US"/>
              </a:p>
            </p:txBody>
          </p:sp>
          <p:sp>
            <p:nvSpPr>
              <p:cNvPr id="969808" name="Line 80"/>
              <p:cNvSpPr>
                <a:spLocks noChangeShapeType="1"/>
              </p:cNvSpPr>
              <p:nvPr/>
            </p:nvSpPr>
            <p:spPr bwMode="auto">
              <a:xfrm>
                <a:off x="2928" y="3024"/>
                <a:ext cx="240" cy="0"/>
              </a:xfrm>
              <a:prstGeom prst="line">
                <a:avLst/>
              </a:prstGeom>
              <a:noFill/>
              <a:ln w="28575">
                <a:solidFill>
                  <a:schemeClr val="tx1"/>
                </a:solidFill>
                <a:round/>
                <a:headEnd/>
                <a:tailEnd/>
              </a:ln>
              <a:effectLst/>
            </p:spPr>
            <p:txBody>
              <a:bodyPr/>
              <a:lstStyle/>
              <a:p>
                <a:endParaRPr lang="en-US"/>
              </a:p>
            </p:txBody>
          </p:sp>
          <p:sp>
            <p:nvSpPr>
              <p:cNvPr id="969809" name="Oval 81"/>
              <p:cNvSpPr>
                <a:spLocks noChangeArrowheads="1"/>
              </p:cNvSpPr>
              <p:nvPr/>
            </p:nvSpPr>
            <p:spPr bwMode="auto">
              <a:xfrm>
                <a:off x="2544" y="2784"/>
                <a:ext cx="384" cy="576"/>
              </a:xfrm>
              <a:prstGeom prst="ellipse">
                <a:avLst/>
              </a:prstGeom>
              <a:noFill/>
              <a:ln w="12700">
                <a:solidFill>
                  <a:schemeClr val="tx1"/>
                </a:solidFill>
                <a:round/>
                <a:headEnd/>
                <a:tailEnd/>
              </a:ln>
              <a:effectLst/>
            </p:spPr>
            <p:txBody>
              <a:bodyPr wrap="none" anchor="ctr"/>
              <a:lstStyle/>
              <a:p>
                <a:endParaRPr lang="en-US"/>
              </a:p>
            </p:txBody>
          </p:sp>
          <p:sp>
            <p:nvSpPr>
              <p:cNvPr id="969810" name="Rectangle 82"/>
              <p:cNvSpPr>
                <a:spLocks noChangeArrowheads="1"/>
              </p:cNvSpPr>
              <p:nvPr/>
            </p:nvSpPr>
            <p:spPr bwMode="auto">
              <a:xfrm>
                <a:off x="2576" y="2880"/>
                <a:ext cx="336" cy="288"/>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69811" name="Line 83"/>
              <p:cNvSpPr>
                <a:spLocks noChangeShapeType="1"/>
              </p:cNvSpPr>
              <p:nvPr/>
            </p:nvSpPr>
            <p:spPr bwMode="auto">
              <a:xfrm>
                <a:off x="1920" y="3024"/>
                <a:ext cx="624" cy="0"/>
              </a:xfrm>
              <a:prstGeom prst="line">
                <a:avLst/>
              </a:prstGeom>
              <a:noFill/>
              <a:ln w="28575">
                <a:solidFill>
                  <a:schemeClr val="tx1"/>
                </a:solidFill>
                <a:round/>
                <a:headEnd/>
                <a:tailEnd/>
              </a:ln>
              <a:effectLst/>
            </p:spPr>
            <p:txBody>
              <a:bodyPr/>
              <a:lstStyle/>
              <a:p>
                <a:endParaRPr lang="en-US"/>
              </a:p>
            </p:txBody>
          </p:sp>
          <p:sp>
            <p:nvSpPr>
              <p:cNvPr id="969812" name="Line 84"/>
              <p:cNvSpPr>
                <a:spLocks noChangeShapeType="1"/>
              </p:cNvSpPr>
              <p:nvPr/>
            </p:nvSpPr>
            <p:spPr bwMode="auto">
              <a:xfrm>
                <a:off x="2336" y="2976"/>
                <a:ext cx="48" cy="96"/>
              </a:xfrm>
              <a:prstGeom prst="line">
                <a:avLst/>
              </a:prstGeom>
              <a:noFill/>
              <a:ln w="12700">
                <a:solidFill>
                  <a:schemeClr val="tx1"/>
                </a:solidFill>
                <a:round/>
                <a:headEnd/>
                <a:tailEnd/>
              </a:ln>
              <a:effectLst/>
            </p:spPr>
            <p:txBody>
              <a:bodyPr/>
              <a:lstStyle/>
              <a:p>
                <a:endParaRPr lang="en-US"/>
              </a:p>
            </p:txBody>
          </p:sp>
          <p:sp>
            <p:nvSpPr>
              <p:cNvPr id="969813" name="Line 85"/>
              <p:cNvSpPr>
                <a:spLocks noChangeShapeType="1"/>
              </p:cNvSpPr>
              <p:nvPr/>
            </p:nvSpPr>
            <p:spPr bwMode="auto">
              <a:xfrm>
                <a:off x="2976" y="2976"/>
                <a:ext cx="48" cy="96"/>
              </a:xfrm>
              <a:prstGeom prst="line">
                <a:avLst/>
              </a:prstGeom>
              <a:noFill/>
              <a:ln w="12700">
                <a:solidFill>
                  <a:schemeClr val="tx1"/>
                </a:solidFill>
                <a:round/>
                <a:headEnd/>
                <a:tailEnd/>
              </a:ln>
              <a:effectLst/>
            </p:spPr>
            <p:txBody>
              <a:bodyPr/>
              <a:lstStyle/>
              <a:p>
                <a:endParaRPr lang="en-US"/>
              </a:p>
            </p:txBody>
          </p:sp>
          <p:sp>
            <p:nvSpPr>
              <p:cNvPr id="969814" name="Text Box 86"/>
              <p:cNvSpPr txBox="1">
                <a:spLocks noChangeArrowheads="1"/>
              </p:cNvSpPr>
              <p:nvPr/>
            </p:nvSpPr>
            <p:spPr bwMode="auto">
              <a:xfrm>
                <a:off x="2336" y="3024"/>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69815" name="Text Box 87"/>
              <p:cNvSpPr txBox="1">
                <a:spLocks noChangeArrowheads="1"/>
              </p:cNvSpPr>
              <p:nvPr/>
            </p:nvSpPr>
            <p:spPr bwMode="auto">
              <a:xfrm>
                <a:off x="2976" y="3024"/>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69816" name="Line 88"/>
              <p:cNvSpPr>
                <a:spLocks noChangeShapeType="1"/>
              </p:cNvSpPr>
              <p:nvPr/>
            </p:nvSpPr>
            <p:spPr bwMode="auto">
              <a:xfrm>
                <a:off x="3072" y="2304"/>
                <a:ext cx="0" cy="384"/>
              </a:xfrm>
              <a:prstGeom prst="line">
                <a:avLst/>
              </a:prstGeom>
              <a:noFill/>
              <a:ln w="28575">
                <a:solidFill>
                  <a:schemeClr val="tx1"/>
                </a:solidFill>
                <a:round/>
                <a:headEnd/>
                <a:tailEnd/>
              </a:ln>
              <a:effectLst/>
            </p:spPr>
            <p:txBody>
              <a:bodyPr/>
              <a:lstStyle/>
              <a:p>
                <a:endParaRPr lang="en-US"/>
              </a:p>
            </p:txBody>
          </p:sp>
          <p:sp>
            <p:nvSpPr>
              <p:cNvPr id="969817" name="Line 89"/>
              <p:cNvSpPr>
                <a:spLocks noChangeShapeType="1"/>
              </p:cNvSpPr>
              <p:nvPr/>
            </p:nvSpPr>
            <p:spPr bwMode="auto">
              <a:xfrm>
                <a:off x="1920" y="1776"/>
                <a:ext cx="0" cy="1248"/>
              </a:xfrm>
              <a:prstGeom prst="line">
                <a:avLst/>
              </a:prstGeom>
              <a:noFill/>
              <a:ln w="28575">
                <a:solidFill>
                  <a:schemeClr val="tx1"/>
                </a:solidFill>
                <a:round/>
                <a:headEnd/>
                <a:tailEnd/>
              </a:ln>
              <a:effectLst/>
            </p:spPr>
            <p:txBody>
              <a:bodyPr/>
              <a:lstStyle/>
              <a:p>
                <a:endParaRPr lang="en-US"/>
              </a:p>
            </p:txBody>
          </p:sp>
          <p:sp>
            <p:nvSpPr>
              <p:cNvPr id="969818" name="Line 90"/>
              <p:cNvSpPr>
                <a:spLocks noChangeShapeType="1"/>
              </p:cNvSpPr>
              <p:nvPr/>
            </p:nvSpPr>
            <p:spPr bwMode="auto">
              <a:xfrm>
                <a:off x="1824" y="2496"/>
                <a:ext cx="288" cy="0"/>
              </a:xfrm>
              <a:prstGeom prst="line">
                <a:avLst/>
              </a:prstGeom>
              <a:noFill/>
              <a:ln w="28575">
                <a:solidFill>
                  <a:schemeClr val="tx1"/>
                </a:solidFill>
                <a:round/>
                <a:headEnd/>
                <a:tailEnd type="triangle" w="med" len="med"/>
              </a:ln>
              <a:effectLst/>
            </p:spPr>
            <p:txBody>
              <a:bodyPr/>
              <a:lstStyle/>
              <a:p>
                <a:endParaRPr lang="en-US"/>
              </a:p>
            </p:txBody>
          </p:sp>
          <p:sp>
            <p:nvSpPr>
              <p:cNvPr id="969819" name="Line 91"/>
              <p:cNvSpPr>
                <a:spLocks noChangeShapeType="1"/>
              </p:cNvSpPr>
              <p:nvPr/>
            </p:nvSpPr>
            <p:spPr bwMode="auto">
              <a:xfrm>
                <a:off x="3408" y="2400"/>
                <a:ext cx="144" cy="0"/>
              </a:xfrm>
              <a:prstGeom prst="line">
                <a:avLst/>
              </a:prstGeom>
              <a:noFill/>
              <a:ln w="28575">
                <a:solidFill>
                  <a:schemeClr val="tx1"/>
                </a:solidFill>
                <a:round/>
                <a:headEnd/>
                <a:tailEnd type="triangle" w="med" len="med"/>
              </a:ln>
              <a:effectLst/>
            </p:spPr>
            <p:txBody>
              <a:bodyPr/>
              <a:lstStyle/>
              <a:p>
                <a:endParaRPr lang="en-US"/>
              </a:p>
            </p:txBody>
          </p:sp>
          <p:sp>
            <p:nvSpPr>
              <p:cNvPr id="969820" name="Line 92"/>
              <p:cNvSpPr>
                <a:spLocks noChangeShapeType="1"/>
              </p:cNvSpPr>
              <p:nvPr/>
            </p:nvSpPr>
            <p:spPr bwMode="auto">
              <a:xfrm>
                <a:off x="1824" y="2496"/>
                <a:ext cx="0" cy="960"/>
              </a:xfrm>
              <a:prstGeom prst="line">
                <a:avLst/>
              </a:prstGeom>
              <a:noFill/>
              <a:ln w="28575">
                <a:solidFill>
                  <a:schemeClr val="tx1"/>
                </a:solidFill>
                <a:round/>
                <a:headEnd/>
                <a:tailEnd/>
              </a:ln>
              <a:effectLst/>
            </p:spPr>
            <p:txBody>
              <a:bodyPr/>
              <a:lstStyle/>
              <a:p>
                <a:endParaRPr lang="en-US"/>
              </a:p>
            </p:txBody>
          </p:sp>
          <p:sp>
            <p:nvSpPr>
              <p:cNvPr id="969821" name="Line 93"/>
              <p:cNvSpPr>
                <a:spLocks noChangeShapeType="1"/>
              </p:cNvSpPr>
              <p:nvPr/>
            </p:nvSpPr>
            <p:spPr bwMode="auto">
              <a:xfrm>
                <a:off x="3168" y="2544"/>
                <a:ext cx="0" cy="480"/>
              </a:xfrm>
              <a:prstGeom prst="line">
                <a:avLst/>
              </a:prstGeom>
              <a:noFill/>
              <a:ln w="28575">
                <a:solidFill>
                  <a:schemeClr val="tx1"/>
                </a:solidFill>
                <a:round/>
                <a:headEnd/>
                <a:tailEnd/>
              </a:ln>
              <a:effectLst/>
            </p:spPr>
            <p:txBody>
              <a:bodyPr/>
              <a:lstStyle/>
              <a:p>
                <a:endParaRPr lang="en-US"/>
              </a:p>
            </p:txBody>
          </p:sp>
          <p:sp>
            <p:nvSpPr>
              <p:cNvPr id="969822" name="Line 94"/>
              <p:cNvSpPr>
                <a:spLocks noChangeShapeType="1"/>
              </p:cNvSpPr>
              <p:nvPr/>
            </p:nvSpPr>
            <p:spPr bwMode="auto">
              <a:xfrm>
                <a:off x="2976" y="2304"/>
                <a:ext cx="96" cy="0"/>
              </a:xfrm>
              <a:prstGeom prst="line">
                <a:avLst/>
              </a:prstGeom>
              <a:noFill/>
              <a:ln w="28575">
                <a:solidFill>
                  <a:schemeClr val="tx1"/>
                </a:solidFill>
                <a:round/>
                <a:headEnd/>
                <a:tailEnd/>
              </a:ln>
              <a:effectLst/>
            </p:spPr>
            <p:txBody>
              <a:bodyPr/>
              <a:lstStyle/>
              <a:p>
                <a:endParaRPr lang="en-US"/>
              </a:p>
            </p:txBody>
          </p:sp>
        </p:grpSp>
        <p:grpSp>
          <p:nvGrpSpPr>
            <p:cNvPr id="7" name="Group 95"/>
            <p:cNvGrpSpPr>
              <a:grpSpLocks/>
            </p:cNvGrpSpPr>
            <p:nvPr/>
          </p:nvGrpSpPr>
          <p:grpSpPr bwMode="auto">
            <a:xfrm>
              <a:off x="3024" y="1248"/>
              <a:ext cx="480" cy="1392"/>
              <a:chOff x="3024" y="1248"/>
              <a:chExt cx="480" cy="1392"/>
            </a:xfrm>
          </p:grpSpPr>
          <p:sp>
            <p:nvSpPr>
              <p:cNvPr id="969824" name="Line 96"/>
              <p:cNvSpPr>
                <a:spLocks noChangeShapeType="1"/>
              </p:cNvSpPr>
              <p:nvPr/>
            </p:nvSpPr>
            <p:spPr bwMode="auto">
              <a:xfrm>
                <a:off x="3024" y="2304"/>
                <a:ext cx="256" cy="0"/>
              </a:xfrm>
              <a:prstGeom prst="line">
                <a:avLst/>
              </a:prstGeom>
              <a:noFill/>
              <a:ln w="28575">
                <a:solidFill>
                  <a:schemeClr val="tx1"/>
                </a:solidFill>
                <a:round/>
                <a:headEnd/>
                <a:tailEnd type="triangle" w="med" len="med"/>
              </a:ln>
              <a:effectLst/>
            </p:spPr>
            <p:txBody>
              <a:bodyPr/>
              <a:lstStyle/>
              <a:p>
                <a:endParaRPr lang="en-US"/>
              </a:p>
            </p:txBody>
          </p:sp>
          <p:sp>
            <p:nvSpPr>
              <p:cNvPr id="969825" name="Line 97"/>
              <p:cNvSpPr>
                <a:spLocks noChangeShapeType="1"/>
              </p:cNvSpPr>
              <p:nvPr/>
            </p:nvSpPr>
            <p:spPr bwMode="auto">
              <a:xfrm>
                <a:off x="3168" y="2544"/>
                <a:ext cx="112" cy="0"/>
              </a:xfrm>
              <a:prstGeom prst="line">
                <a:avLst/>
              </a:prstGeom>
              <a:noFill/>
              <a:ln w="28575">
                <a:solidFill>
                  <a:schemeClr val="tx1"/>
                </a:solidFill>
                <a:round/>
                <a:headEnd/>
                <a:tailEnd type="triangle" w="med" len="med"/>
              </a:ln>
              <a:effectLst/>
            </p:spPr>
            <p:txBody>
              <a:bodyPr/>
              <a:lstStyle/>
              <a:p>
                <a:endParaRPr lang="en-US"/>
              </a:p>
            </p:txBody>
          </p:sp>
          <p:sp>
            <p:nvSpPr>
              <p:cNvPr id="969826" name="AutoShape 98"/>
              <p:cNvSpPr>
                <a:spLocks noChangeArrowheads="1"/>
              </p:cNvSpPr>
              <p:nvPr/>
            </p:nvSpPr>
            <p:spPr bwMode="auto">
              <a:xfrm rot="-5400000">
                <a:off x="3120" y="235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69827" name="Line 99"/>
              <p:cNvSpPr>
                <a:spLocks noChangeShapeType="1"/>
              </p:cNvSpPr>
              <p:nvPr/>
            </p:nvSpPr>
            <p:spPr bwMode="auto">
              <a:xfrm>
                <a:off x="3312" y="1488"/>
                <a:ext cx="0" cy="720"/>
              </a:xfrm>
              <a:prstGeom prst="line">
                <a:avLst/>
              </a:prstGeom>
              <a:noFill/>
              <a:ln w="12700">
                <a:solidFill>
                  <a:schemeClr val="accent1"/>
                </a:solidFill>
                <a:round/>
                <a:headEnd/>
                <a:tailEnd type="triangle" w="med" len="med"/>
              </a:ln>
              <a:effectLst/>
            </p:spPr>
            <p:txBody>
              <a:bodyPr/>
              <a:lstStyle/>
              <a:p>
                <a:endParaRPr lang="en-US"/>
              </a:p>
            </p:txBody>
          </p:sp>
          <p:sp>
            <p:nvSpPr>
              <p:cNvPr id="969828" name="Rectangle 100"/>
              <p:cNvSpPr>
                <a:spLocks noChangeArrowheads="1"/>
              </p:cNvSpPr>
              <p:nvPr/>
            </p:nvSpPr>
            <p:spPr bwMode="auto">
              <a:xfrm>
                <a:off x="3072" y="1248"/>
                <a:ext cx="432"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ALUSrc</a:t>
                </a:r>
              </a:p>
            </p:txBody>
          </p:sp>
        </p:grpSp>
      </p:grpSp>
      <p:sp>
        <p:nvSpPr>
          <p:cNvPr id="101" name="Slide Number Placeholder 100"/>
          <p:cNvSpPr>
            <a:spLocks noGrp="1"/>
          </p:cNvSpPr>
          <p:nvPr>
            <p:ph type="sldNum" sz="quarter" idx="12"/>
          </p:nvPr>
        </p:nvSpPr>
        <p:spPr/>
        <p:txBody>
          <a:bodyPr/>
          <a:lstStyle/>
          <a:p>
            <a:fld id="{5813A39D-012B-4A0E-BD7D-CBC911B86469}" type="slidenum">
              <a:rPr lang="en-US" smtClean="0"/>
              <a:pPr/>
              <a:t>14</a:t>
            </a:fld>
            <a:endParaRPr lang="en-US"/>
          </a:p>
        </p:txBody>
      </p:sp>
      <p:sp>
        <p:nvSpPr>
          <p:cNvPr id="102" name="Footer Placeholder 101"/>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xfrm>
            <a:off x="457200" y="228600"/>
            <a:ext cx="8229600" cy="563562"/>
          </a:xfrm>
          <a:noFill/>
          <a:ln/>
        </p:spPr>
        <p:txBody>
          <a:bodyPr lIns="90488" tIns="44450" rIns="90488" bIns="44450" anchor="ctr">
            <a:noAutofit/>
          </a:bodyPr>
          <a:lstStyle/>
          <a:p>
            <a:r>
              <a:rPr lang="en-US" sz="3600" dirty="0"/>
              <a:t>Adding the Control</a:t>
            </a:r>
          </a:p>
        </p:txBody>
      </p:sp>
      <p:sp>
        <p:nvSpPr>
          <p:cNvPr id="972803" name="Rectangle 3"/>
          <p:cNvSpPr>
            <a:spLocks noGrp="1" noChangeArrowheads="1"/>
          </p:cNvSpPr>
          <p:nvPr>
            <p:ph type="body" idx="1"/>
          </p:nvPr>
        </p:nvSpPr>
        <p:spPr>
          <a:xfrm>
            <a:off x="609600" y="762000"/>
            <a:ext cx="8229600" cy="762000"/>
          </a:xfrm>
          <a:noFill/>
          <a:ln/>
        </p:spPr>
        <p:txBody>
          <a:bodyPr lIns="90488" tIns="44450" rIns="90488" bIns="44450">
            <a:noAutofit/>
          </a:bodyPr>
          <a:lstStyle/>
          <a:p>
            <a:pPr marL="342900" indent="-342900">
              <a:lnSpc>
                <a:spcPct val="100000"/>
              </a:lnSpc>
              <a:spcBef>
                <a:spcPct val="30000"/>
              </a:spcBef>
            </a:pPr>
            <a:r>
              <a:rPr lang="en-US" sz="2800" dirty="0"/>
              <a:t>Selecting the operations to perform (ALU, Register File and Memory </a:t>
            </a:r>
            <a:r>
              <a:rPr lang="en-US" sz="2800" dirty="0" smtClean="0"/>
              <a:t>read/write)</a:t>
            </a:r>
          </a:p>
          <a:p>
            <a:pPr marL="342900" indent="-342900">
              <a:lnSpc>
                <a:spcPct val="100000"/>
              </a:lnSpc>
              <a:spcBef>
                <a:spcPct val="30000"/>
              </a:spcBef>
            </a:pPr>
            <a:r>
              <a:rPr lang="en-US" sz="2800" dirty="0" smtClean="0"/>
              <a:t>Controlling </a:t>
            </a:r>
            <a:r>
              <a:rPr lang="en-US" sz="2800" dirty="0"/>
              <a:t>the flow of data (multiplexor inputs</a:t>
            </a:r>
            <a:r>
              <a:rPr lang="en-US" sz="2800" dirty="0" smtClean="0"/>
              <a:t>)</a:t>
            </a:r>
          </a:p>
          <a:p>
            <a:pPr marL="342900" indent="-342900">
              <a:lnSpc>
                <a:spcPct val="100000"/>
              </a:lnSpc>
              <a:spcBef>
                <a:spcPct val="30000"/>
              </a:spcBef>
              <a:buNone/>
            </a:pPr>
            <a:endParaRPr lang="en-US" sz="2800" dirty="0"/>
          </a:p>
        </p:txBody>
      </p:sp>
      <p:grpSp>
        <p:nvGrpSpPr>
          <p:cNvPr id="2" name="Group 5"/>
          <p:cNvGrpSpPr>
            <a:grpSpLocks/>
          </p:cNvGrpSpPr>
          <p:nvPr/>
        </p:nvGrpSpPr>
        <p:grpSpPr bwMode="auto">
          <a:xfrm>
            <a:off x="6434138" y="3238942"/>
            <a:ext cx="2413000" cy="431800"/>
            <a:chOff x="2552" y="1160"/>
            <a:chExt cx="1520" cy="272"/>
          </a:xfrm>
        </p:grpSpPr>
        <p:sp>
          <p:nvSpPr>
            <p:cNvPr id="972806" name="Line 6"/>
            <p:cNvSpPr>
              <a:spLocks noChangeShapeType="1"/>
            </p:cNvSpPr>
            <p:nvPr/>
          </p:nvSpPr>
          <p:spPr bwMode="auto">
            <a:xfrm>
              <a:off x="2832" y="1160"/>
              <a:ext cx="0" cy="32"/>
            </a:xfrm>
            <a:prstGeom prst="line">
              <a:avLst/>
            </a:prstGeom>
            <a:noFill/>
            <a:ln w="25400">
              <a:solidFill>
                <a:schemeClr val="tx1"/>
              </a:solidFill>
              <a:round/>
              <a:headEnd/>
              <a:tailEnd/>
            </a:ln>
            <a:effectLst/>
          </p:spPr>
          <p:txBody>
            <a:bodyPr wrap="none" anchor="ctr"/>
            <a:lstStyle/>
            <a:p>
              <a:endParaRPr lang="en-US"/>
            </a:p>
          </p:txBody>
        </p:sp>
        <p:sp>
          <p:nvSpPr>
            <p:cNvPr id="972807" name="Line 7"/>
            <p:cNvSpPr>
              <a:spLocks noChangeShapeType="1"/>
            </p:cNvSpPr>
            <p:nvPr/>
          </p:nvSpPr>
          <p:spPr bwMode="auto">
            <a:xfrm>
              <a:off x="2736" y="1160"/>
              <a:ext cx="0" cy="32"/>
            </a:xfrm>
            <a:prstGeom prst="line">
              <a:avLst/>
            </a:prstGeom>
            <a:noFill/>
            <a:ln w="25400">
              <a:solidFill>
                <a:schemeClr val="tx1"/>
              </a:solidFill>
              <a:round/>
              <a:headEnd/>
              <a:tailEnd/>
            </a:ln>
            <a:effectLst/>
          </p:spPr>
          <p:txBody>
            <a:bodyPr wrap="none" anchor="ctr"/>
            <a:lstStyle/>
            <a:p>
              <a:endParaRPr lang="en-US"/>
            </a:p>
          </p:txBody>
        </p:sp>
        <p:sp>
          <p:nvSpPr>
            <p:cNvPr id="972808" name="Line 8"/>
            <p:cNvSpPr>
              <a:spLocks noChangeShapeType="1"/>
            </p:cNvSpPr>
            <p:nvPr/>
          </p:nvSpPr>
          <p:spPr bwMode="auto">
            <a:xfrm>
              <a:off x="2928" y="1160"/>
              <a:ext cx="0" cy="32"/>
            </a:xfrm>
            <a:prstGeom prst="line">
              <a:avLst/>
            </a:prstGeom>
            <a:noFill/>
            <a:ln w="25400">
              <a:solidFill>
                <a:schemeClr val="tx1"/>
              </a:solidFill>
              <a:round/>
              <a:headEnd/>
              <a:tailEnd/>
            </a:ln>
            <a:effectLst/>
          </p:spPr>
          <p:txBody>
            <a:bodyPr wrap="none" anchor="ctr"/>
            <a:lstStyle/>
            <a:p>
              <a:endParaRPr lang="en-US"/>
            </a:p>
          </p:txBody>
        </p:sp>
        <p:sp>
          <p:nvSpPr>
            <p:cNvPr id="972809" name="Line 9"/>
            <p:cNvSpPr>
              <a:spLocks noChangeShapeType="1"/>
            </p:cNvSpPr>
            <p:nvPr/>
          </p:nvSpPr>
          <p:spPr bwMode="auto">
            <a:xfrm>
              <a:off x="3024" y="1160"/>
              <a:ext cx="0" cy="32"/>
            </a:xfrm>
            <a:prstGeom prst="line">
              <a:avLst/>
            </a:prstGeom>
            <a:noFill/>
            <a:ln w="25400">
              <a:solidFill>
                <a:schemeClr val="tx1"/>
              </a:solidFill>
              <a:round/>
              <a:headEnd/>
              <a:tailEnd/>
            </a:ln>
            <a:effectLst/>
          </p:spPr>
          <p:txBody>
            <a:bodyPr wrap="none" anchor="ctr"/>
            <a:lstStyle/>
            <a:p>
              <a:endParaRPr lang="en-US"/>
            </a:p>
          </p:txBody>
        </p:sp>
        <p:sp>
          <p:nvSpPr>
            <p:cNvPr id="972810" name="Line 10"/>
            <p:cNvSpPr>
              <a:spLocks noChangeShapeType="1"/>
            </p:cNvSpPr>
            <p:nvPr/>
          </p:nvSpPr>
          <p:spPr bwMode="auto">
            <a:xfrm>
              <a:off x="3312" y="1160"/>
              <a:ext cx="0" cy="32"/>
            </a:xfrm>
            <a:prstGeom prst="line">
              <a:avLst/>
            </a:prstGeom>
            <a:noFill/>
            <a:ln w="25400">
              <a:solidFill>
                <a:schemeClr val="tx1"/>
              </a:solidFill>
              <a:round/>
              <a:headEnd/>
              <a:tailEnd/>
            </a:ln>
            <a:effectLst/>
          </p:spPr>
          <p:txBody>
            <a:bodyPr wrap="none" anchor="ctr"/>
            <a:lstStyle/>
            <a:p>
              <a:endParaRPr lang="en-US"/>
            </a:p>
          </p:txBody>
        </p:sp>
        <p:sp>
          <p:nvSpPr>
            <p:cNvPr id="972811" name="Line 11"/>
            <p:cNvSpPr>
              <a:spLocks noChangeShapeType="1"/>
            </p:cNvSpPr>
            <p:nvPr/>
          </p:nvSpPr>
          <p:spPr bwMode="auto">
            <a:xfrm>
              <a:off x="3216" y="1160"/>
              <a:ext cx="0" cy="32"/>
            </a:xfrm>
            <a:prstGeom prst="line">
              <a:avLst/>
            </a:prstGeom>
            <a:noFill/>
            <a:ln w="25400">
              <a:solidFill>
                <a:schemeClr val="tx1"/>
              </a:solidFill>
              <a:round/>
              <a:headEnd/>
              <a:tailEnd/>
            </a:ln>
            <a:effectLst/>
          </p:spPr>
          <p:txBody>
            <a:bodyPr wrap="none" anchor="ctr"/>
            <a:lstStyle/>
            <a:p>
              <a:endParaRPr lang="en-US"/>
            </a:p>
          </p:txBody>
        </p:sp>
        <p:sp>
          <p:nvSpPr>
            <p:cNvPr id="972812" name="Line 12"/>
            <p:cNvSpPr>
              <a:spLocks noChangeShapeType="1"/>
            </p:cNvSpPr>
            <p:nvPr/>
          </p:nvSpPr>
          <p:spPr bwMode="auto">
            <a:xfrm>
              <a:off x="3408" y="1160"/>
              <a:ext cx="0" cy="32"/>
            </a:xfrm>
            <a:prstGeom prst="line">
              <a:avLst/>
            </a:prstGeom>
            <a:noFill/>
            <a:ln w="25400">
              <a:solidFill>
                <a:schemeClr val="tx1"/>
              </a:solidFill>
              <a:round/>
              <a:headEnd/>
              <a:tailEnd/>
            </a:ln>
            <a:effectLst/>
          </p:spPr>
          <p:txBody>
            <a:bodyPr wrap="none" anchor="ctr"/>
            <a:lstStyle/>
            <a:p>
              <a:endParaRPr lang="en-US"/>
            </a:p>
          </p:txBody>
        </p:sp>
        <p:sp>
          <p:nvSpPr>
            <p:cNvPr id="972813" name="Line 13"/>
            <p:cNvSpPr>
              <a:spLocks noChangeShapeType="1"/>
            </p:cNvSpPr>
            <p:nvPr/>
          </p:nvSpPr>
          <p:spPr bwMode="auto">
            <a:xfrm>
              <a:off x="3504" y="1160"/>
              <a:ext cx="0" cy="32"/>
            </a:xfrm>
            <a:prstGeom prst="line">
              <a:avLst/>
            </a:prstGeom>
            <a:noFill/>
            <a:ln w="25400">
              <a:solidFill>
                <a:schemeClr val="tx1"/>
              </a:solidFill>
              <a:round/>
              <a:headEnd/>
              <a:tailEnd/>
            </a:ln>
            <a:effectLst/>
          </p:spPr>
          <p:txBody>
            <a:bodyPr wrap="none" anchor="ctr"/>
            <a:lstStyle/>
            <a:p>
              <a:endParaRPr lang="en-US"/>
            </a:p>
          </p:txBody>
        </p:sp>
        <p:sp>
          <p:nvSpPr>
            <p:cNvPr id="972814" name="Line 14"/>
            <p:cNvSpPr>
              <a:spLocks noChangeShapeType="1"/>
            </p:cNvSpPr>
            <p:nvPr/>
          </p:nvSpPr>
          <p:spPr bwMode="auto">
            <a:xfrm>
              <a:off x="3792" y="1160"/>
              <a:ext cx="0" cy="32"/>
            </a:xfrm>
            <a:prstGeom prst="line">
              <a:avLst/>
            </a:prstGeom>
            <a:noFill/>
            <a:ln w="25400">
              <a:solidFill>
                <a:schemeClr val="tx1"/>
              </a:solidFill>
              <a:round/>
              <a:headEnd/>
              <a:tailEnd/>
            </a:ln>
            <a:effectLst/>
          </p:spPr>
          <p:txBody>
            <a:bodyPr wrap="none" anchor="ctr"/>
            <a:lstStyle/>
            <a:p>
              <a:endParaRPr lang="en-US"/>
            </a:p>
          </p:txBody>
        </p:sp>
        <p:sp>
          <p:nvSpPr>
            <p:cNvPr id="972815" name="Line 15"/>
            <p:cNvSpPr>
              <a:spLocks noChangeShapeType="1"/>
            </p:cNvSpPr>
            <p:nvPr/>
          </p:nvSpPr>
          <p:spPr bwMode="auto">
            <a:xfrm>
              <a:off x="3696" y="1160"/>
              <a:ext cx="0" cy="32"/>
            </a:xfrm>
            <a:prstGeom prst="line">
              <a:avLst/>
            </a:prstGeom>
            <a:noFill/>
            <a:ln w="25400">
              <a:solidFill>
                <a:schemeClr val="tx1"/>
              </a:solidFill>
              <a:round/>
              <a:headEnd/>
              <a:tailEnd/>
            </a:ln>
            <a:effectLst/>
          </p:spPr>
          <p:txBody>
            <a:bodyPr wrap="none" anchor="ctr"/>
            <a:lstStyle/>
            <a:p>
              <a:endParaRPr lang="en-US"/>
            </a:p>
          </p:txBody>
        </p:sp>
        <p:sp>
          <p:nvSpPr>
            <p:cNvPr id="972816" name="Line 16"/>
            <p:cNvSpPr>
              <a:spLocks noChangeShapeType="1"/>
            </p:cNvSpPr>
            <p:nvPr/>
          </p:nvSpPr>
          <p:spPr bwMode="auto">
            <a:xfrm>
              <a:off x="3888" y="1160"/>
              <a:ext cx="0" cy="32"/>
            </a:xfrm>
            <a:prstGeom prst="line">
              <a:avLst/>
            </a:prstGeom>
            <a:noFill/>
            <a:ln w="25400">
              <a:solidFill>
                <a:schemeClr val="tx1"/>
              </a:solidFill>
              <a:round/>
              <a:headEnd/>
              <a:tailEnd/>
            </a:ln>
            <a:effectLst/>
          </p:spPr>
          <p:txBody>
            <a:bodyPr wrap="none" anchor="ctr"/>
            <a:lstStyle/>
            <a:p>
              <a:endParaRPr lang="en-US"/>
            </a:p>
          </p:txBody>
        </p:sp>
        <p:sp>
          <p:nvSpPr>
            <p:cNvPr id="972817" name="Line 17"/>
            <p:cNvSpPr>
              <a:spLocks noChangeShapeType="1"/>
            </p:cNvSpPr>
            <p:nvPr/>
          </p:nvSpPr>
          <p:spPr bwMode="auto">
            <a:xfrm>
              <a:off x="3984" y="1160"/>
              <a:ext cx="0" cy="32"/>
            </a:xfrm>
            <a:prstGeom prst="line">
              <a:avLst/>
            </a:prstGeom>
            <a:noFill/>
            <a:ln w="25400">
              <a:solidFill>
                <a:schemeClr val="tx1"/>
              </a:solidFill>
              <a:round/>
              <a:headEnd/>
              <a:tailEnd/>
            </a:ln>
            <a:effectLst/>
          </p:spPr>
          <p:txBody>
            <a:bodyPr wrap="none" anchor="ctr"/>
            <a:lstStyle/>
            <a:p>
              <a:endParaRPr lang="en-US"/>
            </a:p>
          </p:txBody>
        </p:sp>
        <p:sp>
          <p:nvSpPr>
            <p:cNvPr id="972818" name="Rectangle 18"/>
            <p:cNvSpPr>
              <a:spLocks noChangeArrowheads="1"/>
            </p:cNvSpPr>
            <p:nvPr/>
          </p:nvSpPr>
          <p:spPr bwMode="auto">
            <a:xfrm>
              <a:off x="2552" y="1160"/>
              <a:ext cx="1520" cy="272"/>
            </a:xfrm>
            <a:prstGeom prst="rect">
              <a:avLst/>
            </a:prstGeom>
            <a:noFill/>
            <a:ln w="25400">
              <a:solidFill>
                <a:schemeClr val="tx1"/>
              </a:solidFill>
              <a:miter lim="800000"/>
              <a:headEnd/>
              <a:tailEnd/>
            </a:ln>
            <a:effectLst/>
          </p:spPr>
          <p:txBody>
            <a:bodyPr wrap="none" anchor="ctr"/>
            <a:lstStyle/>
            <a:p>
              <a:endParaRPr lang="en-US"/>
            </a:p>
          </p:txBody>
        </p:sp>
        <p:sp>
          <p:nvSpPr>
            <p:cNvPr id="972819" name="Line 19"/>
            <p:cNvSpPr>
              <a:spLocks noChangeShapeType="1"/>
            </p:cNvSpPr>
            <p:nvPr/>
          </p:nvSpPr>
          <p:spPr bwMode="auto">
            <a:xfrm>
              <a:off x="2640" y="1160"/>
              <a:ext cx="0" cy="32"/>
            </a:xfrm>
            <a:prstGeom prst="line">
              <a:avLst/>
            </a:prstGeom>
            <a:noFill/>
            <a:ln w="25400">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a:off x="3120" y="1160"/>
              <a:ext cx="0" cy="32"/>
            </a:xfrm>
            <a:prstGeom prst="line">
              <a:avLst/>
            </a:prstGeom>
            <a:noFill/>
            <a:ln w="25400">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3600"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22" name="Rectangle 22"/>
          <p:cNvSpPr>
            <a:spLocks noChangeArrowheads="1"/>
          </p:cNvSpPr>
          <p:nvPr/>
        </p:nvSpPr>
        <p:spPr bwMode="auto">
          <a:xfrm>
            <a:off x="3995738" y="3238942"/>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23" name="Line 23"/>
          <p:cNvSpPr>
            <a:spLocks noChangeShapeType="1"/>
          </p:cNvSpPr>
          <p:nvPr/>
        </p:nvSpPr>
        <p:spPr bwMode="auto">
          <a:xfrm>
            <a:off x="4592638" y="3238942"/>
            <a:ext cx="0" cy="50800"/>
          </a:xfrm>
          <a:prstGeom prst="line">
            <a:avLst/>
          </a:prstGeom>
          <a:noFill/>
          <a:ln w="25400">
            <a:solidFill>
              <a:schemeClr val="tx1"/>
            </a:solidFill>
            <a:round/>
            <a:headEnd/>
            <a:tailEnd/>
          </a:ln>
          <a:effectLst/>
        </p:spPr>
        <p:txBody>
          <a:bodyPr wrap="none" anchor="ctr"/>
          <a:lstStyle/>
          <a:p>
            <a:endParaRPr lang="en-US"/>
          </a:p>
        </p:txBody>
      </p:sp>
      <p:sp>
        <p:nvSpPr>
          <p:cNvPr id="972824" name="Line 24"/>
          <p:cNvSpPr>
            <a:spLocks noChangeShapeType="1"/>
          </p:cNvSpPr>
          <p:nvPr/>
        </p:nvSpPr>
        <p:spPr bwMode="auto">
          <a:xfrm>
            <a:off x="4440238" y="3238942"/>
            <a:ext cx="0" cy="50800"/>
          </a:xfrm>
          <a:prstGeom prst="line">
            <a:avLst/>
          </a:prstGeom>
          <a:noFill/>
          <a:ln w="25400">
            <a:solidFill>
              <a:schemeClr val="tx1"/>
            </a:solidFill>
            <a:round/>
            <a:headEnd/>
            <a:tailEnd/>
          </a:ln>
          <a:effectLst/>
        </p:spPr>
        <p:txBody>
          <a:bodyPr wrap="none" anchor="ctr"/>
          <a:lstStyle/>
          <a:p>
            <a:endParaRPr lang="en-US"/>
          </a:p>
        </p:txBody>
      </p:sp>
      <p:sp>
        <p:nvSpPr>
          <p:cNvPr id="972825" name="Line 25"/>
          <p:cNvSpPr>
            <a:spLocks noChangeShapeType="1"/>
          </p:cNvSpPr>
          <p:nvPr/>
        </p:nvSpPr>
        <p:spPr bwMode="auto">
          <a:xfrm>
            <a:off x="4745038" y="3238942"/>
            <a:ext cx="0" cy="50800"/>
          </a:xfrm>
          <a:prstGeom prst="line">
            <a:avLst/>
          </a:prstGeom>
          <a:noFill/>
          <a:ln w="25400">
            <a:solidFill>
              <a:schemeClr val="tx1"/>
            </a:solidFill>
            <a:round/>
            <a:headEnd/>
            <a:tailEnd/>
          </a:ln>
          <a:effectLst/>
        </p:spPr>
        <p:txBody>
          <a:bodyPr wrap="none" anchor="ctr"/>
          <a:lstStyle/>
          <a:p>
            <a:endParaRPr lang="en-US"/>
          </a:p>
        </p:txBody>
      </p:sp>
      <p:sp>
        <p:nvSpPr>
          <p:cNvPr id="972826" name="Line 26"/>
          <p:cNvSpPr>
            <a:spLocks noChangeShapeType="1"/>
          </p:cNvSpPr>
          <p:nvPr/>
        </p:nvSpPr>
        <p:spPr bwMode="auto">
          <a:xfrm>
            <a:off x="4287838" y="3238942"/>
            <a:ext cx="0" cy="50800"/>
          </a:xfrm>
          <a:prstGeom prst="line">
            <a:avLst/>
          </a:prstGeom>
          <a:noFill/>
          <a:ln w="25400">
            <a:solidFill>
              <a:schemeClr val="tx1"/>
            </a:solidFill>
            <a:round/>
            <a:headEnd/>
            <a:tailEnd/>
          </a:ln>
          <a:effectLst/>
        </p:spPr>
        <p:txBody>
          <a:bodyPr wrap="none" anchor="ctr"/>
          <a:lstStyle/>
          <a:p>
            <a:endParaRPr lang="en-US"/>
          </a:p>
        </p:txBody>
      </p:sp>
      <p:sp>
        <p:nvSpPr>
          <p:cNvPr id="972827" name="Line 27"/>
          <p:cNvSpPr>
            <a:spLocks noChangeShapeType="1"/>
          </p:cNvSpPr>
          <p:nvPr/>
        </p:nvSpPr>
        <p:spPr bwMode="auto">
          <a:xfrm>
            <a:off x="4135438" y="3238942"/>
            <a:ext cx="0" cy="50800"/>
          </a:xfrm>
          <a:prstGeom prst="line">
            <a:avLst/>
          </a:prstGeom>
          <a:noFill/>
          <a:ln w="25400">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4910138" y="3238942"/>
            <a:ext cx="736600" cy="431800"/>
            <a:chOff x="1592" y="1160"/>
            <a:chExt cx="464" cy="272"/>
          </a:xfrm>
        </p:grpSpPr>
        <p:sp>
          <p:nvSpPr>
            <p:cNvPr id="972829" name="Rectangle 29"/>
            <p:cNvSpPr>
              <a:spLocks noChangeArrowheads="1"/>
            </p:cNvSpPr>
            <p:nvPr/>
          </p:nvSpPr>
          <p:spPr bwMode="auto">
            <a:xfrm>
              <a:off x="159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0" name="Line 30"/>
            <p:cNvSpPr>
              <a:spLocks noChangeShapeType="1"/>
            </p:cNvSpPr>
            <p:nvPr/>
          </p:nvSpPr>
          <p:spPr bwMode="auto">
            <a:xfrm>
              <a:off x="1776" y="1160"/>
              <a:ext cx="0" cy="32"/>
            </a:xfrm>
            <a:prstGeom prst="line">
              <a:avLst/>
            </a:prstGeom>
            <a:noFill/>
            <a:ln w="25400">
              <a:solidFill>
                <a:schemeClr val="tx1"/>
              </a:solidFill>
              <a:round/>
              <a:headEnd/>
              <a:tailEnd/>
            </a:ln>
            <a:effectLst/>
          </p:spPr>
          <p:txBody>
            <a:bodyPr wrap="none" anchor="ctr"/>
            <a:lstStyle/>
            <a:p>
              <a:endParaRPr lang="en-US"/>
            </a:p>
          </p:txBody>
        </p:sp>
        <p:sp>
          <p:nvSpPr>
            <p:cNvPr id="972831" name="Line 31"/>
            <p:cNvSpPr>
              <a:spLocks noChangeShapeType="1"/>
            </p:cNvSpPr>
            <p:nvPr/>
          </p:nvSpPr>
          <p:spPr bwMode="auto">
            <a:xfrm>
              <a:off x="1680" y="1160"/>
              <a:ext cx="0" cy="32"/>
            </a:xfrm>
            <a:prstGeom prst="line">
              <a:avLst/>
            </a:prstGeom>
            <a:noFill/>
            <a:ln w="25400">
              <a:solidFill>
                <a:schemeClr val="tx1"/>
              </a:solidFill>
              <a:round/>
              <a:headEnd/>
              <a:tailEnd/>
            </a:ln>
            <a:effectLst/>
          </p:spPr>
          <p:txBody>
            <a:bodyPr wrap="none" anchor="ctr"/>
            <a:lstStyle/>
            <a:p>
              <a:endParaRPr lang="en-US"/>
            </a:p>
          </p:txBody>
        </p:sp>
        <p:sp>
          <p:nvSpPr>
            <p:cNvPr id="972832" name="Line 32"/>
            <p:cNvSpPr>
              <a:spLocks noChangeShapeType="1"/>
            </p:cNvSpPr>
            <p:nvPr/>
          </p:nvSpPr>
          <p:spPr bwMode="auto">
            <a:xfrm>
              <a:off x="1872" y="1160"/>
              <a:ext cx="0" cy="32"/>
            </a:xfrm>
            <a:prstGeom prst="line">
              <a:avLst/>
            </a:prstGeom>
            <a:noFill/>
            <a:ln w="25400">
              <a:solidFill>
                <a:schemeClr val="tx1"/>
              </a:solidFill>
              <a:round/>
              <a:headEnd/>
              <a:tailEnd/>
            </a:ln>
            <a:effectLst/>
          </p:spPr>
          <p:txBody>
            <a:bodyPr wrap="none" anchor="ctr"/>
            <a:lstStyle/>
            <a:p>
              <a:endParaRPr lang="en-US"/>
            </a:p>
          </p:txBody>
        </p:sp>
        <p:sp>
          <p:nvSpPr>
            <p:cNvPr id="972833" name="Line 33"/>
            <p:cNvSpPr>
              <a:spLocks noChangeShapeType="1"/>
            </p:cNvSpPr>
            <p:nvPr/>
          </p:nvSpPr>
          <p:spPr bwMode="auto">
            <a:xfrm>
              <a:off x="1968" y="1160"/>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34"/>
          <p:cNvGrpSpPr>
            <a:grpSpLocks/>
          </p:cNvGrpSpPr>
          <p:nvPr/>
        </p:nvGrpSpPr>
        <p:grpSpPr bwMode="auto">
          <a:xfrm>
            <a:off x="5672138" y="3238942"/>
            <a:ext cx="736600" cy="431800"/>
            <a:chOff x="2072" y="1160"/>
            <a:chExt cx="464" cy="272"/>
          </a:xfrm>
        </p:grpSpPr>
        <p:sp>
          <p:nvSpPr>
            <p:cNvPr id="972835" name="Rectangle 35"/>
            <p:cNvSpPr>
              <a:spLocks noChangeArrowheads="1"/>
            </p:cNvSpPr>
            <p:nvPr/>
          </p:nvSpPr>
          <p:spPr bwMode="auto">
            <a:xfrm>
              <a:off x="207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6" name="Line 36"/>
            <p:cNvSpPr>
              <a:spLocks noChangeShapeType="1"/>
            </p:cNvSpPr>
            <p:nvPr/>
          </p:nvSpPr>
          <p:spPr bwMode="auto">
            <a:xfrm>
              <a:off x="2256" y="1160"/>
              <a:ext cx="0" cy="32"/>
            </a:xfrm>
            <a:prstGeom prst="line">
              <a:avLst/>
            </a:prstGeom>
            <a:noFill/>
            <a:ln w="25400">
              <a:solidFill>
                <a:schemeClr val="tx1"/>
              </a:solidFill>
              <a:round/>
              <a:headEnd/>
              <a:tailEnd/>
            </a:ln>
            <a:effectLst/>
          </p:spPr>
          <p:txBody>
            <a:bodyPr wrap="none" anchor="ctr"/>
            <a:lstStyle/>
            <a:p>
              <a:endParaRPr lang="en-US"/>
            </a:p>
          </p:txBody>
        </p:sp>
        <p:sp>
          <p:nvSpPr>
            <p:cNvPr id="972837" name="Line 37"/>
            <p:cNvSpPr>
              <a:spLocks noChangeShapeType="1"/>
            </p:cNvSpPr>
            <p:nvPr/>
          </p:nvSpPr>
          <p:spPr bwMode="auto">
            <a:xfrm>
              <a:off x="2160" y="1160"/>
              <a:ext cx="0" cy="32"/>
            </a:xfrm>
            <a:prstGeom prst="line">
              <a:avLst/>
            </a:prstGeom>
            <a:noFill/>
            <a:ln w="25400">
              <a:solidFill>
                <a:schemeClr val="tx1"/>
              </a:solidFill>
              <a:round/>
              <a:headEnd/>
              <a:tailEnd/>
            </a:ln>
            <a:effectLst/>
          </p:spPr>
          <p:txBody>
            <a:bodyPr wrap="none" anchor="ctr"/>
            <a:lstStyle/>
            <a:p>
              <a:endParaRPr lang="en-US"/>
            </a:p>
          </p:txBody>
        </p:sp>
        <p:sp>
          <p:nvSpPr>
            <p:cNvPr id="972838" name="Line 38"/>
            <p:cNvSpPr>
              <a:spLocks noChangeShapeType="1"/>
            </p:cNvSpPr>
            <p:nvPr/>
          </p:nvSpPr>
          <p:spPr bwMode="auto">
            <a:xfrm>
              <a:off x="2352" y="1160"/>
              <a:ext cx="0" cy="32"/>
            </a:xfrm>
            <a:prstGeom prst="line">
              <a:avLst/>
            </a:prstGeom>
            <a:noFill/>
            <a:ln w="25400">
              <a:solidFill>
                <a:schemeClr val="tx1"/>
              </a:solidFill>
              <a:round/>
              <a:headEnd/>
              <a:tailEnd/>
            </a:ln>
            <a:effectLst/>
          </p:spPr>
          <p:txBody>
            <a:bodyPr wrap="none" anchor="ctr"/>
            <a:lstStyle/>
            <a:p>
              <a:endParaRPr lang="en-US"/>
            </a:p>
          </p:txBody>
        </p:sp>
        <p:sp>
          <p:nvSpPr>
            <p:cNvPr id="972839" name="Line 39"/>
            <p:cNvSpPr>
              <a:spLocks noChangeShapeType="1"/>
            </p:cNvSpPr>
            <p:nvPr/>
          </p:nvSpPr>
          <p:spPr bwMode="auto">
            <a:xfrm>
              <a:off x="2448"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40" name="Rectangle 40"/>
          <p:cNvSpPr>
            <a:spLocks noChangeArrowheads="1"/>
          </p:cNvSpPr>
          <p:nvPr/>
        </p:nvSpPr>
        <p:spPr bwMode="auto">
          <a:xfrm>
            <a:off x="3048000" y="3273867"/>
            <a:ext cx="930275" cy="363537"/>
          </a:xfrm>
          <a:prstGeom prst="rect">
            <a:avLst/>
          </a:prstGeom>
          <a:noFill/>
          <a:ln w="12700">
            <a:noFill/>
            <a:miter lim="800000"/>
            <a:headEnd/>
            <a:tailEnd/>
          </a:ln>
          <a:effectLst/>
        </p:spPr>
        <p:txBody>
          <a:bodyPr wrap="none" lIns="90488" tIns="44450" rIns="90488" bIns="44450">
            <a:spAutoFit/>
          </a:bodyPr>
          <a:lstStyle/>
          <a:p>
            <a:r>
              <a:rPr lang="en-US" b="1"/>
              <a:t>I-Type:</a:t>
            </a:r>
            <a:endParaRPr lang="en-US"/>
          </a:p>
        </p:txBody>
      </p:sp>
      <p:sp>
        <p:nvSpPr>
          <p:cNvPr id="972841" name="Rectangle 41"/>
          <p:cNvSpPr>
            <a:spLocks noChangeArrowheads="1"/>
          </p:cNvSpPr>
          <p:nvPr/>
        </p:nvSpPr>
        <p:spPr bwMode="auto">
          <a:xfrm>
            <a:off x="4038600" y="3350067"/>
            <a:ext cx="460375" cy="363537"/>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42" name="Rectangle 42"/>
          <p:cNvSpPr>
            <a:spLocks noChangeArrowheads="1"/>
          </p:cNvSpPr>
          <p:nvPr/>
        </p:nvSpPr>
        <p:spPr bwMode="auto">
          <a:xfrm>
            <a:off x="4953000" y="3350067"/>
            <a:ext cx="396875" cy="363537"/>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43" name="Rectangle 43"/>
          <p:cNvSpPr>
            <a:spLocks noChangeArrowheads="1"/>
          </p:cNvSpPr>
          <p:nvPr/>
        </p:nvSpPr>
        <p:spPr bwMode="auto">
          <a:xfrm>
            <a:off x="5715000" y="3350067"/>
            <a:ext cx="346075" cy="363537"/>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44" name="Rectangle 44"/>
          <p:cNvSpPr>
            <a:spLocks noChangeArrowheads="1"/>
          </p:cNvSpPr>
          <p:nvPr/>
        </p:nvSpPr>
        <p:spPr bwMode="auto">
          <a:xfrm>
            <a:off x="6738938" y="3315142"/>
            <a:ext cx="1743075" cy="363537"/>
          </a:xfrm>
          <a:prstGeom prst="rect">
            <a:avLst/>
          </a:prstGeom>
          <a:noFill/>
          <a:ln w="12700">
            <a:noFill/>
            <a:miter lim="800000"/>
            <a:headEnd/>
            <a:tailEnd/>
          </a:ln>
          <a:effectLst/>
        </p:spPr>
        <p:txBody>
          <a:bodyPr wrap="none" lIns="90488" tIns="44450" rIns="90488" bIns="44450">
            <a:spAutoFit/>
          </a:bodyPr>
          <a:lstStyle/>
          <a:p>
            <a:r>
              <a:rPr lang="en-US" b="1"/>
              <a:t>address offset</a:t>
            </a:r>
            <a:endParaRPr lang="en-US"/>
          </a:p>
        </p:txBody>
      </p:sp>
      <p:sp>
        <p:nvSpPr>
          <p:cNvPr id="972845" name="Rectangle 45"/>
          <p:cNvSpPr>
            <a:spLocks noChangeArrowheads="1"/>
          </p:cNvSpPr>
          <p:nvPr/>
        </p:nvSpPr>
        <p:spPr bwMode="auto">
          <a:xfrm>
            <a:off x="3843338" y="2934142"/>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46" name="Rectangle 46"/>
          <p:cNvSpPr>
            <a:spLocks noChangeArrowheads="1"/>
          </p:cNvSpPr>
          <p:nvPr/>
        </p:nvSpPr>
        <p:spPr bwMode="auto">
          <a:xfrm>
            <a:off x="4757738" y="2934142"/>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47" name="Rectangle 47"/>
          <p:cNvSpPr>
            <a:spLocks noChangeArrowheads="1"/>
          </p:cNvSpPr>
          <p:nvPr/>
        </p:nvSpPr>
        <p:spPr bwMode="auto">
          <a:xfrm>
            <a:off x="5519738" y="2934142"/>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48" name="Rectangle 48"/>
          <p:cNvSpPr>
            <a:spLocks noChangeArrowheads="1"/>
          </p:cNvSpPr>
          <p:nvPr/>
        </p:nvSpPr>
        <p:spPr bwMode="auto">
          <a:xfrm>
            <a:off x="6281738" y="2934142"/>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49" name="Rectangle 49"/>
          <p:cNvSpPr>
            <a:spLocks noChangeArrowheads="1"/>
          </p:cNvSpPr>
          <p:nvPr/>
        </p:nvSpPr>
        <p:spPr bwMode="auto">
          <a:xfrm>
            <a:off x="8643938" y="2934142"/>
            <a:ext cx="307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51" name="Rectangle 51"/>
          <p:cNvSpPr>
            <a:spLocks noChangeArrowheads="1"/>
          </p:cNvSpPr>
          <p:nvPr/>
        </p:nvSpPr>
        <p:spPr bwMode="auto">
          <a:xfrm>
            <a:off x="3048000" y="2494404"/>
            <a:ext cx="968375" cy="363538"/>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5" name="Group 52"/>
          <p:cNvGrpSpPr>
            <a:grpSpLocks/>
          </p:cNvGrpSpPr>
          <p:nvPr/>
        </p:nvGrpSpPr>
        <p:grpSpPr bwMode="auto">
          <a:xfrm>
            <a:off x="3995738" y="2459479"/>
            <a:ext cx="889000" cy="431800"/>
            <a:chOff x="1016" y="728"/>
            <a:chExt cx="560" cy="272"/>
          </a:xfrm>
        </p:grpSpPr>
        <p:sp>
          <p:nvSpPr>
            <p:cNvPr id="972853" name="Rectangle 53"/>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854" name="Line 54"/>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855" name="Line 55"/>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856" name="Line 56"/>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857" name="Line 57"/>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858" name="Line 58"/>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9"/>
          <p:cNvGrpSpPr>
            <a:grpSpLocks/>
          </p:cNvGrpSpPr>
          <p:nvPr/>
        </p:nvGrpSpPr>
        <p:grpSpPr bwMode="auto">
          <a:xfrm>
            <a:off x="4910138" y="2459479"/>
            <a:ext cx="736600" cy="431800"/>
            <a:chOff x="1592" y="728"/>
            <a:chExt cx="464" cy="272"/>
          </a:xfrm>
        </p:grpSpPr>
        <p:sp>
          <p:nvSpPr>
            <p:cNvPr id="972860" name="Rectangle 60"/>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1" name="Line 61"/>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72862" name="Line 62"/>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72863" name="Line 63"/>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72864" name="Line 64"/>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65"/>
          <p:cNvGrpSpPr>
            <a:grpSpLocks/>
          </p:cNvGrpSpPr>
          <p:nvPr/>
        </p:nvGrpSpPr>
        <p:grpSpPr bwMode="auto">
          <a:xfrm>
            <a:off x="5672138" y="2459479"/>
            <a:ext cx="736600" cy="431800"/>
            <a:chOff x="2072" y="728"/>
            <a:chExt cx="464" cy="272"/>
          </a:xfrm>
        </p:grpSpPr>
        <p:sp>
          <p:nvSpPr>
            <p:cNvPr id="972866" name="Rectangle 66"/>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7" name="Line 67"/>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72868" name="Line 68"/>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72869" name="Line 69"/>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72870" name="Line 70"/>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8" name="Group 71"/>
          <p:cNvGrpSpPr>
            <a:grpSpLocks/>
          </p:cNvGrpSpPr>
          <p:nvPr/>
        </p:nvGrpSpPr>
        <p:grpSpPr bwMode="auto">
          <a:xfrm>
            <a:off x="6434138" y="2459479"/>
            <a:ext cx="736600" cy="431800"/>
            <a:chOff x="2552" y="728"/>
            <a:chExt cx="464" cy="272"/>
          </a:xfrm>
        </p:grpSpPr>
        <p:sp>
          <p:nvSpPr>
            <p:cNvPr id="972872" name="Rectangle 72"/>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73" name="Line 73"/>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72874" name="Line 74"/>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72875" name="Line 75"/>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72876" name="Line 76"/>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877" name="Rectangle 77"/>
          <p:cNvSpPr>
            <a:spLocks noChangeArrowheads="1"/>
          </p:cNvSpPr>
          <p:nvPr/>
        </p:nvSpPr>
        <p:spPr bwMode="auto">
          <a:xfrm>
            <a:off x="7196138" y="2459479"/>
            <a:ext cx="736600" cy="431800"/>
          </a:xfrm>
          <a:prstGeom prst="rect">
            <a:avLst/>
          </a:prstGeom>
          <a:noFill/>
          <a:ln w="25400">
            <a:solidFill>
              <a:schemeClr val="tx1"/>
            </a:solidFill>
            <a:miter lim="800000"/>
            <a:headEnd/>
            <a:tailEnd/>
          </a:ln>
          <a:effectLst/>
        </p:spPr>
        <p:txBody>
          <a:bodyPr wrap="none" anchor="ctr"/>
          <a:lstStyle/>
          <a:p>
            <a:endParaRPr lang="en-US"/>
          </a:p>
        </p:txBody>
      </p:sp>
      <p:sp>
        <p:nvSpPr>
          <p:cNvPr id="972878" name="Rectangle 78"/>
          <p:cNvSpPr>
            <a:spLocks noChangeArrowheads="1"/>
          </p:cNvSpPr>
          <p:nvPr/>
        </p:nvSpPr>
        <p:spPr bwMode="auto">
          <a:xfrm>
            <a:off x="7958138" y="2459479"/>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79" name="Line 79"/>
          <p:cNvSpPr>
            <a:spLocks noChangeShapeType="1"/>
          </p:cNvSpPr>
          <p:nvPr/>
        </p:nvSpPr>
        <p:spPr bwMode="auto">
          <a:xfrm>
            <a:off x="8555038" y="2459479"/>
            <a:ext cx="0" cy="50800"/>
          </a:xfrm>
          <a:prstGeom prst="line">
            <a:avLst/>
          </a:prstGeom>
          <a:noFill/>
          <a:ln w="25400">
            <a:solidFill>
              <a:schemeClr val="tx1"/>
            </a:solidFill>
            <a:round/>
            <a:headEnd/>
            <a:tailEnd/>
          </a:ln>
          <a:effectLst/>
        </p:spPr>
        <p:txBody>
          <a:bodyPr wrap="none" anchor="ctr"/>
          <a:lstStyle/>
          <a:p>
            <a:endParaRPr lang="en-US"/>
          </a:p>
        </p:txBody>
      </p:sp>
      <p:sp>
        <p:nvSpPr>
          <p:cNvPr id="972880" name="Line 80"/>
          <p:cNvSpPr>
            <a:spLocks noChangeShapeType="1"/>
          </p:cNvSpPr>
          <p:nvPr/>
        </p:nvSpPr>
        <p:spPr bwMode="auto">
          <a:xfrm>
            <a:off x="8402638" y="2459479"/>
            <a:ext cx="0" cy="50800"/>
          </a:xfrm>
          <a:prstGeom prst="line">
            <a:avLst/>
          </a:prstGeom>
          <a:noFill/>
          <a:ln w="25400">
            <a:solidFill>
              <a:schemeClr val="tx1"/>
            </a:solidFill>
            <a:round/>
            <a:headEnd/>
            <a:tailEnd/>
          </a:ln>
          <a:effectLst/>
        </p:spPr>
        <p:txBody>
          <a:bodyPr wrap="none" anchor="ctr"/>
          <a:lstStyle/>
          <a:p>
            <a:endParaRPr lang="en-US"/>
          </a:p>
        </p:txBody>
      </p:sp>
      <p:sp>
        <p:nvSpPr>
          <p:cNvPr id="972881" name="Line 81"/>
          <p:cNvSpPr>
            <a:spLocks noChangeShapeType="1"/>
          </p:cNvSpPr>
          <p:nvPr/>
        </p:nvSpPr>
        <p:spPr bwMode="auto">
          <a:xfrm>
            <a:off x="7315200" y="2494404"/>
            <a:ext cx="0" cy="50800"/>
          </a:xfrm>
          <a:prstGeom prst="line">
            <a:avLst/>
          </a:prstGeom>
          <a:noFill/>
          <a:ln w="25400">
            <a:solidFill>
              <a:schemeClr val="tx1"/>
            </a:solidFill>
            <a:round/>
            <a:headEnd/>
            <a:tailEnd/>
          </a:ln>
          <a:effectLst/>
        </p:spPr>
        <p:txBody>
          <a:bodyPr wrap="none" anchor="ctr"/>
          <a:lstStyle/>
          <a:p>
            <a:endParaRPr lang="en-US"/>
          </a:p>
        </p:txBody>
      </p:sp>
      <p:sp>
        <p:nvSpPr>
          <p:cNvPr id="972882" name="Line 82"/>
          <p:cNvSpPr>
            <a:spLocks noChangeShapeType="1"/>
          </p:cNvSpPr>
          <p:nvPr/>
        </p:nvSpPr>
        <p:spPr bwMode="auto">
          <a:xfrm>
            <a:off x="8250238" y="2459479"/>
            <a:ext cx="0" cy="50800"/>
          </a:xfrm>
          <a:prstGeom prst="line">
            <a:avLst/>
          </a:prstGeom>
          <a:noFill/>
          <a:ln w="25400">
            <a:solidFill>
              <a:schemeClr val="tx1"/>
            </a:solidFill>
            <a:round/>
            <a:headEnd/>
            <a:tailEnd/>
          </a:ln>
          <a:effectLst/>
        </p:spPr>
        <p:txBody>
          <a:bodyPr wrap="none" anchor="ctr"/>
          <a:lstStyle/>
          <a:p>
            <a:endParaRPr lang="en-US"/>
          </a:p>
        </p:txBody>
      </p:sp>
      <p:sp>
        <p:nvSpPr>
          <p:cNvPr id="972883" name="Line 83"/>
          <p:cNvSpPr>
            <a:spLocks noChangeShapeType="1"/>
          </p:cNvSpPr>
          <p:nvPr/>
        </p:nvSpPr>
        <p:spPr bwMode="auto">
          <a:xfrm>
            <a:off x="8097838" y="2459479"/>
            <a:ext cx="0" cy="50800"/>
          </a:xfrm>
          <a:prstGeom prst="line">
            <a:avLst/>
          </a:prstGeom>
          <a:noFill/>
          <a:ln w="25400">
            <a:solidFill>
              <a:schemeClr val="tx1"/>
            </a:solidFill>
            <a:round/>
            <a:headEnd/>
            <a:tailEnd/>
          </a:ln>
          <a:effectLst/>
        </p:spPr>
        <p:txBody>
          <a:bodyPr wrap="none" anchor="ctr"/>
          <a:lstStyle/>
          <a:p>
            <a:endParaRPr lang="en-US"/>
          </a:p>
        </p:txBody>
      </p:sp>
      <p:sp>
        <p:nvSpPr>
          <p:cNvPr id="972884" name="Rectangle 84"/>
          <p:cNvSpPr>
            <a:spLocks noChangeArrowheads="1"/>
          </p:cNvSpPr>
          <p:nvPr/>
        </p:nvSpPr>
        <p:spPr bwMode="auto">
          <a:xfrm>
            <a:off x="3886200" y="2091370"/>
            <a:ext cx="434975" cy="363538"/>
          </a:xfrm>
          <a:prstGeom prst="rect">
            <a:avLst/>
          </a:prstGeom>
          <a:noFill/>
          <a:ln w="12700">
            <a:noFill/>
            <a:miter lim="800000"/>
            <a:headEnd/>
            <a:tailEnd/>
          </a:ln>
          <a:effectLst/>
        </p:spPr>
        <p:txBody>
          <a:bodyPr wrap="none" lIns="90488" tIns="44450" rIns="90488" bIns="44450">
            <a:spAutoFit/>
          </a:bodyPr>
          <a:lstStyle/>
          <a:p>
            <a:r>
              <a:rPr lang="en-US" dirty="0">
                <a:solidFill>
                  <a:schemeClr val="tx1"/>
                </a:solidFill>
              </a:rPr>
              <a:t>31</a:t>
            </a:r>
            <a:endParaRPr lang="en-US" dirty="0"/>
          </a:p>
        </p:txBody>
      </p:sp>
      <p:sp>
        <p:nvSpPr>
          <p:cNvPr id="972885" name="Rectangle 85"/>
          <p:cNvSpPr>
            <a:spLocks noChangeArrowheads="1"/>
          </p:cNvSpPr>
          <p:nvPr/>
        </p:nvSpPr>
        <p:spPr bwMode="auto">
          <a:xfrm>
            <a:off x="4800600" y="2091370"/>
            <a:ext cx="434975" cy="363538"/>
          </a:xfrm>
          <a:prstGeom prst="rect">
            <a:avLst/>
          </a:prstGeom>
          <a:noFill/>
          <a:ln w="12700">
            <a:noFill/>
            <a:miter lim="800000"/>
            <a:headEnd/>
            <a:tailEnd/>
          </a:ln>
          <a:effectLst/>
        </p:spPr>
        <p:txBody>
          <a:bodyPr wrap="none" lIns="90488" tIns="44450" rIns="90488" bIns="44450">
            <a:spAutoFit/>
          </a:bodyPr>
          <a:lstStyle/>
          <a:p>
            <a:r>
              <a:rPr lang="en-US" dirty="0">
                <a:solidFill>
                  <a:schemeClr val="tx1"/>
                </a:solidFill>
              </a:rPr>
              <a:t>25</a:t>
            </a:r>
            <a:endParaRPr lang="en-US" dirty="0"/>
          </a:p>
        </p:txBody>
      </p:sp>
      <p:sp>
        <p:nvSpPr>
          <p:cNvPr id="972886" name="Rectangle 86"/>
          <p:cNvSpPr>
            <a:spLocks noChangeArrowheads="1"/>
          </p:cNvSpPr>
          <p:nvPr/>
        </p:nvSpPr>
        <p:spPr bwMode="auto">
          <a:xfrm>
            <a:off x="5562600" y="209137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87" name="Rectangle 87"/>
          <p:cNvSpPr>
            <a:spLocks noChangeArrowheads="1"/>
          </p:cNvSpPr>
          <p:nvPr/>
        </p:nvSpPr>
        <p:spPr bwMode="auto">
          <a:xfrm>
            <a:off x="6324600" y="209137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88" name="Rectangle 88"/>
          <p:cNvSpPr>
            <a:spLocks noChangeArrowheads="1"/>
          </p:cNvSpPr>
          <p:nvPr/>
        </p:nvSpPr>
        <p:spPr bwMode="auto">
          <a:xfrm>
            <a:off x="7848600" y="209137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72889" name="Rectangle 89"/>
          <p:cNvSpPr>
            <a:spLocks noChangeArrowheads="1"/>
          </p:cNvSpPr>
          <p:nvPr/>
        </p:nvSpPr>
        <p:spPr bwMode="auto">
          <a:xfrm>
            <a:off x="8610600" y="209137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90" name="Rectangle 90"/>
          <p:cNvSpPr>
            <a:spLocks noChangeArrowheads="1"/>
          </p:cNvSpPr>
          <p:nvPr/>
        </p:nvSpPr>
        <p:spPr bwMode="auto">
          <a:xfrm>
            <a:off x="4038600" y="2570604"/>
            <a:ext cx="460375" cy="363538"/>
          </a:xfrm>
          <a:prstGeom prst="rect">
            <a:avLst/>
          </a:prstGeom>
          <a:noFill/>
          <a:ln w="12700">
            <a:noFill/>
            <a:miter lim="800000"/>
            <a:headEnd/>
            <a:tailEnd/>
          </a:ln>
          <a:effectLst/>
        </p:spPr>
        <p:txBody>
          <a:bodyPr wrap="none" lIns="90488" tIns="44450" rIns="90488" bIns="44450">
            <a:spAutoFit/>
          </a:bodyPr>
          <a:lstStyle/>
          <a:p>
            <a:r>
              <a:rPr lang="en-US" b="1" dirty="0"/>
              <a:t>op</a:t>
            </a:r>
            <a:endParaRPr lang="en-US" dirty="0"/>
          </a:p>
        </p:txBody>
      </p:sp>
      <p:sp>
        <p:nvSpPr>
          <p:cNvPr id="972891" name="Rectangle 91"/>
          <p:cNvSpPr>
            <a:spLocks noChangeArrowheads="1"/>
          </p:cNvSpPr>
          <p:nvPr/>
        </p:nvSpPr>
        <p:spPr bwMode="auto">
          <a:xfrm>
            <a:off x="4953000" y="2570604"/>
            <a:ext cx="396875" cy="363538"/>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92" name="Rectangle 92"/>
          <p:cNvSpPr>
            <a:spLocks noChangeArrowheads="1"/>
          </p:cNvSpPr>
          <p:nvPr/>
        </p:nvSpPr>
        <p:spPr bwMode="auto">
          <a:xfrm>
            <a:off x="5715000" y="2570604"/>
            <a:ext cx="346075" cy="363538"/>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93" name="Rectangle 93"/>
          <p:cNvSpPr>
            <a:spLocks noChangeArrowheads="1"/>
          </p:cNvSpPr>
          <p:nvPr/>
        </p:nvSpPr>
        <p:spPr bwMode="auto">
          <a:xfrm>
            <a:off x="6400800" y="2570604"/>
            <a:ext cx="409575" cy="363538"/>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72894" name="Rectangle 94"/>
          <p:cNvSpPr>
            <a:spLocks noChangeArrowheads="1"/>
          </p:cNvSpPr>
          <p:nvPr/>
        </p:nvSpPr>
        <p:spPr bwMode="auto">
          <a:xfrm>
            <a:off x="8001000" y="2570604"/>
            <a:ext cx="739775" cy="363538"/>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72895" name="Rectangle 95"/>
          <p:cNvSpPr>
            <a:spLocks noChangeArrowheads="1"/>
          </p:cNvSpPr>
          <p:nvPr/>
        </p:nvSpPr>
        <p:spPr bwMode="auto">
          <a:xfrm>
            <a:off x="7162800" y="2570604"/>
            <a:ext cx="854075" cy="363538"/>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72896" name="Line 96"/>
          <p:cNvSpPr>
            <a:spLocks noChangeShapeType="1"/>
          </p:cNvSpPr>
          <p:nvPr/>
        </p:nvSpPr>
        <p:spPr bwMode="auto">
          <a:xfrm>
            <a:off x="7467600" y="2494404"/>
            <a:ext cx="0" cy="50800"/>
          </a:xfrm>
          <a:prstGeom prst="line">
            <a:avLst/>
          </a:prstGeom>
          <a:noFill/>
          <a:ln w="25400">
            <a:solidFill>
              <a:schemeClr val="tx1"/>
            </a:solidFill>
            <a:round/>
            <a:headEnd/>
            <a:tailEnd/>
          </a:ln>
          <a:effectLst/>
        </p:spPr>
        <p:txBody>
          <a:bodyPr wrap="none" anchor="ctr"/>
          <a:lstStyle/>
          <a:p>
            <a:endParaRPr lang="en-US"/>
          </a:p>
        </p:txBody>
      </p:sp>
      <p:sp>
        <p:nvSpPr>
          <p:cNvPr id="972897" name="Line 97"/>
          <p:cNvSpPr>
            <a:spLocks noChangeShapeType="1"/>
          </p:cNvSpPr>
          <p:nvPr/>
        </p:nvSpPr>
        <p:spPr bwMode="auto">
          <a:xfrm>
            <a:off x="7620000" y="2494404"/>
            <a:ext cx="0" cy="50800"/>
          </a:xfrm>
          <a:prstGeom prst="line">
            <a:avLst/>
          </a:prstGeom>
          <a:noFill/>
          <a:ln w="25400">
            <a:solidFill>
              <a:schemeClr val="tx1"/>
            </a:solidFill>
            <a:round/>
            <a:headEnd/>
            <a:tailEnd/>
          </a:ln>
          <a:effectLst/>
        </p:spPr>
        <p:txBody>
          <a:bodyPr wrap="none" anchor="ctr"/>
          <a:lstStyle/>
          <a:p>
            <a:endParaRPr lang="en-US"/>
          </a:p>
        </p:txBody>
      </p:sp>
      <p:sp>
        <p:nvSpPr>
          <p:cNvPr id="972898" name="Line 98"/>
          <p:cNvSpPr>
            <a:spLocks noChangeShapeType="1"/>
          </p:cNvSpPr>
          <p:nvPr/>
        </p:nvSpPr>
        <p:spPr bwMode="auto">
          <a:xfrm>
            <a:off x="7772400" y="2494404"/>
            <a:ext cx="0" cy="50800"/>
          </a:xfrm>
          <a:prstGeom prst="line">
            <a:avLst/>
          </a:prstGeom>
          <a:noFill/>
          <a:ln w="25400">
            <a:solidFill>
              <a:schemeClr val="tx1"/>
            </a:solidFill>
            <a:round/>
            <a:headEnd/>
            <a:tailEnd/>
          </a:ln>
          <a:effectLst/>
        </p:spPr>
        <p:txBody>
          <a:bodyPr wrap="none" anchor="ctr"/>
          <a:lstStyle/>
          <a:p>
            <a:endParaRPr lang="en-US"/>
          </a:p>
        </p:txBody>
      </p:sp>
      <p:sp>
        <p:nvSpPr>
          <p:cNvPr id="972899" name="Line 99"/>
          <p:cNvSpPr>
            <a:spLocks noChangeShapeType="1"/>
          </p:cNvSpPr>
          <p:nvPr/>
        </p:nvSpPr>
        <p:spPr bwMode="auto">
          <a:xfrm>
            <a:off x="8686800" y="2494404"/>
            <a:ext cx="0" cy="50800"/>
          </a:xfrm>
          <a:prstGeom prst="line">
            <a:avLst/>
          </a:prstGeom>
          <a:noFill/>
          <a:ln w="25400">
            <a:solidFill>
              <a:schemeClr val="tx1"/>
            </a:solidFill>
            <a:round/>
            <a:headEnd/>
            <a:tailEnd/>
          </a:ln>
          <a:effectLst/>
        </p:spPr>
        <p:txBody>
          <a:bodyPr wrap="none" anchor="ctr"/>
          <a:lstStyle/>
          <a:p>
            <a:endParaRPr lang="en-US"/>
          </a:p>
        </p:txBody>
      </p:sp>
      <p:sp>
        <p:nvSpPr>
          <p:cNvPr id="972900" name="Rectangle 100"/>
          <p:cNvSpPr>
            <a:spLocks noChangeArrowheads="1"/>
          </p:cNvSpPr>
          <p:nvPr/>
        </p:nvSpPr>
        <p:spPr bwMode="auto">
          <a:xfrm>
            <a:off x="7086600" y="209137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sp>
        <p:nvSpPr>
          <p:cNvPr id="972901" name="Rectangle 101"/>
          <p:cNvSpPr>
            <a:spLocks noChangeArrowheads="1"/>
          </p:cNvSpPr>
          <p:nvPr/>
        </p:nvSpPr>
        <p:spPr bwMode="auto">
          <a:xfrm>
            <a:off x="609600" y="2819400"/>
            <a:ext cx="8077200" cy="3600450"/>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dirty="0">
                <a:solidFill>
                  <a:schemeClr val="tx1"/>
                </a:solidFill>
              </a:rPr>
              <a:t>Observations</a:t>
            </a:r>
          </a:p>
          <a:p>
            <a:pPr marL="741363" lvl="1" indent="-246063">
              <a:spcBef>
                <a:spcPct val="40000"/>
              </a:spcBef>
              <a:buClr>
                <a:schemeClr val="accent1"/>
              </a:buClr>
              <a:buSzPct val="75000"/>
              <a:buFont typeface="Monotype Sorts" pitchFamily="2" charset="2"/>
              <a:buChar char="l"/>
            </a:pPr>
            <a:r>
              <a:rPr lang="en-US" dirty="0">
                <a:solidFill>
                  <a:schemeClr val="tx1"/>
                </a:solidFill>
              </a:rPr>
              <a:t>op field </a:t>
            </a:r>
            <a:r>
              <a:rPr lang="en-US" dirty="0"/>
              <a:t>always</a:t>
            </a:r>
            <a:r>
              <a:rPr lang="en-US" dirty="0">
                <a:solidFill>
                  <a:schemeClr val="tx1"/>
                </a:solidFill>
              </a:rPr>
              <a:t>                                                                                       </a:t>
            </a:r>
            <a:endParaRPr lang="en-US" dirty="0" smtClean="0">
              <a:solidFill>
                <a:schemeClr val="tx1"/>
              </a:solidFill>
            </a:endParaRPr>
          </a:p>
          <a:p>
            <a:pPr marL="741363" lvl="1" indent="-246063">
              <a:spcBef>
                <a:spcPct val="40000"/>
              </a:spcBef>
              <a:buClr>
                <a:schemeClr val="accent1"/>
              </a:buClr>
              <a:buSzPct val="75000"/>
            </a:pPr>
            <a:r>
              <a:rPr lang="en-US" dirty="0" smtClean="0">
                <a:solidFill>
                  <a:schemeClr val="tx1"/>
                </a:solidFill>
              </a:rPr>
              <a:t> </a:t>
            </a:r>
            <a:r>
              <a:rPr lang="en-US" dirty="0">
                <a:solidFill>
                  <a:schemeClr val="tx1"/>
                </a:solidFill>
              </a:rPr>
              <a:t>in bits 31-26</a:t>
            </a:r>
          </a:p>
          <a:p>
            <a:pPr marL="741363" lvl="1" indent="-246063">
              <a:spcBef>
                <a:spcPct val="40000"/>
              </a:spcBef>
              <a:buClr>
                <a:schemeClr val="accent1"/>
              </a:buClr>
              <a:buSzPct val="75000"/>
              <a:buFont typeface="Monotype Sorts" pitchFamily="2" charset="2"/>
              <a:buChar char="l"/>
            </a:pPr>
            <a:r>
              <a:rPr lang="en-US" dirty="0" err="1">
                <a:solidFill>
                  <a:schemeClr val="tx1"/>
                </a:solidFill>
              </a:rPr>
              <a:t>addr</a:t>
            </a:r>
            <a:r>
              <a:rPr lang="en-US" dirty="0">
                <a:solidFill>
                  <a:schemeClr val="tx1"/>
                </a:solidFill>
              </a:rPr>
              <a:t> of registers                                                                                           </a:t>
            </a:r>
            <a:endParaRPr lang="en-US" dirty="0" smtClean="0">
              <a:solidFill>
                <a:schemeClr val="tx1"/>
              </a:solidFill>
            </a:endParaRPr>
          </a:p>
          <a:p>
            <a:pPr marL="741363" lvl="1" indent="-246063">
              <a:spcBef>
                <a:spcPct val="40000"/>
              </a:spcBef>
              <a:buClr>
                <a:schemeClr val="accent1"/>
              </a:buClr>
              <a:buSzPct val="75000"/>
            </a:pPr>
            <a:r>
              <a:rPr lang="en-US" dirty="0" smtClean="0">
                <a:solidFill>
                  <a:schemeClr val="tx1"/>
                </a:solidFill>
              </a:rPr>
              <a:t> </a:t>
            </a:r>
            <a:r>
              <a:rPr lang="en-US" dirty="0">
                <a:solidFill>
                  <a:schemeClr val="tx1"/>
                </a:solidFill>
              </a:rPr>
              <a:t>to be read are </a:t>
            </a:r>
            <a:r>
              <a:rPr lang="en-US" dirty="0" smtClean="0">
                <a:solidFill>
                  <a:schemeClr val="tx1"/>
                </a:solidFill>
              </a:rPr>
              <a:t> </a:t>
            </a:r>
            <a:r>
              <a:rPr lang="en-US" dirty="0"/>
              <a:t>always</a:t>
            </a:r>
            <a:r>
              <a:rPr lang="en-US" dirty="0">
                <a:solidFill>
                  <a:schemeClr val="tx1"/>
                </a:solidFill>
              </a:rPr>
              <a:t> specified by the                                                                                  </a:t>
            </a:r>
            <a:r>
              <a:rPr lang="en-US" dirty="0" err="1">
                <a:solidFill>
                  <a:schemeClr val="tx1"/>
                </a:solidFill>
              </a:rPr>
              <a:t>rs</a:t>
            </a:r>
            <a:r>
              <a:rPr lang="en-US" dirty="0">
                <a:solidFill>
                  <a:schemeClr val="tx1"/>
                </a:solidFill>
              </a:rPr>
              <a:t> field (bits 25-21) and </a:t>
            </a:r>
            <a:r>
              <a:rPr lang="en-US" dirty="0" err="1">
                <a:solidFill>
                  <a:schemeClr val="tx1"/>
                </a:solidFill>
              </a:rPr>
              <a:t>rt</a:t>
            </a:r>
            <a:r>
              <a:rPr lang="en-US" dirty="0">
                <a:solidFill>
                  <a:schemeClr val="tx1"/>
                </a:solidFill>
              </a:rPr>
              <a:t> field (bits 20-16); for </a:t>
            </a:r>
            <a:r>
              <a:rPr lang="en-US" dirty="0" err="1">
                <a:solidFill>
                  <a:schemeClr val="tx1"/>
                </a:solidFill>
              </a:rPr>
              <a:t>lw</a:t>
            </a:r>
            <a:r>
              <a:rPr lang="en-US" dirty="0">
                <a:solidFill>
                  <a:schemeClr val="tx1"/>
                </a:solidFill>
              </a:rPr>
              <a:t> and </a:t>
            </a:r>
            <a:r>
              <a:rPr lang="en-US" dirty="0" err="1">
                <a:solidFill>
                  <a:schemeClr val="tx1"/>
                </a:solidFill>
              </a:rPr>
              <a:t>sw</a:t>
            </a:r>
            <a:r>
              <a:rPr lang="en-US" dirty="0">
                <a:solidFill>
                  <a:schemeClr val="tx1"/>
                </a:solidFill>
              </a:rPr>
              <a:t> </a:t>
            </a:r>
            <a:r>
              <a:rPr lang="en-US" dirty="0" err="1">
                <a:solidFill>
                  <a:schemeClr val="tx1"/>
                </a:solidFill>
              </a:rPr>
              <a:t>rs</a:t>
            </a:r>
            <a:r>
              <a:rPr lang="en-US" dirty="0">
                <a:solidFill>
                  <a:schemeClr val="tx1"/>
                </a:solidFill>
              </a:rPr>
              <a:t> is the base register</a:t>
            </a:r>
          </a:p>
          <a:p>
            <a:pPr marL="741363" lvl="1" indent="-246063">
              <a:spcBef>
                <a:spcPct val="40000"/>
              </a:spcBef>
              <a:buClr>
                <a:schemeClr val="accent1"/>
              </a:buClr>
              <a:buSzPct val="75000"/>
              <a:buFont typeface="Monotype Sorts" pitchFamily="2" charset="2"/>
              <a:buChar char="l"/>
            </a:pPr>
            <a:r>
              <a:rPr lang="en-US" dirty="0" err="1">
                <a:solidFill>
                  <a:schemeClr val="tx1"/>
                </a:solidFill>
              </a:rPr>
              <a:t>addr</a:t>
            </a:r>
            <a:r>
              <a:rPr lang="en-US" dirty="0">
                <a:solidFill>
                  <a:schemeClr val="tx1"/>
                </a:solidFill>
              </a:rPr>
              <a:t>. of register to be written is in one of </a:t>
            </a:r>
            <a:r>
              <a:rPr lang="en-US" dirty="0"/>
              <a:t>two</a:t>
            </a:r>
            <a:r>
              <a:rPr lang="en-US" dirty="0">
                <a:solidFill>
                  <a:schemeClr val="tx1"/>
                </a:solidFill>
              </a:rPr>
              <a:t> places – in </a:t>
            </a:r>
            <a:r>
              <a:rPr lang="en-US" dirty="0" err="1">
                <a:solidFill>
                  <a:schemeClr val="tx1"/>
                </a:solidFill>
              </a:rPr>
              <a:t>rt</a:t>
            </a:r>
            <a:r>
              <a:rPr lang="en-US" dirty="0">
                <a:solidFill>
                  <a:schemeClr val="tx1"/>
                </a:solidFill>
              </a:rPr>
              <a:t> (bits 20-16) for </a:t>
            </a:r>
            <a:r>
              <a:rPr lang="en-US" dirty="0" err="1">
                <a:solidFill>
                  <a:schemeClr val="tx1"/>
                </a:solidFill>
              </a:rPr>
              <a:t>lw</a:t>
            </a:r>
            <a:r>
              <a:rPr lang="en-US" dirty="0">
                <a:solidFill>
                  <a:schemeClr val="tx1"/>
                </a:solidFill>
              </a:rPr>
              <a:t>; in rd (bits 15-11) for R-type instructions</a:t>
            </a:r>
          </a:p>
          <a:p>
            <a:pPr marL="741363" lvl="1" indent="-246063">
              <a:spcBef>
                <a:spcPct val="40000"/>
              </a:spcBef>
              <a:buClr>
                <a:schemeClr val="accent1"/>
              </a:buClr>
              <a:buSzPct val="75000"/>
              <a:buFont typeface="Monotype Sorts" pitchFamily="2" charset="2"/>
              <a:buChar char="l"/>
            </a:pPr>
            <a:r>
              <a:rPr lang="en-US" dirty="0">
                <a:solidFill>
                  <a:schemeClr val="tx1"/>
                </a:solidFill>
              </a:rPr>
              <a:t>offset for </a:t>
            </a:r>
            <a:r>
              <a:rPr lang="en-US" dirty="0" err="1">
                <a:solidFill>
                  <a:schemeClr val="tx1"/>
                </a:solidFill>
              </a:rPr>
              <a:t>beq</a:t>
            </a:r>
            <a:r>
              <a:rPr lang="en-US" dirty="0">
                <a:solidFill>
                  <a:schemeClr val="tx1"/>
                </a:solidFill>
              </a:rPr>
              <a:t>, </a:t>
            </a:r>
            <a:r>
              <a:rPr lang="en-US" dirty="0" err="1">
                <a:solidFill>
                  <a:schemeClr val="tx1"/>
                </a:solidFill>
              </a:rPr>
              <a:t>lw</a:t>
            </a:r>
            <a:r>
              <a:rPr lang="en-US" dirty="0">
                <a:solidFill>
                  <a:schemeClr val="tx1"/>
                </a:solidFill>
              </a:rPr>
              <a:t>, and </a:t>
            </a:r>
            <a:r>
              <a:rPr lang="en-US" dirty="0" err="1">
                <a:solidFill>
                  <a:schemeClr val="tx1"/>
                </a:solidFill>
              </a:rPr>
              <a:t>sw</a:t>
            </a:r>
            <a:r>
              <a:rPr lang="en-US" dirty="0">
                <a:solidFill>
                  <a:schemeClr val="tx1"/>
                </a:solidFill>
              </a:rPr>
              <a:t> </a:t>
            </a:r>
            <a:r>
              <a:rPr lang="en-US" dirty="0"/>
              <a:t>always</a:t>
            </a:r>
            <a:r>
              <a:rPr lang="en-US" dirty="0">
                <a:solidFill>
                  <a:schemeClr val="tx1"/>
                </a:solidFill>
              </a:rPr>
              <a:t> in bits 15-0</a:t>
            </a:r>
          </a:p>
        </p:txBody>
      </p:sp>
      <p:grpSp>
        <p:nvGrpSpPr>
          <p:cNvPr id="9" name="Group 188"/>
          <p:cNvGrpSpPr>
            <a:grpSpLocks/>
          </p:cNvGrpSpPr>
          <p:nvPr/>
        </p:nvGrpSpPr>
        <p:grpSpPr bwMode="auto">
          <a:xfrm>
            <a:off x="3048000" y="3713604"/>
            <a:ext cx="5870575" cy="744538"/>
            <a:chOff x="1920" y="2352"/>
            <a:chExt cx="3698" cy="469"/>
          </a:xfrm>
        </p:grpSpPr>
        <p:sp>
          <p:nvSpPr>
            <p:cNvPr id="972902" name="Rectangle 102"/>
            <p:cNvSpPr>
              <a:spLocks noChangeArrowheads="1"/>
            </p:cNvSpPr>
            <p:nvPr/>
          </p:nvSpPr>
          <p:spPr bwMode="auto">
            <a:xfrm>
              <a:off x="1920" y="2544"/>
              <a:ext cx="586" cy="229"/>
            </a:xfrm>
            <a:prstGeom prst="rect">
              <a:avLst/>
            </a:prstGeom>
            <a:noFill/>
            <a:ln w="12700">
              <a:noFill/>
              <a:miter lim="800000"/>
              <a:headEnd/>
              <a:tailEnd/>
            </a:ln>
            <a:effectLst/>
          </p:spPr>
          <p:txBody>
            <a:bodyPr wrap="none" lIns="90488" tIns="44450" rIns="90488" bIns="44450">
              <a:spAutoFit/>
            </a:bodyPr>
            <a:lstStyle/>
            <a:p>
              <a:r>
                <a:rPr lang="en-US" b="1"/>
                <a:t>J-type:</a:t>
              </a:r>
              <a:endParaRPr lang="en-US"/>
            </a:p>
          </p:txBody>
        </p:sp>
        <p:grpSp>
          <p:nvGrpSpPr>
            <p:cNvPr id="10" name="Group 103"/>
            <p:cNvGrpSpPr>
              <a:grpSpLocks/>
            </p:cNvGrpSpPr>
            <p:nvPr/>
          </p:nvGrpSpPr>
          <p:grpSpPr bwMode="auto">
            <a:xfrm>
              <a:off x="2517" y="2544"/>
              <a:ext cx="560" cy="272"/>
              <a:chOff x="1016" y="728"/>
              <a:chExt cx="560" cy="272"/>
            </a:xfrm>
          </p:grpSpPr>
          <p:sp>
            <p:nvSpPr>
              <p:cNvPr id="972904" name="Rectangle 104"/>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905" name="Line 105"/>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906" name="Line 106"/>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907" name="Line 107"/>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908" name="Line 108"/>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909" name="Line 109"/>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929" name="Rectangle 129"/>
            <p:cNvSpPr>
              <a:spLocks noChangeArrowheads="1"/>
            </p:cNvSpPr>
            <p:nvPr/>
          </p:nvSpPr>
          <p:spPr bwMode="auto">
            <a:xfrm>
              <a:off x="3072" y="2544"/>
              <a:ext cx="2501" cy="272"/>
            </a:xfrm>
            <a:prstGeom prst="rect">
              <a:avLst/>
            </a:prstGeom>
            <a:noFill/>
            <a:ln w="25400">
              <a:solidFill>
                <a:schemeClr val="tx1"/>
              </a:solidFill>
              <a:miter lim="800000"/>
              <a:headEnd/>
              <a:tailEnd/>
            </a:ln>
            <a:effectLst/>
          </p:spPr>
          <p:txBody>
            <a:bodyPr wrap="none" anchor="ctr"/>
            <a:lstStyle/>
            <a:p>
              <a:endParaRPr lang="en-US"/>
            </a:p>
          </p:txBody>
        </p:sp>
        <p:sp>
          <p:nvSpPr>
            <p:cNvPr id="972935" name="Rectangle 135"/>
            <p:cNvSpPr>
              <a:spLocks noChangeArrowheads="1"/>
            </p:cNvSpPr>
            <p:nvPr/>
          </p:nvSpPr>
          <p:spPr bwMode="auto">
            <a:xfrm>
              <a:off x="2448"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936" name="Rectangle 136"/>
            <p:cNvSpPr>
              <a:spLocks noChangeArrowheads="1"/>
            </p:cNvSpPr>
            <p:nvPr/>
          </p:nvSpPr>
          <p:spPr bwMode="auto">
            <a:xfrm>
              <a:off x="3024"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940" name="Rectangle 140"/>
            <p:cNvSpPr>
              <a:spLocks noChangeArrowheads="1"/>
            </p:cNvSpPr>
            <p:nvPr/>
          </p:nvSpPr>
          <p:spPr bwMode="auto">
            <a:xfrm>
              <a:off x="5424" y="235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941" name="Rectangle 141"/>
            <p:cNvSpPr>
              <a:spLocks noChangeArrowheads="1"/>
            </p:cNvSpPr>
            <p:nvPr/>
          </p:nvSpPr>
          <p:spPr bwMode="auto">
            <a:xfrm>
              <a:off x="2544" y="2592"/>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943" name="Rectangle 143"/>
            <p:cNvSpPr>
              <a:spLocks noChangeArrowheads="1"/>
            </p:cNvSpPr>
            <p:nvPr/>
          </p:nvSpPr>
          <p:spPr bwMode="auto">
            <a:xfrm>
              <a:off x="3696" y="2592"/>
              <a:ext cx="1106" cy="229"/>
            </a:xfrm>
            <a:prstGeom prst="rect">
              <a:avLst/>
            </a:prstGeom>
            <a:noFill/>
            <a:ln w="12700">
              <a:noFill/>
              <a:miter lim="800000"/>
              <a:headEnd/>
              <a:tailEnd/>
            </a:ln>
            <a:effectLst/>
          </p:spPr>
          <p:txBody>
            <a:bodyPr wrap="none" lIns="90488" tIns="44450" rIns="90488" bIns="44450">
              <a:spAutoFit/>
            </a:bodyPr>
            <a:lstStyle/>
            <a:p>
              <a:r>
                <a:rPr lang="en-US" b="1"/>
                <a:t>target address</a:t>
              </a:r>
              <a:endParaRPr lang="en-US"/>
            </a:p>
          </p:txBody>
        </p:sp>
        <p:sp>
          <p:nvSpPr>
            <p:cNvPr id="972959" name="Line 159"/>
            <p:cNvSpPr>
              <a:spLocks noChangeShapeType="1"/>
            </p:cNvSpPr>
            <p:nvPr/>
          </p:nvSpPr>
          <p:spPr bwMode="auto">
            <a:xfrm>
              <a:off x="5389" y="2554"/>
              <a:ext cx="0" cy="32"/>
            </a:xfrm>
            <a:prstGeom prst="line">
              <a:avLst/>
            </a:prstGeom>
            <a:noFill/>
            <a:ln w="25400">
              <a:solidFill>
                <a:schemeClr val="tx1"/>
              </a:solidFill>
              <a:round/>
              <a:headEnd/>
              <a:tailEnd/>
            </a:ln>
            <a:effectLst/>
          </p:spPr>
          <p:txBody>
            <a:bodyPr wrap="none" anchor="ctr"/>
            <a:lstStyle/>
            <a:p>
              <a:endParaRPr lang="en-US"/>
            </a:p>
          </p:txBody>
        </p:sp>
        <p:sp>
          <p:nvSpPr>
            <p:cNvPr id="972960" name="Line 160"/>
            <p:cNvSpPr>
              <a:spLocks noChangeShapeType="1"/>
            </p:cNvSpPr>
            <p:nvPr/>
          </p:nvSpPr>
          <p:spPr bwMode="auto">
            <a:xfrm>
              <a:off x="5293" y="2554"/>
              <a:ext cx="0" cy="32"/>
            </a:xfrm>
            <a:prstGeom prst="line">
              <a:avLst/>
            </a:prstGeom>
            <a:noFill/>
            <a:ln w="25400">
              <a:solidFill>
                <a:schemeClr val="tx1"/>
              </a:solidFill>
              <a:round/>
              <a:headEnd/>
              <a:tailEnd/>
            </a:ln>
            <a:effectLst/>
          </p:spPr>
          <p:txBody>
            <a:bodyPr wrap="none" anchor="ctr"/>
            <a:lstStyle/>
            <a:p>
              <a:endParaRPr lang="en-US"/>
            </a:p>
          </p:txBody>
        </p:sp>
        <p:sp>
          <p:nvSpPr>
            <p:cNvPr id="972961" name="Line 161"/>
            <p:cNvSpPr>
              <a:spLocks noChangeShapeType="1"/>
            </p:cNvSpPr>
            <p:nvPr/>
          </p:nvSpPr>
          <p:spPr bwMode="auto">
            <a:xfrm>
              <a:off x="5197" y="2554"/>
              <a:ext cx="0" cy="32"/>
            </a:xfrm>
            <a:prstGeom prst="line">
              <a:avLst/>
            </a:prstGeom>
            <a:noFill/>
            <a:ln w="25400">
              <a:solidFill>
                <a:schemeClr val="tx1"/>
              </a:solidFill>
              <a:round/>
              <a:headEnd/>
              <a:tailEnd/>
            </a:ln>
            <a:effectLst/>
          </p:spPr>
          <p:txBody>
            <a:bodyPr wrap="none" anchor="ctr"/>
            <a:lstStyle/>
            <a:p>
              <a:endParaRPr lang="en-US"/>
            </a:p>
          </p:txBody>
        </p:sp>
        <p:sp>
          <p:nvSpPr>
            <p:cNvPr id="972962" name="Line 162"/>
            <p:cNvSpPr>
              <a:spLocks noChangeShapeType="1"/>
            </p:cNvSpPr>
            <p:nvPr/>
          </p:nvSpPr>
          <p:spPr bwMode="auto">
            <a:xfrm>
              <a:off x="5101" y="2554"/>
              <a:ext cx="0" cy="32"/>
            </a:xfrm>
            <a:prstGeom prst="line">
              <a:avLst/>
            </a:prstGeom>
            <a:noFill/>
            <a:ln w="25400">
              <a:solidFill>
                <a:schemeClr val="tx1"/>
              </a:solidFill>
              <a:round/>
              <a:headEnd/>
              <a:tailEnd/>
            </a:ln>
            <a:effectLst/>
          </p:spPr>
          <p:txBody>
            <a:bodyPr wrap="none" anchor="ctr"/>
            <a:lstStyle/>
            <a:p>
              <a:endParaRPr lang="en-US"/>
            </a:p>
          </p:txBody>
        </p:sp>
        <p:sp>
          <p:nvSpPr>
            <p:cNvPr id="972964" name="Line 164"/>
            <p:cNvSpPr>
              <a:spLocks noChangeShapeType="1"/>
            </p:cNvSpPr>
            <p:nvPr/>
          </p:nvSpPr>
          <p:spPr bwMode="auto">
            <a:xfrm>
              <a:off x="4992" y="2554"/>
              <a:ext cx="0" cy="32"/>
            </a:xfrm>
            <a:prstGeom prst="line">
              <a:avLst/>
            </a:prstGeom>
            <a:noFill/>
            <a:ln w="25400">
              <a:solidFill>
                <a:schemeClr val="tx1"/>
              </a:solidFill>
              <a:round/>
              <a:headEnd/>
              <a:tailEnd/>
            </a:ln>
            <a:effectLst/>
          </p:spPr>
          <p:txBody>
            <a:bodyPr wrap="none" anchor="ctr"/>
            <a:lstStyle/>
            <a:p>
              <a:endParaRPr lang="en-US"/>
            </a:p>
          </p:txBody>
        </p:sp>
        <p:sp>
          <p:nvSpPr>
            <p:cNvPr id="972965" name="Line 165"/>
            <p:cNvSpPr>
              <a:spLocks noChangeShapeType="1"/>
            </p:cNvSpPr>
            <p:nvPr/>
          </p:nvSpPr>
          <p:spPr bwMode="auto">
            <a:xfrm>
              <a:off x="4896" y="2554"/>
              <a:ext cx="0" cy="32"/>
            </a:xfrm>
            <a:prstGeom prst="line">
              <a:avLst/>
            </a:prstGeom>
            <a:noFill/>
            <a:ln w="25400">
              <a:solidFill>
                <a:schemeClr val="tx1"/>
              </a:solidFill>
              <a:round/>
              <a:headEnd/>
              <a:tailEnd/>
            </a:ln>
            <a:effectLst/>
          </p:spPr>
          <p:txBody>
            <a:bodyPr wrap="none" anchor="ctr"/>
            <a:lstStyle/>
            <a:p>
              <a:endParaRPr lang="en-US"/>
            </a:p>
          </p:txBody>
        </p:sp>
        <p:sp>
          <p:nvSpPr>
            <p:cNvPr id="972966" name="Line 166"/>
            <p:cNvSpPr>
              <a:spLocks noChangeShapeType="1"/>
            </p:cNvSpPr>
            <p:nvPr/>
          </p:nvSpPr>
          <p:spPr bwMode="auto">
            <a:xfrm>
              <a:off x="4800" y="2554"/>
              <a:ext cx="0" cy="32"/>
            </a:xfrm>
            <a:prstGeom prst="line">
              <a:avLst/>
            </a:prstGeom>
            <a:noFill/>
            <a:ln w="25400">
              <a:solidFill>
                <a:schemeClr val="tx1"/>
              </a:solidFill>
              <a:round/>
              <a:headEnd/>
              <a:tailEnd/>
            </a:ln>
            <a:effectLst/>
          </p:spPr>
          <p:txBody>
            <a:bodyPr wrap="none" anchor="ctr"/>
            <a:lstStyle/>
            <a:p>
              <a:endParaRPr lang="en-US"/>
            </a:p>
          </p:txBody>
        </p:sp>
        <p:sp>
          <p:nvSpPr>
            <p:cNvPr id="972967" name="Line 167"/>
            <p:cNvSpPr>
              <a:spLocks noChangeShapeType="1"/>
            </p:cNvSpPr>
            <p:nvPr/>
          </p:nvSpPr>
          <p:spPr bwMode="auto">
            <a:xfrm>
              <a:off x="4704" y="2554"/>
              <a:ext cx="0" cy="32"/>
            </a:xfrm>
            <a:prstGeom prst="line">
              <a:avLst/>
            </a:prstGeom>
            <a:noFill/>
            <a:ln w="25400">
              <a:solidFill>
                <a:schemeClr val="tx1"/>
              </a:solidFill>
              <a:round/>
              <a:headEnd/>
              <a:tailEnd/>
            </a:ln>
            <a:effectLst/>
          </p:spPr>
          <p:txBody>
            <a:bodyPr wrap="none" anchor="ctr"/>
            <a:lstStyle/>
            <a:p>
              <a:endParaRPr lang="en-US"/>
            </a:p>
          </p:txBody>
        </p:sp>
        <p:sp>
          <p:nvSpPr>
            <p:cNvPr id="972969" name="Line 169"/>
            <p:cNvSpPr>
              <a:spLocks noChangeShapeType="1"/>
            </p:cNvSpPr>
            <p:nvPr/>
          </p:nvSpPr>
          <p:spPr bwMode="auto">
            <a:xfrm>
              <a:off x="4525" y="2554"/>
              <a:ext cx="0" cy="32"/>
            </a:xfrm>
            <a:prstGeom prst="line">
              <a:avLst/>
            </a:prstGeom>
            <a:noFill/>
            <a:ln w="25400">
              <a:solidFill>
                <a:schemeClr val="tx1"/>
              </a:solidFill>
              <a:round/>
              <a:headEnd/>
              <a:tailEnd/>
            </a:ln>
            <a:effectLst/>
          </p:spPr>
          <p:txBody>
            <a:bodyPr wrap="none" anchor="ctr"/>
            <a:lstStyle/>
            <a:p>
              <a:endParaRPr lang="en-US"/>
            </a:p>
          </p:txBody>
        </p:sp>
        <p:sp>
          <p:nvSpPr>
            <p:cNvPr id="972970" name="Line 170"/>
            <p:cNvSpPr>
              <a:spLocks noChangeShapeType="1"/>
            </p:cNvSpPr>
            <p:nvPr/>
          </p:nvSpPr>
          <p:spPr bwMode="auto">
            <a:xfrm>
              <a:off x="4429" y="2554"/>
              <a:ext cx="0" cy="32"/>
            </a:xfrm>
            <a:prstGeom prst="line">
              <a:avLst/>
            </a:prstGeom>
            <a:noFill/>
            <a:ln w="25400">
              <a:solidFill>
                <a:schemeClr val="tx1"/>
              </a:solidFill>
              <a:round/>
              <a:headEnd/>
              <a:tailEnd/>
            </a:ln>
            <a:effectLst/>
          </p:spPr>
          <p:txBody>
            <a:bodyPr wrap="none" anchor="ctr"/>
            <a:lstStyle/>
            <a:p>
              <a:endParaRPr lang="en-US"/>
            </a:p>
          </p:txBody>
        </p:sp>
        <p:sp>
          <p:nvSpPr>
            <p:cNvPr id="972971" name="Line 171"/>
            <p:cNvSpPr>
              <a:spLocks noChangeShapeType="1"/>
            </p:cNvSpPr>
            <p:nvPr/>
          </p:nvSpPr>
          <p:spPr bwMode="auto">
            <a:xfrm>
              <a:off x="4333" y="2554"/>
              <a:ext cx="0" cy="32"/>
            </a:xfrm>
            <a:prstGeom prst="line">
              <a:avLst/>
            </a:prstGeom>
            <a:noFill/>
            <a:ln w="25400">
              <a:solidFill>
                <a:schemeClr val="tx1"/>
              </a:solidFill>
              <a:round/>
              <a:headEnd/>
              <a:tailEnd/>
            </a:ln>
            <a:effectLst/>
          </p:spPr>
          <p:txBody>
            <a:bodyPr wrap="none" anchor="ctr"/>
            <a:lstStyle/>
            <a:p>
              <a:endParaRPr lang="en-US"/>
            </a:p>
          </p:txBody>
        </p:sp>
        <p:sp>
          <p:nvSpPr>
            <p:cNvPr id="972972" name="Line 172"/>
            <p:cNvSpPr>
              <a:spLocks noChangeShapeType="1"/>
            </p:cNvSpPr>
            <p:nvPr/>
          </p:nvSpPr>
          <p:spPr bwMode="auto">
            <a:xfrm>
              <a:off x="4237" y="2554"/>
              <a:ext cx="0" cy="32"/>
            </a:xfrm>
            <a:prstGeom prst="line">
              <a:avLst/>
            </a:prstGeom>
            <a:noFill/>
            <a:ln w="25400">
              <a:solidFill>
                <a:schemeClr val="tx1"/>
              </a:solidFill>
              <a:round/>
              <a:headEnd/>
              <a:tailEnd/>
            </a:ln>
            <a:effectLst/>
          </p:spPr>
          <p:txBody>
            <a:bodyPr wrap="none" anchor="ctr"/>
            <a:lstStyle/>
            <a:p>
              <a:endParaRPr lang="en-US"/>
            </a:p>
          </p:txBody>
        </p:sp>
        <p:sp>
          <p:nvSpPr>
            <p:cNvPr id="972973" name="Line 173"/>
            <p:cNvSpPr>
              <a:spLocks noChangeShapeType="1"/>
            </p:cNvSpPr>
            <p:nvPr/>
          </p:nvSpPr>
          <p:spPr bwMode="auto">
            <a:xfrm>
              <a:off x="4608" y="2544"/>
              <a:ext cx="0" cy="32"/>
            </a:xfrm>
            <a:prstGeom prst="line">
              <a:avLst/>
            </a:prstGeom>
            <a:noFill/>
            <a:ln w="25400">
              <a:solidFill>
                <a:schemeClr val="tx1"/>
              </a:solidFill>
              <a:round/>
              <a:headEnd/>
              <a:tailEnd/>
            </a:ln>
            <a:effectLst/>
          </p:spPr>
          <p:txBody>
            <a:bodyPr wrap="none" anchor="ctr"/>
            <a:lstStyle/>
            <a:p>
              <a:endParaRPr lang="en-US"/>
            </a:p>
          </p:txBody>
        </p:sp>
        <p:sp>
          <p:nvSpPr>
            <p:cNvPr id="972974" name="Line 174"/>
            <p:cNvSpPr>
              <a:spLocks noChangeShapeType="1"/>
            </p:cNvSpPr>
            <p:nvPr/>
          </p:nvSpPr>
          <p:spPr bwMode="auto">
            <a:xfrm>
              <a:off x="4128" y="2554"/>
              <a:ext cx="0" cy="32"/>
            </a:xfrm>
            <a:prstGeom prst="line">
              <a:avLst/>
            </a:prstGeom>
            <a:noFill/>
            <a:ln w="25400">
              <a:solidFill>
                <a:schemeClr val="tx1"/>
              </a:solidFill>
              <a:round/>
              <a:headEnd/>
              <a:tailEnd/>
            </a:ln>
            <a:effectLst/>
          </p:spPr>
          <p:txBody>
            <a:bodyPr wrap="none" anchor="ctr"/>
            <a:lstStyle/>
            <a:p>
              <a:endParaRPr lang="en-US"/>
            </a:p>
          </p:txBody>
        </p:sp>
        <p:sp>
          <p:nvSpPr>
            <p:cNvPr id="972975" name="Line 175"/>
            <p:cNvSpPr>
              <a:spLocks noChangeShapeType="1"/>
            </p:cNvSpPr>
            <p:nvPr/>
          </p:nvSpPr>
          <p:spPr bwMode="auto">
            <a:xfrm>
              <a:off x="4032" y="2554"/>
              <a:ext cx="0" cy="32"/>
            </a:xfrm>
            <a:prstGeom prst="line">
              <a:avLst/>
            </a:prstGeom>
            <a:noFill/>
            <a:ln w="25400">
              <a:solidFill>
                <a:schemeClr val="tx1"/>
              </a:solidFill>
              <a:round/>
              <a:headEnd/>
              <a:tailEnd/>
            </a:ln>
            <a:effectLst/>
          </p:spPr>
          <p:txBody>
            <a:bodyPr wrap="none" anchor="ctr"/>
            <a:lstStyle/>
            <a:p>
              <a:endParaRPr lang="en-US"/>
            </a:p>
          </p:txBody>
        </p:sp>
        <p:sp>
          <p:nvSpPr>
            <p:cNvPr id="972976" name="Line 176"/>
            <p:cNvSpPr>
              <a:spLocks noChangeShapeType="1"/>
            </p:cNvSpPr>
            <p:nvPr/>
          </p:nvSpPr>
          <p:spPr bwMode="auto">
            <a:xfrm>
              <a:off x="3936" y="2554"/>
              <a:ext cx="0" cy="32"/>
            </a:xfrm>
            <a:prstGeom prst="line">
              <a:avLst/>
            </a:prstGeom>
            <a:noFill/>
            <a:ln w="25400">
              <a:solidFill>
                <a:schemeClr val="tx1"/>
              </a:solidFill>
              <a:round/>
              <a:headEnd/>
              <a:tailEnd/>
            </a:ln>
            <a:effectLst/>
          </p:spPr>
          <p:txBody>
            <a:bodyPr wrap="none" anchor="ctr"/>
            <a:lstStyle/>
            <a:p>
              <a:endParaRPr lang="en-US"/>
            </a:p>
          </p:txBody>
        </p:sp>
        <p:sp>
          <p:nvSpPr>
            <p:cNvPr id="972977" name="Line 177"/>
            <p:cNvSpPr>
              <a:spLocks noChangeShapeType="1"/>
            </p:cNvSpPr>
            <p:nvPr/>
          </p:nvSpPr>
          <p:spPr bwMode="auto">
            <a:xfrm>
              <a:off x="3840" y="2554"/>
              <a:ext cx="0" cy="32"/>
            </a:xfrm>
            <a:prstGeom prst="line">
              <a:avLst/>
            </a:prstGeom>
            <a:noFill/>
            <a:ln w="25400">
              <a:solidFill>
                <a:schemeClr val="tx1"/>
              </a:solidFill>
              <a:round/>
              <a:headEnd/>
              <a:tailEnd/>
            </a:ln>
            <a:effectLst/>
          </p:spPr>
          <p:txBody>
            <a:bodyPr wrap="none" anchor="ctr"/>
            <a:lstStyle/>
            <a:p>
              <a:endParaRPr lang="en-US"/>
            </a:p>
          </p:txBody>
        </p:sp>
        <p:sp>
          <p:nvSpPr>
            <p:cNvPr id="972978" name="Line 178"/>
            <p:cNvSpPr>
              <a:spLocks noChangeShapeType="1"/>
            </p:cNvSpPr>
            <p:nvPr/>
          </p:nvSpPr>
          <p:spPr bwMode="auto">
            <a:xfrm>
              <a:off x="3661" y="2560"/>
              <a:ext cx="0" cy="32"/>
            </a:xfrm>
            <a:prstGeom prst="line">
              <a:avLst/>
            </a:prstGeom>
            <a:noFill/>
            <a:ln w="25400">
              <a:solidFill>
                <a:schemeClr val="tx1"/>
              </a:solidFill>
              <a:round/>
              <a:headEnd/>
              <a:tailEnd/>
            </a:ln>
            <a:effectLst/>
          </p:spPr>
          <p:txBody>
            <a:bodyPr wrap="none" anchor="ctr"/>
            <a:lstStyle/>
            <a:p>
              <a:endParaRPr lang="en-US"/>
            </a:p>
          </p:txBody>
        </p:sp>
        <p:sp>
          <p:nvSpPr>
            <p:cNvPr id="972979" name="Line 179"/>
            <p:cNvSpPr>
              <a:spLocks noChangeShapeType="1"/>
            </p:cNvSpPr>
            <p:nvPr/>
          </p:nvSpPr>
          <p:spPr bwMode="auto">
            <a:xfrm>
              <a:off x="3565" y="2560"/>
              <a:ext cx="0" cy="32"/>
            </a:xfrm>
            <a:prstGeom prst="line">
              <a:avLst/>
            </a:prstGeom>
            <a:noFill/>
            <a:ln w="25400">
              <a:solidFill>
                <a:schemeClr val="tx1"/>
              </a:solidFill>
              <a:round/>
              <a:headEnd/>
              <a:tailEnd/>
            </a:ln>
            <a:effectLst/>
          </p:spPr>
          <p:txBody>
            <a:bodyPr wrap="none" anchor="ctr"/>
            <a:lstStyle/>
            <a:p>
              <a:endParaRPr lang="en-US"/>
            </a:p>
          </p:txBody>
        </p:sp>
        <p:sp>
          <p:nvSpPr>
            <p:cNvPr id="972980" name="Line 180"/>
            <p:cNvSpPr>
              <a:spLocks noChangeShapeType="1"/>
            </p:cNvSpPr>
            <p:nvPr/>
          </p:nvSpPr>
          <p:spPr bwMode="auto">
            <a:xfrm>
              <a:off x="3469" y="2560"/>
              <a:ext cx="0" cy="32"/>
            </a:xfrm>
            <a:prstGeom prst="line">
              <a:avLst/>
            </a:prstGeom>
            <a:noFill/>
            <a:ln w="25400">
              <a:solidFill>
                <a:schemeClr val="tx1"/>
              </a:solidFill>
              <a:round/>
              <a:headEnd/>
              <a:tailEnd/>
            </a:ln>
            <a:effectLst/>
          </p:spPr>
          <p:txBody>
            <a:bodyPr wrap="none" anchor="ctr"/>
            <a:lstStyle/>
            <a:p>
              <a:endParaRPr lang="en-US"/>
            </a:p>
          </p:txBody>
        </p:sp>
        <p:sp>
          <p:nvSpPr>
            <p:cNvPr id="972981" name="Line 181"/>
            <p:cNvSpPr>
              <a:spLocks noChangeShapeType="1"/>
            </p:cNvSpPr>
            <p:nvPr/>
          </p:nvSpPr>
          <p:spPr bwMode="auto">
            <a:xfrm>
              <a:off x="3373" y="2560"/>
              <a:ext cx="0" cy="32"/>
            </a:xfrm>
            <a:prstGeom prst="line">
              <a:avLst/>
            </a:prstGeom>
            <a:noFill/>
            <a:ln w="25400">
              <a:solidFill>
                <a:schemeClr val="tx1"/>
              </a:solidFill>
              <a:round/>
              <a:headEnd/>
              <a:tailEnd/>
            </a:ln>
            <a:effectLst/>
          </p:spPr>
          <p:txBody>
            <a:bodyPr wrap="none" anchor="ctr"/>
            <a:lstStyle/>
            <a:p>
              <a:endParaRPr lang="en-US"/>
            </a:p>
          </p:txBody>
        </p:sp>
        <p:sp>
          <p:nvSpPr>
            <p:cNvPr id="972982" name="Line 182"/>
            <p:cNvSpPr>
              <a:spLocks noChangeShapeType="1"/>
            </p:cNvSpPr>
            <p:nvPr/>
          </p:nvSpPr>
          <p:spPr bwMode="auto">
            <a:xfrm>
              <a:off x="3744" y="2550"/>
              <a:ext cx="0" cy="32"/>
            </a:xfrm>
            <a:prstGeom prst="line">
              <a:avLst/>
            </a:prstGeom>
            <a:noFill/>
            <a:ln w="25400">
              <a:solidFill>
                <a:schemeClr val="tx1"/>
              </a:solidFill>
              <a:round/>
              <a:headEnd/>
              <a:tailEnd/>
            </a:ln>
            <a:effectLst/>
          </p:spPr>
          <p:txBody>
            <a:bodyPr wrap="none" anchor="ctr"/>
            <a:lstStyle/>
            <a:p>
              <a:endParaRPr lang="en-US"/>
            </a:p>
          </p:txBody>
        </p:sp>
        <p:sp>
          <p:nvSpPr>
            <p:cNvPr id="972983" name="Line 183"/>
            <p:cNvSpPr>
              <a:spLocks noChangeShapeType="1"/>
            </p:cNvSpPr>
            <p:nvPr/>
          </p:nvSpPr>
          <p:spPr bwMode="auto">
            <a:xfrm>
              <a:off x="3264" y="2560"/>
              <a:ext cx="0" cy="32"/>
            </a:xfrm>
            <a:prstGeom prst="line">
              <a:avLst/>
            </a:prstGeom>
            <a:noFill/>
            <a:ln w="25400">
              <a:solidFill>
                <a:schemeClr val="tx1"/>
              </a:solidFill>
              <a:round/>
              <a:headEnd/>
              <a:tailEnd/>
            </a:ln>
            <a:effectLst/>
          </p:spPr>
          <p:txBody>
            <a:bodyPr wrap="none" anchor="ctr"/>
            <a:lstStyle/>
            <a:p>
              <a:endParaRPr lang="en-US"/>
            </a:p>
          </p:txBody>
        </p:sp>
        <p:sp>
          <p:nvSpPr>
            <p:cNvPr id="972984" name="Line 184"/>
            <p:cNvSpPr>
              <a:spLocks noChangeShapeType="1"/>
            </p:cNvSpPr>
            <p:nvPr/>
          </p:nvSpPr>
          <p:spPr bwMode="auto">
            <a:xfrm>
              <a:off x="3168" y="2560"/>
              <a:ext cx="0" cy="32"/>
            </a:xfrm>
            <a:prstGeom prst="line">
              <a:avLst/>
            </a:prstGeom>
            <a:noFill/>
            <a:ln w="25400">
              <a:solidFill>
                <a:schemeClr val="tx1"/>
              </a:solidFill>
              <a:round/>
              <a:headEnd/>
              <a:tailEnd/>
            </a:ln>
            <a:effectLst/>
          </p:spPr>
          <p:txBody>
            <a:bodyPr wrap="none" anchor="ctr"/>
            <a:lstStyle/>
            <a:p>
              <a:endParaRPr lang="en-US"/>
            </a:p>
          </p:txBody>
        </p:sp>
        <p:sp>
          <p:nvSpPr>
            <p:cNvPr id="972985" name="Line 185"/>
            <p:cNvSpPr>
              <a:spLocks noChangeShapeType="1"/>
            </p:cNvSpPr>
            <p:nvPr/>
          </p:nvSpPr>
          <p:spPr bwMode="auto">
            <a:xfrm>
              <a:off x="3072" y="2560"/>
              <a:ext cx="0" cy="32"/>
            </a:xfrm>
            <a:prstGeom prst="line">
              <a:avLst/>
            </a:prstGeom>
            <a:noFill/>
            <a:ln w="25400">
              <a:solidFill>
                <a:schemeClr val="tx1"/>
              </a:solidFill>
              <a:round/>
              <a:headEnd/>
              <a:tailEnd/>
            </a:ln>
            <a:effectLst/>
          </p:spPr>
          <p:txBody>
            <a:bodyPr wrap="none" anchor="ctr"/>
            <a:lstStyle/>
            <a:p>
              <a:endParaRPr lang="en-US"/>
            </a:p>
          </p:txBody>
        </p:sp>
        <p:sp>
          <p:nvSpPr>
            <p:cNvPr id="972987" name="Line 187"/>
            <p:cNvSpPr>
              <a:spLocks noChangeShapeType="1"/>
            </p:cNvSpPr>
            <p:nvPr/>
          </p:nvSpPr>
          <p:spPr bwMode="auto">
            <a:xfrm>
              <a:off x="5472" y="2544"/>
              <a:ext cx="0" cy="32"/>
            </a:xfrm>
            <a:prstGeom prst="line">
              <a:avLst/>
            </a:prstGeom>
            <a:noFill/>
            <a:ln w="25400">
              <a:solidFill>
                <a:schemeClr val="tx1"/>
              </a:solidFill>
              <a:round/>
              <a:headEnd/>
              <a:tailEnd/>
            </a:ln>
            <a:effectLst/>
          </p:spPr>
          <p:txBody>
            <a:bodyPr wrap="none" anchor="ctr"/>
            <a:lstStyle/>
            <a:p>
              <a:endParaRPr lang="en-US"/>
            </a:p>
          </p:txBody>
        </p:sp>
      </p:grpSp>
      <p:sp>
        <p:nvSpPr>
          <p:cNvPr id="141" name="Slide Number Placeholder 140"/>
          <p:cNvSpPr>
            <a:spLocks noGrp="1"/>
          </p:cNvSpPr>
          <p:nvPr>
            <p:ph type="sldNum" sz="quarter" idx="12"/>
          </p:nvPr>
        </p:nvSpPr>
        <p:spPr/>
        <p:txBody>
          <a:bodyPr/>
          <a:lstStyle/>
          <a:p>
            <a:fld id="{5813A39D-012B-4A0E-BD7D-CBC911B86469}" type="slidenum">
              <a:rPr lang="en-US" smtClean="0"/>
              <a:pPr/>
              <a:t>15</a:t>
            </a:fld>
            <a:endParaRPr lang="en-US"/>
          </a:p>
        </p:txBody>
      </p:sp>
      <p:sp>
        <p:nvSpPr>
          <p:cNvPr id="142" name="Footer Placeholder 141"/>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9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9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9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29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29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533400" y="304801"/>
            <a:ext cx="8077200" cy="381000"/>
          </a:xfrm>
        </p:spPr>
        <p:txBody>
          <a:bodyPr>
            <a:noAutofit/>
          </a:bodyPr>
          <a:lstStyle/>
          <a:p>
            <a:r>
              <a:rPr lang="en-US" sz="3600" dirty="0"/>
              <a:t>Single Cycle </a:t>
            </a:r>
            <a:r>
              <a:rPr lang="en-US" sz="3600" dirty="0" err="1"/>
              <a:t>Datapath</a:t>
            </a:r>
            <a:r>
              <a:rPr lang="en-US" sz="3600" dirty="0"/>
              <a:t> with Control Unit</a:t>
            </a:r>
          </a:p>
        </p:txBody>
      </p:sp>
      <p:grpSp>
        <p:nvGrpSpPr>
          <p:cNvPr id="2" name="Group 3"/>
          <p:cNvGrpSpPr>
            <a:grpSpLocks/>
          </p:cNvGrpSpPr>
          <p:nvPr/>
        </p:nvGrpSpPr>
        <p:grpSpPr bwMode="auto">
          <a:xfrm>
            <a:off x="1752600" y="914400"/>
            <a:ext cx="381000" cy="990600"/>
            <a:chOff x="1392" y="2880"/>
            <a:chExt cx="288" cy="480"/>
          </a:xfrm>
        </p:grpSpPr>
        <p:sp>
          <p:nvSpPr>
            <p:cNvPr id="986116"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117"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118"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119"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120"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121"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122"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123"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24"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86125"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26"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86127"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86128"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86129"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86130"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86131"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132"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86133"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86134"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35"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86136"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37"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86138"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39"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86140"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41"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86142"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86143"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86144"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86145"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86146"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47"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86148"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86149"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86150"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86151"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86152"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86153"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6154"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86155" name="Rectangle 43"/>
          <p:cNvSpPr>
            <a:spLocks noChangeArrowheads="1"/>
          </p:cNvSpPr>
          <p:nvPr/>
        </p:nvSpPr>
        <p:spPr bwMode="auto">
          <a:xfrm>
            <a:off x="5791200" y="3276600"/>
            <a:ext cx="4572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86156"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86157"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86158"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86159"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86160"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86161"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86162"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86163"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86164"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86165"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86166"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86167"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86168"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86169"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86170"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86171"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86172"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86173"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86174"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86175"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86176"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86177"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86178"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86179"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86180"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86181"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86182"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86183"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86184"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86185"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86186"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86187"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86188"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86189"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0"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86191"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192"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193"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86194"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86195"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86196"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86197"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86198"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86199"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00"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86202"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86203"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86204"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86205"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86206"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86207"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86208"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86209"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86210"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1"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12"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86213"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14"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86215"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86216"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86217"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86218"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86219"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86220"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86221"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86222"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86223"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86224"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86225"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86226"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86227"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86228"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86229"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86230"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1"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2"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3"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4"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5"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6"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86237"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86238"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86239"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86240"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86241"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86242"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86243"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86244"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86245"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86246"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86247"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86248"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86249"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86250" name="Line 138"/>
          <p:cNvSpPr>
            <a:spLocks noChangeShapeType="1"/>
          </p:cNvSpPr>
          <p:nvPr/>
        </p:nvSpPr>
        <p:spPr bwMode="auto">
          <a:xfrm>
            <a:off x="2667000" y="2514600"/>
            <a:ext cx="0" cy="3048000"/>
          </a:xfrm>
          <a:prstGeom prst="line">
            <a:avLst/>
          </a:prstGeom>
          <a:noFill/>
          <a:ln w="28575">
            <a:solidFill>
              <a:schemeClr val="tx1"/>
            </a:solidFill>
            <a:round/>
            <a:headEnd/>
            <a:tailEnd/>
          </a:ln>
          <a:effectLst/>
        </p:spPr>
        <p:txBody>
          <a:bodyPr/>
          <a:lstStyle/>
          <a:p>
            <a:endParaRPr lang="en-US"/>
          </a:p>
        </p:txBody>
      </p:sp>
      <p:sp>
        <p:nvSpPr>
          <p:cNvPr id="986251"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86252"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86253"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86254"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86255"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86256"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86257"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86258"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86259"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86260"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86261"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86262"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86263"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86264"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86265"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86266"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86267"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86268"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86269"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86270"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86271"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86272"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86273"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86274"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86275"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86276"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86277"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66" name="Slide Number Placeholder 165"/>
          <p:cNvSpPr>
            <a:spLocks noGrp="1"/>
          </p:cNvSpPr>
          <p:nvPr>
            <p:ph type="sldNum" sz="quarter" idx="12"/>
          </p:nvPr>
        </p:nvSpPr>
        <p:spPr/>
        <p:txBody>
          <a:bodyPr/>
          <a:lstStyle/>
          <a:p>
            <a:fld id="{5813A39D-012B-4A0E-BD7D-CBC911B86469}" type="slidenum">
              <a:rPr lang="en-US" smtClean="0"/>
              <a:pPr/>
              <a:t>16</a:t>
            </a:fld>
            <a:endParaRPr lang="en-US"/>
          </a:p>
        </p:txBody>
      </p:sp>
      <p:sp>
        <p:nvSpPr>
          <p:cNvPr id="167" name="Footer Placeholder 166"/>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a:xfrm>
            <a:off x="685800" y="304800"/>
            <a:ext cx="8077200" cy="422275"/>
          </a:xfrm>
        </p:spPr>
        <p:txBody>
          <a:bodyPr>
            <a:normAutofit fontScale="90000"/>
          </a:bodyPr>
          <a:lstStyle/>
          <a:p>
            <a:r>
              <a:rPr lang="en-US"/>
              <a:t>R-type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992260"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992261"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992262"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992263"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992264"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992265"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992266"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992267"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68"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992269"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0"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992271"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99227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227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227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227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27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2277"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992278"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99227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2280"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992281"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992282"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3" name="Line 27"/>
          <p:cNvSpPr>
            <a:spLocks noChangeShapeType="1"/>
          </p:cNvSpPr>
          <p:nvPr/>
        </p:nvSpPr>
        <p:spPr bwMode="auto">
          <a:xfrm>
            <a:off x="2652713" y="4648200"/>
            <a:ext cx="471487" cy="0"/>
          </a:xfrm>
          <a:prstGeom prst="line">
            <a:avLst/>
          </a:prstGeom>
          <a:noFill/>
          <a:ln w="19050">
            <a:solidFill>
              <a:schemeClr val="accent2"/>
            </a:solidFill>
            <a:round/>
            <a:headEnd/>
            <a:tailEnd type="triangle" w="med" len="med"/>
          </a:ln>
          <a:effectLst/>
        </p:spPr>
        <p:txBody>
          <a:bodyPr/>
          <a:lstStyle/>
          <a:p>
            <a:endParaRPr lang="en-US"/>
          </a:p>
        </p:txBody>
      </p:sp>
      <p:sp>
        <p:nvSpPr>
          <p:cNvPr id="992284" name="Line 28"/>
          <p:cNvSpPr>
            <a:spLocks noChangeShapeType="1"/>
          </p:cNvSpPr>
          <p:nvPr/>
        </p:nvSpPr>
        <p:spPr bwMode="auto">
          <a:xfrm>
            <a:off x="8382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285"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992286"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992287"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992288" name="Line 32"/>
          <p:cNvSpPr>
            <a:spLocks noChangeShapeType="1"/>
          </p:cNvSpPr>
          <p:nvPr/>
        </p:nvSpPr>
        <p:spPr bwMode="auto">
          <a:xfrm>
            <a:off x="6477000" y="5715000"/>
            <a:ext cx="1930400" cy="0"/>
          </a:xfrm>
          <a:prstGeom prst="line">
            <a:avLst/>
          </a:prstGeom>
          <a:noFill/>
          <a:ln w="28575">
            <a:solidFill>
              <a:schemeClr val="accent2"/>
            </a:solidFill>
            <a:round/>
            <a:headEnd/>
            <a:tailEnd/>
          </a:ln>
          <a:effectLst/>
        </p:spPr>
        <p:txBody>
          <a:bodyPr/>
          <a:lstStyle/>
          <a:p>
            <a:endParaRPr lang="en-US"/>
          </a:p>
        </p:txBody>
      </p:sp>
      <p:sp>
        <p:nvSpPr>
          <p:cNvPr id="992289"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99229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29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a:spAutoFit/>
          </a:bodyPr>
          <a:lstStyle/>
          <a:p>
            <a:r>
              <a:rPr lang="en-US" sz="1200">
                <a:solidFill>
                  <a:schemeClr val="tx1"/>
                </a:solidFill>
              </a:rPr>
              <a:t>Read Addr 1</a:t>
            </a:r>
          </a:p>
        </p:txBody>
      </p:sp>
      <p:sp>
        <p:nvSpPr>
          <p:cNvPr id="99229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229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229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229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229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229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99229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229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230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230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230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230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230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230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2306"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99230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230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230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231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231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231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231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231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231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231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231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231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2319"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99232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232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232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232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2324" name="Line 68"/>
          <p:cNvSpPr>
            <a:spLocks noChangeShapeType="1"/>
          </p:cNvSpPr>
          <p:nvPr/>
        </p:nvSpPr>
        <p:spPr bwMode="auto">
          <a:xfrm>
            <a:off x="2638425" y="5562600"/>
            <a:ext cx="1019175" cy="0"/>
          </a:xfrm>
          <a:prstGeom prst="line">
            <a:avLst/>
          </a:prstGeom>
          <a:noFill/>
          <a:ln w="28575">
            <a:solidFill>
              <a:schemeClr val="accent2"/>
            </a:solidFill>
            <a:round/>
            <a:headEnd/>
            <a:tailEnd/>
          </a:ln>
          <a:effectLst/>
        </p:spPr>
        <p:txBody>
          <a:bodyPr/>
          <a:lstStyle/>
          <a:p>
            <a:endParaRPr lang="en-US"/>
          </a:p>
        </p:txBody>
      </p:sp>
      <p:sp>
        <p:nvSpPr>
          <p:cNvPr id="99232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232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232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232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232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2330" name="Line 74"/>
          <p:cNvSpPr>
            <a:spLocks noChangeShapeType="1"/>
          </p:cNvSpPr>
          <p:nvPr/>
        </p:nvSpPr>
        <p:spPr bwMode="auto">
          <a:xfrm>
            <a:off x="8382000" y="4724400"/>
            <a:ext cx="0" cy="990600"/>
          </a:xfrm>
          <a:prstGeom prst="line">
            <a:avLst/>
          </a:prstGeom>
          <a:noFill/>
          <a:ln w="28575">
            <a:solidFill>
              <a:schemeClr val="accent2"/>
            </a:solidFill>
            <a:round/>
            <a:headEnd/>
            <a:tailEnd/>
          </a:ln>
          <a:effectLst/>
        </p:spPr>
        <p:txBody>
          <a:bodyPr/>
          <a:lstStyle/>
          <a:p>
            <a:endParaRPr lang="en-US"/>
          </a:p>
        </p:txBody>
      </p:sp>
      <p:sp>
        <p:nvSpPr>
          <p:cNvPr id="99233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2332"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99233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4"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99233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36"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992337"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99233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233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234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234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234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234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4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234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234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234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234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235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235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235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235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235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56"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99235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58"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992359"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992360"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99236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236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236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236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992365"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99236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236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236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236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237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237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2372" name="Line 116"/>
          <p:cNvSpPr>
            <a:spLocks noChangeShapeType="1"/>
          </p:cNvSpPr>
          <p:nvPr/>
        </p:nvSpPr>
        <p:spPr bwMode="auto">
          <a:xfrm>
            <a:off x="3657600" y="6172200"/>
            <a:ext cx="1905000" cy="0"/>
          </a:xfrm>
          <a:prstGeom prst="line">
            <a:avLst/>
          </a:prstGeom>
          <a:noFill/>
          <a:ln w="19050">
            <a:solidFill>
              <a:schemeClr val="accent2"/>
            </a:solidFill>
            <a:round/>
            <a:headEnd/>
            <a:tailEnd/>
          </a:ln>
          <a:effectLst/>
        </p:spPr>
        <p:txBody>
          <a:bodyPr/>
          <a:lstStyle/>
          <a:p>
            <a:endParaRPr lang="en-US"/>
          </a:p>
        </p:txBody>
      </p:sp>
      <p:sp>
        <p:nvSpPr>
          <p:cNvPr id="992373" name="Line 117"/>
          <p:cNvSpPr>
            <a:spLocks noChangeShapeType="1"/>
          </p:cNvSpPr>
          <p:nvPr/>
        </p:nvSpPr>
        <p:spPr bwMode="auto">
          <a:xfrm>
            <a:off x="5548313" y="5486400"/>
            <a:ext cx="228600" cy="0"/>
          </a:xfrm>
          <a:prstGeom prst="line">
            <a:avLst/>
          </a:prstGeom>
          <a:noFill/>
          <a:ln w="19050">
            <a:solidFill>
              <a:schemeClr val="accent2"/>
            </a:solidFill>
            <a:round/>
            <a:headEnd/>
            <a:tailEnd type="triangle" w="med" len="med"/>
          </a:ln>
          <a:effectLst/>
        </p:spPr>
        <p:txBody>
          <a:bodyPr/>
          <a:lstStyle/>
          <a:p>
            <a:endParaRPr lang="en-US"/>
          </a:p>
        </p:txBody>
      </p:sp>
      <p:sp>
        <p:nvSpPr>
          <p:cNvPr id="99237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7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7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238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238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238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238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238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2386" name="Rectangle 130"/>
          <p:cNvSpPr>
            <a:spLocks noChangeArrowheads="1"/>
          </p:cNvSpPr>
          <p:nvPr/>
        </p:nvSpPr>
        <p:spPr bwMode="auto">
          <a:xfrm>
            <a:off x="2667000" y="3505200"/>
            <a:ext cx="776288"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2387" name="Rectangle 131"/>
          <p:cNvSpPr>
            <a:spLocks noChangeArrowheads="1"/>
          </p:cNvSpPr>
          <p:nvPr/>
        </p:nvSpPr>
        <p:spPr bwMode="auto">
          <a:xfrm>
            <a:off x="2652713" y="3886200"/>
            <a:ext cx="852487" cy="2286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238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2389"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992390"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99239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239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239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2394"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992395"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99239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239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239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239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240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240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240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240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240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240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240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240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240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240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241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241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241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2413" name="Line 157"/>
          <p:cNvSpPr>
            <a:spLocks noChangeShapeType="1"/>
          </p:cNvSpPr>
          <p:nvPr/>
        </p:nvSpPr>
        <p:spPr bwMode="auto">
          <a:xfrm>
            <a:off x="3657600" y="5562600"/>
            <a:ext cx="0" cy="609600"/>
          </a:xfrm>
          <a:prstGeom prst="line">
            <a:avLst/>
          </a:prstGeom>
          <a:noFill/>
          <a:ln w="12700">
            <a:solidFill>
              <a:schemeClr val="accent2"/>
            </a:solidFill>
            <a:round/>
            <a:headEnd/>
            <a:tailEnd/>
          </a:ln>
          <a:effectLst/>
        </p:spPr>
        <p:txBody>
          <a:bodyPr/>
          <a:lstStyle/>
          <a:p>
            <a:endParaRPr lang="en-US"/>
          </a:p>
        </p:txBody>
      </p:sp>
      <p:sp>
        <p:nvSpPr>
          <p:cNvPr id="992414" name="Line 158"/>
          <p:cNvSpPr>
            <a:spLocks noChangeShapeType="1"/>
          </p:cNvSpPr>
          <p:nvPr/>
        </p:nvSpPr>
        <p:spPr bwMode="auto">
          <a:xfrm>
            <a:off x="5562600" y="5486400"/>
            <a:ext cx="0" cy="685800"/>
          </a:xfrm>
          <a:prstGeom prst="line">
            <a:avLst/>
          </a:prstGeom>
          <a:noFill/>
          <a:ln w="12700">
            <a:solidFill>
              <a:schemeClr val="accent2"/>
            </a:solidFill>
            <a:round/>
            <a:headEnd/>
            <a:tailEnd/>
          </a:ln>
          <a:effectLst/>
        </p:spPr>
        <p:txBody>
          <a:bodyPr/>
          <a:lstStyle/>
          <a:p>
            <a:endParaRPr lang="en-US"/>
          </a:p>
        </p:txBody>
      </p:sp>
      <p:sp>
        <p:nvSpPr>
          <p:cNvPr id="99241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241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2417"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992418"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99241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2420" name="Line 164"/>
          <p:cNvSpPr>
            <a:spLocks noChangeShapeType="1"/>
          </p:cNvSpPr>
          <p:nvPr/>
        </p:nvSpPr>
        <p:spPr bwMode="auto">
          <a:xfrm>
            <a:off x="6477000" y="4343400"/>
            <a:ext cx="0" cy="1371600"/>
          </a:xfrm>
          <a:prstGeom prst="line">
            <a:avLst/>
          </a:prstGeom>
          <a:noFill/>
          <a:ln w="28575">
            <a:solidFill>
              <a:schemeClr val="accent2"/>
            </a:solidFill>
            <a:round/>
            <a:headEnd/>
            <a:tailEnd/>
          </a:ln>
          <a:effectLst/>
        </p:spPr>
        <p:txBody>
          <a:bodyPr/>
          <a:lstStyle/>
          <a:p>
            <a:endParaRPr lang="en-US"/>
          </a:p>
        </p:txBody>
      </p:sp>
      <p:sp>
        <p:nvSpPr>
          <p:cNvPr id="99242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2422"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992423" name="Oval 167"/>
          <p:cNvSpPr>
            <a:spLocks noChangeArrowheads="1"/>
          </p:cNvSpPr>
          <p:nvPr/>
        </p:nvSpPr>
        <p:spPr bwMode="auto">
          <a:xfrm>
            <a:off x="8534400" y="4495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4" name="Oval 168"/>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5" name="Oval 169"/>
          <p:cNvSpPr>
            <a:spLocks noChangeArrowheads="1"/>
          </p:cNvSpPr>
          <p:nvPr/>
        </p:nvSpPr>
        <p:spPr bwMode="auto">
          <a:xfrm>
            <a:off x="3048000" y="44196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6" name="Oval 170"/>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7" name="Oval 171"/>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992428" name="Line 172"/>
          <p:cNvSpPr>
            <a:spLocks noChangeShapeType="1"/>
          </p:cNvSpPr>
          <p:nvPr/>
        </p:nvSpPr>
        <p:spPr bwMode="auto">
          <a:xfrm>
            <a:off x="3657600" y="5562600"/>
            <a:ext cx="533400" cy="0"/>
          </a:xfrm>
          <a:prstGeom prst="line">
            <a:avLst/>
          </a:prstGeom>
          <a:noFill/>
          <a:ln w="28575">
            <a:solidFill>
              <a:schemeClr val="tx1"/>
            </a:solidFill>
            <a:round/>
            <a:headEnd/>
            <a:tailEnd/>
          </a:ln>
          <a:effectLst/>
        </p:spPr>
        <p:txBody>
          <a:bodyPr/>
          <a:lstStyle/>
          <a:p>
            <a:endParaRPr lang="en-US"/>
          </a:p>
        </p:txBody>
      </p:sp>
      <p:sp>
        <p:nvSpPr>
          <p:cNvPr id="992429" name="Oval 173"/>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74" name="Slide Number Placeholder 173"/>
          <p:cNvSpPr>
            <a:spLocks noGrp="1"/>
          </p:cNvSpPr>
          <p:nvPr>
            <p:ph type="sldNum" sz="quarter" idx="12"/>
          </p:nvPr>
        </p:nvSpPr>
        <p:spPr/>
        <p:txBody>
          <a:bodyPr/>
          <a:lstStyle/>
          <a:p>
            <a:fld id="{5813A39D-012B-4A0E-BD7D-CBC911B86469}" type="slidenum">
              <a:rPr lang="en-US" smtClean="0"/>
              <a:pPr/>
              <a:t>17</a:t>
            </a:fld>
            <a:endParaRPr lang="en-US"/>
          </a:p>
        </p:txBody>
      </p:sp>
      <p:sp>
        <p:nvSpPr>
          <p:cNvPr id="175" name="Footer Placeholder 174"/>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685800" y="304800"/>
            <a:ext cx="8077200" cy="422275"/>
          </a:xfrm>
        </p:spPr>
        <p:txBody>
          <a:bodyPr>
            <a:noAutofit/>
          </a:bodyPr>
          <a:lstStyle/>
          <a:p>
            <a:r>
              <a:rPr lang="en-US" sz="3600" dirty="0"/>
              <a:t>Load Word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998404"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8405"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8406"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8407"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8408"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8409"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8410"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8411"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12"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98413"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14"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98415"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98416"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98417"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998418"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98419"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8420"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98421"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998422"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23"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98424"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25"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998426"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98427"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998428"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29"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998430"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998431"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998432"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998433"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998434"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8435"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98436"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98437"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98438"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98439"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98440"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98441"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98442"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98443"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998444"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98445"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998446"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998447"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998448"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998449"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998450"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998451"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98452"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98453"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998454"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998455"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98456"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98457"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98458"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98459"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998460"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998461"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998462"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98463"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998464"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998465"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998466"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998467"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998468"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998469"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998470"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998471"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98472"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998473"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998474"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998475"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998476"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998477"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478"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998479"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480"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81"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998482"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998483"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998484"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998485"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998486"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998487"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88"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99849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9849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9849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9849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9849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9849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9849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98497"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98498"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499"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500"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998501"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502"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998503"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998504"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998505"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998506"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998507"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998508"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998509"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998510"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998511"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998512"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998513"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998514"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998515"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998516"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998517"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998518"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19"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0"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1"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2"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3"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4"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998525"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998526"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998527"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998528"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998529"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998530"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998531"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998532"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998533"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998534"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998535"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998536"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98537"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98538"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998539"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98540"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998541"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998542"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998543"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998544"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998545"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998546"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998547"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998548"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998549"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998550"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998551"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998552"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998553"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998554"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998555"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998556"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998557"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998558"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998559"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998560"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998561"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998562"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998563"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998564"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998565"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998566"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
        <p:nvSpPr>
          <p:cNvPr id="167" name="Slide Number Placeholder 166"/>
          <p:cNvSpPr>
            <a:spLocks noGrp="1"/>
          </p:cNvSpPr>
          <p:nvPr>
            <p:ph type="sldNum" sz="quarter" idx="12"/>
          </p:nvPr>
        </p:nvSpPr>
        <p:spPr/>
        <p:txBody>
          <a:bodyPr/>
          <a:lstStyle/>
          <a:p>
            <a:fld id="{5813A39D-012B-4A0E-BD7D-CBC911B86469}" type="slidenum">
              <a:rPr lang="en-US" smtClean="0"/>
              <a:pPr/>
              <a:t>18</a:t>
            </a:fld>
            <a:endParaRPr lang="en-US"/>
          </a:p>
        </p:txBody>
      </p:sp>
      <p:sp>
        <p:nvSpPr>
          <p:cNvPr id="168" name="Footer Placeholder 167"/>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685800" y="304800"/>
            <a:ext cx="8077200" cy="422275"/>
          </a:xfrm>
        </p:spPr>
        <p:txBody>
          <a:bodyPr>
            <a:noAutofit/>
          </a:bodyPr>
          <a:lstStyle/>
          <a:p>
            <a:r>
              <a:rPr lang="en-US" sz="3600" dirty="0"/>
              <a:t>Load Word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0452"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0453"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0454"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0455"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0456"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0457"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0458"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0459"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60"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0461"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62"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0463"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0464"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0465"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0466"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0467"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468"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0469"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0470"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471"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0472"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473"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0474" name="Line 26"/>
          <p:cNvSpPr>
            <a:spLocks noChangeShapeType="1"/>
          </p:cNvSpPr>
          <p:nvPr/>
        </p:nvSpPr>
        <p:spPr bwMode="auto">
          <a:xfrm>
            <a:off x="2971800" y="4114800"/>
            <a:ext cx="533400" cy="0"/>
          </a:xfrm>
          <a:prstGeom prst="line">
            <a:avLst/>
          </a:prstGeom>
          <a:noFill/>
          <a:ln w="19050">
            <a:solidFill>
              <a:schemeClr val="tx1"/>
            </a:solidFill>
            <a:round/>
            <a:headEnd/>
            <a:tailEnd type="triangle" w="med" len="med"/>
          </a:ln>
          <a:effectLst/>
        </p:spPr>
        <p:txBody>
          <a:bodyPr/>
          <a:lstStyle/>
          <a:p>
            <a:endParaRPr lang="en-US"/>
          </a:p>
        </p:txBody>
      </p:sp>
      <p:sp>
        <p:nvSpPr>
          <p:cNvPr id="1000475"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0476"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477"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0478"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0479"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0480"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0481" name="Line 33"/>
          <p:cNvSpPr>
            <a:spLocks noChangeShapeType="1"/>
          </p:cNvSpPr>
          <p:nvPr/>
        </p:nvSpPr>
        <p:spPr bwMode="auto">
          <a:xfrm>
            <a:off x="6324600" y="4343400"/>
            <a:ext cx="177800" cy="0"/>
          </a:xfrm>
          <a:prstGeom prst="line">
            <a:avLst/>
          </a:prstGeom>
          <a:noFill/>
          <a:ln w="28575">
            <a:solidFill>
              <a:schemeClr val="accent2"/>
            </a:solidFill>
            <a:round/>
            <a:headEnd/>
            <a:tailEnd/>
          </a:ln>
          <a:effectLst/>
        </p:spPr>
        <p:txBody>
          <a:bodyPr/>
          <a:lstStyle/>
          <a:p>
            <a:endParaRPr lang="en-US"/>
          </a:p>
        </p:txBody>
      </p:sp>
      <p:sp>
        <p:nvSpPr>
          <p:cNvPr id="1000482"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483"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0484"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0485"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0486"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0487"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0488"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0489"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0490"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0491"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0492"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0493"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0494"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0495"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0496"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0497"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0498" name="Line 50"/>
          <p:cNvSpPr>
            <a:spLocks noChangeShapeType="1"/>
          </p:cNvSpPr>
          <p:nvPr/>
        </p:nvSpPr>
        <p:spPr bwMode="auto">
          <a:xfrm>
            <a:off x="8991600" y="4495800"/>
            <a:ext cx="0" cy="1981200"/>
          </a:xfrm>
          <a:prstGeom prst="line">
            <a:avLst/>
          </a:prstGeom>
          <a:noFill/>
          <a:ln w="28575">
            <a:solidFill>
              <a:schemeClr val="accent2"/>
            </a:solidFill>
            <a:round/>
            <a:headEnd/>
            <a:tailEnd/>
          </a:ln>
          <a:effectLst/>
        </p:spPr>
        <p:txBody>
          <a:bodyPr/>
          <a:lstStyle/>
          <a:p>
            <a:endParaRPr lang="en-US"/>
          </a:p>
        </p:txBody>
      </p:sp>
      <p:sp>
        <p:nvSpPr>
          <p:cNvPr id="1000499" name="Rectangle 51"/>
          <p:cNvSpPr>
            <a:spLocks noChangeArrowheads="1"/>
          </p:cNvSpPr>
          <p:nvPr/>
        </p:nvSpPr>
        <p:spPr bwMode="auto">
          <a:xfrm>
            <a:off x="68580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0500" name="Line 52"/>
          <p:cNvSpPr>
            <a:spLocks noChangeShapeType="1"/>
          </p:cNvSpPr>
          <p:nvPr/>
        </p:nvSpPr>
        <p:spPr bwMode="auto">
          <a:xfrm>
            <a:off x="8305800"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0501" name="Line 53"/>
          <p:cNvSpPr>
            <a:spLocks noChangeShapeType="1"/>
          </p:cNvSpPr>
          <p:nvPr/>
        </p:nvSpPr>
        <p:spPr bwMode="auto">
          <a:xfrm>
            <a:off x="6477000" y="3886200"/>
            <a:ext cx="406400" cy="0"/>
          </a:xfrm>
          <a:prstGeom prst="line">
            <a:avLst/>
          </a:prstGeom>
          <a:noFill/>
          <a:ln w="28575">
            <a:solidFill>
              <a:schemeClr val="accent2"/>
            </a:solidFill>
            <a:round/>
            <a:headEnd/>
            <a:tailEnd type="triangle" w="med" len="med"/>
          </a:ln>
          <a:effectLst/>
        </p:spPr>
        <p:txBody>
          <a:bodyPr/>
          <a:lstStyle/>
          <a:p>
            <a:endParaRPr lang="en-US"/>
          </a:p>
        </p:txBody>
      </p:sp>
      <p:sp>
        <p:nvSpPr>
          <p:cNvPr id="1000502"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0503"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0504"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0505"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0506"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0507"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0508"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0509"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0510"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0511" name="Line 63"/>
          <p:cNvSpPr>
            <a:spLocks noChangeShapeType="1"/>
          </p:cNvSpPr>
          <p:nvPr/>
        </p:nvSpPr>
        <p:spPr bwMode="auto">
          <a:xfrm>
            <a:off x="3276600" y="6477000"/>
            <a:ext cx="5715000" cy="0"/>
          </a:xfrm>
          <a:prstGeom prst="line">
            <a:avLst/>
          </a:prstGeom>
          <a:noFill/>
          <a:ln w="28575">
            <a:solidFill>
              <a:schemeClr val="accent2"/>
            </a:solidFill>
            <a:round/>
            <a:headEnd/>
            <a:tailEnd/>
          </a:ln>
          <a:effectLst/>
        </p:spPr>
        <p:txBody>
          <a:bodyPr/>
          <a:lstStyle/>
          <a:p>
            <a:endParaRPr lang="en-US"/>
          </a:p>
        </p:txBody>
      </p:sp>
      <p:sp>
        <p:nvSpPr>
          <p:cNvPr id="1000512"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0513"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0514"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0515"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0516"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0517"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0518"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0519"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0520"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0521"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0522"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0523" name="Line 75"/>
          <p:cNvSpPr>
            <a:spLocks noChangeShapeType="1"/>
          </p:cNvSpPr>
          <p:nvPr/>
        </p:nvSpPr>
        <p:spPr bwMode="auto">
          <a:xfrm>
            <a:off x="5181600" y="4953000"/>
            <a:ext cx="177800" cy="0"/>
          </a:xfrm>
          <a:prstGeom prst="line">
            <a:avLst/>
          </a:prstGeom>
          <a:noFill/>
          <a:ln w="28575">
            <a:solidFill>
              <a:schemeClr val="accent2"/>
            </a:solidFill>
            <a:round/>
            <a:headEnd/>
            <a:tailEnd type="triangle" w="med" len="med"/>
          </a:ln>
          <a:effectLst/>
        </p:spPr>
        <p:txBody>
          <a:bodyPr/>
          <a:lstStyle/>
          <a:p>
            <a:endParaRPr lang="en-US"/>
          </a:p>
        </p:txBody>
      </p:sp>
      <p:sp>
        <p:nvSpPr>
          <p:cNvPr id="1000524" name="Line 76"/>
          <p:cNvSpPr>
            <a:spLocks noChangeShapeType="1"/>
          </p:cNvSpPr>
          <p:nvPr/>
        </p:nvSpPr>
        <p:spPr bwMode="auto">
          <a:xfrm>
            <a:off x="3276600" y="4876800"/>
            <a:ext cx="254000" cy="0"/>
          </a:xfrm>
          <a:prstGeom prst="line">
            <a:avLst/>
          </a:prstGeom>
          <a:noFill/>
          <a:ln w="28575">
            <a:solidFill>
              <a:schemeClr val="accent2"/>
            </a:solidFill>
            <a:round/>
            <a:headEnd/>
            <a:tailEnd type="triangle" w="med" len="med"/>
          </a:ln>
          <a:effectLst/>
        </p:spPr>
        <p:txBody>
          <a:bodyPr/>
          <a:lstStyle/>
          <a:p>
            <a:endParaRPr lang="en-US"/>
          </a:p>
        </p:txBody>
      </p:sp>
      <p:sp>
        <p:nvSpPr>
          <p:cNvPr id="1000525"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6" name="Line 78"/>
          <p:cNvSpPr>
            <a:spLocks noChangeShapeType="1"/>
          </p:cNvSpPr>
          <p:nvPr/>
        </p:nvSpPr>
        <p:spPr bwMode="auto">
          <a:xfrm>
            <a:off x="8839200" y="4495800"/>
            <a:ext cx="152400" cy="0"/>
          </a:xfrm>
          <a:prstGeom prst="line">
            <a:avLst/>
          </a:prstGeom>
          <a:noFill/>
          <a:ln w="28575">
            <a:solidFill>
              <a:schemeClr val="accent2"/>
            </a:solidFill>
            <a:round/>
            <a:headEnd/>
            <a:tailEnd/>
          </a:ln>
          <a:effectLst/>
        </p:spPr>
        <p:txBody>
          <a:bodyPr/>
          <a:lstStyle/>
          <a:p>
            <a:endParaRPr lang="en-US"/>
          </a:p>
        </p:txBody>
      </p:sp>
      <p:sp>
        <p:nvSpPr>
          <p:cNvPr id="1000527"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28"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0529" name="Line 81"/>
          <p:cNvSpPr>
            <a:spLocks noChangeShapeType="1"/>
          </p:cNvSpPr>
          <p:nvPr/>
        </p:nvSpPr>
        <p:spPr bwMode="auto">
          <a:xfrm>
            <a:off x="3276600" y="4876800"/>
            <a:ext cx="0" cy="1600200"/>
          </a:xfrm>
          <a:prstGeom prst="line">
            <a:avLst/>
          </a:prstGeom>
          <a:noFill/>
          <a:ln w="28575">
            <a:solidFill>
              <a:schemeClr val="accent2"/>
            </a:solidFill>
            <a:round/>
            <a:headEnd/>
            <a:tailEnd/>
          </a:ln>
          <a:effectLst/>
        </p:spPr>
        <p:txBody>
          <a:bodyPr/>
          <a:lstStyle/>
          <a:p>
            <a:endParaRPr lang="en-US"/>
          </a:p>
        </p:txBody>
      </p:sp>
      <p:sp>
        <p:nvSpPr>
          <p:cNvPr id="1000530"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0531"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0532"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0533"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0534"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0535"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36"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0538"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0539"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0540"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0541"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0542"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0543"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0544"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0545"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0546"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7"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48"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0549"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0"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0551"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0552"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0553"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0554"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0555"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0556"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0557" name="Line 109"/>
          <p:cNvSpPr>
            <a:spLocks noChangeShapeType="1"/>
          </p:cNvSpPr>
          <p:nvPr/>
        </p:nvSpPr>
        <p:spPr bwMode="auto">
          <a:xfrm>
            <a:off x="3352800" y="4495800"/>
            <a:ext cx="152400" cy="0"/>
          </a:xfrm>
          <a:prstGeom prst="line">
            <a:avLst/>
          </a:prstGeom>
          <a:noFill/>
          <a:ln w="19050">
            <a:solidFill>
              <a:schemeClr val="accent2"/>
            </a:solidFill>
            <a:round/>
            <a:headEnd/>
            <a:tailEnd type="triangle" w="med" len="med"/>
          </a:ln>
          <a:effectLst/>
        </p:spPr>
        <p:txBody>
          <a:bodyPr/>
          <a:lstStyle/>
          <a:p>
            <a:endParaRPr lang="en-US"/>
          </a:p>
        </p:txBody>
      </p:sp>
      <p:sp>
        <p:nvSpPr>
          <p:cNvPr id="1000558" name="Line 110"/>
          <p:cNvSpPr>
            <a:spLocks noChangeShapeType="1"/>
          </p:cNvSpPr>
          <p:nvPr/>
        </p:nvSpPr>
        <p:spPr bwMode="auto">
          <a:xfrm>
            <a:off x="2957513" y="4114800"/>
            <a:ext cx="0" cy="228600"/>
          </a:xfrm>
          <a:prstGeom prst="line">
            <a:avLst/>
          </a:prstGeom>
          <a:noFill/>
          <a:ln w="19050">
            <a:solidFill>
              <a:schemeClr val="accent2"/>
            </a:solidFill>
            <a:round/>
            <a:headEnd/>
            <a:tailEnd/>
          </a:ln>
          <a:effectLst/>
        </p:spPr>
        <p:txBody>
          <a:bodyPr/>
          <a:lstStyle/>
          <a:p>
            <a:endParaRPr lang="en-US"/>
          </a:p>
        </p:txBody>
      </p:sp>
      <p:sp>
        <p:nvSpPr>
          <p:cNvPr id="1000559" name="Line 111"/>
          <p:cNvSpPr>
            <a:spLocks noChangeShapeType="1"/>
          </p:cNvSpPr>
          <p:nvPr/>
        </p:nvSpPr>
        <p:spPr bwMode="auto">
          <a:xfrm>
            <a:off x="2957513" y="4343400"/>
            <a:ext cx="166687" cy="0"/>
          </a:xfrm>
          <a:prstGeom prst="line">
            <a:avLst/>
          </a:prstGeom>
          <a:noFill/>
          <a:ln w="19050">
            <a:solidFill>
              <a:schemeClr val="accent2"/>
            </a:solidFill>
            <a:round/>
            <a:headEnd/>
            <a:tailEnd type="triangle" w="med" len="med"/>
          </a:ln>
          <a:effectLst/>
        </p:spPr>
        <p:txBody>
          <a:bodyPr/>
          <a:lstStyle/>
          <a:p>
            <a:endParaRPr lang="en-US"/>
          </a:p>
        </p:txBody>
      </p:sp>
      <p:sp>
        <p:nvSpPr>
          <p:cNvPr id="1000560"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0561"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0562"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0563"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0564"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0565"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0566"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7"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8"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69"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0"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1"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2"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0573"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0574"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0575"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0576"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0577"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0578"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0579"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0580"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0581"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0582"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0583"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0584"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0585"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0586"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0587"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0588"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0589"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0590"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0591"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0592"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0593"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0594"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0595"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0596"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0597"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0598"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0599"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0600"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0601"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0602"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0603"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0604"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0605"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0606"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0607"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0608"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0609"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0610"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0611" name="Line 163"/>
          <p:cNvSpPr>
            <a:spLocks noChangeShapeType="1"/>
          </p:cNvSpPr>
          <p:nvPr/>
        </p:nvSpPr>
        <p:spPr bwMode="auto">
          <a:xfrm>
            <a:off x="6477000" y="3886200"/>
            <a:ext cx="0" cy="457200"/>
          </a:xfrm>
          <a:prstGeom prst="line">
            <a:avLst/>
          </a:prstGeom>
          <a:noFill/>
          <a:ln w="28575">
            <a:solidFill>
              <a:schemeClr val="accent2"/>
            </a:solidFill>
            <a:round/>
            <a:headEnd/>
            <a:tailEnd/>
          </a:ln>
          <a:effectLst/>
        </p:spPr>
        <p:txBody>
          <a:bodyPr/>
          <a:lstStyle/>
          <a:p>
            <a:endParaRPr lang="en-US"/>
          </a:p>
        </p:txBody>
      </p:sp>
      <p:sp>
        <p:nvSpPr>
          <p:cNvPr id="1000612"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0613"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0614"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0615" name="Oval 167"/>
          <p:cNvSpPr>
            <a:spLocks noChangeArrowheads="1"/>
          </p:cNvSpPr>
          <p:nvPr/>
        </p:nvSpPr>
        <p:spPr bwMode="auto">
          <a:xfrm>
            <a:off x="30480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6" name="Oval 168"/>
          <p:cNvSpPr>
            <a:spLocks noChangeArrowheads="1"/>
          </p:cNvSpPr>
          <p:nvPr/>
        </p:nvSpPr>
        <p:spPr bwMode="auto">
          <a:xfrm>
            <a:off x="6629400" y="91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7" name="Oval 169"/>
          <p:cNvSpPr>
            <a:spLocks noChangeArrowheads="1"/>
          </p:cNvSpPr>
          <p:nvPr/>
        </p:nvSpPr>
        <p:spPr bwMode="auto">
          <a:xfrm>
            <a:off x="8534400" y="4114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8" name="Oval 170"/>
          <p:cNvSpPr>
            <a:spLocks noChangeArrowheads="1"/>
          </p:cNvSpPr>
          <p:nvPr/>
        </p:nvSpPr>
        <p:spPr bwMode="auto">
          <a:xfrm>
            <a:off x="5334000" y="4724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19" name="Line 171"/>
          <p:cNvSpPr>
            <a:spLocks noChangeShapeType="1"/>
          </p:cNvSpPr>
          <p:nvPr/>
        </p:nvSpPr>
        <p:spPr bwMode="auto">
          <a:xfrm>
            <a:off x="2667000" y="4114800"/>
            <a:ext cx="304800" cy="0"/>
          </a:xfrm>
          <a:prstGeom prst="line">
            <a:avLst/>
          </a:prstGeom>
          <a:noFill/>
          <a:ln w="12700">
            <a:solidFill>
              <a:schemeClr val="accent2"/>
            </a:solidFill>
            <a:round/>
            <a:headEnd/>
            <a:tailEnd/>
          </a:ln>
          <a:effectLst/>
        </p:spPr>
        <p:txBody>
          <a:bodyPr/>
          <a:lstStyle/>
          <a:p>
            <a:endParaRPr lang="en-US"/>
          </a:p>
        </p:txBody>
      </p:sp>
      <p:sp>
        <p:nvSpPr>
          <p:cNvPr id="1000620" name="Oval 172"/>
          <p:cNvSpPr>
            <a:spLocks noChangeArrowheads="1"/>
          </p:cNvSpPr>
          <p:nvPr/>
        </p:nvSpPr>
        <p:spPr bwMode="auto">
          <a:xfrm>
            <a:off x="7391400" y="4876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1" name="Oval 173"/>
          <p:cNvSpPr>
            <a:spLocks noChangeArrowheads="1"/>
          </p:cNvSpPr>
          <p:nvPr/>
        </p:nvSpPr>
        <p:spPr bwMode="auto">
          <a:xfrm>
            <a:off x="4038600" y="3352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0622" name="Oval 174"/>
          <p:cNvSpPr>
            <a:spLocks noChangeArrowheads="1"/>
          </p:cNvSpPr>
          <p:nvPr/>
        </p:nvSpPr>
        <p:spPr bwMode="auto">
          <a:xfrm>
            <a:off x="5943600" y="5867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75" name="Slide Number Placeholder 174"/>
          <p:cNvSpPr>
            <a:spLocks noGrp="1"/>
          </p:cNvSpPr>
          <p:nvPr>
            <p:ph type="sldNum" sz="quarter" idx="12"/>
          </p:nvPr>
        </p:nvSpPr>
        <p:spPr/>
        <p:txBody>
          <a:bodyPr/>
          <a:lstStyle/>
          <a:p>
            <a:fld id="{5813A39D-012B-4A0E-BD7D-CBC911B86469}" type="slidenum">
              <a:rPr lang="en-US" smtClean="0"/>
              <a:pPr/>
              <a:t>19</a:t>
            </a:fld>
            <a:endParaRPr lang="en-US"/>
          </a:p>
        </p:txBody>
      </p:sp>
      <p:sp>
        <p:nvSpPr>
          <p:cNvPr id="176" name="Footer Placeholder 175"/>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225425" y="312738"/>
            <a:ext cx="5210175" cy="477837"/>
          </a:xfrm>
          <a:prstGeom prst="rect">
            <a:avLst/>
          </a:prstGeom>
          <a:noFill/>
          <a:ln w="12700">
            <a:noFill/>
            <a:miter lim="800000"/>
            <a:headEnd/>
            <a:tailEnd/>
          </a:ln>
          <a:effectLst/>
        </p:spPr>
        <p:txBody>
          <a:bodyPr wrap="none" anchor="ctr"/>
          <a:lstStyle/>
          <a:p>
            <a:endParaRPr lang="en-US"/>
          </a:p>
        </p:txBody>
      </p:sp>
      <p:sp>
        <p:nvSpPr>
          <p:cNvPr id="933891" name="Rectangle 3"/>
          <p:cNvSpPr>
            <a:spLocks noGrp="1" noChangeArrowheads="1"/>
          </p:cNvSpPr>
          <p:nvPr>
            <p:ph type="body" idx="1"/>
          </p:nvPr>
        </p:nvSpPr>
        <p:spPr>
          <a:xfrm>
            <a:off x="381000" y="762000"/>
            <a:ext cx="8458200" cy="5943600"/>
          </a:xfrm>
          <a:noFill/>
          <a:ln/>
        </p:spPr>
        <p:txBody>
          <a:bodyPr lIns="90488" tIns="44450" rIns="90488" bIns="44450">
            <a:normAutofit fontScale="92500" lnSpcReduction="10000"/>
          </a:bodyPr>
          <a:lstStyle/>
          <a:p>
            <a:pPr marL="342900" indent="-342900"/>
            <a:r>
              <a:rPr lang="en-US" dirty="0"/>
              <a:t>Our implementation of the MIPS is simplified</a:t>
            </a:r>
          </a:p>
          <a:p>
            <a:pPr marL="742950" lvl="1" indent="-285750"/>
            <a:r>
              <a:rPr lang="en-US" dirty="0"/>
              <a:t>memory-reference instructions:  </a:t>
            </a:r>
            <a:r>
              <a:rPr lang="en-US" b="1" dirty="0" err="1">
                <a:solidFill>
                  <a:schemeClr val="accent1"/>
                </a:solidFill>
                <a:latin typeface="Courier New" pitchFamily="49" charset="0"/>
              </a:rPr>
              <a:t>lw</a:t>
            </a:r>
            <a:r>
              <a:rPr lang="en-US" b="1" dirty="0">
                <a:solidFill>
                  <a:schemeClr val="accent1"/>
                </a:solidFill>
                <a:latin typeface="Courier New" pitchFamily="49" charset="0"/>
              </a:rPr>
              <a:t>, </a:t>
            </a:r>
            <a:r>
              <a:rPr lang="en-US" b="1" dirty="0" err="1">
                <a:solidFill>
                  <a:schemeClr val="accent1"/>
                </a:solidFill>
                <a:latin typeface="Courier New" pitchFamily="49" charset="0"/>
              </a:rPr>
              <a:t>sw</a:t>
            </a:r>
            <a:r>
              <a:rPr lang="en-US" dirty="0">
                <a:latin typeface="Courier New" pitchFamily="49" charset="0"/>
              </a:rPr>
              <a:t> </a:t>
            </a:r>
            <a:endParaRPr lang="en-US" dirty="0"/>
          </a:p>
          <a:p>
            <a:pPr marL="742950" lvl="1" indent="-285750"/>
            <a:r>
              <a:rPr lang="en-US" dirty="0"/>
              <a:t>arithmetic-logical instructions:  </a:t>
            </a:r>
            <a:r>
              <a:rPr lang="en-US" b="1" dirty="0">
                <a:solidFill>
                  <a:schemeClr val="accent1"/>
                </a:solidFill>
                <a:latin typeface="Courier New" pitchFamily="49" charset="0"/>
              </a:rPr>
              <a:t>add, sub, and, or, </a:t>
            </a:r>
            <a:r>
              <a:rPr lang="en-US" b="1" dirty="0" err="1">
                <a:solidFill>
                  <a:schemeClr val="accent1"/>
                </a:solidFill>
                <a:latin typeface="Courier New" pitchFamily="49" charset="0"/>
              </a:rPr>
              <a:t>slt</a:t>
            </a:r>
            <a:endParaRPr lang="en-US" b="1" dirty="0">
              <a:solidFill>
                <a:schemeClr val="accent1"/>
              </a:solidFill>
              <a:latin typeface="Courier New" pitchFamily="49" charset="0"/>
            </a:endParaRPr>
          </a:p>
          <a:p>
            <a:pPr marL="742950" lvl="1" indent="-285750"/>
            <a:r>
              <a:rPr lang="en-US" dirty="0"/>
              <a:t>control flow instructions:  </a:t>
            </a:r>
            <a:r>
              <a:rPr lang="en-US" b="1" dirty="0" err="1">
                <a:solidFill>
                  <a:schemeClr val="accent1"/>
                </a:solidFill>
                <a:latin typeface="Courier New" pitchFamily="49" charset="0"/>
              </a:rPr>
              <a:t>beq</a:t>
            </a:r>
            <a:r>
              <a:rPr lang="en-US" b="1" dirty="0">
                <a:solidFill>
                  <a:schemeClr val="accent1"/>
                </a:solidFill>
                <a:latin typeface="Courier New" pitchFamily="49" charset="0"/>
              </a:rPr>
              <a:t>, j</a:t>
            </a:r>
          </a:p>
          <a:p>
            <a:pPr marL="342900" indent="-342900"/>
            <a:r>
              <a:rPr lang="en-US" dirty="0"/>
              <a:t>Generic implementation</a:t>
            </a:r>
          </a:p>
          <a:p>
            <a:pPr marL="742950" lvl="1" indent="-285750">
              <a:lnSpc>
                <a:spcPct val="90000"/>
              </a:lnSpc>
            </a:pPr>
            <a:r>
              <a:rPr lang="en-US" dirty="0"/>
              <a:t>use the program counter (PC) to supply                                              the instruction address and fetch the                                            instruction from memory (and update the PC)</a:t>
            </a:r>
          </a:p>
          <a:p>
            <a:pPr marL="742950" lvl="1" indent="-285750"/>
            <a:r>
              <a:rPr lang="en-US" dirty="0"/>
              <a:t>decode the instruction (and read registers)</a:t>
            </a:r>
          </a:p>
          <a:p>
            <a:pPr marL="742950" lvl="1" indent="-285750"/>
            <a:r>
              <a:rPr lang="en-US" dirty="0"/>
              <a:t>execute the instruction</a:t>
            </a:r>
          </a:p>
          <a:p>
            <a:pPr marL="342900" indent="-342900"/>
            <a:r>
              <a:rPr lang="en-US" dirty="0"/>
              <a:t>All instructions (except </a:t>
            </a:r>
            <a:r>
              <a:rPr lang="en-US" b="1" dirty="0">
                <a:solidFill>
                  <a:schemeClr val="accent1"/>
                </a:solidFill>
                <a:latin typeface="Courier New" pitchFamily="49" charset="0"/>
              </a:rPr>
              <a:t>j</a:t>
            </a:r>
            <a:r>
              <a:rPr lang="en-US" dirty="0"/>
              <a:t>) use the ALU after reading the </a:t>
            </a:r>
            <a:r>
              <a:rPr lang="en-US" dirty="0" smtClean="0"/>
              <a:t>registers</a:t>
            </a:r>
            <a:endParaRPr lang="en-US" dirty="0"/>
          </a:p>
        </p:txBody>
      </p:sp>
      <p:sp>
        <p:nvSpPr>
          <p:cNvPr id="933892" name="Rectangle 4"/>
          <p:cNvSpPr>
            <a:spLocks noGrp="1" noChangeArrowheads="1"/>
          </p:cNvSpPr>
          <p:nvPr>
            <p:ph type="title"/>
          </p:nvPr>
        </p:nvSpPr>
        <p:spPr>
          <a:xfrm>
            <a:off x="457200" y="152400"/>
            <a:ext cx="8229600" cy="563562"/>
          </a:xfrm>
          <a:noFill/>
          <a:ln/>
        </p:spPr>
        <p:txBody>
          <a:bodyPr lIns="90488" tIns="44450" rIns="90488" bIns="44450" anchor="ctr">
            <a:noAutofit/>
          </a:bodyPr>
          <a:lstStyle/>
          <a:p>
            <a:r>
              <a:rPr lang="en-US" sz="3200" dirty="0"/>
              <a:t>The Processor:  </a:t>
            </a:r>
            <a:r>
              <a:rPr lang="en-US" sz="3200" dirty="0" err="1"/>
              <a:t>Datapath</a:t>
            </a:r>
            <a:r>
              <a:rPr lang="en-US" sz="3200" dirty="0"/>
              <a:t> &amp; Control</a:t>
            </a:r>
          </a:p>
        </p:txBody>
      </p:sp>
      <p:grpSp>
        <p:nvGrpSpPr>
          <p:cNvPr id="2" name="Group 5"/>
          <p:cNvGrpSpPr>
            <a:grpSpLocks/>
          </p:cNvGrpSpPr>
          <p:nvPr/>
        </p:nvGrpSpPr>
        <p:grpSpPr bwMode="auto">
          <a:xfrm>
            <a:off x="6934200" y="2819400"/>
            <a:ext cx="1938338" cy="992188"/>
            <a:chOff x="432" y="2736"/>
            <a:chExt cx="1221" cy="625"/>
          </a:xfrm>
        </p:grpSpPr>
        <p:sp>
          <p:nvSpPr>
            <p:cNvPr id="933894" name="Oval 6"/>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933895" name="Text Box 7"/>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933896" name="Oval 8"/>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933897" name="Text Box 9"/>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933898" name="Oval 10"/>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933899" name="Text Box 11"/>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933900" name="AutoShape 12"/>
            <p:cNvCxnSpPr>
              <a:cxnSpLocks noChangeShapeType="1"/>
              <a:stCxn id="933894" idx="6"/>
              <a:endCxn id="933896"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933901" name="AutoShape 13"/>
            <p:cNvCxnSpPr>
              <a:cxnSpLocks noChangeShapeType="1"/>
              <a:stCxn id="933896" idx="4"/>
              <a:endCxn id="933898"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933902" name="AutoShape 14"/>
            <p:cNvCxnSpPr>
              <a:cxnSpLocks noChangeShapeType="1"/>
              <a:stCxn id="933898" idx="0"/>
              <a:endCxn id="933894"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sp>
        <p:nvSpPr>
          <p:cNvPr id="15" name="Slide Number Placeholder 14"/>
          <p:cNvSpPr>
            <a:spLocks noGrp="1"/>
          </p:cNvSpPr>
          <p:nvPr>
            <p:ph type="sldNum" sz="quarter" idx="12"/>
          </p:nvPr>
        </p:nvSpPr>
        <p:spPr/>
        <p:txBody>
          <a:bodyPr/>
          <a:lstStyle/>
          <a:p>
            <a:fld id="{5813A39D-012B-4A0E-BD7D-CBC911B86469}" type="slidenum">
              <a:rPr lang="en-US" smtClean="0"/>
              <a:pPr/>
              <a:t>2</a:t>
            </a:fld>
            <a:endParaRPr lang="en-US"/>
          </a:p>
        </p:txBody>
      </p:sp>
      <p:sp>
        <p:nvSpPr>
          <p:cNvPr id="16" name="Footer Placeholder 15"/>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685800" y="304800"/>
            <a:ext cx="8077200" cy="422275"/>
          </a:xfrm>
        </p:spPr>
        <p:txBody>
          <a:bodyPr>
            <a:normAutofit fontScale="90000"/>
          </a:bodyPr>
          <a:lstStyle/>
          <a:p>
            <a:r>
              <a:rPr lang="en-US"/>
              <a:t>Branch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2500" name="Line 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01" name="Line 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02" name="Line 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03" name="Line 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04" name="Line 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05" name="Line 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06" name="Line 1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07" name="Rectangle 11"/>
          <p:cNvSpPr>
            <a:spLocks noChangeArrowheads="1"/>
          </p:cNvSpPr>
          <p:nvPr/>
        </p:nvSpPr>
        <p:spPr bwMode="auto">
          <a:xfrm>
            <a:off x="1052513"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08" name="Rectangle 12"/>
          <p:cNvSpPr>
            <a:spLocks noChangeArrowheads="1"/>
          </p:cNvSpPr>
          <p:nvPr/>
        </p:nvSpPr>
        <p:spPr bwMode="auto">
          <a:xfrm>
            <a:off x="519113" y="3962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02509" name="Line 13"/>
          <p:cNvSpPr>
            <a:spLocks noChangeShapeType="1"/>
          </p:cNvSpPr>
          <p:nvPr/>
        </p:nvSpPr>
        <p:spPr bwMode="auto">
          <a:xfrm>
            <a:off x="7477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0" name="Line 14"/>
          <p:cNvSpPr>
            <a:spLocks noChangeShapeType="1"/>
          </p:cNvSpPr>
          <p:nvPr/>
        </p:nvSpPr>
        <p:spPr bwMode="auto">
          <a:xfrm>
            <a:off x="838200" y="1066800"/>
            <a:ext cx="914400" cy="0"/>
          </a:xfrm>
          <a:prstGeom prst="line">
            <a:avLst/>
          </a:prstGeom>
          <a:noFill/>
          <a:ln w="28575">
            <a:solidFill>
              <a:schemeClr val="tx1"/>
            </a:solidFill>
            <a:round/>
            <a:headEnd/>
            <a:tailEnd type="triangle" w="med" len="med"/>
          </a:ln>
          <a:effectLst/>
        </p:spPr>
        <p:txBody>
          <a:bodyPr/>
          <a:lstStyle/>
          <a:p>
            <a:endParaRPr lang="en-US"/>
          </a:p>
        </p:txBody>
      </p:sp>
      <p:sp>
        <p:nvSpPr>
          <p:cNvPr id="1002511" name="Line 15"/>
          <p:cNvSpPr>
            <a:spLocks noChangeShapeType="1"/>
          </p:cNvSpPr>
          <p:nvPr/>
        </p:nvSpPr>
        <p:spPr bwMode="auto">
          <a:xfrm>
            <a:off x="1371600" y="17526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02512"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2513"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2514"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2515"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16"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2517" name="Line 21"/>
          <p:cNvSpPr>
            <a:spLocks noChangeShapeType="1"/>
          </p:cNvSpPr>
          <p:nvPr/>
        </p:nvSpPr>
        <p:spPr bwMode="auto">
          <a:xfrm>
            <a:off x="228600" y="838200"/>
            <a:ext cx="6858000" cy="0"/>
          </a:xfrm>
          <a:prstGeom prst="line">
            <a:avLst/>
          </a:prstGeom>
          <a:noFill/>
          <a:ln w="28575">
            <a:solidFill>
              <a:schemeClr val="tx1"/>
            </a:solidFill>
            <a:round/>
            <a:headEnd/>
            <a:tailEnd/>
          </a:ln>
          <a:effectLst/>
        </p:spPr>
        <p:txBody>
          <a:bodyPr/>
          <a:lstStyle/>
          <a:p>
            <a:endParaRPr lang="en-US"/>
          </a:p>
        </p:txBody>
      </p:sp>
      <p:sp>
        <p:nvSpPr>
          <p:cNvPr id="1002518" name="Line 22"/>
          <p:cNvSpPr>
            <a:spLocks noChangeShapeType="1"/>
          </p:cNvSpPr>
          <p:nvPr/>
        </p:nvSpPr>
        <p:spPr bwMode="auto">
          <a:xfrm>
            <a:off x="214313"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19"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2520" name="Rectangle 24"/>
          <p:cNvSpPr>
            <a:spLocks noChangeArrowheads="1"/>
          </p:cNvSpPr>
          <p:nvPr/>
        </p:nvSpPr>
        <p:spPr bwMode="auto">
          <a:xfrm>
            <a:off x="35052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21" name="Line 25"/>
          <p:cNvSpPr>
            <a:spLocks noChangeShapeType="1"/>
          </p:cNvSpPr>
          <p:nvPr/>
        </p:nvSpPr>
        <p:spPr bwMode="auto">
          <a:xfrm>
            <a:off x="2500313" y="4343400"/>
            <a:ext cx="152400" cy="0"/>
          </a:xfrm>
          <a:prstGeom prst="line">
            <a:avLst/>
          </a:prstGeom>
          <a:noFill/>
          <a:ln w="28575">
            <a:solidFill>
              <a:schemeClr val="tx1"/>
            </a:solidFill>
            <a:round/>
            <a:headEnd/>
            <a:tailEnd/>
          </a:ln>
          <a:effectLst/>
        </p:spPr>
        <p:txBody>
          <a:bodyPr/>
          <a:lstStyle/>
          <a:p>
            <a:endParaRPr lang="en-US"/>
          </a:p>
        </p:txBody>
      </p:sp>
      <p:sp>
        <p:nvSpPr>
          <p:cNvPr id="1002522" name="Line 26"/>
          <p:cNvSpPr>
            <a:spLocks noChangeShapeType="1"/>
          </p:cNvSpPr>
          <p:nvPr/>
        </p:nvSpPr>
        <p:spPr bwMode="auto">
          <a:xfrm>
            <a:off x="2652713" y="4114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3"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2524"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25" name="Line 29"/>
          <p:cNvSpPr>
            <a:spLocks noChangeShapeType="1"/>
          </p:cNvSpPr>
          <p:nvPr/>
        </p:nvSpPr>
        <p:spPr bwMode="auto">
          <a:xfrm>
            <a:off x="2652713" y="37338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02526" name="Line 30"/>
          <p:cNvSpPr>
            <a:spLocks noChangeShapeType="1"/>
          </p:cNvSpPr>
          <p:nvPr/>
        </p:nvSpPr>
        <p:spPr bwMode="auto">
          <a:xfrm>
            <a:off x="4953000" y="39624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02527" name="Line 31"/>
          <p:cNvSpPr>
            <a:spLocks noChangeShapeType="1"/>
          </p:cNvSpPr>
          <p:nvPr/>
        </p:nvSpPr>
        <p:spPr bwMode="auto">
          <a:xfrm>
            <a:off x="5105400" y="45720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02528"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2529"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2530"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31"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2532"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2533"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2534"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2535"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2536"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2537"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02538"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2539"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2540"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2541"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2542"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2543"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2544"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2545"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2546"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2547"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2548"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2549"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2550"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2551"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2552"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2553"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2554"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2555"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2556"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2557"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2558"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2559"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2560"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2561" name="Line 65"/>
          <p:cNvSpPr>
            <a:spLocks noChangeShapeType="1"/>
          </p:cNvSpPr>
          <p:nvPr/>
        </p:nvSpPr>
        <p:spPr bwMode="auto">
          <a:xfrm>
            <a:off x="4811713" y="5562600"/>
            <a:ext cx="381000" cy="0"/>
          </a:xfrm>
          <a:prstGeom prst="line">
            <a:avLst/>
          </a:prstGeom>
          <a:noFill/>
          <a:ln w="28575">
            <a:solidFill>
              <a:schemeClr val="tx1"/>
            </a:solidFill>
            <a:round/>
            <a:headEnd/>
            <a:tailEnd/>
          </a:ln>
          <a:effectLst/>
        </p:spPr>
        <p:txBody>
          <a:bodyPr/>
          <a:lstStyle/>
          <a:p>
            <a:endParaRPr lang="en-US"/>
          </a:p>
        </p:txBody>
      </p:sp>
      <p:sp>
        <p:nvSpPr>
          <p:cNvPr id="1002562" name="Oval 66"/>
          <p:cNvSpPr>
            <a:spLocks noChangeArrowheads="1"/>
          </p:cNvSpPr>
          <p:nvPr/>
        </p:nvSpPr>
        <p:spPr bwMode="auto">
          <a:xfrm>
            <a:off x="4202113" y="51816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02563"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2564" name="Line 68"/>
          <p:cNvSpPr>
            <a:spLocks noChangeShapeType="1"/>
          </p:cNvSpPr>
          <p:nvPr/>
        </p:nvSpPr>
        <p:spPr bwMode="auto">
          <a:xfrm>
            <a:off x="2638425" y="5562600"/>
            <a:ext cx="1563688" cy="0"/>
          </a:xfrm>
          <a:prstGeom prst="line">
            <a:avLst/>
          </a:prstGeom>
          <a:noFill/>
          <a:ln w="28575">
            <a:solidFill>
              <a:schemeClr val="tx1"/>
            </a:solidFill>
            <a:round/>
            <a:headEnd/>
            <a:tailEnd/>
          </a:ln>
          <a:effectLst/>
        </p:spPr>
        <p:txBody>
          <a:bodyPr/>
          <a:lstStyle/>
          <a:p>
            <a:endParaRPr lang="en-US"/>
          </a:p>
        </p:txBody>
      </p:sp>
      <p:sp>
        <p:nvSpPr>
          <p:cNvPr id="1002565"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2566"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2567"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2568"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2569"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2570"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2571"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2572"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2573"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4"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2575"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76" name="Line 80"/>
          <p:cNvSpPr>
            <a:spLocks noChangeShapeType="1"/>
          </p:cNvSpPr>
          <p:nvPr/>
        </p:nvSpPr>
        <p:spPr bwMode="auto">
          <a:xfrm>
            <a:off x="5588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77"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2578"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2579"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2580"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2581" name="Oval 85"/>
          <p:cNvSpPr>
            <a:spLocks noChangeArrowheads="1"/>
          </p:cNvSpPr>
          <p:nvPr/>
        </p:nvSpPr>
        <p:spPr bwMode="auto">
          <a:xfrm>
            <a:off x="5410200" y="16002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02582"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2583" name="Line 87"/>
          <p:cNvSpPr>
            <a:spLocks noChangeShapeType="1"/>
          </p:cNvSpPr>
          <p:nvPr/>
        </p:nvSpPr>
        <p:spPr bwMode="auto">
          <a:xfrm>
            <a:off x="5181600"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84" name="Line 88"/>
          <p:cNvSpPr>
            <a:spLocks noChangeShapeType="1"/>
          </p:cNvSpPr>
          <p:nvPr/>
        </p:nvSpPr>
        <p:spPr bwMode="auto">
          <a:xfrm>
            <a:off x="5181600" y="1447800"/>
            <a:ext cx="928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2586"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02587"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02588"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02589"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02590"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02591"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02592"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02593"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2594" name="Line 98"/>
          <p:cNvSpPr>
            <a:spLocks noChangeShapeType="1"/>
          </p:cNvSpPr>
          <p:nvPr/>
        </p:nvSpPr>
        <p:spPr bwMode="auto">
          <a:xfrm>
            <a:off x="5853113" y="1905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5" name="Line 99"/>
          <p:cNvSpPr>
            <a:spLocks noChangeShapeType="1"/>
          </p:cNvSpPr>
          <p:nvPr/>
        </p:nvSpPr>
        <p:spPr bwMode="auto">
          <a:xfrm>
            <a:off x="6477000" y="1600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596" name="Line 100"/>
          <p:cNvSpPr>
            <a:spLocks noChangeShapeType="1"/>
          </p:cNvSpPr>
          <p:nvPr/>
        </p:nvSpPr>
        <p:spPr bwMode="auto">
          <a:xfrm>
            <a:off x="838200" y="1066800"/>
            <a:ext cx="0" cy="3276600"/>
          </a:xfrm>
          <a:prstGeom prst="line">
            <a:avLst/>
          </a:prstGeom>
          <a:noFill/>
          <a:ln w="28575">
            <a:solidFill>
              <a:schemeClr val="tx1"/>
            </a:solidFill>
            <a:round/>
            <a:headEnd/>
            <a:tailEnd/>
          </a:ln>
          <a:effectLst/>
        </p:spPr>
        <p:txBody>
          <a:bodyPr/>
          <a:lstStyle/>
          <a:p>
            <a:endParaRPr lang="en-US"/>
          </a:p>
        </p:txBody>
      </p:sp>
      <p:sp>
        <p:nvSpPr>
          <p:cNvPr id="1002597"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598" name="Line 102"/>
          <p:cNvSpPr>
            <a:spLocks noChangeShapeType="1"/>
          </p:cNvSpPr>
          <p:nvPr/>
        </p:nvSpPr>
        <p:spPr bwMode="auto">
          <a:xfrm>
            <a:off x="5181600" y="10668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02599" name="Line 103"/>
          <p:cNvSpPr>
            <a:spLocks noChangeShapeType="1"/>
          </p:cNvSpPr>
          <p:nvPr/>
        </p:nvSpPr>
        <p:spPr bwMode="auto">
          <a:xfrm>
            <a:off x="5181600" y="1066800"/>
            <a:ext cx="0" cy="381000"/>
          </a:xfrm>
          <a:prstGeom prst="line">
            <a:avLst/>
          </a:prstGeom>
          <a:noFill/>
          <a:ln w="28575">
            <a:solidFill>
              <a:schemeClr val="tx1"/>
            </a:solidFill>
            <a:round/>
            <a:headEnd/>
            <a:tailEnd/>
          </a:ln>
          <a:effectLst/>
        </p:spPr>
        <p:txBody>
          <a:bodyPr/>
          <a:lstStyle/>
          <a:p>
            <a:endParaRPr lang="en-US"/>
          </a:p>
        </p:txBody>
      </p:sp>
      <p:sp>
        <p:nvSpPr>
          <p:cNvPr id="1002600" name="Line 104"/>
          <p:cNvSpPr>
            <a:spLocks noChangeShapeType="1"/>
          </p:cNvSpPr>
          <p:nvPr/>
        </p:nvSpPr>
        <p:spPr bwMode="auto">
          <a:xfrm>
            <a:off x="6934200" y="1371600"/>
            <a:ext cx="177800" cy="0"/>
          </a:xfrm>
          <a:prstGeom prst="line">
            <a:avLst/>
          </a:prstGeom>
          <a:noFill/>
          <a:ln w="28575">
            <a:solidFill>
              <a:schemeClr val="tx1"/>
            </a:solidFill>
            <a:round/>
            <a:headEnd/>
            <a:tailEnd/>
          </a:ln>
          <a:effectLst/>
        </p:spPr>
        <p:txBody>
          <a:bodyPr/>
          <a:lstStyle/>
          <a:p>
            <a:endParaRPr lang="en-US"/>
          </a:p>
        </p:txBody>
      </p:sp>
      <p:sp>
        <p:nvSpPr>
          <p:cNvPr id="1002601"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2602"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2603"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2604"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2605"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2606"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2607"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2608"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2609"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2610"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2611"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2612"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2613"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2614"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5"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6"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17"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8"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19"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0"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2621"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2622"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2623"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2624"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2625"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2626" name="Rectangle 130"/>
          <p:cNvSpPr>
            <a:spLocks noChangeArrowheads="1"/>
          </p:cNvSpPr>
          <p:nvPr/>
        </p:nvSpPr>
        <p:spPr bwMode="auto">
          <a:xfrm>
            <a:off x="2652713"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2627" name="Rectangle 131"/>
          <p:cNvSpPr>
            <a:spLocks noChangeArrowheads="1"/>
          </p:cNvSpPr>
          <p:nvPr/>
        </p:nvSpPr>
        <p:spPr bwMode="auto">
          <a:xfrm>
            <a:off x="2652713"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2628"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2629" name="Line 133"/>
          <p:cNvSpPr>
            <a:spLocks noChangeShapeType="1"/>
          </p:cNvSpPr>
          <p:nvPr/>
        </p:nvSpPr>
        <p:spPr bwMode="auto">
          <a:xfrm>
            <a:off x="228600" y="838200"/>
            <a:ext cx="0" cy="3505200"/>
          </a:xfrm>
          <a:prstGeom prst="line">
            <a:avLst/>
          </a:prstGeom>
          <a:noFill/>
          <a:ln w="28575">
            <a:solidFill>
              <a:schemeClr val="tx1"/>
            </a:solidFill>
            <a:round/>
            <a:headEnd/>
            <a:tailEnd/>
          </a:ln>
          <a:effectLst/>
        </p:spPr>
        <p:txBody>
          <a:bodyPr/>
          <a:lstStyle/>
          <a:p>
            <a:endParaRPr lang="en-US"/>
          </a:p>
        </p:txBody>
      </p:sp>
      <p:sp>
        <p:nvSpPr>
          <p:cNvPr id="1002630" name="Line 134"/>
          <p:cNvSpPr>
            <a:spLocks noChangeShapeType="1"/>
          </p:cNvSpPr>
          <p:nvPr/>
        </p:nvSpPr>
        <p:spPr bwMode="auto">
          <a:xfrm>
            <a:off x="7086600" y="838200"/>
            <a:ext cx="0" cy="533400"/>
          </a:xfrm>
          <a:prstGeom prst="line">
            <a:avLst/>
          </a:prstGeom>
          <a:noFill/>
          <a:ln w="28575">
            <a:solidFill>
              <a:schemeClr val="tx1"/>
            </a:solidFill>
            <a:round/>
            <a:headEnd/>
            <a:tailEnd/>
          </a:ln>
          <a:effectLst/>
        </p:spPr>
        <p:txBody>
          <a:bodyPr/>
          <a:lstStyle/>
          <a:p>
            <a:endParaRPr lang="en-US"/>
          </a:p>
        </p:txBody>
      </p:sp>
      <p:sp>
        <p:nvSpPr>
          <p:cNvPr id="1002631" name="Line 135"/>
          <p:cNvSpPr>
            <a:spLocks noChangeShapeType="1"/>
          </p:cNvSpPr>
          <p:nvPr/>
        </p:nvSpPr>
        <p:spPr bwMode="auto">
          <a:xfrm>
            <a:off x="5181600" y="4953000"/>
            <a:ext cx="0" cy="609600"/>
          </a:xfrm>
          <a:prstGeom prst="line">
            <a:avLst/>
          </a:prstGeom>
          <a:noFill/>
          <a:ln w="28575">
            <a:solidFill>
              <a:schemeClr val="tx1"/>
            </a:solidFill>
            <a:round/>
            <a:headEnd/>
            <a:tailEnd/>
          </a:ln>
          <a:effectLst/>
        </p:spPr>
        <p:txBody>
          <a:bodyPr/>
          <a:lstStyle/>
          <a:p>
            <a:endParaRPr lang="en-US"/>
          </a:p>
        </p:txBody>
      </p:sp>
      <p:sp>
        <p:nvSpPr>
          <p:cNvPr id="1002632"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2633"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2634" name="Line 138"/>
          <p:cNvSpPr>
            <a:spLocks noChangeShapeType="1"/>
          </p:cNvSpPr>
          <p:nvPr/>
        </p:nvSpPr>
        <p:spPr bwMode="auto">
          <a:xfrm>
            <a:off x="2667000" y="2514600"/>
            <a:ext cx="0" cy="2133600"/>
          </a:xfrm>
          <a:prstGeom prst="line">
            <a:avLst/>
          </a:prstGeom>
          <a:noFill/>
          <a:ln w="28575">
            <a:solidFill>
              <a:schemeClr val="tx1"/>
            </a:solidFill>
            <a:round/>
            <a:headEnd/>
            <a:tailEnd/>
          </a:ln>
          <a:effectLst/>
        </p:spPr>
        <p:txBody>
          <a:bodyPr/>
          <a:lstStyle/>
          <a:p>
            <a:endParaRPr lang="en-US"/>
          </a:p>
        </p:txBody>
      </p:sp>
      <p:sp>
        <p:nvSpPr>
          <p:cNvPr id="1002635" name="Line 139"/>
          <p:cNvSpPr>
            <a:spLocks noChangeShapeType="1"/>
          </p:cNvSpPr>
          <p:nvPr/>
        </p:nvSpPr>
        <p:spPr bwMode="auto">
          <a:xfrm>
            <a:off x="2667000" y="2514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1002636"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2637"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2638"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2639"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2640"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2641"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2642"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2643"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2644"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2645"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2646"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2647"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2648"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2649"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2650"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2651"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2652"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2653"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2654"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2655"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2656"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2657" name="Line 161"/>
          <p:cNvSpPr>
            <a:spLocks noChangeShapeType="1"/>
          </p:cNvSpPr>
          <p:nvPr/>
        </p:nvSpPr>
        <p:spPr bwMode="auto">
          <a:xfrm>
            <a:off x="2133600" y="1447800"/>
            <a:ext cx="3048000" cy="0"/>
          </a:xfrm>
          <a:prstGeom prst="line">
            <a:avLst/>
          </a:prstGeom>
          <a:noFill/>
          <a:ln w="28575">
            <a:solidFill>
              <a:schemeClr val="tx1"/>
            </a:solidFill>
            <a:round/>
            <a:headEnd/>
            <a:tailEnd/>
          </a:ln>
          <a:effectLst/>
        </p:spPr>
        <p:txBody>
          <a:bodyPr/>
          <a:lstStyle/>
          <a:p>
            <a:endParaRPr lang="en-US"/>
          </a:p>
        </p:txBody>
      </p:sp>
      <p:sp>
        <p:nvSpPr>
          <p:cNvPr id="1002658" name="Line 162"/>
          <p:cNvSpPr>
            <a:spLocks noChangeShapeType="1"/>
          </p:cNvSpPr>
          <p:nvPr/>
        </p:nvSpPr>
        <p:spPr bwMode="auto">
          <a:xfrm>
            <a:off x="4953000" y="4572000"/>
            <a:ext cx="152400" cy="0"/>
          </a:xfrm>
          <a:prstGeom prst="line">
            <a:avLst/>
          </a:prstGeom>
          <a:noFill/>
          <a:ln w="28575">
            <a:solidFill>
              <a:schemeClr val="tx1"/>
            </a:solidFill>
            <a:round/>
            <a:headEnd/>
            <a:tailEnd/>
          </a:ln>
          <a:effectLst/>
        </p:spPr>
        <p:txBody>
          <a:bodyPr/>
          <a:lstStyle/>
          <a:p>
            <a:endParaRPr lang="en-US"/>
          </a:p>
        </p:txBody>
      </p:sp>
      <p:sp>
        <p:nvSpPr>
          <p:cNvPr id="1002659"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2660"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2661" name="Line 165"/>
          <p:cNvSpPr>
            <a:spLocks noChangeShapeType="1"/>
          </p:cNvSpPr>
          <p:nvPr/>
        </p:nvSpPr>
        <p:spPr bwMode="auto">
          <a:xfrm>
            <a:off x="5181600" y="1905000"/>
            <a:ext cx="0" cy="3048000"/>
          </a:xfrm>
          <a:prstGeom prst="line">
            <a:avLst/>
          </a:prstGeom>
          <a:noFill/>
          <a:ln w="28575">
            <a:solidFill>
              <a:schemeClr val="tx1"/>
            </a:solidFill>
            <a:round/>
            <a:headEnd/>
            <a:tailEnd/>
          </a:ln>
          <a:effectLst/>
        </p:spPr>
        <p:txBody>
          <a:bodyPr/>
          <a:lstStyle/>
          <a:p>
            <a:endParaRPr lang="en-US"/>
          </a:p>
        </p:txBody>
      </p:sp>
      <p:sp>
        <p:nvSpPr>
          <p:cNvPr id="1002662" name="Line 166"/>
          <p:cNvSpPr>
            <a:spLocks noChangeShapeType="1"/>
          </p:cNvSpPr>
          <p:nvPr/>
        </p:nvSpPr>
        <p:spPr bwMode="auto">
          <a:xfrm>
            <a:off x="2667000" y="4648200"/>
            <a:ext cx="0" cy="914400"/>
          </a:xfrm>
          <a:prstGeom prst="line">
            <a:avLst/>
          </a:prstGeom>
          <a:noFill/>
          <a:ln w="28575">
            <a:solidFill>
              <a:schemeClr val="tx1"/>
            </a:solidFill>
            <a:round/>
            <a:headEnd/>
            <a:tailEnd/>
          </a:ln>
          <a:effectLst/>
        </p:spPr>
        <p:txBody>
          <a:bodyPr/>
          <a:lstStyle/>
          <a:p>
            <a:endParaRPr lang="en-US"/>
          </a:p>
        </p:txBody>
      </p:sp>
      <p:sp>
        <p:nvSpPr>
          <p:cNvPr id="167" name="Slide Number Placeholder 166"/>
          <p:cNvSpPr>
            <a:spLocks noGrp="1"/>
          </p:cNvSpPr>
          <p:nvPr>
            <p:ph type="sldNum" sz="quarter" idx="12"/>
          </p:nvPr>
        </p:nvSpPr>
        <p:spPr/>
        <p:txBody>
          <a:bodyPr/>
          <a:lstStyle/>
          <a:p>
            <a:fld id="{5813A39D-012B-4A0E-BD7D-CBC911B86469}" type="slidenum">
              <a:rPr lang="en-US" smtClean="0"/>
              <a:pPr/>
              <a:t>20</a:t>
            </a:fld>
            <a:endParaRPr lang="en-US"/>
          </a:p>
        </p:txBody>
      </p:sp>
      <p:sp>
        <p:nvSpPr>
          <p:cNvPr id="168" name="Footer Placeholder 167"/>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685800" y="304800"/>
            <a:ext cx="8077200" cy="422275"/>
          </a:xfrm>
        </p:spPr>
        <p:txBody>
          <a:bodyPr>
            <a:normAutofit fontScale="90000"/>
          </a:bodyPr>
          <a:lstStyle/>
          <a:p>
            <a:r>
              <a:rPr lang="en-US"/>
              <a:t>Branch Instruction Data/Control Flow</a:t>
            </a:r>
          </a:p>
        </p:txBody>
      </p:sp>
      <p:grpSp>
        <p:nvGrpSpPr>
          <p:cNvPr id="2" name="Group 3"/>
          <p:cNvGrpSpPr>
            <a:grpSpLocks/>
          </p:cNvGrpSpPr>
          <p:nvPr/>
        </p:nvGrpSpPr>
        <p:grpSpPr bwMode="auto">
          <a:xfrm>
            <a:off x="1752600" y="914400"/>
            <a:ext cx="381000" cy="990600"/>
            <a:chOff x="1392" y="2880"/>
            <a:chExt cx="288" cy="480"/>
          </a:xfrm>
        </p:grpSpPr>
        <p:sp>
          <p:nvSpPr>
            <p:cNvPr id="1004548"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549"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550"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551"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552"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553"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554"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555" name="Rectangle 11"/>
          <p:cNvSpPr>
            <a:spLocks noChangeArrowheads="1"/>
          </p:cNvSpPr>
          <p:nvPr/>
        </p:nvSpPr>
        <p:spPr bwMode="auto">
          <a:xfrm>
            <a:off x="1052513"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56" name="Rectangle 12"/>
          <p:cNvSpPr>
            <a:spLocks noChangeArrowheads="1"/>
          </p:cNvSpPr>
          <p:nvPr/>
        </p:nvSpPr>
        <p:spPr bwMode="auto">
          <a:xfrm>
            <a:off x="519113" y="39624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04557" name="Line 13"/>
          <p:cNvSpPr>
            <a:spLocks noChangeShapeType="1"/>
          </p:cNvSpPr>
          <p:nvPr/>
        </p:nvSpPr>
        <p:spPr bwMode="auto">
          <a:xfrm>
            <a:off x="7477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58" name="Line 14"/>
          <p:cNvSpPr>
            <a:spLocks noChangeShapeType="1"/>
          </p:cNvSpPr>
          <p:nvPr/>
        </p:nvSpPr>
        <p:spPr bwMode="auto">
          <a:xfrm>
            <a:off x="838200" y="10668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04559" name="Line 15"/>
          <p:cNvSpPr>
            <a:spLocks noChangeShapeType="1"/>
          </p:cNvSpPr>
          <p:nvPr/>
        </p:nvSpPr>
        <p:spPr bwMode="auto">
          <a:xfrm>
            <a:off x="1371600" y="17526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04560" name="Text Box 16"/>
          <p:cNvSpPr txBox="1">
            <a:spLocks noChangeArrowheads="1"/>
          </p:cNvSpPr>
          <p:nvPr/>
        </p:nvSpPr>
        <p:spPr bwMode="auto">
          <a:xfrm>
            <a:off x="976313" y="41148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04561" name="Text Box 17"/>
          <p:cNvSpPr txBox="1">
            <a:spLocks noChangeArrowheads="1"/>
          </p:cNvSpPr>
          <p:nvPr/>
        </p:nvSpPr>
        <p:spPr bwMode="auto">
          <a:xfrm>
            <a:off x="1738313" y="41910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04562" name="Text Box 18"/>
          <p:cNvSpPr txBox="1">
            <a:spLocks noChangeArrowheads="1"/>
          </p:cNvSpPr>
          <p:nvPr/>
        </p:nvSpPr>
        <p:spPr bwMode="auto">
          <a:xfrm>
            <a:off x="1281113" y="36576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04563" name="Text Box 19"/>
          <p:cNvSpPr txBox="1">
            <a:spLocks noChangeArrowheads="1"/>
          </p:cNvSpPr>
          <p:nvPr/>
        </p:nvSpPr>
        <p:spPr bwMode="auto">
          <a:xfrm>
            <a:off x="1752600" y="12954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564" name="Text Box 20"/>
          <p:cNvSpPr txBox="1">
            <a:spLocks noChangeArrowheads="1"/>
          </p:cNvSpPr>
          <p:nvPr/>
        </p:nvSpPr>
        <p:spPr bwMode="auto">
          <a:xfrm>
            <a:off x="442913" y="41910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04565" name="Line 21"/>
          <p:cNvSpPr>
            <a:spLocks noChangeShapeType="1"/>
          </p:cNvSpPr>
          <p:nvPr/>
        </p:nvSpPr>
        <p:spPr bwMode="auto">
          <a:xfrm>
            <a:off x="228600" y="838200"/>
            <a:ext cx="6858000" cy="0"/>
          </a:xfrm>
          <a:prstGeom prst="line">
            <a:avLst/>
          </a:prstGeom>
          <a:noFill/>
          <a:ln w="28575">
            <a:solidFill>
              <a:schemeClr val="accent2"/>
            </a:solidFill>
            <a:round/>
            <a:headEnd/>
            <a:tailEnd/>
          </a:ln>
          <a:effectLst/>
        </p:spPr>
        <p:txBody>
          <a:bodyPr/>
          <a:lstStyle/>
          <a:p>
            <a:endParaRPr lang="en-US"/>
          </a:p>
        </p:txBody>
      </p:sp>
      <p:sp>
        <p:nvSpPr>
          <p:cNvPr id="1004566" name="Line 22"/>
          <p:cNvSpPr>
            <a:spLocks noChangeShapeType="1"/>
          </p:cNvSpPr>
          <p:nvPr/>
        </p:nvSpPr>
        <p:spPr bwMode="auto">
          <a:xfrm>
            <a:off x="214313" y="43434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04567" name="Text Box 23"/>
          <p:cNvSpPr txBox="1">
            <a:spLocks noChangeArrowheads="1"/>
          </p:cNvSpPr>
          <p:nvPr/>
        </p:nvSpPr>
        <p:spPr bwMode="auto">
          <a:xfrm>
            <a:off x="1143000" y="16002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04568" name="Rectangle 24"/>
          <p:cNvSpPr>
            <a:spLocks noChangeArrowheads="1"/>
          </p:cNvSpPr>
          <p:nvPr/>
        </p:nvSpPr>
        <p:spPr bwMode="auto">
          <a:xfrm>
            <a:off x="3505200" y="35814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04569" name="Line 25"/>
          <p:cNvSpPr>
            <a:spLocks noChangeShapeType="1"/>
          </p:cNvSpPr>
          <p:nvPr/>
        </p:nvSpPr>
        <p:spPr bwMode="auto">
          <a:xfrm>
            <a:off x="2500313" y="4343400"/>
            <a:ext cx="152400" cy="0"/>
          </a:xfrm>
          <a:prstGeom prst="line">
            <a:avLst/>
          </a:prstGeom>
          <a:noFill/>
          <a:ln w="28575">
            <a:solidFill>
              <a:schemeClr val="accent2"/>
            </a:solidFill>
            <a:round/>
            <a:headEnd/>
            <a:tailEnd/>
          </a:ln>
          <a:effectLst/>
        </p:spPr>
        <p:txBody>
          <a:bodyPr/>
          <a:lstStyle/>
          <a:p>
            <a:endParaRPr lang="en-US"/>
          </a:p>
        </p:txBody>
      </p:sp>
      <p:sp>
        <p:nvSpPr>
          <p:cNvPr id="1004570" name="Line 26"/>
          <p:cNvSpPr>
            <a:spLocks noChangeShapeType="1"/>
          </p:cNvSpPr>
          <p:nvPr/>
        </p:nvSpPr>
        <p:spPr bwMode="auto">
          <a:xfrm>
            <a:off x="2652713" y="4114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1" name="Line 27"/>
          <p:cNvSpPr>
            <a:spLocks noChangeShapeType="1"/>
          </p:cNvSpPr>
          <p:nvPr/>
        </p:nvSpPr>
        <p:spPr bwMode="auto">
          <a:xfrm>
            <a:off x="2652713" y="46482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04572" name="Line 28"/>
          <p:cNvSpPr>
            <a:spLocks noChangeShapeType="1"/>
          </p:cNvSpPr>
          <p:nvPr/>
        </p:nvSpPr>
        <p:spPr bwMode="auto">
          <a:xfrm>
            <a:off x="83820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573" name="Line 29"/>
          <p:cNvSpPr>
            <a:spLocks noChangeShapeType="1"/>
          </p:cNvSpPr>
          <p:nvPr/>
        </p:nvSpPr>
        <p:spPr bwMode="auto">
          <a:xfrm>
            <a:off x="2652713" y="3733800"/>
            <a:ext cx="852487" cy="0"/>
          </a:xfrm>
          <a:prstGeom prst="line">
            <a:avLst/>
          </a:prstGeom>
          <a:noFill/>
          <a:ln w="19050">
            <a:solidFill>
              <a:schemeClr val="accent2"/>
            </a:solidFill>
            <a:round/>
            <a:headEnd/>
            <a:tailEnd type="triangle" w="med" len="med"/>
          </a:ln>
          <a:effectLst/>
        </p:spPr>
        <p:txBody>
          <a:bodyPr/>
          <a:lstStyle/>
          <a:p>
            <a:endParaRPr lang="en-US"/>
          </a:p>
        </p:txBody>
      </p:sp>
      <p:sp>
        <p:nvSpPr>
          <p:cNvPr id="1004574" name="Line 30"/>
          <p:cNvSpPr>
            <a:spLocks noChangeShapeType="1"/>
          </p:cNvSpPr>
          <p:nvPr/>
        </p:nvSpPr>
        <p:spPr bwMode="auto">
          <a:xfrm>
            <a:off x="4953000" y="3962400"/>
            <a:ext cx="863600" cy="0"/>
          </a:xfrm>
          <a:prstGeom prst="line">
            <a:avLst/>
          </a:prstGeom>
          <a:noFill/>
          <a:ln w="28575">
            <a:solidFill>
              <a:schemeClr val="accent2"/>
            </a:solidFill>
            <a:round/>
            <a:headEnd/>
            <a:tailEnd type="triangle" w="med" len="med"/>
          </a:ln>
          <a:effectLst/>
        </p:spPr>
        <p:txBody>
          <a:bodyPr/>
          <a:lstStyle/>
          <a:p>
            <a:endParaRPr lang="en-US"/>
          </a:p>
        </p:txBody>
      </p:sp>
      <p:sp>
        <p:nvSpPr>
          <p:cNvPr id="1004575" name="Line 31"/>
          <p:cNvSpPr>
            <a:spLocks noChangeShapeType="1"/>
          </p:cNvSpPr>
          <p:nvPr/>
        </p:nvSpPr>
        <p:spPr bwMode="auto">
          <a:xfrm>
            <a:off x="5105400" y="4572000"/>
            <a:ext cx="279400" cy="0"/>
          </a:xfrm>
          <a:prstGeom prst="line">
            <a:avLst/>
          </a:prstGeom>
          <a:noFill/>
          <a:ln w="28575">
            <a:solidFill>
              <a:schemeClr val="accent2"/>
            </a:solidFill>
            <a:round/>
            <a:headEnd/>
            <a:tailEnd type="triangle" w="med" len="med"/>
          </a:ln>
          <a:effectLst/>
        </p:spPr>
        <p:txBody>
          <a:bodyPr/>
          <a:lstStyle/>
          <a:p>
            <a:endParaRPr lang="en-US"/>
          </a:p>
        </p:txBody>
      </p:sp>
      <p:sp>
        <p:nvSpPr>
          <p:cNvPr id="1004576" name="Line 32"/>
          <p:cNvSpPr>
            <a:spLocks noChangeShapeType="1"/>
          </p:cNvSpPr>
          <p:nvPr/>
        </p:nvSpPr>
        <p:spPr bwMode="auto">
          <a:xfrm>
            <a:off x="6477000" y="5715000"/>
            <a:ext cx="1930400" cy="0"/>
          </a:xfrm>
          <a:prstGeom prst="line">
            <a:avLst/>
          </a:prstGeom>
          <a:noFill/>
          <a:ln w="28575">
            <a:solidFill>
              <a:schemeClr val="tx1"/>
            </a:solidFill>
            <a:round/>
            <a:headEnd/>
            <a:tailEnd/>
          </a:ln>
          <a:effectLst/>
        </p:spPr>
        <p:txBody>
          <a:bodyPr/>
          <a:lstStyle/>
          <a:p>
            <a:endParaRPr lang="en-US"/>
          </a:p>
        </p:txBody>
      </p:sp>
      <p:sp>
        <p:nvSpPr>
          <p:cNvPr id="1004577" name="Line 33"/>
          <p:cNvSpPr>
            <a:spLocks noChangeShapeType="1"/>
          </p:cNvSpPr>
          <p:nvPr/>
        </p:nvSpPr>
        <p:spPr bwMode="auto">
          <a:xfrm>
            <a:off x="6324600" y="4343400"/>
            <a:ext cx="177800" cy="0"/>
          </a:xfrm>
          <a:prstGeom prst="line">
            <a:avLst/>
          </a:prstGeom>
          <a:noFill/>
          <a:ln w="28575">
            <a:solidFill>
              <a:schemeClr val="tx1"/>
            </a:solidFill>
            <a:round/>
            <a:headEnd/>
            <a:tailEnd/>
          </a:ln>
          <a:effectLst/>
        </p:spPr>
        <p:txBody>
          <a:bodyPr/>
          <a:lstStyle/>
          <a:p>
            <a:endParaRPr lang="en-US"/>
          </a:p>
        </p:txBody>
      </p:sp>
      <p:sp>
        <p:nvSpPr>
          <p:cNvPr id="1004578" name="Text Box 34"/>
          <p:cNvSpPr txBox="1">
            <a:spLocks noChangeArrowheads="1"/>
          </p:cNvSpPr>
          <p:nvPr/>
        </p:nvSpPr>
        <p:spPr bwMode="auto">
          <a:xfrm>
            <a:off x="34290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579" name="Text Box 35"/>
          <p:cNvSpPr txBox="1">
            <a:spLocks noChangeArrowheads="1"/>
          </p:cNvSpPr>
          <p:nvPr/>
        </p:nvSpPr>
        <p:spPr bwMode="auto">
          <a:xfrm>
            <a:off x="3429000" y="3581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04580" name="Text Box 36"/>
          <p:cNvSpPr txBox="1">
            <a:spLocks noChangeArrowheads="1"/>
          </p:cNvSpPr>
          <p:nvPr/>
        </p:nvSpPr>
        <p:spPr bwMode="auto">
          <a:xfrm>
            <a:off x="3429000" y="39624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04581" name="Text Box 37"/>
          <p:cNvSpPr txBox="1">
            <a:spLocks noChangeArrowheads="1"/>
          </p:cNvSpPr>
          <p:nvPr/>
        </p:nvSpPr>
        <p:spPr bwMode="auto">
          <a:xfrm>
            <a:off x="3429000" y="4343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04582" name="Text Box 38"/>
          <p:cNvSpPr txBox="1">
            <a:spLocks noChangeArrowheads="1"/>
          </p:cNvSpPr>
          <p:nvPr/>
        </p:nvSpPr>
        <p:spPr bwMode="auto">
          <a:xfrm>
            <a:off x="3752850" y="38100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04583" name="Text Box 39"/>
          <p:cNvSpPr txBox="1">
            <a:spLocks noChangeArrowheads="1"/>
          </p:cNvSpPr>
          <p:nvPr/>
        </p:nvSpPr>
        <p:spPr bwMode="auto">
          <a:xfrm>
            <a:off x="4343400" y="37338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04584" name="Text Box 40"/>
          <p:cNvSpPr txBox="1">
            <a:spLocks noChangeArrowheads="1"/>
          </p:cNvSpPr>
          <p:nvPr/>
        </p:nvSpPr>
        <p:spPr bwMode="auto">
          <a:xfrm>
            <a:off x="4368800" y="44196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04585" name="Freeform 41"/>
          <p:cNvSpPr>
            <a:spLocks/>
          </p:cNvSpPr>
          <p:nvPr/>
        </p:nvSpPr>
        <p:spPr bwMode="auto">
          <a:xfrm>
            <a:off x="5791200" y="3657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accent2"/>
            </a:solidFill>
            <a:prstDash val="solid"/>
            <a:round/>
            <a:headEnd type="none" w="med" len="med"/>
            <a:tailEnd type="none" w="med" len="med"/>
          </a:ln>
          <a:effectLst/>
        </p:spPr>
        <p:txBody>
          <a:bodyPr/>
          <a:lstStyle/>
          <a:p>
            <a:endParaRPr lang="en-US"/>
          </a:p>
        </p:txBody>
      </p:sp>
      <p:sp>
        <p:nvSpPr>
          <p:cNvPr id="1004586" name="Rectangle 42"/>
          <p:cNvSpPr>
            <a:spLocks noChangeArrowheads="1"/>
          </p:cNvSpPr>
          <p:nvPr/>
        </p:nvSpPr>
        <p:spPr bwMode="auto">
          <a:xfrm>
            <a:off x="5892800" y="42672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04587" name="Rectangle 43"/>
          <p:cNvSpPr>
            <a:spLocks noChangeArrowheads="1"/>
          </p:cNvSpPr>
          <p:nvPr/>
        </p:nvSpPr>
        <p:spPr bwMode="auto">
          <a:xfrm>
            <a:off x="5791200" y="32766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04588" name="Rectangle 44"/>
          <p:cNvSpPr>
            <a:spLocks noChangeArrowheads="1"/>
          </p:cNvSpPr>
          <p:nvPr/>
        </p:nvSpPr>
        <p:spPr bwMode="auto">
          <a:xfrm>
            <a:off x="5943600" y="38862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04589" name="Line 45"/>
          <p:cNvSpPr>
            <a:spLocks noChangeShapeType="1"/>
          </p:cNvSpPr>
          <p:nvPr/>
        </p:nvSpPr>
        <p:spPr bwMode="auto">
          <a:xfrm>
            <a:off x="6096000" y="47244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04590" name="Line 46"/>
          <p:cNvSpPr>
            <a:spLocks noChangeShapeType="1"/>
          </p:cNvSpPr>
          <p:nvPr/>
        </p:nvSpPr>
        <p:spPr bwMode="auto">
          <a:xfrm>
            <a:off x="4191000" y="29718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04591" name="Rectangle 47"/>
          <p:cNvSpPr>
            <a:spLocks noChangeArrowheads="1"/>
          </p:cNvSpPr>
          <p:nvPr/>
        </p:nvSpPr>
        <p:spPr bwMode="auto">
          <a:xfrm>
            <a:off x="4191000" y="29718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04592" name="Line 48"/>
          <p:cNvSpPr>
            <a:spLocks noChangeShapeType="1"/>
          </p:cNvSpPr>
          <p:nvPr/>
        </p:nvSpPr>
        <p:spPr bwMode="auto">
          <a:xfrm flipV="1">
            <a:off x="5943600" y="35052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04593" name="Line 49"/>
          <p:cNvSpPr>
            <a:spLocks noChangeShapeType="1"/>
          </p:cNvSpPr>
          <p:nvPr/>
        </p:nvSpPr>
        <p:spPr bwMode="auto">
          <a:xfrm flipV="1">
            <a:off x="6248400" y="2209800"/>
            <a:ext cx="0" cy="1752600"/>
          </a:xfrm>
          <a:prstGeom prst="line">
            <a:avLst/>
          </a:prstGeom>
          <a:noFill/>
          <a:ln w="12700">
            <a:solidFill>
              <a:schemeClr val="accent1"/>
            </a:solidFill>
            <a:round/>
            <a:headEnd/>
            <a:tailEnd/>
          </a:ln>
          <a:effectLst/>
        </p:spPr>
        <p:txBody>
          <a:bodyPr/>
          <a:lstStyle/>
          <a:p>
            <a:endParaRPr lang="en-US"/>
          </a:p>
        </p:txBody>
      </p:sp>
      <p:sp>
        <p:nvSpPr>
          <p:cNvPr id="1004594" name="Line 50"/>
          <p:cNvSpPr>
            <a:spLocks noChangeShapeType="1"/>
          </p:cNvSpPr>
          <p:nvPr/>
        </p:nvSpPr>
        <p:spPr bwMode="auto">
          <a:xfrm>
            <a:off x="8991600" y="4495800"/>
            <a:ext cx="0" cy="1981200"/>
          </a:xfrm>
          <a:prstGeom prst="line">
            <a:avLst/>
          </a:prstGeom>
          <a:noFill/>
          <a:ln w="28575">
            <a:solidFill>
              <a:schemeClr val="tx1"/>
            </a:solidFill>
            <a:round/>
            <a:headEnd/>
            <a:tailEnd/>
          </a:ln>
          <a:effectLst/>
        </p:spPr>
        <p:txBody>
          <a:bodyPr/>
          <a:lstStyle/>
          <a:p>
            <a:endParaRPr lang="en-US"/>
          </a:p>
        </p:txBody>
      </p:sp>
      <p:sp>
        <p:nvSpPr>
          <p:cNvPr id="1004595" name="Rectangle 51"/>
          <p:cNvSpPr>
            <a:spLocks noChangeArrowheads="1"/>
          </p:cNvSpPr>
          <p:nvPr/>
        </p:nvSpPr>
        <p:spPr bwMode="auto">
          <a:xfrm>
            <a:off x="6858000" y="35814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04596" name="Line 52"/>
          <p:cNvSpPr>
            <a:spLocks noChangeShapeType="1"/>
          </p:cNvSpPr>
          <p:nvPr/>
        </p:nvSpPr>
        <p:spPr bwMode="auto">
          <a:xfrm>
            <a:off x="8305800" y="4343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04597" name="Line 53"/>
          <p:cNvSpPr>
            <a:spLocks noChangeShapeType="1"/>
          </p:cNvSpPr>
          <p:nvPr/>
        </p:nvSpPr>
        <p:spPr bwMode="auto">
          <a:xfrm>
            <a:off x="6477000" y="38862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04598" name="Line 54"/>
          <p:cNvSpPr>
            <a:spLocks noChangeShapeType="1"/>
          </p:cNvSpPr>
          <p:nvPr/>
        </p:nvSpPr>
        <p:spPr bwMode="auto">
          <a:xfrm>
            <a:off x="6629400" y="4724400"/>
            <a:ext cx="0" cy="457200"/>
          </a:xfrm>
          <a:prstGeom prst="line">
            <a:avLst/>
          </a:prstGeom>
          <a:noFill/>
          <a:ln w="28575">
            <a:solidFill>
              <a:schemeClr val="tx1"/>
            </a:solidFill>
            <a:round/>
            <a:headEnd/>
            <a:tailEnd/>
          </a:ln>
          <a:effectLst/>
        </p:spPr>
        <p:txBody>
          <a:bodyPr/>
          <a:lstStyle/>
          <a:p>
            <a:endParaRPr lang="en-US"/>
          </a:p>
        </p:txBody>
      </p:sp>
      <p:sp>
        <p:nvSpPr>
          <p:cNvPr id="1004599" name="Text Box 55"/>
          <p:cNvSpPr txBox="1">
            <a:spLocks noChangeArrowheads="1"/>
          </p:cNvSpPr>
          <p:nvPr/>
        </p:nvSpPr>
        <p:spPr bwMode="auto">
          <a:xfrm>
            <a:off x="6781800" y="40386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04600" name="Text Box 56"/>
          <p:cNvSpPr txBox="1">
            <a:spLocks noChangeArrowheads="1"/>
          </p:cNvSpPr>
          <p:nvPr/>
        </p:nvSpPr>
        <p:spPr bwMode="auto">
          <a:xfrm>
            <a:off x="6781800" y="37338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04601" name="Text Box 57"/>
          <p:cNvSpPr txBox="1">
            <a:spLocks noChangeArrowheads="1"/>
          </p:cNvSpPr>
          <p:nvPr/>
        </p:nvSpPr>
        <p:spPr bwMode="auto">
          <a:xfrm>
            <a:off x="67818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04602" name="Text Box 58"/>
          <p:cNvSpPr txBox="1">
            <a:spLocks noChangeArrowheads="1"/>
          </p:cNvSpPr>
          <p:nvPr/>
        </p:nvSpPr>
        <p:spPr bwMode="auto">
          <a:xfrm>
            <a:off x="7467600" y="41910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04603" name="Line 59"/>
          <p:cNvSpPr>
            <a:spLocks noChangeShapeType="1"/>
          </p:cNvSpPr>
          <p:nvPr/>
        </p:nvSpPr>
        <p:spPr bwMode="auto">
          <a:xfrm>
            <a:off x="7543800" y="2667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04604" name="Rectangle 60"/>
          <p:cNvSpPr>
            <a:spLocks noChangeArrowheads="1"/>
          </p:cNvSpPr>
          <p:nvPr/>
        </p:nvSpPr>
        <p:spPr bwMode="auto">
          <a:xfrm>
            <a:off x="65532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04605" name="Rectangle 61"/>
          <p:cNvSpPr>
            <a:spLocks noChangeArrowheads="1"/>
          </p:cNvSpPr>
          <p:nvPr/>
        </p:nvSpPr>
        <p:spPr bwMode="auto">
          <a:xfrm>
            <a:off x="7848600" y="21336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04606" name="Line 62"/>
          <p:cNvSpPr>
            <a:spLocks noChangeShapeType="1"/>
          </p:cNvSpPr>
          <p:nvPr/>
        </p:nvSpPr>
        <p:spPr bwMode="auto">
          <a:xfrm>
            <a:off x="7543800" y="5029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04607" name="Line 63"/>
          <p:cNvSpPr>
            <a:spLocks noChangeShapeType="1"/>
          </p:cNvSpPr>
          <p:nvPr/>
        </p:nvSpPr>
        <p:spPr bwMode="auto">
          <a:xfrm>
            <a:off x="3276600" y="6477000"/>
            <a:ext cx="5715000" cy="0"/>
          </a:xfrm>
          <a:prstGeom prst="line">
            <a:avLst/>
          </a:prstGeom>
          <a:noFill/>
          <a:ln w="28575">
            <a:solidFill>
              <a:schemeClr val="tx1"/>
            </a:solidFill>
            <a:round/>
            <a:headEnd/>
            <a:tailEnd/>
          </a:ln>
          <a:effectLst/>
        </p:spPr>
        <p:txBody>
          <a:bodyPr/>
          <a:lstStyle/>
          <a:p>
            <a:endParaRPr lang="en-US"/>
          </a:p>
        </p:txBody>
      </p:sp>
      <p:sp>
        <p:nvSpPr>
          <p:cNvPr id="1004608" name="Line 64"/>
          <p:cNvSpPr>
            <a:spLocks noChangeShapeType="1"/>
          </p:cNvSpPr>
          <p:nvPr/>
        </p:nvSpPr>
        <p:spPr bwMode="auto">
          <a:xfrm>
            <a:off x="5054600" y="5181600"/>
            <a:ext cx="1600200" cy="0"/>
          </a:xfrm>
          <a:prstGeom prst="line">
            <a:avLst/>
          </a:prstGeom>
          <a:noFill/>
          <a:ln w="28575">
            <a:solidFill>
              <a:schemeClr val="tx1"/>
            </a:solidFill>
            <a:round/>
            <a:headEnd/>
            <a:tailEnd/>
          </a:ln>
          <a:effectLst/>
        </p:spPr>
        <p:txBody>
          <a:bodyPr/>
          <a:lstStyle/>
          <a:p>
            <a:endParaRPr lang="en-US"/>
          </a:p>
        </p:txBody>
      </p:sp>
      <p:sp>
        <p:nvSpPr>
          <p:cNvPr id="1004609" name="Line 65"/>
          <p:cNvSpPr>
            <a:spLocks noChangeShapeType="1"/>
          </p:cNvSpPr>
          <p:nvPr/>
        </p:nvSpPr>
        <p:spPr bwMode="auto">
          <a:xfrm>
            <a:off x="4811713" y="5562600"/>
            <a:ext cx="381000" cy="0"/>
          </a:xfrm>
          <a:prstGeom prst="line">
            <a:avLst/>
          </a:prstGeom>
          <a:noFill/>
          <a:ln w="28575">
            <a:solidFill>
              <a:schemeClr val="accent2"/>
            </a:solidFill>
            <a:round/>
            <a:headEnd/>
            <a:tailEnd/>
          </a:ln>
          <a:effectLst/>
        </p:spPr>
        <p:txBody>
          <a:bodyPr/>
          <a:lstStyle/>
          <a:p>
            <a:endParaRPr lang="en-US"/>
          </a:p>
        </p:txBody>
      </p:sp>
      <p:sp>
        <p:nvSpPr>
          <p:cNvPr id="1004610" name="Oval 66"/>
          <p:cNvSpPr>
            <a:spLocks noChangeArrowheads="1"/>
          </p:cNvSpPr>
          <p:nvPr/>
        </p:nvSpPr>
        <p:spPr bwMode="auto">
          <a:xfrm>
            <a:off x="4202113" y="5181600"/>
            <a:ext cx="609600" cy="838200"/>
          </a:xfrm>
          <a:prstGeom prst="ellipse">
            <a:avLst/>
          </a:prstGeom>
          <a:noFill/>
          <a:ln w="12700">
            <a:solidFill>
              <a:schemeClr val="accent2"/>
            </a:solidFill>
            <a:round/>
            <a:headEnd/>
            <a:tailEnd/>
          </a:ln>
          <a:effectLst/>
        </p:spPr>
        <p:txBody>
          <a:bodyPr wrap="none" anchor="ctr"/>
          <a:lstStyle/>
          <a:p>
            <a:endParaRPr lang="en-US"/>
          </a:p>
        </p:txBody>
      </p:sp>
      <p:sp>
        <p:nvSpPr>
          <p:cNvPr id="1004611" name="Rectangle 67"/>
          <p:cNvSpPr>
            <a:spLocks noChangeArrowheads="1"/>
          </p:cNvSpPr>
          <p:nvPr/>
        </p:nvSpPr>
        <p:spPr bwMode="auto">
          <a:xfrm>
            <a:off x="4252913" y="5334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04612" name="Line 68"/>
          <p:cNvSpPr>
            <a:spLocks noChangeShapeType="1"/>
          </p:cNvSpPr>
          <p:nvPr/>
        </p:nvSpPr>
        <p:spPr bwMode="auto">
          <a:xfrm>
            <a:off x="2638425" y="5562600"/>
            <a:ext cx="1563688" cy="0"/>
          </a:xfrm>
          <a:prstGeom prst="line">
            <a:avLst/>
          </a:prstGeom>
          <a:noFill/>
          <a:ln w="28575">
            <a:solidFill>
              <a:schemeClr val="accent2"/>
            </a:solidFill>
            <a:round/>
            <a:headEnd/>
            <a:tailEnd/>
          </a:ln>
          <a:effectLst/>
        </p:spPr>
        <p:txBody>
          <a:bodyPr/>
          <a:lstStyle/>
          <a:p>
            <a:endParaRPr lang="en-US"/>
          </a:p>
        </p:txBody>
      </p:sp>
      <p:sp>
        <p:nvSpPr>
          <p:cNvPr id="1004613" name="Line 69"/>
          <p:cNvSpPr>
            <a:spLocks noChangeShapeType="1"/>
          </p:cNvSpPr>
          <p:nvPr/>
        </p:nvSpPr>
        <p:spPr bwMode="auto">
          <a:xfrm>
            <a:off x="3871913" y="5486400"/>
            <a:ext cx="76200" cy="152400"/>
          </a:xfrm>
          <a:prstGeom prst="line">
            <a:avLst/>
          </a:prstGeom>
          <a:noFill/>
          <a:ln w="12700">
            <a:solidFill>
              <a:schemeClr val="tx1"/>
            </a:solidFill>
            <a:round/>
            <a:headEnd/>
            <a:tailEnd/>
          </a:ln>
          <a:effectLst/>
        </p:spPr>
        <p:txBody>
          <a:bodyPr/>
          <a:lstStyle/>
          <a:p>
            <a:endParaRPr lang="en-US"/>
          </a:p>
        </p:txBody>
      </p:sp>
      <p:sp>
        <p:nvSpPr>
          <p:cNvPr id="1004614" name="Line 70"/>
          <p:cNvSpPr>
            <a:spLocks noChangeShapeType="1"/>
          </p:cNvSpPr>
          <p:nvPr/>
        </p:nvSpPr>
        <p:spPr bwMode="auto">
          <a:xfrm>
            <a:off x="4887913" y="5486400"/>
            <a:ext cx="76200" cy="152400"/>
          </a:xfrm>
          <a:prstGeom prst="line">
            <a:avLst/>
          </a:prstGeom>
          <a:noFill/>
          <a:ln w="12700">
            <a:solidFill>
              <a:schemeClr val="tx1"/>
            </a:solidFill>
            <a:round/>
            <a:headEnd/>
            <a:tailEnd/>
          </a:ln>
          <a:effectLst/>
        </p:spPr>
        <p:txBody>
          <a:bodyPr/>
          <a:lstStyle/>
          <a:p>
            <a:endParaRPr lang="en-US"/>
          </a:p>
        </p:txBody>
      </p:sp>
      <p:sp>
        <p:nvSpPr>
          <p:cNvPr id="1004615" name="Text Box 71"/>
          <p:cNvSpPr txBox="1">
            <a:spLocks noChangeArrowheads="1"/>
          </p:cNvSpPr>
          <p:nvPr/>
        </p:nvSpPr>
        <p:spPr bwMode="auto">
          <a:xfrm>
            <a:off x="3871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04616" name="Text Box 72"/>
          <p:cNvSpPr txBox="1">
            <a:spLocks noChangeArrowheads="1"/>
          </p:cNvSpPr>
          <p:nvPr/>
        </p:nvSpPr>
        <p:spPr bwMode="auto">
          <a:xfrm>
            <a:off x="4887913" y="5562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04617" name="Line 73"/>
          <p:cNvSpPr>
            <a:spLocks noChangeShapeType="1"/>
          </p:cNvSpPr>
          <p:nvPr/>
        </p:nvSpPr>
        <p:spPr bwMode="auto">
          <a:xfrm>
            <a:off x="5054600" y="4572000"/>
            <a:ext cx="0" cy="609600"/>
          </a:xfrm>
          <a:prstGeom prst="line">
            <a:avLst/>
          </a:prstGeom>
          <a:noFill/>
          <a:ln w="28575">
            <a:solidFill>
              <a:schemeClr val="tx1"/>
            </a:solidFill>
            <a:round/>
            <a:headEnd/>
            <a:tailEnd/>
          </a:ln>
          <a:effectLst/>
        </p:spPr>
        <p:txBody>
          <a:bodyPr/>
          <a:lstStyle/>
          <a:p>
            <a:endParaRPr lang="en-US"/>
          </a:p>
        </p:txBody>
      </p:sp>
      <p:sp>
        <p:nvSpPr>
          <p:cNvPr id="1004618" name="Line 74"/>
          <p:cNvSpPr>
            <a:spLocks noChangeShapeType="1"/>
          </p:cNvSpPr>
          <p:nvPr/>
        </p:nvSpPr>
        <p:spPr bwMode="auto">
          <a:xfrm>
            <a:off x="8382000" y="4724400"/>
            <a:ext cx="0" cy="990600"/>
          </a:xfrm>
          <a:prstGeom prst="line">
            <a:avLst/>
          </a:prstGeom>
          <a:noFill/>
          <a:ln w="28575">
            <a:solidFill>
              <a:schemeClr val="tx1"/>
            </a:solidFill>
            <a:round/>
            <a:headEnd/>
            <a:tailEnd/>
          </a:ln>
          <a:effectLst/>
        </p:spPr>
        <p:txBody>
          <a:bodyPr/>
          <a:lstStyle/>
          <a:p>
            <a:endParaRPr lang="en-US"/>
          </a:p>
        </p:txBody>
      </p:sp>
      <p:sp>
        <p:nvSpPr>
          <p:cNvPr id="1004619" name="Line 75"/>
          <p:cNvSpPr>
            <a:spLocks noChangeShapeType="1"/>
          </p:cNvSpPr>
          <p:nvPr/>
        </p:nvSpPr>
        <p:spPr bwMode="auto">
          <a:xfrm>
            <a:off x="5181600" y="49530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04620" name="Line 76"/>
          <p:cNvSpPr>
            <a:spLocks noChangeShapeType="1"/>
          </p:cNvSpPr>
          <p:nvPr/>
        </p:nvSpPr>
        <p:spPr bwMode="auto">
          <a:xfrm>
            <a:off x="3276600" y="48768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04621" name="AutoShape 77"/>
          <p:cNvSpPr>
            <a:spLocks noChangeArrowheads="1"/>
          </p:cNvSpPr>
          <p:nvPr/>
        </p:nvSpPr>
        <p:spPr bwMode="auto">
          <a:xfrm rot="-5400000">
            <a:off x="8382000" y="44196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22" name="Line 78"/>
          <p:cNvSpPr>
            <a:spLocks noChangeShapeType="1"/>
          </p:cNvSpPr>
          <p:nvPr/>
        </p:nvSpPr>
        <p:spPr bwMode="auto">
          <a:xfrm>
            <a:off x="8839200" y="4495800"/>
            <a:ext cx="152400" cy="0"/>
          </a:xfrm>
          <a:prstGeom prst="line">
            <a:avLst/>
          </a:prstGeom>
          <a:noFill/>
          <a:ln w="28575">
            <a:solidFill>
              <a:schemeClr val="tx1"/>
            </a:solidFill>
            <a:round/>
            <a:headEnd/>
            <a:tailEnd/>
          </a:ln>
          <a:effectLst/>
        </p:spPr>
        <p:txBody>
          <a:bodyPr/>
          <a:lstStyle/>
          <a:p>
            <a:endParaRPr lang="en-US"/>
          </a:p>
        </p:txBody>
      </p:sp>
      <p:sp>
        <p:nvSpPr>
          <p:cNvPr id="1004623" name="AutoShape 79"/>
          <p:cNvSpPr>
            <a:spLocks noChangeArrowheads="1"/>
          </p:cNvSpPr>
          <p:nvPr/>
        </p:nvSpPr>
        <p:spPr bwMode="auto">
          <a:xfrm rot="-5400000">
            <a:off x="5092700" y="46101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24" name="Line 80"/>
          <p:cNvSpPr>
            <a:spLocks noChangeShapeType="1"/>
          </p:cNvSpPr>
          <p:nvPr/>
        </p:nvSpPr>
        <p:spPr bwMode="auto">
          <a:xfrm>
            <a:off x="5588000" y="47244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25" name="Line 81"/>
          <p:cNvSpPr>
            <a:spLocks noChangeShapeType="1"/>
          </p:cNvSpPr>
          <p:nvPr/>
        </p:nvSpPr>
        <p:spPr bwMode="auto">
          <a:xfrm>
            <a:off x="3276600" y="4876800"/>
            <a:ext cx="0" cy="1600200"/>
          </a:xfrm>
          <a:prstGeom prst="line">
            <a:avLst/>
          </a:prstGeom>
          <a:noFill/>
          <a:ln w="28575">
            <a:solidFill>
              <a:schemeClr val="tx1"/>
            </a:solidFill>
            <a:round/>
            <a:headEnd/>
            <a:tailEnd/>
          </a:ln>
          <a:effectLst/>
        </p:spPr>
        <p:txBody>
          <a:bodyPr/>
          <a:lstStyle/>
          <a:p>
            <a:endParaRPr lang="en-US"/>
          </a:p>
        </p:txBody>
      </p:sp>
      <p:sp>
        <p:nvSpPr>
          <p:cNvPr id="1004626" name="Line 82"/>
          <p:cNvSpPr>
            <a:spLocks noChangeShapeType="1"/>
          </p:cNvSpPr>
          <p:nvPr/>
        </p:nvSpPr>
        <p:spPr bwMode="auto">
          <a:xfrm>
            <a:off x="8686800" y="25146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04627" name="Rectangle 83"/>
          <p:cNvSpPr>
            <a:spLocks noChangeArrowheads="1"/>
          </p:cNvSpPr>
          <p:nvPr/>
        </p:nvSpPr>
        <p:spPr bwMode="auto">
          <a:xfrm>
            <a:off x="71628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04628" name="Rectangle 84"/>
          <p:cNvSpPr>
            <a:spLocks noChangeArrowheads="1"/>
          </p:cNvSpPr>
          <p:nvPr/>
        </p:nvSpPr>
        <p:spPr bwMode="auto">
          <a:xfrm>
            <a:off x="4343400" y="2590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04629" name="Oval 85"/>
          <p:cNvSpPr>
            <a:spLocks noChangeArrowheads="1"/>
          </p:cNvSpPr>
          <p:nvPr/>
        </p:nvSpPr>
        <p:spPr bwMode="auto">
          <a:xfrm>
            <a:off x="5410200" y="1600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04630" name="Rectangle 86"/>
          <p:cNvSpPr>
            <a:spLocks noChangeArrowheads="1"/>
          </p:cNvSpPr>
          <p:nvPr/>
        </p:nvSpPr>
        <p:spPr bwMode="auto">
          <a:xfrm>
            <a:off x="5410200" y="16002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04631" name="Line 87"/>
          <p:cNvSpPr>
            <a:spLocks noChangeShapeType="1"/>
          </p:cNvSpPr>
          <p:nvPr/>
        </p:nvSpPr>
        <p:spPr bwMode="auto">
          <a:xfrm>
            <a:off x="5181600"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32" name="Line 88"/>
          <p:cNvSpPr>
            <a:spLocks noChangeShapeType="1"/>
          </p:cNvSpPr>
          <p:nvPr/>
        </p:nvSpPr>
        <p:spPr bwMode="auto">
          <a:xfrm>
            <a:off x="5181600" y="1447800"/>
            <a:ext cx="928688" cy="0"/>
          </a:xfrm>
          <a:prstGeom prst="line">
            <a:avLst/>
          </a:prstGeom>
          <a:noFill/>
          <a:ln w="28575">
            <a:solidFill>
              <a:schemeClr val="accent2"/>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143000"/>
            <a:ext cx="381000" cy="914400"/>
            <a:chOff x="1392" y="2880"/>
            <a:chExt cx="288" cy="480"/>
          </a:xfrm>
        </p:grpSpPr>
        <p:sp>
          <p:nvSpPr>
            <p:cNvPr id="1004634" name="Line 90"/>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04635" name="Line 91"/>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04636" name="Line 92"/>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04637" name="Line 93"/>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04638" name="Line 94"/>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04639" name="Line 95"/>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04640" name="Line 96"/>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04641" name="Text Box 97"/>
          <p:cNvSpPr txBox="1">
            <a:spLocks noChangeArrowheads="1"/>
          </p:cNvSpPr>
          <p:nvPr/>
        </p:nvSpPr>
        <p:spPr bwMode="auto">
          <a:xfrm>
            <a:off x="60960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04642" name="Line 98"/>
          <p:cNvSpPr>
            <a:spLocks noChangeShapeType="1"/>
          </p:cNvSpPr>
          <p:nvPr/>
        </p:nvSpPr>
        <p:spPr bwMode="auto">
          <a:xfrm>
            <a:off x="5853113" y="19050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3" name="Line 99"/>
          <p:cNvSpPr>
            <a:spLocks noChangeShapeType="1"/>
          </p:cNvSpPr>
          <p:nvPr/>
        </p:nvSpPr>
        <p:spPr bwMode="auto">
          <a:xfrm>
            <a:off x="6477000" y="1600200"/>
            <a:ext cx="228600" cy="0"/>
          </a:xfrm>
          <a:prstGeom prst="line">
            <a:avLst/>
          </a:prstGeom>
          <a:noFill/>
          <a:ln w="28575">
            <a:solidFill>
              <a:schemeClr val="accent2"/>
            </a:solidFill>
            <a:round/>
            <a:headEnd/>
            <a:tailEnd type="triangle" w="med" len="med"/>
          </a:ln>
          <a:effectLst/>
        </p:spPr>
        <p:txBody>
          <a:bodyPr/>
          <a:lstStyle/>
          <a:p>
            <a:endParaRPr lang="en-US"/>
          </a:p>
        </p:txBody>
      </p:sp>
      <p:sp>
        <p:nvSpPr>
          <p:cNvPr id="1004644" name="Line 100"/>
          <p:cNvSpPr>
            <a:spLocks noChangeShapeType="1"/>
          </p:cNvSpPr>
          <p:nvPr/>
        </p:nvSpPr>
        <p:spPr bwMode="auto">
          <a:xfrm>
            <a:off x="838200" y="1066800"/>
            <a:ext cx="0" cy="3276600"/>
          </a:xfrm>
          <a:prstGeom prst="line">
            <a:avLst/>
          </a:prstGeom>
          <a:noFill/>
          <a:ln w="28575">
            <a:solidFill>
              <a:schemeClr val="accent2"/>
            </a:solidFill>
            <a:round/>
            <a:headEnd/>
            <a:tailEnd/>
          </a:ln>
          <a:effectLst/>
        </p:spPr>
        <p:txBody>
          <a:bodyPr/>
          <a:lstStyle/>
          <a:p>
            <a:endParaRPr lang="en-US"/>
          </a:p>
        </p:txBody>
      </p:sp>
      <p:sp>
        <p:nvSpPr>
          <p:cNvPr id="1004645" name="AutoShape 101"/>
          <p:cNvSpPr>
            <a:spLocks noChangeArrowheads="1"/>
          </p:cNvSpPr>
          <p:nvPr/>
        </p:nvSpPr>
        <p:spPr bwMode="auto">
          <a:xfrm rot="-5400000">
            <a:off x="6400800" y="12192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04646" name="Line 102"/>
          <p:cNvSpPr>
            <a:spLocks noChangeShapeType="1"/>
          </p:cNvSpPr>
          <p:nvPr/>
        </p:nvSpPr>
        <p:spPr bwMode="auto">
          <a:xfrm>
            <a:off x="5181600" y="1066800"/>
            <a:ext cx="1524000" cy="0"/>
          </a:xfrm>
          <a:prstGeom prst="line">
            <a:avLst/>
          </a:prstGeom>
          <a:noFill/>
          <a:ln w="28575">
            <a:solidFill>
              <a:schemeClr val="accent2"/>
            </a:solidFill>
            <a:round/>
            <a:headEnd/>
            <a:tailEnd type="triangle" w="med" len="med"/>
          </a:ln>
          <a:effectLst/>
        </p:spPr>
        <p:txBody>
          <a:bodyPr/>
          <a:lstStyle/>
          <a:p>
            <a:endParaRPr lang="en-US"/>
          </a:p>
        </p:txBody>
      </p:sp>
      <p:sp>
        <p:nvSpPr>
          <p:cNvPr id="1004647" name="Line 103"/>
          <p:cNvSpPr>
            <a:spLocks noChangeShapeType="1"/>
          </p:cNvSpPr>
          <p:nvPr/>
        </p:nvSpPr>
        <p:spPr bwMode="auto">
          <a:xfrm>
            <a:off x="5181600" y="1066800"/>
            <a:ext cx="0" cy="381000"/>
          </a:xfrm>
          <a:prstGeom prst="line">
            <a:avLst/>
          </a:prstGeom>
          <a:noFill/>
          <a:ln w="28575">
            <a:solidFill>
              <a:schemeClr val="accent2"/>
            </a:solidFill>
            <a:round/>
            <a:headEnd/>
            <a:tailEnd/>
          </a:ln>
          <a:effectLst/>
        </p:spPr>
        <p:txBody>
          <a:bodyPr/>
          <a:lstStyle/>
          <a:p>
            <a:endParaRPr lang="en-US"/>
          </a:p>
        </p:txBody>
      </p:sp>
      <p:sp>
        <p:nvSpPr>
          <p:cNvPr id="1004648" name="Line 104"/>
          <p:cNvSpPr>
            <a:spLocks noChangeShapeType="1"/>
          </p:cNvSpPr>
          <p:nvPr/>
        </p:nvSpPr>
        <p:spPr bwMode="auto">
          <a:xfrm>
            <a:off x="6934200" y="1371600"/>
            <a:ext cx="177800" cy="0"/>
          </a:xfrm>
          <a:prstGeom prst="line">
            <a:avLst/>
          </a:prstGeom>
          <a:noFill/>
          <a:ln w="28575">
            <a:solidFill>
              <a:schemeClr val="accent2"/>
            </a:solidFill>
            <a:round/>
            <a:headEnd/>
            <a:tailEnd/>
          </a:ln>
          <a:effectLst/>
        </p:spPr>
        <p:txBody>
          <a:bodyPr/>
          <a:lstStyle/>
          <a:p>
            <a:endParaRPr lang="en-US"/>
          </a:p>
        </p:txBody>
      </p:sp>
      <p:sp>
        <p:nvSpPr>
          <p:cNvPr id="1004649" name="Line 105"/>
          <p:cNvSpPr>
            <a:spLocks noChangeShapeType="1"/>
          </p:cNvSpPr>
          <p:nvPr/>
        </p:nvSpPr>
        <p:spPr bwMode="auto">
          <a:xfrm>
            <a:off x="6858000" y="16002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04650" name="Rectangle 106"/>
          <p:cNvSpPr>
            <a:spLocks noChangeArrowheads="1"/>
          </p:cNvSpPr>
          <p:nvPr/>
        </p:nvSpPr>
        <p:spPr bwMode="auto">
          <a:xfrm>
            <a:off x="68580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04651" name="Line 107"/>
          <p:cNvSpPr>
            <a:spLocks noChangeShapeType="1"/>
          </p:cNvSpPr>
          <p:nvPr/>
        </p:nvSpPr>
        <p:spPr bwMode="auto">
          <a:xfrm>
            <a:off x="6629400" y="4724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04652" name="AutoShape 108"/>
          <p:cNvSpPr>
            <a:spLocks noChangeArrowheads="1"/>
          </p:cNvSpPr>
          <p:nvPr/>
        </p:nvSpPr>
        <p:spPr bwMode="auto">
          <a:xfrm rot="-5400000">
            <a:off x="2933700" y="43815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04653" name="Line 109"/>
          <p:cNvSpPr>
            <a:spLocks noChangeShapeType="1"/>
          </p:cNvSpPr>
          <p:nvPr/>
        </p:nvSpPr>
        <p:spPr bwMode="auto">
          <a:xfrm>
            <a:off x="3352800" y="44958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04654" name="Line 110"/>
          <p:cNvSpPr>
            <a:spLocks noChangeShapeType="1"/>
          </p:cNvSpPr>
          <p:nvPr/>
        </p:nvSpPr>
        <p:spPr bwMode="auto">
          <a:xfrm>
            <a:off x="2957513" y="4114800"/>
            <a:ext cx="0" cy="228600"/>
          </a:xfrm>
          <a:prstGeom prst="line">
            <a:avLst/>
          </a:prstGeom>
          <a:noFill/>
          <a:ln w="19050">
            <a:solidFill>
              <a:schemeClr val="tx1"/>
            </a:solidFill>
            <a:round/>
            <a:headEnd/>
            <a:tailEnd/>
          </a:ln>
          <a:effectLst/>
        </p:spPr>
        <p:txBody>
          <a:bodyPr/>
          <a:lstStyle/>
          <a:p>
            <a:endParaRPr lang="en-US"/>
          </a:p>
        </p:txBody>
      </p:sp>
      <p:sp>
        <p:nvSpPr>
          <p:cNvPr id="1004655" name="Line 111"/>
          <p:cNvSpPr>
            <a:spLocks noChangeShapeType="1"/>
          </p:cNvSpPr>
          <p:nvPr/>
        </p:nvSpPr>
        <p:spPr bwMode="auto">
          <a:xfrm>
            <a:off x="2957513" y="43434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04656" name="Line 112"/>
          <p:cNvSpPr>
            <a:spLocks noChangeShapeType="1"/>
          </p:cNvSpPr>
          <p:nvPr/>
        </p:nvSpPr>
        <p:spPr bwMode="auto">
          <a:xfrm>
            <a:off x="3200400" y="29718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04657" name="Rectangle 113"/>
          <p:cNvSpPr>
            <a:spLocks noChangeArrowheads="1"/>
          </p:cNvSpPr>
          <p:nvPr/>
        </p:nvSpPr>
        <p:spPr bwMode="auto">
          <a:xfrm>
            <a:off x="2667000" y="3124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04658" name="Oval 114"/>
          <p:cNvSpPr>
            <a:spLocks noChangeArrowheads="1"/>
          </p:cNvSpPr>
          <p:nvPr/>
        </p:nvSpPr>
        <p:spPr bwMode="auto">
          <a:xfrm>
            <a:off x="5791200" y="52578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04659" name="Rectangle 115"/>
          <p:cNvSpPr>
            <a:spLocks noChangeArrowheads="1"/>
          </p:cNvSpPr>
          <p:nvPr/>
        </p:nvSpPr>
        <p:spPr bwMode="auto">
          <a:xfrm>
            <a:off x="5867400" y="54102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04660" name="Line 116"/>
          <p:cNvSpPr>
            <a:spLocks noChangeShapeType="1"/>
          </p:cNvSpPr>
          <p:nvPr/>
        </p:nvSpPr>
        <p:spPr bwMode="auto">
          <a:xfrm>
            <a:off x="3657600" y="6172200"/>
            <a:ext cx="1905000" cy="0"/>
          </a:xfrm>
          <a:prstGeom prst="line">
            <a:avLst/>
          </a:prstGeom>
          <a:noFill/>
          <a:ln w="19050">
            <a:solidFill>
              <a:schemeClr val="tx1"/>
            </a:solidFill>
            <a:round/>
            <a:headEnd/>
            <a:tailEnd/>
          </a:ln>
          <a:effectLst/>
        </p:spPr>
        <p:txBody>
          <a:bodyPr/>
          <a:lstStyle/>
          <a:p>
            <a:endParaRPr lang="en-US"/>
          </a:p>
        </p:txBody>
      </p:sp>
      <p:sp>
        <p:nvSpPr>
          <p:cNvPr id="1004661" name="Line 117"/>
          <p:cNvSpPr>
            <a:spLocks noChangeShapeType="1"/>
          </p:cNvSpPr>
          <p:nvPr/>
        </p:nvSpPr>
        <p:spPr bwMode="auto">
          <a:xfrm>
            <a:off x="5548313" y="54864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04662" name="Rectangle 118"/>
          <p:cNvSpPr>
            <a:spLocks noChangeArrowheads="1"/>
          </p:cNvSpPr>
          <p:nvPr/>
        </p:nvSpPr>
        <p:spPr bwMode="auto">
          <a:xfrm>
            <a:off x="86106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3" name="Rectangle 119"/>
          <p:cNvSpPr>
            <a:spLocks noChangeArrowheads="1"/>
          </p:cNvSpPr>
          <p:nvPr/>
        </p:nvSpPr>
        <p:spPr bwMode="auto">
          <a:xfrm>
            <a:off x="54102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4" name="Rectangle 120"/>
          <p:cNvSpPr>
            <a:spLocks noChangeArrowheads="1"/>
          </p:cNvSpPr>
          <p:nvPr/>
        </p:nvSpPr>
        <p:spPr bwMode="auto">
          <a:xfrm>
            <a:off x="3124200" y="4495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65" name="Rectangle 121"/>
          <p:cNvSpPr>
            <a:spLocks noChangeArrowheads="1"/>
          </p:cNvSpPr>
          <p:nvPr/>
        </p:nvSpPr>
        <p:spPr bwMode="auto">
          <a:xfrm>
            <a:off x="3124200" y="4191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6" name="Rectangle 122"/>
          <p:cNvSpPr>
            <a:spLocks noChangeArrowheads="1"/>
          </p:cNvSpPr>
          <p:nvPr/>
        </p:nvSpPr>
        <p:spPr bwMode="auto">
          <a:xfrm>
            <a:off x="5410200" y="4419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7" name="Rectangle 123"/>
          <p:cNvSpPr>
            <a:spLocks noChangeArrowheads="1"/>
          </p:cNvSpPr>
          <p:nvPr/>
        </p:nvSpPr>
        <p:spPr bwMode="auto">
          <a:xfrm>
            <a:off x="86106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8" name="Rectangle 124"/>
          <p:cNvSpPr>
            <a:spLocks noChangeArrowheads="1"/>
          </p:cNvSpPr>
          <p:nvPr/>
        </p:nvSpPr>
        <p:spPr bwMode="auto">
          <a:xfrm>
            <a:off x="6705600" y="99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04669" name="Rectangle 125"/>
          <p:cNvSpPr>
            <a:spLocks noChangeArrowheads="1"/>
          </p:cNvSpPr>
          <p:nvPr/>
        </p:nvSpPr>
        <p:spPr bwMode="auto">
          <a:xfrm>
            <a:off x="6705600" y="144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04670" name="Rectangle 126"/>
          <p:cNvSpPr>
            <a:spLocks noChangeArrowheads="1"/>
          </p:cNvSpPr>
          <p:nvPr/>
        </p:nvSpPr>
        <p:spPr bwMode="auto">
          <a:xfrm>
            <a:off x="25146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04671" name="Line 127"/>
          <p:cNvSpPr>
            <a:spLocks noChangeShapeType="1"/>
          </p:cNvSpPr>
          <p:nvPr/>
        </p:nvSpPr>
        <p:spPr bwMode="auto">
          <a:xfrm>
            <a:off x="6096000" y="60198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04672" name="Rectangle 128"/>
          <p:cNvSpPr>
            <a:spLocks noChangeArrowheads="1"/>
          </p:cNvSpPr>
          <p:nvPr/>
        </p:nvSpPr>
        <p:spPr bwMode="auto">
          <a:xfrm>
            <a:off x="4724400" y="58674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04673" name="Rectangle 129"/>
          <p:cNvSpPr>
            <a:spLocks noChangeArrowheads="1"/>
          </p:cNvSpPr>
          <p:nvPr/>
        </p:nvSpPr>
        <p:spPr bwMode="auto">
          <a:xfrm>
            <a:off x="2667000" y="5334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04674" name="Rectangle 130"/>
          <p:cNvSpPr>
            <a:spLocks noChangeArrowheads="1"/>
          </p:cNvSpPr>
          <p:nvPr/>
        </p:nvSpPr>
        <p:spPr bwMode="auto">
          <a:xfrm>
            <a:off x="2667000" y="3505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04675" name="Rectangle 131"/>
          <p:cNvSpPr>
            <a:spLocks noChangeArrowheads="1"/>
          </p:cNvSpPr>
          <p:nvPr/>
        </p:nvSpPr>
        <p:spPr bwMode="auto">
          <a:xfrm>
            <a:off x="2667000" y="3886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04676" name="Text Box 132"/>
          <p:cNvSpPr txBox="1">
            <a:spLocks noChangeArrowheads="1"/>
          </p:cNvSpPr>
          <p:nvPr/>
        </p:nvSpPr>
        <p:spPr bwMode="auto">
          <a:xfrm>
            <a:off x="2576513" y="46482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04677" name="Line 133"/>
          <p:cNvSpPr>
            <a:spLocks noChangeShapeType="1"/>
          </p:cNvSpPr>
          <p:nvPr/>
        </p:nvSpPr>
        <p:spPr bwMode="auto">
          <a:xfrm>
            <a:off x="228600" y="838200"/>
            <a:ext cx="0" cy="3505200"/>
          </a:xfrm>
          <a:prstGeom prst="line">
            <a:avLst/>
          </a:prstGeom>
          <a:noFill/>
          <a:ln w="28575">
            <a:solidFill>
              <a:schemeClr val="accent2"/>
            </a:solidFill>
            <a:round/>
            <a:headEnd/>
            <a:tailEnd/>
          </a:ln>
          <a:effectLst/>
        </p:spPr>
        <p:txBody>
          <a:bodyPr/>
          <a:lstStyle/>
          <a:p>
            <a:endParaRPr lang="en-US"/>
          </a:p>
        </p:txBody>
      </p:sp>
      <p:sp>
        <p:nvSpPr>
          <p:cNvPr id="1004678" name="Line 134"/>
          <p:cNvSpPr>
            <a:spLocks noChangeShapeType="1"/>
          </p:cNvSpPr>
          <p:nvPr/>
        </p:nvSpPr>
        <p:spPr bwMode="auto">
          <a:xfrm>
            <a:off x="7086600" y="838200"/>
            <a:ext cx="0" cy="533400"/>
          </a:xfrm>
          <a:prstGeom prst="line">
            <a:avLst/>
          </a:prstGeom>
          <a:noFill/>
          <a:ln w="28575">
            <a:solidFill>
              <a:schemeClr val="accent2"/>
            </a:solidFill>
            <a:round/>
            <a:headEnd/>
            <a:tailEnd/>
          </a:ln>
          <a:effectLst/>
        </p:spPr>
        <p:txBody>
          <a:bodyPr/>
          <a:lstStyle/>
          <a:p>
            <a:endParaRPr lang="en-US"/>
          </a:p>
        </p:txBody>
      </p:sp>
      <p:sp>
        <p:nvSpPr>
          <p:cNvPr id="1004679" name="Line 135"/>
          <p:cNvSpPr>
            <a:spLocks noChangeShapeType="1"/>
          </p:cNvSpPr>
          <p:nvPr/>
        </p:nvSpPr>
        <p:spPr bwMode="auto">
          <a:xfrm>
            <a:off x="5181600" y="4953000"/>
            <a:ext cx="0" cy="609600"/>
          </a:xfrm>
          <a:prstGeom prst="line">
            <a:avLst/>
          </a:prstGeom>
          <a:noFill/>
          <a:ln w="28575">
            <a:solidFill>
              <a:schemeClr val="accent2"/>
            </a:solidFill>
            <a:round/>
            <a:headEnd/>
            <a:tailEnd/>
          </a:ln>
          <a:effectLst/>
        </p:spPr>
        <p:txBody>
          <a:bodyPr/>
          <a:lstStyle/>
          <a:p>
            <a:endParaRPr lang="en-US"/>
          </a:p>
        </p:txBody>
      </p:sp>
      <p:sp>
        <p:nvSpPr>
          <p:cNvPr id="1004680" name="Oval 136"/>
          <p:cNvSpPr>
            <a:spLocks noChangeArrowheads="1"/>
          </p:cNvSpPr>
          <p:nvPr/>
        </p:nvSpPr>
        <p:spPr bwMode="auto">
          <a:xfrm>
            <a:off x="2971800" y="18288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04681" name="Rectangle 137"/>
          <p:cNvSpPr>
            <a:spLocks noChangeArrowheads="1"/>
          </p:cNvSpPr>
          <p:nvPr/>
        </p:nvSpPr>
        <p:spPr bwMode="auto">
          <a:xfrm>
            <a:off x="3124200" y="22860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04682" name="Line 138"/>
          <p:cNvSpPr>
            <a:spLocks noChangeShapeType="1"/>
          </p:cNvSpPr>
          <p:nvPr/>
        </p:nvSpPr>
        <p:spPr bwMode="auto">
          <a:xfrm>
            <a:off x="2667000" y="2514600"/>
            <a:ext cx="0" cy="2133600"/>
          </a:xfrm>
          <a:prstGeom prst="line">
            <a:avLst/>
          </a:prstGeom>
          <a:noFill/>
          <a:ln w="28575">
            <a:solidFill>
              <a:schemeClr val="accent2"/>
            </a:solidFill>
            <a:round/>
            <a:headEnd/>
            <a:tailEnd/>
          </a:ln>
          <a:effectLst/>
        </p:spPr>
        <p:txBody>
          <a:bodyPr/>
          <a:lstStyle/>
          <a:p>
            <a:endParaRPr lang="en-US"/>
          </a:p>
        </p:txBody>
      </p:sp>
      <p:sp>
        <p:nvSpPr>
          <p:cNvPr id="1004683" name="Line 139"/>
          <p:cNvSpPr>
            <a:spLocks noChangeShapeType="1"/>
          </p:cNvSpPr>
          <p:nvPr/>
        </p:nvSpPr>
        <p:spPr bwMode="auto">
          <a:xfrm>
            <a:off x="2667000" y="2514600"/>
            <a:ext cx="304800" cy="0"/>
          </a:xfrm>
          <a:prstGeom prst="line">
            <a:avLst/>
          </a:prstGeom>
          <a:noFill/>
          <a:ln w="12700">
            <a:solidFill>
              <a:schemeClr val="accent2"/>
            </a:solidFill>
            <a:round/>
            <a:headEnd/>
            <a:tailEnd type="triangle" w="med" len="med"/>
          </a:ln>
          <a:effectLst/>
        </p:spPr>
        <p:txBody>
          <a:bodyPr/>
          <a:lstStyle/>
          <a:p>
            <a:endParaRPr lang="en-US"/>
          </a:p>
        </p:txBody>
      </p:sp>
      <p:sp>
        <p:nvSpPr>
          <p:cNvPr id="1004684" name="Rectangle 140"/>
          <p:cNvSpPr>
            <a:spLocks noChangeArrowheads="1"/>
          </p:cNvSpPr>
          <p:nvPr/>
        </p:nvSpPr>
        <p:spPr bwMode="auto">
          <a:xfrm>
            <a:off x="2209800" y="2286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04685" name="AutoShape 141"/>
          <p:cNvSpPr>
            <a:spLocks noChangeArrowheads="1"/>
          </p:cNvSpPr>
          <p:nvPr/>
        </p:nvSpPr>
        <p:spPr bwMode="auto">
          <a:xfrm>
            <a:off x="6400800" y="19812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04686" name="Line 142"/>
          <p:cNvSpPr>
            <a:spLocks noChangeShapeType="1"/>
          </p:cNvSpPr>
          <p:nvPr/>
        </p:nvSpPr>
        <p:spPr bwMode="auto">
          <a:xfrm>
            <a:off x="6705600" y="2133600"/>
            <a:ext cx="152400" cy="0"/>
          </a:xfrm>
          <a:prstGeom prst="line">
            <a:avLst/>
          </a:prstGeom>
          <a:noFill/>
          <a:ln w="12700">
            <a:solidFill>
              <a:schemeClr val="accent1"/>
            </a:solidFill>
            <a:round/>
            <a:headEnd/>
            <a:tailEnd/>
          </a:ln>
          <a:effectLst/>
        </p:spPr>
        <p:txBody>
          <a:bodyPr/>
          <a:lstStyle/>
          <a:p>
            <a:endParaRPr lang="en-US"/>
          </a:p>
        </p:txBody>
      </p:sp>
      <p:sp>
        <p:nvSpPr>
          <p:cNvPr id="1004687" name="Line 143"/>
          <p:cNvSpPr>
            <a:spLocks noChangeShapeType="1"/>
          </p:cNvSpPr>
          <p:nvPr/>
        </p:nvSpPr>
        <p:spPr bwMode="auto">
          <a:xfrm>
            <a:off x="6248400" y="2209800"/>
            <a:ext cx="152400" cy="0"/>
          </a:xfrm>
          <a:prstGeom prst="line">
            <a:avLst/>
          </a:prstGeom>
          <a:noFill/>
          <a:ln w="12700">
            <a:solidFill>
              <a:schemeClr val="accent1"/>
            </a:solidFill>
            <a:round/>
            <a:headEnd/>
            <a:tailEnd/>
          </a:ln>
          <a:effectLst/>
        </p:spPr>
        <p:txBody>
          <a:bodyPr/>
          <a:lstStyle/>
          <a:p>
            <a:endParaRPr lang="en-US"/>
          </a:p>
        </p:txBody>
      </p:sp>
      <p:sp>
        <p:nvSpPr>
          <p:cNvPr id="1004688" name="Line 144"/>
          <p:cNvSpPr>
            <a:spLocks noChangeShapeType="1"/>
          </p:cNvSpPr>
          <p:nvPr/>
        </p:nvSpPr>
        <p:spPr bwMode="auto">
          <a:xfrm>
            <a:off x="3733800" y="2209800"/>
            <a:ext cx="2438400" cy="0"/>
          </a:xfrm>
          <a:prstGeom prst="line">
            <a:avLst/>
          </a:prstGeom>
          <a:noFill/>
          <a:ln w="12700">
            <a:solidFill>
              <a:schemeClr val="accent1"/>
            </a:solidFill>
            <a:round/>
            <a:headEnd/>
            <a:tailEnd/>
          </a:ln>
          <a:effectLst/>
        </p:spPr>
        <p:txBody>
          <a:bodyPr/>
          <a:lstStyle/>
          <a:p>
            <a:endParaRPr lang="en-US"/>
          </a:p>
        </p:txBody>
      </p:sp>
      <p:sp>
        <p:nvSpPr>
          <p:cNvPr id="1004689" name="Rectangle 145"/>
          <p:cNvSpPr>
            <a:spLocks noChangeArrowheads="1"/>
          </p:cNvSpPr>
          <p:nvPr/>
        </p:nvSpPr>
        <p:spPr bwMode="auto">
          <a:xfrm>
            <a:off x="38100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04690" name="Line 146"/>
          <p:cNvSpPr>
            <a:spLocks noChangeShapeType="1"/>
          </p:cNvSpPr>
          <p:nvPr/>
        </p:nvSpPr>
        <p:spPr bwMode="auto">
          <a:xfrm>
            <a:off x="3733800" y="2362200"/>
            <a:ext cx="5181600" cy="0"/>
          </a:xfrm>
          <a:prstGeom prst="line">
            <a:avLst/>
          </a:prstGeom>
          <a:noFill/>
          <a:ln w="12700">
            <a:solidFill>
              <a:schemeClr val="accent1"/>
            </a:solidFill>
            <a:round/>
            <a:headEnd/>
            <a:tailEnd/>
          </a:ln>
          <a:effectLst/>
        </p:spPr>
        <p:txBody>
          <a:bodyPr/>
          <a:lstStyle/>
          <a:p>
            <a:endParaRPr lang="en-US"/>
          </a:p>
        </p:txBody>
      </p:sp>
      <p:sp>
        <p:nvSpPr>
          <p:cNvPr id="1004691" name="Line 147"/>
          <p:cNvSpPr>
            <a:spLocks noChangeShapeType="1"/>
          </p:cNvSpPr>
          <p:nvPr/>
        </p:nvSpPr>
        <p:spPr bwMode="auto">
          <a:xfrm>
            <a:off x="7543800" y="5334000"/>
            <a:ext cx="1371600" cy="0"/>
          </a:xfrm>
          <a:prstGeom prst="line">
            <a:avLst/>
          </a:prstGeom>
          <a:noFill/>
          <a:ln w="12700">
            <a:solidFill>
              <a:schemeClr val="accent1"/>
            </a:solidFill>
            <a:round/>
            <a:headEnd/>
            <a:tailEnd/>
          </a:ln>
          <a:effectLst/>
        </p:spPr>
        <p:txBody>
          <a:bodyPr/>
          <a:lstStyle/>
          <a:p>
            <a:endParaRPr lang="en-US"/>
          </a:p>
        </p:txBody>
      </p:sp>
      <p:sp>
        <p:nvSpPr>
          <p:cNvPr id="1004692" name="Line 148"/>
          <p:cNvSpPr>
            <a:spLocks noChangeShapeType="1"/>
          </p:cNvSpPr>
          <p:nvPr/>
        </p:nvSpPr>
        <p:spPr bwMode="auto">
          <a:xfrm>
            <a:off x="8915400" y="2362200"/>
            <a:ext cx="0" cy="2971800"/>
          </a:xfrm>
          <a:prstGeom prst="line">
            <a:avLst/>
          </a:prstGeom>
          <a:noFill/>
          <a:ln w="12700">
            <a:solidFill>
              <a:schemeClr val="accent1"/>
            </a:solidFill>
            <a:round/>
            <a:headEnd/>
            <a:tailEnd/>
          </a:ln>
          <a:effectLst/>
        </p:spPr>
        <p:txBody>
          <a:bodyPr/>
          <a:lstStyle/>
          <a:p>
            <a:endParaRPr lang="en-US"/>
          </a:p>
        </p:txBody>
      </p:sp>
      <p:sp>
        <p:nvSpPr>
          <p:cNvPr id="1004693" name="Line 149"/>
          <p:cNvSpPr>
            <a:spLocks noChangeShapeType="1"/>
          </p:cNvSpPr>
          <p:nvPr/>
        </p:nvSpPr>
        <p:spPr bwMode="auto">
          <a:xfrm>
            <a:off x="3733800" y="2514600"/>
            <a:ext cx="4953000" cy="0"/>
          </a:xfrm>
          <a:prstGeom prst="line">
            <a:avLst/>
          </a:prstGeom>
          <a:noFill/>
          <a:ln w="12700">
            <a:solidFill>
              <a:schemeClr val="accent1"/>
            </a:solidFill>
            <a:round/>
            <a:headEnd/>
            <a:tailEnd/>
          </a:ln>
          <a:effectLst/>
        </p:spPr>
        <p:txBody>
          <a:bodyPr/>
          <a:lstStyle/>
          <a:p>
            <a:endParaRPr lang="en-US"/>
          </a:p>
        </p:txBody>
      </p:sp>
      <p:sp>
        <p:nvSpPr>
          <p:cNvPr id="1004694" name="Line 150"/>
          <p:cNvSpPr>
            <a:spLocks noChangeShapeType="1"/>
          </p:cNvSpPr>
          <p:nvPr/>
        </p:nvSpPr>
        <p:spPr bwMode="auto">
          <a:xfrm>
            <a:off x="3733800" y="2667000"/>
            <a:ext cx="3810000" cy="0"/>
          </a:xfrm>
          <a:prstGeom prst="line">
            <a:avLst/>
          </a:prstGeom>
          <a:noFill/>
          <a:ln w="12700">
            <a:solidFill>
              <a:schemeClr val="accent1"/>
            </a:solidFill>
            <a:round/>
            <a:headEnd/>
            <a:tailEnd/>
          </a:ln>
          <a:effectLst/>
        </p:spPr>
        <p:txBody>
          <a:bodyPr/>
          <a:lstStyle/>
          <a:p>
            <a:endParaRPr lang="en-US"/>
          </a:p>
        </p:txBody>
      </p:sp>
      <p:sp>
        <p:nvSpPr>
          <p:cNvPr id="1004695" name="Line 151"/>
          <p:cNvSpPr>
            <a:spLocks noChangeShapeType="1"/>
          </p:cNvSpPr>
          <p:nvPr/>
        </p:nvSpPr>
        <p:spPr bwMode="auto">
          <a:xfrm>
            <a:off x="3581400" y="2971800"/>
            <a:ext cx="609600" cy="0"/>
          </a:xfrm>
          <a:prstGeom prst="line">
            <a:avLst/>
          </a:prstGeom>
          <a:noFill/>
          <a:ln w="12700">
            <a:solidFill>
              <a:schemeClr val="accent1"/>
            </a:solidFill>
            <a:round/>
            <a:headEnd/>
            <a:tailEnd/>
          </a:ln>
          <a:effectLst/>
        </p:spPr>
        <p:txBody>
          <a:bodyPr/>
          <a:lstStyle/>
          <a:p>
            <a:endParaRPr lang="en-US"/>
          </a:p>
        </p:txBody>
      </p:sp>
      <p:sp>
        <p:nvSpPr>
          <p:cNvPr id="1004696" name="Line 152"/>
          <p:cNvSpPr>
            <a:spLocks noChangeShapeType="1"/>
          </p:cNvSpPr>
          <p:nvPr/>
        </p:nvSpPr>
        <p:spPr bwMode="auto">
          <a:xfrm>
            <a:off x="3657600" y="2819400"/>
            <a:ext cx="1828800" cy="0"/>
          </a:xfrm>
          <a:prstGeom prst="line">
            <a:avLst/>
          </a:prstGeom>
          <a:noFill/>
          <a:ln w="12700">
            <a:solidFill>
              <a:schemeClr val="accent1"/>
            </a:solidFill>
            <a:round/>
            <a:headEnd/>
            <a:tailEnd/>
          </a:ln>
          <a:effectLst/>
        </p:spPr>
        <p:txBody>
          <a:bodyPr/>
          <a:lstStyle/>
          <a:p>
            <a:endParaRPr lang="en-US"/>
          </a:p>
        </p:txBody>
      </p:sp>
      <p:sp>
        <p:nvSpPr>
          <p:cNvPr id="1004697" name="Line 153"/>
          <p:cNvSpPr>
            <a:spLocks noChangeShapeType="1"/>
          </p:cNvSpPr>
          <p:nvPr/>
        </p:nvSpPr>
        <p:spPr bwMode="auto">
          <a:xfrm>
            <a:off x="5486400" y="28194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04698" name="Line 154"/>
          <p:cNvSpPr>
            <a:spLocks noChangeShapeType="1"/>
          </p:cNvSpPr>
          <p:nvPr/>
        </p:nvSpPr>
        <p:spPr bwMode="auto">
          <a:xfrm>
            <a:off x="2590800" y="6324600"/>
            <a:ext cx="3505200" cy="0"/>
          </a:xfrm>
          <a:prstGeom prst="line">
            <a:avLst/>
          </a:prstGeom>
          <a:noFill/>
          <a:ln w="19050">
            <a:solidFill>
              <a:schemeClr val="accent1"/>
            </a:solidFill>
            <a:round/>
            <a:headEnd/>
            <a:tailEnd/>
          </a:ln>
          <a:effectLst/>
        </p:spPr>
        <p:txBody>
          <a:bodyPr/>
          <a:lstStyle/>
          <a:p>
            <a:endParaRPr lang="en-US"/>
          </a:p>
        </p:txBody>
      </p:sp>
      <p:sp>
        <p:nvSpPr>
          <p:cNvPr id="1004699" name="Line 155"/>
          <p:cNvSpPr>
            <a:spLocks noChangeShapeType="1"/>
          </p:cNvSpPr>
          <p:nvPr/>
        </p:nvSpPr>
        <p:spPr bwMode="auto">
          <a:xfrm>
            <a:off x="2590800" y="2133600"/>
            <a:ext cx="0" cy="4191000"/>
          </a:xfrm>
          <a:prstGeom prst="line">
            <a:avLst/>
          </a:prstGeom>
          <a:noFill/>
          <a:ln w="19050">
            <a:solidFill>
              <a:schemeClr val="accent1"/>
            </a:solidFill>
            <a:round/>
            <a:headEnd/>
            <a:tailEnd/>
          </a:ln>
          <a:effectLst/>
        </p:spPr>
        <p:txBody>
          <a:bodyPr/>
          <a:lstStyle/>
          <a:p>
            <a:endParaRPr lang="en-US"/>
          </a:p>
        </p:txBody>
      </p:sp>
      <p:sp>
        <p:nvSpPr>
          <p:cNvPr id="1004700" name="Line 156"/>
          <p:cNvSpPr>
            <a:spLocks noChangeShapeType="1"/>
          </p:cNvSpPr>
          <p:nvPr/>
        </p:nvSpPr>
        <p:spPr bwMode="auto">
          <a:xfrm>
            <a:off x="2590800" y="2133600"/>
            <a:ext cx="457200" cy="0"/>
          </a:xfrm>
          <a:prstGeom prst="line">
            <a:avLst/>
          </a:prstGeom>
          <a:noFill/>
          <a:ln w="19050">
            <a:solidFill>
              <a:schemeClr val="accent1"/>
            </a:solidFill>
            <a:round/>
            <a:headEnd/>
            <a:tailEnd/>
          </a:ln>
          <a:effectLst/>
        </p:spPr>
        <p:txBody>
          <a:bodyPr/>
          <a:lstStyle/>
          <a:p>
            <a:endParaRPr lang="en-US"/>
          </a:p>
        </p:txBody>
      </p:sp>
      <p:sp>
        <p:nvSpPr>
          <p:cNvPr id="1004701" name="Line 157"/>
          <p:cNvSpPr>
            <a:spLocks noChangeShapeType="1"/>
          </p:cNvSpPr>
          <p:nvPr/>
        </p:nvSpPr>
        <p:spPr bwMode="auto">
          <a:xfrm>
            <a:off x="3657600" y="5562600"/>
            <a:ext cx="0" cy="609600"/>
          </a:xfrm>
          <a:prstGeom prst="line">
            <a:avLst/>
          </a:prstGeom>
          <a:noFill/>
          <a:ln w="12700">
            <a:solidFill>
              <a:schemeClr val="tx1"/>
            </a:solidFill>
            <a:round/>
            <a:headEnd/>
            <a:tailEnd/>
          </a:ln>
          <a:effectLst/>
        </p:spPr>
        <p:txBody>
          <a:bodyPr/>
          <a:lstStyle/>
          <a:p>
            <a:endParaRPr lang="en-US"/>
          </a:p>
        </p:txBody>
      </p:sp>
      <p:sp>
        <p:nvSpPr>
          <p:cNvPr id="1004702" name="Line 158"/>
          <p:cNvSpPr>
            <a:spLocks noChangeShapeType="1"/>
          </p:cNvSpPr>
          <p:nvPr/>
        </p:nvSpPr>
        <p:spPr bwMode="auto">
          <a:xfrm>
            <a:off x="5562600" y="5486400"/>
            <a:ext cx="0" cy="685800"/>
          </a:xfrm>
          <a:prstGeom prst="line">
            <a:avLst/>
          </a:prstGeom>
          <a:noFill/>
          <a:ln w="12700">
            <a:solidFill>
              <a:schemeClr val="tx1"/>
            </a:solidFill>
            <a:round/>
            <a:headEnd/>
            <a:tailEnd/>
          </a:ln>
          <a:effectLst/>
        </p:spPr>
        <p:txBody>
          <a:bodyPr/>
          <a:lstStyle/>
          <a:p>
            <a:endParaRPr lang="en-US"/>
          </a:p>
        </p:txBody>
      </p:sp>
      <p:sp>
        <p:nvSpPr>
          <p:cNvPr id="1004703" name="Line 159"/>
          <p:cNvSpPr>
            <a:spLocks noChangeShapeType="1"/>
          </p:cNvSpPr>
          <p:nvPr/>
        </p:nvSpPr>
        <p:spPr bwMode="auto">
          <a:xfrm>
            <a:off x="6172200" y="2057400"/>
            <a:ext cx="228600" cy="0"/>
          </a:xfrm>
          <a:prstGeom prst="line">
            <a:avLst/>
          </a:prstGeom>
          <a:noFill/>
          <a:ln w="12700">
            <a:solidFill>
              <a:schemeClr val="accent1"/>
            </a:solidFill>
            <a:round/>
            <a:headEnd/>
            <a:tailEnd/>
          </a:ln>
          <a:effectLst/>
        </p:spPr>
        <p:txBody>
          <a:bodyPr/>
          <a:lstStyle/>
          <a:p>
            <a:endParaRPr lang="en-US"/>
          </a:p>
        </p:txBody>
      </p:sp>
      <p:sp>
        <p:nvSpPr>
          <p:cNvPr id="1004704" name="Line 160"/>
          <p:cNvSpPr>
            <a:spLocks noChangeShapeType="1"/>
          </p:cNvSpPr>
          <p:nvPr/>
        </p:nvSpPr>
        <p:spPr bwMode="auto">
          <a:xfrm flipV="1">
            <a:off x="6172200" y="2057400"/>
            <a:ext cx="0" cy="152400"/>
          </a:xfrm>
          <a:prstGeom prst="line">
            <a:avLst/>
          </a:prstGeom>
          <a:noFill/>
          <a:ln w="12700">
            <a:solidFill>
              <a:schemeClr val="accent1"/>
            </a:solidFill>
            <a:round/>
            <a:headEnd/>
            <a:tailEnd/>
          </a:ln>
          <a:effectLst/>
        </p:spPr>
        <p:txBody>
          <a:bodyPr/>
          <a:lstStyle/>
          <a:p>
            <a:endParaRPr lang="en-US"/>
          </a:p>
        </p:txBody>
      </p:sp>
      <p:sp>
        <p:nvSpPr>
          <p:cNvPr id="1004705" name="Line 161"/>
          <p:cNvSpPr>
            <a:spLocks noChangeShapeType="1"/>
          </p:cNvSpPr>
          <p:nvPr/>
        </p:nvSpPr>
        <p:spPr bwMode="auto">
          <a:xfrm>
            <a:off x="2133600" y="1447800"/>
            <a:ext cx="3048000" cy="0"/>
          </a:xfrm>
          <a:prstGeom prst="line">
            <a:avLst/>
          </a:prstGeom>
          <a:noFill/>
          <a:ln w="28575">
            <a:solidFill>
              <a:schemeClr val="accent2"/>
            </a:solidFill>
            <a:round/>
            <a:headEnd/>
            <a:tailEnd/>
          </a:ln>
          <a:effectLst/>
        </p:spPr>
        <p:txBody>
          <a:bodyPr/>
          <a:lstStyle/>
          <a:p>
            <a:endParaRPr lang="en-US"/>
          </a:p>
        </p:txBody>
      </p:sp>
      <p:sp>
        <p:nvSpPr>
          <p:cNvPr id="1004706" name="Line 162"/>
          <p:cNvSpPr>
            <a:spLocks noChangeShapeType="1"/>
          </p:cNvSpPr>
          <p:nvPr/>
        </p:nvSpPr>
        <p:spPr bwMode="auto">
          <a:xfrm>
            <a:off x="4953000" y="4572000"/>
            <a:ext cx="152400" cy="0"/>
          </a:xfrm>
          <a:prstGeom prst="line">
            <a:avLst/>
          </a:prstGeom>
          <a:noFill/>
          <a:ln w="28575">
            <a:solidFill>
              <a:schemeClr val="accent2"/>
            </a:solidFill>
            <a:round/>
            <a:headEnd/>
            <a:tailEnd/>
          </a:ln>
          <a:effectLst/>
        </p:spPr>
        <p:txBody>
          <a:bodyPr/>
          <a:lstStyle/>
          <a:p>
            <a:endParaRPr lang="en-US"/>
          </a:p>
        </p:txBody>
      </p:sp>
      <p:sp>
        <p:nvSpPr>
          <p:cNvPr id="1004707" name="Line 163"/>
          <p:cNvSpPr>
            <a:spLocks noChangeShapeType="1"/>
          </p:cNvSpPr>
          <p:nvPr/>
        </p:nvSpPr>
        <p:spPr bwMode="auto">
          <a:xfrm>
            <a:off x="6477000" y="3886200"/>
            <a:ext cx="0" cy="457200"/>
          </a:xfrm>
          <a:prstGeom prst="line">
            <a:avLst/>
          </a:prstGeom>
          <a:noFill/>
          <a:ln w="28575">
            <a:solidFill>
              <a:schemeClr val="tx1"/>
            </a:solidFill>
            <a:round/>
            <a:headEnd/>
            <a:tailEnd/>
          </a:ln>
          <a:effectLst/>
        </p:spPr>
        <p:txBody>
          <a:bodyPr/>
          <a:lstStyle/>
          <a:p>
            <a:endParaRPr lang="en-US"/>
          </a:p>
        </p:txBody>
      </p:sp>
      <p:sp>
        <p:nvSpPr>
          <p:cNvPr id="1004708" name="Line 164"/>
          <p:cNvSpPr>
            <a:spLocks noChangeShapeType="1"/>
          </p:cNvSpPr>
          <p:nvPr/>
        </p:nvSpPr>
        <p:spPr bwMode="auto">
          <a:xfrm>
            <a:off x="6477000" y="4343400"/>
            <a:ext cx="0" cy="1371600"/>
          </a:xfrm>
          <a:prstGeom prst="line">
            <a:avLst/>
          </a:prstGeom>
          <a:noFill/>
          <a:ln w="28575">
            <a:solidFill>
              <a:schemeClr val="tx1"/>
            </a:solidFill>
            <a:round/>
            <a:headEnd/>
            <a:tailEnd/>
          </a:ln>
          <a:effectLst/>
        </p:spPr>
        <p:txBody>
          <a:bodyPr/>
          <a:lstStyle/>
          <a:p>
            <a:endParaRPr lang="en-US"/>
          </a:p>
        </p:txBody>
      </p:sp>
      <p:sp>
        <p:nvSpPr>
          <p:cNvPr id="1004709" name="Line 165"/>
          <p:cNvSpPr>
            <a:spLocks noChangeShapeType="1"/>
          </p:cNvSpPr>
          <p:nvPr/>
        </p:nvSpPr>
        <p:spPr bwMode="auto">
          <a:xfrm>
            <a:off x="5181600" y="1905000"/>
            <a:ext cx="0" cy="3048000"/>
          </a:xfrm>
          <a:prstGeom prst="line">
            <a:avLst/>
          </a:prstGeom>
          <a:noFill/>
          <a:ln w="28575">
            <a:solidFill>
              <a:schemeClr val="accent2"/>
            </a:solidFill>
            <a:round/>
            <a:headEnd/>
            <a:tailEnd/>
          </a:ln>
          <a:effectLst/>
        </p:spPr>
        <p:txBody>
          <a:bodyPr/>
          <a:lstStyle/>
          <a:p>
            <a:endParaRPr lang="en-US"/>
          </a:p>
        </p:txBody>
      </p:sp>
      <p:sp>
        <p:nvSpPr>
          <p:cNvPr id="1004710" name="Line 166"/>
          <p:cNvSpPr>
            <a:spLocks noChangeShapeType="1"/>
          </p:cNvSpPr>
          <p:nvPr/>
        </p:nvSpPr>
        <p:spPr bwMode="auto">
          <a:xfrm>
            <a:off x="2667000" y="4648200"/>
            <a:ext cx="0" cy="914400"/>
          </a:xfrm>
          <a:prstGeom prst="line">
            <a:avLst/>
          </a:prstGeom>
          <a:noFill/>
          <a:ln w="28575">
            <a:solidFill>
              <a:schemeClr val="accent2"/>
            </a:solidFill>
            <a:round/>
            <a:headEnd/>
            <a:tailEnd/>
          </a:ln>
          <a:effectLst/>
        </p:spPr>
        <p:txBody>
          <a:bodyPr/>
          <a:lstStyle/>
          <a:p>
            <a:endParaRPr lang="en-US"/>
          </a:p>
        </p:txBody>
      </p:sp>
      <p:sp>
        <p:nvSpPr>
          <p:cNvPr id="1004711" name="Oval 167"/>
          <p:cNvSpPr>
            <a:spLocks noChangeArrowheads="1"/>
          </p:cNvSpPr>
          <p:nvPr/>
        </p:nvSpPr>
        <p:spPr bwMode="auto">
          <a:xfrm>
            <a:off x="6629400" y="14478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3" name="Oval 169"/>
          <p:cNvSpPr>
            <a:spLocks noChangeArrowheads="1"/>
          </p:cNvSpPr>
          <p:nvPr/>
        </p:nvSpPr>
        <p:spPr bwMode="auto">
          <a:xfrm>
            <a:off x="5943600" y="57912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4" name="Oval 170"/>
          <p:cNvSpPr>
            <a:spLocks noChangeArrowheads="1"/>
          </p:cNvSpPr>
          <p:nvPr/>
        </p:nvSpPr>
        <p:spPr bwMode="auto">
          <a:xfrm>
            <a:off x="5334000" y="43434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04715" name="Oval 171"/>
          <p:cNvSpPr>
            <a:spLocks noChangeArrowheads="1"/>
          </p:cNvSpPr>
          <p:nvPr/>
        </p:nvSpPr>
        <p:spPr bwMode="auto">
          <a:xfrm>
            <a:off x="5943600" y="3810000"/>
            <a:ext cx="381000" cy="381000"/>
          </a:xfrm>
          <a:prstGeom prst="ellipse">
            <a:avLst/>
          </a:prstGeom>
          <a:noFill/>
          <a:ln w="28575">
            <a:solidFill>
              <a:schemeClr val="accent1"/>
            </a:solidFill>
            <a:round/>
            <a:headEnd/>
            <a:tailEnd/>
          </a:ln>
          <a:effectLst/>
        </p:spPr>
        <p:txBody>
          <a:bodyPr wrap="none" anchor="ctr"/>
          <a:lstStyle/>
          <a:p>
            <a:endParaRPr lang="en-US"/>
          </a:p>
        </p:txBody>
      </p:sp>
      <p:sp>
        <p:nvSpPr>
          <p:cNvPr id="172" name="Slide Number Placeholder 171"/>
          <p:cNvSpPr>
            <a:spLocks noGrp="1"/>
          </p:cNvSpPr>
          <p:nvPr>
            <p:ph type="sldNum" sz="quarter" idx="12"/>
          </p:nvPr>
        </p:nvSpPr>
        <p:spPr/>
        <p:txBody>
          <a:bodyPr/>
          <a:lstStyle/>
          <a:p>
            <a:fld id="{5813A39D-012B-4A0E-BD7D-CBC911B86469}" type="slidenum">
              <a:rPr lang="en-US" smtClean="0"/>
              <a:pPr/>
              <a:t>21</a:t>
            </a:fld>
            <a:endParaRPr lang="en-US"/>
          </a:p>
        </p:txBody>
      </p:sp>
      <p:sp>
        <p:nvSpPr>
          <p:cNvPr id="173" name="Footer Placeholder 172"/>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a:xfrm>
            <a:off x="685800" y="304800"/>
            <a:ext cx="8077200" cy="422275"/>
          </a:xfrm>
        </p:spPr>
        <p:txBody>
          <a:bodyPr>
            <a:normAutofit fontScale="90000"/>
          </a:bodyPr>
          <a:lstStyle/>
          <a:p>
            <a:r>
              <a:rPr lang="en-US"/>
              <a:t>Adding the Jump Operation </a:t>
            </a:r>
          </a:p>
        </p:txBody>
      </p:sp>
      <p:grpSp>
        <p:nvGrpSpPr>
          <p:cNvPr id="2" name="Group 3"/>
          <p:cNvGrpSpPr>
            <a:grpSpLocks/>
          </p:cNvGrpSpPr>
          <p:nvPr/>
        </p:nvGrpSpPr>
        <p:grpSpPr bwMode="auto">
          <a:xfrm>
            <a:off x="1752600" y="1066800"/>
            <a:ext cx="381000" cy="990600"/>
            <a:chOff x="1392" y="2880"/>
            <a:chExt cx="288" cy="480"/>
          </a:xfrm>
        </p:grpSpPr>
        <p:sp>
          <p:nvSpPr>
            <p:cNvPr id="1013764" name="Line 4"/>
            <p:cNvSpPr>
              <a:spLocks noChangeShapeType="1"/>
            </p:cNvSpPr>
            <p:nvPr/>
          </p:nvSpPr>
          <p:spPr bwMode="auto">
            <a:xfrm>
              <a:off x="1392" y="3072"/>
              <a:ext cx="48" cy="48"/>
            </a:xfrm>
            <a:prstGeom prst="line">
              <a:avLst/>
            </a:prstGeom>
            <a:noFill/>
            <a:ln w="12700">
              <a:solidFill>
                <a:schemeClr val="accent2"/>
              </a:solidFill>
              <a:round/>
              <a:headEnd/>
              <a:tailEnd/>
            </a:ln>
            <a:effectLst/>
          </p:spPr>
          <p:txBody>
            <a:bodyPr/>
            <a:lstStyle/>
            <a:p>
              <a:endParaRPr lang="en-US"/>
            </a:p>
          </p:txBody>
        </p:sp>
        <p:sp>
          <p:nvSpPr>
            <p:cNvPr id="1013765" name="Line 5"/>
            <p:cNvSpPr>
              <a:spLocks noChangeShapeType="1"/>
            </p:cNvSpPr>
            <p:nvPr/>
          </p:nvSpPr>
          <p:spPr bwMode="auto">
            <a:xfrm flipH="1">
              <a:off x="1392" y="3120"/>
              <a:ext cx="48" cy="48"/>
            </a:xfrm>
            <a:prstGeom prst="line">
              <a:avLst/>
            </a:prstGeom>
            <a:noFill/>
            <a:ln w="12700">
              <a:solidFill>
                <a:schemeClr val="accent2"/>
              </a:solidFill>
              <a:round/>
              <a:headEnd/>
              <a:tailEnd/>
            </a:ln>
            <a:effectLst/>
          </p:spPr>
          <p:txBody>
            <a:bodyPr/>
            <a:lstStyle/>
            <a:p>
              <a:endParaRPr lang="en-US"/>
            </a:p>
          </p:txBody>
        </p:sp>
        <p:sp>
          <p:nvSpPr>
            <p:cNvPr id="1013766" name="Line 6"/>
            <p:cNvSpPr>
              <a:spLocks noChangeShapeType="1"/>
            </p:cNvSpPr>
            <p:nvPr/>
          </p:nvSpPr>
          <p:spPr bwMode="auto">
            <a:xfrm flipV="1">
              <a:off x="1392" y="2880"/>
              <a:ext cx="0" cy="192"/>
            </a:xfrm>
            <a:prstGeom prst="line">
              <a:avLst/>
            </a:prstGeom>
            <a:noFill/>
            <a:ln w="12700">
              <a:solidFill>
                <a:schemeClr val="accent2"/>
              </a:solidFill>
              <a:round/>
              <a:headEnd/>
              <a:tailEnd/>
            </a:ln>
            <a:effectLst/>
          </p:spPr>
          <p:txBody>
            <a:bodyPr/>
            <a:lstStyle/>
            <a:p>
              <a:endParaRPr lang="en-US"/>
            </a:p>
          </p:txBody>
        </p:sp>
        <p:sp>
          <p:nvSpPr>
            <p:cNvPr id="1013767" name="Line 7"/>
            <p:cNvSpPr>
              <a:spLocks noChangeShapeType="1"/>
            </p:cNvSpPr>
            <p:nvPr/>
          </p:nvSpPr>
          <p:spPr bwMode="auto">
            <a:xfrm flipV="1">
              <a:off x="1392" y="3168"/>
              <a:ext cx="0" cy="192"/>
            </a:xfrm>
            <a:prstGeom prst="line">
              <a:avLst/>
            </a:prstGeom>
            <a:noFill/>
            <a:ln w="12700">
              <a:solidFill>
                <a:schemeClr val="accent2"/>
              </a:solidFill>
              <a:round/>
              <a:headEnd/>
              <a:tailEnd/>
            </a:ln>
            <a:effectLst/>
          </p:spPr>
          <p:txBody>
            <a:bodyPr/>
            <a:lstStyle/>
            <a:p>
              <a:endParaRPr lang="en-US"/>
            </a:p>
          </p:txBody>
        </p:sp>
        <p:sp>
          <p:nvSpPr>
            <p:cNvPr id="1013768" name="Line 8"/>
            <p:cNvSpPr>
              <a:spLocks noChangeShapeType="1"/>
            </p:cNvSpPr>
            <p:nvPr/>
          </p:nvSpPr>
          <p:spPr bwMode="auto">
            <a:xfrm flipV="1">
              <a:off x="1392" y="3216"/>
              <a:ext cx="288" cy="144"/>
            </a:xfrm>
            <a:prstGeom prst="line">
              <a:avLst/>
            </a:prstGeom>
            <a:noFill/>
            <a:ln w="12700">
              <a:solidFill>
                <a:schemeClr val="accent2"/>
              </a:solidFill>
              <a:round/>
              <a:headEnd/>
              <a:tailEnd/>
            </a:ln>
            <a:effectLst/>
          </p:spPr>
          <p:txBody>
            <a:bodyPr/>
            <a:lstStyle/>
            <a:p>
              <a:endParaRPr lang="en-US"/>
            </a:p>
          </p:txBody>
        </p:sp>
        <p:sp>
          <p:nvSpPr>
            <p:cNvPr id="1013769" name="Line 9"/>
            <p:cNvSpPr>
              <a:spLocks noChangeShapeType="1"/>
            </p:cNvSpPr>
            <p:nvPr/>
          </p:nvSpPr>
          <p:spPr bwMode="auto">
            <a:xfrm flipV="1">
              <a:off x="1680" y="3024"/>
              <a:ext cx="0" cy="192"/>
            </a:xfrm>
            <a:prstGeom prst="line">
              <a:avLst/>
            </a:prstGeom>
            <a:noFill/>
            <a:ln w="12700">
              <a:solidFill>
                <a:schemeClr val="accent2"/>
              </a:solidFill>
              <a:round/>
              <a:headEnd/>
              <a:tailEnd/>
            </a:ln>
            <a:effectLst/>
          </p:spPr>
          <p:txBody>
            <a:bodyPr/>
            <a:lstStyle/>
            <a:p>
              <a:endParaRPr lang="en-US"/>
            </a:p>
          </p:txBody>
        </p:sp>
        <p:sp>
          <p:nvSpPr>
            <p:cNvPr id="1013770" name="Line 10"/>
            <p:cNvSpPr>
              <a:spLocks noChangeShapeType="1"/>
            </p:cNvSpPr>
            <p:nvPr/>
          </p:nvSpPr>
          <p:spPr bwMode="auto">
            <a:xfrm>
              <a:off x="1392" y="2880"/>
              <a:ext cx="288" cy="144"/>
            </a:xfrm>
            <a:prstGeom prst="line">
              <a:avLst/>
            </a:prstGeom>
            <a:noFill/>
            <a:ln w="12700">
              <a:solidFill>
                <a:schemeClr val="accent2"/>
              </a:solidFill>
              <a:round/>
              <a:headEnd/>
              <a:tailEnd/>
            </a:ln>
            <a:effectLst/>
          </p:spPr>
          <p:txBody>
            <a:bodyPr/>
            <a:lstStyle/>
            <a:p>
              <a:endParaRPr lang="en-US"/>
            </a:p>
          </p:txBody>
        </p:sp>
      </p:grpSp>
      <p:sp>
        <p:nvSpPr>
          <p:cNvPr id="1013771" name="Rectangle 11"/>
          <p:cNvSpPr>
            <a:spLocks noChangeArrowheads="1"/>
          </p:cNvSpPr>
          <p:nvPr/>
        </p:nvSpPr>
        <p:spPr bwMode="auto">
          <a:xfrm>
            <a:off x="1052513" y="3733800"/>
            <a:ext cx="1447800" cy="1447800"/>
          </a:xfrm>
          <a:prstGeom prst="rect">
            <a:avLst/>
          </a:prstGeom>
          <a:noFill/>
          <a:ln w="12700">
            <a:solidFill>
              <a:schemeClr val="accent2"/>
            </a:solidFill>
            <a:miter lim="800000"/>
            <a:headEnd/>
            <a:tailEnd/>
          </a:ln>
          <a:effectLst/>
        </p:spPr>
        <p:txBody>
          <a:bodyPr wrap="none" anchor="ctr"/>
          <a:lstStyle/>
          <a:p>
            <a:endParaRPr lang="en-US"/>
          </a:p>
        </p:txBody>
      </p:sp>
      <p:sp>
        <p:nvSpPr>
          <p:cNvPr id="1013772" name="Rectangle 12"/>
          <p:cNvSpPr>
            <a:spLocks noChangeArrowheads="1"/>
          </p:cNvSpPr>
          <p:nvPr/>
        </p:nvSpPr>
        <p:spPr bwMode="auto">
          <a:xfrm>
            <a:off x="519113" y="4114800"/>
            <a:ext cx="228600" cy="838200"/>
          </a:xfrm>
          <a:prstGeom prst="rect">
            <a:avLst/>
          </a:prstGeom>
          <a:noFill/>
          <a:ln w="12700">
            <a:solidFill>
              <a:schemeClr val="accent2"/>
            </a:solidFill>
            <a:miter lim="800000"/>
            <a:headEnd/>
            <a:tailEnd/>
          </a:ln>
          <a:effectLst/>
        </p:spPr>
        <p:txBody>
          <a:bodyPr wrap="none" anchor="ctr"/>
          <a:lstStyle/>
          <a:p>
            <a:endParaRPr lang="en-US"/>
          </a:p>
        </p:txBody>
      </p:sp>
      <p:sp>
        <p:nvSpPr>
          <p:cNvPr id="1013773" name="Line 13"/>
          <p:cNvSpPr>
            <a:spLocks noChangeShapeType="1"/>
          </p:cNvSpPr>
          <p:nvPr/>
        </p:nvSpPr>
        <p:spPr bwMode="auto">
          <a:xfrm>
            <a:off x="7477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74" name="Line 14"/>
          <p:cNvSpPr>
            <a:spLocks noChangeShapeType="1"/>
          </p:cNvSpPr>
          <p:nvPr/>
        </p:nvSpPr>
        <p:spPr bwMode="auto">
          <a:xfrm>
            <a:off x="838200" y="1219200"/>
            <a:ext cx="914400" cy="0"/>
          </a:xfrm>
          <a:prstGeom prst="line">
            <a:avLst/>
          </a:prstGeom>
          <a:noFill/>
          <a:ln w="28575">
            <a:solidFill>
              <a:schemeClr val="accent2"/>
            </a:solidFill>
            <a:round/>
            <a:headEnd/>
            <a:tailEnd type="triangle" w="med" len="med"/>
          </a:ln>
          <a:effectLst/>
        </p:spPr>
        <p:txBody>
          <a:bodyPr/>
          <a:lstStyle/>
          <a:p>
            <a:endParaRPr lang="en-US"/>
          </a:p>
        </p:txBody>
      </p:sp>
      <p:sp>
        <p:nvSpPr>
          <p:cNvPr id="1013775" name="Line 15"/>
          <p:cNvSpPr>
            <a:spLocks noChangeShapeType="1"/>
          </p:cNvSpPr>
          <p:nvPr/>
        </p:nvSpPr>
        <p:spPr bwMode="auto">
          <a:xfrm>
            <a:off x="1371600" y="1905000"/>
            <a:ext cx="381000" cy="0"/>
          </a:xfrm>
          <a:prstGeom prst="line">
            <a:avLst/>
          </a:prstGeom>
          <a:noFill/>
          <a:ln w="28575">
            <a:solidFill>
              <a:schemeClr val="accent2"/>
            </a:solidFill>
            <a:round/>
            <a:headEnd/>
            <a:tailEnd type="triangle" w="med" len="med"/>
          </a:ln>
          <a:effectLst/>
        </p:spPr>
        <p:txBody>
          <a:bodyPr/>
          <a:lstStyle/>
          <a:p>
            <a:endParaRPr lang="en-US"/>
          </a:p>
        </p:txBody>
      </p:sp>
      <p:sp>
        <p:nvSpPr>
          <p:cNvPr id="1013776" name="Text Box 16"/>
          <p:cNvSpPr txBox="1">
            <a:spLocks noChangeArrowheads="1"/>
          </p:cNvSpPr>
          <p:nvPr/>
        </p:nvSpPr>
        <p:spPr bwMode="auto">
          <a:xfrm>
            <a:off x="976313" y="4267200"/>
            <a:ext cx="741362"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013777" name="Text Box 17"/>
          <p:cNvSpPr txBox="1">
            <a:spLocks noChangeArrowheads="1"/>
          </p:cNvSpPr>
          <p:nvPr/>
        </p:nvSpPr>
        <p:spPr bwMode="auto">
          <a:xfrm>
            <a:off x="1738313" y="4343400"/>
            <a:ext cx="869950" cy="274638"/>
          </a:xfrm>
          <a:prstGeom prst="rect">
            <a:avLst/>
          </a:prstGeom>
          <a:noFill/>
          <a:ln w="12700">
            <a:noFill/>
            <a:miter lim="800000"/>
            <a:headEnd/>
            <a:tailEnd/>
          </a:ln>
          <a:effectLst/>
        </p:spPr>
        <p:txBody>
          <a:bodyPr wrap="none">
            <a:spAutoFit/>
          </a:bodyPr>
          <a:lstStyle/>
          <a:p>
            <a:r>
              <a:rPr lang="en-US" sz="1200">
                <a:solidFill>
                  <a:schemeClr val="tx1"/>
                </a:solidFill>
              </a:rPr>
              <a:t>Instr[31-0]</a:t>
            </a:r>
          </a:p>
        </p:txBody>
      </p:sp>
      <p:sp>
        <p:nvSpPr>
          <p:cNvPr id="1013778" name="Text Box 18"/>
          <p:cNvSpPr txBox="1">
            <a:spLocks noChangeArrowheads="1"/>
          </p:cNvSpPr>
          <p:nvPr/>
        </p:nvSpPr>
        <p:spPr bwMode="auto">
          <a:xfrm>
            <a:off x="1281113" y="3810000"/>
            <a:ext cx="973137"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1013779" name="Text Box 19"/>
          <p:cNvSpPr txBox="1">
            <a:spLocks noChangeArrowheads="1"/>
          </p:cNvSpPr>
          <p:nvPr/>
        </p:nvSpPr>
        <p:spPr bwMode="auto">
          <a:xfrm>
            <a:off x="1752600" y="14478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780" name="Text Box 20"/>
          <p:cNvSpPr txBox="1">
            <a:spLocks noChangeArrowheads="1"/>
          </p:cNvSpPr>
          <p:nvPr/>
        </p:nvSpPr>
        <p:spPr bwMode="auto">
          <a:xfrm>
            <a:off x="442913" y="4343400"/>
            <a:ext cx="395287"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13781" name="Line 21"/>
          <p:cNvSpPr>
            <a:spLocks noChangeShapeType="1"/>
          </p:cNvSpPr>
          <p:nvPr/>
        </p:nvSpPr>
        <p:spPr bwMode="auto">
          <a:xfrm>
            <a:off x="228600" y="762000"/>
            <a:ext cx="7620000" cy="0"/>
          </a:xfrm>
          <a:prstGeom prst="line">
            <a:avLst/>
          </a:prstGeom>
          <a:noFill/>
          <a:ln w="28575">
            <a:solidFill>
              <a:schemeClr val="accent2"/>
            </a:solidFill>
            <a:round/>
            <a:headEnd/>
            <a:tailEnd/>
          </a:ln>
          <a:effectLst/>
        </p:spPr>
        <p:txBody>
          <a:bodyPr/>
          <a:lstStyle/>
          <a:p>
            <a:endParaRPr lang="en-US"/>
          </a:p>
        </p:txBody>
      </p:sp>
      <p:sp>
        <p:nvSpPr>
          <p:cNvPr id="1013782" name="Line 22"/>
          <p:cNvSpPr>
            <a:spLocks noChangeShapeType="1"/>
          </p:cNvSpPr>
          <p:nvPr/>
        </p:nvSpPr>
        <p:spPr bwMode="auto">
          <a:xfrm>
            <a:off x="214313" y="4495800"/>
            <a:ext cx="304800" cy="0"/>
          </a:xfrm>
          <a:prstGeom prst="line">
            <a:avLst/>
          </a:prstGeom>
          <a:noFill/>
          <a:ln w="28575">
            <a:solidFill>
              <a:schemeClr val="accent2"/>
            </a:solidFill>
            <a:round/>
            <a:headEnd/>
            <a:tailEnd type="triangle" w="med" len="med"/>
          </a:ln>
          <a:effectLst/>
        </p:spPr>
        <p:txBody>
          <a:bodyPr/>
          <a:lstStyle/>
          <a:p>
            <a:endParaRPr lang="en-US"/>
          </a:p>
        </p:txBody>
      </p:sp>
      <p:sp>
        <p:nvSpPr>
          <p:cNvPr id="1013783" name="Text Box 23"/>
          <p:cNvSpPr txBox="1">
            <a:spLocks noChangeArrowheads="1"/>
          </p:cNvSpPr>
          <p:nvPr/>
        </p:nvSpPr>
        <p:spPr bwMode="auto">
          <a:xfrm>
            <a:off x="1143000" y="17526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013784" name="Rectangle 24"/>
          <p:cNvSpPr>
            <a:spLocks noChangeArrowheads="1"/>
          </p:cNvSpPr>
          <p:nvPr/>
        </p:nvSpPr>
        <p:spPr bwMode="auto">
          <a:xfrm>
            <a:off x="35052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785" name="Line 25"/>
          <p:cNvSpPr>
            <a:spLocks noChangeShapeType="1"/>
          </p:cNvSpPr>
          <p:nvPr/>
        </p:nvSpPr>
        <p:spPr bwMode="auto">
          <a:xfrm>
            <a:off x="2500313" y="4495800"/>
            <a:ext cx="152400" cy="0"/>
          </a:xfrm>
          <a:prstGeom prst="line">
            <a:avLst/>
          </a:prstGeom>
          <a:noFill/>
          <a:ln w="28575">
            <a:solidFill>
              <a:schemeClr val="accent2"/>
            </a:solidFill>
            <a:round/>
            <a:headEnd/>
            <a:tailEnd/>
          </a:ln>
          <a:effectLst/>
        </p:spPr>
        <p:txBody>
          <a:bodyPr/>
          <a:lstStyle/>
          <a:p>
            <a:endParaRPr lang="en-US"/>
          </a:p>
        </p:txBody>
      </p:sp>
      <p:sp>
        <p:nvSpPr>
          <p:cNvPr id="1013786" name="Line 26"/>
          <p:cNvSpPr>
            <a:spLocks noChangeShapeType="1"/>
          </p:cNvSpPr>
          <p:nvPr/>
        </p:nvSpPr>
        <p:spPr bwMode="auto">
          <a:xfrm>
            <a:off x="2652713" y="4267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87" name="Line 27"/>
          <p:cNvSpPr>
            <a:spLocks noChangeShapeType="1"/>
          </p:cNvSpPr>
          <p:nvPr/>
        </p:nvSpPr>
        <p:spPr bwMode="auto">
          <a:xfrm>
            <a:off x="2652713" y="4800600"/>
            <a:ext cx="471487" cy="0"/>
          </a:xfrm>
          <a:prstGeom prst="line">
            <a:avLst/>
          </a:prstGeom>
          <a:noFill/>
          <a:ln w="19050">
            <a:solidFill>
              <a:schemeClr val="tx1"/>
            </a:solidFill>
            <a:round/>
            <a:headEnd/>
            <a:tailEnd type="triangle" w="med" len="med"/>
          </a:ln>
          <a:effectLst/>
        </p:spPr>
        <p:txBody>
          <a:bodyPr/>
          <a:lstStyle/>
          <a:p>
            <a:endParaRPr lang="en-US"/>
          </a:p>
        </p:txBody>
      </p:sp>
      <p:sp>
        <p:nvSpPr>
          <p:cNvPr id="1013788" name="Line 28"/>
          <p:cNvSpPr>
            <a:spLocks noChangeShapeType="1"/>
          </p:cNvSpPr>
          <p:nvPr/>
        </p:nvSpPr>
        <p:spPr bwMode="auto">
          <a:xfrm>
            <a:off x="8382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789" name="Line 29"/>
          <p:cNvSpPr>
            <a:spLocks noChangeShapeType="1"/>
          </p:cNvSpPr>
          <p:nvPr/>
        </p:nvSpPr>
        <p:spPr bwMode="auto">
          <a:xfrm>
            <a:off x="2652713" y="3886200"/>
            <a:ext cx="852487" cy="0"/>
          </a:xfrm>
          <a:prstGeom prst="line">
            <a:avLst/>
          </a:prstGeom>
          <a:noFill/>
          <a:ln w="19050">
            <a:solidFill>
              <a:schemeClr val="tx1"/>
            </a:solidFill>
            <a:round/>
            <a:headEnd/>
            <a:tailEnd type="triangle" w="med" len="med"/>
          </a:ln>
          <a:effectLst/>
        </p:spPr>
        <p:txBody>
          <a:bodyPr/>
          <a:lstStyle/>
          <a:p>
            <a:endParaRPr lang="en-US"/>
          </a:p>
        </p:txBody>
      </p:sp>
      <p:sp>
        <p:nvSpPr>
          <p:cNvPr id="1013790" name="Line 30"/>
          <p:cNvSpPr>
            <a:spLocks noChangeShapeType="1"/>
          </p:cNvSpPr>
          <p:nvPr/>
        </p:nvSpPr>
        <p:spPr bwMode="auto">
          <a:xfrm>
            <a:off x="4953000" y="4114800"/>
            <a:ext cx="863600" cy="0"/>
          </a:xfrm>
          <a:prstGeom prst="line">
            <a:avLst/>
          </a:prstGeom>
          <a:noFill/>
          <a:ln w="28575">
            <a:solidFill>
              <a:schemeClr val="tx1"/>
            </a:solidFill>
            <a:round/>
            <a:headEnd/>
            <a:tailEnd type="triangle" w="med" len="med"/>
          </a:ln>
          <a:effectLst/>
        </p:spPr>
        <p:txBody>
          <a:bodyPr/>
          <a:lstStyle/>
          <a:p>
            <a:endParaRPr lang="en-US"/>
          </a:p>
        </p:txBody>
      </p:sp>
      <p:sp>
        <p:nvSpPr>
          <p:cNvPr id="1013791" name="Line 31"/>
          <p:cNvSpPr>
            <a:spLocks noChangeShapeType="1"/>
          </p:cNvSpPr>
          <p:nvPr/>
        </p:nvSpPr>
        <p:spPr bwMode="auto">
          <a:xfrm>
            <a:off x="5105400" y="47244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013792" name="Line 32"/>
          <p:cNvSpPr>
            <a:spLocks noChangeShapeType="1"/>
          </p:cNvSpPr>
          <p:nvPr/>
        </p:nvSpPr>
        <p:spPr bwMode="auto">
          <a:xfrm>
            <a:off x="6477000" y="5867400"/>
            <a:ext cx="1930400" cy="0"/>
          </a:xfrm>
          <a:prstGeom prst="line">
            <a:avLst/>
          </a:prstGeom>
          <a:noFill/>
          <a:ln w="28575">
            <a:solidFill>
              <a:schemeClr val="tx1"/>
            </a:solidFill>
            <a:round/>
            <a:headEnd/>
            <a:tailEnd/>
          </a:ln>
          <a:effectLst/>
        </p:spPr>
        <p:txBody>
          <a:bodyPr/>
          <a:lstStyle/>
          <a:p>
            <a:endParaRPr lang="en-US"/>
          </a:p>
        </p:txBody>
      </p:sp>
      <p:sp>
        <p:nvSpPr>
          <p:cNvPr id="1013793" name="Line 33"/>
          <p:cNvSpPr>
            <a:spLocks noChangeShapeType="1"/>
          </p:cNvSpPr>
          <p:nvPr/>
        </p:nvSpPr>
        <p:spPr bwMode="auto">
          <a:xfrm>
            <a:off x="6324600" y="4495800"/>
            <a:ext cx="177800" cy="0"/>
          </a:xfrm>
          <a:prstGeom prst="line">
            <a:avLst/>
          </a:prstGeom>
          <a:noFill/>
          <a:ln w="28575">
            <a:solidFill>
              <a:schemeClr val="tx1"/>
            </a:solidFill>
            <a:round/>
            <a:headEnd/>
            <a:tailEnd/>
          </a:ln>
          <a:effectLst/>
        </p:spPr>
        <p:txBody>
          <a:bodyPr/>
          <a:lstStyle/>
          <a:p>
            <a:endParaRPr lang="en-US"/>
          </a:p>
        </p:txBody>
      </p:sp>
      <p:sp>
        <p:nvSpPr>
          <p:cNvPr id="1013794" name="Text Box 34"/>
          <p:cNvSpPr txBox="1">
            <a:spLocks noChangeArrowheads="1"/>
          </p:cNvSpPr>
          <p:nvPr/>
        </p:nvSpPr>
        <p:spPr bwMode="auto">
          <a:xfrm>
            <a:off x="3429000" y="4876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795" name="Text Box 35"/>
          <p:cNvSpPr txBox="1">
            <a:spLocks noChangeArrowheads="1"/>
          </p:cNvSpPr>
          <p:nvPr/>
        </p:nvSpPr>
        <p:spPr bwMode="auto">
          <a:xfrm>
            <a:off x="3429000" y="3733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13796" name="Text Box 36"/>
          <p:cNvSpPr txBox="1">
            <a:spLocks noChangeArrowheads="1"/>
          </p:cNvSpPr>
          <p:nvPr/>
        </p:nvSpPr>
        <p:spPr bwMode="auto">
          <a:xfrm>
            <a:off x="3429000" y="4114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13797" name="Text Box 37"/>
          <p:cNvSpPr txBox="1">
            <a:spLocks noChangeArrowheads="1"/>
          </p:cNvSpPr>
          <p:nvPr/>
        </p:nvSpPr>
        <p:spPr bwMode="auto">
          <a:xfrm>
            <a:off x="3429000" y="4495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13798" name="Text Box 38"/>
          <p:cNvSpPr txBox="1">
            <a:spLocks noChangeArrowheads="1"/>
          </p:cNvSpPr>
          <p:nvPr/>
        </p:nvSpPr>
        <p:spPr bwMode="auto">
          <a:xfrm>
            <a:off x="3752850" y="39624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13799" name="Text Box 39"/>
          <p:cNvSpPr txBox="1">
            <a:spLocks noChangeArrowheads="1"/>
          </p:cNvSpPr>
          <p:nvPr/>
        </p:nvSpPr>
        <p:spPr bwMode="auto">
          <a:xfrm>
            <a:off x="4343400" y="3886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13800" name="Text Box 40"/>
          <p:cNvSpPr txBox="1">
            <a:spLocks noChangeArrowheads="1"/>
          </p:cNvSpPr>
          <p:nvPr/>
        </p:nvSpPr>
        <p:spPr bwMode="auto">
          <a:xfrm>
            <a:off x="4368800" y="4572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13801" name="Freeform 41"/>
          <p:cNvSpPr>
            <a:spLocks/>
          </p:cNvSpPr>
          <p:nvPr/>
        </p:nvSpPr>
        <p:spPr bwMode="auto">
          <a:xfrm>
            <a:off x="57912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13802" name="Rectangle 42"/>
          <p:cNvSpPr>
            <a:spLocks noChangeArrowheads="1"/>
          </p:cNvSpPr>
          <p:nvPr/>
        </p:nvSpPr>
        <p:spPr bwMode="auto">
          <a:xfrm>
            <a:off x="58928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13803" name="Rectangle 43"/>
          <p:cNvSpPr>
            <a:spLocks noChangeArrowheads="1"/>
          </p:cNvSpPr>
          <p:nvPr/>
        </p:nvSpPr>
        <p:spPr bwMode="auto">
          <a:xfrm>
            <a:off x="5791200" y="3429000"/>
            <a:ext cx="7620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ovf</a:t>
            </a:r>
          </a:p>
        </p:txBody>
      </p:sp>
      <p:sp>
        <p:nvSpPr>
          <p:cNvPr id="1013804" name="Rectangle 44"/>
          <p:cNvSpPr>
            <a:spLocks noChangeArrowheads="1"/>
          </p:cNvSpPr>
          <p:nvPr/>
        </p:nvSpPr>
        <p:spPr bwMode="auto">
          <a:xfrm>
            <a:off x="5943600" y="40386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1013805" name="Line 45"/>
          <p:cNvSpPr>
            <a:spLocks noChangeShapeType="1"/>
          </p:cNvSpPr>
          <p:nvPr/>
        </p:nvSpPr>
        <p:spPr bwMode="auto">
          <a:xfrm>
            <a:off x="6096000" y="4876800"/>
            <a:ext cx="0" cy="533400"/>
          </a:xfrm>
          <a:prstGeom prst="line">
            <a:avLst/>
          </a:prstGeom>
          <a:noFill/>
          <a:ln w="19050">
            <a:solidFill>
              <a:schemeClr val="accent1"/>
            </a:solidFill>
            <a:round/>
            <a:headEnd type="triangle" w="med" len="med"/>
            <a:tailEnd/>
          </a:ln>
          <a:effectLst/>
        </p:spPr>
        <p:txBody>
          <a:bodyPr/>
          <a:lstStyle/>
          <a:p>
            <a:endParaRPr lang="en-US"/>
          </a:p>
        </p:txBody>
      </p:sp>
      <p:sp>
        <p:nvSpPr>
          <p:cNvPr id="1013806" name="Line 46"/>
          <p:cNvSpPr>
            <a:spLocks noChangeShapeType="1"/>
          </p:cNvSpPr>
          <p:nvPr/>
        </p:nvSpPr>
        <p:spPr bwMode="auto">
          <a:xfrm>
            <a:off x="4191000" y="3124200"/>
            <a:ext cx="0" cy="609600"/>
          </a:xfrm>
          <a:prstGeom prst="line">
            <a:avLst/>
          </a:prstGeom>
          <a:noFill/>
          <a:ln w="12700">
            <a:solidFill>
              <a:schemeClr val="accent1"/>
            </a:solidFill>
            <a:round/>
            <a:headEnd/>
            <a:tailEnd type="triangle" w="med" len="med"/>
          </a:ln>
          <a:effectLst/>
        </p:spPr>
        <p:txBody>
          <a:bodyPr/>
          <a:lstStyle/>
          <a:p>
            <a:endParaRPr lang="en-US"/>
          </a:p>
        </p:txBody>
      </p:sp>
      <p:sp>
        <p:nvSpPr>
          <p:cNvPr id="1013807" name="Rectangle 47"/>
          <p:cNvSpPr>
            <a:spLocks noChangeArrowheads="1"/>
          </p:cNvSpPr>
          <p:nvPr/>
        </p:nvSpPr>
        <p:spPr bwMode="auto">
          <a:xfrm>
            <a:off x="41910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13808" name="Line 48"/>
          <p:cNvSpPr>
            <a:spLocks noChangeShapeType="1"/>
          </p:cNvSpPr>
          <p:nvPr/>
        </p:nvSpPr>
        <p:spPr bwMode="auto">
          <a:xfrm flipV="1">
            <a:off x="5943600" y="3657600"/>
            <a:ext cx="0" cy="228600"/>
          </a:xfrm>
          <a:prstGeom prst="line">
            <a:avLst/>
          </a:prstGeom>
          <a:noFill/>
          <a:ln w="12700">
            <a:solidFill>
              <a:schemeClr val="tx1"/>
            </a:solidFill>
            <a:round/>
            <a:headEnd/>
            <a:tailEnd type="triangle" w="med" len="med"/>
          </a:ln>
          <a:effectLst/>
        </p:spPr>
        <p:txBody>
          <a:bodyPr/>
          <a:lstStyle/>
          <a:p>
            <a:endParaRPr lang="en-US"/>
          </a:p>
        </p:txBody>
      </p:sp>
      <p:sp>
        <p:nvSpPr>
          <p:cNvPr id="1013809" name="Line 49"/>
          <p:cNvSpPr>
            <a:spLocks noChangeShapeType="1"/>
          </p:cNvSpPr>
          <p:nvPr/>
        </p:nvSpPr>
        <p:spPr bwMode="auto">
          <a:xfrm flipV="1">
            <a:off x="6248400" y="2362200"/>
            <a:ext cx="0" cy="1752600"/>
          </a:xfrm>
          <a:prstGeom prst="line">
            <a:avLst/>
          </a:prstGeom>
          <a:noFill/>
          <a:ln w="12700">
            <a:solidFill>
              <a:schemeClr val="accent1"/>
            </a:solidFill>
            <a:round/>
            <a:headEnd/>
            <a:tailEnd/>
          </a:ln>
          <a:effectLst/>
        </p:spPr>
        <p:txBody>
          <a:bodyPr/>
          <a:lstStyle/>
          <a:p>
            <a:endParaRPr lang="en-US"/>
          </a:p>
        </p:txBody>
      </p:sp>
      <p:sp>
        <p:nvSpPr>
          <p:cNvPr id="1013810" name="Line 50"/>
          <p:cNvSpPr>
            <a:spLocks noChangeShapeType="1"/>
          </p:cNvSpPr>
          <p:nvPr/>
        </p:nvSpPr>
        <p:spPr bwMode="auto">
          <a:xfrm>
            <a:off x="8991600" y="4648200"/>
            <a:ext cx="0" cy="1981200"/>
          </a:xfrm>
          <a:prstGeom prst="line">
            <a:avLst/>
          </a:prstGeom>
          <a:noFill/>
          <a:ln w="28575">
            <a:solidFill>
              <a:schemeClr val="tx1"/>
            </a:solidFill>
            <a:round/>
            <a:headEnd/>
            <a:tailEnd/>
          </a:ln>
          <a:effectLst/>
        </p:spPr>
        <p:txBody>
          <a:bodyPr/>
          <a:lstStyle/>
          <a:p>
            <a:endParaRPr lang="en-US"/>
          </a:p>
        </p:txBody>
      </p:sp>
      <p:sp>
        <p:nvSpPr>
          <p:cNvPr id="1013811" name="Rectangle 51"/>
          <p:cNvSpPr>
            <a:spLocks noChangeArrowheads="1"/>
          </p:cNvSpPr>
          <p:nvPr/>
        </p:nvSpPr>
        <p:spPr bwMode="auto">
          <a:xfrm>
            <a:off x="68580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13812" name="Line 52"/>
          <p:cNvSpPr>
            <a:spLocks noChangeShapeType="1"/>
          </p:cNvSpPr>
          <p:nvPr/>
        </p:nvSpPr>
        <p:spPr bwMode="auto">
          <a:xfrm>
            <a:off x="8305800" y="4495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13813" name="Line 53"/>
          <p:cNvSpPr>
            <a:spLocks noChangeShapeType="1"/>
          </p:cNvSpPr>
          <p:nvPr/>
        </p:nvSpPr>
        <p:spPr bwMode="auto">
          <a:xfrm>
            <a:off x="6477000" y="4038600"/>
            <a:ext cx="406400" cy="0"/>
          </a:xfrm>
          <a:prstGeom prst="line">
            <a:avLst/>
          </a:prstGeom>
          <a:noFill/>
          <a:ln w="28575">
            <a:solidFill>
              <a:schemeClr val="tx1"/>
            </a:solidFill>
            <a:round/>
            <a:headEnd/>
            <a:tailEnd type="triangle" w="med" len="med"/>
          </a:ln>
          <a:effectLst/>
        </p:spPr>
        <p:txBody>
          <a:bodyPr/>
          <a:lstStyle/>
          <a:p>
            <a:endParaRPr lang="en-US"/>
          </a:p>
        </p:txBody>
      </p:sp>
      <p:sp>
        <p:nvSpPr>
          <p:cNvPr id="1013814" name="Line 54"/>
          <p:cNvSpPr>
            <a:spLocks noChangeShapeType="1"/>
          </p:cNvSpPr>
          <p:nvPr/>
        </p:nvSpPr>
        <p:spPr bwMode="auto">
          <a:xfrm>
            <a:off x="6629400" y="4876800"/>
            <a:ext cx="0" cy="457200"/>
          </a:xfrm>
          <a:prstGeom prst="line">
            <a:avLst/>
          </a:prstGeom>
          <a:noFill/>
          <a:ln w="28575">
            <a:solidFill>
              <a:schemeClr val="tx1"/>
            </a:solidFill>
            <a:round/>
            <a:headEnd/>
            <a:tailEnd/>
          </a:ln>
          <a:effectLst/>
        </p:spPr>
        <p:txBody>
          <a:bodyPr/>
          <a:lstStyle/>
          <a:p>
            <a:endParaRPr lang="en-US"/>
          </a:p>
        </p:txBody>
      </p:sp>
      <p:sp>
        <p:nvSpPr>
          <p:cNvPr id="1013815" name="Text Box 55"/>
          <p:cNvSpPr txBox="1">
            <a:spLocks noChangeArrowheads="1"/>
          </p:cNvSpPr>
          <p:nvPr/>
        </p:nvSpPr>
        <p:spPr bwMode="auto">
          <a:xfrm>
            <a:off x="6781800" y="4191000"/>
            <a:ext cx="766763" cy="457200"/>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1013816" name="Text Box 56"/>
          <p:cNvSpPr txBox="1">
            <a:spLocks noChangeArrowheads="1"/>
          </p:cNvSpPr>
          <p:nvPr/>
        </p:nvSpPr>
        <p:spPr bwMode="auto">
          <a:xfrm>
            <a:off x="6781800" y="3886200"/>
            <a:ext cx="741363"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013817" name="Text Box 57"/>
          <p:cNvSpPr txBox="1">
            <a:spLocks noChangeArrowheads="1"/>
          </p:cNvSpPr>
          <p:nvPr/>
        </p:nvSpPr>
        <p:spPr bwMode="auto">
          <a:xfrm>
            <a:off x="6781800" y="47244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13818" name="Text Box 58"/>
          <p:cNvSpPr txBox="1">
            <a:spLocks noChangeArrowheads="1"/>
          </p:cNvSpPr>
          <p:nvPr/>
        </p:nvSpPr>
        <p:spPr bwMode="auto">
          <a:xfrm>
            <a:off x="7467600" y="4343400"/>
            <a:ext cx="909638" cy="274638"/>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1013819" name="Line 59"/>
          <p:cNvSpPr>
            <a:spLocks noChangeShapeType="1"/>
          </p:cNvSpPr>
          <p:nvPr/>
        </p:nvSpPr>
        <p:spPr bwMode="auto">
          <a:xfrm>
            <a:off x="7543800" y="28194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13820" name="Rectangle 60"/>
          <p:cNvSpPr>
            <a:spLocks noChangeArrowheads="1"/>
          </p:cNvSpPr>
          <p:nvPr/>
        </p:nvSpPr>
        <p:spPr bwMode="auto">
          <a:xfrm>
            <a:off x="6553200" y="25908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MemWrite</a:t>
            </a:r>
          </a:p>
        </p:txBody>
      </p:sp>
      <p:sp>
        <p:nvSpPr>
          <p:cNvPr id="1013821" name="Rectangle 61"/>
          <p:cNvSpPr>
            <a:spLocks noChangeArrowheads="1"/>
          </p:cNvSpPr>
          <p:nvPr/>
        </p:nvSpPr>
        <p:spPr bwMode="auto">
          <a:xfrm>
            <a:off x="7848600" y="22860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MemRead</a:t>
            </a:r>
          </a:p>
        </p:txBody>
      </p:sp>
      <p:sp>
        <p:nvSpPr>
          <p:cNvPr id="1013822" name="Line 62"/>
          <p:cNvSpPr>
            <a:spLocks noChangeShapeType="1"/>
          </p:cNvSpPr>
          <p:nvPr/>
        </p:nvSpPr>
        <p:spPr bwMode="auto">
          <a:xfrm>
            <a:off x="7543800" y="51816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1013823" name="Line 63"/>
          <p:cNvSpPr>
            <a:spLocks noChangeShapeType="1"/>
          </p:cNvSpPr>
          <p:nvPr/>
        </p:nvSpPr>
        <p:spPr bwMode="auto">
          <a:xfrm>
            <a:off x="3276600" y="6629400"/>
            <a:ext cx="5715000" cy="0"/>
          </a:xfrm>
          <a:prstGeom prst="line">
            <a:avLst/>
          </a:prstGeom>
          <a:noFill/>
          <a:ln w="28575">
            <a:solidFill>
              <a:schemeClr val="tx1"/>
            </a:solidFill>
            <a:round/>
            <a:headEnd/>
            <a:tailEnd/>
          </a:ln>
          <a:effectLst/>
        </p:spPr>
        <p:txBody>
          <a:bodyPr/>
          <a:lstStyle/>
          <a:p>
            <a:endParaRPr lang="en-US"/>
          </a:p>
        </p:txBody>
      </p:sp>
      <p:sp>
        <p:nvSpPr>
          <p:cNvPr id="1013824" name="Line 64"/>
          <p:cNvSpPr>
            <a:spLocks noChangeShapeType="1"/>
          </p:cNvSpPr>
          <p:nvPr/>
        </p:nvSpPr>
        <p:spPr bwMode="auto">
          <a:xfrm>
            <a:off x="5054600" y="5334000"/>
            <a:ext cx="1600200" cy="0"/>
          </a:xfrm>
          <a:prstGeom prst="line">
            <a:avLst/>
          </a:prstGeom>
          <a:noFill/>
          <a:ln w="28575">
            <a:solidFill>
              <a:schemeClr val="tx1"/>
            </a:solidFill>
            <a:round/>
            <a:headEnd/>
            <a:tailEnd/>
          </a:ln>
          <a:effectLst/>
        </p:spPr>
        <p:txBody>
          <a:bodyPr/>
          <a:lstStyle/>
          <a:p>
            <a:endParaRPr lang="en-US"/>
          </a:p>
        </p:txBody>
      </p:sp>
      <p:sp>
        <p:nvSpPr>
          <p:cNvPr id="1013825" name="Line 65"/>
          <p:cNvSpPr>
            <a:spLocks noChangeShapeType="1"/>
          </p:cNvSpPr>
          <p:nvPr/>
        </p:nvSpPr>
        <p:spPr bwMode="auto">
          <a:xfrm>
            <a:off x="4811713" y="5715000"/>
            <a:ext cx="381000" cy="0"/>
          </a:xfrm>
          <a:prstGeom prst="line">
            <a:avLst/>
          </a:prstGeom>
          <a:noFill/>
          <a:ln w="28575">
            <a:solidFill>
              <a:schemeClr val="tx1"/>
            </a:solidFill>
            <a:round/>
            <a:headEnd/>
            <a:tailEnd/>
          </a:ln>
          <a:effectLst/>
        </p:spPr>
        <p:txBody>
          <a:bodyPr/>
          <a:lstStyle/>
          <a:p>
            <a:endParaRPr lang="en-US"/>
          </a:p>
        </p:txBody>
      </p:sp>
      <p:sp>
        <p:nvSpPr>
          <p:cNvPr id="1013826" name="Oval 66"/>
          <p:cNvSpPr>
            <a:spLocks noChangeArrowheads="1"/>
          </p:cNvSpPr>
          <p:nvPr/>
        </p:nvSpPr>
        <p:spPr bwMode="auto">
          <a:xfrm>
            <a:off x="4202113" y="53340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13827" name="Rectangle 67"/>
          <p:cNvSpPr>
            <a:spLocks noChangeArrowheads="1"/>
          </p:cNvSpPr>
          <p:nvPr/>
        </p:nvSpPr>
        <p:spPr bwMode="auto">
          <a:xfrm>
            <a:off x="4252913" y="5486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13828" name="Line 68"/>
          <p:cNvSpPr>
            <a:spLocks noChangeShapeType="1"/>
          </p:cNvSpPr>
          <p:nvPr/>
        </p:nvSpPr>
        <p:spPr bwMode="auto">
          <a:xfrm>
            <a:off x="2638425" y="5715000"/>
            <a:ext cx="1563688" cy="0"/>
          </a:xfrm>
          <a:prstGeom prst="line">
            <a:avLst/>
          </a:prstGeom>
          <a:noFill/>
          <a:ln w="28575">
            <a:solidFill>
              <a:schemeClr val="tx1"/>
            </a:solidFill>
            <a:round/>
            <a:headEnd/>
            <a:tailEnd/>
          </a:ln>
          <a:effectLst/>
        </p:spPr>
        <p:txBody>
          <a:bodyPr/>
          <a:lstStyle/>
          <a:p>
            <a:endParaRPr lang="en-US"/>
          </a:p>
        </p:txBody>
      </p:sp>
      <p:sp>
        <p:nvSpPr>
          <p:cNvPr id="1013829" name="Line 69"/>
          <p:cNvSpPr>
            <a:spLocks noChangeShapeType="1"/>
          </p:cNvSpPr>
          <p:nvPr/>
        </p:nvSpPr>
        <p:spPr bwMode="auto">
          <a:xfrm>
            <a:off x="3871913" y="5638800"/>
            <a:ext cx="76200" cy="152400"/>
          </a:xfrm>
          <a:prstGeom prst="line">
            <a:avLst/>
          </a:prstGeom>
          <a:noFill/>
          <a:ln w="12700">
            <a:solidFill>
              <a:schemeClr val="tx1"/>
            </a:solidFill>
            <a:round/>
            <a:headEnd/>
            <a:tailEnd/>
          </a:ln>
          <a:effectLst/>
        </p:spPr>
        <p:txBody>
          <a:bodyPr/>
          <a:lstStyle/>
          <a:p>
            <a:endParaRPr lang="en-US"/>
          </a:p>
        </p:txBody>
      </p:sp>
      <p:sp>
        <p:nvSpPr>
          <p:cNvPr id="1013830" name="Line 70"/>
          <p:cNvSpPr>
            <a:spLocks noChangeShapeType="1"/>
          </p:cNvSpPr>
          <p:nvPr/>
        </p:nvSpPr>
        <p:spPr bwMode="auto">
          <a:xfrm>
            <a:off x="4887913" y="5638800"/>
            <a:ext cx="76200" cy="152400"/>
          </a:xfrm>
          <a:prstGeom prst="line">
            <a:avLst/>
          </a:prstGeom>
          <a:noFill/>
          <a:ln w="12700">
            <a:solidFill>
              <a:schemeClr val="tx1"/>
            </a:solidFill>
            <a:round/>
            <a:headEnd/>
            <a:tailEnd/>
          </a:ln>
          <a:effectLst/>
        </p:spPr>
        <p:txBody>
          <a:bodyPr/>
          <a:lstStyle/>
          <a:p>
            <a:endParaRPr lang="en-US"/>
          </a:p>
        </p:txBody>
      </p:sp>
      <p:sp>
        <p:nvSpPr>
          <p:cNvPr id="1013831" name="Text Box 71"/>
          <p:cNvSpPr txBox="1">
            <a:spLocks noChangeArrowheads="1"/>
          </p:cNvSpPr>
          <p:nvPr/>
        </p:nvSpPr>
        <p:spPr bwMode="auto">
          <a:xfrm>
            <a:off x="3871913"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013832" name="Text Box 72"/>
          <p:cNvSpPr txBox="1">
            <a:spLocks noChangeArrowheads="1"/>
          </p:cNvSpPr>
          <p:nvPr/>
        </p:nvSpPr>
        <p:spPr bwMode="auto">
          <a:xfrm>
            <a:off x="4876800"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833" name="Line 73"/>
          <p:cNvSpPr>
            <a:spLocks noChangeShapeType="1"/>
          </p:cNvSpPr>
          <p:nvPr/>
        </p:nvSpPr>
        <p:spPr bwMode="auto">
          <a:xfrm>
            <a:off x="5054600" y="4724400"/>
            <a:ext cx="0" cy="609600"/>
          </a:xfrm>
          <a:prstGeom prst="line">
            <a:avLst/>
          </a:prstGeom>
          <a:noFill/>
          <a:ln w="28575">
            <a:solidFill>
              <a:schemeClr val="tx1"/>
            </a:solidFill>
            <a:round/>
            <a:headEnd/>
            <a:tailEnd/>
          </a:ln>
          <a:effectLst/>
        </p:spPr>
        <p:txBody>
          <a:bodyPr/>
          <a:lstStyle/>
          <a:p>
            <a:endParaRPr lang="en-US"/>
          </a:p>
        </p:txBody>
      </p:sp>
      <p:sp>
        <p:nvSpPr>
          <p:cNvPr id="1013834" name="Line 74"/>
          <p:cNvSpPr>
            <a:spLocks noChangeShapeType="1"/>
          </p:cNvSpPr>
          <p:nvPr/>
        </p:nvSpPr>
        <p:spPr bwMode="auto">
          <a:xfrm>
            <a:off x="8382000" y="4876800"/>
            <a:ext cx="0" cy="990600"/>
          </a:xfrm>
          <a:prstGeom prst="line">
            <a:avLst/>
          </a:prstGeom>
          <a:noFill/>
          <a:ln w="28575">
            <a:solidFill>
              <a:schemeClr val="tx1"/>
            </a:solidFill>
            <a:round/>
            <a:headEnd/>
            <a:tailEnd/>
          </a:ln>
          <a:effectLst/>
        </p:spPr>
        <p:txBody>
          <a:bodyPr/>
          <a:lstStyle/>
          <a:p>
            <a:endParaRPr lang="en-US"/>
          </a:p>
        </p:txBody>
      </p:sp>
      <p:sp>
        <p:nvSpPr>
          <p:cNvPr id="1013835" name="Line 75"/>
          <p:cNvSpPr>
            <a:spLocks noChangeShapeType="1"/>
          </p:cNvSpPr>
          <p:nvPr/>
        </p:nvSpPr>
        <p:spPr bwMode="auto">
          <a:xfrm>
            <a:off x="5181600" y="5105400"/>
            <a:ext cx="177800" cy="0"/>
          </a:xfrm>
          <a:prstGeom prst="line">
            <a:avLst/>
          </a:prstGeom>
          <a:noFill/>
          <a:ln w="28575">
            <a:solidFill>
              <a:schemeClr val="tx1"/>
            </a:solidFill>
            <a:round/>
            <a:headEnd/>
            <a:tailEnd type="triangle" w="med" len="med"/>
          </a:ln>
          <a:effectLst/>
        </p:spPr>
        <p:txBody>
          <a:bodyPr/>
          <a:lstStyle/>
          <a:p>
            <a:endParaRPr lang="en-US"/>
          </a:p>
        </p:txBody>
      </p:sp>
      <p:sp>
        <p:nvSpPr>
          <p:cNvPr id="1013836" name="Line 76"/>
          <p:cNvSpPr>
            <a:spLocks noChangeShapeType="1"/>
          </p:cNvSpPr>
          <p:nvPr/>
        </p:nvSpPr>
        <p:spPr bwMode="auto">
          <a:xfrm>
            <a:off x="3276600" y="50292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013837" name="AutoShape 77"/>
          <p:cNvSpPr>
            <a:spLocks noChangeArrowheads="1"/>
          </p:cNvSpPr>
          <p:nvPr/>
        </p:nvSpPr>
        <p:spPr bwMode="auto">
          <a:xfrm rot="-5400000">
            <a:off x="83820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38" name="Line 78"/>
          <p:cNvSpPr>
            <a:spLocks noChangeShapeType="1"/>
          </p:cNvSpPr>
          <p:nvPr/>
        </p:nvSpPr>
        <p:spPr bwMode="auto">
          <a:xfrm>
            <a:off x="8839200" y="4648200"/>
            <a:ext cx="152400" cy="0"/>
          </a:xfrm>
          <a:prstGeom prst="line">
            <a:avLst/>
          </a:prstGeom>
          <a:noFill/>
          <a:ln w="28575">
            <a:solidFill>
              <a:schemeClr val="tx1"/>
            </a:solidFill>
            <a:round/>
            <a:headEnd/>
            <a:tailEnd/>
          </a:ln>
          <a:effectLst/>
        </p:spPr>
        <p:txBody>
          <a:bodyPr/>
          <a:lstStyle/>
          <a:p>
            <a:endParaRPr lang="en-US"/>
          </a:p>
        </p:txBody>
      </p:sp>
      <p:sp>
        <p:nvSpPr>
          <p:cNvPr id="1013839" name="AutoShape 79"/>
          <p:cNvSpPr>
            <a:spLocks noChangeArrowheads="1"/>
          </p:cNvSpPr>
          <p:nvPr/>
        </p:nvSpPr>
        <p:spPr bwMode="auto">
          <a:xfrm rot="-5400000">
            <a:off x="50927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40" name="Line 80"/>
          <p:cNvSpPr>
            <a:spLocks noChangeShapeType="1"/>
          </p:cNvSpPr>
          <p:nvPr/>
        </p:nvSpPr>
        <p:spPr bwMode="auto">
          <a:xfrm>
            <a:off x="5588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1" name="Line 81"/>
          <p:cNvSpPr>
            <a:spLocks noChangeShapeType="1"/>
          </p:cNvSpPr>
          <p:nvPr/>
        </p:nvSpPr>
        <p:spPr bwMode="auto">
          <a:xfrm>
            <a:off x="3276600" y="5029200"/>
            <a:ext cx="0" cy="1600200"/>
          </a:xfrm>
          <a:prstGeom prst="line">
            <a:avLst/>
          </a:prstGeom>
          <a:noFill/>
          <a:ln w="28575">
            <a:solidFill>
              <a:schemeClr val="tx1"/>
            </a:solidFill>
            <a:round/>
            <a:headEnd/>
            <a:tailEnd/>
          </a:ln>
          <a:effectLst/>
        </p:spPr>
        <p:txBody>
          <a:bodyPr/>
          <a:lstStyle/>
          <a:p>
            <a:endParaRPr lang="en-US"/>
          </a:p>
        </p:txBody>
      </p:sp>
      <p:sp>
        <p:nvSpPr>
          <p:cNvPr id="1013842" name="Line 82"/>
          <p:cNvSpPr>
            <a:spLocks noChangeShapeType="1"/>
          </p:cNvSpPr>
          <p:nvPr/>
        </p:nvSpPr>
        <p:spPr bwMode="auto">
          <a:xfrm>
            <a:off x="8686800" y="2667000"/>
            <a:ext cx="0" cy="1752600"/>
          </a:xfrm>
          <a:prstGeom prst="line">
            <a:avLst/>
          </a:prstGeom>
          <a:noFill/>
          <a:ln w="12700">
            <a:solidFill>
              <a:schemeClr val="accent1"/>
            </a:solidFill>
            <a:round/>
            <a:headEnd/>
            <a:tailEnd type="triangle" w="med" len="med"/>
          </a:ln>
          <a:effectLst/>
        </p:spPr>
        <p:txBody>
          <a:bodyPr/>
          <a:lstStyle/>
          <a:p>
            <a:endParaRPr lang="en-US"/>
          </a:p>
        </p:txBody>
      </p:sp>
      <p:sp>
        <p:nvSpPr>
          <p:cNvPr id="1013843" name="Rectangle 83"/>
          <p:cNvSpPr>
            <a:spLocks noChangeArrowheads="1"/>
          </p:cNvSpPr>
          <p:nvPr/>
        </p:nvSpPr>
        <p:spPr bwMode="auto">
          <a:xfrm>
            <a:off x="7162800" y="2438400"/>
            <a:ext cx="925513"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t>MemtoReg</a:t>
            </a:r>
          </a:p>
        </p:txBody>
      </p:sp>
      <p:sp>
        <p:nvSpPr>
          <p:cNvPr id="1013844" name="Rectangle 84"/>
          <p:cNvSpPr>
            <a:spLocks noChangeArrowheads="1"/>
          </p:cNvSpPr>
          <p:nvPr/>
        </p:nvSpPr>
        <p:spPr bwMode="auto">
          <a:xfrm>
            <a:off x="4343400" y="2743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t>
            </a:r>
          </a:p>
        </p:txBody>
      </p:sp>
      <p:sp>
        <p:nvSpPr>
          <p:cNvPr id="1013845" name="Oval 85"/>
          <p:cNvSpPr>
            <a:spLocks noChangeArrowheads="1"/>
          </p:cNvSpPr>
          <p:nvPr/>
        </p:nvSpPr>
        <p:spPr bwMode="auto">
          <a:xfrm>
            <a:off x="5410200" y="17526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13846" name="Rectangle 86"/>
          <p:cNvSpPr>
            <a:spLocks noChangeArrowheads="1"/>
          </p:cNvSpPr>
          <p:nvPr/>
        </p:nvSpPr>
        <p:spPr bwMode="auto">
          <a:xfrm>
            <a:off x="5410200" y="17526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847" name="Line 87"/>
          <p:cNvSpPr>
            <a:spLocks noChangeShapeType="1"/>
          </p:cNvSpPr>
          <p:nvPr/>
        </p:nvSpPr>
        <p:spPr bwMode="auto">
          <a:xfrm>
            <a:off x="5181600"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48" name="Line 88"/>
          <p:cNvSpPr>
            <a:spLocks noChangeShapeType="1"/>
          </p:cNvSpPr>
          <p:nvPr/>
        </p:nvSpPr>
        <p:spPr bwMode="auto">
          <a:xfrm>
            <a:off x="4419600" y="1600200"/>
            <a:ext cx="1690688"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89"/>
          <p:cNvGrpSpPr>
            <a:grpSpLocks/>
          </p:cNvGrpSpPr>
          <p:nvPr/>
        </p:nvGrpSpPr>
        <p:grpSpPr bwMode="auto">
          <a:xfrm>
            <a:off x="6096000" y="1295400"/>
            <a:ext cx="381000" cy="914400"/>
            <a:chOff x="1392" y="2880"/>
            <a:chExt cx="288" cy="480"/>
          </a:xfrm>
        </p:grpSpPr>
        <p:sp>
          <p:nvSpPr>
            <p:cNvPr id="1013850" name="Line 90"/>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013851" name="Line 91"/>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013852" name="Line 92"/>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013853" name="Line 93"/>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013854" name="Line 94"/>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013855" name="Line 95"/>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013856" name="Line 96"/>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013857" name="Text Box 97"/>
          <p:cNvSpPr txBox="1">
            <a:spLocks noChangeArrowheads="1"/>
          </p:cNvSpPr>
          <p:nvPr/>
        </p:nvSpPr>
        <p:spPr bwMode="auto">
          <a:xfrm>
            <a:off x="6096000" y="16002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013858" name="Line 98"/>
          <p:cNvSpPr>
            <a:spLocks noChangeShapeType="1"/>
          </p:cNvSpPr>
          <p:nvPr/>
        </p:nvSpPr>
        <p:spPr bwMode="auto">
          <a:xfrm>
            <a:off x="5853113" y="2057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59" name="Line 99"/>
          <p:cNvSpPr>
            <a:spLocks noChangeShapeType="1"/>
          </p:cNvSpPr>
          <p:nvPr/>
        </p:nvSpPr>
        <p:spPr bwMode="auto">
          <a:xfrm>
            <a:off x="6477000" y="1752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0" name="Line 100"/>
          <p:cNvSpPr>
            <a:spLocks noChangeShapeType="1"/>
          </p:cNvSpPr>
          <p:nvPr/>
        </p:nvSpPr>
        <p:spPr bwMode="auto">
          <a:xfrm>
            <a:off x="838200" y="1219200"/>
            <a:ext cx="0" cy="3276600"/>
          </a:xfrm>
          <a:prstGeom prst="line">
            <a:avLst/>
          </a:prstGeom>
          <a:noFill/>
          <a:ln w="28575">
            <a:solidFill>
              <a:schemeClr val="accent2"/>
            </a:solidFill>
            <a:round/>
            <a:headEnd/>
            <a:tailEnd/>
          </a:ln>
          <a:effectLst/>
        </p:spPr>
        <p:txBody>
          <a:bodyPr/>
          <a:lstStyle/>
          <a:p>
            <a:endParaRPr lang="en-US"/>
          </a:p>
        </p:txBody>
      </p:sp>
      <p:sp>
        <p:nvSpPr>
          <p:cNvPr id="1013861" name="AutoShape 101"/>
          <p:cNvSpPr>
            <a:spLocks noChangeArrowheads="1"/>
          </p:cNvSpPr>
          <p:nvPr/>
        </p:nvSpPr>
        <p:spPr bwMode="auto">
          <a:xfrm rot="-5400000">
            <a:off x="6400800" y="13716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2" name="Line 102"/>
          <p:cNvSpPr>
            <a:spLocks noChangeShapeType="1"/>
          </p:cNvSpPr>
          <p:nvPr/>
        </p:nvSpPr>
        <p:spPr bwMode="auto">
          <a:xfrm>
            <a:off x="5181600" y="1219200"/>
            <a:ext cx="1524000" cy="0"/>
          </a:xfrm>
          <a:prstGeom prst="line">
            <a:avLst/>
          </a:prstGeom>
          <a:noFill/>
          <a:ln w="28575">
            <a:solidFill>
              <a:schemeClr val="tx1"/>
            </a:solidFill>
            <a:round/>
            <a:headEnd/>
            <a:tailEnd type="triangle" w="med" len="med"/>
          </a:ln>
          <a:effectLst/>
        </p:spPr>
        <p:txBody>
          <a:bodyPr/>
          <a:lstStyle/>
          <a:p>
            <a:endParaRPr lang="en-US"/>
          </a:p>
        </p:txBody>
      </p:sp>
      <p:sp>
        <p:nvSpPr>
          <p:cNvPr id="1013863" name="Line 103"/>
          <p:cNvSpPr>
            <a:spLocks noChangeShapeType="1"/>
          </p:cNvSpPr>
          <p:nvPr/>
        </p:nvSpPr>
        <p:spPr bwMode="auto">
          <a:xfrm>
            <a:off x="5181600" y="1219200"/>
            <a:ext cx="0" cy="381000"/>
          </a:xfrm>
          <a:prstGeom prst="line">
            <a:avLst/>
          </a:prstGeom>
          <a:noFill/>
          <a:ln w="28575">
            <a:solidFill>
              <a:schemeClr val="tx1"/>
            </a:solidFill>
            <a:round/>
            <a:headEnd/>
            <a:tailEnd/>
          </a:ln>
          <a:effectLst/>
        </p:spPr>
        <p:txBody>
          <a:bodyPr/>
          <a:lstStyle/>
          <a:p>
            <a:endParaRPr lang="en-US"/>
          </a:p>
        </p:txBody>
      </p:sp>
      <p:sp>
        <p:nvSpPr>
          <p:cNvPr id="1013864" name="Line 104"/>
          <p:cNvSpPr>
            <a:spLocks noChangeShapeType="1"/>
          </p:cNvSpPr>
          <p:nvPr/>
        </p:nvSpPr>
        <p:spPr bwMode="auto">
          <a:xfrm>
            <a:off x="6934200" y="1524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13865" name="Line 105"/>
          <p:cNvSpPr>
            <a:spLocks noChangeShapeType="1"/>
          </p:cNvSpPr>
          <p:nvPr/>
        </p:nvSpPr>
        <p:spPr bwMode="auto">
          <a:xfrm>
            <a:off x="6858000" y="1752600"/>
            <a:ext cx="0" cy="533400"/>
          </a:xfrm>
          <a:prstGeom prst="line">
            <a:avLst/>
          </a:prstGeom>
          <a:noFill/>
          <a:ln w="12700">
            <a:solidFill>
              <a:schemeClr val="accent1"/>
            </a:solidFill>
            <a:round/>
            <a:headEnd type="triangle" w="med" len="med"/>
            <a:tailEnd/>
          </a:ln>
          <a:effectLst/>
        </p:spPr>
        <p:txBody>
          <a:bodyPr/>
          <a:lstStyle/>
          <a:p>
            <a:endParaRPr lang="en-US"/>
          </a:p>
        </p:txBody>
      </p:sp>
      <p:sp>
        <p:nvSpPr>
          <p:cNvPr id="1013866" name="Rectangle 106"/>
          <p:cNvSpPr>
            <a:spLocks noChangeArrowheads="1"/>
          </p:cNvSpPr>
          <p:nvPr/>
        </p:nvSpPr>
        <p:spPr bwMode="auto">
          <a:xfrm>
            <a:off x="68580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PCSrc</a:t>
            </a:r>
          </a:p>
        </p:txBody>
      </p:sp>
      <p:sp>
        <p:nvSpPr>
          <p:cNvPr id="1013867" name="Line 107"/>
          <p:cNvSpPr>
            <a:spLocks noChangeShapeType="1"/>
          </p:cNvSpPr>
          <p:nvPr/>
        </p:nvSpPr>
        <p:spPr bwMode="auto">
          <a:xfrm>
            <a:off x="66294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13868" name="AutoShape 108"/>
          <p:cNvSpPr>
            <a:spLocks noChangeArrowheads="1"/>
          </p:cNvSpPr>
          <p:nvPr/>
        </p:nvSpPr>
        <p:spPr bwMode="auto">
          <a:xfrm rot="-5400000">
            <a:off x="2933700" y="45339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13869" name="Line 109"/>
          <p:cNvSpPr>
            <a:spLocks noChangeShapeType="1"/>
          </p:cNvSpPr>
          <p:nvPr/>
        </p:nvSpPr>
        <p:spPr bwMode="auto">
          <a:xfrm>
            <a:off x="3352800" y="4648200"/>
            <a:ext cx="152400" cy="0"/>
          </a:xfrm>
          <a:prstGeom prst="line">
            <a:avLst/>
          </a:prstGeom>
          <a:noFill/>
          <a:ln w="19050">
            <a:solidFill>
              <a:schemeClr val="tx1"/>
            </a:solidFill>
            <a:round/>
            <a:headEnd/>
            <a:tailEnd type="triangle" w="med" len="med"/>
          </a:ln>
          <a:effectLst/>
        </p:spPr>
        <p:txBody>
          <a:bodyPr/>
          <a:lstStyle/>
          <a:p>
            <a:endParaRPr lang="en-US"/>
          </a:p>
        </p:txBody>
      </p:sp>
      <p:sp>
        <p:nvSpPr>
          <p:cNvPr id="1013870" name="Line 110"/>
          <p:cNvSpPr>
            <a:spLocks noChangeShapeType="1"/>
          </p:cNvSpPr>
          <p:nvPr/>
        </p:nvSpPr>
        <p:spPr bwMode="auto">
          <a:xfrm>
            <a:off x="2957513" y="4267200"/>
            <a:ext cx="0" cy="228600"/>
          </a:xfrm>
          <a:prstGeom prst="line">
            <a:avLst/>
          </a:prstGeom>
          <a:noFill/>
          <a:ln w="19050">
            <a:solidFill>
              <a:schemeClr val="tx1"/>
            </a:solidFill>
            <a:round/>
            <a:headEnd/>
            <a:tailEnd/>
          </a:ln>
          <a:effectLst/>
        </p:spPr>
        <p:txBody>
          <a:bodyPr/>
          <a:lstStyle/>
          <a:p>
            <a:endParaRPr lang="en-US"/>
          </a:p>
        </p:txBody>
      </p:sp>
      <p:sp>
        <p:nvSpPr>
          <p:cNvPr id="1013871" name="Line 111"/>
          <p:cNvSpPr>
            <a:spLocks noChangeShapeType="1"/>
          </p:cNvSpPr>
          <p:nvPr/>
        </p:nvSpPr>
        <p:spPr bwMode="auto">
          <a:xfrm>
            <a:off x="2957513" y="4495800"/>
            <a:ext cx="166687" cy="0"/>
          </a:xfrm>
          <a:prstGeom prst="line">
            <a:avLst/>
          </a:prstGeom>
          <a:noFill/>
          <a:ln w="19050">
            <a:solidFill>
              <a:schemeClr val="tx1"/>
            </a:solidFill>
            <a:round/>
            <a:headEnd/>
            <a:tailEnd type="triangle" w="med" len="med"/>
          </a:ln>
          <a:effectLst/>
        </p:spPr>
        <p:txBody>
          <a:bodyPr/>
          <a:lstStyle/>
          <a:p>
            <a:endParaRPr lang="en-US"/>
          </a:p>
        </p:txBody>
      </p:sp>
      <p:sp>
        <p:nvSpPr>
          <p:cNvPr id="1013872" name="Line 112"/>
          <p:cNvSpPr>
            <a:spLocks noChangeShapeType="1"/>
          </p:cNvSpPr>
          <p:nvPr/>
        </p:nvSpPr>
        <p:spPr bwMode="auto">
          <a:xfrm>
            <a:off x="3200400" y="3124200"/>
            <a:ext cx="0" cy="1295400"/>
          </a:xfrm>
          <a:prstGeom prst="line">
            <a:avLst/>
          </a:prstGeom>
          <a:noFill/>
          <a:ln w="12700">
            <a:solidFill>
              <a:schemeClr val="accent1"/>
            </a:solidFill>
            <a:round/>
            <a:headEnd/>
            <a:tailEnd type="triangle" w="med" len="med"/>
          </a:ln>
          <a:effectLst/>
        </p:spPr>
        <p:txBody>
          <a:bodyPr/>
          <a:lstStyle/>
          <a:p>
            <a:endParaRPr lang="en-US"/>
          </a:p>
        </p:txBody>
      </p:sp>
      <p:sp>
        <p:nvSpPr>
          <p:cNvPr id="1013873" name="Rectangle 113"/>
          <p:cNvSpPr>
            <a:spLocks noChangeArrowheads="1"/>
          </p:cNvSpPr>
          <p:nvPr/>
        </p:nvSpPr>
        <p:spPr bwMode="auto">
          <a:xfrm>
            <a:off x="2667000" y="3276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13874" name="Oval 114"/>
          <p:cNvSpPr>
            <a:spLocks noChangeArrowheads="1"/>
          </p:cNvSpPr>
          <p:nvPr/>
        </p:nvSpPr>
        <p:spPr bwMode="auto">
          <a:xfrm>
            <a:off x="5791200" y="5410200"/>
            <a:ext cx="609600" cy="762000"/>
          </a:xfrm>
          <a:prstGeom prst="ellipse">
            <a:avLst/>
          </a:prstGeom>
          <a:noFill/>
          <a:ln w="12700">
            <a:solidFill>
              <a:schemeClr val="accent1"/>
            </a:solidFill>
            <a:round/>
            <a:headEnd/>
            <a:tailEnd/>
          </a:ln>
          <a:effectLst/>
        </p:spPr>
        <p:txBody>
          <a:bodyPr wrap="none" anchor="ctr"/>
          <a:lstStyle/>
          <a:p>
            <a:endParaRPr lang="en-US"/>
          </a:p>
        </p:txBody>
      </p:sp>
      <p:sp>
        <p:nvSpPr>
          <p:cNvPr id="1013875" name="Rectangle 115"/>
          <p:cNvSpPr>
            <a:spLocks noChangeArrowheads="1"/>
          </p:cNvSpPr>
          <p:nvPr/>
        </p:nvSpPr>
        <p:spPr bwMode="auto">
          <a:xfrm>
            <a:off x="5867400" y="55626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13876" name="Line 116"/>
          <p:cNvSpPr>
            <a:spLocks noChangeShapeType="1"/>
          </p:cNvSpPr>
          <p:nvPr/>
        </p:nvSpPr>
        <p:spPr bwMode="auto">
          <a:xfrm>
            <a:off x="3657600" y="6324600"/>
            <a:ext cx="1905000" cy="0"/>
          </a:xfrm>
          <a:prstGeom prst="line">
            <a:avLst/>
          </a:prstGeom>
          <a:noFill/>
          <a:ln w="19050">
            <a:solidFill>
              <a:schemeClr val="tx1"/>
            </a:solidFill>
            <a:round/>
            <a:headEnd/>
            <a:tailEnd/>
          </a:ln>
          <a:effectLst/>
        </p:spPr>
        <p:txBody>
          <a:bodyPr/>
          <a:lstStyle/>
          <a:p>
            <a:endParaRPr lang="en-US"/>
          </a:p>
        </p:txBody>
      </p:sp>
      <p:sp>
        <p:nvSpPr>
          <p:cNvPr id="1013877" name="Line 117"/>
          <p:cNvSpPr>
            <a:spLocks noChangeShapeType="1"/>
          </p:cNvSpPr>
          <p:nvPr/>
        </p:nvSpPr>
        <p:spPr bwMode="auto">
          <a:xfrm>
            <a:off x="5548313" y="56388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13878" name="Rectangle 118"/>
          <p:cNvSpPr>
            <a:spLocks noChangeArrowheads="1"/>
          </p:cNvSpPr>
          <p:nvPr/>
        </p:nvSpPr>
        <p:spPr bwMode="auto">
          <a:xfrm>
            <a:off x="86106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79" name="Rectangle 119"/>
          <p:cNvSpPr>
            <a:spLocks noChangeArrowheads="1"/>
          </p:cNvSpPr>
          <p:nvPr/>
        </p:nvSpPr>
        <p:spPr bwMode="auto">
          <a:xfrm>
            <a:off x="5410200" y="495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0" name="Rectangle 120"/>
          <p:cNvSpPr>
            <a:spLocks noChangeArrowheads="1"/>
          </p:cNvSpPr>
          <p:nvPr/>
        </p:nvSpPr>
        <p:spPr bwMode="auto">
          <a:xfrm>
            <a:off x="3124200" y="464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1" name="Rectangle 121"/>
          <p:cNvSpPr>
            <a:spLocks noChangeArrowheads="1"/>
          </p:cNvSpPr>
          <p:nvPr/>
        </p:nvSpPr>
        <p:spPr bwMode="auto">
          <a:xfrm>
            <a:off x="3124200" y="4343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2" name="Rectangle 122"/>
          <p:cNvSpPr>
            <a:spLocks noChangeArrowheads="1"/>
          </p:cNvSpPr>
          <p:nvPr/>
        </p:nvSpPr>
        <p:spPr bwMode="auto">
          <a:xfrm>
            <a:off x="54102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3" name="Rectangle 123"/>
          <p:cNvSpPr>
            <a:spLocks noChangeArrowheads="1"/>
          </p:cNvSpPr>
          <p:nvPr/>
        </p:nvSpPr>
        <p:spPr bwMode="auto">
          <a:xfrm>
            <a:off x="8610600" y="4724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4" name="Rectangle 124"/>
          <p:cNvSpPr>
            <a:spLocks noChangeArrowheads="1"/>
          </p:cNvSpPr>
          <p:nvPr/>
        </p:nvSpPr>
        <p:spPr bwMode="auto">
          <a:xfrm>
            <a:off x="6705600" y="114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885" name="Rectangle 125"/>
          <p:cNvSpPr>
            <a:spLocks noChangeArrowheads="1"/>
          </p:cNvSpPr>
          <p:nvPr/>
        </p:nvSpPr>
        <p:spPr bwMode="auto">
          <a:xfrm>
            <a:off x="6705600" y="1600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886" name="Rectangle 126"/>
          <p:cNvSpPr>
            <a:spLocks noChangeArrowheads="1"/>
          </p:cNvSpPr>
          <p:nvPr/>
        </p:nvSpPr>
        <p:spPr bwMode="auto">
          <a:xfrm>
            <a:off x="2514600" y="2057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13887" name="Line 127"/>
          <p:cNvSpPr>
            <a:spLocks noChangeShapeType="1"/>
          </p:cNvSpPr>
          <p:nvPr/>
        </p:nvSpPr>
        <p:spPr bwMode="auto">
          <a:xfrm>
            <a:off x="6096000" y="61722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13888" name="Rectangle 128"/>
          <p:cNvSpPr>
            <a:spLocks noChangeArrowheads="1"/>
          </p:cNvSpPr>
          <p:nvPr/>
        </p:nvSpPr>
        <p:spPr bwMode="auto">
          <a:xfrm>
            <a:off x="4724400" y="6019800"/>
            <a:ext cx="7620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Instr[5-0]</a:t>
            </a:r>
          </a:p>
        </p:txBody>
      </p:sp>
      <p:sp>
        <p:nvSpPr>
          <p:cNvPr id="1013889" name="Rectangle 129"/>
          <p:cNvSpPr>
            <a:spLocks noChangeArrowheads="1"/>
          </p:cNvSpPr>
          <p:nvPr/>
        </p:nvSpPr>
        <p:spPr bwMode="auto">
          <a:xfrm>
            <a:off x="2667000" y="5486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Instr[15-0]</a:t>
            </a:r>
          </a:p>
        </p:txBody>
      </p:sp>
      <p:sp>
        <p:nvSpPr>
          <p:cNvPr id="1013890" name="Rectangle 130"/>
          <p:cNvSpPr>
            <a:spLocks noChangeArrowheads="1"/>
          </p:cNvSpPr>
          <p:nvPr/>
        </p:nvSpPr>
        <p:spPr bwMode="auto">
          <a:xfrm>
            <a:off x="2652713" y="3657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Instr[25-21]</a:t>
            </a:r>
          </a:p>
        </p:txBody>
      </p:sp>
      <p:sp>
        <p:nvSpPr>
          <p:cNvPr id="1013891" name="Rectangle 131"/>
          <p:cNvSpPr>
            <a:spLocks noChangeArrowheads="1"/>
          </p:cNvSpPr>
          <p:nvPr/>
        </p:nvSpPr>
        <p:spPr bwMode="auto">
          <a:xfrm>
            <a:off x="2652713" y="40386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Instr[20-16]</a:t>
            </a:r>
          </a:p>
        </p:txBody>
      </p:sp>
      <p:sp>
        <p:nvSpPr>
          <p:cNvPr id="1013892" name="Text Box 132"/>
          <p:cNvSpPr txBox="1">
            <a:spLocks noChangeArrowheads="1"/>
          </p:cNvSpPr>
          <p:nvPr/>
        </p:nvSpPr>
        <p:spPr bwMode="auto">
          <a:xfrm>
            <a:off x="2576513" y="4800600"/>
            <a:ext cx="701675" cy="457200"/>
          </a:xfrm>
          <a:prstGeom prst="rect">
            <a:avLst/>
          </a:prstGeom>
          <a:noFill/>
          <a:ln w="12700">
            <a:noFill/>
            <a:miter lim="800000"/>
            <a:headEnd/>
            <a:tailEnd/>
          </a:ln>
          <a:effectLst/>
        </p:spPr>
        <p:txBody>
          <a:bodyPr>
            <a:spAutoFit/>
          </a:bodyPr>
          <a:lstStyle/>
          <a:p>
            <a:pPr algn="r"/>
            <a:r>
              <a:rPr lang="en-US" sz="1200">
                <a:solidFill>
                  <a:schemeClr val="tx1"/>
                </a:solidFill>
              </a:rPr>
              <a:t>Instr[15  -11]</a:t>
            </a:r>
          </a:p>
        </p:txBody>
      </p:sp>
      <p:sp>
        <p:nvSpPr>
          <p:cNvPr id="1013893" name="Line 133"/>
          <p:cNvSpPr>
            <a:spLocks noChangeShapeType="1"/>
          </p:cNvSpPr>
          <p:nvPr/>
        </p:nvSpPr>
        <p:spPr bwMode="auto">
          <a:xfrm>
            <a:off x="228600" y="762000"/>
            <a:ext cx="0" cy="3733800"/>
          </a:xfrm>
          <a:prstGeom prst="line">
            <a:avLst/>
          </a:prstGeom>
          <a:noFill/>
          <a:ln w="28575">
            <a:solidFill>
              <a:schemeClr val="accent2"/>
            </a:solidFill>
            <a:round/>
            <a:headEnd/>
            <a:tailEnd/>
          </a:ln>
          <a:effectLst/>
        </p:spPr>
        <p:txBody>
          <a:bodyPr/>
          <a:lstStyle/>
          <a:p>
            <a:endParaRPr lang="en-US"/>
          </a:p>
        </p:txBody>
      </p:sp>
      <p:sp>
        <p:nvSpPr>
          <p:cNvPr id="1013894" name="Line 134"/>
          <p:cNvSpPr>
            <a:spLocks noChangeShapeType="1"/>
          </p:cNvSpPr>
          <p:nvPr/>
        </p:nvSpPr>
        <p:spPr bwMode="auto">
          <a:xfrm>
            <a:off x="7848600" y="762000"/>
            <a:ext cx="0" cy="533400"/>
          </a:xfrm>
          <a:prstGeom prst="line">
            <a:avLst/>
          </a:prstGeom>
          <a:noFill/>
          <a:ln w="28575">
            <a:solidFill>
              <a:schemeClr val="accent2"/>
            </a:solidFill>
            <a:round/>
            <a:headEnd/>
            <a:tailEnd/>
          </a:ln>
          <a:effectLst/>
        </p:spPr>
        <p:txBody>
          <a:bodyPr/>
          <a:lstStyle/>
          <a:p>
            <a:endParaRPr lang="en-US"/>
          </a:p>
        </p:txBody>
      </p:sp>
      <p:sp>
        <p:nvSpPr>
          <p:cNvPr id="1013895" name="Line 135"/>
          <p:cNvSpPr>
            <a:spLocks noChangeShapeType="1"/>
          </p:cNvSpPr>
          <p:nvPr/>
        </p:nvSpPr>
        <p:spPr bwMode="auto">
          <a:xfrm>
            <a:off x="5181600" y="5105400"/>
            <a:ext cx="0" cy="609600"/>
          </a:xfrm>
          <a:prstGeom prst="line">
            <a:avLst/>
          </a:prstGeom>
          <a:noFill/>
          <a:ln w="28575">
            <a:solidFill>
              <a:schemeClr val="tx1"/>
            </a:solidFill>
            <a:round/>
            <a:headEnd/>
            <a:tailEnd/>
          </a:ln>
          <a:effectLst/>
        </p:spPr>
        <p:txBody>
          <a:bodyPr/>
          <a:lstStyle/>
          <a:p>
            <a:endParaRPr lang="en-US"/>
          </a:p>
        </p:txBody>
      </p:sp>
      <p:sp>
        <p:nvSpPr>
          <p:cNvPr id="1013896" name="Oval 136"/>
          <p:cNvSpPr>
            <a:spLocks noChangeArrowheads="1"/>
          </p:cNvSpPr>
          <p:nvPr/>
        </p:nvSpPr>
        <p:spPr bwMode="auto">
          <a:xfrm>
            <a:off x="2971800" y="19812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13897" name="Rectangle 137"/>
          <p:cNvSpPr>
            <a:spLocks noChangeArrowheads="1"/>
          </p:cNvSpPr>
          <p:nvPr/>
        </p:nvSpPr>
        <p:spPr bwMode="auto">
          <a:xfrm>
            <a:off x="3124200" y="24384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1013898" name="Line 138"/>
          <p:cNvSpPr>
            <a:spLocks noChangeShapeType="1"/>
          </p:cNvSpPr>
          <p:nvPr/>
        </p:nvSpPr>
        <p:spPr bwMode="auto">
          <a:xfrm>
            <a:off x="2667000" y="1066800"/>
            <a:ext cx="0" cy="3429000"/>
          </a:xfrm>
          <a:prstGeom prst="line">
            <a:avLst/>
          </a:prstGeom>
          <a:noFill/>
          <a:ln w="28575">
            <a:solidFill>
              <a:schemeClr val="accent2"/>
            </a:solidFill>
            <a:round/>
            <a:headEnd/>
            <a:tailEnd/>
          </a:ln>
          <a:effectLst/>
        </p:spPr>
        <p:txBody>
          <a:bodyPr/>
          <a:lstStyle/>
          <a:p>
            <a:endParaRPr lang="en-US"/>
          </a:p>
        </p:txBody>
      </p:sp>
      <p:sp>
        <p:nvSpPr>
          <p:cNvPr id="1013899" name="Line 139"/>
          <p:cNvSpPr>
            <a:spLocks noChangeShapeType="1"/>
          </p:cNvSpPr>
          <p:nvPr/>
        </p:nvSpPr>
        <p:spPr bwMode="auto">
          <a:xfrm>
            <a:off x="2667000" y="2667000"/>
            <a:ext cx="304800" cy="0"/>
          </a:xfrm>
          <a:prstGeom prst="line">
            <a:avLst/>
          </a:prstGeom>
          <a:noFill/>
          <a:ln w="19050">
            <a:solidFill>
              <a:schemeClr val="accent2"/>
            </a:solidFill>
            <a:round/>
            <a:headEnd/>
            <a:tailEnd type="triangle" w="med" len="med"/>
          </a:ln>
          <a:effectLst/>
        </p:spPr>
        <p:txBody>
          <a:bodyPr/>
          <a:lstStyle/>
          <a:p>
            <a:endParaRPr lang="en-US"/>
          </a:p>
        </p:txBody>
      </p:sp>
      <p:sp>
        <p:nvSpPr>
          <p:cNvPr id="1013900" name="Rectangle 140"/>
          <p:cNvSpPr>
            <a:spLocks noChangeArrowheads="1"/>
          </p:cNvSpPr>
          <p:nvPr/>
        </p:nvSpPr>
        <p:spPr bwMode="auto">
          <a:xfrm>
            <a:off x="2209800" y="24384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Instr[31-26]</a:t>
            </a:r>
          </a:p>
        </p:txBody>
      </p:sp>
      <p:sp>
        <p:nvSpPr>
          <p:cNvPr id="1013901" name="AutoShape 141"/>
          <p:cNvSpPr>
            <a:spLocks noChangeArrowheads="1"/>
          </p:cNvSpPr>
          <p:nvPr/>
        </p:nvSpPr>
        <p:spPr bwMode="auto">
          <a:xfrm>
            <a:off x="6400800" y="21336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13902" name="Line 142"/>
          <p:cNvSpPr>
            <a:spLocks noChangeShapeType="1"/>
          </p:cNvSpPr>
          <p:nvPr/>
        </p:nvSpPr>
        <p:spPr bwMode="auto">
          <a:xfrm>
            <a:off x="6705600" y="2286000"/>
            <a:ext cx="152400" cy="0"/>
          </a:xfrm>
          <a:prstGeom prst="line">
            <a:avLst/>
          </a:prstGeom>
          <a:noFill/>
          <a:ln w="12700">
            <a:solidFill>
              <a:schemeClr val="accent1"/>
            </a:solidFill>
            <a:round/>
            <a:headEnd/>
            <a:tailEnd/>
          </a:ln>
          <a:effectLst/>
        </p:spPr>
        <p:txBody>
          <a:bodyPr/>
          <a:lstStyle/>
          <a:p>
            <a:endParaRPr lang="en-US"/>
          </a:p>
        </p:txBody>
      </p:sp>
      <p:sp>
        <p:nvSpPr>
          <p:cNvPr id="1013903" name="Line 143"/>
          <p:cNvSpPr>
            <a:spLocks noChangeShapeType="1"/>
          </p:cNvSpPr>
          <p:nvPr/>
        </p:nvSpPr>
        <p:spPr bwMode="auto">
          <a:xfrm>
            <a:off x="6248400" y="2362200"/>
            <a:ext cx="152400" cy="0"/>
          </a:xfrm>
          <a:prstGeom prst="line">
            <a:avLst/>
          </a:prstGeom>
          <a:noFill/>
          <a:ln w="12700">
            <a:solidFill>
              <a:schemeClr val="accent1"/>
            </a:solidFill>
            <a:round/>
            <a:headEnd/>
            <a:tailEnd/>
          </a:ln>
          <a:effectLst/>
        </p:spPr>
        <p:txBody>
          <a:bodyPr/>
          <a:lstStyle/>
          <a:p>
            <a:endParaRPr lang="en-US"/>
          </a:p>
        </p:txBody>
      </p:sp>
      <p:sp>
        <p:nvSpPr>
          <p:cNvPr id="1013904" name="Line 144"/>
          <p:cNvSpPr>
            <a:spLocks noChangeShapeType="1"/>
          </p:cNvSpPr>
          <p:nvPr/>
        </p:nvSpPr>
        <p:spPr bwMode="auto">
          <a:xfrm>
            <a:off x="3733800" y="2362200"/>
            <a:ext cx="2438400" cy="0"/>
          </a:xfrm>
          <a:prstGeom prst="line">
            <a:avLst/>
          </a:prstGeom>
          <a:noFill/>
          <a:ln w="12700">
            <a:solidFill>
              <a:schemeClr val="accent1"/>
            </a:solidFill>
            <a:round/>
            <a:headEnd/>
            <a:tailEnd/>
          </a:ln>
          <a:effectLst/>
        </p:spPr>
        <p:txBody>
          <a:bodyPr/>
          <a:lstStyle/>
          <a:p>
            <a:endParaRPr lang="en-US"/>
          </a:p>
        </p:txBody>
      </p:sp>
      <p:sp>
        <p:nvSpPr>
          <p:cNvPr id="1013905" name="Rectangle 145"/>
          <p:cNvSpPr>
            <a:spLocks noChangeArrowheads="1"/>
          </p:cNvSpPr>
          <p:nvPr/>
        </p:nvSpPr>
        <p:spPr bwMode="auto">
          <a:xfrm>
            <a:off x="3810000" y="2133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Branch</a:t>
            </a:r>
          </a:p>
        </p:txBody>
      </p:sp>
      <p:sp>
        <p:nvSpPr>
          <p:cNvPr id="1013906" name="Line 146"/>
          <p:cNvSpPr>
            <a:spLocks noChangeShapeType="1"/>
          </p:cNvSpPr>
          <p:nvPr/>
        </p:nvSpPr>
        <p:spPr bwMode="auto">
          <a:xfrm>
            <a:off x="3733800" y="2514600"/>
            <a:ext cx="5181600" cy="0"/>
          </a:xfrm>
          <a:prstGeom prst="line">
            <a:avLst/>
          </a:prstGeom>
          <a:noFill/>
          <a:ln w="12700">
            <a:solidFill>
              <a:schemeClr val="accent1"/>
            </a:solidFill>
            <a:round/>
            <a:headEnd/>
            <a:tailEnd/>
          </a:ln>
          <a:effectLst/>
        </p:spPr>
        <p:txBody>
          <a:bodyPr/>
          <a:lstStyle/>
          <a:p>
            <a:endParaRPr lang="en-US"/>
          </a:p>
        </p:txBody>
      </p:sp>
      <p:sp>
        <p:nvSpPr>
          <p:cNvPr id="1013907" name="Line 147"/>
          <p:cNvSpPr>
            <a:spLocks noChangeShapeType="1"/>
          </p:cNvSpPr>
          <p:nvPr/>
        </p:nvSpPr>
        <p:spPr bwMode="auto">
          <a:xfrm>
            <a:off x="7543800" y="5486400"/>
            <a:ext cx="1371600" cy="0"/>
          </a:xfrm>
          <a:prstGeom prst="line">
            <a:avLst/>
          </a:prstGeom>
          <a:noFill/>
          <a:ln w="12700">
            <a:solidFill>
              <a:schemeClr val="accent1"/>
            </a:solidFill>
            <a:round/>
            <a:headEnd/>
            <a:tailEnd/>
          </a:ln>
          <a:effectLst/>
        </p:spPr>
        <p:txBody>
          <a:bodyPr/>
          <a:lstStyle/>
          <a:p>
            <a:endParaRPr lang="en-US"/>
          </a:p>
        </p:txBody>
      </p:sp>
      <p:sp>
        <p:nvSpPr>
          <p:cNvPr id="1013908" name="Line 148"/>
          <p:cNvSpPr>
            <a:spLocks noChangeShapeType="1"/>
          </p:cNvSpPr>
          <p:nvPr/>
        </p:nvSpPr>
        <p:spPr bwMode="auto">
          <a:xfrm>
            <a:off x="8915400" y="2514600"/>
            <a:ext cx="0" cy="2971800"/>
          </a:xfrm>
          <a:prstGeom prst="line">
            <a:avLst/>
          </a:prstGeom>
          <a:noFill/>
          <a:ln w="12700">
            <a:solidFill>
              <a:schemeClr val="accent1"/>
            </a:solidFill>
            <a:round/>
            <a:headEnd/>
            <a:tailEnd/>
          </a:ln>
          <a:effectLst/>
        </p:spPr>
        <p:txBody>
          <a:bodyPr/>
          <a:lstStyle/>
          <a:p>
            <a:endParaRPr lang="en-US"/>
          </a:p>
        </p:txBody>
      </p:sp>
      <p:sp>
        <p:nvSpPr>
          <p:cNvPr id="1013909" name="Line 149"/>
          <p:cNvSpPr>
            <a:spLocks noChangeShapeType="1"/>
          </p:cNvSpPr>
          <p:nvPr/>
        </p:nvSpPr>
        <p:spPr bwMode="auto">
          <a:xfrm>
            <a:off x="3733800" y="2667000"/>
            <a:ext cx="4953000" cy="0"/>
          </a:xfrm>
          <a:prstGeom prst="line">
            <a:avLst/>
          </a:prstGeom>
          <a:noFill/>
          <a:ln w="12700">
            <a:solidFill>
              <a:schemeClr val="accent1"/>
            </a:solidFill>
            <a:round/>
            <a:headEnd/>
            <a:tailEnd/>
          </a:ln>
          <a:effectLst/>
        </p:spPr>
        <p:txBody>
          <a:bodyPr/>
          <a:lstStyle/>
          <a:p>
            <a:endParaRPr lang="en-US"/>
          </a:p>
        </p:txBody>
      </p:sp>
      <p:sp>
        <p:nvSpPr>
          <p:cNvPr id="1013910" name="Line 150"/>
          <p:cNvSpPr>
            <a:spLocks noChangeShapeType="1"/>
          </p:cNvSpPr>
          <p:nvPr/>
        </p:nvSpPr>
        <p:spPr bwMode="auto">
          <a:xfrm>
            <a:off x="3733800" y="2819400"/>
            <a:ext cx="3810000" cy="0"/>
          </a:xfrm>
          <a:prstGeom prst="line">
            <a:avLst/>
          </a:prstGeom>
          <a:noFill/>
          <a:ln w="12700">
            <a:solidFill>
              <a:schemeClr val="accent1"/>
            </a:solidFill>
            <a:round/>
            <a:headEnd/>
            <a:tailEnd/>
          </a:ln>
          <a:effectLst/>
        </p:spPr>
        <p:txBody>
          <a:bodyPr/>
          <a:lstStyle/>
          <a:p>
            <a:endParaRPr lang="en-US"/>
          </a:p>
        </p:txBody>
      </p:sp>
      <p:sp>
        <p:nvSpPr>
          <p:cNvPr id="1013911" name="Line 151"/>
          <p:cNvSpPr>
            <a:spLocks noChangeShapeType="1"/>
          </p:cNvSpPr>
          <p:nvPr/>
        </p:nvSpPr>
        <p:spPr bwMode="auto">
          <a:xfrm>
            <a:off x="3581400" y="3124200"/>
            <a:ext cx="609600" cy="0"/>
          </a:xfrm>
          <a:prstGeom prst="line">
            <a:avLst/>
          </a:prstGeom>
          <a:noFill/>
          <a:ln w="12700">
            <a:solidFill>
              <a:schemeClr val="accent1"/>
            </a:solidFill>
            <a:round/>
            <a:headEnd/>
            <a:tailEnd/>
          </a:ln>
          <a:effectLst/>
        </p:spPr>
        <p:txBody>
          <a:bodyPr/>
          <a:lstStyle/>
          <a:p>
            <a:endParaRPr lang="en-US"/>
          </a:p>
        </p:txBody>
      </p:sp>
      <p:sp>
        <p:nvSpPr>
          <p:cNvPr id="1013912" name="Line 152"/>
          <p:cNvSpPr>
            <a:spLocks noChangeShapeType="1"/>
          </p:cNvSpPr>
          <p:nvPr/>
        </p:nvSpPr>
        <p:spPr bwMode="auto">
          <a:xfrm>
            <a:off x="3657600" y="2971800"/>
            <a:ext cx="1828800" cy="0"/>
          </a:xfrm>
          <a:prstGeom prst="line">
            <a:avLst/>
          </a:prstGeom>
          <a:noFill/>
          <a:ln w="12700">
            <a:solidFill>
              <a:schemeClr val="accent1"/>
            </a:solidFill>
            <a:round/>
            <a:headEnd/>
            <a:tailEnd/>
          </a:ln>
          <a:effectLst/>
        </p:spPr>
        <p:txBody>
          <a:bodyPr/>
          <a:lstStyle/>
          <a:p>
            <a:endParaRPr lang="en-US"/>
          </a:p>
        </p:txBody>
      </p:sp>
      <p:sp>
        <p:nvSpPr>
          <p:cNvPr id="1013913" name="Line 153"/>
          <p:cNvSpPr>
            <a:spLocks noChangeShapeType="1"/>
          </p:cNvSpPr>
          <p:nvPr/>
        </p:nvSpPr>
        <p:spPr bwMode="auto">
          <a:xfrm>
            <a:off x="5486400" y="29718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13914" name="Line 154"/>
          <p:cNvSpPr>
            <a:spLocks noChangeShapeType="1"/>
          </p:cNvSpPr>
          <p:nvPr/>
        </p:nvSpPr>
        <p:spPr bwMode="auto">
          <a:xfrm>
            <a:off x="2590800" y="6477000"/>
            <a:ext cx="3505200" cy="0"/>
          </a:xfrm>
          <a:prstGeom prst="line">
            <a:avLst/>
          </a:prstGeom>
          <a:noFill/>
          <a:ln w="19050">
            <a:solidFill>
              <a:schemeClr val="accent1"/>
            </a:solidFill>
            <a:round/>
            <a:headEnd/>
            <a:tailEnd/>
          </a:ln>
          <a:effectLst/>
        </p:spPr>
        <p:txBody>
          <a:bodyPr/>
          <a:lstStyle/>
          <a:p>
            <a:endParaRPr lang="en-US"/>
          </a:p>
        </p:txBody>
      </p:sp>
      <p:sp>
        <p:nvSpPr>
          <p:cNvPr id="1013915" name="Line 155"/>
          <p:cNvSpPr>
            <a:spLocks noChangeShapeType="1"/>
          </p:cNvSpPr>
          <p:nvPr/>
        </p:nvSpPr>
        <p:spPr bwMode="auto">
          <a:xfrm>
            <a:off x="2590800" y="2286000"/>
            <a:ext cx="0" cy="4191000"/>
          </a:xfrm>
          <a:prstGeom prst="line">
            <a:avLst/>
          </a:prstGeom>
          <a:noFill/>
          <a:ln w="19050">
            <a:solidFill>
              <a:schemeClr val="accent1"/>
            </a:solidFill>
            <a:round/>
            <a:headEnd/>
            <a:tailEnd/>
          </a:ln>
          <a:effectLst/>
        </p:spPr>
        <p:txBody>
          <a:bodyPr/>
          <a:lstStyle/>
          <a:p>
            <a:endParaRPr lang="en-US"/>
          </a:p>
        </p:txBody>
      </p:sp>
      <p:sp>
        <p:nvSpPr>
          <p:cNvPr id="1013916" name="Line 156"/>
          <p:cNvSpPr>
            <a:spLocks noChangeShapeType="1"/>
          </p:cNvSpPr>
          <p:nvPr/>
        </p:nvSpPr>
        <p:spPr bwMode="auto">
          <a:xfrm>
            <a:off x="2590800" y="2286000"/>
            <a:ext cx="457200" cy="0"/>
          </a:xfrm>
          <a:prstGeom prst="line">
            <a:avLst/>
          </a:prstGeom>
          <a:noFill/>
          <a:ln w="19050">
            <a:solidFill>
              <a:schemeClr val="accent1"/>
            </a:solidFill>
            <a:round/>
            <a:headEnd/>
            <a:tailEnd/>
          </a:ln>
          <a:effectLst/>
        </p:spPr>
        <p:txBody>
          <a:bodyPr/>
          <a:lstStyle/>
          <a:p>
            <a:endParaRPr lang="en-US"/>
          </a:p>
        </p:txBody>
      </p:sp>
      <p:sp>
        <p:nvSpPr>
          <p:cNvPr id="1013917" name="Line 157"/>
          <p:cNvSpPr>
            <a:spLocks noChangeShapeType="1"/>
          </p:cNvSpPr>
          <p:nvPr/>
        </p:nvSpPr>
        <p:spPr bwMode="auto">
          <a:xfrm>
            <a:off x="3657600" y="5715000"/>
            <a:ext cx="0" cy="609600"/>
          </a:xfrm>
          <a:prstGeom prst="line">
            <a:avLst/>
          </a:prstGeom>
          <a:noFill/>
          <a:ln w="12700">
            <a:solidFill>
              <a:schemeClr val="tx1"/>
            </a:solidFill>
            <a:round/>
            <a:headEnd/>
            <a:tailEnd/>
          </a:ln>
          <a:effectLst/>
        </p:spPr>
        <p:txBody>
          <a:bodyPr/>
          <a:lstStyle/>
          <a:p>
            <a:endParaRPr lang="en-US"/>
          </a:p>
        </p:txBody>
      </p:sp>
      <p:sp>
        <p:nvSpPr>
          <p:cNvPr id="1013918" name="Line 158"/>
          <p:cNvSpPr>
            <a:spLocks noChangeShapeType="1"/>
          </p:cNvSpPr>
          <p:nvPr/>
        </p:nvSpPr>
        <p:spPr bwMode="auto">
          <a:xfrm>
            <a:off x="5562600" y="5638800"/>
            <a:ext cx="0" cy="685800"/>
          </a:xfrm>
          <a:prstGeom prst="line">
            <a:avLst/>
          </a:prstGeom>
          <a:noFill/>
          <a:ln w="12700">
            <a:solidFill>
              <a:schemeClr val="tx1"/>
            </a:solidFill>
            <a:round/>
            <a:headEnd/>
            <a:tailEnd/>
          </a:ln>
          <a:effectLst/>
        </p:spPr>
        <p:txBody>
          <a:bodyPr/>
          <a:lstStyle/>
          <a:p>
            <a:endParaRPr lang="en-US"/>
          </a:p>
        </p:txBody>
      </p:sp>
      <p:sp>
        <p:nvSpPr>
          <p:cNvPr id="1013919" name="Line 159"/>
          <p:cNvSpPr>
            <a:spLocks noChangeShapeType="1"/>
          </p:cNvSpPr>
          <p:nvPr/>
        </p:nvSpPr>
        <p:spPr bwMode="auto">
          <a:xfrm>
            <a:off x="6172200" y="2209800"/>
            <a:ext cx="228600" cy="0"/>
          </a:xfrm>
          <a:prstGeom prst="line">
            <a:avLst/>
          </a:prstGeom>
          <a:noFill/>
          <a:ln w="12700">
            <a:solidFill>
              <a:schemeClr val="accent1"/>
            </a:solidFill>
            <a:round/>
            <a:headEnd/>
            <a:tailEnd/>
          </a:ln>
          <a:effectLst/>
        </p:spPr>
        <p:txBody>
          <a:bodyPr/>
          <a:lstStyle/>
          <a:p>
            <a:endParaRPr lang="en-US"/>
          </a:p>
        </p:txBody>
      </p:sp>
      <p:sp>
        <p:nvSpPr>
          <p:cNvPr id="1013920" name="Line 160"/>
          <p:cNvSpPr>
            <a:spLocks noChangeShapeType="1"/>
          </p:cNvSpPr>
          <p:nvPr/>
        </p:nvSpPr>
        <p:spPr bwMode="auto">
          <a:xfrm flipV="1">
            <a:off x="6172200" y="2209800"/>
            <a:ext cx="0" cy="152400"/>
          </a:xfrm>
          <a:prstGeom prst="line">
            <a:avLst/>
          </a:prstGeom>
          <a:noFill/>
          <a:ln w="12700">
            <a:solidFill>
              <a:schemeClr val="accent1"/>
            </a:solidFill>
            <a:round/>
            <a:headEnd/>
            <a:tailEnd/>
          </a:ln>
          <a:effectLst/>
        </p:spPr>
        <p:txBody>
          <a:bodyPr/>
          <a:lstStyle/>
          <a:p>
            <a:endParaRPr lang="en-US"/>
          </a:p>
        </p:txBody>
      </p:sp>
      <p:sp>
        <p:nvSpPr>
          <p:cNvPr id="1013921" name="Line 161"/>
          <p:cNvSpPr>
            <a:spLocks noChangeShapeType="1"/>
          </p:cNvSpPr>
          <p:nvPr/>
        </p:nvSpPr>
        <p:spPr bwMode="auto">
          <a:xfrm>
            <a:off x="2133600" y="1600200"/>
            <a:ext cx="2286000" cy="0"/>
          </a:xfrm>
          <a:prstGeom prst="line">
            <a:avLst/>
          </a:prstGeom>
          <a:noFill/>
          <a:ln w="28575">
            <a:solidFill>
              <a:schemeClr val="accent2"/>
            </a:solidFill>
            <a:round/>
            <a:headEnd/>
            <a:tailEnd/>
          </a:ln>
          <a:effectLst/>
        </p:spPr>
        <p:txBody>
          <a:bodyPr/>
          <a:lstStyle/>
          <a:p>
            <a:endParaRPr lang="en-US"/>
          </a:p>
        </p:txBody>
      </p:sp>
      <p:sp>
        <p:nvSpPr>
          <p:cNvPr id="1013922" name="Line 162"/>
          <p:cNvSpPr>
            <a:spLocks noChangeShapeType="1"/>
          </p:cNvSpPr>
          <p:nvPr/>
        </p:nvSpPr>
        <p:spPr bwMode="auto">
          <a:xfrm>
            <a:off x="4953000" y="4724400"/>
            <a:ext cx="152400" cy="0"/>
          </a:xfrm>
          <a:prstGeom prst="line">
            <a:avLst/>
          </a:prstGeom>
          <a:noFill/>
          <a:ln w="28575">
            <a:solidFill>
              <a:schemeClr val="tx1"/>
            </a:solidFill>
            <a:round/>
            <a:headEnd/>
            <a:tailEnd/>
          </a:ln>
          <a:effectLst/>
        </p:spPr>
        <p:txBody>
          <a:bodyPr/>
          <a:lstStyle/>
          <a:p>
            <a:endParaRPr lang="en-US"/>
          </a:p>
        </p:txBody>
      </p:sp>
      <p:sp>
        <p:nvSpPr>
          <p:cNvPr id="1013923" name="Line 163"/>
          <p:cNvSpPr>
            <a:spLocks noChangeShapeType="1"/>
          </p:cNvSpPr>
          <p:nvPr/>
        </p:nvSpPr>
        <p:spPr bwMode="auto">
          <a:xfrm>
            <a:off x="6477000" y="4038600"/>
            <a:ext cx="0" cy="457200"/>
          </a:xfrm>
          <a:prstGeom prst="line">
            <a:avLst/>
          </a:prstGeom>
          <a:noFill/>
          <a:ln w="28575">
            <a:solidFill>
              <a:schemeClr val="tx1"/>
            </a:solidFill>
            <a:round/>
            <a:headEnd/>
            <a:tailEnd/>
          </a:ln>
          <a:effectLst/>
        </p:spPr>
        <p:txBody>
          <a:bodyPr/>
          <a:lstStyle/>
          <a:p>
            <a:endParaRPr lang="en-US"/>
          </a:p>
        </p:txBody>
      </p:sp>
      <p:sp>
        <p:nvSpPr>
          <p:cNvPr id="1013924" name="Line 164"/>
          <p:cNvSpPr>
            <a:spLocks noChangeShapeType="1"/>
          </p:cNvSpPr>
          <p:nvPr/>
        </p:nvSpPr>
        <p:spPr bwMode="auto">
          <a:xfrm>
            <a:off x="6477000" y="4495800"/>
            <a:ext cx="0" cy="1371600"/>
          </a:xfrm>
          <a:prstGeom prst="line">
            <a:avLst/>
          </a:prstGeom>
          <a:noFill/>
          <a:ln w="28575">
            <a:solidFill>
              <a:schemeClr val="tx1"/>
            </a:solidFill>
            <a:round/>
            <a:headEnd/>
            <a:tailEnd/>
          </a:ln>
          <a:effectLst/>
        </p:spPr>
        <p:txBody>
          <a:bodyPr/>
          <a:lstStyle/>
          <a:p>
            <a:endParaRPr lang="en-US"/>
          </a:p>
        </p:txBody>
      </p:sp>
      <p:sp>
        <p:nvSpPr>
          <p:cNvPr id="1013925" name="Line 165"/>
          <p:cNvSpPr>
            <a:spLocks noChangeShapeType="1"/>
          </p:cNvSpPr>
          <p:nvPr/>
        </p:nvSpPr>
        <p:spPr bwMode="auto">
          <a:xfrm>
            <a:off x="5181600" y="2057400"/>
            <a:ext cx="0" cy="3048000"/>
          </a:xfrm>
          <a:prstGeom prst="line">
            <a:avLst/>
          </a:prstGeom>
          <a:noFill/>
          <a:ln w="28575">
            <a:solidFill>
              <a:schemeClr val="tx1"/>
            </a:solidFill>
            <a:round/>
            <a:headEnd/>
            <a:tailEnd/>
          </a:ln>
          <a:effectLst/>
        </p:spPr>
        <p:txBody>
          <a:bodyPr/>
          <a:lstStyle/>
          <a:p>
            <a:endParaRPr lang="en-US"/>
          </a:p>
        </p:txBody>
      </p:sp>
      <p:sp>
        <p:nvSpPr>
          <p:cNvPr id="1013926" name="Line 166"/>
          <p:cNvSpPr>
            <a:spLocks noChangeShapeType="1"/>
          </p:cNvSpPr>
          <p:nvPr/>
        </p:nvSpPr>
        <p:spPr bwMode="auto">
          <a:xfrm>
            <a:off x="2667000" y="4495800"/>
            <a:ext cx="0" cy="1219200"/>
          </a:xfrm>
          <a:prstGeom prst="line">
            <a:avLst/>
          </a:prstGeom>
          <a:noFill/>
          <a:ln w="28575">
            <a:solidFill>
              <a:schemeClr val="tx1"/>
            </a:solidFill>
            <a:round/>
            <a:headEnd/>
            <a:tailEnd/>
          </a:ln>
          <a:effectLst/>
        </p:spPr>
        <p:txBody>
          <a:bodyPr/>
          <a:lstStyle/>
          <a:p>
            <a:endParaRPr lang="en-US"/>
          </a:p>
        </p:txBody>
      </p:sp>
      <p:sp>
        <p:nvSpPr>
          <p:cNvPr id="1013927" name="AutoShape 167"/>
          <p:cNvSpPr>
            <a:spLocks noChangeArrowheads="1"/>
          </p:cNvSpPr>
          <p:nvPr/>
        </p:nvSpPr>
        <p:spPr bwMode="auto">
          <a:xfrm rot="-5400000">
            <a:off x="7010400" y="11430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accent2"/>
            </a:solidFill>
            <a:miter lim="800000"/>
            <a:headEnd/>
            <a:tailEnd/>
          </a:ln>
          <a:effectLst/>
        </p:spPr>
        <p:txBody>
          <a:bodyPr wrap="none" anchor="ctr"/>
          <a:lstStyle/>
          <a:p>
            <a:endParaRPr lang="en-US"/>
          </a:p>
        </p:txBody>
      </p:sp>
      <p:sp>
        <p:nvSpPr>
          <p:cNvPr id="1013928" name="Line 168"/>
          <p:cNvSpPr>
            <a:spLocks noChangeShapeType="1"/>
          </p:cNvSpPr>
          <p:nvPr/>
        </p:nvSpPr>
        <p:spPr bwMode="auto">
          <a:xfrm>
            <a:off x="7543800" y="1295400"/>
            <a:ext cx="304800" cy="0"/>
          </a:xfrm>
          <a:prstGeom prst="line">
            <a:avLst/>
          </a:prstGeom>
          <a:noFill/>
          <a:ln w="28575">
            <a:solidFill>
              <a:schemeClr val="accent2"/>
            </a:solidFill>
            <a:round/>
            <a:headEnd/>
            <a:tailEnd/>
          </a:ln>
          <a:effectLst/>
        </p:spPr>
        <p:txBody>
          <a:bodyPr/>
          <a:lstStyle/>
          <a:p>
            <a:endParaRPr lang="en-US"/>
          </a:p>
        </p:txBody>
      </p:sp>
      <p:sp>
        <p:nvSpPr>
          <p:cNvPr id="1013929" name="Oval 169"/>
          <p:cNvSpPr>
            <a:spLocks noChangeArrowheads="1"/>
          </p:cNvSpPr>
          <p:nvPr/>
        </p:nvSpPr>
        <p:spPr bwMode="auto">
          <a:xfrm>
            <a:off x="3200400" y="838200"/>
            <a:ext cx="457200" cy="533400"/>
          </a:xfrm>
          <a:prstGeom prst="ellipse">
            <a:avLst/>
          </a:prstGeom>
          <a:noFill/>
          <a:ln w="12700">
            <a:solidFill>
              <a:schemeClr val="accent2"/>
            </a:solidFill>
            <a:round/>
            <a:headEnd/>
            <a:tailEnd/>
          </a:ln>
          <a:effectLst/>
        </p:spPr>
        <p:txBody>
          <a:bodyPr wrap="none" anchor="ctr"/>
          <a:lstStyle/>
          <a:p>
            <a:endParaRPr lang="en-US"/>
          </a:p>
        </p:txBody>
      </p:sp>
      <p:sp>
        <p:nvSpPr>
          <p:cNvPr id="1013930" name="Rectangle 170"/>
          <p:cNvSpPr>
            <a:spLocks noChangeArrowheads="1"/>
          </p:cNvSpPr>
          <p:nvPr/>
        </p:nvSpPr>
        <p:spPr bwMode="auto">
          <a:xfrm>
            <a:off x="3200400" y="914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013931" name="Line 171"/>
          <p:cNvSpPr>
            <a:spLocks noChangeShapeType="1"/>
          </p:cNvSpPr>
          <p:nvPr/>
        </p:nvSpPr>
        <p:spPr bwMode="auto">
          <a:xfrm>
            <a:off x="3581400" y="990600"/>
            <a:ext cx="3733800" cy="0"/>
          </a:xfrm>
          <a:prstGeom prst="line">
            <a:avLst/>
          </a:prstGeom>
          <a:noFill/>
          <a:ln w="28575">
            <a:solidFill>
              <a:schemeClr val="accent2"/>
            </a:solidFill>
            <a:round/>
            <a:headEnd/>
            <a:tailEnd type="triangle" w="med" len="med"/>
          </a:ln>
          <a:effectLst/>
        </p:spPr>
        <p:txBody>
          <a:bodyPr/>
          <a:lstStyle/>
          <a:p>
            <a:endParaRPr lang="en-US"/>
          </a:p>
        </p:txBody>
      </p:sp>
      <p:sp>
        <p:nvSpPr>
          <p:cNvPr id="1013932" name="Rectangle 172"/>
          <p:cNvSpPr>
            <a:spLocks noChangeArrowheads="1"/>
          </p:cNvSpPr>
          <p:nvPr/>
        </p:nvSpPr>
        <p:spPr bwMode="auto">
          <a:xfrm>
            <a:off x="7315200" y="1371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13933" name="Rectangle 173"/>
          <p:cNvSpPr>
            <a:spLocks noChangeArrowheads="1"/>
          </p:cNvSpPr>
          <p:nvPr/>
        </p:nvSpPr>
        <p:spPr bwMode="auto">
          <a:xfrm>
            <a:off x="7315200" y="838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13934" name="Line 174"/>
          <p:cNvSpPr>
            <a:spLocks noChangeShapeType="1"/>
          </p:cNvSpPr>
          <p:nvPr/>
        </p:nvSpPr>
        <p:spPr bwMode="auto">
          <a:xfrm>
            <a:off x="4953000" y="381000"/>
            <a:ext cx="2438400" cy="0"/>
          </a:xfrm>
          <a:prstGeom prst="line">
            <a:avLst/>
          </a:prstGeom>
          <a:noFill/>
          <a:ln w="12700">
            <a:solidFill>
              <a:schemeClr val="accent1"/>
            </a:solidFill>
            <a:round/>
            <a:headEnd/>
            <a:tailEnd/>
          </a:ln>
          <a:effectLst/>
        </p:spPr>
        <p:txBody>
          <a:bodyPr/>
          <a:lstStyle/>
          <a:p>
            <a:endParaRPr lang="en-US"/>
          </a:p>
        </p:txBody>
      </p:sp>
      <p:sp>
        <p:nvSpPr>
          <p:cNvPr id="1013935" name="Line 175"/>
          <p:cNvSpPr>
            <a:spLocks noChangeShapeType="1"/>
          </p:cNvSpPr>
          <p:nvPr/>
        </p:nvSpPr>
        <p:spPr bwMode="auto">
          <a:xfrm>
            <a:off x="7391400" y="381000"/>
            <a:ext cx="0" cy="533400"/>
          </a:xfrm>
          <a:prstGeom prst="line">
            <a:avLst/>
          </a:prstGeom>
          <a:noFill/>
          <a:ln w="12700">
            <a:solidFill>
              <a:schemeClr val="accent1"/>
            </a:solidFill>
            <a:round/>
            <a:headEnd/>
            <a:tailEnd type="triangle" w="med" len="med"/>
          </a:ln>
          <a:effectLst/>
        </p:spPr>
        <p:txBody>
          <a:bodyPr/>
          <a:lstStyle/>
          <a:p>
            <a:endParaRPr lang="en-US"/>
          </a:p>
        </p:txBody>
      </p:sp>
      <p:sp>
        <p:nvSpPr>
          <p:cNvPr id="1013936" name="Line 176"/>
          <p:cNvSpPr>
            <a:spLocks noChangeShapeType="1"/>
          </p:cNvSpPr>
          <p:nvPr/>
        </p:nvSpPr>
        <p:spPr bwMode="auto">
          <a:xfrm>
            <a:off x="3657600" y="2209800"/>
            <a:ext cx="1295400" cy="0"/>
          </a:xfrm>
          <a:prstGeom prst="line">
            <a:avLst/>
          </a:prstGeom>
          <a:noFill/>
          <a:ln w="12700">
            <a:solidFill>
              <a:schemeClr val="accent1"/>
            </a:solidFill>
            <a:round/>
            <a:headEnd/>
            <a:tailEnd/>
          </a:ln>
          <a:effectLst/>
        </p:spPr>
        <p:txBody>
          <a:bodyPr/>
          <a:lstStyle/>
          <a:p>
            <a:endParaRPr lang="en-US"/>
          </a:p>
        </p:txBody>
      </p:sp>
      <p:sp>
        <p:nvSpPr>
          <p:cNvPr id="1013937" name="Line 177"/>
          <p:cNvSpPr>
            <a:spLocks noChangeShapeType="1"/>
          </p:cNvSpPr>
          <p:nvPr/>
        </p:nvSpPr>
        <p:spPr bwMode="auto">
          <a:xfrm>
            <a:off x="4953000" y="381000"/>
            <a:ext cx="0" cy="1828800"/>
          </a:xfrm>
          <a:prstGeom prst="line">
            <a:avLst/>
          </a:prstGeom>
          <a:noFill/>
          <a:ln w="12700">
            <a:solidFill>
              <a:schemeClr val="accent1"/>
            </a:solidFill>
            <a:round/>
            <a:headEnd/>
            <a:tailEnd/>
          </a:ln>
          <a:effectLst/>
        </p:spPr>
        <p:txBody>
          <a:bodyPr/>
          <a:lstStyle/>
          <a:p>
            <a:endParaRPr lang="en-US"/>
          </a:p>
        </p:txBody>
      </p:sp>
      <p:sp>
        <p:nvSpPr>
          <p:cNvPr id="1013938" name="Rectangle 178"/>
          <p:cNvSpPr>
            <a:spLocks noChangeArrowheads="1"/>
          </p:cNvSpPr>
          <p:nvPr/>
        </p:nvSpPr>
        <p:spPr bwMode="auto">
          <a:xfrm>
            <a:off x="4419600" y="1981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b="1"/>
              <a:t>Jump</a:t>
            </a:r>
          </a:p>
        </p:txBody>
      </p:sp>
      <p:sp>
        <p:nvSpPr>
          <p:cNvPr id="1013939" name="Line 179"/>
          <p:cNvSpPr>
            <a:spLocks noChangeShapeType="1"/>
          </p:cNvSpPr>
          <p:nvPr/>
        </p:nvSpPr>
        <p:spPr bwMode="auto">
          <a:xfrm flipV="1">
            <a:off x="4419600" y="990600"/>
            <a:ext cx="0" cy="609600"/>
          </a:xfrm>
          <a:prstGeom prst="line">
            <a:avLst/>
          </a:prstGeom>
          <a:noFill/>
          <a:ln w="19050">
            <a:solidFill>
              <a:schemeClr val="accent2"/>
            </a:solidFill>
            <a:round/>
            <a:headEnd/>
            <a:tailEnd/>
          </a:ln>
          <a:effectLst/>
        </p:spPr>
        <p:txBody>
          <a:bodyPr/>
          <a:lstStyle/>
          <a:p>
            <a:endParaRPr lang="en-US"/>
          </a:p>
        </p:txBody>
      </p:sp>
      <p:sp>
        <p:nvSpPr>
          <p:cNvPr id="1013940" name="Line 180"/>
          <p:cNvSpPr>
            <a:spLocks noChangeShapeType="1"/>
          </p:cNvSpPr>
          <p:nvPr/>
        </p:nvSpPr>
        <p:spPr bwMode="auto">
          <a:xfrm>
            <a:off x="2667000" y="1066800"/>
            <a:ext cx="533400" cy="0"/>
          </a:xfrm>
          <a:prstGeom prst="line">
            <a:avLst/>
          </a:prstGeom>
          <a:noFill/>
          <a:ln w="28575">
            <a:solidFill>
              <a:schemeClr val="accent2"/>
            </a:solidFill>
            <a:round/>
            <a:headEnd/>
            <a:tailEnd type="triangle" w="med" len="med"/>
          </a:ln>
          <a:effectLst/>
        </p:spPr>
        <p:txBody>
          <a:bodyPr/>
          <a:lstStyle/>
          <a:p>
            <a:endParaRPr lang="en-US"/>
          </a:p>
        </p:txBody>
      </p:sp>
      <p:sp>
        <p:nvSpPr>
          <p:cNvPr id="1013941" name="Text Box 181"/>
          <p:cNvSpPr txBox="1">
            <a:spLocks noChangeArrowheads="1"/>
          </p:cNvSpPr>
          <p:nvPr/>
        </p:nvSpPr>
        <p:spPr bwMode="auto">
          <a:xfrm>
            <a:off x="46482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13942" name="Line 182"/>
          <p:cNvSpPr>
            <a:spLocks noChangeShapeType="1"/>
          </p:cNvSpPr>
          <p:nvPr/>
        </p:nvSpPr>
        <p:spPr bwMode="auto">
          <a:xfrm>
            <a:off x="2895600" y="990600"/>
            <a:ext cx="76200" cy="152400"/>
          </a:xfrm>
          <a:prstGeom prst="line">
            <a:avLst/>
          </a:prstGeom>
          <a:noFill/>
          <a:ln w="12700">
            <a:solidFill>
              <a:schemeClr val="tx1"/>
            </a:solidFill>
            <a:round/>
            <a:headEnd/>
            <a:tailEnd/>
          </a:ln>
          <a:effectLst/>
        </p:spPr>
        <p:txBody>
          <a:bodyPr/>
          <a:lstStyle/>
          <a:p>
            <a:endParaRPr lang="en-US"/>
          </a:p>
        </p:txBody>
      </p:sp>
      <p:sp>
        <p:nvSpPr>
          <p:cNvPr id="1013943" name="Line 183"/>
          <p:cNvSpPr>
            <a:spLocks noChangeShapeType="1"/>
          </p:cNvSpPr>
          <p:nvPr/>
        </p:nvSpPr>
        <p:spPr bwMode="auto">
          <a:xfrm>
            <a:off x="4648200" y="914400"/>
            <a:ext cx="76200" cy="152400"/>
          </a:xfrm>
          <a:prstGeom prst="line">
            <a:avLst/>
          </a:prstGeom>
          <a:noFill/>
          <a:ln w="12700">
            <a:solidFill>
              <a:schemeClr val="tx1"/>
            </a:solidFill>
            <a:round/>
            <a:headEnd/>
            <a:tailEnd/>
          </a:ln>
          <a:effectLst/>
        </p:spPr>
        <p:txBody>
          <a:bodyPr/>
          <a:lstStyle/>
          <a:p>
            <a:endParaRPr lang="en-US"/>
          </a:p>
        </p:txBody>
      </p:sp>
      <p:sp>
        <p:nvSpPr>
          <p:cNvPr id="1013944" name="Rectangle 184"/>
          <p:cNvSpPr>
            <a:spLocks noChangeArrowheads="1"/>
          </p:cNvSpPr>
          <p:nvPr/>
        </p:nvSpPr>
        <p:spPr bwMode="auto">
          <a:xfrm>
            <a:off x="2362200" y="7620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Instr[25-0]</a:t>
            </a:r>
          </a:p>
        </p:txBody>
      </p:sp>
      <p:sp>
        <p:nvSpPr>
          <p:cNvPr id="1013945" name="Text Box 185"/>
          <p:cNvSpPr txBox="1">
            <a:spLocks noChangeArrowheads="1"/>
          </p:cNvSpPr>
          <p:nvPr/>
        </p:nvSpPr>
        <p:spPr bwMode="auto">
          <a:xfrm>
            <a:off x="2819400" y="1066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26</a:t>
            </a:r>
          </a:p>
        </p:txBody>
      </p:sp>
      <p:sp>
        <p:nvSpPr>
          <p:cNvPr id="1013946" name="Rectangle 186"/>
          <p:cNvSpPr>
            <a:spLocks noChangeArrowheads="1"/>
          </p:cNvSpPr>
          <p:nvPr/>
        </p:nvSpPr>
        <p:spPr bwMode="auto">
          <a:xfrm>
            <a:off x="4038600" y="1219200"/>
            <a:ext cx="8382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solidFill>
                  <a:schemeClr val="tx1"/>
                </a:solidFill>
              </a:rPr>
              <a:t>PC+4[31-28]</a:t>
            </a:r>
          </a:p>
        </p:txBody>
      </p:sp>
      <p:sp>
        <p:nvSpPr>
          <p:cNvPr id="1013947" name="Oval 187"/>
          <p:cNvSpPr>
            <a:spLocks noChangeArrowheads="1"/>
          </p:cNvSpPr>
          <p:nvPr/>
        </p:nvSpPr>
        <p:spPr bwMode="auto">
          <a:xfrm>
            <a:off x="7239000" y="762000"/>
            <a:ext cx="304800" cy="381000"/>
          </a:xfrm>
          <a:prstGeom prst="ellipse">
            <a:avLst/>
          </a:prstGeom>
          <a:noFill/>
          <a:ln w="28575">
            <a:solidFill>
              <a:schemeClr val="accent1"/>
            </a:solidFill>
            <a:round/>
            <a:headEnd/>
            <a:tailEnd/>
          </a:ln>
          <a:effectLst/>
        </p:spPr>
        <p:txBody>
          <a:bodyPr wrap="none" anchor="ctr"/>
          <a:lstStyle/>
          <a:p>
            <a:endParaRPr lang="en-US"/>
          </a:p>
        </p:txBody>
      </p:sp>
      <p:sp>
        <p:nvSpPr>
          <p:cNvPr id="1013948" name="Line 188"/>
          <p:cNvSpPr>
            <a:spLocks noChangeShapeType="1"/>
          </p:cNvSpPr>
          <p:nvPr/>
        </p:nvSpPr>
        <p:spPr bwMode="auto">
          <a:xfrm>
            <a:off x="3810000" y="914400"/>
            <a:ext cx="76200" cy="152400"/>
          </a:xfrm>
          <a:prstGeom prst="line">
            <a:avLst/>
          </a:prstGeom>
          <a:noFill/>
          <a:ln w="12700">
            <a:solidFill>
              <a:schemeClr val="tx1"/>
            </a:solidFill>
            <a:round/>
            <a:headEnd/>
            <a:tailEnd/>
          </a:ln>
          <a:effectLst/>
        </p:spPr>
        <p:txBody>
          <a:bodyPr/>
          <a:lstStyle/>
          <a:p>
            <a:endParaRPr lang="en-US"/>
          </a:p>
        </p:txBody>
      </p:sp>
      <p:sp>
        <p:nvSpPr>
          <p:cNvPr id="1013949" name="Text Box 189"/>
          <p:cNvSpPr txBox="1">
            <a:spLocks noChangeArrowheads="1"/>
          </p:cNvSpPr>
          <p:nvPr/>
        </p:nvSpPr>
        <p:spPr bwMode="auto">
          <a:xfrm>
            <a:off x="3733800" y="9906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28</a:t>
            </a:r>
          </a:p>
        </p:txBody>
      </p:sp>
      <p:sp>
        <p:nvSpPr>
          <p:cNvPr id="190" name="Slide Number Placeholder 189"/>
          <p:cNvSpPr>
            <a:spLocks noGrp="1"/>
          </p:cNvSpPr>
          <p:nvPr>
            <p:ph type="sldNum" sz="quarter" idx="12"/>
          </p:nvPr>
        </p:nvSpPr>
        <p:spPr/>
        <p:txBody>
          <a:bodyPr/>
          <a:lstStyle/>
          <a:p>
            <a:fld id="{5813A39D-012B-4A0E-BD7D-CBC911B86469}" type="slidenum">
              <a:rPr lang="en-US" smtClean="0"/>
              <a:pPr/>
              <a:t>22</a:t>
            </a:fld>
            <a:endParaRPr lang="en-US"/>
          </a:p>
        </p:txBody>
      </p:sp>
      <p:sp>
        <p:nvSpPr>
          <p:cNvPr id="191" name="Footer Placeholder 190"/>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457200" y="274638"/>
            <a:ext cx="8229600" cy="563562"/>
          </a:xfrm>
        </p:spPr>
        <p:txBody>
          <a:bodyPr>
            <a:noAutofit/>
          </a:bodyPr>
          <a:lstStyle/>
          <a:p>
            <a:r>
              <a:rPr lang="en-US" sz="3600" dirty="0"/>
              <a:t>Single Cycle Disadvantages &amp; Advantages</a:t>
            </a:r>
          </a:p>
        </p:txBody>
      </p:sp>
      <p:sp>
        <p:nvSpPr>
          <p:cNvPr id="1138691" name="Rectangle 3"/>
          <p:cNvSpPr>
            <a:spLocks noGrp="1" noChangeArrowheads="1"/>
          </p:cNvSpPr>
          <p:nvPr>
            <p:ph type="body" idx="1"/>
          </p:nvPr>
        </p:nvSpPr>
        <p:spPr>
          <a:xfrm>
            <a:off x="685800" y="838200"/>
            <a:ext cx="7848600" cy="5467350"/>
          </a:xfrm>
        </p:spPr>
        <p:txBody>
          <a:bodyPr>
            <a:normAutofit fontScale="77500" lnSpcReduction="20000"/>
          </a:bodyPr>
          <a:lstStyle/>
          <a:p>
            <a:pPr>
              <a:lnSpc>
                <a:spcPct val="100000"/>
              </a:lnSpc>
              <a:spcBef>
                <a:spcPct val="20000"/>
              </a:spcBef>
            </a:pPr>
            <a:r>
              <a:rPr lang="en-US" dirty="0"/>
              <a:t>Uses the clock cycle inefficiently – the clock cycle must be timed to accommodate the </a:t>
            </a:r>
            <a:r>
              <a:rPr lang="en-US" dirty="0">
                <a:solidFill>
                  <a:schemeClr val="accent1"/>
                </a:solidFill>
              </a:rPr>
              <a:t>slowest</a:t>
            </a:r>
            <a:r>
              <a:rPr lang="en-US" dirty="0"/>
              <a:t> instruction</a:t>
            </a:r>
          </a:p>
          <a:p>
            <a:pPr lvl="1">
              <a:lnSpc>
                <a:spcPct val="100000"/>
              </a:lnSpc>
              <a:spcBef>
                <a:spcPct val="20000"/>
              </a:spcBef>
            </a:pPr>
            <a:r>
              <a:rPr lang="en-US" dirty="0"/>
              <a:t>especially problematic for more complex instructions like floating point multiply</a:t>
            </a:r>
          </a:p>
          <a:p>
            <a:pPr lvl="1">
              <a:lnSpc>
                <a:spcPct val="100000"/>
              </a:lnSpc>
              <a:spcBef>
                <a:spcPct val="20000"/>
              </a:spcBef>
            </a:pPr>
            <a:endParaRPr lang="en-US" dirty="0"/>
          </a:p>
          <a:p>
            <a:pPr>
              <a:lnSpc>
                <a:spcPct val="100000"/>
              </a:lnSpc>
              <a:spcBef>
                <a:spcPct val="20000"/>
              </a:spcBef>
            </a:pPr>
            <a:endParaRPr lang="en-US" dirty="0"/>
          </a:p>
          <a:p>
            <a:pPr>
              <a:lnSpc>
                <a:spcPct val="100000"/>
              </a:lnSpc>
              <a:spcBef>
                <a:spcPct val="20000"/>
              </a:spcBef>
            </a:pPr>
            <a:endParaRPr lang="en-US" dirty="0"/>
          </a:p>
          <a:p>
            <a:pPr lvl="1">
              <a:lnSpc>
                <a:spcPct val="100000"/>
              </a:lnSpc>
              <a:spcBef>
                <a:spcPct val="20000"/>
              </a:spcBef>
            </a:pPr>
            <a:endParaRPr lang="en-US" dirty="0"/>
          </a:p>
          <a:p>
            <a:pPr lvl="1">
              <a:lnSpc>
                <a:spcPct val="100000"/>
              </a:lnSpc>
              <a:spcBef>
                <a:spcPct val="20000"/>
              </a:spcBef>
            </a:pPr>
            <a:endParaRPr lang="en-US" dirty="0"/>
          </a:p>
          <a:p>
            <a:pPr>
              <a:lnSpc>
                <a:spcPct val="100000"/>
              </a:lnSpc>
              <a:spcBef>
                <a:spcPct val="20000"/>
              </a:spcBef>
            </a:pPr>
            <a:r>
              <a:rPr lang="en-US" dirty="0"/>
              <a:t>May be wasteful of area since some functional units (e.g., adders) must be duplicated since they can not be shared during a clock cycle</a:t>
            </a:r>
          </a:p>
          <a:p>
            <a:pPr>
              <a:lnSpc>
                <a:spcPct val="100000"/>
              </a:lnSpc>
              <a:spcBef>
                <a:spcPct val="20000"/>
              </a:spcBef>
              <a:buFont typeface="Wingdings" pitchFamily="2" charset="2"/>
              <a:buNone/>
            </a:pPr>
            <a:r>
              <a:rPr lang="en-US" dirty="0"/>
              <a:t>but</a:t>
            </a:r>
          </a:p>
          <a:p>
            <a:pPr>
              <a:lnSpc>
                <a:spcPct val="100000"/>
              </a:lnSpc>
              <a:spcBef>
                <a:spcPct val="20000"/>
              </a:spcBef>
            </a:pPr>
            <a:r>
              <a:rPr lang="en-US" dirty="0"/>
              <a:t>Is simple and easy to understand</a:t>
            </a:r>
          </a:p>
        </p:txBody>
      </p:sp>
      <p:grpSp>
        <p:nvGrpSpPr>
          <p:cNvPr id="2" name="Group 35"/>
          <p:cNvGrpSpPr>
            <a:grpSpLocks/>
          </p:cNvGrpSpPr>
          <p:nvPr/>
        </p:nvGrpSpPr>
        <p:grpSpPr bwMode="auto">
          <a:xfrm>
            <a:off x="360363" y="2479675"/>
            <a:ext cx="8148637" cy="1289050"/>
            <a:chOff x="227" y="1562"/>
            <a:chExt cx="5133" cy="812"/>
          </a:xfrm>
        </p:grpSpPr>
        <p:sp>
          <p:nvSpPr>
            <p:cNvPr id="1138692" name="Line 4"/>
            <p:cNvSpPr>
              <a:spLocks noChangeShapeType="1"/>
            </p:cNvSpPr>
            <p:nvPr/>
          </p:nvSpPr>
          <p:spPr bwMode="auto">
            <a:xfrm>
              <a:off x="296" y="1762"/>
              <a:ext cx="224" cy="0"/>
            </a:xfrm>
            <a:prstGeom prst="line">
              <a:avLst/>
            </a:prstGeom>
            <a:noFill/>
            <a:ln w="25400">
              <a:solidFill>
                <a:schemeClr val="tx1"/>
              </a:solidFill>
              <a:round/>
              <a:headEnd/>
              <a:tailEnd/>
            </a:ln>
            <a:effectLst/>
          </p:spPr>
          <p:txBody>
            <a:bodyPr wrap="none" anchor="ctr"/>
            <a:lstStyle/>
            <a:p>
              <a:endParaRPr lang="en-US"/>
            </a:p>
          </p:txBody>
        </p:sp>
        <p:sp>
          <p:nvSpPr>
            <p:cNvPr id="1138693" name="Line 5"/>
            <p:cNvSpPr>
              <a:spLocks noChangeShapeType="1"/>
            </p:cNvSpPr>
            <p:nvPr/>
          </p:nvSpPr>
          <p:spPr bwMode="auto">
            <a:xfrm>
              <a:off x="5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4" name="Line 6"/>
            <p:cNvSpPr>
              <a:spLocks noChangeShapeType="1"/>
            </p:cNvSpPr>
            <p:nvPr/>
          </p:nvSpPr>
          <p:spPr bwMode="auto">
            <a:xfrm>
              <a:off x="27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6" name="Line 8"/>
            <p:cNvSpPr>
              <a:spLocks noChangeShapeType="1"/>
            </p:cNvSpPr>
            <p:nvPr/>
          </p:nvSpPr>
          <p:spPr bwMode="auto">
            <a:xfrm>
              <a:off x="5136"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7" name="Line 9"/>
            <p:cNvSpPr>
              <a:spLocks noChangeShapeType="1"/>
            </p:cNvSpPr>
            <p:nvPr/>
          </p:nvSpPr>
          <p:spPr bwMode="auto">
            <a:xfrm>
              <a:off x="536" y="1906"/>
              <a:ext cx="1184" cy="0"/>
            </a:xfrm>
            <a:prstGeom prst="line">
              <a:avLst/>
            </a:prstGeom>
            <a:noFill/>
            <a:ln w="25400">
              <a:solidFill>
                <a:schemeClr val="tx1"/>
              </a:solidFill>
              <a:round/>
              <a:headEnd/>
              <a:tailEnd/>
            </a:ln>
            <a:effectLst/>
          </p:spPr>
          <p:txBody>
            <a:bodyPr wrap="none" anchor="ctr"/>
            <a:lstStyle/>
            <a:p>
              <a:endParaRPr lang="en-US"/>
            </a:p>
          </p:txBody>
        </p:sp>
        <p:sp>
          <p:nvSpPr>
            <p:cNvPr id="1138698" name="Line 10"/>
            <p:cNvSpPr>
              <a:spLocks noChangeShapeType="1"/>
            </p:cNvSpPr>
            <p:nvPr/>
          </p:nvSpPr>
          <p:spPr bwMode="auto">
            <a:xfrm>
              <a:off x="1736" y="1762"/>
              <a:ext cx="1040" cy="0"/>
            </a:xfrm>
            <a:prstGeom prst="line">
              <a:avLst/>
            </a:prstGeom>
            <a:noFill/>
            <a:ln w="25400">
              <a:solidFill>
                <a:schemeClr val="tx1"/>
              </a:solidFill>
              <a:round/>
              <a:headEnd/>
              <a:tailEnd/>
            </a:ln>
            <a:effectLst/>
          </p:spPr>
          <p:txBody>
            <a:bodyPr wrap="none" anchor="ctr"/>
            <a:lstStyle/>
            <a:p>
              <a:endParaRPr lang="en-US"/>
            </a:p>
          </p:txBody>
        </p:sp>
        <p:sp>
          <p:nvSpPr>
            <p:cNvPr id="1138699" name="Line 11"/>
            <p:cNvSpPr>
              <a:spLocks noChangeShapeType="1"/>
            </p:cNvSpPr>
            <p:nvPr/>
          </p:nvSpPr>
          <p:spPr bwMode="auto">
            <a:xfrm>
              <a:off x="17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0" name="Line 12"/>
            <p:cNvSpPr>
              <a:spLocks noChangeShapeType="1"/>
            </p:cNvSpPr>
            <p:nvPr/>
          </p:nvSpPr>
          <p:spPr bwMode="auto">
            <a:xfrm>
              <a:off x="2792" y="1906"/>
              <a:ext cx="1184" cy="0"/>
            </a:xfrm>
            <a:prstGeom prst="line">
              <a:avLst/>
            </a:prstGeom>
            <a:noFill/>
            <a:ln w="25400">
              <a:solidFill>
                <a:schemeClr val="tx1"/>
              </a:solidFill>
              <a:round/>
              <a:headEnd/>
              <a:tailEnd/>
            </a:ln>
            <a:effectLst/>
          </p:spPr>
          <p:txBody>
            <a:bodyPr wrap="none" anchor="ctr"/>
            <a:lstStyle/>
            <a:p>
              <a:endParaRPr lang="en-US"/>
            </a:p>
          </p:txBody>
        </p:sp>
        <p:sp>
          <p:nvSpPr>
            <p:cNvPr id="1138701" name="Line 13"/>
            <p:cNvSpPr>
              <a:spLocks noChangeShapeType="1"/>
            </p:cNvSpPr>
            <p:nvPr/>
          </p:nvSpPr>
          <p:spPr bwMode="auto">
            <a:xfrm>
              <a:off x="3992" y="1762"/>
              <a:ext cx="1136" cy="0"/>
            </a:xfrm>
            <a:prstGeom prst="line">
              <a:avLst/>
            </a:prstGeom>
            <a:noFill/>
            <a:ln w="25400">
              <a:solidFill>
                <a:schemeClr val="tx1"/>
              </a:solidFill>
              <a:round/>
              <a:headEnd/>
              <a:tailEnd/>
            </a:ln>
            <a:effectLst/>
          </p:spPr>
          <p:txBody>
            <a:bodyPr wrap="none" anchor="ctr"/>
            <a:lstStyle/>
            <a:p>
              <a:endParaRPr lang="en-US"/>
            </a:p>
          </p:txBody>
        </p:sp>
        <p:sp>
          <p:nvSpPr>
            <p:cNvPr id="1138702" name="Line 14"/>
            <p:cNvSpPr>
              <a:spLocks noChangeShapeType="1"/>
            </p:cNvSpPr>
            <p:nvPr/>
          </p:nvSpPr>
          <p:spPr bwMode="auto">
            <a:xfrm>
              <a:off x="39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3" name="Line 15"/>
            <p:cNvSpPr>
              <a:spLocks noChangeShapeType="1"/>
            </p:cNvSpPr>
            <p:nvPr/>
          </p:nvSpPr>
          <p:spPr bwMode="auto">
            <a:xfrm>
              <a:off x="5136" y="1906"/>
              <a:ext cx="224" cy="0"/>
            </a:xfrm>
            <a:prstGeom prst="line">
              <a:avLst/>
            </a:prstGeom>
            <a:noFill/>
            <a:ln w="25400">
              <a:solidFill>
                <a:schemeClr val="tx1"/>
              </a:solidFill>
              <a:round/>
              <a:headEnd/>
              <a:tailEnd/>
            </a:ln>
            <a:effectLst/>
          </p:spPr>
          <p:txBody>
            <a:bodyPr wrap="none" anchor="ctr"/>
            <a:lstStyle/>
            <a:p>
              <a:endParaRPr lang="en-US"/>
            </a:p>
          </p:txBody>
        </p:sp>
        <p:sp>
          <p:nvSpPr>
            <p:cNvPr id="1138704" name="Rectangle 16"/>
            <p:cNvSpPr>
              <a:spLocks noChangeArrowheads="1"/>
            </p:cNvSpPr>
            <p:nvPr/>
          </p:nvSpPr>
          <p:spPr bwMode="auto">
            <a:xfrm>
              <a:off x="227" y="1758"/>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38706" name="Rectangle 18"/>
            <p:cNvSpPr>
              <a:spLocks noChangeArrowheads="1"/>
            </p:cNvSpPr>
            <p:nvPr/>
          </p:nvSpPr>
          <p:spPr bwMode="auto">
            <a:xfrm>
              <a:off x="536" y="2176"/>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38707" name="Rectangle 19"/>
            <p:cNvSpPr>
              <a:spLocks noChangeArrowheads="1"/>
            </p:cNvSpPr>
            <p:nvPr/>
          </p:nvSpPr>
          <p:spPr bwMode="auto">
            <a:xfrm>
              <a:off x="2792" y="2176"/>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38708" name="Rectangle 20"/>
            <p:cNvSpPr>
              <a:spLocks noChangeArrowheads="1"/>
            </p:cNvSpPr>
            <p:nvPr/>
          </p:nvSpPr>
          <p:spPr bwMode="auto">
            <a:xfrm>
              <a:off x="1379" y="2164"/>
              <a:ext cx="25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
          <p:nvSpPr>
            <p:cNvPr id="1138709" name="Rectangle 21"/>
            <p:cNvSpPr>
              <a:spLocks noChangeArrowheads="1"/>
            </p:cNvSpPr>
            <p:nvPr/>
          </p:nvSpPr>
          <p:spPr bwMode="auto">
            <a:xfrm>
              <a:off x="3779" y="2164"/>
              <a:ext cx="28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sw</a:t>
              </a:r>
            </a:p>
          </p:txBody>
        </p:sp>
        <p:sp>
          <p:nvSpPr>
            <p:cNvPr id="1138710" name="Line 22"/>
            <p:cNvSpPr>
              <a:spLocks noChangeShapeType="1"/>
            </p:cNvSpPr>
            <p:nvPr/>
          </p:nvSpPr>
          <p:spPr bwMode="auto">
            <a:xfrm flipV="1">
              <a:off x="4704" y="216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1" name="Rectangle 23"/>
            <p:cNvSpPr>
              <a:spLocks noChangeArrowheads="1"/>
            </p:cNvSpPr>
            <p:nvPr/>
          </p:nvSpPr>
          <p:spPr bwMode="auto">
            <a:xfrm>
              <a:off x="4691" y="2164"/>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38712" name="Line 24"/>
            <p:cNvSpPr>
              <a:spLocks noChangeShapeType="1"/>
            </p:cNvSpPr>
            <p:nvPr/>
          </p:nvSpPr>
          <p:spPr bwMode="auto">
            <a:xfrm flipV="1">
              <a:off x="528"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3" name="Rectangle 25"/>
            <p:cNvSpPr>
              <a:spLocks noChangeArrowheads="1"/>
            </p:cNvSpPr>
            <p:nvPr/>
          </p:nvSpPr>
          <p:spPr bwMode="auto">
            <a:xfrm>
              <a:off x="1392"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38714" name="Line 26"/>
            <p:cNvSpPr>
              <a:spLocks noChangeShapeType="1"/>
            </p:cNvSpPr>
            <p:nvPr/>
          </p:nvSpPr>
          <p:spPr bwMode="auto">
            <a:xfrm flipV="1">
              <a:off x="2784"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5" name="Line 27"/>
            <p:cNvSpPr>
              <a:spLocks noChangeShapeType="1"/>
            </p:cNvSpPr>
            <p:nvPr/>
          </p:nvSpPr>
          <p:spPr bwMode="auto">
            <a:xfrm flipV="1">
              <a:off x="513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6" name="Rectangle 28"/>
            <p:cNvSpPr>
              <a:spLocks noChangeArrowheads="1"/>
            </p:cNvSpPr>
            <p:nvPr/>
          </p:nvSpPr>
          <p:spPr bwMode="auto">
            <a:xfrm>
              <a:off x="3696"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38717" name="Line 29"/>
            <p:cNvSpPr>
              <a:spLocks noChangeShapeType="1"/>
            </p:cNvSpPr>
            <p:nvPr/>
          </p:nvSpPr>
          <p:spPr bwMode="auto">
            <a:xfrm>
              <a:off x="536"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8" name="Line 30"/>
            <p:cNvSpPr>
              <a:spLocks noChangeShapeType="1"/>
            </p:cNvSpPr>
            <p:nvPr/>
          </p:nvSpPr>
          <p:spPr bwMode="auto">
            <a:xfrm>
              <a:off x="2792"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9" name="Line 31"/>
            <p:cNvSpPr>
              <a:spLocks noChangeShapeType="1"/>
            </p:cNvSpPr>
            <p:nvPr/>
          </p:nvSpPr>
          <p:spPr bwMode="auto">
            <a:xfrm flipH="1">
              <a:off x="4216" y="1666"/>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22" name="Line 34"/>
            <p:cNvSpPr>
              <a:spLocks noChangeShapeType="1"/>
            </p:cNvSpPr>
            <p:nvPr/>
          </p:nvSpPr>
          <p:spPr bwMode="auto">
            <a:xfrm flipH="1">
              <a:off x="1872" y="1680"/>
              <a:ext cx="928" cy="0"/>
            </a:xfrm>
            <a:prstGeom prst="line">
              <a:avLst/>
            </a:prstGeom>
            <a:noFill/>
            <a:ln w="25400">
              <a:solidFill>
                <a:schemeClr val="tx1"/>
              </a:solidFill>
              <a:round/>
              <a:headEnd type="triangle" w="med" len="med"/>
              <a:tailEnd/>
            </a:ln>
            <a:effectLst/>
          </p:spPr>
          <p:txBody>
            <a:bodyPr wrap="none" anchor="ctr"/>
            <a:lstStyle/>
            <a:p>
              <a:endParaRPr lang="en-US"/>
            </a:p>
          </p:txBody>
        </p:sp>
      </p:grpSp>
      <p:sp>
        <p:nvSpPr>
          <p:cNvPr id="32" name="Slide Number Placeholder 31"/>
          <p:cNvSpPr>
            <a:spLocks noGrp="1"/>
          </p:cNvSpPr>
          <p:nvPr>
            <p:ph type="sldNum" sz="quarter" idx="12"/>
          </p:nvPr>
        </p:nvSpPr>
        <p:spPr/>
        <p:txBody>
          <a:bodyPr/>
          <a:lstStyle/>
          <a:p>
            <a:fld id="{5813A39D-012B-4A0E-BD7D-CBC911B86469}" type="slidenum">
              <a:rPr lang="en-US" smtClean="0"/>
              <a:pPr/>
              <a:t>23</a:t>
            </a:fld>
            <a:endParaRPr lang="en-US"/>
          </a:p>
        </p:txBody>
      </p:sp>
      <p:sp>
        <p:nvSpPr>
          <p:cNvPr id="33" name="Footer Placeholder 32"/>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a:xfrm>
            <a:off x="457200" y="152400"/>
            <a:ext cx="8229600" cy="715962"/>
          </a:xfrm>
        </p:spPr>
        <p:txBody>
          <a:bodyPr>
            <a:normAutofit/>
          </a:bodyPr>
          <a:lstStyle/>
          <a:p>
            <a:r>
              <a:rPr lang="en-US" sz="3600" dirty="0" err="1"/>
              <a:t>Multicycle</a:t>
            </a:r>
            <a:r>
              <a:rPr lang="en-US" sz="3600" dirty="0"/>
              <a:t> </a:t>
            </a:r>
            <a:r>
              <a:rPr lang="en-US" sz="3600" dirty="0" err="1"/>
              <a:t>Datapath</a:t>
            </a:r>
            <a:r>
              <a:rPr lang="en-US" sz="3600" dirty="0"/>
              <a:t> Approach</a:t>
            </a:r>
          </a:p>
        </p:txBody>
      </p:sp>
      <p:sp>
        <p:nvSpPr>
          <p:cNvPr id="1193987" name="Rectangle 3"/>
          <p:cNvSpPr>
            <a:spLocks noGrp="1" noChangeArrowheads="1"/>
          </p:cNvSpPr>
          <p:nvPr>
            <p:ph type="body" idx="1"/>
          </p:nvPr>
        </p:nvSpPr>
        <p:spPr>
          <a:xfrm>
            <a:off x="457200" y="762000"/>
            <a:ext cx="8153400" cy="5659438"/>
          </a:xfrm>
        </p:spPr>
        <p:txBody>
          <a:bodyPr>
            <a:normAutofit fontScale="77500" lnSpcReduction="20000"/>
          </a:bodyPr>
          <a:lstStyle/>
          <a:p>
            <a:pPr>
              <a:lnSpc>
                <a:spcPct val="100000"/>
              </a:lnSpc>
              <a:spcBef>
                <a:spcPct val="30000"/>
              </a:spcBef>
            </a:pPr>
            <a:r>
              <a:rPr lang="en-US" dirty="0"/>
              <a:t>Let an instruction take more than 1 clock cycle to complete</a:t>
            </a:r>
          </a:p>
          <a:p>
            <a:pPr lvl="1">
              <a:lnSpc>
                <a:spcPct val="100000"/>
              </a:lnSpc>
              <a:spcBef>
                <a:spcPct val="30000"/>
              </a:spcBef>
            </a:pPr>
            <a:r>
              <a:rPr lang="en-US" dirty="0"/>
              <a:t>Break up instructions into steps where each </a:t>
            </a:r>
            <a:r>
              <a:rPr lang="en-US" i="1" dirty="0">
                <a:solidFill>
                  <a:schemeClr val="accent1"/>
                </a:solidFill>
              </a:rPr>
              <a:t>step</a:t>
            </a:r>
            <a:r>
              <a:rPr lang="en-US" dirty="0"/>
              <a:t> takes a cycle while trying to</a:t>
            </a:r>
          </a:p>
          <a:p>
            <a:pPr lvl="2">
              <a:lnSpc>
                <a:spcPct val="100000"/>
              </a:lnSpc>
              <a:spcBef>
                <a:spcPct val="30000"/>
              </a:spcBef>
            </a:pPr>
            <a:r>
              <a:rPr lang="en-US" dirty="0"/>
              <a:t>balance the amount of work to be done in each step</a:t>
            </a:r>
          </a:p>
          <a:p>
            <a:pPr lvl="2">
              <a:lnSpc>
                <a:spcPct val="100000"/>
              </a:lnSpc>
              <a:spcBef>
                <a:spcPct val="30000"/>
              </a:spcBef>
            </a:pPr>
            <a:r>
              <a:rPr lang="en-US" dirty="0"/>
              <a:t>restrict each cycle to use only one major functional unit</a:t>
            </a:r>
          </a:p>
          <a:p>
            <a:pPr lvl="1">
              <a:lnSpc>
                <a:spcPct val="100000"/>
              </a:lnSpc>
              <a:spcBef>
                <a:spcPct val="30000"/>
              </a:spcBef>
            </a:pPr>
            <a:r>
              <a:rPr lang="en-US" dirty="0"/>
              <a:t>Not every instruction takes the</a:t>
            </a:r>
            <a:r>
              <a:rPr lang="en-US" dirty="0">
                <a:solidFill>
                  <a:schemeClr val="accent1"/>
                </a:solidFill>
              </a:rPr>
              <a:t> </a:t>
            </a:r>
            <a:r>
              <a:rPr lang="en-US" i="1" dirty="0">
                <a:solidFill>
                  <a:schemeClr val="accent1"/>
                </a:solidFill>
              </a:rPr>
              <a:t>same</a:t>
            </a:r>
            <a:r>
              <a:rPr lang="en-US" dirty="0"/>
              <a:t> number of clock cycles</a:t>
            </a:r>
          </a:p>
          <a:p>
            <a:pPr lvl="1">
              <a:lnSpc>
                <a:spcPct val="100000"/>
              </a:lnSpc>
              <a:spcBef>
                <a:spcPct val="30000"/>
              </a:spcBef>
            </a:pPr>
            <a:endParaRPr lang="en-US" dirty="0"/>
          </a:p>
          <a:p>
            <a:pPr>
              <a:lnSpc>
                <a:spcPct val="100000"/>
              </a:lnSpc>
              <a:spcBef>
                <a:spcPct val="30000"/>
              </a:spcBef>
            </a:pPr>
            <a:r>
              <a:rPr lang="en-US" dirty="0"/>
              <a:t>In addition to </a:t>
            </a:r>
            <a:r>
              <a:rPr lang="en-US" dirty="0">
                <a:solidFill>
                  <a:schemeClr val="accent1"/>
                </a:solidFill>
              </a:rPr>
              <a:t>faster</a:t>
            </a:r>
            <a:r>
              <a:rPr lang="en-US" dirty="0"/>
              <a:t> clock rates, </a:t>
            </a:r>
            <a:r>
              <a:rPr lang="en-US" dirty="0" err="1"/>
              <a:t>multicycle</a:t>
            </a:r>
            <a:r>
              <a:rPr lang="en-US" dirty="0"/>
              <a:t> allows functional units that can be used more than once per instruction as long as they are used on </a:t>
            </a:r>
            <a:r>
              <a:rPr lang="en-US" i="1" dirty="0"/>
              <a:t>different</a:t>
            </a:r>
            <a:r>
              <a:rPr lang="en-US" dirty="0"/>
              <a:t> clock cycles, as a result</a:t>
            </a:r>
          </a:p>
          <a:p>
            <a:pPr lvl="1">
              <a:lnSpc>
                <a:spcPct val="100000"/>
              </a:lnSpc>
              <a:spcBef>
                <a:spcPct val="30000"/>
              </a:spcBef>
            </a:pPr>
            <a:r>
              <a:rPr lang="en-US" dirty="0"/>
              <a:t>only need one memory – but only one memory access per cycle</a:t>
            </a:r>
          </a:p>
          <a:p>
            <a:pPr lvl="1">
              <a:lnSpc>
                <a:spcPct val="100000"/>
              </a:lnSpc>
              <a:spcBef>
                <a:spcPct val="30000"/>
              </a:spcBef>
            </a:pPr>
            <a:r>
              <a:rPr lang="en-US" dirty="0"/>
              <a:t>need only one ALU/adder – but only one ALU operation per cycle</a:t>
            </a:r>
          </a:p>
        </p:txBody>
      </p:sp>
      <p:sp>
        <p:nvSpPr>
          <p:cNvPr id="4" name="Slide Number Placeholder 3"/>
          <p:cNvSpPr>
            <a:spLocks noGrp="1"/>
          </p:cNvSpPr>
          <p:nvPr>
            <p:ph type="sldNum" sz="quarter" idx="12"/>
          </p:nvPr>
        </p:nvSpPr>
        <p:spPr/>
        <p:txBody>
          <a:bodyPr/>
          <a:lstStyle/>
          <a:p>
            <a:fld id="{5813A39D-012B-4A0E-BD7D-CBC911B86469}"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193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93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93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3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3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39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939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93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ChangeArrowheads="1"/>
          </p:cNvSpPr>
          <p:nvPr/>
        </p:nvSpPr>
        <p:spPr bwMode="auto">
          <a:xfrm>
            <a:off x="225425" y="312738"/>
            <a:ext cx="4308475" cy="477837"/>
          </a:xfrm>
          <a:prstGeom prst="rect">
            <a:avLst/>
          </a:prstGeom>
          <a:noFill/>
          <a:ln w="12700">
            <a:noFill/>
            <a:miter lim="800000"/>
            <a:headEnd/>
            <a:tailEnd/>
          </a:ln>
          <a:effectLst/>
        </p:spPr>
        <p:txBody>
          <a:bodyPr wrap="none" anchor="ctr"/>
          <a:lstStyle/>
          <a:p>
            <a:endParaRPr lang="en-US"/>
          </a:p>
        </p:txBody>
      </p:sp>
      <p:sp>
        <p:nvSpPr>
          <p:cNvPr id="1034243" name="Rectangle 3"/>
          <p:cNvSpPr>
            <a:spLocks noGrp="1" noChangeArrowheads="1"/>
          </p:cNvSpPr>
          <p:nvPr>
            <p:ph type="body" idx="1"/>
          </p:nvPr>
        </p:nvSpPr>
        <p:spPr>
          <a:xfrm>
            <a:off x="457200" y="685800"/>
            <a:ext cx="8686800" cy="5334000"/>
          </a:xfrm>
          <a:noFill/>
          <a:ln/>
        </p:spPr>
        <p:txBody>
          <a:bodyPr lIns="90488" tIns="44450" rIns="90488" bIns="44450"/>
          <a:lstStyle/>
          <a:p>
            <a:pPr marL="342900" indent="-342900">
              <a:lnSpc>
                <a:spcPct val="100000"/>
              </a:lnSpc>
              <a:spcBef>
                <a:spcPct val="20000"/>
              </a:spcBef>
            </a:pPr>
            <a:r>
              <a:rPr lang="en-US" dirty="0"/>
              <a:t>At the end of a cycle</a:t>
            </a:r>
          </a:p>
          <a:p>
            <a:pPr marL="742950" lvl="1" indent="-285750">
              <a:lnSpc>
                <a:spcPct val="100000"/>
              </a:lnSpc>
              <a:spcBef>
                <a:spcPct val="20000"/>
              </a:spcBef>
            </a:pPr>
            <a:r>
              <a:rPr lang="en-US" sz="1800" dirty="0"/>
              <a:t>Store values needed in a later cycle by the </a:t>
            </a:r>
            <a:r>
              <a:rPr lang="en-US" sz="1800" dirty="0">
                <a:solidFill>
                  <a:schemeClr val="accent1"/>
                </a:solidFill>
              </a:rPr>
              <a:t>current</a:t>
            </a:r>
            <a:r>
              <a:rPr lang="en-US" sz="1800" dirty="0"/>
              <a:t> instruction in an internal register (not visible to the programmer). All (except IR) hold data only between a pair of adjacent clock cycles (no write control signal needed)</a:t>
            </a:r>
          </a:p>
          <a:p>
            <a:pPr marL="1143000" lvl="2" indent="-228600">
              <a:lnSpc>
                <a:spcPct val="100000"/>
              </a:lnSpc>
              <a:spcBef>
                <a:spcPct val="20000"/>
              </a:spcBef>
              <a:buFontTx/>
              <a:buNone/>
            </a:pPr>
            <a:endParaRPr lang="en-US"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1143000" lvl="2" indent="-228600">
              <a:lnSpc>
                <a:spcPct val="100000"/>
              </a:lnSpc>
              <a:spcBef>
                <a:spcPct val="20000"/>
              </a:spcBef>
              <a:buFontTx/>
              <a:buNone/>
            </a:pPr>
            <a:endParaRPr lang="en-US" sz="1200" dirty="0"/>
          </a:p>
          <a:p>
            <a:pPr marL="742950" lvl="1" indent="-285750">
              <a:lnSpc>
                <a:spcPct val="100000"/>
              </a:lnSpc>
              <a:spcBef>
                <a:spcPct val="20000"/>
              </a:spcBef>
              <a:buFont typeface="Monotype Sorts" pitchFamily="2" charset="2"/>
              <a:buNone/>
            </a:pPr>
            <a:r>
              <a:rPr lang="en-US" sz="1800" b="1" dirty="0"/>
              <a:t>IR</a:t>
            </a:r>
            <a:r>
              <a:rPr lang="en-US" sz="1800" dirty="0"/>
              <a:t> – Instruction Register		</a:t>
            </a:r>
            <a:r>
              <a:rPr lang="en-US" sz="1800" b="1" dirty="0"/>
              <a:t>MDR</a:t>
            </a:r>
            <a:r>
              <a:rPr lang="en-US" sz="1800" dirty="0"/>
              <a:t> – Memory Data Register</a:t>
            </a:r>
          </a:p>
          <a:p>
            <a:pPr marL="742950" lvl="1" indent="-285750">
              <a:lnSpc>
                <a:spcPct val="100000"/>
              </a:lnSpc>
              <a:spcBef>
                <a:spcPct val="20000"/>
              </a:spcBef>
              <a:buFont typeface="Monotype Sorts" pitchFamily="2" charset="2"/>
              <a:buNone/>
            </a:pPr>
            <a:r>
              <a:rPr lang="en-US" sz="1800" b="1" dirty="0"/>
              <a:t>A, B</a:t>
            </a:r>
            <a:r>
              <a:rPr lang="en-US" sz="1800" dirty="0"/>
              <a:t> – </a:t>
            </a:r>
            <a:r>
              <a:rPr lang="en-US" sz="1800" dirty="0" err="1"/>
              <a:t>regfile</a:t>
            </a:r>
            <a:r>
              <a:rPr lang="en-US" sz="1800" dirty="0"/>
              <a:t> read data registers	</a:t>
            </a:r>
            <a:r>
              <a:rPr lang="en-US" sz="1800" b="1" dirty="0" err="1"/>
              <a:t>ALUout</a:t>
            </a:r>
            <a:r>
              <a:rPr lang="en-US" sz="1800" b="1" dirty="0"/>
              <a:t> </a:t>
            </a:r>
            <a:r>
              <a:rPr lang="en-US" sz="1800" dirty="0"/>
              <a:t>– ALU output register</a:t>
            </a:r>
          </a:p>
        </p:txBody>
      </p:sp>
      <p:sp>
        <p:nvSpPr>
          <p:cNvPr id="1034244" name="Rectangle 4"/>
          <p:cNvSpPr>
            <a:spLocks noGrp="1" noChangeArrowheads="1"/>
          </p:cNvSpPr>
          <p:nvPr>
            <p:ph type="title"/>
          </p:nvPr>
        </p:nvSpPr>
        <p:spPr>
          <a:xfrm>
            <a:off x="533400" y="304800"/>
            <a:ext cx="7848600" cy="422275"/>
          </a:xfrm>
          <a:noFill/>
          <a:ln/>
        </p:spPr>
        <p:txBody>
          <a:bodyPr lIns="90488" tIns="44450" rIns="90488" bIns="44450" anchor="ctr">
            <a:normAutofit fontScale="90000"/>
          </a:bodyPr>
          <a:lstStyle/>
          <a:p>
            <a:r>
              <a:rPr lang="en-US" dirty="0" err="1"/>
              <a:t>Multicycle</a:t>
            </a:r>
            <a:r>
              <a:rPr lang="en-US" dirty="0"/>
              <a:t> </a:t>
            </a:r>
            <a:r>
              <a:rPr lang="en-US" sz="4000" dirty="0" err="1"/>
              <a:t>Datapath</a:t>
            </a:r>
            <a:r>
              <a:rPr lang="en-US" dirty="0"/>
              <a:t> Approach, </a:t>
            </a:r>
            <a:r>
              <a:rPr lang="en-US" dirty="0" err="1"/>
              <a:t>con’t</a:t>
            </a:r>
            <a:endParaRPr lang="en-US" dirty="0"/>
          </a:p>
        </p:txBody>
      </p:sp>
      <p:grpSp>
        <p:nvGrpSpPr>
          <p:cNvPr id="2" name="Group 5"/>
          <p:cNvGrpSpPr>
            <a:grpSpLocks/>
          </p:cNvGrpSpPr>
          <p:nvPr/>
        </p:nvGrpSpPr>
        <p:grpSpPr bwMode="auto">
          <a:xfrm>
            <a:off x="914400" y="2133600"/>
            <a:ext cx="7162800" cy="2743200"/>
            <a:chOff x="672" y="2448"/>
            <a:chExt cx="4512" cy="1728"/>
          </a:xfrm>
        </p:grpSpPr>
        <p:sp>
          <p:nvSpPr>
            <p:cNvPr id="1034246" name="Rectangle 6"/>
            <p:cNvSpPr>
              <a:spLocks noChangeArrowheads="1"/>
            </p:cNvSpPr>
            <p:nvPr/>
          </p:nvSpPr>
          <p:spPr bwMode="auto">
            <a:xfrm>
              <a:off x="1339" y="2999"/>
              <a:ext cx="801" cy="699"/>
            </a:xfrm>
            <a:prstGeom prst="rect">
              <a:avLst/>
            </a:prstGeom>
            <a:noFill/>
            <a:ln w="12700">
              <a:solidFill>
                <a:schemeClr val="tx1"/>
              </a:solidFill>
              <a:miter lim="800000"/>
              <a:headEnd/>
              <a:tailEnd/>
            </a:ln>
            <a:effectLst/>
          </p:spPr>
          <p:txBody>
            <a:bodyPr wrap="none" anchor="ctr"/>
            <a:lstStyle/>
            <a:p>
              <a:endParaRPr lang="en-US"/>
            </a:p>
          </p:txBody>
        </p:sp>
        <p:sp>
          <p:nvSpPr>
            <p:cNvPr id="1034247" name="Rectangle 7"/>
            <p:cNvSpPr>
              <a:spLocks noChangeArrowheads="1"/>
            </p:cNvSpPr>
            <p:nvPr/>
          </p:nvSpPr>
          <p:spPr bwMode="auto">
            <a:xfrm>
              <a:off x="841" y="2963"/>
              <a:ext cx="126" cy="404"/>
            </a:xfrm>
            <a:prstGeom prst="rect">
              <a:avLst/>
            </a:prstGeom>
            <a:noFill/>
            <a:ln w="12700">
              <a:solidFill>
                <a:schemeClr val="tx1"/>
              </a:solidFill>
              <a:miter lim="800000"/>
              <a:headEnd/>
              <a:tailEnd/>
            </a:ln>
            <a:effectLst/>
          </p:spPr>
          <p:txBody>
            <a:bodyPr wrap="none" anchor="ctr"/>
            <a:lstStyle/>
            <a:p>
              <a:endParaRPr lang="en-US"/>
            </a:p>
          </p:txBody>
        </p:sp>
        <p:sp>
          <p:nvSpPr>
            <p:cNvPr id="1034248" name="Line 8"/>
            <p:cNvSpPr>
              <a:spLocks noChangeShapeType="1"/>
            </p:cNvSpPr>
            <p:nvPr/>
          </p:nvSpPr>
          <p:spPr bwMode="auto">
            <a:xfrm>
              <a:off x="967" y="3147"/>
              <a:ext cx="380" cy="0"/>
            </a:xfrm>
            <a:prstGeom prst="line">
              <a:avLst/>
            </a:prstGeom>
            <a:noFill/>
            <a:ln w="28575">
              <a:solidFill>
                <a:schemeClr val="tx1"/>
              </a:solidFill>
              <a:round/>
              <a:headEnd/>
              <a:tailEnd type="triangle" w="med" len="med"/>
            </a:ln>
            <a:effectLst/>
          </p:spPr>
          <p:txBody>
            <a:bodyPr/>
            <a:lstStyle/>
            <a:p>
              <a:endParaRPr lang="en-US"/>
            </a:p>
          </p:txBody>
        </p:sp>
        <p:sp>
          <p:nvSpPr>
            <p:cNvPr id="1034249" name="Text Box 9"/>
            <p:cNvSpPr txBox="1">
              <a:spLocks noChangeArrowheads="1"/>
            </p:cNvSpPr>
            <p:nvPr/>
          </p:nvSpPr>
          <p:spPr bwMode="auto">
            <a:xfrm>
              <a:off x="1305" y="2999"/>
              <a:ext cx="467" cy="288"/>
            </a:xfrm>
            <a:prstGeom prst="rect">
              <a:avLst/>
            </a:prstGeom>
            <a:noFill/>
            <a:ln w="12700">
              <a:noFill/>
              <a:miter lim="800000"/>
              <a:headEnd/>
              <a:tailEnd/>
            </a:ln>
            <a:effectLst/>
          </p:spPr>
          <p:txBody>
            <a:bodyPr wrap="none">
              <a:spAutoFit/>
            </a:bodyPr>
            <a:lstStyle/>
            <a:p>
              <a:endParaRPr lang="en-US" sz="1200">
                <a:solidFill>
                  <a:schemeClr val="tx1"/>
                </a:solidFill>
              </a:endParaRPr>
            </a:p>
            <a:p>
              <a:r>
                <a:rPr lang="en-US" sz="1200">
                  <a:solidFill>
                    <a:schemeClr val="tx1"/>
                  </a:solidFill>
                </a:rPr>
                <a:t>Address</a:t>
              </a:r>
            </a:p>
          </p:txBody>
        </p:sp>
        <p:sp>
          <p:nvSpPr>
            <p:cNvPr id="1034250" name="Text Box 10"/>
            <p:cNvSpPr txBox="1">
              <a:spLocks noChangeArrowheads="1"/>
            </p:cNvSpPr>
            <p:nvPr/>
          </p:nvSpPr>
          <p:spPr bwMode="auto">
            <a:xfrm>
              <a:off x="1469" y="3257"/>
              <a:ext cx="735" cy="288"/>
            </a:xfrm>
            <a:prstGeom prst="rect">
              <a:avLst/>
            </a:prstGeom>
            <a:noFill/>
            <a:ln w="12700">
              <a:noFill/>
              <a:miter lim="800000"/>
              <a:headEnd/>
              <a:tailEnd/>
            </a:ln>
            <a:effectLst/>
          </p:spPr>
          <p:txBody>
            <a:bodyPr wrap="none">
              <a:spAutoFit/>
            </a:bodyPr>
            <a:lstStyle/>
            <a:p>
              <a:pPr algn="r"/>
              <a:r>
                <a:rPr lang="en-US" sz="1200">
                  <a:solidFill>
                    <a:schemeClr val="tx1"/>
                  </a:solidFill>
                </a:rPr>
                <a:t>Read Data</a:t>
              </a:r>
            </a:p>
            <a:p>
              <a:pPr algn="r"/>
              <a:r>
                <a:rPr lang="en-US" sz="1200">
                  <a:solidFill>
                    <a:schemeClr val="tx1"/>
                  </a:solidFill>
                </a:rPr>
                <a:t>(Instr. or Data)</a:t>
              </a:r>
            </a:p>
          </p:txBody>
        </p:sp>
        <p:sp>
          <p:nvSpPr>
            <p:cNvPr id="1034251" name="Text Box 11"/>
            <p:cNvSpPr txBox="1">
              <a:spLocks noChangeArrowheads="1"/>
            </p:cNvSpPr>
            <p:nvPr/>
          </p:nvSpPr>
          <p:spPr bwMode="auto">
            <a:xfrm>
              <a:off x="1697" y="2999"/>
              <a:ext cx="483" cy="173"/>
            </a:xfrm>
            <a:prstGeom prst="rect">
              <a:avLst/>
            </a:prstGeom>
            <a:noFill/>
            <a:ln w="12700">
              <a:noFill/>
              <a:miter lim="800000"/>
              <a:headEnd/>
              <a:tailEnd/>
            </a:ln>
            <a:effectLst/>
          </p:spPr>
          <p:txBody>
            <a:bodyPr wrap="none">
              <a:spAutoFit/>
            </a:bodyPr>
            <a:lstStyle/>
            <a:p>
              <a:pPr algn="ctr"/>
              <a:r>
                <a:rPr lang="en-US" sz="1200" b="1">
                  <a:solidFill>
                    <a:schemeClr val="tx1"/>
                  </a:solidFill>
                </a:rPr>
                <a:t>Memory</a:t>
              </a:r>
            </a:p>
          </p:txBody>
        </p:sp>
        <p:sp>
          <p:nvSpPr>
            <p:cNvPr id="1034252" name="Text Box 12"/>
            <p:cNvSpPr txBox="1">
              <a:spLocks noChangeArrowheads="1"/>
            </p:cNvSpPr>
            <p:nvPr/>
          </p:nvSpPr>
          <p:spPr bwMode="auto">
            <a:xfrm rot="-5400000">
              <a:off x="778" y="3062"/>
              <a:ext cx="249" cy="173"/>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34253" name="Line 13"/>
            <p:cNvSpPr>
              <a:spLocks noChangeShapeType="1"/>
            </p:cNvSpPr>
            <p:nvPr/>
          </p:nvSpPr>
          <p:spPr bwMode="auto">
            <a:xfrm>
              <a:off x="672" y="3147"/>
              <a:ext cx="169" cy="0"/>
            </a:xfrm>
            <a:prstGeom prst="line">
              <a:avLst/>
            </a:prstGeom>
            <a:noFill/>
            <a:ln w="28575">
              <a:solidFill>
                <a:schemeClr val="tx1"/>
              </a:solidFill>
              <a:round/>
              <a:headEnd/>
              <a:tailEnd type="triangle" w="med" len="med"/>
            </a:ln>
            <a:effectLst/>
          </p:spPr>
          <p:txBody>
            <a:bodyPr/>
            <a:lstStyle/>
            <a:p>
              <a:endParaRPr lang="en-US"/>
            </a:p>
          </p:txBody>
        </p:sp>
        <p:sp>
          <p:nvSpPr>
            <p:cNvPr id="1034254" name="Rectangle 14"/>
            <p:cNvSpPr>
              <a:spLocks noChangeArrowheads="1"/>
            </p:cNvSpPr>
            <p:nvPr/>
          </p:nvSpPr>
          <p:spPr bwMode="auto">
            <a:xfrm>
              <a:off x="2823" y="3036"/>
              <a:ext cx="801" cy="699"/>
            </a:xfrm>
            <a:prstGeom prst="rect">
              <a:avLst/>
            </a:prstGeom>
            <a:noFill/>
            <a:ln w="12700">
              <a:solidFill>
                <a:schemeClr val="tx1"/>
              </a:solidFill>
              <a:miter lim="800000"/>
              <a:headEnd/>
              <a:tailEnd/>
            </a:ln>
            <a:effectLst/>
          </p:spPr>
          <p:txBody>
            <a:bodyPr wrap="none" anchor="ctr"/>
            <a:lstStyle/>
            <a:p>
              <a:endParaRPr lang="en-US"/>
            </a:p>
          </p:txBody>
        </p:sp>
        <p:sp>
          <p:nvSpPr>
            <p:cNvPr id="1034255" name="Line 15"/>
            <p:cNvSpPr>
              <a:spLocks noChangeShapeType="1"/>
            </p:cNvSpPr>
            <p:nvPr/>
          </p:nvSpPr>
          <p:spPr bwMode="auto">
            <a:xfrm>
              <a:off x="3624" y="3183"/>
              <a:ext cx="168" cy="0"/>
            </a:xfrm>
            <a:prstGeom prst="line">
              <a:avLst/>
            </a:prstGeom>
            <a:noFill/>
            <a:ln w="28575">
              <a:solidFill>
                <a:schemeClr val="tx1"/>
              </a:solidFill>
              <a:round/>
              <a:headEnd/>
              <a:tailEnd type="triangle" w="med" len="med"/>
            </a:ln>
            <a:effectLst/>
          </p:spPr>
          <p:txBody>
            <a:bodyPr/>
            <a:lstStyle/>
            <a:p>
              <a:endParaRPr lang="en-US"/>
            </a:p>
          </p:txBody>
        </p:sp>
        <p:sp>
          <p:nvSpPr>
            <p:cNvPr id="1034256" name="Line 16"/>
            <p:cNvSpPr>
              <a:spLocks noChangeShapeType="1"/>
            </p:cNvSpPr>
            <p:nvPr/>
          </p:nvSpPr>
          <p:spPr bwMode="auto">
            <a:xfrm>
              <a:off x="3624" y="3588"/>
              <a:ext cx="168" cy="0"/>
            </a:xfrm>
            <a:prstGeom prst="line">
              <a:avLst/>
            </a:prstGeom>
            <a:noFill/>
            <a:ln w="28575">
              <a:solidFill>
                <a:schemeClr val="tx1"/>
              </a:solidFill>
              <a:round/>
              <a:headEnd/>
              <a:tailEnd type="triangle" w="med" len="med"/>
            </a:ln>
            <a:effectLst/>
          </p:spPr>
          <p:txBody>
            <a:bodyPr/>
            <a:lstStyle/>
            <a:p>
              <a:endParaRPr lang="en-US"/>
            </a:p>
          </p:txBody>
        </p:sp>
        <p:sp>
          <p:nvSpPr>
            <p:cNvPr id="1034257" name="Line 17"/>
            <p:cNvSpPr>
              <a:spLocks noChangeShapeType="1"/>
            </p:cNvSpPr>
            <p:nvPr/>
          </p:nvSpPr>
          <p:spPr bwMode="auto">
            <a:xfrm>
              <a:off x="4748" y="3404"/>
              <a:ext cx="211" cy="0"/>
            </a:xfrm>
            <a:prstGeom prst="line">
              <a:avLst/>
            </a:prstGeom>
            <a:noFill/>
            <a:ln w="28575">
              <a:solidFill>
                <a:schemeClr val="tx1"/>
              </a:solidFill>
              <a:round/>
              <a:headEnd/>
              <a:tailEnd type="triangle" w="med" len="med"/>
            </a:ln>
            <a:effectLst/>
          </p:spPr>
          <p:txBody>
            <a:bodyPr/>
            <a:lstStyle/>
            <a:p>
              <a:endParaRPr lang="en-US"/>
            </a:p>
          </p:txBody>
        </p:sp>
        <p:sp>
          <p:nvSpPr>
            <p:cNvPr id="1034258" name="Text Box 18"/>
            <p:cNvSpPr txBox="1">
              <a:spLocks noChangeArrowheads="1"/>
            </p:cNvSpPr>
            <p:nvPr/>
          </p:nvSpPr>
          <p:spPr bwMode="auto">
            <a:xfrm>
              <a:off x="2780" y="3587"/>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34259" name="Text Box 19"/>
            <p:cNvSpPr txBox="1">
              <a:spLocks noChangeArrowheads="1"/>
            </p:cNvSpPr>
            <p:nvPr/>
          </p:nvSpPr>
          <p:spPr bwMode="auto">
            <a:xfrm>
              <a:off x="2780" y="3037"/>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34260" name="Text Box 20"/>
            <p:cNvSpPr txBox="1">
              <a:spLocks noChangeArrowheads="1"/>
            </p:cNvSpPr>
            <p:nvPr/>
          </p:nvSpPr>
          <p:spPr bwMode="auto">
            <a:xfrm>
              <a:off x="2780" y="3221"/>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34261" name="Text Box 21"/>
            <p:cNvSpPr txBox="1">
              <a:spLocks noChangeArrowheads="1"/>
            </p:cNvSpPr>
            <p:nvPr/>
          </p:nvSpPr>
          <p:spPr bwMode="auto">
            <a:xfrm>
              <a:off x="2780" y="3403"/>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34262" name="Text Box 22"/>
            <p:cNvSpPr txBox="1">
              <a:spLocks noChangeArrowheads="1"/>
            </p:cNvSpPr>
            <p:nvPr/>
          </p:nvSpPr>
          <p:spPr bwMode="auto">
            <a:xfrm>
              <a:off x="2930" y="3170"/>
              <a:ext cx="499" cy="316"/>
            </a:xfrm>
            <a:prstGeom prst="rect">
              <a:avLst/>
            </a:prstGeom>
            <a:noFill/>
            <a:ln w="12700">
              <a:noFill/>
              <a:miter lim="800000"/>
              <a:headEnd/>
              <a:tailEnd/>
            </a:ln>
            <a:effectLst/>
          </p:spPr>
          <p:txBody>
            <a:bodyPr wrap="none">
              <a:spAutoFit/>
            </a:bodyPr>
            <a:lstStyle/>
            <a:p>
              <a:pPr algn="ctr">
                <a:lnSpc>
                  <a:spcPct val="75000"/>
                </a:lnSpc>
              </a:pPr>
              <a:r>
                <a:rPr lang="en-US" sz="1200" b="1">
                  <a:solidFill>
                    <a:schemeClr val="tx1"/>
                  </a:solidFill>
                </a:rPr>
                <a:t>Register</a:t>
              </a:r>
            </a:p>
            <a:p>
              <a:pPr algn="ctr">
                <a:lnSpc>
                  <a:spcPct val="75000"/>
                </a:lnSpc>
              </a:pPr>
              <a:endParaRPr lang="en-US" sz="1200" b="1">
                <a:solidFill>
                  <a:schemeClr val="tx1"/>
                </a:solidFill>
              </a:endParaRPr>
            </a:p>
            <a:p>
              <a:pPr algn="ctr">
                <a:lnSpc>
                  <a:spcPct val="75000"/>
                </a:lnSpc>
              </a:pPr>
              <a:r>
                <a:rPr lang="en-US" sz="1200" b="1">
                  <a:solidFill>
                    <a:schemeClr val="tx1"/>
                  </a:solidFill>
                </a:rPr>
                <a:t>File</a:t>
              </a:r>
            </a:p>
          </p:txBody>
        </p:sp>
        <p:sp>
          <p:nvSpPr>
            <p:cNvPr id="1034263" name="Text Box 23"/>
            <p:cNvSpPr txBox="1">
              <a:spLocks noChangeArrowheads="1"/>
            </p:cNvSpPr>
            <p:nvPr/>
          </p:nvSpPr>
          <p:spPr bwMode="auto">
            <a:xfrm>
              <a:off x="3264" y="3120"/>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34264" name="Text Box 24"/>
            <p:cNvSpPr txBox="1">
              <a:spLocks noChangeArrowheads="1"/>
            </p:cNvSpPr>
            <p:nvPr/>
          </p:nvSpPr>
          <p:spPr bwMode="auto">
            <a:xfrm>
              <a:off x="3264" y="345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34265" name="Freeform 25"/>
            <p:cNvSpPr>
              <a:spLocks/>
            </p:cNvSpPr>
            <p:nvPr/>
          </p:nvSpPr>
          <p:spPr bwMode="auto">
            <a:xfrm>
              <a:off x="4453" y="3073"/>
              <a:ext cx="295" cy="625"/>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4266" name="Rectangle 26"/>
            <p:cNvSpPr>
              <a:spLocks noChangeArrowheads="1"/>
            </p:cNvSpPr>
            <p:nvPr/>
          </p:nvSpPr>
          <p:spPr bwMode="auto">
            <a:xfrm>
              <a:off x="4509" y="3367"/>
              <a:ext cx="280" cy="161"/>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34267" name="Line 27"/>
            <p:cNvSpPr>
              <a:spLocks noChangeShapeType="1"/>
            </p:cNvSpPr>
            <p:nvPr/>
          </p:nvSpPr>
          <p:spPr bwMode="auto">
            <a:xfrm flipH="1">
              <a:off x="5184" y="2595"/>
              <a:ext cx="0" cy="1581"/>
            </a:xfrm>
            <a:prstGeom prst="line">
              <a:avLst/>
            </a:prstGeom>
            <a:noFill/>
            <a:ln w="28575">
              <a:solidFill>
                <a:schemeClr val="tx1"/>
              </a:solidFill>
              <a:round/>
              <a:headEnd/>
              <a:tailEnd/>
            </a:ln>
            <a:effectLst/>
          </p:spPr>
          <p:txBody>
            <a:bodyPr/>
            <a:lstStyle/>
            <a:p>
              <a:endParaRPr lang="en-US"/>
            </a:p>
          </p:txBody>
        </p:sp>
        <p:sp>
          <p:nvSpPr>
            <p:cNvPr id="1034268" name="Line 28"/>
            <p:cNvSpPr>
              <a:spLocks noChangeShapeType="1"/>
            </p:cNvSpPr>
            <p:nvPr/>
          </p:nvSpPr>
          <p:spPr bwMode="auto">
            <a:xfrm>
              <a:off x="2612" y="4176"/>
              <a:ext cx="2572" cy="0"/>
            </a:xfrm>
            <a:prstGeom prst="line">
              <a:avLst/>
            </a:prstGeom>
            <a:noFill/>
            <a:ln w="28575">
              <a:solidFill>
                <a:schemeClr val="tx1"/>
              </a:solidFill>
              <a:round/>
              <a:headEnd/>
              <a:tailEnd/>
            </a:ln>
            <a:effectLst/>
          </p:spPr>
          <p:txBody>
            <a:bodyPr/>
            <a:lstStyle/>
            <a:p>
              <a:endParaRPr lang="en-US"/>
            </a:p>
          </p:txBody>
        </p:sp>
        <p:sp>
          <p:nvSpPr>
            <p:cNvPr id="1034269" name="Line 29"/>
            <p:cNvSpPr>
              <a:spLocks noChangeShapeType="1"/>
            </p:cNvSpPr>
            <p:nvPr/>
          </p:nvSpPr>
          <p:spPr bwMode="auto">
            <a:xfrm>
              <a:off x="1220" y="2779"/>
              <a:ext cx="1" cy="368"/>
            </a:xfrm>
            <a:prstGeom prst="line">
              <a:avLst/>
            </a:prstGeom>
            <a:noFill/>
            <a:ln w="28575">
              <a:solidFill>
                <a:schemeClr val="tx1"/>
              </a:solidFill>
              <a:round/>
              <a:headEnd/>
              <a:tailEnd/>
            </a:ln>
            <a:effectLst/>
          </p:spPr>
          <p:txBody>
            <a:bodyPr/>
            <a:lstStyle/>
            <a:p>
              <a:endParaRPr lang="en-US"/>
            </a:p>
          </p:txBody>
        </p:sp>
        <p:sp>
          <p:nvSpPr>
            <p:cNvPr id="1034270" name="Text Box 30"/>
            <p:cNvSpPr txBox="1">
              <a:spLocks noChangeArrowheads="1"/>
            </p:cNvSpPr>
            <p:nvPr/>
          </p:nvSpPr>
          <p:spPr bwMode="auto">
            <a:xfrm>
              <a:off x="1305" y="3441"/>
              <a:ext cx="569" cy="288"/>
            </a:xfrm>
            <a:prstGeom prst="rect">
              <a:avLst/>
            </a:prstGeom>
            <a:noFill/>
            <a:ln w="12700">
              <a:noFill/>
              <a:miter lim="800000"/>
              <a:headEnd/>
              <a:tailEnd/>
            </a:ln>
            <a:effectLst/>
          </p:spPr>
          <p:txBody>
            <a:bodyPr wrap="none">
              <a:spAutoFit/>
            </a:bodyPr>
            <a:lstStyle/>
            <a:p>
              <a:endParaRPr lang="en-US" sz="1200">
                <a:solidFill>
                  <a:schemeClr val="tx1"/>
                </a:solidFill>
              </a:endParaRPr>
            </a:p>
            <a:p>
              <a:r>
                <a:rPr lang="en-US" sz="1200">
                  <a:solidFill>
                    <a:schemeClr val="tx1"/>
                  </a:solidFill>
                </a:rPr>
                <a:t>Write Data</a:t>
              </a:r>
            </a:p>
          </p:txBody>
        </p:sp>
        <p:sp>
          <p:nvSpPr>
            <p:cNvPr id="1034271" name="Rectangle 31"/>
            <p:cNvSpPr>
              <a:spLocks noChangeArrowheads="1"/>
            </p:cNvSpPr>
            <p:nvPr/>
          </p:nvSpPr>
          <p:spPr bwMode="auto">
            <a:xfrm>
              <a:off x="2359" y="2816"/>
              <a:ext cx="126" cy="404"/>
            </a:xfrm>
            <a:prstGeom prst="rect">
              <a:avLst/>
            </a:prstGeom>
            <a:noFill/>
            <a:ln w="12700">
              <a:solidFill>
                <a:schemeClr val="tx1"/>
              </a:solidFill>
              <a:miter lim="800000"/>
              <a:headEnd/>
              <a:tailEnd/>
            </a:ln>
            <a:effectLst/>
          </p:spPr>
          <p:txBody>
            <a:bodyPr wrap="none" anchor="ctr"/>
            <a:lstStyle/>
            <a:p>
              <a:endParaRPr lang="en-US"/>
            </a:p>
          </p:txBody>
        </p:sp>
        <p:sp>
          <p:nvSpPr>
            <p:cNvPr id="1034272" name="Text Box 32"/>
            <p:cNvSpPr txBox="1">
              <a:spLocks noChangeArrowheads="1"/>
            </p:cNvSpPr>
            <p:nvPr/>
          </p:nvSpPr>
          <p:spPr bwMode="auto">
            <a:xfrm rot="16200000" flipH="1">
              <a:off x="2333" y="2947"/>
              <a:ext cx="212" cy="173"/>
            </a:xfrm>
            <a:prstGeom prst="rect">
              <a:avLst/>
            </a:prstGeom>
            <a:noFill/>
            <a:ln w="12700">
              <a:noFill/>
              <a:miter lim="800000"/>
              <a:headEnd/>
              <a:tailEnd/>
            </a:ln>
            <a:effectLst/>
          </p:spPr>
          <p:txBody>
            <a:bodyPr wrap="none">
              <a:spAutoFit/>
            </a:bodyPr>
            <a:lstStyle/>
            <a:p>
              <a:r>
                <a:rPr lang="en-US" sz="1200" b="1">
                  <a:solidFill>
                    <a:schemeClr val="tx1"/>
                  </a:solidFill>
                </a:rPr>
                <a:t>IR</a:t>
              </a:r>
            </a:p>
          </p:txBody>
        </p:sp>
        <p:sp>
          <p:nvSpPr>
            <p:cNvPr id="1034273" name="Rectangle 33"/>
            <p:cNvSpPr>
              <a:spLocks noChangeArrowheads="1"/>
            </p:cNvSpPr>
            <p:nvPr/>
          </p:nvSpPr>
          <p:spPr bwMode="auto">
            <a:xfrm>
              <a:off x="2359" y="3514"/>
              <a:ext cx="126" cy="405"/>
            </a:xfrm>
            <a:prstGeom prst="rect">
              <a:avLst/>
            </a:prstGeom>
            <a:noFill/>
            <a:ln w="12700">
              <a:solidFill>
                <a:schemeClr val="tx1"/>
              </a:solidFill>
              <a:miter lim="800000"/>
              <a:headEnd/>
              <a:tailEnd/>
            </a:ln>
            <a:effectLst/>
          </p:spPr>
          <p:txBody>
            <a:bodyPr wrap="none" anchor="ctr"/>
            <a:lstStyle/>
            <a:p>
              <a:endParaRPr lang="en-US"/>
            </a:p>
          </p:txBody>
        </p:sp>
        <p:sp>
          <p:nvSpPr>
            <p:cNvPr id="1034274" name="Text Box 34"/>
            <p:cNvSpPr txBox="1">
              <a:spLocks noChangeArrowheads="1"/>
            </p:cNvSpPr>
            <p:nvPr/>
          </p:nvSpPr>
          <p:spPr bwMode="auto">
            <a:xfrm rot="-5400000">
              <a:off x="2272" y="3632"/>
              <a:ext cx="334" cy="173"/>
            </a:xfrm>
            <a:prstGeom prst="rect">
              <a:avLst/>
            </a:prstGeom>
            <a:noFill/>
            <a:ln w="12700">
              <a:noFill/>
              <a:miter lim="800000"/>
              <a:headEnd/>
              <a:tailEnd/>
            </a:ln>
            <a:effectLst/>
          </p:spPr>
          <p:txBody>
            <a:bodyPr wrap="none">
              <a:spAutoFit/>
            </a:bodyPr>
            <a:lstStyle/>
            <a:p>
              <a:r>
                <a:rPr lang="en-US" sz="1200" b="1">
                  <a:solidFill>
                    <a:schemeClr val="tx1"/>
                  </a:solidFill>
                </a:rPr>
                <a:t>MDR</a:t>
              </a:r>
            </a:p>
          </p:txBody>
        </p:sp>
        <p:sp>
          <p:nvSpPr>
            <p:cNvPr id="1034275" name="Line 35"/>
            <p:cNvSpPr>
              <a:spLocks noChangeShapeType="1"/>
            </p:cNvSpPr>
            <p:nvPr/>
          </p:nvSpPr>
          <p:spPr bwMode="auto">
            <a:xfrm>
              <a:off x="2148" y="3367"/>
              <a:ext cx="84" cy="1"/>
            </a:xfrm>
            <a:prstGeom prst="line">
              <a:avLst/>
            </a:prstGeom>
            <a:noFill/>
            <a:ln w="28575">
              <a:solidFill>
                <a:schemeClr val="tx1"/>
              </a:solidFill>
              <a:round/>
              <a:headEnd/>
              <a:tailEnd/>
            </a:ln>
            <a:effectLst/>
          </p:spPr>
          <p:txBody>
            <a:bodyPr/>
            <a:lstStyle/>
            <a:p>
              <a:endParaRPr lang="en-US"/>
            </a:p>
          </p:txBody>
        </p:sp>
        <p:sp>
          <p:nvSpPr>
            <p:cNvPr id="1034276" name="Line 36"/>
            <p:cNvSpPr>
              <a:spLocks noChangeShapeType="1"/>
            </p:cNvSpPr>
            <p:nvPr/>
          </p:nvSpPr>
          <p:spPr bwMode="auto">
            <a:xfrm>
              <a:off x="2232" y="2999"/>
              <a:ext cx="1" cy="699"/>
            </a:xfrm>
            <a:prstGeom prst="line">
              <a:avLst/>
            </a:prstGeom>
            <a:noFill/>
            <a:ln w="28575">
              <a:solidFill>
                <a:schemeClr val="tx1"/>
              </a:solidFill>
              <a:round/>
              <a:headEnd/>
              <a:tailEnd/>
            </a:ln>
            <a:effectLst/>
          </p:spPr>
          <p:txBody>
            <a:bodyPr/>
            <a:lstStyle/>
            <a:p>
              <a:endParaRPr lang="en-US"/>
            </a:p>
          </p:txBody>
        </p:sp>
        <p:sp>
          <p:nvSpPr>
            <p:cNvPr id="1034277" name="Line 37"/>
            <p:cNvSpPr>
              <a:spLocks noChangeShapeType="1"/>
            </p:cNvSpPr>
            <p:nvPr/>
          </p:nvSpPr>
          <p:spPr bwMode="auto">
            <a:xfrm>
              <a:off x="2232" y="2999"/>
              <a:ext cx="127" cy="0"/>
            </a:xfrm>
            <a:prstGeom prst="line">
              <a:avLst/>
            </a:prstGeom>
            <a:noFill/>
            <a:ln w="28575">
              <a:solidFill>
                <a:schemeClr val="tx1"/>
              </a:solidFill>
              <a:round/>
              <a:headEnd/>
              <a:tailEnd type="triangle" w="med" len="med"/>
            </a:ln>
            <a:effectLst/>
          </p:spPr>
          <p:txBody>
            <a:bodyPr/>
            <a:lstStyle/>
            <a:p>
              <a:endParaRPr lang="en-US"/>
            </a:p>
          </p:txBody>
        </p:sp>
        <p:sp>
          <p:nvSpPr>
            <p:cNvPr id="1034278" name="Line 38"/>
            <p:cNvSpPr>
              <a:spLocks noChangeShapeType="1"/>
            </p:cNvSpPr>
            <p:nvPr/>
          </p:nvSpPr>
          <p:spPr bwMode="auto">
            <a:xfrm>
              <a:off x="2232" y="3698"/>
              <a:ext cx="127" cy="1"/>
            </a:xfrm>
            <a:prstGeom prst="line">
              <a:avLst/>
            </a:prstGeom>
            <a:noFill/>
            <a:ln w="28575">
              <a:solidFill>
                <a:schemeClr val="tx1"/>
              </a:solidFill>
              <a:round/>
              <a:headEnd/>
              <a:tailEnd type="triangle" w="med" len="med"/>
            </a:ln>
            <a:effectLst/>
          </p:spPr>
          <p:txBody>
            <a:bodyPr/>
            <a:lstStyle/>
            <a:p>
              <a:endParaRPr lang="en-US"/>
            </a:p>
          </p:txBody>
        </p:sp>
        <p:sp>
          <p:nvSpPr>
            <p:cNvPr id="1034279" name="Rectangle 39"/>
            <p:cNvSpPr>
              <a:spLocks noChangeArrowheads="1"/>
            </p:cNvSpPr>
            <p:nvPr/>
          </p:nvSpPr>
          <p:spPr bwMode="auto">
            <a:xfrm>
              <a:off x="3792" y="2926"/>
              <a:ext cx="127" cy="404"/>
            </a:xfrm>
            <a:prstGeom prst="rect">
              <a:avLst/>
            </a:prstGeom>
            <a:noFill/>
            <a:ln w="12700">
              <a:solidFill>
                <a:schemeClr val="tx1"/>
              </a:solidFill>
              <a:miter lim="800000"/>
              <a:headEnd/>
              <a:tailEnd/>
            </a:ln>
            <a:effectLst/>
          </p:spPr>
          <p:txBody>
            <a:bodyPr wrap="none" anchor="ctr"/>
            <a:lstStyle/>
            <a:p>
              <a:endParaRPr lang="en-US"/>
            </a:p>
          </p:txBody>
        </p:sp>
        <p:sp>
          <p:nvSpPr>
            <p:cNvPr id="1034280" name="Rectangle 40"/>
            <p:cNvSpPr>
              <a:spLocks noChangeArrowheads="1"/>
            </p:cNvSpPr>
            <p:nvPr/>
          </p:nvSpPr>
          <p:spPr bwMode="auto">
            <a:xfrm>
              <a:off x="3792" y="3367"/>
              <a:ext cx="127" cy="405"/>
            </a:xfrm>
            <a:prstGeom prst="rect">
              <a:avLst/>
            </a:prstGeom>
            <a:noFill/>
            <a:ln w="12700">
              <a:solidFill>
                <a:schemeClr val="tx1"/>
              </a:solidFill>
              <a:miter lim="800000"/>
              <a:headEnd/>
              <a:tailEnd/>
            </a:ln>
            <a:effectLst/>
          </p:spPr>
          <p:txBody>
            <a:bodyPr wrap="none" anchor="ctr"/>
            <a:lstStyle/>
            <a:p>
              <a:endParaRPr lang="en-US"/>
            </a:p>
          </p:txBody>
        </p:sp>
        <p:sp>
          <p:nvSpPr>
            <p:cNvPr id="1034281" name="Text Box 41"/>
            <p:cNvSpPr txBox="1">
              <a:spLocks noChangeArrowheads="1"/>
            </p:cNvSpPr>
            <p:nvPr/>
          </p:nvSpPr>
          <p:spPr bwMode="auto">
            <a:xfrm rot="16200000" flipH="1">
              <a:off x="3786" y="3030"/>
              <a:ext cx="185" cy="173"/>
            </a:xfrm>
            <a:prstGeom prst="rect">
              <a:avLst/>
            </a:prstGeom>
            <a:noFill/>
            <a:ln w="12700">
              <a:noFill/>
              <a:miter lim="800000"/>
              <a:headEnd/>
              <a:tailEnd/>
            </a:ln>
            <a:effectLst/>
          </p:spPr>
          <p:txBody>
            <a:bodyPr wrap="none">
              <a:spAutoFit/>
            </a:bodyPr>
            <a:lstStyle/>
            <a:p>
              <a:r>
                <a:rPr lang="en-US" sz="1200" b="1">
                  <a:solidFill>
                    <a:schemeClr val="tx1"/>
                  </a:solidFill>
                </a:rPr>
                <a:t>A</a:t>
              </a:r>
            </a:p>
          </p:txBody>
        </p:sp>
        <p:sp>
          <p:nvSpPr>
            <p:cNvPr id="1034282" name="Text Box 42"/>
            <p:cNvSpPr txBox="1">
              <a:spLocks noChangeArrowheads="1"/>
            </p:cNvSpPr>
            <p:nvPr/>
          </p:nvSpPr>
          <p:spPr bwMode="auto">
            <a:xfrm rot="16200000" flipH="1">
              <a:off x="3786" y="3462"/>
              <a:ext cx="185" cy="173"/>
            </a:xfrm>
            <a:prstGeom prst="rect">
              <a:avLst/>
            </a:prstGeom>
            <a:noFill/>
            <a:ln w="12700">
              <a:noFill/>
              <a:miter lim="800000"/>
              <a:headEnd/>
              <a:tailEnd/>
            </a:ln>
            <a:effectLst/>
          </p:spPr>
          <p:txBody>
            <a:bodyPr wrap="none">
              <a:spAutoFit/>
            </a:bodyPr>
            <a:lstStyle/>
            <a:p>
              <a:r>
                <a:rPr lang="en-US" sz="1200" b="1">
                  <a:solidFill>
                    <a:schemeClr val="tx1"/>
                  </a:solidFill>
                </a:rPr>
                <a:t>B</a:t>
              </a:r>
            </a:p>
          </p:txBody>
        </p:sp>
        <p:sp>
          <p:nvSpPr>
            <p:cNvPr id="1034283" name="Line 43"/>
            <p:cNvSpPr>
              <a:spLocks noChangeShapeType="1"/>
            </p:cNvSpPr>
            <p:nvPr/>
          </p:nvSpPr>
          <p:spPr bwMode="auto">
            <a:xfrm>
              <a:off x="1220" y="2742"/>
              <a:ext cx="1" cy="405"/>
            </a:xfrm>
            <a:prstGeom prst="line">
              <a:avLst/>
            </a:prstGeom>
            <a:noFill/>
            <a:ln w="28575">
              <a:solidFill>
                <a:schemeClr val="tx1"/>
              </a:solidFill>
              <a:round/>
              <a:headEnd/>
              <a:tailEnd/>
            </a:ln>
            <a:effectLst/>
          </p:spPr>
          <p:txBody>
            <a:bodyPr/>
            <a:lstStyle/>
            <a:p>
              <a:endParaRPr lang="en-US"/>
            </a:p>
          </p:txBody>
        </p:sp>
        <p:sp>
          <p:nvSpPr>
            <p:cNvPr id="1034284" name="Line 44"/>
            <p:cNvSpPr>
              <a:spLocks noChangeShapeType="1"/>
            </p:cNvSpPr>
            <p:nvPr/>
          </p:nvSpPr>
          <p:spPr bwMode="auto">
            <a:xfrm>
              <a:off x="3919" y="3588"/>
              <a:ext cx="548" cy="0"/>
            </a:xfrm>
            <a:prstGeom prst="line">
              <a:avLst/>
            </a:prstGeom>
            <a:noFill/>
            <a:ln w="28575">
              <a:solidFill>
                <a:schemeClr val="tx1"/>
              </a:solidFill>
              <a:round/>
              <a:headEnd/>
              <a:tailEnd type="triangle" w="med" len="med"/>
            </a:ln>
            <a:effectLst/>
          </p:spPr>
          <p:txBody>
            <a:bodyPr/>
            <a:lstStyle/>
            <a:p>
              <a:endParaRPr lang="en-US"/>
            </a:p>
          </p:txBody>
        </p:sp>
        <p:sp>
          <p:nvSpPr>
            <p:cNvPr id="1034285" name="Line 45"/>
            <p:cNvSpPr>
              <a:spLocks noChangeShapeType="1"/>
            </p:cNvSpPr>
            <p:nvPr/>
          </p:nvSpPr>
          <p:spPr bwMode="auto">
            <a:xfrm>
              <a:off x="3919" y="3183"/>
              <a:ext cx="548" cy="0"/>
            </a:xfrm>
            <a:prstGeom prst="line">
              <a:avLst/>
            </a:prstGeom>
            <a:noFill/>
            <a:ln w="28575">
              <a:solidFill>
                <a:schemeClr val="tx1"/>
              </a:solidFill>
              <a:round/>
              <a:headEnd/>
              <a:tailEnd type="triangle" w="med" len="med"/>
            </a:ln>
            <a:effectLst/>
          </p:spPr>
          <p:txBody>
            <a:bodyPr/>
            <a:lstStyle/>
            <a:p>
              <a:endParaRPr lang="en-US"/>
            </a:p>
          </p:txBody>
        </p:sp>
        <p:sp>
          <p:nvSpPr>
            <p:cNvPr id="1034286" name="Rectangle 46"/>
            <p:cNvSpPr>
              <a:spLocks noChangeArrowheads="1"/>
            </p:cNvSpPr>
            <p:nvPr/>
          </p:nvSpPr>
          <p:spPr bwMode="auto">
            <a:xfrm>
              <a:off x="4959" y="3220"/>
              <a:ext cx="127" cy="405"/>
            </a:xfrm>
            <a:prstGeom prst="rect">
              <a:avLst/>
            </a:prstGeom>
            <a:noFill/>
            <a:ln w="12700">
              <a:solidFill>
                <a:schemeClr val="tx1"/>
              </a:solidFill>
              <a:miter lim="800000"/>
              <a:headEnd/>
              <a:tailEnd/>
            </a:ln>
            <a:effectLst/>
          </p:spPr>
          <p:txBody>
            <a:bodyPr wrap="none" anchor="ctr"/>
            <a:lstStyle/>
            <a:p>
              <a:endParaRPr lang="en-US"/>
            </a:p>
          </p:txBody>
        </p:sp>
        <p:sp>
          <p:nvSpPr>
            <p:cNvPr id="1034287" name="Text Box 47"/>
            <p:cNvSpPr txBox="1">
              <a:spLocks noChangeArrowheads="1"/>
            </p:cNvSpPr>
            <p:nvPr/>
          </p:nvSpPr>
          <p:spPr bwMode="auto">
            <a:xfrm rot="16200000" flipH="1">
              <a:off x="4799" y="3313"/>
              <a:ext cx="463" cy="173"/>
            </a:xfrm>
            <a:prstGeom prst="rect">
              <a:avLst/>
            </a:prstGeom>
            <a:noFill/>
            <a:ln w="12700">
              <a:noFill/>
              <a:miter lim="800000"/>
              <a:headEnd/>
              <a:tailEnd/>
            </a:ln>
            <a:effectLst/>
          </p:spPr>
          <p:txBody>
            <a:bodyPr wrap="none">
              <a:spAutoFit/>
            </a:bodyPr>
            <a:lstStyle/>
            <a:p>
              <a:r>
                <a:rPr lang="en-US" sz="1200" b="1">
                  <a:solidFill>
                    <a:schemeClr val="tx1"/>
                  </a:solidFill>
                </a:rPr>
                <a:t>ALUout</a:t>
              </a:r>
            </a:p>
          </p:txBody>
        </p:sp>
        <p:sp>
          <p:nvSpPr>
            <p:cNvPr id="1034288" name="Line 48"/>
            <p:cNvSpPr>
              <a:spLocks noChangeShapeType="1"/>
            </p:cNvSpPr>
            <p:nvPr/>
          </p:nvSpPr>
          <p:spPr bwMode="auto">
            <a:xfrm>
              <a:off x="5086" y="3404"/>
              <a:ext cx="98" cy="0"/>
            </a:xfrm>
            <a:prstGeom prst="line">
              <a:avLst/>
            </a:prstGeom>
            <a:noFill/>
            <a:ln w="28575">
              <a:solidFill>
                <a:schemeClr val="tx1"/>
              </a:solidFill>
              <a:round/>
              <a:headEnd/>
              <a:tailEnd/>
            </a:ln>
            <a:effectLst/>
          </p:spPr>
          <p:txBody>
            <a:bodyPr/>
            <a:lstStyle/>
            <a:p>
              <a:endParaRPr lang="en-US"/>
            </a:p>
          </p:txBody>
        </p:sp>
        <p:sp>
          <p:nvSpPr>
            <p:cNvPr id="1034289" name="Line 49"/>
            <p:cNvSpPr>
              <a:spLocks noChangeShapeType="1"/>
            </p:cNvSpPr>
            <p:nvPr/>
          </p:nvSpPr>
          <p:spPr bwMode="auto">
            <a:xfrm>
              <a:off x="2485" y="2999"/>
              <a:ext cx="211" cy="0"/>
            </a:xfrm>
            <a:prstGeom prst="line">
              <a:avLst/>
            </a:prstGeom>
            <a:noFill/>
            <a:ln w="28575">
              <a:solidFill>
                <a:schemeClr val="tx1"/>
              </a:solidFill>
              <a:round/>
              <a:headEnd/>
              <a:tailEnd/>
            </a:ln>
            <a:effectLst/>
          </p:spPr>
          <p:txBody>
            <a:bodyPr/>
            <a:lstStyle/>
            <a:p>
              <a:endParaRPr lang="en-US"/>
            </a:p>
          </p:txBody>
        </p:sp>
        <p:sp>
          <p:nvSpPr>
            <p:cNvPr id="1034290" name="Line 50"/>
            <p:cNvSpPr>
              <a:spLocks noChangeShapeType="1"/>
            </p:cNvSpPr>
            <p:nvPr/>
          </p:nvSpPr>
          <p:spPr bwMode="auto">
            <a:xfrm>
              <a:off x="2485" y="3698"/>
              <a:ext cx="127" cy="0"/>
            </a:xfrm>
            <a:prstGeom prst="line">
              <a:avLst/>
            </a:prstGeom>
            <a:noFill/>
            <a:ln w="28575">
              <a:solidFill>
                <a:schemeClr val="tx1"/>
              </a:solidFill>
              <a:round/>
              <a:headEnd/>
              <a:tailEnd/>
            </a:ln>
            <a:effectLst/>
          </p:spPr>
          <p:txBody>
            <a:bodyPr/>
            <a:lstStyle/>
            <a:p>
              <a:endParaRPr lang="en-US"/>
            </a:p>
          </p:txBody>
        </p:sp>
        <p:sp>
          <p:nvSpPr>
            <p:cNvPr id="1034291" name="Line 51"/>
            <p:cNvSpPr>
              <a:spLocks noChangeShapeType="1"/>
            </p:cNvSpPr>
            <p:nvPr/>
          </p:nvSpPr>
          <p:spPr bwMode="auto">
            <a:xfrm>
              <a:off x="2696" y="2999"/>
              <a:ext cx="0" cy="883"/>
            </a:xfrm>
            <a:prstGeom prst="line">
              <a:avLst/>
            </a:prstGeom>
            <a:noFill/>
            <a:ln w="28575">
              <a:solidFill>
                <a:schemeClr val="tx1"/>
              </a:solidFill>
              <a:round/>
              <a:headEnd/>
              <a:tailEnd/>
            </a:ln>
            <a:effectLst/>
          </p:spPr>
          <p:txBody>
            <a:bodyPr/>
            <a:lstStyle/>
            <a:p>
              <a:endParaRPr lang="en-US"/>
            </a:p>
          </p:txBody>
        </p:sp>
        <p:sp>
          <p:nvSpPr>
            <p:cNvPr id="1034292" name="Line 52"/>
            <p:cNvSpPr>
              <a:spLocks noChangeShapeType="1"/>
            </p:cNvSpPr>
            <p:nvPr/>
          </p:nvSpPr>
          <p:spPr bwMode="auto">
            <a:xfrm>
              <a:off x="2612" y="3698"/>
              <a:ext cx="211" cy="0"/>
            </a:xfrm>
            <a:prstGeom prst="line">
              <a:avLst/>
            </a:prstGeom>
            <a:noFill/>
            <a:ln w="28575">
              <a:solidFill>
                <a:schemeClr val="tx1"/>
              </a:solidFill>
              <a:round/>
              <a:headEnd/>
              <a:tailEnd type="triangle" w="med" len="med"/>
            </a:ln>
            <a:effectLst/>
          </p:spPr>
          <p:txBody>
            <a:bodyPr/>
            <a:lstStyle/>
            <a:p>
              <a:endParaRPr lang="en-US"/>
            </a:p>
          </p:txBody>
        </p:sp>
        <p:sp>
          <p:nvSpPr>
            <p:cNvPr id="1034293" name="Line 53"/>
            <p:cNvSpPr>
              <a:spLocks noChangeShapeType="1"/>
            </p:cNvSpPr>
            <p:nvPr/>
          </p:nvSpPr>
          <p:spPr bwMode="auto">
            <a:xfrm>
              <a:off x="2696" y="3294"/>
              <a:ext cx="127" cy="0"/>
            </a:xfrm>
            <a:prstGeom prst="line">
              <a:avLst/>
            </a:prstGeom>
            <a:noFill/>
            <a:ln w="28575">
              <a:solidFill>
                <a:schemeClr val="tx1"/>
              </a:solidFill>
              <a:round/>
              <a:headEnd/>
              <a:tailEnd type="triangle" w="med" len="med"/>
            </a:ln>
            <a:effectLst/>
          </p:spPr>
          <p:txBody>
            <a:bodyPr/>
            <a:lstStyle/>
            <a:p>
              <a:endParaRPr lang="en-US"/>
            </a:p>
          </p:txBody>
        </p:sp>
        <p:sp>
          <p:nvSpPr>
            <p:cNvPr id="1034294" name="Line 54"/>
            <p:cNvSpPr>
              <a:spLocks noChangeShapeType="1"/>
            </p:cNvSpPr>
            <p:nvPr/>
          </p:nvSpPr>
          <p:spPr bwMode="auto">
            <a:xfrm>
              <a:off x="2696" y="3477"/>
              <a:ext cx="127" cy="0"/>
            </a:xfrm>
            <a:prstGeom prst="line">
              <a:avLst/>
            </a:prstGeom>
            <a:noFill/>
            <a:ln w="28575">
              <a:solidFill>
                <a:schemeClr val="tx1"/>
              </a:solidFill>
              <a:round/>
              <a:headEnd/>
              <a:tailEnd type="triangle" w="med" len="med"/>
            </a:ln>
            <a:effectLst/>
          </p:spPr>
          <p:txBody>
            <a:bodyPr/>
            <a:lstStyle/>
            <a:p>
              <a:endParaRPr lang="en-US"/>
            </a:p>
          </p:txBody>
        </p:sp>
        <p:sp>
          <p:nvSpPr>
            <p:cNvPr id="1034295" name="Line 55"/>
            <p:cNvSpPr>
              <a:spLocks noChangeShapeType="1"/>
            </p:cNvSpPr>
            <p:nvPr/>
          </p:nvSpPr>
          <p:spPr bwMode="auto">
            <a:xfrm>
              <a:off x="2696" y="3110"/>
              <a:ext cx="127" cy="0"/>
            </a:xfrm>
            <a:prstGeom prst="line">
              <a:avLst/>
            </a:prstGeom>
            <a:noFill/>
            <a:ln w="28575">
              <a:solidFill>
                <a:schemeClr val="tx1"/>
              </a:solidFill>
              <a:round/>
              <a:headEnd/>
              <a:tailEnd type="triangle" w="med" len="med"/>
            </a:ln>
            <a:effectLst/>
          </p:spPr>
          <p:txBody>
            <a:bodyPr/>
            <a:lstStyle/>
            <a:p>
              <a:endParaRPr lang="en-US"/>
            </a:p>
          </p:txBody>
        </p:sp>
        <p:sp>
          <p:nvSpPr>
            <p:cNvPr id="1034296" name="Line 56"/>
            <p:cNvSpPr>
              <a:spLocks noChangeShapeType="1"/>
            </p:cNvSpPr>
            <p:nvPr/>
          </p:nvSpPr>
          <p:spPr bwMode="auto">
            <a:xfrm>
              <a:off x="2696" y="3882"/>
              <a:ext cx="1392" cy="0"/>
            </a:xfrm>
            <a:prstGeom prst="line">
              <a:avLst/>
            </a:prstGeom>
            <a:noFill/>
            <a:ln w="28575">
              <a:solidFill>
                <a:schemeClr val="tx1"/>
              </a:solidFill>
              <a:round/>
              <a:headEnd/>
              <a:tailEnd/>
            </a:ln>
            <a:effectLst/>
          </p:spPr>
          <p:txBody>
            <a:bodyPr/>
            <a:lstStyle/>
            <a:p>
              <a:endParaRPr lang="en-US"/>
            </a:p>
          </p:txBody>
        </p:sp>
        <p:sp>
          <p:nvSpPr>
            <p:cNvPr id="1034297" name="Line 57"/>
            <p:cNvSpPr>
              <a:spLocks noChangeShapeType="1"/>
            </p:cNvSpPr>
            <p:nvPr/>
          </p:nvSpPr>
          <p:spPr bwMode="auto">
            <a:xfrm>
              <a:off x="2612" y="3698"/>
              <a:ext cx="0" cy="478"/>
            </a:xfrm>
            <a:prstGeom prst="line">
              <a:avLst/>
            </a:prstGeom>
            <a:noFill/>
            <a:ln w="28575">
              <a:solidFill>
                <a:schemeClr val="tx1"/>
              </a:solidFill>
              <a:round/>
              <a:headEnd/>
              <a:tailEnd/>
            </a:ln>
            <a:effectLst/>
          </p:spPr>
          <p:txBody>
            <a:bodyPr/>
            <a:lstStyle/>
            <a:p>
              <a:endParaRPr lang="en-US"/>
            </a:p>
          </p:txBody>
        </p:sp>
        <p:sp>
          <p:nvSpPr>
            <p:cNvPr id="1034298" name="Line 58"/>
            <p:cNvSpPr>
              <a:spLocks noChangeShapeType="1"/>
            </p:cNvSpPr>
            <p:nvPr/>
          </p:nvSpPr>
          <p:spPr bwMode="auto">
            <a:xfrm flipV="1">
              <a:off x="4088" y="3588"/>
              <a:ext cx="0" cy="294"/>
            </a:xfrm>
            <a:prstGeom prst="line">
              <a:avLst/>
            </a:prstGeom>
            <a:noFill/>
            <a:ln w="28575">
              <a:solidFill>
                <a:schemeClr val="tx1"/>
              </a:solidFill>
              <a:round/>
              <a:headEnd/>
              <a:tailEnd type="triangle" w="med" len="med"/>
            </a:ln>
            <a:effectLst/>
          </p:spPr>
          <p:txBody>
            <a:bodyPr/>
            <a:lstStyle/>
            <a:p>
              <a:endParaRPr lang="en-US"/>
            </a:p>
          </p:txBody>
        </p:sp>
        <p:sp>
          <p:nvSpPr>
            <p:cNvPr id="1034299" name="Line 59"/>
            <p:cNvSpPr>
              <a:spLocks noChangeShapeType="1"/>
            </p:cNvSpPr>
            <p:nvPr/>
          </p:nvSpPr>
          <p:spPr bwMode="auto">
            <a:xfrm>
              <a:off x="4256" y="3588"/>
              <a:ext cx="0" cy="404"/>
            </a:xfrm>
            <a:prstGeom prst="line">
              <a:avLst/>
            </a:prstGeom>
            <a:noFill/>
            <a:ln w="28575">
              <a:solidFill>
                <a:schemeClr val="tx1"/>
              </a:solidFill>
              <a:round/>
              <a:headEnd/>
              <a:tailEnd/>
            </a:ln>
            <a:effectLst/>
          </p:spPr>
          <p:txBody>
            <a:bodyPr/>
            <a:lstStyle/>
            <a:p>
              <a:endParaRPr lang="en-US"/>
            </a:p>
          </p:txBody>
        </p:sp>
        <p:sp>
          <p:nvSpPr>
            <p:cNvPr id="1034300" name="Line 60"/>
            <p:cNvSpPr>
              <a:spLocks noChangeShapeType="1"/>
            </p:cNvSpPr>
            <p:nvPr/>
          </p:nvSpPr>
          <p:spPr bwMode="auto">
            <a:xfrm>
              <a:off x="1220" y="3992"/>
              <a:ext cx="3036" cy="0"/>
            </a:xfrm>
            <a:prstGeom prst="line">
              <a:avLst/>
            </a:prstGeom>
            <a:noFill/>
            <a:ln w="28575">
              <a:solidFill>
                <a:schemeClr val="tx1"/>
              </a:solidFill>
              <a:round/>
              <a:headEnd/>
              <a:tailEnd/>
            </a:ln>
            <a:effectLst/>
          </p:spPr>
          <p:txBody>
            <a:bodyPr/>
            <a:lstStyle/>
            <a:p>
              <a:endParaRPr lang="en-US"/>
            </a:p>
          </p:txBody>
        </p:sp>
        <p:sp>
          <p:nvSpPr>
            <p:cNvPr id="1034301" name="Line 61"/>
            <p:cNvSpPr>
              <a:spLocks noChangeShapeType="1"/>
            </p:cNvSpPr>
            <p:nvPr/>
          </p:nvSpPr>
          <p:spPr bwMode="auto">
            <a:xfrm>
              <a:off x="1220" y="3588"/>
              <a:ext cx="0" cy="404"/>
            </a:xfrm>
            <a:prstGeom prst="line">
              <a:avLst/>
            </a:prstGeom>
            <a:noFill/>
            <a:ln w="28575">
              <a:solidFill>
                <a:schemeClr val="tx1"/>
              </a:solidFill>
              <a:round/>
              <a:headEnd/>
              <a:tailEnd/>
            </a:ln>
            <a:effectLst/>
          </p:spPr>
          <p:txBody>
            <a:bodyPr/>
            <a:lstStyle/>
            <a:p>
              <a:endParaRPr lang="en-US"/>
            </a:p>
          </p:txBody>
        </p:sp>
        <p:sp>
          <p:nvSpPr>
            <p:cNvPr id="1034302" name="Line 62"/>
            <p:cNvSpPr>
              <a:spLocks noChangeShapeType="1"/>
            </p:cNvSpPr>
            <p:nvPr/>
          </p:nvSpPr>
          <p:spPr bwMode="auto">
            <a:xfrm>
              <a:off x="1220" y="3588"/>
              <a:ext cx="127" cy="1"/>
            </a:xfrm>
            <a:prstGeom prst="line">
              <a:avLst/>
            </a:prstGeom>
            <a:noFill/>
            <a:ln w="28575">
              <a:solidFill>
                <a:schemeClr val="tx1"/>
              </a:solidFill>
              <a:round/>
              <a:headEnd/>
              <a:tailEnd type="triangle" w="med" len="med"/>
            </a:ln>
            <a:effectLst/>
          </p:spPr>
          <p:txBody>
            <a:bodyPr/>
            <a:lstStyle/>
            <a:p>
              <a:endParaRPr lang="en-US"/>
            </a:p>
          </p:txBody>
        </p:sp>
        <p:sp>
          <p:nvSpPr>
            <p:cNvPr id="1034303" name="Line 63"/>
            <p:cNvSpPr>
              <a:spLocks noChangeShapeType="1"/>
            </p:cNvSpPr>
            <p:nvPr/>
          </p:nvSpPr>
          <p:spPr bwMode="auto">
            <a:xfrm>
              <a:off x="1220" y="2742"/>
              <a:ext cx="2994" cy="0"/>
            </a:xfrm>
            <a:prstGeom prst="line">
              <a:avLst/>
            </a:prstGeom>
            <a:noFill/>
            <a:ln w="28575">
              <a:solidFill>
                <a:schemeClr val="tx1"/>
              </a:solidFill>
              <a:round/>
              <a:headEnd/>
              <a:tailEnd/>
            </a:ln>
            <a:effectLst/>
          </p:spPr>
          <p:txBody>
            <a:bodyPr/>
            <a:lstStyle/>
            <a:p>
              <a:endParaRPr lang="en-US"/>
            </a:p>
          </p:txBody>
        </p:sp>
        <p:sp>
          <p:nvSpPr>
            <p:cNvPr id="1034304" name="Line 64"/>
            <p:cNvSpPr>
              <a:spLocks noChangeShapeType="1"/>
            </p:cNvSpPr>
            <p:nvPr/>
          </p:nvSpPr>
          <p:spPr bwMode="auto">
            <a:xfrm>
              <a:off x="4214" y="2742"/>
              <a:ext cx="0" cy="441"/>
            </a:xfrm>
            <a:prstGeom prst="line">
              <a:avLst/>
            </a:prstGeom>
            <a:noFill/>
            <a:ln w="28575">
              <a:solidFill>
                <a:schemeClr val="tx1"/>
              </a:solidFill>
              <a:round/>
              <a:headEnd/>
              <a:tailEnd type="triangle" w="med" len="med"/>
            </a:ln>
            <a:effectLst/>
          </p:spPr>
          <p:txBody>
            <a:bodyPr/>
            <a:lstStyle/>
            <a:p>
              <a:endParaRPr lang="en-US"/>
            </a:p>
          </p:txBody>
        </p:sp>
        <p:sp>
          <p:nvSpPr>
            <p:cNvPr id="1034305" name="Line 65"/>
            <p:cNvSpPr>
              <a:spLocks noChangeShapeType="1"/>
            </p:cNvSpPr>
            <p:nvPr/>
          </p:nvSpPr>
          <p:spPr bwMode="auto">
            <a:xfrm>
              <a:off x="4804" y="2448"/>
              <a:ext cx="0" cy="956"/>
            </a:xfrm>
            <a:prstGeom prst="line">
              <a:avLst/>
            </a:prstGeom>
            <a:noFill/>
            <a:ln w="28575">
              <a:solidFill>
                <a:schemeClr val="tx1"/>
              </a:solidFill>
              <a:round/>
              <a:headEnd/>
              <a:tailEnd/>
            </a:ln>
            <a:effectLst/>
          </p:spPr>
          <p:txBody>
            <a:bodyPr/>
            <a:lstStyle/>
            <a:p>
              <a:endParaRPr lang="en-US"/>
            </a:p>
          </p:txBody>
        </p:sp>
        <p:sp>
          <p:nvSpPr>
            <p:cNvPr id="1034306" name="Line 66"/>
            <p:cNvSpPr>
              <a:spLocks noChangeShapeType="1"/>
            </p:cNvSpPr>
            <p:nvPr/>
          </p:nvSpPr>
          <p:spPr bwMode="auto">
            <a:xfrm>
              <a:off x="1094" y="2595"/>
              <a:ext cx="4090" cy="0"/>
            </a:xfrm>
            <a:prstGeom prst="line">
              <a:avLst/>
            </a:prstGeom>
            <a:noFill/>
            <a:ln w="28575">
              <a:solidFill>
                <a:schemeClr val="tx1"/>
              </a:solidFill>
              <a:round/>
              <a:headEnd/>
              <a:tailEnd/>
            </a:ln>
            <a:effectLst/>
          </p:spPr>
          <p:txBody>
            <a:bodyPr/>
            <a:lstStyle/>
            <a:p>
              <a:endParaRPr lang="en-US"/>
            </a:p>
          </p:txBody>
        </p:sp>
        <p:sp>
          <p:nvSpPr>
            <p:cNvPr id="1034307" name="Line 67"/>
            <p:cNvSpPr>
              <a:spLocks noChangeShapeType="1"/>
            </p:cNvSpPr>
            <p:nvPr/>
          </p:nvSpPr>
          <p:spPr bwMode="auto">
            <a:xfrm>
              <a:off x="1094" y="2595"/>
              <a:ext cx="0" cy="552"/>
            </a:xfrm>
            <a:prstGeom prst="line">
              <a:avLst/>
            </a:prstGeom>
            <a:noFill/>
            <a:ln w="28575">
              <a:solidFill>
                <a:schemeClr val="tx1"/>
              </a:solidFill>
              <a:round/>
              <a:headEnd/>
              <a:tailEnd type="triangle" w="med" len="med"/>
            </a:ln>
            <a:effectLst/>
          </p:spPr>
          <p:txBody>
            <a:bodyPr/>
            <a:lstStyle/>
            <a:p>
              <a:endParaRPr lang="en-US"/>
            </a:p>
          </p:txBody>
        </p:sp>
        <p:sp>
          <p:nvSpPr>
            <p:cNvPr id="1034308" name="Line 68"/>
            <p:cNvSpPr>
              <a:spLocks noChangeShapeType="1"/>
            </p:cNvSpPr>
            <p:nvPr/>
          </p:nvSpPr>
          <p:spPr bwMode="auto">
            <a:xfrm>
              <a:off x="672" y="2448"/>
              <a:ext cx="4132" cy="0"/>
            </a:xfrm>
            <a:prstGeom prst="line">
              <a:avLst/>
            </a:prstGeom>
            <a:noFill/>
            <a:ln w="28575">
              <a:solidFill>
                <a:schemeClr val="tx1"/>
              </a:solidFill>
              <a:round/>
              <a:headEnd/>
              <a:tailEnd/>
            </a:ln>
            <a:effectLst/>
          </p:spPr>
          <p:txBody>
            <a:bodyPr/>
            <a:lstStyle/>
            <a:p>
              <a:endParaRPr lang="en-US"/>
            </a:p>
          </p:txBody>
        </p:sp>
        <p:sp>
          <p:nvSpPr>
            <p:cNvPr id="1034309" name="Line 69"/>
            <p:cNvSpPr>
              <a:spLocks noChangeShapeType="1"/>
            </p:cNvSpPr>
            <p:nvPr/>
          </p:nvSpPr>
          <p:spPr bwMode="auto">
            <a:xfrm>
              <a:off x="672" y="2448"/>
              <a:ext cx="0" cy="699"/>
            </a:xfrm>
            <a:prstGeom prst="line">
              <a:avLst/>
            </a:prstGeom>
            <a:noFill/>
            <a:ln w="28575">
              <a:solidFill>
                <a:schemeClr val="tx1"/>
              </a:solidFill>
              <a:round/>
              <a:headEnd/>
              <a:tailEnd/>
            </a:ln>
            <a:effectLst/>
          </p:spPr>
          <p:txBody>
            <a:bodyPr/>
            <a:lstStyle/>
            <a:p>
              <a:endParaRPr lang="en-US"/>
            </a:p>
          </p:txBody>
        </p:sp>
      </p:grpSp>
      <p:sp>
        <p:nvSpPr>
          <p:cNvPr id="1034310" name="Rectangle 70"/>
          <p:cNvSpPr>
            <a:spLocks noChangeArrowheads="1"/>
          </p:cNvSpPr>
          <p:nvPr/>
        </p:nvSpPr>
        <p:spPr bwMode="auto">
          <a:xfrm>
            <a:off x="228600" y="5791200"/>
            <a:ext cx="8686800" cy="838200"/>
          </a:xfrm>
          <a:prstGeom prst="rect">
            <a:avLst/>
          </a:prstGeom>
          <a:noFill/>
          <a:ln w="12700">
            <a:noFill/>
            <a:miter lim="800000"/>
            <a:headEnd/>
            <a:tailEnd/>
          </a:ln>
          <a:effectLst/>
        </p:spPr>
        <p:txBody>
          <a:bodyPr lIns="90488" tIns="44450" rIns="90488" bIns="44450"/>
          <a:lstStyle/>
          <a:p>
            <a:pPr marL="742950" lvl="1" indent="-285750">
              <a:spcBef>
                <a:spcPct val="20000"/>
              </a:spcBef>
              <a:buClr>
                <a:schemeClr val="accent1"/>
              </a:buClr>
              <a:buSzPct val="75000"/>
              <a:buFont typeface="Monotype Sorts" pitchFamily="2" charset="2"/>
              <a:buChar char="l"/>
            </a:pPr>
            <a:r>
              <a:rPr lang="en-US">
                <a:solidFill>
                  <a:schemeClr val="tx1"/>
                </a:solidFill>
              </a:rPr>
              <a:t>Data used by </a:t>
            </a:r>
            <a:r>
              <a:rPr lang="en-US"/>
              <a:t>subsequent</a:t>
            </a:r>
            <a:r>
              <a:rPr lang="en-US">
                <a:solidFill>
                  <a:schemeClr val="tx1"/>
                </a:solidFill>
              </a:rPr>
              <a:t> instructions are stored in programmer visible registers (i.e., register file, PC, or memory)</a:t>
            </a:r>
          </a:p>
        </p:txBody>
      </p:sp>
      <p:sp>
        <p:nvSpPr>
          <p:cNvPr id="71" name="Slide Number Placeholder 70"/>
          <p:cNvSpPr>
            <a:spLocks noGrp="1"/>
          </p:cNvSpPr>
          <p:nvPr>
            <p:ph type="sldNum" sz="quarter" idx="12"/>
          </p:nvPr>
        </p:nvSpPr>
        <p:spPr/>
        <p:txBody>
          <a:bodyPr/>
          <a:lstStyle/>
          <a:p>
            <a:fld id="{5813A39D-012B-4A0E-BD7D-CBC911B86469}" type="slidenum">
              <a:rPr lang="en-US" smtClean="0"/>
              <a:pPr/>
              <a:t>25</a:t>
            </a:fld>
            <a:endParaRPr lang="en-US"/>
          </a:p>
        </p:txBody>
      </p:sp>
      <p:sp>
        <p:nvSpPr>
          <p:cNvPr id="72" name="Footer Placeholder 71"/>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a:xfrm>
            <a:off x="381000" y="304800"/>
            <a:ext cx="8305800" cy="422275"/>
          </a:xfrm>
        </p:spPr>
        <p:txBody>
          <a:bodyPr>
            <a:noAutofit/>
          </a:bodyPr>
          <a:lstStyle/>
          <a:p>
            <a:r>
              <a:rPr lang="en-US" sz="3400" dirty="0"/>
              <a:t>The </a:t>
            </a:r>
            <a:r>
              <a:rPr lang="en-US" sz="3400" dirty="0" err="1"/>
              <a:t>Multicycle</a:t>
            </a:r>
            <a:r>
              <a:rPr lang="en-US" sz="3400" dirty="0"/>
              <a:t> </a:t>
            </a:r>
            <a:r>
              <a:rPr lang="en-US" sz="3400" dirty="0" err="1"/>
              <a:t>Datapath</a:t>
            </a:r>
            <a:r>
              <a:rPr lang="en-US" sz="3400" dirty="0"/>
              <a:t> with Control Signals</a:t>
            </a:r>
          </a:p>
        </p:txBody>
      </p:sp>
      <p:sp>
        <p:nvSpPr>
          <p:cNvPr id="1036291" name="Rectangle 3"/>
          <p:cNvSpPr>
            <a:spLocks noChangeArrowheads="1"/>
          </p:cNvSpPr>
          <p:nvPr/>
        </p:nvSpPr>
        <p:spPr bwMode="auto">
          <a:xfrm>
            <a:off x="1408113" y="36576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36292" name="Rectangle 4"/>
          <p:cNvSpPr>
            <a:spLocks noChangeArrowheads="1"/>
          </p:cNvSpPr>
          <p:nvPr/>
        </p:nvSpPr>
        <p:spPr bwMode="auto">
          <a:xfrm>
            <a:off x="431800" y="34290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36293" name="Line 5"/>
          <p:cNvSpPr>
            <a:spLocks noChangeShapeType="1"/>
          </p:cNvSpPr>
          <p:nvPr/>
        </p:nvSpPr>
        <p:spPr bwMode="auto">
          <a:xfrm>
            <a:off x="660400" y="38862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36294" name="Text Box 6"/>
          <p:cNvSpPr txBox="1">
            <a:spLocks noChangeArrowheads="1"/>
          </p:cNvSpPr>
          <p:nvPr/>
        </p:nvSpPr>
        <p:spPr bwMode="auto">
          <a:xfrm>
            <a:off x="1346200" y="3657600"/>
            <a:ext cx="741363" cy="457200"/>
          </a:xfrm>
          <a:prstGeom prst="rect">
            <a:avLst/>
          </a:prstGeom>
          <a:noFill/>
          <a:ln w="12700">
            <a:noFill/>
            <a:miter lim="800000"/>
            <a:headEnd/>
            <a:tailEnd/>
          </a:ln>
          <a:effectLst/>
        </p:spPr>
        <p:txBody>
          <a:bodyPr wrap="none">
            <a:spAutoFit/>
          </a:bodyPr>
          <a:lstStyle/>
          <a:p>
            <a:endParaRPr lang="en-US" sz="1200">
              <a:solidFill>
                <a:schemeClr val="tx1"/>
              </a:solidFill>
            </a:endParaRPr>
          </a:p>
          <a:p>
            <a:r>
              <a:rPr lang="en-US" sz="1200">
                <a:solidFill>
                  <a:schemeClr val="tx1"/>
                </a:solidFill>
              </a:rPr>
              <a:t>Address</a:t>
            </a:r>
          </a:p>
        </p:txBody>
      </p:sp>
      <p:sp>
        <p:nvSpPr>
          <p:cNvPr id="1036295" name="Text Box 7"/>
          <p:cNvSpPr txBox="1">
            <a:spLocks noChangeArrowheads="1"/>
          </p:cNvSpPr>
          <p:nvPr/>
        </p:nvSpPr>
        <p:spPr bwMode="auto">
          <a:xfrm>
            <a:off x="1803400" y="4191000"/>
            <a:ext cx="1166813" cy="457200"/>
          </a:xfrm>
          <a:prstGeom prst="rect">
            <a:avLst/>
          </a:prstGeom>
          <a:noFill/>
          <a:ln w="12700">
            <a:noFill/>
            <a:miter lim="800000"/>
            <a:headEnd/>
            <a:tailEnd/>
          </a:ln>
          <a:effectLst/>
        </p:spPr>
        <p:txBody>
          <a:bodyPr wrap="none">
            <a:spAutoFit/>
          </a:bodyPr>
          <a:lstStyle/>
          <a:p>
            <a:r>
              <a:rPr lang="en-US" sz="1200">
                <a:solidFill>
                  <a:schemeClr val="tx1"/>
                </a:solidFill>
              </a:rPr>
              <a:t>Read Data</a:t>
            </a:r>
          </a:p>
          <a:p>
            <a:r>
              <a:rPr lang="en-US" sz="1200">
                <a:solidFill>
                  <a:schemeClr val="tx1"/>
                </a:solidFill>
              </a:rPr>
              <a:t>(Instr. or Data)</a:t>
            </a:r>
          </a:p>
        </p:txBody>
      </p:sp>
      <p:sp>
        <p:nvSpPr>
          <p:cNvPr id="1036296" name="Text Box 8"/>
          <p:cNvSpPr txBox="1">
            <a:spLocks noChangeArrowheads="1"/>
          </p:cNvSpPr>
          <p:nvPr/>
        </p:nvSpPr>
        <p:spPr bwMode="auto">
          <a:xfrm>
            <a:off x="2108200" y="3657600"/>
            <a:ext cx="766763" cy="274638"/>
          </a:xfrm>
          <a:prstGeom prst="rect">
            <a:avLst/>
          </a:prstGeom>
          <a:noFill/>
          <a:ln w="12700">
            <a:noFill/>
            <a:miter lim="800000"/>
            <a:headEnd/>
            <a:tailEnd/>
          </a:ln>
          <a:effectLst/>
        </p:spPr>
        <p:txBody>
          <a:bodyPr wrap="none">
            <a:spAutoFit/>
          </a:bodyPr>
          <a:lstStyle/>
          <a:p>
            <a:pPr algn="ctr"/>
            <a:r>
              <a:rPr lang="en-US" sz="1200" b="1">
                <a:solidFill>
                  <a:schemeClr val="tx1"/>
                </a:solidFill>
              </a:rPr>
              <a:t>Memory</a:t>
            </a:r>
          </a:p>
        </p:txBody>
      </p:sp>
      <p:sp>
        <p:nvSpPr>
          <p:cNvPr id="1036297" name="Text Box 9"/>
          <p:cNvSpPr txBox="1">
            <a:spLocks noChangeArrowheads="1"/>
          </p:cNvSpPr>
          <p:nvPr/>
        </p:nvSpPr>
        <p:spPr bwMode="auto">
          <a:xfrm rot="-5400000">
            <a:off x="371475" y="3717925"/>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1036298" name="Line 10"/>
          <p:cNvSpPr>
            <a:spLocks noChangeShapeType="1"/>
          </p:cNvSpPr>
          <p:nvPr/>
        </p:nvSpPr>
        <p:spPr bwMode="auto">
          <a:xfrm>
            <a:off x="203200" y="3810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299" name="Rectangle 11"/>
          <p:cNvSpPr>
            <a:spLocks noChangeArrowheads="1"/>
          </p:cNvSpPr>
          <p:nvPr/>
        </p:nvSpPr>
        <p:spPr bwMode="auto">
          <a:xfrm>
            <a:off x="4394200" y="37338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1036300" name="Text Box 12"/>
          <p:cNvSpPr txBox="1">
            <a:spLocks noChangeArrowheads="1"/>
          </p:cNvSpPr>
          <p:nvPr/>
        </p:nvSpPr>
        <p:spPr bwMode="auto">
          <a:xfrm>
            <a:off x="4318000" y="4876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036301" name="Text Box 13"/>
          <p:cNvSpPr txBox="1">
            <a:spLocks noChangeArrowheads="1"/>
          </p:cNvSpPr>
          <p:nvPr/>
        </p:nvSpPr>
        <p:spPr bwMode="auto">
          <a:xfrm>
            <a:off x="4318000" y="3733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036302" name="Text Box 14"/>
          <p:cNvSpPr txBox="1">
            <a:spLocks noChangeArrowheads="1"/>
          </p:cNvSpPr>
          <p:nvPr/>
        </p:nvSpPr>
        <p:spPr bwMode="auto">
          <a:xfrm>
            <a:off x="4318000" y="4114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036303" name="Text Box 15"/>
          <p:cNvSpPr txBox="1">
            <a:spLocks noChangeArrowheads="1"/>
          </p:cNvSpPr>
          <p:nvPr/>
        </p:nvSpPr>
        <p:spPr bwMode="auto">
          <a:xfrm>
            <a:off x="4318000" y="4495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036304" name="Text Box 16"/>
          <p:cNvSpPr txBox="1">
            <a:spLocks noChangeArrowheads="1"/>
          </p:cNvSpPr>
          <p:nvPr/>
        </p:nvSpPr>
        <p:spPr bwMode="auto">
          <a:xfrm>
            <a:off x="4641850" y="39624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1036305" name="Text Box 17"/>
          <p:cNvSpPr txBox="1">
            <a:spLocks noChangeArrowheads="1"/>
          </p:cNvSpPr>
          <p:nvPr/>
        </p:nvSpPr>
        <p:spPr bwMode="auto">
          <a:xfrm>
            <a:off x="5232400" y="3886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036306" name="Text Box 18"/>
          <p:cNvSpPr txBox="1">
            <a:spLocks noChangeArrowheads="1"/>
          </p:cNvSpPr>
          <p:nvPr/>
        </p:nvSpPr>
        <p:spPr bwMode="auto">
          <a:xfrm>
            <a:off x="5257800" y="4572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036307" name="Freeform 19"/>
          <p:cNvSpPr>
            <a:spLocks/>
          </p:cNvSpPr>
          <p:nvPr/>
        </p:nvSpPr>
        <p:spPr bwMode="auto">
          <a:xfrm>
            <a:off x="7340600" y="3810000"/>
            <a:ext cx="533400" cy="13716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36308" name="Rectangle 20"/>
          <p:cNvSpPr>
            <a:spLocks noChangeArrowheads="1"/>
          </p:cNvSpPr>
          <p:nvPr/>
        </p:nvSpPr>
        <p:spPr bwMode="auto">
          <a:xfrm>
            <a:off x="7442200" y="44196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036309" name="Line 21"/>
          <p:cNvSpPr>
            <a:spLocks noChangeShapeType="1"/>
          </p:cNvSpPr>
          <p:nvPr/>
        </p:nvSpPr>
        <p:spPr bwMode="auto">
          <a:xfrm>
            <a:off x="8585200" y="4495800"/>
            <a:ext cx="0" cy="1981200"/>
          </a:xfrm>
          <a:prstGeom prst="line">
            <a:avLst/>
          </a:prstGeom>
          <a:noFill/>
          <a:ln w="28575">
            <a:solidFill>
              <a:schemeClr val="tx1"/>
            </a:solidFill>
            <a:round/>
            <a:headEnd/>
            <a:tailEnd/>
          </a:ln>
          <a:effectLst/>
        </p:spPr>
        <p:txBody>
          <a:bodyPr/>
          <a:lstStyle/>
          <a:p>
            <a:endParaRPr lang="en-US"/>
          </a:p>
        </p:txBody>
      </p:sp>
      <p:sp>
        <p:nvSpPr>
          <p:cNvPr id="1036310" name="Line 22"/>
          <p:cNvSpPr>
            <a:spLocks noChangeShapeType="1"/>
          </p:cNvSpPr>
          <p:nvPr/>
        </p:nvSpPr>
        <p:spPr bwMode="auto">
          <a:xfrm>
            <a:off x="736600" y="6477000"/>
            <a:ext cx="7848600" cy="0"/>
          </a:xfrm>
          <a:prstGeom prst="line">
            <a:avLst/>
          </a:prstGeom>
          <a:noFill/>
          <a:ln w="28575">
            <a:solidFill>
              <a:schemeClr val="tx1"/>
            </a:solidFill>
            <a:round/>
            <a:headEnd/>
            <a:tailEnd/>
          </a:ln>
          <a:effectLst/>
        </p:spPr>
        <p:txBody>
          <a:bodyPr/>
          <a:lstStyle/>
          <a:p>
            <a:endParaRPr lang="en-US"/>
          </a:p>
        </p:txBody>
      </p:sp>
      <p:sp>
        <p:nvSpPr>
          <p:cNvPr id="1036311" name="Text Box 23"/>
          <p:cNvSpPr txBox="1">
            <a:spLocks noChangeArrowheads="1"/>
          </p:cNvSpPr>
          <p:nvPr/>
        </p:nvSpPr>
        <p:spPr bwMode="auto">
          <a:xfrm>
            <a:off x="1346200" y="4572000"/>
            <a:ext cx="903288" cy="457200"/>
          </a:xfrm>
          <a:prstGeom prst="rect">
            <a:avLst/>
          </a:prstGeom>
          <a:noFill/>
          <a:ln w="12700">
            <a:noFill/>
            <a:miter lim="800000"/>
            <a:headEnd/>
            <a:tailEnd/>
          </a:ln>
          <a:effectLst/>
        </p:spPr>
        <p:txBody>
          <a:bodyPr wrap="none">
            <a:spAutoFit/>
          </a:bodyPr>
          <a:lstStyle/>
          <a:p>
            <a:endParaRPr lang="en-US" sz="1200">
              <a:solidFill>
                <a:schemeClr val="tx1"/>
              </a:solidFill>
            </a:endParaRPr>
          </a:p>
          <a:p>
            <a:r>
              <a:rPr lang="en-US" sz="1200">
                <a:solidFill>
                  <a:schemeClr val="tx1"/>
                </a:solidFill>
              </a:rPr>
              <a:t>Write Data</a:t>
            </a:r>
          </a:p>
        </p:txBody>
      </p:sp>
      <p:sp>
        <p:nvSpPr>
          <p:cNvPr id="1036312" name="Rectangle 24"/>
          <p:cNvSpPr>
            <a:spLocks noChangeArrowheads="1"/>
          </p:cNvSpPr>
          <p:nvPr/>
        </p:nvSpPr>
        <p:spPr bwMode="auto">
          <a:xfrm>
            <a:off x="3251200" y="36576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36313" name="Text Box 25"/>
          <p:cNvSpPr txBox="1">
            <a:spLocks noChangeArrowheads="1"/>
          </p:cNvSpPr>
          <p:nvPr/>
        </p:nvSpPr>
        <p:spPr bwMode="auto">
          <a:xfrm rot="16200000" flipH="1">
            <a:off x="3174207" y="3886994"/>
            <a:ext cx="336550" cy="274637"/>
          </a:xfrm>
          <a:prstGeom prst="rect">
            <a:avLst/>
          </a:prstGeom>
          <a:noFill/>
          <a:ln w="12700">
            <a:noFill/>
            <a:miter lim="800000"/>
            <a:headEnd/>
            <a:tailEnd/>
          </a:ln>
          <a:effectLst/>
        </p:spPr>
        <p:txBody>
          <a:bodyPr wrap="none">
            <a:spAutoFit/>
          </a:bodyPr>
          <a:lstStyle/>
          <a:p>
            <a:r>
              <a:rPr lang="en-US" sz="1200" b="1">
                <a:solidFill>
                  <a:schemeClr val="tx1"/>
                </a:solidFill>
              </a:rPr>
              <a:t>IR</a:t>
            </a:r>
          </a:p>
        </p:txBody>
      </p:sp>
      <p:grpSp>
        <p:nvGrpSpPr>
          <p:cNvPr id="2" name="Group 26"/>
          <p:cNvGrpSpPr>
            <a:grpSpLocks/>
          </p:cNvGrpSpPr>
          <p:nvPr/>
        </p:nvGrpSpPr>
        <p:grpSpPr bwMode="auto">
          <a:xfrm>
            <a:off x="3251200" y="4800600"/>
            <a:ext cx="274638" cy="838200"/>
            <a:chOff x="1920" y="3264"/>
            <a:chExt cx="173" cy="528"/>
          </a:xfrm>
        </p:grpSpPr>
        <p:sp>
          <p:nvSpPr>
            <p:cNvPr id="1036315" name="Rectangle 27"/>
            <p:cNvSpPr>
              <a:spLocks noChangeArrowheads="1"/>
            </p:cNvSpPr>
            <p:nvPr/>
          </p:nvSpPr>
          <p:spPr bwMode="auto">
            <a:xfrm>
              <a:off x="1920" y="3264"/>
              <a:ext cx="144" cy="528"/>
            </a:xfrm>
            <a:prstGeom prst="rect">
              <a:avLst/>
            </a:prstGeom>
            <a:noFill/>
            <a:ln w="12700">
              <a:solidFill>
                <a:schemeClr val="tx1"/>
              </a:solidFill>
              <a:miter lim="800000"/>
              <a:headEnd/>
              <a:tailEnd/>
            </a:ln>
            <a:effectLst/>
          </p:spPr>
          <p:txBody>
            <a:bodyPr wrap="none" anchor="ctr"/>
            <a:lstStyle/>
            <a:p>
              <a:endParaRPr lang="en-US"/>
            </a:p>
          </p:txBody>
        </p:sp>
        <p:sp>
          <p:nvSpPr>
            <p:cNvPr id="1036316" name="Text Box 28"/>
            <p:cNvSpPr txBox="1">
              <a:spLocks noChangeArrowheads="1"/>
            </p:cNvSpPr>
            <p:nvPr/>
          </p:nvSpPr>
          <p:spPr bwMode="auto">
            <a:xfrm rot="-5400000">
              <a:off x="1840" y="3440"/>
              <a:ext cx="334" cy="173"/>
            </a:xfrm>
            <a:prstGeom prst="rect">
              <a:avLst/>
            </a:prstGeom>
            <a:noFill/>
            <a:ln w="12700">
              <a:noFill/>
              <a:miter lim="800000"/>
              <a:headEnd/>
              <a:tailEnd/>
            </a:ln>
            <a:effectLst/>
          </p:spPr>
          <p:txBody>
            <a:bodyPr wrap="none">
              <a:spAutoFit/>
            </a:bodyPr>
            <a:lstStyle/>
            <a:p>
              <a:r>
                <a:rPr lang="en-US" sz="1200" b="1">
                  <a:solidFill>
                    <a:schemeClr val="tx1"/>
                  </a:solidFill>
                </a:rPr>
                <a:t>MDR</a:t>
              </a:r>
            </a:p>
          </p:txBody>
        </p:sp>
      </p:grpSp>
      <p:sp>
        <p:nvSpPr>
          <p:cNvPr id="1036317" name="Line 29"/>
          <p:cNvSpPr>
            <a:spLocks noChangeShapeType="1"/>
          </p:cNvSpPr>
          <p:nvPr/>
        </p:nvSpPr>
        <p:spPr bwMode="auto">
          <a:xfrm>
            <a:off x="2870200" y="4419600"/>
            <a:ext cx="152400" cy="1588"/>
          </a:xfrm>
          <a:prstGeom prst="line">
            <a:avLst/>
          </a:prstGeom>
          <a:noFill/>
          <a:ln w="28575">
            <a:solidFill>
              <a:schemeClr val="tx1"/>
            </a:solidFill>
            <a:round/>
            <a:headEnd/>
            <a:tailEnd/>
          </a:ln>
          <a:effectLst/>
        </p:spPr>
        <p:txBody>
          <a:bodyPr/>
          <a:lstStyle/>
          <a:p>
            <a:endParaRPr lang="en-US"/>
          </a:p>
        </p:txBody>
      </p:sp>
      <p:sp>
        <p:nvSpPr>
          <p:cNvPr id="1036318" name="Line 30"/>
          <p:cNvSpPr>
            <a:spLocks noChangeShapeType="1"/>
          </p:cNvSpPr>
          <p:nvPr/>
        </p:nvSpPr>
        <p:spPr bwMode="auto">
          <a:xfrm>
            <a:off x="3022600" y="4038600"/>
            <a:ext cx="0" cy="1219200"/>
          </a:xfrm>
          <a:prstGeom prst="line">
            <a:avLst/>
          </a:prstGeom>
          <a:noFill/>
          <a:ln w="28575">
            <a:solidFill>
              <a:schemeClr val="tx1"/>
            </a:solidFill>
            <a:round/>
            <a:headEnd/>
            <a:tailEnd/>
          </a:ln>
          <a:effectLst/>
        </p:spPr>
        <p:txBody>
          <a:bodyPr/>
          <a:lstStyle/>
          <a:p>
            <a:endParaRPr lang="en-US"/>
          </a:p>
        </p:txBody>
      </p:sp>
      <p:sp>
        <p:nvSpPr>
          <p:cNvPr id="1036319" name="Line 31"/>
          <p:cNvSpPr>
            <a:spLocks noChangeShapeType="1"/>
          </p:cNvSpPr>
          <p:nvPr/>
        </p:nvSpPr>
        <p:spPr bwMode="auto">
          <a:xfrm>
            <a:off x="3022600" y="40386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036320" name="Line 32"/>
          <p:cNvSpPr>
            <a:spLocks noChangeShapeType="1"/>
          </p:cNvSpPr>
          <p:nvPr/>
        </p:nvSpPr>
        <p:spPr bwMode="auto">
          <a:xfrm>
            <a:off x="3022600" y="52578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036321" name="Rectangle 33"/>
          <p:cNvSpPr>
            <a:spLocks noChangeArrowheads="1"/>
          </p:cNvSpPr>
          <p:nvPr/>
        </p:nvSpPr>
        <p:spPr bwMode="auto">
          <a:xfrm>
            <a:off x="6070600" y="35814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36322" name="Rectangle 34"/>
          <p:cNvSpPr>
            <a:spLocks noChangeArrowheads="1"/>
          </p:cNvSpPr>
          <p:nvPr/>
        </p:nvSpPr>
        <p:spPr bwMode="auto">
          <a:xfrm>
            <a:off x="6070600" y="44958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36323" name="Text Box 35"/>
          <p:cNvSpPr txBox="1">
            <a:spLocks noChangeArrowheads="1"/>
          </p:cNvSpPr>
          <p:nvPr/>
        </p:nvSpPr>
        <p:spPr bwMode="auto">
          <a:xfrm rot="16200000" flipH="1">
            <a:off x="6061075" y="3819525"/>
            <a:ext cx="293688" cy="274638"/>
          </a:xfrm>
          <a:prstGeom prst="rect">
            <a:avLst/>
          </a:prstGeom>
          <a:noFill/>
          <a:ln w="12700">
            <a:noFill/>
            <a:miter lim="800000"/>
            <a:headEnd/>
            <a:tailEnd/>
          </a:ln>
          <a:effectLst/>
        </p:spPr>
        <p:txBody>
          <a:bodyPr wrap="none">
            <a:spAutoFit/>
          </a:bodyPr>
          <a:lstStyle/>
          <a:p>
            <a:r>
              <a:rPr lang="en-US" sz="1200" b="1">
                <a:solidFill>
                  <a:schemeClr val="tx1"/>
                </a:solidFill>
              </a:rPr>
              <a:t>A</a:t>
            </a:r>
          </a:p>
        </p:txBody>
      </p:sp>
      <p:sp>
        <p:nvSpPr>
          <p:cNvPr id="1036324" name="Text Box 36"/>
          <p:cNvSpPr txBox="1">
            <a:spLocks noChangeArrowheads="1"/>
          </p:cNvSpPr>
          <p:nvPr/>
        </p:nvSpPr>
        <p:spPr bwMode="auto">
          <a:xfrm rot="16200000" flipH="1">
            <a:off x="6061075" y="4733925"/>
            <a:ext cx="293688" cy="274638"/>
          </a:xfrm>
          <a:prstGeom prst="rect">
            <a:avLst/>
          </a:prstGeom>
          <a:noFill/>
          <a:ln w="12700">
            <a:noFill/>
            <a:miter lim="800000"/>
            <a:headEnd/>
            <a:tailEnd/>
          </a:ln>
          <a:effectLst/>
        </p:spPr>
        <p:txBody>
          <a:bodyPr wrap="none">
            <a:spAutoFit/>
          </a:bodyPr>
          <a:lstStyle/>
          <a:p>
            <a:r>
              <a:rPr lang="en-US" sz="1200" b="1">
                <a:solidFill>
                  <a:schemeClr val="tx1"/>
                </a:solidFill>
              </a:rPr>
              <a:t>B</a:t>
            </a:r>
          </a:p>
        </p:txBody>
      </p:sp>
      <p:sp>
        <p:nvSpPr>
          <p:cNvPr id="1036325" name="Line 37"/>
          <p:cNvSpPr>
            <a:spLocks noChangeShapeType="1"/>
          </p:cNvSpPr>
          <p:nvPr/>
        </p:nvSpPr>
        <p:spPr bwMode="auto">
          <a:xfrm>
            <a:off x="6299200" y="4876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1036326" name="Line 38"/>
          <p:cNvSpPr>
            <a:spLocks noChangeShapeType="1"/>
          </p:cNvSpPr>
          <p:nvPr/>
        </p:nvSpPr>
        <p:spPr bwMode="auto">
          <a:xfrm>
            <a:off x="6299200" y="4114800"/>
            <a:ext cx="609600" cy="0"/>
          </a:xfrm>
          <a:prstGeom prst="line">
            <a:avLst/>
          </a:prstGeom>
          <a:noFill/>
          <a:ln w="28575">
            <a:solidFill>
              <a:schemeClr val="tx1"/>
            </a:solidFill>
            <a:round/>
            <a:headEnd/>
            <a:tailEnd type="triangle" w="med" len="med"/>
          </a:ln>
          <a:effectLst/>
        </p:spPr>
        <p:txBody>
          <a:bodyPr/>
          <a:lstStyle/>
          <a:p>
            <a:endParaRPr lang="en-US"/>
          </a:p>
        </p:txBody>
      </p:sp>
      <p:sp>
        <p:nvSpPr>
          <p:cNvPr id="1036327" name="Rectangle 39"/>
          <p:cNvSpPr>
            <a:spLocks noChangeArrowheads="1"/>
          </p:cNvSpPr>
          <p:nvPr/>
        </p:nvSpPr>
        <p:spPr bwMode="auto">
          <a:xfrm>
            <a:off x="8204200" y="41148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1036328" name="Text Box 40"/>
          <p:cNvSpPr txBox="1">
            <a:spLocks noChangeArrowheads="1"/>
          </p:cNvSpPr>
          <p:nvPr/>
        </p:nvSpPr>
        <p:spPr bwMode="auto">
          <a:xfrm rot="16200000" flipH="1">
            <a:off x="7974012" y="4344988"/>
            <a:ext cx="735013" cy="274638"/>
          </a:xfrm>
          <a:prstGeom prst="rect">
            <a:avLst/>
          </a:prstGeom>
          <a:noFill/>
          <a:ln w="12700">
            <a:noFill/>
            <a:miter lim="800000"/>
            <a:headEnd/>
            <a:tailEnd/>
          </a:ln>
          <a:effectLst/>
        </p:spPr>
        <p:txBody>
          <a:bodyPr wrap="none">
            <a:spAutoFit/>
          </a:bodyPr>
          <a:lstStyle/>
          <a:p>
            <a:r>
              <a:rPr lang="en-US" sz="1200" b="1">
                <a:solidFill>
                  <a:schemeClr val="tx1"/>
                </a:solidFill>
              </a:rPr>
              <a:t>ALUout</a:t>
            </a:r>
          </a:p>
        </p:txBody>
      </p:sp>
      <p:sp>
        <p:nvSpPr>
          <p:cNvPr id="1036329" name="Line 41"/>
          <p:cNvSpPr>
            <a:spLocks noChangeShapeType="1"/>
          </p:cNvSpPr>
          <p:nvPr/>
        </p:nvSpPr>
        <p:spPr bwMode="auto">
          <a:xfrm>
            <a:off x="8432800" y="4495800"/>
            <a:ext cx="152400" cy="0"/>
          </a:xfrm>
          <a:prstGeom prst="line">
            <a:avLst/>
          </a:prstGeom>
          <a:noFill/>
          <a:ln w="28575">
            <a:solidFill>
              <a:schemeClr val="tx1"/>
            </a:solidFill>
            <a:round/>
            <a:headEnd/>
            <a:tailEnd/>
          </a:ln>
          <a:effectLst/>
        </p:spPr>
        <p:txBody>
          <a:bodyPr/>
          <a:lstStyle/>
          <a:p>
            <a:endParaRPr lang="en-US"/>
          </a:p>
        </p:txBody>
      </p:sp>
      <p:sp>
        <p:nvSpPr>
          <p:cNvPr id="1036330" name="Line 42"/>
          <p:cNvSpPr>
            <a:spLocks noChangeShapeType="1"/>
          </p:cNvSpPr>
          <p:nvPr/>
        </p:nvSpPr>
        <p:spPr bwMode="auto">
          <a:xfrm>
            <a:off x="7137400" y="3962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31" name="AutoShape 43"/>
          <p:cNvSpPr>
            <a:spLocks noChangeArrowheads="1"/>
          </p:cNvSpPr>
          <p:nvPr/>
        </p:nvSpPr>
        <p:spPr bwMode="auto">
          <a:xfrm rot="-5400000">
            <a:off x="6375400" y="5181600"/>
            <a:ext cx="1143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36332" name="Line 44"/>
          <p:cNvSpPr>
            <a:spLocks noChangeShapeType="1"/>
          </p:cNvSpPr>
          <p:nvPr/>
        </p:nvSpPr>
        <p:spPr bwMode="auto">
          <a:xfrm>
            <a:off x="7137400" y="50292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33" name="AutoShape 45"/>
          <p:cNvSpPr>
            <a:spLocks noChangeArrowheads="1"/>
          </p:cNvSpPr>
          <p:nvPr/>
        </p:nvSpPr>
        <p:spPr bwMode="auto">
          <a:xfrm rot="-5400000">
            <a:off x="774700" y="39243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36334" name="Line 46"/>
          <p:cNvSpPr>
            <a:spLocks noChangeShapeType="1"/>
          </p:cNvSpPr>
          <p:nvPr/>
        </p:nvSpPr>
        <p:spPr bwMode="auto">
          <a:xfrm>
            <a:off x="1193800" y="4038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35" name="Line 47"/>
          <p:cNvSpPr>
            <a:spLocks noChangeShapeType="1"/>
          </p:cNvSpPr>
          <p:nvPr/>
        </p:nvSpPr>
        <p:spPr bwMode="auto">
          <a:xfrm>
            <a:off x="736600" y="3276600"/>
            <a:ext cx="0" cy="609600"/>
          </a:xfrm>
          <a:prstGeom prst="line">
            <a:avLst/>
          </a:prstGeom>
          <a:noFill/>
          <a:ln w="28575">
            <a:solidFill>
              <a:schemeClr val="tx1"/>
            </a:solidFill>
            <a:round/>
            <a:headEnd/>
            <a:tailEnd/>
          </a:ln>
          <a:effectLst/>
        </p:spPr>
        <p:txBody>
          <a:bodyPr/>
          <a:lstStyle/>
          <a:p>
            <a:endParaRPr lang="en-US"/>
          </a:p>
        </p:txBody>
      </p:sp>
      <p:sp>
        <p:nvSpPr>
          <p:cNvPr id="1036336" name="Line 48"/>
          <p:cNvSpPr>
            <a:spLocks noChangeShapeType="1"/>
          </p:cNvSpPr>
          <p:nvPr/>
        </p:nvSpPr>
        <p:spPr bwMode="auto">
          <a:xfrm>
            <a:off x="736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37" name="Line 49"/>
          <p:cNvSpPr>
            <a:spLocks noChangeShapeType="1"/>
          </p:cNvSpPr>
          <p:nvPr/>
        </p:nvSpPr>
        <p:spPr bwMode="auto">
          <a:xfrm>
            <a:off x="736600" y="4191000"/>
            <a:ext cx="0" cy="2286000"/>
          </a:xfrm>
          <a:prstGeom prst="line">
            <a:avLst/>
          </a:prstGeom>
          <a:noFill/>
          <a:ln w="28575">
            <a:solidFill>
              <a:schemeClr val="tx1"/>
            </a:solidFill>
            <a:round/>
            <a:headEnd/>
            <a:tailEnd/>
          </a:ln>
          <a:effectLst/>
        </p:spPr>
        <p:txBody>
          <a:bodyPr/>
          <a:lstStyle/>
          <a:p>
            <a:endParaRPr lang="en-US"/>
          </a:p>
        </p:txBody>
      </p:sp>
      <p:sp>
        <p:nvSpPr>
          <p:cNvPr id="1036338" name="Line 50"/>
          <p:cNvSpPr>
            <a:spLocks noChangeShapeType="1"/>
          </p:cNvSpPr>
          <p:nvPr/>
        </p:nvSpPr>
        <p:spPr bwMode="auto">
          <a:xfrm>
            <a:off x="1117600" y="4876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36339" name="Line 51"/>
          <p:cNvSpPr>
            <a:spLocks noChangeShapeType="1"/>
          </p:cNvSpPr>
          <p:nvPr/>
        </p:nvSpPr>
        <p:spPr bwMode="auto">
          <a:xfrm>
            <a:off x="1117600" y="4876800"/>
            <a:ext cx="0" cy="1447800"/>
          </a:xfrm>
          <a:prstGeom prst="line">
            <a:avLst/>
          </a:prstGeom>
          <a:noFill/>
          <a:ln w="28575">
            <a:solidFill>
              <a:schemeClr val="tx1"/>
            </a:solidFill>
            <a:round/>
            <a:headEnd/>
            <a:tailEnd/>
          </a:ln>
          <a:effectLst/>
        </p:spPr>
        <p:txBody>
          <a:bodyPr/>
          <a:lstStyle/>
          <a:p>
            <a:endParaRPr lang="en-US"/>
          </a:p>
        </p:txBody>
      </p:sp>
      <p:sp>
        <p:nvSpPr>
          <p:cNvPr id="1036340" name="AutoShape 52"/>
          <p:cNvSpPr>
            <a:spLocks noChangeArrowheads="1"/>
          </p:cNvSpPr>
          <p:nvPr/>
        </p:nvSpPr>
        <p:spPr bwMode="auto">
          <a:xfrm rot="-5400000">
            <a:off x="3746500" y="44577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36341" name="AutoShape 53"/>
          <p:cNvSpPr>
            <a:spLocks noChangeArrowheads="1"/>
          </p:cNvSpPr>
          <p:nvPr/>
        </p:nvSpPr>
        <p:spPr bwMode="auto">
          <a:xfrm rot="-5400000">
            <a:off x="3746500" y="50673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36342" name="Line 54"/>
          <p:cNvSpPr>
            <a:spLocks noChangeShapeType="1"/>
          </p:cNvSpPr>
          <p:nvPr/>
        </p:nvSpPr>
        <p:spPr bwMode="auto">
          <a:xfrm>
            <a:off x="4165600" y="45720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36343" name="AutoShape 55"/>
          <p:cNvSpPr>
            <a:spLocks noChangeArrowheads="1"/>
          </p:cNvSpPr>
          <p:nvPr/>
        </p:nvSpPr>
        <p:spPr bwMode="auto">
          <a:xfrm rot="-5400000">
            <a:off x="6718300" y="3848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36344" name="AutoShape 56"/>
          <p:cNvSpPr>
            <a:spLocks noChangeArrowheads="1"/>
          </p:cNvSpPr>
          <p:nvPr/>
        </p:nvSpPr>
        <p:spPr bwMode="auto">
          <a:xfrm rot="-5400000">
            <a:off x="8204200" y="32766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036345" name="Line 57"/>
          <p:cNvSpPr>
            <a:spLocks noChangeShapeType="1"/>
          </p:cNvSpPr>
          <p:nvPr/>
        </p:nvSpPr>
        <p:spPr bwMode="auto">
          <a:xfrm>
            <a:off x="4165600" y="5105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46" name="Line 58"/>
          <p:cNvSpPr>
            <a:spLocks noChangeShapeType="1"/>
          </p:cNvSpPr>
          <p:nvPr/>
        </p:nvSpPr>
        <p:spPr bwMode="auto">
          <a:xfrm>
            <a:off x="3479800" y="50292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036347" name="Line 59"/>
          <p:cNvSpPr>
            <a:spLocks noChangeShapeType="1"/>
          </p:cNvSpPr>
          <p:nvPr/>
        </p:nvSpPr>
        <p:spPr bwMode="auto">
          <a:xfrm>
            <a:off x="3479800" y="3962400"/>
            <a:ext cx="914400" cy="0"/>
          </a:xfrm>
          <a:prstGeom prst="line">
            <a:avLst/>
          </a:prstGeom>
          <a:noFill/>
          <a:ln w="19050">
            <a:solidFill>
              <a:schemeClr val="tx1"/>
            </a:solidFill>
            <a:round/>
            <a:headEnd/>
            <a:tailEnd type="triangle" w="med" len="med"/>
          </a:ln>
          <a:effectLst/>
        </p:spPr>
        <p:txBody>
          <a:bodyPr/>
          <a:lstStyle/>
          <a:p>
            <a:endParaRPr lang="en-US"/>
          </a:p>
        </p:txBody>
      </p:sp>
      <p:sp>
        <p:nvSpPr>
          <p:cNvPr id="1036348" name="Line 60"/>
          <p:cNvSpPr>
            <a:spLocks noChangeShapeType="1"/>
          </p:cNvSpPr>
          <p:nvPr/>
        </p:nvSpPr>
        <p:spPr bwMode="auto">
          <a:xfrm>
            <a:off x="3479800" y="4191000"/>
            <a:ext cx="914400" cy="0"/>
          </a:xfrm>
          <a:prstGeom prst="line">
            <a:avLst/>
          </a:prstGeom>
          <a:noFill/>
          <a:ln w="19050">
            <a:solidFill>
              <a:schemeClr val="tx1"/>
            </a:solidFill>
            <a:round/>
            <a:headEnd/>
            <a:tailEnd type="triangle" w="med" len="med"/>
          </a:ln>
          <a:effectLst/>
        </p:spPr>
        <p:txBody>
          <a:bodyPr/>
          <a:lstStyle/>
          <a:p>
            <a:endParaRPr lang="en-US"/>
          </a:p>
        </p:txBody>
      </p:sp>
      <p:sp>
        <p:nvSpPr>
          <p:cNvPr id="1036349" name="Oval 61"/>
          <p:cNvSpPr>
            <a:spLocks noChangeArrowheads="1"/>
          </p:cNvSpPr>
          <p:nvPr/>
        </p:nvSpPr>
        <p:spPr bwMode="auto">
          <a:xfrm>
            <a:off x="4394200" y="5257800"/>
            <a:ext cx="609600" cy="838200"/>
          </a:xfrm>
          <a:prstGeom prst="ellipse">
            <a:avLst/>
          </a:prstGeom>
          <a:noFill/>
          <a:ln w="12700">
            <a:solidFill>
              <a:schemeClr val="tx1"/>
            </a:solidFill>
            <a:round/>
            <a:headEnd/>
            <a:tailEnd/>
          </a:ln>
          <a:effectLst/>
        </p:spPr>
        <p:txBody>
          <a:bodyPr wrap="none" anchor="ctr"/>
          <a:lstStyle/>
          <a:p>
            <a:endParaRPr lang="en-US"/>
          </a:p>
        </p:txBody>
      </p:sp>
      <p:sp>
        <p:nvSpPr>
          <p:cNvPr id="1036350" name="Rectangle 62"/>
          <p:cNvSpPr>
            <a:spLocks noChangeArrowheads="1"/>
          </p:cNvSpPr>
          <p:nvPr/>
        </p:nvSpPr>
        <p:spPr bwMode="auto">
          <a:xfrm>
            <a:off x="4470400" y="54864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036351" name="Oval 63"/>
          <p:cNvSpPr>
            <a:spLocks noChangeArrowheads="1"/>
          </p:cNvSpPr>
          <p:nvPr/>
        </p:nvSpPr>
        <p:spPr bwMode="auto">
          <a:xfrm>
            <a:off x="5384800" y="54864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36352" name="Rectangle 64"/>
          <p:cNvSpPr>
            <a:spLocks noChangeArrowheads="1"/>
          </p:cNvSpPr>
          <p:nvPr/>
        </p:nvSpPr>
        <p:spPr bwMode="auto">
          <a:xfrm>
            <a:off x="5384800" y="5486400"/>
            <a:ext cx="4572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Shift</a:t>
            </a:r>
          </a:p>
          <a:p>
            <a:pPr algn="ctr"/>
            <a:r>
              <a:rPr lang="en-US" sz="1200" b="1">
                <a:solidFill>
                  <a:srgbClr val="000000"/>
                </a:solidFill>
              </a:rPr>
              <a:t>left 2</a:t>
            </a:r>
          </a:p>
        </p:txBody>
      </p:sp>
      <p:sp>
        <p:nvSpPr>
          <p:cNvPr id="1036353" name="Line 65"/>
          <p:cNvSpPr>
            <a:spLocks noChangeShapeType="1"/>
          </p:cNvSpPr>
          <p:nvPr/>
        </p:nvSpPr>
        <p:spPr bwMode="auto">
          <a:xfrm>
            <a:off x="5003800" y="5715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36354" name="Line 66"/>
          <p:cNvSpPr>
            <a:spLocks noChangeShapeType="1"/>
          </p:cNvSpPr>
          <p:nvPr/>
        </p:nvSpPr>
        <p:spPr bwMode="auto">
          <a:xfrm>
            <a:off x="5827713" y="5715000"/>
            <a:ext cx="1004887" cy="0"/>
          </a:xfrm>
          <a:prstGeom prst="line">
            <a:avLst/>
          </a:prstGeom>
          <a:noFill/>
          <a:ln w="28575">
            <a:solidFill>
              <a:schemeClr val="tx1"/>
            </a:solidFill>
            <a:round/>
            <a:headEnd/>
            <a:tailEnd type="triangle" w="med" len="med"/>
          </a:ln>
          <a:effectLst/>
        </p:spPr>
        <p:txBody>
          <a:bodyPr/>
          <a:lstStyle/>
          <a:p>
            <a:endParaRPr lang="en-US"/>
          </a:p>
        </p:txBody>
      </p:sp>
      <p:sp>
        <p:nvSpPr>
          <p:cNvPr id="1036355" name="Line 67"/>
          <p:cNvSpPr>
            <a:spLocks noChangeShapeType="1"/>
          </p:cNvSpPr>
          <p:nvPr/>
        </p:nvSpPr>
        <p:spPr bwMode="auto">
          <a:xfrm>
            <a:off x="3479800" y="4419600"/>
            <a:ext cx="152400" cy="0"/>
          </a:xfrm>
          <a:prstGeom prst="line">
            <a:avLst/>
          </a:prstGeom>
          <a:noFill/>
          <a:ln w="28575">
            <a:solidFill>
              <a:schemeClr val="tx1"/>
            </a:solidFill>
            <a:round/>
            <a:headEnd/>
            <a:tailEnd/>
          </a:ln>
          <a:effectLst/>
        </p:spPr>
        <p:txBody>
          <a:bodyPr/>
          <a:lstStyle/>
          <a:p>
            <a:endParaRPr lang="en-US"/>
          </a:p>
        </p:txBody>
      </p:sp>
      <p:sp>
        <p:nvSpPr>
          <p:cNvPr id="1036356" name="Line 68"/>
          <p:cNvSpPr>
            <a:spLocks noChangeShapeType="1"/>
          </p:cNvSpPr>
          <p:nvPr/>
        </p:nvSpPr>
        <p:spPr bwMode="auto">
          <a:xfrm>
            <a:off x="3632200" y="4419600"/>
            <a:ext cx="0" cy="1295400"/>
          </a:xfrm>
          <a:prstGeom prst="line">
            <a:avLst/>
          </a:prstGeom>
          <a:noFill/>
          <a:ln w="28575">
            <a:solidFill>
              <a:schemeClr val="tx1"/>
            </a:solidFill>
            <a:round/>
            <a:headEnd/>
            <a:tailEnd/>
          </a:ln>
          <a:effectLst/>
        </p:spPr>
        <p:txBody>
          <a:bodyPr/>
          <a:lstStyle/>
          <a:p>
            <a:endParaRPr lang="en-US"/>
          </a:p>
        </p:txBody>
      </p:sp>
      <p:sp>
        <p:nvSpPr>
          <p:cNvPr id="1036357" name="Line 69"/>
          <p:cNvSpPr>
            <a:spLocks noChangeShapeType="1"/>
          </p:cNvSpPr>
          <p:nvPr/>
        </p:nvSpPr>
        <p:spPr bwMode="auto">
          <a:xfrm>
            <a:off x="3632200" y="57150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036358" name="Line 70"/>
          <p:cNvSpPr>
            <a:spLocks noChangeShapeType="1"/>
          </p:cNvSpPr>
          <p:nvPr/>
        </p:nvSpPr>
        <p:spPr bwMode="auto">
          <a:xfrm>
            <a:off x="3632200" y="4724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036359" name="Line 71"/>
          <p:cNvSpPr>
            <a:spLocks noChangeShapeType="1"/>
          </p:cNvSpPr>
          <p:nvPr/>
        </p:nvSpPr>
        <p:spPr bwMode="auto">
          <a:xfrm>
            <a:off x="3708400" y="4419600"/>
            <a:ext cx="228600" cy="0"/>
          </a:xfrm>
          <a:prstGeom prst="line">
            <a:avLst/>
          </a:prstGeom>
          <a:noFill/>
          <a:ln w="19050">
            <a:solidFill>
              <a:schemeClr val="tx1"/>
            </a:solidFill>
            <a:round/>
            <a:headEnd/>
            <a:tailEnd type="triangle" w="med" len="med"/>
          </a:ln>
          <a:effectLst/>
        </p:spPr>
        <p:txBody>
          <a:bodyPr/>
          <a:lstStyle/>
          <a:p>
            <a:endParaRPr lang="en-US"/>
          </a:p>
        </p:txBody>
      </p:sp>
      <p:sp>
        <p:nvSpPr>
          <p:cNvPr id="1036360" name="Line 72"/>
          <p:cNvSpPr>
            <a:spLocks noChangeShapeType="1"/>
          </p:cNvSpPr>
          <p:nvPr/>
        </p:nvSpPr>
        <p:spPr bwMode="auto">
          <a:xfrm>
            <a:off x="3708400" y="4191000"/>
            <a:ext cx="0" cy="228600"/>
          </a:xfrm>
          <a:prstGeom prst="line">
            <a:avLst/>
          </a:prstGeom>
          <a:noFill/>
          <a:ln w="19050">
            <a:solidFill>
              <a:schemeClr val="tx1"/>
            </a:solidFill>
            <a:round/>
            <a:headEnd/>
            <a:tailEnd/>
          </a:ln>
          <a:effectLst/>
        </p:spPr>
        <p:txBody>
          <a:bodyPr/>
          <a:lstStyle/>
          <a:p>
            <a:endParaRPr lang="en-US"/>
          </a:p>
        </p:txBody>
      </p:sp>
      <p:sp>
        <p:nvSpPr>
          <p:cNvPr id="1036361" name="Line 73"/>
          <p:cNvSpPr>
            <a:spLocks noChangeShapeType="1"/>
          </p:cNvSpPr>
          <p:nvPr/>
        </p:nvSpPr>
        <p:spPr bwMode="auto">
          <a:xfrm>
            <a:off x="3708400" y="5334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62" name="Line 74"/>
          <p:cNvSpPr>
            <a:spLocks noChangeShapeType="1"/>
          </p:cNvSpPr>
          <p:nvPr/>
        </p:nvSpPr>
        <p:spPr bwMode="auto">
          <a:xfrm>
            <a:off x="3708400" y="5334000"/>
            <a:ext cx="0" cy="1143000"/>
          </a:xfrm>
          <a:prstGeom prst="line">
            <a:avLst/>
          </a:prstGeom>
          <a:noFill/>
          <a:ln w="28575">
            <a:solidFill>
              <a:schemeClr val="tx1"/>
            </a:solidFill>
            <a:round/>
            <a:headEnd/>
            <a:tailEnd/>
          </a:ln>
          <a:effectLst/>
        </p:spPr>
        <p:txBody>
          <a:bodyPr/>
          <a:lstStyle/>
          <a:p>
            <a:endParaRPr lang="en-US"/>
          </a:p>
        </p:txBody>
      </p:sp>
      <p:sp>
        <p:nvSpPr>
          <p:cNvPr id="1036363" name="Line 75"/>
          <p:cNvSpPr>
            <a:spLocks noChangeShapeType="1"/>
          </p:cNvSpPr>
          <p:nvPr/>
        </p:nvSpPr>
        <p:spPr bwMode="auto">
          <a:xfrm>
            <a:off x="3632200" y="5715000"/>
            <a:ext cx="0" cy="457200"/>
          </a:xfrm>
          <a:prstGeom prst="line">
            <a:avLst/>
          </a:prstGeom>
          <a:noFill/>
          <a:ln w="19050">
            <a:solidFill>
              <a:schemeClr val="tx1"/>
            </a:solidFill>
            <a:round/>
            <a:headEnd/>
            <a:tailEnd/>
          </a:ln>
          <a:effectLst/>
        </p:spPr>
        <p:txBody>
          <a:bodyPr/>
          <a:lstStyle/>
          <a:p>
            <a:endParaRPr lang="en-US"/>
          </a:p>
        </p:txBody>
      </p:sp>
      <p:sp>
        <p:nvSpPr>
          <p:cNvPr id="1036364" name="Line 76"/>
          <p:cNvSpPr>
            <a:spLocks noChangeShapeType="1"/>
          </p:cNvSpPr>
          <p:nvPr/>
        </p:nvSpPr>
        <p:spPr bwMode="auto">
          <a:xfrm>
            <a:off x="3632200" y="6172200"/>
            <a:ext cx="3733800" cy="0"/>
          </a:xfrm>
          <a:prstGeom prst="line">
            <a:avLst/>
          </a:prstGeom>
          <a:noFill/>
          <a:ln w="19050">
            <a:solidFill>
              <a:schemeClr val="tx1"/>
            </a:solidFill>
            <a:round/>
            <a:headEnd/>
            <a:tailEnd type="triangle" w="med" len="med"/>
          </a:ln>
          <a:effectLst/>
        </p:spPr>
        <p:txBody>
          <a:bodyPr/>
          <a:lstStyle/>
          <a:p>
            <a:endParaRPr lang="en-US"/>
          </a:p>
        </p:txBody>
      </p:sp>
      <p:sp>
        <p:nvSpPr>
          <p:cNvPr id="1036365" name="Line 77"/>
          <p:cNvSpPr>
            <a:spLocks noChangeShapeType="1"/>
          </p:cNvSpPr>
          <p:nvPr/>
        </p:nvSpPr>
        <p:spPr bwMode="auto">
          <a:xfrm>
            <a:off x="5842000" y="4114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66" name="Line 78"/>
          <p:cNvSpPr>
            <a:spLocks noChangeShapeType="1"/>
          </p:cNvSpPr>
          <p:nvPr/>
        </p:nvSpPr>
        <p:spPr bwMode="auto">
          <a:xfrm>
            <a:off x="5842000" y="4876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67" name="Line 79"/>
          <p:cNvSpPr>
            <a:spLocks noChangeShapeType="1"/>
          </p:cNvSpPr>
          <p:nvPr/>
        </p:nvSpPr>
        <p:spPr bwMode="auto">
          <a:xfrm>
            <a:off x="1117600" y="6324600"/>
            <a:ext cx="5334000" cy="0"/>
          </a:xfrm>
          <a:prstGeom prst="line">
            <a:avLst/>
          </a:prstGeom>
          <a:noFill/>
          <a:ln w="28575">
            <a:solidFill>
              <a:schemeClr val="tx1"/>
            </a:solidFill>
            <a:round/>
            <a:headEnd/>
            <a:tailEnd/>
          </a:ln>
          <a:effectLst/>
        </p:spPr>
        <p:txBody>
          <a:bodyPr/>
          <a:lstStyle/>
          <a:p>
            <a:endParaRPr lang="en-US"/>
          </a:p>
        </p:txBody>
      </p:sp>
      <p:sp>
        <p:nvSpPr>
          <p:cNvPr id="1036368" name="Line 80"/>
          <p:cNvSpPr>
            <a:spLocks noChangeShapeType="1"/>
          </p:cNvSpPr>
          <p:nvPr/>
        </p:nvSpPr>
        <p:spPr bwMode="auto">
          <a:xfrm>
            <a:off x="6451600" y="4876800"/>
            <a:ext cx="0" cy="1447800"/>
          </a:xfrm>
          <a:prstGeom prst="line">
            <a:avLst/>
          </a:prstGeom>
          <a:noFill/>
          <a:ln w="28575">
            <a:solidFill>
              <a:schemeClr val="tx1"/>
            </a:solidFill>
            <a:round/>
            <a:headEnd/>
            <a:tailEnd/>
          </a:ln>
          <a:effectLst/>
        </p:spPr>
        <p:txBody>
          <a:bodyPr/>
          <a:lstStyle/>
          <a:p>
            <a:endParaRPr lang="en-US"/>
          </a:p>
        </p:txBody>
      </p:sp>
      <p:sp>
        <p:nvSpPr>
          <p:cNvPr id="1036369" name="Line 81"/>
          <p:cNvSpPr>
            <a:spLocks noChangeShapeType="1"/>
          </p:cNvSpPr>
          <p:nvPr/>
        </p:nvSpPr>
        <p:spPr bwMode="auto">
          <a:xfrm>
            <a:off x="6604000" y="51054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036370" name="Line 82"/>
          <p:cNvSpPr>
            <a:spLocks noChangeShapeType="1"/>
          </p:cNvSpPr>
          <p:nvPr/>
        </p:nvSpPr>
        <p:spPr bwMode="auto">
          <a:xfrm>
            <a:off x="5156200" y="54102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036371" name="Line 83"/>
          <p:cNvSpPr>
            <a:spLocks noChangeShapeType="1"/>
          </p:cNvSpPr>
          <p:nvPr/>
        </p:nvSpPr>
        <p:spPr bwMode="auto">
          <a:xfrm flipV="1">
            <a:off x="5156200" y="5410200"/>
            <a:ext cx="0" cy="304800"/>
          </a:xfrm>
          <a:prstGeom prst="line">
            <a:avLst/>
          </a:prstGeom>
          <a:noFill/>
          <a:ln w="28575">
            <a:solidFill>
              <a:schemeClr val="tx1"/>
            </a:solidFill>
            <a:round/>
            <a:headEnd/>
            <a:tailEnd/>
          </a:ln>
          <a:effectLst/>
        </p:spPr>
        <p:txBody>
          <a:bodyPr/>
          <a:lstStyle/>
          <a:p>
            <a:endParaRPr lang="en-US"/>
          </a:p>
        </p:txBody>
      </p:sp>
      <p:sp>
        <p:nvSpPr>
          <p:cNvPr id="1036372" name="Line 84"/>
          <p:cNvSpPr>
            <a:spLocks noChangeShapeType="1"/>
          </p:cNvSpPr>
          <p:nvPr/>
        </p:nvSpPr>
        <p:spPr bwMode="auto">
          <a:xfrm>
            <a:off x="7137400" y="5029200"/>
            <a:ext cx="0" cy="304800"/>
          </a:xfrm>
          <a:prstGeom prst="line">
            <a:avLst/>
          </a:prstGeom>
          <a:noFill/>
          <a:ln w="28575">
            <a:solidFill>
              <a:schemeClr val="tx1"/>
            </a:solidFill>
            <a:round/>
            <a:headEnd/>
            <a:tailEnd/>
          </a:ln>
          <a:effectLst/>
        </p:spPr>
        <p:txBody>
          <a:bodyPr/>
          <a:lstStyle/>
          <a:p>
            <a:endParaRPr lang="en-US"/>
          </a:p>
        </p:txBody>
      </p:sp>
      <p:sp>
        <p:nvSpPr>
          <p:cNvPr id="1036373" name="Line 85"/>
          <p:cNvSpPr>
            <a:spLocks noChangeShapeType="1"/>
          </p:cNvSpPr>
          <p:nvPr/>
        </p:nvSpPr>
        <p:spPr bwMode="auto">
          <a:xfrm>
            <a:off x="7061200" y="5334000"/>
            <a:ext cx="76200" cy="0"/>
          </a:xfrm>
          <a:prstGeom prst="line">
            <a:avLst/>
          </a:prstGeom>
          <a:noFill/>
          <a:ln w="28575">
            <a:solidFill>
              <a:schemeClr val="tx1"/>
            </a:solidFill>
            <a:round/>
            <a:headEnd/>
            <a:tailEnd/>
          </a:ln>
          <a:effectLst/>
        </p:spPr>
        <p:txBody>
          <a:bodyPr/>
          <a:lstStyle/>
          <a:p>
            <a:endParaRPr lang="en-US"/>
          </a:p>
        </p:txBody>
      </p:sp>
      <p:sp>
        <p:nvSpPr>
          <p:cNvPr id="1036374" name="Line 86"/>
          <p:cNvSpPr>
            <a:spLocks noChangeShapeType="1"/>
          </p:cNvSpPr>
          <p:nvPr/>
        </p:nvSpPr>
        <p:spPr bwMode="auto">
          <a:xfrm>
            <a:off x="7670800" y="4953000"/>
            <a:ext cx="0" cy="685800"/>
          </a:xfrm>
          <a:prstGeom prst="line">
            <a:avLst/>
          </a:prstGeom>
          <a:noFill/>
          <a:ln w="19050">
            <a:solidFill>
              <a:schemeClr val="accent1"/>
            </a:solidFill>
            <a:round/>
            <a:headEnd type="triangle" w="med" len="med"/>
            <a:tailEnd/>
          </a:ln>
          <a:effectLst/>
        </p:spPr>
        <p:txBody>
          <a:bodyPr/>
          <a:lstStyle/>
          <a:p>
            <a:endParaRPr lang="en-US"/>
          </a:p>
        </p:txBody>
      </p:sp>
      <p:sp>
        <p:nvSpPr>
          <p:cNvPr id="1036375" name="Rectangle 87"/>
          <p:cNvSpPr>
            <a:spLocks noChangeArrowheads="1"/>
          </p:cNvSpPr>
          <p:nvPr/>
        </p:nvSpPr>
        <p:spPr bwMode="auto">
          <a:xfrm>
            <a:off x="7366000" y="5715000"/>
            <a:ext cx="533400" cy="457200"/>
          </a:xfrm>
          <a:prstGeom prst="rect">
            <a:avLst/>
          </a:prstGeom>
          <a:noFill/>
          <a:ln w="12700">
            <a:noFill/>
            <a:miter lim="800000"/>
            <a:headEnd/>
            <a:tailEnd/>
          </a:ln>
          <a:effectLst/>
        </p:spPr>
        <p:txBody>
          <a:bodyPr wrap="none" lIns="19050" tIns="26988" rIns="19050" bIns="26988"/>
          <a:lstStyle/>
          <a:p>
            <a:pPr algn="ctr"/>
            <a:r>
              <a:rPr lang="en-US" sz="1200" b="1"/>
              <a:t>ALU</a:t>
            </a:r>
          </a:p>
          <a:p>
            <a:pPr algn="ctr"/>
            <a:r>
              <a:rPr lang="en-US" sz="1200" b="1"/>
              <a:t>control</a:t>
            </a:r>
          </a:p>
        </p:txBody>
      </p:sp>
      <p:sp>
        <p:nvSpPr>
          <p:cNvPr id="1036376" name="Oval 88"/>
          <p:cNvSpPr>
            <a:spLocks noChangeArrowheads="1"/>
          </p:cNvSpPr>
          <p:nvPr/>
        </p:nvSpPr>
        <p:spPr bwMode="auto">
          <a:xfrm>
            <a:off x="7366000" y="5638800"/>
            <a:ext cx="533400" cy="685800"/>
          </a:xfrm>
          <a:prstGeom prst="ellipse">
            <a:avLst/>
          </a:prstGeom>
          <a:noFill/>
          <a:ln w="12700">
            <a:solidFill>
              <a:schemeClr val="accent1"/>
            </a:solidFill>
            <a:round/>
            <a:headEnd/>
            <a:tailEnd/>
          </a:ln>
          <a:effectLst/>
        </p:spPr>
        <p:txBody>
          <a:bodyPr wrap="none" anchor="ctr"/>
          <a:lstStyle/>
          <a:p>
            <a:endParaRPr lang="en-US"/>
          </a:p>
        </p:txBody>
      </p:sp>
      <p:sp>
        <p:nvSpPr>
          <p:cNvPr id="1036377" name="Line 89"/>
          <p:cNvSpPr>
            <a:spLocks noChangeShapeType="1"/>
          </p:cNvSpPr>
          <p:nvPr/>
        </p:nvSpPr>
        <p:spPr bwMode="auto">
          <a:xfrm>
            <a:off x="7899400" y="44958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36378" name="Line 90"/>
          <p:cNvSpPr>
            <a:spLocks noChangeShapeType="1"/>
          </p:cNvSpPr>
          <p:nvPr/>
        </p:nvSpPr>
        <p:spPr bwMode="auto">
          <a:xfrm>
            <a:off x="7975600" y="3352800"/>
            <a:ext cx="0" cy="1143000"/>
          </a:xfrm>
          <a:prstGeom prst="line">
            <a:avLst/>
          </a:prstGeom>
          <a:noFill/>
          <a:ln w="28575">
            <a:solidFill>
              <a:schemeClr val="tx1"/>
            </a:solidFill>
            <a:round/>
            <a:headEnd/>
            <a:tailEnd/>
          </a:ln>
          <a:effectLst/>
        </p:spPr>
        <p:txBody>
          <a:bodyPr/>
          <a:lstStyle/>
          <a:p>
            <a:endParaRPr lang="en-US"/>
          </a:p>
        </p:txBody>
      </p:sp>
      <p:sp>
        <p:nvSpPr>
          <p:cNvPr id="1036379" name="Line 91"/>
          <p:cNvSpPr>
            <a:spLocks noChangeShapeType="1"/>
          </p:cNvSpPr>
          <p:nvPr/>
        </p:nvSpPr>
        <p:spPr bwMode="auto">
          <a:xfrm>
            <a:off x="736600" y="3276600"/>
            <a:ext cx="5816600" cy="0"/>
          </a:xfrm>
          <a:prstGeom prst="line">
            <a:avLst/>
          </a:prstGeom>
          <a:noFill/>
          <a:ln w="28575">
            <a:solidFill>
              <a:schemeClr val="tx1"/>
            </a:solidFill>
            <a:round/>
            <a:headEnd/>
            <a:tailEnd/>
          </a:ln>
          <a:effectLst/>
        </p:spPr>
        <p:txBody>
          <a:bodyPr/>
          <a:lstStyle/>
          <a:p>
            <a:endParaRPr lang="en-US"/>
          </a:p>
        </p:txBody>
      </p:sp>
      <p:sp>
        <p:nvSpPr>
          <p:cNvPr id="1036380" name="Line 92"/>
          <p:cNvSpPr>
            <a:spLocks noChangeShapeType="1"/>
          </p:cNvSpPr>
          <p:nvPr/>
        </p:nvSpPr>
        <p:spPr bwMode="auto">
          <a:xfrm>
            <a:off x="6527800" y="38100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036381" name="Line 93"/>
          <p:cNvSpPr>
            <a:spLocks noChangeShapeType="1"/>
          </p:cNvSpPr>
          <p:nvPr/>
        </p:nvSpPr>
        <p:spPr bwMode="auto">
          <a:xfrm>
            <a:off x="6553200" y="3276600"/>
            <a:ext cx="0" cy="533400"/>
          </a:xfrm>
          <a:prstGeom prst="line">
            <a:avLst/>
          </a:prstGeom>
          <a:noFill/>
          <a:ln w="28575">
            <a:solidFill>
              <a:schemeClr val="tx1"/>
            </a:solidFill>
            <a:round/>
            <a:headEnd/>
            <a:tailEnd/>
          </a:ln>
          <a:effectLst/>
        </p:spPr>
        <p:txBody>
          <a:bodyPr/>
          <a:lstStyle/>
          <a:p>
            <a:endParaRPr lang="en-US"/>
          </a:p>
        </p:txBody>
      </p:sp>
      <p:sp>
        <p:nvSpPr>
          <p:cNvPr id="1036382" name="Oval 94"/>
          <p:cNvSpPr>
            <a:spLocks noChangeArrowheads="1"/>
          </p:cNvSpPr>
          <p:nvPr/>
        </p:nvSpPr>
        <p:spPr bwMode="auto">
          <a:xfrm>
            <a:off x="7289800" y="28194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036383" name="Rectangle 95"/>
          <p:cNvSpPr>
            <a:spLocks noChangeArrowheads="1"/>
          </p:cNvSpPr>
          <p:nvPr/>
        </p:nvSpPr>
        <p:spPr bwMode="auto">
          <a:xfrm>
            <a:off x="7289800" y="2819400"/>
            <a:ext cx="4572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Shift</a:t>
            </a:r>
          </a:p>
          <a:p>
            <a:pPr algn="ctr"/>
            <a:r>
              <a:rPr lang="en-US" sz="1200" b="1">
                <a:solidFill>
                  <a:srgbClr val="000000"/>
                </a:solidFill>
              </a:rPr>
              <a:t>left 2</a:t>
            </a:r>
          </a:p>
        </p:txBody>
      </p:sp>
      <p:sp>
        <p:nvSpPr>
          <p:cNvPr id="1036384" name="Line 96"/>
          <p:cNvSpPr>
            <a:spLocks noChangeShapeType="1"/>
          </p:cNvSpPr>
          <p:nvPr/>
        </p:nvSpPr>
        <p:spPr bwMode="auto">
          <a:xfrm>
            <a:off x="3632200" y="3124200"/>
            <a:ext cx="3657600" cy="0"/>
          </a:xfrm>
          <a:prstGeom prst="line">
            <a:avLst/>
          </a:prstGeom>
          <a:noFill/>
          <a:ln w="28575">
            <a:solidFill>
              <a:schemeClr val="tx1"/>
            </a:solidFill>
            <a:round/>
            <a:headEnd/>
            <a:tailEnd type="triangle" w="med" len="med"/>
          </a:ln>
          <a:effectLst/>
        </p:spPr>
        <p:txBody>
          <a:bodyPr/>
          <a:lstStyle/>
          <a:p>
            <a:endParaRPr lang="en-US"/>
          </a:p>
        </p:txBody>
      </p:sp>
      <p:sp>
        <p:nvSpPr>
          <p:cNvPr id="1036385" name="Line 97"/>
          <p:cNvSpPr>
            <a:spLocks noChangeShapeType="1"/>
          </p:cNvSpPr>
          <p:nvPr/>
        </p:nvSpPr>
        <p:spPr bwMode="auto">
          <a:xfrm>
            <a:off x="7747000" y="31242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036386" name="Line 98"/>
          <p:cNvSpPr>
            <a:spLocks noChangeShapeType="1"/>
          </p:cNvSpPr>
          <p:nvPr/>
        </p:nvSpPr>
        <p:spPr bwMode="auto">
          <a:xfrm>
            <a:off x="3479800" y="3733800"/>
            <a:ext cx="762000" cy="0"/>
          </a:xfrm>
          <a:prstGeom prst="line">
            <a:avLst/>
          </a:prstGeom>
          <a:noFill/>
          <a:ln w="19050">
            <a:solidFill>
              <a:schemeClr val="tx1"/>
            </a:solidFill>
            <a:round/>
            <a:headEnd/>
            <a:tailEnd/>
          </a:ln>
          <a:effectLst/>
        </p:spPr>
        <p:txBody>
          <a:bodyPr/>
          <a:lstStyle/>
          <a:p>
            <a:endParaRPr lang="en-US"/>
          </a:p>
        </p:txBody>
      </p:sp>
      <p:sp>
        <p:nvSpPr>
          <p:cNvPr id="1036387" name="Line 99"/>
          <p:cNvSpPr>
            <a:spLocks noChangeShapeType="1"/>
          </p:cNvSpPr>
          <p:nvPr/>
        </p:nvSpPr>
        <p:spPr bwMode="auto">
          <a:xfrm>
            <a:off x="228600" y="914400"/>
            <a:ext cx="8686800" cy="0"/>
          </a:xfrm>
          <a:prstGeom prst="line">
            <a:avLst/>
          </a:prstGeom>
          <a:noFill/>
          <a:ln w="28575">
            <a:solidFill>
              <a:schemeClr val="tx1"/>
            </a:solidFill>
            <a:round/>
            <a:headEnd/>
            <a:tailEnd/>
          </a:ln>
          <a:effectLst/>
        </p:spPr>
        <p:txBody>
          <a:bodyPr/>
          <a:lstStyle/>
          <a:p>
            <a:endParaRPr lang="en-US"/>
          </a:p>
        </p:txBody>
      </p:sp>
      <p:sp>
        <p:nvSpPr>
          <p:cNvPr id="1036388" name="Line 100"/>
          <p:cNvSpPr>
            <a:spLocks noChangeShapeType="1"/>
          </p:cNvSpPr>
          <p:nvPr/>
        </p:nvSpPr>
        <p:spPr bwMode="auto">
          <a:xfrm>
            <a:off x="8737600" y="3352800"/>
            <a:ext cx="152400" cy="0"/>
          </a:xfrm>
          <a:prstGeom prst="line">
            <a:avLst/>
          </a:prstGeom>
          <a:noFill/>
          <a:ln w="28575">
            <a:solidFill>
              <a:schemeClr val="tx1"/>
            </a:solidFill>
            <a:round/>
            <a:headEnd/>
            <a:tailEnd/>
          </a:ln>
          <a:effectLst/>
        </p:spPr>
        <p:txBody>
          <a:bodyPr/>
          <a:lstStyle/>
          <a:p>
            <a:endParaRPr lang="en-US"/>
          </a:p>
        </p:txBody>
      </p:sp>
      <p:sp>
        <p:nvSpPr>
          <p:cNvPr id="1036389" name="Line 101"/>
          <p:cNvSpPr>
            <a:spLocks noChangeShapeType="1"/>
          </p:cNvSpPr>
          <p:nvPr/>
        </p:nvSpPr>
        <p:spPr bwMode="auto">
          <a:xfrm>
            <a:off x="8585200" y="3962400"/>
            <a:ext cx="0" cy="533400"/>
          </a:xfrm>
          <a:prstGeom prst="line">
            <a:avLst/>
          </a:prstGeom>
          <a:noFill/>
          <a:ln w="28575">
            <a:solidFill>
              <a:schemeClr val="tx1"/>
            </a:solidFill>
            <a:round/>
            <a:headEnd/>
            <a:tailEnd/>
          </a:ln>
          <a:effectLst/>
        </p:spPr>
        <p:txBody>
          <a:bodyPr/>
          <a:lstStyle/>
          <a:p>
            <a:endParaRPr lang="en-US"/>
          </a:p>
        </p:txBody>
      </p:sp>
      <p:sp>
        <p:nvSpPr>
          <p:cNvPr id="1036390" name="Line 102"/>
          <p:cNvSpPr>
            <a:spLocks noChangeShapeType="1"/>
          </p:cNvSpPr>
          <p:nvPr/>
        </p:nvSpPr>
        <p:spPr bwMode="auto">
          <a:xfrm>
            <a:off x="8204200" y="3657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036391" name="Line 103"/>
          <p:cNvSpPr>
            <a:spLocks noChangeShapeType="1"/>
          </p:cNvSpPr>
          <p:nvPr/>
        </p:nvSpPr>
        <p:spPr bwMode="auto">
          <a:xfrm>
            <a:off x="8204200" y="3962400"/>
            <a:ext cx="381000" cy="0"/>
          </a:xfrm>
          <a:prstGeom prst="line">
            <a:avLst/>
          </a:prstGeom>
          <a:noFill/>
          <a:ln w="28575">
            <a:solidFill>
              <a:schemeClr val="tx1"/>
            </a:solidFill>
            <a:round/>
            <a:headEnd/>
            <a:tailEnd/>
          </a:ln>
          <a:effectLst/>
        </p:spPr>
        <p:txBody>
          <a:bodyPr/>
          <a:lstStyle/>
          <a:p>
            <a:endParaRPr lang="en-US"/>
          </a:p>
        </p:txBody>
      </p:sp>
      <p:sp>
        <p:nvSpPr>
          <p:cNvPr id="1036392" name="Line 104"/>
          <p:cNvSpPr>
            <a:spLocks noChangeShapeType="1"/>
          </p:cNvSpPr>
          <p:nvPr/>
        </p:nvSpPr>
        <p:spPr bwMode="auto">
          <a:xfrm>
            <a:off x="8204200" y="3657600"/>
            <a:ext cx="0" cy="304800"/>
          </a:xfrm>
          <a:prstGeom prst="line">
            <a:avLst/>
          </a:prstGeom>
          <a:noFill/>
          <a:ln w="28575">
            <a:solidFill>
              <a:schemeClr val="tx1"/>
            </a:solidFill>
            <a:round/>
            <a:headEnd/>
            <a:tailEnd/>
          </a:ln>
          <a:effectLst/>
        </p:spPr>
        <p:txBody>
          <a:bodyPr/>
          <a:lstStyle/>
          <a:p>
            <a:endParaRPr lang="en-US"/>
          </a:p>
        </p:txBody>
      </p:sp>
      <p:sp>
        <p:nvSpPr>
          <p:cNvPr id="1036393" name="Line 105"/>
          <p:cNvSpPr>
            <a:spLocks noChangeShapeType="1"/>
          </p:cNvSpPr>
          <p:nvPr/>
        </p:nvSpPr>
        <p:spPr bwMode="auto">
          <a:xfrm>
            <a:off x="7975600" y="3352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1036394" name="Line 106"/>
          <p:cNvSpPr>
            <a:spLocks noChangeShapeType="1"/>
          </p:cNvSpPr>
          <p:nvPr/>
        </p:nvSpPr>
        <p:spPr bwMode="auto">
          <a:xfrm>
            <a:off x="3632200" y="3124200"/>
            <a:ext cx="0" cy="1295400"/>
          </a:xfrm>
          <a:prstGeom prst="line">
            <a:avLst/>
          </a:prstGeom>
          <a:noFill/>
          <a:ln w="28575">
            <a:solidFill>
              <a:schemeClr val="tx1"/>
            </a:solidFill>
            <a:round/>
            <a:headEnd/>
            <a:tailEnd/>
          </a:ln>
          <a:effectLst/>
        </p:spPr>
        <p:txBody>
          <a:bodyPr/>
          <a:lstStyle/>
          <a:p>
            <a:endParaRPr lang="en-US"/>
          </a:p>
        </p:txBody>
      </p:sp>
      <p:sp>
        <p:nvSpPr>
          <p:cNvPr id="1036395" name="Line 107"/>
          <p:cNvSpPr>
            <a:spLocks noChangeShapeType="1"/>
          </p:cNvSpPr>
          <p:nvPr/>
        </p:nvSpPr>
        <p:spPr bwMode="auto">
          <a:xfrm>
            <a:off x="3810000" y="3124200"/>
            <a:ext cx="0" cy="1066800"/>
          </a:xfrm>
          <a:prstGeom prst="line">
            <a:avLst/>
          </a:prstGeom>
          <a:noFill/>
          <a:ln w="19050">
            <a:solidFill>
              <a:schemeClr val="tx1"/>
            </a:solidFill>
            <a:round/>
            <a:headEnd/>
            <a:tailEnd/>
          </a:ln>
          <a:effectLst/>
        </p:spPr>
        <p:txBody>
          <a:bodyPr/>
          <a:lstStyle/>
          <a:p>
            <a:endParaRPr lang="en-US"/>
          </a:p>
        </p:txBody>
      </p:sp>
      <p:sp>
        <p:nvSpPr>
          <p:cNvPr id="1036396" name="Line 108"/>
          <p:cNvSpPr>
            <a:spLocks noChangeShapeType="1"/>
          </p:cNvSpPr>
          <p:nvPr/>
        </p:nvSpPr>
        <p:spPr bwMode="auto">
          <a:xfrm>
            <a:off x="3962400" y="3124200"/>
            <a:ext cx="0" cy="838200"/>
          </a:xfrm>
          <a:prstGeom prst="line">
            <a:avLst/>
          </a:prstGeom>
          <a:noFill/>
          <a:ln w="19050">
            <a:solidFill>
              <a:schemeClr val="tx1"/>
            </a:solidFill>
            <a:round/>
            <a:headEnd/>
            <a:tailEnd/>
          </a:ln>
          <a:effectLst/>
        </p:spPr>
        <p:txBody>
          <a:bodyPr/>
          <a:lstStyle/>
          <a:p>
            <a:endParaRPr lang="en-US"/>
          </a:p>
        </p:txBody>
      </p:sp>
      <p:sp>
        <p:nvSpPr>
          <p:cNvPr id="1036397" name="Rectangle 109"/>
          <p:cNvSpPr>
            <a:spLocks noChangeArrowheads="1"/>
          </p:cNvSpPr>
          <p:nvPr/>
        </p:nvSpPr>
        <p:spPr bwMode="auto">
          <a:xfrm>
            <a:off x="5765800" y="1447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ALUOp</a:t>
            </a:r>
          </a:p>
        </p:txBody>
      </p:sp>
      <p:sp>
        <p:nvSpPr>
          <p:cNvPr id="1036398" name="Oval 110"/>
          <p:cNvSpPr>
            <a:spLocks noChangeArrowheads="1"/>
          </p:cNvSpPr>
          <p:nvPr/>
        </p:nvSpPr>
        <p:spPr bwMode="auto">
          <a:xfrm>
            <a:off x="3860800" y="11430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1036399" name="Rectangle 111"/>
          <p:cNvSpPr>
            <a:spLocks noChangeArrowheads="1"/>
          </p:cNvSpPr>
          <p:nvPr/>
        </p:nvSpPr>
        <p:spPr bwMode="auto">
          <a:xfrm>
            <a:off x="4013200" y="16002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036400" name="Line 112"/>
          <p:cNvSpPr>
            <a:spLocks noChangeShapeType="1"/>
          </p:cNvSpPr>
          <p:nvPr/>
        </p:nvSpPr>
        <p:spPr bwMode="auto">
          <a:xfrm>
            <a:off x="4470400" y="2286000"/>
            <a:ext cx="457200" cy="0"/>
          </a:xfrm>
          <a:prstGeom prst="line">
            <a:avLst/>
          </a:prstGeom>
          <a:noFill/>
          <a:ln w="12700">
            <a:solidFill>
              <a:schemeClr val="accent1"/>
            </a:solidFill>
            <a:round/>
            <a:headEnd/>
            <a:tailEnd/>
          </a:ln>
          <a:effectLst/>
        </p:spPr>
        <p:txBody>
          <a:bodyPr/>
          <a:lstStyle/>
          <a:p>
            <a:endParaRPr lang="en-US"/>
          </a:p>
        </p:txBody>
      </p:sp>
      <p:sp>
        <p:nvSpPr>
          <p:cNvPr id="1036401" name="Line 113"/>
          <p:cNvSpPr>
            <a:spLocks noChangeShapeType="1"/>
          </p:cNvSpPr>
          <p:nvPr/>
        </p:nvSpPr>
        <p:spPr bwMode="auto">
          <a:xfrm>
            <a:off x="1498600" y="1447800"/>
            <a:ext cx="2438400" cy="0"/>
          </a:xfrm>
          <a:prstGeom prst="line">
            <a:avLst/>
          </a:prstGeom>
          <a:noFill/>
          <a:ln w="19050">
            <a:solidFill>
              <a:schemeClr val="accent1"/>
            </a:solidFill>
            <a:round/>
            <a:headEnd/>
            <a:tailEnd/>
          </a:ln>
          <a:effectLst/>
        </p:spPr>
        <p:txBody>
          <a:bodyPr/>
          <a:lstStyle/>
          <a:p>
            <a:endParaRPr lang="en-US"/>
          </a:p>
        </p:txBody>
      </p:sp>
      <p:sp>
        <p:nvSpPr>
          <p:cNvPr id="1036402" name="Line 114"/>
          <p:cNvSpPr>
            <a:spLocks noChangeShapeType="1"/>
          </p:cNvSpPr>
          <p:nvPr/>
        </p:nvSpPr>
        <p:spPr bwMode="auto">
          <a:xfrm flipV="1">
            <a:off x="4241800" y="2362200"/>
            <a:ext cx="0" cy="1371600"/>
          </a:xfrm>
          <a:prstGeom prst="line">
            <a:avLst/>
          </a:prstGeom>
          <a:noFill/>
          <a:ln w="19050">
            <a:solidFill>
              <a:schemeClr val="tx1"/>
            </a:solidFill>
            <a:round/>
            <a:headEnd/>
            <a:tailEnd type="triangle" w="med" len="med"/>
          </a:ln>
          <a:effectLst/>
        </p:spPr>
        <p:txBody>
          <a:bodyPr/>
          <a:lstStyle/>
          <a:p>
            <a:endParaRPr lang="en-US"/>
          </a:p>
        </p:txBody>
      </p:sp>
      <p:sp>
        <p:nvSpPr>
          <p:cNvPr id="1036403" name="Line 115"/>
          <p:cNvSpPr>
            <a:spLocks noChangeShapeType="1"/>
          </p:cNvSpPr>
          <p:nvPr/>
        </p:nvSpPr>
        <p:spPr bwMode="auto">
          <a:xfrm>
            <a:off x="584200" y="1371600"/>
            <a:ext cx="0" cy="2057400"/>
          </a:xfrm>
          <a:prstGeom prst="line">
            <a:avLst/>
          </a:prstGeom>
          <a:noFill/>
          <a:ln w="12700">
            <a:solidFill>
              <a:schemeClr val="accent1"/>
            </a:solidFill>
            <a:round/>
            <a:headEnd/>
            <a:tailEnd type="triangle" w="med" len="med"/>
          </a:ln>
          <a:effectLst/>
        </p:spPr>
        <p:txBody>
          <a:bodyPr/>
          <a:lstStyle/>
          <a:p>
            <a:endParaRPr lang="en-US"/>
          </a:p>
        </p:txBody>
      </p:sp>
      <p:sp>
        <p:nvSpPr>
          <p:cNvPr id="1036404" name="Line 116"/>
          <p:cNvSpPr>
            <a:spLocks noChangeShapeType="1"/>
          </p:cNvSpPr>
          <p:nvPr/>
        </p:nvSpPr>
        <p:spPr bwMode="auto">
          <a:xfrm>
            <a:off x="1041400" y="1676400"/>
            <a:ext cx="0" cy="2133600"/>
          </a:xfrm>
          <a:prstGeom prst="line">
            <a:avLst/>
          </a:prstGeom>
          <a:noFill/>
          <a:ln w="12700">
            <a:solidFill>
              <a:schemeClr val="accent1"/>
            </a:solidFill>
            <a:round/>
            <a:headEnd/>
            <a:tailEnd type="triangle" w="med" len="med"/>
          </a:ln>
          <a:effectLst/>
        </p:spPr>
        <p:txBody>
          <a:bodyPr/>
          <a:lstStyle/>
          <a:p>
            <a:endParaRPr lang="en-US"/>
          </a:p>
        </p:txBody>
      </p:sp>
      <p:sp>
        <p:nvSpPr>
          <p:cNvPr id="1036405" name="Line 117"/>
          <p:cNvSpPr>
            <a:spLocks noChangeShapeType="1"/>
          </p:cNvSpPr>
          <p:nvPr/>
        </p:nvSpPr>
        <p:spPr bwMode="auto">
          <a:xfrm>
            <a:off x="1651000" y="1828800"/>
            <a:ext cx="0" cy="1828800"/>
          </a:xfrm>
          <a:prstGeom prst="line">
            <a:avLst/>
          </a:prstGeom>
          <a:noFill/>
          <a:ln w="12700">
            <a:solidFill>
              <a:schemeClr val="accent1"/>
            </a:solidFill>
            <a:round/>
            <a:headEnd/>
            <a:tailEnd type="triangle" w="med" len="med"/>
          </a:ln>
          <a:effectLst/>
        </p:spPr>
        <p:txBody>
          <a:bodyPr/>
          <a:lstStyle/>
          <a:p>
            <a:endParaRPr lang="en-US"/>
          </a:p>
        </p:txBody>
      </p:sp>
      <p:sp>
        <p:nvSpPr>
          <p:cNvPr id="1036406" name="Line 118"/>
          <p:cNvSpPr>
            <a:spLocks noChangeShapeType="1"/>
          </p:cNvSpPr>
          <p:nvPr/>
        </p:nvSpPr>
        <p:spPr bwMode="auto">
          <a:xfrm>
            <a:off x="2489200" y="19812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36407" name="Line 119"/>
          <p:cNvSpPr>
            <a:spLocks noChangeShapeType="1"/>
          </p:cNvSpPr>
          <p:nvPr/>
        </p:nvSpPr>
        <p:spPr bwMode="auto">
          <a:xfrm>
            <a:off x="3327400" y="2286000"/>
            <a:ext cx="0" cy="1371600"/>
          </a:xfrm>
          <a:prstGeom prst="line">
            <a:avLst/>
          </a:prstGeom>
          <a:noFill/>
          <a:ln w="12700">
            <a:solidFill>
              <a:schemeClr val="accent1"/>
            </a:solidFill>
            <a:round/>
            <a:headEnd/>
            <a:tailEnd type="triangle" w="med" len="med"/>
          </a:ln>
          <a:effectLst/>
        </p:spPr>
        <p:txBody>
          <a:bodyPr/>
          <a:lstStyle/>
          <a:p>
            <a:endParaRPr lang="en-US"/>
          </a:p>
        </p:txBody>
      </p:sp>
      <p:sp>
        <p:nvSpPr>
          <p:cNvPr id="1036408" name="Line 120"/>
          <p:cNvSpPr>
            <a:spLocks noChangeShapeType="1"/>
          </p:cNvSpPr>
          <p:nvPr/>
        </p:nvSpPr>
        <p:spPr bwMode="auto">
          <a:xfrm>
            <a:off x="2946400" y="6019800"/>
            <a:ext cx="1143000" cy="0"/>
          </a:xfrm>
          <a:prstGeom prst="line">
            <a:avLst/>
          </a:prstGeom>
          <a:noFill/>
          <a:ln w="12700">
            <a:solidFill>
              <a:schemeClr val="accent1"/>
            </a:solidFill>
            <a:round/>
            <a:headEnd/>
            <a:tailEnd/>
          </a:ln>
          <a:effectLst/>
        </p:spPr>
        <p:txBody>
          <a:bodyPr/>
          <a:lstStyle/>
          <a:p>
            <a:endParaRPr lang="en-US"/>
          </a:p>
        </p:txBody>
      </p:sp>
      <p:sp>
        <p:nvSpPr>
          <p:cNvPr id="1036409" name="Line 121"/>
          <p:cNvSpPr>
            <a:spLocks noChangeShapeType="1"/>
          </p:cNvSpPr>
          <p:nvPr/>
        </p:nvSpPr>
        <p:spPr bwMode="auto">
          <a:xfrm>
            <a:off x="2946400" y="2133600"/>
            <a:ext cx="0" cy="3886200"/>
          </a:xfrm>
          <a:prstGeom prst="line">
            <a:avLst/>
          </a:prstGeom>
          <a:noFill/>
          <a:ln w="12700">
            <a:solidFill>
              <a:schemeClr val="accent1"/>
            </a:solidFill>
            <a:round/>
            <a:headEnd/>
            <a:tailEnd/>
          </a:ln>
          <a:effectLst/>
        </p:spPr>
        <p:txBody>
          <a:bodyPr/>
          <a:lstStyle/>
          <a:p>
            <a:endParaRPr lang="en-US"/>
          </a:p>
        </p:txBody>
      </p:sp>
      <p:sp>
        <p:nvSpPr>
          <p:cNvPr id="1036410" name="Line 122"/>
          <p:cNvSpPr>
            <a:spLocks noChangeShapeType="1"/>
          </p:cNvSpPr>
          <p:nvPr/>
        </p:nvSpPr>
        <p:spPr bwMode="auto">
          <a:xfrm>
            <a:off x="4089400" y="5410200"/>
            <a:ext cx="0" cy="609600"/>
          </a:xfrm>
          <a:prstGeom prst="line">
            <a:avLst/>
          </a:prstGeom>
          <a:noFill/>
          <a:ln w="12700">
            <a:solidFill>
              <a:schemeClr val="accent1"/>
            </a:solidFill>
            <a:round/>
            <a:headEnd type="triangle" w="med" len="med"/>
            <a:tailEnd/>
          </a:ln>
          <a:effectLst/>
        </p:spPr>
        <p:txBody>
          <a:bodyPr/>
          <a:lstStyle/>
          <a:p>
            <a:endParaRPr lang="en-US"/>
          </a:p>
        </p:txBody>
      </p:sp>
      <p:sp>
        <p:nvSpPr>
          <p:cNvPr id="1036411" name="Line 123"/>
          <p:cNvSpPr>
            <a:spLocks noChangeShapeType="1"/>
          </p:cNvSpPr>
          <p:nvPr/>
        </p:nvSpPr>
        <p:spPr bwMode="auto">
          <a:xfrm>
            <a:off x="3327400" y="2286000"/>
            <a:ext cx="685800" cy="0"/>
          </a:xfrm>
          <a:prstGeom prst="line">
            <a:avLst/>
          </a:prstGeom>
          <a:noFill/>
          <a:ln w="12700">
            <a:solidFill>
              <a:schemeClr val="accent1"/>
            </a:solidFill>
            <a:round/>
            <a:headEnd/>
            <a:tailEnd/>
          </a:ln>
          <a:effectLst/>
        </p:spPr>
        <p:txBody>
          <a:bodyPr/>
          <a:lstStyle/>
          <a:p>
            <a:endParaRPr lang="en-US"/>
          </a:p>
        </p:txBody>
      </p:sp>
      <p:sp>
        <p:nvSpPr>
          <p:cNvPr id="1036412" name="Rectangle 124"/>
          <p:cNvSpPr>
            <a:spLocks noChangeArrowheads="1"/>
          </p:cNvSpPr>
          <p:nvPr/>
        </p:nvSpPr>
        <p:spPr bwMode="auto">
          <a:xfrm>
            <a:off x="3327400" y="2057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IRWrite</a:t>
            </a:r>
          </a:p>
        </p:txBody>
      </p:sp>
      <p:sp>
        <p:nvSpPr>
          <p:cNvPr id="1036413" name="Line 125"/>
          <p:cNvSpPr>
            <a:spLocks noChangeShapeType="1"/>
          </p:cNvSpPr>
          <p:nvPr/>
        </p:nvSpPr>
        <p:spPr bwMode="auto">
          <a:xfrm>
            <a:off x="2946400" y="2133600"/>
            <a:ext cx="990600" cy="0"/>
          </a:xfrm>
          <a:prstGeom prst="line">
            <a:avLst/>
          </a:prstGeom>
          <a:noFill/>
          <a:ln w="12700">
            <a:solidFill>
              <a:schemeClr val="accent1"/>
            </a:solidFill>
            <a:round/>
            <a:headEnd/>
            <a:tailEnd/>
          </a:ln>
          <a:effectLst/>
        </p:spPr>
        <p:txBody>
          <a:bodyPr/>
          <a:lstStyle/>
          <a:p>
            <a:endParaRPr lang="en-US"/>
          </a:p>
        </p:txBody>
      </p:sp>
      <p:sp>
        <p:nvSpPr>
          <p:cNvPr id="1036414" name="Rectangle 126"/>
          <p:cNvSpPr>
            <a:spLocks noChangeArrowheads="1"/>
          </p:cNvSpPr>
          <p:nvPr/>
        </p:nvSpPr>
        <p:spPr bwMode="auto">
          <a:xfrm>
            <a:off x="29464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MemtoReg</a:t>
            </a:r>
          </a:p>
        </p:txBody>
      </p:sp>
      <p:sp>
        <p:nvSpPr>
          <p:cNvPr id="1036415" name="Line 127"/>
          <p:cNvSpPr>
            <a:spLocks noChangeShapeType="1"/>
          </p:cNvSpPr>
          <p:nvPr/>
        </p:nvSpPr>
        <p:spPr bwMode="auto">
          <a:xfrm>
            <a:off x="2489200" y="1981200"/>
            <a:ext cx="1371600" cy="0"/>
          </a:xfrm>
          <a:prstGeom prst="line">
            <a:avLst/>
          </a:prstGeom>
          <a:noFill/>
          <a:ln w="12700">
            <a:solidFill>
              <a:schemeClr val="accent1"/>
            </a:solidFill>
            <a:round/>
            <a:headEnd/>
            <a:tailEnd/>
          </a:ln>
          <a:effectLst/>
        </p:spPr>
        <p:txBody>
          <a:bodyPr/>
          <a:lstStyle/>
          <a:p>
            <a:endParaRPr lang="en-US"/>
          </a:p>
        </p:txBody>
      </p:sp>
      <p:sp>
        <p:nvSpPr>
          <p:cNvPr id="1036416" name="Rectangle 128"/>
          <p:cNvSpPr>
            <a:spLocks noChangeArrowheads="1"/>
          </p:cNvSpPr>
          <p:nvPr/>
        </p:nvSpPr>
        <p:spPr bwMode="auto">
          <a:xfrm>
            <a:off x="26416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MemWrite</a:t>
            </a:r>
          </a:p>
        </p:txBody>
      </p:sp>
      <p:sp>
        <p:nvSpPr>
          <p:cNvPr id="1036417" name="Line 129"/>
          <p:cNvSpPr>
            <a:spLocks noChangeShapeType="1"/>
          </p:cNvSpPr>
          <p:nvPr/>
        </p:nvSpPr>
        <p:spPr bwMode="auto">
          <a:xfrm>
            <a:off x="1651000" y="1828800"/>
            <a:ext cx="2209800" cy="0"/>
          </a:xfrm>
          <a:prstGeom prst="line">
            <a:avLst/>
          </a:prstGeom>
          <a:noFill/>
          <a:ln w="12700">
            <a:solidFill>
              <a:schemeClr val="accent1"/>
            </a:solidFill>
            <a:round/>
            <a:headEnd/>
            <a:tailEnd/>
          </a:ln>
          <a:effectLst/>
        </p:spPr>
        <p:txBody>
          <a:bodyPr/>
          <a:lstStyle/>
          <a:p>
            <a:endParaRPr lang="en-US"/>
          </a:p>
        </p:txBody>
      </p:sp>
      <p:sp>
        <p:nvSpPr>
          <p:cNvPr id="1036418" name="Rectangle 130"/>
          <p:cNvSpPr>
            <a:spLocks noChangeArrowheads="1"/>
          </p:cNvSpPr>
          <p:nvPr/>
        </p:nvSpPr>
        <p:spPr bwMode="auto">
          <a:xfrm>
            <a:off x="2184400" y="1600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MemRead</a:t>
            </a:r>
          </a:p>
        </p:txBody>
      </p:sp>
      <p:sp>
        <p:nvSpPr>
          <p:cNvPr id="1036419" name="Line 131"/>
          <p:cNvSpPr>
            <a:spLocks noChangeShapeType="1"/>
          </p:cNvSpPr>
          <p:nvPr/>
        </p:nvSpPr>
        <p:spPr bwMode="auto">
          <a:xfrm>
            <a:off x="1041400" y="1676400"/>
            <a:ext cx="2819400" cy="0"/>
          </a:xfrm>
          <a:prstGeom prst="line">
            <a:avLst/>
          </a:prstGeom>
          <a:noFill/>
          <a:ln w="12700">
            <a:solidFill>
              <a:schemeClr val="accent1"/>
            </a:solidFill>
            <a:round/>
            <a:headEnd/>
            <a:tailEnd/>
          </a:ln>
          <a:effectLst/>
        </p:spPr>
        <p:txBody>
          <a:bodyPr/>
          <a:lstStyle/>
          <a:p>
            <a:endParaRPr lang="en-US"/>
          </a:p>
        </p:txBody>
      </p:sp>
      <p:sp>
        <p:nvSpPr>
          <p:cNvPr id="1036420" name="Rectangle 132"/>
          <p:cNvSpPr>
            <a:spLocks noChangeArrowheads="1"/>
          </p:cNvSpPr>
          <p:nvPr/>
        </p:nvSpPr>
        <p:spPr bwMode="auto">
          <a:xfrm>
            <a:off x="1879600" y="14478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IorD</a:t>
            </a:r>
          </a:p>
        </p:txBody>
      </p:sp>
      <p:sp>
        <p:nvSpPr>
          <p:cNvPr id="1036421" name="AutoShape 133"/>
          <p:cNvSpPr>
            <a:spLocks noChangeArrowheads="1"/>
          </p:cNvSpPr>
          <p:nvPr/>
        </p:nvSpPr>
        <p:spPr bwMode="auto">
          <a:xfrm>
            <a:off x="1193800" y="1219200"/>
            <a:ext cx="381000" cy="304800"/>
          </a:xfrm>
          <a:prstGeom prst="moon">
            <a:avLst>
              <a:gd name="adj" fmla="val 77083"/>
            </a:avLst>
          </a:prstGeom>
          <a:noFill/>
          <a:ln w="12700">
            <a:solidFill>
              <a:schemeClr val="accent1"/>
            </a:solidFill>
            <a:miter lim="800000"/>
            <a:headEnd/>
            <a:tailEnd/>
          </a:ln>
          <a:effectLst/>
        </p:spPr>
        <p:txBody>
          <a:bodyPr wrap="none" anchor="ctr"/>
          <a:lstStyle/>
          <a:p>
            <a:endParaRPr lang="en-US"/>
          </a:p>
        </p:txBody>
      </p:sp>
      <p:sp>
        <p:nvSpPr>
          <p:cNvPr id="1036422" name="Line 134"/>
          <p:cNvSpPr>
            <a:spLocks noChangeShapeType="1"/>
          </p:cNvSpPr>
          <p:nvPr/>
        </p:nvSpPr>
        <p:spPr bwMode="auto">
          <a:xfrm>
            <a:off x="584200" y="1371600"/>
            <a:ext cx="609600" cy="0"/>
          </a:xfrm>
          <a:prstGeom prst="line">
            <a:avLst/>
          </a:prstGeom>
          <a:noFill/>
          <a:ln w="12700">
            <a:solidFill>
              <a:schemeClr val="accent1"/>
            </a:solidFill>
            <a:round/>
            <a:headEnd/>
            <a:tailEnd/>
          </a:ln>
          <a:effectLst/>
        </p:spPr>
        <p:txBody>
          <a:bodyPr/>
          <a:lstStyle/>
          <a:p>
            <a:endParaRPr lang="en-US"/>
          </a:p>
        </p:txBody>
      </p:sp>
      <p:sp>
        <p:nvSpPr>
          <p:cNvPr id="1036423" name="Rectangle 135"/>
          <p:cNvSpPr>
            <a:spLocks noChangeArrowheads="1"/>
          </p:cNvSpPr>
          <p:nvPr/>
        </p:nvSpPr>
        <p:spPr bwMode="auto">
          <a:xfrm>
            <a:off x="2870200" y="1219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PCWrite</a:t>
            </a:r>
          </a:p>
        </p:txBody>
      </p:sp>
      <p:sp>
        <p:nvSpPr>
          <p:cNvPr id="1036424" name="AutoShape 136"/>
          <p:cNvSpPr>
            <a:spLocks noChangeArrowheads="1"/>
          </p:cNvSpPr>
          <p:nvPr/>
        </p:nvSpPr>
        <p:spPr bwMode="auto">
          <a:xfrm flipH="1">
            <a:off x="2184400" y="990600"/>
            <a:ext cx="3048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036425" name="Line 137"/>
          <p:cNvSpPr>
            <a:spLocks noChangeShapeType="1"/>
          </p:cNvSpPr>
          <p:nvPr/>
        </p:nvSpPr>
        <p:spPr bwMode="auto">
          <a:xfrm>
            <a:off x="1498600" y="1295400"/>
            <a:ext cx="381000" cy="0"/>
          </a:xfrm>
          <a:prstGeom prst="line">
            <a:avLst/>
          </a:prstGeom>
          <a:noFill/>
          <a:ln w="12700">
            <a:solidFill>
              <a:schemeClr val="accent1"/>
            </a:solidFill>
            <a:round/>
            <a:headEnd/>
            <a:tailEnd/>
          </a:ln>
          <a:effectLst/>
        </p:spPr>
        <p:txBody>
          <a:bodyPr/>
          <a:lstStyle/>
          <a:p>
            <a:endParaRPr lang="en-US"/>
          </a:p>
        </p:txBody>
      </p:sp>
      <p:sp>
        <p:nvSpPr>
          <p:cNvPr id="1036426" name="Line 138"/>
          <p:cNvSpPr>
            <a:spLocks noChangeShapeType="1"/>
          </p:cNvSpPr>
          <p:nvPr/>
        </p:nvSpPr>
        <p:spPr bwMode="auto">
          <a:xfrm>
            <a:off x="1879600" y="1143000"/>
            <a:ext cx="0" cy="152400"/>
          </a:xfrm>
          <a:prstGeom prst="line">
            <a:avLst/>
          </a:prstGeom>
          <a:noFill/>
          <a:ln w="12700">
            <a:solidFill>
              <a:schemeClr val="accent1"/>
            </a:solidFill>
            <a:round/>
            <a:headEnd/>
            <a:tailEnd/>
          </a:ln>
          <a:effectLst/>
        </p:spPr>
        <p:txBody>
          <a:bodyPr/>
          <a:lstStyle/>
          <a:p>
            <a:endParaRPr lang="en-US"/>
          </a:p>
        </p:txBody>
      </p:sp>
      <p:sp>
        <p:nvSpPr>
          <p:cNvPr id="1036427" name="Line 139"/>
          <p:cNvSpPr>
            <a:spLocks noChangeShapeType="1"/>
          </p:cNvSpPr>
          <p:nvPr/>
        </p:nvSpPr>
        <p:spPr bwMode="auto">
          <a:xfrm>
            <a:off x="1879600" y="1143000"/>
            <a:ext cx="304800" cy="0"/>
          </a:xfrm>
          <a:prstGeom prst="line">
            <a:avLst/>
          </a:prstGeom>
          <a:noFill/>
          <a:ln w="12700">
            <a:solidFill>
              <a:schemeClr val="accent1"/>
            </a:solidFill>
            <a:round/>
            <a:headEnd/>
            <a:tailEnd/>
          </a:ln>
          <a:effectLst/>
        </p:spPr>
        <p:txBody>
          <a:bodyPr/>
          <a:lstStyle/>
          <a:p>
            <a:endParaRPr lang="en-US"/>
          </a:p>
        </p:txBody>
      </p:sp>
      <p:sp>
        <p:nvSpPr>
          <p:cNvPr id="1036428" name="Line 140"/>
          <p:cNvSpPr>
            <a:spLocks noChangeShapeType="1"/>
          </p:cNvSpPr>
          <p:nvPr/>
        </p:nvSpPr>
        <p:spPr bwMode="auto">
          <a:xfrm>
            <a:off x="2489200" y="1219200"/>
            <a:ext cx="1600200" cy="0"/>
          </a:xfrm>
          <a:prstGeom prst="line">
            <a:avLst/>
          </a:prstGeom>
          <a:noFill/>
          <a:ln w="19050">
            <a:solidFill>
              <a:schemeClr val="accent1"/>
            </a:solidFill>
            <a:round/>
            <a:headEnd/>
            <a:tailEnd/>
          </a:ln>
          <a:effectLst/>
        </p:spPr>
        <p:txBody>
          <a:bodyPr/>
          <a:lstStyle/>
          <a:p>
            <a:endParaRPr lang="en-US"/>
          </a:p>
        </p:txBody>
      </p:sp>
      <p:sp>
        <p:nvSpPr>
          <p:cNvPr id="1036429" name="Rectangle 141"/>
          <p:cNvSpPr>
            <a:spLocks noChangeArrowheads="1"/>
          </p:cNvSpPr>
          <p:nvPr/>
        </p:nvSpPr>
        <p:spPr bwMode="auto">
          <a:xfrm>
            <a:off x="3022600" y="990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PCWriteCond</a:t>
            </a:r>
          </a:p>
        </p:txBody>
      </p:sp>
      <p:sp>
        <p:nvSpPr>
          <p:cNvPr id="1036430" name="Line 142"/>
          <p:cNvSpPr>
            <a:spLocks noChangeShapeType="1"/>
          </p:cNvSpPr>
          <p:nvPr/>
        </p:nvSpPr>
        <p:spPr bwMode="auto">
          <a:xfrm>
            <a:off x="2514600" y="1066800"/>
            <a:ext cx="5257800" cy="0"/>
          </a:xfrm>
          <a:prstGeom prst="line">
            <a:avLst/>
          </a:prstGeom>
          <a:noFill/>
          <a:ln w="19050">
            <a:solidFill>
              <a:schemeClr val="accent1"/>
            </a:solidFill>
            <a:round/>
            <a:headEnd/>
            <a:tailEnd/>
          </a:ln>
          <a:effectLst/>
        </p:spPr>
        <p:txBody>
          <a:bodyPr/>
          <a:lstStyle/>
          <a:p>
            <a:endParaRPr lang="en-US"/>
          </a:p>
        </p:txBody>
      </p:sp>
      <p:sp>
        <p:nvSpPr>
          <p:cNvPr id="1036431" name="Line 143"/>
          <p:cNvSpPr>
            <a:spLocks noChangeShapeType="1"/>
          </p:cNvSpPr>
          <p:nvPr/>
        </p:nvSpPr>
        <p:spPr bwMode="auto">
          <a:xfrm>
            <a:off x="4089400" y="3429000"/>
            <a:ext cx="0" cy="914400"/>
          </a:xfrm>
          <a:prstGeom prst="line">
            <a:avLst/>
          </a:prstGeom>
          <a:noFill/>
          <a:ln w="12700">
            <a:solidFill>
              <a:schemeClr val="accent1"/>
            </a:solidFill>
            <a:round/>
            <a:headEnd/>
            <a:tailEnd type="triangle" w="med" len="med"/>
          </a:ln>
          <a:effectLst/>
        </p:spPr>
        <p:txBody>
          <a:bodyPr/>
          <a:lstStyle/>
          <a:p>
            <a:endParaRPr lang="en-US"/>
          </a:p>
        </p:txBody>
      </p:sp>
      <p:sp>
        <p:nvSpPr>
          <p:cNvPr id="1036432" name="Line 144"/>
          <p:cNvSpPr>
            <a:spLocks noChangeShapeType="1"/>
          </p:cNvSpPr>
          <p:nvPr/>
        </p:nvSpPr>
        <p:spPr bwMode="auto">
          <a:xfrm>
            <a:off x="4089400" y="3429000"/>
            <a:ext cx="838200" cy="0"/>
          </a:xfrm>
          <a:prstGeom prst="line">
            <a:avLst/>
          </a:prstGeom>
          <a:noFill/>
          <a:ln w="12700">
            <a:solidFill>
              <a:schemeClr val="accent1"/>
            </a:solidFill>
            <a:round/>
            <a:headEnd/>
            <a:tailEnd/>
          </a:ln>
          <a:effectLst/>
        </p:spPr>
        <p:txBody>
          <a:bodyPr/>
          <a:lstStyle/>
          <a:p>
            <a:endParaRPr lang="en-US"/>
          </a:p>
        </p:txBody>
      </p:sp>
      <p:sp>
        <p:nvSpPr>
          <p:cNvPr id="1036433" name="Line 145"/>
          <p:cNvSpPr>
            <a:spLocks noChangeShapeType="1"/>
          </p:cNvSpPr>
          <p:nvPr/>
        </p:nvSpPr>
        <p:spPr bwMode="auto">
          <a:xfrm>
            <a:off x="4927600" y="2286000"/>
            <a:ext cx="0" cy="1143000"/>
          </a:xfrm>
          <a:prstGeom prst="line">
            <a:avLst/>
          </a:prstGeom>
          <a:noFill/>
          <a:ln w="12700">
            <a:solidFill>
              <a:schemeClr val="accent1"/>
            </a:solidFill>
            <a:round/>
            <a:headEnd/>
            <a:tailEnd/>
          </a:ln>
          <a:effectLst/>
        </p:spPr>
        <p:txBody>
          <a:bodyPr/>
          <a:lstStyle/>
          <a:p>
            <a:endParaRPr lang="en-US"/>
          </a:p>
        </p:txBody>
      </p:sp>
      <p:sp>
        <p:nvSpPr>
          <p:cNvPr id="1036434" name="Rectangle 146"/>
          <p:cNvSpPr>
            <a:spLocks noChangeArrowheads="1"/>
          </p:cNvSpPr>
          <p:nvPr/>
        </p:nvSpPr>
        <p:spPr bwMode="auto">
          <a:xfrm>
            <a:off x="4546600" y="2057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RegDst</a:t>
            </a:r>
          </a:p>
        </p:txBody>
      </p:sp>
      <p:sp>
        <p:nvSpPr>
          <p:cNvPr id="1036435" name="Line 147"/>
          <p:cNvSpPr>
            <a:spLocks noChangeShapeType="1"/>
          </p:cNvSpPr>
          <p:nvPr/>
        </p:nvSpPr>
        <p:spPr bwMode="auto">
          <a:xfrm>
            <a:off x="5156200" y="2133600"/>
            <a:ext cx="0" cy="1600200"/>
          </a:xfrm>
          <a:prstGeom prst="line">
            <a:avLst/>
          </a:prstGeom>
          <a:noFill/>
          <a:ln w="12700">
            <a:solidFill>
              <a:schemeClr val="accent1"/>
            </a:solidFill>
            <a:round/>
            <a:headEnd/>
            <a:tailEnd type="triangle" w="med" len="med"/>
          </a:ln>
          <a:effectLst/>
        </p:spPr>
        <p:txBody>
          <a:bodyPr/>
          <a:lstStyle/>
          <a:p>
            <a:endParaRPr lang="en-US"/>
          </a:p>
        </p:txBody>
      </p:sp>
      <p:sp>
        <p:nvSpPr>
          <p:cNvPr id="1036436" name="Line 148"/>
          <p:cNvSpPr>
            <a:spLocks noChangeShapeType="1"/>
          </p:cNvSpPr>
          <p:nvPr/>
        </p:nvSpPr>
        <p:spPr bwMode="auto">
          <a:xfrm>
            <a:off x="4546600" y="2133600"/>
            <a:ext cx="609600" cy="0"/>
          </a:xfrm>
          <a:prstGeom prst="line">
            <a:avLst/>
          </a:prstGeom>
          <a:noFill/>
          <a:ln w="12700">
            <a:solidFill>
              <a:schemeClr val="accent1"/>
            </a:solidFill>
            <a:round/>
            <a:headEnd/>
            <a:tailEnd/>
          </a:ln>
          <a:effectLst/>
        </p:spPr>
        <p:txBody>
          <a:bodyPr/>
          <a:lstStyle/>
          <a:p>
            <a:endParaRPr lang="en-US"/>
          </a:p>
        </p:txBody>
      </p:sp>
      <p:sp>
        <p:nvSpPr>
          <p:cNvPr id="1036437" name="Rectangle 149"/>
          <p:cNvSpPr>
            <a:spLocks noChangeArrowheads="1"/>
          </p:cNvSpPr>
          <p:nvPr/>
        </p:nvSpPr>
        <p:spPr bwMode="auto">
          <a:xfrm>
            <a:off x="4622800" y="19050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RegWrite</a:t>
            </a:r>
          </a:p>
        </p:txBody>
      </p:sp>
      <p:sp>
        <p:nvSpPr>
          <p:cNvPr id="1036438" name="Line 150"/>
          <p:cNvSpPr>
            <a:spLocks noChangeShapeType="1"/>
          </p:cNvSpPr>
          <p:nvPr/>
        </p:nvSpPr>
        <p:spPr bwMode="auto">
          <a:xfrm>
            <a:off x="4622800" y="1981200"/>
            <a:ext cx="2362200" cy="0"/>
          </a:xfrm>
          <a:prstGeom prst="line">
            <a:avLst/>
          </a:prstGeom>
          <a:noFill/>
          <a:ln w="12700">
            <a:solidFill>
              <a:schemeClr val="accent1"/>
            </a:solidFill>
            <a:round/>
            <a:headEnd/>
            <a:tailEnd/>
          </a:ln>
          <a:effectLst/>
        </p:spPr>
        <p:txBody>
          <a:bodyPr/>
          <a:lstStyle/>
          <a:p>
            <a:endParaRPr lang="en-US"/>
          </a:p>
        </p:txBody>
      </p:sp>
      <p:sp>
        <p:nvSpPr>
          <p:cNvPr id="1036439" name="Line 151"/>
          <p:cNvSpPr>
            <a:spLocks noChangeShapeType="1"/>
          </p:cNvSpPr>
          <p:nvPr/>
        </p:nvSpPr>
        <p:spPr bwMode="auto">
          <a:xfrm>
            <a:off x="6985000" y="1981200"/>
            <a:ext cx="0" cy="1676400"/>
          </a:xfrm>
          <a:prstGeom prst="line">
            <a:avLst/>
          </a:prstGeom>
          <a:noFill/>
          <a:ln w="12700">
            <a:solidFill>
              <a:schemeClr val="accent1"/>
            </a:solidFill>
            <a:round/>
            <a:headEnd/>
            <a:tailEnd type="triangle" w="med" len="med"/>
          </a:ln>
          <a:effectLst/>
        </p:spPr>
        <p:txBody>
          <a:bodyPr/>
          <a:lstStyle/>
          <a:p>
            <a:endParaRPr lang="en-US"/>
          </a:p>
        </p:txBody>
      </p:sp>
      <p:sp>
        <p:nvSpPr>
          <p:cNvPr id="1036440" name="Rectangle 152"/>
          <p:cNvSpPr>
            <a:spLocks noChangeArrowheads="1"/>
          </p:cNvSpPr>
          <p:nvPr/>
        </p:nvSpPr>
        <p:spPr bwMode="auto">
          <a:xfrm>
            <a:off x="5003800" y="17526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ALUSrcA</a:t>
            </a:r>
          </a:p>
        </p:txBody>
      </p:sp>
      <p:sp>
        <p:nvSpPr>
          <p:cNvPr id="1036441" name="Line 153"/>
          <p:cNvSpPr>
            <a:spLocks noChangeShapeType="1"/>
          </p:cNvSpPr>
          <p:nvPr/>
        </p:nvSpPr>
        <p:spPr bwMode="auto">
          <a:xfrm>
            <a:off x="4622800" y="1828800"/>
            <a:ext cx="2590800" cy="0"/>
          </a:xfrm>
          <a:prstGeom prst="line">
            <a:avLst/>
          </a:prstGeom>
          <a:noFill/>
          <a:ln w="12700">
            <a:solidFill>
              <a:schemeClr val="accent1"/>
            </a:solidFill>
            <a:round/>
            <a:headEnd/>
            <a:tailEnd/>
          </a:ln>
          <a:effectLst/>
        </p:spPr>
        <p:txBody>
          <a:bodyPr/>
          <a:lstStyle/>
          <a:p>
            <a:endParaRPr lang="en-US"/>
          </a:p>
        </p:txBody>
      </p:sp>
      <p:sp>
        <p:nvSpPr>
          <p:cNvPr id="1036442" name="Line 154"/>
          <p:cNvSpPr>
            <a:spLocks noChangeShapeType="1"/>
          </p:cNvSpPr>
          <p:nvPr/>
        </p:nvSpPr>
        <p:spPr bwMode="auto">
          <a:xfrm>
            <a:off x="7213600" y="1828800"/>
            <a:ext cx="0" cy="4191000"/>
          </a:xfrm>
          <a:prstGeom prst="line">
            <a:avLst/>
          </a:prstGeom>
          <a:noFill/>
          <a:ln w="12700">
            <a:solidFill>
              <a:schemeClr val="accent1"/>
            </a:solidFill>
            <a:round/>
            <a:headEnd/>
            <a:tailEnd/>
          </a:ln>
          <a:effectLst/>
        </p:spPr>
        <p:txBody>
          <a:bodyPr/>
          <a:lstStyle/>
          <a:p>
            <a:endParaRPr lang="en-US"/>
          </a:p>
        </p:txBody>
      </p:sp>
      <p:sp>
        <p:nvSpPr>
          <p:cNvPr id="1036443" name="Line 155"/>
          <p:cNvSpPr>
            <a:spLocks noChangeShapeType="1"/>
          </p:cNvSpPr>
          <p:nvPr/>
        </p:nvSpPr>
        <p:spPr bwMode="auto">
          <a:xfrm>
            <a:off x="6985000" y="5715000"/>
            <a:ext cx="0" cy="304800"/>
          </a:xfrm>
          <a:prstGeom prst="line">
            <a:avLst/>
          </a:prstGeom>
          <a:noFill/>
          <a:ln w="19050">
            <a:solidFill>
              <a:schemeClr val="accent1"/>
            </a:solidFill>
            <a:round/>
            <a:headEnd type="triangle" w="med" len="med"/>
            <a:tailEnd/>
          </a:ln>
          <a:effectLst/>
        </p:spPr>
        <p:txBody>
          <a:bodyPr/>
          <a:lstStyle/>
          <a:p>
            <a:endParaRPr lang="en-US"/>
          </a:p>
        </p:txBody>
      </p:sp>
      <p:sp>
        <p:nvSpPr>
          <p:cNvPr id="1036444" name="Line 156"/>
          <p:cNvSpPr>
            <a:spLocks noChangeShapeType="1"/>
          </p:cNvSpPr>
          <p:nvPr/>
        </p:nvSpPr>
        <p:spPr bwMode="auto">
          <a:xfrm>
            <a:off x="6985000" y="6019800"/>
            <a:ext cx="228600" cy="0"/>
          </a:xfrm>
          <a:prstGeom prst="line">
            <a:avLst/>
          </a:prstGeom>
          <a:noFill/>
          <a:ln w="12700">
            <a:solidFill>
              <a:schemeClr val="accent1"/>
            </a:solidFill>
            <a:round/>
            <a:headEnd/>
            <a:tailEnd/>
          </a:ln>
          <a:effectLst/>
        </p:spPr>
        <p:txBody>
          <a:bodyPr/>
          <a:lstStyle/>
          <a:p>
            <a:endParaRPr lang="en-US"/>
          </a:p>
        </p:txBody>
      </p:sp>
      <p:sp>
        <p:nvSpPr>
          <p:cNvPr id="1036445" name="Rectangle 157"/>
          <p:cNvSpPr>
            <a:spLocks noChangeArrowheads="1"/>
          </p:cNvSpPr>
          <p:nvPr/>
        </p:nvSpPr>
        <p:spPr bwMode="auto">
          <a:xfrm>
            <a:off x="5384800" y="16002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ALUSrcB</a:t>
            </a:r>
          </a:p>
        </p:txBody>
      </p:sp>
      <p:sp>
        <p:nvSpPr>
          <p:cNvPr id="1036446" name="Line 158"/>
          <p:cNvSpPr>
            <a:spLocks noChangeShapeType="1"/>
          </p:cNvSpPr>
          <p:nvPr/>
        </p:nvSpPr>
        <p:spPr bwMode="auto">
          <a:xfrm>
            <a:off x="4622800" y="1676400"/>
            <a:ext cx="3429000" cy="0"/>
          </a:xfrm>
          <a:prstGeom prst="line">
            <a:avLst/>
          </a:prstGeom>
          <a:noFill/>
          <a:ln w="12700">
            <a:solidFill>
              <a:schemeClr val="accent1"/>
            </a:solidFill>
            <a:round/>
            <a:headEnd/>
            <a:tailEnd/>
          </a:ln>
          <a:effectLst/>
        </p:spPr>
        <p:txBody>
          <a:bodyPr/>
          <a:lstStyle/>
          <a:p>
            <a:endParaRPr lang="en-US"/>
          </a:p>
        </p:txBody>
      </p:sp>
      <p:sp>
        <p:nvSpPr>
          <p:cNvPr id="1036447" name="Line 159"/>
          <p:cNvSpPr>
            <a:spLocks noChangeShapeType="1"/>
          </p:cNvSpPr>
          <p:nvPr/>
        </p:nvSpPr>
        <p:spPr bwMode="auto">
          <a:xfrm>
            <a:off x="8051800" y="1676400"/>
            <a:ext cx="0" cy="4343400"/>
          </a:xfrm>
          <a:prstGeom prst="line">
            <a:avLst/>
          </a:prstGeom>
          <a:noFill/>
          <a:ln w="12700">
            <a:solidFill>
              <a:schemeClr val="accent1"/>
            </a:solidFill>
            <a:round/>
            <a:headEnd/>
            <a:tailEnd/>
          </a:ln>
          <a:effectLst/>
        </p:spPr>
        <p:txBody>
          <a:bodyPr/>
          <a:lstStyle/>
          <a:p>
            <a:endParaRPr lang="en-US"/>
          </a:p>
        </p:txBody>
      </p:sp>
      <p:sp>
        <p:nvSpPr>
          <p:cNvPr id="1036448" name="Line 160"/>
          <p:cNvSpPr>
            <a:spLocks noChangeShapeType="1"/>
          </p:cNvSpPr>
          <p:nvPr/>
        </p:nvSpPr>
        <p:spPr bwMode="auto">
          <a:xfrm flipH="1">
            <a:off x="7899400" y="6019800"/>
            <a:ext cx="152400" cy="0"/>
          </a:xfrm>
          <a:prstGeom prst="line">
            <a:avLst/>
          </a:prstGeom>
          <a:noFill/>
          <a:ln w="12700">
            <a:solidFill>
              <a:schemeClr val="accent1"/>
            </a:solidFill>
            <a:round/>
            <a:headEnd/>
            <a:tailEnd type="triangle" w="med" len="med"/>
          </a:ln>
          <a:effectLst/>
        </p:spPr>
        <p:txBody>
          <a:bodyPr/>
          <a:lstStyle/>
          <a:p>
            <a:endParaRPr lang="en-US"/>
          </a:p>
        </p:txBody>
      </p:sp>
      <p:sp>
        <p:nvSpPr>
          <p:cNvPr id="1036449" name="Rectangle 161"/>
          <p:cNvSpPr>
            <a:spLocks noChangeArrowheads="1"/>
          </p:cNvSpPr>
          <p:nvPr/>
        </p:nvSpPr>
        <p:spPr bwMode="auto">
          <a:xfrm>
            <a:off x="7442200" y="4038600"/>
            <a:ext cx="457200" cy="228600"/>
          </a:xfrm>
          <a:prstGeom prst="rect">
            <a:avLst/>
          </a:prstGeom>
          <a:noFill/>
          <a:ln w="12700">
            <a:noFill/>
            <a:miter lim="800000"/>
            <a:headEnd/>
            <a:tailEnd/>
          </a:ln>
          <a:effectLst/>
        </p:spPr>
        <p:txBody>
          <a:bodyPr wrap="none" lIns="19050" tIns="26988" rIns="19050" bIns="26988"/>
          <a:lstStyle/>
          <a:p>
            <a:pPr algn="ctr"/>
            <a:r>
              <a:rPr lang="en-US" sz="1200" b="1"/>
              <a:t>zero</a:t>
            </a:r>
          </a:p>
        </p:txBody>
      </p:sp>
      <p:sp>
        <p:nvSpPr>
          <p:cNvPr id="1036450" name="Line 162"/>
          <p:cNvSpPr>
            <a:spLocks noChangeShapeType="1"/>
          </p:cNvSpPr>
          <p:nvPr/>
        </p:nvSpPr>
        <p:spPr bwMode="auto">
          <a:xfrm>
            <a:off x="4622800" y="1524000"/>
            <a:ext cx="3962400" cy="0"/>
          </a:xfrm>
          <a:prstGeom prst="line">
            <a:avLst/>
          </a:prstGeom>
          <a:noFill/>
          <a:ln w="12700">
            <a:solidFill>
              <a:schemeClr val="accent1"/>
            </a:solidFill>
            <a:round/>
            <a:headEnd/>
            <a:tailEnd/>
          </a:ln>
          <a:effectLst/>
        </p:spPr>
        <p:txBody>
          <a:bodyPr/>
          <a:lstStyle/>
          <a:p>
            <a:endParaRPr lang="en-US"/>
          </a:p>
        </p:txBody>
      </p:sp>
      <p:sp>
        <p:nvSpPr>
          <p:cNvPr id="1036451" name="Rectangle 163"/>
          <p:cNvSpPr>
            <a:spLocks noChangeArrowheads="1"/>
          </p:cNvSpPr>
          <p:nvPr/>
        </p:nvSpPr>
        <p:spPr bwMode="auto">
          <a:xfrm>
            <a:off x="6146800" y="1295400"/>
            <a:ext cx="685800"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200"/>
              <a:t>PCSource</a:t>
            </a:r>
          </a:p>
        </p:txBody>
      </p:sp>
      <p:sp>
        <p:nvSpPr>
          <p:cNvPr id="1036452" name="Line 164"/>
          <p:cNvSpPr>
            <a:spLocks noChangeShapeType="1"/>
          </p:cNvSpPr>
          <p:nvPr/>
        </p:nvSpPr>
        <p:spPr bwMode="auto">
          <a:xfrm>
            <a:off x="8585200" y="1524000"/>
            <a:ext cx="0" cy="1524000"/>
          </a:xfrm>
          <a:prstGeom prst="line">
            <a:avLst/>
          </a:prstGeom>
          <a:noFill/>
          <a:ln w="12700">
            <a:solidFill>
              <a:schemeClr val="accent1"/>
            </a:solidFill>
            <a:round/>
            <a:headEnd/>
            <a:tailEnd type="triangle" w="med" len="med"/>
          </a:ln>
          <a:effectLst/>
        </p:spPr>
        <p:txBody>
          <a:bodyPr/>
          <a:lstStyle/>
          <a:p>
            <a:endParaRPr lang="en-US"/>
          </a:p>
        </p:txBody>
      </p:sp>
      <p:sp>
        <p:nvSpPr>
          <p:cNvPr id="1036453" name="Line 165"/>
          <p:cNvSpPr>
            <a:spLocks noChangeShapeType="1"/>
          </p:cNvSpPr>
          <p:nvPr/>
        </p:nvSpPr>
        <p:spPr bwMode="auto">
          <a:xfrm>
            <a:off x="6553200" y="2743200"/>
            <a:ext cx="0" cy="533400"/>
          </a:xfrm>
          <a:prstGeom prst="line">
            <a:avLst/>
          </a:prstGeom>
          <a:noFill/>
          <a:ln w="19050">
            <a:solidFill>
              <a:schemeClr val="tx1"/>
            </a:solidFill>
            <a:round/>
            <a:headEnd/>
            <a:tailEnd/>
          </a:ln>
          <a:effectLst/>
        </p:spPr>
        <p:txBody>
          <a:bodyPr/>
          <a:lstStyle/>
          <a:p>
            <a:endParaRPr lang="en-US"/>
          </a:p>
        </p:txBody>
      </p:sp>
      <p:sp>
        <p:nvSpPr>
          <p:cNvPr id="1036454" name="Line 166"/>
          <p:cNvSpPr>
            <a:spLocks noChangeShapeType="1"/>
          </p:cNvSpPr>
          <p:nvPr/>
        </p:nvSpPr>
        <p:spPr bwMode="auto">
          <a:xfrm>
            <a:off x="6553200" y="2743200"/>
            <a:ext cx="1676400" cy="0"/>
          </a:xfrm>
          <a:prstGeom prst="line">
            <a:avLst/>
          </a:prstGeom>
          <a:noFill/>
          <a:ln w="19050">
            <a:solidFill>
              <a:schemeClr val="tx1"/>
            </a:solidFill>
            <a:round/>
            <a:headEnd/>
            <a:tailEnd/>
          </a:ln>
          <a:effectLst/>
        </p:spPr>
        <p:txBody>
          <a:bodyPr/>
          <a:lstStyle/>
          <a:p>
            <a:endParaRPr lang="en-US"/>
          </a:p>
        </p:txBody>
      </p:sp>
      <p:sp>
        <p:nvSpPr>
          <p:cNvPr id="1036455" name="Line 167"/>
          <p:cNvSpPr>
            <a:spLocks noChangeShapeType="1"/>
          </p:cNvSpPr>
          <p:nvPr/>
        </p:nvSpPr>
        <p:spPr bwMode="auto">
          <a:xfrm>
            <a:off x="8229600" y="2743200"/>
            <a:ext cx="0" cy="381000"/>
          </a:xfrm>
          <a:prstGeom prst="line">
            <a:avLst/>
          </a:prstGeom>
          <a:noFill/>
          <a:ln w="19050">
            <a:solidFill>
              <a:schemeClr val="tx1"/>
            </a:solidFill>
            <a:round/>
            <a:headEnd/>
            <a:tailEnd/>
          </a:ln>
          <a:effectLst/>
        </p:spPr>
        <p:txBody>
          <a:bodyPr/>
          <a:lstStyle/>
          <a:p>
            <a:endParaRPr lang="en-US"/>
          </a:p>
        </p:txBody>
      </p:sp>
      <p:sp>
        <p:nvSpPr>
          <p:cNvPr id="1036456" name="Rectangle 168"/>
          <p:cNvSpPr>
            <a:spLocks noChangeArrowheads="1"/>
          </p:cNvSpPr>
          <p:nvPr/>
        </p:nvSpPr>
        <p:spPr bwMode="auto">
          <a:xfrm>
            <a:off x="990600" y="4038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36457" name="Rectangle 169"/>
          <p:cNvSpPr>
            <a:spLocks noChangeArrowheads="1"/>
          </p:cNvSpPr>
          <p:nvPr/>
        </p:nvSpPr>
        <p:spPr bwMode="auto">
          <a:xfrm>
            <a:off x="3962400" y="4876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36458" name="Rectangle 170"/>
          <p:cNvSpPr>
            <a:spLocks noChangeArrowheads="1"/>
          </p:cNvSpPr>
          <p:nvPr/>
        </p:nvSpPr>
        <p:spPr bwMode="auto">
          <a:xfrm>
            <a:off x="3962400" y="4572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36459" name="Rectangle 171"/>
          <p:cNvSpPr>
            <a:spLocks noChangeArrowheads="1"/>
          </p:cNvSpPr>
          <p:nvPr/>
        </p:nvSpPr>
        <p:spPr bwMode="auto">
          <a:xfrm>
            <a:off x="6858000" y="5029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36460" name="Rectangle 172"/>
          <p:cNvSpPr>
            <a:spLocks noChangeArrowheads="1"/>
          </p:cNvSpPr>
          <p:nvPr/>
        </p:nvSpPr>
        <p:spPr bwMode="auto">
          <a:xfrm>
            <a:off x="6934200" y="3962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36461" name="Rectangle 173"/>
          <p:cNvSpPr>
            <a:spLocks noChangeArrowheads="1"/>
          </p:cNvSpPr>
          <p:nvPr/>
        </p:nvSpPr>
        <p:spPr bwMode="auto">
          <a:xfrm>
            <a:off x="8534400" y="3505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1</a:t>
            </a:r>
          </a:p>
        </p:txBody>
      </p:sp>
      <p:sp>
        <p:nvSpPr>
          <p:cNvPr id="1036462" name="Rectangle 174"/>
          <p:cNvSpPr>
            <a:spLocks noChangeArrowheads="1"/>
          </p:cNvSpPr>
          <p:nvPr/>
        </p:nvSpPr>
        <p:spPr bwMode="auto">
          <a:xfrm>
            <a:off x="8534400" y="3276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36463" name="Rectangle 175"/>
          <p:cNvSpPr>
            <a:spLocks noChangeArrowheads="1"/>
          </p:cNvSpPr>
          <p:nvPr/>
        </p:nvSpPr>
        <p:spPr bwMode="auto">
          <a:xfrm>
            <a:off x="6858000" y="4800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36464" name="Rectangle 176"/>
          <p:cNvSpPr>
            <a:spLocks noChangeArrowheads="1"/>
          </p:cNvSpPr>
          <p:nvPr/>
        </p:nvSpPr>
        <p:spPr bwMode="auto">
          <a:xfrm>
            <a:off x="6934200" y="3657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36465" name="Rectangle 177"/>
          <p:cNvSpPr>
            <a:spLocks noChangeArrowheads="1"/>
          </p:cNvSpPr>
          <p:nvPr/>
        </p:nvSpPr>
        <p:spPr bwMode="auto">
          <a:xfrm>
            <a:off x="3962400" y="51816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36466" name="Rectangle 178"/>
          <p:cNvSpPr>
            <a:spLocks noChangeArrowheads="1"/>
          </p:cNvSpPr>
          <p:nvPr/>
        </p:nvSpPr>
        <p:spPr bwMode="auto">
          <a:xfrm>
            <a:off x="3962400" y="42672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36467" name="Rectangle 179"/>
          <p:cNvSpPr>
            <a:spLocks noChangeArrowheads="1"/>
          </p:cNvSpPr>
          <p:nvPr/>
        </p:nvSpPr>
        <p:spPr bwMode="auto">
          <a:xfrm>
            <a:off x="990600" y="3733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0</a:t>
            </a:r>
          </a:p>
        </p:txBody>
      </p:sp>
      <p:sp>
        <p:nvSpPr>
          <p:cNvPr id="1036468" name="Rectangle 180"/>
          <p:cNvSpPr>
            <a:spLocks noChangeArrowheads="1"/>
          </p:cNvSpPr>
          <p:nvPr/>
        </p:nvSpPr>
        <p:spPr bwMode="auto">
          <a:xfrm>
            <a:off x="6858000" y="52578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2</a:t>
            </a:r>
          </a:p>
        </p:txBody>
      </p:sp>
      <p:sp>
        <p:nvSpPr>
          <p:cNvPr id="1036469" name="Rectangle 181"/>
          <p:cNvSpPr>
            <a:spLocks noChangeArrowheads="1"/>
          </p:cNvSpPr>
          <p:nvPr/>
        </p:nvSpPr>
        <p:spPr bwMode="auto">
          <a:xfrm>
            <a:off x="8534400" y="3048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2</a:t>
            </a:r>
          </a:p>
        </p:txBody>
      </p:sp>
      <p:sp>
        <p:nvSpPr>
          <p:cNvPr id="1036470" name="Rectangle 182"/>
          <p:cNvSpPr>
            <a:spLocks noChangeArrowheads="1"/>
          </p:cNvSpPr>
          <p:nvPr/>
        </p:nvSpPr>
        <p:spPr bwMode="auto">
          <a:xfrm>
            <a:off x="6858000" y="54864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t>3</a:t>
            </a:r>
          </a:p>
        </p:txBody>
      </p:sp>
      <p:sp>
        <p:nvSpPr>
          <p:cNvPr id="1036471" name="Rectangle 183"/>
          <p:cNvSpPr>
            <a:spLocks noChangeArrowheads="1"/>
          </p:cNvSpPr>
          <p:nvPr/>
        </p:nvSpPr>
        <p:spPr bwMode="auto">
          <a:xfrm>
            <a:off x="6477000" y="4953000"/>
            <a:ext cx="1524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400">
                <a:solidFill>
                  <a:schemeClr val="tx1"/>
                </a:solidFill>
              </a:rPr>
              <a:t>4</a:t>
            </a:r>
          </a:p>
        </p:txBody>
      </p:sp>
      <p:sp>
        <p:nvSpPr>
          <p:cNvPr id="1036472" name="Rectangle 184"/>
          <p:cNvSpPr>
            <a:spLocks noChangeArrowheads="1"/>
          </p:cNvSpPr>
          <p:nvPr/>
        </p:nvSpPr>
        <p:spPr bwMode="auto">
          <a:xfrm>
            <a:off x="3886200" y="5943600"/>
            <a:ext cx="8382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solidFill>
                  <a:schemeClr val="tx1"/>
                </a:solidFill>
              </a:rPr>
              <a:t>Instr[5-0]</a:t>
            </a:r>
          </a:p>
        </p:txBody>
      </p:sp>
      <p:sp>
        <p:nvSpPr>
          <p:cNvPr id="1036473" name="Rectangle 185"/>
          <p:cNvSpPr>
            <a:spLocks noChangeArrowheads="1"/>
          </p:cNvSpPr>
          <p:nvPr/>
        </p:nvSpPr>
        <p:spPr bwMode="auto">
          <a:xfrm>
            <a:off x="5257800" y="2895600"/>
            <a:ext cx="8382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solidFill>
                  <a:schemeClr val="tx1"/>
                </a:solidFill>
              </a:rPr>
              <a:t>Instr[25-0]</a:t>
            </a:r>
          </a:p>
        </p:txBody>
      </p:sp>
      <p:sp>
        <p:nvSpPr>
          <p:cNvPr id="1036474" name="Rectangle 186"/>
          <p:cNvSpPr>
            <a:spLocks noChangeArrowheads="1"/>
          </p:cNvSpPr>
          <p:nvPr/>
        </p:nvSpPr>
        <p:spPr bwMode="auto">
          <a:xfrm>
            <a:off x="7162800" y="2514600"/>
            <a:ext cx="8382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solidFill>
                  <a:schemeClr val="tx1"/>
                </a:solidFill>
              </a:rPr>
              <a:t>PC[31-28]</a:t>
            </a:r>
          </a:p>
        </p:txBody>
      </p:sp>
      <p:sp>
        <p:nvSpPr>
          <p:cNvPr id="1036475" name="Rectangle 187"/>
          <p:cNvSpPr>
            <a:spLocks noChangeArrowheads="1"/>
          </p:cNvSpPr>
          <p:nvPr/>
        </p:nvSpPr>
        <p:spPr bwMode="auto">
          <a:xfrm>
            <a:off x="3733800" y="5486400"/>
            <a:ext cx="8382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solidFill>
                  <a:schemeClr val="tx1"/>
                </a:solidFill>
              </a:rPr>
              <a:t>Instr[15-0]</a:t>
            </a:r>
          </a:p>
        </p:txBody>
      </p:sp>
      <p:sp>
        <p:nvSpPr>
          <p:cNvPr id="1036476" name="Rectangle 188"/>
          <p:cNvSpPr>
            <a:spLocks noChangeArrowheads="1"/>
          </p:cNvSpPr>
          <p:nvPr/>
        </p:nvSpPr>
        <p:spPr bwMode="auto">
          <a:xfrm rot="5400000">
            <a:off x="3706813" y="2617787"/>
            <a:ext cx="838200" cy="327025"/>
          </a:xfrm>
          <a:prstGeom prst="rect">
            <a:avLst/>
          </a:prstGeom>
          <a:noFill/>
          <a:ln w="12700">
            <a:noFill/>
            <a:miter lim="800000"/>
            <a:headEnd/>
            <a:tailEnd/>
          </a:ln>
          <a:effectLst/>
        </p:spPr>
        <p:txBody>
          <a:bodyPr wrap="none" lIns="19050" tIns="26988" rIns="19050" bIns="26988"/>
          <a:lstStyle/>
          <a:p>
            <a:pPr>
              <a:spcBef>
                <a:spcPts val="600"/>
              </a:spcBef>
              <a:spcAft>
                <a:spcPts val="600"/>
              </a:spcAft>
            </a:pPr>
            <a:r>
              <a:rPr lang="en-US" sz="1200">
                <a:solidFill>
                  <a:schemeClr val="tx1"/>
                </a:solidFill>
              </a:rPr>
              <a:t>Instr[31-26]</a:t>
            </a:r>
          </a:p>
        </p:txBody>
      </p:sp>
      <p:sp>
        <p:nvSpPr>
          <p:cNvPr id="1036477" name="Line 189"/>
          <p:cNvSpPr>
            <a:spLocks noChangeShapeType="1"/>
          </p:cNvSpPr>
          <p:nvPr/>
        </p:nvSpPr>
        <p:spPr bwMode="auto">
          <a:xfrm>
            <a:off x="228600" y="914400"/>
            <a:ext cx="0" cy="2895600"/>
          </a:xfrm>
          <a:prstGeom prst="line">
            <a:avLst/>
          </a:prstGeom>
          <a:noFill/>
          <a:ln w="28575">
            <a:solidFill>
              <a:schemeClr val="tx1"/>
            </a:solidFill>
            <a:round/>
            <a:headEnd/>
            <a:tailEnd/>
          </a:ln>
          <a:effectLst/>
        </p:spPr>
        <p:txBody>
          <a:bodyPr/>
          <a:lstStyle/>
          <a:p>
            <a:endParaRPr lang="en-US"/>
          </a:p>
        </p:txBody>
      </p:sp>
      <p:sp>
        <p:nvSpPr>
          <p:cNvPr id="1036478" name="Line 190"/>
          <p:cNvSpPr>
            <a:spLocks noChangeShapeType="1"/>
          </p:cNvSpPr>
          <p:nvPr/>
        </p:nvSpPr>
        <p:spPr bwMode="auto">
          <a:xfrm>
            <a:off x="8915400" y="914400"/>
            <a:ext cx="0" cy="2438400"/>
          </a:xfrm>
          <a:prstGeom prst="line">
            <a:avLst/>
          </a:prstGeom>
          <a:noFill/>
          <a:ln w="28575">
            <a:solidFill>
              <a:schemeClr val="tx1"/>
            </a:solidFill>
            <a:round/>
            <a:headEnd/>
            <a:tailEnd/>
          </a:ln>
          <a:effectLst/>
        </p:spPr>
        <p:txBody>
          <a:bodyPr/>
          <a:lstStyle/>
          <a:p>
            <a:endParaRPr lang="en-US"/>
          </a:p>
        </p:txBody>
      </p:sp>
      <p:sp>
        <p:nvSpPr>
          <p:cNvPr id="1036479" name="Line 191"/>
          <p:cNvSpPr>
            <a:spLocks noChangeShapeType="1"/>
          </p:cNvSpPr>
          <p:nvPr/>
        </p:nvSpPr>
        <p:spPr bwMode="auto">
          <a:xfrm>
            <a:off x="5029200" y="5638800"/>
            <a:ext cx="76200" cy="152400"/>
          </a:xfrm>
          <a:prstGeom prst="line">
            <a:avLst/>
          </a:prstGeom>
          <a:noFill/>
          <a:ln w="12700">
            <a:solidFill>
              <a:schemeClr val="tx1"/>
            </a:solidFill>
            <a:round/>
            <a:headEnd/>
            <a:tailEnd/>
          </a:ln>
          <a:effectLst/>
        </p:spPr>
        <p:txBody>
          <a:bodyPr/>
          <a:lstStyle/>
          <a:p>
            <a:endParaRPr lang="en-US"/>
          </a:p>
        </p:txBody>
      </p:sp>
      <p:sp>
        <p:nvSpPr>
          <p:cNvPr id="1036480" name="Line 192"/>
          <p:cNvSpPr>
            <a:spLocks noChangeShapeType="1"/>
          </p:cNvSpPr>
          <p:nvPr/>
        </p:nvSpPr>
        <p:spPr bwMode="auto">
          <a:xfrm>
            <a:off x="7924800" y="3048000"/>
            <a:ext cx="76200" cy="152400"/>
          </a:xfrm>
          <a:prstGeom prst="line">
            <a:avLst/>
          </a:prstGeom>
          <a:noFill/>
          <a:ln w="12700">
            <a:solidFill>
              <a:schemeClr val="tx1"/>
            </a:solidFill>
            <a:round/>
            <a:headEnd/>
            <a:tailEnd/>
          </a:ln>
          <a:effectLst/>
        </p:spPr>
        <p:txBody>
          <a:bodyPr/>
          <a:lstStyle/>
          <a:p>
            <a:endParaRPr lang="en-US"/>
          </a:p>
        </p:txBody>
      </p:sp>
      <p:sp>
        <p:nvSpPr>
          <p:cNvPr id="1036481" name="Text Box 193"/>
          <p:cNvSpPr txBox="1">
            <a:spLocks noChangeArrowheads="1"/>
          </p:cNvSpPr>
          <p:nvPr/>
        </p:nvSpPr>
        <p:spPr bwMode="auto">
          <a:xfrm>
            <a:off x="4953000" y="57150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036482" name="Text Box 194"/>
          <p:cNvSpPr txBox="1">
            <a:spLocks noChangeArrowheads="1"/>
          </p:cNvSpPr>
          <p:nvPr/>
        </p:nvSpPr>
        <p:spPr bwMode="auto">
          <a:xfrm>
            <a:off x="7772400" y="2819400"/>
            <a:ext cx="352425" cy="274638"/>
          </a:xfrm>
          <a:prstGeom prst="rect">
            <a:avLst/>
          </a:prstGeom>
          <a:noFill/>
          <a:ln w="12700">
            <a:noFill/>
            <a:miter lim="800000"/>
            <a:headEnd/>
            <a:tailEnd/>
          </a:ln>
          <a:effectLst/>
        </p:spPr>
        <p:txBody>
          <a:bodyPr wrap="none">
            <a:spAutoFit/>
          </a:bodyPr>
          <a:lstStyle/>
          <a:p>
            <a:r>
              <a:rPr lang="en-US" sz="1200">
                <a:solidFill>
                  <a:schemeClr val="tx1"/>
                </a:solidFill>
              </a:rPr>
              <a:t>28</a:t>
            </a:r>
          </a:p>
        </p:txBody>
      </p:sp>
      <p:sp>
        <p:nvSpPr>
          <p:cNvPr id="1036483" name="Line 195"/>
          <p:cNvSpPr>
            <a:spLocks noChangeShapeType="1"/>
          </p:cNvSpPr>
          <p:nvPr/>
        </p:nvSpPr>
        <p:spPr bwMode="auto">
          <a:xfrm>
            <a:off x="7772400" y="1066800"/>
            <a:ext cx="0" cy="3048000"/>
          </a:xfrm>
          <a:prstGeom prst="line">
            <a:avLst/>
          </a:prstGeom>
          <a:noFill/>
          <a:ln w="12700">
            <a:solidFill>
              <a:schemeClr val="accent1"/>
            </a:solidFill>
            <a:round/>
            <a:headEnd/>
            <a:tailEnd/>
          </a:ln>
          <a:effectLst/>
        </p:spPr>
        <p:txBody>
          <a:bodyPr/>
          <a:lstStyle/>
          <a:p>
            <a:endParaRPr lang="en-US"/>
          </a:p>
        </p:txBody>
      </p:sp>
      <p:sp>
        <p:nvSpPr>
          <p:cNvPr id="196" name="Slide Number Placeholder 195"/>
          <p:cNvSpPr>
            <a:spLocks noGrp="1"/>
          </p:cNvSpPr>
          <p:nvPr>
            <p:ph type="sldNum" sz="quarter" idx="12"/>
          </p:nvPr>
        </p:nvSpPr>
        <p:spPr/>
        <p:txBody>
          <a:bodyPr/>
          <a:lstStyle/>
          <a:p>
            <a:fld id="{5813A39D-012B-4A0E-BD7D-CBC911B86469}" type="slidenum">
              <a:rPr lang="en-US" smtClean="0"/>
              <a:pPr/>
              <a:t>26</a:t>
            </a:fld>
            <a:endParaRPr lang="en-US"/>
          </a:p>
        </p:txBody>
      </p:sp>
      <p:sp>
        <p:nvSpPr>
          <p:cNvPr id="197" name="Footer Placeholder 196"/>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ChangeArrowheads="1"/>
          </p:cNvSpPr>
          <p:nvPr/>
        </p:nvSpPr>
        <p:spPr bwMode="auto">
          <a:xfrm>
            <a:off x="225425" y="312738"/>
            <a:ext cx="2343150" cy="477837"/>
          </a:xfrm>
          <a:prstGeom prst="rect">
            <a:avLst/>
          </a:prstGeom>
          <a:noFill/>
          <a:ln w="12700">
            <a:noFill/>
            <a:miter lim="800000"/>
            <a:headEnd/>
            <a:tailEnd/>
          </a:ln>
          <a:effectLst/>
        </p:spPr>
        <p:txBody>
          <a:bodyPr wrap="none" anchor="ctr"/>
          <a:lstStyle/>
          <a:p>
            <a:endParaRPr lang="en-US"/>
          </a:p>
        </p:txBody>
      </p:sp>
      <p:sp>
        <p:nvSpPr>
          <p:cNvPr id="1111043" name="Rectangle 3"/>
          <p:cNvSpPr>
            <a:spLocks noGrp="1" noChangeArrowheads="1"/>
          </p:cNvSpPr>
          <p:nvPr>
            <p:ph type="body" idx="1"/>
          </p:nvPr>
        </p:nvSpPr>
        <p:spPr>
          <a:xfrm>
            <a:off x="304800" y="838200"/>
            <a:ext cx="8077200" cy="3886200"/>
          </a:xfrm>
          <a:noFill/>
          <a:ln/>
        </p:spPr>
        <p:txBody>
          <a:bodyPr lIns="90488" tIns="44450" rIns="90488" bIns="44450">
            <a:normAutofit fontScale="85000" lnSpcReduction="20000"/>
          </a:bodyPr>
          <a:lstStyle/>
          <a:p>
            <a:pPr marL="342900" indent="-342900">
              <a:lnSpc>
                <a:spcPct val="100000"/>
              </a:lnSpc>
              <a:spcBef>
                <a:spcPct val="30000"/>
              </a:spcBef>
            </a:pPr>
            <a:r>
              <a:rPr lang="en-US"/>
              <a:t>Multicycle datapath control signals are not determined solely by the bits in the instruction</a:t>
            </a:r>
          </a:p>
          <a:p>
            <a:pPr marL="742950" lvl="1" indent="-285750">
              <a:lnSpc>
                <a:spcPct val="100000"/>
              </a:lnSpc>
              <a:spcBef>
                <a:spcPct val="30000"/>
              </a:spcBef>
            </a:pPr>
            <a:r>
              <a:rPr lang="en-US"/>
              <a:t>e.g., op code bits tell what operation the ALU should be doing, but </a:t>
            </a:r>
            <a:r>
              <a:rPr lang="en-US" i="1"/>
              <a:t>not</a:t>
            </a:r>
            <a:r>
              <a:rPr lang="en-US"/>
              <a:t> what instruction cycle is to be done next</a:t>
            </a:r>
          </a:p>
          <a:p>
            <a:pPr marL="342900" indent="-342900">
              <a:lnSpc>
                <a:spcPct val="100000"/>
              </a:lnSpc>
              <a:spcBef>
                <a:spcPct val="30000"/>
              </a:spcBef>
            </a:pPr>
            <a:r>
              <a:rPr lang="en-US"/>
              <a:t>Must use a finite state machine (FSM) for control</a:t>
            </a:r>
          </a:p>
          <a:p>
            <a:pPr marL="742950" lvl="1" indent="-285750">
              <a:lnSpc>
                <a:spcPct val="100000"/>
              </a:lnSpc>
              <a:spcBef>
                <a:spcPct val="30000"/>
              </a:spcBef>
            </a:pPr>
            <a:r>
              <a:rPr lang="en-US"/>
              <a:t>a set of states (current state stored in State Register)</a:t>
            </a:r>
          </a:p>
          <a:p>
            <a:pPr marL="742950" lvl="1" indent="-285750">
              <a:lnSpc>
                <a:spcPct val="100000"/>
              </a:lnSpc>
              <a:spcBef>
                <a:spcPct val="30000"/>
              </a:spcBef>
            </a:pPr>
            <a:r>
              <a:rPr lang="en-US"/>
              <a:t>next state function  (determined                                                           by current state and the input)</a:t>
            </a:r>
          </a:p>
          <a:p>
            <a:pPr marL="742950" lvl="1" indent="-285750">
              <a:lnSpc>
                <a:spcPct val="100000"/>
              </a:lnSpc>
              <a:spcBef>
                <a:spcPct val="30000"/>
              </a:spcBef>
            </a:pPr>
            <a:r>
              <a:rPr lang="en-US"/>
              <a:t>output function (determined by                                                       current state and the input)</a:t>
            </a:r>
          </a:p>
        </p:txBody>
      </p:sp>
      <p:sp>
        <p:nvSpPr>
          <p:cNvPr id="1111044" name="Rectangle 4"/>
          <p:cNvSpPr>
            <a:spLocks noGrp="1" noChangeArrowheads="1"/>
          </p:cNvSpPr>
          <p:nvPr>
            <p:ph type="title"/>
          </p:nvPr>
        </p:nvSpPr>
        <p:spPr>
          <a:xfrm>
            <a:off x="457200" y="274638"/>
            <a:ext cx="8229600" cy="563562"/>
          </a:xfrm>
          <a:noFill/>
          <a:ln/>
        </p:spPr>
        <p:txBody>
          <a:bodyPr lIns="90488" tIns="44450" rIns="90488" bIns="44450" anchor="ctr">
            <a:normAutofit fontScale="90000"/>
          </a:bodyPr>
          <a:lstStyle/>
          <a:p>
            <a:r>
              <a:rPr lang="en-US" dirty="0" err="1"/>
              <a:t>Multicycle</a:t>
            </a:r>
            <a:r>
              <a:rPr lang="en-US" dirty="0"/>
              <a:t> Control Unit</a:t>
            </a:r>
          </a:p>
        </p:txBody>
      </p:sp>
      <p:grpSp>
        <p:nvGrpSpPr>
          <p:cNvPr id="2" name="Group 37"/>
          <p:cNvGrpSpPr>
            <a:grpSpLocks/>
          </p:cNvGrpSpPr>
          <p:nvPr/>
        </p:nvGrpSpPr>
        <p:grpSpPr bwMode="auto">
          <a:xfrm>
            <a:off x="5029200" y="3429000"/>
            <a:ext cx="3917950" cy="2667000"/>
            <a:chOff x="3024" y="2160"/>
            <a:chExt cx="2468" cy="1680"/>
          </a:xfrm>
        </p:grpSpPr>
        <p:grpSp>
          <p:nvGrpSpPr>
            <p:cNvPr id="3" name="Group 5"/>
            <p:cNvGrpSpPr>
              <a:grpSpLocks/>
            </p:cNvGrpSpPr>
            <p:nvPr/>
          </p:nvGrpSpPr>
          <p:grpSpPr bwMode="auto">
            <a:xfrm>
              <a:off x="3024" y="2160"/>
              <a:ext cx="2468" cy="1680"/>
              <a:chOff x="1872" y="2208"/>
              <a:chExt cx="2468" cy="1680"/>
            </a:xfrm>
          </p:grpSpPr>
          <p:sp>
            <p:nvSpPr>
              <p:cNvPr id="1111046" name="Rectangle 6"/>
              <p:cNvSpPr>
                <a:spLocks noChangeArrowheads="1"/>
              </p:cNvSpPr>
              <p:nvPr/>
            </p:nvSpPr>
            <p:spPr bwMode="auto">
              <a:xfrm>
                <a:off x="1920" y="2256"/>
                <a:ext cx="1296" cy="912"/>
              </a:xfrm>
              <a:prstGeom prst="rect">
                <a:avLst/>
              </a:prstGeom>
              <a:noFill/>
              <a:ln w="12700">
                <a:solidFill>
                  <a:schemeClr val="tx1"/>
                </a:solidFill>
                <a:miter lim="800000"/>
                <a:headEnd/>
                <a:tailEnd/>
              </a:ln>
              <a:effectLst/>
            </p:spPr>
            <p:txBody>
              <a:bodyPr wrap="none" anchor="ctr"/>
              <a:lstStyle/>
              <a:p>
                <a:endParaRPr lang="en-US"/>
              </a:p>
            </p:txBody>
          </p:sp>
          <p:sp>
            <p:nvSpPr>
              <p:cNvPr id="1111047" name="Text Box 7"/>
              <p:cNvSpPr txBox="1">
                <a:spLocks noChangeArrowheads="1"/>
              </p:cNvSpPr>
              <p:nvPr/>
            </p:nvSpPr>
            <p:spPr bwMode="auto">
              <a:xfrm>
                <a:off x="2064" y="2400"/>
                <a:ext cx="1036" cy="404"/>
              </a:xfrm>
              <a:prstGeom prst="rect">
                <a:avLst/>
              </a:prstGeom>
              <a:noFill/>
              <a:ln w="12700">
                <a:noFill/>
                <a:miter lim="800000"/>
                <a:headEnd/>
                <a:tailEnd/>
              </a:ln>
              <a:effectLst/>
            </p:spPr>
            <p:txBody>
              <a:bodyPr wrap="none">
                <a:spAutoFit/>
              </a:bodyPr>
              <a:lstStyle/>
              <a:p>
                <a:r>
                  <a:rPr lang="en-US">
                    <a:solidFill>
                      <a:schemeClr val="tx1"/>
                    </a:solidFill>
                  </a:rPr>
                  <a:t>Combinational</a:t>
                </a:r>
              </a:p>
              <a:p>
                <a:r>
                  <a:rPr lang="en-US">
                    <a:solidFill>
                      <a:schemeClr val="tx1"/>
                    </a:solidFill>
                  </a:rPr>
                  <a:t>control logic</a:t>
                </a:r>
              </a:p>
            </p:txBody>
          </p:sp>
          <p:sp>
            <p:nvSpPr>
              <p:cNvPr id="1111048" name="Rectangle 8"/>
              <p:cNvSpPr>
                <a:spLocks noChangeArrowheads="1"/>
              </p:cNvSpPr>
              <p:nvPr/>
            </p:nvSpPr>
            <p:spPr bwMode="auto">
              <a:xfrm>
                <a:off x="2544" y="3312"/>
                <a:ext cx="672" cy="192"/>
              </a:xfrm>
              <a:prstGeom prst="rect">
                <a:avLst/>
              </a:prstGeom>
              <a:noFill/>
              <a:ln w="12700">
                <a:solidFill>
                  <a:schemeClr val="tx1"/>
                </a:solidFill>
                <a:miter lim="800000"/>
                <a:headEnd/>
                <a:tailEnd/>
              </a:ln>
              <a:effectLst/>
            </p:spPr>
            <p:txBody>
              <a:bodyPr wrap="none" anchor="ctr"/>
              <a:lstStyle/>
              <a:p>
                <a:endParaRPr lang="en-US"/>
              </a:p>
            </p:txBody>
          </p:sp>
          <p:sp>
            <p:nvSpPr>
              <p:cNvPr id="1111049" name="Text Box 9"/>
              <p:cNvSpPr txBox="1">
                <a:spLocks noChangeArrowheads="1"/>
              </p:cNvSpPr>
              <p:nvPr/>
            </p:nvSpPr>
            <p:spPr bwMode="auto">
              <a:xfrm>
                <a:off x="2496" y="3312"/>
                <a:ext cx="756" cy="231"/>
              </a:xfrm>
              <a:prstGeom prst="rect">
                <a:avLst/>
              </a:prstGeom>
              <a:noFill/>
              <a:ln w="12700">
                <a:noFill/>
                <a:miter lim="800000"/>
                <a:headEnd/>
                <a:tailEnd/>
              </a:ln>
              <a:effectLst/>
            </p:spPr>
            <p:txBody>
              <a:bodyPr wrap="none">
                <a:spAutoFit/>
              </a:bodyPr>
              <a:lstStyle/>
              <a:p>
                <a:r>
                  <a:rPr lang="en-US">
                    <a:solidFill>
                      <a:schemeClr val="tx1"/>
                    </a:solidFill>
                  </a:rPr>
                  <a:t>State Reg</a:t>
                </a:r>
              </a:p>
            </p:txBody>
          </p:sp>
          <p:sp>
            <p:nvSpPr>
              <p:cNvPr id="1111050" name="Line 10"/>
              <p:cNvSpPr>
                <a:spLocks noChangeShapeType="1"/>
              </p:cNvSpPr>
              <p:nvPr/>
            </p:nvSpPr>
            <p:spPr bwMode="auto">
              <a:xfrm flipV="1">
                <a:off x="2016"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111051" name="Line 11"/>
              <p:cNvSpPr>
                <a:spLocks noChangeShapeType="1"/>
              </p:cNvSpPr>
              <p:nvPr/>
            </p:nvSpPr>
            <p:spPr bwMode="auto">
              <a:xfrm flipV="1">
                <a:off x="2160"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111052" name="Line 12"/>
              <p:cNvSpPr>
                <a:spLocks noChangeShapeType="1"/>
              </p:cNvSpPr>
              <p:nvPr/>
            </p:nvSpPr>
            <p:spPr bwMode="auto">
              <a:xfrm flipV="1">
                <a:off x="2400" y="3168"/>
                <a:ext cx="0" cy="240"/>
              </a:xfrm>
              <a:prstGeom prst="line">
                <a:avLst/>
              </a:prstGeom>
              <a:noFill/>
              <a:ln w="12700">
                <a:solidFill>
                  <a:schemeClr val="tx1"/>
                </a:solidFill>
                <a:round/>
                <a:headEnd/>
                <a:tailEnd type="triangle" w="med" len="med"/>
              </a:ln>
              <a:effectLst/>
            </p:spPr>
            <p:txBody>
              <a:bodyPr/>
              <a:lstStyle/>
              <a:p>
                <a:endParaRPr lang="en-US"/>
              </a:p>
            </p:txBody>
          </p:sp>
          <p:sp>
            <p:nvSpPr>
              <p:cNvPr id="1111053" name="Line 13"/>
              <p:cNvSpPr>
                <a:spLocks noChangeShapeType="1"/>
              </p:cNvSpPr>
              <p:nvPr/>
            </p:nvSpPr>
            <p:spPr bwMode="auto">
              <a:xfrm flipV="1">
                <a:off x="2592" y="3168"/>
                <a:ext cx="0" cy="144"/>
              </a:xfrm>
              <a:prstGeom prst="line">
                <a:avLst/>
              </a:prstGeom>
              <a:noFill/>
              <a:ln w="12700">
                <a:solidFill>
                  <a:schemeClr val="tx1"/>
                </a:solidFill>
                <a:round/>
                <a:headEnd/>
                <a:tailEnd type="triangle" w="med" len="med"/>
              </a:ln>
              <a:effectLst/>
            </p:spPr>
            <p:txBody>
              <a:bodyPr/>
              <a:lstStyle/>
              <a:p>
                <a:endParaRPr lang="en-US"/>
              </a:p>
            </p:txBody>
          </p:sp>
          <p:sp>
            <p:nvSpPr>
              <p:cNvPr id="1111054" name="Line 14"/>
              <p:cNvSpPr>
                <a:spLocks noChangeShapeType="1"/>
              </p:cNvSpPr>
              <p:nvPr/>
            </p:nvSpPr>
            <p:spPr bwMode="auto">
              <a:xfrm flipV="1">
                <a:off x="2736" y="3168"/>
                <a:ext cx="0" cy="144"/>
              </a:xfrm>
              <a:prstGeom prst="line">
                <a:avLst/>
              </a:prstGeom>
              <a:noFill/>
              <a:ln w="12700">
                <a:solidFill>
                  <a:schemeClr val="tx1"/>
                </a:solidFill>
                <a:round/>
                <a:headEnd/>
                <a:tailEnd type="triangle" w="med" len="med"/>
              </a:ln>
              <a:effectLst/>
            </p:spPr>
            <p:txBody>
              <a:bodyPr/>
              <a:lstStyle/>
              <a:p>
                <a:endParaRPr lang="en-US"/>
              </a:p>
            </p:txBody>
          </p:sp>
          <p:sp>
            <p:nvSpPr>
              <p:cNvPr id="1111055" name="Line 15"/>
              <p:cNvSpPr>
                <a:spLocks noChangeShapeType="1"/>
              </p:cNvSpPr>
              <p:nvPr/>
            </p:nvSpPr>
            <p:spPr bwMode="auto">
              <a:xfrm flipV="1">
                <a:off x="3120" y="3168"/>
                <a:ext cx="0" cy="144"/>
              </a:xfrm>
              <a:prstGeom prst="line">
                <a:avLst/>
              </a:prstGeom>
              <a:noFill/>
              <a:ln w="12700">
                <a:solidFill>
                  <a:schemeClr val="tx1"/>
                </a:solidFill>
                <a:round/>
                <a:headEnd/>
                <a:tailEnd type="triangle" w="med" len="med"/>
              </a:ln>
              <a:effectLst/>
            </p:spPr>
            <p:txBody>
              <a:bodyPr/>
              <a:lstStyle/>
              <a:p>
                <a:endParaRPr lang="en-US"/>
              </a:p>
            </p:txBody>
          </p:sp>
          <p:sp>
            <p:nvSpPr>
              <p:cNvPr id="1111056" name="Text Box 16"/>
              <p:cNvSpPr txBox="1">
                <a:spLocks noChangeArrowheads="1"/>
              </p:cNvSpPr>
              <p:nvPr/>
            </p:nvSpPr>
            <p:spPr bwMode="auto">
              <a:xfrm>
                <a:off x="1872" y="3408"/>
                <a:ext cx="620" cy="404"/>
              </a:xfrm>
              <a:prstGeom prst="rect">
                <a:avLst/>
              </a:prstGeom>
              <a:noFill/>
              <a:ln w="12700">
                <a:noFill/>
                <a:miter lim="800000"/>
                <a:headEnd/>
                <a:tailEnd/>
              </a:ln>
              <a:effectLst/>
            </p:spPr>
            <p:txBody>
              <a:bodyPr wrap="none">
                <a:spAutoFit/>
              </a:bodyPr>
              <a:lstStyle/>
              <a:p>
                <a:pPr algn="ctr"/>
                <a:r>
                  <a:rPr lang="en-US">
                    <a:solidFill>
                      <a:schemeClr val="tx1"/>
                    </a:solidFill>
                  </a:rPr>
                  <a:t>Inst</a:t>
                </a:r>
              </a:p>
              <a:p>
                <a:pPr algn="ctr"/>
                <a:r>
                  <a:rPr lang="en-US">
                    <a:solidFill>
                      <a:schemeClr val="tx1"/>
                    </a:solidFill>
                  </a:rPr>
                  <a:t>Opcode</a:t>
                </a:r>
              </a:p>
            </p:txBody>
          </p:sp>
          <p:sp>
            <p:nvSpPr>
              <p:cNvPr id="1111057" name="Line 17"/>
              <p:cNvSpPr>
                <a:spLocks noChangeShapeType="1"/>
              </p:cNvSpPr>
              <p:nvPr/>
            </p:nvSpPr>
            <p:spPr bwMode="auto">
              <a:xfrm>
                <a:off x="3216" y="2352"/>
                <a:ext cx="336" cy="0"/>
              </a:xfrm>
              <a:prstGeom prst="line">
                <a:avLst/>
              </a:prstGeom>
              <a:noFill/>
              <a:ln w="12700">
                <a:solidFill>
                  <a:schemeClr val="tx1"/>
                </a:solidFill>
                <a:round/>
                <a:headEnd/>
                <a:tailEnd type="triangle" w="med" len="med"/>
              </a:ln>
              <a:effectLst/>
            </p:spPr>
            <p:txBody>
              <a:bodyPr/>
              <a:lstStyle/>
              <a:p>
                <a:endParaRPr lang="en-US"/>
              </a:p>
            </p:txBody>
          </p:sp>
          <p:sp>
            <p:nvSpPr>
              <p:cNvPr id="1111058" name="Line 18"/>
              <p:cNvSpPr>
                <a:spLocks noChangeShapeType="1"/>
              </p:cNvSpPr>
              <p:nvPr/>
            </p:nvSpPr>
            <p:spPr bwMode="auto">
              <a:xfrm>
                <a:off x="3216" y="2448"/>
                <a:ext cx="336" cy="0"/>
              </a:xfrm>
              <a:prstGeom prst="line">
                <a:avLst/>
              </a:prstGeom>
              <a:noFill/>
              <a:ln w="12700">
                <a:solidFill>
                  <a:schemeClr val="tx1"/>
                </a:solidFill>
                <a:round/>
                <a:headEnd/>
                <a:tailEnd type="triangle" w="med" len="med"/>
              </a:ln>
              <a:effectLst/>
            </p:spPr>
            <p:txBody>
              <a:bodyPr/>
              <a:lstStyle/>
              <a:p>
                <a:endParaRPr lang="en-US"/>
              </a:p>
            </p:txBody>
          </p:sp>
          <p:sp>
            <p:nvSpPr>
              <p:cNvPr id="1111059" name="Line 19"/>
              <p:cNvSpPr>
                <a:spLocks noChangeShapeType="1"/>
              </p:cNvSpPr>
              <p:nvPr/>
            </p:nvSpPr>
            <p:spPr bwMode="auto">
              <a:xfrm>
                <a:off x="3216" y="2688"/>
                <a:ext cx="336" cy="0"/>
              </a:xfrm>
              <a:prstGeom prst="line">
                <a:avLst/>
              </a:prstGeom>
              <a:noFill/>
              <a:ln w="12700">
                <a:solidFill>
                  <a:schemeClr val="tx1"/>
                </a:solidFill>
                <a:round/>
                <a:headEnd/>
                <a:tailEnd type="triangle" w="med" len="med"/>
              </a:ln>
              <a:effectLst/>
            </p:spPr>
            <p:txBody>
              <a:bodyPr/>
              <a:lstStyle/>
              <a:p>
                <a:endParaRPr lang="en-US"/>
              </a:p>
            </p:txBody>
          </p:sp>
          <p:sp>
            <p:nvSpPr>
              <p:cNvPr id="1111060" name="Text Box 20"/>
              <p:cNvSpPr txBox="1">
                <a:spLocks noChangeArrowheads="1"/>
              </p:cNvSpPr>
              <p:nvPr/>
            </p:nvSpPr>
            <p:spPr bwMode="auto">
              <a:xfrm>
                <a:off x="3600" y="2208"/>
                <a:ext cx="700" cy="577"/>
              </a:xfrm>
              <a:prstGeom prst="rect">
                <a:avLst/>
              </a:prstGeom>
              <a:noFill/>
              <a:ln w="12700">
                <a:noFill/>
                <a:miter lim="800000"/>
                <a:headEnd/>
                <a:tailEnd/>
              </a:ln>
              <a:effectLst/>
            </p:spPr>
            <p:txBody>
              <a:bodyPr wrap="none">
                <a:spAutoFit/>
              </a:bodyPr>
              <a:lstStyle/>
              <a:p>
                <a:r>
                  <a:rPr lang="en-US">
                    <a:solidFill>
                      <a:schemeClr val="tx1"/>
                    </a:solidFill>
                  </a:rPr>
                  <a:t>Datapath</a:t>
                </a:r>
              </a:p>
              <a:p>
                <a:r>
                  <a:rPr lang="en-US">
                    <a:solidFill>
                      <a:schemeClr val="tx1"/>
                    </a:solidFill>
                  </a:rPr>
                  <a:t>control</a:t>
                </a:r>
              </a:p>
              <a:p>
                <a:r>
                  <a:rPr lang="en-US">
                    <a:solidFill>
                      <a:schemeClr val="tx1"/>
                    </a:solidFill>
                  </a:rPr>
                  <a:t>points</a:t>
                </a:r>
              </a:p>
            </p:txBody>
          </p:sp>
          <p:sp>
            <p:nvSpPr>
              <p:cNvPr id="1111061" name="Text Box 21"/>
              <p:cNvSpPr txBox="1">
                <a:spLocks noChangeArrowheads="1"/>
              </p:cNvSpPr>
              <p:nvPr/>
            </p:nvSpPr>
            <p:spPr bwMode="auto">
              <a:xfrm>
                <a:off x="3552" y="3456"/>
                <a:ext cx="788" cy="231"/>
              </a:xfrm>
              <a:prstGeom prst="rect">
                <a:avLst/>
              </a:prstGeom>
              <a:noFill/>
              <a:ln w="12700">
                <a:noFill/>
                <a:miter lim="800000"/>
                <a:headEnd/>
                <a:tailEnd/>
              </a:ln>
              <a:effectLst/>
            </p:spPr>
            <p:txBody>
              <a:bodyPr wrap="none">
                <a:spAutoFit/>
              </a:bodyPr>
              <a:lstStyle/>
              <a:p>
                <a:r>
                  <a:rPr lang="en-US">
                    <a:solidFill>
                      <a:schemeClr val="tx1"/>
                    </a:solidFill>
                  </a:rPr>
                  <a:t>Next State</a:t>
                </a:r>
              </a:p>
            </p:txBody>
          </p:sp>
          <p:sp>
            <p:nvSpPr>
              <p:cNvPr id="1111062" name="Line 22"/>
              <p:cNvSpPr>
                <a:spLocks noChangeShapeType="1"/>
              </p:cNvSpPr>
              <p:nvPr/>
            </p:nvSpPr>
            <p:spPr bwMode="auto">
              <a:xfrm>
                <a:off x="3216" y="2832"/>
                <a:ext cx="384" cy="0"/>
              </a:xfrm>
              <a:prstGeom prst="line">
                <a:avLst/>
              </a:prstGeom>
              <a:noFill/>
              <a:ln w="12700">
                <a:solidFill>
                  <a:schemeClr val="tx1"/>
                </a:solidFill>
                <a:round/>
                <a:headEnd/>
                <a:tailEnd/>
              </a:ln>
              <a:effectLst/>
            </p:spPr>
            <p:txBody>
              <a:bodyPr/>
              <a:lstStyle/>
              <a:p>
                <a:endParaRPr lang="en-US"/>
              </a:p>
            </p:txBody>
          </p:sp>
          <p:sp>
            <p:nvSpPr>
              <p:cNvPr id="1111063" name="Line 23"/>
              <p:cNvSpPr>
                <a:spLocks noChangeShapeType="1"/>
              </p:cNvSpPr>
              <p:nvPr/>
            </p:nvSpPr>
            <p:spPr bwMode="auto">
              <a:xfrm>
                <a:off x="3216" y="3120"/>
                <a:ext cx="144" cy="0"/>
              </a:xfrm>
              <a:prstGeom prst="line">
                <a:avLst/>
              </a:prstGeom>
              <a:noFill/>
              <a:ln w="12700">
                <a:solidFill>
                  <a:schemeClr val="tx1"/>
                </a:solidFill>
                <a:round/>
                <a:headEnd/>
                <a:tailEnd/>
              </a:ln>
              <a:effectLst/>
            </p:spPr>
            <p:txBody>
              <a:bodyPr/>
              <a:lstStyle/>
              <a:p>
                <a:endParaRPr lang="en-US"/>
              </a:p>
            </p:txBody>
          </p:sp>
          <p:sp>
            <p:nvSpPr>
              <p:cNvPr id="1111064" name="Line 24"/>
              <p:cNvSpPr>
                <a:spLocks noChangeShapeType="1"/>
              </p:cNvSpPr>
              <p:nvPr/>
            </p:nvSpPr>
            <p:spPr bwMode="auto">
              <a:xfrm>
                <a:off x="2592" y="3504"/>
                <a:ext cx="0" cy="384"/>
              </a:xfrm>
              <a:prstGeom prst="line">
                <a:avLst/>
              </a:prstGeom>
              <a:noFill/>
              <a:ln w="12700">
                <a:solidFill>
                  <a:schemeClr val="tx1"/>
                </a:solidFill>
                <a:round/>
                <a:headEnd type="triangle" w="med" len="med"/>
                <a:tailEnd/>
              </a:ln>
              <a:effectLst/>
            </p:spPr>
            <p:txBody>
              <a:bodyPr/>
              <a:lstStyle/>
              <a:p>
                <a:endParaRPr lang="en-US"/>
              </a:p>
            </p:txBody>
          </p:sp>
          <p:sp>
            <p:nvSpPr>
              <p:cNvPr id="1111065" name="Line 25"/>
              <p:cNvSpPr>
                <a:spLocks noChangeShapeType="1"/>
              </p:cNvSpPr>
              <p:nvPr/>
            </p:nvSpPr>
            <p:spPr bwMode="auto">
              <a:xfrm>
                <a:off x="2736" y="3504"/>
                <a:ext cx="0" cy="240"/>
              </a:xfrm>
              <a:prstGeom prst="line">
                <a:avLst/>
              </a:prstGeom>
              <a:noFill/>
              <a:ln w="12700">
                <a:solidFill>
                  <a:schemeClr val="tx1"/>
                </a:solidFill>
                <a:round/>
                <a:headEnd type="triangle" w="med" len="med"/>
                <a:tailEnd/>
              </a:ln>
              <a:effectLst/>
            </p:spPr>
            <p:txBody>
              <a:bodyPr/>
              <a:lstStyle/>
              <a:p>
                <a:endParaRPr lang="en-US"/>
              </a:p>
            </p:txBody>
          </p:sp>
          <p:sp>
            <p:nvSpPr>
              <p:cNvPr id="1111066" name="Line 26"/>
              <p:cNvSpPr>
                <a:spLocks noChangeShapeType="1"/>
              </p:cNvSpPr>
              <p:nvPr/>
            </p:nvSpPr>
            <p:spPr bwMode="auto">
              <a:xfrm>
                <a:off x="3120" y="3504"/>
                <a:ext cx="0" cy="144"/>
              </a:xfrm>
              <a:prstGeom prst="line">
                <a:avLst/>
              </a:prstGeom>
              <a:noFill/>
              <a:ln w="12700">
                <a:solidFill>
                  <a:schemeClr val="tx1"/>
                </a:solidFill>
                <a:round/>
                <a:headEnd type="triangle" w="med" len="med"/>
                <a:tailEnd/>
              </a:ln>
              <a:effectLst/>
            </p:spPr>
            <p:txBody>
              <a:bodyPr/>
              <a:lstStyle/>
              <a:p>
                <a:endParaRPr lang="en-US"/>
              </a:p>
            </p:txBody>
          </p:sp>
          <p:sp>
            <p:nvSpPr>
              <p:cNvPr id="1111067" name="Line 27"/>
              <p:cNvSpPr>
                <a:spLocks noChangeShapeType="1"/>
              </p:cNvSpPr>
              <p:nvPr/>
            </p:nvSpPr>
            <p:spPr bwMode="auto">
              <a:xfrm>
                <a:off x="3120" y="3648"/>
                <a:ext cx="240" cy="0"/>
              </a:xfrm>
              <a:prstGeom prst="line">
                <a:avLst/>
              </a:prstGeom>
              <a:noFill/>
              <a:ln w="12700">
                <a:solidFill>
                  <a:schemeClr val="tx1"/>
                </a:solidFill>
                <a:round/>
                <a:headEnd/>
                <a:tailEnd/>
              </a:ln>
              <a:effectLst/>
            </p:spPr>
            <p:txBody>
              <a:bodyPr/>
              <a:lstStyle/>
              <a:p>
                <a:endParaRPr lang="en-US"/>
              </a:p>
            </p:txBody>
          </p:sp>
          <p:sp>
            <p:nvSpPr>
              <p:cNvPr id="1111068" name="Line 28"/>
              <p:cNvSpPr>
                <a:spLocks noChangeShapeType="1"/>
              </p:cNvSpPr>
              <p:nvPr/>
            </p:nvSpPr>
            <p:spPr bwMode="auto">
              <a:xfrm>
                <a:off x="3360" y="3120"/>
                <a:ext cx="0" cy="528"/>
              </a:xfrm>
              <a:prstGeom prst="line">
                <a:avLst/>
              </a:prstGeom>
              <a:noFill/>
              <a:ln w="12700">
                <a:solidFill>
                  <a:schemeClr val="tx1"/>
                </a:solidFill>
                <a:round/>
                <a:headEnd/>
                <a:tailEnd/>
              </a:ln>
              <a:effectLst/>
            </p:spPr>
            <p:txBody>
              <a:bodyPr/>
              <a:lstStyle/>
              <a:p>
                <a:endParaRPr lang="en-US"/>
              </a:p>
            </p:txBody>
          </p:sp>
          <p:sp>
            <p:nvSpPr>
              <p:cNvPr id="1111069" name="Line 29"/>
              <p:cNvSpPr>
                <a:spLocks noChangeShapeType="1"/>
              </p:cNvSpPr>
              <p:nvPr/>
            </p:nvSpPr>
            <p:spPr bwMode="auto">
              <a:xfrm>
                <a:off x="2736" y="3744"/>
                <a:ext cx="720" cy="0"/>
              </a:xfrm>
              <a:prstGeom prst="line">
                <a:avLst/>
              </a:prstGeom>
              <a:noFill/>
              <a:ln w="12700">
                <a:solidFill>
                  <a:schemeClr val="tx1"/>
                </a:solidFill>
                <a:round/>
                <a:headEnd/>
                <a:tailEnd/>
              </a:ln>
              <a:effectLst/>
            </p:spPr>
            <p:txBody>
              <a:bodyPr/>
              <a:lstStyle/>
              <a:p>
                <a:endParaRPr lang="en-US"/>
              </a:p>
            </p:txBody>
          </p:sp>
          <p:sp>
            <p:nvSpPr>
              <p:cNvPr id="1111070" name="Line 30"/>
              <p:cNvSpPr>
                <a:spLocks noChangeShapeType="1"/>
              </p:cNvSpPr>
              <p:nvPr/>
            </p:nvSpPr>
            <p:spPr bwMode="auto">
              <a:xfrm>
                <a:off x="3456" y="3024"/>
                <a:ext cx="0" cy="720"/>
              </a:xfrm>
              <a:prstGeom prst="line">
                <a:avLst/>
              </a:prstGeom>
              <a:noFill/>
              <a:ln w="12700">
                <a:solidFill>
                  <a:schemeClr val="tx1"/>
                </a:solidFill>
                <a:round/>
                <a:headEnd/>
                <a:tailEnd/>
              </a:ln>
              <a:effectLst/>
            </p:spPr>
            <p:txBody>
              <a:bodyPr/>
              <a:lstStyle/>
              <a:p>
                <a:endParaRPr lang="en-US"/>
              </a:p>
            </p:txBody>
          </p:sp>
          <p:sp>
            <p:nvSpPr>
              <p:cNvPr id="1111071" name="Line 31"/>
              <p:cNvSpPr>
                <a:spLocks noChangeShapeType="1"/>
              </p:cNvSpPr>
              <p:nvPr/>
            </p:nvSpPr>
            <p:spPr bwMode="auto">
              <a:xfrm>
                <a:off x="3216" y="3024"/>
                <a:ext cx="240" cy="0"/>
              </a:xfrm>
              <a:prstGeom prst="line">
                <a:avLst/>
              </a:prstGeom>
              <a:noFill/>
              <a:ln w="12700">
                <a:solidFill>
                  <a:schemeClr val="tx1"/>
                </a:solidFill>
                <a:round/>
                <a:headEnd/>
                <a:tailEnd/>
              </a:ln>
              <a:effectLst/>
            </p:spPr>
            <p:txBody>
              <a:bodyPr/>
              <a:lstStyle/>
              <a:p>
                <a:endParaRPr lang="en-US"/>
              </a:p>
            </p:txBody>
          </p:sp>
          <p:sp>
            <p:nvSpPr>
              <p:cNvPr id="1111072" name="Line 32"/>
              <p:cNvSpPr>
                <a:spLocks noChangeShapeType="1"/>
              </p:cNvSpPr>
              <p:nvPr/>
            </p:nvSpPr>
            <p:spPr bwMode="auto">
              <a:xfrm>
                <a:off x="3600" y="2832"/>
                <a:ext cx="0" cy="1056"/>
              </a:xfrm>
              <a:prstGeom prst="line">
                <a:avLst/>
              </a:prstGeom>
              <a:noFill/>
              <a:ln w="12700">
                <a:solidFill>
                  <a:schemeClr val="tx1"/>
                </a:solidFill>
                <a:round/>
                <a:headEnd/>
                <a:tailEnd/>
              </a:ln>
              <a:effectLst/>
            </p:spPr>
            <p:txBody>
              <a:bodyPr/>
              <a:lstStyle/>
              <a:p>
                <a:endParaRPr lang="en-US"/>
              </a:p>
            </p:txBody>
          </p:sp>
          <p:sp>
            <p:nvSpPr>
              <p:cNvPr id="1111073" name="Line 33"/>
              <p:cNvSpPr>
                <a:spLocks noChangeShapeType="1"/>
              </p:cNvSpPr>
              <p:nvPr/>
            </p:nvSpPr>
            <p:spPr bwMode="auto">
              <a:xfrm>
                <a:off x="2592" y="3888"/>
                <a:ext cx="1008" cy="0"/>
              </a:xfrm>
              <a:prstGeom prst="line">
                <a:avLst/>
              </a:prstGeom>
              <a:noFill/>
              <a:ln w="12700">
                <a:solidFill>
                  <a:schemeClr val="tx1"/>
                </a:solidFill>
                <a:round/>
                <a:headEnd/>
                <a:tailEnd/>
              </a:ln>
              <a:effectLst/>
            </p:spPr>
            <p:txBody>
              <a:bodyPr/>
              <a:lstStyle/>
              <a:p>
                <a:endParaRPr lang="en-US"/>
              </a:p>
            </p:txBody>
          </p:sp>
        </p:grpSp>
        <p:sp>
          <p:nvSpPr>
            <p:cNvPr id="1111074" name="Text Box 34"/>
            <p:cNvSpPr txBox="1">
              <a:spLocks noChangeArrowheads="1"/>
            </p:cNvSpPr>
            <p:nvPr/>
          </p:nvSpPr>
          <p:spPr bwMode="auto">
            <a:xfrm>
              <a:off x="3264" y="3120"/>
              <a:ext cx="316" cy="231"/>
            </a:xfrm>
            <a:prstGeom prst="rect">
              <a:avLst/>
            </a:prstGeom>
            <a:noFill/>
            <a:ln w="12700">
              <a:noFill/>
              <a:miter lim="800000"/>
              <a:headEnd/>
              <a:tailEnd/>
            </a:ln>
            <a:effectLst/>
          </p:spPr>
          <p:txBody>
            <a:bodyPr wrap="none">
              <a:spAutoFit/>
            </a:bodyPr>
            <a:lstStyle/>
            <a:p>
              <a:r>
                <a:rPr lang="en-US" b="1">
                  <a:solidFill>
                    <a:schemeClr val="tx1"/>
                  </a:solidFill>
                </a:rPr>
                <a:t>. . .</a:t>
              </a:r>
            </a:p>
          </p:txBody>
        </p:sp>
        <p:sp>
          <p:nvSpPr>
            <p:cNvPr id="1111075" name="Text Box 35"/>
            <p:cNvSpPr txBox="1">
              <a:spLocks noChangeArrowheads="1"/>
            </p:cNvSpPr>
            <p:nvPr/>
          </p:nvSpPr>
          <p:spPr bwMode="auto">
            <a:xfrm>
              <a:off x="3936" y="3024"/>
              <a:ext cx="316" cy="231"/>
            </a:xfrm>
            <a:prstGeom prst="rect">
              <a:avLst/>
            </a:prstGeom>
            <a:noFill/>
            <a:ln w="12700">
              <a:noFill/>
              <a:miter lim="800000"/>
              <a:headEnd/>
              <a:tailEnd/>
            </a:ln>
            <a:effectLst/>
          </p:spPr>
          <p:txBody>
            <a:bodyPr wrap="none">
              <a:spAutoFit/>
            </a:bodyPr>
            <a:lstStyle/>
            <a:p>
              <a:r>
                <a:rPr lang="en-US" b="1">
                  <a:solidFill>
                    <a:schemeClr val="tx1"/>
                  </a:solidFill>
                </a:rPr>
                <a:t>. . .</a:t>
              </a:r>
            </a:p>
          </p:txBody>
        </p:sp>
        <p:sp>
          <p:nvSpPr>
            <p:cNvPr id="1111076" name="Text Box 36"/>
            <p:cNvSpPr txBox="1">
              <a:spLocks noChangeArrowheads="1"/>
            </p:cNvSpPr>
            <p:nvPr/>
          </p:nvSpPr>
          <p:spPr bwMode="auto">
            <a:xfrm rot="5400000">
              <a:off x="4368" y="2400"/>
              <a:ext cx="316" cy="231"/>
            </a:xfrm>
            <a:prstGeom prst="rect">
              <a:avLst/>
            </a:prstGeom>
            <a:noFill/>
            <a:ln w="12700">
              <a:noFill/>
              <a:miter lim="800000"/>
              <a:headEnd/>
              <a:tailEnd/>
            </a:ln>
            <a:effectLst/>
          </p:spPr>
          <p:txBody>
            <a:bodyPr wrap="none">
              <a:spAutoFit/>
            </a:bodyPr>
            <a:lstStyle/>
            <a:p>
              <a:r>
                <a:rPr lang="en-US" b="1">
                  <a:solidFill>
                    <a:schemeClr val="tx1"/>
                  </a:solidFill>
                </a:rPr>
                <a:t>. . .</a:t>
              </a:r>
            </a:p>
          </p:txBody>
        </p:sp>
      </p:grpSp>
      <p:sp>
        <p:nvSpPr>
          <p:cNvPr id="38" name="Slide Number Placeholder 37"/>
          <p:cNvSpPr>
            <a:spLocks noGrp="1"/>
          </p:cNvSpPr>
          <p:nvPr>
            <p:ph type="sldNum" sz="quarter" idx="12"/>
          </p:nvPr>
        </p:nvSpPr>
        <p:spPr/>
        <p:txBody>
          <a:bodyPr/>
          <a:lstStyle/>
          <a:p>
            <a:fld id="{5813A39D-012B-4A0E-BD7D-CBC911B86469}" type="slidenum">
              <a:rPr lang="en-US" smtClean="0"/>
              <a:pPr/>
              <a:t>27</a:t>
            </a:fld>
            <a:endParaRPr lang="en-US"/>
          </a:p>
        </p:txBody>
      </p:sp>
      <p:sp>
        <p:nvSpPr>
          <p:cNvPr id="39" name="Footer Placeholder 38"/>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10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1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10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10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104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a:xfrm>
            <a:off x="1447800" y="304800"/>
            <a:ext cx="6596063" cy="422275"/>
          </a:xfrm>
          <a:noFill/>
          <a:ln/>
        </p:spPr>
        <p:txBody>
          <a:bodyPr wrap="none">
            <a:noAutofit/>
          </a:bodyPr>
          <a:lstStyle/>
          <a:p>
            <a:r>
              <a:rPr lang="en-US" sz="3600" dirty="0"/>
              <a:t>The Five Steps of the Load Instruction</a:t>
            </a:r>
          </a:p>
        </p:txBody>
      </p:sp>
      <p:sp>
        <p:nvSpPr>
          <p:cNvPr id="1197059" name="Rectangle 3"/>
          <p:cNvSpPr>
            <a:spLocks noGrp="1" noChangeArrowheads="1"/>
          </p:cNvSpPr>
          <p:nvPr>
            <p:ph type="body" idx="1"/>
          </p:nvPr>
        </p:nvSpPr>
        <p:spPr>
          <a:xfrm>
            <a:off x="762000" y="2286000"/>
            <a:ext cx="7581900" cy="3632200"/>
          </a:xfrm>
          <a:noFill/>
          <a:ln/>
        </p:spPr>
        <p:txBody>
          <a:bodyPr>
            <a:normAutofit fontScale="85000" lnSpcReduction="10000"/>
          </a:bodyPr>
          <a:lstStyle/>
          <a:p>
            <a:r>
              <a:rPr lang="en-US"/>
              <a:t>IFetch: </a:t>
            </a:r>
            <a:r>
              <a:rPr lang="en-US">
                <a:solidFill>
                  <a:schemeClr val="accent1"/>
                </a:solidFill>
              </a:rPr>
              <a:t>Instruction Fetch and Update PC</a:t>
            </a:r>
          </a:p>
          <a:p>
            <a:r>
              <a:rPr lang="en-US"/>
              <a:t>Dec: </a:t>
            </a:r>
            <a:r>
              <a:rPr lang="en-US">
                <a:solidFill>
                  <a:schemeClr val="accent1"/>
                </a:solidFill>
              </a:rPr>
              <a:t>Instruction Decode, Register Read, Sign Extend Offset</a:t>
            </a:r>
          </a:p>
          <a:p>
            <a:r>
              <a:rPr lang="en-US"/>
              <a:t>Exec: Execute R-type; </a:t>
            </a:r>
            <a:r>
              <a:rPr lang="en-US">
                <a:solidFill>
                  <a:schemeClr val="accent1"/>
                </a:solidFill>
              </a:rPr>
              <a:t>Calculate Memory Address</a:t>
            </a:r>
            <a:r>
              <a:rPr lang="en-US"/>
              <a:t>; Branch Comparison; </a:t>
            </a:r>
            <a:r>
              <a:rPr lang="en-US">
                <a:solidFill>
                  <a:schemeClr val="accent2"/>
                </a:solidFill>
              </a:rPr>
              <a:t>Branch and Jump Completion</a:t>
            </a:r>
          </a:p>
          <a:p>
            <a:r>
              <a:rPr lang="en-US"/>
              <a:t>Mem: </a:t>
            </a:r>
            <a:r>
              <a:rPr lang="en-US">
                <a:solidFill>
                  <a:schemeClr val="accent1"/>
                </a:solidFill>
              </a:rPr>
              <a:t>Memory Read</a:t>
            </a:r>
            <a:r>
              <a:rPr lang="en-US"/>
              <a:t>; </a:t>
            </a:r>
            <a:r>
              <a:rPr lang="en-US">
                <a:solidFill>
                  <a:schemeClr val="accent2"/>
                </a:solidFill>
              </a:rPr>
              <a:t>Memory Write Completion</a:t>
            </a:r>
            <a:r>
              <a:rPr lang="en-US"/>
              <a:t>; </a:t>
            </a:r>
            <a:r>
              <a:rPr lang="en-US">
                <a:solidFill>
                  <a:schemeClr val="accent2"/>
                </a:solidFill>
              </a:rPr>
              <a:t>R-type Completion</a:t>
            </a:r>
            <a:r>
              <a:rPr lang="en-US"/>
              <a:t> (RegFile write)</a:t>
            </a:r>
          </a:p>
          <a:p>
            <a:r>
              <a:rPr lang="en-US"/>
              <a:t>WB:  </a:t>
            </a:r>
            <a:r>
              <a:rPr lang="en-US">
                <a:solidFill>
                  <a:schemeClr val="accent2"/>
                </a:solidFill>
              </a:rPr>
              <a:t>Memory Read Completion</a:t>
            </a:r>
            <a:r>
              <a:rPr lang="en-US"/>
              <a:t> (RegFile write)</a:t>
            </a:r>
          </a:p>
        </p:txBody>
      </p:sp>
      <p:grpSp>
        <p:nvGrpSpPr>
          <p:cNvPr id="2" name="Group 4"/>
          <p:cNvGrpSpPr>
            <a:grpSpLocks/>
          </p:cNvGrpSpPr>
          <p:nvPr/>
        </p:nvGrpSpPr>
        <p:grpSpPr bwMode="auto">
          <a:xfrm>
            <a:off x="2273300" y="1295400"/>
            <a:ext cx="825500" cy="254000"/>
            <a:chOff x="1248" y="712"/>
            <a:chExt cx="520" cy="160"/>
          </a:xfrm>
        </p:grpSpPr>
        <p:sp>
          <p:nvSpPr>
            <p:cNvPr id="1197061" name="Line 5"/>
            <p:cNvSpPr>
              <a:spLocks noChangeShapeType="1"/>
            </p:cNvSpPr>
            <p:nvPr/>
          </p:nvSpPr>
          <p:spPr bwMode="auto">
            <a:xfrm>
              <a:off x="1256" y="864"/>
              <a:ext cx="272" cy="0"/>
            </a:xfrm>
            <a:prstGeom prst="line">
              <a:avLst/>
            </a:prstGeom>
            <a:noFill/>
            <a:ln w="25400">
              <a:solidFill>
                <a:schemeClr val="tx1"/>
              </a:solidFill>
              <a:round/>
              <a:headEnd/>
              <a:tailEnd/>
            </a:ln>
            <a:effectLst/>
          </p:spPr>
          <p:txBody>
            <a:bodyPr wrap="none" anchor="ctr"/>
            <a:lstStyle/>
            <a:p>
              <a:endParaRPr lang="en-US"/>
            </a:p>
          </p:txBody>
        </p:sp>
        <p:sp>
          <p:nvSpPr>
            <p:cNvPr id="1197062" name="Line 6"/>
            <p:cNvSpPr>
              <a:spLocks noChangeShapeType="1"/>
            </p:cNvSpPr>
            <p:nvPr/>
          </p:nvSpPr>
          <p:spPr bwMode="auto">
            <a:xfrm>
              <a:off x="1248" y="728"/>
              <a:ext cx="0" cy="128"/>
            </a:xfrm>
            <a:prstGeom prst="line">
              <a:avLst/>
            </a:prstGeom>
            <a:noFill/>
            <a:ln w="25400">
              <a:solidFill>
                <a:schemeClr val="tx1"/>
              </a:solidFill>
              <a:round/>
              <a:headEnd/>
              <a:tailEnd/>
            </a:ln>
            <a:effectLst/>
          </p:spPr>
          <p:txBody>
            <a:bodyPr wrap="none" anchor="ctr"/>
            <a:lstStyle/>
            <a:p>
              <a:endParaRPr lang="en-US"/>
            </a:p>
          </p:txBody>
        </p:sp>
        <p:sp>
          <p:nvSpPr>
            <p:cNvPr id="1197063" name="Line 7"/>
            <p:cNvSpPr>
              <a:spLocks noChangeShapeType="1"/>
            </p:cNvSpPr>
            <p:nvPr/>
          </p:nvSpPr>
          <p:spPr bwMode="auto">
            <a:xfrm flipV="1">
              <a:off x="1536" y="712"/>
              <a:ext cx="0" cy="160"/>
            </a:xfrm>
            <a:prstGeom prst="line">
              <a:avLst/>
            </a:prstGeom>
            <a:noFill/>
            <a:ln w="25400">
              <a:solidFill>
                <a:schemeClr val="tx1"/>
              </a:solidFill>
              <a:round/>
              <a:headEnd/>
              <a:tailEnd/>
            </a:ln>
            <a:effectLst/>
          </p:spPr>
          <p:txBody>
            <a:bodyPr wrap="none" anchor="ctr"/>
            <a:lstStyle/>
            <a:p>
              <a:endParaRPr lang="en-US"/>
            </a:p>
          </p:txBody>
        </p:sp>
        <p:sp>
          <p:nvSpPr>
            <p:cNvPr id="1197064" name="Line 8"/>
            <p:cNvSpPr>
              <a:spLocks noChangeShapeType="1"/>
            </p:cNvSpPr>
            <p:nvPr/>
          </p:nvSpPr>
          <p:spPr bwMode="auto">
            <a:xfrm>
              <a:off x="1544"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3111500" y="1295400"/>
            <a:ext cx="825500" cy="254000"/>
            <a:chOff x="1776" y="712"/>
            <a:chExt cx="520" cy="160"/>
          </a:xfrm>
        </p:grpSpPr>
        <p:sp>
          <p:nvSpPr>
            <p:cNvPr id="1197066" name="Line 10"/>
            <p:cNvSpPr>
              <a:spLocks noChangeShapeType="1"/>
            </p:cNvSpPr>
            <p:nvPr/>
          </p:nvSpPr>
          <p:spPr bwMode="auto">
            <a:xfrm>
              <a:off x="1784" y="864"/>
              <a:ext cx="272" cy="0"/>
            </a:xfrm>
            <a:prstGeom prst="line">
              <a:avLst/>
            </a:prstGeom>
            <a:noFill/>
            <a:ln w="25400">
              <a:solidFill>
                <a:schemeClr val="tx1"/>
              </a:solidFill>
              <a:round/>
              <a:headEnd/>
              <a:tailEnd/>
            </a:ln>
            <a:effectLst/>
          </p:spPr>
          <p:txBody>
            <a:bodyPr wrap="none" anchor="ctr"/>
            <a:lstStyle/>
            <a:p>
              <a:endParaRPr lang="en-US"/>
            </a:p>
          </p:txBody>
        </p:sp>
        <p:sp>
          <p:nvSpPr>
            <p:cNvPr id="1197067" name="Line 11"/>
            <p:cNvSpPr>
              <a:spLocks noChangeShapeType="1"/>
            </p:cNvSpPr>
            <p:nvPr/>
          </p:nvSpPr>
          <p:spPr bwMode="auto">
            <a:xfrm>
              <a:off x="1776" y="728"/>
              <a:ext cx="0" cy="128"/>
            </a:xfrm>
            <a:prstGeom prst="line">
              <a:avLst/>
            </a:prstGeom>
            <a:noFill/>
            <a:ln w="25400">
              <a:solidFill>
                <a:schemeClr val="tx1"/>
              </a:solidFill>
              <a:round/>
              <a:headEnd/>
              <a:tailEnd/>
            </a:ln>
            <a:effectLst/>
          </p:spPr>
          <p:txBody>
            <a:bodyPr wrap="none" anchor="ctr"/>
            <a:lstStyle/>
            <a:p>
              <a:endParaRPr lang="en-US"/>
            </a:p>
          </p:txBody>
        </p:sp>
        <p:sp>
          <p:nvSpPr>
            <p:cNvPr id="1197068" name="Line 12"/>
            <p:cNvSpPr>
              <a:spLocks noChangeShapeType="1"/>
            </p:cNvSpPr>
            <p:nvPr/>
          </p:nvSpPr>
          <p:spPr bwMode="auto">
            <a:xfrm flipV="1">
              <a:off x="2064" y="712"/>
              <a:ext cx="0" cy="160"/>
            </a:xfrm>
            <a:prstGeom prst="line">
              <a:avLst/>
            </a:prstGeom>
            <a:noFill/>
            <a:ln w="25400">
              <a:solidFill>
                <a:schemeClr val="tx1"/>
              </a:solidFill>
              <a:round/>
              <a:headEnd/>
              <a:tailEnd/>
            </a:ln>
            <a:effectLst/>
          </p:spPr>
          <p:txBody>
            <a:bodyPr wrap="none" anchor="ctr"/>
            <a:lstStyle/>
            <a:p>
              <a:endParaRPr lang="en-US"/>
            </a:p>
          </p:txBody>
        </p:sp>
        <p:sp>
          <p:nvSpPr>
            <p:cNvPr id="1197069" name="Line 13"/>
            <p:cNvSpPr>
              <a:spLocks noChangeShapeType="1"/>
            </p:cNvSpPr>
            <p:nvPr/>
          </p:nvSpPr>
          <p:spPr bwMode="auto">
            <a:xfrm>
              <a:off x="2072"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3949700" y="1295400"/>
            <a:ext cx="825500" cy="254000"/>
            <a:chOff x="2304" y="712"/>
            <a:chExt cx="520" cy="160"/>
          </a:xfrm>
        </p:grpSpPr>
        <p:sp>
          <p:nvSpPr>
            <p:cNvPr id="1197071" name="Line 15"/>
            <p:cNvSpPr>
              <a:spLocks noChangeShapeType="1"/>
            </p:cNvSpPr>
            <p:nvPr/>
          </p:nvSpPr>
          <p:spPr bwMode="auto">
            <a:xfrm>
              <a:off x="2312" y="864"/>
              <a:ext cx="272" cy="0"/>
            </a:xfrm>
            <a:prstGeom prst="line">
              <a:avLst/>
            </a:prstGeom>
            <a:noFill/>
            <a:ln w="25400">
              <a:solidFill>
                <a:schemeClr val="tx1"/>
              </a:solidFill>
              <a:round/>
              <a:headEnd/>
              <a:tailEnd/>
            </a:ln>
            <a:effectLst/>
          </p:spPr>
          <p:txBody>
            <a:bodyPr wrap="none" anchor="ctr"/>
            <a:lstStyle/>
            <a:p>
              <a:endParaRPr lang="en-US"/>
            </a:p>
          </p:txBody>
        </p:sp>
        <p:sp>
          <p:nvSpPr>
            <p:cNvPr id="1197072" name="Line 16"/>
            <p:cNvSpPr>
              <a:spLocks noChangeShapeType="1"/>
            </p:cNvSpPr>
            <p:nvPr/>
          </p:nvSpPr>
          <p:spPr bwMode="auto">
            <a:xfrm>
              <a:off x="2304" y="728"/>
              <a:ext cx="0" cy="128"/>
            </a:xfrm>
            <a:prstGeom prst="line">
              <a:avLst/>
            </a:prstGeom>
            <a:noFill/>
            <a:ln w="25400">
              <a:solidFill>
                <a:schemeClr val="tx1"/>
              </a:solidFill>
              <a:round/>
              <a:headEnd/>
              <a:tailEnd/>
            </a:ln>
            <a:effectLst/>
          </p:spPr>
          <p:txBody>
            <a:bodyPr wrap="none" anchor="ctr"/>
            <a:lstStyle/>
            <a:p>
              <a:endParaRPr lang="en-US"/>
            </a:p>
          </p:txBody>
        </p:sp>
        <p:sp>
          <p:nvSpPr>
            <p:cNvPr id="1197073" name="Line 17"/>
            <p:cNvSpPr>
              <a:spLocks noChangeShapeType="1"/>
            </p:cNvSpPr>
            <p:nvPr/>
          </p:nvSpPr>
          <p:spPr bwMode="auto">
            <a:xfrm flipV="1">
              <a:off x="2592" y="712"/>
              <a:ext cx="0" cy="160"/>
            </a:xfrm>
            <a:prstGeom prst="line">
              <a:avLst/>
            </a:prstGeom>
            <a:noFill/>
            <a:ln w="25400">
              <a:solidFill>
                <a:schemeClr val="tx1"/>
              </a:solidFill>
              <a:round/>
              <a:headEnd/>
              <a:tailEnd/>
            </a:ln>
            <a:effectLst/>
          </p:spPr>
          <p:txBody>
            <a:bodyPr wrap="none" anchor="ctr"/>
            <a:lstStyle/>
            <a:p>
              <a:endParaRPr lang="en-US"/>
            </a:p>
          </p:txBody>
        </p:sp>
        <p:sp>
          <p:nvSpPr>
            <p:cNvPr id="1197074" name="Line 18"/>
            <p:cNvSpPr>
              <a:spLocks noChangeShapeType="1"/>
            </p:cNvSpPr>
            <p:nvPr/>
          </p:nvSpPr>
          <p:spPr bwMode="auto">
            <a:xfrm>
              <a:off x="2600"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4787900" y="1295400"/>
            <a:ext cx="825500" cy="254000"/>
            <a:chOff x="2832" y="712"/>
            <a:chExt cx="520" cy="160"/>
          </a:xfrm>
        </p:grpSpPr>
        <p:sp>
          <p:nvSpPr>
            <p:cNvPr id="1197076" name="Line 20"/>
            <p:cNvSpPr>
              <a:spLocks noChangeShapeType="1"/>
            </p:cNvSpPr>
            <p:nvPr/>
          </p:nvSpPr>
          <p:spPr bwMode="auto">
            <a:xfrm>
              <a:off x="2840" y="864"/>
              <a:ext cx="272" cy="0"/>
            </a:xfrm>
            <a:prstGeom prst="line">
              <a:avLst/>
            </a:prstGeom>
            <a:noFill/>
            <a:ln w="25400">
              <a:solidFill>
                <a:schemeClr val="tx1"/>
              </a:solidFill>
              <a:round/>
              <a:headEnd/>
              <a:tailEnd/>
            </a:ln>
            <a:effectLst/>
          </p:spPr>
          <p:txBody>
            <a:bodyPr wrap="none" anchor="ctr"/>
            <a:lstStyle/>
            <a:p>
              <a:endParaRPr lang="en-US"/>
            </a:p>
          </p:txBody>
        </p:sp>
        <p:sp>
          <p:nvSpPr>
            <p:cNvPr id="1197077" name="Line 21"/>
            <p:cNvSpPr>
              <a:spLocks noChangeShapeType="1"/>
            </p:cNvSpPr>
            <p:nvPr/>
          </p:nvSpPr>
          <p:spPr bwMode="auto">
            <a:xfrm>
              <a:off x="2832" y="728"/>
              <a:ext cx="0" cy="128"/>
            </a:xfrm>
            <a:prstGeom prst="line">
              <a:avLst/>
            </a:prstGeom>
            <a:noFill/>
            <a:ln w="25400">
              <a:solidFill>
                <a:schemeClr val="tx1"/>
              </a:solidFill>
              <a:round/>
              <a:headEnd/>
              <a:tailEnd/>
            </a:ln>
            <a:effectLst/>
          </p:spPr>
          <p:txBody>
            <a:bodyPr wrap="none" anchor="ctr"/>
            <a:lstStyle/>
            <a:p>
              <a:endParaRPr lang="en-US"/>
            </a:p>
          </p:txBody>
        </p:sp>
        <p:sp>
          <p:nvSpPr>
            <p:cNvPr id="1197078" name="Line 22"/>
            <p:cNvSpPr>
              <a:spLocks noChangeShapeType="1"/>
            </p:cNvSpPr>
            <p:nvPr/>
          </p:nvSpPr>
          <p:spPr bwMode="auto">
            <a:xfrm flipV="1">
              <a:off x="3120" y="712"/>
              <a:ext cx="0" cy="160"/>
            </a:xfrm>
            <a:prstGeom prst="line">
              <a:avLst/>
            </a:prstGeom>
            <a:noFill/>
            <a:ln w="25400">
              <a:solidFill>
                <a:schemeClr val="tx1"/>
              </a:solidFill>
              <a:round/>
              <a:headEnd/>
              <a:tailEnd/>
            </a:ln>
            <a:effectLst/>
          </p:spPr>
          <p:txBody>
            <a:bodyPr wrap="none" anchor="ctr"/>
            <a:lstStyle/>
            <a:p>
              <a:endParaRPr lang="en-US"/>
            </a:p>
          </p:txBody>
        </p:sp>
        <p:sp>
          <p:nvSpPr>
            <p:cNvPr id="1197079" name="Line 23"/>
            <p:cNvSpPr>
              <a:spLocks noChangeShapeType="1"/>
            </p:cNvSpPr>
            <p:nvPr/>
          </p:nvSpPr>
          <p:spPr bwMode="auto">
            <a:xfrm>
              <a:off x="3128" y="720"/>
              <a:ext cx="224" cy="0"/>
            </a:xfrm>
            <a:prstGeom prst="line">
              <a:avLst/>
            </a:prstGeom>
            <a:noFill/>
            <a:ln w="25400">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5626100" y="1295400"/>
            <a:ext cx="825500" cy="254000"/>
            <a:chOff x="3360" y="712"/>
            <a:chExt cx="520" cy="160"/>
          </a:xfrm>
        </p:grpSpPr>
        <p:sp>
          <p:nvSpPr>
            <p:cNvPr id="1197081" name="Line 25"/>
            <p:cNvSpPr>
              <a:spLocks noChangeShapeType="1"/>
            </p:cNvSpPr>
            <p:nvPr/>
          </p:nvSpPr>
          <p:spPr bwMode="auto">
            <a:xfrm>
              <a:off x="3368" y="864"/>
              <a:ext cx="272" cy="0"/>
            </a:xfrm>
            <a:prstGeom prst="line">
              <a:avLst/>
            </a:prstGeom>
            <a:noFill/>
            <a:ln w="25400">
              <a:solidFill>
                <a:schemeClr val="tx1"/>
              </a:solidFill>
              <a:round/>
              <a:headEnd/>
              <a:tailEnd/>
            </a:ln>
            <a:effectLst/>
          </p:spPr>
          <p:txBody>
            <a:bodyPr wrap="none" anchor="ctr"/>
            <a:lstStyle/>
            <a:p>
              <a:endParaRPr lang="en-US"/>
            </a:p>
          </p:txBody>
        </p:sp>
        <p:sp>
          <p:nvSpPr>
            <p:cNvPr id="1197082" name="Line 26"/>
            <p:cNvSpPr>
              <a:spLocks noChangeShapeType="1"/>
            </p:cNvSpPr>
            <p:nvPr/>
          </p:nvSpPr>
          <p:spPr bwMode="auto">
            <a:xfrm>
              <a:off x="3360" y="728"/>
              <a:ext cx="0" cy="128"/>
            </a:xfrm>
            <a:prstGeom prst="line">
              <a:avLst/>
            </a:prstGeom>
            <a:noFill/>
            <a:ln w="25400">
              <a:solidFill>
                <a:schemeClr val="tx1"/>
              </a:solidFill>
              <a:round/>
              <a:headEnd/>
              <a:tailEnd/>
            </a:ln>
            <a:effectLst/>
          </p:spPr>
          <p:txBody>
            <a:bodyPr wrap="none" anchor="ctr"/>
            <a:lstStyle/>
            <a:p>
              <a:endParaRPr lang="en-US"/>
            </a:p>
          </p:txBody>
        </p:sp>
        <p:sp>
          <p:nvSpPr>
            <p:cNvPr id="1197083" name="Line 27"/>
            <p:cNvSpPr>
              <a:spLocks noChangeShapeType="1"/>
            </p:cNvSpPr>
            <p:nvPr/>
          </p:nvSpPr>
          <p:spPr bwMode="auto">
            <a:xfrm flipV="1">
              <a:off x="3648" y="712"/>
              <a:ext cx="0" cy="160"/>
            </a:xfrm>
            <a:prstGeom prst="line">
              <a:avLst/>
            </a:prstGeom>
            <a:noFill/>
            <a:ln w="25400">
              <a:solidFill>
                <a:schemeClr val="tx1"/>
              </a:solidFill>
              <a:round/>
              <a:headEnd/>
              <a:tailEnd/>
            </a:ln>
            <a:effectLst/>
          </p:spPr>
          <p:txBody>
            <a:bodyPr wrap="none" anchor="ctr"/>
            <a:lstStyle/>
            <a:p>
              <a:endParaRPr lang="en-US"/>
            </a:p>
          </p:txBody>
        </p:sp>
        <p:sp>
          <p:nvSpPr>
            <p:cNvPr id="1197084" name="Line 28"/>
            <p:cNvSpPr>
              <a:spLocks noChangeShapeType="1"/>
            </p:cNvSpPr>
            <p:nvPr/>
          </p:nvSpPr>
          <p:spPr bwMode="auto">
            <a:xfrm>
              <a:off x="3656" y="720"/>
              <a:ext cx="224" cy="0"/>
            </a:xfrm>
            <a:prstGeom prst="line">
              <a:avLst/>
            </a:prstGeom>
            <a:noFill/>
            <a:ln w="25400">
              <a:solidFill>
                <a:schemeClr val="tx1"/>
              </a:solidFill>
              <a:round/>
              <a:headEnd/>
              <a:tailEnd/>
            </a:ln>
            <a:effectLst/>
          </p:spPr>
          <p:txBody>
            <a:bodyPr wrap="none" anchor="ctr"/>
            <a:lstStyle/>
            <a:p>
              <a:endParaRPr lang="en-US"/>
            </a:p>
          </p:txBody>
        </p:sp>
      </p:grpSp>
      <p:sp>
        <p:nvSpPr>
          <p:cNvPr id="1197085" name="Line 29"/>
          <p:cNvSpPr>
            <a:spLocks noChangeShapeType="1"/>
          </p:cNvSpPr>
          <p:nvPr/>
        </p:nvSpPr>
        <p:spPr bwMode="auto">
          <a:xfrm>
            <a:off x="6477000" y="1536700"/>
            <a:ext cx="431800" cy="0"/>
          </a:xfrm>
          <a:prstGeom prst="line">
            <a:avLst/>
          </a:prstGeom>
          <a:noFill/>
          <a:ln w="25400">
            <a:solidFill>
              <a:schemeClr val="tx1"/>
            </a:solidFill>
            <a:round/>
            <a:headEnd/>
            <a:tailEnd/>
          </a:ln>
          <a:effectLst/>
        </p:spPr>
        <p:txBody>
          <a:bodyPr wrap="none" anchor="ctr"/>
          <a:lstStyle/>
          <a:p>
            <a:endParaRPr lang="en-US"/>
          </a:p>
        </p:txBody>
      </p:sp>
      <p:sp>
        <p:nvSpPr>
          <p:cNvPr id="1197086" name="Line 30"/>
          <p:cNvSpPr>
            <a:spLocks noChangeShapeType="1"/>
          </p:cNvSpPr>
          <p:nvPr/>
        </p:nvSpPr>
        <p:spPr bwMode="auto">
          <a:xfrm>
            <a:off x="6464300" y="1320800"/>
            <a:ext cx="0" cy="203200"/>
          </a:xfrm>
          <a:prstGeom prst="line">
            <a:avLst/>
          </a:prstGeom>
          <a:noFill/>
          <a:ln w="25400">
            <a:solidFill>
              <a:schemeClr val="tx1"/>
            </a:solidFill>
            <a:round/>
            <a:headEnd/>
            <a:tailEnd/>
          </a:ln>
          <a:effectLst/>
        </p:spPr>
        <p:txBody>
          <a:bodyPr wrap="none" anchor="ctr"/>
          <a:lstStyle/>
          <a:p>
            <a:endParaRPr lang="en-US"/>
          </a:p>
        </p:txBody>
      </p:sp>
      <p:sp>
        <p:nvSpPr>
          <p:cNvPr id="1197087" name="Line 31"/>
          <p:cNvSpPr>
            <a:spLocks noChangeShapeType="1"/>
          </p:cNvSpPr>
          <p:nvPr/>
        </p:nvSpPr>
        <p:spPr bwMode="auto">
          <a:xfrm>
            <a:off x="1905000" y="1308100"/>
            <a:ext cx="355600" cy="0"/>
          </a:xfrm>
          <a:prstGeom prst="line">
            <a:avLst/>
          </a:prstGeom>
          <a:noFill/>
          <a:ln w="25400">
            <a:solidFill>
              <a:schemeClr val="tx1"/>
            </a:solidFill>
            <a:round/>
            <a:headEnd/>
            <a:tailEnd/>
          </a:ln>
          <a:effectLst/>
        </p:spPr>
        <p:txBody>
          <a:bodyPr wrap="none" anchor="ctr"/>
          <a:lstStyle/>
          <a:p>
            <a:endParaRPr lang="en-US"/>
          </a:p>
        </p:txBody>
      </p:sp>
      <p:sp>
        <p:nvSpPr>
          <p:cNvPr id="1197088" name="Line 32"/>
          <p:cNvSpPr>
            <a:spLocks noChangeShapeType="1"/>
          </p:cNvSpPr>
          <p:nvPr/>
        </p:nvSpPr>
        <p:spPr bwMode="auto">
          <a:xfrm flipV="1">
            <a:off x="2273300" y="9144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7089" name="Line 33"/>
          <p:cNvSpPr>
            <a:spLocks noChangeShapeType="1"/>
          </p:cNvSpPr>
          <p:nvPr/>
        </p:nvSpPr>
        <p:spPr bwMode="auto">
          <a:xfrm flipV="1">
            <a:off x="3111500" y="9144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7090" name="Rectangle 34"/>
          <p:cNvSpPr>
            <a:spLocks noChangeArrowheads="1"/>
          </p:cNvSpPr>
          <p:nvPr/>
        </p:nvSpPr>
        <p:spPr bwMode="auto">
          <a:xfrm>
            <a:off x="2328863" y="9207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7091" name="Rectangle 35"/>
          <p:cNvSpPr>
            <a:spLocks noChangeArrowheads="1"/>
          </p:cNvSpPr>
          <p:nvPr/>
        </p:nvSpPr>
        <p:spPr bwMode="auto">
          <a:xfrm>
            <a:off x="3090863" y="9207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7092" name="Line 36"/>
          <p:cNvSpPr>
            <a:spLocks noChangeShapeType="1"/>
          </p:cNvSpPr>
          <p:nvPr/>
        </p:nvSpPr>
        <p:spPr bwMode="auto">
          <a:xfrm flipV="1">
            <a:off x="3949700" y="9144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7093" name="Line 37"/>
          <p:cNvSpPr>
            <a:spLocks noChangeShapeType="1"/>
          </p:cNvSpPr>
          <p:nvPr/>
        </p:nvSpPr>
        <p:spPr bwMode="auto">
          <a:xfrm flipV="1">
            <a:off x="4787900" y="9144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7094" name="Line 38"/>
          <p:cNvSpPr>
            <a:spLocks noChangeShapeType="1"/>
          </p:cNvSpPr>
          <p:nvPr/>
        </p:nvSpPr>
        <p:spPr bwMode="auto">
          <a:xfrm flipV="1">
            <a:off x="5626100" y="9144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7095" name="Line 39"/>
          <p:cNvSpPr>
            <a:spLocks noChangeShapeType="1"/>
          </p:cNvSpPr>
          <p:nvPr/>
        </p:nvSpPr>
        <p:spPr bwMode="auto">
          <a:xfrm flipV="1">
            <a:off x="6464300" y="914400"/>
            <a:ext cx="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1197096" name="Rectangle 40"/>
          <p:cNvSpPr>
            <a:spLocks noChangeArrowheads="1"/>
          </p:cNvSpPr>
          <p:nvPr/>
        </p:nvSpPr>
        <p:spPr bwMode="auto">
          <a:xfrm>
            <a:off x="4005263" y="9207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7097" name="Rectangle 41"/>
          <p:cNvSpPr>
            <a:spLocks noChangeArrowheads="1"/>
          </p:cNvSpPr>
          <p:nvPr/>
        </p:nvSpPr>
        <p:spPr bwMode="auto">
          <a:xfrm>
            <a:off x="4767263" y="9207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7098" name="Rectangle 42"/>
          <p:cNvSpPr>
            <a:spLocks noChangeArrowheads="1"/>
          </p:cNvSpPr>
          <p:nvPr/>
        </p:nvSpPr>
        <p:spPr bwMode="auto">
          <a:xfrm>
            <a:off x="5605463" y="920750"/>
            <a:ext cx="8921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grpSp>
        <p:nvGrpSpPr>
          <p:cNvPr id="7" name="Group 43"/>
          <p:cNvGrpSpPr>
            <a:grpSpLocks/>
          </p:cNvGrpSpPr>
          <p:nvPr/>
        </p:nvGrpSpPr>
        <p:grpSpPr bwMode="auto">
          <a:xfrm>
            <a:off x="2286000" y="1758950"/>
            <a:ext cx="838200" cy="333375"/>
            <a:chOff x="1256" y="1004"/>
            <a:chExt cx="528" cy="210"/>
          </a:xfrm>
        </p:grpSpPr>
        <p:sp>
          <p:nvSpPr>
            <p:cNvPr id="1197100" name="Rectangle 44"/>
            <p:cNvSpPr>
              <a:spLocks noChangeArrowheads="1"/>
            </p:cNvSpPr>
            <p:nvPr/>
          </p:nvSpPr>
          <p:spPr bwMode="auto">
            <a:xfrm>
              <a:off x="1256"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7101" name="Rectangle 45"/>
            <p:cNvSpPr>
              <a:spLocks noChangeArrowheads="1"/>
            </p:cNvSpPr>
            <p:nvPr/>
          </p:nvSpPr>
          <p:spPr bwMode="auto">
            <a:xfrm>
              <a:off x="1293" y="1004"/>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7102" name="Rectangle 46"/>
          <p:cNvSpPr>
            <a:spLocks noChangeArrowheads="1"/>
          </p:cNvSpPr>
          <p:nvPr/>
        </p:nvSpPr>
        <p:spPr bwMode="auto">
          <a:xfrm>
            <a:off x="3124200" y="1778000"/>
            <a:ext cx="812800" cy="279400"/>
          </a:xfrm>
          <a:prstGeom prst="rect">
            <a:avLst/>
          </a:prstGeom>
          <a:noFill/>
          <a:ln w="25400">
            <a:solidFill>
              <a:schemeClr val="tx1"/>
            </a:solidFill>
            <a:miter lim="800000"/>
            <a:headEnd/>
            <a:tailEnd/>
          </a:ln>
          <a:effectLst/>
        </p:spPr>
        <p:txBody>
          <a:bodyPr wrap="none" anchor="ctr"/>
          <a:lstStyle/>
          <a:p>
            <a:endParaRPr lang="en-US"/>
          </a:p>
        </p:txBody>
      </p:sp>
      <p:sp>
        <p:nvSpPr>
          <p:cNvPr id="1197103" name="Rectangle 47"/>
          <p:cNvSpPr>
            <a:spLocks noChangeArrowheads="1"/>
          </p:cNvSpPr>
          <p:nvPr/>
        </p:nvSpPr>
        <p:spPr bwMode="auto">
          <a:xfrm>
            <a:off x="3257550" y="1758950"/>
            <a:ext cx="5524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nvGrpSpPr>
          <p:cNvPr id="8" name="Group 48"/>
          <p:cNvGrpSpPr>
            <a:grpSpLocks/>
          </p:cNvGrpSpPr>
          <p:nvPr/>
        </p:nvGrpSpPr>
        <p:grpSpPr bwMode="auto">
          <a:xfrm>
            <a:off x="3962400" y="1758950"/>
            <a:ext cx="812800" cy="333375"/>
            <a:chOff x="2312" y="1004"/>
            <a:chExt cx="512" cy="210"/>
          </a:xfrm>
        </p:grpSpPr>
        <p:sp>
          <p:nvSpPr>
            <p:cNvPr id="1197105" name="Rectangle 49"/>
            <p:cNvSpPr>
              <a:spLocks noChangeArrowheads="1"/>
            </p:cNvSpPr>
            <p:nvPr/>
          </p:nvSpPr>
          <p:spPr bwMode="auto">
            <a:xfrm>
              <a:off x="2312"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7106" name="Rectangle 50"/>
            <p:cNvSpPr>
              <a:spLocks noChangeArrowheads="1"/>
            </p:cNvSpPr>
            <p:nvPr/>
          </p:nvSpPr>
          <p:spPr bwMode="auto">
            <a:xfrm>
              <a:off x="2387" y="1004"/>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9" name="Group 51"/>
          <p:cNvGrpSpPr>
            <a:grpSpLocks/>
          </p:cNvGrpSpPr>
          <p:nvPr/>
        </p:nvGrpSpPr>
        <p:grpSpPr bwMode="auto">
          <a:xfrm>
            <a:off x="4800600" y="1758950"/>
            <a:ext cx="812800" cy="333375"/>
            <a:chOff x="2840" y="1004"/>
            <a:chExt cx="512" cy="210"/>
          </a:xfrm>
        </p:grpSpPr>
        <p:sp>
          <p:nvSpPr>
            <p:cNvPr id="1197108" name="Rectangle 52"/>
            <p:cNvSpPr>
              <a:spLocks noChangeArrowheads="1"/>
            </p:cNvSpPr>
            <p:nvPr/>
          </p:nvSpPr>
          <p:spPr bwMode="auto">
            <a:xfrm>
              <a:off x="2840"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7109" name="Rectangle 53"/>
            <p:cNvSpPr>
              <a:spLocks noChangeArrowheads="1"/>
            </p:cNvSpPr>
            <p:nvPr/>
          </p:nvSpPr>
          <p:spPr bwMode="auto">
            <a:xfrm>
              <a:off x="2915" y="1004"/>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10" name="Group 54"/>
          <p:cNvGrpSpPr>
            <a:grpSpLocks/>
          </p:cNvGrpSpPr>
          <p:nvPr/>
        </p:nvGrpSpPr>
        <p:grpSpPr bwMode="auto">
          <a:xfrm>
            <a:off x="5638800" y="1758950"/>
            <a:ext cx="812800" cy="333375"/>
            <a:chOff x="3368" y="1004"/>
            <a:chExt cx="512" cy="210"/>
          </a:xfrm>
        </p:grpSpPr>
        <p:sp>
          <p:nvSpPr>
            <p:cNvPr id="1197111" name="Rectangle 55"/>
            <p:cNvSpPr>
              <a:spLocks noChangeArrowheads="1"/>
            </p:cNvSpPr>
            <p:nvPr/>
          </p:nvSpPr>
          <p:spPr bwMode="auto">
            <a:xfrm>
              <a:off x="3368" y="1016"/>
              <a:ext cx="512" cy="176"/>
            </a:xfrm>
            <a:prstGeom prst="rect">
              <a:avLst/>
            </a:prstGeom>
            <a:noFill/>
            <a:ln w="25400">
              <a:solidFill>
                <a:schemeClr val="tx1"/>
              </a:solidFill>
              <a:miter lim="800000"/>
              <a:headEnd/>
              <a:tailEnd/>
            </a:ln>
            <a:effectLst/>
          </p:spPr>
          <p:txBody>
            <a:bodyPr wrap="none" anchor="ctr"/>
            <a:lstStyle/>
            <a:p>
              <a:endParaRPr lang="en-US"/>
            </a:p>
          </p:txBody>
        </p:sp>
        <p:sp>
          <p:nvSpPr>
            <p:cNvPr id="1197112" name="Rectangle 56"/>
            <p:cNvSpPr>
              <a:spLocks noChangeArrowheads="1"/>
            </p:cNvSpPr>
            <p:nvPr/>
          </p:nvSpPr>
          <p:spPr bwMode="auto">
            <a:xfrm>
              <a:off x="3443" y="1004"/>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sp>
        <p:nvSpPr>
          <p:cNvPr id="1197113" name="Rectangle 57"/>
          <p:cNvSpPr>
            <a:spLocks noChangeArrowheads="1"/>
          </p:cNvSpPr>
          <p:nvPr/>
        </p:nvSpPr>
        <p:spPr bwMode="auto">
          <a:xfrm>
            <a:off x="1282700" y="1765300"/>
            <a:ext cx="485775" cy="393700"/>
          </a:xfrm>
          <a:prstGeom prst="rect">
            <a:avLst/>
          </a:prstGeom>
          <a:noFill/>
          <a:ln w="12700">
            <a:noFill/>
            <a:miter lim="800000"/>
            <a:headEnd/>
            <a:tailEnd/>
          </a:ln>
          <a:effectLst/>
        </p:spPr>
        <p:txBody>
          <a:bodyPr wrap="none" lIns="90488" tIns="44450" rIns="90488" bIns="44450">
            <a:spAutoFit/>
          </a:bodyPr>
          <a:lstStyle/>
          <a:p>
            <a:r>
              <a:rPr lang="en-US" sz="2000">
                <a:solidFill>
                  <a:schemeClr val="tx1"/>
                </a:solidFill>
                <a:latin typeface="Courier New" pitchFamily="49" charset="0"/>
              </a:rPr>
              <a:t>lw</a:t>
            </a:r>
          </a:p>
        </p:txBody>
      </p:sp>
      <p:sp>
        <p:nvSpPr>
          <p:cNvPr id="1197114" name="Rectangle 58"/>
          <p:cNvSpPr>
            <a:spLocks noChangeArrowheads="1"/>
          </p:cNvSpPr>
          <p:nvPr/>
        </p:nvSpPr>
        <p:spPr bwMode="auto">
          <a:xfrm>
            <a:off x="609600" y="6096000"/>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a:solidFill>
                  <a:schemeClr val="accent2"/>
                </a:solidFill>
              </a:rPr>
              <a:t>INSTRUCTIONS TAKE FROM 3 - 5 CYCLES!</a:t>
            </a:r>
          </a:p>
        </p:txBody>
      </p:sp>
      <p:sp>
        <p:nvSpPr>
          <p:cNvPr id="59" name="Slide Number Placeholder 58"/>
          <p:cNvSpPr>
            <a:spLocks noGrp="1"/>
          </p:cNvSpPr>
          <p:nvPr>
            <p:ph type="sldNum" sz="quarter" idx="12"/>
          </p:nvPr>
        </p:nvSpPr>
        <p:spPr/>
        <p:txBody>
          <a:bodyPr/>
          <a:lstStyle/>
          <a:p>
            <a:fld id="{5813A39D-012B-4A0E-BD7D-CBC911B86469}" type="slidenum">
              <a:rPr lang="en-US" smtClean="0"/>
              <a:pPr/>
              <a:t>28</a:t>
            </a:fld>
            <a:endParaRPr lang="en-US"/>
          </a:p>
        </p:txBody>
      </p:sp>
      <p:sp>
        <p:nvSpPr>
          <p:cNvPr id="60" name="Footer Placeholder 59"/>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7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7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7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7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7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a:xfrm>
            <a:off x="457200" y="274638"/>
            <a:ext cx="8229600" cy="639762"/>
          </a:xfrm>
        </p:spPr>
        <p:txBody>
          <a:bodyPr>
            <a:normAutofit fontScale="90000"/>
          </a:bodyPr>
          <a:lstStyle/>
          <a:p>
            <a:r>
              <a:rPr lang="en-US" sz="4000" dirty="0" err="1"/>
              <a:t>Multicycle</a:t>
            </a:r>
            <a:r>
              <a:rPr lang="en-US" dirty="0"/>
              <a:t> Advantages &amp; Disadvantages</a:t>
            </a:r>
          </a:p>
        </p:txBody>
      </p:sp>
      <p:sp>
        <p:nvSpPr>
          <p:cNvPr id="1140739" name="Rectangle 3"/>
          <p:cNvSpPr>
            <a:spLocks noGrp="1" noChangeArrowheads="1"/>
          </p:cNvSpPr>
          <p:nvPr>
            <p:ph type="body" idx="1"/>
          </p:nvPr>
        </p:nvSpPr>
        <p:spPr>
          <a:xfrm>
            <a:off x="685800" y="914400"/>
            <a:ext cx="7848600" cy="5289550"/>
          </a:xfrm>
        </p:spPr>
        <p:txBody>
          <a:bodyPr>
            <a:normAutofit fontScale="85000" lnSpcReduction="10000"/>
          </a:bodyPr>
          <a:lstStyle/>
          <a:p>
            <a:r>
              <a:rPr lang="en-US" dirty="0"/>
              <a:t>Uses the clock cycle efficiently – the clock cycle is timed to accommodate the slowest instruction </a:t>
            </a:r>
            <a:r>
              <a:rPr lang="en-US" dirty="0">
                <a:solidFill>
                  <a:schemeClr val="accent1"/>
                </a:solidFill>
              </a:rPr>
              <a:t>step</a:t>
            </a: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a:p>
            <a:pPr lvl="1"/>
            <a:endParaRPr lang="en-US" dirty="0">
              <a:solidFill>
                <a:schemeClr val="accent1"/>
              </a:solidFill>
            </a:endParaRPr>
          </a:p>
          <a:p>
            <a:r>
              <a:rPr lang="en-US" dirty="0" err="1"/>
              <a:t>Multicycle</a:t>
            </a:r>
            <a:r>
              <a:rPr lang="en-US" dirty="0"/>
              <a:t> implementations allow functional units to be used more than once per instruction as long as they are used on different clock cycles</a:t>
            </a:r>
          </a:p>
          <a:p>
            <a:pPr>
              <a:buFont typeface="Wingdings" pitchFamily="2" charset="2"/>
              <a:buNone/>
            </a:pPr>
            <a:r>
              <a:rPr lang="en-US" dirty="0"/>
              <a:t>but</a:t>
            </a:r>
          </a:p>
          <a:p>
            <a:r>
              <a:rPr lang="en-US" dirty="0"/>
              <a:t>Requires additional internal state registers, more </a:t>
            </a:r>
            <a:r>
              <a:rPr lang="en-US" dirty="0" err="1"/>
              <a:t>muxes</a:t>
            </a:r>
            <a:r>
              <a:rPr lang="en-US" dirty="0"/>
              <a:t>, and more complicated (FSM) control</a:t>
            </a:r>
          </a:p>
        </p:txBody>
      </p:sp>
      <p:grpSp>
        <p:nvGrpSpPr>
          <p:cNvPr id="2" name="Group 106"/>
          <p:cNvGrpSpPr>
            <a:grpSpLocks/>
          </p:cNvGrpSpPr>
          <p:nvPr/>
        </p:nvGrpSpPr>
        <p:grpSpPr bwMode="auto">
          <a:xfrm>
            <a:off x="228600" y="1879600"/>
            <a:ext cx="8521700" cy="1425575"/>
            <a:chOff x="144" y="1184"/>
            <a:chExt cx="5368" cy="898"/>
          </a:xfrm>
        </p:grpSpPr>
        <p:sp>
          <p:nvSpPr>
            <p:cNvPr id="1140741" name="Rectangle 5"/>
            <p:cNvSpPr>
              <a:spLocks noChangeArrowheads="1"/>
            </p:cNvSpPr>
            <p:nvPr/>
          </p:nvSpPr>
          <p:spPr bwMode="auto">
            <a:xfrm>
              <a:off x="144" y="142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40742" name="Line 6"/>
            <p:cNvSpPr>
              <a:spLocks noChangeShapeType="1"/>
            </p:cNvSpPr>
            <p:nvPr/>
          </p:nvSpPr>
          <p:spPr bwMode="auto">
            <a:xfrm>
              <a:off x="48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43" name="Line 7"/>
            <p:cNvSpPr>
              <a:spLocks noChangeShapeType="1"/>
            </p:cNvSpPr>
            <p:nvPr/>
          </p:nvSpPr>
          <p:spPr bwMode="auto">
            <a:xfrm>
              <a:off x="48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44" name="Line 8"/>
            <p:cNvSpPr>
              <a:spLocks noChangeShapeType="1"/>
            </p:cNvSpPr>
            <p:nvPr/>
          </p:nvSpPr>
          <p:spPr bwMode="auto">
            <a:xfrm flipV="1">
              <a:off x="72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45" name="Line 9"/>
            <p:cNvSpPr>
              <a:spLocks noChangeShapeType="1"/>
            </p:cNvSpPr>
            <p:nvPr/>
          </p:nvSpPr>
          <p:spPr bwMode="auto">
            <a:xfrm>
              <a:off x="72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46" name="Line 10"/>
            <p:cNvSpPr>
              <a:spLocks noChangeShapeType="1"/>
            </p:cNvSpPr>
            <p:nvPr/>
          </p:nvSpPr>
          <p:spPr bwMode="auto">
            <a:xfrm>
              <a:off x="96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47" name="Line 11"/>
            <p:cNvSpPr>
              <a:spLocks noChangeShapeType="1"/>
            </p:cNvSpPr>
            <p:nvPr/>
          </p:nvSpPr>
          <p:spPr bwMode="auto">
            <a:xfrm>
              <a:off x="24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48" name="Rectangle 12"/>
            <p:cNvSpPr>
              <a:spLocks noChangeArrowheads="1"/>
            </p:cNvSpPr>
            <p:nvPr/>
          </p:nvSpPr>
          <p:spPr bwMode="auto">
            <a:xfrm>
              <a:off x="46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grpSp>
          <p:nvGrpSpPr>
            <p:cNvPr id="3" name="Group 14"/>
            <p:cNvGrpSpPr>
              <a:grpSpLocks/>
            </p:cNvGrpSpPr>
            <p:nvPr/>
          </p:nvGrpSpPr>
          <p:grpSpPr bwMode="auto">
            <a:xfrm>
              <a:off x="488" y="1872"/>
              <a:ext cx="2384" cy="210"/>
              <a:chOff x="488" y="2540"/>
              <a:chExt cx="2384" cy="210"/>
            </a:xfrm>
          </p:grpSpPr>
          <p:grpSp>
            <p:nvGrpSpPr>
              <p:cNvPr id="4" name="Group 15"/>
              <p:cNvGrpSpPr>
                <a:grpSpLocks/>
              </p:cNvGrpSpPr>
              <p:nvPr/>
            </p:nvGrpSpPr>
            <p:grpSpPr bwMode="auto">
              <a:xfrm>
                <a:off x="488" y="2540"/>
                <a:ext cx="518" cy="210"/>
                <a:chOff x="488" y="2540"/>
                <a:chExt cx="518" cy="210"/>
              </a:xfrm>
            </p:grpSpPr>
            <p:sp>
              <p:nvSpPr>
                <p:cNvPr id="1140752" name="Rectangle 16"/>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753" name="Rectangle 17"/>
                <p:cNvSpPr>
                  <a:spLocks noChangeArrowheads="1"/>
                </p:cNvSpPr>
                <p:nvPr/>
              </p:nvSpPr>
              <p:spPr bwMode="auto">
                <a:xfrm>
                  <a:off x="5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5" name="Group 18"/>
              <p:cNvGrpSpPr>
                <a:grpSpLocks/>
              </p:cNvGrpSpPr>
              <p:nvPr/>
            </p:nvGrpSpPr>
            <p:grpSpPr bwMode="auto">
              <a:xfrm>
                <a:off x="968" y="2540"/>
                <a:ext cx="464" cy="210"/>
                <a:chOff x="968" y="2540"/>
                <a:chExt cx="464" cy="210"/>
              </a:xfrm>
            </p:grpSpPr>
            <p:sp>
              <p:nvSpPr>
                <p:cNvPr id="1140755" name="Rectangle 19"/>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756" name="Rectangle 20"/>
                <p:cNvSpPr>
                  <a:spLocks noChangeArrowheads="1"/>
                </p:cNvSpPr>
                <p:nvPr/>
              </p:nvSpPr>
              <p:spPr bwMode="auto">
                <a:xfrm>
                  <a:off x="10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6" name="Group 21"/>
              <p:cNvGrpSpPr>
                <a:grpSpLocks/>
              </p:cNvGrpSpPr>
              <p:nvPr/>
            </p:nvGrpSpPr>
            <p:grpSpPr bwMode="auto">
              <a:xfrm>
                <a:off x="1448" y="2540"/>
                <a:ext cx="464" cy="210"/>
                <a:chOff x="1448" y="2540"/>
                <a:chExt cx="464" cy="210"/>
              </a:xfrm>
            </p:grpSpPr>
            <p:sp>
              <p:nvSpPr>
                <p:cNvPr id="1140758" name="Rectangle 22"/>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759" name="Rectangle 23"/>
                <p:cNvSpPr>
                  <a:spLocks noChangeArrowheads="1"/>
                </p:cNvSpPr>
                <p:nvPr/>
              </p:nvSpPr>
              <p:spPr bwMode="auto">
                <a:xfrm>
                  <a:off x="14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7" name="Group 24"/>
              <p:cNvGrpSpPr>
                <a:grpSpLocks/>
              </p:cNvGrpSpPr>
              <p:nvPr/>
            </p:nvGrpSpPr>
            <p:grpSpPr bwMode="auto">
              <a:xfrm>
                <a:off x="1928" y="2540"/>
                <a:ext cx="464" cy="210"/>
                <a:chOff x="1928" y="2540"/>
                <a:chExt cx="464" cy="210"/>
              </a:xfrm>
            </p:grpSpPr>
            <p:sp>
              <p:nvSpPr>
                <p:cNvPr id="1140761" name="Rectangle 25"/>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762" name="Rectangle 26"/>
                <p:cNvSpPr>
                  <a:spLocks noChangeArrowheads="1"/>
                </p:cNvSpPr>
                <p:nvPr/>
              </p:nvSpPr>
              <p:spPr bwMode="auto">
                <a:xfrm>
                  <a:off x="19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8" name="Group 27"/>
              <p:cNvGrpSpPr>
                <a:grpSpLocks/>
              </p:cNvGrpSpPr>
              <p:nvPr/>
            </p:nvGrpSpPr>
            <p:grpSpPr bwMode="auto">
              <a:xfrm>
                <a:off x="2408" y="2540"/>
                <a:ext cx="464" cy="210"/>
                <a:chOff x="2408" y="2540"/>
                <a:chExt cx="464" cy="210"/>
              </a:xfrm>
            </p:grpSpPr>
            <p:sp>
              <p:nvSpPr>
                <p:cNvPr id="1140764" name="Rectangle 28"/>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765" name="Rectangle 29"/>
                <p:cNvSpPr>
                  <a:spLocks noChangeArrowheads="1"/>
                </p:cNvSpPr>
                <p:nvPr/>
              </p:nvSpPr>
              <p:spPr bwMode="auto">
                <a:xfrm>
                  <a:off x="2483" y="254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40766" name="Line 30"/>
            <p:cNvSpPr>
              <a:spLocks noChangeShapeType="1"/>
            </p:cNvSpPr>
            <p:nvPr/>
          </p:nvSpPr>
          <p:spPr bwMode="auto">
            <a:xfrm>
              <a:off x="96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67" name="Line 31"/>
            <p:cNvSpPr>
              <a:spLocks noChangeShapeType="1"/>
            </p:cNvSpPr>
            <p:nvPr/>
          </p:nvSpPr>
          <p:spPr bwMode="auto">
            <a:xfrm flipV="1">
              <a:off x="120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68" name="Line 32"/>
            <p:cNvSpPr>
              <a:spLocks noChangeShapeType="1"/>
            </p:cNvSpPr>
            <p:nvPr/>
          </p:nvSpPr>
          <p:spPr bwMode="auto">
            <a:xfrm>
              <a:off x="120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69" name="Line 33"/>
            <p:cNvSpPr>
              <a:spLocks noChangeShapeType="1"/>
            </p:cNvSpPr>
            <p:nvPr/>
          </p:nvSpPr>
          <p:spPr bwMode="auto">
            <a:xfrm>
              <a:off x="144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70" name="Line 34"/>
            <p:cNvSpPr>
              <a:spLocks noChangeShapeType="1"/>
            </p:cNvSpPr>
            <p:nvPr/>
          </p:nvSpPr>
          <p:spPr bwMode="auto">
            <a:xfrm flipV="1">
              <a:off x="96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771" name="Rectangle 35"/>
            <p:cNvSpPr>
              <a:spLocks noChangeArrowheads="1"/>
            </p:cNvSpPr>
            <p:nvPr/>
          </p:nvSpPr>
          <p:spPr bwMode="auto">
            <a:xfrm>
              <a:off x="94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40772" name="Line 36"/>
            <p:cNvSpPr>
              <a:spLocks noChangeShapeType="1"/>
            </p:cNvSpPr>
            <p:nvPr/>
          </p:nvSpPr>
          <p:spPr bwMode="auto">
            <a:xfrm>
              <a:off x="144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73" name="Line 37"/>
            <p:cNvSpPr>
              <a:spLocks noChangeShapeType="1"/>
            </p:cNvSpPr>
            <p:nvPr/>
          </p:nvSpPr>
          <p:spPr bwMode="auto">
            <a:xfrm flipV="1">
              <a:off x="168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74" name="Line 38"/>
            <p:cNvSpPr>
              <a:spLocks noChangeShapeType="1"/>
            </p:cNvSpPr>
            <p:nvPr/>
          </p:nvSpPr>
          <p:spPr bwMode="auto">
            <a:xfrm>
              <a:off x="168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75" name="Line 39"/>
            <p:cNvSpPr>
              <a:spLocks noChangeShapeType="1"/>
            </p:cNvSpPr>
            <p:nvPr/>
          </p:nvSpPr>
          <p:spPr bwMode="auto">
            <a:xfrm>
              <a:off x="192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76" name="Line 40"/>
            <p:cNvSpPr>
              <a:spLocks noChangeShapeType="1"/>
            </p:cNvSpPr>
            <p:nvPr/>
          </p:nvSpPr>
          <p:spPr bwMode="auto">
            <a:xfrm flipV="1">
              <a:off x="144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777" name="Rectangle 41"/>
            <p:cNvSpPr>
              <a:spLocks noChangeArrowheads="1"/>
            </p:cNvSpPr>
            <p:nvPr/>
          </p:nvSpPr>
          <p:spPr bwMode="auto">
            <a:xfrm>
              <a:off x="142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40778" name="Line 42"/>
            <p:cNvSpPr>
              <a:spLocks noChangeShapeType="1"/>
            </p:cNvSpPr>
            <p:nvPr/>
          </p:nvSpPr>
          <p:spPr bwMode="auto">
            <a:xfrm>
              <a:off x="192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79" name="Line 43"/>
            <p:cNvSpPr>
              <a:spLocks noChangeShapeType="1"/>
            </p:cNvSpPr>
            <p:nvPr/>
          </p:nvSpPr>
          <p:spPr bwMode="auto">
            <a:xfrm flipV="1">
              <a:off x="216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80" name="Line 44"/>
            <p:cNvSpPr>
              <a:spLocks noChangeShapeType="1"/>
            </p:cNvSpPr>
            <p:nvPr/>
          </p:nvSpPr>
          <p:spPr bwMode="auto">
            <a:xfrm>
              <a:off x="216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81" name="Line 45"/>
            <p:cNvSpPr>
              <a:spLocks noChangeShapeType="1"/>
            </p:cNvSpPr>
            <p:nvPr/>
          </p:nvSpPr>
          <p:spPr bwMode="auto">
            <a:xfrm>
              <a:off x="240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82" name="Line 46"/>
            <p:cNvSpPr>
              <a:spLocks noChangeShapeType="1"/>
            </p:cNvSpPr>
            <p:nvPr/>
          </p:nvSpPr>
          <p:spPr bwMode="auto">
            <a:xfrm flipV="1">
              <a:off x="192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783" name="Rectangle 47"/>
            <p:cNvSpPr>
              <a:spLocks noChangeArrowheads="1"/>
            </p:cNvSpPr>
            <p:nvPr/>
          </p:nvSpPr>
          <p:spPr bwMode="auto">
            <a:xfrm>
              <a:off x="190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40784" name="Line 48"/>
            <p:cNvSpPr>
              <a:spLocks noChangeShapeType="1"/>
            </p:cNvSpPr>
            <p:nvPr/>
          </p:nvSpPr>
          <p:spPr bwMode="auto">
            <a:xfrm>
              <a:off x="240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85" name="Line 49"/>
            <p:cNvSpPr>
              <a:spLocks noChangeShapeType="1"/>
            </p:cNvSpPr>
            <p:nvPr/>
          </p:nvSpPr>
          <p:spPr bwMode="auto">
            <a:xfrm flipV="1">
              <a:off x="264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86" name="Line 50"/>
            <p:cNvSpPr>
              <a:spLocks noChangeShapeType="1"/>
            </p:cNvSpPr>
            <p:nvPr/>
          </p:nvSpPr>
          <p:spPr bwMode="auto">
            <a:xfrm>
              <a:off x="264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87" name="Line 51"/>
            <p:cNvSpPr>
              <a:spLocks noChangeShapeType="1"/>
            </p:cNvSpPr>
            <p:nvPr/>
          </p:nvSpPr>
          <p:spPr bwMode="auto">
            <a:xfrm>
              <a:off x="288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88" name="Line 52"/>
            <p:cNvSpPr>
              <a:spLocks noChangeShapeType="1"/>
            </p:cNvSpPr>
            <p:nvPr/>
          </p:nvSpPr>
          <p:spPr bwMode="auto">
            <a:xfrm flipV="1">
              <a:off x="240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789" name="Rectangle 53"/>
            <p:cNvSpPr>
              <a:spLocks noChangeArrowheads="1"/>
            </p:cNvSpPr>
            <p:nvPr/>
          </p:nvSpPr>
          <p:spPr bwMode="auto">
            <a:xfrm>
              <a:off x="238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sp>
          <p:nvSpPr>
            <p:cNvPr id="1140790" name="Line 54"/>
            <p:cNvSpPr>
              <a:spLocks noChangeShapeType="1"/>
            </p:cNvSpPr>
            <p:nvPr/>
          </p:nvSpPr>
          <p:spPr bwMode="auto">
            <a:xfrm>
              <a:off x="288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91" name="Line 55"/>
            <p:cNvSpPr>
              <a:spLocks noChangeShapeType="1"/>
            </p:cNvSpPr>
            <p:nvPr/>
          </p:nvSpPr>
          <p:spPr bwMode="auto">
            <a:xfrm flipV="1">
              <a:off x="312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92" name="Line 56"/>
            <p:cNvSpPr>
              <a:spLocks noChangeShapeType="1"/>
            </p:cNvSpPr>
            <p:nvPr/>
          </p:nvSpPr>
          <p:spPr bwMode="auto">
            <a:xfrm>
              <a:off x="312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93" name="Line 57"/>
            <p:cNvSpPr>
              <a:spLocks noChangeShapeType="1"/>
            </p:cNvSpPr>
            <p:nvPr/>
          </p:nvSpPr>
          <p:spPr bwMode="auto">
            <a:xfrm>
              <a:off x="336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94" name="Rectangle 58"/>
            <p:cNvSpPr>
              <a:spLocks noChangeArrowheads="1"/>
            </p:cNvSpPr>
            <p:nvPr/>
          </p:nvSpPr>
          <p:spPr bwMode="auto">
            <a:xfrm>
              <a:off x="286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40795" name="Line 59"/>
            <p:cNvSpPr>
              <a:spLocks noChangeShapeType="1"/>
            </p:cNvSpPr>
            <p:nvPr/>
          </p:nvSpPr>
          <p:spPr bwMode="auto">
            <a:xfrm>
              <a:off x="3368" y="1576"/>
              <a:ext cx="224" cy="0"/>
            </a:xfrm>
            <a:prstGeom prst="line">
              <a:avLst/>
            </a:prstGeom>
            <a:noFill/>
            <a:ln w="25400">
              <a:solidFill>
                <a:schemeClr val="tx1"/>
              </a:solidFill>
              <a:round/>
              <a:headEnd/>
              <a:tailEnd/>
            </a:ln>
            <a:effectLst/>
          </p:spPr>
          <p:txBody>
            <a:bodyPr wrap="none" anchor="ctr"/>
            <a:lstStyle/>
            <a:p>
              <a:endParaRPr lang="en-US"/>
            </a:p>
          </p:txBody>
        </p:sp>
        <p:sp>
          <p:nvSpPr>
            <p:cNvPr id="1140796" name="Line 60"/>
            <p:cNvSpPr>
              <a:spLocks noChangeShapeType="1"/>
            </p:cNvSpPr>
            <p:nvPr/>
          </p:nvSpPr>
          <p:spPr bwMode="auto">
            <a:xfrm flipV="1">
              <a:off x="3600" y="1424"/>
              <a:ext cx="0" cy="160"/>
            </a:xfrm>
            <a:prstGeom prst="line">
              <a:avLst/>
            </a:prstGeom>
            <a:noFill/>
            <a:ln w="25400">
              <a:solidFill>
                <a:schemeClr val="tx1"/>
              </a:solidFill>
              <a:round/>
              <a:headEnd/>
              <a:tailEnd/>
            </a:ln>
            <a:effectLst/>
          </p:spPr>
          <p:txBody>
            <a:bodyPr wrap="none" anchor="ctr"/>
            <a:lstStyle/>
            <a:p>
              <a:endParaRPr lang="en-US"/>
            </a:p>
          </p:txBody>
        </p:sp>
        <p:sp>
          <p:nvSpPr>
            <p:cNvPr id="1140797" name="Line 61"/>
            <p:cNvSpPr>
              <a:spLocks noChangeShapeType="1"/>
            </p:cNvSpPr>
            <p:nvPr/>
          </p:nvSpPr>
          <p:spPr bwMode="auto">
            <a:xfrm>
              <a:off x="3608" y="1432"/>
              <a:ext cx="224" cy="0"/>
            </a:xfrm>
            <a:prstGeom prst="line">
              <a:avLst/>
            </a:prstGeom>
            <a:noFill/>
            <a:ln w="25400">
              <a:solidFill>
                <a:schemeClr val="tx1"/>
              </a:solidFill>
              <a:round/>
              <a:headEnd/>
              <a:tailEnd/>
            </a:ln>
            <a:effectLst/>
          </p:spPr>
          <p:txBody>
            <a:bodyPr wrap="none" anchor="ctr"/>
            <a:lstStyle/>
            <a:p>
              <a:endParaRPr lang="en-US"/>
            </a:p>
          </p:txBody>
        </p:sp>
        <p:sp>
          <p:nvSpPr>
            <p:cNvPr id="1140798" name="Line 62"/>
            <p:cNvSpPr>
              <a:spLocks noChangeShapeType="1"/>
            </p:cNvSpPr>
            <p:nvPr/>
          </p:nvSpPr>
          <p:spPr bwMode="auto">
            <a:xfrm>
              <a:off x="3840" y="1440"/>
              <a:ext cx="0" cy="128"/>
            </a:xfrm>
            <a:prstGeom prst="line">
              <a:avLst/>
            </a:prstGeom>
            <a:noFill/>
            <a:ln w="25400">
              <a:solidFill>
                <a:schemeClr val="tx1"/>
              </a:solidFill>
              <a:round/>
              <a:headEnd/>
              <a:tailEnd/>
            </a:ln>
            <a:effectLst/>
          </p:spPr>
          <p:txBody>
            <a:bodyPr wrap="none" anchor="ctr"/>
            <a:lstStyle/>
            <a:p>
              <a:endParaRPr lang="en-US"/>
            </a:p>
          </p:txBody>
        </p:sp>
        <p:sp>
          <p:nvSpPr>
            <p:cNvPr id="1140799" name="Line 63"/>
            <p:cNvSpPr>
              <a:spLocks noChangeShapeType="1"/>
            </p:cNvSpPr>
            <p:nvPr/>
          </p:nvSpPr>
          <p:spPr bwMode="auto">
            <a:xfrm flipV="1">
              <a:off x="336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800" name="Rectangle 64"/>
            <p:cNvSpPr>
              <a:spLocks noChangeArrowheads="1"/>
            </p:cNvSpPr>
            <p:nvPr/>
          </p:nvSpPr>
          <p:spPr bwMode="auto">
            <a:xfrm>
              <a:off x="334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40801" name="Line 65"/>
            <p:cNvSpPr>
              <a:spLocks noChangeShapeType="1"/>
            </p:cNvSpPr>
            <p:nvPr/>
          </p:nvSpPr>
          <p:spPr bwMode="auto">
            <a:xfrm>
              <a:off x="3848" y="1576"/>
              <a:ext cx="224" cy="0"/>
            </a:xfrm>
            <a:prstGeom prst="line">
              <a:avLst/>
            </a:prstGeom>
            <a:noFill/>
            <a:ln w="25400">
              <a:solidFill>
                <a:schemeClr val="tx1"/>
              </a:solidFill>
              <a:round/>
              <a:headEnd/>
              <a:tailEnd/>
            </a:ln>
            <a:effectLst/>
          </p:spPr>
          <p:txBody>
            <a:bodyPr wrap="none" anchor="ctr"/>
            <a:lstStyle/>
            <a:p>
              <a:endParaRPr lang="en-US"/>
            </a:p>
          </p:txBody>
        </p:sp>
        <p:sp>
          <p:nvSpPr>
            <p:cNvPr id="1140802" name="Line 66"/>
            <p:cNvSpPr>
              <a:spLocks noChangeShapeType="1"/>
            </p:cNvSpPr>
            <p:nvPr/>
          </p:nvSpPr>
          <p:spPr bwMode="auto">
            <a:xfrm flipV="1">
              <a:off x="4080" y="1424"/>
              <a:ext cx="0" cy="160"/>
            </a:xfrm>
            <a:prstGeom prst="line">
              <a:avLst/>
            </a:prstGeom>
            <a:noFill/>
            <a:ln w="25400">
              <a:solidFill>
                <a:schemeClr val="tx1"/>
              </a:solidFill>
              <a:round/>
              <a:headEnd/>
              <a:tailEnd/>
            </a:ln>
            <a:effectLst/>
          </p:spPr>
          <p:txBody>
            <a:bodyPr wrap="none" anchor="ctr"/>
            <a:lstStyle/>
            <a:p>
              <a:endParaRPr lang="en-US"/>
            </a:p>
          </p:txBody>
        </p:sp>
        <p:sp>
          <p:nvSpPr>
            <p:cNvPr id="1140803" name="Line 67"/>
            <p:cNvSpPr>
              <a:spLocks noChangeShapeType="1"/>
            </p:cNvSpPr>
            <p:nvPr/>
          </p:nvSpPr>
          <p:spPr bwMode="auto">
            <a:xfrm>
              <a:off x="4088" y="1432"/>
              <a:ext cx="224" cy="0"/>
            </a:xfrm>
            <a:prstGeom prst="line">
              <a:avLst/>
            </a:prstGeom>
            <a:noFill/>
            <a:ln w="25400">
              <a:solidFill>
                <a:schemeClr val="tx1"/>
              </a:solidFill>
              <a:round/>
              <a:headEnd/>
              <a:tailEnd/>
            </a:ln>
            <a:effectLst/>
          </p:spPr>
          <p:txBody>
            <a:bodyPr wrap="none" anchor="ctr"/>
            <a:lstStyle/>
            <a:p>
              <a:endParaRPr lang="en-US"/>
            </a:p>
          </p:txBody>
        </p:sp>
        <p:sp>
          <p:nvSpPr>
            <p:cNvPr id="1140804" name="Line 68"/>
            <p:cNvSpPr>
              <a:spLocks noChangeShapeType="1"/>
            </p:cNvSpPr>
            <p:nvPr/>
          </p:nvSpPr>
          <p:spPr bwMode="auto">
            <a:xfrm>
              <a:off x="4320" y="1440"/>
              <a:ext cx="0" cy="128"/>
            </a:xfrm>
            <a:prstGeom prst="line">
              <a:avLst/>
            </a:prstGeom>
            <a:noFill/>
            <a:ln w="25400">
              <a:solidFill>
                <a:schemeClr val="tx1"/>
              </a:solidFill>
              <a:round/>
              <a:headEnd/>
              <a:tailEnd/>
            </a:ln>
            <a:effectLst/>
          </p:spPr>
          <p:txBody>
            <a:bodyPr wrap="none" anchor="ctr"/>
            <a:lstStyle/>
            <a:p>
              <a:endParaRPr lang="en-US"/>
            </a:p>
          </p:txBody>
        </p:sp>
        <p:sp>
          <p:nvSpPr>
            <p:cNvPr id="1140805" name="Line 69"/>
            <p:cNvSpPr>
              <a:spLocks noChangeShapeType="1"/>
            </p:cNvSpPr>
            <p:nvPr/>
          </p:nvSpPr>
          <p:spPr bwMode="auto">
            <a:xfrm flipV="1">
              <a:off x="384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806" name="Rectangle 70"/>
            <p:cNvSpPr>
              <a:spLocks noChangeArrowheads="1"/>
            </p:cNvSpPr>
            <p:nvPr/>
          </p:nvSpPr>
          <p:spPr bwMode="auto">
            <a:xfrm>
              <a:off x="382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40807" name="Line 71"/>
            <p:cNvSpPr>
              <a:spLocks noChangeShapeType="1"/>
            </p:cNvSpPr>
            <p:nvPr/>
          </p:nvSpPr>
          <p:spPr bwMode="auto">
            <a:xfrm>
              <a:off x="4328" y="1576"/>
              <a:ext cx="224" cy="0"/>
            </a:xfrm>
            <a:prstGeom prst="line">
              <a:avLst/>
            </a:prstGeom>
            <a:noFill/>
            <a:ln w="25400">
              <a:solidFill>
                <a:schemeClr val="tx1"/>
              </a:solidFill>
              <a:round/>
              <a:headEnd/>
              <a:tailEnd/>
            </a:ln>
            <a:effectLst/>
          </p:spPr>
          <p:txBody>
            <a:bodyPr wrap="none" anchor="ctr"/>
            <a:lstStyle/>
            <a:p>
              <a:endParaRPr lang="en-US"/>
            </a:p>
          </p:txBody>
        </p:sp>
        <p:sp>
          <p:nvSpPr>
            <p:cNvPr id="1140808" name="Line 72"/>
            <p:cNvSpPr>
              <a:spLocks noChangeShapeType="1"/>
            </p:cNvSpPr>
            <p:nvPr/>
          </p:nvSpPr>
          <p:spPr bwMode="auto">
            <a:xfrm flipV="1">
              <a:off x="4560" y="1424"/>
              <a:ext cx="0" cy="160"/>
            </a:xfrm>
            <a:prstGeom prst="line">
              <a:avLst/>
            </a:prstGeom>
            <a:noFill/>
            <a:ln w="25400">
              <a:solidFill>
                <a:schemeClr val="tx1"/>
              </a:solidFill>
              <a:round/>
              <a:headEnd/>
              <a:tailEnd/>
            </a:ln>
            <a:effectLst/>
          </p:spPr>
          <p:txBody>
            <a:bodyPr wrap="none" anchor="ctr"/>
            <a:lstStyle/>
            <a:p>
              <a:endParaRPr lang="en-US"/>
            </a:p>
          </p:txBody>
        </p:sp>
        <p:sp>
          <p:nvSpPr>
            <p:cNvPr id="1140809" name="Line 73"/>
            <p:cNvSpPr>
              <a:spLocks noChangeShapeType="1"/>
            </p:cNvSpPr>
            <p:nvPr/>
          </p:nvSpPr>
          <p:spPr bwMode="auto">
            <a:xfrm>
              <a:off x="4568" y="1432"/>
              <a:ext cx="224" cy="0"/>
            </a:xfrm>
            <a:prstGeom prst="line">
              <a:avLst/>
            </a:prstGeom>
            <a:noFill/>
            <a:ln w="25400">
              <a:solidFill>
                <a:schemeClr val="tx1"/>
              </a:solidFill>
              <a:round/>
              <a:headEnd/>
              <a:tailEnd/>
            </a:ln>
            <a:effectLst/>
          </p:spPr>
          <p:txBody>
            <a:bodyPr wrap="none" anchor="ctr"/>
            <a:lstStyle/>
            <a:p>
              <a:endParaRPr lang="en-US"/>
            </a:p>
          </p:txBody>
        </p:sp>
        <p:sp>
          <p:nvSpPr>
            <p:cNvPr id="1140810" name="Line 74"/>
            <p:cNvSpPr>
              <a:spLocks noChangeShapeType="1"/>
            </p:cNvSpPr>
            <p:nvPr/>
          </p:nvSpPr>
          <p:spPr bwMode="auto">
            <a:xfrm>
              <a:off x="4800" y="1440"/>
              <a:ext cx="0" cy="128"/>
            </a:xfrm>
            <a:prstGeom prst="line">
              <a:avLst/>
            </a:prstGeom>
            <a:noFill/>
            <a:ln w="25400">
              <a:solidFill>
                <a:schemeClr val="tx1"/>
              </a:solidFill>
              <a:round/>
              <a:headEnd/>
              <a:tailEnd/>
            </a:ln>
            <a:effectLst/>
          </p:spPr>
          <p:txBody>
            <a:bodyPr wrap="none" anchor="ctr"/>
            <a:lstStyle/>
            <a:p>
              <a:endParaRPr lang="en-US"/>
            </a:p>
          </p:txBody>
        </p:sp>
        <p:sp>
          <p:nvSpPr>
            <p:cNvPr id="1140811" name="Line 75"/>
            <p:cNvSpPr>
              <a:spLocks noChangeShapeType="1"/>
            </p:cNvSpPr>
            <p:nvPr/>
          </p:nvSpPr>
          <p:spPr bwMode="auto">
            <a:xfrm flipV="1">
              <a:off x="432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812" name="Rectangle 76"/>
            <p:cNvSpPr>
              <a:spLocks noChangeArrowheads="1"/>
            </p:cNvSpPr>
            <p:nvPr/>
          </p:nvSpPr>
          <p:spPr bwMode="auto">
            <a:xfrm>
              <a:off x="4307" y="1188"/>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9</a:t>
              </a:r>
            </a:p>
          </p:txBody>
        </p:sp>
        <p:sp>
          <p:nvSpPr>
            <p:cNvPr id="1140813" name="Line 77"/>
            <p:cNvSpPr>
              <a:spLocks noChangeShapeType="1"/>
            </p:cNvSpPr>
            <p:nvPr/>
          </p:nvSpPr>
          <p:spPr bwMode="auto">
            <a:xfrm>
              <a:off x="4808" y="1576"/>
              <a:ext cx="224" cy="0"/>
            </a:xfrm>
            <a:prstGeom prst="line">
              <a:avLst/>
            </a:prstGeom>
            <a:noFill/>
            <a:ln w="25400">
              <a:solidFill>
                <a:schemeClr val="tx1"/>
              </a:solidFill>
              <a:round/>
              <a:headEnd/>
              <a:tailEnd/>
            </a:ln>
            <a:effectLst/>
          </p:spPr>
          <p:txBody>
            <a:bodyPr wrap="none" anchor="ctr"/>
            <a:lstStyle/>
            <a:p>
              <a:endParaRPr lang="en-US"/>
            </a:p>
          </p:txBody>
        </p:sp>
        <p:sp>
          <p:nvSpPr>
            <p:cNvPr id="1140814" name="Line 78"/>
            <p:cNvSpPr>
              <a:spLocks noChangeShapeType="1"/>
            </p:cNvSpPr>
            <p:nvPr/>
          </p:nvSpPr>
          <p:spPr bwMode="auto">
            <a:xfrm flipV="1">
              <a:off x="5040" y="1424"/>
              <a:ext cx="0" cy="160"/>
            </a:xfrm>
            <a:prstGeom prst="line">
              <a:avLst/>
            </a:prstGeom>
            <a:noFill/>
            <a:ln w="25400">
              <a:solidFill>
                <a:schemeClr val="tx1"/>
              </a:solidFill>
              <a:round/>
              <a:headEnd/>
              <a:tailEnd/>
            </a:ln>
            <a:effectLst/>
          </p:spPr>
          <p:txBody>
            <a:bodyPr wrap="none" anchor="ctr"/>
            <a:lstStyle/>
            <a:p>
              <a:endParaRPr lang="en-US"/>
            </a:p>
          </p:txBody>
        </p:sp>
        <p:sp>
          <p:nvSpPr>
            <p:cNvPr id="1140815" name="Line 79"/>
            <p:cNvSpPr>
              <a:spLocks noChangeShapeType="1"/>
            </p:cNvSpPr>
            <p:nvPr/>
          </p:nvSpPr>
          <p:spPr bwMode="auto">
            <a:xfrm>
              <a:off x="5048" y="1432"/>
              <a:ext cx="224" cy="0"/>
            </a:xfrm>
            <a:prstGeom prst="line">
              <a:avLst/>
            </a:prstGeom>
            <a:noFill/>
            <a:ln w="25400">
              <a:solidFill>
                <a:schemeClr val="tx1"/>
              </a:solidFill>
              <a:round/>
              <a:headEnd/>
              <a:tailEnd/>
            </a:ln>
            <a:effectLst/>
          </p:spPr>
          <p:txBody>
            <a:bodyPr wrap="none" anchor="ctr"/>
            <a:lstStyle/>
            <a:p>
              <a:endParaRPr lang="en-US"/>
            </a:p>
          </p:txBody>
        </p:sp>
        <p:sp>
          <p:nvSpPr>
            <p:cNvPr id="1140816" name="Line 80"/>
            <p:cNvSpPr>
              <a:spLocks noChangeShapeType="1"/>
            </p:cNvSpPr>
            <p:nvPr/>
          </p:nvSpPr>
          <p:spPr bwMode="auto">
            <a:xfrm>
              <a:off x="5280" y="1440"/>
              <a:ext cx="0" cy="128"/>
            </a:xfrm>
            <a:prstGeom prst="line">
              <a:avLst/>
            </a:prstGeom>
            <a:noFill/>
            <a:ln w="25400">
              <a:solidFill>
                <a:schemeClr val="tx1"/>
              </a:solidFill>
              <a:round/>
              <a:headEnd/>
              <a:tailEnd/>
            </a:ln>
            <a:effectLst/>
          </p:spPr>
          <p:txBody>
            <a:bodyPr wrap="none" anchor="ctr"/>
            <a:lstStyle/>
            <a:p>
              <a:endParaRPr lang="en-US"/>
            </a:p>
          </p:txBody>
        </p:sp>
        <p:sp>
          <p:nvSpPr>
            <p:cNvPr id="1140817" name="Line 81"/>
            <p:cNvSpPr>
              <a:spLocks noChangeShapeType="1"/>
            </p:cNvSpPr>
            <p:nvPr/>
          </p:nvSpPr>
          <p:spPr bwMode="auto">
            <a:xfrm flipV="1">
              <a:off x="4800" y="1184"/>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818" name="Rectangle 82"/>
            <p:cNvSpPr>
              <a:spLocks noChangeArrowheads="1"/>
            </p:cNvSpPr>
            <p:nvPr/>
          </p:nvSpPr>
          <p:spPr bwMode="auto">
            <a:xfrm>
              <a:off x="4739" y="1188"/>
              <a:ext cx="63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10</a:t>
              </a:r>
            </a:p>
          </p:txBody>
        </p:sp>
        <p:sp>
          <p:nvSpPr>
            <p:cNvPr id="1140819" name="Line 83"/>
            <p:cNvSpPr>
              <a:spLocks noChangeShapeType="1"/>
            </p:cNvSpPr>
            <p:nvPr/>
          </p:nvSpPr>
          <p:spPr bwMode="auto">
            <a:xfrm>
              <a:off x="5288" y="1576"/>
              <a:ext cx="224" cy="0"/>
            </a:xfrm>
            <a:prstGeom prst="line">
              <a:avLst/>
            </a:prstGeom>
            <a:noFill/>
            <a:ln w="25400">
              <a:solidFill>
                <a:schemeClr val="tx1"/>
              </a:solidFill>
              <a:round/>
              <a:headEnd/>
              <a:tailEnd/>
            </a:ln>
            <a:effectLst/>
          </p:spPr>
          <p:txBody>
            <a:bodyPr wrap="none" anchor="ctr"/>
            <a:lstStyle/>
            <a:p>
              <a:endParaRPr lang="en-US"/>
            </a:p>
          </p:txBody>
        </p:sp>
        <p:grpSp>
          <p:nvGrpSpPr>
            <p:cNvPr id="9" name="Group 84"/>
            <p:cNvGrpSpPr>
              <a:grpSpLocks/>
            </p:cNvGrpSpPr>
            <p:nvPr/>
          </p:nvGrpSpPr>
          <p:grpSpPr bwMode="auto">
            <a:xfrm>
              <a:off x="2888" y="1872"/>
              <a:ext cx="518" cy="210"/>
              <a:chOff x="2888" y="2540"/>
              <a:chExt cx="518" cy="210"/>
            </a:xfrm>
          </p:grpSpPr>
          <p:sp>
            <p:nvSpPr>
              <p:cNvPr id="1140821" name="Rectangle 85"/>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822" name="Rectangle 86"/>
              <p:cNvSpPr>
                <a:spLocks noChangeArrowheads="1"/>
              </p:cNvSpPr>
              <p:nvPr/>
            </p:nvSpPr>
            <p:spPr bwMode="auto">
              <a:xfrm>
                <a:off x="29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0" name="Group 87"/>
            <p:cNvGrpSpPr>
              <a:grpSpLocks/>
            </p:cNvGrpSpPr>
            <p:nvPr/>
          </p:nvGrpSpPr>
          <p:grpSpPr bwMode="auto">
            <a:xfrm>
              <a:off x="3368" y="1872"/>
              <a:ext cx="464" cy="210"/>
              <a:chOff x="3368" y="2540"/>
              <a:chExt cx="464" cy="210"/>
            </a:xfrm>
          </p:grpSpPr>
          <p:sp>
            <p:nvSpPr>
              <p:cNvPr id="1140824" name="Rectangle 88"/>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825" name="Rectangle 89"/>
              <p:cNvSpPr>
                <a:spLocks noChangeArrowheads="1"/>
              </p:cNvSpPr>
              <p:nvPr/>
            </p:nvSpPr>
            <p:spPr bwMode="auto">
              <a:xfrm>
                <a:off x="34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1" name="Group 90"/>
            <p:cNvGrpSpPr>
              <a:grpSpLocks/>
            </p:cNvGrpSpPr>
            <p:nvPr/>
          </p:nvGrpSpPr>
          <p:grpSpPr bwMode="auto">
            <a:xfrm>
              <a:off x="3848" y="1872"/>
              <a:ext cx="464" cy="210"/>
              <a:chOff x="3848" y="2540"/>
              <a:chExt cx="464" cy="210"/>
            </a:xfrm>
          </p:grpSpPr>
          <p:sp>
            <p:nvSpPr>
              <p:cNvPr id="1140827" name="Rectangle 91"/>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828" name="Rectangle 92"/>
              <p:cNvSpPr>
                <a:spLocks noChangeArrowheads="1"/>
              </p:cNvSpPr>
              <p:nvPr/>
            </p:nvSpPr>
            <p:spPr bwMode="auto">
              <a:xfrm>
                <a:off x="38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2" name="Group 93"/>
            <p:cNvGrpSpPr>
              <a:grpSpLocks/>
            </p:cNvGrpSpPr>
            <p:nvPr/>
          </p:nvGrpSpPr>
          <p:grpSpPr bwMode="auto">
            <a:xfrm>
              <a:off x="4328" y="1872"/>
              <a:ext cx="464" cy="210"/>
              <a:chOff x="4328" y="2540"/>
              <a:chExt cx="464" cy="210"/>
            </a:xfrm>
          </p:grpSpPr>
          <p:sp>
            <p:nvSpPr>
              <p:cNvPr id="1140830" name="Rectangle 94"/>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831" name="Rectangle 95"/>
              <p:cNvSpPr>
                <a:spLocks noChangeArrowheads="1"/>
              </p:cNvSpPr>
              <p:nvPr/>
            </p:nvSpPr>
            <p:spPr bwMode="auto">
              <a:xfrm>
                <a:off x="43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sp>
          <p:nvSpPr>
            <p:cNvPr id="1140832" name="Rectangle 96"/>
            <p:cNvSpPr>
              <a:spLocks noChangeArrowheads="1"/>
            </p:cNvSpPr>
            <p:nvPr/>
          </p:nvSpPr>
          <p:spPr bwMode="auto">
            <a:xfrm>
              <a:off x="467" y="1680"/>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40833" name="Rectangle 97"/>
            <p:cNvSpPr>
              <a:spLocks noChangeArrowheads="1"/>
            </p:cNvSpPr>
            <p:nvPr/>
          </p:nvSpPr>
          <p:spPr bwMode="auto">
            <a:xfrm>
              <a:off x="2867" y="1680"/>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13" name="Group 98"/>
            <p:cNvGrpSpPr>
              <a:grpSpLocks/>
            </p:cNvGrpSpPr>
            <p:nvPr/>
          </p:nvGrpSpPr>
          <p:grpSpPr bwMode="auto">
            <a:xfrm>
              <a:off x="4808" y="1872"/>
              <a:ext cx="518" cy="210"/>
              <a:chOff x="4808" y="2540"/>
              <a:chExt cx="518" cy="210"/>
            </a:xfrm>
          </p:grpSpPr>
          <p:sp>
            <p:nvSpPr>
              <p:cNvPr id="1140835" name="Rectangle 99"/>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40836" name="Rectangle 100"/>
              <p:cNvSpPr>
                <a:spLocks noChangeArrowheads="1"/>
              </p:cNvSpPr>
              <p:nvPr/>
            </p:nvSpPr>
            <p:spPr bwMode="auto">
              <a:xfrm>
                <a:off x="483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40837" name="Rectangle 101"/>
            <p:cNvSpPr>
              <a:spLocks noChangeArrowheads="1"/>
            </p:cNvSpPr>
            <p:nvPr/>
          </p:nvSpPr>
          <p:spPr bwMode="auto">
            <a:xfrm>
              <a:off x="4787" y="1680"/>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sp>
          <p:nvSpPr>
            <p:cNvPr id="1140838" name="Line 102"/>
            <p:cNvSpPr>
              <a:spLocks noChangeShapeType="1"/>
            </p:cNvSpPr>
            <p:nvPr/>
          </p:nvSpPr>
          <p:spPr bwMode="auto">
            <a:xfrm flipV="1">
              <a:off x="2880" y="120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40840" name="Line 104"/>
            <p:cNvSpPr>
              <a:spLocks noChangeShapeType="1"/>
            </p:cNvSpPr>
            <p:nvPr/>
          </p:nvSpPr>
          <p:spPr bwMode="auto">
            <a:xfrm>
              <a:off x="2880" y="1776"/>
              <a:ext cx="0" cy="144"/>
            </a:xfrm>
            <a:prstGeom prst="line">
              <a:avLst/>
            </a:prstGeom>
            <a:noFill/>
            <a:ln w="28575">
              <a:solidFill>
                <a:schemeClr val="tx1"/>
              </a:solidFill>
              <a:round/>
              <a:headEnd/>
              <a:tailEnd/>
            </a:ln>
            <a:effectLst/>
          </p:spPr>
          <p:txBody>
            <a:bodyPr/>
            <a:lstStyle/>
            <a:p>
              <a:endParaRPr lang="en-US"/>
            </a:p>
          </p:txBody>
        </p:sp>
        <p:sp>
          <p:nvSpPr>
            <p:cNvPr id="1140841" name="Line 105"/>
            <p:cNvSpPr>
              <a:spLocks noChangeShapeType="1"/>
            </p:cNvSpPr>
            <p:nvPr/>
          </p:nvSpPr>
          <p:spPr bwMode="auto">
            <a:xfrm>
              <a:off x="4800" y="1776"/>
              <a:ext cx="0" cy="144"/>
            </a:xfrm>
            <a:prstGeom prst="line">
              <a:avLst/>
            </a:prstGeom>
            <a:noFill/>
            <a:ln w="28575">
              <a:solidFill>
                <a:schemeClr val="tx1"/>
              </a:solidFill>
              <a:round/>
              <a:headEnd/>
              <a:tailEnd/>
            </a:ln>
            <a:effectLst/>
          </p:spPr>
          <p:txBody>
            <a:bodyPr/>
            <a:lstStyle/>
            <a:p>
              <a:endParaRPr lang="en-US"/>
            </a:p>
          </p:txBody>
        </p:sp>
      </p:grpSp>
      <p:sp>
        <p:nvSpPr>
          <p:cNvPr id="104" name="Slide Number Placeholder 103"/>
          <p:cNvSpPr>
            <a:spLocks noGrp="1"/>
          </p:cNvSpPr>
          <p:nvPr>
            <p:ph type="sldNum" sz="quarter" idx="12"/>
          </p:nvPr>
        </p:nvSpPr>
        <p:spPr/>
        <p:txBody>
          <a:bodyPr/>
          <a:lstStyle/>
          <a:p>
            <a:fld id="{5813A39D-012B-4A0E-BD7D-CBC911B86469}" type="slidenum">
              <a:rPr lang="en-US" smtClean="0"/>
              <a:pPr/>
              <a:t>29</a:t>
            </a:fld>
            <a:endParaRPr lang="en-US"/>
          </a:p>
        </p:txBody>
      </p:sp>
      <p:sp>
        <p:nvSpPr>
          <p:cNvPr id="105" name="Footer Placeholder 104"/>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High-level view of MIPS implementation</a:t>
            </a:r>
            <a:endParaRPr lang="en-US" sz="3600" dirty="0"/>
          </a:p>
        </p:txBody>
      </p:sp>
      <p:sp>
        <p:nvSpPr>
          <p:cNvPr id="4" name="Footer Placeholder 3"/>
          <p:cNvSpPr>
            <a:spLocks noGrp="1"/>
          </p:cNvSpPr>
          <p:nvPr>
            <p:ph type="ftr" sz="quarter" idx="11"/>
          </p:nvPr>
        </p:nvSpPr>
        <p:spPr/>
        <p:txBody>
          <a:bodyPr/>
          <a:lstStyle/>
          <a:p>
            <a:r>
              <a:rPr lang="en-US" smtClean="0"/>
              <a:t>CSE 340, ACH</a:t>
            </a:r>
            <a:endParaRPr lang="en-US"/>
          </a:p>
        </p:txBody>
      </p:sp>
      <p:sp>
        <p:nvSpPr>
          <p:cNvPr id="5" name="Slide Number Placeholder 4"/>
          <p:cNvSpPr>
            <a:spLocks noGrp="1"/>
          </p:cNvSpPr>
          <p:nvPr>
            <p:ph type="sldNum" sz="quarter" idx="12"/>
          </p:nvPr>
        </p:nvSpPr>
        <p:spPr/>
        <p:txBody>
          <a:bodyPr/>
          <a:lstStyle/>
          <a:p>
            <a:fld id="{5813A39D-012B-4A0E-BD7D-CBC911B86469}" type="slidenum">
              <a:rPr lang="en-US" smtClean="0"/>
              <a:pPr/>
              <a:t>3</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603281"/>
            <a:ext cx="8229600" cy="4035519"/>
          </a:xfrm>
          <a:prstGeom prst="rect">
            <a:avLst/>
          </a:prstGeom>
          <a:noFill/>
          <a:ln w="9525">
            <a:noFill/>
            <a:miter lim="800000"/>
            <a:headEnd/>
            <a:tailEnd/>
          </a:ln>
          <a:effectLst/>
        </p:spPr>
      </p:pic>
      <p:sp>
        <p:nvSpPr>
          <p:cNvPr id="7" name="Rectangle 6"/>
          <p:cNvSpPr/>
          <p:nvPr/>
        </p:nvSpPr>
        <p:spPr>
          <a:xfrm>
            <a:off x="609600" y="5486400"/>
            <a:ext cx="8305800" cy="1077218"/>
          </a:xfrm>
          <a:prstGeom prst="rect">
            <a:avLst/>
          </a:prstGeom>
        </p:spPr>
        <p:txBody>
          <a:bodyPr wrap="square">
            <a:spAutoFit/>
          </a:bodyPr>
          <a:lstStyle/>
          <a:p>
            <a:pPr>
              <a:buFont typeface="Arial" pitchFamily="34" charset="0"/>
              <a:buChar char="•"/>
            </a:pPr>
            <a:r>
              <a:rPr lang="en-US" sz="1600" dirty="0" smtClean="0">
                <a:solidFill>
                  <a:srgbClr val="FF0000"/>
                </a:solidFill>
              </a:rPr>
              <a:t> The MIPS computer can address 4 </a:t>
            </a:r>
            <a:r>
              <a:rPr lang="en-US" sz="1600" dirty="0" err="1" smtClean="0">
                <a:solidFill>
                  <a:srgbClr val="FF0000"/>
                </a:solidFill>
              </a:rPr>
              <a:t>Gbyte</a:t>
            </a:r>
            <a:r>
              <a:rPr lang="en-US" sz="1600" dirty="0" smtClean="0">
                <a:solidFill>
                  <a:srgbClr val="FF0000"/>
                </a:solidFill>
              </a:rPr>
              <a:t> of memory, from address 0x0000 0000 to 0xffff </a:t>
            </a:r>
            <a:r>
              <a:rPr lang="en-US" sz="1600" dirty="0" err="1" smtClean="0">
                <a:solidFill>
                  <a:srgbClr val="FF0000"/>
                </a:solidFill>
              </a:rPr>
              <a:t>ffff</a:t>
            </a:r>
            <a:r>
              <a:rPr lang="en-US" sz="1600" dirty="0" smtClean="0">
                <a:solidFill>
                  <a:srgbClr val="FF0000"/>
                </a:solidFill>
              </a:rPr>
              <a:t> </a:t>
            </a:r>
          </a:p>
          <a:p>
            <a:pPr>
              <a:buFont typeface="Arial" pitchFamily="34" charset="0"/>
              <a:buChar char="•"/>
            </a:pPr>
            <a:r>
              <a:rPr lang="en-US" sz="1600" dirty="0" smtClean="0">
                <a:solidFill>
                  <a:srgbClr val="FF0000"/>
                </a:solidFill>
              </a:rPr>
              <a:t> User memory is limited to locations below 0x7fff </a:t>
            </a:r>
            <a:r>
              <a:rPr lang="en-US" sz="1600" dirty="0" err="1" smtClean="0">
                <a:solidFill>
                  <a:srgbClr val="FF0000"/>
                </a:solidFill>
              </a:rPr>
              <a:t>ffff</a:t>
            </a:r>
            <a:endParaRPr lang="en-US" sz="1600" dirty="0" smtClean="0">
              <a:solidFill>
                <a:srgbClr val="FF0000"/>
              </a:solidFill>
            </a:endParaRPr>
          </a:p>
          <a:p>
            <a:pPr>
              <a:buFont typeface="Arial" pitchFamily="34" charset="0"/>
              <a:buChar char="•"/>
            </a:pPr>
            <a:r>
              <a:rPr lang="en-US" sz="1600" dirty="0" smtClean="0">
                <a:solidFill>
                  <a:srgbClr val="FF0000"/>
                </a:solidFill>
              </a:rPr>
              <a:t> Text (program) storage always starts at 0x0040 0000</a:t>
            </a:r>
          </a:p>
          <a:p>
            <a:pPr>
              <a:buFont typeface="Arial" pitchFamily="34" charset="0"/>
              <a:buChar char="•"/>
            </a:pPr>
            <a:r>
              <a:rPr lang="en-US" sz="1600" dirty="0" smtClean="0">
                <a:solidFill>
                  <a:srgbClr val="FF0000"/>
                </a:solidFill>
              </a:rPr>
              <a:t> Data storage always starts at 0x1001 0000</a:t>
            </a:r>
            <a:endParaRPr lang="en-US" sz="1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a:xfrm>
            <a:off x="1066800" y="304800"/>
            <a:ext cx="6848475" cy="422275"/>
          </a:xfrm>
          <a:noFill/>
          <a:ln/>
        </p:spPr>
        <p:txBody>
          <a:bodyPr wrap="none">
            <a:noAutofit/>
          </a:bodyPr>
          <a:lstStyle/>
          <a:p>
            <a:r>
              <a:rPr lang="en-US" sz="3600" dirty="0"/>
              <a:t>Single Cycle vs. Multiple Cycle Timing</a:t>
            </a:r>
          </a:p>
        </p:txBody>
      </p:sp>
      <p:grpSp>
        <p:nvGrpSpPr>
          <p:cNvPr id="2" name="Group 3"/>
          <p:cNvGrpSpPr>
            <a:grpSpLocks/>
          </p:cNvGrpSpPr>
          <p:nvPr/>
        </p:nvGrpSpPr>
        <p:grpSpPr bwMode="auto">
          <a:xfrm>
            <a:off x="207963" y="3482975"/>
            <a:ext cx="8542337" cy="2308225"/>
            <a:chOff x="131" y="2112"/>
            <a:chExt cx="5381" cy="1454"/>
          </a:xfrm>
        </p:grpSpPr>
        <p:sp>
          <p:nvSpPr>
            <p:cNvPr id="1199108" name="Rectangle 4"/>
            <p:cNvSpPr>
              <a:spLocks noChangeArrowheads="1"/>
            </p:cNvSpPr>
            <p:nvPr/>
          </p:nvSpPr>
          <p:spPr bwMode="auto">
            <a:xfrm>
              <a:off x="131" y="2572"/>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99109" name="Line 5"/>
            <p:cNvSpPr>
              <a:spLocks noChangeShapeType="1"/>
            </p:cNvSpPr>
            <p:nvPr/>
          </p:nvSpPr>
          <p:spPr bwMode="auto">
            <a:xfrm>
              <a:off x="48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10" name="Line 6"/>
            <p:cNvSpPr>
              <a:spLocks noChangeShapeType="1"/>
            </p:cNvSpPr>
            <p:nvPr/>
          </p:nvSpPr>
          <p:spPr bwMode="auto">
            <a:xfrm>
              <a:off x="48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11" name="Line 7"/>
            <p:cNvSpPr>
              <a:spLocks noChangeShapeType="1"/>
            </p:cNvSpPr>
            <p:nvPr/>
          </p:nvSpPr>
          <p:spPr bwMode="auto">
            <a:xfrm flipV="1">
              <a:off x="72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12" name="Line 8"/>
            <p:cNvSpPr>
              <a:spLocks noChangeShapeType="1"/>
            </p:cNvSpPr>
            <p:nvPr/>
          </p:nvSpPr>
          <p:spPr bwMode="auto">
            <a:xfrm>
              <a:off x="72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13" name="Line 9"/>
            <p:cNvSpPr>
              <a:spLocks noChangeShapeType="1"/>
            </p:cNvSpPr>
            <p:nvPr/>
          </p:nvSpPr>
          <p:spPr bwMode="auto">
            <a:xfrm>
              <a:off x="96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14" name="Line 10"/>
            <p:cNvSpPr>
              <a:spLocks noChangeShapeType="1"/>
            </p:cNvSpPr>
            <p:nvPr/>
          </p:nvSpPr>
          <p:spPr bwMode="auto">
            <a:xfrm>
              <a:off x="24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15" name="Rectangle 11"/>
            <p:cNvSpPr>
              <a:spLocks noChangeArrowheads="1"/>
            </p:cNvSpPr>
            <p:nvPr/>
          </p:nvSpPr>
          <p:spPr bwMode="auto">
            <a:xfrm>
              <a:off x="46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9116" name="Rectangle 12"/>
            <p:cNvSpPr>
              <a:spLocks noChangeArrowheads="1"/>
            </p:cNvSpPr>
            <p:nvPr/>
          </p:nvSpPr>
          <p:spPr bwMode="auto">
            <a:xfrm>
              <a:off x="144" y="2112"/>
              <a:ext cx="200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Multiple Cycle Implementation:</a:t>
              </a:r>
            </a:p>
          </p:txBody>
        </p:sp>
        <p:grpSp>
          <p:nvGrpSpPr>
            <p:cNvPr id="3" name="Group 13"/>
            <p:cNvGrpSpPr>
              <a:grpSpLocks/>
            </p:cNvGrpSpPr>
            <p:nvPr/>
          </p:nvGrpSpPr>
          <p:grpSpPr bwMode="auto">
            <a:xfrm>
              <a:off x="488" y="3356"/>
              <a:ext cx="2384" cy="210"/>
              <a:chOff x="488" y="2540"/>
              <a:chExt cx="2384" cy="210"/>
            </a:xfrm>
          </p:grpSpPr>
          <p:grpSp>
            <p:nvGrpSpPr>
              <p:cNvPr id="4" name="Group 14"/>
              <p:cNvGrpSpPr>
                <a:grpSpLocks/>
              </p:cNvGrpSpPr>
              <p:nvPr/>
            </p:nvGrpSpPr>
            <p:grpSpPr bwMode="auto">
              <a:xfrm>
                <a:off x="488" y="2540"/>
                <a:ext cx="518" cy="210"/>
                <a:chOff x="488" y="2540"/>
                <a:chExt cx="518" cy="210"/>
              </a:xfrm>
            </p:grpSpPr>
            <p:sp>
              <p:nvSpPr>
                <p:cNvPr id="1199119" name="Rectangle 15"/>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20" name="Rectangle 16"/>
                <p:cNvSpPr>
                  <a:spLocks noChangeArrowheads="1"/>
                </p:cNvSpPr>
                <p:nvPr/>
              </p:nvSpPr>
              <p:spPr bwMode="auto">
                <a:xfrm>
                  <a:off x="5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5" name="Group 17"/>
              <p:cNvGrpSpPr>
                <a:grpSpLocks/>
              </p:cNvGrpSpPr>
              <p:nvPr/>
            </p:nvGrpSpPr>
            <p:grpSpPr bwMode="auto">
              <a:xfrm>
                <a:off x="968" y="2540"/>
                <a:ext cx="464" cy="210"/>
                <a:chOff x="968" y="2540"/>
                <a:chExt cx="464" cy="210"/>
              </a:xfrm>
            </p:grpSpPr>
            <p:sp>
              <p:nvSpPr>
                <p:cNvPr id="1199122" name="Rectangle 18"/>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23" name="Rectangle 19"/>
                <p:cNvSpPr>
                  <a:spLocks noChangeArrowheads="1"/>
                </p:cNvSpPr>
                <p:nvPr/>
              </p:nvSpPr>
              <p:spPr bwMode="auto">
                <a:xfrm>
                  <a:off x="10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6" name="Group 20"/>
              <p:cNvGrpSpPr>
                <a:grpSpLocks/>
              </p:cNvGrpSpPr>
              <p:nvPr/>
            </p:nvGrpSpPr>
            <p:grpSpPr bwMode="auto">
              <a:xfrm>
                <a:off x="1448" y="2540"/>
                <a:ext cx="464" cy="210"/>
                <a:chOff x="1448" y="2540"/>
                <a:chExt cx="464" cy="210"/>
              </a:xfrm>
            </p:grpSpPr>
            <p:sp>
              <p:nvSpPr>
                <p:cNvPr id="1199125" name="Rectangle 21"/>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26" name="Rectangle 22"/>
                <p:cNvSpPr>
                  <a:spLocks noChangeArrowheads="1"/>
                </p:cNvSpPr>
                <p:nvPr/>
              </p:nvSpPr>
              <p:spPr bwMode="auto">
                <a:xfrm>
                  <a:off x="14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7" name="Group 23"/>
              <p:cNvGrpSpPr>
                <a:grpSpLocks/>
              </p:cNvGrpSpPr>
              <p:nvPr/>
            </p:nvGrpSpPr>
            <p:grpSpPr bwMode="auto">
              <a:xfrm>
                <a:off x="1928" y="2540"/>
                <a:ext cx="464" cy="210"/>
                <a:chOff x="1928" y="2540"/>
                <a:chExt cx="464" cy="210"/>
              </a:xfrm>
            </p:grpSpPr>
            <p:sp>
              <p:nvSpPr>
                <p:cNvPr id="1199128" name="Rectangle 24"/>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29" name="Rectangle 25"/>
                <p:cNvSpPr>
                  <a:spLocks noChangeArrowheads="1"/>
                </p:cNvSpPr>
                <p:nvPr/>
              </p:nvSpPr>
              <p:spPr bwMode="auto">
                <a:xfrm>
                  <a:off x="19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grpSp>
            <p:nvGrpSpPr>
              <p:cNvPr id="8" name="Group 26"/>
              <p:cNvGrpSpPr>
                <a:grpSpLocks/>
              </p:cNvGrpSpPr>
              <p:nvPr/>
            </p:nvGrpSpPr>
            <p:grpSpPr bwMode="auto">
              <a:xfrm>
                <a:off x="2408" y="2540"/>
                <a:ext cx="464" cy="210"/>
                <a:chOff x="2408" y="2540"/>
                <a:chExt cx="464" cy="210"/>
              </a:xfrm>
            </p:grpSpPr>
            <p:sp>
              <p:nvSpPr>
                <p:cNvPr id="1199131" name="Rectangle 27"/>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32" name="Rectangle 28"/>
                <p:cNvSpPr>
                  <a:spLocks noChangeArrowheads="1"/>
                </p:cNvSpPr>
                <p:nvPr/>
              </p:nvSpPr>
              <p:spPr bwMode="auto">
                <a:xfrm>
                  <a:off x="2483" y="2540"/>
                  <a:ext cx="327"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WB</a:t>
                  </a:r>
                </a:p>
              </p:txBody>
            </p:sp>
          </p:grpSp>
        </p:grpSp>
        <p:sp>
          <p:nvSpPr>
            <p:cNvPr id="1199133" name="Line 29"/>
            <p:cNvSpPr>
              <a:spLocks noChangeShapeType="1"/>
            </p:cNvSpPr>
            <p:nvPr/>
          </p:nvSpPr>
          <p:spPr bwMode="auto">
            <a:xfrm>
              <a:off x="96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34" name="Line 30"/>
            <p:cNvSpPr>
              <a:spLocks noChangeShapeType="1"/>
            </p:cNvSpPr>
            <p:nvPr/>
          </p:nvSpPr>
          <p:spPr bwMode="auto">
            <a:xfrm flipV="1">
              <a:off x="120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35" name="Line 31"/>
            <p:cNvSpPr>
              <a:spLocks noChangeShapeType="1"/>
            </p:cNvSpPr>
            <p:nvPr/>
          </p:nvSpPr>
          <p:spPr bwMode="auto">
            <a:xfrm>
              <a:off x="120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36" name="Line 32"/>
            <p:cNvSpPr>
              <a:spLocks noChangeShapeType="1"/>
            </p:cNvSpPr>
            <p:nvPr/>
          </p:nvSpPr>
          <p:spPr bwMode="auto">
            <a:xfrm>
              <a:off x="144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37" name="Line 33"/>
            <p:cNvSpPr>
              <a:spLocks noChangeShapeType="1"/>
            </p:cNvSpPr>
            <p:nvPr/>
          </p:nvSpPr>
          <p:spPr bwMode="auto">
            <a:xfrm flipV="1">
              <a:off x="96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38" name="Rectangle 34"/>
            <p:cNvSpPr>
              <a:spLocks noChangeArrowheads="1"/>
            </p:cNvSpPr>
            <p:nvPr/>
          </p:nvSpPr>
          <p:spPr bwMode="auto">
            <a:xfrm>
              <a:off x="94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9139" name="Line 35"/>
            <p:cNvSpPr>
              <a:spLocks noChangeShapeType="1"/>
            </p:cNvSpPr>
            <p:nvPr/>
          </p:nvSpPr>
          <p:spPr bwMode="auto">
            <a:xfrm>
              <a:off x="144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40" name="Line 36"/>
            <p:cNvSpPr>
              <a:spLocks noChangeShapeType="1"/>
            </p:cNvSpPr>
            <p:nvPr/>
          </p:nvSpPr>
          <p:spPr bwMode="auto">
            <a:xfrm flipV="1">
              <a:off x="168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41" name="Line 37"/>
            <p:cNvSpPr>
              <a:spLocks noChangeShapeType="1"/>
            </p:cNvSpPr>
            <p:nvPr/>
          </p:nvSpPr>
          <p:spPr bwMode="auto">
            <a:xfrm>
              <a:off x="168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42" name="Line 38"/>
            <p:cNvSpPr>
              <a:spLocks noChangeShapeType="1"/>
            </p:cNvSpPr>
            <p:nvPr/>
          </p:nvSpPr>
          <p:spPr bwMode="auto">
            <a:xfrm>
              <a:off x="192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43" name="Line 39"/>
            <p:cNvSpPr>
              <a:spLocks noChangeShapeType="1"/>
            </p:cNvSpPr>
            <p:nvPr/>
          </p:nvSpPr>
          <p:spPr bwMode="auto">
            <a:xfrm flipV="1">
              <a:off x="144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44" name="Rectangle 40"/>
            <p:cNvSpPr>
              <a:spLocks noChangeArrowheads="1"/>
            </p:cNvSpPr>
            <p:nvPr/>
          </p:nvSpPr>
          <p:spPr bwMode="auto">
            <a:xfrm>
              <a:off x="142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3</a:t>
              </a:r>
            </a:p>
          </p:txBody>
        </p:sp>
        <p:sp>
          <p:nvSpPr>
            <p:cNvPr id="1199145" name="Line 41"/>
            <p:cNvSpPr>
              <a:spLocks noChangeShapeType="1"/>
            </p:cNvSpPr>
            <p:nvPr/>
          </p:nvSpPr>
          <p:spPr bwMode="auto">
            <a:xfrm>
              <a:off x="192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46" name="Line 42"/>
            <p:cNvSpPr>
              <a:spLocks noChangeShapeType="1"/>
            </p:cNvSpPr>
            <p:nvPr/>
          </p:nvSpPr>
          <p:spPr bwMode="auto">
            <a:xfrm flipV="1">
              <a:off x="216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47" name="Line 43"/>
            <p:cNvSpPr>
              <a:spLocks noChangeShapeType="1"/>
            </p:cNvSpPr>
            <p:nvPr/>
          </p:nvSpPr>
          <p:spPr bwMode="auto">
            <a:xfrm>
              <a:off x="216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48" name="Line 44"/>
            <p:cNvSpPr>
              <a:spLocks noChangeShapeType="1"/>
            </p:cNvSpPr>
            <p:nvPr/>
          </p:nvSpPr>
          <p:spPr bwMode="auto">
            <a:xfrm>
              <a:off x="240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49" name="Line 45"/>
            <p:cNvSpPr>
              <a:spLocks noChangeShapeType="1"/>
            </p:cNvSpPr>
            <p:nvPr/>
          </p:nvSpPr>
          <p:spPr bwMode="auto">
            <a:xfrm flipV="1">
              <a:off x="192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50" name="Rectangle 46"/>
            <p:cNvSpPr>
              <a:spLocks noChangeArrowheads="1"/>
            </p:cNvSpPr>
            <p:nvPr/>
          </p:nvSpPr>
          <p:spPr bwMode="auto">
            <a:xfrm>
              <a:off x="190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4</a:t>
              </a:r>
            </a:p>
          </p:txBody>
        </p:sp>
        <p:sp>
          <p:nvSpPr>
            <p:cNvPr id="1199151" name="Line 47"/>
            <p:cNvSpPr>
              <a:spLocks noChangeShapeType="1"/>
            </p:cNvSpPr>
            <p:nvPr/>
          </p:nvSpPr>
          <p:spPr bwMode="auto">
            <a:xfrm>
              <a:off x="240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52" name="Line 48"/>
            <p:cNvSpPr>
              <a:spLocks noChangeShapeType="1"/>
            </p:cNvSpPr>
            <p:nvPr/>
          </p:nvSpPr>
          <p:spPr bwMode="auto">
            <a:xfrm flipV="1">
              <a:off x="264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53" name="Line 49"/>
            <p:cNvSpPr>
              <a:spLocks noChangeShapeType="1"/>
            </p:cNvSpPr>
            <p:nvPr/>
          </p:nvSpPr>
          <p:spPr bwMode="auto">
            <a:xfrm>
              <a:off x="264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54" name="Line 50"/>
            <p:cNvSpPr>
              <a:spLocks noChangeShapeType="1"/>
            </p:cNvSpPr>
            <p:nvPr/>
          </p:nvSpPr>
          <p:spPr bwMode="auto">
            <a:xfrm>
              <a:off x="288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55" name="Line 51"/>
            <p:cNvSpPr>
              <a:spLocks noChangeShapeType="1"/>
            </p:cNvSpPr>
            <p:nvPr/>
          </p:nvSpPr>
          <p:spPr bwMode="auto">
            <a:xfrm flipV="1">
              <a:off x="240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56" name="Rectangle 52"/>
            <p:cNvSpPr>
              <a:spLocks noChangeArrowheads="1"/>
            </p:cNvSpPr>
            <p:nvPr/>
          </p:nvSpPr>
          <p:spPr bwMode="auto">
            <a:xfrm>
              <a:off x="238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5</a:t>
              </a:r>
            </a:p>
          </p:txBody>
        </p:sp>
        <p:sp>
          <p:nvSpPr>
            <p:cNvPr id="1199157" name="Line 53"/>
            <p:cNvSpPr>
              <a:spLocks noChangeShapeType="1"/>
            </p:cNvSpPr>
            <p:nvPr/>
          </p:nvSpPr>
          <p:spPr bwMode="auto">
            <a:xfrm>
              <a:off x="288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58" name="Line 54"/>
            <p:cNvSpPr>
              <a:spLocks noChangeShapeType="1"/>
            </p:cNvSpPr>
            <p:nvPr/>
          </p:nvSpPr>
          <p:spPr bwMode="auto">
            <a:xfrm flipV="1">
              <a:off x="312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59" name="Line 55"/>
            <p:cNvSpPr>
              <a:spLocks noChangeShapeType="1"/>
            </p:cNvSpPr>
            <p:nvPr/>
          </p:nvSpPr>
          <p:spPr bwMode="auto">
            <a:xfrm>
              <a:off x="312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60" name="Line 56"/>
            <p:cNvSpPr>
              <a:spLocks noChangeShapeType="1"/>
            </p:cNvSpPr>
            <p:nvPr/>
          </p:nvSpPr>
          <p:spPr bwMode="auto">
            <a:xfrm>
              <a:off x="336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61" name="Rectangle 57"/>
            <p:cNvSpPr>
              <a:spLocks noChangeArrowheads="1"/>
            </p:cNvSpPr>
            <p:nvPr/>
          </p:nvSpPr>
          <p:spPr bwMode="auto">
            <a:xfrm>
              <a:off x="286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6</a:t>
              </a:r>
            </a:p>
          </p:txBody>
        </p:sp>
        <p:sp>
          <p:nvSpPr>
            <p:cNvPr id="1199162" name="Line 58"/>
            <p:cNvSpPr>
              <a:spLocks noChangeShapeType="1"/>
            </p:cNvSpPr>
            <p:nvPr/>
          </p:nvSpPr>
          <p:spPr bwMode="auto">
            <a:xfrm>
              <a:off x="336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63" name="Line 59"/>
            <p:cNvSpPr>
              <a:spLocks noChangeShapeType="1"/>
            </p:cNvSpPr>
            <p:nvPr/>
          </p:nvSpPr>
          <p:spPr bwMode="auto">
            <a:xfrm flipV="1">
              <a:off x="360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64" name="Line 60"/>
            <p:cNvSpPr>
              <a:spLocks noChangeShapeType="1"/>
            </p:cNvSpPr>
            <p:nvPr/>
          </p:nvSpPr>
          <p:spPr bwMode="auto">
            <a:xfrm>
              <a:off x="360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65" name="Line 61"/>
            <p:cNvSpPr>
              <a:spLocks noChangeShapeType="1"/>
            </p:cNvSpPr>
            <p:nvPr/>
          </p:nvSpPr>
          <p:spPr bwMode="auto">
            <a:xfrm>
              <a:off x="384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66" name="Line 62"/>
            <p:cNvSpPr>
              <a:spLocks noChangeShapeType="1"/>
            </p:cNvSpPr>
            <p:nvPr/>
          </p:nvSpPr>
          <p:spPr bwMode="auto">
            <a:xfrm flipV="1">
              <a:off x="336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67" name="Rectangle 63"/>
            <p:cNvSpPr>
              <a:spLocks noChangeArrowheads="1"/>
            </p:cNvSpPr>
            <p:nvPr/>
          </p:nvSpPr>
          <p:spPr bwMode="auto">
            <a:xfrm>
              <a:off x="334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7</a:t>
              </a:r>
            </a:p>
          </p:txBody>
        </p:sp>
        <p:sp>
          <p:nvSpPr>
            <p:cNvPr id="1199168" name="Line 64"/>
            <p:cNvSpPr>
              <a:spLocks noChangeShapeType="1"/>
            </p:cNvSpPr>
            <p:nvPr/>
          </p:nvSpPr>
          <p:spPr bwMode="auto">
            <a:xfrm>
              <a:off x="384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69" name="Line 65"/>
            <p:cNvSpPr>
              <a:spLocks noChangeShapeType="1"/>
            </p:cNvSpPr>
            <p:nvPr/>
          </p:nvSpPr>
          <p:spPr bwMode="auto">
            <a:xfrm flipV="1">
              <a:off x="408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70" name="Line 66"/>
            <p:cNvSpPr>
              <a:spLocks noChangeShapeType="1"/>
            </p:cNvSpPr>
            <p:nvPr/>
          </p:nvSpPr>
          <p:spPr bwMode="auto">
            <a:xfrm>
              <a:off x="408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71" name="Line 67"/>
            <p:cNvSpPr>
              <a:spLocks noChangeShapeType="1"/>
            </p:cNvSpPr>
            <p:nvPr/>
          </p:nvSpPr>
          <p:spPr bwMode="auto">
            <a:xfrm>
              <a:off x="432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72" name="Line 68"/>
            <p:cNvSpPr>
              <a:spLocks noChangeShapeType="1"/>
            </p:cNvSpPr>
            <p:nvPr/>
          </p:nvSpPr>
          <p:spPr bwMode="auto">
            <a:xfrm flipV="1">
              <a:off x="384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73" name="Rectangle 69"/>
            <p:cNvSpPr>
              <a:spLocks noChangeArrowheads="1"/>
            </p:cNvSpPr>
            <p:nvPr/>
          </p:nvSpPr>
          <p:spPr bwMode="auto">
            <a:xfrm>
              <a:off x="382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8</a:t>
              </a:r>
            </a:p>
          </p:txBody>
        </p:sp>
        <p:sp>
          <p:nvSpPr>
            <p:cNvPr id="1199174" name="Line 70"/>
            <p:cNvSpPr>
              <a:spLocks noChangeShapeType="1"/>
            </p:cNvSpPr>
            <p:nvPr/>
          </p:nvSpPr>
          <p:spPr bwMode="auto">
            <a:xfrm>
              <a:off x="432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75" name="Line 71"/>
            <p:cNvSpPr>
              <a:spLocks noChangeShapeType="1"/>
            </p:cNvSpPr>
            <p:nvPr/>
          </p:nvSpPr>
          <p:spPr bwMode="auto">
            <a:xfrm flipV="1">
              <a:off x="456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76" name="Line 72"/>
            <p:cNvSpPr>
              <a:spLocks noChangeShapeType="1"/>
            </p:cNvSpPr>
            <p:nvPr/>
          </p:nvSpPr>
          <p:spPr bwMode="auto">
            <a:xfrm>
              <a:off x="456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77" name="Line 73"/>
            <p:cNvSpPr>
              <a:spLocks noChangeShapeType="1"/>
            </p:cNvSpPr>
            <p:nvPr/>
          </p:nvSpPr>
          <p:spPr bwMode="auto">
            <a:xfrm>
              <a:off x="480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78" name="Line 74"/>
            <p:cNvSpPr>
              <a:spLocks noChangeShapeType="1"/>
            </p:cNvSpPr>
            <p:nvPr/>
          </p:nvSpPr>
          <p:spPr bwMode="auto">
            <a:xfrm flipV="1">
              <a:off x="432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79" name="Rectangle 75"/>
            <p:cNvSpPr>
              <a:spLocks noChangeArrowheads="1"/>
            </p:cNvSpPr>
            <p:nvPr/>
          </p:nvSpPr>
          <p:spPr bwMode="auto">
            <a:xfrm>
              <a:off x="4307" y="2580"/>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9</a:t>
              </a:r>
            </a:p>
          </p:txBody>
        </p:sp>
        <p:sp>
          <p:nvSpPr>
            <p:cNvPr id="1199180" name="Line 76"/>
            <p:cNvSpPr>
              <a:spLocks noChangeShapeType="1"/>
            </p:cNvSpPr>
            <p:nvPr/>
          </p:nvSpPr>
          <p:spPr bwMode="auto">
            <a:xfrm>
              <a:off x="4808" y="2968"/>
              <a:ext cx="224" cy="0"/>
            </a:xfrm>
            <a:prstGeom prst="line">
              <a:avLst/>
            </a:prstGeom>
            <a:noFill/>
            <a:ln w="25400">
              <a:solidFill>
                <a:schemeClr val="tx1"/>
              </a:solidFill>
              <a:round/>
              <a:headEnd/>
              <a:tailEnd/>
            </a:ln>
            <a:effectLst/>
          </p:spPr>
          <p:txBody>
            <a:bodyPr wrap="none" anchor="ctr"/>
            <a:lstStyle/>
            <a:p>
              <a:endParaRPr lang="en-US"/>
            </a:p>
          </p:txBody>
        </p:sp>
        <p:sp>
          <p:nvSpPr>
            <p:cNvPr id="1199181" name="Line 77"/>
            <p:cNvSpPr>
              <a:spLocks noChangeShapeType="1"/>
            </p:cNvSpPr>
            <p:nvPr/>
          </p:nvSpPr>
          <p:spPr bwMode="auto">
            <a:xfrm flipV="1">
              <a:off x="5040" y="2816"/>
              <a:ext cx="0" cy="160"/>
            </a:xfrm>
            <a:prstGeom prst="line">
              <a:avLst/>
            </a:prstGeom>
            <a:noFill/>
            <a:ln w="25400">
              <a:solidFill>
                <a:schemeClr val="tx1"/>
              </a:solidFill>
              <a:round/>
              <a:headEnd/>
              <a:tailEnd/>
            </a:ln>
            <a:effectLst/>
          </p:spPr>
          <p:txBody>
            <a:bodyPr wrap="none" anchor="ctr"/>
            <a:lstStyle/>
            <a:p>
              <a:endParaRPr lang="en-US"/>
            </a:p>
          </p:txBody>
        </p:sp>
        <p:sp>
          <p:nvSpPr>
            <p:cNvPr id="1199182" name="Line 78"/>
            <p:cNvSpPr>
              <a:spLocks noChangeShapeType="1"/>
            </p:cNvSpPr>
            <p:nvPr/>
          </p:nvSpPr>
          <p:spPr bwMode="auto">
            <a:xfrm>
              <a:off x="5048" y="2824"/>
              <a:ext cx="224" cy="0"/>
            </a:xfrm>
            <a:prstGeom prst="line">
              <a:avLst/>
            </a:prstGeom>
            <a:noFill/>
            <a:ln w="25400">
              <a:solidFill>
                <a:schemeClr val="tx1"/>
              </a:solidFill>
              <a:round/>
              <a:headEnd/>
              <a:tailEnd/>
            </a:ln>
            <a:effectLst/>
          </p:spPr>
          <p:txBody>
            <a:bodyPr wrap="none" anchor="ctr"/>
            <a:lstStyle/>
            <a:p>
              <a:endParaRPr lang="en-US"/>
            </a:p>
          </p:txBody>
        </p:sp>
        <p:sp>
          <p:nvSpPr>
            <p:cNvPr id="1199183" name="Line 79"/>
            <p:cNvSpPr>
              <a:spLocks noChangeShapeType="1"/>
            </p:cNvSpPr>
            <p:nvPr/>
          </p:nvSpPr>
          <p:spPr bwMode="auto">
            <a:xfrm>
              <a:off x="5280" y="2832"/>
              <a:ext cx="0" cy="128"/>
            </a:xfrm>
            <a:prstGeom prst="line">
              <a:avLst/>
            </a:prstGeom>
            <a:noFill/>
            <a:ln w="25400">
              <a:solidFill>
                <a:schemeClr val="tx1"/>
              </a:solidFill>
              <a:round/>
              <a:headEnd/>
              <a:tailEnd/>
            </a:ln>
            <a:effectLst/>
          </p:spPr>
          <p:txBody>
            <a:bodyPr wrap="none" anchor="ctr"/>
            <a:lstStyle/>
            <a:p>
              <a:endParaRPr lang="en-US"/>
            </a:p>
          </p:txBody>
        </p:sp>
        <p:sp>
          <p:nvSpPr>
            <p:cNvPr id="1199184" name="Line 80"/>
            <p:cNvSpPr>
              <a:spLocks noChangeShapeType="1"/>
            </p:cNvSpPr>
            <p:nvPr/>
          </p:nvSpPr>
          <p:spPr bwMode="auto">
            <a:xfrm flipV="1">
              <a:off x="4800" y="2576"/>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185" name="Rectangle 81"/>
            <p:cNvSpPr>
              <a:spLocks noChangeArrowheads="1"/>
            </p:cNvSpPr>
            <p:nvPr/>
          </p:nvSpPr>
          <p:spPr bwMode="auto">
            <a:xfrm>
              <a:off x="4739" y="2580"/>
              <a:ext cx="63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10</a:t>
              </a:r>
            </a:p>
          </p:txBody>
        </p:sp>
        <p:sp>
          <p:nvSpPr>
            <p:cNvPr id="1199186" name="Line 82"/>
            <p:cNvSpPr>
              <a:spLocks noChangeShapeType="1"/>
            </p:cNvSpPr>
            <p:nvPr/>
          </p:nvSpPr>
          <p:spPr bwMode="auto">
            <a:xfrm>
              <a:off x="5288" y="2968"/>
              <a:ext cx="224" cy="0"/>
            </a:xfrm>
            <a:prstGeom prst="line">
              <a:avLst/>
            </a:prstGeom>
            <a:noFill/>
            <a:ln w="25400">
              <a:solidFill>
                <a:schemeClr val="tx1"/>
              </a:solidFill>
              <a:round/>
              <a:headEnd/>
              <a:tailEnd/>
            </a:ln>
            <a:effectLst/>
          </p:spPr>
          <p:txBody>
            <a:bodyPr wrap="none" anchor="ctr"/>
            <a:lstStyle/>
            <a:p>
              <a:endParaRPr lang="en-US"/>
            </a:p>
          </p:txBody>
        </p:sp>
        <p:grpSp>
          <p:nvGrpSpPr>
            <p:cNvPr id="9" name="Group 83"/>
            <p:cNvGrpSpPr>
              <a:grpSpLocks/>
            </p:cNvGrpSpPr>
            <p:nvPr/>
          </p:nvGrpSpPr>
          <p:grpSpPr bwMode="auto">
            <a:xfrm>
              <a:off x="2888" y="3356"/>
              <a:ext cx="518" cy="210"/>
              <a:chOff x="2888" y="2540"/>
              <a:chExt cx="518" cy="210"/>
            </a:xfrm>
          </p:grpSpPr>
          <p:sp>
            <p:nvSpPr>
              <p:cNvPr id="1199188" name="Rectangle 84"/>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89" name="Rectangle 85"/>
              <p:cNvSpPr>
                <a:spLocks noChangeArrowheads="1"/>
              </p:cNvSpPr>
              <p:nvPr/>
            </p:nvSpPr>
            <p:spPr bwMode="auto">
              <a:xfrm>
                <a:off x="291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grpSp>
          <p:nvGrpSpPr>
            <p:cNvPr id="10" name="Group 86"/>
            <p:cNvGrpSpPr>
              <a:grpSpLocks/>
            </p:cNvGrpSpPr>
            <p:nvPr/>
          </p:nvGrpSpPr>
          <p:grpSpPr bwMode="auto">
            <a:xfrm>
              <a:off x="3368" y="3356"/>
              <a:ext cx="464" cy="210"/>
              <a:chOff x="3368" y="2540"/>
              <a:chExt cx="464" cy="210"/>
            </a:xfrm>
          </p:grpSpPr>
          <p:sp>
            <p:nvSpPr>
              <p:cNvPr id="1199191" name="Rectangle 87"/>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92" name="Rectangle 88"/>
              <p:cNvSpPr>
                <a:spLocks noChangeArrowheads="1"/>
              </p:cNvSpPr>
              <p:nvPr/>
            </p:nvSpPr>
            <p:spPr bwMode="auto">
              <a:xfrm>
                <a:off x="3443" y="2540"/>
                <a:ext cx="34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Dec</a:t>
                </a:r>
              </a:p>
            </p:txBody>
          </p:sp>
        </p:grpSp>
        <p:grpSp>
          <p:nvGrpSpPr>
            <p:cNvPr id="11" name="Group 89"/>
            <p:cNvGrpSpPr>
              <a:grpSpLocks/>
            </p:cNvGrpSpPr>
            <p:nvPr/>
          </p:nvGrpSpPr>
          <p:grpSpPr bwMode="auto">
            <a:xfrm>
              <a:off x="3848" y="3356"/>
              <a:ext cx="464" cy="210"/>
              <a:chOff x="3848" y="2540"/>
              <a:chExt cx="464" cy="210"/>
            </a:xfrm>
          </p:grpSpPr>
          <p:sp>
            <p:nvSpPr>
              <p:cNvPr id="1199194" name="Rectangle 90"/>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95" name="Rectangle 91"/>
              <p:cNvSpPr>
                <a:spLocks noChangeArrowheads="1"/>
              </p:cNvSpPr>
              <p:nvPr/>
            </p:nvSpPr>
            <p:spPr bwMode="auto">
              <a:xfrm>
                <a:off x="3875" y="2540"/>
                <a:ext cx="4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Exec</a:t>
                </a:r>
              </a:p>
            </p:txBody>
          </p:sp>
        </p:grpSp>
        <p:grpSp>
          <p:nvGrpSpPr>
            <p:cNvPr id="12" name="Group 92"/>
            <p:cNvGrpSpPr>
              <a:grpSpLocks/>
            </p:cNvGrpSpPr>
            <p:nvPr/>
          </p:nvGrpSpPr>
          <p:grpSpPr bwMode="auto">
            <a:xfrm>
              <a:off x="4328" y="3356"/>
              <a:ext cx="464" cy="210"/>
              <a:chOff x="4328" y="2540"/>
              <a:chExt cx="464" cy="210"/>
            </a:xfrm>
          </p:grpSpPr>
          <p:sp>
            <p:nvSpPr>
              <p:cNvPr id="1199197" name="Rectangle 93"/>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198" name="Rectangle 94"/>
              <p:cNvSpPr>
                <a:spLocks noChangeArrowheads="1"/>
              </p:cNvSpPr>
              <p:nvPr/>
            </p:nvSpPr>
            <p:spPr bwMode="auto">
              <a:xfrm>
                <a:off x="4355" y="2540"/>
                <a:ext cx="40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Mem</a:t>
                </a:r>
              </a:p>
            </p:txBody>
          </p:sp>
        </p:grpSp>
        <p:sp>
          <p:nvSpPr>
            <p:cNvPr id="1199199" name="Rectangle 95"/>
            <p:cNvSpPr>
              <a:spLocks noChangeArrowheads="1"/>
            </p:cNvSpPr>
            <p:nvPr/>
          </p:nvSpPr>
          <p:spPr bwMode="auto">
            <a:xfrm>
              <a:off x="467" y="31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99200" name="Rectangle 96"/>
            <p:cNvSpPr>
              <a:spLocks noChangeArrowheads="1"/>
            </p:cNvSpPr>
            <p:nvPr/>
          </p:nvSpPr>
          <p:spPr bwMode="auto">
            <a:xfrm>
              <a:off x="2867" y="3164"/>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grpSp>
          <p:nvGrpSpPr>
            <p:cNvPr id="13" name="Group 97"/>
            <p:cNvGrpSpPr>
              <a:grpSpLocks/>
            </p:cNvGrpSpPr>
            <p:nvPr/>
          </p:nvGrpSpPr>
          <p:grpSpPr bwMode="auto">
            <a:xfrm>
              <a:off x="4808" y="3356"/>
              <a:ext cx="518" cy="210"/>
              <a:chOff x="4808" y="2540"/>
              <a:chExt cx="518" cy="210"/>
            </a:xfrm>
          </p:grpSpPr>
          <p:sp>
            <p:nvSpPr>
              <p:cNvPr id="1199202" name="Rectangle 98"/>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en-US"/>
              </a:p>
            </p:txBody>
          </p:sp>
          <p:sp>
            <p:nvSpPr>
              <p:cNvPr id="1199203" name="Rectangle 99"/>
              <p:cNvSpPr>
                <a:spLocks noChangeArrowheads="1"/>
              </p:cNvSpPr>
              <p:nvPr/>
            </p:nvSpPr>
            <p:spPr bwMode="auto">
              <a:xfrm>
                <a:off x="4835" y="2540"/>
                <a:ext cx="49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IFetch</a:t>
                </a:r>
              </a:p>
            </p:txBody>
          </p:sp>
        </p:grpSp>
        <p:sp>
          <p:nvSpPr>
            <p:cNvPr id="1199204" name="Rectangle 100"/>
            <p:cNvSpPr>
              <a:spLocks noChangeArrowheads="1"/>
            </p:cNvSpPr>
            <p:nvPr/>
          </p:nvSpPr>
          <p:spPr bwMode="auto">
            <a:xfrm>
              <a:off x="4787" y="3164"/>
              <a:ext cx="51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R-type</a:t>
              </a:r>
            </a:p>
          </p:txBody>
        </p:sp>
      </p:grpSp>
      <p:grpSp>
        <p:nvGrpSpPr>
          <p:cNvPr id="14" name="Group 101"/>
          <p:cNvGrpSpPr>
            <a:grpSpLocks/>
          </p:cNvGrpSpPr>
          <p:nvPr/>
        </p:nvGrpSpPr>
        <p:grpSpPr bwMode="auto">
          <a:xfrm>
            <a:off x="228600" y="914400"/>
            <a:ext cx="8204200" cy="1905000"/>
            <a:chOff x="144" y="576"/>
            <a:chExt cx="5168" cy="1200"/>
          </a:xfrm>
        </p:grpSpPr>
        <p:sp>
          <p:nvSpPr>
            <p:cNvPr id="1199206" name="Line 102"/>
            <p:cNvSpPr>
              <a:spLocks noChangeShapeType="1"/>
            </p:cNvSpPr>
            <p:nvPr/>
          </p:nvSpPr>
          <p:spPr bwMode="auto">
            <a:xfrm>
              <a:off x="248" y="1090"/>
              <a:ext cx="224" cy="0"/>
            </a:xfrm>
            <a:prstGeom prst="line">
              <a:avLst/>
            </a:prstGeom>
            <a:noFill/>
            <a:ln w="25400">
              <a:solidFill>
                <a:schemeClr val="tx1"/>
              </a:solidFill>
              <a:round/>
              <a:headEnd/>
              <a:tailEnd/>
            </a:ln>
            <a:effectLst/>
          </p:spPr>
          <p:txBody>
            <a:bodyPr wrap="none" anchor="ctr"/>
            <a:lstStyle/>
            <a:p>
              <a:endParaRPr lang="en-US"/>
            </a:p>
          </p:txBody>
        </p:sp>
        <p:sp>
          <p:nvSpPr>
            <p:cNvPr id="1199207" name="Line 103"/>
            <p:cNvSpPr>
              <a:spLocks noChangeShapeType="1"/>
            </p:cNvSpPr>
            <p:nvPr/>
          </p:nvSpPr>
          <p:spPr bwMode="auto">
            <a:xfrm>
              <a:off x="480" y="1098"/>
              <a:ext cx="0" cy="128"/>
            </a:xfrm>
            <a:prstGeom prst="line">
              <a:avLst/>
            </a:prstGeom>
            <a:noFill/>
            <a:ln w="25400">
              <a:solidFill>
                <a:schemeClr val="tx1"/>
              </a:solidFill>
              <a:round/>
              <a:headEnd/>
              <a:tailEnd/>
            </a:ln>
            <a:effectLst/>
          </p:spPr>
          <p:txBody>
            <a:bodyPr wrap="none" anchor="ctr"/>
            <a:lstStyle/>
            <a:p>
              <a:endParaRPr lang="en-US"/>
            </a:p>
          </p:txBody>
        </p:sp>
        <p:sp>
          <p:nvSpPr>
            <p:cNvPr id="1199208" name="Line 104"/>
            <p:cNvSpPr>
              <a:spLocks noChangeShapeType="1"/>
            </p:cNvSpPr>
            <p:nvPr/>
          </p:nvSpPr>
          <p:spPr bwMode="auto">
            <a:xfrm>
              <a:off x="2736" y="1098"/>
              <a:ext cx="0" cy="128"/>
            </a:xfrm>
            <a:prstGeom prst="line">
              <a:avLst/>
            </a:prstGeom>
            <a:noFill/>
            <a:ln w="25400">
              <a:solidFill>
                <a:schemeClr val="tx1"/>
              </a:solidFill>
              <a:round/>
              <a:headEnd/>
              <a:tailEnd/>
            </a:ln>
            <a:effectLst/>
          </p:spPr>
          <p:txBody>
            <a:bodyPr wrap="none" anchor="ctr"/>
            <a:lstStyle/>
            <a:p>
              <a:endParaRPr lang="en-US"/>
            </a:p>
          </p:txBody>
        </p:sp>
        <p:sp>
          <p:nvSpPr>
            <p:cNvPr id="1199209" name="Line 105"/>
            <p:cNvSpPr>
              <a:spLocks noChangeShapeType="1"/>
            </p:cNvSpPr>
            <p:nvPr/>
          </p:nvSpPr>
          <p:spPr bwMode="auto">
            <a:xfrm>
              <a:off x="5088" y="1098"/>
              <a:ext cx="0" cy="128"/>
            </a:xfrm>
            <a:prstGeom prst="line">
              <a:avLst/>
            </a:prstGeom>
            <a:noFill/>
            <a:ln w="25400">
              <a:solidFill>
                <a:schemeClr val="tx1"/>
              </a:solidFill>
              <a:round/>
              <a:headEnd/>
              <a:tailEnd/>
            </a:ln>
            <a:effectLst/>
          </p:spPr>
          <p:txBody>
            <a:bodyPr wrap="none" anchor="ctr"/>
            <a:lstStyle/>
            <a:p>
              <a:endParaRPr lang="en-US"/>
            </a:p>
          </p:txBody>
        </p:sp>
        <p:sp>
          <p:nvSpPr>
            <p:cNvPr id="1199210" name="Line 106"/>
            <p:cNvSpPr>
              <a:spLocks noChangeShapeType="1"/>
            </p:cNvSpPr>
            <p:nvPr/>
          </p:nvSpPr>
          <p:spPr bwMode="auto">
            <a:xfrm>
              <a:off x="488" y="1234"/>
              <a:ext cx="1184" cy="0"/>
            </a:xfrm>
            <a:prstGeom prst="line">
              <a:avLst/>
            </a:prstGeom>
            <a:noFill/>
            <a:ln w="25400">
              <a:solidFill>
                <a:schemeClr val="tx1"/>
              </a:solidFill>
              <a:round/>
              <a:headEnd/>
              <a:tailEnd/>
            </a:ln>
            <a:effectLst/>
          </p:spPr>
          <p:txBody>
            <a:bodyPr wrap="none" anchor="ctr"/>
            <a:lstStyle/>
            <a:p>
              <a:endParaRPr lang="en-US"/>
            </a:p>
          </p:txBody>
        </p:sp>
        <p:sp>
          <p:nvSpPr>
            <p:cNvPr id="1199211" name="Line 107"/>
            <p:cNvSpPr>
              <a:spLocks noChangeShapeType="1"/>
            </p:cNvSpPr>
            <p:nvPr/>
          </p:nvSpPr>
          <p:spPr bwMode="auto">
            <a:xfrm>
              <a:off x="1688" y="1090"/>
              <a:ext cx="1040" cy="0"/>
            </a:xfrm>
            <a:prstGeom prst="line">
              <a:avLst/>
            </a:prstGeom>
            <a:noFill/>
            <a:ln w="25400">
              <a:solidFill>
                <a:schemeClr val="tx1"/>
              </a:solidFill>
              <a:round/>
              <a:headEnd/>
              <a:tailEnd/>
            </a:ln>
            <a:effectLst/>
          </p:spPr>
          <p:txBody>
            <a:bodyPr wrap="none" anchor="ctr"/>
            <a:lstStyle/>
            <a:p>
              <a:endParaRPr lang="en-US"/>
            </a:p>
          </p:txBody>
        </p:sp>
        <p:sp>
          <p:nvSpPr>
            <p:cNvPr id="1199212" name="Line 108"/>
            <p:cNvSpPr>
              <a:spLocks noChangeShapeType="1"/>
            </p:cNvSpPr>
            <p:nvPr/>
          </p:nvSpPr>
          <p:spPr bwMode="auto">
            <a:xfrm>
              <a:off x="1680" y="1098"/>
              <a:ext cx="0" cy="128"/>
            </a:xfrm>
            <a:prstGeom prst="line">
              <a:avLst/>
            </a:prstGeom>
            <a:noFill/>
            <a:ln w="25400">
              <a:solidFill>
                <a:schemeClr val="tx1"/>
              </a:solidFill>
              <a:round/>
              <a:headEnd/>
              <a:tailEnd/>
            </a:ln>
            <a:effectLst/>
          </p:spPr>
          <p:txBody>
            <a:bodyPr wrap="none" anchor="ctr"/>
            <a:lstStyle/>
            <a:p>
              <a:endParaRPr lang="en-US"/>
            </a:p>
          </p:txBody>
        </p:sp>
        <p:sp>
          <p:nvSpPr>
            <p:cNvPr id="1199213" name="Line 109"/>
            <p:cNvSpPr>
              <a:spLocks noChangeShapeType="1"/>
            </p:cNvSpPr>
            <p:nvPr/>
          </p:nvSpPr>
          <p:spPr bwMode="auto">
            <a:xfrm>
              <a:off x="2744" y="1234"/>
              <a:ext cx="1184" cy="0"/>
            </a:xfrm>
            <a:prstGeom prst="line">
              <a:avLst/>
            </a:prstGeom>
            <a:noFill/>
            <a:ln w="25400">
              <a:solidFill>
                <a:schemeClr val="tx1"/>
              </a:solidFill>
              <a:round/>
              <a:headEnd/>
              <a:tailEnd/>
            </a:ln>
            <a:effectLst/>
          </p:spPr>
          <p:txBody>
            <a:bodyPr wrap="none" anchor="ctr"/>
            <a:lstStyle/>
            <a:p>
              <a:endParaRPr lang="en-US"/>
            </a:p>
          </p:txBody>
        </p:sp>
        <p:sp>
          <p:nvSpPr>
            <p:cNvPr id="1199214" name="Line 110"/>
            <p:cNvSpPr>
              <a:spLocks noChangeShapeType="1"/>
            </p:cNvSpPr>
            <p:nvPr/>
          </p:nvSpPr>
          <p:spPr bwMode="auto">
            <a:xfrm>
              <a:off x="3944" y="1090"/>
              <a:ext cx="1136" cy="0"/>
            </a:xfrm>
            <a:prstGeom prst="line">
              <a:avLst/>
            </a:prstGeom>
            <a:noFill/>
            <a:ln w="25400">
              <a:solidFill>
                <a:schemeClr val="tx1"/>
              </a:solidFill>
              <a:round/>
              <a:headEnd/>
              <a:tailEnd/>
            </a:ln>
            <a:effectLst/>
          </p:spPr>
          <p:txBody>
            <a:bodyPr wrap="none" anchor="ctr"/>
            <a:lstStyle/>
            <a:p>
              <a:endParaRPr lang="en-US"/>
            </a:p>
          </p:txBody>
        </p:sp>
        <p:sp>
          <p:nvSpPr>
            <p:cNvPr id="1199215" name="Line 111"/>
            <p:cNvSpPr>
              <a:spLocks noChangeShapeType="1"/>
            </p:cNvSpPr>
            <p:nvPr/>
          </p:nvSpPr>
          <p:spPr bwMode="auto">
            <a:xfrm>
              <a:off x="3936" y="1098"/>
              <a:ext cx="0" cy="128"/>
            </a:xfrm>
            <a:prstGeom prst="line">
              <a:avLst/>
            </a:prstGeom>
            <a:noFill/>
            <a:ln w="25400">
              <a:solidFill>
                <a:schemeClr val="tx1"/>
              </a:solidFill>
              <a:round/>
              <a:headEnd/>
              <a:tailEnd/>
            </a:ln>
            <a:effectLst/>
          </p:spPr>
          <p:txBody>
            <a:bodyPr wrap="none" anchor="ctr"/>
            <a:lstStyle/>
            <a:p>
              <a:endParaRPr lang="en-US"/>
            </a:p>
          </p:txBody>
        </p:sp>
        <p:sp>
          <p:nvSpPr>
            <p:cNvPr id="1199216" name="Line 112"/>
            <p:cNvSpPr>
              <a:spLocks noChangeShapeType="1"/>
            </p:cNvSpPr>
            <p:nvPr/>
          </p:nvSpPr>
          <p:spPr bwMode="auto">
            <a:xfrm>
              <a:off x="5088" y="1234"/>
              <a:ext cx="224" cy="0"/>
            </a:xfrm>
            <a:prstGeom prst="line">
              <a:avLst/>
            </a:prstGeom>
            <a:noFill/>
            <a:ln w="25400">
              <a:solidFill>
                <a:schemeClr val="tx1"/>
              </a:solidFill>
              <a:round/>
              <a:headEnd/>
              <a:tailEnd/>
            </a:ln>
            <a:effectLst/>
          </p:spPr>
          <p:txBody>
            <a:bodyPr wrap="none" anchor="ctr"/>
            <a:lstStyle/>
            <a:p>
              <a:endParaRPr lang="en-US"/>
            </a:p>
          </p:txBody>
        </p:sp>
        <p:sp>
          <p:nvSpPr>
            <p:cNvPr id="1199217" name="Rectangle 113"/>
            <p:cNvSpPr>
              <a:spLocks noChangeArrowheads="1"/>
            </p:cNvSpPr>
            <p:nvPr/>
          </p:nvSpPr>
          <p:spPr bwMode="auto">
            <a:xfrm>
              <a:off x="179" y="1086"/>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99218" name="Rectangle 114"/>
            <p:cNvSpPr>
              <a:spLocks noChangeArrowheads="1"/>
            </p:cNvSpPr>
            <p:nvPr/>
          </p:nvSpPr>
          <p:spPr bwMode="auto">
            <a:xfrm>
              <a:off x="144" y="576"/>
              <a:ext cx="1901"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Single Cycle Implementation:</a:t>
              </a:r>
            </a:p>
          </p:txBody>
        </p:sp>
        <p:sp>
          <p:nvSpPr>
            <p:cNvPr id="1199219" name="Rectangle 115"/>
            <p:cNvSpPr>
              <a:spLocks noChangeArrowheads="1"/>
            </p:cNvSpPr>
            <p:nvPr/>
          </p:nvSpPr>
          <p:spPr bwMode="auto">
            <a:xfrm>
              <a:off x="488" y="1578"/>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99220" name="Rectangle 116"/>
            <p:cNvSpPr>
              <a:spLocks noChangeArrowheads="1"/>
            </p:cNvSpPr>
            <p:nvPr/>
          </p:nvSpPr>
          <p:spPr bwMode="auto">
            <a:xfrm>
              <a:off x="2744" y="1578"/>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99221" name="Rectangle 117"/>
            <p:cNvSpPr>
              <a:spLocks noChangeArrowheads="1"/>
            </p:cNvSpPr>
            <p:nvPr/>
          </p:nvSpPr>
          <p:spPr bwMode="auto">
            <a:xfrm>
              <a:off x="1331" y="1566"/>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lw</a:t>
              </a:r>
            </a:p>
          </p:txBody>
        </p:sp>
        <p:sp>
          <p:nvSpPr>
            <p:cNvPr id="1199222" name="Rectangle 118"/>
            <p:cNvSpPr>
              <a:spLocks noChangeArrowheads="1"/>
            </p:cNvSpPr>
            <p:nvPr/>
          </p:nvSpPr>
          <p:spPr bwMode="auto">
            <a:xfrm>
              <a:off x="3731" y="1566"/>
              <a:ext cx="268"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latin typeface="Courier New" pitchFamily="49" charset="0"/>
                </a:rPr>
                <a:t>sw</a:t>
              </a:r>
            </a:p>
          </p:txBody>
        </p:sp>
        <p:sp>
          <p:nvSpPr>
            <p:cNvPr id="1199223" name="Line 119"/>
            <p:cNvSpPr>
              <a:spLocks noChangeShapeType="1"/>
            </p:cNvSpPr>
            <p:nvPr/>
          </p:nvSpPr>
          <p:spPr bwMode="auto">
            <a:xfrm flipV="1">
              <a:off x="465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224" name="Rectangle 120"/>
            <p:cNvSpPr>
              <a:spLocks noChangeArrowheads="1"/>
            </p:cNvSpPr>
            <p:nvPr/>
          </p:nvSpPr>
          <p:spPr bwMode="auto">
            <a:xfrm>
              <a:off x="4643" y="1566"/>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99225" name="Line 121"/>
            <p:cNvSpPr>
              <a:spLocks noChangeShapeType="1"/>
            </p:cNvSpPr>
            <p:nvPr/>
          </p:nvSpPr>
          <p:spPr bwMode="auto">
            <a:xfrm flipV="1">
              <a:off x="480"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226" name="Rectangle 122"/>
            <p:cNvSpPr>
              <a:spLocks noChangeArrowheads="1"/>
            </p:cNvSpPr>
            <p:nvPr/>
          </p:nvSpPr>
          <p:spPr bwMode="auto">
            <a:xfrm>
              <a:off x="1427" y="89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99227" name="Line 123"/>
            <p:cNvSpPr>
              <a:spLocks noChangeShapeType="1"/>
            </p:cNvSpPr>
            <p:nvPr/>
          </p:nvSpPr>
          <p:spPr bwMode="auto">
            <a:xfrm flipV="1">
              <a:off x="2736"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228" name="Line 124"/>
            <p:cNvSpPr>
              <a:spLocks noChangeShapeType="1"/>
            </p:cNvSpPr>
            <p:nvPr/>
          </p:nvSpPr>
          <p:spPr bwMode="auto">
            <a:xfrm flipV="1">
              <a:off x="5088" y="89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99229" name="Rectangle 125"/>
            <p:cNvSpPr>
              <a:spLocks noChangeArrowheads="1"/>
            </p:cNvSpPr>
            <p:nvPr/>
          </p:nvSpPr>
          <p:spPr bwMode="auto">
            <a:xfrm>
              <a:off x="3683" y="894"/>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99230" name="Line 126"/>
            <p:cNvSpPr>
              <a:spLocks noChangeShapeType="1"/>
            </p:cNvSpPr>
            <p:nvPr/>
          </p:nvSpPr>
          <p:spPr bwMode="auto">
            <a:xfrm>
              <a:off x="488" y="994"/>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9231" name="Line 127"/>
            <p:cNvSpPr>
              <a:spLocks noChangeShapeType="1"/>
            </p:cNvSpPr>
            <p:nvPr/>
          </p:nvSpPr>
          <p:spPr bwMode="auto">
            <a:xfrm>
              <a:off x="2744" y="994"/>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9232" name="Line 128"/>
            <p:cNvSpPr>
              <a:spLocks noChangeShapeType="1"/>
            </p:cNvSpPr>
            <p:nvPr/>
          </p:nvSpPr>
          <p:spPr bwMode="auto">
            <a:xfrm flipH="1">
              <a:off x="4168" y="994"/>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99233" name="Line 129"/>
            <p:cNvSpPr>
              <a:spLocks noChangeShapeType="1"/>
            </p:cNvSpPr>
            <p:nvPr/>
          </p:nvSpPr>
          <p:spPr bwMode="auto">
            <a:xfrm flipH="1">
              <a:off x="1960" y="994"/>
              <a:ext cx="688" cy="0"/>
            </a:xfrm>
            <a:prstGeom prst="line">
              <a:avLst/>
            </a:prstGeom>
            <a:noFill/>
            <a:ln w="25400">
              <a:solidFill>
                <a:schemeClr val="tx1"/>
              </a:solidFill>
              <a:round/>
              <a:headEnd type="triangle" w="med" len="med"/>
              <a:tailEnd/>
            </a:ln>
            <a:effectLst/>
          </p:spPr>
          <p:txBody>
            <a:bodyPr wrap="none" anchor="ctr"/>
            <a:lstStyle/>
            <a:p>
              <a:endParaRPr lang="en-US"/>
            </a:p>
          </p:txBody>
        </p:sp>
      </p:grpSp>
      <p:grpSp>
        <p:nvGrpSpPr>
          <p:cNvPr id="15" name="Group 130"/>
          <p:cNvGrpSpPr>
            <a:grpSpLocks/>
          </p:cNvGrpSpPr>
          <p:nvPr/>
        </p:nvGrpSpPr>
        <p:grpSpPr bwMode="auto">
          <a:xfrm>
            <a:off x="4343400" y="1346200"/>
            <a:ext cx="228600" cy="4673600"/>
            <a:chOff x="2736" y="848"/>
            <a:chExt cx="144" cy="2944"/>
          </a:xfrm>
        </p:grpSpPr>
        <p:sp>
          <p:nvSpPr>
            <p:cNvPr id="1199235" name="Line 131"/>
            <p:cNvSpPr>
              <a:spLocks noChangeShapeType="1"/>
            </p:cNvSpPr>
            <p:nvPr/>
          </p:nvSpPr>
          <p:spPr bwMode="auto">
            <a:xfrm flipV="1">
              <a:off x="2880" y="1584"/>
              <a:ext cx="0" cy="2208"/>
            </a:xfrm>
            <a:prstGeom prst="line">
              <a:avLst/>
            </a:prstGeom>
            <a:noFill/>
            <a:ln w="25400">
              <a:solidFill>
                <a:schemeClr val="hlink"/>
              </a:solidFill>
              <a:prstDash val="sysDot"/>
              <a:round/>
              <a:headEnd/>
              <a:tailEnd/>
            </a:ln>
            <a:effectLst/>
          </p:spPr>
          <p:txBody>
            <a:bodyPr wrap="none" anchor="ctr"/>
            <a:lstStyle/>
            <a:p>
              <a:endParaRPr lang="en-US"/>
            </a:p>
          </p:txBody>
        </p:sp>
        <p:sp>
          <p:nvSpPr>
            <p:cNvPr id="1199236" name="Line 132"/>
            <p:cNvSpPr>
              <a:spLocks noChangeShapeType="1"/>
            </p:cNvSpPr>
            <p:nvPr/>
          </p:nvSpPr>
          <p:spPr bwMode="auto">
            <a:xfrm flipV="1">
              <a:off x="2736" y="848"/>
              <a:ext cx="0" cy="1600"/>
            </a:xfrm>
            <a:prstGeom prst="line">
              <a:avLst/>
            </a:prstGeom>
            <a:noFill/>
            <a:ln w="25400">
              <a:solidFill>
                <a:schemeClr val="hlink"/>
              </a:solidFill>
              <a:prstDash val="sysDot"/>
              <a:round/>
              <a:headEnd/>
              <a:tailEnd/>
            </a:ln>
            <a:effectLst/>
          </p:spPr>
          <p:txBody>
            <a:bodyPr wrap="none" anchor="ctr"/>
            <a:lstStyle/>
            <a:p>
              <a:endParaRPr lang="en-US"/>
            </a:p>
          </p:txBody>
        </p:sp>
      </p:grpSp>
      <p:grpSp>
        <p:nvGrpSpPr>
          <p:cNvPr id="16" name="Group 133"/>
          <p:cNvGrpSpPr>
            <a:grpSpLocks/>
          </p:cNvGrpSpPr>
          <p:nvPr/>
        </p:nvGrpSpPr>
        <p:grpSpPr bwMode="auto">
          <a:xfrm>
            <a:off x="4495800" y="2743200"/>
            <a:ext cx="3124200" cy="1612900"/>
            <a:chOff x="2832" y="1728"/>
            <a:chExt cx="1968" cy="1016"/>
          </a:xfrm>
        </p:grpSpPr>
        <p:sp>
          <p:nvSpPr>
            <p:cNvPr id="1199238" name="Rectangle 134"/>
            <p:cNvSpPr>
              <a:spLocks noChangeArrowheads="1"/>
            </p:cNvSpPr>
            <p:nvPr/>
          </p:nvSpPr>
          <p:spPr bwMode="auto">
            <a:xfrm>
              <a:off x="3216" y="1728"/>
              <a:ext cx="1584" cy="1016"/>
            </a:xfrm>
            <a:prstGeom prst="rect">
              <a:avLst/>
            </a:prstGeom>
            <a:noFill/>
            <a:ln w="12700">
              <a:noFill/>
              <a:miter lim="800000"/>
              <a:headEnd/>
              <a:tailEnd/>
            </a:ln>
            <a:effectLst/>
          </p:spPr>
          <p:txBody>
            <a:bodyPr lIns="90488" tIns="44450" rIns="90488" bIns="44450">
              <a:spAutoFit/>
            </a:bodyPr>
            <a:lstStyle/>
            <a:p>
              <a:r>
                <a:rPr lang="en-US" sz="2000"/>
                <a:t>multicycle clock slower than 1/5</a:t>
              </a:r>
              <a:r>
                <a:rPr lang="en-US" sz="2000" baseline="30000"/>
                <a:t>th</a:t>
              </a:r>
              <a:r>
                <a:rPr lang="en-US" sz="2000"/>
                <a:t> of single cycle clock due to state register  overhead</a:t>
              </a:r>
            </a:p>
          </p:txBody>
        </p:sp>
        <p:cxnSp>
          <p:nvCxnSpPr>
            <p:cNvPr id="1199239" name="AutoShape 135"/>
            <p:cNvCxnSpPr>
              <a:cxnSpLocks noChangeShapeType="1"/>
              <a:stCxn id="1199238" idx="1"/>
            </p:cNvCxnSpPr>
            <p:nvPr/>
          </p:nvCxnSpPr>
          <p:spPr bwMode="auto">
            <a:xfrm rot="10800000">
              <a:off x="2832" y="2208"/>
              <a:ext cx="384" cy="28"/>
            </a:xfrm>
            <a:prstGeom prst="curvedConnector3">
              <a:avLst>
                <a:gd name="adj1" fmla="val 50000"/>
              </a:avLst>
            </a:prstGeom>
            <a:noFill/>
            <a:ln w="12700">
              <a:solidFill>
                <a:schemeClr val="accent1"/>
              </a:solidFill>
              <a:round/>
              <a:headEnd/>
              <a:tailEnd type="triangle" w="med" len="med"/>
            </a:ln>
            <a:effectLst/>
          </p:spPr>
        </p:cxnSp>
      </p:grpSp>
      <p:grpSp>
        <p:nvGrpSpPr>
          <p:cNvPr id="17" name="Group 136"/>
          <p:cNvGrpSpPr>
            <a:grpSpLocks/>
          </p:cNvGrpSpPr>
          <p:nvPr/>
        </p:nvGrpSpPr>
        <p:grpSpPr bwMode="auto">
          <a:xfrm>
            <a:off x="7620000" y="1651000"/>
            <a:ext cx="457200" cy="4216400"/>
            <a:chOff x="4800" y="1040"/>
            <a:chExt cx="288" cy="2656"/>
          </a:xfrm>
        </p:grpSpPr>
        <p:sp>
          <p:nvSpPr>
            <p:cNvPr id="1199241" name="Line 137"/>
            <p:cNvSpPr>
              <a:spLocks noChangeShapeType="1"/>
            </p:cNvSpPr>
            <p:nvPr/>
          </p:nvSpPr>
          <p:spPr bwMode="auto">
            <a:xfrm flipV="1">
              <a:off x="4800" y="1536"/>
              <a:ext cx="0" cy="2160"/>
            </a:xfrm>
            <a:prstGeom prst="line">
              <a:avLst/>
            </a:prstGeom>
            <a:noFill/>
            <a:ln w="25400">
              <a:solidFill>
                <a:schemeClr val="hlink"/>
              </a:solidFill>
              <a:prstDash val="sysDot"/>
              <a:round/>
              <a:headEnd/>
              <a:tailEnd/>
            </a:ln>
            <a:effectLst/>
          </p:spPr>
          <p:txBody>
            <a:bodyPr wrap="none" anchor="ctr"/>
            <a:lstStyle/>
            <a:p>
              <a:endParaRPr lang="en-US"/>
            </a:p>
          </p:txBody>
        </p:sp>
        <p:sp>
          <p:nvSpPr>
            <p:cNvPr id="1199242" name="Line 138"/>
            <p:cNvSpPr>
              <a:spLocks noChangeShapeType="1"/>
            </p:cNvSpPr>
            <p:nvPr/>
          </p:nvSpPr>
          <p:spPr bwMode="auto">
            <a:xfrm flipV="1">
              <a:off x="5088" y="1040"/>
              <a:ext cx="0" cy="976"/>
            </a:xfrm>
            <a:prstGeom prst="line">
              <a:avLst/>
            </a:prstGeom>
            <a:noFill/>
            <a:ln w="25400">
              <a:solidFill>
                <a:schemeClr val="hlink"/>
              </a:solidFill>
              <a:prstDash val="sysDot"/>
              <a:round/>
              <a:headEnd/>
              <a:tailEnd/>
            </a:ln>
            <a:effectLst/>
          </p:spPr>
          <p:txBody>
            <a:bodyPr wrap="none" anchor="ctr"/>
            <a:lstStyle/>
            <a:p>
              <a:endParaRPr lang="en-US"/>
            </a:p>
          </p:txBody>
        </p:sp>
        <p:sp>
          <p:nvSpPr>
            <p:cNvPr id="1199243" name="Line 139"/>
            <p:cNvSpPr>
              <a:spLocks noChangeShapeType="1"/>
            </p:cNvSpPr>
            <p:nvPr/>
          </p:nvSpPr>
          <p:spPr bwMode="auto">
            <a:xfrm>
              <a:off x="4800" y="1824"/>
              <a:ext cx="288" cy="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40" name="Slide Number Placeholder 139"/>
          <p:cNvSpPr>
            <a:spLocks noGrp="1"/>
          </p:cNvSpPr>
          <p:nvPr>
            <p:ph type="sldNum" sz="quarter" idx="12"/>
          </p:nvPr>
        </p:nvSpPr>
        <p:spPr/>
        <p:txBody>
          <a:bodyPr/>
          <a:lstStyle/>
          <a:p>
            <a:fld id="{5813A39D-012B-4A0E-BD7D-CBC911B86469}" type="slidenum">
              <a:rPr lang="en-US" smtClean="0"/>
              <a:pPr/>
              <a:t>30</a:t>
            </a:fld>
            <a:endParaRPr lang="en-US"/>
          </a:p>
        </p:txBody>
      </p:sp>
      <p:sp>
        <p:nvSpPr>
          <p:cNvPr id="141" name="Footer Placeholder 140"/>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295400" y="228600"/>
            <a:ext cx="6172200" cy="422275"/>
          </a:xfrm>
        </p:spPr>
        <p:txBody>
          <a:bodyPr>
            <a:noAutofit/>
          </a:bodyPr>
          <a:lstStyle/>
          <a:p>
            <a:r>
              <a:rPr lang="en-US" sz="3600" dirty="0"/>
              <a:t>Next Lecture and Reminders</a:t>
            </a:r>
          </a:p>
        </p:txBody>
      </p:sp>
      <p:sp>
        <p:nvSpPr>
          <p:cNvPr id="91139" name="Rectangle 3"/>
          <p:cNvSpPr>
            <a:spLocks noGrp="1" noChangeArrowheads="1"/>
          </p:cNvSpPr>
          <p:nvPr>
            <p:ph type="body" idx="1"/>
          </p:nvPr>
        </p:nvSpPr>
        <p:spPr>
          <a:xfrm>
            <a:off x="685800" y="762000"/>
            <a:ext cx="7848600" cy="3460750"/>
          </a:xfrm>
        </p:spPr>
        <p:txBody>
          <a:bodyPr>
            <a:normAutofit/>
          </a:bodyPr>
          <a:lstStyle/>
          <a:p>
            <a:r>
              <a:rPr lang="en-US" dirty="0"/>
              <a:t>Next lecture</a:t>
            </a:r>
          </a:p>
          <a:p>
            <a:pPr lvl="1"/>
            <a:r>
              <a:rPr lang="en-US" dirty="0"/>
              <a:t>MIPS pipelined </a:t>
            </a:r>
            <a:r>
              <a:rPr lang="en-US" dirty="0" err="1"/>
              <a:t>datapath</a:t>
            </a:r>
            <a:r>
              <a:rPr lang="en-US" dirty="0"/>
              <a:t> review</a:t>
            </a:r>
          </a:p>
          <a:p>
            <a:pPr lvl="2"/>
            <a:r>
              <a:rPr lang="en-US" dirty="0"/>
              <a:t>Reading assignment – PH, Chapter 6.1-6.3</a:t>
            </a:r>
          </a:p>
          <a:p>
            <a:pPr lvl="2"/>
            <a:endParaRPr lang="en-US" dirty="0"/>
          </a:p>
        </p:txBody>
      </p:sp>
      <p:sp>
        <p:nvSpPr>
          <p:cNvPr id="4" name="Slide Number Placeholder 3"/>
          <p:cNvSpPr>
            <a:spLocks noGrp="1"/>
          </p:cNvSpPr>
          <p:nvPr>
            <p:ph type="sldNum" sz="quarter" idx="12"/>
          </p:nvPr>
        </p:nvSpPr>
        <p:spPr/>
        <p:txBody>
          <a:bodyPr/>
          <a:lstStyle/>
          <a:p>
            <a:fld id="{5813A39D-012B-4A0E-BD7D-CBC911B86469}"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High-level view of MIPS implementation</a:t>
            </a:r>
            <a:endParaRPr lang="en-US" sz="3600" dirty="0"/>
          </a:p>
        </p:txBody>
      </p:sp>
      <p:sp>
        <p:nvSpPr>
          <p:cNvPr id="4" name="Footer Placeholder 3"/>
          <p:cNvSpPr>
            <a:spLocks noGrp="1"/>
          </p:cNvSpPr>
          <p:nvPr>
            <p:ph type="ftr" sz="quarter" idx="11"/>
          </p:nvPr>
        </p:nvSpPr>
        <p:spPr/>
        <p:txBody>
          <a:bodyPr/>
          <a:lstStyle/>
          <a:p>
            <a:r>
              <a:rPr lang="en-US" smtClean="0"/>
              <a:t>CSE 340, ACH</a:t>
            </a:r>
            <a:endParaRPr lang="en-US"/>
          </a:p>
        </p:txBody>
      </p:sp>
      <p:sp>
        <p:nvSpPr>
          <p:cNvPr id="5" name="Slide Number Placeholder 4"/>
          <p:cNvSpPr>
            <a:spLocks noGrp="1"/>
          </p:cNvSpPr>
          <p:nvPr>
            <p:ph type="sldNum" sz="quarter" idx="12"/>
          </p:nvPr>
        </p:nvSpPr>
        <p:spPr/>
        <p:txBody>
          <a:bodyPr/>
          <a:lstStyle/>
          <a:p>
            <a:fld id="{5813A39D-012B-4A0E-BD7D-CBC911B86469}" type="slidenum">
              <a:rPr lang="en-US" smtClean="0"/>
              <a:pPr/>
              <a:t>4</a:t>
            </a:fld>
            <a:endParaRPr lang="en-US"/>
          </a:p>
        </p:txBody>
      </p:sp>
      <p:sp>
        <p:nvSpPr>
          <p:cNvPr id="6" name="Content Placeholder 5"/>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990600"/>
            <a:ext cx="9144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457200" y="122238"/>
            <a:ext cx="8229600" cy="639762"/>
          </a:xfrm>
          <a:noFill/>
          <a:ln/>
        </p:spPr>
        <p:txBody>
          <a:bodyPr lIns="90488" tIns="44450" rIns="90488" bIns="44450" anchor="ctr">
            <a:normAutofit fontScale="90000"/>
          </a:bodyPr>
          <a:lstStyle/>
          <a:p>
            <a:r>
              <a:rPr lang="en-US" dirty="0"/>
              <a:t>Clocking Methodologies</a:t>
            </a:r>
          </a:p>
        </p:txBody>
      </p:sp>
      <p:sp>
        <p:nvSpPr>
          <p:cNvPr id="944131" name="Rectangle 3"/>
          <p:cNvSpPr>
            <a:spLocks noGrp="1" noChangeArrowheads="1"/>
          </p:cNvSpPr>
          <p:nvPr>
            <p:ph type="body" idx="1"/>
          </p:nvPr>
        </p:nvSpPr>
        <p:spPr>
          <a:xfrm>
            <a:off x="533400" y="762000"/>
            <a:ext cx="8001000" cy="2667000"/>
          </a:xfrm>
          <a:noFill/>
          <a:ln/>
        </p:spPr>
        <p:txBody>
          <a:bodyPr lIns="90488" tIns="44450" rIns="90488" bIns="44450">
            <a:normAutofit fontScale="85000" lnSpcReduction="20000"/>
          </a:bodyPr>
          <a:lstStyle/>
          <a:p>
            <a:pPr marL="342900" indent="-342900">
              <a:lnSpc>
                <a:spcPct val="95000"/>
              </a:lnSpc>
              <a:spcBef>
                <a:spcPct val="20000"/>
              </a:spcBef>
            </a:pPr>
            <a:r>
              <a:rPr lang="en-US" dirty="0"/>
              <a:t>The clocking methodology defines when signals can be read and when they are written</a:t>
            </a:r>
          </a:p>
          <a:p>
            <a:pPr marL="742950" lvl="1" indent="-285750">
              <a:lnSpc>
                <a:spcPct val="95000"/>
              </a:lnSpc>
              <a:spcBef>
                <a:spcPct val="20000"/>
              </a:spcBef>
            </a:pPr>
            <a:r>
              <a:rPr lang="en-US" dirty="0"/>
              <a:t>An edge-triggered methodology</a:t>
            </a:r>
          </a:p>
          <a:p>
            <a:pPr marL="342900" indent="-342900">
              <a:lnSpc>
                <a:spcPct val="95000"/>
              </a:lnSpc>
              <a:spcBef>
                <a:spcPct val="20000"/>
              </a:spcBef>
            </a:pPr>
            <a:r>
              <a:rPr lang="en-US" dirty="0"/>
              <a:t>Typical execution</a:t>
            </a:r>
          </a:p>
          <a:p>
            <a:pPr marL="742950" lvl="1" indent="-285750">
              <a:lnSpc>
                <a:spcPct val="95000"/>
              </a:lnSpc>
              <a:spcBef>
                <a:spcPct val="20000"/>
              </a:spcBef>
            </a:pPr>
            <a:r>
              <a:rPr lang="en-US" dirty="0"/>
              <a:t>read contents of state elements </a:t>
            </a:r>
          </a:p>
          <a:p>
            <a:pPr marL="742950" lvl="1" indent="-285750">
              <a:lnSpc>
                <a:spcPct val="95000"/>
              </a:lnSpc>
              <a:spcBef>
                <a:spcPct val="20000"/>
              </a:spcBef>
            </a:pPr>
            <a:r>
              <a:rPr lang="en-US" dirty="0"/>
              <a:t>send values through combinational logic</a:t>
            </a:r>
          </a:p>
          <a:p>
            <a:pPr marL="742950" lvl="1" indent="-285750">
              <a:lnSpc>
                <a:spcPct val="95000"/>
              </a:lnSpc>
              <a:spcBef>
                <a:spcPct val="20000"/>
              </a:spcBef>
            </a:pPr>
            <a:r>
              <a:rPr lang="en-US" dirty="0"/>
              <a:t>write results to one or more state elements</a:t>
            </a:r>
          </a:p>
          <a:p>
            <a:pPr marL="742950" lvl="1" indent="-285750">
              <a:lnSpc>
                <a:spcPct val="95000"/>
              </a:lnSpc>
              <a:spcBef>
                <a:spcPct val="20000"/>
              </a:spcBef>
            </a:pPr>
            <a:endParaRPr lang="en-US"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a:p>
            <a:pPr marL="742950" lvl="1" indent="-285750">
              <a:lnSpc>
                <a:spcPct val="95000"/>
              </a:lnSpc>
              <a:spcBef>
                <a:spcPct val="20000"/>
              </a:spcBef>
            </a:pPr>
            <a:endParaRPr lang="en-US" sz="1400" dirty="0"/>
          </a:p>
        </p:txBody>
      </p:sp>
      <p:sp>
        <p:nvSpPr>
          <p:cNvPr id="944132" name="Rectangle 4"/>
          <p:cNvSpPr>
            <a:spLocks noChangeArrowheads="1"/>
          </p:cNvSpPr>
          <p:nvPr/>
        </p:nvSpPr>
        <p:spPr bwMode="auto">
          <a:xfrm>
            <a:off x="27225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3" name="Text Box 5"/>
          <p:cNvSpPr txBox="1">
            <a:spLocks noChangeArrowheads="1"/>
          </p:cNvSpPr>
          <p:nvPr/>
        </p:nvSpPr>
        <p:spPr bwMode="auto">
          <a:xfrm>
            <a:off x="2722563" y="3429000"/>
            <a:ext cx="758825" cy="639763"/>
          </a:xfrm>
          <a:prstGeom prst="rect">
            <a:avLst/>
          </a:prstGeom>
          <a:noFill/>
          <a:ln w="12700">
            <a:noFill/>
            <a:miter lim="800000"/>
            <a:headEnd/>
            <a:tailEnd/>
          </a:ln>
          <a:effectLst/>
        </p:spPr>
        <p:txBody>
          <a:bodyPr wrap="none">
            <a:spAutoFit/>
          </a:bodyPr>
          <a:lstStyle/>
          <a:p>
            <a:pPr algn="ctr"/>
            <a:r>
              <a:rPr lang="en-US" sz="1200" b="1">
                <a:solidFill>
                  <a:schemeClr val="tx1"/>
                </a:solidFill>
              </a:rPr>
              <a:t>State</a:t>
            </a:r>
          </a:p>
          <a:p>
            <a:pPr algn="ctr"/>
            <a:r>
              <a:rPr lang="en-US" sz="1200" b="1">
                <a:solidFill>
                  <a:schemeClr val="tx1"/>
                </a:solidFill>
              </a:rPr>
              <a:t>element</a:t>
            </a:r>
          </a:p>
          <a:p>
            <a:pPr algn="ctr"/>
            <a:r>
              <a:rPr lang="en-US" sz="1200" b="1">
                <a:solidFill>
                  <a:schemeClr val="tx1"/>
                </a:solidFill>
              </a:rPr>
              <a:t>1</a:t>
            </a:r>
          </a:p>
        </p:txBody>
      </p:sp>
      <p:sp>
        <p:nvSpPr>
          <p:cNvPr id="944134" name="Rectangle 6"/>
          <p:cNvSpPr>
            <a:spLocks noChangeArrowheads="1"/>
          </p:cNvSpPr>
          <p:nvPr/>
        </p:nvSpPr>
        <p:spPr bwMode="auto">
          <a:xfrm>
            <a:off x="5922963" y="3429000"/>
            <a:ext cx="762000" cy="609600"/>
          </a:xfrm>
          <a:prstGeom prst="rect">
            <a:avLst/>
          </a:prstGeom>
          <a:noFill/>
          <a:ln w="12700">
            <a:solidFill>
              <a:schemeClr val="tx1"/>
            </a:solidFill>
            <a:miter lim="800000"/>
            <a:headEnd/>
            <a:tailEnd/>
          </a:ln>
          <a:effectLst/>
        </p:spPr>
        <p:txBody>
          <a:bodyPr wrap="none" anchor="ctr"/>
          <a:lstStyle/>
          <a:p>
            <a:endParaRPr lang="en-US"/>
          </a:p>
        </p:txBody>
      </p:sp>
      <p:sp>
        <p:nvSpPr>
          <p:cNvPr id="944135" name="Text Box 7"/>
          <p:cNvSpPr txBox="1">
            <a:spLocks noChangeArrowheads="1"/>
          </p:cNvSpPr>
          <p:nvPr/>
        </p:nvSpPr>
        <p:spPr bwMode="auto">
          <a:xfrm>
            <a:off x="5922963" y="3429000"/>
            <a:ext cx="758825" cy="639763"/>
          </a:xfrm>
          <a:prstGeom prst="rect">
            <a:avLst/>
          </a:prstGeom>
          <a:noFill/>
          <a:ln w="12700">
            <a:noFill/>
            <a:miter lim="800000"/>
            <a:headEnd/>
            <a:tailEnd/>
          </a:ln>
          <a:effectLst/>
        </p:spPr>
        <p:txBody>
          <a:bodyPr wrap="none">
            <a:spAutoFit/>
          </a:bodyPr>
          <a:lstStyle/>
          <a:p>
            <a:pPr algn="ctr"/>
            <a:r>
              <a:rPr lang="en-US" sz="1200" b="1">
                <a:solidFill>
                  <a:schemeClr val="tx1"/>
                </a:solidFill>
              </a:rPr>
              <a:t>State</a:t>
            </a:r>
          </a:p>
          <a:p>
            <a:pPr algn="ctr"/>
            <a:r>
              <a:rPr lang="en-US" sz="1200" b="1">
                <a:solidFill>
                  <a:schemeClr val="tx1"/>
                </a:solidFill>
              </a:rPr>
              <a:t>element</a:t>
            </a:r>
          </a:p>
          <a:p>
            <a:pPr algn="ctr"/>
            <a:r>
              <a:rPr lang="en-US" sz="1200" b="1">
                <a:solidFill>
                  <a:schemeClr val="tx1"/>
                </a:solidFill>
              </a:rPr>
              <a:t>2</a:t>
            </a:r>
          </a:p>
        </p:txBody>
      </p:sp>
      <p:sp>
        <p:nvSpPr>
          <p:cNvPr id="944136" name="Oval 8"/>
          <p:cNvSpPr>
            <a:spLocks noChangeArrowheads="1"/>
          </p:cNvSpPr>
          <p:nvPr/>
        </p:nvSpPr>
        <p:spPr bwMode="auto">
          <a:xfrm>
            <a:off x="4094163" y="3429000"/>
            <a:ext cx="1219200" cy="609600"/>
          </a:xfrm>
          <a:prstGeom prst="ellipse">
            <a:avLst/>
          </a:prstGeom>
          <a:noFill/>
          <a:ln w="12700">
            <a:solidFill>
              <a:schemeClr val="tx1"/>
            </a:solidFill>
            <a:round/>
            <a:headEnd/>
            <a:tailEnd/>
          </a:ln>
          <a:effectLst/>
        </p:spPr>
        <p:txBody>
          <a:bodyPr wrap="none" anchor="ctr"/>
          <a:lstStyle/>
          <a:p>
            <a:endParaRPr lang="en-US"/>
          </a:p>
        </p:txBody>
      </p:sp>
      <p:sp>
        <p:nvSpPr>
          <p:cNvPr id="944137" name="Text Box 9"/>
          <p:cNvSpPr txBox="1">
            <a:spLocks noChangeArrowheads="1"/>
          </p:cNvSpPr>
          <p:nvPr/>
        </p:nvSpPr>
        <p:spPr bwMode="auto">
          <a:xfrm>
            <a:off x="4094163" y="3505200"/>
            <a:ext cx="1244600" cy="457200"/>
          </a:xfrm>
          <a:prstGeom prst="rect">
            <a:avLst/>
          </a:prstGeom>
          <a:noFill/>
          <a:ln w="12700">
            <a:noFill/>
            <a:miter lim="800000"/>
            <a:headEnd/>
            <a:tailEnd/>
          </a:ln>
          <a:effectLst/>
        </p:spPr>
        <p:txBody>
          <a:bodyPr wrap="none">
            <a:spAutoFit/>
          </a:bodyPr>
          <a:lstStyle/>
          <a:p>
            <a:pPr algn="ctr"/>
            <a:r>
              <a:rPr lang="en-US" sz="1200" b="1">
                <a:solidFill>
                  <a:schemeClr val="tx1"/>
                </a:solidFill>
              </a:rPr>
              <a:t>Combinational</a:t>
            </a:r>
          </a:p>
          <a:p>
            <a:pPr algn="ctr"/>
            <a:r>
              <a:rPr lang="en-US" sz="1200" b="1">
                <a:solidFill>
                  <a:schemeClr val="tx1"/>
                </a:solidFill>
              </a:rPr>
              <a:t>logic</a:t>
            </a:r>
          </a:p>
        </p:txBody>
      </p:sp>
      <p:sp>
        <p:nvSpPr>
          <p:cNvPr id="944138" name="Line 10"/>
          <p:cNvSpPr>
            <a:spLocks noChangeShapeType="1"/>
          </p:cNvSpPr>
          <p:nvPr/>
        </p:nvSpPr>
        <p:spPr bwMode="auto">
          <a:xfrm>
            <a:off x="34845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39" name="Line 11"/>
          <p:cNvSpPr>
            <a:spLocks noChangeShapeType="1"/>
          </p:cNvSpPr>
          <p:nvPr/>
        </p:nvSpPr>
        <p:spPr bwMode="auto">
          <a:xfrm>
            <a:off x="5313363" y="3733800"/>
            <a:ext cx="609600" cy="0"/>
          </a:xfrm>
          <a:prstGeom prst="line">
            <a:avLst/>
          </a:prstGeom>
          <a:noFill/>
          <a:ln w="12700">
            <a:solidFill>
              <a:schemeClr val="tx1"/>
            </a:solidFill>
            <a:round/>
            <a:headEnd/>
            <a:tailEnd type="triangle" w="med" len="med"/>
          </a:ln>
          <a:effectLst/>
        </p:spPr>
        <p:txBody>
          <a:bodyPr/>
          <a:lstStyle/>
          <a:p>
            <a:endParaRPr lang="en-US"/>
          </a:p>
        </p:txBody>
      </p:sp>
      <p:sp>
        <p:nvSpPr>
          <p:cNvPr id="944140" name="Line 12"/>
          <p:cNvSpPr>
            <a:spLocks noChangeShapeType="1"/>
          </p:cNvSpPr>
          <p:nvPr/>
        </p:nvSpPr>
        <p:spPr bwMode="auto">
          <a:xfrm>
            <a:off x="2417763" y="4267200"/>
            <a:ext cx="609600" cy="0"/>
          </a:xfrm>
          <a:prstGeom prst="line">
            <a:avLst/>
          </a:prstGeom>
          <a:noFill/>
          <a:ln w="12700">
            <a:solidFill>
              <a:schemeClr val="tx1"/>
            </a:solidFill>
            <a:round/>
            <a:headEnd/>
            <a:tailEnd/>
          </a:ln>
          <a:effectLst/>
        </p:spPr>
        <p:txBody>
          <a:bodyPr/>
          <a:lstStyle/>
          <a:p>
            <a:endParaRPr lang="en-US"/>
          </a:p>
        </p:txBody>
      </p:sp>
      <p:sp>
        <p:nvSpPr>
          <p:cNvPr id="944141" name="Line 13"/>
          <p:cNvSpPr>
            <a:spLocks noChangeShapeType="1"/>
          </p:cNvSpPr>
          <p:nvPr/>
        </p:nvSpPr>
        <p:spPr bwMode="auto">
          <a:xfrm flipV="1">
            <a:off x="30273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2" name="Line 14"/>
          <p:cNvSpPr>
            <a:spLocks noChangeShapeType="1"/>
          </p:cNvSpPr>
          <p:nvPr/>
        </p:nvSpPr>
        <p:spPr bwMode="auto">
          <a:xfrm>
            <a:off x="3027363" y="4572000"/>
            <a:ext cx="1676400" cy="0"/>
          </a:xfrm>
          <a:prstGeom prst="line">
            <a:avLst/>
          </a:prstGeom>
          <a:noFill/>
          <a:ln w="12700">
            <a:solidFill>
              <a:schemeClr val="tx1"/>
            </a:solidFill>
            <a:round/>
            <a:headEnd/>
            <a:tailEnd/>
          </a:ln>
          <a:effectLst/>
        </p:spPr>
        <p:txBody>
          <a:bodyPr/>
          <a:lstStyle/>
          <a:p>
            <a:endParaRPr lang="en-US"/>
          </a:p>
        </p:txBody>
      </p:sp>
      <p:sp>
        <p:nvSpPr>
          <p:cNvPr id="944143" name="Line 15"/>
          <p:cNvSpPr>
            <a:spLocks noChangeShapeType="1"/>
          </p:cNvSpPr>
          <p:nvPr/>
        </p:nvSpPr>
        <p:spPr bwMode="auto">
          <a:xfrm>
            <a:off x="4703763" y="4267200"/>
            <a:ext cx="0" cy="304800"/>
          </a:xfrm>
          <a:prstGeom prst="line">
            <a:avLst/>
          </a:prstGeom>
          <a:noFill/>
          <a:ln w="12700">
            <a:solidFill>
              <a:schemeClr val="tx1"/>
            </a:solidFill>
            <a:round/>
            <a:headEnd/>
            <a:tailEnd/>
          </a:ln>
          <a:effectLst/>
        </p:spPr>
        <p:txBody>
          <a:bodyPr/>
          <a:lstStyle/>
          <a:p>
            <a:endParaRPr lang="en-US"/>
          </a:p>
        </p:txBody>
      </p:sp>
      <p:sp>
        <p:nvSpPr>
          <p:cNvPr id="944144" name="Line 16"/>
          <p:cNvSpPr>
            <a:spLocks noChangeShapeType="1"/>
          </p:cNvSpPr>
          <p:nvPr/>
        </p:nvSpPr>
        <p:spPr bwMode="auto">
          <a:xfrm>
            <a:off x="4703763" y="4267200"/>
            <a:ext cx="1676400" cy="0"/>
          </a:xfrm>
          <a:prstGeom prst="line">
            <a:avLst/>
          </a:prstGeom>
          <a:noFill/>
          <a:ln w="12700">
            <a:solidFill>
              <a:schemeClr val="tx1"/>
            </a:solidFill>
            <a:round/>
            <a:headEnd/>
            <a:tailEnd/>
          </a:ln>
          <a:effectLst/>
        </p:spPr>
        <p:txBody>
          <a:bodyPr/>
          <a:lstStyle/>
          <a:p>
            <a:endParaRPr lang="en-US"/>
          </a:p>
        </p:txBody>
      </p:sp>
      <p:sp>
        <p:nvSpPr>
          <p:cNvPr id="944145" name="Line 17"/>
          <p:cNvSpPr>
            <a:spLocks noChangeShapeType="1"/>
          </p:cNvSpPr>
          <p:nvPr/>
        </p:nvSpPr>
        <p:spPr bwMode="auto">
          <a:xfrm flipV="1">
            <a:off x="6380163" y="4267200"/>
            <a:ext cx="0" cy="304800"/>
          </a:xfrm>
          <a:prstGeom prst="line">
            <a:avLst/>
          </a:prstGeom>
          <a:noFill/>
          <a:ln w="12700">
            <a:solidFill>
              <a:schemeClr val="accent1"/>
            </a:solidFill>
            <a:round/>
            <a:headEnd type="triangle" w="med" len="med"/>
            <a:tailEnd/>
          </a:ln>
          <a:effectLst/>
        </p:spPr>
        <p:txBody>
          <a:bodyPr/>
          <a:lstStyle/>
          <a:p>
            <a:endParaRPr lang="en-US"/>
          </a:p>
        </p:txBody>
      </p:sp>
      <p:sp>
        <p:nvSpPr>
          <p:cNvPr id="944146" name="Line 18"/>
          <p:cNvSpPr>
            <a:spLocks noChangeShapeType="1"/>
          </p:cNvSpPr>
          <p:nvPr/>
        </p:nvSpPr>
        <p:spPr bwMode="auto">
          <a:xfrm>
            <a:off x="6380163" y="4572000"/>
            <a:ext cx="609600" cy="0"/>
          </a:xfrm>
          <a:prstGeom prst="line">
            <a:avLst/>
          </a:prstGeom>
          <a:noFill/>
          <a:ln w="12700">
            <a:solidFill>
              <a:schemeClr val="tx1"/>
            </a:solidFill>
            <a:round/>
            <a:headEnd/>
            <a:tailEnd/>
          </a:ln>
          <a:effectLst/>
        </p:spPr>
        <p:txBody>
          <a:bodyPr/>
          <a:lstStyle/>
          <a:p>
            <a:endParaRPr lang="en-US"/>
          </a:p>
        </p:txBody>
      </p:sp>
      <p:sp>
        <p:nvSpPr>
          <p:cNvPr id="944147" name="Line 19"/>
          <p:cNvSpPr>
            <a:spLocks noChangeShapeType="1"/>
          </p:cNvSpPr>
          <p:nvPr/>
        </p:nvSpPr>
        <p:spPr bwMode="auto">
          <a:xfrm>
            <a:off x="23415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8" name="Line 20"/>
          <p:cNvSpPr>
            <a:spLocks noChangeShapeType="1"/>
          </p:cNvSpPr>
          <p:nvPr/>
        </p:nvSpPr>
        <p:spPr bwMode="auto">
          <a:xfrm>
            <a:off x="6684963" y="3733800"/>
            <a:ext cx="381000" cy="0"/>
          </a:xfrm>
          <a:prstGeom prst="line">
            <a:avLst/>
          </a:prstGeom>
          <a:noFill/>
          <a:ln w="12700">
            <a:solidFill>
              <a:schemeClr val="tx1"/>
            </a:solidFill>
            <a:round/>
            <a:headEnd/>
            <a:tailEnd type="triangle" w="med" len="med"/>
          </a:ln>
          <a:effectLst/>
        </p:spPr>
        <p:txBody>
          <a:bodyPr/>
          <a:lstStyle/>
          <a:p>
            <a:endParaRPr lang="en-US"/>
          </a:p>
        </p:txBody>
      </p:sp>
      <p:sp>
        <p:nvSpPr>
          <p:cNvPr id="944149" name="Text Box 21"/>
          <p:cNvSpPr txBox="1">
            <a:spLocks noChangeArrowheads="1"/>
          </p:cNvSpPr>
          <p:nvPr/>
        </p:nvSpPr>
        <p:spPr bwMode="auto">
          <a:xfrm>
            <a:off x="1905000" y="4419600"/>
            <a:ext cx="530225" cy="274638"/>
          </a:xfrm>
          <a:prstGeom prst="rect">
            <a:avLst/>
          </a:prstGeom>
          <a:noFill/>
          <a:ln w="12700">
            <a:noFill/>
            <a:miter lim="800000"/>
            <a:headEnd/>
            <a:tailEnd/>
          </a:ln>
          <a:effectLst/>
        </p:spPr>
        <p:txBody>
          <a:bodyPr wrap="none">
            <a:spAutoFit/>
          </a:bodyPr>
          <a:lstStyle/>
          <a:p>
            <a:pPr algn="ctr"/>
            <a:r>
              <a:rPr lang="en-US" sz="1200">
                <a:solidFill>
                  <a:schemeClr val="tx1"/>
                </a:solidFill>
              </a:rPr>
              <a:t>clock</a:t>
            </a:r>
          </a:p>
        </p:txBody>
      </p:sp>
      <p:sp>
        <p:nvSpPr>
          <p:cNvPr id="944150" name="Text Box 22"/>
          <p:cNvSpPr txBox="1">
            <a:spLocks noChangeArrowheads="1"/>
          </p:cNvSpPr>
          <p:nvPr/>
        </p:nvSpPr>
        <p:spPr bwMode="auto">
          <a:xfrm>
            <a:off x="3916363" y="4827588"/>
            <a:ext cx="1560512" cy="336550"/>
          </a:xfrm>
          <a:prstGeom prst="rect">
            <a:avLst/>
          </a:prstGeom>
          <a:noFill/>
          <a:ln w="12700">
            <a:noFill/>
            <a:miter lim="800000"/>
            <a:headEnd/>
            <a:tailEnd/>
          </a:ln>
          <a:effectLst/>
        </p:spPr>
        <p:txBody>
          <a:bodyPr wrap="none">
            <a:spAutoFit/>
          </a:bodyPr>
          <a:lstStyle/>
          <a:p>
            <a:pPr algn="ctr"/>
            <a:r>
              <a:rPr lang="en-US" sz="1600">
                <a:solidFill>
                  <a:schemeClr val="tx1"/>
                </a:solidFill>
              </a:rPr>
              <a:t>one clock cycle</a:t>
            </a:r>
          </a:p>
        </p:txBody>
      </p:sp>
      <p:sp>
        <p:nvSpPr>
          <p:cNvPr id="944151" name="Line 23"/>
          <p:cNvSpPr>
            <a:spLocks noChangeShapeType="1"/>
          </p:cNvSpPr>
          <p:nvPr/>
        </p:nvSpPr>
        <p:spPr bwMode="auto">
          <a:xfrm>
            <a:off x="3027363" y="4800600"/>
            <a:ext cx="33528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944152" name="Rectangle 24"/>
          <p:cNvSpPr>
            <a:spLocks noChangeArrowheads="1"/>
          </p:cNvSpPr>
          <p:nvPr/>
        </p:nvSpPr>
        <p:spPr bwMode="auto">
          <a:xfrm>
            <a:off x="533400" y="5105400"/>
            <a:ext cx="8229600" cy="1524000"/>
          </a:xfrm>
          <a:prstGeom prst="rect">
            <a:avLst/>
          </a:prstGeom>
          <a:noFill/>
          <a:ln w="12700">
            <a:noFill/>
            <a:miter lim="800000"/>
            <a:headEnd/>
            <a:tailEnd/>
          </a:ln>
          <a:effectLst/>
        </p:spPr>
        <p:txBody>
          <a:bodyPr lIns="90488" tIns="44450" rIns="90488" bIns="44450"/>
          <a:lstStyle/>
          <a:p>
            <a:pPr marL="342900" indent="-342900">
              <a:lnSpc>
                <a:spcPct val="95000"/>
              </a:lnSpc>
              <a:spcBef>
                <a:spcPct val="20000"/>
              </a:spcBef>
              <a:buClr>
                <a:schemeClr val="accent1"/>
              </a:buClr>
              <a:buSzPct val="75000"/>
              <a:buFont typeface="Wingdings" pitchFamily="2" charset="2"/>
              <a:buChar char="q"/>
            </a:pPr>
            <a:r>
              <a:rPr lang="en-US" sz="2400">
                <a:solidFill>
                  <a:schemeClr val="tx1"/>
                </a:solidFill>
              </a:rPr>
              <a:t>Assumes state elements are written on every clock cycle; if not, need explicit write control signal</a:t>
            </a:r>
          </a:p>
          <a:p>
            <a:pPr marL="742950" lvl="1" indent="-285750">
              <a:lnSpc>
                <a:spcPct val="95000"/>
              </a:lnSpc>
              <a:spcBef>
                <a:spcPct val="20000"/>
              </a:spcBef>
              <a:buClr>
                <a:schemeClr val="accent1"/>
              </a:buClr>
              <a:buSzPct val="75000"/>
              <a:buFont typeface="Monotype Sorts" pitchFamily="2" charset="2"/>
              <a:buChar char="l"/>
            </a:pPr>
            <a:r>
              <a:rPr lang="en-US" sz="2000">
                <a:solidFill>
                  <a:schemeClr val="tx1"/>
                </a:solidFill>
              </a:rPr>
              <a:t>write occurs only when </a:t>
            </a:r>
            <a:r>
              <a:rPr lang="en-US" sz="2000"/>
              <a:t>both</a:t>
            </a:r>
            <a:r>
              <a:rPr lang="en-US" sz="2000">
                <a:solidFill>
                  <a:schemeClr val="tx1"/>
                </a:solidFill>
              </a:rPr>
              <a:t> the write control is asserted and the clock edge occurs</a:t>
            </a:r>
          </a:p>
        </p:txBody>
      </p:sp>
      <p:sp>
        <p:nvSpPr>
          <p:cNvPr id="25" name="Slide Number Placeholder 24"/>
          <p:cNvSpPr>
            <a:spLocks noGrp="1"/>
          </p:cNvSpPr>
          <p:nvPr>
            <p:ph type="sldNum" sz="quarter" idx="12"/>
          </p:nvPr>
        </p:nvSpPr>
        <p:spPr/>
        <p:txBody>
          <a:bodyPr/>
          <a:lstStyle/>
          <a:p>
            <a:fld id="{5813A39D-012B-4A0E-BD7D-CBC911B86469}" type="slidenum">
              <a:rPr lang="en-US" smtClean="0"/>
              <a:pPr/>
              <a:t>5</a:t>
            </a:fld>
            <a:endParaRPr lang="en-US"/>
          </a:p>
        </p:txBody>
      </p:sp>
      <p:sp>
        <p:nvSpPr>
          <p:cNvPr id="26" name="Footer Placeholder 25"/>
          <p:cNvSpPr>
            <a:spLocks noGrp="1"/>
          </p:cNvSpPr>
          <p:nvPr>
            <p:ph type="ftr" sz="quarter" idx="11"/>
          </p:nvPr>
        </p:nvSpPr>
        <p:spPr/>
        <p:txBody>
          <a:bodyPr/>
          <a:lstStyle/>
          <a:p>
            <a:r>
              <a:rPr lang="en-US" smtClean="0"/>
              <a:t>CSE 340, ACH</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Clocking Methodologies</a:t>
            </a:r>
            <a:endParaRPr lang="en-US" dirty="0"/>
          </a:p>
        </p:txBody>
      </p:sp>
      <p:sp>
        <p:nvSpPr>
          <p:cNvPr id="4" name="Footer Placeholder 3"/>
          <p:cNvSpPr>
            <a:spLocks noGrp="1"/>
          </p:cNvSpPr>
          <p:nvPr>
            <p:ph type="ftr" sz="quarter" idx="11"/>
          </p:nvPr>
        </p:nvSpPr>
        <p:spPr/>
        <p:txBody>
          <a:bodyPr/>
          <a:lstStyle/>
          <a:p>
            <a:r>
              <a:rPr lang="en-US" smtClean="0"/>
              <a:t>CSE 340, ACH</a:t>
            </a:r>
            <a:endParaRPr lang="en-US"/>
          </a:p>
        </p:txBody>
      </p:sp>
      <p:sp>
        <p:nvSpPr>
          <p:cNvPr id="5" name="Slide Number Placeholder 4"/>
          <p:cNvSpPr>
            <a:spLocks noGrp="1"/>
          </p:cNvSpPr>
          <p:nvPr>
            <p:ph type="sldNum" sz="quarter" idx="12"/>
          </p:nvPr>
        </p:nvSpPr>
        <p:spPr/>
        <p:txBody>
          <a:bodyPr/>
          <a:lstStyle/>
          <a:p>
            <a:fld id="{5813A39D-012B-4A0E-BD7D-CBC911B86469}" type="slidenum">
              <a:rPr lang="en-US" smtClean="0"/>
              <a:pPr/>
              <a:t>6</a:t>
            </a:fld>
            <a:endParaRPr lang="en-US"/>
          </a:p>
        </p:txBody>
      </p:sp>
      <p:sp>
        <p:nvSpPr>
          <p:cNvPr id="7" name="TextBox 6"/>
          <p:cNvSpPr txBox="1"/>
          <p:nvPr/>
        </p:nvSpPr>
        <p:spPr>
          <a:xfrm>
            <a:off x="457200" y="2057400"/>
            <a:ext cx="7696200" cy="1200329"/>
          </a:xfrm>
          <a:prstGeom prst="rect">
            <a:avLst/>
          </a:prstGeom>
          <a:noFill/>
        </p:spPr>
        <p:txBody>
          <a:bodyPr wrap="square" rtlCol="0">
            <a:spAutoFit/>
          </a:bodyPr>
          <a:lstStyle/>
          <a:p>
            <a:pPr algn="just"/>
            <a:r>
              <a:rPr lang="en-US" sz="2400" dirty="0" smtClean="0"/>
              <a:t>Combinational  element:  The elements that operates on data values,  which means their output deepens on the current inputs.  Example: AND gate, ALU.</a:t>
            </a:r>
            <a:endParaRPr lang="en-US" sz="2400" dirty="0"/>
          </a:p>
        </p:txBody>
      </p:sp>
      <p:sp>
        <p:nvSpPr>
          <p:cNvPr id="9" name="TextBox 8"/>
          <p:cNvSpPr txBox="1"/>
          <p:nvPr/>
        </p:nvSpPr>
        <p:spPr>
          <a:xfrm>
            <a:off x="457200" y="4572000"/>
            <a:ext cx="7696200" cy="1200329"/>
          </a:xfrm>
          <a:prstGeom prst="rect">
            <a:avLst/>
          </a:prstGeom>
          <a:noFill/>
        </p:spPr>
        <p:txBody>
          <a:bodyPr wrap="square" rtlCol="0">
            <a:spAutoFit/>
          </a:bodyPr>
          <a:lstStyle/>
          <a:p>
            <a:pPr algn="just"/>
            <a:r>
              <a:rPr lang="en-US" sz="2400" dirty="0" smtClean="0"/>
              <a:t>State Elements:  An element that contains state as has some internal storage. A state element has at least two inputs and one output. Example: register, a memory.</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a:xfrm>
            <a:off x="457200" y="152400"/>
            <a:ext cx="8229600" cy="533400"/>
          </a:xfrm>
        </p:spPr>
        <p:txBody>
          <a:bodyPr>
            <a:normAutofit fontScale="90000"/>
          </a:bodyPr>
          <a:lstStyle/>
          <a:p>
            <a:r>
              <a:rPr lang="en-US" dirty="0"/>
              <a:t>Fetching Instructions</a:t>
            </a:r>
          </a:p>
        </p:txBody>
      </p:sp>
      <p:sp>
        <p:nvSpPr>
          <p:cNvPr id="946179" name="Rectangle 3"/>
          <p:cNvSpPr>
            <a:spLocks noGrp="1" noChangeArrowheads="1"/>
          </p:cNvSpPr>
          <p:nvPr>
            <p:ph type="body" idx="1"/>
          </p:nvPr>
        </p:nvSpPr>
        <p:spPr>
          <a:xfrm>
            <a:off x="685800" y="838200"/>
            <a:ext cx="7848600" cy="1141413"/>
          </a:xfrm>
        </p:spPr>
        <p:txBody>
          <a:bodyPr>
            <a:normAutofit fontScale="77500" lnSpcReduction="20000"/>
          </a:bodyPr>
          <a:lstStyle/>
          <a:p>
            <a:r>
              <a:rPr lang="en-US" dirty="0"/>
              <a:t>Fetching instructions involves</a:t>
            </a:r>
          </a:p>
          <a:p>
            <a:pPr lvl="1"/>
            <a:r>
              <a:rPr lang="en-US" dirty="0"/>
              <a:t>reading the instruction from the Instruction Memory</a:t>
            </a:r>
          </a:p>
          <a:p>
            <a:pPr lvl="1"/>
            <a:r>
              <a:rPr lang="en-US" dirty="0"/>
              <a:t>updating the PC to hold the address of the next instruction</a:t>
            </a:r>
          </a:p>
        </p:txBody>
      </p:sp>
      <p:grpSp>
        <p:nvGrpSpPr>
          <p:cNvPr id="2" name="Group 4"/>
          <p:cNvGrpSpPr>
            <a:grpSpLocks/>
          </p:cNvGrpSpPr>
          <p:nvPr/>
        </p:nvGrpSpPr>
        <p:grpSpPr bwMode="auto">
          <a:xfrm>
            <a:off x="4572000" y="2286000"/>
            <a:ext cx="381000" cy="990600"/>
            <a:chOff x="1392" y="2880"/>
            <a:chExt cx="288" cy="480"/>
          </a:xfrm>
        </p:grpSpPr>
        <p:sp>
          <p:nvSpPr>
            <p:cNvPr id="946181" name="Line 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46182" name="Line 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46183" name="Line 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46184" name="Line 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46185" name="Line 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46186" name="Line 1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46187" name="Line 1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46188" name="Rectangle 12"/>
          <p:cNvSpPr>
            <a:spLocks noChangeArrowheads="1"/>
          </p:cNvSpPr>
          <p:nvPr/>
        </p:nvSpPr>
        <p:spPr bwMode="auto">
          <a:xfrm>
            <a:off x="3886200" y="34290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46189" name="Rectangle 13"/>
          <p:cNvSpPr>
            <a:spLocks noChangeArrowheads="1"/>
          </p:cNvSpPr>
          <p:nvPr/>
        </p:nvSpPr>
        <p:spPr bwMode="auto">
          <a:xfrm>
            <a:off x="3352800" y="38100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46190" name="Line 14"/>
          <p:cNvSpPr>
            <a:spLocks noChangeShapeType="1"/>
          </p:cNvSpPr>
          <p:nvPr/>
        </p:nvSpPr>
        <p:spPr bwMode="auto">
          <a:xfrm>
            <a:off x="5334000" y="41910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6191" name="Line 15"/>
          <p:cNvSpPr>
            <a:spLocks noChangeShapeType="1"/>
          </p:cNvSpPr>
          <p:nvPr/>
        </p:nvSpPr>
        <p:spPr bwMode="auto">
          <a:xfrm>
            <a:off x="3581400" y="41910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6192" name="Line 16"/>
          <p:cNvSpPr>
            <a:spLocks noChangeShapeType="1"/>
          </p:cNvSpPr>
          <p:nvPr/>
        </p:nvSpPr>
        <p:spPr bwMode="auto">
          <a:xfrm>
            <a:off x="3657600" y="24384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46193" name="Line 17"/>
          <p:cNvSpPr>
            <a:spLocks noChangeShapeType="1"/>
          </p:cNvSpPr>
          <p:nvPr/>
        </p:nvSpPr>
        <p:spPr bwMode="auto">
          <a:xfrm>
            <a:off x="4191000" y="3124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46194" name="Line 18"/>
          <p:cNvSpPr>
            <a:spLocks noChangeShapeType="1"/>
          </p:cNvSpPr>
          <p:nvPr/>
        </p:nvSpPr>
        <p:spPr bwMode="auto">
          <a:xfrm>
            <a:off x="5257800" y="2133600"/>
            <a:ext cx="0" cy="609600"/>
          </a:xfrm>
          <a:prstGeom prst="line">
            <a:avLst/>
          </a:prstGeom>
          <a:noFill/>
          <a:ln w="28575">
            <a:solidFill>
              <a:schemeClr val="tx1"/>
            </a:solidFill>
            <a:round/>
            <a:headEnd/>
            <a:tailEnd/>
          </a:ln>
          <a:effectLst/>
        </p:spPr>
        <p:txBody>
          <a:bodyPr/>
          <a:lstStyle/>
          <a:p>
            <a:endParaRPr lang="en-US"/>
          </a:p>
        </p:txBody>
      </p:sp>
      <p:sp>
        <p:nvSpPr>
          <p:cNvPr id="946195" name="Line 19"/>
          <p:cNvSpPr>
            <a:spLocks noChangeShapeType="1"/>
          </p:cNvSpPr>
          <p:nvPr/>
        </p:nvSpPr>
        <p:spPr bwMode="auto">
          <a:xfrm>
            <a:off x="4953000" y="2743200"/>
            <a:ext cx="304800" cy="0"/>
          </a:xfrm>
          <a:prstGeom prst="line">
            <a:avLst/>
          </a:prstGeom>
          <a:noFill/>
          <a:ln w="28575">
            <a:solidFill>
              <a:schemeClr val="tx1"/>
            </a:solidFill>
            <a:round/>
            <a:headEnd/>
            <a:tailEnd/>
          </a:ln>
          <a:effectLst/>
        </p:spPr>
        <p:txBody>
          <a:bodyPr/>
          <a:lstStyle/>
          <a:p>
            <a:endParaRPr lang="en-US"/>
          </a:p>
        </p:txBody>
      </p:sp>
      <p:sp>
        <p:nvSpPr>
          <p:cNvPr id="946196" name="Text Box 20"/>
          <p:cNvSpPr txBox="1">
            <a:spLocks noChangeArrowheads="1"/>
          </p:cNvSpPr>
          <p:nvPr/>
        </p:nvSpPr>
        <p:spPr bwMode="auto">
          <a:xfrm>
            <a:off x="3810000" y="39624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46197" name="Text Box 21"/>
          <p:cNvSpPr txBox="1">
            <a:spLocks noChangeArrowheads="1"/>
          </p:cNvSpPr>
          <p:nvPr/>
        </p:nvSpPr>
        <p:spPr bwMode="auto">
          <a:xfrm>
            <a:off x="4572000" y="40386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6198" name="Text Box 22"/>
          <p:cNvSpPr txBox="1">
            <a:spLocks noChangeArrowheads="1"/>
          </p:cNvSpPr>
          <p:nvPr/>
        </p:nvSpPr>
        <p:spPr bwMode="auto">
          <a:xfrm>
            <a:off x="4114800" y="3505200"/>
            <a:ext cx="973138"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46199" name="Text Box 23"/>
          <p:cNvSpPr txBox="1">
            <a:spLocks noChangeArrowheads="1"/>
          </p:cNvSpPr>
          <p:nvPr/>
        </p:nvSpPr>
        <p:spPr bwMode="auto">
          <a:xfrm>
            <a:off x="4572000" y="2667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46200" name="Text Box 24"/>
          <p:cNvSpPr txBox="1">
            <a:spLocks noChangeArrowheads="1"/>
          </p:cNvSpPr>
          <p:nvPr/>
        </p:nvSpPr>
        <p:spPr bwMode="auto">
          <a:xfrm>
            <a:off x="3276600" y="4038600"/>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46201" name="Line 25"/>
          <p:cNvSpPr>
            <a:spLocks noChangeShapeType="1"/>
          </p:cNvSpPr>
          <p:nvPr/>
        </p:nvSpPr>
        <p:spPr bwMode="auto">
          <a:xfrm>
            <a:off x="3048000" y="2133600"/>
            <a:ext cx="2209800" cy="0"/>
          </a:xfrm>
          <a:prstGeom prst="line">
            <a:avLst/>
          </a:prstGeom>
          <a:noFill/>
          <a:ln w="28575">
            <a:solidFill>
              <a:schemeClr val="tx1"/>
            </a:solidFill>
            <a:round/>
            <a:headEnd/>
            <a:tailEnd/>
          </a:ln>
          <a:effectLst/>
        </p:spPr>
        <p:txBody>
          <a:bodyPr/>
          <a:lstStyle/>
          <a:p>
            <a:endParaRPr lang="en-US"/>
          </a:p>
        </p:txBody>
      </p:sp>
      <p:sp>
        <p:nvSpPr>
          <p:cNvPr id="946202" name="Line 26"/>
          <p:cNvSpPr>
            <a:spLocks noChangeShapeType="1"/>
          </p:cNvSpPr>
          <p:nvPr/>
        </p:nvSpPr>
        <p:spPr bwMode="auto">
          <a:xfrm>
            <a:off x="3048000" y="2133600"/>
            <a:ext cx="0" cy="2057400"/>
          </a:xfrm>
          <a:prstGeom prst="line">
            <a:avLst/>
          </a:prstGeom>
          <a:noFill/>
          <a:ln w="28575">
            <a:solidFill>
              <a:schemeClr val="tx1"/>
            </a:solidFill>
            <a:round/>
            <a:headEnd/>
            <a:tailEnd/>
          </a:ln>
          <a:effectLst/>
        </p:spPr>
        <p:txBody>
          <a:bodyPr/>
          <a:lstStyle/>
          <a:p>
            <a:endParaRPr lang="en-US"/>
          </a:p>
        </p:txBody>
      </p:sp>
      <p:sp>
        <p:nvSpPr>
          <p:cNvPr id="946203" name="Line 27"/>
          <p:cNvSpPr>
            <a:spLocks noChangeShapeType="1"/>
          </p:cNvSpPr>
          <p:nvPr/>
        </p:nvSpPr>
        <p:spPr bwMode="auto">
          <a:xfrm>
            <a:off x="3048000" y="41910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6204" name="Line 28"/>
          <p:cNvSpPr>
            <a:spLocks noChangeShapeType="1"/>
          </p:cNvSpPr>
          <p:nvPr/>
        </p:nvSpPr>
        <p:spPr bwMode="auto">
          <a:xfrm>
            <a:off x="3657600" y="2438400"/>
            <a:ext cx="0" cy="1752600"/>
          </a:xfrm>
          <a:prstGeom prst="line">
            <a:avLst/>
          </a:prstGeom>
          <a:noFill/>
          <a:ln w="28575">
            <a:solidFill>
              <a:schemeClr val="tx1"/>
            </a:solidFill>
            <a:round/>
            <a:headEnd/>
            <a:tailEnd/>
          </a:ln>
          <a:effectLst/>
        </p:spPr>
        <p:txBody>
          <a:bodyPr/>
          <a:lstStyle/>
          <a:p>
            <a:endParaRPr lang="en-US"/>
          </a:p>
        </p:txBody>
      </p:sp>
      <p:sp>
        <p:nvSpPr>
          <p:cNvPr id="946205" name="Text Box 29"/>
          <p:cNvSpPr txBox="1">
            <a:spLocks noChangeArrowheads="1"/>
          </p:cNvSpPr>
          <p:nvPr/>
        </p:nvSpPr>
        <p:spPr bwMode="auto">
          <a:xfrm>
            <a:off x="3962400" y="2971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46206" name="Rectangle 30"/>
          <p:cNvSpPr>
            <a:spLocks noChangeArrowheads="1"/>
          </p:cNvSpPr>
          <p:nvPr/>
        </p:nvSpPr>
        <p:spPr bwMode="auto">
          <a:xfrm>
            <a:off x="685800" y="5029200"/>
            <a:ext cx="7848600" cy="1392238"/>
          </a:xfrm>
          <a:prstGeom prst="rect">
            <a:avLst/>
          </a:prstGeom>
          <a:noFill/>
          <a:ln w="12700">
            <a:noFill/>
            <a:miter lim="800000"/>
            <a:headEnd/>
            <a:tailEnd/>
          </a:ln>
          <a:effectLst/>
        </p:spPr>
        <p:txBody>
          <a:bodyPr lIns="63500" tIns="25400" rIns="63500" bIns="25400">
            <a:spAutoFit/>
          </a:bodyPr>
          <a:lstStyle/>
          <a:p>
            <a:pPr marL="741363" lvl="1" indent="-246063">
              <a:spcBef>
                <a:spcPct val="40000"/>
              </a:spcBef>
              <a:buClr>
                <a:schemeClr val="accent1"/>
              </a:buClr>
              <a:buSzPct val="75000"/>
              <a:buFont typeface="Monotype Sorts" pitchFamily="2" charset="2"/>
              <a:buChar char="l"/>
            </a:pPr>
            <a:r>
              <a:rPr lang="en-US" sz="2000">
                <a:solidFill>
                  <a:schemeClr val="tx1"/>
                </a:solidFill>
              </a:rPr>
              <a:t>PC is updated every cycle, so it does not need an explicit write control signal</a:t>
            </a:r>
          </a:p>
          <a:p>
            <a:pPr marL="741363" lvl="1" indent="-246063">
              <a:spcBef>
                <a:spcPct val="40000"/>
              </a:spcBef>
              <a:buClr>
                <a:schemeClr val="accent1"/>
              </a:buClr>
              <a:buSzPct val="75000"/>
              <a:buFont typeface="Monotype Sorts" pitchFamily="2" charset="2"/>
              <a:buChar char="l"/>
            </a:pPr>
            <a:r>
              <a:rPr lang="en-US" sz="2000">
                <a:solidFill>
                  <a:schemeClr val="tx1"/>
                </a:solidFill>
              </a:rPr>
              <a:t>Instruction Memory is read every cycle, so it doesn’t need an explicit read control signal</a:t>
            </a:r>
          </a:p>
        </p:txBody>
      </p:sp>
      <p:sp>
        <p:nvSpPr>
          <p:cNvPr id="31" name="Slide Number Placeholder 30"/>
          <p:cNvSpPr>
            <a:spLocks noGrp="1"/>
          </p:cNvSpPr>
          <p:nvPr>
            <p:ph type="sldNum" sz="quarter" idx="12"/>
          </p:nvPr>
        </p:nvSpPr>
        <p:spPr/>
        <p:txBody>
          <a:bodyPr/>
          <a:lstStyle/>
          <a:p>
            <a:fld id="{5813A39D-012B-4A0E-BD7D-CBC911B86469}" type="slidenum">
              <a:rPr lang="en-US" smtClean="0"/>
              <a:pPr/>
              <a:t>7</a:t>
            </a:fld>
            <a:endParaRPr lang="en-US"/>
          </a:p>
        </p:txBody>
      </p:sp>
      <p:sp>
        <p:nvSpPr>
          <p:cNvPr id="32" name="Footer Placeholder 31"/>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6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2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457200" y="274638"/>
            <a:ext cx="8229600" cy="563562"/>
          </a:xfrm>
        </p:spPr>
        <p:txBody>
          <a:bodyPr>
            <a:normAutofit fontScale="90000"/>
          </a:bodyPr>
          <a:lstStyle/>
          <a:p>
            <a:r>
              <a:rPr lang="en-US" dirty="0"/>
              <a:t>Decoding Instructions</a:t>
            </a:r>
          </a:p>
        </p:txBody>
      </p:sp>
      <p:sp>
        <p:nvSpPr>
          <p:cNvPr id="947203" name="Rectangle 3"/>
          <p:cNvSpPr>
            <a:spLocks noGrp="1" noChangeArrowheads="1"/>
          </p:cNvSpPr>
          <p:nvPr>
            <p:ph type="body" idx="1"/>
          </p:nvPr>
        </p:nvSpPr>
        <p:spPr>
          <a:xfrm>
            <a:off x="685800" y="762000"/>
            <a:ext cx="7848600" cy="1147763"/>
          </a:xfrm>
        </p:spPr>
        <p:txBody>
          <a:bodyPr>
            <a:normAutofit fontScale="85000" lnSpcReduction="20000"/>
          </a:bodyPr>
          <a:lstStyle/>
          <a:p>
            <a:pPr>
              <a:lnSpc>
                <a:spcPct val="100000"/>
              </a:lnSpc>
            </a:pPr>
            <a:r>
              <a:rPr lang="en-US"/>
              <a:t>Decoding instructions involves</a:t>
            </a:r>
          </a:p>
          <a:p>
            <a:pPr lvl="1">
              <a:lnSpc>
                <a:spcPct val="100000"/>
              </a:lnSpc>
            </a:pPr>
            <a:r>
              <a:rPr lang="en-US"/>
              <a:t>sending the fetched instruction’s opcode and function field bits to the control unit</a:t>
            </a:r>
          </a:p>
        </p:txBody>
      </p:sp>
      <p:sp>
        <p:nvSpPr>
          <p:cNvPr id="947204" name="Line 4"/>
          <p:cNvSpPr>
            <a:spLocks noChangeShapeType="1"/>
          </p:cNvSpPr>
          <p:nvPr/>
        </p:nvSpPr>
        <p:spPr bwMode="auto">
          <a:xfrm>
            <a:off x="2590800" y="4267200"/>
            <a:ext cx="685800" cy="0"/>
          </a:xfrm>
          <a:prstGeom prst="line">
            <a:avLst/>
          </a:prstGeom>
          <a:noFill/>
          <a:ln w="28575">
            <a:solidFill>
              <a:schemeClr val="tx1"/>
            </a:solidFill>
            <a:round/>
            <a:headEnd/>
            <a:tailEnd/>
          </a:ln>
          <a:effectLst/>
        </p:spPr>
        <p:txBody>
          <a:bodyPr/>
          <a:lstStyle/>
          <a:p>
            <a:endParaRPr lang="en-US"/>
          </a:p>
        </p:txBody>
      </p:sp>
      <p:sp>
        <p:nvSpPr>
          <p:cNvPr id="947205" name="Line 5"/>
          <p:cNvSpPr>
            <a:spLocks noChangeShapeType="1"/>
          </p:cNvSpPr>
          <p:nvPr/>
        </p:nvSpPr>
        <p:spPr bwMode="auto">
          <a:xfrm>
            <a:off x="3276600" y="2743200"/>
            <a:ext cx="0" cy="1524000"/>
          </a:xfrm>
          <a:prstGeom prst="line">
            <a:avLst/>
          </a:prstGeom>
          <a:noFill/>
          <a:ln w="28575">
            <a:solidFill>
              <a:schemeClr val="tx1"/>
            </a:solidFill>
            <a:round/>
            <a:headEnd/>
            <a:tailEnd/>
          </a:ln>
          <a:effectLst/>
        </p:spPr>
        <p:txBody>
          <a:bodyPr/>
          <a:lstStyle/>
          <a:p>
            <a:endParaRPr lang="en-US"/>
          </a:p>
        </p:txBody>
      </p:sp>
      <p:sp>
        <p:nvSpPr>
          <p:cNvPr id="947206" name="Text Box 6"/>
          <p:cNvSpPr txBox="1">
            <a:spLocks noChangeArrowheads="1"/>
          </p:cNvSpPr>
          <p:nvPr/>
        </p:nvSpPr>
        <p:spPr bwMode="auto">
          <a:xfrm>
            <a:off x="1905000" y="39624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grpSp>
        <p:nvGrpSpPr>
          <p:cNvPr id="2" name="Group 7"/>
          <p:cNvGrpSpPr>
            <a:grpSpLocks/>
          </p:cNvGrpSpPr>
          <p:nvPr/>
        </p:nvGrpSpPr>
        <p:grpSpPr bwMode="auto">
          <a:xfrm>
            <a:off x="3276600" y="3505200"/>
            <a:ext cx="2286000" cy="1447800"/>
            <a:chOff x="2064" y="2208"/>
            <a:chExt cx="1440" cy="912"/>
          </a:xfrm>
        </p:grpSpPr>
        <p:sp>
          <p:nvSpPr>
            <p:cNvPr id="947208" name="Rectangle 8"/>
            <p:cNvSpPr>
              <a:spLocks noChangeArrowheads="1"/>
            </p:cNvSpPr>
            <p:nvPr/>
          </p:nvSpPr>
          <p:spPr bwMode="auto">
            <a:xfrm>
              <a:off x="2256" y="2208"/>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7209" name="Line 9"/>
            <p:cNvSpPr>
              <a:spLocks noChangeShapeType="1"/>
            </p:cNvSpPr>
            <p:nvPr/>
          </p:nvSpPr>
          <p:spPr bwMode="auto">
            <a:xfrm>
              <a:off x="2064" y="2544"/>
              <a:ext cx="192" cy="0"/>
            </a:xfrm>
            <a:prstGeom prst="line">
              <a:avLst/>
            </a:prstGeom>
            <a:noFill/>
            <a:ln w="19050">
              <a:solidFill>
                <a:schemeClr val="tx1"/>
              </a:solidFill>
              <a:round/>
              <a:headEnd/>
              <a:tailEnd type="triangle" w="med" len="med"/>
            </a:ln>
            <a:effectLst/>
          </p:spPr>
          <p:txBody>
            <a:bodyPr/>
            <a:lstStyle/>
            <a:p>
              <a:endParaRPr lang="en-US"/>
            </a:p>
          </p:txBody>
        </p:sp>
        <p:sp>
          <p:nvSpPr>
            <p:cNvPr id="947210" name="Line 10"/>
            <p:cNvSpPr>
              <a:spLocks noChangeShapeType="1"/>
            </p:cNvSpPr>
            <p:nvPr/>
          </p:nvSpPr>
          <p:spPr bwMode="auto">
            <a:xfrm>
              <a:off x="2064" y="2304"/>
              <a:ext cx="192" cy="0"/>
            </a:xfrm>
            <a:prstGeom prst="line">
              <a:avLst/>
            </a:prstGeom>
            <a:noFill/>
            <a:ln w="19050">
              <a:solidFill>
                <a:schemeClr val="tx1"/>
              </a:solidFill>
              <a:round/>
              <a:headEnd/>
              <a:tailEnd type="triangle" w="med" len="med"/>
            </a:ln>
            <a:effectLst/>
          </p:spPr>
          <p:txBody>
            <a:bodyPr/>
            <a:lstStyle/>
            <a:p>
              <a:endParaRPr lang="en-US"/>
            </a:p>
          </p:txBody>
        </p:sp>
        <p:sp>
          <p:nvSpPr>
            <p:cNvPr id="947211" name="Line 11"/>
            <p:cNvSpPr>
              <a:spLocks noChangeShapeType="1"/>
            </p:cNvSpPr>
            <p:nvPr/>
          </p:nvSpPr>
          <p:spPr bwMode="auto">
            <a:xfrm>
              <a:off x="3168" y="2448"/>
              <a:ext cx="336" cy="0"/>
            </a:xfrm>
            <a:prstGeom prst="line">
              <a:avLst/>
            </a:prstGeom>
            <a:noFill/>
            <a:ln w="28575">
              <a:solidFill>
                <a:schemeClr val="tx1"/>
              </a:solidFill>
              <a:round/>
              <a:headEnd/>
              <a:tailEnd type="triangle" w="med" len="med"/>
            </a:ln>
            <a:effectLst/>
          </p:spPr>
          <p:txBody>
            <a:bodyPr/>
            <a:lstStyle/>
            <a:p>
              <a:endParaRPr lang="en-US"/>
            </a:p>
          </p:txBody>
        </p:sp>
        <p:sp>
          <p:nvSpPr>
            <p:cNvPr id="947212" name="Line 12"/>
            <p:cNvSpPr>
              <a:spLocks noChangeShapeType="1"/>
            </p:cNvSpPr>
            <p:nvPr/>
          </p:nvSpPr>
          <p:spPr bwMode="auto">
            <a:xfrm>
              <a:off x="3168" y="2880"/>
              <a:ext cx="336" cy="0"/>
            </a:xfrm>
            <a:prstGeom prst="line">
              <a:avLst/>
            </a:prstGeom>
            <a:noFill/>
            <a:ln w="28575">
              <a:solidFill>
                <a:schemeClr val="tx1"/>
              </a:solidFill>
              <a:round/>
              <a:headEnd/>
              <a:tailEnd type="triangle" w="med" len="med"/>
            </a:ln>
            <a:effectLst/>
          </p:spPr>
          <p:txBody>
            <a:bodyPr/>
            <a:lstStyle/>
            <a:p>
              <a:endParaRPr lang="en-US"/>
            </a:p>
          </p:txBody>
        </p:sp>
        <p:sp>
          <p:nvSpPr>
            <p:cNvPr id="947213" name="Text Box 13"/>
            <p:cNvSpPr txBox="1">
              <a:spLocks noChangeArrowheads="1"/>
            </p:cNvSpPr>
            <p:nvPr/>
          </p:nvSpPr>
          <p:spPr bwMode="auto">
            <a:xfrm>
              <a:off x="2208" y="2928"/>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7214" name="Text Box 14"/>
            <p:cNvSpPr txBox="1">
              <a:spLocks noChangeArrowheads="1"/>
            </p:cNvSpPr>
            <p:nvPr/>
          </p:nvSpPr>
          <p:spPr bwMode="auto">
            <a:xfrm>
              <a:off x="2208" y="220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7215" name="Text Box 15"/>
            <p:cNvSpPr txBox="1">
              <a:spLocks noChangeArrowheads="1"/>
            </p:cNvSpPr>
            <p:nvPr/>
          </p:nvSpPr>
          <p:spPr bwMode="auto">
            <a:xfrm>
              <a:off x="2208" y="244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7216" name="Text Box 16"/>
            <p:cNvSpPr txBox="1">
              <a:spLocks noChangeArrowheads="1"/>
            </p:cNvSpPr>
            <p:nvPr/>
          </p:nvSpPr>
          <p:spPr bwMode="auto">
            <a:xfrm>
              <a:off x="2208" y="2688"/>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7217" name="Text Box 17"/>
            <p:cNvSpPr txBox="1">
              <a:spLocks noChangeArrowheads="1"/>
            </p:cNvSpPr>
            <p:nvPr/>
          </p:nvSpPr>
          <p:spPr bwMode="auto">
            <a:xfrm>
              <a:off x="2412" y="2352"/>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7218" name="Text Box 18"/>
            <p:cNvSpPr txBox="1">
              <a:spLocks noChangeArrowheads="1"/>
            </p:cNvSpPr>
            <p:nvPr/>
          </p:nvSpPr>
          <p:spPr bwMode="auto">
            <a:xfrm>
              <a:off x="2784" y="230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7219" name="Text Box 19"/>
            <p:cNvSpPr txBox="1">
              <a:spLocks noChangeArrowheads="1"/>
            </p:cNvSpPr>
            <p:nvPr/>
          </p:nvSpPr>
          <p:spPr bwMode="auto">
            <a:xfrm>
              <a:off x="2800" y="273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grpSp>
      <p:sp>
        <p:nvSpPr>
          <p:cNvPr id="947220" name="Oval 20"/>
          <p:cNvSpPr>
            <a:spLocks noChangeArrowheads="1"/>
          </p:cNvSpPr>
          <p:nvPr/>
        </p:nvSpPr>
        <p:spPr bwMode="auto">
          <a:xfrm>
            <a:off x="3581400" y="20574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47221" name="Rectangle 21"/>
          <p:cNvSpPr>
            <a:spLocks noChangeArrowheads="1"/>
          </p:cNvSpPr>
          <p:nvPr/>
        </p:nvSpPr>
        <p:spPr bwMode="auto">
          <a:xfrm>
            <a:off x="3733800" y="25146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47222" name="Line 22"/>
          <p:cNvSpPr>
            <a:spLocks noChangeShapeType="1"/>
          </p:cNvSpPr>
          <p:nvPr/>
        </p:nvSpPr>
        <p:spPr bwMode="auto">
          <a:xfrm>
            <a:off x="3276600" y="2743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47223" name="Rectangle 23"/>
          <p:cNvSpPr>
            <a:spLocks noChangeArrowheads="1"/>
          </p:cNvSpPr>
          <p:nvPr/>
        </p:nvSpPr>
        <p:spPr bwMode="auto">
          <a:xfrm>
            <a:off x="762000" y="5486400"/>
            <a:ext cx="7848600" cy="611188"/>
          </a:xfrm>
          <a:prstGeom prst="rect">
            <a:avLst/>
          </a:prstGeom>
          <a:noFill/>
          <a:ln w="12700">
            <a:noFill/>
            <a:miter lim="800000"/>
            <a:headEnd/>
            <a:tailEnd/>
          </a:ln>
          <a:effectLst/>
        </p:spPr>
        <p:txBody>
          <a:bodyPr lIns="63500" tIns="25400" rIns="63500" bIns="25400">
            <a:spAutoFit/>
          </a:bodyPr>
          <a:lstStyle/>
          <a:p>
            <a:pPr marL="741363" lvl="1" indent="-246063">
              <a:lnSpc>
                <a:spcPct val="80000"/>
              </a:lnSpc>
              <a:spcBef>
                <a:spcPct val="40000"/>
              </a:spcBef>
              <a:buClr>
                <a:schemeClr val="accent1"/>
              </a:buClr>
              <a:buSzPct val="75000"/>
              <a:buFont typeface="Monotype Sorts" pitchFamily="2" charset="2"/>
              <a:buChar char="l"/>
            </a:pPr>
            <a:r>
              <a:rPr lang="en-US" sz="2000">
                <a:solidFill>
                  <a:schemeClr val="tx1"/>
                </a:solidFill>
              </a:rPr>
              <a:t>reading two values from the Register File</a:t>
            </a:r>
          </a:p>
          <a:p>
            <a:pPr marL="1146175" lvl="2" indent="-176213">
              <a:lnSpc>
                <a:spcPct val="75000"/>
              </a:lnSpc>
              <a:spcBef>
                <a:spcPct val="40000"/>
              </a:spcBef>
              <a:buClr>
                <a:schemeClr val="accent1"/>
              </a:buClr>
              <a:buSzPct val="100000"/>
              <a:buFontTx/>
              <a:buChar char="-"/>
            </a:pPr>
            <a:r>
              <a:rPr lang="en-US">
                <a:solidFill>
                  <a:schemeClr val="tx1"/>
                </a:solidFill>
              </a:rPr>
              <a:t>Register File addresses are contained in the instruction</a:t>
            </a:r>
          </a:p>
        </p:txBody>
      </p:sp>
      <p:sp>
        <p:nvSpPr>
          <p:cNvPr id="24" name="Slide Number Placeholder 23"/>
          <p:cNvSpPr>
            <a:spLocks noGrp="1"/>
          </p:cNvSpPr>
          <p:nvPr>
            <p:ph type="sldNum" sz="quarter" idx="12"/>
          </p:nvPr>
        </p:nvSpPr>
        <p:spPr/>
        <p:txBody>
          <a:bodyPr/>
          <a:lstStyle/>
          <a:p>
            <a:fld id="{5813A39D-012B-4A0E-BD7D-CBC911B86469}" type="slidenum">
              <a:rPr lang="en-US" smtClean="0"/>
              <a:pPr/>
              <a:t>8</a:t>
            </a:fld>
            <a:endParaRPr lang="en-US"/>
          </a:p>
        </p:txBody>
      </p:sp>
      <p:sp>
        <p:nvSpPr>
          <p:cNvPr id="25" name="Footer Placeholder 24"/>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72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457200" y="274638"/>
            <a:ext cx="8229600" cy="563562"/>
          </a:xfrm>
        </p:spPr>
        <p:txBody>
          <a:bodyPr>
            <a:normAutofit fontScale="90000"/>
          </a:bodyPr>
          <a:lstStyle/>
          <a:p>
            <a:r>
              <a:rPr lang="en-US" dirty="0"/>
              <a:t>Executing R Format Operations</a:t>
            </a:r>
          </a:p>
        </p:txBody>
      </p:sp>
      <p:sp>
        <p:nvSpPr>
          <p:cNvPr id="948227" name="Rectangle 3"/>
          <p:cNvSpPr>
            <a:spLocks noGrp="1" noChangeArrowheads="1"/>
          </p:cNvSpPr>
          <p:nvPr>
            <p:ph type="body" idx="1"/>
          </p:nvPr>
        </p:nvSpPr>
        <p:spPr>
          <a:xfrm>
            <a:off x="457200" y="762000"/>
            <a:ext cx="8382000" cy="2246313"/>
          </a:xfrm>
        </p:spPr>
        <p:txBody>
          <a:bodyPr>
            <a:normAutofit fontScale="85000" lnSpcReduction="20000"/>
          </a:bodyPr>
          <a:lstStyle/>
          <a:p>
            <a:r>
              <a:rPr lang="en-US" dirty="0"/>
              <a:t>R format operations (</a:t>
            </a:r>
            <a:r>
              <a:rPr lang="en-US" b="1" dirty="0">
                <a:solidFill>
                  <a:schemeClr val="accent1"/>
                </a:solidFill>
                <a:latin typeface="Courier New" pitchFamily="49" charset="0"/>
              </a:rPr>
              <a:t>add, sub, </a:t>
            </a:r>
            <a:r>
              <a:rPr lang="en-US" b="1" dirty="0" err="1">
                <a:solidFill>
                  <a:schemeClr val="accent1"/>
                </a:solidFill>
                <a:latin typeface="Courier New" pitchFamily="49" charset="0"/>
              </a:rPr>
              <a:t>slt</a:t>
            </a:r>
            <a:r>
              <a:rPr lang="en-US" b="1" dirty="0">
                <a:solidFill>
                  <a:schemeClr val="accent1"/>
                </a:solidFill>
                <a:latin typeface="Courier New" pitchFamily="49" charset="0"/>
              </a:rPr>
              <a:t>, and, or</a:t>
            </a:r>
            <a:r>
              <a:rPr lang="en-US" dirty="0"/>
              <a:t>)</a:t>
            </a:r>
          </a:p>
          <a:p>
            <a:pPr lvl="1"/>
            <a:endParaRPr lang="en-US" dirty="0"/>
          </a:p>
          <a:p>
            <a:pPr lvl="1"/>
            <a:endParaRPr lang="en-US" dirty="0"/>
          </a:p>
          <a:p>
            <a:pPr lvl="2"/>
            <a:endParaRPr lang="en-US" dirty="0"/>
          </a:p>
          <a:p>
            <a:pPr lvl="1"/>
            <a:r>
              <a:rPr lang="en-US" dirty="0"/>
              <a:t>perform the (</a:t>
            </a:r>
            <a:r>
              <a:rPr lang="en-US" dirty="0">
                <a:solidFill>
                  <a:schemeClr val="accent1"/>
                </a:solidFill>
              </a:rPr>
              <a:t>op</a:t>
            </a:r>
            <a:r>
              <a:rPr lang="en-US" dirty="0"/>
              <a:t> and </a:t>
            </a:r>
            <a:r>
              <a:rPr lang="en-US" dirty="0" err="1">
                <a:solidFill>
                  <a:schemeClr val="accent1"/>
                </a:solidFill>
              </a:rPr>
              <a:t>funct</a:t>
            </a:r>
            <a:r>
              <a:rPr lang="en-US" dirty="0"/>
              <a:t>) operation on values in </a:t>
            </a:r>
            <a:r>
              <a:rPr lang="en-US" dirty="0" err="1">
                <a:solidFill>
                  <a:schemeClr val="accent1"/>
                </a:solidFill>
              </a:rPr>
              <a:t>rs</a:t>
            </a:r>
            <a:r>
              <a:rPr lang="en-US" dirty="0"/>
              <a:t> and </a:t>
            </a:r>
            <a:r>
              <a:rPr lang="en-US" dirty="0" err="1">
                <a:solidFill>
                  <a:schemeClr val="accent1"/>
                </a:solidFill>
              </a:rPr>
              <a:t>rt</a:t>
            </a:r>
            <a:endParaRPr lang="en-US" dirty="0">
              <a:solidFill>
                <a:schemeClr val="accent1"/>
              </a:solidFill>
            </a:endParaRPr>
          </a:p>
          <a:p>
            <a:pPr lvl="1"/>
            <a:r>
              <a:rPr lang="en-US" dirty="0"/>
              <a:t>store the result back into the Register File (into location </a:t>
            </a:r>
            <a:r>
              <a:rPr lang="en-US" dirty="0">
                <a:solidFill>
                  <a:schemeClr val="accent1"/>
                </a:solidFill>
              </a:rPr>
              <a:t>rd</a:t>
            </a:r>
            <a:r>
              <a:rPr lang="en-US" dirty="0"/>
              <a:t>)</a:t>
            </a:r>
          </a:p>
        </p:txBody>
      </p:sp>
      <p:sp>
        <p:nvSpPr>
          <p:cNvPr id="948228" name="Rectangle 4"/>
          <p:cNvSpPr>
            <a:spLocks noChangeArrowheads="1"/>
          </p:cNvSpPr>
          <p:nvPr/>
        </p:nvSpPr>
        <p:spPr bwMode="auto">
          <a:xfrm>
            <a:off x="3200400" y="38100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48229" name="Line 5"/>
          <p:cNvSpPr>
            <a:spLocks noChangeShapeType="1"/>
          </p:cNvSpPr>
          <p:nvPr/>
        </p:nvSpPr>
        <p:spPr bwMode="auto">
          <a:xfrm>
            <a:off x="2209800" y="4572000"/>
            <a:ext cx="685800" cy="0"/>
          </a:xfrm>
          <a:prstGeom prst="line">
            <a:avLst/>
          </a:prstGeom>
          <a:noFill/>
          <a:ln w="28575">
            <a:solidFill>
              <a:schemeClr val="tx1"/>
            </a:solidFill>
            <a:round/>
            <a:headEnd/>
            <a:tailEnd/>
          </a:ln>
          <a:effectLst/>
        </p:spPr>
        <p:txBody>
          <a:bodyPr/>
          <a:lstStyle/>
          <a:p>
            <a:endParaRPr lang="en-US"/>
          </a:p>
        </p:txBody>
      </p:sp>
      <p:sp>
        <p:nvSpPr>
          <p:cNvPr id="948230" name="Line 6"/>
          <p:cNvSpPr>
            <a:spLocks noChangeShapeType="1"/>
          </p:cNvSpPr>
          <p:nvPr/>
        </p:nvSpPr>
        <p:spPr bwMode="auto">
          <a:xfrm>
            <a:off x="2895600" y="3962400"/>
            <a:ext cx="0" cy="762000"/>
          </a:xfrm>
          <a:prstGeom prst="line">
            <a:avLst/>
          </a:prstGeom>
          <a:noFill/>
          <a:ln w="28575">
            <a:solidFill>
              <a:schemeClr val="tx1"/>
            </a:solidFill>
            <a:round/>
            <a:headEnd/>
            <a:tailEnd/>
          </a:ln>
          <a:effectLst/>
        </p:spPr>
        <p:txBody>
          <a:bodyPr/>
          <a:lstStyle/>
          <a:p>
            <a:endParaRPr lang="en-US"/>
          </a:p>
        </p:txBody>
      </p:sp>
      <p:sp>
        <p:nvSpPr>
          <p:cNvPr id="948231" name="Line 7"/>
          <p:cNvSpPr>
            <a:spLocks noChangeShapeType="1"/>
          </p:cNvSpPr>
          <p:nvPr/>
        </p:nvSpPr>
        <p:spPr bwMode="auto">
          <a:xfrm>
            <a:off x="2895600" y="4343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948232" name="Line 8"/>
          <p:cNvSpPr>
            <a:spLocks noChangeShapeType="1"/>
          </p:cNvSpPr>
          <p:nvPr/>
        </p:nvSpPr>
        <p:spPr bwMode="auto">
          <a:xfrm>
            <a:off x="2895600" y="4724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948233" name="Line 9"/>
          <p:cNvSpPr>
            <a:spLocks noChangeShapeType="1"/>
          </p:cNvSpPr>
          <p:nvPr/>
        </p:nvSpPr>
        <p:spPr bwMode="auto">
          <a:xfrm>
            <a:off x="2895600" y="5105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8234" name="Line 10"/>
          <p:cNvSpPr>
            <a:spLocks noChangeShapeType="1"/>
          </p:cNvSpPr>
          <p:nvPr/>
        </p:nvSpPr>
        <p:spPr bwMode="auto">
          <a:xfrm>
            <a:off x="2895600" y="3962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948235" name="Line 11"/>
          <p:cNvSpPr>
            <a:spLocks noChangeShapeType="1"/>
          </p:cNvSpPr>
          <p:nvPr/>
        </p:nvSpPr>
        <p:spPr bwMode="auto">
          <a:xfrm>
            <a:off x="4648200" y="41910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48236" name="Line 12"/>
          <p:cNvSpPr>
            <a:spLocks noChangeShapeType="1"/>
          </p:cNvSpPr>
          <p:nvPr/>
        </p:nvSpPr>
        <p:spPr bwMode="auto">
          <a:xfrm>
            <a:off x="4648200" y="4876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48237" name="Line 13"/>
          <p:cNvSpPr>
            <a:spLocks noChangeShapeType="1"/>
          </p:cNvSpPr>
          <p:nvPr/>
        </p:nvSpPr>
        <p:spPr bwMode="auto">
          <a:xfrm>
            <a:off x="2895600" y="5105400"/>
            <a:ext cx="0" cy="457200"/>
          </a:xfrm>
          <a:prstGeom prst="line">
            <a:avLst/>
          </a:prstGeom>
          <a:noFill/>
          <a:ln w="28575">
            <a:solidFill>
              <a:schemeClr val="tx1"/>
            </a:solidFill>
            <a:round/>
            <a:headEnd/>
            <a:tailEnd/>
          </a:ln>
          <a:effectLst/>
        </p:spPr>
        <p:txBody>
          <a:bodyPr/>
          <a:lstStyle/>
          <a:p>
            <a:endParaRPr lang="en-US"/>
          </a:p>
        </p:txBody>
      </p:sp>
      <p:sp>
        <p:nvSpPr>
          <p:cNvPr id="948238" name="Line 14"/>
          <p:cNvSpPr>
            <a:spLocks noChangeShapeType="1"/>
          </p:cNvSpPr>
          <p:nvPr/>
        </p:nvSpPr>
        <p:spPr bwMode="auto">
          <a:xfrm>
            <a:off x="2895600" y="5562600"/>
            <a:ext cx="3124200" cy="0"/>
          </a:xfrm>
          <a:prstGeom prst="line">
            <a:avLst/>
          </a:prstGeom>
          <a:noFill/>
          <a:ln w="28575">
            <a:solidFill>
              <a:schemeClr val="tx1"/>
            </a:solidFill>
            <a:round/>
            <a:headEnd/>
            <a:tailEnd/>
          </a:ln>
          <a:effectLst/>
        </p:spPr>
        <p:txBody>
          <a:bodyPr/>
          <a:lstStyle/>
          <a:p>
            <a:endParaRPr lang="en-US"/>
          </a:p>
        </p:txBody>
      </p:sp>
      <p:sp>
        <p:nvSpPr>
          <p:cNvPr id="948239" name="Line 15"/>
          <p:cNvSpPr>
            <a:spLocks noChangeShapeType="1"/>
          </p:cNvSpPr>
          <p:nvPr/>
        </p:nvSpPr>
        <p:spPr bwMode="auto">
          <a:xfrm>
            <a:off x="5715000" y="4724400"/>
            <a:ext cx="304800" cy="0"/>
          </a:xfrm>
          <a:prstGeom prst="line">
            <a:avLst/>
          </a:prstGeom>
          <a:noFill/>
          <a:ln w="28575">
            <a:solidFill>
              <a:schemeClr val="tx1"/>
            </a:solidFill>
            <a:round/>
            <a:headEnd/>
            <a:tailEnd/>
          </a:ln>
          <a:effectLst/>
        </p:spPr>
        <p:txBody>
          <a:bodyPr/>
          <a:lstStyle/>
          <a:p>
            <a:endParaRPr lang="en-US"/>
          </a:p>
        </p:txBody>
      </p:sp>
      <p:sp>
        <p:nvSpPr>
          <p:cNvPr id="948240" name="Line 16"/>
          <p:cNvSpPr>
            <a:spLocks noChangeShapeType="1"/>
          </p:cNvSpPr>
          <p:nvPr/>
        </p:nvSpPr>
        <p:spPr bwMode="auto">
          <a:xfrm>
            <a:off x="6019800" y="4724400"/>
            <a:ext cx="0" cy="838200"/>
          </a:xfrm>
          <a:prstGeom prst="line">
            <a:avLst/>
          </a:prstGeom>
          <a:noFill/>
          <a:ln w="28575">
            <a:solidFill>
              <a:schemeClr val="tx1"/>
            </a:solidFill>
            <a:round/>
            <a:headEnd/>
            <a:tailEnd/>
          </a:ln>
          <a:effectLst/>
        </p:spPr>
        <p:txBody>
          <a:bodyPr/>
          <a:lstStyle/>
          <a:p>
            <a:endParaRPr lang="en-US"/>
          </a:p>
        </p:txBody>
      </p:sp>
      <p:sp>
        <p:nvSpPr>
          <p:cNvPr id="948241" name="Text Box 17"/>
          <p:cNvSpPr txBox="1">
            <a:spLocks noChangeArrowheads="1"/>
          </p:cNvSpPr>
          <p:nvPr/>
        </p:nvSpPr>
        <p:spPr bwMode="auto">
          <a:xfrm>
            <a:off x="1524000" y="42672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8242" name="Text Box 18"/>
          <p:cNvSpPr txBox="1">
            <a:spLocks noChangeArrowheads="1"/>
          </p:cNvSpPr>
          <p:nvPr/>
        </p:nvSpPr>
        <p:spPr bwMode="auto">
          <a:xfrm>
            <a:off x="3124200" y="4953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8243" name="Text Box 19"/>
          <p:cNvSpPr txBox="1">
            <a:spLocks noChangeArrowheads="1"/>
          </p:cNvSpPr>
          <p:nvPr/>
        </p:nvSpPr>
        <p:spPr bwMode="auto">
          <a:xfrm>
            <a:off x="3124200" y="38100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8244" name="Text Box 20"/>
          <p:cNvSpPr txBox="1">
            <a:spLocks noChangeArrowheads="1"/>
          </p:cNvSpPr>
          <p:nvPr/>
        </p:nvSpPr>
        <p:spPr bwMode="auto">
          <a:xfrm>
            <a:off x="3124200" y="41910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8245" name="Text Box 21"/>
          <p:cNvSpPr txBox="1">
            <a:spLocks noChangeArrowheads="1"/>
          </p:cNvSpPr>
          <p:nvPr/>
        </p:nvSpPr>
        <p:spPr bwMode="auto">
          <a:xfrm>
            <a:off x="31242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8246" name="Text Box 22"/>
          <p:cNvSpPr txBox="1">
            <a:spLocks noChangeArrowheads="1"/>
          </p:cNvSpPr>
          <p:nvPr/>
        </p:nvSpPr>
        <p:spPr bwMode="auto">
          <a:xfrm>
            <a:off x="3448050" y="40386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8247" name="Text Box 23"/>
          <p:cNvSpPr txBox="1">
            <a:spLocks noChangeArrowheads="1"/>
          </p:cNvSpPr>
          <p:nvPr/>
        </p:nvSpPr>
        <p:spPr bwMode="auto">
          <a:xfrm>
            <a:off x="4038600" y="39624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8248" name="Text Box 24"/>
          <p:cNvSpPr txBox="1">
            <a:spLocks noChangeArrowheads="1"/>
          </p:cNvSpPr>
          <p:nvPr/>
        </p:nvSpPr>
        <p:spPr bwMode="auto">
          <a:xfrm>
            <a:off x="4064000" y="4648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8249" name="Freeform 25"/>
          <p:cNvSpPr>
            <a:spLocks/>
          </p:cNvSpPr>
          <p:nvPr/>
        </p:nvSpPr>
        <p:spPr bwMode="auto">
          <a:xfrm>
            <a:off x="5181600" y="3886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8250" name="Rectangle 26"/>
          <p:cNvSpPr>
            <a:spLocks noChangeArrowheads="1"/>
          </p:cNvSpPr>
          <p:nvPr/>
        </p:nvSpPr>
        <p:spPr bwMode="auto">
          <a:xfrm>
            <a:off x="5334000" y="4495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8251" name="Line 27"/>
          <p:cNvSpPr>
            <a:spLocks noChangeShapeType="1"/>
          </p:cNvSpPr>
          <p:nvPr/>
        </p:nvSpPr>
        <p:spPr bwMode="auto">
          <a:xfrm>
            <a:off x="5715000" y="4572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48252" name="Line 28"/>
          <p:cNvSpPr>
            <a:spLocks noChangeShapeType="1"/>
          </p:cNvSpPr>
          <p:nvPr/>
        </p:nvSpPr>
        <p:spPr bwMode="auto">
          <a:xfrm>
            <a:off x="5715000" y="43434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48253" name="Rectangle 29"/>
          <p:cNvSpPr>
            <a:spLocks noChangeArrowheads="1"/>
          </p:cNvSpPr>
          <p:nvPr/>
        </p:nvSpPr>
        <p:spPr bwMode="auto">
          <a:xfrm>
            <a:off x="6096000" y="4191000"/>
            <a:ext cx="10668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8254" name="Rectangle 30"/>
          <p:cNvSpPr>
            <a:spLocks noChangeArrowheads="1"/>
          </p:cNvSpPr>
          <p:nvPr/>
        </p:nvSpPr>
        <p:spPr bwMode="auto">
          <a:xfrm>
            <a:off x="6096000" y="44196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8255" name="Rectangle 31"/>
          <p:cNvSpPr>
            <a:spLocks noChangeArrowheads="1"/>
          </p:cNvSpPr>
          <p:nvPr/>
        </p:nvSpPr>
        <p:spPr bwMode="auto">
          <a:xfrm>
            <a:off x="51816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8256" name="Line 32"/>
          <p:cNvSpPr>
            <a:spLocks noChangeShapeType="1"/>
          </p:cNvSpPr>
          <p:nvPr/>
        </p:nvSpPr>
        <p:spPr bwMode="auto">
          <a:xfrm>
            <a:off x="5562600" y="3505200"/>
            <a:ext cx="0" cy="609600"/>
          </a:xfrm>
          <a:prstGeom prst="line">
            <a:avLst/>
          </a:prstGeom>
          <a:noFill/>
          <a:ln w="19050">
            <a:solidFill>
              <a:schemeClr val="accent1"/>
            </a:solidFill>
            <a:round/>
            <a:headEnd/>
            <a:tailEnd type="triangle" w="med" len="med"/>
          </a:ln>
          <a:effectLst/>
        </p:spPr>
        <p:txBody>
          <a:bodyPr/>
          <a:lstStyle/>
          <a:p>
            <a:endParaRPr lang="en-US"/>
          </a:p>
        </p:txBody>
      </p:sp>
      <p:sp>
        <p:nvSpPr>
          <p:cNvPr id="948257" name="Line 33"/>
          <p:cNvSpPr>
            <a:spLocks noChangeShapeType="1"/>
          </p:cNvSpPr>
          <p:nvPr/>
        </p:nvSpPr>
        <p:spPr bwMode="auto">
          <a:xfrm>
            <a:off x="3886200" y="3505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948258" name="Rectangle 34"/>
          <p:cNvSpPr>
            <a:spLocks noChangeArrowheads="1"/>
          </p:cNvSpPr>
          <p:nvPr/>
        </p:nvSpPr>
        <p:spPr bwMode="auto">
          <a:xfrm>
            <a:off x="35814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grpSp>
        <p:nvGrpSpPr>
          <p:cNvPr id="2" name="Group 35"/>
          <p:cNvGrpSpPr>
            <a:grpSpLocks/>
          </p:cNvGrpSpPr>
          <p:nvPr/>
        </p:nvGrpSpPr>
        <p:grpSpPr bwMode="auto">
          <a:xfrm>
            <a:off x="1447800" y="1219200"/>
            <a:ext cx="5870575" cy="820738"/>
            <a:chOff x="720" y="672"/>
            <a:chExt cx="3698" cy="517"/>
          </a:xfrm>
        </p:grpSpPr>
        <p:sp>
          <p:nvSpPr>
            <p:cNvPr id="948260" name="Rectangle 36"/>
            <p:cNvSpPr>
              <a:spLocks noChangeArrowheads="1"/>
            </p:cNvSpPr>
            <p:nvPr/>
          </p:nvSpPr>
          <p:spPr bwMode="auto">
            <a:xfrm>
              <a:off x="720" y="912"/>
              <a:ext cx="610" cy="229"/>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3" name="Group 37"/>
            <p:cNvGrpSpPr>
              <a:grpSpLocks/>
            </p:cNvGrpSpPr>
            <p:nvPr/>
          </p:nvGrpSpPr>
          <p:grpSpPr bwMode="auto">
            <a:xfrm>
              <a:off x="1317" y="890"/>
              <a:ext cx="560" cy="272"/>
              <a:chOff x="1016" y="728"/>
              <a:chExt cx="560" cy="272"/>
            </a:xfrm>
          </p:grpSpPr>
          <p:sp>
            <p:nvSpPr>
              <p:cNvPr id="948262" name="Rectangle 38"/>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48263" name="Line 39"/>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48264" name="Line 40"/>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48265" name="Line 41"/>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48266" name="Line 42"/>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48267" name="Line 43"/>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44"/>
            <p:cNvGrpSpPr>
              <a:grpSpLocks/>
            </p:cNvGrpSpPr>
            <p:nvPr/>
          </p:nvGrpSpPr>
          <p:grpSpPr bwMode="auto">
            <a:xfrm>
              <a:off x="1893" y="890"/>
              <a:ext cx="464" cy="272"/>
              <a:chOff x="1592" y="728"/>
              <a:chExt cx="464" cy="272"/>
            </a:xfrm>
          </p:grpSpPr>
          <p:sp>
            <p:nvSpPr>
              <p:cNvPr id="948269" name="Rectangle 45"/>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70" name="Line 46"/>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48271" name="Line 47"/>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48272" name="Line 48"/>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48273" name="Line 49"/>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5" name="Group 50"/>
            <p:cNvGrpSpPr>
              <a:grpSpLocks/>
            </p:cNvGrpSpPr>
            <p:nvPr/>
          </p:nvGrpSpPr>
          <p:grpSpPr bwMode="auto">
            <a:xfrm>
              <a:off x="2373" y="890"/>
              <a:ext cx="464" cy="272"/>
              <a:chOff x="2072" y="728"/>
              <a:chExt cx="464" cy="272"/>
            </a:xfrm>
          </p:grpSpPr>
          <p:sp>
            <p:nvSpPr>
              <p:cNvPr id="948275" name="Rectangle 51"/>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76" name="Line 52"/>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48277" name="Line 53"/>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48278" name="Line 54"/>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48279" name="Line 55"/>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6"/>
            <p:cNvGrpSpPr>
              <a:grpSpLocks/>
            </p:cNvGrpSpPr>
            <p:nvPr/>
          </p:nvGrpSpPr>
          <p:grpSpPr bwMode="auto">
            <a:xfrm>
              <a:off x="2853" y="890"/>
              <a:ext cx="464" cy="272"/>
              <a:chOff x="2552" y="728"/>
              <a:chExt cx="464" cy="272"/>
            </a:xfrm>
          </p:grpSpPr>
          <p:sp>
            <p:nvSpPr>
              <p:cNvPr id="948281" name="Rectangle 57"/>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82" name="Line 58"/>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48283" name="Line 59"/>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48284" name="Line 60"/>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48285" name="Line 61"/>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48286" name="Rectangle 62"/>
            <p:cNvSpPr>
              <a:spLocks noChangeArrowheads="1"/>
            </p:cNvSpPr>
            <p:nvPr/>
          </p:nvSpPr>
          <p:spPr bwMode="auto">
            <a:xfrm>
              <a:off x="3333" y="89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87" name="Rectangle 63"/>
            <p:cNvSpPr>
              <a:spLocks noChangeArrowheads="1"/>
            </p:cNvSpPr>
            <p:nvPr/>
          </p:nvSpPr>
          <p:spPr bwMode="auto">
            <a:xfrm>
              <a:off x="3813" y="890"/>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48288" name="Line 64"/>
            <p:cNvSpPr>
              <a:spLocks noChangeShapeType="1"/>
            </p:cNvSpPr>
            <p:nvPr/>
          </p:nvSpPr>
          <p:spPr bwMode="auto">
            <a:xfrm>
              <a:off x="4189" y="890"/>
              <a:ext cx="0" cy="32"/>
            </a:xfrm>
            <a:prstGeom prst="line">
              <a:avLst/>
            </a:prstGeom>
            <a:noFill/>
            <a:ln w="25400">
              <a:solidFill>
                <a:schemeClr val="tx1"/>
              </a:solidFill>
              <a:round/>
              <a:headEnd/>
              <a:tailEnd/>
            </a:ln>
            <a:effectLst/>
          </p:spPr>
          <p:txBody>
            <a:bodyPr wrap="none" anchor="ctr"/>
            <a:lstStyle/>
            <a:p>
              <a:endParaRPr lang="en-US"/>
            </a:p>
          </p:txBody>
        </p:sp>
        <p:sp>
          <p:nvSpPr>
            <p:cNvPr id="948289" name="Line 65"/>
            <p:cNvSpPr>
              <a:spLocks noChangeShapeType="1"/>
            </p:cNvSpPr>
            <p:nvPr/>
          </p:nvSpPr>
          <p:spPr bwMode="auto">
            <a:xfrm>
              <a:off x="4093" y="890"/>
              <a:ext cx="0" cy="32"/>
            </a:xfrm>
            <a:prstGeom prst="line">
              <a:avLst/>
            </a:prstGeom>
            <a:noFill/>
            <a:ln w="25400">
              <a:solidFill>
                <a:schemeClr val="tx1"/>
              </a:solidFill>
              <a:round/>
              <a:headEnd/>
              <a:tailEnd/>
            </a:ln>
            <a:effectLst/>
          </p:spPr>
          <p:txBody>
            <a:bodyPr wrap="none" anchor="ctr"/>
            <a:lstStyle/>
            <a:p>
              <a:endParaRPr lang="en-US"/>
            </a:p>
          </p:txBody>
        </p:sp>
        <p:sp>
          <p:nvSpPr>
            <p:cNvPr id="948290" name="Line 66"/>
            <p:cNvSpPr>
              <a:spLocks noChangeShapeType="1"/>
            </p:cNvSpPr>
            <p:nvPr/>
          </p:nvSpPr>
          <p:spPr bwMode="auto">
            <a:xfrm>
              <a:off x="3408" y="912"/>
              <a:ext cx="0" cy="32"/>
            </a:xfrm>
            <a:prstGeom prst="line">
              <a:avLst/>
            </a:prstGeom>
            <a:noFill/>
            <a:ln w="25400">
              <a:solidFill>
                <a:schemeClr val="tx1"/>
              </a:solidFill>
              <a:round/>
              <a:headEnd/>
              <a:tailEnd/>
            </a:ln>
            <a:effectLst/>
          </p:spPr>
          <p:txBody>
            <a:bodyPr wrap="none" anchor="ctr"/>
            <a:lstStyle/>
            <a:p>
              <a:endParaRPr lang="en-US"/>
            </a:p>
          </p:txBody>
        </p:sp>
        <p:sp>
          <p:nvSpPr>
            <p:cNvPr id="948291" name="Line 67"/>
            <p:cNvSpPr>
              <a:spLocks noChangeShapeType="1"/>
            </p:cNvSpPr>
            <p:nvPr/>
          </p:nvSpPr>
          <p:spPr bwMode="auto">
            <a:xfrm>
              <a:off x="3997" y="890"/>
              <a:ext cx="0" cy="32"/>
            </a:xfrm>
            <a:prstGeom prst="line">
              <a:avLst/>
            </a:prstGeom>
            <a:noFill/>
            <a:ln w="25400">
              <a:solidFill>
                <a:schemeClr val="tx1"/>
              </a:solidFill>
              <a:round/>
              <a:headEnd/>
              <a:tailEnd/>
            </a:ln>
            <a:effectLst/>
          </p:spPr>
          <p:txBody>
            <a:bodyPr wrap="none" anchor="ctr"/>
            <a:lstStyle/>
            <a:p>
              <a:endParaRPr lang="en-US"/>
            </a:p>
          </p:txBody>
        </p:sp>
        <p:sp>
          <p:nvSpPr>
            <p:cNvPr id="948292" name="Line 68"/>
            <p:cNvSpPr>
              <a:spLocks noChangeShapeType="1"/>
            </p:cNvSpPr>
            <p:nvPr/>
          </p:nvSpPr>
          <p:spPr bwMode="auto">
            <a:xfrm>
              <a:off x="3901" y="890"/>
              <a:ext cx="0" cy="32"/>
            </a:xfrm>
            <a:prstGeom prst="line">
              <a:avLst/>
            </a:prstGeom>
            <a:noFill/>
            <a:ln w="25400">
              <a:solidFill>
                <a:schemeClr val="tx1"/>
              </a:solidFill>
              <a:round/>
              <a:headEnd/>
              <a:tailEnd/>
            </a:ln>
            <a:effectLst/>
          </p:spPr>
          <p:txBody>
            <a:bodyPr wrap="none" anchor="ctr"/>
            <a:lstStyle/>
            <a:p>
              <a:endParaRPr lang="en-US"/>
            </a:p>
          </p:txBody>
        </p:sp>
        <p:sp>
          <p:nvSpPr>
            <p:cNvPr id="948293" name="Rectangle 69"/>
            <p:cNvSpPr>
              <a:spLocks noChangeArrowheads="1"/>
            </p:cNvSpPr>
            <p:nvPr/>
          </p:nvSpPr>
          <p:spPr bwMode="auto">
            <a:xfrm>
              <a:off x="1248"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48294" name="Rectangle 70"/>
            <p:cNvSpPr>
              <a:spLocks noChangeArrowheads="1"/>
            </p:cNvSpPr>
            <p:nvPr/>
          </p:nvSpPr>
          <p:spPr bwMode="auto">
            <a:xfrm>
              <a:off x="182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48295" name="Rectangle 71"/>
            <p:cNvSpPr>
              <a:spLocks noChangeArrowheads="1"/>
            </p:cNvSpPr>
            <p:nvPr/>
          </p:nvSpPr>
          <p:spPr bwMode="auto">
            <a:xfrm>
              <a:off x="230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48296" name="Rectangle 72"/>
            <p:cNvSpPr>
              <a:spLocks noChangeArrowheads="1"/>
            </p:cNvSpPr>
            <p:nvPr/>
          </p:nvSpPr>
          <p:spPr bwMode="auto">
            <a:xfrm>
              <a:off x="278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48297" name="Rectangle 73"/>
            <p:cNvSpPr>
              <a:spLocks noChangeArrowheads="1"/>
            </p:cNvSpPr>
            <p:nvPr/>
          </p:nvSpPr>
          <p:spPr bwMode="auto">
            <a:xfrm>
              <a:off x="374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48298" name="Rectangle 74"/>
            <p:cNvSpPr>
              <a:spLocks noChangeArrowheads="1"/>
            </p:cNvSpPr>
            <p:nvPr/>
          </p:nvSpPr>
          <p:spPr bwMode="auto">
            <a:xfrm>
              <a:off x="422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48299" name="Rectangle 75"/>
            <p:cNvSpPr>
              <a:spLocks noChangeArrowheads="1"/>
            </p:cNvSpPr>
            <p:nvPr/>
          </p:nvSpPr>
          <p:spPr bwMode="auto">
            <a:xfrm>
              <a:off x="1344" y="960"/>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48300" name="Rectangle 76"/>
            <p:cNvSpPr>
              <a:spLocks noChangeArrowheads="1"/>
            </p:cNvSpPr>
            <p:nvPr/>
          </p:nvSpPr>
          <p:spPr bwMode="auto">
            <a:xfrm>
              <a:off x="1920" y="960"/>
              <a:ext cx="250" cy="229"/>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48301" name="Rectangle 77"/>
            <p:cNvSpPr>
              <a:spLocks noChangeArrowheads="1"/>
            </p:cNvSpPr>
            <p:nvPr/>
          </p:nvSpPr>
          <p:spPr bwMode="auto">
            <a:xfrm>
              <a:off x="2400" y="960"/>
              <a:ext cx="218" cy="229"/>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48302" name="Rectangle 78"/>
            <p:cNvSpPr>
              <a:spLocks noChangeArrowheads="1"/>
            </p:cNvSpPr>
            <p:nvPr/>
          </p:nvSpPr>
          <p:spPr bwMode="auto">
            <a:xfrm>
              <a:off x="2832" y="960"/>
              <a:ext cx="258" cy="229"/>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48303" name="Rectangle 79"/>
            <p:cNvSpPr>
              <a:spLocks noChangeArrowheads="1"/>
            </p:cNvSpPr>
            <p:nvPr/>
          </p:nvSpPr>
          <p:spPr bwMode="auto">
            <a:xfrm>
              <a:off x="3840" y="960"/>
              <a:ext cx="466" cy="229"/>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48304" name="Rectangle 80"/>
            <p:cNvSpPr>
              <a:spLocks noChangeArrowheads="1"/>
            </p:cNvSpPr>
            <p:nvPr/>
          </p:nvSpPr>
          <p:spPr bwMode="auto">
            <a:xfrm>
              <a:off x="3312" y="960"/>
              <a:ext cx="538" cy="229"/>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48305" name="Line 81"/>
            <p:cNvSpPr>
              <a:spLocks noChangeShapeType="1"/>
            </p:cNvSpPr>
            <p:nvPr/>
          </p:nvSpPr>
          <p:spPr bwMode="auto">
            <a:xfrm>
              <a:off x="3504" y="912"/>
              <a:ext cx="0" cy="32"/>
            </a:xfrm>
            <a:prstGeom prst="line">
              <a:avLst/>
            </a:prstGeom>
            <a:noFill/>
            <a:ln w="25400">
              <a:solidFill>
                <a:schemeClr val="tx1"/>
              </a:solidFill>
              <a:round/>
              <a:headEnd/>
              <a:tailEnd/>
            </a:ln>
            <a:effectLst/>
          </p:spPr>
          <p:txBody>
            <a:bodyPr wrap="none" anchor="ctr"/>
            <a:lstStyle/>
            <a:p>
              <a:endParaRPr lang="en-US"/>
            </a:p>
          </p:txBody>
        </p:sp>
        <p:sp>
          <p:nvSpPr>
            <p:cNvPr id="948306" name="Line 82"/>
            <p:cNvSpPr>
              <a:spLocks noChangeShapeType="1"/>
            </p:cNvSpPr>
            <p:nvPr/>
          </p:nvSpPr>
          <p:spPr bwMode="auto">
            <a:xfrm>
              <a:off x="3600" y="912"/>
              <a:ext cx="0" cy="32"/>
            </a:xfrm>
            <a:prstGeom prst="line">
              <a:avLst/>
            </a:prstGeom>
            <a:noFill/>
            <a:ln w="25400">
              <a:solidFill>
                <a:schemeClr val="tx1"/>
              </a:solidFill>
              <a:round/>
              <a:headEnd/>
              <a:tailEnd/>
            </a:ln>
            <a:effectLst/>
          </p:spPr>
          <p:txBody>
            <a:bodyPr wrap="none" anchor="ctr"/>
            <a:lstStyle/>
            <a:p>
              <a:endParaRPr lang="en-US"/>
            </a:p>
          </p:txBody>
        </p:sp>
        <p:sp>
          <p:nvSpPr>
            <p:cNvPr id="948307" name="Line 83"/>
            <p:cNvSpPr>
              <a:spLocks noChangeShapeType="1"/>
            </p:cNvSpPr>
            <p:nvPr/>
          </p:nvSpPr>
          <p:spPr bwMode="auto">
            <a:xfrm>
              <a:off x="3696" y="912"/>
              <a:ext cx="0" cy="32"/>
            </a:xfrm>
            <a:prstGeom prst="line">
              <a:avLst/>
            </a:prstGeom>
            <a:noFill/>
            <a:ln w="25400">
              <a:solidFill>
                <a:schemeClr val="tx1"/>
              </a:solidFill>
              <a:round/>
              <a:headEnd/>
              <a:tailEnd/>
            </a:ln>
            <a:effectLst/>
          </p:spPr>
          <p:txBody>
            <a:bodyPr wrap="none" anchor="ctr"/>
            <a:lstStyle/>
            <a:p>
              <a:endParaRPr lang="en-US"/>
            </a:p>
          </p:txBody>
        </p:sp>
        <p:sp>
          <p:nvSpPr>
            <p:cNvPr id="948308" name="Line 84"/>
            <p:cNvSpPr>
              <a:spLocks noChangeShapeType="1"/>
            </p:cNvSpPr>
            <p:nvPr/>
          </p:nvSpPr>
          <p:spPr bwMode="auto">
            <a:xfrm>
              <a:off x="4272" y="912"/>
              <a:ext cx="0" cy="32"/>
            </a:xfrm>
            <a:prstGeom prst="line">
              <a:avLst/>
            </a:prstGeom>
            <a:noFill/>
            <a:ln w="25400">
              <a:solidFill>
                <a:schemeClr val="tx1"/>
              </a:solidFill>
              <a:round/>
              <a:headEnd/>
              <a:tailEnd/>
            </a:ln>
            <a:effectLst/>
          </p:spPr>
          <p:txBody>
            <a:bodyPr wrap="none" anchor="ctr"/>
            <a:lstStyle/>
            <a:p>
              <a:endParaRPr lang="en-US"/>
            </a:p>
          </p:txBody>
        </p:sp>
        <p:sp>
          <p:nvSpPr>
            <p:cNvPr id="948309" name="Rectangle 85"/>
            <p:cNvSpPr>
              <a:spLocks noChangeArrowheads="1"/>
            </p:cNvSpPr>
            <p:nvPr/>
          </p:nvSpPr>
          <p:spPr bwMode="auto">
            <a:xfrm>
              <a:off x="326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grpSp>
      <p:sp>
        <p:nvSpPr>
          <p:cNvPr id="948310" name="Rectangle 86"/>
          <p:cNvSpPr>
            <a:spLocks noChangeArrowheads="1"/>
          </p:cNvSpPr>
          <p:nvPr/>
        </p:nvSpPr>
        <p:spPr bwMode="auto">
          <a:xfrm>
            <a:off x="457200" y="5791200"/>
            <a:ext cx="8382000" cy="660400"/>
          </a:xfrm>
          <a:prstGeom prst="rect">
            <a:avLst/>
          </a:prstGeom>
          <a:noFill/>
          <a:ln w="12700">
            <a:noFill/>
            <a:miter lim="800000"/>
            <a:headEnd/>
            <a:tailEnd/>
          </a:ln>
          <a:effectLst/>
        </p:spPr>
        <p:txBody>
          <a:bodyPr lIns="63500" tIns="25400" rIns="63500" bIns="25400">
            <a:spAutoFit/>
          </a:bodyPr>
          <a:lstStyle/>
          <a:p>
            <a:pPr marL="741363" lvl="1" indent="-246063">
              <a:spcBef>
                <a:spcPct val="40000"/>
              </a:spcBef>
              <a:buClr>
                <a:schemeClr val="accent1"/>
              </a:buClr>
              <a:buSzPct val="75000"/>
              <a:buFont typeface="Monotype Sorts" pitchFamily="2" charset="2"/>
              <a:buChar char="l"/>
            </a:pPr>
            <a:r>
              <a:rPr lang="en-US" sz="2000">
                <a:solidFill>
                  <a:schemeClr val="tx1"/>
                </a:solidFill>
              </a:rPr>
              <a:t>The Register File is not written every cycle (e.g. </a:t>
            </a:r>
            <a:r>
              <a:rPr lang="en-US" sz="2000" b="1">
                <a:latin typeface="Courier New" pitchFamily="49" charset="0"/>
              </a:rPr>
              <a:t>sw</a:t>
            </a:r>
            <a:r>
              <a:rPr lang="en-US" sz="2000">
                <a:solidFill>
                  <a:schemeClr val="tx1"/>
                </a:solidFill>
              </a:rPr>
              <a:t>), so we need an explicit write control signal for the Register File</a:t>
            </a:r>
          </a:p>
        </p:txBody>
      </p:sp>
      <p:sp>
        <p:nvSpPr>
          <p:cNvPr id="87" name="Slide Number Placeholder 86"/>
          <p:cNvSpPr>
            <a:spLocks noGrp="1"/>
          </p:cNvSpPr>
          <p:nvPr>
            <p:ph type="sldNum" sz="quarter" idx="12"/>
          </p:nvPr>
        </p:nvSpPr>
        <p:spPr/>
        <p:txBody>
          <a:bodyPr/>
          <a:lstStyle/>
          <a:p>
            <a:fld id="{5813A39D-012B-4A0E-BD7D-CBC911B86469}" type="slidenum">
              <a:rPr lang="en-US" smtClean="0"/>
              <a:pPr/>
              <a:t>9</a:t>
            </a:fld>
            <a:endParaRPr lang="en-US"/>
          </a:p>
        </p:txBody>
      </p:sp>
      <p:sp>
        <p:nvSpPr>
          <p:cNvPr id="88" name="Footer Placeholder 87"/>
          <p:cNvSpPr>
            <a:spLocks noGrp="1"/>
          </p:cNvSpPr>
          <p:nvPr>
            <p:ph type="ftr" sz="quarter" idx="11"/>
          </p:nvPr>
        </p:nvSpPr>
        <p:spPr/>
        <p:txBody>
          <a:bodyPr/>
          <a:lstStyle/>
          <a:p>
            <a:r>
              <a:rPr lang="en-US" smtClean="0"/>
              <a:t>CSE 340, ACH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3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2983</Words>
  <Application>Microsoft Office PowerPoint</Application>
  <PresentationFormat>On-screen Show (4:3)</PresentationFormat>
  <Paragraphs>1083</Paragraphs>
  <Slides>31</Slides>
  <Notes>18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Monotype Sorts</vt:lpstr>
      <vt:lpstr>Wingdings</vt:lpstr>
      <vt:lpstr>Office Theme</vt:lpstr>
      <vt:lpstr>CSE 340  Computer Architecture  Summer 2017  Basic MIPS Architecture Review   </vt:lpstr>
      <vt:lpstr>The Processor:  Datapath &amp; Control</vt:lpstr>
      <vt:lpstr>High-level view of MIPS implementation</vt:lpstr>
      <vt:lpstr>High-level view of MIPS implementation</vt:lpstr>
      <vt:lpstr>Clocking Methodologies</vt:lpstr>
      <vt:lpstr>Clocking Methodologies</vt:lpstr>
      <vt:lpstr>Fetching Instructions</vt:lpstr>
      <vt:lpstr>Decoding Instructions</vt:lpstr>
      <vt:lpstr>Executing R Format Operations</vt:lpstr>
      <vt:lpstr>Executing Load and Store Operations</vt:lpstr>
      <vt:lpstr>Executing Branch Operations</vt:lpstr>
      <vt:lpstr>Executing Jump Operations</vt:lpstr>
      <vt:lpstr>Creating a Single Datapath from the Parts</vt:lpstr>
      <vt:lpstr>Fetch, R, and Memory Access Portions</vt:lpstr>
      <vt:lpstr>Adding the Control</vt:lpstr>
      <vt:lpstr>Single Cycle Datapath with Control Unit</vt:lpstr>
      <vt:lpstr>R-type Instruction Data/Control Flow</vt:lpstr>
      <vt:lpstr>Load Word Instruction Data/Control Flow</vt:lpstr>
      <vt:lpstr>Load Word Instruction Data/Control Flow</vt:lpstr>
      <vt:lpstr>Branch Instruction Data/Control Flow</vt:lpstr>
      <vt:lpstr>Branch Instruction Data/Control Flow</vt:lpstr>
      <vt:lpstr>Adding the Jump Operation </vt:lpstr>
      <vt:lpstr>Single Cycle Disadvantages &amp; Advantages</vt:lpstr>
      <vt:lpstr>Multicycle Datapath Approach</vt:lpstr>
      <vt:lpstr>Multicycle Datapath Approach, con’t</vt:lpstr>
      <vt:lpstr>The Multicycle Datapath with Control Signals</vt:lpstr>
      <vt:lpstr>Multicycle Control Unit</vt:lpstr>
      <vt:lpstr>The Five Steps of the Load Instruction</vt:lpstr>
      <vt:lpstr>Multicycle Advantages &amp; Disadvantages</vt:lpstr>
      <vt:lpstr>Single Cycle vs. Multiple Cycle Timing</vt:lpstr>
      <vt:lpstr>Next Lecture and 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  Computer Architecture  Summer 2013  Basic MIPS Architecture Review   </dc:title>
  <dc:creator>Amitabha Chakrabarty</dc:creator>
  <cp:lastModifiedBy>Amitabha Chakrabarty</cp:lastModifiedBy>
  <cp:revision>44</cp:revision>
  <dcterms:created xsi:type="dcterms:W3CDTF">2013-05-15T09:28:46Z</dcterms:created>
  <dcterms:modified xsi:type="dcterms:W3CDTF">2017-05-07T05:56:57Z</dcterms:modified>
</cp:coreProperties>
</file>