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3"/>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61DDD04-3CC7-4AB4-96C8-B9B6A6A75978}" type="datetimeFigureOut">
              <a:rPr lang="en-US" smtClean="0"/>
              <a:t>5/7/2017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F640DF9-24AE-41D2-A16A-25F87AC83899}" type="slidenum">
              <a:rPr lang="en-US" smtClean="0"/>
              <a:t>‹#›</a:t>
            </a:fld>
            <a:endParaRPr lang="en-US"/>
          </a:p>
        </p:txBody>
      </p:sp>
    </p:spTree>
    <p:extLst>
      <p:ext uri="{BB962C8B-B14F-4D97-AF65-F5344CB8AC3E}">
        <p14:creationId xmlns:p14="http://schemas.microsoft.com/office/powerpoint/2010/main" val="11093728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body" idx="1"/>
          </p:nvPr>
        </p:nvSpPr>
        <p:spPr>
          <a:noFill/>
          <a:ln>
            <a:noFill/>
          </a:ln>
        </p:spPr>
        <p:txBody>
          <a:bodyPr/>
          <a:lstStyle/>
          <a:p>
            <a:r>
              <a:rPr lang="en-US"/>
              <a:t>Other handouts</a:t>
            </a:r>
          </a:p>
          <a:p>
            <a:r>
              <a:rPr lang="en-US"/>
              <a:t>To handout next time</a:t>
            </a:r>
          </a:p>
          <a:p>
            <a:r>
              <a:rPr lang="en-US"/>
              <a:t>	</a:t>
            </a:r>
          </a:p>
        </p:txBody>
      </p:sp>
      <p:sp>
        <p:nvSpPr>
          <p:cNvPr id="5123" name="Rectangle 3"/>
          <p:cNvSpPr>
            <a:spLocks noGrp="1" noRot="1" noChangeAspect="1" noChangeArrowheads="1" noTextEdit="1"/>
          </p:cNvSpPr>
          <p:nvPr>
            <p:ph type="sldImg"/>
          </p:nvPr>
        </p:nvSpPr>
        <p:spPr>
          <a:ln/>
        </p:spPr>
      </p:sp>
    </p:spTree>
    <p:extLst>
      <p:ext uri="{BB962C8B-B14F-4D97-AF65-F5344CB8AC3E}">
        <p14:creationId xmlns:p14="http://schemas.microsoft.com/office/powerpoint/2010/main" val="7134959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5906" name="Rectangle 2"/>
          <p:cNvSpPr>
            <a:spLocks noGrp="1" noChangeArrowheads="1"/>
          </p:cNvSpPr>
          <p:nvPr>
            <p:ph type="body" idx="1"/>
          </p:nvPr>
        </p:nvSpPr>
        <p:spPr>
          <a:xfrm>
            <a:off x="516434" y="4345214"/>
            <a:ext cx="5909964" cy="4113893"/>
          </a:xfrm>
          <a:noFill/>
          <a:ln>
            <a:noFill/>
          </a:ln>
        </p:spPr>
        <p:txBody>
          <a:bodyPr lIns="92902" tIns="45636" rIns="92902" bIns="45636"/>
          <a:lstStyle/>
          <a:p>
            <a:r>
              <a:rPr lang="en-US"/>
              <a:t>What if lw was replaced with add $1,  - is forwarding still needed?  From where, to where?</a:t>
            </a:r>
          </a:p>
          <a:p>
            <a:r>
              <a:rPr lang="en-US"/>
              <a:t>What if $1 was used to compute the effective address (it would be a load-use data hazard and would require a stall insertion between the lw and sw)</a:t>
            </a:r>
          </a:p>
        </p:txBody>
      </p:sp>
      <p:sp>
        <p:nvSpPr>
          <p:cNvPr id="1275907" name="Rectangle 3"/>
          <p:cNvSpPr>
            <a:spLocks noGrp="1" noRot="1" noChangeAspect="1" noChangeArrowheads="1" noTextEdit="1"/>
          </p:cNvSpPr>
          <p:nvPr>
            <p:ph type="sldImg"/>
          </p:nvPr>
        </p:nvSpPr>
        <p:spPr>
          <a:xfrm>
            <a:off x="1158875" y="585788"/>
            <a:ext cx="4556125" cy="3417887"/>
          </a:xfrm>
          <a:ln/>
        </p:spPr>
      </p:sp>
    </p:spTree>
    <p:extLst>
      <p:ext uri="{BB962C8B-B14F-4D97-AF65-F5344CB8AC3E}">
        <p14:creationId xmlns:p14="http://schemas.microsoft.com/office/powerpoint/2010/main" val="39597699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82" name="Rectangle 2"/>
          <p:cNvSpPr>
            <a:spLocks noGrp="1" noChangeArrowheads="1"/>
          </p:cNvSpPr>
          <p:nvPr>
            <p:ph type="body" idx="1"/>
          </p:nvPr>
        </p:nvSpPr>
        <p:spPr>
          <a:xfrm>
            <a:off x="516434" y="4345214"/>
            <a:ext cx="5909964" cy="4113893"/>
          </a:xfrm>
          <a:noFill/>
          <a:ln>
            <a:noFill/>
          </a:ln>
        </p:spPr>
        <p:txBody>
          <a:bodyPr lIns="92902" tIns="45636" rIns="92902" bIns="45636"/>
          <a:lstStyle/>
          <a:p>
            <a:r>
              <a:rPr lang="en-US"/>
              <a:t>For class handout</a:t>
            </a:r>
          </a:p>
        </p:txBody>
      </p:sp>
      <p:sp>
        <p:nvSpPr>
          <p:cNvPr id="1249283" name="Rectangle 3"/>
          <p:cNvSpPr>
            <a:spLocks noGrp="1" noRot="1" noChangeAspect="1" noChangeArrowheads="1" noTextEdit="1"/>
          </p:cNvSpPr>
          <p:nvPr>
            <p:ph type="sldImg"/>
          </p:nvPr>
        </p:nvSpPr>
        <p:spPr>
          <a:xfrm>
            <a:off x="1158875" y="585788"/>
            <a:ext cx="4556125" cy="3417887"/>
          </a:xfrm>
          <a:ln/>
        </p:spPr>
      </p:sp>
    </p:spTree>
    <p:extLst>
      <p:ext uri="{BB962C8B-B14F-4D97-AF65-F5344CB8AC3E}">
        <p14:creationId xmlns:p14="http://schemas.microsoft.com/office/powerpoint/2010/main" val="35378827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5362" name="Rectangle 2"/>
          <p:cNvSpPr>
            <a:spLocks noGrp="1" noChangeArrowheads="1"/>
          </p:cNvSpPr>
          <p:nvPr>
            <p:ph type="body" idx="1"/>
          </p:nvPr>
        </p:nvSpPr>
        <p:spPr>
          <a:xfrm>
            <a:off x="516434" y="4345214"/>
            <a:ext cx="5909964" cy="4113893"/>
          </a:xfrm>
          <a:noFill/>
          <a:ln>
            <a:noFill/>
          </a:ln>
        </p:spPr>
        <p:txBody>
          <a:bodyPr lIns="92902" tIns="45636" rIns="92902" bIns="45636"/>
          <a:lstStyle/>
          <a:p>
            <a:r>
              <a:rPr lang="en-US"/>
              <a:t>For lecture</a:t>
            </a:r>
          </a:p>
          <a:p>
            <a:r>
              <a:rPr lang="en-US"/>
              <a:t>The one case where forwarding cannot save the day is when an instruction tries to read a register following a load instruction that writes the same register.</a:t>
            </a:r>
          </a:p>
        </p:txBody>
      </p:sp>
      <p:sp>
        <p:nvSpPr>
          <p:cNvPr id="1295363" name="Rectangle 3"/>
          <p:cNvSpPr>
            <a:spLocks noGrp="1" noRot="1" noChangeAspect="1" noChangeArrowheads="1" noTextEdit="1"/>
          </p:cNvSpPr>
          <p:nvPr>
            <p:ph type="sldImg"/>
          </p:nvPr>
        </p:nvSpPr>
        <p:spPr>
          <a:xfrm>
            <a:off x="1158875" y="585788"/>
            <a:ext cx="4556125" cy="3417887"/>
          </a:xfrm>
          <a:ln/>
        </p:spPr>
      </p:sp>
    </p:spTree>
    <p:extLst>
      <p:ext uri="{BB962C8B-B14F-4D97-AF65-F5344CB8AC3E}">
        <p14:creationId xmlns:p14="http://schemas.microsoft.com/office/powerpoint/2010/main" val="22109728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02" name="Rectangle 2"/>
          <p:cNvSpPr>
            <a:spLocks noGrp="1" noRot="1" noChangeAspect="1" noChangeArrowheads="1" noTextEdit="1"/>
          </p:cNvSpPr>
          <p:nvPr>
            <p:ph type="sldImg"/>
          </p:nvPr>
        </p:nvSpPr>
        <p:spPr/>
      </p:sp>
      <p:sp>
        <p:nvSpPr>
          <p:cNvPr id="1280003" name="Rectangle 3"/>
          <p:cNvSpPr>
            <a:spLocks noGrp="1" noChangeArrowheads="1"/>
          </p:cNvSpPr>
          <p:nvPr>
            <p:ph type="body" idx="1"/>
          </p:nvPr>
        </p:nvSpPr>
        <p:spPr>
          <a:ln/>
        </p:spPr>
        <p:txBody>
          <a:bodyPr/>
          <a:lstStyle/>
          <a:p>
            <a:pPr marL="198213" indent="-198213"/>
            <a:r>
              <a:rPr lang="en-US" dirty="0"/>
              <a:t>For class handout</a:t>
            </a:r>
          </a:p>
        </p:txBody>
      </p:sp>
    </p:spTree>
    <p:extLst>
      <p:ext uri="{BB962C8B-B14F-4D97-AF65-F5344CB8AC3E}">
        <p14:creationId xmlns:p14="http://schemas.microsoft.com/office/powerpoint/2010/main" val="37614716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9218" name="Rectangle 2"/>
          <p:cNvSpPr>
            <a:spLocks noGrp="1" noRot="1" noChangeAspect="1" noChangeArrowheads="1" noTextEdit="1"/>
          </p:cNvSpPr>
          <p:nvPr>
            <p:ph type="sldImg"/>
          </p:nvPr>
        </p:nvSpPr>
        <p:spPr/>
      </p:sp>
      <p:sp>
        <p:nvSpPr>
          <p:cNvPr id="1289219" name="Rectangle 3"/>
          <p:cNvSpPr>
            <a:spLocks noGrp="1" noChangeArrowheads="1"/>
          </p:cNvSpPr>
          <p:nvPr>
            <p:ph type="body" idx="1"/>
          </p:nvPr>
        </p:nvSpPr>
        <p:spPr>
          <a:ln/>
        </p:spPr>
        <p:txBody>
          <a:bodyPr/>
          <a:lstStyle/>
          <a:p>
            <a:pPr marL="198213" indent="-198213"/>
            <a:r>
              <a:rPr lang="en-US" dirty="0"/>
              <a:t>For lecture</a:t>
            </a:r>
          </a:p>
          <a:p>
            <a:pPr marL="198213" indent="-198213"/>
            <a:r>
              <a:rPr lang="en-US" dirty="0"/>
              <a:t>In reality, only the signals </a:t>
            </a:r>
            <a:r>
              <a:rPr lang="en-US" dirty="0" err="1"/>
              <a:t>RegWrite</a:t>
            </a:r>
            <a:r>
              <a:rPr lang="en-US" dirty="0"/>
              <a:t> and </a:t>
            </a:r>
            <a:r>
              <a:rPr lang="en-US" dirty="0" err="1"/>
              <a:t>MemWrite</a:t>
            </a:r>
            <a:r>
              <a:rPr lang="en-US" dirty="0"/>
              <a:t> need to be 0, the other control signals can be don’t cares.</a:t>
            </a:r>
          </a:p>
          <a:p>
            <a:pPr marL="198213" indent="-198213"/>
            <a:r>
              <a:rPr lang="en-US" dirty="0"/>
              <a:t>Another consideration is energy – where clock gating is called for.</a:t>
            </a:r>
          </a:p>
        </p:txBody>
      </p:sp>
    </p:spTree>
    <p:extLst>
      <p:ext uri="{BB962C8B-B14F-4D97-AF65-F5344CB8AC3E}">
        <p14:creationId xmlns:p14="http://schemas.microsoft.com/office/powerpoint/2010/main" val="42313321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7474" name="Rectangle 2"/>
          <p:cNvSpPr>
            <a:spLocks noGrp="1" noRot="1" noChangeAspect="1" noChangeArrowheads="1" noTextEdit="1"/>
          </p:cNvSpPr>
          <p:nvPr>
            <p:ph type="sldImg"/>
          </p:nvPr>
        </p:nvSpPr>
        <p:spPr/>
      </p:sp>
      <p:sp>
        <p:nvSpPr>
          <p:cNvPr id="1257475" name="Rectangle 3"/>
          <p:cNvSpPr>
            <a:spLocks noGrp="1" noChangeArrowheads="1"/>
          </p:cNvSpPr>
          <p:nvPr>
            <p:ph type="body" idx="1"/>
          </p:nvPr>
        </p:nvSpPr>
        <p:spPr>
          <a:ln/>
        </p:spPr>
        <p:txBody>
          <a:bodyPr/>
          <a:lstStyle/>
          <a:p>
            <a:pPr marL="198213" indent="-198213"/>
            <a:r>
              <a:rPr lang="en-US" dirty="0"/>
              <a:t>How many bits wide is each pipeline register?</a:t>
            </a:r>
          </a:p>
          <a:p>
            <a:pPr marL="198213" indent="-198213"/>
            <a:r>
              <a:rPr lang="en-US" dirty="0"/>
              <a:t>PC – 32 bits</a:t>
            </a:r>
          </a:p>
          <a:p>
            <a:pPr marL="198213" indent="-198213"/>
            <a:r>
              <a:rPr lang="en-US" dirty="0"/>
              <a:t>IF/ID – 64 bits</a:t>
            </a:r>
          </a:p>
          <a:p>
            <a:pPr marL="198213" indent="-198213"/>
            <a:r>
              <a:rPr lang="en-US" dirty="0"/>
              <a:t>ID/EX – 9 + 32x4 + 10 = 147</a:t>
            </a:r>
          </a:p>
          <a:p>
            <a:pPr marL="198213" indent="-198213"/>
            <a:r>
              <a:rPr lang="en-US" dirty="0"/>
              <a:t>EX/MEM – 5 + 1 + 32x3 + 5 = 107</a:t>
            </a:r>
          </a:p>
          <a:p>
            <a:pPr marL="198213" indent="-198213"/>
            <a:r>
              <a:rPr lang="en-US" dirty="0"/>
              <a:t>MEM/WB – 2 + 32x2 + 5 = 71</a:t>
            </a:r>
          </a:p>
          <a:p>
            <a:pPr marL="198213" indent="-198213"/>
            <a:endParaRPr lang="en-US" dirty="0"/>
          </a:p>
        </p:txBody>
      </p:sp>
    </p:spTree>
    <p:extLst>
      <p:ext uri="{BB962C8B-B14F-4D97-AF65-F5344CB8AC3E}">
        <p14:creationId xmlns:p14="http://schemas.microsoft.com/office/powerpoint/2010/main" val="2426863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2898" name="Rectangle 2"/>
          <p:cNvSpPr>
            <a:spLocks noGrp="1" noChangeArrowheads="1"/>
          </p:cNvSpPr>
          <p:nvPr>
            <p:ph type="body" idx="1"/>
          </p:nvPr>
        </p:nvSpPr>
        <p:spPr>
          <a:xfrm>
            <a:off x="516434" y="4345214"/>
            <a:ext cx="5909964" cy="4113893"/>
          </a:xfrm>
          <a:ln>
            <a:noFill/>
          </a:ln>
        </p:spPr>
        <p:txBody>
          <a:bodyPr lIns="92902" tIns="45636" rIns="92902" bIns="45636"/>
          <a:lstStyle/>
          <a:p>
            <a:endParaRPr lang="en-US"/>
          </a:p>
        </p:txBody>
      </p:sp>
      <p:sp>
        <p:nvSpPr>
          <p:cNvPr id="1232899" name="Rectangle 3"/>
          <p:cNvSpPr>
            <a:spLocks noGrp="1" noRot="1" noChangeAspect="1" noChangeArrowheads="1" noTextEdit="1"/>
          </p:cNvSpPr>
          <p:nvPr>
            <p:ph type="sldImg"/>
          </p:nvPr>
        </p:nvSpPr>
        <p:spPr>
          <a:xfrm>
            <a:off x="1158875" y="585788"/>
            <a:ext cx="4556125" cy="3417887"/>
          </a:xfrm>
          <a:ln/>
        </p:spPr>
      </p:sp>
    </p:spTree>
    <p:extLst>
      <p:ext uri="{BB962C8B-B14F-4D97-AF65-F5344CB8AC3E}">
        <p14:creationId xmlns:p14="http://schemas.microsoft.com/office/powerpoint/2010/main" val="32662138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7234" name="Rectangle 2"/>
          <p:cNvSpPr>
            <a:spLocks noGrp="1" noChangeArrowheads="1"/>
          </p:cNvSpPr>
          <p:nvPr>
            <p:ph type="body" idx="1"/>
          </p:nvPr>
        </p:nvSpPr>
        <p:spPr>
          <a:xfrm>
            <a:off x="516434" y="4345214"/>
            <a:ext cx="5909964" cy="4113893"/>
          </a:xfrm>
          <a:noFill/>
          <a:ln>
            <a:noFill/>
          </a:ln>
        </p:spPr>
        <p:txBody>
          <a:bodyPr lIns="92902" tIns="45636" rIns="92902" bIns="45636"/>
          <a:lstStyle/>
          <a:p>
            <a:r>
              <a:rPr lang="en-US"/>
              <a:t>Notice that for now we are showing the forwarded data coming out of the ALU.  After looking at the problem more closely we will see that it really is supplied by the pipeline register EX/MEM and will depict it as such.</a:t>
            </a:r>
          </a:p>
        </p:txBody>
      </p:sp>
      <p:sp>
        <p:nvSpPr>
          <p:cNvPr id="1247235" name="Rectangle 3"/>
          <p:cNvSpPr>
            <a:spLocks noGrp="1" noRot="1" noChangeAspect="1" noChangeArrowheads="1" noTextEdit="1"/>
          </p:cNvSpPr>
          <p:nvPr>
            <p:ph type="sldImg"/>
          </p:nvPr>
        </p:nvSpPr>
        <p:spPr>
          <a:xfrm>
            <a:off x="1158875" y="585788"/>
            <a:ext cx="4556125" cy="3417887"/>
          </a:xfrm>
          <a:ln/>
        </p:spPr>
      </p:sp>
    </p:spTree>
    <p:extLst>
      <p:ext uri="{BB962C8B-B14F-4D97-AF65-F5344CB8AC3E}">
        <p14:creationId xmlns:p14="http://schemas.microsoft.com/office/powerpoint/2010/main" val="37905067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8434" name="Rectangle 2"/>
          <p:cNvSpPr>
            <a:spLocks noGrp="1" noChangeArrowheads="1"/>
          </p:cNvSpPr>
          <p:nvPr>
            <p:ph type="body" idx="1"/>
          </p:nvPr>
        </p:nvSpPr>
        <p:spPr>
          <a:xfrm>
            <a:off x="516434" y="4345214"/>
            <a:ext cx="5909964" cy="4113893"/>
          </a:xfrm>
          <a:noFill/>
          <a:ln>
            <a:noFill/>
          </a:ln>
        </p:spPr>
        <p:txBody>
          <a:bodyPr lIns="92902" tIns="45636" rIns="92902" bIns="45636"/>
          <a:lstStyle/>
          <a:p>
            <a:r>
              <a:rPr lang="en-US"/>
              <a:t>Notice that for now we are showing the forwarded data coming out of the ALU.  After looking at the problem more closely we will see that it really is supplied by the pipeline register EX/MEM and will depict it as such.</a:t>
            </a:r>
          </a:p>
        </p:txBody>
      </p:sp>
      <p:sp>
        <p:nvSpPr>
          <p:cNvPr id="1298435" name="Rectangle 3"/>
          <p:cNvSpPr>
            <a:spLocks noGrp="1" noRot="1" noChangeAspect="1" noChangeArrowheads="1" noTextEdit="1"/>
          </p:cNvSpPr>
          <p:nvPr>
            <p:ph type="sldImg"/>
          </p:nvPr>
        </p:nvSpPr>
        <p:spPr>
          <a:xfrm>
            <a:off x="1158875" y="585788"/>
            <a:ext cx="4556125" cy="3417887"/>
          </a:xfrm>
          <a:ln/>
        </p:spPr>
      </p:sp>
    </p:spTree>
    <p:extLst>
      <p:ext uri="{BB962C8B-B14F-4D97-AF65-F5344CB8AC3E}">
        <p14:creationId xmlns:p14="http://schemas.microsoft.com/office/powerpoint/2010/main" val="16992300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62" name="Rectangle 2"/>
          <p:cNvSpPr>
            <a:spLocks noGrp="1" noChangeArrowheads="1"/>
          </p:cNvSpPr>
          <p:nvPr>
            <p:ph type="body" idx="1"/>
          </p:nvPr>
        </p:nvSpPr>
        <p:spPr>
          <a:xfrm>
            <a:off x="516434" y="4345214"/>
            <a:ext cx="5909964" cy="4113893"/>
          </a:xfrm>
          <a:noFill/>
          <a:ln>
            <a:noFill/>
          </a:ln>
        </p:spPr>
        <p:txBody>
          <a:bodyPr lIns="92902" tIns="45636" rIns="92902" bIns="45636"/>
          <a:lstStyle/>
          <a:p>
            <a:r>
              <a:rPr lang="en-US"/>
              <a:t>For class handout</a:t>
            </a:r>
          </a:p>
        </p:txBody>
      </p:sp>
      <p:sp>
        <p:nvSpPr>
          <p:cNvPr id="1269763" name="Rectangle 3"/>
          <p:cNvSpPr>
            <a:spLocks noGrp="1" noRot="1" noChangeAspect="1" noChangeArrowheads="1" noTextEdit="1"/>
          </p:cNvSpPr>
          <p:nvPr>
            <p:ph type="sldImg"/>
          </p:nvPr>
        </p:nvSpPr>
        <p:spPr>
          <a:xfrm>
            <a:off x="1158875" y="585788"/>
            <a:ext cx="4556125" cy="3417887"/>
          </a:xfrm>
          <a:ln/>
        </p:spPr>
      </p:sp>
    </p:spTree>
    <p:extLst>
      <p:ext uri="{BB962C8B-B14F-4D97-AF65-F5344CB8AC3E}">
        <p14:creationId xmlns:p14="http://schemas.microsoft.com/office/powerpoint/2010/main" val="7933184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3314" name="Rectangle 2"/>
          <p:cNvSpPr>
            <a:spLocks noGrp="1" noChangeArrowheads="1"/>
          </p:cNvSpPr>
          <p:nvPr>
            <p:ph type="body" idx="1"/>
          </p:nvPr>
        </p:nvSpPr>
        <p:spPr>
          <a:xfrm>
            <a:off x="516434" y="4345214"/>
            <a:ext cx="5909964" cy="4113893"/>
          </a:xfrm>
          <a:noFill/>
          <a:ln>
            <a:noFill/>
          </a:ln>
        </p:spPr>
        <p:txBody>
          <a:bodyPr lIns="92902" tIns="45636" rIns="92902" bIns="45636"/>
          <a:lstStyle/>
          <a:p>
            <a:r>
              <a:rPr lang="en-US"/>
              <a:t>For lecture</a:t>
            </a:r>
          </a:p>
        </p:txBody>
      </p:sp>
      <p:sp>
        <p:nvSpPr>
          <p:cNvPr id="1293315" name="Rectangle 3"/>
          <p:cNvSpPr>
            <a:spLocks noGrp="1" noRot="1" noChangeAspect="1" noChangeArrowheads="1" noTextEdit="1"/>
          </p:cNvSpPr>
          <p:nvPr>
            <p:ph type="sldImg"/>
          </p:nvPr>
        </p:nvSpPr>
        <p:spPr>
          <a:xfrm>
            <a:off x="1158875" y="585788"/>
            <a:ext cx="4556125" cy="3417887"/>
          </a:xfrm>
          <a:ln/>
        </p:spPr>
      </p:sp>
    </p:spTree>
    <p:extLst>
      <p:ext uri="{BB962C8B-B14F-4D97-AF65-F5344CB8AC3E}">
        <p14:creationId xmlns:p14="http://schemas.microsoft.com/office/powerpoint/2010/main" val="8200282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6690" name="Rectangle 2"/>
          <p:cNvSpPr>
            <a:spLocks noGrp="1" noRot="1" noChangeAspect="1" noChangeArrowheads="1" noTextEdit="1"/>
          </p:cNvSpPr>
          <p:nvPr>
            <p:ph type="sldImg"/>
          </p:nvPr>
        </p:nvSpPr>
        <p:spPr/>
      </p:sp>
      <p:sp>
        <p:nvSpPr>
          <p:cNvPr id="1266691" name="Rectangle 3"/>
          <p:cNvSpPr>
            <a:spLocks noGrp="1" noChangeArrowheads="1"/>
          </p:cNvSpPr>
          <p:nvPr>
            <p:ph type="body" idx="1"/>
          </p:nvPr>
        </p:nvSpPr>
        <p:spPr>
          <a:ln/>
        </p:spPr>
        <p:txBody>
          <a:bodyPr/>
          <a:lstStyle/>
          <a:p>
            <a:pPr marL="198213" indent="-198213"/>
            <a:r>
              <a:rPr lang="en-US" dirty="0"/>
              <a:t>For class handout</a:t>
            </a:r>
          </a:p>
        </p:txBody>
      </p:sp>
    </p:spTree>
    <p:extLst>
      <p:ext uri="{BB962C8B-B14F-4D97-AF65-F5344CB8AC3E}">
        <p14:creationId xmlns:p14="http://schemas.microsoft.com/office/powerpoint/2010/main" val="21829967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1506" name="Rectangle 2"/>
          <p:cNvSpPr>
            <a:spLocks noGrp="1" noRot="1" noChangeAspect="1" noChangeArrowheads="1" noTextEdit="1"/>
          </p:cNvSpPr>
          <p:nvPr>
            <p:ph type="sldImg"/>
          </p:nvPr>
        </p:nvSpPr>
        <p:spPr/>
      </p:sp>
      <p:sp>
        <p:nvSpPr>
          <p:cNvPr id="1301507" name="Rectangle 3"/>
          <p:cNvSpPr>
            <a:spLocks noGrp="1" noChangeArrowheads="1"/>
          </p:cNvSpPr>
          <p:nvPr>
            <p:ph type="body" idx="1"/>
          </p:nvPr>
        </p:nvSpPr>
        <p:spPr>
          <a:ln/>
        </p:spPr>
        <p:txBody>
          <a:bodyPr/>
          <a:lstStyle/>
          <a:p>
            <a:pPr marL="198213" indent="-198213"/>
            <a:r>
              <a:rPr lang="en-US" dirty="0"/>
              <a:t>For lecture.</a:t>
            </a:r>
          </a:p>
          <a:p>
            <a:pPr marL="198213" indent="-198213"/>
            <a:endParaRPr lang="en-US" dirty="0"/>
          </a:p>
          <a:p>
            <a:pPr marL="198213" indent="-198213"/>
            <a:r>
              <a:rPr lang="en-US" dirty="0"/>
              <a:t>How many bits wide is each pipeline register now?</a:t>
            </a:r>
          </a:p>
          <a:p>
            <a:pPr marL="198213" indent="-198213"/>
            <a:r>
              <a:rPr lang="en-US" dirty="0"/>
              <a:t>ID/EX – 9 + 32x4 + 10 = 147 + 10 = 157</a:t>
            </a:r>
          </a:p>
          <a:p>
            <a:pPr marL="198213" indent="-198213"/>
            <a:endParaRPr lang="en-US" dirty="0"/>
          </a:p>
          <a:p>
            <a:pPr marL="198213" indent="-198213"/>
            <a:r>
              <a:rPr lang="en-US" dirty="0"/>
              <a:t>Control line inputs to Forward Unit EX/</a:t>
            </a:r>
            <a:r>
              <a:rPr lang="en-US" dirty="0" err="1"/>
              <a:t>MEM.RegWrite</a:t>
            </a:r>
            <a:r>
              <a:rPr lang="en-US" dirty="0"/>
              <a:t> and MEM/</a:t>
            </a:r>
            <a:r>
              <a:rPr lang="en-US" dirty="0" err="1"/>
              <a:t>WB.RegWrite</a:t>
            </a:r>
            <a:r>
              <a:rPr lang="en-US" dirty="0"/>
              <a:t> not shown on diagram</a:t>
            </a:r>
          </a:p>
        </p:txBody>
      </p:sp>
    </p:spTree>
    <p:extLst>
      <p:ext uri="{BB962C8B-B14F-4D97-AF65-F5344CB8AC3E}">
        <p14:creationId xmlns:p14="http://schemas.microsoft.com/office/powerpoint/2010/main" val="32636968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12D08D0-785E-40D0-9B4D-703EF13FE454}" type="datetime1">
              <a:rPr lang="en-US" smtClean="0"/>
              <a:t>5/7/2017</a:t>
            </a:fld>
            <a:endParaRPr lang="en-US"/>
          </a:p>
        </p:txBody>
      </p:sp>
      <p:sp>
        <p:nvSpPr>
          <p:cNvPr id="5" name="Footer Placeholder 4"/>
          <p:cNvSpPr>
            <a:spLocks noGrp="1"/>
          </p:cNvSpPr>
          <p:nvPr>
            <p:ph type="ftr" sz="quarter" idx="11"/>
          </p:nvPr>
        </p:nvSpPr>
        <p:spPr/>
        <p:txBody>
          <a:bodyPr/>
          <a:lstStyle/>
          <a:p>
            <a:r>
              <a:rPr lang="en-US" smtClean="0"/>
              <a:t>CSE340, ACH</a:t>
            </a:r>
            <a:endParaRPr lang="en-US"/>
          </a:p>
        </p:txBody>
      </p:sp>
      <p:sp>
        <p:nvSpPr>
          <p:cNvPr id="6" name="Slide Number Placeholder 5"/>
          <p:cNvSpPr>
            <a:spLocks noGrp="1"/>
          </p:cNvSpPr>
          <p:nvPr>
            <p:ph type="sldNum" sz="quarter" idx="12"/>
          </p:nvPr>
        </p:nvSpPr>
        <p:spPr/>
        <p:txBody>
          <a:bodyPr/>
          <a:lstStyle/>
          <a:p>
            <a:fld id="{363C3B3F-3409-489D-8424-19C2AF53C6B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517A9A0-C3E0-4B28-A7AC-85EB96E37079}" type="datetime1">
              <a:rPr lang="en-US" smtClean="0"/>
              <a:t>5/7/2017</a:t>
            </a:fld>
            <a:endParaRPr lang="en-US"/>
          </a:p>
        </p:txBody>
      </p:sp>
      <p:sp>
        <p:nvSpPr>
          <p:cNvPr id="5" name="Footer Placeholder 4"/>
          <p:cNvSpPr>
            <a:spLocks noGrp="1"/>
          </p:cNvSpPr>
          <p:nvPr>
            <p:ph type="ftr" sz="quarter" idx="11"/>
          </p:nvPr>
        </p:nvSpPr>
        <p:spPr/>
        <p:txBody>
          <a:bodyPr/>
          <a:lstStyle/>
          <a:p>
            <a:r>
              <a:rPr lang="en-US" smtClean="0"/>
              <a:t>CSE340, ACH</a:t>
            </a:r>
            <a:endParaRPr lang="en-US"/>
          </a:p>
        </p:txBody>
      </p:sp>
      <p:sp>
        <p:nvSpPr>
          <p:cNvPr id="6" name="Slide Number Placeholder 5"/>
          <p:cNvSpPr>
            <a:spLocks noGrp="1"/>
          </p:cNvSpPr>
          <p:nvPr>
            <p:ph type="sldNum" sz="quarter" idx="12"/>
          </p:nvPr>
        </p:nvSpPr>
        <p:spPr/>
        <p:txBody>
          <a:bodyPr/>
          <a:lstStyle/>
          <a:p>
            <a:fld id="{363C3B3F-3409-489D-8424-19C2AF53C6B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E9DE76-6F26-4565-93D4-E246B5B68590}" type="datetime1">
              <a:rPr lang="en-US" smtClean="0"/>
              <a:t>5/7/2017</a:t>
            </a:fld>
            <a:endParaRPr lang="en-US"/>
          </a:p>
        </p:txBody>
      </p:sp>
      <p:sp>
        <p:nvSpPr>
          <p:cNvPr id="5" name="Footer Placeholder 4"/>
          <p:cNvSpPr>
            <a:spLocks noGrp="1"/>
          </p:cNvSpPr>
          <p:nvPr>
            <p:ph type="ftr" sz="quarter" idx="11"/>
          </p:nvPr>
        </p:nvSpPr>
        <p:spPr/>
        <p:txBody>
          <a:bodyPr/>
          <a:lstStyle/>
          <a:p>
            <a:r>
              <a:rPr lang="en-US" smtClean="0"/>
              <a:t>CSE340, ACH</a:t>
            </a:r>
            <a:endParaRPr lang="en-US"/>
          </a:p>
        </p:txBody>
      </p:sp>
      <p:sp>
        <p:nvSpPr>
          <p:cNvPr id="6" name="Slide Number Placeholder 5"/>
          <p:cNvSpPr>
            <a:spLocks noGrp="1"/>
          </p:cNvSpPr>
          <p:nvPr>
            <p:ph type="sldNum" sz="quarter" idx="12"/>
          </p:nvPr>
        </p:nvSpPr>
        <p:spPr/>
        <p:txBody>
          <a:bodyPr/>
          <a:lstStyle/>
          <a:p>
            <a:fld id="{363C3B3F-3409-489D-8424-19C2AF53C6BC}"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153400" cy="422275"/>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533400" y="914400"/>
            <a:ext cx="8153400" cy="2393950"/>
          </a:xfrm>
        </p:spPr>
        <p:txBody>
          <a:bodyPr/>
          <a:lstStyle/>
          <a:p>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7F5165-EBDF-456E-AD18-386EA33EC124}" type="datetime1">
              <a:rPr lang="en-US" smtClean="0"/>
              <a:t>5/7/2017</a:t>
            </a:fld>
            <a:endParaRPr lang="en-US"/>
          </a:p>
        </p:txBody>
      </p:sp>
      <p:sp>
        <p:nvSpPr>
          <p:cNvPr id="5" name="Footer Placeholder 4"/>
          <p:cNvSpPr>
            <a:spLocks noGrp="1"/>
          </p:cNvSpPr>
          <p:nvPr>
            <p:ph type="ftr" sz="quarter" idx="11"/>
          </p:nvPr>
        </p:nvSpPr>
        <p:spPr/>
        <p:txBody>
          <a:bodyPr/>
          <a:lstStyle/>
          <a:p>
            <a:r>
              <a:rPr lang="en-US" smtClean="0"/>
              <a:t>CSE340, ACH</a:t>
            </a:r>
            <a:endParaRPr lang="en-US"/>
          </a:p>
        </p:txBody>
      </p:sp>
      <p:sp>
        <p:nvSpPr>
          <p:cNvPr id="6" name="Slide Number Placeholder 5"/>
          <p:cNvSpPr>
            <a:spLocks noGrp="1"/>
          </p:cNvSpPr>
          <p:nvPr>
            <p:ph type="sldNum" sz="quarter" idx="12"/>
          </p:nvPr>
        </p:nvSpPr>
        <p:spPr/>
        <p:txBody>
          <a:bodyPr/>
          <a:lstStyle/>
          <a:p>
            <a:fld id="{363C3B3F-3409-489D-8424-19C2AF53C6B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99C7B5-BFF6-4629-907E-98136099EFB9}" type="datetime1">
              <a:rPr lang="en-US" smtClean="0"/>
              <a:t>5/7/2017</a:t>
            </a:fld>
            <a:endParaRPr lang="en-US"/>
          </a:p>
        </p:txBody>
      </p:sp>
      <p:sp>
        <p:nvSpPr>
          <p:cNvPr id="5" name="Footer Placeholder 4"/>
          <p:cNvSpPr>
            <a:spLocks noGrp="1"/>
          </p:cNvSpPr>
          <p:nvPr>
            <p:ph type="ftr" sz="quarter" idx="11"/>
          </p:nvPr>
        </p:nvSpPr>
        <p:spPr/>
        <p:txBody>
          <a:bodyPr/>
          <a:lstStyle/>
          <a:p>
            <a:r>
              <a:rPr lang="en-US" smtClean="0"/>
              <a:t>CSE340, ACH</a:t>
            </a:r>
            <a:endParaRPr lang="en-US"/>
          </a:p>
        </p:txBody>
      </p:sp>
      <p:sp>
        <p:nvSpPr>
          <p:cNvPr id="6" name="Slide Number Placeholder 5"/>
          <p:cNvSpPr>
            <a:spLocks noGrp="1"/>
          </p:cNvSpPr>
          <p:nvPr>
            <p:ph type="sldNum" sz="quarter" idx="12"/>
          </p:nvPr>
        </p:nvSpPr>
        <p:spPr/>
        <p:txBody>
          <a:bodyPr/>
          <a:lstStyle/>
          <a:p>
            <a:fld id="{363C3B3F-3409-489D-8424-19C2AF53C6B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57E476B-52D6-4BB4-873E-7FE228B4EA47}" type="datetime1">
              <a:rPr lang="en-US" smtClean="0"/>
              <a:t>5/7/2017</a:t>
            </a:fld>
            <a:endParaRPr lang="en-US"/>
          </a:p>
        </p:txBody>
      </p:sp>
      <p:sp>
        <p:nvSpPr>
          <p:cNvPr id="6" name="Footer Placeholder 5"/>
          <p:cNvSpPr>
            <a:spLocks noGrp="1"/>
          </p:cNvSpPr>
          <p:nvPr>
            <p:ph type="ftr" sz="quarter" idx="11"/>
          </p:nvPr>
        </p:nvSpPr>
        <p:spPr/>
        <p:txBody>
          <a:bodyPr/>
          <a:lstStyle/>
          <a:p>
            <a:r>
              <a:rPr lang="en-US" smtClean="0"/>
              <a:t>CSE340, ACH</a:t>
            </a:r>
            <a:endParaRPr lang="en-US"/>
          </a:p>
        </p:txBody>
      </p:sp>
      <p:sp>
        <p:nvSpPr>
          <p:cNvPr id="7" name="Slide Number Placeholder 6"/>
          <p:cNvSpPr>
            <a:spLocks noGrp="1"/>
          </p:cNvSpPr>
          <p:nvPr>
            <p:ph type="sldNum" sz="quarter" idx="12"/>
          </p:nvPr>
        </p:nvSpPr>
        <p:spPr/>
        <p:txBody>
          <a:bodyPr/>
          <a:lstStyle/>
          <a:p>
            <a:fld id="{363C3B3F-3409-489D-8424-19C2AF53C6B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523CDDD-2232-4947-ADDC-F6AF293A9BE4}" type="datetime1">
              <a:rPr lang="en-US" smtClean="0"/>
              <a:t>5/7/2017</a:t>
            </a:fld>
            <a:endParaRPr lang="en-US"/>
          </a:p>
        </p:txBody>
      </p:sp>
      <p:sp>
        <p:nvSpPr>
          <p:cNvPr id="8" name="Footer Placeholder 7"/>
          <p:cNvSpPr>
            <a:spLocks noGrp="1"/>
          </p:cNvSpPr>
          <p:nvPr>
            <p:ph type="ftr" sz="quarter" idx="11"/>
          </p:nvPr>
        </p:nvSpPr>
        <p:spPr/>
        <p:txBody>
          <a:bodyPr/>
          <a:lstStyle/>
          <a:p>
            <a:r>
              <a:rPr lang="en-US" smtClean="0"/>
              <a:t>CSE340, ACH</a:t>
            </a:r>
            <a:endParaRPr lang="en-US"/>
          </a:p>
        </p:txBody>
      </p:sp>
      <p:sp>
        <p:nvSpPr>
          <p:cNvPr id="9" name="Slide Number Placeholder 8"/>
          <p:cNvSpPr>
            <a:spLocks noGrp="1"/>
          </p:cNvSpPr>
          <p:nvPr>
            <p:ph type="sldNum" sz="quarter" idx="12"/>
          </p:nvPr>
        </p:nvSpPr>
        <p:spPr/>
        <p:txBody>
          <a:bodyPr/>
          <a:lstStyle/>
          <a:p>
            <a:fld id="{363C3B3F-3409-489D-8424-19C2AF53C6B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4FBE7B2-C991-42B4-9424-7CC9D256BF61}" type="datetime1">
              <a:rPr lang="en-US" smtClean="0"/>
              <a:t>5/7/2017</a:t>
            </a:fld>
            <a:endParaRPr lang="en-US"/>
          </a:p>
        </p:txBody>
      </p:sp>
      <p:sp>
        <p:nvSpPr>
          <p:cNvPr id="4" name="Footer Placeholder 3"/>
          <p:cNvSpPr>
            <a:spLocks noGrp="1"/>
          </p:cNvSpPr>
          <p:nvPr>
            <p:ph type="ftr" sz="quarter" idx="11"/>
          </p:nvPr>
        </p:nvSpPr>
        <p:spPr/>
        <p:txBody>
          <a:bodyPr/>
          <a:lstStyle/>
          <a:p>
            <a:r>
              <a:rPr lang="en-US" smtClean="0"/>
              <a:t>CSE340, ACH</a:t>
            </a:r>
            <a:endParaRPr lang="en-US"/>
          </a:p>
        </p:txBody>
      </p:sp>
      <p:sp>
        <p:nvSpPr>
          <p:cNvPr id="5" name="Slide Number Placeholder 4"/>
          <p:cNvSpPr>
            <a:spLocks noGrp="1"/>
          </p:cNvSpPr>
          <p:nvPr>
            <p:ph type="sldNum" sz="quarter" idx="12"/>
          </p:nvPr>
        </p:nvSpPr>
        <p:spPr/>
        <p:txBody>
          <a:bodyPr/>
          <a:lstStyle/>
          <a:p>
            <a:fld id="{363C3B3F-3409-489D-8424-19C2AF53C6B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A7EFCE-328F-4CB4-A8B5-D60360B73627}" type="datetime1">
              <a:rPr lang="en-US" smtClean="0"/>
              <a:t>5/7/2017</a:t>
            </a:fld>
            <a:endParaRPr lang="en-US"/>
          </a:p>
        </p:txBody>
      </p:sp>
      <p:sp>
        <p:nvSpPr>
          <p:cNvPr id="3" name="Footer Placeholder 2"/>
          <p:cNvSpPr>
            <a:spLocks noGrp="1"/>
          </p:cNvSpPr>
          <p:nvPr>
            <p:ph type="ftr" sz="quarter" idx="11"/>
          </p:nvPr>
        </p:nvSpPr>
        <p:spPr/>
        <p:txBody>
          <a:bodyPr/>
          <a:lstStyle/>
          <a:p>
            <a:r>
              <a:rPr lang="en-US" smtClean="0"/>
              <a:t>CSE340, ACH</a:t>
            </a:r>
            <a:endParaRPr lang="en-US"/>
          </a:p>
        </p:txBody>
      </p:sp>
      <p:sp>
        <p:nvSpPr>
          <p:cNvPr id="4" name="Slide Number Placeholder 3"/>
          <p:cNvSpPr>
            <a:spLocks noGrp="1"/>
          </p:cNvSpPr>
          <p:nvPr>
            <p:ph type="sldNum" sz="quarter" idx="12"/>
          </p:nvPr>
        </p:nvSpPr>
        <p:spPr/>
        <p:txBody>
          <a:bodyPr/>
          <a:lstStyle/>
          <a:p>
            <a:fld id="{363C3B3F-3409-489D-8424-19C2AF53C6B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D37379-6750-46E2-81C7-9B0A09E4DE5B}" type="datetime1">
              <a:rPr lang="en-US" smtClean="0"/>
              <a:t>5/7/2017</a:t>
            </a:fld>
            <a:endParaRPr lang="en-US"/>
          </a:p>
        </p:txBody>
      </p:sp>
      <p:sp>
        <p:nvSpPr>
          <p:cNvPr id="6" name="Footer Placeholder 5"/>
          <p:cNvSpPr>
            <a:spLocks noGrp="1"/>
          </p:cNvSpPr>
          <p:nvPr>
            <p:ph type="ftr" sz="quarter" idx="11"/>
          </p:nvPr>
        </p:nvSpPr>
        <p:spPr/>
        <p:txBody>
          <a:bodyPr/>
          <a:lstStyle/>
          <a:p>
            <a:r>
              <a:rPr lang="en-US" smtClean="0"/>
              <a:t>CSE340, ACH</a:t>
            </a:r>
            <a:endParaRPr lang="en-US"/>
          </a:p>
        </p:txBody>
      </p:sp>
      <p:sp>
        <p:nvSpPr>
          <p:cNvPr id="7" name="Slide Number Placeholder 6"/>
          <p:cNvSpPr>
            <a:spLocks noGrp="1"/>
          </p:cNvSpPr>
          <p:nvPr>
            <p:ph type="sldNum" sz="quarter" idx="12"/>
          </p:nvPr>
        </p:nvSpPr>
        <p:spPr/>
        <p:txBody>
          <a:bodyPr/>
          <a:lstStyle/>
          <a:p>
            <a:fld id="{363C3B3F-3409-489D-8424-19C2AF53C6B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CAE4B64-D2FB-413F-8749-FD0CFEE1C649}" type="datetime1">
              <a:rPr lang="en-US" smtClean="0"/>
              <a:t>5/7/2017</a:t>
            </a:fld>
            <a:endParaRPr lang="en-US"/>
          </a:p>
        </p:txBody>
      </p:sp>
      <p:sp>
        <p:nvSpPr>
          <p:cNvPr id="6" name="Footer Placeholder 5"/>
          <p:cNvSpPr>
            <a:spLocks noGrp="1"/>
          </p:cNvSpPr>
          <p:nvPr>
            <p:ph type="ftr" sz="quarter" idx="11"/>
          </p:nvPr>
        </p:nvSpPr>
        <p:spPr/>
        <p:txBody>
          <a:bodyPr/>
          <a:lstStyle/>
          <a:p>
            <a:r>
              <a:rPr lang="en-US" smtClean="0"/>
              <a:t>CSE340, ACH</a:t>
            </a:r>
            <a:endParaRPr lang="en-US"/>
          </a:p>
        </p:txBody>
      </p:sp>
      <p:sp>
        <p:nvSpPr>
          <p:cNvPr id="7" name="Slide Number Placeholder 6"/>
          <p:cNvSpPr>
            <a:spLocks noGrp="1"/>
          </p:cNvSpPr>
          <p:nvPr>
            <p:ph type="sldNum" sz="quarter" idx="12"/>
          </p:nvPr>
        </p:nvSpPr>
        <p:spPr/>
        <p:txBody>
          <a:bodyPr/>
          <a:lstStyle/>
          <a:p>
            <a:fld id="{363C3B3F-3409-489D-8424-19C2AF53C6B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68E1AB-3AE5-4482-BE2F-58E508672FEA}" type="datetime1">
              <a:rPr lang="en-US" smtClean="0"/>
              <a:t>5/7/2017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CSE340, ACH</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3C3B3F-3409-489D-8424-19C2AF53C6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 Target="slide1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833438" y="1295400"/>
            <a:ext cx="7456487" cy="2170113"/>
          </a:xfrm>
          <a:noFill/>
          <a:ln/>
        </p:spPr>
        <p:txBody>
          <a:bodyPr wrap="none" anchor="ctr">
            <a:normAutofit fontScale="90000"/>
          </a:bodyPr>
          <a:lstStyle/>
          <a:p>
            <a:r>
              <a:rPr lang="en-US" sz="3200" b="1" dirty="0" smtClean="0">
                <a:latin typeface="Courier New" pitchFamily="49" charset="0"/>
                <a:cs typeface="Courier New" pitchFamily="49" charset="0"/>
              </a:rPr>
              <a:t>CSE 340</a:t>
            </a:r>
            <a:br>
              <a:rPr lang="en-US" sz="3200" b="1" dirty="0" smtClean="0">
                <a:latin typeface="Courier New" pitchFamily="49" charset="0"/>
                <a:cs typeface="Courier New" pitchFamily="49" charset="0"/>
              </a:rPr>
            </a:br>
            <a:r>
              <a:rPr lang="en-US" sz="3200" b="1" dirty="0" smtClean="0">
                <a:latin typeface="Courier New" pitchFamily="49" charset="0"/>
                <a:cs typeface="Courier New" pitchFamily="49" charset="0"/>
              </a:rPr>
              <a:t> Computer Architecture </a:t>
            </a:r>
            <a:r>
              <a:rPr lang="en-US" sz="3200" b="1" smtClean="0">
                <a:latin typeface="Courier New" pitchFamily="49" charset="0"/>
                <a:cs typeface="Courier New" pitchFamily="49" charset="0"/>
              </a:rPr>
              <a:t/>
            </a:r>
            <a:br>
              <a:rPr lang="en-US" sz="3200" b="1" smtClean="0">
                <a:latin typeface="Courier New" pitchFamily="49" charset="0"/>
                <a:cs typeface="Courier New" pitchFamily="49" charset="0"/>
              </a:rPr>
            </a:br>
            <a:r>
              <a:rPr lang="en-US" sz="3200" b="1" smtClean="0">
                <a:latin typeface="Courier New" pitchFamily="49" charset="0"/>
                <a:cs typeface="Courier New" pitchFamily="49" charset="0"/>
              </a:rPr>
              <a:t>Summer </a:t>
            </a:r>
            <a:r>
              <a:rPr lang="en-US" sz="3200" b="1" dirty="0" smtClean="0">
                <a:latin typeface="Courier New" pitchFamily="49" charset="0"/>
                <a:cs typeface="Courier New" pitchFamily="49" charset="0"/>
              </a:rPr>
              <a:t>2017 </a:t>
            </a:r>
            <a:r>
              <a:rPr lang="en-US" sz="3200" b="1" dirty="0">
                <a:latin typeface="Courier New" pitchFamily="49" charset="0"/>
                <a:cs typeface="Courier New" pitchFamily="49" charset="0"/>
              </a:rPr>
              <a:t/>
            </a:r>
            <a:br>
              <a:rPr lang="en-US" sz="3200" b="1" dirty="0">
                <a:latin typeface="Courier New" pitchFamily="49" charset="0"/>
                <a:cs typeface="Courier New" pitchFamily="49" charset="0"/>
              </a:rPr>
            </a:br>
            <a:r>
              <a:rPr lang="en-US" sz="3200" b="1" dirty="0">
                <a:latin typeface="Courier New" pitchFamily="49" charset="0"/>
                <a:cs typeface="Courier New" pitchFamily="49" charset="0"/>
              </a:rPr>
              <a:t/>
            </a:r>
            <a:br>
              <a:rPr lang="en-US" sz="3200" b="1" dirty="0">
                <a:latin typeface="Courier New" pitchFamily="49" charset="0"/>
                <a:cs typeface="Courier New" pitchFamily="49" charset="0"/>
              </a:rPr>
            </a:br>
            <a:r>
              <a:rPr lang="en-US" sz="3200" b="1" dirty="0" smtClean="0">
                <a:latin typeface="Courier New" pitchFamily="49" charset="0"/>
                <a:cs typeface="Courier New" pitchFamily="49" charset="0"/>
              </a:rPr>
              <a:t>Overcoming </a:t>
            </a:r>
            <a:r>
              <a:rPr lang="en-US" sz="3200" b="1" dirty="0">
                <a:latin typeface="Courier New" pitchFamily="49" charset="0"/>
                <a:cs typeface="Courier New" pitchFamily="49" charset="0"/>
              </a:rPr>
              <a:t>Data Hazards</a:t>
            </a:r>
          </a:p>
        </p:txBody>
      </p:sp>
      <p:sp>
        <p:nvSpPr>
          <p:cNvPr id="4099" name="Rectangle 3"/>
          <p:cNvSpPr>
            <a:spLocks noGrp="1" noChangeArrowheads="1"/>
          </p:cNvSpPr>
          <p:nvPr>
            <p:ph type="subTitle" idx="1"/>
          </p:nvPr>
        </p:nvSpPr>
        <p:spPr>
          <a:xfrm>
            <a:off x="685800" y="3886200"/>
            <a:ext cx="7848600" cy="2173288"/>
          </a:xfrm>
          <a:noFill/>
          <a:ln/>
        </p:spPr>
        <p:txBody>
          <a:bodyPr>
            <a:normAutofit/>
          </a:bodyPr>
          <a:lstStyle/>
          <a:p>
            <a:pPr marL="203200" indent="-203200"/>
            <a:endParaRPr lang="en-US" sz="1800"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2302" name="Rectangle 14"/>
          <p:cNvSpPr>
            <a:spLocks noGrp="1" noChangeArrowheads="1"/>
          </p:cNvSpPr>
          <p:nvPr>
            <p:ph type="title"/>
          </p:nvPr>
        </p:nvSpPr>
        <p:spPr>
          <a:xfrm>
            <a:off x="1905000" y="304800"/>
            <a:ext cx="4616450" cy="422275"/>
          </a:xfrm>
          <a:noFill/>
          <a:ln/>
        </p:spPr>
        <p:txBody>
          <a:bodyPr wrap="none">
            <a:noAutofit/>
          </a:bodyPr>
          <a:lstStyle/>
          <a:p>
            <a:r>
              <a:rPr lang="en-US" sz="3600" dirty="0"/>
              <a:t>Yet Another Complication!</a:t>
            </a:r>
          </a:p>
        </p:txBody>
      </p:sp>
      <p:sp>
        <p:nvSpPr>
          <p:cNvPr id="1292303" name="Rectangle 15"/>
          <p:cNvSpPr>
            <a:spLocks noChangeArrowheads="1"/>
          </p:cNvSpPr>
          <p:nvPr/>
        </p:nvSpPr>
        <p:spPr bwMode="auto">
          <a:xfrm>
            <a:off x="328613" y="3119438"/>
            <a:ext cx="358775" cy="3109912"/>
          </a:xfrm>
          <a:prstGeom prst="rect">
            <a:avLst/>
          </a:prstGeom>
          <a:noFill/>
          <a:ln w="12700">
            <a:noFill/>
            <a:miter lim="800000"/>
            <a:headEnd/>
            <a:tailEnd/>
          </a:ln>
          <a:effectLst/>
        </p:spPr>
        <p:txBody>
          <a:bodyPr wrap="none" lIns="90488" tIns="44450" rIns="90488" bIns="44450">
            <a:spAutoFit/>
          </a:bodyPr>
          <a:lstStyle/>
          <a:p>
            <a:pPr algn="ctr"/>
            <a:r>
              <a:rPr lang="en-US" i="1">
                <a:solidFill>
                  <a:schemeClr val="tx1"/>
                </a:solidFill>
              </a:rPr>
              <a:t>I</a:t>
            </a:r>
          </a:p>
          <a:p>
            <a:pPr algn="ctr"/>
            <a:r>
              <a:rPr lang="en-US" i="1">
                <a:solidFill>
                  <a:schemeClr val="tx1"/>
                </a:solidFill>
              </a:rPr>
              <a:t>n</a:t>
            </a:r>
          </a:p>
          <a:p>
            <a:pPr algn="ctr"/>
            <a:r>
              <a:rPr lang="en-US" i="1">
                <a:solidFill>
                  <a:schemeClr val="tx1"/>
                </a:solidFill>
              </a:rPr>
              <a:t>s</a:t>
            </a:r>
          </a:p>
          <a:p>
            <a:pPr algn="ctr"/>
            <a:r>
              <a:rPr lang="en-US" i="1">
                <a:solidFill>
                  <a:schemeClr val="tx1"/>
                </a:solidFill>
              </a:rPr>
              <a:t>t</a:t>
            </a:r>
          </a:p>
          <a:p>
            <a:pPr algn="ctr"/>
            <a:r>
              <a:rPr lang="en-US" i="1">
                <a:solidFill>
                  <a:schemeClr val="tx1"/>
                </a:solidFill>
              </a:rPr>
              <a:t>r.</a:t>
            </a:r>
          </a:p>
          <a:p>
            <a:pPr algn="ctr"/>
            <a:endParaRPr lang="en-US" i="1">
              <a:solidFill>
                <a:schemeClr val="tx1"/>
              </a:solidFill>
            </a:endParaRPr>
          </a:p>
          <a:p>
            <a:pPr algn="ctr"/>
            <a:r>
              <a:rPr lang="en-US" i="1">
                <a:solidFill>
                  <a:schemeClr val="tx1"/>
                </a:solidFill>
              </a:rPr>
              <a:t>O</a:t>
            </a:r>
          </a:p>
          <a:p>
            <a:pPr algn="ctr"/>
            <a:r>
              <a:rPr lang="en-US" i="1">
                <a:solidFill>
                  <a:schemeClr val="tx1"/>
                </a:solidFill>
              </a:rPr>
              <a:t>r</a:t>
            </a:r>
          </a:p>
          <a:p>
            <a:pPr algn="ctr"/>
            <a:r>
              <a:rPr lang="en-US" i="1">
                <a:solidFill>
                  <a:schemeClr val="tx1"/>
                </a:solidFill>
              </a:rPr>
              <a:t>d</a:t>
            </a:r>
          </a:p>
          <a:p>
            <a:pPr algn="ctr"/>
            <a:r>
              <a:rPr lang="en-US" i="1">
                <a:solidFill>
                  <a:schemeClr val="tx1"/>
                </a:solidFill>
              </a:rPr>
              <a:t>e</a:t>
            </a:r>
          </a:p>
          <a:p>
            <a:pPr algn="ctr"/>
            <a:r>
              <a:rPr lang="en-US" i="1">
                <a:solidFill>
                  <a:schemeClr val="tx1"/>
                </a:solidFill>
              </a:rPr>
              <a:t>r</a:t>
            </a:r>
          </a:p>
        </p:txBody>
      </p:sp>
      <p:sp>
        <p:nvSpPr>
          <p:cNvPr id="1292304" name="Line 16"/>
          <p:cNvSpPr>
            <a:spLocks noChangeShapeType="1"/>
          </p:cNvSpPr>
          <p:nvPr/>
        </p:nvSpPr>
        <p:spPr bwMode="auto">
          <a:xfrm>
            <a:off x="2527300" y="2743200"/>
            <a:ext cx="6311900" cy="0"/>
          </a:xfrm>
          <a:prstGeom prst="line">
            <a:avLst/>
          </a:prstGeom>
          <a:noFill/>
          <a:ln w="25400">
            <a:solidFill>
              <a:schemeClr val="tx1"/>
            </a:solidFill>
            <a:round/>
            <a:headEnd/>
            <a:tailEnd type="triangle" w="med" len="med"/>
          </a:ln>
          <a:effectLst/>
        </p:spPr>
        <p:txBody>
          <a:bodyPr wrap="none" anchor="ctr"/>
          <a:lstStyle/>
          <a:p>
            <a:endParaRPr lang="en-US"/>
          </a:p>
        </p:txBody>
      </p:sp>
      <p:sp>
        <p:nvSpPr>
          <p:cNvPr id="1292305" name="Rectangle 17"/>
          <p:cNvSpPr>
            <a:spLocks noChangeArrowheads="1"/>
          </p:cNvSpPr>
          <p:nvPr/>
        </p:nvSpPr>
        <p:spPr bwMode="auto">
          <a:xfrm>
            <a:off x="762000" y="3195638"/>
            <a:ext cx="2371725" cy="454025"/>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add </a:t>
            </a:r>
            <a:r>
              <a:rPr lang="en-US" sz="2400" b="1">
                <a:latin typeface="Courier New" pitchFamily="49" charset="0"/>
              </a:rPr>
              <a:t>$1</a:t>
            </a:r>
            <a:r>
              <a:rPr lang="en-US" sz="2400" b="1">
                <a:solidFill>
                  <a:schemeClr val="tx1"/>
                </a:solidFill>
                <a:latin typeface="Courier New" pitchFamily="49" charset="0"/>
              </a:rPr>
              <a:t>,$1,$2</a:t>
            </a:r>
          </a:p>
        </p:txBody>
      </p:sp>
      <p:grpSp>
        <p:nvGrpSpPr>
          <p:cNvPr id="2" name="Group 18"/>
          <p:cNvGrpSpPr>
            <a:grpSpLocks/>
          </p:cNvGrpSpPr>
          <p:nvPr/>
        </p:nvGrpSpPr>
        <p:grpSpPr bwMode="auto">
          <a:xfrm>
            <a:off x="3708400" y="2870200"/>
            <a:ext cx="4800600" cy="3449638"/>
            <a:chOff x="2088" y="659"/>
            <a:chExt cx="3024" cy="2816"/>
          </a:xfrm>
        </p:grpSpPr>
        <p:sp>
          <p:nvSpPr>
            <p:cNvPr id="1292307" name="Line 19"/>
            <p:cNvSpPr>
              <a:spLocks noChangeShapeType="1"/>
            </p:cNvSpPr>
            <p:nvPr/>
          </p:nvSpPr>
          <p:spPr bwMode="auto">
            <a:xfrm>
              <a:off x="2088" y="659"/>
              <a:ext cx="0" cy="2816"/>
            </a:xfrm>
            <a:prstGeom prst="line">
              <a:avLst/>
            </a:prstGeom>
            <a:noFill/>
            <a:ln w="25400">
              <a:solidFill>
                <a:schemeClr val="tx1"/>
              </a:solidFill>
              <a:prstDash val="sysDot"/>
              <a:round/>
              <a:headEnd/>
              <a:tailEnd/>
            </a:ln>
            <a:effectLst/>
          </p:spPr>
          <p:txBody>
            <a:bodyPr wrap="none" anchor="ctr"/>
            <a:lstStyle/>
            <a:p>
              <a:endParaRPr lang="en-US"/>
            </a:p>
          </p:txBody>
        </p:sp>
        <p:sp>
          <p:nvSpPr>
            <p:cNvPr id="1292308" name="Line 20"/>
            <p:cNvSpPr>
              <a:spLocks noChangeShapeType="1"/>
            </p:cNvSpPr>
            <p:nvPr/>
          </p:nvSpPr>
          <p:spPr bwMode="auto">
            <a:xfrm>
              <a:off x="2520" y="659"/>
              <a:ext cx="0" cy="2816"/>
            </a:xfrm>
            <a:prstGeom prst="line">
              <a:avLst/>
            </a:prstGeom>
            <a:noFill/>
            <a:ln w="25400">
              <a:solidFill>
                <a:schemeClr val="tx1"/>
              </a:solidFill>
              <a:prstDash val="sysDot"/>
              <a:round/>
              <a:headEnd/>
              <a:tailEnd/>
            </a:ln>
            <a:effectLst/>
          </p:spPr>
          <p:txBody>
            <a:bodyPr wrap="none" anchor="ctr"/>
            <a:lstStyle/>
            <a:p>
              <a:endParaRPr lang="en-US"/>
            </a:p>
          </p:txBody>
        </p:sp>
        <p:sp>
          <p:nvSpPr>
            <p:cNvPr id="1292309" name="Line 21"/>
            <p:cNvSpPr>
              <a:spLocks noChangeShapeType="1"/>
            </p:cNvSpPr>
            <p:nvPr/>
          </p:nvSpPr>
          <p:spPr bwMode="auto">
            <a:xfrm>
              <a:off x="2952" y="659"/>
              <a:ext cx="0" cy="2816"/>
            </a:xfrm>
            <a:prstGeom prst="line">
              <a:avLst/>
            </a:prstGeom>
            <a:noFill/>
            <a:ln w="25400">
              <a:solidFill>
                <a:schemeClr val="tx1"/>
              </a:solidFill>
              <a:prstDash val="sysDot"/>
              <a:round/>
              <a:headEnd/>
              <a:tailEnd/>
            </a:ln>
            <a:effectLst/>
          </p:spPr>
          <p:txBody>
            <a:bodyPr wrap="none" anchor="ctr"/>
            <a:lstStyle/>
            <a:p>
              <a:endParaRPr lang="en-US"/>
            </a:p>
          </p:txBody>
        </p:sp>
        <p:sp>
          <p:nvSpPr>
            <p:cNvPr id="1292310" name="Line 22"/>
            <p:cNvSpPr>
              <a:spLocks noChangeShapeType="1"/>
            </p:cNvSpPr>
            <p:nvPr/>
          </p:nvSpPr>
          <p:spPr bwMode="auto">
            <a:xfrm>
              <a:off x="3384" y="659"/>
              <a:ext cx="0" cy="2816"/>
            </a:xfrm>
            <a:prstGeom prst="line">
              <a:avLst/>
            </a:prstGeom>
            <a:noFill/>
            <a:ln w="25400">
              <a:solidFill>
                <a:schemeClr val="tx1"/>
              </a:solidFill>
              <a:prstDash val="sysDot"/>
              <a:round/>
              <a:headEnd/>
              <a:tailEnd/>
            </a:ln>
            <a:effectLst/>
          </p:spPr>
          <p:txBody>
            <a:bodyPr wrap="none" anchor="ctr"/>
            <a:lstStyle/>
            <a:p>
              <a:endParaRPr lang="en-US"/>
            </a:p>
          </p:txBody>
        </p:sp>
        <p:sp>
          <p:nvSpPr>
            <p:cNvPr id="1292311" name="Line 23"/>
            <p:cNvSpPr>
              <a:spLocks noChangeShapeType="1"/>
            </p:cNvSpPr>
            <p:nvPr/>
          </p:nvSpPr>
          <p:spPr bwMode="auto">
            <a:xfrm>
              <a:off x="3816" y="659"/>
              <a:ext cx="0" cy="2816"/>
            </a:xfrm>
            <a:prstGeom prst="line">
              <a:avLst/>
            </a:prstGeom>
            <a:noFill/>
            <a:ln w="25400">
              <a:solidFill>
                <a:schemeClr val="tx1"/>
              </a:solidFill>
              <a:prstDash val="sysDot"/>
              <a:round/>
              <a:headEnd/>
              <a:tailEnd/>
            </a:ln>
            <a:effectLst/>
          </p:spPr>
          <p:txBody>
            <a:bodyPr wrap="none" anchor="ctr"/>
            <a:lstStyle/>
            <a:p>
              <a:endParaRPr lang="en-US"/>
            </a:p>
          </p:txBody>
        </p:sp>
        <p:sp>
          <p:nvSpPr>
            <p:cNvPr id="1292312" name="Line 24"/>
            <p:cNvSpPr>
              <a:spLocks noChangeShapeType="1"/>
            </p:cNvSpPr>
            <p:nvPr/>
          </p:nvSpPr>
          <p:spPr bwMode="auto">
            <a:xfrm>
              <a:off x="4248" y="659"/>
              <a:ext cx="0" cy="2816"/>
            </a:xfrm>
            <a:prstGeom prst="line">
              <a:avLst/>
            </a:prstGeom>
            <a:noFill/>
            <a:ln w="25400">
              <a:solidFill>
                <a:schemeClr val="tx1"/>
              </a:solidFill>
              <a:prstDash val="sysDot"/>
              <a:round/>
              <a:headEnd/>
              <a:tailEnd/>
            </a:ln>
            <a:effectLst/>
          </p:spPr>
          <p:txBody>
            <a:bodyPr wrap="none" anchor="ctr"/>
            <a:lstStyle/>
            <a:p>
              <a:endParaRPr lang="en-US"/>
            </a:p>
          </p:txBody>
        </p:sp>
        <p:sp>
          <p:nvSpPr>
            <p:cNvPr id="1292313" name="Line 25"/>
            <p:cNvSpPr>
              <a:spLocks noChangeShapeType="1"/>
            </p:cNvSpPr>
            <p:nvPr/>
          </p:nvSpPr>
          <p:spPr bwMode="auto">
            <a:xfrm>
              <a:off x="4680" y="659"/>
              <a:ext cx="0" cy="2816"/>
            </a:xfrm>
            <a:prstGeom prst="line">
              <a:avLst/>
            </a:prstGeom>
            <a:noFill/>
            <a:ln w="25400">
              <a:solidFill>
                <a:schemeClr val="tx1"/>
              </a:solidFill>
              <a:prstDash val="sysDot"/>
              <a:round/>
              <a:headEnd/>
              <a:tailEnd/>
            </a:ln>
            <a:effectLst/>
          </p:spPr>
          <p:txBody>
            <a:bodyPr wrap="none" anchor="ctr"/>
            <a:lstStyle/>
            <a:p>
              <a:endParaRPr lang="en-US"/>
            </a:p>
          </p:txBody>
        </p:sp>
        <p:sp>
          <p:nvSpPr>
            <p:cNvPr id="1292314" name="Line 26"/>
            <p:cNvSpPr>
              <a:spLocks noChangeShapeType="1"/>
            </p:cNvSpPr>
            <p:nvPr/>
          </p:nvSpPr>
          <p:spPr bwMode="auto">
            <a:xfrm>
              <a:off x="5112" y="659"/>
              <a:ext cx="0" cy="2816"/>
            </a:xfrm>
            <a:prstGeom prst="line">
              <a:avLst/>
            </a:prstGeom>
            <a:noFill/>
            <a:ln w="25400">
              <a:solidFill>
                <a:schemeClr val="tx1"/>
              </a:solidFill>
              <a:prstDash val="sysDot"/>
              <a:round/>
              <a:headEnd/>
              <a:tailEnd/>
            </a:ln>
            <a:effectLst/>
          </p:spPr>
          <p:txBody>
            <a:bodyPr wrap="none" anchor="ctr"/>
            <a:lstStyle/>
            <a:p>
              <a:endParaRPr lang="en-US"/>
            </a:p>
          </p:txBody>
        </p:sp>
      </p:grpSp>
      <p:sp>
        <p:nvSpPr>
          <p:cNvPr id="1292315" name="Line 27"/>
          <p:cNvSpPr>
            <a:spLocks noChangeShapeType="1"/>
          </p:cNvSpPr>
          <p:nvPr/>
        </p:nvSpPr>
        <p:spPr bwMode="auto">
          <a:xfrm>
            <a:off x="685800" y="3271838"/>
            <a:ext cx="0" cy="2514600"/>
          </a:xfrm>
          <a:prstGeom prst="line">
            <a:avLst/>
          </a:prstGeom>
          <a:noFill/>
          <a:ln w="28575">
            <a:solidFill>
              <a:schemeClr val="tx1"/>
            </a:solidFill>
            <a:round/>
            <a:headEnd/>
            <a:tailEnd type="triangle" w="med" len="med"/>
          </a:ln>
          <a:effectLst/>
        </p:spPr>
        <p:txBody>
          <a:bodyPr/>
          <a:lstStyle/>
          <a:p>
            <a:endParaRPr lang="en-US"/>
          </a:p>
        </p:txBody>
      </p:sp>
      <p:grpSp>
        <p:nvGrpSpPr>
          <p:cNvPr id="3" name="Group 28"/>
          <p:cNvGrpSpPr>
            <a:grpSpLocks/>
          </p:cNvGrpSpPr>
          <p:nvPr/>
        </p:nvGrpSpPr>
        <p:grpSpPr bwMode="auto">
          <a:xfrm>
            <a:off x="3136900" y="3119438"/>
            <a:ext cx="3355975" cy="838200"/>
            <a:chOff x="1562" y="1152"/>
            <a:chExt cx="2114" cy="528"/>
          </a:xfrm>
        </p:grpSpPr>
        <p:grpSp>
          <p:nvGrpSpPr>
            <p:cNvPr id="4" name="Group 29"/>
            <p:cNvGrpSpPr>
              <a:grpSpLocks/>
            </p:cNvGrpSpPr>
            <p:nvPr/>
          </p:nvGrpSpPr>
          <p:grpSpPr bwMode="auto">
            <a:xfrm>
              <a:off x="2487" y="1152"/>
              <a:ext cx="223" cy="481"/>
              <a:chOff x="2207" y="1413"/>
              <a:chExt cx="223" cy="481"/>
            </a:xfrm>
          </p:grpSpPr>
          <p:sp>
            <p:nvSpPr>
              <p:cNvPr id="1292318" name="Freeform 30"/>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2319" name="Rectangle 31"/>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5" name="Group 32"/>
            <p:cNvGrpSpPr>
              <a:grpSpLocks/>
            </p:cNvGrpSpPr>
            <p:nvPr/>
          </p:nvGrpSpPr>
          <p:grpSpPr bwMode="auto">
            <a:xfrm>
              <a:off x="1562" y="1248"/>
              <a:ext cx="349" cy="289"/>
              <a:chOff x="1282" y="1509"/>
              <a:chExt cx="349" cy="289"/>
            </a:xfrm>
          </p:grpSpPr>
          <p:sp>
            <p:nvSpPr>
              <p:cNvPr id="1292321" name="Rectangle 33"/>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6" name="Group 34"/>
              <p:cNvGrpSpPr>
                <a:grpSpLocks/>
              </p:cNvGrpSpPr>
              <p:nvPr/>
            </p:nvGrpSpPr>
            <p:grpSpPr bwMode="auto">
              <a:xfrm>
                <a:off x="1291" y="1509"/>
                <a:ext cx="340" cy="289"/>
                <a:chOff x="1291" y="1509"/>
                <a:chExt cx="340" cy="289"/>
              </a:xfrm>
            </p:grpSpPr>
            <p:sp>
              <p:nvSpPr>
                <p:cNvPr id="1292323" name="Freeform 35"/>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2324" name="Freeform 36"/>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92325" name="Rectangle 37"/>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7" name="Group 38"/>
            <p:cNvGrpSpPr>
              <a:grpSpLocks/>
            </p:cNvGrpSpPr>
            <p:nvPr/>
          </p:nvGrpSpPr>
          <p:grpSpPr bwMode="auto">
            <a:xfrm>
              <a:off x="2031" y="1248"/>
              <a:ext cx="296" cy="289"/>
              <a:chOff x="1751" y="1509"/>
              <a:chExt cx="296" cy="289"/>
            </a:xfrm>
          </p:grpSpPr>
          <p:sp>
            <p:nvSpPr>
              <p:cNvPr id="1292327" name="Freeform 39"/>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2328" name="Freeform 40"/>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92329" name="Line 41"/>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92330" name="Freeform 42"/>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2331" name="Line 43"/>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92332" name="Rectangle 44"/>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8" name="Group 45"/>
            <p:cNvGrpSpPr>
              <a:grpSpLocks/>
            </p:cNvGrpSpPr>
            <p:nvPr/>
          </p:nvGrpSpPr>
          <p:grpSpPr bwMode="auto">
            <a:xfrm>
              <a:off x="2880" y="1248"/>
              <a:ext cx="325" cy="289"/>
              <a:chOff x="2600" y="1509"/>
              <a:chExt cx="325" cy="289"/>
            </a:xfrm>
          </p:grpSpPr>
          <p:sp>
            <p:nvSpPr>
              <p:cNvPr id="1292334" name="Freeform 46"/>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2335" name="Freeform 47"/>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92336" name="Rectangle 48"/>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9" name="Group 49"/>
            <p:cNvGrpSpPr>
              <a:grpSpLocks/>
            </p:cNvGrpSpPr>
            <p:nvPr/>
          </p:nvGrpSpPr>
          <p:grpSpPr bwMode="auto">
            <a:xfrm>
              <a:off x="3348" y="1248"/>
              <a:ext cx="284" cy="289"/>
              <a:chOff x="3068" y="1509"/>
              <a:chExt cx="284" cy="289"/>
            </a:xfrm>
          </p:grpSpPr>
          <p:sp>
            <p:nvSpPr>
              <p:cNvPr id="1292338" name="Freeform 50"/>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2339" name="Freeform 51"/>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92340" name="Line 52"/>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92341" name="Line 53"/>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92342" name="Line 54"/>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92343" name="Line 55"/>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92344" name="Line 56"/>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92345" name="Line 57"/>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92346" name="Line 58"/>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92347" name="Line 59"/>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92348" name="Line 60"/>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sp>
        <p:nvSpPr>
          <p:cNvPr id="1292349" name="Rectangle 61"/>
          <p:cNvSpPr>
            <a:spLocks noChangeArrowheads="1"/>
          </p:cNvSpPr>
          <p:nvPr/>
        </p:nvSpPr>
        <p:spPr bwMode="auto">
          <a:xfrm>
            <a:off x="762000" y="4186238"/>
            <a:ext cx="2371725" cy="454025"/>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add </a:t>
            </a:r>
            <a:r>
              <a:rPr lang="en-US" sz="2400" b="1">
                <a:latin typeface="Courier New" pitchFamily="49" charset="0"/>
              </a:rPr>
              <a:t>$1</a:t>
            </a:r>
            <a:r>
              <a:rPr lang="en-US" sz="2400" b="1">
                <a:solidFill>
                  <a:schemeClr val="tx1"/>
                </a:solidFill>
                <a:latin typeface="Courier New" pitchFamily="49" charset="0"/>
              </a:rPr>
              <a:t>,</a:t>
            </a:r>
            <a:r>
              <a:rPr lang="en-US" sz="2400" b="1">
                <a:solidFill>
                  <a:srgbClr val="009900"/>
                </a:solidFill>
                <a:latin typeface="Courier New" pitchFamily="49" charset="0"/>
              </a:rPr>
              <a:t>$1</a:t>
            </a:r>
            <a:r>
              <a:rPr lang="en-US" sz="2400" b="1">
                <a:solidFill>
                  <a:schemeClr val="tx1"/>
                </a:solidFill>
                <a:latin typeface="Courier New" pitchFamily="49" charset="0"/>
              </a:rPr>
              <a:t>,$3</a:t>
            </a:r>
          </a:p>
        </p:txBody>
      </p:sp>
      <p:sp>
        <p:nvSpPr>
          <p:cNvPr id="1292350" name="Rectangle 62"/>
          <p:cNvSpPr>
            <a:spLocks noChangeArrowheads="1"/>
          </p:cNvSpPr>
          <p:nvPr/>
        </p:nvSpPr>
        <p:spPr bwMode="auto">
          <a:xfrm>
            <a:off x="762000" y="5253038"/>
            <a:ext cx="2371725" cy="454025"/>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add $1,</a:t>
            </a:r>
            <a:r>
              <a:rPr lang="en-US" sz="2400" b="1">
                <a:solidFill>
                  <a:srgbClr val="009900"/>
                </a:solidFill>
                <a:latin typeface="Courier New" pitchFamily="49" charset="0"/>
              </a:rPr>
              <a:t>$1</a:t>
            </a:r>
            <a:r>
              <a:rPr lang="en-US" sz="2400" b="1">
                <a:solidFill>
                  <a:schemeClr val="tx1"/>
                </a:solidFill>
                <a:latin typeface="Courier New" pitchFamily="49" charset="0"/>
              </a:rPr>
              <a:t>,$4</a:t>
            </a:r>
          </a:p>
        </p:txBody>
      </p:sp>
      <p:grpSp>
        <p:nvGrpSpPr>
          <p:cNvPr id="10" name="Group 63"/>
          <p:cNvGrpSpPr>
            <a:grpSpLocks/>
          </p:cNvGrpSpPr>
          <p:nvPr/>
        </p:nvGrpSpPr>
        <p:grpSpPr bwMode="auto">
          <a:xfrm>
            <a:off x="3822700" y="4186238"/>
            <a:ext cx="3355975" cy="838200"/>
            <a:chOff x="1562" y="1152"/>
            <a:chExt cx="2114" cy="528"/>
          </a:xfrm>
        </p:grpSpPr>
        <p:grpSp>
          <p:nvGrpSpPr>
            <p:cNvPr id="11" name="Group 64"/>
            <p:cNvGrpSpPr>
              <a:grpSpLocks/>
            </p:cNvGrpSpPr>
            <p:nvPr/>
          </p:nvGrpSpPr>
          <p:grpSpPr bwMode="auto">
            <a:xfrm>
              <a:off x="2487" y="1152"/>
              <a:ext cx="223" cy="481"/>
              <a:chOff x="2207" y="1413"/>
              <a:chExt cx="223" cy="481"/>
            </a:xfrm>
          </p:grpSpPr>
          <p:sp>
            <p:nvSpPr>
              <p:cNvPr id="1292353" name="Freeform 65"/>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2354" name="Rectangle 66"/>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12" name="Group 67"/>
            <p:cNvGrpSpPr>
              <a:grpSpLocks/>
            </p:cNvGrpSpPr>
            <p:nvPr/>
          </p:nvGrpSpPr>
          <p:grpSpPr bwMode="auto">
            <a:xfrm>
              <a:off x="1562" y="1248"/>
              <a:ext cx="349" cy="289"/>
              <a:chOff x="1282" y="1509"/>
              <a:chExt cx="349" cy="289"/>
            </a:xfrm>
          </p:grpSpPr>
          <p:sp>
            <p:nvSpPr>
              <p:cNvPr id="1292356" name="Rectangle 68"/>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13" name="Group 69"/>
              <p:cNvGrpSpPr>
                <a:grpSpLocks/>
              </p:cNvGrpSpPr>
              <p:nvPr/>
            </p:nvGrpSpPr>
            <p:grpSpPr bwMode="auto">
              <a:xfrm>
                <a:off x="1291" y="1509"/>
                <a:ext cx="340" cy="289"/>
                <a:chOff x="1291" y="1509"/>
                <a:chExt cx="340" cy="289"/>
              </a:xfrm>
            </p:grpSpPr>
            <p:sp>
              <p:nvSpPr>
                <p:cNvPr id="1292358" name="Freeform 70"/>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2359" name="Freeform 71"/>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92360" name="Rectangle 72"/>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4" name="Group 73"/>
            <p:cNvGrpSpPr>
              <a:grpSpLocks/>
            </p:cNvGrpSpPr>
            <p:nvPr/>
          </p:nvGrpSpPr>
          <p:grpSpPr bwMode="auto">
            <a:xfrm>
              <a:off x="2031" y="1248"/>
              <a:ext cx="296" cy="289"/>
              <a:chOff x="1751" y="1509"/>
              <a:chExt cx="296" cy="289"/>
            </a:xfrm>
          </p:grpSpPr>
          <p:sp>
            <p:nvSpPr>
              <p:cNvPr id="1292362" name="Freeform 74"/>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2363" name="Freeform 75"/>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92364" name="Line 76"/>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92365" name="Freeform 77"/>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2366" name="Line 78"/>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92367" name="Rectangle 79"/>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15" name="Group 80"/>
            <p:cNvGrpSpPr>
              <a:grpSpLocks/>
            </p:cNvGrpSpPr>
            <p:nvPr/>
          </p:nvGrpSpPr>
          <p:grpSpPr bwMode="auto">
            <a:xfrm>
              <a:off x="2880" y="1248"/>
              <a:ext cx="325" cy="289"/>
              <a:chOff x="2600" y="1509"/>
              <a:chExt cx="325" cy="289"/>
            </a:xfrm>
          </p:grpSpPr>
          <p:sp>
            <p:nvSpPr>
              <p:cNvPr id="1292369" name="Freeform 81"/>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2370" name="Freeform 82"/>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92371" name="Rectangle 83"/>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6" name="Group 84"/>
            <p:cNvGrpSpPr>
              <a:grpSpLocks/>
            </p:cNvGrpSpPr>
            <p:nvPr/>
          </p:nvGrpSpPr>
          <p:grpSpPr bwMode="auto">
            <a:xfrm>
              <a:off x="3348" y="1248"/>
              <a:ext cx="284" cy="289"/>
              <a:chOff x="3068" y="1509"/>
              <a:chExt cx="284" cy="289"/>
            </a:xfrm>
          </p:grpSpPr>
          <p:sp>
            <p:nvSpPr>
              <p:cNvPr id="1292373" name="Freeform 85"/>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2374" name="Freeform 86"/>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92375" name="Line 87"/>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92376" name="Line 88"/>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92377" name="Line 89"/>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92378" name="Line 90"/>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92379" name="Line 91"/>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92380" name="Line 92"/>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92381" name="Line 93"/>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92382" name="Line 94"/>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92383" name="Line 95"/>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17" name="Group 96"/>
          <p:cNvGrpSpPr>
            <a:grpSpLocks/>
          </p:cNvGrpSpPr>
          <p:nvPr/>
        </p:nvGrpSpPr>
        <p:grpSpPr bwMode="auto">
          <a:xfrm>
            <a:off x="4508500" y="5176838"/>
            <a:ext cx="3355975" cy="838200"/>
            <a:chOff x="1562" y="1152"/>
            <a:chExt cx="2114" cy="528"/>
          </a:xfrm>
        </p:grpSpPr>
        <p:grpSp>
          <p:nvGrpSpPr>
            <p:cNvPr id="18" name="Group 97"/>
            <p:cNvGrpSpPr>
              <a:grpSpLocks/>
            </p:cNvGrpSpPr>
            <p:nvPr/>
          </p:nvGrpSpPr>
          <p:grpSpPr bwMode="auto">
            <a:xfrm>
              <a:off x="2487" y="1152"/>
              <a:ext cx="223" cy="481"/>
              <a:chOff x="2207" y="1413"/>
              <a:chExt cx="223" cy="481"/>
            </a:xfrm>
          </p:grpSpPr>
          <p:sp>
            <p:nvSpPr>
              <p:cNvPr id="1292386" name="Freeform 98"/>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2387" name="Rectangle 99"/>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19" name="Group 100"/>
            <p:cNvGrpSpPr>
              <a:grpSpLocks/>
            </p:cNvGrpSpPr>
            <p:nvPr/>
          </p:nvGrpSpPr>
          <p:grpSpPr bwMode="auto">
            <a:xfrm>
              <a:off x="1562" y="1248"/>
              <a:ext cx="349" cy="289"/>
              <a:chOff x="1282" y="1509"/>
              <a:chExt cx="349" cy="289"/>
            </a:xfrm>
          </p:grpSpPr>
          <p:sp>
            <p:nvSpPr>
              <p:cNvPr id="1292389" name="Rectangle 101"/>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20" name="Group 102"/>
              <p:cNvGrpSpPr>
                <a:grpSpLocks/>
              </p:cNvGrpSpPr>
              <p:nvPr/>
            </p:nvGrpSpPr>
            <p:grpSpPr bwMode="auto">
              <a:xfrm>
                <a:off x="1291" y="1509"/>
                <a:ext cx="340" cy="289"/>
                <a:chOff x="1291" y="1509"/>
                <a:chExt cx="340" cy="289"/>
              </a:xfrm>
            </p:grpSpPr>
            <p:sp>
              <p:nvSpPr>
                <p:cNvPr id="1292391" name="Freeform 103"/>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2392" name="Freeform 104"/>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92393" name="Rectangle 105"/>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1" name="Group 106"/>
            <p:cNvGrpSpPr>
              <a:grpSpLocks/>
            </p:cNvGrpSpPr>
            <p:nvPr/>
          </p:nvGrpSpPr>
          <p:grpSpPr bwMode="auto">
            <a:xfrm>
              <a:off x="2031" y="1248"/>
              <a:ext cx="296" cy="289"/>
              <a:chOff x="1751" y="1509"/>
              <a:chExt cx="296" cy="289"/>
            </a:xfrm>
          </p:grpSpPr>
          <p:sp>
            <p:nvSpPr>
              <p:cNvPr id="1292395" name="Freeform 107"/>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2396" name="Freeform 108"/>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92397" name="Line 109"/>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92398" name="Freeform 110"/>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2399" name="Line 111"/>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92400" name="Rectangle 112"/>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22" name="Group 113"/>
            <p:cNvGrpSpPr>
              <a:grpSpLocks/>
            </p:cNvGrpSpPr>
            <p:nvPr/>
          </p:nvGrpSpPr>
          <p:grpSpPr bwMode="auto">
            <a:xfrm>
              <a:off x="2880" y="1248"/>
              <a:ext cx="325" cy="289"/>
              <a:chOff x="2600" y="1509"/>
              <a:chExt cx="325" cy="289"/>
            </a:xfrm>
          </p:grpSpPr>
          <p:sp>
            <p:nvSpPr>
              <p:cNvPr id="1292402" name="Freeform 114"/>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2403" name="Freeform 115"/>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92404" name="Rectangle 116"/>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3" name="Group 117"/>
            <p:cNvGrpSpPr>
              <a:grpSpLocks/>
            </p:cNvGrpSpPr>
            <p:nvPr/>
          </p:nvGrpSpPr>
          <p:grpSpPr bwMode="auto">
            <a:xfrm>
              <a:off x="3348" y="1248"/>
              <a:ext cx="284" cy="289"/>
              <a:chOff x="3068" y="1509"/>
              <a:chExt cx="284" cy="289"/>
            </a:xfrm>
          </p:grpSpPr>
          <p:sp>
            <p:nvSpPr>
              <p:cNvPr id="1292406" name="Freeform 118"/>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2407" name="Freeform 119"/>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92408" name="Line 120"/>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92409" name="Line 121"/>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92410" name="Line 122"/>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92411" name="Line 123"/>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92412" name="Line 124"/>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92413" name="Line 125"/>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92414" name="Line 126"/>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92415" name="Line 127"/>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92416" name="Line 128"/>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sp>
        <p:nvSpPr>
          <p:cNvPr id="1292417" name="Rectangle 129"/>
          <p:cNvSpPr>
            <a:spLocks noGrp="1" noChangeArrowheads="1"/>
          </p:cNvSpPr>
          <p:nvPr>
            <p:ph type="body" idx="1"/>
          </p:nvPr>
        </p:nvSpPr>
        <p:spPr>
          <a:xfrm>
            <a:off x="381000" y="838200"/>
            <a:ext cx="8305800" cy="1511300"/>
          </a:xfrm>
          <a:noFill/>
          <a:ln/>
        </p:spPr>
        <p:txBody>
          <a:bodyPr>
            <a:normAutofit fontScale="85000" lnSpcReduction="20000"/>
          </a:bodyPr>
          <a:lstStyle/>
          <a:p>
            <a:pPr marL="342900" indent="-342900">
              <a:lnSpc>
                <a:spcPct val="100000"/>
              </a:lnSpc>
              <a:spcBef>
                <a:spcPct val="30000"/>
              </a:spcBef>
            </a:pPr>
            <a:r>
              <a:rPr lang="en-US" dirty="0"/>
              <a:t>Another potential data hazard can occur when there is a conflict between the result of the WB stage instruction and the MEM stage instruction – which should be forwarded?</a:t>
            </a:r>
          </a:p>
        </p:txBody>
      </p:sp>
      <p:grpSp>
        <p:nvGrpSpPr>
          <p:cNvPr id="24" name="Group 130"/>
          <p:cNvGrpSpPr>
            <a:grpSpLocks/>
          </p:cNvGrpSpPr>
          <p:nvPr/>
        </p:nvGrpSpPr>
        <p:grpSpPr bwMode="auto">
          <a:xfrm>
            <a:off x="5029200" y="3276600"/>
            <a:ext cx="304800" cy="1447800"/>
            <a:chOff x="2928" y="864"/>
            <a:chExt cx="192" cy="912"/>
          </a:xfrm>
        </p:grpSpPr>
        <p:sp>
          <p:nvSpPr>
            <p:cNvPr id="1292419" name="Rectangle 131"/>
            <p:cNvSpPr>
              <a:spLocks noChangeArrowheads="1"/>
            </p:cNvSpPr>
            <p:nvPr/>
          </p:nvSpPr>
          <p:spPr bwMode="auto">
            <a:xfrm>
              <a:off x="3072" y="1488"/>
              <a:ext cx="48" cy="288"/>
            </a:xfrm>
            <a:prstGeom prst="rect">
              <a:avLst/>
            </a:prstGeom>
            <a:solidFill>
              <a:schemeClr val="accent2"/>
            </a:solidFill>
            <a:ln w="12700">
              <a:solidFill>
                <a:schemeClr val="accent2"/>
              </a:solidFill>
              <a:miter lim="800000"/>
              <a:headEnd/>
              <a:tailEnd/>
            </a:ln>
            <a:effectLst/>
          </p:spPr>
          <p:txBody>
            <a:bodyPr wrap="none" anchor="ctr"/>
            <a:lstStyle/>
            <a:p>
              <a:endParaRPr lang="en-US"/>
            </a:p>
          </p:txBody>
        </p:sp>
        <p:sp>
          <p:nvSpPr>
            <p:cNvPr id="1292420" name="Rectangle 132"/>
            <p:cNvSpPr>
              <a:spLocks noChangeArrowheads="1"/>
            </p:cNvSpPr>
            <p:nvPr/>
          </p:nvSpPr>
          <p:spPr bwMode="auto">
            <a:xfrm>
              <a:off x="2928" y="864"/>
              <a:ext cx="48" cy="480"/>
            </a:xfrm>
            <a:prstGeom prst="rect">
              <a:avLst/>
            </a:prstGeom>
            <a:solidFill>
              <a:schemeClr val="accent2"/>
            </a:solidFill>
            <a:ln w="12700">
              <a:solidFill>
                <a:schemeClr val="accent2"/>
              </a:solidFill>
              <a:miter lim="800000"/>
              <a:headEnd/>
              <a:tailEnd/>
            </a:ln>
            <a:effectLst/>
          </p:spPr>
          <p:txBody>
            <a:bodyPr wrap="none" anchor="ctr"/>
            <a:lstStyle/>
            <a:p>
              <a:endParaRPr lang="en-US"/>
            </a:p>
          </p:txBody>
        </p:sp>
        <p:sp>
          <p:nvSpPr>
            <p:cNvPr id="1292421" name="Line 133"/>
            <p:cNvSpPr>
              <a:spLocks noChangeShapeType="1"/>
            </p:cNvSpPr>
            <p:nvPr/>
          </p:nvSpPr>
          <p:spPr bwMode="auto">
            <a:xfrm>
              <a:off x="2976" y="1104"/>
              <a:ext cx="96" cy="528"/>
            </a:xfrm>
            <a:prstGeom prst="line">
              <a:avLst/>
            </a:prstGeom>
            <a:noFill/>
            <a:ln w="28575">
              <a:solidFill>
                <a:schemeClr val="accent2"/>
              </a:solidFill>
              <a:round/>
              <a:headEnd/>
              <a:tailEnd type="triangle" w="med" len="med"/>
            </a:ln>
            <a:effectLst/>
          </p:spPr>
          <p:txBody>
            <a:bodyPr/>
            <a:lstStyle/>
            <a:p>
              <a:endParaRPr lang="en-US"/>
            </a:p>
          </p:txBody>
        </p:sp>
      </p:grpSp>
      <p:grpSp>
        <p:nvGrpSpPr>
          <p:cNvPr id="25" name="Group 142"/>
          <p:cNvGrpSpPr>
            <a:grpSpLocks/>
          </p:cNvGrpSpPr>
          <p:nvPr/>
        </p:nvGrpSpPr>
        <p:grpSpPr bwMode="auto">
          <a:xfrm>
            <a:off x="5715000" y="4267200"/>
            <a:ext cx="304800" cy="1447800"/>
            <a:chOff x="2928" y="864"/>
            <a:chExt cx="192" cy="912"/>
          </a:xfrm>
        </p:grpSpPr>
        <p:sp>
          <p:nvSpPr>
            <p:cNvPr id="1292431" name="Rectangle 143"/>
            <p:cNvSpPr>
              <a:spLocks noChangeArrowheads="1"/>
            </p:cNvSpPr>
            <p:nvPr/>
          </p:nvSpPr>
          <p:spPr bwMode="auto">
            <a:xfrm>
              <a:off x="3072" y="1488"/>
              <a:ext cx="48" cy="288"/>
            </a:xfrm>
            <a:prstGeom prst="rect">
              <a:avLst/>
            </a:prstGeom>
            <a:solidFill>
              <a:schemeClr val="accent2"/>
            </a:solidFill>
            <a:ln w="12700">
              <a:solidFill>
                <a:schemeClr val="accent2"/>
              </a:solidFill>
              <a:miter lim="800000"/>
              <a:headEnd/>
              <a:tailEnd/>
            </a:ln>
            <a:effectLst/>
          </p:spPr>
          <p:txBody>
            <a:bodyPr wrap="none" anchor="ctr"/>
            <a:lstStyle/>
            <a:p>
              <a:endParaRPr lang="en-US"/>
            </a:p>
          </p:txBody>
        </p:sp>
        <p:sp>
          <p:nvSpPr>
            <p:cNvPr id="1292432" name="Rectangle 144"/>
            <p:cNvSpPr>
              <a:spLocks noChangeArrowheads="1"/>
            </p:cNvSpPr>
            <p:nvPr/>
          </p:nvSpPr>
          <p:spPr bwMode="auto">
            <a:xfrm>
              <a:off x="2928" y="864"/>
              <a:ext cx="48" cy="480"/>
            </a:xfrm>
            <a:prstGeom prst="rect">
              <a:avLst/>
            </a:prstGeom>
            <a:solidFill>
              <a:schemeClr val="accent2"/>
            </a:solidFill>
            <a:ln w="12700">
              <a:solidFill>
                <a:schemeClr val="accent2"/>
              </a:solidFill>
              <a:miter lim="800000"/>
              <a:headEnd/>
              <a:tailEnd/>
            </a:ln>
            <a:effectLst/>
          </p:spPr>
          <p:txBody>
            <a:bodyPr wrap="none" anchor="ctr"/>
            <a:lstStyle/>
            <a:p>
              <a:endParaRPr lang="en-US"/>
            </a:p>
          </p:txBody>
        </p:sp>
        <p:sp>
          <p:nvSpPr>
            <p:cNvPr id="1292433" name="Line 145"/>
            <p:cNvSpPr>
              <a:spLocks noChangeShapeType="1"/>
            </p:cNvSpPr>
            <p:nvPr/>
          </p:nvSpPr>
          <p:spPr bwMode="auto">
            <a:xfrm>
              <a:off x="2976" y="1104"/>
              <a:ext cx="96" cy="528"/>
            </a:xfrm>
            <a:prstGeom prst="line">
              <a:avLst/>
            </a:prstGeom>
            <a:noFill/>
            <a:ln w="28575">
              <a:solidFill>
                <a:schemeClr val="accent2"/>
              </a:solidFill>
              <a:round/>
              <a:headEnd/>
              <a:tailEnd type="triangle" w="med" len="med"/>
            </a:ln>
            <a:effectLst/>
          </p:spPr>
          <p:txBody>
            <a:bodyPr/>
            <a:lstStyle/>
            <a:p>
              <a:endParaRPr lang="en-US"/>
            </a:p>
          </p:txBody>
        </p:sp>
      </p:grpSp>
      <p:grpSp>
        <p:nvGrpSpPr>
          <p:cNvPr id="26" name="Group 146"/>
          <p:cNvGrpSpPr>
            <a:grpSpLocks/>
          </p:cNvGrpSpPr>
          <p:nvPr/>
        </p:nvGrpSpPr>
        <p:grpSpPr bwMode="auto">
          <a:xfrm>
            <a:off x="5715000" y="3276600"/>
            <a:ext cx="304800" cy="2438400"/>
            <a:chOff x="3360" y="864"/>
            <a:chExt cx="192" cy="1536"/>
          </a:xfrm>
        </p:grpSpPr>
        <p:sp>
          <p:nvSpPr>
            <p:cNvPr id="1292435" name="Rectangle 147"/>
            <p:cNvSpPr>
              <a:spLocks noChangeArrowheads="1"/>
            </p:cNvSpPr>
            <p:nvPr/>
          </p:nvSpPr>
          <p:spPr bwMode="auto">
            <a:xfrm>
              <a:off x="3504" y="2112"/>
              <a:ext cx="48" cy="288"/>
            </a:xfrm>
            <a:prstGeom prst="rect">
              <a:avLst/>
            </a:prstGeom>
            <a:solidFill>
              <a:schemeClr val="accent2"/>
            </a:solidFill>
            <a:ln w="12700">
              <a:solidFill>
                <a:schemeClr val="accent2"/>
              </a:solidFill>
              <a:miter lim="800000"/>
              <a:headEnd/>
              <a:tailEnd/>
            </a:ln>
            <a:effectLst/>
          </p:spPr>
          <p:txBody>
            <a:bodyPr wrap="none" anchor="ctr"/>
            <a:lstStyle/>
            <a:p>
              <a:endParaRPr lang="en-US"/>
            </a:p>
          </p:txBody>
        </p:sp>
        <p:sp>
          <p:nvSpPr>
            <p:cNvPr id="1292436" name="Line 148"/>
            <p:cNvSpPr>
              <a:spLocks noChangeShapeType="1"/>
            </p:cNvSpPr>
            <p:nvPr/>
          </p:nvSpPr>
          <p:spPr bwMode="auto">
            <a:xfrm>
              <a:off x="3408" y="1056"/>
              <a:ext cx="96" cy="1056"/>
            </a:xfrm>
            <a:prstGeom prst="line">
              <a:avLst/>
            </a:prstGeom>
            <a:noFill/>
            <a:ln w="28575">
              <a:solidFill>
                <a:schemeClr val="accent2"/>
              </a:solidFill>
              <a:round/>
              <a:headEnd/>
              <a:tailEnd type="triangle" w="med" len="med"/>
            </a:ln>
            <a:effectLst/>
          </p:spPr>
          <p:txBody>
            <a:bodyPr/>
            <a:lstStyle/>
            <a:p>
              <a:endParaRPr lang="en-US"/>
            </a:p>
          </p:txBody>
        </p:sp>
        <p:sp>
          <p:nvSpPr>
            <p:cNvPr id="1292437" name="Rectangle 149"/>
            <p:cNvSpPr>
              <a:spLocks noChangeArrowheads="1"/>
            </p:cNvSpPr>
            <p:nvPr/>
          </p:nvSpPr>
          <p:spPr bwMode="auto">
            <a:xfrm>
              <a:off x="3360" y="864"/>
              <a:ext cx="48" cy="480"/>
            </a:xfrm>
            <a:prstGeom prst="rect">
              <a:avLst/>
            </a:prstGeom>
            <a:solidFill>
              <a:schemeClr val="accent2"/>
            </a:solidFill>
            <a:ln w="12700">
              <a:solidFill>
                <a:schemeClr val="accent2"/>
              </a:solidFill>
              <a:miter lim="800000"/>
              <a:headEnd/>
              <a:tailEnd/>
            </a:ln>
            <a:effectLst/>
          </p:spPr>
          <p:txBody>
            <a:bodyPr wrap="none" anchor="ctr"/>
            <a:lstStyle/>
            <a:p>
              <a:endParaRPr lang="en-US"/>
            </a:p>
          </p:txBody>
        </p:sp>
      </p:grpSp>
      <p:sp>
        <p:nvSpPr>
          <p:cNvPr id="130" name="Slide Number Placeholder 129"/>
          <p:cNvSpPr>
            <a:spLocks noGrp="1"/>
          </p:cNvSpPr>
          <p:nvPr>
            <p:ph type="sldNum" sz="quarter" idx="12"/>
          </p:nvPr>
        </p:nvSpPr>
        <p:spPr/>
        <p:txBody>
          <a:bodyPr/>
          <a:lstStyle/>
          <a:p>
            <a:fld id="{363C3B3F-3409-489D-8424-19C2AF53C6BC}" type="slidenum">
              <a:rPr lang="en-US" smtClean="0"/>
              <a:t>10</a:t>
            </a:fld>
            <a:endParaRPr lang="en-US"/>
          </a:p>
        </p:txBody>
      </p:sp>
      <p:sp>
        <p:nvSpPr>
          <p:cNvPr id="131" name="Footer Placeholder 130"/>
          <p:cNvSpPr>
            <a:spLocks noGrp="1"/>
          </p:cNvSpPr>
          <p:nvPr>
            <p:ph type="ftr" sz="quarter" idx="11"/>
          </p:nvPr>
        </p:nvSpPr>
        <p:spPr/>
        <p:txBody>
          <a:bodyPr/>
          <a:lstStyle/>
          <a:p>
            <a:r>
              <a:rPr lang="en-US" smtClean="0"/>
              <a:t>CSE340, ACH</a:t>
            </a:r>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6"/>
                                        </p:tgtEl>
                                        <p:attrNameLst>
                                          <p:attrName>style.visibility</p:attrName>
                                        </p:attrNameLst>
                                      </p:cBhvr>
                                      <p:to>
                                        <p:strVal val="visible"/>
                                      </p:to>
                                    </p:set>
                                  </p:childTnLst>
                                  <p:subTnLst>
                                    <p:set>
                                      <p:cBhvr override="childStyle">
                                        <p:cTn dur="1" fill="hold" display="0" masterRel="nextClick" afterEffect="1"/>
                                        <p:tgtEl>
                                          <p:spTgt spid="26"/>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0786" name="Rectangle 2"/>
          <p:cNvSpPr>
            <a:spLocks noGrp="1" noChangeArrowheads="1"/>
          </p:cNvSpPr>
          <p:nvPr>
            <p:ph type="title"/>
          </p:nvPr>
        </p:nvSpPr>
        <p:spPr>
          <a:xfrm>
            <a:off x="457200" y="274638"/>
            <a:ext cx="8229600" cy="487362"/>
          </a:xfrm>
        </p:spPr>
        <p:txBody>
          <a:bodyPr>
            <a:noAutofit/>
          </a:bodyPr>
          <a:lstStyle/>
          <a:p>
            <a:r>
              <a:rPr lang="en-US" sz="3200" dirty="0"/>
              <a:t>Corrected Data Forwarding Control Conditions</a:t>
            </a:r>
          </a:p>
        </p:txBody>
      </p:sp>
      <p:sp>
        <p:nvSpPr>
          <p:cNvPr id="1270787" name="Rectangle 3"/>
          <p:cNvSpPr>
            <a:spLocks noGrp="1" noChangeArrowheads="1"/>
          </p:cNvSpPr>
          <p:nvPr>
            <p:ph type="body" idx="1"/>
          </p:nvPr>
        </p:nvSpPr>
        <p:spPr>
          <a:xfrm>
            <a:off x="457200" y="914400"/>
            <a:ext cx="7924800" cy="3400425"/>
          </a:xfrm>
        </p:spPr>
        <p:txBody>
          <a:bodyPr>
            <a:normAutofit fontScale="92500" lnSpcReduction="10000"/>
          </a:bodyPr>
          <a:lstStyle/>
          <a:p>
            <a:pPr marL="457200" indent="-457200">
              <a:buFont typeface="Wingdings" pitchFamily="2" charset="2"/>
              <a:buAutoNum type="arabicPeriod" startAt="2"/>
            </a:pPr>
            <a:r>
              <a:rPr lang="en-US"/>
              <a:t>MEM/WB hazard:</a:t>
            </a:r>
          </a:p>
          <a:p>
            <a:pPr marL="457200" indent="-457200">
              <a:spcBef>
                <a:spcPct val="0"/>
              </a:spcBef>
              <a:buFont typeface="Wingdings" pitchFamily="2" charset="2"/>
              <a:buNone/>
            </a:pPr>
            <a:r>
              <a:rPr lang="en-US" sz="2000">
                <a:latin typeface="Courier New" pitchFamily="49" charset="0"/>
              </a:rPr>
              <a:t>if (MEM/WB.RegWrite</a:t>
            </a:r>
          </a:p>
          <a:p>
            <a:pPr marL="457200" indent="-457200">
              <a:spcBef>
                <a:spcPct val="0"/>
              </a:spcBef>
              <a:buFont typeface="Wingdings" pitchFamily="2" charset="2"/>
              <a:buNone/>
            </a:pPr>
            <a:r>
              <a:rPr lang="en-US" sz="2000">
                <a:latin typeface="Courier New" pitchFamily="49" charset="0"/>
              </a:rPr>
              <a:t>and (MEM/WB.RegisterRd != 0)</a:t>
            </a:r>
          </a:p>
          <a:p>
            <a:pPr marL="457200" indent="-457200">
              <a:spcBef>
                <a:spcPct val="0"/>
              </a:spcBef>
              <a:buFont typeface="Wingdings" pitchFamily="2" charset="2"/>
              <a:buNone/>
            </a:pPr>
            <a:r>
              <a:rPr lang="en-US" sz="2000">
                <a:solidFill>
                  <a:srgbClr val="009900"/>
                </a:solidFill>
                <a:latin typeface="Courier New" pitchFamily="49" charset="0"/>
              </a:rPr>
              <a:t>and (EX/MEM.RegisterRd != ID/EX.RegisterRs)</a:t>
            </a:r>
          </a:p>
          <a:p>
            <a:pPr marL="457200" indent="-457200">
              <a:spcBef>
                <a:spcPct val="0"/>
              </a:spcBef>
              <a:buFont typeface="Wingdings" pitchFamily="2" charset="2"/>
              <a:buNone/>
            </a:pPr>
            <a:r>
              <a:rPr lang="en-US" sz="2000">
                <a:latin typeface="Courier New" pitchFamily="49" charset="0"/>
              </a:rPr>
              <a:t>and (MEM/WB.RegisterRd = ID/EX.RegisterRs))</a:t>
            </a:r>
          </a:p>
          <a:p>
            <a:pPr marL="457200" indent="-457200">
              <a:spcBef>
                <a:spcPct val="0"/>
              </a:spcBef>
              <a:buFont typeface="Wingdings" pitchFamily="2" charset="2"/>
              <a:buNone/>
            </a:pPr>
            <a:r>
              <a:rPr lang="en-US" sz="2000">
                <a:latin typeface="Courier New" pitchFamily="49" charset="0"/>
              </a:rPr>
              <a:t>		ForwardA = 01</a:t>
            </a:r>
          </a:p>
          <a:p>
            <a:pPr marL="457200" indent="-457200">
              <a:spcBef>
                <a:spcPct val="0"/>
              </a:spcBef>
              <a:buFont typeface="Wingdings" pitchFamily="2" charset="2"/>
              <a:buNone/>
            </a:pPr>
            <a:endParaRPr lang="en-US" sz="2000">
              <a:latin typeface="Courier New" pitchFamily="49" charset="0"/>
            </a:endParaRPr>
          </a:p>
          <a:p>
            <a:pPr marL="457200" indent="-457200">
              <a:spcBef>
                <a:spcPct val="0"/>
              </a:spcBef>
              <a:buFont typeface="Wingdings" pitchFamily="2" charset="2"/>
              <a:buNone/>
            </a:pPr>
            <a:r>
              <a:rPr lang="en-US" sz="2000">
                <a:latin typeface="Courier New" pitchFamily="49" charset="0"/>
              </a:rPr>
              <a:t>if (MEM/WB.RegWrite</a:t>
            </a:r>
          </a:p>
          <a:p>
            <a:pPr marL="457200" indent="-457200">
              <a:spcBef>
                <a:spcPct val="0"/>
              </a:spcBef>
              <a:buFont typeface="Wingdings" pitchFamily="2" charset="2"/>
              <a:buNone/>
            </a:pPr>
            <a:r>
              <a:rPr lang="en-US" sz="2000">
                <a:latin typeface="Courier New" pitchFamily="49" charset="0"/>
              </a:rPr>
              <a:t>and (MEM/WB.RegisterRd != 0)</a:t>
            </a:r>
          </a:p>
          <a:p>
            <a:pPr marL="457200" indent="-457200">
              <a:spcBef>
                <a:spcPct val="0"/>
              </a:spcBef>
              <a:buFont typeface="Wingdings" pitchFamily="2" charset="2"/>
              <a:buNone/>
            </a:pPr>
            <a:r>
              <a:rPr lang="en-US" sz="2000">
                <a:solidFill>
                  <a:srgbClr val="009900"/>
                </a:solidFill>
                <a:latin typeface="Courier New" pitchFamily="49" charset="0"/>
              </a:rPr>
              <a:t>and (EX/MEM.RegisterRd != ID/EX.RegisterRt)</a:t>
            </a:r>
            <a:endParaRPr lang="en-US" sz="2000">
              <a:latin typeface="Courier New" pitchFamily="49" charset="0"/>
            </a:endParaRPr>
          </a:p>
          <a:p>
            <a:pPr marL="457200" indent="-457200">
              <a:spcBef>
                <a:spcPct val="0"/>
              </a:spcBef>
              <a:buFont typeface="Wingdings" pitchFamily="2" charset="2"/>
              <a:buNone/>
            </a:pPr>
            <a:r>
              <a:rPr lang="en-US" sz="2000">
                <a:latin typeface="Courier New" pitchFamily="49" charset="0"/>
              </a:rPr>
              <a:t>and (MEM/WB.RegisterRd = ID/EX.RegisterRt))</a:t>
            </a:r>
          </a:p>
          <a:p>
            <a:pPr marL="457200" indent="-457200">
              <a:spcBef>
                <a:spcPct val="0"/>
              </a:spcBef>
              <a:buFont typeface="Wingdings" pitchFamily="2" charset="2"/>
              <a:buNone/>
            </a:pPr>
            <a:r>
              <a:rPr lang="en-US" sz="2000">
                <a:latin typeface="Courier New" pitchFamily="49" charset="0"/>
              </a:rPr>
              <a:t>		ForwardB = 01</a:t>
            </a:r>
          </a:p>
        </p:txBody>
      </p:sp>
      <p:sp>
        <p:nvSpPr>
          <p:cNvPr id="4" name="Slide Number Placeholder 3"/>
          <p:cNvSpPr>
            <a:spLocks noGrp="1"/>
          </p:cNvSpPr>
          <p:nvPr>
            <p:ph type="sldNum" sz="quarter" idx="12"/>
          </p:nvPr>
        </p:nvSpPr>
        <p:spPr/>
        <p:txBody>
          <a:bodyPr/>
          <a:lstStyle/>
          <a:p>
            <a:fld id="{363C3B3F-3409-489D-8424-19C2AF53C6BC}" type="slidenum">
              <a:rPr lang="en-US" smtClean="0"/>
              <a:t>11</a:t>
            </a:fld>
            <a:endParaRPr lang="en-US"/>
          </a:p>
        </p:txBody>
      </p:sp>
      <p:sp>
        <p:nvSpPr>
          <p:cNvPr id="5" name="Footer Placeholder 4"/>
          <p:cNvSpPr>
            <a:spLocks noGrp="1"/>
          </p:cNvSpPr>
          <p:nvPr>
            <p:ph type="ftr" sz="quarter" idx="11"/>
          </p:nvPr>
        </p:nvSpPr>
        <p:spPr/>
        <p:txBody>
          <a:bodyPr/>
          <a:lstStyle/>
          <a:p>
            <a:r>
              <a:rPr lang="en-US" smtClean="0"/>
              <a:t>CSE340, ACH</a:t>
            </a: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65666" name="Rectangle 2"/>
          <p:cNvSpPr>
            <a:spLocks noGrp="1" noChangeArrowheads="1"/>
          </p:cNvSpPr>
          <p:nvPr>
            <p:ph type="title"/>
          </p:nvPr>
        </p:nvSpPr>
        <p:spPr>
          <a:xfrm>
            <a:off x="533400" y="304800"/>
            <a:ext cx="8229600" cy="422275"/>
          </a:xfrm>
        </p:spPr>
        <p:txBody>
          <a:bodyPr>
            <a:noAutofit/>
          </a:bodyPr>
          <a:lstStyle/>
          <a:p>
            <a:r>
              <a:rPr lang="en-US" sz="3600" dirty="0" err="1"/>
              <a:t>Datapath</a:t>
            </a:r>
            <a:r>
              <a:rPr lang="en-US" sz="3600" dirty="0"/>
              <a:t> with Forwarding Hardware</a:t>
            </a:r>
          </a:p>
        </p:txBody>
      </p:sp>
      <p:sp>
        <p:nvSpPr>
          <p:cNvPr id="1265842" name="Rectangle 178"/>
          <p:cNvSpPr>
            <a:spLocks noChangeArrowheads="1"/>
          </p:cNvSpPr>
          <p:nvPr/>
        </p:nvSpPr>
        <p:spPr bwMode="auto">
          <a:xfrm>
            <a:off x="7391400" y="685800"/>
            <a:ext cx="533400" cy="304800"/>
          </a:xfrm>
          <a:prstGeom prst="rect">
            <a:avLst/>
          </a:prstGeom>
          <a:noFill/>
          <a:ln w="12700">
            <a:noFill/>
            <a:miter lim="800000"/>
            <a:headEnd/>
            <a:tailEnd/>
          </a:ln>
          <a:effectLst/>
        </p:spPr>
        <p:txBody>
          <a:bodyPr wrap="none" lIns="19050" tIns="26988" rIns="19050" bIns="26988"/>
          <a:lstStyle/>
          <a:p>
            <a:pPr algn="ctr"/>
            <a:r>
              <a:rPr lang="en-US" sz="1200" b="1"/>
              <a:t>PCSrc</a:t>
            </a:r>
          </a:p>
        </p:txBody>
      </p:sp>
      <p:sp>
        <p:nvSpPr>
          <p:cNvPr id="1265667" name="Line 3"/>
          <p:cNvSpPr>
            <a:spLocks noChangeShapeType="1"/>
          </p:cNvSpPr>
          <p:nvPr/>
        </p:nvSpPr>
        <p:spPr bwMode="auto">
          <a:xfrm>
            <a:off x="2514600" y="5257800"/>
            <a:ext cx="1752600" cy="0"/>
          </a:xfrm>
          <a:prstGeom prst="line">
            <a:avLst/>
          </a:prstGeom>
          <a:noFill/>
          <a:ln w="19050">
            <a:solidFill>
              <a:schemeClr val="tx1"/>
            </a:solidFill>
            <a:round/>
            <a:headEnd/>
            <a:tailEnd/>
          </a:ln>
          <a:effectLst/>
        </p:spPr>
        <p:txBody>
          <a:bodyPr/>
          <a:lstStyle/>
          <a:p>
            <a:endParaRPr lang="en-US"/>
          </a:p>
        </p:txBody>
      </p:sp>
      <p:sp>
        <p:nvSpPr>
          <p:cNvPr id="1265668" name="Line 4"/>
          <p:cNvSpPr>
            <a:spLocks noChangeShapeType="1"/>
          </p:cNvSpPr>
          <p:nvPr/>
        </p:nvSpPr>
        <p:spPr bwMode="auto">
          <a:xfrm>
            <a:off x="4419600" y="5257800"/>
            <a:ext cx="457200" cy="0"/>
          </a:xfrm>
          <a:prstGeom prst="line">
            <a:avLst/>
          </a:prstGeom>
          <a:noFill/>
          <a:ln w="19050">
            <a:solidFill>
              <a:schemeClr val="tx1"/>
            </a:solidFill>
            <a:round/>
            <a:headEnd/>
            <a:tailEnd/>
          </a:ln>
          <a:effectLst/>
        </p:spPr>
        <p:txBody>
          <a:bodyPr/>
          <a:lstStyle/>
          <a:p>
            <a:endParaRPr lang="en-US"/>
          </a:p>
        </p:txBody>
      </p:sp>
      <p:sp>
        <p:nvSpPr>
          <p:cNvPr id="1265669" name="Line 5"/>
          <p:cNvSpPr>
            <a:spLocks noChangeShapeType="1"/>
          </p:cNvSpPr>
          <p:nvPr/>
        </p:nvSpPr>
        <p:spPr bwMode="auto">
          <a:xfrm>
            <a:off x="6705600" y="5334000"/>
            <a:ext cx="1524000" cy="0"/>
          </a:xfrm>
          <a:prstGeom prst="line">
            <a:avLst/>
          </a:prstGeom>
          <a:noFill/>
          <a:ln w="19050">
            <a:solidFill>
              <a:schemeClr val="tx1"/>
            </a:solidFill>
            <a:round/>
            <a:headEnd/>
            <a:tailEnd/>
          </a:ln>
          <a:effectLst/>
        </p:spPr>
        <p:txBody>
          <a:bodyPr/>
          <a:lstStyle/>
          <a:p>
            <a:endParaRPr lang="en-US"/>
          </a:p>
        </p:txBody>
      </p:sp>
      <p:sp>
        <p:nvSpPr>
          <p:cNvPr id="1265670" name="Line 6"/>
          <p:cNvSpPr>
            <a:spLocks noChangeShapeType="1"/>
          </p:cNvSpPr>
          <p:nvPr/>
        </p:nvSpPr>
        <p:spPr bwMode="auto">
          <a:xfrm>
            <a:off x="2514600" y="4800600"/>
            <a:ext cx="0" cy="762000"/>
          </a:xfrm>
          <a:prstGeom prst="line">
            <a:avLst/>
          </a:prstGeom>
          <a:noFill/>
          <a:ln w="12700">
            <a:solidFill>
              <a:schemeClr val="tx1"/>
            </a:solidFill>
            <a:round/>
            <a:headEnd/>
            <a:tailEnd/>
          </a:ln>
          <a:effectLst/>
        </p:spPr>
        <p:txBody>
          <a:bodyPr/>
          <a:lstStyle/>
          <a:p>
            <a:endParaRPr lang="en-US"/>
          </a:p>
        </p:txBody>
      </p:sp>
      <p:sp>
        <p:nvSpPr>
          <p:cNvPr id="1265671" name="Line 7"/>
          <p:cNvSpPr>
            <a:spLocks noChangeShapeType="1"/>
          </p:cNvSpPr>
          <p:nvPr/>
        </p:nvSpPr>
        <p:spPr bwMode="auto">
          <a:xfrm>
            <a:off x="2438400" y="6324600"/>
            <a:ext cx="6096000" cy="0"/>
          </a:xfrm>
          <a:prstGeom prst="line">
            <a:avLst/>
          </a:prstGeom>
          <a:noFill/>
          <a:ln w="19050">
            <a:solidFill>
              <a:schemeClr val="tx1"/>
            </a:solidFill>
            <a:round/>
            <a:headEnd/>
            <a:tailEnd/>
          </a:ln>
          <a:effectLst/>
        </p:spPr>
        <p:txBody>
          <a:bodyPr/>
          <a:lstStyle/>
          <a:p>
            <a:endParaRPr lang="en-US"/>
          </a:p>
        </p:txBody>
      </p:sp>
      <p:sp>
        <p:nvSpPr>
          <p:cNvPr id="1265672" name="Line 8"/>
          <p:cNvSpPr>
            <a:spLocks noChangeShapeType="1"/>
          </p:cNvSpPr>
          <p:nvPr/>
        </p:nvSpPr>
        <p:spPr bwMode="auto">
          <a:xfrm>
            <a:off x="8382000" y="5334000"/>
            <a:ext cx="152400" cy="0"/>
          </a:xfrm>
          <a:prstGeom prst="line">
            <a:avLst/>
          </a:prstGeom>
          <a:noFill/>
          <a:ln w="19050">
            <a:solidFill>
              <a:schemeClr val="tx1"/>
            </a:solidFill>
            <a:round/>
            <a:headEnd/>
            <a:tailEnd/>
          </a:ln>
          <a:effectLst/>
        </p:spPr>
        <p:txBody>
          <a:bodyPr/>
          <a:lstStyle/>
          <a:p>
            <a:endParaRPr lang="en-US"/>
          </a:p>
        </p:txBody>
      </p:sp>
      <p:sp>
        <p:nvSpPr>
          <p:cNvPr id="1265673" name="Line 9"/>
          <p:cNvSpPr>
            <a:spLocks noChangeShapeType="1"/>
          </p:cNvSpPr>
          <p:nvPr/>
        </p:nvSpPr>
        <p:spPr bwMode="auto">
          <a:xfrm>
            <a:off x="8534400" y="5334000"/>
            <a:ext cx="0" cy="990600"/>
          </a:xfrm>
          <a:prstGeom prst="line">
            <a:avLst/>
          </a:prstGeom>
          <a:noFill/>
          <a:ln w="12700">
            <a:solidFill>
              <a:schemeClr val="tx1"/>
            </a:solidFill>
            <a:round/>
            <a:headEnd/>
            <a:tailEnd/>
          </a:ln>
          <a:effectLst/>
        </p:spPr>
        <p:txBody>
          <a:bodyPr/>
          <a:lstStyle/>
          <a:p>
            <a:endParaRPr lang="en-US"/>
          </a:p>
        </p:txBody>
      </p:sp>
      <p:sp>
        <p:nvSpPr>
          <p:cNvPr id="1265674" name="Line 10"/>
          <p:cNvSpPr>
            <a:spLocks noChangeShapeType="1"/>
          </p:cNvSpPr>
          <p:nvPr/>
        </p:nvSpPr>
        <p:spPr bwMode="auto">
          <a:xfrm flipV="1">
            <a:off x="2438400" y="3886200"/>
            <a:ext cx="0" cy="2438400"/>
          </a:xfrm>
          <a:prstGeom prst="line">
            <a:avLst/>
          </a:prstGeom>
          <a:noFill/>
          <a:ln w="12700">
            <a:solidFill>
              <a:schemeClr val="tx1"/>
            </a:solidFill>
            <a:round/>
            <a:headEnd/>
            <a:tailEnd/>
          </a:ln>
          <a:effectLst/>
        </p:spPr>
        <p:txBody>
          <a:bodyPr/>
          <a:lstStyle/>
          <a:p>
            <a:endParaRPr lang="en-US"/>
          </a:p>
        </p:txBody>
      </p:sp>
      <p:sp>
        <p:nvSpPr>
          <p:cNvPr id="1265675" name="Line 11"/>
          <p:cNvSpPr>
            <a:spLocks noChangeShapeType="1"/>
          </p:cNvSpPr>
          <p:nvPr/>
        </p:nvSpPr>
        <p:spPr bwMode="auto">
          <a:xfrm>
            <a:off x="2438400" y="3886200"/>
            <a:ext cx="381000" cy="0"/>
          </a:xfrm>
          <a:prstGeom prst="line">
            <a:avLst/>
          </a:prstGeom>
          <a:noFill/>
          <a:ln w="12700">
            <a:solidFill>
              <a:schemeClr val="tx1"/>
            </a:solidFill>
            <a:round/>
            <a:headEnd/>
            <a:tailEnd type="triangle" w="med" len="med"/>
          </a:ln>
          <a:effectLst/>
        </p:spPr>
        <p:txBody>
          <a:bodyPr/>
          <a:lstStyle/>
          <a:p>
            <a:endParaRPr lang="en-US"/>
          </a:p>
        </p:txBody>
      </p:sp>
      <p:grpSp>
        <p:nvGrpSpPr>
          <p:cNvPr id="2" name="Group 12"/>
          <p:cNvGrpSpPr>
            <a:grpSpLocks/>
          </p:cNvGrpSpPr>
          <p:nvPr/>
        </p:nvGrpSpPr>
        <p:grpSpPr bwMode="auto">
          <a:xfrm>
            <a:off x="1447800" y="1981200"/>
            <a:ext cx="381000" cy="914400"/>
            <a:chOff x="1392" y="2880"/>
            <a:chExt cx="288" cy="480"/>
          </a:xfrm>
        </p:grpSpPr>
        <p:sp>
          <p:nvSpPr>
            <p:cNvPr id="1265677" name="Line 13"/>
            <p:cNvSpPr>
              <a:spLocks noChangeShapeType="1"/>
            </p:cNvSpPr>
            <p:nvPr/>
          </p:nvSpPr>
          <p:spPr bwMode="auto">
            <a:xfrm>
              <a:off x="1392" y="3072"/>
              <a:ext cx="48" cy="48"/>
            </a:xfrm>
            <a:prstGeom prst="line">
              <a:avLst/>
            </a:prstGeom>
            <a:noFill/>
            <a:ln w="12700">
              <a:solidFill>
                <a:schemeClr val="tx1"/>
              </a:solidFill>
              <a:round/>
              <a:headEnd/>
              <a:tailEnd/>
            </a:ln>
            <a:effectLst/>
          </p:spPr>
          <p:txBody>
            <a:bodyPr/>
            <a:lstStyle/>
            <a:p>
              <a:endParaRPr lang="en-US"/>
            </a:p>
          </p:txBody>
        </p:sp>
        <p:sp>
          <p:nvSpPr>
            <p:cNvPr id="1265678" name="Line 14"/>
            <p:cNvSpPr>
              <a:spLocks noChangeShapeType="1"/>
            </p:cNvSpPr>
            <p:nvPr/>
          </p:nvSpPr>
          <p:spPr bwMode="auto">
            <a:xfrm flipH="1">
              <a:off x="1392" y="3120"/>
              <a:ext cx="48" cy="48"/>
            </a:xfrm>
            <a:prstGeom prst="line">
              <a:avLst/>
            </a:prstGeom>
            <a:noFill/>
            <a:ln w="12700">
              <a:solidFill>
                <a:schemeClr val="tx1"/>
              </a:solidFill>
              <a:round/>
              <a:headEnd/>
              <a:tailEnd/>
            </a:ln>
            <a:effectLst/>
          </p:spPr>
          <p:txBody>
            <a:bodyPr/>
            <a:lstStyle/>
            <a:p>
              <a:endParaRPr lang="en-US"/>
            </a:p>
          </p:txBody>
        </p:sp>
        <p:sp>
          <p:nvSpPr>
            <p:cNvPr id="1265679" name="Line 15"/>
            <p:cNvSpPr>
              <a:spLocks noChangeShapeType="1"/>
            </p:cNvSpPr>
            <p:nvPr/>
          </p:nvSpPr>
          <p:spPr bwMode="auto">
            <a:xfrm flipV="1">
              <a:off x="1392" y="2880"/>
              <a:ext cx="0" cy="192"/>
            </a:xfrm>
            <a:prstGeom prst="line">
              <a:avLst/>
            </a:prstGeom>
            <a:noFill/>
            <a:ln w="12700">
              <a:solidFill>
                <a:schemeClr val="tx1"/>
              </a:solidFill>
              <a:round/>
              <a:headEnd/>
              <a:tailEnd/>
            </a:ln>
            <a:effectLst/>
          </p:spPr>
          <p:txBody>
            <a:bodyPr/>
            <a:lstStyle/>
            <a:p>
              <a:endParaRPr lang="en-US"/>
            </a:p>
          </p:txBody>
        </p:sp>
        <p:sp>
          <p:nvSpPr>
            <p:cNvPr id="1265680" name="Line 16"/>
            <p:cNvSpPr>
              <a:spLocks noChangeShapeType="1"/>
            </p:cNvSpPr>
            <p:nvPr/>
          </p:nvSpPr>
          <p:spPr bwMode="auto">
            <a:xfrm flipV="1">
              <a:off x="1392" y="3168"/>
              <a:ext cx="0" cy="192"/>
            </a:xfrm>
            <a:prstGeom prst="line">
              <a:avLst/>
            </a:prstGeom>
            <a:noFill/>
            <a:ln w="12700">
              <a:solidFill>
                <a:schemeClr val="tx1"/>
              </a:solidFill>
              <a:round/>
              <a:headEnd/>
              <a:tailEnd/>
            </a:ln>
            <a:effectLst/>
          </p:spPr>
          <p:txBody>
            <a:bodyPr/>
            <a:lstStyle/>
            <a:p>
              <a:endParaRPr lang="en-US"/>
            </a:p>
          </p:txBody>
        </p:sp>
        <p:sp>
          <p:nvSpPr>
            <p:cNvPr id="1265681" name="Line 17"/>
            <p:cNvSpPr>
              <a:spLocks noChangeShapeType="1"/>
            </p:cNvSpPr>
            <p:nvPr/>
          </p:nvSpPr>
          <p:spPr bwMode="auto">
            <a:xfrm flipV="1">
              <a:off x="1392" y="3216"/>
              <a:ext cx="288" cy="144"/>
            </a:xfrm>
            <a:prstGeom prst="line">
              <a:avLst/>
            </a:prstGeom>
            <a:noFill/>
            <a:ln w="12700">
              <a:solidFill>
                <a:schemeClr val="tx1"/>
              </a:solidFill>
              <a:round/>
              <a:headEnd/>
              <a:tailEnd/>
            </a:ln>
            <a:effectLst/>
          </p:spPr>
          <p:txBody>
            <a:bodyPr/>
            <a:lstStyle/>
            <a:p>
              <a:endParaRPr lang="en-US"/>
            </a:p>
          </p:txBody>
        </p:sp>
        <p:sp>
          <p:nvSpPr>
            <p:cNvPr id="1265682" name="Line 18"/>
            <p:cNvSpPr>
              <a:spLocks noChangeShapeType="1"/>
            </p:cNvSpPr>
            <p:nvPr/>
          </p:nvSpPr>
          <p:spPr bwMode="auto">
            <a:xfrm flipV="1">
              <a:off x="1680" y="3024"/>
              <a:ext cx="0" cy="192"/>
            </a:xfrm>
            <a:prstGeom prst="line">
              <a:avLst/>
            </a:prstGeom>
            <a:noFill/>
            <a:ln w="12700">
              <a:solidFill>
                <a:schemeClr val="tx1"/>
              </a:solidFill>
              <a:round/>
              <a:headEnd/>
              <a:tailEnd/>
            </a:ln>
            <a:effectLst/>
          </p:spPr>
          <p:txBody>
            <a:bodyPr/>
            <a:lstStyle/>
            <a:p>
              <a:endParaRPr lang="en-US"/>
            </a:p>
          </p:txBody>
        </p:sp>
        <p:sp>
          <p:nvSpPr>
            <p:cNvPr id="1265683" name="Line 19"/>
            <p:cNvSpPr>
              <a:spLocks noChangeShapeType="1"/>
            </p:cNvSpPr>
            <p:nvPr/>
          </p:nvSpPr>
          <p:spPr bwMode="auto">
            <a:xfrm>
              <a:off x="1392" y="2880"/>
              <a:ext cx="288" cy="144"/>
            </a:xfrm>
            <a:prstGeom prst="line">
              <a:avLst/>
            </a:prstGeom>
            <a:noFill/>
            <a:ln w="12700">
              <a:solidFill>
                <a:schemeClr val="tx1"/>
              </a:solidFill>
              <a:round/>
              <a:headEnd/>
              <a:tailEnd/>
            </a:ln>
            <a:effectLst/>
          </p:spPr>
          <p:txBody>
            <a:bodyPr/>
            <a:lstStyle/>
            <a:p>
              <a:endParaRPr lang="en-US"/>
            </a:p>
          </p:txBody>
        </p:sp>
      </p:grpSp>
      <p:sp>
        <p:nvSpPr>
          <p:cNvPr id="1265684" name="Rectangle 20"/>
          <p:cNvSpPr>
            <a:spLocks noChangeArrowheads="1"/>
          </p:cNvSpPr>
          <p:nvPr/>
        </p:nvSpPr>
        <p:spPr bwMode="auto">
          <a:xfrm>
            <a:off x="762000" y="2971800"/>
            <a:ext cx="1295400" cy="1447800"/>
          </a:xfrm>
          <a:prstGeom prst="rect">
            <a:avLst/>
          </a:prstGeom>
          <a:noFill/>
          <a:ln w="12700">
            <a:solidFill>
              <a:schemeClr val="tx1"/>
            </a:solidFill>
            <a:miter lim="800000"/>
            <a:headEnd/>
            <a:tailEnd/>
          </a:ln>
          <a:effectLst/>
        </p:spPr>
        <p:txBody>
          <a:bodyPr wrap="none" anchor="ctr"/>
          <a:lstStyle/>
          <a:p>
            <a:endParaRPr lang="en-US"/>
          </a:p>
        </p:txBody>
      </p:sp>
      <p:sp>
        <p:nvSpPr>
          <p:cNvPr id="1265685" name="Rectangle 21"/>
          <p:cNvSpPr>
            <a:spLocks noChangeArrowheads="1"/>
          </p:cNvSpPr>
          <p:nvPr/>
        </p:nvSpPr>
        <p:spPr bwMode="auto">
          <a:xfrm>
            <a:off x="381000" y="3352800"/>
            <a:ext cx="152400" cy="838200"/>
          </a:xfrm>
          <a:prstGeom prst="rect">
            <a:avLst/>
          </a:prstGeom>
          <a:noFill/>
          <a:ln w="12700">
            <a:solidFill>
              <a:schemeClr val="accent2"/>
            </a:solidFill>
            <a:miter lim="800000"/>
            <a:headEnd/>
            <a:tailEnd/>
          </a:ln>
          <a:effectLst/>
        </p:spPr>
        <p:txBody>
          <a:bodyPr wrap="none" anchor="ctr"/>
          <a:lstStyle/>
          <a:p>
            <a:endParaRPr lang="en-US"/>
          </a:p>
        </p:txBody>
      </p:sp>
      <p:sp>
        <p:nvSpPr>
          <p:cNvPr id="1265686" name="Line 22"/>
          <p:cNvSpPr>
            <a:spLocks noChangeShapeType="1"/>
          </p:cNvSpPr>
          <p:nvPr/>
        </p:nvSpPr>
        <p:spPr bwMode="auto">
          <a:xfrm>
            <a:off x="533400" y="3733800"/>
            <a:ext cx="228600" cy="0"/>
          </a:xfrm>
          <a:prstGeom prst="line">
            <a:avLst/>
          </a:prstGeom>
          <a:noFill/>
          <a:ln w="28575">
            <a:solidFill>
              <a:schemeClr val="tx1"/>
            </a:solidFill>
            <a:round/>
            <a:headEnd/>
            <a:tailEnd type="triangle" w="med" len="med"/>
          </a:ln>
          <a:effectLst/>
        </p:spPr>
        <p:txBody>
          <a:bodyPr/>
          <a:lstStyle/>
          <a:p>
            <a:endParaRPr lang="en-US"/>
          </a:p>
        </p:txBody>
      </p:sp>
      <p:sp>
        <p:nvSpPr>
          <p:cNvPr id="1265687" name="Line 23"/>
          <p:cNvSpPr>
            <a:spLocks noChangeShapeType="1"/>
          </p:cNvSpPr>
          <p:nvPr/>
        </p:nvSpPr>
        <p:spPr bwMode="auto">
          <a:xfrm>
            <a:off x="609600" y="2133600"/>
            <a:ext cx="838200" cy="0"/>
          </a:xfrm>
          <a:prstGeom prst="line">
            <a:avLst/>
          </a:prstGeom>
          <a:noFill/>
          <a:ln w="28575">
            <a:solidFill>
              <a:schemeClr val="tx1"/>
            </a:solidFill>
            <a:round/>
            <a:headEnd/>
            <a:tailEnd type="triangle" w="med" len="med"/>
          </a:ln>
          <a:effectLst/>
        </p:spPr>
        <p:txBody>
          <a:bodyPr/>
          <a:lstStyle/>
          <a:p>
            <a:endParaRPr lang="en-US"/>
          </a:p>
        </p:txBody>
      </p:sp>
      <p:sp>
        <p:nvSpPr>
          <p:cNvPr id="1265688" name="Line 24"/>
          <p:cNvSpPr>
            <a:spLocks noChangeShapeType="1"/>
          </p:cNvSpPr>
          <p:nvPr/>
        </p:nvSpPr>
        <p:spPr bwMode="auto">
          <a:xfrm>
            <a:off x="1066800" y="2743200"/>
            <a:ext cx="381000" cy="0"/>
          </a:xfrm>
          <a:prstGeom prst="line">
            <a:avLst/>
          </a:prstGeom>
          <a:noFill/>
          <a:ln w="28575">
            <a:solidFill>
              <a:schemeClr val="tx1"/>
            </a:solidFill>
            <a:round/>
            <a:headEnd/>
            <a:tailEnd type="triangle" w="med" len="med"/>
          </a:ln>
          <a:effectLst/>
        </p:spPr>
        <p:txBody>
          <a:bodyPr/>
          <a:lstStyle/>
          <a:p>
            <a:endParaRPr lang="en-US"/>
          </a:p>
        </p:txBody>
      </p:sp>
      <p:sp>
        <p:nvSpPr>
          <p:cNvPr id="1265689" name="Text Box 25"/>
          <p:cNvSpPr txBox="1">
            <a:spLocks noChangeArrowheads="1"/>
          </p:cNvSpPr>
          <p:nvPr/>
        </p:nvSpPr>
        <p:spPr bwMode="auto">
          <a:xfrm>
            <a:off x="685800" y="3505200"/>
            <a:ext cx="741363" cy="457200"/>
          </a:xfrm>
          <a:prstGeom prst="rect">
            <a:avLst/>
          </a:prstGeom>
          <a:noFill/>
          <a:ln w="12700">
            <a:noFill/>
            <a:miter lim="800000"/>
            <a:headEnd/>
            <a:tailEnd/>
          </a:ln>
          <a:effectLst/>
        </p:spPr>
        <p:txBody>
          <a:bodyPr wrap="none">
            <a:spAutoFit/>
          </a:bodyPr>
          <a:lstStyle/>
          <a:p>
            <a:r>
              <a:rPr lang="en-US" sz="1200">
                <a:solidFill>
                  <a:schemeClr val="tx1"/>
                </a:solidFill>
              </a:rPr>
              <a:t>Read</a:t>
            </a:r>
          </a:p>
          <a:p>
            <a:r>
              <a:rPr lang="en-US" sz="1200">
                <a:solidFill>
                  <a:schemeClr val="tx1"/>
                </a:solidFill>
              </a:rPr>
              <a:t>Address</a:t>
            </a:r>
          </a:p>
        </p:txBody>
      </p:sp>
      <p:sp>
        <p:nvSpPr>
          <p:cNvPr id="1265690" name="Text Box 26"/>
          <p:cNvSpPr txBox="1">
            <a:spLocks noChangeArrowheads="1"/>
          </p:cNvSpPr>
          <p:nvPr/>
        </p:nvSpPr>
        <p:spPr bwMode="auto">
          <a:xfrm>
            <a:off x="928688" y="3025775"/>
            <a:ext cx="1098550" cy="517525"/>
          </a:xfrm>
          <a:prstGeom prst="rect">
            <a:avLst/>
          </a:prstGeom>
          <a:noFill/>
          <a:ln w="12700">
            <a:noFill/>
            <a:miter lim="800000"/>
            <a:headEnd/>
            <a:tailEnd/>
          </a:ln>
          <a:effectLst/>
        </p:spPr>
        <p:txBody>
          <a:bodyPr wrap="none">
            <a:spAutoFit/>
          </a:bodyPr>
          <a:lstStyle/>
          <a:p>
            <a:pPr algn="ctr"/>
            <a:r>
              <a:rPr lang="en-US" sz="1400" b="1">
                <a:solidFill>
                  <a:schemeClr val="tx1"/>
                </a:solidFill>
              </a:rPr>
              <a:t>Instruction</a:t>
            </a:r>
          </a:p>
          <a:p>
            <a:pPr algn="ctr"/>
            <a:r>
              <a:rPr lang="en-US" sz="1400" b="1">
                <a:solidFill>
                  <a:schemeClr val="tx1"/>
                </a:solidFill>
              </a:rPr>
              <a:t>Memory</a:t>
            </a:r>
          </a:p>
        </p:txBody>
      </p:sp>
      <p:sp>
        <p:nvSpPr>
          <p:cNvPr id="1265691" name="Text Box 27"/>
          <p:cNvSpPr txBox="1">
            <a:spLocks noChangeArrowheads="1"/>
          </p:cNvSpPr>
          <p:nvPr/>
        </p:nvSpPr>
        <p:spPr bwMode="auto">
          <a:xfrm>
            <a:off x="1447800" y="2286000"/>
            <a:ext cx="481013" cy="274638"/>
          </a:xfrm>
          <a:prstGeom prst="rect">
            <a:avLst/>
          </a:prstGeom>
          <a:noFill/>
          <a:ln w="12700">
            <a:noFill/>
            <a:miter lim="800000"/>
            <a:headEnd/>
            <a:tailEnd/>
          </a:ln>
          <a:effectLst/>
        </p:spPr>
        <p:txBody>
          <a:bodyPr wrap="none">
            <a:spAutoFit/>
          </a:bodyPr>
          <a:lstStyle/>
          <a:p>
            <a:r>
              <a:rPr lang="en-US" sz="1200" b="1">
                <a:solidFill>
                  <a:schemeClr val="tx1"/>
                </a:solidFill>
              </a:rPr>
              <a:t>Add</a:t>
            </a:r>
          </a:p>
        </p:txBody>
      </p:sp>
      <p:sp>
        <p:nvSpPr>
          <p:cNvPr id="1265692" name="Text Box 28"/>
          <p:cNvSpPr txBox="1">
            <a:spLocks noChangeArrowheads="1"/>
          </p:cNvSpPr>
          <p:nvPr/>
        </p:nvSpPr>
        <p:spPr bwMode="auto">
          <a:xfrm rot="-5400000">
            <a:off x="244475" y="3565525"/>
            <a:ext cx="395288" cy="274638"/>
          </a:xfrm>
          <a:prstGeom prst="rect">
            <a:avLst/>
          </a:prstGeom>
          <a:noFill/>
          <a:ln w="12700">
            <a:noFill/>
            <a:miter lim="800000"/>
            <a:headEnd/>
            <a:tailEnd/>
          </a:ln>
          <a:effectLst/>
        </p:spPr>
        <p:txBody>
          <a:bodyPr wrap="none">
            <a:spAutoFit/>
          </a:bodyPr>
          <a:lstStyle/>
          <a:p>
            <a:r>
              <a:rPr lang="en-US" sz="1200" b="1">
                <a:solidFill>
                  <a:schemeClr val="accent2"/>
                </a:solidFill>
              </a:rPr>
              <a:t>PC</a:t>
            </a:r>
          </a:p>
        </p:txBody>
      </p:sp>
      <p:sp>
        <p:nvSpPr>
          <p:cNvPr id="1265693" name="Line 29"/>
          <p:cNvSpPr>
            <a:spLocks noChangeShapeType="1"/>
          </p:cNvSpPr>
          <p:nvPr/>
        </p:nvSpPr>
        <p:spPr bwMode="auto">
          <a:xfrm>
            <a:off x="152400" y="3733800"/>
            <a:ext cx="228600" cy="0"/>
          </a:xfrm>
          <a:prstGeom prst="line">
            <a:avLst/>
          </a:prstGeom>
          <a:noFill/>
          <a:ln w="28575">
            <a:solidFill>
              <a:schemeClr val="tx1"/>
            </a:solidFill>
            <a:round/>
            <a:headEnd/>
            <a:tailEnd type="triangle" w="med" len="med"/>
          </a:ln>
          <a:effectLst/>
        </p:spPr>
        <p:txBody>
          <a:bodyPr/>
          <a:lstStyle/>
          <a:p>
            <a:endParaRPr lang="en-US"/>
          </a:p>
        </p:txBody>
      </p:sp>
      <p:sp>
        <p:nvSpPr>
          <p:cNvPr id="1265694" name="Text Box 30"/>
          <p:cNvSpPr txBox="1">
            <a:spLocks noChangeArrowheads="1"/>
          </p:cNvSpPr>
          <p:nvPr/>
        </p:nvSpPr>
        <p:spPr bwMode="auto">
          <a:xfrm>
            <a:off x="838200" y="2590800"/>
            <a:ext cx="268288" cy="274638"/>
          </a:xfrm>
          <a:prstGeom prst="rect">
            <a:avLst/>
          </a:prstGeom>
          <a:noFill/>
          <a:ln w="12700">
            <a:noFill/>
            <a:miter lim="800000"/>
            <a:headEnd/>
            <a:tailEnd/>
          </a:ln>
          <a:effectLst/>
        </p:spPr>
        <p:txBody>
          <a:bodyPr wrap="none">
            <a:spAutoFit/>
          </a:bodyPr>
          <a:lstStyle/>
          <a:p>
            <a:r>
              <a:rPr lang="en-US" sz="1200" b="1">
                <a:solidFill>
                  <a:schemeClr val="tx1"/>
                </a:solidFill>
              </a:rPr>
              <a:t>4</a:t>
            </a:r>
          </a:p>
        </p:txBody>
      </p:sp>
      <p:sp>
        <p:nvSpPr>
          <p:cNvPr id="1265695" name="Line 31"/>
          <p:cNvSpPr>
            <a:spLocks noChangeShapeType="1"/>
          </p:cNvSpPr>
          <p:nvPr/>
        </p:nvSpPr>
        <p:spPr bwMode="auto">
          <a:xfrm>
            <a:off x="152400" y="1295400"/>
            <a:ext cx="0" cy="2438400"/>
          </a:xfrm>
          <a:prstGeom prst="line">
            <a:avLst/>
          </a:prstGeom>
          <a:noFill/>
          <a:ln w="28575">
            <a:solidFill>
              <a:schemeClr val="tx1"/>
            </a:solidFill>
            <a:round/>
            <a:headEnd/>
            <a:tailEnd/>
          </a:ln>
          <a:effectLst/>
        </p:spPr>
        <p:txBody>
          <a:bodyPr/>
          <a:lstStyle/>
          <a:p>
            <a:endParaRPr lang="en-US"/>
          </a:p>
        </p:txBody>
      </p:sp>
      <p:sp>
        <p:nvSpPr>
          <p:cNvPr id="1265696" name="AutoShape 32"/>
          <p:cNvSpPr>
            <a:spLocks noChangeArrowheads="1"/>
          </p:cNvSpPr>
          <p:nvPr/>
        </p:nvSpPr>
        <p:spPr bwMode="auto">
          <a:xfrm rot="5400000" flipH="1">
            <a:off x="609600" y="1219200"/>
            <a:ext cx="6858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1265697" name="Line 33"/>
          <p:cNvSpPr>
            <a:spLocks noChangeShapeType="1"/>
          </p:cNvSpPr>
          <p:nvPr/>
        </p:nvSpPr>
        <p:spPr bwMode="auto">
          <a:xfrm flipH="1">
            <a:off x="152400" y="1295400"/>
            <a:ext cx="700088" cy="0"/>
          </a:xfrm>
          <a:prstGeom prst="line">
            <a:avLst/>
          </a:prstGeom>
          <a:noFill/>
          <a:ln w="28575">
            <a:solidFill>
              <a:schemeClr val="tx1"/>
            </a:solidFill>
            <a:round/>
            <a:headEnd/>
            <a:tailEnd/>
          </a:ln>
          <a:effectLst/>
        </p:spPr>
        <p:txBody>
          <a:bodyPr/>
          <a:lstStyle/>
          <a:p>
            <a:endParaRPr lang="en-US"/>
          </a:p>
        </p:txBody>
      </p:sp>
      <p:sp>
        <p:nvSpPr>
          <p:cNvPr id="1265700" name="Line 36"/>
          <p:cNvSpPr>
            <a:spLocks noChangeShapeType="1"/>
          </p:cNvSpPr>
          <p:nvPr/>
        </p:nvSpPr>
        <p:spPr bwMode="auto">
          <a:xfrm flipH="1">
            <a:off x="1066800" y="1143000"/>
            <a:ext cx="5867400" cy="0"/>
          </a:xfrm>
          <a:prstGeom prst="line">
            <a:avLst/>
          </a:prstGeom>
          <a:noFill/>
          <a:ln w="28575">
            <a:solidFill>
              <a:srgbClr val="CC3399"/>
            </a:solidFill>
            <a:round/>
            <a:headEnd/>
            <a:tailEnd type="triangle" w="med" len="med"/>
          </a:ln>
          <a:effectLst/>
        </p:spPr>
        <p:txBody>
          <a:bodyPr/>
          <a:lstStyle/>
          <a:p>
            <a:endParaRPr lang="en-US"/>
          </a:p>
        </p:txBody>
      </p:sp>
      <p:sp>
        <p:nvSpPr>
          <p:cNvPr id="1265702" name="Rectangle 38"/>
          <p:cNvSpPr>
            <a:spLocks noChangeArrowheads="1"/>
          </p:cNvSpPr>
          <p:nvPr/>
        </p:nvSpPr>
        <p:spPr bwMode="auto">
          <a:xfrm>
            <a:off x="2819400" y="2971800"/>
            <a:ext cx="1295400" cy="1447800"/>
          </a:xfrm>
          <a:prstGeom prst="rect">
            <a:avLst/>
          </a:prstGeom>
          <a:noFill/>
          <a:ln w="12700">
            <a:solidFill>
              <a:schemeClr val="tx1"/>
            </a:solidFill>
            <a:miter lim="800000"/>
            <a:headEnd/>
            <a:tailEnd/>
          </a:ln>
          <a:effectLst/>
        </p:spPr>
        <p:txBody>
          <a:bodyPr wrap="none" anchor="ctr"/>
          <a:lstStyle/>
          <a:p>
            <a:endParaRPr lang="en-US"/>
          </a:p>
        </p:txBody>
      </p:sp>
      <p:sp>
        <p:nvSpPr>
          <p:cNvPr id="1265703" name="Line 39"/>
          <p:cNvSpPr>
            <a:spLocks noChangeShapeType="1"/>
          </p:cNvSpPr>
          <p:nvPr/>
        </p:nvSpPr>
        <p:spPr bwMode="auto">
          <a:xfrm>
            <a:off x="2057400" y="3733800"/>
            <a:ext cx="152400" cy="0"/>
          </a:xfrm>
          <a:prstGeom prst="line">
            <a:avLst/>
          </a:prstGeom>
          <a:noFill/>
          <a:ln w="28575">
            <a:solidFill>
              <a:schemeClr val="tx1"/>
            </a:solidFill>
            <a:round/>
            <a:headEnd/>
            <a:tailEnd/>
          </a:ln>
          <a:effectLst/>
        </p:spPr>
        <p:txBody>
          <a:bodyPr/>
          <a:lstStyle/>
          <a:p>
            <a:endParaRPr lang="en-US"/>
          </a:p>
        </p:txBody>
      </p:sp>
      <p:sp>
        <p:nvSpPr>
          <p:cNvPr id="1265704" name="Line 40"/>
          <p:cNvSpPr>
            <a:spLocks noChangeShapeType="1"/>
          </p:cNvSpPr>
          <p:nvPr/>
        </p:nvSpPr>
        <p:spPr bwMode="auto">
          <a:xfrm>
            <a:off x="2514600" y="3505200"/>
            <a:ext cx="304800" cy="0"/>
          </a:xfrm>
          <a:prstGeom prst="line">
            <a:avLst/>
          </a:prstGeom>
          <a:noFill/>
          <a:ln w="19050">
            <a:solidFill>
              <a:schemeClr val="tx1"/>
            </a:solidFill>
            <a:round/>
            <a:headEnd/>
            <a:tailEnd type="triangle" w="med" len="med"/>
          </a:ln>
          <a:effectLst/>
        </p:spPr>
        <p:txBody>
          <a:bodyPr/>
          <a:lstStyle/>
          <a:p>
            <a:endParaRPr lang="en-US"/>
          </a:p>
        </p:txBody>
      </p:sp>
      <p:sp>
        <p:nvSpPr>
          <p:cNvPr id="1265705" name="Text Box 41"/>
          <p:cNvSpPr txBox="1">
            <a:spLocks noChangeArrowheads="1"/>
          </p:cNvSpPr>
          <p:nvPr/>
        </p:nvSpPr>
        <p:spPr bwMode="auto">
          <a:xfrm>
            <a:off x="2743200" y="4114800"/>
            <a:ext cx="903288" cy="274638"/>
          </a:xfrm>
          <a:prstGeom prst="rect">
            <a:avLst/>
          </a:prstGeom>
          <a:noFill/>
          <a:ln w="12700">
            <a:noFill/>
            <a:miter lim="800000"/>
            <a:headEnd/>
            <a:tailEnd/>
          </a:ln>
          <a:effectLst/>
        </p:spPr>
        <p:txBody>
          <a:bodyPr wrap="none">
            <a:spAutoFit/>
          </a:bodyPr>
          <a:lstStyle/>
          <a:p>
            <a:r>
              <a:rPr lang="en-US" sz="1200">
                <a:solidFill>
                  <a:schemeClr val="tx1"/>
                </a:solidFill>
              </a:rPr>
              <a:t>Write Data</a:t>
            </a:r>
          </a:p>
        </p:txBody>
      </p:sp>
      <p:sp>
        <p:nvSpPr>
          <p:cNvPr id="1265706" name="Text Box 42"/>
          <p:cNvSpPr txBox="1">
            <a:spLocks noChangeArrowheads="1"/>
          </p:cNvSpPr>
          <p:nvPr/>
        </p:nvSpPr>
        <p:spPr bwMode="auto">
          <a:xfrm>
            <a:off x="2743200" y="2971800"/>
            <a:ext cx="1036638" cy="274638"/>
          </a:xfrm>
          <a:prstGeom prst="rect">
            <a:avLst/>
          </a:prstGeom>
          <a:noFill/>
          <a:ln w="12700">
            <a:noFill/>
            <a:miter lim="800000"/>
            <a:headEnd/>
            <a:tailEnd/>
          </a:ln>
          <a:effectLst/>
        </p:spPr>
        <p:txBody>
          <a:bodyPr wrap="none">
            <a:spAutoFit/>
          </a:bodyPr>
          <a:lstStyle/>
          <a:p>
            <a:r>
              <a:rPr lang="en-US" sz="1200">
                <a:solidFill>
                  <a:schemeClr val="tx1"/>
                </a:solidFill>
              </a:rPr>
              <a:t>Read Addr 1</a:t>
            </a:r>
          </a:p>
        </p:txBody>
      </p:sp>
      <p:sp>
        <p:nvSpPr>
          <p:cNvPr id="1265707" name="Text Box 43"/>
          <p:cNvSpPr txBox="1">
            <a:spLocks noChangeArrowheads="1"/>
          </p:cNvSpPr>
          <p:nvPr/>
        </p:nvSpPr>
        <p:spPr bwMode="auto">
          <a:xfrm>
            <a:off x="2743200" y="3352800"/>
            <a:ext cx="1036638" cy="274638"/>
          </a:xfrm>
          <a:prstGeom prst="rect">
            <a:avLst/>
          </a:prstGeom>
          <a:noFill/>
          <a:ln w="12700">
            <a:noFill/>
            <a:miter lim="800000"/>
            <a:headEnd/>
            <a:tailEnd/>
          </a:ln>
          <a:effectLst/>
        </p:spPr>
        <p:txBody>
          <a:bodyPr wrap="none">
            <a:spAutoFit/>
          </a:bodyPr>
          <a:lstStyle/>
          <a:p>
            <a:r>
              <a:rPr lang="en-US" sz="1200">
                <a:solidFill>
                  <a:schemeClr val="tx1"/>
                </a:solidFill>
              </a:rPr>
              <a:t>Read Addr 2</a:t>
            </a:r>
          </a:p>
        </p:txBody>
      </p:sp>
      <p:sp>
        <p:nvSpPr>
          <p:cNvPr id="1265708" name="Text Box 44"/>
          <p:cNvSpPr txBox="1">
            <a:spLocks noChangeArrowheads="1"/>
          </p:cNvSpPr>
          <p:nvPr/>
        </p:nvSpPr>
        <p:spPr bwMode="auto">
          <a:xfrm>
            <a:off x="2743200" y="3733800"/>
            <a:ext cx="903288" cy="274638"/>
          </a:xfrm>
          <a:prstGeom prst="rect">
            <a:avLst/>
          </a:prstGeom>
          <a:noFill/>
          <a:ln w="12700">
            <a:noFill/>
            <a:miter lim="800000"/>
            <a:headEnd/>
            <a:tailEnd/>
          </a:ln>
          <a:effectLst/>
        </p:spPr>
        <p:txBody>
          <a:bodyPr wrap="none">
            <a:spAutoFit/>
          </a:bodyPr>
          <a:lstStyle/>
          <a:p>
            <a:r>
              <a:rPr lang="en-US" sz="1200">
                <a:solidFill>
                  <a:schemeClr val="tx1"/>
                </a:solidFill>
              </a:rPr>
              <a:t>Write Addr</a:t>
            </a:r>
          </a:p>
        </p:txBody>
      </p:sp>
      <p:sp>
        <p:nvSpPr>
          <p:cNvPr id="1265709" name="Text Box 45"/>
          <p:cNvSpPr txBox="1">
            <a:spLocks noChangeArrowheads="1"/>
          </p:cNvSpPr>
          <p:nvPr/>
        </p:nvSpPr>
        <p:spPr bwMode="auto">
          <a:xfrm>
            <a:off x="2819400" y="3124200"/>
            <a:ext cx="893763" cy="730250"/>
          </a:xfrm>
          <a:prstGeom prst="rect">
            <a:avLst/>
          </a:prstGeom>
          <a:noFill/>
          <a:ln w="12700">
            <a:noFill/>
            <a:miter lim="800000"/>
            <a:headEnd/>
            <a:tailEnd/>
          </a:ln>
          <a:effectLst/>
        </p:spPr>
        <p:txBody>
          <a:bodyPr wrap="none">
            <a:spAutoFit/>
          </a:bodyPr>
          <a:lstStyle/>
          <a:p>
            <a:pPr algn="ctr"/>
            <a:r>
              <a:rPr lang="en-US" sz="1400" b="1">
                <a:solidFill>
                  <a:schemeClr val="tx1"/>
                </a:solidFill>
              </a:rPr>
              <a:t>Register</a:t>
            </a:r>
          </a:p>
          <a:p>
            <a:pPr algn="ctr"/>
            <a:endParaRPr lang="en-US" sz="1400" b="1">
              <a:solidFill>
                <a:schemeClr val="tx1"/>
              </a:solidFill>
            </a:endParaRPr>
          </a:p>
          <a:p>
            <a:pPr algn="ctr"/>
            <a:r>
              <a:rPr lang="en-US" sz="1400" b="1">
                <a:solidFill>
                  <a:schemeClr val="tx1"/>
                </a:solidFill>
              </a:rPr>
              <a:t>File</a:t>
            </a:r>
          </a:p>
        </p:txBody>
      </p:sp>
      <p:sp>
        <p:nvSpPr>
          <p:cNvPr id="1265710" name="Text Box 46"/>
          <p:cNvSpPr txBox="1">
            <a:spLocks noChangeArrowheads="1"/>
          </p:cNvSpPr>
          <p:nvPr/>
        </p:nvSpPr>
        <p:spPr bwMode="auto">
          <a:xfrm>
            <a:off x="3505200" y="3124200"/>
            <a:ext cx="674688" cy="457200"/>
          </a:xfrm>
          <a:prstGeom prst="rect">
            <a:avLst/>
          </a:prstGeom>
          <a:noFill/>
          <a:ln w="12700">
            <a:noFill/>
            <a:miter lim="800000"/>
            <a:headEnd/>
            <a:tailEnd/>
          </a:ln>
          <a:effectLst/>
        </p:spPr>
        <p:txBody>
          <a:bodyPr wrap="none">
            <a:spAutoFit/>
          </a:bodyPr>
          <a:lstStyle/>
          <a:p>
            <a:pPr algn="r"/>
            <a:r>
              <a:rPr lang="en-US" sz="1200">
                <a:solidFill>
                  <a:schemeClr val="tx1"/>
                </a:solidFill>
              </a:rPr>
              <a:t>Read</a:t>
            </a:r>
          </a:p>
          <a:p>
            <a:pPr algn="r"/>
            <a:r>
              <a:rPr lang="en-US" sz="1200">
                <a:solidFill>
                  <a:schemeClr val="tx1"/>
                </a:solidFill>
              </a:rPr>
              <a:t> Data 1</a:t>
            </a:r>
          </a:p>
        </p:txBody>
      </p:sp>
      <p:sp>
        <p:nvSpPr>
          <p:cNvPr id="1265711" name="Text Box 47"/>
          <p:cNvSpPr txBox="1">
            <a:spLocks noChangeArrowheads="1"/>
          </p:cNvSpPr>
          <p:nvPr/>
        </p:nvSpPr>
        <p:spPr bwMode="auto">
          <a:xfrm>
            <a:off x="3505200" y="3810000"/>
            <a:ext cx="674688" cy="457200"/>
          </a:xfrm>
          <a:prstGeom prst="rect">
            <a:avLst/>
          </a:prstGeom>
          <a:noFill/>
          <a:ln w="12700">
            <a:noFill/>
            <a:miter lim="800000"/>
            <a:headEnd/>
            <a:tailEnd/>
          </a:ln>
          <a:effectLst/>
        </p:spPr>
        <p:txBody>
          <a:bodyPr wrap="none">
            <a:spAutoFit/>
          </a:bodyPr>
          <a:lstStyle/>
          <a:p>
            <a:pPr algn="r"/>
            <a:r>
              <a:rPr lang="en-US" sz="1200">
                <a:solidFill>
                  <a:schemeClr val="tx1"/>
                </a:solidFill>
              </a:rPr>
              <a:t>Read</a:t>
            </a:r>
          </a:p>
          <a:p>
            <a:pPr algn="r"/>
            <a:r>
              <a:rPr lang="en-US" sz="1200">
                <a:solidFill>
                  <a:schemeClr val="tx1"/>
                </a:solidFill>
              </a:rPr>
              <a:t> Data 2</a:t>
            </a:r>
          </a:p>
        </p:txBody>
      </p:sp>
      <p:sp>
        <p:nvSpPr>
          <p:cNvPr id="1265712" name="Line 48"/>
          <p:cNvSpPr>
            <a:spLocks noChangeShapeType="1"/>
          </p:cNvSpPr>
          <p:nvPr/>
        </p:nvSpPr>
        <p:spPr bwMode="auto">
          <a:xfrm>
            <a:off x="2514600" y="4800600"/>
            <a:ext cx="381000" cy="0"/>
          </a:xfrm>
          <a:prstGeom prst="line">
            <a:avLst/>
          </a:prstGeom>
          <a:noFill/>
          <a:ln w="28575">
            <a:solidFill>
              <a:schemeClr val="tx1"/>
            </a:solidFill>
            <a:round/>
            <a:headEnd/>
            <a:tailEnd/>
          </a:ln>
          <a:effectLst/>
        </p:spPr>
        <p:txBody>
          <a:bodyPr/>
          <a:lstStyle/>
          <a:p>
            <a:endParaRPr lang="en-US"/>
          </a:p>
        </p:txBody>
      </p:sp>
      <p:sp>
        <p:nvSpPr>
          <p:cNvPr id="1265713" name="Line 49"/>
          <p:cNvSpPr>
            <a:spLocks noChangeShapeType="1"/>
          </p:cNvSpPr>
          <p:nvPr/>
        </p:nvSpPr>
        <p:spPr bwMode="auto">
          <a:xfrm>
            <a:off x="2590800" y="4724400"/>
            <a:ext cx="76200" cy="152400"/>
          </a:xfrm>
          <a:prstGeom prst="line">
            <a:avLst/>
          </a:prstGeom>
          <a:noFill/>
          <a:ln w="12700">
            <a:solidFill>
              <a:schemeClr val="tx1"/>
            </a:solidFill>
            <a:round/>
            <a:headEnd/>
            <a:tailEnd/>
          </a:ln>
          <a:effectLst/>
        </p:spPr>
        <p:txBody>
          <a:bodyPr/>
          <a:lstStyle/>
          <a:p>
            <a:endParaRPr lang="en-US"/>
          </a:p>
        </p:txBody>
      </p:sp>
      <p:sp>
        <p:nvSpPr>
          <p:cNvPr id="1265714" name="Line 50"/>
          <p:cNvSpPr>
            <a:spLocks noChangeShapeType="1"/>
          </p:cNvSpPr>
          <p:nvPr/>
        </p:nvSpPr>
        <p:spPr bwMode="auto">
          <a:xfrm>
            <a:off x="3810000" y="4724400"/>
            <a:ext cx="76200" cy="152400"/>
          </a:xfrm>
          <a:prstGeom prst="line">
            <a:avLst/>
          </a:prstGeom>
          <a:noFill/>
          <a:ln w="12700">
            <a:solidFill>
              <a:schemeClr val="tx1"/>
            </a:solidFill>
            <a:round/>
            <a:headEnd/>
            <a:tailEnd/>
          </a:ln>
          <a:effectLst/>
        </p:spPr>
        <p:txBody>
          <a:bodyPr/>
          <a:lstStyle/>
          <a:p>
            <a:endParaRPr lang="en-US"/>
          </a:p>
        </p:txBody>
      </p:sp>
      <p:sp>
        <p:nvSpPr>
          <p:cNvPr id="1265715" name="Text Box 51"/>
          <p:cNvSpPr txBox="1">
            <a:spLocks noChangeArrowheads="1"/>
          </p:cNvSpPr>
          <p:nvPr/>
        </p:nvSpPr>
        <p:spPr bwMode="auto">
          <a:xfrm>
            <a:off x="2590800" y="4495800"/>
            <a:ext cx="352425" cy="274638"/>
          </a:xfrm>
          <a:prstGeom prst="rect">
            <a:avLst/>
          </a:prstGeom>
          <a:noFill/>
          <a:ln w="12700">
            <a:noFill/>
            <a:miter lim="800000"/>
            <a:headEnd/>
            <a:tailEnd/>
          </a:ln>
          <a:effectLst/>
        </p:spPr>
        <p:txBody>
          <a:bodyPr wrap="none">
            <a:spAutoFit/>
          </a:bodyPr>
          <a:lstStyle/>
          <a:p>
            <a:r>
              <a:rPr lang="en-US" sz="1200">
                <a:solidFill>
                  <a:schemeClr val="tx1"/>
                </a:solidFill>
              </a:rPr>
              <a:t>16</a:t>
            </a:r>
          </a:p>
        </p:txBody>
      </p:sp>
      <p:sp>
        <p:nvSpPr>
          <p:cNvPr id="1265716" name="Text Box 52"/>
          <p:cNvSpPr txBox="1">
            <a:spLocks noChangeArrowheads="1"/>
          </p:cNvSpPr>
          <p:nvPr/>
        </p:nvSpPr>
        <p:spPr bwMode="auto">
          <a:xfrm>
            <a:off x="3733800" y="4495800"/>
            <a:ext cx="352425" cy="274638"/>
          </a:xfrm>
          <a:prstGeom prst="rect">
            <a:avLst/>
          </a:prstGeom>
          <a:noFill/>
          <a:ln w="12700">
            <a:noFill/>
            <a:miter lim="800000"/>
            <a:headEnd/>
            <a:tailEnd/>
          </a:ln>
          <a:effectLst/>
        </p:spPr>
        <p:txBody>
          <a:bodyPr wrap="none">
            <a:spAutoFit/>
          </a:bodyPr>
          <a:lstStyle/>
          <a:p>
            <a:r>
              <a:rPr lang="en-US" sz="1200">
                <a:solidFill>
                  <a:schemeClr val="tx1"/>
                </a:solidFill>
              </a:rPr>
              <a:t>32</a:t>
            </a:r>
          </a:p>
        </p:txBody>
      </p:sp>
      <p:sp>
        <p:nvSpPr>
          <p:cNvPr id="1265717" name="Line 53"/>
          <p:cNvSpPr>
            <a:spLocks noChangeShapeType="1"/>
          </p:cNvSpPr>
          <p:nvPr/>
        </p:nvSpPr>
        <p:spPr bwMode="auto">
          <a:xfrm>
            <a:off x="2590800" y="4267200"/>
            <a:ext cx="254000" cy="0"/>
          </a:xfrm>
          <a:prstGeom prst="line">
            <a:avLst/>
          </a:prstGeom>
          <a:noFill/>
          <a:ln w="28575">
            <a:solidFill>
              <a:srgbClr val="CC3399"/>
            </a:solidFill>
            <a:round/>
            <a:headEnd/>
            <a:tailEnd type="triangle" w="med" len="med"/>
          </a:ln>
          <a:effectLst/>
        </p:spPr>
        <p:txBody>
          <a:bodyPr/>
          <a:lstStyle/>
          <a:p>
            <a:endParaRPr lang="en-US"/>
          </a:p>
        </p:txBody>
      </p:sp>
      <p:sp>
        <p:nvSpPr>
          <p:cNvPr id="1265718" name="Line 54"/>
          <p:cNvSpPr>
            <a:spLocks noChangeShapeType="1"/>
          </p:cNvSpPr>
          <p:nvPr/>
        </p:nvSpPr>
        <p:spPr bwMode="auto">
          <a:xfrm>
            <a:off x="5181600" y="4419600"/>
            <a:ext cx="0" cy="533400"/>
          </a:xfrm>
          <a:prstGeom prst="line">
            <a:avLst/>
          </a:prstGeom>
          <a:noFill/>
          <a:ln w="28575">
            <a:solidFill>
              <a:schemeClr val="tx1"/>
            </a:solidFill>
            <a:round/>
            <a:headEnd/>
            <a:tailEnd/>
          </a:ln>
          <a:effectLst/>
        </p:spPr>
        <p:txBody>
          <a:bodyPr/>
          <a:lstStyle/>
          <a:p>
            <a:endParaRPr lang="en-US"/>
          </a:p>
        </p:txBody>
      </p:sp>
      <p:sp>
        <p:nvSpPr>
          <p:cNvPr id="1265719" name="Line 55"/>
          <p:cNvSpPr>
            <a:spLocks noChangeShapeType="1"/>
          </p:cNvSpPr>
          <p:nvPr/>
        </p:nvSpPr>
        <p:spPr bwMode="auto">
          <a:xfrm>
            <a:off x="4114800" y="4114800"/>
            <a:ext cx="152400" cy="0"/>
          </a:xfrm>
          <a:prstGeom prst="line">
            <a:avLst/>
          </a:prstGeom>
          <a:noFill/>
          <a:ln w="28575">
            <a:solidFill>
              <a:schemeClr val="tx1"/>
            </a:solidFill>
            <a:round/>
            <a:headEnd/>
            <a:tailEnd/>
          </a:ln>
          <a:effectLst/>
        </p:spPr>
        <p:txBody>
          <a:bodyPr/>
          <a:lstStyle/>
          <a:p>
            <a:endParaRPr lang="en-US"/>
          </a:p>
        </p:txBody>
      </p:sp>
      <p:sp>
        <p:nvSpPr>
          <p:cNvPr id="1265720" name="Line 56"/>
          <p:cNvSpPr>
            <a:spLocks noChangeShapeType="1"/>
          </p:cNvSpPr>
          <p:nvPr/>
        </p:nvSpPr>
        <p:spPr bwMode="auto">
          <a:xfrm>
            <a:off x="2514600" y="3124200"/>
            <a:ext cx="0" cy="1676400"/>
          </a:xfrm>
          <a:prstGeom prst="line">
            <a:avLst/>
          </a:prstGeom>
          <a:noFill/>
          <a:ln w="28575">
            <a:solidFill>
              <a:schemeClr val="tx1"/>
            </a:solidFill>
            <a:round/>
            <a:headEnd/>
            <a:tailEnd/>
          </a:ln>
          <a:effectLst/>
        </p:spPr>
        <p:txBody>
          <a:bodyPr/>
          <a:lstStyle/>
          <a:p>
            <a:endParaRPr lang="en-US"/>
          </a:p>
        </p:txBody>
      </p:sp>
      <p:sp>
        <p:nvSpPr>
          <p:cNvPr id="1265721" name="Line 57"/>
          <p:cNvSpPr>
            <a:spLocks noChangeShapeType="1"/>
          </p:cNvSpPr>
          <p:nvPr/>
        </p:nvSpPr>
        <p:spPr bwMode="auto">
          <a:xfrm>
            <a:off x="2514600" y="3124200"/>
            <a:ext cx="304800" cy="0"/>
          </a:xfrm>
          <a:prstGeom prst="line">
            <a:avLst/>
          </a:prstGeom>
          <a:noFill/>
          <a:ln w="19050">
            <a:solidFill>
              <a:schemeClr val="tx1"/>
            </a:solidFill>
            <a:round/>
            <a:headEnd/>
            <a:tailEnd type="triangle" w="med" len="med"/>
          </a:ln>
          <a:effectLst/>
        </p:spPr>
        <p:txBody>
          <a:bodyPr/>
          <a:lstStyle/>
          <a:p>
            <a:endParaRPr lang="en-US"/>
          </a:p>
        </p:txBody>
      </p:sp>
      <p:sp>
        <p:nvSpPr>
          <p:cNvPr id="1265722" name="Line 58"/>
          <p:cNvSpPr>
            <a:spLocks noChangeShapeType="1"/>
          </p:cNvSpPr>
          <p:nvPr/>
        </p:nvSpPr>
        <p:spPr bwMode="auto">
          <a:xfrm>
            <a:off x="5105400" y="4419600"/>
            <a:ext cx="304800" cy="0"/>
          </a:xfrm>
          <a:prstGeom prst="line">
            <a:avLst/>
          </a:prstGeom>
          <a:noFill/>
          <a:ln w="28575">
            <a:solidFill>
              <a:schemeClr val="tx1"/>
            </a:solidFill>
            <a:round/>
            <a:headEnd/>
            <a:tailEnd type="triangle" w="med" len="med"/>
          </a:ln>
          <a:effectLst/>
        </p:spPr>
        <p:txBody>
          <a:bodyPr/>
          <a:lstStyle/>
          <a:p>
            <a:endParaRPr lang="en-US"/>
          </a:p>
        </p:txBody>
      </p:sp>
      <p:sp>
        <p:nvSpPr>
          <p:cNvPr id="1265723" name="Line 59"/>
          <p:cNvSpPr>
            <a:spLocks noChangeShapeType="1"/>
          </p:cNvSpPr>
          <p:nvPr/>
        </p:nvSpPr>
        <p:spPr bwMode="auto">
          <a:xfrm>
            <a:off x="6400800" y="3810000"/>
            <a:ext cx="177800" cy="0"/>
          </a:xfrm>
          <a:prstGeom prst="line">
            <a:avLst/>
          </a:prstGeom>
          <a:noFill/>
          <a:ln w="28575">
            <a:solidFill>
              <a:schemeClr val="tx1"/>
            </a:solidFill>
            <a:round/>
            <a:headEnd/>
            <a:tailEnd/>
          </a:ln>
          <a:effectLst/>
        </p:spPr>
        <p:txBody>
          <a:bodyPr/>
          <a:lstStyle/>
          <a:p>
            <a:endParaRPr lang="en-US"/>
          </a:p>
        </p:txBody>
      </p:sp>
      <p:sp>
        <p:nvSpPr>
          <p:cNvPr id="1265724" name="Freeform 60"/>
          <p:cNvSpPr>
            <a:spLocks/>
          </p:cNvSpPr>
          <p:nvPr/>
        </p:nvSpPr>
        <p:spPr bwMode="auto">
          <a:xfrm>
            <a:off x="5867400" y="3124200"/>
            <a:ext cx="533400" cy="1295400"/>
          </a:xfrm>
          <a:custGeom>
            <a:avLst/>
            <a:gdLst/>
            <a:ahLst/>
            <a:cxnLst>
              <a:cxn ang="0">
                <a:pos x="0" y="0"/>
              </a:cxn>
              <a:cxn ang="0">
                <a:pos x="0" y="427"/>
              </a:cxn>
              <a:cxn ang="0">
                <a:pos x="111" y="553"/>
              </a:cxn>
              <a:cxn ang="0">
                <a:pos x="0" y="671"/>
              </a:cxn>
              <a:cxn ang="0">
                <a:pos x="0" y="1098"/>
              </a:cxn>
              <a:cxn ang="0">
                <a:pos x="387" y="790"/>
              </a:cxn>
              <a:cxn ang="0">
                <a:pos x="387" y="308"/>
              </a:cxn>
              <a:cxn ang="0">
                <a:pos x="0" y="0"/>
              </a:cxn>
            </a:cxnLst>
            <a:rect l="0" t="0" r="r" b="b"/>
            <a:pathLst>
              <a:path w="388" h="1099">
                <a:moveTo>
                  <a:pt x="0" y="0"/>
                </a:moveTo>
                <a:lnTo>
                  <a:pt x="0" y="427"/>
                </a:lnTo>
                <a:lnTo>
                  <a:pt x="111" y="553"/>
                </a:lnTo>
                <a:lnTo>
                  <a:pt x="0" y="671"/>
                </a:lnTo>
                <a:lnTo>
                  <a:pt x="0" y="1098"/>
                </a:lnTo>
                <a:lnTo>
                  <a:pt x="387" y="790"/>
                </a:lnTo>
                <a:lnTo>
                  <a:pt x="387" y="308"/>
                </a:lnTo>
                <a:lnTo>
                  <a:pt x="0" y="0"/>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265725" name="Rectangle 61"/>
          <p:cNvSpPr>
            <a:spLocks noChangeArrowheads="1"/>
          </p:cNvSpPr>
          <p:nvPr/>
        </p:nvSpPr>
        <p:spPr bwMode="auto">
          <a:xfrm>
            <a:off x="5969000" y="3733800"/>
            <a:ext cx="504825" cy="333375"/>
          </a:xfrm>
          <a:prstGeom prst="rect">
            <a:avLst/>
          </a:prstGeom>
          <a:noFill/>
          <a:ln w="12700">
            <a:noFill/>
            <a:miter lim="800000"/>
            <a:headEnd/>
            <a:tailEnd/>
          </a:ln>
          <a:effectLst/>
        </p:spPr>
        <p:txBody>
          <a:bodyPr wrap="none" lIns="19050" tIns="26988" rIns="19050" bIns="26988"/>
          <a:lstStyle/>
          <a:p>
            <a:pPr defTabSz="904875">
              <a:lnSpc>
                <a:spcPts val="1600"/>
              </a:lnSpc>
              <a:tabLst>
                <a:tab pos="452438" algn="l"/>
                <a:tab pos="904875" algn="l"/>
                <a:tab pos="1357313" algn="l"/>
              </a:tabLst>
            </a:pPr>
            <a:r>
              <a:rPr lang="en-US" sz="1200" b="1">
                <a:solidFill>
                  <a:srgbClr val="000000"/>
                </a:solidFill>
              </a:rPr>
              <a:t>ALU</a:t>
            </a:r>
          </a:p>
        </p:txBody>
      </p:sp>
      <p:sp>
        <p:nvSpPr>
          <p:cNvPr id="1265726" name="AutoShape 62"/>
          <p:cNvSpPr>
            <a:spLocks noChangeArrowheads="1"/>
          </p:cNvSpPr>
          <p:nvPr/>
        </p:nvSpPr>
        <p:spPr bwMode="auto">
          <a:xfrm rot="-5400000">
            <a:off x="5168900" y="4076700"/>
            <a:ext cx="7620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1265727" name="Line 63"/>
          <p:cNvSpPr>
            <a:spLocks noChangeShapeType="1"/>
          </p:cNvSpPr>
          <p:nvPr/>
        </p:nvSpPr>
        <p:spPr bwMode="auto">
          <a:xfrm>
            <a:off x="5664200" y="4191000"/>
            <a:ext cx="228600" cy="0"/>
          </a:xfrm>
          <a:prstGeom prst="line">
            <a:avLst/>
          </a:prstGeom>
          <a:noFill/>
          <a:ln w="28575">
            <a:solidFill>
              <a:schemeClr val="tx1"/>
            </a:solidFill>
            <a:round/>
            <a:headEnd/>
            <a:tailEnd type="triangle" w="med" len="med"/>
          </a:ln>
          <a:effectLst/>
        </p:spPr>
        <p:txBody>
          <a:bodyPr/>
          <a:lstStyle/>
          <a:p>
            <a:endParaRPr lang="en-US"/>
          </a:p>
        </p:txBody>
      </p:sp>
      <p:sp>
        <p:nvSpPr>
          <p:cNvPr id="1265730" name="Line 66"/>
          <p:cNvSpPr>
            <a:spLocks noChangeShapeType="1"/>
          </p:cNvSpPr>
          <p:nvPr/>
        </p:nvSpPr>
        <p:spPr bwMode="auto">
          <a:xfrm>
            <a:off x="5181600" y="4038600"/>
            <a:ext cx="279400" cy="0"/>
          </a:xfrm>
          <a:prstGeom prst="line">
            <a:avLst/>
          </a:prstGeom>
          <a:noFill/>
          <a:ln w="28575">
            <a:solidFill>
              <a:schemeClr val="tx1"/>
            </a:solidFill>
            <a:round/>
            <a:headEnd/>
            <a:tailEnd type="triangle" w="med" len="med"/>
          </a:ln>
          <a:effectLst/>
        </p:spPr>
        <p:txBody>
          <a:bodyPr/>
          <a:lstStyle/>
          <a:p>
            <a:endParaRPr lang="en-US"/>
          </a:p>
        </p:txBody>
      </p:sp>
      <p:sp>
        <p:nvSpPr>
          <p:cNvPr id="1265731" name="Line 67"/>
          <p:cNvSpPr>
            <a:spLocks noChangeShapeType="1"/>
          </p:cNvSpPr>
          <p:nvPr/>
        </p:nvSpPr>
        <p:spPr bwMode="auto">
          <a:xfrm>
            <a:off x="5105400" y="3352800"/>
            <a:ext cx="762000" cy="0"/>
          </a:xfrm>
          <a:prstGeom prst="line">
            <a:avLst/>
          </a:prstGeom>
          <a:noFill/>
          <a:ln w="28575">
            <a:solidFill>
              <a:schemeClr val="tx1"/>
            </a:solidFill>
            <a:round/>
            <a:headEnd/>
            <a:tailEnd type="triangle" w="med" len="med"/>
          </a:ln>
          <a:effectLst/>
        </p:spPr>
        <p:txBody>
          <a:bodyPr/>
          <a:lstStyle/>
          <a:p>
            <a:endParaRPr lang="en-US"/>
          </a:p>
        </p:txBody>
      </p:sp>
      <p:sp>
        <p:nvSpPr>
          <p:cNvPr id="1265732" name="Oval 68"/>
          <p:cNvSpPr>
            <a:spLocks noChangeArrowheads="1"/>
          </p:cNvSpPr>
          <p:nvPr/>
        </p:nvSpPr>
        <p:spPr bwMode="auto">
          <a:xfrm>
            <a:off x="5410200" y="2590800"/>
            <a:ext cx="457200" cy="533400"/>
          </a:xfrm>
          <a:prstGeom prst="ellipse">
            <a:avLst/>
          </a:prstGeom>
          <a:noFill/>
          <a:ln w="12700">
            <a:solidFill>
              <a:schemeClr val="tx1"/>
            </a:solidFill>
            <a:round/>
            <a:headEnd/>
            <a:tailEnd/>
          </a:ln>
          <a:effectLst/>
        </p:spPr>
        <p:txBody>
          <a:bodyPr wrap="none" anchor="ctr"/>
          <a:lstStyle/>
          <a:p>
            <a:endParaRPr lang="en-US"/>
          </a:p>
        </p:txBody>
      </p:sp>
      <p:sp>
        <p:nvSpPr>
          <p:cNvPr id="1265733" name="Rectangle 69"/>
          <p:cNvSpPr>
            <a:spLocks noChangeArrowheads="1"/>
          </p:cNvSpPr>
          <p:nvPr/>
        </p:nvSpPr>
        <p:spPr bwMode="auto">
          <a:xfrm>
            <a:off x="5410200" y="2590800"/>
            <a:ext cx="457200" cy="457200"/>
          </a:xfrm>
          <a:prstGeom prst="rect">
            <a:avLst/>
          </a:prstGeom>
          <a:noFill/>
          <a:ln w="12700">
            <a:noFill/>
            <a:miter lim="800000"/>
            <a:headEnd/>
            <a:tailEnd/>
          </a:ln>
          <a:effectLst/>
        </p:spPr>
        <p:txBody>
          <a:bodyPr wrap="none" lIns="19050" tIns="26988" rIns="19050" bIns="26988"/>
          <a:lstStyle/>
          <a:p>
            <a:pPr algn="ctr" defTabSz="904875">
              <a:lnSpc>
                <a:spcPts val="1600"/>
              </a:lnSpc>
              <a:tabLst>
                <a:tab pos="452438" algn="l"/>
                <a:tab pos="904875" algn="l"/>
                <a:tab pos="1357313" algn="l"/>
              </a:tabLst>
            </a:pPr>
            <a:r>
              <a:rPr lang="en-US" sz="1200" b="1">
                <a:solidFill>
                  <a:srgbClr val="000000"/>
                </a:solidFill>
              </a:rPr>
              <a:t>Shift</a:t>
            </a:r>
          </a:p>
          <a:p>
            <a:pPr algn="ctr" defTabSz="904875">
              <a:lnSpc>
                <a:spcPts val="1600"/>
              </a:lnSpc>
              <a:tabLst>
                <a:tab pos="452438" algn="l"/>
                <a:tab pos="904875" algn="l"/>
                <a:tab pos="1357313" algn="l"/>
              </a:tabLst>
            </a:pPr>
            <a:r>
              <a:rPr lang="en-US" sz="1200" b="1">
                <a:solidFill>
                  <a:srgbClr val="000000"/>
                </a:solidFill>
              </a:rPr>
              <a:t>left 2</a:t>
            </a:r>
          </a:p>
        </p:txBody>
      </p:sp>
      <p:sp>
        <p:nvSpPr>
          <p:cNvPr id="1265734" name="Line 70"/>
          <p:cNvSpPr>
            <a:spLocks noChangeShapeType="1"/>
          </p:cNvSpPr>
          <p:nvPr/>
        </p:nvSpPr>
        <p:spPr bwMode="auto">
          <a:xfrm>
            <a:off x="5181600" y="2895600"/>
            <a:ext cx="228600" cy="0"/>
          </a:xfrm>
          <a:prstGeom prst="line">
            <a:avLst/>
          </a:prstGeom>
          <a:noFill/>
          <a:ln w="28575">
            <a:solidFill>
              <a:schemeClr val="tx1"/>
            </a:solidFill>
            <a:round/>
            <a:headEnd/>
            <a:tailEnd type="triangle" w="med" len="med"/>
          </a:ln>
          <a:effectLst/>
        </p:spPr>
        <p:txBody>
          <a:bodyPr/>
          <a:lstStyle/>
          <a:p>
            <a:endParaRPr lang="en-US"/>
          </a:p>
        </p:txBody>
      </p:sp>
      <p:grpSp>
        <p:nvGrpSpPr>
          <p:cNvPr id="3" name="Group 71"/>
          <p:cNvGrpSpPr>
            <a:grpSpLocks/>
          </p:cNvGrpSpPr>
          <p:nvPr/>
        </p:nvGrpSpPr>
        <p:grpSpPr bwMode="auto">
          <a:xfrm>
            <a:off x="6096000" y="2209800"/>
            <a:ext cx="304800" cy="914400"/>
            <a:chOff x="1392" y="2880"/>
            <a:chExt cx="288" cy="480"/>
          </a:xfrm>
        </p:grpSpPr>
        <p:sp>
          <p:nvSpPr>
            <p:cNvPr id="1265736" name="Line 72"/>
            <p:cNvSpPr>
              <a:spLocks noChangeShapeType="1"/>
            </p:cNvSpPr>
            <p:nvPr/>
          </p:nvSpPr>
          <p:spPr bwMode="auto">
            <a:xfrm>
              <a:off x="1392" y="3072"/>
              <a:ext cx="48" cy="48"/>
            </a:xfrm>
            <a:prstGeom prst="line">
              <a:avLst/>
            </a:prstGeom>
            <a:noFill/>
            <a:ln w="12700">
              <a:solidFill>
                <a:schemeClr val="tx1"/>
              </a:solidFill>
              <a:round/>
              <a:headEnd/>
              <a:tailEnd/>
            </a:ln>
            <a:effectLst/>
          </p:spPr>
          <p:txBody>
            <a:bodyPr/>
            <a:lstStyle/>
            <a:p>
              <a:endParaRPr lang="en-US"/>
            </a:p>
          </p:txBody>
        </p:sp>
        <p:sp>
          <p:nvSpPr>
            <p:cNvPr id="1265737" name="Line 73"/>
            <p:cNvSpPr>
              <a:spLocks noChangeShapeType="1"/>
            </p:cNvSpPr>
            <p:nvPr/>
          </p:nvSpPr>
          <p:spPr bwMode="auto">
            <a:xfrm flipH="1">
              <a:off x="1392" y="3120"/>
              <a:ext cx="48" cy="48"/>
            </a:xfrm>
            <a:prstGeom prst="line">
              <a:avLst/>
            </a:prstGeom>
            <a:noFill/>
            <a:ln w="12700">
              <a:solidFill>
                <a:schemeClr val="tx1"/>
              </a:solidFill>
              <a:round/>
              <a:headEnd/>
              <a:tailEnd/>
            </a:ln>
            <a:effectLst/>
          </p:spPr>
          <p:txBody>
            <a:bodyPr/>
            <a:lstStyle/>
            <a:p>
              <a:endParaRPr lang="en-US"/>
            </a:p>
          </p:txBody>
        </p:sp>
        <p:sp>
          <p:nvSpPr>
            <p:cNvPr id="1265738" name="Line 74"/>
            <p:cNvSpPr>
              <a:spLocks noChangeShapeType="1"/>
            </p:cNvSpPr>
            <p:nvPr/>
          </p:nvSpPr>
          <p:spPr bwMode="auto">
            <a:xfrm flipV="1">
              <a:off x="1392" y="2880"/>
              <a:ext cx="0" cy="192"/>
            </a:xfrm>
            <a:prstGeom prst="line">
              <a:avLst/>
            </a:prstGeom>
            <a:noFill/>
            <a:ln w="12700">
              <a:solidFill>
                <a:schemeClr val="tx1"/>
              </a:solidFill>
              <a:round/>
              <a:headEnd/>
              <a:tailEnd/>
            </a:ln>
            <a:effectLst/>
          </p:spPr>
          <p:txBody>
            <a:bodyPr/>
            <a:lstStyle/>
            <a:p>
              <a:endParaRPr lang="en-US"/>
            </a:p>
          </p:txBody>
        </p:sp>
        <p:sp>
          <p:nvSpPr>
            <p:cNvPr id="1265739" name="Line 75"/>
            <p:cNvSpPr>
              <a:spLocks noChangeShapeType="1"/>
            </p:cNvSpPr>
            <p:nvPr/>
          </p:nvSpPr>
          <p:spPr bwMode="auto">
            <a:xfrm flipV="1">
              <a:off x="1392" y="3168"/>
              <a:ext cx="0" cy="192"/>
            </a:xfrm>
            <a:prstGeom prst="line">
              <a:avLst/>
            </a:prstGeom>
            <a:noFill/>
            <a:ln w="12700">
              <a:solidFill>
                <a:schemeClr val="tx1"/>
              </a:solidFill>
              <a:round/>
              <a:headEnd/>
              <a:tailEnd/>
            </a:ln>
            <a:effectLst/>
          </p:spPr>
          <p:txBody>
            <a:bodyPr/>
            <a:lstStyle/>
            <a:p>
              <a:endParaRPr lang="en-US"/>
            </a:p>
          </p:txBody>
        </p:sp>
        <p:sp>
          <p:nvSpPr>
            <p:cNvPr id="1265740" name="Line 76"/>
            <p:cNvSpPr>
              <a:spLocks noChangeShapeType="1"/>
            </p:cNvSpPr>
            <p:nvPr/>
          </p:nvSpPr>
          <p:spPr bwMode="auto">
            <a:xfrm flipV="1">
              <a:off x="1392" y="3216"/>
              <a:ext cx="288" cy="144"/>
            </a:xfrm>
            <a:prstGeom prst="line">
              <a:avLst/>
            </a:prstGeom>
            <a:noFill/>
            <a:ln w="12700">
              <a:solidFill>
                <a:schemeClr val="tx1"/>
              </a:solidFill>
              <a:round/>
              <a:headEnd/>
              <a:tailEnd/>
            </a:ln>
            <a:effectLst/>
          </p:spPr>
          <p:txBody>
            <a:bodyPr/>
            <a:lstStyle/>
            <a:p>
              <a:endParaRPr lang="en-US"/>
            </a:p>
          </p:txBody>
        </p:sp>
        <p:sp>
          <p:nvSpPr>
            <p:cNvPr id="1265741" name="Line 77"/>
            <p:cNvSpPr>
              <a:spLocks noChangeShapeType="1"/>
            </p:cNvSpPr>
            <p:nvPr/>
          </p:nvSpPr>
          <p:spPr bwMode="auto">
            <a:xfrm flipV="1">
              <a:off x="1680" y="3024"/>
              <a:ext cx="0" cy="192"/>
            </a:xfrm>
            <a:prstGeom prst="line">
              <a:avLst/>
            </a:prstGeom>
            <a:noFill/>
            <a:ln w="12700">
              <a:solidFill>
                <a:schemeClr val="tx1"/>
              </a:solidFill>
              <a:round/>
              <a:headEnd/>
              <a:tailEnd/>
            </a:ln>
            <a:effectLst/>
          </p:spPr>
          <p:txBody>
            <a:bodyPr/>
            <a:lstStyle/>
            <a:p>
              <a:endParaRPr lang="en-US"/>
            </a:p>
          </p:txBody>
        </p:sp>
        <p:sp>
          <p:nvSpPr>
            <p:cNvPr id="1265742" name="Line 78"/>
            <p:cNvSpPr>
              <a:spLocks noChangeShapeType="1"/>
            </p:cNvSpPr>
            <p:nvPr/>
          </p:nvSpPr>
          <p:spPr bwMode="auto">
            <a:xfrm>
              <a:off x="1392" y="2880"/>
              <a:ext cx="288" cy="144"/>
            </a:xfrm>
            <a:prstGeom prst="line">
              <a:avLst/>
            </a:prstGeom>
            <a:noFill/>
            <a:ln w="12700">
              <a:solidFill>
                <a:schemeClr val="tx1"/>
              </a:solidFill>
              <a:round/>
              <a:headEnd/>
              <a:tailEnd/>
            </a:ln>
            <a:effectLst/>
          </p:spPr>
          <p:txBody>
            <a:bodyPr/>
            <a:lstStyle/>
            <a:p>
              <a:endParaRPr lang="en-US"/>
            </a:p>
          </p:txBody>
        </p:sp>
      </p:grpSp>
      <p:sp>
        <p:nvSpPr>
          <p:cNvPr id="1265743" name="Text Box 79"/>
          <p:cNvSpPr txBox="1">
            <a:spLocks noChangeArrowheads="1"/>
          </p:cNvSpPr>
          <p:nvPr/>
        </p:nvSpPr>
        <p:spPr bwMode="auto">
          <a:xfrm>
            <a:off x="6019800" y="2514600"/>
            <a:ext cx="481013" cy="274638"/>
          </a:xfrm>
          <a:prstGeom prst="rect">
            <a:avLst/>
          </a:prstGeom>
          <a:noFill/>
          <a:ln w="12700">
            <a:noFill/>
            <a:miter lim="800000"/>
            <a:headEnd/>
            <a:tailEnd/>
          </a:ln>
          <a:effectLst/>
        </p:spPr>
        <p:txBody>
          <a:bodyPr wrap="none">
            <a:spAutoFit/>
          </a:bodyPr>
          <a:lstStyle/>
          <a:p>
            <a:r>
              <a:rPr lang="en-US" sz="1200" b="1">
                <a:solidFill>
                  <a:schemeClr val="tx1"/>
                </a:solidFill>
              </a:rPr>
              <a:t>Add</a:t>
            </a:r>
          </a:p>
        </p:txBody>
      </p:sp>
      <p:sp>
        <p:nvSpPr>
          <p:cNvPr id="1265744" name="Line 80"/>
          <p:cNvSpPr>
            <a:spLocks noChangeShapeType="1"/>
          </p:cNvSpPr>
          <p:nvPr/>
        </p:nvSpPr>
        <p:spPr bwMode="auto">
          <a:xfrm>
            <a:off x="5853113" y="2895600"/>
            <a:ext cx="228600" cy="0"/>
          </a:xfrm>
          <a:prstGeom prst="line">
            <a:avLst/>
          </a:prstGeom>
          <a:noFill/>
          <a:ln w="28575">
            <a:solidFill>
              <a:schemeClr val="tx1"/>
            </a:solidFill>
            <a:round/>
            <a:headEnd/>
            <a:tailEnd type="triangle" w="med" len="med"/>
          </a:ln>
          <a:effectLst/>
        </p:spPr>
        <p:txBody>
          <a:bodyPr/>
          <a:lstStyle/>
          <a:p>
            <a:endParaRPr lang="en-US"/>
          </a:p>
        </p:txBody>
      </p:sp>
      <p:sp>
        <p:nvSpPr>
          <p:cNvPr id="1265745" name="Rectangle 81"/>
          <p:cNvSpPr>
            <a:spLocks noChangeArrowheads="1"/>
          </p:cNvSpPr>
          <p:nvPr/>
        </p:nvSpPr>
        <p:spPr bwMode="auto">
          <a:xfrm>
            <a:off x="6934200" y="3048000"/>
            <a:ext cx="1143000" cy="1447800"/>
          </a:xfrm>
          <a:prstGeom prst="rect">
            <a:avLst/>
          </a:prstGeom>
          <a:noFill/>
          <a:ln w="12700">
            <a:solidFill>
              <a:schemeClr val="tx1"/>
            </a:solidFill>
            <a:miter lim="800000"/>
            <a:headEnd/>
            <a:tailEnd/>
          </a:ln>
          <a:effectLst/>
        </p:spPr>
        <p:txBody>
          <a:bodyPr wrap="none" anchor="ctr"/>
          <a:lstStyle/>
          <a:p>
            <a:endParaRPr lang="en-US"/>
          </a:p>
        </p:txBody>
      </p:sp>
      <p:sp>
        <p:nvSpPr>
          <p:cNvPr id="1265746" name="Line 82"/>
          <p:cNvSpPr>
            <a:spLocks noChangeShapeType="1"/>
          </p:cNvSpPr>
          <p:nvPr/>
        </p:nvSpPr>
        <p:spPr bwMode="auto">
          <a:xfrm>
            <a:off x="6705600" y="3810000"/>
            <a:ext cx="254000" cy="0"/>
          </a:xfrm>
          <a:prstGeom prst="line">
            <a:avLst/>
          </a:prstGeom>
          <a:noFill/>
          <a:ln w="28575">
            <a:solidFill>
              <a:schemeClr val="tx1"/>
            </a:solidFill>
            <a:round/>
            <a:headEnd/>
            <a:tailEnd type="triangle" w="med" len="med"/>
          </a:ln>
          <a:effectLst/>
        </p:spPr>
        <p:txBody>
          <a:bodyPr/>
          <a:lstStyle/>
          <a:p>
            <a:endParaRPr lang="en-US"/>
          </a:p>
        </p:txBody>
      </p:sp>
      <p:sp>
        <p:nvSpPr>
          <p:cNvPr id="1265747" name="Text Box 83"/>
          <p:cNvSpPr txBox="1">
            <a:spLocks noChangeArrowheads="1"/>
          </p:cNvSpPr>
          <p:nvPr/>
        </p:nvSpPr>
        <p:spPr bwMode="auto">
          <a:xfrm>
            <a:off x="7239000" y="3048000"/>
            <a:ext cx="865188" cy="517525"/>
          </a:xfrm>
          <a:prstGeom prst="rect">
            <a:avLst/>
          </a:prstGeom>
          <a:noFill/>
          <a:ln w="12700">
            <a:noFill/>
            <a:miter lim="800000"/>
            <a:headEnd/>
            <a:tailEnd/>
          </a:ln>
          <a:effectLst/>
        </p:spPr>
        <p:txBody>
          <a:bodyPr wrap="none">
            <a:spAutoFit/>
          </a:bodyPr>
          <a:lstStyle/>
          <a:p>
            <a:pPr algn="ctr"/>
            <a:r>
              <a:rPr lang="en-US" sz="1400" b="1">
                <a:solidFill>
                  <a:schemeClr val="tx1"/>
                </a:solidFill>
              </a:rPr>
              <a:t>Data</a:t>
            </a:r>
          </a:p>
          <a:p>
            <a:pPr algn="ctr"/>
            <a:r>
              <a:rPr lang="en-US" sz="1400" b="1">
                <a:solidFill>
                  <a:schemeClr val="tx1"/>
                </a:solidFill>
              </a:rPr>
              <a:t>Memory</a:t>
            </a:r>
          </a:p>
        </p:txBody>
      </p:sp>
      <p:sp>
        <p:nvSpPr>
          <p:cNvPr id="1265748" name="Text Box 84"/>
          <p:cNvSpPr txBox="1">
            <a:spLocks noChangeArrowheads="1"/>
          </p:cNvSpPr>
          <p:nvPr/>
        </p:nvSpPr>
        <p:spPr bwMode="auto">
          <a:xfrm>
            <a:off x="6878638" y="3657600"/>
            <a:ext cx="741362" cy="274638"/>
          </a:xfrm>
          <a:prstGeom prst="rect">
            <a:avLst/>
          </a:prstGeom>
          <a:noFill/>
          <a:ln w="12700">
            <a:noFill/>
            <a:miter lim="800000"/>
            <a:headEnd/>
            <a:tailEnd/>
          </a:ln>
          <a:effectLst/>
        </p:spPr>
        <p:txBody>
          <a:bodyPr wrap="none">
            <a:spAutoFit/>
          </a:bodyPr>
          <a:lstStyle/>
          <a:p>
            <a:r>
              <a:rPr lang="en-US" sz="1200">
                <a:solidFill>
                  <a:schemeClr val="tx1"/>
                </a:solidFill>
              </a:rPr>
              <a:t>Address</a:t>
            </a:r>
          </a:p>
        </p:txBody>
      </p:sp>
      <p:sp>
        <p:nvSpPr>
          <p:cNvPr id="1265749" name="Text Box 85"/>
          <p:cNvSpPr txBox="1">
            <a:spLocks noChangeArrowheads="1"/>
          </p:cNvSpPr>
          <p:nvPr/>
        </p:nvSpPr>
        <p:spPr bwMode="auto">
          <a:xfrm>
            <a:off x="6869113" y="4038600"/>
            <a:ext cx="903287" cy="274638"/>
          </a:xfrm>
          <a:prstGeom prst="rect">
            <a:avLst/>
          </a:prstGeom>
          <a:noFill/>
          <a:ln w="12700">
            <a:noFill/>
            <a:miter lim="800000"/>
            <a:headEnd/>
            <a:tailEnd/>
          </a:ln>
          <a:effectLst/>
        </p:spPr>
        <p:txBody>
          <a:bodyPr wrap="none">
            <a:spAutoFit/>
          </a:bodyPr>
          <a:lstStyle/>
          <a:p>
            <a:r>
              <a:rPr lang="en-US" sz="1200">
                <a:solidFill>
                  <a:schemeClr val="tx1"/>
                </a:solidFill>
              </a:rPr>
              <a:t>Write Data</a:t>
            </a:r>
          </a:p>
        </p:txBody>
      </p:sp>
      <p:sp>
        <p:nvSpPr>
          <p:cNvPr id="1265750" name="Text Box 86"/>
          <p:cNvSpPr txBox="1">
            <a:spLocks noChangeArrowheads="1"/>
          </p:cNvSpPr>
          <p:nvPr/>
        </p:nvSpPr>
        <p:spPr bwMode="auto">
          <a:xfrm>
            <a:off x="7543800" y="3581400"/>
            <a:ext cx="546100" cy="457200"/>
          </a:xfrm>
          <a:prstGeom prst="rect">
            <a:avLst/>
          </a:prstGeom>
          <a:noFill/>
          <a:ln w="12700">
            <a:noFill/>
            <a:miter lim="800000"/>
            <a:headEnd/>
            <a:tailEnd/>
          </a:ln>
          <a:effectLst/>
        </p:spPr>
        <p:txBody>
          <a:bodyPr wrap="none">
            <a:spAutoFit/>
          </a:bodyPr>
          <a:lstStyle/>
          <a:p>
            <a:r>
              <a:rPr lang="en-US" sz="1200">
                <a:solidFill>
                  <a:schemeClr val="tx1"/>
                </a:solidFill>
              </a:rPr>
              <a:t>Read</a:t>
            </a:r>
          </a:p>
          <a:p>
            <a:r>
              <a:rPr lang="en-US" sz="1200">
                <a:solidFill>
                  <a:schemeClr val="tx1"/>
                </a:solidFill>
              </a:rPr>
              <a:t>Data</a:t>
            </a:r>
          </a:p>
        </p:txBody>
      </p:sp>
      <p:sp>
        <p:nvSpPr>
          <p:cNvPr id="1265751" name="Line 87"/>
          <p:cNvSpPr>
            <a:spLocks noChangeShapeType="1"/>
          </p:cNvSpPr>
          <p:nvPr/>
        </p:nvSpPr>
        <p:spPr bwMode="auto">
          <a:xfrm>
            <a:off x="6705600" y="4191000"/>
            <a:ext cx="228600" cy="0"/>
          </a:xfrm>
          <a:prstGeom prst="line">
            <a:avLst/>
          </a:prstGeom>
          <a:noFill/>
          <a:ln w="28575">
            <a:solidFill>
              <a:schemeClr val="tx1"/>
            </a:solidFill>
            <a:round/>
            <a:headEnd/>
            <a:tailEnd type="triangle" w="med" len="med"/>
          </a:ln>
          <a:effectLst/>
        </p:spPr>
        <p:txBody>
          <a:bodyPr/>
          <a:lstStyle/>
          <a:p>
            <a:endParaRPr lang="en-US"/>
          </a:p>
        </p:txBody>
      </p:sp>
      <p:sp>
        <p:nvSpPr>
          <p:cNvPr id="1265752" name="Line 88"/>
          <p:cNvSpPr>
            <a:spLocks noChangeShapeType="1"/>
          </p:cNvSpPr>
          <p:nvPr/>
        </p:nvSpPr>
        <p:spPr bwMode="auto">
          <a:xfrm>
            <a:off x="8382000" y="4191000"/>
            <a:ext cx="228600" cy="1588"/>
          </a:xfrm>
          <a:prstGeom prst="line">
            <a:avLst/>
          </a:prstGeom>
          <a:noFill/>
          <a:ln w="28575">
            <a:solidFill>
              <a:schemeClr val="tx1"/>
            </a:solidFill>
            <a:round/>
            <a:headEnd/>
            <a:tailEnd type="triangle" w="med" len="med"/>
          </a:ln>
          <a:effectLst/>
        </p:spPr>
        <p:txBody>
          <a:bodyPr/>
          <a:lstStyle/>
          <a:p>
            <a:endParaRPr lang="en-US"/>
          </a:p>
        </p:txBody>
      </p:sp>
      <p:sp>
        <p:nvSpPr>
          <p:cNvPr id="1265753" name="AutoShape 89"/>
          <p:cNvSpPr>
            <a:spLocks noChangeArrowheads="1"/>
          </p:cNvSpPr>
          <p:nvPr/>
        </p:nvSpPr>
        <p:spPr bwMode="auto">
          <a:xfrm rot="-5400000">
            <a:off x="8382000" y="3886200"/>
            <a:ext cx="6858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1265754" name="Line 90"/>
          <p:cNvSpPr>
            <a:spLocks noChangeShapeType="1"/>
          </p:cNvSpPr>
          <p:nvPr/>
        </p:nvSpPr>
        <p:spPr bwMode="auto">
          <a:xfrm>
            <a:off x="8839200" y="3962400"/>
            <a:ext cx="152400" cy="1588"/>
          </a:xfrm>
          <a:prstGeom prst="line">
            <a:avLst/>
          </a:prstGeom>
          <a:noFill/>
          <a:ln w="28575">
            <a:solidFill>
              <a:schemeClr val="tx1"/>
            </a:solidFill>
            <a:round/>
            <a:headEnd/>
            <a:tailEnd/>
          </a:ln>
          <a:effectLst/>
        </p:spPr>
        <p:txBody>
          <a:bodyPr/>
          <a:lstStyle/>
          <a:p>
            <a:endParaRPr lang="en-US"/>
          </a:p>
        </p:txBody>
      </p:sp>
      <p:sp>
        <p:nvSpPr>
          <p:cNvPr id="1265757" name="Line 93"/>
          <p:cNvSpPr>
            <a:spLocks noChangeShapeType="1"/>
          </p:cNvSpPr>
          <p:nvPr/>
        </p:nvSpPr>
        <p:spPr bwMode="auto">
          <a:xfrm>
            <a:off x="4114800" y="3352800"/>
            <a:ext cx="152400" cy="0"/>
          </a:xfrm>
          <a:prstGeom prst="line">
            <a:avLst/>
          </a:prstGeom>
          <a:noFill/>
          <a:ln w="28575">
            <a:solidFill>
              <a:schemeClr val="tx1"/>
            </a:solidFill>
            <a:round/>
            <a:headEnd/>
            <a:tailEnd/>
          </a:ln>
          <a:effectLst/>
        </p:spPr>
        <p:txBody>
          <a:bodyPr/>
          <a:lstStyle/>
          <a:p>
            <a:endParaRPr lang="en-US"/>
          </a:p>
        </p:txBody>
      </p:sp>
      <p:sp>
        <p:nvSpPr>
          <p:cNvPr id="1265759" name="Line 95"/>
          <p:cNvSpPr>
            <a:spLocks noChangeShapeType="1"/>
          </p:cNvSpPr>
          <p:nvPr/>
        </p:nvSpPr>
        <p:spPr bwMode="auto">
          <a:xfrm>
            <a:off x="1828800" y="2438400"/>
            <a:ext cx="228600" cy="0"/>
          </a:xfrm>
          <a:prstGeom prst="line">
            <a:avLst/>
          </a:prstGeom>
          <a:noFill/>
          <a:ln w="28575">
            <a:solidFill>
              <a:schemeClr val="tx1"/>
            </a:solidFill>
            <a:round/>
            <a:headEnd/>
            <a:tailEnd/>
          </a:ln>
          <a:effectLst/>
        </p:spPr>
        <p:txBody>
          <a:bodyPr/>
          <a:lstStyle/>
          <a:p>
            <a:endParaRPr lang="en-US"/>
          </a:p>
        </p:txBody>
      </p:sp>
      <p:sp>
        <p:nvSpPr>
          <p:cNvPr id="1265760" name="Line 96"/>
          <p:cNvSpPr>
            <a:spLocks noChangeShapeType="1"/>
          </p:cNvSpPr>
          <p:nvPr/>
        </p:nvSpPr>
        <p:spPr bwMode="auto">
          <a:xfrm>
            <a:off x="1066800" y="1447800"/>
            <a:ext cx="914400" cy="0"/>
          </a:xfrm>
          <a:prstGeom prst="line">
            <a:avLst/>
          </a:prstGeom>
          <a:noFill/>
          <a:ln w="28575">
            <a:solidFill>
              <a:schemeClr val="tx1"/>
            </a:solidFill>
            <a:round/>
            <a:headEnd type="triangle" w="med" len="med"/>
            <a:tailEnd/>
          </a:ln>
          <a:effectLst/>
        </p:spPr>
        <p:txBody>
          <a:bodyPr/>
          <a:lstStyle/>
          <a:p>
            <a:endParaRPr lang="en-US"/>
          </a:p>
        </p:txBody>
      </p:sp>
      <p:sp>
        <p:nvSpPr>
          <p:cNvPr id="1265761" name="Line 97"/>
          <p:cNvSpPr>
            <a:spLocks noChangeShapeType="1"/>
          </p:cNvSpPr>
          <p:nvPr/>
        </p:nvSpPr>
        <p:spPr bwMode="auto">
          <a:xfrm>
            <a:off x="2362200" y="3733800"/>
            <a:ext cx="152400" cy="0"/>
          </a:xfrm>
          <a:prstGeom prst="line">
            <a:avLst/>
          </a:prstGeom>
          <a:noFill/>
          <a:ln w="28575">
            <a:solidFill>
              <a:schemeClr val="tx1"/>
            </a:solidFill>
            <a:round/>
            <a:headEnd/>
            <a:tailEnd/>
          </a:ln>
          <a:effectLst/>
        </p:spPr>
        <p:txBody>
          <a:bodyPr/>
          <a:lstStyle/>
          <a:p>
            <a:endParaRPr lang="en-US"/>
          </a:p>
        </p:txBody>
      </p:sp>
      <p:sp>
        <p:nvSpPr>
          <p:cNvPr id="1265762" name="Line 98"/>
          <p:cNvSpPr>
            <a:spLocks noChangeShapeType="1"/>
          </p:cNvSpPr>
          <p:nvPr/>
        </p:nvSpPr>
        <p:spPr bwMode="auto">
          <a:xfrm>
            <a:off x="8077200" y="3810000"/>
            <a:ext cx="177800" cy="0"/>
          </a:xfrm>
          <a:prstGeom prst="line">
            <a:avLst/>
          </a:prstGeom>
          <a:noFill/>
          <a:ln w="28575">
            <a:solidFill>
              <a:schemeClr val="tx1"/>
            </a:solidFill>
            <a:round/>
            <a:headEnd/>
            <a:tailEnd/>
          </a:ln>
          <a:effectLst/>
        </p:spPr>
        <p:txBody>
          <a:bodyPr/>
          <a:lstStyle/>
          <a:p>
            <a:endParaRPr lang="en-US"/>
          </a:p>
        </p:txBody>
      </p:sp>
      <p:sp>
        <p:nvSpPr>
          <p:cNvPr id="1265763" name="Rectangle 99"/>
          <p:cNvSpPr>
            <a:spLocks noChangeArrowheads="1"/>
          </p:cNvSpPr>
          <p:nvPr/>
        </p:nvSpPr>
        <p:spPr bwMode="auto">
          <a:xfrm>
            <a:off x="2209800" y="2209800"/>
            <a:ext cx="152400" cy="2209800"/>
          </a:xfrm>
          <a:prstGeom prst="rect">
            <a:avLst/>
          </a:prstGeom>
          <a:noFill/>
          <a:ln w="12700">
            <a:solidFill>
              <a:schemeClr val="accent2"/>
            </a:solidFill>
            <a:miter lim="800000"/>
            <a:headEnd/>
            <a:tailEnd/>
          </a:ln>
          <a:effectLst/>
        </p:spPr>
        <p:txBody>
          <a:bodyPr wrap="none" anchor="ctr"/>
          <a:lstStyle/>
          <a:p>
            <a:endParaRPr lang="en-US"/>
          </a:p>
        </p:txBody>
      </p:sp>
      <p:sp>
        <p:nvSpPr>
          <p:cNvPr id="1265764" name="Rectangle 100"/>
          <p:cNvSpPr>
            <a:spLocks noChangeArrowheads="1"/>
          </p:cNvSpPr>
          <p:nvPr/>
        </p:nvSpPr>
        <p:spPr bwMode="auto">
          <a:xfrm>
            <a:off x="4267200" y="2209800"/>
            <a:ext cx="152400" cy="3886200"/>
          </a:xfrm>
          <a:prstGeom prst="rect">
            <a:avLst/>
          </a:prstGeom>
          <a:noFill/>
          <a:ln w="12700">
            <a:solidFill>
              <a:schemeClr val="accent2"/>
            </a:solidFill>
            <a:miter lim="800000"/>
            <a:headEnd/>
            <a:tailEnd/>
          </a:ln>
          <a:effectLst/>
        </p:spPr>
        <p:txBody>
          <a:bodyPr wrap="none" anchor="ctr"/>
          <a:lstStyle/>
          <a:p>
            <a:endParaRPr lang="en-US"/>
          </a:p>
        </p:txBody>
      </p:sp>
      <p:sp>
        <p:nvSpPr>
          <p:cNvPr id="1265765" name="Line 101"/>
          <p:cNvSpPr>
            <a:spLocks noChangeShapeType="1"/>
          </p:cNvSpPr>
          <p:nvPr/>
        </p:nvSpPr>
        <p:spPr bwMode="auto">
          <a:xfrm>
            <a:off x="1981200" y="2438400"/>
            <a:ext cx="228600" cy="0"/>
          </a:xfrm>
          <a:prstGeom prst="line">
            <a:avLst/>
          </a:prstGeom>
          <a:noFill/>
          <a:ln w="28575">
            <a:solidFill>
              <a:schemeClr val="tx1"/>
            </a:solidFill>
            <a:round/>
            <a:headEnd/>
            <a:tailEnd/>
          </a:ln>
          <a:effectLst/>
        </p:spPr>
        <p:txBody>
          <a:bodyPr/>
          <a:lstStyle/>
          <a:p>
            <a:endParaRPr lang="en-US"/>
          </a:p>
        </p:txBody>
      </p:sp>
      <p:sp>
        <p:nvSpPr>
          <p:cNvPr id="1265766" name="Line 102"/>
          <p:cNvSpPr>
            <a:spLocks noChangeShapeType="1"/>
          </p:cNvSpPr>
          <p:nvPr/>
        </p:nvSpPr>
        <p:spPr bwMode="auto">
          <a:xfrm>
            <a:off x="2362200" y="2438400"/>
            <a:ext cx="1905000" cy="0"/>
          </a:xfrm>
          <a:prstGeom prst="line">
            <a:avLst/>
          </a:prstGeom>
          <a:noFill/>
          <a:ln w="28575">
            <a:solidFill>
              <a:schemeClr val="tx1"/>
            </a:solidFill>
            <a:round/>
            <a:headEnd/>
            <a:tailEnd/>
          </a:ln>
          <a:effectLst/>
        </p:spPr>
        <p:txBody>
          <a:bodyPr/>
          <a:lstStyle/>
          <a:p>
            <a:endParaRPr lang="en-US"/>
          </a:p>
        </p:txBody>
      </p:sp>
      <p:sp>
        <p:nvSpPr>
          <p:cNvPr id="1265767" name="Line 103"/>
          <p:cNvSpPr>
            <a:spLocks noChangeShapeType="1"/>
          </p:cNvSpPr>
          <p:nvPr/>
        </p:nvSpPr>
        <p:spPr bwMode="auto">
          <a:xfrm>
            <a:off x="6400800" y="2667000"/>
            <a:ext cx="152400" cy="0"/>
          </a:xfrm>
          <a:prstGeom prst="line">
            <a:avLst/>
          </a:prstGeom>
          <a:noFill/>
          <a:ln w="28575">
            <a:solidFill>
              <a:schemeClr val="tx1"/>
            </a:solidFill>
            <a:round/>
            <a:headEnd/>
            <a:tailEnd/>
          </a:ln>
          <a:effectLst/>
        </p:spPr>
        <p:txBody>
          <a:bodyPr/>
          <a:lstStyle/>
          <a:p>
            <a:endParaRPr lang="en-US"/>
          </a:p>
        </p:txBody>
      </p:sp>
      <p:sp>
        <p:nvSpPr>
          <p:cNvPr id="1265768" name="Line 104"/>
          <p:cNvSpPr>
            <a:spLocks noChangeShapeType="1"/>
          </p:cNvSpPr>
          <p:nvPr/>
        </p:nvSpPr>
        <p:spPr bwMode="auto">
          <a:xfrm>
            <a:off x="4419600" y="4953000"/>
            <a:ext cx="762000" cy="0"/>
          </a:xfrm>
          <a:prstGeom prst="line">
            <a:avLst/>
          </a:prstGeom>
          <a:noFill/>
          <a:ln w="28575">
            <a:solidFill>
              <a:schemeClr val="tx1"/>
            </a:solidFill>
            <a:round/>
            <a:headEnd/>
            <a:tailEnd/>
          </a:ln>
          <a:effectLst/>
        </p:spPr>
        <p:txBody>
          <a:bodyPr/>
          <a:lstStyle/>
          <a:p>
            <a:endParaRPr lang="en-US"/>
          </a:p>
        </p:txBody>
      </p:sp>
      <p:sp>
        <p:nvSpPr>
          <p:cNvPr id="1265769" name="Line 105"/>
          <p:cNvSpPr>
            <a:spLocks noChangeShapeType="1"/>
          </p:cNvSpPr>
          <p:nvPr/>
        </p:nvSpPr>
        <p:spPr bwMode="auto">
          <a:xfrm>
            <a:off x="5257800" y="4419600"/>
            <a:ext cx="0" cy="533400"/>
          </a:xfrm>
          <a:prstGeom prst="line">
            <a:avLst/>
          </a:prstGeom>
          <a:noFill/>
          <a:ln w="28575">
            <a:solidFill>
              <a:schemeClr val="tx1"/>
            </a:solidFill>
            <a:round/>
            <a:headEnd/>
            <a:tailEnd/>
          </a:ln>
          <a:effectLst/>
        </p:spPr>
        <p:txBody>
          <a:bodyPr/>
          <a:lstStyle/>
          <a:p>
            <a:endParaRPr lang="en-US"/>
          </a:p>
        </p:txBody>
      </p:sp>
      <p:sp>
        <p:nvSpPr>
          <p:cNvPr id="1265770" name="Line 106"/>
          <p:cNvSpPr>
            <a:spLocks noChangeShapeType="1"/>
          </p:cNvSpPr>
          <p:nvPr/>
        </p:nvSpPr>
        <p:spPr bwMode="auto">
          <a:xfrm>
            <a:off x="5257800" y="4953000"/>
            <a:ext cx="1295400" cy="0"/>
          </a:xfrm>
          <a:prstGeom prst="line">
            <a:avLst/>
          </a:prstGeom>
          <a:noFill/>
          <a:ln w="28575">
            <a:solidFill>
              <a:schemeClr val="tx1"/>
            </a:solidFill>
            <a:round/>
            <a:headEnd/>
            <a:tailEnd/>
          </a:ln>
          <a:effectLst/>
        </p:spPr>
        <p:txBody>
          <a:bodyPr/>
          <a:lstStyle/>
          <a:p>
            <a:endParaRPr lang="en-US"/>
          </a:p>
        </p:txBody>
      </p:sp>
      <p:sp>
        <p:nvSpPr>
          <p:cNvPr id="1265771" name="Rectangle 107"/>
          <p:cNvSpPr>
            <a:spLocks noChangeArrowheads="1"/>
          </p:cNvSpPr>
          <p:nvPr/>
        </p:nvSpPr>
        <p:spPr bwMode="auto">
          <a:xfrm>
            <a:off x="8229600" y="2819400"/>
            <a:ext cx="152400" cy="2819400"/>
          </a:xfrm>
          <a:prstGeom prst="rect">
            <a:avLst/>
          </a:prstGeom>
          <a:noFill/>
          <a:ln w="12700">
            <a:solidFill>
              <a:schemeClr val="accent2"/>
            </a:solidFill>
            <a:miter lim="800000"/>
            <a:headEnd/>
            <a:tailEnd/>
          </a:ln>
          <a:effectLst/>
        </p:spPr>
        <p:txBody>
          <a:bodyPr wrap="none" anchor="ctr"/>
          <a:lstStyle/>
          <a:p>
            <a:endParaRPr lang="en-US"/>
          </a:p>
        </p:txBody>
      </p:sp>
      <p:sp>
        <p:nvSpPr>
          <p:cNvPr id="1265772" name="Line 108"/>
          <p:cNvSpPr>
            <a:spLocks noChangeShapeType="1"/>
          </p:cNvSpPr>
          <p:nvPr/>
        </p:nvSpPr>
        <p:spPr bwMode="auto">
          <a:xfrm>
            <a:off x="6781800" y="4953000"/>
            <a:ext cx="1447800" cy="0"/>
          </a:xfrm>
          <a:prstGeom prst="line">
            <a:avLst/>
          </a:prstGeom>
          <a:noFill/>
          <a:ln w="28575">
            <a:solidFill>
              <a:schemeClr val="tx1"/>
            </a:solidFill>
            <a:round/>
            <a:headEnd/>
            <a:tailEnd/>
          </a:ln>
          <a:effectLst/>
        </p:spPr>
        <p:txBody>
          <a:bodyPr/>
          <a:lstStyle/>
          <a:p>
            <a:endParaRPr lang="en-US"/>
          </a:p>
        </p:txBody>
      </p:sp>
      <p:sp>
        <p:nvSpPr>
          <p:cNvPr id="1265773" name="Line 109"/>
          <p:cNvSpPr>
            <a:spLocks noChangeShapeType="1"/>
          </p:cNvSpPr>
          <p:nvPr/>
        </p:nvSpPr>
        <p:spPr bwMode="auto">
          <a:xfrm>
            <a:off x="8382000" y="3810000"/>
            <a:ext cx="228600" cy="1588"/>
          </a:xfrm>
          <a:prstGeom prst="line">
            <a:avLst/>
          </a:prstGeom>
          <a:noFill/>
          <a:ln w="28575">
            <a:solidFill>
              <a:schemeClr val="tx1"/>
            </a:solidFill>
            <a:round/>
            <a:headEnd/>
            <a:tailEnd type="triangle" w="med" len="med"/>
          </a:ln>
          <a:effectLst/>
        </p:spPr>
        <p:txBody>
          <a:bodyPr/>
          <a:lstStyle/>
          <a:p>
            <a:endParaRPr lang="en-US"/>
          </a:p>
        </p:txBody>
      </p:sp>
      <p:sp>
        <p:nvSpPr>
          <p:cNvPr id="1265775" name="Line 111"/>
          <p:cNvSpPr>
            <a:spLocks noChangeShapeType="1"/>
          </p:cNvSpPr>
          <p:nvPr/>
        </p:nvSpPr>
        <p:spPr bwMode="auto">
          <a:xfrm>
            <a:off x="6934200" y="1143000"/>
            <a:ext cx="0" cy="1524000"/>
          </a:xfrm>
          <a:prstGeom prst="line">
            <a:avLst/>
          </a:prstGeom>
          <a:noFill/>
          <a:ln w="28575">
            <a:solidFill>
              <a:srgbClr val="CC3399"/>
            </a:solidFill>
            <a:round/>
            <a:headEnd/>
            <a:tailEnd/>
          </a:ln>
          <a:effectLst/>
        </p:spPr>
        <p:txBody>
          <a:bodyPr/>
          <a:lstStyle/>
          <a:p>
            <a:endParaRPr lang="en-US"/>
          </a:p>
        </p:txBody>
      </p:sp>
      <p:sp>
        <p:nvSpPr>
          <p:cNvPr id="1265776" name="Line 112"/>
          <p:cNvSpPr>
            <a:spLocks noChangeShapeType="1"/>
          </p:cNvSpPr>
          <p:nvPr/>
        </p:nvSpPr>
        <p:spPr bwMode="auto">
          <a:xfrm flipH="1" flipV="1">
            <a:off x="4267200" y="4800600"/>
            <a:ext cx="152400" cy="152400"/>
          </a:xfrm>
          <a:prstGeom prst="line">
            <a:avLst/>
          </a:prstGeom>
          <a:noFill/>
          <a:ln w="28575" cap="rnd">
            <a:solidFill>
              <a:schemeClr val="accent2"/>
            </a:solidFill>
            <a:prstDash val="sysDot"/>
            <a:round/>
            <a:headEnd/>
            <a:tailEnd/>
          </a:ln>
          <a:effectLst/>
        </p:spPr>
        <p:txBody>
          <a:bodyPr/>
          <a:lstStyle/>
          <a:p>
            <a:endParaRPr lang="en-US"/>
          </a:p>
        </p:txBody>
      </p:sp>
      <p:sp>
        <p:nvSpPr>
          <p:cNvPr id="1265777" name="Line 113"/>
          <p:cNvSpPr>
            <a:spLocks noChangeShapeType="1"/>
          </p:cNvSpPr>
          <p:nvPr/>
        </p:nvSpPr>
        <p:spPr bwMode="auto">
          <a:xfrm flipH="1">
            <a:off x="8229600" y="4191000"/>
            <a:ext cx="152400" cy="762000"/>
          </a:xfrm>
          <a:prstGeom prst="line">
            <a:avLst/>
          </a:prstGeom>
          <a:noFill/>
          <a:ln w="28575" cap="rnd">
            <a:solidFill>
              <a:schemeClr val="accent2"/>
            </a:solidFill>
            <a:prstDash val="sysDot"/>
            <a:round/>
            <a:headEnd/>
            <a:tailEnd/>
          </a:ln>
          <a:effectLst/>
        </p:spPr>
        <p:txBody>
          <a:bodyPr/>
          <a:lstStyle/>
          <a:p>
            <a:endParaRPr lang="en-US"/>
          </a:p>
        </p:txBody>
      </p:sp>
      <p:sp>
        <p:nvSpPr>
          <p:cNvPr id="1265778" name="Text Box 114"/>
          <p:cNvSpPr txBox="1">
            <a:spLocks noChangeArrowheads="1"/>
          </p:cNvSpPr>
          <p:nvPr/>
        </p:nvSpPr>
        <p:spPr bwMode="auto">
          <a:xfrm>
            <a:off x="2057400" y="1905000"/>
            <a:ext cx="515938" cy="274638"/>
          </a:xfrm>
          <a:prstGeom prst="rect">
            <a:avLst/>
          </a:prstGeom>
          <a:noFill/>
          <a:ln w="12700">
            <a:noFill/>
            <a:miter lim="800000"/>
            <a:headEnd/>
            <a:tailEnd/>
          </a:ln>
          <a:effectLst/>
        </p:spPr>
        <p:txBody>
          <a:bodyPr wrap="none">
            <a:spAutoFit/>
          </a:bodyPr>
          <a:lstStyle/>
          <a:p>
            <a:r>
              <a:rPr lang="en-US" sz="1200" b="1">
                <a:solidFill>
                  <a:schemeClr val="accent2"/>
                </a:solidFill>
              </a:rPr>
              <a:t>IF/ID</a:t>
            </a:r>
          </a:p>
        </p:txBody>
      </p:sp>
      <p:sp>
        <p:nvSpPr>
          <p:cNvPr id="1265779" name="Line 115"/>
          <p:cNvSpPr>
            <a:spLocks noChangeShapeType="1"/>
          </p:cNvSpPr>
          <p:nvPr/>
        </p:nvSpPr>
        <p:spPr bwMode="auto">
          <a:xfrm flipV="1">
            <a:off x="5181600" y="2895600"/>
            <a:ext cx="0" cy="1524000"/>
          </a:xfrm>
          <a:prstGeom prst="line">
            <a:avLst/>
          </a:prstGeom>
          <a:noFill/>
          <a:ln w="28575">
            <a:solidFill>
              <a:schemeClr val="tx1"/>
            </a:solidFill>
            <a:round/>
            <a:headEnd/>
            <a:tailEnd/>
          </a:ln>
          <a:effectLst/>
        </p:spPr>
        <p:txBody>
          <a:bodyPr/>
          <a:lstStyle/>
          <a:p>
            <a:endParaRPr lang="en-US"/>
          </a:p>
        </p:txBody>
      </p:sp>
      <p:sp>
        <p:nvSpPr>
          <p:cNvPr id="1265780" name="Line 116"/>
          <p:cNvSpPr>
            <a:spLocks noChangeShapeType="1"/>
          </p:cNvSpPr>
          <p:nvPr/>
        </p:nvSpPr>
        <p:spPr bwMode="auto">
          <a:xfrm>
            <a:off x="3733800" y="4800600"/>
            <a:ext cx="533400" cy="0"/>
          </a:xfrm>
          <a:prstGeom prst="line">
            <a:avLst/>
          </a:prstGeom>
          <a:noFill/>
          <a:ln w="28575">
            <a:solidFill>
              <a:schemeClr val="tx1"/>
            </a:solidFill>
            <a:round/>
            <a:headEnd/>
            <a:tailEnd/>
          </a:ln>
          <a:effectLst/>
        </p:spPr>
        <p:txBody>
          <a:bodyPr/>
          <a:lstStyle/>
          <a:p>
            <a:endParaRPr lang="en-US"/>
          </a:p>
        </p:txBody>
      </p:sp>
      <p:sp>
        <p:nvSpPr>
          <p:cNvPr id="1265781" name="Line 117"/>
          <p:cNvSpPr>
            <a:spLocks noChangeShapeType="1"/>
          </p:cNvSpPr>
          <p:nvPr/>
        </p:nvSpPr>
        <p:spPr bwMode="auto">
          <a:xfrm>
            <a:off x="4419600" y="2438400"/>
            <a:ext cx="1676400" cy="0"/>
          </a:xfrm>
          <a:prstGeom prst="line">
            <a:avLst/>
          </a:prstGeom>
          <a:noFill/>
          <a:ln w="28575">
            <a:solidFill>
              <a:schemeClr val="tx1"/>
            </a:solidFill>
            <a:round/>
            <a:headEnd/>
            <a:tailEnd type="triangle" w="med" len="med"/>
          </a:ln>
          <a:effectLst/>
        </p:spPr>
        <p:txBody>
          <a:bodyPr/>
          <a:lstStyle/>
          <a:p>
            <a:endParaRPr lang="en-US"/>
          </a:p>
        </p:txBody>
      </p:sp>
      <p:sp>
        <p:nvSpPr>
          <p:cNvPr id="1265782" name="Line 118"/>
          <p:cNvSpPr>
            <a:spLocks noChangeShapeType="1"/>
          </p:cNvSpPr>
          <p:nvPr/>
        </p:nvSpPr>
        <p:spPr bwMode="auto">
          <a:xfrm>
            <a:off x="1981200" y="1447800"/>
            <a:ext cx="0" cy="990600"/>
          </a:xfrm>
          <a:prstGeom prst="line">
            <a:avLst/>
          </a:prstGeom>
          <a:noFill/>
          <a:ln w="28575">
            <a:solidFill>
              <a:schemeClr val="tx1"/>
            </a:solidFill>
            <a:round/>
            <a:headEnd/>
            <a:tailEnd/>
          </a:ln>
          <a:effectLst/>
        </p:spPr>
        <p:txBody>
          <a:bodyPr/>
          <a:lstStyle/>
          <a:p>
            <a:endParaRPr lang="en-US"/>
          </a:p>
        </p:txBody>
      </p:sp>
      <p:sp>
        <p:nvSpPr>
          <p:cNvPr id="1265783" name="Line 119"/>
          <p:cNvSpPr>
            <a:spLocks noChangeShapeType="1"/>
          </p:cNvSpPr>
          <p:nvPr/>
        </p:nvSpPr>
        <p:spPr bwMode="auto">
          <a:xfrm flipV="1">
            <a:off x="6324600" y="2971800"/>
            <a:ext cx="0" cy="457200"/>
          </a:xfrm>
          <a:prstGeom prst="line">
            <a:avLst/>
          </a:prstGeom>
          <a:noFill/>
          <a:ln w="12700">
            <a:solidFill>
              <a:schemeClr val="accent1"/>
            </a:solidFill>
            <a:round/>
            <a:headEnd/>
            <a:tailEnd/>
          </a:ln>
          <a:effectLst/>
        </p:spPr>
        <p:txBody>
          <a:bodyPr/>
          <a:lstStyle/>
          <a:p>
            <a:endParaRPr lang="en-US"/>
          </a:p>
        </p:txBody>
      </p:sp>
      <p:sp>
        <p:nvSpPr>
          <p:cNvPr id="1265784" name="Line 120"/>
          <p:cNvSpPr>
            <a:spLocks noChangeShapeType="1"/>
          </p:cNvSpPr>
          <p:nvPr/>
        </p:nvSpPr>
        <p:spPr bwMode="auto">
          <a:xfrm>
            <a:off x="609600" y="2133600"/>
            <a:ext cx="0" cy="1600200"/>
          </a:xfrm>
          <a:prstGeom prst="line">
            <a:avLst/>
          </a:prstGeom>
          <a:noFill/>
          <a:ln w="28575">
            <a:solidFill>
              <a:schemeClr val="tx1"/>
            </a:solidFill>
            <a:round/>
            <a:headEnd/>
            <a:tailEnd/>
          </a:ln>
          <a:effectLst/>
        </p:spPr>
        <p:txBody>
          <a:bodyPr/>
          <a:lstStyle/>
          <a:p>
            <a:endParaRPr lang="en-US"/>
          </a:p>
        </p:txBody>
      </p:sp>
      <p:sp>
        <p:nvSpPr>
          <p:cNvPr id="1265785" name="Rectangle 121"/>
          <p:cNvSpPr>
            <a:spLocks noChangeArrowheads="1"/>
          </p:cNvSpPr>
          <p:nvPr/>
        </p:nvSpPr>
        <p:spPr bwMode="auto">
          <a:xfrm>
            <a:off x="6553200" y="2209800"/>
            <a:ext cx="152400" cy="3429000"/>
          </a:xfrm>
          <a:prstGeom prst="rect">
            <a:avLst/>
          </a:prstGeom>
          <a:noFill/>
          <a:ln w="12700">
            <a:solidFill>
              <a:schemeClr val="accent2"/>
            </a:solidFill>
            <a:miter lim="800000"/>
            <a:headEnd/>
            <a:tailEnd/>
          </a:ln>
          <a:effectLst/>
        </p:spPr>
        <p:txBody>
          <a:bodyPr wrap="none" anchor="ctr"/>
          <a:lstStyle/>
          <a:p>
            <a:endParaRPr lang="en-US"/>
          </a:p>
        </p:txBody>
      </p:sp>
      <p:sp>
        <p:nvSpPr>
          <p:cNvPr id="1265786" name="Oval 122"/>
          <p:cNvSpPr>
            <a:spLocks noChangeArrowheads="1"/>
          </p:cNvSpPr>
          <p:nvPr/>
        </p:nvSpPr>
        <p:spPr bwMode="auto">
          <a:xfrm>
            <a:off x="2895600" y="4572000"/>
            <a:ext cx="812800" cy="457200"/>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265787" name="Rectangle 123"/>
          <p:cNvSpPr>
            <a:spLocks noChangeArrowheads="1"/>
          </p:cNvSpPr>
          <p:nvPr/>
        </p:nvSpPr>
        <p:spPr bwMode="auto">
          <a:xfrm>
            <a:off x="3048000" y="4572000"/>
            <a:ext cx="533400" cy="457200"/>
          </a:xfrm>
          <a:prstGeom prst="rect">
            <a:avLst/>
          </a:prstGeom>
          <a:noFill/>
          <a:ln w="12700">
            <a:noFill/>
            <a:miter lim="800000"/>
            <a:headEnd/>
            <a:tailEnd/>
          </a:ln>
          <a:effectLst/>
        </p:spPr>
        <p:txBody>
          <a:bodyPr wrap="none" lIns="19050" tIns="26988" rIns="19050" bIns="26988"/>
          <a:lstStyle/>
          <a:p>
            <a:pPr algn="ctr"/>
            <a:r>
              <a:rPr lang="en-US" sz="1200" b="1">
                <a:solidFill>
                  <a:srgbClr val="000000"/>
                </a:solidFill>
              </a:rPr>
              <a:t>Sign</a:t>
            </a:r>
          </a:p>
          <a:p>
            <a:pPr algn="ctr"/>
            <a:r>
              <a:rPr lang="en-US" sz="1200" b="1">
                <a:solidFill>
                  <a:srgbClr val="000000"/>
                </a:solidFill>
              </a:rPr>
              <a:t>Extend</a:t>
            </a:r>
          </a:p>
        </p:txBody>
      </p:sp>
      <p:sp>
        <p:nvSpPr>
          <p:cNvPr id="1265788" name="Line 124"/>
          <p:cNvSpPr>
            <a:spLocks noChangeShapeType="1"/>
          </p:cNvSpPr>
          <p:nvPr/>
        </p:nvSpPr>
        <p:spPr bwMode="auto">
          <a:xfrm>
            <a:off x="6705600" y="2667000"/>
            <a:ext cx="228600" cy="0"/>
          </a:xfrm>
          <a:prstGeom prst="line">
            <a:avLst/>
          </a:prstGeom>
          <a:noFill/>
          <a:ln w="28575">
            <a:solidFill>
              <a:schemeClr val="tx1"/>
            </a:solidFill>
            <a:round/>
            <a:headEnd/>
            <a:tailEnd/>
          </a:ln>
          <a:effectLst/>
        </p:spPr>
        <p:txBody>
          <a:bodyPr/>
          <a:lstStyle/>
          <a:p>
            <a:endParaRPr lang="en-US"/>
          </a:p>
        </p:txBody>
      </p:sp>
      <p:sp>
        <p:nvSpPr>
          <p:cNvPr id="1265789" name="Line 125"/>
          <p:cNvSpPr>
            <a:spLocks noChangeShapeType="1"/>
          </p:cNvSpPr>
          <p:nvPr/>
        </p:nvSpPr>
        <p:spPr bwMode="auto">
          <a:xfrm>
            <a:off x="6324600" y="2971800"/>
            <a:ext cx="228600" cy="0"/>
          </a:xfrm>
          <a:prstGeom prst="line">
            <a:avLst/>
          </a:prstGeom>
          <a:noFill/>
          <a:ln w="12700">
            <a:solidFill>
              <a:schemeClr val="accent1"/>
            </a:solidFill>
            <a:round/>
            <a:headEnd/>
            <a:tailEnd type="triangle" w="med" len="med"/>
          </a:ln>
          <a:effectLst/>
        </p:spPr>
        <p:txBody>
          <a:bodyPr/>
          <a:lstStyle/>
          <a:p>
            <a:endParaRPr lang="en-US"/>
          </a:p>
        </p:txBody>
      </p:sp>
      <p:sp>
        <p:nvSpPr>
          <p:cNvPr id="1265790" name="Line 126"/>
          <p:cNvSpPr>
            <a:spLocks noChangeShapeType="1"/>
          </p:cNvSpPr>
          <p:nvPr/>
        </p:nvSpPr>
        <p:spPr bwMode="auto">
          <a:xfrm>
            <a:off x="6705600" y="2971800"/>
            <a:ext cx="228600" cy="0"/>
          </a:xfrm>
          <a:prstGeom prst="line">
            <a:avLst/>
          </a:prstGeom>
          <a:noFill/>
          <a:ln w="12700">
            <a:solidFill>
              <a:schemeClr val="accent1"/>
            </a:solidFill>
            <a:round/>
            <a:headEnd/>
            <a:tailEnd/>
          </a:ln>
          <a:effectLst/>
        </p:spPr>
        <p:txBody>
          <a:bodyPr/>
          <a:lstStyle/>
          <a:p>
            <a:endParaRPr lang="en-US"/>
          </a:p>
        </p:txBody>
      </p:sp>
      <p:sp>
        <p:nvSpPr>
          <p:cNvPr id="1265792" name="Text Box 128"/>
          <p:cNvSpPr txBox="1">
            <a:spLocks noChangeArrowheads="1"/>
          </p:cNvSpPr>
          <p:nvPr/>
        </p:nvSpPr>
        <p:spPr bwMode="auto">
          <a:xfrm>
            <a:off x="4114800" y="1295400"/>
            <a:ext cx="582613" cy="274638"/>
          </a:xfrm>
          <a:prstGeom prst="rect">
            <a:avLst/>
          </a:prstGeom>
          <a:noFill/>
          <a:ln w="12700">
            <a:noFill/>
            <a:miter lim="800000"/>
            <a:headEnd/>
            <a:tailEnd/>
          </a:ln>
          <a:effectLst/>
        </p:spPr>
        <p:txBody>
          <a:bodyPr wrap="none">
            <a:spAutoFit/>
          </a:bodyPr>
          <a:lstStyle/>
          <a:p>
            <a:r>
              <a:rPr lang="en-US" sz="1200" b="1">
                <a:solidFill>
                  <a:schemeClr val="accent2"/>
                </a:solidFill>
              </a:rPr>
              <a:t>ID/EX</a:t>
            </a:r>
          </a:p>
        </p:txBody>
      </p:sp>
      <p:sp>
        <p:nvSpPr>
          <p:cNvPr id="1265793" name="Text Box 129"/>
          <p:cNvSpPr txBox="1">
            <a:spLocks noChangeArrowheads="1"/>
          </p:cNvSpPr>
          <p:nvPr/>
        </p:nvSpPr>
        <p:spPr bwMode="auto">
          <a:xfrm>
            <a:off x="6172200" y="1477963"/>
            <a:ext cx="785813" cy="274637"/>
          </a:xfrm>
          <a:prstGeom prst="rect">
            <a:avLst/>
          </a:prstGeom>
          <a:noFill/>
          <a:ln w="12700">
            <a:noFill/>
            <a:miter lim="800000"/>
            <a:headEnd/>
            <a:tailEnd/>
          </a:ln>
          <a:effectLst/>
        </p:spPr>
        <p:txBody>
          <a:bodyPr wrap="none">
            <a:spAutoFit/>
          </a:bodyPr>
          <a:lstStyle/>
          <a:p>
            <a:r>
              <a:rPr lang="en-US" sz="1200" b="1">
                <a:solidFill>
                  <a:schemeClr val="accent2"/>
                </a:solidFill>
              </a:rPr>
              <a:t>EX/MEM</a:t>
            </a:r>
          </a:p>
        </p:txBody>
      </p:sp>
      <p:sp>
        <p:nvSpPr>
          <p:cNvPr id="1265794" name="Text Box 130"/>
          <p:cNvSpPr txBox="1">
            <a:spLocks noChangeArrowheads="1"/>
          </p:cNvSpPr>
          <p:nvPr/>
        </p:nvSpPr>
        <p:spPr bwMode="auto">
          <a:xfrm>
            <a:off x="7924800" y="2362200"/>
            <a:ext cx="836613" cy="274638"/>
          </a:xfrm>
          <a:prstGeom prst="rect">
            <a:avLst/>
          </a:prstGeom>
          <a:noFill/>
          <a:ln w="12700">
            <a:noFill/>
            <a:miter lim="800000"/>
            <a:headEnd/>
            <a:tailEnd/>
          </a:ln>
          <a:effectLst/>
        </p:spPr>
        <p:txBody>
          <a:bodyPr wrap="none">
            <a:spAutoFit/>
          </a:bodyPr>
          <a:lstStyle/>
          <a:p>
            <a:r>
              <a:rPr lang="en-US" sz="1200" b="1">
                <a:solidFill>
                  <a:schemeClr val="accent2"/>
                </a:solidFill>
              </a:rPr>
              <a:t>MEM/WB</a:t>
            </a:r>
          </a:p>
        </p:txBody>
      </p:sp>
      <p:sp>
        <p:nvSpPr>
          <p:cNvPr id="1265795" name="Rectangle 131"/>
          <p:cNvSpPr>
            <a:spLocks noChangeArrowheads="1"/>
          </p:cNvSpPr>
          <p:nvPr/>
        </p:nvSpPr>
        <p:spPr bwMode="auto">
          <a:xfrm>
            <a:off x="4267200" y="1981200"/>
            <a:ext cx="152400" cy="228600"/>
          </a:xfrm>
          <a:prstGeom prst="rect">
            <a:avLst/>
          </a:prstGeom>
          <a:noFill/>
          <a:ln w="12700">
            <a:solidFill>
              <a:schemeClr val="accent1"/>
            </a:solidFill>
            <a:miter lim="800000"/>
            <a:headEnd/>
            <a:tailEnd/>
          </a:ln>
          <a:effectLst/>
        </p:spPr>
        <p:txBody>
          <a:bodyPr wrap="none" anchor="ctr"/>
          <a:lstStyle/>
          <a:p>
            <a:endParaRPr lang="en-US"/>
          </a:p>
        </p:txBody>
      </p:sp>
      <p:sp>
        <p:nvSpPr>
          <p:cNvPr id="1265796" name="Rectangle 132"/>
          <p:cNvSpPr>
            <a:spLocks noChangeArrowheads="1"/>
          </p:cNvSpPr>
          <p:nvPr/>
        </p:nvSpPr>
        <p:spPr bwMode="auto">
          <a:xfrm>
            <a:off x="4267200" y="1752600"/>
            <a:ext cx="152400" cy="228600"/>
          </a:xfrm>
          <a:prstGeom prst="rect">
            <a:avLst/>
          </a:prstGeom>
          <a:noFill/>
          <a:ln w="12700">
            <a:solidFill>
              <a:schemeClr val="accent1"/>
            </a:solidFill>
            <a:miter lim="800000"/>
            <a:headEnd/>
            <a:tailEnd/>
          </a:ln>
          <a:effectLst/>
        </p:spPr>
        <p:txBody>
          <a:bodyPr wrap="none" anchor="ctr"/>
          <a:lstStyle/>
          <a:p>
            <a:endParaRPr lang="en-US"/>
          </a:p>
        </p:txBody>
      </p:sp>
      <p:sp>
        <p:nvSpPr>
          <p:cNvPr id="1265797" name="Rectangle 133"/>
          <p:cNvSpPr>
            <a:spLocks noChangeArrowheads="1"/>
          </p:cNvSpPr>
          <p:nvPr/>
        </p:nvSpPr>
        <p:spPr bwMode="auto">
          <a:xfrm>
            <a:off x="4267200" y="1524000"/>
            <a:ext cx="152400" cy="228600"/>
          </a:xfrm>
          <a:prstGeom prst="rect">
            <a:avLst/>
          </a:prstGeom>
          <a:noFill/>
          <a:ln w="12700">
            <a:solidFill>
              <a:schemeClr val="accent1"/>
            </a:solidFill>
            <a:miter lim="800000"/>
            <a:headEnd/>
            <a:tailEnd/>
          </a:ln>
          <a:effectLst/>
        </p:spPr>
        <p:txBody>
          <a:bodyPr wrap="none" anchor="ctr"/>
          <a:lstStyle/>
          <a:p>
            <a:endParaRPr lang="en-US"/>
          </a:p>
        </p:txBody>
      </p:sp>
      <p:sp>
        <p:nvSpPr>
          <p:cNvPr id="1265798" name="Rectangle 134"/>
          <p:cNvSpPr>
            <a:spLocks noChangeArrowheads="1"/>
          </p:cNvSpPr>
          <p:nvPr/>
        </p:nvSpPr>
        <p:spPr bwMode="auto">
          <a:xfrm>
            <a:off x="6553200" y="1981200"/>
            <a:ext cx="152400" cy="228600"/>
          </a:xfrm>
          <a:prstGeom prst="rect">
            <a:avLst/>
          </a:prstGeom>
          <a:noFill/>
          <a:ln w="12700">
            <a:solidFill>
              <a:schemeClr val="accent1"/>
            </a:solidFill>
            <a:miter lim="800000"/>
            <a:headEnd/>
            <a:tailEnd/>
          </a:ln>
          <a:effectLst/>
        </p:spPr>
        <p:txBody>
          <a:bodyPr wrap="none" anchor="ctr"/>
          <a:lstStyle/>
          <a:p>
            <a:endParaRPr lang="en-US"/>
          </a:p>
        </p:txBody>
      </p:sp>
      <p:sp>
        <p:nvSpPr>
          <p:cNvPr id="1265799" name="Rectangle 135"/>
          <p:cNvSpPr>
            <a:spLocks noChangeArrowheads="1"/>
          </p:cNvSpPr>
          <p:nvPr/>
        </p:nvSpPr>
        <p:spPr bwMode="auto">
          <a:xfrm>
            <a:off x="6553200" y="1752600"/>
            <a:ext cx="152400" cy="228600"/>
          </a:xfrm>
          <a:prstGeom prst="rect">
            <a:avLst/>
          </a:prstGeom>
          <a:noFill/>
          <a:ln w="12700">
            <a:solidFill>
              <a:schemeClr val="accent1"/>
            </a:solidFill>
            <a:miter lim="800000"/>
            <a:headEnd/>
            <a:tailEnd/>
          </a:ln>
          <a:effectLst/>
        </p:spPr>
        <p:txBody>
          <a:bodyPr wrap="none" anchor="ctr"/>
          <a:lstStyle/>
          <a:p>
            <a:endParaRPr lang="en-US"/>
          </a:p>
        </p:txBody>
      </p:sp>
      <p:sp>
        <p:nvSpPr>
          <p:cNvPr id="1265800" name="Rectangle 136"/>
          <p:cNvSpPr>
            <a:spLocks noChangeArrowheads="1"/>
          </p:cNvSpPr>
          <p:nvPr/>
        </p:nvSpPr>
        <p:spPr bwMode="auto">
          <a:xfrm>
            <a:off x="8229600" y="2590800"/>
            <a:ext cx="152400" cy="228600"/>
          </a:xfrm>
          <a:prstGeom prst="rect">
            <a:avLst/>
          </a:prstGeom>
          <a:noFill/>
          <a:ln w="12700">
            <a:solidFill>
              <a:schemeClr val="accent1"/>
            </a:solidFill>
            <a:miter lim="800000"/>
            <a:headEnd/>
            <a:tailEnd/>
          </a:ln>
          <a:effectLst/>
        </p:spPr>
        <p:txBody>
          <a:bodyPr wrap="none" anchor="ctr"/>
          <a:lstStyle/>
          <a:p>
            <a:endParaRPr lang="en-US"/>
          </a:p>
        </p:txBody>
      </p:sp>
      <p:sp>
        <p:nvSpPr>
          <p:cNvPr id="1265801" name="Rectangle 137"/>
          <p:cNvSpPr>
            <a:spLocks noChangeArrowheads="1"/>
          </p:cNvSpPr>
          <p:nvPr/>
        </p:nvSpPr>
        <p:spPr bwMode="auto">
          <a:xfrm>
            <a:off x="3200400" y="1752600"/>
            <a:ext cx="533400" cy="304800"/>
          </a:xfrm>
          <a:prstGeom prst="rect">
            <a:avLst/>
          </a:prstGeom>
          <a:noFill/>
          <a:ln w="12700">
            <a:noFill/>
            <a:miter lim="800000"/>
            <a:headEnd/>
            <a:tailEnd/>
          </a:ln>
          <a:effectLst/>
        </p:spPr>
        <p:txBody>
          <a:bodyPr wrap="none" lIns="19050" tIns="26988" rIns="19050" bIns="26988"/>
          <a:lstStyle/>
          <a:p>
            <a:pPr algn="ctr"/>
            <a:r>
              <a:rPr lang="en-US" sz="1200" b="1"/>
              <a:t>Control</a:t>
            </a:r>
          </a:p>
        </p:txBody>
      </p:sp>
      <p:sp>
        <p:nvSpPr>
          <p:cNvPr id="1265802" name="Oval 138"/>
          <p:cNvSpPr>
            <a:spLocks noChangeArrowheads="1"/>
          </p:cNvSpPr>
          <p:nvPr/>
        </p:nvSpPr>
        <p:spPr bwMode="auto">
          <a:xfrm>
            <a:off x="3048000" y="1371600"/>
            <a:ext cx="762000" cy="990600"/>
          </a:xfrm>
          <a:prstGeom prst="ellipse">
            <a:avLst/>
          </a:prstGeom>
          <a:noFill/>
          <a:ln w="12700">
            <a:solidFill>
              <a:schemeClr val="accent1"/>
            </a:solidFill>
            <a:round/>
            <a:headEnd/>
            <a:tailEnd/>
          </a:ln>
          <a:effectLst/>
        </p:spPr>
        <p:txBody>
          <a:bodyPr wrap="none" anchor="ctr"/>
          <a:lstStyle/>
          <a:p>
            <a:endParaRPr lang="en-US"/>
          </a:p>
        </p:txBody>
      </p:sp>
      <p:sp>
        <p:nvSpPr>
          <p:cNvPr id="1265803" name="Line 139"/>
          <p:cNvSpPr>
            <a:spLocks noChangeShapeType="1"/>
          </p:cNvSpPr>
          <p:nvPr/>
        </p:nvSpPr>
        <p:spPr bwMode="auto">
          <a:xfrm>
            <a:off x="2514600" y="1905000"/>
            <a:ext cx="0" cy="1219200"/>
          </a:xfrm>
          <a:prstGeom prst="line">
            <a:avLst/>
          </a:prstGeom>
          <a:noFill/>
          <a:ln w="12700">
            <a:solidFill>
              <a:schemeClr val="accent1"/>
            </a:solidFill>
            <a:round/>
            <a:headEnd/>
            <a:tailEnd/>
          </a:ln>
          <a:effectLst/>
        </p:spPr>
        <p:txBody>
          <a:bodyPr/>
          <a:lstStyle/>
          <a:p>
            <a:endParaRPr lang="en-US"/>
          </a:p>
        </p:txBody>
      </p:sp>
      <p:sp>
        <p:nvSpPr>
          <p:cNvPr id="1265804" name="Line 140"/>
          <p:cNvSpPr>
            <a:spLocks noChangeShapeType="1"/>
          </p:cNvSpPr>
          <p:nvPr/>
        </p:nvSpPr>
        <p:spPr bwMode="auto">
          <a:xfrm>
            <a:off x="2514600" y="1905000"/>
            <a:ext cx="533400" cy="0"/>
          </a:xfrm>
          <a:prstGeom prst="line">
            <a:avLst/>
          </a:prstGeom>
          <a:noFill/>
          <a:ln w="12700">
            <a:solidFill>
              <a:schemeClr val="accent1"/>
            </a:solidFill>
            <a:round/>
            <a:headEnd/>
            <a:tailEnd type="triangle" w="med" len="med"/>
          </a:ln>
          <a:effectLst/>
        </p:spPr>
        <p:txBody>
          <a:bodyPr/>
          <a:lstStyle/>
          <a:p>
            <a:endParaRPr lang="en-US"/>
          </a:p>
        </p:txBody>
      </p:sp>
      <p:sp>
        <p:nvSpPr>
          <p:cNvPr id="1265805" name="Line 141"/>
          <p:cNvSpPr>
            <a:spLocks noChangeShapeType="1"/>
          </p:cNvSpPr>
          <p:nvPr/>
        </p:nvSpPr>
        <p:spPr bwMode="auto">
          <a:xfrm>
            <a:off x="3733800" y="1676400"/>
            <a:ext cx="533400" cy="0"/>
          </a:xfrm>
          <a:prstGeom prst="line">
            <a:avLst/>
          </a:prstGeom>
          <a:noFill/>
          <a:ln w="12700">
            <a:solidFill>
              <a:schemeClr val="accent1"/>
            </a:solidFill>
            <a:round/>
            <a:headEnd/>
            <a:tailEnd type="triangle" w="med" len="med"/>
          </a:ln>
          <a:effectLst/>
        </p:spPr>
        <p:txBody>
          <a:bodyPr/>
          <a:lstStyle/>
          <a:p>
            <a:endParaRPr lang="en-US"/>
          </a:p>
        </p:txBody>
      </p:sp>
      <p:sp>
        <p:nvSpPr>
          <p:cNvPr id="1265806" name="Line 142"/>
          <p:cNvSpPr>
            <a:spLocks noChangeShapeType="1"/>
          </p:cNvSpPr>
          <p:nvPr/>
        </p:nvSpPr>
        <p:spPr bwMode="auto">
          <a:xfrm>
            <a:off x="3810000" y="1905000"/>
            <a:ext cx="457200" cy="0"/>
          </a:xfrm>
          <a:prstGeom prst="line">
            <a:avLst/>
          </a:prstGeom>
          <a:noFill/>
          <a:ln w="12700">
            <a:solidFill>
              <a:schemeClr val="accent1"/>
            </a:solidFill>
            <a:round/>
            <a:headEnd/>
            <a:tailEnd type="triangle" w="med" len="med"/>
          </a:ln>
          <a:effectLst/>
        </p:spPr>
        <p:txBody>
          <a:bodyPr/>
          <a:lstStyle/>
          <a:p>
            <a:endParaRPr lang="en-US"/>
          </a:p>
        </p:txBody>
      </p:sp>
      <p:sp>
        <p:nvSpPr>
          <p:cNvPr id="1265807" name="Line 143"/>
          <p:cNvSpPr>
            <a:spLocks noChangeShapeType="1"/>
          </p:cNvSpPr>
          <p:nvPr/>
        </p:nvSpPr>
        <p:spPr bwMode="auto">
          <a:xfrm>
            <a:off x="3733800" y="2133600"/>
            <a:ext cx="533400" cy="0"/>
          </a:xfrm>
          <a:prstGeom prst="line">
            <a:avLst/>
          </a:prstGeom>
          <a:noFill/>
          <a:ln w="12700">
            <a:solidFill>
              <a:schemeClr val="accent1"/>
            </a:solidFill>
            <a:round/>
            <a:headEnd/>
            <a:tailEnd type="triangle" w="med" len="med"/>
          </a:ln>
          <a:effectLst/>
        </p:spPr>
        <p:txBody>
          <a:bodyPr/>
          <a:lstStyle/>
          <a:p>
            <a:endParaRPr lang="en-US"/>
          </a:p>
        </p:txBody>
      </p:sp>
      <p:sp>
        <p:nvSpPr>
          <p:cNvPr id="1265808" name="Line 144"/>
          <p:cNvSpPr>
            <a:spLocks noChangeShapeType="1"/>
          </p:cNvSpPr>
          <p:nvPr/>
        </p:nvSpPr>
        <p:spPr bwMode="auto">
          <a:xfrm>
            <a:off x="6705600" y="2133600"/>
            <a:ext cx="1524000" cy="533400"/>
          </a:xfrm>
          <a:prstGeom prst="line">
            <a:avLst/>
          </a:prstGeom>
          <a:noFill/>
          <a:ln w="12700">
            <a:solidFill>
              <a:schemeClr val="accent1"/>
            </a:solidFill>
            <a:round/>
            <a:headEnd/>
            <a:tailEnd type="triangle" w="med" len="med"/>
          </a:ln>
          <a:effectLst/>
        </p:spPr>
        <p:txBody>
          <a:bodyPr/>
          <a:lstStyle/>
          <a:p>
            <a:endParaRPr lang="en-US"/>
          </a:p>
        </p:txBody>
      </p:sp>
      <p:sp>
        <p:nvSpPr>
          <p:cNvPr id="1265809" name="Line 145"/>
          <p:cNvSpPr>
            <a:spLocks noChangeShapeType="1"/>
          </p:cNvSpPr>
          <p:nvPr/>
        </p:nvSpPr>
        <p:spPr bwMode="auto">
          <a:xfrm>
            <a:off x="4419600" y="2133600"/>
            <a:ext cx="2133600" cy="0"/>
          </a:xfrm>
          <a:prstGeom prst="line">
            <a:avLst/>
          </a:prstGeom>
          <a:noFill/>
          <a:ln w="12700">
            <a:solidFill>
              <a:schemeClr val="accent1"/>
            </a:solidFill>
            <a:round/>
            <a:headEnd/>
            <a:tailEnd type="triangle" w="med" len="med"/>
          </a:ln>
          <a:effectLst/>
        </p:spPr>
        <p:txBody>
          <a:bodyPr/>
          <a:lstStyle/>
          <a:p>
            <a:endParaRPr lang="en-US"/>
          </a:p>
        </p:txBody>
      </p:sp>
      <p:sp>
        <p:nvSpPr>
          <p:cNvPr id="1265810" name="Line 146"/>
          <p:cNvSpPr>
            <a:spLocks noChangeShapeType="1"/>
          </p:cNvSpPr>
          <p:nvPr/>
        </p:nvSpPr>
        <p:spPr bwMode="auto">
          <a:xfrm>
            <a:off x="4419600" y="1905000"/>
            <a:ext cx="2133600" cy="0"/>
          </a:xfrm>
          <a:prstGeom prst="line">
            <a:avLst/>
          </a:prstGeom>
          <a:noFill/>
          <a:ln w="12700">
            <a:solidFill>
              <a:schemeClr val="accent1"/>
            </a:solidFill>
            <a:round/>
            <a:headEnd/>
            <a:tailEnd type="triangle" w="med" len="med"/>
          </a:ln>
          <a:effectLst/>
        </p:spPr>
        <p:txBody>
          <a:bodyPr/>
          <a:lstStyle/>
          <a:p>
            <a:endParaRPr lang="en-US"/>
          </a:p>
        </p:txBody>
      </p:sp>
      <p:sp>
        <p:nvSpPr>
          <p:cNvPr id="1265811" name="Line 147"/>
          <p:cNvSpPr>
            <a:spLocks noChangeShapeType="1"/>
          </p:cNvSpPr>
          <p:nvPr/>
        </p:nvSpPr>
        <p:spPr bwMode="auto">
          <a:xfrm>
            <a:off x="4419600" y="1600200"/>
            <a:ext cx="609600" cy="0"/>
          </a:xfrm>
          <a:prstGeom prst="line">
            <a:avLst/>
          </a:prstGeom>
          <a:noFill/>
          <a:ln w="12700">
            <a:solidFill>
              <a:schemeClr val="accent1"/>
            </a:solidFill>
            <a:round/>
            <a:headEnd/>
            <a:tailEnd/>
          </a:ln>
          <a:effectLst/>
        </p:spPr>
        <p:txBody>
          <a:bodyPr/>
          <a:lstStyle/>
          <a:p>
            <a:endParaRPr lang="en-US"/>
          </a:p>
        </p:txBody>
      </p:sp>
      <p:sp>
        <p:nvSpPr>
          <p:cNvPr id="1265812" name="Line 148"/>
          <p:cNvSpPr>
            <a:spLocks noChangeShapeType="1"/>
          </p:cNvSpPr>
          <p:nvPr/>
        </p:nvSpPr>
        <p:spPr bwMode="auto">
          <a:xfrm>
            <a:off x="8763000" y="2743200"/>
            <a:ext cx="0" cy="304800"/>
          </a:xfrm>
          <a:prstGeom prst="line">
            <a:avLst/>
          </a:prstGeom>
          <a:noFill/>
          <a:ln w="12700">
            <a:solidFill>
              <a:schemeClr val="accent1"/>
            </a:solidFill>
            <a:round/>
            <a:headEnd/>
            <a:tailEnd type="triangle" w="med" len="med"/>
          </a:ln>
          <a:effectLst/>
        </p:spPr>
        <p:txBody>
          <a:bodyPr/>
          <a:lstStyle/>
          <a:p>
            <a:endParaRPr lang="en-US"/>
          </a:p>
        </p:txBody>
      </p:sp>
      <p:sp>
        <p:nvSpPr>
          <p:cNvPr id="1265813" name="Line 149"/>
          <p:cNvSpPr>
            <a:spLocks noChangeShapeType="1"/>
          </p:cNvSpPr>
          <p:nvPr/>
        </p:nvSpPr>
        <p:spPr bwMode="auto">
          <a:xfrm>
            <a:off x="6705600" y="1905000"/>
            <a:ext cx="685800" cy="0"/>
          </a:xfrm>
          <a:prstGeom prst="line">
            <a:avLst/>
          </a:prstGeom>
          <a:noFill/>
          <a:ln w="12700">
            <a:solidFill>
              <a:schemeClr val="accent1"/>
            </a:solidFill>
            <a:round/>
            <a:headEnd/>
            <a:tailEnd/>
          </a:ln>
          <a:effectLst/>
        </p:spPr>
        <p:txBody>
          <a:bodyPr/>
          <a:lstStyle/>
          <a:p>
            <a:endParaRPr lang="en-US"/>
          </a:p>
        </p:txBody>
      </p:sp>
      <p:sp>
        <p:nvSpPr>
          <p:cNvPr id="1265814" name="Line 150"/>
          <p:cNvSpPr>
            <a:spLocks noChangeShapeType="1"/>
          </p:cNvSpPr>
          <p:nvPr/>
        </p:nvSpPr>
        <p:spPr bwMode="auto">
          <a:xfrm>
            <a:off x="8382000" y="2743200"/>
            <a:ext cx="381000" cy="0"/>
          </a:xfrm>
          <a:prstGeom prst="line">
            <a:avLst/>
          </a:prstGeom>
          <a:noFill/>
          <a:ln w="12700">
            <a:solidFill>
              <a:schemeClr val="accent1"/>
            </a:solidFill>
            <a:round/>
            <a:headEnd/>
            <a:tailEnd/>
          </a:ln>
          <a:effectLst/>
        </p:spPr>
        <p:txBody>
          <a:bodyPr/>
          <a:lstStyle/>
          <a:p>
            <a:endParaRPr lang="en-US"/>
          </a:p>
        </p:txBody>
      </p:sp>
      <p:sp>
        <p:nvSpPr>
          <p:cNvPr id="1265815" name="Line 151"/>
          <p:cNvSpPr>
            <a:spLocks noChangeShapeType="1"/>
          </p:cNvSpPr>
          <p:nvPr/>
        </p:nvSpPr>
        <p:spPr bwMode="auto">
          <a:xfrm>
            <a:off x="7391400" y="1905000"/>
            <a:ext cx="0" cy="152400"/>
          </a:xfrm>
          <a:prstGeom prst="line">
            <a:avLst/>
          </a:prstGeom>
          <a:noFill/>
          <a:ln w="12700">
            <a:solidFill>
              <a:schemeClr val="accent1"/>
            </a:solidFill>
            <a:round/>
            <a:headEnd/>
            <a:tailEnd type="triangle" w="med" len="med"/>
          </a:ln>
          <a:effectLst/>
        </p:spPr>
        <p:txBody>
          <a:bodyPr/>
          <a:lstStyle/>
          <a:p>
            <a:endParaRPr lang="en-US"/>
          </a:p>
        </p:txBody>
      </p:sp>
      <p:sp>
        <p:nvSpPr>
          <p:cNvPr id="1265816" name="Line 152"/>
          <p:cNvSpPr>
            <a:spLocks noChangeShapeType="1"/>
          </p:cNvSpPr>
          <p:nvPr/>
        </p:nvSpPr>
        <p:spPr bwMode="auto">
          <a:xfrm>
            <a:off x="5029200" y="1600200"/>
            <a:ext cx="0" cy="228600"/>
          </a:xfrm>
          <a:prstGeom prst="line">
            <a:avLst/>
          </a:prstGeom>
          <a:noFill/>
          <a:ln w="12700">
            <a:solidFill>
              <a:schemeClr val="accent1"/>
            </a:solidFill>
            <a:round/>
            <a:headEnd/>
            <a:tailEnd type="triangle" w="med" len="med"/>
          </a:ln>
          <a:effectLst/>
        </p:spPr>
        <p:txBody>
          <a:bodyPr/>
          <a:lstStyle/>
          <a:p>
            <a:endParaRPr lang="en-US"/>
          </a:p>
        </p:txBody>
      </p:sp>
      <p:sp>
        <p:nvSpPr>
          <p:cNvPr id="1265817" name="AutoShape 153"/>
          <p:cNvSpPr>
            <a:spLocks noChangeArrowheads="1"/>
          </p:cNvSpPr>
          <p:nvPr/>
        </p:nvSpPr>
        <p:spPr bwMode="auto">
          <a:xfrm rot="-5400000">
            <a:off x="4648200" y="5257800"/>
            <a:ext cx="6858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1265818" name="Line 154"/>
          <p:cNvSpPr>
            <a:spLocks noChangeShapeType="1"/>
          </p:cNvSpPr>
          <p:nvPr/>
        </p:nvSpPr>
        <p:spPr bwMode="auto">
          <a:xfrm>
            <a:off x="5105400" y="5334000"/>
            <a:ext cx="1447800" cy="0"/>
          </a:xfrm>
          <a:prstGeom prst="line">
            <a:avLst/>
          </a:prstGeom>
          <a:noFill/>
          <a:ln w="19050">
            <a:solidFill>
              <a:schemeClr val="tx1"/>
            </a:solidFill>
            <a:round/>
            <a:headEnd/>
            <a:tailEnd/>
          </a:ln>
          <a:effectLst/>
        </p:spPr>
        <p:txBody>
          <a:bodyPr/>
          <a:lstStyle/>
          <a:p>
            <a:endParaRPr lang="en-US"/>
          </a:p>
        </p:txBody>
      </p:sp>
      <p:sp>
        <p:nvSpPr>
          <p:cNvPr id="1265819" name="Line 155"/>
          <p:cNvSpPr>
            <a:spLocks noChangeShapeType="1"/>
          </p:cNvSpPr>
          <p:nvPr/>
        </p:nvSpPr>
        <p:spPr bwMode="auto">
          <a:xfrm>
            <a:off x="2514600" y="5562600"/>
            <a:ext cx="1752600" cy="0"/>
          </a:xfrm>
          <a:prstGeom prst="line">
            <a:avLst/>
          </a:prstGeom>
          <a:noFill/>
          <a:ln w="19050">
            <a:solidFill>
              <a:schemeClr val="tx1"/>
            </a:solidFill>
            <a:round/>
            <a:headEnd/>
            <a:tailEnd/>
          </a:ln>
          <a:effectLst/>
        </p:spPr>
        <p:txBody>
          <a:bodyPr/>
          <a:lstStyle/>
          <a:p>
            <a:endParaRPr lang="en-US"/>
          </a:p>
        </p:txBody>
      </p:sp>
      <p:sp>
        <p:nvSpPr>
          <p:cNvPr id="1265820" name="Line 156"/>
          <p:cNvSpPr>
            <a:spLocks noChangeShapeType="1"/>
          </p:cNvSpPr>
          <p:nvPr/>
        </p:nvSpPr>
        <p:spPr bwMode="auto">
          <a:xfrm>
            <a:off x="4419600" y="5562600"/>
            <a:ext cx="457200" cy="0"/>
          </a:xfrm>
          <a:prstGeom prst="line">
            <a:avLst/>
          </a:prstGeom>
          <a:noFill/>
          <a:ln w="19050">
            <a:solidFill>
              <a:schemeClr val="tx1"/>
            </a:solidFill>
            <a:round/>
            <a:headEnd/>
            <a:tailEnd/>
          </a:ln>
          <a:effectLst/>
        </p:spPr>
        <p:txBody>
          <a:bodyPr/>
          <a:lstStyle/>
          <a:p>
            <a:endParaRPr lang="en-US"/>
          </a:p>
        </p:txBody>
      </p:sp>
      <p:sp>
        <p:nvSpPr>
          <p:cNvPr id="1265823" name="Oval 159"/>
          <p:cNvSpPr>
            <a:spLocks noChangeArrowheads="1"/>
          </p:cNvSpPr>
          <p:nvPr/>
        </p:nvSpPr>
        <p:spPr bwMode="auto">
          <a:xfrm>
            <a:off x="5943600" y="4343400"/>
            <a:ext cx="457200" cy="533400"/>
          </a:xfrm>
          <a:prstGeom prst="ellipse">
            <a:avLst/>
          </a:prstGeom>
          <a:noFill/>
          <a:ln w="12700">
            <a:solidFill>
              <a:schemeClr val="accent1"/>
            </a:solidFill>
            <a:round/>
            <a:headEnd/>
            <a:tailEnd/>
          </a:ln>
          <a:effectLst/>
        </p:spPr>
        <p:txBody>
          <a:bodyPr wrap="none" anchor="ctr"/>
          <a:lstStyle/>
          <a:p>
            <a:endParaRPr lang="en-US"/>
          </a:p>
        </p:txBody>
      </p:sp>
      <p:sp>
        <p:nvSpPr>
          <p:cNvPr id="1265824" name="Rectangle 160"/>
          <p:cNvSpPr>
            <a:spLocks noChangeArrowheads="1"/>
          </p:cNvSpPr>
          <p:nvPr/>
        </p:nvSpPr>
        <p:spPr bwMode="auto">
          <a:xfrm>
            <a:off x="5943600" y="4343400"/>
            <a:ext cx="457200" cy="457200"/>
          </a:xfrm>
          <a:prstGeom prst="rect">
            <a:avLst/>
          </a:prstGeom>
          <a:noFill/>
          <a:ln w="12700">
            <a:noFill/>
            <a:miter lim="800000"/>
            <a:headEnd/>
            <a:tailEnd/>
          </a:ln>
          <a:effectLst/>
        </p:spPr>
        <p:txBody>
          <a:bodyPr wrap="none" lIns="19050" tIns="26988" rIns="19050" bIns="26988"/>
          <a:lstStyle/>
          <a:p>
            <a:pPr algn="ctr" defTabSz="904875">
              <a:lnSpc>
                <a:spcPts val="1600"/>
              </a:lnSpc>
              <a:tabLst>
                <a:tab pos="452438" algn="l"/>
                <a:tab pos="904875" algn="l"/>
                <a:tab pos="1357313" algn="l"/>
              </a:tabLst>
            </a:pPr>
            <a:r>
              <a:rPr lang="en-US" sz="1200" b="1"/>
              <a:t>ALU</a:t>
            </a:r>
          </a:p>
          <a:p>
            <a:pPr algn="ctr" defTabSz="904875">
              <a:lnSpc>
                <a:spcPts val="1600"/>
              </a:lnSpc>
              <a:tabLst>
                <a:tab pos="452438" algn="l"/>
                <a:tab pos="904875" algn="l"/>
                <a:tab pos="1357313" algn="l"/>
              </a:tabLst>
            </a:pPr>
            <a:r>
              <a:rPr lang="en-US" sz="1200" b="1"/>
              <a:t>cntrl</a:t>
            </a:r>
          </a:p>
        </p:txBody>
      </p:sp>
      <p:sp>
        <p:nvSpPr>
          <p:cNvPr id="1265825" name="Line 161"/>
          <p:cNvSpPr>
            <a:spLocks noChangeShapeType="1"/>
          </p:cNvSpPr>
          <p:nvPr/>
        </p:nvSpPr>
        <p:spPr bwMode="auto">
          <a:xfrm>
            <a:off x="5181600" y="4648200"/>
            <a:ext cx="762000" cy="0"/>
          </a:xfrm>
          <a:prstGeom prst="line">
            <a:avLst/>
          </a:prstGeom>
          <a:noFill/>
          <a:ln w="12700">
            <a:solidFill>
              <a:schemeClr val="accent1"/>
            </a:solidFill>
            <a:round/>
            <a:headEnd/>
            <a:tailEnd type="triangle" w="med" len="med"/>
          </a:ln>
          <a:effectLst/>
        </p:spPr>
        <p:txBody>
          <a:bodyPr/>
          <a:lstStyle/>
          <a:p>
            <a:endParaRPr lang="en-US"/>
          </a:p>
        </p:txBody>
      </p:sp>
      <p:sp>
        <p:nvSpPr>
          <p:cNvPr id="1265826" name="Line 162"/>
          <p:cNvSpPr>
            <a:spLocks noChangeShapeType="1"/>
          </p:cNvSpPr>
          <p:nvPr/>
        </p:nvSpPr>
        <p:spPr bwMode="auto">
          <a:xfrm flipV="1">
            <a:off x="6172200" y="4191000"/>
            <a:ext cx="0" cy="152400"/>
          </a:xfrm>
          <a:prstGeom prst="line">
            <a:avLst/>
          </a:prstGeom>
          <a:noFill/>
          <a:ln w="12700">
            <a:solidFill>
              <a:schemeClr val="tx1"/>
            </a:solidFill>
            <a:round/>
            <a:headEnd/>
            <a:tailEnd type="triangle" w="med" len="med"/>
          </a:ln>
          <a:effectLst/>
        </p:spPr>
        <p:txBody>
          <a:bodyPr/>
          <a:lstStyle/>
          <a:p>
            <a:endParaRPr lang="en-US"/>
          </a:p>
        </p:txBody>
      </p:sp>
      <p:sp>
        <p:nvSpPr>
          <p:cNvPr id="1265827" name="AutoShape 163"/>
          <p:cNvSpPr>
            <a:spLocks noChangeArrowheads="1"/>
          </p:cNvSpPr>
          <p:nvPr/>
        </p:nvSpPr>
        <p:spPr bwMode="auto">
          <a:xfrm>
            <a:off x="7315200" y="2590800"/>
            <a:ext cx="381000" cy="304800"/>
          </a:xfrm>
          <a:prstGeom prst="flowChartDelay">
            <a:avLst/>
          </a:prstGeom>
          <a:noFill/>
          <a:ln w="12700">
            <a:solidFill>
              <a:schemeClr val="accent1"/>
            </a:solidFill>
            <a:miter lim="800000"/>
            <a:headEnd/>
            <a:tailEnd/>
          </a:ln>
          <a:effectLst/>
        </p:spPr>
        <p:txBody>
          <a:bodyPr wrap="none" anchor="ctr"/>
          <a:lstStyle/>
          <a:p>
            <a:endParaRPr lang="en-US"/>
          </a:p>
        </p:txBody>
      </p:sp>
      <p:sp>
        <p:nvSpPr>
          <p:cNvPr id="1265828" name="Line 164"/>
          <p:cNvSpPr>
            <a:spLocks noChangeShapeType="1"/>
          </p:cNvSpPr>
          <p:nvPr/>
        </p:nvSpPr>
        <p:spPr bwMode="auto">
          <a:xfrm flipV="1">
            <a:off x="6934200" y="2819400"/>
            <a:ext cx="381000" cy="0"/>
          </a:xfrm>
          <a:prstGeom prst="line">
            <a:avLst/>
          </a:prstGeom>
          <a:noFill/>
          <a:ln w="12700">
            <a:solidFill>
              <a:schemeClr val="accent1"/>
            </a:solidFill>
            <a:round/>
            <a:headEnd/>
            <a:tailEnd/>
          </a:ln>
          <a:effectLst/>
        </p:spPr>
        <p:txBody>
          <a:bodyPr/>
          <a:lstStyle/>
          <a:p>
            <a:endParaRPr lang="en-US"/>
          </a:p>
        </p:txBody>
      </p:sp>
      <p:sp>
        <p:nvSpPr>
          <p:cNvPr id="1265829" name="Line 165"/>
          <p:cNvSpPr>
            <a:spLocks noChangeShapeType="1"/>
          </p:cNvSpPr>
          <p:nvPr/>
        </p:nvSpPr>
        <p:spPr bwMode="auto">
          <a:xfrm>
            <a:off x="6934200" y="2819400"/>
            <a:ext cx="0" cy="152400"/>
          </a:xfrm>
          <a:prstGeom prst="line">
            <a:avLst/>
          </a:prstGeom>
          <a:noFill/>
          <a:ln w="12700">
            <a:solidFill>
              <a:schemeClr val="accent1"/>
            </a:solidFill>
            <a:round/>
            <a:headEnd/>
            <a:tailEnd/>
          </a:ln>
          <a:effectLst/>
        </p:spPr>
        <p:txBody>
          <a:bodyPr/>
          <a:lstStyle/>
          <a:p>
            <a:endParaRPr lang="en-US"/>
          </a:p>
        </p:txBody>
      </p:sp>
      <p:sp>
        <p:nvSpPr>
          <p:cNvPr id="1265837" name="Rectangle 173"/>
          <p:cNvSpPr>
            <a:spLocks noChangeArrowheads="1"/>
          </p:cNvSpPr>
          <p:nvPr/>
        </p:nvSpPr>
        <p:spPr bwMode="auto">
          <a:xfrm>
            <a:off x="6858000" y="2438400"/>
            <a:ext cx="533400" cy="304800"/>
          </a:xfrm>
          <a:prstGeom prst="rect">
            <a:avLst/>
          </a:prstGeom>
          <a:noFill/>
          <a:ln w="12700">
            <a:noFill/>
            <a:miter lim="800000"/>
            <a:headEnd/>
            <a:tailEnd/>
          </a:ln>
          <a:effectLst/>
        </p:spPr>
        <p:txBody>
          <a:bodyPr wrap="none" lIns="19050" tIns="26988" rIns="19050" bIns="26988"/>
          <a:lstStyle/>
          <a:p>
            <a:pPr algn="ctr"/>
            <a:r>
              <a:rPr lang="en-US" sz="1200" b="1"/>
              <a:t>Branch</a:t>
            </a:r>
          </a:p>
        </p:txBody>
      </p:sp>
      <p:sp>
        <p:nvSpPr>
          <p:cNvPr id="1265838" name="Line 174"/>
          <p:cNvSpPr>
            <a:spLocks noChangeShapeType="1"/>
          </p:cNvSpPr>
          <p:nvPr/>
        </p:nvSpPr>
        <p:spPr bwMode="auto">
          <a:xfrm>
            <a:off x="7162800" y="2667000"/>
            <a:ext cx="152400" cy="0"/>
          </a:xfrm>
          <a:prstGeom prst="line">
            <a:avLst/>
          </a:prstGeom>
          <a:noFill/>
          <a:ln w="12700">
            <a:solidFill>
              <a:schemeClr val="accent1"/>
            </a:solidFill>
            <a:round/>
            <a:headEnd/>
            <a:tailEnd/>
          </a:ln>
          <a:effectLst/>
        </p:spPr>
        <p:txBody>
          <a:bodyPr/>
          <a:lstStyle/>
          <a:p>
            <a:endParaRPr lang="en-US"/>
          </a:p>
        </p:txBody>
      </p:sp>
      <p:sp>
        <p:nvSpPr>
          <p:cNvPr id="1265839" name="Line 175"/>
          <p:cNvSpPr>
            <a:spLocks noChangeShapeType="1"/>
          </p:cNvSpPr>
          <p:nvPr/>
        </p:nvSpPr>
        <p:spPr bwMode="auto">
          <a:xfrm>
            <a:off x="7848600" y="914400"/>
            <a:ext cx="0" cy="1828800"/>
          </a:xfrm>
          <a:prstGeom prst="line">
            <a:avLst/>
          </a:prstGeom>
          <a:noFill/>
          <a:ln w="12700">
            <a:solidFill>
              <a:schemeClr val="accent1"/>
            </a:solidFill>
            <a:round/>
            <a:headEnd/>
            <a:tailEnd/>
          </a:ln>
          <a:effectLst/>
        </p:spPr>
        <p:txBody>
          <a:bodyPr/>
          <a:lstStyle/>
          <a:p>
            <a:endParaRPr lang="en-US"/>
          </a:p>
        </p:txBody>
      </p:sp>
      <p:sp>
        <p:nvSpPr>
          <p:cNvPr id="1265840" name="Line 176"/>
          <p:cNvSpPr>
            <a:spLocks noChangeShapeType="1"/>
          </p:cNvSpPr>
          <p:nvPr/>
        </p:nvSpPr>
        <p:spPr bwMode="auto">
          <a:xfrm>
            <a:off x="7696200" y="2743200"/>
            <a:ext cx="152400" cy="0"/>
          </a:xfrm>
          <a:prstGeom prst="line">
            <a:avLst/>
          </a:prstGeom>
          <a:noFill/>
          <a:ln w="12700">
            <a:solidFill>
              <a:schemeClr val="accent1"/>
            </a:solidFill>
            <a:round/>
            <a:headEnd/>
            <a:tailEnd/>
          </a:ln>
          <a:effectLst/>
        </p:spPr>
        <p:txBody>
          <a:bodyPr/>
          <a:lstStyle/>
          <a:p>
            <a:endParaRPr lang="en-US"/>
          </a:p>
        </p:txBody>
      </p:sp>
      <p:sp>
        <p:nvSpPr>
          <p:cNvPr id="1265841" name="Line 177"/>
          <p:cNvSpPr>
            <a:spLocks noChangeShapeType="1"/>
          </p:cNvSpPr>
          <p:nvPr/>
        </p:nvSpPr>
        <p:spPr bwMode="auto">
          <a:xfrm>
            <a:off x="914400" y="914400"/>
            <a:ext cx="6934200" cy="0"/>
          </a:xfrm>
          <a:prstGeom prst="line">
            <a:avLst/>
          </a:prstGeom>
          <a:noFill/>
          <a:ln w="12700">
            <a:solidFill>
              <a:schemeClr val="accent1"/>
            </a:solidFill>
            <a:round/>
            <a:headEnd/>
            <a:tailEnd/>
          </a:ln>
          <a:effectLst/>
        </p:spPr>
        <p:txBody>
          <a:bodyPr/>
          <a:lstStyle/>
          <a:p>
            <a:endParaRPr lang="en-US"/>
          </a:p>
        </p:txBody>
      </p:sp>
      <p:sp>
        <p:nvSpPr>
          <p:cNvPr id="1265843" name="Line 179"/>
          <p:cNvSpPr>
            <a:spLocks noChangeShapeType="1"/>
          </p:cNvSpPr>
          <p:nvPr/>
        </p:nvSpPr>
        <p:spPr bwMode="auto">
          <a:xfrm>
            <a:off x="914400" y="914400"/>
            <a:ext cx="0" cy="152400"/>
          </a:xfrm>
          <a:prstGeom prst="line">
            <a:avLst/>
          </a:prstGeom>
          <a:noFill/>
          <a:ln w="12700">
            <a:solidFill>
              <a:schemeClr val="accent1"/>
            </a:solidFill>
            <a:round/>
            <a:headEnd/>
            <a:tailEnd/>
          </a:ln>
          <a:effectLst/>
        </p:spPr>
        <p:txBody>
          <a:bodyPr/>
          <a:lstStyle/>
          <a:p>
            <a:endParaRPr lang="en-US"/>
          </a:p>
        </p:txBody>
      </p:sp>
      <p:sp>
        <p:nvSpPr>
          <p:cNvPr id="1265851" name="AutoShape 187"/>
          <p:cNvSpPr>
            <a:spLocks noChangeArrowheads="1"/>
          </p:cNvSpPr>
          <p:nvPr/>
        </p:nvSpPr>
        <p:spPr bwMode="auto">
          <a:xfrm rot="-5400000">
            <a:off x="4522787" y="4316413"/>
            <a:ext cx="936625"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1265853" name="AutoShape 189"/>
          <p:cNvSpPr>
            <a:spLocks noChangeArrowheads="1"/>
          </p:cNvSpPr>
          <p:nvPr/>
        </p:nvSpPr>
        <p:spPr bwMode="auto">
          <a:xfrm rot="-5400000">
            <a:off x="4522787" y="3249613"/>
            <a:ext cx="936625"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1265854" name="Line 190"/>
          <p:cNvSpPr>
            <a:spLocks noChangeShapeType="1"/>
          </p:cNvSpPr>
          <p:nvPr/>
        </p:nvSpPr>
        <p:spPr bwMode="auto">
          <a:xfrm>
            <a:off x="4419600" y="3048000"/>
            <a:ext cx="457200" cy="0"/>
          </a:xfrm>
          <a:prstGeom prst="line">
            <a:avLst/>
          </a:prstGeom>
          <a:noFill/>
          <a:ln w="28575">
            <a:solidFill>
              <a:schemeClr val="tx1"/>
            </a:solidFill>
            <a:round/>
            <a:headEnd/>
            <a:tailEnd type="triangle" w="med" len="med"/>
          </a:ln>
          <a:effectLst/>
        </p:spPr>
        <p:txBody>
          <a:bodyPr/>
          <a:lstStyle/>
          <a:p>
            <a:endParaRPr lang="en-US"/>
          </a:p>
        </p:txBody>
      </p:sp>
      <p:sp>
        <p:nvSpPr>
          <p:cNvPr id="1265855" name="Line 191"/>
          <p:cNvSpPr>
            <a:spLocks noChangeShapeType="1"/>
          </p:cNvSpPr>
          <p:nvPr/>
        </p:nvSpPr>
        <p:spPr bwMode="auto">
          <a:xfrm>
            <a:off x="4419600" y="4114800"/>
            <a:ext cx="457200" cy="0"/>
          </a:xfrm>
          <a:prstGeom prst="line">
            <a:avLst/>
          </a:prstGeom>
          <a:noFill/>
          <a:ln w="28575">
            <a:solidFill>
              <a:schemeClr val="tx1"/>
            </a:solidFill>
            <a:round/>
            <a:headEnd/>
            <a:tailEnd type="triangle" w="med" len="med"/>
          </a:ln>
          <a:effectLst/>
        </p:spPr>
        <p:txBody>
          <a:bodyPr/>
          <a:lstStyle/>
          <a:p>
            <a:endParaRPr lang="en-US"/>
          </a:p>
        </p:txBody>
      </p:sp>
      <p:sp>
        <p:nvSpPr>
          <p:cNvPr id="1265858" name="Line 194"/>
          <p:cNvSpPr>
            <a:spLocks noChangeShapeType="1"/>
          </p:cNvSpPr>
          <p:nvPr/>
        </p:nvSpPr>
        <p:spPr bwMode="auto">
          <a:xfrm>
            <a:off x="4724400" y="3657600"/>
            <a:ext cx="152400" cy="0"/>
          </a:xfrm>
          <a:prstGeom prst="line">
            <a:avLst/>
          </a:prstGeom>
          <a:noFill/>
          <a:ln w="28575">
            <a:solidFill>
              <a:srgbClr val="CC3399"/>
            </a:solidFill>
            <a:round/>
            <a:headEnd/>
            <a:tailEnd type="triangle" w="med" len="med"/>
          </a:ln>
          <a:effectLst/>
        </p:spPr>
        <p:txBody>
          <a:bodyPr/>
          <a:lstStyle/>
          <a:p>
            <a:endParaRPr lang="en-US"/>
          </a:p>
        </p:txBody>
      </p:sp>
      <p:sp>
        <p:nvSpPr>
          <p:cNvPr id="1265860" name="Line 196"/>
          <p:cNvSpPr>
            <a:spLocks noChangeShapeType="1"/>
          </p:cNvSpPr>
          <p:nvPr/>
        </p:nvSpPr>
        <p:spPr bwMode="auto">
          <a:xfrm>
            <a:off x="4572000" y="3352800"/>
            <a:ext cx="304800" cy="0"/>
          </a:xfrm>
          <a:prstGeom prst="line">
            <a:avLst/>
          </a:prstGeom>
          <a:noFill/>
          <a:ln w="28575">
            <a:solidFill>
              <a:srgbClr val="CC3399"/>
            </a:solidFill>
            <a:round/>
            <a:headEnd/>
            <a:tailEnd type="triangle" w="med" len="med"/>
          </a:ln>
          <a:effectLst/>
        </p:spPr>
        <p:txBody>
          <a:bodyPr/>
          <a:lstStyle/>
          <a:p>
            <a:endParaRPr lang="en-US"/>
          </a:p>
        </p:txBody>
      </p:sp>
      <p:sp>
        <p:nvSpPr>
          <p:cNvPr id="1265863" name="Oval 199"/>
          <p:cNvSpPr>
            <a:spLocks noChangeArrowheads="1"/>
          </p:cNvSpPr>
          <p:nvPr/>
        </p:nvSpPr>
        <p:spPr bwMode="auto">
          <a:xfrm>
            <a:off x="5410200" y="5562600"/>
            <a:ext cx="838200" cy="533400"/>
          </a:xfrm>
          <a:prstGeom prst="ellipse">
            <a:avLst/>
          </a:prstGeom>
          <a:noFill/>
          <a:ln w="12700">
            <a:solidFill>
              <a:schemeClr val="accent1"/>
            </a:solidFill>
            <a:round/>
            <a:headEnd/>
            <a:tailEnd/>
          </a:ln>
          <a:effectLst/>
        </p:spPr>
        <p:txBody>
          <a:bodyPr wrap="none" anchor="ctr"/>
          <a:lstStyle/>
          <a:p>
            <a:endParaRPr lang="en-US"/>
          </a:p>
        </p:txBody>
      </p:sp>
      <p:sp>
        <p:nvSpPr>
          <p:cNvPr id="1265864" name="Rectangle 200"/>
          <p:cNvSpPr>
            <a:spLocks noChangeArrowheads="1"/>
          </p:cNvSpPr>
          <p:nvPr/>
        </p:nvSpPr>
        <p:spPr bwMode="auto">
          <a:xfrm>
            <a:off x="5638800" y="5638800"/>
            <a:ext cx="457200" cy="457200"/>
          </a:xfrm>
          <a:prstGeom prst="rect">
            <a:avLst/>
          </a:prstGeom>
          <a:noFill/>
          <a:ln w="12700">
            <a:noFill/>
            <a:miter lim="800000"/>
            <a:headEnd/>
            <a:tailEnd/>
          </a:ln>
          <a:effectLst/>
        </p:spPr>
        <p:txBody>
          <a:bodyPr wrap="none" lIns="19050" tIns="26988" rIns="19050" bIns="26988"/>
          <a:lstStyle/>
          <a:p>
            <a:pPr algn="ctr" defTabSz="904875">
              <a:lnSpc>
                <a:spcPts val="1600"/>
              </a:lnSpc>
              <a:tabLst>
                <a:tab pos="452438" algn="l"/>
                <a:tab pos="904875" algn="l"/>
                <a:tab pos="1357313" algn="l"/>
              </a:tabLst>
            </a:pPr>
            <a:r>
              <a:rPr lang="en-US" sz="1200" b="1"/>
              <a:t>Forward</a:t>
            </a:r>
          </a:p>
          <a:p>
            <a:pPr algn="ctr" defTabSz="904875">
              <a:lnSpc>
                <a:spcPts val="1600"/>
              </a:lnSpc>
              <a:tabLst>
                <a:tab pos="452438" algn="l"/>
                <a:tab pos="904875" algn="l"/>
                <a:tab pos="1357313" algn="l"/>
              </a:tabLst>
            </a:pPr>
            <a:r>
              <a:rPr lang="en-US" sz="1200" b="1"/>
              <a:t>Unit</a:t>
            </a:r>
          </a:p>
        </p:txBody>
      </p:sp>
      <p:sp>
        <p:nvSpPr>
          <p:cNvPr id="1265873" name="Line 209"/>
          <p:cNvSpPr>
            <a:spLocks noChangeShapeType="1"/>
          </p:cNvSpPr>
          <p:nvPr/>
        </p:nvSpPr>
        <p:spPr bwMode="auto">
          <a:xfrm flipH="1" flipV="1">
            <a:off x="5029200" y="3657600"/>
            <a:ext cx="762000" cy="1905000"/>
          </a:xfrm>
          <a:prstGeom prst="line">
            <a:avLst/>
          </a:prstGeom>
          <a:noFill/>
          <a:ln w="12700">
            <a:solidFill>
              <a:schemeClr val="accent1"/>
            </a:solidFill>
            <a:round/>
            <a:headEnd/>
            <a:tailEnd type="triangle" w="med" len="med"/>
          </a:ln>
          <a:effectLst/>
        </p:spPr>
        <p:txBody>
          <a:bodyPr/>
          <a:lstStyle/>
          <a:p>
            <a:endParaRPr lang="en-US"/>
          </a:p>
        </p:txBody>
      </p:sp>
      <p:sp>
        <p:nvSpPr>
          <p:cNvPr id="1265874" name="Line 210"/>
          <p:cNvSpPr>
            <a:spLocks noChangeShapeType="1"/>
          </p:cNvSpPr>
          <p:nvPr/>
        </p:nvSpPr>
        <p:spPr bwMode="auto">
          <a:xfrm flipH="1" flipV="1">
            <a:off x="5029200" y="4724400"/>
            <a:ext cx="457200" cy="990600"/>
          </a:xfrm>
          <a:prstGeom prst="line">
            <a:avLst/>
          </a:prstGeom>
          <a:noFill/>
          <a:ln w="12700">
            <a:solidFill>
              <a:schemeClr val="accent1"/>
            </a:solidFill>
            <a:round/>
            <a:headEnd/>
            <a:tailEnd type="triangle" w="med" len="med"/>
          </a:ln>
          <a:effectLst/>
        </p:spPr>
        <p:txBody>
          <a:bodyPr/>
          <a:lstStyle/>
          <a:p>
            <a:endParaRPr lang="en-US"/>
          </a:p>
        </p:txBody>
      </p:sp>
      <p:sp>
        <p:nvSpPr>
          <p:cNvPr id="1265880" name="Line 216"/>
          <p:cNvSpPr>
            <a:spLocks noChangeShapeType="1"/>
          </p:cNvSpPr>
          <p:nvPr/>
        </p:nvSpPr>
        <p:spPr bwMode="auto">
          <a:xfrm flipH="1">
            <a:off x="4267200" y="3048000"/>
            <a:ext cx="152400" cy="304800"/>
          </a:xfrm>
          <a:prstGeom prst="line">
            <a:avLst/>
          </a:prstGeom>
          <a:noFill/>
          <a:ln w="28575" cap="rnd">
            <a:solidFill>
              <a:schemeClr val="accent2"/>
            </a:solidFill>
            <a:prstDash val="sysDot"/>
            <a:round/>
            <a:headEnd/>
            <a:tailEnd/>
          </a:ln>
          <a:effectLst/>
        </p:spPr>
        <p:txBody>
          <a:bodyPr/>
          <a:lstStyle/>
          <a:p>
            <a:endParaRPr lang="en-US"/>
          </a:p>
        </p:txBody>
      </p:sp>
      <p:sp>
        <p:nvSpPr>
          <p:cNvPr id="1265881" name="Line 217"/>
          <p:cNvSpPr>
            <a:spLocks noChangeShapeType="1"/>
          </p:cNvSpPr>
          <p:nvPr/>
        </p:nvSpPr>
        <p:spPr bwMode="auto">
          <a:xfrm flipH="1">
            <a:off x="6553200" y="4191000"/>
            <a:ext cx="152400" cy="762000"/>
          </a:xfrm>
          <a:prstGeom prst="line">
            <a:avLst/>
          </a:prstGeom>
          <a:noFill/>
          <a:ln w="28575" cap="rnd">
            <a:solidFill>
              <a:schemeClr val="accent2"/>
            </a:solidFill>
            <a:prstDash val="sysDot"/>
            <a:round/>
            <a:headEnd/>
            <a:tailEnd/>
          </a:ln>
          <a:effectLst/>
        </p:spPr>
        <p:txBody>
          <a:bodyPr/>
          <a:lstStyle/>
          <a:p>
            <a:endParaRPr lang="en-US"/>
          </a:p>
        </p:txBody>
      </p:sp>
      <p:sp>
        <p:nvSpPr>
          <p:cNvPr id="1265884" name="Line 220"/>
          <p:cNvSpPr>
            <a:spLocks noChangeShapeType="1"/>
          </p:cNvSpPr>
          <p:nvPr/>
        </p:nvSpPr>
        <p:spPr bwMode="auto">
          <a:xfrm>
            <a:off x="4572000" y="4419600"/>
            <a:ext cx="304800" cy="0"/>
          </a:xfrm>
          <a:prstGeom prst="line">
            <a:avLst/>
          </a:prstGeom>
          <a:noFill/>
          <a:ln w="28575">
            <a:solidFill>
              <a:srgbClr val="CC3399"/>
            </a:solidFill>
            <a:round/>
            <a:headEnd/>
            <a:tailEnd type="triangle" w="med" len="med"/>
          </a:ln>
          <a:effectLst/>
        </p:spPr>
        <p:txBody>
          <a:bodyPr/>
          <a:lstStyle/>
          <a:p>
            <a:endParaRPr lang="en-US"/>
          </a:p>
        </p:txBody>
      </p:sp>
      <p:sp>
        <p:nvSpPr>
          <p:cNvPr id="1265885" name="Line 221"/>
          <p:cNvSpPr>
            <a:spLocks noChangeShapeType="1"/>
          </p:cNvSpPr>
          <p:nvPr/>
        </p:nvSpPr>
        <p:spPr bwMode="auto">
          <a:xfrm>
            <a:off x="4724400" y="4724400"/>
            <a:ext cx="152400" cy="0"/>
          </a:xfrm>
          <a:prstGeom prst="line">
            <a:avLst/>
          </a:prstGeom>
          <a:noFill/>
          <a:ln w="28575">
            <a:solidFill>
              <a:srgbClr val="CC3399"/>
            </a:solidFill>
            <a:round/>
            <a:headEnd/>
            <a:tailEnd type="triangle" w="med" len="med"/>
          </a:ln>
          <a:effectLst/>
        </p:spPr>
        <p:txBody>
          <a:bodyPr/>
          <a:lstStyle/>
          <a:p>
            <a:endParaRPr lang="en-US"/>
          </a:p>
        </p:txBody>
      </p:sp>
      <p:sp>
        <p:nvSpPr>
          <p:cNvPr id="1265886" name="Line 222"/>
          <p:cNvSpPr>
            <a:spLocks noChangeShapeType="1"/>
          </p:cNvSpPr>
          <p:nvPr/>
        </p:nvSpPr>
        <p:spPr bwMode="auto">
          <a:xfrm>
            <a:off x="8991600" y="3962400"/>
            <a:ext cx="0" cy="2514600"/>
          </a:xfrm>
          <a:prstGeom prst="line">
            <a:avLst/>
          </a:prstGeom>
          <a:noFill/>
          <a:ln w="28575">
            <a:solidFill>
              <a:srgbClr val="CC3399"/>
            </a:solidFill>
            <a:round/>
            <a:headEnd/>
            <a:tailEnd/>
          </a:ln>
          <a:effectLst/>
        </p:spPr>
        <p:txBody>
          <a:bodyPr/>
          <a:lstStyle/>
          <a:p>
            <a:endParaRPr lang="en-US"/>
          </a:p>
        </p:txBody>
      </p:sp>
      <p:sp>
        <p:nvSpPr>
          <p:cNvPr id="1265887" name="Line 223"/>
          <p:cNvSpPr>
            <a:spLocks noChangeShapeType="1"/>
          </p:cNvSpPr>
          <p:nvPr/>
        </p:nvSpPr>
        <p:spPr bwMode="auto">
          <a:xfrm flipH="1">
            <a:off x="2590800" y="6477000"/>
            <a:ext cx="6400800" cy="0"/>
          </a:xfrm>
          <a:prstGeom prst="line">
            <a:avLst/>
          </a:prstGeom>
          <a:noFill/>
          <a:ln w="28575">
            <a:solidFill>
              <a:srgbClr val="CC3399"/>
            </a:solidFill>
            <a:round/>
            <a:headEnd/>
            <a:tailEnd/>
          </a:ln>
          <a:effectLst/>
        </p:spPr>
        <p:txBody>
          <a:bodyPr/>
          <a:lstStyle/>
          <a:p>
            <a:endParaRPr lang="en-US"/>
          </a:p>
        </p:txBody>
      </p:sp>
      <p:sp>
        <p:nvSpPr>
          <p:cNvPr id="1265888" name="Line 224"/>
          <p:cNvSpPr>
            <a:spLocks noChangeShapeType="1"/>
          </p:cNvSpPr>
          <p:nvPr/>
        </p:nvSpPr>
        <p:spPr bwMode="auto">
          <a:xfrm>
            <a:off x="2590800" y="4267200"/>
            <a:ext cx="0" cy="2209800"/>
          </a:xfrm>
          <a:prstGeom prst="line">
            <a:avLst/>
          </a:prstGeom>
          <a:noFill/>
          <a:ln w="28575">
            <a:solidFill>
              <a:srgbClr val="CC3399"/>
            </a:solidFill>
            <a:round/>
            <a:headEnd/>
            <a:tailEnd/>
          </a:ln>
          <a:effectLst/>
        </p:spPr>
        <p:txBody>
          <a:bodyPr/>
          <a:lstStyle/>
          <a:p>
            <a:endParaRPr lang="en-US"/>
          </a:p>
        </p:txBody>
      </p:sp>
      <p:sp>
        <p:nvSpPr>
          <p:cNvPr id="1265890" name="Line 226"/>
          <p:cNvSpPr>
            <a:spLocks noChangeShapeType="1"/>
          </p:cNvSpPr>
          <p:nvPr/>
        </p:nvSpPr>
        <p:spPr bwMode="auto">
          <a:xfrm>
            <a:off x="6781800" y="3810000"/>
            <a:ext cx="0" cy="1143000"/>
          </a:xfrm>
          <a:prstGeom prst="line">
            <a:avLst/>
          </a:prstGeom>
          <a:noFill/>
          <a:ln w="28575">
            <a:solidFill>
              <a:schemeClr val="tx1"/>
            </a:solidFill>
            <a:round/>
            <a:headEnd/>
            <a:tailEnd/>
          </a:ln>
          <a:effectLst/>
        </p:spPr>
        <p:txBody>
          <a:bodyPr/>
          <a:lstStyle/>
          <a:p>
            <a:endParaRPr lang="en-US"/>
          </a:p>
        </p:txBody>
      </p:sp>
      <p:sp>
        <p:nvSpPr>
          <p:cNvPr id="179" name="Slide Number Placeholder 178"/>
          <p:cNvSpPr>
            <a:spLocks noGrp="1"/>
          </p:cNvSpPr>
          <p:nvPr>
            <p:ph type="sldNum" sz="quarter" idx="12"/>
          </p:nvPr>
        </p:nvSpPr>
        <p:spPr/>
        <p:txBody>
          <a:bodyPr/>
          <a:lstStyle/>
          <a:p>
            <a:fld id="{363C3B3F-3409-489D-8424-19C2AF53C6BC}" type="slidenum">
              <a:rPr lang="en-US" smtClean="0"/>
              <a:t>12</a:t>
            </a:fld>
            <a:endParaRPr lang="en-US"/>
          </a:p>
        </p:txBody>
      </p:sp>
      <p:sp>
        <p:nvSpPr>
          <p:cNvPr id="180" name="Footer Placeholder 179"/>
          <p:cNvSpPr>
            <a:spLocks noGrp="1"/>
          </p:cNvSpPr>
          <p:nvPr>
            <p:ph type="ftr" sz="quarter" idx="11"/>
          </p:nvPr>
        </p:nvSpPr>
        <p:spPr/>
        <p:txBody>
          <a:bodyPr/>
          <a:lstStyle/>
          <a:p>
            <a:r>
              <a:rPr lang="en-US" smtClean="0"/>
              <a:t>CSE340, ACH</a:t>
            </a:r>
            <a:endParaRPr lang="en-US"/>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82" name="Rectangle 2"/>
          <p:cNvSpPr>
            <a:spLocks noGrp="1" noChangeArrowheads="1"/>
          </p:cNvSpPr>
          <p:nvPr>
            <p:ph type="title"/>
          </p:nvPr>
        </p:nvSpPr>
        <p:spPr>
          <a:xfrm>
            <a:off x="533400" y="304800"/>
            <a:ext cx="8229600" cy="422275"/>
          </a:xfrm>
        </p:spPr>
        <p:txBody>
          <a:bodyPr>
            <a:noAutofit/>
          </a:bodyPr>
          <a:lstStyle/>
          <a:p>
            <a:r>
              <a:rPr lang="en-US" sz="3600" dirty="0" err="1"/>
              <a:t>Datapath</a:t>
            </a:r>
            <a:r>
              <a:rPr lang="en-US" sz="3600" dirty="0"/>
              <a:t> with Forwarding Hardware</a:t>
            </a:r>
          </a:p>
        </p:txBody>
      </p:sp>
      <p:sp>
        <p:nvSpPr>
          <p:cNvPr id="1300483" name="Rectangle 3"/>
          <p:cNvSpPr>
            <a:spLocks noChangeArrowheads="1"/>
          </p:cNvSpPr>
          <p:nvPr/>
        </p:nvSpPr>
        <p:spPr bwMode="auto">
          <a:xfrm>
            <a:off x="7391400" y="685800"/>
            <a:ext cx="533400" cy="304800"/>
          </a:xfrm>
          <a:prstGeom prst="rect">
            <a:avLst/>
          </a:prstGeom>
          <a:noFill/>
          <a:ln w="12700">
            <a:noFill/>
            <a:miter lim="800000"/>
            <a:headEnd/>
            <a:tailEnd/>
          </a:ln>
          <a:effectLst/>
        </p:spPr>
        <p:txBody>
          <a:bodyPr wrap="none" lIns="19050" tIns="26988" rIns="19050" bIns="26988"/>
          <a:lstStyle/>
          <a:p>
            <a:pPr algn="ctr"/>
            <a:r>
              <a:rPr lang="en-US" sz="1200" b="1"/>
              <a:t>PCSrc</a:t>
            </a:r>
          </a:p>
        </p:txBody>
      </p:sp>
      <p:grpSp>
        <p:nvGrpSpPr>
          <p:cNvPr id="2" name="Group 199"/>
          <p:cNvGrpSpPr>
            <a:grpSpLocks/>
          </p:cNvGrpSpPr>
          <p:nvPr/>
        </p:nvGrpSpPr>
        <p:grpSpPr bwMode="auto">
          <a:xfrm>
            <a:off x="152400" y="914400"/>
            <a:ext cx="8839200" cy="5562600"/>
            <a:chOff x="96" y="576"/>
            <a:chExt cx="5568" cy="3504"/>
          </a:xfrm>
        </p:grpSpPr>
        <p:sp>
          <p:nvSpPr>
            <p:cNvPr id="1300484" name="Line 4"/>
            <p:cNvSpPr>
              <a:spLocks noChangeShapeType="1"/>
            </p:cNvSpPr>
            <p:nvPr/>
          </p:nvSpPr>
          <p:spPr bwMode="auto">
            <a:xfrm>
              <a:off x="1584" y="3312"/>
              <a:ext cx="1104" cy="0"/>
            </a:xfrm>
            <a:prstGeom prst="line">
              <a:avLst/>
            </a:prstGeom>
            <a:noFill/>
            <a:ln w="19050">
              <a:solidFill>
                <a:schemeClr val="tx1"/>
              </a:solidFill>
              <a:round/>
              <a:headEnd/>
              <a:tailEnd/>
            </a:ln>
            <a:effectLst/>
          </p:spPr>
          <p:txBody>
            <a:bodyPr/>
            <a:lstStyle/>
            <a:p>
              <a:endParaRPr lang="en-US"/>
            </a:p>
          </p:txBody>
        </p:sp>
        <p:sp>
          <p:nvSpPr>
            <p:cNvPr id="1300485" name="Line 5"/>
            <p:cNvSpPr>
              <a:spLocks noChangeShapeType="1"/>
            </p:cNvSpPr>
            <p:nvPr/>
          </p:nvSpPr>
          <p:spPr bwMode="auto">
            <a:xfrm>
              <a:off x="2784" y="3312"/>
              <a:ext cx="288" cy="0"/>
            </a:xfrm>
            <a:prstGeom prst="line">
              <a:avLst/>
            </a:prstGeom>
            <a:noFill/>
            <a:ln w="19050">
              <a:solidFill>
                <a:schemeClr val="tx1"/>
              </a:solidFill>
              <a:round/>
              <a:headEnd/>
              <a:tailEnd/>
            </a:ln>
            <a:effectLst/>
          </p:spPr>
          <p:txBody>
            <a:bodyPr/>
            <a:lstStyle/>
            <a:p>
              <a:endParaRPr lang="en-US"/>
            </a:p>
          </p:txBody>
        </p:sp>
        <p:sp>
          <p:nvSpPr>
            <p:cNvPr id="1300486" name="Line 6"/>
            <p:cNvSpPr>
              <a:spLocks noChangeShapeType="1"/>
            </p:cNvSpPr>
            <p:nvPr/>
          </p:nvSpPr>
          <p:spPr bwMode="auto">
            <a:xfrm>
              <a:off x="4224" y="3360"/>
              <a:ext cx="960" cy="0"/>
            </a:xfrm>
            <a:prstGeom prst="line">
              <a:avLst/>
            </a:prstGeom>
            <a:noFill/>
            <a:ln w="19050">
              <a:solidFill>
                <a:schemeClr val="tx1"/>
              </a:solidFill>
              <a:round/>
              <a:headEnd/>
              <a:tailEnd/>
            </a:ln>
            <a:effectLst/>
          </p:spPr>
          <p:txBody>
            <a:bodyPr/>
            <a:lstStyle/>
            <a:p>
              <a:endParaRPr lang="en-US"/>
            </a:p>
          </p:txBody>
        </p:sp>
        <p:sp>
          <p:nvSpPr>
            <p:cNvPr id="1300487" name="Line 7"/>
            <p:cNvSpPr>
              <a:spLocks noChangeShapeType="1"/>
            </p:cNvSpPr>
            <p:nvPr/>
          </p:nvSpPr>
          <p:spPr bwMode="auto">
            <a:xfrm>
              <a:off x="1584" y="3024"/>
              <a:ext cx="0" cy="432"/>
            </a:xfrm>
            <a:prstGeom prst="line">
              <a:avLst/>
            </a:prstGeom>
            <a:noFill/>
            <a:ln w="12700">
              <a:solidFill>
                <a:schemeClr val="tx1"/>
              </a:solidFill>
              <a:round/>
              <a:headEnd/>
              <a:tailEnd/>
            </a:ln>
            <a:effectLst/>
          </p:spPr>
          <p:txBody>
            <a:bodyPr/>
            <a:lstStyle/>
            <a:p>
              <a:endParaRPr lang="en-US"/>
            </a:p>
          </p:txBody>
        </p:sp>
        <p:sp>
          <p:nvSpPr>
            <p:cNvPr id="1300488" name="Line 8"/>
            <p:cNvSpPr>
              <a:spLocks noChangeShapeType="1"/>
            </p:cNvSpPr>
            <p:nvPr/>
          </p:nvSpPr>
          <p:spPr bwMode="auto">
            <a:xfrm>
              <a:off x="1536" y="3984"/>
              <a:ext cx="3840" cy="0"/>
            </a:xfrm>
            <a:prstGeom prst="line">
              <a:avLst/>
            </a:prstGeom>
            <a:noFill/>
            <a:ln w="19050">
              <a:solidFill>
                <a:schemeClr val="tx1"/>
              </a:solidFill>
              <a:round/>
              <a:headEnd/>
              <a:tailEnd/>
            </a:ln>
            <a:effectLst/>
          </p:spPr>
          <p:txBody>
            <a:bodyPr/>
            <a:lstStyle/>
            <a:p>
              <a:endParaRPr lang="en-US"/>
            </a:p>
          </p:txBody>
        </p:sp>
        <p:sp>
          <p:nvSpPr>
            <p:cNvPr id="1300489" name="Line 9"/>
            <p:cNvSpPr>
              <a:spLocks noChangeShapeType="1"/>
            </p:cNvSpPr>
            <p:nvPr/>
          </p:nvSpPr>
          <p:spPr bwMode="auto">
            <a:xfrm>
              <a:off x="5280" y="3360"/>
              <a:ext cx="96" cy="0"/>
            </a:xfrm>
            <a:prstGeom prst="line">
              <a:avLst/>
            </a:prstGeom>
            <a:noFill/>
            <a:ln w="19050">
              <a:solidFill>
                <a:schemeClr val="tx1"/>
              </a:solidFill>
              <a:round/>
              <a:headEnd/>
              <a:tailEnd/>
            </a:ln>
            <a:effectLst/>
          </p:spPr>
          <p:txBody>
            <a:bodyPr/>
            <a:lstStyle/>
            <a:p>
              <a:endParaRPr lang="en-US"/>
            </a:p>
          </p:txBody>
        </p:sp>
        <p:sp>
          <p:nvSpPr>
            <p:cNvPr id="1300490" name="Line 10"/>
            <p:cNvSpPr>
              <a:spLocks noChangeShapeType="1"/>
            </p:cNvSpPr>
            <p:nvPr/>
          </p:nvSpPr>
          <p:spPr bwMode="auto">
            <a:xfrm>
              <a:off x="5376" y="3360"/>
              <a:ext cx="0" cy="624"/>
            </a:xfrm>
            <a:prstGeom prst="line">
              <a:avLst/>
            </a:prstGeom>
            <a:noFill/>
            <a:ln w="12700">
              <a:solidFill>
                <a:schemeClr val="tx1"/>
              </a:solidFill>
              <a:round/>
              <a:headEnd/>
              <a:tailEnd/>
            </a:ln>
            <a:effectLst/>
          </p:spPr>
          <p:txBody>
            <a:bodyPr/>
            <a:lstStyle/>
            <a:p>
              <a:endParaRPr lang="en-US"/>
            </a:p>
          </p:txBody>
        </p:sp>
        <p:sp>
          <p:nvSpPr>
            <p:cNvPr id="1300491" name="Line 11"/>
            <p:cNvSpPr>
              <a:spLocks noChangeShapeType="1"/>
            </p:cNvSpPr>
            <p:nvPr/>
          </p:nvSpPr>
          <p:spPr bwMode="auto">
            <a:xfrm flipV="1">
              <a:off x="1536" y="2448"/>
              <a:ext cx="0" cy="1536"/>
            </a:xfrm>
            <a:prstGeom prst="line">
              <a:avLst/>
            </a:prstGeom>
            <a:noFill/>
            <a:ln w="12700">
              <a:solidFill>
                <a:schemeClr val="tx1"/>
              </a:solidFill>
              <a:round/>
              <a:headEnd/>
              <a:tailEnd/>
            </a:ln>
            <a:effectLst/>
          </p:spPr>
          <p:txBody>
            <a:bodyPr/>
            <a:lstStyle/>
            <a:p>
              <a:endParaRPr lang="en-US"/>
            </a:p>
          </p:txBody>
        </p:sp>
        <p:sp>
          <p:nvSpPr>
            <p:cNvPr id="1300492" name="Line 12"/>
            <p:cNvSpPr>
              <a:spLocks noChangeShapeType="1"/>
            </p:cNvSpPr>
            <p:nvPr/>
          </p:nvSpPr>
          <p:spPr bwMode="auto">
            <a:xfrm>
              <a:off x="1536" y="2448"/>
              <a:ext cx="240" cy="0"/>
            </a:xfrm>
            <a:prstGeom prst="line">
              <a:avLst/>
            </a:prstGeom>
            <a:noFill/>
            <a:ln w="12700">
              <a:solidFill>
                <a:schemeClr val="tx1"/>
              </a:solidFill>
              <a:round/>
              <a:headEnd/>
              <a:tailEnd type="triangle" w="med" len="med"/>
            </a:ln>
            <a:effectLst/>
          </p:spPr>
          <p:txBody>
            <a:bodyPr/>
            <a:lstStyle/>
            <a:p>
              <a:endParaRPr lang="en-US"/>
            </a:p>
          </p:txBody>
        </p:sp>
        <p:grpSp>
          <p:nvGrpSpPr>
            <p:cNvPr id="3" name="Group 13"/>
            <p:cNvGrpSpPr>
              <a:grpSpLocks/>
            </p:cNvGrpSpPr>
            <p:nvPr/>
          </p:nvGrpSpPr>
          <p:grpSpPr bwMode="auto">
            <a:xfrm>
              <a:off x="912" y="1248"/>
              <a:ext cx="240" cy="576"/>
              <a:chOff x="1392" y="2880"/>
              <a:chExt cx="288" cy="480"/>
            </a:xfrm>
          </p:grpSpPr>
          <p:sp>
            <p:nvSpPr>
              <p:cNvPr id="1300494" name="Line 14"/>
              <p:cNvSpPr>
                <a:spLocks noChangeShapeType="1"/>
              </p:cNvSpPr>
              <p:nvPr/>
            </p:nvSpPr>
            <p:spPr bwMode="auto">
              <a:xfrm>
                <a:off x="1392" y="3072"/>
                <a:ext cx="48" cy="48"/>
              </a:xfrm>
              <a:prstGeom prst="line">
                <a:avLst/>
              </a:prstGeom>
              <a:noFill/>
              <a:ln w="12700">
                <a:solidFill>
                  <a:schemeClr val="tx1"/>
                </a:solidFill>
                <a:round/>
                <a:headEnd/>
                <a:tailEnd/>
              </a:ln>
              <a:effectLst/>
            </p:spPr>
            <p:txBody>
              <a:bodyPr/>
              <a:lstStyle/>
              <a:p>
                <a:endParaRPr lang="en-US"/>
              </a:p>
            </p:txBody>
          </p:sp>
          <p:sp>
            <p:nvSpPr>
              <p:cNvPr id="1300495" name="Line 15"/>
              <p:cNvSpPr>
                <a:spLocks noChangeShapeType="1"/>
              </p:cNvSpPr>
              <p:nvPr/>
            </p:nvSpPr>
            <p:spPr bwMode="auto">
              <a:xfrm flipH="1">
                <a:off x="1392" y="3120"/>
                <a:ext cx="48" cy="48"/>
              </a:xfrm>
              <a:prstGeom prst="line">
                <a:avLst/>
              </a:prstGeom>
              <a:noFill/>
              <a:ln w="12700">
                <a:solidFill>
                  <a:schemeClr val="tx1"/>
                </a:solidFill>
                <a:round/>
                <a:headEnd/>
                <a:tailEnd/>
              </a:ln>
              <a:effectLst/>
            </p:spPr>
            <p:txBody>
              <a:bodyPr/>
              <a:lstStyle/>
              <a:p>
                <a:endParaRPr lang="en-US"/>
              </a:p>
            </p:txBody>
          </p:sp>
          <p:sp>
            <p:nvSpPr>
              <p:cNvPr id="1300496" name="Line 16"/>
              <p:cNvSpPr>
                <a:spLocks noChangeShapeType="1"/>
              </p:cNvSpPr>
              <p:nvPr/>
            </p:nvSpPr>
            <p:spPr bwMode="auto">
              <a:xfrm flipV="1">
                <a:off x="1392" y="2880"/>
                <a:ext cx="0" cy="192"/>
              </a:xfrm>
              <a:prstGeom prst="line">
                <a:avLst/>
              </a:prstGeom>
              <a:noFill/>
              <a:ln w="12700">
                <a:solidFill>
                  <a:schemeClr val="tx1"/>
                </a:solidFill>
                <a:round/>
                <a:headEnd/>
                <a:tailEnd/>
              </a:ln>
              <a:effectLst/>
            </p:spPr>
            <p:txBody>
              <a:bodyPr/>
              <a:lstStyle/>
              <a:p>
                <a:endParaRPr lang="en-US"/>
              </a:p>
            </p:txBody>
          </p:sp>
          <p:sp>
            <p:nvSpPr>
              <p:cNvPr id="1300497" name="Line 17"/>
              <p:cNvSpPr>
                <a:spLocks noChangeShapeType="1"/>
              </p:cNvSpPr>
              <p:nvPr/>
            </p:nvSpPr>
            <p:spPr bwMode="auto">
              <a:xfrm flipV="1">
                <a:off x="1392" y="3168"/>
                <a:ext cx="0" cy="192"/>
              </a:xfrm>
              <a:prstGeom prst="line">
                <a:avLst/>
              </a:prstGeom>
              <a:noFill/>
              <a:ln w="12700">
                <a:solidFill>
                  <a:schemeClr val="tx1"/>
                </a:solidFill>
                <a:round/>
                <a:headEnd/>
                <a:tailEnd/>
              </a:ln>
              <a:effectLst/>
            </p:spPr>
            <p:txBody>
              <a:bodyPr/>
              <a:lstStyle/>
              <a:p>
                <a:endParaRPr lang="en-US"/>
              </a:p>
            </p:txBody>
          </p:sp>
          <p:sp>
            <p:nvSpPr>
              <p:cNvPr id="1300498" name="Line 18"/>
              <p:cNvSpPr>
                <a:spLocks noChangeShapeType="1"/>
              </p:cNvSpPr>
              <p:nvPr/>
            </p:nvSpPr>
            <p:spPr bwMode="auto">
              <a:xfrm flipV="1">
                <a:off x="1392" y="3216"/>
                <a:ext cx="288" cy="144"/>
              </a:xfrm>
              <a:prstGeom prst="line">
                <a:avLst/>
              </a:prstGeom>
              <a:noFill/>
              <a:ln w="12700">
                <a:solidFill>
                  <a:schemeClr val="tx1"/>
                </a:solidFill>
                <a:round/>
                <a:headEnd/>
                <a:tailEnd/>
              </a:ln>
              <a:effectLst/>
            </p:spPr>
            <p:txBody>
              <a:bodyPr/>
              <a:lstStyle/>
              <a:p>
                <a:endParaRPr lang="en-US"/>
              </a:p>
            </p:txBody>
          </p:sp>
          <p:sp>
            <p:nvSpPr>
              <p:cNvPr id="1300499" name="Line 19"/>
              <p:cNvSpPr>
                <a:spLocks noChangeShapeType="1"/>
              </p:cNvSpPr>
              <p:nvPr/>
            </p:nvSpPr>
            <p:spPr bwMode="auto">
              <a:xfrm flipV="1">
                <a:off x="1680" y="3024"/>
                <a:ext cx="0" cy="192"/>
              </a:xfrm>
              <a:prstGeom prst="line">
                <a:avLst/>
              </a:prstGeom>
              <a:noFill/>
              <a:ln w="12700">
                <a:solidFill>
                  <a:schemeClr val="tx1"/>
                </a:solidFill>
                <a:round/>
                <a:headEnd/>
                <a:tailEnd/>
              </a:ln>
              <a:effectLst/>
            </p:spPr>
            <p:txBody>
              <a:bodyPr/>
              <a:lstStyle/>
              <a:p>
                <a:endParaRPr lang="en-US"/>
              </a:p>
            </p:txBody>
          </p:sp>
          <p:sp>
            <p:nvSpPr>
              <p:cNvPr id="1300500" name="Line 20"/>
              <p:cNvSpPr>
                <a:spLocks noChangeShapeType="1"/>
              </p:cNvSpPr>
              <p:nvPr/>
            </p:nvSpPr>
            <p:spPr bwMode="auto">
              <a:xfrm>
                <a:off x="1392" y="2880"/>
                <a:ext cx="288" cy="144"/>
              </a:xfrm>
              <a:prstGeom prst="line">
                <a:avLst/>
              </a:prstGeom>
              <a:noFill/>
              <a:ln w="12700">
                <a:solidFill>
                  <a:schemeClr val="tx1"/>
                </a:solidFill>
                <a:round/>
                <a:headEnd/>
                <a:tailEnd/>
              </a:ln>
              <a:effectLst/>
            </p:spPr>
            <p:txBody>
              <a:bodyPr/>
              <a:lstStyle/>
              <a:p>
                <a:endParaRPr lang="en-US"/>
              </a:p>
            </p:txBody>
          </p:sp>
        </p:grpSp>
        <p:sp>
          <p:nvSpPr>
            <p:cNvPr id="1300501" name="Rectangle 21"/>
            <p:cNvSpPr>
              <a:spLocks noChangeArrowheads="1"/>
            </p:cNvSpPr>
            <p:nvPr/>
          </p:nvSpPr>
          <p:spPr bwMode="auto">
            <a:xfrm>
              <a:off x="480" y="1872"/>
              <a:ext cx="816" cy="912"/>
            </a:xfrm>
            <a:prstGeom prst="rect">
              <a:avLst/>
            </a:prstGeom>
            <a:noFill/>
            <a:ln w="12700">
              <a:solidFill>
                <a:schemeClr val="tx1"/>
              </a:solidFill>
              <a:miter lim="800000"/>
              <a:headEnd/>
              <a:tailEnd/>
            </a:ln>
            <a:effectLst/>
          </p:spPr>
          <p:txBody>
            <a:bodyPr wrap="none" anchor="ctr"/>
            <a:lstStyle/>
            <a:p>
              <a:endParaRPr lang="en-US"/>
            </a:p>
          </p:txBody>
        </p:sp>
        <p:sp>
          <p:nvSpPr>
            <p:cNvPr id="1300502" name="Rectangle 22"/>
            <p:cNvSpPr>
              <a:spLocks noChangeArrowheads="1"/>
            </p:cNvSpPr>
            <p:nvPr/>
          </p:nvSpPr>
          <p:spPr bwMode="auto">
            <a:xfrm>
              <a:off x="240" y="2112"/>
              <a:ext cx="96" cy="528"/>
            </a:xfrm>
            <a:prstGeom prst="rect">
              <a:avLst/>
            </a:prstGeom>
            <a:noFill/>
            <a:ln w="12700">
              <a:solidFill>
                <a:schemeClr val="accent2"/>
              </a:solidFill>
              <a:miter lim="800000"/>
              <a:headEnd/>
              <a:tailEnd/>
            </a:ln>
            <a:effectLst/>
          </p:spPr>
          <p:txBody>
            <a:bodyPr wrap="none" anchor="ctr"/>
            <a:lstStyle/>
            <a:p>
              <a:endParaRPr lang="en-US"/>
            </a:p>
          </p:txBody>
        </p:sp>
        <p:sp>
          <p:nvSpPr>
            <p:cNvPr id="1300503" name="Line 23"/>
            <p:cNvSpPr>
              <a:spLocks noChangeShapeType="1"/>
            </p:cNvSpPr>
            <p:nvPr/>
          </p:nvSpPr>
          <p:spPr bwMode="auto">
            <a:xfrm>
              <a:off x="336" y="2352"/>
              <a:ext cx="144" cy="0"/>
            </a:xfrm>
            <a:prstGeom prst="line">
              <a:avLst/>
            </a:prstGeom>
            <a:noFill/>
            <a:ln w="28575">
              <a:solidFill>
                <a:schemeClr val="tx1"/>
              </a:solidFill>
              <a:round/>
              <a:headEnd/>
              <a:tailEnd type="triangle" w="med" len="med"/>
            </a:ln>
            <a:effectLst/>
          </p:spPr>
          <p:txBody>
            <a:bodyPr/>
            <a:lstStyle/>
            <a:p>
              <a:endParaRPr lang="en-US"/>
            </a:p>
          </p:txBody>
        </p:sp>
        <p:sp>
          <p:nvSpPr>
            <p:cNvPr id="1300504" name="Line 24"/>
            <p:cNvSpPr>
              <a:spLocks noChangeShapeType="1"/>
            </p:cNvSpPr>
            <p:nvPr/>
          </p:nvSpPr>
          <p:spPr bwMode="auto">
            <a:xfrm>
              <a:off x="384" y="1344"/>
              <a:ext cx="528" cy="0"/>
            </a:xfrm>
            <a:prstGeom prst="line">
              <a:avLst/>
            </a:prstGeom>
            <a:noFill/>
            <a:ln w="28575">
              <a:solidFill>
                <a:schemeClr val="tx1"/>
              </a:solidFill>
              <a:round/>
              <a:headEnd/>
              <a:tailEnd type="triangle" w="med" len="med"/>
            </a:ln>
            <a:effectLst/>
          </p:spPr>
          <p:txBody>
            <a:bodyPr/>
            <a:lstStyle/>
            <a:p>
              <a:endParaRPr lang="en-US"/>
            </a:p>
          </p:txBody>
        </p:sp>
        <p:sp>
          <p:nvSpPr>
            <p:cNvPr id="1300505" name="Line 25"/>
            <p:cNvSpPr>
              <a:spLocks noChangeShapeType="1"/>
            </p:cNvSpPr>
            <p:nvPr/>
          </p:nvSpPr>
          <p:spPr bwMode="auto">
            <a:xfrm>
              <a:off x="672" y="1728"/>
              <a:ext cx="240" cy="0"/>
            </a:xfrm>
            <a:prstGeom prst="line">
              <a:avLst/>
            </a:prstGeom>
            <a:noFill/>
            <a:ln w="28575">
              <a:solidFill>
                <a:schemeClr val="tx1"/>
              </a:solidFill>
              <a:round/>
              <a:headEnd/>
              <a:tailEnd type="triangle" w="med" len="med"/>
            </a:ln>
            <a:effectLst/>
          </p:spPr>
          <p:txBody>
            <a:bodyPr/>
            <a:lstStyle/>
            <a:p>
              <a:endParaRPr lang="en-US"/>
            </a:p>
          </p:txBody>
        </p:sp>
        <p:sp>
          <p:nvSpPr>
            <p:cNvPr id="1300506" name="Text Box 26"/>
            <p:cNvSpPr txBox="1">
              <a:spLocks noChangeArrowheads="1"/>
            </p:cNvSpPr>
            <p:nvPr/>
          </p:nvSpPr>
          <p:spPr bwMode="auto">
            <a:xfrm>
              <a:off x="432" y="2208"/>
              <a:ext cx="467" cy="288"/>
            </a:xfrm>
            <a:prstGeom prst="rect">
              <a:avLst/>
            </a:prstGeom>
            <a:noFill/>
            <a:ln w="12700">
              <a:noFill/>
              <a:miter lim="800000"/>
              <a:headEnd/>
              <a:tailEnd/>
            </a:ln>
            <a:effectLst/>
          </p:spPr>
          <p:txBody>
            <a:bodyPr wrap="none">
              <a:spAutoFit/>
            </a:bodyPr>
            <a:lstStyle/>
            <a:p>
              <a:r>
                <a:rPr lang="en-US" sz="1200">
                  <a:solidFill>
                    <a:schemeClr val="tx1"/>
                  </a:solidFill>
                </a:rPr>
                <a:t>Read</a:t>
              </a:r>
            </a:p>
            <a:p>
              <a:r>
                <a:rPr lang="en-US" sz="1200">
                  <a:solidFill>
                    <a:schemeClr val="tx1"/>
                  </a:solidFill>
                </a:rPr>
                <a:t>Address</a:t>
              </a:r>
            </a:p>
          </p:txBody>
        </p:sp>
        <p:sp>
          <p:nvSpPr>
            <p:cNvPr id="1300507" name="Text Box 27"/>
            <p:cNvSpPr txBox="1">
              <a:spLocks noChangeArrowheads="1"/>
            </p:cNvSpPr>
            <p:nvPr/>
          </p:nvSpPr>
          <p:spPr bwMode="auto">
            <a:xfrm>
              <a:off x="585" y="1906"/>
              <a:ext cx="692" cy="326"/>
            </a:xfrm>
            <a:prstGeom prst="rect">
              <a:avLst/>
            </a:prstGeom>
            <a:noFill/>
            <a:ln w="12700">
              <a:noFill/>
              <a:miter lim="800000"/>
              <a:headEnd/>
              <a:tailEnd/>
            </a:ln>
            <a:effectLst/>
          </p:spPr>
          <p:txBody>
            <a:bodyPr wrap="none">
              <a:spAutoFit/>
            </a:bodyPr>
            <a:lstStyle/>
            <a:p>
              <a:pPr algn="ctr"/>
              <a:r>
                <a:rPr lang="en-US" sz="1400" b="1">
                  <a:solidFill>
                    <a:schemeClr val="tx1"/>
                  </a:solidFill>
                </a:rPr>
                <a:t>Instruction</a:t>
              </a:r>
            </a:p>
            <a:p>
              <a:pPr algn="ctr"/>
              <a:r>
                <a:rPr lang="en-US" sz="1400" b="1">
                  <a:solidFill>
                    <a:schemeClr val="tx1"/>
                  </a:solidFill>
                </a:rPr>
                <a:t>Memory</a:t>
              </a:r>
            </a:p>
          </p:txBody>
        </p:sp>
        <p:sp>
          <p:nvSpPr>
            <p:cNvPr id="1300508" name="Text Box 28"/>
            <p:cNvSpPr txBox="1">
              <a:spLocks noChangeArrowheads="1"/>
            </p:cNvSpPr>
            <p:nvPr/>
          </p:nvSpPr>
          <p:spPr bwMode="auto">
            <a:xfrm>
              <a:off x="912" y="1440"/>
              <a:ext cx="303" cy="173"/>
            </a:xfrm>
            <a:prstGeom prst="rect">
              <a:avLst/>
            </a:prstGeom>
            <a:noFill/>
            <a:ln w="12700">
              <a:noFill/>
              <a:miter lim="800000"/>
              <a:headEnd/>
              <a:tailEnd/>
            </a:ln>
            <a:effectLst/>
          </p:spPr>
          <p:txBody>
            <a:bodyPr wrap="none">
              <a:spAutoFit/>
            </a:bodyPr>
            <a:lstStyle/>
            <a:p>
              <a:r>
                <a:rPr lang="en-US" sz="1200" b="1">
                  <a:solidFill>
                    <a:schemeClr val="tx1"/>
                  </a:solidFill>
                </a:rPr>
                <a:t>Add</a:t>
              </a:r>
            </a:p>
          </p:txBody>
        </p:sp>
        <p:sp>
          <p:nvSpPr>
            <p:cNvPr id="1300509" name="Text Box 29"/>
            <p:cNvSpPr txBox="1">
              <a:spLocks noChangeArrowheads="1"/>
            </p:cNvSpPr>
            <p:nvPr/>
          </p:nvSpPr>
          <p:spPr bwMode="auto">
            <a:xfrm rot="-5400000">
              <a:off x="154" y="2246"/>
              <a:ext cx="249" cy="173"/>
            </a:xfrm>
            <a:prstGeom prst="rect">
              <a:avLst/>
            </a:prstGeom>
            <a:noFill/>
            <a:ln w="12700">
              <a:noFill/>
              <a:miter lim="800000"/>
              <a:headEnd/>
              <a:tailEnd/>
            </a:ln>
            <a:effectLst/>
          </p:spPr>
          <p:txBody>
            <a:bodyPr wrap="none">
              <a:spAutoFit/>
            </a:bodyPr>
            <a:lstStyle/>
            <a:p>
              <a:r>
                <a:rPr lang="en-US" sz="1200" b="1">
                  <a:solidFill>
                    <a:schemeClr val="accent2"/>
                  </a:solidFill>
                </a:rPr>
                <a:t>PC</a:t>
              </a:r>
            </a:p>
          </p:txBody>
        </p:sp>
        <p:sp>
          <p:nvSpPr>
            <p:cNvPr id="1300510" name="Line 30"/>
            <p:cNvSpPr>
              <a:spLocks noChangeShapeType="1"/>
            </p:cNvSpPr>
            <p:nvPr/>
          </p:nvSpPr>
          <p:spPr bwMode="auto">
            <a:xfrm>
              <a:off x="96" y="2352"/>
              <a:ext cx="144" cy="0"/>
            </a:xfrm>
            <a:prstGeom prst="line">
              <a:avLst/>
            </a:prstGeom>
            <a:noFill/>
            <a:ln w="28575">
              <a:solidFill>
                <a:schemeClr val="tx1"/>
              </a:solidFill>
              <a:round/>
              <a:headEnd/>
              <a:tailEnd type="triangle" w="med" len="med"/>
            </a:ln>
            <a:effectLst/>
          </p:spPr>
          <p:txBody>
            <a:bodyPr/>
            <a:lstStyle/>
            <a:p>
              <a:endParaRPr lang="en-US"/>
            </a:p>
          </p:txBody>
        </p:sp>
        <p:sp>
          <p:nvSpPr>
            <p:cNvPr id="1300511" name="Text Box 31"/>
            <p:cNvSpPr txBox="1">
              <a:spLocks noChangeArrowheads="1"/>
            </p:cNvSpPr>
            <p:nvPr/>
          </p:nvSpPr>
          <p:spPr bwMode="auto">
            <a:xfrm>
              <a:off x="528" y="1632"/>
              <a:ext cx="169" cy="173"/>
            </a:xfrm>
            <a:prstGeom prst="rect">
              <a:avLst/>
            </a:prstGeom>
            <a:noFill/>
            <a:ln w="12700">
              <a:noFill/>
              <a:miter lim="800000"/>
              <a:headEnd/>
              <a:tailEnd/>
            </a:ln>
            <a:effectLst/>
          </p:spPr>
          <p:txBody>
            <a:bodyPr wrap="none">
              <a:spAutoFit/>
            </a:bodyPr>
            <a:lstStyle/>
            <a:p>
              <a:r>
                <a:rPr lang="en-US" sz="1200" b="1">
                  <a:solidFill>
                    <a:schemeClr val="tx1"/>
                  </a:solidFill>
                </a:rPr>
                <a:t>4</a:t>
              </a:r>
            </a:p>
          </p:txBody>
        </p:sp>
        <p:sp>
          <p:nvSpPr>
            <p:cNvPr id="1300512" name="Line 32"/>
            <p:cNvSpPr>
              <a:spLocks noChangeShapeType="1"/>
            </p:cNvSpPr>
            <p:nvPr/>
          </p:nvSpPr>
          <p:spPr bwMode="auto">
            <a:xfrm>
              <a:off x="96" y="816"/>
              <a:ext cx="0" cy="1536"/>
            </a:xfrm>
            <a:prstGeom prst="line">
              <a:avLst/>
            </a:prstGeom>
            <a:noFill/>
            <a:ln w="28575">
              <a:solidFill>
                <a:schemeClr val="tx1"/>
              </a:solidFill>
              <a:round/>
              <a:headEnd/>
              <a:tailEnd/>
            </a:ln>
            <a:effectLst/>
          </p:spPr>
          <p:txBody>
            <a:bodyPr/>
            <a:lstStyle/>
            <a:p>
              <a:endParaRPr lang="en-US"/>
            </a:p>
          </p:txBody>
        </p:sp>
        <p:sp>
          <p:nvSpPr>
            <p:cNvPr id="1300513" name="AutoShape 33"/>
            <p:cNvSpPr>
              <a:spLocks noChangeArrowheads="1"/>
            </p:cNvSpPr>
            <p:nvPr/>
          </p:nvSpPr>
          <p:spPr bwMode="auto">
            <a:xfrm rot="5400000" flipH="1">
              <a:off x="384" y="768"/>
              <a:ext cx="432" cy="144"/>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1300514" name="Line 34"/>
            <p:cNvSpPr>
              <a:spLocks noChangeShapeType="1"/>
            </p:cNvSpPr>
            <p:nvPr/>
          </p:nvSpPr>
          <p:spPr bwMode="auto">
            <a:xfrm flipH="1">
              <a:off x="96" y="816"/>
              <a:ext cx="441" cy="0"/>
            </a:xfrm>
            <a:prstGeom prst="line">
              <a:avLst/>
            </a:prstGeom>
            <a:noFill/>
            <a:ln w="28575">
              <a:solidFill>
                <a:schemeClr val="tx1"/>
              </a:solidFill>
              <a:round/>
              <a:headEnd/>
              <a:tailEnd/>
            </a:ln>
            <a:effectLst/>
          </p:spPr>
          <p:txBody>
            <a:bodyPr/>
            <a:lstStyle/>
            <a:p>
              <a:endParaRPr lang="en-US"/>
            </a:p>
          </p:txBody>
        </p:sp>
        <p:sp>
          <p:nvSpPr>
            <p:cNvPr id="1300515" name="Line 35"/>
            <p:cNvSpPr>
              <a:spLocks noChangeShapeType="1"/>
            </p:cNvSpPr>
            <p:nvPr/>
          </p:nvSpPr>
          <p:spPr bwMode="auto">
            <a:xfrm flipH="1">
              <a:off x="672" y="720"/>
              <a:ext cx="3696" cy="0"/>
            </a:xfrm>
            <a:prstGeom prst="line">
              <a:avLst/>
            </a:prstGeom>
            <a:noFill/>
            <a:ln w="28575">
              <a:solidFill>
                <a:srgbClr val="CC3399"/>
              </a:solidFill>
              <a:round/>
              <a:headEnd/>
              <a:tailEnd type="triangle" w="med" len="med"/>
            </a:ln>
            <a:effectLst/>
          </p:spPr>
          <p:txBody>
            <a:bodyPr/>
            <a:lstStyle/>
            <a:p>
              <a:endParaRPr lang="en-US"/>
            </a:p>
          </p:txBody>
        </p:sp>
        <p:sp>
          <p:nvSpPr>
            <p:cNvPr id="1300516" name="Rectangle 36"/>
            <p:cNvSpPr>
              <a:spLocks noChangeArrowheads="1"/>
            </p:cNvSpPr>
            <p:nvPr/>
          </p:nvSpPr>
          <p:spPr bwMode="auto">
            <a:xfrm>
              <a:off x="1776" y="1872"/>
              <a:ext cx="816" cy="912"/>
            </a:xfrm>
            <a:prstGeom prst="rect">
              <a:avLst/>
            </a:prstGeom>
            <a:noFill/>
            <a:ln w="12700">
              <a:solidFill>
                <a:schemeClr val="tx1"/>
              </a:solidFill>
              <a:miter lim="800000"/>
              <a:headEnd/>
              <a:tailEnd/>
            </a:ln>
            <a:effectLst/>
          </p:spPr>
          <p:txBody>
            <a:bodyPr wrap="none" anchor="ctr"/>
            <a:lstStyle/>
            <a:p>
              <a:endParaRPr lang="en-US"/>
            </a:p>
          </p:txBody>
        </p:sp>
        <p:sp>
          <p:nvSpPr>
            <p:cNvPr id="1300517" name="Line 37"/>
            <p:cNvSpPr>
              <a:spLocks noChangeShapeType="1"/>
            </p:cNvSpPr>
            <p:nvPr/>
          </p:nvSpPr>
          <p:spPr bwMode="auto">
            <a:xfrm>
              <a:off x="1296" y="2352"/>
              <a:ext cx="96" cy="0"/>
            </a:xfrm>
            <a:prstGeom prst="line">
              <a:avLst/>
            </a:prstGeom>
            <a:noFill/>
            <a:ln w="28575">
              <a:solidFill>
                <a:schemeClr val="tx1"/>
              </a:solidFill>
              <a:round/>
              <a:headEnd/>
              <a:tailEnd/>
            </a:ln>
            <a:effectLst/>
          </p:spPr>
          <p:txBody>
            <a:bodyPr/>
            <a:lstStyle/>
            <a:p>
              <a:endParaRPr lang="en-US"/>
            </a:p>
          </p:txBody>
        </p:sp>
        <p:sp>
          <p:nvSpPr>
            <p:cNvPr id="1300518" name="Line 38"/>
            <p:cNvSpPr>
              <a:spLocks noChangeShapeType="1"/>
            </p:cNvSpPr>
            <p:nvPr/>
          </p:nvSpPr>
          <p:spPr bwMode="auto">
            <a:xfrm>
              <a:off x="1584" y="2208"/>
              <a:ext cx="192" cy="0"/>
            </a:xfrm>
            <a:prstGeom prst="line">
              <a:avLst/>
            </a:prstGeom>
            <a:noFill/>
            <a:ln w="19050">
              <a:solidFill>
                <a:schemeClr val="tx1"/>
              </a:solidFill>
              <a:round/>
              <a:headEnd/>
              <a:tailEnd type="triangle" w="med" len="med"/>
            </a:ln>
            <a:effectLst/>
          </p:spPr>
          <p:txBody>
            <a:bodyPr/>
            <a:lstStyle/>
            <a:p>
              <a:endParaRPr lang="en-US"/>
            </a:p>
          </p:txBody>
        </p:sp>
        <p:sp>
          <p:nvSpPr>
            <p:cNvPr id="1300519" name="Text Box 39"/>
            <p:cNvSpPr txBox="1">
              <a:spLocks noChangeArrowheads="1"/>
            </p:cNvSpPr>
            <p:nvPr/>
          </p:nvSpPr>
          <p:spPr bwMode="auto">
            <a:xfrm>
              <a:off x="1728" y="2592"/>
              <a:ext cx="569" cy="173"/>
            </a:xfrm>
            <a:prstGeom prst="rect">
              <a:avLst/>
            </a:prstGeom>
            <a:noFill/>
            <a:ln w="12700">
              <a:noFill/>
              <a:miter lim="800000"/>
              <a:headEnd/>
              <a:tailEnd/>
            </a:ln>
            <a:effectLst/>
          </p:spPr>
          <p:txBody>
            <a:bodyPr wrap="none">
              <a:spAutoFit/>
            </a:bodyPr>
            <a:lstStyle/>
            <a:p>
              <a:r>
                <a:rPr lang="en-US" sz="1200">
                  <a:solidFill>
                    <a:schemeClr val="tx1"/>
                  </a:solidFill>
                </a:rPr>
                <a:t>Write Data</a:t>
              </a:r>
            </a:p>
          </p:txBody>
        </p:sp>
        <p:sp>
          <p:nvSpPr>
            <p:cNvPr id="1300520" name="Text Box 40"/>
            <p:cNvSpPr txBox="1">
              <a:spLocks noChangeArrowheads="1"/>
            </p:cNvSpPr>
            <p:nvPr/>
          </p:nvSpPr>
          <p:spPr bwMode="auto">
            <a:xfrm>
              <a:off x="1728" y="1872"/>
              <a:ext cx="653" cy="173"/>
            </a:xfrm>
            <a:prstGeom prst="rect">
              <a:avLst/>
            </a:prstGeom>
            <a:noFill/>
            <a:ln w="12700">
              <a:noFill/>
              <a:miter lim="800000"/>
              <a:headEnd/>
              <a:tailEnd/>
            </a:ln>
            <a:effectLst/>
          </p:spPr>
          <p:txBody>
            <a:bodyPr wrap="none">
              <a:spAutoFit/>
            </a:bodyPr>
            <a:lstStyle/>
            <a:p>
              <a:r>
                <a:rPr lang="en-US" sz="1200">
                  <a:solidFill>
                    <a:schemeClr val="tx1"/>
                  </a:solidFill>
                </a:rPr>
                <a:t>Read Addr 1</a:t>
              </a:r>
            </a:p>
          </p:txBody>
        </p:sp>
        <p:sp>
          <p:nvSpPr>
            <p:cNvPr id="1300521" name="Text Box 41"/>
            <p:cNvSpPr txBox="1">
              <a:spLocks noChangeArrowheads="1"/>
            </p:cNvSpPr>
            <p:nvPr/>
          </p:nvSpPr>
          <p:spPr bwMode="auto">
            <a:xfrm>
              <a:off x="1728" y="2112"/>
              <a:ext cx="653" cy="173"/>
            </a:xfrm>
            <a:prstGeom prst="rect">
              <a:avLst/>
            </a:prstGeom>
            <a:noFill/>
            <a:ln w="12700">
              <a:noFill/>
              <a:miter lim="800000"/>
              <a:headEnd/>
              <a:tailEnd/>
            </a:ln>
            <a:effectLst/>
          </p:spPr>
          <p:txBody>
            <a:bodyPr wrap="none">
              <a:spAutoFit/>
            </a:bodyPr>
            <a:lstStyle/>
            <a:p>
              <a:r>
                <a:rPr lang="en-US" sz="1200">
                  <a:solidFill>
                    <a:schemeClr val="tx1"/>
                  </a:solidFill>
                </a:rPr>
                <a:t>Read Addr 2</a:t>
              </a:r>
            </a:p>
          </p:txBody>
        </p:sp>
        <p:sp>
          <p:nvSpPr>
            <p:cNvPr id="1300522" name="Text Box 42"/>
            <p:cNvSpPr txBox="1">
              <a:spLocks noChangeArrowheads="1"/>
            </p:cNvSpPr>
            <p:nvPr/>
          </p:nvSpPr>
          <p:spPr bwMode="auto">
            <a:xfrm>
              <a:off x="1728" y="2352"/>
              <a:ext cx="569" cy="173"/>
            </a:xfrm>
            <a:prstGeom prst="rect">
              <a:avLst/>
            </a:prstGeom>
            <a:noFill/>
            <a:ln w="12700">
              <a:noFill/>
              <a:miter lim="800000"/>
              <a:headEnd/>
              <a:tailEnd/>
            </a:ln>
            <a:effectLst/>
          </p:spPr>
          <p:txBody>
            <a:bodyPr wrap="none">
              <a:spAutoFit/>
            </a:bodyPr>
            <a:lstStyle/>
            <a:p>
              <a:r>
                <a:rPr lang="en-US" sz="1200">
                  <a:solidFill>
                    <a:schemeClr val="tx1"/>
                  </a:solidFill>
                </a:rPr>
                <a:t>Write Addr</a:t>
              </a:r>
            </a:p>
          </p:txBody>
        </p:sp>
        <p:sp>
          <p:nvSpPr>
            <p:cNvPr id="1300523" name="Text Box 43"/>
            <p:cNvSpPr txBox="1">
              <a:spLocks noChangeArrowheads="1"/>
            </p:cNvSpPr>
            <p:nvPr/>
          </p:nvSpPr>
          <p:spPr bwMode="auto">
            <a:xfrm>
              <a:off x="1776" y="1968"/>
              <a:ext cx="563" cy="460"/>
            </a:xfrm>
            <a:prstGeom prst="rect">
              <a:avLst/>
            </a:prstGeom>
            <a:noFill/>
            <a:ln w="12700">
              <a:noFill/>
              <a:miter lim="800000"/>
              <a:headEnd/>
              <a:tailEnd/>
            </a:ln>
            <a:effectLst/>
          </p:spPr>
          <p:txBody>
            <a:bodyPr wrap="none">
              <a:spAutoFit/>
            </a:bodyPr>
            <a:lstStyle/>
            <a:p>
              <a:pPr algn="ctr"/>
              <a:r>
                <a:rPr lang="en-US" sz="1400" b="1">
                  <a:solidFill>
                    <a:schemeClr val="tx1"/>
                  </a:solidFill>
                </a:rPr>
                <a:t>Register</a:t>
              </a:r>
            </a:p>
            <a:p>
              <a:pPr algn="ctr"/>
              <a:endParaRPr lang="en-US" sz="1400" b="1">
                <a:solidFill>
                  <a:schemeClr val="tx1"/>
                </a:solidFill>
              </a:endParaRPr>
            </a:p>
            <a:p>
              <a:pPr algn="ctr"/>
              <a:r>
                <a:rPr lang="en-US" sz="1400" b="1">
                  <a:solidFill>
                    <a:schemeClr val="tx1"/>
                  </a:solidFill>
                </a:rPr>
                <a:t>File</a:t>
              </a:r>
            </a:p>
          </p:txBody>
        </p:sp>
        <p:sp>
          <p:nvSpPr>
            <p:cNvPr id="1300524" name="Text Box 44"/>
            <p:cNvSpPr txBox="1">
              <a:spLocks noChangeArrowheads="1"/>
            </p:cNvSpPr>
            <p:nvPr/>
          </p:nvSpPr>
          <p:spPr bwMode="auto">
            <a:xfrm>
              <a:off x="2208" y="1968"/>
              <a:ext cx="425" cy="288"/>
            </a:xfrm>
            <a:prstGeom prst="rect">
              <a:avLst/>
            </a:prstGeom>
            <a:noFill/>
            <a:ln w="12700">
              <a:noFill/>
              <a:miter lim="800000"/>
              <a:headEnd/>
              <a:tailEnd/>
            </a:ln>
            <a:effectLst/>
          </p:spPr>
          <p:txBody>
            <a:bodyPr wrap="none">
              <a:spAutoFit/>
            </a:bodyPr>
            <a:lstStyle/>
            <a:p>
              <a:pPr algn="r"/>
              <a:r>
                <a:rPr lang="en-US" sz="1200">
                  <a:solidFill>
                    <a:schemeClr val="tx1"/>
                  </a:solidFill>
                </a:rPr>
                <a:t>Read</a:t>
              </a:r>
            </a:p>
            <a:p>
              <a:pPr algn="r"/>
              <a:r>
                <a:rPr lang="en-US" sz="1200">
                  <a:solidFill>
                    <a:schemeClr val="tx1"/>
                  </a:solidFill>
                </a:rPr>
                <a:t> Data 1</a:t>
              </a:r>
            </a:p>
          </p:txBody>
        </p:sp>
        <p:sp>
          <p:nvSpPr>
            <p:cNvPr id="1300525" name="Text Box 45"/>
            <p:cNvSpPr txBox="1">
              <a:spLocks noChangeArrowheads="1"/>
            </p:cNvSpPr>
            <p:nvPr/>
          </p:nvSpPr>
          <p:spPr bwMode="auto">
            <a:xfrm>
              <a:off x="2208" y="2400"/>
              <a:ext cx="425" cy="288"/>
            </a:xfrm>
            <a:prstGeom prst="rect">
              <a:avLst/>
            </a:prstGeom>
            <a:noFill/>
            <a:ln w="12700">
              <a:noFill/>
              <a:miter lim="800000"/>
              <a:headEnd/>
              <a:tailEnd/>
            </a:ln>
            <a:effectLst/>
          </p:spPr>
          <p:txBody>
            <a:bodyPr wrap="none">
              <a:spAutoFit/>
            </a:bodyPr>
            <a:lstStyle/>
            <a:p>
              <a:pPr algn="r"/>
              <a:r>
                <a:rPr lang="en-US" sz="1200">
                  <a:solidFill>
                    <a:schemeClr val="tx1"/>
                  </a:solidFill>
                </a:rPr>
                <a:t>Read</a:t>
              </a:r>
            </a:p>
            <a:p>
              <a:pPr algn="r"/>
              <a:r>
                <a:rPr lang="en-US" sz="1200">
                  <a:solidFill>
                    <a:schemeClr val="tx1"/>
                  </a:solidFill>
                </a:rPr>
                <a:t> Data 2</a:t>
              </a:r>
            </a:p>
          </p:txBody>
        </p:sp>
        <p:sp>
          <p:nvSpPr>
            <p:cNvPr id="1300526" name="Line 46"/>
            <p:cNvSpPr>
              <a:spLocks noChangeShapeType="1"/>
            </p:cNvSpPr>
            <p:nvPr/>
          </p:nvSpPr>
          <p:spPr bwMode="auto">
            <a:xfrm>
              <a:off x="1584" y="3024"/>
              <a:ext cx="240" cy="0"/>
            </a:xfrm>
            <a:prstGeom prst="line">
              <a:avLst/>
            </a:prstGeom>
            <a:noFill/>
            <a:ln w="28575">
              <a:solidFill>
                <a:schemeClr val="tx1"/>
              </a:solidFill>
              <a:round/>
              <a:headEnd/>
              <a:tailEnd/>
            </a:ln>
            <a:effectLst/>
          </p:spPr>
          <p:txBody>
            <a:bodyPr/>
            <a:lstStyle/>
            <a:p>
              <a:endParaRPr lang="en-US"/>
            </a:p>
          </p:txBody>
        </p:sp>
        <p:sp>
          <p:nvSpPr>
            <p:cNvPr id="1300527" name="Line 47"/>
            <p:cNvSpPr>
              <a:spLocks noChangeShapeType="1"/>
            </p:cNvSpPr>
            <p:nvPr/>
          </p:nvSpPr>
          <p:spPr bwMode="auto">
            <a:xfrm>
              <a:off x="1632" y="2976"/>
              <a:ext cx="48" cy="96"/>
            </a:xfrm>
            <a:prstGeom prst="line">
              <a:avLst/>
            </a:prstGeom>
            <a:noFill/>
            <a:ln w="12700">
              <a:solidFill>
                <a:schemeClr val="tx1"/>
              </a:solidFill>
              <a:round/>
              <a:headEnd/>
              <a:tailEnd/>
            </a:ln>
            <a:effectLst/>
          </p:spPr>
          <p:txBody>
            <a:bodyPr/>
            <a:lstStyle/>
            <a:p>
              <a:endParaRPr lang="en-US"/>
            </a:p>
          </p:txBody>
        </p:sp>
        <p:sp>
          <p:nvSpPr>
            <p:cNvPr id="1300528" name="Line 48"/>
            <p:cNvSpPr>
              <a:spLocks noChangeShapeType="1"/>
            </p:cNvSpPr>
            <p:nvPr/>
          </p:nvSpPr>
          <p:spPr bwMode="auto">
            <a:xfrm>
              <a:off x="2400" y="2976"/>
              <a:ext cx="48" cy="96"/>
            </a:xfrm>
            <a:prstGeom prst="line">
              <a:avLst/>
            </a:prstGeom>
            <a:noFill/>
            <a:ln w="12700">
              <a:solidFill>
                <a:schemeClr val="tx1"/>
              </a:solidFill>
              <a:round/>
              <a:headEnd/>
              <a:tailEnd/>
            </a:ln>
            <a:effectLst/>
          </p:spPr>
          <p:txBody>
            <a:bodyPr/>
            <a:lstStyle/>
            <a:p>
              <a:endParaRPr lang="en-US"/>
            </a:p>
          </p:txBody>
        </p:sp>
        <p:sp>
          <p:nvSpPr>
            <p:cNvPr id="1300529" name="Text Box 49"/>
            <p:cNvSpPr txBox="1">
              <a:spLocks noChangeArrowheads="1"/>
            </p:cNvSpPr>
            <p:nvPr/>
          </p:nvSpPr>
          <p:spPr bwMode="auto">
            <a:xfrm>
              <a:off x="1632" y="2832"/>
              <a:ext cx="222" cy="173"/>
            </a:xfrm>
            <a:prstGeom prst="rect">
              <a:avLst/>
            </a:prstGeom>
            <a:noFill/>
            <a:ln w="12700">
              <a:noFill/>
              <a:miter lim="800000"/>
              <a:headEnd/>
              <a:tailEnd/>
            </a:ln>
            <a:effectLst/>
          </p:spPr>
          <p:txBody>
            <a:bodyPr wrap="none">
              <a:spAutoFit/>
            </a:bodyPr>
            <a:lstStyle/>
            <a:p>
              <a:r>
                <a:rPr lang="en-US" sz="1200">
                  <a:solidFill>
                    <a:schemeClr val="tx1"/>
                  </a:solidFill>
                </a:rPr>
                <a:t>16</a:t>
              </a:r>
            </a:p>
          </p:txBody>
        </p:sp>
        <p:sp>
          <p:nvSpPr>
            <p:cNvPr id="1300530" name="Text Box 50"/>
            <p:cNvSpPr txBox="1">
              <a:spLocks noChangeArrowheads="1"/>
            </p:cNvSpPr>
            <p:nvPr/>
          </p:nvSpPr>
          <p:spPr bwMode="auto">
            <a:xfrm>
              <a:off x="2352" y="2832"/>
              <a:ext cx="222" cy="173"/>
            </a:xfrm>
            <a:prstGeom prst="rect">
              <a:avLst/>
            </a:prstGeom>
            <a:noFill/>
            <a:ln w="12700">
              <a:noFill/>
              <a:miter lim="800000"/>
              <a:headEnd/>
              <a:tailEnd/>
            </a:ln>
            <a:effectLst/>
          </p:spPr>
          <p:txBody>
            <a:bodyPr wrap="none">
              <a:spAutoFit/>
            </a:bodyPr>
            <a:lstStyle/>
            <a:p>
              <a:r>
                <a:rPr lang="en-US" sz="1200">
                  <a:solidFill>
                    <a:schemeClr val="tx1"/>
                  </a:solidFill>
                </a:rPr>
                <a:t>32</a:t>
              </a:r>
            </a:p>
          </p:txBody>
        </p:sp>
        <p:sp>
          <p:nvSpPr>
            <p:cNvPr id="1300531" name="Line 51"/>
            <p:cNvSpPr>
              <a:spLocks noChangeShapeType="1"/>
            </p:cNvSpPr>
            <p:nvPr/>
          </p:nvSpPr>
          <p:spPr bwMode="auto">
            <a:xfrm>
              <a:off x="1632" y="2688"/>
              <a:ext cx="160" cy="0"/>
            </a:xfrm>
            <a:prstGeom prst="line">
              <a:avLst/>
            </a:prstGeom>
            <a:noFill/>
            <a:ln w="28575">
              <a:solidFill>
                <a:srgbClr val="CC3399"/>
              </a:solidFill>
              <a:round/>
              <a:headEnd/>
              <a:tailEnd type="triangle" w="med" len="med"/>
            </a:ln>
            <a:effectLst/>
          </p:spPr>
          <p:txBody>
            <a:bodyPr/>
            <a:lstStyle/>
            <a:p>
              <a:endParaRPr lang="en-US"/>
            </a:p>
          </p:txBody>
        </p:sp>
        <p:sp>
          <p:nvSpPr>
            <p:cNvPr id="1300532" name="Line 52"/>
            <p:cNvSpPr>
              <a:spLocks noChangeShapeType="1"/>
            </p:cNvSpPr>
            <p:nvPr/>
          </p:nvSpPr>
          <p:spPr bwMode="auto">
            <a:xfrm>
              <a:off x="3264" y="2784"/>
              <a:ext cx="0" cy="336"/>
            </a:xfrm>
            <a:prstGeom prst="line">
              <a:avLst/>
            </a:prstGeom>
            <a:noFill/>
            <a:ln w="28575">
              <a:solidFill>
                <a:schemeClr val="tx1"/>
              </a:solidFill>
              <a:round/>
              <a:headEnd/>
              <a:tailEnd/>
            </a:ln>
            <a:effectLst/>
          </p:spPr>
          <p:txBody>
            <a:bodyPr/>
            <a:lstStyle/>
            <a:p>
              <a:endParaRPr lang="en-US"/>
            </a:p>
          </p:txBody>
        </p:sp>
        <p:sp>
          <p:nvSpPr>
            <p:cNvPr id="1300533" name="Line 53"/>
            <p:cNvSpPr>
              <a:spLocks noChangeShapeType="1"/>
            </p:cNvSpPr>
            <p:nvPr/>
          </p:nvSpPr>
          <p:spPr bwMode="auto">
            <a:xfrm>
              <a:off x="2592" y="2592"/>
              <a:ext cx="96" cy="0"/>
            </a:xfrm>
            <a:prstGeom prst="line">
              <a:avLst/>
            </a:prstGeom>
            <a:noFill/>
            <a:ln w="28575">
              <a:solidFill>
                <a:schemeClr val="tx1"/>
              </a:solidFill>
              <a:round/>
              <a:headEnd/>
              <a:tailEnd/>
            </a:ln>
            <a:effectLst/>
          </p:spPr>
          <p:txBody>
            <a:bodyPr/>
            <a:lstStyle/>
            <a:p>
              <a:endParaRPr lang="en-US"/>
            </a:p>
          </p:txBody>
        </p:sp>
        <p:sp>
          <p:nvSpPr>
            <p:cNvPr id="1300534" name="Line 54"/>
            <p:cNvSpPr>
              <a:spLocks noChangeShapeType="1"/>
            </p:cNvSpPr>
            <p:nvPr/>
          </p:nvSpPr>
          <p:spPr bwMode="auto">
            <a:xfrm>
              <a:off x="1584" y="1968"/>
              <a:ext cx="0" cy="1056"/>
            </a:xfrm>
            <a:prstGeom prst="line">
              <a:avLst/>
            </a:prstGeom>
            <a:noFill/>
            <a:ln w="28575">
              <a:solidFill>
                <a:schemeClr val="tx1"/>
              </a:solidFill>
              <a:round/>
              <a:headEnd/>
              <a:tailEnd/>
            </a:ln>
            <a:effectLst/>
          </p:spPr>
          <p:txBody>
            <a:bodyPr/>
            <a:lstStyle/>
            <a:p>
              <a:endParaRPr lang="en-US"/>
            </a:p>
          </p:txBody>
        </p:sp>
        <p:sp>
          <p:nvSpPr>
            <p:cNvPr id="1300535" name="Line 55"/>
            <p:cNvSpPr>
              <a:spLocks noChangeShapeType="1"/>
            </p:cNvSpPr>
            <p:nvPr/>
          </p:nvSpPr>
          <p:spPr bwMode="auto">
            <a:xfrm>
              <a:off x="1584" y="1968"/>
              <a:ext cx="192" cy="0"/>
            </a:xfrm>
            <a:prstGeom prst="line">
              <a:avLst/>
            </a:prstGeom>
            <a:noFill/>
            <a:ln w="19050">
              <a:solidFill>
                <a:schemeClr val="tx1"/>
              </a:solidFill>
              <a:round/>
              <a:headEnd/>
              <a:tailEnd type="triangle" w="med" len="med"/>
            </a:ln>
            <a:effectLst/>
          </p:spPr>
          <p:txBody>
            <a:bodyPr/>
            <a:lstStyle/>
            <a:p>
              <a:endParaRPr lang="en-US"/>
            </a:p>
          </p:txBody>
        </p:sp>
        <p:sp>
          <p:nvSpPr>
            <p:cNvPr id="1300536" name="Line 56"/>
            <p:cNvSpPr>
              <a:spLocks noChangeShapeType="1"/>
            </p:cNvSpPr>
            <p:nvPr/>
          </p:nvSpPr>
          <p:spPr bwMode="auto">
            <a:xfrm>
              <a:off x="3216" y="2784"/>
              <a:ext cx="192" cy="0"/>
            </a:xfrm>
            <a:prstGeom prst="line">
              <a:avLst/>
            </a:prstGeom>
            <a:noFill/>
            <a:ln w="28575">
              <a:solidFill>
                <a:schemeClr val="tx1"/>
              </a:solidFill>
              <a:round/>
              <a:headEnd/>
              <a:tailEnd type="triangle" w="med" len="med"/>
            </a:ln>
            <a:effectLst/>
          </p:spPr>
          <p:txBody>
            <a:bodyPr/>
            <a:lstStyle/>
            <a:p>
              <a:endParaRPr lang="en-US"/>
            </a:p>
          </p:txBody>
        </p:sp>
        <p:sp>
          <p:nvSpPr>
            <p:cNvPr id="1300537" name="Line 57"/>
            <p:cNvSpPr>
              <a:spLocks noChangeShapeType="1"/>
            </p:cNvSpPr>
            <p:nvPr/>
          </p:nvSpPr>
          <p:spPr bwMode="auto">
            <a:xfrm>
              <a:off x="4032" y="2400"/>
              <a:ext cx="112" cy="0"/>
            </a:xfrm>
            <a:prstGeom prst="line">
              <a:avLst/>
            </a:prstGeom>
            <a:noFill/>
            <a:ln w="28575">
              <a:solidFill>
                <a:schemeClr val="tx1"/>
              </a:solidFill>
              <a:round/>
              <a:headEnd/>
              <a:tailEnd/>
            </a:ln>
            <a:effectLst/>
          </p:spPr>
          <p:txBody>
            <a:bodyPr/>
            <a:lstStyle/>
            <a:p>
              <a:endParaRPr lang="en-US"/>
            </a:p>
          </p:txBody>
        </p:sp>
        <p:sp>
          <p:nvSpPr>
            <p:cNvPr id="1300538" name="Freeform 58"/>
            <p:cNvSpPr>
              <a:spLocks/>
            </p:cNvSpPr>
            <p:nvPr/>
          </p:nvSpPr>
          <p:spPr bwMode="auto">
            <a:xfrm>
              <a:off x="3696" y="1968"/>
              <a:ext cx="336" cy="816"/>
            </a:xfrm>
            <a:custGeom>
              <a:avLst/>
              <a:gdLst/>
              <a:ahLst/>
              <a:cxnLst>
                <a:cxn ang="0">
                  <a:pos x="0" y="0"/>
                </a:cxn>
                <a:cxn ang="0">
                  <a:pos x="0" y="427"/>
                </a:cxn>
                <a:cxn ang="0">
                  <a:pos x="111" y="553"/>
                </a:cxn>
                <a:cxn ang="0">
                  <a:pos x="0" y="671"/>
                </a:cxn>
                <a:cxn ang="0">
                  <a:pos x="0" y="1098"/>
                </a:cxn>
                <a:cxn ang="0">
                  <a:pos x="387" y="790"/>
                </a:cxn>
                <a:cxn ang="0">
                  <a:pos x="387" y="308"/>
                </a:cxn>
                <a:cxn ang="0">
                  <a:pos x="0" y="0"/>
                </a:cxn>
              </a:cxnLst>
              <a:rect l="0" t="0" r="r" b="b"/>
              <a:pathLst>
                <a:path w="388" h="1099">
                  <a:moveTo>
                    <a:pt x="0" y="0"/>
                  </a:moveTo>
                  <a:lnTo>
                    <a:pt x="0" y="427"/>
                  </a:lnTo>
                  <a:lnTo>
                    <a:pt x="111" y="553"/>
                  </a:lnTo>
                  <a:lnTo>
                    <a:pt x="0" y="671"/>
                  </a:lnTo>
                  <a:lnTo>
                    <a:pt x="0" y="1098"/>
                  </a:lnTo>
                  <a:lnTo>
                    <a:pt x="387" y="790"/>
                  </a:lnTo>
                  <a:lnTo>
                    <a:pt x="387" y="308"/>
                  </a:lnTo>
                  <a:lnTo>
                    <a:pt x="0" y="0"/>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300539" name="Rectangle 59"/>
            <p:cNvSpPr>
              <a:spLocks noChangeArrowheads="1"/>
            </p:cNvSpPr>
            <p:nvPr/>
          </p:nvSpPr>
          <p:spPr bwMode="auto">
            <a:xfrm>
              <a:off x="3760" y="2352"/>
              <a:ext cx="318" cy="210"/>
            </a:xfrm>
            <a:prstGeom prst="rect">
              <a:avLst/>
            </a:prstGeom>
            <a:noFill/>
            <a:ln w="12700">
              <a:noFill/>
              <a:miter lim="800000"/>
              <a:headEnd/>
              <a:tailEnd/>
            </a:ln>
            <a:effectLst/>
          </p:spPr>
          <p:txBody>
            <a:bodyPr wrap="none" lIns="19050" tIns="26988" rIns="19050" bIns="26988"/>
            <a:lstStyle/>
            <a:p>
              <a:pPr defTabSz="904875">
                <a:lnSpc>
                  <a:spcPts val="1600"/>
                </a:lnSpc>
                <a:tabLst>
                  <a:tab pos="452438" algn="l"/>
                  <a:tab pos="904875" algn="l"/>
                  <a:tab pos="1357313" algn="l"/>
                </a:tabLst>
              </a:pPr>
              <a:r>
                <a:rPr lang="en-US" sz="1200" b="1">
                  <a:solidFill>
                    <a:srgbClr val="000000"/>
                  </a:solidFill>
                </a:rPr>
                <a:t>ALU</a:t>
              </a:r>
            </a:p>
          </p:txBody>
        </p:sp>
        <p:sp>
          <p:nvSpPr>
            <p:cNvPr id="1300540" name="AutoShape 60"/>
            <p:cNvSpPr>
              <a:spLocks noChangeArrowheads="1"/>
            </p:cNvSpPr>
            <p:nvPr/>
          </p:nvSpPr>
          <p:spPr bwMode="auto">
            <a:xfrm rot="-5400000">
              <a:off x="3256" y="2568"/>
              <a:ext cx="480" cy="144"/>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1300541" name="Line 61"/>
            <p:cNvSpPr>
              <a:spLocks noChangeShapeType="1"/>
            </p:cNvSpPr>
            <p:nvPr/>
          </p:nvSpPr>
          <p:spPr bwMode="auto">
            <a:xfrm>
              <a:off x="3568" y="2640"/>
              <a:ext cx="144" cy="0"/>
            </a:xfrm>
            <a:prstGeom prst="line">
              <a:avLst/>
            </a:prstGeom>
            <a:noFill/>
            <a:ln w="28575">
              <a:solidFill>
                <a:schemeClr val="tx1"/>
              </a:solidFill>
              <a:round/>
              <a:headEnd/>
              <a:tailEnd type="triangle" w="med" len="med"/>
            </a:ln>
            <a:effectLst/>
          </p:spPr>
          <p:txBody>
            <a:bodyPr/>
            <a:lstStyle/>
            <a:p>
              <a:endParaRPr lang="en-US"/>
            </a:p>
          </p:txBody>
        </p:sp>
        <p:sp>
          <p:nvSpPr>
            <p:cNvPr id="1300542" name="Line 62"/>
            <p:cNvSpPr>
              <a:spLocks noChangeShapeType="1"/>
            </p:cNvSpPr>
            <p:nvPr/>
          </p:nvSpPr>
          <p:spPr bwMode="auto">
            <a:xfrm>
              <a:off x="3264" y="2544"/>
              <a:ext cx="176" cy="0"/>
            </a:xfrm>
            <a:prstGeom prst="line">
              <a:avLst/>
            </a:prstGeom>
            <a:noFill/>
            <a:ln w="28575">
              <a:solidFill>
                <a:schemeClr val="tx1"/>
              </a:solidFill>
              <a:round/>
              <a:headEnd/>
              <a:tailEnd type="triangle" w="med" len="med"/>
            </a:ln>
            <a:effectLst/>
          </p:spPr>
          <p:txBody>
            <a:bodyPr/>
            <a:lstStyle/>
            <a:p>
              <a:endParaRPr lang="en-US"/>
            </a:p>
          </p:txBody>
        </p:sp>
        <p:sp>
          <p:nvSpPr>
            <p:cNvPr id="1300543" name="Line 63"/>
            <p:cNvSpPr>
              <a:spLocks noChangeShapeType="1"/>
            </p:cNvSpPr>
            <p:nvPr/>
          </p:nvSpPr>
          <p:spPr bwMode="auto">
            <a:xfrm>
              <a:off x="3216" y="2112"/>
              <a:ext cx="480" cy="0"/>
            </a:xfrm>
            <a:prstGeom prst="line">
              <a:avLst/>
            </a:prstGeom>
            <a:noFill/>
            <a:ln w="28575">
              <a:solidFill>
                <a:schemeClr val="tx1"/>
              </a:solidFill>
              <a:round/>
              <a:headEnd/>
              <a:tailEnd type="triangle" w="med" len="med"/>
            </a:ln>
            <a:effectLst/>
          </p:spPr>
          <p:txBody>
            <a:bodyPr/>
            <a:lstStyle/>
            <a:p>
              <a:endParaRPr lang="en-US"/>
            </a:p>
          </p:txBody>
        </p:sp>
        <p:sp>
          <p:nvSpPr>
            <p:cNvPr id="1300544" name="Oval 64"/>
            <p:cNvSpPr>
              <a:spLocks noChangeArrowheads="1"/>
            </p:cNvSpPr>
            <p:nvPr/>
          </p:nvSpPr>
          <p:spPr bwMode="auto">
            <a:xfrm>
              <a:off x="3408" y="1632"/>
              <a:ext cx="288" cy="336"/>
            </a:xfrm>
            <a:prstGeom prst="ellipse">
              <a:avLst/>
            </a:prstGeom>
            <a:noFill/>
            <a:ln w="12700">
              <a:solidFill>
                <a:schemeClr val="tx1"/>
              </a:solidFill>
              <a:round/>
              <a:headEnd/>
              <a:tailEnd/>
            </a:ln>
            <a:effectLst/>
          </p:spPr>
          <p:txBody>
            <a:bodyPr wrap="none" anchor="ctr"/>
            <a:lstStyle/>
            <a:p>
              <a:endParaRPr lang="en-US"/>
            </a:p>
          </p:txBody>
        </p:sp>
        <p:sp>
          <p:nvSpPr>
            <p:cNvPr id="1300545" name="Rectangle 65"/>
            <p:cNvSpPr>
              <a:spLocks noChangeArrowheads="1"/>
            </p:cNvSpPr>
            <p:nvPr/>
          </p:nvSpPr>
          <p:spPr bwMode="auto">
            <a:xfrm>
              <a:off x="3408" y="1632"/>
              <a:ext cx="288" cy="288"/>
            </a:xfrm>
            <a:prstGeom prst="rect">
              <a:avLst/>
            </a:prstGeom>
            <a:noFill/>
            <a:ln w="12700">
              <a:noFill/>
              <a:miter lim="800000"/>
              <a:headEnd/>
              <a:tailEnd/>
            </a:ln>
            <a:effectLst/>
          </p:spPr>
          <p:txBody>
            <a:bodyPr wrap="none" lIns="19050" tIns="26988" rIns="19050" bIns="26988"/>
            <a:lstStyle/>
            <a:p>
              <a:pPr algn="ctr" defTabSz="904875">
                <a:lnSpc>
                  <a:spcPts val="1600"/>
                </a:lnSpc>
                <a:tabLst>
                  <a:tab pos="452438" algn="l"/>
                  <a:tab pos="904875" algn="l"/>
                  <a:tab pos="1357313" algn="l"/>
                </a:tabLst>
              </a:pPr>
              <a:r>
                <a:rPr lang="en-US" sz="1200" b="1">
                  <a:solidFill>
                    <a:srgbClr val="000000"/>
                  </a:solidFill>
                </a:rPr>
                <a:t>Shift</a:t>
              </a:r>
            </a:p>
            <a:p>
              <a:pPr algn="ctr" defTabSz="904875">
                <a:lnSpc>
                  <a:spcPts val="1600"/>
                </a:lnSpc>
                <a:tabLst>
                  <a:tab pos="452438" algn="l"/>
                  <a:tab pos="904875" algn="l"/>
                  <a:tab pos="1357313" algn="l"/>
                </a:tabLst>
              </a:pPr>
              <a:r>
                <a:rPr lang="en-US" sz="1200" b="1">
                  <a:solidFill>
                    <a:srgbClr val="000000"/>
                  </a:solidFill>
                </a:rPr>
                <a:t>left 2</a:t>
              </a:r>
            </a:p>
          </p:txBody>
        </p:sp>
        <p:sp>
          <p:nvSpPr>
            <p:cNvPr id="1300546" name="Line 66"/>
            <p:cNvSpPr>
              <a:spLocks noChangeShapeType="1"/>
            </p:cNvSpPr>
            <p:nvPr/>
          </p:nvSpPr>
          <p:spPr bwMode="auto">
            <a:xfrm>
              <a:off x="3264" y="1824"/>
              <a:ext cx="144" cy="0"/>
            </a:xfrm>
            <a:prstGeom prst="line">
              <a:avLst/>
            </a:prstGeom>
            <a:noFill/>
            <a:ln w="28575">
              <a:solidFill>
                <a:schemeClr val="tx1"/>
              </a:solidFill>
              <a:round/>
              <a:headEnd/>
              <a:tailEnd type="triangle" w="med" len="med"/>
            </a:ln>
            <a:effectLst/>
          </p:spPr>
          <p:txBody>
            <a:bodyPr/>
            <a:lstStyle/>
            <a:p>
              <a:endParaRPr lang="en-US"/>
            </a:p>
          </p:txBody>
        </p:sp>
        <p:grpSp>
          <p:nvGrpSpPr>
            <p:cNvPr id="4" name="Group 67"/>
            <p:cNvGrpSpPr>
              <a:grpSpLocks/>
            </p:cNvGrpSpPr>
            <p:nvPr/>
          </p:nvGrpSpPr>
          <p:grpSpPr bwMode="auto">
            <a:xfrm>
              <a:off x="3840" y="1392"/>
              <a:ext cx="192" cy="576"/>
              <a:chOff x="1392" y="2880"/>
              <a:chExt cx="288" cy="480"/>
            </a:xfrm>
          </p:grpSpPr>
          <p:sp>
            <p:nvSpPr>
              <p:cNvPr id="1300548" name="Line 68"/>
              <p:cNvSpPr>
                <a:spLocks noChangeShapeType="1"/>
              </p:cNvSpPr>
              <p:nvPr/>
            </p:nvSpPr>
            <p:spPr bwMode="auto">
              <a:xfrm>
                <a:off x="1392" y="3072"/>
                <a:ext cx="48" cy="48"/>
              </a:xfrm>
              <a:prstGeom prst="line">
                <a:avLst/>
              </a:prstGeom>
              <a:noFill/>
              <a:ln w="12700">
                <a:solidFill>
                  <a:schemeClr val="tx1"/>
                </a:solidFill>
                <a:round/>
                <a:headEnd/>
                <a:tailEnd/>
              </a:ln>
              <a:effectLst/>
            </p:spPr>
            <p:txBody>
              <a:bodyPr/>
              <a:lstStyle/>
              <a:p>
                <a:endParaRPr lang="en-US"/>
              </a:p>
            </p:txBody>
          </p:sp>
          <p:sp>
            <p:nvSpPr>
              <p:cNvPr id="1300549" name="Line 69"/>
              <p:cNvSpPr>
                <a:spLocks noChangeShapeType="1"/>
              </p:cNvSpPr>
              <p:nvPr/>
            </p:nvSpPr>
            <p:spPr bwMode="auto">
              <a:xfrm flipH="1">
                <a:off x="1392" y="3120"/>
                <a:ext cx="48" cy="48"/>
              </a:xfrm>
              <a:prstGeom prst="line">
                <a:avLst/>
              </a:prstGeom>
              <a:noFill/>
              <a:ln w="12700">
                <a:solidFill>
                  <a:schemeClr val="tx1"/>
                </a:solidFill>
                <a:round/>
                <a:headEnd/>
                <a:tailEnd/>
              </a:ln>
              <a:effectLst/>
            </p:spPr>
            <p:txBody>
              <a:bodyPr/>
              <a:lstStyle/>
              <a:p>
                <a:endParaRPr lang="en-US"/>
              </a:p>
            </p:txBody>
          </p:sp>
          <p:sp>
            <p:nvSpPr>
              <p:cNvPr id="1300550" name="Line 70"/>
              <p:cNvSpPr>
                <a:spLocks noChangeShapeType="1"/>
              </p:cNvSpPr>
              <p:nvPr/>
            </p:nvSpPr>
            <p:spPr bwMode="auto">
              <a:xfrm flipV="1">
                <a:off x="1392" y="2880"/>
                <a:ext cx="0" cy="192"/>
              </a:xfrm>
              <a:prstGeom prst="line">
                <a:avLst/>
              </a:prstGeom>
              <a:noFill/>
              <a:ln w="12700">
                <a:solidFill>
                  <a:schemeClr val="tx1"/>
                </a:solidFill>
                <a:round/>
                <a:headEnd/>
                <a:tailEnd/>
              </a:ln>
              <a:effectLst/>
            </p:spPr>
            <p:txBody>
              <a:bodyPr/>
              <a:lstStyle/>
              <a:p>
                <a:endParaRPr lang="en-US"/>
              </a:p>
            </p:txBody>
          </p:sp>
          <p:sp>
            <p:nvSpPr>
              <p:cNvPr id="1300551" name="Line 71"/>
              <p:cNvSpPr>
                <a:spLocks noChangeShapeType="1"/>
              </p:cNvSpPr>
              <p:nvPr/>
            </p:nvSpPr>
            <p:spPr bwMode="auto">
              <a:xfrm flipV="1">
                <a:off x="1392" y="3168"/>
                <a:ext cx="0" cy="192"/>
              </a:xfrm>
              <a:prstGeom prst="line">
                <a:avLst/>
              </a:prstGeom>
              <a:noFill/>
              <a:ln w="12700">
                <a:solidFill>
                  <a:schemeClr val="tx1"/>
                </a:solidFill>
                <a:round/>
                <a:headEnd/>
                <a:tailEnd/>
              </a:ln>
              <a:effectLst/>
            </p:spPr>
            <p:txBody>
              <a:bodyPr/>
              <a:lstStyle/>
              <a:p>
                <a:endParaRPr lang="en-US"/>
              </a:p>
            </p:txBody>
          </p:sp>
          <p:sp>
            <p:nvSpPr>
              <p:cNvPr id="1300552" name="Line 72"/>
              <p:cNvSpPr>
                <a:spLocks noChangeShapeType="1"/>
              </p:cNvSpPr>
              <p:nvPr/>
            </p:nvSpPr>
            <p:spPr bwMode="auto">
              <a:xfrm flipV="1">
                <a:off x="1392" y="3216"/>
                <a:ext cx="288" cy="144"/>
              </a:xfrm>
              <a:prstGeom prst="line">
                <a:avLst/>
              </a:prstGeom>
              <a:noFill/>
              <a:ln w="12700">
                <a:solidFill>
                  <a:schemeClr val="tx1"/>
                </a:solidFill>
                <a:round/>
                <a:headEnd/>
                <a:tailEnd/>
              </a:ln>
              <a:effectLst/>
            </p:spPr>
            <p:txBody>
              <a:bodyPr/>
              <a:lstStyle/>
              <a:p>
                <a:endParaRPr lang="en-US"/>
              </a:p>
            </p:txBody>
          </p:sp>
          <p:sp>
            <p:nvSpPr>
              <p:cNvPr id="1300553" name="Line 73"/>
              <p:cNvSpPr>
                <a:spLocks noChangeShapeType="1"/>
              </p:cNvSpPr>
              <p:nvPr/>
            </p:nvSpPr>
            <p:spPr bwMode="auto">
              <a:xfrm flipV="1">
                <a:off x="1680" y="3024"/>
                <a:ext cx="0" cy="192"/>
              </a:xfrm>
              <a:prstGeom prst="line">
                <a:avLst/>
              </a:prstGeom>
              <a:noFill/>
              <a:ln w="12700">
                <a:solidFill>
                  <a:schemeClr val="tx1"/>
                </a:solidFill>
                <a:round/>
                <a:headEnd/>
                <a:tailEnd/>
              </a:ln>
              <a:effectLst/>
            </p:spPr>
            <p:txBody>
              <a:bodyPr/>
              <a:lstStyle/>
              <a:p>
                <a:endParaRPr lang="en-US"/>
              </a:p>
            </p:txBody>
          </p:sp>
          <p:sp>
            <p:nvSpPr>
              <p:cNvPr id="1300554" name="Line 74"/>
              <p:cNvSpPr>
                <a:spLocks noChangeShapeType="1"/>
              </p:cNvSpPr>
              <p:nvPr/>
            </p:nvSpPr>
            <p:spPr bwMode="auto">
              <a:xfrm>
                <a:off x="1392" y="2880"/>
                <a:ext cx="288" cy="144"/>
              </a:xfrm>
              <a:prstGeom prst="line">
                <a:avLst/>
              </a:prstGeom>
              <a:noFill/>
              <a:ln w="12700">
                <a:solidFill>
                  <a:schemeClr val="tx1"/>
                </a:solidFill>
                <a:round/>
                <a:headEnd/>
                <a:tailEnd/>
              </a:ln>
              <a:effectLst/>
            </p:spPr>
            <p:txBody>
              <a:bodyPr/>
              <a:lstStyle/>
              <a:p>
                <a:endParaRPr lang="en-US"/>
              </a:p>
            </p:txBody>
          </p:sp>
        </p:grpSp>
        <p:sp>
          <p:nvSpPr>
            <p:cNvPr id="1300555" name="Text Box 75"/>
            <p:cNvSpPr txBox="1">
              <a:spLocks noChangeArrowheads="1"/>
            </p:cNvSpPr>
            <p:nvPr/>
          </p:nvSpPr>
          <p:spPr bwMode="auto">
            <a:xfrm>
              <a:off x="3792" y="1584"/>
              <a:ext cx="303" cy="173"/>
            </a:xfrm>
            <a:prstGeom prst="rect">
              <a:avLst/>
            </a:prstGeom>
            <a:noFill/>
            <a:ln w="12700">
              <a:noFill/>
              <a:miter lim="800000"/>
              <a:headEnd/>
              <a:tailEnd/>
            </a:ln>
            <a:effectLst/>
          </p:spPr>
          <p:txBody>
            <a:bodyPr wrap="none">
              <a:spAutoFit/>
            </a:bodyPr>
            <a:lstStyle/>
            <a:p>
              <a:r>
                <a:rPr lang="en-US" sz="1200" b="1">
                  <a:solidFill>
                    <a:schemeClr val="tx1"/>
                  </a:solidFill>
                </a:rPr>
                <a:t>Add</a:t>
              </a:r>
            </a:p>
          </p:txBody>
        </p:sp>
        <p:sp>
          <p:nvSpPr>
            <p:cNvPr id="1300556" name="Line 76"/>
            <p:cNvSpPr>
              <a:spLocks noChangeShapeType="1"/>
            </p:cNvSpPr>
            <p:nvPr/>
          </p:nvSpPr>
          <p:spPr bwMode="auto">
            <a:xfrm>
              <a:off x="3687" y="1824"/>
              <a:ext cx="144" cy="0"/>
            </a:xfrm>
            <a:prstGeom prst="line">
              <a:avLst/>
            </a:prstGeom>
            <a:noFill/>
            <a:ln w="28575">
              <a:solidFill>
                <a:schemeClr val="tx1"/>
              </a:solidFill>
              <a:round/>
              <a:headEnd/>
              <a:tailEnd type="triangle" w="med" len="med"/>
            </a:ln>
            <a:effectLst/>
          </p:spPr>
          <p:txBody>
            <a:bodyPr/>
            <a:lstStyle/>
            <a:p>
              <a:endParaRPr lang="en-US"/>
            </a:p>
          </p:txBody>
        </p:sp>
        <p:sp>
          <p:nvSpPr>
            <p:cNvPr id="1300557" name="Rectangle 77"/>
            <p:cNvSpPr>
              <a:spLocks noChangeArrowheads="1"/>
            </p:cNvSpPr>
            <p:nvPr/>
          </p:nvSpPr>
          <p:spPr bwMode="auto">
            <a:xfrm>
              <a:off x="4368" y="1920"/>
              <a:ext cx="720" cy="912"/>
            </a:xfrm>
            <a:prstGeom prst="rect">
              <a:avLst/>
            </a:prstGeom>
            <a:noFill/>
            <a:ln w="12700">
              <a:solidFill>
                <a:schemeClr val="tx1"/>
              </a:solidFill>
              <a:miter lim="800000"/>
              <a:headEnd/>
              <a:tailEnd/>
            </a:ln>
            <a:effectLst/>
          </p:spPr>
          <p:txBody>
            <a:bodyPr wrap="none" anchor="ctr"/>
            <a:lstStyle/>
            <a:p>
              <a:endParaRPr lang="en-US"/>
            </a:p>
          </p:txBody>
        </p:sp>
        <p:sp>
          <p:nvSpPr>
            <p:cNvPr id="1300558" name="Line 78"/>
            <p:cNvSpPr>
              <a:spLocks noChangeShapeType="1"/>
            </p:cNvSpPr>
            <p:nvPr/>
          </p:nvSpPr>
          <p:spPr bwMode="auto">
            <a:xfrm>
              <a:off x="4224" y="2400"/>
              <a:ext cx="160" cy="0"/>
            </a:xfrm>
            <a:prstGeom prst="line">
              <a:avLst/>
            </a:prstGeom>
            <a:noFill/>
            <a:ln w="28575">
              <a:solidFill>
                <a:schemeClr val="tx1"/>
              </a:solidFill>
              <a:round/>
              <a:headEnd/>
              <a:tailEnd type="triangle" w="med" len="med"/>
            </a:ln>
            <a:effectLst/>
          </p:spPr>
          <p:txBody>
            <a:bodyPr/>
            <a:lstStyle/>
            <a:p>
              <a:endParaRPr lang="en-US"/>
            </a:p>
          </p:txBody>
        </p:sp>
        <p:sp>
          <p:nvSpPr>
            <p:cNvPr id="1300559" name="Text Box 79"/>
            <p:cNvSpPr txBox="1">
              <a:spLocks noChangeArrowheads="1"/>
            </p:cNvSpPr>
            <p:nvPr/>
          </p:nvSpPr>
          <p:spPr bwMode="auto">
            <a:xfrm>
              <a:off x="4560" y="1920"/>
              <a:ext cx="545" cy="326"/>
            </a:xfrm>
            <a:prstGeom prst="rect">
              <a:avLst/>
            </a:prstGeom>
            <a:noFill/>
            <a:ln w="12700">
              <a:noFill/>
              <a:miter lim="800000"/>
              <a:headEnd/>
              <a:tailEnd/>
            </a:ln>
            <a:effectLst/>
          </p:spPr>
          <p:txBody>
            <a:bodyPr wrap="none">
              <a:spAutoFit/>
            </a:bodyPr>
            <a:lstStyle/>
            <a:p>
              <a:pPr algn="ctr"/>
              <a:r>
                <a:rPr lang="en-US" sz="1400" b="1">
                  <a:solidFill>
                    <a:schemeClr val="tx1"/>
                  </a:solidFill>
                </a:rPr>
                <a:t>Data</a:t>
              </a:r>
            </a:p>
            <a:p>
              <a:pPr algn="ctr"/>
              <a:r>
                <a:rPr lang="en-US" sz="1400" b="1">
                  <a:solidFill>
                    <a:schemeClr val="tx1"/>
                  </a:solidFill>
                </a:rPr>
                <a:t>Memory</a:t>
              </a:r>
            </a:p>
          </p:txBody>
        </p:sp>
        <p:sp>
          <p:nvSpPr>
            <p:cNvPr id="1300560" name="Text Box 80"/>
            <p:cNvSpPr txBox="1">
              <a:spLocks noChangeArrowheads="1"/>
            </p:cNvSpPr>
            <p:nvPr/>
          </p:nvSpPr>
          <p:spPr bwMode="auto">
            <a:xfrm>
              <a:off x="4333" y="2304"/>
              <a:ext cx="467" cy="173"/>
            </a:xfrm>
            <a:prstGeom prst="rect">
              <a:avLst/>
            </a:prstGeom>
            <a:noFill/>
            <a:ln w="12700">
              <a:noFill/>
              <a:miter lim="800000"/>
              <a:headEnd/>
              <a:tailEnd/>
            </a:ln>
            <a:effectLst/>
          </p:spPr>
          <p:txBody>
            <a:bodyPr wrap="none">
              <a:spAutoFit/>
            </a:bodyPr>
            <a:lstStyle/>
            <a:p>
              <a:r>
                <a:rPr lang="en-US" sz="1200">
                  <a:solidFill>
                    <a:schemeClr val="tx1"/>
                  </a:solidFill>
                </a:rPr>
                <a:t>Address</a:t>
              </a:r>
            </a:p>
          </p:txBody>
        </p:sp>
        <p:sp>
          <p:nvSpPr>
            <p:cNvPr id="1300561" name="Text Box 81"/>
            <p:cNvSpPr txBox="1">
              <a:spLocks noChangeArrowheads="1"/>
            </p:cNvSpPr>
            <p:nvPr/>
          </p:nvSpPr>
          <p:spPr bwMode="auto">
            <a:xfrm>
              <a:off x="4327" y="2544"/>
              <a:ext cx="569" cy="173"/>
            </a:xfrm>
            <a:prstGeom prst="rect">
              <a:avLst/>
            </a:prstGeom>
            <a:noFill/>
            <a:ln w="12700">
              <a:noFill/>
              <a:miter lim="800000"/>
              <a:headEnd/>
              <a:tailEnd/>
            </a:ln>
            <a:effectLst/>
          </p:spPr>
          <p:txBody>
            <a:bodyPr wrap="none">
              <a:spAutoFit/>
            </a:bodyPr>
            <a:lstStyle/>
            <a:p>
              <a:r>
                <a:rPr lang="en-US" sz="1200">
                  <a:solidFill>
                    <a:schemeClr val="tx1"/>
                  </a:solidFill>
                </a:rPr>
                <a:t>Write Data</a:t>
              </a:r>
            </a:p>
          </p:txBody>
        </p:sp>
        <p:sp>
          <p:nvSpPr>
            <p:cNvPr id="1300562" name="Text Box 82"/>
            <p:cNvSpPr txBox="1">
              <a:spLocks noChangeArrowheads="1"/>
            </p:cNvSpPr>
            <p:nvPr/>
          </p:nvSpPr>
          <p:spPr bwMode="auto">
            <a:xfrm>
              <a:off x="4752" y="2256"/>
              <a:ext cx="344" cy="288"/>
            </a:xfrm>
            <a:prstGeom prst="rect">
              <a:avLst/>
            </a:prstGeom>
            <a:noFill/>
            <a:ln w="12700">
              <a:noFill/>
              <a:miter lim="800000"/>
              <a:headEnd/>
              <a:tailEnd/>
            </a:ln>
            <a:effectLst/>
          </p:spPr>
          <p:txBody>
            <a:bodyPr wrap="none">
              <a:spAutoFit/>
            </a:bodyPr>
            <a:lstStyle/>
            <a:p>
              <a:r>
                <a:rPr lang="en-US" sz="1200">
                  <a:solidFill>
                    <a:schemeClr val="tx1"/>
                  </a:solidFill>
                </a:rPr>
                <a:t>Read</a:t>
              </a:r>
            </a:p>
            <a:p>
              <a:r>
                <a:rPr lang="en-US" sz="1200">
                  <a:solidFill>
                    <a:schemeClr val="tx1"/>
                  </a:solidFill>
                </a:rPr>
                <a:t>Data</a:t>
              </a:r>
            </a:p>
          </p:txBody>
        </p:sp>
        <p:sp>
          <p:nvSpPr>
            <p:cNvPr id="1300563" name="Line 83"/>
            <p:cNvSpPr>
              <a:spLocks noChangeShapeType="1"/>
            </p:cNvSpPr>
            <p:nvPr/>
          </p:nvSpPr>
          <p:spPr bwMode="auto">
            <a:xfrm>
              <a:off x="4224" y="2640"/>
              <a:ext cx="144" cy="0"/>
            </a:xfrm>
            <a:prstGeom prst="line">
              <a:avLst/>
            </a:prstGeom>
            <a:noFill/>
            <a:ln w="28575">
              <a:solidFill>
                <a:schemeClr val="tx1"/>
              </a:solidFill>
              <a:round/>
              <a:headEnd/>
              <a:tailEnd type="triangle" w="med" len="med"/>
            </a:ln>
            <a:effectLst/>
          </p:spPr>
          <p:txBody>
            <a:bodyPr/>
            <a:lstStyle/>
            <a:p>
              <a:endParaRPr lang="en-US"/>
            </a:p>
          </p:txBody>
        </p:sp>
        <p:sp>
          <p:nvSpPr>
            <p:cNvPr id="1300564" name="Line 84"/>
            <p:cNvSpPr>
              <a:spLocks noChangeShapeType="1"/>
            </p:cNvSpPr>
            <p:nvPr/>
          </p:nvSpPr>
          <p:spPr bwMode="auto">
            <a:xfrm>
              <a:off x="5280" y="2640"/>
              <a:ext cx="144" cy="1"/>
            </a:xfrm>
            <a:prstGeom prst="line">
              <a:avLst/>
            </a:prstGeom>
            <a:noFill/>
            <a:ln w="28575">
              <a:solidFill>
                <a:schemeClr val="tx1"/>
              </a:solidFill>
              <a:round/>
              <a:headEnd/>
              <a:tailEnd type="triangle" w="med" len="med"/>
            </a:ln>
            <a:effectLst/>
          </p:spPr>
          <p:txBody>
            <a:bodyPr/>
            <a:lstStyle/>
            <a:p>
              <a:endParaRPr lang="en-US"/>
            </a:p>
          </p:txBody>
        </p:sp>
        <p:sp>
          <p:nvSpPr>
            <p:cNvPr id="1300565" name="AutoShape 85"/>
            <p:cNvSpPr>
              <a:spLocks noChangeArrowheads="1"/>
            </p:cNvSpPr>
            <p:nvPr/>
          </p:nvSpPr>
          <p:spPr bwMode="auto">
            <a:xfrm rot="-5400000">
              <a:off x="5280" y="2448"/>
              <a:ext cx="432" cy="144"/>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1300566" name="Line 86"/>
            <p:cNvSpPr>
              <a:spLocks noChangeShapeType="1"/>
            </p:cNvSpPr>
            <p:nvPr/>
          </p:nvSpPr>
          <p:spPr bwMode="auto">
            <a:xfrm>
              <a:off x="5568" y="2496"/>
              <a:ext cx="96" cy="1"/>
            </a:xfrm>
            <a:prstGeom prst="line">
              <a:avLst/>
            </a:prstGeom>
            <a:noFill/>
            <a:ln w="28575">
              <a:solidFill>
                <a:schemeClr val="tx1"/>
              </a:solidFill>
              <a:round/>
              <a:headEnd/>
              <a:tailEnd/>
            </a:ln>
            <a:effectLst/>
          </p:spPr>
          <p:txBody>
            <a:bodyPr/>
            <a:lstStyle/>
            <a:p>
              <a:endParaRPr lang="en-US"/>
            </a:p>
          </p:txBody>
        </p:sp>
        <p:sp>
          <p:nvSpPr>
            <p:cNvPr id="1300567" name="Line 87"/>
            <p:cNvSpPr>
              <a:spLocks noChangeShapeType="1"/>
            </p:cNvSpPr>
            <p:nvPr/>
          </p:nvSpPr>
          <p:spPr bwMode="auto">
            <a:xfrm>
              <a:off x="2592" y="2112"/>
              <a:ext cx="96" cy="0"/>
            </a:xfrm>
            <a:prstGeom prst="line">
              <a:avLst/>
            </a:prstGeom>
            <a:noFill/>
            <a:ln w="28575">
              <a:solidFill>
                <a:schemeClr val="tx1"/>
              </a:solidFill>
              <a:round/>
              <a:headEnd/>
              <a:tailEnd/>
            </a:ln>
            <a:effectLst/>
          </p:spPr>
          <p:txBody>
            <a:bodyPr/>
            <a:lstStyle/>
            <a:p>
              <a:endParaRPr lang="en-US"/>
            </a:p>
          </p:txBody>
        </p:sp>
        <p:sp>
          <p:nvSpPr>
            <p:cNvPr id="1300568" name="Line 88"/>
            <p:cNvSpPr>
              <a:spLocks noChangeShapeType="1"/>
            </p:cNvSpPr>
            <p:nvPr/>
          </p:nvSpPr>
          <p:spPr bwMode="auto">
            <a:xfrm>
              <a:off x="1152" y="1536"/>
              <a:ext cx="144" cy="0"/>
            </a:xfrm>
            <a:prstGeom prst="line">
              <a:avLst/>
            </a:prstGeom>
            <a:noFill/>
            <a:ln w="28575">
              <a:solidFill>
                <a:schemeClr val="tx1"/>
              </a:solidFill>
              <a:round/>
              <a:headEnd/>
              <a:tailEnd/>
            </a:ln>
            <a:effectLst/>
          </p:spPr>
          <p:txBody>
            <a:bodyPr/>
            <a:lstStyle/>
            <a:p>
              <a:endParaRPr lang="en-US"/>
            </a:p>
          </p:txBody>
        </p:sp>
        <p:sp>
          <p:nvSpPr>
            <p:cNvPr id="1300569" name="Line 89"/>
            <p:cNvSpPr>
              <a:spLocks noChangeShapeType="1"/>
            </p:cNvSpPr>
            <p:nvPr/>
          </p:nvSpPr>
          <p:spPr bwMode="auto">
            <a:xfrm>
              <a:off x="672" y="912"/>
              <a:ext cx="576" cy="0"/>
            </a:xfrm>
            <a:prstGeom prst="line">
              <a:avLst/>
            </a:prstGeom>
            <a:noFill/>
            <a:ln w="28575">
              <a:solidFill>
                <a:schemeClr val="tx1"/>
              </a:solidFill>
              <a:round/>
              <a:headEnd type="triangle" w="med" len="med"/>
              <a:tailEnd/>
            </a:ln>
            <a:effectLst/>
          </p:spPr>
          <p:txBody>
            <a:bodyPr/>
            <a:lstStyle/>
            <a:p>
              <a:endParaRPr lang="en-US"/>
            </a:p>
          </p:txBody>
        </p:sp>
        <p:sp>
          <p:nvSpPr>
            <p:cNvPr id="1300570" name="Line 90"/>
            <p:cNvSpPr>
              <a:spLocks noChangeShapeType="1"/>
            </p:cNvSpPr>
            <p:nvPr/>
          </p:nvSpPr>
          <p:spPr bwMode="auto">
            <a:xfrm>
              <a:off x="1488" y="2352"/>
              <a:ext cx="96" cy="0"/>
            </a:xfrm>
            <a:prstGeom prst="line">
              <a:avLst/>
            </a:prstGeom>
            <a:noFill/>
            <a:ln w="28575">
              <a:solidFill>
                <a:schemeClr val="tx1"/>
              </a:solidFill>
              <a:round/>
              <a:headEnd/>
              <a:tailEnd/>
            </a:ln>
            <a:effectLst/>
          </p:spPr>
          <p:txBody>
            <a:bodyPr/>
            <a:lstStyle/>
            <a:p>
              <a:endParaRPr lang="en-US"/>
            </a:p>
          </p:txBody>
        </p:sp>
        <p:sp>
          <p:nvSpPr>
            <p:cNvPr id="1300571" name="Line 91"/>
            <p:cNvSpPr>
              <a:spLocks noChangeShapeType="1"/>
            </p:cNvSpPr>
            <p:nvPr/>
          </p:nvSpPr>
          <p:spPr bwMode="auto">
            <a:xfrm>
              <a:off x="5088" y="2400"/>
              <a:ext cx="112" cy="0"/>
            </a:xfrm>
            <a:prstGeom prst="line">
              <a:avLst/>
            </a:prstGeom>
            <a:noFill/>
            <a:ln w="28575">
              <a:solidFill>
                <a:schemeClr val="tx1"/>
              </a:solidFill>
              <a:round/>
              <a:headEnd/>
              <a:tailEnd/>
            </a:ln>
            <a:effectLst/>
          </p:spPr>
          <p:txBody>
            <a:bodyPr/>
            <a:lstStyle/>
            <a:p>
              <a:endParaRPr lang="en-US"/>
            </a:p>
          </p:txBody>
        </p:sp>
        <p:sp>
          <p:nvSpPr>
            <p:cNvPr id="1300572" name="Rectangle 92"/>
            <p:cNvSpPr>
              <a:spLocks noChangeArrowheads="1"/>
            </p:cNvSpPr>
            <p:nvPr/>
          </p:nvSpPr>
          <p:spPr bwMode="auto">
            <a:xfrm>
              <a:off x="1392" y="1392"/>
              <a:ext cx="96" cy="1392"/>
            </a:xfrm>
            <a:prstGeom prst="rect">
              <a:avLst/>
            </a:prstGeom>
            <a:noFill/>
            <a:ln w="12700">
              <a:solidFill>
                <a:schemeClr val="accent2"/>
              </a:solidFill>
              <a:miter lim="800000"/>
              <a:headEnd/>
              <a:tailEnd/>
            </a:ln>
            <a:effectLst/>
          </p:spPr>
          <p:txBody>
            <a:bodyPr wrap="none" anchor="ctr"/>
            <a:lstStyle/>
            <a:p>
              <a:endParaRPr lang="en-US"/>
            </a:p>
          </p:txBody>
        </p:sp>
        <p:sp>
          <p:nvSpPr>
            <p:cNvPr id="1300573" name="Rectangle 93"/>
            <p:cNvSpPr>
              <a:spLocks noChangeArrowheads="1"/>
            </p:cNvSpPr>
            <p:nvPr/>
          </p:nvSpPr>
          <p:spPr bwMode="auto">
            <a:xfrm>
              <a:off x="2688" y="1392"/>
              <a:ext cx="96" cy="2448"/>
            </a:xfrm>
            <a:prstGeom prst="rect">
              <a:avLst/>
            </a:prstGeom>
            <a:noFill/>
            <a:ln w="12700">
              <a:solidFill>
                <a:schemeClr val="accent2"/>
              </a:solidFill>
              <a:miter lim="800000"/>
              <a:headEnd/>
              <a:tailEnd/>
            </a:ln>
            <a:effectLst/>
          </p:spPr>
          <p:txBody>
            <a:bodyPr wrap="none" anchor="ctr"/>
            <a:lstStyle/>
            <a:p>
              <a:endParaRPr lang="en-US"/>
            </a:p>
          </p:txBody>
        </p:sp>
        <p:sp>
          <p:nvSpPr>
            <p:cNvPr id="1300574" name="Line 94"/>
            <p:cNvSpPr>
              <a:spLocks noChangeShapeType="1"/>
            </p:cNvSpPr>
            <p:nvPr/>
          </p:nvSpPr>
          <p:spPr bwMode="auto">
            <a:xfrm>
              <a:off x="1248" y="1536"/>
              <a:ext cx="144" cy="0"/>
            </a:xfrm>
            <a:prstGeom prst="line">
              <a:avLst/>
            </a:prstGeom>
            <a:noFill/>
            <a:ln w="28575">
              <a:solidFill>
                <a:schemeClr val="tx1"/>
              </a:solidFill>
              <a:round/>
              <a:headEnd/>
              <a:tailEnd/>
            </a:ln>
            <a:effectLst/>
          </p:spPr>
          <p:txBody>
            <a:bodyPr/>
            <a:lstStyle/>
            <a:p>
              <a:endParaRPr lang="en-US"/>
            </a:p>
          </p:txBody>
        </p:sp>
        <p:sp>
          <p:nvSpPr>
            <p:cNvPr id="1300575" name="Line 95"/>
            <p:cNvSpPr>
              <a:spLocks noChangeShapeType="1"/>
            </p:cNvSpPr>
            <p:nvPr/>
          </p:nvSpPr>
          <p:spPr bwMode="auto">
            <a:xfrm>
              <a:off x="1488" y="1536"/>
              <a:ext cx="1200" cy="0"/>
            </a:xfrm>
            <a:prstGeom prst="line">
              <a:avLst/>
            </a:prstGeom>
            <a:noFill/>
            <a:ln w="28575">
              <a:solidFill>
                <a:schemeClr val="tx1"/>
              </a:solidFill>
              <a:round/>
              <a:headEnd/>
              <a:tailEnd/>
            </a:ln>
            <a:effectLst/>
          </p:spPr>
          <p:txBody>
            <a:bodyPr/>
            <a:lstStyle/>
            <a:p>
              <a:endParaRPr lang="en-US"/>
            </a:p>
          </p:txBody>
        </p:sp>
        <p:sp>
          <p:nvSpPr>
            <p:cNvPr id="1300576" name="Line 96"/>
            <p:cNvSpPr>
              <a:spLocks noChangeShapeType="1"/>
            </p:cNvSpPr>
            <p:nvPr/>
          </p:nvSpPr>
          <p:spPr bwMode="auto">
            <a:xfrm>
              <a:off x="4032" y="1680"/>
              <a:ext cx="96" cy="0"/>
            </a:xfrm>
            <a:prstGeom prst="line">
              <a:avLst/>
            </a:prstGeom>
            <a:noFill/>
            <a:ln w="28575">
              <a:solidFill>
                <a:schemeClr val="tx1"/>
              </a:solidFill>
              <a:round/>
              <a:headEnd/>
              <a:tailEnd/>
            </a:ln>
            <a:effectLst/>
          </p:spPr>
          <p:txBody>
            <a:bodyPr/>
            <a:lstStyle/>
            <a:p>
              <a:endParaRPr lang="en-US"/>
            </a:p>
          </p:txBody>
        </p:sp>
        <p:sp>
          <p:nvSpPr>
            <p:cNvPr id="1300577" name="Line 97"/>
            <p:cNvSpPr>
              <a:spLocks noChangeShapeType="1"/>
            </p:cNvSpPr>
            <p:nvPr/>
          </p:nvSpPr>
          <p:spPr bwMode="auto">
            <a:xfrm>
              <a:off x="2784" y="3120"/>
              <a:ext cx="480" cy="0"/>
            </a:xfrm>
            <a:prstGeom prst="line">
              <a:avLst/>
            </a:prstGeom>
            <a:noFill/>
            <a:ln w="28575">
              <a:solidFill>
                <a:schemeClr val="tx1"/>
              </a:solidFill>
              <a:round/>
              <a:headEnd/>
              <a:tailEnd/>
            </a:ln>
            <a:effectLst/>
          </p:spPr>
          <p:txBody>
            <a:bodyPr/>
            <a:lstStyle/>
            <a:p>
              <a:endParaRPr lang="en-US"/>
            </a:p>
          </p:txBody>
        </p:sp>
        <p:sp>
          <p:nvSpPr>
            <p:cNvPr id="1300578" name="Line 98"/>
            <p:cNvSpPr>
              <a:spLocks noChangeShapeType="1"/>
            </p:cNvSpPr>
            <p:nvPr/>
          </p:nvSpPr>
          <p:spPr bwMode="auto">
            <a:xfrm>
              <a:off x="3312" y="2784"/>
              <a:ext cx="0" cy="336"/>
            </a:xfrm>
            <a:prstGeom prst="line">
              <a:avLst/>
            </a:prstGeom>
            <a:noFill/>
            <a:ln w="28575">
              <a:solidFill>
                <a:schemeClr val="tx1"/>
              </a:solidFill>
              <a:round/>
              <a:headEnd/>
              <a:tailEnd/>
            </a:ln>
            <a:effectLst/>
          </p:spPr>
          <p:txBody>
            <a:bodyPr/>
            <a:lstStyle/>
            <a:p>
              <a:endParaRPr lang="en-US"/>
            </a:p>
          </p:txBody>
        </p:sp>
        <p:sp>
          <p:nvSpPr>
            <p:cNvPr id="1300579" name="Line 99"/>
            <p:cNvSpPr>
              <a:spLocks noChangeShapeType="1"/>
            </p:cNvSpPr>
            <p:nvPr/>
          </p:nvSpPr>
          <p:spPr bwMode="auto">
            <a:xfrm>
              <a:off x="3312" y="3120"/>
              <a:ext cx="816" cy="0"/>
            </a:xfrm>
            <a:prstGeom prst="line">
              <a:avLst/>
            </a:prstGeom>
            <a:noFill/>
            <a:ln w="28575">
              <a:solidFill>
                <a:schemeClr val="tx1"/>
              </a:solidFill>
              <a:round/>
              <a:headEnd/>
              <a:tailEnd/>
            </a:ln>
            <a:effectLst/>
          </p:spPr>
          <p:txBody>
            <a:bodyPr/>
            <a:lstStyle/>
            <a:p>
              <a:endParaRPr lang="en-US"/>
            </a:p>
          </p:txBody>
        </p:sp>
        <p:sp>
          <p:nvSpPr>
            <p:cNvPr id="1300580" name="Rectangle 100"/>
            <p:cNvSpPr>
              <a:spLocks noChangeArrowheads="1"/>
            </p:cNvSpPr>
            <p:nvPr/>
          </p:nvSpPr>
          <p:spPr bwMode="auto">
            <a:xfrm>
              <a:off x="5184" y="1776"/>
              <a:ext cx="96" cy="1776"/>
            </a:xfrm>
            <a:prstGeom prst="rect">
              <a:avLst/>
            </a:prstGeom>
            <a:noFill/>
            <a:ln w="12700">
              <a:solidFill>
                <a:schemeClr val="accent2"/>
              </a:solidFill>
              <a:miter lim="800000"/>
              <a:headEnd/>
              <a:tailEnd/>
            </a:ln>
            <a:effectLst/>
          </p:spPr>
          <p:txBody>
            <a:bodyPr wrap="none" anchor="ctr"/>
            <a:lstStyle/>
            <a:p>
              <a:endParaRPr lang="en-US"/>
            </a:p>
          </p:txBody>
        </p:sp>
        <p:sp>
          <p:nvSpPr>
            <p:cNvPr id="1300581" name="Line 101"/>
            <p:cNvSpPr>
              <a:spLocks noChangeShapeType="1"/>
            </p:cNvSpPr>
            <p:nvPr/>
          </p:nvSpPr>
          <p:spPr bwMode="auto">
            <a:xfrm>
              <a:off x="4272" y="3120"/>
              <a:ext cx="912" cy="0"/>
            </a:xfrm>
            <a:prstGeom prst="line">
              <a:avLst/>
            </a:prstGeom>
            <a:noFill/>
            <a:ln w="28575">
              <a:solidFill>
                <a:schemeClr val="tx1"/>
              </a:solidFill>
              <a:round/>
              <a:headEnd/>
              <a:tailEnd/>
            </a:ln>
            <a:effectLst/>
          </p:spPr>
          <p:txBody>
            <a:bodyPr/>
            <a:lstStyle/>
            <a:p>
              <a:endParaRPr lang="en-US"/>
            </a:p>
          </p:txBody>
        </p:sp>
        <p:sp>
          <p:nvSpPr>
            <p:cNvPr id="1300582" name="Line 102"/>
            <p:cNvSpPr>
              <a:spLocks noChangeShapeType="1"/>
            </p:cNvSpPr>
            <p:nvPr/>
          </p:nvSpPr>
          <p:spPr bwMode="auto">
            <a:xfrm>
              <a:off x="5280" y="2400"/>
              <a:ext cx="144" cy="1"/>
            </a:xfrm>
            <a:prstGeom prst="line">
              <a:avLst/>
            </a:prstGeom>
            <a:noFill/>
            <a:ln w="28575">
              <a:solidFill>
                <a:schemeClr val="tx1"/>
              </a:solidFill>
              <a:round/>
              <a:headEnd/>
              <a:tailEnd type="triangle" w="med" len="med"/>
            </a:ln>
            <a:effectLst/>
          </p:spPr>
          <p:txBody>
            <a:bodyPr/>
            <a:lstStyle/>
            <a:p>
              <a:endParaRPr lang="en-US"/>
            </a:p>
          </p:txBody>
        </p:sp>
        <p:sp>
          <p:nvSpPr>
            <p:cNvPr id="1300583" name="Line 103"/>
            <p:cNvSpPr>
              <a:spLocks noChangeShapeType="1"/>
            </p:cNvSpPr>
            <p:nvPr/>
          </p:nvSpPr>
          <p:spPr bwMode="auto">
            <a:xfrm>
              <a:off x="4368" y="720"/>
              <a:ext cx="0" cy="960"/>
            </a:xfrm>
            <a:prstGeom prst="line">
              <a:avLst/>
            </a:prstGeom>
            <a:noFill/>
            <a:ln w="28575">
              <a:solidFill>
                <a:srgbClr val="CC3399"/>
              </a:solidFill>
              <a:round/>
              <a:headEnd/>
              <a:tailEnd/>
            </a:ln>
            <a:effectLst/>
          </p:spPr>
          <p:txBody>
            <a:bodyPr/>
            <a:lstStyle/>
            <a:p>
              <a:endParaRPr lang="en-US"/>
            </a:p>
          </p:txBody>
        </p:sp>
        <p:sp>
          <p:nvSpPr>
            <p:cNvPr id="1300584" name="Line 104"/>
            <p:cNvSpPr>
              <a:spLocks noChangeShapeType="1"/>
            </p:cNvSpPr>
            <p:nvPr/>
          </p:nvSpPr>
          <p:spPr bwMode="auto">
            <a:xfrm flipH="1" flipV="1">
              <a:off x="2688" y="3024"/>
              <a:ext cx="96" cy="96"/>
            </a:xfrm>
            <a:prstGeom prst="line">
              <a:avLst/>
            </a:prstGeom>
            <a:noFill/>
            <a:ln w="28575" cap="rnd">
              <a:solidFill>
                <a:schemeClr val="accent2"/>
              </a:solidFill>
              <a:prstDash val="sysDot"/>
              <a:round/>
              <a:headEnd/>
              <a:tailEnd/>
            </a:ln>
            <a:effectLst/>
          </p:spPr>
          <p:txBody>
            <a:bodyPr/>
            <a:lstStyle/>
            <a:p>
              <a:endParaRPr lang="en-US"/>
            </a:p>
          </p:txBody>
        </p:sp>
        <p:sp>
          <p:nvSpPr>
            <p:cNvPr id="1300585" name="Line 105"/>
            <p:cNvSpPr>
              <a:spLocks noChangeShapeType="1"/>
            </p:cNvSpPr>
            <p:nvPr/>
          </p:nvSpPr>
          <p:spPr bwMode="auto">
            <a:xfrm flipH="1">
              <a:off x="5184" y="2640"/>
              <a:ext cx="96" cy="480"/>
            </a:xfrm>
            <a:prstGeom prst="line">
              <a:avLst/>
            </a:prstGeom>
            <a:noFill/>
            <a:ln w="28575" cap="rnd">
              <a:solidFill>
                <a:schemeClr val="accent2"/>
              </a:solidFill>
              <a:prstDash val="sysDot"/>
              <a:round/>
              <a:headEnd/>
              <a:tailEnd/>
            </a:ln>
            <a:effectLst/>
          </p:spPr>
          <p:txBody>
            <a:bodyPr/>
            <a:lstStyle/>
            <a:p>
              <a:endParaRPr lang="en-US"/>
            </a:p>
          </p:txBody>
        </p:sp>
        <p:sp>
          <p:nvSpPr>
            <p:cNvPr id="1300586" name="Text Box 106"/>
            <p:cNvSpPr txBox="1">
              <a:spLocks noChangeArrowheads="1"/>
            </p:cNvSpPr>
            <p:nvPr/>
          </p:nvSpPr>
          <p:spPr bwMode="auto">
            <a:xfrm>
              <a:off x="1296" y="1200"/>
              <a:ext cx="325" cy="173"/>
            </a:xfrm>
            <a:prstGeom prst="rect">
              <a:avLst/>
            </a:prstGeom>
            <a:noFill/>
            <a:ln w="12700">
              <a:noFill/>
              <a:miter lim="800000"/>
              <a:headEnd/>
              <a:tailEnd/>
            </a:ln>
            <a:effectLst/>
          </p:spPr>
          <p:txBody>
            <a:bodyPr wrap="none">
              <a:spAutoFit/>
            </a:bodyPr>
            <a:lstStyle/>
            <a:p>
              <a:r>
                <a:rPr lang="en-US" sz="1200" b="1">
                  <a:solidFill>
                    <a:schemeClr val="accent2"/>
                  </a:solidFill>
                </a:rPr>
                <a:t>IF/ID</a:t>
              </a:r>
            </a:p>
          </p:txBody>
        </p:sp>
        <p:sp>
          <p:nvSpPr>
            <p:cNvPr id="1300587" name="Line 107"/>
            <p:cNvSpPr>
              <a:spLocks noChangeShapeType="1"/>
            </p:cNvSpPr>
            <p:nvPr/>
          </p:nvSpPr>
          <p:spPr bwMode="auto">
            <a:xfrm flipV="1">
              <a:off x="3264" y="1824"/>
              <a:ext cx="0" cy="960"/>
            </a:xfrm>
            <a:prstGeom prst="line">
              <a:avLst/>
            </a:prstGeom>
            <a:noFill/>
            <a:ln w="28575">
              <a:solidFill>
                <a:schemeClr val="tx1"/>
              </a:solidFill>
              <a:round/>
              <a:headEnd/>
              <a:tailEnd/>
            </a:ln>
            <a:effectLst/>
          </p:spPr>
          <p:txBody>
            <a:bodyPr/>
            <a:lstStyle/>
            <a:p>
              <a:endParaRPr lang="en-US"/>
            </a:p>
          </p:txBody>
        </p:sp>
        <p:sp>
          <p:nvSpPr>
            <p:cNvPr id="1300588" name="Line 108"/>
            <p:cNvSpPr>
              <a:spLocks noChangeShapeType="1"/>
            </p:cNvSpPr>
            <p:nvPr/>
          </p:nvSpPr>
          <p:spPr bwMode="auto">
            <a:xfrm>
              <a:off x="2352" y="3024"/>
              <a:ext cx="336" cy="0"/>
            </a:xfrm>
            <a:prstGeom prst="line">
              <a:avLst/>
            </a:prstGeom>
            <a:noFill/>
            <a:ln w="28575">
              <a:solidFill>
                <a:schemeClr val="tx1"/>
              </a:solidFill>
              <a:round/>
              <a:headEnd/>
              <a:tailEnd/>
            </a:ln>
            <a:effectLst/>
          </p:spPr>
          <p:txBody>
            <a:bodyPr/>
            <a:lstStyle/>
            <a:p>
              <a:endParaRPr lang="en-US"/>
            </a:p>
          </p:txBody>
        </p:sp>
        <p:sp>
          <p:nvSpPr>
            <p:cNvPr id="1300589" name="Line 109"/>
            <p:cNvSpPr>
              <a:spLocks noChangeShapeType="1"/>
            </p:cNvSpPr>
            <p:nvPr/>
          </p:nvSpPr>
          <p:spPr bwMode="auto">
            <a:xfrm>
              <a:off x="2784" y="1536"/>
              <a:ext cx="1056" cy="0"/>
            </a:xfrm>
            <a:prstGeom prst="line">
              <a:avLst/>
            </a:prstGeom>
            <a:noFill/>
            <a:ln w="28575">
              <a:solidFill>
                <a:schemeClr val="tx1"/>
              </a:solidFill>
              <a:round/>
              <a:headEnd/>
              <a:tailEnd type="triangle" w="med" len="med"/>
            </a:ln>
            <a:effectLst/>
          </p:spPr>
          <p:txBody>
            <a:bodyPr/>
            <a:lstStyle/>
            <a:p>
              <a:endParaRPr lang="en-US"/>
            </a:p>
          </p:txBody>
        </p:sp>
        <p:sp>
          <p:nvSpPr>
            <p:cNvPr id="1300590" name="Line 110"/>
            <p:cNvSpPr>
              <a:spLocks noChangeShapeType="1"/>
            </p:cNvSpPr>
            <p:nvPr/>
          </p:nvSpPr>
          <p:spPr bwMode="auto">
            <a:xfrm>
              <a:off x="1248" y="912"/>
              <a:ext cx="0" cy="624"/>
            </a:xfrm>
            <a:prstGeom prst="line">
              <a:avLst/>
            </a:prstGeom>
            <a:noFill/>
            <a:ln w="28575">
              <a:solidFill>
                <a:schemeClr val="tx1"/>
              </a:solidFill>
              <a:round/>
              <a:headEnd/>
              <a:tailEnd/>
            </a:ln>
            <a:effectLst/>
          </p:spPr>
          <p:txBody>
            <a:bodyPr/>
            <a:lstStyle/>
            <a:p>
              <a:endParaRPr lang="en-US"/>
            </a:p>
          </p:txBody>
        </p:sp>
        <p:sp>
          <p:nvSpPr>
            <p:cNvPr id="1300591" name="Line 111"/>
            <p:cNvSpPr>
              <a:spLocks noChangeShapeType="1"/>
            </p:cNvSpPr>
            <p:nvPr/>
          </p:nvSpPr>
          <p:spPr bwMode="auto">
            <a:xfrm flipV="1">
              <a:off x="3984" y="1872"/>
              <a:ext cx="0" cy="288"/>
            </a:xfrm>
            <a:prstGeom prst="line">
              <a:avLst/>
            </a:prstGeom>
            <a:noFill/>
            <a:ln w="12700">
              <a:solidFill>
                <a:schemeClr val="accent1"/>
              </a:solidFill>
              <a:round/>
              <a:headEnd/>
              <a:tailEnd/>
            </a:ln>
            <a:effectLst/>
          </p:spPr>
          <p:txBody>
            <a:bodyPr/>
            <a:lstStyle/>
            <a:p>
              <a:endParaRPr lang="en-US"/>
            </a:p>
          </p:txBody>
        </p:sp>
        <p:sp>
          <p:nvSpPr>
            <p:cNvPr id="1300592" name="Line 112"/>
            <p:cNvSpPr>
              <a:spLocks noChangeShapeType="1"/>
            </p:cNvSpPr>
            <p:nvPr/>
          </p:nvSpPr>
          <p:spPr bwMode="auto">
            <a:xfrm>
              <a:off x="384" y="1344"/>
              <a:ext cx="0" cy="1008"/>
            </a:xfrm>
            <a:prstGeom prst="line">
              <a:avLst/>
            </a:prstGeom>
            <a:noFill/>
            <a:ln w="28575">
              <a:solidFill>
                <a:schemeClr val="tx1"/>
              </a:solidFill>
              <a:round/>
              <a:headEnd/>
              <a:tailEnd/>
            </a:ln>
            <a:effectLst/>
          </p:spPr>
          <p:txBody>
            <a:bodyPr/>
            <a:lstStyle/>
            <a:p>
              <a:endParaRPr lang="en-US"/>
            </a:p>
          </p:txBody>
        </p:sp>
        <p:sp>
          <p:nvSpPr>
            <p:cNvPr id="1300593" name="Rectangle 113"/>
            <p:cNvSpPr>
              <a:spLocks noChangeArrowheads="1"/>
            </p:cNvSpPr>
            <p:nvPr/>
          </p:nvSpPr>
          <p:spPr bwMode="auto">
            <a:xfrm>
              <a:off x="4128" y="1392"/>
              <a:ext cx="96" cy="2160"/>
            </a:xfrm>
            <a:prstGeom prst="rect">
              <a:avLst/>
            </a:prstGeom>
            <a:noFill/>
            <a:ln w="12700">
              <a:solidFill>
                <a:schemeClr val="accent2"/>
              </a:solidFill>
              <a:miter lim="800000"/>
              <a:headEnd/>
              <a:tailEnd/>
            </a:ln>
            <a:effectLst/>
          </p:spPr>
          <p:txBody>
            <a:bodyPr wrap="none" anchor="ctr"/>
            <a:lstStyle/>
            <a:p>
              <a:endParaRPr lang="en-US"/>
            </a:p>
          </p:txBody>
        </p:sp>
        <p:sp>
          <p:nvSpPr>
            <p:cNvPr id="1300594" name="Oval 114"/>
            <p:cNvSpPr>
              <a:spLocks noChangeArrowheads="1"/>
            </p:cNvSpPr>
            <p:nvPr/>
          </p:nvSpPr>
          <p:spPr bwMode="auto">
            <a:xfrm>
              <a:off x="1824" y="2880"/>
              <a:ext cx="512" cy="288"/>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300595" name="Rectangle 115"/>
            <p:cNvSpPr>
              <a:spLocks noChangeArrowheads="1"/>
            </p:cNvSpPr>
            <p:nvPr/>
          </p:nvSpPr>
          <p:spPr bwMode="auto">
            <a:xfrm>
              <a:off x="1920" y="2880"/>
              <a:ext cx="336" cy="288"/>
            </a:xfrm>
            <a:prstGeom prst="rect">
              <a:avLst/>
            </a:prstGeom>
            <a:noFill/>
            <a:ln w="12700">
              <a:noFill/>
              <a:miter lim="800000"/>
              <a:headEnd/>
              <a:tailEnd/>
            </a:ln>
            <a:effectLst/>
          </p:spPr>
          <p:txBody>
            <a:bodyPr wrap="none" lIns="19050" tIns="26988" rIns="19050" bIns="26988"/>
            <a:lstStyle/>
            <a:p>
              <a:pPr algn="ctr"/>
              <a:r>
                <a:rPr lang="en-US" sz="1200" b="1">
                  <a:solidFill>
                    <a:srgbClr val="000000"/>
                  </a:solidFill>
                </a:rPr>
                <a:t>Sign</a:t>
              </a:r>
            </a:p>
            <a:p>
              <a:pPr algn="ctr"/>
              <a:r>
                <a:rPr lang="en-US" sz="1200" b="1">
                  <a:solidFill>
                    <a:srgbClr val="000000"/>
                  </a:solidFill>
                </a:rPr>
                <a:t>Extend</a:t>
              </a:r>
            </a:p>
          </p:txBody>
        </p:sp>
        <p:sp>
          <p:nvSpPr>
            <p:cNvPr id="1300596" name="Line 116"/>
            <p:cNvSpPr>
              <a:spLocks noChangeShapeType="1"/>
            </p:cNvSpPr>
            <p:nvPr/>
          </p:nvSpPr>
          <p:spPr bwMode="auto">
            <a:xfrm>
              <a:off x="4224" y="1680"/>
              <a:ext cx="144" cy="0"/>
            </a:xfrm>
            <a:prstGeom prst="line">
              <a:avLst/>
            </a:prstGeom>
            <a:noFill/>
            <a:ln w="28575">
              <a:solidFill>
                <a:schemeClr val="tx1"/>
              </a:solidFill>
              <a:round/>
              <a:headEnd/>
              <a:tailEnd/>
            </a:ln>
            <a:effectLst/>
          </p:spPr>
          <p:txBody>
            <a:bodyPr/>
            <a:lstStyle/>
            <a:p>
              <a:endParaRPr lang="en-US"/>
            </a:p>
          </p:txBody>
        </p:sp>
        <p:sp>
          <p:nvSpPr>
            <p:cNvPr id="1300597" name="Line 117"/>
            <p:cNvSpPr>
              <a:spLocks noChangeShapeType="1"/>
            </p:cNvSpPr>
            <p:nvPr/>
          </p:nvSpPr>
          <p:spPr bwMode="auto">
            <a:xfrm>
              <a:off x="3984" y="1872"/>
              <a:ext cx="144" cy="0"/>
            </a:xfrm>
            <a:prstGeom prst="line">
              <a:avLst/>
            </a:prstGeom>
            <a:noFill/>
            <a:ln w="12700">
              <a:solidFill>
                <a:schemeClr val="accent1"/>
              </a:solidFill>
              <a:round/>
              <a:headEnd/>
              <a:tailEnd type="triangle" w="med" len="med"/>
            </a:ln>
            <a:effectLst/>
          </p:spPr>
          <p:txBody>
            <a:bodyPr/>
            <a:lstStyle/>
            <a:p>
              <a:endParaRPr lang="en-US"/>
            </a:p>
          </p:txBody>
        </p:sp>
        <p:sp>
          <p:nvSpPr>
            <p:cNvPr id="1300598" name="Line 118"/>
            <p:cNvSpPr>
              <a:spLocks noChangeShapeType="1"/>
            </p:cNvSpPr>
            <p:nvPr/>
          </p:nvSpPr>
          <p:spPr bwMode="auto">
            <a:xfrm>
              <a:off x="4224" y="1872"/>
              <a:ext cx="144" cy="0"/>
            </a:xfrm>
            <a:prstGeom prst="line">
              <a:avLst/>
            </a:prstGeom>
            <a:noFill/>
            <a:ln w="12700">
              <a:solidFill>
                <a:schemeClr val="accent1"/>
              </a:solidFill>
              <a:round/>
              <a:headEnd/>
              <a:tailEnd/>
            </a:ln>
            <a:effectLst/>
          </p:spPr>
          <p:txBody>
            <a:bodyPr/>
            <a:lstStyle/>
            <a:p>
              <a:endParaRPr lang="en-US"/>
            </a:p>
          </p:txBody>
        </p:sp>
        <p:sp>
          <p:nvSpPr>
            <p:cNvPr id="1300599" name="Text Box 119"/>
            <p:cNvSpPr txBox="1">
              <a:spLocks noChangeArrowheads="1"/>
            </p:cNvSpPr>
            <p:nvPr/>
          </p:nvSpPr>
          <p:spPr bwMode="auto">
            <a:xfrm>
              <a:off x="2592" y="816"/>
              <a:ext cx="367" cy="173"/>
            </a:xfrm>
            <a:prstGeom prst="rect">
              <a:avLst/>
            </a:prstGeom>
            <a:noFill/>
            <a:ln w="12700">
              <a:noFill/>
              <a:miter lim="800000"/>
              <a:headEnd/>
              <a:tailEnd/>
            </a:ln>
            <a:effectLst/>
          </p:spPr>
          <p:txBody>
            <a:bodyPr wrap="none">
              <a:spAutoFit/>
            </a:bodyPr>
            <a:lstStyle/>
            <a:p>
              <a:r>
                <a:rPr lang="en-US" sz="1200" b="1">
                  <a:solidFill>
                    <a:schemeClr val="accent2"/>
                  </a:solidFill>
                </a:rPr>
                <a:t>ID/EX</a:t>
              </a:r>
            </a:p>
          </p:txBody>
        </p:sp>
        <p:sp>
          <p:nvSpPr>
            <p:cNvPr id="1300600" name="Text Box 120"/>
            <p:cNvSpPr txBox="1">
              <a:spLocks noChangeArrowheads="1"/>
            </p:cNvSpPr>
            <p:nvPr/>
          </p:nvSpPr>
          <p:spPr bwMode="auto">
            <a:xfrm>
              <a:off x="3888" y="931"/>
              <a:ext cx="495" cy="173"/>
            </a:xfrm>
            <a:prstGeom prst="rect">
              <a:avLst/>
            </a:prstGeom>
            <a:noFill/>
            <a:ln w="12700">
              <a:noFill/>
              <a:miter lim="800000"/>
              <a:headEnd/>
              <a:tailEnd/>
            </a:ln>
            <a:effectLst/>
          </p:spPr>
          <p:txBody>
            <a:bodyPr wrap="none">
              <a:spAutoFit/>
            </a:bodyPr>
            <a:lstStyle/>
            <a:p>
              <a:r>
                <a:rPr lang="en-US" sz="1200" b="1">
                  <a:solidFill>
                    <a:schemeClr val="accent2"/>
                  </a:solidFill>
                </a:rPr>
                <a:t>EX/MEM</a:t>
              </a:r>
            </a:p>
          </p:txBody>
        </p:sp>
        <p:sp>
          <p:nvSpPr>
            <p:cNvPr id="1300601" name="Text Box 121"/>
            <p:cNvSpPr txBox="1">
              <a:spLocks noChangeArrowheads="1"/>
            </p:cNvSpPr>
            <p:nvPr/>
          </p:nvSpPr>
          <p:spPr bwMode="auto">
            <a:xfrm>
              <a:off x="4992" y="1488"/>
              <a:ext cx="527" cy="173"/>
            </a:xfrm>
            <a:prstGeom prst="rect">
              <a:avLst/>
            </a:prstGeom>
            <a:noFill/>
            <a:ln w="12700">
              <a:noFill/>
              <a:miter lim="800000"/>
              <a:headEnd/>
              <a:tailEnd/>
            </a:ln>
            <a:effectLst/>
          </p:spPr>
          <p:txBody>
            <a:bodyPr wrap="none">
              <a:spAutoFit/>
            </a:bodyPr>
            <a:lstStyle/>
            <a:p>
              <a:r>
                <a:rPr lang="en-US" sz="1200" b="1">
                  <a:solidFill>
                    <a:schemeClr val="accent2"/>
                  </a:solidFill>
                </a:rPr>
                <a:t>MEM/WB</a:t>
              </a:r>
            </a:p>
          </p:txBody>
        </p:sp>
        <p:sp>
          <p:nvSpPr>
            <p:cNvPr id="1300602" name="Rectangle 122"/>
            <p:cNvSpPr>
              <a:spLocks noChangeArrowheads="1"/>
            </p:cNvSpPr>
            <p:nvPr/>
          </p:nvSpPr>
          <p:spPr bwMode="auto">
            <a:xfrm>
              <a:off x="2688" y="1248"/>
              <a:ext cx="96" cy="144"/>
            </a:xfrm>
            <a:prstGeom prst="rect">
              <a:avLst/>
            </a:prstGeom>
            <a:noFill/>
            <a:ln w="12700">
              <a:solidFill>
                <a:schemeClr val="accent1"/>
              </a:solidFill>
              <a:miter lim="800000"/>
              <a:headEnd/>
              <a:tailEnd/>
            </a:ln>
            <a:effectLst/>
          </p:spPr>
          <p:txBody>
            <a:bodyPr wrap="none" anchor="ctr"/>
            <a:lstStyle/>
            <a:p>
              <a:endParaRPr lang="en-US"/>
            </a:p>
          </p:txBody>
        </p:sp>
        <p:sp>
          <p:nvSpPr>
            <p:cNvPr id="1300603" name="Rectangle 123"/>
            <p:cNvSpPr>
              <a:spLocks noChangeArrowheads="1"/>
            </p:cNvSpPr>
            <p:nvPr/>
          </p:nvSpPr>
          <p:spPr bwMode="auto">
            <a:xfrm>
              <a:off x="2688" y="1104"/>
              <a:ext cx="96" cy="144"/>
            </a:xfrm>
            <a:prstGeom prst="rect">
              <a:avLst/>
            </a:prstGeom>
            <a:noFill/>
            <a:ln w="12700">
              <a:solidFill>
                <a:schemeClr val="accent1"/>
              </a:solidFill>
              <a:miter lim="800000"/>
              <a:headEnd/>
              <a:tailEnd/>
            </a:ln>
            <a:effectLst/>
          </p:spPr>
          <p:txBody>
            <a:bodyPr wrap="none" anchor="ctr"/>
            <a:lstStyle/>
            <a:p>
              <a:endParaRPr lang="en-US"/>
            </a:p>
          </p:txBody>
        </p:sp>
        <p:sp>
          <p:nvSpPr>
            <p:cNvPr id="1300604" name="Rectangle 124"/>
            <p:cNvSpPr>
              <a:spLocks noChangeArrowheads="1"/>
            </p:cNvSpPr>
            <p:nvPr/>
          </p:nvSpPr>
          <p:spPr bwMode="auto">
            <a:xfrm>
              <a:off x="2688" y="960"/>
              <a:ext cx="96" cy="144"/>
            </a:xfrm>
            <a:prstGeom prst="rect">
              <a:avLst/>
            </a:prstGeom>
            <a:noFill/>
            <a:ln w="12700">
              <a:solidFill>
                <a:schemeClr val="accent1"/>
              </a:solidFill>
              <a:miter lim="800000"/>
              <a:headEnd/>
              <a:tailEnd/>
            </a:ln>
            <a:effectLst/>
          </p:spPr>
          <p:txBody>
            <a:bodyPr wrap="none" anchor="ctr"/>
            <a:lstStyle/>
            <a:p>
              <a:endParaRPr lang="en-US"/>
            </a:p>
          </p:txBody>
        </p:sp>
        <p:sp>
          <p:nvSpPr>
            <p:cNvPr id="1300605" name="Rectangle 125"/>
            <p:cNvSpPr>
              <a:spLocks noChangeArrowheads="1"/>
            </p:cNvSpPr>
            <p:nvPr/>
          </p:nvSpPr>
          <p:spPr bwMode="auto">
            <a:xfrm>
              <a:off x="4128" y="1248"/>
              <a:ext cx="96" cy="144"/>
            </a:xfrm>
            <a:prstGeom prst="rect">
              <a:avLst/>
            </a:prstGeom>
            <a:noFill/>
            <a:ln w="12700">
              <a:solidFill>
                <a:schemeClr val="accent1"/>
              </a:solidFill>
              <a:miter lim="800000"/>
              <a:headEnd/>
              <a:tailEnd/>
            </a:ln>
            <a:effectLst/>
          </p:spPr>
          <p:txBody>
            <a:bodyPr wrap="none" anchor="ctr"/>
            <a:lstStyle/>
            <a:p>
              <a:endParaRPr lang="en-US"/>
            </a:p>
          </p:txBody>
        </p:sp>
        <p:sp>
          <p:nvSpPr>
            <p:cNvPr id="1300606" name="Rectangle 126"/>
            <p:cNvSpPr>
              <a:spLocks noChangeArrowheads="1"/>
            </p:cNvSpPr>
            <p:nvPr/>
          </p:nvSpPr>
          <p:spPr bwMode="auto">
            <a:xfrm>
              <a:off x="4128" y="1104"/>
              <a:ext cx="96" cy="144"/>
            </a:xfrm>
            <a:prstGeom prst="rect">
              <a:avLst/>
            </a:prstGeom>
            <a:noFill/>
            <a:ln w="12700">
              <a:solidFill>
                <a:schemeClr val="accent1"/>
              </a:solidFill>
              <a:miter lim="800000"/>
              <a:headEnd/>
              <a:tailEnd/>
            </a:ln>
            <a:effectLst/>
          </p:spPr>
          <p:txBody>
            <a:bodyPr wrap="none" anchor="ctr"/>
            <a:lstStyle/>
            <a:p>
              <a:endParaRPr lang="en-US"/>
            </a:p>
          </p:txBody>
        </p:sp>
        <p:sp>
          <p:nvSpPr>
            <p:cNvPr id="1300607" name="Rectangle 127"/>
            <p:cNvSpPr>
              <a:spLocks noChangeArrowheads="1"/>
            </p:cNvSpPr>
            <p:nvPr/>
          </p:nvSpPr>
          <p:spPr bwMode="auto">
            <a:xfrm>
              <a:off x="5184" y="1632"/>
              <a:ext cx="96" cy="144"/>
            </a:xfrm>
            <a:prstGeom prst="rect">
              <a:avLst/>
            </a:prstGeom>
            <a:noFill/>
            <a:ln w="12700">
              <a:solidFill>
                <a:schemeClr val="accent1"/>
              </a:solidFill>
              <a:miter lim="800000"/>
              <a:headEnd/>
              <a:tailEnd/>
            </a:ln>
            <a:effectLst/>
          </p:spPr>
          <p:txBody>
            <a:bodyPr wrap="none" anchor="ctr"/>
            <a:lstStyle/>
            <a:p>
              <a:endParaRPr lang="en-US"/>
            </a:p>
          </p:txBody>
        </p:sp>
        <p:sp>
          <p:nvSpPr>
            <p:cNvPr id="1300608" name="Rectangle 128"/>
            <p:cNvSpPr>
              <a:spLocks noChangeArrowheads="1"/>
            </p:cNvSpPr>
            <p:nvPr/>
          </p:nvSpPr>
          <p:spPr bwMode="auto">
            <a:xfrm>
              <a:off x="2016" y="1104"/>
              <a:ext cx="336" cy="192"/>
            </a:xfrm>
            <a:prstGeom prst="rect">
              <a:avLst/>
            </a:prstGeom>
            <a:noFill/>
            <a:ln w="12700">
              <a:noFill/>
              <a:miter lim="800000"/>
              <a:headEnd/>
              <a:tailEnd/>
            </a:ln>
            <a:effectLst/>
          </p:spPr>
          <p:txBody>
            <a:bodyPr wrap="none" lIns="19050" tIns="26988" rIns="19050" bIns="26988"/>
            <a:lstStyle/>
            <a:p>
              <a:pPr algn="ctr"/>
              <a:r>
                <a:rPr lang="en-US" sz="1200" b="1"/>
                <a:t>Control</a:t>
              </a:r>
            </a:p>
          </p:txBody>
        </p:sp>
        <p:sp>
          <p:nvSpPr>
            <p:cNvPr id="1300609" name="Oval 129"/>
            <p:cNvSpPr>
              <a:spLocks noChangeArrowheads="1"/>
            </p:cNvSpPr>
            <p:nvPr/>
          </p:nvSpPr>
          <p:spPr bwMode="auto">
            <a:xfrm>
              <a:off x="1920" y="864"/>
              <a:ext cx="480" cy="624"/>
            </a:xfrm>
            <a:prstGeom prst="ellipse">
              <a:avLst/>
            </a:prstGeom>
            <a:noFill/>
            <a:ln w="12700">
              <a:solidFill>
                <a:schemeClr val="accent1"/>
              </a:solidFill>
              <a:round/>
              <a:headEnd/>
              <a:tailEnd/>
            </a:ln>
            <a:effectLst/>
          </p:spPr>
          <p:txBody>
            <a:bodyPr wrap="none" anchor="ctr"/>
            <a:lstStyle/>
            <a:p>
              <a:endParaRPr lang="en-US"/>
            </a:p>
          </p:txBody>
        </p:sp>
        <p:sp>
          <p:nvSpPr>
            <p:cNvPr id="1300610" name="Line 130"/>
            <p:cNvSpPr>
              <a:spLocks noChangeShapeType="1"/>
            </p:cNvSpPr>
            <p:nvPr/>
          </p:nvSpPr>
          <p:spPr bwMode="auto">
            <a:xfrm>
              <a:off x="1584" y="1200"/>
              <a:ext cx="0" cy="768"/>
            </a:xfrm>
            <a:prstGeom prst="line">
              <a:avLst/>
            </a:prstGeom>
            <a:noFill/>
            <a:ln w="12700">
              <a:solidFill>
                <a:schemeClr val="accent1"/>
              </a:solidFill>
              <a:round/>
              <a:headEnd/>
              <a:tailEnd/>
            </a:ln>
            <a:effectLst/>
          </p:spPr>
          <p:txBody>
            <a:bodyPr/>
            <a:lstStyle/>
            <a:p>
              <a:endParaRPr lang="en-US"/>
            </a:p>
          </p:txBody>
        </p:sp>
        <p:sp>
          <p:nvSpPr>
            <p:cNvPr id="1300611" name="Line 131"/>
            <p:cNvSpPr>
              <a:spLocks noChangeShapeType="1"/>
            </p:cNvSpPr>
            <p:nvPr/>
          </p:nvSpPr>
          <p:spPr bwMode="auto">
            <a:xfrm>
              <a:off x="1584" y="1200"/>
              <a:ext cx="336" cy="0"/>
            </a:xfrm>
            <a:prstGeom prst="line">
              <a:avLst/>
            </a:prstGeom>
            <a:noFill/>
            <a:ln w="12700">
              <a:solidFill>
                <a:schemeClr val="accent1"/>
              </a:solidFill>
              <a:round/>
              <a:headEnd/>
              <a:tailEnd type="triangle" w="med" len="med"/>
            </a:ln>
            <a:effectLst/>
          </p:spPr>
          <p:txBody>
            <a:bodyPr/>
            <a:lstStyle/>
            <a:p>
              <a:endParaRPr lang="en-US"/>
            </a:p>
          </p:txBody>
        </p:sp>
        <p:sp>
          <p:nvSpPr>
            <p:cNvPr id="1300612" name="Line 132"/>
            <p:cNvSpPr>
              <a:spLocks noChangeShapeType="1"/>
            </p:cNvSpPr>
            <p:nvPr/>
          </p:nvSpPr>
          <p:spPr bwMode="auto">
            <a:xfrm>
              <a:off x="2352" y="1056"/>
              <a:ext cx="336" cy="0"/>
            </a:xfrm>
            <a:prstGeom prst="line">
              <a:avLst/>
            </a:prstGeom>
            <a:noFill/>
            <a:ln w="12700">
              <a:solidFill>
                <a:schemeClr val="accent1"/>
              </a:solidFill>
              <a:round/>
              <a:headEnd/>
              <a:tailEnd type="triangle" w="med" len="med"/>
            </a:ln>
            <a:effectLst/>
          </p:spPr>
          <p:txBody>
            <a:bodyPr/>
            <a:lstStyle/>
            <a:p>
              <a:endParaRPr lang="en-US"/>
            </a:p>
          </p:txBody>
        </p:sp>
        <p:sp>
          <p:nvSpPr>
            <p:cNvPr id="1300613" name="Line 133"/>
            <p:cNvSpPr>
              <a:spLocks noChangeShapeType="1"/>
            </p:cNvSpPr>
            <p:nvPr/>
          </p:nvSpPr>
          <p:spPr bwMode="auto">
            <a:xfrm>
              <a:off x="2400" y="1200"/>
              <a:ext cx="288" cy="0"/>
            </a:xfrm>
            <a:prstGeom prst="line">
              <a:avLst/>
            </a:prstGeom>
            <a:noFill/>
            <a:ln w="12700">
              <a:solidFill>
                <a:schemeClr val="accent1"/>
              </a:solidFill>
              <a:round/>
              <a:headEnd/>
              <a:tailEnd type="triangle" w="med" len="med"/>
            </a:ln>
            <a:effectLst/>
          </p:spPr>
          <p:txBody>
            <a:bodyPr/>
            <a:lstStyle/>
            <a:p>
              <a:endParaRPr lang="en-US"/>
            </a:p>
          </p:txBody>
        </p:sp>
        <p:sp>
          <p:nvSpPr>
            <p:cNvPr id="1300614" name="Line 134"/>
            <p:cNvSpPr>
              <a:spLocks noChangeShapeType="1"/>
            </p:cNvSpPr>
            <p:nvPr/>
          </p:nvSpPr>
          <p:spPr bwMode="auto">
            <a:xfrm>
              <a:off x="2352" y="1344"/>
              <a:ext cx="336" cy="0"/>
            </a:xfrm>
            <a:prstGeom prst="line">
              <a:avLst/>
            </a:prstGeom>
            <a:noFill/>
            <a:ln w="12700">
              <a:solidFill>
                <a:schemeClr val="accent1"/>
              </a:solidFill>
              <a:round/>
              <a:headEnd/>
              <a:tailEnd type="triangle" w="med" len="med"/>
            </a:ln>
            <a:effectLst/>
          </p:spPr>
          <p:txBody>
            <a:bodyPr/>
            <a:lstStyle/>
            <a:p>
              <a:endParaRPr lang="en-US"/>
            </a:p>
          </p:txBody>
        </p:sp>
        <p:sp>
          <p:nvSpPr>
            <p:cNvPr id="1300615" name="Line 135"/>
            <p:cNvSpPr>
              <a:spLocks noChangeShapeType="1"/>
            </p:cNvSpPr>
            <p:nvPr/>
          </p:nvSpPr>
          <p:spPr bwMode="auto">
            <a:xfrm>
              <a:off x="4224" y="1344"/>
              <a:ext cx="960" cy="336"/>
            </a:xfrm>
            <a:prstGeom prst="line">
              <a:avLst/>
            </a:prstGeom>
            <a:noFill/>
            <a:ln w="12700">
              <a:solidFill>
                <a:schemeClr val="accent1"/>
              </a:solidFill>
              <a:round/>
              <a:headEnd/>
              <a:tailEnd type="triangle" w="med" len="med"/>
            </a:ln>
            <a:effectLst/>
          </p:spPr>
          <p:txBody>
            <a:bodyPr/>
            <a:lstStyle/>
            <a:p>
              <a:endParaRPr lang="en-US"/>
            </a:p>
          </p:txBody>
        </p:sp>
        <p:sp>
          <p:nvSpPr>
            <p:cNvPr id="1300616" name="Line 136"/>
            <p:cNvSpPr>
              <a:spLocks noChangeShapeType="1"/>
            </p:cNvSpPr>
            <p:nvPr/>
          </p:nvSpPr>
          <p:spPr bwMode="auto">
            <a:xfrm>
              <a:off x="2784" y="1344"/>
              <a:ext cx="1344" cy="0"/>
            </a:xfrm>
            <a:prstGeom prst="line">
              <a:avLst/>
            </a:prstGeom>
            <a:noFill/>
            <a:ln w="12700">
              <a:solidFill>
                <a:schemeClr val="accent1"/>
              </a:solidFill>
              <a:round/>
              <a:headEnd/>
              <a:tailEnd type="triangle" w="med" len="med"/>
            </a:ln>
            <a:effectLst/>
          </p:spPr>
          <p:txBody>
            <a:bodyPr/>
            <a:lstStyle/>
            <a:p>
              <a:endParaRPr lang="en-US"/>
            </a:p>
          </p:txBody>
        </p:sp>
        <p:sp>
          <p:nvSpPr>
            <p:cNvPr id="1300617" name="Line 137"/>
            <p:cNvSpPr>
              <a:spLocks noChangeShapeType="1"/>
            </p:cNvSpPr>
            <p:nvPr/>
          </p:nvSpPr>
          <p:spPr bwMode="auto">
            <a:xfrm>
              <a:off x="2784" y="1200"/>
              <a:ext cx="1344" cy="0"/>
            </a:xfrm>
            <a:prstGeom prst="line">
              <a:avLst/>
            </a:prstGeom>
            <a:noFill/>
            <a:ln w="12700">
              <a:solidFill>
                <a:schemeClr val="accent1"/>
              </a:solidFill>
              <a:round/>
              <a:headEnd/>
              <a:tailEnd type="triangle" w="med" len="med"/>
            </a:ln>
            <a:effectLst/>
          </p:spPr>
          <p:txBody>
            <a:bodyPr/>
            <a:lstStyle/>
            <a:p>
              <a:endParaRPr lang="en-US"/>
            </a:p>
          </p:txBody>
        </p:sp>
        <p:sp>
          <p:nvSpPr>
            <p:cNvPr id="1300618" name="Line 138"/>
            <p:cNvSpPr>
              <a:spLocks noChangeShapeType="1"/>
            </p:cNvSpPr>
            <p:nvPr/>
          </p:nvSpPr>
          <p:spPr bwMode="auto">
            <a:xfrm>
              <a:off x="2784" y="1008"/>
              <a:ext cx="384" cy="0"/>
            </a:xfrm>
            <a:prstGeom prst="line">
              <a:avLst/>
            </a:prstGeom>
            <a:noFill/>
            <a:ln w="12700">
              <a:solidFill>
                <a:schemeClr val="accent1"/>
              </a:solidFill>
              <a:round/>
              <a:headEnd/>
              <a:tailEnd/>
            </a:ln>
            <a:effectLst/>
          </p:spPr>
          <p:txBody>
            <a:bodyPr/>
            <a:lstStyle/>
            <a:p>
              <a:endParaRPr lang="en-US"/>
            </a:p>
          </p:txBody>
        </p:sp>
        <p:sp>
          <p:nvSpPr>
            <p:cNvPr id="1300619" name="Line 139"/>
            <p:cNvSpPr>
              <a:spLocks noChangeShapeType="1"/>
            </p:cNvSpPr>
            <p:nvPr/>
          </p:nvSpPr>
          <p:spPr bwMode="auto">
            <a:xfrm>
              <a:off x="5520" y="1728"/>
              <a:ext cx="0" cy="192"/>
            </a:xfrm>
            <a:prstGeom prst="line">
              <a:avLst/>
            </a:prstGeom>
            <a:noFill/>
            <a:ln w="12700">
              <a:solidFill>
                <a:schemeClr val="accent1"/>
              </a:solidFill>
              <a:round/>
              <a:headEnd/>
              <a:tailEnd type="triangle" w="med" len="med"/>
            </a:ln>
            <a:effectLst/>
          </p:spPr>
          <p:txBody>
            <a:bodyPr/>
            <a:lstStyle/>
            <a:p>
              <a:endParaRPr lang="en-US"/>
            </a:p>
          </p:txBody>
        </p:sp>
        <p:sp>
          <p:nvSpPr>
            <p:cNvPr id="1300620" name="Line 140"/>
            <p:cNvSpPr>
              <a:spLocks noChangeShapeType="1"/>
            </p:cNvSpPr>
            <p:nvPr/>
          </p:nvSpPr>
          <p:spPr bwMode="auto">
            <a:xfrm>
              <a:off x="4224" y="1200"/>
              <a:ext cx="432" cy="0"/>
            </a:xfrm>
            <a:prstGeom prst="line">
              <a:avLst/>
            </a:prstGeom>
            <a:noFill/>
            <a:ln w="12700">
              <a:solidFill>
                <a:schemeClr val="accent1"/>
              </a:solidFill>
              <a:round/>
              <a:headEnd/>
              <a:tailEnd/>
            </a:ln>
            <a:effectLst/>
          </p:spPr>
          <p:txBody>
            <a:bodyPr/>
            <a:lstStyle/>
            <a:p>
              <a:endParaRPr lang="en-US"/>
            </a:p>
          </p:txBody>
        </p:sp>
        <p:sp>
          <p:nvSpPr>
            <p:cNvPr id="1300621" name="Line 141"/>
            <p:cNvSpPr>
              <a:spLocks noChangeShapeType="1"/>
            </p:cNvSpPr>
            <p:nvPr/>
          </p:nvSpPr>
          <p:spPr bwMode="auto">
            <a:xfrm>
              <a:off x="5280" y="1728"/>
              <a:ext cx="240" cy="0"/>
            </a:xfrm>
            <a:prstGeom prst="line">
              <a:avLst/>
            </a:prstGeom>
            <a:noFill/>
            <a:ln w="12700">
              <a:solidFill>
                <a:schemeClr val="accent1"/>
              </a:solidFill>
              <a:round/>
              <a:headEnd/>
              <a:tailEnd/>
            </a:ln>
            <a:effectLst/>
          </p:spPr>
          <p:txBody>
            <a:bodyPr/>
            <a:lstStyle/>
            <a:p>
              <a:endParaRPr lang="en-US"/>
            </a:p>
          </p:txBody>
        </p:sp>
        <p:sp>
          <p:nvSpPr>
            <p:cNvPr id="1300622" name="Line 142"/>
            <p:cNvSpPr>
              <a:spLocks noChangeShapeType="1"/>
            </p:cNvSpPr>
            <p:nvPr/>
          </p:nvSpPr>
          <p:spPr bwMode="auto">
            <a:xfrm>
              <a:off x="4656" y="1200"/>
              <a:ext cx="0" cy="96"/>
            </a:xfrm>
            <a:prstGeom prst="line">
              <a:avLst/>
            </a:prstGeom>
            <a:noFill/>
            <a:ln w="12700">
              <a:solidFill>
                <a:schemeClr val="accent1"/>
              </a:solidFill>
              <a:round/>
              <a:headEnd/>
              <a:tailEnd type="triangle" w="med" len="med"/>
            </a:ln>
            <a:effectLst/>
          </p:spPr>
          <p:txBody>
            <a:bodyPr/>
            <a:lstStyle/>
            <a:p>
              <a:endParaRPr lang="en-US"/>
            </a:p>
          </p:txBody>
        </p:sp>
        <p:sp>
          <p:nvSpPr>
            <p:cNvPr id="1300623" name="Line 143"/>
            <p:cNvSpPr>
              <a:spLocks noChangeShapeType="1"/>
            </p:cNvSpPr>
            <p:nvPr/>
          </p:nvSpPr>
          <p:spPr bwMode="auto">
            <a:xfrm>
              <a:off x="3168" y="1008"/>
              <a:ext cx="0" cy="144"/>
            </a:xfrm>
            <a:prstGeom prst="line">
              <a:avLst/>
            </a:prstGeom>
            <a:noFill/>
            <a:ln w="12700">
              <a:solidFill>
                <a:schemeClr val="accent1"/>
              </a:solidFill>
              <a:round/>
              <a:headEnd/>
              <a:tailEnd type="triangle" w="med" len="med"/>
            </a:ln>
            <a:effectLst/>
          </p:spPr>
          <p:txBody>
            <a:bodyPr/>
            <a:lstStyle/>
            <a:p>
              <a:endParaRPr lang="en-US"/>
            </a:p>
          </p:txBody>
        </p:sp>
        <p:sp>
          <p:nvSpPr>
            <p:cNvPr id="1300624" name="AutoShape 144"/>
            <p:cNvSpPr>
              <a:spLocks noChangeArrowheads="1"/>
            </p:cNvSpPr>
            <p:nvPr/>
          </p:nvSpPr>
          <p:spPr bwMode="auto">
            <a:xfrm rot="-5400000">
              <a:off x="2928" y="3312"/>
              <a:ext cx="432" cy="144"/>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1300625" name="Line 145"/>
            <p:cNvSpPr>
              <a:spLocks noChangeShapeType="1"/>
            </p:cNvSpPr>
            <p:nvPr/>
          </p:nvSpPr>
          <p:spPr bwMode="auto">
            <a:xfrm>
              <a:off x="3216" y="3360"/>
              <a:ext cx="912" cy="0"/>
            </a:xfrm>
            <a:prstGeom prst="line">
              <a:avLst/>
            </a:prstGeom>
            <a:noFill/>
            <a:ln w="19050">
              <a:solidFill>
                <a:schemeClr val="tx1"/>
              </a:solidFill>
              <a:round/>
              <a:headEnd/>
              <a:tailEnd/>
            </a:ln>
            <a:effectLst/>
          </p:spPr>
          <p:txBody>
            <a:bodyPr/>
            <a:lstStyle/>
            <a:p>
              <a:endParaRPr lang="en-US"/>
            </a:p>
          </p:txBody>
        </p:sp>
        <p:sp>
          <p:nvSpPr>
            <p:cNvPr id="1300626" name="Oval 146"/>
            <p:cNvSpPr>
              <a:spLocks noChangeArrowheads="1"/>
            </p:cNvSpPr>
            <p:nvPr/>
          </p:nvSpPr>
          <p:spPr bwMode="auto">
            <a:xfrm>
              <a:off x="3744" y="2736"/>
              <a:ext cx="288" cy="336"/>
            </a:xfrm>
            <a:prstGeom prst="ellipse">
              <a:avLst/>
            </a:prstGeom>
            <a:noFill/>
            <a:ln w="12700">
              <a:solidFill>
                <a:schemeClr val="accent1"/>
              </a:solidFill>
              <a:round/>
              <a:headEnd/>
              <a:tailEnd/>
            </a:ln>
            <a:effectLst/>
          </p:spPr>
          <p:txBody>
            <a:bodyPr wrap="none" anchor="ctr"/>
            <a:lstStyle/>
            <a:p>
              <a:endParaRPr lang="en-US"/>
            </a:p>
          </p:txBody>
        </p:sp>
        <p:sp>
          <p:nvSpPr>
            <p:cNvPr id="1300627" name="Rectangle 147"/>
            <p:cNvSpPr>
              <a:spLocks noChangeArrowheads="1"/>
            </p:cNvSpPr>
            <p:nvPr/>
          </p:nvSpPr>
          <p:spPr bwMode="auto">
            <a:xfrm>
              <a:off x="3744" y="2736"/>
              <a:ext cx="288" cy="288"/>
            </a:xfrm>
            <a:prstGeom prst="rect">
              <a:avLst/>
            </a:prstGeom>
            <a:noFill/>
            <a:ln w="12700">
              <a:noFill/>
              <a:miter lim="800000"/>
              <a:headEnd/>
              <a:tailEnd/>
            </a:ln>
            <a:effectLst/>
          </p:spPr>
          <p:txBody>
            <a:bodyPr wrap="none" lIns="19050" tIns="26988" rIns="19050" bIns="26988"/>
            <a:lstStyle/>
            <a:p>
              <a:pPr algn="ctr" defTabSz="904875">
                <a:lnSpc>
                  <a:spcPts val="1600"/>
                </a:lnSpc>
                <a:tabLst>
                  <a:tab pos="452438" algn="l"/>
                  <a:tab pos="904875" algn="l"/>
                  <a:tab pos="1357313" algn="l"/>
                </a:tabLst>
              </a:pPr>
              <a:r>
                <a:rPr lang="en-US" sz="1200" b="1"/>
                <a:t>ALU</a:t>
              </a:r>
            </a:p>
            <a:p>
              <a:pPr algn="ctr" defTabSz="904875">
                <a:lnSpc>
                  <a:spcPts val="1600"/>
                </a:lnSpc>
                <a:tabLst>
                  <a:tab pos="452438" algn="l"/>
                  <a:tab pos="904875" algn="l"/>
                  <a:tab pos="1357313" algn="l"/>
                </a:tabLst>
              </a:pPr>
              <a:r>
                <a:rPr lang="en-US" sz="1200" b="1"/>
                <a:t>cntrl</a:t>
              </a:r>
            </a:p>
          </p:txBody>
        </p:sp>
        <p:sp>
          <p:nvSpPr>
            <p:cNvPr id="1300628" name="Line 148"/>
            <p:cNvSpPr>
              <a:spLocks noChangeShapeType="1"/>
            </p:cNvSpPr>
            <p:nvPr/>
          </p:nvSpPr>
          <p:spPr bwMode="auto">
            <a:xfrm>
              <a:off x="3264" y="2928"/>
              <a:ext cx="480" cy="0"/>
            </a:xfrm>
            <a:prstGeom prst="line">
              <a:avLst/>
            </a:prstGeom>
            <a:noFill/>
            <a:ln w="12700">
              <a:solidFill>
                <a:schemeClr val="accent1"/>
              </a:solidFill>
              <a:round/>
              <a:headEnd/>
              <a:tailEnd type="triangle" w="med" len="med"/>
            </a:ln>
            <a:effectLst/>
          </p:spPr>
          <p:txBody>
            <a:bodyPr/>
            <a:lstStyle/>
            <a:p>
              <a:endParaRPr lang="en-US"/>
            </a:p>
          </p:txBody>
        </p:sp>
        <p:sp>
          <p:nvSpPr>
            <p:cNvPr id="1300629" name="Line 149"/>
            <p:cNvSpPr>
              <a:spLocks noChangeShapeType="1"/>
            </p:cNvSpPr>
            <p:nvPr/>
          </p:nvSpPr>
          <p:spPr bwMode="auto">
            <a:xfrm flipV="1">
              <a:off x="3888" y="2640"/>
              <a:ext cx="0" cy="96"/>
            </a:xfrm>
            <a:prstGeom prst="line">
              <a:avLst/>
            </a:prstGeom>
            <a:noFill/>
            <a:ln w="12700">
              <a:solidFill>
                <a:schemeClr val="tx1"/>
              </a:solidFill>
              <a:round/>
              <a:headEnd/>
              <a:tailEnd type="triangle" w="med" len="med"/>
            </a:ln>
            <a:effectLst/>
          </p:spPr>
          <p:txBody>
            <a:bodyPr/>
            <a:lstStyle/>
            <a:p>
              <a:endParaRPr lang="en-US"/>
            </a:p>
          </p:txBody>
        </p:sp>
        <p:sp>
          <p:nvSpPr>
            <p:cNvPr id="1300630" name="AutoShape 150"/>
            <p:cNvSpPr>
              <a:spLocks noChangeArrowheads="1"/>
            </p:cNvSpPr>
            <p:nvPr/>
          </p:nvSpPr>
          <p:spPr bwMode="auto">
            <a:xfrm>
              <a:off x="4608" y="1632"/>
              <a:ext cx="240" cy="192"/>
            </a:xfrm>
            <a:prstGeom prst="flowChartDelay">
              <a:avLst/>
            </a:prstGeom>
            <a:noFill/>
            <a:ln w="12700">
              <a:solidFill>
                <a:schemeClr val="accent1"/>
              </a:solidFill>
              <a:miter lim="800000"/>
              <a:headEnd/>
              <a:tailEnd/>
            </a:ln>
            <a:effectLst/>
          </p:spPr>
          <p:txBody>
            <a:bodyPr wrap="none" anchor="ctr"/>
            <a:lstStyle/>
            <a:p>
              <a:endParaRPr lang="en-US"/>
            </a:p>
          </p:txBody>
        </p:sp>
        <p:sp>
          <p:nvSpPr>
            <p:cNvPr id="1300631" name="Line 151"/>
            <p:cNvSpPr>
              <a:spLocks noChangeShapeType="1"/>
            </p:cNvSpPr>
            <p:nvPr/>
          </p:nvSpPr>
          <p:spPr bwMode="auto">
            <a:xfrm flipV="1">
              <a:off x="4368" y="1776"/>
              <a:ext cx="240" cy="0"/>
            </a:xfrm>
            <a:prstGeom prst="line">
              <a:avLst/>
            </a:prstGeom>
            <a:noFill/>
            <a:ln w="12700">
              <a:solidFill>
                <a:schemeClr val="accent1"/>
              </a:solidFill>
              <a:round/>
              <a:headEnd/>
              <a:tailEnd/>
            </a:ln>
            <a:effectLst/>
          </p:spPr>
          <p:txBody>
            <a:bodyPr/>
            <a:lstStyle/>
            <a:p>
              <a:endParaRPr lang="en-US"/>
            </a:p>
          </p:txBody>
        </p:sp>
        <p:sp>
          <p:nvSpPr>
            <p:cNvPr id="1300632" name="Line 152"/>
            <p:cNvSpPr>
              <a:spLocks noChangeShapeType="1"/>
            </p:cNvSpPr>
            <p:nvPr/>
          </p:nvSpPr>
          <p:spPr bwMode="auto">
            <a:xfrm>
              <a:off x="4368" y="1776"/>
              <a:ext cx="0" cy="96"/>
            </a:xfrm>
            <a:prstGeom prst="line">
              <a:avLst/>
            </a:prstGeom>
            <a:noFill/>
            <a:ln w="12700">
              <a:solidFill>
                <a:schemeClr val="accent1"/>
              </a:solidFill>
              <a:round/>
              <a:headEnd/>
              <a:tailEnd/>
            </a:ln>
            <a:effectLst/>
          </p:spPr>
          <p:txBody>
            <a:bodyPr/>
            <a:lstStyle/>
            <a:p>
              <a:endParaRPr lang="en-US"/>
            </a:p>
          </p:txBody>
        </p:sp>
        <p:sp>
          <p:nvSpPr>
            <p:cNvPr id="1300633" name="Rectangle 153"/>
            <p:cNvSpPr>
              <a:spLocks noChangeArrowheads="1"/>
            </p:cNvSpPr>
            <p:nvPr/>
          </p:nvSpPr>
          <p:spPr bwMode="auto">
            <a:xfrm>
              <a:off x="4320" y="1536"/>
              <a:ext cx="336" cy="192"/>
            </a:xfrm>
            <a:prstGeom prst="rect">
              <a:avLst/>
            </a:prstGeom>
            <a:noFill/>
            <a:ln w="12700">
              <a:noFill/>
              <a:miter lim="800000"/>
              <a:headEnd/>
              <a:tailEnd/>
            </a:ln>
            <a:effectLst/>
          </p:spPr>
          <p:txBody>
            <a:bodyPr wrap="none" lIns="19050" tIns="26988" rIns="19050" bIns="26988"/>
            <a:lstStyle/>
            <a:p>
              <a:pPr algn="ctr"/>
              <a:r>
                <a:rPr lang="en-US" sz="1200" b="1"/>
                <a:t>Branch</a:t>
              </a:r>
            </a:p>
          </p:txBody>
        </p:sp>
        <p:sp>
          <p:nvSpPr>
            <p:cNvPr id="1300634" name="Line 154"/>
            <p:cNvSpPr>
              <a:spLocks noChangeShapeType="1"/>
            </p:cNvSpPr>
            <p:nvPr/>
          </p:nvSpPr>
          <p:spPr bwMode="auto">
            <a:xfrm>
              <a:off x="4512" y="1680"/>
              <a:ext cx="96" cy="0"/>
            </a:xfrm>
            <a:prstGeom prst="line">
              <a:avLst/>
            </a:prstGeom>
            <a:noFill/>
            <a:ln w="12700">
              <a:solidFill>
                <a:schemeClr val="accent1"/>
              </a:solidFill>
              <a:round/>
              <a:headEnd/>
              <a:tailEnd/>
            </a:ln>
            <a:effectLst/>
          </p:spPr>
          <p:txBody>
            <a:bodyPr/>
            <a:lstStyle/>
            <a:p>
              <a:endParaRPr lang="en-US"/>
            </a:p>
          </p:txBody>
        </p:sp>
        <p:sp>
          <p:nvSpPr>
            <p:cNvPr id="1300635" name="Line 155"/>
            <p:cNvSpPr>
              <a:spLocks noChangeShapeType="1"/>
            </p:cNvSpPr>
            <p:nvPr/>
          </p:nvSpPr>
          <p:spPr bwMode="auto">
            <a:xfrm>
              <a:off x="4944" y="576"/>
              <a:ext cx="0" cy="1152"/>
            </a:xfrm>
            <a:prstGeom prst="line">
              <a:avLst/>
            </a:prstGeom>
            <a:noFill/>
            <a:ln w="12700">
              <a:solidFill>
                <a:schemeClr val="accent1"/>
              </a:solidFill>
              <a:round/>
              <a:headEnd/>
              <a:tailEnd/>
            </a:ln>
            <a:effectLst/>
          </p:spPr>
          <p:txBody>
            <a:bodyPr/>
            <a:lstStyle/>
            <a:p>
              <a:endParaRPr lang="en-US"/>
            </a:p>
          </p:txBody>
        </p:sp>
        <p:sp>
          <p:nvSpPr>
            <p:cNvPr id="1300636" name="Line 156"/>
            <p:cNvSpPr>
              <a:spLocks noChangeShapeType="1"/>
            </p:cNvSpPr>
            <p:nvPr/>
          </p:nvSpPr>
          <p:spPr bwMode="auto">
            <a:xfrm>
              <a:off x="4848" y="1728"/>
              <a:ext cx="96" cy="0"/>
            </a:xfrm>
            <a:prstGeom prst="line">
              <a:avLst/>
            </a:prstGeom>
            <a:noFill/>
            <a:ln w="12700">
              <a:solidFill>
                <a:schemeClr val="accent1"/>
              </a:solidFill>
              <a:round/>
              <a:headEnd/>
              <a:tailEnd/>
            </a:ln>
            <a:effectLst/>
          </p:spPr>
          <p:txBody>
            <a:bodyPr/>
            <a:lstStyle/>
            <a:p>
              <a:endParaRPr lang="en-US"/>
            </a:p>
          </p:txBody>
        </p:sp>
        <p:sp>
          <p:nvSpPr>
            <p:cNvPr id="1300637" name="Line 157"/>
            <p:cNvSpPr>
              <a:spLocks noChangeShapeType="1"/>
            </p:cNvSpPr>
            <p:nvPr/>
          </p:nvSpPr>
          <p:spPr bwMode="auto">
            <a:xfrm>
              <a:off x="576" y="576"/>
              <a:ext cx="4368" cy="0"/>
            </a:xfrm>
            <a:prstGeom prst="line">
              <a:avLst/>
            </a:prstGeom>
            <a:noFill/>
            <a:ln w="12700">
              <a:solidFill>
                <a:schemeClr val="accent1"/>
              </a:solidFill>
              <a:round/>
              <a:headEnd/>
              <a:tailEnd/>
            </a:ln>
            <a:effectLst/>
          </p:spPr>
          <p:txBody>
            <a:bodyPr/>
            <a:lstStyle/>
            <a:p>
              <a:endParaRPr lang="en-US"/>
            </a:p>
          </p:txBody>
        </p:sp>
        <p:sp>
          <p:nvSpPr>
            <p:cNvPr id="1300638" name="Line 158"/>
            <p:cNvSpPr>
              <a:spLocks noChangeShapeType="1"/>
            </p:cNvSpPr>
            <p:nvPr/>
          </p:nvSpPr>
          <p:spPr bwMode="auto">
            <a:xfrm>
              <a:off x="576" y="576"/>
              <a:ext cx="0" cy="96"/>
            </a:xfrm>
            <a:prstGeom prst="line">
              <a:avLst/>
            </a:prstGeom>
            <a:noFill/>
            <a:ln w="12700">
              <a:solidFill>
                <a:schemeClr val="accent1"/>
              </a:solidFill>
              <a:round/>
              <a:headEnd/>
              <a:tailEnd/>
            </a:ln>
            <a:effectLst/>
          </p:spPr>
          <p:txBody>
            <a:bodyPr/>
            <a:lstStyle/>
            <a:p>
              <a:endParaRPr lang="en-US"/>
            </a:p>
          </p:txBody>
        </p:sp>
        <p:sp>
          <p:nvSpPr>
            <p:cNvPr id="1300639" name="AutoShape 159"/>
            <p:cNvSpPr>
              <a:spLocks noChangeArrowheads="1"/>
            </p:cNvSpPr>
            <p:nvPr/>
          </p:nvSpPr>
          <p:spPr bwMode="auto">
            <a:xfrm rot="-5400000">
              <a:off x="2849" y="2719"/>
              <a:ext cx="590" cy="144"/>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1300640" name="AutoShape 160"/>
            <p:cNvSpPr>
              <a:spLocks noChangeArrowheads="1"/>
            </p:cNvSpPr>
            <p:nvPr/>
          </p:nvSpPr>
          <p:spPr bwMode="auto">
            <a:xfrm rot="-5400000">
              <a:off x="2849" y="2047"/>
              <a:ext cx="590" cy="144"/>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1300641" name="Line 161"/>
            <p:cNvSpPr>
              <a:spLocks noChangeShapeType="1"/>
            </p:cNvSpPr>
            <p:nvPr/>
          </p:nvSpPr>
          <p:spPr bwMode="auto">
            <a:xfrm>
              <a:off x="2784" y="1920"/>
              <a:ext cx="288" cy="0"/>
            </a:xfrm>
            <a:prstGeom prst="line">
              <a:avLst/>
            </a:prstGeom>
            <a:noFill/>
            <a:ln w="28575">
              <a:solidFill>
                <a:schemeClr val="tx1"/>
              </a:solidFill>
              <a:round/>
              <a:headEnd/>
              <a:tailEnd type="triangle" w="med" len="med"/>
            </a:ln>
            <a:effectLst/>
          </p:spPr>
          <p:txBody>
            <a:bodyPr/>
            <a:lstStyle/>
            <a:p>
              <a:endParaRPr lang="en-US"/>
            </a:p>
          </p:txBody>
        </p:sp>
        <p:sp>
          <p:nvSpPr>
            <p:cNvPr id="1300642" name="Line 162"/>
            <p:cNvSpPr>
              <a:spLocks noChangeShapeType="1"/>
            </p:cNvSpPr>
            <p:nvPr/>
          </p:nvSpPr>
          <p:spPr bwMode="auto">
            <a:xfrm>
              <a:off x="2784" y="2592"/>
              <a:ext cx="288" cy="0"/>
            </a:xfrm>
            <a:prstGeom prst="line">
              <a:avLst/>
            </a:prstGeom>
            <a:noFill/>
            <a:ln w="28575">
              <a:solidFill>
                <a:schemeClr val="tx1"/>
              </a:solidFill>
              <a:round/>
              <a:headEnd/>
              <a:tailEnd type="triangle" w="med" len="med"/>
            </a:ln>
            <a:effectLst/>
          </p:spPr>
          <p:txBody>
            <a:bodyPr/>
            <a:lstStyle/>
            <a:p>
              <a:endParaRPr lang="en-US"/>
            </a:p>
          </p:txBody>
        </p:sp>
        <p:sp>
          <p:nvSpPr>
            <p:cNvPr id="1300643" name="Line 163"/>
            <p:cNvSpPr>
              <a:spLocks noChangeShapeType="1"/>
            </p:cNvSpPr>
            <p:nvPr/>
          </p:nvSpPr>
          <p:spPr bwMode="auto">
            <a:xfrm>
              <a:off x="2976" y="2304"/>
              <a:ext cx="96" cy="0"/>
            </a:xfrm>
            <a:prstGeom prst="line">
              <a:avLst/>
            </a:prstGeom>
            <a:noFill/>
            <a:ln w="28575">
              <a:solidFill>
                <a:srgbClr val="CC3399"/>
              </a:solidFill>
              <a:round/>
              <a:headEnd/>
              <a:tailEnd type="triangle" w="med" len="med"/>
            </a:ln>
            <a:effectLst/>
          </p:spPr>
          <p:txBody>
            <a:bodyPr/>
            <a:lstStyle/>
            <a:p>
              <a:endParaRPr lang="en-US"/>
            </a:p>
          </p:txBody>
        </p:sp>
        <p:sp>
          <p:nvSpPr>
            <p:cNvPr id="1300644" name="Line 164"/>
            <p:cNvSpPr>
              <a:spLocks noChangeShapeType="1"/>
            </p:cNvSpPr>
            <p:nvPr/>
          </p:nvSpPr>
          <p:spPr bwMode="auto">
            <a:xfrm>
              <a:off x="2880" y="2112"/>
              <a:ext cx="192" cy="0"/>
            </a:xfrm>
            <a:prstGeom prst="line">
              <a:avLst/>
            </a:prstGeom>
            <a:noFill/>
            <a:ln w="28575">
              <a:solidFill>
                <a:srgbClr val="CC3399"/>
              </a:solidFill>
              <a:round/>
              <a:headEnd/>
              <a:tailEnd type="triangle" w="med" len="med"/>
            </a:ln>
            <a:effectLst/>
          </p:spPr>
          <p:txBody>
            <a:bodyPr/>
            <a:lstStyle/>
            <a:p>
              <a:endParaRPr lang="en-US"/>
            </a:p>
          </p:txBody>
        </p:sp>
        <p:sp>
          <p:nvSpPr>
            <p:cNvPr id="1300645" name="Oval 165"/>
            <p:cNvSpPr>
              <a:spLocks noChangeArrowheads="1"/>
            </p:cNvSpPr>
            <p:nvPr/>
          </p:nvSpPr>
          <p:spPr bwMode="auto">
            <a:xfrm>
              <a:off x="3408" y="3504"/>
              <a:ext cx="528" cy="336"/>
            </a:xfrm>
            <a:prstGeom prst="ellipse">
              <a:avLst/>
            </a:prstGeom>
            <a:noFill/>
            <a:ln w="12700">
              <a:solidFill>
                <a:schemeClr val="accent1"/>
              </a:solidFill>
              <a:round/>
              <a:headEnd/>
              <a:tailEnd/>
            </a:ln>
            <a:effectLst/>
          </p:spPr>
          <p:txBody>
            <a:bodyPr wrap="none" anchor="ctr"/>
            <a:lstStyle/>
            <a:p>
              <a:endParaRPr lang="en-US"/>
            </a:p>
          </p:txBody>
        </p:sp>
        <p:sp>
          <p:nvSpPr>
            <p:cNvPr id="1300646" name="Rectangle 166"/>
            <p:cNvSpPr>
              <a:spLocks noChangeArrowheads="1"/>
            </p:cNvSpPr>
            <p:nvPr/>
          </p:nvSpPr>
          <p:spPr bwMode="auto">
            <a:xfrm>
              <a:off x="3552" y="3552"/>
              <a:ext cx="288" cy="288"/>
            </a:xfrm>
            <a:prstGeom prst="rect">
              <a:avLst/>
            </a:prstGeom>
            <a:noFill/>
            <a:ln w="12700">
              <a:noFill/>
              <a:miter lim="800000"/>
              <a:headEnd/>
              <a:tailEnd/>
            </a:ln>
            <a:effectLst/>
          </p:spPr>
          <p:txBody>
            <a:bodyPr wrap="none" lIns="19050" tIns="26988" rIns="19050" bIns="26988"/>
            <a:lstStyle/>
            <a:p>
              <a:pPr algn="ctr" defTabSz="904875">
                <a:lnSpc>
                  <a:spcPts val="1600"/>
                </a:lnSpc>
                <a:tabLst>
                  <a:tab pos="452438" algn="l"/>
                  <a:tab pos="904875" algn="l"/>
                  <a:tab pos="1357313" algn="l"/>
                </a:tabLst>
              </a:pPr>
              <a:r>
                <a:rPr lang="en-US" sz="1200" b="1"/>
                <a:t>Forward</a:t>
              </a:r>
            </a:p>
            <a:p>
              <a:pPr algn="ctr" defTabSz="904875">
                <a:lnSpc>
                  <a:spcPts val="1600"/>
                </a:lnSpc>
                <a:tabLst>
                  <a:tab pos="452438" algn="l"/>
                  <a:tab pos="904875" algn="l"/>
                  <a:tab pos="1357313" algn="l"/>
                </a:tabLst>
              </a:pPr>
              <a:r>
                <a:rPr lang="en-US" sz="1200" b="1"/>
                <a:t>Unit</a:t>
              </a:r>
            </a:p>
          </p:txBody>
        </p:sp>
        <p:sp>
          <p:nvSpPr>
            <p:cNvPr id="1300647" name="Line 167"/>
            <p:cNvSpPr>
              <a:spLocks noChangeShapeType="1"/>
            </p:cNvSpPr>
            <p:nvPr/>
          </p:nvSpPr>
          <p:spPr bwMode="auto">
            <a:xfrm flipH="1" flipV="1">
              <a:off x="3168" y="2304"/>
              <a:ext cx="480" cy="1200"/>
            </a:xfrm>
            <a:prstGeom prst="line">
              <a:avLst/>
            </a:prstGeom>
            <a:noFill/>
            <a:ln w="12700">
              <a:solidFill>
                <a:schemeClr val="accent1"/>
              </a:solidFill>
              <a:round/>
              <a:headEnd/>
              <a:tailEnd type="triangle" w="med" len="med"/>
            </a:ln>
            <a:effectLst/>
          </p:spPr>
          <p:txBody>
            <a:bodyPr/>
            <a:lstStyle/>
            <a:p>
              <a:endParaRPr lang="en-US"/>
            </a:p>
          </p:txBody>
        </p:sp>
        <p:sp>
          <p:nvSpPr>
            <p:cNvPr id="1300648" name="Line 168"/>
            <p:cNvSpPr>
              <a:spLocks noChangeShapeType="1"/>
            </p:cNvSpPr>
            <p:nvPr/>
          </p:nvSpPr>
          <p:spPr bwMode="auto">
            <a:xfrm flipH="1" flipV="1">
              <a:off x="3168" y="2976"/>
              <a:ext cx="288" cy="624"/>
            </a:xfrm>
            <a:prstGeom prst="line">
              <a:avLst/>
            </a:prstGeom>
            <a:noFill/>
            <a:ln w="12700">
              <a:solidFill>
                <a:schemeClr val="accent1"/>
              </a:solidFill>
              <a:round/>
              <a:headEnd/>
              <a:tailEnd type="triangle" w="med" len="med"/>
            </a:ln>
            <a:effectLst/>
          </p:spPr>
          <p:txBody>
            <a:bodyPr/>
            <a:lstStyle/>
            <a:p>
              <a:endParaRPr lang="en-US"/>
            </a:p>
          </p:txBody>
        </p:sp>
        <p:sp>
          <p:nvSpPr>
            <p:cNvPr id="1300649" name="Line 169"/>
            <p:cNvSpPr>
              <a:spLocks noChangeShapeType="1"/>
            </p:cNvSpPr>
            <p:nvPr/>
          </p:nvSpPr>
          <p:spPr bwMode="auto">
            <a:xfrm flipH="1">
              <a:off x="2688" y="1920"/>
              <a:ext cx="96" cy="192"/>
            </a:xfrm>
            <a:prstGeom prst="line">
              <a:avLst/>
            </a:prstGeom>
            <a:noFill/>
            <a:ln w="28575" cap="rnd">
              <a:solidFill>
                <a:schemeClr val="accent2"/>
              </a:solidFill>
              <a:prstDash val="sysDot"/>
              <a:round/>
              <a:headEnd/>
              <a:tailEnd/>
            </a:ln>
            <a:effectLst/>
          </p:spPr>
          <p:txBody>
            <a:bodyPr/>
            <a:lstStyle/>
            <a:p>
              <a:endParaRPr lang="en-US"/>
            </a:p>
          </p:txBody>
        </p:sp>
        <p:sp>
          <p:nvSpPr>
            <p:cNvPr id="1300650" name="Line 170"/>
            <p:cNvSpPr>
              <a:spLocks noChangeShapeType="1"/>
            </p:cNvSpPr>
            <p:nvPr/>
          </p:nvSpPr>
          <p:spPr bwMode="auto">
            <a:xfrm flipH="1">
              <a:off x="4128" y="2640"/>
              <a:ext cx="96" cy="480"/>
            </a:xfrm>
            <a:prstGeom prst="line">
              <a:avLst/>
            </a:prstGeom>
            <a:noFill/>
            <a:ln w="28575" cap="rnd">
              <a:solidFill>
                <a:schemeClr val="accent2"/>
              </a:solidFill>
              <a:prstDash val="sysDot"/>
              <a:round/>
              <a:headEnd/>
              <a:tailEnd/>
            </a:ln>
            <a:effectLst/>
          </p:spPr>
          <p:txBody>
            <a:bodyPr/>
            <a:lstStyle/>
            <a:p>
              <a:endParaRPr lang="en-US"/>
            </a:p>
          </p:txBody>
        </p:sp>
        <p:sp>
          <p:nvSpPr>
            <p:cNvPr id="1300651" name="Line 171"/>
            <p:cNvSpPr>
              <a:spLocks noChangeShapeType="1"/>
            </p:cNvSpPr>
            <p:nvPr/>
          </p:nvSpPr>
          <p:spPr bwMode="auto">
            <a:xfrm>
              <a:off x="2880" y="2784"/>
              <a:ext cx="192" cy="0"/>
            </a:xfrm>
            <a:prstGeom prst="line">
              <a:avLst/>
            </a:prstGeom>
            <a:noFill/>
            <a:ln w="28575">
              <a:solidFill>
                <a:srgbClr val="CC3399"/>
              </a:solidFill>
              <a:round/>
              <a:headEnd/>
              <a:tailEnd type="triangle" w="med" len="med"/>
            </a:ln>
            <a:effectLst/>
          </p:spPr>
          <p:txBody>
            <a:bodyPr/>
            <a:lstStyle/>
            <a:p>
              <a:endParaRPr lang="en-US"/>
            </a:p>
          </p:txBody>
        </p:sp>
        <p:sp>
          <p:nvSpPr>
            <p:cNvPr id="1300652" name="Line 172"/>
            <p:cNvSpPr>
              <a:spLocks noChangeShapeType="1"/>
            </p:cNvSpPr>
            <p:nvPr/>
          </p:nvSpPr>
          <p:spPr bwMode="auto">
            <a:xfrm>
              <a:off x="2976" y="2976"/>
              <a:ext cx="96" cy="0"/>
            </a:xfrm>
            <a:prstGeom prst="line">
              <a:avLst/>
            </a:prstGeom>
            <a:noFill/>
            <a:ln w="28575">
              <a:solidFill>
                <a:srgbClr val="CC3399"/>
              </a:solidFill>
              <a:round/>
              <a:headEnd/>
              <a:tailEnd type="triangle" w="med" len="med"/>
            </a:ln>
            <a:effectLst/>
          </p:spPr>
          <p:txBody>
            <a:bodyPr/>
            <a:lstStyle/>
            <a:p>
              <a:endParaRPr lang="en-US"/>
            </a:p>
          </p:txBody>
        </p:sp>
        <p:sp>
          <p:nvSpPr>
            <p:cNvPr id="1300653" name="Line 173"/>
            <p:cNvSpPr>
              <a:spLocks noChangeShapeType="1"/>
            </p:cNvSpPr>
            <p:nvPr/>
          </p:nvSpPr>
          <p:spPr bwMode="auto">
            <a:xfrm>
              <a:off x="5664" y="2496"/>
              <a:ext cx="0" cy="1584"/>
            </a:xfrm>
            <a:prstGeom prst="line">
              <a:avLst/>
            </a:prstGeom>
            <a:noFill/>
            <a:ln w="28575">
              <a:solidFill>
                <a:srgbClr val="CC3399"/>
              </a:solidFill>
              <a:round/>
              <a:headEnd/>
              <a:tailEnd/>
            </a:ln>
            <a:effectLst/>
          </p:spPr>
          <p:txBody>
            <a:bodyPr/>
            <a:lstStyle/>
            <a:p>
              <a:endParaRPr lang="en-US"/>
            </a:p>
          </p:txBody>
        </p:sp>
        <p:sp>
          <p:nvSpPr>
            <p:cNvPr id="1300654" name="Line 174"/>
            <p:cNvSpPr>
              <a:spLocks noChangeShapeType="1"/>
            </p:cNvSpPr>
            <p:nvPr/>
          </p:nvSpPr>
          <p:spPr bwMode="auto">
            <a:xfrm flipH="1">
              <a:off x="1632" y="4080"/>
              <a:ext cx="4032" cy="0"/>
            </a:xfrm>
            <a:prstGeom prst="line">
              <a:avLst/>
            </a:prstGeom>
            <a:noFill/>
            <a:ln w="28575">
              <a:solidFill>
                <a:srgbClr val="CC3399"/>
              </a:solidFill>
              <a:round/>
              <a:headEnd/>
              <a:tailEnd/>
            </a:ln>
            <a:effectLst/>
          </p:spPr>
          <p:txBody>
            <a:bodyPr/>
            <a:lstStyle/>
            <a:p>
              <a:endParaRPr lang="en-US"/>
            </a:p>
          </p:txBody>
        </p:sp>
        <p:sp>
          <p:nvSpPr>
            <p:cNvPr id="1300655" name="Line 175"/>
            <p:cNvSpPr>
              <a:spLocks noChangeShapeType="1"/>
            </p:cNvSpPr>
            <p:nvPr/>
          </p:nvSpPr>
          <p:spPr bwMode="auto">
            <a:xfrm>
              <a:off x="1632" y="2688"/>
              <a:ext cx="0" cy="1392"/>
            </a:xfrm>
            <a:prstGeom prst="line">
              <a:avLst/>
            </a:prstGeom>
            <a:noFill/>
            <a:ln w="28575">
              <a:solidFill>
                <a:srgbClr val="CC3399"/>
              </a:solidFill>
              <a:round/>
              <a:headEnd/>
              <a:tailEnd/>
            </a:ln>
            <a:effectLst/>
          </p:spPr>
          <p:txBody>
            <a:bodyPr/>
            <a:lstStyle/>
            <a:p>
              <a:endParaRPr lang="en-US"/>
            </a:p>
          </p:txBody>
        </p:sp>
        <p:sp>
          <p:nvSpPr>
            <p:cNvPr id="1300667" name="Line 187"/>
            <p:cNvSpPr>
              <a:spLocks noChangeShapeType="1"/>
            </p:cNvSpPr>
            <p:nvPr/>
          </p:nvSpPr>
          <p:spPr bwMode="auto">
            <a:xfrm>
              <a:off x="4272" y="2400"/>
              <a:ext cx="0" cy="720"/>
            </a:xfrm>
            <a:prstGeom prst="line">
              <a:avLst/>
            </a:prstGeom>
            <a:noFill/>
            <a:ln w="28575">
              <a:solidFill>
                <a:schemeClr val="tx1"/>
              </a:solidFill>
              <a:round/>
              <a:headEnd/>
              <a:tailEnd/>
            </a:ln>
            <a:effectLst/>
          </p:spPr>
          <p:txBody>
            <a:bodyPr/>
            <a:lstStyle/>
            <a:p>
              <a:endParaRPr lang="en-US"/>
            </a:p>
          </p:txBody>
        </p:sp>
        <p:sp>
          <p:nvSpPr>
            <p:cNvPr id="1300668" name="Line 188"/>
            <p:cNvSpPr>
              <a:spLocks noChangeShapeType="1"/>
            </p:cNvSpPr>
            <p:nvPr/>
          </p:nvSpPr>
          <p:spPr bwMode="auto">
            <a:xfrm>
              <a:off x="1584" y="3456"/>
              <a:ext cx="1104" cy="0"/>
            </a:xfrm>
            <a:prstGeom prst="line">
              <a:avLst/>
            </a:prstGeom>
            <a:noFill/>
            <a:ln w="19050">
              <a:solidFill>
                <a:schemeClr val="tx1"/>
              </a:solidFill>
              <a:round/>
              <a:headEnd/>
              <a:tailEnd/>
            </a:ln>
            <a:effectLst/>
          </p:spPr>
          <p:txBody>
            <a:bodyPr/>
            <a:lstStyle/>
            <a:p>
              <a:endParaRPr lang="en-US"/>
            </a:p>
          </p:txBody>
        </p:sp>
        <p:sp>
          <p:nvSpPr>
            <p:cNvPr id="1300669" name="Line 189"/>
            <p:cNvSpPr>
              <a:spLocks noChangeShapeType="1"/>
            </p:cNvSpPr>
            <p:nvPr/>
          </p:nvSpPr>
          <p:spPr bwMode="auto">
            <a:xfrm>
              <a:off x="2784" y="3456"/>
              <a:ext cx="288" cy="0"/>
            </a:xfrm>
            <a:prstGeom prst="line">
              <a:avLst/>
            </a:prstGeom>
            <a:noFill/>
            <a:ln w="19050">
              <a:solidFill>
                <a:schemeClr val="tx1"/>
              </a:solidFill>
              <a:round/>
              <a:headEnd/>
              <a:tailEnd/>
            </a:ln>
            <a:effectLst/>
          </p:spPr>
          <p:txBody>
            <a:bodyPr/>
            <a:lstStyle/>
            <a:p>
              <a:endParaRPr lang="en-US"/>
            </a:p>
          </p:txBody>
        </p:sp>
      </p:grpSp>
      <p:sp>
        <p:nvSpPr>
          <p:cNvPr id="1300678" name="AutoShape 198">
            <a:hlinkClick r:id="rId3" action="ppaction://hlinksldjump" highlightClick="1"/>
          </p:cNvPr>
          <p:cNvSpPr>
            <a:spLocks noChangeArrowheads="1"/>
          </p:cNvSpPr>
          <p:nvPr/>
        </p:nvSpPr>
        <p:spPr bwMode="auto">
          <a:xfrm>
            <a:off x="533400" y="5562600"/>
            <a:ext cx="685800" cy="685800"/>
          </a:xfrm>
          <a:prstGeom prst="actionButtonBackPrevious">
            <a:avLst/>
          </a:prstGeom>
          <a:noFill/>
          <a:ln w="12700">
            <a:solidFill>
              <a:schemeClr val="tx1"/>
            </a:solidFill>
            <a:miter lim="800000"/>
            <a:headEnd/>
            <a:tailEnd/>
          </a:ln>
          <a:effectLst/>
        </p:spPr>
        <p:txBody>
          <a:bodyPr wrap="none" anchor="ctr"/>
          <a:lstStyle/>
          <a:p>
            <a:endParaRPr lang="en-US"/>
          </a:p>
        </p:txBody>
      </p:sp>
      <p:grpSp>
        <p:nvGrpSpPr>
          <p:cNvPr id="5" name="Group 200"/>
          <p:cNvGrpSpPr>
            <a:grpSpLocks/>
          </p:cNvGrpSpPr>
          <p:nvPr/>
        </p:nvGrpSpPr>
        <p:grpSpPr bwMode="auto">
          <a:xfrm>
            <a:off x="4724400" y="3657600"/>
            <a:ext cx="2057400" cy="2514600"/>
            <a:chOff x="2976" y="2304"/>
            <a:chExt cx="1296" cy="1584"/>
          </a:xfrm>
        </p:grpSpPr>
        <p:sp>
          <p:nvSpPr>
            <p:cNvPr id="1300681" name="Line 201"/>
            <p:cNvSpPr>
              <a:spLocks noChangeShapeType="1"/>
            </p:cNvSpPr>
            <p:nvPr/>
          </p:nvSpPr>
          <p:spPr bwMode="auto">
            <a:xfrm>
              <a:off x="4272" y="2400"/>
              <a:ext cx="0" cy="1488"/>
            </a:xfrm>
            <a:prstGeom prst="line">
              <a:avLst/>
            </a:prstGeom>
            <a:noFill/>
            <a:ln w="28575">
              <a:solidFill>
                <a:srgbClr val="CC3399"/>
              </a:solidFill>
              <a:round/>
              <a:headEnd/>
              <a:tailEnd/>
            </a:ln>
            <a:effectLst/>
          </p:spPr>
          <p:txBody>
            <a:bodyPr/>
            <a:lstStyle/>
            <a:p>
              <a:endParaRPr lang="en-US"/>
            </a:p>
          </p:txBody>
        </p:sp>
        <p:sp>
          <p:nvSpPr>
            <p:cNvPr id="1300682" name="Line 202"/>
            <p:cNvSpPr>
              <a:spLocks noChangeShapeType="1"/>
            </p:cNvSpPr>
            <p:nvPr/>
          </p:nvSpPr>
          <p:spPr bwMode="auto">
            <a:xfrm flipH="1">
              <a:off x="2976" y="3888"/>
              <a:ext cx="1296" cy="0"/>
            </a:xfrm>
            <a:prstGeom prst="line">
              <a:avLst/>
            </a:prstGeom>
            <a:noFill/>
            <a:ln w="28575">
              <a:solidFill>
                <a:srgbClr val="CC3399"/>
              </a:solidFill>
              <a:round/>
              <a:headEnd/>
              <a:tailEnd/>
            </a:ln>
            <a:effectLst/>
          </p:spPr>
          <p:txBody>
            <a:bodyPr/>
            <a:lstStyle/>
            <a:p>
              <a:endParaRPr lang="en-US"/>
            </a:p>
          </p:txBody>
        </p:sp>
        <p:sp>
          <p:nvSpPr>
            <p:cNvPr id="1300683" name="Line 203"/>
            <p:cNvSpPr>
              <a:spLocks noChangeShapeType="1"/>
            </p:cNvSpPr>
            <p:nvPr/>
          </p:nvSpPr>
          <p:spPr bwMode="auto">
            <a:xfrm>
              <a:off x="2976" y="2304"/>
              <a:ext cx="0" cy="1584"/>
            </a:xfrm>
            <a:prstGeom prst="line">
              <a:avLst/>
            </a:prstGeom>
            <a:noFill/>
            <a:ln w="28575">
              <a:solidFill>
                <a:srgbClr val="CC3399"/>
              </a:solidFill>
              <a:round/>
              <a:headEnd/>
              <a:tailEnd/>
            </a:ln>
            <a:effectLst/>
          </p:spPr>
          <p:txBody>
            <a:bodyPr/>
            <a:lstStyle/>
            <a:p>
              <a:endParaRPr lang="en-US"/>
            </a:p>
          </p:txBody>
        </p:sp>
      </p:grpSp>
      <p:grpSp>
        <p:nvGrpSpPr>
          <p:cNvPr id="6" name="Group 228"/>
          <p:cNvGrpSpPr>
            <a:grpSpLocks/>
          </p:cNvGrpSpPr>
          <p:nvPr/>
        </p:nvGrpSpPr>
        <p:grpSpPr bwMode="auto">
          <a:xfrm>
            <a:off x="6172200" y="1905000"/>
            <a:ext cx="990600" cy="3886200"/>
            <a:chOff x="3888" y="1200"/>
            <a:chExt cx="624" cy="2448"/>
          </a:xfrm>
        </p:grpSpPr>
        <p:sp>
          <p:nvSpPr>
            <p:cNvPr id="1300684" name="Line 204"/>
            <p:cNvSpPr>
              <a:spLocks noChangeShapeType="1"/>
            </p:cNvSpPr>
            <p:nvPr/>
          </p:nvSpPr>
          <p:spPr bwMode="auto">
            <a:xfrm>
              <a:off x="4512" y="1200"/>
              <a:ext cx="0" cy="2448"/>
            </a:xfrm>
            <a:prstGeom prst="line">
              <a:avLst/>
            </a:prstGeom>
            <a:noFill/>
            <a:ln w="12700">
              <a:solidFill>
                <a:schemeClr val="accent1"/>
              </a:solidFill>
              <a:round/>
              <a:headEnd/>
              <a:tailEnd/>
            </a:ln>
            <a:effectLst/>
          </p:spPr>
          <p:txBody>
            <a:bodyPr/>
            <a:lstStyle/>
            <a:p>
              <a:endParaRPr lang="en-US"/>
            </a:p>
          </p:txBody>
        </p:sp>
        <p:sp>
          <p:nvSpPr>
            <p:cNvPr id="1300685" name="Line 205"/>
            <p:cNvSpPr>
              <a:spLocks noChangeShapeType="1"/>
            </p:cNvSpPr>
            <p:nvPr/>
          </p:nvSpPr>
          <p:spPr bwMode="auto">
            <a:xfrm flipH="1">
              <a:off x="3888" y="3648"/>
              <a:ext cx="624" cy="0"/>
            </a:xfrm>
            <a:prstGeom prst="line">
              <a:avLst/>
            </a:prstGeom>
            <a:noFill/>
            <a:ln w="12700">
              <a:solidFill>
                <a:schemeClr val="accent1"/>
              </a:solidFill>
              <a:round/>
              <a:headEnd/>
              <a:tailEnd type="triangle" w="med" len="med"/>
            </a:ln>
            <a:effectLst/>
          </p:spPr>
          <p:txBody>
            <a:bodyPr/>
            <a:lstStyle/>
            <a:p>
              <a:endParaRPr lang="en-US"/>
            </a:p>
          </p:txBody>
        </p:sp>
      </p:grpSp>
      <p:grpSp>
        <p:nvGrpSpPr>
          <p:cNvPr id="7" name="Group 206"/>
          <p:cNvGrpSpPr>
            <a:grpSpLocks/>
          </p:cNvGrpSpPr>
          <p:nvPr/>
        </p:nvGrpSpPr>
        <p:grpSpPr bwMode="auto">
          <a:xfrm>
            <a:off x="2514600" y="5257800"/>
            <a:ext cx="2895600" cy="914400"/>
            <a:chOff x="0" y="3408"/>
            <a:chExt cx="1824" cy="576"/>
          </a:xfrm>
        </p:grpSpPr>
        <p:sp>
          <p:nvSpPr>
            <p:cNvPr id="1300687" name="Line 207"/>
            <p:cNvSpPr>
              <a:spLocks noChangeShapeType="1"/>
            </p:cNvSpPr>
            <p:nvPr/>
          </p:nvSpPr>
          <p:spPr bwMode="auto">
            <a:xfrm>
              <a:off x="0" y="3552"/>
              <a:ext cx="0" cy="240"/>
            </a:xfrm>
            <a:prstGeom prst="line">
              <a:avLst/>
            </a:prstGeom>
            <a:noFill/>
            <a:ln w="12700">
              <a:solidFill>
                <a:schemeClr val="tx1"/>
              </a:solidFill>
              <a:round/>
              <a:headEnd/>
              <a:tailEnd/>
            </a:ln>
            <a:effectLst/>
          </p:spPr>
          <p:txBody>
            <a:bodyPr/>
            <a:lstStyle/>
            <a:p>
              <a:endParaRPr lang="en-US"/>
            </a:p>
          </p:txBody>
        </p:sp>
        <p:sp>
          <p:nvSpPr>
            <p:cNvPr id="1300688" name="Line 208"/>
            <p:cNvSpPr>
              <a:spLocks noChangeShapeType="1"/>
            </p:cNvSpPr>
            <p:nvPr/>
          </p:nvSpPr>
          <p:spPr bwMode="auto">
            <a:xfrm>
              <a:off x="0" y="3792"/>
              <a:ext cx="1104" cy="0"/>
            </a:xfrm>
            <a:prstGeom prst="line">
              <a:avLst/>
            </a:prstGeom>
            <a:noFill/>
            <a:ln w="19050">
              <a:solidFill>
                <a:schemeClr val="tx1"/>
              </a:solidFill>
              <a:round/>
              <a:headEnd/>
              <a:tailEnd/>
            </a:ln>
            <a:effectLst/>
          </p:spPr>
          <p:txBody>
            <a:bodyPr/>
            <a:lstStyle/>
            <a:p>
              <a:endParaRPr lang="en-US"/>
            </a:p>
          </p:txBody>
        </p:sp>
        <p:sp>
          <p:nvSpPr>
            <p:cNvPr id="1300689" name="Line 209"/>
            <p:cNvSpPr>
              <a:spLocks noChangeShapeType="1"/>
            </p:cNvSpPr>
            <p:nvPr/>
          </p:nvSpPr>
          <p:spPr bwMode="auto">
            <a:xfrm>
              <a:off x="1248" y="3696"/>
              <a:ext cx="576" cy="0"/>
            </a:xfrm>
            <a:prstGeom prst="line">
              <a:avLst/>
            </a:prstGeom>
            <a:noFill/>
            <a:ln w="19050">
              <a:solidFill>
                <a:schemeClr val="tx1"/>
              </a:solidFill>
              <a:round/>
              <a:headEnd/>
              <a:tailEnd type="triangle" w="med" len="med"/>
            </a:ln>
            <a:effectLst/>
          </p:spPr>
          <p:txBody>
            <a:bodyPr/>
            <a:lstStyle/>
            <a:p>
              <a:endParaRPr lang="en-US"/>
            </a:p>
          </p:txBody>
        </p:sp>
        <p:sp>
          <p:nvSpPr>
            <p:cNvPr id="1300690" name="Line 210"/>
            <p:cNvSpPr>
              <a:spLocks noChangeShapeType="1"/>
            </p:cNvSpPr>
            <p:nvPr/>
          </p:nvSpPr>
          <p:spPr bwMode="auto">
            <a:xfrm>
              <a:off x="1200" y="3792"/>
              <a:ext cx="624" cy="0"/>
            </a:xfrm>
            <a:prstGeom prst="line">
              <a:avLst/>
            </a:prstGeom>
            <a:noFill/>
            <a:ln w="19050">
              <a:solidFill>
                <a:schemeClr val="tx1"/>
              </a:solidFill>
              <a:round/>
              <a:headEnd/>
              <a:tailEnd type="triangle" w="med" len="med"/>
            </a:ln>
            <a:effectLst/>
          </p:spPr>
          <p:txBody>
            <a:bodyPr/>
            <a:lstStyle/>
            <a:p>
              <a:endParaRPr lang="en-US"/>
            </a:p>
          </p:txBody>
        </p:sp>
        <p:sp>
          <p:nvSpPr>
            <p:cNvPr id="1300691" name="Rectangle 211"/>
            <p:cNvSpPr>
              <a:spLocks noChangeArrowheads="1"/>
            </p:cNvSpPr>
            <p:nvPr/>
          </p:nvSpPr>
          <p:spPr bwMode="auto">
            <a:xfrm>
              <a:off x="624" y="3552"/>
              <a:ext cx="720" cy="192"/>
            </a:xfrm>
            <a:prstGeom prst="rect">
              <a:avLst/>
            </a:prstGeom>
            <a:noFill/>
            <a:ln w="12700">
              <a:noFill/>
              <a:miter lim="800000"/>
              <a:headEnd/>
              <a:tailEnd/>
            </a:ln>
            <a:effectLst/>
          </p:spPr>
          <p:txBody>
            <a:bodyPr wrap="none" lIns="19050" tIns="26988" rIns="19050" bIns="26988"/>
            <a:lstStyle/>
            <a:p>
              <a:pPr algn="ctr"/>
              <a:r>
                <a:rPr lang="en-US" sz="1200" b="1"/>
                <a:t>ID/EX.RegisterRt</a:t>
              </a:r>
            </a:p>
          </p:txBody>
        </p:sp>
        <p:sp>
          <p:nvSpPr>
            <p:cNvPr id="1300692" name="Rectangle 212"/>
            <p:cNvSpPr>
              <a:spLocks noChangeArrowheads="1"/>
            </p:cNvSpPr>
            <p:nvPr/>
          </p:nvSpPr>
          <p:spPr bwMode="auto">
            <a:xfrm>
              <a:off x="1056" y="3792"/>
              <a:ext cx="720" cy="192"/>
            </a:xfrm>
            <a:prstGeom prst="rect">
              <a:avLst/>
            </a:prstGeom>
            <a:noFill/>
            <a:ln w="12700">
              <a:noFill/>
              <a:miter lim="800000"/>
              <a:headEnd/>
              <a:tailEnd/>
            </a:ln>
            <a:effectLst/>
          </p:spPr>
          <p:txBody>
            <a:bodyPr wrap="none" lIns="19050" tIns="26988" rIns="19050" bIns="26988"/>
            <a:lstStyle/>
            <a:p>
              <a:pPr algn="ctr"/>
              <a:r>
                <a:rPr lang="en-US" sz="1200" b="1"/>
                <a:t>ID/EX.RegisterRs</a:t>
              </a:r>
            </a:p>
          </p:txBody>
        </p:sp>
        <p:sp>
          <p:nvSpPr>
            <p:cNvPr id="1300693" name="Line 213"/>
            <p:cNvSpPr>
              <a:spLocks noChangeShapeType="1"/>
            </p:cNvSpPr>
            <p:nvPr/>
          </p:nvSpPr>
          <p:spPr bwMode="auto">
            <a:xfrm>
              <a:off x="1248" y="3408"/>
              <a:ext cx="0" cy="288"/>
            </a:xfrm>
            <a:prstGeom prst="line">
              <a:avLst/>
            </a:prstGeom>
            <a:noFill/>
            <a:ln w="12700">
              <a:solidFill>
                <a:schemeClr val="tx1"/>
              </a:solidFill>
              <a:round/>
              <a:headEnd/>
              <a:tailEnd/>
            </a:ln>
            <a:effectLst/>
          </p:spPr>
          <p:txBody>
            <a:bodyPr/>
            <a:lstStyle/>
            <a:p>
              <a:endParaRPr lang="en-US"/>
            </a:p>
          </p:txBody>
        </p:sp>
      </p:grpSp>
      <p:grpSp>
        <p:nvGrpSpPr>
          <p:cNvPr id="8" name="Group 229"/>
          <p:cNvGrpSpPr>
            <a:grpSpLocks/>
          </p:cNvGrpSpPr>
          <p:nvPr/>
        </p:nvGrpSpPr>
        <p:grpSpPr bwMode="auto">
          <a:xfrm>
            <a:off x="6096000" y="2743200"/>
            <a:ext cx="2590800" cy="3276600"/>
            <a:chOff x="3840" y="1728"/>
            <a:chExt cx="1632" cy="2064"/>
          </a:xfrm>
        </p:grpSpPr>
        <p:sp>
          <p:nvSpPr>
            <p:cNvPr id="1300700" name="Line 220"/>
            <p:cNvSpPr>
              <a:spLocks noChangeShapeType="1"/>
            </p:cNvSpPr>
            <p:nvPr/>
          </p:nvSpPr>
          <p:spPr bwMode="auto">
            <a:xfrm>
              <a:off x="5472" y="1728"/>
              <a:ext cx="0" cy="2064"/>
            </a:xfrm>
            <a:prstGeom prst="line">
              <a:avLst/>
            </a:prstGeom>
            <a:noFill/>
            <a:ln w="12700">
              <a:solidFill>
                <a:schemeClr val="accent1"/>
              </a:solidFill>
              <a:round/>
              <a:headEnd/>
              <a:tailEnd/>
            </a:ln>
            <a:effectLst/>
          </p:spPr>
          <p:txBody>
            <a:bodyPr/>
            <a:lstStyle/>
            <a:p>
              <a:endParaRPr lang="en-US"/>
            </a:p>
          </p:txBody>
        </p:sp>
        <p:sp>
          <p:nvSpPr>
            <p:cNvPr id="1300701" name="Line 221"/>
            <p:cNvSpPr>
              <a:spLocks noChangeShapeType="1"/>
            </p:cNvSpPr>
            <p:nvPr/>
          </p:nvSpPr>
          <p:spPr bwMode="auto">
            <a:xfrm flipH="1" flipV="1">
              <a:off x="3840" y="3792"/>
              <a:ext cx="1632" cy="0"/>
            </a:xfrm>
            <a:prstGeom prst="line">
              <a:avLst/>
            </a:prstGeom>
            <a:noFill/>
            <a:ln w="12700">
              <a:solidFill>
                <a:schemeClr val="accent1"/>
              </a:solidFill>
              <a:round/>
              <a:headEnd/>
              <a:tailEnd type="triangle" w="med" len="med"/>
            </a:ln>
            <a:effectLst/>
          </p:spPr>
          <p:txBody>
            <a:bodyPr/>
            <a:lstStyle/>
            <a:p>
              <a:endParaRPr lang="en-US"/>
            </a:p>
          </p:txBody>
        </p:sp>
      </p:grpSp>
      <p:grpSp>
        <p:nvGrpSpPr>
          <p:cNvPr id="9" name="Group 222"/>
          <p:cNvGrpSpPr>
            <a:grpSpLocks/>
          </p:cNvGrpSpPr>
          <p:nvPr/>
        </p:nvGrpSpPr>
        <p:grpSpPr bwMode="auto">
          <a:xfrm>
            <a:off x="6248400" y="5105400"/>
            <a:ext cx="2286000" cy="838200"/>
            <a:chOff x="3936" y="3216"/>
            <a:chExt cx="1440" cy="528"/>
          </a:xfrm>
        </p:grpSpPr>
        <p:sp>
          <p:nvSpPr>
            <p:cNvPr id="1300703" name="Line 223"/>
            <p:cNvSpPr>
              <a:spLocks noChangeShapeType="1"/>
            </p:cNvSpPr>
            <p:nvPr/>
          </p:nvSpPr>
          <p:spPr bwMode="auto">
            <a:xfrm flipH="1">
              <a:off x="4368" y="3360"/>
              <a:ext cx="0" cy="240"/>
            </a:xfrm>
            <a:prstGeom prst="line">
              <a:avLst/>
            </a:prstGeom>
            <a:noFill/>
            <a:ln w="12700">
              <a:solidFill>
                <a:schemeClr val="tx1"/>
              </a:solidFill>
              <a:round/>
              <a:headEnd/>
              <a:tailEnd/>
            </a:ln>
            <a:effectLst/>
          </p:spPr>
          <p:txBody>
            <a:bodyPr/>
            <a:lstStyle/>
            <a:p>
              <a:endParaRPr lang="en-US"/>
            </a:p>
          </p:txBody>
        </p:sp>
        <p:sp>
          <p:nvSpPr>
            <p:cNvPr id="1300704" name="Line 224"/>
            <p:cNvSpPr>
              <a:spLocks noChangeShapeType="1"/>
            </p:cNvSpPr>
            <p:nvPr/>
          </p:nvSpPr>
          <p:spPr bwMode="auto">
            <a:xfrm>
              <a:off x="3936" y="3600"/>
              <a:ext cx="432" cy="0"/>
            </a:xfrm>
            <a:prstGeom prst="line">
              <a:avLst/>
            </a:prstGeom>
            <a:noFill/>
            <a:ln w="19050">
              <a:solidFill>
                <a:schemeClr val="tx1"/>
              </a:solidFill>
              <a:round/>
              <a:headEnd type="triangle" w="med" len="med"/>
              <a:tailEnd/>
            </a:ln>
            <a:effectLst/>
          </p:spPr>
          <p:txBody>
            <a:bodyPr/>
            <a:lstStyle/>
            <a:p>
              <a:endParaRPr lang="en-US"/>
            </a:p>
          </p:txBody>
        </p:sp>
        <p:sp>
          <p:nvSpPr>
            <p:cNvPr id="1300705" name="Line 225"/>
            <p:cNvSpPr>
              <a:spLocks noChangeShapeType="1"/>
            </p:cNvSpPr>
            <p:nvPr/>
          </p:nvSpPr>
          <p:spPr bwMode="auto">
            <a:xfrm>
              <a:off x="3936" y="3696"/>
              <a:ext cx="1440" cy="0"/>
            </a:xfrm>
            <a:prstGeom prst="line">
              <a:avLst/>
            </a:prstGeom>
            <a:noFill/>
            <a:ln w="19050">
              <a:solidFill>
                <a:schemeClr val="tx1"/>
              </a:solidFill>
              <a:round/>
              <a:headEnd type="triangle" w="med" len="med"/>
              <a:tailEnd/>
            </a:ln>
            <a:effectLst/>
          </p:spPr>
          <p:txBody>
            <a:bodyPr/>
            <a:lstStyle/>
            <a:p>
              <a:endParaRPr lang="en-US"/>
            </a:p>
          </p:txBody>
        </p:sp>
        <p:sp>
          <p:nvSpPr>
            <p:cNvPr id="1300706" name="Rectangle 226"/>
            <p:cNvSpPr>
              <a:spLocks noChangeArrowheads="1"/>
            </p:cNvSpPr>
            <p:nvPr/>
          </p:nvSpPr>
          <p:spPr bwMode="auto">
            <a:xfrm>
              <a:off x="4368" y="3216"/>
              <a:ext cx="720" cy="192"/>
            </a:xfrm>
            <a:prstGeom prst="rect">
              <a:avLst/>
            </a:prstGeom>
            <a:noFill/>
            <a:ln w="12700">
              <a:noFill/>
              <a:miter lim="800000"/>
              <a:headEnd/>
              <a:tailEnd/>
            </a:ln>
            <a:effectLst/>
          </p:spPr>
          <p:txBody>
            <a:bodyPr wrap="none" lIns="19050" tIns="26988" rIns="19050" bIns="26988"/>
            <a:lstStyle/>
            <a:p>
              <a:pPr algn="ctr"/>
              <a:r>
                <a:rPr lang="en-US" sz="1200" b="1"/>
                <a:t>EX/MEM.RegisterRd</a:t>
              </a:r>
            </a:p>
          </p:txBody>
        </p:sp>
        <p:sp>
          <p:nvSpPr>
            <p:cNvPr id="1300707" name="Rectangle 227"/>
            <p:cNvSpPr>
              <a:spLocks noChangeArrowheads="1"/>
            </p:cNvSpPr>
            <p:nvPr/>
          </p:nvSpPr>
          <p:spPr bwMode="auto">
            <a:xfrm>
              <a:off x="4368" y="3552"/>
              <a:ext cx="720" cy="192"/>
            </a:xfrm>
            <a:prstGeom prst="rect">
              <a:avLst/>
            </a:prstGeom>
            <a:noFill/>
            <a:ln w="12700">
              <a:noFill/>
              <a:miter lim="800000"/>
              <a:headEnd/>
              <a:tailEnd/>
            </a:ln>
            <a:effectLst/>
          </p:spPr>
          <p:txBody>
            <a:bodyPr wrap="none" lIns="19050" tIns="26988" rIns="19050" bIns="26988"/>
            <a:lstStyle/>
            <a:p>
              <a:pPr algn="ctr"/>
              <a:r>
                <a:rPr lang="en-US" sz="1200" b="1"/>
                <a:t>MEM/WB.RegisterRd</a:t>
              </a:r>
            </a:p>
          </p:txBody>
        </p:sp>
      </p:grpSp>
      <p:sp>
        <p:nvSpPr>
          <p:cNvPr id="1300714" name="Line 234"/>
          <p:cNvSpPr>
            <a:spLocks noChangeShapeType="1"/>
          </p:cNvSpPr>
          <p:nvPr/>
        </p:nvSpPr>
        <p:spPr bwMode="auto">
          <a:xfrm>
            <a:off x="4572000" y="3352800"/>
            <a:ext cx="0" cy="3124200"/>
          </a:xfrm>
          <a:prstGeom prst="line">
            <a:avLst/>
          </a:prstGeom>
          <a:noFill/>
          <a:ln w="28575">
            <a:solidFill>
              <a:srgbClr val="CC3399"/>
            </a:solidFill>
            <a:round/>
            <a:headEnd/>
            <a:tailEnd/>
          </a:ln>
          <a:effectLst/>
        </p:spPr>
        <p:txBody>
          <a:bodyPr/>
          <a:lstStyle/>
          <a:p>
            <a:endParaRPr lang="en-US"/>
          </a:p>
        </p:txBody>
      </p:sp>
      <p:sp>
        <p:nvSpPr>
          <p:cNvPr id="206" name="Slide Number Placeholder 205"/>
          <p:cNvSpPr>
            <a:spLocks noGrp="1"/>
          </p:cNvSpPr>
          <p:nvPr>
            <p:ph type="sldNum" sz="quarter" idx="12"/>
          </p:nvPr>
        </p:nvSpPr>
        <p:spPr/>
        <p:txBody>
          <a:bodyPr/>
          <a:lstStyle/>
          <a:p>
            <a:fld id="{363C3B3F-3409-489D-8424-19C2AF53C6BC}" type="slidenum">
              <a:rPr lang="en-US" smtClean="0"/>
              <a:t>13</a:t>
            </a:fld>
            <a:endParaRPr lang="en-US"/>
          </a:p>
        </p:txBody>
      </p:sp>
      <p:sp>
        <p:nvSpPr>
          <p:cNvPr id="207" name="Footer Placeholder 206"/>
          <p:cNvSpPr>
            <a:spLocks noGrp="1"/>
          </p:cNvSpPr>
          <p:nvPr>
            <p:ph type="ftr" sz="quarter" idx="11"/>
          </p:nvPr>
        </p:nvSpPr>
        <p:spPr/>
        <p:txBody>
          <a:bodyPr/>
          <a:lstStyle/>
          <a:p>
            <a:r>
              <a:rPr lang="en-US" smtClean="0"/>
              <a:t>CSE340, ACH</a:t>
            </a:r>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007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71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0"/>
          <p:cNvGrpSpPr>
            <a:grpSpLocks/>
          </p:cNvGrpSpPr>
          <p:nvPr/>
        </p:nvGrpSpPr>
        <p:grpSpPr bwMode="auto">
          <a:xfrm>
            <a:off x="5651500" y="3892550"/>
            <a:ext cx="381000" cy="1524000"/>
            <a:chOff x="2880" y="1824"/>
            <a:chExt cx="240" cy="960"/>
          </a:xfrm>
        </p:grpSpPr>
        <p:sp>
          <p:nvSpPr>
            <p:cNvPr id="1274891" name="Rectangle 11"/>
            <p:cNvSpPr>
              <a:spLocks noChangeArrowheads="1"/>
            </p:cNvSpPr>
            <p:nvPr/>
          </p:nvSpPr>
          <p:spPr bwMode="auto">
            <a:xfrm>
              <a:off x="3024" y="2496"/>
              <a:ext cx="96" cy="288"/>
            </a:xfrm>
            <a:prstGeom prst="rect">
              <a:avLst/>
            </a:prstGeom>
            <a:solidFill>
              <a:srgbClr val="009900"/>
            </a:solidFill>
            <a:ln w="12700">
              <a:solidFill>
                <a:schemeClr val="tx1"/>
              </a:solidFill>
              <a:miter lim="800000"/>
              <a:headEnd/>
              <a:tailEnd/>
            </a:ln>
            <a:effectLst/>
          </p:spPr>
          <p:txBody>
            <a:bodyPr wrap="none" anchor="ctr"/>
            <a:lstStyle/>
            <a:p>
              <a:endParaRPr lang="en-US"/>
            </a:p>
          </p:txBody>
        </p:sp>
        <p:sp>
          <p:nvSpPr>
            <p:cNvPr id="1274892" name="Rectangle 12"/>
            <p:cNvSpPr>
              <a:spLocks noChangeArrowheads="1"/>
            </p:cNvSpPr>
            <p:nvPr/>
          </p:nvSpPr>
          <p:spPr bwMode="auto">
            <a:xfrm>
              <a:off x="2880" y="1824"/>
              <a:ext cx="96" cy="288"/>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274893" name="Line 13"/>
            <p:cNvSpPr>
              <a:spLocks noChangeShapeType="1"/>
            </p:cNvSpPr>
            <p:nvPr/>
          </p:nvSpPr>
          <p:spPr bwMode="auto">
            <a:xfrm>
              <a:off x="2928" y="2112"/>
              <a:ext cx="96" cy="384"/>
            </a:xfrm>
            <a:prstGeom prst="line">
              <a:avLst/>
            </a:prstGeom>
            <a:noFill/>
            <a:ln w="28575">
              <a:solidFill>
                <a:srgbClr val="009900"/>
              </a:solidFill>
              <a:round/>
              <a:headEnd/>
              <a:tailEnd type="triangle" w="med" len="med"/>
            </a:ln>
            <a:effectLst/>
          </p:spPr>
          <p:txBody>
            <a:bodyPr/>
            <a:lstStyle/>
            <a:p>
              <a:endParaRPr lang="en-US"/>
            </a:p>
          </p:txBody>
        </p:sp>
      </p:grpSp>
      <p:sp>
        <p:nvSpPr>
          <p:cNvPr id="1274894" name="Rectangle 14"/>
          <p:cNvSpPr>
            <a:spLocks noGrp="1" noChangeArrowheads="1"/>
          </p:cNvSpPr>
          <p:nvPr>
            <p:ph type="title"/>
          </p:nvPr>
        </p:nvSpPr>
        <p:spPr>
          <a:xfrm>
            <a:off x="2514600" y="304800"/>
            <a:ext cx="4718050" cy="422275"/>
          </a:xfrm>
          <a:noFill/>
          <a:ln/>
        </p:spPr>
        <p:txBody>
          <a:bodyPr wrap="none">
            <a:noAutofit/>
          </a:bodyPr>
          <a:lstStyle/>
          <a:p>
            <a:r>
              <a:rPr lang="en-US" sz="3600" dirty="0"/>
              <a:t>Memory-to-Memory Copies</a:t>
            </a:r>
          </a:p>
        </p:txBody>
      </p:sp>
      <p:sp>
        <p:nvSpPr>
          <p:cNvPr id="1274895" name="Rectangle 15"/>
          <p:cNvSpPr>
            <a:spLocks noChangeArrowheads="1"/>
          </p:cNvSpPr>
          <p:nvPr/>
        </p:nvSpPr>
        <p:spPr bwMode="auto">
          <a:xfrm>
            <a:off x="304800" y="3511550"/>
            <a:ext cx="358775" cy="2813050"/>
          </a:xfrm>
          <a:prstGeom prst="rect">
            <a:avLst/>
          </a:prstGeom>
          <a:noFill/>
          <a:ln w="12700">
            <a:noFill/>
            <a:miter lim="800000"/>
            <a:headEnd/>
            <a:tailEnd/>
          </a:ln>
          <a:effectLst/>
        </p:spPr>
        <p:txBody>
          <a:bodyPr wrap="none" lIns="90488" tIns="44450" rIns="90488" bIns="44450">
            <a:spAutoFit/>
          </a:bodyPr>
          <a:lstStyle/>
          <a:p>
            <a:pPr algn="ctr">
              <a:lnSpc>
                <a:spcPct val="90000"/>
              </a:lnSpc>
            </a:pPr>
            <a:r>
              <a:rPr lang="en-US" i="1">
                <a:solidFill>
                  <a:schemeClr val="tx1"/>
                </a:solidFill>
              </a:rPr>
              <a:t>I</a:t>
            </a:r>
          </a:p>
          <a:p>
            <a:pPr algn="ctr">
              <a:lnSpc>
                <a:spcPct val="90000"/>
              </a:lnSpc>
            </a:pPr>
            <a:r>
              <a:rPr lang="en-US" i="1">
                <a:solidFill>
                  <a:schemeClr val="tx1"/>
                </a:solidFill>
              </a:rPr>
              <a:t>n</a:t>
            </a:r>
          </a:p>
          <a:p>
            <a:pPr algn="ctr">
              <a:lnSpc>
                <a:spcPct val="90000"/>
              </a:lnSpc>
            </a:pPr>
            <a:r>
              <a:rPr lang="en-US" i="1">
                <a:solidFill>
                  <a:schemeClr val="tx1"/>
                </a:solidFill>
              </a:rPr>
              <a:t>s</a:t>
            </a:r>
          </a:p>
          <a:p>
            <a:pPr algn="ctr">
              <a:lnSpc>
                <a:spcPct val="90000"/>
              </a:lnSpc>
            </a:pPr>
            <a:r>
              <a:rPr lang="en-US" i="1">
                <a:solidFill>
                  <a:schemeClr val="tx1"/>
                </a:solidFill>
              </a:rPr>
              <a:t>t</a:t>
            </a:r>
          </a:p>
          <a:p>
            <a:pPr algn="ctr">
              <a:lnSpc>
                <a:spcPct val="90000"/>
              </a:lnSpc>
            </a:pPr>
            <a:r>
              <a:rPr lang="en-US" i="1">
                <a:solidFill>
                  <a:schemeClr val="tx1"/>
                </a:solidFill>
              </a:rPr>
              <a:t>r.</a:t>
            </a:r>
          </a:p>
          <a:p>
            <a:pPr algn="ctr">
              <a:lnSpc>
                <a:spcPct val="90000"/>
              </a:lnSpc>
            </a:pPr>
            <a:endParaRPr lang="en-US" i="1">
              <a:solidFill>
                <a:schemeClr val="tx1"/>
              </a:solidFill>
            </a:endParaRPr>
          </a:p>
          <a:p>
            <a:pPr algn="ctr">
              <a:lnSpc>
                <a:spcPct val="90000"/>
              </a:lnSpc>
            </a:pPr>
            <a:r>
              <a:rPr lang="en-US" i="1">
                <a:solidFill>
                  <a:schemeClr val="tx1"/>
                </a:solidFill>
              </a:rPr>
              <a:t>O</a:t>
            </a:r>
          </a:p>
          <a:p>
            <a:pPr algn="ctr">
              <a:lnSpc>
                <a:spcPct val="90000"/>
              </a:lnSpc>
            </a:pPr>
            <a:r>
              <a:rPr lang="en-US" i="1">
                <a:solidFill>
                  <a:schemeClr val="tx1"/>
                </a:solidFill>
              </a:rPr>
              <a:t>r</a:t>
            </a:r>
          </a:p>
          <a:p>
            <a:pPr algn="ctr">
              <a:lnSpc>
                <a:spcPct val="90000"/>
              </a:lnSpc>
            </a:pPr>
            <a:r>
              <a:rPr lang="en-US" i="1">
                <a:solidFill>
                  <a:schemeClr val="tx1"/>
                </a:solidFill>
              </a:rPr>
              <a:t>d</a:t>
            </a:r>
          </a:p>
          <a:p>
            <a:pPr algn="ctr">
              <a:lnSpc>
                <a:spcPct val="90000"/>
              </a:lnSpc>
            </a:pPr>
            <a:r>
              <a:rPr lang="en-US" i="1">
                <a:solidFill>
                  <a:schemeClr val="tx1"/>
                </a:solidFill>
              </a:rPr>
              <a:t>e</a:t>
            </a:r>
          </a:p>
          <a:p>
            <a:pPr algn="ctr">
              <a:lnSpc>
                <a:spcPct val="90000"/>
              </a:lnSpc>
            </a:pPr>
            <a:r>
              <a:rPr lang="en-US" i="1">
                <a:solidFill>
                  <a:schemeClr val="tx1"/>
                </a:solidFill>
              </a:rPr>
              <a:t>r</a:t>
            </a:r>
          </a:p>
        </p:txBody>
      </p:sp>
      <p:sp>
        <p:nvSpPr>
          <p:cNvPr id="1274896" name="Line 16"/>
          <p:cNvSpPr>
            <a:spLocks noChangeShapeType="1"/>
          </p:cNvSpPr>
          <p:nvPr/>
        </p:nvSpPr>
        <p:spPr bwMode="auto">
          <a:xfrm>
            <a:off x="2527300" y="3363913"/>
            <a:ext cx="6311900" cy="0"/>
          </a:xfrm>
          <a:prstGeom prst="line">
            <a:avLst/>
          </a:prstGeom>
          <a:noFill/>
          <a:ln w="25400">
            <a:solidFill>
              <a:schemeClr val="tx1"/>
            </a:solidFill>
            <a:round/>
            <a:headEnd/>
            <a:tailEnd type="triangle" w="med" len="med"/>
          </a:ln>
          <a:effectLst/>
        </p:spPr>
        <p:txBody>
          <a:bodyPr wrap="none" anchor="ctr"/>
          <a:lstStyle/>
          <a:p>
            <a:endParaRPr lang="en-US"/>
          </a:p>
        </p:txBody>
      </p:sp>
      <p:sp>
        <p:nvSpPr>
          <p:cNvPr id="1274897" name="Rectangle 17"/>
          <p:cNvSpPr>
            <a:spLocks noChangeArrowheads="1"/>
          </p:cNvSpPr>
          <p:nvPr/>
        </p:nvSpPr>
        <p:spPr bwMode="auto">
          <a:xfrm>
            <a:off x="762000" y="3816350"/>
            <a:ext cx="2189163" cy="454025"/>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lw </a:t>
            </a:r>
            <a:r>
              <a:rPr lang="en-US" sz="2400" b="1">
                <a:latin typeface="Courier New" pitchFamily="49" charset="0"/>
              </a:rPr>
              <a:t>$1</a:t>
            </a:r>
            <a:r>
              <a:rPr lang="en-US" sz="2400" b="1">
                <a:solidFill>
                  <a:schemeClr val="tx1"/>
                </a:solidFill>
                <a:latin typeface="Courier New" pitchFamily="49" charset="0"/>
              </a:rPr>
              <a:t>,4($2)</a:t>
            </a:r>
          </a:p>
        </p:txBody>
      </p:sp>
      <p:grpSp>
        <p:nvGrpSpPr>
          <p:cNvPr id="3" name="Group 18"/>
          <p:cNvGrpSpPr>
            <a:grpSpLocks/>
          </p:cNvGrpSpPr>
          <p:nvPr/>
        </p:nvGrpSpPr>
        <p:grpSpPr bwMode="auto">
          <a:xfrm>
            <a:off x="3708400" y="3490913"/>
            <a:ext cx="4800600" cy="2382837"/>
            <a:chOff x="2088" y="659"/>
            <a:chExt cx="3024" cy="2816"/>
          </a:xfrm>
        </p:grpSpPr>
        <p:sp>
          <p:nvSpPr>
            <p:cNvPr id="1274899" name="Line 19"/>
            <p:cNvSpPr>
              <a:spLocks noChangeShapeType="1"/>
            </p:cNvSpPr>
            <p:nvPr/>
          </p:nvSpPr>
          <p:spPr bwMode="auto">
            <a:xfrm>
              <a:off x="2088" y="659"/>
              <a:ext cx="0" cy="2816"/>
            </a:xfrm>
            <a:prstGeom prst="line">
              <a:avLst/>
            </a:prstGeom>
            <a:noFill/>
            <a:ln w="25400">
              <a:solidFill>
                <a:schemeClr val="tx1"/>
              </a:solidFill>
              <a:prstDash val="sysDot"/>
              <a:round/>
              <a:headEnd/>
              <a:tailEnd/>
            </a:ln>
            <a:effectLst/>
          </p:spPr>
          <p:txBody>
            <a:bodyPr wrap="none" anchor="ctr"/>
            <a:lstStyle/>
            <a:p>
              <a:endParaRPr lang="en-US"/>
            </a:p>
          </p:txBody>
        </p:sp>
        <p:sp>
          <p:nvSpPr>
            <p:cNvPr id="1274900" name="Line 20"/>
            <p:cNvSpPr>
              <a:spLocks noChangeShapeType="1"/>
            </p:cNvSpPr>
            <p:nvPr/>
          </p:nvSpPr>
          <p:spPr bwMode="auto">
            <a:xfrm>
              <a:off x="2520" y="659"/>
              <a:ext cx="0" cy="2816"/>
            </a:xfrm>
            <a:prstGeom prst="line">
              <a:avLst/>
            </a:prstGeom>
            <a:noFill/>
            <a:ln w="25400">
              <a:solidFill>
                <a:schemeClr val="tx1"/>
              </a:solidFill>
              <a:prstDash val="sysDot"/>
              <a:round/>
              <a:headEnd/>
              <a:tailEnd/>
            </a:ln>
            <a:effectLst/>
          </p:spPr>
          <p:txBody>
            <a:bodyPr wrap="none" anchor="ctr"/>
            <a:lstStyle/>
            <a:p>
              <a:endParaRPr lang="en-US"/>
            </a:p>
          </p:txBody>
        </p:sp>
        <p:sp>
          <p:nvSpPr>
            <p:cNvPr id="1274901" name="Line 21"/>
            <p:cNvSpPr>
              <a:spLocks noChangeShapeType="1"/>
            </p:cNvSpPr>
            <p:nvPr/>
          </p:nvSpPr>
          <p:spPr bwMode="auto">
            <a:xfrm>
              <a:off x="2952" y="659"/>
              <a:ext cx="0" cy="2816"/>
            </a:xfrm>
            <a:prstGeom prst="line">
              <a:avLst/>
            </a:prstGeom>
            <a:noFill/>
            <a:ln w="25400">
              <a:solidFill>
                <a:schemeClr val="tx1"/>
              </a:solidFill>
              <a:prstDash val="sysDot"/>
              <a:round/>
              <a:headEnd/>
              <a:tailEnd/>
            </a:ln>
            <a:effectLst/>
          </p:spPr>
          <p:txBody>
            <a:bodyPr wrap="none" anchor="ctr"/>
            <a:lstStyle/>
            <a:p>
              <a:endParaRPr lang="en-US"/>
            </a:p>
          </p:txBody>
        </p:sp>
        <p:sp>
          <p:nvSpPr>
            <p:cNvPr id="1274902" name="Line 22"/>
            <p:cNvSpPr>
              <a:spLocks noChangeShapeType="1"/>
            </p:cNvSpPr>
            <p:nvPr/>
          </p:nvSpPr>
          <p:spPr bwMode="auto">
            <a:xfrm>
              <a:off x="3384" y="659"/>
              <a:ext cx="0" cy="2816"/>
            </a:xfrm>
            <a:prstGeom prst="line">
              <a:avLst/>
            </a:prstGeom>
            <a:noFill/>
            <a:ln w="25400">
              <a:solidFill>
                <a:schemeClr val="tx1"/>
              </a:solidFill>
              <a:prstDash val="sysDot"/>
              <a:round/>
              <a:headEnd/>
              <a:tailEnd/>
            </a:ln>
            <a:effectLst/>
          </p:spPr>
          <p:txBody>
            <a:bodyPr wrap="none" anchor="ctr"/>
            <a:lstStyle/>
            <a:p>
              <a:endParaRPr lang="en-US"/>
            </a:p>
          </p:txBody>
        </p:sp>
        <p:sp>
          <p:nvSpPr>
            <p:cNvPr id="1274903" name="Line 23"/>
            <p:cNvSpPr>
              <a:spLocks noChangeShapeType="1"/>
            </p:cNvSpPr>
            <p:nvPr/>
          </p:nvSpPr>
          <p:spPr bwMode="auto">
            <a:xfrm>
              <a:off x="3816" y="659"/>
              <a:ext cx="0" cy="2816"/>
            </a:xfrm>
            <a:prstGeom prst="line">
              <a:avLst/>
            </a:prstGeom>
            <a:noFill/>
            <a:ln w="25400">
              <a:solidFill>
                <a:schemeClr val="tx1"/>
              </a:solidFill>
              <a:prstDash val="sysDot"/>
              <a:round/>
              <a:headEnd/>
              <a:tailEnd/>
            </a:ln>
            <a:effectLst/>
          </p:spPr>
          <p:txBody>
            <a:bodyPr wrap="none" anchor="ctr"/>
            <a:lstStyle/>
            <a:p>
              <a:endParaRPr lang="en-US"/>
            </a:p>
          </p:txBody>
        </p:sp>
        <p:sp>
          <p:nvSpPr>
            <p:cNvPr id="1274904" name="Line 24"/>
            <p:cNvSpPr>
              <a:spLocks noChangeShapeType="1"/>
            </p:cNvSpPr>
            <p:nvPr/>
          </p:nvSpPr>
          <p:spPr bwMode="auto">
            <a:xfrm>
              <a:off x="4248" y="659"/>
              <a:ext cx="0" cy="2816"/>
            </a:xfrm>
            <a:prstGeom prst="line">
              <a:avLst/>
            </a:prstGeom>
            <a:noFill/>
            <a:ln w="25400">
              <a:solidFill>
                <a:schemeClr val="tx1"/>
              </a:solidFill>
              <a:prstDash val="sysDot"/>
              <a:round/>
              <a:headEnd/>
              <a:tailEnd/>
            </a:ln>
            <a:effectLst/>
          </p:spPr>
          <p:txBody>
            <a:bodyPr wrap="none" anchor="ctr"/>
            <a:lstStyle/>
            <a:p>
              <a:endParaRPr lang="en-US"/>
            </a:p>
          </p:txBody>
        </p:sp>
        <p:sp>
          <p:nvSpPr>
            <p:cNvPr id="1274905" name="Line 25"/>
            <p:cNvSpPr>
              <a:spLocks noChangeShapeType="1"/>
            </p:cNvSpPr>
            <p:nvPr/>
          </p:nvSpPr>
          <p:spPr bwMode="auto">
            <a:xfrm>
              <a:off x="4680" y="659"/>
              <a:ext cx="0" cy="2816"/>
            </a:xfrm>
            <a:prstGeom prst="line">
              <a:avLst/>
            </a:prstGeom>
            <a:noFill/>
            <a:ln w="25400">
              <a:solidFill>
                <a:schemeClr val="tx1"/>
              </a:solidFill>
              <a:prstDash val="sysDot"/>
              <a:round/>
              <a:headEnd/>
              <a:tailEnd/>
            </a:ln>
            <a:effectLst/>
          </p:spPr>
          <p:txBody>
            <a:bodyPr wrap="none" anchor="ctr"/>
            <a:lstStyle/>
            <a:p>
              <a:endParaRPr lang="en-US"/>
            </a:p>
          </p:txBody>
        </p:sp>
        <p:sp>
          <p:nvSpPr>
            <p:cNvPr id="1274906" name="Line 26"/>
            <p:cNvSpPr>
              <a:spLocks noChangeShapeType="1"/>
            </p:cNvSpPr>
            <p:nvPr/>
          </p:nvSpPr>
          <p:spPr bwMode="auto">
            <a:xfrm>
              <a:off x="5112" y="659"/>
              <a:ext cx="0" cy="2816"/>
            </a:xfrm>
            <a:prstGeom prst="line">
              <a:avLst/>
            </a:prstGeom>
            <a:noFill/>
            <a:ln w="25400">
              <a:solidFill>
                <a:schemeClr val="tx1"/>
              </a:solidFill>
              <a:prstDash val="sysDot"/>
              <a:round/>
              <a:headEnd/>
              <a:tailEnd/>
            </a:ln>
            <a:effectLst/>
          </p:spPr>
          <p:txBody>
            <a:bodyPr wrap="none" anchor="ctr"/>
            <a:lstStyle/>
            <a:p>
              <a:endParaRPr lang="en-US"/>
            </a:p>
          </p:txBody>
        </p:sp>
      </p:grpSp>
      <p:sp>
        <p:nvSpPr>
          <p:cNvPr id="1274907" name="Line 27"/>
          <p:cNvSpPr>
            <a:spLocks noChangeShapeType="1"/>
          </p:cNvSpPr>
          <p:nvPr/>
        </p:nvSpPr>
        <p:spPr bwMode="auto">
          <a:xfrm>
            <a:off x="685800" y="3511550"/>
            <a:ext cx="0" cy="2514600"/>
          </a:xfrm>
          <a:prstGeom prst="line">
            <a:avLst/>
          </a:prstGeom>
          <a:noFill/>
          <a:ln w="28575">
            <a:solidFill>
              <a:schemeClr val="tx1"/>
            </a:solidFill>
            <a:round/>
            <a:headEnd/>
            <a:tailEnd type="triangle" w="med" len="med"/>
          </a:ln>
          <a:effectLst/>
        </p:spPr>
        <p:txBody>
          <a:bodyPr/>
          <a:lstStyle/>
          <a:p>
            <a:endParaRPr lang="en-US"/>
          </a:p>
        </p:txBody>
      </p:sp>
      <p:grpSp>
        <p:nvGrpSpPr>
          <p:cNvPr id="4" name="Group 28"/>
          <p:cNvGrpSpPr>
            <a:grpSpLocks/>
          </p:cNvGrpSpPr>
          <p:nvPr/>
        </p:nvGrpSpPr>
        <p:grpSpPr bwMode="auto">
          <a:xfrm>
            <a:off x="3136900" y="3740150"/>
            <a:ext cx="3355975" cy="838200"/>
            <a:chOff x="1562" y="1152"/>
            <a:chExt cx="2114" cy="528"/>
          </a:xfrm>
        </p:grpSpPr>
        <p:grpSp>
          <p:nvGrpSpPr>
            <p:cNvPr id="5" name="Group 29"/>
            <p:cNvGrpSpPr>
              <a:grpSpLocks/>
            </p:cNvGrpSpPr>
            <p:nvPr/>
          </p:nvGrpSpPr>
          <p:grpSpPr bwMode="auto">
            <a:xfrm>
              <a:off x="2487" y="1152"/>
              <a:ext cx="223" cy="481"/>
              <a:chOff x="2207" y="1413"/>
              <a:chExt cx="223" cy="481"/>
            </a:xfrm>
          </p:grpSpPr>
          <p:sp>
            <p:nvSpPr>
              <p:cNvPr id="1274910" name="Freeform 30"/>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74911" name="Rectangle 31"/>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6" name="Group 32"/>
            <p:cNvGrpSpPr>
              <a:grpSpLocks/>
            </p:cNvGrpSpPr>
            <p:nvPr/>
          </p:nvGrpSpPr>
          <p:grpSpPr bwMode="auto">
            <a:xfrm>
              <a:off x="1562" y="1248"/>
              <a:ext cx="349" cy="289"/>
              <a:chOff x="1282" y="1509"/>
              <a:chExt cx="349" cy="289"/>
            </a:xfrm>
          </p:grpSpPr>
          <p:sp>
            <p:nvSpPr>
              <p:cNvPr id="1274913" name="Rectangle 33"/>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7" name="Group 34"/>
              <p:cNvGrpSpPr>
                <a:grpSpLocks/>
              </p:cNvGrpSpPr>
              <p:nvPr/>
            </p:nvGrpSpPr>
            <p:grpSpPr bwMode="auto">
              <a:xfrm>
                <a:off x="1291" y="1509"/>
                <a:ext cx="340" cy="289"/>
                <a:chOff x="1291" y="1509"/>
                <a:chExt cx="340" cy="289"/>
              </a:xfrm>
            </p:grpSpPr>
            <p:sp>
              <p:nvSpPr>
                <p:cNvPr id="1274915" name="Freeform 35"/>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74916" name="Freeform 36"/>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74917" name="Rectangle 37"/>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8" name="Group 38"/>
            <p:cNvGrpSpPr>
              <a:grpSpLocks/>
            </p:cNvGrpSpPr>
            <p:nvPr/>
          </p:nvGrpSpPr>
          <p:grpSpPr bwMode="auto">
            <a:xfrm>
              <a:off x="2031" y="1248"/>
              <a:ext cx="296" cy="289"/>
              <a:chOff x="1751" y="1509"/>
              <a:chExt cx="296" cy="289"/>
            </a:xfrm>
          </p:grpSpPr>
          <p:sp>
            <p:nvSpPr>
              <p:cNvPr id="1274919" name="Freeform 39"/>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74920" name="Freeform 40"/>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74921" name="Line 41"/>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74922" name="Freeform 42"/>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74923" name="Line 43"/>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74924" name="Rectangle 44"/>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9" name="Group 45"/>
            <p:cNvGrpSpPr>
              <a:grpSpLocks/>
            </p:cNvGrpSpPr>
            <p:nvPr/>
          </p:nvGrpSpPr>
          <p:grpSpPr bwMode="auto">
            <a:xfrm>
              <a:off x="2880" y="1248"/>
              <a:ext cx="325" cy="289"/>
              <a:chOff x="2600" y="1509"/>
              <a:chExt cx="325" cy="289"/>
            </a:xfrm>
          </p:grpSpPr>
          <p:sp>
            <p:nvSpPr>
              <p:cNvPr id="1274926" name="Freeform 46"/>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74927" name="Freeform 47"/>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74928" name="Rectangle 48"/>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0" name="Group 49"/>
            <p:cNvGrpSpPr>
              <a:grpSpLocks/>
            </p:cNvGrpSpPr>
            <p:nvPr/>
          </p:nvGrpSpPr>
          <p:grpSpPr bwMode="auto">
            <a:xfrm>
              <a:off x="3348" y="1248"/>
              <a:ext cx="284" cy="289"/>
              <a:chOff x="3068" y="1509"/>
              <a:chExt cx="284" cy="289"/>
            </a:xfrm>
          </p:grpSpPr>
          <p:sp>
            <p:nvSpPr>
              <p:cNvPr id="1274930" name="Freeform 50"/>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74931" name="Freeform 51"/>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74932" name="Line 52"/>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74933" name="Line 53"/>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74934" name="Line 54"/>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74935" name="Line 55"/>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74936" name="Line 56"/>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74937" name="Line 57"/>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74938" name="Line 58"/>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74939" name="Line 59"/>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74940" name="Line 60"/>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sp>
        <p:nvSpPr>
          <p:cNvPr id="1274941" name="Rectangle 61"/>
          <p:cNvSpPr>
            <a:spLocks noChangeArrowheads="1"/>
          </p:cNvSpPr>
          <p:nvPr/>
        </p:nvSpPr>
        <p:spPr bwMode="auto">
          <a:xfrm>
            <a:off x="762000" y="4959350"/>
            <a:ext cx="2189163" cy="454025"/>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sw </a:t>
            </a:r>
            <a:r>
              <a:rPr lang="en-US" sz="2400" b="1">
                <a:latin typeface="Courier New" pitchFamily="49" charset="0"/>
              </a:rPr>
              <a:t>$1</a:t>
            </a:r>
            <a:r>
              <a:rPr lang="en-US" sz="2400" b="1">
                <a:solidFill>
                  <a:schemeClr val="tx1"/>
                </a:solidFill>
                <a:latin typeface="Courier New" pitchFamily="49" charset="0"/>
              </a:rPr>
              <a:t>,4($3)</a:t>
            </a:r>
          </a:p>
        </p:txBody>
      </p:sp>
      <p:grpSp>
        <p:nvGrpSpPr>
          <p:cNvPr id="11" name="Group 63"/>
          <p:cNvGrpSpPr>
            <a:grpSpLocks/>
          </p:cNvGrpSpPr>
          <p:nvPr/>
        </p:nvGrpSpPr>
        <p:grpSpPr bwMode="auto">
          <a:xfrm>
            <a:off x="3822700" y="4806950"/>
            <a:ext cx="3355975" cy="838200"/>
            <a:chOff x="1562" y="1152"/>
            <a:chExt cx="2114" cy="528"/>
          </a:xfrm>
        </p:grpSpPr>
        <p:grpSp>
          <p:nvGrpSpPr>
            <p:cNvPr id="12" name="Group 64"/>
            <p:cNvGrpSpPr>
              <a:grpSpLocks/>
            </p:cNvGrpSpPr>
            <p:nvPr/>
          </p:nvGrpSpPr>
          <p:grpSpPr bwMode="auto">
            <a:xfrm>
              <a:off x="2487" y="1152"/>
              <a:ext cx="223" cy="481"/>
              <a:chOff x="2207" y="1413"/>
              <a:chExt cx="223" cy="481"/>
            </a:xfrm>
          </p:grpSpPr>
          <p:sp>
            <p:nvSpPr>
              <p:cNvPr id="1274945" name="Freeform 65"/>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74946" name="Rectangle 66"/>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13" name="Group 67"/>
            <p:cNvGrpSpPr>
              <a:grpSpLocks/>
            </p:cNvGrpSpPr>
            <p:nvPr/>
          </p:nvGrpSpPr>
          <p:grpSpPr bwMode="auto">
            <a:xfrm>
              <a:off x="1562" y="1248"/>
              <a:ext cx="349" cy="289"/>
              <a:chOff x="1282" y="1509"/>
              <a:chExt cx="349" cy="289"/>
            </a:xfrm>
          </p:grpSpPr>
          <p:sp>
            <p:nvSpPr>
              <p:cNvPr id="1274948" name="Rectangle 68"/>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14" name="Group 69"/>
              <p:cNvGrpSpPr>
                <a:grpSpLocks/>
              </p:cNvGrpSpPr>
              <p:nvPr/>
            </p:nvGrpSpPr>
            <p:grpSpPr bwMode="auto">
              <a:xfrm>
                <a:off x="1291" y="1509"/>
                <a:ext cx="340" cy="289"/>
                <a:chOff x="1291" y="1509"/>
                <a:chExt cx="340" cy="289"/>
              </a:xfrm>
            </p:grpSpPr>
            <p:sp>
              <p:nvSpPr>
                <p:cNvPr id="1274950" name="Freeform 70"/>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74951" name="Freeform 71"/>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74952" name="Rectangle 72"/>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5" name="Group 73"/>
            <p:cNvGrpSpPr>
              <a:grpSpLocks/>
            </p:cNvGrpSpPr>
            <p:nvPr/>
          </p:nvGrpSpPr>
          <p:grpSpPr bwMode="auto">
            <a:xfrm>
              <a:off x="2031" y="1248"/>
              <a:ext cx="296" cy="289"/>
              <a:chOff x="1751" y="1509"/>
              <a:chExt cx="296" cy="289"/>
            </a:xfrm>
          </p:grpSpPr>
          <p:sp>
            <p:nvSpPr>
              <p:cNvPr id="1274954" name="Freeform 74"/>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74955" name="Freeform 75"/>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74956" name="Line 76"/>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74957" name="Freeform 77"/>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74958" name="Line 78"/>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74959" name="Rectangle 79"/>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16" name="Group 80"/>
            <p:cNvGrpSpPr>
              <a:grpSpLocks/>
            </p:cNvGrpSpPr>
            <p:nvPr/>
          </p:nvGrpSpPr>
          <p:grpSpPr bwMode="auto">
            <a:xfrm>
              <a:off x="2880" y="1248"/>
              <a:ext cx="325" cy="289"/>
              <a:chOff x="2600" y="1509"/>
              <a:chExt cx="325" cy="289"/>
            </a:xfrm>
          </p:grpSpPr>
          <p:sp>
            <p:nvSpPr>
              <p:cNvPr id="1274961" name="Freeform 81"/>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74962" name="Freeform 82"/>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74963" name="Rectangle 83"/>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7" name="Group 84"/>
            <p:cNvGrpSpPr>
              <a:grpSpLocks/>
            </p:cNvGrpSpPr>
            <p:nvPr/>
          </p:nvGrpSpPr>
          <p:grpSpPr bwMode="auto">
            <a:xfrm>
              <a:off x="3348" y="1248"/>
              <a:ext cx="284" cy="289"/>
              <a:chOff x="3068" y="1509"/>
              <a:chExt cx="284" cy="289"/>
            </a:xfrm>
          </p:grpSpPr>
          <p:sp>
            <p:nvSpPr>
              <p:cNvPr id="1274965" name="Freeform 85"/>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74966" name="Freeform 86"/>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74967" name="Line 87"/>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74968" name="Line 88"/>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74969" name="Line 89"/>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74970" name="Line 90"/>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74971" name="Line 91"/>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74972" name="Line 92"/>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74973" name="Line 93"/>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74974" name="Line 94"/>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74975" name="Line 95"/>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sp>
        <p:nvSpPr>
          <p:cNvPr id="1275009" name="Rectangle 129"/>
          <p:cNvSpPr>
            <a:spLocks noGrp="1" noChangeArrowheads="1"/>
          </p:cNvSpPr>
          <p:nvPr>
            <p:ph type="body" idx="1"/>
          </p:nvPr>
        </p:nvSpPr>
        <p:spPr>
          <a:xfrm>
            <a:off x="381000" y="838200"/>
            <a:ext cx="8153400" cy="2212975"/>
          </a:xfrm>
          <a:noFill/>
          <a:ln/>
        </p:spPr>
        <p:txBody>
          <a:bodyPr>
            <a:normAutofit fontScale="85000" lnSpcReduction="20000"/>
          </a:bodyPr>
          <a:lstStyle/>
          <a:p>
            <a:pPr marL="342900" indent="-342900">
              <a:lnSpc>
                <a:spcPct val="100000"/>
              </a:lnSpc>
              <a:spcBef>
                <a:spcPct val="30000"/>
              </a:spcBef>
            </a:pPr>
            <a:r>
              <a:rPr lang="en-US"/>
              <a:t>For loads immediately followed by stores (memory-to-memory copies) can avoid a stall by adding forwarding hardware from the MEM/WB register to the data memory input.</a:t>
            </a:r>
          </a:p>
          <a:p>
            <a:pPr marL="742950" lvl="1" indent="-285750">
              <a:lnSpc>
                <a:spcPct val="100000"/>
              </a:lnSpc>
              <a:spcBef>
                <a:spcPct val="30000"/>
              </a:spcBef>
            </a:pPr>
            <a:r>
              <a:rPr lang="en-US"/>
              <a:t>Would need to add a Forward Unit and a mux to the memory access stage</a:t>
            </a:r>
          </a:p>
        </p:txBody>
      </p:sp>
      <p:sp>
        <p:nvSpPr>
          <p:cNvPr id="88" name="Slide Number Placeholder 87"/>
          <p:cNvSpPr>
            <a:spLocks noGrp="1"/>
          </p:cNvSpPr>
          <p:nvPr>
            <p:ph type="sldNum" sz="quarter" idx="12"/>
          </p:nvPr>
        </p:nvSpPr>
        <p:spPr/>
        <p:txBody>
          <a:bodyPr/>
          <a:lstStyle/>
          <a:p>
            <a:fld id="{363C3B3F-3409-489D-8424-19C2AF53C6BC}" type="slidenum">
              <a:rPr lang="en-US" smtClean="0"/>
              <a:t>14</a:t>
            </a:fld>
            <a:endParaRPr lang="en-US"/>
          </a:p>
        </p:txBody>
      </p:sp>
      <p:sp>
        <p:nvSpPr>
          <p:cNvPr id="89" name="Footer Placeholder 88"/>
          <p:cNvSpPr>
            <a:spLocks noGrp="1"/>
          </p:cNvSpPr>
          <p:nvPr>
            <p:ph type="ftr" sz="quarter" idx="11"/>
          </p:nvPr>
        </p:nvSpPr>
        <p:spPr/>
        <p:txBody>
          <a:bodyPr/>
          <a:lstStyle/>
          <a:p>
            <a:r>
              <a:rPr lang="en-US" smtClean="0"/>
              <a:t>CSE340, ACH</a:t>
            </a:r>
            <a:endParaRPr lang="en-US"/>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48269" name="Rectangle 13"/>
          <p:cNvSpPr>
            <a:spLocks noGrp="1" noChangeArrowheads="1"/>
          </p:cNvSpPr>
          <p:nvPr>
            <p:ph type="title"/>
          </p:nvPr>
        </p:nvSpPr>
        <p:spPr>
          <a:xfrm>
            <a:off x="1219200" y="304800"/>
            <a:ext cx="6911975" cy="422275"/>
          </a:xfrm>
          <a:noFill/>
          <a:ln/>
        </p:spPr>
        <p:txBody>
          <a:bodyPr wrap="none">
            <a:noAutofit/>
          </a:bodyPr>
          <a:lstStyle/>
          <a:p>
            <a:r>
              <a:rPr lang="en-US" sz="3600" dirty="0"/>
              <a:t>Forwarding with Load-use Data Hazards</a:t>
            </a:r>
          </a:p>
        </p:txBody>
      </p:sp>
      <p:sp>
        <p:nvSpPr>
          <p:cNvPr id="1248270" name="Rectangle 14"/>
          <p:cNvSpPr>
            <a:spLocks noChangeArrowheads="1"/>
          </p:cNvSpPr>
          <p:nvPr/>
        </p:nvSpPr>
        <p:spPr bwMode="auto">
          <a:xfrm>
            <a:off x="228600" y="1393825"/>
            <a:ext cx="358775" cy="3109913"/>
          </a:xfrm>
          <a:prstGeom prst="rect">
            <a:avLst/>
          </a:prstGeom>
          <a:noFill/>
          <a:ln w="12700">
            <a:noFill/>
            <a:miter lim="800000"/>
            <a:headEnd/>
            <a:tailEnd/>
          </a:ln>
          <a:effectLst/>
        </p:spPr>
        <p:txBody>
          <a:bodyPr wrap="none" lIns="90488" tIns="44450" rIns="90488" bIns="44450">
            <a:spAutoFit/>
          </a:bodyPr>
          <a:lstStyle/>
          <a:p>
            <a:pPr algn="ctr"/>
            <a:r>
              <a:rPr lang="en-US" i="1">
                <a:solidFill>
                  <a:schemeClr val="tx1"/>
                </a:solidFill>
              </a:rPr>
              <a:t>I</a:t>
            </a:r>
          </a:p>
          <a:p>
            <a:pPr algn="ctr"/>
            <a:r>
              <a:rPr lang="en-US" i="1">
                <a:solidFill>
                  <a:schemeClr val="tx1"/>
                </a:solidFill>
              </a:rPr>
              <a:t>n</a:t>
            </a:r>
          </a:p>
          <a:p>
            <a:pPr algn="ctr"/>
            <a:r>
              <a:rPr lang="en-US" i="1">
                <a:solidFill>
                  <a:schemeClr val="tx1"/>
                </a:solidFill>
              </a:rPr>
              <a:t>s</a:t>
            </a:r>
          </a:p>
          <a:p>
            <a:pPr algn="ctr"/>
            <a:r>
              <a:rPr lang="en-US" i="1">
                <a:solidFill>
                  <a:schemeClr val="tx1"/>
                </a:solidFill>
              </a:rPr>
              <a:t>t</a:t>
            </a:r>
          </a:p>
          <a:p>
            <a:pPr algn="ctr"/>
            <a:r>
              <a:rPr lang="en-US" i="1">
                <a:solidFill>
                  <a:schemeClr val="tx1"/>
                </a:solidFill>
              </a:rPr>
              <a:t>r.</a:t>
            </a:r>
          </a:p>
          <a:p>
            <a:pPr algn="ctr"/>
            <a:endParaRPr lang="en-US" i="1">
              <a:solidFill>
                <a:schemeClr val="tx1"/>
              </a:solidFill>
            </a:endParaRPr>
          </a:p>
          <a:p>
            <a:pPr algn="ctr"/>
            <a:r>
              <a:rPr lang="en-US" i="1">
                <a:solidFill>
                  <a:schemeClr val="tx1"/>
                </a:solidFill>
              </a:rPr>
              <a:t>O</a:t>
            </a:r>
          </a:p>
          <a:p>
            <a:pPr algn="ctr"/>
            <a:r>
              <a:rPr lang="en-US" i="1">
                <a:solidFill>
                  <a:schemeClr val="tx1"/>
                </a:solidFill>
              </a:rPr>
              <a:t>r</a:t>
            </a:r>
          </a:p>
          <a:p>
            <a:pPr algn="ctr"/>
            <a:r>
              <a:rPr lang="en-US" i="1">
                <a:solidFill>
                  <a:schemeClr val="tx1"/>
                </a:solidFill>
              </a:rPr>
              <a:t>d</a:t>
            </a:r>
          </a:p>
          <a:p>
            <a:pPr algn="ctr"/>
            <a:r>
              <a:rPr lang="en-US" i="1">
                <a:solidFill>
                  <a:schemeClr val="tx1"/>
                </a:solidFill>
              </a:rPr>
              <a:t>e</a:t>
            </a:r>
          </a:p>
          <a:p>
            <a:pPr algn="ctr"/>
            <a:r>
              <a:rPr lang="en-US" i="1">
                <a:solidFill>
                  <a:schemeClr val="tx1"/>
                </a:solidFill>
              </a:rPr>
              <a:t>r</a:t>
            </a:r>
          </a:p>
        </p:txBody>
      </p:sp>
      <p:sp>
        <p:nvSpPr>
          <p:cNvPr id="1248271" name="Line 15"/>
          <p:cNvSpPr>
            <a:spLocks noChangeShapeType="1"/>
          </p:cNvSpPr>
          <p:nvPr/>
        </p:nvSpPr>
        <p:spPr bwMode="auto">
          <a:xfrm>
            <a:off x="2133600" y="914400"/>
            <a:ext cx="6311900" cy="0"/>
          </a:xfrm>
          <a:prstGeom prst="line">
            <a:avLst/>
          </a:prstGeom>
          <a:noFill/>
          <a:ln w="25400">
            <a:solidFill>
              <a:schemeClr val="tx1"/>
            </a:solidFill>
            <a:round/>
            <a:headEnd/>
            <a:tailEnd type="triangle" w="med" len="med"/>
          </a:ln>
          <a:effectLst/>
        </p:spPr>
        <p:txBody>
          <a:bodyPr wrap="none" anchor="ctr"/>
          <a:lstStyle/>
          <a:p>
            <a:endParaRPr lang="en-US"/>
          </a:p>
        </p:txBody>
      </p:sp>
      <p:sp>
        <p:nvSpPr>
          <p:cNvPr id="1248272" name="Rectangle 16"/>
          <p:cNvSpPr>
            <a:spLocks noChangeArrowheads="1"/>
          </p:cNvSpPr>
          <p:nvPr/>
        </p:nvSpPr>
        <p:spPr bwMode="auto">
          <a:xfrm>
            <a:off x="661988" y="1320800"/>
            <a:ext cx="2371725" cy="454025"/>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lw  </a:t>
            </a:r>
            <a:r>
              <a:rPr lang="en-US" sz="2400" b="1">
                <a:latin typeface="Courier New" pitchFamily="49" charset="0"/>
              </a:rPr>
              <a:t>$1</a:t>
            </a:r>
            <a:r>
              <a:rPr lang="en-US" sz="2400" b="1">
                <a:solidFill>
                  <a:schemeClr val="tx1"/>
                </a:solidFill>
                <a:latin typeface="Courier New" pitchFamily="49" charset="0"/>
              </a:rPr>
              <a:t>,4($2)</a:t>
            </a:r>
          </a:p>
        </p:txBody>
      </p:sp>
      <p:grpSp>
        <p:nvGrpSpPr>
          <p:cNvPr id="2" name="Group 202"/>
          <p:cNvGrpSpPr>
            <a:grpSpLocks/>
          </p:cNvGrpSpPr>
          <p:nvPr/>
        </p:nvGrpSpPr>
        <p:grpSpPr bwMode="auto">
          <a:xfrm>
            <a:off x="3314700" y="914400"/>
            <a:ext cx="4800600" cy="5207000"/>
            <a:chOff x="2088" y="656"/>
            <a:chExt cx="3024" cy="2816"/>
          </a:xfrm>
        </p:grpSpPr>
        <p:sp>
          <p:nvSpPr>
            <p:cNvPr id="1248276" name="Line 20"/>
            <p:cNvSpPr>
              <a:spLocks noChangeShapeType="1"/>
            </p:cNvSpPr>
            <p:nvPr/>
          </p:nvSpPr>
          <p:spPr bwMode="auto">
            <a:xfrm>
              <a:off x="2088" y="656"/>
              <a:ext cx="0" cy="2816"/>
            </a:xfrm>
            <a:prstGeom prst="line">
              <a:avLst/>
            </a:prstGeom>
            <a:noFill/>
            <a:ln w="25400">
              <a:solidFill>
                <a:schemeClr val="tx1"/>
              </a:solidFill>
              <a:prstDash val="sysDot"/>
              <a:round/>
              <a:headEnd/>
              <a:tailEnd/>
            </a:ln>
            <a:effectLst/>
          </p:spPr>
          <p:txBody>
            <a:bodyPr wrap="none" anchor="ctr"/>
            <a:lstStyle/>
            <a:p>
              <a:endParaRPr lang="en-US"/>
            </a:p>
          </p:txBody>
        </p:sp>
        <p:sp>
          <p:nvSpPr>
            <p:cNvPr id="1248277" name="Line 21"/>
            <p:cNvSpPr>
              <a:spLocks noChangeShapeType="1"/>
            </p:cNvSpPr>
            <p:nvPr/>
          </p:nvSpPr>
          <p:spPr bwMode="auto">
            <a:xfrm>
              <a:off x="2520" y="656"/>
              <a:ext cx="0" cy="2816"/>
            </a:xfrm>
            <a:prstGeom prst="line">
              <a:avLst/>
            </a:prstGeom>
            <a:noFill/>
            <a:ln w="25400">
              <a:solidFill>
                <a:schemeClr val="tx1"/>
              </a:solidFill>
              <a:prstDash val="sysDot"/>
              <a:round/>
              <a:headEnd/>
              <a:tailEnd/>
            </a:ln>
            <a:effectLst/>
          </p:spPr>
          <p:txBody>
            <a:bodyPr wrap="none" anchor="ctr"/>
            <a:lstStyle/>
            <a:p>
              <a:endParaRPr lang="en-US"/>
            </a:p>
          </p:txBody>
        </p:sp>
        <p:sp>
          <p:nvSpPr>
            <p:cNvPr id="1248278" name="Line 22"/>
            <p:cNvSpPr>
              <a:spLocks noChangeShapeType="1"/>
            </p:cNvSpPr>
            <p:nvPr/>
          </p:nvSpPr>
          <p:spPr bwMode="auto">
            <a:xfrm>
              <a:off x="2952" y="656"/>
              <a:ext cx="0" cy="2816"/>
            </a:xfrm>
            <a:prstGeom prst="line">
              <a:avLst/>
            </a:prstGeom>
            <a:noFill/>
            <a:ln w="25400">
              <a:solidFill>
                <a:schemeClr val="tx1"/>
              </a:solidFill>
              <a:prstDash val="sysDot"/>
              <a:round/>
              <a:headEnd/>
              <a:tailEnd/>
            </a:ln>
            <a:effectLst/>
          </p:spPr>
          <p:txBody>
            <a:bodyPr wrap="none" anchor="ctr"/>
            <a:lstStyle/>
            <a:p>
              <a:endParaRPr lang="en-US"/>
            </a:p>
          </p:txBody>
        </p:sp>
        <p:sp>
          <p:nvSpPr>
            <p:cNvPr id="1248279" name="Line 23"/>
            <p:cNvSpPr>
              <a:spLocks noChangeShapeType="1"/>
            </p:cNvSpPr>
            <p:nvPr/>
          </p:nvSpPr>
          <p:spPr bwMode="auto">
            <a:xfrm>
              <a:off x="3384" y="656"/>
              <a:ext cx="0" cy="2816"/>
            </a:xfrm>
            <a:prstGeom prst="line">
              <a:avLst/>
            </a:prstGeom>
            <a:noFill/>
            <a:ln w="25400">
              <a:solidFill>
                <a:schemeClr val="tx1"/>
              </a:solidFill>
              <a:prstDash val="sysDot"/>
              <a:round/>
              <a:headEnd/>
              <a:tailEnd/>
            </a:ln>
            <a:effectLst/>
          </p:spPr>
          <p:txBody>
            <a:bodyPr wrap="none" anchor="ctr"/>
            <a:lstStyle/>
            <a:p>
              <a:endParaRPr lang="en-US"/>
            </a:p>
          </p:txBody>
        </p:sp>
        <p:sp>
          <p:nvSpPr>
            <p:cNvPr id="1248280" name="Line 24"/>
            <p:cNvSpPr>
              <a:spLocks noChangeShapeType="1"/>
            </p:cNvSpPr>
            <p:nvPr/>
          </p:nvSpPr>
          <p:spPr bwMode="auto">
            <a:xfrm>
              <a:off x="3816" y="656"/>
              <a:ext cx="0" cy="2816"/>
            </a:xfrm>
            <a:prstGeom prst="line">
              <a:avLst/>
            </a:prstGeom>
            <a:noFill/>
            <a:ln w="25400">
              <a:solidFill>
                <a:schemeClr val="tx1"/>
              </a:solidFill>
              <a:prstDash val="sysDot"/>
              <a:round/>
              <a:headEnd/>
              <a:tailEnd/>
            </a:ln>
            <a:effectLst/>
          </p:spPr>
          <p:txBody>
            <a:bodyPr wrap="none" anchor="ctr"/>
            <a:lstStyle/>
            <a:p>
              <a:endParaRPr lang="en-US"/>
            </a:p>
          </p:txBody>
        </p:sp>
        <p:sp>
          <p:nvSpPr>
            <p:cNvPr id="1248281" name="Line 25"/>
            <p:cNvSpPr>
              <a:spLocks noChangeShapeType="1"/>
            </p:cNvSpPr>
            <p:nvPr/>
          </p:nvSpPr>
          <p:spPr bwMode="auto">
            <a:xfrm>
              <a:off x="4248" y="656"/>
              <a:ext cx="0" cy="2816"/>
            </a:xfrm>
            <a:prstGeom prst="line">
              <a:avLst/>
            </a:prstGeom>
            <a:noFill/>
            <a:ln w="25400">
              <a:solidFill>
                <a:schemeClr val="tx1"/>
              </a:solidFill>
              <a:prstDash val="sysDot"/>
              <a:round/>
              <a:headEnd/>
              <a:tailEnd/>
            </a:ln>
            <a:effectLst/>
          </p:spPr>
          <p:txBody>
            <a:bodyPr wrap="none" anchor="ctr"/>
            <a:lstStyle/>
            <a:p>
              <a:endParaRPr lang="en-US"/>
            </a:p>
          </p:txBody>
        </p:sp>
        <p:sp>
          <p:nvSpPr>
            <p:cNvPr id="1248282" name="Line 26"/>
            <p:cNvSpPr>
              <a:spLocks noChangeShapeType="1"/>
            </p:cNvSpPr>
            <p:nvPr/>
          </p:nvSpPr>
          <p:spPr bwMode="auto">
            <a:xfrm>
              <a:off x="4680" y="656"/>
              <a:ext cx="0" cy="2816"/>
            </a:xfrm>
            <a:prstGeom prst="line">
              <a:avLst/>
            </a:prstGeom>
            <a:noFill/>
            <a:ln w="25400">
              <a:solidFill>
                <a:schemeClr val="tx1"/>
              </a:solidFill>
              <a:prstDash val="sysDot"/>
              <a:round/>
              <a:headEnd/>
              <a:tailEnd/>
            </a:ln>
            <a:effectLst/>
          </p:spPr>
          <p:txBody>
            <a:bodyPr wrap="none" anchor="ctr"/>
            <a:lstStyle/>
            <a:p>
              <a:endParaRPr lang="en-US"/>
            </a:p>
          </p:txBody>
        </p:sp>
        <p:sp>
          <p:nvSpPr>
            <p:cNvPr id="1248283" name="Line 27"/>
            <p:cNvSpPr>
              <a:spLocks noChangeShapeType="1"/>
            </p:cNvSpPr>
            <p:nvPr/>
          </p:nvSpPr>
          <p:spPr bwMode="auto">
            <a:xfrm>
              <a:off x="5112" y="656"/>
              <a:ext cx="0" cy="2816"/>
            </a:xfrm>
            <a:prstGeom prst="line">
              <a:avLst/>
            </a:prstGeom>
            <a:noFill/>
            <a:ln w="25400">
              <a:solidFill>
                <a:schemeClr val="tx1"/>
              </a:solidFill>
              <a:prstDash val="sysDot"/>
              <a:round/>
              <a:headEnd/>
              <a:tailEnd/>
            </a:ln>
            <a:effectLst/>
          </p:spPr>
          <p:txBody>
            <a:bodyPr wrap="none" anchor="ctr"/>
            <a:lstStyle/>
            <a:p>
              <a:endParaRPr lang="en-US"/>
            </a:p>
          </p:txBody>
        </p:sp>
      </p:grpSp>
      <p:grpSp>
        <p:nvGrpSpPr>
          <p:cNvPr id="3" name="Group 248"/>
          <p:cNvGrpSpPr>
            <a:grpSpLocks/>
          </p:cNvGrpSpPr>
          <p:nvPr/>
        </p:nvGrpSpPr>
        <p:grpSpPr bwMode="auto">
          <a:xfrm>
            <a:off x="661988" y="2895600"/>
            <a:ext cx="2371725" cy="2163763"/>
            <a:chOff x="480" y="2299"/>
            <a:chExt cx="1494" cy="1363"/>
          </a:xfrm>
        </p:grpSpPr>
        <p:sp>
          <p:nvSpPr>
            <p:cNvPr id="1248274" name="Rectangle 18"/>
            <p:cNvSpPr>
              <a:spLocks noChangeArrowheads="1"/>
            </p:cNvSpPr>
            <p:nvPr/>
          </p:nvSpPr>
          <p:spPr bwMode="auto">
            <a:xfrm>
              <a:off x="480" y="2299"/>
              <a:ext cx="1494" cy="286"/>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and $6,</a:t>
              </a:r>
              <a:r>
                <a:rPr lang="en-US" sz="2400" b="1">
                  <a:solidFill>
                    <a:srgbClr val="009900"/>
                  </a:solidFill>
                  <a:latin typeface="Courier New" pitchFamily="49" charset="0"/>
                </a:rPr>
                <a:t>$1</a:t>
              </a:r>
              <a:r>
                <a:rPr lang="en-US" sz="2400" b="1">
                  <a:solidFill>
                    <a:schemeClr val="tx1"/>
                  </a:solidFill>
                  <a:latin typeface="Courier New" pitchFamily="49" charset="0"/>
                </a:rPr>
                <a:t>,$7</a:t>
              </a:r>
            </a:p>
          </p:txBody>
        </p:sp>
        <p:sp>
          <p:nvSpPr>
            <p:cNvPr id="1248275" name="Rectangle 19"/>
            <p:cNvSpPr>
              <a:spLocks noChangeArrowheads="1"/>
            </p:cNvSpPr>
            <p:nvPr/>
          </p:nvSpPr>
          <p:spPr bwMode="auto">
            <a:xfrm>
              <a:off x="480" y="3376"/>
              <a:ext cx="1494" cy="286"/>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xor $4,</a:t>
              </a:r>
              <a:r>
                <a:rPr lang="en-US" sz="2400" b="1">
                  <a:solidFill>
                    <a:srgbClr val="009900"/>
                  </a:solidFill>
                  <a:latin typeface="Courier New" pitchFamily="49" charset="0"/>
                </a:rPr>
                <a:t>$1</a:t>
              </a:r>
              <a:r>
                <a:rPr lang="en-US" sz="2400" b="1">
                  <a:solidFill>
                    <a:schemeClr val="tx1"/>
                  </a:solidFill>
                  <a:latin typeface="Courier New" pitchFamily="49" charset="0"/>
                </a:rPr>
                <a:t>,$5</a:t>
              </a:r>
            </a:p>
          </p:txBody>
        </p:sp>
        <p:sp>
          <p:nvSpPr>
            <p:cNvPr id="1248284" name="Rectangle 28"/>
            <p:cNvSpPr>
              <a:spLocks noChangeArrowheads="1"/>
            </p:cNvSpPr>
            <p:nvPr/>
          </p:nvSpPr>
          <p:spPr bwMode="auto">
            <a:xfrm>
              <a:off x="480" y="2827"/>
              <a:ext cx="1494" cy="286"/>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or  $8,</a:t>
              </a:r>
              <a:r>
                <a:rPr lang="en-US" sz="2400" b="1">
                  <a:solidFill>
                    <a:srgbClr val="009900"/>
                  </a:solidFill>
                  <a:latin typeface="Courier New" pitchFamily="49" charset="0"/>
                </a:rPr>
                <a:t>$1</a:t>
              </a:r>
              <a:r>
                <a:rPr lang="en-US" sz="2400" b="1">
                  <a:solidFill>
                    <a:schemeClr val="tx1"/>
                  </a:solidFill>
                  <a:latin typeface="Courier New" pitchFamily="49" charset="0"/>
                </a:rPr>
                <a:t>,$9</a:t>
              </a:r>
            </a:p>
          </p:txBody>
        </p:sp>
      </p:grpSp>
      <p:sp>
        <p:nvSpPr>
          <p:cNvPr id="1248285" name="Line 29"/>
          <p:cNvSpPr>
            <a:spLocks noChangeShapeType="1"/>
          </p:cNvSpPr>
          <p:nvPr/>
        </p:nvSpPr>
        <p:spPr bwMode="auto">
          <a:xfrm>
            <a:off x="585788" y="1316038"/>
            <a:ext cx="0" cy="4805362"/>
          </a:xfrm>
          <a:prstGeom prst="line">
            <a:avLst/>
          </a:prstGeom>
          <a:noFill/>
          <a:ln w="28575">
            <a:solidFill>
              <a:schemeClr val="tx1"/>
            </a:solidFill>
            <a:round/>
            <a:headEnd/>
            <a:tailEnd type="triangle" w="med" len="med"/>
          </a:ln>
          <a:effectLst/>
        </p:spPr>
        <p:txBody>
          <a:bodyPr/>
          <a:lstStyle/>
          <a:p>
            <a:endParaRPr lang="en-US"/>
          </a:p>
        </p:txBody>
      </p:sp>
      <p:grpSp>
        <p:nvGrpSpPr>
          <p:cNvPr id="4" name="Group 30"/>
          <p:cNvGrpSpPr>
            <a:grpSpLocks/>
          </p:cNvGrpSpPr>
          <p:nvPr/>
        </p:nvGrpSpPr>
        <p:grpSpPr bwMode="auto">
          <a:xfrm>
            <a:off x="2743200" y="1092200"/>
            <a:ext cx="3355975" cy="838200"/>
            <a:chOff x="1562" y="1152"/>
            <a:chExt cx="2114" cy="528"/>
          </a:xfrm>
        </p:grpSpPr>
        <p:grpSp>
          <p:nvGrpSpPr>
            <p:cNvPr id="5" name="Group 31"/>
            <p:cNvGrpSpPr>
              <a:grpSpLocks/>
            </p:cNvGrpSpPr>
            <p:nvPr/>
          </p:nvGrpSpPr>
          <p:grpSpPr bwMode="auto">
            <a:xfrm>
              <a:off x="2487" y="1152"/>
              <a:ext cx="223" cy="481"/>
              <a:chOff x="2207" y="1413"/>
              <a:chExt cx="223" cy="481"/>
            </a:xfrm>
          </p:grpSpPr>
          <p:sp>
            <p:nvSpPr>
              <p:cNvPr id="1248288" name="Freeform 32"/>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8289" name="Rectangle 33"/>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6" name="Group 34"/>
            <p:cNvGrpSpPr>
              <a:grpSpLocks/>
            </p:cNvGrpSpPr>
            <p:nvPr/>
          </p:nvGrpSpPr>
          <p:grpSpPr bwMode="auto">
            <a:xfrm>
              <a:off x="1562" y="1248"/>
              <a:ext cx="349" cy="289"/>
              <a:chOff x="1282" y="1509"/>
              <a:chExt cx="349" cy="289"/>
            </a:xfrm>
          </p:grpSpPr>
          <p:sp>
            <p:nvSpPr>
              <p:cNvPr id="1248291" name="Rectangle 35"/>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7" name="Group 36"/>
              <p:cNvGrpSpPr>
                <a:grpSpLocks/>
              </p:cNvGrpSpPr>
              <p:nvPr/>
            </p:nvGrpSpPr>
            <p:grpSpPr bwMode="auto">
              <a:xfrm>
                <a:off x="1291" y="1509"/>
                <a:ext cx="340" cy="289"/>
                <a:chOff x="1291" y="1509"/>
                <a:chExt cx="340" cy="289"/>
              </a:xfrm>
            </p:grpSpPr>
            <p:sp>
              <p:nvSpPr>
                <p:cNvPr id="1248293" name="Freeform 37"/>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8294" name="Freeform 38"/>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48295" name="Rectangle 39"/>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8" name="Group 40"/>
            <p:cNvGrpSpPr>
              <a:grpSpLocks/>
            </p:cNvGrpSpPr>
            <p:nvPr/>
          </p:nvGrpSpPr>
          <p:grpSpPr bwMode="auto">
            <a:xfrm>
              <a:off x="2031" y="1248"/>
              <a:ext cx="296" cy="289"/>
              <a:chOff x="1751" y="1509"/>
              <a:chExt cx="296" cy="289"/>
            </a:xfrm>
          </p:grpSpPr>
          <p:sp>
            <p:nvSpPr>
              <p:cNvPr id="1248297" name="Freeform 41"/>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8298" name="Freeform 42"/>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48299" name="Line 43"/>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48300" name="Freeform 44"/>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8301" name="Line 45"/>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48302" name="Rectangle 46"/>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9" name="Group 47"/>
            <p:cNvGrpSpPr>
              <a:grpSpLocks/>
            </p:cNvGrpSpPr>
            <p:nvPr/>
          </p:nvGrpSpPr>
          <p:grpSpPr bwMode="auto">
            <a:xfrm>
              <a:off x="2880" y="1248"/>
              <a:ext cx="325" cy="289"/>
              <a:chOff x="2600" y="1509"/>
              <a:chExt cx="325" cy="289"/>
            </a:xfrm>
          </p:grpSpPr>
          <p:sp>
            <p:nvSpPr>
              <p:cNvPr id="1248304" name="Freeform 48"/>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8305" name="Freeform 49"/>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48306" name="Rectangle 50"/>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0" name="Group 51"/>
            <p:cNvGrpSpPr>
              <a:grpSpLocks/>
            </p:cNvGrpSpPr>
            <p:nvPr/>
          </p:nvGrpSpPr>
          <p:grpSpPr bwMode="auto">
            <a:xfrm>
              <a:off x="3348" y="1248"/>
              <a:ext cx="284" cy="289"/>
              <a:chOff x="3068" y="1509"/>
              <a:chExt cx="284" cy="289"/>
            </a:xfrm>
          </p:grpSpPr>
          <p:sp>
            <p:nvSpPr>
              <p:cNvPr id="1248308" name="Freeform 52"/>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8309" name="Freeform 53"/>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48310" name="Line 54"/>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48311" name="Line 55"/>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48312" name="Line 56"/>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48313" name="Line 57"/>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48314" name="Line 58"/>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48315" name="Line 59"/>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48316" name="Line 60"/>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48317" name="Line 61"/>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48318" name="Line 62"/>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11" name="Group 253"/>
          <p:cNvGrpSpPr>
            <a:grpSpLocks/>
          </p:cNvGrpSpPr>
          <p:nvPr/>
        </p:nvGrpSpPr>
        <p:grpSpPr bwMode="auto">
          <a:xfrm>
            <a:off x="6172200" y="5334000"/>
            <a:ext cx="2822575" cy="838200"/>
            <a:chOff x="3888" y="3328"/>
            <a:chExt cx="1778" cy="528"/>
          </a:xfrm>
        </p:grpSpPr>
        <p:grpSp>
          <p:nvGrpSpPr>
            <p:cNvPr id="12" name="Group 64"/>
            <p:cNvGrpSpPr>
              <a:grpSpLocks/>
            </p:cNvGrpSpPr>
            <p:nvPr/>
          </p:nvGrpSpPr>
          <p:grpSpPr bwMode="auto">
            <a:xfrm>
              <a:off x="4813" y="3328"/>
              <a:ext cx="223" cy="481"/>
              <a:chOff x="2207" y="1413"/>
              <a:chExt cx="223" cy="481"/>
            </a:xfrm>
          </p:grpSpPr>
          <p:sp>
            <p:nvSpPr>
              <p:cNvPr id="1248321" name="Freeform 65"/>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8322" name="Rectangle 66"/>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13" name="Group 67"/>
            <p:cNvGrpSpPr>
              <a:grpSpLocks/>
            </p:cNvGrpSpPr>
            <p:nvPr/>
          </p:nvGrpSpPr>
          <p:grpSpPr bwMode="auto">
            <a:xfrm>
              <a:off x="3888" y="3424"/>
              <a:ext cx="349" cy="289"/>
              <a:chOff x="1282" y="1509"/>
              <a:chExt cx="349" cy="289"/>
            </a:xfrm>
          </p:grpSpPr>
          <p:sp>
            <p:nvSpPr>
              <p:cNvPr id="1248324" name="Rectangle 68"/>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14" name="Group 69"/>
              <p:cNvGrpSpPr>
                <a:grpSpLocks/>
              </p:cNvGrpSpPr>
              <p:nvPr/>
            </p:nvGrpSpPr>
            <p:grpSpPr bwMode="auto">
              <a:xfrm>
                <a:off x="1291" y="1509"/>
                <a:ext cx="340" cy="289"/>
                <a:chOff x="1291" y="1509"/>
                <a:chExt cx="340" cy="289"/>
              </a:xfrm>
            </p:grpSpPr>
            <p:sp>
              <p:nvSpPr>
                <p:cNvPr id="1248326" name="Freeform 70"/>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8327" name="Freeform 71"/>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48328" name="Rectangle 72"/>
            <p:cNvSpPr>
              <a:spLocks noChangeArrowheads="1"/>
            </p:cNvSpPr>
            <p:nvPr/>
          </p:nvSpPr>
          <p:spPr bwMode="auto">
            <a:xfrm>
              <a:off x="4338" y="3431"/>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5" name="Group 73"/>
            <p:cNvGrpSpPr>
              <a:grpSpLocks/>
            </p:cNvGrpSpPr>
            <p:nvPr/>
          </p:nvGrpSpPr>
          <p:grpSpPr bwMode="auto">
            <a:xfrm>
              <a:off x="4368" y="3408"/>
              <a:ext cx="296" cy="289"/>
              <a:chOff x="1751" y="1509"/>
              <a:chExt cx="296" cy="289"/>
            </a:xfrm>
          </p:grpSpPr>
          <p:sp>
            <p:nvSpPr>
              <p:cNvPr id="1248330" name="Freeform 74"/>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8331" name="Freeform 75"/>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48332" name="Line 76"/>
            <p:cNvSpPr>
              <a:spLocks noChangeShapeType="1"/>
            </p:cNvSpPr>
            <p:nvPr/>
          </p:nvSpPr>
          <p:spPr bwMode="auto">
            <a:xfrm>
              <a:off x="4242" y="3568"/>
              <a:ext cx="116" cy="0"/>
            </a:xfrm>
            <a:prstGeom prst="line">
              <a:avLst/>
            </a:prstGeom>
            <a:noFill/>
            <a:ln w="25400">
              <a:solidFill>
                <a:schemeClr val="tx1"/>
              </a:solidFill>
              <a:round/>
              <a:headEnd/>
              <a:tailEnd/>
            </a:ln>
            <a:effectLst/>
          </p:spPr>
          <p:txBody>
            <a:bodyPr wrap="none" anchor="ctr"/>
            <a:lstStyle/>
            <a:p>
              <a:endParaRPr lang="en-US"/>
            </a:p>
          </p:txBody>
        </p:sp>
        <p:sp>
          <p:nvSpPr>
            <p:cNvPr id="1248333" name="Freeform 77"/>
            <p:cNvSpPr>
              <a:spLocks/>
            </p:cNvSpPr>
            <p:nvPr/>
          </p:nvSpPr>
          <p:spPr bwMode="auto">
            <a:xfrm>
              <a:off x="4310" y="3472"/>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8334" name="Line 78"/>
            <p:cNvSpPr>
              <a:spLocks noChangeShapeType="1"/>
            </p:cNvSpPr>
            <p:nvPr/>
          </p:nvSpPr>
          <p:spPr bwMode="auto">
            <a:xfrm>
              <a:off x="4658" y="3472"/>
              <a:ext cx="157" cy="0"/>
            </a:xfrm>
            <a:prstGeom prst="line">
              <a:avLst/>
            </a:prstGeom>
            <a:noFill/>
            <a:ln w="25400">
              <a:solidFill>
                <a:schemeClr val="tx1"/>
              </a:solidFill>
              <a:round/>
              <a:headEnd/>
              <a:tailEnd/>
            </a:ln>
            <a:effectLst/>
          </p:spPr>
          <p:txBody>
            <a:bodyPr wrap="none" anchor="ctr"/>
            <a:lstStyle/>
            <a:p>
              <a:endParaRPr lang="en-US"/>
            </a:p>
          </p:txBody>
        </p:sp>
        <p:sp>
          <p:nvSpPr>
            <p:cNvPr id="1248335" name="Rectangle 79"/>
            <p:cNvSpPr>
              <a:spLocks noChangeArrowheads="1"/>
            </p:cNvSpPr>
            <p:nvPr/>
          </p:nvSpPr>
          <p:spPr bwMode="auto">
            <a:xfrm>
              <a:off x="5155" y="3426"/>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16" name="Group 80"/>
            <p:cNvGrpSpPr>
              <a:grpSpLocks/>
            </p:cNvGrpSpPr>
            <p:nvPr/>
          </p:nvGrpSpPr>
          <p:grpSpPr bwMode="auto">
            <a:xfrm>
              <a:off x="5206" y="3424"/>
              <a:ext cx="325" cy="289"/>
              <a:chOff x="2600" y="1509"/>
              <a:chExt cx="325" cy="289"/>
            </a:xfrm>
          </p:grpSpPr>
          <p:sp>
            <p:nvSpPr>
              <p:cNvPr id="1248337" name="Freeform 81"/>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8338" name="Freeform 82"/>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48343" name="Line 87"/>
            <p:cNvSpPr>
              <a:spLocks noChangeShapeType="1"/>
            </p:cNvSpPr>
            <p:nvPr/>
          </p:nvSpPr>
          <p:spPr bwMode="auto">
            <a:xfrm>
              <a:off x="5527" y="3568"/>
              <a:ext cx="139" cy="0"/>
            </a:xfrm>
            <a:prstGeom prst="line">
              <a:avLst/>
            </a:prstGeom>
            <a:noFill/>
            <a:ln w="25400">
              <a:solidFill>
                <a:schemeClr val="tx1"/>
              </a:solidFill>
              <a:round/>
              <a:headEnd/>
              <a:tailEnd/>
            </a:ln>
            <a:effectLst/>
          </p:spPr>
          <p:txBody>
            <a:bodyPr wrap="none" anchor="ctr"/>
            <a:lstStyle/>
            <a:p>
              <a:endParaRPr lang="en-US"/>
            </a:p>
          </p:txBody>
        </p:sp>
        <p:sp>
          <p:nvSpPr>
            <p:cNvPr id="1248344" name="Line 88"/>
            <p:cNvSpPr>
              <a:spLocks noChangeShapeType="1"/>
            </p:cNvSpPr>
            <p:nvPr/>
          </p:nvSpPr>
          <p:spPr bwMode="auto">
            <a:xfrm>
              <a:off x="5043" y="3568"/>
              <a:ext cx="155" cy="0"/>
            </a:xfrm>
            <a:prstGeom prst="line">
              <a:avLst/>
            </a:prstGeom>
            <a:noFill/>
            <a:ln w="25400">
              <a:solidFill>
                <a:schemeClr val="tx1"/>
              </a:solidFill>
              <a:round/>
              <a:headEnd/>
              <a:tailEnd/>
            </a:ln>
            <a:effectLst/>
          </p:spPr>
          <p:txBody>
            <a:bodyPr wrap="none" anchor="ctr"/>
            <a:lstStyle/>
            <a:p>
              <a:endParaRPr lang="en-US"/>
            </a:p>
          </p:txBody>
        </p:sp>
        <p:sp>
          <p:nvSpPr>
            <p:cNvPr id="1248345" name="Line 89"/>
            <p:cNvSpPr>
              <a:spLocks noChangeShapeType="1"/>
            </p:cNvSpPr>
            <p:nvPr/>
          </p:nvSpPr>
          <p:spPr bwMode="auto">
            <a:xfrm>
              <a:off x="4658" y="3664"/>
              <a:ext cx="157" cy="0"/>
            </a:xfrm>
            <a:prstGeom prst="line">
              <a:avLst/>
            </a:prstGeom>
            <a:noFill/>
            <a:ln w="25400">
              <a:solidFill>
                <a:schemeClr val="tx1"/>
              </a:solidFill>
              <a:round/>
              <a:headEnd/>
              <a:tailEnd/>
            </a:ln>
            <a:effectLst/>
          </p:spPr>
          <p:txBody>
            <a:bodyPr wrap="none" anchor="ctr"/>
            <a:lstStyle/>
            <a:p>
              <a:endParaRPr lang="en-US"/>
            </a:p>
          </p:txBody>
        </p:sp>
        <p:sp>
          <p:nvSpPr>
            <p:cNvPr id="1248346" name="Line 90"/>
            <p:cNvSpPr>
              <a:spLocks noChangeShapeType="1"/>
            </p:cNvSpPr>
            <p:nvPr/>
          </p:nvSpPr>
          <p:spPr bwMode="auto">
            <a:xfrm>
              <a:off x="4742" y="3664"/>
              <a:ext cx="0" cy="192"/>
            </a:xfrm>
            <a:prstGeom prst="line">
              <a:avLst/>
            </a:prstGeom>
            <a:noFill/>
            <a:ln w="28575">
              <a:solidFill>
                <a:schemeClr val="tx1"/>
              </a:solidFill>
              <a:round/>
              <a:headEnd/>
              <a:tailEnd/>
            </a:ln>
            <a:effectLst/>
          </p:spPr>
          <p:txBody>
            <a:bodyPr/>
            <a:lstStyle/>
            <a:p>
              <a:endParaRPr lang="en-US"/>
            </a:p>
          </p:txBody>
        </p:sp>
        <p:sp>
          <p:nvSpPr>
            <p:cNvPr id="1248347" name="Line 91"/>
            <p:cNvSpPr>
              <a:spLocks noChangeShapeType="1"/>
            </p:cNvSpPr>
            <p:nvPr/>
          </p:nvSpPr>
          <p:spPr bwMode="auto">
            <a:xfrm>
              <a:off x="4742" y="3856"/>
              <a:ext cx="336" cy="0"/>
            </a:xfrm>
            <a:prstGeom prst="line">
              <a:avLst/>
            </a:prstGeom>
            <a:noFill/>
            <a:ln w="28575">
              <a:solidFill>
                <a:schemeClr val="tx1"/>
              </a:solidFill>
              <a:round/>
              <a:headEnd/>
              <a:tailEnd/>
            </a:ln>
            <a:effectLst/>
          </p:spPr>
          <p:txBody>
            <a:bodyPr/>
            <a:lstStyle/>
            <a:p>
              <a:endParaRPr lang="en-US"/>
            </a:p>
          </p:txBody>
        </p:sp>
        <p:sp>
          <p:nvSpPr>
            <p:cNvPr id="1248348" name="Line 92"/>
            <p:cNvSpPr>
              <a:spLocks noChangeShapeType="1"/>
            </p:cNvSpPr>
            <p:nvPr/>
          </p:nvSpPr>
          <p:spPr bwMode="auto">
            <a:xfrm>
              <a:off x="5078" y="3568"/>
              <a:ext cx="0" cy="288"/>
            </a:xfrm>
            <a:prstGeom prst="line">
              <a:avLst/>
            </a:prstGeom>
            <a:noFill/>
            <a:ln w="28575">
              <a:solidFill>
                <a:schemeClr val="tx1"/>
              </a:solidFill>
              <a:round/>
              <a:headEnd/>
              <a:tailEnd/>
            </a:ln>
            <a:effectLst/>
          </p:spPr>
          <p:txBody>
            <a:bodyPr/>
            <a:lstStyle/>
            <a:p>
              <a:endParaRPr lang="en-US"/>
            </a:p>
          </p:txBody>
        </p:sp>
        <p:sp>
          <p:nvSpPr>
            <p:cNvPr id="1248349" name="Line 93"/>
            <p:cNvSpPr>
              <a:spLocks noChangeShapeType="1"/>
            </p:cNvSpPr>
            <p:nvPr/>
          </p:nvSpPr>
          <p:spPr bwMode="auto">
            <a:xfrm flipH="1">
              <a:off x="5158" y="3568"/>
              <a:ext cx="0" cy="240"/>
            </a:xfrm>
            <a:prstGeom prst="line">
              <a:avLst/>
            </a:prstGeom>
            <a:noFill/>
            <a:ln w="28575">
              <a:solidFill>
                <a:schemeClr val="tx1"/>
              </a:solidFill>
              <a:round/>
              <a:headEnd/>
              <a:tailEnd/>
            </a:ln>
            <a:effectLst/>
          </p:spPr>
          <p:txBody>
            <a:bodyPr/>
            <a:lstStyle/>
            <a:p>
              <a:endParaRPr lang="en-US"/>
            </a:p>
          </p:txBody>
        </p:sp>
        <p:sp>
          <p:nvSpPr>
            <p:cNvPr id="1248350" name="Line 94"/>
            <p:cNvSpPr>
              <a:spLocks noChangeShapeType="1"/>
            </p:cNvSpPr>
            <p:nvPr/>
          </p:nvSpPr>
          <p:spPr bwMode="auto">
            <a:xfrm>
              <a:off x="5158" y="3808"/>
              <a:ext cx="432" cy="0"/>
            </a:xfrm>
            <a:prstGeom prst="line">
              <a:avLst/>
            </a:prstGeom>
            <a:noFill/>
            <a:ln w="28575">
              <a:solidFill>
                <a:schemeClr val="tx1"/>
              </a:solidFill>
              <a:round/>
              <a:headEnd/>
              <a:tailEnd/>
            </a:ln>
            <a:effectLst/>
          </p:spPr>
          <p:txBody>
            <a:bodyPr/>
            <a:lstStyle/>
            <a:p>
              <a:endParaRPr lang="en-US"/>
            </a:p>
          </p:txBody>
        </p:sp>
        <p:sp>
          <p:nvSpPr>
            <p:cNvPr id="1248351" name="Line 95"/>
            <p:cNvSpPr>
              <a:spLocks noChangeShapeType="1"/>
            </p:cNvSpPr>
            <p:nvPr/>
          </p:nvSpPr>
          <p:spPr bwMode="auto">
            <a:xfrm>
              <a:off x="5590" y="3568"/>
              <a:ext cx="0" cy="240"/>
            </a:xfrm>
            <a:prstGeom prst="line">
              <a:avLst/>
            </a:prstGeom>
            <a:noFill/>
            <a:ln w="28575">
              <a:solidFill>
                <a:schemeClr val="tx1"/>
              </a:solidFill>
              <a:round/>
              <a:headEnd/>
              <a:tailEnd/>
            </a:ln>
            <a:effectLst/>
          </p:spPr>
          <p:txBody>
            <a:bodyPr/>
            <a:lstStyle/>
            <a:p>
              <a:endParaRPr lang="en-US"/>
            </a:p>
          </p:txBody>
        </p:sp>
      </p:grpSp>
      <p:grpSp>
        <p:nvGrpSpPr>
          <p:cNvPr id="17" name="Group 96"/>
          <p:cNvGrpSpPr>
            <a:grpSpLocks/>
          </p:cNvGrpSpPr>
          <p:nvPr/>
        </p:nvGrpSpPr>
        <p:grpSpPr bwMode="auto">
          <a:xfrm>
            <a:off x="4114800" y="2667000"/>
            <a:ext cx="3355975" cy="838200"/>
            <a:chOff x="1562" y="1152"/>
            <a:chExt cx="2114" cy="528"/>
          </a:xfrm>
        </p:grpSpPr>
        <p:grpSp>
          <p:nvGrpSpPr>
            <p:cNvPr id="18" name="Group 97"/>
            <p:cNvGrpSpPr>
              <a:grpSpLocks/>
            </p:cNvGrpSpPr>
            <p:nvPr/>
          </p:nvGrpSpPr>
          <p:grpSpPr bwMode="auto">
            <a:xfrm>
              <a:off x="2487" y="1152"/>
              <a:ext cx="223" cy="481"/>
              <a:chOff x="2207" y="1413"/>
              <a:chExt cx="223" cy="481"/>
            </a:xfrm>
          </p:grpSpPr>
          <p:sp>
            <p:nvSpPr>
              <p:cNvPr id="1248354" name="Freeform 98"/>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8355" name="Rectangle 99"/>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19" name="Group 100"/>
            <p:cNvGrpSpPr>
              <a:grpSpLocks/>
            </p:cNvGrpSpPr>
            <p:nvPr/>
          </p:nvGrpSpPr>
          <p:grpSpPr bwMode="auto">
            <a:xfrm>
              <a:off x="1562" y="1248"/>
              <a:ext cx="349" cy="289"/>
              <a:chOff x="1282" y="1509"/>
              <a:chExt cx="349" cy="289"/>
            </a:xfrm>
          </p:grpSpPr>
          <p:sp>
            <p:nvSpPr>
              <p:cNvPr id="1248357" name="Rectangle 101"/>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20" name="Group 102"/>
              <p:cNvGrpSpPr>
                <a:grpSpLocks/>
              </p:cNvGrpSpPr>
              <p:nvPr/>
            </p:nvGrpSpPr>
            <p:grpSpPr bwMode="auto">
              <a:xfrm>
                <a:off x="1291" y="1509"/>
                <a:ext cx="340" cy="289"/>
                <a:chOff x="1291" y="1509"/>
                <a:chExt cx="340" cy="289"/>
              </a:xfrm>
            </p:grpSpPr>
            <p:sp>
              <p:nvSpPr>
                <p:cNvPr id="1248359" name="Freeform 103"/>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8360" name="Freeform 104"/>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48361" name="Rectangle 105"/>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1" name="Group 106"/>
            <p:cNvGrpSpPr>
              <a:grpSpLocks/>
            </p:cNvGrpSpPr>
            <p:nvPr/>
          </p:nvGrpSpPr>
          <p:grpSpPr bwMode="auto">
            <a:xfrm>
              <a:off x="2031" y="1248"/>
              <a:ext cx="296" cy="289"/>
              <a:chOff x="1751" y="1509"/>
              <a:chExt cx="296" cy="289"/>
            </a:xfrm>
          </p:grpSpPr>
          <p:sp>
            <p:nvSpPr>
              <p:cNvPr id="1248363" name="Freeform 107"/>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8364" name="Freeform 108"/>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48365" name="Line 109"/>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48366" name="Freeform 110"/>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8367" name="Line 111"/>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48368" name="Rectangle 112"/>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22" name="Group 113"/>
            <p:cNvGrpSpPr>
              <a:grpSpLocks/>
            </p:cNvGrpSpPr>
            <p:nvPr/>
          </p:nvGrpSpPr>
          <p:grpSpPr bwMode="auto">
            <a:xfrm>
              <a:off x="2880" y="1248"/>
              <a:ext cx="325" cy="289"/>
              <a:chOff x="2600" y="1509"/>
              <a:chExt cx="325" cy="289"/>
            </a:xfrm>
          </p:grpSpPr>
          <p:sp>
            <p:nvSpPr>
              <p:cNvPr id="1248370" name="Freeform 114"/>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8371" name="Freeform 115"/>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48372" name="Rectangle 116"/>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3" name="Group 117"/>
            <p:cNvGrpSpPr>
              <a:grpSpLocks/>
            </p:cNvGrpSpPr>
            <p:nvPr/>
          </p:nvGrpSpPr>
          <p:grpSpPr bwMode="auto">
            <a:xfrm>
              <a:off x="3348" y="1248"/>
              <a:ext cx="284" cy="289"/>
              <a:chOff x="3068" y="1509"/>
              <a:chExt cx="284" cy="289"/>
            </a:xfrm>
          </p:grpSpPr>
          <p:sp>
            <p:nvSpPr>
              <p:cNvPr id="1248374" name="Freeform 118"/>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8375" name="Freeform 119"/>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48376" name="Line 120"/>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48377" name="Line 121"/>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48378" name="Line 122"/>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48379" name="Line 123"/>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48380" name="Line 124"/>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48381" name="Line 125"/>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48382" name="Line 126"/>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48383" name="Line 127"/>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48384" name="Line 128"/>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24" name="Group 129"/>
          <p:cNvGrpSpPr>
            <a:grpSpLocks/>
          </p:cNvGrpSpPr>
          <p:nvPr/>
        </p:nvGrpSpPr>
        <p:grpSpPr bwMode="auto">
          <a:xfrm>
            <a:off x="4800600" y="3505200"/>
            <a:ext cx="3355975" cy="838200"/>
            <a:chOff x="1562" y="1152"/>
            <a:chExt cx="2114" cy="528"/>
          </a:xfrm>
        </p:grpSpPr>
        <p:grpSp>
          <p:nvGrpSpPr>
            <p:cNvPr id="25" name="Group 130"/>
            <p:cNvGrpSpPr>
              <a:grpSpLocks/>
            </p:cNvGrpSpPr>
            <p:nvPr/>
          </p:nvGrpSpPr>
          <p:grpSpPr bwMode="auto">
            <a:xfrm>
              <a:off x="2487" y="1152"/>
              <a:ext cx="223" cy="481"/>
              <a:chOff x="2207" y="1413"/>
              <a:chExt cx="223" cy="481"/>
            </a:xfrm>
          </p:grpSpPr>
          <p:sp>
            <p:nvSpPr>
              <p:cNvPr id="1248387" name="Freeform 131"/>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8388" name="Rectangle 132"/>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26" name="Group 133"/>
            <p:cNvGrpSpPr>
              <a:grpSpLocks/>
            </p:cNvGrpSpPr>
            <p:nvPr/>
          </p:nvGrpSpPr>
          <p:grpSpPr bwMode="auto">
            <a:xfrm>
              <a:off x="1562" y="1248"/>
              <a:ext cx="349" cy="289"/>
              <a:chOff x="1282" y="1509"/>
              <a:chExt cx="349" cy="289"/>
            </a:xfrm>
          </p:grpSpPr>
          <p:sp>
            <p:nvSpPr>
              <p:cNvPr id="1248390" name="Rectangle 134"/>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27" name="Group 135"/>
              <p:cNvGrpSpPr>
                <a:grpSpLocks/>
              </p:cNvGrpSpPr>
              <p:nvPr/>
            </p:nvGrpSpPr>
            <p:grpSpPr bwMode="auto">
              <a:xfrm>
                <a:off x="1291" y="1509"/>
                <a:ext cx="340" cy="289"/>
                <a:chOff x="1291" y="1509"/>
                <a:chExt cx="340" cy="289"/>
              </a:xfrm>
            </p:grpSpPr>
            <p:sp>
              <p:nvSpPr>
                <p:cNvPr id="1248392" name="Freeform 136"/>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8393" name="Freeform 137"/>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48394" name="Rectangle 138"/>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8" name="Group 139"/>
            <p:cNvGrpSpPr>
              <a:grpSpLocks/>
            </p:cNvGrpSpPr>
            <p:nvPr/>
          </p:nvGrpSpPr>
          <p:grpSpPr bwMode="auto">
            <a:xfrm>
              <a:off x="2031" y="1248"/>
              <a:ext cx="296" cy="289"/>
              <a:chOff x="1751" y="1509"/>
              <a:chExt cx="296" cy="289"/>
            </a:xfrm>
          </p:grpSpPr>
          <p:sp>
            <p:nvSpPr>
              <p:cNvPr id="1248396" name="Freeform 140"/>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8397" name="Freeform 141"/>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48398" name="Line 142"/>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48399" name="Freeform 143"/>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8400" name="Line 144"/>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48401" name="Rectangle 145"/>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29" name="Group 146"/>
            <p:cNvGrpSpPr>
              <a:grpSpLocks/>
            </p:cNvGrpSpPr>
            <p:nvPr/>
          </p:nvGrpSpPr>
          <p:grpSpPr bwMode="auto">
            <a:xfrm>
              <a:off x="2880" y="1248"/>
              <a:ext cx="325" cy="289"/>
              <a:chOff x="2600" y="1509"/>
              <a:chExt cx="325" cy="289"/>
            </a:xfrm>
          </p:grpSpPr>
          <p:sp>
            <p:nvSpPr>
              <p:cNvPr id="1248403" name="Freeform 147"/>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8404" name="Freeform 148"/>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48405" name="Rectangle 149"/>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30" name="Group 150"/>
            <p:cNvGrpSpPr>
              <a:grpSpLocks/>
            </p:cNvGrpSpPr>
            <p:nvPr/>
          </p:nvGrpSpPr>
          <p:grpSpPr bwMode="auto">
            <a:xfrm>
              <a:off x="3348" y="1248"/>
              <a:ext cx="284" cy="289"/>
              <a:chOff x="3068" y="1509"/>
              <a:chExt cx="284" cy="289"/>
            </a:xfrm>
          </p:grpSpPr>
          <p:sp>
            <p:nvSpPr>
              <p:cNvPr id="1248407" name="Freeform 151"/>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8408" name="Freeform 152"/>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48409" name="Line 153"/>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48410" name="Line 154"/>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48411" name="Line 155"/>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48412" name="Line 156"/>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48413" name="Line 157"/>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48414" name="Line 158"/>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48415" name="Line 159"/>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48416" name="Line 160"/>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48417" name="Line 161"/>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31" name="Group 162"/>
          <p:cNvGrpSpPr>
            <a:grpSpLocks/>
          </p:cNvGrpSpPr>
          <p:nvPr/>
        </p:nvGrpSpPr>
        <p:grpSpPr bwMode="auto">
          <a:xfrm>
            <a:off x="5486400" y="4419600"/>
            <a:ext cx="3355975" cy="838200"/>
            <a:chOff x="1562" y="1152"/>
            <a:chExt cx="2114" cy="528"/>
          </a:xfrm>
        </p:grpSpPr>
        <p:grpSp>
          <p:nvGrpSpPr>
            <p:cNvPr id="1248352" name="Group 163"/>
            <p:cNvGrpSpPr>
              <a:grpSpLocks/>
            </p:cNvGrpSpPr>
            <p:nvPr/>
          </p:nvGrpSpPr>
          <p:grpSpPr bwMode="auto">
            <a:xfrm>
              <a:off x="2487" y="1152"/>
              <a:ext cx="223" cy="481"/>
              <a:chOff x="2207" y="1413"/>
              <a:chExt cx="223" cy="481"/>
            </a:xfrm>
          </p:grpSpPr>
          <p:sp>
            <p:nvSpPr>
              <p:cNvPr id="1248420" name="Freeform 164"/>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8421" name="Rectangle 165"/>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1248353" name="Group 166"/>
            <p:cNvGrpSpPr>
              <a:grpSpLocks/>
            </p:cNvGrpSpPr>
            <p:nvPr/>
          </p:nvGrpSpPr>
          <p:grpSpPr bwMode="auto">
            <a:xfrm>
              <a:off x="1562" y="1248"/>
              <a:ext cx="349" cy="289"/>
              <a:chOff x="1282" y="1509"/>
              <a:chExt cx="349" cy="289"/>
            </a:xfrm>
          </p:grpSpPr>
          <p:sp>
            <p:nvSpPr>
              <p:cNvPr id="1248423" name="Rectangle 167"/>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1248356" name="Group 168"/>
              <p:cNvGrpSpPr>
                <a:grpSpLocks/>
              </p:cNvGrpSpPr>
              <p:nvPr/>
            </p:nvGrpSpPr>
            <p:grpSpPr bwMode="auto">
              <a:xfrm>
                <a:off x="1291" y="1509"/>
                <a:ext cx="340" cy="289"/>
                <a:chOff x="1291" y="1509"/>
                <a:chExt cx="340" cy="289"/>
              </a:xfrm>
            </p:grpSpPr>
            <p:sp>
              <p:nvSpPr>
                <p:cNvPr id="1248425" name="Freeform 169"/>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8426" name="Freeform 170"/>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48427" name="Rectangle 171"/>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248358" name="Group 172"/>
            <p:cNvGrpSpPr>
              <a:grpSpLocks/>
            </p:cNvGrpSpPr>
            <p:nvPr/>
          </p:nvGrpSpPr>
          <p:grpSpPr bwMode="auto">
            <a:xfrm>
              <a:off x="2031" y="1248"/>
              <a:ext cx="296" cy="289"/>
              <a:chOff x="1751" y="1509"/>
              <a:chExt cx="296" cy="289"/>
            </a:xfrm>
          </p:grpSpPr>
          <p:sp>
            <p:nvSpPr>
              <p:cNvPr id="1248429" name="Freeform 173"/>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8430" name="Freeform 174"/>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48431" name="Line 175"/>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48432" name="Freeform 176"/>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8433" name="Line 177"/>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48434" name="Rectangle 178"/>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1248362" name="Group 179"/>
            <p:cNvGrpSpPr>
              <a:grpSpLocks/>
            </p:cNvGrpSpPr>
            <p:nvPr/>
          </p:nvGrpSpPr>
          <p:grpSpPr bwMode="auto">
            <a:xfrm>
              <a:off x="2880" y="1248"/>
              <a:ext cx="325" cy="289"/>
              <a:chOff x="2600" y="1509"/>
              <a:chExt cx="325" cy="289"/>
            </a:xfrm>
          </p:grpSpPr>
          <p:sp>
            <p:nvSpPr>
              <p:cNvPr id="1248436" name="Freeform 180"/>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8437" name="Freeform 181"/>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48438" name="Rectangle 182"/>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248369" name="Group 183"/>
            <p:cNvGrpSpPr>
              <a:grpSpLocks/>
            </p:cNvGrpSpPr>
            <p:nvPr/>
          </p:nvGrpSpPr>
          <p:grpSpPr bwMode="auto">
            <a:xfrm>
              <a:off x="3348" y="1248"/>
              <a:ext cx="284" cy="289"/>
              <a:chOff x="3068" y="1509"/>
              <a:chExt cx="284" cy="289"/>
            </a:xfrm>
          </p:grpSpPr>
          <p:sp>
            <p:nvSpPr>
              <p:cNvPr id="1248440" name="Freeform 184"/>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8441" name="Freeform 185"/>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48442" name="Line 186"/>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48443" name="Line 187"/>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48444" name="Line 188"/>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48445" name="Line 189"/>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48446" name="Line 190"/>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48447" name="Line 191"/>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48448" name="Line 192"/>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48449" name="Line 193"/>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48450" name="Line 194"/>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1248373" name="Group 213"/>
          <p:cNvGrpSpPr>
            <a:grpSpLocks/>
          </p:cNvGrpSpPr>
          <p:nvPr/>
        </p:nvGrpSpPr>
        <p:grpSpPr bwMode="auto">
          <a:xfrm>
            <a:off x="3429000" y="1905000"/>
            <a:ext cx="3355975" cy="838200"/>
            <a:chOff x="1562" y="1152"/>
            <a:chExt cx="2114" cy="528"/>
          </a:xfrm>
        </p:grpSpPr>
        <p:grpSp>
          <p:nvGrpSpPr>
            <p:cNvPr id="1248385" name="Group 214"/>
            <p:cNvGrpSpPr>
              <a:grpSpLocks/>
            </p:cNvGrpSpPr>
            <p:nvPr/>
          </p:nvGrpSpPr>
          <p:grpSpPr bwMode="auto">
            <a:xfrm>
              <a:off x="2487" y="1152"/>
              <a:ext cx="223" cy="481"/>
              <a:chOff x="2207" y="1413"/>
              <a:chExt cx="223" cy="481"/>
            </a:xfrm>
          </p:grpSpPr>
          <p:sp>
            <p:nvSpPr>
              <p:cNvPr id="1248471" name="Freeform 215"/>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8472" name="Rectangle 216"/>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1248386" name="Group 217"/>
            <p:cNvGrpSpPr>
              <a:grpSpLocks/>
            </p:cNvGrpSpPr>
            <p:nvPr/>
          </p:nvGrpSpPr>
          <p:grpSpPr bwMode="auto">
            <a:xfrm>
              <a:off x="1562" y="1248"/>
              <a:ext cx="349" cy="289"/>
              <a:chOff x="1282" y="1509"/>
              <a:chExt cx="349" cy="289"/>
            </a:xfrm>
          </p:grpSpPr>
          <p:sp>
            <p:nvSpPr>
              <p:cNvPr id="1248474" name="Rectangle 218"/>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1248389" name="Group 219"/>
              <p:cNvGrpSpPr>
                <a:grpSpLocks/>
              </p:cNvGrpSpPr>
              <p:nvPr/>
            </p:nvGrpSpPr>
            <p:grpSpPr bwMode="auto">
              <a:xfrm>
                <a:off x="1291" y="1509"/>
                <a:ext cx="340" cy="289"/>
                <a:chOff x="1291" y="1509"/>
                <a:chExt cx="340" cy="289"/>
              </a:xfrm>
            </p:grpSpPr>
            <p:sp>
              <p:nvSpPr>
                <p:cNvPr id="1248476" name="Freeform 220"/>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8477" name="Freeform 221"/>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48478" name="Rectangle 222"/>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248391" name="Group 223"/>
            <p:cNvGrpSpPr>
              <a:grpSpLocks/>
            </p:cNvGrpSpPr>
            <p:nvPr/>
          </p:nvGrpSpPr>
          <p:grpSpPr bwMode="auto">
            <a:xfrm>
              <a:off x="2031" y="1248"/>
              <a:ext cx="296" cy="289"/>
              <a:chOff x="1751" y="1509"/>
              <a:chExt cx="296" cy="289"/>
            </a:xfrm>
          </p:grpSpPr>
          <p:sp>
            <p:nvSpPr>
              <p:cNvPr id="1248480" name="Freeform 224"/>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8481" name="Freeform 225"/>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48482" name="Line 226"/>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48483" name="Freeform 227"/>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8484" name="Line 228"/>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48485" name="Rectangle 229"/>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1248395" name="Group 230"/>
            <p:cNvGrpSpPr>
              <a:grpSpLocks/>
            </p:cNvGrpSpPr>
            <p:nvPr/>
          </p:nvGrpSpPr>
          <p:grpSpPr bwMode="auto">
            <a:xfrm>
              <a:off x="2880" y="1248"/>
              <a:ext cx="325" cy="289"/>
              <a:chOff x="2600" y="1509"/>
              <a:chExt cx="325" cy="289"/>
            </a:xfrm>
          </p:grpSpPr>
          <p:sp>
            <p:nvSpPr>
              <p:cNvPr id="1248487" name="Freeform 231"/>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8488" name="Freeform 232"/>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48489" name="Rectangle 233"/>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248402" name="Group 234"/>
            <p:cNvGrpSpPr>
              <a:grpSpLocks/>
            </p:cNvGrpSpPr>
            <p:nvPr/>
          </p:nvGrpSpPr>
          <p:grpSpPr bwMode="auto">
            <a:xfrm>
              <a:off x="3348" y="1248"/>
              <a:ext cx="284" cy="289"/>
              <a:chOff x="3068" y="1509"/>
              <a:chExt cx="284" cy="289"/>
            </a:xfrm>
          </p:grpSpPr>
          <p:sp>
            <p:nvSpPr>
              <p:cNvPr id="1248491" name="Freeform 235"/>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8492" name="Freeform 236"/>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48493" name="Line 237"/>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48494" name="Line 238"/>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48495" name="Line 239"/>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48496" name="Line 240"/>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48497" name="Line 241"/>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48498" name="Line 242"/>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48499" name="Line 243"/>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48500" name="Line 244"/>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48501" name="Line 245"/>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sp>
        <p:nvSpPr>
          <p:cNvPr id="1248502" name="Rectangle 246"/>
          <p:cNvSpPr>
            <a:spLocks noChangeArrowheads="1"/>
          </p:cNvSpPr>
          <p:nvPr/>
        </p:nvSpPr>
        <p:spPr bwMode="auto">
          <a:xfrm>
            <a:off x="661988" y="2060575"/>
            <a:ext cx="2371725" cy="454025"/>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sub $4,</a:t>
            </a:r>
            <a:r>
              <a:rPr lang="en-US" sz="2400" b="1">
                <a:latin typeface="Courier New" pitchFamily="49" charset="0"/>
              </a:rPr>
              <a:t>$1</a:t>
            </a:r>
            <a:r>
              <a:rPr lang="en-US" sz="2400" b="1">
                <a:solidFill>
                  <a:schemeClr val="tx1"/>
                </a:solidFill>
                <a:latin typeface="Courier New" pitchFamily="49" charset="0"/>
              </a:rPr>
              <a:t>,$5</a:t>
            </a:r>
          </a:p>
        </p:txBody>
      </p:sp>
      <p:sp>
        <p:nvSpPr>
          <p:cNvPr id="215" name="Slide Number Placeholder 214"/>
          <p:cNvSpPr>
            <a:spLocks noGrp="1"/>
          </p:cNvSpPr>
          <p:nvPr>
            <p:ph type="sldNum" sz="quarter" idx="12"/>
          </p:nvPr>
        </p:nvSpPr>
        <p:spPr/>
        <p:txBody>
          <a:bodyPr/>
          <a:lstStyle/>
          <a:p>
            <a:fld id="{363C3B3F-3409-489D-8424-19C2AF53C6BC}" type="slidenum">
              <a:rPr lang="en-US" smtClean="0"/>
              <a:t>15</a:t>
            </a:fld>
            <a:endParaRPr lang="en-US"/>
          </a:p>
        </p:txBody>
      </p:sp>
      <p:sp>
        <p:nvSpPr>
          <p:cNvPr id="216" name="Footer Placeholder 215"/>
          <p:cNvSpPr>
            <a:spLocks noGrp="1"/>
          </p:cNvSpPr>
          <p:nvPr>
            <p:ph type="ftr" sz="quarter" idx="11"/>
          </p:nvPr>
        </p:nvSpPr>
        <p:spPr/>
        <p:txBody>
          <a:bodyPr/>
          <a:lstStyle/>
          <a:p>
            <a:r>
              <a:rPr lang="en-US" smtClean="0"/>
              <a:t>CSE340, ACH</a:t>
            </a:r>
            <a:endParaRPr lang="en-US"/>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762000" y="1930400"/>
            <a:ext cx="6019800" cy="685800"/>
            <a:chOff x="480" y="1344"/>
            <a:chExt cx="3792" cy="432"/>
          </a:xfrm>
        </p:grpSpPr>
        <p:sp>
          <p:nvSpPr>
            <p:cNvPr id="1294339" name="Rectangle 3"/>
            <p:cNvSpPr>
              <a:spLocks noChangeArrowheads="1"/>
            </p:cNvSpPr>
            <p:nvPr/>
          </p:nvSpPr>
          <p:spPr bwMode="auto">
            <a:xfrm>
              <a:off x="480" y="1440"/>
              <a:ext cx="456" cy="286"/>
            </a:xfrm>
            <a:prstGeom prst="rect">
              <a:avLst/>
            </a:prstGeom>
            <a:noFill/>
            <a:ln w="12700">
              <a:noFill/>
              <a:miter lim="800000"/>
              <a:headEnd/>
              <a:tailEnd/>
            </a:ln>
            <a:effectLst/>
          </p:spPr>
          <p:txBody>
            <a:bodyPr wrap="none" lIns="90488" tIns="44450" rIns="90488" bIns="44450">
              <a:spAutoFit/>
            </a:bodyPr>
            <a:lstStyle/>
            <a:p>
              <a:r>
                <a:rPr lang="en-US" sz="2400">
                  <a:solidFill>
                    <a:schemeClr val="tx1"/>
                  </a:solidFill>
                </a:rPr>
                <a:t>stall</a:t>
              </a:r>
            </a:p>
          </p:txBody>
        </p:sp>
        <p:sp>
          <p:nvSpPr>
            <p:cNvPr id="1294340" name="AutoShape 4" descr="Shingle"/>
            <p:cNvSpPr>
              <a:spLocks noChangeArrowheads="1"/>
            </p:cNvSpPr>
            <p:nvPr/>
          </p:nvSpPr>
          <p:spPr bwMode="auto">
            <a:xfrm>
              <a:off x="2112" y="1392"/>
              <a:ext cx="432" cy="384"/>
            </a:xfrm>
            <a:prstGeom prst="irregularSeal2">
              <a:avLst/>
            </a:prstGeom>
            <a:pattFill prst="shingle">
              <a:fgClr>
                <a:schemeClr val="accent2"/>
              </a:fgClr>
              <a:bgClr>
                <a:srgbClr val="FFFFFF"/>
              </a:bgClr>
            </a:pattFill>
            <a:ln w="12700">
              <a:solidFill>
                <a:schemeClr val="accent2"/>
              </a:solidFill>
              <a:miter lim="800000"/>
              <a:headEnd/>
              <a:tailEnd/>
            </a:ln>
            <a:effectLst/>
          </p:spPr>
          <p:txBody>
            <a:bodyPr wrap="none" anchor="ctr"/>
            <a:lstStyle/>
            <a:p>
              <a:endParaRPr lang="en-US"/>
            </a:p>
          </p:txBody>
        </p:sp>
        <p:sp>
          <p:nvSpPr>
            <p:cNvPr id="1294341" name="AutoShape 5" descr="Shingle"/>
            <p:cNvSpPr>
              <a:spLocks noChangeArrowheads="1"/>
            </p:cNvSpPr>
            <p:nvPr/>
          </p:nvSpPr>
          <p:spPr bwMode="auto">
            <a:xfrm>
              <a:off x="2544" y="1392"/>
              <a:ext cx="432" cy="384"/>
            </a:xfrm>
            <a:prstGeom prst="irregularSeal2">
              <a:avLst/>
            </a:prstGeom>
            <a:pattFill prst="shingle">
              <a:fgClr>
                <a:schemeClr val="accent2"/>
              </a:fgClr>
              <a:bgClr>
                <a:srgbClr val="FFFFFF"/>
              </a:bgClr>
            </a:pattFill>
            <a:ln w="12700">
              <a:solidFill>
                <a:schemeClr val="accent2"/>
              </a:solidFill>
              <a:miter lim="800000"/>
              <a:headEnd/>
              <a:tailEnd/>
            </a:ln>
            <a:effectLst/>
          </p:spPr>
          <p:txBody>
            <a:bodyPr wrap="none" anchor="ctr"/>
            <a:lstStyle/>
            <a:p>
              <a:endParaRPr lang="en-US"/>
            </a:p>
          </p:txBody>
        </p:sp>
        <p:sp>
          <p:nvSpPr>
            <p:cNvPr id="1294342" name="AutoShape 6" descr="Shingle"/>
            <p:cNvSpPr>
              <a:spLocks noChangeArrowheads="1"/>
            </p:cNvSpPr>
            <p:nvPr/>
          </p:nvSpPr>
          <p:spPr bwMode="auto">
            <a:xfrm>
              <a:off x="2976" y="1392"/>
              <a:ext cx="432" cy="384"/>
            </a:xfrm>
            <a:prstGeom prst="irregularSeal2">
              <a:avLst/>
            </a:prstGeom>
            <a:pattFill prst="shingle">
              <a:fgClr>
                <a:schemeClr val="accent2"/>
              </a:fgClr>
              <a:bgClr>
                <a:srgbClr val="FFFFFF"/>
              </a:bgClr>
            </a:pattFill>
            <a:ln w="12700">
              <a:solidFill>
                <a:schemeClr val="accent2"/>
              </a:solidFill>
              <a:miter lim="800000"/>
              <a:headEnd/>
              <a:tailEnd/>
            </a:ln>
            <a:effectLst/>
          </p:spPr>
          <p:txBody>
            <a:bodyPr wrap="none" anchor="ctr"/>
            <a:lstStyle/>
            <a:p>
              <a:endParaRPr lang="en-US"/>
            </a:p>
          </p:txBody>
        </p:sp>
        <p:sp>
          <p:nvSpPr>
            <p:cNvPr id="1294343" name="AutoShape 7" descr="Shingle"/>
            <p:cNvSpPr>
              <a:spLocks noChangeArrowheads="1"/>
            </p:cNvSpPr>
            <p:nvPr/>
          </p:nvSpPr>
          <p:spPr bwMode="auto">
            <a:xfrm>
              <a:off x="3408" y="1392"/>
              <a:ext cx="432" cy="384"/>
            </a:xfrm>
            <a:prstGeom prst="irregularSeal2">
              <a:avLst/>
            </a:prstGeom>
            <a:pattFill prst="shingle">
              <a:fgClr>
                <a:schemeClr val="accent2"/>
              </a:fgClr>
              <a:bgClr>
                <a:srgbClr val="FFFFFF"/>
              </a:bgClr>
            </a:pattFill>
            <a:ln w="12700">
              <a:solidFill>
                <a:schemeClr val="accent2"/>
              </a:solidFill>
              <a:miter lim="800000"/>
              <a:headEnd/>
              <a:tailEnd/>
            </a:ln>
            <a:effectLst/>
          </p:spPr>
          <p:txBody>
            <a:bodyPr wrap="none" anchor="ctr"/>
            <a:lstStyle/>
            <a:p>
              <a:endParaRPr lang="en-US"/>
            </a:p>
          </p:txBody>
        </p:sp>
        <p:sp>
          <p:nvSpPr>
            <p:cNvPr id="1294344" name="AutoShape 8" descr="Shingle"/>
            <p:cNvSpPr>
              <a:spLocks noChangeArrowheads="1"/>
            </p:cNvSpPr>
            <p:nvPr/>
          </p:nvSpPr>
          <p:spPr bwMode="auto">
            <a:xfrm>
              <a:off x="3840" y="1344"/>
              <a:ext cx="432" cy="384"/>
            </a:xfrm>
            <a:prstGeom prst="irregularSeal2">
              <a:avLst/>
            </a:prstGeom>
            <a:pattFill prst="shingle">
              <a:fgClr>
                <a:schemeClr val="accent2"/>
              </a:fgClr>
              <a:bgClr>
                <a:srgbClr val="FFFFFF"/>
              </a:bgClr>
            </a:pattFill>
            <a:ln w="12700">
              <a:solidFill>
                <a:schemeClr val="accent2"/>
              </a:solidFill>
              <a:miter lim="800000"/>
              <a:headEnd/>
              <a:tailEnd/>
            </a:ln>
            <a:effectLst/>
          </p:spPr>
          <p:txBody>
            <a:bodyPr wrap="none" anchor="ctr"/>
            <a:lstStyle/>
            <a:p>
              <a:endParaRPr lang="en-US"/>
            </a:p>
          </p:txBody>
        </p:sp>
      </p:grpSp>
      <p:grpSp>
        <p:nvGrpSpPr>
          <p:cNvPr id="3" name="Group 9"/>
          <p:cNvGrpSpPr>
            <a:grpSpLocks/>
          </p:cNvGrpSpPr>
          <p:nvPr/>
        </p:nvGrpSpPr>
        <p:grpSpPr bwMode="auto">
          <a:xfrm>
            <a:off x="5257800" y="1244600"/>
            <a:ext cx="381000" cy="2032000"/>
            <a:chOff x="3312" y="784"/>
            <a:chExt cx="240" cy="1248"/>
          </a:xfrm>
        </p:grpSpPr>
        <p:sp>
          <p:nvSpPr>
            <p:cNvPr id="1294346" name="Rectangle 10"/>
            <p:cNvSpPr>
              <a:spLocks noChangeArrowheads="1"/>
            </p:cNvSpPr>
            <p:nvPr/>
          </p:nvSpPr>
          <p:spPr bwMode="auto">
            <a:xfrm>
              <a:off x="3456" y="1744"/>
              <a:ext cx="96" cy="288"/>
            </a:xfrm>
            <a:prstGeom prst="rect">
              <a:avLst/>
            </a:prstGeom>
            <a:solidFill>
              <a:srgbClr val="009900"/>
            </a:solidFill>
            <a:ln w="12700">
              <a:solidFill>
                <a:srgbClr val="009900"/>
              </a:solidFill>
              <a:miter lim="800000"/>
              <a:headEnd/>
              <a:tailEnd/>
            </a:ln>
            <a:effectLst/>
          </p:spPr>
          <p:txBody>
            <a:bodyPr wrap="none" anchor="ctr"/>
            <a:lstStyle/>
            <a:p>
              <a:endParaRPr lang="en-US"/>
            </a:p>
          </p:txBody>
        </p:sp>
        <p:sp>
          <p:nvSpPr>
            <p:cNvPr id="1294347" name="Rectangle 11"/>
            <p:cNvSpPr>
              <a:spLocks noChangeArrowheads="1"/>
            </p:cNvSpPr>
            <p:nvPr/>
          </p:nvSpPr>
          <p:spPr bwMode="auto">
            <a:xfrm>
              <a:off x="3312" y="784"/>
              <a:ext cx="96" cy="288"/>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294348" name="Line 12"/>
            <p:cNvSpPr>
              <a:spLocks noChangeShapeType="1"/>
            </p:cNvSpPr>
            <p:nvPr/>
          </p:nvSpPr>
          <p:spPr bwMode="auto">
            <a:xfrm>
              <a:off x="3360" y="1072"/>
              <a:ext cx="96" cy="672"/>
            </a:xfrm>
            <a:prstGeom prst="line">
              <a:avLst/>
            </a:prstGeom>
            <a:noFill/>
            <a:ln w="28575">
              <a:solidFill>
                <a:srgbClr val="009900"/>
              </a:solidFill>
              <a:round/>
              <a:headEnd/>
              <a:tailEnd type="triangle" w="med" len="med"/>
            </a:ln>
            <a:effectLst/>
          </p:spPr>
          <p:txBody>
            <a:bodyPr/>
            <a:lstStyle/>
            <a:p>
              <a:endParaRPr lang="en-US"/>
            </a:p>
          </p:txBody>
        </p:sp>
      </p:grpSp>
      <p:grpSp>
        <p:nvGrpSpPr>
          <p:cNvPr id="4" name="Group 13"/>
          <p:cNvGrpSpPr>
            <a:grpSpLocks/>
          </p:cNvGrpSpPr>
          <p:nvPr/>
        </p:nvGrpSpPr>
        <p:grpSpPr bwMode="auto">
          <a:xfrm>
            <a:off x="5562600" y="1244600"/>
            <a:ext cx="1828800" cy="4699000"/>
            <a:chOff x="3504" y="784"/>
            <a:chExt cx="1152" cy="2912"/>
          </a:xfrm>
        </p:grpSpPr>
        <p:sp>
          <p:nvSpPr>
            <p:cNvPr id="1294350" name="Rectangle 14"/>
            <p:cNvSpPr>
              <a:spLocks noChangeArrowheads="1"/>
            </p:cNvSpPr>
            <p:nvPr/>
          </p:nvSpPr>
          <p:spPr bwMode="auto">
            <a:xfrm>
              <a:off x="4080" y="2848"/>
              <a:ext cx="144" cy="288"/>
            </a:xfrm>
            <a:prstGeom prst="rect">
              <a:avLst/>
            </a:prstGeom>
            <a:solidFill>
              <a:srgbClr val="009900"/>
            </a:solidFill>
            <a:ln w="12700">
              <a:solidFill>
                <a:srgbClr val="009900"/>
              </a:solidFill>
              <a:miter lim="800000"/>
              <a:headEnd/>
              <a:tailEnd/>
            </a:ln>
            <a:effectLst/>
          </p:spPr>
          <p:txBody>
            <a:bodyPr wrap="none" anchor="ctr"/>
            <a:lstStyle/>
            <a:p>
              <a:endParaRPr lang="en-US"/>
            </a:p>
          </p:txBody>
        </p:sp>
        <p:sp>
          <p:nvSpPr>
            <p:cNvPr id="1294351" name="Rectangle 15"/>
            <p:cNvSpPr>
              <a:spLocks noChangeArrowheads="1"/>
            </p:cNvSpPr>
            <p:nvPr/>
          </p:nvSpPr>
          <p:spPr bwMode="auto">
            <a:xfrm>
              <a:off x="3504" y="784"/>
              <a:ext cx="144" cy="288"/>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294352" name="Rectangle 16"/>
            <p:cNvSpPr>
              <a:spLocks noChangeArrowheads="1"/>
            </p:cNvSpPr>
            <p:nvPr/>
          </p:nvSpPr>
          <p:spPr bwMode="auto">
            <a:xfrm>
              <a:off x="4512" y="3408"/>
              <a:ext cx="144" cy="288"/>
            </a:xfrm>
            <a:prstGeom prst="rect">
              <a:avLst/>
            </a:prstGeom>
            <a:solidFill>
              <a:srgbClr val="009900"/>
            </a:solidFill>
            <a:ln w="12700">
              <a:solidFill>
                <a:srgbClr val="009900"/>
              </a:solidFill>
              <a:miter lim="800000"/>
              <a:headEnd/>
              <a:tailEnd/>
            </a:ln>
            <a:effectLst/>
          </p:spPr>
          <p:txBody>
            <a:bodyPr wrap="none" anchor="ctr"/>
            <a:lstStyle/>
            <a:p>
              <a:endParaRPr lang="en-US"/>
            </a:p>
          </p:txBody>
        </p:sp>
        <p:sp>
          <p:nvSpPr>
            <p:cNvPr id="1294353" name="Rectangle 17"/>
            <p:cNvSpPr>
              <a:spLocks noChangeArrowheads="1"/>
            </p:cNvSpPr>
            <p:nvPr/>
          </p:nvSpPr>
          <p:spPr bwMode="auto">
            <a:xfrm>
              <a:off x="3648" y="2272"/>
              <a:ext cx="144" cy="288"/>
            </a:xfrm>
            <a:prstGeom prst="rect">
              <a:avLst/>
            </a:prstGeom>
            <a:solidFill>
              <a:srgbClr val="009900"/>
            </a:solidFill>
            <a:ln w="12700">
              <a:solidFill>
                <a:srgbClr val="009900"/>
              </a:solidFill>
              <a:miter lim="800000"/>
              <a:headEnd/>
              <a:tailEnd/>
            </a:ln>
            <a:effectLst/>
          </p:spPr>
          <p:txBody>
            <a:bodyPr wrap="none" anchor="ctr"/>
            <a:lstStyle/>
            <a:p>
              <a:endParaRPr lang="en-US"/>
            </a:p>
          </p:txBody>
        </p:sp>
        <p:sp>
          <p:nvSpPr>
            <p:cNvPr id="1294354" name="Line 18"/>
            <p:cNvSpPr>
              <a:spLocks noChangeShapeType="1"/>
            </p:cNvSpPr>
            <p:nvPr/>
          </p:nvSpPr>
          <p:spPr bwMode="auto">
            <a:xfrm>
              <a:off x="3648" y="1120"/>
              <a:ext cx="48" cy="1152"/>
            </a:xfrm>
            <a:prstGeom prst="line">
              <a:avLst/>
            </a:prstGeom>
            <a:noFill/>
            <a:ln w="28575">
              <a:solidFill>
                <a:srgbClr val="009900"/>
              </a:solidFill>
              <a:round/>
              <a:headEnd/>
              <a:tailEnd type="triangle" w="med" len="med"/>
            </a:ln>
            <a:effectLst/>
          </p:spPr>
          <p:txBody>
            <a:bodyPr/>
            <a:lstStyle/>
            <a:p>
              <a:endParaRPr lang="en-US"/>
            </a:p>
          </p:txBody>
        </p:sp>
        <p:sp>
          <p:nvSpPr>
            <p:cNvPr id="1294355" name="Line 19"/>
            <p:cNvSpPr>
              <a:spLocks noChangeShapeType="1"/>
            </p:cNvSpPr>
            <p:nvPr/>
          </p:nvSpPr>
          <p:spPr bwMode="auto">
            <a:xfrm>
              <a:off x="3648" y="1120"/>
              <a:ext cx="912" cy="2304"/>
            </a:xfrm>
            <a:prstGeom prst="line">
              <a:avLst/>
            </a:prstGeom>
            <a:noFill/>
            <a:ln w="28575">
              <a:solidFill>
                <a:srgbClr val="009900"/>
              </a:solidFill>
              <a:round/>
              <a:headEnd/>
              <a:tailEnd type="triangle" w="med" len="med"/>
            </a:ln>
            <a:effectLst/>
          </p:spPr>
          <p:txBody>
            <a:bodyPr/>
            <a:lstStyle/>
            <a:p>
              <a:endParaRPr lang="en-US"/>
            </a:p>
          </p:txBody>
        </p:sp>
        <p:sp>
          <p:nvSpPr>
            <p:cNvPr id="1294356" name="Line 20"/>
            <p:cNvSpPr>
              <a:spLocks noChangeShapeType="1"/>
            </p:cNvSpPr>
            <p:nvPr/>
          </p:nvSpPr>
          <p:spPr bwMode="auto">
            <a:xfrm>
              <a:off x="3648" y="1072"/>
              <a:ext cx="432" cy="1776"/>
            </a:xfrm>
            <a:prstGeom prst="line">
              <a:avLst/>
            </a:prstGeom>
            <a:noFill/>
            <a:ln w="28575">
              <a:solidFill>
                <a:srgbClr val="009900"/>
              </a:solidFill>
              <a:round/>
              <a:headEnd/>
              <a:tailEnd type="triangle" w="med" len="med"/>
            </a:ln>
            <a:effectLst/>
          </p:spPr>
          <p:txBody>
            <a:bodyPr/>
            <a:lstStyle/>
            <a:p>
              <a:endParaRPr lang="en-US"/>
            </a:p>
          </p:txBody>
        </p:sp>
      </p:grpSp>
      <p:sp>
        <p:nvSpPr>
          <p:cNvPr id="1294357" name="Rectangle 21"/>
          <p:cNvSpPr>
            <a:spLocks noGrp="1" noChangeArrowheads="1"/>
          </p:cNvSpPr>
          <p:nvPr>
            <p:ph type="title"/>
          </p:nvPr>
        </p:nvSpPr>
        <p:spPr>
          <a:xfrm>
            <a:off x="1143000" y="304800"/>
            <a:ext cx="6911975" cy="422275"/>
          </a:xfrm>
          <a:noFill/>
          <a:ln/>
        </p:spPr>
        <p:txBody>
          <a:bodyPr wrap="none">
            <a:noAutofit/>
          </a:bodyPr>
          <a:lstStyle/>
          <a:p>
            <a:r>
              <a:rPr lang="en-US" sz="3600" dirty="0"/>
              <a:t>Forwarding with Load-use Data Hazards</a:t>
            </a:r>
          </a:p>
        </p:txBody>
      </p:sp>
      <p:sp>
        <p:nvSpPr>
          <p:cNvPr id="1294358" name="Rectangle 22"/>
          <p:cNvSpPr>
            <a:spLocks noChangeArrowheads="1"/>
          </p:cNvSpPr>
          <p:nvPr/>
        </p:nvSpPr>
        <p:spPr bwMode="auto">
          <a:xfrm>
            <a:off x="228600" y="1393825"/>
            <a:ext cx="358775" cy="3109913"/>
          </a:xfrm>
          <a:prstGeom prst="rect">
            <a:avLst/>
          </a:prstGeom>
          <a:noFill/>
          <a:ln w="12700">
            <a:noFill/>
            <a:miter lim="800000"/>
            <a:headEnd/>
            <a:tailEnd/>
          </a:ln>
          <a:effectLst/>
        </p:spPr>
        <p:txBody>
          <a:bodyPr wrap="none" lIns="90488" tIns="44450" rIns="90488" bIns="44450">
            <a:spAutoFit/>
          </a:bodyPr>
          <a:lstStyle/>
          <a:p>
            <a:pPr algn="ctr"/>
            <a:r>
              <a:rPr lang="en-US" i="1">
                <a:solidFill>
                  <a:schemeClr val="tx1"/>
                </a:solidFill>
              </a:rPr>
              <a:t>I</a:t>
            </a:r>
          </a:p>
          <a:p>
            <a:pPr algn="ctr"/>
            <a:r>
              <a:rPr lang="en-US" i="1">
                <a:solidFill>
                  <a:schemeClr val="tx1"/>
                </a:solidFill>
              </a:rPr>
              <a:t>n</a:t>
            </a:r>
          </a:p>
          <a:p>
            <a:pPr algn="ctr"/>
            <a:r>
              <a:rPr lang="en-US" i="1">
                <a:solidFill>
                  <a:schemeClr val="tx1"/>
                </a:solidFill>
              </a:rPr>
              <a:t>s</a:t>
            </a:r>
          </a:p>
          <a:p>
            <a:pPr algn="ctr"/>
            <a:r>
              <a:rPr lang="en-US" i="1">
                <a:solidFill>
                  <a:schemeClr val="tx1"/>
                </a:solidFill>
              </a:rPr>
              <a:t>t</a:t>
            </a:r>
          </a:p>
          <a:p>
            <a:pPr algn="ctr"/>
            <a:r>
              <a:rPr lang="en-US" i="1">
                <a:solidFill>
                  <a:schemeClr val="tx1"/>
                </a:solidFill>
              </a:rPr>
              <a:t>r.</a:t>
            </a:r>
          </a:p>
          <a:p>
            <a:pPr algn="ctr"/>
            <a:endParaRPr lang="en-US" i="1">
              <a:solidFill>
                <a:schemeClr val="tx1"/>
              </a:solidFill>
            </a:endParaRPr>
          </a:p>
          <a:p>
            <a:pPr algn="ctr"/>
            <a:r>
              <a:rPr lang="en-US" i="1">
                <a:solidFill>
                  <a:schemeClr val="tx1"/>
                </a:solidFill>
              </a:rPr>
              <a:t>O</a:t>
            </a:r>
          </a:p>
          <a:p>
            <a:pPr algn="ctr"/>
            <a:r>
              <a:rPr lang="en-US" i="1">
                <a:solidFill>
                  <a:schemeClr val="tx1"/>
                </a:solidFill>
              </a:rPr>
              <a:t>r</a:t>
            </a:r>
          </a:p>
          <a:p>
            <a:pPr algn="ctr"/>
            <a:r>
              <a:rPr lang="en-US" i="1">
                <a:solidFill>
                  <a:schemeClr val="tx1"/>
                </a:solidFill>
              </a:rPr>
              <a:t>d</a:t>
            </a:r>
          </a:p>
          <a:p>
            <a:pPr algn="ctr"/>
            <a:r>
              <a:rPr lang="en-US" i="1">
                <a:solidFill>
                  <a:schemeClr val="tx1"/>
                </a:solidFill>
              </a:rPr>
              <a:t>e</a:t>
            </a:r>
          </a:p>
          <a:p>
            <a:pPr algn="ctr"/>
            <a:r>
              <a:rPr lang="en-US" i="1">
                <a:solidFill>
                  <a:schemeClr val="tx1"/>
                </a:solidFill>
              </a:rPr>
              <a:t>r</a:t>
            </a:r>
          </a:p>
        </p:txBody>
      </p:sp>
      <p:sp>
        <p:nvSpPr>
          <p:cNvPr id="1294359" name="Line 23"/>
          <p:cNvSpPr>
            <a:spLocks noChangeShapeType="1"/>
          </p:cNvSpPr>
          <p:nvPr/>
        </p:nvSpPr>
        <p:spPr bwMode="auto">
          <a:xfrm>
            <a:off x="2133600" y="914400"/>
            <a:ext cx="6311900" cy="0"/>
          </a:xfrm>
          <a:prstGeom prst="line">
            <a:avLst/>
          </a:prstGeom>
          <a:noFill/>
          <a:ln w="25400">
            <a:solidFill>
              <a:schemeClr val="tx1"/>
            </a:solidFill>
            <a:round/>
            <a:headEnd/>
            <a:tailEnd type="triangle" w="med" len="med"/>
          </a:ln>
          <a:effectLst/>
        </p:spPr>
        <p:txBody>
          <a:bodyPr wrap="none" anchor="ctr"/>
          <a:lstStyle/>
          <a:p>
            <a:endParaRPr lang="en-US"/>
          </a:p>
        </p:txBody>
      </p:sp>
      <p:sp>
        <p:nvSpPr>
          <p:cNvPr id="1294360" name="Rectangle 24"/>
          <p:cNvSpPr>
            <a:spLocks noChangeArrowheads="1"/>
          </p:cNvSpPr>
          <p:nvPr/>
        </p:nvSpPr>
        <p:spPr bwMode="auto">
          <a:xfrm>
            <a:off x="661988" y="1320800"/>
            <a:ext cx="2371725" cy="454025"/>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lw  </a:t>
            </a:r>
            <a:r>
              <a:rPr lang="en-US" sz="2400" b="1">
                <a:latin typeface="Courier New" pitchFamily="49" charset="0"/>
              </a:rPr>
              <a:t>$1</a:t>
            </a:r>
            <a:r>
              <a:rPr lang="en-US" sz="2400" b="1">
                <a:solidFill>
                  <a:schemeClr val="tx1"/>
                </a:solidFill>
                <a:latin typeface="Courier New" pitchFamily="49" charset="0"/>
              </a:rPr>
              <a:t>,4($2)</a:t>
            </a:r>
          </a:p>
        </p:txBody>
      </p:sp>
      <p:sp>
        <p:nvSpPr>
          <p:cNvPr id="1294361" name="Rectangle 25"/>
          <p:cNvSpPr>
            <a:spLocks noChangeArrowheads="1"/>
          </p:cNvSpPr>
          <p:nvPr/>
        </p:nvSpPr>
        <p:spPr bwMode="auto">
          <a:xfrm>
            <a:off x="661988" y="2794000"/>
            <a:ext cx="2371725" cy="454025"/>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sub $4,</a:t>
            </a:r>
            <a:r>
              <a:rPr lang="en-US" sz="2400" b="1">
                <a:latin typeface="Courier New" pitchFamily="49" charset="0"/>
              </a:rPr>
              <a:t>$1</a:t>
            </a:r>
            <a:r>
              <a:rPr lang="en-US" sz="2400" b="1">
                <a:solidFill>
                  <a:schemeClr val="tx1"/>
                </a:solidFill>
                <a:latin typeface="Courier New" pitchFamily="49" charset="0"/>
              </a:rPr>
              <a:t>,$5</a:t>
            </a:r>
          </a:p>
        </p:txBody>
      </p:sp>
      <p:grpSp>
        <p:nvGrpSpPr>
          <p:cNvPr id="5" name="Group 26"/>
          <p:cNvGrpSpPr>
            <a:grpSpLocks/>
          </p:cNvGrpSpPr>
          <p:nvPr/>
        </p:nvGrpSpPr>
        <p:grpSpPr bwMode="auto">
          <a:xfrm>
            <a:off x="3314700" y="914400"/>
            <a:ext cx="4800600" cy="5207000"/>
            <a:chOff x="2088" y="656"/>
            <a:chExt cx="3024" cy="2816"/>
          </a:xfrm>
        </p:grpSpPr>
        <p:sp>
          <p:nvSpPr>
            <p:cNvPr id="1294363" name="Line 27"/>
            <p:cNvSpPr>
              <a:spLocks noChangeShapeType="1"/>
            </p:cNvSpPr>
            <p:nvPr/>
          </p:nvSpPr>
          <p:spPr bwMode="auto">
            <a:xfrm>
              <a:off x="2088" y="656"/>
              <a:ext cx="0" cy="2816"/>
            </a:xfrm>
            <a:prstGeom prst="line">
              <a:avLst/>
            </a:prstGeom>
            <a:noFill/>
            <a:ln w="25400">
              <a:solidFill>
                <a:schemeClr val="tx1"/>
              </a:solidFill>
              <a:prstDash val="sysDot"/>
              <a:round/>
              <a:headEnd/>
              <a:tailEnd/>
            </a:ln>
            <a:effectLst/>
          </p:spPr>
          <p:txBody>
            <a:bodyPr wrap="none" anchor="ctr"/>
            <a:lstStyle/>
            <a:p>
              <a:endParaRPr lang="en-US"/>
            </a:p>
          </p:txBody>
        </p:sp>
        <p:sp>
          <p:nvSpPr>
            <p:cNvPr id="1294364" name="Line 28"/>
            <p:cNvSpPr>
              <a:spLocks noChangeShapeType="1"/>
            </p:cNvSpPr>
            <p:nvPr/>
          </p:nvSpPr>
          <p:spPr bwMode="auto">
            <a:xfrm>
              <a:off x="2520" y="656"/>
              <a:ext cx="0" cy="2816"/>
            </a:xfrm>
            <a:prstGeom prst="line">
              <a:avLst/>
            </a:prstGeom>
            <a:noFill/>
            <a:ln w="25400">
              <a:solidFill>
                <a:schemeClr val="tx1"/>
              </a:solidFill>
              <a:prstDash val="sysDot"/>
              <a:round/>
              <a:headEnd/>
              <a:tailEnd/>
            </a:ln>
            <a:effectLst/>
          </p:spPr>
          <p:txBody>
            <a:bodyPr wrap="none" anchor="ctr"/>
            <a:lstStyle/>
            <a:p>
              <a:endParaRPr lang="en-US"/>
            </a:p>
          </p:txBody>
        </p:sp>
        <p:sp>
          <p:nvSpPr>
            <p:cNvPr id="1294365" name="Line 29"/>
            <p:cNvSpPr>
              <a:spLocks noChangeShapeType="1"/>
            </p:cNvSpPr>
            <p:nvPr/>
          </p:nvSpPr>
          <p:spPr bwMode="auto">
            <a:xfrm>
              <a:off x="2952" y="656"/>
              <a:ext cx="0" cy="2816"/>
            </a:xfrm>
            <a:prstGeom prst="line">
              <a:avLst/>
            </a:prstGeom>
            <a:noFill/>
            <a:ln w="25400">
              <a:solidFill>
                <a:schemeClr val="tx1"/>
              </a:solidFill>
              <a:prstDash val="sysDot"/>
              <a:round/>
              <a:headEnd/>
              <a:tailEnd/>
            </a:ln>
            <a:effectLst/>
          </p:spPr>
          <p:txBody>
            <a:bodyPr wrap="none" anchor="ctr"/>
            <a:lstStyle/>
            <a:p>
              <a:endParaRPr lang="en-US"/>
            </a:p>
          </p:txBody>
        </p:sp>
        <p:sp>
          <p:nvSpPr>
            <p:cNvPr id="1294366" name="Line 30"/>
            <p:cNvSpPr>
              <a:spLocks noChangeShapeType="1"/>
            </p:cNvSpPr>
            <p:nvPr/>
          </p:nvSpPr>
          <p:spPr bwMode="auto">
            <a:xfrm>
              <a:off x="3384" y="656"/>
              <a:ext cx="0" cy="2816"/>
            </a:xfrm>
            <a:prstGeom prst="line">
              <a:avLst/>
            </a:prstGeom>
            <a:noFill/>
            <a:ln w="25400">
              <a:solidFill>
                <a:schemeClr val="tx1"/>
              </a:solidFill>
              <a:prstDash val="sysDot"/>
              <a:round/>
              <a:headEnd/>
              <a:tailEnd/>
            </a:ln>
            <a:effectLst/>
          </p:spPr>
          <p:txBody>
            <a:bodyPr wrap="none" anchor="ctr"/>
            <a:lstStyle/>
            <a:p>
              <a:endParaRPr lang="en-US"/>
            </a:p>
          </p:txBody>
        </p:sp>
        <p:sp>
          <p:nvSpPr>
            <p:cNvPr id="1294367" name="Line 31"/>
            <p:cNvSpPr>
              <a:spLocks noChangeShapeType="1"/>
            </p:cNvSpPr>
            <p:nvPr/>
          </p:nvSpPr>
          <p:spPr bwMode="auto">
            <a:xfrm>
              <a:off x="3816" y="656"/>
              <a:ext cx="0" cy="2816"/>
            </a:xfrm>
            <a:prstGeom prst="line">
              <a:avLst/>
            </a:prstGeom>
            <a:noFill/>
            <a:ln w="25400">
              <a:solidFill>
                <a:schemeClr val="tx1"/>
              </a:solidFill>
              <a:prstDash val="sysDot"/>
              <a:round/>
              <a:headEnd/>
              <a:tailEnd/>
            </a:ln>
            <a:effectLst/>
          </p:spPr>
          <p:txBody>
            <a:bodyPr wrap="none" anchor="ctr"/>
            <a:lstStyle/>
            <a:p>
              <a:endParaRPr lang="en-US"/>
            </a:p>
          </p:txBody>
        </p:sp>
        <p:sp>
          <p:nvSpPr>
            <p:cNvPr id="1294368" name="Line 32"/>
            <p:cNvSpPr>
              <a:spLocks noChangeShapeType="1"/>
            </p:cNvSpPr>
            <p:nvPr/>
          </p:nvSpPr>
          <p:spPr bwMode="auto">
            <a:xfrm>
              <a:off x="4248" y="656"/>
              <a:ext cx="0" cy="2816"/>
            </a:xfrm>
            <a:prstGeom prst="line">
              <a:avLst/>
            </a:prstGeom>
            <a:noFill/>
            <a:ln w="25400">
              <a:solidFill>
                <a:schemeClr val="tx1"/>
              </a:solidFill>
              <a:prstDash val="sysDot"/>
              <a:round/>
              <a:headEnd/>
              <a:tailEnd/>
            </a:ln>
            <a:effectLst/>
          </p:spPr>
          <p:txBody>
            <a:bodyPr wrap="none" anchor="ctr"/>
            <a:lstStyle/>
            <a:p>
              <a:endParaRPr lang="en-US"/>
            </a:p>
          </p:txBody>
        </p:sp>
        <p:sp>
          <p:nvSpPr>
            <p:cNvPr id="1294369" name="Line 33"/>
            <p:cNvSpPr>
              <a:spLocks noChangeShapeType="1"/>
            </p:cNvSpPr>
            <p:nvPr/>
          </p:nvSpPr>
          <p:spPr bwMode="auto">
            <a:xfrm>
              <a:off x="4680" y="656"/>
              <a:ext cx="0" cy="2816"/>
            </a:xfrm>
            <a:prstGeom prst="line">
              <a:avLst/>
            </a:prstGeom>
            <a:noFill/>
            <a:ln w="25400">
              <a:solidFill>
                <a:schemeClr val="tx1"/>
              </a:solidFill>
              <a:prstDash val="sysDot"/>
              <a:round/>
              <a:headEnd/>
              <a:tailEnd/>
            </a:ln>
            <a:effectLst/>
          </p:spPr>
          <p:txBody>
            <a:bodyPr wrap="none" anchor="ctr"/>
            <a:lstStyle/>
            <a:p>
              <a:endParaRPr lang="en-US"/>
            </a:p>
          </p:txBody>
        </p:sp>
        <p:sp>
          <p:nvSpPr>
            <p:cNvPr id="1294370" name="Line 34"/>
            <p:cNvSpPr>
              <a:spLocks noChangeShapeType="1"/>
            </p:cNvSpPr>
            <p:nvPr/>
          </p:nvSpPr>
          <p:spPr bwMode="auto">
            <a:xfrm>
              <a:off x="5112" y="656"/>
              <a:ext cx="0" cy="2816"/>
            </a:xfrm>
            <a:prstGeom prst="line">
              <a:avLst/>
            </a:prstGeom>
            <a:noFill/>
            <a:ln w="25400">
              <a:solidFill>
                <a:schemeClr val="tx1"/>
              </a:solidFill>
              <a:prstDash val="sysDot"/>
              <a:round/>
              <a:headEnd/>
              <a:tailEnd/>
            </a:ln>
            <a:effectLst/>
          </p:spPr>
          <p:txBody>
            <a:bodyPr wrap="none" anchor="ctr"/>
            <a:lstStyle/>
            <a:p>
              <a:endParaRPr lang="en-US"/>
            </a:p>
          </p:txBody>
        </p:sp>
      </p:grpSp>
      <p:grpSp>
        <p:nvGrpSpPr>
          <p:cNvPr id="6" name="Group 35"/>
          <p:cNvGrpSpPr>
            <a:grpSpLocks/>
          </p:cNvGrpSpPr>
          <p:nvPr/>
        </p:nvGrpSpPr>
        <p:grpSpPr bwMode="auto">
          <a:xfrm>
            <a:off x="609600" y="3657600"/>
            <a:ext cx="2371725" cy="2163763"/>
            <a:chOff x="480" y="2299"/>
            <a:chExt cx="1494" cy="1363"/>
          </a:xfrm>
        </p:grpSpPr>
        <p:sp>
          <p:nvSpPr>
            <p:cNvPr id="1294372" name="Rectangle 36"/>
            <p:cNvSpPr>
              <a:spLocks noChangeArrowheads="1"/>
            </p:cNvSpPr>
            <p:nvPr/>
          </p:nvSpPr>
          <p:spPr bwMode="auto">
            <a:xfrm>
              <a:off x="480" y="2299"/>
              <a:ext cx="1494" cy="286"/>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and $6,</a:t>
              </a:r>
              <a:r>
                <a:rPr lang="en-US" sz="2400" b="1">
                  <a:solidFill>
                    <a:srgbClr val="009900"/>
                  </a:solidFill>
                  <a:latin typeface="Courier New" pitchFamily="49" charset="0"/>
                </a:rPr>
                <a:t>$1</a:t>
              </a:r>
              <a:r>
                <a:rPr lang="en-US" sz="2400" b="1">
                  <a:solidFill>
                    <a:schemeClr val="tx1"/>
                  </a:solidFill>
                  <a:latin typeface="Courier New" pitchFamily="49" charset="0"/>
                </a:rPr>
                <a:t>,$7</a:t>
              </a:r>
            </a:p>
          </p:txBody>
        </p:sp>
        <p:sp>
          <p:nvSpPr>
            <p:cNvPr id="1294373" name="Rectangle 37"/>
            <p:cNvSpPr>
              <a:spLocks noChangeArrowheads="1"/>
            </p:cNvSpPr>
            <p:nvPr/>
          </p:nvSpPr>
          <p:spPr bwMode="auto">
            <a:xfrm>
              <a:off x="480" y="3376"/>
              <a:ext cx="1494" cy="286"/>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xor $4,</a:t>
              </a:r>
              <a:r>
                <a:rPr lang="en-US" sz="2400" b="1">
                  <a:solidFill>
                    <a:srgbClr val="009900"/>
                  </a:solidFill>
                  <a:latin typeface="Courier New" pitchFamily="49" charset="0"/>
                </a:rPr>
                <a:t>$1</a:t>
              </a:r>
              <a:r>
                <a:rPr lang="en-US" sz="2400" b="1">
                  <a:solidFill>
                    <a:schemeClr val="tx1"/>
                  </a:solidFill>
                  <a:latin typeface="Courier New" pitchFamily="49" charset="0"/>
                </a:rPr>
                <a:t>,$5</a:t>
              </a:r>
            </a:p>
          </p:txBody>
        </p:sp>
        <p:sp>
          <p:nvSpPr>
            <p:cNvPr id="1294374" name="Rectangle 38"/>
            <p:cNvSpPr>
              <a:spLocks noChangeArrowheads="1"/>
            </p:cNvSpPr>
            <p:nvPr/>
          </p:nvSpPr>
          <p:spPr bwMode="auto">
            <a:xfrm>
              <a:off x="480" y="2827"/>
              <a:ext cx="1494" cy="286"/>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or  $8,</a:t>
              </a:r>
              <a:r>
                <a:rPr lang="en-US" sz="2400" b="1">
                  <a:solidFill>
                    <a:srgbClr val="009900"/>
                  </a:solidFill>
                  <a:latin typeface="Courier New" pitchFamily="49" charset="0"/>
                </a:rPr>
                <a:t>$1</a:t>
              </a:r>
              <a:r>
                <a:rPr lang="en-US" sz="2400" b="1">
                  <a:solidFill>
                    <a:schemeClr val="tx1"/>
                  </a:solidFill>
                  <a:latin typeface="Courier New" pitchFamily="49" charset="0"/>
                </a:rPr>
                <a:t>,$9</a:t>
              </a:r>
            </a:p>
          </p:txBody>
        </p:sp>
      </p:grpSp>
      <p:sp>
        <p:nvSpPr>
          <p:cNvPr id="1294375" name="Line 39"/>
          <p:cNvSpPr>
            <a:spLocks noChangeShapeType="1"/>
          </p:cNvSpPr>
          <p:nvPr/>
        </p:nvSpPr>
        <p:spPr bwMode="auto">
          <a:xfrm>
            <a:off x="585788" y="1316038"/>
            <a:ext cx="0" cy="4805362"/>
          </a:xfrm>
          <a:prstGeom prst="line">
            <a:avLst/>
          </a:prstGeom>
          <a:noFill/>
          <a:ln w="28575">
            <a:solidFill>
              <a:schemeClr val="tx1"/>
            </a:solidFill>
            <a:round/>
            <a:headEnd/>
            <a:tailEnd type="triangle" w="med" len="med"/>
          </a:ln>
          <a:effectLst/>
        </p:spPr>
        <p:txBody>
          <a:bodyPr/>
          <a:lstStyle/>
          <a:p>
            <a:endParaRPr lang="en-US"/>
          </a:p>
        </p:txBody>
      </p:sp>
      <p:grpSp>
        <p:nvGrpSpPr>
          <p:cNvPr id="7" name="Group 40"/>
          <p:cNvGrpSpPr>
            <a:grpSpLocks/>
          </p:cNvGrpSpPr>
          <p:nvPr/>
        </p:nvGrpSpPr>
        <p:grpSpPr bwMode="auto">
          <a:xfrm>
            <a:off x="2743200" y="1092200"/>
            <a:ext cx="3355975" cy="838200"/>
            <a:chOff x="1562" y="1152"/>
            <a:chExt cx="2114" cy="528"/>
          </a:xfrm>
        </p:grpSpPr>
        <p:grpSp>
          <p:nvGrpSpPr>
            <p:cNvPr id="8" name="Group 41"/>
            <p:cNvGrpSpPr>
              <a:grpSpLocks/>
            </p:cNvGrpSpPr>
            <p:nvPr/>
          </p:nvGrpSpPr>
          <p:grpSpPr bwMode="auto">
            <a:xfrm>
              <a:off x="2487" y="1152"/>
              <a:ext cx="223" cy="481"/>
              <a:chOff x="2207" y="1413"/>
              <a:chExt cx="223" cy="481"/>
            </a:xfrm>
          </p:grpSpPr>
          <p:sp>
            <p:nvSpPr>
              <p:cNvPr id="1294378" name="Freeform 42"/>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4379" name="Rectangle 43"/>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9" name="Group 44"/>
            <p:cNvGrpSpPr>
              <a:grpSpLocks/>
            </p:cNvGrpSpPr>
            <p:nvPr/>
          </p:nvGrpSpPr>
          <p:grpSpPr bwMode="auto">
            <a:xfrm>
              <a:off x="1562" y="1248"/>
              <a:ext cx="349" cy="289"/>
              <a:chOff x="1282" y="1509"/>
              <a:chExt cx="349" cy="289"/>
            </a:xfrm>
          </p:grpSpPr>
          <p:sp>
            <p:nvSpPr>
              <p:cNvPr id="1294381" name="Rectangle 45"/>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10" name="Group 46"/>
              <p:cNvGrpSpPr>
                <a:grpSpLocks/>
              </p:cNvGrpSpPr>
              <p:nvPr/>
            </p:nvGrpSpPr>
            <p:grpSpPr bwMode="auto">
              <a:xfrm>
                <a:off x="1291" y="1509"/>
                <a:ext cx="340" cy="289"/>
                <a:chOff x="1291" y="1509"/>
                <a:chExt cx="340" cy="289"/>
              </a:xfrm>
            </p:grpSpPr>
            <p:sp>
              <p:nvSpPr>
                <p:cNvPr id="1294383" name="Freeform 47"/>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4384" name="Freeform 48"/>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94385" name="Rectangle 49"/>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1" name="Group 50"/>
            <p:cNvGrpSpPr>
              <a:grpSpLocks/>
            </p:cNvGrpSpPr>
            <p:nvPr/>
          </p:nvGrpSpPr>
          <p:grpSpPr bwMode="auto">
            <a:xfrm>
              <a:off x="2031" y="1248"/>
              <a:ext cx="296" cy="289"/>
              <a:chOff x="1751" y="1509"/>
              <a:chExt cx="296" cy="289"/>
            </a:xfrm>
          </p:grpSpPr>
          <p:sp>
            <p:nvSpPr>
              <p:cNvPr id="1294387" name="Freeform 51"/>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4388" name="Freeform 52"/>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94389" name="Line 53"/>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94390" name="Freeform 54"/>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4391" name="Line 55"/>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94392" name="Rectangle 56"/>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12" name="Group 57"/>
            <p:cNvGrpSpPr>
              <a:grpSpLocks/>
            </p:cNvGrpSpPr>
            <p:nvPr/>
          </p:nvGrpSpPr>
          <p:grpSpPr bwMode="auto">
            <a:xfrm>
              <a:off x="2880" y="1248"/>
              <a:ext cx="325" cy="289"/>
              <a:chOff x="2600" y="1509"/>
              <a:chExt cx="325" cy="289"/>
            </a:xfrm>
          </p:grpSpPr>
          <p:sp>
            <p:nvSpPr>
              <p:cNvPr id="1294394" name="Freeform 58"/>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4395" name="Freeform 59"/>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94396" name="Rectangle 60"/>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3" name="Group 61"/>
            <p:cNvGrpSpPr>
              <a:grpSpLocks/>
            </p:cNvGrpSpPr>
            <p:nvPr/>
          </p:nvGrpSpPr>
          <p:grpSpPr bwMode="auto">
            <a:xfrm>
              <a:off x="3348" y="1248"/>
              <a:ext cx="284" cy="289"/>
              <a:chOff x="3068" y="1509"/>
              <a:chExt cx="284" cy="289"/>
            </a:xfrm>
          </p:grpSpPr>
          <p:sp>
            <p:nvSpPr>
              <p:cNvPr id="1294398" name="Freeform 62"/>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4399" name="Freeform 63"/>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94400" name="Line 64"/>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94401" name="Line 65"/>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94402" name="Line 66"/>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94403" name="Line 67"/>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94404" name="Line 68"/>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94405" name="Line 69"/>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94406" name="Line 70"/>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94407" name="Line 71"/>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94408" name="Line 72"/>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14" name="Group 73"/>
          <p:cNvGrpSpPr>
            <a:grpSpLocks/>
          </p:cNvGrpSpPr>
          <p:nvPr/>
        </p:nvGrpSpPr>
        <p:grpSpPr bwMode="auto">
          <a:xfrm>
            <a:off x="6172200" y="5334000"/>
            <a:ext cx="2822575" cy="838200"/>
            <a:chOff x="3888" y="3328"/>
            <a:chExt cx="1778" cy="528"/>
          </a:xfrm>
        </p:grpSpPr>
        <p:grpSp>
          <p:nvGrpSpPr>
            <p:cNvPr id="15" name="Group 74"/>
            <p:cNvGrpSpPr>
              <a:grpSpLocks/>
            </p:cNvGrpSpPr>
            <p:nvPr/>
          </p:nvGrpSpPr>
          <p:grpSpPr bwMode="auto">
            <a:xfrm>
              <a:off x="4813" y="3328"/>
              <a:ext cx="223" cy="481"/>
              <a:chOff x="2207" y="1413"/>
              <a:chExt cx="223" cy="481"/>
            </a:xfrm>
          </p:grpSpPr>
          <p:sp>
            <p:nvSpPr>
              <p:cNvPr id="1294411" name="Freeform 75"/>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4412" name="Rectangle 76"/>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16" name="Group 77"/>
            <p:cNvGrpSpPr>
              <a:grpSpLocks/>
            </p:cNvGrpSpPr>
            <p:nvPr/>
          </p:nvGrpSpPr>
          <p:grpSpPr bwMode="auto">
            <a:xfrm>
              <a:off x="3888" y="3424"/>
              <a:ext cx="349" cy="289"/>
              <a:chOff x="1282" y="1509"/>
              <a:chExt cx="349" cy="289"/>
            </a:xfrm>
          </p:grpSpPr>
          <p:sp>
            <p:nvSpPr>
              <p:cNvPr id="1294414" name="Rectangle 78"/>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17" name="Group 79"/>
              <p:cNvGrpSpPr>
                <a:grpSpLocks/>
              </p:cNvGrpSpPr>
              <p:nvPr/>
            </p:nvGrpSpPr>
            <p:grpSpPr bwMode="auto">
              <a:xfrm>
                <a:off x="1291" y="1509"/>
                <a:ext cx="340" cy="289"/>
                <a:chOff x="1291" y="1509"/>
                <a:chExt cx="340" cy="289"/>
              </a:xfrm>
            </p:grpSpPr>
            <p:sp>
              <p:nvSpPr>
                <p:cNvPr id="1294416" name="Freeform 80"/>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4417" name="Freeform 81"/>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94418" name="Rectangle 82"/>
            <p:cNvSpPr>
              <a:spLocks noChangeArrowheads="1"/>
            </p:cNvSpPr>
            <p:nvPr/>
          </p:nvSpPr>
          <p:spPr bwMode="auto">
            <a:xfrm>
              <a:off x="4338" y="3431"/>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8" name="Group 83"/>
            <p:cNvGrpSpPr>
              <a:grpSpLocks/>
            </p:cNvGrpSpPr>
            <p:nvPr/>
          </p:nvGrpSpPr>
          <p:grpSpPr bwMode="auto">
            <a:xfrm>
              <a:off x="4368" y="3408"/>
              <a:ext cx="296" cy="289"/>
              <a:chOff x="1751" y="1509"/>
              <a:chExt cx="296" cy="289"/>
            </a:xfrm>
          </p:grpSpPr>
          <p:sp>
            <p:nvSpPr>
              <p:cNvPr id="1294420" name="Freeform 84"/>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4421" name="Freeform 85"/>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94422" name="Line 86"/>
            <p:cNvSpPr>
              <a:spLocks noChangeShapeType="1"/>
            </p:cNvSpPr>
            <p:nvPr/>
          </p:nvSpPr>
          <p:spPr bwMode="auto">
            <a:xfrm>
              <a:off x="4242" y="3568"/>
              <a:ext cx="116" cy="0"/>
            </a:xfrm>
            <a:prstGeom prst="line">
              <a:avLst/>
            </a:prstGeom>
            <a:noFill/>
            <a:ln w="25400">
              <a:solidFill>
                <a:schemeClr val="tx1"/>
              </a:solidFill>
              <a:round/>
              <a:headEnd/>
              <a:tailEnd/>
            </a:ln>
            <a:effectLst/>
          </p:spPr>
          <p:txBody>
            <a:bodyPr wrap="none" anchor="ctr"/>
            <a:lstStyle/>
            <a:p>
              <a:endParaRPr lang="en-US"/>
            </a:p>
          </p:txBody>
        </p:sp>
        <p:sp>
          <p:nvSpPr>
            <p:cNvPr id="1294423" name="Freeform 87"/>
            <p:cNvSpPr>
              <a:spLocks/>
            </p:cNvSpPr>
            <p:nvPr/>
          </p:nvSpPr>
          <p:spPr bwMode="auto">
            <a:xfrm>
              <a:off x="4310" y="3472"/>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4424" name="Line 88"/>
            <p:cNvSpPr>
              <a:spLocks noChangeShapeType="1"/>
            </p:cNvSpPr>
            <p:nvPr/>
          </p:nvSpPr>
          <p:spPr bwMode="auto">
            <a:xfrm>
              <a:off x="4658" y="3472"/>
              <a:ext cx="157" cy="0"/>
            </a:xfrm>
            <a:prstGeom prst="line">
              <a:avLst/>
            </a:prstGeom>
            <a:noFill/>
            <a:ln w="25400">
              <a:solidFill>
                <a:schemeClr val="tx1"/>
              </a:solidFill>
              <a:round/>
              <a:headEnd/>
              <a:tailEnd/>
            </a:ln>
            <a:effectLst/>
          </p:spPr>
          <p:txBody>
            <a:bodyPr wrap="none" anchor="ctr"/>
            <a:lstStyle/>
            <a:p>
              <a:endParaRPr lang="en-US"/>
            </a:p>
          </p:txBody>
        </p:sp>
        <p:sp>
          <p:nvSpPr>
            <p:cNvPr id="1294425" name="Rectangle 89"/>
            <p:cNvSpPr>
              <a:spLocks noChangeArrowheads="1"/>
            </p:cNvSpPr>
            <p:nvPr/>
          </p:nvSpPr>
          <p:spPr bwMode="auto">
            <a:xfrm>
              <a:off x="5155" y="3426"/>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19" name="Group 90"/>
            <p:cNvGrpSpPr>
              <a:grpSpLocks/>
            </p:cNvGrpSpPr>
            <p:nvPr/>
          </p:nvGrpSpPr>
          <p:grpSpPr bwMode="auto">
            <a:xfrm>
              <a:off x="5206" y="3424"/>
              <a:ext cx="325" cy="289"/>
              <a:chOff x="2600" y="1509"/>
              <a:chExt cx="325" cy="289"/>
            </a:xfrm>
          </p:grpSpPr>
          <p:sp>
            <p:nvSpPr>
              <p:cNvPr id="1294427" name="Freeform 91"/>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4428" name="Freeform 92"/>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94429" name="Line 93"/>
            <p:cNvSpPr>
              <a:spLocks noChangeShapeType="1"/>
            </p:cNvSpPr>
            <p:nvPr/>
          </p:nvSpPr>
          <p:spPr bwMode="auto">
            <a:xfrm>
              <a:off x="5527" y="3568"/>
              <a:ext cx="139" cy="0"/>
            </a:xfrm>
            <a:prstGeom prst="line">
              <a:avLst/>
            </a:prstGeom>
            <a:noFill/>
            <a:ln w="25400">
              <a:solidFill>
                <a:schemeClr val="tx1"/>
              </a:solidFill>
              <a:round/>
              <a:headEnd/>
              <a:tailEnd/>
            </a:ln>
            <a:effectLst/>
          </p:spPr>
          <p:txBody>
            <a:bodyPr wrap="none" anchor="ctr"/>
            <a:lstStyle/>
            <a:p>
              <a:endParaRPr lang="en-US"/>
            </a:p>
          </p:txBody>
        </p:sp>
        <p:sp>
          <p:nvSpPr>
            <p:cNvPr id="1294430" name="Line 94"/>
            <p:cNvSpPr>
              <a:spLocks noChangeShapeType="1"/>
            </p:cNvSpPr>
            <p:nvPr/>
          </p:nvSpPr>
          <p:spPr bwMode="auto">
            <a:xfrm>
              <a:off x="5043" y="3568"/>
              <a:ext cx="155" cy="0"/>
            </a:xfrm>
            <a:prstGeom prst="line">
              <a:avLst/>
            </a:prstGeom>
            <a:noFill/>
            <a:ln w="25400">
              <a:solidFill>
                <a:schemeClr val="tx1"/>
              </a:solidFill>
              <a:round/>
              <a:headEnd/>
              <a:tailEnd/>
            </a:ln>
            <a:effectLst/>
          </p:spPr>
          <p:txBody>
            <a:bodyPr wrap="none" anchor="ctr"/>
            <a:lstStyle/>
            <a:p>
              <a:endParaRPr lang="en-US"/>
            </a:p>
          </p:txBody>
        </p:sp>
        <p:sp>
          <p:nvSpPr>
            <p:cNvPr id="1294431" name="Line 95"/>
            <p:cNvSpPr>
              <a:spLocks noChangeShapeType="1"/>
            </p:cNvSpPr>
            <p:nvPr/>
          </p:nvSpPr>
          <p:spPr bwMode="auto">
            <a:xfrm>
              <a:off x="4658" y="3664"/>
              <a:ext cx="157" cy="0"/>
            </a:xfrm>
            <a:prstGeom prst="line">
              <a:avLst/>
            </a:prstGeom>
            <a:noFill/>
            <a:ln w="25400">
              <a:solidFill>
                <a:schemeClr val="tx1"/>
              </a:solidFill>
              <a:round/>
              <a:headEnd/>
              <a:tailEnd/>
            </a:ln>
            <a:effectLst/>
          </p:spPr>
          <p:txBody>
            <a:bodyPr wrap="none" anchor="ctr"/>
            <a:lstStyle/>
            <a:p>
              <a:endParaRPr lang="en-US"/>
            </a:p>
          </p:txBody>
        </p:sp>
        <p:sp>
          <p:nvSpPr>
            <p:cNvPr id="1294432" name="Line 96"/>
            <p:cNvSpPr>
              <a:spLocks noChangeShapeType="1"/>
            </p:cNvSpPr>
            <p:nvPr/>
          </p:nvSpPr>
          <p:spPr bwMode="auto">
            <a:xfrm>
              <a:off x="4742" y="3664"/>
              <a:ext cx="0" cy="192"/>
            </a:xfrm>
            <a:prstGeom prst="line">
              <a:avLst/>
            </a:prstGeom>
            <a:noFill/>
            <a:ln w="28575">
              <a:solidFill>
                <a:schemeClr val="tx1"/>
              </a:solidFill>
              <a:round/>
              <a:headEnd/>
              <a:tailEnd/>
            </a:ln>
            <a:effectLst/>
          </p:spPr>
          <p:txBody>
            <a:bodyPr/>
            <a:lstStyle/>
            <a:p>
              <a:endParaRPr lang="en-US"/>
            </a:p>
          </p:txBody>
        </p:sp>
        <p:sp>
          <p:nvSpPr>
            <p:cNvPr id="1294433" name="Line 97"/>
            <p:cNvSpPr>
              <a:spLocks noChangeShapeType="1"/>
            </p:cNvSpPr>
            <p:nvPr/>
          </p:nvSpPr>
          <p:spPr bwMode="auto">
            <a:xfrm>
              <a:off x="4742" y="3856"/>
              <a:ext cx="336" cy="0"/>
            </a:xfrm>
            <a:prstGeom prst="line">
              <a:avLst/>
            </a:prstGeom>
            <a:noFill/>
            <a:ln w="28575">
              <a:solidFill>
                <a:schemeClr val="tx1"/>
              </a:solidFill>
              <a:round/>
              <a:headEnd/>
              <a:tailEnd/>
            </a:ln>
            <a:effectLst/>
          </p:spPr>
          <p:txBody>
            <a:bodyPr/>
            <a:lstStyle/>
            <a:p>
              <a:endParaRPr lang="en-US"/>
            </a:p>
          </p:txBody>
        </p:sp>
        <p:sp>
          <p:nvSpPr>
            <p:cNvPr id="1294434" name="Line 98"/>
            <p:cNvSpPr>
              <a:spLocks noChangeShapeType="1"/>
            </p:cNvSpPr>
            <p:nvPr/>
          </p:nvSpPr>
          <p:spPr bwMode="auto">
            <a:xfrm>
              <a:off x="5078" y="3568"/>
              <a:ext cx="0" cy="288"/>
            </a:xfrm>
            <a:prstGeom prst="line">
              <a:avLst/>
            </a:prstGeom>
            <a:noFill/>
            <a:ln w="28575">
              <a:solidFill>
                <a:schemeClr val="tx1"/>
              </a:solidFill>
              <a:round/>
              <a:headEnd/>
              <a:tailEnd/>
            </a:ln>
            <a:effectLst/>
          </p:spPr>
          <p:txBody>
            <a:bodyPr/>
            <a:lstStyle/>
            <a:p>
              <a:endParaRPr lang="en-US"/>
            </a:p>
          </p:txBody>
        </p:sp>
        <p:sp>
          <p:nvSpPr>
            <p:cNvPr id="1294435" name="Line 99"/>
            <p:cNvSpPr>
              <a:spLocks noChangeShapeType="1"/>
            </p:cNvSpPr>
            <p:nvPr/>
          </p:nvSpPr>
          <p:spPr bwMode="auto">
            <a:xfrm flipH="1">
              <a:off x="5158" y="3568"/>
              <a:ext cx="0" cy="240"/>
            </a:xfrm>
            <a:prstGeom prst="line">
              <a:avLst/>
            </a:prstGeom>
            <a:noFill/>
            <a:ln w="28575">
              <a:solidFill>
                <a:schemeClr val="tx1"/>
              </a:solidFill>
              <a:round/>
              <a:headEnd/>
              <a:tailEnd/>
            </a:ln>
            <a:effectLst/>
          </p:spPr>
          <p:txBody>
            <a:bodyPr/>
            <a:lstStyle/>
            <a:p>
              <a:endParaRPr lang="en-US"/>
            </a:p>
          </p:txBody>
        </p:sp>
        <p:sp>
          <p:nvSpPr>
            <p:cNvPr id="1294436" name="Line 100"/>
            <p:cNvSpPr>
              <a:spLocks noChangeShapeType="1"/>
            </p:cNvSpPr>
            <p:nvPr/>
          </p:nvSpPr>
          <p:spPr bwMode="auto">
            <a:xfrm>
              <a:off x="5158" y="3808"/>
              <a:ext cx="432" cy="0"/>
            </a:xfrm>
            <a:prstGeom prst="line">
              <a:avLst/>
            </a:prstGeom>
            <a:noFill/>
            <a:ln w="28575">
              <a:solidFill>
                <a:schemeClr val="tx1"/>
              </a:solidFill>
              <a:round/>
              <a:headEnd/>
              <a:tailEnd/>
            </a:ln>
            <a:effectLst/>
          </p:spPr>
          <p:txBody>
            <a:bodyPr/>
            <a:lstStyle/>
            <a:p>
              <a:endParaRPr lang="en-US"/>
            </a:p>
          </p:txBody>
        </p:sp>
        <p:sp>
          <p:nvSpPr>
            <p:cNvPr id="1294437" name="Line 101"/>
            <p:cNvSpPr>
              <a:spLocks noChangeShapeType="1"/>
            </p:cNvSpPr>
            <p:nvPr/>
          </p:nvSpPr>
          <p:spPr bwMode="auto">
            <a:xfrm>
              <a:off x="5590" y="3568"/>
              <a:ext cx="0" cy="240"/>
            </a:xfrm>
            <a:prstGeom prst="line">
              <a:avLst/>
            </a:prstGeom>
            <a:noFill/>
            <a:ln w="28575">
              <a:solidFill>
                <a:schemeClr val="tx1"/>
              </a:solidFill>
              <a:round/>
              <a:headEnd/>
              <a:tailEnd/>
            </a:ln>
            <a:effectLst/>
          </p:spPr>
          <p:txBody>
            <a:bodyPr/>
            <a:lstStyle/>
            <a:p>
              <a:endParaRPr lang="en-US"/>
            </a:p>
          </p:txBody>
        </p:sp>
      </p:grpSp>
      <p:grpSp>
        <p:nvGrpSpPr>
          <p:cNvPr id="20" name="Group 102"/>
          <p:cNvGrpSpPr>
            <a:grpSpLocks/>
          </p:cNvGrpSpPr>
          <p:nvPr/>
        </p:nvGrpSpPr>
        <p:grpSpPr bwMode="auto">
          <a:xfrm>
            <a:off x="4114800" y="2667000"/>
            <a:ext cx="3355975" cy="838200"/>
            <a:chOff x="1562" y="1152"/>
            <a:chExt cx="2114" cy="528"/>
          </a:xfrm>
        </p:grpSpPr>
        <p:grpSp>
          <p:nvGrpSpPr>
            <p:cNvPr id="21" name="Group 103"/>
            <p:cNvGrpSpPr>
              <a:grpSpLocks/>
            </p:cNvGrpSpPr>
            <p:nvPr/>
          </p:nvGrpSpPr>
          <p:grpSpPr bwMode="auto">
            <a:xfrm>
              <a:off x="2487" y="1152"/>
              <a:ext cx="223" cy="481"/>
              <a:chOff x="2207" y="1413"/>
              <a:chExt cx="223" cy="481"/>
            </a:xfrm>
          </p:grpSpPr>
          <p:sp>
            <p:nvSpPr>
              <p:cNvPr id="1294440" name="Freeform 104"/>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4441" name="Rectangle 105"/>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22" name="Group 106"/>
            <p:cNvGrpSpPr>
              <a:grpSpLocks/>
            </p:cNvGrpSpPr>
            <p:nvPr/>
          </p:nvGrpSpPr>
          <p:grpSpPr bwMode="auto">
            <a:xfrm>
              <a:off x="1562" y="1248"/>
              <a:ext cx="349" cy="289"/>
              <a:chOff x="1282" y="1509"/>
              <a:chExt cx="349" cy="289"/>
            </a:xfrm>
          </p:grpSpPr>
          <p:sp>
            <p:nvSpPr>
              <p:cNvPr id="1294443" name="Rectangle 107"/>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23" name="Group 108"/>
              <p:cNvGrpSpPr>
                <a:grpSpLocks/>
              </p:cNvGrpSpPr>
              <p:nvPr/>
            </p:nvGrpSpPr>
            <p:grpSpPr bwMode="auto">
              <a:xfrm>
                <a:off x="1291" y="1509"/>
                <a:ext cx="340" cy="289"/>
                <a:chOff x="1291" y="1509"/>
                <a:chExt cx="340" cy="289"/>
              </a:xfrm>
            </p:grpSpPr>
            <p:sp>
              <p:nvSpPr>
                <p:cNvPr id="1294445" name="Freeform 109"/>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4446" name="Freeform 110"/>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94447" name="Rectangle 111"/>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4" name="Group 112"/>
            <p:cNvGrpSpPr>
              <a:grpSpLocks/>
            </p:cNvGrpSpPr>
            <p:nvPr/>
          </p:nvGrpSpPr>
          <p:grpSpPr bwMode="auto">
            <a:xfrm>
              <a:off x="2031" y="1248"/>
              <a:ext cx="296" cy="289"/>
              <a:chOff x="1751" y="1509"/>
              <a:chExt cx="296" cy="289"/>
            </a:xfrm>
          </p:grpSpPr>
          <p:sp>
            <p:nvSpPr>
              <p:cNvPr id="1294449" name="Freeform 113"/>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4450" name="Freeform 114"/>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94451" name="Line 115"/>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94452" name="Freeform 116"/>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4453" name="Line 117"/>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94454" name="Rectangle 118"/>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25" name="Group 119"/>
            <p:cNvGrpSpPr>
              <a:grpSpLocks/>
            </p:cNvGrpSpPr>
            <p:nvPr/>
          </p:nvGrpSpPr>
          <p:grpSpPr bwMode="auto">
            <a:xfrm>
              <a:off x="2880" y="1248"/>
              <a:ext cx="325" cy="289"/>
              <a:chOff x="2600" y="1509"/>
              <a:chExt cx="325" cy="289"/>
            </a:xfrm>
          </p:grpSpPr>
          <p:sp>
            <p:nvSpPr>
              <p:cNvPr id="1294456" name="Freeform 120"/>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4457" name="Freeform 121"/>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94458" name="Rectangle 122"/>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6" name="Group 123"/>
            <p:cNvGrpSpPr>
              <a:grpSpLocks/>
            </p:cNvGrpSpPr>
            <p:nvPr/>
          </p:nvGrpSpPr>
          <p:grpSpPr bwMode="auto">
            <a:xfrm>
              <a:off x="3348" y="1248"/>
              <a:ext cx="284" cy="289"/>
              <a:chOff x="3068" y="1509"/>
              <a:chExt cx="284" cy="289"/>
            </a:xfrm>
          </p:grpSpPr>
          <p:sp>
            <p:nvSpPr>
              <p:cNvPr id="1294460" name="Freeform 124"/>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4461" name="Freeform 125"/>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94462" name="Line 126"/>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94463" name="Line 127"/>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94464" name="Line 128"/>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94465" name="Line 129"/>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94466" name="Line 130"/>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94467" name="Line 131"/>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94468" name="Line 132"/>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94469" name="Line 133"/>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94470" name="Line 134"/>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27" name="Group 135"/>
          <p:cNvGrpSpPr>
            <a:grpSpLocks/>
          </p:cNvGrpSpPr>
          <p:nvPr/>
        </p:nvGrpSpPr>
        <p:grpSpPr bwMode="auto">
          <a:xfrm>
            <a:off x="4800600" y="3505200"/>
            <a:ext cx="3355975" cy="838200"/>
            <a:chOff x="1562" y="1152"/>
            <a:chExt cx="2114" cy="528"/>
          </a:xfrm>
        </p:grpSpPr>
        <p:grpSp>
          <p:nvGrpSpPr>
            <p:cNvPr id="28" name="Group 136"/>
            <p:cNvGrpSpPr>
              <a:grpSpLocks/>
            </p:cNvGrpSpPr>
            <p:nvPr/>
          </p:nvGrpSpPr>
          <p:grpSpPr bwMode="auto">
            <a:xfrm>
              <a:off x="2487" y="1152"/>
              <a:ext cx="223" cy="481"/>
              <a:chOff x="2207" y="1413"/>
              <a:chExt cx="223" cy="481"/>
            </a:xfrm>
          </p:grpSpPr>
          <p:sp>
            <p:nvSpPr>
              <p:cNvPr id="1294473" name="Freeform 137"/>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4474" name="Rectangle 138"/>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29" name="Group 139"/>
            <p:cNvGrpSpPr>
              <a:grpSpLocks/>
            </p:cNvGrpSpPr>
            <p:nvPr/>
          </p:nvGrpSpPr>
          <p:grpSpPr bwMode="auto">
            <a:xfrm>
              <a:off x="1562" y="1248"/>
              <a:ext cx="349" cy="289"/>
              <a:chOff x="1282" y="1509"/>
              <a:chExt cx="349" cy="289"/>
            </a:xfrm>
          </p:grpSpPr>
          <p:sp>
            <p:nvSpPr>
              <p:cNvPr id="1294476" name="Rectangle 140"/>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30" name="Group 141"/>
              <p:cNvGrpSpPr>
                <a:grpSpLocks/>
              </p:cNvGrpSpPr>
              <p:nvPr/>
            </p:nvGrpSpPr>
            <p:grpSpPr bwMode="auto">
              <a:xfrm>
                <a:off x="1291" y="1509"/>
                <a:ext cx="340" cy="289"/>
                <a:chOff x="1291" y="1509"/>
                <a:chExt cx="340" cy="289"/>
              </a:xfrm>
            </p:grpSpPr>
            <p:sp>
              <p:nvSpPr>
                <p:cNvPr id="1294478" name="Freeform 142"/>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4479" name="Freeform 143"/>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94480" name="Rectangle 144"/>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31" name="Group 145"/>
            <p:cNvGrpSpPr>
              <a:grpSpLocks/>
            </p:cNvGrpSpPr>
            <p:nvPr/>
          </p:nvGrpSpPr>
          <p:grpSpPr bwMode="auto">
            <a:xfrm>
              <a:off x="2031" y="1248"/>
              <a:ext cx="296" cy="289"/>
              <a:chOff x="1751" y="1509"/>
              <a:chExt cx="296" cy="289"/>
            </a:xfrm>
          </p:grpSpPr>
          <p:sp>
            <p:nvSpPr>
              <p:cNvPr id="1294482" name="Freeform 146"/>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4483" name="Freeform 147"/>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94484" name="Line 148"/>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94485" name="Freeform 149"/>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4486" name="Line 150"/>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94487" name="Rectangle 151"/>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1294504" name="Group 152"/>
            <p:cNvGrpSpPr>
              <a:grpSpLocks/>
            </p:cNvGrpSpPr>
            <p:nvPr/>
          </p:nvGrpSpPr>
          <p:grpSpPr bwMode="auto">
            <a:xfrm>
              <a:off x="2880" y="1248"/>
              <a:ext cx="325" cy="289"/>
              <a:chOff x="2600" y="1509"/>
              <a:chExt cx="325" cy="289"/>
            </a:xfrm>
          </p:grpSpPr>
          <p:sp>
            <p:nvSpPr>
              <p:cNvPr id="1294489" name="Freeform 153"/>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4490" name="Freeform 154"/>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94491" name="Rectangle 155"/>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294505" name="Group 156"/>
            <p:cNvGrpSpPr>
              <a:grpSpLocks/>
            </p:cNvGrpSpPr>
            <p:nvPr/>
          </p:nvGrpSpPr>
          <p:grpSpPr bwMode="auto">
            <a:xfrm>
              <a:off x="3348" y="1248"/>
              <a:ext cx="284" cy="289"/>
              <a:chOff x="3068" y="1509"/>
              <a:chExt cx="284" cy="289"/>
            </a:xfrm>
          </p:grpSpPr>
          <p:sp>
            <p:nvSpPr>
              <p:cNvPr id="1294493" name="Freeform 157"/>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4494" name="Freeform 158"/>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94495" name="Line 159"/>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94496" name="Line 160"/>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94497" name="Line 161"/>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94498" name="Line 162"/>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94499" name="Line 163"/>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94500" name="Line 164"/>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94501" name="Line 165"/>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94502" name="Line 166"/>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94503" name="Line 167"/>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1294508" name="Group 168"/>
          <p:cNvGrpSpPr>
            <a:grpSpLocks/>
          </p:cNvGrpSpPr>
          <p:nvPr/>
        </p:nvGrpSpPr>
        <p:grpSpPr bwMode="auto">
          <a:xfrm>
            <a:off x="5486400" y="4419600"/>
            <a:ext cx="3355975" cy="838200"/>
            <a:chOff x="1562" y="1152"/>
            <a:chExt cx="2114" cy="528"/>
          </a:xfrm>
        </p:grpSpPr>
        <p:grpSp>
          <p:nvGrpSpPr>
            <p:cNvPr id="1294510" name="Group 169"/>
            <p:cNvGrpSpPr>
              <a:grpSpLocks/>
            </p:cNvGrpSpPr>
            <p:nvPr/>
          </p:nvGrpSpPr>
          <p:grpSpPr bwMode="auto">
            <a:xfrm>
              <a:off x="2487" y="1152"/>
              <a:ext cx="223" cy="481"/>
              <a:chOff x="2207" y="1413"/>
              <a:chExt cx="223" cy="481"/>
            </a:xfrm>
          </p:grpSpPr>
          <p:sp>
            <p:nvSpPr>
              <p:cNvPr id="1294506" name="Freeform 170"/>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4507" name="Rectangle 171"/>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1294514" name="Group 172"/>
            <p:cNvGrpSpPr>
              <a:grpSpLocks/>
            </p:cNvGrpSpPr>
            <p:nvPr/>
          </p:nvGrpSpPr>
          <p:grpSpPr bwMode="auto">
            <a:xfrm>
              <a:off x="1562" y="1248"/>
              <a:ext cx="349" cy="289"/>
              <a:chOff x="1282" y="1509"/>
              <a:chExt cx="349" cy="289"/>
            </a:xfrm>
          </p:grpSpPr>
          <p:sp>
            <p:nvSpPr>
              <p:cNvPr id="1294509" name="Rectangle 173"/>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1294521" name="Group 174"/>
              <p:cNvGrpSpPr>
                <a:grpSpLocks/>
              </p:cNvGrpSpPr>
              <p:nvPr/>
            </p:nvGrpSpPr>
            <p:grpSpPr bwMode="auto">
              <a:xfrm>
                <a:off x="1291" y="1509"/>
                <a:ext cx="340" cy="289"/>
                <a:chOff x="1291" y="1509"/>
                <a:chExt cx="340" cy="289"/>
              </a:xfrm>
            </p:grpSpPr>
            <p:sp>
              <p:nvSpPr>
                <p:cNvPr id="1294511" name="Freeform 175"/>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4512" name="Freeform 176"/>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94513" name="Rectangle 177"/>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294525" name="Group 178"/>
            <p:cNvGrpSpPr>
              <a:grpSpLocks/>
            </p:cNvGrpSpPr>
            <p:nvPr/>
          </p:nvGrpSpPr>
          <p:grpSpPr bwMode="auto">
            <a:xfrm>
              <a:off x="2031" y="1248"/>
              <a:ext cx="296" cy="289"/>
              <a:chOff x="1751" y="1509"/>
              <a:chExt cx="296" cy="289"/>
            </a:xfrm>
          </p:grpSpPr>
          <p:sp>
            <p:nvSpPr>
              <p:cNvPr id="1294515" name="Freeform 179"/>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4516" name="Freeform 180"/>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94517" name="Line 181"/>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94518" name="Freeform 182"/>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4519" name="Line 183"/>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94520" name="Rectangle 184"/>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1294537" name="Group 185"/>
            <p:cNvGrpSpPr>
              <a:grpSpLocks/>
            </p:cNvGrpSpPr>
            <p:nvPr/>
          </p:nvGrpSpPr>
          <p:grpSpPr bwMode="auto">
            <a:xfrm>
              <a:off x="2880" y="1248"/>
              <a:ext cx="325" cy="289"/>
              <a:chOff x="2600" y="1509"/>
              <a:chExt cx="325" cy="289"/>
            </a:xfrm>
          </p:grpSpPr>
          <p:sp>
            <p:nvSpPr>
              <p:cNvPr id="1294522" name="Freeform 186"/>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4523" name="Freeform 187"/>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94524" name="Rectangle 188"/>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294538" name="Group 189"/>
            <p:cNvGrpSpPr>
              <a:grpSpLocks/>
            </p:cNvGrpSpPr>
            <p:nvPr/>
          </p:nvGrpSpPr>
          <p:grpSpPr bwMode="auto">
            <a:xfrm>
              <a:off x="3348" y="1248"/>
              <a:ext cx="284" cy="289"/>
              <a:chOff x="3068" y="1509"/>
              <a:chExt cx="284" cy="289"/>
            </a:xfrm>
          </p:grpSpPr>
          <p:sp>
            <p:nvSpPr>
              <p:cNvPr id="1294526" name="Freeform 190"/>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4527" name="Freeform 191"/>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94528" name="Line 192"/>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94529" name="Line 193"/>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94530" name="Line 194"/>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94531" name="Line 195"/>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94532" name="Line 196"/>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94533" name="Line 197"/>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94534" name="Line 198"/>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94535" name="Line 199"/>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94536" name="Line 200"/>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1294541" name="Group 201"/>
          <p:cNvGrpSpPr>
            <a:grpSpLocks/>
          </p:cNvGrpSpPr>
          <p:nvPr/>
        </p:nvGrpSpPr>
        <p:grpSpPr bwMode="auto">
          <a:xfrm>
            <a:off x="3429000" y="1905000"/>
            <a:ext cx="3355975" cy="838200"/>
            <a:chOff x="1562" y="1152"/>
            <a:chExt cx="2114" cy="528"/>
          </a:xfrm>
        </p:grpSpPr>
        <p:grpSp>
          <p:nvGrpSpPr>
            <p:cNvPr id="1294543" name="Group 202"/>
            <p:cNvGrpSpPr>
              <a:grpSpLocks/>
            </p:cNvGrpSpPr>
            <p:nvPr/>
          </p:nvGrpSpPr>
          <p:grpSpPr bwMode="auto">
            <a:xfrm>
              <a:off x="2487" y="1152"/>
              <a:ext cx="223" cy="481"/>
              <a:chOff x="2207" y="1413"/>
              <a:chExt cx="223" cy="481"/>
            </a:xfrm>
          </p:grpSpPr>
          <p:sp>
            <p:nvSpPr>
              <p:cNvPr id="1294539" name="Freeform 203"/>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4540" name="Rectangle 204"/>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1294547" name="Group 205"/>
            <p:cNvGrpSpPr>
              <a:grpSpLocks/>
            </p:cNvGrpSpPr>
            <p:nvPr/>
          </p:nvGrpSpPr>
          <p:grpSpPr bwMode="auto">
            <a:xfrm>
              <a:off x="1562" y="1248"/>
              <a:ext cx="349" cy="289"/>
              <a:chOff x="1282" y="1509"/>
              <a:chExt cx="349" cy="289"/>
            </a:xfrm>
          </p:grpSpPr>
          <p:sp>
            <p:nvSpPr>
              <p:cNvPr id="1294542" name="Rectangle 206"/>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1294554" name="Group 207"/>
              <p:cNvGrpSpPr>
                <a:grpSpLocks/>
              </p:cNvGrpSpPr>
              <p:nvPr/>
            </p:nvGrpSpPr>
            <p:grpSpPr bwMode="auto">
              <a:xfrm>
                <a:off x="1291" y="1509"/>
                <a:ext cx="340" cy="289"/>
                <a:chOff x="1291" y="1509"/>
                <a:chExt cx="340" cy="289"/>
              </a:xfrm>
            </p:grpSpPr>
            <p:sp>
              <p:nvSpPr>
                <p:cNvPr id="1294544" name="Freeform 208"/>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4545" name="Freeform 209"/>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94546" name="Rectangle 210"/>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294558" name="Group 211"/>
            <p:cNvGrpSpPr>
              <a:grpSpLocks/>
            </p:cNvGrpSpPr>
            <p:nvPr/>
          </p:nvGrpSpPr>
          <p:grpSpPr bwMode="auto">
            <a:xfrm>
              <a:off x="2031" y="1248"/>
              <a:ext cx="296" cy="289"/>
              <a:chOff x="1751" y="1509"/>
              <a:chExt cx="296" cy="289"/>
            </a:xfrm>
          </p:grpSpPr>
          <p:sp>
            <p:nvSpPr>
              <p:cNvPr id="1294548" name="Freeform 212"/>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4549" name="Freeform 213"/>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94550" name="Line 214"/>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94551" name="Freeform 215"/>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4552" name="Line 216"/>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94553" name="Rectangle 217"/>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1294336" name="Group 218"/>
            <p:cNvGrpSpPr>
              <a:grpSpLocks/>
            </p:cNvGrpSpPr>
            <p:nvPr/>
          </p:nvGrpSpPr>
          <p:grpSpPr bwMode="auto">
            <a:xfrm>
              <a:off x="2880" y="1248"/>
              <a:ext cx="325" cy="289"/>
              <a:chOff x="2600" y="1509"/>
              <a:chExt cx="325" cy="289"/>
            </a:xfrm>
          </p:grpSpPr>
          <p:sp>
            <p:nvSpPr>
              <p:cNvPr id="1294555" name="Freeform 219"/>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4556" name="Freeform 220"/>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94557" name="Rectangle 221"/>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294337" name="Group 222"/>
            <p:cNvGrpSpPr>
              <a:grpSpLocks/>
            </p:cNvGrpSpPr>
            <p:nvPr/>
          </p:nvGrpSpPr>
          <p:grpSpPr bwMode="auto">
            <a:xfrm>
              <a:off x="3348" y="1248"/>
              <a:ext cx="284" cy="289"/>
              <a:chOff x="3068" y="1509"/>
              <a:chExt cx="284" cy="289"/>
            </a:xfrm>
          </p:grpSpPr>
          <p:sp>
            <p:nvSpPr>
              <p:cNvPr id="1294559" name="Freeform 223"/>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4560" name="Freeform 224"/>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94561" name="Line 225"/>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94562" name="Line 226"/>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94563" name="Line 227"/>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94564" name="Line 228"/>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94565" name="Line 229"/>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94566" name="Line 230"/>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94567" name="Line 231"/>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94568" name="Line 232"/>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94569" name="Line 233"/>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sp>
        <p:nvSpPr>
          <p:cNvPr id="1294570" name="Rectangle 234"/>
          <p:cNvSpPr>
            <a:spLocks noChangeArrowheads="1"/>
          </p:cNvSpPr>
          <p:nvPr/>
        </p:nvSpPr>
        <p:spPr bwMode="auto">
          <a:xfrm>
            <a:off x="685800" y="2133600"/>
            <a:ext cx="2371725" cy="454025"/>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sub $4,</a:t>
            </a:r>
            <a:r>
              <a:rPr lang="en-US" sz="2400" b="1">
                <a:latin typeface="Courier New" pitchFamily="49" charset="0"/>
              </a:rPr>
              <a:t>$1</a:t>
            </a:r>
            <a:r>
              <a:rPr lang="en-US" sz="2400" b="1">
                <a:solidFill>
                  <a:schemeClr val="tx1"/>
                </a:solidFill>
                <a:latin typeface="Courier New" pitchFamily="49" charset="0"/>
              </a:rPr>
              <a:t>,$5</a:t>
            </a:r>
          </a:p>
        </p:txBody>
      </p:sp>
      <p:cxnSp>
        <p:nvCxnSpPr>
          <p:cNvPr id="1294571" name="AutoShape 235"/>
          <p:cNvCxnSpPr>
            <a:cxnSpLocks noChangeShapeType="1"/>
            <a:stCxn id="1294545" idx="3"/>
            <a:endCxn id="1294445" idx="1"/>
          </p:cNvCxnSpPr>
          <p:nvPr/>
        </p:nvCxnSpPr>
        <p:spPr bwMode="auto">
          <a:xfrm rot="16200000" flipH="1">
            <a:off x="3780632" y="2458243"/>
            <a:ext cx="279400" cy="417513"/>
          </a:xfrm>
          <a:prstGeom prst="curvedConnector3">
            <a:avLst>
              <a:gd name="adj1" fmla="val 50000"/>
            </a:avLst>
          </a:prstGeom>
          <a:noFill/>
          <a:ln w="28575">
            <a:solidFill>
              <a:schemeClr val="tx1"/>
            </a:solidFill>
            <a:round/>
            <a:headEnd/>
            <a:tailEnd type="triangle" w="med" len="med"/>
          </a:ln>
          <a:effectLst/>
        </p:spPr>
      </p:cxnSp>
      <p:grpSp>
        <p:nvGrpSpPr>
          <p:cNvPr id="1294338" name="Group 236"/>
          <p:cNvGrpSpPr>
            <a:grpSpLocks/>
          </p:cNvGrpSpPr>
          <p:nvPr/>
        </p:nvGrpSpPr>
        <p:grpSpPr bwMode="auto">
          <a:xfrm>
            <a:off x="685800" y="2789238"/>
            <a:ext cx="2371725" cy="2163762"/>
            <a:chOff x="480" y="2299"/>
            <a:chExt cx="1494" cy="1363"/>
          </a:xfrm>
        </p:grpSpPr>
        <p:sp>
          <p:nvSpPr>
            <p:cNvPr id="1294573" name="Rectangle 237"/>
            <p:cNvSpPr>
              <a:spLocks noChangeArrowheads="1"/>
            </p:cNvSpPr>
            <p:nvPr/>
          </p:nvSpPr>
          <p:spPr bwMode="auto">
            <a:xfrm>
              <a:off x="480" y="2299"/>
              <a:ext cx="1494" cy="286"/>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and $6,</a:t>
              </a:r>
              <a:r>
                <a:rPr lang="en-US" sz="2400" b="1">
                  <a:solidFill>
                    <a:srgbClr val="009900"/>
                  </a:solidFill>
                  <a:latin typeface="Courier New" pitchFamily="49" charset="0"/>
                </a:rPr>
                <a:t>$1</a:t>
              </a:r>
              <a:r>
                <a:rPr lang="en-US" sz="2400" b="1">
                  <a:solidFill>
                    <a:schemeClr val="tx1"/>
                  </a:solidFill>
                  <a:latin typeface="Courier New" pitchFamily="49" charset="0"/>
                </a:rPr>
                <a:t>,$7</a:t>
              </a:r>
            </a:p>
          </p:txBody>
        </p:sp>
        <p:sp>
          <p:nvSpPr>
            <p:cNvPr id="1294574" name="Rectangle 238"/>
            <p:cNvSpPr>
              <a:spLocks noChangeArrowheads="1"/>
            </p:cNvSpPr>
            <p:nvPr/>
          </p:nvSpPr>
          <p:spPr bwMode="auto">
            <a:xfrm>
              <a:off x="480" y="3376"/>
              <a:ext cx="1494" cy="286"/>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xor $4,</a:t>
              </a:r>
              <a:r>
                <a:rPr lang="en-US" sz="2400" b="1">
                  <a:solidFill>
                    <a:srgbClr val="009900"/>
                  </a:solidFill>
                  <a:latin typeface="Courier New" pitchFamily="49" charset="0"/>
                </a:rPr>
                <a:t>$1</a:t>
              </a:r>
              <a:r>
                <a:rPr lang="en-US" sz="2400" b="1">
                  <a:solidFill>
                    <a:schemeClr val="tx1"/>
                  </a:solidFill>
                  <a:latin typeface="Courier New" pitchFamily="49" charset="0"/>
                </a:rPr>
                <a:t>,$5</a:t>
              </a:r>
            </a:p>
          </p:txBody>
        </p:sp>
        <p:sp>
          <p:nvSpPr>
            <p:cNvPr id="1294575" name="Rectangle 239"/>
            <p:cNvSpPr>
              <a:spLocks noChangeArrowheads="1"/>
            </p:cNvSpPr>
            <p:nvPr/>
          </p:nvSpPr>
          <p:spPr bwMode="auto">
            <a:xfrm>
              <a:off x="480" y="2827"/>
              <a:ext cx="1494" cy="286"/>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or  $8,</a:t>
              </a:r>
              <a:r>
                <a:rPr lang="en-US" sz="2400" b="1">
                  <a:solidFill>
                    <a:srgbClr val="009900"/>
                  </a:solidFill>
                  <a:latin typeface="Courier New" pitchFamily="49" charset="0"/>
                </a:rPr>
                <a:t>$1</a:t>
              </a:r>
              <a:r>
                <a:rPr lang="en-US" sz="2400" b="1">
                  <a:solidFill>
                    <a:schemeClr val="tx1"/>
                  </a:solidFill>
                  <a:latin typeface="Courier New" pitchFamily="49" charset="0"/>
                </a:rPr>
                <a:t>,$9</a:t>
              </a:r>
            </a:p>
          </p:txBody>
        </p:sp>
      </p:grpSp>
      <p:sp>
        <p:nvSpPr>
          <p:cNvPr id="240" name="Slide Number Placeholder 239"/>
          <p:cNvSpPr>
            <a:spLocks noGrp="1"/>
          </p:cNvSpPr>
          <p:nvPr>
            <p:ph type="sldNum" sz="quarter" idx="12"/>
          </p:nvPr>
        </p:nvSpPr>
        <p:spPr/>
        <p:txBody>
          <a:bodyPr/>
          <a:lstStyle/>
          <a:p>
            <a:fld id="{363C3B3F-3409-489D-8424-19C2AF53C6BC}" type="slidenum">
              <a:rPr lang="en-US" smtClean="0"/>
              <a:t>16</a:t>
            </a:fld>
            <a:endParaRPr lang="en-US"/>
          </a:p>
        </p:txBody>
      </p:sp>
      <p:sp>
        <p:nvSpPr>
          <p:cNvPr id="241" name="Footer Placeholder 240"/>
          <p:cNvSpPr>
            <a:spLocks noGrp="1"/>
          </p:cNvSpPr>
          <p:nvPr>
            <p:ph type="ftr" sz="quarter" idx="11"/>
          </p:nvPr>
        </p:nvSpPr>
        <p:spPr/>
        <p:txBody>
          <a:bodyPr/>
          <a:lstStyle/>
          <a:p>
            <a:r>
              <a:rPr lang="en-US" smtClean="0"/>
              <a:t>CSE340, ACH</a:t>
            </a:r>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294570"/>
                                        </p:tgtEl>
                                        <p:attrNameLst>
                                          <p:attrName>style.visibility</p:attrName>
                                        </p:attrNameLst>
                                      </p:cBhvr>
                                      <p:to>
                                        <p:strVal val="visible"/>
                                      </p:to>
                                    </p:set>
                                  </p:childTnLst>
                                  <p:subTnLst>
                                    <p:set>
                                      <p:cBhvr override="childStyle">
                                        <p:cTn dur="1" fill="hold" display="0" masterRel="nextClick" afterEffect="1"/>
                                        <p:tgtEl>
                                          <p:spTgt spid="1294570"/>
                                        </p:tgtEl>
                                        <p:attrNameLst>
                                          <p:attrName>style.visibility</p:attrName>
                                        </p:attrNameLst>
                                      </p:cBhvr>
                                      <p:to>
                                        <p:strVal val="hidden"/>
                                      </p:to>
                                    </p:set>
                                  </p:subTnLst>
                                </p:cTn>
                              </p:par>
                              <p:par>
                                <p:cTn id="7" presetID="1" presetClass="entr" presetSubtype="0" fill="hold" nodeType="withEffect">
                                  <p:stCondLst>
                                    <p:cond delay="0"/>
                                  </p:stCondLst>
                                  <p:childTnLst>
                                    <p:set>
                                      <p:cBhvr>
                                        <p:cTn id="8" dur="1" fill="hold">
                                          <p:stCondLst>
                                            <p:cond delay="0"/>
                                          </p:stCondLst>
                                        </p:cTn>
                                        <p:tgtEl>
                                          <p:spTgt spid="1294338"/>
                                        </p:tgtEl>
                                        <p:attrNameLst>
                                          <p:attrName>style.visibility</p:attrName>
                                        </p:attrNameLst>
                                      </p:cBhvr>
                                      <p:to>
                                        <p:strVal val="visible"/>
                                      </p:to>
                                    </p:set>
                                  </p:childTnLst>
                                  <p:subTnLst>
                                    <p:set>
                                      <p:cBhvr override="childStyle">
                                        <p:cTn dur="1" fill="hold" display="0" masterRel="nextClick" afterEffect="1"/>
                                        <p:tgtEl>
                                          <p:spTgt spid="1294338"/>
                                        </p:tgtEl>
                                        <p:attrNameLst>
                                          <p:attrName>style.visibility</p:attrName>
                                        </p:attrNameLst>
                                      </p:cBhvr>
                                      <p:to>
                                        <p:strVal val="hidden"/>
                                      </p:to>
                                    </p:set>
                                  </p:sub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par>
                                <p:cTn id="13" presetID="22" presetClass="entr" presetSubtype="1" fill="hold" nodeType="withEffect">
                                  <p:stCondLst>
                                    <p:cond delay="0"/>
                                  </p:stCondLst>
                                  <p:childTnLst>
                                    <p:set>
                                      <p:cBhvr>
                                        <p:cTn id="14" dur="1" fill="hold">
                                          <p:stCondLst>
                                            <p:cond delay="0"/>
                                          </p:stCondLst>
                                        </p:cTn>
                                        <p:tgtEl>
                                          <p:spTgt spid="1294571"/>
                                        </p:tgtEl>
                                        <p:attrNameLst>
                                          <p:attrName>style.visibility</p:attrName>
                                        </p:attrNameLst>
                                      </p:cBhvr>
                                      <p:to>
                                        <p:strVal val="visible"/>
                                      </p:to>
                                    </p:set>
                                    <p:animEffect transition="in" filter="wipe(up)">
                                      <p:cBhvr>
                                        <p:cTn id="15" dur="500"/>
                                        <p:tgtEl>
                                          <p:spTgt spid="1294571"/>
                                        </p:tgtEl>
                                      </p:cBhvr>
                                    </p:animEffect>
                                  </p:childTnLst>
                                </p:cTn>
                              </p:par>
                            </p:childTnLst>
                          </p:cTn>
                        </p:par>
                        <p:par>
                          <p:cTn id="16" fill="hold">
                            <p:stCondLst>
                              <p:cond delay="500"/>
                            </p:stCondLst>
                            <p:childTnLst>
                              <p:par>
                                <p:cTn id="17" presetID="1" presetClass="entr" presetSubtype="0" fill="hold" grpId="0" nodeType="afterEffect">
                                  <p:stCondLst>
                                    <p:cond delay="0"/>
                                  </p:stCondLst>
                                  <p:childTnLst>
                                    <p:set>
                                      <p:cBhvr>
                                        <p:cTn id="18" dur="1" fill="hold">
                                          <p:stCondLst>
                                            <p:cond delay="0"/>
                                          </p:stCondLst>
                                        </p:cTn>
                                        <p:tgtEl>
                                          <p:spTgt spid="1294361"/>
                                        </p:tgtEl>
                                        <p:attrNameLst>
                                          <p:attrName>style.visibility</p:attrName>
                                        </p:attrNameLst>
                                      </p:cBhvr>
                                      <p:to>
                                        <p:strVal val="visible"/>
                                      </p:to>
                                    </p:set>
                                  </p:childTnLst>
                                </p:cTn>
                              </p:par>
                            </p:childTnLst>
                          </p:cTn>
                        </p:par>
                        <p:par>
                          <p:cTn id="19" fill="hold">
                            <p:stCondLst>
                              <p:cond delay="500"/>
                            </p:stCondLst>
                            <p:childTnLst>
                              <p:par>
                                <p:cTn id="20" presetID="1" presetClass="entr" presetSubtype="0" fill="hold" nodeType="afterEffect">
                                  <p:stCondLst>
                                    <p:cond delay="0"/>
                                  </p:stCondLst>
                                  <p:childTnLst>
                                    <p:set>
                                      <p:cBhvr>
                                        <p:cTn id="21" dur="1" fill="hold">
                                          <p:stCondLst>
                                            <p:cond delay="0"/>
                                          </p:stCondLst>
                                        </p:cTn>
                                        <p:tgtEl>
                                          <p:spTgt spid="6"/>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up)">
                                      <p:cBhvr>
                                        <p:cTn id="26" dur="500"/>
                                        <p:tgtEl>
                                          <p:spTgt spid="3"/>
                                        </p:tgtEl>
                                      </p:cBhvr>
                                    </p:animEffect>
                                  </p:childTnLst>
                                </p:cTn>
                              </p:par>
                              <p:par>
                                <p:cTn id="27" presetID="22" presetClass="entr" presetSubtype="1" fill="hold" nodeType="with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wipe(up)">
                                      <p:cBhvr>
                                        <p:cTn id="2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4361" grpId="0"/>
      <p:bldP spid="129457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6930" name="Rectangle 2"/>
          <p:cNvSpPr>
            <a:spLocks noGrp="1" noChangeArrowheads="1"/>
          </p:cNvSpPr>
          <p:nvPr>
            <p:ph type="title"/>
          </p:nvPr>
        </p:nvSpPr>
        <p:spPr>
          <a:xfrm>
            <a:off x="457200" y="274638"/>
            <a:ext cx="8229600" cy="563562"/>
          </a:xfrm>
        </p:spPr>
        <p:txBody>
          <a:bodyPr>
            <a:noAutofit/>
          </a:bodyPr>
          <a:lstStyle/>
          <a:p>
            <a:r>
              <a:rPr lang="en-US" sz="3600" dirty="0"/>
              <a:t>Load-use Hazard Detection Unit</a:t>
            </a:r>
          </a:p>
        </p:txBody>
      </p:sp>
      <p:sp>
        <p:nvSpPr>
          <p:cNvPr id="1276931" name="Rectangle 3"/>
          <p:cNvSpPr>
            <a:spLocks noGrp="1" noChangeArrowheads="1"/>
          </p:cNvSpPr>
          <p:nvPr>
            <p:ph type="body" idx="1"/>
          </p:nvPr>
        </p:nvSpPr>
        <p:spPr>
          <a:xfrm>
            <a:off x="533400" y="838200"/>
            <a:ext cx="8153400" cy="781050"/>
          </a:xfrm>
        </p:spPr>
        <p:txBody>
          <a:bodyPr>
            <a:normAutofit fontScale="85000" lnSpcReduction="20000"/>
          </a:bodyPr>
          <a:lstStyle/>
          <a:p>
            <a:pPr>
              <a:lnSpc>
                <a:spcPct val="100000"/>
              </a:lnSpc>
              <a:spcBef>
                <a:spcPct val="30000"/>
              </a:spcBef>
            </a:pPr>
            <a:r>
              <a:rPr lang="en-US"/>
              <a:t>Need a Hazard detection Unit in the ID stage that inserts a stall between the load and its use</a:t>
            </a:r>
          </a:p>
        </p:txBody>
      </p:sp>
      <p:sp>
        <p:nvSpPr>
          <p:cNvPr id="1276932" name="Rectangle 4"/>
          <p:cNvSpPr>
            <a:spLocks noChangeArrowheads="1"/>
          </p:cNvSpPr>
          <p:nvPr/>
        </p:nvSpPr>
        <p:spPr bwMode="auto">
          <a:xfrm>
            <a:off x="838200" y="1752600"/>
            <a:ext cx="7391400" cy="1574800"/>
          </a:xfrm>
          <a:prstGeom prst="rect">
            <a:avLst/>
          </a:prstGeom>
          <a:noFill/>
          <a:ln w="12700">
            <a:noFill/>
            <a:miter lim="800000"/>
            <a:headEnd/>
            <a:tailEnd/>
          </a:ln>
          <a:effectLst/>
        </p:spPr>
        <p:txBody>
          <a:bodyPr lIns="63500" tIns="25400" rIns="63500" bIns="25400">
            <a:spAutoFit/>
          </a:bodyPr>
          <a:lstStyle/>
          <a:p>
            <a:pPr marL="457200" indent="-457200">
              <a:spcBef>
                <a:spcPct val="65000"/>
              </a:spcBef>
              <a:buClr>
                <a:schemeClr val="accent1"/>
              </a:buClr>
              <a:buSzPct val="75000"/>
              <a:buFont typeface="Wingdings" pitchFamily="2" charset="2"/>
              <a:buAutoNum type="arabicPeriod" startAt="2"/>
            </a:pPr>
            <a:r>
              <a:rPr lang="en-US" sz="2000">
                <a:solidFill>
                  <a:schemeClr val="tx1"/>
                </a:solidFill>
              </a:rPr>
              <a:t>ID Hazard Detection</a:t>
            </a:r>
          </a:p>
          <a:p>
            <a:pPr marL="457200" indent="-457200">
              <a:buClr>
                <a:schemeClr val="accent1"/>
              </a:buClr>
              <a:buSzPct val="75000"/>
              <a:buFont typeface="Wingdings" pitchFamily="2" charset="2"/>
              <a:buNone/>
            </a:pPr>
            <a:r>
              <a:rPr lang="en-US" sz="2000">
                <a:solidFill>
                  <a:schemeClr val="tx1"/>
                </a:solidFill>
                <a:latin typeface="Courier New" pitchFamily="49" charset="0"/>
              </a:rPr>
              <a:t>if (ID/EX.MemRead</a:t>
            </a:r>
          </a:p>
          <a:p>
            <a:pPr marL="457200" indent="-457200">
              <a:buClr>
                <a:schemeClr val="accent1"/>
              </a:buClr>
              <a:buSzPct val="75000"/>
              <a:buFont typeface="Wingdings" pitchFamily="2" charset="2"/>
              <a:buNone/>
            </a:pPr>
            <a:r>
              <a:rPr lang="en-US" sz="2000">
                <a:solidFill>
                  <a:schemeClr val="tx1"/>
                </a:solidFill>
                <a:latin typeface="Courier New" pitchFamily="49" charset="0"/>
              </a:rPr>
              <a:t>and ((ID/EX.RegisterRt = IF/ID.RegisterRs)</a:t>
            </a:r>
          </a:p>
          <a:p>
            <a:pPr marL="457200" indent="-457200">
              <a:buClr>
                <a:schemeClr val="accent1"/>
              </a:buClr>
              <a:buSzPct val="75000"/>
              <a:buFont typeface="Wingdings" pitchFamily="2" charset="2"/>
              <a:buNone/>
            </a:pPr>
            <a:r>
              <a:rPr lang="en-US" sz="2000">
                <a:solidFill>
                  <a:schemeClr val="tx1"/>
                </a:solidFill>
                <a:latin typeface="Courier New" pitchFamily="49" charset="0"/>
              </a:rPr>
              <a:t>or  (ID/EX.RegisterRt = IF/ID.RegisterRt)))</a:t>
            </a:r>
          </a:p>
          <a:p>
            <a:pPr marL="457200" indent="-457200">
              <a:buClr>
                <a:schemeClr val="accent1"/>
              </a:buClr>
              <a:buSzPct val="75000"/>
              <a:buFont typeface="Wingdings" pitchFamily="2" charset="2"/>
              <a:buNone/>
            </a:pPr>
            <a:r>
              <a:rPr lang="en-US" sz="2000">
                <a:solidFill>
                  <a:schemeClr val="tx1"/>
                </a:solidFill>
                <a:latin typeface="Courier New" pitchFamily="49" charset="0"/>
              </a:rPr>
              <a:t>stall the pipeline</a:t>
            </a:r>
          </a:p>
        </p:txBody>
      </p:sp>
      <p:sp>
        <p:nvSpPr>
          <p:cNvPr id="1276933" name="Rectangle 5"/>
          <p:cNvSpPr>
            <a:spLocks noChangeArrowheads="1"/>
          </p:cNvSpPr>
          <p:nvPr/>
        </p:nvSpPr>
        <p:spPr bwMode="auto">
          <a:xfrm>
            <a:off x="457200" y="3581400"/>
            <a:ext cx="8153400" cy="2716213"/>
          </a:xfrm>
          <a:prstGeom prst="rect">
            <a:avLst/>
          </a:prstGeom>
          <a:noFill/>
          <a:ln w="12700">
            <a:noFill/>
            <a:miter lim="800000"/>
            <a:headEnd/>
            <a:tailEnd/>
          </a:ln>
          <a:effectLst/>
        </p:spPr>
        <p:txBody>
          <a:bodyPr lIns="63500" tIns="25400" rIns="63500" bIns="25400">
            <a:spAutoFit/>
          </a:bodyPr>
          <a:lstStyle/>
          <a:p>
            <a:pPr marL="287338" indent="-287338">
              <a:spcBef>
                <a:spcPct val="30000"/>
              </a:spcBef>
              <a:buClr>
                <a:schemeClr val="accent1"/>
              </a:buClr>
              <a:buSzPct val="75000"/>
              <a:buFont typeface="Wingdings" pitchFamily="2" charset="2"/>
              <a:buChar char="q"/>
            </a:pPr>
            <a:r>
              <a:rPr lang="en-US" sz="2400">
                <a:solidFill>
                  <a:schemeClr val="tx1"/>
                </a:solidFill>
              </a:rPr>
              <a:t>The first line tests to see if the instruction now in the EX stage is a </a:t>
            </a:r>
            <a:r>
              <a:rPr lang="en-US" sz="2400">
                <a:solidFill>
                  <a:schemeClr val="tx1"/>
                </a:solidFill>
                <a:latin typeface="Courier New" pitchFamily="49" charset="0"/>
              </a:rPr>
              <a:t>lw</a:t>
            </a:r>
            <a:r>
              <a:rPr lang="en-US" sz="2400">
                <a:solidFill>
                  <a:schemeClr val="tx1"/>
                </a:solidFill>
              </a:rPr>
              <a:t>; the next two lines check to see if the destination register of the </a:t>
            </a:r>
            <a:r>
              <a:rPr lang="en-US" sz="2400">
                <a:solidFill>
                  <a:schemeClr val="tx1"/>
                </a:solidFill>
                <a:latin typeface="Courier New" pitchFamily="49" charset="0"/>
              </a:rPr>
              <a:t>lw</a:t>
            </a:r>
            <a:r>
              <a:rPr lang="en-US" sz="2400">
                <a:solidFill>
                  <a:schemeClr val="tx1"/>
                </a:solidFill>
              </a:rPr>
              <a:t> matches either source register of the instruction in the ID stage (the load-use instruction)</a:t>
            </a:r>
          </a:p>
          <a:p>
            <a:pPr marL="287338" indent="-287338">
              <a:spcBef>
                <a:spcPct val="30000"/>
              </a:spcBef>
              <a:buClr>
                <a:schemeClr val="accent1"/>
              </a:buClr>
              <a:buSzPct val="75000"/>
              <a:buFont typeface="Wingdings" pitchFamily="2" charset="2"/>
              <a:buChar char="q"/>
            </a:pPr>
            <a:r>
              <a:rPr lang="en-US" sz="2400">
                <a:solidFill>
                  <a:schemeClr val="tx1"/>
                </a:solidFill>
              </a:rPr>
              <a:t>After this one cycle stall, the forwarding logic can handle the remaining data hazards</a:t>
            </a:r>
          </a:p>
        </p:txBody>
      </p:sp>
      <p:sp>
        <p:nvSpPr>
          <p:cNvPr id="6" name="Slide Number Placeholder 5"/>
          <p:cNvSpPr>
            <a:spLocks noGrp="1"/>
          </p:cNvSpPr>
          <p:nvPr>
            <p:ph type="sldNum" sz="quarter" idx="12"/>
          </p:nvPr>
        </p:nvSpPr>
        <p:spPr/>
        <p:txBody>
          <a:bodyPr/>
          <a:lstStyle/>
          <a:p>
            <a:fld id="{363C3B3F-3409-489D-8424-19C2AF53C6BC}" type="slidenum">
              <a:rPr lang="en-US" smtClean="0"/>
              <a:t>17</a:t>
            </a:fld>
            <a:endParaRPr lang="en-US"/>
          </a:p>
        </p:txBody>
      </p:sp>
      <p:sp>
        <p:nvSpPr>
          <p:cNvPr id="7" name="Footer Placeholder 6"/>
          <p:cNvSpPr>
            <a:spLocks noGrp="1"/>
          </p:cNvSpPr>
          <p:nvPr>
            <p:ph type="ftr" sz="quarter" idx="11"/>
          </p:nvPr>
        </p:nvSpPr>
        <p:spPr/>
        <p:txBody>
          <a:bodyPr/>
          <a:lstStyle/>
          <a:p>
            <a:r>
              <a:rPr lang="en-US" smtClean="0"/>
              <a:t>CSE340, ACH</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7693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7693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7693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7954" name="Rectangle 2"/>
          <p:cNvSpPr>
            <a:spLocks noGrp="1" noChangeArrowheads="1"/>
          </p:cNvSpPr>
          <p:nvPr>
            <p:ph type="title"/>
          </p:nvPr>
        </p:nvSpPr>
        <p:spPr>
          <a:xfrm>
            <a:off x="457200" y="274638"/>
            <a:ext cx="8229600" cy="563562"/>
          </a:xfrm>
        </p:spPr>
        <p:txBody>
          <a:bodyPr>
            <a:noAutofit/>
          </a:bodyPr>
          <a:lstStyle/>
          <a:p>
            <a:r>
              <a:rPr lang="en-US" sz="3600" dirty="0"/>
              <a:t>Stall Hardware</a:t>
            </a:r>
          </a:p>
        </p:txBody>
      </p:sp>
      <p:sp>
        <p:nvSpPr>
          <p:cNvPr id="1277955" name="Rectangle 3"/>
          <p:cNvSpPr>
            <a:spLocks noGrp="1" noChangeArrowheads="1"/>
          </p:cNvSpPr>
          <p:nvPr>
            <p:ph type="body" idx="1"/>
          </p:nvPr>
        </p:nvSpPr>
        <p:spPr>
          <a:xfrm>
            <a:off x="457200" y="762000"/>
            <a:ext cx="8305800" cy="5738813"/>
          </a:xfrm>
        </p:spPr>
        <p:txBody>
          <a:bodyPr>
            <a:normAutofit fontScale="77500" lnSpcReduction="20000"/>
          </a:bodyPr>
          <a:lstStyle/>
          <a:p>
            <a:pPr>
              <a:lnSpc>
                <a:spcPct val="100000"/>
              </a:lnSpc>
              <a:spcBef>
                <a:spcPct val="30000"/>
              </a:spcBef>
            </a:pPr>
            <a:r>
              <a:rPr lang="en-US" dirty="0"/>
              <a:t>Along with the Hazard Unit, we have to implement the stall</a:t>
            </a:r>
          </a:p>
          <a:p>
            <a:pPr>
              <a:lnSpc>
                <a:spcPct val="100000"/>
              </a:lnSpc>
              <a:spcBef>
                <a:spcPct val="30000"/>
              </a:spcBef>
            </a:pPr>
            <a:r>
              <a:rPr lang="en-US" dirty="0"/>
              <a:t>Prevent the instructions in the IF and ID stages from progressing down the pipeline – done by preventing the PC register and the IF/ID pipeline register from changing</a:t>
            </a:r>
          </a:p>
          <a:p>
            <a:pPr lvl="1">
              <a:lnSpc>
                <a:spcPct val="100000"/>
              </a:lnSpc>
              <a:spcBef>
                <a:spcPct val="30000"/>
              </a:spcBef>
            </a:pPr>
            <a:r>
              <a:rPr lang="en-US" dirty="0"/>
              <a:t>Hazard detection Unit controls the writing of the PC (</a:t>
            </a:r>
            <a:r>
              <a:rPr lang="en-US" dirty="0" err="1">
                <a:latin typeface="Courier New" pitchFamily="49" charset="0"/>
              </a:rPr>
              <a:t>PC.write</a:t>
            </a:r>
            <a:r>
              <a:rPr lang="en-US" dirty="0"/>
              <a:t>) and IF/ID (</a:t>
            </a:r>
            <a:r>
              <a:rPr lang="en-US" dirty="0">
                <a:latin typeface="Courier New" pitchFamily="49" charset="0"/>
              </a:rPr>
              <a:t>IF/</a:t>
            </a:r>
            <a:r>
              <a:rPr lang="en-US" dirty="0" err="1">
                <a:latin typeface="Courier New" pitchFamily="49" charset="0"/>
              </a:rPr>
              <a:t>ID.write</a:t>
            </a:r>
            <a:r>
              <a:rPr lang="en-US" dirty="0"/>
              <a:t>) registers</a:t>
            </a:r>
          </a:p>
          <a:p>
            <a:pPr>
              <a:lnSpc>
                <a:spcPct val="100000"/>
              </a:lnSpc>
              <a:spcBef>
                <a:spcPct val="30000"/>
              </a:spcBef>
            </a:pPr>
            <a:r>
              <a:rPr lang="en-US" dirty="0"/>
              <a:t>Insert a “bubble” between the </a:t>
            </a:r>
            <a:r>
              <a:rPr lang="en-US" dirty="0" err="1">
                <a:latin typeface="Courier New" pitchFamily="49" charset="0"/>
              </a:rPr>
              <a:t>lw</a:t>
            </a:r>
            <a:r>
              <a:rPr lang="en-US" dirty="0"/>
              <a:t> instruction (in the EX stage) and the load-use instruction (in the ID stage) (i.e., insert a </a:t>
            </a:r>
            <a:r>
              <a:rPr lang="en-US" dirty="0" err="1">
                <a:latin typeface="Courier New" pitchFamily="49" charset="0"/>
              </a:rPr>
              <a:t>noop</a:t>
            </a:r>
            <a:r>
              <a:rPr lang="en-US" dirty="0"/>
              <a:t> in the execution stream)</a:t>
            </a:r>
          </a:p>
          <a:p>
            <a:pPr lvl="1">
              <a:lnSpc>
                <a:spcPct val="100000"/>
              </a:lnSpc>
              <a:spcBef>
                <a:spcPct val="30000"/>
              </a:spcBef>
            </a:pPr>
            <a:r>
              <a:rPr lang="en-US" dirty="0"/>
              <a:t>Set the control bits in the EX, MEM, and WB control fields of the ID/EX pipeline register to 0 (</a:t>
            </a:r>
            <a:r>
              <a:rPr lang="en-US" dirty="0" err="1">
                <a:latin typeface="Courier New" pitchFamily="49" charset="0"/>
              </a:rPr>
              <a:t>noop</a:t>
            </a:r>
            <a:r>
              <a:rPr lang="en-US" dirty="0"/>
              <a:t>). The Hazard Unit controls the </a:t>
            </a:r>
            <a:r>
              <a:rPr lang="en-US" dirty="0" err="1"/>
              <a:t>mux</a:t>
            </a:r>
            <a:r>
              <a:rPr lang="en-US" dirty="0"/>
              <a:t> that chooses between the real control values and the 0’s. </a:t>
            </a:r>
          </a:p>
          <a:p>
            <a:pPr>
              <a:lnSpc>
                <a:spcPct val="100000"/>
              </a:lnSpc>
              <a:spcBef>
                <a:spcPct val="30000"/>
              </a:spcBef>
            </a:pPr>
            <a:r>
              <a:rPr lang="en-US" dirty="0"/>
              <a:t>Let the </a:t>
            </a:r>
            <a:r>
              <a:rPr lang="en-US" dirty="0" err="1">
                <a:latin typeface="Courier New" pitchFamily="49" charset="0"/>
              </a:rPr>
              <a:t>lw</a:t>
            </a:r>
            <a:r>
              <a:rPr lang="en-US" dirty="0"/>
              <a:t> instruction and the instructions after it in the pipeline (before it in the code) proceed normally down the pipeline</a:t>
            </a:r>
          </a:p>
        </p:txBody>
      </p:sp>
      <p:sp>
        <p:nvSpPr>
          <p:cNvPr id="4" name="Slide Number Placeholder 3"/>
          <p:cNvSpPr>
            <a:spLocks noGrp="1"/>
          </p:cNvSpPr>
          <p:nvPr>
            <p:ph type="sldNum" sz="quarter" idx="12"/>
          </p:nvPr>
        </p:nvSpPr>
        <p:spPr/>
        <p:txBody>
          <a:bodyPr/>
          <a:lstStyle/>
          <a:p>
            <a:fld id="{363C3B3F-3409-489D-8424-19C2AF53C6BC}" type="slidenum">
              <a:rPr lang="en-US" smtClean="0"/>
              <a:t>18</a:t>
            </a:fld>
            <a:endParaRPr lang="en-US"/>
          </a:p>
        </p:txBody>
      </p:sp>
      <p:sp>
        <p:nvSpPr>
          <p:cNvPr id="5" name="Footer Placeholder 4"/>
          <p:cNvSpPr>
            <a:spLocks noGrp="1"/>
          </p:cNvSpPr>
          <p:nvPr>
            <p:ph type="ftr" sz="quarter" idx="11"/>
          </p:nvPr>
        </p:nvSpPr>
        <p:spPr/>
        <p:txBody>
          <a:bodyPr/>
          <a:lstStyle/>
          <a:p>
            <a:r>
              <a:rPr lang="en-US" smtClean="0"/>
              <a:t>CSE340, ACH</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2779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7795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7795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77955">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7795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7795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77955" grpId="0" build="p"/>
    </p:bld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78978" name="Rectangle 2"/>
          <p:cNvSpPr>
            <a:spLocks noGrp="1" noChangeArrowheads="1"/>
          </p:cNvSpPr>
          <p:nvPr>
            <p:ph type="title"/>
          </p:nvPr>
        </p:nvSpPr>
        <p:spPr>
          <a:xfrm>
            <a:off x="533400" y="304800"/>
            <a:ext cx="8229600" cy="422275"/>
          </a:xfrm>
        </p:spPr>
        <p:txBody>
          <a:bodyPr>
            <a:noAutofit/>
          </a:bodyPr>
          <a:lstStyle/>
          <a:p>
            <a:r>
              <a:rPr lang="en-US" sz="3600" dirty="0"/>
              <a:t>Adding the Hazard Hardware</a:t>
            </a:r>
          </a:p>
        </p:txBody>
      </p:sp>
      <p:sp>
        <p:nvSpPr>
          <p:cNvPr id="1278979" name="Line 3"/>
          <p:cNvSpPr>
            <a:spLocks noChangeShapeType="1"/>
          </p:cNvSpPr>
          <p:nvPr/>
        </p:nvSpPr>
        <p:spPr bwMode="auto">
          <a:xfrm>
            <a:off x="2514600" y="5257800"/>
            <a:ext cx="1752600" cy="0"/>
          </a:xfrm>
          <a:prstGeom prst="line">
            <a:avLst/>
          </a:prstGeom>
          <a:noFill/>
          <a:ln w="19050">
            <a:solidFill>
              <a:schemeClr val="tx1"/>
            </a:solidFill>
            <a:round/>
            <a:headEnd/>
            <a:tailEnd/>
          </a:ln>
          <a:effectLst/>
        </p:spPr>
        <p:txBody>
          <a:bodyPr/>
          <a:lstStyle/>
          <a:p>
            <a:endParaRPr lang="en-US"/>
          </a:p>
        </p:txBody>
      </p:sp>
      <p:sp>
        <p:nvSpPr>
          <p:cNvPr id="1278980" name="Line 4"/>
          <p:cNvSpPr>
            <a:spLocks noChangeShapeType="1"/>
          </p:cNvSpPr>
          <p:nvPr/>
        </p:nvSpPr>
        <p:spPr bwMode="auto">
          <a:xfrm>
            <a:off x="4419600" y="5257800"/>
            <a:ext cx="457200" cy="0"/>
          </a:xfrm>
          <a:prstGeom prst="line">
            <a:avLst/>
          </a:prstGeom>
          <a:noFill/>
          <a:ln w="19050">
            <a:solidFill>
              <a:schemeClr val="tx1"/>
            </a:solidFill>
            <a:round/>
            <a:headEnd/>
            <a:tailEnd/>
          </a:ln>
          <a:effectLst/>
        </p:spPr>
        <p:txBody>
          <a:bodyPr/>
          <a:lstStyle/>
          <a:p>
            <a:endParaRPr lang="en-US"/>
          </a:p>
        </p:txBody>
      </p:sp>
      <p:sp>
        <p:nvSpPr>
          <p:cNvPr id="1278981" name="Line 5"/>
          <p:cNvSpPr>
            <a:spLocks noChangeShapeType="1"/>
          </p:cNvSpPr>
          <p:nvPr/>
        </p:nvSpPr>
        <p:spPr bwMode="auto">
          <a:xfrm>
            <a:off x="6705600" y="5334000"/>
            <a:ext cx="1524000" cy="0"/>
          </a:xfrm>
          <a:prstGeom prst="line">
            <a:avLst/>
          </a:prstGeom>
          <a:noFill/>
          <a:ln w="19050">
            <a:solidFill>
              <a:schemeClr val="tx1"/>
            </a:solidFill>
            <a:round/>
            <a:headEnd/>
            <a:tailEnd/>
          </a:ln>
          <a:effectLst/>
        </p:spPr>
        <p:txBody>
          <a:bodyPr/>
          <a:lstStyle/>
          <a:p>
            <a:endParaRPr lang="en-US"/>
          </a:p>
        </p:txBody>
      </p:sp>
      <p:sp>
        <p:nvSpPr>
          <p:cNvPr id="1278982" name="Line 6"/>
          <p:cNvSpPr>
            <a:spLocks noChangeShapeType="1"/>
          </p:cNvSpPr>
          <p:nvPr/>
        </p:nvSpPr>
        <p:spPr bwMode="auto">
          <a:xfrm>
            <a:off x="2514600" y="4800600"/>
            <a:ext cx="0" cy="1143000"/>
          </a:xfrm>
          <a:prstGeom prst="line">
            <a:avLst/>
          </a:prstGeom>
          <a:noFill/>
          <a:ln w="12700">
            <a:solidFill>
              <a:schemeClr val="tx1"/>
            </a:solidFill>
            <a:round/>
            <a:headEnd/>
            <a:tailEnd/>
          </a:ln>
          <a:effectLst/>
        </p:spPr>
        <p:txBody>
          <a:bodyPr/>
          <a:lstStyle/>
          <a:p>
            <a:endParaRPr lang="en-US"/>
          </a:p>
        </p:txBody>
      </p:sp>
      <p:sp>
        <p:nvSpPr>
          <p:cNvPr id="1278983" name="Line 7"/>
          <p:cNvSpPr>
            <a:spLocks noChangeShapeType="1"/>
          </p:cNvSpPr>
          <p:nvPr/>
        </p:nvSpPr>
        <p:spPr bwMode="auto">
          <a:xfrm>
            <a:off x="2438400" y="6324600"/>
            <a:ext cx="6096000" cy="0"/>
          </a:xfrm>
          <a:prstGeom prst="line">
            <a:avLst/>
          </a:prstGeom>
          <a:noFill/>
          <a:ln w="19050">
            <a:solidFill>
              <a:schemeClr val="tx1"/>
            </a:solidFill>
            <a:round/>
            <a:headEnd/>
            <a:tailEnd/>
          </a:ln>
          <a:effectLst/>
        </p:spPr>
        <p:txBody>
          <a:bodyPr/>
          <a:lstStyle/>
          <a:p>
            <a:endParaRPr lang="en-US"/>
          </a:p>
        </p:txBody>
      </p:sp>
      <p:sp>
        <p:nvSpPr>
          <p:cNvPr id="1278984" name="Line 8"/>
          <p:cNvSpPr>
            <a:spLocks noChangeShapeType="1"/>
          </p:cNvSpPr>
          <p:nvPr/>
        </p:nvSpPr>
        <p:spPr bwMode="auto">
          <a:xfrm>
            <a:off x="8382000" y="5334000"/>
            <a:ext cx="152400" cy="0"/>
          </a:xfrm>
          <a:prstGeom prst="line">
            <a:avLst/>
          </a:prstGeom>
          <a:noFill/>
          <a:ln w="19050">
            <a:solidFill>
              <a:schemeClr val="tx1"/>
            </a:solidFill>
            <a:round/>
            <a:headEnd/>
            <a:tailEnd/>
          </a:ln>
          <a:effectLst/>
        </p:spPr>
        <p:txBody>
          <a:bodyPr/>
          <a:lstStyle/>
          <a:p>
            <a:endParaRPr lang="en-US"/>
          </a:p>
        </p:txBody>
      </p:sp>
      <p:sp>
        <p:nvSpPr>
          <p:cNvPr id="1278985" name="Line 9"/>
          <p:cNvSpPr>
            <a:spLocks noChangeShapeType="1"/>
          </p:cNvSpPr>
          <p:nvPr/>
        </p:nvSpPr>
        <p:spPr bwMode="auto">
          <a:xfrm>
            <a:off x="8534400" y="5334000"/>
            <a:ext cx="0" cy="990600"/>
          </a:xfrm>
          <a:prstGeom prst="line">
            <a:avLst/>
          </a:prstGeom>
          <a:noFill/>
          <a:ln w="12700">
            <a:solidFill>
              <a:schemeClr val="tx1"/>
            </a:solidFill>
            <a:round/>
            <a:headEnd/>
            <a:tailEnd/>
          </a:ln>
          <a:effectLst/>
        </p:spPr>
        <p:txBody>
          <a:bodyPr/>
          <a:lstStyle/>
          <a:p>
            <a:endParaRPr lang="en-US"/>
          </a:p>
        </p:txBody>
      </p:sp>
      <p:sp>
        <p:nvSpPr>
          <p:cNvPr id="1278986" name="Line 10"/>
          <p:cNvSpPr>
            <a:spLocks noChangeShapeType="1"/>
          </p:cNvSpPr>
          <p:nvPr/>
        </p:nvSpPr>
        <p:spPr bwMode="auto">
          <a:xfrm flipV="1">
            <a:off x="2438400" y="3886200"/>
            <a:ext cx="0" cy="2438400"/>
          </a:xfrm>
          <a:prstGeom prst="line">
            <a:avLst/>
          </a:prstGeom>
          <a:noFill/>
          <a:ln w="12700">
            <a:solidFill>
              <a:schemeClr val="tx1"/>
            </a:solidFill>
            <a:round/>
            <a:headEnd/>
            <a:tailEnd/>
          </a:ln>
          <a:effectLst/>
        </p:spPr>
        <p:txBody>
          <a:bodyPr/>
          <a:lstStyle/>
          <a:p>
            <a:endParaRPr lang="en-US"/>
          </a:p>
        </p:txBody>
      </p:sp>
      <p:sp>
        <p:nvSpPr>
          <p:cNvPr id="1278987" name="Line 11"/>
          <p:cNvSpPr>
            <a:spLocks noChangeShapeType="1"/>
          </p:cNvSpPr>
          <p:nvPr/>
        </p:nvSpPr>
        <p:spPr bwMode="auto">
          <a:xfrm>
            <a:off x="2438400" y="3886200"/>
            <a:ext cx="381000" cy="0"/>
          </a:xfrm>
          <a:prstGeom prst="line">
            <a:avLst/>
          </a:prstGeom>
          <a:noFill/>
          <a:ln w="12700">
            <a:solidFill>
              <a:schemeClr val="tx1"/>
            </a:solidFill>
            <a:round/>
            <a:headEnd/>
            <a:tailEnd type="triangle" w="med" len="med"/>
          </a:ln>
          <a:effectLst/>
        </p:spPr>
        <p:txBody>
          <a:bodyPr/>
          <a:lstStyle/>
          <a:p>
            <a:endParaRPr lang="en-US"/>
          </a:p>
        </p:txBody>
      </p:sp>
      <p:grpSp>
        <p:nvGrpSpPr>
          <p:cNvPr id="2" name="Group 12"/>
          <p:cNvGrpSpPr>
            <a:grpSpLocks/>
          </p:cNvGrpSpPr>
          <p:nvPr/>
        </p:nvGrpSpPr>
        <p:grpSpPr bwMode="auto">
          <a:xfrm>
            <a:off x="1447800" y="1981200"/>
            <a:ext cx="381000" cy="914400"/>
            <a:chOff x="1392" y="2880"/>
            <a:chExt cx="288" cy="480"/>
          </a:xfrm>
        </p:grpSpPr>
        <p:sp>
          <p:nvSpPr>
            <p:cNvPr id="1278989" name="Line 13"/>
            <p:cNvSpPr>
              <a:spLocks noChangeShapeType="1"/>
            </p:cNvSpPr>
            <p:nvPr/>
          </p:nvSpPr>
          <p:spPr bwMode="auto">
            <a:xfrm>
              <a:off x="1392" y="3072"/>
              <a:ext cx="48" cy="48"/>
            </a:xfrm>
            <a:prstGeom prst="line">
              <a:avLst/>
            </a:prstGeom>
            <a:noFill/>
            <a:ln w="12700">
              <a:solidFill>
                <a:schemeClr val="tx1"/>
              </a:solidFill>
              <a:round/>
              <a:headEnd/>
              <a:tailEnd/>
            </a:ln>
            <a:effectLst/>
          </p:spPr>
          <p:txBody>
            <a:bodyPr/>
            <a:lstStyle/>
            <a:p>
              <a:endParaRPr lang="en-US"/>
            </a:p>
          </p:txBody>
        </p:sp>
        <p:sp>
          <p:nvSpPr>
            <p:cNvPr id="1278990" name="Line 14"/>
            <p:cNvSpPr>
              <a:spLocks noChangeShapeType="1"/>
            </p:cNvSpPr>
            <p:nvPr/>
          </p:nvSpPr>
          <p:spPr bwMode="auto">
            <a:xfrm flipH="1">
              <a:off x="1392" y="3120"/>
              <a:ext cx="48" cy="48"/>
            </a:xfrm>
            <a:prstGeom prst="line">
              <a:avLst/>
            </a:prstGeom>
            <a:noFill/>
            <a:ln w="12700">
              <a:solidFill>
                <a:schemeClr val="tx1"/>
              </a:solidFill>
              <a:round/>
              <a:headEnd/>
              <a:tailEnd/>
            </a:ln>
            <a:effectLst/>
          </p:spPr>
          <p:txBody>
            <a:bodyPr/>
            <a:lstStyle/>
            <a:p>
              <a:endParaRPr lang="en-US"/>
            </a:p>
          </p:txBody>
        </p:sp>
        <p:sp>
          <p:nvSpPr>
            <p:cNvPr id="1278991" name="Line 15"/>
            <p:cNvSpPr>
              <a:spLocks noChangeShapeType="1"/>
            </p:cNvSpPr>
            <p:nvPr/>
          </p:nvSpPr>
          <p:spPr bwMode="auto">
            <a:xfrm flipV="1">
              <a:off x="1392" y="2880"/>
              <a:ext cx="0" cy="192"/>
            </a:xfrm>
            <a:prstGeom prst="line">
              <a:avLst/>
            </a:prstGeom>
            <a:noFill/>
            <a:ln w="12700">
              <a:solidFill>
                <a:schemeClr val="tx1"/>
              </a:solidFill>
              <a:round/>
              <a:headEnd/>
              <a:tailEnd/>
            </a:ln>
            <a:effectLst/>
          </p:spPr>
          <p:txBody>
            <a:bodyPr/>
            <a:lstStyle/>
            <a:p>
              <a:endParaRPr lang="en-US"/>
            </a:p>
          </p:txBody>
        </p:sp>
        <p:sp>
          <p:nvSpPr>
            <p:cNvPr id="1278992" name="Line 16"/>
            <p:cNvSpPr>
              <a:spLocks noChangeShapeType="1"/>
            </p:cNvSpPr>
            <p:nvPr/>
          </p:nvSpPr>
          <p:spPr bwMode="auto">
            <a:xfrm flipV="1">
              <a:off x="1392" y="3168"/>
              <a:ext cx="0" cy="192"/>
            </a:xfrm>
            <a:prstGeom prst="line">
              <a:avLst/>
            </a:prstGeom>
            <a:noFill/>
            <a:ln w="12700">
              <a:solidFill>
                <a:schemeClr val="tx1"/>
              </a:solidFill>
              <a:round/>
              <a:headEnd/>
              <a:tailEnd/>
            </a:ln>
            <a:effectLst/>
          </p:spPr>
          <p:txBody>
            <a:bodyPr/>
            <a:lstStyle/>
            <a:p>
              <a:endParaRPr lang="en-US"/>
            </a:p>
          </p:txBody>
        </p:sp>
        <p:sp>
          <p:nvSpPr>
            <p:cNvPr id="1278993" name="Line 17"/>
            <p:cNvSpPr>
              <a:spLocks noChangeShapeType="1"/>
            </p:cNvSpPr>
            <p:nvPr/>
          </p:nvSpPr>
          <p:spPr bwMode="auto">
            <a:xfrm flipV="1">
              <a:off x="1392" y="3216"/>
              <a:ext cx="288" cy="144"/>
            </a:xfrm>
            <a:prstGeom prst="line">
              <a:avLst/>
            </a:prstGeom>
            <a:noFill/>
            <a:ln w="12700">
              <a:solidFill>
                <a:schemeClr val="tx1"/>
              </a:solidFill>
              <a:round/>
              <a:headEnd/>
              <a:tailEnd/>
            </a:ln>
            <a:effectLst/>
          </p:spPr>
          <p:txBody>
            <a:bodyPr/>
            <a:lstStyle/>
            <a:p>
              <a:endParaRPr lang="en-US"/>
            </a:p>
          </p:txBody>
        </p:sp>
        <p:sp>
          <p:nvSpPr>
            <p:cNvPr id="1278994" name="Line 18"/>
            <p:cNvSpPr>
              <a:spLocks noChangeShapeType="1"/>
            </p:cNvSpPr>
            <p:nvPr/>
          </p:nvSpPr>
          <p:spPr bwMode="auto">
            <a:xfrm flipV="1">
              <a:off x="1680" y="3024"/>
              <a:ext cx="0" cy="192"/>
            </a:xfrm>
            <a:prstGeom prst="line">
              <a:avLst/>
            </a:prstGeom>
            <a:noFill/>
            <a:ln w="12700">
              <a:solidFill>
                <a:schemeClr val="tx1"/>
              </a:solidFill>
              <a:round/>
              <a:headEnd/>
              <a:tailEnd/>
            </a:ln>
            <a:effectLst/>
          </p:spPr>
          <p:txBody>
            <a:bodyPr/>
            <a:lstStyle/>
            <a:p>
              <a:endParaRPr lang="en-US"/>
            </a:p>
          </p:txBody>
        </p:sp>
        <p:sp>
          <p:nvSpPr>
            <p:cNvPr id="1278995" name="Line 19"/>
            <p:cNvSpPr>
              <a:spLocks noChangeShapeType="1"/>
            </p:cNvSpPr>
            <p:nvPr/>
          </p:nvSpPr>
          <p:spPr bwMode="auto">
            <a:xfrm>
              <a:off x="1392" y="2880"/>
              <a:ext cx="288" cy="144"/>
            </a:xfrm>
            <a:prstGeom prst="line">
              <a:avLst/>
            </a:prstGeom>
            <a:noFill/>
            <a:ln w="12700">
              <a:solidFill>
                <a:schemeClr val="tx1"/>
              </a:solidFill>
              <a:round/>
              <a:headEnd/>
              <a:tailEnd/>
            </a:ln>
            <a:effectLst/>
          </p:spPr>
          <p:txBody>
            <a:bodyPr/>
            <a:lstStyle/>
            <a:p>
              <a:endParaRPr lang="en-US"/>
            </a:p>
          </p:txBody>
        </p:sp>
      </p:grpSp>
      <p:sp>
        <p:nvSpPr>
          <p:cNvPr id="1278996" name="Rectangle 20"/>
          <p:cNvSpPr>
            <a:spLocks noChangeArrowheads="1"/>
          </p:cNvSpPr>
          <p:nvPr/>
        </p:nvSpPr>
        <p:spPr bwMode="auto">
          <a:xfrm>
            <a:off x="762000" y="2971800"/>
            <a:ext cx="1295400" cy="1447800"/>
          </a:xfrm>
          <a:prstGeom prst="rect">
            <a:avLst/>
          </a:prstGeom>
          <a:noFill/>
          <a:ln w="12700">
            <a:solidFill>
              <a:schemeClr val="tx1"/>
            </a:solidFill>
            <a:miter lim="800000"/>
            <a:headEnd/>
            <a:tailEnd/>
          </a:ln>
          <a:effectLst/>
        </p:spPr>
        <p:txBody>
          <a:bodyPr wrap="none" anchor="ctr"/>
          <a:lstStyle/>
          <a:p>
            <a:endParaRPr lang="en-US"/>
          </a:p>
        </p:txBody>
      </p:sp>
      <p:sp>
        <p:nvSpPr>
          <p:cNvPr id="1278997" name="Rectangle 21"/>
          <p:cNvSpPr>
            <a:spLocks noChangeArrowheads="1"/>
          </p:cNvSpPr>
          <p:nvPr/>
        </p:nvSpPr>
        <p:spPr bwMode="auto">
          <a:xfrm>
            <a:off x="381000" y="3352800"/>
            <a:ext cx="152400" cy="838200"/>
          </a:xfrm>
          <a:prstGeom prst="rect">
            <a:avLst/>
          </a:prstGeom>
          <a:noFill/>
          <a:ln w="12700">
            <a:solidFill>
              <a:schemeClr val="accent2"/>
            </a:solidFill>
            <a:miter lim="800000"/>
            <a:headEnd/>
            <a:tailEnd/>
          </a:ln>
          <a:effectLst/>
        </p:spPr>
        <p:txBody>
          <a:bodyPr wrap="none" anchor="ctr"/>
          <a:lstStyle/>
          <a:p>
            <a:endParaRPr lang="en-US"/>
          </a:p>
        </p:txBody>
      </p:sp>
      <p:sp>
        <p:nvSpPr>
          <p:cNvPr id="1278998" name="Line 22"/>
          <p:cNvSpPr>
            <a:spLocks noChangeShapeType="1"/>
          </p:cNvSpPr>
          <p:nvPr/>
        </p:nvSpPr>
        <p:spPr bwMode="auto">
          <a:xfrm>
            <a:off x="533400" y="3733800"/>
            <a:ext cx="228600" cy="0"/>
          </a:xfrm>
          <a:prstGeom prst="line">
            <a:avLst/>
          </a:prstGeom>
          <a:noFill/>
          <a:ln w="28575">
            <a:solidFill>
              <a:schemeClr val="tx1"/>
            </a:solidFill>
            <a:round/>
            <a:headEnd/>
            <a:tailEnd type="triangle" w="med" len="med"/>
          </a:ln>
          <a:effectLst/>
        </p:spPr>
        <p:txBody>
          <a:bodyPr/>
          <a:lstStyle/>
          <a:p>
            <a:endParaRPr lang="en-US"/>
          </a:p>
        </p:txBody>
      </p:sp>
      <p:sp>
        <p:nvSpPr>
          <p:cNvPr id="1278999" name="Line 23"/>
          <p:cNvSpPr>
            <a:spLocks noChangeShapeType="1"/>
          </p:cNvSpPr>
          <p:nvPr/>
        </p:nvSpPr>
        <p:spPr bwMode="auto">
          <a:xfrm>
            <a:off x="609600" y="2133600"/>
            <a:ext cx="838200" cy="0"/>
          </a:xfrm>
          <a:prstGeom prst="line">
            <a:avLst/>
          </a:prstGeom>
          <a:noFill/>
          <a:ln w="28575">
            <a:solidFill>
              <a:schemeClr val="tx1"/>
            </a:solidFill>
            <a:round/>
            <a:headEnd/>
            <a:tailEnd type="triangle" w="med" len="med"/>
          </a:ln>
          <a:effectLst/>
        </p:spPr>
        <p:txBody>
          <a:bodyPr/>
          <a:lstStyle/>
          <a:p>
            <a:endParaRPr lang="en-US"/>
          </a:p>
        </p:txBody>
      </p:sp>
      <p:sp>
        <p:nvSpPr>
          <p:cNvPr id="1279000" name="Line 24"/>
          <p:cNvSpPr>
            <a:spLocks noChangeShapeType="1"/>
          </p:cNvSpPr>
          <p:nvPr/>
        </p:nvSpPr>
        <p:spPr bwMode="auto">
          <a:xfrm>
            <a:off x="1066800" y="2743200"/>
            <a:ext cx="381000" cy="0"/>
          </a:xfrm>
          <a:prstGeom prst="line">
            <a:avLst/>
          </a:prstGeom>
          <a:noFill/>
          <a:ln w="28575">
            <a:solidFill>
              <a:schemeClr val="tx1"/>
            </a:solidFill>
            <a:round/>
            <a:headEnd/>
            <a:tailEnd type="triangle" w="med" len="med"/>
          </a:ln>
          <a:effectLst/>
        </p:spPr>
        <p:txBody>
          <a:bodyPr/>
          <a:lstStyle/>
          <a:p>
            <a:endParaRPr lang="en-US"/>
          </a:p>
        </p:txBody>
      </p:sp>
      <p:sp>
        <p:nvSpPr>
          <p:cNvPr id="1279001" name="Text Box 25"/>
          <p:cNvSpPr txBox="1">
            <a:spLocks noChangeArrowheads="1"/>
          </p:cNvSpPr>
          <p:nvPr/>
        </p:nvSpPr>
        <p:spPr bwMode="auto">
          <a:xfrm>
            <a:off x="685800" y="3505200"/>
            <a:ext cx="741363" cy="457200"/>
          </a:xfrm>
          <a:prstGeom prst="rect">
            <a:avLst/>
          </a:prstGeom>
          <a:noFill/>
          <a:ln w="12700">
            <a:noFill/>
            <a:miter lim="800000"/>
            <a:headEnd/>
            <a:tailEnd/>
          </a:ln>
          <a:effectLst/>
        </p:spPr>
        <p:txBody>
          <a:bodyPr wrap="none">
            <a:spAutoFit/>
          </a:bodyPr>
          <a:lstStyle/>
          <a:p>
            <a:r>
              <a:rPr lang="en-US" sz="1200">
                <a:solidFill>
                  <a:schemeClr val="tx1"/>
                </a:solidFill>
              </a:rPr>
              <a:t>Read</a:t>
            </a:r>
          </a:p>
          <a:p>
            <a:r>
              <a:rPr lang="en-US" sz="1200">
                <a:solidFill>
                  <a:schemeClr val="tx1"/>
                </a:solidFill>
              </a:rPr>
              <a:t>Address</a:t>
            </a:r>
          </a:p>
        </p:txBody>
      </p:sp>
      <p:sp>
        <p:nvSpPr>
          <p:cNvPr id="1279002" name="Text Box 26"/>
          <p:cNvSpPr txBox="1">
            <a:spLocks noChangeArrowheads="1"/>
          </p:cNvSpPr>
          <p:nvPr/>
        </p:nvSpPr>
        <p:spPr bwMode="auto">
          <a:xfrm>
            <a:off x="928688" y="3025775"/>
            <a:ext cx="1098550" cy="517525"/>
          </a:xfrm>
          <a:prstGeom prst="rect">
            <a:avLst/>
          </a:prstGeom>
          <a:noFill/>
          <a:ln w="12700">
            <a:noFill/>
            <a:miter lim="800000"/>
            <a:headEnd/>
            <a:tailEnd/>
          </a:ln>
          <a:effectLst/>
        </p:spPr>
        <p:txBody>
          <a:bodyPr wrap="none">
            <a:spAutoFit/>
          </a:bodyPr>
          <a:lstStyle/>
          <a:p>
            <a:pPr algn="ctr"/>
            <a:r>
              <a:rPr lang="en-US" sz="1400" b="1">
                <a:solidFill>
                  <a:schemeClr val="tx1"/>
                </a:solidFill>
              </a:rPr>
              <a:t>Instruction</a:t>
            </a:r>
          </a:p>
          <a:p>
            <a:pPr algn="ctr"/>
            <a:r>
              <a:rPr lang="en-US" sz="1400" b="1">
                <a:solidFill>
                  <a:schemeClr val="tx1"/>
                </a:solidFill>
              </a:rPr>
              <a:t>Memory</a:t>
            </a:r>
          </a:p>
        </p:txBody>
      </p:sp>
      <p:sp>
        <p:nvSpPr>
          <p:cNvPr id="1279003" name="Text Box 27"/>
          <p:cNvSpPr txBox="1">
            <a:spLocks noChangeArrowheads="1"/>
          </p:cNvSpPr>
          <p:nvPr/>
        </p:nvSpPr>
        <p:spPr bwMode="auto">
          <a:xfrm>
            <a:off x="1447800" y="2286000"/>
            <a:ext cx="481013" cy="274638"/>
          </a:xfrm>
          <a:prstGeom prst="rect">
            <a:avLst/>
          </a:prstGeom>
          <a:noFill/>
          <a:ln w="12700">
            <a:noFill/>
            <a:miter lim="800000"/>
            <a:headEnd/>
            <a:tailEnd/>
          </a:ln>
          <a:effectLst/>
        </p:spPr>
        <p:txBody>
          <a:bodyPr wrap="none">
            <a:spAutoFit/>
          </a:bodyPr>
          <a:lstStyle/>
          <a:p>
            <a:r>
              <a:rPr lang="en-US" sz="1200" b="1">
                <a:solidFill>
                  <a:schemeClr val="tx1"/>
                </a:solidFill>
              </a:rPr>
              <a:t>Add</a:t>
            </a:r>
          </a:p>
        </p:txBody>
      </p:sp>
      <p:sp>
        <p:nvSpPr>
          <p:cNvPr id="1279004" name="Text Box 28"/>
          <p:cNvSpPr txBox="1">
            <a:spLocks noChangeArrowheads="1"/>
          </p:cNvSpPr>
          <p:nvPr/>
        </p:nvSpPr>
        <p:spPr bwMode="auto">
          <a:xfrm rot="-5400000">
            <a:off x="244475" y="3565525"/>
            <a:ext cx="395288" cy="274638"/>
          </a:xfrm>
          <a:prstGeom prst="rect">
            <a:avLst/>
          </a:prstGeom>
          <a:noFill/>
          <a:ln w="12700">
            <a:noFill/>
            <a:miter lim="800000"/>
            <a:headEnd/>
            <a:tailEnd/>
          </a:ln>
          <a:effectLst/>
        </p:spPr>
        <p:txBody>
          <a:bodyPr wrap="none">
            <a:spAutoFit/>
          </a:bodyPr>
          <a:lstStyle/>
          <a:p>
            <a:r>
              <a:rPr lang="en-US" sz="1200" b="1">
                <a:solidFill>
                  <a:schemeClr val="accent2"/>
                </a:solidFill>
              </a:rPr>
              <a:t>PC</a:t>
            </a:r>
          </a:p>
        </p:txBody>
      </p:sp>
      <p:sp>
        <p:nvSpPr>
          <p:cNvPr id="1279005" name="Line 29"/>
          <p:cNvSpPr>
            <a:spLocks noChangeShapeType="1"/>
          </p:cNvSpPr>
          <p:nvPr/>
        </p:nvSpPr>
        <p:spPr bwMode="auto">
          <a:xfrm>
            <a:off x="152400" y="3733800"/>
            <a:ext cx="228600" cy="0"/>
          </a:xfrm>
          <a:prstGeom prst="line">
            <a:avLst/>
          </a:prstGeom>
          <a:noFill/>
          <a:ln w="28575">
            <a:solidFill>
              <a:schemeClr val="tx1"/>
            </a:solidFill>
            <a:round/>
            <a:headEnd/>
            <a:tailEnd type="triangle" w="med" len="med"/>
          </a:ln>
          <a:effectLst/>
        </p:spPr>
        <p:txBody>
          <a:bodyPr/>
          <a:lstStyle/>
          <a:p>
            <a:endParaRPr lang="en-US"/>
          </a:p>
        </p:txBody>
      </p:sp>
      <p:sp>
        <p:nvSpPr>
          <p:cNvPr id="1279006" name="Text Box 30"/>
          <p:cNvSpPr txBox="1">
            <a:spLocks noChangeArrowheads="1"/>
          </p:cNvSpPr>
          <p:nvPr/>
        </p:nvSpPr>
        <p:spPr bwMode="auto">
          <a:xfrm>
            <a:off x="838200" y="2590800"/>
            <a:ext cx="268288" cy="274638"/>
          </a:xfrm>
          <a:prstGeom prst="rect">
            <a:avLst/>
          </a:prstGeom>
          <a:noFill/>
          <a:ln w="12700">
            <a:noFill/>
            <a:miter lim="800000"/>
            <a:headEnd/>
            <a:tailEnd/>
          </a:ln>
          <a:effectLst/>
        </p:spPr>
        <p:txBody>
          <a:bodyPr wrap="none">
            <a:spAutoFit/>
          </a:bodyPr>
          <a:lstStyle/>
          <a:p>
            <a:r>
              <a:rPr lang="en-US" sz="1200" b="1">
                <a:solidFill>
                  <a:schemeClr val="tx1"/>
                </a:solidFill>
              </a:rPr>
              <a:t>4</a:t>
            </a:r>
          </a:p>
        </p:txBody>
      </p:sp>
      <p:sp>
        <p:nvSpPr>
          <p:cNvPr id="1279007" name="Line 31"/>
          <p:cNvSpPr>
            <a:spLocks noChangeShapeType="1"/>
          </p:cNvSpPr>
          <p:nvPr/>
        </p:nvSpPr>
        <p:spPr bwMode="auto">
          <a:xfrm>
            <a:off x="152400" y="1295400"/>
            <a:ext cx="0" cy="2438400"/>
          </a:xfrm>
          <a:prstGeom prst="line">
            <a:avLst/>
          </a:prstGeom>
          <a:noFill/>
          <a:ln w="28575">
            <a:solidFill>
              <a:schemeClr val="tx1"/>
            </a:solidFill>
            <a:round/>
            <a:headEnd/>
            <a:tailEnd/>
          </a:ln>
          <a:effectLst/>
        </p:spPr>
        <p:txBody>
          <a:bodyPr/>
          <a:lstStyle/>
          <a:p>
            <a:endParaRPr lang="en-US"/>
          </a:p>
        </p:txBody>
      </p:sp>
      <p:sp>
        <p:nvSpPr>
          <p:cNvPr id="1279008" name="AutoShape 32"/>
          <p:cNvSpPr>
            <a:spLocks noChangeArrowheads="1"/>
          </p:cNvSpPr>
          <p:nvPr/>
        </p:nvSpPr>
        <p:spPr bwMode="auto">
          <a:xfrm rot="5400000" flipH="1">
            <a:off x="609600" y="1219200"/>
            <a:ext cx="6858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1279009" name="Line 33"/>
          <p:cNvSpPr>
            <a:spLocks noChangeShapeType="1"/>
          </p:cNvSpPr>
          <p:nvPr/>
        </p:nvSpPr>
        <p:spPr bwMode="auto">
          <a:xfrm flipH="1">
            <a:off x="152400" y="1295400"/>
            <a:ext cx="700088" cy="0"/>
          </a:xfrm>
          <a:prstGeom prst="line">
            <a:avLst/>
          </a:prstGeom>
          <a:noFill/>
          <a:ln w="28575">
            <a:solidFill>
              <a:schemeClr val="tx1"/>
            </a:solidFill>
            <a:round/>
            <a:headEnd/>
            <a:tailEnd/>
          </a:ln>
          <a:effectLst/>
        </p:spPr>
        <p:txBody>
          <a:bodyPr/>
          <a:lstStyle/>
          <a:p>
            <a:endParaRPr lang="en-US"/>
          </a:p>
        </p:txBody>
      </p:sp>
      <p:sp>
        <p:nvSpPr>
          <p:cNvPr id="1279012" name="Line 36"/>
          <p:cNvSpPr>
            <a:spLocks noChangeShapeType="1"/>
          </p:cNvSpPr>
          <p:nvPr/>
        </p:nvSpPr>
        <p:spPr bwMode="auto">
          <a:xfrm flipH="1">
            <a:off x="1066800" y="1143000"/>
            <a:ext cx="5867400" cy="0"/>
          </a:xfrm>
          <a:prstGeom prst="line">
            <a:avLst/>
          </a:prstGeom>
          <a:noFill/>
          <a:ln w="28575">
            <a:solidFill>
              <a:srgbClr val="CC3399"/>
            </a:solidFill>
            <a:round/>
            <a:headEnd/>
            <a:tailEnd type="triangle" w="med" len="med"/>
          </a:ln>
          <a:effectLst/>
        </p:spPr>
        <p:txBody>
          <a:bodyPr/>
          <a:lstStyle/>
          <a:p>
            <a:endParaRPr lang="en-US"/>
          </a:p>
        </p:txBody>
      </p:sp>
      <p:sp>
        <p:nvSpPr>
          <p:cNvPr id="1279013" name="Line 37"/>
          <p:cNvSpPr>
            <a:spLocks noChangeShapeType="1"/>
          </p:cNvSpPr>
          <p:nvPr/>
        </p:nvSpPr>
        <p:spPr bwMode="auto">
          <a:xfrm flipH="1">
            <a:off x="2590800" y="6477000"/>
            <a:ext cx="6400800" cy="0"/>
          </a:xfrm>
          <a:prstGeom prst="line">
            <a:avLst/>
          </a:prstGeom>
          <a:noFill/>
          <a:ln w="28575">
            <a:solidFill>
              <a:srgbClr val="CC3399"/>
            </a:solidFill>
            <a:round/>
            <a:headEnd/>
            <a:tailEnd/>
          </a:ln>
          <a:effectLst/>
        </p:spPr>
        <p:txBody>
          <a:bodyPr/>
          <a:lstStyle/>
          <a:p>
            <a:endParaRPr lang="en-US"/>
          </a:p>
        </p:txBody>
      </p:sp>
      <p:sp>
        <p:nvSpPr>
          <p:cNvPr id="1279014" name="Rectangle 38"/>
          <p:cNvSpPr>
            <a:spLocks noChangeArrowheads="1"/>
          </p:cNvSpPr>
          <p:nvPr/>
        </p:nvSpPr>
        <p:spPr bwMode="auto">
          <a:xfrm>
            <a:off x="2819400" y="2971800"/>
            <a:ext cx="1295400" cy="1447800"/>
          </a:xfrm>
          <a:prstGeom prst="rect">
            <a:avLst/>
          </a:prstGeom>
          <a:noFill/>
          <a:ln w="12700">
            <a:solidFill>
              <a:schemeClr val="tx1"/>
            </a:solidFill>
            <a:miter lim="800000"/>
            <a:headEnd/>
            <a:tailEnd/>
          </a:ln>
          <a:effectLst/>
        </p:spPr>
        <p:txBody>
          <a:bodyPr wrap="none" anchor="ctr"/>
          <a:lstStyle/>
          <a:p>
            <a:endParaRPr lang="en-US"/>
          </a:p>
        </p:txBody>
      </p:sp>
      <p:sp>
        <p:nvSpPr>
          <p:cNvPr id="1279015" name="Line 39"/>
          <p:cNvSpPr>
            <a:spLocks noChangeShapeType="1"/>
          </p:cNvSpPr>
          <p:nvPr/>
        </p:nvSpPr>
        <p:spPr bwMode="auto">
          <a:xfrm>
            <a:off x="2057400" y="3733800"/>
            <a:ext cx="152400" cy="0"/>
          </a:xfrm>
          <a:prstGeom prst="line">
            <a:avLst/>
          </a:prstGeom>
          <a:noFill/>
          <a:ln w="28575">
            <a:solidFill>
              <a:schemeClr val="tx1"/>
            </a:solidFill>
            <a:round/>
            <a:headEnd/>
            <a:tailEnd/>
          </a:ln>
          <a:effectLst/>
        </p:spPr>
        <p:txBody>
          <a:bodyPr/>
          <a:lstStyle/>
          <a:p>
            <a:endParaRPr lang="en-US"/>
          </a:p>
        </p:txBody>
      </p:sp>
      <p:sp>
        <p:nvSpPr>
          <p:cNvPr id="1279016" name="Line 40"/>
          <p:cNvSpPr>
            <a:spLocks noChangeShapeType="1"/>
          </p:cNvSpPr>
          <p:nvPr/>
        </p:nvSpPr>
        <p:spPr bwMode="auto">
          <a:xfrm>
            <a:off x="2514600" y="3505200"/>
            <a:ext cx="304800" cy="0"/>
          </a:xfrm>
          <a:prstGeom prst="line">
            <a:avLst/>
          </a:prstGeom>
          <a:noFill/>
          <a:ln w="19050">
            <a:solidFill>
              <a:schemeClr val="tx1"/>
            </a:solidFill>
            <a:round/>
            <a:headEnd/>
            <a:tailEnd type="triangle" w="med" len="med"/>
          </a:ln>
          <a:effectLst/>
        </p:spPr>
        <p:txBody>
          <a:bodyPr/>
          <a:lstStyle/>
          <a:p>
            <a:endParaRPr lang="en-US"/>
          </a:p>
        </p:txBody>
      </p:sp>
      <p:sp>
        <p:nvSpPr>
          <p:cNvPr id="1279017" name="Text Box 41"/>
          <p:cNvSpPr txBox="1">
            <a:spLocks noChangeArrowheads="1"/>
          </p:cNvSpPr>
          <p:nvPr/>
        </p:nvSpPr>
        <p:spPr bwMode="auto">
          <a:xfrm>
            <a:off x="2743200" y="4114800"/>
            <a:ext cx="903288" cy="274638"/>
          </a:xfrm>
          <a:prstGeom prst="rect">
            <a:avLst/>
          </a:prstGeom>
          <a:noFill/>
          <a:ln w="12700">
            <a:noFill/>
            <a:miter lim="800000"/>
            <a:headEnd/>
            <a:tailEnd/>
          </a:ln>
          <a:effectLst/>
        </p:spPr>
        <p:txBody>
          <a:bodyPr wrap="none">
            <a:spAutoFit/>
          </a:bodyPr>
          <a:lstStyle/>
          <a:p>
            <a:r>
              <a:rPr lang="en-US" sz="1200">
                <a:solidFill>
                  <a:schemeClr val="tx1"/>
                </a:solidFill>
              </a:rPr>
              <a:t>Write Data</a:t>
            </a:r>
          </a:p>
        </p:txBody>
      </p:sp>
      <p:sp>
        <p:nvSpPr>
          <p:cNvPr id="1279018" name="Text Box 42"/>
          <p:cNvSpPr txBox="1">
            <a:spLocks noChangeArrowheads="1"/>
          </p:cNvSpPr>
          <p:nvPr/>
        </p:nvSpPr>
        <p:spPr bwMode="auto">
          <a:xfrm>
            <a:off x="2743200" y="2971800"/>
            <a:ext cx="1036638" cy="274638"/>
          </a:xfrm>
          <a:prstGeom prst="rect">
            <a:avLst/>
          </a:prstGeom>
          <a:noFill/>
          <a:ln w="12700">
            <a:noFill/>
            <a:miter lim="800000"/>
            <a:headEnd/>
            <a:tailEnd/>
          </a:ln>
          <a:effectLst/>
        </p:spPr>
        <p:txBody>
          <a:bodyPr wrap="none">
            <a:spAutoFit/>
          </a:bodyPr>
          <a:lstStyle/>
          <a:p>
            <a:r>
              <a:rPr lang="en-US" sz="1200">
                <a:solidFill>
                  <a:schemeClr val="tx1"/>
                </a:solidFill>
              </a:rPr>
              <a:t>Read Addr 1</a:t>
            </a:r>
          </a:p>
        </p:txBody>
      </p:sp>
      <p:sp>
        <p:nvSpPr>
          <p:cNvPr id="1279019" name="Text Box 43"/>
          <p:cNvSpPr txBox="1">
            <a:spLocks noChangeArrowheads="1"/>
          </p:cNvSpPr>
          <p:nvPr/>
        </p:nvSpPr>
        <p:spPr bwMode="auto">
          <a:xfrm>
            <a:off x="2743200" y="3352800"/>
            <a:ext cx="1036638" cy="274638"/>
          </a:xfrm>
          <a:prstGeom prst="rect">
            <a:avLst/>
          </a:prstGeom>
          <a:noFill/>
          <a:ln w="12700">
            <a:noFill/>
            <a:miter lim="800000"/>
            <a:headEnd/>
            <a:tailEnd/>
          </a:ln>
          <a:effectLst/>
        </p:spPr>
        <p:txBody>
          <a:bodyPr wrap="none">
            <a:spAutoFit/>
          </a:bodyPr>
          <a:lstStyle/>
          <a:p>
            <a:r>
              <a:rPr lang="en-US" sz="1200">
                <a:solidFill>
                  <a:schemeClr val="tx1"/>
                </a:solidFill>
              </a:rPr>
              <a:t>Read Addr 2</a:t>
            </a:r>
          </a:p>
        </p:txBody>
      </p:sp>
      <p:sp>
        <p:nvSpPr>
          <p:cNvPr id="1279020" name="Text Box 44"/>
          <p:cNvSpPr txBox="1">
            <a:spLocks noChangeArrowheads="1"/>
          </p:cNvSpPr>
          <p:nvPr/>
        </p:nvSpPr>
        <p:spPr bwMode="auto">
          <a:xfrm>
            <a:off x="2743200" y="3733800"/>
            <a:ext cx="903288" cy="274638"/>
          </a:xfrm>
          <a:prstGeom prst="rect">
            <a:avLst/>
          </a:prstGeom>
          <a:noFill/>
          <a:ln w="12700">
            <a:noFill/>
            <a:miter lim="800000"/>
            <a:headEnd/>
            <a:tailEnd/>
          </a:ln>
          <a:effectLst/>
        </p:spPr>
        <p:txBody>
          <a:bodyPr wrap="none">
            <a:spAutoFit/>
          </a:bodyPr>
          <a:lstStyle/>
          <a:p>
            <a:r>
              <a:rPr lang="en-US" sz="1200">
                <a:solidFill>
                  <a:schemeClr val="tx1"/>
                </a:solidFill>
              </a:rPr>
              <a:t>Write Addr</a:t>
            </a:r>
          </a:p>
        </p:txBody>
      </p:sp>
      <p:sp>
        <p:nvSpPr>
          <p:cNvPr id="1279021" name="Text Box 45"/>
          <p:cNvSpPr txBox="1">
            <a:spLocks noChangeArrowheads="1"/>
          </p:cNvSpPr>
          <p:nvPr/>
        </p:nvSpPr>
        <p:spPr bwMode="auto">
          <a:xfrm>
            <a:off x="2819400" y="3124200"/>
            <a:ext cx="893763" cy="730250"/>
          </a:xfrm>
          <a:prstGeom prst="rect">
            <a:avLst/>
          </a:prstGeom>
          <a:noFill/>
          <a:ln w="12700">
            <a:noFill/>
            <a:miter lim="800000"/>
            <a:headEnd/>
            <a:tailEnd/>
          </a:ln>
          <a:effectLst/>
        </p:spPr>
        <p:txBody>
          <a:bodyPr wrap="none">
            <a:spAutoFit/>
          </a:bodyPr>
          <a:lstStyle/>
          <a:p>
            <a:pPr algn="ctr"/>
            <a:r>
              <a:rPr lang="en-US" sz="1400" b="1">
                <a:solidFill>
                  <a:schemeClr val="tx1"/>
                </a:solidFill>
              </a:rPr>
              <a:t>Register</a:t>
            </a:r>
          </a:p>
          <a:p>
            <a:pPr algn="ctr"/>
            <a:endParaRPr lang="en-US" sz="1400" b="1">
              <a:solidFill>
                <a:schemeClr val="tx1"/>
              </a:solidFill>
            </a:endParaRPr>
          </a:p>
          <a:p>
            <a:pPr algn="ctr"/>
            <a:r>
              <a:rPr lang="en-US" sz="1400" b="1">
                <a:solidFill>
                  <a:schemeClr val="tx1"/>
                </a:solidFill>
              </a:rPr>
              <a:t>File</a:t>
            </a:r>
          </a:p>
        </p:txBody>
      </p:sp>
      <p:sp>
        <p:nvSpPr>
          <p:cNvPr id="1279022" name="Text Box 46"/>
          <p:cNvSpPr txBox="1">
            <a:spLocks noChangeArrowheads="1"/>
          </p:cNvSpPr>
          <p:nvPr/>
        </p:nvSpPr>
        <p:spPr bwMode="auto">
          <a:xfrm>
            <a:off x="3505200" y="3124200"/>
            <a:ext cx="674688" cy="457200"/>
          </a:xfrm>
          <a:prstGeom prst="rect">
            <a:avLst/>
          </a:prstGeom>
          <a:noFill/>
          <a:ln w="12700">
            <a:noFill/>
            <a:miter lim="800000"/>
            <a:headEnd/>
            <a:tailEnd/>
          </a:ln>
          <a:effectLst/>
        </p:spPr>
        <p:txBody>
          <a:bodyPr wrap="none">
            <a:spAutoFit/>
          </a:bodyPr>
          <a:lstStyle/>
          <a:p>
            <a:pPr algn="r"/>
            <a:r>
              <a:rPr lang="en-US" sz="1200">
                <a:solidFill>
                  <a:schemeClr val="tx1"/>
                </a:solidFill>
              </a:rPr>
              <a:t>Read</a:t>
            </a:r>
          </a:p>
          <a:p>
            <a:pPr algn="r"/>
            <a:r>
              <a:rPr lang="en-US" sz="1200">
                <a:solidFill>
                  <a:schemeClr val="tx1"/>
                </a:solidFill>
              </a:rPr>
              <a:t> Data 1</a:t>
            </a:r>
          </a:p>
        </p:txBody>
      </p:sp>
      <p:sp>
        <p:nvSpPr>
          <p:cNvPr id="1279023" name="Text Box 47"/>
          <p:cNvSpPr txBox="1">
            <a:spLocks noChangeArrowheads="1"/>
          </p:cNvSpPr>
          <p:nvPr/>
        </p:nvSpPr>
        <p:spPr bwMode="auto">
          <a:xfrm>
            <a:off x="3505200" y="3810000"/>
            <a:ext cx="674688" cy="457200"/>
          </a:xfrm>
          <a:prstGeom prst="rect">
            <a:avLst/>
          </a:prstGeom>
          <a:noFill/>
          <a:ln w="12700">
            <a:noFill/>
            <a:miter lim="800000"/>
            <a:headEnd/>
            <a:tailEnd/>
          </a:ln>
          <a:effectLst/>
        </p:spPr>
        <p:txBody>
          <a:bodyPr wrap="none">
            <a:spAutoFit/>
          </a:bodyPr>
          <a:lstStyle/>
          <a:p>
            <a:pPr algn="r"/>
            <a:r>
              <a:rPr lang="en-US" sz="1200">
                <a:solidFill>
                  <a:schemeClr val="tx1"/>
                </a:solidFill>
              </a:rPr>
              <a:t>Read</a:t>
            </a:r>
          </a:p>
          <a:p>
            <a:pPr algn="r"/>
            <a:r>
              <a:rPr lang="en-US" sz="1200">
                <a:solidFill>
                  <a:schemeClr val="tx1"/>
                </a:solidFill>
              </a:rPr>
              <a:t> Data 2</a:t>
            </a:r>
          </a:p>
        </p:txBody>
      </p:sp>
      <p:sp>
        <p:nvSpPr>
          <p:cNvPr id="1279024" name="Line 48"/>
          <p:cNvSpPr>
            <a:spLocks noChangeShapeType="1"/>
          </p:cNvSpPr>
          <p:nvPr/>
        </p:nvSpPr>
        <p:spPr bwMode="auto">
          <a:xfrm>
            <a:off x="2514600" y="4800600"/>
            <a:ext cx="381000" cy="0"/>
          </a:xfrm>
          <a:prstGeom prst="line">
            <a:avLst/>
          </a:prstGeom>
          <a:noFill/>
          <a:ln w="28575">
            <a:solidFill>
              <a:schemeClr val="tx1"/>
            </a:solidFill>
            <a:round/>
            <a:headEnd/>
            <a:tailEnd/>
          </a:ln>
          <a:effectLst/>
        </p:spPr>
        <p:txBody>
          <a:bodyPr/>
          <a:lstStyle/>
          <a:p>
            <a:endParaRPr lang="en-US"/>
          </a:p>
        </p:txBody>
      </p:sp>
      <p:sp>
        <p:nvSpPr>
          <p:cNvPr id="1279025" name="Line 49"/>
          <p:cNvSpPr>
            <a:spLocks noChangeShapeType="1"/>
          </p:cNvSpPr>
          <p:nvPr/>
        </p:nvSpPr>
        <p:spPr bwMode="auto">
          <a:xfrm>
            <a:off x="2590800" y="4724400"/>
            <a:ext cx="76200" cy="152400"/>
          </a:xfrm>
          <a:prstGeom prst="line">
            <a:avLst/>
          </a:prstGeom>
          <a:noFill/>
          <a:ln w="12700">
            <a:solidFill>
              <a:schemeClr val="tx1"/>
            </a:solidFill>
            <a:round/>
            <a:headEnd/>
            <a:tailEnd/>
          </a:ln>
          <a:effectLst/>
        </p:spPr>
        <p:txBody>
          <a:bodyPr/>
          <a:lstStyle/>
          <a:p>
            <a:endParaRPr lang="en-US"/>
          </a:p>
        </p:txBody>
      </p:sp>
      <p:sp>
        <p:nvSpPr>
          <p:cNvPr id="1279026" name="Line 50"/>
          <p:cNvSpPr>
            <a:spLocks noChangeShapeType="1"/>
          </p:cNvSpPr>
          <p:nvPr/>
        </p:nvSpPr>
        <p:spPr bwMode="auto">
          <a:xfrm>
            <a:off x="3810000" y="4724400"/>
            <a:ext cx="76200" cy="152400"/>
          </a:xfrm>
          <a:prstGeom prst="line">
            <a:avLst/>
          </a:prstGeom>
          <a:noFill/>
          <a:ln w="12700">
            <a:solidFill>
              <a:schemeClr val="tx1"/>
            </a:solidFill>
            <a:round/>
            <a:headEnd/>
            <a:tailEnd/>
          </a:ln>
          <a:effectLst/>
        </p:spPr>
        <p:txBody>
          <a:bodyPr/>
          <a:lstStyle/>
          <a:p>
            <a:endParaRPr lang="en-US"/>
          </a:p>
        </p:txBody>
      </p:sp>
      <p:sp>
        <p:nvSpPr>
          <p:cNvPr id="1279027" name="Text Box 51"/>
          <p:cNvSpPr txBox="1">
            <a:spLocks noChangeArrowheads="1"/>
          </p:cNvSpPr>
          <p:nvPr/>
        </p:nvSpPr>
        <p:spPr bwMode="auto">
          <a:xfrm>
            <a:off x="2590800" y="4495800"/>
            <a:ext cx="352425" cy="274638"/>
          </a:xfrm>
          <a:prstGeom prst="rect">
            <a:avLst/>
          </a:prstGeom>
          <a:noFill/>
          <a:ln w="12700">
            <a:noFill/>
            <a:miter lim="800000"/>
            <a:headEnd/>
            <a:tailEnd/>
          </a:ln>
          <a:effectLst/>
        </p:spPr>
        <p:txBody>
          <a:bodyPr wrap="none">
            <a:spAutoFit/>
          </a:bodyPr>
          <a:lstStyle/>
          <a:p>
            <a:r>
              <a:rPr lang="en-US" sz="1200">
                <a:solidFill>
                  <a:schemeClr val="tx1"/>
                </a:solidFill>
              </a:rPr>
              <a:t>16</a:t>
            </a:r>
          </a:p>
        </p:txBody>
      </p:sp>
      <p:sp>
        <p:nvSpPr>
          <p:cNvPr id="1279028" name="Text Box 52"/>
          <p:cNvSpPr txBox="1">
            <a:spLocks noChangeArrowheads="1"/>
          </p:cNvSpPr>
          <p:nvPr/>
        </p:nvSpPr>
        <p:spPr bwMode="auto">
          <a:xfrm>
            <a:off x="3733800" y="4495800"/>
            <a:ext cx="352425" cy="274638"/>
          </a:xfrm>
          <a:prstGeom prst="rect">
            <a:avLst/>
          </a:prstGeom>
          <a:noFill/>
          <a:ln w="12700">
            <a:noFill/>
            <a:miter lim="800000"/>
            <a:headEnd/>
            <a:tailEnd/>
          </a:ln>
          <a:effectLst/>
        </p:spPr>
        <p:txBody>
          <a:bodyPr wrap="none">
            <a:spAutoFit/>
          </a:bodyPr>
          <a:lstStyle/>
          <a:p>
            <a:r>
              <a:rPr lang="en-US" sz="1200">
                <a:solidFill>
                  <a:schemeClr val="tx1"/>
                </a:solidFill>
              </a:rPr>
              <a:t>32</a:t>
            </a:r>
          </a:p>
        </p:txBody>
      </p:sp>
      <p:sp>
        <p:nvSpPr>
          <p:cNvPr id="1279029" name="Line 53"/>
          <p:cNvSpPr>
            <a:spLocks noChangeShapeType="1"/>
          </p:cNvSpPr>
          <p:nvPr/>
        </p:nvSpPr>
        <p:spPr bwMode="auto">
          <a:xfrm>
            <a:off x="2590800" y="4267200"/>
            <a:ext cx="254000" cy="0"/>
          </a:xfrm>
          <a:prstGeom prst="line">
            <a:avLst/>
          </a:prstGeom>
          <a:noFill/>
          <a:ln w="28575">
            <a:solidFill>
              <a:srgbClr val="CC3399"/>
            </a:solidFill>
            <a:round/>
            <a:headEnd/>
            <a:tailEnd type="triangle" w="med" len="med"/>
          </a:ln>
          <a:effectLst/>
        </p:spPr>
        <p:txBody>
          <a:bodyPr/>
          <a:lstStyle/>
          <a:p>
            <a:endParaRPr lang="en-US"/>
          </a:p>
        </p:txBody>
      </p:sp>
      <p:sp>
        <p:nvSpPr>
          <p:cNvPr id="1279030" name="Line 54"/>
          <p:cNvSpPr>
            <a:spLocks noChangeShapeType="1"/>
          </p:cNvSpPr>
          <p:nvPr/>
        </p:nvSpPr>
        <p:spPr bwMode="auto">
          <a:xfrm>
            <a:off x="5181600" y="4419600"/>
            <a:ext cx="0" cy="533400"/>
          </a:xfrm>
          <a:prstGeom prst="line">
            <a:avLst/>
          </a:prstGeom>
          <a:noFill/>
          <a:ln w="28575">
            <a:solidFill>
              <a:schemeClr val="tx1"/>
            </a:solidFill>
            <a:round/>
            <a:headEnd/>
            <a:tailEnd/>
          </a:ln>
          <a:effectLst/>
        </p:spPr>
        <p:txBody>
          <a:bodyPr/>
          <a:lstStyle/>
          <a:p>
            <a:endParaRPr lang="en-US"/>
          </a:p>
        </p:txBody>
      </p:sp>
      <p:sp>
        <p:nvSpPr>
          <p:cNvPr id="1279031" name="Line 55"/>
          <p:cNvSpPr>
            <a:spLocks noChangeShapeType="1"/>
          </p:cNvSpPr>
          <p:nvPr/>
        </p:nvSpPr>
        <p:spPr bwMode="auto">
          <a:xfrm>
            <a:off x="4114800" y="4114800"/>
            <a:ext cx="152400" cy="0"/>
          </a:xfrm>
          <a:prstGeom prst="line">
            <a:avLst/>
          </a:prstGeom>
          <a:noFill/>
          <a:ln w="28575">
            <a:solidFill>
              <a:schemeClr val="tx1"/>
            </a:solidFill>
            <a:round/>
            <a:headEnd/>
            <a:tailEnd/>
          </a:ln>
          <a:effectLst/>
        </p:spPr>
        <p:txBody>
          <a:bodyPr/>
          <a:lstStyle/>
          <a:p>
            <a:endParaRPr lang="en-US"/>
          </a:p>
        </p:txBody>
      </p:sp>
      <p:sp>
        <p:nvSpPr>
          <p:cNvPr id="1279032" name="Line 56"/>
          <p:cNvSpPr>
            <a:spLocks noChangeShapeType="1"/>
          </p:cNvSpPr>
          <p:nvPr/>
        </p:nvSpPr>
        <p:spPr bwMode="auto">
          <a:xfrm>
            <a:off x="2514600" y="3124200"/>
            <a:ext cx="0" cy="1676400"/>
          </a:xfrm>
          <a:prstGeom prst="line">
            <a:avLst/>
          </a:prstGeom>
          <a:noFill/>
          <a:ln w="28575">
            <a:solidFill>
              <a:schemeClr val="tx1"/>
            </a:solidFill>
            <a:round/>
            <a:headEnd/>
            <a:tailEnd/>
          </a:ln>
          <a:effectLst/>
        </p:spPr>
        <p:txBody>
          <a:bodyPr/>
          <a:lstStyle/>
          <a:p>
            <a:endParaRPr lang="en-US"/>
          </a:p>
        </p:txBody>
      </p:sp>
      <p:sp>
        <p:nvSpPr>
          <p:cNvPr id="1279033" name="Line 57"/>
          <p:cNvSpPr>
            <a:spLocks noChangeShapeType="1"/>
          </p:cNvSpPr>
          <p:nvPr/>
        </p:nvSpPr>
        <p:spPr bwMode="auto">
          <a:xfrm>
            <a:off x="2514600" y="3124200"/>
            <a:ext cx="304800" cy="0"/>
          </a:xfrm>
          <a:prstGeom prst="line">
            <a:avLst/>
          </a:prstGeom>
          <a:noFill/>
          <a:ln w="19050">
            <a:solidFill>
              <a:schemeClr val="tx1"/>
            </a:solidFill>
            <a:round/>
            <a:headEnd/>
            <a:tailEnd type="triangle" w="med" len="med"/>
          </a:ln>
          <a:effectLst/>
        </p:spPr>
        <p:txBody>
          <a:bodyPr/>
          <a:lstStyle/>
          <a:p>
            <a:endParaRPr lang="en-US"/>
          </a:p>
        </p:txBody>
      </p:sp>
      <p:sp>
        <p:nvSpPr>
          <p:cNvPr id="1279034" name="Line 58"/>
          <p:cNvSpPr>
            <a:spLocks noChangeShapeType="1"/>
          </p:cNvSpPr>
          <p:nvPr/>
        </p:nvSpPr>
        <p:spPr bwMode="auto">
          <a:xfrm>
            <a:off x="5105400" y="4419600"/>
            <a:ext cx="304800" cy="0"/>
          </a:xfrm>
          <a:prstGeom prst="line">
            <a:avLst/>
          </a:prstGeom>
          <a:noFill/>
          <a:ln w="28575">
            <a:solidFill>
              <a:schemeClr val="tx1"/>
            </a:solidFill>
            <a:round/>
            <a:headEnd/>
            <a:tailEnd type="triangle" w="med" len="med"/>
          </a:ln>
          <a:effectLst/>
        </p:spPr>
        <p:txBody>
          <a:bodyPr/>
          <a:lstStyle/>
          <a:p>
            <a:endParaRPr lang="en-US"/>
          </a:p>
        </p:txBody>
      </p:sp>
      <p:sp>
        <p:nvSpPr>
          <p:cNvPr id="1279035" name="Line 59"/>
          <p:cNvSpPr>
            <a:spLocks noChangeShapeType="1"/>
          </p:cNvSpPr>
          <p:nvPr/>
        </p:nvSpPr>
        <p:spPr bwMode="auto">
          <a:xfrm>
            <a:off x="6400800" y="3810000"/>
            <a:ext cx="177800" cy="0"/>
          </a:xfrm>
          <a:prstGeom prst="line">
            <a:avLst/>
          </a:prstGeom>
          <a:noFill/>
          <a:ln w="28575">
            <a:solidFill>
              <a:schemeClr val="tx1"/>
            </a:solidFill>
            <a:round/>
            <a:headEnd/>
            <a:tailEnd/>
          </a:ln>
          <a:effectLst/>
        </p:spPr>
        <p:txBody>
          <a:bodyPr/>
          <a:lstStyle/>
          <a:p>
            <a:endParaRPr lang="en-US"/>
          </a:p>
        </p:txBody>
      </p:sp>
      <p:sp>
        <p:nvSpPr>
          <p:cNvPr id="1279036" name="Freeform 60"/>
          <p:cNvSpPr>
            <a:spLocks/>
          </p:cNvSpPr>
          <p:nvPr/>
        </p:nvSpPr>
        <p:spPr bwMode="auto">
          <a:xfrm>
            <a:off x="5867400" y="3124200"/>
            <a:ext cx="533400" cy="1295400"/>
          </a:xfrm>
          <a:custGeom>
            <a:avLst/>
            <a:gdLst/>
            <a:ahLst/>
            <a:cxnLst>
              <a:cxn ang="0">
                <a:pos x="0" y="0"/>
              </a:cxn>
              <a:cxn ang="0">
                <a:pos x="0" y="427"/>
              </a:cxn>
              <a:cxn ang="0">
                <a:pos x="111" y="553"/>
              </a:cxn>
              <a:cxn ang="0">
                <a:pos x="0" y="671"/>
              </a:cxn>
              <a:cxn ang="0">
                <a:pos x="0" y="1098"/>
              </a:cxn>
              <a:cxn ang="0">
                <a:pos x="387" y="790"/>
              </a:cxn>
              <a:cxn ang="0">
                <a:pos x="387" y="308"/>
              </a:cxn>
              <a:cxn ang="0">
                <a:pos x="0" y="0"/>
              </a:cxn>
            </a:cxnLst>
            <a:rect l="0" t="0" r="r" b="b"/>
            <a:pathLst>
              <a:path w="388" h="1099">
                <a:moveTo>
                  <a:pt x="0" y="0"/>
                </a:moveTo>
                <a:lnTo>
                  <a:pt x="0" y="427"/>
                </a:lnTo>
                <a:lnTo>
                  <a:pt x="111" y="553"/>
                </a:lnTo>
                <a:lnTo>
                  <a:pt x="0" y="671"/>
                </a:lnTo>
                <a:lnTo>
                  <a:pt x="0" y="1098"/>
                </a:lnTo>
                <a:lnTo>
                  <a:pt x="387" y="790"/>
                </a:lnTo>
                <a:lnTo>
                  <a:pt x="387" y="308"/>
                </a:lnTo>
                <a:lnTo>
                  <a:pt x="0" y="0"/>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279037" name="Rectangle 61"/>
          <p:cNvSpPr>
            <a:spLocks noChangeArrowheads="1"/>
          </p:cNvSpPr>
          <p:nvPr/>
        </p:nvSpPr>
        <p:spPr bwMode="auto">
          <a:xfrm>
            <a:off x="5969000" y="3733800"/>
            <a:ext cx="504825" cy="333375"/>
          </a:xfrm>
          <a:prstGeom prst="rect">
            <a:avLst/>
          </a:prstGeom>
          <a:noFill/>
          <a:ln w="12700">
            <a:noFill/>
            <a:miter lim="800000"/>
            <a:headEnd/>
            <a:tailEnd/>
          </a:ln>
          <a:effectLst/>
        </p:spPr>
        <p:txBody>
          <a:bodyPr wrap="none" lIns="19050" tIns="26988" rIns="19050" bIns="26988"/>
          <a:lstStyle/>
          <a:p>
            <a:pPr defTabSz="904875">
              <a:lnSpc>
                <a:spcPts val="1600"/>
              </a:lnSpc>
              <a:tabLst>
                <a:tab pos="452438" algn="l"/>
                <a:tab pos="904875" algn="l"/>
                <a:tab pos="1357313" algn="l"/>
              </a:tabLst>
            </a:pPr>
            <a:r>
              <a:rPr lang="en-US" sz="1200" b="1">
                <a:solidFill>
                  <a:srgbClr val="000000"/>
                </a:solidFill>
              </a:rPr>
              <a:t>ALU</a:t>
            </a:r>
          </a:p>
        </p:txBody>
      </p:sp>
      <p:sp>
        <p:nvSpPr>
          <p:cNvPr id="1279038" name="AutoShape 62"/>
          <p:cNvSpPr>
            <a:spLocks noChangeArrowheads="1"/>
          </p:cNvSpPr>
          <p:nvPr/>
        </p:nvSpPr>
        <p:spPr bwMode="auto">
          <a:xfrm rot="-5400000">
            <a:off x="5168900" y="4076700"/>
            <a:ext cx="7620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1279039" name="Line 63"/>
          <p:cNvSpPr>
            <a:spLocks noChangeShapeType="1"/>
          </p:cNvSpPr>
          <p:nvPr/>
        </p:nvSpPr>
        <p:spPr bwMode="auto">
          <a:xfrm>
            <a:off x="5664200" y="4191000"/>
            <a:ext cx="228600" cy="0"/>
          </a:xfrm>
          <a:prstGeom prst="line">
            <a:avLst/>
          </a:prstGeom>
          <a:noFill/>
          <a:ln w="28575">
            <a:solidFill>
              <a:schemeClr val="tx1"/>
            </a:solidFill>
            <a:round/>
            <a:headEnd/>
            <a:tailEnd type="triangle" w="med" len="med"/>
          </a:ln>
          <a:effectLst/>
        </p:spPr>
        <p:txBody>
          <a:bodyPr/>
          <a:lstStyle/>
          <a:p>
            <a:endParaRPr lang="en-US"/>
          </a:p>
        </p:txBody>
      </p:sp>
      <p:sp>
        <p:nvSpPr>
          <p:cNvPr id="1279042" name="Line 66"/>
          <p:cNvSpPr>
            <a:spLocks noChangeShapeType="1"/>
          </p:cNvSpPr>
          <p:nvPr/>
        </p:nvSpPr>
        <p:spPr bwMode="auto">
          <a:xfrm>
            <a:off x="5181600" y="4038600"/>
            <a:ext cx="279400" cy="0"/>
          </a:xfrm>
          <a:prstGeom prst="line">
            <a:avLst/>
          </a:prstGeom>
          <a:noFill/>
          <a:ln w="28575">
            <a:solidFill>
              <a:schemeClr val="tx1"/>
            </a:solidFill>
            <a:round/>
            <a:headEnd/>
            <a:tailEnd type="triangle" w="med" len="med"/>
          </a:ln>
          <a:effectLst/>
        </p:spPr>
        <p:txBody>
          <a:bodyPr/>
          <a:lstStyle/>
          <a:p>
            <a:endParaRPr lang="en-US"/>
          </a:p>
        </p:txBody>
      </p:sp>
      <p:sp>
        <p:nvSpPr>
          <p:cNvPr id="1279043" name="Line 67"/>
          <p:cNvSpPr>
            <a:spLocks noChangeShapeType="1"/>
          </p:cNvSpPr>
          <p:nvPr/>
        </p:nvSpPr>
        <p:spPr bwMode="auto">
          <a:xfrm>
            <a:off x="5105400" y="3352800"/>
            <a:ext cx="762000" cy="0"/>
          </a:xfrm>
          <a:prstGeom prst="line">
            <a:avLst/>
          </a:prstGeom>
          <a:noFill/>
          <a:ln w="28575">
            <a:solidFill>
              <a:schemeClr val="tx1"/>
            </a:solidFill>
            <a:round/>
            <a:headEnd/>
            <a:tailEnd type="triangle" w="med" len="med"/>
          </a:ln>
          <a:effectLst/>
        </p:spPr>
        <p:txBody>
          <a:bodyPr/>
          <a:lstStyle/>
          <a:p>
            <a:endParaRPr lang="en-US"/>
          </a:p>
        </p:txBody>
      </p:sp>
      <p:sp>
        <p:nvSpPr>
          <p:cNvPr id="1279044" name="Oval 68"/>
          <p:cNvSpPr>
            <a:spLocks noChangeArrowheads="1"/>
          </p:cNvSpPr>
          <p:nvPr/>
        </p:nvSpPr>
        <p:spPr bwMode="auto">
          <a:xfrm>
            <a:off x="5410200" y="2590800"/>
            <a:ext cx="457200" cy="533400"/>
          </a:xfrm>
          <a:prstGeom prst="ellipse">
            <a:avLst/>
          </a:prstGeom>
          <a:noFill/>
          <a:ln w="12700">
            <a:solidFill>
              <a:schemeClr val="tx1"/>
            </a:solidFill>
            <a:round/>
            <a:headEnd/>
            <a:tailEnd/>
          </a:ln>
          <a:effectLst/>
        </p:spPr>
        <p:txBody>
          <a:bodyPr wrap="none" anchor="ctr"/>
          <a:lstStyle/>
          <a:p>
            <a:endParaRPr lang="en-US"/>
          </a:p>
        </p:txBody>
      </p:sp>
      <p:sp>
        <p:nvSpPr>
          <p:cNvPr id="1279045" name="Rectangle 69"/>
          <p:cNvSpPr>
            <a:spLocks noChangeArrowheads="1"/>
          </p:cNvSpPr>
          <p:nvPr/>
        </p:nvSpPr>
        <p:spPr bwMode="auto">
          <a:xfrm>
            <a:off x="5410200" y="2590800"/>
            <a:ext cx="457200" cy="457200"/>
          </a:xfrm>
          <a:prstGeom prst="rect">
            <a:avLst/>
          </a:prstGeom>
          <a:noFill/>
          <a:ln w="12700">
            <a:noFill/>
            <a:miter lim="800000"/>
            <a:headEnd/>
            <a:tailEnd/>
          </a:ln>
          <a:effectLst/>
        </p:spPr>
        <p:txBody>
          <a:bodyPr wrap="none" lIns="19050" tIns="26988" rIns="19050" bIns="26988"/>
          <a:lstStyle/>
          <a:p>
            <a:pPr algn="ctr" defTabSz="904875">
              <a:lnSpc>
                <a:spcPts val="1600"/>
              </a:lnSpc>
              <a:tabLst>
                <a:tab pos="452438" algn="l"/>
                <a:tab pos="904875" algn="l"/>
                <a:tab pos="1357313" algn="l"/>
              </a:tabLst>
            </a:pPr>
            <a:r>
              <a:rPr lang="en-US" sz="1200" b="1">
                <a:solidFill>
                  <a:srgbClr val="000000"/>
                </a:solidFill>
              </a:rPr>
              <a:t>Shift</a:t>
            </a:r>
          </a:p>
          <a:p>
            <a:pPr algn="ctr" defTabSz="904875">
              <a:lnSpc>
                <a:spcPts val="1600"/>
              </a:lnSpc>
              <a:tabLst>
                <a:tab pos="452438" algn="l"/>
                <a:tab pos="904875" algn="l"/>
                <a:tab pos="1357313" algn="l"/>
              </a:tabLst>
            </a:pPr>
            <a:r>
              <a:rPr lang="en-US" sz="1200" b="1">
                <a:solidFill>
                  <a:srgbClr val="000000"/>
                </a:solidFill>
              </a:rPr>
              <a:t>left 2</a:t>
            </a:r>
          </a:p>
        </p:txBody>
      </p:sp>
      <p:sp>
        <p:nvSpPr>
          <p:cNvPr id="1279046" name="Line 70"/>
          <p:cNvSpPr>
            <a:spLocks noChangeShapeType="1"/>
          </p:cNvSpPr>
          <p:nvPr/>
        </p:nvSpPr>
        <p:spPr bwMode="auto">
          <a:xfrm>
            <a:off x="5181600" y="2895600"/>
            <a:ext cx="228600" cy="0"/>
          </a:xfrm>
          <a:prstGeom prst="line">
            <a:avLst/>
          </a:prstGeom>
          <a:noFill/>
          <a:ln w="28575">
            <a:solidFill>
              <a:schemeClr val="tx1"/>
            </a:solidFill>
            <a:round/>
            <a:headEnd/>
            <a:tailEnd type="triangle" w="med" len="med"/>
          </a:ln>
          <a:effectLst/>
        </p:spPr>
        <p:txBody>
          <a:bodyPr/>
          <a:lstStyle/>
          <a:p>
            <a:endParaRPr lang="en-US"/>
          </a:p>
        </p:txBody>
      </p:sp>
      <p:grpSp>
        <p:nvGrpSpPr>
          <p:cNvPr id="3" name="Group 71"/>
          <p:cNvGrpSpPr>
            <a:grpSpLocks/>
          </p:cNvGrpSpPr>
          <p:nvPr/>
        </p:nvGrpSpPr>
        <p:grpSpPr bwMode="auto">
          <a:xfrm>
            <a:off x="6096000" y="2209800"/>
            <a:ext cx="304800" cy="914400"/>
            <a:chOff x="1392" y="2880"/>
            <a:chExt cx="288" cy="480"/>
          </a:xfrm>
        </p:grpSpPr>
        <p:sp>
          <p:nvSpPr>
            <p:cNvPr id="1279048" name="Line 72"/>
            <p:cNvSpPr>
              <a:spLocks noChangeShapeType="1"/>
            </p:cNvSpPr>
            <p:nvPr/>
          </p:nvSpPr>
          <p:spPr bwMode="auto">
            <a:xfrm>
              <a:off x="1392" y="3072"/>
              <a:ext cx="48" cy="48"/>
            </a:xfrm>
            <a:prstGeom prst="line">
              <a:avLst/>
            </a:prstGeom>
            <a:noFill/>
            <a:ln w="12700">
              <a:solidFill>
                <a:schemeClr val="tx1"/>
              </a:solidFill>
              <a:round/>
              <a:headEnd/>
              <a:tailEnd/>
            </a:ln>
            <a:effectLst/>
          </p:spPr>
          <p:txBody>
            <a:bodyPr/>
            <a:lstStyle/>
            <a:p>
              <a:endParaRPr lang="en-US"/>
            </a:p>
          </p:txBody>
        </p:sp>
        <p:sp>
          <p:nvSpPr>
            <p:cNvPr id="1279049" name="Line 73"/>
            <p:cNvSpPr>
              <a:spLocks noChangeShapeType="1"/>
            </p:cNvSpPr>
            <p:nvPr/>
          </p:nvSpPr>
          <p:spPr bwMode="auto">
            <a:xfrm flipH="1">
              <a:off x="1392" y="3120"/>
              <a:ext cx="48" cy="48"/>
            </a:xfrm>
            <a:prstGeom prst="line">
              <a:avLst/>
            </a:prstGeom>
            <a:noFill/>
            <a:ln w="12700">
              <a:solidFill>
                <a:schemeClr val="tx1"/>
              </a:solidFill>
              <a:round/>
              <a:headEnd/>
              <a:tailEnd/>
            </a:ln>
            <a:effectLst/>
          </p:spPr>
          <p:txBody>
            <a:bodyPr/>
            <a:lstStyle/>
            <a:p>
              <a:endParaRPr lang="en-US"/>
            </a:p>
          </p:txBody>
        </p:sp>
        <p:sp>
          <p:nvSpPr>
            <p:cNvPr id="1279050" name="Line 74"/>
            <p:cNvSpPr>
              <a:spLocks noChangeShapeType="1"/>
            </p:cNvSpPr>
            <p:nvPr/>
          </p:nvSpPr>
          <p:spPr bwMode="auto">
            <a:xfrm flipV="1">
              <a:off x="1392" y="2880"/>
              <a:ext cx="0" cy="192"/>
            </a:xfrm>
            <a:prstGeom prst="line">
              <a:avLst/>
            </a:prstGeom>
            <a:noFill/>
            <a:ln w="12700">
              <a:solidFill>
                <a:schemeClr val="tx1"/>
              </a:solidFill>
              <a:round/>
              <a:headEnd/>
              <a:tailEnd/>
            </a:ln>
            <a:effectLst/>
          </p:spPr>
          <p:txBody>
            <a:bodyPr/>
            <a:lstStyle/>
            <a:p>
              <a:endParaRPr lang="en-US"/>
            </a:p>
          </p:txBody>
        </p:sp>
        <p:sp>
          <p:nvSpPr>
            <p:cNvPr id="1279051" name="Line 75"/>
            <p:cNvSpPr>
              <a:spLocks noChangeShapeType="1"/>
            </p:cNvSpPr>
            <p:nvPr/>
          </p:nvSpPr>
          <p:spPr bwMode="auto">
            <a:xfrm flipV="1">
              <a:off x="1392" y="3168"/>
              <a:ext cx="0" cy="192"/>
            </a:xfrm>
            <a:prstGeom prst="line">
              <a:avLst/>
            </a:prstGeom>
            <a:noFill/>
            <a:ln w="12700">
              <a:solidFill>
                <a:schemeClr val="tx1"/>
              </a:solidFill>
              <a:round/>
              <a:headEnd/>
              <a:tailEnd/>
            </a:ln>
            <a:effectLst/>
          </p:spPr>
          <p:txBody>
            <a:bodyPr/>
            <a:lstStyle/>
            <a:p>
              <a:endParaRPr lang="en-US"/>
            </a:p>
          </p:txBody>
        </p:sp>
        <p:sp>
          <p:nvSpPr>
            <p:cNvPr id="1279052" name="Line 76"/>
            <p:cNvSpPr>
              <a:spLocks noChangeShapeType="1"/>
            </p:cNvSpPr>
            <p:nvPr/>
          </p:nvSpPr>
          <p:spPr bwMode="auto">
            <a:xfrm flipV="1">
              <a:off x="1392" y="3216"/>
              <a:ext cx="288" cy="144"/>
            </a:xfrm>
            <a:prstGeom prst="line">
              <a:avLst/>
            </a:prstGeom>
            <a:noFill/>
            <a:ln w="12700">
              <a:solidFill>
                <a:schemeClr val="tx1"/>
              </a:solidFill>
              <a:round/>
              <a:headEnd/>
              <a:tailEnd/>
            </a:ln>
            <a:effectLst/>
          </p:spPr>
          <p:txBody>
            <a:bodyPr/>
            <a:lstStyle/>
            <a:p>
              <a:endParaRPr lang="en-US"/>
            </a:p>
          </p:txBody>
        </p:sp>
        <p:sp>
          <p:nvSpPr>
            <p:cNvPr id="1279053" name="Line 77"/>
            <p:cNvSpPr>
              <a:spLocks noChangeShapeType="1"/>
            </p:cNvSpPr>
            <p:nvPr/>
          </p:nvSpPr>
          <p:spPr bwMode="auto">
            <a:xfrm flipV="1">
              <a:off x="1680" y="3024"/>
              <a:ext cx="0" cy="192"/>
            </a:xfrm>
            <a:prstGeom prst="line">
              <a:avLst/>
            </a:prstGeom>
            <a:noFill/>
            <a:ln w="12700">
              <a:solidFill>
                <a:schemeClr val="tx1"/>
              </a:solidFill>
              <a:round/>
              <a:headEnd/>
              <a:tailEnd/>
            </a:ln>
            <a:effectLst/>
          </p:spPr>
          <p:txBody>
            <a:bodyPr/>
            <a:lstStyle/>
            <a:p>
              <a:endParaRPr lang="en-US"/>
            </a:p>
          </p:txBody>
        </p:sp>
        <p:sp>
          <p:nvSpPr>
            <p:cNvPr id="1279054" name="Line 78"/>
            <p:cNvSpPr>
              <a:spLocks noChangeShapeType="1"/>
            </p:cNvSpPr>
            <p:nvPr/>
          </p:nvSpPr>
          <p:spPr bwMode="auto">
            <a:xfrm>
              <a:off x="1392" y="2880"/>
              <a:ext cx="288" cy="144"/>
            </a:xfrm>
            <a:prstGeom prst="line">
              <a:avLst/>
            </a:prstGeom>
            <a:noFill/>
            <a:ln w="12700">
              <a:solidFill>
                <a:schemeClr val="tx1"/>
              </a:solidFill>
              <a:round/>
              <a:headEnd/>
              <a:tailEnd/>
            </a:ln>
            <a:effectLst/>
          </p:spPr>
          <p:txBody>
            <a:bodyPr/>
            <a:lstStyle/>
            <a:p>
              <a:endParaRPr lang="en-US"/>
            </a:p>
          </p:txBody>
        </p:sp>
      </p:grpSp>
      <p:sp>
        <p:nvSpPr>
          <p:cNvPr id="1279055" name="Text Box 79"/>
          <p:cNvSpPr txBox="1">
            <a:spLocks noChangeArrowheads="1"/>
          </p:cNvSpPr>
          <p:nvPr/>
        </p:nvSpPr>
        <p:spPr bwMode="auto">
          <a:xfrm>
            <a:off x="6019800" y="2514600"/>
            <a:ext cx="481013" cy="274638"/>
          </a:xfrm>
          <a:prstGeom prst="rect">
            <a:avLst/>
          </a:prstGeom>
          <a:noFill/>
          <a:ln w="12700">
            <a:noFill/>
            <a:miter lim="800000"/>
            <a:headEnd/>
            <a:tailEnd/>
          </a:ln>
          <a:effectLst/>
        </p:spPr>
        <p:txBody>
          <a:bodyPr wrap="none">
            <a:spAutoFit/>
          </a:bodyPr>
          <a:lstStyle/>
          <a:p>
            <a:r>
              <a:rPr lang="en-US" sz="1200" b="1">
                <a:solidFill>
                  <a:schemeClr val="tx1"/>
                </a:solidFill>
              </a:rPr>
              <a:t>Add</a:t>
            </a:r>
          </a:p>
        </p:txBody>
      </p:sp>
      <p:sp>
        <p:nvSpPr>
          <p:cNvPr id="1279056" name="Line 80"/>
          <p:cNvSpPr>
            <a:spLocks noChangeShapeType="1"/>
          </p:cNvSpPr>
          <p:nvPr/>
        </p:nvSpPr>
        <p:spPr bwMode="auto">
          <a:xfrm>
            <a:off x="5853113" y="2895600"/>
            <a:ext cx="228600" cy="0"/>
          </a:xfrm>
          <a:prstGeom prst="line">
            <a:avLst/>
          </a:prstGeom>
          <a:noFill/>
          <a:ln w="28575">
            <a:solidFill>
              <a:schemeClr val="tx1"/>
            </a:solidFill>
            <a:round/>
            <a:headEnd/>
            <a:tailEnd type="triangle" w="med" len="med"/>
          </a:ln>
          <a:effectLst/>
        </p:spPr>
        <p:txBody>
          <a:bodyPr/>
          <a:lstStyle/>
          <a:p>
            <a:endParaRPr lang="en-US"/>
          </a:p>
        </p:txBody>
      </p:sp>
      <p:sp>
        <p:nvSpPr>
          <p:cNvPr id="1279057" name="Rectangle 81"/>
          <p:cNvSpPr>
            <a:spLocks noChangeArrowheads="1"/>
          </p:cNvSpPr>
          <p:nvPr/>
        </p:nvSpPr>
        <p:spPr bwMode="auto">
          <a:xfrm>
            <a:off x="6934200" y="3048000"/>
            <a:ext cx="1143000" cy="1447800"/>
          </a:xfrm>
          <a:prstGeom prst="rect">
            <a:avLst/>
          </a:prstGeom>
          <a:noFill/>
          <a:ln w="12700">
            <a:solidFill>
              <a:schemeClr val="tx1"/>
            </a:solidFill>
            <a:miter lim="800000"/>
            <a:headEnd/>
            <a:tailEnd/>
          </a:ln>
          <a:effectLst/>
        </p:spPr>
        <p:txBody>
          <a:bodyPr wrap="none" anchor="ctr"/>
          <a:lstStyle/>
          <a:p>
            <a:endParaRPr lang="en-US"/>
          </a:p>
        </p:txBody>
      </p:sp>
      <p:sp>
        <p:nvSpPr>
          <p:cNvPr id="1279058" name="Line 82"/>
          <p:cNvSpPr>
            <a:spLocks noChangeShapeType="1"/>
          </p:cNvSpPr>
          <p:nvPr/>
        </p:nvSpPr>
        <p:spPr bwMode="auto">
          <a:xfrm>
            <a:off x="6705600" y="3810000"/>
            <a:ext cx="254000" cy="0"/>
          </a:xfrm>
          <a:prstGeom prst="line">
            <a:avLst/>
          </a:prstGeom>
          <a:noFill/>
          <a:ln w="28575">
            <a:solidFill>
              <a:schemeClr val="tx1"/>
            </a:solidFill>
            <a:round/>
            <a:headEnd/>
            <a:tailEnd type="triangle" w="med" len="med"/>
          </a:ln>
          <a:effectLst/>
        </p:spPr>
        <p:txBody>
          <a:bodyPr/>
          <a:lstStyle/>
          <a:p>
            <a:endParaRPr lang="en-US"/>
          </a:p>
        </p:txBody>
      </p:sp>
      <p:sp>
        <p:nvSpPr>
          <p:cNvPr id="1279059" name="Text Box 83"/>
          <p:cNvSpPr txBox="1">
            <a:spLocks noChangeArrowheads="1"/>
          </p:cNvSpPr>
          <p:nvPr/>
        </p:nvSpPr>
        <p:spPr bwMode="auto">
          <a:xfrm>
            <a:off x="7239000" y="3048000"/>
            <a:ext cx="865188" cy="517525"/>
          </a:xfrm>
          <a:prstGeom prst="rect">
            <a:avLst/>
          </a:prstGeom>
          <a:noFill/>
          <a:ln w="12700">
            <a:noFill/>
            <a:miter lim="800000"/>
            <a:headEnd/>
            <a:tailEnd/>
          </a:ln>
          <a:effectLst/>
        </p:spPr>
        <p:txBody>
          <a:bodyPr wrap="none">
            <a:spAutoFit/>
          </a:bodyPr>
          <a:lstStyle/>
          <a:p>
            <a:pPr algn="ctr"/>
            <a:r>
              <a:rPr lang="en-US" sz="1400" b="1">
                <a:solidFill>
                  <a:schemeClr val="tx1"/>
                </a:solidFill>
              </a:rPr>
              <a:t>Data</a:t>
            </a:r>
          </a:p>
          <a:p>
            <a:pPr algn="ctr"/>
            <a:r>
              <a:rPr lang="en-US" sz="1400" b="1">
                <a:solidFill>
                  <a:schemeClr val="tx1"/>
                </a:solidFill>
              </a:rPr>
              <a:t>Memory</a:t>
            </a:r>
          </a:p>
        </p:txBody>
      </p:sp>
      <p:sp>
        <p:nvSpPr>
          <p:cNvPr id="1279060" name="Text Box 84"/>
          <p:cNvSpPr txBox="1">
            <a:spLocks noChangeArrowheads="1"/>
          </p:cNvSpPr>
          <p:nvPr/>
        </p:nvSpPr>
        <p:spPr bwMode="auto">
          <a:xfrm>
            <a:off x="6878638" y="3657600"/>
            <a:ext cx="741362" cy="274638"/>
          </a:xfrm>
          <a:prstGeom prst="rect">
            <a:avLst/>
          </a:prstGeom>
          <a:noFill/>
          <a:ln w="12700">
            <a:noFill/>
            <a:miter lim="800000"/>
            <a:headEnd/>
            <a:tailEnd/>
          </a:ln>
          <a:effectLst/>
        </p:spPr>
        <p:txBody>
          <a:bodyPr wrap="none">
            <a:spAutoFit/>
          </a:bodyPr>
          <a:lstStyle/>
          <a:p>
            <a:r>
              <a:rPr lang="en-US" sz="1200">
                <a:solidFill>
                  <a:schemeClr val="tx1"/>
                </a:solidFill>
              </a:rPr>
              <a:t>Address</a:t>
            </a:r>
          </a:p>
        </p:txBody>
      </p:sp>
      <p:sp>
        <p:nvSpPr>
          <p:cNvPr id="1279061" name="Text Box 85"/>
          <p:cNvSpPr txBox="1">
            <a:spLocks noChangeArrowheads="1"/>
          </p:cNvSpPr>
          <p:nvPr/>
        </p:nvSpPr>
        <p:spPr bwMode="auto">
          <a:xfrm>
            <a:off x="6869113" y="4038600"/>
            <a:ext cx="903287" cy="274638"/>
          </a:xfrm>
          <a:prstGeom prst="rect">
            <a:avLst/>
          </a:prstGeom>
          <a:noFill/>
          <a:ln w="12700">
            <a:noFill/>
            <a:miter lim="800000"/>
            <a:headEnd/>
            <a:tailEnd/>
          </a:ln>
          <a:effectLst/>
        </p:spPr>
        <p:txBody>
          <a:bodyPr wrap="none">
            <a:spAutoFit/>
          </a:bodyPr>
          <a:lstStyle/>
          <a:p>
            <a:r>
              <a:rPr lang="en-US" sz="1200">
                <a:solidFill>
                  <a:schemeClr val="tx1"/>
                </a:solidFill>
              </a:rPr>
              <a:t>Write Data</a:t>
            </a:r>
          </a:p>
        </p:txBody>
      </p:sp>
      <p:sp>
        <p:nvSpPr>
          <p:cNvPr id="1279062" name="Text Box 86"/>
          <p:cNvSpPr txBox="1">
            <a:spLocks noChangeArrowheads="1"/>
          </p:cNvSpPr>
          <p:nvPr/>
        </p:nvSpPr>
        <p:spPr bwMode="auto">
          <a:xfrm>
            <a:off x="7543800" y="3581400"/>
            <a:ext cx="546100" cy="457200"/>
          </a:xfrm>
          <a:prstGeom prst="rect">
            <a:avLst/>
          </a:prstGeom>
          <a:noFill/>
          <a:ln w="12700">
            <a:noFill/>
            <a:miter lim="800000"/>
            <a:headEnd/>
            <a:tailEnd/>
          </a:ln>
          <a:effectLst/>
        </p:spPr>
        <p:txBody>
          <a:bodyPr wrap="none">
            <a:spAutoFit/>
          </a:bodyPr>
          <a:lstStyle/>
          <a:p>
            <a:r>
              <a:rPr lang="en-US" sz="1200">
                <a:solidFill>
                  <a:schemeClr val="tx1"/>
                </a:solidFill>
              </a:rPr>
              <a:t>Read</a:t>
            </a:r>
          </a:p>
          <a:p>
            <a:r>
              <a:rPr lang="en-US" sz="1200">
                <a:solidFill>
                  <a:schemeClr val="tx1"/>
                </a:solidFill>
              </a:rPr>
              <a:t>Data</a:t>
            </a:r>
          </a:p>
        </p:txBody>
      </p:sp>
      <p:sp>
        <p:nvSpPr>
          <p:cNvPr id="1279063" name="Line 87"/>
          <p:cNvSpPr>
            <a:spLocks noChangeShapeType="1"/>
          </p:cNvSpPr>
          <p:nvPr/>
        </p:nvSpPr>
        <p:spPr bwMode="auto">
          <a:xfrm>
            <a:off x="6705600" y="4191000"/>
            <a:ext cx="228600" cy="0"/>
          </a:xfrm>
          <a:prstGeom prst="line">
            <a:avLst/>
          </a:prstGeom>
          <a:noFill/>
          <a:ln w="28575">
            <a:solidFill>
              <a:schemeClr val="tx1"/>
            </a:solidFill>
            <a:round/>
            <a:headEnd/>
            <a:tailEnd type="triangle" w="med" len="med"/>
          </a:ln>
          <a:effectLst/>
        </p:spPr>
        <p:txBody>
          <a:bodyPr/>
          <a:lstStyle/>
          <a:p>
            <a:endParaRPr lang="en-US"/>
          </a:p>
        </p:txBody>
      </p:sp>
      <p:sp>
        <p:nvSpPr>
          <p:cNvPr id="1279064" name="Line 88"/>
          <p:cNvSpPr>
            <a:spLocks noChangeShapeType="1"/>
          </p:cNvSpPr>
          <p:nvPr/>
        </p:nvSpPr>
        <p:spPr bwMode="auto">
          <a:xfrm>
            <a:off x="8382000" y="4191000"/>
            <a:ext cx="228600" cy="1588"/>
          </a:xfrm>
          <a:prstGeom prst="line">
            <a:avLst/>
          </a:prstGeom>
          <a:noFill/>
          <a:ln w="28575">
            <a:solidFill>
              <a:schemeClr val="tx1"/>
            </a:solidFill>
            <a:round/>
            <a:headEnd/>
            <a:tailEnd type="triangle" w="med" len="med"/>
          </a:ln>
          <a:effectLst/>
        </p:spPr>
        <p:txBody>
          <a:bodyPr/>
          <a:lstStyle/>
          <a:p>
            <a:endParaRPr lang="en-US"/>
          </a:p>
        </p:txBody>
      </p:sp>
      <p:sp>
        <p:nvSpPr>
          <p:cNvPr id="1279065" name="AutoShape 89"/>
          <p:cNvSpPr>
            <a:spLocks noChangeArrowheads="1"/>
          </p:cNvSpPr>
          <p:nvPr/>
        </p:nvSpPr>
        <p:spPr bwMode="auto">
          <a:xfrm rot="-5400000">
            <a:off x="8382000" y="3886200"/>
            <a:ext cx="6858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1279066" name="Line 90"/>
          <p:cNvSpPr>
            <a:spLocks noChangeShapeType="1"/>
          </p:cNvSpPr>
          <p:nvPr/>
        </p:nvSpPr>
        <p:spPr bwMode="auto">
          <a:xfrm>
            <a:off x="8839200" y="3962400"/>
            <a:ext cx="152400" cy="1588"/>
          </a:xfrm>
          <a:prstGeom prst="line">
            <a:avLst/>
          </a:prstGeom>
          <a:noFill/>
          <a:ln w="28575">
            <a:solidFill>
              <a:schemeClr val="tx1"/>
            </a:solidFill>
            <a:round/>
            <a:headEnd/>
            <a:tailEnd/>
          </a:ln>
          <a:effectLst/>
        </p:spPr>
        <p:txBody>
          <a:bodyPr/>
          <a:lstStyle/>
          <a:p>
            <a:endParaRPr lang="en-US"/>
          </a:p>
        </p:txBody>
      </p:sp>
      <p:sp>
        <p:nvSpPr>
          <p:cNvPr id="1279069" name="Line 93"/>
          <p:cNvSpPr>
            <a:spLocks noChangeShapeType="1"/>
          </p:cNvSpPr>
          <p:nvPr/>
        </p:nvSpPr>
        <p:spPr bwMode="auto">
          <a:xfrm>
            <a:off x="4114800" y="3352800"/>
            <a:ext cx="152400" cy="0"/>
          </a:xfrm>
          <a:prstGeom prst="line">
            <a:avLst/>
          </a:prstGeom>
          <a:noFill/>
          <a:ln w="28575">
            <a:solidFill>
              <a:schemeClr val="tx1"/>
            </a:solidFill>
            <a:round/>
            <a:headEnd/>
            <a:tailEnd/>
          </a:ln>
          <a:effectLst/>
        </p:spPr>
        <p:txBody>
          <a:bodyPr/>
          <a:lstStyle/>
          <a:p>
            <a:endParaRPr lang="en-US"/>
          </a:p>
        </p:txBody>
      </p:sp>
      <p:sp>
        <p:nvSpPr>
          <p:cNvPr id="1279070" name="Line 94"/>
          <p:cNvSpPr>
            <a:spLocks noChangeShapeType="1"/>
          </p:cNvSpPr>
          <p:nvPr/>
        </p:nvSpPr>
        <p:spPr bwMode="auto">
          <a:xfrm>
            <a:off x="2590800" y="4267200"/>
            <a:ext cx="0" cy="2209800"/>
          </a:xfrm>
          <a:prstGeom prst="line">
            <a:avLst/>
          </a:prstGeom>
          <a:noFill/>
          <a:ln w="28575">
            <a:solidFill>
              <a:srgbClr val="CC3399"/>
            </a:solidFill>
            <a:round/>
            <a:headEnd/>
            <a:tailEnd/>
          </a:ln>
          <a:effectLst/>
        </p:spPr>
        <p:txBody>
          <a:bodyPr/>
          <a:lstStyle/>
          <a:p>
            <a:endParaRPr lang="en-US"/>
          </a:p>
        </p:txBody>
      </p:sp>
      <p:sp>
        <p:nvSpPr>
          <p:cNvPr id="1279071" name="Line 95"/>
          <p:cNvSpPr>
            <a:spLocks noChangeShapeType="1"/>
          </p:cNvSpPr>
          <p:nvPr/>
        </p:nvSpPr>
        <p:spPr bwMode="auto">
          <a:xfrm>
            <a:off x="1828800" y="2438400"/>
            <a:ext cx="228600" cy="0"/>
          </a:xfrm>
          <a:prstGeom prst="line">
            <a:avLst/>
          </a:prstGeom>
          <a:noFill/>
          <a:ln w="28575">
            <a:solidFill>
              <a:schemeClr val="tx1"/>
            </a:solidFill>
            <a:round/>
            <a:headEnd/>
            <a:tailEnd/>
          </a:ln>
          <a:effectLst/>
        </p:spPr>
        <p:txBody>
          <a:bodyPr/>
          <a:lstStyle/>
          <a:p>
            <a:endParaRPr lang="en-US"/>
          </a:p>
        </p:txBody>
      </p:sp>
      <p:sp>
        <p:nvSpPr>
          <p:cNvPr id="1279072" name="Line 96"/>
          <p:cNvSpPr>
            <a:spLocks noChangeShapeType="1"/>
          </p:cNvSpPr>
          <p:nvPr/>
        </p:nvSpPr>
        <p:spPr bwMode="auto">
          <a:xfrm>
            <a:off x="1066800" y="1447800"/>
            <a:ext cx="914400" cy="0"/>
          </a:xfrm>
          <a:prstGeom prst="line">
            <a:avLst/>
          </a:prstGeom>
          <a:noFill/>
          <a:ln w="28575">
            <a:solidFill>
              <a:schemeClr val="tx1"/>
            </a:solidFill>
            <a:round/>
            <a:headEnd type="triangle" w="med" len="med"/>
            <a:tailEnd/>
          </a:ln>
          <a:effectLst/>
        </p:spPr>
        <p:txBody>
          <a:bodyPr/>
          <a:lstStyle/>
          <a:p>
            <a:endParaRPr lang="en-US"/>
          </a:p>
        </p:txBody>
      </p:sp>
      <p:sp>
        <p:nvSpPr>
          <p:cNvPr id="1279073" name="Line 97"/>
          <p:cNvSpPr>
            <a:spLocks noChangeShapeType="1"/>
          </p:cNvSpPr>
          <p:nvPr/>
        </p:nvSpPr>
        <p:spPr bwMode="auto">
          <a:xfrm>
            <a:off x="2362200" y="3733800"/>
            <a:ext cx="152400" cy="0"/>
          </a:xfrm>
          <a:prstGeom prst="line">
            <a:avLst/>
          </a:prstGeom>
          <a:noFill/>
          <a:ln w="28575">
            <a:solidFill>
              <a:schemeClr val="tx1"/>
            </a:solidFill>
            <a:round/>
            <a:headEnd/>
            <a:tailEnd/>
          </a:ln>
          <a:effectLst/>
        </p:spPr>
        <p:txBody>
          <a:bodyPr/>
          <a:lstStyle/>
          <a:p>
            <a:endParaRPr lang="en-US"/>
          </a:p>
        </p:txBody>
      </p:sp>
      <p:sp>
        <p:nvSpPr>
          <p:cNvPr id="1279074" name="Line 98"/>
          <p:cNvSpPr>
            <a:spLocks noChangeShapeType="1"/>
          </p:cNvSpPr>
          <p:nvPr/>
        </p:nvSpPr>
        <p:spPr bwMode="auto">
          <a:xfrm>
            <a:off x="8077200" y="3810000"/>
            <a:ext cx="177800" cy="0"/>
          </a:xfrm>
          <a:prstGeom prst="line">
            <a:avLst/>
          </a:prstGeom>
          <a:noFill/>
          <a:ln w="28575">
            <a:solidFill>
              <a:schemeClr val="tx1"/>
            </a:solidFill>
            <a:round/>
            <a:headEnd/>
            <a:tailEnd/>
          </a:ln>
          <a:effectLst/>
        </p:spPr>
        <p:txBody>
          <a:bodyPr/>
          <a:lstStyle/>
          <a:p>
            <a:endParaRPr lang="en-US"/>
          </a:p>
        </p:txBody>
      </p:sp>
      <p:sp>
        <p:nvSpPr>
          <p:cNvPr id="1279075" name="Rectangle 99"/>
          <p:cNvSpPr>
            <a:spLocks noChangeArrowheads="1"/>
          </p:cNvSpPr>
          <p:nvPr/>
        </p:nvSpPr>
        <p:spPr bwMode="auto">
          <a:xfrm>
            <a:off x="2209800" y="2209800"/>
            <a:ext cx="152400" cy="2209800"/>
          </a:xfrm>
          <a:prstGeom prst="rect">
            <a:avLst/>
          </a:prstGeom>
          <a:noFill/>
          <a:ln w="12700">
            <a:solidFill>
              <a:schemeClr val="accent2"/>
            </a:solidFill>
            <a:miter lim="800000"/>
            <a:headEnd/>
            <a:tailEnd/>
          </a:ln>
          <a:effectLst/>
        </p:spPr>
        <p:txBody>
          <a:bodyPr wrap="none" anchor="ctr"/>
          <a:lstStyle/>
          <a:p>
            <a:endParaRPr lang="en-US"/>
          </a:p>
        </p:txBody>
      </p:sp>
      <p:sp>
        <p:nvSpPr>
          <p:cNvPr id="1279076" name="Rectangle 100"/>
          <p:cNvSpPr>
            <a:spLocks noChangeArrowheads="1"/>
          </p:cNvSpPr>
          <p:nvPr/>
        </p:nvSpPr>
        <p:spPr bwMode="auto">
          <a:xfrm>
            <a:off x="4267200" y="2209800"/>
            <a:ext cx="152400" cy="3886200"/>
          </a:xfrm>
          <a:prstGeom prst="rect">
            <a:avLst/>
          </a:prstGeom>
          <a:noFill/>
          <a:ln w="12700">
            <a:solidFill>
              <a:schemeClr val="accent2"/>
            </a:solidFill>
            <a:miter lim="800000"/>
            <a:headEnd/>
            <a:tailEnd/>
          </a:ln>
          <a:effectLst/>
        </p:spPr>
        <p:txBody>
          <a:bodyPr wrap="none" anchor="ctr"/>
          <a:lstStyle/>
          <a:p>
            <a:endParaRPr lang="en-US"/>
          </a:p>
        </p:txBody>
      </p:sp>
      <p:sp>
        <p:nvSpPr>
          <p:cNvPr id="1279077" name="Line 101"/>
          <p:cNvSpPr>
            <a:spLocks noChangeShapeType="1"/>
          </p:cNvSpPr>
          <p:nvPr/>
        </p:nvSpPr>
        <p:spPr bwMode="auto">
          <a:xfrm>
            <a:off x="1981200" y="2438400"/>
            <a:ext cx="228600" cy="0"/>
          </a:xfrm>
          <a:prstGeom prst="line">
            <a:avLst/>
          </a:prstGeom>
          <a:noFill/>
          <a:ln w="28575">
            <a:solidFill>
              <a:schemeClr val="tx1"/>
            </a:solidFill>
            <a:round/>
            <a:headEnd/>
            <a:tailEnd/>
          </a:ln>
          <a:effectLst/>
        </p:spPr>
        <p:txBody>
          <a:bodyPr/>
          <a:lstStyle/>
          <a:p>
            <a:endParaRPr lang="en-US"/>
          </a:p>
        </p:txBody>
      </p:sp>
      <p:sp>
        <p:nvSpPr>
          <p:cNvPr id="1279078" name="Line 102"/>
          <p:cNvSpPr>
            <a:spLocks noChangeShapeType="1"/>
          </p:cNvSpPr>
          <p:nvPr/>
        </p:nvSpPr>
        <p:spPr bwMode="auto">
          <a:xfrm>
            <a:off x="2362200" y="2438400"/>
            <a:ext cx="1905000" cy="0"/>
          </a:xfrm>
          <a:prstGeom prst="line">
            <a:avLst/>
          </a:prstGeom>
          <a:noFill/>
          <a:ln w="28575">
            <a:solidFill>
              <a:schemeClr val="tx1"/>
            </a:solidFill>
            <a:round/>
            <a:headEnd/>
            <a:tailEnd/>
          </a:ln>
          <a:effectLst/>
        </p:spPr>
        <p:txBody>
          <a:bodyPr/>
          <a:lstStyle/>
          <a:p>
            <a:endParaRPr lang="en-US"/>
          </a:p>
        </p:txBody>
      </p:sp>
      <p:sp>
        <p:nvSpPr>
          <p:cNvPr id="1279079" name="Line 103"/>
          <p:cNvSpPr>
            <a:spLocks noChangeShapeType="1"/>
          </p:cNvSpPr>
          <p:nvPr/>
        </p:nvSpPr>
        <p:spPr bwMode="auto">
          <a:xfrm>
            <a:off x="6400800" y="2667000"/>
            <a:ext cx="152400" cy="0"/>
          </a:xfrm>
          <a:prstGeom prst="line">
            <a:avLst/>
          </a:prstGeom>
          <a:noFill/>
          <a:ln w="28575">
            <a:solidFill>
              <a:schemeClr val="tx1"/>
            </a:solidFill>
            <a:round/>
            <a:headEnd/>
            <a:tailEnd/>
          </a:ln>
          <a:effectLst/>
        </p:spPr>
        <p:txBody>
          <a:bodyPr/>
          <a:lstStyle/>
          <a:p>
            <a:endParaRPr lang="en-US"/>
          </a:p>
        </p:txBody>
      </p:sp>
      <p:sp>
        <p:nvSpPr>
          <p:cNvPr id="1279080" name="Line 104"/>
          <p:cNvSpPr>
            <a:spLocks noChangeShapeType="1"/>
          </p:cNvSpPr>
          <p:nvPr/>
        </p:nvSpPr>
        <p:spPr bwMode="auto">
          <a:xfrm>
            <a:off x="4419600" y="4953000"/>
            <a:ext cx="762000" cy="0"/>
          </a:xfrm>
          <a:prstGeom prst="line">
            <a:avLst/>
          </a:prstGeom>
          <a:noFill/>
          <a:ln w="28575">
            <a:solidFill>
              <a:schemeClr val="tx1"/>
            </a:solidFill>
            <a:round/>
            <a:headEnd/>
            <a:tailEnd/>
          </a:ln>
          <a:effectLst/>
        </p:spPr>
        <p:txBody>
          <a:bodyPr/>
          <a:lstStyle/>
          <a:p>
            <a:endParaRPr lang="en-US"/>
          </a:p>
        </p:txBody>
      </p:sp>
      <p:sp>
        <p:nvSpPr>
          <p:cNvPr id="1279081" name="Line 105"/>
          <p:cNvSpPr>
            <a:spLocks noChangeShapeType="1"/>
          </p:cNvSpPr>
          <p:nvPr/>
        </p:nvSpPr>
        <p:spPr bwMode="auto">
          <a:xfrm>
            <a:off x="5257800" y="4419600"/>
            <a:ext cx="0" cy="533400"/>
          </a:xfrm>
          <a:prstGeom prst="line">
            <a:avLst/>
          </a:prstGeom>
          <a:noFill/>
          <a:ln w="28575">
            <a:solidFill>
              <a:schemeClr val="tx1"/>
            </a:solidFill>
            <a:round/>
            <a:headEnd/>
            <a:tailEnd/>
          </a:ln>
          <a:effectLst/>
        </p:spPr>
        <p:txBody>
          <a:bodyPr/>
          <a:lstStyle/>
          <a:p>
            <a:endParaRPr lang="en-US"/>
          </a:p>
        </p:txBody>
      </p:sp>
      <p:sp>
        <p:nvSpPr>
          <p:cNvPr id="1279082" name="Line 106"/>
          <p:cNvSpPr>
            <a:spLocks noChangeShapeType="1"/>
          </p:cNvSpPr>
          <p:nvPr/>
        </p:nvSpPr>
        <p:spPr bwMode="auto">
          <a:xfrm>
            <a:off x="5257800" y="4953000"/>
            <a:ext cx="1295400" cy="0"/>
          </a:xfrm>
          <a:prstGeom prst="line">
            <a:avLst/>
          </a:prstGeom>
          <a:noFill/>
          <a:ln w="28575">
            <a:solidFill>
              <a:schemeClr val="tx1"/>
            </a:solidFill>
            <a:round/>
            <a:headEnd/>
            <a:tailEnd/>
          </a:ln>
          <a:effectLst/>
        </p:spPr>
        <p:txBody>
          <a:bodyPr/>
          <a:lstStyle/>
          <a:p>
            <a:endParaRPr lang="en-US"/>
          </a:p>
        </p:txBody>
      </p:sp>
      <p:sp>
        <p:nvSpPr>
          <p:cNvPr id="1279083" name="Rectangle 107"/>
          <p:cNvSpPr>
            <a:spLocks noChangeArrowheads="1"/>
          </p:cNvSpPr>
          <p:nvPr/>
        </p:nvSpPr>
        <p:spPr bwMode="auto">
          <a:xfrm>
            <a:off x="8229600" y="2819400"/>
            <a:ext cx="152400" cy="2819400"/>
          </a:xfrm>
          <a:prstGeom prst="rect">
            <a:avLst/>
          </a:prstGeom>
          <a:noFill/>
          <a:ln w="12700">
            <a:solidFill>
              <a:schemeClr val="accent2"/>
            </a:solidFill>
            <a:miter lim="800000"/>
            <a:headEnd/>
            <a:tailEnd/>
          </a:ln>
          <a:effectLst/>
        </p:spPr>
        <p:txBody>
          <a:bodyPr wrap="none" anchor="ctr"/>
          <a:lstStyle/>
          <a:p>
            <a:endParaRPr lang="en-US"/>
          </a:p>
        </p:txBody>
      </p:sp>
      <p:sp>
        <p:nvSpPr>
          <p:cNvPr id="1279084" name="Line 108"/>
          <p:cNvSpPr>
            <a:spLocks noChangeShapeType="1"/>
          </p:cNvSpPr>
          <p:nvPr/>
        </p:nvSpPr>
        <p:spPr bwMode="auto">
          <a:xfrm>
            <a:off x="6781800" y="4953000"/>
            <a:ext cx="1447800" cy="0"/>
          </a:xfrm>
          <a:prstGeom prst="line">
            <a:avLst/>
          </a:prstGeom>
          <a:noFill/>
          <a:ln w="28575">
            <a:solidFill>
              <a:schemeClr val="tx1"/>
            </a:solidFill>
            <a:round/>
            <a:headEnd/>
            <a:tailEnd/>
          </a:ln>
          <a:effectLst/>
        </p:spPr>
        <p:txBody>
          <a:bodyPr/>
          <a:lstStyle/>
          <a:p>
            <a:endParaRPr lang="en-US"/>
          </a:p>
        </p:txBody>
      </p:sp>
      <p:sp>
        <p:nvSpPr>
          <p:cNvPr id="1279085" name="Line 109"/>
          <p:cNvSpPr>
            <a:spLocks noChangeShapeType="1"/>
          </p:cNvSpPr>
          <p:nvPr/>
        </p:nvSpPr>
        <p:spPr bwMode="auto">
          <a:xfrm>
            <a:off x="8382000" y="3810000"/>
            <a:ext cx="228600" cy="1588"/>
          </a:xfrm>
          <a:prstGeom prst="line">
            <a:avLst/>
          </a:prstGeom>
          <a:noFill/>
          <a:ln w="28575">
            <a:solidFill>
              <a:schemeClr val="tx1"/>
            </a:solidFill>
            <a:round/>
            <a:headEnd/>
            <a:tailEnd type="triangle" w="med" len="med"/>
          </a:ln>
          <a:effectLst/>
        </p:spPr>
        <p:txBody>
          <a:bodyPr/>
          <a:lstStyle/>
          <a:p>
            <a:endParaRPr lang="en-US"/>
          </a:p>
        </p:txBody>
      </p:sp>
      <p:sp>
        <p:nvSpPr>
          <p:cNvPr id="1279086" name="Line 110"/>
          <p:cNvSpPr>
            <a:spLocks noChangeShapeType="1"/>
          </p:cNvSpPr>
          <p:nvPr/>
        </p:nvSpPr>
        <p:spPr bwMode="auto">
          <a:xfrm>
            <a:off x="8991600" y="3962400"/>
            <a:ext cx="0" cy="2514600"/>
          </a:xfrm>
          <a:prstGeom prst="line">
            <a:avLst/>
          </a:prstGeom>
          <a:noFill/>
          <a:ln w="28575">
            <a:solidFill>
              <a:srgbClr val="CC3399"/>
            </a:solidFill>
            <a:round/>
            <a:headEnd/>
            <a:tailEnd/>
          </a:ln>
          <a:effectLst/>
        </p:spPr>
        <p:txBody>
          <a:bodyPr/>
          <a:lstStyle/>
          <a:p>
            <a:endParaRPr lang="en-US"/>
          </a:p>
        </p:txBody>
      </p:sp>
      <p:sp>
        <p:nvSpPr>
          <p:cNvPr id="1279087" name="Line 111"/>
          <p:cNvSpPr>
            <a:spLocks noChangeShapeType="1"/>
          </p:cNvSpPr>
          <p:nvPr/>
        </p:nvSpPr>
        <p:spPr bwMode="auto">
          <a:xfrm>
            <a:off x="6934200" y="1143000"/>
            <a:ext cx="0" cy="1524000"/>
          </a:xfrm>
          <a:prstGeom prst="line">
            <a:avLst/>
          </a:prstGeom>
          <a:noFill/>
          <a:ln w="28575">
            <a:solidFill>
              <a:srgbClr val="CC3399"/>
            </a:solidFill>
            <a:round/>
            <a:headEnd/>
            <a:tailEnd/>
          </a:ln>
          <a:effectLst/>
        </p:spPr>
        <p:txBody>
          <a:bodyPr/>
          <a:lstStyle/>
          <a:p>
            <a:endParaRPr lang="en-US"/>
          </a:p>
        </p:txBody>
      </p:sp>
      <p:sp>
        <p:nvSpPr>
          <p:cNvPr id="1279088" name="Line 112"/>
          <p:cNvSpPr>
            <a:spLocks noChangeShapeType="1"/>
          </p:cNvSpPr>
          <p:nvPr/>
        </p:nvSpPr>
        <p:spPr bwMode="auto">
          <a:xfrm flipH="1" flipV="1">
            <a:off x="4267200" y="4800600"/>
            <a:ext cx="152400" cy="152400"/>
          </a:xfrm>
          <a:prstGeom prst="line">
            <a:avLst/>
          </a:prstGeom>
          <a:noFill/>
          <a:ln w="28575" cap="rnd">
            <a:solidFill>
              <a:schemeClr val="accent2"/>
            </a:solidFill>
            <a:prstDash val="sysDot"/>
            <a:round/>
            <a:headEnd/>
            <a:tailEnd/>
          </a:ln>
          <a:effectLst/>
        </p:spPr>
        <p:txBody>
          <a:bodyPr/>
          <a:lstStyle/>
          <a:p>
            <a:endParaRPr lang="en-US"/>
          </a:p>
        </p:txBody>
      </p:sp>
      <p:sp>
        <p:nvSpPr>
          <p:cNvPr id="1279089" name="Line 113"/>
          <p:cNvSpPr>
            <a:spLocks noChangeShapeType="1"/>
          </p:cNvSpPr>
          <p:nvPr/>
        </p:nvSpPr>
        <p:spPr bwMode="auto">
          <a:xfrm flipH="1">
            <a:off x="8229600" y="4191000"/>
            <a:ext cx="152400" cy="762000"/>
          </a:xfrm>
          <a:prstGeom prst="line">
            <a:avLst/>
          </a:prstGeom>
          <a:noFill/>
          <a:ln w="28575" cap="rnd">
            <a:solidFill>
              <a:schemeClr val="accent2"/>
            </a:solidFill>
            <a:prstDash val="sysDot"/>
            <a:round/>
            <a:headEnd/>
            <a:tailEnd/>
          </a:ln>
          <a:effectLst/>
        </p:spPr>
        <p:txBody>
          <a:bodyPr/>
          <a:lstStyle/>
          <a:p>
            <a:endParaRPr lang="en-US"/>
          </a:p>
        </p:txBody>
      </p:sp>
      <p:sp>
        <p:nvSpPr>
          <p:cNvPr id="1279090" name="Text Box 114"/>
          <p:cNvSpPr txBox="1">
            <a:spLocks noChangeArrowheads="1"/>
          </p:cNvSpPr>
          <p:nvPr/>
        </p:nvSpPr>
        <p:spPr bwMode="auto">
          <a:xfrm>
            <a:off x="2057400" y="1905000"/>
            <a:ext cx="515938" cy="274638"/>
          </a:xfrm>
          <a:prstGeom prst="rect">
            <a:avLst/>
          </a:prstGeom>
          <a:noFill/>
          <a:ln w="12700">
            <a:noFill/>
            <a:miter lim="800000"/>
            <a:headEnd/>
            <a:tailEnd/>
          </a:ln>
          <a:effectLst/>
        </p:spPr>
        <p:txBody>
          <a:bodyPr wrap="none">
            <a:spAutoFit/>
          </a:bodyPr>
          <a:lstStyle/>
          <a:p>
            <a:r>
              <a:rPr lang="en-US" sz="1200" b="1">
                <a:solidFill>
                  <a:schemeClr val="accent2"/>
                </a:solidFill>
              </a:rPr>
              <a:t>IF/ID</a:t>
            </a:r>
          </a:p>
        </p:txBody>
      </p:sp>
      <p:sp>
        <p:nvSpPr>
          <p:cNvPr id="1279091" name="Line 115"/>
          <p:cNvSpPr>
            <a:spLocks noChangeShapeType="1"/>
          </p:cNvSpPr>
          <p:nvPr/>
        </p:nvSpPr>
        <p:spPr bwMode="auto">
          <a:xfrm flipV="1">
            <a:off x="5181600" y="2895600"/>
            <a:ext cx="0" cy="1524000"/>
          </a:xfrm>
          <a:prstGeom prst="line">
            <a:avLst/>
          </a:prstGeom>
          <a:noFill/>
          <a:ln w="28575">
            <a:solidFill>
              <a:schemeClr val="tx1"/>
            </a:solidFill>
            <a:round/>
            <a:headEnd/>
            <a:tailEnd/>
          </a:ln>
          <a:effectLst/>
        </p:spPr>
        <p:txBody>
          <a:bodyPr/>
          <a:lstStyle/>
          <a:p>
            <a:endParaRPr lang="en-US"/>
          </a:p>
        </p:txBody>
      </p:sp>
      <p:sp>
        <p:nvSpPr>
          <p:cNvPr id="1279092" name="Line 116"/>
          <p:cNvSpPr>
            <a:spLocks noChangeShapeType="1"/>
          </p:cNvSpPr>
          <p:nvPr/>
        </p:nvSpPr>
        <p:spPr bwMode="auto">
          <a:xfrm>
            <a:off x="3733800" y="4800600"/>
            <a:ext cx="533400" cy="0"/>
          </a:xfrm>
          <a:prstGeom prst="line">
            <a:avLst/>
          </a:prstGeom>
          <a:noFill/>
          <a:ln w="28575">
            <a:solidFill>
              <a:schemeClr val="tx1"/>
            </a:solidFill>
            <a:round/>
            <a:headEnd/>
            <a:tailEnd/>
          </a:ln>
          <a:effectLst/>
        </p:spPr>
        <p:txBody>
          <a:bodyPr/>
          <a:lstStyle/>
          <a:p>
            <a:endParaRPr lang="en-US"/>
          </a:p>
        </p:txBody>
      </p:sp>
      <p:sp>
        <p:nvSpPr>
          <p:cNvPr id="1279093" name="Line 117"/>
          <p:cNvSpPr>
            <a:spLocks noChangeShapeType="1"/>
          </p:cNvSpPr>
          <p:nvPr/>
        </p:nvSpPr>
        <p:spPr bwMode="auto">
          <a:xfrm>
            <a:off x="4419600" y="2438400"/>
            <a:ext cx="1676400" cy="0"/>
          </a:xfrm>
          <a:prstGeom prst="line">
            <a:avLst/>
          </a:prstGeom>
          <a:noFill/>
          <a:ln w="28575">
            <a:solidFill>
              <a:schemeClr val="tx1"/>
            </a:solidFill>
            <a:round/>
            <a:headEnd/>
            <a:tailEnd type="triangle" w="med" len="med"/>
          </a:ln>
          <a:effectLst/>
        </p:spPr>
        <p:txBody>
          <a:bodyPr/>
          <a:lstStyle/>
          <a:p>
            <a:endParaRPr lang="en-US"/>
          </a:p>
        </p:txBody>
      </p:sp>
      <p:sp>
        <p:nvSpPr>
          <p:cNvPr id="1279094" name="Line 118"/>
          <p:cNvSpPr>
            <a:spLocks noChangeShapeType="1"/>
          </p:cNvSpPr>
          <p:nvPr/>
        </p:nvSpPr>
        <p:spPr bwMode="auto">
          <a:xfrm>
            <a:off x="1981200" y="1447800"/>
            <a:ext cx="0" cy="990600"/>
          </a:xfrm>
          <a:prstGeom prst="line">
            <a:avLst/>
          </a:prstGeom>
          <a:noFill/>
          <a:ln w="28575">
            <a:solidFill>
              <a:schemeClr val="tx1"/>
            </a:solidFill>
            <a:round/>
            <a:headEnd/>
            <a:tailEnd/>
          </a:ln>
          <a:effectLst/>
        </p:spPr>
        <p:txBody>
          <a:bodyPr/>
          <a:lstStyle/>
          <a:p>
            <a:endParaRPr lang="en-US"/>
          </a:p>
        </p:txBody>
      </p:sp>
      <p:sp>
        <p:nvSpPr>
          <p:cNvPr id="1279095" name="Line 119"/>
          <p:cNvSpPr>
            <a:spLocks noChangeShapeType="1"/>
          </p:cNvSpPr>
          <p:nvPr/>
        </p:nvSpPr>
        <p:spPr bwMode="auto">
          <a:xfrm flipV="1">
            <a:off x="6324600" y="2971800"/>
            <a:ext cx="0" cy="457200"/>
          </a:xfrm>
          <a:prstGeom prst="line">
            <a:avLst/>
          </a:prstGeom>
          <a:noFill/>
          <a:ln w="12700">
            <a:solidFill>
              <a:schemeClr val="accent1"/>
            </a:solidFill>
            <a:round/>
            <a:headEnd/>
            <a:tailEnd/>
          </a:ln>
          <a:effectLst/>
        </p:spPr>
        <p:txBody>
          <a:bodyPr/>
          <a:lstStyle/>
          <a:p>
            <a:endParaRPr lang="en-US"/>
          </a:p>
        </p:txBody>
      </p:sp>
      <p:sp>
        <p:nvSpPr>
          <p:cNvPr id="1279096" name="Line 120"/>
          <p:cNvSpPr>
            <a:spLocks noChangeShapeType="1"/>
          </p:cNvSpPr>
          <p:nvPr/>
        </p:nvSpPr>
        <p:spPr bwMode="auto">
          <a:xfrm>
            <a:off x="609600" y="2133600"/>
            <a:ext cx="0" cy="1600200"/>
          </a:xfrm>
          <a:prstGeom prst="line">
            <a:avLst/>
          </a:prstGeom>
          <a:noFill/>
          <a:ln w="28575">
            <a:solidFill>
              <a:schemeClr val="tx1"/>
            </a:solidFill>
            <a:round/>
            <a:headEnd/>
            <a:tailEnd/>
          </a:ln>
          <a:effectLst/>
        </p:spPr>
        <p:txBody>
          <a:bodyPr/>
          <a:lstStyle/>
          <a:p>
            <a:endParaRPr lang="en-US"/>
          </a:p>
        </p:txBody>
      </p:sp>
      <p:sp>
        <p:nvSpPr>
          <p:cNvPr id="1279097" name="Rectangle 121"/>
          <p:cNvSpPr>
            <a:spLocks noChangeArrowheads="1"/>
          </p:cNvSpPr>
          <p:nvPr/>
        </p:nvSpPr>
        <p:spPr bwMode="auto">
          <a:xfrm>
            <a:off x="6553200" y="2209800"/>
            <a:ext cx="152400" cy="3429000"/>
          </a:xfrm>
          <a:prstGeom prst="rect">
            <a:avLst/>
          </a:prstGeom>
          <a:noFill/>
          <a:ln w="12700">
            <a:solidFill>
              <a:schemeClr val="accent2"/>
            </a:solidFill>
            <a:miter lim="800000"/>
            <a:headEnd/>
            <a:tailEnd/>
          </a:ln>
          <a:effectLst/>
        </p:spPr>
        <p:txBody>
          <a:bodyPr wrap="none" anchor="ctr"/>
          <a:lstStyle/>
          <a:p>
            <a:endParaRPr lang="en-US"/>
          </a:p>
        </p:txBody>
      </p:sp>
      <p:sp>
        <p:nvSpPr>
          <p:cNvPr id="1279098" name="Oval 122"/>
          <p:cNvSpPr>
            <a:spLocks noChangeArrowheads="1"/>
          </p:cNvSpPr>
          <p:nvPr/>
        </p:nvSpPr>
        <p:spPr bwMode="auto">
          <a:xfrm>
            <a:off x="2895600" y="4572000"/>
            <a:ext cx="812800" cy="457200"/>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279099" name="Rectangle 123"/>
          <p:cNvSpPr>
            <a:spLocks noChangeArrowheads="1"/>
          </p:cNvSpPr>
          <p:nvPr/>
        </p:nvSpPr>
        <p:spPr bwMode="auto">
          <a:xfrm>
            <a:off x="3048000" y="4572000"/>
            <a:ext cx="533400" cy="457200"/>
          </a:xfrm>
          <a:prstGeom prst="rect">
            <a:avLst/>
          </a:prstGeom>
          <a:noFill/>
          <a:ln w="12700">
            <a:noFill/>
            <a:miter lim="800000"/>
            <a:headEnd/>
            <a:tailEnd/>
          </a:ln>
          <a:effectLst/>
        </p:spPr>
        <p:txBody>
          <a:bodyPr wrap="none" lIns="19050" tIns="26988" rIns="19050" bIns="26988"/>
          <a:lstStyle/>
          <a:p>
            <a:pPr algn="ctr"/>
            <a:r>
              <a:rPr lang="en-US" sz="1200" b="1">
                <a:solidFill>
                  <a:srgbClr val="000000"/>
                </a:solidFill>
              </a:rPr>
              <a:t>Sign</a:t>
            </a:r>
          </a:p>
          <a:p>
            <a:pPr algn="ctr"/>
            <a:r>
              <a:rPr lang="en-US" sz="1200" b="1">
                <a:solidFill>
                  <a:srgbClr val="000000"/>
                </a:solidFill>
              </a:rPr>
              <a:t>Extend</a:t>
            </a:r>
          </a:p>
        </p:txBody>
      </p:sp>
      <p:sp>
        <p:nvSpPr>
          <p:cNvPr id="1279100" name="Line 124"/>
          <p:cNvSpPr>
            <a:spLocks noChangeShapeType="1"/>
          </p:cNvSpPr>
          <p:nvPr/>
        </p:nvSpPr>
        <p:spPr bwMode="auto">
          <a:xfrm>
            <a:off x="6705600" y="2667000"/>
            <a:ext cx="228600" cy="0"/>
          </a:xfrm>
          <a:prstGeom prst="line">
            <a:avLst/>
          </a:prstGeom>
          <a:noFill/>
          <a:ln w="28575">
            <a:solidFill>
              <a:schemeClr val="tx1"/>
            </a:solidFill>
            <a:round/>
            <a:headEnd/>
            <a:tailEnd/>
          </a:ln>
          <a:effectLst/>
        </p:spPr>
        <p:txBody>
          <a:bodyPr/>
          <a:lstStyle/>
          <a:p>
            <a:endParaRPr lang="en-US"/>
          </a:p>
        </p:txBody>
      </p:sp>
      <p:sp>
        <p:nvSpPr>
          <p:cNvPr id="1279101" name="Line 125"/>
          <p:cNvSpPr>
            <a:spLocks noChangeShapeType="1"/>
          </p:cNvSpPr>
          <p:nvPr/>
        </p:nvSpPr>
        <p:spPr bwMode="auto">
          <a:xfrm>
            <a:off x="6324600" y="2971800"/>
            <a:ext cx="228600" cy="0"/>
          </a:xfrm>
          <a:prstGeom prst="line">
            <a:avLst/>
          </a:prstGeom>
          <a:noFill/>
          <a:ln w="12700">
            <a:solidFill>
              <a:schemeClr val="accent1"/>
            </a:solidFill>
            <a:round/>
            <a:headEnd/>
            <a:tailEnd type="triangle" w="med" len="med"/>
          </a:ln>
          <a:effectLst/>
        </p:spPr>
        <p:txBody>
          <a:bodyPr/>
          <a:lstStyle/>
          <a:p>
            <a:endParaRPr lang="en-US"/>
          </a:p>
        </p:txBody>
      </p:sp>
      <p:sp>
        <p:nvSpPr>
          <p:cNvPr id="1279102" name="Line 126"/>
          <p:cNvSpPr>
            <a:spLocks noChangeShapeType="1"/>
          </p:cNvSpPr>
          <p:nvPr/>
        </p:nvSpPr>
        <p:spPr bwMode="auto">
          <a:xfrm>
            <a:off x="6705600" y="2971800"/>
            <a:ext cx="228600" cy="0"/>
          </a:xfrm>
          <a:prstGeom prst="line">
            <a:avLst/>
          </a:prstGeom>
          <a:noFill/>
          <a:ln w="12700">
            <a:solidFill>
              <a:schemeClr val="accent1"/>
            </a:solidFill>
            <a:round/>
            <a:headEnd/>
            <a:tailEnd/>
          </a:ln>
          <a:effectLst/>
        </p:spPr>
        <p:txBody>
          <a:bodyPr/>
          <a:lstStyle/>
          <a:p>
            <a:endParaRPr lang="en-US"/>
          </a:p>
        </p:txBody>
      </p:sp>
      <p:sp>
        <p:nvSpPr>
          <p:cNvPr id="1279103" name="Line 127"/>
          <p:cNvSpPr>
            <a:spLocks noChangeShapeType="1"/>
          </p:cNvSpPr>
          <p:nvPr/>
        </p:nvSpPr>
        <p:spPr bwMode="auto">
          <a:xfrm>
            <a:off x="6781800" y="3810000"/>
            <a:ext cx="0" cy="2362200"/>
          </a:xfrm>
          <a:prstGeom prst="line">
            <a:avLst/>
          </a:prstGeom>
          <a:noFill/>
          <a:ln w="28575">
            <a:solidFill>
              <a:srgbClr val="CC3399"/>
            </a:solidFill>
            <a:round/>
            <a:headEnd/>
            <a:tailEnd/>
          </a:ln>
          <a:effectLst/>
        </p:spPr>
        <p:txBody>
          <a:bodyPr/>
          <a:lstStyle/>
          <a:p>
            <a:endParaRPr lang="en-US"/>
          </a:p>
        </p:txBody>
      </p:sp>
      <p:sp>
        <p:nvSpPr>
          <p:cNvPr id="1279104" name="Text Box 128"/>
          <p:cNvSpPr txBox="1">
            <a:spLocks noChangeArrowheads="1"/>
          </p:cNvSpPr>
          <p:nvPr/>
        </p:nvSpPr>
        <p:spPr bwMode="auto">
          <a:xfrm>
            <a:off x="4114800" y="1295400"/>
            <a:ext cx="582613" cy="274638"/>
          </a:xfrm>
          <a:prstGeom prst="rect">
            <a:avLst/>
          </a:prstGeom>
          <a:noFill/>
          <a:ln w="12700">
            <a:noFill/>
            <a:miter lim="800000"/>
            <a:headEnd/>
            <a:tailEnd/>
          </a:ln>
          <a:effectLst/>
        </p:spPr>
        <p:txBody>
          <a:bodyPr wrap="none">
            <a:spAutoFit/>
          </a:bodyPr>
          <a:lstStyle/>
          <a:p>
            <a:r>
              <a:rPr lang="en-US" sz="1200" b="1">
                <a:solidFill>
                  <a:schemeClr val="accent2"/>
                </a:solidFill>
              </a:rPr>
              <a:t>ID/EX</a:t>
            </a:r>
          </a:p>
        </p:txBody>
      </p:sp>
      <p:sp>
        <p:nvSpPr>
          <p:cNvPr id="1279105" name="Text Box 129"/>
          <p:cNvSpPr txBox="1">
            <a:spLocks noChangeArrowheads="1"/>
          </p:cNvSpPr>
          <p:nvPr/>
        </p:nvSpPr>
        <p:spPr bwMode="auto">
          <a:xfrm>
            <a:off x="6172200" y="1477963"/>
            <a:ext cx="785813" cy="274637"/>
          </a:xfrm>
          <a:prstGeom prst="rect">
            <a:avLst/>
          </a:prstGeom>
          <a:noFill/>
          <a:ln w="12700">
            <a:noFill/>
            <a:miter lim="800000"/>
            <a:headEnd/>
            <a:tailEnd/>
          </a:ln>
          <a:effectLst/>
        </p:spPr>
        <p:txBody>
          <a:bodyPr wrap="none">
            <a:spAutoFit/>
          </a:bodyPr>
          <a:lstStyle/>
          <a:p>
            <a:r>
              <a:rPr lang="en-US" sz="1200" b="1">
                <a:solidFill>
                  <a:schemeClr val="accent2"/>
                </a:solidFill>
              </a:rPr>
              <a:t>EX/MEM</a:t>
            </a:r>
          </a:p>
        </p:txBody>
      </p:sp>
      <p:sp>
        <p:nvSpPr>
          <p:cNvPr id="1279106" name="Text Box 130"/>
          <p:cNvSpPr txBox="1">
            <a:spLocks noChangeArrowheads="1"/>
          </p:cNvSpPr>
          <p:nvPr/>
        </p:nvSpPr>
        <p:spPr bwMode="auto">
          <a:xfrm>
            <a:off x="7924800" y="2362200"/>
            <a:ext cx="836613" cy="274638"/>
          </a:xfrm>
          <a:prstGeom prst="rect">
            <a:avLst/>
          </a:prstGeom>
          <a:noFill/>
          <a:ln w="12700">
            <a:noFill/>
            <a:miter lim="800000"/>
            <a:headEnd/>
            <a:tailEnd/>
          </a:ln>
          <a:effectLst/>
        </p:spPr>
        <p:txBody>
          <a:bodyPr wrap="none">
            <a:spAutoFit/>
          </a:bodyPr>
          <a:lstStyle/>
          <a:p>
            <a:r>
              <a:rPr lang="en-US" sz="1200" b="1">
                <a:solidFill>
                  <a:schemeClr val="accent2"/>
                </a:solidFill>
              </a:rPr>
              <a:t>MEM/WB</a:t>
            </a:r>
          </a:p>
        </p:txBody>
      </p:sp>
      <p:sp>
        <p:nvSpPr>
          <p:cNvPr id="1279107" name="Rectangle 131"/>
          <p:cNvSpPr>
            <a:spLocks noChangeArrowheads="1"/>
          </p:cNvSpPr>
          <p:nvPr/>
        </p:nvSpPr>
        <p:spPr bwMode="auto">
          <a:xfrm>
            <a:off x="4267200" y="1981200"/>
            <a:ext cx="152400" cy="228600"/>
          </a:xfrm>
          <a:prstGeom prst="rect">
            <a:avLst/>
          </a:prstGeom>
          <a:noFill/>
          <a:ln w="12700">
            <a:solidFill>
              <a:schemeClr val="accent1"/>
            </a:solidFill>
            <a:miter lim="800000"/>
            <a:headEnd/>
            <a:tailEnd/>
          </a:ln>
          <a:effectLst/>
        </p:spPr>
        <p:txBody>
          <a:bodyPr wrap="none" anchor="ctr"/>
          <a:lstStyle/>
          <a:p>
            <a:endParaRPr lang="en-US"/>
          </a:p>
        </p:txBody>
      </p:sp>
      <p:sp>
        <p:nvSpPr>
          <p:cNvPr id="1279108" name="Rectangle 132"/>
          <p:cNvSpPr>
            <a:spLocks noChangeArrowheads="1"/>
          </p:cNvSpPr>
          <p:nvPr/>
        </p:nvSpPr>
        <p:spPr bwMode="auto">
          <a:xfrm>
            <a:off x="4267200" y="1752600"/>
            <a:ext cx="152400" cy="228600"/>
          </a:xfrm>
          <a:prstGeom prst="rect">
            <a:avLst/>
          </a:prstGeom>
          <a:noFill/>
          <a:ln w="12700">
            <a:solidFill>
              <a:schemeClr val="accent1"/>
            </a:solidFill>
            <a:miter lim="800000"/>
            <a:headEnd/>
            <a:tailEnd/>
          </a:ln>
          <a:effectLst/>
        </p:spPr>
        <p:txBody>
          <a:bodyPr wrap="none" anchor="ctr"/>
          <a:lstStyle/>
          <a:p>
            <a:endParaRPr lang="en-US"/>
          </a:p>
        </p:txBody>
      </p:sp>
      <p:sp>
        <p:nvSpPr>
          <p:cNvPr id="1279109" name="Rectangle 133"/>
          <p:cNvSpPr>
            <a:spLocks noChangeArrowheads="1"/>
          </p:cNvSpPr>
          <p:nvPr/>
        </p:nvSpPr>
        <p:spPr bwMode="auto">
          <a:xfrm>
            <a:off x="4267200" y="1524000"/>
            <a:ext cx="152400" cy="228600"/>
          </a:xfrm>
          <a:prstGeom prst="rect">
            <a:avLst/>
          </a:prstGeom>
          <a:noFill/>
          <a:ln w="12700">
            <a:solidFill>
              <a:schemeClr val="accent1"/>
            </a:solidFill>
            <a:miter lim="800000"/>
            <a:headEnd/>
            <a:tailEnd/>
          </a:ln>
          <a:effectLst/>
        </p:spPr>
        <p:txBody>
          <a:bodyPr wrap="none" anchor="ctr"/>
          <a:lstStyle/>
          <a:p>
            <a:endParaRPr lang="en-US"/>
          </a:p>
        </p:txBody>
      </p:sp>
      <p:sp>
        <p:nvSpPr>
          <p:cNvPr id="1279110" name="Rectangle 134"/>
          <p:cNvSpPr>
            <a:spLocks noChangeArrowheads="1"/>
          </p:cNvSpPr>
          <p:nvPr/>
        </p:nvSpPr>
        <p:spPr bwMode="auto">
          <a:xfrm>
            <a:off x="6553200" y="1981200"/>
            <a:ext cx="152400" cy="228600"/>
          </a:xfrm>
          <a:prstGeom prst="rect">
            <a:avLst/>
          </a:prstGeom>
          <a:noFill/>
          <a:ln w="12700">
            <a:solidFill>
              <a:schemeClr val="accent1"/>
            </a:solidFill>
            <a:miter lim="800000"/>
            <a:headEnd/>
            <a:tailEnd/>
          </a:ln>
          <a:effectLst/>
        </p:spPr>
        <p:txBody>
          <a:bodyPr wrap="none" anchor="ctr"/>
          <a:lstStyle/>
          <a:p>
            <a:endParaRPr lang="en-US"/>
          </a:p>
        </p:txBody>
      </p:sp>
      <p:sp>
        <p:nvSpPr>
          <p:cNvPr id="1279111" name="Rectangle 135"/>
          <p:cNvSpPr>
            <a:spLocks noChangeArrowheads="1"/>
          </p:cNvSpPr>
          <p:nvPr/>
        </p:nvSpPr>
        <p:spPr bwMode="auto">
          <a:xfrm>
            <a:off x="6553200" y="1752600"/>
            <a:ext cx="152400" cy="228600"/>
          </a:xfrm>
          <a:prstGeom prst="rect">
            <a:avLst/>
          </a:prstGeom>
          <a:noFill/>
          <a:ln w="12700">
            <a:solidFill>
              <a:schemeClr val="accent1"/>
            </a:solidFill>
            <a:miter lim="800000"/>
            <a:headEnd/>
            <a:tailEnd/>
          </a:ln>
          <a:effectLst/>
        </p:spPr>
        <p:txBody>
          <a:bodyPr wrap="none" anchor="ctr"/>
          <a:lstStyle/>
          <a:p>
            <a:endParaRPr lang="en-US"/>
          </a:p>
        </p:txBody>
      </p:sp>
      <p:sp>
        <p:nvSpPr>
          <p:cNvPr id="1279112" name="Rectangle 136"/>
          <p:cNvSpPr>
            <a:spLocks noChangeArrowheads="1"/>
          </p:cNvSpPr>
          <p:nvPr/>
        </p:nvSpPr>
        <p:spPr bwMode="auto">
          <a:xfrm>
            <a:off x="8229600" y="2590800"/>
            <a:ext cx="152400" cy="228600"/>
          </a:xfrm>
          <a:prstGeom prst="rect">
            <a:avLst/>
          </a:prstGeom>
          <a:noFill/>
          <a:ln w="12700">
            <a:solidFill>
              <a:schemeClr val="accent1"/>
            </a:solidFill>
            <a:miter lim="800000"/>
            <a:headEnd/>
            <a:tailEnd/>
          </a:ln>
          <a:effectLst/>
        </p:spPr>
        <p:txBody>
          <a:bodyPr wrap="none" anchor="ctr"/>
          <a:lstStyle/>
          <a:p>
            <a:endParaRPr lang="en-US"/>
          </a:p>
        </p:txBody>
      </p:sp>
      <p:sp>
        <p:nvSpPr>
          <p:cNvPr id="1279113" name="Rectangle 137"/>
          <p:cNvSpPr>
            <a:spLocks noChangeArrowheads="1"/>
          </p:cNvSpPr>
          <p:nvPr/>
        </p:nvSpPr>
        <p:spPr bwMode="auto">
          <a:xfrm>
            <a:off x="2743200" y="2133600"/>
            <a:ext cx="533400" cy="304800"/>
          </a:xfrm>
          <a:prstGeom prst="rect">
            <a:avLst/>
          </a:prstGeom>
          <a:noFill/>
          <a:ln w="12700">
            <a:noFill/>
            <a:miter lim="800000"/>
            <a:headEnd/>
            <a:tailEnd/>
          </a:ln>
          <a:effectLst/>
        </p:spPr>
        <p:txBody>
          <a:bodyPr wrap="none" lIns="19050" tIns="26988" rIns="19050" bIns="26988"/>
          <a:lstStyle/>
          <a:p>
            <a:pPr algn="ctr"/>
            <a:r>
              <a:rPr lang="en-US" sz="1200" b="1"/>
              <a:t>Control</a:t>
            </a:r>
          </a:p>
        </p:txBody>
      </p:sp>
      <p:sp>
        <p:nvSpPr>
          <p:cNvPr id="1279114" name="Oval 138"/>
          <p:cNvSpPr>
            <a:spLocks noChangeArrowheads="1"/>
          </p:cNvSpPr>
          <p:nvPr/>
        </p:nvSpPr>
        <p:spPr bwMode="auto">
          <a:xfrm>
            <a:off x="2743200" y="1905000"/>
            <a:ext cx="609600" cy="762000"/>
          </a:xfrm>
          <a:prstGeom prst="ellipse">
            <a:avLst/>
          </a:prstGeom>
          <a:noFill/>
          <a:ln w="12700">
            <a:solidFill>
              <a:schemeClr val="accent1"/>
            </a:solidFill>
            <a:round/>
            <a:headEnd/>
            <a:tailEnd/>
          </a:ln>
          <a:effectLst/>
        </p:spPr>
        <p:txBody>
          <a:bodyPr wrap="none" anchor="ctr"/>
          <a:lstStyle/>
          <a:p>
            <a:endParaRPr lang="en-US"/>
          </a:p>
        </p:txBody>
      </p:sp>
      <p:sp>
        <p:nvSpPr>
          <p:cNvPr id="1279115" name="Line 139"/>
          <p:cNvSpPr>
            <a:spLocks noChangeShapeType="1"/>
          </p:cNvSpPr>
          <p:nvPr/>
        </p:nvSpPr>
        <p:spPr bwMode="auto">
          <a:xfrm>
            <a:off x="2514600" y="2286000"/>
            <a:ext cx="0" cy="838200"/>
          </a:xfrm>
          <a:prstGeom prst="line">
            <a:avLst/>
          </a:prstGeom>
          <a:noFill/>
          <a:ln w="12700">
            <a:solidFill>
              <a:schemeClr val="accent1"/>
            </a:solidFill>
            <a:round/>
            <a:headEnd/>
            <a:tailEnd/>
          </a:ln>
          <a:effectLst/>
        </p:spPr>
        <p:txBody>
          <a:bodyPr/>
          <a:lstStyle/>
          <a:p>
            <a:endParaRPr lang="en-US"/>
          </a:p>
        </p:txBody>
      </p:sp>
      <p:sp>
        <p:nvSpPr>
          <p:cNvPr id="1279116" name="Line 140"/>
          <p:cNvSpPr>
            <a:spLocks noChangeShapeType="1"/>
          </p:cNvSpPr>
          <p:nvPr/>
        </p:nvSpPr>
        <p:spPr bwMode="auto">
          <a:xfrm>
            <a:off x="2514600" y="2286000"/>
            <a:ext cx="228600" cy="0"/>
          </a:xfrm>
          <a:prstGeom prst="line">
            <a:avLst/>
          </a:prstGeom>
          <a:noFill/>
          <a:ln w="12700">
            <a:solidFill>
              <a:schemeClr val="accent1"/>
            </a:solidFill>
            <a:round/>
            <a:headEnd/>
            <a:tailEnd type="triangle" w="med" len="med"/>
          </a:ln>
          <a:effectLst/>
        </p:spPr>
        <p:txBody>
          <a:bodyPr/>
          <a:lstStyle/>
          <a:p>
            <a:endParaRPr lang="en-US"/>
          </a:p>
        </p:txBody>
      </p:sp>
      <p:sp>
        <p:nvSpPr>
          <p:cNvPr id="1279120" name="Line 144"/>
          <p:cNvSpPr>
            <a:spLocks noChangeShapeType="1"/>
          </p:cNvSpPr>
          <p:nvPr/>
        </p:nvSpPr>
        <p:spPr bwMode="auto">
          <a:xfrm>
            <a:off x="6705600" y="2133600"/>
            <a:ext cx="1524000" cy="533400"/>
          </a:xfrm>
          <a:prstGeom prst="line">
            <a:avLst/>
          </a:prstGeom>
          <a:noFill/>
          <a:ln w="12700">
            <a:solidFill>
              <a:schemeClr val="accent1"/>
            </a:solidFill>
            <a:round/>
            <a:headEnd/>
            <a:tailEnd type="triangle" w="med" len="med"/>
          </a:ln>
          <a:effectLst/>
        </p:spPr>
        <p:txBody>
          <a:bodyPr/>
          <a:lstStyle/>
          <a:p>
            <a:endParaRPr lang="en-US"/>
          </a:p>
        </p:txBody>
      </p:sp>
      <p:sp>
        <p:nvSpPr>
          <p:cNvPr id="1279121" name="Line 145"/>
          <p:cNvSpPr>
            <a:spLocks noChangeShapeType="1"/>
          </p:cNvSpPr>
          <p:nvPr/>
        </p:nvSpPr>
        <p:spPr bwMode="auto">
          <a:xfrm>
            <a:off x="4419600" y="2133600"/>
            <a:ext cx="2133600" cy="0"/>
          </a:xfrm>
          <a:prstGeom prst="line">
            <a:avLst/>
          </a:prstGeom>
          <a:noFill/>
          <a:ln w="12700">
            <a:solidFill>
              <a:schemeClr val="accent1"/>
            </a:solidFill>
            <a:round/>
            <a:headEnd/>
            <a:tailEnd type="triangle" w="med" len="med"/>
          </a:ln>
          <a:effectLst/>
        </p:spPr>
        <p:txBody>
          <a:bodyPr/>
          <a:lstStyle/>
          <a:p>
            <a:endParaRPr lang="en-US"/>
          </a:p>
        </p:txBody>
      </p:sp>
      <p:sp>
        <p:nvSpPr>
          <p:cNvPr id="1279122" name="Line 146"/>
          <p:cNvSpPr>
            <a:spLocks noChangeShapeType="1"/>
          </p:cNvSpPr>
          <p:nvPr/>
        </p:nvSpPr>
        <p:spPr bwMode="auto">
          <a:xfrm>
            <a:off x="4419600" y="1905000"/>
            <a:ext cx="2133600" cy="0"/>
          </a:xfrm>
          <a:prstGeom prst="line">
            <a:avLst/>
          </a:prstGeom>
          <a:noFill/>
          <a:ln w="12700">
            <a:solidFill>
              <a:schemeClr val="accent1"/>
            </a:solidFill>
            <a:round/>
            <a:headEnd/>
            <a:tailEnd type="triangle" w="med" len="med"/>
          </a:ln>
          <a:effectLst/>
        </p:spPr>
        <p:txBody>
          <a:bodyPr/>
          <a:lstStyle/>
          <a:p>
            <a:endParaRPr lang="en-US"/>
          </a:p>
        </p:txBody>
      </p:sp>
      <p:sp>
        <p:nvSpPr>
          <p:cNvPr id="1279123" name="Line 147"/>
          <p:cNvSpPr>
            <a:spLocks noChangeShapeType="1"/>
          </p:cNvSpPr>
          <p:nvPr/>
        </p:nvSpPr>
        <p:spPr bwMode="auto">
          <a:xfrm>
            <a:off x="4419600" y="1600200"/>
            <a:ext cx="609600" cy="0"/>
          </a:xfrm>
          <a:prstGeom prst="line">
            <a:avLst/>
          </a:prstGeom>
          <a:noFill/>
          <a:ln w="12700">
            <a:solidFill>
              <a:schemeClr val="accent1"/>
            </a:solidFill>
            <a:round/>
            <a:headEnd/>
            <a:tailEnd/>
          </a:ln>
          <a:effectLst/>
        </p:spPr>
        <p:txBody>
          <a:bodyPr/>
          <a:lstStyle/>
          <a:p>
            <a:endParaRPr lang="en-US"/>
          </a:p>
        </p:txBody>
      </p:sp>
      <p:sp>
        <p:nvSpPr>
          <p:cNvPr id="1279124" name="Line 148"/>
          <p:cNvSpPr>
            <a:spLocks noChangeShapeType="1"/>
          </p:cNvSpPr>
          <p:nvPr/>
        </p:nvSpPr>
        <p:spPr bwMode="auto">
          <a:xfrm>
            <a:off x="8763000" y="2743200"/>
            <a:ext cx="0" cy="304800"/>
          </a:xfrm>
          <a:prstGeom prst="line">
            <a:avLst/>
          </a:prstGeom>
          <a:noFill/>
          <a:ln w="12700">
            <a:solidFill>
              <a:schemeClr val="accent1"/>
            </a:solidFill>
            <a:round/>
            <a:headEnd/>
            <a:tailEnd type="triangle" w="med" len="med"/>
          </a:ln>
          <a:effectLst/>
        </p:spPr>
        <p:txBody>
          <a:bodyPr/>
          <a:lstStyle/>
          <a:p>
            <a:endParaRPr lang="en-US"/>
          </a:p>
        </p:txBody>
      </p:sp>
      <p:sp>
        <p:nvSpPr>
          <p:cNvPr id="1279125" name="Line 149"/>
          <p:cNvSpPr>
            <a:spLocks noChangeShapeType="1"/>
          </p:cNvSpPr>
          <p:nvPr/>
        </p:nvSpPr>
        <p:spPr bwMode="auto">
          <a:xfrm>
            <a:off x="6705600" y="1905000"/>
            <a:ext cx="685800" cy="0"/>
          </a:xfrm>
          <a:prstGeom prst="line">
            <a:avLst/>
          </a:prstGeom>
          <a:noFill/>
          <a:ln w="12700">
            <a:solidFill>
              <a:schemeClr val="accent1"/>
            </a:solidFill>
            <a:round/>
            <a:headEnd/>
            <a:tailEnd/>
          </a:ln>
          <a:effectLst/>
        </p:spPr>
        <p:txBody>
          <a:bodyPr/>
          <a:lstStyle/>
          <a:p>
            <a:endParaRPr lang="en-US"/>
          </a:p>
        </p:txBody>
      </p:sp>
      <p:sp>
        <p:nvSpPr>
          <p:cNvPr id="1279126" name="Line 150"/>
          <p:cNvSpPr>
            <a:spLocks noChangeShapeType="1"/>
          </p:cNvSpPr>
          <p:nvPr/>
        </p:nvSpPr>
        <p:spPr bwMode="auto">
          <a:xfrm>
            <a:off x="8382000" y="2743200"/>
            <a:ext cx="381000" cy="0"/>
          </a:xfrm>
          <a:prstGeom prst="line">
            <a:avLst/>
          </a:prstGeom>
          <a:noFill/>
          <a:ln w="12700">
            <a:solidFill>
              <a:schemeClr val="accent1"/>
            </a:solidFill>
            <a:round/>
            <a:headEnd/>
            <a:tailEnd/>
          </a:ln>
          <a:effectLst/>
        </p:spPr>
        <p:txBody>
          <a:bodyPr/>
          <a:lstStyle/>
          <a:p>
            <a:endParaRPr lang="en-US"/>
          </a:p>
        </p:txBody>
      </p:sp>
      <p:sp>
        <p:nvSpPr>
          <p:cNvPr id="1279127" name="Line 151"/>
          <p:cNvSpPr>
            <a:spLocks noChangeShapeType="1"/>
          </p:cNvSpPr>
          <p:nvPr/>
        </p:nvSpPr>
        <p:spPr bwMode="auto">
          <a:xfrm>
            <a:off x="7391400" y="1905000"/>
            <a:ext cx="0" cy="152400"/>
          </a:xfrm>
          <a:prstGeom prst="line">
            <a:avLst/>
          </a:prstGeom>
          <a:noFill/>
          <a:ln w="12700">
            <a:solidFill>
              <a:schemeClr val="accent1"/>
            </a:solidFill>
            <a:round/>
            <a:headEnd/>
            <a:tailEnd type="triangle" w="med" len="med"/>
          </a:ln>
          <a:effectLst/>
        </p:spPr>
        <p:txBody>
          <a:bodyPr/>
          <a:lstStyle/>
          <a:p>
            <a:endParaRPr lang="en-US"/>
          </a:p>
        </p:txBody>
      </p:sp>
      <p:sp>
        <p:nvSpPr>
          <p:cNvPr id="1279128" name="Line 152"/>
          <p:cNvSpPr>
            <a:spLocks noChangeShapeType="1"/>
          </p:cNvSpPr>
          <p:nvPr/>
        </p:nvSpPr>
        <p:spPr bwMode="auto">
          <a:xfrm>
            <a:off x="5029200" y="1600200"/>
            <a:ext cx="0" cy="228600"/>
          </a:xfrm>
          <a:prstGeom prst="line">
            <a:avLst/>
          </a:prstGeom>
          <a:noFill/>
          <a:ln w="12700">
            <a:solidFill>
              <a:schemeClr val="accent1"/>
            </a:solidFill>
            <a:round/>
            <a:headEnd/>
            <a:tailEnd type="triangle" w="med" len="med"/>
          </a:ln>
          <a:effectLst/>
        </p:spPr>
        <p:txBody>
          <a:bodyPr/>
          <a:lstStyle/>
          <a:p>
            <a:endParaRPr lang="en-US"/>
          </a:p>
        </p:txBody>
      </p:sp>
      <p:sp>
        <p:nvSpPr>
          <p:cNvPr id="1279129" name="AutoShape 153"/>
          <p:cNvSpPr>
            <a:spLocks noChangeArrowheads="1"/>
          </p:cNvSpPr>
          <p:nvPr/>
        </p:nvSpPr>
        <p:spPr bwMode="auto">
          <a:xfrm rot="-5400000">
            <a:off x="4648200" y="5257800"/>
            <a:ext cx="6858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1279130" name="Line 154"/>
          <p:cNvSpPr>
            <a:spLocks noChangeShapeType="1"/>
          </p:cNvSpPr>
          <p:nvPr/>
        </p:nvSpPr>
        <p:spPr bwMode="auto">
          <a:xfrm>
            <a:off x="5105400" y="5334000"/>
            <a:ext cx="1447800" cy="0"/>
          </a:xfrm>
          <a:prstGeom prst="line">
            <a:avLst/>
          </a:prstGeom>
          <a:noFill/>
          <a:ln w="19050">
            <a:solidFill>
              <a:schemeClr val="tx1"/>
            </a:solidFill>
            <a:round/>
            <a:headEnd/>
            <a:tailEnd/>
          </a:ln>
          <a:effectLst/>
        </p:spPr>
        <p:txBody>
          <a:bodyPr/>
          <a:lstStyle/>
          <a:p>
            <a:endParaRPr lang="en-US"/>
          </a:p>
        </p:txBody>
      </p:sp>
      <p:sp>
        <p:nvSpPr>
          <p:cNvPr id="1279131" name="Line 155"/>
          <p:cNvSpPr>
            <a:spLocks noChangeShapeType="1"/>
          </p:cNvSpPr>
          <p:nvPr/>
        </p:nvSpPr>
        <p:spPr bwMode="auto">
          <a:xfrm>
            <a:off x="2514600" y="5562600"/>
            <a:ext cx="1752600" cy="0"/>
          </a:xfrm>
          <a:prstGeom prst="line">
            <a:avLst/>
          </a:prstGeom>
          <a:noFill/>
          <a:ln w="19050">
            <a:solidFill>
              <a:schemeClr val="tx1"/>
            </a:solidFill>
            <a:round/>
            <a:headEnd/>
            <a:tailEnd/>
          </a:ln>
          <a:effectLst/>
        </p:spPr>
        <p:txBody>
          <a:bodyPr/>
          <a:lstStyle/>
          <a:p>
            <a:endParaRPr lang="en-US"/>
          </a:p>
        </p:txBody>
      </p:sp>
      <p:sp>
        <p:nvSpPr>
          <p:cNvPr id="1279132" name="Line 156"/>
          <p:cNvSpPr>
            <a:spLocks noChangeShapeType="1"/>
          </p:cNvSpPr>
          <p:nvPr/>
        </p:nvSpPr>
        <p:spPr bwMode="auto">
          <a:xfrm>
            <a:off x="4419600" y="5562600"/>
            <a:ext cx="457200" cy="0"/>
          </a:xfrm>
          <a:prstGeom prst="line">
            <a:avLst/>
          </a:prstGeom>
          <a:noFill/>
          <a:ln w="19050">
            <a:solidFill>
              <a:schemeClr val="tx1"/>
            </a:solidFill>
            <a:round/>
            <a:headEnd/>
            <a:tailEnd/>
          </a:ln>
          <a:effectLst/>
        </p:spPr>
        <p:txBody>
          <a:bodyPr/>
          <a:lstStyle/>
          <a:p>
            <a:endParaRPr lang="en-US"/>
          </a:p>
        </p:txBody>
      </p:sp>
      <p:sp>
        <p:nvSpPr>
          <p:cNvPr id="1279135" name="Oval 159"/>
          <p:cNvSpPr>
            <a:spLocks noChangeArrowheads="1"/>
          </p:cNvSpPr>
          <p:nvPr/>
        </p:nvSpPr>
        <p:spPr bwMode="auto">
          <a:xfrm>
            <a:off x="5943600" y="4343400"/>
            <a:ext cx="457200" cy="533400"/>
          </a:xfrm>
          <a:prstGeom prst="ellipse">
            <a:avLst/>
          </a:prstGeom>
          <a:noFill/>
          <a:ln w="12700">
            <a:solidFill>
              <a:schemeClr val="accent1"/>
            </a:solidFill>
            <a:round/>
            <a:headEnd/>
            <a:tailEnd/>
          </a:ln>
          <a:effectLst/>
        </p:spPr>
        <p:txBody>
          <a:bodyPr wrap="none" anchor="ctr"/>
          <a:lstStyle/>
          <a:p>
            <a:endParaRPr lang="en-US"/>
          </a:p>
        </p:txBody>
      </p:sp>
      <p:sp>
        <p:nvSpPr>
          <p:cNvPr id="1279136" name="Rectangle 160"/>
          <p:cNvSpPr>
            <a:spLocks noChangeArrowheads="1"/>
          </p:cNvSpPr>
          <p:nvPr/>
        </p:nvSpPr>
        <p:spPr bwMode="auto">
          <a:xfrm>
            <a:off x="5943600" y="4343400"/>
            <a:ext cx="457200" cy="457200"/>
          </a:xfrm>
          <a:prstGeom prst="rect">
            <a:avLst/>
          </a:prstGeom>
          <a:noFill/>
          <a:ln w="12700">
            <a:noFill/>
            <a:miter lim="800000"/>
            <a:headEnd/>
            <a:tailEnd/>
          </a:ln>
          <a:effectLst/>
        </p:spPr>
        <p:txBody>
          <a:bodyPr wrap="none" lIns="19050" tIns="26988" rIns="19050" bIns="26988"/>
          <a:lstStyle/>
          <a:p>
            <a:pPr algn="ctr" defTabSz="904875">
              <a:lnSpc>
                <a:spcPts val="1600"/>
              </a:lnSpc>
              <a:tabLst>
                <a:tab pos="452438" algn="l"/>
                <a:tab pos="904875" algn="l"/>
                <a:tab pos="1357313" algn="l"/>
              </a:tabLst>
            </a:pPr>
            <a:r>
              <a:rPr lang="en-US" sz="1200" b="1"/>
              <a:t>ALU</a:t>
            </a:r>
          </a:p>
          <a:p>
            <a:pPr algn="ctr" defTabSz="904875">
              <a:lnSpc>
                <a:spcPts val="1600"/>
              </a:lnSpc>
              <a:tabLst>
                <a:tab pos="452438" algn="l"/>
                <a:tab pos="904875" algn="l"/>
                <a:tab pos="1357313" algn="l"/>
              </a:tabLst>
            </a:pPr>
            <a:r>
              <a:rPr lang="en-US" sz="1200" b="1"/>
              <a:t>cntrl</a:t>
            </a:r>
          </a:p>
        </p:txBody>
      </p:sp>
      <p:sp>
        <p:nvSpPr>
          <p:cNvPr id="1279137" name="Line 161"/>
          <p:cNvSpPr>
            <a:spLocks noChangeShapeType="1"/>
          </p:cNvSpPr>
          <p:nvPr/>
        </p:nvSpPr>
        <p:spPr bwMode="auto">
          <a:xfrm>
            <a:off x="5181600" y="4648200"/>
            <a:ext cx="762000" cy="0"/>
          </a:xfrm>
          <a:prstGeom prst="line">
            <a:avLst/>
          </a:prstGeom>
          <a:noFill/>
          <a:ln w="12700">
            <a:solidFill>
              <a:schemeClr val="accent1"/>
            </a:solidFill>
            <a:round/>
            <a:headEnd/>
            <a:tailEnd type="triangle" w="med" len="med"/>
          </a:ln>
          <a:effectLst/>
        </p:spPr>
        <p:txBody>
          <a:bodyPr/>
          <a:lstStyle/>
          <a:p>
            <a:endParaRPr lang="en-US"/>
          </a:p>
        </p:txBody>
      </p:sp>
      <p:sp>
        <p:nvSpPr>
          <p:cNvPr id="1279138" name="Line 162"/>
          <p:cNvSpPr>
            <a:spLocks noChangeShapeType="1"/>
          </p:cNvSpPr>
          <p:nvPr/>
        </p:nvSpPr>
        <p:spPr bwMode="auto">
          <a:xfrm flipV="1">
            <a:off x="6172200" y="4191000"/>
            <a:ext cx="0" cy="152400"/>
          </a:xfrm>
          <a:prstGeom prst="line">
            <a:avLst/>
          </a:prstGeom>
          <a:noFill/>
          <a:ln w="12700">
            <a:solidFill>
              <a:schemeClr val="tx1"/>
            </a:solidFill>
            <a:round/>
            <a:headEnd/>
            <a:tailEnd type="triangle" w="med" len="med"/>
          </a:ln>
          <a:effectLst/>
        </p:spPr>
        <p:txBody>
          <a:bodyPr/>
          <a:lstStyle/>
          <a:p>
            <a:endParaRPr lang="en-US"/>
          </a:p>
        </p:txBody>
      </p:sp>
      <p:sp>
        <p:nvSpPr>
          <p:cNvPr id="1279139" name="AutoShape 163"/>
          <p:cNvSpPr>
            <a:spLocks noChangeArrowheads="1"/>
          </p:cNvSpPr>
          <p:nvPr/>
        </p:nvSpPr>
        <p:spPr bwMode="auto">
          <a:xfrm>
            <a:off x="7315200" y="2590800"/>
            <a:ext cx="381000" cy="304800"/>
          </a:xfrm>
          <a:prstGeom prst="flowChartDelay">
            <a:avLst/>
          </a:prstGeom>
          <a:noFill/>
          <a:ln w="12700">
            <a:solidFill>
              <a:schemeClr val="accent1"/>
            </a:solidFill>
            <a:miter lim="800000"/>
            <a:headEnd/>
            <a:tailEnd/>
          </a:ln>
          <a:effectLst/>
        </p:spPr>
        <p:txBody>
          <a:bodyPr wrap="none" anchor="ctr"/>
          <a:lstStyle/>
          <a:p>
            <a:endParaRPr lang="en-US"/>
          </a:p>
        </p:txBody>
      </p:sp>
      <p:sp>
        <p:nvSpPr>
          <p:cNvPr id="1279140" name="Line 164"/>
          <p:cNvSpPr>
            <a:spLocks noChangeShapeType="1"/>
          </p:cNvSpPr>
          <p:nvPr/>
        </p:nvSpPr>
        <p:spPr bwMode="auto">
          <a:xfrm flipV="1">
            <a:off x="6934200" y="2819400"/>
            <a:ext cx="381000" cy="0"/>
          </a:xfrm>
          <a:prstGeom prst="line">
            <a:avLst/>
          </a:prstGeom>
          <a:noFill/>
          <a:ln w="12700">
            <a:solidFill>
              <a:schemeClr val="accent1"/>
            </a:solidFill>
            <a:round/>
            <a:headEnd/>
            <a:tailEnd/>
          </a:ln>
          <a:effectLst/>
        </p:spPr>
        <p:txBody>
          <a:bodyPr/>
          <a:lstStyle/>
          <a:p>
            <a:endParaRPr lang="en-US"/>
          </a:p>
        </p:txBody>
      </p:sp>
      <p:sp>
        <p:nvSpPr>
          <p:cNvPr id="1279141" name="Line 165"/>
          <p:cNvSpPr>
            <a:spLocks noChangeShapeType="1"/>
          </p:cNvSpPr>
          <p:nvPr/>
        </p:nvSpPr>
        <p:spPr bwMode="auto">
          <a:xfrm>
            <a:off x="6934200" y="2819400"/>
            <a:ext cx="0" cy="152400"/>
          </a:xfrm>
          <a:prstGeom prst="line">
            <a:avLst/>
          </a:prstGeom>
          <a:noFill/>
          <a:ln w="12700">
            <a:solidFill>
              <a:schemeClr val="accent1"/>
            </a:solidFill>
            <a:round/>
            <a:headEnd/>
            <a:tailEnd/>
          </a:ln>
          <a:effectLst/>
        </p:spPr>
        <p:txBody>
          <a:bodyPr/>
          <a:lstStyle/>
          <a:p>
            <a:endParaRPr lang="en-US"/>
          </a:p>
        </p:txBody>
      </p:sp>
      <p:sp>
        <p:nvSpPr>
          <p:cNvPr id="1279142" name="Rectangle 166"/>
          <p:cNvSpPr>
            <a:spLocks noChangeArrowheads="1"/>
          </p:cNvSpPr>
          <p:nvPr/>
        </p:nvSpPr>
        <p:spPr bwMode="auto">
          <a:xfrm>
            <a:off x="6858000" y="2438400"/>
            <a:ext cx="533400" cy="304800"/>
          </a:xfrm>
          <a:prstGeom prst="rect">
            <a:avLst/>
          </a:prstGeom>
          <a:noFill/>
          <a:ln w="12700">
            <a:noFill/>
            <a:miter lim="800000"/>
            <a:headEnd/>
            <a:tailEnd/>
          </a:ln>
          <a:effectLst/>
        </p:spPr>
        <p:txBody>
          <a:bodyPr wrap="none" lIns="19050" tIns="26988" rIns="19050" bIns="26988"/>
          <a:lstStyle/>
          <a:p>
            <a:pPr algn="ctr"/>
            <a:r>
              <a:rPr lang="en-US" sz="1200" b="1"/>
              <a:t>Branch</a:t>
            </a:r>
          </a:p>
        </p:txBody>
      </p:sp>
      <p:sp>
        <p:nvSpPr>
          <p:cNvPr id="1279143" name="Line 167"/>
          <p:cNvSpPr>
            <a:spLocks noChangeShapeType="1"/>
          </p:cNvSpPr>
          <p:nvPr/>
        </p:nvSpPr>
        <p:spPr bwMode="auto">
          <a:xfrm>
            <a:off x="7162800" y="2667000"/>
            <a:ext cx="152400" cy="0"/>
          </a:xfrm>
          <a:prstGeom prst="line">
            <a:avLst/>
          </a:prstGeom>
          <a:noFill/>
          <a:ln w="12700">
            <a:solidFill>
              <a:schemeClr val="accent1"/>
            </a:solidFill>
            <a:round/>
            <a:headEnd/>
            <a:tailEnd/>
          </a:ln>
          <a:effectLst/>
        </p:spPr>
        <p:txBody>
          <a:bodyPr/>
          <a:lstStyle/>
          <a:p>
            <a:endParaRPr lang="en-US"/>
          </a:p>
        </p:txBody>
      </p:sp>
      <p:sp>
        <p:nvSpPr>
          <p:cNvPr id="1279144" name="Line 168"/>
          <p:cNvSpPr>
            <a:spLocks noChangeShapeType="1"/>
          </p:cNvSpPr>
          <p:nvPr/>
        </p:nvSpPr>
        <p:spPr bwMode="auto">
          <a:xfrm>
            <a:off x="7848600" y="914400"/>
            <a:ext cx="0" cy="1828800"/>
          </a:xfrm>
          <a:prstGeom prst="line">
            <a:avLst/>
          </a:prstGeom>
          <a:noFill/>
          <a:ln w="12700">
            <a:solidFill>
              <a:schemeClr val="accent1"/>
            </a:solidFill>
            <a:round/>
            <a:headEnd/>
            <a:tailEnd/>
          </a:ln>
          <a:effectLst/>
        </p:spPr>
        <p:txBody>
          <a:bodyPr/>
          <a:lstStyle/>
          <a:p>
            <a:endParaRPr lang="en-US"/>
          </a:p>
        </p:txBody>
      </p:sp>
      <p:sp>
        <p:nvSpPr>
          <p:cNvPr id="1279145" name="Line 169"/>
          <p:cNvSpPr>
            <a:spLocks noChangeShapeType="1"/>
          </p:cNvSpPr>
          <p:nvPr/>
        </p:nvSpPr>
        <p:spPr bwMode="auto">
          <a:xfrm>
            <a:off x="7696200" y="2743200"/>
            <a:ext cx="152400" cy="0"/>
          </a:xfrm>
          <a:prstGeom prst="line">
            <a:avLst/>
          </a:prstGeom>
          <a:noFill/>
          <a:ln w="12700">
            <a:solidFill>
              <a:schemeClr val="accent1"/>
            </a:solidFill>
            <a:round/>
            <a:headEnd/>
            <a:tailEnd/>
          </a:ln>
          <a:effectLst/>
        </p:spPr>
        <p:txBody>
          <a:bodyPr/>
          <a:lstStyle/>
          <a:p>
            <a:endParaRPr lang="en-US"/>
          </a:p>
        </p:txBody>
      </p:sp>
      <p:sp>
        <p:nvSpPr>
          <p:cNvPr id="1279146" name="Line 170"/>
          <p:cNvSpPr>
            <a:spLocks noChangeShapeType="1"/>
          </p:cNvSpPr>
          <p:nvPr/>
        </p:nvSpPr>
        <p:spPr bwMode="auto">
          <a:xfrm>
            <a:off x="914400" y="914400"/>
            <a:ext cx="6934200" cy="0"/>
          </a:xfrm>
          <a:prstGeom prst="line">
            <a:avLst/>
          </a:prstGeom>
          <a:noFill/>
          <a:ln w="12700">
            <a:solidFill>
              <a:schemeClr val="accent1"/>
            </a:solidFill>
            <a:round/>
            <a:headEnd/>
            <a:tailEnd/>
          </a:ln>
          <a:effectLst/>
        </p:spPr>
        <p:txBody>
          <a:bodyPr/>
          <a:lstStyle/>
          <a:p>
            <a:endParaRPr lang="en-US"/>
          </a:p>
        </p:txBody>
      </p:sp>
      <p:sp>
        <p:nvSpPr>
          <p:cNvPr id="1279147" name="Rectangle 171"/>
          <p:cNvSpPr>
            <a:spLocks noChangeArrowheads="1"/>
          </p:cNvSpPr>
          <p:nvPr/>
        </p:nvSpPr>
        <p:spPr bwMode="auto">
          <a:xfrm>
            <a:off x="7391400" y="685800"/>
            <a:ext cx="533400" cy="304800"/>
          </a:xfrm>
          <a:prstGeom prst="rect">
            <a:avLst/>
          </a:prstGeom>
          <a:noFill/>
          <a:ln w="12700">
            <a:noFill/>
            <a:miter lim="800000"/>
            <a:headEnd/>
            <a:tailEnd/>
          </a:ln>
          <a:effectLst/>
        </p:spPr>
        <p:txBody>
          <a:bodyPr wrap="none" lIns="19050" tIns="26988" rIns="19050" bIns="26988"/>
          <a:lstStyle/>
          <a:p>
            <a:pPr algn="ctr"/>
            <a:r>
              <a:rPr lang="en-US" sz="1200" b="1"/>
              <a:t>PCSrc</a:t>
            </a:r>
          </a:p>
        </p:txBody>
      </p:sp>
      <p:sp>
        <p:nvSpPr>
          <p:cNvPr id="1279148" name="Line 172"/>
          <p:cNvSpPr>
            <a:spLocks noChangeShapeType="1"/>
          </p:cNvSpPr>
          <p:nvPr/>
        </p:nvSpPr>
        <p:spPr bwMode="auto">
          <a:xfrm>
            <a:off x="914400" y="914400"/>
            <a:ext cx="0" cy="152400"/>
          </a:xfrm>
          <a:prstGeom prst="line">
            <a:avLst/>
          </a:prstGeom>
          <a:noFill/>
          <a:ln w="12700">
            <a:solidFill>
              <a:schemeClr val="accent1"/>
            </a:solidFill>
            <a:round/>
            <a:headEnd/>
            <a:tailEnd/>
          </a:ln>
          <a:effectLst/>
        </p:spPr>
        <p:txBody>
          <a:bodyPr/>
          <a:lstStyle/>
          <a:p>
            <a:endParaRPr lang="en-US"/>
          </a:p>
        </p:txBody>
      </p:sp>
      <p:sp>
        <p:nvSpPr>
          <p:cNvPr id="1279149" name="AutoShape 173"/>
          <p:cNvSpPr>
            <a:spLocks noChangeArrowheads="1"/>
          </p:cNvSpPr>
          <p:nvPr/>
        </p:nvSpPr>
        <p:spPr bwMode="auto">
          <a:xfrm rot="-5400000">
            <a:off x="4522787" y="4316413"/>
            <a:ext cx="936625"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1279150" name="AutoShape 174"/>
          <p:cNvSpPr>
            <a:spLocks noChangeArrowheads="1"/>
          </p:cNvSpPr>
          <p:nvPr/>
        </p:nvSpPr>
        <p:spPr bwMode="auto">
          <a:xfrm rot="-5400000">
            <a:off x="4522787" y="3249613"/>
            <a:ext cx="936625"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1279151" name="Line 175"/>
          <p:cNvSpPr>
            <a:spLocks noChangeShapeType="1"/>
          </p:cNvSpPr>
          <p:nvPr/>
        </p:nvSpPr>
        <p:spPr bwMode="auto">
          <a:xfrm>
            <a:off x="4419600" y="3048000"/>
            <a:ext cx="457200" cy="0"/>
          </a:xfrm>
          <a:prstGeom prst="line">
            <a:avLst/>
          </a:prstGeom>
          <a:noFill/>
          <a:ln w="28575">
            <a:solidFill>
              <a:schemeClr val="tx1"/>
            </a:solidFill>
            <a:round/>
            <a:headEnd/>
            <a:tailEnd type="triangle" w="med" len="med"/>
          </a:ln>
          <a:effectLst/>
        </p:spPr>
        <p:txBody>
          <a:bodyPr/>
          <a:lstStyle/>
          <a:p>
            <a:endParaRPr lang="en-US"/>
          </a:p>
        </p:txBody>
      </p:sp>
      <p:sp>
        <p:nvSpPr>
          <p:cNvPr id="1279152" name="Line 176"/>
          <p:cNvSpPr>
            <a:spLocks noChangeShapeType="1"/>
          </p:cNvSpPr>
          <p:nvPr/>
        </p:nvSpPr>
        <p:spPr bwMode="auto">
          <a:xfrm>
            <a:off x="4419600" y="4114800"/>
            <a:ext cx="457200" cy="0"/>
          </a:xfrm>
          <a:prstGeom prst="line">
            <a:avLst/>
          </a:prstGeom>
          <a:noFill/>
          <a:ln w="28575">
            <a:solidFill>
              <a:schemeClr val="tx1"/>
            </a:solidFill>
            <a:round/>
            <a:headEnd/>
            <a:tailEnd type="triangle" w="med" len="med"/>
          </a:ln>
          <a:effectLst/>
        </p:spPr>
        <p:txBody>
          <a:bodyPr/>
          <a:lstStyle/>
          <a:p>
            <a:endParaRPr lang="en-US"/>
          </a:p>
        </p:txBody>
      </p:sp>
      <p:sp>
        <p:nvSpPr>
          <p:cNvPr id="1279153" name="Line 177"/>
          <p:cNvSpPr>
            <a:spLocks noChangeShapeType="1"/>
          </p:cNvSpPr>
          <p:nvPr/>
        </p:nvSpPr>
        <p:spPr bwMode="auto">
          <a:xfrm flipH="1">
            <a:off x="4724400" y="6172200"/>
            <a:ext cx="2057400" cy="0"/>
          </a:xfrm>
          <a:prstGeom prst="line">
            <a:avLst/>
          </a:prstGeom>
          <a:noFill/>
          <a:ln w="28575">
            <a:solidFill>
              <a:srgbClr val="CC3399"/>
            </a:solidFill>
            <a:round/>
            <a:headEnd/>
            <a:tailEnd/>
          </a:ln>
          <a:effectLst/>
        </p:spPr>
        <p:txBody>
          <a:bodyPr/>
          <a:lstStyle/>
          <a:p>
            <a:endParaRPr lang="en-US"/>
          </a:p>
        </p:txBody>
      </p:sp>
      <p:sp>
        <p:nvSpPr>
          <p:cNvPr id="1279154" name="Line 178"/>
          <p:cNvSpPr>
            <a:spLocks noChangeShapeType="1"/>
          </p:cNvSpPr>
          <p:nvPr/>
        </p:nvSpPr>
        <p:spPr bwMode="auto">
          <a:xfrm>
            <a:off x="4724400" y="3657600"/>
            <a:ext cx="0" cy="2514600"/>
          </a:xfrm>
          <a:prstGeom prst="line">
            <a:avLst/>
          </a:prstGeom>
          <a:noFill/>
          <a:ln w="28575">
            <a:solidFill>
              <a:srgbClr val="CC3399"/>
            </a:solidFill>
            <a:round/>
            <a:headEnd/>
            <a:tailEnd/>
          </a:ln>
          <a:effectLst/>
        </p:spPr>
        <p:txBody>
          <a:bodyPr/>
          <a:lstStyle/>
          <a:p>
            <a:endParaRPr lang="en-US"/>
          </a:p>
        </p:txBody>
      </p:sp>
      <p:sp>
        <p:nvSpPr>
          <p:cNvPr id="1279155" name="Line 179"/>
          <p:cNvSpPr>
            <a:spLocks noChangeShapeType="1"/>
          </p:cNvSpPr>
          <p:nvPr/>
        </p:nvSpPr>
        <p:spPr bwMode="auto">
          <a:xfrm>
            <a:off x="4724400" y="3657600"/>
            <a:ext cx="152400" cy="0"/>
          </a:xfrm>
          <a:prstGeom prst="line">
            <a:avLst/>
          </a:prstGeom>
          <a:noFill/>
          <a:ln w="28575">
            <a:solidFill>
              <a:srgbClr val="CC3399"/>
            </a:solidFill>
            <a:round/>
            <a:headEnd/>
            <a:tailEnd type="triangle" w="med" len="med"/>
          </a:ln>
          <a:effectLst/>
        </p:spPr>
        <p:txBody>
          <a:bodyPr/>
          <a:lstStyle/>
          <a:p>
            <a:endParaRPr lang="en-US"/>
          </a:p>
        </p:txBody>
      </p:sp>
      <p:sp>
        <p:nvSpPr>
          <p:cNvPr id="1279156" name="Line 180"/>
          <p:cNvSpPr>
            <a:spLocks noChangeShapeType="1"/>
          </p:cNvSpPr>
          <p:nvPr/>
        </p:nvSpPr>
        <p:spPr bwMode="auto">
          <a:xfrm>
            <a:off x="4724400" y="4724400"/>
            <a:ext cx="152400" cy="0"/>
          </a:xfrm>
          <a:prstGeom prst="line">
            <a:avLst/>
          </a:prstGeom>
          <a:noFill/>
          <a:ln w="28575">
            <a:solidFill>
              <a:srgbClr val="CC3399"/>
            </a:solidFill>
            <a:round/>
            <a:headEnd/>
            <a:tailEnd type="triangle" w="med" len="med"/>
          </a:ln>
          <a:effectLst/>
        </p:spPr>
        <p:txBody>
          <a:bodyPr/>
          <a:lstStyle/>
          <a:p>
            <a:endParaRPr lang="en-US"/>
          </a:p>
        </p:txBody>
      </p:sp>
      <p:sp>
        <p:nvSpPr>
          <p:cNvPr id="1279157" name="Line 181"/>
          <p:cNvSpPr>
            <a:spLocks noChangeShapeType="1"/>
          </p:cNvSpPr>
          <p:nvPr/>
        </p:nvSpPr>
        <p:spPr bwMode="auto">
          <a:xfrm>
            <a:off x="4572000" y="3352800"/>
            <a:ext cx="304800" cy="0"/>
          </a:xfrm>
          <a:prstGeom prst="line">
            <a:avLst/>
          </a:prstGeom>
          <a:noFill/>
          <a:ln w="28575">
            <a:solidFill>
              <a:srgbClr val="CC3399"/>
            </a:solidFill>
            <a:round/>
            <a:headEnd/>
            <a:tailEnd type="triangle" w="med" len="med"/>
          </a:ln>
          <a:effectLst/>
        </p:spPr>
        <p:txBody>
          <a:bodyPr/>
          <a:lstStyle/>
          <a:p>
            <a:endParaRPr lang="en-US"/>
          </a:p>
        </p:txBody>
      </p:sp>
      <p:sp>
        <p:nvSpPr>
          <p:cNvPr id="1279158" name="Line 182"/>
          <p:cNvSpPr>
            <a:spLocks noChangeShapeType="1"/>
          </p:cNvSpPr>
          <p:nvPr/>
        </p:nvSpPr>
        <p:spPr bwMode="auto">
          <a:xfrm>
            <a:off x="4572000" y="4419600"/>
            <a:ext cx="304800" cy="0"/>
          </a:xfrm>
          <a:prstGeom prst="line">
            <a:avLst/>
          </a:prstGeom>
          <a:noFill/>
          <a:ln w="28575">
            <a:solidFill>
              <a:srgbClr val="CC3399"/>
            </a:solidFill>
            <a:round/>
            <a:headEnd/>
            <a:tailEnd type="triangle" w="med" len="med"/>
          </a:ln>
          <a:effectLst/>
        </p:spPr>
        <p:txBody>
          <a:bodyPr/>
          <a:lstStyle/>
          <a:p>
            <a:endParaRPr lang="en-US"/>
          </a:p>
        </p:txBody>
      </p:sp>
      <p:sp>
        <p:nvSpPr>
          <p:cNvPr id="1279159" name="Line 183"/>
          <p:cNvSpPr>
            <a:spLocks noChangeShapeType="1"/>
          </p:cNvSpPr>
          <p:nvPr/>
        </p:nvSpPr>
        <p:spPr bwMode="auto">
          <a:xfrm>
            <a:off x="4572000" y="3352800"/>
            <a:ext cx="0" cy="3124200"/>
          </a:xfrm>
          <a:prstGeom prst="line">
            <a:avLst/>
          </a:prstGeom>
          <a:noFill/>
          <a:ln w="28575">
            <a:solidFill>
              <a:srgbClr val="CC3399"/>
            </a:solidFill>
            <a:round/>
            <a:headEnd/>
            <a:tailEnd/>
          </a:ln>
          <a:effectLst/>
        </p:spPr>
        <p:txBody>
          <a:bodyPr/>
          <a:lstStyle/>
          <a:p>
            <a:endParaRPr lang="en-US"/>
          </a:p>
        </p:txBody>
      </p:sp>
      <p:sp>
        <p:nvSpPr>
          <p:cNvPr id="1279160" name="Oval 184"/>
          <p:cNvSpPr>
            <a:spLocks noChangeArrowheads="1"/>
          </p:cNvSpPr>
          <p:nvPr/>
        </p:nvSpPr>
        <p:spPr bwMode="auto">
          <a:xfrm>
            <a:off x="5410200" y="5562600"/>
            <a:ext cx="838200" cy="533400"/>
          </a:xfrm>
          <a:prstGeom prst="ellipse">
            <a:avLst/>
          </a:prstGeom>
          <a:noFill/>
          <a:ln w="12700">
            <a:solidFill>
              <a:schemeClr val="accent1"/>
            </a:solidFill>
            <a:round/>
            <a:headEnd/>
            <a:tailEnd/>
          </a:ln>
          <a:effectLst/>
        </p:spPr>
        <p:txBody>
          <a:bodyPr wrap="none" anchor="ctr"/>
          <a:lstStyle/>
          <a:p>
            <a:endParaRPr lang="en-US"/>
          </a:p>
        </p:txBody>
      </p:sp>
      <p:sp>
        <p:nvSpPr>
          <p:cNvPr id="1279161" name="Rectangle 185"/>
          <p:cNvSpPr>
            <a:spLocks noChangeArrowheads="1"/>
          </p:cNvSpPr>
          <p:nvPr/>
        </p:nvSpPr>
        <p:spPr bwMode="auto">
          <a:xfrm>
            <a:off x="5638800" y="5638800"/>
            <a:ext cx="457200" cy="457200"/>
          </a:xfrm>
          <a:prstGeom prst="rect">
            <a:avLst/>
          </a:prstGeom>
          <a:noFill/>
          <a:ln w="12700">
            <a:noFill/>
            <a:miter lim="800000"/>
            <a:headEnd/>
            <a:tailEnd/>
          </a:ln>
          <a:effectLst/>
        </p:spPr>
        <p:txBody>
          <a:bodyPr wrap="none" lIns="19050" tIns="26988" rIns="19050" bIns="26988"/>
          <a:lstStyle/>
          <a:p>
            <a:pPr algn="ctr" defTabSz="904875">
              <a:lnSpc>
                <a:spcPts val="1600"/>
              </a:lnSpc>
              <a:tabLst>
                <a:tab pos="452438" algn="l"/>
                <a:tab pos="904875" algn="l"/>
                <a:tab pos="1357313" algn="l"/>
              </a:tabLst>
            </a:pPr>
            <a:r>
              <a:rPr lang="en-US" sz="1200" b="1"/>
              <a:t>Forward</a:t>
            </a:r>
          </a:p>
          <a:p>
            <a:pPr algn="ctr" defTabSz="904875">
              <a:lnSpc>
                <a:spcPts val="1600"/>
              </a:lnSpc>
              <a:tabLst>
                <a:tab pos="452438" algn="l"/>
                <a:tab pos="904875" algn="l"/>
                <a:tab pos="1357313" algn="l"/>
              </a:tabLst>
            </a:pPr>
            <a:r>
              <a:rPr lang="en-US" sz="1200" b="1"/>
              <a:t>Unit</a:t>
            </a:r>
          </a:p>
        </p:txBody>
      </p:sp>
      <p:sp>
        <p:nvSpPr>
          <p:cNvPr id="1279162" name="Line 186"/>
          <p:cNvSpPr>
            <a:spLocks noChangeShapeType="1"/>
          </p:cNvSpPr>
          <p:nvPr/>
        </p:nvSpPr>
        <p:spPr bwMode="auto">
          <a:xfrm flipH="1">
            <a:off x="6934200" y="5334000"/>
            <a:ext cx="0" cy="381000"/>
          </a:xfrm>
          <a:prstGeom prst="line">
            <a:avLst/>
          </a:prstGeom>
          <a:noFill/>
          <a:ln w="12700">
            <a:solidFill>
              <a:schemeClr val="tx1"/>
            </a:solidFill>
            <a:round/>
            <a:headEnd/>
            <a:tailEnd/>
          </a:ln>
          <a:effectLst/>
        </p:spPr>
        <p:txBody>
          <a:bodyPr/>
          <a:lstStyle/>
          <a:p>
            <a:endParaRPr lang="en-US"/>
          </a:p>
        </p:txBody>
      </p:sp>
      <p:sp>
        <p:nvSpPr>
          <p:cNvPr id="1279163" name="Line 187"/>
          <p:cNvSpPr>
            <a:spLocks noChangeShapeType="1"/>
          </p:cNvSpPr>
          <p:nvPr/>
        </p:nvSpPr>
        <p:spPr bwMode="auto">
          <a:xfrm>
            <a:off x="6248400" y="5715000"/>
            <a:ext cx="685800" cy="0"/>
          </a:xfrm>
          <a:prstGeom prst="line">
            <a:avLst/>
          </a:prstGeom>
          <a:noFill/>
          <a:ln w="19050">
            <a:solidFill>
              <a:schemeClr val="tx1"/>
            </a:solidFill>
            <a:round/>
            <a:headEnd type="triangle" w="med" len="med"/>
            <a:tailEnd/>
          </a:ln>
          <a:effectLst/>
        </p:spPr>
        <p:txBody>
          <a:bodyPr/>
          <a:lstStyle/>
          <a:p>
            <a:endParaRPr lang="en-US"/>
          </a:p>
        </p:txBody>
      </p:sp>
      <p:sp>
        <p:nvSpPr>
          <p:cNvPr id="1279164" name="Line 188"/>
          <p:cNvSpPr>
            <a:spLocks noChangeShapeType="1"/>
          </p:cNvSpPr>
          <p:nvPr/>
        </p:nvSpPr>
        <p:spPr bwMode="auto">
          <a:xfrm>
            <a:off x="6248400" y="5867400"/>
            <a:ext cx="2286000" cy="0"/>
          </a:xfrm>
          <a:prstGeom prst="line">
            <a:avLst/>
          </a:prstGeom>
          <a:noFill/>
          <a:ln w="19050">
            <a:solidFill>
              <a:schemeClr val="tx1"/>
            </a:solidFill>
            <a:round/>
            <a:headEnd type="triangle" w="med" len="med"/>
            <a:tailEnd/>
          </a:ln>
          <a:effectLst/>
        </p:spPr>
        <p:txBody>
          <a:bodyPr/>
          <a:lstStyle/>
          <a:p>
            <a:endParaRPr lang="en-US"/>
          </a:p>
        </p:txBody>
      </p:sp>
      <p:sp>
        <p:nvSpPr>
          <p:cNvPr id="1279165" name="Line 189"/>
          <p:cNvSpPr>
            <a:spLocks noChangeShapeType="1"/>
          </p:cNvSpPr>
          <p:nvPr/>
        </p:nvSpPr>
        <p:spPr bwMode="auto">
          <a:xfrm>
            <a:off x="2514600" y="5791200"/>
            <a:ext cx="1752600" cy="0"/>
          </a:xfrm>
          <a:prstGeom prst="line">
            <a:avLst/>
          </a:prstGeom>
          <a:noFill/>
          <a:ln w="19050">
            <a:solidFill>
              <a:schemeClr val="tx1"/>
            </a:solidFill>
            <a:round/>
            <a:headEnd/>
            <a:tailEnd/>
          </a:ln>
          <a:effectLst/>
        </p:spPr>
        <p:txBody>
          <a:bodyPr/>
          <a:lstStyle/>
          <a:p>
            <a:endParaRPr lang="en-US"/>
          </a:p>
        </p:txBody>
      </p:sp>
      <p:sp>
        <p:nvSpPr>
          <p:cNvPr id="1279166" name="Line 190"/>
          <p:cNvSpPr>
            <a:spLocks noChangeShapeType="1"/>
          </p:cNvSpPr>
          <p:nvPr/>
        </p:nvSpPr>
        <p:spPr bwMode="auto">
          <a:xfrm>
            <a:off x="2514600" y="5943600"/>
            <a:ext cx="1752600" cy="0"/>
          </a:xfrm>
          <a:prstGeom prst="line">
            <a:avLst/>
          </a:prstGeom>
          <a:noFill/>
          <a:ln w="19050">
            <a:solidFill>
              <a:schemeClr val="tx1"/>
            </a:solidFill>
            <a:round/>
            <a:headEnd/>
            <a:tailEnd/>
          </a:ln>
          <a:effectLst/>
        </p:spPr>
        <p:txBody>
          <a:bodyPr/>
          <a:lstStyle/>
          <a:p>
            <a:endParaRPr lang="en-US"/>
          </a:p>
        </p:txBody>
      </p:sp>
      <p:sp>
        <p:nvSpPr>
          <p:cNvPr id="1279167" name="Line 191"/>
          <p:cNvSpPr>
            <a:spLocks noChangeShapeType="1"/>
          </p:cNvSpPr>
          <p:nvPr/>
        </p:nvSpPr>
        <p:spPr bwMode="auto">
          <a:xfrm>
            <a:off x="4419600" y="5791200"/>
            <a:ext cx="990600" cy="0"/>
          </a:xfrm>
          <a:prstGeom prst="line">
            <a:avLst/>
          </a:prstGeom>
          <a:noFill/>
          <a:ln w="19050">
            <a:solidFill>
              <a:schemeClr val="tx1"/>
            </a:solidFill>
            <a:round/>
            <a:headEnd/>
            <a:tailEnd type="triangle" w="med" len="med"/>
          </a:ln>
          <a:effectLst/>
        </p:spPr>
        <p:txBody>
          <a:bodyPr/>
          <a:lstStyle/>
          <a:p>
            <a:endParaRPr lang="en-US"/>
          </a:p>
        </p:txBody>
      </p:sp>
      <p:sp>
        <p:nvSpPr>
          <p:cNvPr id="1279168" name="Line 192"/>
          <p:cNvSpPr>
            <a:spLocks noChangeShapeType="1"/>
          </p:cNvSpPr>
          <p:nvPr/>
        </p:nvSpPr>
        <p:spPr bwMode="auto">
          <a:xfrm>
            <a:off x="4419600" y="5943600"/>
            <a:ext cx="990600" cy="0"/>
          </a:xfrm>
          <a:prstGeom prst="line">
            <a:avLst/>
          </a:prstGeom>
          <a:noFill/>
          <a:ln w="19050">
            <a:solidFill>
              <a:schemeClr val="tx1"/>
            </a:solidFill>
            <a:round/>
            <a:headEnd/>
            <a:tailEnd type="triangle" w="med" len="med"/>
          </a:ln>
          <a:effectLst/>
        </p:spPr>
        <p:txBody>
          <a:bodyPr/>
          <a:lstStyle/>
          <a:p>
            <a:endParaRPr lang="en-US"/>
          </a:p>
        </p:txBody>
      </p:sp>
      <p:sp>
        <p:nvSpPr>
          <p:cNvPr id="1279169" name="Line 193"/>
          <p:cNvSpPr>
            <a:spLocks noChangeShapeType="1"/>
          </p:cNvSpPr>
          <p:nvPr/>
        </p:nvSpPr>
        <p:spPr bwMode="auto">
          <a:xfrm flipH="1" flipV="1">
            <a:off x="5029200" y="3657600"/>
            <a:ext cx="762000" cy="1905000"/>
          </a:xfrm>
          <a:prstGeom prst="line">
            <a:avLst/>
          </a:prstGeom>
          <a:noFill/>
          <a:ln w="12700">
            <a:solidFill>
              <a:schemeClr val="accent1"/>
            </a:solidFill>
            <a:round/>
            <a:headEnd/>
            <a:tailEnd type="triangle" w="med" len="med"/>
          </a:ln>
          <a:effectLst/>
        </p:spPr>
        <p:txBody>
          <a:bodyPr/>
          <a:lstStyle/>
          <a:p>
            <a:endParaRPr lang="en-US"/>
          </a:p>
        </p:txBody>
      </p:sp>
      <p:sp>
        <p:nvSpPr>
          <p:cNvPr id="1279170" name="Line 194"/>
          <p:cNvSpPr>
            <a:spLocks noChangeShapeType="1"/>
          </p:cNvSpPr>
          <p:nvPr/>
        </p:nvSpPr>
        <p:spPr bwMode="auto">
          <a:xfrm flipH="1" flipV="1">
            <a:off x="5029200" y="4724400"/>
            <a:ext cx="457200" cy="990600"/>
          </a:xfrm>
          <a:prstGeom prst="line">
            <a:avLst/>
          </a:prstGeom>
          <a:noFill/>
          <a:ln w="12700">
            <a:solidFill>
              <a:schemeClr val="accent1"/>
            </a:solidFill>
            <a:round/>
            <a:headEnd/>
            <a:tailEnd type="triangle" w="med" len="med"/>
          </a:ln>
          <a:effectLst/>
        </p:spPr>
        <p:txBody>
          <a:bodyPr/>
          <a:lstStyle/>
          <a:p>
            <a:endParaRPr lang="en-US"/>
          </a:p>
        </p:txBody>
      </p:sp>
      <p:sp>
        <p:nvSpPr>
          <p:cNvPr id="1279175" name="Line 199"/>
          <p:cNvSpPr>
            <a:spLocks noChangeShapeType="1"/>
          </p:cNvSpPr>
          <p:nvPr/>
        </p:nvSpPr>
        <p:spPr bwMode="auto">
          <a:xfrm flipH="1">
            <a:off x="4267200" y="3048000"/>
            <a:ext cx="152400" cy="304800"/>
          </a:xfrm>
          <a:prstGeom prst="line">
            <a:avLst/>
          </a:prstGeom>
          <a:noFill/>
          <a:ln w="28575" cap="rnd">
            <a:solidFill>
              <a:schemeClr val="accent2"/>
            </a:solidFill>
            <a:prstDash val="sysDot"/>
            <a:round/>
            <a:headEnd/>
            <a:tailEnd/>
          </a:ln>
          <a:effectLst/>
        </p:spPr>
        <p:txBody>
          <a:bodyPr/>
          <a:lstStyle/>
          <a:p>
            <a:endParaRPr lang="en-US"/>
          </a:p>
        </p:txBody>
      </p:sp>
      <p:sp>
        <p:nvSpPr>
          <p:cNvPr id="1279176" name="Line 200"/>
          <p:cNvSpPr>
            <a:spLocks noChangeShapeType="1"/>
          </p:cNvSpPr>
          <p:nvPr/>
        </p:nvSpPr>
        <p:spPr bwMode="auto">
          <a:xfrm flipH="1">
            <a:off x="6553200" y="4191000"/>
            <a:ext cx="152400" cy="762000"/>
          </a:xfrm>
          <a:prstGeom prst="line">
            <a:avLst/>
          </a:prstGeom>
          <a:noFill/>
          <a:ln w="28575" cap="rnd">
            <a:solidFill>
              <a:schemeClr val="accent2"/>
            </a:solidFill>
            <a:prstDash val="sysDot"/>
            <a:round/>
            <a:headEnd/>
            <a:tailEnd/>
          </a:ln>
          <a:effectLst/>
        </p:spPr>
        <p:txBody>
          <a:bodyPr/>
          <a:lstStyle/>
          <a:p>
            <a:endParaRPr lang="en-US"/>
          </a:p>
        </p:txBody>
      </p:sp>
      <p:sp>
        <p:nvSpPr>
          <p:cNvPr id="1279179" name="Oval 203"/>
          <p:cNvSpPr>
            <a:spLocks noChangeArrowheads="1"/>
          </p:cNvSpPr>
          <p:nvPr/>
        </p:nvSpPr>
        <p:spPr bwMode="auto">
          <a:xfrm>
            <a:off x="2590800" y="1219200"/>
            <a:ext cx="838200" cy="533400"/>
          </a:xfrm>
          <a:prstGeom prst="ellipse">
            <a:avLst/>
          </a:prstGeom>
          <a:noFill/>
          <a:ln w="12700">
            <a:solidFill>
              <a:schemeClr val="accent1"/>
            </a:solidFill>
            <a:round/>
            <a:headEnd/>
            <a:tailEnd/>
          </a:ln>
          <a:effectLst/>
        </p:spPr>
        <p:txBody>
          <a:bodyPr wrap="none" anchor="ctr"/>
          <a:lstStyle/>
          <a:p>
            <a:endParaRPr lang="en-US"/>
          </a:p>
        </p:txBody>
      </p:sp>
      <p:sp>
        <p:nvSpPr>
          <p:cNvPr id="1279180" name="Rectangle 204"/>
          <p:cNvSpPr>
            <a:spLocks noChangeArrowheads="1"/>
          </p:cNvSpPr>
          <p:nvPr/>
        </p:nvSpPr>
        <p:spPr bwMode="auto">
          <a:xfrm>
            <a:off x="2819400" y="1295400"/>
            <a:ext cx="457200" cy="457200"/>
          </a:xfrm>
          <a:prstGeom prst="rect">
            <a:avLst/>
          </a:prstGeom>
          <a:noFill/>
          <a:ln w="12700">
            <a:noFill/>
            <a:miter lim="800000"/>
            <a:headEnd/>
            <a:tailEnd/>
          </a:ln>
          <a:effectLst/>
        </p:spPr>
        <p:txBody>
          <a:bodyPr wrap="none" lIns="19050" tIns="26988" rIns="19050" bIns="26988"/>
          <a:lstStyle/>
          <a:p>
            <a:pPr algn="ctr" defTabSz="904875">
              <a:lnSpc>
                <a:spcPts val="1600"/>
              </a:lnSpc>
              <a:tabLst>
                <a:tab pos="452438" algn="l"/>
                <a:tab pos="904875" algn="l"/>
                <a:tab pos="1357313" algn="l"/>
              </a:tabLst>
            </a:pPr>
            <a:r>
              <a:rPr lang="en-US" sz="1200" b="1"/>
              <a:t>Hazard</a:t>
            </a:r>
          </a:p>
          <a:p>
            <a:pPr algn="ctr" defTabSz="904875">
              <a:lnSpc>
                <a:spcPts val="1600"/>
              </a:lnSpc>
              <a:tabLst>
                <a:tab pos="452438" algn="l"/>
                <a:tab pos="904875" algn="l"/>
                <a:tab pos="1357313" algn="l"/>
              </a:tabLst>
            </a:pPr>
            <a:r>
              <a:rPr lang="en-US" sz="1200" b="1"/>
              <a:t>Unit</a:t>
            </a:r>
          </a:p>
        </p:txBody>
      </p:sp>
      <p:sp>
        <p:nvSpPr>
          <p:cNvPr id="1279181" name="AutoShape 205"/>
          <p:cNvSpPr>
            <a:spLocks noChangeArrowheads="1"/>
          </p:cNvSpPr>
          <p:nvPr/>
        </p:nvSpPr>
        <p:spPr bwMode="auto">
          <a:xfrm rot="-5400000">
            <a:off x="3429000" y="1774825"/>
            <a:ext cx="6858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accent1"/>
            </a:solidFill>
            <a:miter lim="800000"/>
            <a:headEnd/>
            <a:tailEnd/>
          </a:ln>
          <a:effectLst/>
        </p:spPr>
        <p:txBody>
          <a:bodyPr wrap="none" anchor="ctr"/>
          <a:lstStyle/>
          <a:p>
            <a:endParaRPr lang="en-US"/>
          </a:p>
        </p:txBody>
      </p:sp>
      <p:sp>
        <p:nvSpPr>
          <p:cNvPr id="1279182" name="Rectangle 206"/>
          <p:cNvSpPr>
            <a:spLocks noChangeArrowheads="1"/>
          </p:cNvSpPr>
          <p:nvPr/>
        </p:nvSpPr>
        <p:spPr bwMode="auto">
          <a:xfrm>
            <a:off x="3657600" y="1622425"/>
            <a:ext cx="152400"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400"/>
              <a:t>0</a:t>
            </a:r>
          </a:p>
        </p:txBody>
      </p:sp>
      <p:sp>
        <p:nvSpPr>
          <p:cNvPr id="1279183" name="Rectangle 207"/>
          <p:cNvSpPr>
            <a:spLocks noChangeArrowheads="1"/>
          </p:cNvSpPr>
          <p:nvPr/>
        </p:nvSpPr>
        <p:spPr bwMode="auto">
          <a:xfrm>
            <a:off x="3657600" y="1905000"/>
            <a:ext cx="152400"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400"/>
              <a:t>1</a:t>
            </a:r>
          </a:p>
        </p:txBody>
      </p:sp>
      <p:sp>
        <p:nvSpPr>
          <p:cNvPr id="1279190" name="Line 214"/>
          <p:cNvSpPr>
            <a:spLocks noChangeShapeType="1"/>
          </p:cNvSpPr>
          <p:nvPr/>
        </p:nvSpPr>
        <p:spPr bwMode="auto">
          <a:xfrm>
            <a:off x="3886200" y="1905000"/>
            <a:ext cx="152400" cy="0"/>
          </a:xfrm>
          <a:prstGeom prst="line">
            <a:avLst/>
          </a:prstGeom>
          <a:noFill/>
          <a:ln w="12700">
            <a:solidFill>
              <a:schemeClr val="accent1"/>
            </a:solidFill>
            <a:round/>
            <a:headEnd/>
            <a:tailEnd/>
          </a:ln>
          <a:effectLst/>
        </p:spPr>
        <p:txBody>
          <a:bodyPr/>
          <a:lstStyle/>
          <a:p>
            <a:endParaRPr lang="en-US"/>
          </a:p>
        </p:txBody>
      </p:sp>
      <p:sp>
        <p:nvSpPr>
          <p:cNvPr id="1279191" name="Line 215"/>
          <p:cNvSpPr>
            <a:spLocks noChangeShapeType="1"/>
          </p:cNvSpPr>
          <p:nvPr/>
        </p:nvSpPr>
        <p:spPr bwMode="auto">
          <a:xfrm>
            <a:off x="4038600" y="1600200"/>
            <a:ext cx="0" cy="533400"/>
          </a:xfrm>
          <a:prstGeom prst="line">
            <a:avLst/>
          </a:prstGeom>
          <a:noFill/>
          <a:ln w="12700">
            <a:solidFill>
              <a:schemeClr val="accent1"/>
            </a:solidFill>
            <a:round/>
            <a:headEnd/>
            <a:tailEnd/>
          </a:ln>
          <a:effectLst/>
        </p:spPr>
        <p:txBody>
          <a:bodyPr/>
          <a:lstStyle/>
          <a:p>
            <a:endParaRPr lang="en-US"/>
          </a:p>
        </p:txBody>
      </p:sp>
      <p:sp>
        <p:nvSpPr>
          <p:cNvPr id="1279192" name="Line 216"/>
          <p:cNvSpPr>
            <a:spLocks noChangeShapeType="1"/>
          </p:cNvSpPr>
          <p:nvPr/>
        </p:nvSpPr>
        <p:spPr bwMode="auto">
          <a:xfrm>
            <a:off x="4038600" y="1600200"/>
            <a:ext cx="228600" cy="0"/>
          </a:xfrm>
          <a:prstGeom prst="line">
            <a:avLst/>
          </a:prstGeom>
          <a:noFill/>
          <a:ln w="12700">
            <a:solidFill>
              <a:schemeClr val="accent1"/>
            </a:solidFill>
            <a:round/>
            <a:headEnd/>
            <a:tailEnd type="triangle" w="med" len="med"/>
          </a:ln>
          <a:effectLst/>
        </p:spPr>
        <p:txBody>
          <a:bodyPr/>
          <a:lstStyle/>
          <a:p>
            <a:endParaRPr lang="en-US"/>
          </a:p>
        </p:txBody>
      </p:sp>
      <p:sp>
        <p:nvSpPr>
          <p:cNvPr id="1279193" name="Line 217"/>
          <p:cNvSpPr>
            <a:spLocks noChangeShapeType="1"/>
          </p:cNvSpPr>
          <p:nvPr/>
        </p:nvSpPr>
        <p:spPr bwMode="auto">
          <a:xfrm>
            <a:off x="4038600" y="1905000"/>
            <a:ext cx="228600" cy="0"/>
          </a:xfrm>
          <a:prstGeom prst="line">
            <a:avLst/>
          </a:prstGeom>
          <a:noFill/>
          <a:ln w="12700">
            <a:solidFill>
              <a:schemeClr val="accent1"/>
            </a:solidFill>
            <a:round/>
            <a:headEnd/>
            <a:tailEnd type="triangle" w="med" len="med"/>
          </a:ln>
          <a:effectLst/>
        </p:spPr>
        <p:txBody>
          <a:bodyPr/>
          <a:lstStyle/>
          <a:p>
            <a:endParaRPr lang="en-US"/>
          </a:p>
        </p:txBody>
      </p:sp>
      <p:sp>
        <p:nvSpPr>
          <p:cNvPr id="1279194" name="Line 218"/>
          <p:cNvSpPr>
            <a:spLocks noChangeShapeType="1"/>
          </p:cNvSpPr>
          <p:nvPr/>
        </p:nvSpPr>
        <p:spPr bwMode="auto">
          <a:xfrm>
            <a:off x="4038600" y="2133600"/>
            <a:ext cx="228600" cy="0"/>
          </a:xfrm>
          <a:prstGeom prst="line">
            <a:avLst/>
          </a:prstGeom>
          <a:noFill/>
          <a:ln w="12700">
            <a:solidFill>
              <a:schemeClr val="accent1"/>
            </a:solidFill>
            <a:round/>
            <a:headEnd/>
            <a:tailEnd type="triangle" w="med" len="med"/>
          </a:ln>
          <a:effectLst/>
        </p:spPr>
        <p:txBody>
          <a:bodyPr/>
          <a:lstStyle/>
          <a:p>
            <a:endParaRPr lang="en-US"/>
          </a:p>
        </p:txBody>
      </p:sp>
      <p:sp>
        <p:nvSpPr>
          <p:cNvPr id="1279210" name="Line 234"/>
          <p:cNvSpPr>
            <a:spLocks noChangeShapeType="1"/>
          </p:cNvSpPr>
          <p:nvPr/>
        </p:nvSpPr>
        <p:spPr bwMode="auto">
          <a:xfrm>
            <a:off x="6781800" y="3810000"/>
            <a:ext cx="0" cy="1143000"/>
          </a:xfrm>
          <a:prstGeom prst="line">
            <a:avLst/>
          </a:prstGeom>
          <a:noFill/>
          <a:ln w="28575">
            <a:solidFill>
              <a:schemeClr val="tx1"/>
            </a:solidFill>
            <a:round/>
            <a:headEnd/>
            <a:tailEnd/>
          </a:ln>
          <a:effectLst/>
        </p:spPr>
        <p:txBody>
          <a:bodyPr/>
          <a:lstStyle/>
          <a:p>
            <a:endParaRPr lang="en-US"/>
          </a:p>
        </p:txBody>
      </p:sp>
      <p:sp>
        <p:nvSpPr>
          <p:cNvPr id="197" name="Slide Number Placeholder 196"/>
          <p:cNvSpPr>
            <a:spLocks noGrp="1"/>
          </p:cNvSpPr>
          <p:nvPr>
            <p:ph type="sldNum" sz="quarter" idx="12"/>
          </p:nvPr>
        </p:nvSpPr>
        <p:spPr/>
        <p:txBody>
          <a:bodyPr/>
          <a:lstStyle/>
          <a:p>
            <a:fld id="{363C3B3F-3409-489D-8424-19C2AF53C6BC}" type="slidenum">
              <a:rPr lang="en-US" smtClean="0"/>
              <a:t>19</a:t>
            </a:fld>
            <a:endParaRPr lang="en-US"/>
          </a:p>
        </p:txBody>
      </p:sp>
      <p:sp>
        <p:nvSpPr>
          <p:cNvPr id="198" name="Footer Placeholder 197"/>
          <p:cNvSpPr>
            <a:spLocks noGrp="1"/>
          </p:cNvSpPr>
          <p:nvPr>
            <p:ph type="ftr" sz="quarter" idx="11"/>
          </p:nvPr>
        </p:nvSpPr>
        <p:spPr/>
        <p:txBody>
          <a:bodyPr/>
          <a:lstStyle/>
          <a:p>
            <a:r>
              <a:rPr lang="en-US" smtClean="0"/>
              <a:t>CSE340, ACH</a:t>
            </a:r>
            <a:endParaRPr lang="en-US"/>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6450" name="Rectangle 2"/>
          <p:cNvSpPr>
            <a:spLocks noGrp="1" noChangeArrowheads="1"/>
          </p:cNvSpPr>
          <p:nvPr>
            <p:ph type="title"/>
          </p:nvPr>
        </p:nvSpPr>
        <p:spPr>
          <a:xfrm>
            <a:off x="533400" y="304800"/>
            <a:ext cx="8229600" cy="422275"/>
          </a:xfrm>
        </p:spPr>
        <p:txBody>
          <a:bodyPr>
            <a:noAutofit/>
          </a:bodyPr>
          <a:lstStyle/>
          <a:p>
            <a:r>
              <a:rPr lang="en-US" sz="3200" dirty="0"/>
              <a:t>Review: MIPS Pipeline Data and Control Paths</a:t>
            </a:r>
          </a:p>
        </p:txBody>
      </p:sp>
      <p:sp>
        <p:nvSpPr>
          <p:cNvPr id="1256453" name="Line 5"/>
          <p:cNvSpPr>
            <a:spLocks noChangeShapeType="1"/>
          </p:cNvSpPr>
          <p:nvPr/>
        </p:nvSpPr>
        <p:spPr bwMode="auto">
          <a:xfrm>
            <a:off x="2743200" y="5334000"/>
            <a:ext cx="1752600" cy="0"/>
          </a:xfrm>
          <a:prstGeom prst="line">
            <a:avLst/>
          </a:prstGeom>
          <a:noFill/>
          <a:ln w="19050">
            <a:solidFill>
              <a:schemeClr val="tx1"/>
            </a:solidFill>
            <a:round/>
            <a:headEnd/>
            <a:tailEnd/>
          </a:ln>
          <a:effectLst/>
        </p:spPr>
        <p:txBody>
          <a:bodyPr/>
          <a:lstStyle/>
          <a:p>
            <a:endParaRPr lang="en-US"/>
          </a:p>
        </p:txBody>
      </p:sp>
      <p:sp>
        <p:nvSpPr>
          <p:cNvPr id="1256454" name="Line 6"/>
          <p:cNvSpPr>
            <a:spLocks noChangeShapeType="1"/>
          </p:cNvSpPr>
          <p:nvPr/>
        </p:nvSpPr>
        <p:spPr bwMode="auto">
          <a:xfrm>
            <a:off x="4648200" y="5334000"/>
            <a:ext cx="304800" cy="0"/>
          </a:xfrm>
          <a:prstGeom prst="line">
            <a:avLst/>
          </a:prstGeom>
          <a:noFill/>
          <a:ln w="19050">
            <a:solidFill>
              <a:schemeClr val="tx1"/>
            </a:solidFill>
            <a:round/>
            <a:headEnd/>
            <a:tailEnd/>
          </a:ln>
          <a:effectLst/>
        </p:spPr>
        <p:txBody>
          <a:bodyPr/>
          <a:lstStyle/>
          <a:p>
            <a:endParaRPr lang="en-US"/>
          </a:p>
        </p:txBody>
      </p:sp>
      <p:sp>
        <p:nvSpPr>
          <p:cNvPr id="1256455" name="Line 7"/>
          <p:cNvSpPr>
            <a:spLocks noChangeShapeType="1"/>
          </p:cNvSpPr>
          <p:nvPr/>
        </p:nvSpPr>
        <p:spPr bwMode="auto">
          <a:xfrm>
            <a:off x="6324600" y="5410200"/>
            <a:ext cx="1676400" cy="0"/>
          </a:xfrm>
          <a:prstGeom prst="line">
            <a:avLst/>
          </a:prstGeom>
          <a:noFill/>
          <a:ln w="19050">
            <a:solidFill>
              <a:schemeClr val="tx1"/>
            </a:solidFill>
            <a:round/>
            <a:headEnd/>
            <a:tailEnd/>
          </a:ln>
          <a:effectLst/>
        </p:spPr>
        <p:txBody>
          <a:bodyPr/>
          <a:lstStyle/>
          <a:p>
            <a:endParaRPr lang="en-US"/>
          </a:p>
        </p:txBody>
      </p:sp>
      <p:sp>
        <p:nvSpPr>
          <p:cNvPr id="1256456" name="Line 8"/>
          <p:cNvSpPr>
            <a:spLocks noChangeShapeType="1"/>
          </p:cNvSpPr>
          <p:nvPr/>
        </p:nvSpPr>
        <p:spPr bwMode="auto">
          <a:xfrm>
            <a:off x="2743200" y="4953000"/>
            <a:ext cx="0" cy="685800"/>
          </a:xfrm>
          <a:prstGeom prst="line">
            <a:avLst/>
          </a:prstGeom>
          <a:noFill/>
          <a:ln w="12700">
            <a:solidFill>
              <a:schemeClr val="tx1"/>
            </a:solidFill>
            <a:round/>
            <a:headEnd/>
            <a:tailEnd/>
          </a:ln>
          <a:effectLst/>
        </p:spPr>
        <p:txBody>
          <a:bodyPr/>
          <a:lstStyle/>
          <a:p>
            <a:endParaRPr lang="en-US"/>
          </a:p>
        </p:txBody>
      </p:sp>
      <p:sp>
        <p:nvSpPr>
          <p:cNvPr id="1256457" name="Line 9"/>
          <p:cNvSpPr>
            <a:spLocks noChangeShapeType="1"/>
          </p:cNvSpPr>
          <p:nvPr/>
        </p:nvSpPr>
        <p:spPr bwMode="auto">
          <a:xfrm>
            <a:off x="2667000" y="6019800"/>
            <a:ext cx="5638800" cy="0"/>
          </a:xfrm>
          <a:prstGeom prst="line">
            <a:avLst/>
          </a:prstGeom>
          <a:noFill/>
          <a:ln w="19050">
            <a:solidFill>
              <a:schemeClr val="tx1"/>
            </a:solidFill>
            <a:round/>
            <a:headEnd/>
            <a:tailEnd/>
          </a:ln>
          <a:effectLst/>
        </p:spPr>
        <p:txBody>
          <a:bodyPr/>
          <a:lstStyle/>
          <a:p>
            <a:endParaRPr lang="en-US"/>
          </a:p>
        </p:txBody>
      </p:sp>
      <p:sp>
        <p:nvSpPr>
          <p:cNvPr id="1256458" name="Line 10"/>
          <p:cNvSpPr>
            <a:spLocks noChangeShapeType="1"/>
          </p:cNvSpPr>
          <p:nvPr/>
        </p:nvSpPr>
        <p:spPr bwMode="auto">
          <a:xfrm>
            <a:off x="8153400" y="5410200"/>
            <a:ext cx="152400" cy="0"/>
          </a:xfrm>
          <a:prstGeom prst="line">
            <a:avLst/>
          </a:prstGeom>
          <a:noFill/>
          <a:ln w="19050">
            <a:solidFill>
              <a:schemeClr val="tx1"/>
            </a:solidFill>
            <a:round/>
            <a:headEnd/>
            <a:tailEnd/>
          </a:ln>
          <a:effectLst/>
        </p:spPr>
        <p:txBody>
          <a:bodyPr/>
          <a:lstStyle/>
          <a:p>
            <a:endParaRPr lang="en-US"/>
          </a:p>
        </p:txBody>
      </p:sp>
      <p:sp>
        <p:nvSpPr>
          <p:cNvPr id="1256459" name="Line 11"/>
          <p:cNvSpPr>
            <a:spLocks noChangeShapeType="1"/>
          </p:cNvSpPr>
          <p:nvPr/>
        </p:nvSpPr>
        <p:spPr bwMode="auto">
          <a:xfrm>
            <a:off x="8305800" y="5410200"/>
            <a:ext cx="0" cy="609600"/>
          </a:xfrm>
          <a:prstGeom prst="line">
            <a:avLst/>
          </a:prstGeom>
          <a:noFill/>
          <a:ln w="12700">
            <a:solidFill>
              <a:schemeClr val="tx1"/>
            </a:solidFill>
            <a:round/>
            <a:headEnd/>
            <a:tailEnd/>
          </a:ln>
          <a:effectLst/>
        </p:spPr>
        <p:txBody>
          <a:bodyPr/>
          <a:lstStyle/>
          <a:p>
            <a:endParaRPr lang="en-US"/>
          </a:p>
        </p:txBody>
      </p:sp>
      <p:sp>
        <p:nvSpPr>
          <p:cNvPr id="1256460" name="Line 12"/>
          <p:cNvSpPr>
            <a:spLocks noChangeShapeType="1"/>
          </p:cNvSpPr>
          <p:nvPr/>
        </p:nvSpPr>
        <p:spPr bwMode="auto">
          <a:xfrm flipV="1">
            <a:off x="2667000" y="3886200"/>
            <a:ext cx="0" cy="2133600"/>
          </a:xfrm>
          <a:prstGeom prst="line">
            <a:avLst/>
          </a:prstGeom>
          <a:noFill/>
          <a:ln w="12700">
            <a:solidFill>
              <a:schemeClr val="tx1"/>
            </a:solidFill>
            <a:round/>
            <a:headEnd/>
            <a:tailEnd/>
          </a:ln>
          <a:effectLst/>
        </p:spPr>
        <p:txBody>
          <a:bodyPr/>
          <a:lstStyle/>
          <a:p>
            <a:endParaRPr lang="en-US"/>
          </a:p>
        </p:txBody>
      </p:sp>
      <p:sp>
        <p:nvSpPr>
          <p:cNvPr id="1256461" name="Line 13"/>
          <p:cNvSpPr>
            <a:spLocks noChangeShapeType="1"/>
          </p:cNvSpPr>
          <p:nvPr/>
        </p:nvSpPr>
        <p:spPr bwMode="auto">
          <a:xfrm>
            <a:off x="2667000" y="3886200"/>
            <a:ext cx="381000" cy="0"/>
          </a:xfrm>
          <a:prstGeom prst="line">
            <a:avLst/>
          </a:prstGeom>
          <a:noFill/>
          <a:ln w="12700">
            <a:solidFill>
              <a:schemeClr val="tx1"/>
            </a:solidFill>
            <a:round/>
            <a:headEnd/>
            <a:tailEnd type="triangle" w="med" len="med"/>
          </a:ln>
          <a:effectLst/>
        </p:spPr>
        <p:txBody>
          <a:bodyPr/>
          <a:lstStyle/>
          <a:p>
            <a:endParaRPr lang="en-US"/>
          </a:p>
        </p:txBody>
      </p:sp>
      <p:grpSp>
        <p:nvGrpSpPr>
          <p:cNvPr id="2" name="Group 15"/>
          <p:cNvGrpSpPr>
            <a:grpSpLocks/>
          </p:cNvGrpSpPr>
          <p:nvPr/>
        </p:nvGrpSpPr>
        <p:grpSpPr bwMode="auto">
          <a:xfrm>
            <a:off x="1676400" y="1981200"/>
            <a:ext cx="381000" cy="914400"/>
            <a:chOff x="1392" y="2880"/>
            <a:chExt cx="288" cy="480"/>
          </a:xfrm>
        </p:grpSpPr>
        <p:sp>
          <p:nvSpPr>
            <p:cNvPr id="1256464" name="Line 16"/>
            <p:cNvSpPr>
              <a:spLocks noChangeShapeType="1"/>
            </p:cNvSpPr>
            <p:nvPr/>
          </p:nvSpPr>
          <p:spPr bwMode="auto">
            <a:xfrm>
              <a:off x="1392" y="3072"/>
              <a:ext cx="48" cy="48"/>
            </a:xfrm>
            <a:prstGeom prst="line">
              <a:avLst/>
            </a:prstGeom>
            <a:noFill/>
            <a:ln w="12700">
              <a:solidFill>
                <a:schemeClr val="tx1"/>
              </a:solidFill>
              <a:round/>
              <a:headEnd/>
              <a:tailEnd/>
            </a:ln>
            <a:effectLst/>
          </p:spPr>
          <p:txBody>
            <a:bodyPr/>
            <a:lstStyle/>
            <a:p>
              <a:endParaRPr lang="en-US"/>
            </a:p>
          </p:txBody>
        </p:sp>
        <p:sp>
          <p:nvSpPr>
            <p:cNvPr id="1256465" name="Line 17"/>
            <p:cNvSpPr>
              <a:spLocks noChangeShapeType="1"/>
            </p:cNvSpPr>
            <p:nvPr/>
          </p:nvSpPr>
          <p:spPr bwMode="auto">
            <a:xfrm flipH="1">
              <a:off x="1392" y="3120"/>
              <a:ext cx="48" cy="48"/>
            </a:xfrm>
            <a:prstGeom prst="line">
              <a:avLst/>
            </a:prstGeom>
            <a:noFill/>
            <a:ln w="12700">
              <a:solidFill>
                <a:schemeClr val="tx1"/>
              </a:solidFill>
              <a:round/>
              <a:headEnd/>
              <a:tailEnd/>
            </a:ln>
            <a:effectLst/>
          </p:spPr>
          <p:txBody>
            <a:bodyPr/>
            <a:lstStyle/>
            <a:p>
              <a:endParaRPr lang="en-US"/>
            </a:p>
          </p:txBody>
        </p:sp>
        <p:sp>
          <p:nvSpPr>
            <p:cNvPr id="1256466" name="Line 18"/>
            <p:cNvSpPr>
              <a:spLocks noChangeShapeType="1"/>
            </p:cNvSpPr>
            <p:nvPr/>
          </p:nvSpPr>
          <p:spPr bwMode="auto">
            <a:xfrm flipV="1">
              <a:off x="1392" y="2880"/>
              <a:ext cx="0" cy="192"/>
            </a:xfrm>
            <a:prstGeom prst="line">
              <a:avLst/>
            </a:prstGeom>
            <a:noFill/>
            <a:ln w="12700">
              <a:solidFill>
                <a:schemeClr val="tx1"/>
              </a:solidFill>
              <a:round/>
              <a:headEnd/>
              <a:tailEnd/>
            </a:ln>
            <a:effectLst/>
          </p:spPr>
          <p:txBody>
            <a:bodyPr/>
            <a:lstStyle/>
            <a:p>
              <a:endParaRPr lang="en-US"/>
            </a:p>
          </p:txBody>
        </p:sp>
        <p:sp>
          <p:nvSpPr>
            <p:cNvPr id="1256467" name="Line 19"/>
            <p:cNvSpPr>
              <a:spLocks noChangeShapeType="1"/>
            </p:cNvSpPr>
            <p:nvPr/>
          </p:nvSpPr>
          <p:spPr bwMode="auto">
            <a:xfrm flipV="1">
              <a:off x="1392" y="3168"/>
              <a:ext cx="0" cy="192"/>
            </a:xfrm>
            <a:prstGeom prst="line">
              <a:avLst/>
            </a:prstGeom>
            <a:noFill/>
            <a:ln w="12700">
              <a:solidFill>
                <a:schemeClr val="tx1"/>
              </a:solidFill>
              <a:round/>
              <a:headEnd/>
              <a:tailEnd/>
            </a:ln>
            <a:effectLst/>
          </p:spPr>
          <p:txBody>
            <a:bodyPr/>
            <a:lstStyle/>
            <a:p>
              <a:endParaRPr lang="en-US"/>
            </a:p>
          </p:txBody>
        </p:sp>
        <p:sp>
          <p:nvSpPr>
            <p:cNvPr id="1256468" name="Line 20"/>
            <p:cNvSpPr>
              <a:spLocks noChangeShapeType="1"/>
            </p:cNvSpPr>
            <p:nvPr/>
          </p:nvSpPr>
          <p:spPr bwMode="auto">
            <a:xfrm flipV="1">
              <a:off x="1392" y="3216"/>
              <a:ext cx="288" cy="144"/>
            </a:xfrm>
            <a:prstGeom prst="line">
              <a:avLst/>
            </a:prstGeom>
            <a:noFill/>
            <a:ln w="12700">
              <a:solidFill>
                <a:schemeClr val="tx1"/>
              </a:solidFill>
              <a:round/>
              <a:headEnd/>
              <a:tailEnd/>
            </a:ln>
            <a:effectLst/>
          </p:spPr>
          <p:txBody>
            <a:bodyPr/>
            <a:lstStyle/>
            <a:p>
              <a:endParaRPr lang="en-US"/>
            </a:p>
          </p:txBody>
        </p:sp>
        <p:sp>
          <p:nvSpPr>
            <p:cNvPr id="1256469" name="Line 21"/>
            <p:cNvSpPr>
              <a:spLocks noChangeShapeType="1"/>
            </p:cNvSpPr>
            <p:nvPr/>
          </p:nvSpPr>
          <p:spPr bwMode="auto">
            <a:xfrm flipV="1">
              <a:off x="1680" y="3024"/>
              <a:ext cx="0" cy="192"/>
            </a:xfrm>
            <a:prstGeom prst="line">
              <a:avLst/>
            </a:prstGeom>
            <a:noFill/>
            <a:ln w="12700">
              <a:solidFill>
                <a:schemeClr val="tx1"/>
              </a:solidFill>
              <a:round/>
              <a:headEnd/>
              <a:tailEnd/>
            </a:ln>
            <a:effectLst/>
          </p:spPr>
          <p:txBody>
            <a:bodyPr/>
            <a:lstStyle/>
            <a:p>
              <a:endParaRPr lang="en-US"/>
            </a:p>
          </p:txBody>
        </p:sp>
        <p:sp>
          <p:nvSpPr>
            <p:cNvPr id="1256470" name="Line 22"/>
            <p:cNvSpPr>
              <a:spLocks noChangeShapeType="1"/>
            </p:cNvSpPr>
            <p:nvPr/>
          </p:nvSpPr>
          <p:spPr bwMode="auto">
            <a:xfrm>
              <a:off x="1392" y="2880"/>
              <a:ext cx="288" cy="144"/>
            </a:xfrm>
            <a:prstGeom prst="line">
              <a:avLst/>
            </a:prstGeom>
            <a:noFill/>
            <a:ln w="12700">
              <a:solidFill>
                <a:schemeClr val="tx1"/>
              </a:solidFill>
              <a:round/>
              <a:headEnd/>
              <a:tailEnd/>
            </a:ln>
            <a:effectLst/>
          </p:spPr>
          <p:txBody>
            <a:bodyPr/>
            <a:lstStyle/>
            <a:p>
              <a:endParaRPr lang="en-US"/>
            </a:p>
          </p:txBody>
        </p:sp>
      </p:grpSp>
      <p:sp>
        <p:nvSpPr>
          <p:cNvPr id="1256471" name="Rectangle 23"/>
          <p:cNvSpPr>
            <a:spLocks noChangeArrowheads="1"/>
          </p:cNvSpPr>
          <p:nvPr/>
        </p:nvSpPr>
        <p:spPr bwMode="auto">
          <a:xfrm>
            <a:off x="990600" y="2971800"/>
            <a:ext cx="1295400" cy="1447800"/>
          </a:xfrm>
          <a:prstGeom prst="rect">
            <a:avLst/>
          </a:prstGeom>
          <a:noFill/>
          <a:ln w="12700">
            <a:solidFill>
              <a:schemeClr val="tx1"/>
            </a:solidFill>
            <a:miter lim="800000"/>
            <a:headEnd/>
            <a:tailEnd/>
          </a:ln>
          <a:effectLst/>
        </p:spPr>
        <p:txBody>
          <a:bodyPr wrap="none" anchor="ctr"/>
          <a:lstStyle/>
          <a:p>
            <a:endParaRPr lang="en-US"/>
          </a:p>
        </p:txBody>
      </p:sp>
      <p:sp>
        <p:nvSpPr>
          <p:cNvPr id="1256472" name="Rectangle 24"/>
          <p:cNvSpPr>
            <a:spLocks noChangeArrowheads="1"/>
          </p:cNvSpPr>
          <p:nvPr/>
        </p:nvSpPr>
        <p:spPr bwMode="auto">
          <a:xfrm>
            <a:off x="533400" y="3352800"/>
            <a:ext cx="152400" cy="838200"/>
          </a:xfrm>
          <a:prstGeom prst="rect">
            <a:avLst/>
          </a:prstGeom>
          <a:noFill/>
          <a:ln w="12700">
            <a:solidFill>
              <a:schemeClr val="accent2"/>
            </a:solidFill>
            <a:miter lim="800000"/>
            <a:headEnd/>
            <a:tailEnd/>
          </a:ln>
          <a:effectLst/>
        </p:spPr>
        <p:txBody>
          <a:bodyPr wrap="none" anchor="ctr"/>
          <a:lstStyle/>
          <a:p>
            <a:endParaRPr lang="en-US"/>
          </a:p>
        </p:txBody>
      </p:sp>
      <p:sp>
        <p:nvSpPr>
          <p:cNvPr id="1256473" name="Line 25"/>
          <p:cNvSpPr>
            <a:spLocks noChangeShapeType="1"/>
          </p:cNvSpPr>
          <p:nvPr/>
        </p:nvSpPr>
        <p:spPr bwMode="auto">
          <a:xfrm>
            <a:off x="685800" y="3733800"/>
            <a:ext cx="304800" cy="0"/>
          </a:xfrm>
          <a:prstGeom prst="line">
            <a:avLst/>
          </a:prstGeom>
          <a:noFill/>
          <a:ln w="28575">
            <a:solidFill>
              <a:schemeClr val="tx1"/>
            </a:solidFill>
            <a:round/>
            <a:headEnd/>
            <a:tailEnd type="triangle" w="med" len="med"/>
          </a:ln>
          <a:effectLst/>
        </p:spPr>
        <p:txBody>
          <a:bodyPr/>
          <a:lstStyle/>
          <a:p>
            <a:endParaRPr lang="en-US"/>
          </a:p>
        </p:txBody>
      </p:sp>
      <p:sp>
        <p:nvSpPr>
          <p:cNvPr id="1256474" name="Line 26"/>
          <p:cNvSpPr>
            <a:spLocks noChangeShapeType="1"/>
          </p:cNvSpPr>
          <p:nvPr/>
        </p:nvSpPr>
        <p:spPr bwMode="auto">
          <a:xfrm>
            <a:off x="762000" y="2133600"/>
            <a:ext cx="914400" cy="0"/>
          </a:xfrm>
          <a:prstGeom prst="line">
            <a:avLst/>
          </a:prstGeom>
          <a:noFill/>
          <a:ln w="28575">
            <a:solidFill>
              <a:schemeClr val="tx1"/>
            </a:solidFill>
            <a:round/>
            <a:headEnd/>
            <a:tailEnd type="triangle" w="med" len="med"/>
          </a:ln>
          <a:effectLst/>
        </p:spPr>
        <p:txBody>
          <a:bodyPr/>
          <a:lstStyle/>
          <a:p>
            <a:endParaRPr lang="en-US"/>
          </a:p>
        </p:txBody>
      </p:sp>
      <p:sp>
        <p:nvSpPr>
          <p:cNvPr id="1256475" name="Line 27"/>
          <p:cNvSpPr>
            <a:spLocks noChangeShapeType="1"/>
          </p:cNvSpPr>
          <p:nvPr/>
        </p:nvSpPr>
        <p:spPr bwMode="auto">
          <a:xfrm>
            <a:off x="1295400" y="2743200"/>
            <a:ext cx="381000" cy="0"/>
          </a:xfrm>
          <a:prstGeom prst="line">
            <a:avLst/>
          </a:prstGeom>
          <a:noFill/>
          <a:ln w="28575">
            <a:solidFill>
              <a:schemeClr val="tx1"/>
            </a:solidFill>
            <a:round/>
            <a:headEnd/>
            <a:tailEnd type="triangle" w="med" len="med"/>
          </a:ln>
          <a:effectLst/>
        </p:spPr>
        <p:txBody>
          <a:bodyPr/>
          <a:lstStyle/>
          <a:p>
            <a:endParaRPr lang="en-US"/>
          </a:p>
        </p:txBody>
      </p:sp>
      <p:sp>
        <p:nvSpPr>
          <p:cNvPr id="1256476" name="Text Box 28"/>
          <p:cNvSpPr txBox="1">
            <a:spLocks noChangeArrowheads="1"/>
          </p:cNvSpPr>
          <p:nvPr/>
        </p:nvSpPr>
        <p:spPr bwMode="auto">
          <a:xfrm>
            <a:off x="914400" y="3505200"/>
            <a:ext cx="741363" cy="457200"/>
          </a:xfrm>
          <a:prstGeom prst="rect">
            <a:avLst/>
          </a:prstGeom>
          <a:noFill/>
          <a:ln w="12700">
            <a:noFill/>
            <a:miter lim="800000"/>
            <a:headEnd/>
            <a:tailEnd/>
          </a:ln>
          <a:effectLst/>
        </p:spPr>
        <p:txBody>
          <a:bodyPr wrap="none">
            <a:spAutoFit/>
          </a:bodyPr>
          <a:lstStyle/>
          <a:p>
            <a:r>
              <a:rPr lang="en-US" sz="1200">
                <a:solidFill>
                  <a:schemeClr val="tx1"/>
                </a:solidFill>
              </a:rPr>
              <a:t>Read</a:t>
            </a:r>
          </a:p>
          <a:p>
            <a:r>
              <a:rPr lang="en-US" sz="1200">
                <a:solidFill>
                  <a:schemeClr val="tx1"/>
                </a:solidFill>
              </a:rPr>
              <a:t>Address</a:t>
            </a:r>
          </a:p>
        </p:txBody>
      </p:sp>
      <p:sp>
        <p:nvSpPr>
          <p:cNvPr id="1256477" name="Text Box 29"/>
          <p:cNvSpPr txBox="1">
            <a:spLocks noChangeArrowheads="1"/>
          </p:cNvSpPr>
          <p:nvPr/>
        </p:nvSpPr>
        <p:spPr bwMode="auto">
          <a:xfrm>
            <a:off x="1157288" y="3025775"/>
            <a:ext cx="1098550" cy="517525"/>
          </a:xfrm>
          <a:prstGeom prst="rect">
            <a:avLst/>
          </a:prstGeom>
          <a:noFill/>
          <a:ln w="12700">
            <a:noFill/>
            <a:miter lim="800000"/>
            <a:headEnd/>
            <a:tailEnd/>
          </a:ln>
          <a:effectLst/>
        </p:spPr>
        <p:txBody>
          <a:bodyPr wrap="none">
            <a:spAutoFit/>
          </a:bodyPr>
          <a:lstStyle/>
          <a:p>
            <a:pPr algn="ctr"/>
            <a:r>
              <a:rPr lang="en-US" sz="1400" b="1">
                <a:solidFill>
                  <a:schemeClr val="tx1"/>
                </a:solidFill>
              </a:rPr>
              <a:t>Instruction</a:t>
            </a:r>
          </a:p>
          <a:p>
            <a:pPr algn="ctr"/>
            <a:r>
              <a:rPr lang="en-US" sz="1400" b="1">
                <a:solidFill>
                  <a:schemeClr val="tx1"/>
                </a:solidFill>
              </a:rPr>
              <a:t>Memory</a:t>
            </a:r>
          </a:p>
        </p:txBody>
      </p:sp>
      <p:sp>
        <p:nvSpPr>
          <p:cNvPr id="1256478" name="Text Box 30"/>
          <p:cNvSpPr txBox="1">
            <a:spLocks noChangeArrowheads="1"/>
          </p:cNvSpPr>
          <p:nvPr/>
        </p:nvSpPr>
        <p:spPr bwMode="auto">
          <a:xfrm>
            <a:off x="1676400" y="2286000"/>
            <a:ext cx="481013" cy="274638"/>
          </a:xfrm>
          <a:prstGeom prst="rect">
            <a:avLst/>
          </a:prstGeom>
          <a:noFill/>
          <a:ln w="12700">
            <a:noFill/>
            <a:miter lim="800000"/>
            <a:headEnd/>
            <a:tailEnd/>
          </a:ln>
          <a:effectLst/>
        </p:spPr>
        <p:txBody>
          <a:bodyPr wrap="none">
            <a:spAutoFit/>
          </a:bodyPr>
          <a:lstStyle/>
          <a:p>
            <a:r>
              <a:rPr lang="en-US" sz="1200" b="1">
                <a:solidFill>
                  <a:schemeClr val="tx1"/>
                </a:solidFill>
              </a:rPr>
              <a:t>Add</a:t>
            </a:r>
          </a:p>
        </p:txBody>
      </p:sp>
      <p:sp>
        <p:nvSpPr>
          <p:cNvPr id="1256479" name="Text Box 31"/>
          <p:cNvSpPr txBox="1">
            <a:spLocks noChangeArrowheads="1"/>
          </p:cNvSpPr>
          <p:nvPr/>
        </p:nvSpPr>
        <p:spPr bwMode="auto">
          <a:xfrm rot="-5400000">
            <a:off x="396875" y="3565525"/>
            <a:ext cx="395288" cy="274638"/>
          </a:xfrm>
          <a:prstGeom prst="rect">
            <a:avLst/>
          </a:prstGeom>
          <a:noFill/>
          <a:ln w="12700">
            <a:noFill/>
            <a:miter lim="800000"/>
            <a:headEnd/>
            <a:tailEnd/>
          </a:ln>
          <a:effectLst/>
        </p:spPr>
        <p:txBody>
          <a:bodyPr wrap="none">
            <a:spAutoFit/>
          </a:bodyPr>
          <a:lstStyle/>
          <a:p>
            <a:r>
              <a:rPr lang="en-US" sz="1200" b="1">
                <a:solidFill>
                  <a:schemeClr val="accent2"/>
                </a:solidFill>
              </a:rPr>
              <a:t>PC</a:t>
            </a:r>
          </a:p>
        </p:txBody>
      </p:sp>
      <p:sp>
        <p:nvSpPr>
          <p:cNvPr id="1256480" name="Line 32"/>
          <p:cNvSpPr>
            <a:spLocks noChangeShapeType="1"/>
          </p:cNvSpPr>
          <p:nvPr/>
        </p:nvSpPr>
        <p:spPr bwMode="auto">
          <a:xfrm>
            <a:off x="228600" y="3733800"/>
            <a:ext cx="304800" cy="0"/>
          </a:xfrm>
          <a:prstGeom prst="line">
            <a:avLst/>
          </a:prstGeom>
          <a:noFill/>
          <a:ln w="28575">
            <a:solidFill>
              <a:schemeClr val="tx1"/>
            </a:solidFill>
            <a:round/>
            <a:headEnd/>
            <a:tailEnd type="triangle" w="med" len="med"/>
          </a:ln>
          <a:effectLst/>
        </p:spPr>
        <p:txBody>
          <a:bodyPr/>
          <a:lstStyle/>
          <a:p>
            <a:endParaRPr lang="en-US"/>
          </a:p>
        </p:txBody>
      </p:sp>
      <p:sp>
        <p:nvSpPr>
          <p:cNvPr id="1256481" name="Text Box 33"/>
          <p:cNvSpPr txBox="1">
            <a:spLocks noChangeArrowheads="1"/>
          </p:cNvSpPr>
          <p:nvPr/>
        </p:nvSpPr>
        <p:spPr bwMode="auto">
          <a:xfrm>
            <a:off x="1066800" y="2590800"/>
            <a:ext cx="268288" cy="274638"/>
          </a:xfrm>
          <a:prstGeom prst="rect">
            <a:avLst/>
          </a:prstGeom>
          <a:noFill/>
          <a:ln w="12700">
            <a:noFill/>
            <a:miter lim="800000"/>
            <a:headEnd/>
            <a:tailEnd/>
          </a:ln>
          <a:effectLst/>
        </p:spPr>
        <p:txBody>
          <a:bodyPr wrap="none">
            <a:spAutoFit/>
          </a:bodyPr>
          <a:lstStyle/>
          <a:p>
            <a:r>
              <a:rPr lang="en-US" sz="1200" b="1">
                <a:solidFill>
                  <a:schemeClr val="tx1"/>
                </a:solidFill>
              </a:rPr>
              <a:t>4</a:t>
            </a:r>
          </a:p>
        </p:txBody>
      </p:sp>
      <p:sp>
        <p:nvSpPr>
          <p:cNvPr id="1256482" name="Line 34"/>
          <p:cNvSpPr>
            <a:spLocks noChangeShapeType="1"/>
          </p:cNvSpPr>
          <p:nvPr/>
        </p:nvSpPr>
        <p:spPr bwMode="auto">
          <a:xfrm>
            <a:off x="228600" y="1295400"/>
            <a:ext cx="0" cy="2438400"/>
          </a:xfrm>
          <a:prstGeom prst="line">
            <a:avLst/>
          </a:prstGeom>
          <a:noFill/>
          <a:ln w="28575">
            <a:solidFill>
              <a:schemeClr val="tx1"/>
            </a:solidFill>
            <a:round/>
            <a:headEnd/>
            <a:tailEnd/>
          </a:ln>
          <a:effectLst/>
        </p:spPr>
        <p:txBody>
          <a:bodyPr/>
          <a:lstStyle/>
          <a:p>
            <a:endParaRPr lang="en-US"/>
          </a:p>
        </p:txBody>
      </p:sp>
      <p:sp>
        <p:nvSpPr>
          <p:cNvPr id="1256483" name="AutoShape 35"/>
          <p:cNvSpPr>
            <a:spLocks noChangeArrowheads="1"/>
          </p:cNvSpPr>
          <p:nvPr/>
        </p:nvSpPr>
        <p:spPr bwMode="auto">
          <a:xfrm rot="5400000" flipH="1">
            <a:off x="838200" y="1219200"/>
            <a:ext cx="6858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1256484" name="Line 36"/>
          <p:cNvSpPr>
            <a:spLocks noChangeShapeType="1"/>
          </p:cNvSpPr>
          <p:nvPr/>
        </p:nvSpPr>
        <p:spPr bwMode="auto">
          <a:xfrm flipH="1">
            <a:off x="228600" y="1295400"/>
            <a:ext cx="852488" cy="0"/>
          </a:xfrm>
          <a:prstGeom prst="line">
            <a:avLst/>
          </a:prstGeom>
          <a:noFill/>
          <a:ln w="28575">
            <a:solidFill>
              <a:schemeClr val="tx1"/>
            </a:solidFill>
            <a:round/>
            <a:headEnd/>
            <a:tailEnd/>
          </a:ln>
          <a:effectLst/>
        </p:spPr>
        <p:txBody>
          <a:bodyPr/>
          <a:lstStyle/>
          <a:p>
            <a:endParaRPr lang="en-US"/>
          </a:p>
        </p:txBody>
      </p:sp>
      <p:sp>
        <p:nvSpPr>
          <p:cNvPr id="1256487" name="Line 39"/>
          <p:cNvSpPr>
            <a:spLocks noChangeShapeType="1"/>
          </p:cNvSpPr>
          <p:nvPr/>
        </p:nvSpPr>
        <p:spPr bwMode="auto">
          <a:xfrm flipH="1">
            <a:off x="1295400" y="1143000"/>
            <a:ext cx="5257800" cy="0"/>
          </a:xfrm>
          <a:prstGeom prst="line">
            <a:avLst/>
          </a:prstGeom>
          <a:noFill/>
          <a:ln w="28575">
            <a:solidFill>
              <a:srgbClr val="CC3399"/>
            </a:solidFill>
            <a:round/>
            <a:headEnd/>
            <a:tailEnd type="triangle" w="med" len="med"/>
          </a:ln>
          <a:effectLst/>
        </p:spPr>
        <p:txBody>
          <a:bodyPr/>
          <a:lstStyle/>
          <a:p>
            <a:endParaRPr lang="en-US"/>
          </a:p>
        </p:txBody>
      </p:sp>
      <p:sp>
        <p:nvSpPr>
          <p:cNvPr id="1256488" name="Line 40"/>
          <p:cNvSpPr>
            <a:spLocks noChangeShapeType="1"/>
          </p:cNvSpPr>
          <p:nvPr/>
        </p:nvSpPr>
        <p:spPr bwMode="auto">
          <a:xfrm flipH="1">
            <a:off x="2819400" y="6172200"/>
            <a:ext cx="5943600" cy="0"/>
          </a:xfrm>
          <a:prstGeom prst="line">
            <a:avLst/>
          </a:prstGeom>
          <a:noFill/>
          <a:ln w="28575">
            <a:solidFill>
              <a:srgbClr val="CC3399"/>
            </a:solidFill>
            <a:round/>
            <a:headEnd/>
            <a:tailEnd/>
          </a:ln>
          <a:effectLst/>
        </p:spPr>
        <p:txBody>
          <a:bodyPr/>
          <a:lstStyle/>
          <a:p>
            <a:endParaRPr lang="en-US"/>
          </a:p>
        </p:txBody>
      </p:sp>
      <p:sp>
        <p:nvSpPr>
          <p:cNvPr id="1256489" name="Rectangle 41"/>
          <p:cNvSpPr>
            <a:spLocks noChangeArrowheads="1"/>
          </p:cNvSpPr>
          <p:nvPr/>
        </p:nvSpPr>
        <p:spPr bwMode="auto">
          <a:xfrm>
            <a:off x="3048000" y="2971800"/>
            <a:ext cx="1295400" cy="1447800"/>
          </a:xfrm>
          <a:prstGeom prst="rect">
            <a:avLst/>
          </a:prstGeom>
          <a:noFill/>
          <a:ln w="12700">
            <a:solidFill>
              <a:schemeClr val="tx1"/>
            </a:solidFill>
            <a:miter lim="800000"/>
            <a:headEnd/>
            <a:tailEnd/>
          </a:ln>
          <a:effectLst/>
        </p:spPr>
        <p:txBody>
          <a:bodyPr wrap="none" anchor="ctr"/>
          <a:lstStyle/>
          <a:p>
            <a:endParaRPr lang="en-US"/>
          </a:p>
        </p:txBody>
      </p:sp>
      <p:sp>
        <p:nvSpPr>
          <p:cNvPr id="1256490" name="Line 42"/>
          <p:cNvSpPr>
            <a:spLocks noChangeShapeType="1"/>
          </p:cNvSpPr>
          <p:nvPr/>
        </p:nvSpPr>
        <p:spPr bwMode="auto">
          <a:xfrm>
            <a:off x="2286000" y="3733800"/>
            <a:ext cx="152400" cy="0"/>
          </a:xfrm>
          <a:prstGeom prst="line">
            <a:avLst/>
          </a:prstGeom>
          <a:noFill/>
          <a:ln w="28575">
            <a:solidFill>
              <a:schemeClr val="tx1"/>
            </a:solidFill>
            <a:round/>
            <a:headEnd/>
            <a:tailEnd/>
          </a:ln>
          <a:effectLst/>
        </p:spPr>
        <p:txBody>
          <a:bodyPr/>
          <a:lstStyle/>
          <a:p>
            <a:endParaRPr lang="en-US"/>
          </a:p>
        </p:txBody>
      </p:sp>
      <p:sp>
        <p:nvSpPr>
          <p:cNvPr id="1256491" name="Line 43"/>
          <p:cNvSpPr>
            <a:spLocks noChangeShapeType="1"/>
          </p:cNvSpPr>
          <p:nvPr/>
        </p:nvSpPr>
        <p:spPr bwMode="auto">
          <a:xfrm>
            <a:off x="2743200" y="3505200"/>
            <a:ext cx="304800" cy="0"/>
          </a:xfrm>
          <a:prstGeom prst="line">
            <a:avLst/>
          </a:prstGeom>
          <a:noFill/>
          <a:ln w="19050">
            <a:solidFill>
              <a:schemeClr val="tx1"/>
            </a:solidFill>
            <a:round/>
            <a:headEnd/>
            <a:tailEnd type="triangle" w="med" len="med"/>
          </a:ln>
          <a:effectLst/>
        </p:spPr>
        <p:txBody>
          <a:bodyPr/>
          <a:lstStyle/>
          <a:p>
            <a:endParaRPr lang="en-US"/>
          </a:p>
        </p:txBody>
      </p:sp>
      <p:sp>
        <p:nvSpPr>
          <p:cNvPr id="1256492" name="Text Box 44"/>
          <p:cNvSpPr txBox="1">
            <a:spLocks noChangeArrowheads="1"/>
          </p:cNvSpPr>
          <p:nvPr/>
        </p:nvSpPr>
        <p:spPr bwMode="auto">
          <a:xfrm>
            <a:off x="2971800" y="4114800"/>
            <a:ext cx="903288" cy="274638"/>
          </a:xfrm>
          <a:prstGeom prst="rect">
            <a:avLst/>
          </a:prstGeom>
          <a:noFill/>
          <a:ln w="12700">
            <a:noFill/>
            <a:miter lim="800000"/>
            <a:headEnd/>
            <a:tailEnd/>
          </a:ln>
          <a:effectLst/>
        </p:spPr>
        <p:txBody>
          <a:bodyPr wrap="none">
            <a:spAutoFit/>
          </a:bodyPr>
          <a:lstStyle/>
          <a:p>
            <a:r>
              <a:rPr lang="en-US" sz="1200">
                <a:solidFill>
                  <a:schemeClr val="tx1"/>
                </a:solidFill>
              </a:rPr>
              <a:t>Write Data</a:t>
            </a:r>
          </a:p>
        </p:txBody>
      </p:sp>
      <p:sp>
        <p:nvSpPr>
          <p:cNvPr id="1256493" name="Text Box 45"/>
          <p:cNvSpPr txBox="1">
            <a:spLocks noChangeArrowheads="1"/>
          </p:cNvSpPr>
          <p:nvPr/>
        </p:nvSpPr>
        <p:spPr bwMode="auto">
          <a:xfrm>
            <a:off x="2971800" y="2971800"/>
            <a:ext cx="1036638" cy="274638"/>
          </a:xfrm>
          <a:prstGeom prst="rect">
            <a:avLst/>
          </a:prstGeom>
          <a:noFill/>
          <a:ln w="12700">
            <a:noFill/>
            <a:miter lim="800000"/>
            <a:headEnd/>
            <a:tailEnd/>
          </a:ln>
          <a:effectLst/>
        </p:spPr>
        <p:txBody>
          <a:bodyPr wrap="none">
            <a:spAutoFit/>
          </a:bodyPr>
          <a:lstStyle/>
          <a:p>
            <a:r>
              <a:rPr lang="en-US" sz="1200">
                <a:solidFill>
                  <a:schemeClr val="tx1"/>
                </a:solidFill>
              </a:rPr>
              <a:t>Read Addr 1</a:t>
            </a:r>
          </a:p>
        </p:txBody>
      </p:sp>
      <p:sp>
        <p:nvSpPr>
          <p:cNvPr id="1256494" name="Text Box 46"/>
          <p:cNvSpPr txBox="1">
            <a:spLocks noChangeArrowheads="1"/>
          </p:cNvSpPr>
          <p:nvPr/>
        </p:nvSpPr>
        <p:spPr bwMode="auto">
          <a:xfrm>
            <a:off x="2971800" y="3352800"/>
            <a:ext cx="1036638" cy="274638"/>
          </a:xfrm>
          <a:prstGeom prst="rect">
            <a:avLst/>
          </a:prstGeom>
          <a:noFill/>
          <a:ln w="12700">
            <a:noFill/>
            <a:miter lim="800000"/>
            <a:headEnd/>
            <a:tailEnd/>
          </a:ln>
          <a:effectLst/>
        </p:spPr>
        <p:txBody>
          <a:bodyPr wrap="none">
            <a:spAutoFit/>
          </a:bodyPr>
          <a:lstStyle/>
          <a:p>
            <a:r>
              <a:rPr lang="en-US" sz="1200">
                <a:solidFill>
                  <a:schemeClr val="tx1"/>
                </a:solidFill>
              </a:rPr>
              <a:t>Read Addr 2</a:t>
            </a:r>
          </a:p>
        </p:txBody>
      </p:sp>
      <p:sp>
        <p:nvSpPr>
          <p:cNvPr id="1256495" name="Text Box 47"/>
          <p:cNvSpPr txBox="1">
            <a:spLocks noChangeArrowheads="1"/>
          </p:cNvSpPr>
          <p:nvPr/>
        </p:nvSpPr>
        <p:spPr bwMode="auto">
          <a:xfrm>
            <a:off x="2971800" y="3733800"/>
            <a:ext cx="903288" cy="274638"/>
          </a:xfrm>
          <a:prstGeom prst="rect">
            <a:avLst/>
          </a:prstGeom>
          <a:noFill/>
          <a:ln w="12700">
            <a:noFill/>
            <a:miter lim="800000"/>
            <a:headEnd/>
            <a:tailEnd/>
          </a:ln>
          <a:effectLst/>
        </p:spPr>
        <p:txBody>
          <a:bodyPr wrap="none">
            <a:spAutoFit/>
          </a:bodyPr>
          <a:lstStyle/>
          <a:p>
            <a:r>
              <a:rPr lang="en-US" sz="1200">
                <a:solidFill>
                  <a:schemeClr val="tx1"/>
                </a:solidFill>
              </a:rPr>
              <a:t>Write Addr</a:t>
            </a:r>
          </a:p>
        </p:txBody>
      </p:sp>
      <p:sp>
        <p:nvSpPr>
          <p:cNvPr id="1256496" name="Text Box 48"/>
          <p:cNvSpPr txBox="1">
            <a:spLocks noChangeArrowheads="1"/>
          </p:cNvSpPr>
          <p:nvPr/>
        </p:nvSpPr>
        <p:spPr bwMode="auto">
          <a:xfrm>
            <a:off x="3048000" y="3124200"/>
            <a:ext cx="893763" cy="730250"/>
          </a:xfrm>
          <a:prstGeom prst="rect">
            <a:avLst/>
          </a:prstGeom>
          <a:noFill/>
          <a:ln w="12700">
            <a:noFill/>
            <a:miter lim="800000"/>
            <a:headEnd/>
            <a:tailEnd/>
          </a:ln>
          <a:effectLst/>
        </p:spPr>
        <p:txBody>
          <a:bodyPr wrap="none">
            <a:spAutoFit/>
          </a:bodyPr>
          <a:lstStyle/>
          <a:p>
            <a:pPr algn="ctr"/>
            <a:r>
              <a:rPr lang="en-US" sz="1400" b="1">
                <a:solidFill>
                  <a:schemeClr val="tx1"/>
                </a:solidFill>
              </a:rPr>
              <a:t>Register</a:t>
            </a:r>
          </a:p>
          <a:p>
            <a:pPr algn="ctr"/>
            <a:endParaRPr lang="en-US" sz="1400" b="1">
              <a:solidFill>
                <a:schemeClr val="tx1"/>
              </a:solidFill>
            </a:endParaRPr>
          </a:p>
          <a:p>
            <a:pPr algn="ctr"/>
            <a:r>
              <a:rPr lang="en-US" sz="1400" b="1">
                <a:solidFill>
                  <a:schemeClr val="tx1"/>
                </a:solidFill>
              </a:rPr>
              <a:t>File</a:t>
            </a:r>
          </a:p>
        </p:txBody>
      </p:sp>
      <p:sp>
        <p:nvSpPr>
          <p:cNvPr id="1256497" name="Text Box 49"/>
          <p:cNvSpPr txBox="1">
            <a:spLocks noChangeArrowheads="1"/>
          </p:cNvSpPr>
          <p:nvPr/>
        </p:nvSpPr>
        <p:spPr bwMode="auto">
          <a:xfrm>
            <a:off x="3733800" y="3124200"/>
            <a:ext cx="674688" cy="457200"/>
          </a:xfrm>
          <a:prstGeom prst="rect">
            <a:avLst/>
          </a:prstGeom>
          <a:noFill/>
          <a:ln w="12700">
            <a:noFill/>
            <a:miter lim="800000"/>
            <a:headEnd/>
            <a:tailEnd/>
          </a:ln>
          <a:effectLst/>
        </p:spPr>
        <p:txBody>
          <a:bodyPr wrap="none">
            <a:spAutoFit/>
          </a:bodyPr>
          <a:lstStyle/>
          <a:p>
            <a:pPr algn="r"/>
            <a:r>
              <a:rPr lang="en-US" sz="1200">
                <a:solidFill>
                  <a:schemeClr val="tx1"/>
                </a:solidFill>
              </a:rPr>
              <a:t>Read</a:t>
            </a:r>
          </a:p>
          <a:p>
            <a:pPr algn="r"/>
            <a:r>
              <a:rPr lang="en-US" sz="1200">
                <a:solidFill>
                  <a:schemeClr val="tx1"/>
                </a:solidFill>
              </a:rPr>
              <a:t> Data 1</a:t>
            </a:r>
          </a:p>
        </p:txBody>
      </p:sp>
      <p:sp>
        <p:nvSpPr>
          <p:cNvPr id="1256498" name="Text Box 50"/>
          <p:cNvSpPr txBox="1">
            <a:spLocks noChangeArrowheads="1"/>
          </p:cNvSpPr>
          <p:nvPr/>
        </p:nvSpPr>
        <p:spPr bwMode="auto">
          <a:xfrm>
            <a:off x="3733800" y="3810000"/>
            <a:ext cx="674688" cy="457200"/>
          </a:xfrm>
          <a:prstGeom prst="rect">
            <a:avLst/>
          </a:prstGeom>
          <a:noFill/>
          <a:ln w="12700">
            <a:noFill/>
            <a:miter lim="800000"/>
            <a:headEnd/>
            <a:tailEnd/>
          </a:ln>
          <a:effectLst/>
        </p:spPr>
        <p:txBody>
          <a:bodyPr wrap="none">
            <a:spAutoFit/>
          </a:bodyPr>
          <a:lstStyle/>
          <a:p>
            <a:pPr algn="r"/>
            <a:r>
              <a:rPr lang="en-US" sz="1200">
                <a:solidFill>
                  <a:schemeClr val="tx1"/>
                </a:solidFill>
              </a:rPr>
              <a:t>Read</a:t>
            </a:r>
          </a:p>
          <a:p>
            <a:pPr algn="r"/>
            <a:r>
              <a:rPr lang="en-US" sz="1200">
                <a:solidFill>
                  <a:schemeClr val="tx1"/>
                </a:solidFill>
              </a:rPr>
              <a:t> Data 2</a:t>
            </a:r>
          </a:p>
        </p:txBody>
      </p:sp>
      <p:sp>
        <p:nvSpPr>
          <p:cNvPr id="1256499" name="Line 51"/>
          <p:cNvSpPr>
            <a:spLocks noChangeShapeType="1"/>
          </p:cNvSpPr>
          <p:nvPr/>
        </p:nvSpPr>
        <p:spPr bwMode="auto">
          <a:xfrm>
            <a:off x="2743200" y="4953000"/>
            <a:ext cx="381000" cy="0"/>
          </a:xfrm>
          <a:prstGeom prst="line">
            <a:avLst/>
          </a:prstGeom>
          <a:noFill/>
          <a:ln w="28575">
            <a:solidFill>
              <a:schemeClr val="tx1"/>
            </a:solidFill>
            <a:round/>
            <a:headEnd/>
            <a:tailEnd/>
          </a:ln>
          <a:effectLst/>
        </p:spPr>
        <p:txBody>
          <a:bodyPr/>
          <a:lstStyle/>
          <a:p>
            <a:endParaRPr lang="en-US"/>
          </a:p>
        </p:txBody>
      </p:sp>
      <p:sp>
        <p:nvSpPr>
          <p:cNvPr id="1256500" name="Line 52"/>
          <p:cNvSpPr>
            <a:spLocks noChangeShapeType="1"/>
          </p:cNvSpPr>
          <p:nvPr/>
        </p:nvSpPr>
        <p:spPr bwMode="auto">
          <a:xfrm>
            <a:off x="2819400" y="4876800"/>
            <a:ext cx="76200" cy="152400"/>
          </a:xfrm>
          <a:prstGeom prst="line">
            <a:avLst/>
          </a:prstGeom>
          <a:noFill/>
          <a:ln w="12700">
            <a:solidFill>
              <a:schemeClr val="tx1"/>
            </a:solidFill>
            <a:round/>
            <a:headEnd/>
            <a:tailEnd/>
          </a:ln>
          <a:effectLst/>
        </p:spPr>
        <p:txBody>
          <a:bodyPr/>
          <a:lstStyle/>
          <a:p>
            <a:endParaRPr lang="en-US"/>
          </a:p>
        </p:txBody>
      </p:sp>
      <p:sp>
        <p:nvSpPr>
          <p:cNvPr id="1256501" name="Line 53"/>
          <p:cNvSpPr>
            <a:spLocks noChangeShapeType="1"/>
          </p:cNvSpPr>
          <p:nvPr/>
        </p:nvSpPr>
        <p:spPr bwMode="auto">
          <a:xfrm>
            <a:off x="4038600" y="4876800"/>
            <a:ext cx="76200" cy="152400"/>
          </a:xfrm>
          <a:prstGeom prst="line">
            <a:avLst/>
          </a:prstGeom>
          <a:noFill/>
          <a:ln w="12700">
            <a:solidFill>
              <a:schemeClr val="tx1"/>
            </a:solidFill>
            <a:round/>
            <a:headEnd/>
            <a:tailEnd/>
          </a:ln>
          <a:effectLst/>
        </p:spPr>
        <p:txBody>
          <a:bodyPr/>
          <a:lstStyle/>
          <a:p>
            <a:endParaRPr lang="en-US"/>
          </a:p>
        </p:txBody>
      </p:sp>
      <p:sp>
        <p:nvSpPr>
          <p:cNvPr id="1256502" name="Text Box 54"/>
          <p:cNvSpPr txBox="1">
            <a:spLocks noChangeArrowheads="1"/>
          </p:cNvSpPr>
          <p:nvPr/>
        </p:nvSpPr>
        <p:spPr bwMode="auto">
          <a:xfrm>
            <a:off x="2819400" y="4953000"/>
            <a:ext cx="352425" cy="274638"/>
          </a:xfrm>
          <a:prstGeom prst="rect">
            <a:avLst/>
          </a:prstGeom>
          <a:noFill/>
          <a:ln w="12700">
            <a:noFill/>
            <a:miter lim="800000"/>
            <a:headEnd/>
            <a:tailEnd/>
          </a:ln>
          <a:effectLst/>
        </p:spPr>
        <p:txBody>
          <a:bodyPr wrap="none">
            <a:spAutoFit/>
          </a:bodyPr>
          <a:lstStyle/>
          <a:p>
            <a:r>
              <a:rPr lang="en-US" sz="1200">
                <a:solidFill>
                  <a:schemeClr val="tx1"/>
                </a:solidFill>
              </a:rPr>
              <a:t>16</a:t>
            </a:r>
          </a:p>
        </p:txBody>
      </p:sp>
      <p:sp>
        <p:nvSpPr>
          <p:cNvPr id="1256503" name="Text Box 55"/>
          <p:cNvSpPr txBox="1">
            <a:spLocks noChangeArrowheads="1"/>
          </p:cNvSpPr>
          <p:nvPr/>
        </p:nvSpPr>
        <p:spPr bwMode="auto">
          <a:xfrm>
            <a:off x="4038600" y="4953000"/>
            <a:ext cx="352425" cy="274638"/>
          </a:xfrm>
          <a:prstGeom prst="rect">
            <a:avLst/>
          </a:prstGeom>
          <a:noFill/>
          <a:ln w="12700">
            <a:noFill/>
            <a:miter lim="800000"/>
            <a:headEnd/>
            <a:tailEnd/>
          </a:ln>
          <a:effectLst/>
        </p:spPr>
        <p:txBody>
          <a:bodyPr wrap="none">
            <a:spAutoFit/>
          </a:bodyPr>
          <a:lstStyle/>
          <a:p>
            <a:r>
              <a:rPr lang="en-US" sz="1200">
                <a:solidFill>
                  <a:schemeClr val="tx1"/>
                </a:solidFill>
              </a:rPr>
              <a:t>32</a:t>
            </a:r>
          </a:p>
        </p:txBody>
      </p:sp>
      <p:sp>
        <p:nvSpPr>
          <p:cNvPr id="1256504" name="Line 56"/>
          <p:cNvSpPr>
            <a:spLocks noChangeShapeType="1"/>
          </p:cNvSpPr>
          <p:nvPr/>
        </p:nvSpPr>
        <p:spPr bwMode="auto">
          <a:xfrm>
            <a:off x="2819400" y="4267200"/>
            <a:ext cx="254000" cy="0"/>
          </a:xfrm>
          <a:prstGeom prst="line">
            <a:avLst/>
          </a:prstGeom>
          <a:noFill/>
          <a:ln w="28575">
            <a:solidFill>
              <a:srgbClr val="CC3399"/>
            </a:solidFill>
            <a:round/>
            <a:headEnd/>
            <a:tailEnd type="triangle" w="med" len="med"/>
          </a:ln>
          <a:effectLst/>
        </p:spPr>
        <p:txBody>
          <a:bodyPr/>
          <a:lstStyle/>
          <a:p>
            <a:endParaRPr lang="en-US"/>
          </a:p>
        </p:txBody>
      </p:sp>
      <p:sp>
        <p:nvSpPr>
          <p:cNvPr id="1256505" name="Line 57"/>
          <p:cNvSpPr>
            <a:spLocks noChangeShapeType="1"/>
          </p:cNvSpPr>
          <p:nvPr/>
        </p:nvSpPr>
        <p:spPr bwMode="auto">
          <a:xfrm>
            <a:off x="4800600" y="4419600"/>
            <a:ext cx="0" cy="533400"/>
          </a:xfrm>
          <a:prstGeom prst="line">
            <a:avLst/>
          </a:prstGeom>
          <a:noFill/>
          <a:ln w="28575">
            <a:solidFill>
              <a:schemeClr val="tx1"/>
            </a:solidFill>
            <a:round/>
            <a:headEnd/>
            <a:tailEnd/>
          </a:ln>
          <a:effectLst/>
        </p:spPr>
        <p:txBody>
          <a:bodyPr/>
          <a:lstStyle/>
          <a:p>
            <a:endParaRPr lang="en-US"/>
          </a:p>
        </p:txBody>
      </p:sp>
      <p:sp>
        <p:nvSpPr>
          <p:cNvPr id="1256506" name="Line 58"/>
          <p:cNvSpPr>
            <a:spLocks noChangeShapeType="1"/>
          </p:cNvSpPr>
          <p:nvPr/>
        </p:nvSpPr>
        <p:spPr bwMode="auto">
          <a:xfrm>
            <a:off x="4343400" y="4038600"/>
            <a:ext cx="152400" cy="0"/>
          </a:xfrm>
          <a:prstGeom prst="line">
            <a:avLst/>
          </a:prstGeom>
          <a:noFill/>
          <a:ln w="28575">
            <a:solidFill>
              <a:schemeClr val="tx1"/>
            </a:solidFill>
            <a:round/>
            <a:headEnd/>
            <a:tailEnd/>
          </a:ln>
          <a:effectLst/>
        </p:spPr>
        <p:txBody>
          <a:bodyPr/>
          <a:lstStyle/>
          <a:p>
            <a:endParaRPr lang="en-US"/>
          </a:p>
        </p:txBody>
      </p:sp>
      <p:sp>
        <p:nvSpPr>
          <p:cNvPr id="1256507" name="Line 59"/>
          <p:cNvSpPr>
            <a:spLocks noChangeShapeType="1"/>
          </p:cNvSpPr>
          <p:nvPr/>
        </p:nvSpPr>
        <p:spPr bwMode="auto">
          <a:xfrm>
            <a:off x="2743200" y="3124200"/>
            <a:ext cx="0" cy="1828800"/>
          </a:xfrm>
          <a:prstGeom prst="line">
            <a:avLst/>
          </a:prstGeom>
          <a:noFill/>
          <a:ln w="28575">
            <a:solidFill>
              <a:schemeClr val="tx1"/>
            </a:solidFill>
            <a:round/>
            <a:headEnd/>
            <a:tailEnd/>
          </a:ln>
          <a:effectLst/>
        </p:spPr>
        <p:txBody>
          <a:bodyPr/>
          <a:lstStyle/>
          <a:p>
            <a:endParaRPr lang="en-US"/>
          </a:p>
        </p:txBody>
      </p:sp>
      <p:sp>
        <p:nvSpPr>
          <p:cNvPr id="1256508" name="Line 60"/>
          <p:cNvSpPr>
            <a:spLocks noChangeShapeType="1"/>
          </p:cNvSpPr>
          <p:nvPr/>
        </p:nvSpPr>
        <p:spPr bwMode="auto">
          <a:xfrm>
            <a:off x="2743200" y="3124200"/>
            <a:ext cx="304800" cy="0"/>
          </a:xfrm>
          <a:prstGeom prst="line">
            <a:avLst/>
          </a:prstGeom>
          <a:noFill/>
          <a:ln w="19050">
            <a:solidFill>
              <a:schemeClr val="tx1"/>
            </a:solidFill>
            <a:round/>
            <a:headEnd/>
            <a:tailEnd type="triangle" w="med" len="med"/>
          </a:ln>
          <a:effectLst/>
        </p:spPr>
        <p:txBody>
          <a:bodyPr/>
          <a:lstStyle/>
          <a:p>
            <a:endParaRPr lang="en-US"/>
          </a:p>
        </p:txBody>
      </p:sp>
      <p:sp>
        <p:nvSpPr>
          <p:cNvPr id="1256509" name="Line 61"/>
          <p:cNvSpPr>
            <a:spLocks noChangeShapeType="1"/>
          </p:cNvSpPr>
          <p:nvPr/>
        </p:nvSpPr>
        <p:spPr bwMode="auto">
          <a:xfrm>
            <a:off x="4648200" y="4038600"/>
            <a:ext cx="431800" cy="0"/>
          </a:xfrm>
          <a:prstGeom prst="line">
            <a:avLst/>
          </a:prstGeom>
          <a:noFill/>
          <a:ln w="28575">
            <a:solidFill>
              <a:schemeClr val="tx1"/>
            </a:solidFill>
            <a:round/>
            <a:headEnd/>
            <a:tailEnd type="triangle" w="med" len="med"/>
          </a:ln>
          <a:effectLst/>
        </p:spPr>
        <p:txBody>
          <a:bodyPr/>
          <a:lstStyle/>
          <a:p>
            <a:endParaRPr lang="en-US"/>
          </a:p>
        </p:txBody>
      </p:sp>
      <p:sp>
        <p:nvSpPr>
          <p:cNvPr id="1256510" name="Line 62"/>
          <p:cNvSpPr>
            <a:spLocks noChangeShapeType="1"/>
          </p:cNvSpPr>
          <p:nvPr/>
        </p:nvSpPr>
        <p:spPr bwMode="auto">
          <a:xfrm>
            <a:off x="6019800" y="3810000"/>
            <a:ext cx="177800" cy="0"/>
          </a:xfrm>
          <a:prstGeom prst="line">
            <a:avLst/>
          </a:prstGeom>
          <a:noFill/>
          <a:ln w="28575">
            <a:solidFill>
              <a:schemeClr val="tx1"/>
            </a:solidFill>
            <a:round/>
            <a:headEnd/>
            <a:tailEnd/>
          </a:ln>
          <a:effectLst/>
        </p:spPr>
        <p:txBody>
          <a:bodyPr/>
          <a:lstStyle/>
          <a:p>
            <a:endParaRPr lang="en-US"/>
          </a:p>
        </p:txBody>
      </p:sp>
      <p:sp>
        <p:nvSpPr>
          <p:cNvPr id="1256511" name="Freeform 63"/>
          <p:cNvSpPr>
            <a:spLocks/>
          </p:cNvSpPr>
          <p:nvPr/>
        </p:nvSpPr>
        <p:spPr bwMode="auto">
          <a:xfrm>
            <a:off x="5486400" y="3124200"/>
            <a:ext cx="533400" cy="1295400"/>
          </a:xfrm>
          <a:custGeom>
            <a:avLst/>
            <a:gdLst/>
            <a:ahLst/>
            <a:cxnLst>
              <a:cxn ang="0">
                <a:pos x="0" y="0"/>
              </a:cxn>
              <a:cxn ang="0">
                <a:pos x="0" y="427"/>
              </a:cxn>
              <a:cxn ang="0">
                <a:pos x="111" y="553"/>
              </a:cxn>
              <a:cxn ang="0">
                <a:pos x="0" y="671"/>
              </a:cxn>
              <a:cxn ang="0">
                <a:pos x="0" y="1098"/>
              </a:cxn>
              <a:cxn ang="0">
                <a:pos x="387" y="790"/>
              </a:cxn>
              <a:cxn ang="0">
                <a:pos x="387" y="308"/>
              </a:cxn>
              <a:cxn ang="0">
                <a:pos x="0" y="0"/>
              </a:cxn>
            </a:cxnLst>
            <a:rect l="0" t="0" r="r" b="b"/>
            <a:pathLst>
              <a:path w="388" h="1099">
                <a:moveTo>
                  <a:pt x="0" y="0"/>
                </a:moveTo>
                <a:lnTo>
                  <a:pt x="0" y="427"/>
                </a:lnTo>
                <a:lnTo>
                  <a:pt x="111" y="553"/>
                </a:lnTo>
                <a:lnTo>
                  <a:pt x="0" y="671"/>
                </a:lnTo>
                <a:lnTo>
                  <a:pt x="0" y="1098"/>
                </a:lnTo>
                <a:lnTo>
                  <a:pt x="387" y="790"/>
                </a:lnTo>
                <a:lnTo>
                  <a:pt x="387" y="308"/>
                </a:lnTo>
                <a:lnTo>
                  <a:pt x="0" y="0"/>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256512" name="Rectangle 64"/>
          <p:cNvSpPr>
            <a:spLocks noChangeArrowheads="1"/>
          </p:cNvSpPr>
          <p:nvPr/>
        </p:nvSpPr>
        <p:spPr bwMode="auto">
          <a:xfrm>
            <a:off x="5588000" y="3733800"/>
            <a:ext cx="504825" cy="333375"/>
          </a:xfrm>
          <a:prstGeom prst="rect">
            <a:avLst/>
          </a:prstGeom>
          <a:noFill/>
          <a:ln w="12700">
            <a:noFill/>
            <a:miter lim="800000"/>
            <a:headEnd/>
            <a:tailEnd/>
          </a:ln>
          <a:effectLst/>
        </p:spPr>
        <p:txBody>
          <a:bodyPr wrap="none" lIns="19050" tIns="26988" rIns="19050" bIns="26988"/>
          <a:lstStyle/>
          <a:p>
            <a:pPr defTabSz="904875">
              <a:lnSpc>
                <a:spcPts val="1600"/>
              </a:lnSpc>
              <a:tabLst>
                <a:tab pos="452438" algn="l"/>
                <a:tab pos="904875" algn="l"/>
                <a:tab pos="1357313" algn="l"/>
              </a:tabLst>
            </a:pPr>
            <a:r>
              <a:rPr lang="en-US" sz="1200" b="1">
                <a:solidFill>
                  <a:srgbClr val="000000"/>
                </a:solidFill>
              </a:rPr>
              <a:t>ALU</a:t>
            </a:r>
          </a:p>
        </p:txBody>
      </p:sp>
      <p:sp>
        <p:nvSpPr>
          <p:cNvPr id="1256513" name="AutoShape 65"/>
          <p:cNvSpPr>
            <a:spLocks noChangeArrowheads="1"/>
          </p:cNvSpPr>
          <p:nvPr/>
        </p:nvSpPr>
        <p:spPr bwMode="auto">
          <a:xfrm rot="-5400000">
            <a:off x="4787900" y="4076700"/>
            <a:ext cx="7620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1256514" name="Line 66"/>
          <p:cNvSpPr>
            <a:spLocks noChangeShapeType="1"/>
          </p:cNvSpPr>
          <p:nvPr/>
        </p:nvSpPr>
        <p:spPr bwMode="auto">
          <a:xfrm>
            <a:off x="5283200" y="4191000"/>
            <a:ext cx="228600" cy="0"/>
          </a:xfrm>
          <a:prstGeom prst="line">
            <a:avLst/>
          </a:prstGeom>
          <a:noFill/>
          <a:ln w="28575">
            <a:solidFill>
              <a:schemeClr val="tx1"/>
            </a:solidFill>
            <a:round/>
            <a:headEnd/>
            <a:tailEnd type="triangle" w="med" len="med"/>
          </a:ln>
          <a:effectLst/>
        </p:spPr>
        <p:txBody>
          <a:bodyPr/>
          <a:lstStyle/>
          <a:p>
            <a:endParaRPr lang="en-US"/>
          </a:p>
        </p:txBody>
      </p:sp>
      <p:sp>
        <p:nvSpPr>
          <p:cNvPr id="1256517" name="Line 69"/>
          <p:cNvSpPr>
            <a:spLocks noChangeShapeType="1"/>
          </p:cNvSpPr>
          <p:nvPr/>
        </p:nvSpPr>
        <p:spPr bwMode="auto">
          <a:xfrm>
            <a:off x="4800600" y="4419600"/>
            <a:ext cx="279400" cy="0"/>
          </a:xfrm>
          <a:prstGeom prst="line">
            <a:avLst/>
          </a:prstGeom>
          <a:noFill/>
          <a:ln w="28575">
            <a:solidFill>
              <a:schemeClr val="tx1"/>
            </a:solidFill>
            <a:round/>
            <a:headEnd/>
            <a:tailEnd type="triangle" w="med" len="med"/>
          </a:ln>
          <a:effectLst/>
        </p:spPr>
        <p:txBody>
          <a:bodyPr/>
          <a:lstStyle/>
          <a:p>
            <a:endParaRPr lang="en-US"/>
          </a:p>
        </p:txBody>
      </p:sp>
      <p:sp>
        <p:nvSpPr>
          <p:cNvPr id="1256518" name="Line 70"/>
          <p:cNvSpPr>
            <a:spLocks noChangeShapeType="1"/>
          </p:cNvSpPr>
          <p:nvPr/>
        </p:nvSpPr>
        <p:spPr bwMode="auto">
          <a:xfrm>
            <a:off x="4648200" y="3352800"/>
            <a:ext cx="812800" cy="0"/>
          </a:xfrm>
          <a:prstGeom prst="line">
            <a:avLst/>
          </a:prstGeom>
          <a:noFill/>
          <a:ln w="28575">
            <a:solidFill>
              <a:schemeClr val="tx1"/>
            </a:solidFill>
            <a:round/>
            <a:headEnd/>
            <a:tailEnd type="triangle" w="med" len="med"/>
          </a:ln>
          <a:effectLst/>
        </p:spPr>
        <p:txBody>
          <a:bodyPr/>
          <a:lstStyle/>
          <a:p>
            <a:endParaRPr lang="en-US"/>
          </a:p>
        </p:txBody>
      </p:sp>
      <p:sp>
        <p:nvSpPr>
          <p:cNvPr id="1256519" name="Oval 71"/>
          <p:cNvSpPr>
            <a:spLocks noChangeArrowheads="1"/>
          </p:cNvSpPr>
          <p:nvPr/>
        </p:nvSpPr>
        <p:spPr bwMode="auto">
          <a:xfrm>
            <a:off x="5029200" y="2590800"/>
            <a:ext cx="457200" cy="533400"/>
          </a:xfrm>
          <a:prstGeom prst="ellipse">
            <a:avLst/>
          </a:prstGeom>
          <a:noFill/>
          <a:ln w="12700">
            <a:solidFill>
              <a:schemeClr val="tx1"/>
            </a:solidFill>
            <a:round/>
            <a:headEnd/>
            <a:tailEnd/>
          </a:ln>
          <a:effectLst/>
        </p:spPr>
        <p:txBody>
          <a:bodyPr wrap="none" anchor="ctr"/>
          <a:lstStyle/>
          <a:p>
            <a:endParaRPr lang="en-US"/>
          </a:p>
        </p:txBody>
      </p:sp>
      <p:sp>
        <p:nvSpPr>
          <p:cNvPr id="1256520" name="Rectangle 72"/>
          <p:cNvSpPr>
            <a:spLocks noChangeArrowheads="1"/>
          </p:cNvSpPr>
          <p:nvPr/>
        </p:nvSpPr>
        <p:spPr bwMode="auto">
          <a:xfrm>
            <a:off x="5029200" y="2590800"/>
            <a:ext cx="457200" cy="457200"/>
          </a:xfrm>
          <a:prstGeom prst="rect">
            <a:avLst/>
          </a:prstGeom>
          <a:noFill/>
          <a:ln w="12700">
            <a:noFill/>
            <a:miter lim="800000"/>
            <a:headEnd/>
            <a:tailEnd/>
          </a:ln>
          <a:effectLst/>
        </p:spPr>
        <p:txBody>
          <a:bodyPr wrap="none" lIns="19050" tIns="26988" rIns="19050" bIns="26988"/>
          <a:lstStyle/>
          <a:p>
            <a:pPr algn="ctr" defTabSz="904875">
              <a:lnSpc>
                <a:spcPts val="1600"/>
              </a:lnSpc>
              <a:tabLst>
                <a:tab pos="452438" algn="l"/>
                <a:tab pos="904875" algn="l"/>
                <a:tab pos="1357313" algn="l"/>
              </a:tabLst>
            </a:pPr>
            <a:r>
              <a:rPr lang="en-US" sz="1200" b="1">
                <a:solidFill>
                  <a:srgbClr val="000000"/>
                </a:solidFill>
              </a:rPr>
              <a:t>Shift</a:t>
            </a:r>
          </a:p>
          <a:p>
            <a:pPr algn="ctr" defTabSz="904875">
              <a:lnSpc>
                <a:spcPts val="1600"/>
              </a:lnSpc>
              <a:tabLst>
                <a:tab pos="452438" algn="l"/>
                <a:tab pos="904875" algn="l"/>
                <a:tab pos="1357313" algn="l"/>
              </a:tabLst>
            </a:pPr>
            <a:r>
              <a:rPr lang="en-US" sz="1200" b="1">
                <a:solidFill>
                  <a:srgbClr val="000000"/>
                </a:solidFill>
              </a:rPr>
              <a:t>left 2</a:t>
            </a:r>
          </a:p>
        </p:txBody>
      </p:sp>
      <p:sp>
        <p:nvSpPr>
          <p:cNvPr id="1256521" name="Line 73"/>
          <p:cNvSpPr>
            <a:spLocks noChangeShapeType="1"/>
          </p:cNvSpPr>
          <p:nvPr/>
        </p:nvSpPr>
        <p:spPr bwMode="auto">
          <a:xfrm>
            <a:off x="4800600" y="2895600"/>
            <a:ext cx="228600" cy="0"/>
          </a:xfrm>
          <a:prstGeom prst="line">
            <a:avLst/>
          </a:prstGeom>
          <a:noFill/>
          <a:ln w="28575">
            <a:solidFill>
              <a:schemeClr val="tx1"/>
            </a:solidFill>
            <a:round/>
            <a:headEnd/>
            <a:tailEnd type="triangle" w="med" len="med"/>
          </a:ln>
          <a:effectLst/>
        </p:spPr>
        <p:txBody>
          <a:bodyPr/>
          <a:lstStyle/>
          <a:p>
            <a:endParaRPr lang="en-US"/>
          </a:p>
        </p:txBody>
      </p:sp>
      <p:grpSp>
        <p:nvGrpSpPr>
          <p:cNvPr id="3" name="Group 74"/>
          <p:cNvGrpSpPr>
            <a:grpSpLocks/>
          </p:cNvGrpSpPr>
          <p:nvPr/>
        </p:nvGrpSpPr>
        <p:grpSpPr bwMode="auto">
          <a:xfrm>
            <a:off x="5715000" y="2209800"/>
            <a:ext cx="304800" cy="914400"/>
            <a:chOff x="1392" y="2880"/>
            <a:chExt cx="288" cy="480"/>
          </a:xfrm>
        </p:grpSpPr>
        <p:sp>
          <p:nvSpPr>
            <p:cNvPr id="1256523" name="Line 75"/>
            <p:cNvSpPr>
              <a:spLocks noChangeShapeType="1"/>
            </p:cNvSpPr>
            <p:nvPr/>
          </p:nvSpPr>
          <p:spPr bwMode="auto">
            <a:xfrm>
              <a:off x="1392" y="3072"/>
              <a:ext cx="48" cy="48"/>
            </a:xfrm>
            <a:prstGeom prst="line">
              <a:avLst/>
            </a:prstGeom>
            <a:noFill/>
            <a:ln w="12700">
              <a:solidFill>
                <a:schemeClr val="tx1"/>
              </a:solidFill>
              <a:round/>
              <a:headEnd/>
              <a:tailEnd/>
            </a:ln>
            <a:effectLst/>
          </p:spPr>
          <p:txBody>
            <a:bodyPr/>
            <a:lstStyle/>
            <a:p>
              <a:endParaRPr lang="en-US"/>
            </a:p>
          </p:txBody>
        </p:sp>
        <p:sp>
          <p:nvSpPr>
            <p:cNvPr id="1256524" name="Line 76"/>
            <p:cNvSpPr>
              <a:spLocks noChangeShapeType="1"/>
            </p:cNvSpPr>
            <p:nvPr/>
          </p:nvSpPr>
          <p:spPr bwMode="auto">
            <a:xfrm flipH="1">
              <a:off x="1392" y="3120"/>
              <a:ext cx="48" cy="48"/>
            </a:xfrm>
            <a:prstGeom prst="line">
              <a:avLst/>
            </a:prstGeom>
            <a:noFill/>
            <a:ln w="12700">
              <a:solidFill>
                <a:schemeClr val="tx1"/>
              </a:solidFill>
              <a:round/>
              <a:headEnd/>
              <a:tailEnd/>
            </a:ln>
            <a:effectLst/>
          </p:spPr>
          <p:txBody>
            <a:bodyPr/>
            <a:lstStyle/>
            <a:p>
              <a:endParaRPr lang="en-US"/>
            </a:p>
          </p:txBody>
        </p:sp>
        <p:sp>
          <p:nvSpPr>
            <p:cNvPr id="1256525" name="Line 77"/>
            <p:cNvSpPr>
              <a:spLocks noChangeShapeType="1"/>
            </p:cNvSpPr>
            <p:nvPr/>
          </p:nvSpPr>
          <p:spPr bwMode="auto">
            <a:xfrm flipV="1">
              <a:off x="1392" y="2880"/>
              <a:ext cx="0" cy="192"/>
            </a:xfrm>
            <a:prstGeom prst="line">
              <a:avLst/>
            </a:prstGeom>
            <a:noFill/>
            <a:ln w="12700">
              <a:solidFill>
                <a:schemeClr val="tx1"/>
              </a:solidFill>
              <a:round/>
              <a:headEnd/>
              <a:tailEnd/>
            </a:ln>
            <a:effectLst/>
          </p:spPr>
          <p:txBody>
            <a:bodyPr/>
            <a:lstStyle/>
            <a:p>
              <a:endParaRPr lang="en-US"/>
            </a:p>
          </p:txBody>
        </p:sp>
        <p:sp>
          <p:nvSpPr>
            <p:cNvPr id="1256526" name="Line 78"/>
            <p:cNvSpPr>
              <a:spLocks noChangeShapeType="1"/>
            </p:cNvSpPr>
            <p:nvPr/>
          </p:nvSpPr>
          <p:spPr bwMode="auto">
            <a:xfrm flipV="1">
              <a:off x="1392" y="3168"/>
              <a:ext cx="0" cy="192"/>
            </a:xfrm>
            <a:prstGeom prst="line">
              <a:avLst/>
            </a:prstGeom>
            <a:noFill/>
            <a:ln w="12700">
              <a:solidFill>
                <a:schemeClr val="tx1"/>
              </a:solidFill>
              <a:round/>
              <a:headEnd/>
              <a:tailEnd/>
            </a:ln>
            <a:effectLst/>
          </p:spPr>
          <p:txBody>
            <a:bodyPr/>
            <a:lstStyle/>
            <a:p>
              <a:endParaRPr lang="en-US"/>
            </a:p>
          </p:txBody>
        </p:sp>
        <p:sp>
          <p:nvSpPr>
            <p:cNvPr id="1256527" name="Line 79"/>
            <p:cNvSpPr>
              <a:spLocks noChangeShapeType="1"/>
            </p:cNvSpPr>
            <p:nvPr/>
          </p:nvSpPr>
          <p:spPr bwMode="auto">
            <a:xfrm flipV="1">
              <a:off x="1392" y="3216"/>
              <a:ext cx="288" cy="144"/>
            </a:xfrm>
            <a:prstGeom prst="line">
              <a:avLst/>
            </a:prstGeom>
            <a:noFill/>
            <a:ln w="12700">
              <a:solidFill>
                <a:schemeClr val="tx1"/>
              </a:solidFill>
              <a:round/>
              <a:headEnd/>
              <a:tailEnd/>
            </a:ln>
            <a:effectLst/>
          </p:spPr>
          <p:txBody>
            <a:bodyPr/>
            <a:lstStyle/>
            <a:p>
              <a:endParaRPr lang="en-US"/>
            </a:p>
          </p:txBody>
        </p:sp>
        <p:sp>
          <p:nvSpPr>
            <p:cNvPr id="1256528" name="Line 80"/>
            <p:cNvSpPr>
              <a:spLocks noChangeShapeType="1"/>
            </p:cNvSpPr>
            <p:nvPr/>
          </p:nvSpPr>
          <p:spPr bwMode="auto">
            <a:xfrm flipV="1">
              <a:off x="1680" y="3024"/>
              <a:ext cx="0" cy="192"/>
            </a:xfrm>
            <a:prstGeom prst="line">
              <a:avLst/>
            </a:prstGeom>
            <a:noFill/>
            <a:ln w="12700">
              <a:solidFill>
                <a:schemeClr val="tx1"/>
              </a:solidFill>
              <a:round/>
              <a:headEnd/>
              <a:tailEnd/>
            </a:ln>
            <a:effectLst/>
          </p:spPr>
          <p:txBody>
            <a:bodyPr/>
            <a:lstStyle/>
            <a:p>
              <a:endParaRPr lang="en-US"/>
            </a:p>
          </p:txBody>
        </p:sp>
        <p:sp>
          <p:nvSpPr>
            <p:cNvPr id="1256529" name="Line 81"/>
            <p:cNvSpPr>
              <a:spLocks noChangeShapeType="1"/>
            </p:cNvSpPr>
            <p:nvPr/>
          </p:nvSpPr>
          <p:spPr bwMode="auto">
            <a:xfrm>
              <a:off x="1392" y="2880"/>
              <a:ext cx="288" cy="144"/>
            </a:xfrm>
            <a:prstGeom prst="line">
              <a:avLst/>
            </a:prstGeom>
            <a:noFill/>
            <a:ln w="12700">
              <a:solidFill>
                <a:schemeClr val="tx1"/>
              </a:solidFill>
              <a:round/>
              <a:headEnd/>
              <a:tailEnd/>
            </a:ln>
            <a:effectLst/>
          </p:spPr>
          <p:txBody>
            <a:bodyPr/>
            <a:lstStyle/>
            <a:p>
              <a:endParaRPr lang="en-US"/>
            </a:p>
          </p:txBody>
        </p:sp>
      </p:grpSp>
      <p:sp>
        <p:nvSpPr>
          <p:cNvPr id="1256530" name="Text Box 82"/>
          <p:cNvSpPr txBox="1">
            <a:spLocks noChangeArrowheads="1"/>
          </p:cNvSpPr>
          <p:nvPr/>
        </p:nvSpPr>
        <p:spPr bwMode="auto">
          <a:xfrm>
            <a:off x="5638800" y="2514600"/>
            <a:ext cx="481013" cy="274638"/>
          </a:xfrm>
          <a:prstGeom prst="rect">
            <a:avLst/>
          </a:prstGeom>
          <a:noFill/>
          <a:ln w="12700">
            <a:noFill/>
            <a:miter lim="800000"/>
            <a:headEnd/>
            <a:tailEnd/>
          </a:ln>
          <a:effectLst/>
        </p:spPr>
        <p:txBody>
          <a:bodyPr wrap="none">
            <a:spAutoFit/>
          </a:bodyPr>
          <a:lstStyle/>
          <a:p>
            <a:r>
              <a:rPr lang="en-US" sz="1200" b="1">
                <a:solidFill>
                  <a:schemeClr val="tx1"/>
                </a:solidFill>
              </a:rPr>
              <a:t>Add</a:t>
            </a:r>
          </a:p>
        </p:txBody>
      </p:sp>
      <p:sp>
        <p:nvSpPr>
          <p:cNvPr id="1256531" name="Line 83"/>
          <p:cNvSpPr>
            <a:spLocks noChangeShapeType="1"/>
          </p:cNvSpPr>
          <p:nvPr/>
        </p:nvSpPr>
        <p:spPr bwMode="auto">
          <a:xfrm>
            <a:off x="5472113" y="2895600"/>
            <a:ext cx="228600" cy="0"/>
          </a:xfrm>
          <a:prstGeom prst="line">
            <a:avLst/>
          </a:prstGeom>
          <a:noFill/>
          <a:ln w="28575">
            <a:solidFill>
              <a:schemeClr val="tx1"/>
            </a:solidFill>
            <a:round/>
            <a:headEnd/>
            <a:tailEnd type="triangle" w="med" len="med"/>
          </a:ln>
          <a:effectLst/>
        </p:spPr>
        <p:txBody>
          <a:bodyPr/>
          <a:lstStyle/>
          <a:p>
            <a:endParaRPr lang="en-US"/>
          </a:p>
        </p:txBody>
      </p:sp>
      <p:sp>
        <p:nvSpPr>
          <p:cNvPr id="1256532" name="Rectangle 84"/>
          <p:cNvSpPr>
            <a:spLocks noChangeArrowheads="1"/>
          </p:cNvSpPr>
          <p:nvPr/>
        </p:nvSpPr>
        <p:spPr bwMode="auto">
          <a:xfrm>
            <a:off x="6553200" y="3048000"/>
            <a:ext cx="1295400" cy="1447800"/>
          </a:xfrm>
          <a:prstGeom prst="rect">
            <a:avLst/>
          </a:prstGeom>
          <a:noFill/>
          <a:ln w="12700">
            <a:solidFill>
              <a:schemeClr val="tx1"/>
            </a:solidFill>
            <a:miter lim="800000"/>
            <a:headEnd/>
            <a:tailEnd/>
          </a:ln>
          <a:effectLst/>
        </p:spPr>
        <p:txBody>
          <a:bodyPr wrap="none" anchor="ctr"/>
          <a:lstStyle/>
          <a:p>
            <a:endParaRPr lang="en-US"/>
          </a:p>
        </p:txBody>
      </p:sp>
      <p:sp>
        <p:nvSpPr>
          <p:cNvPr id="1256533" name="Line 85"/>
          <p:cNvSpPr>
            <a:spLocks noChangeShapeType="1"/>
          </p:cNvSpPr>
          <p:nvPr/>
        </p:nvSpPr>
        <p:spPr bwMode="auto">
          <a:xfrm>
            <a:off x="6324600" y="3810000"/>
            <a:ext cx="254000" cy="0"/>
          </a:xfrm>
          <a:prstGeom prst="line">
            <a:avLst/>
          </a:prstGeom>
          <a:noFill/>
          <a:ln w="28575">
            <a:solidFill>
              <a:schemeClr val="tx1"/>
            </a:solidFill>
            <a:round/>
            <a:headEnd/>
            <a:tailEnd type="triangle" w="med" len="med"/>
          </a:ln>
          <a:effectLst/>
        </p:spPr>
        <p:txBody>
          <a:bodyPr/>
          <a:lstStyle/>
          <a:p>
            <a:endParaRPr lang="en-US"/>
          </a:p>
        </p:txBody>
      </p:sp>
      <p:sp>
        <p:nvSpPr>
          <p:cNvPr id="1256534" name="Text Box 86"/>
          <p:cNvSpPr txBox="1">
            <a:spLocks noChangeArrowheads="1"/>
          </p:cNvSpPr>
          <p:nvPr/>
        </p:nvSpPr>
        <p:spPr bwMode="auto">
          <a:xfrm>
            <a:off x="7010400" y="3048000"/>
            <a:ext cx="865188" cy="517525"/>
          </a:xfrm>
          <a:prstGeom prst="rect">
            <a:avLst/>
          </a:prstGeom>
          <a:noFill/>
          <a:ln w="12700">
            <a:noFill/>
            <a:miter lim="800000"/>
            <a:headEnd/>
            <a:tailEnd/>
          </a:ln>
          <a:effectLst/>
        </p:spPr>
        <p:txBody>
          <a:bodyPr wrap="none">
            <a:spAutoFit/>
          </a:bodyPr>
          <a:lstStyle/>
          <a:p>
            <a:pPr algn="ctr"/>
            <a:r>
              <a:rPr lang="en-US" sz="1400" b="1">
                <a:solidFill>
                  <a:schemeClr val="tx1"/>
                </a:solidFill>
              </a:rPr>
              <a:t>Data</a:t>
            </a:r>
          </a:p>
          <a:p>
            <a:pPr algn="ctr"/>
            <a:r>
              <a:rPr lang="en-US" sz="1400" b="1">
                <a:solidFill>
                  <a:schemeClr val="tx1"/>
                </a:solidFill>
              </a:rPr>
              <a:t>Memory</a:t>
            </a:r>
          </a:p>
        </p:txBody>
      </p:sp>
      <p:sp>
        <p:nvSpPr>
          <p:cNvPr id="1256535" name="Text Box 87"/>
          <p:cNvSpPr txBox="1">
            <a:spLocks noChangeArrowheads="1"/>
          </p:cNvSpPr>
          <p:nvPr/>
        </p:nvSpPr>
        <p:spPr bwMode="auto">
          <a:xfrm>
            <a:off x="6477000" y="3657600"/>
            <a:ext cx="741363" cy="274638"/>
          </a:xfrm>
          <a:prstGeom prst="rect">
            <a:avLst/>
          </a:prstGeom>
          <a:noFill/>
          <a:ln w="12700">
            <a:noFill/>
            <a:miter lim="800000"/>
            <a:headEnd/>
            <a:tailEnd/>
          </a:ln>
          <a:effectLst/>
        </p:spPr>
        <p:txBody>
          <a:bodyPr wrap="none">
            <a:spAutoFit/>
          </a:bodyPr>
          <a:lstStyle/>
          <a:p>
            <a:r>
              <a:rPr lang="en-US" sz="1200">
                <a:solidFill>
                  <a:schemeClr val="tx1"/>
                </a:solidFill>
              </a:rPr>
              <a:t>Address</a:t>
            </a:r>
          </a:p>
        </p:txBody>
      </p:sp>
      <p:sp>
        <p:nvSpPr>
          <p:cNvPr id="1256536" name="Text Box 88"/>
          <p:cNvSpPr txBox="1">
            <a:spLocks noChangeArrowheads="1"/>
          </p:cNvSpPr>
          <p:nvPr/>
        </p:nvSpPr>
        <p:spPr bwMode="auto">
          <a:xfrm>
            <a:off x="6477000" y="4038600"/>
            <a:ext cx="903288" cy="274638"/>
          </a:xfrm>
          <a:prstGeom prst="rect">
            <a:avLst/>
          </a:prstGeom>
          <a:noFill/>
          <a:ln w="12700">
            <a:noFill/>
            <a:miter lim="800000"/>
            <a:headEnd/>
            <a:tailEnd/>
          </a:ln>
          <a:effectLst/>
        </p:spPr>
        <p:txBody>
          <a:bodyPr wrap="none">
            <a:spAutoFit/>
          </a:bodyPr>
          <a:lstStyle/>
          <a:p>
            <a:r>
              <a:rPr lang="en-US" sz="1200">
                <a:solidFill>
                  <a:schemeClr val="tx1"/>
                </a:solidFill>
              </a:rPr>
              <a:t>Write Data</a:t>
            </a:r>
          </a:p>
        </p:txBody>
      </p:sp>
      <p:sp>
        <p:nvSpPr>
          <p:cNvPr id="1256537" name="Text Box 89"/>
          <p:cNvSpPr txBox="1">
            <a:spLocks noChangeArrowheads="1"/>
          </p:cNvSpPr>
          <p:nvPr/>
        </p:nvSpPr>
        <p:spPr bwMode="auto">
          <a:xfrm>
            <a:off x="7315200" y="3581400"/>
            <a:ext cx="546100" cy="457200"/>
          </a:xfrm>
          <a:prstGeom prst="rect">
            <a:avLst/>
          </a:prstGeom>
          <a:noFill/>
          <a:ln w="12700">
            <a:noFill/>
            <a:miter lim="800000"/>
            <a:headEnd/>
            <a:tailEnd/>
          </a:ln>
          <a:effectLst/>
        </p:spPr>
        <p:txBody>
          <a:bodyPr wrap="none">
            <a:spAutoFit/>
          </a:bodyPr>
          <a:lstStyle/>
          <a:p>
            <a:r>
              <a:rPr lang="en-US" sz="1200">
                <a:solidFill>
                  <a:schemeClr val="tx1"/>
                </a:solidFill>
              </a:rPr>
              <a:t>Read</a:t>
            </a:r>
          </a:p>
          <a:p>
            <a:r>
              <a:rPr lang="en-US" sz="1200">
                <a:solidFill>
                  <a:schemeClr val="tx1"/>
                </a:solidFill>
              </a:rPr>
              <a:t>Data</a:t>
            </a:r>
          </a:p>
        </p:txBody>
      </p:sp>
      <p:sp>
        <p:nvSpPr>
          <p:cNvPr id="1256538" name="Line 90"/>
          <p:cNvSpPr>
            <a:spLocks noChangeShapeType="1"/>
          </p:cNvSpPr>
          <p:nvPr/>
        </p:nvSpPr>
        <p:spPr bwMode="auto">
          <a:xfrm>
            <a:off x="6324600" y="4191000"/>
            <a:ext cx="228600" cy="0"/>
          </a:xfrm>
          <a:prstGeom prst="line">
            <a:avLst/>
          </a:prstGeom>
          <a:noFill/>
          <a:ln w="28575">
            <a:solidFill>
              <a:schemeClr val="tx1"/>
            </a:solidFill>
            <a:round/>
            <a:headEnd/>
            <a:tailEnd type="triangle" w="med" len="med"/>
          </a:ln>
          <a:effectLst/>
        </p:spPr>
        <p:txBody>
          <a:bodyPr/>
          <a:lstStyle/>
          <a:p>
            <a:endParaRPr lang="en-US"/>
          </a:p>
        </p:txBody>
      </p:sp>
      <p:sp>
        <p:nvSpPr>
          <p:cNvPr id="1256539" name="Line 91"/>
          <p:cNvSpPr>
            <a:spLocks noChangeShapeType="1"/>
          </p:cNvSpPr>
          <p:nvPr/>
        </p:nvSpPr>
        <p:spPr bwMode="auto">
          <a:xfrm>
            <a:off x="8153400" y="4191000"/>
            <a:ext cx="228600" cy="1588"/>
          </a:xfrm>
          <a:prstGeom prst="line">
            <a:avLst/>
          </a:prstGeom>
          <a:noFill/>
          <a:ln w="28575">
            <a:solidFill>
              <a:schemeClr val="tx1"/>
            </a:solidFill>
            <a:round/>
            <a:headEnd/>
            <a:tailEnd type="triangle" w="med" len="med"/>
          </a:ln>
          <a:effectLst/>
        </p:spPr>
        <p:txBody>
          <a:bodyPr/>
          <a:lstStyle/>
          <a:p>
            <a:endParaRPr lang="en-US"/>
          </a:p>
        </p:txBody>
      </p:sp>
      <p:sp>
        <p:nvSpPr>
          <p:cNvPr id="1256540" name="AutoShape 92"/>
          <p:cNvSpPr>
            <a:spLocks noChangeArrowheads="1"/>
          </p:cNvSpPr>
          <p:nvPr/>
        </p:nvSpPr>
        <p:spPr bwMode="auto">
          <a:xfrm rot="-5400000">
            <a:off x="8153400" y="3886200"/>
            <a:ext cx="6858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1256541" name="Line 93"/>
          <p:cNvSpPr>
            <a:spLocks noChangeShapeType="1"/>
          </p:cNvSpPr>
          <p:nvPr/>
        </p:nvSpPr>
        <p:spPr bwMode="auto">
          <a:xfrm>
            <a:off x="8610600" y="3962400"/>
            <a:ext cx="152400" cy="1588"/>
          </a:xfrm>
          <a:prstGeom prst="line">
            <a:avLst/>
          </a:prstGeom>
          <a:noFill/>
          <a:ln w="28575">
            <a:solidFill>
              <a:schemeClr val="tx1"/>
            </a:solidFill>
            <a:round/>
            <a:headEnd/>
            <a:tailEnd/>
          </a:ln>
          <a:effectLst/>
        </p:spPr>
        <p:txBody>
          <a:bodyPr/>
          <a:lstStyle/>
          <a:p>
            <a:endParaRPr lang="en-US"/>
          </a:p>
        </p:txBody>
      </p:sp>
      <p:sp>
        <p:nvSpPr>
          <p:cNvPr id="1256544" name="Line 96"/>
          <p:cNvSpPr>
            <a:spLocks noChangeShapeType="1"/>
          </p:cNvSpPr>
          <p:nvPr/>
        </p:nvSpPr>
        <p:spPr bwMode="auto">
          <a:xfrm>
            <a:off x="4343400" y="3352800"/>
            <a:ext cx="152400" cy="0"/>
          </a:xfrm>
          <a:prstGeom prst="line">
            <a:avLst/>
          </a:prstGeom>
          <a:noFill/>
          <a:ln w="28575">
            <a:solidFill>
              <a:schemeClr val="tx1"/>
            </a:solidFill>
            <a:round/>
            <a:headEnd/>
            <a:tailEnd/>
          </a:ln>
          <a:effectLst/>
        </p:spPr>
        <p:txBody>
          <a:bodyPr/>
          <a:lstStyle/>
          <a:p>
            <a:endParaRPr lang="en-US"/>
          </a:p>
        </p:txBody>
      </p:sp>
      <p:sp>
        <p:nvSpPr>
          <p:cNvPr id="1256545" name="Line 97"/>
          <p:cNvSpPr>
            <a:spLocks noChangeShapeType="1"/>
          </p:cNvSpPr>
          <p:nvPr/>
        </p:nvSpPr>
        <p:spPr bwMode="auto">
          <a:xfrm>
            <a:off x="2819400" y="4267200"/>
            <a:ext cx="0" cy="1905000"/>
          </a:xfrm>
          <a:prstGeom prst="line">
            <a:avLst/>
          </a:prstGeom>
          <a:noFill/>
          <a:ln w="28575">
            <a:solidFill>
              <a:srgbClr val="CC3399"/>
            </a:solidFill>
            <a:round/>
            <a:headEnd/>
            <a:tailEnd/>
          </a:ln>
          <a:effectLst/>
        </p:spPr>
        <p:txBody>
          <a:bodyPr/>
          <a:lstStyle/>
          <a:p>
            <a:endParaRPr lang="en-US"/>
          </a:p>
        </p:txBody>
      </p:sp>
      <p:sp>
        <p:nvSpPr>
          <p:cNvPr id="1256546" name="Line 98"/>
          <p:cNvSpPr>
            <a:spLocks noChangeShapeType="1"/>
          </p:cNvSpPr>
          <p:nvPr/>
        </p:nvSpPr>
        <p:spPr bwMode="auto">
          <a:xfrm>
            <a:off x="2057400" y="2438400"/>
            <a:ext cx="228600" cy="0"/>
          </a:xfrm>
          <a:prstGeom prst="line">
            <a:avLst/>
          </a:prstGeom>
          <a:noFill/>
          <a:ln w="28575">
            <a:solidFill>
              <a:schemeClr val="tx1"/>
            </a:solidFill>
            <a:round/>
            <a:headEnd/>
            <a:tailEnd/>
          </a:ln>
          <a:effectLst/>
        </p:spPr>
        <p:txBody>
          <a:bodyPr/>
          <a:lstStyle/>
          <a:p>
            <a:endParaRPr lang="en-US"/>
          </a:p>
        </p:txBody>
      </p:sp>
      <p:sp>
        <p:nvSpPr>
          <p:cNvPr id="1256547" name="Line 99"/>
          <p:cNvSpPr>
            <a:spLocks noChangeShapeType="1"/>
          </p:cNvSpPr>
          <p:nvPr/>
        </p:nvSpPr>
        <p:spPr bwMode="auto">
          <a:xfrm>
            <a:off x="1295400" y="1447800"/>
            <a:ext cx="914400" cy="0"/>
          </a:xfrm>
          <a:prstGeom prst="line">
            <a:avLst/>
          </a:prstGeom>
          <a:noFill/>
          <a:ln w="28575">
            <a:solidFill>
              <a:schemeClr val="tx1"/>
            </a:solidFill>
            <a:round/>
            <a:headEnd type="triangle" w="med" len="med"/>
            <a:tailEnd/>
          </a:ln>
          <a:effectLst/>
        </p:spPr>
        <p:txBody>
          <a:bodyPr/>
          <a:lstStyle/>
          <a:p>
            <a:endParaRPr lang="en-US"/>
          </a:p>
        </p:txBody>
      </p:sp>
      <p:sp>
        <p:nvSpPr>
          <p:cNvPr id="1256548" name="Line 100"/>
          <p:cNvSpPr>
            <a:spLocks noChangeShapeType="1"/>
          </p:cNvSpPr>
          <p:nvPr/>
        </p:nvSpPr>
        <p:spPr bwMode="auto">
          <a:xfrm>
            <a:off x="2590800" y="3733800"/>
            <a:ext cx="152400" cy="0"/>
          </a:xfrm>
          <a:prstGeom prst="line">
            <a:avLst/>
          </a:prstGeom>
          <a:noFill/>
          <a:ln w="28575">
            <a:solidFill>
              <a:schemeClr val="tx1"/>
            </a:solidFill>
            <a:round/>
            <a:headEnd/>
            <a:tailEnd/>
          </a:ln>
          <a:effectLst/>
        </p:spPr>
        <p:txBody>
          <a:bodyPr/>
          <a:lstStyle/>
          <a:p>
            <a:endParaRPr lang="en-US"/>
          </a:p>
        </p:txBody>
      </p:sp>
      <p:sp>
        <p:nvSpPr>
          <p:cNvPr id="1256549" name="Line 101"/>
          <p:cNvSpPr>
            <a:spLocks noChangeShapeType="1"/>
          </p:cNvSpPr>
          <p:nvPr/>
        </p:nvSpPr>
        <p:spPr bwMode="auto">
          <a:xfrm>
            <a:off x="7848600" y="3810000"/>
            <a:ext cx="177800" cy="0"/>
          </a:xfrm>
          <a:prstGeom prst="line">
            <a:avLst/>
          </a:prstGeom>
          <a:noFill/>
          <a:ln w="28575">
            <a:solidFill>
              <a:schemeClr val="tx1"/>
            </a:solidFill>
            <a:round/>
            <a:headEnd/>
            <a:tailEnd/>
          </a:ln>
          <a:effectLst/>
        </p:spPr>
        <p:txBody>
          <a:bodyPr/>
          <a:lstStyle/>
          <a:p>
            <a:endParaRPr lang="en-US"/>
          </a:p>
        </p:txBody>
      </p:sp>
      <p:sp>
        <p:nvSpPr>
          <p:cNvPr id="1256550" name="Rectangle 102"/>
          <p:cNvSpPr>
            <a:spLocks noChangeArrowheads="1"/>
          </p:cNvSpPr>
          <p:nvPr/>
        </p:nvSpPr>
        <p:spPr bwMode="auto">
          <a:xfrm>
            <a:off x="2438400" y="2209800"/>
            <a:ext cx="152400" cy="2209800"/>
          </a:xfrm>
          <a:prstGeom prst="rect">
            <a:avLst/>
          </a:prstGeom>
          <a:noFill/>
          <a:ln w="12700">
            <a:solidFill>
              <a:schemeClr val="accent2"/>
            </a:solidFill>
            <a:miter lim="800000"/>
            <a:headEnd/>
            <a:tailEnd/>
          </a:ln>
          <a:effectLst/>
        </p:spPr>
        <p:txBody>
          <a:bodyPr wrap="none" anchor="ctr"/>
          <a:lstStyle/>
          <a:p>
            <a:endParaRPr lang="en-US"/>
          </a:p>
        </p:txBody>
      </p:sp>
      <p:sp>
        <p:nvSpPr>
          <p:cNvPr id="1256551" name="Rectangle 103"/>
          <p:cNvSpPr>
            <a:spLocks noChangeArrowheads="1"/>
          </p:cNvSpPr>
          <p:nvPr/>
        </p:nvSpPr>
        <p:spPr bwMode="auto">
          <a:xfrm>
            <a:off x="4495800" y="2209800"/>
            <a:ext cx="152400" cy="3733800"/>
          </a:xfrm>
          <a:prstGeom prst="rect">
            <a:avLst/>
          </a:prstGeom>
          <a:noFill/>
          <a:ln w="12700">
            <a:solidFill>
              <a:schemeClr val="accent2"/>
            </a:solidFill>
            <a:miter lim="800000"/>
            <a:headEnd/>
            <a:tailEnd/>
          </a:ln>
          <a:effectLst/>
        </p:spPr>
        <p:txBody>
          <a:bodyPr wrap="none" anchor="ctr"/>
          <a:lstStyle/>
          <a:p>
            <a:endParaRPr lang="en-US"/>
          </a:p>
        </p:txBody>
      </p:sp>
      <p:sp>
        <p:nvSpPr>
          <p:cNvPr id="1256552" name="Line 104"/>
          <p:cNvSpPr>
            <a:spLocks noChangeShapeType="1"/>
          </p:cNvSpPr>
          <p:nvPr/>
        </p:nvSpPr>
        <p:spPr bwMode="auto">
          <a:xfrm>
            <a:off x="2209800" y="2438400"/>
            <a:ext cx="228600" cy="0"/>
          </a:xfrm>
          <a:prstGeom prst="line">
            <a:avLst/>
          </a:prstGeom>
          <a:noFill/>
          <a:ln w="28575">
            <a:solidFill>
              <a:schemeClr val="tx1"/>
            </a:solidFill>
            <a:round/>
            <a:headEnd/>
            <a:tailEnd/>
          </a:ln>
          <a:effectLst/>
        </p:spPr>
        <p:txBody>
          <a:bodyPr/>
          <a:lstStyle/>
          <a:p>
            <a:endParaRPr lang="en-US"/>
          </a:p>
        </p:txBody>
      </p:sp>
      <p:sp>
        <p:nvSpPr>
          <p:cNvPr id="1256553" name="Line 105"/>
          <p:cNvSpPr>
            <a:spLocks noChangeShapeType="1"/>
          </p:cNvSpPr>
          <p:nvPr/>
        </p:nvSpPr>
        <p:spPr bwMode="auto">
          <a:xfrm>
            <a:off x="2590800" y="2438400"/>
            <a:ext cx="1905000" cy="0"/>
          </a:xfrm>
          <a:prstGeom prst="line">
            <a:avLst/>
          </a:prstGeom>
          <a:noFill/>
          <a:ln w="28575">
            <a:solidFill>
              <a:schemeClr val="tx1"/>
            </a:solidFill>
            <a:round/>
            <a:headEnd/>
            <a:tailEnd/>
          </a:ln>
          <a:effectLst/>
        </p:spPr>
        <p:txBody>
          <a:bodyPr/>
          <a:lstStyle/>
          <a:p>
            <a:endParaRPr lang="en-US"/>
          </a:p>
        </p:txBody>
      </p:sp>
      <p:sp>
        <p:nvSpPr>
          <p:cNvPr id="1256554" name="Line 106"/>
          <p:cNvSpPr>
            <a:spLocks noChangeShapeType="1"/>
          </p:cNvSpPr>
          <p:nvPr/>
        </p:nvSpPr>
        <p:spPr bwMode="auto">
          <a:xfrm>
            <a:off x="6019800" y="2667000"/>
            <a:ext cx="152400" cy="0"/>
          </a:xfrm>
          <a:prstGeom prst="line">
            <a:avLst/>
          </a:prstGeom>
          <a:noFill/>
          <a:ln w="28575">
            <a:solidFill>
              <a:schemeClr val="tx1"/>
            </a:solidFill>
            <a:round/>
            <a:headEnd/>
            <a:tailEnd/>
          </a:ln>
          <a:effectLst/>
        </p:spPr>
        <p:txBody>
          <a:bodyPr/>
          <a:lstStyle/>
          <a:p>
            <a:endParaRPr lang="en-US"/>
          </a:p>
        </p:txBody>
      </p:sp>
      <p:sp>
        <p:nvSpPr>
          <p:cNvPr id="1256555" name="Line 107"/>
          <p:cNvSpPr>
            <a:spLocks noChangeShapeType="1"/>
          </p:cNvSpPr>
          <p:nvPr/>
        </p:nvSpPr>
        <p:spPr bwMode="auto">
          <a:xfrm>
            <a:off x="4648200" y="4953000"/>
            <a:ext cx="152400" cy="0"/>
          </a:xfrm>
          <a:prstGeom prst="line">
            <a:avLst/>
          </a:prstGeom>
          <a:noFill/>
          <a:ln w="28575">
            <a:solidFill>
              <a:schemeClr val="tx1"/>
            </a:solidFill>
            <a:round/>
            <a:headEnd/>
            <a:tailEnd/>
          </a:ln>
          <a:effectLst/>
        </p:spPr>
        <p:txBody>
          <a:bodyPr/>
          <a:lstStyle/>
          <a:p>
            <a:endParaRPr lang="en-US"/>
          </a:p>
        </p:txBody>
      </p:sp>
      <p:sp>
        <p:nvSpPr>
          <p:cNvPr id="1256556" name="Line 108"/>
          <p:cNvSpPr>
            <a:spLocks noChangeShapeType="1"/>
          </p:cNvSpPr>
          <p:nvPr/>
        </p:nvSpPr>
        <p:spPr bwMode="auto">
          <a:xfrm>
            <a:off x="4876800" y="4038600"/>
            <a:ext cx="0" cy="914400"/>
          </a:xfrm>
          <a:prstGeom prst="line">
            <a:avLst/>
          </a:prstGeom>
          <a:noFill/>
          <a:ln w="28575">
            <a:solidFill>
              <a:schemeClr val="tx1"/>
            </a:solidFill>
            <a:round/>
            <a:headEnd/>
            <a:tailEnd/>
          </a:ln>
          <a:effectLst/>
        </p:spPr>
        <p:txBody>
          <a:bodyPr/>
          <a:lstStyle/>
          <a:p>
            <a:endParaRPr lang="en-US"/>
          </a:p>
        </p:txBody>
      </p:sp>
      <p:sp>
        <p:nvSpPr>
          <p:cNvPr id="1256557" name="Line 109"/>
          <p:cNvSpPr>
            <a:spLocks noChangeShapeType="1"/>
          </p:cNvSpPr>
          <p:nvPr/>
        </p:nvSpPr>
        <p:spPr bwMode="auto">
          <a:xfrm>
            <a:off x="4876800" y="4953000"/>
            <a:ext cx="1295400" cy="0"/>
          </a:xfrm>
          <a:prstGeom prst="line">
            <a:avLst/>
          </a:prstGeom>
          <a:noFill/>
          <a:ln w="28575">
            <a:solidFill>
              <a:schemeClr val="tx1"/>
            </a:solidFill>
            <a:round/>
            <a:headEnd/>
            <a:tailEnd/>
          </a:ln>
          <a:effectLst/>
        </p:spPr>
        <p:txBody>
          <a:bodyPr/>
          <a:lstStyle/>
          <a:p>
            <a:endParaRPr lang="en-US"/>
          </a:p>
        </p:txBody>
      </p:sp>
      <p:sp>
        <p:nvSpPr>
          <p:cNvPr id="1256558" name="Rectangle 110"/>
          <p:cNvSpPr>
            <a:spLocks noChangeArrowheads="1"/>
          </p:cNvSpPr>
          <p:nvPr/>
        </p:nvSpPr>
        <p:spPr bwMode="auto">
          <a:xfrm>
            <a:off x="8001000" y="2819400"/>
            <a:ext cx="152400" cy="2819400"/>
          </a:xfrm>
          <a:prstGeom prst="rect">
            <a:avLst/>
          </a:prstGeom>
          <a:noFill/>
          <a:ln w="12700">
            <a:solidFill>
              <a:schemeClr val="accent2"/>
            </a:solidFill>
            <a:miter lim="800000"/>
            <a:headEnd/>
            <a:tailEnd/>
          </a:ln>
          <a:effectLst/>
        </p:spPr>
        <p:txBody>
          <a:bodyPr wrap="none" anchor="ctr"/>
          <a:lstStyle/>
          <a:p>
            <a:endParaRPr lang="en-US"/>
          </a:p>
        </p:txBody>
      </p:sp>
      <p:sp>
        <p:nvSpPr>
          <p:cNvPr id="1256559" name="Line 111"/>
          <p:cNvSpPr>
            <a:spLocks noChangeShapeType="1"/>
          </p:cNvSpPr>
          <p:nvPr/>
        </p:nvSpPr>
        <p:spPr bwMode="auto">
          <a:xfrm>
            <a:off x="6400800" y="4953000"/>
            <a:ext cx="1600200" cy="0"/>
          </a:xfrm>
          <a:prstGeom prst="line">
            <a:avLst/>
          </a:prstGeom>
          <a:noFill/>
          <a:ln w="28575">
            <a:solidFill>
              <a:schemeClr val="tx1"/>
            </a:solidFill>
            <a:round/>
            <a:headEnd/>
            <a:tailEnd/>
          </a:ln>
          <a:effectLst/>
        </p:spPr>
        <p:txBody>
          <a:bodyPr/>
          <a:lstStyle/>
          <a:p>
            <a:endParaRPr lang="en-US"/>
          </a:p>
        </p:txBody>
      </p:sp>
      <p:sp>
        <p:nvSpPr>
          <p:cNvPr id="1256560" name="Line 112"/>
          <p:cNvSpPr>
            <a:spLocks noChangeShapeType="1"/>
          </p:cNvSpPr>
          <p:nvPr/>
        </p:nvSpPr>
        <p:spPr bwMode="auto">
          <a:xfrm>
            <a:off x="8153400" y="3810000"/>
            <a:ext cx="228600" cy="1588"/>
          </a:xfrm>
          <a:prstGeom prst="line">
            <a:avLst/>
          </a:prstGeom>
          <a:noFill/>
          <a:ln w="28575">
            <a:solidFill>
              <a:schemeClr val="tx1"/>
            </a:solidFill>
            <a:round/>
            <a:headEnd/>
            <a:tailEnd type="triangle" w="med" len="med"/>
          </a:ln>
          <a:effectLst/>
        </p:spPr>
        <p:txBody>
          <a:bodyPr/>
          <a:lstStyle/>
          <a:p>
            <a:endParaRPr lang="en-US"/>
          </a:p>
        </p:txBody>
      </p:sp>
      <p:sp>
        <p:nvSpPr>
          <p:cNvPr id="1256561" name="Line 113"/>
          <p:cNvSpPr>
            <a:spLocks noChangeShapeType="1"/>
          </p:cNvSpPr>
          <p:nvPr/>
        </p:nvSpPr>
        <p:spPr bwMode="auto">
          <a:xfrm>
            <a:off x="8763000" y="3962400"/>
            <a:ext cx="0" cy="2209800"/>
          </a:xfrm>
          <a:prstGeom prst="line">
            <a:avLst/>
          </a:prstGeom>
          <a:noFill/>
          <a:ln w="28575">
            <a:solidFill>
              <a:srgbClr val="CC3399"/>
            </a:solidFill>
            <a:round/>
            <a:headEnd/>
            <a:tailEnd/>
          </a:ln>
          <a:effectLst/>
        </p:spPr>
        <p:txBody>
          <a:bodyPr/>
          <a:lstStyle/>
          <a:p>
            <a:endParaRPr lang="en-US"/>
          </a:p>
        </p:txBody>
      </p:sp>
      <p:sp>
        <p:nvSpPr>
          <p:cNvPr id="1256562" name="Line 114"/>
          <p:cNvSpPr>
            <a:spLocks noChangeShapeType="1"/>
          </p:cNvSpPr>
          <p:nvPr/>
        </p:nvSpPr>
        <p:spPr bwMode="auto">
          <a:xfrm>
            <a:off x="6553200" y="1143000"/>
            <a:ext cx="0" cy="1524000"/>
          </a:xfrm>
          <a:prstGeom prst="line">
            <a:avLst/>
          </a:prstGeom>
          <a:noFill/>
          <a:ln w="28575">
            <a:solidFill>
              <a:srgbClr val="CC3399"/>
            </a:solidFill>
            <a:round/>
            <a:headEnd/>
            <a:tailEnd/>
          </a:ln>
          <a:effectLst/>
        </p:spPr>
        <p:txBody>
          <a:bodyPr/>
          <a:lstStyle/>
          <a:p>
            <a:endParaRPr lang="en-US"/>
          </a:p>
        </p:txBody>
      </p:sp>
      <p:sp>
        <p:nvSpPr>
          <p:cNvPr id="1256563" name="Line 115"/>
          <p:cNvSpPr>
            <a:spLocks noChangeShapeType="1"/>
          </p:cNvSpPr>
          <p:nvPr/>
        </p:nvSpPr>
        <p:spPr bwMode="auto">
          <a:xfrm flipH="1">
            <a:off x="6172200" y="4191000"/>
            <a:ext cx="152400" cy="762000"/>
          </a:xfrm>
          <a:prstGeom prst="line">
            <a:avLst/>
          </a:prstGeom>
          <a:noFill/>
          <a:ln w="28575" cap="rnd">
            <a:solidFill>
              <a:schemeClr val="accent2"/>
            </a:solidFill>
            <a:prstDash val="sysDot"/>
            <a:round/>
            <a:headEnd/>
            <a:tailEnd/>
          </a:ln>
          <a:effectLst/>
        </p:spPr>
        <p:txBody>
          <a:bodyPr/>
          <a:lstStyle/>
          <a:p>
            <a:endParaRPr lang="en-US"/>
          </a:p>
        </p:txBody>
      </p:sp>
      <p:sp>
        <p:nvSpPr>
          <p:cNvPr id="1256564" name="Line 116"/>
          <p:cNvSpPr>
            <a:spLocks noChangeShapeType="1"/>
          </p:cNvSpPr>
          <p:nvPr/>
        </p:nvSpPr>
        <p:spPr bwMode="auto">
          <a:xfrm flipH="1">
            <a:off x="8001000" y="4191000"/>
            <a:ext cx="152400" cy="762000"/>
          </a:xfrm>
          <a:prstGeom prst="line">
            <a:avLst/>
          </a:prstGeom>
          <a:noFill/>
          <a:ln w="28575" cap="rnd">
            <a:solidFill>
              <a:schemeClr val="accent2"/>
            </a:solidFill>
            <a:prstDash val="sysDot"/>
            <a:round/>
            <a:headEnd/>
            <a:tailEnd/>
          </a:ln>
          <a:effectLst/>
        </p:spPr>
        <p:txBody>
          <a:bodyPr/>
          <a:lstStyle/>
          <a:p>
            <a:endParaRPr lang="en-US"/>
          </a:p>
        </p:txBody>
      </p:sp>
      <p:sp>
        <p:nvSpPr>
          <p:cNvPr id="1256565" name="Text Box 117"/>
          <p:cNvSpPr txBox="1">
            <a:spLocks noChangeArrowheads="1"/>
          </p:cNvSpPr>
          <p:nvPr/>
        </p:nvSpPr>
        <p:spPr bwMode="auto">
          <a:xfrm>
            <a:off x="2286000" y="1905000"/>
            <a:ext cx="515938" cy="274638"/>
          </a:xfrm>
          <a:prstGeom prst="rect">
            <a:avLst/>
          </a:prstGeom>
          <a:noFill/>
          <a:ln w="12700">
            <a:noFill/>
            <a:miter lim="800000"/>
            <a:headEnd/>
            <a:tailEnd/>
          </a:ln>
          <a:effectLst/>
        </p:spPr>
        <p:txBody>
          <a:bodyPr wrap="none">
            <a:spAutoFit/>
          </a:bodyPr>
          <a:lstStyle/>
          <a:p>
            <a:r>
              <a:rPr lang="en-US" sz="1200" b="1">
                <a:solidFill>
                  <a:schemeClr val="accent2"/>
                </a:solidFill>
              </a:rPr>
              <a:t>IF/ID</a:t>
            </a:r>
          </a:p>
        </p:txBody>
      </p:sp>
      <p:sp>
        <p:nvSpPr>
          <p:cNvPr id="1256566" name="Line 118"/>
          <p:cNvSpPr>
            <a:spLocks noChangeShapeType="1"/>
          </p:cNvSpPr>
          <p:nvPr/>
        </p:nvSpPr>
        <p:spPr bwMode="auto">
          <a:xfrm flipV="1">
            <a:off x="4800600" y="2895600"/>
            <a:ext cx="0" cy="1524000"/>
          </a:xfrm>
          <a:prstGeom prst="line">
            <a:avLst/>
          </a:prstGeom>
          <a:noFill/>
          <a:ln w="28575">
            <a:solidFill>
              <a:schemeClr val="tx1"/>
            </a:solidFill>
            <a:round/>
            <a:headEnd/>
            <a:tailEnd/>
          </a:ln>
          <a:effectLst/>
        </p:spPr>
        <p:txBody>
          <a:bodyPr/>
          <a:lstStyle/>
          <a:p>
            <a:endParaRPr lang="en-US"/>
          </a:p>
        </p:txBody>
      </p:sp>
      <p:sp>
        <p:nvSpPr>
          <p:cNvPr id="1256567" name="Line 119"/>
          <p:cNvSpPr>
            <a:spLocks noChangeShapeType="1"/>
          </p:cNvSpPr>
          <p:nvPr/>
        </p:nvSpPr>
        <p:spPr bwMode="auto">
          <a:xfrm>
            <a:off x="3962400" y="4953000"/>
            <a:ext cx="533400" cy="0"/>
          </a:xfrm>
          <a:prstGeom prst="line">
            <a:avLst/>
          </a:prstGeom>
          <a:noFill/>
          <a:ln w="28575">
            <a:solidFill>
              <a:schemeClr val="tx1"/>
            </a:solidFill>
            <a:round/>
            <a:headEnd/>
            <a:tailEnd/>
          </a:ln>
          <a:effectLst/>
        </p:spPr>
        <p:txBody>
          <a:bodyPr/>
          <a:lstStyle/>
          <a:p>
            <a:endParaRPr lang="en-US"/>
          </a:p>
        </p:txBody>
      </p:sp>
      <p:sp>
        <p:nvSpPr>
          <p:cNvPr id="1256568" name="Line 120"/>
          <p:cNvSpPr>
            <a:spLocks noChangeShapeType="1"/>
          </p:cNvSpPr>
          <p:nvPr/>
        </p:nvSpPr>
        <p:spPr bwMode="auto">
          <a:xfrm>
            <a:off x="4648200" y="2438400"/>
            <a:ext cx="1066800" cy="0"/>
          </a:xfrm>
          <a:prstGeom prst="line">
            <a:avLst/>
          </a:prstGeom>
          <a:noFill/>
          <a:ln w="28575">
            <a:solidFill>
              <a:schemeClr val="tx1"/>
            </a:solidFill>
            <a:round/>
            <a:headEnd/>
            <a:tailEnd type="triangle" w="med" len="med"/>
          </a:ln>
          <a:effectLst/>
        </p:spPr>
        <p:txBody>
          <a:bodyPr/>
          <a:lstStyle/>
          <a:p>
            <a:endParaRPr lang="en-US"/>
          </a:p>
        </p:txBody>
      </p:sp>
      <p:sp>
        <p:nvSpPr>
          <p:cNvPr id="1256569" name="Line 121"/>
          <p:cNvSpPr>
            <a:spLocks noChangeShapeType="1"/>
          </p:cNvSpPr>
          <p:nvPr/>
        </p:nvSpPr>
        <p:spPr bwMode="auto">
          <a:xfrm>
            <a:off x="2209800" y="1447800"/>
            <a:ext cx="0" cy="990600"/>
          </a:xfrm>
          <a:prstGeom prst="line">
            <a:avLst/>
          </a:prstGeom>
          <a:noFill/>
          <a:ln w="28575">
            <a:solidFill>
              <a:schemeClr val="tx1"/>
            </a:solidFill>
            <a:round/>
            <a:headEnd/>
            <a:tailEnd/>
          </a:ln>
          <a:effectLst/>
        </p:spPr>
        <p:txBody>
          <a:bodyPr/>
          <a:lstStyle/>
          <a:p>
            <a:endParaRPr lang="en-US"/>
          </a:p>
        </p:txBody>
      </p:sp>
      <p:sp>
        <p:nvSpPr>
          <p:cNvPr id="1256570" name="Line 122"/>
          <p:cNvSpPr>
            <a:spLocks noChangeShapeType="1"/>
          </p:cNvSpPr>
          <p:nvPr/>
        </p:nvSpPr>
        <p:spPr bwMode="auto">
          <a:xfrm flipV="1">
            <a:off x="5943600" y="2971800"/>
            <a:ext cx="0" cy="457200"/>
          </a:xfrm>
          <a:prstGeom prst="line">
            <a:avLst/>
          </a:prstGeom>
          <a:noFill/>
          <a:ln w="12700">
            <a:solidFill>
              <a:schemeClr val="accent1"/>
            </a:solidFill>
            <a:round/>
            <a:headEnd/>
            <a:tailEnd/>
          </a:ln>
          <a:effectLst/>
        </p:spPr>
        <p:txBody>
          <a:bodyPr/>
          <a:lstStyle/>
          <a:p>
            <a:endParaRPr lang="en-US"/>
          </a:p>
        </p:txBody>
      </p:sp>
      <p:sp>
        <p:nvSpPr>
          <p:cNvPr id="1256571" name="Line 123"/>
          <p:cNvSpPr>
            <a:spLocks noChangeShapeType="1"/>
          </p:cNvSpPr>
          <p:nvPr/>
        </p:nvSpPr>
        <p:spPr bwMode="auto">
          <a:xfrm>
            <a:off x="762000" y="2133600"/>
            <a:ext cx="0" cy="1600200"/>
          </a:xfrm>
          <a:prstGeom prst="line">
            <a:avLst/>
          </a:prstGeom>
          <a:noFill/>
          <a:ln w="28575">
            <a:solidFill>
              <a:schemeClr val="tx1"/>
            </a:solidFill>
            <a:round/>
            <a:headEnd/>
            <a:tailEnd/>
          </a:ln>
          <a:effectLst/>
        </p:spPr>
        <p:txBody>
          <a:bodyPr/>
          <a:lstStyle/>
          <a:p>
            <a:endParaRPr lang="en-US"/>
          </a:p>
        </p:txBody>
      </p:sp>
      <p:sp>
        <p:nvSpPr>
          <p:cNvPr id="1256572" name="Rectangle 124"/>
          <p:cNvSpPr>
            <a:spLocks noChangeArrowheads="1"/>
          </p:cNvSpPr>
          <p:nvPr/>
        </p:nvSpPr>
        <p:spPr bwMode="auto">
          <a:xfrm>
            <a:off x="6172200" y="2209800"/>
            <a:ext cx="152400" cy="3429000"/>
          </a:xfrm>
          <a:prstGeom prst="rect">
            <a:avLst/>
          </a:prstGeom>
          <a:noFill/>
          <a:ln w="12700">
            <a:solidFill>
              <a:schemeClr val="accent2"/>
            </a:solidFill>
            <a:miter lim="800000"/>
            <a:headEnd/>
            <a:tailEnd/>
          </a:ln>
          <a:effectLst/>
        </p:spPr>
        <p:txBody>
          <a:bodyPr wrap="none" anchor="ctr"/>
          <a:lstStyle/>
          <a:p>
            <a:endParaRPr lang="en-US"/>
          </a:p>
        </p:txBody>
      </p:sp>
      <p:sp>
        <p:nvSpPr>
          <p:cNvPr id="1256573" name="Oval 125"/>
          <p:cNvSpPr>
            <a:spLocks noChangeArrowheads="1"/>
          </p:cNvSpPr>
          <p:nvPr/>
        </p:nvSpPr>
        <p:spPr bwMode="auto">
          <a:xfrm>
            <a:off x="3124200" y="4724400"/>
            <a:ext cx="812800" cy="457200"/>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256574" name="Rectangle 126"/>
          <p:cNvSpPr>
            <a:spLocks noChangeArrowheads="1"/>
          </p:cNvSpPr>
          <p:nvPr/>
        </p:nvSpPr>
        <p:spPr bwMode="auto">
          <a:xfrm>
            <a:off x="3276600" y="4724400"/>
            <a:ext cx="533400" cy="457200"/>
          </a:xfrm>
          <a:prstGeom prst="rect">
            <a:avLst/>
          </a:prstGeom>
          <a:noFill/>
          <a:ln w="12700">
            <a:noFill/>
            <a:miter lim="800000"/>
            <a:headEnd/>
            <a:tailEnd/>
          </a:ln>
          <a:effectLst/>
        </p:spPr>
        <p:txBody>
          <a:bodyPr wrap="none" lIns="19050" tIns="26988" rIns="19050" bIns="26988"/>
          <a:lstStyle/>
          <a:p>
            <a:pPr algn="ctr"/>
            <a:r>
              <a:rPr lang="en-US" sz="1200" b="1">
                <a:solidFill>
                  <a:srgbClr val="000000"/>
                </a:solidFill>
              </a:rPr>
              <a:t>Sign</a:t>
            </a:r>
          </a:p>
          <a:p>
            <a:pPr algn="ctr"/>
            <a:r>
              <a:rPr lang="en-US" sz="1200" b="1">
                <a:solidFill>
                  <a:srgbClr val="000000"/>
                </a:solidFill>
              </a:rPr>
              <a:t>Extend</a:t>
            </a:r>
          </a:p>
        </p:txBody>
      </p:sp>
      <p:sp>
        <p:nvSpPr>
          <p:cNvPr id="1256575" name="Line 127"/>
          <p:cNvSpPr>
            <a:spLocks noChangeShapeType="1"/>
          </p:cNvSpPr>
          <p:nvPr/>
        </p:nvSpPr>
        <p:spPr bwMode="auto">
          <a:xfrm>
            <a:off x="6324600" y="2667000"/>
            <a:ext cx="228600" cy="0"/>
          </a:xfrm>
          <a:prstGeom prst="line">
            <a:avLst/>
          </a:prstGeom>
          <a:noFill/>
          <a:ln w="28575">
            <a:solidFill>
              <a:schemeClr val="tx1"/>
            </a:solidFill>
            <a:round/>
            <a:headEnd/>
            <a:tailEnd/>
          </a:ln>
          <a:effectLst/>
        </p:spPr>
        <p:txBody>
          <a:bodyPr/>
          <a:lstStyle/>
          <a:p>
            <a:endParaRPr lang="en-US"/>
          </a:p>
        </p:txBody>
      </p:sp>
      <p:sp>
        <p:nvSpPr>
          <p:cNvPr id="1256576" name="Line 128"/>
          <p:cNvSpPr>
            <a:spLocks noChangeShapeType="1"/>
          </p:cNvSpPr>
          <p:nvPr/>
        </p:nvSpPr>
        <p:spPr bwMode="auto">
          <a:xfrm>
            <a:off x="5943600" y="2971800"/>
            <a:ext cx="228600" cy="0"/>
          </a:xfrm>
          <a:prstGeom prst="line">
            <a:avLst/>
          </a:prstGeom>
          <a:noFill/>
          <a:ln w="12700">
            <a:solidFill>
              <a:schemeClr val="accent1"/>
            </a:solidFill>
            <a:round/>
            <a:headEnd/>
            <a:tailEnd type="triangle" w="med" len="med"/>
          </a:ln>
          <a:effectLst/>
        </p:spPr>
        <p:txBody>
          <a:bodyPr/>
          <a:lstStyle/>
          <a:p>
            <a:endParaRPr lang="en-US"/>
          </a:p>
        </p:txBody>
      </p:sp>
      <p:sp>
        <p:nvSpPr>
          <p:cNvPr id="1256577" name="Line 129"/>
          <p:cNvSpPr>
            <a:spLocks noChangeShapeType="1"/>
          </p:cNvSpPr>
          <p:nvPr/>
        </p:nvSpPr>
        <p:spPr bwMode="auto">
          <a:xfrm>
            <a:off x="6324600" y="2971800"/>
            <a:ext cx="228600" cy="0"/>
          </a:xfrm>
          <a:prstGeom prst="line">
            <a:avLst/>
          </a:prstGeom>
          <a:noFill/>
          <a:ln w="12700">
            <a:solidFill>
              <a:schemeClr val="accent1"/>
            </a:solidFill>
            <a:round/>
            <a:headEnd/>
            <a:tailEnd/>
          </a:ln>
          <a:effectLst/>
        </p:spPr>
        <p:txBody>
          <a:bodyPr/>
          <a:lstStyle/>
          <a:p>
            <a:endParaRPr lang="en-US"/>
          </a:p>
        </p:txBody>
      </p:sp>
      <p:sp>
        <p:nvSpPr>
          <p:cNvPr id="1256578" name="Line 130"/>
          <p:cNvSpPr>
            <a:spLocks noChangeShapeType="1"/>
          </p:cNvSpPr>
          <p:nvPr/>
        </p:nvSpPr>
        <p:spPr bwMode="auto">
          <a:xfrm>
            <a:off x="6400800" y="3810000"/>
            <a:ext cx="0" cy="1143000"/>
          </a:xfrm>
          <a:prstGeom prst="line">
            <a:avLst/>
          </a:prstGeom>
          <a:noFill/>
          <a:ln w="28575">
            <a:solidFill>
              <a:schemeClr val="tx1"/>
            </a:solidFill>
            <a:round/>
            <a:headEnd/>
            <a:tailEnd/>
          </a:ln>
          <a:effectLst/>
        </p:spPr>
        <p:txBody>
          <a:bodyPr/>
          <a:lstStyle/>
          <a:p>
            <a:endParaRPr lang="en-US"/>
          </a:p>
        </p:txBody>
      </p:sp>
      <p:sp>
        <p:nvSpPr>
          <p:cNvPr id="1256579" name="Text Box 131"/>
          <p:cNvSpPr txBox="1">
            <a:spLocks noChangeArrowheads="1"/>
          </p:cNvSpPr>
          <p:nvPr/>
        </p:nvSpPr>
        <p:spPr bwMode="auto">
          <a:xfrm>
            <a:off x="4267200" y="1295400"/>
            <a:ext cx="582613" cy="274638"/>
          </a:xfrm>
          <a:prstGeom prst="rect">
            <a:avLst/>
          </a:prstGeom>
          <a:noFill/>
          <a:ln w="12700">
            <a:noFill/>
            <a:miter lim="800000"/>
            <a:headEnd/>
            <a:tailEnd/>
          </a:ln>
          <a:effectLst/>
        </p:spPr>
        <p:txBody>
          <a:bodyPr wrap="none">
            <a:spAutoFit/>
          </a:bodyPr>
          <a:lstStyle/>
          <a:p>
            <a:r>
              <a:rPr lang="en-US" sz="1200" b="1">
                <a:solidFill>
                  <a:schemeClr val="accent2"/>
                </a:solidFill>
              </a:rPr>
              <a:t>ID/EX</a:t>
            </a:r>
          </a:p>
        </p:txBody>
      </p:sp>
      <p:sp>
        <p:nvSpPr>
          <p:cNvPr id="1256580" name="Text Box 132"/>
          <p:cNvSpPr txBox="1">
            <a:spLocks noChangeArrowheads="1"/>
          </p:cNvSpPr>
          <p:nvPr/>
        </p:nvSpPr>
        <p:spPr bwMode="auto">
          <a:xfrm>
            <a:off x="5791200" y="1477963"/>
            <a:ext cx="785813" cy="274637"/>
          </a:xfrm>
          <a:prstGeom prst="rect">
            <a:avLst/>
          </a:prstGeom>
          <a:noFill/>
          <a:ln w="12700">
            <a:noFill/>
            <a:miter lim="800000"/>
            <a:headEnd/>
            <a:tailEnd/>
          </a:ln>
          <a:effectLst/>
        </p:spPr>
        <p:txBody>
          <a:bodyPr wrap="none">
            <a:spAutoFit/>
          </a:bodyPr>
          <a:lstStyle/>
          <a:p>
            <a:r>
              <a:rPr lang="en-US" sz="1200" b="1">
                <a:solidFill>
                  <a:schemeClr val="accent2"/>
                </a:solidFill>
              </a:rPr>
              <a:t>EX/MEM</a:t>
            </a:r>
          </a:p>
        </p:txBody>
      </p:sp>
      <p:sp>
        <p:nvSpPr>
          <p:cNvPr id="1256581" name="Text Box 133"/>
          <p:cNvSpPr txBox="1">
            <a:spLocks noChangeArrowheads="1"/>
          </p:cNvSpPr>
          <p:nvPr/>
        </p:nvSpPr>
        <p:spPr bwMode="auto">
          <a:xfrm>
            <a:off x="7696200" y="2362200"/>
            <a:ext cx="836613" cy="274638"/>
          </a:xfrm>
          <a:prstGeom prst="rect">
            <a:avLst/>
          </a:prstGeom>
          <a:noFill/>
          <a:ln w="12700">
            <a:noFill/>
            <a:miter lim="800000"/>
            <a:headEnd/>
            <a:tailEnd/>
          </a:ln>
          <a:effectLst/>
        </p:spPr>
        <p:txBody>
          <a:bodyPr wrap="none">
            <a:spAutoFit/>
          </a:bodyPr>
          <a:lstStyle/>
          <a:p>
            <a:r>
              <a:rPr lang="en-US" sz="1200" b="1">
                <a:solidFill>
                  <a:schemeClr val="accent2"/>
                </a:solidFill>
              </a:rPr>
              <a:t>MEM/WB</a:t>
            </a:r>
          </a:p>
        </p:txBody>
      </p:sp>
      <p:sp>
        <p:nvSpPr>
          <p:cNvPr id="1256611" name="Rectangle 163"/>
          <p:cNvSpPr>
            <a:spLocks noChangeArrowheads="1"/>
          </p:cNvSpPr>
          <p:nvPr/>
        </p:nvSpPr>
        <p:spPr bwMode="auto">
          <a:xfrm>
            <a:off x="4495800" y="1981200"/>
            <a:ext cx="152400" cy="228600"/>
          </a:xfrm>
          <a:prstGeom prst="rect">
            <a:avLst/>
          </a:prstGeom>
          <a:noFill/>
          <a:ln w="12700">
            <a:solidFill>
              <a:schemeClr val="accent1"/>
            </a:solidFill>
            <a:miter lim="800000"/>
            <a:headEnd/>
            <a:tailEnd/>
          </a:ln>
          <a:effectLst/>
        </p:spPr>
        <p:txBody>
          <a:bodyPr wrap="none" anchor="ctr"/>
          <a:lstStyle/>
          <a:p>
            <a:endParaRPr lang="en-US"/>
          </a:p>
        </p:txBody>
      </p:sp>
      <p:sp>
        <p:nvSpPr>
          <p:cNvPr id="1256612" name="Rectangle 164"/>
          <p:cNvSpPr>
            <a:spLocks noChangeArrowheads="1"/>
          </p:cNvSpPr>
          <p:nvPr/>
        </p:nvSpPr>
        <p:spPr bwMode="auto">
          <a:xfrm>
            <a:off x="4495800" y="1752600"/>
            <a:ext cx="152400" cy="228600"/>
          </a:xfrm>
          <a:prstGeom prst="rect">
            <a:avLst/>
          </a:prstGeom>
          <a:noFill/>
          <a:ln w="12700">
            <a:solidFill>
              <a:schemeClr val="accent1"/>
            </a:solidFill>
            <a:miter lim="800000"/>
            <a:headEnd/>
            <a:tailEnd/>
          </a:ln>
          <a:effectLst/>
        </p:spPr>
        <p:txBody>
          <a:bodyPr wrap="none" anchor="ctr"/>
          <a:lstStyle/>
          <a:p>
            <a:endParaRPr lang="en-US"/>
          </a:p>
        </p:txBody>
      </p:sp>
      <p:sp>
        <p:nvSpPr>
          <p:cNvPr id="1256613" name="Rectangle 165"/>
          <p:cNvSpPr>
            <a:spLocks noChangeArrowheads="1"/>
          </p:cNvSpPr>
          <p:nvPr/>
        </p:nvSpPr>
        <p:spPr bwMode="auto">
          <a:xfrm>
            <a:off x="4495800" y="1524000"/>
            <a:ext cx="152400" cy="228600"/>
          </a:xfrm>
          <a:prstGeom prst="rect">
            <a:avLst/>
          </a:prstGeom>
          <a:noFill/>
          <a:ln w="12700">
            <a:solidFill>
              <a:schemeClr val="accent1"/>
            </a:solidFill>
            <a:miter lim="800000"/>
            <a:headEnd/>
            <a:tailEnd/>
          </a:ln>
          <a:effectLst/>
        </p:spPr>
        <p:txBody>
          <a:bodyPr wrap="none" anchor="ctr"/>
          <a:lstStyle/>
          <a:p>
            <a:endParaRPr lang="en-US"/>
          </a:p>
        </p:txBody>
      </p:sp>
      <p:sp>
        <p:nvSpPr>
          <p:cNvPr id="1256614" name="Rectangle 166"/>
          <p:cNvSpPr>
            <a:spLocks noChangeArrowheads="1"/>
          </p:cNvSpPr>
          <p:nvPr/>
        </p:nvSpPr>
        <p:spPr bwMode="auto">
          <a:xfrm>
            <a:off x="6172200" y="1981200"/>
            <a:ext cx="152400" cy="228600"/>
          </a:xfrm>
          <a:prstGeom prst="rect">
            <a:avLst/>
          </a:prstGeom>
          <a:noFill/>
          <a:ln w="12700">
            <a:solidFill>
              <a:schemeClr val="accent1"/>
            </a:solidFill>
            <a:miter lim="800000"/>
            <a:headEnd/>
            <a:tailEnd/>
          </a:ln>
          <a:effectLst/>
        </p:spPr>
        <p:txBody>
          <a:bodyPr wrap="none" anchor="ctr"/>
          <a:lstStyle/>
          <a:p>
            <a:endParaRPr lang="en-US"/>
          </a:p>
        </p:txBody>
      </p:sp>
      <p:sp>
        <p:nvSpPr>
          <p:cNvPr id="1256615" name="Rectangle 167"/>
          <p:cNvSpPr>
            <a:spLocks noChangeArrowheads="1"/>
          </p:cNvSpPr>
          <p:nvPr/>
        </p:nvSpPr>
        <p:spPr bwMode="auto">
          <a:xfrm>
            <a:off x="6172200" y="1752600"/>
            <a:ext cx="152400" cy="228600"/>
          </a:xfrm>
          <a:prstGeom prst="rect">
            <a:avLst/>
          </a:prstGeom>
          <a:noFill/>
          <a:ln w="12700">
            <a:solidFill>
              <a:schemeClr val="accent1"/>
            </a:solidFill>
            <a:miter lim="800000"/>
            <a:headEnd/>
            <a:tailEnd/>
          </a:ln>
          <a:effectLst/>
        </p:spPr>
        <p:txBody>
          <a:bodyPr wrap="none" anchor="ctr"/>
          <a:lstStyle/>
          <a:p>
            <a:endParaRPr lang="en-US"/>
          </a:p>
        </p:txBody>
      </p:sp>
      <p:sp>
        <p:nvSpPr>
          <p:cNvPr id="1256616" name="Rectangle 168"/>
          <p:cNvSpPr>
            <a:spLocks noChangeArrowheads="1"/>
          </p:cNvSpPr>
          <p:nvPr/>
        </p:nvSpPr>
        <p:spPr bwMode="auto">
          <a:xfrm>
            <a:off x="8001000" y="2590800"/>
            <a:ext cx="152400" cy="228600"/>
          </a:xfrm>
          <a:prstGeom prst="rect">
            <a:avLst/>
          </a:prstGeom>
          <a:noFill/>
          <a:ln w="12700">
            <a:solidFill>
              <a:schemeClr val="accent1"/>
            </a:solidFill>
            <a:miter lim="800000"/>
            <a:headEnd/>
            <a:tailEnd/>
          </a:ln>
          <a:effectLst/>
        </p:spPr>
        <p:txBody>
          <a:bodyPr wrap="none" anchor="ctr"/>
          <a:lstStyle/>
          <a:p>
            <a:endParaRPr lang="en-US"/>
          </a:p>
        </p:txBody>
      </p:sp>
      <p:sp>
        <p:nvSpPr>
          <p:cNvPr id="1256617" name="Rectangle 169"/>
          <p:cNvSpPr>
            <a:spLocks noChangeArrowheads="1"/>
          </p:cNvSpPr>
          <p:nvPr/>
        </p:nvSpPr>
        <p:spPr bwMode="auto">
          <a:xfrm>
            <a:off x="3429000" y="1752600"/>
            <a:ext cx="533400" cy="304800"/>
          </a:xfrm>
          <a:prstGeom prst="rect">
            <a:avLst/>
          </a:prstGeom>
          <a:noFill/>
          <a:ln w="12700">
            <a:noFill/>
            <a:miter lim="800000"/>
            <a:headEnd/>
            <a:tailEnd/>
          </a:ln>
          <a:effectLst/>
        </p:spPr>
        <p:txBody>
          <a:bodyPr wrap="none" lIns="19050" tIns="26988" rIns="19050" bIns="26988"/>
          <a:lstStyle/>
          <a:p>
            <a:pPr algn="ctr"/>
            <a:r>
              <a:rPr lang="en-US" sz="1200" b="1"/>
              <a:t>Control</a:t>
            </a:r>
          </a:p>
        </p:txBody>
      </p:sp>
      <p:sp>
        <p:nvSpPr>
          <p:cNvPr id="1256618" name="Oval 170"/>
          <p:cNvSpPr>
            <a:spLocks noChangeArrowheads="1"/>
          </p:cNvSpPr>
          <p:nvPr/>
        </p:nvSpPr>
        <p:spPr bwMode="auto">
          <a:xfrm>
            <a:off x="3276600" y="1371600"/>
            <a:ext cx="762000" cy="990600"/>
          </a:xfrm>
          <a:prstGeom prst="ellipse">
            <a:avLst/>
          </a:prstGeom>
          <a:noFill/>
          <a:ln w="12700">
            <a:solidFill>
              <a:schemeClr val="accent1"/>
            </a:solidFill>
            <a:round/>
            <a:headEnd/>
            <a:tailEnd/>
          </a:ln>
          <a:effectLst/>
        </p:spPr>
        <p:txBody>
          <a:bodyPr wrap="none" anchor="ctr"/>
          <a:lstStyle/>
          <a:p>
            <a:endParaRPr lang="en-US"/>
          </a:p>
        </p:txBody>
      </p:sp>
      <p:sp>
        <p:nvSpPr>
          <p:cNvPr id="1256619" name="Line 171"/>
          <p:cNvSpPr>
            <a:spLocks noChangeShapeType="1"/>
          </p:cNvSpPr>
          <p:nvPr/>
        </p:nvSpPr>
        <p:spPr bwMode="auto">
          <a:xfrm>
            <a:off x="2743200" y="1905000"/>
            <a:ext cx="0" cy="1219200"/>
          </a:xfrm>
          <a:prstGeom prst="line">
            <a:avLst/>
          </a:prstGeom>
          <a:noFill/>
          <a:ln w="12700">
            <a:solidFill>
              <a:schemeClr val="accent1"/>
            </a:solidFill>
            <a:round/>
            <a:headEnd/>
            <a:tailEnd/>
          </a:ln>
          <a:effectLst/>
        </p:spPr>
        <p:txBody>
          <a:bodyPr/>
          <a:lstStyle/>
          <a:p>
            <a:endParaRPr lang="en-US"/>
          </a:p>
        </p:txBody>
      </p:sp>
      <p:sp>
        <p:nvSpPr>
          <p:cNvPr id="1256620" name="Line 172"/>
          <p:cNvSpPr>
            <a:spLocks noChangeShapeType="1"/>
          </p:cNvSpPr>
          <p:nvPr/>
        </p:nvSpPr>
        <p:spPr bwMode="auto">
          <a:xfrm>
            <a:off x="2743200" y="1905000"/>
            <a:ext cx="533400" cy="0"/>
          </a:xfrm>
          <a:prstGeom prst="line">
            <a:avLst/>
          </a:prstGeom>
          <a:noFill/>
          <a:ln w="12700">
            <a:solidFill>
              <a:schemeClr val="accent1"/>
            </a:solidFill>
            <a:round/>
            <a:headEnd/>
            <a:tailEnd type="triangle" w="med" len="med"/>
          </a:ln>
          <a:effectLst/>
        </p:spPr>
        <p:txBody>
          <a:bodyPr/>
          <a:lstStyle/>
          <a:p>
            <a:endParaRPr lang="en-US"/>
          </a:p>
        </p:txBody>
      </p:sp>
      <p:sp>
        <p:nvSpPr>
          <p:cNvPr id="1256621" name="Line 173"/>
          <p:cNvSpPr>
            <a:spLocks noChangeShapeType="1"/>
          </p:cNvSpPr>
          <p:nvPr/>
        </p:nvSpPr>
        <p:spPr bwMode="auto">
          <a:xfrm>
            <a:off x="3962400" y="1676400"/>
            <a:ext cx="533400" cy="0"/>
          </a:xfrm>
          <a:prstGeom prst="line">
            <a:avLst/>
          </a:prstGeom>
          <a:noFill/>
          <a:ln w="12700">
            <a:solidFill>
              <a:schemeClr val="accent1"/>
            </a:solidFill>
            <a:round/>
            <a:headEnd/>
            <a:tailEnd type="triangle" w="med" len="med"/>
          </a:ln>
          <a:effectLst/>
        </p:spPr>
        <p:txBody>
          <a:bodyPr/>
          <a:lstStyle/>
          <a:p>
            <a:endParaRPr lang="en-US"/>
          </a:p>
        </p:txBody>
      </p:sp>
      <p:sp>
        <p:nvSpPr>
          <p:cNvPr id="1256622" name="Line 174"/>
          <p:cNvSpPr>
            <a:spLocks noChangeShapeType="1"/>
          </p:cNvSpPr>
          <p:nvPr/>
        </p:nvSpPr>
        <p:spPr bwMode="auto">
          <a:xfrm>
            <a:off x="4038600" y="1905000"/>
            <a:ext cx="457200" cy="0"/>
          </a:xfrm>
          <a:prstGeom prst="line">
            <a:avLst/>
          </a:prstGeom>
          <a:noFill/>
          <a:ln w="12700">
            <a:solidFill>
              <a:schemeClr val="accent1"/>
            </a:solidFill>
            <a:round/>
            <a:headEnd/>
            <a:tailEnd type="triangle" w="med" len="med"/>
          </a:ln>
          <a:effectLst/>
        </p:spPr>
        <p:txBody>
          <a:bodyPr/>
          <a:lstStyle/>
          <a:p>
            <a:endParaRPr lang="en-US"/>
          </a:p>
        </p:txBody>
      </p:sp>
      <p:sp>
        <p:nvSpPr>
          <p:cNvPr id="1256623" name="Line 175"/>
          <p:cNvSpPr>
            <a:spLocks noChangeShapeType="1"/>
          </p:cNvSpPr>
          <p:nvPr/>
        </p:nvSpPr>
        <p:spPr bwMode="auto">
          <a:xfrm>
            <a:off x="3962400" y="2133600"/>
            <a:ext cx="533400" cy="0"/>
          </a:xfrm>
          <a:prstGeom prst="line">
            <a:avLst/>
          </a:prstGeom>
          <a:noFill/>
          <a:ln w="12700">
            <a:solidFill>
              <a:schemeClr val="accent1"/>
            </a:solidFill>
            <a:round/>
            <a:headEnd/>
            <a:tailEnd type="triangle" w="med" len="med"/>
          </a:ln>
          <a:effectLst/>
        </p:spPr>
        <p:txBody>
          <a:bodyPr/>
          <a:lstStyle/>
          <a:p>
            <a:endParaRPr lang="en-US"/>
          </a:p>
        </p:txBody>
      </p:sp>
      <p:sp>
        <p:nvSpPr>
          <p:cNvPr id="1256624" name="Line 176"/>
          <p:cNvSpPr>
            <a:spLocks noChangeShapeType="1"/>
          </p:cNvSpPr>
          <p:nvPr/>
        </p:nvSpPr>
        <p:spPr bwMode="auto">
          <a:xfrm>
            <a:off x="6324600" y="2133600"/>
            <a:ext cx="1676400" cy="533400"/>
          </a:xfrm>
          <a:prstGeom prst="line">
            <a:avLst/>
          </a:prstGeom>
          <a:noFill/>
          <a:ln w="12700">
            <a:solidFill>
              <a:schemeClr val="accent1"/>
            </a:solidFill>
            <a:round/>
            <a:headEnd/>
            <a:tailEnd type="triangle" w="med" len="med"/>
          </a:ln>
          <a:effectLst/>
        </p:spPr>
        <p:txBody>
          <a:bodyPr/>
          <a:lstStyle/>
          <a:p>
            <a:endParaRPr lang="en-US"/>
          </a:p>
        </p:txBody>
      </p:sp>
      <p:sp>
        <p:nvSpPr>
          <p:cNvPr id="1256625" name="Line 177"/>
          <p:cNvSpPr>
            <a:spLocks noChangeShapeType="1"/>
          </p:cNvSpPr>
          <p:nvPr/>
        </p:nvSpPr>
        <p:spPr bwMode="auto">
          <a:xfrm>
            <a:off x="4648200" y="2133600"/>
            <a:ext cx="1524000" cy="0"/>
          </a:xfrm>
          <a:prstGeom prst="line">
            <a:avLst/>
          </a:prstGeom>
          <a:noFill/>
          <a:ln w="12700">
            <a:solidFill>
              <a:schemeClr val="accent1"/>
            </a:solidFill>
            <a:round/>
            <a:headEnd/>
            <a:tailEnd type="triangle" w="med" len="med"/>
          </a:ln>
          <a:effectLst/>
        </p:spPr>
        <p:txBody>
          <a:bodyPr/>
          <a:lstStyle/>
          <a:p>
            <a:endParaRPr lang="en-US"/>
          </a:p>
        </p:txBody>
      </p:sp>
      <p:sp>
        <p:nvSpPr>
          <p:cNvPr id="1256626" name="Line 178"/>
          <p:cNvSpPr>
            <a:spLocks noChangeShapeType="1"/>
          </p:cNvSpPr>
          <p:nvPr/>
        </p:nvSpPr>
        <p:spPr bwMode="auto">
          <a:xfrm>
            <a:off x="4648200" y="1905000"/>
            <a:ext cx="1524000" cy="0"/>
          </a:xfrm>
          <a:prstGeom prst="line">
            <a:avLst/>
          </a:prstGeom>
          <a:noFill/>
          <a:ln w="12700">
            <a:solidFill>
              <a:schemeClr val="accent1"/>
            </a:solidFill>
            <a:round/>
            <a:headEnd/>
            <a:tailEnd type="triangle" w="med" len="med"/>
          </a:ln>
          <a:effectLst/>
        </p:spPr>
        <p:txBody>
          <a:bodyPr/>
          <a:lstStyle/>
          <a:p>
            <a:endParaRPr lang="en-US"/>
          </a:p>
        </p:txBody>
      </p:sp>
      <p:sp>
        <p:nvSpPr>
          <p:cNvPr id="1256627" name="Line 179"/>
          <p:cNvSpPr>
            <a:spLocks noChangeShapeType="1"/>
          </p:cNvSpPr>
          <p:nvPr/>
        </p:nvSpPr>
        <p:spPr bwMode="auto">
          <a:xfrm>
            <a:off x="4648200" y="1600200"/>
            <a:ext cx="609600" cy="0"/>
          </a:xfrm>
          <a:prstGeom prst="line">
            <a:avLst/>
          </a:prstGeom>
          <a:noFill/>
          <a:ln w="12700">
            <a:solidFill>
              <a:schemeClr val="accent1"/>
            </a:solidFill>
            <a:round/>
            <a:headEnd/>
            <a:tailEnd/>
          </a:ln>
          <a:effectLst/>
        </p:spPr>
        <p:txBody>
          <a:bodyPr/>
          <a:lstStyle/>
          <a:p>
            <a:endParaRPr lang="en-US"/>
          </a:p>
        </p:txBody>
      </p:sp>
      <p:sp>
        <p:nvSpPr>
          <p:cNvPr id="1256628" name="Line 180"/>
          <p:cNvSpPr>
            <a:spLocks noChangeShapeType="1"/>
          </p:cNvSpPr>
          <p:nvPr/>
        </p:nvSpPr>
        <p:spPr bwMode="auto">
          <a:xfrm>
            <a:off x="8534400" y="2743200"/>
            <a:ext cx="0" cy="304800"/>
          </a:xfrm>
          <a:prstGeom prst="line">
            <a:avLst/>
          </a:prstGeom>
          <a:noFill/>
          <a:ln w="12700">
            <a:solidFill>
              <a:schemeClr val="accent1"/>
            </a:solidFill>
            <a:round/>
            <a:headEnd/>
            <a:tailEnd type="triangle" w="med" len="med"/>
          </a:ln>
          <a:effectLst/>
        </p:spPr>
        <p:txBody>
          <a:bodyPr/>
          <a:lstStyle/>
          <a:p>
            <a:endParaRPr lang="en-US"/>
          </a:p>
        </p:txBody>
      </p:sp>
      <p:sp>
        <p:nvSpPr>
          <p:cNvPr id="1256629" name="Line 181"/>
          <p:cNvSpPr>
            <a:spLocks noChangeShapeType="1"/>
          </p:cNvSpPr>
          <p:nvPr/>
        </p:nvSpPr>
        <p:spPr bwMode="auto">
          <a:xfrm>
            <a:off x="6324600" y="1905000"/>
            <a:ext cx="762000" cy="0"/>
          </a:xfrm>
          <a:prstGeom prst="line">
            <a:avLst/>
          </a:prstGeom>
          <a:noFill/>
          <a:ln w="12700">
            <a:solidFill>
              <a:schemeClr val="accent1"/>
            </a:solidFill>
            <a:round/>
            <a:headEnd/>
            <a:tailEnd/>
          </a:ln>
          <a:effectLst/>
        </p:spPr>
        <p:txBody>
          <a:bodyPr/>
          <a:lstStyle/>
          <a:p>
            <a:endParaRPr lang="en-US"/>
          </a:p>
        </p:txBody>
      </p:sp>
      <p:sp>
        <p:nvSpPr>
          <p:cNvPr id="1256630" name="Line 182"/>
          <p:cNvSpPr>
            <a:spLocks noChangeShapeType="1"/>
          </p:cNvSpPr>
          <p:nvPr/>
        </p:nvSpPr>
        <p:spPr bwMode="auto">
          <a:xfrm>
            <a:off x="8153400" y="2743200"/>
            <a:ext cx="381000" cy="0"/>
          </a:xfrm>
          <a:prstGeom prst="line">
            <a:avLst/>
          </a:prstGeom>
          <a:noFill/>
          <a:ln w="12700">
            <a:solidFill>
              <a:schemeClr val="accent1"/>
            </a:solidFill>
            <a:round/>
            <a:headEnd/>
            <a:tailEnd/>
          </a:ln>
          <a:effectLst/>
        </p:spPr>
        <p:txBody>
          <a:bodyPr/>
          <a:lstStyle/>
          <a:p>
            <a:endParaRPr lang="en-US"/>
          </a:p>
        </p:txBody>
      </p:sp>
      <p:sp>
        <p:nvSpPr>
          <p:cNvPr id="1256631" name="Line 183"/>
          <p:cNvSpPr>
            <a:spLocks noChangeShapeType="1"/>
          </p:cNvSpPr>
          <p:nvPr/>
        </p:nvSpPr>
        <p:spPr bwMode="auto">
          <a:xfrm>
            <a:off x="7086600" y="1905000"/>
            <a:ext cx="0" cy="152400"/>
          </a:xfrm>
          <a:prstGeom prst="line">
            <a:avLst/>
          </a:prstGeom>
          <a:noFill/>
          <a:ln w="12700">
            <a:solidFill>
              <a:schemeClr val="accent1"/>
            </a:solidFill>
            <a:round/>
            <a:headEnd/>
            <a:tailEnd type="triangle" w="med" len="med"/>
          </a:ln>
          <a:effectLst/>
        </p:spPr>
        <p:txBody>
          <a:bodyPr/>
          <a:lstStyle/>
          <a:p>
            <a:endParaRPr lang="en-US"/>
          </a:p>
        </p:txBody>
      </p:sp>
      <p:sp>
        <p:nvSpPr>
          <p:cNvPr id="1256632" name="Line 184"/>
          <p:cNvSpPr>
            <a:spLocks noChangeShapeType="1"/>
          </p:cNvSpPr>
          <p:nvPr/>
        </p:nvSpPr>
        <p:spPr bwMode="auto">
          <a:xfrm>
            <a:off x="5257800" y="1600200"/>
            <a:ext cx="0" cy="228600"/>
          </a:xfrm>
          <a:prstGeom prst="line">
            <a:avLst/>
          </a:prstGeom>
          <a:noFill/>
          <a:ln w="12700">
            <a:solidFill>
              <a:schemeClr val="accent1"/>
            </a:solidFill>
            <a:round/>
            <a:headEnd/>
            <a:tailEnd type="triangle" w="med" len="med"/>
          </a:ln>
          <a:effectLst/>
        </p:spPr>
        <p:txBody>
          <a:bodyPr/>
          <a:lstStyle/>
          <a:p>
            <a:endParaRPr lang="en-US"/>
          </a:p>
        </p:txBody>
      </p:sp>
      <p:sp>
        <p:nvSpPr>
          <p:cNvPr id="1256636" name="AutoShape 188"/>
          <p:cNvSpPr>
            <a:spLocks noChangeArrowheads="1"/>
          </p:cNvSpPr>
          <p:nvPr/>
        </p:nvSpPr>
        <p:spPr bwMode="auto">
          <a:xfrm rot="-5400000">
            <a:off x="4724400" y="5334000"/>
            <a:ext cx="6858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1256637" name="Line 189"/>
          <p:cNvSpPr>
            <a:spLocks noChangeShapeType="1"/>
          </p:cNvSpPr>
          <p:nvPr/>
        </p:nvSpPr>
        <p:spPr bwMode="auto">
          <a:xfrm>
            <a:off x="5181600" y="5410200"/>
            <a:ext cx="990600" cy="0"/>
          </a:xfrm>
          <a:prstGeom prst="line">
            <a:avLst/>
          </a:prstGeom>
          <a:noFill/>
          <a:ln w="19050">
            <a:solidFill>
              <a:schemeClr val="tx1"/>
            </a:solidFill>
            <a:round/>
            <a:headEnd/>
            <a:tailEnd/>
          </a:ln>
          <a:effectLst/>
        </p:spPr>
        <p:txBody>
          <a:bodyPr/>
          <a:lstStyle/>
          <a:p>
            <a:endParaRPr lang="en-US"/>
          </a:p>
        </p:txBody>
      </p:sp>
      <p:sp>
        <p:nvSpPr>
          <p:cNvPr id="1256638" name="Line 190"/>
          <p:cNvSpPr>
            <a:spLocks noChangeShapeType="1"/>
          </p:cNvSpPr>
          <p:nvPr/>
        </p:nvSpPr>
        <p:spPr bwMode="auto">
          <a:xfrm>
            <a:off x="2743200" y="5638800"/>
            <a:ext cx="1752600" cy="0"/>
          </a:xfrm>
          <a:prstGeom prst="line">
            <a:avLst/>
          </a:prstGeom>
          <a:noFill/>
          <a:ln w="19050">
            <a:solidFill>
              <a:schemeClr val="tx1"/>
            </a:solidFill>
            <a:round/>
            <a:headEnd/>
            <a:tailEnd/>
          </a:ln>
          <a:effectLst/>
        </p:spPr>
        <p:txBody>
          <a:bodyPr/>
          <a:lstStyle/>
          <a:p>
            <a:endParaRPr lang="en-US"/>
          </a:p>
        </p:txBody>
      </p:sp>
      <p:sp>
        <p:nvSpPr>
          <p:cNvPr id="1256639" name="Line 191"/>
          <p:cNvSpPr>
            <a:spLocks noChangeShapeType="1"/>
          </p:cNvSpPr>
          <p:nvPr/>
        </p:nvSpPr>
        <p:spPr bwMode="auto">
          <a:xfrm>
            <a:off x="4648200" y="5638800"/>
            <a:ext cx="304800" cy="0"/>
          </a:xfrm>
          <a:prstGeom prst="line">
            <a:avLst/>
          </a:prstGeom>
          <a:noFill/>
          <a:ln w="19050">
            <a:solidFill>
              <a:schemeClr val="tx1"/>
            </a:solidFill>
            <a:round/>
            <a:headEnd/>
            <a:tailEnd/>
          </a:ln>
          <a:effectLst/>
        </p:spPr>
        <p:txBody>
          <a:bodyPr/>
          <a:lstStyle/>
          <a:p>
            <a:endParaRPr lang="en-US"/>
          </a:p>
        </p:txBody>
      </p:sp>
      <p:sp>
        <p:nvSpPr>
          <p:cNvPr id="1256642" name="Oval 194"/>
          <p:cNvSpPr>
            <a:spLocks noChangeArrowheads="1"/>
          </p:cNvSpPr>
          <p:nvPr/>
        </p:nvSpPr>
        <p:spPr bwMode="auto">
          <a:xfrm>
            <a:off x="5562600" y="4343400"/>
            <a:ext cx="457200" cy="533400"/>
          </a:xfrm>
          <a:prstGeom prst="ellipse">
            <a:avLst/>
          </a:prstGeom>
          <a:noFill/>
          <a:ln w="12700">
            <a:solidFill>
              <a:schemeClr val="accent1"/>
            </a:solidFill>
            <a:round/>
            <a:headEnd/>
            <a:tailEnd/>
          </a:ln>
          <a:effectLst/>
        </p:spPr>
        <p:txBody>
          <a:bodyPr wrap="none" anchor="ctr"/>
          <a:lstStyle/>
          <a:p>
            <a:endParaRPr lang="en-US"/>
          </a:p>
        </p:txBody>
      </p:sp>
      <p:sp>
        <p:nvSpPr>
          <p:cNvPr id="1256643" name="Rectangle 195"/>
          <p:cNvSpPr>
            <a:spLocks noChangeArrowheads="1"/>
          </p:cNvSpPr>
          <p:nvPr/>
        </p:nvSpPr>
        <p:spPr bwMode="auto">
          <a:xfrm>
            <a:off x="5562600" y="4343400"/>
            <a:ext cx="457200" cy="457200"/>
          </a:xfrm>
          <a:prstGeom prst="rect">
            <a:avLst/>
          </a:prstGeom>
          <a:noFill/>
          <a:ln w="12700">
            <a:noFill/>
            <a:miter lim="800000"/>
            <a:headEnd/>
            <a:tailEnd/>
          </a:ln>
          <a:effectLst/>
        </p:spPr>
        <p:txBody>
          <a:bodyPr wrap="none" lIns="19050" tIns="26988" rIns="19050" bIns="26988"/>
          <a:lstStyle/>
          <a:p>
            <a:pPr algn="ctr" defTabSz="904875">
              <a:lnSpc>
                <a:spcPts val="1600"/>
              </a:lnSpc>
              <a:tabLst>
                <a:tab pos="452438" algn="l"/>
                <a:tab pos="904875" algn="l"/>
                <a:tab pos="1357313" algn="l"/>
              </a:tabLst>
            </a:pPr>
            <a:r>
              <a:rPr lang="en-US" sz="1200" b="1"/>
              <a:t>ALU</a:t>
            </a:r>
          </a:p>
          <a:p>
            <a:pPr algn="ctr" defTabSz="904875">
              <a:lnSpc>
                <a:spcPts val="1600"/>
              </a:lnSpc>
              <a:tabLst>
                <a:tab pos="452438" algn="l"/>
                <a:tab pos="904875" algn="l"/>
                <a:tab pos="1357313" algn="l"/>
              </a:tabLst>
            </a:pPr>
            <a:r>
              <a:rPr lang="en-US" sz="1200" b="1"/>
              <a:t>cntrl</a:t>
            </a:r>
          </a:p>
        </p:txBody>
      </p:sp>
      <p:sp>
        <p:nvSpPr>
          <p:cNvPr id="1256644" name="Line 196"/>
          <p:cNvSpPr>
            <a:spLocks noChangeShapeType="1"/>
          </p:cNvSpPr>
          <p:nvPr/>
        </p:nvSpPr>
        <p:spPr bwMode="auto">
          <a:xfrm>
            <a:off x="4800600" y="4648200"/>
            <a:ext cx="762000" cy="0"/>
          </a:xfrm>
          <a:prstGeom prst="line">
            <a:avLst/>
          </a:prstGeom>
          <a:noFill/>
          <a:ln w="12700">
            <a:solidFill>
              <a:schemeClr val="accent1"/>
            </a:solidFill>
            <a:round/>
            <a:headEnd/>
            <a:tailEnd type="triangle" w="med" len="med"/>
          </a:ln>
          <a:effectLst/>
        </p:spPr>
        <p:txBody>
          <a:bodyPr/>
          <a:lstStyle/>
          <a:p>
            <a:endParaRPr lang="en-US"/>
          </a:p>
        </p:txBody>
      </p:sp>
      <p:sp>
        <p:nvSpPr>
          <p:cNvPr id="1256645" name="Line 197"/>
          <p:cNvSpPr>
            <a:spLocks noChangeShapeType="1"/>
          </p:cNvSpPr>
          <p:nvPr/>
        </p:nvSpPr>
        <p:spPr bwMode="auto">
          <a:xfrm flipV="1">
            <a:off x="5791200" y="4191000"/>
            <a:ext cx="0" cy="152400"/>
          </a:xfrm>
          <a:prstGeom prst="line">
            <a:avLst/>
          </a:prstGeom>
          <a:noFill/>
          <a:ln w="12700">
            <a:solidFill>
              <a:schemeClr val="tx1"/>
            </a:solidFill>
            <a:round/>
            <a:headEnd/>
            <a:tailEnd type="triangle" w="med" len="med"/>
          </a:ln>
          <a:effectLst/>
        </p:spPr>
        <p:txBody>
          <a:bodyPr/>
          <a:lstStyle/>
          <a:p>
            <a:endParaRPr lang="en-US"/>
          </a:p>
        </p:txBody>
      </p:sp>
      <p:sp>
        <p:nvSpPr>
          <p:cNvPr id="1256646" name="AutoShape 198"/>
          <p:cNvSpPr>
            <a:spLocks noChangeArrowheads="1"/>
          </p:cNvSpPr>
          <p:nvPr/>
        </p:nvSpPr>
        <p:spPr bwMode="auto">
          <a:xfrm>
            <a:off x="7086600" y="2590800"/>
            <a:ext cx="381000" cy="304800"/>
          </a:xfrm>
          <a:prstGeom prst="flowChartDelay">
            <a:avLst/>
          </a:prstGeom>
          <a:noFill/>
          <a:ln w="12700">
            <a:solidFill>
              <a:schemeClr val="accent1"/>
            </a:solidFill>
            <a:miter lim="800000"/>
            <a:headEnd/>
            <a:tailEnd/>
          </a:ln>
          <a:effectLst/>
        </p:spPr>
        <p:txBody>
          <a:bodyPr wrap="none" anchor="ctr"/>
          <a:lstStyle/>
          <a:p>
            <a:endParaRPr lang="en-US"/>
          </a:p>
        </p:txBody>
      </p:sp>
      <p:sp>
        <p:nvSpPr>
          <p:cNvPr id="1256647" name="Line 199"/>
          <p:cNvSpPr>
            <a:spLocks noChangeShapeType="1"/>
          </p:cNvSpPr>
          <p:nvPr/>
        </p:nvSpPr>
        <p:spPr bwMode="auto">
          <a:xfrm>
            <a:off x="6553200" y="2819400"/>
            <a:ext cx="533400" cy="0"/>
          </a:xfrm>
          <a:prstGeom prst="line">
            <a:avLst/>
          </a:prstGeom>
          <a:noFill/>
          <a:ln w="12700">
            <a:solidFill>
              <a:schemeClr val="accent1"/>
            </a:solidFill>
            <a:round/>
            <a:headEnd/>
            <a:tailEnd/>
          </a:ln>
          <a:effectLst/>
        </p:spPr>
        <p:txBody>
          <a:bodyPr/>
          <a:lstStyle/>
          <a:p>
            <a:endParaRPr lang="en-US"/>
          </a:p>
        </p:txBody>
      </p:sp>
      <p:sp>
        <p:nvSpPr>
          <p:cNvPr id="1256648" name="Line 200"/>
          <p:cNvSpPr>
            <a:spLocks noChangeShapeType="1"/>
          </p:cNvSpPr>
          <p:nvPr/>
        </p:nvSpPr>
        <p:spPr bwMode="auto">
          <a:xfrm>
            <a:off x="6553200" y="2819400"/>
            <a:ext cx="0" cy="152400"/>
          </a:xfrm>
          <a:prstGeom prst="line">
            <a:avLst/>
          </a:prstGeom>
          <a:noFill/>
          <a:ln w="12700">
            <a:solidFill>
              <a:schemeClr val="accent1"/>
            </a:solidFill>
            <a:round/>
            <a:headEnd/>
            <a:tailEnd/>
          </a:ln>
          <a:effectLst/>
        </p:spPr>
        <p:txBody>
          <a:bodyPr/>
          <a:lstStyle/>
          <a:p>
            <a:endParaRPr lang="en-US"/>
          </a:p>
        </p:txBody>
      </p:sp>
      <p:sp>
        <p:nvSpPr>
          <p:cNvPr id="1256649" name="Rectangle 201"/>
          <p:cNvSpPr>
            <a:spLocks noChangeArrowheads="1"/>
          </p:cNvSpPr>
          <p:nvPr/>
        </p:nvSpPr>
        <p:spPr bwMode="auto">
          <a:xfrm>
            <a:off x="3352800" y="2590800"/>
            <a:ext cx="533400" cy="304800"/>
          </a:xfrm>
          <a:prstGeom prst="rect">
            <a:avLst/>
          </a:prstGeom>
          <a:noFill/>
          <a:ln w="12700">
            <a:noFill/>
            <a:miter lim="800000"/>
            <a:headEnd/>
            <a:tailEnd/>
          </a:ln>
          <a:effectLst/>
        </p:spPr>
        <p:txBody>
          <a:bodyPr wrap="none" lIns="19050" tIns="26988" rIns="19050" bIns="26988"/>
          <a:lstStyle/>
          <a:p>
            <a:pPr algn="ctr"/>
            <a:r>
              <a:rPr lang="en-US" sz="1200" b="1"/>
              <a:t>RegWrite</a:t>
            </a:r>
          </a:p>
        </p:txBody>
      </p:sp>
      <p:sp>
        <p:nvSpPr>
          <p:cNvPr id="1256650" name="Rectangle 202"/>
          <p:cNvSpPr>
            <a:spLocks noChangeArrowheads="1"/>
          </p:cNvSpPr>
          <p:nvPr/>
        </p:nvSpPr>
        <p:spPr bwMode="auto">
          <a:xfrm>
            <a:off x="6553200" y="4648200"/>
            <a:ext cx="533400" cy="304800"/>
          </a:xfrm>
          <a:prstGeom prst="rect">
            <a:avLst/>
          </a:prstGeom>
          <a:noFill/>
          <a:ln w="12700">
            <a:noFill/>
            <a:miter lim="800000"/>
            <a:headEnd/>
            <a:tailEnd/>
          </a:ln>
          <a:effectLst/>
        </p:spPr>
        <p:txBody>
          <a:bodyPr wrap="none" lIns="19050" tIns="26988" rIns="19050" bIns="26988"/>
          <a:lstStyle/>
          <a:p>
            <a:pPr algn="ctr"/>
            <a:r>
              <a:rPr lang="en-US" sz="1200" b="1"/>
              <a:t>MemWrite</a:t>
            </a:r>
          </a:p>
        </p:txBody>
      </p:sp>
      <p:sp>
        <p:nvSpPr>
          <p:cNvPr id="1256651" name="Rectangle 203"/>
          <p:cNvSpPr>
            <a:spLocks noChangeArrowheads="1"/>
          </p:cNvSpPr>
          <p:nvPr/>
        </p:nvSpPr>
        <p:spPr bwMode="auto">
          <a:xfrm>
            <a:off x="7315200" y="4648200"/>
            <a:ext cx="533400" cy="304800"/>
          </a:xfrm>
          <a:prstGeom prst="rect">
            <a:avLst/>
          </a:prstGeom>
          <a:noFill/>
          <a:ln w="12700">
            <a:noFill/>
            <a:miter lim="800000"/>
            <a:headEnd/>
            <a:tailEnd/>
          </a:ln>
          <a:effectLst/>
        </p:spPr>
        <p:txBody>
          <a:bodyPr wrap="none" lIns="19050" tIns="26988" rIns="19050" bIns="26988"/>
          <a:lstStyle/>
          <a:p>
            <a:pPr algn="ctr"/>
            <a:r>
              <a:rPr lang="en-US" sz="1200" b="1"/>
              <a:t>MemRead</a:t>
            </a:r>
          </a:p>
        </p:txBody>
      </p:sp>
      <p:sp>
        <p:nvSpPr>
          <p:cNvPr id="1256652" name="Rectangle 204"/>
          <p:cNvSpPr>
            <a:spLocks noChangeArrowheads="1"/>
          </p:cNvSpPr>
          <p:nvPr/>
        </p:nvSpPr>
        <p:spPr bwMode="auto">
          <a:xfrm>
            <a:off x="8305800" y="3352800"/>
            <a:ext cx="533400" cy="304800"/>
          </a:xfrm>
          <a:prstGeom prst="rect">
            <a:avLst/>
          </a:prstGeom>
          <a:noFill/>
          <a:ln w="12700">
            <a:noFill/>
            <a:miter lim="800000"/>
            <a:headEnd/>
            <a:tailEnd/>
          </a:ln>
          <a:effectLst/>
        </p:spPr>
        <p:txBody>
          <a:bodyPr wrap="none" lIns="19050" tIns="26988" rIns="19050" bIns="26988"/>
          <a:lstStyle/>
          <a:p>
            <a:pPr algn="ctr"/>
            <a:r>
              <a:rPr lang="en-US" sz="1200" b="1"/>
              <a:t>MemtoReg</a:t>
            </a:r>
          </a:p>
        </p:txBody>
      </p:sp>
      <p:sp>
        <p:nvSpPr>
          <p:cNvPr id="1256653" name="Rectangle 205"/>
          <p:cNvSpPr>
            <a:spLocks noChangeArrowheads="1"/>
          </p:cNvSpPr>
          <p:nvPr/>
        </p:nvSpPr>
        <p:spPr bwMode="auto">
          <a:xfrm>
            <a:off x="4800600" y="5791200"/>
            <a:ext cx="533400" cy="304800"/>
          </a:xfrm>
          <a:prstGeom prst="rect">
            <a:avLst/>
          </a:prstGeom>
          <a:noFill/>
          <a:ln w="12700">
            <a:noFill/>
            <a:miter lim="800000"/>
            <a:headEnd/>
            <a:tailEnd/>
          </a:ln>
          <a:effectLst/>
        </p:spPr>
        <p:txBody>
          <a:bodyPr wrap="none" lIns="19050" tIns="26988" rIns="19050" bIns="26988"/>
          <a:lstStyle/>
          <a:p>
            <a:pPr algn="ctr"/>
            <a:r>
              <a:rPr lang="en-US" sz="1200" b="1"/>
              <a:t>RegDst</a:t>
            </a:r>
          </a:p>
        </p:txBody>
      </p:sp>
      <p:sp>
        <p:nvSpPr>
          <p:cNvPr id="1256654" name="Rectangle 206"/>
          <p:cNvSpPr>
            <a:spLocks noChangeArrowheads="1"/>
          </p:cNvSpPr>
          <p:nvPr/>
        </p:nvSpPr>
        <p:spPr bwMode="auto">
          <a:xfrm>
            <a:off x="5562600" y="5029200"/>
            <a:ext cx="533400" cy="304800"/>
          </a:xfrm>
          <a:prstGeom prst="rect">
            <a:avLst/>
          </a:prstGeom>
          <a:noFill/>
          <a:ln w="12700">
            <a:noFill/>
            <a:miter lim="800000"/>
            <a:headEnd/>
            <a:tailEnd/>
          </a:ln>
          <a:effectLst/>
        </p:spPr>
        <p:txBody>
          <a:bodyPr wrap="none" lIns="19050" tIns="26988" rIns="19050" bIns="26988"/>
          <a:lstStyle/>
          <a:p>
            <a:pPr algn="ctr"/>
            <a:r>
              <a:rPr lang="en-US" sz="1200" b="1"/>
              <a:t>ALUOp</a:t>
            </a:r>
          </a:p>
        </p:txBody>
      </p:sp>
      <p:sp>
        <p:nvSpPr>
          <p:cNvPr id="1256655" name="Rectangle 207"/>
          <p:cNvSpPr>
            <a:spLocks noChangeArrowheads="1"/>
          </p:cNvSpPr>
          <p:nvPr/>
        </p:nvSpPr>
        <p:spPr bwMode="auto">
          <a:xfrm>
            <a:off x="4876800" y="3505200"/>
            <a:ext cx="533400" cy="304800"/>
          </a:xfrm>
          <a:prstGeom prst="rect">
            <a:avLst/>
          </a:prstGeom>
          <a:noFill/>
          <a:ln w="12700">
            <a:noFill/>
            <a:miter lim="800000"/>
            <a:headEnd/>
            <a:tailEnd/>
          </a:ln>
          <a:effectLst/>
        </p:spPr>
        <p:txBody>
          <a:bodyPr wrap="none" lIns="19050" tIns="26988" rIns="19050" bIns="26988"/>
          <a:lstStyle/>
          <a:p>
            <a:pPr algn="ctr"/>
            <a:r>
              <a:rPr lang="en-US" sz="1200" b="1"/>
              <a:t>ALUSrc</a:t>
            </a:r>
          </a:p>
        </p:txBody>
      </p:sp>
      <p:sp>
        <p:nvSpPr>
          <p:cNvPr id="1256656" name="Rectangle 208"/>
          <p:cNvSpPr>
            <a:spLocks noChangeArrowheads="1"/>
          </p:cNvSpPr>
          <p:nvPr/>
        </p:nvSpPr>
        <p:spPr bwMode="auto">
          <a:xfrm>
            <a:off x="6477000" y="2438400"/>
            <a:ext cx="533400" cy="304800"/>
          </a:xfrm>
          <a:prstGeom prst="rect">
            <a:avLst/>
          </a:prstGeom>
          <a:noFill/>
          <a:ln w="12700">
            <a:noFill/>
            <a:miter lim="800000"/>
            <a:headEnd/>
            <a:tailEnd/>
          </a:ln>
          <a:effectLst/>
        </p:spPr>
        <p:txBody>
          <a:bodyPr wrap="none" lIns="19050" tIns="26988" rIns="19050" bIns="26988"/>
          <a:lstStyle/>
          <a:p>
            <a:pPr algn="ctr"/>
            <a:r>
              <a:rPr lang="en-US" sz="1200" b="1"/>
              <a:t>Branch</a:t>
            </a:r>
          </a:p>
        </p:txBody>
      </p:sp>
      <p:sp>
        <p:nvSpPr>
          <p:cNvPr id="1256657" name="Line 209"/>
          <p:cNvSpPr>
            <a:spLocks noChangeShapeType="1"/>
          </p:cNvSpPr>
          <p:nvPr/>
        </p:nvSpPr>
        <p:spPr bwMode="auto">
          <a:xfrm>
            <a:off x="6934200" y="2667000"/>
            <a:ext cx="152400" cy="0"/>
          </a:xfrm>
          <a:prstGeom prst="line">
            <a:avLst/>
          </a:prstGeom>
          <a:noFill/>
          <a:ln w="12700">
            <a:solidFill>
              <a:schemeClr val="accent1"/>
            </a:solidFill>
            <a:round/>
            <a:headEnd/>
            <a:tailEnd/>
          </a:ln>
          <a:effectLst/>
        </p:spPr>
        <p:txBody>
          <a:bodyPr/>
          <a:lstStyle/>
          <a:p>
            <a:endParaRPr lang="en-US"/>
          </a:p>
        </p:txBody>
      </p:sp>
      <p:sp>
        <p:nvSpPr>
          <p:cNvPr id="1256658" name="Line 210"/>
          <p:cNvSpPr>
            <a:spLocks noChangeShapeType="1"/>
          </p:cNvSpPr>
          <p:nvPr/>
        </p:nvSpPr>
        <p:spPr bwMode="auto">
          <a:xfrm>
            <a:off x="7620000" y="914400"/>
            <a:ext cx="0" cy="1828800"/>
          </a:xfrm>
          <a:prstGeom prst="line">
            <a:avLst/>
          </a:prstGeom>
          <a:noFill/>
          <a:ln w="12700">
            <a:solidFill>
              <a:schemeClr val="accent1"/>
            </a:solidFill>
            <a:round/>
            <a:headEnd/>
            <a:tailEnd/>
          </a:ln>
          <a:effectLst/>
        </p:spPr>
        <p:txBody>
          <a:bodyPr/>
          <a:lstStyle/>
          <a:p>
            <a:endParaRPr lang="en-US"/>
          </a:p>
        </p:txBody>
      </p:sp>
      <p:sp>
        <p:nvSpPr>
          <p:cNvPr id="1256659" name="Line 211"/>
          <p:cNvSpPr>
            <a:spLocks noChangeShapeType="1"/>
          </p:cNvSpPr>
          <p:nvPr/>
        </p:nvSpPr>
        <p:spPr bwMode="auto">
          <a:xfrm>
            <a:off x="7467600" y="2743200"/>
            <a:ext cx="152400" cy="0"/>
          </a:xfrm>
          <a:prstGeom prst="line">
            <a:avLst/>
          </a:prstGeom>
          <a:noFill/>
          <a:ln w="12700">
            <a:solidFill>
              <a:schemeClr val="accent1"/>
            </a:solidFill>
            <a:round/>
            <a:headEnd/>
            <a:tailEnd/>
          </a:ln>
          <a:effectLst/>
        </p:spPr>
        <p:txBody>
          <a:bodyPr/>
          <a:lstStyle/>
          <a:p>
            <a:endParaRPr lang="en-US"/>
          </a:p>
        </p:txBody>
      </p:sp>
      <p:sp>
        <p:nvSpPr>
          <p:cNvPr id="1256660" name="Line 212"/>
          <p:cNvSpPr>
            <a:spLocks noChangeShapeType="1"/>
          </p:cNvSpPr>
          <p:nvPr/>
        </p:nvSpPr>
        <p:spPr bwMode="auto">
          <a:xfrm>
            <a:off x="1143000" y="914400"/>
            <a:ext cx="6477000" cy="0"/>
          </a:xfrm>
          <a:prstGeom prst="line">
            <a:avLst/>
          </a:prstGeom>
          <a:noFill/>
          <a:ln w="12700">
            <a:solidFill>
              <a:schemeClr val="accent1"/>
            </a:solidFill>
            <a:round/>
            <a:headEnd/>
            <a:tailEnd/>
          </a:ln>
          <a:effectLst/>
        </p:spPr>
        <p:txBody>
          <a:bodyPr/>
          <a:lstStyle/>
          <a:p>
            <a:endParaRPr lang="en-US"/>
          </a:p>
        </p:txBody>
      </p:sp>
      <p:sp>
        <p:nvSpPr>
          <p:cNvPr id="1256661" name="Rectangle 213"/>
          <p:cNvSpPr>
            <a:spLocks noChangeArrowheads="1"/>
          </p:cNvSpPr>
          <p:nvPr/>
        </p:nvSpPr>
        <p:spPr bwMode="auto">
          <a:xfrm>
            <a:off x="7620000" y="1066800"/>
            <a:ext cx="533400" cy="304800"/>
          </a:xfrm>
          <a:prstGeom prst="rect">
            <a:avLst/>
          </a:prstGeom>
          <a:noFill/>
          <a:ln w="12700">
            <a:noFill/>
            <a:miter lim="800000"/>
            <a:headEnd/>
            <a:tailEnd/>
          </a:ln>
          <a:effectLst/>
        </p:spPr>
        <p:txBody>
          <a:bodyPr wrap="none" lIns="19050" tIns="26988" rIns="19050" bIns="26988"/>
          <a:lstStyle/>
          <a:p>
            <a:pPr algn="ctr"/>
            <a:r>
              <a:rPr lang="en-US" sz="1200" b="1"/>
              <a:t>PCSrc</a:t>
            </a:r>
          </a:p>
        </p:txBody>
      </p:sp>
      <p:sp>
        <p:nvSpPr>
          <p:cNvPr id="1256662" name="Line 214"/>
          <p:cNvSpPr>
            <a:spLocks noChangeShapeType="1"/>
          </p:cNvSpPr>
          <p:nvPr/>
        </p:nvSpPr>
        <p:spPr bwMode="auto">
          <a:xfrm>
            <a:off x="1143000" y="914400"/>
            <a:ext cx="0" cy="152400"/>
          </a:xfrm>
          <a:prstGeom prst="line">
            <a:avLst/>
          </a:prstGeom>
          <a:noFill/>
          <a:ln w="12700">
            <a:solidFill>
              <a:schemeClr val="accent1"/>
            </a:solidFill>
            <a:round/>
            <a:headEnd/>
            <a:tailEnd/>
          </a:ln>
          <a:effectLst/>
        </p:spPr>
        <p:txBody>
          <a:bodyPr/>
          <a:lstStyle/>
          <a:p>
            <a:endParaRPr lang="en-US"/>
          </a:p>
        </p:txBody>
      </p:sp>
      <p:sp>
        <p:nvSpPr>
          <p:cNvPr id="1256663" name="Line 215"/>
          <p:cNvSpPr>
            <a:spLocks noChangeShapeType="1"/>
          </p:cNvSpPr>
          <p:nvPr/>
        </p:nvSpPr>
        <p:spPr bwMode="auto">
          <a:xfrm>
            <a:off x="3581400" y="2819400"/>
            <a:ext cx="0" cy="152400"/>
          </a:xfrm>
          <a:prstGeom prst="line">
            <a:avLst/>
          </a:prstGeom>
          <a:noFill/>
          <a:ln w="12700">
            <a:solidFill>
              <a:schemeClr val="accent1"/>
            </a:solidFill>
            <a:round/>
            <a:headEnd/>
            <a:tailEnd/>
          </a:ln>
          <a:effectLst/>
        </p:spPr>
        <p:txBody>
          <a:bodyPr/>
          <a:lstStyle/>
          <a:p>
            <a:endParaRPr lang="en-US"/>
          </a:p>
        </p:txBody>
      </p:sp>
      <p:sp>
        <p:nvSpPr>
          <p:cNvPr id="1256664" name="Line 216"/>
          <p:cNvSpPr>
            <a:spLocks noChangeShapeType="1"/>
          </p:cNvSpPr>
          <p:nvPr/>
        </p:nvSpPr>
        <p:spPr bwMode="auto">
          <a:xfrm>
            <a:off x="6858000" y="4495800"/>
            <a:ext cx="0" cy="152400"/>
          </a:xfrm>
          <a:prstGeom prst="line">
            <a:avLst/>
          </a:prstGeom>
          <a:noFill/>
          <a:ln w="12700">
            <a:solidFill>
              <a:schemeClr val="accent1"/>
            </a:solidFill>
            <a:round/>
            <a:headEnd/>
            <a:tailEnd/>
          </a:ln>
          <a:effectLst/>
        </p:spPr>
        <p:txBody>
          <a:bodyPr/>
          <a:lstStyle/>
          <a:p>
            <a:endParaRPr lang="en-US"/>
          </a:p>
        </p:txBody>
      </p:sp>
      <p:sp>
        <p:nvSpPr>
          <p:cNvPr id="1256665" name="Line 217"/>
          <p:cNvSpPr>
            <a:spLocks noChangeShapeType="1"/>
          </p:cNvSpPr>
          <p:nvPr/>
        </p:nvSpPr>
        <p:spPr bwMode="auto">
          <a:xfrm>
            <a:off x="7467600" y="4495800"/>
            <a:ext cx="0" cy="152400"/>
          </a:xfrm>
          <a:prstGeom prst="line">
            <a:avLst/>
          </a:prstGeom>
          <a:noFill/>
          <a:ln w="12700">
            <a:solidFill>
              <a:schemeClr val="accent1"/>
            </a:solidFill>
            <a:round/>
            <a:headEnd/>
            <a:tailEnd/>
          </a:ln>
          <a:effectLst/>
        </p:spPr>
        <p:txBody>
          <a:bodyPr/>
          <a:lstStyle/>
          <a:p>
            <a:endParaRPr lang="en-US"/>
          </a:p>
        </p:txBody>
      </p:sp>
      <p:sp>
        <p:nvSpPr>
          <p:cNvPr id="1256668" name="Line 220"/>
          <p:cNvSpPr>
            <a:spLocks noChangeShapeType="1"/>
          </p:cNvSpPr>
          <p:nvPr/>
        </p:nvSpPr>
        <p:spPr bwMode="auto">
          <a:xfrm>
            <a:off x="8458200" y="3581400"/>
            <a:ext cx="0" cy="152400"/>
          </a:xfrm>
          <a:prstGeom prst="line">
            <a:avLst/>
          </a:prstGeom>
          <a:noFill/>
          <a:ln w="12700">
            <a:solidFill>
              <a:schemeClr val="accent1"/>
            </a:solidFill>
            <a:round/>
            <a:headEnd/>
            <a:tailEnd/>
          </a:ln>
          <a:effectLst/>
        </p:spPr>
        <p:txBody>
          <a:bodyPr/>
          <a:lstStyle/>
          <a:p>
            <a:endParaRPr lang="en-US"/>
          </a:p>
        </p:txBody>
      </p:sp>
      <p:sp>
        <p:nvSpPr>
          <p:cNvPr id="1256669" name="Line 221"/>
          <p:cNvSpPr>
            <a:spLocks noChangeShapeType="1"/>
          </p:cNvSpPr>
          <p:nvPr/>
        </p:nvSpPr>
        <p:spPr bwMode="auto">
          <a:xfrm>
            <a:off x="5105400" y="5715000"/>
            <a:ext cx="0" cy="152400"/>
          </a:xfrm>
          <a:prstGeom prst="line">
            <a:avLst/>
          </a:prstGeom>
          <a:noFill/>
          <a:ln w="12700">
            <a:solidFill>
              <a:schemeClr val="accent1"/>
            </a:solidFill>
            <a:round/>
            <a:headEnd/>
            <a:tailEnd/>
          </a:ln>
          <a:effectLst/>
        </p:spPr>
        <p:txBody>
          <a:bodyPr/>
          <a:lstStyle/>
          <a:p>
            <a:endParaRPr lang="en-US"/>
          </a:p>
        </p:txBody>
      </p:sp>
      <p:sp>
        <p:nvSpPr>
          <p:cNvPr id="1256672" name="Line 224"/>
          <p:cNvSpPr>
            <a:spLocks noChangeShapeType="1"/>
          </p:cNvSpPr>
          <p:nvPr/>
        </p:nvSpPr>
        <p:spPr bwMode="auto">
          <a:xfrm>
            <a:off x="5791200" y="4876800"/>
            <a:ext cx="0" cy="152400"/>
          </a:xfrm>
          <a:prstGeom prst="line">
            <a:avLst/>
          </a:prstGeom>
          <a:noFill/>
          <a:ln w="12700">
            <a:solidFill>
              <a:schemeClr val="accent1"/>
            </a:solidFill>
            <a:round/>
            <a:headEnd/>
            <a:tailEnd/>
          </a:ln>
          <a:effectLst/>
        </p:spPr>
        <p:txBody>
          <a:bodyPr/>
          <a:lstStyle/>
          <a:p>
            <a:endParaRPr lang="en-US"/>
          </a:p>
        </p:txBody>
      </p:sp>
      <p:sp>
        <p:nvSpPr>
          <p:cNvPr id="1256673" name="Line 225"/>
          <p:cNvSpPr>
            <a:spLocks noChangeShapeType="1"/>
          </p:cNvSpPr>
          <p:nvPr/>
        </p:nvSpPr>
        <p:spPr bwMode="auto">
          <a:xfrm>
            <a:off x="5181600" y="3733800"/>
            <a:ext cx="0" cy="152400"/>
          </a:xfrm>
          <a:prstGeom prst="line">
            <a:avLst/>
          </a:prstGeom>
          <a:noFill/>
          <a:ln w="12700">
            <a:solidFill>
              <a:schemeClr val="accent1"/>
            </a:solidFill>
            <a:round/>
            <a:headEnd/>
            <a:tailEnd/>
          </a:ln>
          <a:effectLst/>
        </p:spPr>
        <p:txBody>
          <a:bodyPr/>
          <a:lstStyle/>
          <a:p>
            <a:endParaRPr lang="en-US"/>
          </a:p>
        </p:txBody>
      </p:sp>
      <p:sp>
        <p:nvSpPr>
          <p:cNvPr id="179" name="Slide Number Placeholder 178"/>
          <p:cNvSpPr>
            <a:spLocks noGrp="1"/>
          </p:cNvSpPr>
          <p:nvPr>
            <p:ph type="sldNum" sz="quarter" idx="12"/>
          </p:nvPr>
        </p:nvSpPr>
        <p:spPr/>
        <p:txBody>
          <a:bodyPr/>
          <a:lstStyle/>
          <a:p>
            <a:fld id="{363C3B3F-3409-489D-8424-19C2AF53C6BC}" type="slidenum">
              <a:rPr lang="en-US" smtClean="0"/>
              <a:t>2</a:t>
            </a:fld>
            <a:endParaRPr lang="en-US"/>
          </a:p>
        </p:txBody>
      </p:sp>
      <p:sp>
        <p:nvSpPr>
          <p:cNvPr id="180" name="Footer Placeholder 179"/>
          <p:cNvSpPr>
            <a:spLocks noGrp="1"/>
          </p:cNvSpPr>
          <p:nvPr>
            <p:ph type="ftr" sz="quarter" idx="11"/>
          </p:nvPr>
        </p:nvSpPr>
        <p:spPr/>
        <p:txBody>
          <a:bodyPr/>
          <a:lstStyle/>
          <a:p>
            <a:r>
              <a:rPr lang="en-US" smtClean="0"/>
              <a:t>CSE340, ACH</a:t>
            </a:r>
            <a:endParaRPr lang="en-US"/>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8194" name="Rectangle 2"/>
          <p:cNvSpPr>
            <a:spLocks noGrp="1" noChangeArrowheads="1"/>
          </p:cNvSpPr>
          <p:nvPr>
            <p:ph type="title"/>
          </p:nvPr>
        </p:nvSpPr>
        <p:spPr>
          <a:xfrm>
            <a:off x="533400" y="304800"/>
            <a:ext cx="8229600" cy="422275"/>
          </a:xfrm>
        </p:spPr>
        <p:txBody>
          <a:bodyPr>
            <a:noAutofit/>
          </a:bodyPr>
          <a:lstStyle/>
          <a:p>
            <a:r>
              <a:rPr lang="en-US" sz="3600" dirty="0"/>
              <a:t>Adding the Hazard Hardware</a:t>
            </a:r>
          </a:p>
        </p:txBody>
      </p:sp>
      <p:sp>
        <p:nvSpPr>
          <p:cNvPr id="1288196" name="Line 4"/>
          <p:cNvSpPr>
            <a:spLocks noChangeShapeType="1"/>
          </p:cNvSpPr>
          <p:nvPr/>
        </p:nvSpPr>
        <p:spPr bwMode="auto">
          <a:xfrm>
            <a:off x="2514600" y="5257800"/>
            <a:ext cx="1752600" cy="0"/>
          </a:xfrm>
          <a:prstGeom prst="line">
            <a:avLst/>
          </a:prstGeom>
          <a:noFill/>
          <a:ln w="19050">
            <a:solidFill>
              <a:schemeClr val="tx1"/>
            </a:solidFill>
            <a:round/>
            <a:headEnd/>
            <a:tailEnd/>
          </a:ln>
          <a:effectLst/>
        </p:spPr>
        <p:txBody>
          <a:bodyPr/>
          <a:lstStyle/>
          <a:p>
            <a:endParaRPr lang="en-US"/>
          </a:p>
        </p:txBody>
      </p:sp>
      <p:sp>
        <p:nvSpPr>
          <p:cNvPr id="1288197" name="Line 5"/>
          <p:cNvSpPr>
            <a:spLocks noChangeShapeType="1"/>
          </p:cNvSpPr>
          <p:nvPr/>
        </p:nvSpPr>
        <p:spPr bwMode="auto">
          <a:xfrm>
            <a:off x="4419600" y="5257800"/>
            <a:ext cx="457200" cy="0"/>
          </a:xfrm>
          <a:prstGeom prst="line">
            <a:avLst/>
          </a:prstGeom>
          <a:noFill/>
          <a:ln w="19050">
            <a:solidFill>
              <a:schemeClr val="tx1"/>
            </a:solidFill>
            <a:round/>
            <a:headEnd/>
            <a:tailEnd/>
          </a:ln>
          <a:effectLst/>
        </p:spPr>
        <p:txBody>
          <a:bodyPr/>
          <a:lstStyle/>
          <a:p>
            <a:endParaRPr lang="en-US"/>
          </a:p>
        </p:txBody>
      </p:sp>
      <p:sp>
        <p:nvSpPr>
          <p:cNvPr id="1288198" name="Line 6"/>
          <p:cNvSpPr>
            <a:spLocks noChangeShapeType="1"/>
          </p:cNvSpPr>
          <p:nvPr/>
        </p:nvSpPr>
        <p:spPr bwMode="auto">
          <a:xfrm>
            <a:off x="6705600" y="5334000"/>
            <a:ext cx="1524000" cy="0"/>
          </a:xfrm>
          <a:prstGeom prst="line">
            <a:avLst/>
          </a:prstGeom>
          <a:noFill/>
          <a:ln w="19050">
            <a:solidFill>
              <a:schemeClr val="tx1"/>
            </a:solidFill>
            <a:round/>
            <a:headEnd/>
            <a:tailEnd/>
          </a:ln>
          <a:effectLst/>
        </p:spPr>
        <p:txBody>
          <a:bodyPr/>
          <a:lstStyle/>
          <a:p>
            <a:endParaRPr lang="en-US"/>
          </a:p>
        </p:txBody>
      </p:sp>
      <p:sp>
        <p:nvSpPr>
          <p:cNvPr id="1288199" name="Line 7"/>
          <p:cNvSpPr>
            <a:spLocks noChangeShapeType="1"/>
          </p:cNvSpPr>
          <p:nvPr/>
        </p:nvSpPr>
        <p:spPr bwMode="auto">
          <a:xfrm>
            <a:off x="2514600" y="4800600"/>
            <a:ext cx="0" cy="1143000"/>
          </a:xfrm>
          <a:prstGeom prst="line">
            <a:avLst/>
          </a:prstGeom>
          <a:noFill/>
          <a:ln w="12700">
            <a:solidFill>
              <a:schemeClr val="tx1"/>
            </a:solidFill>
            <a:round/>
            <a:headEnd/>
            <a:tailEnd/>
          </a:ln>
          <a:effectLst/>
        </p:spPr>
        <p:txBody>
          <a:bodyPr/>
          <a:lstStyle/>
          <a:p>
            <a:endParaRPr lang="en-US"/>
          </a:p>
        </p:txBody>
      </p:sp>
      <p:sp>
        <p:nvSpPr>
          <p:cNvPr id="1288200" name="Line 8"/>
          <p:cNvSpPr>
            <a:spLocks noChangeShapeType="1"/>
          </p:cNvSpPr>
          <p:nvPr/>
        </p:nvSpPr>
        <p:spPr bwMode="auto">
          <a:xfrm>
            <a:off x="2438400" y="6324600"/>
            <a:ext cx="6096000" cy="0"/>
          </a:xfrm>
          <a:prstGeom prst="line">
            <a:avLst/>
          </a:prstGeom>
          <a:noFill/>
          <a:ln w="19050">
            <a:solidFill>
              <a:schemeClr val="tx1"/>
            </a:solidFill>
            <a:round/>
            <a:headEnd/>
            <a:tailEnd/>
          </a:ln>
          <a:effectLst/>
        </p:spPr>
        <p:txBody>
          <a:bodyPr/>
          <a:lstStyle/>
          <a:p>
            <a:endParaRPr lang="en-US"/>
          </a:p>
        </p:txBody>
      </p:sp>
      <p:sp>
        <p:nvSpPr>
          <p:cNvPr id="1288201" name="Line 9"/>
          <p:cNvSpPr>
            <a:spLocks noChangeShapeType="1"/>
          </p:cNvSpPr>
          <p:nvPr/>
        </p:nvSpPr>
        <p:spPr bwMode="auto">
          <a:xfrm>
            <a:off x="8382000" y="5334000"/>
            <a:ext cx="152400" cy="0"/>
          </a:xfrm>
          <a:prstGeom prst="line">
            <a:avLst/>
          </a:prstGeom>
          <a:noFill/>
          <a:ln w="19050">
            <a:solidFill>
              <a:schemeClr val="tx1"/>
            </a:solidFill>
            <a:round/>
            <a:headEnd/>
            <a:tailEnd/>
          </a:ln>
          <a:effectLst/>
        </p:spPr>
        <p:txBody>
          <a:bodyPr/>
          <a:lstStyle/>
          <a:p>
            <a:endParaRPr lang="en-US"/>
          </a:p>
        </p:txBody>
      </p:sp>
      <p:sp>
        <p:nvSpPr>
          <p:cNvPr id="1288202" name="Line 10"/>
          <p:cNvSpPr>
            <a:spLocks noChangeShapeType="1"/>
          </p:cNvSpPr>
          <p:nvPr/>
        </p:nvSpPr>
        <p:spPr bwMode="auto">
          <a:xfrm>
            <a:off x="8534400" y="5334000"/>
            <a:ext cx="0" cy="990600"/>
          </a:xfrm>
          <a:prstGeom prst="line">
            <a:avLst/>
          </a:prstGeom>
          <a:noFill/>
          <a:ln w="12700">
            <a:solidFill>
              <a:schemeClr val="tx1"/>
            </a:solidFill>
            <a:round/>
            <a:headEnd/>
            <a:tailEnd/>
          </a:ln>
          <a:effectLst/>
        </p:spPr>
        <p:txBody>
          <a:bodyPr/>
          <a:lstStyle/>
          <a:p>
            <a:endParaRPr lang="en-US"/>
          </a:p>
        </p:txBody>
      </p:sp>
      <p:sp>
        <p:nvSpPr>
          <p:cNvPr id="1288203" name="Line 11"/>
          <p:cNvSpPr>
            <a:spLocks noChangeShapeType="1"/>
          </p:cNvSpPr>
          <p:nvPr/>
        </p:nvSpPr>
        <p:spPr bwMode="auto">
          <a:xfrm flipV="1">
            <a:off x="2438400" y="3886200"/>
            <a:ext cx="0" cy="2438400"/>
          </a:xfrm>
          <a:prstGeom prst="line">
            <a:avLst/>
          </a:prstGeom>
          <a:noFill/>
          <a:ln w="12700">
            <a:solidFill>
              <a:schemeClr val="tx1"/>
            </a:solidFill>
            <a:round/>
            <a:headEnd/>
            <a:tailEnd/>
          </a:ln>
          <a:effectLst/>
        </p:spPr>
        <p:txBody>
          <a:bodyPr/>
          <a:lstStyle/>
          <a:p>
            <a:endParaRPr lang="en-US"/>
          </a:p>
        </p:txBody>
      </p:sp>
      <p:sp>
        <p:nvSpPr>
          <p:cNvPr id="1288204" name="Line 12"/>
          <p:cNvSpPr>
            <a:spLocks noChangeShapeType="1"/>
          </p:cNvSpPr>
          <p:nvPr/>
        </p:nvSpPr>
        <p:spPr bwMode="auto">
          <a:xfrm>
            <a:off x="2438400" y="3886200"/>
            <a:ext cx="381000" cy="0"/>
          </a:xfrm>
          <a:prstGeom prst="line">
            <a:avLst/>
          </a:prstGeom>
          <a:noFill/>
          <a:ln w="12700">
            <a:solidFill>
              <a:schemeClr val="tx1"/>
            </a:solidFill>
            <a:round/>
            <a:headEnd/>
            <a:tailEnd type="triangle" w="med" len="med"/>
          </a:ln>
          <a:effectLst/>
        </p:spPr>
        <p:txBody>
          <a:bodyPr/>
          <a:lstStyle/>
          <a:p>
            <a:endParaRPr lang="en-US"/>
          </a:p>
        </p:txBody>
      </p:sp>
      <p:grpSp>
        <p:nvGrpSpPr>
          <p:cNvPr id="2" name="Group 13"/>
          <p:cNvGrpSpPr>
            <a:grpSpLocks/>
          </p:cNvGrpSpPr>
          <p:nvPr/>
        </p:nvGrpSpPr>
        <p:grpSpPr bwMode="auto">
          <a:xfrm>
            <a:off x="1447800" y="1981200"/>
            <a:ext cx="381000" cy="914400"/>
            <a:chOff x="1392" y="2880"/>
            <a:chExt cx="288" cy="480"/>
          </a:xfrm>
        </p:grpSpPr>
        <p:sp>
          <p:nvSpPr>
            <p:cNvPr id="1288206" name="Line 14"/>
            <p:cNvSpPr>
              <a:spLocks noChangeShapeType="1"/>
            </p:cNvSpPr>
            <p:nvPr/>
          </p:nvSpPr>
          <p:spPr bwMode="auto">
            <a:xfrm>
              <a:off x="1392" y="3072"/>
              <a:ext cx="48" cy="48"/>
            </a:xfrm>
            <a:prstGeom prst="line">
              <a:avLst/>
            </a:prstGeom>
            <a:noFill/>
            <a:ln w="12700">
              <a:solidFill>
                <a:schemeClr val="tx1"/>
              </a:solidFill>
              <a:round/>
              <a:headEnd/>
              <a:tailEnd/>
            </a:ln>
            <a:effectLst/>
          </p:spPr>
          <p:txBody>
            <a:bodyPr/>
            <a:lstStyle/>
            <a:p>
              <a:endParaRPr lang="en-US"/>
            </a:p>
          </p:txBody>
        </p:sp>
        <p:sp>
          <p:nvSpPr>
            <p:cNvPr id="1288207" name="Line 15"/>
            <p:cNvSpPr>
              <a:spLocks noChangeShapeType="1"/>
            </p:cNvSpPr>
            <p:nvPr/>
          </p:nvSpPr>
          <p:spPr bwMode="auto">
            <a:xfrm flipH="1">
              <a:off x="1392" y="3120"/>
              <a:ext cx="48" cy="48"/>
            </a:xfrm>
            <a:prstGeom prst="line">
              <a:avLst/>
            </a:prstGeom>
            <a:noFill/>
            <a:ln w="12700">
              <a:solidFill>
                <a:schemeClr val="tx1"/>
              </a:solidFill>
              <a:round/>
              <a:headEnd/>
              <a:tailEnd/>
            </a:ln>
            <a:effectLst/>
          </p:spPr>
          <p:txBody>
            <a:bodyPr/>
            <a:lstStyle/>
            <a:p>
              <a:endParaRPr lang="en-US"/>
            </a:p>
          </p:txBody>
        </p:sp>
        <p:sp>
          <p:nvSpPr>
            <p:cNvPr id="1288208" name="Line 16"/>
            <p:cNvSpPr>
              <a:spLocks noChangeShapeType="1"/>
            </p:cNvSpPr>
            <p:nvPr/>
          </p:nvSpPr>
          <p:spPr bwMode="auto">
            <a:xfrm flipV="1">
              <a:off x="1392" y="2880"/>
              <a:ext cx="0" cy="192"/>
            </a:xfrm>
            <a:prstGeom prst="line">
              <a:avLst/>
            </a:prstGeom>
            <a:noFill/>
            <a:ln w="12700">
              <a:solidFill>
                <a:schemeClr val="tx1"/>
              </a:solidFill>
              <a:round/>
              <a:headEnd/>
              <a:tailEnd/>
            </a:ln>
            <a:effectLst/>
          </p:spPr>
          <p:txBody>
            <a:bodyPr/>
            <a:lstStyle/>
            <a:p>
              <a:endParaRPr lang="en-US"/>
            </a:p>
          </p:txBody>
        </p:sp>
        <p:sp>
          <p:nvSpPr>
            <p:cNvPr id="1288209" name="Line 17"/>
            <p:cNvSpPr>
              <a:spLocks noChangeShapeType="1"/>
            </p:cNvSpPr>
            <p:nvPr/>
          </p:nvSpPr>
          <p:spPr bwMode="auto">
            <a:xfrm flipV="1">
              <a:off x="1392" y="3168"/>
              <a:ext cx="0" cy="192"/>
            </a:xfrm>
            <a:prstGeom prst="line">
              <a:avLst/>
            </a:prstGeom>
            <a:noFill/>
            <a:ln w="12700">
              <a:solidFill>
                <a:schemeClr val="tx1"/>
              </a:solidFill>
              <a:round/>
              <a:headEnd/>
              <a:tailEnd/>
            </a:ln>
            <a:effectLst/>
          </p:spPr>
          <p:txBody>
            <a:bodyPr/>
            <a:lstStyle/>
            <a:p>
              <a:endParaRPr lang="en-US"/>
            </a:p>
          </p:txBody>
        </p:sp>
        <p:sp>
          <p:nvSpPr>
            <p:cNvPr id="1288210" name="Line 18"/>
            <p:cNvSpPr>
              <a:spLocks noChangeShapeType="1"/>
            </p:cNvSpPr>
            <p:nvPr/>
          </p:nvSpPr>
          <p:spPr bwMode="auto">
            <a:xfrm flipV="1">
              <a:off x="1392" y="3216"/>
              <a:ext cx="288" cy="144"/>
            </a:xfrm>
            <a:prstGeom prst="line">
              <a:avLst/>
            </a:prstGeom>
            <a:noFill/>
            <a:ln w="12700">
              <a:solidFill>
                <a:schemeClr val="tx1"/>
              </a:solidFill>
              <a:round/>
              <a:headEnd/>
              <a:tailEnd/>
            </a:ln>
            <a:effectLst/>
          </p:spPr>
          <p:txBody>
            <a:bodyPr/>
            <a:lstStyle/>
            <a:p>
              <a:endParaRPr lang="en-US"/>
            </a:p>
          </p:txBody>
        </p:sp>
        <p:sp>
          <p:nvSpPr>
            <p:cNvPr id="1288211" name="Line 19"/>
            <p:cNvSpPr>
              <a:spLocks noChangeShapeType="1"/>
            </p:cNvSpPr>
            <p:nvPr/>
          </p:nvSpPr>
          <p:spPr bwMode="auto">
            <a:xfrm flipV="1">
              <a:off x="1680" y="3024"/>
              <a:ext cx="0" cy="192"/>
            </a:xfrm>
            <a:prstGeom prst="line">
              <a:avLst/>
            </a:prstGeom>
            <a:noFill/>
            <a:ln w="12700">
              <a:solidFill>
                <a:schemeClr val="tx1"/>
              </a:solidFill>
              <a:round/>
              <a:headEnd/>
              <a:tailEnd/>
            </a:ln>
            <a:effectLst/>
          </p:spPr>
          <p:txBody>
            <a:bodyPr/>
            <a:lstStyle/>
            <a:p>
              <a:endParaRPr lang="en-US"/>
            </a:p>
          </p:txBody>
        </p:sp>
        <p:sp>
          <p:nvSpPr>
            <p:cNvPr id="1288212" name="Line 20"/>
            <p:cNvSpPr>
              <a:spLocks noChangeShapeType="1"/>
            </p:cNvSpPr>
            <p:nvPr/>
          </p:nvSpPr>
          <p:spPr bwMode="auto">
            <a:xfrm>
              <a:off x="1392" y="2880"/>
              <a:ext cx="288" cy="144"/>
            </a:xfrm>
            <a:prstGeom prst="line">
              <a:avLst/>
            </a:prstGeom>
            <a:noFill/>
            <a:ln w="12700">
              <a:solidFill>
                <a:schemeClr val="tx1"/>
              </a:solidFill>
              <a:round/>
              <a:headEnd/>
              <a:tailEnd/>
            </a:ln>
            <a:effectLst/>
          </p:spPr>
          <p:txBody>
            <a:bodyPr/>
            <a:lstStyle/>
            <a:p>
              <a:endParaRPr lang="en-US"/>
            </a:p>
          </p:txBody>
        </p:sp>
      </p:grpSp>
      <p:sp>
        <p:nvSpPr>
          <p:cNvPr id="1288213" name="Rectangle 21"/>
          <p:cNvSpPr>
            <a:spLocks noChangeArrowheads="1"/>
          </p:cNvSpPr>
          <p:nvPr/>
        </p:nvSpPr>
        <p:spPr bwMode="auto">
          <a:xfrm>
            <a:off x="762000" y="2971800"/>
            <a:ext cx="1295400" cy="1447800"/>
          </a:xfrm>
          <a:prstGeom prst="rect">
            <a:avLst/>
          </a:prstGeom>
          <a:noFill/>
          <a:ln w="12700">
            <a:solidFill>
              <a:schemeClr val="tx1"/>
            </a:solidFill>
            <a:miter lim="800000"/>
            <a:headEnd/>
            <a:tailEnd/>
          </a:ln>
          <a:effectLst/>
        </p:spPr>
        <p:txBody>
          <a:bodyPr wrap="none" anchor="ctr"/>
          <a:lstStyle/>
          <a:p>
            <a:endParaRPr lang="en-US"/>
          </a:p>
        </p:txBody>
      </p:sp>
      <p:sp>
        <p:nvSpPr>
          <p:cNvPr id="1288214" name="Rectangle 22"/>
          <p:cNvSpPr>
            <a:spLocks noChangeArrowheads="1"/>
          </p:cNvSpPr>
          <p:nvPr/>
        </p:nvSpPr>
        <p:spPr bwMode="auto">
          <a:xfrm>
            <a:off x="381000" y="3352800"/>
            <a:ext cx="152400" cy="838200"/>
          </a:xfrm>
          <a:prstGeom prst="rect">
            <a:avLst/>
          </a:prstGeom>
          <a:noFill/>
          <a:ln w="12700">
            <a:solidFill>
              <a:schemeClr val="accent2"/>
            </a:solidFill>
            <a:miter lim="800000"/>
            <a:headEnd/>
            <a:tailEnd/>
          </a:ln>
          <a:effectLst/>
        </p:spPr>
        <p:txBody>
          <a:bodyPr wrap="none" anchor="ctr"/>
          <a:lstStyle/>
          <a:p>
            <a:endParaRPr lang="en-US"/>
          </a:p>
        </p:txBody>
      </p:sp>
      <p:sp>
        <p:nvSpPr>
          <p:cNvPr id="1288215" name="Line 23"/>
          <p:cNvSpPr>
            <a:spLocks noChangeShapeType="1"/>
          </p:cNvSpPr>
          <p:nvPr/>
        </p:nvSpPr>
        <p:spPr bwMode="auto">
          <a:xfrm>
            <a:off x="533400" y="3733800"/>
            <a:ext cx="228600" cy="0"/>
          </a:xfrm>
          <a:prstGeom prst="line">
            <a:avLst/>
          </a:prstGeom>
          <a:noFill/>
          <a:ln w="28575">
            <a:solidFill>
              <a:schemeClr val="tx1"/>
            </a:solidFill>
            <a:round/>
            <a:headEnd/>
            <a:tailEnd type="triangle" w="med" len="med"/>
          </a:ln>
          <a:effectLst/>
        </p:spPr>
        <p:txBody>
          <a:bodyPr/>
          <a:lstStyle/>
          <a:p>
            <a:endParaRPr lang="en-US"/>
          </a:p>
        </p:txBody>
      </p:sp>
      <p:sp>
        <p:nvSpPr>
          <p:cNvPr id="1288216" name="Line 24"/>
          <p:cNvSpPr>
            <a:spLocks noChangeShapeType="1"/>
          </p:cNvSpPr>
          <p:nvPr/>
        </p:nvSpPr>
        <p:spPr bwMode="auto">
          <a:xfrm>
            <a:off x="609600" y="2133600"/>
            <a:ext cx="838200" cy="0"/>
          </a:xfrm>
          <a:prstGeom prst="line">
            <a:avLst/>
          </a:prstGeom>
          <a:noFill/>
          <a:ln w="28575">
            <a:solidFill>
              <a:schemeClr val="tx1"/>
            </a:solidFill>
            <a:round/>
            <a:headEnd/>
            <a:tailEnd type="triangle" w="med" len="med"/>
          </a:ln>
          <a:effectLst/>
        </p:spPr>
        <p:txBody>
          <a:bodyPr/>
          <a:lstStyle/>
          <a:p>
            <a:endParaRPr lang="en-US"/>
          </a:p>
        </p:txBody>
      </p:sp>
      <p:sp>
        <p:nvSpPr>
          <p:cNvPr id="1288217" name="Line 25"/>
          <p:cNvSpPr>
            <a:spLocks noChangeShapeType="1"/>
          </p:cNvSpPr>
          <p:nvPr/>
        </p:nvSpPr>
        <p:spPr bwMode="auto">
          <a:xfrm>
            <a:off x="1066800" y="2743200"/>
            <a:ext cx="381000" cy="0"/>
          </a:xfrm>
          <a:prstGeom prst="line">
            <a:avLst/>
          </a:prstGeom>
          <a:noFill/>
          <a:ln w="28575">
            <a:solidFill>
              <a:schemeClr val="tx1"/>
            </a:solidFill>
            <a:round/>
            <a:headEnd/>
            <a:tailEnd type="triangle" w="med" len="med"/>
          </a:ln>
          <a:effectLst/>
        </p:spPr>
        <p:txBody>
          <a:bodyPr/>
          <a:lstStyle/>
          <a:p>
            <a:endParaRPr lang="en-US"/>
          </a:p>
        </p:txBody>
      </p:sp>
      <p:sp>
        <p:nvSpPr>
          <p:cNvPr id="1288218" name="Text Box 26"/>
          <p:cNvSpPr txBox="1">
            <a:spLocks noChangeArrowheads="1"/>
          </p:cNvSpPr>
          <p:nvPr/>
        </p:nvSpPr>
        <p:spPr bwMode="auto">
          <a:xfrm>
            <a:off x="685800" y="3505200"/>
            <a:ext cx="741363" cy="457200"/>
          </a:xfrm>
          <a:prstGeom prst="rect">
            <a:avLst/>
          </a:prstGeom>
          <a:noFill/>
          <a:ln w="12700">
            <a:noFill/>
            <a:miter lim="800000"/>
            <a:headEnd/>
            <a:tailEnd/>
          </a:ln>
          <a:effectLst/>
        </p:spPr>
        <p:txBody>
          <a:bodyPr wrap="none">
            <a:spAutoFit/>
          </a:bodyPr>
          <a:lstStyle/>
          <a:p>
            <a:r>
              <a:rPr lang="en-US" sz="1200">
                <a:solidFill>
                  <a:schemeClr val="tx1"/>
                </a:solidFill>
              </a:rPr>
              <a:t>Read</a:t>
            </a:r>
          </a:p>
          <a:p>
            <a:r>
              <a:rPr lang="en-US" sz="1200">
                <a:solidFill>
                  <a:schemeClr val="tx1"/>
                </a:solidFill>
              </a:rPr>
              <a:t>Address</a:t>
            </a:r>
          </a:p>
        </p:txBody>
      </p:sp>
      <p:sp>
        <p:nvSpPr>
          <p:cNvPr id="1288219" name="Text Box 27"/>
          <p:cNvSpPr txBox="1">
            <a:spLocks noChangeArrowheads="1"/>
          </p:cNvSpPr>
          <p:nvPr/>
        </p:nvSpPr>
        <p:spPr bwMode="auto">
          <a:xfrm>
            <a:off x="928688" y="3025775"/>
            <a:ext cx="1098550" cy="517525"/>
          </a:xfrm>
          <a:prstGeom prst="rect">
            <a:avLst/>
          </a:prstGeom>
          <a:noFill/>
          <a:ln w="12700">
            <a:noFill/>
            <a:miter lim="800000"/>
            <a:headEnd/>
            <a:tailEnd/>
          </a:ln>
          <a:effectLst/>
        </p:spPr>
        <p:txBody>
          <a:bodyPr wrap="none">
            <a:spAutoFit/>
          </a:bodyPr>
          <a:lstStyle/>
          <a:p>
            <a:pPr algn="ctr"/>
            <a:r>
              <a:rPr lang="en-US" sz="1400" b="1">
                <a:solidFill>
                  <a:schemeClr val="tx1"/>
                </a:solidFill>
              </a:rPr>
              <a:t>Instruction</a:t>
            </a:r>
          </a:p>
          <a:p>
            <a:pPr algn="ctr"/>
            <a:r>
              <a:rPr lang="en-US" sz="1400" b="1">
                <a:solidFill>
                  <a:schemeClr val="tx1"/>
                </a:solidFill>
              </a:rPr>
              <a:t>Memory</a:t>
            </a:r>
          </a:p>
        </p:txBody>
      </p:sp>
      <p:sp>
        <p:nvSpPr>
          <p:cNvPr id="1288220" name="Text Box 28"/>
          <p:cNvSpPr txBox="1">
            <a:spLocks noChangeArrowheads="1"/>
          </p:cNvSpPr>
          <p:nvPr/>
        </p:nvSpPr>
        <p:spPr bwMode="auto">
          <a:xfrm>
            <a:off x="1447800" y="2286000"/>
            <a:ext cx="481013" cy="274638"/>
          </a:xfrm>
          <a:prstGeom prst="rect">
            <a:avLst/>
          </a:prstGeom>
          <a:noFill/>
          <a:ln w="12700">
            <a:noFill/>
            <a:miter lim="800000"/>
            <a:headEnd/>
            <a:tailEnd/>
          </a:ln>
          <a:effectLst/>
        </p:spPr>
        <p:txBody>
          <a:bodyPr wrap="none">
            <a:spAutoFit/>
          </a:bodyPr>
          <a:lstStyle/>
          <a:p>
            <a:r>
              <a:rPr lang="en-US" sz="1200" b="1">
                <a:solidFill>
                  <a:schemeClr val="tx1"/>
                </a:solidFill>
              </a:rPr>
              <a:t>Add</a:t>
            </a:r>
          </a:p>
        </p:txBody>
      </p:sp>
      <p:sp>
        <p:nvSpPr>
          <p:cNvPr id="1288221" name="Text Box 29"/>
          <p:cNvSpPr txBox="1">
            <a:spLocks noChangeArrowheads="1"/>
          </p:cNvSpPr>
          <p:nvPr/>
        </p:nvSpPr>
        <p:spPr bwMode="auto">
          <a:xfrm rot="-5400000">
            <a:off x="244475" y="3565525"/>
            <a:ext cx="395288" cy="274638"/>
          </a:xfrm>
          <a:prstGeom prst="rect">
            <a:avLst/>
          </a:prstGeom>
          <a:noFill/>
          <a:ln w="12700">
            <a:noFill/>
            <a:miter lim="800000"/>
            <a:headEnd/>
            <a:tailEnd/>
          </a:ln>
          <a:effectLst/>
        </p:spPr>
        <p:txBody>
          <a:bodyPr wrap="none">
            <a:spAutoFit/>
          </a:bodyPr>
          <a:lstStyle/>
          <a:p>
            <a:r>
              <a:rPr lang="en-US" sz="1200" b="1">
                <a:solidFill>
                  <a:schemeClr val="accent2"/>
                </a:solidFill>
              </a:rPr>
              <a:t>PC</a:t>
            </a:r>
          </a:p>
        </p:txBody>
      </p:sp>
      <p:sp>
        <p:nvSpPr>
          <p:cNvPr id="1288222" name="Line 30"/>
          <p:cNvSpPr>
            <a:spLocks noChangeShapeType="1"/>
          </p:cNvSpPr>
          <p:nvPr/>
        </p:nvSpPr>
        <p:spPr bwMode="auto">
          <a:xfrm>
            <a:off x="152400" y="3733800"/>
            <a:ext cx="228600" cy="0"/>
          </a:xfrm>
          <a:prstGeom prst="line">
            <a:avLst/>
          </a:prstGeom>
          <a:noFill/>
          <a:ln w="28575">
            <a:solidFill>
              <a:schemeClr val="tx1"/>
            </a:solidFill>
            <a:round/>
            <a:headEnd/>
            <a:tailEnd type="triangle" w="med" len="med"/>
          </a:ln>
          <a:effectLst/>
        </p:spPr>
        <p:txBody>
          <a:bodyPr/>
          <a:lstStyle/>
          <a:p>
            <a:endParaRPr lang="en-US"/>
          </a:p>
        </p:txBody>
      </p:sp>
      <p:sp>
        <p:nvSpPr>
          <p:cNvPr id="1288223" name="Text Box 31"/>
          <p:cNvSpPr txBox="1">
            <a:spLocks noChangeArrowheads="1"/>
          </p:cNvSpPr>
          <p:nvPr/>
        </p:nvSpPr>
        <p:spPr bwMode="auto">
          <a:xfrm>
            <a:off x="838200" y="2590800"/>
            <a:ext cx="268288" cy="274638"/>
          </a:xfrm>
          <a:prstGeom prst="rect">
            <a:avLst/>
          </a:prstGeom>
          <a:noFill/>
          <a:ln w="12700">
            <a:noFill/>
            <a:miter lim="800000"/>
            <a:headEnd/>
            <a:tailEnd/>
          </a:ln>
          <a:effectLst/>
        </p:spPr>
        <p:txBody>
          <a:bodyPr wrap="none">
            <a:spAutoFit/>
          </a:bodyPr>
          <a:lstStyle/>
          <a:p>
            <a:r>
              <a:rPr lang="en-US" sz="1200" b="1">
                <a:solidFill>
                  <a:schemeClr val="tx1"/>
                </a:solidFill>
              </a:rPr>
              <a:t>4</a:t>
            </a:r>
          </a:p>
        </p:txBody>
      </p:sp>
      <p:sp>
        <p:nvSpPr>
          <p:cNvPr id="1288224" name="Line 32"/>
          <p:cNvSpPr>
            <a:spLocks noChangeShapeType="1"/>
          </p:cNvSpPr>
          <p:nvPr/>
        </p:nvSpPr>
        <p:spPr bwMode="auto">
          <a:xfrm>
            <a:off x="152400" y="1295400"/>
            <a:ext cx="0" cy="2438400"/>
          </a:xfrm>
          <a:prstGeom prst="line">
            <a:avLst/>
          </a:prstGeom>
          <a:noFill/>
          <a:ln w="28575">
            <a:solidFill>
              <a:schemeClr val="tx1"/>
            </a:solidFill>
            <a:round/>
            <a:headEnd/>
            <a:tailEnd/>
          </a:ln>
          <a:effectLst/>
        </p:spPr>
        <p:txBody>
          <a:bodyPr/>
          <a:lstStyle/>
          <a:p>
            <a:endParaRPr lang="en-US"/>
          </a:p>
        </p:txBody>
      </p:sp>
      <p:sp>
        <p:nvSpPr>
          <p:cNvPr id="1288225" name="AutoShape 33"/>
          <p:cNvSpPr>
            <a:spLocks noChangeArrowheads="1"/>
          </p:cNvSpPr>
          <p:nvPr/>
        </p:nvSpPr>
        <p:spPr bwMode="auto">
          <a:xfrm rot="5400000" flipH="1">
            <a:off x="609600" y="1219200"/>
            <a:ext cx="6858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1288226" name="Line 34"/>
          <p:cNvSpPr>
            <a:spLocks noChangeShapeType="1"/>
          </p:cNvSpPr>
          <p:nvPr/>
        </p:nvSpPr>
        <p:spPr bwMode="auto">
          <a:xfrm flipH="1">
            <a:off x="152400" y="1295400"/>
            <a:ext cx="700088" cy="0"/>
          </a:xfrm>
          <a:prstGeom prst="line">
            <a:avLst/>
          </a:prstGeom>
          <a:noFill/>
          <a:ln w="28575">
            <a:solidFill>
              <a:schemeClr val="tx1"/>
            </a:solidFill>
            <a:round/>
            <a:headEnd/>
            <a:tailEnd/>
          </a:ln>
          <a:effectLst/>
        </p:spPr>
        <p:txBody>
          <a:bodyPr/>
          <a:lstStyle/>
          <a:p>
            <a:endParaRPr lang="en-US"/>
          </a:p>
        </p:txBody>
      </p:sp>
      <p:sp>
        <p:nvSpPr>
          <p:cNvPr id="1288229" name="Line 37"/>
          <p:cNvSpPr>
            <a:spLocks noChangeShapeType="1"/>
          </p:cNvSpPr>
          <p:nvPr/>
        </p:nvSpPr>
        <p:spPr bwMode="auto">
          <a:xfrm flipH="1">
            <a:off x="1066800" y="1143000"/>
            <a:ext cx="5867400" cy="0"/>
          </a:xfrm>
          <a:prstGeom prst="line">
            <a:avLst/>
          </a:prstGeom>
          <a:noFill/>
          <a:ln w="28575">
            <a:solidFill>
              <a:srgbClr val="CC3399"/>
            </a:solidFill>
            <a:round/>
            <a:headEnd/>
            <a:tailEnd type="triangle" w="med" len="med"/>
          </a:ln>
          <a:effectLst/>
        </p:spPr>
        <p:txBody>
          <a:bodyPr/>
          <a:lstStyle/>
          <a:p>
            <a:endParaRPr lang="en-US"/>
          </a:p>
        </p:txBody>
      </p:sp>
      <p:sp>
        <p:nvSpPr>
          <p:cNvPr id="1288230" name="Line 38"/>
          <p:cNvSpPr>
            <a:spLocks noChangeShapeType="1"/>
          </p:cNvSpPr>
          <p:nvPr/>
        </p:nvSpPr>
        <p:spPr bwMode="auto">
          <a:xfrm flipH="1">
            <a:off x="2590800" y="6477000"/>
            <a:ext cx="6400800" cy="0"/>
          </a:xfrm>
          <a:prstGeom prst="line">
            <a:avLst/>
          </a:prstGeom>
          <a:noFill/>
          <a:ln w="28575">
            <a:solidFill>
              <a:srgbClr val="CC3399"/>
            </a:solidFill>
            <a:round/>
            <a:headEnd/>
            <a:tailEnd/>
          </a:ln>
          <a:effectLst/>
        </p:spPr>
        <p:txBody>
          <a:bodyPr/>
          <a:lstStyle/>
          <a:p>
            <a:endParaRPr lang="en-US"/>
          </a:p>
        </p:txBody>
      </p:sp>
      <p:sp>
        <p:nvSpPr>
          <p:cNvPr id="1288231" name="Rectangle 39"/>
          <p:cNvSpPr>
            <a:spLocks noChangeArrowheads="1"/>
          </p:cNvSpPr>
          <p:nvPr/>
        </p:nvSpPr>
        <p:spPr bwMode="auto">
          <a:xfrm>
            <a:off x="2819400" y="2971800"/>
            <a:ext cx="1295400" cy="1447800"/>
          </a:xfrm>
          <a:prstGeom prst="rect">
            <a:avLst/>
          </a:prstGeom>
          <a:noFill/>
          <a:ln w="12700">
            <a:solidFill>
              <a:schemeClr val="tx1"/>
            </a:solidFill>
            <a:miter lim="800000"/>
            <a:headEnd/>
            <a:tailEnd/>
          </a:ln>
          <a:effectLst/>
        </p:spPr>
        <p:txBody>
          <a:bodyPr wrap="none" anchor="ctr"/>
          <a:lstStyle/>
          <a:p>
            <a:endParaRPr lang="en-US"/>
          </a:p>
        </p:txBody>
      </p:sp>
      <p:sp>
        <p:nvSpPr>
          <p:cNvPr id="1288232" name="Line 40"/>
          <p:cNvSpPr>
            <a:spLocks noChangeShapeType="1"/>
          </p:cNvSpPr>
          <p:nvPr/>
        </p:nvSpPr>
        <p:spPr bwMode="auto">
          <a:xfrm>
            <a:off x="2057400" y="3733800"/>
            <a:ext cx="152400" cy="0"/>
          </a:xfrm>
          <a:prstGeom prst="line">
            <a:avLst/>
          </a:prstGeom>
          <a:noFill/>
          <a:ln w="28575">
            <a:solidFill>
              <a:schemeClr val="tx1"/>
            </a:solidFill>
            <a:round/>
            <a:headEnd/>
            <a:tailEnd/>
          </a:ln>
          <a:effectLst/>
        </p:spPr>
        <p:txBody>
          <a:bodyPr/>
          <a:lstStyle/>
          <a:p>
            <a:endParaRPr lang="en-US"/>
          </a:p>
        </p:txBody>
      </p:sp>
      <p:sp>
        <p:nvSpPr>
          <p:cNvPr id="1288233" name="Line 41"/>
          <p:cNvSpPr>
            <a:spLocks noChangeShapeType="1"/>
          </p:cNvSpPr>
          <p:nvPr/>
        </p:nvSpPr>
        <p:spPr bwMode="auto">
          <a:xfrm>
            <a:off x="2514600" y="3505200"/>
            <a:ext cx="304800" cy="0"/>
          </a:xfrm>
          <a:prstGeom prst="line">
            <a:avLst/>
          </a:prstGeom>
          <a:noFill/>
          <a:ln w="19050">
            <a:solidFill>
              <a:schemeClr val="tx1"/>
            </a:solidFill>
            <a:round/>
            <a:headEnd/>
            <a:tailEnd type="triangle" w="med" len="med"/>
          </a:ln>
          <a:effectLst/>
        </p:spPr>
        <p:txBody>
          <a:bodyPr/>
          <a:lstStyle/>
          <a:p>
            <a:endParaRPr lang="en-US"/>
          </a:p>
        </p:txBody>
      </p:sp>
      <p:sp>
        <p:nvSpPr>
          <p:cNvPr id="1288234" name="Text Box 42"/>
          <p:cNvSpPr txBox="1">
            <a:spLocks noChangeArrowheads="1"/>
          </p:cNvSpPr>
          <p:nvPr/>
        </p:nvSpPr>
        <p:spPr bwMode="auto">
          <a:xfrm>
            <a:off x="2743200" y="4114800"/>
            <a:ext cx="903288" cy="274638"/>
          </a:xfrm>
          <a:prstGeom prst="rect">
            <a:avLst/>
          </a:prstGeom>
          <a:noFill/>
          <a:ln w="12700">
            <a:noFill/>
            <a:miter lim="800000"/>
            <a:headEnd/>
            <a:tailEnd/>
          </a:ln>
          <a:effectLst/>
        </p:spPr>
        <p:txBody>
          <a:bodyPr wrap="none">
            <a:spAutoFit/>
          </a:bodyPr>
          <a:lstStyle/>
          <a:p>
            <a:r>
              <a:rPr lang="en-US" sz="1200">
                <a:solidFill>
                  <a:schemeClr val="tx1"/>
                </a:solidFill>
              </a:rPr>
              <a:t>Write Data</a:t>
            </a:r>
          </a:p>
        </p:txBody>
      </p:sp>
      <p:sp>
        <p:nvSpPr>
          <p:cNvPr id="1288235" name="Text Box 43"/>
          <p:cNvSpPr txBox="1">
            <a:spLocks noChangeArrowheads="1"/>
          </p:cNvSpPr>
          <p:nvPr/>
        </p:nvSpPr>
        <p:spPr bwMode="auto">
          <a:xfrm>
            <a:off x="2743200" y="2971800"/>
            <a:ext cx="1036638" cy="274638"/>
          </a:xfrm>
          <a:prstGeom prst="rect">
            <a:avLst/>
          </a:prstGeom>
          <a:noFill/>
          <a:ln w="12700">
            <a:noFill/>
            <a:miter lim="800000"/>
            <a:headEnd/>
            <a:tailEnd/>
          </a:ln>
          <a:effectLst/>
        </p:spPr>
        <p:txBody>
          <a:bodyPr wrap="none">
            <a:spAutoFit/>
          </a:bodyPr>
          <a:lstStyle/>
          <a:p>
            <a:r>
              <a:rPr lang="en-US" sz="1200">
                <a:solidFill>
                  <a:schemeClr val="tx1"/>
                </a:solidFill>
              </a:rPr>
              <a:t>Read Addr 1</a:t>
            </a:r>
          </a:p>
        </p:txBody>
      </p:sp>
      <p:sp>
        <p:nvSpPr>
          <p:cNvPr id="1288236" name="Text Box 44"/>
          <p:cNvSpPr txBox="1">
            <a:spLocks noChangeArrowheads="1"/>
          </p:cNvSpPr>
          <p:nvPr/>
        </p:nvSpPr>
        <p:spPr bwMode="auto">
          <a:xfrm>
            <a:off x="2743200" y="3352800"/>
            <a:ext cx="1036638" cy="274638"/>
          </a:xfrm>
          <a:prstGeom prst="rect">
            <a:avLst/>
          </a:prstGeom>
          <a:noFill/>
          <a:ln w="12700">
            <a:noFill/>
            <a:miter lim="800000"/>
            <a:headEnd/>
            <a:tailEnd/>
          </a:ln>
          <a:effectLst/>
        </p:spPr>
        <p:txBody>
          <a:bodyPr wrap="none">
            <a:spAutoFit/>
          </a:bodyPr>
          <a:lstStyle/>
          <a:p>
            <a:r>
              <a:rPr lang="en-US" sz="1200">
                <a:solidFill>
                  <a:schemeClr val="tx1"/>
                </a:solidFill>
              </a:rPr>
              <a:t>Read Addr 2</a:t>
            </a:r>
          </a:p>
        </p:txBody>
      </p:sp>
      <p:sp>
        <p:nvSpPr>
          <p:cNvPr id="1288237" name="Text Box 45"/>
          <p:cNvSpPr txBox="1">
            <a:spLocks noChangeArrowheads="1"/>
          </p:cNvSpPr>
          <p:nvPr/>
        </p:nvSpPr>
        <p:spPr bwMode="auto">
          <a:xfrm>
            <a:off x="2743200" y="3733800"/>
            <a:ext cx="903288" cy="274638"/>
          </a:xfrm>
          <a:prstGeom prst="rect">
            <a:avLst/>
          </a:prstGeom>
          <a:noFill/>
          <a:ln w="12700">
            <a:noFill/>
            <a:miter lim="800000"/>
            <a:headEnd/>
            <a:tailEnd/>
          </a:ln>
          <a:effectLst/>
        </p:spPr>
        <p:txBody>
          <a:bodyPr wrap="none">
            <a:spAutoFit/>
          </a:bodyPr>
          <a:lstStyle/>
          <a:p>
            <a:r>
              <a:rPr lang="en-US" sz="1200">
                <a:solidFill>
                  <a:schemeClr val="tx1"/>
                </a:solidFill>
              </a:rPr>
              <a:t>Write Addr</a:t>
            </a:r>
          </a:p>
        </p:txBody>
      </p:sp>
      <p:sp>
        <p:nvSpPr>
          <p:cNvPr id="1288238" name="Text Box 46"/>
          <p:cNvSpPr txBox="1">
            <a:spLocks noChangeArrowheads="1"/>
          </p:cNvSpPr>
          <p:nvPr/>
        </p:nvSpPr>
        <p:spPr bwMode="auto">
          <a:xfrm>
            <a:off x="2819400" y="3124200"/>
            <a:ext cx="893763" cy="730250"/>
          </a:xfrm>
          <a:prstGeom prst="rect">
            <a:avLst/>
          </a:prstGeom>
          <a:noFill/>
          <a:ln w="12700">
            <a:noFill/>
            <a:miter lim="800000"/>
            <a:headEnd/>
            <a:tailEnd/>
          </a:ln>
          <a:effectLst/>
        </p:spPr>
        <p:txBody>
          <a:bodyPr wrap="none">
            <a:spAutoFit/>
          </a:bodyPr>
          <a:lstStyle/>
          <a:p>
            <a:pPr algn="ctr"/>
            <a:r>
              <a:rPr lang="en-US" sz="1400" b="1">
                <a:solidFill>
                  <a:schemeClr val="tx1"/>
                </a:solidFill>
              </a:rPr>
              <a:t>Register</a:t>
            </a:r>
          </a:p>
          <a:p>
            <a:pPr algn="ctr"/>
            <a:endParaRPr lang="en-US" sz="1400" b="1">
              <a:solidFill>
                <a:schemeClr val="tx1"/>
              </a:solidFill>
            </a:endParaRPr>
          </a:p>
          <a:p>
            <a:pPr algn="ctr"/>
            <a:r>
              <a:rPr lang="en-US" sz="1400" b="1">
                <a:solidFill>
                  <a:schemeClr val="tx1"/>
                </a:solidFill>
              </a:rPr>
              <a:t>File</a:t>
            </a:r>
          </a:p>
        </p:txBody>
      </p:sp>
      <p:sp>
        <p:nvSpPr>
          <p:cNvPr id="1288239" name="Text Box 47"/>
          <p:cNvSpPr txBox="1">
            <a:spLocks noChangeArrowheads="1"/>
          </p:cNvSpPr>
          <p:nvPr/>
        </p:nvSpPr>
        <p:spPr bwMode="auto">
          <a:xfrm>
            <a:off x="3505200" y="3124200"/>
            <a:ext cx="674688" cy="457200"/>
          </a:xfrm>
          <a:prstGeom prst="rect">
            <a:avLst/>
          </a:prstGeom>
          <a:noFill/>
          <a:ln w="12700">
            <a:noFill/>
            <a:miter lim="800000"/>
            <a:headEnd/>
            <a:tailEnd/>
          </a:ln>
          <a:effectLst/>
        </p:spPr>
        <p:txBody>
          <a:bodyPr wrap="none">
            <a:spAutoFit/>
          </a:bodyPr>
          <a:lstStyle/>
          <a:p>
            <a:pPr algn="r"/>
            <a:r>
              <a:rPr lang="en-US" sz="1200">
                <a:solidFill>
                  <a:schemeClr val="tx1"/>
                </a:solidFill>
              </a:rPr>
              <a:t>Read</a:t>
            </a:r>
          </a:p>
          <a:p>
            <a:pPr algn="r"/>
            <a:r>
              <a:rPr lang="en-US" sz="1200">
                <a:solidFill>
                  <a:schemeClr val="tx1"/>
                </a:solidFill>
              </a:rPr>
              <a:t> Data 1</a:t>
            </a:r>
          </a:p>
        </p:txBody>
      </p:sp>
      <p:sp>
        <p:nvSpPr>
          <p:cNvPr id="1288240" name="Text Box 48"/>
          <p:cNvSpPr txBox="1">
            <a:spLocks noChangeArrowheads="1"/>
          </p:cNvSpPr>
          <p:nvPr/>
        </p:nvSpPr>
        <p:spPr bwMode="auto">
          <a:xfrm>
            <a:off x="3505200" y="3810000"/>
            <a:ext cx="674688" cy="457200"/>
          </a:xfrm>
          <a:prstGeom prst="rect">
            <a:avLst/>
          </a:prstGeom>
          <a:noFill/>
          <a:ln w="12700">
            <a:noFill/>
            <a:miter lim="800000"/>
            <a:headEnd/>
            <a:tailEnd/>
          </a:ln>
          <a:effectLst/>
        </p:spPr>
        <p:txBody>
          <a:bodyPr wrap="none">
            <a:spAutoFit/>
          </a:bodyPr>
          <a:lstStyle/>
          <a:p>
            <a:pPr algn="r"/>
            <a:r>
              <a:rPr lang="en-US" sz="1200">
                <a:solidFill>
                  <a:schemeClr val="tx1"/>
                </a:solidFill>
              </a:rPr>
              <a:t>Read</a:t>
            </a:r>
          </a:p>
          <a:p>
            <a:pPr algn="r"/>
            <a:r>
              <a:rPr lang="en-US" sz="1200">
                <a:solidFill>
                  <a:schemeClr val="tx1"/>
                </a:solidFill>
              </a:rPr>
              <a:t> Data 2</a:t>
            </a:r>
          </a:p>
        </p:txBody>
      </p:sp>
      <p:sp>
        <p:nvSpPr>
          <p:cNvPr id="1288241" name="Line 49"/>
          <p:cNvSpPr>
            <a:spLocks noChangeShapeType="1"/>
          </p:cNvSpPr>
          <p:nvPr/>
        </p:nvSpPr>
        <p:spPr bwMode="auto">
          <a:xfrm>
            <a:off x="2514600" y="4800600"/>
            <a:ext cx="381000" cy="0"/>
          </a:xfrm>
          <a:prstGeom prst="line">
            <a:avLst/>
          </a:prstGeom>
          <a:noFill/>
          <a:ln w="28575">
            <a:solidFill>
              <a:schemeClr val="tx1"/>
            </a:solidFill>
            <a:round/>
            <a:headEnd/>
            <a:tailEnd/>
          </a:ln>
          <a:effectLst/>
        </p:spPr>
        <p:txBody>
          <a:bodyPr/>
          <a:lstStyle/>
          <a:p>
            <a:endParaRPr lang="en-US"/>
          </a:p>
        </p:txBody>
      </p:sp>
      <p:sp>
        <p:nvSpPr>
          <p:cNvPr id="1288242" name="Line 50"/>
          <p:cNvSpPr>
            <a:spLocks noChangeShapeType="1"/>
          </p:cNvSpPr>
          <p:nvPr/>
        </p:nvSpPr>
        <p:spPr bwMode="auto">
          <a:xfrm>
            <a:off x="2590800" y="4724400"/>
            <a:ext cx="76200" cy="152400"/>
          </a:xfrm>
          <a:prstGeom prst="line">
            <a:avLst/>
          </a:prstGeom>
          <a:noFill/>
          <a:ln w="12700">
            <a:solidFill>
              <a:schemeClr val="tx1"/>
            </a:solidFill>
            <a:round/>
            <a:headEnd/>
            <a:tailEnd/>
          </a:ln>
          <a:effectLst/>
        </p:spPr>
        <p:txBody>
          <a:bodyPr/>
          <a:lstStyle/>
          <a:p>
            <a:endParaRPr lang="en-US"/>
          </a:p>
        </p:txBody>
      </p:sp>
      <p:sp>
        <p:nvSpPr>
          <p:cNvPr id="1288243" name="Line 51"/>
          <p:cNvSpPr>
            <a:spLocks noChangeShapeType="1"/>
          </p:cNvSpPr>
          <p:nvPr/>
        </p:nvSpPr>
        <p:spPr bwMode="auto">
          <a:xfrm>
            <a:off x="3810000" y="4724400"/>
            <a:ext cx="76200" cy="152400"/>
          </a:xfrm>
          <a:prstGeom prst="line">
            <a:avLst/>
          </a:prstGeom>
          <a:noFill/>
          <a:ln w="12700">
            <a:solidFill>
              <a:schemeClr val="tx1"/>
            </a:solidFill>
            <a:round/>
            <a:headEnd/>
            <a:tailEnd/>
          </a:ln>
          <a:effectLst/>
        </p:spPr>
        <p:txBody>
          <a:bodyPr/>
          <a:lstStyle/>
          <a:p>
            <a:endParaRPr lang="en-US"/>
          </a:p>
        </p:txBody>
      </p:sp>
      <p:sp>
        <p:nvSpPr>
          <p:cNvPr id="1288244" name="Text Box 52"/>
          <p:cNvSpPr txBox="1">
            <a:spLocks noChangeArrowheads="1"/>
          </p:cNvSpPr>
          <p:nvPr/>
        </p:nvSpPr>
        <p:spPr bwMode="auto">
          <a:xfrm>
            <a:off x="2590800" y="4495800"/>
            <a:ext cx="352425" cy="274638"/>
          </a:xfrm>
          <a:prstGeom prst="rect">
            <a:avLst/>
          </a:prstGeom>
          <a:noFill/>
          <a:ln w="12700">
            <a:noFill/>
            <a:miter lim="800000"/>
            <a:headEnd/>
            <a:tailEnd/>
          </a:ln>
          <a:effectLst/>
        </p:spPr>
        <p:txBody>
          <a:bodyPr wrap="none">
            <a:spAutoFit/>
          </a:bodyPr>
          <a:lstStyle/>
          <a:p>
            <a:r>
              <a:rPr lang="en-US" sz="1200">
                <a:solidFill>
                  <a:schemeClr val="tx1"/>
                </a:solidFill>
              </a:rPr>
              <a:t>16</a:t>
            </a:r>
          </a:p>
        </p:txBody>
      </p:sp>
      <p:sp>
        <p:nvSpPr>
          <p:cNvPr id="1288245" name="Text Box 53"/>
          <p:cNvSpPr txBox="1">
            <a:spLocks noChangeArrowheads="1"/>
          </p:cNvSpPr>
          <p:nvPr/>
        </p:nvSpPr>
        <p:spPr bwMode="auto">
          <a:xfrm>
            <a:off x="3733800" y="4495800"/>
            <a:ext cx="352425" cy="274638"/>
          </a:xfrm>
          <a:prstGeom prst="rect">
            <a:avLst/>
          </a:prstGeom>
          <a:noFill/>
          <a:ln w="12700">
            <a:noFill/>
            <a:miter lim="800000"/>
            <a:headEnd/>
            <a:tailEnd/>
          </a:ln>
          <a:effectLst/>
        </p:spPr>
        <p:txBody>
          <a:bodyPr wrap="none">
            <a:spAutoFit/>
          </a:bodyPr>
          <a:lstStyle/>
          <a:p>
            <a:r>
              <a:rPr lang="en-US" sz="1200">
                <a:solidFill>
                  <a:schemeClr val="tx1"/>
                </a:solidFill>
              </a:rPr>
              <a:t>32</a:t>
            </a:r>
          </a:p>
        </p:txBody>
      </p:sp>
      <p:sp>
        <p:nvSpPr>
          <p:cNvPr id="1288246" name="Line 54"/>
          <p:cNvSpPr>
            <a:spLocks noChangeShapeType="1"/>
          </p:cNvSpPr>
          <p:nvPr/>
        </p:nvSpPr>
        <p:spPr bwMode="auto">
          <a:xfrm>
            <a:off x="2590800" y="4267200"/>
            <a:ext cx="254000" cy="0"/>
          </a:xfrm>
          <a:prstGeom prst="line">
            <a:avLst/>
          </a:prstGeom>
          <a:noFill/>
          <a:ln w="28575">
            <a:solidFill>
              <a:srgbClr val="CC3399"/>
            </a:solidFill>
            <a:round/>
            <a:headEnd/>
            <a:tailEnd type="triangle" w="med" len="med"/>
          </a:ln>
          <a:effectLst/>
        </p:spPr>
        <p:txBody>
          <a:bodyPr/>
          <a:lstStyle/>
          <a:p>
            <a:endParaRPr lang="en-US"/>
          </a:p>
        </p:txBody>
      </p:sp>
      <p:sp>
        <p:nvSpPr>
          <p:cNvPr id="1288247" name="Line 55"/>
          <p:cNvSpPr>
            <a:spLocks noChangeShapeType="1"/>
          </p:cNvSpPr>
          <p:nvPr/>
        </p:nvSpPr>
        <p:spPr bwMode="auto">
          <a:xfrm>
            <a:off x="5181600" y="4419600"/>
            <a:ext cx="0" cy="533400"/>
          </a:xfrm>
          <a:prstGeom prst="line">
            <a:avLst/>
          </a:prstGeom>
          <a:noFill/>
          <a:ln w="28575">
            <a:solidFill>
              <a:schemeClr val="tx1"/>
            </a:solidFill>
            <a:round/>
            <a:headEnd/>
            <a:tailEnd/>
          </a:ln>
          <a:effectLst/>
        </p:spPr>
        <p:txBody>
          <a:bodyPr/>
          <a:lstStyle/>
          <a:p>
            <a:endParaRPr lang="en-US"/>
          </a:p>
        </p:txBody>
      </p:sp>
      <p:sp>
        <p:nvSpPr>
          <p:cNvPr id="1288248" name="Line 56"/>
          <p:cNvSpPr>
            <a:spLocks noChangeShapeType="1"/>
          </p:cNvSpPr>
          <p:nvPr/>
        </p:nvSpPr>
        <p:spPr bwMode="auto">
          <a:xfrm>
            <a:off x="4114800" y="4114800"/>
            <a:ext cx="152400" cy="0"/>
          </a:xfrm>
          <a:prstGeom prst="line">
            <a:avLst/>
          </a:prstGeom>
          <a:noFill/>
          <a:ln w="28575">
            <a:solidFill>
              <a:schemeClr val="tx1"/>
            </a:solidFill>
            <a:round/>
            <a:headEnd/>
            <a:tailEnd/>
          </a:ln>
          <a:effectLst/>
        </p:spPr>
        <p:txBody>
          <a:bodyPr/>
          <a:lstStyle/>
          <a:p>
            <a:endParaRPr lang="en-US"/>
          </a:p>
        </p:txBody>
      </p:sp>
      <p:sp>
        <p:nvSpPr>
          <p:cNvPr id="1288249" name="Line 57"/>
          <p:cNvSpPr>
            <a:spLocks noChangeShapeType="1"/>
          </p:cNvSpPr>
          <p:nvPr/>
        </p:nvSpPr>
        <p:spPr bwMode="auto">
          <a:xfrm>
            <a:off x="2514600" y="3124200"/>
            <a:ext cx="0" cy="1676400"/>
          </a:xfrm>
          <a:prstGeom prst="line">
            <a:avLst/>
          </a:prstGeom>
          <a:noFill/>
          <a:ln w="28575">
            <a:solidFill>
              <a:schemeClr val="tx1"/>
            </a:solidFill>
            <a:round/>
            <a:headEnd/>
            <a:tailEnd/>
          </a:ln>
          <a:effectLst/>
        </p:spPr>
        <p:txBody>
          <a:bodyPr/>
          <a:lstStyle/>
          <a:p>
            <a:endParaRPr lang="en-US"/>
          </a:p>
        </p:txBody>
      </p:sp>
      <p:sp>
        <p:nvSpPr>
          <p:cNvPr id="1288250" name="Line 58"/>
          <p:cNvSpPr>
            <a:spLocks noChangeShapeType="1"/>
          </p:cNvSpPr>
          <p:nvPr/>
        </p:nvSpPr>
        <p:spPr bwMode="auto">
          <a:xfrm>
            <a:off x="2514600" y="3124200"/>
            <a:ext cx="304800" cy="0"/>
          </a:xfrm>
          <a:prstGeom prst="line">
            <a:avLst/>
          </a:prstGeom>
          <a:noFill/>
          <a:ln w="19050">
            <a:solidFill>
              <a:schemeClr val="tx1"/>
            </a:solidFill>
            <a:round/>
            <a:headEnd/>
            <a:tailEnd type="triangle" w="med" len="med"/>
          </a:ln>
          <a:effectLst/>
        </p:spPr>
        <p:txBody>
          <a:bodyPr/>
          <a:lstStyle/>
          <a:p>
            <a:endParaRPr lang="en-US"/>
          </a:p>
        </p:txBody>
      </p:sp>
      <p:sp>
        <p:nvSpPr>
          <p:cNvPr id="1288251" name="Line 59"/>
          <p:cNvSpPr>
            <a:spLocks noChangeShapeType="1"/>
          </p:cNvSpPr>
          <p:nvPr/>
        </p:nvSpPr>
        <p:spPr bwMode="auto">
          <a:xfrm>
            <a:off x="5105400" y="4419600"/>
            <a:ext cx="304800" cy="0"/>
          </a:xfrm>
          <a:prstGeom prst="line">
            <a:avLst/>
          </a:prstGeom>
          <a:noFill/>
          <a:ln w="28575">
            <a:solidFill>
              <a:schemeClr val="tx1"/>
            </a:solidFill>
            <a:round/>
            <a:headEnd/>
            <a:tailEnd type="triangle" w="med" len="med"/>
          </a:ln>
          <a:effectLst/>
        </p:spPr>
        <p:txBody>
          <a:bodyPr/>
          <a:lstStyle/>
          <a:p>
            <a:endParaRPr lang="en-US"/>
          </a:p>
        </p:txBody>
      </p:sp>
      <p:sp>
        <p:nvSpPr>
          <p:cNvPr id="1288252" name="Line 60"/>
          <p:cNvSpPr>
            <a:spLocks noChangeShapeType="1"/>
          </p:cNvSpPr>
          <p:nvPr/>
        </p:nvSpPr>
        <p:spPr bwMode="auto">
          <a:xfrm>
            <a:off x="6400800" y="3810000"/>
            <a:ext cx="177800" cy="0"/>
          </a:xfrm>
          <a:prstGeom prst="line">
            <a:avLst/>
          </a:prstGeom>
          <a:noFill/>
          <a:ln w="28575">
            <a:solidFill>
              <a:schemeClr val="tx1"/>
            </a:solidFill>
            <a:round/>
            <a:headEnd/>
            <a:tailEnd/>
          </a:ln>
          <a:effectLst/>
        </p:spPr>
        <p:txBody>
          <a:bodyPr/>
          <a:lstStyle/>
          <a:p>
            <a:endParaRPr lang="en-US"/>
          </a:p>
        </p:txBody>
      </p:sp>
      <p:sp>
        <p:nvSpPr>
          <p:cNvPr id="1288253" name="Freeform 61"/>
          <p:cNvSpPr>
            <a:spLocks/>
          </p:cNvSpPr>
          <p:nvPr/>
        </p:nvSpPr>
        <p:spPr bwMode="auto">
          <a:xfrm>
            <a:off x="5867400" y="3124200"/>
            <a:ext cx="533400" cy="1295400"/>
          </a:xfrm>
          <a:custGeom>
            <a:avLst/>
            <a:gdLst/>
            <a:ahLst/>
            <a:cxnLst>
              <a:cxn ang="0">
                <a:pos x="0" y="0"/>
              </a:cxn>
              <a:cxn ang="0">
                <a:pos x="0" y="427"/>
              </a:cxn>
              <a:cxn ang="0">
                <a:pos x="111" y="553"/>
              </a:cxn>
              <a:cxn ang="0">
                <a:pos x="0" y="671"/>
              </a:cxn>
              <a:cxn ang="0">
                <a:pos x="0" y="1098"/>
              </a:cxn>
              <a:cxn ang="0">
                <a:pos x="387" y="790"/>
              </a:cxn>
              <a:cxn ang="0">
                <a:pos x="387" y="308"/>
              </a:cxn>
              <a:cxn ang="0">
                <a:pos x="0" y="0"/>
              </a:cxn>
            </a:cxnLst>
            <a:rect l="0" t="0" r="r" b="b"/>
            <a:pathLst>
              <a:path w="388" h="1099">
                <a:moveTo>
                  <a:pt x="0" y="0"/>
                </a:moveTo>
                <a:lnTo>
                  <a:pt x="0" y="427"/>
                </a:lnTo>
                <a:lnTo>
                  <a:pt x="111" y="553"/>
                </a:lnTo>
                <a:lnTo>
                  <a:pt x="0" y="671"/>
                </a:lnTo>
                <a:lnTo>
                  <a:pt x="0" y="1098"/>
                </a:lnTo>
                <a:lnTo>
                  <a:pt x="387" y="790"/>
                </a:lnTo>
                <a:lnTo>
                  <a:pt x="387" y="308"/>
                </a:lnTo>
                <a:lnTo>
                  <a:pt x="0" y="0"/>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288254" name="Rectangle 62"/>
          <p:cNvSpPr>
            <a:spLocks noChangeArrowheads="1"/>
          </p:cNvSpPr>
          <p:nvPr/>
        </p:nvSpPr>
        <p:spPr bwMode="auto">
          <a:xfrm>
            <a:off x="5969000" y="3733800"/>
            <a:ext cx="504825" cy="333375"/>
          </a:xfrm>
          <a:prstGeom prst="rect">
            <a:avLst/>
          </a:prstGeom>
          <a:noFill/>
          <a:ln w="12700">
            <a:noFill/>
            <a:miter lim="800000"/>
            <a:headEnd/>
            <a:tailEnd/>
          </a:ln>
          <a:effectLst/>
        </p:spPr>
        <p:txBody>
          <a:bodyPr wrap="none" lIns="19050" tIns="26988" rIns="19050" bIns="26988"/>
          <a:lstStyle/>
          <a:p>
            <a:pPr defTabSz="904875">
              <a:lnSpc>
                <a:spcPts val="1600"/>
              </a:lnSpc>
              <a:tabLst>
                <a:tab pos="452438" algn="l"/>
                <a:tab pos="904875" algn="l"/>
                <a:tab pos="1357313" algn="l"/>
              </a:tabLst>
            </a:pPr>
            <a:r>
              <a:rPr lang="en-US" sz="1200" b="1">
                <a:solidFill>
                  <a:srgbClr val="000000"/>
                </a:solidFill>
              </a:rPr>
              <a:t>ALU</a:t>
            </a:r>
          </a:p>
        </p:txBody>
      </p:sp>
      <p:sp>
        <p:nvSpPr>
          <p:cNvPr id="1288255" name="AutoShape 63"/>
          <p:cNvSpPr>
            <a:spLocks noChangeArrowheads="1"/>
          </p:cNvSpPr>
          <p:nvPr/>
        </p:nvSpPr>
        <p:spPr bwMode="auto">
          <a:xfrm rot="-5400000">
            <a:off x="5168900" y="4076700"/>
            <a:ext cx="7620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1288256" name="Line 64"/>
          <p:cNvSpPr>
            <a:spLocks noChangeShapeType="1"/>
          </p:cNvSpPr>
          <p:nvPr/>
        </p:nvSpPr>
        <p:spPr bwMode="auto">
          <a:xfrm>
            <a:off x="5664200" y="4191000"/>
            <a:ext cx="228600" cy="0"/>
          </a:xfrm>
          <a:prstGeom prst="line">
            <a:avLst/>
          </a:prstGeom>
          <a:noFill/>
          <a:ln w="28575">
            <a:solidFill>
              <a:schemeClr val="tx1"/>
            </a:solidFill>
            <a:round/>
            <a:headEnd/>
            <a:tailEnd type="triangle" w="med" len="med"/>
          </a:ln>
          <a:effectLst/>
        </p:spPr>
        <p:txBody>
          <a:bodyPr/>
          <a:lstStyle/>
          <a:p>
            <a:endParaRPr lang="en-US"/>
          </a:p>
        </p:txBody>
      </p:sp>
      <p:sp>
        <p:nvSpPr>
          <p:cNvPr id="1288259" name="Line 67"/>
          <p:cNvSpPr>
            <a:spLocks noChangeShapeType="1"/>
          </p:cNvSpPr>
          <p:nvPr/>
        </p:nvSpPr>
        <p:spPr bwMode="auto">
          <a:xfrm>
            <a:off x="5181600" y="4038600"/>
            <a:ext cx="279400" cy="0"/>
          </a:xfrm>
          <a:prstGeom prst="line">
            <a:avLst/>
          </a:prstGeom>
          <a:noFill/>
          <a:ln w="28575">
            <a:solidFill>
              <a:schemeClr val="tx1"/>
            </a:solidFill>
            <a:round/>
            <a:headEnd/>
            <a:tailEnd type="triangle" w="med" len="med"/>
          </a:ln>
          <a:effectLst/>
        </p:spPr>
        <p:txBody>
          <a:bodyPr/>
          <a:lstStyle/>
          <a:p>
            <a:endParaRPr lang="en-US"/>
          </a:p>
        </p:txBody>
      </p:sp>
      <p:sp>
        <p:nvSpPr>
          <p:cNvPr id="1288260" name="Line 68"/>
          <p:cNvSpPr>
            <a:spLocks noChangeShapeType="1"/>
          </p:cNvSpPr>
          <p:nvPr/>
        </p:nvSpPr>
        <p:spPr bwMode="auto">
          <a:xfrm>
            <a:off x="5105400" y="3352800"/>
            <a:ext cx="762000" cy="0"/>
          </a:xfrm>
          <a:prstGeom prst="line">
            <a:avLst/>
          </a:prstGeom>
          <a:noFill/>
          <a:ln w="28575">
            <a:solidFill>
              <a:schemeClr val="tx1"/>
            </a:solidFill>
            <a:round/>
            <a:headEnd/>
            <a:tailEnd type="triangle" w="med" len="med"/>
          </a:ln>
          <a:effectLst/>
        </p:spPr>
        <p:txBody>
          <a:bodyPr/>
          <a:lstStyle/>
          <a:p>
            <a:endParaRPr lang="en-US"/>
          </a:p>
        </p:txBody>
      </p:sp>
      <p:sp>
        <p:nvSpPr>
          <p:cNvPr id="1288261" name="Oval 69"/>
          <p:cNvSpPr>
            <a:spLocks noChangeArrowheads="1"/>
          </p:cNvSpPr>
          <p:nvPr/>
        </p:nvSpPr>
        <p:spPr bwMode="auto">
          <a:xfrm>
            <a:off x="5410200" y="2590800"/>
            <a:ext cx="457200" cy="533400"/>
          </a:xfrm>
          <a:prstGeom prst="ellipse">
            <a:avLst/>
          </a:prstGeom>
          <a:noFill/>
          <a:ln w="12700">
            <a:solidFill>
              <a:schemeClr val="tx1"/>
            </a:solidFill>
            <a:round/>
            <a:headEnd/>
            <a:tailEnd/>
          </a:ln>
          <a:effectLst/>
        </p:spPr>
        <p:txBody>
          <a:bodyPr wrap="none" anchor="ctr"/>
          <a:lstStyle/>
          <a:p>
            <a:endParaRPr lang="en-US"/>
          </a:p>
        </p:txBody>
      </p:sp>
      <p:sp>
        <p:nvSpPr>
          <p:cNvPr id="1288262" name="Rectangle 70"/>
          <p:cNvSpPr>
            <a:spLocks noChangeArrowheads="1"/>
          </p:cNvSpPr>
          <p:nvPr/>
        </p:nvSpPr>
        <p:spPr bwMode="auto">
          <a:xfrm>
            <a:off x="5410200" y="2590800"/>
            <a:ext cx="457200" cy="457200"/>
          </a:xfrm>
          <a:prstGeom prst="rect">
            <a:avLst/>
          </a:prstGeom>
          <a:noFill/>
          <a:ln w="12700">
            <a:noFill/>
            <a:miter lim="800000"/>
            <a:headEnd/>
            <a:tailEnd/>
          </a:ln>
          <a:effectLst/>
        </p:spPr>
        <p:txBody>
          <a:bodyPr wrap="none" lIns="19050" tIns="26988" rIns="19050" bIns="26988"/>
          <a:lstStyle/>
          <a:p>
            <a:pPr algn="ctr" defTabSz="904875">
              <a:lnSpc>
                <a:spcPts val="1600"/>
              </a:lnSpc>
              <a:tabLst>
                <a:tab pos="452438" algn="l"/>
                <a:tab pos="904875" algn="l"/>
                <a:tab pos="1357313" algn="l"/>
              </a:tabLst>
            </a:pPr>
            <a:r>
              <a:rPr lang="en-US" sz="1200" b="1">
                <a:solidFill>
                  <a:srgbClr val="000000"/>
                </a:solidFill>
              </a:rPr>
              <a:t>Shift</a:t>
            </a:r>
          </a:p>
          <a:p>
            <a:pPr algn="ctr" defTabSz="904875">
              <a:lnSpc>
                <a:spcPts val="1600"/>
              </a:lnSpc>
              <a:tabLst>
                <a:tab pos="452438" algn="l"/>
                <a:tab pos="904875" algn="l"/>
                <a:tab pos="1357313" algn="l"/>
              </a:tabLst>
            </a:pPr>
            <a:r>
              <a:rPr lang="en-US" sz="1200" b="1">
                <a:solidFill>
                  <a:srgbClr val="000000"/>
                </a:solidFill>
              </a:rPr>
              <a:t>left 2</a:t>
            </a:r>
          </a:p>
        </p:txBody>
      </p:sp>
      <p:sp>
        <p:nvSpPr>
          <p:cNvPr id="1288263" name="Line 71"/>
          <p:cNvSpPr>
            <a:spLocks noChangeShapeType="1"/>
          </p:cNvSpPr>
          <p:nvPr/>
        </p:nvSpPr>
        <p:spPr bwMode="auto">
          <a:xfrm>
            <a:off x="5181600" y="2895600"/>
            <a:ext cx="228600" cy="0"/>
          </a:xfrm>
          <a:prstGeom prst="line">
            <a:avLst/>
          </a:prstGeom>
          <a:noFill/>
          <a:ln w="28575">
            <a:solidFill>
              <a:schemeClr val="tx1"/>
            </a:solidFill>
            <a:round/>
            <a:headEnd/>
            <a:tailEnd type="triangle" w="med" len="med"/>
          </a:ln>
          <a:effectLst/>
        </p:spPr>
        <p:txBody>
          <a:bodyPr/>
          <a:lstStyle/>
          <a:p>
            <a:endParaRPr lang="en-US"/>
          </a:p>
        </p:txBody>
      </p:sp>
      <p:grpSp>
        <p:nvGrpSpPr>
          <p:cNvPr id="3" name="Group 72"/>
          <p:cNvGrpSpPr>
            <a:grpSpLocks/>
          </p:cNvGrpSpPr>
          <p:nvPr/>
        </p:nvGrpSpPr>
        <p:grpSpPr bwMode="auto">
          <a:xfrm>
            <a:off x="6096000" y="2209800"/>
            <a:ext cx="304800" cy="914400"/>
            <a:chOff x="1392" y="2880"/>
            <a:chExt cx="288" cy="480"/>
          </a:xfrm>
        </p:grpSpPr>
        <p:sp>
          <p:nvSpPr>
            <p:cNvPr id="1288265" name="Line 73"/>
            <p:cNvSpPr>
              <a:spLocks noChangeShapeType="1"/>
            </p:cNvSpPr>
            <p:nvPr/>
          </p:nvSpPr>
          <p:spPr bwMode="auto">
            <a:xfrm>
              <a:off x="1392" y="3072"/>
              <a:ext cx="48" cy="48"/>
            </a:xfrm>
            <a:prstGeom prst="line">
              <a:avLst/>
            </a:prstGeom>
            <a:noFill/>
            <a:ln w="12700">
              <a:solidFill>
                <a:schemeClr val="tx1"/>
              </a:solidFill>
              <a:round/>
              <a:headEnd/>
              <a:tailEnd/>
            </a:ln>
            <a:effectLst/>
          </p:spPr>
          <p:txBody>
            <a:bodyPr/>
            <a:lstStyle/>
            <a:p>
              <a:endParaRPr lang="en-US"/>
            </a:p>
          </p:txBody>
        </p:sp>
        <p:sp>
          <p:nvSpPr>
            <p:cNvPr id="1288266" name="Line 74"/>
            <p:cNvSpPr>
              <a:spLocks noChangeShapeType="1"/>
            </p:cNvSpPr>
            <p:nvPr/>
          </p:nvSpPr>
          <p:spPr bwMode="auto">
            <a:xfrm flipH="1">
              <a:off x="1392" y="3120"/>
              <a:ext cx="48" cy="48"/>
            </a:xfrm>
            <a:prstGeom prst="line">
              <a:avLst/>
            </a:prstGeom>
            <a:noFill/>
            <a:ln w="12700">
              <a:solidFill>
                <a:schemeClr val="tx1"/>
              </a:solidFill>
              <a:round/>
              <a:headEnd/>
              <a:tailEnd/>
            </a:ln>
            <a:effectLst/>
          </p:spPr>
          <p:txBody>
            <a:bodyPr/>
            <a:lstStyle/>
            <a:p>
              <a:endParaRPr lang="en-US"/>
            </a:p>
          </p:txBody>
        </p:sp>
        <p:sp>
          <p:nvSpPr>
            <p:cNvPr id="1288267" name="Line 75"/>
            <p:cNvSpPr>
              <a:spLocks noChangeShapeType="1"/>
            </p:cNvSpPr>
            <p:nvPr/>
          </p:nvSpPr>
          <p:spPr bwMode="auto">
            <a:xfrm flipV="1">
              <a:off x="1392" y="2880"/>
              <a:ext cx="0" cy="192"/>
            </a:xfrm>
            <a:prstGeom prst="line">
              <a:avLst/>
            </a:prstGeom>
            <a:noFill/>
            <a:ln w="12700">
              <a:solidFill>
                <a:schemeClr val="tx1"/>
              </a:solidFill>
              <a:round/>
              <a:headEnd/>
              <a:tailEnd/>
            </a:ln>
            <a:effectLst/>
          </p:spPr>
          <p:txBody>
            <a:bodyPr/>
            <a:lstStyle/>
            <a:p>
              <a:endParaRPr lang="en-US"/>
            </a:p>
          </p:txBody>
        </p:sp>
        <p:sp>
          <p:nvSpPr>
            <p:cNvPr id="1288268" name="Line 76"/>
            <p:cNvSpPr>
              <a:spLocks noChangeShapeType="1"/>
            </p:cNvSpPr>
            <p:nvPr/>
          </p:nvSpPr>
          <p:spPr bwMode="auto">
            <a:xfrm flipV="1">
              <a:off x="1392" y="3168"/>
              <a:ext cx="0" cy="192"/>
            </a:xfrm>
            <a:prstGeom prst="line">
              <a:avLst/>
            </a:prstGeom>
            <a:noFill/>
            <a:ln w="12700">
              <a:solidFill>
                <a:schemeClr val="tx1"/>
              </a:solidFill>
              <a:round/>
              <a:headEnd/>
              <a:tailEnd/>
            </a:ln>
            <a:effectLst/>
          </p:spPr>
          <p:txBody>
            <a:bodyPr/>
            <a:lstStyle/>
            <a:p>
              <a:endParaRPr lang="en-US"/>
            </a:p>
          </p:txBody>
        </p:sp>
        <p:sp>
          <p:nvSpPr>
            <p:cNvPr id="1288269" name="Line 77"/>
            <p:cNvSpPr>
              <a:spLocks noChangeShapeType="1"/>
            </p:cNvSpPr>
            <p:nvPr/>
          </p:nvSpPr>
          <p:spPr bwMode="auto">
            <a:xfrm flipV="1">
              <a:off x="1392" y="3216"/>
              <a:ext cx="288" cy="144"/>
            </a:xfrm>
            <a:prstGeom prst="line">
              <a:avLst/>
            </a:prstGeom>
            <a:noFill/>
            <a:ln w="12700">
              <a:solidFill>
                <a:schemeClr val="tx1"/>
              </a:solidFill>
              <a:round/>
              <a:headEnd/>
              <a:tailEnd/>
            </a:ln>
            <a:effectLst/>
          </p:spPr>
          <p:txBody>
            <a:bodyPr/>
            <a:lstStyle/>
            <a:p>
              <a:endParaRPr lang="en-US"/>
            </a:p>
          </p:txBody>
        </p:sp>
        <p:sp>
          <p:nvSpPr>
            <p:cNvPr id="1288270" name="Line 78"/>
            <p:cNvSpPr>
              <a:spLocks noChangeShapeType="1"/>
            </p:cNvSpPr>
            <p:nvPr/>
          </p:nvSpPr>
          <p:spPr bwMode="auto">
            <a:xfrm flipV="1">
              <a:off x="1680" y="3024"/>
              <a:ext cx="0" cy="192"/>
            </a:xfrm>
            <a:prstGeom prst="line">
              <a:avLst/>
            </a:prstGeom>
            <a:noFill/>
            <a:ln w="12700">
              <a:solidFill>
                <a:schemeClr val="tx1"/>
              </a:solidFill>
              <a:round/>
              <a:headEnd/>
              <a:tailEnd/>
            </a:ln>
            <a:effectLst/>
          </p:spPr>
          <p:txBody>
            <a:bodyPr/>
            <a:lstStyle/>
            <a:p>
              <a:endParaRPr lang="en-US"/>
            </a:p>
          </p:txBody>
        </p:sp>
        <p:sp>
          <p:nvSpPr>
            <p:cNvPr id="1288271" name="Line 79"/>
            <p:cNvSpPr>
              <a:spLocks noChangeShapeType="1"/>
            </p:cNvSpPr>
            <p:nvPr/>
          </p:nvSpPr>
          <p:spPr bwMode="auto">
            <a:xfrm>
              <a:off x="1392" y="2880"/>
              <a:ext cx="288" cy="144"/>
            </a:xfrm>
            <a:prstGeom prst="line">
              <a:avLst/>
            </a:prstGeom>
            <a:noFill/>
            <a:ln w="12700">
              <a:solidFill>
                <a:schemeClr val="tx1"/>
              </a:solidFill>
              <a:round/>
              <a:headEnd/>
              <a:tailEnd/>
            </a:ln>
            <a:effectLst/>
          </p:spPr>
          <p:txBody>
            <a:bodyPr/>
            <a:lstStyle/>
            <a:p>
              <a:endParaRPr lang="en-US"/>
            </a:p>
          </p:txBody>
        </p:sp>
      </p:grpSp>
      <p:sp>
        <p:nvSpPr>
          <p:cNvPr id="1288272" name="Text Box 80"/>
          <p:cNvSpPr txBox="1">
            <a:spLocks noChangeArrowheads="1"/>
          </p:cNvSpPr>
          <p:nvPr/>
        </p:nvSpPr>
        <p:spPr bwMode="auto">
          <a:xfrm>
            <a:off x="6019800" y="2514600"/>
            <a:ext cx="481013" cy="274638"/>
          </a:xfrm>
          <a:prstGeom prst="rect">
            <a:avLst/>
          </a:prstGeom>
          <a:noFill/>
          <a:ln w="12700">
            <a:noFill/>
            <a:miter lim="800000"/>
            <a:headEnd/>
            <a:tailEnd/>
          </a:ln>
          <a:effectLst/>
        </p:spPr>
        <p:txBody>
          <a:bodyPr wrap="none">
            <a:spAutoFit/>
          </a:bodyPr>
          <a:lstStyle/>
          <a:p>
            <a:r>
              <a:rPr lang="en-US" sz="1200" b="1">
                <a:solidFill>
                  <a:schemeClr val="tx1"/>
                </a:solidFill>
              </a:rPr>
              <a:t>Add</a:t>
            </a:r>
          </a:p>
        </p:txBody>
      </p:sp>
      <p:sp>
        <p:nvSpPr>
          <p:cNvPr id="1288273" name="Line 81"/>
          <p:cNvSpPr>
            <a:spLocks noChangeShapeType="1"/>
          </p:cNvSpPr>
          <p:nvPr/>
        </p:nvSpPr>
        <p:spPr bwMode="auto">
          <a:xfrm>
            <a:off x="5853113" y="2895600"/>
            <a:ext cx="228600" cy="0"/>
          </a:xfrm>
          <a:prstGeom prst="line">
            <a:avLst/>
          </a:prstGeom>
          <a:noFill/>
          <a:ln w="28575">
            <a:solidFill>
              <a:schemeClr val="tx1"/>
            </a:solidFill>
            <a:round/>
            <a:headEnd/>
            <a:tailEnd type="triangle" w="med" len="med"/>
          </a:ln>
          <a:effectLst/>
        </p:spPr>
        <p:txBody>
          <a:bodyPr/>
          <a:lstStyle/>
          <a:p>
            <a:endParaRPr lang="en-US"/>
          </a:p>
        </p:txBody>
      </p:sp>
      <p:sp>
        <p:nvSpPr>
          <p:cNvPr id="1288274" name="Rectangle 82"/>
          <p:cNvSpPr>
            <a:spLocks noChangeArrowheads="1"/>
          </p:cNvSpPr>
          <p:nvPr/>
        </p:nvSpPr>
        <p:spPr bwMode="auto">
          <a:xfrm>
            <a:off x="6934200" y="3048000"/>
            <a:ext cx="1143000" cy="1447800"/>
          </a:xfrm>
          <a:prstGeom prst="rect">
            <a:avLst/>
          </a:prstGeom>
          <a:noFill/>
          <a:ln w="12700">
            <a:solidFill>
              <a:schemeClr val="tx1"/>
            </a:solidFill>
            <a:miter lim="800000"/>
            <a:headEnd/>
            <a:tailEnd/>
          </a:ln>
          <a:effectLst/>
        </p:spPr>
        <p:txBody>
          <a:bodyPr wrap="none" anchor="ctr"/>
          <a:lstStyle/>
          <a:p>
            <a:endParaRPr lang="en-US"/>
          </a:p>
        </p:txBody>
      </p:sp>
      <p:sp>
        <p:nvSpPr>
          <p:cNvPr id="1288275" name="Line 83"/>
          <p:cNvSpPr>
            <a:spLocks noChangeShapeType="1"/>
          </p:cNvSpPr>
          <p:nvPr/>
        </p:nvSpPr>
        <p:spPr bwMode="auto">
          <a:xfrm>
            <a:off x="6705600" y="3810000"/>
            <a:ext cx="254000" cy="0"/>
          </a:xfrm>
          <a:prstGeom prst="line">
            <a:avLst/>
          </a:prstGeom>
          <a:noFill/>
          <a:ln w="28575">
            <a:solidFill>
              <a:schemeClr val="tx1"/>
            </a:solidFill>
            <a:round/>
            <a:headEnd/>
            <a:tailEnd type="triangle" w="med" len="med"/>
          </a:ln>
          <a:effectLst/>
        </p:spPr>
        <p:txBody>
          <a:bodyPr/>
          <a:lstStyle/>
          <a:p>
            <a:endParaRPr lang="en-US"/>
          </a:p>
        </p:txBody>
      </p:sp>
      <p:sp>
        <p:nvSpPr>
          <p:cNvPr id="1288276" name="Text Box 84"/>
          <p:cNvSpPr txBox="1">
            <a:spLocks noChangeArrowheads="1"/>
          </p:cNvSpPr>
          <p:nvPr/>
        </p:nvSpPr>
        <p:spPr bwMode="auto">
          <a:xfrm>
            <a:off x="7239000" y="3048000"/>
            <a:ext cx="865188" cy="517525"/>
          </a:xfrm>
          <a:prstGeom prst="rect">
            <a:avLst/>
          </a:prstGeom>
          <a:noFill/>
          <a:ln w="12700">
            <a:noFill/>
            <a:miter lim="800000"/>
            <a:headEnd/>
            <a:tailEnd/>
          </a:ln>
          <a:effectLst/>
        </p:spPr>
        <p:txBody>
          <a:bodyPr wrap="none">
            <a:spAutoFit/>
          </a:bodyPr>
          <a:lstStyle/>
          <a:p>
            <a:pPr algn="ctr"/>
            <a:r>
              <a:rPr lang="en-US" sz="1400" b="1">
                <a:solidFill>
                  <a:schemeClr val="tx1"/>
                </a:solidFill>
              </a:rPr>
              <a:t>Data</a:t>
            </a:r>
          </a:p>
          <a:p>
            <a:pPr algn="ctr"/>
            <a:r>
              <a:rPr lang="en-US" sz="1400" b="1">
                <a:solidFill>
                  <a:schemeClr val="tx1"/>
                </a:solidFill>
              </a:rPr>
              <a:t>Memory</a:t>
            </a:r>
          </a:p>
        </p:txBody>
      </p:sp>
      <p:sp>
        <p:nvSpPr>
          <p:cNvPr id="1288277" name="Text Box 85"/>
          <p:cNvSpPr txBox="1">
            <a:spLocks noChangeArrowheads="1"/>
          </p:cNvSpPr>
          <p:nvPr/>
        </p:nvSpPr>
        <p:spPr bwMode="auto">
          <a:xfrm>
            <a:off x="6878638" y="3657600"/>
            <a:ext cx="741362" cy="274638"/>
          </a:xfrm>
          <a:prstGeom prst="rect">
            <a:avLst/>
          </a:prstGeom>
          <a:noFill/>
          <a:ln w="12700">
            <a:noFill/>
            <a:miter lim="800000"/>
            <a:headEnd/>
            <a:tailEnd/>
          </a:ln>
          <a:effectLst/>
        </p:spPr>
        <p:txBody>
          <a:bodyPr wrap="none">
            <a:spAutoFit/>
          </a:bodyPr>
          <a:lstStyle/>
          <a:p>
            <a:r>
              <a:rPr lang="en-US" sz="1200">
                <a:solidFill>
                  <a:schemeClr val="tx1"/>
                </a:solidFill>
              </a:rPr>
              <a:t>Address</a:t>
            </a:r>
          </a:p>
        </p:txBody>
      </p:sp>
      <p:sp>
        <p:nvSpPr>
          <p:cNvPr id="1288278" name="Text Box 86"/>
          <p:cNvSpPr txBox="1">
            <a:spLocks noChangeArrowheads="1"/>
          </p:cNvSpPr>
          <p:nvPr/>
        </p:nvSpPr>
        <p:spPr bwMode="auto">
          <a:xfrm>
            <a:off x="6869113" y="4038600"/>
            <a:ext cx="903287" cy="274638"/>
          </a:xfrm>
          <a:prstGeom prst="rect">
            <a:avLst/>
          </a:prstGeom>
          <a:noFill/>
          <a:ln w="12700">
            <a:noFill/>
            <a:miter lim="800000"/>
            <a:headEnd/>
            <a:tailEnd/>
          </a:ln>
          <a:effectLst/>
        </p:spPr>
        <p:txBody>
          <a:bodyPr wrap="none">
            <a:spAutoFit/>
          </a:bodyPr>
          <a:lstStyle/>
          <a:p>
            <a:r>
              <a:rPr lang="en-US" sz="1200">
                <a:solidFill>
                  <a:schemeClr val="tx1"/>
                </a:solidFill>
              </a:rPr>
              <a:t>Write Data</a:t>
            </a:r>
          </a:p>
        </p:txBody>
      </p:sp>
      <p:sp>
        <p:nvSpPr>
          <p:cNvPr id="1288279" name="Text Box 87"/>
          <p:cNvSpPr txBox="1">
            <a:spLocks noChangeArrowheads="1"/>
          </p:cNvSpPr>
          <p:nvPr/>
        </p:nvSpPr>
        <p:spPr bwMode="auto">
          <a:xfrm>
            <a:off x="7543800" y="3581400"/>
            <a:ext cx="546100" cy="457200"/>
          </a:xfrm>
          <a:prstGeom prst="rect">
            <a:avLst/>
          </a:prstGeom>
          <a:noFill/>
          <a:ln w="12700">
            <a:noFill/>
            <a:miter lim="800000"/>
            <a:headEnd/>
            <a:tailEnd/>
          </a:ln>
          <a:effectLst/>
        </p:spPr>
        <p:txBody>
          <a:bodyPr wrap="none">
            <a:spAutoFit/>
          </a:bodyPr>
          <a:lstStyle/>
          <a:p>
            <a:r>
              <a:rPr lang="en-US" sz="1200">
                <a:solidFill>
                  <a:schemeClr val="tx1"/>
                </a:solidFill>
              </a:rPr>
              <a:t>Read</a:t>
            </a:r>
          </a:p>
          <a:p>
            <a:r>
              <a:rPr lang="en-US" sz="1200">
                <a:solidFill>
                  <a:schemeClr val="tx1"/>
                </a:solidFill>
              </a:rPr>
              <a:t>Data</a:t>
            </a:r>
          </a:p>
        </p:txBody>
      </p:sp>
      <p:sp>
        <p:nvSpPr>
          <p:cNvPr id="1288280" name="Line 88"/>
          <p:cNvSpPr>
            <a:spLocks noChangeShapeType="1"/>
          </p:cNvSpPr>
          <p:nvPr/>
        </p:nvSpPr>
        <p:spPr bwMode="auto">
          <a:xfrm>
            <a:off x="6705600" y="4191000"/>
            <a:ext cx="228600" cy="0"/>
          </a:xfrm>
          <a:prstGeom prst="line">
            <a:avLst/>
          </a:prstGeom>
          <a:noFill/>
          <a:ln w="28575">
            <a:solidFill>
              <a:schemeClr val="tx1"/>
            </a:solidFill>
            <a:round/>
            <a:headEnd/>
            <a:tailEnd type="triangle" w="med" len="med"/>
          </a:ln>
          <a:effectLst/>
        </p:spPr>
        <p:txBody>
          <a:bodyPr/>
          <a:lstStyle/>
          <a:p>
            <a:endParaRPr lang="en-US"/>
          </a:p>
        </p:txBody>
      </p:sp>
      <p:sp>
        <p:nvSpPr>
          <p:cNvPr id="1288281" name="Line 89"/>
          <p:cNvSpPr>
            <a:spLocks noChangeShapeType="1"/>
          </p:cNvSpPr>
          <p:nvPr/>
        </p:nvSpPr>
        <p:spPr bwMode="auto">
          <a:xfrm>
            <a:off x="8382000" y="4191000"/>
            <a:ext cx="228600" cy="1588"/>
          </a:xfrm>
          <a:prstGeom prst="line">
            <a:avLst/>
          </a:prstGeom>
          <a:noFill/>
          <a:ln w="28575">
            <a:solidFill>
              <a:schemeClr val="tx1"/>
            </a:solidFill>
            <a:round/>
            <a:headEnd/>
            <a:tailEnd type="triangle" w="med" len="med"/>
          </a:ln>
          <a:effectLst/>
        </p:spPr>
        <p:txBody>
          <a:bodyPr/>
          <a:lstStyle/>
          <a:p>
            <a:endParaRPr lang="en-US"/>
          </a:p>
        </p:txBody>
      </p:sp>
      <p:sp>
        <p:nvSpPr>
          <p:cNvPr id="1288282" name="AutoShape 90"/>
          <p:cNvSpPr>
            <a:spLocks noChangeArrowheads="1"/>
          </p:cNvSpPr>
          <p:nvPr/>
        </p:nvSpPr>
        <p:spPr bwMode="auto">
          <a:xfrm rot="-5400000">
            <a:off x="8382000" y="3886200"/>
            <a:ext cx="6858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1288283" name="Line 91"/>
          <p:cNvSpPr>
            <a:spLocks noChangeShapeType="1"/>
          </p:cNvSpPr>
          <p:nvPr/>
        </p:nvSpPr>
        <p:spPr bwMode="auto">
          <a:xfrm>
            <a:off x="8839200" y="3962400"/>
            <a:ext cx="152400" cy="1588"/>
          </a:xfrm>
          <a:prstGeom prst="line">
            <a:avLst/>
          </a:prstGeom>
          <a:noFill/>
          <a:ln w="28575">
            <a:solidFill>
              <a:schemeClr val="tx1"/>
            </a:solidFill>
            <a:round/>
            <a:headEnd/>
            <a:tailEnd/>
          </a:ln>
          <a:effectLst/>
        </p:spPr>
        <p:txBody>
          <a:bodyPr/>
          <a:lstStyle/>
          <a:p>
            <a:endParaRPr lang="en-US"/>
          </a:p>
        </p:txBody>
      </p:sp>
      <p:sp>
        <p:nvSpPr>
          <p:cNvPr id="1288286" name="Line 94"/>
          <p:cNvSpPr>
            <a:spLocks noChangeShapeType="1"/>
          </p:cNvSpPr>
          <p:nvPr/>
        </p:nvSpPr>
        <p:spPr bwMode="auto">
          <a:xfrm>
            <a:off x="4114800" y="3352800"/>
            <a:ext cx="152400" cy="0"/>
          </a:xfrm>
          <a:prstGeom prst="line">
            <a:avLst/>
          </a:prstGeom>
          <a:noFill/>
          <a:ln w="28575">
            <a:solidFill>
              <a:schemeClr val="tx1"/>
            </a:solidFill>
            <a:round/>
            <a:headEnd/>
            <a:tailEnd/>
          </a:ln>
          <a:effectLst/>
        </p:spPr>
        <p:txBody>
          <a:bodyPr/>
          <a:lstStyle/>
          <a:p>
            <a:endParaRPr lang="en-US"/>
          </a:p>
        </p:txBody>
      </p:sp>
      <p:sp>
        <p:nvSpPr>
          <p:cNvPr id="1288287" name="Line 95"/>
          <p:cNvSpPr>
            <a:spLocks noChangeShapeType="1"/>
          </p:cNvSpPr>
          <p:nvPr/>
        </p:nvSpPr>
        <p:spPr bwMode="auto">
          <a:xfrm>
            <a:off x="2590800" y="4267200"/>
            <a:ext cx="0" cy="2209800"/>
          </a:xfrm>
          <a:prstGeom prst="line">
            <a:avLst/>
          </a:prstGeom>
          <a:noFill/>
          <a:ln w="28575">
            <a:solidFill>
              <a:srgbClr val="CC3399"/>
            </a:solidFill>
            <a:round/>
            <a:headEnd/>
            <a:tailEnd/>
          </a:ln>
          <a:effectLst/>
        </p:spPr>
        <p:txBody>
          <a:bodyPr/>
          <a:lstStyle/>
          <a:p>
            <a:endParaRPr lang="en-US"/>
          </a:p>
        </p:txBody>
      </p:sp>
      <p:sp>
        <p:nvSpPr>
          <p:cNvPr id="1288288" name="Line 96"/>
          <p:cNvSpPr>
            <a:spLocks noChangeShapeType="1"/>
          </p:cNvSpPr>
          <p:nvPr/>
        </p:nvSpPr>
        <p:spPr bwMode="auto">
          <a:xfrm>
            <a:off x="1828800" y="2438400"/>
            <a:ext cx="228600" cy="0"/>
          </a:xfrm>
          <a:prstGeom prst="line">
            <a:avLst/>
          </a:prstGeom>
          <a:noFill/>
          <a:ln w="28575">
            <a:solidFill>
              <a:schemeClr val="tx1"/>
            </a:solidFill>
            <a:round/>
            <a:headEnd/>
            <a:tailEnd/>
          </a:ln>
          <a:effectLst/>
        </p:spPr>
        <p:txBody>
          <a:bodyPr/>
          <a:lstStyle/>
          <a:p>
            <a:endParaRPr lang="en-US"/>
          </a:p>
        </p:txBody>
      </p:sp>
      <p:sp>
        <p:nvSpPr>
          <p:cNvPr id="1288289" name="Line 97"/>
          <p:cNvSpPr>
            <a:spLocks noChangeShapeType="1"/>
          </p:cNvSpPr>
          <p:nvPr/>
        </p:nvSpPr>
        <p:spPr bwMode="auto">
          <a:xfrm>
            <a:off x="1066800" y="1447800"/>
            <a:ext cx="914400" cy="0"/>
          </a:xfrm>
          <a:prstGeom prst="line">
            <a:avLst/>
          </a:prstGeom>
          <a:noFill/>
          <a:ln w="28575">
            <a:solidFill>
              <a:schemeClr val="tx1"/>
            </a:solidFill>
            <a:round/>
            <a:headEnd type="triangle" w="med" len="med"/>
            <a:tailEnd/>
          </a:ln>
          <a:effectLst/>
        </p:spPr>
        <p:txBody>
          <a:bodyPr/>
          <a:lstStyle/>
          <a:p>
            <a:endParaRPr lang="en-US"/>
          </a:p>
        </p:txBody>
      </p:sp>
      <p:sp>
        <p:nvSpPr>
          <p:cNvPr id="1288290" name="Line 98"/>
          <p:cNvSpPr>
            <a:spLocks noChangeShapeType="1"/>
          </p:cNvSpPr>
          <p:nvPr/>
        </p:nvSpPr>
        <p:spPr bwMode="auto">
          <a:xfrm>
            <a:off x="2362200" y="3733800"/>
            <a:ext cx="152400" cy="0"/>
          </a:xfrm>
          <a:prstGeom prst="line">
            <a:avLst/>
          </a:prstGeom>
          <a:noFill/>
          <a:ln w="28575">
            <a:solidFill>
              <a:schemeClr val="tx1"/>
            </a:solidFill>
            <a:round/>
            <a:headEnd/>
            <a:tailEnd/>
          </a:ln>
          <a:effectLst/>
        </p:spPr>
        <p:txBody>
          <a:bodyPr/>
          <a:lstStyle/>
          <a:p>
            <a:endParaRPr lang="en-US"/>
          </a:p>
        </p:txBody>
      </p:sp>
      <p:sp>
        <p:nvSpPr>
          <p:cNvPr id="1288291" name="Line 99"/>
          <p:cNvSpPr>
            <a:spLocks noChangeShapeType="1"/>
          </p:cNvSpPr>
          <p:nvPr/>
        </p:nvSpPr>
        <p:spPr bwMode="auto">
          <a:xfrm>
            <a:off x="8077200" y="3810000"/>
            <a:ext cx="177800" cy="0"/>
          </a:xfrm>
          <a:prstGeom prst="line">
            <a:avLst/>
          </a:prstGeom>
          <a:noFill/>
          <a:ln w="28575">
            <a:solidFill>
              <a:schemeClr val="tx1"/>
            </a:solidFill>
            <a:round/>
            <a:headEnd/>
            <a:tailEnd/>
          </a:ln>
          <a:effectLst/>
        </p:spPr>
        <p:txBody>
          <a:bodyPr/>
          <a:lstStyle/>
          <a:p>
            <a:endParaRPr lang="en-US"/>
          </a:p>
        </p:txBody>
      </p:sp>
      <p:sp>
        <p:nvSpPr>
          <p:cNvPr id="1288292" name="Rectangle 100"/>
          <p:cNvSpPr>
            <a:spLocks noChangeArrowheads="1"/>
          </p:cNvSpPr>
          <p:nvPr/>
        </p:nvSpPr>
        <p:spPr bwMode="auto">
          <a:xfrm>
            <a:off x="2209800" y="2209800"/>
            <a:ext cx="152400" cy="2209800"/>
          </a:xfrm>
          <a:prstGeom prst="rect">
            <a:avLst/>
          </a:prstGeom>
          <a:noFill/>
          <a:ln w="12700">
            <a:solidFill>
              <a:schemeClr val="accent2"/>
            </a:solidFill>
            <a:miter lim="800000"/>
            <a:headEnd/>
            <a:tailEnd/>
          </a:ln>
          <a:effectLst/>
        </p:spPr>
        <p:txBody>
          <a:bodyPr wrap="none" anchor="ctr"/>
          <a:lstStyle/>
          <a:p>
            <a:endParaRPr lang="en-US"/>
          </a:p>
        </p:txBody>
      </p:sp>
      <p:sp>
        <p:nvSpPr>
          <p:cNvPr id="1288293" name="Rectangle 101"/>
          <p:cNvSpPr>
            <a:spLocks noChangeArrowheads="1"/>
          </p:cNvSpPr>
          <p:nvPr/>
        </p:nvSpPr>
        <p:spPr bwMode="auto">
          <a:xfrm>
            <a:off x="4267200" y="2209800"/>
            <a:ext cx="152400" cy="3886200"/>
          </a:xfrm>
          <a:prstGeom prst="rect">
            <a:avLst/>
          </a:prstGeom>
          <a:noFill/>
          <a:ln w="12700">
            <a:solidFill>
              <a:schemeClr val="accent2"/>
            </a:solidFill>
            <a:miter lim="800000"/>
            <a:headEnd/>
            <a:tailEnd/>
          </a:ln>
          <a:effectLst/>
        </p:spPr>
        <p:txBody>
          <a:bodyPr wrap="none" anchor="ctr"/>
          <a:lstStyle/>
          <a:p>
            <a:endParaRPr lang="en-US"/>
          </a:p>
        </p:txBody>
      </p:sp>
      <p:sp>
        <p:nvSpPr>
          <p:cNvPr id="1288294" name="Line 102"/>
          <p:cNvSpPr>
            <a:spLocks noChangeShapeType="1"/>
          </p:cNvSpPr>
          <p:nvPr/>
        </p:nvSpPr>
        <p:spPr bwMode="auto">
          <a:xfrm>
            <a:off x="1981200" y="2438400"/>
            <a:ext cx="228600" cy="0"/>
          </a:xfrm>
          <a:prstGeom prst="line">
            <a:avLst/>
          </a:prstGeom>
          <a:noFill/>
          <a:ln w="28575">
            <a:solidFill>
              <a:schemeClr val="tx1"/>
            </a:solidFill>
            <a:round/>
            <a:headEnd/>
            <a:tailEnd/>
          </a:ln>
          <a:effectLst/>
        </p:spPr>
        <p:txBody>
          <a:bodyPr/>
          <a:lstStyle/>
          <a:p>
            <a:endParaRPr lang="en-US"/>
          </a:p>
        </p:txBody>
      </p:sp>
      <p:sp>
        <p:nvSpPr>
          <p:cNvPr id="1288295" name="Line 103"/>
          <p:cNvSpPr>
            <a:spLocks noChangeShapeType="1"/>
          </p:cNvSpPr>
          <p:nvPr/>
        </p:nvSpPr>
        <p:spPr bwMode="auto">
          <a:xfrm>
            <a:off x="2362200" y="2438400"/>
            <a:ext cx="1905000" cy="0"/>
          </a:xfrm>
          <a:prstGeom prst="line">
            <a:avLst/>
          </a:prstGeom>
          <a:noFill/>
          <a:ln w="28575">
            <a:solidFill>
              <a:schemeClr val="tx1"/>
            </a:solidFill>
            <a:round/>
            <a:headEnd/>
            <a:tailEnd/>
          </a:ln>
          <a:effectLst/>
        </p:spPr>
        <p:txBody>
          <a:bodyPr/>
          <a:lstStyle/>
          <a:p>
            <a:endParaRPr lang="en-US"/>
          </a:p>
        </p:txBody>
      </p:sp>
      <p:sp>
        <p:nvSpPr>
          <p:cNvPr id="1288296" name="Line 104"/>
          <p:cNvSpPr>
            <a:spLocks noChangeShapeType="1"/>
          </p:cNvSpPr>
          <p:nvPr/>
        </p:nvSpPr>
        <p:spPr bwMode="auto">
          <a:xfrm>
            <a:off x="6400800" y="2667000"/>
            <a:ext cx="152400" cy="0"/>
          </a:xfrm>
          <a:prstGeom prst="line">
            <a:avLst/>
          </a:prstGeom>
          <a:noFill/>
          <a:ln w="28575">
            <a:solidFill>
              <a:schemeClr val="tx1"/>
            </a:solidFill>
            <a:round/>
            <a:headEnd/>
            <a:tailEnd/>
          </a:ln>
          <a:effectLst/>
        </p:spPr>
        <p:txBody>
          <a:bodyPr/>
          <a:lstStyle/>
          <a:p>
            <a:endParaRPr lang="en-US"/>
          </a:p>
        </p:txBody>
      </p:sp>
      <p:sp>
        <p:nvSpPr>
          <p:cNvPr id="1288297" name="Line 105"/>
          <p:cNvSpPr>
            <a:spLocks noChangeShapeType="1"/>
          </p:cNvSpPr>
          <p:nvPr/>
        </p:nvSpPr>
        <p:spPr bwMode="auto">
          <a:xfrm>
            <a:off x="4419600" y="4953000"/>
            <a:ext cx="762000" cy="0"/>
          </a:xfrm>
          <a:prstGeom prst="line">
            <a:avLst/>
          </a:prstGeom>
          <a:noFill/>
          <a:ln w="28575">
            <a:solidFill>
              <a:schemeClr val="tx1"/>
            </a:solidFill>
            <a:round/>
            <a:headEnd/>
            <a:tailEnd/>
          </a:ln>
          <a:effectLst/>
        </p:spPr>
        <p:txBody>
          <a:bodyPr/>
          <a:lstStyle/>
          <a:p>
            <a:endParaRPr lang="en-US"/>
          </a:p>
        </p:txBody>
      </p:sp>
      <p:sp>
        <p:nvSpPr>
          <p:cNvPr id="1288298" name="Line 106"/>
          <p:cNvSpPr>
            <a:spLocks noChangeShapeType="1"/>
          </p:cNvSpPr>
          <p:nvPr/>
        </p:nvSpPr>
        <p:spPr bwMode="auto">
          <a:xfrm>
            <a:off x="5257800" y="4419600"/>
            <a:ext cx="0" cy="533400"/>
          </a:xfrm>
          <a:prstGeom prst="line">
            <a:avLst/>
          </a:prstGeom>
          <a:noFill/>
          <a:ln w="28575">
            <a:solidFill>
              <a:schemeClr val="tx1"/>
            </a:solidFill>
            <a:round/>
            <a:headEnd/>
            <a:tailEnd/>
          </a:ln>
          <a:effectLst/>
        </p:spPr>
        <p:txBody>
          <a:bodyPr/>
          <a:lstStyle/>
          <a:p>
            <a:endParaRPr lang="en-US"/>
          </a:p>
        </p:txBody>
      </p:sp>
      <p:sp>
        <p:nvSpPr>
          <p:cNvPr id="1288299" name="Line 107"/>
          <p:cNvSpPr>
            <a:spLocks noChangeShapeType="1"/>
          </p:cNvSpPr>
          <p:nvPr/>
        </p:nvSpPr>
        <p:spPr bwMode="auto">
          <a:xfrm>
            <a:off x="5257800" y="4953000"/>
            <a:ext cx="1295400" cy="0"/>
          </a:xfrm>
          <a:prstGeom prst="line">
            <a:avLst/>
          </a:prstGeom>
          <a:noFill/>
          <a:ln w="28575">
            <a:solidFill>
              <a:schemeClr val="tx1"/>
            </a:solidFill>
            <a:round/>
            <a:headEnd/>
            <a:tailEnd/>
          </a:ln>
          <a:effectLst/>
        </p:spPr>
        <p:txBody>
          <a:bodyPr/>
          <a:lstStyle/>
          <a:p>
            <a:endParaRPr lang="en-US"/>
          </a:p>
        </p:txBody>
      </p:sp>
      <p:sp>
        <p:nvSpPr>
          <p:cNvPr id="1288300" name="Rectangle 108"/>
          <p:cNvSpPr>
            <a:spLocks noChangeArrowheads="1"/>
          </p:cNvSpPr>
          <p:nvPr/>
        </p:nvSpPr>
        <p:spPr bwMode="auto">
          <a:xfrm>
            <a:off x="8229600" y="2819400"/>
            <a:ext cx="152400" cy="2819400"/>
          </a:xfrm>
          <a:prstGeom prst="rect">
            <a:avLst/>
          </a:prstGeom>
          <a:noFill/>
          <a:ln w="12700">
            <a:solidFill>
              <a:schemeClr val="accent2"/>
            </a:solidFill>
            <a:miter lim="800000"/>
            <a:headEnd/>
            <a:tailEnd/>
          </a:ln>
          <a:effectLst/>
        </p:spPr>
        <p:txBody>
          <a:bodyPr wrap="none" anchor="ctr"/>
          <a:lstStyle/>
          <a:p>
            <a:endParaRPr lang="en-US"/>
          </a:p>
        </p:txBody>
      </p:sp>
      <p:sp>
        <p:nvSpPr>
          <p:cNvPr id="1288301" name="Line 109"/>
          <p:cNvSpPr>
            <a:spLocks noChangeShapeType="1"/>
          </p:cNvSpPr>
          <p:nvPr/>
        </p:nvSpPr>
        <p:spPr bwMode="auto">
          <a:xfrm>
            <a:off x="6781800" y="4953000"/>
            <a:ext cx="1447800" cy="0"/>
          </a:xfrm>
          <a:prstGeom prst="line">
            <a:avLst/>
          </a:prstGeom>
          <a:noFill/>
          <a:ln w="28575">
            <a:solidFill>
              <a:schemeClr val="tx1"/>
            </a:solidFill>
            <a:round/>
            <a:headEnd/>
            <a:tailEnd/>
          </a:ln>
          <a:effectLst/>
        </p:spPr>
        <p:txBody>
          <a:bodyPr/>
          <a:lstStyle/>
          <a:p>
            <a:endParaRPr lang="en-US"/>
          </a:p>
        </p:txBody>
      </p:sp>
      <p:sp>
        <p:nvSpPr>
          <p:cNvPr id="1288302" name="Line 110"/>
          <p:cNvSpPr>
            <a:spLocks noChangeShapeType="1"/>
          </p:cNvSpPr>
          <p:nvPr/>
        </p:nvSpPr>
        <p:spPr bwMode="auto">
          <a:xfrm>
            <a:off x="8382000" y="3810000"/>
            <a:ext cx="228600" cy="1588"/>
          </a:xfrm>
          <a:prstGeom prst="line">
            <a:avLst/>
          </a:prstGeom>
          <a:noFill/>
          <a:ln w="28575">
            <a:solidFill>
              <a:schemeClr val="tx1"/>
            </a:solidFill>
            <a:round/>
            <a:headEnd/>
            <a:tailEnd type="triangle" w="med" len="med"/>
          </a:ln>
          <a:effectLst/>
        </p:spPr>
        <p:txBody>
          <a:bodyPr/>
          <a:lstStyle/>
          <a:p>
            <a:endParaRPr lang="en-US"/>
          </a:p>
        </p:txBody>
      </p:sp>
      <p:sp>
        <p:nvSpPr>
          <p:cNvPr id="1288303" name="Line 111"/>
          <p:cNvSpPr>
            <a:spLocks noChangeShapeType="1"/>
          </p:cNvSpPr>
          <p:nvPr/>
        </p:nvSpPr>
        <p:spPr bwMode="auto">
          <a:xfrm>
            <a:off x="8991600" y="3962400"/>
            <a:ext cx="0" cy="2514600"/>
          </a:xfrm>
          <a:prstGeom prst="line">
            <a:avLst/>
          </a:prstGeom>
          <a:noFill/>
          <a:ln w="28575">
            <a:solidFill>
              <a:srgbClr val="CC3399"/>
            </a:solidFill>
            <a:round/>
            <a:headEnd/>
            <a:tailEnd/>
          </a:ln>
          <a:effectLst/>
        </p:spPr>
        <p:txBody>
          <a:bodyPr/>
          <a:lstStyle/>
          <a:p>
            <a:endParaRPr lang="en-US"/>
          </a:p>
        </p:txBody>
      </p:sp>
      <p:sp>
        <p:nvSpPr>
          <p:cNvPr id="1288304" name="Line 112"/>
          <p:cNvSpPr>
            <a:spLocks noChangeShapeType="1"/>
          </p:cNvSpPr>
          <p:nvPr/>
        </p:nvSpPr>
        <p:spPr bwMode="auto">
          <a:xfrm>
            <a:off x="6934200" y="1143000"/>
            <a:ext cx="0" cy="1524000"/>
          </a:xfrm>
          <a:prstGeom prst="line">
            <a:avLst/>
          </a:prstGeom>
          <a:noFill/>
          <a:ln w="28575">
            <a:solidFill>
              <a:srgbClr val="CC3399"/>
            </a:solidFill>
            <a:round/>
            <a:headEnd/>
            <a:tailEnd/>
          </a:ln>
          <a:effectLst/>
        </p:spPr>
        <p:txBody>
          <a:bodyPr/>
          <a:lstStyle/>
          <a:p>
            <a:endParaRPr lang="en-US"/>
          </a:p>
        </p:txBody>
      </p:sp>
      <p:sp>
        <p:nvSpPr>
          <p:cNvPr id="1288305" name="Line 113"/>
          <p:cNvSpPr>
            <a:spLocks noChangeShapeType="1"/>
          </p:cNvSpPr>
          <p:nvPr/>
        </p:nvSpPr>
        <p:spPr bwMode="auto">
          <a:xfrm flipH="1" flipV="1">
            <a:off x="4267200" y="4800600"/>
            <a:ext cx="152400" cy="152400"/>
          </a:xfrm>
          <a:prstGeom prst="line">
            <a:avLst/>
          </a:prstGeom>
          <a:noFill/>
          <a:ln w="28575" cap="rnd">
            <a:solidFill>
              <a:schemeClr val="accent2"/>
            </a:solidFill>
            <a:prstDash val="sysDot"/>
            <a:round/>
            <a:headEnd/>
            <a:tailEnd/>
          </a:ln>
          <a:effectLst/>
        </p:spPr>
        <p:txBody>
          <a:bodyPr/>
          <a:lstStyle/>
          <a:p>
            <a:endParaRPr lang="en-US"/>
          </a:p>
        </p:txBody>
      </p:sp>
      <p:sp>
        <p:nvSpPr>
          <p:cNvPr id="1288306" name="Line 114"/>
          <p:cNvSpPr>
            <a:spLocks noChangeShapeType="1"/>
          </p:cNvSpPr>
          <p:nvPr/>
        </p:nvSpPr>
        <p:spPr bwMode="auto">
          <a:xfrm flipH="1">
            <a:off x="8229600" y="4191000"/>
            <a:ext cx="152400" cy="762000"/>
          </a:xfrm>
          <a:prstGeom prst="line">
            <a:avLst/>
          </a:prstGeom>
          <a:noFill/>
          <a:ln w="28575" cap="rnd">
            <a:solidFill>
              <a:schemeClr val="accent2"/>
            </a:solidFill>
            <a:prstDash val="sysDot"/>
            <a:round/>
            <a:headEnd/>
            <a:tailEnd/>
          </a:ln>
          <a:effectLst/>
        </p:spPr>
        <p:txBody>
          <a:bodyPr/>
          <a:lstStyle/>
          <a:p>
            <a:endParaRPr lang="en-US"/>
          </a:p>
        </p:txBody>
      </p:sp>
      <p:sp>
        <p:nvSpPr>
          <p:cNvPr id="1288307" name="Text Box 115"/>
          <p:cNvSpPr txBox="1">
            <a:spLocks noChangeArrowheads="1"/>
          </p:cNvSpPr>
          <p:nvPr/>
        </p:nvSpPr>
        <p:spPr bwMode="auto">
          <a:xfrm>
            <a:off x="2057400" y="1905000"/>
            <a:ext cx="515938" cy="274638"/>
          </a:xfrm>
          <a:prstGeom prst="rect">
            <a:avLst/>
          </a:prstGeom>
          <a:noFill/>
          <a:ln w="12700">
            <a:noFill/>
            <a:miter lim="800000"/>
            <a:headEnd/>
            <a:tailEnd/>
          </a:ln>
          <a:effectLst/>
        </p:spPr>
        <p:txBody>
          <a:bodyPr wrap="none">
            <a:spAutoFit/>
          </a:bodyPr>
          <a:lstStyle/>
          <a:p>
            <a:r>
              <a:rPr lang="en-US" sz="1200" b="1">
                <a:solidFill>
                  <a:schemeClr val="accent2"/>
                </a:solidFill>
              </a:rPr>
              <a:t>IF/ID</a:t>
            </a:r>
          </a:p>
        </p:txBody>
      </p:sp>
      <p:sp>
        <p:nvSpPr>
          <p:cNvPr id="1288308" name="Line 116"/>
          <p:cNvSpPr>
            <a:spLocks noChangeShapeType="1"/>
          </p:cNvSpPr>
          <p:nvPr/>
        </p:nvSpPr>
        <p:spPr bwMode="auto">
          <a:xfrm flipV="1">
            <a:off x="5181600" y="2895600"/>
            <a:ext cx="0" cy="1524000"/>
          </a:xfrm>
          <a:prstGeom prst="line">
            <a:avLst/>
          </a:prstGeom>
          <a:noFill/>
          <a:ln w="28575">
            <a:solidFill>
              <a:schemeClr val="tx1"/>
            </a:solidFill>
            <a:round/>
            <a:headEnd/>
            <a:tailEnd/>
          </a:ln>
          <a:effectLst/>
        </p:spPr>
        <p:txBody>
          <a:bodyPr/>
          <a:lstStyle/>
          <a:p>
            <a:endParaRPr lang="en-US"/>
          </a:p>
        </p:txBody>
      </p:sp>
      <p:sp>
        <p:nvSpPr>
          <p:cNvPr id="1288309" name="Line 117"/>
          <p:cNvSpPr>
            <a:spLocks noChangeShapeType="1"/>
          </p:cNvSpPr>
          <p:nvPr/>
        </p:nvSpPr>
        <p:spPr bwMode="auto">
          <a:xfrm>
            <a:off x="3733800" y="4800600"/>
            <a:ext cx="533400" cy="0"/>
          </a:xfrm>
          <a:prstGeom prst="line">
            <a:avLst/>
          </a:prstGeom>
          <a:noFill/>
          <a:ln w="28575">
            <a:solidFill>
              <a:schemeClr val="tx1"/>
            </a:solidFill>
            <a:round/>
            <a:headEnd/>
            <a:tailEnd/>
          </a:ln>
          <a:effectLst/>
        </p:spPr>
        <p:txBody>
          <a:bodyPr/>
          <a:lstStyle/>
          <a:p>
            <a:endParaRPr lang="en-US"/>
          </a:p>
        </p:txBody>
      </p:sp>
      <p:sp>
        <p:nvSpPr>
          <p:cNvPr id="1288310" name="Line 118"/>
          <p:cNvSpPr>
            <a:spLocks noChangeShapeType="1"/>
          </p:cNvSpPr>
          <p:nvPr/>
        </p:nvSpPr>
        <p:spPr bwMode="auto">
          <a:xfrm>
            <a:off x="4419600" y="2438400"/>
            <a:ext cx="1676400" cy="0"/>
          </a:xfrm>
          <a:prstGeom prst="line">
            <a:avLst/>
          </a:prstGeom>
          <a:noFill/>
          <a:ln w="28575">
            <a:solidFill>
              <a:schemeClr val="tx1"/>
            </a:solidFill>
            <a:round/>
            <a:headEnd/>
            <a:tailEnd type="triangle" w="med" len="med"/>
          </a:ln>
          <a:effectLst/>
        </p:spPr>
        <p:txBody>
          <a:bodyPr/>
          <a:lstStyle/>
          <a:p>
            <a:endParaRPr lang="en-US"/>
          </a:p>
        </p:txBody>
      </p:sp>
      <p:sp>
        <p:nvSpPr>
          <p:cNvPr id="1288311" name="Line 119"/>
          <p:cNvSpPr>
            <a:spLocks noChangeShapeType="1"/>
          </p:cNvSpPr>
          <p:nvPr/>
        </p:nvSpPr>
        <p:spPr bwMode="auto">
          <a:xfrm>
            <a:off x="1981200" y="1447800"/>
            <a:ext cx="0" cy="990600"/>
          </a:xfrm>
          <a:prstGeom prst="line">
            <a:avLst/>
          </a:prstGeom>
          <a:noFill/>
          <a:ln w="28575">
            <a:solidFill>
              <a:schemeClr val="tx1"/>
            </a:solidFill>
            <a:round/>
            <a:headEnd/>
            <a:tailEnd/>
          </a:ln>
          <a:effectLst/>
        </p:spPr>
        <p:txBody>
          <a:bodyPr/>
          <a:lstStyle/>
          <a:p>
            <a:endParaRPr lang="en-US"/>
          </a:p>
        </p:txBody>
      </p:sp>
      <p:sp>
        <p:nvSpPr>
          <p:cNvPr id="1288312" name="Line 120"/>
          <p:cNvSpPr>
            <a:spLocks noChangeShapeType="1"/>
          </p:cNvSpPr>
          <p:nvPr/>
        </p:nvSpPr>
        <p:spPr bwMode="auto">
          <a:xfrm flipV="1">
            <a:off x="6324600" y="2971800"/>
            <a:ext cx="0" cy="457200"/>
          </a:xfrm>
          <a:prstGeom prst="line">
            <a:avLst/>
          </a:prstGeom>
          <a:noFill/>
          <a:ln w="12700">
            <a:solidFill>
              <a:schemeClr val="accent1"/>
            </a:solidFill>
            <a:round/>
            <a:headEnd/>
            <a:tailEnd/>
          </a:ln>
          <a:effectLst/>
        </p:spPr>
        <p:txBody>
          <a:bodyPr/>
          <a:lstStyle/>
          <a:p>
            <a:endParaRPr lang="en-US"/>
          </a:p>
        </p:txBody>
      </p:sp>
      <p:sp>
        <p:nvSpPr>
          <p:cNvPr id="1288313" name="Line 121"/>
          <p:cNvSpPr>
            <a:spLocks noChangeShapeType="1"/>
          </p:cNvSpPr>
          <p:nvPr/>
        </p:nvSpPr>
        <p:spPr bwMode="auto">
          <a:xfrm>
            <a:off x="609600" y="2133600"/>
            <a:ext cx="0" cy="1600200"/>
          </a:xfrm>
          <a:prstGeom prst="line">
            <a:avLst/>
          </a:prstGeom>
          <a:noFill/>
          <a:ln w="28575">
            <a:solidFill>
              <a:schemeClr val="tx1"/>
            </a:solidFill>
            <a:round/>
            <a:headEnd/>
            <a:tailEnd/>
          </a:ln>
          <a:effectLst/>
        </p:spPr>
        <p:txBody>
          <a:bodyPr/>
          <a:lstStyle/>
          <a:p>
            <a:endParaRPr lang="en-US"/>
          </a:p>
        </p:txBody>
      </p:sp>
      <p:sp>
        <p:nvSpPr>
          <p:cNvPr id="1288314" name="Rectangle 122"/>
          <p:cNvSpPr>
            <a:spLocks noChangeArrowheads="1"/>
          </p:cNvSpPr>
          <p:nvPr/>
        </p:nvSpPr>
        <p:spPr bwMode="auto">
          <a:xfrm>
            <a:off x="6553200" y="2209800"/>
            <a:ext cx="152400" cy="3429000"/>
          </a:xfrm>
          <a:prstGeom prst="rect">
            <a:avLst/>
          </a:prstGeom>
          <a:noFill/>
          <a:ln w="12700">
            <a:solidFill>
              <a:schemeClr val="accent2"/>
            </a:solidFill>
            <a:miter lim="800000"/>
            <a:headEnd/>
            <a:tailEnd/>
          </a:ln>
          <a:effectLst/>
        </p:spPr>
        <p:txBody>
          <a:bodyPr wrap="none" anchor="ctr"/>
          <a:lstStyle/>
          <a:p>
            <a:endParaRPr lang="en-US"/>
          </a:p>
        </p:txBody>
      </p:sp>
      <p:sp>
        <p:nvSpPr>
          <p:cNvPr id="1288315" name="Oval 123"/>
          <p:cNvSpPr>
            <a:spLocks noChangeArrowheads="1"/>
          </p:cNvSpPr>
          <p:nvPr/>
        </p:nvSpPr>
        <p:spPr bwMode="auto">
          <a:xfrm>
            <a:off x="2895600" y="4572000"/>
            <a:ext cx="812800" cy="457200"/>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288316" name="Rectangle 124"/>
          <p:cNvSpPr>
            <a:spLocks noChangeArrowheads="1"/>
          </p:cNvSpPr>
          <p:nvPr/>
        </p:nvSpPr>
        <p:spPr bwMode="auto">
          <a:xfrm>
            <a:off x="3048000" y="4572000"/>
            <a:ext cx="533400" cy="457200"/>
          </a:xfrm>
          <a:prstGeom prst="rect">
            <a:avLst/>
          </a:prstGeom>
          <a:noFill/>
          <a:ln w="12700">
            <a:noFill/>
            <a:miter lim="800000"/>
            <a:headEnd/>
            <a:tailEnd/>
          </a:ln>
          <a:effectLst/>
        </p:spPr>
        <p:txBody>
          <a:bodyPr wrap="none" lIns="19050" tIns="26988" rIns="19050" bIns="26988"/>
          <a:lstStyle/>
          <a:p>
            <a:pPr algn="ctr"/>
            <a:r>
              <a:rPr lang="en-US" sz="1200" b="1">
                <a:solidFill>
                  <a:srgbClr val="000000"/>
                </a:solidFill>
              </a:rPr>
              <a:t>Sign</a:t>
            </a:r>
          </a:p>
          <a:p>
            <a:pPr algn="ctr"/>
            <a:r>
              <a:rPr lang="en-US" sz="1200" b="1">
                <a:solidFill>
                  <a:srgbClr val="000000"/>
                </a:solidFill>
              </a:rPr>
              <a:t>Extend</a:t>
            </a:r>
          </a:p>
        </p:txBody>
      </p:sp>
      <p:sp>
        <p:nvSpPr>
          <p:cNvPr id="1288317" name="Line 125"/>
          <p:cNvSpPr>
            <a:spLocks noChangeShapeType="1"/>
          </p:cNvSpPr>
          <p:nvPr/>
        </p:nvSpPr>
        <p:spPr bwMode="auto">
          <a:xfrm>
            <a:off x="6705600" y="2667000"/>
            <a:ext cx="228600" cy="0"/>
          </a:xfrm>
          <a:prstGeom prst="line">
            <a:avLst/>
          </a:prstGeom>
          <a:noFill/>
          <a:ln w="28575">
            <a:solidFill>
              <a:schemeClr val="tx1"/>
            </a:solidFill>
            <a:round/>
            <a:headEnd/>
            <a:tailEnd/>
          </a:ln>
          <a:effectLst/>
        </p:spPr>
        <p:txBody>
          <a:bodyPr/>
          <a:lstStyle/>
          <a:p>
            <a:endParaRPr lang="en-US"/>
          </a:p>
        </p:txBody>
      </p:sp>
      <p:sp>
        <p:nvSpPr>
          <p:cNvPr id="1288318" name="Line 126"/>
          <p:cNvSpPr>
            <a:spLocks noChangeShapeType="1"/>
          </p:cNvSpPr>
          <p:nvPr/>
        </p:nvSpPr>
        <p:spPr bwMode="auto">
          <a:xfrm>
            <a:off x="6324600" y="2971800"/>
            <a:ext cx="228600" cy="0"/>
          </a:xfrm>
          <a:prstGeom prst="line">
            <a:avLst/>
          </a:prstGeom>
          <a:noFill/>
          <a:ln w="12700">
            <a:solidFill>
              <a:schemeClr val="accent1"/>
            </a:solidFill>
            <a:round/>
            <a:headEnd/>
            <a:tailEnd type="triangle" w="med" len="med"/>
          </a:ln>
          <a:effectLst/>
        </p:spPr>
        <p:txBody>
          <a:bodyPr/>
          <a:lstStyle/>
          <a:p>
            <a:endParaRPr lang="en-US"/>
          </a:p>
        </p:txBody>
      </p:sp>
      <p:sp>
        <p:nvSpPr>
          <p:cNvPr id="1288319" name="Line 127"/>
          <p:cNvSpPr>
            <a:spLocks noChangeShapeType="1"/>
          </p:cNvSpPr>
          <p:nvPr/>
        </p:nvSpPr>
        <p:spPr bwMode="auto">
          <a:xfrm>
            <a:off x="6705600" y="2971800"/>
            <a:ext cx="228600" cy="0"/>
          </a:xfrm>
          <a:prstGeom prst="line">
            <a:avLst/>
          </a:prstGeom>
          <a:noFill/>
          <a:ln w="12700">
            <a:solidFill>
              <a:schemeClr val="accent1"/>
            </a:solidFill>
            <a:round/>
            <a:headEnd/>
            <a:tailEnd/>
          </a:ln>
          <a:effectLst/>
        </p:spPr>
        <p:txBody>
          <a:bodyPr/>
          <a:lstStyle/>
          <a:p>
            <a:endParaRPr lang="en-US"/>
          </a:p>
        </p:txBody>
      </p:sp>
      <p:sp>
        <p:nvSpPr>
          <p:cNvPr id="1288320" name="Line 128"/>
          <p:cNvSpPr>
            <a:spLocks noChangeShapeType="1"/>
          </p:cNvSpPr>
          <p:nvPr/>
        </p:nvSpPr>
        <p:spPr bwMode="auto">
          <a:xfrm>
            <a:off x="6781800" y="3810000"/>
            <a:ext cx="0" cy="2362200"/>
          </a:xfrm>
          <a:prstGeom prst="line">
            <a:avLst/>
          </a:prstGeom>
          <a:noFill/>
          <a:ln w="28575">
            <a:solidFill>
              <a:srgbClr val="CC3399"/>
            </a:solidFill>
            <a:round/>
            <a:headEnd/>
            <a:tailEnd/>
          </a:ln>
          <a:effectLst/>
        </p:spPr>
        <p:txBody>
          <a:bodyPr/>
          <a:lstStyle/>
          <a:p>
            <a:endParaRPr lang="en-US"/>
          </a:p>
        </p:txBody>
      </p:sp>
      <p:sp>
        <p:nvSpPr>
          <p:cNvPr id="1288321" name="Text Box 129"/>
          <p:cNvSpPr txBox="1">
            <a:spLocks noChangeArrowheads="1"/>
          </p:cNvSpPr>
          <p:nvPr/>
        </p:nvSpPr>
        <p:spPr bwMode="auto">
          <a:xfrm>
            <a:off x="4114800" y="1295400"/>
            <a:ext cx="582613" cy="274638"/>
          </a:xfrm>
          <a:prstGeom prst="rect">
            <a:avLst/>
          </a:prstGeom>
          <a:noFill/>
          <a:ln w="12700">
            <a:noFill/>
            <a:miter lim="800000"/>
            <a:headEnd/>
            <a:tailEnd/>
          </a:ln>
          <a:effectLst/>
        </p:spPr>
        <p:txBody>
          <a:bodyPr wrap="none">
            <a:spAutoFit/>
          </a:bodyPr>
          <a:lstStyle/>
          <a:p>
            <a:r>
              <a:rPr lang="en-US" sz="1200" b="1">
                <a:solidFill>
                  <a:schemeClr val="accent2"/>
                </a:solidFill>
              </a:rPr>
              <a:t>ID/EX</a:t>
            </a:r>
          </a:p>
        </p:txBody>
      </p:sp>
      <p:sp>
        <p:nvSpPr>
          <p:cNvPr id="1288322" name="Text Box 130"/>
          <p:cNvSpPr txBox="1">
            <a:spLocks noChangeArrowheads="1"/>
          </p:cNvSpPr>
          <p:nvPr/>
        </p:nvSpPr>
        <p:spPr bwMode="auto">
          <a:xfrm>
            <a:off x="6172200" y="1477963"/>
            <a:ext cx="785813" cy="274637"/>
          </a:xfrm>
          <a:prstGeom prst="rect">
            <a:avLst/>
          </a:prstGeom>
          <a:noFill/>
          <a:ln w="12700">
            <a:noFill/>
            <a:miter lim="800000"/>
            <a:headEnd/>
            <a:tailEnd/>
          </a:ln>
          <a:effectLst/>
        </p:spPr>
        <p:txBody>
          <a:bodyPr wrap="none">
            <a:spAutoFit/>
          </a:bodyPr>
          <a:lstStyle/>
          <a:p>
            <a:r>
              <a:rPr lang="en-US" sz="1200" b="1">
                <a:solidFill>
                  <a:schemeClr val="accent2"/>
                </a:solidFill>
              </a:rPr>
              <a:t>EX/MEM</a:t>
            </a:r>
          </a:p>
        </p:txBody>
      </p:sp>
      <p:sp>
        <p:nvSpPr>
          <p:cNvPr id="1288323" name="Text Box 131"/>
          <p:cNvSpPr txBox="1">
            <a:spLocks noChangeArrowheads="1"/>
          </p:cNvSpPr>
          <p:nvPr/>
        </p:nvSpPr>
        <p:spPr bwMode="auto">
          <a:xfrm>
            <a:off x="7924800" y="2362200"/>
            <a:ext cx="836613" cy="274638"/>
          </a:xfrm>
          <a:prstGeom prst="rect">
            <a:avLst/>
          </a:prstGeom>
          <a:noFill/>
          <a:ln w="12700">
            <a:noFill/>
            <a:miter lim="800000"/>
            <a:headEnd/>
            <a:tailEnd/>
          </a:ln>
          <a:effectLst/>
        </p:spPr>
        <p:txBody>
          <a:bodyPr wrap="none">
            <a:spAutoFit/>
          </a:bodyPr>
          <a:lstStyle/>
          <a:p>
            <a:r>
              <a:rPr lang="en-US" sz="1200" b="1">
                <a:solidFill>
                  <a:schemeClr val="accent2"/>
                </a:solidFill>
              </a:rPr>
              <a:t>MEM/WB</a:t>
            </a:r>
          </a:p>
        </p:txBody>
      </p:sp>
      <p:sp>
        <p:nvSpPr>
          <p:cNvPr id="1288324" name="Rectangle 132"/>
          <p:cNvSpPr>
            <a:spLocks noChangeArrowheads="1"/>
          </p:cNvSpPr>
          <p:nvPr/>
        </p:nvSpPr>
        <p:spPr bwMode="auto">
          <a:xfrm>
            <a:off x="4267200" y="1981200"/>
            <a:ext cx="152400" cy="228600"/>
          </a:xfrm>
          <a:prstGeom prst="rect">
            <a:avLst/>
          </a:prstGeom>
          <a:noFill/>
          <a:ln w="12700">
            <a:solidFill>
              <a:schemeClr val="accent1"/>
            </a:solidFill>
            <a:miter lim="800000"/>
            <a:headEnd/>
            <a:tailEnd/>
          </a:ln>
          <a:effectLst/>
        </p:spPr>
        <p:txBody>
          <a:bodyPr wrap="none" anchor="ctr"/>
          <a:lstStyle/>
          <a:p>
            <a:endParaRPr lang="en-US"/>
          </a:p>
        </p:txBody>
      </p:sp>
      <p:sp>
        <p:nvSpPr>
          <p:cNvPr id="1288325" name="Rectangle 133"/>
          <p:cNvSpPr>
            <a:spLocks noChangeArrowheads="1"/>
          </p:cNvSpPr>
          <p:nvPr/>
        </p:nvSpPr>
        <p:spPr bwMode="auto">
          <a:xfrm>
            <a:off x="4267200" y="1752600"/>
            <a:ext cx="152400" cy="228600"/>
          </a:xfrm>
          <a:prstGeom prst="rect">
            <a:avLst/>
          </a:prstGeom>
          <a:noFill/>
          <a:ln w="12700">
            <a:solidFill>
              <a:schemeClr val="accent1"/>
            </a:solidFill>
            <a:miter lim="800000"/>
            <a:headEnd/>
            <a:tailEnd/>
          </a:ln>
          <a:effectLst/>
        </p:spPr>
        <p:txBody>
          <a:bodyPr wrap="none" anchor="ctr"/>
          <a:lstStyle/>
          <a:p>
            <a:endParaRPr lang="en-US"/>
          </a:p>
        </p:txBody>
      </p:sp>
      <p:sp>
        <p:nvSpPr>
          <p:cNvPr id="1288326" name="Rectangle 134"/>
          <p:cNvSpPr>
            <a:spLocks noChangeArrowheads="1"/>
          </p:cNvSpPr>
          <p:nvPr/>
        </p:nvSpPr>
        <p:spPr bwMode="auto">
          <a:xfrm>
            <a:off x="4267200" y="1524000"/>
            <a:ext cx="152400" cy="228600"/>
          </a:xfrm>
          <a:prstGeom prst="rect">
            <a:avLst/>
          </a:prstGeom>
          <a:noFill/>
          <a:ln w="12700">
            <a:solidFill>
              <a:schemeClr val="accent1"/>
            </a:solidFill>
            <a:miter lim="800000"/>
            <a:headEnd/>
            <a:tailEnd/>
          </a:ln>
          <a:effectLst/>
        </p:spPr>
        <p:txBody>
          <a:bodyPr wrap="none" anchor="ctr"/>
          <a:lstStyle/>
          <a:p>
            <a:endParaRPr lang="en-US"/>
          </a:p>
        </p:txBody>
      </p:sp>
      <p:sp>
        <p:nvSpPr>
          <p:cNvPr id="1288327" name="Rectangle 135"/>
          <p:cNvSpPr>
            <a:spLocks noChangeArrowheads="1"/>
          </p:cNvSpPr>
          <p:nvPr/>
        </p:nvSpPr>
        <p:spPr bwMode="auto">
          <a:xfrm>
            <a:off x="6553200" y="1981200"/>
            <a:ext cx="152400" cy="228600"/>
          </a:xfrm>
          <a:prstGeom prst="rect">
            <a:avLst/>
          </a:prstGeom>
          <a:noFill/>
          <a:ln w="12700">
            <a:solidFill>
              <a:schemeClr val="accent1"/>
            </a:solidFill>
            <a:miter lim="800000"/>
            <a:headEnd/>
            <a:tailEnd/>
          </a:ln>
          <a:effectLst/>
        </p:spPr>
        <p:txBody>
          <a:bodyPr wrap="none" anchor="ctr"/>
          <a:lstStyle/>
          <a:p>
            <a:endParaRPr lang="en-US"/>
          </a:p>
        </p:txBody>
      </p:sp>
      <p:sp>
        <p:nvSpPr>
          <p:cNvPr id="1288328" name="Rectangle 136"/>
          <p:cNvSpPr>
            <a:spLocks noChangeArrowheads="1"/>
          </p:cNvSpPr>
          <p:nvPr/>
        </p:nvSpPr>
        <p:spPr bwMode="auto">
          <a:xfrm>
            <a:off x="6553200" y="1752600"/>
            <a:ext cx="152400" cy="228600"/>
          </a:xfrm>
          <a:prstGeom prst="rect">
            <a:avLst/>
          </a:prstGeom>
          <a:noFill/>
          <a:ln w="12700">
            <a:solidFill>
              <a:schemeClr val="accent1"/>
            </a:solidFill>
            <a:miter lim="800000"/>
            <a:headEnd/>
            <a:tailEnd/>
          </a:ln>
          <a:effectLst/>
        </p:spPr>
        <p:txBody>
          <a:bodyPr wrap="none" anchor="ctr"/>
          <a:lstStyle/>
          <a:p>
            <a:endParaRPr lang="en-US"/>
          </a:p>
        </p:txBody>
      </p:sp>
      <p:sp>
        <p:nvSpPr>
          <p:cNvPr id="1288329" name="Rectangle 137"/>
          <p:cNvSpPr>
            <a:spLocks noChangeArrowheads="1"/>
          </p:cNvSpPr>
          <p:nvPr/>
        </p:nvSpPr>
        <p:spPr bwMode="auto">
          <a:xfrm>
            <a:off x="8229600" y="2590800"/>
            <a:ext cx="152400" cy="228600"/>
          </a:xfrm>
          <a:prstGeom prst="rect">
            <a:avLst/>
          </a:prstGeom>
          <a:noFill/>
          <a:ln w="12700">
            <a:solidFill>
              <a:schemeClr val="accent1"/>
            </a:solidFill>
            <a:miter lim="800000"/>
            <a:headEnd/>
            <a:tailEnd/>
          </a:ln>
          <a:effectLst/>
        </p:spPr>
        <p:txBody>
          <a:bodyPr wrap="none" anchor="ctr"/>
          <a:lstStyle/>
          <a:p>
            <a:endParaRPr lang="en-US"/>
          </a:p>
        </p:txBody>
      </p:sp>
      <p:sp>
        <p:nvSpPr>
          <p:cNvPr id="1288330" name="Rectangle 138"/>
          <p:cNvSpPr>
            <a:spLocks noChangeArrowheads="1"/>
          </p:cNvSpPr>
          <p:nvPr/>
        </p:nvSpPr>
        <p:spPr bwMode="auto">
          <a:xfrm>
            <a:off x="2743200" y="2133600"/>
            <a:ext cx="533400" cy="304800"/>
          </a:xfrm>
          <a:prstGeom prst="rect">
            <a:avLst/>
          </a:prstGeom>
          <a:noFill/>
          <a:ln w="12700">
            <a:noFill/>
            <a:miter lim="800000"/>
            <a:headEnd/>
            <a:tailEnd/>
          </a:ln>
          <a:effectLst/>
        </p:spPr>
        <p:txBody>
          <a:bodyPr wrap="none" lIns="19050" tIns="26988" rIns="19050" bIns="26988"/>
          <a:lstStyle/>
          <a:p>
            <a:pPr algn="ctr"/>
            <a:r>
              <a:rPr lang="en-US" sz="1200" b="1"/>
              <a:t>Control</a:t>
            </a:r>
          </a:p>
        </p:txBody>
      </p:sp>
      <p:sp>
        <p:nvSpPr>
          <p:cNvPr id="1288331" name="Oval 139"/>
          <p:cNvSpPr>
            <a:spLocks noChangeArrowheads="1"/>
          </p:cNvSpPr>
          <p:nvPr/>
        </p:nvSpPr>
        <p:spPr bwMode="auto">
          <a:xfrm>
            <a:off x="2743200" y="1905000"/>
            <a:ext cx="609600" cy="762000"/>
          </a:xfrm>
          <a:prstGeom prst="ellipse">
            <a:avLst/>
          </a:prstGeom>
          <a:noFill/>
          <a:ln w="12700">
            <a:solidFill>
              <a:schemeClr val="accent1"/>
            </a:solidFill>
            <a:round/>
            <a:headEnd/>
            <a:tailEnd/>
          </a:ln>
          <a:effectLst/>
        </p:spPr>
        <p:txBody>
          <a:bodyPr wrap="none" anchor="ctr"/>
          <a:lstStyle/>
          <a:p>
            <a:endParaRPr lang="en-US"/>
          </a:p>
        </p:txBody>
      </p:sp>
      <p:sp>
        <p:nvSpPr>
          <p:cNvPr id="1288332" name="Line 140"/>
          <p:cNvSpPr>
            <a:spLocks noChangeShapeType="1"/>
          </p:cNvSpPr>
          <p:nvPr/>
        </p:nvSpPr>
        <p:spPr bwMode="auto">
          <a:xfrm>
            <a:off x="2514600" y="2286000"/>
            <a:ext cx="0" cy="838200"/>
          </a:xfrm>
          <a:prstGeom prst="line">
            <a:avLst/>
          </a:prstGeom>
          <a:noFill/>
          <a:ln w="12700">
            <a:solidFill>
              <a:schemeClr val="accent1"/>
            </a:solidFill>
            <a:round/>
            <a:headEnd/>
            <a:tailEnd/>
          </a:ln>
          <a:effectLst/>
        </p:spPr>
        <p:txBody>
          <a:bodyPr/>
          <a:lstStyle/>
          <a:p>
            <a:endParaRPr lang="en-US"/>
          </a:p>
        </p:txBody>
      </p:sp>
      <p:sp>
        <p:nvSpPr>
          <p:cNvPr id="1288333" name="Line 141"/>
          <p:cNvSpPr>
            <a:spLocks noChangeShapeType="1"/>
          </p:cNvSpPr>
          <p:nvPr/>
        </p:nvSpPr>
        <p:spPr bwMode="auto">
          <a:xfrm>
            <a:off x="2514600" y="2286000"/>
            <a:ext cx="228600" cy="0"/>
          </a:xfrm>
          <a:prstGeom prst="line">
            <a:avLst/>
          </a:prstGeom>
          <a:noFill/>
          <a:ln w="12700">
            <a:solidFill>
              <a:schemeClr val="accent1"/>
            </a:solidFill>
            <a:round/>
            <a:headEnd/>
            <a:tailEnd type="triangle" w="med" len="med"/>
          </a:ln>
          <a:effectLst/>
        </p:spPr>
        <p:txBody>
          <a:bodyPr/>
          <a:lstStyle/>
          <a:p>
            <a:endParaRPr lang="en-US"/>
          </a:p>
        </p:txBody>
      </p:sp>
      <p:sp>
        <p:nvSpPr>
          <p:cNvPr id="1288334" name="Line 142"/>
          <p:cNvSpPr>
            <a:spLocks noChangeShapeType="1"/>
          </p:cNvSpPr>
          <p:nvPr/>
        </p:nvSpPr>
        <p:spPr bwMode="auto">
          <a:xfrm>
            <a:off x="6705600" y="2133600"/>
            <a:ext cx="1524000" cy="533400"/>
          </a:xfrm>
          <a:prstGeom prst="line">
            <a:avLst/>
          </a:prstGeom>
          <a:noFill/>
          <a:ln w="12700">
            <a:solidFill>
              <a:schemeClr val="accent1"/>
            </a:solidFill>
            <a:round/>
            <a:headEnd/>
            <a:tailEnd type="triangle" w="med" len="med"/>
          </a:ln>
          <a:effectLst/>
        </p:spPr>
        <p:txBody>
          <a:bodyPr/>
          <a:lstStyle/>
          <a:p>
            <a:endParaRPr lang="en-US"/>
          </a:p>
        </p:txBody>
      </p:sp>
      <p:sp>
        <p:nvSpPr>
          <p:cNvPr id="1288335" name="Line 143"/>
          <p:cNvSpPr>
            <a:spLocks noChangeShapeType="1"/>
          </p:cNvSpPr>
          <p:nvPr/>
        </p:nvSpPr>
        <p:spPr bwMode="auto">
          <a:xfrm>
            <a:off x="4419600" y="2133600"/>
            <a:ext cx="2133600" cy="0"/>
          </a:xfrm>
          <a:prstGeom prst="line">
            <a:avLst/>
          </a:prstGeom>
          <a:noFill/>
          <a:ln w="12700">
            <a:solidFill>
              <a:schemeClr val="accent1"/>
            </a:solidFill>
            <a:round/>
            <a:headEnd/>
            <a:tailEnd type="triangle" w="med" len="med"/>
          </a:ln>
          <a:effectLst/>
        </p:spPr>
        <p:txBody>
          <a:bodyPr/>
          <a:lstStyle/>
          <a:p>
            <a:endParaRPr lang="en-US"/>
          </a:p>
        </p:txBody>
      </p:sp>
      <p:sp>
        <p:nvSpPr>
          <p:cNvPr id="1288336" name="Line 144"/>
          <p:cNvSpPr>
            <a:spLocks noChangeShapeType="1"/>
          </p:cNvSpPr>
          <p:nvPr/>
        </p:nvSpPr>
        <p:spPr bwMode="auto">
          <a:xfrm>
            <a:off x="4419600" y="1905000"/>
            <a:ext cx="2133600" cy="0"/>
          </a:xfrm>
          <a:prstGeom prst="line">
            <a:avLst/>
          </a:prstGeom>
          <a:noFill/>
          <a:ln w="12700">
            <a:solidFill>
              <a:schemeClr val="accent1"/>
            </a:solidFill>
            <a:round/>
            <a:headEnd/>
            <a:tailEnd type="triangle" w="med" len="med"/>
          </a:ln>
          <a:effectLst/>
        </p:spPr>
        <p:txBody>
          <a:bodyPr/>
          <a:lstStyle/>
          <a:p>
            <a:endParaRPr lang="en-US"/>
          </a:p>
        </p:txBody>
      </p:sp>
      <p:sp>
        <p:nvSpPr>
          <p:cNvPr id="1288337" name="Line 145"/>
          <p:cNvSpPr>
            <a:spLocks noChangeShapeType="1"/>
          </p:cNvSpPr>
          <p:nvPr/>
        </p:nvSpPr>
        <p:spPr bwMode="auto">
          <a:xfrm>
            <a:off x="4419600" y="1600200"/>
            <a:ext cx="609600" cy="0"/>
          </a:xfrm>
          <a:prstGeom prst="line">
            <a:avLst/>
          </a:prstGeom>
          <a:noFill/>
          <a:ln w="12700">
            <a:solidFill>
              <a:schemeClr val="accent1"/>
            </a:solidFill>
            <a:round/>
            <a:headEnd/>
            <a:tailEnd/>
          </a:ln>
          <a:effectLst/>
        </p:spPr>
        <p:txBody>
          <a:bodyPr/>
          <a:lstStyle/>
          <a:p>
            <a:endParaRPr lang="en-US"/>
          </a:p>
        </p:txBody>
      </p:sp>
      <p:sp>
        <p:nvSpPr>
          <p:cNvPr id="1288338" name="Line 146"/>
          <p:cNvSpPr>
            <a:spLocks noChangeShapeType="1"/>
          </p:cNvSpPr>
          <p:nvPr/>
        </p:nvSpPr>
        <p:spPr bwMode="auto">
          <a:xfrm>
            <a:off x="8763000" y="2743200"/>
            <a:ext cx="0" cy="304800"/>
          </a:xfrm>
          <a:prstGeom prst="line">
            <a:avLst/>
          </a:prstGeom>
          <a:noFill/>
          <a:ln w="12700">
            <a:solidFill>
              <a:schemeClr val="accent1"/>
            </a:solidFill>
            <a:round/>
            <a:headEnd/>
            <a:tailEnd type="triangle" w="med" len="med"/>
          </a:ln>
          <a:effectLst/>
        </p:spPr>
        <p:txBody>
          <a:bodyPr/>
          <a:lstStyle/>
          <a:p>
            <a:endParaRPr lang="en-US"/>
          </a:p>
        </p:txBody>
      </p:sp>
      <p:sp>
        <p:nvSpPr>
          <p:cNvPr id="1288339" name="Line 147"/>
          <p:cNvSpPr>
            <a:spLocks noChangeShapeType="1"/>
          </p:cNvSpPr>
          <p:nvPr/>
        </p:nvSpPr>
        <p:spPr bwMode="auto">
          <a:xfrm>
            <a:off x="6705600" y="1905000"/>
            <a:ext cx="685800" cy="0"/>
          </a:xfrm>
          <a:prstGeom prst="line">
            <a:avLst/>
          </a:prstGeom>
          <a:noFill/>
          <a:ln w="12700">
            <a:solidFill>
              <a:schemeClr val="accent1"/>
            </a:solidFill>
            <a:round/>
            <a:headEnd/>
            <a:tailEnd/>
          </a:ln>
          <a:effectLst/>
        </p:spPr>
        <p:txBody>
          <a:bodyPr/>
          <a:lstStyle/>
          <a:p>
            <a:endParaRPr lang="en-US"/>
          </a:p>
        </p:txBody>
      </p:sp>
      <p:sp>
        <p:nvSpPr>
          <p:cNvPr id="1288340" name="Line 148"/>
          <p:cNvSpPr>
            <a:spLocks noChangeShapeType="1"/>
          </p:cNvSpPr>
          <p:nvPr/>
        </p:nvSpPr>
        <p:spPr bwMode="auto">
          <a:xfrm>
            <a:off x="8382000" y="2743200"/>
            <a:ext cx="381000" cy="0"/>
          </a:xfrm>
          <a:prstGeom prst="line">
            <a:avLst/>
          </a:prstGeom>
          <a:noFill/>
          <a:ln w="12700">
            <a:solidFill>
              <a:schemeClr val="accent1"/>
            </a:solidFill>
            <a:round/>
            <a:headEnd/>
            <a:tailEnd/>
          </a:ln>
          <a:effectLst/>
        </p:spPr>
        <p:txBody>
          <a:bodyPr/>
          <a:lstStyle/>
          <a:p>
            <a:endParaRPr lang="en-US"/>
          </a:p>
        </p:txBody>
      </p:sp>
      <p:sp>
        <p:nvSpPr>
          <p:cNvPr id="1288341" name="Line 149"/>
          <p:cNvSpPr>
            <a:spLocks noChangeShapeType="1"/>
          </p:cNvSpPr>
          <p:nvPr/>
        </p:nvSpPr>
        <p:spPr bwMode="auto">
          <a:xfrm>
            <a:off x="7391400" y="1905000"/>
            <a:ext cx="0" cy="152400"/>
          </a:xfrm>
          <a:prstGeom prst="line">
            <a:avLst/>
          </a:prstGeom>
          <a:noFill/>
          <a:ln w="12700">
            <a:solidFill>
              <a:schemeClr val="accent1"/>
            </a:solidFill>
            <a:round/>
            <a:headEnd/>
            <a:tailEnd type="triangle" w="med" len="med"/>
          </a:ln>
          <a:effectLst/>
        </p:spPr>
        <p:txBody>
          <a:bodyPr/>
          <a:lstStyle/>
          <a:p>
            <a:endParaRPr lang="en-US"/>
          </a:p>
        </p:txBody>
      </p:sp>
      <p:sp>
        <p:nvSpPr>
          <p:cNvPr id="1288342" name="Line 150"/>
          <p:cNvSpPr>
            <a:spLocks noChangeShapeType="1"/>
          </p:cNvSpPr>
          <p:nvPr/>
        </p:nvSpPr>
        <p:spPr bwMode="auto">
          <a:xfrm>
            <a:off x="5029200" y="1600200"/>
            <a:ext cx="0" cy="228600"/>
          </a:xfrm>
          <a:prstGeom prst="line">
            <a:avLst/>
          </a:prstGeom>
          <a:noFill/>
          <a:ln w="12700">
            <a:solidFill>
              <a:schemeClr val="accent1"/>
            </a:solidFill>
            <a:round/>
            <a:headEnd/>
            <a:tailEnd type="triangle" w="med" len="med"/>
          </a:ln>
          <a:effectLst/>
        </p:spPr>
        <p:txBody>
          <a:bodyPr/>
          <a:lstStyle/>
          <a:p>
            <a:endParaRPr lang="en-US"/>
          </a:p>
        </p:txBody>
      </p:sp>
      <p:sp>
        <p:nvSpPr>
          <p:cNvPr id="1288343" name="AutoShape 151"/>
          <p:cNvSpPr>
            <a:spLocks noChangeArrowheads="1"/>
          </p:cNvSpPr>
          <p:nvPr/>
        </p:nvSpPr>
        <p:spPr bwMode="auto">
          <a:xfrm rot="-5400000">
            <a:off x="4648200" y="5257800"/>
            <a:ext cx="6858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1288344" name="Line 152"/>
          <p:cNvSpPr>
            <a:spLocks noChangeShapeType="1"/>
          </p:cNvSpPr>
          <p:nvPr/>
        </p:nvSpPr>
        <p:spPr bwMode="auto">
          <a:xfrm>
            <a:off x="5105400" y="5334000"/>
            <a:ext cx="1447800" cy="0"/>
          </a:xfrm>
          <a:prstGeom prst="line">
            <a:avLst/>
          </a:prstGeom>
          <a:noFill/>
          <a:ln w="19050">
            <a:solidFill>
              <a:schemeClr val="tx1"/>
            </a:solidFill>
            <a:round/>
            <a:headEnd/>
            <a:tailEnd/>
          </a:ln>
          <a:effectLst/>
        </p:spPr>
        <p:txBody>
          <a:bodyPr/>
          <a:lstStyle/>
          <a:p>
            <a:endParaRPr lang="en-US"/>
          </a:p>
        </p:txBody>
      </p:sp>
      <p:sp>
        <p:nvSpPr>
          <p:cNvPr id="1288345" name="Line 153"/>
          <p:cNvSpPr>
            <a:spLocks noChangeShapeType="1"/>
          </p:cNvSpPr>
          <p:nvPr/>
        </p:nvSpPr>
        <p:spPr bwMode="auto">
          <a:xfrm>
            <a:off x="2514600" y="5562600"/>
            <a:ext cx="1752600" cy="0"/>
          </a:xfrm>
          <a:prstGeom prst="line">
            <a:avLst/>
          </a:prstGeom>
          <a:noFill/>
          <a:ln w="19050">
            <a:solidFill>
              <a:schemeClr val="tx1"/>
            </a:solidFill>
            <a:round/>
            <a:headEnd/>
            <a:tailEnd/>
          </a:ln>
          <a:effectLst/>
        </p:spPr>
        <p:txBody>
          <a:bodyPr/>
          <a:lstStyle/>
          <a:p>
            <a:endParaRPr lang="en-US"/>
          </a:p>
        </p:txBody>
      </p:sp>
      <p:sp>
        <p:nvSpPr>
          <p:cNvPr id="1288346" name="Line 154"/>
          <p:cNvSpPr>
            <a:spLocks noChangeShapeType="1"/>
          </p:cNvSpPr>
          <p:nvPr/>
        </p:nvSpPr>
        <p:spPr bwMode="auto">
          <a:xfrm>
            <a:off x="4419600" y="5562600"/>
            <a:ext cx="457200" cy="0"/>
          </a:xfrm>
          <a:prstGeom prst="line">
            <a:avLst/>
          </a:prstGeom>
          <a:noFill/>
          <a:ln w="19050">
            <a:solidFill>
              <a:schemeClr val="tx1"/>
            </a:solidFill>
            <a:round/>
            <a:headEnd/>
            <a:tailEnd/>
          </a:ln>
          <a:effectLst/>
        </p:spPr>
        <p:txBody>
          <a:bodyPr/>
          <a:lstStyle/>
          <a:p>
            <a:endParaRPr lang="en-US"/>
          </a:p>
        </p:txBody>
      </p:sp>
      <p:sp>
        <p:nvSpPr>
          <p:cNvPr id="1288349" name="Oval 157"/>
          <p:cNvSpPr>
            <a:spLocks noChangeArrowheads="1"/>
          </p:cNvSpPr>
          <p:nvPr/>
        </p:nvSpPr>
        <p:spPr bwMode="auto">
          <a:xfrm>
            <a:off x="5943600" y="4343400"/>
            <a:ext cx="457200" cy="533400"/>
          </a:xfrm>
          <a:prstGeom prst="ellipse">
            <a:avLst/>
          </a:prstGeom>
          <a:noFill/>
          <a:ln w="12700">
            <a:solidFill>
              <a:schemeClr val="accent1"/>
            </a:solidFill>
            <a:round/>
            <a:headEnd/>
            <a:tailEnd/>
          </a:ln>
          <a:effectLst/>
        </p:spPr>
        <p:txBody>
          <a:bodyPr wrap="none" anchor="ctr"/>
          <a:lstStyle/>
          <a:p>
            <a:endParaRPr lang="en-US"/>
          </a:p>
        </p:txBody>
      </p:sp>
      <p:sp>
        <p:nvSpPr>
          <p:cNvPr id="1288350" name="Rectangle 158"/>
          <p:cNvSpPr>
            <a:spLocks noChangeArrowheads="1"/>
          </p:cNvSpPr>
          <p:nvPr/>
        </p:nvSpPr>
        <p:spPr bwMode="auto">
          <a:xfrm>
            <a:off x="5943600" y="4343400"/>
            <a:ext cx="457200" cy="457200"/>
          </a:xfrm>
          <a:prstGeom prst="rect">
            <a:avLst/>
          </a:prstGeom>
          <a:noFill/>
          <a:ln w="12700">
            <a:noFill/>
            <a:miter lim="800000"/>
            <a:headEnd/>
            <a:tailEnd/>
          </a:ln>
          <a:effectLst/>
        </p:spPr>
        <p:txBody>
          <a:bodyPr wrap="none" lIns="19050" tIns="26988" rIns="19050" bIns="26988"/>
          <a:lstStyle/>
          <a:p>
            <a:pPr algn="ctr" defTabSz="904875">
              <a:lnSpc>
                <a:spcPts val="1600"/>
              </a:lnSpc>
              <a:tabLst>
                <a:tab pos="452438" algn="l"/>
                <a:tab pos="904875" algn="l"/>
                <a:tab pos="1357313" algn="l"/>
              </a:tabLst>
            </a:pPr>
            <a:r>
              <a:rPr lang="en-US" sz="1200" b="1"/>
              <a:t>ALU</a:t>
            </a:r>
          </a:p>
          <a:p>
            <a:pPr algn="ctr" defTabSz="904875">
              <a:lnSpc>
                <a:spcPts val="1600"/>
              </a:lnSpc>
              <a:tabLst>
                <a:tab pos="452438" algn="l"/>
                <a:tab pos="904875" algn="l"/>
                <a:tab pos="1357313" algn="l"/>
              </a:tabLst>
            </a:pPr>
            <a:r>
              <a:rPr lang="en-US" sz="1200" b="1"/>
              <a:t>cntrl</a:t>
            </a:r>
          </a:p>
        </p:txBody>
      </p:sp>
      <p:sp>
        <p:nvSpPr>
          <p:cNvPr id="1288351" name="Line 159"/>
          <p:cNvSpPr>
            <a:spLocks noChangeShapeType="1"/>
          </p:cNvSpPr>
          <p:nvPr/>
        </p:nvSpPr>
        <p:spPr bwMode="auto">
          <a:xfrm>
            <a:off x="5181600" y="4648200"/>
            <a:ext cx="762000" cy="0"/>
          </a:xfrm>
          <a:prstGeom prst="line">
            <a:avLst/>
          </a:prstGeom>
          <a:noFill/>
          <a:ln w="12700">
            <a:solidFill>
              <a:schemeClr val="accent1"/>
            </a:solidFill>
            <a:round/>
            <a:headEnd/>
            <a:tailEnd type="triangle" w="med" len="med"/>
          </a:ln>
          <a:effectLst/>
        </p:spPr>
        <p:txBody>
          <a:bodyPr/>
          <a:lstStyle/>
          <a:p>
            <a:endParaRPr lang="en-US"/>
          </a:p>
        </p:txBody>
      </p:sp>
      <p:sp>
        <p:nvSpPr>
          <p:cNvPr id="1288352" name="Line 160"/>
          <p:cNvSpPr>
            <a:spLocks noChangeShapeType="1"/>
          </p:cNvSpPr>
          <p:nvPr/>
        </p:nvSpPr>
        <p:spPr bwMode="auto">
          <a:xfrm flipV="1">
            <a:off x="6172200" y="4191000"/>
            <a:ext cx="0" cy="152400"/>
          </a:xfrm>
          <a:prstGeom prst="line">
            <a:avLst/>
          </a:prstGeom>
          <a:noFill/>
          <a:ln w="12700">
            <a:solidFill>
              <a:schemeClr val="tx1"/>
            </a:solidFill>
            <a:round/>
            <a:headEnd/>
            <a:tailEnd type="triangle" w="med" len="med"/>
          </a:ln>
          <a:effectLst/>
        </p:spPr>
        <p:txBody>
          <a:bodyPr/>
          <a:lstStyle/>
          <a:p>
            <a:endParaRPr lang="en-US"/>
          </a:p>
        </p:txBody>
      </p:sp>
      <p:sp>
        <p:nvSpPr>
          <p:cNvPr id="1288353" name="AutoShape 161"/>
          <p:cNvSpPr>
            <a:spLocks noChangeArrowheads="1"/>
          </p:cNvSpPr>
          <p:nvPr/>
        </p:nvSpPr>
        <p:spPr bwMode="auto">
          <a:xfrm>
            <a:off x="7315200" y="2590800"/>
            <a:ext cx="381000" cy="304800"/>
          </a:xfrm>
          <a:prstGeom prst="flowChartDelay">
            <a:avLst/>
          </a:prstGeom>
          <a:noFill/>
          <a:ln w="12700">
            <a:solidFill>
              <a:schemeClr val="accent1"/>
            </a:solidFill>
            <a:miter lim="800000"/>
            <a:headEnd/>
            <a:tailEnd/>
          </a:ln>
          <a:effectLst/>
        </p:spPr>
        <p:txBody>
          <a:bodyPr wrap="none" anchor="ctr"/>
          <a:lstStyle/>
          <a:p>
            <a:endParaRPr lang="en-US"/>
          </a:p>
        </p:txBody>
      </p:sp>
      <p:sp>
        <p:nvSpPr>
          <p:cNvPr id="1288354" name="Line 162"/>
          <p:cNvSpPr>
            <a:spLocks noChangeShapeType="1"/>
          </p:cNvSpPr>
          <p:nvPr/>
        </p:nvSpPr>
        <p:spPr bwMode="auto">
          <a:xfrm flipV="1">
            <a:off x="6934200" y="2819400"/>
            <a:ext cx="381000" cy="0"/>
          </a:xfrm>
          <a:prstGeom prst="line">
            <a:avLst/>
          </a:prstGeom>
          <a:noFill/>
          <a:ln w="12700">
            <a:solidFill>
              <a:schemeClr val="accent1"/>
            </a:solidFill>
            <a:round/>
            <a:headEnd/>
            <a:tailEnd/>
          </a:ln>
          <a:effectLst/>
        </p:spPr>
        <p:txBody>
          <a:bodyPr/>
          <a:lstStyle/>
          <a:p>
            <a:endParaRPr lang="en-US"/>
          </a:p>
        </p:txBody>
      </p:sp>
      <p:sp>
        <p:nvSpPr>
          <p:cNvPr id="1288355" name="Line 163"/>
          <p:cNvSpPr>
            <a:spLocks noChangeShapeType="1"/>
          </p:cNvSpPr>
          <p:nvPr/>
        </p:nvSpPr>
        <p:spPr bwMode="auto">
          <a:xfrm>
            <a:off x="6934200" y="2819400"/>
            <a:ext cx="0" cy="152400"/>
          </a:xfrm>
          <a:prstGeom prst="line">
            <a:avLst/>
          </a:prstGeom>
          <a:noFill/>
          <a:ln w="12700">
            <a:solidFill>
              <a:schemeClr val="accent1"/>
            </a:solidFill>
            <a:round/>
            <a:headEnd/>
            <a:tailEnd/>
          </a:ln>
          <a:effectLst/>
        </p:spPr>
        <p:txBody>
          <a:bodyPr/>
          <a:lstStyle/>
          <a:p>
            <a:endParaRPr lang="en-US"/>
          </a:p>
        </p:txBody>
      </p:sp>
      <p:sp>
        <p:nvSpPr>
          <p:cNvPr id="1288356" name="Rectangle 164"/>
          <p:cNvSpPr>
            <a:spLocks noChangeArrowheads="1"/>
          </p:cNvSpPr>
          <p:nvPr/>
        </p:nvSpPr>
        <p:spPr bwMode="auto">
          <a:xfrm>
            <a:off x="6858000" y="2438400"/>
            <a:ext cx="533400" cy="304800"/>
          </a:xfrm>
          <a:prstGeom prst="rect">
            <a:avLst/>
          </a:prstGeom>
          <a:noFill/>
          <a:ln w="12700">
            <a:noFill/>
            <a:miter lim="800000"/>
            <a:headEnd/>
            <a:tailEnd/>
          </a:ln>
          <a:effectLst/>
        </p:spPr>
        <p:txBody>
          <a:bodyPr wrap="none" lIns="19050" tIns="26988" rIns="19050" bIns="26988"/>
          <a:lstStyle/>
          <a:p>
            <a:pPr algn="ctr"/>
            <a:r>
              <a:rPr lang="en-US" sz="1200" b="1"/>
              <a:t>Branch</a:t>
            </a:r>
          </a:p>
        </p:txBody>
      </p:sp>
      <p:sp>
        <p:nvSpPr>
          <p:cNvPr id="1288357" name="Line 165"/>
          <p:cNvSpPr>
            <a:spLocks noChangeShapeType="1"/>
          </p:cNvSpPr>
          <p:nvPr/>
        </p:nvSpPr>
        <p:spPr bwMode="auto">
          <a:xfrm>
            <a:off x="7162800" y="2667000"/>
            <a:ext cx="152400" cy="0"/>
          </a:xfrm>
          <a:prstGeom prst="line">
            <a:avLst/>
          </a:prstGeom>
          <a:noFill/>
          <a:ln w="12700">
            <a:solidFill>
              <a:schemeClr val="accent1"/>
            </a:solidFill>
            <a:round/>
            <a:headEnd/>
            <a:tailEnd/>
          </a:ln>
          <a:effectLst/>
        </p:spPr>
        <p:txBody>
          <a:bodyPr/>
          <a:lstStyle/>
          <a:p>
            <a:endParaRPr lang="en-US"/>
          </a:p>
        </p:txBody>
      </p:sp>
      <p:sp>
        <p:nvSpPr>
          <p:cNvPr id="1288358" name="Line 166"/>
          <p:cNvSpPr>
            <a:spLocks noChangeShapeType="1"/>
          </p:cNvSpPr>
          <p:nvPr/>
        </p:nvSpPr>
        <p:spPr bwMode="auto">
          <a:xfrm>
            <a:off x="7848600" y="914400"/>
            <a:ext cx="0" cy="1828800"/>
          </a:xfrm>
          <a:prstGeom prst="line">
            <a:avLst/>
          </a:prstGeom>
          <a:noFill/>
          <a:ln w="12700">
            <a:solidFill>
              <a:schemeClr val="accent1"/>
            </a:solidFill>
            <a:round/>
            <a:headEnd/>
            <a:tailEnd/>
          </a:ln>
          <a:effectLst/>
        </p:spPr>
        <p:txBody>
          <a:bodyPr/>
          <a:lstStyle/>
          <a:p>
            <a:endParaRPr lang="en-US"/>
          </a:p>
        </p:txBody>
      </p:sp>
      <p:sp>
        <p:nvSpPr>
          <p:cNvPr id="1288359" name="Line 167"/>
          <p:cNvSpPr>
            <a:spLocks noChangeShapeType="1"/>
          </p:cNvSpPr>
          <p:nvPr/>
        </p:nvSpPr>
        <p:spPr bwMode="auto">
          <a:xfrm>
            <a:off x="7696200" y="2743200"/>
            <a:ext cx="152400" cy="0"/>
          </a:xfrm>
          <a:prstGeom prst="line">
            <a:avLst/>
          </a:prstGeom>
          <a:noFill/>
          <a:ln w="12700">
            <a:solidFill>
              <a:schemeClr val="accent1"/>
            </a:solidFill>
            <a:round/>
            <a:headEnd/>
            <a:tailEnd/>
          </a:ln>
          <a:effectLst/>
        </p:spPr>
        <p:txBody>
          <a:bodyPr/>
          <a:lstStyle/>
          <a:p>
            <a:endParaRPr lang="en-US"/>
          </a:p>
        </p:txBody>
      </p:sp>
      <p:sp>
        <p:nvSpPr>
          <p:cNvPr id="1288360" name="Line 168"/>
          <p:cNvSpPr>
            <a:spLocks noChangeShapeType="1"/>
          </p:cNvSpPr>
          <p:nvPr/>
        </p:nvSpPr>
        <p:spPr bwMode="auto">
          <a:xfrm>
            <a:off x="914400" y="914400"/>
            <a:ext cx="6934200" cy="0"/>
          </a:xfrm>
          <a:prstGeom prst="line">
            <a:avLst/>
          </a:prstGeom>
          <a:noFill/>
          <a:ln w="12700">
            <a:solidFill>
              <a:schemeClr val="accent1"/>
            </a:solidFill>
            <a:round/>
            <a:headEnd/>
            <a:tailEnd/>
          </a:ln>
          <a:effectLst/>
        </p:spPr>
        <p:txBody>
          <a:bodyPr/>
          <a:lstStyle/>
          <a:p>
            <a:endParaRPr lang="en-US"/>
          </a:p>
        </p:txBody>
      </p:sp>
      <p:sp>
        <p:nvSpPr>
          <p:cNvPr id="1288361" name="Rectangle 169"/>
          <p:cNvSpPr>
            <a:spLocks noChangeArrowheads="1"/>
          </p:cNvSpPr>
          <p:nvPr/>
        </p:nvSpPr>
        <p:spPr bwMode="auto">
          <a:xfrm>
            <a:off x="7391400" y="685800"/>
            <a:ext cx="533400" cy="304800"/>
          </a:xfrm>
          <a:prstGeom prst="rect">
            <a:avLst/>
          </a:prstGeom>
          <a:noFill/>
          <a:ln w="12700">
            <a:noFill/>
            <a:miter lim="800000"/>
            <a:headEnd/>
            <a:tailEnd/>
          </a:ln>
          <a:effectLst/>
        </p:spPr>
        <p:txBody>
          <a:bodyPr wrap="none" lIns="19050" tIns="26988" rIns="19050" bIns="26988"/>
          <a:lstStyle/>
          <a:p>
            <a:pPr algn="ctr"/>
            <a:r>
              <a:rPr lang="en-US" sz="1200" b="1"/>
              <a:t>PCSrc</a:t>
            </a:r>
          </a:p>
        </p:txBody>
      </p:sp>
      <p:sp>
        <p:nvSpPr>
          <p:cNvPr id="1288362" name="Line 170"/>
          <p:cNvSpPr>
            <a:spLocks noChangeShapeType="1"/>
          </p:cNvSpPr>
          <p:nvPr/>
        </p:nvSpPr>
        <p:spPr bwMode="auto">
          <a:xfrm>
            <a:off x="914400" y="914400"/>
            <a:ext cx="0" cy="152400"/>
          </a:xfrm>
          <a:prstGeom prst="line">
            <a:avLst/>
          </a:prstGeom>
          <a:noFill/>
          <a:ln w="12700">
            <a:solidFill>
              <a:schemeClr val="accent1"/>
            </a:solidFill>
            <a:round/>
            <a:headEnd/>
            <a:tailEnd/>
          </a:ln>
          <a:effectLst/>
        </p:spPr>
        <p:txBody>
          <a:bodyPr/>
          <a:lstStyle/>
          <a:p>
            <a:endParaRPr lang="en-US"/>
          </a:p>
        </p:txBody>
      </p:sp>
      <p:sp>
        <p:nvSpPr>
          <p:cNvPr id="1288363" name="AutoShape 171"/>
          <p:cNvSpPr>
            <a:spLocks noChangeArrowheads="1"/>
          </p:cNvSpPr>
          <p:nvPr/>
        </p:nvSpPr>
        <p:spPr bwMode="auto">
          <a:xfrm rot="-5400000">
            <a:off x="4522787" y="4316413"/>
            <a:ext cx="936625"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1288364" name="AutoShape 172"/>
          <p:cNvSpPr>
            <a:spLocks noChangeArrowheads="1"/>
          </p:cNvSpPr>
          <p:nvPr/>
        </p:nvSpPr>
        <p:spPr bwMode="auto">
          <a:xfrm rot="-5400000">
            <a:off x="4522787" y="3249613"/>
            <a:ext cx="936625"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1288365" name="Line 173"/>
          <p:cNvSpPr>
            <a:spLocks noChangeShapeType="1"/>
          </p:cNvSpPr>
          <p:nvPr/>
        </p:nvSpPr>
        <p:spPr bwMode="auto">
          <a:xfrm>
            <a:off x="4419600" y="3048000"/>
            <a:ext cx="457200" cy="0"/>
          </a:xfrm>
          <a:prstGeom prst="line">
            <a:avLst/>
          </a:prstGeom>
          <a:noFill/>
          <a:ln w="28575">
            <a:solidFill>
              <a:schemeClr val="tx1"/>
            </a:solidFill>
            <a:round/>
            <a:headEnd/>
            <a:tailEnd type="triangle" w="med" len="med"/>
          </a:ln>
          <a:effectLst/>
        </p:spPr>
        <p:txBody>
          <a:bodyPr/>
          <a:lstStyle/>
          <a:p>
            <a:endParaRPr lang="en-US"/>
          </a:p>
        </p:txBody>
      </p:sp>
      <p:sp>
        <p:nvSpPr>
          <p:cNvPr id="1288366" name="Line 174"/>
          <p:cNvSpPr>
            <a:spLocks noChangeShapeType="1"/>
          </p:cNvSpPr>
          <p:nvPr/>
        </p:nvSpPr>
        <p:spPr bwMode="auto">
          <a:xfrm>
            <a:off x="4419600" y="4114800"/>
            <a:ext cx="457200" cy="0"/>
          </a:xfrm>
          <a:prstGeom prst="line">
            <a:avLst/>
          </a:prstGeom>
          <a:noFill/>
          <a:ln w="28575">
            <a:solidFill>
              <a:schemeClr val="tx1"/>
            </a:solidFill>
            <a:round/>
            <a:headEnd/>
            <a:tailEnd type="triangle" w="med" len="med"/>
          </a:ln>
          <a:effectLst/>
        </p:spPr>
        <p:txBody>
          <a:bodyPr/>
          <a:lstStyle/>
          <a:p>
            <a:endParaRPr lang="en-US"/>
          </a:p>
        </p:txBody>
      </p:sp>
      <p:sp>
        <p:nvSpPr>
          <p:cNvPr id="1288367" name="Line 175"/>
          <p:cNvSpPr>
            <a:spLocks noChangeShapeType="1"/>
          </p:cNvSpPr>
          <p:nvPr/>
        </p:nvSpPr>
        <p:spPr bwMode="auto">
          <a:xfrm flipH="1">
            <a:off x="4724400" y="6172200"/>
            <a:ext cx="2057400" cy="0"/>
          </a:xfrm>
          <a:prstGeom prst="line">
            <a:avLst/>
          </a:prstGeom>
          <a:noFill/>
          <a:ln w="28575">
            <a:solidFill>
              <a:srgbClr val="CC3399"/>
            </a:solidFill>
            <a:round/>
            <a:headEnd/>
            <a:tailEnd/>
          </a:ln>
          <a:effectLst/>
        </p:spPr>
        <p:txBody>
          <a:bodyPr/>
          <a:lstStyle/>
          <a:p>
            <a:endParaRPr lang="en-US"/>
          </a:p>
        </p:txBody>
      </p:sp>
      <p:sp>
        <p:nvSpPr>
          <p:cNvPr id="1288368" name="Line 176"/>
          <p:cNvSpPr>
            <a:spLocks noChangeShapeType="1"/>
          </p:cNvSpPr>
          <p:nvPr/>
        </p:nvSpPr>
        <p:spPr bwMode="auto">
          <a:xfrm>
            <a:off x="4724400" y="3657600"/>
            <a:ext cx="0" cy="2514600"/>
          </a:xfrm>
          <a:prstGeom prst="line">
            <a:avLst/>
          </a:prstGeom>
          <a:noFill/>
          <a:ln w="28575">
            <a:solidFill>
              <a:srgbClr val="CC3399"/>
            </a:solidFill>
            <a:round/>
            <a:headEnd/>
            <a:tailEnd/>
          </a:ln>
          <a:effectLst/>
        </p:spPr>
        <p:txBody>
          <a:bodyPr/>
          <a:lstStyle/>
          <a:p>
            <a:endParaRPr lang="en-US"/>
          </a:p>
        </p:txBody>
      </p:sp>
      <p:sp>
        <p:nvSpPr>
          <p:cNvPr id="1288369" name="Line 177"/>
          <p:cNvSpPr>
            <a:spLocks noChangeShapeType="1"/>
          </p:cNvSpPr>
          <p:nvPr/>
        </p:nvSpPr>
        <p:spPr bwMode="auto">
          <a:xfrm>
            <a:off x="4724400" y="3657600"/>
            <a:ext cx="152400" cy="0"/>
          </a:xfrm>
          <a:prstGeom prst="line">
            <a:avLst/>
          </a:prstGeom>
          <a:noFill/>
          <a:ln w="28575">
            <a:solidFill>
              <a:srgbClr val="CC3399"/>
            </a:solidFill>
            <a:round/>
            <a:headEnd/>
            <a:tailEnd type="triangle" w="med" len="med"/>
          </a:ln>
          <a:effectLst/>
        </p:spPr>
        <p:txBody>
          <a:bodyPr/>
          <a:lstStyle/>
          <a:p>
            <a:endParaRPr lang="en-US"/>
          </a:p>
        </p:txBody>
      </p:sp>
      <p:sp>
        <p:nvSpPr>
          <p:cNvPr id="1288370" name="Line 178"/>
          <p:cNvSpPr>
            <a:spLocks noChangeShapeType="1"/>
          </p:cNvSpPr>
          <p:nvPr/>
        </p:nvSpPr>
        <p:spPr bwMode="auto">
          <a:xfrm>
            <a:off x="4724400" y="4724400"/>
            <a:ext cx="152400" cy="0"/>
          </a:xfrm>
          <a:prstGeom prst="line">
            <a:avLst/>
          </a:prstGeom>
          <a:noFill/>
          <a:ln w="28575">
            <a:solidFill>
              <a:srgbClr val="CC3399"/>
            </a:solidFill>
            <a:round/>
            <a:headEnd/>
            <a:tailEnd type="triangle" w="med" len="med"/>
          </a:ln>
          <a:effectLst/>
        </p:spPr>
        <p:txBody>
          <a:bodyPr/>
          <a:lstStyle/>
          <a:p>
            <a:endParaRPr lang="en-US"/>
          </a:p>
        </p:txBody>
      </p:sp>
      <p:sp>
        <p:nvSpPr>
          <p:cNvPr id="1288371" name="Line 179"/>
          <p:cNvSpPr>
            <a:spLocks noChangeShapeType="1"/>
          </p:cNvSpPr>
          <p:nvPr/>
        </p:nvSpPr>
        <p:spPr bwMode="auto">
          <a:xfrm>
            <a:off x="4572000" y="3352800"/>
            <a:ext cx="304800" cy="0"/>
          </a:xfrm>
          <a:prstGeom prst="line">
            <a:avLst/>
          </a:prstGeom>
          <a:noFill/>
          <a:ln w="28575">
            <a:solidFill>
              <a:srgbClr val="CC3399"/>
            </a:solidFill>
            <a:round/>
            <a:headEnd/>
            <a:tailEnd type="triangle" w="med" len="med"/>
          </a:ln>
          <a:effectLst/>
        </p:spPr>
        <p:txBody>
          <a:bodyPr/>
          <a:lstStyle/>
          <a:p>
            <a:endParaRPr lang="en-US"/>
          </a:p>
        </p:txBody>
      </p:sp>
      <p:sp>
        <p:nvSpPr>
          <p:cNvPr id="1288372" name="Line 180"/>
          <p:cNvSpPr>
            <a:spLocks noChangeShapeType="1"/>
          </p:cNvSpPr>
          <p:nvPr/>
        </p:nvSpPr>
        <p:spPr bwMode="auto">
          <a:xfrm>
            <a:off x="4572000" y="4419600"/>
            <a:ext cx="304800" cy="0"/>
          </a:xfrm>
          <a:prstGeom prst="line">
            <a:avLst/>
          </a:prstGeom>
          <a:noFill/>
          <a:ln w="28575">
            <a:solidFill>
              <a:srgbClr val="CC3399"/>
            </a:solidFill>
            <a:round/>
            <a:headEnd/>
            <a:tailEnd type="triangle" w="med" len="med"/>
          </a:ln>
          <a:effectLst/>
        </p:spPr>
        <p:txBody>
          <a:bodyPr/>
          <a:lstStyle/>
          <a:p>
            <a:endParaRPr lang="en-US"/>
          </a:p>
        </p:txBody>
      </p:sp>
      <p:sp>
        <p:nvSpPr>
          <p:cNvPr id="1288373" name="Line 181"/>
          <p:cNvSpPr>
            <a:spLocks noChangeShapeType="1"/>
          </p:cNvSpPr>
          <p:nvPr/>
        </p:nvSpPr>
        <p:spPr bwMode="auto">
          <a:xfrm>
            <a:off x="4572000" y="3352800"/>
            <a:ext cx="0" cy="3124200"/>
          </a:xfrm>
          <a:prstGeom prst="line">
            <a:avLst/>
          </a:prstGeom>
          <a:noFill/>
          <a:ln w="28575">
            <a:solidFill>
              <a:srgbClr val="CC3399"/>
            </a:solidFill>
            <a:round/>
            <a:headEnd/>
            <a:tailEnd/>
          </a:ln>
          <a:effectLst/>
        </p:spPr>
        <p:txBody>
          <a:bodyPr/>
          <a:lstStyle/>
          <a:p>
            <a:endParaRPr lang="en-US"/>
          </a:p>
        </p:txBody>
      </p:sp>
      <p:sp>
        <p:nvSpPr>
          <p:cNvPr id="1288374" name="Oval 182"/>
          <p:cNvSpPr>
            <a:spLocks noChangeArrowheads="1"/>
          </p:cNvSpPr>
          <p:nvPr/>
        </p:nvSpPr>
        <p:spPr bwMode="auto">
          <a:xfrm>
            <a:off x="5410200" y="5562600"/>
            <a:ext cx="838200" cy="533400"/>
          </a:xfrm>
          <a:prstGeom prst="ellipse">
            <a:avLst/>
          </a:prstGeom>
          <a:noFill/>
          <a:ln w="12700">
            <a:solidFill>
              <a:schemeClr val="accent1"/>
            </a:solidFill>
            <a:round/>
            <a:headEnd/>
            <a:tailEnd/>
          </a:ln>
          <a:effectLst/>
        </p:spPr>
        <p:txBody>
          <a:bodyPr wrap="none" anchor="ctr"/>
          <a:lstStyle/>
          <a:p>
            <a:endParaRPr lang="en-US"/>
          </a:p>
        </p:txBody>
      </p:sp>
      <p:sp>
        <p:nvSpPr>
          <p:cNvPr id="1288375" name="Rectangle 183"/>
          <p:cNvSpPr>
            <a:spLocks noChangeArrowheads="1"/>
          </p:cNvSpPr>
          <p:nvPr/>
        </p:nvSpPr>
        <p:spPr bwMode="auto">
          <a:xfrm>
            <a:off x="5638800" y="5638800"/>
            <a:ext cx="457200" cy="457200"/>
          </a:xfrm>
          <a:prstGeom prst="rect">
            <a:avLst/>
          </a:prstGeom>
          <a:noFill/>
          <a:ln w="12700">
            <a:noFill/>
            <a:miter lim="800000"/>
            <a:headEnd/>
            <a:tailEnd/>
          </a:ln>
          <a:effectLst/>
        </p:spPr>
        <p:txBody>
          <a:bodyPr wrap="none" lIns="19050" tIns="26988" rIns="19050" bIns="26988"/>
          <a:lstStyle/>
          <a:p>
            <a:pPr algn="ctr" defTabSz="904875">
              <a:lnSpc>
                <a:spcPts val="1600"/>
              </a:lnSpc>
              <a:tabLst>
                <a:tab pos="452438" algn="l"/>
                <a:tab pos="904875" algn="l"/>
                <a:tab pos="1357313" algn="l"/>
              </a:tabLst>
            </a:pPr>
            <a:r>
              <a:rPr lang="en-US" sz="1200" b="1"/>
              <a:t>Forward</a:t>
            </a:r>
          </a:p>
          <a:p>
            <a:pPr algn="ctr" defTabSz="904875">
              <a:lnSpc>
                <a:spcPts val="1600"/>
              </a:lnSpc>
              <a:tabLst>
                <a:tab pos="452438" algn="l"/>
                <a:tab pos="904875" algn="l"/>
                <a:tab pos="1357313" algn="l"/>
              </a:tabLst>
            </a:pPr>
            <a:r>
              <a:rPr lang="en-US" sz="1200" b="1"/>
              <a:t>Unit</a:t>
            </a:r>
          </a:p>
        </p:txBody>
      </p:sp>
      <p:sp>
        <p:nvSpPr>
          <p:cNvPr id="1288376" name="Line 184"/>
          <p:cNvSpPr>
            <a:spLocks noChangeShapeType="1"/>
          </p:cNvSpPr>
          <p:nvPr/>
        </p:nvSpPr>
        <p:spPr bwMode="auto">
          <a:xfrm flipH="1">
            <a:off x="6934200" y="5334000"/>
            <a:ext cx="0" cy="381000"/>
          </a:xfrm>
          <a:prstGeom prst="line">
            <a:avLst/>
          </a:prstGeom>
          <a:noFill/>
          <a:ln w="12700">
            <a:solidFill>
              <a:schemeClr val="tx1"/>
            </a:solidFill>
            <a:round/>
            <a:headEnd/>
            <a:tailEnd/>
          </a:ln>
          <a:effectLst/>
        </p:spPr>
        <p:txBody>
          <a:bodyPr/>
          <a:lstStyle/>
          <a:p>
            <a:endParaRPr lang="en-US"/>
          </a:p>
        </p:txBody>
      </p:sp>
      <p:sp>
        <p:nvSpPr>
          <p:cNvPr id="1288377" name="Line 185"/>
          <p:cNvSpPr>
            <a:spLocks noChangeShapeType="1"/>
          </p:cNvSpPr>
          <p:nvPr/>
        </p:nvSpPr>
        <p:spPr bwMode="auto">
          <a:xfrm>
            <a:off x="6248400" y="5715000"/>
            <a:ext cx="685800" cy="0"/>
          </a:xfrm>
          <a:prstGeom prst="line">
            <a:avLst/>
          </a:prstGeom>
          <a:noFill/>
          <a:ln w="19050">
            <a:solidFill>
              <a:schemeClr val="tx1"/>
            </a:solidFill>
            <a:round/>
            <a:headEnd type="triangle" w="med" len="med"/>
            <a:tailEnd/>
          </a:ln>
          <a:effectLst/>
        </p:spPr>
        <p:txBody>
          <a:bodyPr/>
          <a:lstStyle/>
          <a:p>
            <a:endParaRPr lang="en-US"/>
          </a:p>
        </p:txBody>
      </p:sp>
      <p:sp>
        <p:nvSpPr>
          <p:cNvPr id="1288378" name="Line 186"/>
          <p:cNvSpPr>
            <a:spLocks noChangeShapeType="1"/>
          </p:cNvSpPr>
          <p:nvPr/>
        </p:nvSpPr>
        <p:spPr bwMode="auto">
          <a:xfrm>
            <a:off x="6248400" y="5867400"/>
            <a:ext cx="2286000" cy="0"/>
          </a:xfrm>
          <a:prstGeom prst="line">
            <a:avLst/>
          </a:prstGeom>
          <a:noFill/>
          <a:ln w="19050">
            <a:solidFill>
              <a:schemeClr val="tx1"/>
            </a:solidFill>
            <a:round/>
            <a:headEnd type="triangle" w="med" len="med"/>
            <a:tailEnd/>
          </a:ln>
          <a:effectLst/>
        </p:spPr>
        <p:txBody>
          <a:bodyPr/>
          <a:lstStyle/>
          <a:p>
            <a:endParaRPr lang="en-US"/>
          </a:p>
        </p:txBody>
      </p:sp>
      <p:sp>
        <p:nvSpPr>
          <p:cNvPr id="1288379" name="Line 187"/>
          <p:cNvSpPr>
            <a:spLocks noChangeShapeType="1"/>
          </p:cNvSpPr>
          <p:nvPr/>
        </p:nvSpPr>
        <p:spPr bwMode="auto">
          <a:xfrm>
            <a:off x="2514600" y="5791200"/>
            <a:ext cx="1752600" cy="0"/>
          </a:xfrm>
          <a:prstGeom prst="line">
            <a:avLst/>
          </a:prstGeom>
          <a:noFill/>
          <a:ln w="19050">
            <a:solidFill>
              <a:schemeClr val="tx1"/>
            </a:solidFill>
            <a:round/>
            <a:headEnd/>
            <a:tailEnd/>
          </a:ln>
          <a:effectLst/>
        </p:spPr>
        <p:txBody>
          <a:bodyPr/>
          <a:lstStyle/>
          <a:p>
            <a:endParaRPr lang="en-US"/>
          </a:p>
        </p:txBody>
      </p:sp>
      <p:sp>
        <p:nvSpPr>
          <p:cNvPr id="1288380" name="Line 188"/>
          <p:cNvSpPr>
            <a:spLocks noChangeShapeType="1"/>
          </p:cNvSpPr>
          <p:nvPr/>
        </p:nvSpPr>
        <p:spPr bwMode="auto">
          <a:xfrm>
            <a:off x="2514600" y="5943600"/>
            <a:ext cx="1752600" cy="0"/>
          </a:xfrm>
          <a:prstGeom prst="line">
            <a:avLst/>
          </a:prstGeom>
          <a:noFill/>
          <a:ln w="19050">
            <a:solidFill>
              <a:schemeClr val="tx1"/>
            </a:solidFill>
            <a:round/>
            <a:headEnd/>
            <a:tailEnd/>
          </a:ln>
          <a:effectLst/>
        </p:spPr>
        <p:txBody>
          <a:bodyPr/>
          <a:lstStyle/>
          <a:p>
            <a:endParaRPr lang="en-US"/>
          </a:p>
        </p:txBody>
      </p:sp>
      <p:sp>
        <p:nvSpPr>
          <p:cNvPr id="1288381" name="Line 189"/>
          <p:cNvSpPr>
            <a:spLocks noChangeShapeType="1"/>
          </p:cNvSpPr>
          <p:nvPr/>
        </p:nvSpPr>
        <p:spPr bwMode="auto">
          <a:xfrm>
            <a:off x="4419600" y="5791200"/>
            <a:ext cx="990600" cy="0"/>
          </a:xfrm>
          <a:prstGeom prst="line">
            <a:avLst/>
          </a:prstGeom>
          <a:noFill/>
          <a:ln w="19050">
            <a:solidFill>
              <a:schemeClr val="tx1"/>
            </a:solidFill>
            <a:round/>
            <a:headEnd/>
            <a:tailEnd type="triangle" w="med" len="med"/>
          </a:ln>
          <a:effectLst/>
        </p:spPr>
        <p:txBody>
          <a:bodyPr/>
          <a:lstStyle/>
          <a:p>
            <a:endParaRPr lang="en-US"/>
          </a:p>
        </p:txBody>
      </p:sp>
      <p:sp>
        <p:nvSpPr>
          <p:cNvPr id="1288382" name="Line 190"/>
          <p:cNvSpPr>
            <a:spLocks noChangeShapeType="1"/>
          </p:cNvSpPr>
          <p:nvPr/>
        </p:nvSpPr>
        <p:spPr bwMode="auto">
          <a:xfrm>
            <a:off x="4419600" y="5943600"/>
            <a:ext cx="990600" cy="0"/>
          </a:xfrm>
          <a:prstGeom prst="line">
            <a:avLst/>
          </a:prstGeom>
          <a:noFill/>
          <a:ln w="19050">
            <a:solidFill>
              <a:schemeClr val="tx1"/>
            </a:solidFill>
            <a:round/>
            <a:headEnd/>
            <a:tailEnd type="triangle" w="med" len="med"/>
          </a:ln>
          <a:effectLst/>
        </p:spPr>
        <p:txBody>
          <a:bodyPr/>
          <a:lstStyle/>
          <a:p>
            <a:endParaRPr lang="en-US"/>
          </a:p>
        </p:txBody>
      </p:sp>
      <p:sp>
        <p:nvSpPr>
          <p:cNvPr id="1288383" name="Line 191"/>
          <p:cNvSpPr>
            <a:spLocks noChangeShapeType="1"/>
          </p:cNvSpPr>
          <p:nvPr/>
        </p:nvSpPr>
        <p:spPr bwMode="auto">
          <a:xfrm flipH="1" flipV="1">
            <a:off x="5029200" y="3657600"/>
            <a:ext cx="762000" cy="1905000"/>
          </a:xfrm>
          <a:prstGeom prst="line">
            <a:avLst/>
          </a:prstGeom>
          <a:noFill/>
          <a:ln w="12700">
            <a:solidFill>
              <a:schemeClr val="accent1"/>
            </a:solidFill>
            <a:round/>
            <a:headEnd/>
            <a:tailEnd type="triangle" w="med" len="med"/>
          </a:ln>
          <a:effectLst/>
        </p:spPr>
        <p:txBody>
          <a:bodyPr/>
          <a:lstStyle/>
          <a:p>
            <a:endParaRPr lang="en-US"/>
          </a:p>
        </p:txBody>
      </p:sp>
      <p:sp>
        <p:nvSpPr>
          <p:cNvPr id="1288384" name="Line 192"/>
          <p:cNvSpPr>
            <a:spLocks noChangeShapeType="1"/>
          </p:cNvSpPr>
          <p:nvPr/>
        </p:nvSpPr>
        <p:spPr bwMode="auto">
          <a:xfrm flipH="1" flipV="1">
            <a:off x="5029200" y="4724400"/>
            <a:ext cx="457200" cy="990600"/>
          </a:xfrm>
          <a:prstGeom prst="line">
            <a:avLst/>
          </a:prstGeom>
          <a:noFill/>
          <a:ln w="12700">
            <a:solidFill>
              <a:schemeClr val="accent1"/>
            </a:solidFill>
            <a:round/>
            <a:headEnd/>
            <a:tailEnd type="triangle" w="med" len="med"/>
          </a:ln>
          <a:effectLst/>
        </p:spPr>
        <p:txBody>
          <a:bodyPr/>
          <a:lstStyle/>
          <a:p>
            <a:endParaRPr lang="en-US"/>
          </a:p>
        </p:txBody>
      </p:sp>
      <p:sp>
        <p:nvSpPr>
          <p:cNvPr id="1288385" name="Line 193"/>
          <p:cNvSpPr>
            <a:spLocks noChangeShapeType="1"/>
          </p:cNvSpPr>
          <p:nvPr/>
        </p:nvSpPr>
        <p:spPr bwMode="auto">
          <a:xfrm flipH="1">
            <a:off x="4267200" y="3048000"/>
            <a:ext cx="152400" cy="304800"/>
          </a:xfrm>
          <a:prstGeom prst="line">
            <a:avLst/>
          </a:prstGeom>
          <a:noFill/>
          <a:ln w="28575" cap="rnd">
            <a:solidFill>
              <a:schemeClr val="accent2"/>
            </a:solidFill>
            <a:prstDash val="sysDot"/>
            <a:round/>
            <a:headEnd/>
            <a:tailEnd/>
          </a:ln>
          <a:effectLst/>
        </p:spPr>
        <p:txBody>
          <a:bodyPr/>
          <a:lstStyle/>
          <a:p>
            <a:endParaRPr lang="en-US"/>
          </a:p>
        </p:txBody>
      </p:sp>
      <p:sp>
        <p:nvSpPr>
          <p:cNvPr id="1288386" name="Line 194"/>
          <p:cNvSpPr>
            <a:spLocks noChangeShapeType="1"/>
          </p:cNvSpPr>
          <p:nvPr/>
        </p:nvSpPr>
        <p:spPr bwMode="auto">
          <a:xfrm flipH="1">
            <a:off x="6553200" y="4191000"/>
            <a:ext cx="152400" cy="762000"/>
          </a:xfrm>
          <a:prstGeom prst="line">
            <a:avLst/>
          </a:prstGeom>
          <a:noFill/>
          <a:ln w="28575" cap="rnd">
            <a:solidFill>
              <a:schemeClr val="accent2"/>
            </a:solidFill>
            <a:prstDash val="sysDot"/>
            <a:round/>
            <a:headEnd/>
            <a:tailEnd/>
          </a:ln>
          <a:effectLst/>
        </p:spPr>
        <p:txBody>
          <a:bodyPr/>
          <a:lstStyle/>
          <a:p>
            <a:endParaRPr lang="en-US"/>
          </a:p>
        </p:txBody>
      </p:sp>
      <p:sp>
        <p:nvSpPr>
          <p:cNvPr id="1288387" name="Oval 195"/>
          <p:cNvSpPr>
            <a:spLocks noChangeArrowheads="1"/>
          </p:cNvSpPr>
          <p:nvPr/>
        </p:nvSpPr>
        <p:spPr bwMode="auto">
          <a:xfrm>
            <a:off x="2590800" y="1219200"/>
            <a:ext cx="838200" cy="533400"/>
          </a:xfrm>
          <a:prstGeom prst="ellipse">
            <a:avLst/>
          </a:prstGeom>
          <a:noFill/>
          <a:ln w="12700">
            <a:solidFill>
              <a:schemeClr val="accent1"/>
            </a:solidFill>
            <a:round/>
            <a:headEnd/>
            <a:tailEnd/>
          </a:ln>
          <a:effectLst/>
        </p:spPr>
        <p:txBody>
          <a:bodyPr wrap="none" anchor="ctr"/>
          <a:lstStyle/>
          <a:p>
            <a:endParaRPr lang="en-US"/>
          </a:p>
        </p:txBody>
      </p:sp>
      <p:sp>
        <p:nvSpPr>
          <p:cNvPr id="1288388" name="Rectangle 196"/>
          <p:cNvSpPr>
            <a:spLocks noChangeArrowheads="1"/>
          </p:cNvSpPr>
          <p:nvPr/>
        </p:nvSpPr>
        <p:spPr bwMode="auto">
          <a:xfrm>
            <a:off x="2819400" y="1295400"/>
            <a:ext cx="457200" cy="457200"/>
          </a:xfrm>
          <a:prstGeom prst="rect">
            <a:avLst/>
          </a:prstGeom>
          <a:noFill/>
          <a:ln w="12700">
            <a:noFill/>
            <a:miter lim="800000"/>
            <a:headEnd/>
            <a:tailEnd/>
          </a:ln>
          <a:effectLst/>
        </p:spPr>
        <p:txBody>
          <a:bodyPr wrap="none" lIns="19050" tIns="26988" rIns="19050" bIns="26988"/>
          <a:lstStyle/>
          <a:p>
            <a:pPr algn="ctr" defTabSz="904875">
              <a:lnSpc>
                <a:spcPts val="1600"/>
              </a:lnSpc>
              <a:tabLst>
                <a:tab pos="452438" algn="l"/>
                <a:tab pos="904875" algn="l"/>
                <a:tab pos="1357313" algn="l"/>
              </a:tabLst>
            </a:pPr>
            <a:r>
              <a:rPr lang="en-US" sz="1200" b="1"/>
              <a:t>Hazard</a:t>
            </a:r>
          </a:p>
          <a:p>
            <a:pPr algn="ctr" defTabSz="904875">
              <a:lnSpc>
                <a:spcPts val="1600"/>
              </a:lnSpc>
              <a:tabLst>
                <a:tab pos="452438" algn="l"/>
                <a:tab pos="904875" algn="l"/>
                <a:tab pos="1357313" algn="l"/>
              </a:tabLst>
            </a:pPr>
            <a:r>
              <a:rPr lang="en-US" sz="1200" b="1"/>
              <a:t>Unit</a:t>
            </a:r>
          </a:p>
        </p:txBody>
      </p:sp>
      <p:sp>
        <p:nvSpPr>
          <p:cNvPr id="1288389" name="AutoShape 197"/>
          <p:cNvSpPr>
            <a:spLocks noChangeArrowheads="1"/>
          </p:cNvSpPr>
          <p:nvPr/>
        </p:nvSpPr>
        <p:spPr bwMode="auto">
          <a:xfrm rot="-5400000">
            <a:off x="3429000" y="1774825"/>
            <a:ext cx="6858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accent1"/>
            </a:solidFill>
            <a:miter lim="800000"/>
            <a:headEnd/>
            <a:tailEnd/>
          </a:ln>
          <a:effectLst/>
        </p:spPr>
        <p:txBody>
          <a:bodyPr wrap="none" anchor="ctr"/>
          <a:lstStyle/>
          <a:p>
            <a:endParaRPr lang="en-US"/>
          </a:p>
        </p:txBody>
      </p:sp>
      <p:sp>
        <p:nvSpPr>
          <p:cNvPr id="1288390" name="Rectangle 198"/>
          <p:cNvSpPr>
            <a:spLocks noChangeArrowheads="1"/>
          </p:cNvSpPr>
          <p:nvPr/>
        </p:nvSpPr>
        <p:spPr bwMode="auto">
          <a:xfrm>
            <a:off x="3657600" y="1622425"/>
            <a:ext cx="152400"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400"/>
              <a:t>0</a:t>
            </a:r>
          </a:p>
        </p:txBody>
      </p:sp>
      <p:sp>
        <p:nvSpPr>
          <p:cNvPr id="1288391" name="Rectangle 199"/>
          <p:cNvSpPr>
            <a:spLocks noChangeArrowheads="1"/>
          </p:cNvSpPr>
          <p:nvPr/>
        </p:nvSpPr>
        <p:spPr bwMode="auto">
          <a:xfrm>
            <a:off x="3657600" y="1905000"/>
            <a:ext cx="152400"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400"/>
              <a:t>1</a:t>
            </a:r>
          </a:p>
        </p:txBody>
      </p:sp>
      <p:sp>
        <p:nvSpPr>
          <p:cNvPr id="1288392" name="Line 200"/>
          <p:cNvSpPr>
            <a:spLocks noChangeShapeType="1"/>
          </p:cNvSpPr>
          <p:nvPr/>
        </p:nvSpPr>
        <p:spPr bwMode="auto">
          <a:xfrm>
            <a:off x="3886200" y="1905000"/>
            <a:ext cx="152400" cy="0"/>
          </a:xfrm>
          <a:prstGeom prst="line">
            <a:avLst/>
          </a:prstGeom>
          <a:noFill/>
          <a:ln w="12700">
            <a:solidFill>
              <a:schemeClr val="accent1"/>
            </a:solidFill>
            <a:round/>
            <a:headEnd/>
            <a:tailEnd/>
          </a:ln>
          <a:effectLst/>
        </p:spPr>
        <p:txBody>
          <a:bodyPr/>
          <a:lstStyle/>
          <a:p>
            <a:endParaRPr lang="en-US"/>
          </a:p>
        </p:txBody>
      </p:sp>
      <p:sp>
        <p:nvSpPr>
          <p:cNvPr id="1288393" name="Line 201"/>
          <p:cNvSpPr>
            <a:spLocks noChangeShapeType="1"/>
          </p:cNvSpPr>
          <p:nvPr/>
        </p:nvSpPr>
        <p:spPr bwMode="auto">
          <a:xfrm>
            <a:off x="4038600" y="1600200"/>
            <a:ext cx="0" cy="533400"/>
          </a:xfrm>
          <a:prstGeom prst="line">
            <a:avLst/>
          </a:prstGeom>
          <a:noFill/>
          <a:ln w="12700">
            <a:solidFill>
              <a:schemeClr val="accent1"/>
            </a:solidFill>
            <a:round/>
            <a:headEnd/>
            <a:tailEnd/>
          </a:ln>
          <a:effectLst/>
        </p:spPr>
        <p:txBody>
          <a:bodyPr/>
          <a:lstStyle/>
          <a:p>
            <a:endParaRPr lang="en-US"/>
          </a:p>
        </p:txBody>
      </p:sp>
      <p:sp>
        <p:nvSpPr>
          <p:cNvPr id="1288394" name="Line 202"/>
          <p:cNvSpPr>
            <a:spLocks noChangeShapeType="1"/>
          </p:cNvSpPr>
          <p:nvPr/>
        </p:nvSpPr>
        <p:spPr bwMode="auto">
          <a:xfrm>
            <a:off x="4038600" y="1600200"/>
            <a:ext cx="228600" cy="0"/>
          </a:xfrm>
          <a:prstGeom prst="line">
            <a:avLst/>
          </a:prstGeom>
          <a:noFill/>
          <a:ln w="12700">
            <a:solidFill>
              <a:schemeClr val="accent1"/>
            </a:solidFill>
            <a:round/>
            <a:headEnd/>
            <a:tailEnd type="triangle" w="med" len="med"/>
          </a:ln>
          <a:effectLst/>
        </p:spPr>
        <p:txBody>
          <a:bodyPr/>
          <a:lstStyle/>
          <a:p>
            <a:endParaRPr lang="en-US"/>
          </a:p>
        </p:txBody>
      </p:sp>
      <p:sp>
        <p:nvSpPr>
          <p:cNvPr id="1288395" name="Line 203"/>
          <p:cNvSpPr>
            <a:spLocks noChangeShapeType="1"/>
          </p:cNvSpPr>
          <p:nvPr/>
        </p:nvSpPr>
        <p:spPr bwMode="auto">
          <a:xfrm>
            <a:off x="4038600" y="1905000"/>
            <a:ext cx="228600" cy="0"/>
          </a:xfrm>
          <a:prstGeom prst="line">
            <a:avLst/>
          </a:prstGeom>
          <a:noFill/>
          <a:ln w="12700">
            <a:solidFill>
              <a:schemeClr val="accent1"/>
            </a:solidFill>
            <a:round/>
            <a:headEnd/>
            <a:tailEnd type="triangle" w="med" len="med"/>
          </a:ln>
          <a:effectLst/>
        </p:spPr>
        <p:txBody>
          <a:bodyPr/>
          <a:lstStyle/>
          <a:p>
            <a:endParaRPr lang="en-US"/>
          </a:p>
        </p:txBody>
      </p:sp>
      <p:sp>
        <p:nvSpPr>
          <p:cNvPr id="1288396" name="Line 204"/>
          <p:cNvSpPr>
            <a:spLocks noChangeShapeType="1"/>
          </p:cNvSpPr>
          <p:nvPr/>
        </p:nvSpPr>
        <p:spPr bwMode="auto">
          <a:xfrm>
            <a:off x="4038600" y="2133600"/>
            <a:ext cx="228600" cy="0"/>
          </a:xfrm>
          <a:prstGeom prst="line">
            <a:avLst/>
          </a:prstGeom>
          <a:noFill/>
          <a:ln w="12700">
            <a:solidFill>
              <a:schemeClr val="accent1"/>
            </a:solidFill>
            <a:round/>
            <a:headEnd/>
            <a:tailEnd type="triangle" w="med" len="med"/>
          </a:ln>
          <a:effectLst/>
        </p:spPr>
        <p:txBody>
          <a:bodyPr/>
          <a:lstStyle/>
          <a:p>
            <a:endParaRPr lang="en-US"/>
          </a:p>
        </p:txBody>
      </p:sp>
      <p:grpSp>
        <p:nvGrpSpPr>
          <p:cNvPr id="4" name="Group 208"/>
          <p:cNvGrpSpPr>
            <a:grpSpLocks/>
          </p:cNvGrpSpPr>
          <p:nvPr/>
        </p:nvGrpSpPr>
        <p:grpSpPr bwMode="auto">
          <a:xfrm>
            <a:off x="2514600" y="1524000"/>
            <a:ext cx="1981200" cy="4724400"/>
            <a:chOff x="1584" y="960"/>
            <a:chExt cx="1248" cy="2976"/>
          </a:xfrm>
        </p:grpSpPr>
        <p:sp>
          <p:nvSpPr>
            <p:cNvPr id="1288401" name="Line 209"/>
            <p:cNvSpPr>
              <a:spLocks noChangeShapeType="1"/>
            </p:cNvSpPr>
            <p:nvPr/>
          </p:nvSpPr>
          <p:spPr bwMode="auto">
            <a:xfrm>
              <a:off x="2832" y="3312"/>
              <a:ext cx="0" cy="576"/>
            </a:xfrm>
            <a:prstGeom prst="line">
              <a:avLst/>
            </a:prstGeom>
            <a:noFill/>
            <a:ln w="12700">
              <a:solidFill>
                <a:schemeClr val="accent1"/>
              </a:solidFill>
              <a:round/>
              <a:headEnd/>
              <a:tailEnd/>
            </a:ln>
            <a:effectLst/>
          </p:spPr>
          <p:txBody>
            <a:bodyPr/>
            <a:lstStyle/>
            <a:p>
              <a:endParaRPr lang="en-US"/>
            </a:p>
          </p:txBody>
        </p:sp>
        <p:sp>
          <p:nvSpPr>
            <p:cNvPr id="1288402" name="Line 210"/>
            <p:cNvSpPr>
              <a:spLocks noChangeShapeType="1"/>
            </p:cNvSpPr>
            <p:nvPr/>
          </p:nvSpPr>
          <p:spPr bwMode="auto">
            <a:xfrm flipH="1">
              <a:off x="1680" y="3888"/>
              <a:ext cx="1152" cy="0"/>
            </a:xfrm>
            <a:prstGeom prst="line">
              <a:avLst/>
            </a:prstGeom>
            <a:noFill/>
            <a:ln w="12700">
              <a:solidFill>
                <a:schemeClr val="accent1"/>
              </a:solidFill>
              <a:round/>
              <a:headEnd/>
              <a:tailEnd/>
            </a:ln>
            <a:effectLst/>
          </p:spPr>
          <p:txBody>
            <a:bodyPr/>
            <a:lstStyle/>
            <a:p>
              <a:endParaRPr lang="en-US"/>
            </a:p>
          </p:txBody>
        </p:sp>
        <p:sp>
          <p:nvSpPr>
            <p:cNvPr id="1288403" name="Line 211"/>
            <p:cNvSpPr>
              <a:spLocks noChangeShapeType="1"/>
            </p:cNvSpPr>
            <p:nvPr/>
          </p:nvSpPr>
          <p:spPr bwMode="auto">
            <a:xfrm>
              <a:off x="1680" y="1056"/>
              <a:ext cx="0" cy="2832"/>
            </a:xfrm>
            <a:prstGeom prst="line">
              <a:avLst/>
            </a:prstGeom>
            <a:noFill/>
            <a:ln w="12700">
              <a:solidFill>
                <a:schemeClr val="accent1"/>
              </a:solidFill>
              <a:round/>
              <a:headEnd type="triangle" w="med" len="med"/>
              <a:tailEnd/>
            </a:ln>
            <a:effectLst/>
          </p:spPr>
          <p:txBody>
            <a:bodyPr/>
            <a:lstStyle/>
            <a:p>
              <a:endParaRPr lang="en-US"/>
            </a:p>
          </p:txBody>
        </p:sp>
        <p:sp>
          <p:nvSpPr>
            <p:cNvPr id="1288404" name="Line 212"/>
            <p:cNvSpPr>
              <a:spLocks noChangeShapeType="1"/>
            </p:cNvSpPr>
            <p:nvPr/>
          </p:nvSpPr>
          <p:spPr bwMode="auto">
            <a:xfrm flipV="1">
              <a:off x="1584" y="1008"/>
              <a:ext cx="0" cy="432"/>
            </a:xfrm>
            <a:prstGeom prst="line">
              <a:avLst/>
            </a:prstGeom>
            <a:noFill/>
            <a:ln w="12700">
              <a:solidFill>
                <a:schemeClr val="accent1"/>
              </a:solidFill>
              <a:round/>
              <a:headEnd/>
              <a:tailEnd/>
            </a:ln>
            <a:effectLst/>
          </p:spPr>
          <p:txBody>
            <a:bodyPr/>
            <a:lstStyle/>
            <a:p>
              <a:endParaRPr lang="en-US"/>
            </a:p>
          </p:txBody>
        </p:sp>
        <p:sp>
          <p:nvSpPr>
            <p:cNvPr id="1288405" name="Line 213"/>
            <p:cNvSpPr>
              <a:spLocks noChangeShapeType="1"/>
            </p:cNvSpPr>
            <p:nvPr/>
          </p:nvSpPr>
          <p:spPr bwMode="auto">
            <a:xfrm flipV="1">
              <a:off x="1584" y="960"/>
              <a:ext cx="48" cy="48"/>
            </a:xfrm>
            <a:prstGeom prst="line">
              <a:avLst/>
            </a:prstGeom>
            <a:noFill/>
            <a:ln w="12700">
              <a:solidFill>
                <a:schemeClr val="accent1"/>
              </a:solidFill>
              <a:round/>
              <a:headEnd/>
              <a:tailEnd type="triangle" w="med" len="med"/>
            </a:ln>
            <a:effectLst/>
          </p:spPr>
          <p:txBody>
            <a:bodyPr/>
            <a:lstStyle/>
            <a:p>
              <a:endParaRPr lang="en-US"/>
            </a:p>
          </p:txBody>
        </p:sp>
        <p:sp>
          <p:nvSpPr>
            <p:cNvPr id="1288406" name="Rectangle 214"/>
            <p:cNvSpPr>
              <a:spLocks noChangeArrowheads="1"/>
            </p:cNvSpPr>
            <p:nvPr/>
          </p:nvSpPr>
          <p:spPr bwMode="auto">
            <a:xfrm>
              <a:off x="1872" y="3744"/>
              <a:ext cx="720" cy="192"/>
            </a:xfrm>
            <a:prstGeom prst="rect">
              <a:avLst/>
            </a:prstGeom>
            <a:noFill/>
            <a:ln w="12700">
              <a:noFill/>
              <a:miter lim="800000"/>
              <a:headEnd/>
              <a:tailEnd/>
            </a:ln>
            <a:effectLst/>
          </p:spPr>
          <p:txBody>
            <a:bodyPr wrap="none" lIns="19050" tIns="26988" rIns="19050" bIns="26988"/>
            <a:lstStyle/>
            <a:p>
              <a:pPr algn="ctr"/>
              <a:r>
                <a:rPr lang="en-US" sz="1200" b="1"/>
                <a:t>ID/EX.RegisterRt</a:t>
              </a:r>
            </a:p>
          </p:txBody>
        </p:sp>
      </p:grpSp>
      <p:grpSp>
        <p:nvGrpSpPr>
          <p:cNvPr id="5" name="Group 215"/>
          <p:cNvGrpSpPr>
            <a:grpSpLocks/>
          </p:cNvGrpSpPr>
          <p:nvPr/>
        </p:nvGrpSpPr>
        <p:grpSpPr bwMode="auto">
          <a:xfrm>
            <a:off x="3276600" y="1447800"/>
            <a:ext cx="457200" cy="990600"/>
            <a:chOff x="2064" y="912"/>
            <a:chExt cx="288" cy="624"/>
          </a:xfrm>
        </p:grpSpPr>
        <p:sp>
          <p:nvSpPr>
            <p:cNvPr id="1288408" name="Line 216"/>
            <p:cNvSpPr>
              <a:spLocks noChangeShapeType="1"/>
            </p:cNvSpPr>
            <p:nvPr/>
          </p:nvSpPr>
          <p:spPr bwMode="auto">
            <a:xfrm flipV="1">
              <a:off x="2064" y="1104"/>
              <a:ext cx="240" cy="192"/>
            </a:xfrm>
            <a:prstGeom prst="line">
              <a:avLst/>
            </a:prstGeom>
            <a:noFill/>
            <a:ln w="12700">
              <a:solidFill>
                <a:schemeClr val="accent1"/>
              </a:solidFill>
              <a:round/>
              <a:headEnd/>
              <a:tailEnd type="triangle" w="med" len="med"/>
            </a:ln>
            <a:effectLst/>
          </p:spPr>
          <p:txBody>
            <a:bodyPr/>
            <a:lstStyle/>
            <a:p>
              <a:endParaRPr lang="en-US"/>
            </a:p>
          </p:txBody>
        </p:sp>
        <p:sp>
          <p:nvSpPr>
            <p:cNvPr id="1288409" name="Line 217"/>
            <p:cNvSpPr>
              <a:spLocks noChangeShapeType="1"/>
            </p:cNvSpPr>
            <p:nvPr/>
          </p:nvSpPr>
          <p:spPr bwMode="auto">
            <a:xfrm flipV="1">
              <a:off x="2208" y="1296"/>
              <a:ext cx="96" cy="96"/>
            </a:xfrm>
            <a:prstGeom prst="line">
              <a:avLst/>
            </a:prstGeom>
            <a:noFill/>
            <a:ln w="12700">
              <a:solidFill>
                <a:schemeClr val="accent1"/>
              </a:solidFill>
              <a:round/>
              <a:headEnd/>
              <a:tailEnd type="triangle" w="med" len="med"/>
            </a:ln>
            <a:effectLst/>
          </p:spPr>
          <p:txBody>
            <a:bodyPr/>
            <a:lstStyle/>
            <a:p>
              <a:endParaRPr lang="en-US"/>
            </a:p>
          </p:txBody>
        </p:sp>
        <p:sp>
          <p:nvSpPr>
            <p:cNvPr id="1288410" name="Rectangle 218"/>
            <p:cNvSpPr>
              <a:spLocks noChangeArrowheads="1"/>
            </p:cNvSpPr>
            <p:nvPr/>
          </p:nvSpPr>
          <p:spPr bwMode="auto">
            <a:xfrm>
              <a:off x="2112" y="1344"/>
              <a:ext cx="96" cy="192"/>
            </a:xfrm>
            <a:prstGeom prst="rect">
              <a:avLst/>
            </a:prstGeom>
            <a:noFill/>
            <a:ln w="12700">
              <a:noFill/>
              <a:miter lim="800000"/>
              <a:headEnd/>
              <a:tailEnd/>
            </a:ln>
            <a:effectLst/>
          </p:spPr>
          <p:txBody>
            <a:bodyPr wrap="none" lIns="19050" tIns="26988" rIns="19050" bIns="26988"/>
            <a:lstStyle/>
            <a:p>
              <a:pPr algn="ctr"/>
              <a:r>
                <a:rPr lang="en-US" sz="1400" b="1"/>
                <a:t>0</a:t>
              </a:r>
            </a:p>
          </p:txBody>
        </p:sp>
        <p:sp>
          <p:nvSpPr>
            <p:cNvPr id="1288411" name="Line 219"/>
            <p:cNvSpPr>
              <a:spLocks noChangeShapeType="1"/>
            </p:cNvSpPr>
            <p:nvPr/>
          </p:nvSpPr>
          <p:spPr bwMode="auto">
            <a:xfrm>
              <a:off x="2160" y="912"/>
              <a:ext cx="192" cy="0"/>
            </a:xfrm>
            <a:prstGeom prst="line">
              <a:avLst/>
            </a:prstGeom>
            <a:noFill/>
            <a:ln w="12700">
              <a:solidFill>
                <a:schemeClr val="accent1"/>
              </a:solidFill>
              <a:round/>
              <a:headEnd/>
              <a:tailEnd/>
            </a:ln>
            <a:effectLst/>
          </p:spPr>
          <p:txBody>
            <a:bodyPr/>
            <a:lstStyle/>
            <a:p>
              <a:endParaRPr lang="en-US"/>
            </a:p>
          </p:txBody>
        </p:sp>
        <p:sp>
          <p:nvSpPr>
            <p:cNvPr id="1288412" name="Line 220"/>
            <p:cNvSpPr>
              <a:spLocks noChangeShapeType="1"/>
            </p:cNvSpPr>
            <p:nvPr/>
          </p:nvSpPr>
          <p:spPr bwMode="auto">
            <a:xfrm>
              <a:off x="2352" y="912"/>
              <a:ext cx="0" cy="96"/>
            </a:xfrm>
            <a:prstGeom prst="line">
              <a:avLst/>
            </a:prstGeom>
            <a:noFill/>
            <a:ln w="12700">
              <a:solidFill>
                <a:schemeClr val="accent1"/>
              </a:solidFill>
              <a:round/>
              <a:headEnd/>
              <a:tailEnd type="triangle" w="med" len="med"/>
            </a:ln>
            <a:effectLst/>
          </p:spPr>
          <p:txBody>
            <a:bodyPr/>
            <a:lstStyle/>
            <a:p>
              <a:endParaRPr lang="en-US"/>
            </a:p>
          </p:txBody>
        </p:sp>
      </p:grpSp>
      <p:grpSp>
        <p:nvGrpSpPr>
          <p:cNvPr id="6" name="Group 221"/>
          <p:cNvGrpSpPr>
            <a:grpSpLocks/>
          </p:cNvGrpSpPr>
          <p:nvPr/>
        </p:nvGrpSpPr>
        <p:grpSpPr bwMode="auto">
          <a:xfrm>
            <a:off x="3276600" y="1219200"/>
            <a:ext cx="3048000" cy="685800"/>
            <a:chOff x="2064" y="768"/>
            <a:chExt cx="1920" cy="432"/>
          </a:xfrm>
        </p:grpSpPr>
        <p:sp>
          <p:nvSpPr>
            <p:cNvPr id="1288414" name="Line 222"/>
            <p:cNvSpPr>
              <a:spLocks noChangeShapeType="1"/>
            </p:cNvSpPr>
            <p:nvPr/>
          </p:nvSpPr>
          <p:spPr bwMode="auto">
            <a:xfrm flipV="1">
              <a:off x="3264" y="816"/>
              <a:ext cx="0" cy="384"/>
            </a:xfrm>
            <a:prstGeom prst="line">
              <a:avLst/>
            </a:prstGeom>
            <a:noFill/>
            <a:ln w="12700">
              <a:solidFill>
                <a:schemeClr val="accent1"/>
              </a:solidFill>
              <a:round/>
              <a:headEnd/>
              <a:tailEnd/>
            </a:ln>
            <a:effectLst/>
          </p:spPr>
          <p:txBody>
            <a:bodyPr/>
            <a:lstStyle/>
            <a:p>
              <a:endParaRPr lang="en-US"/>
            </a:p>
          </p:txBody>
        </p:sp>
        <p:sp>
          <p:nvSpPr>
            <p:cNvPr id="1288415" name="Line 223"/>
            <p:cNvSpPr>
              <a:spLocks noChangeShapeType="1"/>
            </p:cNvSpPr>
            <p:nvPr/>
          </p:nvSpPr>
          <p:spPr bwMode="auto">
            <a:xfrm>
              <a:off x="2064" y="816"/>
              <a:ext cx="1200" cy="0"/>
            </a:xfrm>
            <a:prstGeom prst="line">
              <a:avLst/>
            </a:prstGeom>
            <a:noFill/>
            <a:ln w="12700">
              <a:solidFill>
                <a:schemeClr val="accent1"/>
              </a:solidFill>
              <a:round/>
              <a:headEnd type="triangle" w="med" len="med"/>
              <a:tailEnd/>
            </a:ln>
            <a:effectLst/>
          </p:spPr>
          <p:txBody>
            <a:bodyPr/>
            <a:lstStyle/>
            <a:p>
              <a:endParaRPr lang="en-US"/>
            </a:p>
          </p:txBody>
        </p:sp>
        <p:sp>
          <p:nvSpPr>
            <p:cNvPr id="1288416" name="Rectangle 224"/>
            <p:cNvSpPr>
              <a:spLocks noChangeArrowheads="1"/>
            </p:cNvSpPr>
            <p:nvPr/>
          </p:nvSpPr>
          <p:spPr bwMode="auto">
            <a:xfrm>
              <a:off x="3264" y="768"/>
              <a:ext cx="720" cy="192"/>
            </a:xfrm>
            <a:prstGeom prst="rect">
              <a:avLst/>
            </a:prstGeom>
            <a:noFill/>
            <a:ln w="12700">
              <a:noFill/>
              <a:miter lim="800000"/>
              <a:headEnd/>
              <a:tailEnd/>
            </a:ln>
            <a:effectLst/>
          </p:spPr>
          <p:txBody>
            <a:bodyPr wrap="none" lIns="19050" tIns="26988" rIns="19050" bIns="26988"/>
            <a:lstStyle/>
            <a:p>
              <a:pPr algn="ctr"/>
              <a:r>
                <a:rPr lang="en-US" sz="1200" b="1"/>
                <a:t>ID/EX.MemRead</a:t>
              </a:r>
            </a:p>
          </p:txBody>
        </p:sp>
      </p:grpSp>
      <p:grpSp>
        <p:nvGrpSpPr>
          <p:cNvPr id="7" name="Group 225"/>
          <p:cNvGrpSpPr>
            <a:grpSpLocks/>
          </p:cNvGrpSpPr>
          <p:nvPr/>
        </p:nvGrpSpPr>
        <p:grpSpPr bwMode="auto">
          <a:xfrm>
            <a:off x="457200" y="1295400"/>
            <a:ext cx="2209800" cy="2057400"/>
            <a:chOff x="288" y="816"/>
            <a:chExt cx="1392" cy="1296"/>
          </a:xfrm>
        </p:grpSpPr>
        <p:sp>
          <p:nvSpPr>
            <p:cNvPr id="1288418" name="Line 226"/>
            <p:cNvSpPr>
              <a:spLocks noChangeShapeType="1"/>
            </p:cNvSpPr>
            <p:nvPr/>
          </p:nvSpPr>
          <p:spPr bwMode="auto">
            <a:xfrm flipH="1">
              <a:off x="1440" y="912"/>
              <a:ext cx="192" cy="96"/>
            </a:xfrm>
            <a:prstGeom prst="line">
              <a:avLst/>
            </a:prstGeom>
            <a:noFill/>
            <a:ln w="12700">
              <a:solidFill>
                <a:schemeClr val="accent1"/>
              </a:solidFill>
              <a:round/>
              <a:headEnd/>
              <a:tailEnd/>
            </a:ln>
            <a:effectLst/>
          </p:spPr>
          <p:txBody>
            <a:bodyPr/>
            <a:lstStyle/>
            <a:p>
              <a:endParaRPr lang="en-US"/>
            </a:p>
          </p:txBody>
        </p:sp>
        <p:sp>
          <p:nvSpPr>
            <p:cNvPr id="1288419" name="Line 227"/>
            <p:cNvSpPr>
              <a:spLocks noChangeShapeType="1"/>
            </p:cNvSpPr>
            <p:nvPr/>
          </p:nvSpPr>
          <p:spPr bwMode="auto">
            <a:xfrm>
              <a:off x="1440" y="1008"/>
              <a:ext cx="0" cy="384"/>
            </a:xfrm>
            <a:prstGeom prst="line">
              <a:avLst/>
            </a:prstGeom>
            <a:noFill/>
            <a:ln w="12700">
              <a:solidFill>
                <a:schemeClr val="accent1"/>
              </a:solidFill>
              <a:round/>
              <a:headEnd/>
              <a:tailEnd type="triangle" w="med" len="med"/>
            </a:ln>
            <a:effectLst/>
          </p:spPr>
          <p:txBody>
            <a:bodyPr/>
            <a:lstStyle/>
            <a:p>
              <a:endParaRPr lang="en-US"/>
            </a:p>
          </p:txBody>
        </p:sp>
        <p:sp>
          <p:nvSpPr>
            <p:cNvPr id="1288420" name="Line 228"/>
            <p:cNvSpPr>
              <a:spLocks noChangeShapeType="1"/>
            </p:cNvSpPr>
            <p:nvPr/>
          </p:nvSpPr>
          <p:spPr bwMode="auto">
            <a:xfrm>
              <a:off x="288" y="1200"/>
              <a:ext cx="0" cy="912"/>
            </a:xfrm>
            <a:prstGeom prst="line">
              <a:avLst/>
            </a:prstGeom>
            <a:noFill/>
            <a:ln w="12700">
              <a:solidFill>
                <a:schemeClr val="accent1"/>
              </a:solidFill>
              <a:round/>
              <a:headEnd/>
              <a:tailEnd type="triangle" w="med" len="med"/>
            </a:ln>
            <a:effectLst/>
          </p:spPr>
          <p:txBody>
            <a:bodyPr/>
            <a:lstStyle/>
            <a:p>
              <a:endParaRPr lang="en-US"/>
            </a:p>
          </p:txBody>
        </p:sp>
        <p:sp>
          <p:nvSpPr>
            <p:cNvPr id="1288421" name="Line 229"/>
            <p:cNvSpPr>
              <a:spLocks noChangeShapeType="1"/>
            </p:cNvSpPr>
            <p:nvPr/>
          </p:nvSpPr>
          <p:spPr bwMode="auto">
            <a:xfrm flipH="1">
              <a:off x="288" y="816"/>
              <a:ext cx="1392" cy="384"/>
            </a:xfrm>
            <a:prstGeom prst="line">
              <a:avLst/>
            </a:prstGeom>
            <a:noFill/>
            <a:ln w="12700">
              <a:solidFill>
                <a:schemeClr val="accent1"/>
              </a:solidFill>
              <a:round/>
              <a:headEnd/>
              <a:tailEnd/>
            </a:ln>
            <a:effectLst/>
          </p:spPr>
          <p:txBody>
            <a:bodyPr/>
            <a:lstStyle/>
            <a:p>
              <a:endParaRPr lang="en-US"/>
            </a:p>
          </p:txBody>
        </p:sp>
      </p:grpSp>
      <p:sp>
        <p:nvSpPr>
          <p:cNvPr id="1288422" name="Line 230"/>
          <p:cNvSpPr>
            <a:spLocks noChangeShapeType="1"/>
          </p:cNvSpPr>
          <p:nvPr/>
        </p:nvSpPr>
        <p:spPr bwMode="auto">
          <a:xfrm>
            <a:off x="6781800" y="3810000"/>
            <a:ext cx="0" cy="1143000"/>
          </a:xfrm>
          <a:prstGeom prst="line">
            <a:avLst/>
          </a:prstGeom>
          <a:noFill/>
          <a:ln w="28575">
            <a:solidFill>
              <a:schemeClr val="tx1"/>
            </a:solidFill>
            <a:round/>
            <a:headEnd/>
            <a:tailEnd/>
          </a:ln>
          <a:effectLst/>
        </p:spPr>
        <p:txBody>
          <a:bodyPr/>
          <a:lstStyle/>
          <a:p>
            <a:endParaRPr lang="en-US"/>
          </a:p>
        </p:txBody>
      </p:sp>
      <p:sp>
        <p:nvSpPr>
          <p:cNvPr id="219" name="Slide Number Placeholder 218"/>
          <p:cNvSpPr>
            <a:spLocks noGrp="1"/>
          </p:cNvSpPr>
          <p:nvPr>
            <p:ph type="sldNum" sz="quarter" idx="12"/>
          </p:nvPr>
        </p:nvSpPr>
        <p:spPr/>
        <p:txBody>
          <a:bodyPr/>
          <a:lstStyle/>
          <a:p>
            <a:fld id="{363C3B3F-3409-489D-8424-19C2AF53C6BC}" type="slidenum">
              <a:rPr lang="en-US" smtClean="0"/>
              <a:t>20</a:t>
            </a:fld>
            <a:endParaRPr lang="en-US"/>
          </a:p>
        </p:txBody>
      </p:sp>
      <p:sp>
        <p:nvSpPr>
          <p:cNvPr id="220" name="Footer Placeholder 219"/>
          <p:cNvSpPr>
            <a:spLocks noGrp="1"/>
          </p:cNvSpPr>
          <p:nvPr>
            <p:ph type="ftr" sz="quarter" idx="11"/>
          </p:nvPr>
        </p:nvSpPr>
        <p:spPr/>
        <p:txBody>
          <a:bodyPr/>
          <a:lstStyle/>
          <a:p>
            <a:r>
              <a:rPr lang="en-US" smtClean="0"/>
              <a:t>CSE340, ACH</a:t>
            </a:r>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a:xfrm>
            <a:off x="533400" y="304800"/>
            <a:ext cx="6172200" cy="422275"/>
          </a:xfrm>
        </p:spPr>
        <p:txBody>
          <a:bodyPr>
            <a:noAutofit/>
          </a:bodyPr>
          <a:lstStyle/>
          <a:p>
            <a:r>
              <a:rPr lang="en-US" sz="3600" dirty="0"/>
              <a:t>Next Lecture and Reminders</a:t>
            </a:r>
          </a:p>
        </p:txBody>
      </p:sp>
      <p:sp>
        <p:nvSpPr>
          <p:cNvPr id="91139" name="Rectangle 3"/>
          <p:cNvSpPr>
            <a:spLocks noGrp="1" noChangeArrowheads="1"/>
          </p:cNvSpPr>
          <p:nvPr>
            <p:ph type="body" idx="1"/>
          </p:nvPr>
        </p:nvSpPr>
        <p:spPr>
          <a:xfrm>
            <a:off x="685800" y="762000"/>
            <a:ext cx="7848600" cy="4222750"/>
          </a:xfrm>
        </p:spPr>
        <p:txBody>
          <a:bodyPr>
            <a:normAutofit/>
          </a:bodyPr>
          <a:lstStyle/>
          <a:p>
            <a:r>
              <a:rPr lang="en-US" dirty="0"/>
              <a:t>Next lecture</a:t>
            </a:r>
          </a:p>
          <a:p>
            <a:pPr lvl="1"/>
            <a:r>
              <a:rPr lang="en-US" dirty="0"/>
              <a:t>Reducing branch costs</a:t>
            </a:r>
          </a:p>
          <a:p>
            <a:pPr lvl="2"/>
            <a:r>
              <a:rPr lang="en-US" dirty="0"/>
              <a:t>Reading assignment – PH, Chapter 6.6 and 6.8</a:t>
            </a:r>
          </a:p>
          <a:p>
            <a:pPr lvl="2"/>
            <a:endParaRPr lang="en-US" dirty="0"/>
          </a:p>
        </p:txBody>
      </p:sp>
      <p:sp>
        <p:nvSpPr>
          <p:cNvPr id="8" name="Slide Number Placeholder 7"/>
          <p:cNvSpPr>
            <a:spLocks noGrp="1"/>
          </p:cNvSpPr>
          <p:nvPr>
            <p:ph type="sldNum" sz="quarter" idx="12"/>
          </p:nvPr>
        </p:nvSpPr>
        <p:spPr/>
        <p:txBody>
          <a:bodyPr/>
          <a:lstStyle/>
          <a:p>
            <a:fld id="{363C3B3F-3409-489D-8424-19C2AF53C6BC}" type="slidenum">
              <a:rPr lang="en-US" smtClean="0"/>
              <a:t>21</a:t>
            </a:fld>
            <a:endParaRPr lang="en-US"/>
          </a:p>
        </p:txBody>
      </p:sp>
      <p:sp>
        <p:nvSpPr>
          <p:cNvPr id="9" name="Footer Placeholder 8"/>
          <p:cNvSpPr>
            <a:spLocks noGrp="1"/>
          </p:cNvSpPr>
          <p:nvPr>
            <p:ph type="ftr" sz="quarter" idx="11"/>
          </p:nvPr>
        </p:nvSpPr>
        <p:spPr/>
        <p:txBody>
          <a:bodyPr/>
          <a:lstStyle/>
          <a:p>
            <a:r>
              <a:rPr lang="en-US" smtClean="0"/>
              <a:t>CSE340, ACH</a:t>
            </a: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6386" name="Rectangle 2"/>
          <p:cNvSpPr>
            <a:spLocks noGrp="1" noChangeArrowheads="1"/>
          </p:cNvSpPr>
          <p:nvPr>
            <p:ph type="title"/>
          </p:nvPr>
        </p:nvSpPr>
        <p:spPr/>
        <p:txBody>
          <a:bodyPr>
            <a:normAutofit fontScale="90000"/>
          </a:bodyPr>
          <a:lstStyle/>
          <a:p>
            <a:r>
              <a:rPr lang="en-US"/>
              <a:t>Control Settings</a:t>
            </a:r>
          </a:p>
        </p:txBody>
      </p:sp>
      <p:graphicFrame>
        <p:nvGraphicFramePr>
          <p:cNvPr id="1296387" name="Group 3"/>
          <p:cNvGraphicFramePr>
            <a:graphicFrameLocks noGrp="1"/>
          </p:cNvGraphicFramePr>
          <p:nvPr>
            <p:ph idx="1"/>
          </p:nvPr>
        </p:nvGraphicFramePr>
        <p:xfrm>
          <a:off x="533400" y="1600200"/>
          <a:ext cx="7848600" cy="2637155"/>
        </p:xfrm>
        <a:graphic>
          <a:graphicData uri="http://schemas.openxmlformats.org/drawingml/2006/table">
            <a:tbl>
              <a:tblPr/>
              <a:tblGrid>
                <a:gridCol w="685800"/>
                <a:gridCol w="796925"/>
                <a:gridCol w="739775"/>
                <a:gridCol w="741363"/>
                <a:gridCol w="741362"/>
                <a:gridCol w="742950"/>
                <a:gridCol w="809625"/>
                <a:gridCol w="838200"/>
                <a:gridCol w="838200"/>
                <a:gridCol w="914400"/>
              </a:tblGrid>
              <a:tr h="400050">
                <a:tc rowSpan="2">
                  <a:txBody>
                    <a:bodyPr/>
                    <a:lstStyle/>
                    <a:p>
                      <a:pPr marL="0" marR="0" lvl="0" indent="0" algn="l"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endParaRPr kumimoji="0" lang="en-US" sz="20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4">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EX Stage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MEM Stage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gridSpan="2">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WB Stage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96875">
                <a:tc vMerge="1">
                  <a:txBody>
                    <a:bodyPr/>
                    <a:lstStyle/>
                    <a:p>
                      <a:endParaRPr lang="en-US"/>
                    </a:p>
                  </a:txBody>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accent1"/>
                          </a:solidFill>
                          <a:effectLst/>
                          <a:latin typeface="Arial" charset="0"/>
                        </a:rPr>
                        <a:t>RegDst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accent1"/>
                          </a:solidFill>
                          <a:effectLst/>
                          <a:latin typeface="Arial" charset="0"/>
                        </a:rPr>
                        <a:t>ALUOp1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accent1"/>
                          </a:solidFill>
                          <a:effectLst/>
                          <a:latin typeface="Arial" charset="0"/>
                        </a:rPr>
                        <a:t>ALUOp0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accent1"/>
                          </a:solidFill>
                          <a:effectLst/>
                          <a:latin typeface="Arial" charset="0"/>
                        </a:rPr>
                        <a:t>ALUSrc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accent1"/>
                          </a:solidFill>
                          <a:effectLst/>
                          <a:latin typeface="Arial" charset="0"/>
                        </a:rPr>
                        <a:t>Brch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accent1"/>
                          </a:solidFill>
                          <a:effectLst/>
                          <a:latin typeface="Arial" charset="0"/>
                        </a:rPr>
                        <a:t>MemRead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accent1"/>
                          </a:solidFill>
                          <a:effectLst/>
                          <a:latin typeface="Arial" charset="0"/>
                        </a:rPr>
                        <a:t>MemWrite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accent1"/>
                          </a:solidFill>
                          <a:effectLst/>
                          <a:latin typeface="Arial" charset="0"/>
                        </a:rPr>
                        <a:t>RegWrite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accent1"/>
                          </a:solidFill>
                          <a:effectLst/>
                          <a:latin typeface="Arial" charset="0"/>
                        </a:rPr>
                        <a:t>Mem toReg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400050">
                <a:tc>
                  <a:txBody>
                    <a:bodyPr/>
                    <a:lstStyle/>
                    <a:p>
                      <a:pPr marL="0" marR="0" lvl="0" indent="0" algn="l"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R</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0050">
                <a:tc>
                  <a:txBody>
                    <a:bodyPr/>
                    <a:lstStyle/>
                    <a:p>
                      <a:pPr marL="0" marR="0" lvl="0" indent="0" algn="l"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Courier New" pitchFamily="49" charset="0"/>
                        </a:rPr>
                        <a:t>lw</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875">
                <a:tc>
                  <a:txBody>
                    <a:bodyPr/>
                    <a:lstStyle/>
                    <a:p>
                      <a:pPr marL="0" marR="0" lvl="0" indent="0" algn="l"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Courier New" pitchFamily="49" charset="0"/>
                        </a:rPr>
                        <a:t>sw</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X</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0050">
                <a:tc>
                  <a:txBody>
                    <a:bodyPr/>
                    <a:lstStyle/>
                    <a:p>
                      <a:pPr marL="0" marR="0" lvl="0" indent="0" algn="l"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Courier New" pitchFamily="49" charset="0"/>
                        </a:rPr>
                        <a:t>beq</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X</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30"/>
          <p:cNvGrpSpPr>
            <a:grpSpLocks/>
          </p:cNvGrpSpPr>
          <p:nvPr/>
        </p:nvGrpSpPr>
        <p:grpSpPr bwMode="auto">
          <a:xfrm>
            <a:off x="762000" y="2971800"/>
            <a:ext cx="6705600" cy="609600"/>
            <a:chOff x="480" y="1872"/>
            <a:chExt cx="4224" cy="384"/>
          </a:xfrm>
        </p:grpSpPr>
        <p:sp>
          <p:nvSpPr>
            <p:cNvPr id="1232003" name="Rectangle 131"/>
            <p:cNvSpPr>
              <a:spLocks noChangeArrowheads="1"/>
            </p:cNvSpPr>
            <p:nvPr/>
          </p:nvSpPr>
          <p:spPr bwMode="auto">
            <a:xfrm>
              <a:off x="480" y="1968"/>
              <a:ext cx="456" cy="286"/>
            </a:xfrm>
            <a:prstGeom prst="rect">
              <a:avLst/>
            </a:prstGeom>
            <a:noFill/>
            <a:ln w="12700">
              <a:noFill/>
              <a:miter lim="800000"/>
              <a:headEnd/>
              <a:tailEnd/>
            </a:ln>
            <a:effectLst/>
          </p:spPr>
          <p:txBody>
            <a:bodyPr wrap="none" lIns="90488" tIns="44450" rIns="90488" bIns="44450">
              <a:spAutoFit/>
            </a:bodyPr>
            <a:lstStyle/>
            <a:p>
              <a:r>
                <a:rPr lang="en-US" sz="2400">
                  <a:solidFill>
                    <a:schemeClr val="tx1"/>
                  </a:solidFill>
                </a:rPr>
                <a:t>stall</a:t>
              </a:r>
            </a:p>
          </p:txBody>
        </p:sp>
        <p:sp>
          <p:nvSpPr>
            <p:cNvPr id="1232004" name="AutoShape 132" descr="Shingle"/>
            <p:cNvSpPr>
              <a:spLocks noChangeArrowheads="1"/>
            </p:cNvSpPr>
            <p:nvPr/>
          </p:nvSpPr>
          <p:spPr bwMode="auto">
            <a:xfrm>
              <a:off x="2544" y="1872"/>
              <a:ext cx="432" cy="384"/>
            </a:xfrm>
            <a:prstGeom prst="irregularSeal2">
              <a:avLst/>
            </a:prstGeom>
            <a:pattFill prst="shingle">
              <a:fgClr>
                <a:schemeClr val="accent2"/>
              </a:fgClr>
              <a:bgClr>
                <a:srgbClr val="FFFFFF"/>
              </a:bgClr>
            </a:pattFill>
            <a:ln w="12700">
              <a:solidFill>
                <a:schemeClr val="accent2"/>
              </a:solidFill>
              <a:miter lim="800000"/>
              <a:headEnd/>
              <a:tailEnd/>
            </a:ln>
            <a:effectLst/>
          </p:spPr>
          <p:txBody>
            <a:bodyPr wrap="none" anchor="ctr"/>
            <a:lstStyle/>
            <a:p>
              <a:endParaRPr lang="en-US"/>
            </a:p>
          </p:txBody>
        </p:sp>
        <p:sp>
          <p:nvSpPr>
            <p:cNvPr id="1232005" name="AutoShape 133" descr="Shingle"/>
            <p:cNvSpPr>
              <a:spLocks noChangeArrowheads="1"/>
            </p:cNvSpPr>
            <p:nvPr/>
          </p:nvSpPr>
          <p:spPr bwMode="auto">
            <a:xfrm>
              <a:off x="2976" y="1872"/>
              <a:ext cx="432" cy="384"/>
            </a:xfrm>
            <a:prstGeom prst="irregularSeal2">
              <a:avLst/>
            </a:prstGeom>
            <a:pattFill prst="shingle">
              <a:fgClr>
                <a:schemeClr val="accent2"/>
              </a:fgClr>
              <a:bgClr>
                <a:srgbClr val="FFFFFF"/>
              </a:bgClr>
            </a:pattFill>
            <a:ln w="12700">
              <a:solidFill>
                <a:schemeClr val="accent2"/>
              </a:solidFill>
              <a:miter lim="800000"/>
              <a:headEnd/>
              <a:tailEnd/>
            </a:ln>
            <a:effectLst/>
          </p:spPr>
          <p:txBody>
            <a:bodyPr wrap="none" anchor="ctr"/>
            <a:lstStyle/>
            <a:p>
              <a:endParaRPr lang="en-US"/>
            </a:p>
          </p:txBody>
        </p:sp>
        <p:sp>
          <p:nvSpPr>
            <p:cNvPr id="1232006" name="AutoShape 134" descr="Shingle"/>
            <p:cNvSpPr>
              <a:spLocks noChangeArrowheads="1"/>
            </p:cNvSpPr>
            <p:nvPr/>
          </p:nvSpPr>
          <p:spPr bwMode="auto">
            <a:xfrm>
              <a:off x="3408" y="1872"/>
              <a:ext cx="432" cy="384"/>
            </a:xfrm>
            <a:prstGeom prst="irregularSeal2">
              <a:avLst/>
            </a:prstGeom>
            <a:pattFill prst="shingle">
              <a:fgClr>
                <a:schemeClr val="accent2"/>
              </a:fgClr>
              <a:bgClr>
                <a:srgbClr val="FFFFFF"/>
              </a:bgClr>
            </a:pattFill>
            <a:ln w="12700">
              <a:solidFill>
                <a:schemeClr val="accent2"/>
              </a:solidFill>
              <a:miter lim="800000"/>
              <a:headEnd/>
              <a:tailEnd/>
            </a:ln>
            <a:effectLst/>
          </p:spPr>
          <p:txBody>
            <a:bodyPr wrap="none" anchor="ctr"/>
            <a:lstStyle/>
            <a:p>
              <a:endParaRPr lang="en-US"/>
            </a:p>
          </p:txBody>
        </p:sp>
        <p:sp>
          <p:nvSpPr>
            <p:cNvPr id="1232007" name="AutoShape 135" descr="Shingle"/>
            <p:cNvSpPr>
              <a:spLocks noChangeArrowheads="1"/>
            </p:cNvSpPr>
            <p:nvPr/>
          </p:nvSpPr>
          <p:spPr bwMode="auto">
            <a:xfrm>
              <a:off x="3840" y="1872"/>
              <a:ext cx="432" cy="384"/>
            </a:xfrm>
            <a:prstGeom prst="irregularSeal2">
              <a:avLst/>
            </a:prstGeom>
            <a:pattFill prst="shingle">
              <a:fgClr>
                <a:schemeClr val="accent2"/>
              </a:fgClr>
              <a:bgClr>
                <a:srgbClr val="FFFFFF"/>
              </a:bgClr>
            </a:pattFill>
            <a:ln w="12700">
              <a:solidFill>
                <a:schemeClr val="accent2"/>
              </a:solidFill>
              <a:miter lim="800000"/>
              <a:headEnd/>
              <a:tailEnd/>
            </a:ln>
            <a:effectLst/>
          </p:spPr>
          <p:txBody>
            <a:bodyPr wrap="none" anchor="ctr"/>
            <a:lstStyle/>
            <a:p>
              <a:endParaRPr lang="en-US"/>
            </a:p>
          </p:txBody>
        </p:sp>
        <p:sp>
          <p:nvSpPr>
            <p:cNvPr id="1232008" name="AutoShape 136" descr="Shingle"/>
            <p:cNvSpPr>
              <a:spLocks noChangeArrowheads="1"/>
            </p:cNvSpPr>
            <p:nvPr/>
          </p:nvSpPr>
          <p:spPr bwMode="auto">
            <a:xfrm>
              <a:off x="4272" y="1872"/>
              <a:ext cx="432" cy="384"/>
            </a:xfrm>
            <a:prstGeom prst="irregularSeal2">
              <a:avLst/>
            </a:prstGeom>
            <a:pattFill prst="shingle">
              <a:fgClr>
                <a:schemeClr val="accent2"/>
              </a:fgClr>
              <a:bgClr>
                <a:srgbClr val="FFFFFF"/>
              </a:bgClr>
            </a:pattFill>
            <a:ln w="12700">
              <a:solidFill>
                <a:schemeClr val="accent2"/>
              </a:solidFill>
              <a:miter lim="800000"/>
              <a:headEnd/>
              <a:tailEnd/>
            </a:ln>
            <a:effectLst/>
          </p:spPr>
          <p:txBody>
            <a:bodyPr wrap="none" anchor="ctr"/>
            <a:lstStyle/>
            <a:p>
              <a:endParaRPr lang="en-US"/>
            </a:p>
          </p:txBody>
        </p:sp>
      </p:grpSp>
      <p:grpSp>
        <p:nvGrpSpPr>
          <p:cNvPr id="3" name="Group 123"/>
          <p:cNvGrpSpPr>
            <a:grpSpLocks/>
          </p:cNvGrpSpPr>
          <p:nvPr/>
        </p:nvGrpSpPr>
        <p:grpSpPr bwMode="auto">
          <a:xfrm>
            <a:off x="762000" y="2133600"/>
            <a:ext cx="6019800" cy="685800"/>
            <a:chOff x="480" y="1344"/>
            <a:chExt cx="3792" cy="432"/>
          </a:xfrm>
        </p:grpSpPr>
        <p:sp>
          <p:nvSpPr>
            <p:cNvPr id="1231996" name="Rectangle 124"/>
            <p:cNvSpPr>
              <a:spLocks noChangeArrowheads="1"/>
            </p:cNvSpPr>
            <p:nvPr/>
          </p:nvSpPr>
          <p:spPr bwMode="auto">
            <a:xfrm>
              <a:off x="480" y="1440"/>
              <a:ext cx="456" cy="286"/>
            </a:xfrm>
            <a:prstGeom prst="rect">
              <a:avLst/>
            </a:prstGeom>
            <a:noFill/>
            <a:ln w="12700">
              <a:noFill/>
              <a:miter lim="800000"/>
              <a:headEnd/>
              <a:tailEnd/>
            </a:ln>
            <a:effectLst/>
          </p:spPr>
          <p:txBody>
            <a:bodyPr wrap="none" lIns="90488" tIns="44450" rIns="90488" bIns="44450">
              <a:spAutoFit/>
            </a:bodyPr>
            <a:lstStyle/>
            <a:p>
              <a:r>
                <a:rPr lang="en-US" sz="2400">
                  <a:solidFill>
                    <a:schemeClr val="tx1"/>
                  </a:solidFill>
                </a:rPr>
                <a:t>stall</a:t>
              </a:r>
            </a:p>
          </p:txBody>
        </p:sp>
        <p:sp>
          <p:nvSpPr>
            <p:cNvPr id="1231997" name="AutoShape 125" descr="Shingle"/>
            <p:cNvSpPr>
              <a:spLocks noChangeArrowheads="1"/>
            </p:cNvSpPr>
            <p:nvPr/>
          </p:nvSpPr>
          <p:spPr bwMode="auto">
            <a:xfrm>
              <a:off x="2112" y="1392"/>
              <a:ext cx="432" cy="384"/>
            </a:xfrm>
            <a:prstGeom prst="irregularSeal2">
              <a:avLst/>
            </a:prstGeom>
            <a:pattFill prst="shingle">
              <a:fgClr>
                <a:schemeClr val="accent2"/>
              </a:fgClr>
              <a:bgClr>
                <a:srgbClr val="FFFFFF"/>
              </a:bgClr>
            </a:pattFill>
            <a:ln w="12700">
              <a:solidFill>
                <a:schemeClr val="accent2"/>
              </a:solidFill>
              <a:miter lim="800000"/>
              <a:headEnd/>
              <a:tailEnd/>
            </a:ln>
            <a:effectLst/>
          </p:spPr>
          <p:txBody>
            <a:bodyPr wrap="none" anchor="ctr"/>
            <a:lstStyle/>
            <a:p>
              <a:endParaRPr lang="en-US"/>
            </a:p>
          </p:txBody>
        </p:sp>
        <p:sp>
          <p:nvSpPr>
            <p:cNvPr id="1231998" name="AutoShape 126" descr="Shingle"/>
            <p:cNvSpPr>
              <a:spLocks noChangeArrowheads="1"/>
            </p:cNvSpPr>
            <p:nvPr/>
          </p:nvSpPr>
          <p:spPr bwMode="auto">
            <a:xfrm>
              <a:off x="2544" y="1392"/>
              <a:ext cx="432" cy="384"/>
            </a:xfrm>
            <a:prstGeom prst="irregularSeal2">
              <a:avLst/>
            </a:prstGeom>
            <a:pattFill prst="shingle">
              <a:fgClr>
                <a:schemeClr val="accent2"/>
              </a:fgClr>
              <a:bgClr>
                <a:srgbClr val="FFFFFF"/>
              </a:bgClr>
            </a:pattFill>
            <a:ln w="12700">
              <a:solidFill>
                <a:schemeClr val="accent2"/>
              </a:solidFill>
              <a:miter lim="800000"/>
              <a:headEnd/>
              <a:tailEnd/>
            </a:ln>
            <a:effectLst/>
          </p:spPr>
          <p:txBody>
            <a:bodyPr wrap="none" anchor="ctr"/>
            <a:lstStyle/>
            <a:p>
              <a:endParaRPr lang="en-US"/>
            </a:p>
          </p:txBody>
        </p:sp>
        <p:sp>
          <p:nvSpPr>
            <p:cNvPr id="1231999" name="AutoShape 127" descr="Shingle"/>
            <p:cNvSpPr>
              <a:spLocks noChangeArrowheads="1"/>
            </p:cNvSpPr>
            <p:nvPr/>
          </p:nvSpPr>
          <p:spPr bwMode="auto">
            <a:xfrm>
              <a:off x="2976" y="1392"/>
              <a:ext cx="432" cy="384"/>
            </a:xfrm>
            <a:prstGeom prst="irregularSeal2">
              <a:avLst/>
            </a:prstGeom>
            <a:pattFill prst="shingle">
              <a:fgClr>
                <a:schemeClr val="accent2"/>
              </a:fgClr>
              <a:bgClr>
                <a:srgbClr val="FFFFFF"/>
              </a:bgClr>
            </a:pattFill>
            <a:ln w="12700">
              <a:solidFill>
                <a:schemeClr val="accent2"/>
              </a:solidFill>
              <a:miter lim="800000"/>
              <a:headEnd/>
              <a:tailEnd/>
            </a:ln>
            <a:effectLst/>
          </p:spPr>
          <p:txBody>
            <a:bodyPr wrap="none" anchor="ctr"/>
            <a:lstStyle/>
            <a:p>
              <a:endParaRPr lang="en-US"/>
            </a:p>
          </p:txBody>
        </p:sp>
        <p:sp>
          <p:nvSpPr>
            <p:cNvPr id="1232000" name="AutoShape 128" descr="Shingle"/>
            <p:cNvSpPr>
              <a:spLocks noChangeArrowheads="1"/>
            </p:cNvSpPr>
            <p:nvPr/>
          </p:nvSpPr>
          <p:spPr bwMode="auto">
            <a:xfrm>
              <a:off x="3408" y="1392"/>
              <a:ext cx="432" cy="384"/>
            </a:xfrm>
            <a:prstGeom prst="irregularSeal2">
              <a:avLst/>
            </a:prstGeom>
            <a:pattFill prst="shingle">
              <a:fgClr>
                <a:schemeClr val="accent2"/>
              </a:fgClr>
              <a:bgClr>
                <a:srgbClr val="FFFFFF"/>
              </a:bgClr>
            </a:pattFill>
            <a:ln w="12700">
              <a:solidFill>
                <a:schemeClr val="accent2"/>
              </a:solidFill>
              <a:miter lim="800000"/>
              <a:headEnd/>
              <a:tailEnd/>
            </a:ln>
            <a:effectLst/>
          </p:spPr>
          <p:txBody>
            <a:bodyPr wrap="none" anchor="ctr"/>
            <a:lstStyle/>
            <a:p>
              <a:endParaRPr lang="en-US"/>
            </a:p>
          </p:txBody>
        </p:sp>
        <p:sp>
          <p:nvSpPr>
            <p:cNvPr id="1232001" name="AutoShape 129" descr="Shingle"/>
            <p:cNvSpPr>
              <a:spLocks noChangeArrowheads="1"/>
            </p:cNvSpPr>
            <p:nvPr/>
          </p:nvSpPr>
          <p:spPr bwMode="auto">
            <a:xfrm>
              <a:off x="3840" y="1344"/>
              <a:ext cx="432" cy="384"/>
            </a:xfrm>
            <a:prstGeom prst="irregularSeal2">
              <a:avLst/>
            </a:prstGeom>
            <a:pattFill prst="shingle">
              <a:fgClr>
                <a:schemeClr val="accent2"/>
              </a:fgClr>
              <a:bgClr>
                <a:srgbClr val="FFFFFF"/>
              </a:bgClr>
            </a:pattFill>
            <a:ln w="12700">
              <a:solidFill>
                <a:schemeClr val="accent2"/>
              </a:solidFill>
              <a:miter lim="800000"/>
              <a:headEnd/>
              <a:tailEnd/>
            </a:ln>
            <a:effectLst/>
          </p:spPr>
          <p:txBody>
            <a:bodyPr wrap="none" anchor="ctr"/>
            <a:lstStyle/>
            <a:p>
              <a:endParaRPr lang="en-US"/>
            </a:p>
          </p:txBody>
        </p:sp>
      </p:grpSp>
      <p:grpSp>
        <p:nvGrpSpPr>
          <p:cNvPr id="4" name="Group 2"/>
          <p:cNvGrpSpPr>
            <a:grpSpLocks/>
          </p:cNvGrpSpPr>
          <p:nvPr/>
        </p:nvGrpSpPr>
        <p:grpSpPr bwMode="auto">
          <a:xfrm>
            <a:off x="5562600" y="1447800"/>
            <a:ext cx="1143000" cy="3886200"/>
            <a:chOff x="3504" y="912"/>
            <a:chExt cx="720" cy="2448"/>
          </a:xfrm>
        </p:grpSpPr>
        <p:sp>
          <p:nvSpPr>
            <p:cNvPr id="1231875" name="Rectangle 3"/>
            <p:cNvSpPr>
              <a:spLocks noChangeArrowheads="1"/>
            </p:cNvSpPr>
            <p:nvPr/>
          </p:nvSpPr>
          <p:spPr bwMode="auto">
            <a:xfrm>
              <a:off x="4080" y="3072"/>
              <a:ext cx="144" cy="288"/>
            </a:xfrm>
            <a:prstGeom prst="rect">
              <a:avLst/>
            </a:prstGeom>
            <a:solidFill>
              <a:srgbClr val="009900"/>
            </a:solidFill>
            <a:ln w="12700">
              <a:solidFill>
                <a:schemeClr val="tx1"/>
              </a:solidFill>
              <a:miter lim="800000"/>
              <a:headEnd/>
              <a:tailEnd/>
            </a:ln>
            <a:effectLst/>
          </p:spPr>
          <p:txBody>
            <a:bodyPr wrap="none" anchor="ctr"/>
            <a:lstStyle/>
            <a:p>
              <a:endParaRPr lang="en-US"/>
            </a:p>
          </p:txBody>
        </p:sp>
        <p:sp>
          <p:nvSpPr>
            <p:cNvPr id="1231876" name="Rectangle 4"/>
            <p:cNvSpPr>
              <a:spLocks noChangeArrowheads="1"/>
            </p:cNvSpPr>
            <p:nvPr/>
          </p:nvSpPr>
          <p:spPr bwMode="auto">
            <a:xfrm>
              <a:off x="3648" y="2544"/>
              <a:ext cx="144" cy="288"/>
            </a:xfrm>
            <a:prstGeom prst="rect">
              <a:avLst/>
            </a:prstGeom>
            <a:solidFill>
              <a:srgbClr val="009900"/>
            </a:solidFill>
            <a:ln w="12700">
              <a:solidFill>
                <a:schemeClr val="tx1"/>
              </a:solidFill>
              <a:miter lim="800000"/>
              <a:headEnd/>
              <a:tailEnd/>
            </a:ln>
            <a:effectLst/>
          </p:spPr>
          <p:txBody>
            <a:bodyPr wrap="none" anchor="ctr"/>
            <a:lstStyle/>
            <a:p>
              <a:endParaRPr lang="en-US"/>
            </a:p>
          </p:txBody>
        </p:sp>
        <p:sp>
          <p:nvSpPr>
            <p:cNvPr id="1231877" name="Rectangle 5"/>
            <p:cNvSpPr>
              <a:spLocks noChangeArrowheads="1"/>
            </p:cNvSpPr>
            <p:nvPr/>
          </p:nvSpPr>
          <p:spPr bwMode="auto">
            <a:xfrm>
              <a:off x="3504" y="912"/>
              <a:ext cx="144" cy="288"/>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231878" name="Line 6"/>
            <p:cNvSpPr>
              <a:spLocks noChangeShapeType="1"/>
            </p:cNvSpPr>
            <p:nvPr/>
          </p:nvSpPr>
          <p:spPr bwMode="auto">
            <a:xfrm>
              <a:off x="3648" y="1200"/>
              <a:ext cx="0" cy="1344"/>
            </a:xfrm>
            <a:prstGeom prst="line">
              <a:avLst/>
            </a:prstGeom>
            <a:noFill/>
            <a:ln w="28575">
              <a:solidFill>
                <a:srgbClr val="009900"/>
              </a:solidFill>
              <a:round/>
              <a:headEnd/>
              <a:tailEnd type="triangle" w="med" len="med"/>
            </a:ln>
            <a:effectLst/>
          </p:spPr>
          <p:txBody>
            <a:bodyPr/>
            <a:lstStyle/>
            <a:p>
              <a:endParaRPr lang="en-US"/>
            </a:p>
          </p:txBody>
        </p:sp>
        <p:sp>
          <p:nvSpPr>
            <p:cNvPr id="1231879" name="Line 7"/>
            <p:cNvSpPr>
              <a:spLocks noChangeShapeType="1"/>
            </p:cNvSpPr>
            <p:nvPr/>
          </p:nvSpPr>
          <p:spPr bwMode="auto">
            <a:xfrm>
              <a:off x="3648" y="1200"/>
              <a:ext cx="432" cy="1872"/>
            </a:xfrm>
            <a:prstGeom prst="line">
              <a:avLst/>
            </a:prstGeom>
            <a:noFill/>
            <a:ln w="28575">
              <a:solidFill>
                <a:srgbClr val="009900"/>
              </a:solidFill>
              <a:round/>
              <a:headEnd/>
              <a:tailEnd type="triangle" w="med" len="med"/>
            </a:ln>
            <a:effectLst/>
          </p:spPr>
          <p:txBody>
            <a:bodyPr/>
            <a:lstStyle/>
            <a:p>
              <a:endParaRPr lang="en-US"/>
            </a:p>
          </p:txBody>
        </p:sp>
      </p:grpSp>
      <p:sp>
        <p:nvSpPr>
          <p:cNvPr id="1231880" name="Rectangle 8"/>
          <p:cNvSpPr>
            <a:spLocks noGrp="1" noChangeArrowheads="1"/>
          </p:cNvSpPr>
          <p:nvPr>
            <p:ph type="title"/>
          </p:nvPr>
        </p:nvSpPr>
        <p:spPr>
          <a:xfrm>
            <a:off x="914400" y="228600"/>
            <a:ext cx="6951662" cy="422275"/>
          </a:xfrm>
          <a:noFill/>
          <a:ln/>
        </p:spPr>
        <p:txBody>
          <a:bodyPr wrap="none">
            <a:noAutofit/>
          </a:bodyPr>
          <a:lstStyle/>
          <a:p>
            <a:r>
              <a:rPr lang="en-US" sz="3600" dirty="0"/>
              <a:t>Review: One Way to “Fix” a Data Hazard</a:t>
            </a:r>
          </a:p>
        </p:txBody>
      </p:sp>
      <p:sp>
        <p:nvSpPr>
          <p:cNvPr id="1231881" name="Rectangle 9"/>
          <p:cNvSpPr>
            <a:spLocks noChangeArrowheads="1"/>
          </p:cNvSpPr>
          <p:nvPr/>
        </p:nvSpPr>
        <p:spPr bwMode="auto">
          <a:xfrm>
            <a:off x="328613" y="1525588"/>
            <a:ext cx="358775" cy="3109912"/>
          </a:xfrm>
          <a:prstGeom prst="rect">
            <a:avLst/>
          </a:prstGeom>
          <a:noFill/>
          <a:ln w="12700">
            <a:noFill/>
            <a:miter lim="800000"/>
            <a:headEnd/>
            <a:tailEnd/>
          </a:ln>
          <a:effectLst/>
        </p:spPr>
        <p:txBody>
          <a:bodyPr wrap="none" lIns="90488" tIns="44450" rIns="90488" bIns="44450">
            <a:spAutoFit/>
          </a:bodyPr>
          <a:lstStyle/>
          <a:p>
            <a:pPr algn="ctr"/>
            <a:r>
              <a:rPr lang="en-US" i="1">
                <a:solidFill>
                  <a:schemeClr val="tx1"/>
                </a:solidFill>
              </a:rPr>
              <a:t>I</a:t>
            </a:r>
          </a:p>
          <a:p>
            <a:pPr algn="ctr"/>
            <a:r>
              <a:rPr lang="en-US" i="1">
                <a:solidFill>
                  <a:schemeClr val="tx1"/>
                </a:solidFill>
              </a:rPr>
              <a:t>n</a:t>
            </a:r>
          </a:p>
          <a:p>
            <a:pPr algn="ctr"/>
            <a:r>
              <a:rPr lang="en-US" i="1">
                <a:solidFill>
                  <a:schemeClr val="tx1"/>
                </a:solidFill>
              </a:rPr>
              <a:t>s</a:t>
            </a:r>
          </a:p>
          <a:p>
            <a:pPr algn="ctr"/>
            <a:r>
              <a:rPr lang="en-US" i="1">
                <a:solidFill>
                  <a:schemeClr val="tx1"/>
                </a:solidFill>
              </a:rPr>
              <a:t>t</a:t>
            </a:r>
          </a:p>
          <a:p>
            <a:pPr algn="ctr"/>
            <a:r>
              <a:rPr lang="en-US" i="1">
                <a:solidFill>
                  <a:schemeClr val="tx1"/>
                </a:solidFill>
              </a:rPr>
              <a:t>r.</a:t>
            </a:r>
          </a:p>
          <a:p>
            <a:pPr algn="ctr"/>
            <a:endParaRPr lang="en-US" i="1">
              <a:solidFill>
                <a:schemeClr val="tx1"/>
              </a:solidFill>
            </a:endParaRPr>
          </a:p>
          <a:p>
            <a:pPr algn="ctr"/>
            <a:r>
              <a:rPr lang="en-US" i="1">
                <a:solidFill>
                  <a:schemeClr val="tx1"/>
                </a:solidFill>
              </a:rPr>
              <a:t>O</a:t>
            </a:r>
          </a:p>
          <a:p>
            <a:pPr algn="ctr"/>
            <a:r>
              <a:rPr lang="en-US" i="1">
                <a:solidFill>
                  <a:schemeClr val="tx1"/>
                </a:solidFill>
              </a:rPr>
              <a:t>r</a:t>
            </a:r>
          </a:p>
          <a:p>
            <a:pPr algn="ctr"/>
            <a:r>
              <a:rPr lang="en-US" i="1">
                <a:solidFill>
                  <a:schemeClr val="tx1"/>
                </a:solidFill>
              </a:rPr>
              <a:t>d</a:t>
            </a:r>
          </a:p>
          <a:p>
            <a:pPr algn="ctr"/>
            <a:r>
              <a:rPr lang="en-US" i="1">
                <a:solidFill>
                  <a:schemeClr val="tx1"/>
                </a:solidFill>
              </a:rPr>
              <a:t>e</a:t>
            </a:r>
          </a:p>
          <a:p>
            <a:pPr algn="ctr"/>
            <a:r>
              <a:rPr lang="en-US" i="1">
                <a:solidFill>
                  <a:schemeClr val="tx1"/>
                </a:solidFill>
              </a:rPr>
              <a:t>r</a:t>
            </a:r>
          </a:p>
        </p:txBody>
      </p:sp>
      <p:sp>
        <p:nvSpPr>
          <p:cNvPr id="1231882" name="Line 10"/>
          <p:cNvSpPr>
            <a:spLocks noChangeShapeType="1"/>
          </p:cNvSpPr>
          <p:nvPr/>
        </p:nvSpPr>
        <p:spPr bwMode="auto">
          <a:xfrm>
            <a:off x="2133600" y="919163"/>
            <a:ext cx="6311900" cy="0"/>
          </a:xfrm>
          <a:prstGeom prst="line">
            <a:avLst/>
          </a:prstGeom>
          <a:noFill/>
          <a:ln w="25400">
            <a:solidFill>
              <a:schemeClr val="tx1"/>
            </a:solidFill>
            <a:round/>
            <a:headEnd/>
            <a:tailEnd type="triangle" w="med" len="med"/>
          </a:ln>
          <a:effectLst/>
        </p:spPr>
        <p:txBody>
          <a:bodyPr wrap="none" anchor="ctr"/>
          <a:lstStyle/>
          <a:p>
            <a:endParaRPr lang="en-US"/>
          </a:p>
        </p:txBody>
      </p:sp>
      <p:sp>
        <p:nvSpPr>
          <p:cNvPr id="1231883" name="Rectangle 11"/>
          <p:cNvSpPr>
            <a:spLocks noChangeArrowheads="1"/>
          </p:cNvSpPr>
          <p:nvPr/>
        </p:nvSpPr>
        <p:spPr bwMode="auto">
          <a:xfrm>
            <a:off x="762000" y="1371600"/>
            <a:ext cx="1458913" cy="454025"/>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add </a:t>
            </a:r>
            <a:r>
              <a:rPr lang="en-US" sz="2400" b="1">
                <a:latin typeface="Courier New" pitchFamily="49" charset="0"/>
              </a:rPr>
              <a:t>$1</a:t>
            </a:r>
            <a:r>
              <a:rPr lang="en-US" sz="2400" b="1">
                <a:solidFill>
                  <a:schemeClr val="tx1"/>
                </a:solidFill>
                <a:latin typeface="Courier New" pitchFamily="49" charset="0"/>
              </a:rPr>
              <a:t>,</a:t>
            </a:r>
          </a:p>
        </p:txBody>
      </p:sp>
      <p:sp>
        <p:nvSpPr>
          <p:cNvPr id="1231884" name="Line 12"/>
          <p:cNvSpPr>
            <a:spLocks noChangeShapeType="1"/>
          </p:cNvSpPr>
          <p:nvPr/>
        </p:nvSpPr>
        <p:spPr bwMode="auto">
          <a:xfrm>
            <a:off x="3314700" y="10461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31885" name="Line 13"/>
          <p:cNvSpPr>
            <a:spLocks noChangeShapeType="1"/>
          </p:cNvSpPr>
          <p:nvPr/>
        </p:nvSpPr>
        <p:spPr bwMode="auto">
          <a:xfrm>
            <a:off x="4000500" y="10461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31886" name="Line 14"/>
          <p:cNvSpPr>
            <a:spLocks noChangeShapeType="1"/>
          </p:cNvSpPr>
          <p:nvPr/>
        </p:nvSpPr>
        <p:spPr bwMode="auto">
          <a:xfrm>
            <a:off x="4686300" y="10461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31887" name="Line 15"/>
          <p:cNvSpPr>
            <a:spLocks noChangeShapeType="1"/>
          </p:cNvSpPr>
          <p:nvPr/>
        </p:nvSpPr>
        <p:spPr bwMode="auto">
          <a:xfrm>
            <a:off x="5372100" y="10461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31888" name="Line 16"/>
          <p:cNvSpPr>
            <a:spLocks noChangeShapeType="1"/>
          </p:cNvSpPr>
          <p:nvPr/>
        </p:nvSpPr>
        <p:spPr bwMode="auto">
          <a:xfrm>
            <a:off x="6057900" y="10461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31889" name="Line 17"/>
          <p:cNvSpPr>
            <a:spLocks noChangeShapeType="1"/>
          </p:cNvSpPr>
          <p:nvPr/>
        </p:nvSpPr>
        <p:spPr bwMode="auto">
          <a:xfrm>
            <a:off x="6743700" y="10461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31890" name="Line 18"/>
          <p:cNvSpPr>
            <a:spLocks noChangeShapeType="1"/>
          </p:cNvSpPr>
          <p:nvPr/>
        </p:nvSpPr>
        <p:spPr bwMode="auto">
          <a:xfrm>
            <a:off x="7429500" y="10461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31891" name="Line 19"/>
          <p:cNvSpPr>
            <a:spLocks noChangeShapeType="1"/>
          </p:cNvSpPr>
          <p:nvPr/>
        </p:nvSpPr>
        <p:spPr bwMode="auto">
          <a:xfrm>
            <a:off x="8115300" y="10461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31892" name="Line 20"/>
          <p:cNvSpPr>
            <a:spLocks noChangeShapeType="1"/>
          </p:cNvSpPr>
          <p:nvPr/>
        </p:nvSpPr>
        <p:spPr bwMode="auto">
          <a:xfrm>
            <a:off x="685800" y="1447800"/>
            <a:ext cx="0" cy="4495800"/>
          </a:xfrm>
          <a:prstGeom prst="line">
            <a:avLst/>
          </a:prstGeom>
          <a:noFill/>
          <a:ln w="28575">
            <a:solidFill>
              <a:schemeClr val="tx1"/>
            </a:solidFill>
            <a:round/>
            <a:headEnd/>
            <a:tailEnd type="triangle" w="med" len="med"/>
          </a:ln>
          <a:effectLst/>
        </p:spPr>
        <p:txBody>
          <a:bodyPr/>
          <a:lstStyle/>
          <a:p>
            <a:endParaRPr lang="en-US"/>
          </a:p>
        </p:txBody>
      </p:sp>
      <p:grpSp>
        <p:nvGrpSpPr>
          <p:cNvPr id="5" name="Group 21"/>
          <p:cNvGrpSpPr>
            <a:grpSpLocks/>
          </p:cNvGrpSpPr>
          <p:nvPr/>
        </p:nvGrpSpPr>
        <p:grpSpPr bwMode="auto">
          <a:xfrm>
            <a:off x="2743200" y="1295400"/>
            <a:ext cx="3355975" cy="838200"/>
            <a:chOff x="1562" y="1152"/>
            <a:chExt cx="2114" cy="528"/>
          </a:xfrm>
        </p:grpSpPr>
        <p:grpSp>
          <p:nvGrpSpPr>
            <p:cNvPr id="6" name="Group 22"/>
            <p:cNvGrpSpPr>
              <a:grpSpLocks/>
            </p:cNvGrpSpPr>
            <p:nvPr/>
          </p:nvGrpSpPr>
          <p:grpSpPr bwMode="auto">
            <a:xfrm>
              <a:off x="2487" y="1152"/>
              <a:ext cx="223" cy="481"/>
              <a:chOff x="2207" y="1413"/>
              <a:chExt cx="223" cy="481"/>
            </a:xfrm>
          </p:grpSpPr>
          <p:sp>
            <p:nvSpPr>
              <p:cNvPr id="1231895" name="Freeform 23"/>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1896" name="Rectangle 24"/>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7" name="Group 25"/>
            <p:cNvGrpSpPr>
              <a:grpSpLocks/>
            </p:cNvGrpSpPr>
            <p:nvPr/>
          </p:nvGrpSpPr>
          <p:grpSpPr bwMode="auto">
            <a:xfrm>
              <a:off x="1562" y="1248"/>
              <a:ext cx="349" cy="289"/>
              <a:chOff x="1282" y="1509"/>
              <a:chExt cx="349" cy="289"/>
            </a:xfrm>
          </p:grpSpPr>
          <p:sp>
            <p:nvSpPr>
              <p:cNvPr id="1231898" name="Rectangle 26"/>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8" name="Group 27"/>
              <p:cNvGrpSpPr>
                <a:grpSpLocks/>
              </p:cNvGrpSpPr>
              <p:nvPr/>
            </p:nvGrpSpPr>
            <p:grpSpPr bwMode="auto">
              <a:xfrm>
                <a:off x="1291" y="1509"/>
                <a:ext cx="340" cy="289"/>
                <a:chOff x="1291" y="1509"/>
                <a:chExt cx="340" cy="289"/>
              </a:xfrm>
            </p:grpSpPr>
            <p:sp>
              <p:nvSpPr>
                <p:cNvPr id="1231900" name="Freeform 28"/>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1901" name="Freeform 29"/>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31902" name="Rectangle 30"/>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9" name="Group 31"/>
            <p:cNvGrpSpPr>
              <a:grpSpLocks/>
            </p:cNvGrpSpPr>
            <p:nvPr/>
          </p:nvGrpSpPr>
          <p:grpSpPr bwMode="auto">
            <a:xfrm>
              <a:off x="2031" y="1248"/>
              <a:ext cx="296" cy="289"/>
              <a:chOff x="1751" y="1509"/>
              <a:chExt cx="296" cy="289"/>
            </a:xfrm>
          </p:grpSpPr>
          <p:sp>
            <p:nvSpPr>
              <p:cNvPr id="1231904" name="Freeform 32"/>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1905" name="Freeform 33"/>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31906" name="Line 34"/>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31907" name="Freeform 35"/>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1908" name="Line 36"/>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31909" name="Rectangle 37"/>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10" name="Group 38"/>
            <p:cNvGrpSpPr>
              <a:grpSpLocks/>
            </p:cNvGrpSpPr>
            <p:nvPr/>
          </p:nvGrpSpPr>
          <p:grpSpPr bwMode="auto">
            <a:xfrm>
              <a:off x="2880" y="1248"/>
              <a:ext cx="325" cy="289"/>
              <a:chOff x="2600" y="1509"/>
              <a:chExt cx="325" cy="289"/>
            </a:xfrm>
          </p:grpSpPr>
          <p:sp>
            <p:nvSpPr>
              <p:cNvPr id="1231911" name="Freeform 39"/>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1912" name="Freeform 40"/>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31913" name="Rectangle 41"/>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1" name="Group 42"/>
            <p:cNvGrpSpPr>
              <a:grpSpLocks/>
            </p:cNvGrpSpPr>
            <p:nvPr/>
          </p:nvGrpSpPr>
          <p:grpSpPr bwMode="auto">
            <a:xfrm>
              <a:off x="3348" y="1248"/>
              <a:ext cx="284" cy="289"/>
              <a:chOff x="3068" y="1509"/>
              <a:chExt cx="284" cy="289"/>
            </a:xfrm>
          </p:grpSpPr>
          <p:sp>
            <p:nvSpPr>
              <p:cNvPr id="1231915" name="Freeform 43"/>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1916" name="Freeform 44"/>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31917" name="Line 45"/>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31918" name="Line 46"/>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31919" name="Line 47"/>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31920" name="Line 48"/>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31921" name="Line 49"/>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31922" name="Line 50"/>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31923" name="Line 51"/>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31924" name="Line 52"/>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31925" name="Line 53"/>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12" name="Group 54"/>
          <p:cNvGrpSpPr>
            <a:grpSpLocks/>
          </p:cNvGrpSpPr>
          <p:nvPr/>
        </p:nvGrpSpPr>
        <p:grpSpPr bwMode="auto">
          <a:xfrm>
            <a:off x="762000" y="3886200"/>
            <a:ext cx="8080375" cy="1676400"/>
            <a:chOff x="480" y="2448"/>
            <a:chExt cx="5090" cy="1056"/>
          </a:xfrm>
        </p:grpSpPr>
        <p:sp>
          <p:nvSpPr>
            <p:cNvPr id="1231927" name="Rectangle 55"/>
            <p:cNvSpPr>
              <a:spLocks noChangeArrowheads="1"/>
            </p:cNvSpPr>
            <p:nvPr/>
          </p:nvSpPr>
          <p:spPr bwMode="auto">
            <a:xfrm>
              <a:off x="480" y="2496"/>
              <a:ext cx="1494" cy="286"/>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sub $4,</a:t>
              </a:r>
              <a:r>
                <a:rPr lang="en-US" sz="2400" b="1">
                  <a:solidFill>
                    <a:srgbClr val="009900"/>
                  </a:solidFill>
                  <a:latin typeface="Courier New" pitchFamily="49" charset="0"/>
                </a:rPr>
                <a:t>$1</a:t>
              </a:r>
              <a:r>
                <a:rPr lang="en-US" sz="2400" b="1">
                  <a:solidFill>
                    <a:schemeClr val="tx1"/>
                  </a:solidFill>
                  <a:latin typeface="Courier New" pitchFamily="49" charset="0"/>
                </a:rPr>
                <a:t>,$5</a:t>
              </a:r>
            </a:p>
          </p:txBody>
        </p:sp>
        <p:sp>
          <p:nvSpPr>
            <p:cNvPr id="1231928" name="Rectangle 56"/>
            <p:cNvSpPr>
              <a:spLocks noChangeArrowheads="1"/>
            </p:cNvSpPr>
            <p:nvPr/>
          </p:nvSpPr>
          <p:spPr bwMode="auto">
            <a:xfrm>
              <a:off x="504" y="3051"/>
              <a:ext cx="1494" cy="286"/>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and $6,$7,</a:t>
              </a:r>
              <a:r>
                <a:rPr lang="en-US" sz="2400" b="1">
                  <a:solidFill>
                    <a:srgbClr val="009900"/>
                  </a:solidFill>
                  <a:latin typeface="Courier New" pitchFamily="49" charset="0"/>
                </a:rPr>
                <a:t>$1</a:t>
              </a:r>
            </a:p>
          </p:txBody>
        </p:sp>
        <p:grpSp>
          <p:nvGrpSpPr>
            <p:cNvPr id="13" name="Group 57"/>
            <p:cNvGrpSpPr>
              <a:grpSpLocks/>
            </p:cNvGrpSpPr>
            <p:nvPr/>
          </p:nvGrpSpPr>
          <p:grpSpPr bwMode="auto">
            <a:xfrm>
              <a:off x="3024" y="2448"/>
              <a:ext cx="2114" cy="528"/>
              <a:chOff x="1562" y="1152"/>
              <a:chExt cx="2114" cy="528"/>
            </a:xfrm>
          </p:grpSpPr>
          <p:grpSp>
            <p:nvGrpSpPr>
              <p:cNvPr id="14" name="Group 58"/>
              <p:cNvGrpSpPr>
                <a:grpSpLocks/>
              </p:cNvGrpSpPr>
              <p:nvPr/>
            </p:nvGrpSpPr>
            <p:grpSpPr bwMode="auto">
              <a:xfrm>
                <a:off x="2487" y="1152"/>
                <a:ext cx="223" cy="481"/>
                <a:chOff x="2207" y="1413"/>
                <a:chExt cx="223" cy="481"/>
              </a:xfrm>
            </p:grpSpPr>
            <p:sp>
              <p:nvSpPr>
                <p:cNvPr id="1231931" name="Freeform 59"/>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1932" name="Rectangle 60"/>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15" name="Group 61"/>
              <p:cNvGrpSpPr>
                <a:grpSpLocks/>
              </p:cNvGrpSpPr>
              <p:nvPr/>
            </p:nvGrpSpPr>
            <p:grpSpPr bwMode="auto">
              <a:xfrm>
                <a:off x="1562" y="1248"/>
                <a:ext cx="349" cy="289"/>
                <a:chOff x="1282" y="1509"/>
                <a:chExt cx="349" cy="289"/>
              </a:xfrm>
            </p:grpSpPr>
            <p:sp>
              <p:nvSpPr>
                <p:cNvPr id="1231934" name="Rectangle 62"/>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16" name="Group 63"/>
                <p:cNvGrpSpPr>
                  <a:grpSpLocks/>
                </p:cNvGrpSpPr>
                <p:nvPr/>
              </p:nvGrpSpPr>
              <p:grpSpPr bwMode="auto">
                <a:xfrm>
                  <a:off x="1291" y="1509"/>
                  <a:ext cx="340" cy="289"/>
                  <a:chOff x="1291" y="1509"/>
                  <a:chExt cx="340" cy="289"/>
                </a:xfrm>
              </p:grpSpPr>
              <p:sp>
                <p:nvSpPr>
                  <p:cNvPr id="1231936" name="Freeform 64"/>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1937" name="Freeform 65"/>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31938" name="Rectangle 66"/>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7" name="Group 67"/>
              <p:cNvGrpSpPr>
                <a:grpSpLocks/>
              </p:cNvGrpSpPr>
              <p:nvPr/>
            </p:nvGrpSpPr>
            <p:grpSpPr bwMode="auto">
              <a:xfrm>
                <a:off x="2031" y="1248"/>
                <a:ext cx="296" cy="289"/>
                <a:chOff x="1751" y="1509"/>
                <a:chExt cx="296" cy="289"/>
              </a:xfrm>
            </p:grpSpPr>
            <p:sp>
              <p:nvSpPr>
                <p:cNvPr id="1231940" name="Freeform 68"/>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1941" name="Freeform 69"/>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31942" name="Line 70"/>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31943" name="Freeform 71"/>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1944" name="Line 72"/>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31945" name="Rectangle 73"/>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18" name="Group 74"/>
              <p:cNvGrpSpPr>
                <a:grpSpLocks/>
              </p:cNvGrpSpPr>
              <p:nvPr/>
            </p:nvGrpSpPr>
            <p:grpSpPr bwMode="auto">
              <a:xfrm>
                <a:off x="2880" y="1248"/>
                <a:ext cx="325" cy="289"/>
                <a:chOff x="2600" y="1509"/>
                <a:chExt cx="325" cy="289"/>
              </a:xfrm>
            </p:grpSpPr>
            <p:sp>
              <p:nvSpPr>
                <p:cNvPr id="1231947" name="Freeform 75"/>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1948" name="Freeform 76"/>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31949" name="Rectangle 77"/>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9" name="Group 78"/>
              <p:cNvGrpSpPr>
                <a:grpSpLocks/>
              </p:cNvGrpSpPr>
              <p:nvPr/>
            </p:nvGrpSpPr>
            <p:grpSpPr bwMode="auto">
              <a:xfrm>
                <a:off x="3348" y="1248"/>
                <a:ext cx="284" cy="289"/>
                <a:chOff x="3068" y="1509"/>
                <a:chExt cx="284" cy="289"/>
              </a:xfrm>
            </p:grpSpPr>
            <p:sp>
              <p:nvSpPr>
                <p:cNvPr id="1231951" name="Freeform 79"/>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1952" name="Freeform 80"/>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31953" name="Line 81"/>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31954" name="Line 82"/>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31955" name="Line 83"/>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31956" name="Line 84"/>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31957" name="Line 85"/>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31958" name="Line 86"/>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31959" name="Line 87"/>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31960" name="Line 88"/>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31961" name="Line 89"/>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20" name="Group 90"/>
            <p:cNvGrpSpPr>
              <a:grpSpLocks/>
            </p:cNvGrpSpPr>
            <p:nvPr/>
          </p:nvGrpSpPr>
          <p:grpSpPr bwMode="auto">
            <a:xfrm>
              <a:off x="3456" y="2976"/>
              <a:ext cx="2114" cy="528"/>
              <a:chOff x="1562" y="1152"/>
              <a:chExt cx="2114" cy="528"/>
            </a:xfrm>
          </p:grpSpPr>
          <p:grpSp>
            <p:nvGrpSpPr>
              <p:cNvPr id="21" name="Group 91"/>
              <p:cNvGrpSpPr>
                <a:grpSpLocks/>
              </p:cNvGrpSpPr>
              <p:nvPr/>
            </p:nvGrpSpPr>
            <p:grpSpPr bwMode="auto">
              <a:xfrm>
                <a:off x="2487" y="1152"/>
                <a:ext cx="223" cy="481"/>
                <a:chOff x="2207" y="1413"/>
                <a:chExt cx="223" cy="481"/>
              </a:xfrm>
            </p:grpSpPr>
            <p:sp>
              <p:nvSpPr>
                <p:cNvPr id="1231964" name="Freeform 92"/>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1965" name="Rectangle 93"/>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22" name="Group 94"/>
              <p:cNvGrpSpPr>
                <a:grpSpLocks/>
              </p:cNvGrpSpPr>
              <p:nvPr/>
            </p:nvGrpSpPr>
            <p:grpSpPr bwMode="auto">
              <a:xfrm>
                <a:off x="1562" y="1248"/>
                <a:ext cx="349" cy="289"/>
                <a:chOff x="1282" y="1509"/>
                <a:chExt cx="349" cy="289"/>
              </a:xfrm>
            </p:grpSpPr>
            <p:sp>
              <p:nvSpPr>
                <p:cNvPr id="1231967" name="Rectangle 95"/>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23" name="Group 96"/>
                <p:cNvGrpSpPr>
                  <a:grpSpLocks/>
                </p:cNvGrpSpPr>
                <p:nvPr/>
              </p:nvGrpSpPr>
              <p:grpSpPr bwMode="auto">
                <a:xfrm>
                  <a:off x="1291" y="1509"/>
                  <a:ext cx="340" cy="289"/>
                  <a:chOff x="1291" y="1509"/>
                  <a:chExt cx="340" cy="289"/>
                </a:xfrm>
              </p:grpSpPr>
              <p:sp>
                <p:nvSpPr>
                  <p:cNvPr id="1231969" name="Freeform 97"/>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1970" name="Freeform 98"/>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31971" name="Rectangle 99"/>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4" name="Group 100"/>
              <p:cNvGrpSpPr>
                <a:grpSpLocks/>
              </p:cNvGrpSpPr>
              <p:nvPr/>
            </p:nvGrpSpPr>
            <p:grpSpPr bwMode="auto">
              <a:xfrm>
                <a:off x="2031" y="1248"/>
                <a:ext cx="296" cy="289"/>
                <a:chOff x="1751" y="1509"/>
                <a:chExt cx="296" cy="289"/>
              </a:xfrm>
            </p:grpSpPr>
            <p:sp>
              <p:nvSpPr>
                <p:cNvPr id="1231973" name="Freeform 101"/>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1974" name="Freeform 102"/>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31975" name="Line 103"/>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31976" name="Freeform 104"/>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1977" name="Line 105"/>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31978" name="Rectangle 106"/>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25" name="Group 107"/>
              <p:cNvGrpSpPr>
                <a:grpSpLocks/>
              </p:cNvGrpSpPr>
              <p:nvPr/>
            </p:nvGrpSpPr>
            <p:grpSpPr bwMode="auto">
              <a:xfrm>
                <a:off x="2880" y="1248"/>
                <a:ext cx="325" cy="289"/>
                <a:chOff x="2600" y="1509"/>
                <a:chExt cx="325" cy="289"/>
              </a:xfrm>
            </p:grpSpPr>
            <p:sp>
              <p:nvSpPr>
                <p:cNvPr id="1231980" name="Freeform 108"/>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1981" name="Freeform 109"/>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31982" name="Rectangle 110"/>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6" name="Group 111"/>
              <p:cNvGrpSpPr>
                <a:grpSpLocks/>
              </p:cNvGrpSpPr>
              <p:nvPr/>
            </p:nvGrpSpPr>
            <p:grpSpPr bwMode="auto">
              <a:xfrm>
                <a:off x="3348" y="1248"/>
                <a:ext cx="284" cy="289"/>
                <a:chOff x="3068" y="1509"/>
                <a:chExt cx="284" cy="289"/>
              </a:xfrm>
            </p:grpSpPr>
            <p:sp>
              <p:nvSpPr>
                <p:cNvPr id="1231984" name="Freeform 112"/>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1985" name="Freeform 113"/>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31986" name="Line 114"/>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31987" name="Line 115"/>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31988" name="Line 116"/>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31989" name="Line 117"/>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31990" name="Line 118"/>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31991" name="Line 119"/>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31992" name="Line 120"/>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31993" name="Line 121"/>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31994" name="Line 122"/>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sp>
        <p:nvSpPr>
          <p:cNvPr id="1232009" name="Rectangle 137"/>
          <p:cNvSpPr>
            <a:spLocks noChangeArrowheads="1"/>
          </p:cNvSpPr>
          <p:nvPr/>
        </p:nvSpPr>
        <p:spPr bwMode="auto">
          <a:xfrm>
            <a:off x="6705600" y="1054100"/>
            <a:ext cx="1981200" cy="1308100"/>
          </a:xfrm>
          <a:prstGeom prst="rect">
            <a:avLst/>
          </a:prstGeom>
          <a:noFill/>
          <a:ln w="12700">
            <a:noFill/>
            <a:miter lim="800000"/>
            <a:headEnd/>
            <a:tailEnd/>
          </a:ln>
          <a:effectLst/>
        </p:spPr>
        <p:txBody>
          <a:bodyPr lIns="90488" tIns="44450" rIns="90488" bIns="44450">
            <a:spAutoFit/>
          </a:bodyPr>
          <a:lstStyle/>
          <a:p>
            <a:pPr algn="r"/>
            <a:r>
              <a:rPr lang="en-US" sz="2000"/>
              <a:t>Fix data hazard by waiting – </a:t>
            </a:r>
            <a:r>
              <a:rPr lang="en-US" sz="2000">
                <a:solidFill>
                  <a:schemeClr val="accent2"/>
                </a:solidFill>
              </a:rPr>
              <a:t>stall</a:t>
            </a:r>
            <a:r>
              <a:rPr lang="en-US" sz="2000"/>
              <a:t> – but impacts CPI</a:t>
            </a:r>
          </a:p>
        </p:txBody>
      </p:sp>
      <p:sp>
        <p:nvSpPr>
          <p:cNvPr id="138" name="Slide Number Placeholder 137"/>
          <p:cNvSpPr>
            <a:spLocks noGrp="1"/>
          </p:cNvSpPr>
          <p:nvPr>
            <p:ph type="sldNum" sz="quarter" idx="12"/>
          </p:nvPr>
        </p:nvSpPr>
        <p:spPr/>
        <p:txBody>
          <a:bodyPr/>
          <a:lstStyle/>
          <a:p>
            <a:fld id="{363C3B3F-3409-489D-8424-19C2AF53C6BC}" type="slidenum">
              <a:rPr lang="en-US" smtClean="0"/>
              <a:t>4</a:t>
            </a:fld>
            <a:endParaRPr lang="en-US"/>
          </a:p>
        </p:txBody>
      </p:sp>
      <p:sp>
        <p:nvSpPr>
          <p:cNvPr id="139" name="Footer Placeholder 138"/>
          <p:cNvSpPr>
            <a:spLocks noGrp="1"/>
          </p:cNvSpPr>
          <p:nvPr>
            <p:ph type="ftr" sz="quarter" idx="11"/>
          </p:nvPr>
        </p:nvSpPr>
        <p:spPr/>
        <p:txBody>
          <a:bodyPr/>
          <a:lstStyle/>
          <a:p>
            <a:r>
              <a:rPr lang="en-US" smtClean="0"/>
              <a:t>CSE340, ACH</a:t>
            </a:r>
            <a:endParaRPr lang="en-US"/>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6409" name="Rectangle 201"/>
          <p:cNvSpPr>
            <a:spLocks noChangeArrowheads="1"/>
          </p:cNvSpPr>
          <p:nvPr/>
        </p:nvSpPr>
        <p:spPr bwMode="auto">
          <a:xfrm>
            <a:off x="5562600" y="1447800"/>
            <a:ext cx="228600" cy="457200"/>
          </a:xfrm>
          <a:prstGeom prst="rect">
            <a:avLst/>
          </a:prstGeom>
          <a:solidFill>
            <a:schemeClr val="accent1"/>
          </a:solidFill>
          <a:ln w="12700">
            <a:solidFill>
              <a:schemeClr val="accent1"/>
            </a:solidFill>
            <a:miter lim="800000"/>
            <a:headEnd/>
            <a:tailEnd/>
          </a:ln>
          <a:effectLst/>
        </p:spPr>
        <p:txBody>
          <a:bodyPr wrap="none" anchor="ctr"/>
          <a:lstStyle/>
          <a:p>
            <a:endParaRPr lang="en-US"/>
          </a:p>
        </p:txBody>
      </p:sp>
      <p:sp>
        <p:nvSpPr>
          <p:cNvPr id="1246394" name="Rectangle 186"/>
          <p:cNvSpPr>
            <a:spLocks noChangeArrowheads="1"/>
          </p:cNvSpPr>
          <p:nvPr/>
        </p:nvSpPr>
        <p:spPr bwMode="auto">
          <a:xfrm>
            <a:off x="6477000" y="5181600"/>
            <a:ext cx="228600" cy="457200"/>
          </a:xfrm>
          <a:prstGeom prst="rect">
            <a:avLst/>
          </a:prstGeom>
          <a:solidFill>
            <a:srgbClr val="009900"/>
          </a:solidFill>
          <a:ln w="12700">
            <a:solidFill>
              <a:schemeClr val="tx1"/>
            </a:solidFill>
            <a:miter lim="800000"/>
            <a:headEnd/>
            <a:tailEnd/>
          </a:ln>
          <a:effectLst/>
        </p:spPr>
        <p:txBody>
          <a:bodyPr wrap="none" anchor="ctr"/>
          <a:lstStyle/>
          <a:p>
            <a:endParaRPr lang="en-US"/>
          </a:p>
        </p:txBody>
      </p:sp>
      <p:sp>
        <p:nvSpPr>
          <p:cNvPr id="1246395" name="Rectangle 187"/>
          <p:cNvSpPr>
            <a:spLocks noChangeArrowheads="1"/>
          </p:cNvSpPr>
          <p:nvPr/>
        </p:nvSpPr>
        <p:spPr bwMode="auto">
          <a:xfrm>
            <a:off x="5791200" y="4343400"/>
            <a:ext cx="228600" cy="457200"/>
          </a:xfrm>
          <a:prstGeom prst="rect">
            <a:avLst/>
          </a:prstGeom>
          <a:solidFill>
            <a:srgbClr val="009900"/>
          </a:solidFill>
          <a:ln w="12700">
            <a:solidFill>
              <a:schemeClr val="tx1"/>
            </a:solidFill>
            <a:miter lim="800000"/>
            <a:headEnd/>
            <a:tailEnd/>
          </a:ln>
          <a:effectLst/>
        </p:spPr>
        <p:txBody>
          <a:bodyPr wrap="none" anchor="ctr"/>
          <a:lstStyle/>
          <a:p>
            <a:endParaRPr lang="en-US"/>
          </a:p>
        </p:txBody>
      </p:sp>
      <p:sp>
        <p:nvSpPr>
          <p:cNvPr id="1246396" name="Rectangle 188"/>
          <p:cNvSpPr>
            <a:spLocks noChangeArrowheads="1"/>
          </p:cNvSpPr>
          <p:nvPr/>
        </p:nvSpPr>
        <p:spPr bwMode="auto">
          <a:xfrm>
            <a:off x="5486400" y="3352800"/>
            <a:ext cx="152400" cy="457200"/>
          </a:xfrm>
          <a:prstGeom prst="rect">
            <a:avLst/>
          </a:prstGeom>
          <a:solidFill>
            <a:srgbClr val="009900"/>
          </a:solidFill>
          <a:ln w="12700">
            <a:solidFill>
              <a:schemeClr val="tx1"/>
            </a:solidFill>
            <a:miter lim="800000"/>
            <a:headEnd/>
            <a:tailEnd/>
          </a:ln>
          <a:effectLst/>
        </p:spPr>
        <p:txBody>
          <a:bodyPr wrap="none" anchor="ctr"/>
          <a:lstStyle/>
          <a:p>
            <a:endParaRPr lang="en-US"/>
          </a:p>
        </p:txBody>
      </p:sp>
      <p:sp>
        <p:nvSpPr>
          <p:cNvPr id="1246397" name="Rectangle 189"/>
          <p:cNvSpPr>
            <a:spLocks noChangeArrowheads="1"/>
          </p:cNvSpPr>
          <p:nvPr/>
        </p:nvSpPr>
        <p:spPr bwMode="auto">
          <a:xfrm>
            <a:off x="4876800" y="2362200"/>
            <a:ext cx="152400" cy="457200"/>
          </a:xfrm>
          <a:prstGeom prst="rect">
            <a:avLst/>
          </a:prstGeom>
          <a:solidFill>
            <a:srgbClr val="009900"/>
          </a:solidFill>
          <a:ln w="12700">
            <a:solidFill>
              <a:schemeClr val="tx1"/>
            </a:solidFill>
            <a:miter lim="800000"/>
            <a:headEnd/>
            <a:tailEnd/>
          </a:ln>
          <a:effectLst/>
        </p:spPr>
        <p:txBody>
          <a:bodyPr wrap="none" anchor="ctr"/>
          <a:lstStyle/>
          <a:p>
            <a:endParaRPr lang="en-US"/>
          </a:p>
        </p:txBody>
      </p:sp>
      <p:sp>
        <p:nvSpPr>
          <p:cNvPr id="1246398" name="Rectangle 190"/>
          <p:cNvSpPr>
            <a:spLocks noChangeArrowheads="1"/>
          </p:cNvSpPr>
          <p:nvPr/>
        </p:nvSpPr>
        <p:spPr bwMode="auto">
          <a:xfrm>
            <a:off x="4495800" y="1447800"/>
            <a:ext cx="152400" cy="457200"/>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246399" name="Line 191"/>
          <p:cNvSpPr>
            <a:spLocks noChangeShapeType="1"/>
          </p:cNvSpPr>
          <p:nvPr/>
        </p:nvSpPr>
        <p:spPr bwMode="auto">
          <a:xfrm>
            <a:off x="4572000" y="1828800"/>
            <a:ext cx="304800" cy="762000"/>
          </a:xfrm>
          <a:prstGeom prst="line">
            <a:avLst/>
          </a:prstGeom>
          <a:noFill/>
          <a:ln w="28575">
            <a:solidFill>
              <a:srgbClr val="009900"/>
            </a:solidFill>
            <a:round/>
            <a:headEnd/>
            <a:tailEnd type="triangle" w="med" len="med"/>
          </a:ln>
          <a:effectLst/>
        </p:spPr>
        <p:txBody>
          <a:bodyPr/>
          <a:lstStyle/>
          <a:p>
            <a:endParaRPr lang="en-US"/>
          </a:p>
        </p:txBody>
      </p:sp>
      <p:sp>
        <p:nvSpPr>
          <p:cNvPr id="1246400" name="Line 192"/>
          <p:cNvSpPr>
            <a:spLocks noChangeShapeType="1"/>
          </p:cNvSpPr>
          <p:nvPr/>
        </p:nvSpPr>
        <p:spPr bwMode="auto">
          <a:xfrm>
            <a:off x="4572000" y="1828800"/>
            <a:ext cx="914400" cy="1828800"/>
          </a:xfrm>
          <a:prstGeom prst="line">
            <a:avLst/>
          </a:prstGeom>
          <a:noFill/>
          <a:ln w="28575">
            <a:solidFill>
              <a:srgbClr val="009900"/>
            </a:solidFill>
            <a:round/>
            <a:headEnd/>
            <a:tailEnd type="triangle" w="med" len="med"/>
          </a:ln>
          <a:effectLst/>
        </p:spPr>
        <p:txBody>
          <a:bodyPr/>
          <a:lstStyle/>
          <a:p>
            <a:endParaRPr lang="en-US"/>
          </a:p>
        </p:txBody>
      </p:sp>
      <p:sp>
        <p:nvSpPr>
          <p:cNvPr id="1246401" name="Line 193"/>
          <p:cNvSpPr>
            <a:spLocks noChangeShapeType="1"/>
          </p:cNvSpPr>
          <p:nvPr/>
        </p:nvSpPr>
        <p:spPr bwMode="auto">
          <a:xfrm>
            <a:off x="5715000" y="1905000"/>
            <a:ext cx="76200" cy="2667000"/>
          </a:xfrm>
          <a:prstGeom prst="line">
            <a:avLst/>
          </a:prstGeom>
          <a:noFill/>
          <a:ln w="28575">
            <a:solidFill>
              <a:srgbClr val="009900"/>
            </a:solidFill>
            <a:round/>
            <a:headEnd/>
            <a:tailEnd type="triangle" w="med" len="med"/>
          </a:ln>
          <a:effectLst/>
        </p:spPr>
        <p:txBody>
          <a:bodyPr/>
          <a:lstStyle/>
          <a:p>
            <a:endParaRPr lang="en-US"/>
          </a:p>
        </p:txBody>
      </p:sp>
      <p:sp>
        <p:nvSpPr>
          <p:cNvPr id="1246402" name="Line 194"/>
          <p:cNvSpPr>
            <a:spLocks noChangeShapeType="1"/>
          </p:cNvSpPr>
          <p:nvPr/>
        </p:nvSpPr>
        <p:spPr bwMode="auto">
          <a:xfrm>
            <a:off x="5715000" y="1905000"/>
            <a:ext cx="685800" cy="3505200"/>
          </a:xfrm>
          <a:prstGeom prst="line">
            <a:avLst/>
          </a:prstGeom>
          <a:noFill/>
          <a:ln w="28575">
            <a:solidFill>
              <a:srgbClr val="009900"/>
            </a:solidFill>
            <a:round/>
            <a:headEnd/>
            <a:tailEnd type="triangle" w="med" len="med"/>
          </a:ln>
          <a:effectLst/>
        </p:spPr>
        <p:txBody>
          <a:bodyPr/>
          <a:lstStyle/>
          <a:p>
            <a:endParaRPr lang="en-US"/>
          </a:p>
        </p:txBody>
      </p:sp>
      <p:sp>
        <p:nvSpPr>
          <p:cNvPr id="1246210" name="Rectangle 2"/>
          <p:cNvSpPr>
            <a:spLocks noGrp="1" noChangeArrowheads="1"/>
          </p:cNvSpPr>
          <p:nvPr>
            <p:ph type="title"/>
          </p:nvPr>
        </p:nvSpPr>
        <p:spPr>
          <a:xfrm>
            <a:off x="652463" y="304800"/>
            <a:ext cx="7624762" cy="422275"/>
          </a:xfrm>
          <a:noFill/>
          <a:ln/>
        </p:spPr>
        <p:txBody>
          <a:bodyPr wrap="none">
            <a:noAutofit/>
          </a:bodyPr>
          <a:lstStyle/>
          <a:p>
            <a:r>
              <a:rPr lang="en-US" sz="3600" dirty="0"/>
              <a:t>Review: Another Way to “Fix” a Data Hazard</a:t>
            </a:r>
          </a:p>
        </p:txBody>
      </p:sp>
      <p:sp>
        <p:nvSpPr>
          <p:cNvPr id="1246211" name="Rectangle 3"/>
          <p:cNvSpPr>
            <a:spLocks noChangeArrowheads="1"/>
          </p:cNvSpPr>
          <p:nvPr/>
        </p:nvSpPr>
        <p:spPr bwMode="auto">
          <a:xfrm>
            <a:off x="328613" y="1525588"/>
            <a:ext cx="358775" cy="3109912"/>
          </a:xfrm>
          <a:prstGeom prst="rect">
            <a:avLst/>
          </a:prstGeom>
          <a:noFill/>
          <a:ln w="12700">
            <a:noFill/>
            <a:miter lim="800000"/>
            <a:headEnd/>
            <a:tailEnd/>
          </a:ln>
          <a:effectLst/>
        </p:spPr>
        <p:txBody>
          <a:bodyPr wrap="none" lIns="90488" tIns="44450" rIns="90488" bIns="44450">
            <a:spAutoFit/>
          </a:bodyPr>
          <a:lstStyle/>
          <a:p>
            <a:pPr algn="ctr"/>
            <a:r>
              <a:rPr lang="en-US" i="1">
                <a:solidFill>
                  <a:schemeClr val="tx1"/>
                </a:solidFill>
              </a:rPr>
              <a:t>I</a:t>
            </a:r>
          </a:p>
          <a:p>
            <a:pPr algn="ctr"/>
            <a:r>
              <a:rPr lang="en-US" i="1">
                <a:solidFill>
                  <a:schemeClr val="tx1"/>
                </a:solidFill>
              </a:rPr>
              <a:t>n</a:t>
            </a:r>
          </a:p>
          <a:p>
            <a:pPr algn="ctr"/>
            <a:r>
              <a:rPr lang="en-US" i="1">
                <a:solidFill>
                  <a:schemeClr val="tx1"/>
                </a:solidFill>
              </a:rPr>
              <a:t>s</a:t>
            </a:r>
          </a:p>
          <a:p>
            <a:pPr algn="ctr"/>
            <a:r>
              <a:rPr lang="en-US" i="1">
                <a:solidFill>
                  <a:schemeClr val="tx1"/>
                </a:solidFill>
              </a:rPr>
              <a:t>t</a:t>
            </a:r>
          </a:p>
          <a:p>
            <a:pPr algn="ctr"/>
            <a:r>
              <a:rPr lang="en-US" i="1">
                <a:solidFill>
                  <a:schemeClr val="tx1"/>
                </a:solidFill>
              </a:rPr>
              <a:t>r.</a:t>
            </a:r>
          </a:p>
          <a:p>
            <a:pPr algn="ctr"/>
            <a:endParaRPr lang="en-US" i="1">
              <a:solidFill>
                <a:schemeClr val="tx1"/>
              </a:solidFill>
            </a:endParaRPr>
          </a:p>
          <a:p>
            <a:pPr algn="ctr"/>
            <a:r>
              <a:rPr lang="en-US" i="1">
                <a:solidFill>
                  <a:schemeClr val="tx1"/>
                </a:solidFill>
              </a:rPr>
              <a:t>O</a:t>
            </a:r>
          </a:p>
          <a:p>
            <a:pPr algn="ctr"/>
            <a:r>
              <a:rPr lang="en-US" i="1">
                <a:solidFill>
                  <a:schemeClr val="tx1"/>
                </a:solidFill>
              </a:rPr>
              <a:t>r</a:t>
            </a:r>
          </a:p>
          <a:p>
            <a:pPr algn="ctr"/>
            <a:r>
              <a:rPr lang="en-US" i="1">
                <a:solidFill>
                  <a:schemeClr val="tx1"/>
                </a:solidFill>
              </a:rPr>
              <a:t>d</a:t>
            </a:r>
          </a:p>
          <a:p>
            <a:pPr algn="ctr"/>
            <a:r>
              <a:rPr lang="en-US" i="1">
                <a:solidFill>
                  <a:schemeClr val="tx1"/>
                </a:solidFill>
              </a:rPr>
              <a:t>e</a:t>
            </a:r>
          </a:p>
          <a:p>
            <a:pPr algn="ctr"/>
            <a:r>
              <a:rPr lang="en-US" i="1">
                <a:solidFill>
                  <a:schemeClr val="tx1"/>
                </a:solidFill>
              </a:rPr>
              <a:t>r</a:t>
            </a:r>
          </a:p>
        </p:txBody>
      </p:sp>
      <p:sp>
        <p:nvSpPr>
          <p:cNvPr id="1246212" name="Line 4"/>
          <p:cNvSpPr>
            <a:spLocks noChangeShapeType="1"/>
          </p:cNvSpPr>
          <p:nvPr/>
        </p:nvSpPr>
        <p:spPr bwMode="auto">
          <a:xfrm>
            <a:off x="2133600" y="919163"/>
            <a:ext cx="6311900" cy="0"/>
          </a:xfrm>
          <a:prstGeom prst="line">
            <a:avLst/>
          </a:prstGeom>
          <a:noFill/>
          <a:ln w="25400">
            <a:solidFill>
              <a:schemeClr val="tx1"/>
            </a:solidFill>
            <a:round/>
            <a:headEnd/>
            <a:tailEnd type="triangle" w="med" len="med"/>
          </a:ln>
          <a:effectLst/>
        </p:spPr>
        <p:txBody>
          <a:bodyPr wrap="none" anchor="ctr"/>
          <a:lstStyle/>
          <a:p>
            <a:endParaRPr lang="en-US"/>
          </a:p>
        </p:txBody>
      </p:sp>
      <p:sp>
        <p:nvSpPr>
          <p:cNvPr id="1246213" name="Rectangle 5"/>
          <p:cNvSpPr>
            <a:spLocks noChangeArrowheads="1"/>
          </p:cNvSpPr>
          <p:nvPr/>
        </p:nvSpPr>
        <p:spPr bwMode="auto">
          <a:xfrm>
            <a:off x="762000" y="1371600"/>
            <a:ext cx="1458913" cy="454025"/>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add </a:t>
            </a:r>
            <a:r>
              <a:rPr lang="en-US" sz="2400" b="1">
                <a:latin typeface="Courier New" pitchFamily="49" charset="0"/>
              </a:rPr>
              <a:t>$1</a:t>
            </a:r>
            <a:r>
              <a:rPr lang="en-US" sz="2400" b="1">
                <a:solidFill>
                  <a:schemeClr val="tx1"/>
                </a:solidFill>
                <a:latin typeface="Courier New" pitchFamily="49" charset="0"/>
              </a:rPr>
              <a:t>,</a:t>
            </a:r>
          </a:p>
        </p:txBody>
      </p:sp>
      <p:sp>
        <p:nvSpPr>
          <p:cNvPr id="1246214" name="Line 6"/>
          <p:cNvSpPr>
            <a:spLocks noChangeShapeType="1"/>
          </p:cNvSpPr>
          <p:nvPr/>
        </p:nvSpPr>
        <p:spPr bwMode="auto">
          <a:xfrm>
            <a:off x="3314700" y="10461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46215" name="Line 7"/>
          <p:cNvSpPr>
            <a:spLocks noChangeShapeType="1"/>
          </p:cNvSpPr>
          <p:nvPr/>
        </p:nvSpPr>
        <p:spPr bwMode="auto">
          <a:xfrm>
            <a:off x="4000500" y="10461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46216" name="Line 8"/>
          <p:cNvSpPr>
            <a:spLocks noChangeShapeType="1"/>
          </p:cNvSpPr>
          <p:nvPr/>
        </p:nvSpPr>
        <p:spPr bwMode="auto">
          <a:xfrm>
            <a:off x="4686300" y="10461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46217" name="Line 9"/>
          <p:cNvSpPr>
            <a:spLocks noChangeShapeType="1"/>
          </p:cNvSpPr>
          <p:nvPr/>
        </p:nvSpPr>
        <p:spPr bwMode="auto">
          <a:xfrm>
            <a:off x="5372100" y="10461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46218" name="Line 10"/>
          <p:cNvSpPr>
            <a:spLocks noChangeShapeType="1"/>
          </p:cNvSpPr>
          <p:nvPr/>
        </p:nvSpPr>
        <p:spPr bwMode="auto">
          <a:xfrm>
            <a:off x="6057900" y="10461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46219" name="Line 11"/>
          <p:cNvSpPr>
            <a:spLocks noChangeShapeType="1"/>
          </p:cNvSpPr>
          <p:nvPr/>
        </p:nvSpPr>
        <p:spPr bwMode="auto">
          <a:xfrm>
            <a:off x="6743700" y="10461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46220" name="Line 12"/>
          <p:cNvSpPr>
            <a:spLocks noChangeShapeType="1"/>
          </p:cNvSpPr>
          <p:nvPr/>
        </p:nvSpPr>
        <p:spPr bwMode="auto">
          <a:xfrm>
            <a:off x="7429500" y="10461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46221" name="Line 13"/>
          <p:cNvSpPr>
            <a:spLocks noChangeShapeType="1"/>
          </p:cNvSpPr>
          <p:nvPr/>
        </p:nvSpPr>
        <p:spPr bwMode="auto">
          <a:xfrm>
            <a:off x="8115300" y="10461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46222" name="Line 14"/>
          <p:cNvSpPr>
            <a:spLocks noChangeShapeType="1"/>
          </p:cNvSpPr>
          <p:nvPr/>
        </p:nvSpPr>
        <p:spPr bwMode="auto">
          <a:xfrm>
            <a:off x="685800" y="1447800"/>
            <a:ext cx="0" cy="4495800"/>
          </a:xfrm>
          <a:prstGeom prst="line">
            <a:avLst/>
          </a:prstGeom>
          <a:noFill/>
          <a:ln w="28575">
            <a:solidFill>
              <a:schemeClr val="tx1"/>
            </a:solidFill>
            <a:round/>
            <a:headEnd/>
            <a:tailEnd type="triangle" w="med" len="med"/>
          </a:ln>
          <a:effectLst/>
        </p:spPr>
        <p:txBody>
          <a:bodyPr/>
          <a:lstStyle/>
          <a:p>
            <a:endParaRPr lang="en-US"/>
          </a:p>
        </p:txBody>
      </p:sp>
      <p:grpSp>
        <p:nvGrpSpPr>
          <p:cNvPr id="2" name="Group 15"/>
          <p:cNvGrpSpPr>
            <a:grpSpLocks/>
          </p:cNvGrpSpPr>
          <p:nvPr/>
        </p:nvGrpSpPr>
        <p:grpSpPr bwMode="auto">
          <a:xfrm>
            <a:off x="2743200" y="1295400"/>
            <a:ext cx="3355975" cy="838200"/>
            <a:chOff x="1562" y="1152"/>
            <a:chExt cx="2114" cy="528"/>
          </a:xfrm>
        </p:grpSpPr>
        <p:grpSp>
          <p:nvGrpSpPr>
            <p:cNvPr id="3" name="Group 16"/>
            <p:cNvGrpSpPr>
              <a:grpSpLocks/>
            </p:cNvGrpSpPr>
            <p:nvPr/>
          </p:nvGrpSpPr>
          <p:grpSpPr bwMode="auto">
            <a:xfrm>
              <a:off x="2487" y="1152"/>
              <a:ext cx="223" cy="481"/>
              <a:chOff x="2207" y="1413"/>
              <a:chExt cx="223" cy="481"/>
            </a:xfrm>
          </p:grpSpPr>
          <p:sp>
            <p:nvSpPr>
              <p:cNvPr id="1246225" name="Freeform 17"/>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6226" name="Rectangle 18"/>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4" name="Group 19"/>
            <p:cNvGrpSpPr>
              <a:grpSpLocks/>
            </p:cNvGrpSpPr>
            <p:nvPr/>
          </p:nvGrpSpPr>
          <p:grpSpPr bwMode="auto">
            <a:xfrm>
              <a:off x="1562" y="1248"/>
              <a:ext cx="349" cy="289"/>
              <a:chOff x="1282" y="1509"/>
              <a:chExt cx="349" cy="289"/>
            </a:xfrm>
          </p:grpSpPr>
          <p:sp>
            <p:nvSpPr>
              <p:cNvPr id="1246228" name="Rectangle 20"/>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5" name="Group 21"/>
              <p:cNvGrpSpPr>
                <a:grpSpLocks/>
              </p:cNvGrpSpPr>
              <p:nvPr/>
            </p:nvGrpSpPr>
            <p:grpSpPr bwMode="auto">
              <a:xfrm>
                <a:off x="1291" y="1509"/>
                <a:ext cx="340" cy="289"/>
                <a:chOff x="1291" y="1509"/>
                <a:chExt cx="340" cy="289"/>
              </a:xfrm>
            </p:grpSpPr>
            <p:sp>
              <p:nvSpPr>
                <p:cNvPr id="1246230" name="Freeform 22"/>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6231" name="Freeform 23"/>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46232" name="Rectangle 24"/>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6" name="Group 25"/>
            <p:cNvGrpSpPr>
              <a:grpSpLocks/>
            </p:cNvGrpSpPr>
            <p:nvPr/>
          </p:nvGrpSpPr>
          <p:grpSpPr bwMode="auto">
            <a:xfrm>
              <a:off x="2031" y="1248"/>
              <a:ext cx="296" cy="289"/>
              <a:chOff x="1751" y="1509"/>
              <a:chExt cx="296" cy="289"/>
            </a:xfrm>
          </p:grpSpPr>
          <p:sp>
            <p:nvSpPr>
              <p:cNvPr id="1246234" name="Freeform 26"/>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6235" name="Freeform 27"/>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46236" name="Line 28"/>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46237" name="Freeform 29"/>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6238" name="Line 30"/>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46239" name="Rectangle 31"/>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7" name="Group 32"/>
            <p:cNvGrpSpPr>
              <a:grpSpLocks/>
            </p:cNvGrpSpPr>
            <p:nvPr/>
          </p:nvGrpSpPr>
          <p:grpSpPr bwMode="auto">
            <a:xfrm>
              <a:off x="2880" y="1248"/>
              <a:ext cx="325" cy="289"/>
              <a:chOff x="2600" y="1509"/>
              <a:chExt cx="325" cy="289"/>
            </a:xfrm>
          </p:grpSpPr>
          <p:sp>
            <p:nvSpPr>
              <p:cNvPr id="1246241" name="Freeform 33"/>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6242" name="Freeform 34"/>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46243" name="Rectangle 35"/>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8" name="Group 36"/>
            <p:cNvGrpSpPr>
              <a:grpSpLocks/>
            </p:cNvGrpSpPr>
            <p:nvPr/>
          </p:nvGrpSpPr>
          <p:grpSpPr bwMode="auto">
            <a:xfrm>
              <a:off x="3348" y="1248"/>
              <a:ext cx="284" cy="289"/>
              <a:chOff x="3068" y="1509"/>
              <a:chExt cx="284" cy="289"/>
            </a:xfrm>
          </p:grpSpPr>
          <p:sp>
            <p:nvSpPr>
              <p:cNvPr id="1246245" name="Freeform 37"/>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6246" name="Freeform 38"/>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46247" name="Line 39"/>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46248" name="Line 40"/>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46249" name="Line 41"/>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46250" name="Line 42"/>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46251" name="Line 43"/>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46252" name="Line 44"/>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46253" name="Line 45"/>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46254" name="Line 46"/>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46255" name="Line 47"/>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sp>
        <p:nvSpPr>
          <p:cNvPr id="1246256" name="Rectangle 48"/>
          <p:cNvSpPr>
            <a:spLocks noChangeArrowheads="1"/>
          </p:cNvSpPr>
          <p:nvPr/>
        </p:nvSpPr>
        <p:spPr bwMode="auto">
          <a:xfrm>
            <a:off x="762000" y="2362200"/>
            <a:ext cx="2371725" cy="454025"/>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sub $4,</a:t>
            </a:r>
            <a:r>
              <a:rPr lang="en-US" sz="2400" b="1">
                <a:solidFill>
                  <a:srgbClr val="009900"/>
                </a:solidFill>
                <a:latin typeface="Courier New" pitchFamily="49" charset="0"/>
              </a:rPr>
              <a:t>$1</a:t>
            </a:r>
            <a:r>
              <a:rPr lang="en-US" sz="2400" b="1">
                <a:solidFill>
                  <a:schemeClr val="tx1"/>
                </a:solidFill>
                <a:latin typeface="Courier New" pitchFamily="49" charset="0"/>
              </a:rPr>
              <a:t>,$5</a:t>
            </a:r>
          </a:p>
        </p:txBody>
      </p:sp>
      <p:sp>
        <p:nvSpPr>
          <p:cNvPr id="1246257" name="Rectangle 49"/>
          <p:cNvSpPr>
            <a:spLocks noChangeArrowheads="1"/>
          </p:cNvSpPr>
          <p:nvPr/>
        </p:nvSpPr>
        <p:spPr bwMode="auto">
          <a:xfrm>
            <a:off x="762000" y="3429000"/>
            <a:ext cx="2371725" cy="454025"/>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and $6,$7,</a:t>
            </a:r>
            <a:r>
              <a:rPr lang="en-US" sz="2400" b="1">
                <a:solidFill>
                  <a:srgbClr val="009900"/>
                </a:solidFill>
                <a:latin typeface="Courier New" pitchFamily="49" charset="0"/>
              </a:rPr>
              <a:t>$1</a:t>
            </a:r>
          </a:p>
        </p:txBody>
      </p:sp>
      <p:grpSp>
        <p:nvGrpSpPr>
          <p:cNvPr id="9" name="Group 50"/>
          <p:cNvGrpSpPr>
            <a:grpSpLocks/>
          </p:cNvGrpSpPr>
          <p:nvPr/>
        </p:nvGrpSpPr>
        <p:grpSpPr bwMode="auto">
          <a:xfrm>
            <a:off x="3429000" y="2209800"/>
            <a:ext cx="3355975" cy="838200"/>
            <a:chOff x="1562" y="1152"/>
            <a:chExt cx="2114" cy="528"/>
          </a:xfrm>
        </p:grpSpPr>
        <p:grpSp>
          <p:nvGrpSpPr>
            <p:cNvPr id="10" name="Group 51"/>
            <p:cNvGrpSpPr>
              <a:grpSpLocks/>
            </p:cNvGrpSpPr>
            <p:nvPr/>
          </p:nvGrpSpPr>
          <p:grpSpPr bwMode="auto">
            <a:xfrm>
              <a:off x="2487" y="1152"/>
              <a:ext cx="223" cy="481"/>
              <a:chOff x="2207" y="1413"/>
              <a:chExt cx="223" cy="481"/>
            </a:xfrm>
          </p:grpSpPr>
          <p:sp>
            <p:nvSpPr>
              <p:cNvPr id="1246260" name="Freeform 52"/>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6261" name="Rectangle 53"/>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11" name="Group 54"/>
            <p:cNvGrpSpPr>
              <a:grpSpLocks/>
            </p:cNvGrpSpPr>
            <p:nvPr/>
          </p:nvGrpSpPr>
          <p:grpSpPr bwMode="auto">
            <a:xfrm>
              <a:off x="1562" y="1248"/>
              <a:ext cx="349" cy="289"/>
              <a:chOff x="1282" y="1509"/>
              <a:chExt cx="349" cy="289"/>
            </a:xfrm>
          </p:grpSpPr>
          <p:sp>
            <p:nvSpPr>
              <p:cNvPr id="1246263" name="Rectangle 55"/>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12" name="Group 56"/>
              <p:cNvGrpSpPr>
                <a:grpSpLocks/>
              </p:cNvGrpSpPr>
              <p:nvPr/>
            </p:nvGrpSpPr>
            <p:grpSpPr bwMode="auto">
              <a:xfrm>
                <a:off x="1291" y="1509"/>
                <a:ext cx="340" cy="289"/>
                <a:chOff x="1291" y="1509"/>
                <a:chExt cx="340" cy="289"/>
              </a:xfrm>
            </p:grpSpPr>
            <p:sp>
              <p:nvSpPr>
                <p:cNvPr id="1246265" name="Freeform 57"/>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6266" name="Freeform 58"/>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46267" name="Rectangle 59"/>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3" name="Group 60"/>
            <p:cNvGrpSpPr>
              <a:grpSpLocks/>
            </p:cNvGrpSpPr>
            <p:nvPr/>
          </p:nvGrpSpPr>
          <p:grpSpPr bwMode="auto">
            <a:xfrm>
              <a:off x="2031" y="1248"/>
              <a:ext cx="296" cy="289"/>
              <a:chOff x="1751" y="1509"/>
              <a:chExt cx="296" cy="289"/>
            </a:xfrm>
          </p:grpSpPr>
          <p:sp>
            <p:nvSpPr>
              <p:cNvPr id="1246269" name="Freeform 61"/>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6270" name="Freeform 62"/>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46271" name="Line 63"/>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46272" name="Freeform 64"/>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6273" name="Line 65"/>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46274" name="Rectangle 66"/>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14" name="Group 67"/>
            <p:cNvGrpSpPr>
              <a:grpSpLocks/>
            </p:cNvGrpSpPr>
            <p:nvPr/>
          </p:nvGrpSpPr>
          <p:grpSpPr bwMode="auto">
            <a:xfrm>
              <a:off x="2880" y="1248"/>
              <a:ext cx="325" cy="289"/>
              <a:chOff x="2600" y="1509"/>
              <a:chExt cx="325" cy="289"/>
            </a:xfrm>
          </p:grpSpPr>
          <p:sp>
            <p:nvSpPr>
              <p:cNvPr id="1246276" name="Freeform 68"/>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6277" name="Freeform 69"/>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46278" name="Rectangle 70"/>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5" name="Group 71"/>
            <p:cNvGrpSpPr>
              <a:grpSpLocks/>
            </p:cNvGrpSpPr>
            <p:nvPr/>
          </p:nvGrpSpPr>
          <p:grpSpPr bwMode="auto">
            <a:xfrm>
              <a:off x="3348" y="1248"/>
              <a:ext cx="284" cy="289"/>
              <a:chOff x="3068" y="1509"/>
              <a:chExt cx="284" cy="289"/>
            </a:xfrm>
          </p:grpSpPr>
          <p:sp>
            <p:nvSpPr>
              <p:cNvPr id="1246280" name="Freeform 72"/>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6281" name="Freeform 73"/>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46282" name="Line 74"/>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46283" name="Line 75"/>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46284" name="Line 76"/>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46285" name="Line 77"/>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46286" name="Line 78"/>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46287" name="Line 79"/>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46288" name="Line 80"/>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46289" name="Line 81"/>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46290" name="Line 82"/>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16" name="Group 83"/>
          <p:cNvGrpSpPr>
            <a:grpSpLocks/>
          </p:cNvGrpSpPr>
          <p:nvPr/>
        </p:nvGrpSpPr>
        <p:grpSpPr bwMode="auto">
          <a:xfrm>
            <a:off x="4114800" y="3200400"/>
            <a:ext cx="3355975" cy="838200"/>
            <a:chOff x="1562" y="1152"/>
            <a:chExt cx="2114" cy="528"/>
          </a:xfrm>
        </p:grpSpPr>
        <p:grpSp>
          <p:nvGrpSpPr>
            <p:cNvPr id="17" name="Group 84"/>
            <p:cNvGrpSpPr>
              <a:grpSpLocks/>
            </p:cNvGrpSpPr>
            <p:nvPr/>
          </p:nvGrpSpPr>
          <p:grpSpPr bwMode="auto">
            <a:xfrm>
              <a:off x="2487" y="1152"/>
              <a:ext cx="223" cy="481"/>
              <a:chOff x="2207" y="1413"/>
              <a:chExt cx="223" cy="481"/>
            </a:xfrm>
          </p:grpSpPr>
          <p:sp>
            <p:nvSpPr>
              <p:cNvPr id="1246293" name="Freeform 85"/>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6294" name="Rectangle 86"/>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18" name="Group 87"/>
            <p:cNvGrpSpPr>
              <a:grpSpLocks/>
            </p:cNvGrpSpPr>
            <p:nvPr/>
          </p:nvGrpSpPr>
          <p:grpSpPr bwMode="auto">
            <a:xfrm>
              <a:off x="1562" y="1248"/>
              <a:ext cx="349" cy="289"/>
              <a:chOff x="1282" y="1509"/>
              <a:chExt cx="349" cy="289"/>
            </a:xfrm>
          </p:grpSpPr>
          <p:sp>
            <p:nvSpPr>
              <p:cNvPr id="1246296" name="Rectangle 88"/>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19" name="Group 89"/>
              <p:cNvGrpSpPr>
                <a:grpSpLocks/>
              </p:cNvGrpSpPr>
              <p:nvPr/>
            </p:nvGrpSpPr>
            <p:grpSpPr bwMode="auto">
              <a:xfrm>
                <a:off x="1291" y="1509"/>
                <a:ext cx="340" cy="289"/>
                <a:chOff x="1291" y="1509"/>
                <a:chExt cx="340" cy="289"/>
              </a:xfrm>
            </p:grpSpPr>
            <p:sp>
              <p:nvSpPr>
                <p:cNvPr id="1246298" name="Freeform 90"/>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6299" name="Freeform 91"/>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46300" name="Rectangle 92"/>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0" name="Group 93"/>
            <p:cNvGrpSpPr>
              <a:grpSpLocks/>
            </p:cNvGrpSpPr>
            <p:nvPr/>
          </p:nvGrpSpPr>
          <p:grpSpPr bwMode="auto">
            <a:xfrm>
              <a:off x="2031" y="1248"/>
              <a:ext cx="296" cy="289"/>
              <a:chOff x="1751" y="1509"/>
              <a:chExt cx="296" cy="289"/>
            </a:xfrm>
          </p:grpSpPr>
          <p:sp>
            <p:nvSpPr>
              <p:cNvPr id="1246302" name="Freeform 94"/>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6303" name="Freeform 95"/>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46304" name="Line 96"/>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46305" name="Freeform 97"/>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6306" name="Line 98"/>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46307" name="Rectangle 99"/>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21" name="Group 100"/>
            <p:cNvGrpSpPr>
              <a:grpSpLocks/>
            </p:cNvGrpSpPr>
            <p:nvPr/>
          </p:nvGrpSpPr>
          <p:grpSpPr bwMode="auto">
            <a:xfrm>
              <a:off x="2880" y="1248"/>
              <a:ext cx="325" cy="289"/>
              <a:chOff x="2600" y="1509"/>
              <a:chExt cx="325" cy="289"/>
            </a:xfrm>
          </p:grpSpPr>
          <p:sp>
            <p:nvSpPr>
              <p:cNvPr id="1246309" name="Freeform 101"/>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6310" name="Freeform 102"/>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46311" name="Rectangle 103"/>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2" name="Group 104"/>
            <p:cNvGrpSpPr>
              <a:grpSpLocks/>
            </p:cNvGrpSpPr>
            <p:nvPr/>
          </p:nvGrpSpPr>
          <p:grpSpPr bwMode="auto">
            <a:xfrm>
              <a:off x="3348" y="1248"/>
              <a:ext cx="284" cy="289"/>
              <a:chOff x="3068" y="1509"/>
              <a:chExt cx="284" cy="289"/>
            </a:xfrm>
          </p:grpSpPr>
          <p:sp>
            <p:nvSpPr>
              <p:cNvPr id="1246313" name="Freeform 105"/>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6314" name="Freeform 106"/>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46315" name="Line 107"/>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46316" name="Line 108"/>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46317" name="Line 109"/>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46318" name="Line 110"/>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46319" name="Line 111"/>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46320" name="Line 112"/>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46321" name="Line 113"/>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46322" name="Line 114"/>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46323" name="Line 115"/>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sp>
        <p:nvSpPr>
          <p:cNvPr id="1246324" name="Rectangle 116"/>
          <p:cNvSpPr>
            <a:spLocks noChangeArrowheads="1"/>
          </p:cNvSpPr>
          <p:nvPr/>
        </p:nvSpPr>
        <p:spPr bwMode="auto">
          <a:xfrm>
            <a:off x="6629400" y="990600"/>
            <a:ext cx="2286000" cy="1917700"/>
          </a:xfrm>
          <a:prstGeom prst="rect">
            <a:avLst/>
          </a:prstGeom>
          <a:noFill/>
          <a:ln w="12700">
            <a:noFill/>
            <a:miter lim="800000"/>
            <a:headEnd/>
            <a:tailEnd/>
          </a:ln>
          <a:effectLst/>
        </p:spPr>
        <p:txBody>
          <a:bodyPr lIns="90488" tIns="44450" rIns="90488" bIns="44450">
            <a:spAutoFit/>
          </a:bodyPr>
          <a:lstStyle/>
          <a:p>
            <a:pPr algn="r"/>
            <a:r>
              <a:rPr lang="en-US" sz="2000"/>
              <a:t>Fix data hazards by </a:t>
            </a:r>
            <a:r>
              <a:rPr lang="en-US" sz="2000" b="1"/>
              <a:t>forwarding</a:t>
            </a:r>
            <a:r>
              <a:rPr lang="en-US" sz="2000"/>
              <a:t> results as soon as they are </a:t>
            </a:r>
            <a:r>
              <a:rPr lang="en-US" sz="2000" b="1"/>
              <a:t>available</a:t>
            </a:r>
            <a:r>
              <a:rPr lang="en-US" sz="2000"/>
              <a:t> to where they are </a:t>
            </a:r>
            <a:r>
              <a:rPr lang="en-US" sz="2000" b="1"/>
              <a:t>needed</a:t>
            </a:r>
            <a:endParaRPr lang="en-US" sz="2000"/>
          </a:p>
        </p:txBody>
      </p:sp>
      <p:sp>
        <p:nvSpPr>
          <p:cNvPr id="1246325" name="Rectangle 117"/>
          <p:cNvSpPr>
            <a:spLocks noChangeArrowheads="1"/>
          </p:cNvSpPr>
          <p:nvPr/>
        </p:nvSpPr>
        <p:spPr bwMode="auto">
          <a:xfrm>
            <a:off x="762000" y="5181600"/>
            <a:ext cx="2371725" cy="454025"/>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sw  $4,4(</a:t>
            </a:r>
            <a:r>
              <a:rPr lang="en-US" sz="2400" b="1">
                <a:solidFill>
                  <a:srgbClr val="009900"/>
                </a:solidFill>
                <a:latin typeface="Courier New" pitchFamily="49" charset="0"/>
              </a:rPr>
              <a:t>$1</a:t>
            </a:r>
            <a:r>
              <a:rPr lang="en-US" sz="2400" b="1">
                <a:solidFill>
                  <a:schemeClr val="tx1"/>
                </a:solidFill>
                <a:latin typeface="Courier New" pitchFamily="49" charset="0"/>
              </a:rPr>
              <a:t>)</a:t>
            </a:r>
          </a:p>
        </p:txBody>
      </p:sp>
      <p:sp>
        <p:nvSpPr>
          <p:cNvPr id="1246326" name="Rectangle 118"/>
          <p:cNvSpPr>
            <a:spLocks noChangeArrowheads="1"/>
          </p:cNvSpPr>
          <p:nvPr/>
        </p:nvSpPr>
        <p:spPr bwMode="auto">
          <a:xfrm>
            <a:off x="762000" y="4310063"/>
            <a:ext cx="2371725" cy="454025"/>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or  $8,</a:t>
            </a:r>
            <a:r>
              <a:rPr lang="en-US" sz="2400" b="1">
                <a:solidFill>
                  <a:srgbClr val="009900"/>
                </a:solidFill>
                <a:latin typeface="Courier New" pitchFamily="49" charset="0"/>
              </a:rPr>
              <a:t>$1</a:t>
            </a:r>
            <a:r>
              <a:rPr lang="en-US" sz="2400" b="1">
                <a:solidFill>
                  <a:schemeClr val="tx1"/>
                </a:solidFill>
                <a:latin typeface="Courier New" pitchFamily="49" charset="0"/>
              </a:rPr>
              <a:t>,</a:t>
            </a:r>
            <a:r>
              <a:rPr lang="en-US" sz="2400" b="1">
                <a:solidFill>
                  <a:srgbClr val="009900"/>
                </a:solidFill>
                <a:latin typeface="Courier New" pitchFamily="49" charset="0"/>
              </a:rPr>
              <a:t>$1</a:t>
            </a:r>
          </a:p>
        </p:txBody>
      </p:sp>
      <p:grpSp>
        <p:nvGrpSpPr>
          <p:cNvPr id="23" name="Group 119"/>
          <p:cNvGrpSpPr>
            <a:grpSpLocks/>
          </p:cNvGrpSpPr>
          <p:nvPr/>
        </p:nvGrpSpPr>
        <p:grpSpPr bwMode="auto">
          <a:xfrm>
            <a:off x="4800600" y="4191000"/>
            <a:ext cx="3355975" cy="838200"/>
            <a:chOff x="1562" y="1152"/>
            <a:chExt cx="2114" cy="528"/>
          </a:xfrm>
        </p:grpSpPr>
        <p:grpSp>
          <p:nvGrpSpPr>
            <p:cNvPr id="24" name="Group 120"/>
            <p:cNvGrpSpPr>
              <a:grpSpLocks/>
            </p:cNvGrpSpPr>
            <p:nvPr/>
          </p:nvGrpSpPr>
          <p:grpSpPr bwMode="auto">
            <a:xfrm>
              <a:off x="2487" y="1152"/>
              <a:ext cx="223" cy="481"/>
              <a:chOff x="2207" y="1413"/>
              <a:chExt cx="223" cy="481"/>
            </a:xfrm>
          </p:grpSpPr>
          <p:sp>
            <p:nvSpPr>
              <p:cNvPr id="1246329" name="Freeform 121"/>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6330" name="Rectangle 122"/>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25" name="Group 123"/>
            <p:cNvGrpSpPr>
              <a:grpSpLocks/>
            </p:cNvGrpSpPr>
            <p:nvPr/>
          </p:nvGrpSpPr>
          <p:grpSpPr bwMode="auto">
            <a:xfrm>
              <a:off x="1562" y="1248"/>
              <a:ext cx="349" cy="289"/>
              <a:chOff x="1282" y="1509"/>
              <a:chExt cx="349" cy="289"/>
            </a:xfrm>
          </p:grpSpPr>
          <p:sp>
            <p:nvSpPr>
              <p:cNvPr id="1246332" name="Rectangle 124"/>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26" name="Group 125"/>
              <p:cNvGrpSpPr>
                <a:grpSpLocks/>
              </p:cNvGrpSpPr>
              <p:nvPr/>
            </p:nvGrpSpPr>
            <p:grpSpPr bwMode="auto">
              <a:xfrm>
                <a:off x="1291" y="1509"/>
                <a:ext cx="340" cy="289"/>
                <a:chOff x="1291" y="1509"/>
                <a:chExt cx="340" cy="289"/>
              </a:xfrm>
            </p:grpSpPr>
            <p:sp>
              <p:nvSpPr>
                <p:cNvPr id="1246334" name="Freeform 126"/>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6335" name="Freeform 127"/>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46336" name="Rectangle 128"/>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7" name="Group 129"/>
            <p:cNvGrpSpPr>
              <a:grpSpLocks/>
            </p:cNvGrpSpPr>
            <p:nvPr/>
          </p:nvGrpSpPr>
          <p:grpSpPr bwMode="auto">
            <a:xfrm>
              <a:off x="2031" y="1248"/>
              <a:ext cx="296" cy="289"/>
              <a:chOff x="1751" y="1509"/>
              <a:chExt cx="296" cy="289"/>
            </a:xfrm>
          </p:grpSpPr>
          <p:sp>
            <p:nvSpPr>
              <p:cNvPr id="1246338" name="Freeform 130"/>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6339" name="Freeform 131"/>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46340" name="Line 132"/>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46341" name="Freeform 133"/>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6342" name="Line 134"/>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46343" name="Rectangle 135"/>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28" name="Group 136"/>
            <p:cNvGrpSpPr>
              <a:grpSpLocks/>
            </p:cNvGrpSpPr>
            <p:nvPr/>
          </p:nvGrpSpPr>
          <p:grpSpPr bwMode="auto">
            <a:xfrm>
              <a:off x="2880" y="1248"/>
              <a:ext cx="325" cy="289"/>
              <a:chOff x="2600" y="1509"/>
              <a:chExt cx="325" cy="289"/>
            </a:xfrm>
          </p:grpSpPr>
          <p:sp>
            <p:nvSpPr>
              <p:cNvPr id="1246345" name="Freeform 137"/>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6346" name="Freeform 138"/>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46347" name="Rectangle 139"/>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9" name="Group 140"/>
            <p:cNvGrpSpPr>
              <a:grpSpLocks/>
            </p:cNvGrpSpPr>
            <p:nvPr/>
          </p:nvGrpSpPr>
          <p:grpSpPr bwMode="auto">
            <a:xfrm>
              <a:off x="3348" y="1248"/>
              <a:ext cx="284" cy="289"/>
              <a:chOff x="3068" y="1509"/>
              <a:chExt cx="284" cy="289"/>
            </a:xfrm>
          </p:grpSpPr>
          <p:sp>
            <p:nvSpPr>
              <p:cNvPr id="1246349" name="Freeform 141"/>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6350" name="Freeform 142"/>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46351" name="Line 143"/>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46352" name="Line 144"/>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46353" name="Line 145"/>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46354" name="Line 146"/>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46355" name="Line 147"/>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46356" name="Line 148"/>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46357" name="Line 149"/>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46358" name="Line 150"/>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46359" name="Line 151"/>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30" name="Group 152"/>
          <p:cNvGrpSpPr>
            <a:grpSpLocks/>
          </p:cNvGrpSpPr>
          <p:nvPr/>
        </p:nvGrpSpPr>
        <p:grpSpPr bwMode="auto">
          <a:xfrm>
            <a:off x="5486400" y="5029200"/>
            <a:ext cx="3355975" cy="838200"/>
            <a:chOff x="1562" y="1152"/>
            <a:chExt cx="2114" cy="528"/>
          </a:xfrm>
        </p:grpSpPr>
        <p:grpSp>
          <p:nvGrpSpPr>
            <p:cNvPr id="31" name="Group 153"/>
            <p:cNvGrpSpPr>
              <a:grpSpLocks/>
            </p:cNvGrpSpPr>
            <p:nvPr/>
          </p:nvGrpSpPr>
          <p:grpSpPr bwMode="auto">
            <a:xfrm>
              <a:off x="2487" y="1152"/>
              <a:ext cx="223" cy="481"/>
              <a:chOff x="2207" y="1413"/>
              <a:chExt cx="223" cy="481"/>
            </a:xfrm>
          </p:grpSpPr>
          <p:sp>
            <p:nvSpPr>
              <p:cNvPr id="1246362" name="Freeform 154"/>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6363" name="Rectangle 155"/>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1246337" name="Group 156"/>
            <p:cNvGrpSpPr>
              <a:grpSpLocks/>
            </p:cNvGrpSpPr>
            <p:nvPr/>
          </p:nvGrpSpPr>
          <p:grpSpPr bwMode="auto">
            <a:xfrm>
              <a:off x="1562" y="1248"/>
              <a:ext cx="349" cy="289"/>
              <a:chOff x="1282" y="1509"/>
              <a:chExt cx="349" cy="289"/>
            </a:xfrm>
          </p:grpSpPr>
          <p:sp>
            <p:nvSpPr>
              <p:cNvPr id="1246365" name="Rectangle 157"/>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1246344" name="Group 158"/>
              <p:cNvGrpSpPr>
                <a:grpSpLocks/>
              </p:cNvGrpSpPr>
              <p:nvPr/>
            </p:nvGrpSpPr>
            <p:grpSpPr bwMode="auto">
              <a:xfrm>
                <a:off x="1291" y="1509"/>
                <a:ext cx="340" cy="289"/>
                <a:chOff x="1291" y="1509"/>
                <a:chExt cx="340" cy="289"/>
              </a:xfrm>
            </p:grpSpPr>
            <p:sp>
              <p:nvSpPr>
                <p:cNvPr id="1246367" name="Freeform 159"/>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6368" name="Freeform 160"/>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46369" name="Rectangle 161"/>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246348" name="Group 162"/>
            <p:cNvGrpSpPr>
              <a:grpSpLocks/>
            </p:cNvGrpSpPr>
            <p:nvPr/>
          </p:nvGrpSpPr>
          <p:grpSpPr bwMode="auto">
            <a:xfrm>
              <a:off x="2031" y="1248"/>
              <a:ext cx="296" cy="289"/>
              <a:chOff x="1751" y="1509"/>
              <a:chExt cx="296" cy="289"/>
            </a:xfrm>
          </p:grpSpPr>
          <p:sp>
            <p:nvSpPr>
              <p:cNvPr id="1246371" name="Freeform 163"/>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6372" name="Freeform 164"/>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46373" name="Line 165"/>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46374" name="Freeform 166"/>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6375" name="Line 167"/>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46376" name="Rectangle 168"/>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1246360" name="Group 169"/>
            <p:cNvGrpSpPr>
              <a:grpSpLocks/>
            </p:cNvGrpSpPr>
            <p:nvPr/>
          </p:nvGrpSpPr>
          <p:grpSpPr bwMode="auto">
            <a:xfrm>
              <a:off x="2880" y="1248"/>
              <a:ext cx="325" cy="289"/>
              <a:chOff x="2600" y="1509"/>
              <a:chExt cx="325" cy="289"/>
            </a:xfrm>
          </p:grpSpPr>
          <p:sp>
            <p:nvSpPr>
              <p:cNvPr id="1246378" name="Freeform 170"/>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6379" name="Freeform 171"/>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46380" name="Rectangle 172"/>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246361" name="Group 173"/>
            <p:cNvGrpSpPr>
              <a:grpSpLocks/>
            </p:cNvGrpSpPr>
            <p:nvPr/>
          </p:nvGrpSpPr>
          <p:grpSpPr bwMode="auto">
            <a:xfrm>
              <a:off x="3348" y="1248"/>
              <a:ext cx="284" cy="289"/>
              <a:chOff x="3068" y="1509"/>
              <a:chExt cx="284" cy="289"/>
            </a:xfrm>
          </p:grpSpPr>
          <p:sp>
            <p:nvSpPr>
              <p:cNvPr id="1246382" name="Freeform 174"/>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6383" name="Freeform 175"/>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46384" name="Line 176"/>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46385" name="Line 177"/>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46386" name="Line 178"/>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46387" name="Line 179"/>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46388" name="Line 180"/>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46389" name="Line 181"/>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46390" name="Line 182"/>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46391" name="Line 183"/>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46392" name="Line 184"/>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sp>
        <p:nvSpPr>
          <p:cNvPr id="195" name="Slide Number Placeholder 194"/>
          <p:cNvSpPr>
            <a:spLocks noGrp="1"/>
          </p:cNvSpPr>
          <p:nvPr>
            <p:ph type="sldNum" sz="quarter" idx="12"/>
          </p:nvPr>
        </p:nvSpPr>
        <p:spPr/>
        <p:txBody>
          <a:bodyPr/>
          <a:lstStyle/>
          <a:p>
            <a:fld id="{363C3B3F-3409-489D-8424-19C2AF53C6BC}" type="slidenum">
              <a:rPr lang="en-US" smtClean="0"/>
              <a:t>5</a:t>
            </a:fld>
            <a:endParaRPr lang="en-US"/>
          </a:p>
        </p:txBody>
      </p:sp>
      <p:sp>
        <p:nvSpPr>
          <p:cNvPr id="196" name="Footer Placeholder 195"/>
          <p:cNvSpPr>
            <a:spLocks noGrp="1"/>
          </p:cNvSpPr>
          <p:nvPr>
            <p:ph type="ftr" sz="quarter" idx="11"/>
          </p:nvPr>
        </p:nvSpPr>
        <p:spPr/>
        <p:txBody>
          <a:bodyPr/>
          <a:lstStyle/>
          <a:p>
            <a:r>
              <a:rPr lang="en-US" smtClean="0"/>
              <a:t>CSE340, ACH</a:t>
            </a:r>
            <a:endParaRPr lang="en-US"/>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2594" name="Rectangle 2"/>
          <p:cNvSpPr>
            <a:spLocks noGrp="1" noChangeArrowheads="1"/>
          </p:cNvSpPr>
          <p:nvPr>
            <p:ph type="title"/>
          </p:nvPr>
        </p:nvSpPr>
        <p:spPr>
          <a:xfrm>
            <a:off x="457200" y="274638"/>
            <a:ext cx="8229600" cy="411162"/>
          </a:xfrm>
        </p:spPr>
        <p:txBody>
          <a:bodyPr>
            <a:normAutofit fontScale="90000"/>
          </a:bodyPr>
          <a:lstStyle/>
          <a:p>
            <a:r>
              <a:rPr lang="en-US" dirty="0"/>
              <a:t>Data Forwarding (aka Bypassing)</a:t>
            </a:r>
          </a:p>
        </p:txBody>
      </p:sp>
      <p:sp>
        <p:nvSpPr>
          <p:cNvPr id="1262595" name="Rectangle 3"/>
          <p:cNvSpPr>
            <a:spLocks noGrp="1" noChangeArrowheads="1"/>
          </p:cNvSpPr>
          <p:nvPr>
            <p:ph type="body" idx="1"/>
          </p:nvPr>
        </p:nvSpPr>
        <p:spPr>
          <a:xfrm>
            <a:off x="304800" y="838200"/>
            <a:ext cx="8534400" cy="5160963"/>
          </a:xfrm>
        </p:spPr>
        <p:txBody>
          <a:bodyPr>
            <a:normAutofit fontScale="77500" lnSpcReduction="20000"/>
          </a:bodyPr>
          <a:lstStyle/>
          <a:p>
            <a:pPr marL="457200" indent="-457200">
              <a:lnSpc>
                <a:spcPct val="100000"/>
              </a:lnSpc>
              <a:spcBef>
                <a:spcPct val="30000"/>
              </a:spcBef>
            </a:pPr>
            <a:r>
              <a:rPr lang="en-US"/>
              <a:t>Take the result from the earliest point that it exists in </a:t>
            </a:r>
            <a:r>
              <a:rPr lang="en-US">
                <a:solidFill>
                  <a:schemeClr val="accent1"/>
                </a:solidFill>
              </a:rPr>
              <a:t>any</a:t>
            </a:r>
            <a:r>
              <a:rPr lang="en-US"/>
              <a:t> of the pipeline state registers and forward it to the functional units (e.g., the ALU) that need it that cycle</a:t>
            </a:r>
          </a:p>
          <a:p>
            <a:pPr marL="457200" indent="-457200">
              <a:lnSpc>
                <a:spcPct val="100000"/>
              </a:lnSpc>
              <a:spcBef>
                <a:spcPct val="30000"/>
              </a:spcBef>
            </a:pPr>
            <a:r>
              <a:rPr lang="en-US"/>
              <a:t>For ALU functional unit:  the inputs can come from </a:t>
            </a:r>
            <a:r>
              <a:rPr lang="en-US">
                <a:solidFill>
                  <a:schemeClr val="accent1"/>
                </a:solidFill>
              </a:rPr>
              <a:t>any</a:t>
            </a:r>
            <a:r>
              <a:rPr lang="en-US"/>
              <a:t> pipeline register rather than just from ID/EX by</a:t>
            </a:r>
          </a:p>
          <a:p>
            <a:pPr marL="876300" lvl="1" indent="-381000">
              <a:lnSpc>
                <a:spcPct val="100000"/>
              </a:lnSpc>
              <a:spcBef>
                <a:spcPct val="30000"/>
              </a:spcBef>
            </a:pPr>
            <a:r>
              <a:rPr lang="en-US"/>
              <a:t>adding multiplexors to the inputs of the ALU</a:t>
            </a:r>
          </a:p>
          <a:p>
            <a:pPr marL="876300" lvl="1" indent="-381000">
              <a:lnSpc>
                <a:spcPct val="100000"/>
              </a:lnSpc>
              <a:spcBef>
                <a:spcPct val="30000"/>
              </a:spcBef>
            </a:pPr>
            <a:r>
              <a:rPr lang="en-US"/>
              <a:t>connecting the Rd write data in EX/MEM or MEM/WB to either (or both) of the EX’s stage Rs and Rt ALU mux inputs</a:t>
            </a:r>
          </a:p>
          <a:p>
            <a:pPr marL="876300" lvl="1" indent="-381000">
              <a:lnSpc>
                <a:spcPct val="100000"/>
              </a:lnSpc>
              <a:spcBef>
                <a:spcPct val="30000"/>
              </a:spcBef>
            </a:pPr>
            <a:r>
              <a:rPr lang="en-US"/>
              <a:t>adding the proper control hardware to control the new muxes</a:t>
            </a:r>
          </a:p>
          <a:p>
            <a:pPr marL="457200" indent="-457200">
              <a:lnSpc>
                <a:spcPct val="100000"/>
              </a:lnSpc>
              <a:spcBef>
                <a:spcPct val="30000"/>
              </a:spcBef>
            </a:pPr>
            <a:r>
              <a:rPr lang="en-US"/>
              <a:t>Other functional units may need similar forwarding logic (e.g., the DM)</a:t>
            </a:r>
          </a:p>
          <a:p>
            <a:pPr marL="457200" indent="-457200">
              <a:lnSpc>
                <a:spcPct val="100000"/>
              </a:lnSpc>
              <a:spcBef>
                <a:spcPct val="30000"/>
              </a:spcBef>
            </a:pPr>
            <a:r>
              <a:rPr lang="en-US"/>
              <a:t>With forwarding can achieve a CPI of 1 even in the presence of data dependencies</a:t>
            </a:r>
          </a:p>
        </p:txBody>
      </p:sp>
      <p:sp>
        <p:nvSpPr>
          <p:cNvPr id="1262596" name="AutoShape 4">
            <a:hlinkClick r:id="" action="ppaction://hlinkshowjump?jump=nextslide" highlightClick="1"/>
          </p:cNvPr>
          <p:cNvSpPr>
            <a:spLocks noChangeArrowheads="1"/>
          </p:cNvSpPr>
          <p:nvPr/>
        </p:nvSpPr>
        <p:spPr bwMode="auto">
          <a:xfrm>
            <a:off x="7543800" y="3429000"/>
            <a:ext cx="609600" cy="609600"/>
          </a:xfrm>
          <a:prstGeom prst="actionButtonForwardNext">
            <a:avLst/>
          </a:prstGeom>
          <a:noFill/>
          <a:ln w="12700">
            <a:noFill/>
            <a:miter lim="800000"/>
            <a:headEnd/>
            <a:tailEnd/>
          </a:ln>
          <a:effectLst/>
        </p:spPr>
        <p:txBody>
          <a:bodyPr wrap="none" anchor="ctr"/>
          <a:lstStyle/>
          <a:p>
            <a:endParaRPr lang="en-US"/>
          </a:p>
        </p:txBody>
      </p:sp>
      <p:sp>
        <p:nvSpPr>
          <p:cNvPr id="1262598" name="AutoShape 6">
            <a:hlinkClick r:id="rId2" action="ppaction://hlinksldjump" highlightClick="1"/>
          </p:cNvPr>
          <p:cNvSpPr>
            <a:spLocks noChangeArrowheads="1"/>
          </p:cNvSpPr>
          <p:nvPr/>
        </p:nvSpPr>
        <p:spPr bwMode="auto">
          <a:xfrm>
            <a:off x="7924800" y="2514600"/>
            <a:ext cx="609600" cy="609600"/>
          </a:xfrm>
          <a:prstGeom prst="actionButtonForwardNext">
            <a:avLst/>
          </a:prstGeom>
          <a:noFill/>
          <a:ln w="12700">
            <a:solidFill>
              <a:schemeClr val="tx1"/>
            </a:solidFill>
            <a:miter lim="800000"/>
            <a:headEnd/>
            <a:tailEnd/>
          </a:ln>
          <a:effectLst/>
        </p:spPr>
        <p:txBody>
          <a:bodyPr wrap="none" anchor="ctr"/>
          <a:lstStyle/>
          <a:p>
            <a:endParaRPr lang="en-US"/>
          </a:p>
        </p:txBody>
      </p:sp>
      <p:sp>
        <p:nvSpPr>
          <p:cNvPr id="6" name="Slide Number Placeholder 5"/>
          <p:cNvSpPr>
            <a:spLocks noGrp="1"/>
          </p:cNvSpPr>
          <p:nvPr>
            <p:ph type="sldNum" sz="quarter" idx="12"/>
          </p:nvPr>
        </p:nvSpPr>
        <p:spPr/>
        <p:txBody>
          <a:bodyPr/>
          <a:lstStyle/>
          <a:p>
            <a:fld id="{363C3B3F-3409-489D-8424-19C2AF53C6BC}" type="slidenum">
              <a:rPr lang="en-US" smtClean="0"/>
              <a:t>6</a:t>
            </a:fld>
            <a:endParaRPr lang="en-US"/>
          </a:p>
        </p:txBody>
      </p:sp>
      <p:sp>
        <p:nvSpPr>
          <p:cNvPr id="7" name="Footer Placeholder 6"/>
          <p:cNvSpPr>
            <a:spLocks noGrp="1"/>
          </p:cNvSpPr>
          <p:nvPr>
            <p:ph type="ftr" sz="quarter" idx="11"/>
          </p:nvPr>
        </p:nvSpPr>
        <p:spPr/>
        <p:txBody>
          <a:bodyPr/>
          <a:lstStyle/>
          <a:p>
            <a:r>
              <a:rPr lang="en-US" smtClean="0"/>
              <a:t>CSE340, ACH</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2625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6259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6259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6259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62595">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262595">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6259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259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3618" name="Rectangle 2"/>
          <p:cNvSpPr>
            <a:spLocks noGrp="1" noChangeArrowheads="1"/>
          </p:cNvSpPr>
          <p:nvPr>
            <p:ph type="title"/>
          </p:nvPr>
        </p:nvSpPr>
        <p:spPr>
          <a:xfrm>
            <a:off x="457200" y="274638"/>
            <a:ext cx="8229600" cy="715962"/>
          </a:xfrm>
        </p:spPr>
        <p:txBody>
          <a:bodyPr>
            <a:normAutofit/>
          </a:bodyPr>
          <a:lstStyle/>
          <a:p>
            <a:r>
              <a:rPr lang="en-US" sz="3600" dirty="0"/>
              <a:t>Data Forwarding Control Conditions</a:t>
            </a:r>
          </a:p>
        </p:txBody>
      </p:sp>
      <p:sp>
        <p:nvSpPr>
          <p:cNvPr id="1263619" name="Rectangle 3"/>
          <p:cNvSpPr>
            <a:spLocks noGrp="1" noChangeArrowheads="1"/>
          </p:cNvSpPr>
          <p:nvPr>
            <p:ph type="body" idx="1"/>
          </p:nvPr>
        </p:nvSpPr>
        <p:spPr>
          <a:xfrm>
            <a:off x="457200" y="914400"/>
            <a:ext cx="8305800" cy="2576513"/>
          </a:xfrm>
        </p:spPr>
        <p:txBody>
          <a:bodyPr>
            <a:normAutofit fontScale="92500" lnSpcReduction="20000"/>
          </a:bodyPr>
          <a:lstStyle/>
          <a:p>
            <a:pPr marL="457200" indent="-457200">
              <a:buFont typeface="Wingdings" pitchFamily="2" charset="2"/>
              <a:buAutoNum type="arabicPeriod"/>
            </a:pPr>
            <a:r>
              <a:rPr lang="en-US"/>
              <a:t>EX/MEM hazard: </a:t>
            </a:r>
          </a:p>
          <a:p>
            <a:pPr marL="457200" indent="-457200">
              <a:spcBef>
                <a:spcPct val="0"/>
              </a:spcBef>
              <a:buFont typeface="Wingdings" pitchFamily="2" charset="2"/>
              <a:buNone/>
            </a:pPr>
            <a:r>
              <a:rPr lang="en-US" sz="2000">
                <a:latin typeface="Courier New" pitchFamily="49" charset="0"/>
              </a:rPr>
              <a:t>if (EX/MEM.RegWrite</a:t>
            </a:r>
          </a:p>
          <a:p>
            <a:pPr marL="457200" indent="-457200">
              <a:spcBef>
                <a:spcPct val="0"/>
              </a:spcBef>
              <a:buFont typeface="Wingdings" pitchFamily="2" charset="2"/>
              <a:buNone/>
            </a:pPr>
            <a:r>
              <a:rPr lang="en-US" sz="2000">
                <a:latin typeface="Courier New" pitchFamily="49" charset="0"/>
              </a:rPr>
              <a:t>and (EX/MEM.RegisterRd != 0)</a:t>
            </a:r>
          </a:p>
          <a:p>
            <a:pPr marL="457200" indent="-457200">
              <a:spcBef>
                <a:spcPct val="0"/>
              </a:spcBef>
              <a:buFont typeface="Wingdings" pitchFamily="2" charset="2"/>
              <a:buNone/>
            </a:pPr>
            <a:r>
              <a:rPr lang="en-US" sz="2000">
                <a:latin typeface="Courier New" pitchFamily="49" charset="0"/>
              </a:rPr>
              <a:t>and (EX/MEM.RegisterRd = ID/EX.RegisterRs))</a:t>
            </a:r>
          </a:p>
          <a:p>
            <a:pPr marL="457200" indent="-457200">
              <a:spcBef>
                <a:spcPct val="0"/>
              </a:spcBef>
              <a:buFont typeface="Wingdings" pitchFamily="2" charset="2"/>
              <a:buNone/>
            </a:pPr>
            <a:r>
              <a:rPr lang="en-US" sz="2000">
                <a:latin typeface="Courier New" pitchFamily="49" charset="0"/>
              </a:rPr>
              <a:t>		ForwardA = 10</a:t>
            </a:r>
          </a:p>
          <a:p>
            <a:pPr marL="457200" indent="-457200">
              <a:spcBef>
                <a:spcPct val="0"/>
              </a:spcBef>
              <a:buFont typeface="Wingdings" pitchFamily="2" charset="2"/>
              <a:buNone/>
            </a:pPr>
            <a:r>
              <a:rPr lang="en-US" sz="2000">
                <a:latin typeface="Courier New" pitchFamily="49" charset="0"/>
              </a:rPr>
              <a:t>if (EX/MEM.RegWrite</a:t>
            </a:r>
          </a:p>
          <a:p>
            <a:pPr marL="457200" indent="-457200">
              <a:spcBef>
                <a:spcPct val="0"/>
              </a:spcBef>
              <a:buFont typeface="Wingdings" pitchFamily="2" charset="2"/>
              <a:buNone/>
            </a:pPr>
            <a:r>
              <a:rPr lang="en-US" sz="2000">
                <a:latin typeface="Courier New" pitchFamily="49" charset="0"/>
              </a:rPr>
              <a:t>and (EX/MEM.RegisterRd != 0)</a:t>
            </a:r>
          </a:p>
          <a:p>
            <a:pPr marL="457200" indent="-457200">
              <a:spcBef>
                <a:spcPct val="0"/>
              </a:spcBef>
              <a:buFont typeface="Wingdings" pitchFamily="2" charset="2"/>
              <a:buNone/>
            </a:pPr>
            <a:r>
              <a:rPr lang="en-US" sz="2000">
                <a:latin typeface="Courier New" pitchFamily="49" charset="0"/>
              </a:rPr>
              <a:t>and (EX/MEM.RegisterRd = ID/EX.RegisterRt))</a:t>
            </a:r>
          </a:p>
          <a:p>
            <a:pPr marL="457200" indent="-457200">
              <a:spcBef>
                <a:spcPct val="0"/>
              </a:spcBef>
              <a:buFont typeface="Wingdings" pitchFamily="2" charset="2"/>
              <a:buNone/>
            </a:pPr>
            <a:r>
              <a:rPr lang="en-US" sz="2000">
                <a:latin typeface="Courier New" pitchFamily="49" charset="0"/>
              </a:rPr>
              <a:t>		ForwardB = 10</a:t>
            </a:r>
          </a:p>
        </p:txBody>
      </p:sp>
      <p:sp>
        <p:nvSpPr>
          <p:cNvPr id="1263620" name="Rectangle 4"/>
          <p:cNvSpPr>
            <a:spLocks noChangeArrowheads="1"/>
          </p:cNvSpPr>
          <p:nvPr/>
        </p:nvSpPr>
        <p:spPr bwMode="auto">
          <a:xfrm>
            <a:off x="7239000" y="1295400"/>
            <a:ext cx="1905000" cy="1612900"/>
          </a:xfrm>
          <a:prstGeom prst="rect">
            <a:avLst/>
          </a:prstGeom>
          <a:noFill/>
          <a:ln w="12700">
            <a:noFill/>
            <a:miter lim="800000"/>
            <a:headEnd/>
            <a:tailEnd/>
          </a:ln>
          <a:effectLst/>
        </p:spPr>
        <p:txBody>
          <a:bodyPr lIns="90488" tIns="44450" rIns="90488" bIns="44450">
            <a:spAutoFit/>
          </a:bodyPr>
          <a:lstStyle/>
          <a:p>
            <a:r>
              <a:rPr lang="en-US" sz="2000"/>
              <a:t>Forwards the result from the previous instr. to either input of the ALU</a:t>
            </a:r>
          </a:p>
        </p:txBody>
      </p:sp>
      <p:sp>
        <p:nvSpPr>
          <p:cNvPr id="1263621" name="Rectangle 5"/>
          <p:cNvSpPr>
            <a:spLocks noChangeArrowheads="1"/>
          </p:cNvSpPr>
          <p:nvPr/>
        </p:nvSpPr>
        <p:spPr bwMode="auto">
          <a:xfrm>
            <a:off x="7239000" y="4114800"/>
            <a:ext cx="1905000" cy="1917700"/>
          </a:xfrm>
          <a:prstGeom prst="rect">
            <a:avLst/>
          </a:prstGeom>
          <a:noFill/>
          <a:ln w="12700">
            <a:noFill/>
            <a:miter lim="800000"/>
            <a:headEnd/>
            <a:tailEnd/>
          </a:ln>
          <a:effectLst/>
        </p:spPr>
        <p:txBody>
          <a:bodyPr lIns="90488" tIns="44450" rIns="90488" bIns="44450">
            <a:spAutoFit/>
          </a:bodyPr>
          <a:lstStyle/>
          <a:p>
            <a:r>
              <a:rPr lang="en-US" sz="2000"/>
              <a:t>Forwards the result from the second previous instr. to either input of the ALU</a:t>
            </a:r>
          </a:p>
        </p:txBody>
      </p:sp>
      <p:sp>
        <p:nvSpPr>
          <p:cNvPr id="1263622" name="Rectangle 6"/>
          <p:cNvSpPr>
            <a:spLocks noChangeArrowheads="1"/>
          </p:cNvSpPr>
          <p:nvPr/>
        </p:nvSpPr>
        <p:spPr bwMode="auto">
          <a:xfrm>
            <a:off x="457200" y="3733800"/>
            <a:ext cx="8305800" cy="2576513"/>
          </a:xfrm>
          <a:prstGeom prst="rect">
            <a:avLst/>
          </a:prstGeom>
          <a:noFill/>
          <a:ln w="12700">
            <a:noFill/>
            <a:miter lim="800000"/>
            <a:headEnd/>
            <a:tailEnd/>
          </a:ln>
          <a:effectLst/>
        </p:spPr>
        <p:txBody>
          <a:bodyPr lIns="63500" tIns="25400" rIns="63500" bIns="25400">
            <a:spAutoFit/>
          </a:bodyPr>
          <a:lstStyle/>
          <a:p>
            <a:pPr marL="457200" indent="-457200">
              <a:lnSpc>
                <a:spcPct val="90000"/>
              </a:lnSpc>
              <a:spcBef>
                <a:spcPct val="65000"/>
              </a:spcBef>
              <a:buClr>
                <a:schemeClr val="accent1"/>
              </a:buClr>
              <a:buSzPct val="75000"/>
              <a:buFont typeface="Wingdings" pitchFamily="2" charset="2"/>
              <a:buAutoNum type="arabicPeriod" startAt="2"/>
            </a:pPr>
            <a:r>
              <a:rPr lang="en-US" sz="2400">
                <a:solidFill>
                  <a:schemeClr val="tx1"/>
                </a:solidFill>
              </a:rPr>
              <a:t>MEM/WB hazard:</a:t>
            </a:r>
          </a:p>
          <a:p>
            <a:pPr marL="457200" indent="-457200">
              <a:lnSpc>
                <a:spcPct val="90000"/>
              </a:lnSpc>
              <a:buClr>
                <a:schemeClr val="accent1"/>
              </a:buClr>
              <a:buSzPct val="75000"/>
              <a:buFont typeface="Wingdings" pitchFamily="2" charset="2"/>
              <a:buNone/>
            </a:pPr>
            <a:r>
              <a:rPr lang="en-US" sz="2000">
                <a:solidFill>
                  <a:schemeClr val="tx1"/>
                </a:solidFill>
                <a:latin typeface="Courier New" pitchFamily="49" charset="0"/>
              </a:rPr>
              <a:t>if (MEM/WB.RegWrite</a:t>
            </a:r>
          </a:p>
          <a:p>
            <a:pPr marL="457200" indent="-457200">
              <a:lnSpc>
                <a:spcPct val="90000"/>
              </a:lnSpc>
              <a:buClr>
                <a:schemeClr val="accent1"/>
              </a:buClr>
              <a:buSzPct val="75000"/>
              <a:buFont typeface="Wingdings" pitchFamily="2" charset="2"/>
              <a:buNone/>
            </a:pPr>
            <a:r>
              <a:rPr lang="en-US" sz="2000">
                <a:solidFill>
                  <a:schemeClr val="tx1"/>
                </a:solidFill>
                <a:latin typeface="Courier New" pitchFamily="49" charset="0"/>
              </a:rPr>
              <a:t>and (MEM/WB.RegisterRd != 0)</a:t>
            </a:r>
          </a:p>
          <a:p>
            <a:pPr marL="457200" indent="-457200">
              <a:lnSpc>
                <a:spcPct val="90000"/>
              </a:lnSpc>
              <a:buClr>
                <a:schemeClr val="accent1"/>
              </a:buClr>
              <a:buSzPct val="75000"/>
              <a:buFont typeface="Wingdings" pitchFamily="2" charset="2"/>
              <a:buNone/>
            </a:pPr>
            <a:r>
              <a:rPr lang="en-US" sz="2000">
                <a:solidFill>
                  <a:schemeClr val="tx1"/>
                </a:solidFill>
                <a:latin typeface="Courier New" pitchFamily="49" charset="0"/>
              </a:rPr>
              <a:t>and (MEM/WB.RegisterRd = ID/EX.RegisterRs))</a:t>
            </a:r>
          </a:p>
          <a:p>
            <a:pPr marL="457200" indent="-457200">
              <a:lnSpc>
                <a:spcPct val="90000"/>
              </a:lnSpc>
              <a:buClr>
                <a:schemeClr val="accent1"/>
              </a:buClr>
              <a:buSzPct val="75000"/>
              <a:buFont typeface="Wingdings" pitchFamily="2" charset="2"/>
              <a:buNone/>
            </a:pPr>
            <a:r>
              <a:rPr lang="en-US" sz="2000">
                <a:solidFill>
                  <a:schemeClr val="tx1"/>
                </a:solidFill>
                <a:latin typeface="Courier New" pitchFamily="49" charset="0"/>
              </a:rPr>
              <a:t>		ForwardA = 01</a:t>
            </a:r>
          </a:p>
          <a:p>
            <a:pPr marL="457200" indent="-457200">
              <a:lnSpc>
                <a:spcPct val="90000"/>
              </a:lnSpc>
              <a:buClr>
                <a:schemeClr val="accent1"/>
              </a:buClr>
              <a:buSzPct val="75000"/>
              <a:buFont typeface="Wingdings" pitchFamily="2" charset="2"/>
              <a:buNone/>
            </a:pPr>
            <a:r>
              <a:rPr lang="en-US" sz="2000">
                <a:solidFill>
                  <a:schemeClr val="tx1"/>
                </a:solidFill>
                <a:latin typeface="Courier New" pitchFamily="49" charset="0"/>
              </a:rPr>
              <a:t>if (MEM/WB.RegWrite</a:t>
            </a:r>
          </a:p>
          <a:p>
            <a:pPr marL="457200" indent="-457200">
              <a:lnSpc>
                <a:spcPct val="90000"/>
              </a:lnSpc>
              <a:buClr>
                <a:schemeClr val="accent1"/>
              </a:buClr>
              <a:buSzPct val="75000"/>
              <a:buFont typeface="Wingdings" pitchFamily="2" charset="2"/>
              <a:buNone/>
            </a:pPr>
            <a:r>
              <a:rPr lang="en-US" sz="2000">
                <a:solidFill>
                  <a:schemeClr val="tx1"/>
                </a:solidFill>
                <a:latin typeface="Courier New" pitchFamily="49" charset="0"/>
              </a:rPr>
              <a:t>and (MEM/WB.RegisterRd != 0)</a:t>
            </a:r>
          </a:p>
          <a:p>
            <a:pPr marL="457200" indent="-457200">
              <a:lnSpc>
                <a:spcPct val="90000"/>
              </a:lnSpc>
              <a:buClr>
                <a:schemeClr val="accent1"/>
              </a:buClr>
              <a:buSzPct val="75000"/>
              <a:buFont typeface="Wingdings" pitchFamily="2" charset="2"/>
              <a:buNone/>
            </a:pPr>
            <a:r>
              <a:rPr lang="en-US" sz="2000">
                <a:solidFill>
                  <a:schemeClr val="tx1"/>
                </a:solidFill>
                <a:latin typeface="Courier New" pitchFamily="49" charset="0"/>
              </a:rPr>
              <a:t>and (MEM/WB.RegisterRd = ID/EX.RegisterRt))</a:t>
            </a:r>
          </a:p>
          <a:p>
            <a:pPr marL="457200" indent="-457200">
              <a:lnSpc>
                <a:spcPct val="90000"/>
              </a:lnSpc>
              <a:buClr>
                <a:schemeClr val="accent1"/>
              </a:buClr>
              <a:buSzPct val="75000"/>
              <a:buFont typeface="Wingdings" pitchFamily="2" charset="2"/>
              <a:buNone/>
            </a:pPr>
            <a:r>
              <a:rPr lang="en-US" sz="2000">
                <a:solidFill>
                  <a:schemeClr val="tx1"/>
                </a:solidFill>
                <a:latin typeface="Courier New" pitchFamily="49" charset="0"/>
              </a:rPr>
              <a:t>		ForwardB = 01</a:t>
            </a:r>
            <a:endParaRPr lang="en-US" sz="2400">
              <a:solidFill>
                <a:schemeClr val="tx1"/>
              </a:solidFill>
            </a:endParaRPr>
          </a:p>
        </p:txBody>
      </p:sp>
      <p:sp>
        <p:nvSpPr>
          <p:cNvPr id="1263623" name="AutoShape 7">
            <a:hlinkClick r:id="" action="ppaction://hlinkshowjump?jump=nextslide" highlightClick="1"/>
          </p:cNvPr>
          <p:cNvSpPr>
            <a:spLocks noChangeArrowheads="1"/>
          </p:cNvSpPr>
          <p:nvPr/>
        </p:nvSpPr>
        <p:spPr bwMode="auto">
          <a:xfrm>
            <a:off x="7391400" y="3048000"/>
            <a:ext cx="533400" cy="533400"/>
          </a:xfrm>
          <a:prstGeom prst="actionButtonForwardNext">
            <a:avLst/>
          </a:prstGeom>
          <a:noFill/>
          <a:ln w="12700">
            <a:solidFill>
              <a:schemeClr val="tx1"/>
            </a:solidFill>
            <a:miter lim="800000"/>
            <a:headEnd/>
            <a:tailEnd/>
          </a:ln>
          <a:effectLst/>
        </p:spPr>
        <p:txBody>
          <a:bodyPr wrap="none" anchor="ctr"/>
          <a:lstStyle/>
          <a:p>
            <a:endParaRPr lang="en-US"/>
          </a:p>
        </p:txBody>
      </p:sp>
      <p:sp>
        <p:nvSpPr>
          <p:cNvPr id="8" name="Slide Number Placeholder 7"/>
          <p:cNvSpPr>
            <a:spLocks noGrp="1"/>
          </p:cNvSpPr>
          <p:nvPr>
            <p:ph type="sldNum" sz="quarter" idx="12"/>
          </p:nvPr>
        </p:nvSpPr>
        <p:spPr/>
        <p:txBody>
          <a:bodyPr/>
          <a:lstStyle/>
          <a:p>
            <a:fld id="{363C3B3F-3409-489D-8424-19C2AF53C6BC}" type="slidenum">
              <a:rPr lang="en-US" smtClean="0"/>
              <a:t>7</a:t>
            </a:fld>
            <a:endParaRPr lang="en-US"/>
          </a:p>
        </p:txBody>
      </p:sp>
      <p:sp>
        <p:nvSpPr>
          <p:cNvPr id="9" name="Footer Placeholder 8"/>
          <p:cNvSpPr>
            <a:spLocks noGrp="1"/>
          </p:cNvSpPr>
          <p:nvPr>
            <p:ph type="ftr" sz="quarter" idx="11"/>
          </p:nvPr>
        </p:nvSpPr>
        <p:spPr/>
        <p:txBody>
          <a:bodyPr/>
          <a:lstStyle/>
          <a:p>
            <a:r>
              <a:rPr lang="en-US" smtClean="0"/>
              <a:t>CSE340, ACH</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636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6362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636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3620" grpId="0"/>
      <p:bldP spid="1263621" grpId="0"/>
      <p:bldP spid="126362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11"/>
          <p:cNvGrpSpPr>
            <a:grpSpLocks/>
          </p:cNvGrpSpPr>
          <p:nvPr/>
        </p:nvGrpSpPr>
        <p:grpSpPr bwMode="auto">
          <a:xfrm>
            <a:off x="4419600" y="1587500"/>
            <a:ext cx="1219200" cy="2362200"/>
            <a:chOff x="528" y="2592"/>
            <a:chExt cx="768" cy="1488"/>
          </a:xfrm>
        </p:grpSpPr>
        <p:grpSp>
          <p:nvGrpSpPr>
            <p:cNvPr id="3" name="Group 209"/>
            <p:cNvGrpSpPr>
              <a:grpSpLocks/>
            </p:cNvGrpSpPr>
            <p:nvPr/>
          </p:nvGrpSpPr>
          <p:grpSpPr bwMode="auto">
            <a:xfrm>
              <a:off x="624" y="2832"/>
              <a:ext cx="672" cy="1248"/>
              <a:chOff x="720" y="2736"/>
              <a:chExt cx="672" cy="1248"/>
            </a:xfrm>
          </p:grpSpPr>
          <p:sp>
            <p:nvSpPr>
              <p:cNvPr id="1297611" name="Rectangle 203"/>
              <p:cNvSpPr>
                <a:spLocks noChangeArrowheads="1"/>
              </p:cNvSpPr>
              <p:nvPr/>
            </p:nvSpPr>
            <p:spPr bwMode="auto">
              <a:xfrm>
                <a:off x="1296" y="3696"/>
                <a:ext cx="96" cy="288"/>
              </a:xfrm>
              <a:prstGeom prst="rect">
                <a:avLst/>
              </a:prstGeom>
              <a:solidFill>
                <a:srgbClr val="009900"/>
              </a:solidFill>
              <a:ln w="12700">
                <a:solidFill>
                  <a:schemeClr val="tx1"/>
                </a:solidFill>
                <a:miter lim="800000"/>
                <a:headEnd/>
                <a:tailEnd/>
              </a:ln>
              <a:effectLst/>
            </p:spPr>
            <p:txBody>
              <a:bodyPr wrap="none" anchor="ctr"/>
              <a:lstStyle/>
              <a:p>
                <a:endParaRPr lang="en-US"/>
              </a:p>
            </p:txBody>
          </p:sp>
          <p:sp>
            <p:nvSpPr>
              <p:cNvPr id="1297615" name="Line 207"/>
              <p:cNvSpPr>
                <a:spLocks noChangeShapeType="1"/>
              </p:cNvSpPr>
              <p:nvPr/>
            </p:nvSpPr>
            <p:spPr bwMode="auto">
              <a:xfrm>
                <a:off x="720" y="2736"/>
                <a:ext cx="576" cy="1152"/>
              </a:xfrm>
              <a:prstGeom prst="line">
                <a:avLst/>
              </a:prstGeom>
              <a:noFill/>
              <a:ln w="28575">
                <a:solidFill>
                  <a:srgbClr val="009900"/>
                </a:solidFill>
                <a:round/>
                <a:headEnd/>
                <a:tailEnd type="triangle" w="med" len="med"/>
              </a:ln>
              <a:effectLst/>
            </p:spPr>
            <p:txBody>
              <a:bodyPr/>
              <a:lstStyle/>
              <a:p>
                <a:endParaRPr lang="en-US"/>
              </a:p>
            </p:txBody>
          </p:sp>
        </p:grpSp>
        <p:sp>
          <p:nvSpPr>
            <p:cNvPr id="1297618" name="Rectangle 210"/>
            <p:cNvSpPr>
              <a:spLocks noChangeArrowheads="1"/>
            </p:cNvSpPr>
            <p:nvPr/>
          </p:nvSpPr>
          <p:spPr bwMode="auto">
            <a:xfrm>
              <a:off x="528" y="2592"/>
              <a:ext cx="96" cy="288"/>
            </a:xfrm>
            <a:prstGeom prst="rect">
              <a:avLst/>
            </a:prstGeom>
            <a:solidFill>
              <a:schemeClr val="accent1"/>
            </a:solidFill>
            <a:ln w="12700">
              <a:solidFill>
                <a:schemeClr val="tx1"/>
              </a:solidFill>
              <a:miter lim="800000"/>
              <a:headEnd/>
              <a:tailEnd/>
            </a:ln>
            <a:effectLst/>
          </p:spPr>
          <p:txBody>
            <a:bodyPr wrap="none" anchor="ctr"/>
            <a:lstStyle/>
            <a:p>
              <a:endParaRPr lang="en-US"/>
            </a:p>
          </p:txBody>
        </p:sp>
      </p:grpSp>
      <p:grpSp>
        <p:nvGrpSpPr>
          <p:cNvPr id="4" name="Group 208"/>
          <p:cNvGrpSpPr>
            <a:grpSpLocks/>
          </p:cNvGrpSpPr>
          <p:nvPr/>
        </p:nvGrpSpPr>
        <p:grpSpPr bwMode="auto">
          <a:xfrm>
            <a:off x="4419600" y="1587500"/>
            <a:ext cx="533400" cy="1371600"/>
            <a:chOff x="672" y="2496"/>
            <a:chExt cx="336" cy="864"/>
          </a:xfrm>
        </p:grpSpPr>
        <p:sp>
          <p:nvSpPr>
            <p:cNvPr id="1297612" name="Rectangle 204"/>
            <p:cNvSpPr>
              <a:spLocks noChangeArrowheads="1"/>
            </p:cNvSpPr>
            <p:nvPr/>
          </p:nvSpPr>
          <p:spPr bwMode="auto">
            <a:xfrm>
              <a:off x="912" y="3072"/>
              <a:ext cx="96" cy="288"/>
            </a:xfrm>
            <a:prstGeom prst="rect">
              <a:avLst/>
            </a:prstGeom>
            <a:solidFill>
              <a:srgbClr val="009900"/>
            </a:solidFill>
            <a:ln w="12700">
              <a:solidFill>
                <a:schemeClr val="tx1"/>
              </a:solidFill>
              <a:miter lim="800000"/>
              <a:headEnd/>
              <a:tailEnd/>
            </a:ln>
            <a:effectLst/>
          </p:spPr>
          <p:txBody>
            <a:bodyPr wrap="none" anchor="ctr"/>
            <a:lstStyle/>
            <a:p>
              <a:endParaRPr lang="en-US"/>
            </a:p>
          </p:txBody>
        </p:sp>
        <p:sp>
          <p:nvSpPr>
            <p:cNvPr id="1297613" name="Rectangle 205"/>
            <p:cNvSpPr>
              <a:spLocks noChangeArrowheads="1"/>
            </p:cNvSpPr>
            <p:nvPr/>
          </p:nvSpPr>
          <p:spPr bwMode="auto">
            <a:xfrm>
              <a:off x="672" y="2496"/>
              <a:ext cx="96" cy="288"/>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297614" name="Line 206"/>
            <p:cNvSpPr>
              <a:spLocks noChangeShapeType="1"/>
            </p:cNvSpPr>
            <p:nvPr/>
          </p:nvSpPr>
          <p:spPr bwMode="auto">
            <a:xfrm>
              <a:off x="720" y="2736"/>
              <a:ext cx="192" cy="480"/>
            </a:xfrm>
            <a:prstGeom prst="line">
              <a:avLst/>
            </a:prstGeom>
            <a:noFill/>
            <a:ln w="28575">
              <a:solidFill>
                <a:srgbClr val="009900"/>
              </a:solidFill>
              <a:round/>
              <a:headEnd/>
              <a:tailEnd type="triangle" w="med" len="med"/>
            </a:ln>
            <a:effectLst/>
          </p:spPr>
          <p:txBody>
            <a:bodyPr/>
            <a:lstStyle/>
            <a:p>
              <a:endParaRPr lang="en-US"/>
            </a:p>
          </p:txBody>
        </p:sp>
      </p:grpSp>
      <p:sp>
        <p:nvSpPr>
          <p:cNvPr id="1297420" name="Rectangle 12"/>
          <p:cNvSpPr>
            <a:spLocks noGrp="1" noChangeArrowheads="1"/>
          </p:cNvSpPr>
          <p:nvPr>
            <p:ph type="title"/>
          </p:nvPr>
        </p:nvSpPr>
        <p:spPr>
          <a:xfrm>
            <a:off x="3048000" y="228600"/>
            <a:ext cx="3981450" cy="422275"/>
          </a:xfrm>
          <a:noFill/>
          <a:ln/>
        </p:spPr>
        <p:txBody>
          <a:bodyPr wrap="none">
            <a:noAutofit/>
          </a:bodyPr>
          <a:lstStyle/>
          <a:p>
            <a:r>
              <a:rPr lang="en-US" sz="3600" dirty="0"/>
              <a:t>Forwarding Illustration</a:t>
            </a:r>
          </a:p>
        </p:txBody>
      </p:sp>
      <p:sp>
        <p:nvSpPr>
          <p:cNvPr id="1297421" name="Rectangle 13"/>
          <p:cNvSpPr>
            <a:spLocks noChangeArrowheads="1"/>
          </p:cNvSpPr>
          <p:nvPr/>
        </p:nvSpPr>
        <p:spPr bwMode="auto">
          <a:xfrm>
            <a:off x="304800" y="1663700"/>
            <a:ext cx="358775" cy="3109913"/>
          </a:xfrm>
          <a:prstGeom prst="rect">
            <a:avLst/>
          </a:prstGeom>
          <a:noFill/>
          <a:ln w="12700">
            <a:noFill/>
            <a:miter lim="800000"/>
            <a:headEnd/>
            <a:tailEnd/>
          </a:ln>
          <a:effectLst/>
        </p:spPr>
        <p:txBody>
          <a:bodyPr wrap="none" lIns="90488" tIns="44450" rIns="90488" bIns="44450">
            <a:spAutoFit/>
          </a:bodyPr>
          <a:lstStyle/>
          <a:p>
            <a:pPr algn="ctr"/>
            <a:r>
              <a:rPr lang="en-US" i="1">
                <a:solidFill>
                  <a:schemeClr val="tx1"/>
                </a:solidFill>
              </a:rPr>
              <a:t>I</a:t>
            </a:r>
          </a:p>
          <a:p>
            <a:pPr algn="ctr"/>
            <a:r>
              <a:rPr lang="en-US" i="1">
                <a:solidFill>
                  <a:schemeClr val="tx1"/>
                </a:solidFill>
              </a:rPr>
              <a:t>n</a:t>
            </a:r>
          </a:p>
          <a:p>
            <a:pPr algn="ctr"/>
            <a:r>
              <a:rPr lang="en-US" i="1">
                <a:solidFill>
                  <a:schemeClr val="tx1"/>
                </a:solidFill>
              </a:rPr>
              <a:t>s</a:t>
            </a:r>
          </a:p>
          <a:p>
            <a:pPr algn="ctr"/>
            <a:r>
              <a:rPr lang="en-US" i="1">
                <a:solidFill>
                  <a:schemeClr val="tx1"/>
                </a:solidFill>
              </a:rPr>
              <a:t>t</a:t>
            </a:r>
          </a:p>
          <a:p>
            <a:pPr algn="ctr"/>
            <a:r>
              <a:rPr lang="en-US" i="1">
                <a:solidFill>
                  <a:schemeClr val="tx1"/>
                </a:solidFill>
              </a:rPr>
              <a:t>r.</a:t>
            </a:r>
          </a:p>
          <a:p>
            <a:pPr algn="ctr"/>
            <a:endParaRPr lang="en-US" i="1">
              <a:solidFill>
                <a:schemeClr val="tx1"/>
              </a:solidFill>
            </a:endParaRPr>
          </a:p>
          <a:p>
            <a:pPr algn="ctr"/>
            <a:r>
              <a:rPr lang="en-US" i="1">
                <a:solidFill>
                  <a:schemeClr val="tx1"/>
                </a:solidFill>
              </a:rPr>
              <a:t>O</a:t>
            </a:r>
          </a:p>
          <a:p>
            <a:pPr algn="ctr"/>
            <a:r>
              <a:rPr lang="en-US" i="1">
                <a:solidFill>
                  <a:schemeClr val="tx1"/>
                </a:solidFill>
              </a:rPr>
              <a:t>r</a:t>
            </a:r>
          </a:p>
          <a:p>
            <a:pPr algn="ctr"/>
            <a:r>
              <a:rPr lang="en-US" i="1">
                <a:solidFill>
                  <a:schemeClr val="tx1"/>
                </a:solidFill>
              </a:rPr>
              <a:t>d</a:t>
            </a:r>
          </a:p>
          <a:p>
            <a:pPr algn="ctr"/>
            <a:r>
              <a:rPr lang="en-US" i="1">
                <a:solidFill>
                  <a:schemeClr val="tx1"/>
                </a:solidFill>
              </a:rPr>
              <a:t>e</a:t>
            </a:r>
          </a:p>
          <a:p>
            <a:pPr algn="ctr"/>
            <a:r>
              <a:rPr lang="en-US" i="1">
                <a:solidFill>
                  <a:schemeClr val="tx1"/>
                </a:solidFill>
              </a:rPr>
              <a:t>r</a:t>
            </a:r>
          </a:p>
        </p:txBody>
      </p:sp>
      <p:sp>
        <p:nvSpPr>
          <p:cNvPr id="1297422" name="Line 14"/>
          <p:cNvSpPr>
            <a:spLocks noChangeShapeType="1"/>
          </p:cNvSpPr>
          <p:nvPr/>
        </p:nvSpPr>
        <p:spPr bwMode="auto">
          <a:xfrm>
            <a:off x="2133600" y="1058863"/>
            <a:ext cx="6311900" cy="0"/>
          </a:xfrm>
          <a:prstGeom prst="line">
            <a:avLst/>
          </a:prstGeom>
          <a:noFill/>
          <a:ln w="25400">
            <a:solidFill>
              <a:schemeClr val="tx1"/>
            </a:solidFill>
            <a:round/>
            <a:headEnd/>
            <a:tailEnd type="triangle" w="med" len="med"/>
          </a:ln>
          <a:effectLst/>
        </p:spPr>
        <p:txBody>
          <a:bodyPr wrap="none" anchor="ctr"/>
          <a:lstStyle/>
          <a:p>
            <a:endParaRPr lang="en-US"/>
          </a:p>
        </p:txBody>
      </p:sp>
      <p:sp>
        <p:nvSpPr>
          <p:cNvPr id="1297423" name="Rectangle 15"/>
          <p:cNvSpPr>
            <a:spLocks noChangeArrowheads="1"/>
          </p:cNvSpPr>
          <p:nvPr/>
        </p:nvSpPr>
        <p:spPr bwMode="auto">
          <a:xfrm>
            <a:off x="762000" y="1511300"/>
            <a:ext cx="1458913" cy="454025"/>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add </a:t>
            </a:r>
            <a:r>
              <a:rPr lang="en-US" sz="2400" b="1">
                <a:latin typeface="Courier New" pitchFamily="49" charset="0"/>
              </a:rPr>
              <a:t>$1</a:t>
            </a:r>
            <a:r>
              <a:rPr lang="en-US" sz="2400" b="1">
                <a:solidFill>
                  <a:schemeClr val="tx1"/>
                </a:solidFill>
                <a:latin typeface="Courier New" pitchFamily="49" charset="0"/>
              </a:rPr>
              <a:t>,</a:t>
            </a:r>
          </a:p>
        </p:txBody>
      </p:sp>
      <p:grpSp>
        <p:nvGrpSpPr>
          <p:cNvPr id="5" name="Group 196"/>
          <p:cNvGrpSpPr>
            <a:grpSpLocks/>
          </p:cNvGrpSpPr>
          <p:nvPr/>
        </p:nvGrpSpPr>
        <p:grpSpPr bwMode="auto">
          <a:xfrm>
            <a:off x="3314700" y="1185863"/>
            <a:ext cx="4800600" cy="3525837"/>
            <a:chOff x="2088" y="659"/>
            <a:chExt cx="3024" cy="2816"/>
          </a:xfrm>
        </p:grpSpPr>
        <p:sp>
          <p:nvSpPr>
            <p:cNvPr id="1297424" name="Line 16"/>
            <p:cNvSpPr>
              <a:spLocks noChangeShapeType="1"/>
            </p:cNvSpPr>
            <p:nvPr/>
          </p:nvSpPr>
          <p:spPr bwMode="auto">
            <a:xfrm>
              <a:off x="2088" y="659"/>
              <a:ext cx="0" cy="2816"/>
            </a:xfrm>
            <a:prstGeom prst="line">
              <a:avLst/>
            </a:prstGeom>
            <a:noFill/>
            <a:ln w="25400">
              <a:solidFill>
                <a:schemeClr val="tx1"/>
              </a:solidFill>
              <a:prstDash val="sysDot"/>
              <a:round/>
              <a:headEnd/>
              <a:tailEnd/>
            </a:ln>
            <a:effectLst/>
          </p:spPr>
          <p:txBody>
            <a:bodyPr wrap="none" anchor="ctr"/>
            <a:lstStyle/>
            <a:p>
              <a:endParaRPr lang="en-US"/>
            </a:p>
          </p:txBody>
        </p:sp>
        <p:sp>
          <p:nvSpPr>
            <p:cNvPr id="1297425" name="Line 17"/>
            <p:cNvSpPr>
              <a:spLocks noChangeShapeType="1"/>
            </p:cNvSpPr>
            <p:nvPr/>
          </p:nvSpPr>
          <p:spPr bwMode="auto">
            <a:xfrm>
              <a:off x="2520" y="659"/>
              <a:ext cx="0" cy="2816"/>
            </a:xfrm>
            <a:prstGeom prst="line">
              <a:avLst/>
            </a:prstGeom>
            <a:noFill/>
            <a:ln w="25400">
              <a:solidFill>
                <a:schemeClr val="tx1"/>
              </a:solidFill>
              <a:prstDash val="sysDot"/>
              <a:round/>
              <a:headEnd/>
              <a:tailEnd/>
            </a:ln>
            <a:effectLst/>
          </p:spPr>
          <p:txBody>
            <a:bodyPr wrap="none" anchor="ctr"/>
            <a:lstStyle/>
            <a:p>
              <a:endParaRPr lang="en-US"/>
            </a:p>
          </p:txBody>
        </p:sp>
        <p:sp>
          <p:nvSpPr>
            <p:cNvPr id="1297426" name="Line 18"/>
            <p:cNvSpPr>
              <a:spLocks noChangeShapeType="1"/>
            </p:cNvSpPr>
            <p:nvPr/>
          </p:nvSpPr>
          <p:spPr bwMode="auto">
            <a:xfrm>
              <a:off x="2952" y="659"/>
              <a:ext cx="0" cy="2816"/>
            </a:xfrm>
            <a:prstGeom prst="line">
              <a:avLst/>
            </a:prstGeom>
            <a:noFill/>
            <a:ln w="25400">
              <a:solidFill>
                <a:schemeClr val="tx1"/>
              </a:solidFill>
              <a:prstDash val="sysDot"/>
              <a:round/>
              <a:headEnd/>
              <a:tailEnd/>
            </a:ln>
            <a:effectLst/>
          </p:spPr>
          <p:txBody>
            <a:bodyPr wrap="none" anchor="ctr"/>
            <a:lstStyle/>
            <a:p>
              <a:endParaRPr lang="en-US"/>
            </a:p>
          </p:txBody>
        </p:sp>
        <p:sp>
          <p:nvSpPr>
            <p:cNvPr id="1297427" name="Line 19"/>
            <p:cNvSpPr>
              <a:spLocks noChangeShapeType="1"/>
            </p:cNvSpPr>
            <p:nvPr/>
          </p:nvSpPr>
          <p:spPr bwMode="auto">
            <a:xfrm>
              <a:off x="3384" y="659"/>
              <a:ext cx="0" cy="2816"/>
            </a:xfrm>
            <a:prstGeom prst="line">
              <a:avLst/>
            </a:prstGeom>
            <a:noFill/>
            <a:ln w="25400">
              <a:solidFill>
                <a:schemeClr val="tx1"/>
              </a:solidFill>
              <a:prstDash val="sysDot"/>
              <a:round/>
              <a:headEnd/>
              <a:tailEnd/>
            </a:ln>
            <a:effectLst/>
          </p:spPr>
          <p:txBody>
            <a:bodyPr wrap="none" anchor="ctr"/>
            <a:lstStyle/>
            <a:p>
              <a:endParaRPr lang="en-US"/>
            </a:p>
          </p:txBody>
        </p:sp>
        <p:sp>
          <p:nvSpPr>
            <p:cNvPr id="1297428" name="Line 20"/>
            <p:cNvSpPr>
              <a:spLocks noChangeShapeType="1"/>
            </p:cNvSpPr>
            <p:nvPr/>
          </p:nvSpPr>
          <p:spPr bwMode="auto">
            <a:xfrm>
              <a:off x="3816" y="659"/>
              <a:ext cx="0" cy="2816"/>
            </a:xfrm>
            <a:prstGeom prst="line">
              <a:avLst/>
            </a:prstGeom>
            <a:noFill/>
            <a:ln w="25400">
              <a:solidFill>
                <a:schemeClr val="tx1"/>
              </a:solidFill>
              <a:prstDash val="sysDot"/>
              <a:round/>
              <a:headEnd/>
              <a:tailEnd/>
            </a:ln>
            <a:effectLst/>
          </p:spPr>
          <p:txBody>
            <a:bodyPr wrap="none" anchor="ctr"/>
            <a:lstStyle/>
            <a:p>
              <a:endParaRPr lang="en-US"/>
            </a:p>
          </p:txBody>
        </p:sp>
        <p:sp>
          <p:nvSpPr>
            <p:cNvPr id="1297429" name="Line 21"/>
            <p:cNvSpPr>
              <a:spLocks noChangeShapeType="1"/>
            </p:cNvSpPr>
            <p:nvPr/>
          </p:nvSpPr>
          <p:spPr bwMode="auto">
            <a:xfrm>
              <a:off x="4248" y="659"/>
              <a:ext cx="0" cy="2816"/>
            </a:xfrm>
            <a:prstGeom prst="line">
              <a:avLst/>
            </a:prstGeom>
            <a:noFill/>
            <a:ln w="25400">
              <a:solidFill>
                <a:schemeClr val="tx1"/>
              </a:solidFill>
              <a:prstDash val="sysDot"/>
              <a:round/>
              <a:headEnd/>
              <a:tailEnd/>
            </a:ln>
            <a:effectLst/>
          </p:spPr>
          <p:txBody>
            <a:bodyPr wrap="none" anchor="ctr"/>
            <a:lstStyle/>
            <a:p>
              <a:endParaRPr lang="en-US"/>
            </a:p>
          </p:txBody>
        </p:sp>
        <p:sp>
          <p:nvSpPr>
            <p:cNvPr id="1297430" name="Line 22"/>
            <p:cNvSpPr>
              <a:spLocks noChangeShapeType="1"/>
            </p:cNvSpPr>
            <p:nvPr/>
          </p:nvSpPr>
          <p:spPr bwMode="auto">
            <a:xfrm>
              <a:off x="4680" y="659"/>
              <a:ext cx="0" cy="2816"/>
            </a:xfrm>
            <a:prstGeom prst="line">
              <a:avLst/>
            </a:prstGeom>
            <a:noFill/>
            <a:ln w="25400">
              <a:solidFill>
                <a:schemeClr val="tx1"/>
              </a:solidFill>
              <a:prstDash val="sysDot"/>
              <a:round/>
              <a:headEnd/>
              <a:tailEnd/>
            </a:ln>
            <a:effectLst/>
          </p:spPr>
          <p:txBody>
            <a:bodyPr wrap="none" anchor="ctr"/>
            <a:lstStyle/>
            <a:p>
              <a:endParaRPr lang="en-US"/>
            </a:p>
          </p:txBody>
        </p:sp>
        <p:sp>
          <p:nvSpPr>
            <p:cNvPr id="1297431" name="Line 23"/>
            <p:cNvSpPr>
              <a:spLocks noChangeShapeType="1"/>
            </p:cNvSpPr>
            <p:nvPr/>
          </p:nvSpPr>
          <p:spPr bwMode="auto">
            <a:xfrm>
              <a:off x="5112" y="659"/>
              <a:ext cx="0" cy="2816"/>
            </a:xfrm>
            <a:prstGeom prst="line">
              <a:avLst/>
            </a:prstGeom>
            <a:noFill/>
            <a:ln w="25400">
              <a:solidFill>
                <a:schemeClr val="tx1"/>
              </a:solidFill>
              <a:prstDash val="sysDot"/>
              <a:round/>
              <a:headEnd/>
              <a:tailEnd/>
            </a:ln>
            <a:effectLst/>
          </p:spPr>
          <p:txBody>
            <a:bodyPr wrap="none" anchor="ctr"/>
            <a:lstStyle/>
            <a:p>
              <a:endParaRPr lang="en-US"/>
            </a:p>
          </p:txBody>
        </p:sp>
      </p:grpSp>
      <p:sp>
        <p:nvSpPr>
          <p:cNvPr id="1297432" name="Line 24"/>
          <p:cNvSpPr>
            <a:spLocks noChangeShapeType="1"/>
          </p:cNvSpPr>
          <p:nvPr/>
        </p:nvSpPr>
        <p:spPr bwMode="auto">
          <a:xfrm>
            <a:off x="685800" y="1587500"/>
            <a:ext cx="0" cy="3124200"/>
          </a:xfrm>
          <a:prstGeom prst="line">
            <a:avLst/>
          </a:prstGeom>
          <a:noFill/>
          <a:ln w="28575">
            <a:solidFill>
              <a:schemeClr val="tx1"/>
            </a:solidFill>
            <a:round/>
            <a:headEnd/>
            <a:tailEnd type="triangle" w="med" len="med"/>
          </a:ln>
          <a:effectLst/>
        </p:spPr>
        <p:txBody>
          <a:bodyPr/>
          <a:lstStyle/>
          <a:p>
            <a:endParaRPr lang="en-US"/>
          </a:p>
        </p:txBody>
      </p:sp>
      <p:sp>
        <p:nvSpPr>
          <p:cNvPr id="1297466" name="Rectangle 58"/>
          <p:cNvSpPr>
            <a:spLocks noChangeArrowheads="1"/>
          </p:cNvSpPr>
          <p:nvPr/>
        </p:nvSpPr>
        <p:spPr bwMode="auto">
          <a:xfrm>
            <a:off x="762000" y="2501900"/>
            <a:ext cx="2371725" cy="454025"/>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sub $4,</a:t>
            </a:r>
            <a:r>
              <a:rPr lang="en-US" sz="2400" b="1">
                <a:solidFill>
                  <a:srgbClr val="009900"/>
                </a:solidFill>
                <a:latin typeface="Courier New" pitchFamily="49" charset="0"/>
              </a:rPr>
              <a:t>$1</a:t>
            </a:r>
            <a:r>
              <a:rPr lang="en-US" sz="2400" b="1">
                <a:solidFill>
                  <a:schemeClr val="tx1"/>
                </a:solidFill>
                <a:latin typeface="Courier New" pitchFamily="49" charset="0"/>
              </a:rPr>
              <a:t>,$5</a:t>
            </a:r>
          </a:p>
        </p:txBody>
      </p:sp>
      <p:sp>
        <p:nvSpPr>
          <p:cNvPr id="1297467" name="Rectangle 59"/>
          <p:cNvSpPr>
            <a:spLocks noChangeArrowheads="1"/>
          </p:cNvSpPr>
          <p:nvPr/>
        </p:nvSpPr>
        <p:spPr bwMode="auto">
          <a:xfrm>
            <a:off x="762000" y="3568700"/>
            <a:ext cx="2371725" cy="454025"/>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and $6,$7,</a:t>
            </a:r>
            <a:r>
              <a:rPr lang="en-US" sz="2400" b="1">
                <a:solidFill>
                  <a:srgbClr val="009900"/>
                </a:solidFill>
                <a:latin typeface="Courier New" pitchFamily="49" charset="0"/>
              </a:rPr>
              <a:t>$1</a:t>
            </a:r>
          </a:p>
        </p:txBody>
      </p:sp>
      <p:grpSp>
        <p:nvGrpSpPr>
          <p:cNvPr id="6" name="Group 198"/>
          <p:cNvGrpSpPr>
            <a:grpSpLocks/>
          </p:cNvGrpSpPr>
          <p:nvPr/>
        </p:nvGrpSpPr>
        <p:grpSpPr bwMode="auto">
          <a:xfrm>
            <a:off x="4648200" y="1511300"/>
            <a:ext cx="304800" cy="1447800"/>
            <a:chOff x="2928" y="864"/>
            <a:chExt cx="192" cy="912"/>
          </a:xfrm>
        </p:grpSpPr>
        <p:sp>
          <p:nvSpPr>
            <p:cNvPr id="1297414" name="Rectangle 6"/>
            <p:cNvSpPr>
              <a:spLocks noChangeArrowheads="1"/>
            </p:cNvSpPr>
            <p:nvPr/>
          </p:nvSpPr>
          <p:spPr bwMode="auto">
            <a:xfrm>
              <a:off x="3072" y="1488"/>
              <a:ext cx="48" cy="288"/>
            </a:xfrm>
            <a:prstGeom prst="rect">
              <a:avLst/>
            </a:prstGeom>
            <a:solidFill>
              <a:schemeClr val="accent2"/>
            </a:solidFill>
            <a:ln w="12700">
              <a:solidFill>
                <a:schemeClr val="accent2"/>
              </a:solidFill>
              <a:miter lim="800000"/>
              <a:headEnd/>
              <a:tailEnd/>
            </a:ln>
            <a:effectLst/>
          </p:spPr>
          <p:txBody>
            <a:bodyPr wrap="none" anchor="ctr"/>
            <a:lstStyle/>
            <a:p>
              <a:endParaRPr lang="en-US"/>
            </a:p>
          </p:txBody>
        </p:sp>
        <p:sp>
          <p:nvSpPr>
            <p:cNvPr id="1297415" name="Rectangle 7"/>
            <p:cNvSpPr>
              <a:spLocks noChangeArrowheads="1"/>
            </p:cNvSpPr>
            <p:nvPr/>
          </p:nvSpPr>
          <p:spPr bwMode="auto">
            <a:xfrm>
              <a:off x="2928" y="864"/>
              <a:ext cx="48" cy="480"/>
            </a:xfrm>
            <a:prstGeom prst="rect">
              <a:avLst/>
            </a:prstGeom>
            <a:solidFill>
              <a:schemeClr val="accent2"/>
            </a:solidFill>
            <a:ln w="12700">
              <a:solidFill>
                <a:schemeClr val="accent2"/>
              </a:solidFill>
              <a:miter lim="800000"/>
              <a:headEnd/>
              <a:tailEnd/>
            </a:ln>
            <a:effectLst/>
          </p:spPr>
          <p:txBody>
            <a:bodyPr wrap="none" anchor="ctr"/>
            <a:lstStyle/>
            <a:p>
              <a:endParaRPr lang="en-US"/>
            </a:p>
          </p:txBody>
        </p:sp>
        <p:sp>
          <p:nvSpPr>
            <p:cNvPr id="1297416" name="Line 8"/>
            <p:cNvSpPr>
              <a:spLocks noChangeShapeType="1"/>
            </p:cNvSpPr>
            <p:nvPr/>
          </p:nvSpPr>
          <p:spPr bwMode="auto">
            <a:xfrm>
              <a:off x="2976" y="1104"/>
              <a:ext cx="96" cy="528"/>
            </a:xfrm>
            <a:prstGeom prst="line">
              <a:avLst/>
            </a:prstGeom>
            <a:noFill/>
            <a:ln w="28575">
              <a:solidFill>
                <a:schemeClr val="accent2"/>
              </a:solidFill>
              <a:round/>
              <a:headEnd/>
              <a:tailEnd type="triangle" w="med" len="med"/>
            </a:ln>
            <a:effectLst/>
          </p:spPr>
          <p:txBody>
            <a:bodyPr/>
            <a:lstStyle/>
            <a:p>
              <a:endParaRPr lang="en-US"/>
            </a:p>
          </p:txBody>
        </p:sp>
      </p:grpSp>
      <p:grpSp>
        <p:nvGrpSpPr>
          <p:cNvPr id="7" name="Group 25"/>
          <p:cNvGrpSpPr>
            <a:grpSpLocks/>
          </p:cNvGrpSpPr>
          <p:nvPr/>
        </p:nvGrpSpPr>
        <p:grpSpPr bwMode="auto">
          <a:xfrm>
            <a:off x="2743200" y="1435100"/>
            <a:ext cx="3355975" cy="838200"/>
            <a:chOff x="1562" y="1152"/>
            <a:chExt cx="2114" cy="528"/>
          </a:xfrm>
        </p:grpSpPr>
        <p:grpSp>
          <p:nvGrpSpPr>
            <p:cNvPr id="8" name="Group 26"/>
            <p:cNvGrpSpPr>
              <a:grpSpLocks/>
            </p:cNvGrpSpPr>
            <p:nvPr/>
          </p:nvGrpSpPr>
          <p:grpSpPr bwMode="auto">
            <a:xfrm>
              <a:off x="2487" y="1152"/>
              <a:ext cx="223" cy="481"/>
              <a:chOff x="2207" y="1413"/>
              <a:chExt cx="223" cy="481"/>
            </a:xfrm>
          </p:grpSpPr>
          <p:sp>
            <p:nvSpPr>
              <p:cNvPr id="1297435" name="Freeform 27"/>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7436" name="Rectangle 28"/>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9" name="Group 29"/>
            <p:cNvGrpSpPr>
              <a:grpSpLocks/>
            </p:cNvGrpSpPr>
            <p:nvPr/>
          </p:nvGrpSpPr>
          <p:grpSpPr bwMode="auto">
            <a:xfrm>
              <a:off x="1562" y="1248"/>
              <a:ext cx="349" cy="289"/>
              <a:chOff x="1282" y="1509"/>
              <a:chExt cx="349" cy="289"/>
            </a:xfrm>
          </p:grpSpPr>
          <p:sp>
            <p:nvSpPr>
              <p:cNvPr id="1297438" name="Rectangle 30"/>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10" name="Group 31"/>
              <p:cNvGrpSpPr>
                <a:grpSpLocks/>
              </p:cNvGrpSpPr>
              <p:nvPr/>
            </p:nvGrpSpPr>
            <p:grpSpPr bwMode="auto">
              <a:xfrm>
                <a:off x="1291" y="1509"/>
                <a:ext cx="340" cy="289"/>
                <a:chOff x="1291" y="1509"/>
                <a:chExt cx="340" cy="289"/>
              </a:xfrm>
            </p:grpSpPr>
            <p:sp>
              <p:nvSpPr>
                <p:cNvPr id="1297440" name="Freeform 32"/>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7441" name="Freeform 33"/>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97442" name="Rectangle 34"/>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1" name="Group 35"/>
            <p:cNvGrpSpPr>
              <a:grpSpLocks/>
            </p:cNvGrpSpPr>
            <p:nvPr/>
          </p:nvGrpSpPr>
          <p:grpSpPr bwMode="auto">
            <a:xfrm>
              <a:off x="2031" y="1248"/>
              <a:ext cx="296" cy="289"/>
              <a:chOff x="1751" y="1509"/>
              <a:chExt cx="296" cy="289"/>
            </a:xfrm>
          </p:grpSpPr>
          <p:sp>
            <p:nvSpPr>
              <p:cNvPr id="1297444" name="Freeform 36"/>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7445" name="Freeform 37"/>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97446" name="Line 38"/>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97447" name="Freeform 39"/>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7448" name="Line 40"/>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97449" name="Rectangle 41"/>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12" name="Group 42"/>
            <p:cNvGrpSpPr>
              <a:grpSpLocks/>
            </p:cNvGrpSpPr>
            <p:nvPr/>
          </p:nvGrpSpPr>
          <p:grpSpPr bwMode="auto">
            <a:xfrm>
              <a:off x="2880" y="1248"/>
              <a:ext cx="325" cy="289"/>
              <a:chOff x="2600" y="1509"/>
              <a:chExt cx="325" cy="289"/>
            </a:xfrm>
          </p:grpSpPr>
          <p:sp>
            <p:nvSpPr>
              <p:cNvPr id="1297451" name="Freeform 43"/>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7452" name="Freeform 44"/>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97453" name="Rectangle 45"/>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3" name="Group 46"/>
            <p:cNvGrpSpPr>
              <a:grpSpLocks/>
            </p:cNvGrpSpPr>
            <p:nvPr/>
          </p:nvGrpSpPr>
          <p:grpSpPr bwMode="auto">
            <a:xfrm>
              <a:off x="3348" y="1248"/>
              <a:ext cx="284" cy="289"/>
              <a:chOff x="3068" y="1509"/>
              <a:chExt cx="284" cy="289"/>
            </a:xfrm>
          </p:grpSpPr>
          <p:sp>
            <p:nvSpPr>
              <p:cNvPr id="1297455" name="Freeform 47"/>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7456" name="Freeform 48"/>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97457" name="Line 49"/>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97458" name="Line 50"/>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97459" name="Line 51"/>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97460" name="Line 52"/>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97461" name="Line 53"/>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97462" name="Line 54"/>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97463" name="Line 55"/>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97464" name="Line 56"/>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97465" name="Line 57"/>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14" name="Group 60"/>
          <p:cNvGrpSpPr>
            <a:grpSpLocks/>
          </p:cNvGrpSpPr>
          <p:nvPr/>
        </p:nvGrpSpPr>
        <p:grpSpPr bwMode="auto">
          <a:xfrm>
            <a:off x="3429000" y="2349500"/>
            <a:ext cx="3355975" cy="838200"/>
            <a:chOff x="1562" y="1152"/>
            <a:chExt cx="2114" cy="528"/>
          </a:xfrm>
        </p:grpSpPr>
        <p:grpSp>
          <p:nvGrpSpPr>
            <p:cNvPr id="15" name="Group 61"/>
            <p:cNvGrpSpPr>
              <a:grpSpLocks/>
            </p:cNvGrpSpPr>
            <p:nvPr/>
          </p:nvGrpSpPr>
          <p:grpSpPr bwMode="auto">
            <a:xfrm>
              <a:off x="2487" y="1152"/>
              <a:ext cx="223" cy="481"/>
              <a:chOff x="2207" y="1413"/>
              <a:chExt cx="223" cy="481"/>
            </a:xfrm>
          </p:grpSpPr>
          <p:sp>
            <p:nvSpPr>
              <p:cNvPr id="1297470" name="Freeform 62"/>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7471" name="Rectangle 63"/>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16" name="Group 64"/>
            <p:cNvGrpSpPr>
              <a:grpSpLocks/>
            </p:cNvGrpSpPr>
            <p:nvPr/>
          </p:nvGrpSpPr>
          <p:grpSpPr bwMode="auto">
            <a:xfrm>
              <a:off x="1562" y="1248"/>
              <a:ext cx="349" cy="289"/>
              <a:chOff x="1282" y="1509"/>
              <a:chExt cx="349" cy="289"/>
            </a:xfrm>
          </p:grpSpPr>
          <p:sp>
            <p:nvSpPr>
              <p:cNvPr id="1297473" name="Rectangle 65"/>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17" name="Group 66"/>
              <p:cNvGrpSpPr>
                <a:grpSpLocks/>
              </p:cNvGrpSpPr>
              <p:nvPr/>
            </p:nvGrpSpPr>
            <p:grpSpPr bwMode="auto">
              <a:xfrm>
                <a:off x="1291" y="1509"/>
                <a:ext cx="340" cy="289"/>
                <a:chOff x="1291" y="1509"/>
                <a:chExt cx="340" cy="289"/>
              </a:xfrm>
            </p:grpSpPr>
            <p:sp>
              <p:nvSpPr>
                <p:cNvPr id="1297475" name="Freeform 67"/>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7476" name="Freeform 68"/>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97477" name="Rectangle 69"/>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8" name="Group 70"/>
            <p:cNvGrpSpPr>
              <a:grpSpLocks/>
            </p:cNvGrpSpPr>
            <p:nvPr/>
          </p:nvGrpSpPr>
          <p:grpSpPr bwMode="auto">
            <a:xfrm>
              <a:off x="2031" y="1248"/>
              <a:ext cx="296" cy="289"/>
              <a:chOff x="1751" y="1509"/>
              <a:chExt cx="296" cy="289"/>
            </a:xfrm>
          </p:grpSpPr>
          <p:sp>
            <p:nvSpPr>
              <p:cNvPr id="1297479" name="Freeform 71"/>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7480" name="Freeform 72"/>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97481" name="Line 73"/>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97482" name="Freeform 74"/>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7483" name="Line 75"/>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97484" name="Rectangle 76"/>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19" name="Group 77"/>
            <p:cNvGrpSpPr>
              <a:grpSpLocks/>
            </p:cNvGrpSpPr>
            <p:nvPr/>
          </p:nvGrpSpPr>
          <p:grpSpPr bwMode="auto">
            <a:xfrm>
              <a:off x="2880" y="1248"/>
              <a:ext cx="325" cy="289"/>
              <a:chOff x="2600" y="1509"/>
              <a:chExt cx="325" cy="289"/>
            </a:xfrm>
          </p:grpSpPr>
          <p:sp>
            <p:nvSpPr>
              <p:cNvPr id="1297486" name="Freeform 78"/>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7487" name="Freeform 79"/>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97488" name="Rectangle 80"/>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0" name="Group 81"/>
            <p:cNvGrpSpPr>
              <a:grpSpLocks/>
            </p:cNvGrpSpPr>
            <p:nvPr/>
          </p:nvGrpSpPr>
          <p:grpSpPr bwMode="auto">
            <a:xfrm>
              <a:off x="3348" y="1248"/>
              <a:ext cx="284" cy="289"/>
              <a:chOff x="3068" y="1509"/>
              <a:chExt cx="284" cy="289"/>
            </a:xfrm>
          </p:grpSpPr>
          <p:sp>
            <p:nvSpPr>
              <p:cNvPr id="1297490" name="Freeform 82"/>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7491" name="Freeform 83"/>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97492" name="Line 84"/>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97493" name="Line 85"/>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97494" name="Line 86"/>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97495" name="Line 87"/>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97496" name="Line 88"/>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97497" name="Line 89"/>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97498" name="Line 90"/>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97499" name="Line 91"/>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97500" name="Line 92"/>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21" name="Group 93"/>
          <p:cNvGrpSpPr>
            <a:grpSpLocks/>
          </p:cNvGrpSpPr>
          <p:nvPr/>
        </p:nvGrpSpPr>
        <p:grpSpPr bwMode="auto">
          <a:xfrm>
            <a:off x="4114800" y="3340100"/>
            <a:ext cx="3355975" cy="838200"/>
            <a:chOff x="1562" y="1152"/>
            <a:chExt cx="2114" cy="528"/>
          </a:xfrm>
        </p:grpSpPr>
        <p:grpSp>
          <p:nvGrpSpPr>
            <p:cNvPr id="22" name="Group 94"/>
            <p:cNvGrpSpPr>
              <a:grpSpLocks/>
            </p:cNvGrpSpPr>
            <p:nvPr/>
          </p:nvGrpSpPr>
          <p:grpSpPr bwMode="auto">
            <a:xfrm>
              <a:off x="2487" y="1152"/>
              <a:ext cx="223" cy="481"/>
              <a:chOff x="2207" y="1413"/>
              <a:chExt cx="223" cy="481"/>
            </a:xfrm>
          </p:grpSpPr>
          <p:sp>
            <p:nvSpPr>
              <p:cNvPr id="1297503" name="Freeform 95"/>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7504" name="Rectangle 96"/>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23" name="Group 97"/>
            <p:cNvGrpSpPr>
              <a:grpSpLocks/>
            </p:cNvGrpSpPr>
            <p:nvPr/>
          </p:nvGrpSpPr>
          <p:grpSpPr bwMode="auto">
            <a:xfrm>
              <a:off x="1562" y="1248"/>
              <a:ext cx="349" cy="289"/>
              <a:chOff x="1282" y="1509"/>
              <a:chExt cx="349" cy="289"/>
            </a:xfrm>
          </p:grpSpPr>
          <p:sp>
            <p:nvSpPr>
              <p:cNvPr id="1297506" name="Rectangle 98"/>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24" name="Group 99"/>
              <p:cNvGrpSpPr>
                <a:grpSpLocks/>
              </p:cNvGrpSpPr>
              <p:nvPr/>
            </p:nvGrpSpPr>
            <p:grpSpPr bwMode="auto">
              <a:xfrm>
                <a:off x="1291" y="1509"/>
                <a:ext cx="340" cy="289"/>
                <a:chOff x="1291" y="1509"/>
                <a:chExt cx="340" cy="289"/>
              </a:xfrm>
            </p:grpSpPr>
            <p:sp>
              <p:nvSpPr>
                <p:cNvPr id="1297508" name="Freeform 100"/>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7509" name="Freeform 101"/>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97510" name="Rectangle 102"/>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5" name="Group 103"/>
            <p:cNvGrpSpPr>
              <a:grpSpLocks/>
            </p:cNvGrpSpPr>
            <p:nvPr/>
          </p:nvGrpSpPr>
          <p:grpSpPr bwMode="auto">
            <a:xfrm>
              <a:off x="2031" y="1248"/>
              <a:ext cx="296" cy="289"/>
              <a:chOff x="1751" y="1509"/>
              <a:chExt cx="296" cy="289"/>
            </a:xfrm>
          </p:grpSpPr>
          <p:sp>
            <p:nvSpPr>
              <p:cNvPr id="1297512" name="Freeform 104"/>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7513" name="Freeform 105"/>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97514" name="Line 106"/>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97515" name="Freeform 107"/>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7516" name="Line 108"/>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97517" name="Rectangle 109"/>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26" name="Group 110"/>
            <p:cNvGrpSpPr>
              <a:grpSpLocks/>
            </p:cNvGrpSpPr>
            <p:nvPr/>
          </p:nvGrpSpPr>
          <p:grpSpPr bwMode="auto">
            <a:xfrm>
              <a:off x="2880" y="1248"/>
              <a:ext cx="325" cy="289"/>
              <a:chOff x="2600" y="1509"/>
              <a:chExt cx="325" cy="289"/>
            </a:xfrm>
          </p:grpSpPr>
          <p:sp>
            <p:nvSpPr>
              <p:cNvPr id="1297519" name="Freeform 111"/>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7520" name="Freeform 112"/>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97521" name="Rectangle 113"/>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7" name="Group 114"/>
            <p:cNvGrpSpPr>
              <a:grpSpLocks/>
            </p:cNvGrpSpPr>
            <p:nvPr/>
          </p:nvGrpSpPr>
          <p:grpSpPr bwMode="auto">
            <a:xfrm>
              <a:off x="3348" y="1248"/>
              <a:ext cx="284" cy="289"/>
              <a:chOff x="3068" y="1509"/>
              <a:chExt cx="284" cy="289"/>
            </a:xfrm>
          </p:grpSpPr>
          <p:sp>
            <p:nvSpPr>
              <p:cNvPr id="1297523" name="Freeform 115"/>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7524" name="Freeform 116"/>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97525" name="Line 117"/>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97526" name="Line 118"/>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97527" name="Line 119"/>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97528" name="Line 120"/>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97529" name="Line 121"/>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97530" name="Line 122"/>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97531" name="Line 123"/>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97532" name="Line 124"/>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97533" name="Line 125"/>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28" name="Group 199"/>
          <p:cNvGrpSpPr>
            <a:grpSpLocks/>
          </p:cNvGrpSpPr>
          <p:nvPr/>
        </p:nvGrpSpPr>
        <p:grpSpPr bwMode="auto">
          <a:xfrm>
            <a:off x="5334000" y="1511300"/>
            <a:ext cx="304800" cy="2438400"/>
            <a:chOff x="3360" y="864"/>
            <a:chExt cx="192" cy="1536"/>
          </a:xfrm>
        </p:grpSpPr>
        <p:sp>
          <p:nvSpPr>
            <p:cNvPr id="1297413" name="Rectangle 5"/>
            <p:cNvSpPr>
              <a:spLocks noChangeArrowheads="1"/>
            </p:cNvSpPr>
            <p:nvPr/>
          </p:nvSpPr>
          <p:spPr bwMode="auto">
            <a:xfrm>
              <a:off x="3504" y="2112"/>
              <a:ext cx="48" cy="288"/>
            </a:xfrm>
            <a:prstGeom prst="rect">
              <a:avLst/>
            </a:prstGeom>
            <a:solidFill>
              <a:schemeClr val="accent2"/>
            </a:solidFill>
            <a:ln w="12700">
              <a:solidFill>
                <a:schemeClr val="accent2"/>
              </a:solidFill>
              <a:miter lim="800000"/>
              <a:headEnd/>
              <a:tailEnd/>
            </a:ln>
            <a:effectLst/>
          </p:spPr>
          <p:txBody>
            <a:bodyPr wrap="none" anchor="ctr"/>
            <a:lstStyle/>
            <a:p>
              <a:endParaRPr lang="en-US"/>
            </a:p>
          </p:txBody>
        </p:sp>
        <p:sp>
          <p:nvSpPr>
            <p:cNvPr id="1297417" name="Line 9"/>
            <p:cNvSpPr>
              <a:spLocks noChangeShapeType="1"/>
            </p:cNvSpPr>
            <p:nvPr/>
          </p:nvSpPr>
          <p:spPr bwMode="auto">
            <a:xfrm>
              <a:off x="3408" y="1056"/>
              <a:ext cx="96" cy="1056"/>
            </a:xfrm>
            <a:prstGeom prst="line">
              <a:avLst/>
            </a:prstGeom>
            <a:noFill/>
            <a:ln w="28575">
              <a:solidFill>
                <a:schemeClr val="accent2"/>
              </a:solidFill>
              <a:round/>
              <a:headEnd/>
              <a:tailEnd type="triangle" w="med" len="med"/>
            </a:ln>
            <a:effectLst/>
          </p:spPr>
          <p:txBody>
            <a:bodyPr/>
            <a:lstStyle/>
            <a:p>
              <a:endParaRPr lang="en-US"/>
            </a:p>
          </p:txBody>
        </p:sp>
        <p:sp>
          <p:nvSpPr>
            <p:cNvPr id="1297605" name="Rectangle 197"/>
            <p:cNvSpPr>
              <a:spLocks noChangeArrowheads="1"/>
            </p:cNvSpPr>
            <p:nvPr/>
          </p:nvSpPr>
          <p:spPr bwMode="auto">
            <a:xfrm>
              <a:off x="3360" y="864"/>
              <a:ext cx="48" cy="480"/>
            </a:xfrm>
            <a:prstGeom prst="rect">
              <a:avLst/>
            </a:prstGeom>
            <a:solidFill>
              <a:schemeClr val="accent2"/>
            </a:solidFill>
            <a:ln w="12700">
              <a:solidFill>
                <a:schemeClr val="accent2"/>
              </a:solidFill>
              <a:miter lim="800000"/>
              <a:headEnd/>
              <a:tailEnd/>
            </a:ln>
            <a:effectLst/>
          </p:spPr>
          <p:txBody>
            <a:bodyPr wrap="none" anchor="ctr"/>
            <a:lstStyle/>
            <a:p>
              <a:endParaRPr lang="en-US"/>
            </a:p>
          </p:txBody>
        </p:sp>
      </p:grpSp>
      <p:sp>
        <p:nvSpPr>
          <p:cNvPr id="1297608" name="Rectangle 200"/>
          <p:cNvSpPr>
            <a:spLocks noChangeArrowheads="1"/>
          </p:cNvSpPr>
          <p:nvPr/>
        </p:nvSpPr>
        <p:spPr bwMode="auto">
          <a:xfrm>
            <a:off x="3429000" y="4940300"/>
            <a:ext cx="2438400" cy="698500"/>
          </a:xfrm>
          <a:prstGeom prst="rect">
            <a:avLst/>
          </a:prstGeom>
          <a:noFill/>
          <a:ln w="12700">
            <a:noFill/>
            <a:miter lim="800000"/>
            <a:headEnd/>
            <a:tailEnd/>
          </a:ln>
          <a:effectLst/>
        </p:spPr>
        <p:txBody>
          <a:bodyPr lIns="90488" tIns="44450" rIns="90488" bIns="44450">
            <a:spAutoFit/>
          </a:bodyPr>
          <a:lstStyle/>
          <a:p>
            <a:r>
              <a:rPr lang="en-US" sz="2000"/>
              <a:t>EX/MEM hazard forwarding</a:t>
            </a:r>
          </a:p>
        </p:txBody>
      </p:sp>
      <p:sp>
        <p:nvSpPr>
          <p:cNvPr id="1297609" name="Rectangle 201"/>
          <p:cNvSpPr>
            <a:spLocks noChangeArrowheads="1"/>
          </p:cNvSpPr>
          <p:nvPr/>
        </p:nvSpPr>
        <p:spPr bwMode="auto">
          <a:xfrm>
            <a:off x="5638800" y="4940300"/>
            <a:ext cx="2438400" cy="698500"/>
          </a:xfrm>
          <a:prstGeom prst="rect">
            <a:avLst/>
          </a:prstGeom>
          <a:noFill/>
          <a:ln w="12700">
            <a:noFill/>
            <a:miter lim="800000"/>
            <a:headEnd/>
            <a:tailEnd/>
          </a:ln>
          <a:effectLst/>
        </p:spPr>
        <p:txBody>
          <a:bodyPr lIns="90488" tIns="44450" rIns="90488" bIns="44450">
            <a:spAutoFit/>
          </a:bodyPr>
          <a:lstStyle/>
          <a:p>
            <a:r>
              <a:rPr lang="en-US" sz="2000"/>
              <a:t>MEM/WB hazard forwarding</a:t>
            </a:r>
          </a:p>
        </p:txBody>
      </p:sp>
      <p:sp>
        <p:nvSpPr>
          <p:cNvPr id="1297620" name="AutoShape 212">
            <a:hlinkClick r:id="" action="ppaction://hlinkshowjump?jump=previousslide" highlightClick="1"/>
          </p:cNvPr>
          <p:cNvSpPr>
            <a:spLocks noChangeArrowheads="1"/>
          </p:cNvSpPr>
          <p:nvPr/>
        </p:nvSpPr>
        <p:spPr bwMode="auto">
          <a:xfrm>
            <a:off x="2209800" y="5105400"/>
            <a:ext cx="533400" cy="457200"/>
          </a:xfrm>
          <a:prstGeom prst="actionButtonBackPrevious">
            <a:avLst/>
          </a:prstGeom>
          <a:noFill/>
          <a:ln w="12700">
            <a:solidFill>
              <a:schemeClr val="tx1"/>
            </a:solidFill>
            <a:miter lim="800000"/>
            <a:headEnd/>
            <a:tailEnd/>
          </a:ln>
          <a:effectLst/>
        </p:spPr>
        <p:txBody>
          <a:bodyPr wrap="none" anchor="ctr"/>
          <a:lstStyle/>
          <a:p>
            <a:pPr algn="ctr"/>
            <a:endParaRPr lang="en-US">
              <a:solidFill>
                <a:schemeClr val="tx1"/>
              </a:solidFill>
            </a:endParaRPr>
          </a:p>
        </p:txBody>
      </p:sp>
      <p:sp>
        <p:nvSpPr>
          <p:cNvPr id="137" name="Slide Number Placeholder 136"/>
          <p:cNvSpPr>
            <a:spLocks noGrp="1"/>
          </p:cNvSpPr>
          <p:nvPr>
            <p:ph type="sldNum" sz="quarter" idx="12"/>
          </p:nvPr>
        </p:nvSpPr>
        <p:spPr/>
        <p:txBody>
          <a:bodyPr/>
          <a:lstStyle/>
          <a:p>
            <a:fld id="{363C3B3F-3409-489D-8424-19C2AF53C6BC}" type="slidenum">
              <a:rPr lang="en-US" smtClean="0"/>
              <a:t>8</a:t>
            </a:fld>
            <a:endParaRPr lang="en-US"/>
          </a:p>
        </p:txBody>
      </p:sp>
      <p:sp>
        <p:nvSpPr>
          <p:cNvPr id="138" name="Footer Placeholder 137"/>
          <p:cNvSpPr>
            <a:spLocks noGrp="1"/>
          </p:cNvSpPr>
          <p:nvPr>
            <p:ph type="ftr" sz="quarter" idx="11"/>
          </p:nvPr>
        </p:nvSpPr>
        <p:spPr/>
        <p:txBody>
          <a:bodyPr/>
          <a:lstStyle/>
          <a:p>
            <a:r>
              <a:rPr lang="en-US" smtClean="0"/>
              <a:t>CSE340, ACH</a:t>
            </a:r>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9760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976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7608" grpId="0"/>
      <p:bldP spid="1297609" grpId="0"/>
    </p:bld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68748" name="Rectangle 12"/>
          <p:cNvSpPr>
            <a:spLocks noGrp="1" noChangeArrowheads="1"/>
          </p:cNvSpPr>
          <p:nvPr>
            <p:ph type="title"/>
          </p:nvPr>
        </p:nvSpPr>
        <p:spPr>
          <a:xfrm>
            <a:off x="2286000" y="228600"/>
            <a:ext cx="4616450" cy="422275"/>
          </a:xfrm>
          <a:noFill/>
          <a:ln/>
        </p:spPr>
        <p:txBody>
          <a:bodyPr wrap="none">
            <a:noAutofit/>
          </a:bodyPr>
          <a:lstStyle/>
          <a:p>
            <a:r>
              <a:rPr lang="en-US" sz="3600" dirty="0"/>
              <a:t>Yet Another Complication!</a:t>
            </a:r>
          </a:p>
        </p:txBody>
      </p:sp>
      <p:sp>
        <p:nvSpPr>
          <p:cNvPr id="1268749" name="Rectangle 13"/>
          <p:cNvSpPr>
            <a:spLocks noChangeArrowheads="1"/>
          </p:cNvSpPr>
          <p:nvPr/>
        </p:nvSpPr>
        <p:spPr bwMode="auto">
          <a:xfrm>
            <a:off x="328613" y="3119438"/>
            <a:ext cx="358775" cy="3109912"/>
          </a:xfrm>
          <a:prstGeom prst="rect">
            <a:avLst/>
          </a:prstGeom>
          <a:noFill/>
          <a:ln w="12700">
            <a:noFill/>
            <a:miter lim="800000"/>
            <a:headEnd/>
            <a:tailEnd/>
          </a:ln>
          <a:effectLst/>
        </p:spPr>
        <p:txBody>
          <a:bodyPr wrap="none" lIns="90488" tIns="44450" rIns="90488" bIns="44450">
            <a:spAutoFit/>
          </a:bodyPr>
          <a:lstStyle/>
          <a:p>
            <a:pPr algn="ctr"/>
            <a:r>
              <a:rPr lang="en-US" i="1">
                <a:solidFill>
                  <a:schemeClr val="tx1"/>
                </a:solidFill>
              </a:rPr>
              <a:t>I</a:t>
            </a:r>
          </a:p>
          <a:p>
            <a:pPr algn="ctr"/>
            <a:r>
              <a:rPr lang="en-US" i="1">
                <a:solidFill>
                  <a:schemeClr val="tx1"/>
                </a:solidFill>
              </a:rPr>
              <a:t>n</a:t>
            </a:r>
          </a:p>
          <a:p>
            <a:pPr algn="ctr"/>
            <a:r>
              <a:rPr lang="en-US" i="1">
                <a:solidFill>
                  <a:schemeClr val="tx1"/>
                </a:solidFill>
              </a:rPr>
              <a:t>s</a:t>
            </a:r>
          </a:p>
          <a:p>
            <a:pPr algn="ctr"/>
            <a:r>
              <a:rPr lang="en-US" i="1">
                <a:solidFill>
                  <a:schemeClr val="tx1"/>
                </a:solidFill>
              </a:rPr>
              <a:t>t</a:t>
            </a:r>
          </a:p>
          <a:p>
            <a:pPr algn="ctr"/>
            <a:r>
              <a:rPr lang="en-US" i="1">
                <a:solidFill>
                  <a:schemeClr val="tx1"/>
                </a:solidFill>
              </a:rPr>
              <a:t>r.</a:t>
            </a:r>
          </a:p>
          <a:p>
            <a:pPr algn="ctr"/>
            <a:endParaRPr lang="en-US" i="1">
              <a:solidFill>
                <a:schemeClr val="tx1"/>
              </a:solidFill>
            </a:endParaRPr>
          </a:p>
          <a:p>
            <a:pPr algn="ctr"/>
            <a:r>
              <a:rPr lang="en-US" i="1">
                <a:solidFill>
                  <a:schemeClr val="tx1"/>
                </a:solidFill>
              </a:rPr>
              <a:t>O</a:t>
            </a:r>
          </a:p>
          <a:p>
            <a:pPr algn="ctr"/>
            <a:r>
              <a:rPr lang="en-US" i="1">
                <a:solidFill>
                  <a:schemeClr val="tx1"/>
                </a:solidFill>
              </a:rPr>
              <a:t>r</a:t>
            </a:r>
          </a:p>
          <a:p>
            <a:pPr algn="ctr"/>
            <a:r>
              <a:rPr lang="en-US" i="1">
                <a:solidFill>
                  <a:schemeClr val="tx1"/>
                </a:solidFill>
              </a:rPr>
              <a:t>d</a:t>
            </a:r>
          </a:p>
          <a:p>
            <a:pPr algn="ctr"/>
            <a:r>
              <a:rPr lang="en-US" i="1">
                <a:solidFill>
                  <a:schemeClr val="tx1"/>
                </a:solidFill>
              </a:rPr>
              <a:t>e</a:t>
            </a:r>
          </a:p>
          <a:p>
            <a:pPr algn="ctr"/>
            <a:r>
              <a:rPr lang="en-US" i="1">
                <a:solidFill>
                  <a:schemeClr val="tx1"/>
                </a:solidFill>
              </a:rPr>
              <a:t>r</a:t>
            </a:r>
          </a:p>
        </p:txBody>
      </p:sp>
      <p:sp>
        <p:nvSpPr>
          <p:cNvPr id="1268750" name="Line 14"/>
          <p:cNvSpPr>
            <a:spLocks noChangeShapeType="1"/>
          </p:cNvSpPr>
          <p:nvPr/>
        </p:nvSpPr>
        <p:spPr bwMode="auto">
          <a:xfrm>
            <a:off x="2527300" y="2743200"/>
            <a:ext cx="6311900" cy="0"/>
          </a:xfrm>
          <a:prstGeom prst="line">
            <a:avLst/>
          </a:prstGeom>
          <a:noFill/>
          <a:ln w="25400">
            <a:solidFill>
              <a:schemeClr val="tx1"/>
            </a:solidFill>
            <a:round/>
            <a:headEnd/>
            <a:tailEnd type="triangle" w="med" len="med"/>
          </a:ln>
          <a:effectLst/>
        </p:spPr>
        <p:txBody>
          <a:bodyPr wrap="none" anchor="ctr"/>
          <a:lstStyle/>
          <a:p>
            <a:endParaRPr lang="en-US"/>
          </a:p>
        </p:txBody>
      </p:sp>
      <p:sp>
        <p:nvSpPr>
          <p:cNvPr id="1268751" name="Rectangle 15"/>
          <p:cNvSpPr>
            <a:spLocks noChangeArrowheads="1"/>
          </p:cNvSpPr>
          <p:nvPr/>
        </p:nvSpPr>
        <p:spPr bwMode="auto">
          <a:xfrm>
            <a:off x="762000" y="3195638"/>
            <a:ext cx="2371725" cy="454025"/>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add </a:t>
            </a:r>
            <a:r>
              <a:rPr lang="en-US" sz="2400" b="1">
                <a:latin typeface="Courier New" pitchFamily="49" charset="0"/>
              </a:rPr>
              <a:t>$1</a:t>
            </a:r>
            <a:r>
              <a:rPr lang="en-US" sz="2400" b="1">
                <a:solidFill>
                  <a:schemeClr val="tx1"/>
                </a:solidFill>
                <a:latin typeface="Courier New" pitchFamily="49" charset="0"/>
              </a:rPr>
              <a:t>,$1,$2</a:t>
            </a:r>
          </a:p>
        </p:txBody>
      </p:sp>
      <p:grpSp>
        <p:nvGrpSpPr>
          <p:cNvPr id="2" name="Group 195"/>
          <p:cNvGrpSpPr>
            <a:grpSpLocks/>
          </p:cNvGrpSpPr>
          <p:nvPr/>
        </p:nvGrpSpPr>
        <p:grpSpPr bwMode="auto">
          <a:xfrm>
            <a:off x="3708400" y="2870200"/>
            <a:ext cx="4800600" cy="3449638"/>
            <a:chOff x="2088" y="659"/>
            <a:chExt cx="3024" cy="2816"/>
          </a:xfrm>
        </p:grpSpPr>
        <p:sp>
          <p:nvSpPr>
            <p:cNvPr id="1268752" name="Line 16"/>
            <p:cNvSpPr>
              <a:spLocks noChangeShapeType="1"/>
            </p:cNvSpPr>
            <p:nvPr/>
          </p:nvSpPr>
          <p:spPr bwMode="auto">
            <a:xfrm>
              <a:off x="2088" y="659"/>
              <a:ext cx="0" cy="2816"/>
            </a:xfrm>
            <a:prstGeom prst="line">
              <a:avLst/>
            </a:prstGeom>
            <a:noFill/>
            <a:ln w="25400">
              <a:solidFill>
                <a:schemeClr val="tx1"/>
              </a:solidFill>
              <a:prstDash val="sysDot"/>
              <a:round/>
              <a:headEnd/>
              <a:tailEnd/>
            </a:ln>
            <a:effectLst/>
          </p:spPr>
          <p:txBody>
            <a:bodyPr wrap="none" anchor="ctr"/>
            <a:lstStyle/>
            <a:p>
              <a:endParaRPr lang="en-US"/>
            </a:p>
          </p:txBody>
        </p:sp>
        <p:sp>
          <p:nvSpPr>
            <p:cNvPr id="1268753" name="Line 17"/>
            <p:cNvSpPr>
              <a:spLocks noChangeShapeType="1"/>
            </p:cNvSpPr>
            <p:nvPr/>
          </p:nvSpPr>
          <p:spPr bwMode="auto">
            <a:xfrm>
              <a:off x="2520" y="659"/>
              <a:ext cx="0" cy="2816"/>
            </a:xfrm>
            <a:prstGeom prst="line">
              <a:avLst/>
            </a:prstGeom>
            <a:noFill/>
            <a:ln w="25400">
              <a:solidFill>
                <a:schemeClr val="tx1"/>
              </a:solidFill>
              <a:prstDash val="sysDot"/>
              <a:round/>
              <a:headEnd/>
              <a:tailEnd/>
            </a:ln>
            <a:effectLst/>
          </p:spPr>
          <p:txBody>
            <a:bodyPr wrap="none" anchor="ctr"/>
            <a:lstStyle/>
            <a:p>
              <a:endParaRPr lang="en-US"/>
            </a:p>
          </p:txBody>
        </p:sp>
        <p:sp>
          <p:nvSpPr>
            <p:cNvPr id="1268754" name="Line 18"/>
            <p:cNvSpPr>
              <a:spLocks noChangeShapeType="1"/>
            </p:cNvSpPr>
            <p:nvPr/>
          </p:nvSpPr>
          <p:spPr bwMode="auto">
            <a:xfrm>
              <a:off x="2952" y="659"/>
              <a:ext cx="0" cy="2816"/>
            </a:xfrm>
            <a:prstGeom prst="line">
              <a:avLst/>
            </a:prstGeom>
            <a:noFill/>
            <a:ln w="25400">
              <a:solidFill>
                <a:schemeClr val="tx1"/>
              </a:solidFill>
              <a:prstDash val="sysDot"/>
              <a:round/>
              <a:headEnd/>
              <a:tailEnd/>
            </a:ln>
            <a:effectLst/>
          </p:spPr>
          <p:txBody>
            <a:bodyPr wrap="none" anchor="ctr"/>
            <a:lstStyle/>
            <a:p>
              <a:endParaRPr lang="en-US"/>
            </a:p>
          </p:txBody>
        </p:sp>
        <p:sp>
          <p:nvSpPr>
            <p:cNvPr id="1268755" name="Line 19"/>
            <p:cNvSpPr>
              <a:spLocks noChangeShapeType="1"/>
            </p:cNvSpPr>
            <p:nvPr/>
          </p:nvSpPr>
          <p:spPr bwMode="auto">
            <a:xfrm>
              <a:off x="3384" y="659"/>
              <a:ext cx="0" cy="2816"/>
            </a:xfrm>
            <a:prstGeom prst="line">
              <a:avLst/>
            </a:prstGeom>
            <a:noFill/>
            <a:ln w="25400">
              <a:solidFill>
                <a:schemeClr val="tx1"/>
              </a:solidFill>
              <a:prstDash val="sysDot"/>
              <a:round/>
              <a:headEnd/>
              <a:tailEnd/>
            </a:ln>
            <a:effectLst/>
          </p:spPr>
          <p:txBody>
            <a:bodyPr wrap="none" anchor="ctr"/>
            <a:lstStyle/>
            <a:p>
              <a:endParaRPr lang="en-US"/>
            </a:p>
          </p:txBody>
        </p:sp>
        <p:sp>
          <p:nvSpPr>
            <p:cNvPr id="1268756" name="Line 20"/>
            <p:cNvSpPr>
              <a:spLocks noChangeShapeType="1"/>
            </p:cNvSpPr>
            <p:nvPr/>
          </p:nvSpPr>
          <p:spPr bwMode="auto">
            <a:xfrm>
              <a:off x="3816" y="659"/>
              <a:ext cx="0" cy="2816"/>
            </a:xfrm>
            <a:prstGeom prst="line">
              <a:avLst/>
            </a:prstGeom>
            <a:noFill/>
            <a:ln w="25400">
              <a:solidFill>
                <a:schemeClr val="tx1"/>
              </a:solidFill>
              <a:prstDash val="sysDot"/>
              <a:round/>
              <a:headEnd/>
              <a:tailEnd/>
            </a:ln>
            <a:effectLst/>
          </p:spPr>
          <p:txBody>
            <a:bodyPr wrap="none" anchor="ctr"/>
            <a:lstStyle/>
            <a:p>
              <a:endParaRPr lang="en-US"/>
            </a:p>
          </p:txBody>
        </p:sp>
        <p:sp>
          <p:nvSpPr>
            <p:cNvPr id="1268757" name="Line 21"/>
            <p:cNvSpPr>
              <a:spLocks noChangeShapeType="1"/>
            </p:cNvSpPr>
            <p:nvPr/>
          </p:nvSpPr>
          <p:spPr bwMode="auto">
            <a:xfrm>
              <a:off x="4248" y="659"/>
              <a:ext cx="0" cy="2816"/>
            </a:xfrm>
            <a:prstGeom prst="line">
              <a:avLst/>
            </a:prstGeom>
            <a:noFill/>
            <a:ln w="25400">
              <a:solidFill>
                <a:schemeClr val="tx1"/>
              </a:solidFill>
              <a:prstDash val="sysDot"/>
              <a:round/>
              <a:headEnd/>
              <a:tailEnd/>
            </a:ln>
            <a:effectLst/>
          </p:spPr>
          <p:txBody>
            <a:bodyPr wrap="none" anchor="ctr"/>
            <a:lstStyle/>
            <a:p>
              <a:endParaRPr lang="en-US"/>
            </a:p>
          </p:txBody>
        </p:sp>
        <p:sp>
          <p:nvSpPr>
            <p:cNvPr id="1268758" name="Line 22"/>
            <p:cNvSpPr>
              <a:spLocks noChangeShapeType="1"/>
            </p:cNvSpPr>
            <p:nvPr/>
          </p:nvSpPr>
          <p:spPr bwMode="auto">
            <a:xfrm>
              <a:off x="4680" y="659"/>
              <a:ext cx="0" cy="2816"/>
            </a:xfrm>
            <a:prstGeom prst="line">
              <a:avLst/>
            </a:prstGeom>
            <a:noFill/>
            <a:ln w="25400">
              <a:solidFill>
                <a:schemeClr val="tx1"/>
              </a:solidFill>
              <a:prstDash val="sysDot"/>
              <a:round/>
              <a:headEnd/>
              <a:tailEnd/>
            </a:ln>
            <a:effectLst/>
          </p:spPr>
          <p:txBody>
            <a:bodyPr wrap="none" anchor="ctr"/>
            <a:lstStyle/>
            <a:p>
              <a:endParaRPr lang="en-US"/>
            </a:p>
          </p:txBody>
        </p:sp>
        <p:sp>
          <p:nvSpPr>
            <p:cNvPr id="1268759" name="Line 23"/>
            <p:cNvSpPr>
              <a:spLocks noChangeShapeType="1"/>
            </p:cNvSpPr>
            <p:nvPr/>
          </p:nvSpPr>
          <p:spPr bwMode="auto">
            <a:xfrm>
              <a:off x="5112" y="659"/>
              <a:ext cx="0" cy="2816"/>
            </a:xfrm>
            <a:prstGeom prst="line">
              <a:avLst/>
            </a:prstGeom>
            <a:noFill/>
            <a:ln w="25400">
              <a:solidFill>
                <a:schemeClr val="tx1"/>
              </a:solidFill>
              <a:prstDash val="sysDot"/>
              <a:round/>
              <a:headEnd/>
              <a:tailEnd/>
            </a:ln>
            <a:effectLst/>
          </p:spPr>
          <p:txBody>
            <a:bodyPr wrap="none" anchor="ctr"/>
            <a:lstStyle/>
            <a:p>
              <a:endParaRPr lang="en-US"/>
            </a:p>
          </p:txBody>
        </p:sp>
      </p:grpSp>
      <p:sp>
        <p:nvSpPr>
          <p:cNvPr id="1268760" name="Line 24"/>
          <p:cNvSpPr>
            <a:spLocks noChangeShapeType="1"/>
          </p:cNvSpPr>
          <p:nvPr/>
        </p:nvSpPr>
        <p:spPr bwMode="auto">
          <a:xfrm>
            <a:off x="685800" y="3271838"/>
            <a:ext cx="0" cy="2514600"/>
          </a:xfrm>
          <a:prstGeom prst="line">
            <a:avLst/>
          </a:prstGeom>
          <a:noFill/>
          <a:ln w="28575">
            <a:solidFill>
              <a:schemeClr val="tx1"/>
            </a:solidFill>
            <a:round/>
            <a:headEnd/>
            <a:tailEnd type="triangle" w="med" len="med"/>
          </a:ln>
          <a:effectLst/>
        </p:spPr>
        <p:txBody>
          <a:bodyPr/>
          <a:lstStyle/>
          <a:p>
            <a:endParaRPr lang="en-US"/>
          </a:p>
        </p:txBody>
      </p:sp>
      <p:grpSp>
        <p:nvGrpSpPr>
          <p:cNvPr id="3" name="Group 25"/>
          <p:cNvGrpSpPr>
            <a:grpSpLocks/>
          </p:cNvGrpSpPr>
          <p:nvPr/>
        </p:nvGrpSpPr>
        <p:grpSpPr bwMode="auto">
          <a:xfrm>
            <a:off x="3136900" y="3119438"/>
            <a:ext cx="3355975" cy="838200"/>
            <a:chOff x="1562" y="1152"/>
            <a:chExt cx="2114" cy="528"/>
          </a:xfrm>
        </p:grpSpPr>
        <p:grpSp>
          <p:nvGrpSpPr>
            <p:cNvPr id="4" name="Group 26"/>
            <p:cNvGrpSpPr>
              <a:grpSpLocks/>
            </p:cNvGrpSpPr>
            <p:nvPr/>
          </p:nvGrpSpPr>
          <p:grpSpPr bwMode="auto">
            <a:xfrm>
              <a:off x="2487" y="1152"/>
              <a:ext cx="223" cy="481"/>
              <a:chOff x="2207" y="1413"/>
              <a:chExt cx="223" cy="481"/>
            </a:xfrm>
          </p:grpSpPr>
          <p:sp>
            <p:nvSpPr>
              <p:cNvPr id="1268763" name="Freeform 27"/>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68764" name="Rectangle 28"/>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5" name="Group 29"/>
            <p:cNvGrpSpPr>
              <a:grpSpLocks/>
            </p:cNvGrpSpPr>
            <p:nvPr/>
          </p:nvGrpSpPr>
          <p:grpSpPr bwMode="auto">
            <a:xfrm>
              <a:off x="1562" y="1248"/>
              <a:ext cx="349" cy="289"/>
              <a:chOff x="1282" y="1509"/>
              <a:chExt cx="349" cy="289"/>
            </a:xfrm>
          </p:grpSpPr>
          <p:sp>
            <p:nvSpPr>
              <p:cNvPr id="1268766" name="Rectangle 30"/>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6" name="Group 31"/>
              <p:cNvGrpSpPr>
                <a:grpSpLocks/>
              </p:cNvGrpSpPr>
              <p:nvPr/>
            </p:nvGrpSpPr>
            <p:grpSpPr bwMode="auto">
              <a:xfrm>
                <a:off x="1291" y="1509"/>
                <a:ext cx="340" cy="289"/>
                <a:chOff x="1291" y="1509"/>
                <a:chExt cx="340" cy="289"/>
              </a:xfrm>
            </p:grpSpPr>
            <p:sp>
              <p:nvSpPr>
                <p:cNvPr id="1268768" name="Freeform 32"/>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68769" name="Freeform 33"/>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68770" name="Rectangle 34"/>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7" name="Group 35"/>
            <p:cNvGrpSpPr>
              <a:grpSpLocks/>
            </p:cNvGrpSpPr>
            <p:nvPr/>
          </p:nvGrpSpPr>
          <p:grpSpPr bwMode="auto">
            <a:xfrm>
              <a:off x="2031" y="1248"/>
              <a:ext cx="296" cy="289"/>
              <a:chOff x="1751" y="1509"/>
              <a:chExt cx="296" cy="289"/>
            </a:xfrm>
          </p:grpSpPr>
          <p:sp>
            <p:nvSpPr>
              <p:cNvPr id="1268772" name="Freeform 36"/>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68773" name="Freeform 37"/>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68774" name="Line 38"/>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68775" name="Freeform 39"/>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68776" name="Line 40"/>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68777" name="Rectangle 41"/>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8" name="Group 42"/>
            <p:cNvGrpSpPr>
              <a:grpSpLocks/>
            </p:cNvGrpSpPr>
            <p:nvPr/>
          </p:nvGrpSpPr>
          <p:grpSpPr bwMode="auto">
            <a:xfrm>
              <a:off x="2880" y="1248"/>
              <a:ext cx="325" cy="289"/>
              <a:chOff x="2600" y="1509"/>
              <a:chExt cx="325" cy="289"/>
            </a:xfrm>
          </p:grpSpPr>
          <p:sp>
            <p:nvSpPr>
              <p:cNvPr id="1268779" name="Freeform 43"/>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68780" name="Freeform 44"/>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68781" name="Rectangle 45"/>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9" name="Group 46"/>
            <p:cNvGrpSpPr>
              <a:grpSpLocks/>
            </p:cNvGrpSpPr>
            <p:nvPr/>
          </p:nvGrpSpPr>
          <p:grpSpPr bwMode="auto">
            <a:xfrm>
              <a:off x="3348" y="1248"/>
              <a:ext cx="284" cy="289"/>
              <a:chOff x="3068" y="1509"/>
              <a:chExt cx="284" cy="289"/>
            </a:xfrm>
          </p:grpSpPr>
          <p:sp>
            <p:nvSpPr>
              <p:cNvPr id="1268783" name="Freeform 47"/>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68784" name="Freeform 48"/>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68785" name="Line 49"/>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68786" name="Line 50"/>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68787" name="Line 51"/>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68788" name="Line 52"/>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68789" name="Line 53"/>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68790" name="Line 54"/>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68791" name="Line 55"/>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68792" name="Line 56"/>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68793" name="Line 57"/>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sp>
        <p:nvSpPr>
          <p:cNvPr id="1268794" name="Rectangle 58"/>
          <p:cNvSpPr>
            <a:spLocks noChangeArrowheads="1"/>
          </p:cNvSpPr>
          <p:nvPr/>
        </p:nvSpPr>
        <p:spPr bwMode="auto">
          <a:xfrm>
            <a:off x="762000" y="4186238"/>
            <a:ext cx="2371725" cy="454025"/>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add </a:t>
            </a:r>
            <a:r>
              <a:rPr lang="en-US" sz="2400" b="1">
                <a:latin typeface="Courier New" pitchFamily="49" charset="0"/>
              </a:rPr>
              <a:t>$1</a:t>
            </a:r>
            <a:r>
              <a:rPr lang="en-US" sz="2400" b="1">
                <a:solidFill>
                  <a:schemeClr val="tx1"/>
                </a:solidFill>
                <a:latin typeface="Courier New" pitchFamily="49" charset="0"/>
              </a:rPr>
              <a:t>,</a:t>
            </a:r>
            <a:r>
              <a:rPr lang="en-US" sz="2400" b="1">
                <a:solidFill>
                  <a:srgbClr val="009900"/>
                </a:solidFill>
                <a:latin typeface="Courier New" pitchFamily="49" charset="0"/>
              </a:rPr>
              <a:t>$1</a:t>
            </a:r>
            <a:r>
              <a:rPr lang="en-US" sz="2400" b="1">
                <a:solidFill>
                  <a:schemeClr val="tx1"/>
                </a:solidFill>
                <a:latin typeface="Courier New" pitchFamily="49" charset="0"/>
              </a:rPr>
              <a:t>,$3</a:t>
            </a:r>
          </a:p>
        </p:txBody>
      </p:sp>
      <p:sp>
        <p:nvSpPr>
          <p:cNvPr id="1268795" name="Rectangle 59"/>
          <p:cNvSpPr>
            <a:spLocks noChangeArrowheads="1"/>
          </p:cNvSpPr>
          <p:nvPr/>
        </p:nvSpPr>
        <p:spPr bwMode="auto">
          <a:xfrm>
            <a:off x="762000" y="5253038"/>
            <a:ext cx="2371725" cy="454025"/>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add $1,</a:t>
            </a:r>
            <a:r>
              <a:rPr lang="en-US" sz="2400" b="1">
                <a:solidFill>
                  <a:srgbClr val="009900"/>
                </a:solidFill>
                <a:latin typeface="Courier New" pitchFamily="49" charset="0"/>
              </a:rPr>
              <a:t>$1</a:t>
            </a:r>
            <a:r>
              <a:rPr lang="en-US" sz="2400" b="1">
                <a:solidFill>
                  <a:schemeClr val="tx1"/>
                </a:solidFill>
                <a:latin typeface="Courier New" pitchFamily="49" charset="0"/>
              </a:rPr>
              <a:t>,$4</a:t>
            </a:r>
          </a:p>
        </p:txBody>
      </p:sp>
      <p:grpSp>
        <p:nvGrpSpPr>
          <p:cNvPr id="10" name="Group 60"/>
          <p:cNvGrpSpPr>
            <a:grpSpLocks/>
          </p:cNvGrpSpPr>
          <p:nvPr/>
        </p:nvGrpSpPr>
        <p:grpSpPr bwMode="auto">
          <a:xfrm>
            <a:off x="3822700" y="4186238"/>
            <a:ext cx="3355975" cy="838200"/>
            <a:chOff x="1562" y="1152"/>
            <a:chExt cx="2114" cy="528"/>
          </a:xfrm>
        </p:grpSpPr>
        <p:grpSp>
          <p:nvGrpSpPr>
            <p:cNvPr id="11" name="Group 61"/>
            <p:cNvGrpSpPr>
              <a:grpSpLocks/>
            </p:cNvGrpSpPr>
            <p:nvPr/>
          </p:nvGrpSpPr>
          <p:grpSpPr bwMode="auto">
            <a:xfrm>
              <a:off x="2487" y="1152"/>
              <a:ext cx="223" cy="481"/>
              <a:chOff x="2207" y="1413"/>
              <a:chExt cx="223" cy="481"/>
            </a:xfrm>
          </p:grpSpPr>
          <p:sp>
            <p:nvSpPr>
              <p:cNvPr id="1268798" name="Freeform 62"/>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68799" name="Rectangle 63"/>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12" name="Group 64"/>
            <p:cNvGrpSpPr>
              <a:grpSpLocks/>
            </p:cNvGrpSpPr>
            <p:nvPr/>
          </p:nvGrpSpPr>
          <p:grpSpPr bwMode="auto">
            <a:xfrm>
              <a:off x="1562" y="1248"/>
              <a:ext cx="349" cy="289"/>
              <a:chOff x="1282" y="1509"/>
              <a:chExt cx="349" cy="289"/>
            </a:xfrm>
          </p:grpSpPr>
          <p:sp>
            <p:nvSpPr>
              <p:cNvPr id="1268801" name="Rectangle 65"/>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13" name="Group 66"/>
              <p:cNvGrpSpPr>
                <a:grpSpLocks/>
              </p:cNvGrpSpPr>
              <p:nvPr/>
            </p:nvGrpSpPr>
            <p:grpSpPr bwMode="auto">
              <a:xfrm>
                <a:off x="1291" y="1509"/>
                <a:ext cx="340" cy="289"/>
                <a:chOff x="1291" y="1509"/>
                <a:chExt cx="340" cy="289"/>
              </a:xfrm>
            </p:grpSpPr>
            <p:sp>
              <p:nvSpPr>
                <p:cNvPr id="1268803" name="Freeform 67"/>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68804" name="Freeform 68"/>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68805" name="Rectangle 69"/>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4" name="Group 70"/>
            <p:cNvGrpSpPr>
              <a:grpSpLocks/>
            </p:cNvGrpSpPr>
            <p:nvPr/>
          </p:nvGrpSpPr>
          <p:grpSpPr bwMode="auto">
            <a:xfrm>
              <a:off x="2031" y="1248"/>
              <a:ext cx="296" cy="289"/>
              <a:chOff x="1751" y="1509"/>
              <a:chExt cx="296" cy="289"/>
            </a:xfrm>
          </p:grpSpPr>
          <p:sp>
            <p:nvSpPr>
              <p:cNvPr id="1268807" name="Freeform 71"/>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68808" name="Freeform 72"/>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68809" name="Line 73"/>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68810" name="Freeform 74"/>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68811" name="Line 75"/>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68812" name="Rectangle 76"/>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15" name="Group 77"/>
            <p:cNvGrpSpPr>
              <a:grpSpLocks/>
            </p:cNvGrpSpPr>
            <p:nvPr/>
          </p:nvGrpSpPr>
          <p:grpSpPr bwMode="auto">
            <a:xfrm>
              <a:off x="2880" y="1248"/>
              <a:ext cx="325" cy="289"/>
              <a:chOff x="2600" y="1509"/>
              <a:chExt cx="325" cy="289"/>
            </a:xfrm>
          </p:grpSpPr>
          <p:sp>
            <p:nvSpPr>
              <p:cNvPr id="1268814" name="Freeform 78"/>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68815" name="Freeform 79"/>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68816" name="Rectangle 80"/>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6" name="Group 81"/>
            <p:cNvGrpSpPr>
              <a:grpSpLocks/>
            </p:cNvGrpSpPr>
            <p:nvPr/>
          </p:nvGrpSpPr>
          <p:grpSpPr bwMode="auto">
            <a:xfrm>
              <a:off x="3348" y="1248"/>
              <a:ext cx="284" cy="289"/>
              <a:chOff x="3068" y="1509"/>
              <a:chExt cx="284" cy="289"/>
            </a:xfrm>
          </p:grpSpPr>
          <p:sp>
            <p:nvSpPr>
              <p:cNvPr id="1268818" name="Freeform 82"/>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68819" name="Freeform 83"/>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68820" name="Line 84"/>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68821" name="Line 85"/>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68822" name="Line 86"/>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68823" name="Line 87"/>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68824" name="Line 88"/>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68825" name="Line 89"/>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68826" name="Line 90"/>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68827" name="Line 91"/>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68828" name="Line 92"/>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17" name="Group 93"/>
          <p:cNvGrpSpPr>
            <a:grpSpLocks/>
          </p:cNvGrpSpPr>
          <p:nvPr/>
        </p:nvGrpSpPr>
        <p:grpSpPr bwMode="auto">
          <a:xfrm>
            <a:off x="4508500" y="5176838"/>
            <a:ext cx="3355975" cy="838200"/>
            <a:chOff x="1562" y="1152"/>
            <a:chExt cx="2114" cy="528"/>
          </a:xfrm>
        </p:grpSpPr>
        <p:grpSp>
          <p:nvGrpSpPr>
            <p:cNvPr id="18" name="Group 94"/>
            <p:cNvGrpSpPr>
              <a:grpSpLocks/>
            </p:cNvGrpSpPr>
            <p:nvPr/>
          </p:nvGrpSpPr>
          <p:grpSpPr bwMode="auto">
            <a:xfrm>
              <a:off x="2487" y="1152"/>
              <a:ext cx="223" cy="481"/>
              <a:chOff x="2207" y="1413"/>
              <a:chExt cx="223" cy="481"/>
            </a:xfrm>
          </p:grpSpPr>
          <p:sp>
            <p:nvSpPr>
              <p:cNvPr id="1268831" name="Freeform 95"/>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68832" name="Rectangle 96"/>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19" name="Group 97"/>
            <p:cNvGrpSpPr>
              <a:grpSpLocks/>
            </p:cNvGrpSpPr>
            <p:nvPr/>
          </p:nvGrpSpPr>
          <p:grpSpPr bwMode="auto">
            <a:xfrm>
              <a:off x="1562" y="1248"/>
              <a:ext cx="349" cy="289"/>
              <a:chOff x="1282" y="1509"/>
              <a:chExt cx="349" cy="289"/>
            </a:xfrm>
          </p:grpSpPr>
          <p:sp>
            <p:nvSpPr>
              <p:cNvPr id="1268834" name="Rectangle 98"/>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20" name="Group 99"/>
              <p:cNvGrpSpPr>
                <a:grpSpLocks/>
              </p:cNvGrpSpPr>
              <p:nvPr/>
            </p:nvGrpSpPr>
            <p:grpSpPr bwMode="auto">
              <a:xfrm>
                <a:off x="1291" y="1509"/>
                <a:ext cx="340" cy="289"/>
                <a:chOff x="1291" y="1509"/>
                <a:chExt cx="340" cy="289"/>
              </a:xfrm>
            </p:grpSpPr>
            <p:sp>
              <p:nvSpPr>
                <p:cNvPr id="1268836" name="Freeform 100"/>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68837" name="Freeform 101"/>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68838" name="Rectangle 102"/>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1" name="Group 103"/>
            <p:cNvGrpSpPr>
              <a:grpSpLocks/>
            </p:cNvGrpSpPr>
            <p:nvPr/>
          </p:nvGrpSpPr>
          <p:grpSpPr bwMode="auto">
            <a:xfrm>
              <a:off x="2031" y="1248"/>
              <a:ext cx="296" cy="289"/>
              <a:chOff x="1751" y="1509"/>
              <a:chExt cx="296" cy="289"/>
            </a:xfrm>
          </p:grpSpPr>
          <p:sp>
            <p:nvSpPr>
              <p:cNvPr id="1268840" name="Freeform 104"/>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68841" name="Freeform 105"/>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68842" name="Line 106"/>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68843" name="Freeform 107"/>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68844" name="Line 108"/>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68845" name="Rectangle 109"/>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22" name="Group 110"/>
            <p:cNvGrpSpPr>
              <a:grpSpLocks/>
            </p:cNvGrpSpPr>
            <p:nvPr/>
          </p:nvGrpSpPr>
          <p:grpSpPr bwMode="auto">
            <a:xfrm>
              <a:off x="2880" y="1248"/>
              <a:ext cx="325" cy="289"/>
              <a:chOff x="2600" y="1509"/>
              <a:chExt cx="325" cy="289"/>
            </a:xfrm>
          </p:grpSpPr>
          <p:sp>
            <p:nvSpPr>
              <p:cNvPr id="1268847" name="Freeform 111"/>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68848" name="Freeform 112"/>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68849" name="Rectangle 113"/>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3" name="Group 114"/>
            <p:cNvGrpSpPr>
              <a:grpSpLocks/>
            </p:cNvGrpSpPr>
            <p:nvPr/>
          </p:nvGrpSpPr>
          <p:grpSpPr bwMode="auto">
            <a:xfrm>
              <a:off x="3348" y="1248"/>
              <a:ext cx="284" cy="289"/>
              <a:chOff x="3068" y="1509"/>
              <a:chExt cx="284" cy="289"/>
            </a:xfrm>
          </p:grpSpPr>
          <p:sp>
            <p:nvSpPr>
              <p:cNvPr id="1268851" name="Freeform 115"/>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68852" name="Freeform 116"/>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68853" name="Line 117"/>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68854" name="Line 118"/>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68855" name="Line 119"/>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68856" name="Line 120"/>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68857" name="Line 121"/>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68858" name="Line 122"/>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68859" name="Line 123"/>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68860" name="Line 124"/>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68861" name="Line 125"/>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sp>
        <p:nvSpPr>
          <p:cNvPr id="1268932" name="Rectangle 196"/>
          <p:cNvSpPr>
            <a:spLocks noGrp="1" noChangeArrowheads="1"/>
          </p:cNvSpPr>
          <p:nvPr>
            <p:ph type="body" idx="1"/>
          </p:nvPr>
        </p:nvSpPr>
        <p:spPr>
          <a:xfrm>
            <a:off x="381000" y="838200"/>
            <a:ext cx="8305800" cy="1511300"/>
          </a:xfrm>
          <a:noFill/>
          <a:ln/>
        </p:spPr>
        <p:txBody>
          <a:bodyPr>
            <a:normAutofit fontScale="85000" lnSpcReduction="20000"/>
          </a:bodyPr>
          <a:lstStyle/>
          <a:p>
            <a:pPr marL="342900" indent="-342900">
              <a:lnSpc>
                <a:spcPct val="100000"/>
              </a:lnSpc>
              <a:spcBef>
                <a:spcPct val="30000"/>
              </a:spcBef>
            </a:pPr>
            <a:r>
              <a:rPr lang="en-US"/>
              <a:t>Another potential data hazard can occur when there is a conflict between the result of the WB stage instruction and the MEM stage instruction – which should be forwarded?</a:t>
            </a:r>
          </a:p>
        </p:txBody>
      </p:sp>
      <p:sp>
        <p:nvSpPr>
          <p:cNvPr id="118" name="Slide Number Placeholder 117"/>
          <p:cNvSpPr>
            <a:spLocks noGrp="1"/>
          </p:cNvSpPr>
          <p:nvPr>
            <p:ph type="sldNum" sz="quarter" idx="12"/>
          </p:nvPr>
        </p:nvSpPr>
        <p:spPr/>
        <p:txBody>
          <a:bodyPr/>
          <a:lstStyle/>
          <a:p>
            <a:fld id="{363C3B3F-3409-489D-8424-19C2AF53C6BC}" type="slidenum">
              <a:rPr lang="en-US" smtClean="0"/>
              <a:t>9</a:t>
            </a:fld>
            <a:endParaRPr lang="en-US"/>
          </a:p>
        </p:txBody>
      </p:sp>
      <p:sp>
        <p:nvSpPr>
          <p:cNvPr id="119" name="Footer Placeholder 118"/>
          <p:cNvSpPr>
            <a:spLocks noGrp="1"/>
          </p:cNvSpPr>
          <p:nvPr>
            <p:ph type="ftr" sz="quarter" idx="11"/>
          </p:nvPr>
        </p:nvSpPr>
        <p:spPr/>
        <p:txBody>
          <a:bodyPr/>
          <a:lstStyle/>
          <a:p>
            <a:r>
              <a:rPr lang="en-US" smtClean="0"/>
              <a:t>CSE340, ACH</a:t>
            </a:r>
            <a:endParaRPr lang="en-US"/>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208</TotalTime>
  <Words>1919</Words>
  <Application>Microsoft Office PowerPoint</Application>
  <PresentationFormat>On-screen Show (4:3)</PresentationFormat>
  <Paragraphs>716</Paragraphs>
  <Slides>21</Slides>
  <Notes>14</Notes>
  <HiddenSlides>4</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Courier New</vt:lpstr>
      <vt:lpstr>Wingdings</vt:lpstr>
      <vt:lpstr>Office Theme</vt:lpstr>
      <vt:lpstr>CSE 340  Computer Architecture  Summer 2017   Overcoming Data Hazards</vt:lpstr>
      <vt:lpstr>Review: MIPS Pipeline Data and Control Paths</vt:lpstr>
      <vt:lpstr>Control Settings</vt:lpstr>
      <vt:lpstr>Review: One Way to “Fix” a Data Hazard</vt:lpstr>
      <vt:lpstr>Review: Another Way to “Fix” a Data Hazard</vt:lpstr>
      <vt:lpstr>Data Forwarding (aka Bypassing)</vt:lpstr>
      <vt:lpstr>Data Forwarding Control Conditions</vt:lpstr>
      <vt:lpstr>Forwarding Illustration</vt:lpstr>
      <vt:lpstr>Yet Another Complication!</vt:lpstr>
      <vt:lpstr>Yet Another Complication!</vt:lpstr>
      <vt:lpstr>Corrected Data Forwarding Control Conditions</vt:lpstr>
      <vt:lpstr>Datapath with Forwarding Hardware</vt:lpstr>
      <vt:lpstr>Datapath with Forwarding Hardware</vt:lpstr>
      <vt:lpstr>Memory-to-Memory Copies</vt:lpstr>
      <vt:lpstr>Forwarding with Load-use Data Hazards</vt:lpstr>
      <vt:lpstr>Forwarding with Load-use Data Hazards</vt:lpstr>
      <vt:lpstr>Load-use Hazard Detection Unit</vt:lpstr>
      <vt:lpstr>Stall Hardware</vt:lpstr>
      <vt:lpstr>Adding the Hazard Hardware</vt:lpstr>
      <vt:lpstr>Adding the Hazard Hardware</vt:lpstr>
      <vt:lpstr>Next Lecture and Reminders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431  Computer Architecture  Fall 2005  Lecture 07: Overcoming Data Hazards</dc:title>
  <dc:creator>Amitabha Chakrabarty</dc:creator>
  <cp:lastModifiedBy>Amitabha Chakrabarty</cp:lastModifiedBy>
  <cp:revision>11</cp:revision>
  <dcterms:created xsi:type="dcterms:W3CDTF">2013-05-16T05:16:01Z</dcterms:created>
  <dcterms:modified xsi:type="dcterms:W3CDTF">2017-05-07T05:57:21Z</dcterms:modified>
</cp:coreProperties>
</file>