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1092" r:id="rId2"/>
    <p:sldId id="1104" r:id="rId3"/>
    <p:sldId id="1097" r:id="rId4"/>
    <p:sldId id="1094" r:id="rId5"/>
    <p:sldId id="1095" r:id="rId6"/>
    <p:sldId id="1122" r:id="rId7"/>
    <p:sldId id="1093" r:id="rId8"/>
    <p:sldId id="1123" r:id="rId9"/>
    <p:sldId id="1103" r:id="rId10"/>
    <p:sldId id="1099" r:id="rId11"/>
    <p:sldId id="1121" r:id="rId12"/>
    <p:sldId id="1100" r:id="rId13"/>
    <p:sldId id="1101" r:id="rId14"/>
    <p:sldId id="1102" r:id="rId15"/>
    <p:sldId id="1105" r:id="rId16"/>
    <p:sldId id="1106" r:id="rId17"/>
    <p:sldId id="1107" r:id="rId18"/>
    <p:sldId id="1108" r:id="rId19"/>
    <p:sldId id="1109" r:id="rId20"/>
    <p:sldId id="1110" r:id="rId21"/>
    <p:sldId id="1111" r:id="rId22"/>
    <p:sldId id="1113" r:id="rId23"/>
    <p:sldId id="1112" r:id="rId24"/>
    <p:sldId id="1114" r:id="rId25"/>
    <p:sldId id="1115" r:id="rId26"/>
    <p:sldId id="1116" r:id="rId27"/>
    <p:sldId id="1117" r:id="rId28"/>
    <p:sldId id="1119" r:id="rId29"/>
    <p:sldId id="1124" r:id="rId30"/>
    <p:sldId id="1125" r:id="rId31"/>
    <p:sldId id="1126" r:id="rId32"/>
    <p:sldId id="1127" r:id="rId33"/>
    <p:sldId id="1128" r:id="rId34"/>
    <p:sldId id="1129" r:id="rId35"/>
    <p:sldId id="1130" r:id="rId36"/>
    <p:sldId id="1132" r:id="rId37"/>
    <p:sldId id="1134" r:id="rId38"/>
    <p:sldId id="1133" r:id="rId39"/>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96" autoAdjust="0"/>
    <p:restoredTop sz="94660"/>
  </p:normalViewPr>
  <p:slideViewPr>
    <p:cSldViewPr>
      <p:cViewPr varScale="1">
        <p:scale>
          <a:sx n="122" d="100"/>
          <a:sy n="122" d="100"/>
        </p:scale>
        <p:origin x="121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sz="quarter" idx="1"/>
          </p:nvPr>
        </p:nvSpPr>
        <p:spPr>
          <a:xfrm>
            <a:off x="4021295" y="1"/>
            <a:ext cx="3076363" cy="511731"/>
          </a:xfrm>
          <a:prstGeom prst="rect">
            <a:avLst/>
          </a:prstGeom>
        </p:spPr>
        <p:txBody>
          <a:bodyPr vert="horz" lIns="99048" tIns="49524" rIns="99048" bIns="49524" rtlCol="0"/>
          <a:lstStyle>
            <a:lvl1pPr algn="r">
              <a:defRPr sz="1300"/>
            </a:lvl1pPr>
          </a:lstStyle>
          <a:p>
            <a:fld id="{B93F067D-F027-4E98-AF32-989FA378A0F9}" type="datetimeFigureOut">
              <a:rPr lang="zh-TW" altLang="en-US" smtClean="0"/>
              <a:t>2022/9/3</a:t>
            </a:fld>
            <a:endParaRPr lang="zh-TW" altLang="en-US"/>
          </a:p>
        </p:txBody>
      </p:sp>
      <p:sp>
        <p:nvSpPr>
          <p:cNvPr id="4" name="頁尾版面配置區 3"/>
          <p:cNvSpPr>
            <a:spLocks noGrp="1"/>
          </p:cNvSpPr>
          <p:nvPr>
            <p:ph type="ftr" sz="quarter" idx="2"/>
          </p:nvPr>
        </p:nvSpPr>
        <p:spPr>
          <a:xfrm>
            <a:off x="1" y="9721107"/>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1295" y="9721107"/>
            <a:ext cx="3076363" cy="511731"/>
          </a:xfrm>
          <a:prstGeom prst="rect">
            <a:avLst/>
          </a:prstGeom>
        </p:spPr>
        <p:txBody>
          <a:bodyPr vert="horz" lIns="99048" tIns="49524" rIns="99048" bIns="49524" rtlCol="0" anchor="b"/>
          <a:lstStyle>
            <a:lvl1pPr algn="r">
              <a:defRPr sz="1300"/>
            </a:lvl1pPr>
          </a:lstStyle>
          <a:p>
            <a:fld id="{60A5B7DC-6D68-4228-BE8F-D6E871D01B0B}" type="slidenum">
              <a:rPr lang="zh-TW" altLang="en-US" smtClean="0"/>
              <a:t>‹#›</a:t>
            </a:fld>
            <a:endParaRPr lang="zh-TW" altLang="en-US"/>
          </a:p>
        </p:txBody>
      </p:sp>
    </p:spTree>
    <p:extLst>
      <p:ext uri="{BB962C8B-B14F-4D97-AF65-F5344CB8AC3E}">
        <p14:creationId xmlns:p14="http://schemas.microsoft.com/office/powerpoint/2010/main" val="1997137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4021295" y="1"/>
            <a:ext cx="3076363" cy="511731"/>
          </a:xfrm>
          <a:prstGeom prst="rect">
            <a:avLst/>
          </a:prstGeom>
        </p:spPr>
        <p:txBody>
          <a:bodyPr vert="horz" lIns="99048" tIns="49524" rIns="99048" bIns="49524" rtlCol="0"/>
          <a:lstStyle>
            <a:lvl1pPr algn="r">
              <a:defRPr sz="1300"/>
            </a:lvl1pPr>
          </a:lstStyle>
          <a:p>
            <a:fld id="{942E59E5-AD01-46EF-84E4-83AA8D92992E}" type="datetimeFigureOut">
              <a:rPr lang="zh-TW" altLang="en-US" smtClean="0"/>
              <a:t>2022/9/3</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7"/>
            <a:ext cx="3076363" cy="511731"/>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1295" y="9721107"/>
            <a:ext cx="3076363" cy="511731"/>
          </a:xfrm>
          <a:prstGeom prst="rect">
            <a:avLst/>
          </a:prstGeom>
        </p:spPr>
        <p:txBody>
          <a:bodyPr vert="horz" lIns="99048" tIns="49524" rIns="99048" bIns="49524" rtlCol="0" anchor="b"/>
          <a:lstStyle>
            <a:lvl1pPr algn="r">
              <a:defRPr sz="1300"/>
            </a:lvl1pPr>
          </a:lstStyle>
          <a:p>
            <a:fld id="{5AA363F8-D702-4E8B-9B46-F4CAE6AA0C2B}" type="slidenum">
              <a:rPr lang="zh-TW" altLang="en-US" smtClean="0"/>
              <a:t>‹#›</a:t>
            </a:fld>
            <a:endParaRPr lang="zh-TW" altLang="en-US"/>
          </a:p>
        </p:txBody>
      </p:sp>
    </p:spTree>
    <p:extLst>
      <p:ext uri="{BB962C8B-B14F-4D97-AF65-F5344CB8AC3E}">
        <p14:creationId xmlns:p14="http://schemas.microsoft.com/office/powerpoint/2010/main" val="916836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5" name="投影片編號版面配置區 4"/>
          <p:cNvSpPr>
            <a:spLocks noGrp="1"/>
          </p:cNvSpPr>
          <p:nvPr>
            <p:ph type="sldNum" sz="quarter" idx="10"/>
          </p:nvPr>
        </p:nvSpPr>
        <p:spPr/>
        <p:txBody>
          <a:bodyPr/>
          <a:lstStyle/>
          <a:p>
            <a:fld id="{5AA363F8-D702-4E8B-9B46-F4CAE6AA0C2B}" type="slidenum">
              <a:rPr lang="zh-TW" altLang="en-US" smtClean="0"/>
              <a:t>1</a:t>
            </a:fld>
            <a:endParaRPr lang="zh-TW" altLang="en-US"/>
          </a:p>
        </p:txBody>
      </p:sp>
    </p:spTree>
    <p:extLst>
      <p:ext uri="{BB962C8B-B14F-4D97-AF65-F5344CB8AC3E}">
        <p14:creationId xmlns:p14="http://schemas.microsoft.com/office/powerpoint/2010/main" val="83430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69" descr="MMS PT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8" descr="ntut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644900"/>
            <a:ext cx="2195513"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7"/>
          <p:cNvSpPr>
            <a:spLocks noGrp="1" noChangeArrowheads="1"/>
          </p:cNvSpPr>
          <p:nvPr>
            <p:ph type="ctrTitle"/>
          </p:nvPr>
        </p:nvSpPr>
        <p:spPr>
          <a:xfrm>
            <a:off x="611188" y="1916113"/>
            <a:ext cx="7958137" cy="1223962"/>
          </a:xfrm>
        </p:spPr>
        <p:txBody>
          <a:bodyPr/>
          <a:lstStyle>
            <a:lvl1pPr algn="r">
              <a:defRPr sz="4400"/>
            </a:lvl1pPr>
          </a:lstStyle>
          <a:p>
            <a:r>
              <a:rPr lang="zh-TW" altLang="en-US"/>
              <a:t>按一下以編輯母片標題樣式</a:t>
            </a:r>
          </a:p>
        </p:txBody>
      </p:sp>
      <p:sp>
        <p:nvSpPr>
          <p:cNvPr id="8200" name="Rectangle 8"/>
          <p:cNvSpPr>
            <a:spLocks noGrp="1" noChangeArrowheads="1"/>
          </p:cNvSpPr>
          <p:nvPr>
            <p:ph type="subTitle" idx="1"/>
          </p:nvPr>
        </p:nvSpPr>
        <p:spPr>
          <a:xfrm>
            <a:off x="2555875" y="3644900"/>
            <a:ext cx="6048375" cy="1296988"/>
          </a:xfrm>
        </p:spPr>
        <p:txBody>
          <a:bodyPr/>
          <a:lstStyle>
            <a:lvl1pPr marL="0" indent="0" algn="r">
              <a:buFontTx/>
              <a:buNone/>
              <a:defRPr sz="3200"/>
            </a:lvl1pPr>
          </a:lstStyle>
          <a:p>
            <a:r>
              <a:rPr lang="zh-TW" altLang="en-US"/>
              <a:t>按一下以編輯母片副標題樣式</a:t>
            </a:r>
          </a:p>
        </p:txBody>
      </p:sp>
      <p:sp>
        <p:nvSpPr>
          <p:cNvPr id="6" name="Rectangle 59"/>
          <p:cNvSpPr>
            <a:spLocks noGrp="1" noChangeArrowheads="1"/>
          </p:cNvSpPr>
          <p:nvPr>
            <p:ph type="dt" sz="half" idx="10"/>
          </p:nvPr>
        </p:nvSpPr>
        <p:spPr>
          <a:xfrm>
            <a:off x="900113" y="5949950"/>
            <a:ext cx="2565400" cy="331788"/>
          </a:xfrm>
        </p:spPr>
        <p:txBody>
          <a:bodyPr/>
          <a:lstStyle>
            <a:lvl1pPr>
              <a:defRPr/>
            </a:lvl1pPr>
          </a:lstStyle>
          <a:p>
            <a:fld id="{F703AA86-BC74-4AD9-8BCE-7248E2ED1B48}" type="datetime1">
              <a:rPr lang="zh-TW" altLang="en-US" smtClean="0"/>
              <a:t>2022/9/3</a:t>
            </a:fld>
            <a:endParaRPr lang="zh-TW" altLang="en-US"/>
          </a:p>
        </p:txBody>
      </p:sp>
      <p:sp>
        <p:nvSpPr>
          <p:cNvPr id="7" name="Rectangle 64"/>
          <p:cNvSpPr>
            <a:spLocks noGrp="1" noChangeArrowheads="1"/>
          </p:cNvSpPr>
          <p:nvPr>
            <p:ph type="sldNum" sz="quarter" idx="11"/>
          </p:nvPr>
        </p:nvSpPr>
        <p:spPr/>
        <p:txBody>
          <a:bodyPr/>
          <a:lstStyle>
            <a:lvl1pPr>
              <a:defRPr/>
            </a:lvl1pPr>
          </a:lstStyle>
          <a:p>
            <a:fld id="{E6C32BE3-B00D-43DE-97D9-39F57F6548AB}" type="slidenum">
              <a:rPr lang="zh-TW" altLang="en-US" smtClean="0"/>
              <a:t>‹#›</a:t>
            </a:fld>
            <a:endParaRPr lang="zh-TW" altLang="en-US"/>
          </a:p>
        </p:txBody>
      </p:sp>
      <p:sp>
        <p:nvSpPr>
          <p:cNvPr id="8" name="Rectangle 71"/>
          <p:cNvSpPr>
            <a:spLocks noGrp="1" noChangeArrowheads="1"/>
          </p:cNvSpPr>
          <p:nvPr>
            <p:ph type="ftr" sz="quarter" idx="12"/>
          </p:nvPr>
        </p:nvSpPr>
        <p:spPr>
          <a:xfrm>
            <a:off x="3549650" y="6453188"/>
            <a:ext cx="2967038" cy="288925"/>
          </a:xfrm>
        </p:spPr>
        <p:txBody>
          <a:bodyPr/>
          <a:lstStyle>
            <a:lvl1pPr>
              <a:defRPr/>
            </a:lvl1pPr>
          </a:lstStyle>
          <a:p>
            <a:r>
              <a:rPr lang="en-US" altLang="zh-TW"/>
              <a:t>NTUT MMS LA28B</a:t>
            </a:r>
            <a:endParaRPr lang="zh-TW" altLang="en-US"/>
          </a:p>
        </p:txBody>
      </p:sp>
    </p:spTree>
    <p:extLst>
      <p:ext uri="{BB962C8B-B14F-4D97-AF65-F5344CB8AC3E}">
        <p14:creationId xmlns:p14="http://schemas.microsoft.com/office/powerpoint/2010/main" val="280657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10E85106-2806-4FD9-A2C5-AA4B2F60C95A}" type="datetime1">
              <a:rPr lang="zh-TW" altLang="en-US" smtClean="0"/>
              <a:t>2022/9/3</a:t>
            </a:fld>
            <a:endParaRPr lang="zh-TW" altLang="en-US"/>
          </a:p>
        </p:txBody>
      </p:sp>
      <p:sp>
        <p:nvSpPr>
          <p:cNvPr id="5"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6"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405198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04038" y="0"/>
            <a:ext cx="2239962" cy="62261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0"/>
            <a:ext cx="6572250" cy="62261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387321C0-EB65-4B7B-8B7E-85464305D660}" type="datetime1">
              <a:rPr lang="zh-TW" altLang="en-US" smtClean="0"/>
              <a:t>2022/9/3</a:t>
            </a:fld>
            <a:endParaRPr lang="zh-TW" altLang="en-US"/>
          </a:p>
        </p:txBody>
      </p:sp>
      <p:sp>
        <p:nvSpPr>
          <p:cNvPr id="5"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6"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24352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a:t>按一下以編輯母片標題樣式</a:t>
            </a:r>
          </a:p>
        </p:txBody>
      </p:sp>
      <p:sp>
        <p:nvSpPr>
          <p:cNvPr id="3" name="內容版面配置區 2"/>
          <p:cNvSpPr>
            <a:spLocks noGrp="1"/>
          </p:cNvSpPr>
          <p:nvPr>
            <p:ph sz="half" idx="1"/>
          </p:nvPr>
        </p:nvSpPr>
        <p:spPr>
          <a:xfrm>
            <a:off x="179388" y="908050"/>
            <a:ext cx="4351337" cy="53181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683125" y="908050"/>
            <a:ext cx="4352925" cy="53181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83953791-A0A1-497D-B19A-34E080DFF1EE}"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3731948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179388" y="908050"/>
            <a:ext cx="4351337" cy="53181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3125" y="908050"/>
            <a:ext cx="4352925" cy="53181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7ACD9E80-7890-4AB2-9976-C4A5579AF58F}"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297924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2232025" y="0"/>
            <a:ext cx="6911975" cy="7207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179388" y="908050"/>
            <a:ext cx="8856662" cy="25828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79388" y="3643313"/>
            <a:ext cx="8856662" cy="258286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ED33A7D3-281F-4136-BC29-91CF654E8363}"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87811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7922C236-623D-41F4-8F91-DD5A71B2011D}" type="datetime1">
              <a:rPr lang="zh-TW" altLang="en-US" smtClean="0"/>
              <a:t>2022/9/3</a:t>
            </a:fld>
            <a:endParaRPr lang="zh-TW" altLang="en-US"/>
          </a:p>
        </p:txBody>
      </p:sp>
      <p:sp>
        <p:nvSpPr>
          <p:cNvPr id="5"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6"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350877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fld id="{8D522530-118D-40B5-AFFE-32795714850B}" type="datetime1">
              <a:rPr lang="zh-TW" altLang="en-US" smtClean="0"/>
              <a:t>2022/9/3</a:t>
            </a:fld>
            <a:endParaRPr lang="zh-TW" altLang="en-US"/>
          </a:p>
        </p:txBody>
      </p:sp>
      <p:sp>
        <p:nvSpPr>
          <p:cNvPr id="5"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6"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371470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908050"/>
            <a:ext cx="4351337"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3125" y="908050"/>
            <a:ext cx="4352925"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65951AAE-08B1-4EB4-98B1-04BE888BBC6D}"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109146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fld id="{BE8CD16F-5B8D-4379-8EE1-EFADE7BA3FD1}" type="datetime1">
              <a:rPr lang="zh-TW" altLang="en-US" smtClean="0"/>
              <a:t>2022/9/3</a:t>
            </a:fld>
            <a:endParaRPr lang="zh-TW" altLang="en-US"/>
          </a:p>
        </p:txBody>
      </p:sp>
      <p:sp>
        <p:nvSpPr>
          <p:cNvPr id="8"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9"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268501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fld id="{4E3A4CE9-4808-4C93-A655-72D7BE233D7C}" type="datetime1">
              <a:rPr lang="zh-TW" altLang="en-US" smtClean="0"/>
              <a:t>2022/9/3</a:t>
            </a:fld>
            <a:endParaRPr lang="zh-TW" altLang="en-US"/>
          </a:p>
        </p:txBody>
      </p:sp>
      <p:sp>
        <p:nvSpPr>
          <p:cNvPr id="4"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5"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97879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21AD7C5C-B4E4-424A-87C9-F4D628F590CC}" type="datetime1">
              <a:rPr lang="zh-TW" altLang="en-US" smtClean="0"/>
              <a:t>2022/9/3</a:t>
            </a:fld>
            <a:endParaRPr lang="zh-TW" altLang="en-US"/>
          </a:p>
        </p:txBody>
      </p:sp>
      <p:sp>
        <p:nvSpPr>
          <p:cNvPr id="3"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4"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5571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fld id="{07E01F1F-64AB-4305-90D3-4A6FFDD29E90}"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264889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fld id="{B0CD3163-CF90-4196-85A3-523473DDABA8}" type="datetime1">
              <a:rPr lang="zh-TW" altLang="en-US" smtClean="0"/>
              <a:t>2022/9/3</a:t>
            </a:fld>
            <a:endParaRPr lang="zh-TW" altLang="en-US"/>
          </a:p>
        </p:txBody>
      </p:sp>
      <p:sp>
        <p:nvSpPr>
          <p:cNvPr id="6" name="Rectangle 54"/>
          <p:cNvSpPr>
            <a:spLocks noGrp="1" noChangeArrowheads="1"/>
          </p:cNvSpPr>
          <p:nvPr>
            <p:ph type="ftr" sz="quarter" idx="11"/>
          </p:nvPr>
        </p:nvSpPr>
        <p:spPr>
          <a:ln/>
        </p:spPr>
        <p:txBody>
          <a:bodyPr/>
          <a:lstStyle>
            <a:lvl1pPr>
              <a:defRPr/>
            </a:lvl1pPr>
          </a:lstStyle>
          <a:p>
            <a:r>
              <a:rPr lang="en-US" altLang="zh-TW"/>
              <a:t>NTUT MMS LA28B</a:t>
            </a:r>
            <a:endParaRPr lang="zh-TW" altLang="en-US"/>
          </a:p>
        </p:txBody>
      </p:sp>
      <p:sp>
        <p:nvSpPr>
          <p:cNvPr id="7" name="Rectangle 55"/>
          <p:cNvSpPr>
            <a:spLocks noGrp="1" noChangeArrowheads="1"/>
          </p:cNvSpPr>
          <p:nvPr>
            <p:ph type="sldNum" sz="quarter" idx="12"/>
          </p:nvPr>
        </p:nvSpPr>
        <p:spPr>
          <a:ln/>
        </p:spPr>
        <p:txBody>
          <a:bodyPr/>
          <a:lstStyle>
            <a:lvl1pPr>
              <a:defRPr/>
            </a:lvl1pPr>
          </a:lstStyle>
          <a:p>
            <a:fld id="{E6C32BE3-B00D-43DE-97D9-39F57F6548AB}" type="slidenum">
              <a:rPr lang="zh-TW" altLang="en-US" smtClean="0"/>
              <a:t>‹#›</a:t>
            </a:fld>
            <a:endParaRPr lang="zh-TW" altLang="en-US"/>
          </a:p>
        </p:txBody>
      </p:sp>
    </p:spTree>
    <p:extLst>
      <p:ext uri="{BB962C8B-B14F-4D97-AF65-F5344CB8AC3E}">
        <p14:creationId xmlns:p14="http://schemas.microsoft.com/office/powerpoint/2010/main" val="425964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62"/>
          <p:cNvGraphicFramePr>
            <a:graphicFrameLocks noChangeAspect="1"/>
          </p:cNvGraphicFramePr>
          <p:nvPr/>
        </p:nvGraphicFramePr>
        <p:xfrm>
          <a:off x="0" y="-26988"/>
          <a:ext cx="9144000" cy="6707188"/>
        </p:xfrm>
        <a:graphic>
          <a:graphicData uri="http://schemas.openxmlformats.org/presentationml/2006/ole">
            <mc:AlternateContent xmlns:mc="http://schemas.openxmlformats.org/markup-compatibility/2006">
              <mc:Choice xmlns:v="urn:schemas-microsoft-com:vml" Requires="v">
                <p:oleObj name="PhotoImpact" r:id="rId16" imgW="12673016" imgH="9295238" progId="PI3.Image">
                  <p:embed/>
                </p:oleObj>
              </mc:Choice>
              <mc:Fallback>
                <p:oleObj name="PhotoImpact" r:id="rId16" imgW="12673016" imgH="9295238" progId="PI3.Imag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6988"/>
                        <a:ext cx="9144000" cy="670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2"/>
          <p:cNvSpPr>
            <a:spLocks noGrp="1" noChangeArrowheads="1"/>
          </p:cNvSpPr>
          <p:nvPr>
            <p:ph type="title"/>
          </p:nvPr>
        </p:nvSpPr>
        <p:spPr bwMode="auto">
          <a:xfrm>
            <a:off x="2232025" y="0"/>
            <a:ext cx="69119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3"/>
          <p:cNvSpPr>
            <a:spLocks noGrp="1" noChangeArrowheads="1"/>
          </p:cNvSpPr>
          <p:nvPr>
            <p:ph type="body" idx="1"/>
          </p:nvPr>
        </p:nvSpPr>
        <p:spPr bwMode="auto">
          <a:xfrm>
            <a:off x="179388" y="908050"/>
            <a:ext cx="8856662"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 name="Rectangle 4"/>
          <p:cNvSpPr>
            <a:spLocks noGrp="1" noChangeArrowheads="1"/>
          </p:cNvSpPr>
          <p:nvPr>
            <p:ph type="dt" sz="half" idx="2"/>
          </p:nvPr>
        </p:nvSpPr>
        <p:spPr bwMode="auto">
          <a:xfrm>
            <a:off x="468313" y="6381750"/>
            <a:ext cx="2133600"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Courier New" pitchFamily="49" charset="0"/>
              </a:defRPr>
            </a:lvl1pPr>
          </a:lstStyle>
          <a:p>
            <a:fld id="{80AD3013-26AB-46DB-8F98-06DFE419DF9F}" type="datetime1">
              <a:rPr lang="zh-TW" altLang="en-US" smtClean="0"/>
              <a:t>2022/9/3</a:t>
            </a:fld>
            <a:endParaRPr lang="zh-TW" altLang="en-US"/>
          </a:p>
        </p:txBody>
      </p:sp>
      <p:sp>
        <p:nvSpPr>
          <p:cNvPr id="1078" name="Rectangle 54"/>
          <p:cNvSpPr>
            <a:spLocks noGrp="1" noChangeArrowheads="1"/>
          </p:cNvSpPr>
          <p:nvPr>
            <p:ph type="ftr" sz="quarter" idx="3"/>
          </p:nvPr>
        </p:nvSpPr>
        <p:spPr bwMode="auto">
          <a:xfrm>
            <a:off x="3203575" y="6453188"/>
            <a:ext cx="2967038"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Courier New" pitchFamily="49" charset="0"/>
              </a:defRPr>
            </a:lvl1pPr>
          </a:lstStyle>
          <a:p>
            <a:r>
              <a:rPr lang="en-US" altLang="zh-TW"/>
              <a:t>NTUT MMS LA28B</a:t>
            </a:r>
            <a:endParaRPr lang="zh-TW" altLang="en-US"/>
          </a:p>
        </p:txBody>
      </p:sp>
      <p:sp>
        <p:nvSpPr>
          <p:cNvPr id="1079" name="Rectangle 55"/>
          <p:cNvSpPr>
            <a:spLocks noGrp="1" noChangeArrowheads="1"/>
          </p:cNvSpPr>
          <p:nvPr>
            <p:ph type="sldNum" sz="quarter" idx="4"/>
          </p:nvPr>
        </p:nvSpPr>
        <p:spPr bwMode="auto">
          <a:xfrm>
            <a:off x="6948488"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latin typeface="Courier New" pitchFamily="49" charset="0"/>
              </a:defRPr>
            </a:lvl1pPr>
          </a:lstStyle>
          <a:p>
            <a:fld id="{E6C32BE3-B00D-43DE-97D9-39F57F6548AB}"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kumimoji="1" sz="2400" b="1">
          <a:solidFill>
            <a:schemeClr val="tx1"/>
          </a:solidFill>
          <a:latin typeface="+mj-lt"/>
          <a:ea typeface="+mj-ea"/>
          <a:cs typeface="+mj-cs"/>
        </a:defRPr>
      </a:lvl1pPr>
      <a:lvl2pPr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2pPr>
      <a:lvl3pPr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3pPr>
      <a:lvl4pPr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4pPr>
      <a:lvl5pPr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5pPr>
      <a:lvl6pPr marL="457200"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6pPr>
      <a:lvl7pPr marL="914400"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7pPr>
      <a:lvl8pPr marL="1371600"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8pPr>
      <a:lvl9pPr marL="1828800" algn="l" rtl="0" eaLnBrk="1" fontAlgn="base" hangingPunct="1">
        <a:spcBef>
          <a:spcPct val="0"/>
        </a:spcBef>
        <a:spcAft>
          <a:spcPct val="0"/>
        </a:spcAft>
        <a:defRPr kumimoji="1" sz="2400" b="1">
          <a:solidFill>
            <a:schemeClr val="tx1"/>
          </a:solidFill>
          <a:latin typeface="Comic Sans MS" pitchFamily="66" charset="0"/>
          <a:ea typeface="新細明體" pitchFamily="18" charset="-120"/>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learngitbranching.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3600" dirty="0"/>
              <a:t>Understand the basic of </a:t>
            </a:r>
            <a:br>
              <a:rPr lang="en-US" altLang="zh-TW" sz="3600" dirty="0"/>
            </a:br>
            <a:r>
              <a:rPr lang="en-US" altLang="zh-TW" sz="3600" dirty="0" err="1"/>
              <a:t>Git</a:t>
            </a:r>
            <a:r>
              <a:rPr lang="en-US" altLang="zh-TW" sz="3600" dirty="0"/>
              <a:t> &amp; GitHub</a:t>
            </a:r>
          </a:p>
        </p:txBody>
      </p:sp>
      <p:sp>
        <p:nvSpPr>
          <p:cNvPr id="3" name="副標題 2"/>
          <p:cNvSpPr>
            <a:spLocks noGrp="1"/>
          </p:cNvSpPr>
          <p:nvPr>
            <p:ph type="subTitle" idx="1"/>
          </p:nvPr>
        </p:nvSpPr>
        <p:spPr/>
        <p:txBody>
          <a:bodyPr/>
          <a:lstStyle/>
          <a:p>
            <a:r>
              <a:rPr lang="zh-TW" altLang="en-US" dirty="0"/>
              <a:t>國立台北科技大學電子工程系</a:t>
            </a:r>
            <a:endParaRPr lang="en-US" altLang="zh-TW" dirty="0"/>
          </a:p>
          <a:p>
            <a:r>
              <a:rPr lang="zh-TW" altLang="en-US" dirty="0"/>
              <a:t>黃士嘉老師</a:t>
            </a:r>
          </a:p>
        </p:txBody>
      </p:sp>
      <p:sp>
        <p:nvSpPr>
          <p:cNvPr id="5" name="投影片編號版面配置區 4"/>
          <p:cNvSpPr>
            <a:spLocks noGrp="1"/>
          </p:cNvSpPr>
          <p:nvPr>
            <p:ph type="sldNum" sz="quarter" idx="11"/>
          </p:nvPr>
        </p:nvSpPr>
        <p:spPr/>
        <p:txBody>
          <a:bodyPr/>
          <a:lstStyle/>
          <a:p>
            <a:fld id="{E6C32BE3-B00D-43DE-97D9-39F57F6548AB}" type="slidenum">
              <a:rPr lang="zh-TW" altLang="en-US" smtClean="0"/>
              <a:t>1</a:t>
            </a:fld>
            <a:endParaRPr lang="zh-TW" altLang="en-US" dirty="0"/>
          </a:p>
        </p:txBody>
      </p:sp>
    </p:spTree>
    <p:extLst>
      <p:ext uri="{BB962C8B-B14F-4D97-AF65-F5344CB8AC3E}">
        <p14:creationId xmlns:p14="http://schemas.microsoft.com/office/powerpoint/2010/main" val="54143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work flow of </a:t>
            </a:r>
            <a:r>
              <a:rPr lang="en-US" altLang="zh-TW" dirty="0" err="1"/>
              <a:t>Git</a:t>
            </a:r>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10</a:t>
            </a:fld>
            <a:endParaRPr lang="zh-TW" altLang="en-US"/>
          </a:p>
        </p:txBody>
      </p:sp>
      <p:grpSp>
        <p:nvGrpSpPr>
          <p:cNvPr id="7" name="群組 6"/>
          <p:cNvGrpSpPr/>
          <p:nvPr/>
        </p:nvGrpSpPr>
        <p:grpSpPr>
          <a:xfrm>
            <a:off x="1403648" y="1412776"/>
            <a:ext cx="6419517" cy="2016224"/>
            <a:chOff x="2041049" y="1412776"/>
            <a:chExt cx="5133340" cy="1612265"/>
          </a:xfrm>
        </p:grpSpPr>
        <p:pic>
          <p:nvPicPr>
            <p:cNvPr id="5" name="圖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6" name="矩形 5"/>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pic>
        <p:nvPicPr>
          <p:cNvPr id="9" name="圖片 8">
            <a:extLst>
              <a:ext uri="{FF2B5EF4-FFF2-40B4-BE49-F238E27FC236}">
                <a16:creationId xmlns:a16="http://schemas.microsoft.com/office/drawing/2014/main" id="{CCAB688B-CD03-C8CA-D70D-551EDF3F9087}"/>
              </a:ext>
            </a:extLst>
          </p:cNvPr>
          <p:cNvPicPr>
            <a:picLocks noChangeAspect="1"/>
          </p:cNvPicPr>
          <p:nvPr/>
        </p:nvPicPr>
        <p:blipFill>
          <a:blip r:embed="rId3"/>
          <a:stretch>
            <a:fillRect/>
          </a:stretch>
        </p:blipFill>
        <p:spPr>
          <a:xfrm>
            <a:off x="1907704" y="3924065"/>
            <a:ext cx="2736304" cy="1500022"/>
          </a:xfrm>
          <a:prstGeom prst="rect">
            <a:avLst/>
          </a:prstGeom>
        </p:spPr>
      </p:pic>
      <p:sp>
        <p:nvSpPr>
          <p:cNvPr id="10" name="矩形 9">
            <a:extLst>
              <a:ext uri="{FF2B5EF4-FFF2-40B4-BE49-F238E27FC236}">
                <a16:creationId xmlns:a16="http://schemas.microsoft.com/office/drawing/2014/main" id="{1CA41E48-57D0-A818-43AA-73DC409450B6}"/>
              </a:ext>
            </a:extLst>
          </p:cNvPr>
          <p:cNvSpPr/>
          <p:nvPr/>
        </p:nvSpPr>
        <p:spPr bwMode="auto">
          <a:xfrm>
            <a:off x="1979712" y="4221088"/>
            <a:ext cx="1368152" cy="360040"/>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cxnSp>
        <p:nvCxnSpPr>
          <p:cNvPr id="12" name="直線單箭頭接點 11">
            <a:extLst>
              <a:ext uri="{FF2B5EF4-FFF2-40B4-BE49-F238E27FC236}">
                <a16:creationId xmlns:a16="http://schemas.microsoft.com/office/drawing/2014/main" id="{45887B41-A86F-B43A-7066-1FA290EE6B6E}"/>
              </a:ext>
            </a:extLst>
          </p:cNvPr>
          <p:cNvCxnSpPr>
            <a:stCxn id="10" idx="0"/>
          </p:cNvCxnSpPr>
          <p:nvPr/>
        </p:nvCxnSpPr>
        <p:spPr bwMode="auto">
          <a:xfrm flipV="1">
            <a:off x="2663788" y="3419000"/>
            <a:ext cx="828092" cy="802088"/>
          </a:xfrm>
          <a:prstGeom prst="straightConnector1">
            <a:avLst/>
          </a:prstGeom>
          <a:noFill/>
          <a:ln w="31750" cap="sq"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74371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work flow of </a:t>
            </a:r>
            <a:r>
              <a:rPr lang="en-US" altLang="zh-TW" dirty="0" err="1"/>
              <a:t>Git</a:t>
            </a:r>
            <a:endParaRPr lang="en-US" altLang="zh-TW" dirty="0"/>
          </a:p>
          <a:p>
            <a:endParaRPr lang="en-US" altLang="zh-TW" dirty="0"/>
          </a:p>
          <a:p>
            <a:endParaRPr lang="en-US" altLang="zh-TW" dirty="0"/>
          </a:p>
          <a:p>
            <a:endParaRPr lang="en-US" altLang="zh-TW" dirty="0"/>
          </a:p>
          <a:p>
            <a:endParaRPr lang="en-US" altLang="zh-TW" dirty="0"/>
          </a:p>
          <a:p>
            <a:pPr lvl="1"/>
            <a:r>
              <a:rPr lang="en-US" altLang="zh-TW" dirty="0"/>
              <a:t>Working directory</a:t>
            </a:r>
          </a:p>
          <a:p>
            <a:pPr marL="914400" lvl="2" indent="0" algn="just">
              <a:buNone/>
            </a:pPr>
            <a:r>
              <a:rPr lang="zh-TW" altLang="en-US" dirty="0"/>
              <a:t>工作目錄主要是存放要被版本控制的檔案資料夾。我們可以選擇一個一般資料夾並在資料夾內建立 </a:t>
            </a:r>
            <a:r>
              <a:rPr lang="en-US" altLang="zh-TW" dirty="0" err="1"/>
              <a:t>git</a:t>
            </a:r>
            <a:r>
              <a:rPr lang="en-US" altLang="zh-TW" dirty="0"/>
              <a:t> </a:t>
            </a:r>
            <a:r>
              <a:rPr lang="zh-TW" altLang="en-US" dirty="0"/>
              <a:t>的資料庫</a:t>
            </a:r>
            <a:r>
              <a:rPr lang="en-US" altLang="zh-TW" dirty="0"/>
              <a:t>(Repository)</a:t>
            </a:r>
            <a:r>
              <a:rPr lang="zh-TW" altLang="en-US" dirty="0"/>
              <a:t>，就能把該資料夾變成 </a:t>
            </a:r>
            <a:r>
              <a:rPr lang="en-US" altLang="zh-TW" dirty="0" err="1"/>
              <a:t>git</a:t>
            </a:r>
            <a:r>
              <a:rPr lang="en-US" altLang="zh-TW" dirty="0"/>
              <a:t> </a:t>
            </a:r>
            <a:r>
              <a:rPr lang="zh-TW" altLang="en-US" dirty="0"/>
              <a:t>的工作目錄</a:t>
            </a:r>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11</a:t>
            </a:fld>
            <a:endParaRPr lang="zh-TW" altLang="en-US"/>
          </a:p>
        </p:txBody>
      </p:sp>
      <p:grpSp>
        <p:nvGrpSpPr>
          <p:cNvPr id="7" name="群組 6"/>
          <p:cNvGrpSpPr/>
          <p:nvPr/>
        </p:nvGrpSpPr>
        <p:grpSpPr>
          <a:xfrm>
            <a:off x="1403648" y="1412776"/>
            <a:ext cx="6419517" cy="2016224"/>
            <a:chOff x="2041049" y="1412776"/>
            <a:chExt cx="5133340" cy="1612265"/>
          </a:xfrm>
        </p:grpSpPr>
        <p:pic>
          <p:nvPicPr>
            <p:cNvPr id="5" name="圖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6" name="矩形 5"/>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1503400" y="2074666"/>
            <a:ext cx="1031981" cy="1009355"/>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59888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work flow of </a:t>
            </a:r>
            <a:r>
              <a:rPr lang="en-US" altLang="zh-TW" dirty="0" err="1"/>
              <a:t>Git</a:t>
            </a:r>
            <a:endParaRPr lang="en-US" altLang="zh-TW" dirty="0"/>
          </a:p>
          <a:p>
            <a:endParaRPr lang="en-US" altLang="zh-TW" dirty="0"/>
          </a:p>
          <a:p>
            <a:endParaRPr lang="en-US" altLang="zh-TW" dirty="0"/>
          </a:p>
          <a:p>
            <a:endParaRPr lang="en-US" altLang="zh-TW" dirty="0"/>
          </a:p>
          <a:p>
            <a:endParaRPr lang="en-US" altLang="zh-TW" dirty="0"/>
          </a:p>
          <a:p>
            <a:pPr lvl="1"/>
            <a:r>
              <a:rPr lang="en-US" altLang="zh-TW" dirty="0"/>
              <a:t>Staging area</a:t>
            </a:r>
          </a:p>
          <a:p>
            <a:pPr marL="914400" lvl="2" indent="0" algn="just">
              <a:buNone/>
            </a:pPr>
            <a:r>
              <a:rPr lang="zh-TW" altLang="en-US" dirty="0"/>
              <a:t>準備提交區用於記錄即將要被提交的資料。當在工作目錄下檔案的有進行變更，且我們希望能提交這些變更，我們會將這些資料存入準備提交區之中，這狀態下只有標記那些資料要被提交，但還並未實際的做提交紀錄。</a:t>
            </a:r>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12</a:t>
            </a:fld>
            <a:endParaRPr lang="zh-TW" altLang="en-US"/>
          </a:p>
        </p:txBody>
      </p:sp>
      <p:grpSp>
        <p:nvGrpSpPr>
          <p:cNvPr id="7" name="群組 6"/>
          <p:cNvGrpSpPr/>
          <p:nvPr/>
        </p:nvGrpSpPr>
        <p:grpSpPr>
          <a:xfrm>
            <a:off x="1403648" y="1412776"/>
            <a:ext cx="6419517" cy="2016224"/>
            <a:chOff x="2041049" y="1412776"/>
            <a:chExt cx="5133340" cy="1612265"/>
          </a:xfrm>
        </p:grpSpPr>
        <p:pic>
          <p:nvPicPr>
            <p:cNvPr id="5" name="圖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6" name="矩形 5"/>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3052205" y="2092475"/>
            <a:ext cx="1037657" cy="650726"/>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16043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work flow of </a:t>
            </a:r>
            <a:r>
              <a:rPr lang="en-US" altLang="zh-TW" dirty="0" err="1"/>
              <a:t>Git</a:t>
            </a:r>
            <a:endParaRPr lang="en-US" altLang="zh-TW" dirty="0"/>
          </a:p>
          <a:p>
            <a:endParaRPr lang="en-US" altLang="zh-TW" dirty="0"/>
          </a:p>
          <a:p>
            <a:endParaRPr lang="en-US" altLang="zh-TW" dirty="0"/>
          </a:p>
          <a:p>
            <a:endParaRPr lang="en-US" altLang="zh-TW" dirty="0"/>
          </a:p>
          <a:p>
            <a:endParaRPr lang="en-US" altLang="zh-TW" dirty="0"/>
          </a:p>
          <a:p>
            <a:pPr lvl="1"/>
            <a:r>
              <a:rPr lang="en-US" altLang="zh-TW" dirty="0"/>
              <a:t>Local repository</a:t>
            </a:r>
          </a:p>
          <a:p>
            <a:pPr marL="914400" lvl="2" indent="0" algn="just">
              <a:buNone/>
            </a:pPr>
            <a:r>
              <a:rPr lang="zh-TW" altLang="en-US" dirty="0"/>
              <a:t>即為自己電腦端上的資料庫。當確定好所有要提交的資料都加入到準備提交區之後，可以將準備提交區的資料做提交紀錄，提交後的資料會被記錄成一個提交紀錄保存於資料庫中。</a:t>
            </a:r>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13</a:t>
            </a:fld>
            <a:endParaRPr lang="zh-TW" altLang="en-US"/>
          </a:p>
        </p:txBody>
      </p:sp>
      <p:grpSp>
        <p:nvGrpSpPr>
          <p:cNvPr id="7" name="群組 6"/>
          <p:cNvGrpSpPr/>
          <p:nvPr/>
        </p:nvGrpSpPr>
        <p:grpSpPr>
          <a:xfrm>
            <a:off x="1403648" y="1412776"/>
            <a:ext cx="6419517" cy="2016224"/>
            <a:chOff x="2041049" y="1412776"/>
            <a:chExt cx="5133340" cy="1612265"/>
          </a:xfrm>
        </p:grpSpPr>
        <p:pic>
          <p:nvPicPr>
            <p:cNvPr id="5" name="圖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6" name="矩形 5"/>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4628986" y="2091292"/>
            <a:ext cx="1031981" cy="1009355"/>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33708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work flow of </a:t>
            </a:r>
            <a:r>
              <a:rPr lang="en-US" altLang="zh-TW" dirty="0" err="1"/>
              <a:t>Git</a:t>
            </a:r>
            <a:endParaRPr lang="en-US" altLang="zh-TW" dirty="0"/>
          </a:p>
          <a:p>
            <a:endParaRPr lang="en-US" altLang="zh-TW" dirty="0"/>
          </a:p>
          <a:p>
            <a:endParaRPr lang="en-US" altLang="zh-TW" dirty="0"/>
          </a:p>
          <a:p>
            <a:endParaRPr lang="en-US" altLang="zh-TW" dirty="0"/>
          </a:p>
          <a:p>
            <a:endParaRPr lang="en-US" altLang="zh-TW" dirty="0"/>
          </a:p>
          <a:p>
            <a:pPr lvl="1"/>
            <a:r>
              <a:rPr lang="en-US" altLang="zh-TW" dirty="0"/>
              <a:t>Remote repository</a:t>
            </a:r>
          </a:p>
          <a:p>
            <a:pPr marL="914400" lvl="2" indent="0" algn="just">
              <a:buNone/>
            </a:pPr>
            <a:r>
              <a:rPr lang="zh-TW" altLang="en-US" dirty="0"/>
              <a:t>即為遠端伺服器上的資料庫。當本地資料備齊後，我們可以透過上傳將資料保存到遠端資料庫，也可以反過來將遠端資料庫的紀錄同步下來。</a:t>
            </a:r>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14</a:t>
            </a:fld>
            <a:endParaRPr lang="zh-TW" altLang="en-US"/>
          </a:p>
        </p:txBody>
      </p:sp>
      <p:grpSp>
        <p:nvGrpSpPr>
          <p:cNvPr id="7" name="群組 6"/>
          <p:cNvGrpSpPr/>
          <p:nvPr/>
        </p:nvGrpSpPr>
        <p:grpSpPr>
          <a:xfrm>
            <a:off x="1403648" y="1412776"/>
            <a:ext cx="6419517" cy="2016224"/>
            <a:chOff x="2041049" y="1412776"/>
            <a:chExt cx="5133340" cy="1612265"/>
          </a:xfrm>
        </p:grpSpPr>
        <p:pic>
          <p:nvPicPr>
            <p:cNvPr id="5" name="圖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6" name="矩形 5"/>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6557538" y="2091291"/>
            <a:ext cx="1031981" cy="1009355"/>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86701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15</a:t>
            </a:fld>
            <a:endParaRPr lang="zh-TW" altLang="en-US"/>
          </a:p>
        </p:txBody>
      </p:sp>
      <p:sp>
        <p:nvSpPr>
          <p:cNvPr id="5" name="文字方塊 4"/>
          <p:cNvSpPr txBox="1"/>
          <p:nvPr/>
        </p:nvSpPr>
        <p:spPr>
          <a:xfrm>
            <a:off x="247740" y="2875002"/>
            <a:ext cx="8648521" cy="1107996"/>
          </a:xfrm>
          <a:prstGeom prst="rect">
            <a:avLst/>
          </a:prstGeom>
          <a:noFill/>
        </p:spPr>
        <p:txBody>
          <a:bodyPr wrap="none" rtlCol="0">
            <a:spAutoFit/>
          </a:bodyPr>
          <a:lstStyle/>
          <a:p>
            <a:r>
              <a:rPr lang="en-US" altLang="zh-TW" sz="6600" dirty="0"/>
              <a:t>Basic command of </a:t>
            </a:r>
            <a:r>
              <a:rPr lang="en-US" altLang="zh-TW" sz="6600" dirty="0" err="1"/>
              <a:t>Git</a:t>
            </a:r>
            <a:endParaRPr lang="zh-TW" altLang="en-US" sz="6600" dirty="0"/>
          </a:p>
        </p:txBody>
      </p:sp>
    </p:spTree>
    <p:extLst>
      <p:ext uri="{BB962C8B-B14F-4D97-AF65-F5344CB8AC3E}">
        <p14:creationId xmlns:p14="http://schemas.microsoft.com/office/powerpoint/2010/main" val="39765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a:t>
            </a:r>
            <a:r>
              <a:rPr lang="en-US" altLang="zh-TW" dirty="0" err="1"/>
              <a:t>init</a:t>
            </a:r>
            <a:endParaRPr lang="en-US" altLang="zh-TW" dirty="0"/>
          </a:p>
          <a:p>
            <a:pPr lvl="1"/>
            <a:r>
              <a:rPr lang="zh-TW" altLang="en-US" dirty="0"/>
              <a:t>將目前資料夾初始化為</a:t>
            </a:r>
            <a:r>
              <a:rPr lang="en-US" altLang="zh-TW" dirty="0"/>
              <a:t>working directory</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16</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1503400" y="3014004"/>
            <a:ext cx="1031981" cy="1009355"/>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9" name="圖片 8"/>
          <p:cNvPicPr>
            <a:picLocks noChangeAspect="1"/>
          </p:cNvPicPr>
          <p:nvPr/>
        </p:nvPicPr>
        <p:blipFill>
          <a:blip r:embed="rId3"/>
          <a:stretch>
            <a:fillRect/>
          </a:stretch>
        </p:blipFill>
        <p:spPr>
          <a:xfrm>
            <a:off x="1145876" y="4688483"/>
            <a:ext cx="6923684" cy="1262721"/>
          </a:xfrm>
          <a:prstGeom prst="rect">
            <a:avLst/>
          </a:prstGeom>
        </p:spPr>
      </p:pic>
    </p:spTree>
    <p:extLst>
      <p:ext uri="{BB962C8B-B14F-4D97-AF65-F5344CB8AC3E}">
        <p14:creationId xmlns:p14="http://schemas.microsoft.com/office/powerpoint/2010/main" val="13487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add</a:t>
            </a:r>
          </a:p>
          <a:p>
            <a:pPr lvl="1"/>
            <a:r>
              <a:rPr lang="zh-TW" altLang="en-US" dirty="0"/>
              <a:t>將資料的變更加入到準備提交區</a:t>
            </a:r>
            <a:endParaRPr lang="en-US" altLang="zh-TW" dirty="0"/>
          </a:p>
          <a:p>
            <a:pPr lvl="1"/>
            <a:r>
              <a:rPr lang="zh-TW" altLang="en-US" dirty="0"/>
              <a:t>語法：</a:t>
            </a:r>
            <a:r>
              <a:rPr lang="en-US" altLang="zh-TW" dirty="0" err="1"/>
              <a:t>git</a:t>
            </a:r>
            <a:r>
              <a:rPr lang="en-US" altLang="zh-TW" dirty="0"/>
              <a:t> add “</a:t>
            </a:r>
            <a:r>
              <a:rPr lang="zh-TW" altLang="en-US" dirty="0"/>
              <a:t>添加到準備區的檔案名稱</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17</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2336250" y="2866648"/>
            <a:ext cx="1736986" cy="815890"/>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9" name="圖片 8"/>
          <p:cNvPicPr>
            <a:picLocks noChangeAspect="1"/>
          </p:cNvPicPr>
          <p:nvPr/>
        </p:nvPicPr>
        <p:blipFill>
          <a:blip r:embed="rId3"/>
          <a:stretch>
            <a:fillRect/>
          </a:stretch>
        </p:blipFill>
        <p:spPr>
          <a:xfrm>
            <a:off x="1397960" y="4522673"/>
            <a:ext cx="6078891" cy="1231365"/>
          </a:xfrm>
          <a:prstGeom prst="rect">
            <a:avLst/>
          </a:prstGeom>
        </p:spPr>
      </p:pic>
      <p:sp>
        <p:nvSpPr>
          <p:cNvPr id="13" name="圓角矩形 12"/>
          <p:cNvSpPr/>
          <p:nvPr/>
        </p:nvSpPr>
        <p:spPr bwMode="auto">
          <a:xfrm>
            <a:off x="1397960" y="4797152"/>
            <a:ext cx="1229824" cy="288032"/>
          </a:xfrm>
          <a:prstGeom prst="round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4" name="文字方塊 13"/>
          <p:cNvSpPr txBox="1"/>
          <p:nvPr/>
        </p:nvSpPr>
        <p:spPr>
          <a:xfrm>
            <a:off x="1259632" y="5756697"/>
            <a:ext cx="3615092" cy="369332"/>
          </a:xfrm>
          <a:prstGeom prst="rect">
            <a:avLst/>
          </a:prstGeom>
          <a:noFill/>
        </p:spPr>
        <p:txBody>
          <a:bodyPr wrap="none" rtlCol="0">
            <a:spAutoFit/>
          </a:bodyPr>
          <a:lstStyle/>
          <a:p>
            <a:r>
              <a:rPr lang="en-US" altLang="zh-TW" b="1" dirty="0">
                <a:solidFill>
                  <a:srgbClr val="FF0000"/>
                </a:solidFill>
              </a:rPr>
              <a:t>.</a:t>
            </a:r>
            <a:r>
              <a:rPr lang="zh-TW" altLang="en-US" b="1" dirty="0">
                <a:solidFill>
                  <a:srgbClr val="FF0000"/>
                </a:solidFill>
              </a:rPr>
              <a:t> 代表當前目錄下的所有資料變更</a:t>
            </a:r>
          </a:p>
        </p:txBody>
      </p:sp>
    </p:spTree>
    <p:extLst>
      <p:ext uri="{BB962C8B-B14F-4D97-AF65-F5344CB8AC3E}">
        <p14:creationId xmlns:p14="http://schemas.microsoft.com/office/powerpoint/2010/main" val="413990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commit</a:t>
            </a:r>
          </a:p>
          <a:p>
            <a:pPr lvl="1"/>
            <a:r>
              <a:rPr lang="zh-TW" altLang="en-US" dirty="0"/>
              <a:t>準備提交區的變更寫入到本地資料庫中</a:t>
            </a:r>
            <a:endParaRPr lang="en-US" altLang="zh-TW" dirty="0"/>
          </a:p>
          <a:p>
            <a:pPr lvl="1"/>
            <a:r>
              <a:rPr lang="zh-TW" altLang="en-US" dirty="0"/>
              <a:t>語法：</a:t>
            </a:r>
            <a:r>
              <a:rPr lang="en-US" altLang="zh-TW" dirty="0" err="1"/>
              <a:t>git</a:t>
            </a:r>
            <a:r>
              <a:rPr lang="en-US" altLang="zh-TW" dirty="0"/>
              <a:t> commit –m “</a:t>
            </a:r>
            <a:r>
              <a:rPr lang="zh-TW" altLang="en-US" dirty="0"/>
              <a:t>本次提交的備註</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18</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8" name="圓角矩形 7"/>
          <p:cNvSpPr/>
          <p:nvPr/>
        </p:nvSpPr>
        <p:spPr bwMode="auto">
          <a:xfrm>
            <a:off x="4065297" y="2841710"/>
            <a:ext cx="1595670" cy="1181650"/>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9" name="圖片 8"/>
          <p:cNvPicPr>
            <a:picLocks noChangeAspect="1"/>
          </p:cNvPicPr>
          <p:nvPr/>
        </p:nvPicPr>
        <p:blipFill>
          <a:blip r:embed="rId3"/>
          <a:stretch>
            <a:fillRect/>
          </a:stretch>
        </p:blipFill>
        <p:spPr>
          <a:xfrm>
            <a:off x="1397960" y="4516190"/>
            <a:ext cx="6198376" cy="2005841"/>
          </a:xfrm>
          <a:prstGeom prst="rect">
            <a:avLst/>
          </a:prstGeom>
        </p:spPr>
      </p:pic>
    </p:spTree>
    <p:extLst>
      <p:ext uri="{BB962C8B-B14F-4D97-AF65-F5344CB8AC3E}">
        <p14:creationId xmlns:p14="http://schemas.microsoft.com/office/powerpoint/2010/main" val="115056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push</a:t>
            </a:r>
          </a:p>
          <a:p>
            <a:pPr lvl="1"/>
            <a:r>
              <a:rPr lang="zh-TW" altLang="en-US" dirty="0"/>
              <a:t>將本地資料庫的資料同步到遠端資料庫</a:t>
            </a:r>
            <a:endParaRPr lang="en-US" altLang="zh-TW" dirty="0"/>
          </a:p>
          <a:p>
            <a:pPr lvl="1"/>
            <a:r>
              <a:rPr lang="zh-TW" altLang="en-US" dirty="0"/>
              <a:t>語法：</a:t>
            </a:r>
            <a:r>
              <a:rPr lang="en-US" altLang="zh-TW" dirty="0" err="1"/>
              <a:t>git</a:t>
            </a:r>
            <a:r>
              <a:rPr lang="en-US" altLang="zh-TW" dirty="0"/>
              <a:t> push </a:t>
            </a:r>
            <a:r>
              <a:rPr lang="zh-TW" altLang="en-US" dirty="0"/>
              <a:t>或 </a:t>
            </a:r>
            <a:r>
              <a:rPr lang="en-US" altLang="zh-TW" dirty="0" err="1"/>
              <a:t>git</a:t>
            </a:r>
            <a:r>
              <a:rPr lang="en-US" altLang="zh-TW" dirty="0"/>
              <a:t> push origin </a:t>
            </a:r>
            <a:r>
              <a:rPr lang="zh-TW" altLang="en-US" dirty="0"/>
              <a:t>「分支名稱」</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19</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9" name="矩形 8"/>
          <p:cNvSpPr/>
          <p:nvPr/>
        </p:nvSpPr>
        <p:spPr bwMode="auto">
          <a:xfrm>
            <a:off x="5732441" y="3645024"/>
            <a:ext cx="743174" cy="760721"/>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圓角矩形 7"/>
          <p:cNvSpPr/>
          <p:nvPr/>
        </p:nvSpPr>
        <p:spPr bwMode="auto">
          <a:xfrm>
            <a:off x="4607718" y="2852937"/>
            <a:ext cx="3132634" cy="1170424"/>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10" name="圖片 9"/>
          <p:cNvPicPr>
            <a:picLocks noChangeAspect="1"/>
          </p:cNvPicPr>
          <p:nvPr/>
        </p:nvPicPr>
        <p:blipFill>
          <a:blip r:embed="rId3"/>
          <a:stretch>
            <a:fillRect/>
          </a:stretch>
        </p:blipFill>
        <p:spPr>
          <a:xfrm>
            <a:off x="1397960" y="4442492"/>
            <a:ext cx="6033164" cy="2371058"/>
          </a:xfrm>
          <a:prstGeom prst="rect">
            <a:avLst/>
          </a:prstGeom>
        </p:spPr>
      </p:pic>
    </p:spTree>
    <p:extLst>
      <p:ext uri="{BB962C8B-B14F-4D97-AF65-F5344CB8AC3E}">
        <p14:creationId xmlns:p14="http://schemas.microsoft.com/office/powerpoint/2010/main" val="245842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a:t>
            </a:fld>
            <a:endParaRPr lang="zh-TW" altLang="en-US"/>
          </a:p>
        </p:txBody>
      </p:sp>
      <p:sp>
        <p:nvSpPr>
          <p:cNvPr id="5" name="文字方塊 4"/>
          <p:cNvSpPr txBox="1"/>
          <p:nvPr/>
        </p:nvSpPr>
        <p:spPr>
          <a:xfrm>
            <a:off x="2195388" y="2875002"/>
            <a:ext cx="4753224" cy="1107996"/>
          </a:xfrm>
          <a:prstGeom prst="rect">
            <a:avLst/>
          </a:prstGeom>
          <a:noFill/>
        </p:spPr>
        <p:txBody>
          <a:bodyPr wrap="none" rtlCol="0">
            <a:spAutoFit/>
          </a:bodyPr>
          <a:lstStyle/>
          <a:p>
            <a:r>
              <a:rPr lang="en-US" altLang="zh-TW" sz="6600" dirty="0"/>
              <a:t>What is </a:t>
            </a:r>
            <a:r>
              <a:rPr lang="en-US" altLang="zh-TW" sz="6600" dirty="0" err="1"/>
              <a:t>Git</a:t>
            </a:r>
            <a:endParaRPr lang="zh-TW" altLang="en-US" sz="6600" dirty="0"/>
          </a:p>
        </p:txBody>
      </p:sp>
    </p:spTree>
    <p:extLst>
      <p:ext uri="{BB962C8B-B14F-4D97-AF65-F5344CB8AC3E}">
        <p14:creationId xmlns:p14="http://schemas.microsoft.com/office/powerpoint/2010/main" val="1032275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pull</a:t>
            </a:r>
          </a:p>
          <a:p>
            <a:pPr lvl="1"/>
            <a:r>
              <a:rPr lang="zh-TW" altLang="en-US" dirty="0"/>
              <a:t>將遠端資料庫的資料同步到本地資料庫</a:t>
            </a:r>
            <a:endParaRPr lang="en-US" altLang="zh-TW" dirty="0"/>
          </a:p>
          <a:p>
            <a:pPr lvl="1"/>
            <a:r>
              <a:rPr lang="zh-TW" altLang="en-US" dirty="0"/>
              <a:t>語法：</a:t>
            </a:r>
            <a:r>
              <a:rPr lang="en-US" altLang="zh-TW" dirty="0" err="1"/>
              <a:t>git</a:t>
            </a:r>
            <a:r>
              <a:rPr lang="en-US" altLang="zh-TW" dirty="0"/>
              <a:t> pull </a:t>
            </a:r>
            <a:r>
              <a:rPr lang="zh-TW" altLang="en-US" dirty="0"/>
              <a:t>或 </a:t>
            </a:r>
            <a:r>
              <a:rPr lang="en-US" altLang="zh-TW" dirty="0" err="1"/>
              <a:t>git</a:t>
            </a:r>
            <a:r>
              <a:rPr lang="en-US" altLang="zh-TW" dirty="0"/>
              <a:t> pull origin </a:t>
            </a:r>
            <a:r>
              <a:rPr lang="zh-TW" altLang="en-US" dirty="0"/>
              <a:t>「分支名稱」</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20</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9" name="矩形 8"/>
          <p:cNvSpPr/>
          <p:nvPr/>
        </p:nvSpPr>
        <p:spPr bwMode="auto">
          <a:xfrm>
            <a:off x="5748339" y="2597513"/>
            <a:ext cx="718964" cy="893831"/>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圓角矩形 7"/>
          <p:cNvSpPr/>
          <p:nvPr/>
        </p:nvSpPr>
        <p:spPr bwMode="auto">
          <a:xfrm>
            <a:off x="4607718" y="2984270"/>
            <a:ext cx="3132634" cy="1380834"/>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矩形 10"/>
          <p:cNvSpPr/>
          <p:nvPr/>
        </p:nvSpPr>
        <p:spPr bwMode="auto">
          <a:xfrm>
            <a:off x="5748339" y="4075914"/>
            <a:ext cx="718964" cy="245759"/>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10" name="圖片 9"/>
          <p:cNvPicPr>
            <a:picLocks noChangeAspect="1"/>
          </p:cNvPicPr>
          <p:nvPr/>
        </p:nvPicPr>
        <p:blipFill>
          <a:blip r:embed="rId3"/>
          <a:stretch>
            <a:fillRect/>
          </a:stretch>
        </p:blipFill>
        <p:spPr>
          <a:xfrm>
            <a:off x="2206417" y="4432798"/>
            <a:ext cx="4802601" cy="2384508"/>
          </a:xfrm>
          <a:prstGeom prst="rect">
            <a:avLst/>
          </a:prstGeom>
        </p:spPr>
      </p:pic>
    </p:spTree>
    <p:extLst>
      <p:ext uri="{BB962C8B-B14F-4D97-AF65-F5344CB8AC3E}">
        <p14:creationId xmlns:p14="http://schemas.microsoft.com/office/powerpoint/2010/main" val="273725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clone</a:t>
            </a:r>
          </a:p>
          <a:p>
            <a:pPr lvl="1"/>
            <a:r>
              <a:rPr lang="zh-TW" altLang="en-US" dirty="0"/>
              <a:t>將遠端資料庫的資料同步到本地資料庫</a:t>
            </a:r>
            <a:endParaRPr lang="en-US" altLang="zh-TW" dirty="0"/>
          </a:p>
          <a:p>
            <a:pPr lvl="1"/>
            <a:r>
              <a:rPr lang="zh-TW" altLang="en-US" dirty="0"/>
              <a:t>語法：</a:t>
            </a:r>
            <a:r>
              <a:rPr lang="en-US" altLang="zh-TW" dirty="0" err="1"/>
              <a:t>git</a:t>
            </a:r>
            <a:r>
              <a:rPr lang="en-US" altLang="zh-TW" dirty="0"/>
              <a:t> clone</a:t>
            </a:r>
            <a:r>
              <a:rPr lang="zh-TW" altLang="en-US" dirty="0"/>
              <a:t>「遠端資料庫網址」</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21</a:t>
            </a:fld>
            <a:endParaRPr lang="zh-TW" altLang="en-US"/>
          </a:p>
        </p:txBody>
      </p:sp>
      <p:grpSp>
        <p:nvGrpSpPr>
          <p:cNvPr id="5" name="群組 4"/>
          <p:cNvGrpSpPr/>
          <p:nvPr/>
        </p:nvGrpSpPr>
        <p:grpSpPr>
          <a:xfrm>
            <a:off x="1397960" y="2348880"/>
            <a:ext cx="6419517" cy="2016224"/>
            <a:chOff x="2041049" y="1412776"/>
            <a:chExt cx="5133340" cy="1612265"/>
          </a:xfrm>
        </p:grpSpPr>
        <p:pic>
          <p:nvPicPr>
            <p:cNvPr id="6" name="圖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1049" y="1412776"/>
              <a:ext cx="5133340" cy="1612265"/>
            </a:xfrm>
            <a:prstGeom prst="rect">
              <a:avLst/>
            </a:prstGeom>
            <a:noFill/>
          </p:spPr>
        </p:pic>
        <p:sp>
          <p:nvSpPr>
            <p:cNvPr id="7" name="矩形 6"/>
            <p:cNvSpPr/>
            <p:nvPr/>
          </p:nvSpPr>
          <p:spPr bwMode="auto">
            <a:xfrm>
              <a:off x="3749468" y="1412776"/>
              <a:ext cx="432048" cy="288032"/>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10" name="矩形 9"/>
          <p:cNvSpPr/>
          <p:nvPr/>
        </p:nvSpPr>
        <p:spPr bwMode="auto">
          <a:xfrm>
            <a:off x="2483768" y="2872571"/>
            <a:ext cx="2173957" cy="801653"/>
          </a:xfrm>
          <a:prstGeom prst="rect">
            <a:avLst/>
          </a:prstGeom>
          <a:solidFill>
            <a:srgbClr val="BBE0E3"/>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矩形 10"/>
          <p:cNvSpPr/>
          <p:nvPr/>
        </p:nvSpPr>
        <p:spPr bwMode="auto">
          <a:xfrm>
            <a:off x="3707904" y="2852211"/>
            <a:ext cx="1132866" cy="216749"/>
          </a:xfrm>
          <a:prstGeom prst="rect">
            <a:avLst/>
          </a:prstGeom>
          <a:solidFill>
            <a:srgbClr val="BBE0E3"/>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2" name="矩形 11"/>
          <p:cNvSpPr/>
          <p:nvPr/>
        </p:nvSpPr>
        <p:spPr bwMode="auto">
          <a:xfrm>
            <a:off x="2843809" y="3927337"/>
            <a:ext cx="1656184" cy="365759"/>
          </a:xfrm>
          <a:prstGeom prst="rect">
            <a:avLst/>
          </a:prstGeom>
          <a:solidFill>
            <a:srgbClr val="BBE0E3"/>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3" name="矩形 12"/>
          <p:cNvSpPr/>
          <p:nvPr/>
        </p:nvSpPr>
        <p:spPr bwMode="auto">
          <a:xfrm>
            <a:off x="5748339" y="2597513"/>
            <a:ext cx="718964" cy="893831"/>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圓角矩形 7"/>
          <p:cNvSpPr/>
          <p:nvPr/>
        </p:nvSpPr>
        <p:spPr bwMode="auto">
          <a:xfrm>
            <a:off x="1475656" y="2820204"/>
            <a:ext cx="6264696" cy="1544899"/>
          </a:xfrm>
          <a:prstGeom prst="roundRect">
            <a:avLst>
              <a:gd name="adj" fmla="val 7287"/>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5" name="矩形 14"/>
          <p:cNvSpPr/>
          <p:nvPr/>
        </p:nvSpPr>
        <p:spPr bwMode="auto">
          <a:xfrm>
            <a:off x="5748339" y="3861048"/>
            <a:ext cx="718964" cy="245759"/>
          </a:xfrm>
          <a:prstGeom prst="rect">
            <a:avLst/>
          </a:prstGeom>
          <a:solidFill>
            <a:schemeClr val="bg1"/>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9" name="圖片 8"/>
          <p:cNvPicPr>
            <a:picLocks noChangeAspect="1"/>
          </p:cNvPicPr>
          <p:nvPr/>
        </p:nvPicPr>
        <p:blipFill>
          <a:blip r:embed="rId3"/>
          <a:stretch>
            <a:fillRect/>
          </a:stretch>
        </p:blipFill>
        <p:spPr>
          <a:xfrm>
            <a:off x="1397960" y="4476228"/>
            <a:ext cx="6139976" cy="2028137"/>
          </a:xfrm>
          <a:prstGeom prst="rect">
            <a:avLst/>
          </a:prstGeom>
        </p:spPr>
      </p:pic>
    </p:spTree>
    <p:extLst>
      <p:ext uri="{BB962C8B-B14F-4D97-AF65-F5344CB8AC3E}">
        <p14:creationId xmlns:p14="http://schemas.microsoft.com/office/powerpoint/2010/main" val="15113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22</a:t>
            </a:fld>
            <a:endParaRPr lang="zh-TW" altLang="en-US"/>
          </a:p>
        </p:txBody>
      </p:sp>
      <p:sp>
        <p:nvSpPr>
          <p:cNvPr id="5" name="文字方塊 4"/>
          <p:cNvSpPr txBox="1"/>
          <p:nvPr/>
        </p:nvSpPr>
        <p:spPr>
          <a:xfrm>
            <a:off x="2829376" y="2875002"/>
            <a:ext cx="3485249" cy="1107996"/>
          </a:xfrm>
          <a:prstGeom prst="rect">
            <a:avLst/>
          </a:prstGeom>
          <a:noFill/>
        </p:spPr>
        <p:txBody>
          <a:bodyPr wrap="none" rtlCol="0">
            <a:spAutoFit/>
          </a:bodyPr>
          <a:lstStyle/>
          <a:p>
            <a:r>
              <a:rPr lang="en-US" altLang="zh-TW" sz="6600" dirty="0"/>
              <a:t>Advance</a:t>
            </a:r>
            <a:endParaRPr lang="zh-TW" altLang="en-US" sz="6600" dirty="0"/>
          </a:p>
        </p:txBody>
      </p:sp>
    </p:spTree>
    <p:extLst>
      <p:ext uri="{BB962C8B-B14F-4D97-AF65-F5344CB8AC3E}">
        <p14:creationId xmlns:p14="http://schemas.microsoft.com/office/powerpoint/2010/main" val="133508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318125"/>
          </a:xfrm>
        </p:spPr>
        <p:txBody>
          <a:bodyPr/>
          <a:lstStyle/>
          <a:p>
            <a:r>
              <a:rPr lang="en-US" altLang="zh-TW" dirty="0"/>
              <a:t>Branch</a:t>
            </a:r>
            <a:r>
              <a:rPr lang="zh-TW" altLang="en-US" dirty="0"/>
              <a:t> </a:t>
            </a:r>
            <a:r>
              <a:rPr lang="en-US" altLang="zh-TW" dirty="0"/>
              <a:t>(</a:t>
            </a:r>
            <a:r>
              <a:rPr lang="zh-TW" altLang="en-US" dirty="0"/>
              <a:t>分支</a:t>
            </a:r>
            <a:r>
              <a:rPr lang="en-US" altLang="zh-TW" dirty="0"/>
              <a:t>)</a:t>
            </a:r>
          </a:p>
          <a:p>
            <a:pPr lvl="1"/>
            <a:r>
              <a:rPr lang="zh-TW" altLang="en-US" dirty="0"/>
              <a:t>在大型專案中，產品會根據不同功能的發展方向做開發，例如：</a:t>
            </a:r>
            <a:endParaRPr lang="en-US" altLang="zh-TW" dirty="0"/>
          </a:p>
          <a:p>
            <a:pPr lvl="2"/>
            <a:r>
              <a:rPr lang="zh-TW" altLang="en-US" dirty="0"/>
              <a:t>系統既有的程式加速</a:t>
            </a:r>
            <a:endParaRPr lang="en-US" altLang="zh-TW" dirty="0"/>
          </a:p>
          <a:p>
            <a:pPr lvl="2"/>
            <a:r>
              <a:rPr lang="zh-TW" altLang="en-US" dirty="0"/>
              <a:t>系統未有的功能開發</a:t>
            </a:r>
            <a:endParaRPr lang="en-US" altLang="zh-TW" dirty="0"/>
          </a:p>
          <a:p>
            <a:pPr lvl="2"/>
            <a:r>
              <a:rPr lang="zh-TW" altLang="en-US" dirty="0"/>
              <a:t>系統當前的程式除錯</a:t>
            </a:r>
            <a:endParaRPr lang="en-US" altLang="zh-TW" dirty="0"/>
          </a:p>
          <a:p>
            <a:pPr lvl="1"/>
            <a:r>
              <a:rPr lang="zh-TW" altLang="en-US" dirty="0"/>
              <a:t>因此，多人開發時將會切分出不同的分支以及主分支來進行，如此不會因為其中誰更改了某個功能而導致同步後無法使用</a:t>
            </a:r>
            <a:endParaRPr lang="en-US" altLang="zh-TW" dirty="0"/>
          </a:p>
          <a:p>
            <a:endParaRPr lang="en-US" altLang="zh-TW" dirty="0"/>
          </a:p>
          <a:p>
            <a:r>
              <a:rPr lang="zh-TW" altLang="en-US" dirty="0"/>
              <a:t>視覺化學習網站：</a:t>
            </a:r>
            <a:r>
              <a:rPr lang="en-US" altLang="zh-TW" dirty="0">
                <a:hlinkClick r:id="rId2"/>
              </a:rPr>
              <a:t>http://learngitbranching.js.org/</a:t>
            </a:r>
            <a:endParaRPr lang="en-US" altLang="zh-TW" dirty="0"/>
          </a:p>
          <a:p>
            <a:pPr lvl="1"/>
            <a:r>
              <a:rPr lang="zh-TW" altLang="en-US" dirty="0"/>
              <a:t>此網站僅提供</a:t>
            </a:r>
            <a:r>
              <a:rPr lang="en-US" altLang="zh-TW" dirty="0"/>
              <a:t>local</a:t>
            </a:r>
            <a:r>
              <a:rPr lang="zh-TW" altLang="en-US" dirty="0"/>
              <a:t>指令練習</a:t>
            </a:r>
            <a:endParaRPr lang="en-US" altLang="zh-TW" dirty="0"/>
          </a:p>
          <a:p>
            <a:pPr lvl="1"/>
            <a:r>
              <a:rPr lang="zh-TW" altLang="en-US" dirty="0"/>
              <a:t>有許多練習題可以線上做</a:t>
            </a:r>
            <a:endParaRPr lang="en-US" altLang="zh-TW" dirty="0"/>
          </a:p>
          <a:p>
            <a:pPr lvl="1"/>
            <a:r>
              <a:rPr lang="en-US" altLang="zh-TW" dirty="0"/>
              <a:t>Homework</a:t>
            </a:r>
            <a:r>
              <a:rPr lang="zh-TW" altLang="en-US" dirty="0"/>
              <a:t>將會在這個網站上完成</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23</a:t>
            </a:fld>
            <a:endParaRPr lang="zh-TW" altLang="en-US"/>
          </a:p>
        </p:txBody>
      </p:sp>
    </p:spTree>
    <p:extLst>
      <p:ext uri="{BB962C8B-B14F-4D97-AF65-F5344CB8AC3E}">
        <p14:creationId xmlns:p14="http://schemas.microsoft.com/office/powerpoint/2010/main" val="3746291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sz="2400" dirty="0" err="1"/>
              <a:t>Git</a:t>
            </a:r>
            <a:r>
              <a:rPr lang="en-US" altLang="zh-TW" sz="2400" dirty="0"/>
              <a:t> checkout </a:t>
            </a:r>
            <a:r>
              <a:rPr lang="zh-TW" altLang="en-US" sz="2400" dirty="0"/>
              <a:t>「分支名稱」</a:t>
            </a:r>
            <a:endParaRPr lang="en-US" altLang="zh-TW" sz="2400" dirty="0"/>
          </a:p>
          <a:p>
            <a:pPr lvl="1"/>
            <a:r>
              <a:rPr lang="zh-TW" altLang="en-US" dirty="0"/>
              <a:t>切換分支：將本地的工作環境切換到該分支上</a:t>
            </a:r>
            <a:endParaRPr lang="en-US" altLang="zh-TW" dirty="0"/>
          </a:p>
          <a:p>
            <a:r>
              <a:rPr lang="en-US" altLang="zh-TW" sz="2400" dirty="0" err="1"/>
              <a:t>Git</a:t>
            </a:r>
            <a:r>
              <a:rPr lang="en-US" altLang="zh-TW" sz="2400" dirty="0"/>
              <a:t> checkout –b</a:t>
            </a:r>
            <a:r>
              <a:rPr lang="zh-TW" altLang="en-US" sz="2400" dirty="0"/>
              <a:t> 「分支名稱」</a:t>
            </a:r>
            <a:endParaRPr lang="en-US" altLang="zh-TW" sz="2400" dirty="0"/>
          </a:p>
          <a:p>
            <a:pPr lvl="1"/>
            <a:r>
              <a:rPr lang="zh-TW" altLang="en-US" dirty="0"/>
              <a:t>創建分支：將本地的工作環境儲存到目前分支上</a:t>
            </a:r>
            <a:endParaRPr lang="en-US" altLang="zh-TW" dirty="0"/>
          </a:p>
          <a:p>
            <a:r>
              <a:rPr lang="en-US" altLang="zh-TW" sz="2400" dirty="0" err="1"/>
              <a:t>Git</a:t>
            </a:r>
            <a:r>
              <a:rPr lang="en-US" altLang="zh-TW" sz="2400" dirty="0"/>
              <a:t> branch</a:t>
            </a:r>
          </a:p>
          <a:p>
            <a:pPr lvl="1"/>
            <a:r>
              <a:rPr lang="zh-TW" altLang="en-US" dirty="0"/>
              <a:t>查看本地端分支：將本地的分支顯示於終端機</a:t>
            </a:r>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24</a:t>
            </a:fld>
            <a:endParaRPr lang="zh-TW" altLang="en-US"/>
          </a:p>
        </p:txBody>
      </p:sp>
      <p:pic>
        <p:nvPicPr>
          <p:cNvPr id="5" name="圖片 4"/>
          <p:cNvPicPr>
            <a:picLocks noChangeAspect="1"/>
          </p:cNvPicPr>
          <p:nvPr/>
        </p:nvPicPr>
        <p:blipFill>
          <a:blip r:embed="rId2"/>
          <a:stretch>
            <a:fillRect/>
          </a:stretch>
        </p:blipFill>
        <p:spPr>
          <a:xfrm>
            <a:off x="179388" y="3789040"/>
            <a:ext cx="8641084" cy="1926955"/>
          </a:xfrm>
          <a:prstGeom prst="rect">
            <a:avLst/>
          </a:prstGeom>
        </p:spPr>
      </p:pic>
    </p:spTree>
    <p:extLst>
      <p:ext uri="{BB962C8B-B14F-4D97-AF65-F5344CB8AC3E}">
        <p14:creationId xmlns:p14="http://schemas.microsoft.com/office/powerpoint/2010/main" val="153143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merge</a:t>
            </a:r>
            <a:r>
              <a:rPr lang="zh-TW" altLang="en-US" dirty="0"/>
              <a:t> 「分支名稱」</a:t>
            </a:r>
            <a:endParaRPr lang="en-US" altLang="zh-TW" dirty="0"/>
          </a:p>
          <a:p>
            <a:pPr lvl="1"/>
            <a:r>
              <a:rPr lang="zh-TW" altLang="en-US" dirty="0"/>
              <a:t>將其他分支所做的改動整合到目前所在的分支上</a:t>
            </a:r>
            <a:endParaRPr lang="en-US" altLang="zh-TW" dirty="0"/>
          </a:p>
          <a:p>
            <a:pPr lvl="2"/>
            <a:r>
              <a:rPr lang="zh-TW" altLang="en-US" dirty="0"/>
              <a:t>如下圖，目前分支為</a:t>
            </a:r>
            <a:r>
              <a:rPr lang="en-US" altLang="zh-TW" dirty="0"/>
              <a:t>master, </a:t>
            </a:r>
            <a:r>
              <a:rPr lang="zh-TW" altLang="en-US" dirty="0"/>
              <a:t>我們要將</a:t>
            </a:r>
            <a:r>
              <a:rPr lang="en-US" altLang="zh-TW" dirty="0"/>
              <a:t>develop</a:t>
            </a:r>
            <a:r>
              <a:rPr lang="zh-TW" altLang="en-US" dirty="0"/>
              <a:t>所做的改動整合到</a:t>
            </a:r>
            <a:r>
              <a:rPr lang="en-US" altLang="zh-TW" dirty="0"/>
              <a:t>master</a:t>
            </a:r>
            <a:r>
              <a:rPr lang="zh-TW" altLang="en-US" dirty="0"/>
              <a:t>分支上，其指令為「</a:t>
            </a:r>
            <a:r>
              <a:rPr lang="en-US" altLang="zh-TW" dirty="0" err="1"/>
              <a:t>git</a:t>
            </a:r>
            <a:r>
              <a:rPr lang="en-US" altLang="zh-TW" dirty="0"/>
              <a:t> merge develop</a:t>
            </a:r>
            <a:r>
              <a:rPr lang="zh-TW" altLang="en-US" dirty="0"/>
              <a:t>」</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25</a:t>
            </a:fld>
            <a:endParaRPr lang="zh-TW" altLang="en-US"/>
          </a:p>
        </p:txBody>
      </p:sp>
      <p:pic>
        <p:nvPicPr>
          <p:cNvPr id="5" name="圖片 4"/>
          <p:cNvPicPr>
            <a:picLocks noChangeAspect="1"/>
          </p:cNvPicPr>
          <p:nvPr/>
        </p:nvPicPr>
        <p:blipFill>
          <a:blip r:embed="rId2"/>
          <a:stretch>
            <a:fillRect/>
          </a:stretch>
        </p:blipFill>
        <p:spPr>
          <a:xfrm>
            <a:off x="1154906" y="2996952"/>
            <a:ext cx="6905625" cy="2657475"/>
          </a:xfrm>
          <a:prstGeom prst="rect">
            <a:avLst/>
          </a:prstGeom>
        </p:spPr>
      </p:pic>
    </p:spTree>
    <p:extLst>
      <p:ext uri="{BB962C8B-B14F-4D97-AF65-F5344CB8AC3E}">
        <p14:creationId xmlns:p14="http://schemas.microsoft.com/office/powerpoint/2010/main" val="196627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merge</a:t>
            </a:r>
            <a:r>
              <a:rPr lang="zh-TW" altLang="en-US" dirty="0"/>
              <a:t> 「分支名稱」</a:t>
            </a:r>
            <a:endParaRPr lang="en-US" altLang="zh-TW" dirty="0"/>
          </a:p>
          <a:p>
            <a:pPr lvl="1"/>
            <a:r>
              <a:rPr lang="zh-TW" altLang="en-US" dirty="0"/>
              <a:t>將其他分支所做的改動整合到目前所在的分支上</a:t>
            </a:r>
            <a:endParaRPr lang="en-US" altLang="zh-TW" dirty="0"/>
          </a:p>
          <a:p>
            <a:pPr lvl="2"/>
            <a:r>
              <a:rPr lang="zh-TW" altLang="en-US" dirty="0"/>
              <a:t>如下圖，目前分支為</a:t>
            </a:r>
            <a:r>
              <a:rPr lang="en-US" altLang="zh-TW" dirty="0"/>
              <a:t>master, </a:t>
            </a:r>
            <a:r>
              <a:rPr lang="zh-TW" altLang="en-US" dirty="0"/>
              <a:t>我們要將</a:t>
            </a:r>
            <a:r>
              <a:rPr lang="en-US" altLang="zh-TW" dirty="0"/>
              <a:t>develop</a:t>
            </a:r>
            <a:r>
              <a:rPr lang="zh-TW" altLang="en-US" dirty="0"/>
              <a:t>所做的改動整合到</a:t>
            </a:r>
            <a:r>
              <a:rPr lang="en-US" altLang="zh-TW" dirty="0"/>
              <a:t>master</a:t>
            </a:r>
            <a:r>
              <a:rPr lang="zh-TW" altLang="en-US" dirty="0"/>
              <a:t>分支上</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26</a:t>
            </a:fld>
            <a:endParaRPr lang="zh-TW" altLang="en-US"/>
          </a:p>
        </p:txBody>
      </p:sp>
      <p:pic>
        <p:nvPicPr>
          <p:cNvPr id="6" name="圖片 5"/>
          <p:cNvPicPr>
            <a:picLocks noChangeAspect="1"/>
          </p:cNvPicPr>
          <p:nvPr/>
        </p:nvPicPr>
        <p:blipFill>
          <a:blip r:embed="rId2"/>
          <a:stretch>
            <a:fillRect/>
          </a:stretch>
        </p:blipFill>
        <p:spPr>
          <a:xfrm>
            <a:off x="367247" y="2708920"/>
            <a:ext cx="8480943" cy="2520280"/>
          </a:xfrm>
          <a:prstGeom prst="rect">
            <a:avLst/>
          </a:prstGeom>
        </p:spPr>
      </p:pic>
      <p:sp>
        <p:nvSpPr>
          <p:cNvPr id="7" name="矩形 6"/>
          <p:cNvSpPr/>
          <p:nvPr/>
        </p:nvSpPr>
        <p:spPr bwMode="auto">
          <a:xfrm>
            <a:off x="323528" y="3789040"/>
            <a:ext cx="2664296" cy="180020"/>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878407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rebase</a:t>
            </a:r>
            <a:r>
              <a:rPr lang="zh-TW" altLang="en-US" dirty="0"/>
              <a:t> 「分支名稱」</a:t>
            </a:r>
            <a:endParaRPr lang="en-US" altLang="zh-TW" dirty="0"/>
          </a:p>
          <a:p>
            <a:pPr lvl="1"/>
            <a:r>
              <a:rPr lang="zh-TW" altLang="en-US" dirty="0"/>
              <a:t>將目前基於</a:t>
            </a:r>
            <a:r>
              <a:rPr lang="en-US" altLang="zh-TW" dirty="0"/>
              <a:t>A</a:t>
            </a:r>
            <a:r>
              <a:rPr lang="zh-TW" altLang="en-US" dirty="0"/>
              <a:t>點的更動換成基於</a:t>
            </a:r>
            <a:r>
              <a:rPr lang="en-US" altLang="zh-TW" dirty="0"/>
              <a:t>B</a:t>
            </a:r>
            <a:r>
              <a:rPr lang="zh-TW" altLang="en-US" dirty="0"/>
              <a:t>點</a:t>
            </a:r>
            <a:endParaRPr lang="en-US" altLang="zh-TW" dirty="0"/>
          </a:p>
          <a:p>
            <a:pPr lvl="2"/>
            <a:r>
              <a:rPr lang="zh-TW" altLang="en-US" dirty="0"/>
              <a:t>例如：你開發某個功能但尚未完成時，系統進行了改版，你必須要基於改版後的系統繼續進行開發才能確保最後上線時不會有問題</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27</a:t>
            </a:fld>
            <a:endParaRPr lang="zh-TW" altLang="en-US"/>
          </a:p>
        </p:txBody>
      </p:sp>
      <p:pic>
        <p:nvPicPr>
          <p:cNvPr id="5" name="圖片 4"/>
          <p:cNvPicPr>
            <a:picLocks noChangeAspect="1"/>
          </p:cNvPicPr>
          <p:nvPr/>
        </p:nvPicPr>
        <p:blipFill>
          <a:blip r:embed="rId2"/>
          <a:stretch>
            <a:fillRect/>
          </a:stretch>
        </p:blipFill>
        <p:spPr>
          <a:xfrm>
            <a:off x="1016794" y="2587625"/>
            <a:ext cx="7181850" cy="3638550"/>
          </a:xfrm>
          <a:prstGeom prst="rect">
            <a:avLst/>
          </a:prstGeom>
        </p:spPr>
      </p:pic>
      <p:sp>
        <p:nvSpPr>
          <p:cNvPr id="6" name="圓角矩形 5"/>
          <p:cNvSpPr/>
          <p:nvPr/>
        </p:nvSpPr>
        <p:spPr bwMode="auto">
          <a:xfrm>
            <a:off x="1331640" y="3933056"/>
            <a:ext cx="1512168" cy="1080120"/>
          </a:xfrm>
          <a:prstGeom prst="round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7" name="文字方塊 6"/>
          <p:cNvSpPr txBox="1"/>
          <p:nvPr/>
        </p:nvSpPr>
        <p:spPr>
          <a:xfrm>
            <a:off x="1259632" y="3243946"/>
            <a:ext cx="3005951" cy="646331"/>
          </a:xfrm>
          <a:prstGeom prst="rect">
            <a:avLst/>
          </a:prstGeom>
          <a:noFill/>
        </p:spPr>
        <p:txBody>
          <a:bodyPr wrap="none" rtlCol="0">
            <a:spAutoFit/>
          </a:bodyPr>
          <a:lstStyle/>
          <a:p>
            <a:r>
              <a:rPr lang="en-US" altLang="zh-TW" b="1" dirty="0"/>
              <a:t>test</a:t>
            </a:r>
            <a:r>
              <a:rPr lang="zh-TW" altLang="en-US" b="1" dirty="0"/>
              <a:t>是基於</a:t>
            </a:r>
            <a:r>
              <a:rPr lang="en-US" altLang="zh-TW" b="1" dirty="0"/>
              <a:t>C1</a:t>
            </a:r>
            <a:r>
              <a:rPr lang="zh-TW" altLang="en-US" b="1" dirty="0"/>
              <a:t>的分支更動，</a:t>
            </a:r>
            <a:endParaRPr lang="en-US" altLang="zh-TW" b="1" dirty="0"/>
          </a:p>
          <a:p>
            <a:r>
              <a:rPr lang="zh-TW" altLang="en-US" b="1" dirty="0"/>
              <a:t>但目前系統已經改版到</a:t>
            </a:r>
            <a:r>
              <a:rPr lang="en-US" altLang="zh-TW" b="1" dirty="0"/>
              <a:t>C5</a:t>
            </a:r>
            <a:endParaRPr lang="zh-TW" altLang="en-US" b="1" dirty="0"/>
          </a:p>
        </p:txBody>
      </p:sp>
    </p:spTree>
    <p:extLst>
      <p:ext uri="{BB962C8B-B14F-4D97-AF65-F5344CB8AC3E}">
        <p14:creationId xmlns:p14="http://schemas.microsoft.com/office/powerpoint/2010/main" val="3706406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a:t>Git</a:t>
            </a:r>
            <a:r>
              <a:rPr lang="en-US" altLang="zh-TW" dirty="0"/>
              <a:t> rebase</a:t>
            </a:r>
            <a:r>
              <a:rPr lang="zh-TW" altLang="en-US" dirty="0"/>
              <a:t> 「分支名稱」</a:t>
            </a:r>
            <a:endParaRPr lang="en-US" altLang="zh-TW" dirty="0"/>
          </a:p>
          <a:p>
            <a:pPr lvl="1"/>
            <a:r>
              <a:rPr lang="zh-TW" altLang="en-US" dirty="0"/>
              <a:t>將目前基於</a:t>
            </a:r>
            <a:r>
              <a:rPr lang="en-US" altLang="zh-TW" dirty="0"/>
              <a:t>A</a:t>
            </a:r>
            <a:r>
              <a:rPr lang="zh-TW" altLang="en-US" dirty="0"/>
              <a:t>點的更動換成基於</a:t>
            </a:r>
            <a:r>
              <a:rPr lang="en-US" altLang="zh-TW" dirty="0"/>
              <a:t>B</a:t>
            </a:r>
            <a:r>
              <a:rPr lang="zh-TW" altLang="en-US" dirty="0"/>
              <a:t>點</a:t>
            </a:r>
            <a:endParaRPr lang="en-US" altLang="zh-TW" dirty="0"/>
          </a:p>
          <a:p>
            <a:pPr lvl="2"/>
            <a:r>
              <a:rPr lang="zh-TW" altLang="en-US" dirty="0"/>
              <a:t>例如：你開發某個功能但尚未完成時，系統進行了改版，你必須要基於改版後的系統繼續進行開發才能確保最後上線時不會有問題</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28</a:t>
            </a:fld>
            <a:endParaRPr lang="zh-TW" altLang="en-US"/>
          </a:p>
        </p:txBody>
      </p:sp>
      <p:pic>
        <p:nvPicPr>
          <p:cNvPr id="8" name="圖片 7"/>
          <p:cNvPicPr>
            <a:picLocks noChangeAspect="1"/>
          </p:cNvPicPr>
          <p:nvPr/>
        </p:nvPicPr>
        <p:blipFill>
          <a:blip r:embed="rId2"/>
          <a:stretch>
            <a:fillRect/>
          </a:stretch>
        </p:blipFill>
        <p:spPr>
          <a:xfrm>
            <a:off x="384448" y="2564904"/>
            <a:ext cx="8446542" cy="3261676"/>
          </a:xfrm>
          <a:prstGeom prst="rect">
            <a:avLst/>
          </a:prstGeom>
        </p:spPr>
      </p:pic>
      <p:sp>
        <p:nvSpPr>
          <p:cNvPr id="9" name="圓角矩形 8"/>
          <p:cNvSpPr/>
          <p:nvPr/>
        </p:nvSpPr>
        <p:spPr bwMode="auto">
          <a:xfrm>
            <a:off x="7884368" y="5085184"/>
            <a:ext cx="1096274" cy="852521"/>
          </a:xfrm>
          <a:prstGeom prst="round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0" name="文字方塊 9"/>
          <p:cNvSpPr txBox="1"/>
          <p:nvPr/>
        </p:nvSpPr>
        <p:spPr>
          <a:xfrm>
            <a:off x="4377923" y="5808602"/>
            <a:ext cx="3522118" cy="369332"/>
          </a:xfrm>
          <a:prstGeom prst="rect">
            <a:avLst/>
          </a:prstGeom>
          <a:noFill/>
        </p:spPr>
        <p:txBody>
          <a:bodyPr wrap="none" rtlCol="0">
            <a:spAutoFit/>
          </a:bodyPr>
          <a:lstStyle/>
          <a:p>
            <a:r>
              <a:rPr lang="en-US" altLang="zh-TW" b="1" dirty="0"/>
              <a:t>rebase</a:t>
            </a:r>
            <a:r>
              <a:rPr lang="zh-TW" altLang="en-US" b="1" dirty="0"/>
              <a:t>後，</a:t>
            </a:r>
            <a:r>
              <a:rPr lang="en-US" altLang="zh-TW" b="1" dirty="0"/>
              <a:t>test</a:t>
            </a:r>
            <a:r>
              <a:rPr lang="zh-TW" altLang="en-US" b="1" dirty="0"/>
              <a:t>改為從</a:t>
            </a:r>
            <a:r>
              <a:rPr lang="en-US" altLang="zh-TW" b="1" dirty="0"/>
              <a:t>C5</a:t>
            </a:r>
            <a:r>
              <a:rPr lang="zh-TW" altLang="en-US" b="1" dirty="0"/>
              <a:t>長出來</a:t>
            </a:r>
          </a:p>
        </p:txBody>
      </p:sp>
    </p:spTree>
    <p:extLst>
      <p:ext uri="{BB962C8B-B14F-4D97-AF65-F5344CB8AC3E}">
        <p14:creationId xmlns:p14="http://schemas.microsoft.com/office/powerpoint/2010/main" val="1984863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29</a:t>
            </a:fld>
            <a:endParaRPr lang="zh-TW" altLang="en-US"/>
          </a:p>
        </p:txBody>
      </p:sp>
      <p:sp>
        <p:nvSpPr>
          <p:cNvPr id="5" name="文字方塊 4"/>
          <p:cNvSpPr txBox="1"/>
          <p:nvPr/>
        </p:nvSpPr>
        <p:spPr>
          <a:xfrm>
            <a:off x="723831" y="2924944"/>
            <a:ext cx="7696338" cy="2123658"/>
          </a:xfrm>
          <a:prstGeom prst="rect">
            <a:avLst/>
          </a:prstGeom>
          <a:noFill/>
        </p:spPr>
        <p:txBody>
          <a:bodyPr wrap="none" rtlCol="0">
            <a:spAutoFit/>
          </a:bodyPr>
          <a:lstStyle/>
          <a:p>
            <a:r>
              <a:rPr lang="en-US" altLang="zh-TW" sz="6600" dirty="0"/>
              <a:t>Common Git </a:t>
            </a:r>
          </a:p>
          <a:p>
            <a:r>
              <a:rPr lang="en-US" altLang="zh-TW" sz="6600" dirty="0"/>
              <a:t>		Command Flow</a:t>
            </a:r>
            <a:endParaRPr lang="zh-TW" altLang="en-US" sz="6600" dirty="0"/>
          </a:p>
        </p:txBody>
      </p:sp>
    </p:spTree>
    <p:extLst>
      <p:ext uri="{BB962C8B-B14F-4D97-AF65-F5344CB8AC3E}">
        <p14:creationId xmlns:p14="http://schemas.microsoft.com/office/powerpoint/2010/main" val="330725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What is </a:t>
            </a:r>
            <a:r>
              <a:rPr lang="en-US" altLang="zh-TW" dirty="0" err="1"/>
              <a:t>Git</a:t>
            </a: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a:t>
            </a:fld>
            <a:endParaRPr lang="zh-TW" altLang="en-US"/>
          </a:p>
        </p:txBody>
      </p:sp>
      <p:pic>
        <p:nvPicPr>
          <p:cNvPr id="6" name="圖片 5"/>
          <p:cNvPicPr>
            <a:picLocks noChangeAspect="1"/>
          </p:cNvPicPr>
          <p:nvPr/>
        </p:nvPicPr>
        <p:blipFill>
          <a:blip r:embed="rId2"/>
          <a:stretch>
            <a:fillRect/>
          </a:stretch>
        </p:blipFill>
        <p:spPr>
          <a:xfrm>
            <a:off x="611560" y="1412776"/>
            <a:ext cx="7515225" cy="3657600"/>
          </a:xfrm>
          <a:prstGeom prst="rect">
            <a:avLst/>
          </a:prstGeom>
        </p:spPr>
      </p:pic>
    </p:spTree>
    <p:extLst>
      <p:ext uri="{BB962C8B-B14F-4D97-AF65-F5344CB8AC3E}">
        <p14:creationId xmlns:p14="http://schemas.microsoft.com/office/powerpoint/2010/main" val="231574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dirty="0"/>
              <a:t>建立新專案</a:t>
            </a:r>
            <a:endParaRPr lang="en-US" altLang="zh-TW" dirty="0"/>
          </a:p>
          <a:p>
            <a:pPr marL="914400" lvl="1" indent="-457200">
              <a:buFont typeface="+mj-lt"/>
              <a:buAutoNum type="arabicPeriod"/>
            </a:pPr>
            <a:r>
              <a:rPr lang="en-US" altLang="zh-TW" dirty="0"/>
              <a:t>$ git </a:t>
            </a:r>
            <a:r>
              <a:rPr lang="en-US" altLang="zh-TW" dirty="0" err="1"/>
              <a:t>init</a:t>
            </a:r>
            <a:endParaRPr lang="en-US" altLang="zh-TW" dirty="0"/>
          </a:p>
          <a:p>
            <a:pPr marL="914400" lvl="1" indent="-457200">
              <a:buFont typeface="+mj-lt"/>
              <a:buAutoNum type="arabicPeriod"/>
            </a:pPr>
            <a:r>
              <a:rPr lang="en-US" altLang="zh-TW" dirty="0"/>
              <a:t>$ git add .</a:t>
            </a:r>
          </a:p>
          <a:p>
            <a:pPr marL="914400" lvl="1" indent="-457200">
              <a:buFont typeface="+mj-lt"/>
              <a:buAutoNum type="arabicPeriod"/>
            </a:pPr>
            <a:r>
              <a:rPr lang="en-US" altLang="zh-TW" dirty="0"/>
              <a:t>$ git commit –m “First commit(</a:t>
            </a:r>
            <a:r>
              <a:rPr lang="zh-TW" altLang="en-US" dirty="0"/>
              <a:t>依照修改內容輸入</a:t>
            </a:r>
            <a:r>
              <a:rPr lang="en-US" altLang="zh-TW" dirty="0"/>
              <a:t>)”</a:t>
            </a:r>
          </a:p>
          <a:p>
            <a:pPr marL="914400" lvl="1" indent="-457200">
              <a:buFont typeface="+mj-lt"/>
              <a:buAutoNum type="arabicPeriod"/>
            </a:pPr>
            <a:endParaRPr lang="en-US" altLang="zh-TW" dirty="0"/>
          </a:p>
          <a:p>
            <a:pPr marL="357188" indent="-300038"/>
            <a:r>
              <a:rPr lang="zh-TW" altLang="en-US" dirty="0"/>
              <a:t>設定並同步至遠端資料庫</a:t>
            </a:r>
            <a:r>
              <a:rPr lang="en-US" altLang="zh-TW" dirty="0"/>
              <a:t>(</a:t>
            </a:r>
            <a:r>
              <a:rPr lang="en-US" altLang="zh-TW" dirty="0" err="1"/>
              <a:t>Github</a:t>
            </a:r>
            <a:r>
              <a:rPr lang="en-US" altLang="zh-TW" dirty="0"/>
              <a:t>)</a:t>
            </a:r>
          </a:p>
          <a:p>
            <a:pPr marL="914400" lvl="1" indent="-457200">
              <a:buFont typeface="+mj-lt"/>
              <a:buAutoNum type="arabicPeriod"/>
            </a:pPr>
            <a:r>
              <a:rPr lang="en-US" altLang="zh-TW" dirty="0"/>
              <a:t>$</a:t>
            </a:r>
            <a:r>
              <a:rPr lang="zh-TW" altLang="en-US" dirty="0"/>
              <a:t> </a:t>
            </a:r>
            <a:r>
              <a:rPr lang="en-US" altLang="zh-TW" dirty="0"/>
              <a:t>git remote add origin [GitHub</a:t>
            </a:r>
            <a:r>
              <a:rPr lang="zh-TW" altLang="en-US" dirty="0"/>
              <a:t>網址</a:t>
            </a:r>
            <a:r>
              <a:rPr lang="en-US" altLang="zh-TW" dirty="0"/>
              <a:t>]</a:t>
            </a:r>
          </a:p>
          <a:p>
            <a:pPr marL="914400" lvl="1" indent="-457200">
              <a:buFont typeface="+mj-lt"/>
              <a:buAutoNum type="arabicPeriod"/>
            </a:pPr>
            <a:r>
              <a:rPr lang="en-US" altLang="zh-TW" dirty="0"/>
              <a:t>$</a:t>
            </a:r>
            <a:r>
              <a:rPr lang="zh-TW" altLang="en-US" dirty="0"/>
              <a:t> </a:t>
            </a:r>
            <a:r>
              <a:rPr lang="en-US" altLang="zh-TW" dirty="0"/>
              <a:t>git push origin [</a:t>
            </a:r>
            <a:r>
              <a:rPr lang="zh-TW" altLang="en-US" dirty="0"/>
              <a:t>分支名稱</a:t>
            </a:r>
            <a:r>
              <a:rPr lang="en-US" altLang="zh-TW" dirty="0"/>
              <a:t>]</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30</a:t>
            </a:fld>
            <a:endParaRPr lang="zh-TW" altLang="en-US"/>
          </a:p>
        </p:txBody>
      </p:sp>
      <p:pic>
        <p:nvPicPr>
          <p:cNvPr id="9" name="圖片 8">
            <a:extLst>
              <a:ext uri="{FF2B5EF4-FFF2-40B4-BE49-F238E27FC236}">
                <a16:creationId xmlns:a16="http://schemas.microsoft.com/office/drawing/2014/main" id="{49C3CE4F-C7B8-B71A-32E8-808158C6C0D2}"/>
              </a:ext>
            </a:extLst>
          </p:cNvPr>
          <p:cNvPicPr>
            <a:picLocks noChangeAspect="1"/>
          </p:cNvPicPr>
          <p:nvPr/>
        </p:nvPicPr>
        <p:blipFill>
          <a:blip r:embed="rId2"/>
          <a:stretch>
            <a:fillRect/>
          </a:stretch>
        </p:blipFill>
        <p:spPr>
          <a:xfrm>
            <a:off x="286224" y="4725144"/>
            <a:ext cx="8571551" cy="936104"/>
          </a:xfrm>
          <a:prstGeom prst="rect">
            <a:avLst/>
          </a:prstGeom>
        </p:spPr>
      </p:pic>
      <p:sp>
        <p:nvSpPr>
          <p:cNvPr id="10" name="圓角矩形 8">
            <a:extLst>
              <a:ext uri="{FF2B5EF4-FFF2-40B4-BE49-F238E27FC236}">
                <a16:creationId xmlns:a16="http://schemas.microsoft.com/office/drawing/2014/main" id="{CAB866BF-D840-FB70-9B61-434A205F3D9D}"/>
              </a:ext>
            </a:extLst>
          </p:cNvPr>
          <p:cNvSpPr/>
          <p:nvPr/>
        </p:nvSpPr>
        <p:spPr bwMode="auto">
          <a:xfrm>
            <a:off x="2555776" y="5013177"/>
            <a:ext cx="5832648" cy="360040"/>
          </a:xfrm>
          <a:prstGeom prst="round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cxnSp>
        <p:nvCxnSpPr>
          <p:cNvPr id="12" name="直線單箭頭接點 11">
            <a:extLst>
              <a:ext uri="{FF2B5EF4-FFF2-40B4-BE49-F238E27FC236}">
                <a16:creationId xmlns:a16="http://schemas.microsoft.com/office/drawing/2014/main" id="{90DABA33-B11D-7A9C-E7AD-04314A546889}"/>
              </a:ext>
            </a:extLst>
          </p:cNvPr>
          <p:cNvCxnSpPr>
            <a:stCxn id="10" idx="0"/>
          </p:cNvCxnSpPr>
          <p:nvPr/>
        </p:nvCxnSpPr>
        <p:spPr bwMode="auto">
          <a:xfrm flipH="1" flipV="1">
            <a:off x="5076056" y="4049092"/>
            <a:ext cx="396044" cy="964085"/>
          </a:xfrm>
          <a:prstGeom prst="straightConnector1">
            <a:avLst/>
          </a:prstGeom>
          <a:noFill/>
          <a:ln w="31750" cap="sq"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476418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dirty="0"/>
              <a:t>日常更新程式</a:t>
            </a:r>
            <a:endParaRPr lang="en-US" altLang="zh-TW" dirty="0"/>
          </a:p>
          <a:p>
            <a:pPr marL="914400" lvl="1" indent="-457200">
              <a:buFont typeface="+mj-lt"/>
              <a:buAutoNum type="arabicPeriod"/>
            </a:pPr>
            <a:r>
              <a:rPr lang="en-US" altLang="zh-TW" dirty="0"/>
              <a:t>$</a:t>
            </a:r>
            <a:r>
              <a:rPr lang="zh-TW" altLang="en-US" dirty="0"/>
              <a:t> </a:t>
            </a:r>
            <a:r>
              <a:rPr lang="en-US" altLang="zh-TW" dirty="0"/>
              <a:t>git pull origin [</a:t>
            </a:r>
            <a:r>
              <a:rPr lang="zh-TW" altLang="en-US" dirty="0"/>
              <a:t>分支名稱</a:t>
            </a:r>
            <a:r>
              <a:rPr lang="en-US" altLang="zh-TW" dirty="0"/>
              <a:t>]</a:t>
            </a:r>
          </a:p>
          <a:p>
            <a:pPr marL="914400" lvl="1" indent="-457200">
              <a:buFont typeface="+mj-lt"/>
              <a:buAutoNum type="arabicPeriod"/>
            </a:pPr>
            <a:r>
              <a:rPr lang="en-US" altLang="zh-TW" dirty="0"/>
              <a:t>$ git add .</a:t>
            </a:r>
          </a:p>
          <a:p>
            <a:pPr marL="914400" lvl="1" indent="-457200">
              <a:buFont typeface="+mj-lt"/>
              <a:buAutoNum type="arabicPeriod"/>
            </a:pPr>
            <a:r>
              <a:rPr lang="en-US" altLang="zh-TW" dirty="0"/>
              <a:t>$ git commit –m “</a:t>
            </a:r>
            <a:r>
              <a:rPr lang="zh-TW" altLang="en-US" dirty="0"/>
              <a:t>修正</a:t>
            </a:r>
            <a:r>
              <a:rPr lang="en-US" altLang="zh-TW" dirty="0"/>
              <a:t>XXXX</a:t>
            </a:r>
            <a:r>
              <a:rPr lang="zh-TW" altLang="en-US" dirty="0"/>
              <a:t> </a:t>
            </a:r>
            <a:r>
              <a:rPr lang="en-US" altLang="zh-TW" dirty="0"/>
              <a:t>Bug”</a:t>
            </a:r>
          </a:p>
          <a:p>
            <a:pPr marL="914400" lvl="1" indent="-457200">
              <a:buFont typeface="+mj-lt"/>
              <a:buAutoNum type="arabicPeriod"/>
            </a:pPr>
            <a:r>
              <a:rPr lang="en-US" altLang="zh-TW" dirty="0"/>
              <a:t>$</a:t>
            </a:r>
            <a:r>
              <a:rPr lang="zh-TW" altLang="en-US" dirty="0"/>
              <a:t> </a:t>
            </a:r>
            <a:r>
              <a:rPr lang="en-US" altLang="zh-TW" dirty="0"/>
              <a:t>git push origin [</a:t>
            </a:r>
            <a:r>
              <a:rPr lang="zh-TW" altLang="en-US" dirty="0"/>
              <a:t>分支名稱</a:t>
            </a:r>
            <a:r>
              <a:rPr lang="en-US" altLang="zh-TW" dirty="0"/>
              <a:t>]</a:t>
            </a:r>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31</a:t>
            </a:fld>
            <a:endParaRPr lang="zh-TW" altLang="en-US"/>
          </a:p>
        </p:txBody>
      </p:sp>
    </p:spTree>
    <p:extLst>
      <p:ext uri="{BB962C8B-B14F-4D97-AF65-F5344CB8AC3E}">
        <p14:creationId xmlns:p14="http://schemas.microsoft.com/office/powerpoint/2010/main" val="3449298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32</a:t>
            </a:fld>
            <a:endParaRPr lang="zh-TW" altLang="en-US"/>
          </a:p>
        </p:txBody>
      </p:sp>
      <p:sp>
        <p:nvSpPr>
          <p:cNvPr id="5" name="文字方塊 4"/>
          <p:cNvSpPr txBox="1"/>
          <p:nvPr/>
        </p:nvSpPr>
        <p:spPr>
          <a:xfrm>
            <a:off x="142087" y="2852936"/>
            <a:ext cx="8859826" cy="1754326"/>
          </a:xfrm>
          <a:prstGeom prst="rect">
            <a:avLst/>
          </a:prstGeom>
          <a:noFill/>
        </p:spPr>
        <p:txBody>
          <a:bodyPr wrap="square" rtlCol="0">
            <a:spAutoFit/>
          </a:bodyPr>
          <a:lstStyle/>
          <a:p>
            <a:r>
              <a:rPr lang="en-US" altLang="zh-TW" sz="5400" b="0" i="0" dirty="0">
                <a:solidFill>
                  <a:srgbClr val="202122"/>
                </a:solidFill>
                <a:effectLst/>
                <a:latin typeface="Arial" panose="020B0604020202020204" pitchFamily="34" charset="0"/>
              </a:rPr>
              <a:t>Continuous Integration(CI)</a:t>
            </a:r>
          </a:p>
          <a:p>
            <a:pPr algn="ctr"/>
            <a:r>
              <a:rPr lang="en-US" altLang="zh-TW" sz="5400" dirty="0"/>
              <a:t>/</a:t>
            </a:r>
            <a:r>
              <a:rPr lang="en-US" altLang="zh-TW" sz="5400" b="0" i="0" dirty="0">
                <a:solidFill>
                  <a:srgbClr val="202122"/>
                </a:solidFill>
                <a:effectLst/>
                <a:latin typeface="Arial" panose="020B0604020202020204" pitchFamily="34" charset="0"/>
              </a:rPr>
              <a:t>Continuous Delivery(</a:t>
            </a:r>
            <a:r>
              <a:rPr lang="en-US" altLang="zh-TW" sz="5400" dirty="0"/>
              <a:t>CD)</a:t>
            </a:r>
            <a:endParaRPr lang="zh-TW" altLang="en-US" sz="5400" dirty="0"/>
          </a:p>
        </p:txBody>
      </p:sp>
    </p:spTree>
    <p:extLst>
      <p:ext uri="{BB962C8B-B14F-4D97-AF65-F5344CB8AC3E}">
        <p14:creationId xmlns:p14="http://schemas.microsoft.com/office/powerpoint/2010/main" val="200067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dirty="0"/>
              <a:t>工程師的思維</a:t>
            </a:r>
            <a:endParaRPr lang="en-US" altLang="zh-TW" dirty="0"/>
          </a:p>
          <a:p>
            <a:pPr lvl="1"/>
            <a:r>
              <a:rPr lang="zh-TW" altLang="en-US" dirty="0"/>
              <a:t>軟體打算用多久</a:t>
            </a:r>
            <a:r>
              <a:rPr lang="en-US" altLang="zh-TW" dirty="0"/>
              <a:t>?</a:t>
            </a:r>
          </a:p>
          <a:p>
            <a:pPr lvl="1"/>
            <a:r>
              <a:rPr lang="zh-TW" altLang="en-US" dirty="0"/>
              <a:t>要給多少人使用</a:t>
            </a:r>
            <a:r>
              <a:rPr lang="en-US" altLang="zh-TW" dirty="0"/>
              <a:t>?</a:t>
            </a:r>
          </a:p>
          <a:p>
            <a:pPr lvl="1"/>
            <a:r>
              <a:rPr lang="zh-TW" altLang="en-US" dirty="0"/>
              <a:t>新功能是否會影響到其他功能</a:t>
            </a:r>
            <a:r>
              <a:rPr lang="en-US" altLang="zh-TW" dirty="0"/>
              <a:t>?</a:t>
            </a:r>
          </a:p>
          <a:p>
            <a:pPr lvl="1"/>
            <a:r>
              <a:rPr lang="zh-TW" altLang="en-US" dirty="0"/>
              <a:t>新加的程式可不可以在其他環境正常編譯</a:t>
            </a:r>
            <a:r>
              <a:rPr lang="en-US" altLang="zh-TW" dirty="0"/>
              <a:t>?</a:t>
            </a:r>
          </a:p>
          <a:p>
            <a:pPr lvl="1"/>
            <a:r>
              <a:rPr lang="zh-TW" altLang="en-US" dirty="0"/>
              <a:t>如何確保每次備份的程式都是有用的</a:t>
            </a:r>
            <a:r>
              <a:rPr lang="en-US" altLang="zh-TW" dirty="0"/>
              <a:t>?</a:t>
            </a:r>
          </a:p>
          <a:p>
            <a:pPr lvl="1"/>
            <a:endParaRPr lang="en-US" altLang="zh-TW" dirty="0"/>
          </a:p>
          <a:p>
            <a:pPr lvl="1"/>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33</a:t>
            </a:fld>
            <a:endParaRPr lang="zh-TW" altLang="en-US"/>
          </a:p>
        </p:txBody>
      </p:sp>
      <p:sp>
        <p:nvSpPr>
          <p:cNvPr id="5" name="星形: 二十四角 4">
            <a:extLst>
              <a:ext uri="{FF2B5EF4-FFF2-40B4-BE49-F238E27FC236}">
                <a16:creationId xmlns:a16="http://schemas.microsoft.com/office/drawing/2014/main" id="{609B80D0-48B4-6CAD-BCA0-4DD90FE68AB1}"/>
              </a:ext>
            </a:extLst>
          </p:cNvPr>
          <p:cNvSpPr/>
          <p:nvPr/>
        </p:nvSpPr>
        <p:spPr bwMode="auto">
          <a:xfrm>
            <a:off x="2987824" y="3789040"/>
            <a:ext cx="5400600" cy="2088232"/>
          </a:xfrm>
          <a:prstGeom prst="star24">
            <a:avLst/>
          </a:prstGeom>
          <a:solidFill>
            <a:srgbClr val="FF0000"/>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TW" sz="1800" b="0" i="0" dirty="0">
                <a:solidFill>
                  <a:schemeClr val="bg1"/>
                </a:solidFill>
                <a:effectLst/>
                <a:latin typeface="Arial" panose="020B0604020202020204" pitchFamily="34" charset="0"/>
              </a:rPr>
              <a:t>CI/CD</a:t>
            </a:r>
          </a:p>
          <a:p>
            <a:pPr algn="ctr" fontAlgn="base">
              <a:spcBef>
                <a:spcPct val="0"/>
              </a:spcBef>
              <a:spcAft>
                <a:spcPct val="0"/>
              </a:spcAft>
            </a:pPr>
            <a:r>
              <a:rPr kumimoji="1" lang="en-US" altLang="zh-TW" u="none" strike="noStrike" cap="none" normalizeH="0" baseline="0" dirty="0">
                <a:ln>
                  <a:noFill/>
                </a:ln>
                <a:solidFill>
                  <a:schemeClr val="bg1"/>
                </a:solidFill>
                <a:latin typeface="Arial" panose="020B0604020202020204" pitchFamily="34" charset="0"/>
                <a:ea typeface="新細明體" pitchFamily="18" charset="-120"/>
              </a:rPr>
              <a:t>(</a:t>
            </a:r>
            <a:r>
              <a:rPr kumimoji="1" lang="zh-TW" altLang="en-US" sz="1800" b="1" i="0" u="none" strike="noStrike" cap="none" normalizeH="0" baseline="0" dirty="0">
                <a:ln>
                  <a:noFill/>
                </a:ln>
                <a:solidFill>
                  <a:schemeClr val="bg1"/>
                </a:solidFill>
                <a:effectLst/>
                <a:latin typeface="Arial" charset="0"/>
                <a:ea typeface="新細明體" pitchFamily="18" charset="-120"/>
              </a:rPr>
              <a:t>持續整合 </a:t>
            </a:r>
            <a:r>
              <a:rPr kumimoji="1" lang="en-US" altLang="zh-TW" sz="1800" b="1" i="0" u="none" strike="noStrike" cap="none" normalizeH="0" baseline="0" dirty="0">
                <a:ln>
                  <a:noFill/>
                </a:ln>
                <a:solidFill>
                  <a:schemeClr val="bg1"/>
                </a:solidFill>
                <a:effectLst/>
                <a:latin typeface="Arial" charset="0"/>
                <a:ea typeface="新細明體" pitchFamily="18" charset="-120"/>
              </a:rPr>
              <a:t>/ </a:t>
            </a:r>
            <a:r>
              <a:rPr kumimoji="1" lang="zh-TW" altLang="en-US" sz="1800" b="1" i="0" u="none" strike="noStrike" cap="none" normalizeH="0" baseline="0" dirty="0">
                <a:ln>
                  <a:noFill/>
                </a:ln>
                <a:solidFill>
                  <a:schemeClr val="bg1"/>
                </a:solidFill>
                <a:effectLst/>
                <a:latin typeface="Arial" charset="0"/>
                <a:ea typeface="新細明體" pitchFamily="18" charset="-120"/>
              </a:rPr>
              <a:t>持續交付</a:t>
            </a:r>
            <a:r>
              <a:rPr kumimoji="1" lang="en-US" altLang="zh-TW" sz="1800" b="1" i="0" u="none" strike="noStrike" cap="none" normalizeH="0" baseline="0" dirty="0">
                <a:ln>
                  <a:noFill/>
                </a:ln>
                <a:solidFill>
                  <a:schemeClr val="bg1"/>
                </a:solidFill>
                <a:effectLst/>
                <a:latin typeface="Arial" charset="0"/>
                <a:ea typeface="新細明體" pitchFamily="18" charset="-120"/>
              </a:rPr>
              <a:t>)</a:t>
            </a:r>
            <a:endParaRPr kumimoji="1" lang="zh-TW" altLang="en-US" sz="1800" b="1" i="0" u="none" strike="noStrike" cap="none" normalizeH="0" baseline="0" dirty="0">
              <a:ln>
                <a:noFill/>
              </a:ln>
              <a:solidFill>
                <a:schemeClr val="bg1"/>
              </a:solidFill>
              <a:effectLst/>
              <a:latin typeface="Arial" charset="0"/>
              <a:ea typeface="新細明體" pitchFamily="18" charset="-120"/>
            </a:endParaRPr>
          </a:p>
        </p:txBody>
      </p:sp>
    </p:spTree>
    <p:extLst>
      <p:ext uri="{BB962C8B-B14F-4D97-AF65-F5344CB8AC3E}">
        <p14:creationId xmlns:p14="http://schemas.microsoft.com/office/powerpoint/2010/main" val="328382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dirty="0"/>
              <a:t>持續整合</a:t>
            </a:r>
            <a:r>
              <a:rPr lang="en-US" altLang="zh-TW" dirty="0"/>
              <a:t>(Continuous Integration</a:t>
            </a:r>
            <a:r>
              <a:rPr lang="zh-TW" altLang="en-US" dirty="0"/>
              <a:t>，</a:t>
            </a:r>
            <a:r>
              <a:rPr lang="en-US" altLang="zh-TW" dirty="0"/>
              <a:t>CI)</a:t>
            </a:r>
            <a:endParaRPr lang="zh-TW" altLang="en-US" dirty="0"/>
          </a:p>
          <a:p>
            <a:pPr lvl="1"/>
            <a:r>
              <a:rPr lang="zh-TW" altLang="en-US" dirty="0"/>
              <a:t>就是當開發人員完成一個階段性的程式碼後就經由自動化工具測試、驗證，協助偵測程式碼問題，並建置出即將部署的版本（</a:t>
            </a:r>
            <a:r>
              <a:rPr lang="en-US" altLang="zh-TW" dirty="0"/>
              <a:t>Build</a:t>
            </a:r>
            <a:r>
              <a:rPr lang="zh-TW" altLang="en-US" dirty="0"/>
              <a:t>）。</a:t>
            </a:r>
            <a:endParaRPr lang="en-US" altLang="zh-TW" dirty="0"/>
          </a:p>
          <a:p>
            <a:r>
              <a:rPr lang="zh-TW" altLang="en-US" dirty="0"/>
              <a:t>持續交付</a:t>
            </a:r>
            <a:r>
              <a:rPr lang="en-US" altLang="zh-TW" dirty="0"/>
              <a:t>(</a:t>
            </a:r>
            <a:r>
              <a:rPr lang="en-US" altLang="zh-TW" sz="2800" b="0" i="0" dirty="0">
                <a:solidFill>
                  <a:srgbClr val="202122"/>
                </a:solidFill>
                <a:effectLst/>
                <a:latin typeface="Arial" panose="020B0604020202020204" pitchFamily="34" charset="0"/>
              </a:rPr>
              <a:t>Continuous Delivery</a:t>
            </a:r>
            <a:r>
              <a:rPr lang="zh-TW" altLang="en-US" sz="2800" b="0" i="0" dirty="0">
                <a:solidFill>
                  <a:srgbClr val="202122"/>
                </a:solidFill>
                <a:effectLst/>
                <a:latin typeface="Arial" panose="020B0604020202020204" pitchFamily="34" charset="0"/>
              </a:rPr>
              <a:t>，</a:t>
            </a:r>
            <a:r>
              <a:rPr lang="en-US" altLang="zh-TW" sz="2800" dirty="0"/>
              <a:t>CD</a:t>
            </a:r>
            <a:r>
              <a:rPr lang="en-US" altLang="zh-TW" dirty="0"/>
              <a:t>)</a:t>
            </a:r>
            <a:endParaRPr lang="zh-TW" altLang="en-US"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34</a:t>
            </a:fld>
            <a:endParaRPr lang="zh-TW" altLang="en-US"/>
          </a:p>
        </p:txBody>
      </p:sp>
      <p:pic>
        <p:nvPicPr>
          <p:cNvPr id="3076" name="Picture 4">
            <a:extLst>
              <a:ext uri="{FF2B5EF4-FFF2-40B4-BE49-F238E27FC236}">
                <a16:creationId xmlns:a16="http://schemas.microsoft.com/office/drawing/2014/main" id="{B8A1B67C-7D9C-FFFB-8FCC-A8E0FAAF4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35632"/>
            <a:ext cx="5256584" cy="376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447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35</a:t>
            </a:fld>
            <a:endParaRPr lang="zh-TW" altLang="en-US"/>
          </a:p>
        </p:txBody>
      </p:sp>
      <p:grpSp>
        <p:nvGrpSpPr>
          <p:cNvPr id="14" name="群組 13">
            <a:extLst>
              <a:ext uri="{FF2B5EF4-FFF2-40B4-BE49-F238E27FC236}">
                <a16:creationId xmlns:a16="http://schemas.microsoft.com/office/drawing/2014/main" id="{1A1104C7-E1B1-C372-272C-1BDD3F9D8F32}"/>
              </a:ext>
            </a:extLst>
          </p:cNvPr>
          <p:cNvGrpSpPr/>
          <p:nvPr/>
        </p:nvGrpSpPr>
        <p:grpSpPr>
          <a:xfrm>
            <a:off x="971600" y="1052736"/>
            <a:ext cx="7385868" cy="5342417"/>
            <a:chOff x="1002556" y="1038911"/>
            <a:chExt cx="4971008" cy="3600400"/>
          </a:xfrm>
        </p:grpSpPr>
        <p:sp>
          <p:nvSpPr>
            <p:cNvPr id="6" name="流程圖: 替代程序 5">
              <a:extLst>
                <a:ext uri="{FF2B5EF4-FFF2-40B4-BE49-F238E27FC236}">
                  <a16:creationId xmlns:a16="http://schemas.microsoft.com/office/drawing/2014/main" id="{73CB230B-E876-6924-9029-B40EF591B7E0}"/>
                </a:ext>
              </a:extLst>
            </p:cNvPr>
            <p:cNvSpPr/>
            <p:nvPr/>
          </p:nvSpPr>
          <p:spPr bwMode="auto">
            <a:xfrm>
              <a:off x="1002556" y="1038911"/>
              <a:ext cx="1759148" cy="922279"/>
            </a:xfrm>
            <a:prstGeom prst="flowChartAlternate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上傳程式</a:t>
              </a:r>
            </a:p>
          </p:txBody>
        </p:sp>
        <p:sp>
          <p:nvSpPr>
            <p:cNvPr id="7" name="流程圖: 替代程序 6">
              <a:extLst>
                <a:ext uri="{FF2B5EF4-FFF2-40B4-BE49-F238E27FC236}">
                  <a16:creationId xmlns:a16="http://schemas.microsoft.com/office/drawing/2014/main" id="{7A7919CA-12E2-417F-DC66-337DACC556C6}"/>
                </a:ext>
              </a:extLst>
            </p:cNvPr>
            <p:cNvSpPr/>
            <p:nvPr/>
          </p:nvSpPr>
          <p:spPr bwMode="auto">
            <a:xfrm>
              <a:off x="4214416" y="1038911"/>
              <a:ext cx="1759148" cy="922279"/>
            </a:xfrm>
            <a:prstGeom prst="flowChartAlternate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自動編譯</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(Build)</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8" name="流程圖: 替代程序 7">
              <a:extLst>
                <a:ext uri="{FF2B5EF4-FFF2-40B4-BE49-F238E27FC236}">
                  <a16:creationId xmlns:a16="http://schemas.microsoft.com/office/drawing/2014/main" id="{E89F6DAD-8DB4-7029-5B62-B629DBA6B4B9}"/>
                </a:ext>
              </a:extLst>
            </p:cNvPr>
            <p:cNvSpPr/>
            <p:nvPr/>
          </p:nvSpPr>
          <p:spPr bwMode="auto">
            <a:xfrm>
              <a:off x="4211960" y="3717032"/>
              <a:ext cx="1759148" cy="922279"/>
            </a:xfrm>
            <a:prstGeom prst="flowChartAlternate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自動測試</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(Test)</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9" name="流程圖: 替代程序 8">
              <a:extLst>
                <a:ext uri="{FF2B5EF4-FFF2-40B4-BE49-F238E27FC236}">
                  <a16:creationId xmlns:a16="http://schemas.microsoft.com/office/drawing/2014/main" id="{588378CA-17D1-8DE2-CF7C-3A9CE0DC3B6A}"/>
                </a:ext>
              </a:extLst>
            </p:cNvPr>
            <p:cNvSpPr/>
            <p:nvPr/>
          </p:nvSpPr>
          <p:spPr bwMode="auto">
            <a:xfrm>
              <a:off x="1038845" y="3703207"/>
              <a:ext cx="1759148" cy="922279"/>
            </a:xfrm>
            <a:prstGeom prst="flowChartAlternateProcess">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自動佈署</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a:t>
              </a:r>
              <a:r>
                <a:rPr kumimoji="1" lang="en-US" altLang="zh-TW" sz="1800" u="none" strike="noStrike" cap="none" normalizeH="0" baseline="0" dirty="0">
                  <a:ln>
                    <a:noFill/>
                  </a:ln>
                  <a:solidFill>
                    <a:srgbClr val="202122"/>
                  </a:solidFill>
                  <a:latin typeface="Arial" panose="020B0604020202020204" pitchFamily="34" charset="0"/>
                  <a:ea typeface="新細明體" pitchFamily="18" charset="-120"/>
                </a:rPr>
                <a:t>D</a:t>
              </a:r>
              <a:r>
                <a:rPr lang="en-US" altLang="zh-TW" b="0" i="0" dirty="0">
                  <a:solidFill>
                    <a:srgbClr val="202122"/>
                  </a:solidFill>
                  <a:effectLst/>
                  <a:latin typeface="Arial" panose="020B0604020202020204" pitchFamily="34" charset="0"/>
                </a:rPr>
                <a:t>eployment</a:t>
              </a:r>
              <a:r>
                <a:rPr kumimoji="1" lang="en-US" altLang="zh-TW" sz="1800" b="1" i="0" u="none" strike="noStrike" cap="none" normalizeH="0" baseline="0" dirty="0">
                  <a:ln>
                    <a:noFill/>
                  </a:ln>
                  <a:solidFill>
                    <a:schemeClr val="tx1"/>
                  </a:solidFill>
                  <a:effectLst/>
                  <a:latin typeface="Arial" charset="0"/>
                  <a:ea typeface="新細明體" pitchFamily="18" charset="-120"/>
                </a:rPr>
                <a:t>)</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sp>
          <p:nvSpPr>
            <p:cNvPr id="5" name="箭號: 向右 4">
              <a:extLst>
                <a:ext uri="{FF2B5EF4-FFF2-40B4-BE49-F238E27FC236}">
                  <a16:creationId xmlns:a16="http://schemas.microsoft.com/office/drawing/2014/main" id="{4C3D6C75-648F-FC71-4248-222459997CB3}"/>
                </a:ext>
              </a:extLst>
            </p:cNvPr>
            <p:cNvSpPr/>
            <p:nvPr/>
          </p:nvSpPr>
          <p:spPr bwMode="auto">
            <a:xfrm>
              <a:off x="2874763" y="1254936"/>
              <a:ext cx="1246063" cy="537996"/>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0" name="箭號: 向右 9">
              <a:extLst>
                <a:ext uri="{FF2B5EF4-FFF2-40B4-BE49-F238E27FC236}">
                  <a16:creationId xmlns:a16="http://schemas.microsoft.com/office/drawing/2014/main" id="{E7C5F054-4537-796B-F51B-C24CCBF3B13C}"/>
                </a:ext>
              </a:extLst>
            </p:cNvPr>
            <p:cNvSpPr/>
            <p:nvPr/>
          </p:nvSpPr>
          <p:spPr bwMode="auto">
            <a:xfrm rot="5400000">
              <a:off x="4458133" y="2508857"/>
              <a:ext cx="1306562" cy="513085"/>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箭號: 向右 10">
              <a:extLst>
                <a:ext uri="{FF2B5EF4-FFF2-40B4-BE49-F238E27FC236}">
                  <a16:creationId xmlns:a16="http://schemas.microsoft.com/office/drawing/2014/main" id="{F4E421B3-087D-5B3A-A0BA-D273EEFA1FDE}"/>
                </a:ext>
              </a:extLst>
            </p:cNvPr>
            <p:cNvSpPr/>
            <p:nvPr/>
          </p:nvSpPr>
          <p:spPr bwMode="auto">
            <a:xfrm rot="10800000">
              <a:off x="2868600" y="3919232"/>
              <a:ext cx="1246063" cy="537996"/>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2" name="箭號: 向右 11">
              <a:extLst>
                <a:ext uri="{FF2B5EF4-FFF2-40B4-BE49-F238E27FC236}">
                  <a16:creationId xmlns:a16="http://schemas.microsoft.com/office/drawing/2014/main" id="{FFB7519E-133A-AAE3-26F8-959E8ECCFFCA}"/>
                </a:ext>
              </a:extLst>
            </p:cNvPr>
            <p:cNvSpPr/>
            <p:nvPr/>
          </p:nvSpPr>
          <p:spPr bwMode="auto">
            <a:xfrm rot="16200000">
              <a:off x="1254174" y="2508857"/>
              <a:ext cx="1306562" cy="513085"/>
            </a:xfrm>
            <a:prstGeom prst="rightArrow">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3" name="星形: 十二角 12">
              <a:extLst>
                <a:ext uri="{FF2B5EF4-FFF2-40B4-BE49-F238E27FC236}">
                  <a16:creationId xmlns:a16="http://schemas.microsoft.com/office/drawing/2014/main" id="{5FB2C788-4BB6-ECCE-E27A-20D7E633299B}"/>
                </a:ext>
              </a:extLst>
            </p:cNvPr>
            <p:cNvSpPr/>
            <p:nvPr/>
          </p:nvSpPr>
          <p:spPr bwMode="auto">
            <a:xfrm>
              <a:off x="2687202" y="2260245"/>
              <a:ext cx="1759148" cy="1069801"/>
            </a:xfrm>
            <a:prstGeom prst="star12">
              <a:avLst>
                <a:gd name="adj" fmla="val 31646"/>
              </a:avLst>
            </a:prstGeom>
            <a:solidFill>
              <a:srgbClr val="FF0000"/>
            </a:solid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bg1"/>
                  </a:solidFill>
                  <a:effectLst/>
                  <a:latin typeface="Arial" charset="0"/>
                  <a:ea typeface="新細明體" pitchFamily="18" charset="-120"/>
                </a:rPr>
                <a:t>永續發展</a:t>
              </a:r>
            </a:p>
          </p:txBody>
        </p:sp>
      </p:grpSp>
      <p:sp>
        <p:nvSpPr>
          <p:cNvPr id="16" name="矩形 15">
            <a:extLst>
              <a:ext uri="{FF2B5EF4-FFF2-40B4-BE49-F238E27FC236}">
                <a16:creationId xmlns:a16="http://schemas.microsoft.com/office/drawing/2014/main" id="{67D7D01E-0943-0C93-C503-AA6538D44873}"/>
              </a:ext>
            </a:extLst>
          </p:cNvPr>
          <p:cNvSpPr/>
          <p:nvPr/>
        </p:nvSpPr>
        <p:spPr bwMode="auto">
          <a:xfrm>
            <a:off x="5858826" y="4646085"/>
            <a:ext cx="2376264" cy="720080"/>
          </a:xfrm>
          <a:prstGeom prst="rect">
            <a:avLst/>
          </a:prstGeom>
          <a:solidFill>
            <a:schemeClr val="accent1">
              <a:lumMod val="90000"/>
            </a:schemeClr>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a:ln>
                  <a:noFill/>
                </a:ln>
                <a:solidFill>
                  <a:schemeClr val="tx1"/>
                </a:solidFill>
                <a:effectLst/>
                <a:latin typeface="Arial" charset="0"/>
                <a:ea typeface="新細明體" pitchFamily="18" charset="-120"/>
              </a:rPr>
              <a:t>壓力測試、單元測試、</a:t>
            </a:r>
            <a:endParaRPr kumimoji="1" lang="en-US" altLang="zh-TW" sz="1800" b="1" i="0" u="none" strike="noStrike" cap="none" normalizeH="0" baseline="0" dirty="0">
              <a:ln>
                <a:noFill/>
              </a:ln>
              <a:solidFill>
                <a:schemeClr val="tx1"/>
              </a:solidFill>
              <a:effectLst/>
              <a:latin typeface="Arial" charset="0"/>
              <a:ea typeface="新細明體" pitchFamily="18"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UI</a:t>
            </a:r>
            <a:r>
              <a:rPr kumimoji="1" lang="zh-TW" altLang="en-US" sz="1800" b="1" i="0" u="none" strike="noStrike" cap="none" normalizeH="0" baseline="0" dirty="0">
                <a:ln>
                  <a:noFill/>
                </a:ln>
                <a:solidFill>
                  <a:schemeClr val="tx1"/>
                </a:solidFill>
                <a:effectLst/>
                <a:latin typeface="Arial" charset="0"/>
                <a:ea typeface="新細明體" pitchFamily="18" charset="-120"/>
              </a:rPr>
              <a:t>測試等</a:t>
            </a:r>
          </a:p>
        </p:txBody>
      </p:sp>
    </p:spTree>
    <p:extLst>
      <p:ext uri="{BB962C8B-B14F-4D97-AF65-F5344CB8AC3E}">
        <p14:creationId xmlns:p14="http://schemas.microsoft.com/office/powerpoint/2010/main" val="2664740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dirty="0"/>
              <a:t>常見的</a:t>
            </a:r>
            <a:r>
              <a:rPr lang="en-US" altLang="zh-TW" dirty="0"/>
              <a:t>CI/CD</a:t>
            </a:r>
            <a:r>
              <a:rPr lang="zh-TW" altLang="en-US" dirty="0"/>
              <a:t>工具</a:t>
            </a:r>
            <a:endParaRPr lang="en-US" altLang="zh-TW" dirty="0"/>
          </a:p>
          <a:p>
            <a:pPr lvl="1"/>
            <a:r>
              <a:rPr lang="en-US" altLang="zh-TW" b="0" i="0" dirty="0">
                <a:solidFill>
                  <a:srgbClr val="232323"/>
                </a:solidFill>
                <a:effectLst/>
                <a:latin typeface="Microsoft JhengHei" panose="020B0604030504040204" pitchFamily="34" charset="-120"/>
                <a:ea typeface="Microsoft JhengHei" panose="020B0604030504040204" pitchFamily="34" charset="-120"/>
              </a:rPr>
              <a:t>GitHub </a:t>
            </a:r>
          </a:p>
          <a:p>
            <a:pPr lvl="2"/>
            <a:r>
              <a:rPr lang="zh-TW" altLang="en-US" b="0" i="0" dirty="0">
                <a:solidFill>
                  <a:srgbClr val="212529"/>
                </a:solidFill>
                <a:effectLst/>
                <a:latin typeface="-apple-system"/>
              </a:rPr>
              <a:t>服務稱為</a:t>
            </a:r>
            <a:r>
              <a:rPr lang="en-US" altLang="zh-TW" b="0" i="0" dirty="0">
                <a:solidFill>
                  <a:srgbClr val="212529"/>
                </a:solidFill>
                <a:effectLst/>
                <a:latin typeface="-apple-system"/>
              </a:rPr>
              <a:t>GitHub Action</a:t>
            </a:r>
            <a:r>
              <a:rPr lang="zh-TW" altLang="en-US" b="0" i="0" dirty="0">
                <a:solidFill>
                  <a:srgbClr val="212529"/>
                </a:solidFill>
                <a:effectLst/>
                <a:latin typeface="-apple-system"/>
              </a:rPr>
              <a:t>，提供了多項控制</a:t>
            </a:r>
            <a:r>
              <a:rPr lang="en-US" altLang="zh-TW" b="0" i="0" dirty="0">
                <a:solidFill>
                  <a:srgbClr val="212529"/>
                </a:solidFill>
                <a:effectLst/>
                <a:latin typeface="-apple-system"/>
              </a:rPr>
              <a:t>API</a:t>
            </a:r>
            <a:r>
              <a:rPr lang="zh-TW" altLang="en-US" b="0" i="0" dirty="0">
                <a:solidFill>
                  <a:srgbClr val="212529"/>
                </a:solidFill>
                <a:effectLst/>
                <a:latin typeface="-apple-system"/>
              </a:rPr>
              <a:t>，能夠幫助開發者編排、掌握工作流程，在提交程式碼後自動編譯、測試並部署至伺服器，讓每位開發者都能受惠於平台本身自有的</a:t>
            </a:r>
            <a:r>
              <a:rPr lang="en-US" altLang="zh-TW" b="0" i="0" dirty="0">
                <a:solidFill>
                  <a:srgbClr val="212529"/>
                </a:solidFill>
                <a:effectLst/>
                <a:latin typeface="-apple-system"/>
              </a:rPr>
              <a:t>CI/CD</a:t>
            </a:r>
            <a:r>
              <a:rPr lang="zh-TW" altLang="en-US" b="0" i="0" dirty="0">
                <a:solidFill>
                  <a:srgbClr val="212529"/>
                </a:solidFill>
                <a:effectLst/>
                <a:latin typeface="-apple-system"/>
              </a:rPr>
              <a:t>功能。</a:t>
            </a:r>
            <a:endParaRPr lang="en-US" altLang="zh-TW" b="0" i="0" dirty="0">
              <a:solidFill>
                <a:srgbClr val="232323"/>
              </a:solidFill>
              <a:effectLst/>
              <a:latin typeface="Microsoft JhengHei" panose="020B0604030504040204" pitchFamily="34" charset="-120"/>
              <a:ea typeface="Microsoft JhengHei" panose="020B0604030504040204" pitchFamily="34" charset="-120"/>
            </a:endParaRPr>
          </a:p>
          <a:p>
            <a:pPr lvl="1"/>
            <a:r>
              <a:rPr lang="en-US" altLang="zh-TW" dirty="0">
                <a:solidFill>
                  <a:srgbClr val="232323"/>
                </a:solidFill>
                <a:latin typeface="Microsoft JhengHei" panose="020B0604030504040204" pitchFamily="34" charset="-120"/>
                <a:ea typeface="Microsoft JhengHei" panose="020B0604030504040204" pitchFamily="34" charset="-120"/>
              </a:rPr>
              <a:t>GitLab</a:t>
            </a:r>
          </a:p>
          <a:p>
            <a:pPr lvl="2"/>
            <a:r>
              <a:rPr lang="en-US" altLang="zh-TW" b="0" i="0" dirty="0">
                <a:solidFill>
                  <a:srgbClr val="212529"/>
                </a:solidFill>
                <a:effectLst/>
                <a:latin typeface="-apple-system"/>
              </a:rPr>
              <a:t>GitLab</a:t>
            </a:r>
            <a:r>
              <a:rPr lang="zh-TW" altLang="en-US" b="0" i="0" dirty="0">
                <a:solidFill>
                  <a:srgbClr val="212529"/>
                </a:solidFill>
                <a:effectLst/>
                <a:latin typeface="-apple-system"/>
              </a:rPr>
              <a:t>主要的服務是提供</a:t>
            </a:r>
            <a:r>
              <a:rPr lang="en-US" altLang="zh-TW" b="0" i="0" dirty="0">
                <a:solidFill>
                  <a:srgbClr val="212529"/>
                </a:solidFill>
                <a:effectLst/>
                <a:latin typeface="-apple-system"/>
              </a:rPr>
              <a:t>git</a:t>
            </a:r>
            <a:r>
              <a:rPr lang="zh-TW" altLang="en-US" b="0" i="0" dirty="0">
                <a:solidFill>
                  <a:srgbClr val="212529"/>
                </a:solidFill>
                <a:effectLst/>
                <a:latin typeface="-apple-system"/>
              </a:rPr>
              <a:t>版本控制系統，其</a:t>
            </a:r>
            <a:r>
              <a:rPr lang="en-US" altLang="zh-TW" b="0" i="0" dirty="0">
                <a:solidFill>
                  <a:srgbClr val="212529"/>
                </a:solidFill>
                <a:effectLst/>
                <a:latin typeface="-apple-system"/>
              </a:rPr>
              <a:t>CI/CD Pipeline</a:t>
            </a:r>
            <a:r>
              <a:rPr lang="zh-TW" altLang="en-US" b="0" i="0" dirty="0">
                <a:solidFill>
                  <a:srgbClr val="212529"/>
                </a:solidFill>
                <a:effectLst/>
                <a:latin typeface="-apple-system"/>
              </a:rPr>
              <a:t>功能簡單又實用，使用者只需要設定於專案根目錄下的「</a:t>
            </a:r>
            <a:r>
              <a:rPr lang="en-US" altLang="zh-TW" b="0" i="0" dirty="0">
                <a:solidFill>
                  <a:srgbClr val="212529"/>
                </a:solidFill>
                <a:effectLst/>
                <a:latin typeface="-apple-system"/>
              </a:rPr>
              <a:t>.</a:t>
            </a:r>
            <a:r>
              <a:rPr lang="en-US" altLang="zh-TW" b="0" i="0" dirty="0" err="1">
                <a:solidFill>
                  <a:srgbClr val="212529"/>
                </a:solidFill>
                <a:effectLst/>
                <a:latin typeface="-apple-system"/>
              </a:rPr>
              <a:t>gitlab-ci.yml</a:t>
            </a:r>
            <a:r>
              <a:rPr lang="zh-TW" altLang="en-US" b="0" i="0" dirty="0">
                <a:solidFill>
                  <a:srgbClr val="212529"/>
                </a:solidFill>
                <a:effectLst/>
                <a:latin typeface="-apple-system"/>
              </a:rPr>
              <a:t>」檔，便可以開始驅動各種</a:t>
            </a:r>
            <a:r>
              <a:rPr lang="en-US" altLang="zh-TW" b="0" i="0" dirty="0">
                <a:solidFill>
                  <a:srgbClr val="212529"/>
                </a:solidFill>
                <a:effectLst/>
                <a:latin typeface="-apple-system"/>
              </a:rPr>
              <a:t>Pipeline</a:t>
            </a:r>
            <a:r>
              <a:rPr lang="zh-TW" altLang="en-US" b="0" i="0" dirty="0">
                <a:solidFill>
                  <a:srgbClr val="212529"/>
                </a:solidFill>
                <a:effectLst/>
                <a:latin typeface="-apple-system"/>
              </a:rPr>
              <a:t>協助您完成自動化測試及部署。</a:t>
            </a:r>
            <a:endParaRPr lang="en-US" altLang="zh-TW" dirty="0">
              <a:solidFill>
                <a:srgbClr val="232323"/>
              </a:solidFill>
              <a:latin typeface="Microsoft JhengHei" panose="020B0604030504040204" pitchFamily="34" charset="-120"/>
              <a:ea typeface="Microsoft JhengHei" panose="020B0604030504040204" pitchFamily="34" charset="-120"/>
            </a:endParaRPr>
          </a:p>
          <a:p>
            <a:pPr lvl="1"/>
            <a:r>
              <a:rPr lang="en-US" altLang="zh-TW" b="0" i="0" dirty="0">
                <a:solidFill>
                  <a:srgbClr val="232323"/>
                </a:solidFill>
                <a:effectLst/>
                <a:latin typeface="Microsoft JhengHei" panose="020B0604030504040204" pitchFamily="34" charset="-120"/>
                <a:ea typeface="Microsoft JhengHei" panose="020B0604030504040204" pitchFamily="34" charset="-120"/>
              </a:rPr>
              <a:t>Anthos </a:t>
            </a:r>
          </a:p>
          <a:p>
            <a:pPr lvl="2"/>
            <a:r>
              <a:rPr lang="en-US" altLang="zh-TW" b="0" i="0" dirty="0">
                <a:solidFill>
                  <a:srgbClr val="232323"/>
                </a:solidFill>
                <a:effectLst/>
                <a:latin typeface="Microsoft JhengHei" panose="020B0604030504040204" pitchFamily="34" charset="-120"/>
                <a:ea typeface="Microsoft JhengHei" panose="020B0604030504040204" pitchFamily="34" charset="-120"/>
              </a:rPr>
              <a:t>Google</a:t>
            </a:r>
            <a:r>
              <a:rPr lang="zh-TW" altLang="en-US" b="0" i="0" dirty="0">
                <a:solidFill>
                  <a:srgbClr val="232323"/>
                </a:solidFill>
                <a:effectLst/>
                <a:latin typeface="Microsoft JhengHei" panose="020B0604030504040204" pitchFamily="34" charset="-120"/>
                <a:ea typeface="Microsoft JhengHei" panose="020B0604030504040204" pitchFamily="34" charset="-120"/>
              </a:rPr>
              <a:t>推出新的 </a:t>
            </a:r>
            <a:r>
              <a:rPr lang="en-US" altLang="zh-TW" b="0" i="0" dirty="0">
                <a:solidFill>
                  <a:srgbClr val="232323"/>
                </a:solidFill>
                <a:effectLst/>
                <a:latin typeface="Microsoft JhengHei" panose="020B0604030504040204" pitchFamily="34" charset="-120"/>
                <a:ea typeface="Microsoft JhengHei" panose="020B0604030504040204" pitchFamily="34" charset="-120"/>
              </a:rPr>
              <a:t>Google Cloud </a:t>
            </a:r>
            <a:r>
              <a:rPr lang="zh-TW" altLang="en-US" b="0" i="0" dirty="0">
                <a:solidFill>
                  <a:srgbClr val="232323"/>
                </a:solidFill>
                <a:effectLst/>
                <a:latin typeface="Microsoft JhengHei" panose="020B0604030504040204" pitchFamily="34" charset="-120"/>
                <a:ea typeface="Microsoft JhengHei" panose="020B0604030504040204" pitchFamily="34" charset="-120"/>
              </a:rPr>
              <a:t>開放平台，是一個 </a:t>
            </a:r>
            <a:r>
              <a:rPr lang="en-US" altLang="zh-TW" b="0" i="0" dirty="0">
                <a:solidFill>
                  <a:srgbClr val="232323"/>
                </a:solidFill>
                <a:effectLst/>
                <a:latin typeface="Microsoft JhengHei" panose="020B0604030504040204" pitchFamily="34" charset="-120"/>
                <a:ea typeface="Microsoft JhengHei" panose="020B0604030504040204" pitchFamily="34" charset="-120"/>
              </a:rPr>
              <a:t>100</a:t>
            </a:r>
            <a:r>
              <a:rPr lang="zh-TW" altLang="en-US" b="0" i="0" dirty="0">
                <a:solidFill>
                  <a:srgbClr val="232323"/>
                </a:solidFill>
                <a:effectLst/>
                <a:latin typeface="Microsoft JhengHei" panose="020B0604030504040204" pitchFamily="34" charset="-120"/>
                <a:ea typeface="Microsoft JhengHei" panose="020B0604030504040204" pitchFamily="34" charset="-120"/>
              </a:rPr>
              <a:t>％ 以軟體為基底的解決方案。您可以在現有的硬體資源上快速啟動並執行，不用特別去翻新技術棧。</a:t>
            </a:r>
            <a:endParaRPr lang="en-US" altLang="zh-TW" b="0" i="0" dirty="0">
              <a:solidFill>
                <a:srgbClr val="232323"/>
              </a:solidFill>
              <a:effectLst/>
              <a:latin typeface="Microsoft JhengHei" panose="020B0604030504040204" pitchFamily="34" charset="-120"/>
              <a:ea typeface="Microsoft JhengHei" panose="020B0604030504040204" pitchFamily="34" charset="-120"/>
            </a:endParaRPr>
          </a:p>
          <a:p>
            <a:pPr lvl="1"/>
            <a:r>
              <a:rPr lang="en-US" altLang="zh-TW" dirty="0">
                <a:solidFill>
                  <a:srgbClr val="232323"/>
                </a:solidFill>
                <a:latin typeface="Microsoft JhengHei" panose="020B0604030504040204" pitchFamily="34" charset="-120"/>
                <a:ea typeface="Microsoft JhengHei" panose="020B0604030504040204" pitchFamily="34" charset="-120"/>
              </a:rPr>
              <a:t>J</a:t>
            </a:r>
            <a:r>
              <a:rPr lang="en-US" altLang="zh-TW" b="0" i="0" dirty="0">
                <a:solidFill>
                  <a:srgbClr val="232323"/>
                </a:solidFill>
                <a:effectLst/>
                <a:latin typeface="Microsoft JhengHei" panose="020B0604030504040204" pitchFamily="34" charset="-120"/>
                <a:ea typeface="Microsoft JhengHei" panose="020B0604030504040204" pitchFamily="34" charset="-120"/>
              </a:rPr>
              <a:t>enkins</a:t>
            </a:r>
          </a:p>
          <a:p>
            <a:pPr lvl="2"/>
            <a:r>
              <a:rPr lang="en-US" altLang="zh-TW" b="0" i="0" dirty="0">
                <a:solidFill>
                  <a:srgbClr val="202122"/>
                </a:solidFill>
                <a:effectLst/>
                <a:latin typeface="Arial" panose="020B0604020202020204" pitchFamily="34" charset="0"/>
              </a:rPr>
              <a:t>2005</a:t>
            </a:r>
            <a:r>
              <a:rPr lang="zh-TW" altLang="en-US" b="0" i="0" dirty="0">
                <a:solidFill>
                  <a:srgbClr val="202122"/>
                </a:solidFill>
                <a:effectLst/>
                <a:latin typeface="Arial" panose="020B0604020202020204" pitchFamily="34" charset="0"/>
              </a:rPr>
              <a:t>發布</a:t>
            </a:r>
            <a:r>
              <a:rPr lang="zh-TW" altLang="en-US" dirty="0">
                <a:solidFill>
                  <a:srgbClr val="232323"/>
                </a:solidFill>
                <a:latin typeface="Microsoft JhengHei" panose="020B0604030504040204" pitchFamily="34" charset="-120"/>
                <a:ea typeface="Microsoft JhengHei" panose="020B0604030504040204" pitchFamily="34" charset="-120"/>
              </a:rPr>
              <a:t>的</a:t>
            </a:r>
            <a:r>
              <a:rPr lang="en-US" altLang="zh-TW" dirty="0">
                <a:solidFill>
                  <a:srgbClr val="232323"/>
                </a:solidFill>
                <a:latin typeface="Microsoft JhengHei" panose="020B0604030504040204" pitchFamily="34" charset="-120"/>
                <a:ea typeface="Microsoft JhengHei" panose="020B0604030504040204" pitchFamily="34" charset="-120"/>
              </a:rPr>
              <a:t>CI/CD</a:t>
            </a:r>
            <a:r>
              <a:rPr lang="zh-TW" altLang="en-US" dirty="0">
                <a:solidFill>
                  <a:srgbClr val="232323"/>
                </a:solidFill>
                <a:latin typeface="Microsoft JhengHei" panose="020B0604030504040204" pitchFamily="34" charset="-120"/>
                <a:ea typeface="Microsoft JhengHei" panose="020B0604030504040204" pitchFamily="34" charset="-120"/>
              </a:rPr>
              <a:t>工具，是一個開放原始碼</a:t>
            </a:r>
            <a:r>
              <a:rPr lang="en-US" altLang="zh-TW" dirty="0">
                <a:solidFill>
                  <a:srgbClr val="232323"/>
                </a:solidFill>
                <a:latin typeface="Microsoft JhengHei" panose="020B0604030504040204" pitchFamily="34" charset="-120"/>
                <a:ea typeface="Microsoft JhengHei" panose="020B0604030504040204" pitchFamily="34" charset="-120"/>
              </a:rPr>
              <a:t>(Open Source)</a:t>
            </a:r>
            <a:r>
              <a:rPr lang="zh-TW" altLang="en-US" dirty="0">
                <a:solidFill>
                  <a:srgbClr val="232323"/>
                </a:solidFill>
                <a:latin typeface="Microsoft JhengHei" panose="020B0604030504040204" pitchFamily="34" charset="-120"/>
                <a:ea typeface="Microsoft JhengHei" panose="020B0604030504040204" pitchFamily="34" charset="-120"/>
              </a:rPr>
              <a:t>的專案，有許多第三方外掛工具可使用，也可自行開發功能。</a:t>
            </a:r>
            <a:endParaRPr lang="en-US" altLang="zh-TW" b="0" i="0" dirty="0">
              <a:solidFill>
                <a:srgbClr val="232323"/>
              </a:solidFill>
              <a:effectLst/>
              <a:latin typeface="Microsoft JhengHei" panose="020B0604030504040204" pitchFamily="34" charset="-120"/>
              <a:ea typeface="Microsoft JhengHei" panose="020B0604030504040204" pitchFamily="34" charset="-120"/>
            </a:endParaRPr>
          </a:p>
          <a:p>
            <a:pPr marL="0" indent="0">
              <a:buNone/>
            </a:pPr>
            <a:endParaRPr lang="en-US" altLang="zh-TW" b="0" i="0" dirty="0">
              <a:solidFill>
                <a:srgbClr val="232323"/>
              </a:solidFill>
              <a:effectLst/>
              <a:latin typeface="Microsoft JhengHei" panose="020B0604030504040204" pitchFamily="34" charset="-120"/>
              <a:ea typeface="Microsoft JhengHei" panose="020B0604030504040204" pitchFamily="34" charset="-120"/>
            </a:endParaRPr>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36</a:t>
            </a:fld>
            <a:endParaRPr lang="zh-TW" altLang="en-US" dirty="0"/>
          </a:p>
        </p:txBody>
      </p:sp>
    </p:spTree>
    <p:extLst>
      <p:ext uri="{BB962C8B-B14F-4D97-AF65-F5344CB8AC3E}">
        <p14:creationId xmlns:p14="http://schemas.microsoft.com/office/powerpoint/2010/main" val="580490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en-US" altLang="zh-TW" b="0" i="0" dirty="0">
                <a:solidFill>
                  <a:srgbClr val="212529"/>
                </a:solidFill>
                <a:effectLst/>
                <a:latin typeface="-apple-system"/>
              </a:rPr>
              <a:t>GitHub Action</a:t>
            </a:r>
            <a:endParaRPr lang="en-US" altLang="zh-TW" b="0" i="0" dirty="0">
              <a:solidFill>
                <a:srgbClr val="232323"/>
              </a:solidFill>
              <a:effectLst/>
              <a:latin typeface="Microsoft JhengHei" panose="020B0604030504040204" pitchFamily="34" charset="-120"/>
              <a:ea typeface="Microsoft JhengHei" panose="020B0604030504040204" pitchFamily="34" charset="-120"/>
            </a:endParaRPr>
          </a:p>
          <a:p>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37</a:t>
            </a:fld>
            <a:endParaRPr lang="zh-TW" altLang="en-US"/>
          </a:p>
        </p:txBody>
      </p:sp>
      <p:pic>
        <p:nvPicPr>
          <p:cNvPr id="6" name="圖片 5">
            <a:extLst>
              <a:ext uri="{FF2B5EF4-FFF2-40B4-BE49-F238E27FC236}">
                <a16:creationId xmlns:a16="http://schemas.microsoft.com/office/drawing/2014/main" id="{DB75CFD9-D1BB-E2A8-B740-FDE0CCDF63B4}"/>
              </a:ext>
            </a:extLst>
          </p:cNvPr>
          <p:cNvPicPr>
            <a:picLocks noChangeAspect="1"/>
          </p:cNvPicPr>
          <p:nvPr/>
        </p:nvPicPr>
        <p:blipFill>
          <a:blip r:embed="rId2"/>
          <a:stretch>
            <a:fillRect/>
          </a:stretch>
        </p:blipFill>
        <p:spPr>
          <a:xfrm>
            <a:off x="274824" y="1540619"/>
            <a:ext cx="8532440" cy="4463122"/>
          </a:xfrm>
          <a:prstGeom prst="rect">
            <a:avLst/>
          </a:prstGeom>
        </p:spPr>
      </p:pic>
      <p:sp>
        <p:nvSpPr>
          <p:cNvPr id="7" name="矩形 6">
            <a:extLst>
              <a:ext uri="{FF2B5EF4-FFF2-40B4-BE49-F238E27FC236}">
                <a16:creationId xmlns:a16="http://schemas.microsoft.com/office/drawing/2014/main" id="{B33D85AC-4A54-22E1-9901-8B6CD37C017C}"/>
              </a:ext>
            </a:extLst>
          </p:cNvPr>
          <p:cNvSpPr/>
          <p:nvPr/>
        </p:nvSpPr>
        <p:spPr bwMode="auto">
          <a:xfrm>
            <a:off x="2699792" y="1988840"/>
            <a:ext cx="864096" cy="50405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5" name="矩形 4">
            <a:extLst>
              <a:ext uri="{FF2B5EF4-FFF2-40B4-BE49-F238E27FC236}">
                <a16:creationId xmlns:a16="http://schemas.microsoft.com/office/drawing/2014/main" id="{115243A3-F5AD-6C06-4F49-17618266DC6E}"/>
              </a:ext>
            </a:extLst>
          </p:cNvPr>
          <p:cNvSpPr/>
          <p:nvPr/>
        </p:nvSpPr>
        <p:spPr bwMode="auto">
          <a:xfrm>
            <a:off x="3347864" y="4813325"/>
            <a:ext cx="2304256" cy="504056"/>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057891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0" y="869950"/>
            <a:ext cx="9082088" cy="5871418"/>
          </a:xfrm>
        </p:spPr>
        <p:txBody>
          <a:bodyPr/>
          <a:lstStyle/>
          <a:p>
            <a:r>
              <a:rPr lang="zh-TW" altLang="en-US" b="0" i="0" dirty="0">
                <a:solidFill>
                  <a:srgbClr val="212529"/>
                </a:solidFill>
                <a:effectLst/>
                <a:latin typeface="-apple-system"/>
              </a:rPr>
              <a:t>執行結果</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38</a:t>
            </a:fld>
            <a:endParaRPr lang="zh-TW" altLang="en-US"/>
          </a:p>
        </p:txBody>
      </p:sp>
      <p:pic>
        <p:nvPicPr>
          <p:cNvPr id="9" name="圖片 8">
            <a:extLst>
              <a:ext uri="{FF2B5EF4-FFF2-40B4-BE49-F238E27FC236}">
                <a16:creationId xmlns:a16="http://schemas.microsoft.com/office/drawing/2014/main" id="{F2C0D6E3-029B-E628-FCA1-688064EEBAA6}"/>
              </a:ext>
            </a:extLst>
          </p:cNvPr>
          <p:cNvPicPr>
            <a:picLocks noChangeAspect="1"/>
          </p:cNvPicPr>
          <p:nvPr/>
        </p:nvPicPr>
        <p:blipFill>
          <a:blip r:embed="rId2"/>
          <a:stretch>
            <a:fillRect/>
          </a:stretch>
        </p:blipFill>
        <p:spPr>
          <a:xfrm>
            <a:off x="178156" y="1341685"/>
            <a:ext cx="5863440" cy="4968552"/>
          </a:xfrm>
          <a:prstGeom prst="rect">
            <a:avLst/>
          </a:prstGeom>
        </p:spPr>
      </p:pic>
      <p:pic>
        <p:nvPicPr>
          <p:cNvPr id="12" name="圖片 11">
            <a:extLst>
              <a:ext uri="{FF2B5EF4-FFF2-40B4-BE49-F238E27FC236}">
                <a16:creationId xmlns:a16="http://schemas.microsoft.com/office/drawing/2014/main" id="{F99EE1A5-E5C1-6EFC-A88A-6DDAFE2975BF}"/>
              </a:ext>
            </a:extLst>
          </p:cNvPr>
          <p:cNvPicPr>
            <a:picLocks noChangeAspect="1"/>
          </p:cNvPicPr>
          <p:nvPr/>
        </p:nvPicPr>
        <p:blipFill rotWithShape="1">
          <a:blip r:embed="rId3"/>
          <a:srcRect r="7635"/>
          <a:stretch/>
        </p:blipFill>
        <p:spPr>
          <a:xfrm>
            <a:off x="4185544" y="3527043"/>
            <a:ext cx="4896544" cy="2932419"/>
          </a:xfrm>
          <a:prstGeom prst="rect">
            <a:avLst/>
          </a:prstGeom>
        </p:spPr>
      </p:pic>
      <p:sp>
        <p:nvSpPr>
          <p:cNvPr id="13" name="矩形 12">
            <a:extLst>
              <a:ext uri="{FF2B5EF4-FFF2-40B4-BE49-F238E27FC236}">
                <a16:creationId xmlns:a16="http://schemas.microsoft.com/office/drawing/2014/main" id="{3989BC7D-80B5-31B1-223E-F7F4F2D61AC2}"/>
              </a:ext>
            </a:extLst>
          </p:cNvPr>
          <p:cNvSpPr/>
          <p:nvPr/>
        </p:nvSpPr>
        <p:spPr bwMode="auto">
          <a:xfrm>
            <a:off x="251520" y="4077072"/>
            <a:ext cx="3934024" cy="1368152"/>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4" name="文字方塊 13">
            <a:extLst>
              <a:ext uri="{FF2B5EF4-FFF2-40B4-BE49-F238E27FC236}">
                <a16:creationId xmlns:a16="http://schemas.microsoft.com/office/drawing/2014/main" id="{A8396ACC-487D-7DF8-00E7-37974F8E96A1}"/>
              </a:ext>
            </a:extLst>
          </p:cNvPr>
          <p:cNvSpPr txBox="1"/>
          <p:nvPr/>
        </p:nvSpPr>
        <p:spPr>
          <a:xfrm>
            <a:off x="3535946" y="5084887"/>
            <a:ext cx="720080" cy="369332"/>
          </a:xfrm>
          <a:prstGeom prst="rect">
            <a:avLst/>
          </a:prstGeom>
          <a:noFill/>
        </p:spPr>
        <p:txBody>
          <a:bodyPr wrap="square" rtlCol="0">
            <a:spAutoFit/>
          </a:bodyPr>
          <a:lstStyle/>
          <a:p>
            <a:r>
              <a:rPr lang="en-US" altLang="zh-TW" dirty="0">
                <a:solidFill>
                  <a:srgbClr val="FF0000"/>
                </a:solidFill>
              </a:rPr>
              <a:t>Step</a:t>
            </a:r>
            <a:endParaRPr lang="zh-TW" altLang="en-US" dirty="0">
              <a:solidFill>
                <a:srgbClr val="FF0000"/>
              </a:solidFill>
            </a:endParaRPr>
          </a:p>
        </p:txBody>
      </p:sp>
    </p:spTree>
    <p:extLst>
      <p:ext uri="{BB962C8B-B14F-4D97-AF65-F5344CB8AC3E}">
        <p14:creationId xmlns:p14="http://schemas.microsoft.com/office/powerpoint/2010/main" val="55754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What is </a:t>
            </a:r>
            <a:r>
              <a:rPr lang="en-US" altLang="zh-TW" dirty="0" err="1"/>
              <a:t>Git</a:t>
            </a:r>
            <a:r>
              <a:rPr lang="en-US" altLang="zh-TW" dirty="0"/>
              <a:t> ?</a:t>
            </a:r>
            <a:endParaRPr lang="zh-TW" altLang="en-US" dirty="0"/>
          </a:p>
          <a:p>
            <a:pPr lvl="1"/>
            <a:r>
              <a:rPr lang="en-US" altLang="zh-TW" dirty="0"/>
              <a:t>A version control software</a:t>
            </a:r>
          </a:p>
          <a:p>
            <a:pPr lvl="1"/>
            <a:endParaRPr lang="en-US" altLang="zh-TW" dirty="0"/>
          </a:p>
          <a:p>
            <a:pPr lvl="1"/>
            <a:endParaRPr lang="en-US" altLang="zh-TW" dirty="0"/>
          </a:p>
          <a:p>
            <a:pPr lvl="1"/>
            <a:endParaRPr lang="en-US" altLang="zh-TW" dirty="0"/>
          </a:p>
          <a:p>
            <a:pPr lvl="1"/>
            <a:endParaRPr lang="en-US" altLang="zh-TW" dirty="0"/>
          </a:p>
          <a:p>
            <a:r>
              <a:rPr lang="en-US" altLang="zh-TW" dirty="0"/>
              <a:t>What is GitHub?</a:t>
            </a:r>
            <a:endParaRPr lang="zh-TW" altLang="en-US" dirty="0"/>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4</a:t>
            </a:fld>
            <a:endParaRPr lang="zh-TW" altLang="en-US"/>
          </a:p>
        </p:txBody>
      </p:sp>
      <p:pic>
        <p:nvPicPr>
          <p:cNvPr id="60420" name="Picture 4" descr="「Gi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916832"/>
            <a:ext cx="3672408" cy="1533533"/>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3"/>
          <a:stretch>
            <a:fillRect/>
          </a:stretch>
        </p:blipFill>
        <p:spPr>
          <a:xfrm>
            <a:off x="359569" y="4340177"/>
            <a:ext cx="8496300" cy="1276350"/>
          </a:xfrm>
          <a:prstGeom prst="rect">
            <a:avLst/>
          </a:prstGeom>
        </p:spPr>
      </p:pic>
    </p:spTree>
    <p:extLst>
      <p:ext uri="{BB962C8B-B14F-4D97-AF65-F5344CB8AC3E}">
        <p14:creationId xmlns:p14="http://schemas.microsoft.com/office/powerpoint/2010/main" val="57261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Phone Google雲端硬碟，輕鬆儲存/取用雲端檔案| 愛瘋日報">
            <a:extLst>
              <a:ext uri="{FF2B5EF4-FFF2-40B4-BE49-F238E27FC236}">
                <a16:creationId xmlns:a16="http://schemas.microsoft.com/office/drawing/2014/main" id="{16A90EFA-C373-431B-9ED1-C1D5BD65B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4" r="17944"/>
          <a:stretch/>
        </p:blipFill>
        <p:spPr bwMode="auto">
          <a:xfrm>
            <a:off x="7428569" y="1733550"/>
            <a:ext cx="1728192"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SB Pen Drive icon PNG and SVG Vector Free Download">
            <a:extLst>
              <a:ext uri="{FF2B5EF4-FFF2-40B4-BE49-F238E27FC236}">
                <a16:creationId xmlns:a16="http://schemas.microsoft.com/office/drawing/2014/main" id="{A135299F-4077-4F0F-A891-5B5AD25D7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60081"/>
            <a:ext cx="1719635" cy="17196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rd, drive Free Icon of Data And Devices icon pack">
            <a:extLst>
              <a:ext uri="{FF2B5EF4-FFF2-40B4-BE49-F238E27FC236}">
                <a16:creationId xmlns:a16="http://schemas.microsoft.com/office/drawing/2014/main" id="{B7D80855-B2FF-4B34-BF33-B285111EE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002" y="5182505"/>
            <a:ext cx="1534889" cy="1534889"/>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Version control</a:t>
            </a:r>
            <a:r>
              <a:rPr lang="zh-TW" altLang="en-US" dirty="0"/>
              <a:t> </a:t>
            </a:r>
            <a:r>
              <a:rPr lang="en-US" altLang="zh-TW" dirty="0"/>
              <a:t>&amp;</a:t>
            </a:r>
            <a:r>
              <a:rPr lang="zh-TW" altLang="en-US" dirty="0"/>
              <a:t> </a:t>
            </a:r>
            <a:r>
              <a:rPr lang="en-US" altLang="zh-TW" dirty="0"/>
              <a:t>Backup</a:t>
            </a:r>
          </a:p>
          <a:p>
            <a:pPr lvl="1"/>
            <a:r>
              <a:rPr lang="zh-TW" altLang="en-US" dirty="0"/>
              <a:t>雞蛋不放在同一個籃子裡</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5</a:t>
            </a:fld>
            <a:endParaRPr lang="zh-TW" altLang="en-US"/>
          </a:p>
        </p:txBody>
      </p:sp>
      <p:pic>
        <p:nvPicPr>
          <p:cNvPr id="2050" name="Picture 2" descr="Long Code vs. Short Code: What&amp;#39;s Better for Your Use Case?">
            <a:extLst>
              <a:ext uri="{FF2B5EF4-FFF2-40B4-BE49-F238E27FC236}">
                <a16:creationId xmlns:a16="http://schemas.microsoft.com/office/drawing/2014/main" id="{A6F7EAA4-373E-429C-874F-958CC01B8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5316" y="2109613"/>
            <a:ext cx="5762005" cy="3840336"/>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DE379E6B-0BD2-4BD0-A0FF-1B7E1065760B}"/>
              </a:ext>
            </a:extLst>
          </p:cNvPr>
          <p:cNvSpPr txBox="1"/>
          <p:nvPr/>
        </p:nvSpPr>
        <p:spPr>
          <a:xfrm>
            <a:off x="3563888" y="5949950"/>
            <a:ext cx="2133600" cy="369332"/>
          </a:xfrm>
          <a:prstGeom prst="rect">
            <a:avLst/>
          </a:prstGeom>
          <a:noFill/>
        </p:spPr>
        <p:txBody>
          <a:bodyPr wrap="square" rtlCol="0">
            <a:spAutoFit/>
          </a:bodyPr>
          <a:lstStyle/>
          <a:p>
            <a:pPr algn="ctr"/>
            <a:r>
              <a:rPr lang="en-US" altLang="zh-TW" dirty="0"/>
              <a:t>Final Project</a:t>
            </a:r>
            <a:endParaRPr lang="zh-TW" altLang="en-US" dirty="0"/>
          </a:p>
        </p:txBody>
      </p:sp>
    </p:spTree>
    <p:extLst>
      <p:ext uri="{BB962C8B-B14F-4D97-AF65-F5344CB8AC3E}">
        <p14:creationId xmlns:p14="http://schemas.microsoft.com/office/powerpoint/2010/main" val="537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6</a:t>
            </a:fld>
            <a:endParaRPr lang="zh-TW" altLang="en-US"/>
          </a:p>
        </p:txBody>
      </p:sp>
      <p:pic>
        <p:nvPicPr>
          <p:cNvPr id="8" name="圖片 7">
            <a:extLst>
              <a:ext uri="{FF2B5EF4-FFF2-40B4-BE49-F238E27FC236}">
                <a16:creationId xmlns:a16="http://schemas.microsoft.com/office/drawing/2014/main" id="{087BE0A5-EC09-4C0E-B373-59A61266039D}"/>
              </a:ext>
            </a:extLst>
          </p:cNvPr>
          <p:cNvPicPr>
            <a:picLocks noChangeAspect="1"/>
          </p:cNvPicPr>
          <p:nvPr/>
        </p:nvPicPr>
        <p:blipFill>
          <a:blip r:embed="rId2"/>
          <a:stretch>
            <a:fillRect/>
          </a:stretch>
        </p:blipFill>
        <p:spPr>
          <a:xfrm>
            <a:off x="179512" y="908720"/>
            <a:ext cx="3590374" cy="1872208"/>
          </a:xfrm>
          <a:prstGeom prst="rect">
            <a:avLst/>
          </a:prstGeom>
        </p:spPr>
      </p:pic>
      <p:pic>
        <p:nvPicPr>
          <p:cNvPr id="10" name="圖片 9">
            <a:extLst>
              <a:ext uri="{FF2B5EF4-FFF2-40B4-BE49-F238E27FC236}">
                <a16:creationId xmlns:a16="http://schemas.microsoft.com/office/drawing/2014/main" id="{8A4985FB-6E32-4685-B1E8-8DB550248041}"/>
              </a:ext>
            </a:extLst>
          </p:cNvPr>
          <p:cNvPicPr>
            <a:picLocks noChangeAspect="1"/>
          </p:cNvPicPr>
          <p:nvPr/>
        </p:nvPicPr>
        <p:blipFill>
          <a:blip r:embed="rId3"/>
          <a:stretch>
            <a:fillRect/>
          </a:stretch>
        </p:blipFill>
        <p:spPr>
          <a:xfrm>
            <a:off x="3923928" y="3262692"/>
            <a:ext cx="5075360" cy="3520745"/>
          </a:xfrm>
          <a:prstGeom prst="rect">
            <a:avLst/>
          </a:prstGeom>
        </p:spPr>
      </p:pic>
      <p:pic>
        <p:nvPicPr>
          <p:cNvPr id="12" name="圖片 11">
            <a:extLst>
              <a:ext uri="{FF2B5EF4-FFF2-40B4-BE49-F238E27FC236}">
                <a16:creationId xmlns:a16="http://schemas.microsoft.com/office/drawing/2014/main" id="{30EBF0F3-0530-414E-A57D-488C22FDC607}"/>
              </a:ext>
            </a:extLst>
          </p:cNvPr>
          <p:cNvPicPr>
            <a:picLocks noChangeAspect="1"/>
          </p:cNvPicPr>
          <p:nvPr/>
        </p:nvPicPr>
        <p:blipFill>
          <a:blip r:embed="rId4"/>
          <a:stretch>
            <a:fillRect/>
          </a:stretch>
        </p:blipFill>
        <p:spPr>
          <a:xfrm>
            <a:off x="167979" y="4509120"/>
            <a:ext cx="3582838" cy="1440160"/>
          </a:xfrm>
          <a:prstGeom prst="rect">
            <a:avLst/>
          </a:prstGeom>
        </p:spPr>
      </p:pic>
    </p:spTree>
    <p:extLst>
      <p:ext uri="{BB962C8B-B14F-4D97-AF65-F5344CB8AC3E}">
        <p14:creationId xmlns:p14="http://schemas.microsoft.com/office/powerpoint/2010/main" val="2186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投影片編號版面配置區 5"/>
          <p:cNvSpPr>
            <a:spLocks noGrp="1"/>
          </p:cNvSpPr>
          <p:nvPr>
            <p:ph type="sldNum" sz="quarter" idx="12"/>
          </p:nvPr>
        </p:nvSpPr>
        <p:spPr>
          <a:noFill/>
        </p:spPr>
        <p:txBody>
          <a:bodyPr/>
          <a:lstStyle>
            <a:lvl1pPr>
              <a:spcBef>
                <a:spcPct val="20000"/>
              </a:spcBef>
              <a:buChar char="•"/>
              <a:defRPr kumimoji="1" sz="2800">
                <a:solidFill>
                  <a:schemeClr val="tx1"/>
                </a:solidFill>
                <a:latin typeface="Comic Sans MS" panose="030F0702030302020204" pitchFamily="66" charset="0"/>
                <a:ea typeface="新細明體" panose="02020500000000000000" pitchFamily="18" charset="-120"/>
              </a:defRPr>
            </a:lvl1pPr>
            <a:lvl2pPr marL="742950" indent="-285750">
              <a:spcBef>
                <a:spcPct val="20000"/>
              </a:spcBef>
              <a:buChar char="–"/>
              <a:defRPr kumimoji="1" sz="2400">
                <a:solidFill>
                  <a:schemeClr val="tx1"/>
                </a:solidFill>
                <a:latin typeface="Comic Sans MS" panose="030F0702030302020204" pitchFamily="66" charset="0"/>
                <a:ea typeface="新細明體" panose="02020500000000000000" pitchFamily="18" charset="-120"/>
              </a:defRPr>
            </a:lvl2pPr>
            <a:lvl3pPr marL="1143000" indent="-228600">
              <a:spcBef>
                <a:spcPct val="20000"/>
              </a:spcBef>
              <a:buChar char="•"/>
              <a:defRPr kumimoji="1" sz="2000">
                <a:solidFill>
                  <a:schemeClr val="tx1"/>
                </a:solidFill>
                <a:latin typeface="Comic Sans MS" panose="030F0702030302020204" pitchFamily="66" charset="0"/>
                <a:ea typeface="新細明體" panose="02020500000000000000" pitchFamily="18" charset="-120"/>
              </a:defRPr>
            </a:lvl3pPr>
            <a:lvl4pPr marL="1600200" indent="-228600">
              <a:spcBef>
                <a:spcPct val="20000"/>
              </a:spcBef>
              <a:buChar char="–"/>
              <a:defRPr kumimoji="1">
                <a:solidFill>
                  <a:schemeClr val="tx1"/>
                </a:solidFill>
                <a:latin typeface="Comic Sans MS" panose="030F0702030302020204" pitchFamily="66" charset="0"/>
                <a:ea typeface="新細明體" panose="02020500000000000000" pitchFamily="18" charset="-120"/>
              </a:defRPr>
            </a:lvl4pPr>
            <a:lvl5pPr marL="2057400" indent="-228600">
              <a:spcBef>
                <a:spcPct val="20000"/>
              </a:spcBef>
              <a:buChar char="»"/>
              <a:defRPr kumimoji="1">
                <a:solidFill>
                  <a:schemeClr val="tx1"/>
                </a:solidFill>
                <a:latin typeface="Comic Sans MS" panose="030F0702030302020204" pitchFamily="66" charset="0"/>
                <a:ea typeface="新細明體" panose="02020500000000000000" pitchFamily="18" charset="-120"/>
              </a:defRPr>
            </a:lvl5pPr>
            <a:lvl6pPr marL="2514600" indent="-228600" eaLnBrk="0" fontAlgn="base" hangingPunct="0">
              <a:spcBef>
                <a:spcPct val="20000"/>
              </a:spcBef>
              <a:spcAft>
                <a:spcPct val="0"/>
              </a:spcAft>
              <a:buChar char="»"/>
              <a:defRPr kumimoji="1">
                <a:solidFill>
                  <a:schemeClr val="tx1"/>
                </a:solidFill>
                <a:latin typeface="Comic Sans MS" panose="030F0702030302020204" pitchFamily="66" charset="0"/>
                <a:ea typeface="新細明體" panose="02020500000000000000" pitchFamily="18" charset="-120"/>
              </a:defRPr>
            </a:lvl6pPr>
            <a:lvl7pPr marL="2971800" indent="-228600" eaLnBrk="0" fontAlgn="base" hangingPunct="0">
              <a:spcBef>
                <a:spcPct val="20000"/>
              </a:spcBef>
              <a:spcAft>
                <a:spcPct val="0"/>
              </a:spcAft>
              <a:buChar char="»"/>
              <a:defRPr kumimoji="1">
                <a:solidFill>
                  <a:schemeClr val="tx1"/>
                </a:solidFill>
                <a:latin typeface="Comic Sans MS" panose="030F0702030302020204" pitchFamily="66" charset="0"/>
                <a:ea typeface="新細明體" panose="02020500000000000000" pitchFamily="18" charset="-120"/>
              </a:defRPr>
            </a:lvl7pPr>
            <a:lvl8pPr marL="3429000" indent="-228600" eaLnBrk="0" fontAlgn="base" hangingPunct="0">
              <a:spcBef>
                <a:spcPct val="20000"/>
              </a:spcBef>
              <a:spcAft>
                <a:spcPct val="0"/>
              </a:spcAft>
              <a:buChar char="»"/>
              <a:defRPr kumimoji="1">
                <a:solidFill>
                  <a:schemeClr val="tx1"/>
                </a:solidFill>
                <a:latin typeface="Comic Sans MS" panose="030F0702030302020204" pitchFamily="66" charset="0"/>
                <a:ea typeface="新細明體" panose="02020500000000000000" pitchFamily="18" charset="-120"/>
              </a:defRPr>
            </a:lvl8pPr>
            <a:lvl9pPr marL="3886200" indent="-228600" eaLnBrk="0" fontAlgn="base" hangingPunct="0">
              <a:spcBef>
                <a:spcPct val="20000"/>
              </a:spcBef>
              <a:spcAft>
                <a:spcPct val="0"/>
              </a:spcAft>
              <a:buChar char="»"/>
              <a:defRPr kumimoji="1">
                <a:solidFill>
                  <a:schemeClr val="tx1"/>
                </a:solidFill>
                <a:latin typeface="Comic Sans MS" panose="030F0702030302020204" pitchFamily="66" charset="0"/>
                <a:ea typeface="新細明體" panose="02020500000000000000" pitchFamily="18" charset="-120"/>
              </a:defRPr>
            </a:lvl9pPr>
          </a:lstStyle>
          <a:p>
            <a:pPr>
              <a:spcBef>
                <a:spcPct val="0"/>
              </a:spcBef>
              <a:buFontTx/>
              <a:buNone/>
            </a:pPr>
            <a:fld id="{5E5D5403-7052-46D9-A16A-9D5992CBF62C}" type="slidenum">
              <a:rPr lang="en-US" altLang="zh-TW" sz="2000">
                <a:latin typeface="Courier New" panose="02070309020205020404" pitchFamily="49" charset="0"/>
              </a:rPr>
              <a:pPr>
                <a:spcBef>
                  <a:spcPct val="0"/>
                </a:spcBef>
                <a:buFontTx/>
                <a:buNone/>
              </a:pPr>
              <a:t>7</a:t>
            </a:fld>
            <a:endParaRPr lang="en-US" altLang="zh-TW" sz="2000">
              <a:latin typeface="Courier New" panose="02070309020205020404" pitchFamily="49" charset="0"/>
            </a:endParaRPr>
          </a:p>
        </p:txBody>
      </p:sp>
      <p:sp>
        <p:nvSpPr>
          <p:cNvPr id="6148" name="Rectangle 2"/>
          <p:cNvSpPr>
            <a:spLocks noGrp="1" noChangeArrowheads="1"/>
          </p:cNvSpPr>
          <p:nvPr>
            <p:ph type="title"/>
          </p:nvPr>
        </p:nvSpPr>
        <p:spPr/>
        <p:txBody>
          <a:bodyPr/>
          <a:lstStyle/>
          <a:p>
            <a:pPr eaLnBrk="1" hangingPunct="1"/>
            <a:r>
              <a:rPr lang="en-US" altLang="zh-TW" dirty="0"/>
              <a:t>Programming Languages</a:t>
            </a:r>
          </a:p>
        </p:txBody>
      </p:sp>
      <p:sp>
        <p:nvSpPr>
          <p:cNvPr id="6149" name="Rectangle 3"/>
          <p:cNvSpPr>
            <a:spLocks noGrp="1" noChangeArrowheads="1"/>
          </p:cNvSpPr>
          <p:nvPr>
            <p:ph type="body" idx="1"/>
          </p:nvPr>
        </p:nvSpPr>
        <p:spPr/>
        <p:txBody>
          <a:bodyPr/>
          <a:lstStyle/>
          <a:p>
            <a:pPr eaLnBrk="1" hangingPunct="1"/>
            <a:r>
              <a:rPr lang="en-US" altLang="zh-TW" dirty="0"/>
              <a:t>Why version control?</a:t>
            </a:r>
          </a:p>
        </p:txBody>
      </p:sp>
      <p:pic>
        <p:nvPicPr>
          <p:cNvPr id="2" name="圖片 1"/>
          <p:cNvPicPr>
            <a:picLocks noChangeAspect="1"/>
          </p:cNvPicPr>
          <p:nvPr/>
        </p:nvPicPr>
        <p:blipFill>
          <a:blip r:embed="rId2"/>
          <a:stretch>
            <a:fillRect/>
          </a:stretch>
        </p:blipFill>
        <p:spPr>
          <a:xfrm>
            <a:off x="1023319" y="1538412"/>
            <a:ext cx="7168800" cy="4685382"/>
          </a:xfrm>
          <a:prstGeom prst="rect">
            <a:avLst/>
          </a:prstGeom>
        </p:spPr>
      </p:pic>
      <p:sp>
        <p:nvSpPr>
          <p:cNvPr id="3" name="16 角星形 2"/>
          <p:cNvSpPr/>
          <p:nvPr/>
        </p:nvSpPr>
        <p:spPr bwMode="auto">
          <a:xfrm>
            <a:off x="2715395" y="1406872"/>
            <a:ext cx="2972617" cy="2160240"/>
          </a:xfrm>
          <a:prstGeom prst="star16">
            <a:avLst/>
          </a:prstGeom>
          <a:solidFill>
            <a:srgbClr val="FF0000"/>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3600" b="1" dirty="0">
                <a:solidFill>
                  <a:schemeClr val="bg1"/>
                </a:solidFill>
                <a:latin typeface="Arial" charset="0"/>
                <a:ea typeface="新細明體" pitchFamily="18" charset="-120"/>
              </a:rPr>
              <a:t>檔案大</a:t>
            </a:r>
            <a:endParaRPr kumimoji="1" lang="zh-TW" altLang="en-US" sz="3600" b="1" i="0" u="none" strike="noStrike" cap="none" normalizeH="0" baseline="0" dirty="0">
              <a:ln>
                <a:noFill/>
              </a:ln>
              <a:solidFill>
                <a:schemeClr val="bg1"/>
              </a:solidFill>
              <a:effectLst/>
              <a:latin typeface="Arial" charset="0"/>
              <a:ea typeface="新細明體" pitchFamily="18" charset="-120"/>
            </a:endParaRPr>
          </a:p>
        </p:txBody>
      </p:sp>
      <p:sp>
        <p:nvSpPr>
          <p:cNvPr id="7" name="16 角星形 6"/>
          <p:cNvSpPr/>
          <p:nvPr/>
        </p:nvSpPr>
        <p:spPr bwMode="auto">
          <a:xfrm>
            <a:off x="5071533" y="3212976"/>
            <a:ext cx="2972617" cy="2160240"/>
          </a:xfrm>
          <a:prstGeom prst="star16">
            <a:avLst/>
          </a:prstGeom>
          <a:solidFill>
            <a:srgbClr val="FF0000"/>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3600" b="1" i="0" u="none" strike="noStrike" cap="none" normalizeH="0" baseline="0" dirty="0">
                <a:ln>
                  <a:noFill/>
                </a:ln>
                <a:solidFill>
                  <a:schemeClr val="bg1"/>
                </a:solidFill>
                <a:effectLst/>
                <a:latin typeface="Arial" charset="0"/>
                <a:ea typeface="新細明體" pitchFamily="18" charset="-120"/>
              </a:rPr>
              <a:t>標示不清</a:t>
            </a:r>
          </a:p>
        </p:txBody>
      </p:sp>
      <p:sp>
        <p:nvSpPr>
          <p:cNvPr id="8" name="16 角星形 7"/>
          <p:cNvSpPr/>
          <p:nvPr/>
        </p:nvSpPr>
        <p:spPr bwMode="auto">
          <a:xfrm>
            <a:off x="1602070" y="4005064"/>
            <a:ext cx="2972617" cy="2160240"/>
          </a:xfrm>
          <a:prstGeom prst="star16">
            <a:avLst/>
          </a:prstGeom>
          <a:solidFill>
            <a:srgbClr val="FF0000"/>
          </a:solidFill>
          <a:ln w="3175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3600" b="1" dirty="0">
                <a:solidFill>
                  <a:schemeClr val="bg1"/>
                </a:solidFill>
                <a:latin typeface="Arial" charset="0"/>
                <a:ea typeface="新細明體" pitchFamily="18" charset="-120"/>
              </a:rPr>
              <a:t>同步不易</a:t>
            </a:r>
            <a:endParaRPr kumimoji="1" lang="zh-TW" altLang="en-US" sz="3600" b="1" i="0" u="none" strike="noStrike" cap="none" normalizeH="0" baseline="0" dirty="0">
              <a:ln>
                <a:noFill/>
              </a:ln>
              <a:solidFill>
                <a:schemeClr val="bg1"/>
              </a:solidFill>
              <a:effectLst/>
              <a:latin typeface="Arial" charset="0"/>
              <a:ea typeface="新細明體" pitchFamily="18" charset="-120"/>
            </a:endParaRPr>
          </a:p>
        </p:txBody>
      </p:sp>
    </p:spTree>
    <p:extLst>
      <p:ext uri="{BB962C8B-B14F-4D97-AF65-F5344CB8AC3E}">
        <p14:creationId xmlns:p14="http://schemas.microsoft.com/office/powerpoint/2010/main" val="159533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itHub 入門(一) — 如何建立Git專案. 引言| by 趙子榮| Medium">
            <a:extLst>
              <a:ext uri="{FF2B5EF4-FFF2-40B4-BE49-F238E27FC236}">
                <a16:creationId xmlns:a16="http://schemas.microsoft.com/office/drawing/2014/main" id="{0037671E-E697-4CDB-A3E2-1CA3B1E73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2" y="1269504"/>
            <a:ext cx="3514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GitHub(</a:t>
            </a:r>
            <a:r>
              <a:rPr lang="zh-TW" altLang="en-US" dirty="0"/>
              <a:t>線上軟體原始碼代管服務平台</a:t>
            </a:r>
            <a:r>
              <a:rPr lang="en-US" altLang="zh-TW" dirty="0"/>
              <a:t>)</a:t>
            </a:r>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8</a:t>
            </a:fld>
            <a:endParaRPr lang="zh-TW" altLang="en-US"/>
          </a:p>
        </p:txBody>
      </p:sp>
      <p:pic>
        <p:nvPicPr>
          <p:cNvPr id="3074" name="Picture 2" descr="Git版本管理之旅（一）—— Git簡介及架構淺析- IT閱讀">
            <a:extLst>
              <a:ext uri="{FF2B5EF4-FFF2-40B4-BE49-F238E27FC236}">
                <a16:creationId xmlns:a16="http://schemas.microsoft.com/office/drawing/2014/main" id="{0C2209BC-88DA-453E-837D-BABBF5E71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73312"/>
            <a:ext cx="4536504" cy="50928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68FA4F55-1086-4ED6-8A78-A486D8C0D721}"/>
              </a:ext>
            </a:extLst>
          </p:cNvPr>
          <p:cNvSpPr/>
          <p:nvPr/>
        </p:nvSpPr>
        <p:spPr bwMode="auto">
          <a:xfrm>
            <a:off x="1763688" y="1484784"/>
            <a:ext cx="2088232" cy="2376264"/>
          </a:xfrm>
          <a:prstGeom prst="rect">
            <a:avLst/>
          </a:prstGeom>
          <a:noFill/>
          <a:ln w="3175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pic>
        <p:nvPicPr>
          <p:cNvPr id="3078" name="Picture 6" descr="Java jib Gradle 使用GitLab CI/CD 自動上傳Docker 到GitLab Container Registry、Azure  Container Registry 與Amazon Elastic Container Registry - Clarence">
            <a:extLst>
              <a:ext uri="{FF2B5EF4-FFF2-40B4-BE49-F238E27FC236}">
                <a16:creationId xmlns:a16="http://schemas.microsoft.com/office/drawing/2014/main" id="{41B05312-227C-4263-8D47-38719DA0BA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165" y="2441823"/>
            <a:ext cx="32194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etting_up_gitorious_on_your_own_server_article">
            <a:extLst>
              <a:ext uri="{FF2B5EF4-FFF2-40B4-BE49-F238E27FC236}">
                <a16:creationId xmlns:a16="http://schemas.microsoft.com/office/drawing/2014/main" id="{88A14B80-2E40-47BC-A7BF-F7B63B615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560" y="5532438"/>
            <a:ext cx="3091352" cy="10649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itee - 基于Git 的代码托管和研发协作平台">
            <a:extLst>
              <a:ext uri="{FF2B5EF4-FFF2-40B4-BE49-F238E27FC236}">
                <a16:creationId xmlns:a16="http://schemas.microsoft.com/office/drawing/2014/main" id="{B665052C-F880-413C-90F9-841A50EEE1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204" y="3758903"/>
            <a:ext cx="2841674" cy="89423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Bitbucket | The Git solution for professional teams">
            <a:extLst>
              <a:ext uri="{FF2B5EF4-FFF2-40B4-BE49-F238E27FC236}">
                <a16:creationId xmlns:a16="http://schemas.microsoft.com/office/drawing/2014/main" id="{BD5B5962-0C40-4EB8-839B-B28F1EDD1D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112" y="4869893"/>
            <a:ext cx="2992248" cy="43131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單箭頭接點 8">
            <a:extLst>
              <a:ext uri="{FF2B5EF4-FFF2-40B4-BE49-F238E27FC236}">
                <a16:creationId xmlns:a16="http://schemas.microsoft.com/office/drawing/2014/main" id="{F7221AB3-6CEF-4280-9FF7-68EA50E6CD86}"/>
              </a:ext>
            </a:extLst>
          </p:cNvPr>
          <p:cNvCxnSpPr>
            <a:cxnSpLocks/>
            <a:endCxn id="5" idx="3"/>
          </p:cNvCxnSpPr>
          <p:nvPr/>
        </p:nvCxnSpPr>
        <p:spPr bwMode="auto">
          <a:xfrm flipH="1">
            <a:off x="3851920" y="1988840"/>
            <a:ext cx="1728192" cy="684076"/>
          </a:xfrm>
          <a:prstGeom prst="straightConnector1">
            <a:avLst/>
          </a:prstGeom>
          <a:noFill/>
          <a:ln w="31750" cap="sq"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3272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par>
                                <p:cTn id="8" presetID="10" presetClass="entr" presetSubtype="0" fill="hold" nodeType="withEffect">
                                  <p:stCondLst>
                                    <p:cond delay="0"/>
                                  </p:stCondLst>
                                  <p:childTnLst>
                                    <p:set>
                                      <p:cBhvr>
                                        <p:cTn id="9" dur="1" fill="hold">
                                          <p:stCondLst>
                                            <p:cond delay="0"/>
                                          </p:stCondLst>
                                        </p:cTn>
                                        <p:tgtEl>
                                          <p:spTgt spid="3084"/>
                                        </p:tgtEl>
                                        <p:attrNameLst>
                                          <p:attrName>style.visibility</p:attrName>
                                        </p:attrNameLst>
                                      </p:cBhvr>
                                      <p:to>
                                        <p:strVal val="visible"/>
                                      </p:to>
                                    </p:set>
                                    <p:animEffect transition="in" filter="fade">
                                      <p:cBhvr>
                                        <p:cTn id="10" dur="500"/>
                                        <p:tgtEl>
                                          <p:spTgt spid="3084"/>
                                        </p:tgtEl>
                                      </p:cBhvr>
                                    </p:animEffect>
                                  </p:childTnLst>
                                </p:cTn>
                              </p:par>
                              <p:par>
                                <p:cTn id="11" presetID="10" presetClass="entr" presetSubtype="0" fill="hold" nodeType="withEffect">
                                  <p:stCondLst>
                                    <p:cond delay="0"/>
                                  </p:stCondLst>
                                  <p:childTnLst>
                                    <p:set>
                                      <p:cBhvr>
                                        <p:cTn id="12" dur="1" fill="hold">
                                          <p:stCondLst>
                                            <p:cond delay="0"/>
                                          </p:stCondLst>
                                        </p:cTn>
                                        <p:tgtEl>
                                          <p:spTgt spid="3086"/>
                                        </p:tgtEl>
                                        <p:attrNameLst>
                                          <p:attrName>style.visibility</p:attrName>
                                        </p:attrNameLst>
                                      </p:cBhvr>
                                      <p:to>
                                        <p:strVal val="visible"/>
                                      </p:to>
                                    </p:set>
                                    <p:animEffect transition="in" filter="fade">
                                      <p:cBhvr>
                                        <p:cTn id="13" dur="500"/>
                                        <p:tgtEl>
                                          <p:spTgt spid="3086"/>
                                        </p:tgtEl>
                                      </p:cBhvr>
                                    </p:animEffect>
                                  </p:childTnLst>
                                </p:cTn>
                              </p:par>
                              <p:par>
                                <p:cTn id="14" presetID="10" presetClass="entr" presetSubtype="0" fill="hold" nodeType="withEffect">
                                  <p:stCondLst>
                                    <p:cond delay="0"/>
                                  </p:stCondLst>
                                  <p:childTnLst>
                                    <p:set>
                                      <p:cBhvr>
                                        <p:cTn id="15" dur="1" fill="hold">
                                          <p:stCondLst>
                                            <p:cond delay="0"/>
                                          </p:stCondLst>
                                        </p:cTn>
                                        <p:tgtEl>
                                          <p:spTgt spid="3082"/>
                                        </p:tgtEl>
                                        <p:attrNameLst>
                                          <p:attrName>style.visibility</p:attrName>
                                        </p:attrNameLst>
                                      </p:cBhvr>
                                      <p:to>
                                        <p:strVal val="visible"/>
                                      </p:to>
                                    </p:set>
                                    <p:animEffect transition="in" filter="fade">
                                      <p:cBhvr>
                                        <p:cTn id="16"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C32BE3-B00D-43DE-97D9-39F57F6548AB}" type="slidenum">
              <a:rPr lang="zh-TW" altLang="en-US" smtClean="0"/>
              <a:t>9</a:t>
            </a:fld>
            <a:endParaRPr lang="zh-TW" altLang="en-US"/>
          </a:p>
        </p:txBody>
      </p:sp>
      <p:sp>
        <p:nvSpPr>
          <p:cNvPr id="5" name="文字方塊 4"/>
          <p:cNvSpPr txBox="1"/>
          <p:nvPr/>
        </p:nvSpPr>
        <p:spPr>
          <a:xfrm>
            <a:off x="1244807" y="2875002"/>
            <a:ext cx="6654386" cy="1107996"/>
          </a:xfrm>
          <a:prstGeom prst="rect">
            <a:avLst/>
          </a:prstGeom>
          <a:noFill/>
        </p:spPr>
        <p:txBody>
          <a:bodyPr wrap="none" rtlCol="0">
            <a:spAutoFit/>
          </a:bodyPr>
          <a:lstStyle/>
          <a:p>
            <a:r>
              <a:rPr lang="en-US" altLang="zh-TW" sz="6600" dirty="0"/>
              <a:t>Workflow of </a:t>
            </a:r>
            <a:r>
              <a:rPr lang="en-US" altLang="zh-TW" sz="6600" dirty="0" err="1"/>
              <a:t>Git</a:t>
            </a:r>
            <a:endParaRPr lang="zh-TW" altLang="en-US" sz="6600" dirty="0"/>
          </a:p>
        </p:txBody>
      </p:sp>
    </p:spTree>
    <p:extLst>
      <p:ext uri="{BB962C8B-B14F-4D97-AF65-F5344CB8AC3E}">
        <p14:creationId xmlns:p14="http://schemas.microsoft.com/office/powerpoint/2010/main" val="1368295975"/>
      </p:ext>
    </p:extLst>
  </p:cSld>
  <p:clrMapOvr>
    <a:masterClrMapping/>
  </p:clrMapOvr>
</p:sld>
</file>

<file path=ppt/theme/theme1.xml><?xml version="1.0" encoding="utf-8"?>
<a:theme xmlns:a="http://schemas.openxmlformats.org/drawingml/2006/main" name="佈景主題MMS">
  <a:themeElements>
    <a:clrScheme name="MMS Lab-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MS Lab-1">
      <a:majorFont>
        <a:latin typeface="Comic Sans MS"/>
        <a:ea typeface="新細明體"/>
        <a:cs typeface=""/>
      </a:majorFont>
      <a:minorFont>
        <a:latin typeface="Comic Sans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sq"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31750" cap="sq"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MS Lab-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MS Lab-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MS Lab-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MS Lab-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MS Lab-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MS Lab-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MS Lab-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MS Lab-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MS Lab-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MS Lab-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MS Lab-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MS Lab-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佈景主題MMS</Template>
  <TotalTime>1903</TotalTime>
  <Words>1292</Words>
  <Application>Microsoft Office PowerPoint</Application>
  <PresentationFormat>如螢幕大小 (4:3)</PresentationFormat>
  <Paragraphs>198</Paragraphs>
  <Slides>38</Slides>
  <Notes>1</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46" baseType="lpstr">
      <vt:lpstr>-apple-system</vt:lpstr>
      <vt:lpstr>微軟正黑體</vt:lpstr>
      <vt:lpstr>Arial</vt:lpstr>
      <vt:lpstr>Calibri</vt:lpstr>
      <vt:lpstr>Comic Sans MS</vt:lpstr>
      <vt:lpstr>Courier New</vt:lpstr>
      <vt:lpstr>佈景主題MMS</vt:lpstr>
      <vt:lpstr>PhotoImpact</vt:lpstr>
      <vt:lpstr>Understand the basic of  Git &amp; GitHub</vt:lpstr>
      <vt:lpstr>PowerPoint 簡報</vt:lpstr>
      <vt:lpstr>PowerPoint 簡報</vt:lpstr>
      <vt:lpstr>PowerPoint 簡報</vt:lpstr>
      <vt:lpstr>PowerPoint 簡報</vt:lpstr>
      <vt:lpstr>PowerPoint 簡報</vt:lpstr>
      <vt:lpstr>Programming Languages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and Video Analysis for Intelligent Surveillance Systems</dc:title>
  <dc:creator>Milk_Tea</dc:creator>
  <cp:lastModifiedBy>john19940815@gmail.com</cp:lastModifiedBy>
  <cp:revision>418</cp:revision>
  <cp:lastPrinted>2017-09-08T11:33:52Z</cp:lastPrinted>
  <dcterms:created xsi:type="dcterms:W3CDTF">2012-01-30T06:05:00Z</dcterms:created>
  <dcterms:modified xsi:type="dcterms:W3CDTF">2022-09-03T09:00:34Z</dcterms:modified>
</cp:coreProperties>
</file>