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51"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350" r:id="rId75"/>
    <p:sldId id="352" r:id="rId76"/>
    <p:sldId id="349" r:id="rId77"/>
    <p:sldId id="287" r:id="rId7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3" autoAdjust="0"/>
  </p:normalViewPr>
  <p:slideViewPr>
    <p:cSldViewPr snapToGrid="0">
      <p:cViewPr varScale="1">
        <p:scale>
          <a:sx n="99" d="100"/>
          <a:sy n="99"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1947E15D-6BE0-4741-A301-B918E8B4303A}" type="presOf" srcId="{6A4CAA34-CC99-4450-B04C-3834389C40F1}" destId="{7FABDC42-90AC-497F-BBE4-E90CE59183B1}" srcOrd="0" destOrd="0" presId="urn:microsoft.com/office/officeart/2005/8/layout/default"/>
    <dgm:cxn modelId="{C08A0500-E38E-4276-9041-675A65ECC98C}" type="presOf" srcId="{E51423F2-A9A2-4B15-BE3E-D9664287062F}" destId="{BD854CA6-91EA-4F76-8769-95BF0338ED9A}"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ABA2-C807-4AC1-814F-9DC91F9EC103}">
      <dsp:nvSpPr>
        <dsp:cNvPr id="0" name=""/>
        <dsp:cNvSpPr/>
      </dsp:nvSpPr>
      <dsp:spPr>
        <a:xfrm>
          <a:off x="3126281"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4E1AA-86FA-4E28-831E-C9182890ACCC}">
      <dsp:nvSpPr>
        <dsp:cNvPr id="0" name=""/>
        <dsp:cNvSpPr/>
      </dsp:nvSpPr>
      <dsp:spPr>
        <a:xfrm>
          <a:off x="3126281"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666B3-3C89-47EE-B5D8-5BAFD72DDCCA}">
      <dsp:nvSpPr>
        <dsp:cNvPr id="0" name=""/>
        <dsp:cNvSpPr/>
      </dsp:nvSpPr>
      <dsp:spPr>
        <a:xfrm>
          <a:off x="3126281"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b="0" i="0" kern="1200" dirty="0" smtClean="0"/>
            <a:t>Web API osobine</a:t>
          </a:r>
          <a:endParaRPr lang="en-US" sz="2200" kern="1200" dirty="0"/>
        </a:p>
      </dsp:txBody>
      <dsp:txXfrm>
        <a:off x="3126281" y="0"/>
        <a:ext cx="2079529" cy="439495"/>
      </dsp:txXfrm>
    </dsp:sp>
    <dsp:sp modelId="{94B32983-89D2-4C41-B27C-FACA8845B7AE}">
      <dsp:nvSpPr>
        <dsp:cNvPr id="0" name=""/>
        <dsp:cNvSpPr/>
      </dsp:nvSpPr>
      <dsp:spPr>
        <a:xfrm>
          <a:off x="3126281"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1FD70-7994-42CA-8006-E65F97ACFF25}">
      <dsp:nvSpPr>
        <dsp:cNvPr id="0" name=""/>
        <dsp:cNvSpPr/>
      </dsp:nvSpPr>
      <dsp:spPr>
        <a:xfrm>
          <a:off x="3271848"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Lagan za naučiti 80% funkcionalnosti</a:t>
          </a:r>
          <a:endParaRPr lang="en-US" sz="800" kern="1200" dirty="0"/>
        </a:p>
      </dsp:txBody>
      <dsp:txXfrm>
        <a:off x="3271848" y="785811"/>
        <a:ext cx="1933962" cy="356097"/>
      </dsp:txXfrm>
    </dsp:sp>
    <dsp:sp modelId="{B5DEC75F-8A03-4B7E-9360-A12EA15E1187}">
      <dsp:nvSpPr>
        <dsp:cNvPr id="0" name=""/>
        <dsp:cNvSpPr/>
      </dsp:nvSpPr>
      <dsp:spPr>
        <a:xfrm>
          <a:off x="3126281"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4C97E-C809-4B2F-AC5A-DD8838CB263E}">
      <dsp:nvSpPr>
        <dsp:cNvPr id="0" name=""/>
        <dsp:cNvSpPr/>
      </dsp:nvSpPr>
      <dsp:spPr>
        <a:xfrm>
          <a:off x="3271848"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CRUD akcije</a:t>
          </a:r>
          <a:endParaRPr lang="en-US" sz="800" kern="1200" dirty="0"/>
        </a:p>
      </dsp:txBody>
      <dsp:txXfrm>
        <a:off x="3271848" y="1141909"/>
        <a:ext cx="1933962" cy="356097"/>
      </dsp:txXfrm>
    </dsp:sp>
    <dsp:sp modelId="{E2398729-FBC6-4404-AB3B-15DBCE271653}">
      <dsp:nvSpPr>
        <dsp:cNvPr id="0" name=""/>
        <dsp:cNvSpPr/>
      </dsp:nvSpPr>
      <dsp:spPr>
        <a:xfrm>
          <a:off x="3126281"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C75E7E-2B73-4149-8555-DEA9B37E9944}">
      <dsp:nvSpPr>
        <dsp:cNvPr id="0" name=""/>
        <dsp:cNvSpPr/>
      </dsp:nvSpPr>
      <dsp:spPr>
        <a:xfrm>
          <a:off x="3271848"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HttpVerbove</a:t>
          </a:r>
          <a:endParaRPr lang="en-US" sz="800" kern="1200" dirty="0"/>
        </a:p>
      </dsp:txBody>
      <dsp:txXfrm>
        <a:off x="3271848" y="1498007"/>
        <a:ext cx="1933962" cy="356097"/>
      </dsp:txXfrm>
    </dsp:sp>
    <dsp:sp modelId="{5BFAA61A-8BF8-4ABB-A7F7-B276067785AD}">
      <dsp:nvSpPr>
        <dsp:cNvPr id="0" name=""/>
        <dsp:cNvSpPr/>
      </dsp:nvSpPr>
      <dsp:spPr>
        <a:xfrm>
          <a:off x="3126281"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EB07A-CF63-4CC0-8F16-6A23A4C84C09}">
      <dsp:nvSpPr>
        <dsp:cNvPr id="0" name=""/>
        <dsp:cNvSpPr/>
      </dsp:nvSpPr>
      <dsp:spPr>
        <a:xfrm>
          <a:off x="3271848"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HttpStatusCode</a:t>
          </a:r>
          <a:r>
            <a:rPr lang="hr-HR" sz="800" kern="1200" dirty="0" smtClean="0"/>
            <a:t> i </a:t>
          </a:r>
          <a:r>
            <a:rPr lang="hr-HR" sz="800" kern="1200" dirty="0" err="1" smtClean="0"/>
            <a:t>Accept</a:t>
          </a:r>
          <a:r>
            <a:rPr lang="hr-HR" sz="800" kern="1200" dirty="0" smtClean="0"/>
            <a:t> </a:t>
          </a:r>
          <a:r>
            <a:rPr lang="hr-HR" sz="800" kern="1200" dirty="0" err="1" smtClean="0"/>
            <a:t>header</a:t>
          </a:r>
          <a:endParaRPr lang="en-US" sz="800" kern="1200" dirty="0"/>
        </a:p>
      </dsp:txBody>
      <dsp:txXfrm>
        <a:off x="3271848" y="1854105"/>
        <a:ext cx="1933962" cy="356097"/>
      </dsp:txXfrm>
    </dsp:sp>
    <dsp:sp modelId="{6FDBF37B-3042-40D2-92F2-CF805B717880}">
      <dsp:nvSpPr>
        <dsp:cNvPr id="0" name=""/>
        <dsp:cNvSpPr/>
      </dsp:nvSpPr>
      <dsp:spPr>
        <a:xfrm>
          <a:off x="3126281"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93F93-7CDC-47E0-917A-C274A4F4D001}">
      <dsp:nvSpPr>
        <dsp:cNvPr id="0" name=""/>
        <dsp:cNvSpPr/>
      </dsp:nvSpPr>
      <dsp:spPr>
        <a:xfrm>
          <a:off x="3271848"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MediaTypeFormatter</a:t>
          </a:r>
          <a:endParaRPr lang="en-US" sz="800" kern="1200" dirty="0"/>
        </a:p>
      </dsp:txBody>
      <dsp:txXfrm>
        <a:off x="3271848" y="2210203"/>
        <a:ext cx="1933962" cy="356097"/>
      </dsp:txXfrm>
    </dsp:sp>
    <dsp:sp modelId="{1F87FAF9-AE6E-4555-95DD-D38F2080FE6B}">
      <dsp:nvSpPr>
        <dsp:cNvPr id="0" name=""/>
        <dsp:cNvSpPr/>
      </dsp:nvSpPr>
      <dsp:spPr>
        <a:xfrm>
          <a:off x="3126281" y="266796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4B633-20AF-4CCA-8302-74D754963BE7}">
      <dsp:nvSpPr>
        <dsp:cNvPr id="0" name=""/>
        <dsp:cNvSpPr/>
      </dsp:nvSpPr>
      <dsp:spPr>
        <a:xfrm>
          <a:off x="3271848" y="256630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Prima i šalje razne vrste formata </a:t>
          </a:r>
          <a:endParaRPr lang="en-US" sz="800" kern="1200" dirty="0"/>
        </a:p>
      </dsp:txBody>
      <dsp:txXfrm>
        <a:off x="3271848" y="2566301"/>
        <a:ext cx="1933962" cy="356097"/>
      </dsp:txXfrm>
    </dsp:sp>
    <dsp:sp modelId="{82A02D5A-DBC8-4884-8CDD-B381A5D1D620}">
      <dsp:nvSpPr>
        <dsp:cNvPr id="0" name=""/>
        <dsp:cNvSpPr/>
      </dsp:nvSpPr>
      <dsp:spPr>
        <a:xfrm>
          <a:off x="3126281" y="302406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F5793-D113-432B-9BA9-3146367AA26C}">
      <dsp:nvSpPr>
        <dsp:cNvPr id="0" name=""/>
        <dsp:cNvSpPr/>
      </dsp:nvSpPr>
      <dsp:spPr>
        <a:xfrm>
          <a:off x="3271848" y="292239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oData</a:t>
          </a:r>
          <a:r>
            <a:rPr lang="hr-HR" sz="800" kern="1200" dirty="0" smtClean="0"/>
            <a:t> podrška</a:t>
          </a:r>
          <a:endParaRPr lang="en-US" sz="800" kern="1200" dirty="0"/>
        </a:p>
      </dsp:txBody>
      <dsp:txXfrm>
        <a:off x="3271848" y="2922399"/>
        <a:ext cx="1933962" cy="356097"/>
      </dsp:txXfrm>
    </dsp:sp>
    <dsp:sp modelId="{2708578B-F763-493A-8AB6-B1E68C4CE7A1}">
      <dsp:nvSpPr>
        <dsp:cNvPr id="0" name=""/>
        <dsp:cNvSpPr/>
      </dsp:nvSpPr>
      <dsp:spPr>
        <a:xfrm>
          <a:off x="3126281" y="338016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C00792-BC42-4661-9430-81A65290DB64}">
      <dsp:nvSpPr>
        <dsp:cNvPr id="0" name=""/>
        <dsp:cNvSpPr/>
      </dsp:nvSpPr>
      <dsp:spPr>
        <a:xfrm>
          <a:off x="3271848" y="327849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Varijabilno </a:t>
          </a:r>
          <a:r>
            <a:rPr lang="hr-HR" sz="800" kern="1200" dirty="0" err="1" smtClean="0"/>
            <a:t>hostanje</a:t>
          </a:r>
          <a:endParaRPr lang="en-US" sz="800" kern="1200" dirty="0"/>
        </a:p>
      </dsp:txBody>
      <dsp:txXfrm>
        <a:off x="3271848" y="3278497"/>
        <a:ext cx="1933962" cy="356097"/>
      </dsp:txXfrm>
    </dsp:sp>
    <dsp:sp modelId="{EAF15F11-01D4-46B1-A5CF-63C81126B765}">
      <dsp:nvSpPr>
        <dsp:cNvPr id="0" name=""/>
        <dsp:cNvSpPr/>
      </dsp:nvSpPr>
      <dsp:spPr>
        <a:xfrm>
          <a:off x="3126281" y="373626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6DAB4-F9D8-4791-9276-6019C84EC276}">
      <dsp:nvSpPr>
        <dsp:cNvPr id="0" name=""/>
        <dsp:cNvSpPr/>
      </dsp:nvSpPr>
      <dsp:spPr>
        <a:xfrm>
          <a:off x="3271848" y="363459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Mvc</a:t>
          </a:r>
          <a:r>
            <a:rPr lang="hr-HR" sz="800" kern="1200" dirty="0" smtClean="0"/>
            <a:t> </a:t>
          </a:r>
          <a:r>
            <a:rPr lang="hr-HR" sz="800" kern="1200" dirty="0" err="1" smtClean="0"/>
            <a:t>feature</a:t>
          </a:r>
          <a:endParaRPr lang="en-US" sz="800" kern="1200" dirty="0"/>
        </a:p>
      </dsp:txBody>
      <dsp:txXfrm>
        <a:off x="3271848" y="3634595"/>
        <a:ext cx="1933962" cy="356097"/>
      </dsp:txXfrm>
    </dsp:sp>
    <dsp:sp modelId="{94BA5247-4F91-4681-B7A0-AD503831A544}">
      <dsp:nvSpPr>
        <dsp:cNvPr id="0" name=""/>
        <dsp:cNvSpPr/>
      </dsp:nvSpPr>
      <dsp:spPr>
        <a:xfrm>
          <a:off x="3126281" y="409235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C54CB-3F4A-4CDD-807C-820191486B4A}">
      <dsp:nvSpPr>
        <dsp:cNvPr id="0" name=""/>
        <dsp:cNvSpPr/>
      </dsp:nvSpPr>
      <dsp:spPr>
        <a:xfrm>
          <a:off x="3271848" y="399069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IoC</a:t>
          </a:r>
          <a:r>
            <a:rPr lang="hr-HR" sz="800" kern="1200" dirty="0" smtClean="0"/>
            <a:t>-DI podrška</a:t>
          </a:r>
          <a:endParaRPr lang="en-US" sz="800" kern="1200" dirty="0"/>
        </a:p>
      </dsp:txBody>
      <dsp:txXfrm>
        <a:off x="3271848" y="3990693"/>
        <a:ext cx="1933962" cy="356097"/>
      </dsp:txXfrm>
    </dsp:sp>
    <dsp:sp modelId="{C634C48F-B964-4F21-A0F5-F3EE0751564B}">
      <dsp:nvSpPr>
        <dsp:cNvPr id="0" name=""/>
        <dsp:cNvSpPr/>
      </dsp:nvSpPr>
      <dsp:spPr>
        <a:xfrm>
          <a:off x="5309788"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EF43-EA7C-4C21-9B4C-2576390E62F8}">
      <dsp:nvSpPr>
        <dsp:cNvPr id="0" name=""/>
        <dsp:cNvSpPr/>
      </dsp:nvSpPr>
      <dsp:spPr>
        <a:xfrm>
          <a:off x="5309788"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C0CF6-C017-4574-81E5-4BA4F2F737EA}">
      <dsp:nvSpPr>
        <dsp:cNvPr id="0" name=""/>
        <dsp:cNvSpPr/>
      </dsp:nvSpPr>
      <dsp:spPr>
        <a:xfrm>
          <a:off x="5309788"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kern="1200" dirty="0" smtClean="0"/>
            <a:t>Kada koristiti</a:t>
          </a:r>
          <a:endParaRPr lang="en-US" sz="2200" kern="1200" dirty="0"/>
        </a:p>
      </dsp:txBody>
      <dsp:txXfrm>
        <a:off x="5309788" y="0"/>
        <a:ext cx="2079529" cy="439495"/>
      </dsp:txXfrm>
    </dsp:sp>
    <dsp:sp modelId="{3D7742B3-905C-470F-8FBD-0CBC04D5F210}">
      <dsp:nvSpPr>
        <dsp:cNvPr id="0" name=""/>
        <dsp:cNvSpPr/>
      </dsp:nvSpPr>
      <dsp:spPr>
        <a:xfrm>
          <a:off x="5309788"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769A38-4178-427A-9B07-094C15647464}">
      <dsp:nvSpPr>
        <dsp:cNvPr id="0" name=""/>
        <dsp:cNvSpPr/>
      </dsp:nvSpPr>
      <dsp:spPr>
        <a:xfrm>
          <a:off x="5455355"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SPA projekte</a:t>
          </a:r>
          <a:endParaRPr lang="en-US" sz="800" kern="1200" dirty="0"/>
        </a:p>
      </dsp:txBody>
      <dsp:txXfrm>
        <a:off x="5455355" y="785811"/>
        <a:ext cx="1933962" cy="356097"/>
      </dsp:txXfrm>
    </dsp:sp>
    <dsp:sp modelId="{DE9D9550-D7FB-424C-BE6D-EF99C8FA7C86}">
      <dsp:nvSpPr>
        <dsp:cNvPr id="0" name=""/>
        <dsp:cNvSpPr/>
      </dsp:nvSpPr>
      <dsp:spPr>
        <a:xfrm>
          <a:off x="5309788"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1FC3E-FF49-4CC5-B9D3-AC615EE278B2}">
      <dsp:nvSpPr>
        <dsp:cNvPr id="0" name=""/>
        <dsp:cNvSpPr/>
      </dsp:nvSpPr>
      <dsp:spPr>
        <a:xfrm>
          <a:off x="5455355"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a:t>
          </a:r>
          <a:r>
            <a:rPr lang="hr-HR" sz="800" kern="1200" dirty="0" err="1" smtClean="0"/>
            <a:t>mobile</a:t>
          </a:r>
          <a:r>
            <a:rPr lang="hr-HR" sz="800" kern="1200" dirty="0" smtClean="0"/>
            <a:t> projekte</a:t>
          </a:r>
          <a:endParaRPr lang="en-US" sz="800" kern="1200" dirty="0"/>
        </a:p>
      </dsp:txBody>
      <dsp:txXfrm>
        <a:off x="5455355" y="1141909"/>
        <a:ext cx="1933962" cy="356097"/>
      </dsp:txXfrm>
    </dsp:sp>
    <dsp:sp modelId="{997710AE-4B1E-42F9-BEC7-AE4AB2F0EBB0}">
      <dsp:nvSpPr>
        <dsp:cNvPr id="0" name=""/>
        <dsp:cNvSpPr/>
      </dsp:nvSpPr>
      <dsp:spPr>
        <a:xfrm>
          <a:off x="5309788"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6B1E1-CB3E-439C-81A2-B4DE1E61A6D4}">
      <dsp:nvSpPr>
        <dsp:cNvPr id="0" name=""/>
        <dsp:cNvSpPr/>
      </dsp:nvSpPr>
      <dsp:spPr>
        <a:xfrm>
          <a:off x="5455355"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a:t>
          </a:r>
          <a:r>
            <a:rPr lang="hr-HR" sz="800" kern="1200" dirty="0" err="1" smtClean="0"/>
            <a:t>ispoljiti</a:t>
          </a:r>
          <a:r>
            <a:rPr lang="hr-HR" sz="800" kern="1200" dirty="0" smtClean="0"/>
            <a:t> „javno” postojeći sistem</a:t>
          </a:r>
          <a:endParaRPr lang="en-US" sz="800" kern="1200" dirty="0"/>
        </a:p>
      </dsp:txBody>
      <dsp:txXfrm>
        <a:off x="5455355" y="1498007"/>
        <a:ext cx="1933962" cy="356097"/>
      </dsp:txXfrm>
    </dsp:sp>
    <dsp:sp modelId="{BDEF6BFA-3EB1-4207-9292-EC8DDA387C58}">
      <dsp:nvSpPr>
        <dsp:cNvPr id="0" name=""/>
        <dsp:cNvSpPr/>
      </dsp:nvSpPr>
      <dsp:spPr>
        <a:xfrm>
          <a:off x="5309788"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D6795-5970-464F-8654-584C6D2BB385}">
      <dsp:nvSpPr>
        <dsp:cNvPr id="0" name=""/>
        <dsp:cNvSpPr/>
      </dsp:nvSpPr>
      <dsp:spPr>
        <a:xfrm>
          <a:off x="5455355"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novi Web Servis, ali nema potrebe za SOAP-WSDL</a:t>
          </a:r>
          <a:endParaRPr lang="en-US" sz="800" kern="1200" dirty="0"/>
        </a:p>
      </dsp:txBody>
      <dsp:txXfrm>
        <a:off x="5455355" y="1854105"/>
        <a:ext cx="1933962" cy="356097"/>
      </dsp:txXfrm>
    </dsp:sp>
    <dsp:sp modelId="{95A08561-B2E6-4419-932C-8A8ACE9E7657}">
      <dsp:nvSpPr>
        <dsp:cNvPr id="0" name=""/>
        <dsp:cNvSpPr/>
      </dsp:nvSpPr>
      <dsp:spPr>
        <a:xfrm>
          <a:off x="5309788"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94C04-B33F-4956-8253-5148ECA21F14}">
      <dsp:nvSpPr>
        <dsp:cNvPr id="0" name=""/>
        <dsp:cNvSpPr/>
      </dsp:nvSpPr>
      <dsp:spPr>
        <a:xfrm>
          <a:off x="5455355"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aplikacijski server (API)</a:t>
          </a:r>
          <a:endParaRPr lang="en-US" sz="800" kern="1200" dirty="0"/>
        </a:p>
      </dsp:txBody>
      <dsp:txXfrm>
        <a:off x="5455355" y="2210203"/>
        <a:ext cx="1933962" cy="3560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9 - dodavanje </a:t>
          </a:r>
          <a:r>
            <a:rPr lang="hr-HR" sz="6500" kern="1200" dirty="0" err="1" smtClean="0"/>
            <a:t>Unitya</a:t>
          </a:r>
          <a:endParaRPr lang="hr-HR" sz="6500" kern="1200" dirty="0"/>
        </a:p>
      </dsp:txBody>
      <dsp:txXfrm>
        <a:off x="0" y="270933"/>
        <a:ext cx="8128000" cy="487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1-Routing i </a:t>
          </a:r>
          <a:r>
            <a:rPr lang="hr-HR" sz="6500" kern="1200" dirty="0" err="1" smtClean="0"/>
            <a:t>Api</a:t>
          </a:r>
          <a:r>
            <a:rPr lang="hr-HR" sz="6500" kern="1200" dirty="0" smtClean="0"/>
            <a:t> </a:t>
          </a:r>
          <a:r>
            <a:rPr lang="hr-HR" sz="6500" kern="1200" dirty="0" err="1" smtClean="0"/>
            <a:t>Controlleri</a:t>
          </a:r>
          <a:endParaRPr lang="hr-HR" sz="6500" kern="1200" dirty="0"/>
        </a:p>
      </dsp:txBody>
      <dsp:txXfrm>
        <a:off x="0" y="270933"/>
        <a:ext cx="8128000" cy="487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hr-HR" sz="6400" kern="1200" dirty="0" smtClean="0"/>
            <a:t>#PRIMJER</a:t>
          </a:r>
          <a:br>
            <a:rPr lang="hr-HR" sz="6400" kern="1200" dirty="0" smtClean="0"/>
          </a:br>
          <a:r>
            <a:rPr lang="hr-HR" sz="6400" kern="1200" dirty="0" smtClean="0"/>
            <a:t>2- </a:t>
          </a:r>
          <a:r>
            <a:rPr lang="hr-HR" sz="6400" kern="1200" dirty="0" err="1" smtClean="0"/>
            <a:t>HttpResponseMessage</a:t>
          </a:r>
          <a:r>
            <a:rPr lang="hr-HR" sz="6400" kern="1200" dirty="0" smtClean="0"/>
            <a:t> i </a:t>
          </a:r>
          <a:r>
            <a:rPr lang="hr-HR" sz="6400" kern="1200" dirty="0" err="1" smtClean="0"/>
            <a:t>Exceptioni</a:t>
          </a:r>
          <a:endParaRPr lang="hr-HR" sz="6400" kern="1200" dirty="0"/>
        </a:p>
      </dsp:txBody>
      <dsp:txXfrm>
        <a:off x="0" y="270933"/>
        <a:ext cx="8128000" cy="487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3 – </a:t>
          </a:r>
          <a:r>
            <a:rPr lang="hr-HR" sz="6500" kern="1200" dirty="0" err="1" smtClean="0"/>
            <a:t>ContenNegotiator</a:t>
          </a:r>
          <a:r>
            <a:rPr lang="hr-HR" sz="6500" kern="1200" dirty="0" smtClean="0"/>
            <a:t> i </a:t>
          </a:r>
          <a:r>
            <a:rPr lang="hr-HR" sz="6500" kern="1200" dirty="0" err="1" smtClean="0"/>
            <a:t>Custom</a:t>
          </a:r>
          <a:r>
            <a:rPr lang="hr-HR" sz="6500" kern="1200" dirty="0" smtClean="0"/>
            <a:t> </a:t>
          </a:r>
          <a:r>
            <a:rPr lang="hr-HR" sz="6500" kern="1200" dirty="0" err="1" smtClean="0"/>
            <a:t>Type</a:t>
          </a:r>
          <a:r>
            <a:rPr lang="hr-HR" sz="6500" kern="1200" dirty="0" smtClean="0"/>
            <a:t> </a:t>
          </a:r>
          <a:r>
            <a:rPr lang="hr-HR" sz="6500" kern="1200" dirty="0" err="1" smtClean="0"/>
            <a:t>Formatter</a:t>
          </a:r>
          <a:endParaRPr lang="hr-HR" sz="6500" kern="1200" dirty="0"/>
        </a:p>
      </dsp:txBody>
      <dsp:txXfrm>
        <a:off x="0" y="270933"/>
        <a:ext cx="8128000" cy="487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4 - </a:t>
          </a:r>
          <a:r>
            <a:rPr lang="hr-HR" sz="6500" kern="1200" dirty="0" err="1" smtClean="0"/>
            <a:t>Custom</a:t>
          </a:r>
          <a:r>
            <a:rPr lang="hr-HR" sz="6500" kern="1200" dirty="0" smtClean="0"/>
            <a:t> </a:t>
          </a:r>
          <a:r>
            <a:rPr lang="hr-HR" sz="6500" kern="1200" dirty="0" err="1" smtClean="0"/>
            <a:t>Exception</a:t>
          </a:r>
          <a:r>
            <a:rPr lang="hr-HR" sz="6500" kern="1200" dirty="0" smtClean="0"/>
            <a:t> Filteri</a:t>
          </a:r>
          <a:endParaRPr lang="hr-HR" sz="6500" kern="1200" dirty="0"/>
        </a:p>
      </dsp:txBody>
      <dsp:txXfrm>
        <a:off x="0" y="270933"/>
        <a:ext cx="8128000" cy="4876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5- </a:t>
          </a:r>
          <a:r>
            <a:rPr lang="hr-HR" sz="6500" kern="1200" dirty="0" err="1" smtClean="0"/>
            <a:t>IHttpActionResult</a:t>
          </a:r>
          <a:r>
            <a:rPr lang="hr-HR" sz="6500" kern="1200" dirty="0" smtClean="0"/>
            <a:t> i </a:t>
          </a:r>
          <a:r>
            <a:rPr lang="hr-HR" sz="6500" kern="1200" dirty="0" err="1" smtClean="0"/>
            <a:t>custom</a:t>
          </a:r>
          <a:r>
            <a:rPr lang="hr-HR" sz="6500" kern="1200" dirty="0" smtClean="0"/>
            <a:t> </a:t>
          </a:r>
          <a:r>
            <a:rPr lang="hr-HR" sz="6500" kern="1200" dirty="0" err="1" smtClean="0"/>
            <a:t>action</a:t>
          </a:r>
          <a:r>
            <a:rPr lang="hr-HR" sz="6500" kern="1200" dirty="0" smtClean="0"/>
            <a:t> </a:t>
          </a:r>
          <a:r>
            <a:rPr lang="hr-HR" sz="6500" kern="1200" dirty="0" err="1" smtClean="0"/>
            <a:t>result</a:t>
          </a:r>
          <a:endParaRPr lang="hr-HR" sz="6500" kern="1200" dirty="0"/>
        </a:p>
      </dsp:txBody>
      <dsp:txXfrm>
        <a:off x="0" y="270933"/>
        <a:ext cx="8128000" cy="4876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6 – </a:t>
          </a:r>
          <a:r>
            <a:rPr lang="hr-HR" sz="6500" kern="1200" dirty="0" err="1" smtClean="0"/>
            <a:t>Parameter</a:t>
          </a:r>
          <a:r>
            <a:rPr lang="hr-HR" sz="6500" kern="1200" dirty="0" smtClean="0"/>
            <a:t> </a:t>
          </a:r>
          <a:r>
            <a:rPr lang="hr-HR" sz="6500" kern="1200" dirty="0" err="1" smtClean="0"/>
            <a:t>binding</a:t>
          </a:r>
          <a:r>
            <a:rPr lang="hr-HR" sz="6500" kern="1200" dirty="0" smtClean="0"/>
            <a:t> i </a:t>
          </a:r>
          <a:br>
            <a:rPr lang="hr-HR" sz="6500" kern="1200" dirty="0" smtClean="0"/>
          </a:br>
          <a:r>
            <a:rPr lang="hr-HR" sz="6500" kern="1200" dirty="0" smtClean="0"/>
            <a:t>konvertiranje tipa</a:t>
          </a:r>
          <a:endParaRPr lang="hr-HR" sz="6500" kern="1200" dirty="0"/>
        </a:p>
      </dsp:txBody>
      <dsp:txXfrm>
        <a:off x="0" y="270933"/>
        <a:ext cx="8128000" cy="4876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7 - Model </a:t>
          </a:r>
          <a:r>
            <a:rPr lang="hr-HR" sz="6500" kern="1200" dirty="0" err="1" smtClean="0"/>
            <a:t>binders</a:t>
          </a:r>
          <a:endParaRPr lang="hr-HR" sz="6500" kern="1200" dirty="0"/>
        </a:p>
      </dsp:txBody>
      <dsp:txXfrm>
        <a:off x="0" y="270933"/>
        <a:ext cx="8128000" cy="4876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8 - </a:t>
          </a:r>
          <a:r>
            <a:rPr lang="hr-HR" sz="6500" kern="1200" dirty="0" err="1" smtClean="0"/>
            <a:t>Enable</a:t>
          </a:r>
          <a:r>
            <a:rPr lang="hr-HR" sz="6500" kern="1200" dirty="0" smtClean="0"/>
            <a:t> CORS</a:t>
          </a:r>
          <a:endParaRPr lang="hr-HR" sz="6500" kern="1200" dirty="0"/>
        </a:p>
      </dsp:txBody>
      <dsp:txXfrm>
        <a:off x="0" y="270933"/>
        <a:ext cx="8128000" cy="487680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2.5.2017.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6" Type="http://schemas.openxmlformats.org/officeDocument/2006/relationships/hyperlink" Target="https://en.wikipedia.org/wiki/Web_2.0" TargetMode="External"/><Relationship Id="rId21" Type="http://schemas.openxmlformats.org/officeDocument/2006/relationships/hyperlink" Target="https://en.wikipedia.org/wiki/Web_API#cite_note-4"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61" Type="http://schemas.openxmlformats.org/officeDocument/2006/relationships/hyperlink" Target="https://en.wikipedia.org/wiki/Mozilla_Foundation" TargetMode="External"/><Relationship Id="rId19" Type="http://schemas.openxmlformats.org/officeDocument/2006/relationships/hyperlink" Target="https://en.wikipedia.org/wiki/Peer-to-peer"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10" Type="http://schemas.openxmlformats.org/officeDocument/2006/relationships/hyperlink" Target="https://en.wikipedia.org/wiki/Mashup_(web_application_hybrid)"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39" Type="http://schemas.openxmlformats.org/officeDocument/2006/relationships/hyperlink" Target="https://en.wikipedia.org/w/index.php?title=Web_API&amp;action=edit&amp;section=5" TargetMode="External"/><Relationship Id="rId34" Type="http://schemas.openxmlformats.org/officeDocument/2006/relationships/hyperlink" Target="https://en.wikipedia.org/wiki/Resource_Description_Framework"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endParaRPr lang="hr-HR" dirty="0" smtClean="0"/>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action returns the correct type of response.</a:t>
            </a:r>
          </a:p>
          <a:p>
            <a:r>
              <a:rPr lang="en-US" sz="1200" b="0" i="0" kern="1200" dirty="0" smtClean="0">
                <a:solidFill>
                  <a:schemeClr val="tx1"/>
                </a:solidFill>
                <a:effectLst/>
                <a:latin typeface="+mn-lt"/>
                <a:ea typeface="+mn-ea"/>
                <a:cs typeface="+mn-cs"/>
              </a:rPr>
              <a:t>Invalid parameters return the correct error response.</a:t>
            </a:r>
          </a:p>
          <a:p>
            <a:r>
              <a:rPr lang="en-US" sz="1200" b="0" i="0" kern="1200" dirty="0" smtClean="0">
                <a:solidFill>
                  <a:schemeClr val="tx1"/>
                </a:solidFill>
                <a:effectLst/>
                <a:latin typeface="+mn-lt"/>
                <a:ea typeface="+mn-ea"/>
                <a:cs typeface="+mn-cs"/>
              </a:rPr>
              <a:t>The action calls the correct method on the repository or service layer.</a:t>
            </a:r>
          </a:p>
          <a:p>
            <a:r>
              <a:rPr lang="en-US" sz="1200" b="0" i="0" kern="1200" dirty="0" smtClean="0">
                <a:solidFill>
                  <a:schemeClr val="tx1"/>
                </a:solidFill>
                <a:effectLst/>
                <a:latin typeface="+mn-lt"/>
                <a:ea typeface="+mn-ea"/>
                <a:cs typeface="+mn-cs"/>
              </a:rPr>
              <a:t>If the response includes a domain model, verify the model type.</a:t>
            </a:r>
          </a:p>
          <a:p>
            <a:endParaRPr lang="hr-HR" dirty="0" smtClean="0"/>
          </a:p>
          <a:p>
            <a:endParaRPr lang="hr-HR" dirty="0" smtClean="0"/>
          </a:p>
          <a:p>
            <a:r>
              <a:rPr lang="hr-HR" dirty="0" smtClean="0"/>
              <a:t>http</a:t>
            </a:r>
            <a:r>
              <a:rPr lang="hr-HR" dirty="0" smtClean="0"/>
              <a:t>://www.c-sharpcorner.com/article/unit-testing-controllers-in-web-api/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http://chimera.labs.oreilly.com/books/1234000001708/ch17.html#_unit_testing_an_apicontroller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74</a:t>
            </a:fld>
            <a:endParaRPr lang="hr-HR"/>
          </a:p>
        </p:txBody>
      </p:sp>
    </p:spTree>
    <p:extLst>
      <p:ext uri="{BB962C8B-B14F-4D97-AF65-F5344CB8AC3E}">
        <p14:creationId xmlns:p14="http://schemas.microsoft.com/office/powerpoint/2010/main" val="26417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2.5.2017.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2.5.2017.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2.5.2017.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2.5.2017.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2.5.2017.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2.5.2017.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535" t="4176" r="27697" b="2733"/>
          <a:stretch/>
        </p:blipFill>
        <p:spPr>
          <a:xfrm>
            <a:off x="3158836" y="2616273"/>
            <a:ext cx="1625696" cy="1690255"/>
          </a:xfrm>
          <a:prstGeom prst="rect">
            <a:avLst/>
          </a:prstGeom>
        </p:spPr>
      </p:pic>
      <p:sp>
        <p:nvSpPr>
          <p:cNvPr id="2" name="Title 1"/>
          <p:cNvSpPr>
            <a:spLocks noGrp="1"/>
          </p:cNvSpPr>
          <p:nvPr>
            <p:ph type="ctrTitle"/>
          </p:nvPr>
        </p:nvSpPr>
        <p:spPr>
          <a:xfrm>
            <a:off x="1524000" y="171595"/>
            <a:ext cx="9144000" cy="2387600"/>
          </a:xfrm>
        </p:spPr>
        <p:txBody>
          <a:bodyPr/>
          <a:lstStyle/>
          <a:p>
            <a:r>
              <a:rPr lang="hr-HR" dirty="0"/>
              <a:t>2-2 </a:t>
            </a:r>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a:xfrm>
            <a:off x="1524000" y="4802765"/>
            <a:ext cx="9144000" cy="1655762"/>
          </a:xfrm>
        </p:spPr>
        <p:txBody>
          <a:bodyPr>
            <a:normAutofit lnSpcReduction="10000"/>
          </a:bodyPr>
          <a:lstStyle/>
          <a:p>
            <a:r>
              <a:rPr lang="hr-HR" dirty="0" smtClean="0"/>
              <a:t>Maro Marčinko</a:t>
            </a:r>
          </a:p>
          <a:p>
            <a:r>
              <a:rPr lang="hr-HR" dirty="0" smtClean="0"/>
              <a:t>Matija Hrženjak</a:t>
            </a:r>
          </a:p>
          <a:p>
            <a:endParaRPr lang="hr-HR" dirty="0"/>
          </a:p>
          <a:p>
            <a:r>
              <a:rPr lang="hr-HR" dirty="0" smtClean="0"/>
              <a:t>IN2, 2017.</a:t>
            </a:r>
            <a:endParaRPr lang="hr-HR" dirty="0"/>
          </a:p>
        </p:txBody>
      </p:sp>
      <p:pic>
        <p:nvPicPr>
          <p:cNvPr id="8" name="Picture 7"/>
          <p:cNvPicPr>
            <a:picLocks noChangeAspect="1"/>
          </p:cNvPicPr>
          <p:nvPr/>
        </p:nvPicPr>
        <p:blipFill rotWithShape="1">
          <a:blip r:embed="rId3"/>
          <a:srcRect t="37740" b="36771"/>
          <a:stretch/>
        </p:blipFill>
        <p:spPr>
          <a:xfrm>
            <a:off x="5418556" y="2950876"/>
            <a:ext cx="4005820" cy="1021050"/>
          </a:xfrm>
          <a:prstGeom prst="rect">
            <a:avLst/>
          </a:prstGeom>
        </p:spPr>
      </p:pic>
    </p:spTree>
    <p:extLst>
      <p:ext uri="{BB962C8B-B14F-4D97-AF65-F5344CB8AC3E}">
        <p14:creationId xmlns:p14="http://schemas.microsoft.com/office/powerpoint/2010/main" val="379601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 xmlns:a16="http://schemas.microsoft.com/office/drawing/2014/main" val="20000"/>
                    </a:ext>
                  </a:extLst>
                </a:gridCol>
                <a:gridCol w="4229451">
                  <a:extLst>
                    <a:ext uri="{9D8B030D-6E8A-4147-A177-3AD203B41FA5}">
                      <a16:colId xmlns="" xmlns:a16="http://schemas.microsoft.com/office/drawing/2014/main"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 xmlns:a16="http://schemas.microsoft.com/office/drawing/2014/main"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 xmlns:a16="http://schemas.microsoft.com/office/drawing/2014/main" val="20000"/>
                    </a:ext>
                  </a:extLst>
                </a:gridCol>
                <a:gridCol w="1295797">
                  <a:extLst>
                    <a:ext uri="{9D8B030D-6E8A-4147-A177-3AD203B41FA5}">
                      <a16:colId xmlns="" xmlns:a16="http://schemas.microsoft.com/office/drawing/2014/main" val="20001"/>
                    </a:ext>
                  </a:extLst>
                </a:gridCol>
                <a:gridCol w="1295797">
                  <a:extLst>
                    <a:ext uri="{9D8B030D-6E8A-4147-A177-3AD203B41FA5}">
                      <a16:colId xmlns="" xmlns:a16="http://schemas.microsoft.com/office/drawing/2014/main" val="20002"/>
                    </a:ext>
                  </a:extLst>
                </a:gridCol>
                <a:gridCol w="1295797">
                  <a:extLst>
                    <a:ext uri="{9D8B030D-6E8A-4147-A177-3AD203B41FA5}">
                      <a16:colId xmlns="" xmlns:a16="http://schemas.microsoft.com/office/drawing/2014/main"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 xmlns:a16="http://schemas.microsoft.com/office/drawing/2014/main"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UnitTesting</a:t>
            </a:r>
            <a:endParaRPr lang="hr-HR" dirty="0"/>
          </a:p>
        </p:txBody>
      </p:sp>
      <p:sp>
        <p:nvSpPr>
          <p:cNvPr id="3" name="Content Placeholder 2"/>
          <p:cNvSpPr>
            <a:spLocks noGrp="1"/>
          </p:cNvSpPr>
          <p:nvPr>
            <p:ph idx="1"/>
          </p:nvPr>
        </p:nvSpPr>
        <p:spPr/>
        <p:txBody>
          <a:bodyPr/>
          <a:lstStyle/>
          <a:p>
            <a:r>
              <a:rPr lang="hr-HR" dirty="0" smtClean="0"/>
              <a:t>Testira se ponašanje </a:t>
            </a:r>
            <a:r>
              <a:rPr lang="hr-HR" dirty="0" err="1" smtClean="0"/>
              <a:t>ApiControllera</a:t>
            </a:r>
            <a:endParaRPr lang="hr-HR" dirty="0" smtClean="0"/>
          </a:p>
          <a:p>
            <a:pPr lvl="1"/>
            <a:r>
              <a:rPr lang="hr-HR" dirty="0" smtClean="0"/>
              <a:t>Ispravan odgovor akcijske metode u odnosu na ulazne parametre</a:t>
            </a:r>
          </a:p>
          <a:p>
            <a:pPr lvl="1"/>
            <a:r>
              <a:rPr lang="hr-HR" dirty="0" smtClean="0"/>
              <a:t>Da li se vraća u </a:t>
            </a:r>
            <a:r>
              <a:rPr lang="hr-HR" dirty="0" err="1" smtClean="0"/>
              <a:t>Responseu</a:t>
            </a:r>
            <a:r>
              <a:rPr lang="hr-HR" dirty="0" smtClean="0"/>
              <a:t> ispravni objekti, njihov broj itd.</a:t>
            </a:r>
          </a:p>
          <a:p>
            <a:r>
              <a:rPr lang="hr-HR" dirty="0" smtClean="0"/>
              <a:t>Ako akcijska metoda vraća </a:t>
            </a:r>
            <a:r>
              <a:rPr lang="hr-HR" i="1" dirty="0" err="1" smtClean="0"/>
              <a:t>HttpResponseMessage</a:t>
            </a:r>
            <a:r>
              <a:rPr lang="hr-HR" i="1" dirty="0" smtClean="0"/>
              <a:t> </a:t>
            </a:r>
            <a:r>
              <a:rPr lang="hr-HR" dirty="0" smtClean="0"/>
              <a:t>potrebno je postaviti</a:t>
            </a:r>
          </a:p>
          <a:p>
            <a:pPr lvl="1"/>
            <a:r>
              <a:rPr lang="hr-HR" i="1" dirty="0" err="1" smtClean="0"/>
              <a:t>HttpRequestMessage</a:t>
            </a:r>
            <a:endParaRPr lang="hr-HR" i="1" dirty="0" smtClean="0"/>
          </a:p>
          <a:p>
            <a:pPr lvl="1"/>
            <a:r>
              <a:rPr lang="hr-HR" i="1" dirty="0" err="1" smtClean="0"/>
              <a:t>HttpConfiguration</a:t>
            </a:r>
            <a:endParaRPr lang="hr-HR" i="1" dirty="0" smtClean="0"/>
          </a:p>
          <a:p>
            <a:r>
              <a:rPr lang="hr-HR" dirty="0" err="1" smtClean="0"/>
              <a:t>Mocking-Stubs-Shims</a:t>
            </a:r>
            <a:endParaRPr lang="hr-HR" dirty="0"/>
          </a:p>
        </p:txBody>
      </p:sp>
    </p:spTree>
    <p:extLst>
      <p:ext uri="{BB962C8B-B14F-4D97-AF65-F5344CB8AC3E}">
        <p14:creationId xmlns:p14="http://schemas.microsoft.com/office/powerpoint/2010/main" val="24735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Logiranje</a:t>
            </a:r>
            <a:endParaRPr lang="hr-HR" dirty="0"/>
          </a:p>
        </p:txBody>
      </p:sp>
      <p:sp>
        <p:nvSpPr>
          <p:cNvPr id="3" name="Content Placeholder 2"/>
          <p:cNvSpPr>
            <a:spLocks noGrp="1"/>
          </p:cNvSpPr>
          <p:nvPr>
            <p:ph idx="1"/>
          </p:nvPr>
        </p:nvSpPr>
        <p:spPr/>
        <p:txBody>
          <a:bodyPr/>
          <a:lstStyle/>
          <a:p>
            <a:r>
              <a:rPr lang="hr-HR" dirty="0" smtClean="0"/>
              <a:t>Svaka prava aplikacija zahtijeva detaljno </a:t>
            </a:r>
            <a:r>
              <a:rPr lang="hr-HR" dirty="0" err="1" smtClean="0"/>
              <a:t>logiranje</a:t>
            </a:r>
            <a:r>
              <a:rPr lang="hr-HR" dirty="0" smtClean="0"/>
              <a:t> grešaka-upozorenja-</a:t>
            </a:r>
            <a:r>
              <a:rPr lang="hr-HR" dirty="0" err="1" smtClean="0"/>
              <a:t>infoa</a:t>
            </a:r>
            <a:endParaRPr lang="hr-HR" dirty="0" smtClean="0"/>
          </a:p>
          <a:p>
            <a:r>
              <a:rPr lang="hr-HR" dirty="0" smtClean="0"/>
              <a:t>Log4NET je najpopularniji izbor - </a:t>
            </a:r>
            <a:r>
              <a:rPr lang="hr-HR" dirty="0" err="1" smtClean="0"/>
              <a:t>NuGet</a:t>
            </a:r>
            <a:endParaRPr lang="hr-HR" dirty="0" smtClean="0"/>
          </a:p>
          <a:p>
            <a:r>
              <a:rPr lang="hr-HR" dirty="0" smtClean="0"/>
              <a:t>Njegova primjena u </a:t>
            </a:r>
            <a:r>
              <a:rPr lang="hr-HR" dirty="0" err="1" smtClean="0"/>
              <a:t>testabilnom</a:t>
            </a:r>
            <a:r>
              <a:rPr lang="hr-HR" dirty="0" smtClean="0"/>
              <a:t> kodu je upitna</a:t>
            </a:r>
          </a:p>
          <a:p>
            <a:r>
              <a:rPr lang="hr-HR" dirty="0" smtClean="0"/>
              <a:t>Svuda gdje se koristi </a:t>
            </a:r>
            <a:r>
              <a:rPr lang="hr-HR" dirty="0" err="1" smtClean="0"/>
              <a:t>Unity</a:t>
            </a:r>
            <a:r>
              <a:rPr lang="hr-HR" dirty="0" smtClean="0"/>
              <a:t> (</a:t>
            </a:r>
            <a:r>
              <a:rPr lang="hr-HR" dirty="0" err="1" smtClean="0"/>
              <a:t>IoC</a:t>
            </a:r>
            <a:r>
              <a:rPr lang="hr-HR" dirty="0" smtClean="0"/>
              <a:t> </a:t>
            </a:r>
            <a:r>
              <a:rPr lang="hr-HR" dirty="0" err="1" smtClean="0"/>
              <a:t>Container</a:t>
            </a:r>
            <a:r>
              <a:rPr lang="hr-HR" dirty="0" smtClean="0"/>
              <a:t>), potrebno je koristiti </a:t>
            </a:r>
            <a:r>
              <a:rPr lang="hr-HR" i="1" dirty="0" smtClean="0"/>
              <a:t>Log4NetExtension</a:t>
            </a:r>
          </a:p>
          <a:p>
            <a:pPr lvl="1"/>
            <a:r>
              <a:rPr lang="hr-HR" i="1" dirty="0" smtClean="0"/>
              <a:t>Rezultat: umjesto statičke, hard-</a:t>
            </a:r>
            <a:r>
              <a:rPr lang="hr-HR" i="1" dirty="0" err="1" smtClean="0"/>
              <a:t>coded</a:t>
            </a:r>
            <a:r>
              <a:rPr lang="hr-HR" i="1" dirty="0" smtClean="0"/>
              <a:t> instance, </a:t>
            </a:r>
            <a:r>
              <a:rPr lang="hr-HR" i="1" dirty="0" err="1" smtClean="0"/>
              <a:t>dobija</a:t>
            </a:r>
            <a:r>
              <a:rPr lang="hr-HR" i="1" dirty="0" smtClean="0"/>
              <a:t> se </a:t>
            </a:r>
            <a:r>
              <a:rPr lang="hr-HR" i="1" dirty="0" err="1" smtClean="0"/>
              <a:t>constructor</a:t>
            </a:r>
            <a:r>
              <a:rPr lang="hr-HR" i="1" dirty="0" smtClean="0"/>
              <a:t> </a:t>
            </a:r>
            <a:r>
              <a:rPr lang="hr-HR" i="1" dirty="0" err="1" smtClean="0"/>
              <a:t>injection</a:t>
            </a:r>
            <a:r>
              <a:rPr lang="hr-HR" i="1" dirty="0" smtClean="0"/>
              <a:t> tipa </a:t>
            </a:r>
            <a:r>
              <a:rPr lang="hr-HR" b="1" i="1" dirty="0" err="1" smtClean="0"/>
              <a:t>ILog</a:t>
            </a:r>
            <a:r>
              <a:rPr lang="hr-HR" b="1" i="1" dirty="0" smtClean="0"/>
              <a:t> </a:t>
            </a:r>
            <a:r>
              <a:rPr lang="hr-HR" b="1" i="1" dirty="0" err="1" smtClean="0"/>
              <a:t>logger</a:t>
            </a:r>
            <a:endParaRPr lang="hr-HR" b="1" i="1" dirty="0"/>
          </a:p>
        </p:txBody>
      </p:sp>
    </p:spTree>
    <p:extLst>
      <p:ext uri="{BB962C8B-B14F-4D97-AF65-F5344CB8AC3E}">
        <p14:creationId xmlns:p14="http://schemas.microsoft.com/office/powerpoint/2010/main" val="24734763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Sessions-Cookies-Cache</a:t>
            </a:r>
            <a:endParaRPr lang="hr-HR" dirty="0"/>
          </a:p>
        </p:txBody>
      </p:sp>
      <p:sp>
        <p:nvSpPr>
          <p:cNvPr id="3" name="Content Placeholder 2"/>
          <p:cNvSpPr>
            <a:spLocks noGrp="1"/>
          </p:cNvSpPr>
          <p:nvPr>
            <p:ph idx="1"/>
          </p:nvPr>
        </p:nvSpPr>
        <p:spPr/>
        <p:txBody>
          <a:bodyPr/>
          <a:lstStyle/>
          <a:p>
            <a:r>
              <a:rPr lang="hr-HR" dirty="0" smtClean="0"/>
              <a:t>Http-REST i Web API je </a:t>
            </a:r>
            <a:r>
              <a:rPr lang="hr-HR" i="1" dirty="0" err="1" smtClean="0"/>
              <a:t>stateless</a:t>
            </a:r>
            <a:r>
              <a:rPr lang="hr-HR" i="1" dirty="0" smtClean="0"/>
              <a:t> po prirodi</a:t>
            </a:r>
          </a:p>
          <a:p>
            <a:pPr lvl="1"/>
            <a:r>
              <a:rPr lang="hr-HR" dirty="0" smtClean="0"/>
              <a:t>Moguće </a:t>
            </a:r>
            <a:r>
              <a:rPr lang="hr-HR" dirty="0"/>
              <a:t>je omogućiti sa </a:t>
            </a:r>
            <a:r>
              <a:rPr lang="hr-HR" dirty="0" err="1" smtClean="0"/>
              <a:t>IRequiresSessionState</a:t>
            </a:r>
            <a:endParaRPr lang="hr-HR" dirty="0" smtClean="0"/>
          </a:p>
          <a:p>
            <a:pPr lvl="1"/>
            <a:r>
              <a:rPr lang="hr-HR" dirty="0" smtClean="0"/>
              <a:t>Rezultat: </a:t>
            </a:r>
            <a:r>
              <a:rPr lang="hr-HR" dirty="0" err="1" smtClean="0"/>
              <a:t>HttpContext.Current.Session</a:t>
            </a:r>
            <a:r>
              <a:rPr lang="hr-HR" dirty="0" smtClean="0"/>
              <a:t>[</a:t>
            </a:r>
            <a:r>
              <a:rPr lang="hr-HR" dirty="0" err="1" smtClean="0"/>
              <a:t>key</a:t>
            </a:r>
            <a:r>
              <a:rPr lang="hr-HR" dirty="0" smtClean="0"/>
              <a:t>]</a:t>
            </a:r>
          </a:p>
          <a:p>
            <a:r>
              <a:rPr lang="hr-HR" dirty="0" err="1" smtClean="0"/>
              <a:t>Cookies</a:t>
            </a:r>
            <a:endParaRPr lang="hr-HR" dirty="0" smtClean="0"/>
          </a:p>
          <a:p>
            <a:pPr lvl="1"/>
            <a:r>
              <a:rPr lang="hr-HR" dirty="0" err="1" smtClean="0"/>
              <a:t>HttpResponseMessage.Headers.AddCookies</a:t>
            </a:r>
            <a:endParaRPr lang="hr-HR" dirty="0" smtClean="0"/>
          </a:p>
          <a:p>
            <a:r>
              <a:rPr lang="hr-HR" dirty="0" err="1" smtClean="0"/>
              <a:t>Cache</a:t>
            </a:r>
            <a:endParaRPr lang="hr-HR" dirty="0" smtClean="0"/>
          </a:p>
          <a:p>
            <a:pPr lvl="1"/>
            <a:r>
              <a:rPr lang="hr-HR" dirty="0" err="1" smtClean="0"/>
              <a:t>HttpContext.Current.Cache</a:t>
            </a:r>
            <a:r>
              <a:rPr lang="hr-HR" dirty="0" smtClean="0"/>
              <a:t>[</a:t>
            </a:r>
            <a:r>
              <a:rPr lang="hr-HR" dirty="0" err="1" smtClean="0"/>
              <a:t>key</a:t>
            </a:r>
            <a:r>
              <a:rPr lang="hr-HR" dirty="0" smtClean="0"/>
              <a:t>]</a:t>
            </a:r>
            <a:endParaRPr lang="hr-HR" dirty="0"/>
          </a:p>
          <a:p>
            <a:pPr lvl="1"/>
            <a:endParaRPr lang="hr-HR" dirty="0"/>
          </a:p>
        </p:txBody>
      </p:sp>
      <p:pic>
        <p:nvPicPr>
          <p:cNvPr id="1026" name="Picture 2" descr="https://docs.microsoft.com/en-us/aspnet/web-api/overview/advanced/http-cookies/_static/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666" y="3558869"/>
            <a:ext cx="45910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microsoft.com/en-us/aspnet/web-api/overview/advanced/http-cookie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941" y="1027906"/>
            <a:ext cx="42957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808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developer</a:t>
            </a:r>
            <a:r>
              <a:rPr lang="hr-HR" dirty="0" smtClean="0"/>
              <a:t> </a:t>
            </a:r>
            <a:r>
              <a:rPr lang="hr-HR" dirty="0" err="1" smtClean="0"/>
              <a:t>tools</a:t>
            </a:r>
            <a:r>
              <a:rPr lang="hr-HR" dirty="0"/>
              <a:t> </a:t>
            </a:r>
            <a:r>
              <a:rPr lang="hr-HR" dirty="0" smtClean="0"/>
              <a:t>(</a:t>
            </a:r>
            <a:r>
              <a:rPr lang="hr-HR" dirty="0" err="1" smtClean="0"/>
              <a:t>aka</a:t>
            </a:r>
            <a:r>
              <a:rPr lang="hr-HR" dirty="0" smtClean="0"/>
              <a:t> F12)</a:t>
            </a:r>
          </a:p>
          <a:p>
            <a:pPr lvl="1"/>
            <a:r>
              <a:rPr lang="hr-HR" dirty="0" smtClean="0"/>
              <a:t>Network </a:t>
            </a:r>
            <a:r>
              <a:rPr lang="hr-HR" dirty="0" err="1" smtClean="0"/>
              <a:t>calls</a:t>
            </a:r>
            <a:r>
              <a:rPr lang="hr-HR" dirty="0" smtClean="0"/>
              <a:t> (</a:t>
            </a:r>
            <a:r>
              <a:rPr lang="hr-HR" dirty="0" err="1" smtClean="0"/>
              <a:t>Request-Response</a:t>
            </a:r>
            <a:r>
              <a:rPr lang="hr-HR" dirty="0" smtClean="0"/>
              <a:t>)</a:t>
            </a:r>
          </a:p>
          <a:p>
            <a:pPr lvl="1"/>
            <a:r>
              <a:rPr lang="hr-HR" dirty="0" err="1" smtClean="0"/>
              <a:t>Sources</a:t>
            </a:r>
            <a:r>
              <a:rPr lang="hr-HR" dirty="0" smtClean="0"/>
              <a:t> (*.</a:t>
            </a:r>
            <a:r>
              <a:rPr lang="hr-HR" dirty="0" err="1" smtClean="0"/>
              <a:t>js</a:t>
            </a:r>
            <a:r>
              <a:rPr lang="hr-HR" dirty="0" smtClean="0"/>
              <a:t>, </a:t>
            </a:r>
            <a:r>
              <a:rPr lang="hr-HR" dirty="0" err="1" smtClean="0"/>
              <a:t>Angular</a:t>
            </a:r>
            <a:r>
              <a:rPr lang="hr-HR" dirty="0" smtClean="0"/>
              <a:t> 1, </a:t>
            </a:r>
            <a:r>
              <a:rPr lang="hr-HR" dirty="0" err="1" smtClean="0"/>
              <a:t>jQuery</a:t>
            </a:r>
            <a:r>
              <a:rPr lang="hr-HR" dirty="0" smtClean="0"/>
              <a:t>, </a:t>
            </a:r>
            <a:r>
              <a:rPr lang="hr-HR" dirty="0" err="1" smtClean="0"/>
              <a:t>AngularJS</a:t>
            </a:r>
            <a:r>
              <a:rPr lang="hr-HR" dirty="0" smtClean="0"/>
              <a:t>)</a:t>
            </a:r>
          </a:p>
          <a:p>
            <a:r>
              <a:rPr lang="hr-HR" dirty="0" smtClean="0"/>
              <a:t>POSTMAN – </a:t>
            </a:r>
            <a:r>
              <a:rPr lang="hr-HR" dirty="0" err="1" smtClean="0"/>
              <a:t>Chrome</a:t>
            </a:r>
            <a:r>
              <a:rPr lang="hr-HR" dirty="0" smtClean="0"/>
              <a:t> </a:t>
            </a:r>
            <a:r>
              <a:rPr lang="hr-HR" dirty="0" err="1" smtClean="0"/>
              <a:t>extension</a:t>
            </a:r>
            <a:endParaRPr lang="hr-HR" dirty="0" smtClean="0"/>
          </a:p>
          <a:p>
            <a:r>
              <a:rPr lang="hr-HR" dirty="0" err="1" smtClean="0"/>
              <a:t>Fiddler</a:t>
            </a:r>
            <a:endParaRPr lang="hr-HR" dirty="0" smtClean="0"/>
          </a:p>
          <a:p>
            <a:r>
              <a:rPr lang="hr-HR" dirty="0" err="1" smtClean="0"/>
              <a:t>Visual</a:t>
            </a:r>
            <a:r>
              <a:rPr lang="hr-HR" dirty="0" smtClean="0"/>
              <a:t> Studio </a:t>
            </a:r>
            <a:r>
              <a:rPr lang="hr-HR" dirty="0" err="1" smtClean="0"/>
              <a:t>build-in</a:t>
            </a:r>
            <a:r>
              <a:rPr lang="hr-HR" dirty="0" smtClean="0"/>
              <a:t> </a:t>
            </a:r>
            <a:r>
              <a:rPr lang="hr-HR" dirty="0" err="1" smtClean="0"/>
              <a:t>support</a:t>
            </a:r>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19236</TotalTime>
  <Words>5797</Words>
  <Application>Microsoft Office PowerPoint</Application>
  <PresentationFormat>Widescreen</PresentationFormat>
  <Paragraphs>1579</Paragraphs>
  <Slides>77</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Calibri</vt:lpstr>
      <vt:lpstr>Calibri Light</vt:lpstr>
      <vt:lpstr>Consolas</vt:lpstr>
      <vt:lpstr>Open Sans</vt:lpstr>
      <vt:lpstr>segoe-ui_bold</vt:lpstr>
      <vt:lpstr>segoe-ui_normal</vt:lpstr>
      <vt:lpstr>segoe-ui_semibold</vt:lpstr>
      <vt:lpstr>Wingdings</vt:lpstr>
      <vt:lpstr>Office Theme</vt:lpstr>
      <vt:lpstr>2-2 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UnitTesting</vt:lpstr>
      <vt:lpstr>Logiranje</vt:lpstr>
      <vt:lpstr>Sessions-Cookies-Cache</vt:lpstr>
      <vt:lpstr>Debugging</vt:lpstr>
    </vt:vector>
  </TitlesOfParts>
  <Company>IN2 d.o.o.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Marcinko</cp:lastModifiedBy>
  <cp:revision>160</cp:revision>
  <dcterms:created xsi:type="dcterms:W3CDTF">2017-04-04T12:07:32Z</dcterms:created>
  <dcterms:modified xsi:type="dcterms:W3CDTF">2017-05-02T23:06:00Z</dcterms:modified>
</cp:coreProperties>
</file>