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4" r:id="rId2"/>
    <p:sldId id="258" r:id="rId3"/>
    <p:sldId id="257" r:id="rId4"/>
    <p:sldId id="260" r:id="rId5"/>
    <p:sldId id="261" r:id="rId6"/>
    <p:sldId id="259" r:id="rId7"/>
    <p:sldId id="262" r:id="rId8"/>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163" autoAdjust="0"/>
  </p:normalViewPr>
  <p:slideViewPr>
    <p:cSldViewPr snapToGrid="0">
      <p:cViewPr varScale="1">
        <p:scale>
          <a:sx n="94" d="100"/>
          <a:sy n="94" d="100"/>
        </p:scale>
        <p:origin x="11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456A61-EDA5-4143-93D8-8630262F9B53}" type="datetimeFigureOut">
              <a:rPr lang="hr-HR" smtClean="0"/>
              <a:t>1.5.2017.</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F0894-A979-4254-A883-6569A1802CEB}" type="slidenum">
              <a:rPr lang="hr-HR" smtClean="0"/>
              <a:t>‹#›</a:t>
            </a:fld>
            <a:endParaRPr lang="hr-HR"/>
          </a:p>
        </p:txBody>
      </p:sp>
    </p:spTree>
    <p:extLst>
      <p:ext uri="{BB962C8B-B14F-4D97-AF65-F5344CB8AC3E}">
        <p14:creationId xmlns:p14="http://schemas.microsoft.com/office/powerpoint/2010/main" val="382891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ndex.php?title=Representational_state_transfer&amp;action=edit&amp;section=4" TargetMode="External"/><Relationship Id="rId13" Type="http://schemas.openxmlformats.org/officeDocument/2006/relationships/hyperlink" Target="https://en.wikipedia.org/w/index.php?title=Representational_state_transfer&amp;action=edit&amp;section=6" TargetMode="External"/><Relationship Id="rId18" Type="http://schemas.openxmlformats.org/officeDocument/2006/relationships/hyperlink" Target="https://en.wikipedia.org/wiki/Client-side_scripting" TargetMode="External"/><Relationship Id="rId26" Type="http://schemas.openxmlformats.org/officeDocument/2006/relationships/hyperlink" Target="https://en.wikipedia.org/wiki/Metadata" TargetMode="External"/><Relationship Id="rId3" Type="http://schemas.openxmlformats.org/officeDocument/2006/relationships/hyperlink" Target="https://en.wikipedia.org/w/index.php?title=Representational_state_transfer&amp;action=edit&amp;section=3" TargetMode="External"/><Relationship Id="rId21" Type="http://schemas.openxmlformats.org/officeDocument/2006/relationships/hyperlink" Target="https://en.wikipedia.org/w/index.php?title=Representational_state_transfer&amp;action=edit&amp;section=9" TargetMode="External"/><Relationship Id="rId7" Type="http://schemas.openxmlformats.org/officeDocument/2006/relationships/hyperlink" Target="https://en.wikipedia.org/wiki/Representational_state_transfer#cite_note-Fielding-Ch5-2" TargetMode="External"/><Relationship Id="rId12" Type="http://schemas.openxmlformats.org/officeDocument/2006/relationships/hyperlink" Target="https://en.wikipedia.org/wiki/Representational_state_transfer#cite_note-11" TargetMode="External"/><Relationship Id="rId17" Type="http://schemas.openxmlformats.org/officeDocument/2006/relationships/hyperlink" Target="https://en.wikipedia.org/w/index.php?title=Representational_state_transfer&amp;action=edit&amp;section=8" TargetMode="External"/><Relationship Id="rId25" Type="http://schemas.openxmlformats.org/officeDocument/2006/relationships/hyperlink" Target="https://en.wikipedia.org/wiki/JSON" TargetMode="External"/><Relationship Id="rId2" Type="http://schemas.openxmlformats.org/officeDocument/2006/relationships/slide" Target="../slides/slide5.xml"/><Relationship Id="rId16" Type="http://schemas.openxmlformats.org/officeDocument/2006/relationships/hyperlink" Target="https://en.wikipedia.org/wiki/Layered_system" TargetMode="External"/><Relationship Id="rId20" Type="http://schemas.openxmlformats.org/officeDocument/2006/relationships/hyperlink" Target="https://en.wikipedia.org/wiki/JavaScript" TargetMode="External"/><Relationship Id="rId29" Type="http://schemas.openxmlformats.org/officeDocument/2006/relationships/hyperlink" Target="https://en.wikipedia.org/wiki/HATEOAS" TargetMode="External"/><Relationship Id="rId1" Type="http://schemas.openxmlformats.org/officeDocument/2006/relationships/notesMaster" Target="../notesMasters/notesMaster1.xml"/><Relationship Id="rId6" Type="http://schemas.openxmlformats.org/officeDocument/2006/relationships/hyperlink" Target="https://en.wikipedia.org/wiki/Non-functional_requirement" TargetMode="External"/><Relationship Id="rId11" Type="http://schemas.openxmlformats.org/officeDocument/2006/relationships/hyperlink" Target="https://en.wikipedia.org/wiki/Stateless_protocol" TargetMode="External"/><Relationship Id="rId24" Type="http://schemas.openxmlformats.org/officeDocument/2006/relationships/hyperlink" Target="https://en.wikipedia.org/wiki/XML" TargetMode="External"/><Relationship Id="rId32" Type="http://schemas.openxmlformats.org/officeDocument/2006/relationships/hyperlink" Target="https://en.wikipedia.org/wiki/Representational_state_transfer#cite_note-RESTfulAPI.net-12" TargetMode="External"/><Relationship Id="rId5" Type="http://schemas.openxmlformats.org/officeDocument/2006/relationships/hyperlink" Target="https://en.wikipedia.org/wiki/Representational_state_transfer#cite_note-Richardson_2007-10" TargetMode="External"/><Relationship Id="rId15" Type="http://schemas.openxmlformats.org/officeDocument/2006/relationships/hyperlink" Target="https://en.wikipedia.org/w/index.php?title=Representational_state_transfer&amp;action=edit&amp;section=7" TargetMode="External"/><Relationship Id="rId23" Type="http://schemas.openxmlformats.org/officeDocument/2006/relationships/hyperlink" Target="https://en.wikipedia.org/wiki/HTML" TargetMode="External"/><Relationship Id="rId28" Type="http://schemas.openxmlformats.org/officeDocument/2006/relationships/hyperlink" Target="https://en.wikipedia.org/wiki/MIME_type" TargetMode="External"/><Relationship Id="rId10" Type="http://schemas.openxmlformats.org/officeDocument/2006/relationships/hyperlink" Target="https://en.wikipedia.org/w/index.php?title=Representational_state_transfer&amp;action=edit&amp;section=5" TargetMode="External"/><Relationship Id="rId19" Type="http://schemas.openxmlformats.org/officeDocument/2006/relationships/hyperlink" Target="https://en.wikipedia.org/wiki/Java_applet" TargetMode="External"/><Relationship Id="rId31" Type="http://schemas.openxmlformats.org/officeDocument/2006/relationships/hyperlink" Target="https://en.wikipedia.org/wiki/Hyperlink" TargetMode="External"/><Relationship Id="rId4" Type="http://schemas.openxmlformats.org/officeDocument/2006/relationships/hyperlink" Target="https://en.wikipedia.org/wiki/Representational_state_transfer#cite_note-SOA_with_REST-8" TargetMode="External"/><Relationship Id="rId9" Type="http://schemas.openxmlformats.org/officeDocument/2006/relationships/hyperlink" Target="https://en.wikipedia.org/wiki/Client%E2%80%93server_model" TargetMode="External"/><Relationship Id="rId14" Type="http://schemas.openxmlformats.org/officeDocument/2006/relationships/hyperlink" Target="https://en.wikipedia.org/wiki/Web_cache" TargetMode="External"/><Relationship Id="rId22" Type="http://schemas.openxmlformats.org/officeDocument/2006/relationships/hyperlink" Target="https://en.wikipedia.org/wiki/Uniform_resource_identifier" TargetMode="External"/><Relationship Id="rId27" Type="http://schemas.openxmlformats.org/officeDocument/2006/relationships/hyperlink" Target="https://en.wikipedia.org/wiki/Media_type" TargetMode="External"/><Relationship Id="rId30" Type="http://schemas.openxmlformats.org/officeDocument/2006/relationships/hyperlink" Target="https://en.wikipedia.org/wiki/Home_page"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URL" TargetMode="External"/><Relationship Id="rId13" Type="http://schemas.openxmlformats.org/officeDocument/2006/relationships/hyperlink" Target="https://en.wikipedia.org/w/index.php?title=Representational_state_transfer&amp;action=edit&amp;section=11" TargetMode="External"/><Relationship Id="rId18" Type="http://schemas.openxmlformats.org/officeDocument/2006/relationships/hyperlink" Target="https://en.wikipedia.org/wiki/Idempotent#Computer_science_meaning" TargetMode="External"/><Relationship Id="rId3" Type="http://schemas.openxmlformats.org/officeDocument/2006/relationships/hyperlink" Target="https://en.wikipedia.org/w/index.php?title=Representational_state_transfer&amp;action=edit&amp;section=10" TargetMode="External"/><Relationship Id="rId21" Type="http://schemas.openxmlformats.org/officeDocument/2006/relationships/hyperlink" Target="https://en.wikipedia.org/wiki/HTTP" TargetMode="External"/><Relationship Id="rId7" Type="http://schemas.openxmlformats.org/officeDocument/2006/relationships/hyperlink" Target="https://en.wikipedia.org/wiki/Representational_state_transfer#cite_note-Richardson_2013-14" TargetMode="External"/><Relationship Id="rId12" Type="http://schemas.openxmlformats.org/officeDocument/2006/relationships/hyperlink" Target="https://en.wikipedia.org/wiki/Representational_state_transfer#cite_note-16" TargetMode="External"/><Relationship Id="rId17" Type="http://schemas.openxmlformats.org/officeDocument/2006/relationships/hyperlink" Target="https://en.wikipedia.org/wiki/Side_effect_(computer_science)" TargetMode="External"/><Relationship Id="rId2" Type="http://schemas.openxmlformats.org/officeDocument/2006/relationships/slide" Target="../slides/slide6.xml"/><Relationship Id="rId16" Type="http://schemas.openxmlformats.org/officeDocument/2006/relationships/hyperlink" Target="https://en.wiktionary.org/wiki/nullipotent" TargetMode="External"/><Relationship Id="rId20" Type="http://schemas.openxmlformats.org/officeDocument/2006/relationships/hyperlink" Target="https://en.wikipedia.org/wiki/Representational_state_transfer#cite_note-Elkstein-18" TargetMode="External"/><Relationship Id="rId1" Type="http://schemas.openxmlformats.org/officeDocument/2006/relationships/notesMaster" Target="../notesMasters/notesMaster1.xml"/><Relationship Id="rId6" Type="http://schemas.openxmlformats.org/officeDocument/2006/relationships/hyperlink" Target="https://en.wikipedia.org/wiki/Representational_state_transfer#cite_note-13" TargetMode="External"/><Relationship Id="rId11" Type="http://schemas.openxmlformats.org/officeDocument/2006/relationships/hyperlink" Target="https://en.wikipedia.org/wiki/HTTP_method" TargetMode="External"/><Relationship Id="rId24" Type="http://schemas.openxmlformats.org/officeDocument/2006/relationships/hyperlink" Target="https://en.wikipedia.org/wiki/XML" TargetMode="External"/><Relationship Id="rId5" Type="http://schemas.openxmlformats.org/officeDocument/2006/relationships/hyperlink" Target="https://en.wikipedia.org/wiki/Representational_state_transfer#Architectural_constraints" TargetMode="External"/><Relationship Id="rId15" Type="http://schemas.openxmlformats.org/officeDocument/2006/relationships/hyperlink" Target="https://en.wikipedia.org/wiki/Hypertext_Transfer_Protocol#Safe_methods" TargetMode="External"/><Relationship Id="rId23" Type="http://schemas.openxmlformats.org/officeDocument/2006/relationships/hyperlink" Target="https://en.wikipedia.org/wiki/JSON" TargetMode="External"/><Relationship Id="rId10" Type="http://schemas.openxmlformats.org/officeDocument/2006/relationships/hyperlink" Target="https://en.wikipedia.org/wiki/Representational_state_transfer#cite_note-15" TargetMode="External"/><Relationship Id="rId19" Type="http://schemas.openxmlformats.org/officeDocument/2006/relationships/hyperlink" Target="https://en.wikipedia.org/wiki/SOAP" TargetMode="External"/><Relationship Id="rId4" Type="http://schemas.openxmlformats.org/officeDocument/2006/relationships/hyperlink" Target="https://en.wikipedia.org/wiki/Application_programming_interface" TargetMode="External"/><Relationship Id="rId9" Type="http://schemas.openxmlformats.org/officeDocument/2006/relationships/hyperlink" Target="https://en.wikipedia.org/wiki/Internet_media_type" TargetMode="External"/><Relationship Id="rId14" Type="http://schemas.openxmlformats.org/officeDocument/2006/relationships/hyperlink" Target="https://en.wikipedia.org/wiki/Representational_state_transfer#cite_note-thereisnorightway-17" TargetMode="External"/><Relationship Id="rId22" Type="http://schemas.openxmlformats.org/officeDocument/2006/relationships/hyperlink" Target="https://en.wikipedia.org/wiki/URI"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https://en.wikipedia.org/wiki/Representational_state_transfer</a:t>
            </a:r>
            <a:endParaRPr lang="hr-HR" dirty="0"/>
          </a:p>
        </p:txBody>
      </p:sp>
      <p:sp>
        <p:nvSpPr>
          <p:cNvPr id="4" name="Slide Number Placeholder 3"/>
          <p:cNvSpPr>
            <a:spLocks noGrp="1"/>
          </p:cNvSpPr>
          <p:nvPr>
            <p:ph type="sldNum" sz="quarter" idx="10"/>
          </p:nvPr>
        </p:nvSpPr>
        <p:spPr/>
        <p:txBody>
          <a:bodyPr/>
          <a:lstStyle/>
          <a:p>
            <a:fld id="{EF9F0894-A979-4254-A883-6569A1802CEB}" type="slidenum">
              <a:rPr lang="hr-HR" smtClean="0"/>
              <a:t>2</a:t>
            </a:fld>
            <a:endParaRPr lang="hr-HR"/>
          </a:p>
        </p:txBody>
      </p:sp>
    </p:spTree>
    <p:extLst>
      <p:ext uri="{BB962C8B-B14F-4D97-AF65-F5344CB8AC3E}">
        <p14:creationId xmlns:p14="http://schemas.microsoft.com/office/powerpoint/2010/main" val="142798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https://en.wikipedia.org/wiki/Representational_state_transfer</a:t>
            </a:r>
            <a:endParaRPr lang="hr-HR" dirty="0"/>
          </a:p>
        </p:txBody>
      </p:sp>
      <p:sp>
        <p:nvSpPr>
          <p:cNvPr id="4" name="Slide Number Placeholder 3"/>
          <p:cNvSpPr>
            <a:spLocks noGrp="1"/>
          </p:cNvSpPr>
          <p:nvPr>
            <p:ph type="sldNum" sz="quarter" idx="10"/>
          </p:nvPr>
        </p:nvSpPr>
        <p:spPr/>
        <p:txBody>
          <a:bodyPr/>
          <a:lstStyle/>
          <a:p>
            <a:fld id="{EF9F0894-A979-4254-A883-6569A1802CEB}" type="slidenum">
              <a:rPr lang="hr-HR" smtClean="0"/>
              <a:t>3</a:t>
            </a:fld>
            <a:endParaRPr lang="hr-HR"/>
          </a:p>
        </p:txBody>
      </p:sp>
    </p:spTree>
    <p:extLst>
      <p:ext uri="{BB962C8B-B14F-4D97-AF65-F5344CB8AC3E}">
        <p14:creationId xmlns:p14="http://schemas.microsoft.com/office/powerpoint/2010/main" val="1563239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https://en.wikipedia.org/wiki/Representational_state_transfer</a:t>
            </a:r>
            <a:endParaRPr lang="hr-HR" dirty="0"/>
          </a:p>
        </p:txBody>
      </p:sp>
      <p:sp>
        <p:nvSpPr>
          <p:cNvPr id="4" name="Slide Number Placeholder 3"/>
          <p:cNvSpPr>
            <a:spLocks noGrp="1"/>
          </p:cNvSpPr>
          <p:nvPr>
            <p:ph type="sldNum" sz="quarter" idx="10"/>
          </p:nvPr>
        </p:nvSpPr>
        <p:spPr/>
        <p:txBody>
          <a:bodyPr/>
          <a:lstStyle/>
          <a:p>
            <a:fld id="{EF9F0894-A979-4254-A883-6569A1802CEB}" type="slidenum">
              <a:rPr lang="hr-HR" smtClean="0"/>
              <a:t>4</a:t>
            </a:fld>
            <a:endParaRPr lang="hr-HR"/>
          </a:p>
        </p:txBody>
      </p:sp>
    </p:spTree>
    <p:extLst>
      <p:ext uri="{BB962C8B-B14F-4D97-AF65-F5344CB8AC3E}">
        <p14:creationId xmlns:p14="http://schemas.microsoft.com/office/powerpoint/2010/main" val="1589343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https://en.wikipedia.org/wiki/Representational_state_transfer</a:t>
            </a:r>
          </a:p>
          <a:p>
            <a:endParaRPr lang="hr-HR" dirty="0" smtClean="0"/>
          </a:p>
          <a:p>
            <a:r>
              <a:rPr lang="en-US" sz="1200" b="0" i="0" kern="1200" dirty="0" smtClean="0">
                <a:solidFill>
                  <a:schemeClr val="tx1"/>
                </a:solidFill>
                <a:effectLst/>
                <a:latin typeface="+mn-lt"/>
                <a:ea typeface="+mn-ea"/>
                <a:cs typeface="+mn-cs"/>
              </a:rPr>
              <a:t>Architectural constraints[</a:t>
            </a:r>
            <a:r>
              <a:rPr lang="en-US" sz="1200" b="0" i="0" u="none" strike="noStrike" kern="1200" dirty="0" smtClean="0">
                <a:solidFill>
                  <a:schemeClr val="tx1"/>
                </a:solidFill>
                <a:effectLst/>
                <a:latin typeface="+mn-lt"/>
                <a:ea typeface="+mn-ea"/>
                <a:cs typeface="+mn-cs"/>
                <a:hlinkClick r:id="rId3" tooltip="Edit section: Architectural constraints"/>
              </a:rPr>
              <a:t>edit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There are six guiding constraints that define a RESTful system.</a:t>
            </a:r>
            <a:r>
              <a:rPr lang="en-US" sz="1200" b="0" i="0" u="none" strike="noStrike" kern="1200" baseline="30000" dirty="0" smtClean="0">
                <a:solidFill>
                  <a:schemeClr val="tx1"/>
                </a:solidFill>
                <a:effectLst/>
                <a:latin typeface="+mn-lt"/>
                <a:ea typeface="+mn-ea"/>
                <a:cs typeface="+mn-cs"/>
                <a:hlinkClick r:id="rId4"/>
              </a:rPr>
              <a:t>[8]</a:t>
            </a:r>
            <a:r>
              <a:rPr lang="en-US" sz="1200" b="0" i="0" u="none" strike="noStrike" kern="1200" baseline="30000" dirty="0" smtClean="0">
                <a:solidFill>
                  <a:schemeClr val="tx1"/>
                </a:solidFill>
                <a:effectLst/>
                <a:latin typeface="+mn-lt"/>
                <a:ea typeface="+mn-ea"/>
                <a:cs typeface="+mn-cs"/>
                <a:hlinkClick r:id="rId5"/>
              </a:rPr>
              <a:t>[10]</a:t>
            </a:r>
            <a:r>
              <a:rPr lang="en-US" sz="1200" b="0" i="0" kern="1200" dirty="0" smtClean="0">
                <a:solidFill>
                  <a:schemeClr val="tx1"/>
                </a:solidFill>
                <a:effectLst/>
                <a:latin typeface="+mn-lt"/>
                <a:ea typeface="+mn-ea"/>
                <a:cs typeface="+mn-cs"/>
              </a:rPr>
              <a:t> These constraints restrict the ways that the server may process and respond to client requests so that, by operating within these constraints, the service gains desirable </a:t>
            </a:r>
            <a:r>
              <a:rPr lang="en-US" sz="1200" b="0" i="0" u="none" strike="noStrike" kern="1200" dirty="0" smtClean="0">
                <a:solidFill>
                  <a:schemeClr val="tx1"/>
                </a:solidFill>
                <a:effectLst/>
                <a:latin typeface="+mn-lt"/>
                <a:ea typeface="+mn-ea"/>
                <a:cs typeface="+mn-cs"/>
                <a:hlinkClick r:id="rId6" tooltip="Non-functional requirement"/>
              </a:rPr>
              <a:t>non-functional properties</a:t>
            </a:r>
            <a:r>
              <a:rPr lang="en-US" sz="1200" b="0" i="0" kern="1200" dirty="0" smtClean="0">
                <a:solidFill>
                  <a:schemeClr val="tx1"/>
                </a:solidFill>
                <a:effectLst/>
                <a:latin typeface="+mn-lt"/>
                <a:ea typeface="+mn-ea"/>
                <a:cs typeface="+mn-cs"/>
              </a:rPr>
              <a:t>, such as performance, scalability, simplicity, modifiability, visibility, portability, and reliability.</a:t>
            </a:r>
            <a:r>
              <a:rPr lang="en-US" sz="1200" b="0" i="0" u="none" strike="noStrike" kern="1200" baseline="30000" dirty="0" smtClean="0">
                <a:solidFill>
                  <a:schemeClr val="tx1"/>
                </a:solidFill>
                <a:effectLst/>
                <a:latin typeface="+mn-lt"/>
                <a:ea typeface="+mn-ea"/>
                <a:cs typeface="+mn-cs"/>
                <a:hlinkClick r:id="rId7"/>
              </a:rPr>
              <a:t>[2]</a:t>
            </a:r>
            <a:r>
              <a:rPr lang="en-US" sz="1200" b="0" i="0" kern="1200" dirty="0" smtClean="0">
                <a:solidFill>
                  <a:schemeClr val="tx1"/>
                </a:solidFill>
                <a:effectLst/>
                <a:latin typeface="+mn-lt"/>
                <a:ea typeface="+mn-ea"/>
                <a:cs typeface="+mn-cs"/>
              </a:rPr>
              <a:t> If a service violates any of the required constraints, it cannot be considered RESTful.</a:t>
            </a:r>
          </a:p>
          <a:p>
            <a:r>
              <a:rPr lang="en-US" sz="1200" b="0" i="0" kern="1200" dirty="0" smtClean="0">
                <a:solidFill>
                  <a:schemeClr val="tx1"/>
                </a:solidFill>
                <a:effectLst/>
                <a:latin typeface="+mn-lt"/>
                <a:ea typeface="+mn-ea"/>
                <a:cs typeface="+mn-cs"/>
              </a:rPr>
              <a:t>The formal REST constraints are as follows:</a:t>
            </a:r>
          </a:p>
          <a:p>
            <a:r>
              <a:rPr lang="en-US" sz="1200" b="1" i="0" kern="1200" dirty="0" smtClean="0">
                <a:solidFill>
                  <a:schemeClr val="tx1"/>
                </a:solidFill>
                <a:effectLst/>
                <a:latin typeface="+mn-lt"/>
                <a:ea typeface="+mn-ea"/>
                <a:cs typeface="+mn-cs"/>
              </a:rPr>
              <a:t>Client-Server</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8" tooltip="Edit section: Client-Server"/>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See also: </a:t>
            </a:r>
            <a:r>
              <a:rPr lang="en-US" sz="1200" b="0" i="1" u="none" strike="noStrike" kern="1200" dirty="0" smtClean="0">
                <a:solidFill>
                  <a:schemeClr val="tx1"/>
                </a:solidFill>
                <a:effectLst/>
                <a:latin typeface="+mn-lt"/>
                <a:ea typeface="+mn-ea"/>
                <a:cs typeface="+mn-cs"/>
                <a:hlinkClick r:id="rId9" tooltip="Client–server model"/>
              </a:rPr>
              <a:t>Client–server model</a:t>
            </a:r>
            <a:endParaRPr lang="en-US" sz="1200" b="0" i="1"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first constraints added to our hybrid style are those of the client-server architectural style, described in Section 3.4.1. Separation of concerns is the principle behind the client-server constraints. By separating the user interface concerns from the data storage concerns, we improve the portability of the user interface across multiple platforms and improve scalability by simplifying the server components. Perhaps most significant to the Web, however, is that the separation allows the components to evolve independently, thus supporting the Internet-scale requirement of multiple organizational domains.</a:t>
            </a:r>
            <a:r>
              <a:rPr lang="en-US" sz="1200" b="0" i="0" u="none" strike="noStrike" kern="1200" baseline="30000" dirty="0" smtClean="0">
                <a:solidFill>
                  <a:schemeClr val="tx1"/>
                </a:solidFill>
                <a:effectLst/>
                <a:latin typeface="+mn-lt"/>
                <a:ea typeface="+mn-ea"/>
                <a:cs typeface="+mn-cs"/>
                <a:hlinkClick r:id="rId7"/>
              </a:rPr>
              <a:t>[2]</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Stateless</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10" tooltip="Edit section: Stateless"/>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See also: </a:t>
            </a:r>
            <a:r>
              <a:rPr lang="en-US" sz="1200" b="0" i="1" u="none" strike="noStrike" kern="1200" dirty="0" smtClean="0">
                <a:solidFill>
                  <a:schemeClr val="tx1"/>
                </a:solidFill>
                <a:effectLst/>
                <a:latin typeface="+mn-lt"/>
                <a:ea typeface="+mn-ea"/>
                <a:cs typeface="+mn-cs"/>
                <a:hlinkClick r:id="rId11" tooltip="Stateless protocol"/>
              </a:rPr>
              <a:t>Stateless protocol</a:t>
            </a:r>
            <a:endParaRPr lang="en-US" sz="1200" b="0" i="1"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client–server communication is constrained by no client context being stored on the server between requests. Each request from any client contains all the information necessary to service the request, and session state is held in the client. The session state can be transferred by the server to another service such as a database to maintain a persistent state for a period and allow authentication. The client begins sending requests when it is ready to make the transition to a new state. While one or more requests are outstanding, the client is considered to be </a:t>
            </a:r>
            <a:r>
              <a:rPr lang="en-US" sz="1200" b="0" i="1" kern="1200" dirty="0" smtClean="0">
                <a:solidFill>
                  <a:schemeClr val="tx1"/>
                </a:solidFill>
                <a:effectLst/>
                <a:latin typeface="+mn-lt"/>
                <a:ea typeface="+mn-ea"/>
                <a:cs typeface="+mn-cs"/>
              </a:rPr>
              <a:t>in transition</a:t>
            </a:r>
            <a:r>
              <a:rPr lang="en-US" sz="1200" b="0" i="0" kern="1200" dirty="0" smtClean="0">
                <a:solidFill>
                  <a:schemeClr val="tx1"/>
                </a:solidFill>
                <a:effectLst/>
                <a:latin typeface="+mn-lt"/>
                <a:ea typeface="+mn-ea"/>
                <a:cs typeface="+mn-cs"/>
              </a:rPr>
              <a:t>. The representation of each application state contains links that may be used the next time the client chooses to initiate a new state-transition.</a:t>
            </a:r>
            <a:r>
              <a:rPr lang="en-US" sz="1200" b="0" i="0" u="none" strike="noStrike" kern="1200" baseline="30000" dirty="0" smtClean="0">
                <a:solidFill>
                  <a:schemeClr val="tx1"/>
                </a:solidFill>
                <a:effectLst/>
                <a:latin typeface="+mn-lt"/>
                <a:ea typeface="+mn-ea"/>
                <a:cs typeface="+mn-cs"/>
                <a:hlinkClick r:id="rId12"/>
              </a:rPr>
              <a:t>[11]</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Cacheable</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13" tooltip="Edit section: Cacheable"/>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See also: </a:t>
            </a:r>
            <a:r>
              <a:rPr lang="en-US" sz="1200" b="0" i="1" u="none" strike="noStrike" kern="1200" dirty="0" smtClean="0">
                <a:solidFill>
                  <a:schemeClr val="tx1"/>
                </a:solidFill>
                <a:effectLst/>
                <a:latin typeface="+mn-lt"/>
                <a:ea typeface="+mn-ea"/>
                <a:cs typeface="+mn-cs"/>
                <a:hlinkClick r:id="rId14" tooltip="Web cache"/>
              </a:rPr>
              <a:t>Web cache</a:t>
            </a:r>
            <a:endParaRPr lang="en-US" sz="1200" b="0" i="1"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 on the World Wide Web, clients and intermediaries can cache responses. Responses must therefore, implicitly or explicitly, define themselves as cacheable, or not, to prevent clients from reusing stale or inappropriate data in response to further requests. Well-managed caching partially or completely eliminates some client–server interactions, further improving scalability and performance.</a:t>
            </a:r>
          </a:p>
          <a:p>
            <a:r>
              <a:rPr lang="en-US" sz="1200" b="1" i="0" kern="1200" dirty="0" smtClean="0">
                <a:solidFill>
                  <a:schemeClr val="tx1"/>
                </a:solidFill>
                <a:effectLst/>
                <a:latin typeface="+mn-lt"/>
                <a:ea typeface="+mn-ea"/>
                <a:cs typeface="+mn-cs"/>
              </a:rPr>
              <a:t>Layered system</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15" tooltip="Edit section: Layered system"/>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See also: </a:t>
            </a:r>
            <a:r>
              <a:rPr lang="en-US" sz="1200" b="0" i="1" u="none" strike="noStrike" kern="1200" dirty="0" smtClean="0">
                <a:solidFill>
                  <a:schemeClr val="tx1"/>
                </a:solidFill>
                <a:effectLst/>
                <a:latin typeface="+mn-lt"/>
                <a:ea typeface="+mn-ea"/>
                <a:cs typeface="+mn-cs"/>
                <a:hlinkClick r:id="rId16" tooltip="Layered system"/>
              </a:rPr>
              <a:t>Layered system</a:t>
            </a:r>
            <a:endParaRPr lang="en-US" sz="1200" b="0" i="1"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client cannot ordinarily tell whether it is connected directly to the end server, or to an intermediary along the way. Intermediary servers may improve system scalability by enabling load balancing and by providing shared caches. They may also enforce security policies.</a:t>
            </a:r>
          </a:p>
          <a:p>
            <a:r>
              <a:rPr lang="en-US" sz="1200" b="1" i="0" kern="1200" dirty="0" smtClean="0">
                <a:solidFill>
                  <a:schemeClr val="tx1"/>
                </a:solidFill>
                <a:effectLst/>
                <a:latin typeface="+mn-lt"/>
                <a:ea typeface="+mn-ea"/>
                <a:cs typeface="+mn-cs"/>
              </a:rPr>
              <a:t>Code on demand (optional)</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17" tooltip="Edit section: Code on demand (optional)"/>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See also: </a:t>
            </a:r>
            <a:r>
              <a:rPr lang="en-US" sz="1200" b="0" i="1" u="none" strike="noStrike" kern="1200" dirty="0" smtClean="0">
                <a:solidFill>
                  <a:schemeClr val="tx1"/>
                </a:solidFill>
                <a:effectLst/>
                <a:latin typeface="+mn-lt"/>
                <a:ea typeface="+mn-ea"/>
                <a:cs typeface="+mn-cs"/>
                <a:hlinkClick r:id="rId18" tooltip="Client-side scripting"/>
              </a:rPr>
              <a:t>Client-side scripting</a:t>
            </a:r>
            <a:endParaRPr lang="en-US" sz="1200" b="0" i="1"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Servers can temporarily extend or customize the functionality of a client by the transfer of executable code. Examples of this may include compiled components such as </a:t>
            </a:r>
            <a:r>
              <a:rPr lang="en-US" sz="1200" b="0" i="0" u="none" strike="noStrike" kern="1200" dirty="0" smtClean="0">
                <a:solidFill>
                  <a:schemeClr val="tx1"/>
                </a:solidFill>
                <a:effectLst/>
                <a:latin typeface="+mn-lt"/>
                <a:ea typeface="+mn-ea"/>
                <a:cs typeface="+mn-cs"/>
                <a:hlinkClick r:id="rId19" tooltip="Java applet"/>
              </a:rPr>
              <a:t>Java applets</a:t>
            </a:r>
            <a:r>
              <a:rPr lang="en-US" sz="1200" b="0" i="0" kern="1200" dirty="0" smtClean="0">
                <a:solidFill>
                  <a:schemeClr val="tx1"/>
                </a:solidFill>
                <a:effectLst/>
                <a:latin typeface="+mn-lt"/>
                <a:ea typeface="+mn-ea"/>
                <a:cs typeface="+mn-cs"/>
              </a:rPr>
              <a:t> and client-side scripts such as </a:t>
            </a:r>
            <a:r>
              <a:rPr lang="en-US" sz="1200" b="0" i="0" u="none" strike="noStrike" kern="1200" dirty="0" smtClean="0">
                <a:solidFill>
                  <a:schemeClr val="tx1"/>
                </a:solidFill>
                <a:effectLst/>
                <a:latin typeface="+mn-lt"/>
                <a:ea typeface="+mn-ea"/>
                <a:cs typeface="+mn-cs"/>
                <a:hlinkClick r:id="rId20" tooltip="JavaScript"/>
              </a:rPr>
              <a:t>JavaScript</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Uniform interface</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21" tooltip="Edit section: Uniform interface"/>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uniform interface constraint is fundamental to the design of any REST service.</a:t>
            </a:r>
            <a:r>
              <a:rPr lang="en-US" sz="1200" b="0" i="0" u="none" strike="noStrike" kern="1200" baseline="30000" dirty="0" smtClean="0">
                <a:solidFill>
                  <a:schemeClr val="tx1"/>
                </a:solidFill>
                <a:effectLst/>
                <a:latin typeface="+mn-lt"/>
                <a:ea typeface="+mn-ea"/>
                <a:cs typeface="+mn-cs"/>
                <a:hlinkClick r:id="rId7"/>
              </a:rPr>
              <a:t>[2]</a:t>
            </a:r>
            <a:r>
              <a:rPr lang="en-US" sz="1200" b="0" i="0" kern="1200" dirty="0" smtClean="0">
                <a:solidFill>
                  <a:schemeClr val="tx1"/>
                </a:solidFill>
                <a:effectLst/>
                <a:latin typeface="+mn-lt"/>
                <a:ea typeface="+mn-ea"/>
                <a:cs typeface="+mn-cs"/>
              </a:rPr>
              <a:t> The uniform interface simplifies and decouples the architecture, which enables each part to evolve independently. The four constraints for this uniform interface are</a:t>
            </a:r>
          </a:p>
          <a:p>
            <a:r>
              <a:rPr lang="en-US" dirty="0" smtClean="0"/>
              <a:t>Identification of </a:t>
            </a:r>
            <a:r>
              <a:rPr lang="en-US" dirty="0" err="1" smtClean="0"/>
              <a:t>resourcesIndividual</a:t>
            </a:r>
            <a:r>
              <a:rPr lang="en-US" dirty="0" smtClean="0"/>
              <a:t> resources are identified in requests, for example using </a:t>
            </a:r>
            <a:r>
              <a:rPr lang="en-US" sz="1200" u="none" strike="noStrike" kern="1200" dirty="0" smtClean="0">
                <a:solidFill>
                  <a:schemeClr val="tx1"/>
                </a:solidFill>
                <a:effectLst/>
                <a:latin typeface="+mn-lt"/>
                <a:ea typeface="+mn-ea"/>
                <a:cs typeface="+mn-cs"/>
                <a:hlinkClick r:id="rId22" tooltip="Uniform resource identifier"/>
              </a:rPr>
              <a:t>URIs</a:t>
            </a:r>
            <a:r>
              <a:rPr lang="en-US" dirty="0" smtClean="0"/>
              <a:t> in Web-based REST systems. The resources themselves are conceptually separate from the representations that are returned to the client. For example, the server may send data from its database as </a:t>
            </a:r>
            <a:r>
              <a:rPr lang="en-US" sz="1200" u="none" strike="noStrike" kern="1200" dirty="0" smtClean="0">
                <a:solidFill>
                  <a:schemeClr val="tx1"/>
                </a:solidFill>
                <a:effectLst/>
                <a:latin typeface="+mn-lt"/>
                <a:ea typeface="+mn-ea"/>
                <a:cs typeface="+mn-cs"/>
                <a:hlinkClick r:id="rId23" tooltip="HTML"/>
              </a:rPr>
              <a:t>HTML</a:t>
            </a:r>
            <a:r>
              <a:rPr lang="en-US" dirty="0" smtClean="0"/>
              <a:t>, </a:t>
            </a:r>
            <a:r>
              <a:rPr lang="en-US" sz="1200" u="none" strike="noStrike" kern="1200" dirty="0" smtClean="0">
                <a:solidFill>
                  <a:schemeClr val="tx1"/>
                </a:solidFill>
                <a:effectLst/>
                <a:latin typeface="+mn-lt"/>
                <a:ea typeface="+mn-ea"/>
                <a:cs typeface="+mn-cs"/>
                <a:hlinkClick r:id="rId24" tooltip="XML"/>
              </a:rPr>
              <a:t>XML</a:t>
            </a:r>
            <a:r>
              <a:rPr lang="en-US" dirty="0" smtClean="0"/>
              <a:t> or </a:t>
            </a:r>
            <a:r>
              <a:rPr lang="en-US" sz="1200" u="none" strike="noStrike" kern="1200" dirty="0" smtClean="0">
                <a:solidFill>
                  <a:schemeClr val="tx1"/>
                </a:solidFill>
                <a:effectLst/>
                <a:latin typeface="+mn-lt"/>
                <a:ea typeface="+mn-ea"/>
                <a:cs typeface="+mn-cs"/>
                <a:hlinkClick r:id="rId25" tooltip="JSON"/>
              </a:rPr>
              <a:t>JSON</a:t>
            </a:r>
            <a:r>
              <a:rPr lang="en-US" dirty="0" smtClean="0"/>
              <a:t>, none of which are the server's internal </a:t>
            </a:r>
            <a:r>
              <a:rPr lang="en-US" dirty="0" err="1" smtClean="0"/>
              <a:t>representation.Manipulation</a:t>
            </a:r>
            <a:r>
              <a:rPr lang="en-US" dirty="0" smtClean="0"/>
              <a:t> of resources through </a:t>
            </a:r>
            <a:r>
              <a:rPr lang="en-US" dirty="0" err="1" smtClean="0"/>
              <a:t>representationsWhen</a:t>
            </a:r>
            <a:r>
              <a:rPr lang="en-US" dirty="0" smtClean="0"/>
              <a:t> a client holds a representation of a resource, including any </a:t>
            </a:r>
            <a:r>
              <a:rPr lang="en-US" sz="1200" u="none" strike="noStrike" kern="1200" dirty="0" smtClean="0">
                <a:solidFill>
                  <a:schemeClr val="tx1"/>
                </a:solidFill>
                <a:effectLst/>
                <a:latin typeface="+mn-lt"/>
                <a:ea typeface="+mn-ea"/>
                <a:cs typeface="+mn-cs"/>
                <a:hlinkClick r:id="rId26" tooltip="Metadata"/>
              </a:rPr>
              <a:t>metadata</a:t>
            </a:r>
            <a:r>
              <a:rPr lang="en-US" dirty="0" smtClean="0"/>
              <a:t> attached, it has enough information to modify or delete the </a:t>
            </a:r>
            <a:r>
              <a:rPr lang="en-US" dirty="0" err="1" smtClean="0"/>
              <a:t>resource.Self</a:t>
            </a:r>
            <a:r>
              <a:rPr lang="en-US" dirty="0" smtClean="0"/>
              <a:t>-descriptive </a:t>
            </a:r>
            <a:r>
              <a:rPr lang="en-US" dirty="0" err="1" smtClean="0"/>
              <a:t>messagesEach</a:t>
            </a:r>
            <a:r>
              <a:rPr lang="en-US" dirty="0" smtClean="0"/>
              <a:t> message includes enough information to describe how to process the message. For example, which parser to invoke may be specified by an </a:t>
            </a:r>
            <a:r>
              <a:rPr lang="en-US" sz="1200" u="none" strike="noStrike" kern="1200" dirty="0" smtClean="0">
                <a:solidFill>
                  <a:schemeClr val="tx1"/>
                </a:solidFill>
                <a:effectLst/>
                <a:latin typeface="+mn-lt"/>
                <a:ea typeface="+mn-ea"/>
                <a:cs typeface="+mn-cs"/>
                <a:hlinkClick r:id="rId27" tooltip="Media type"/>
              </a:rPr>
              <a:t>Internet media type</a:t>
            </a:r>
            <a:r>
              <a:rPr lang="en-US" dirty="0" smtClean="0"/>
              <a:t> (previously known as a </a:t>
            </a:r>
            <a:r>
              <a:rPr lang="en-US" sz="1200" u="none" strike="noStrike" kern="1200" dirty="0" smtClean="0">
                <a:solidFill>
                  <a:schemeClr val="tx1"/>
                </a:solidFill>
                <a:effectLst/>
                <a:latin typeface="+mn-lt"/>
                <a:ea typeface="+mn-ea"/>
                <a:cs typeface="+mn-cs"/>
                <a:hlinkClick r:id="rId28" tooltip="MIME type"/>
              </a:rPr>
              <a:t>MIME type</a:t>
            </a:r>
            <a:r>
              <a:rPr lang="en-US" dirty="0" smtClean="0"/>
              <a:t>).</a:t>
            </a:r>
            <a:r>
              <a:rPr lang="en-US" sz="1200" b="0" i="0" u="none" strike="noStrike" kern="1200" baseline="30000" dirty="0" smtClean="0">
                <a:solidFill>
                  <a:schemeClr val="tx1"/>
                </a:solidFill>
                <a:effectLst/>
                <a:latin typeface="+mn-lt"/>
                <a:ea typeface="+mn-ea"/>
                <a:cs typeface="+mn-cs"/>
                <a:hlinkClick r:id="rId7"/>
              </a:rPr>
              <a:t>[2]</a:t>
            </a:r>
            <a:r>
              <a:rPr lang="en-US" dirty="0" smtClean="0"/>
              <a:t>Hypermedia as the engine of application state (</a:t>
            </a:r>
            <a:r>
              <a:rPr lang="en-US" sz="1200" u="none" strike="noStrike" kern="1200" dirty="0" smtClean="0">
                <a:solidFill>
                  <a:schemeClr val="tx1"/>
                </a:solidFill>
                <a:effectLst/>
                <a:latin typeface="+mn-lt"/>
                <a:ea typeface="+mn-ea"/>
                <a:cs typeface="+mn-cs"/>
                <a:hlinkClick r:id="rId29" tooltip="HATEOAS"/>
              </a:rPr>
              <a:t>HATEOAS</a:t>
            </a:r>
            <a:r>
              <a:rPr lang="en-US" dirty="0" smtClean="0"/>
              <a:t>)Having accessed an initial URI for the REST application—analogous to a human Web user accessing the </a:t>
            </a:r>
            <a:r>
              <a:rPr lang="en-US" sz="1200" u="none" strike="noStrike" kern="1200" dirty="0" smtClean="0">
                <a:solidFill>
                  <a:schemeClr val="tx1"/>
                </a:solidFill>
                <a:effectLst/>
                <a:latin typeface="+mn-lt"/>
                <a:ea typeface="+mn-ea"/>
                <a:cs typeface="+mn-cs"/>
                <a:hlinkClick r:id="rId30" tooltip="Home page"/>
              </a:rPr>
              <a:t>home page</a:t>
            </a:r>
            <a:r>
              <a:rPr lang="en-US" dirty="0" smtClean="0"/>
              <a:t> of a website—a REST client should then be able to use server-provided links dynamically to discover all the available actions and resources it needs. As access proceeds, the server responds with text that includes </a:t>
            </a:r>
            <a:r>
              <a:rPr lang="en-US" sz="1200" u="none" strike="noStrike" kern="1200" dirty="0" smtClean="0">
                <a:solidFill>
                  <a:schemeClr val="tx1"/>
                </a:solidFill>
                <a:effectLst/>
                <a:latin typeface="+mn-lt"/>
                <a:ea typeface="+mn-ea"/>
                <a:cs typeface="+mn-cs"/>
                <a:hlinkClick r:id="rId31" tooltip="Hyperlink"/>
              </a:rPr>
              <a:t>hyperlinks</a:t>
            </a:r>
            <a:r>
              <a:rPr lang="en-US" dirty="0" smtClean="0"/>
              <a:t> to other actions that are currently available. There is no need for the client to be hard-coded with information regarding the structure or dynamics of the REST service.</a:t>
            </a:r>
            <a:r>
              <a:rPr lang="en-US" sz="1200" b="0" i="0" u="none" strike="noStrike" kern="1200" baseline="30000" dirty="0" smtClean="0">
                <a:solidFill>
                  <a:schemeClr val="tx1"/>
                </a:solidFill>
                <a:effectLst/>
                <a:latin typeface="+mn-lt"/>
                <a:ea typeface="+mn-ea"/>
                <a:cs typeface="+mn-cs"/>
                <a:hlinkClick r:id="rId32"/>
              </a:rPr>
              <a:t>[12]</a:t>
            </a:r>
            <a:endParaRPr lang="hr-HR" dirty="0"/>
          </a:p>
        </p:txBody>
      </p:sp>
      <p:sp>
        <p:nvSpPr>
          <p:cNvPr id="4" name="Slide Number Placeholder 3"/>
          <p:cNvSpPr>
            <a:spLocks noGrp="1"/>
          </p:cNvSpPr>
          <p:nvPr>
            <p:ph type="sldNum" sz="quarter" idx="10"/>
          </p:nvPr>
        </p:nvSpPr>
        <p:spPr/>
        <p:txBody>
          <a:bodyPr/>
          <a:lstStyle/>
          <a:p>
            <a:fld id="{EF9F0894-A979-4254-A883-6569A1802CEB}" type="slidenum">
              <a:rPr lang="hr-HR" smtClean="0"/>
              <a:t>5</a:t>
            </a:fld>
            <a:endParaRPr lang="hr-HR"/>
          </a:p>
        </p:txBody>
      </p:sp>
    </p:spTree>
    <p:extLst>
      <p:ext uri="{BB962C8B-B14F-4D97-AF65-F5344CB8AC3E}">
        <p14:creationId xmlns:p14="http://schemas.microsoft.com/office/powerpoint/2010/main" val="1086229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Applied to Web services[</a:t>
            </a:r>
            <a:r>
              <a:rPr lang="en-US" sz="1200" b="0" i="0" u="none" strike="noStrike" kern="1200" dirty="0" smtClean="0">
                <a:solidFill>
                  <a:schemeClr val="tx1"/>
                </a:solidFill>
                <a:effectLst/>
                <a:latin typeface="+mn-lt"/>
                <a:ea typeface="+mn-ea"/>
                <a:cs typeface="+mn-cs"/>
                <a:hlinkClick r:id="rId3" tooltip="Edit section: Applied to Web services"/>
              </a:rPr>
              <a:t>edit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Web service </a:t>
            </a:r>
            <a:r>
              <a:rPr lang="en-US" sz="1200" b="0" i="0" u="none" strike="noStrike" kern="1200" dirty="0" smtClean="0">
                <a:solidFill>
                  <a:schemeClr val="tx1"/>
                </a:solidFill>
                <a:effectLst/>
                <a:latin typeface="+mn-lt"/>
                <a:ea typeface="+mn-ea"/>
                <a:cs typeface="+mn-cs"/>
                <a:hlinkClick r:id="rId4" tooltip="Application programming interface"/>
              </a:rPr>
              <a:t>APIs</a:t>
            </a:r>
            <a:r>
              <a:rPr lang="en-US" sz="1200" b="0" i="0" kern="1200" dirty="0" smtClean="0">
                <a:solidFill>
                  <a:schemeClr val="tx1"/>
                </a:solidFill>
                <a:effectLst/>
                <a:latin typeface="+mn-lt"/>
                <a:ea typeface="+mn-ea"/>
                <a:cs typeface="+mn-cs"/>
              </a:rPr>
              <a:t> that adhere to the </a:t>
            </a:r>
            <a:r>
              <a:rPr lang="en-US" sz="1200" b="0" i="0" u="none" strike="noStrike" kern="1200" dirty="0" smtClean="0">
                <a:solidFill>
                  <a:schemeClr val="tx1"/>
                </a:solidFill>
                <a:effectLst/>
                <a:latin typeface="+mn-lt"/>
                <a:ea typeface="+mn-ea"/>
                <a:cs typeface="+mn-cs"/>
                <a:hlinkClick r:id="rId5"/>
              </a:rPr>
              <a:t>REST architectural constraints</a:t>
            </a:r>
            <a:r>
              <a:rPr lang="en-US" sz="1200" b="0" i="0" kern="1200" dirty="0" smtClean="0">
                <a:solidFill>
                  <a:schemeClr val="tx1"/>
                </a:solidFill>
                <a:effectLst/>
                <a:latin typeface="+mn-lt"/>
                <a:ea typeface="+mn-ea"/>
                <a:cs typeface="+mn-cs"/>
              </a:rPr>
              <a:t> are called RESTful APIs.</a:t>
            </a:r>
            <a:r>
              <a:rPr lang="en-US" sz="1200" b="0" i="0" u="none" strike="noStrike" kern="1200" baseline="30000" dirty="0" smtClean="0">
                <a:solidFill>
                  <a:schemeClr val="tx1"/>
                </a:solidFill>
                <a:effectLst/>
                <a:latin typeface="+mn-lt"/>
                <a:ea typeface="+mn-ea"/>
                <a:cs typeface="+mn-cs"/>
                <a:hlinkClick r:id="rId6"/>
              </a:rPr>
              <a:t>[13]</a:t>
            </a:r>
            <a:r>
              <a:rPr lang="en-US" sz="1200" b="0" i="0" kern="1200" dirty="0" smtClean="0">
                <a:solidFill>
                  <a:schemeClr val="tx1"/>
                </a:solidFill>
                <a:effectLst/>
                <a:latin typeface="+mn-lt"/>
                <a:ea typeface="+mn-ea"/>
                <a:cs typeface="+mn-cs"/>
              </a:rPr>
              <a:t> HTTP-based RESTful APIs are defined with the following aspects:</a:t>
            </a:r>
            <a:r>
              <a:rPr lang="en-US" sz="1200" b="0" i="0" u="none" strike="noStrike" kern="1200" baseline="30000" dirty="0" smtClean="0">
                <a:solidFill>
                  <a:schemeClr val="tx1"/>
                </a:solidFill>
                <a:effectLst/>
                <a:latin typeface="+mn-lt"/>
                <a:ea typeface="+mn-ea"/>
                <a:cs typeface="+mn-cs"/>
                <a:hlinkClick r:id="rId7"/>
              </a:rPr>
              <a:t>[14]</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base </a:t>
            </a:r>
            <a:r>
              <a:rPr lang="en-US" sz="1200" b="0" i="0" u="none" strike="noStrike" kern="1200" dirty="0" smtClean="0">
                <a:solidFill>
                  <a:schemeClr val="tx1"/>
                </a:solidFill>
                <a:effectLst/>
                <a:latin typeface="+mn-lt"/>
                <a:ea typeface="+mn-ea"/>
                <a:cs typeface="+mn-cs"/>
                <a:hlinkClick r:id="rId8" tooltip="URL"/>
              </a:rPr>
              <a:t>URL</a:t>
            </a:r>
            <a:r>
              <a:rPr lang="en-US" sz="1200" b="0" i="0" kern="1200" dirty="0" smtClean="0">
                <a:solidFill>
                  <a:schemeClr val="tx1"/>
                </a:solidFill>
                <a:effectLst/>
                <a:latin typeface="+mn-lt"/>
                <a:ea typeface="+mn-ea"/>
                <a:cs typeface="+mn-cs"/>
              </a:rPr>
              <a:t>, such as http://api.example.com/resources/</a:t>
            </a:r>
          </a:p>
          <a:p>
            <a:r>
              <a:rPr lang="en-US" sz="1200" b="0" i="0" kern="1200" dirty="0" smtClean="0">
                <a:solidFill>
                  <a:schemeClr val="tx1"/>
                </a:solidFill>
                <a:effectLst/>
                <a:latin typeface="+mn-lt"/>
                <a:ea typeface="+mn-ea"/>
                <a:cs typeface="+mn-cs"/>
              </a:rPr>
              <a:t>an </a:t>
            </a:r>
            <a:r>
              <a:rPr lang="en-US" sz="1200" b="0" i="0" u="none" strike="noStrike" kern="1200" dirty="0" smtClean="0">
                <a:solidFill>
                  <a:schemeClr val="tx1"/>
                </a:solidFill>
                <a:effectLst/>
                <a:latin typeface="+mn-lt"/>
                <a:ea typeface="+mn-ea"/>
                <a:cs typeface="+mn-cs"/>
                <a:hlinkClick r:id="rId9" tooltip="Internet media type"/>
              </a:rPr>
              <a:t>internet media type</a:t>
            </a:r>
            <a:r>
              <a:rPr lang="en-US" sz="1200" b="0" i="0" kern="1200" dirty="0" smtClean="0">
                <a:solidFill>
                  <a:schemeClr val="tx1"/>
                </a:solidFill>
                <a:effectLst/>
                <a:latin typeface="+mn-lt"/>
                <a:ea typeface="+mn-ea"/>
                <a:cs typeface="+mn-cs"/>
              </a:rPr>
              <a:t> that defines state transition data elements (e.g., Atom, </a:t>
            </a:r>
            <a:r>
              <a:rPr lang="en-US" sz="1200" b="0" i="0" kern="1200" dirty="0" err="1" smtClean="0">
                <a:solidFill>
                  <a:schemeClr val="tx1"/>
                </a:solidFill>
                <a:effectLst/>
                <a:latin typeface="+mn-lt"/>
                <a:ea typeface="+mn-ea"/>
                <a:cs typeface="+mn-cs"/>
              </a:rPr>
              <a:t>microformats</a:t>
            </a:r>
            <a:r>
              <a:rPr lang="en-US" sz="1200" b="0" i="0" kern="1200" dirty="0" smtClean="0">
                <a:solidFill>
                  <a:schemeClr val="tx1"/>
                </a:solidFill>
                <a:effectLst/>
                <a:latin typeface="+mn-lt"/>
                <a:ea typeface="+mn-ea"/>
                <a:cs typeface="+mn-cs"/>
              </a:rPr>
              <a:t>, application/</a:t>
            </a:r>
            <a:r>
              <a:rPr lang="en-US" sz="1200" b="0" i="0" kern="1200" dirty="0" err="1" smtClean="0">
                <a:solidFill>
                  <a:schemeClr val="tx1"/>
                </a:solidFill>
                <a:effectLst/>
                <a:latin typeface="+mn-lt"/>
                <a:ea typeface="+mn-ea"/>
                <a:cs typeface="+mn-cs"/>
              </a:rPr>
              <a:t>vnd.collection+json</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7"/>
              </a:rPr>
              <a:t>[14]</a:t>
            </a:r>
            <a:r>
              <a:rPr lang="en-US" sz="1200" b="0" i="0" kern="1200" baseline="30000" dirty="0" smtClean="0">
                <a:solidFill>
                  <a:schemeClr val="tx1"/>
                </a:solidFill>
                <a:effectLst/>
                <a:latin typeface="+mn-lt"/>
                <a:ea typeface="+mn-ea"/>
                <a:cs typeface="+mn-cs"/>
              </a:rPr>
              <a:t>:91–99</a:t>
            </a:r>
            <a:r>
              <a:rPr lang="en-US" sz="1200" b="0" i="0" kern="1200" dirty="0" smtClean="0">
                <a:solidFill>
                  <a:schemeClr val="tx1"/>
                </a:solidFill>
                <a:effectLst/>
                <a:latin typeface="+mn-lt"/>
                <a:ea typeface="+mn-ea"/>
                <a:cs typeface="+mn-cs"/>
              </a:rPr>
              <a:t> etc.) The current representation tells the client how to compose requests for transitions to all the next available application states. This could be as simple as a URL or as complex as a Java applet.</a:t>
            </a:r>
            <a:r>
              <a:rPr lang="en-US" sz="1200" b="0" i="0" u="none" strike="noStrike" kern="1200" baseline="30000" dirty="0" smtClean="0">
                <a:solidFill>
                  <a:schemeClr val="tx1"/>
                </a:solidFill>
                <a:effectLst/>
                <a:latin typeface="+mn-lt"/>
                <a:ea typeface="+mn-ea"/>
                <a:cs typeface="+mn-cs"/>
                <a:hlinkClick r:id="rId10"/>
              </a:rPr>
              <a:t>[15]</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standard </a:t>
            </a:r>
            <a:r>
              <a:rPr lang="en-US" sz="1200" b="0" i="0" u="none" strike="noStrike" kern="1200" dirty="0" smtClean="0">
                <a:solidFill>
                  <a:schemeClr val="tx1"/>
                </a:solidFill>
                <a:effectLst/>
                <a:latin typeface="+mn-lt"/>
                <a:ea typeface="+mn-ea"/>
                <a:cs typeface="+mn-cs"/>
                <a:hlinkClick r:id="rId11" tooltip="HTTP method"/>
              </a:rPr>
              <a:t>HTTP methods</a:t>
            </a:r>
            <a:r>
              <a:rPr lang="en-US" sz="1200" b="0" i="0" kern="1200" dirty="0" smtClean="0">
                <a:solidFill>
                  <a:schemeClr val="tx1"/>
                </a:solidFill>
                <a:effectLst/>
                <a:latin typeface="+mn-lt"/>
                <a:ea typeface="+mn-ea"/>
                <a:cs typeface="+mn-cs"/>
              </a:rPr>
              <a:t> (e.g., OPTIONS, GET, PUT, POST, and DELETE)</a:t>
            </a:r>
            <a:r>
              <a:rPr lang="en-US" sz="1200" b="0" i="0" u="none" strike="noStrike" kern="1200" baseline="30000" dirty="0" smtClean="0">
                <a:solidFill>
                  <a:schemeClr val="tx1"/>
                </a:solidFill>
                <a:effectLst/>
                <a:latin typeface="+mn-lt"/>
                <a:ea typeface="+mn-ea"/>
                <a:cs typeface="+mn-cs"/>
                <a:hlinkClick r:id="rId12"/>
              </a:rPr>
              <a:t>[16]</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Relationship between URL and HTTP methods</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13" tooltip="Edit section: Relationship between URL and HTTP methods"/>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following table shows how HTTP methods are typically used in a RESTful API:</a:t>
            </a:r>
          </a:p>
          <a:p>
            <a:r>
              <a:rPr lang="en-US" dirty="0" smtClean="0"/>
              <a:t>HTTP </a:t>
            </a:r>
            <a:r>
              <a:rPr lang="en-US" dirty="0" err="1" smtClean="0"/>
              <a:t>methodsUniform</a:t>
            </a:r>
            <a:r>
              <a:rPr lang="en-US" dirty="0" smtClean="0"/>
              <a:t> Resource Locator (URL)</a:t>
            </a:r>
            <a:r>
              <a:rPr lang="en-US" dirty="0" err="1" smtClean="0"/>
              <a:t>GETPUTPOSTDELETECollection</a:t>
            </a:r>
            <a:r>
              <a:rPr lang="en-US" dirty="0" smtClean="0"/>
              <a:t>, such as http://api.example.com/resources/</a:t>
            </a:r>
            <a:r>
              <a:rPr lang="en-US" b="1" dirty="0" smtClean="0">
                <a:effectLst/>
              </a:rPr>
              <a:t>List</a:t>
            </a:r>
            <a:r>
              <a:rPr lang="en-US" dirty="0" smtClean="0">
                <a:effectLst/>
              </a:rPr>
              <a:t> the URIs and perhaps other details of the collection's </a:t>
            </a:r>
            <a:r>
              <a:rPr lang="en-US" dirty="0" err="1" smtClean="0">
                <a:effectLst/>
              </a:rPr>
              <a:t>members.</a:t>
            </a:r>
            <a:r>
              <a:rPr lang="en-US" b="1" dirty="0" err="1" smtClean="0">
                <a:effectLst/>
              </a:rPr>
              <a:t>Replace</a:t>
            </a:r>
            <a:r>
              <a:rPr lang="en-US" dirty="0" smtClean="0">
                <a:effectLst/>
              </a:rPr>
              <a:t> the entire collection with another </a:t>
            </a:r>
            <a:r>
              <a:rPr lang="en-US" dirty="0" err="1" smtClean="0">
                <a:effectLst/>
              </a:rPr>
              <a:t>collection.</a:t>
            </a:r>
            <a:r>
              <a:rPr lang="en-US" b="1" dirty="0" err="1" smtClean="0">
                <a:effectLst/>
              </a:rPr>
              <a:t>Create</a:t>
            </a:r>
            <a:r>
              <a:rPr lang="en-US" dirty="0" smtClean="0">
                <a:effectLst/>
              </a:rPr>
              <a:t> a new entry in the collection. The new entry's URI is assigned automatically and is usually returned by the operation.</a:t>
            </a:r>
            <a:r>
              <a:rPr lang="en-US" sz="1200" b="0" i="0" u="none" strike="noStrike" kern="1200" baseline="30000" dirty="0" smtClean="0">
                <a:solidFill>
                  <a:schemeClr val="tx1"/>
                </a:solidFill>
                <a:effectLst/>
                <a:latin typeface="+mn-lt"/>
                <a:ea typeface="+mn-ea"/>
                <a:cs typeface="+mn-cs"/>
                <a:hlinkClick r:id="rId14"/>
              </a:rPr>
              <a:t>[17]</a:t>
            </a:r>
            <a:r>
              <a:rPr lang="en-US" b="1" dirty="0" smtClean="0">
                <a:effectLst/>
              </a:rPr>
              <a:t>Delete</a:t>
            </a:r>
            <a:r>
              <a:rPr lang="en-US" dirty="0" smtClean="0">
                <a:effectLst/>
              </a:rPr>
              <a:t> the entire </a:t>
            </a:r>
            <a:r>
              <a:rPr lang="en-US" dirty="0" err="1" smtClean="0">
                <a:effectLst/>
              </a:rPr>
              <a:t>collection.</a:t>
            </a:r>
            <a:r>
              <a:rPr lang="en-US" dirty="0" err="1" smtClean="0"/>
              <a:t>Element</a:t>
            </a:r>
            <a:r>
              <a:rPr lang="en-US" dirty="0" smtClean="0"/>
              <a:t>, such as http://api.example.com/resources/item17</a:t>
            </a:r>
            <a:r>
              <a:rPr lang="en-US" b="1" dirty="0" smtClean="0">
                <a:effectLst/>
              </a:rPr>
              <a:t>Retrieve</a:t>
            </a:r>
            <a:r>
              <a:rPr lang="en-US" dirty="0" smtClean="0">
                <a:effectLst/>
              </a:rPr>
              <a:t> a representation of the addressed member of the collection, expressed in an appropriate Internet media </a:t>
            </a:r>
            <a:r>
              <a:rPr lang="en-US" dirty="0" err="1" smtClean="0">
                <a:effectLst/>
              </a:rPr>
              <a:t>type.</a:t>
            </a:r>
            <a:r>
              <a:rPr lang="en-US" b="1" dirty="0" err="1" smtClean="0">
                <a:effectLst/>
              </a:rPr>
              <a:t>Replace</a:t>
            </a:r>
            <a:r>
              <a:rPr lang="en-US" dirty="0" smtClean="0">
                <a:effectLst/>
              </a:rPr>
              <a:t> the addressed member of the collection, or if it does not exist, </a:t>
            </a:r>
            <a:r>
              <a:rPr lang="en-US" b="1" dirty="0" smtClean="0">
                <a:effectLst/>
              </a:rPr>
              <a:t>create</a:t>
            </a:r>
            <a:r>
              <a:rPr lang="en-US" dirty="0" smtClean="0">
                <a:effectLst/>
              </a:rPr>
              <a:t> </a:t>
            </a:r>
            <a:r>
              <a:rPr lang="en-US" dirty="0" err="1" smtClean="0">
                <a:effectLst/>
              </a:rPr>
              <a:t>it.Not</a:t>
            </a:r>
            <a:r>
              <a:rPr lang="en-US" dirty="0" smtClean="0">
                <a:effectLst/>
              </a:rPr>
              <a:t> generally used. Treat the addressed member as a collection in its own right and </a:t>
            </a:r>
            <a:r>
              <a:rPr lang="en-US" b="1" dirty="0" smtClean="0">
                <a:effectLst/>
              </a:rPr>
              <a:t>create</a:t>
            </a:r>
            <a:r>
              <a:rPr lang="en-US" dirty="0" smtClean="0">
                <a:effectLst/>
              </a:rPr>
              <a:t> a new entry within it.</a:t>
            </a:r>
            <a:r>
              <a:rPr lang="en-US" sz="1200" b="0" i="0" u="none" strike="noStrike" kern="1200" baseline="30000" dirty="0" smtClean="0">
                <a:solidFill>
                  <a:schemeClr val="tx1"/>
                </a:solidFill>
                <a:effectLst/>
                <a:latin typeface="+mn-lt"/>
                <a:ea typeface="+mn-ea"/>
                <a:cs typeface="+mn-cs"/>
                <a:hlinkClick r:id="rId14"/>
              </a:rPr>
              <a:t>[17]</a:t>
            </a:r>
            <a:r>
              <a:rPr lang="en-US" b="1" dirty="0" smtClean="0">
                <a:effectLst/>
              </a:rPr>
              <a:t>Delete</a:t>
            </a:r>
            <a:r>
              <a:rPr lang="en-US" dirty="0" smtClean="0">
                <a:effectLst/>
              </a:rPr>
              <a:t> the addressed member of the </a:t>
            </a:r>
            <a:r>
              <a:rPr lang="en-US" dirty="0" err="1" smtClean="0">
                <a:effectLst/>
              </a:rPr>
              <a:t>collection.</a:t>
            </a:r>
            <a:r>
              <a:rPr lang="en-US" sz="1200" b="0" i="0" kern="1200" dirty="0" err="1" smtClean="0">
                <a:solidFill>
                  <a:schemeClr val="tx1"/>
                </a:solidFill>
                <a:effectLst/>
                <a:latin typeface="+mn-lt"/>
                <a:ea typeface="+mn-ea"/>
                <a:cs typeface="+mn-cs"/>
              </a:rPr>
              <a:t>The</a:t>
            </a:r>
            <a:r>
              <a:rPr lang="en-US" sz="1200" b="0" i="0" kern="1200" dirty="0" smtClean="0">
                <a:solidFill>
                  <a:schemeClr val="tx1"/>
                </a:solidFill>
                <a:effectLst/>
                <a:latin typeface="+mn-lt"/>
                <a:ea typeface="+mn-ea"/>
                <a:cs typeface="+mn-cs"/>
              </a:rPr>
              <a:t> GET method is a </a:t>
            </a:r>
            <a:r>
              <a:rPr lang="en-US" sz="1200" b="0" i="0" u="none" strike="noStrike" kern="1200" dirty="0" smtClean="0">
                <a:solidFill>
                  <a:schemeClr val="tx1"/>
                </a:solidFill>
                <a:effectLst/>
                <a:latin typeface="+mn-lt"/>
                <a:ea typeface="+mn-ea"/>
                <a:cs typeface="+mn-cs"/>
                <a:hlinkClick r:id="rId15" tooltip="Hypertext Transfer Protocol"/>
              </a:rPr>
              <a:t>safe method</a:t>
            </a:r>
            <a:r>
              <a:rPr lang="en-US" sz="1200" b="0" i="0" kern="1200" dirty="0" smtClean="0">
                <a:solidFill>
                  <a:schemeClr val="tx1"/>
                </a:solidFill>
                <a:effectLst/>
                <a:latin typeface="+mn-lt"/>
                <a:ea typeface="+mn-ea"/>
                <a:cs typeface="+mn-cs"/>
              </a:rPr>
              <a:t> (or </a:t>
            </a:r>
            <a:r>
              <a:rPr lang="en-US" sz="1200" b="0" i="1" u="none" strike="noStrike" kern="1200" dirty="0" err="1" smtClean="0">
                <a:solidFill>
                  <a:schemeClr val="tx1"/>
                </a:solidFill>
                <a:effectLst/>
                <a:latin typeface="+mn-lt"/>
                <a:ea typeface="+mn-ea"/>
                <a:cs typeface="+mn-cs"/>
                <a:hlinkClick r:id="rId16" tooltip="wiktionary:nullipotent"/>
              </a:rPr>
              <a:t>nullipotent</a:t>
            </a:r>
            <a:r>
              <a:rPr lang="en-US" sz="1200" b="0" i="0" kern="1200" dirty="0" smtClean="0">
                <a:solidFill>
                  <a:schemeClr val="tx1"/>
                </a:solidFill>
                <a:effectLst/>
                <a:latin typeface="+mn-lt"/>
                <a:ea typeface="+mn-ea"/>
                <a:cs typeface="+mn-cs"/>
              </a:rPr>
              <a:t>), meaning that calling it produces no </a:t>
            </a:r>
            <a:r>
              <a:rPr lang="en-US" sz="1200" b="0" i="0" u="none" strike="noStrike" kern="1200" dirty="0" smtClean="0">
                <a:solidFill>
                  <a:schemeClr val="tx1"/>
                </a:solidFill>
                <a:effectLst/>
                <a:latin typeface="+mn-lt"/>
                <a:ea typeface="+mn-ea"/>
                <a:cs typeface="+mn-cs"/>
                <a:hlinkClick r:id="rId17" tooltip="Side effect (computer science)"/>
              </a:rPr>
              <a:t>side-effects</a:t>
            </a:r>
            <a:r>
              <a:rPr lang="en-US" sz="1200" b="0" i="0" kern="1200" dirty="0" smtClean="0">
                <a:solidFill>
                  <a:schemeClr val="tx1"/>
                </a:solidFill>
                <a:effectLst/>
                <a:latin typeface="+mn-lt"/>
                <a:ea typeface="+mn-ea"/>
                <a:cs typeface="+mn-cs"/>
              </a:rPr>
              <a:t>: retrieving or accessing a record does not change it. The PUT and DELETE methods are </a:t>
            </a:r>
            <a:r>
              <a:rPr lang="en-US" sz="1200" b="0" i="0" u="none" strike="noStrike" kern="1200" dirty="0" smtClean="0">
                <a:solidFill>
                  <a:schemeClr val="tx1"/>
                </a:solidFill>
                <a:effectLst/>
                <a:latin typeface="+mn-lt"/>
                <a:ea typeface="+mn-ea"/>
                <a:cs typeface="+mn-cs"/>
                <a:hlinkClick r:id="rId18" tooltip="Idempotent"/>
              </a:rPr>
              <a:t>idempotent</a:t>
            </a:r>
            <a:r>
              <a:rPr lang="en-US" sz="1200" b="0" i="0" kern="1200" dirty="0" smtClean="0">
                <a:solidFill>
                  <a:schemeClr val="tx1"/>
                </a:solidFill>
                <a:effectLst/>
                <a:latin typeface="+mn-lt"/>
                <a:ea typeface="+mn-ea"/>
                <a:cs typeface="+mn-cs"/>
              </a:rPr>
              <a:t>, meaning that the state of the system exposed by the API is unchanged no matter how many times the same request is repeated.</a:t>
            </a:r>
          </a:p>
          <a:p>
            <a:r>
              <a:rPr lang="en-US" sz="1200" b="0" i="0" kern="1200" dirty="0" smtClean="0">
                <a:solidFill>
                  <a:schemeClr val="tx1"/>
                </a:solidFill>
                <a:effectLst/>
                <a:latin typeface="+mn-lt"/>
                <a:ea typeface="+mn-ea"/>
                <a:cs typeface="+mn-cs"/>
              </a:rPr>
              <a:t>Unlike </a:t>
            </a:r>
            <a:r>
              <a:rPr lang="en-US" sz="1200" b="0" i="0" u="none" strike="noStrike" kern="1200" dirty="0" smtClean="0">
                <a:solidFill>
                  <a:schemeClr val="tx1"/>
                </a:solidFill>
                <a:effectLst/>
                <a:latin typeface="+mn-lt"/>
                <a:ea typeface="+mn-ea"/>
                <a:cs typeface="+mn-cs"/>
                <a:hlinkClick r:id="rId19" tooltip="SOAP"/>
              </a:rPr>
              <a:t>SOAP</a:t>
            </a:r>
            <a:r>
              <a:rPr lang="en-US" sz="1200" b="0" i="0" kern="1200" dirty="0" smtClean="0">
                <a:solidFill>
                  <a:schemeClr val="tx1"/>
                </a:solidFill>
                <a:effectLst/>
                <a:latin typeface="+mn-lt"/>
                <a:ea typeface="+mn-ea"/>
                <a:cs typeface="+mn-cs"/>
              </a:rPr>
              <a:t>-based Web services, there is no "official" standard for RESTful Web APIs.</a:t>
            </a:r>
            <a:r>
              <a:rPr lang="en-US" sz="1200" b="0" i="0" u="none" strike="noStrike" kern="1200" baseline="30000" dirty="0" smtClean="0">
                <a:solidFill>
                  <a:schemeClr val="tx1"/>
                </a:solidFill>
                <a:effectLst/>
                <a:latin typeface="+mn-lt"/>
                <a:ea typeface="+mn-ea"/>
                <a:cs typeface="+mn-cs"/>
                <a:hlinkClick r:id="rId20"/>
              </a:rPr>
              <a:t>[18]</a:t>
            </a:r>
            <a:r>
              <a:rPr lang="en-US" sz="1200" b="0" i="0" kern="1200" dirty="0" smtClean="0">
                <a:solidFill>
                  <a:schemeClr val="tx1"/>
                </a:solidFill>
                <a:effectLst/>
                <a:latin typeface="+mn-lt"/>
                <a:ea typeface="+mn-ea"/>
                <a:cs typeface="+mn-cs"/>
              </a:rPr>
              <a:t> This is because REST is an architectural style, while SOAP is a protocol. REST is not a standard in itself, but RESTful implementations make use of standards, such as </a:t>
            </a:r>
            <a:r>
              <a:rPr lang="en-US" sz="1200" b="0" i="0" u="none" strike="noStrike" kern="1200" dirty="0" smtClean="0">
                <a:solidFill>
                  <a:schemeClr val="tx1"/>
                </a:solidFill>
                <a:effectLst/>
                <a:latin typeface="+mn-lt"/>
                <a:ea typeface="+mn-ea"/>
                <a:cs typeface="+mn-cs"/>
                <a:hlinkClick r:id="rId21" tooltip="HTTP"/>
              </a:rPr>
              <a:t>HTTP</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2" tooltip="URI"/>
              </a:rPr>
              <a:t>URI</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3" tooltip="JSON"/>
              </a:rPr>
              <a:t>JSON</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24" tooltip="XML"/>
              </a:rPr>
              <a:t>XML</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20"/>
              </a:rPr>
              <a:t>[18]</a:t>
            </a:r>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EF9F0894-A979-4254-A883-6569A1802CEB}" type="slidenum">
              <a:rPr lang="hr-HR" smtClean="0"/>
              <a:t>6</a:t>
            </a:fld>
            <a:endParaRPr lang="hr-HR"/>
          </a:p>
        </p:txBody>
      </p:sp>
    </p:spTree>
    <p:extLst>
      <p:ext uri="{BB962C8B-B14F-4D97-AF65-F5344CB8AC3E}">
        <p14:creationId xmlns:p14="http://schemas.microsoft.com/office/powerpoint/2010/main" val="280179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http://stackoverflow.com/questions/840653/wsdl-vs-rest-pros-and-cons</a:t>
            </a:r>
          </a:p>
          <a:p>
            <a:endParaRPr lang="hr-HR" dirty="0"/>
          </a:p>
        </p:txBody>
      </p:sp>
      <p:sp>
        <p:nvSpPr>
          <p:cNvPr id="4" name="Slide Number Placeholder 3"/>
          <p:cNvSpPr>
            <a:spLocks noGrp="1"/>
          </p:cNvSpPr>
          <p:nvPr>
            <p:ph type="sldNum" sz="quarter" idx="10"/>
          </p:nvPr>
        </p:nvSpPr>
        <p:spPr/>
        <p:txBody>
          <a:bodyPr/>
          <a:lstStyle/>
          <a:p>
            <a:fld id="{EF9F0894-A979-4254-A883-6569A1802CEB}" type="slidenum">
              <a:rPr lang="hr-HR" smtClean="0"/>
              <a:t>7</a:t>
            </a:fld>
            <a:endParaRPr lang="hr-HR"/>
          </a:p>
        </p:txBody>
      </p:sp>
    </p:spTree>
    <p:extLst>
      <p:ext uri="{BB962C8B-B14F-4D97-AF65-F5344CB8AC3E}">
        <p14:creationId xmlns:p14="http://schemas.microsoft.com/office/powerpoint/2010/main" val="524977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r-H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p>
            <a:fld id="{AE97022B-3D63-445C-8DEA-85C886D5E45D}"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A1E1673A-F176-4CC5-983F-CE9CB603EEA3}" type="slidenum">
              <a:rPr lang="hr-HR" smtClean="0"/>
              <a:t>‹#›</a:t>
            </a:fld>
            <a:endParaRPr lang="hr-HR"/>
          </a:p>
        </p:txBody>
      </p:sp>
    </p:spTree>
    <p:extLst>
      <p:ext uri="{BB962C8B-B14F-4D97-AF65-F5344CB8AC3E}">
        <p14:creationId xmlns:p14="http://schemas.microsoft.com/office/powerpoint/2010/main" val="4146630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AE97022B-3D63-445C-8DEA-85C886D5E45D}"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A1E1673A-F176-4CC5-983F-CE9CB603EEA3}" type="slidenum">
              <a:rPr lang="hr-HR" smtClean="0"/>
              <a:t>‹#›</a:t>
            </a:fld>
            <a:endParaRPr lang="hr-HR"/>
          </a:p>
        </p:txBody>
      </p:sp>
    </p:spTree>
    <p:extLst>
      <p:ext uri="{BB962C8B-B14F-4D97-AF65-F5344CB8AC3E}">
        <p14:creationId xmlns:p14="http://schemas.microsoft.com/office/powerpoint/2010/main" val="2607834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AE97022B-3D63-445C-8DEA-85C886D5E45D}"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A1E1673A-F176-4CC5-983F-CE9CB603EEA3}" type="slidenum">
              <a:rPr lang="hr-HR" smtClean="0"/>
              <a:t>‹#›</a:t>
            </a:fld>
            <a:endParaRPr lang="hr-HR"/>
          </a:p>
        </p:txBody>
      </p:sp>
    </p:spTree>
    <p:extLst>
      <p:ext uri="{BB962C8B-B14F-4D97-AF65-F5344CB8AC3E}">
        <p14:creationId xmlns:p14="http://schemas.microsoft.com/office/powerpoint/2010/main" val="2200485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AE97022B-3D63-445C-8DEA-85C886D5E45D}"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A1E1673A-F176-4CC5-983F-CE9CB603EEA3}" type="slidenum">
              <a:rPr lang="hr-HR" smtClean="0"/>
              <a:t>‹#›</a:t>
            </a:fld>
            <a:endParaRPr lang="hr-HR"/>
          </a:p>
        </p:txBody>
      </p:sp>
    </p:spTree>
    <p:extLst>
      <p:ext uri="{BB962C8B-B14F-4D97-AF65-F5344CB8AC3E}">
        <p14:creationId xmlns:p14="http://schemas.microsoft.com/office/powerpoint/2010/main" val="2601446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r-H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97022B-3D63-445C-8DEA-85C886D5E45D}"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A1E1673A-F176-4CC5-983F-CE9CB603EEA3}" type="slidenum">
              <a:rPr lang="hr-HR" smtClean="0"/>
              <a:t>‹#›</a:t>
            </a:fld>
            <a:endParaRPr lang="hr-HR"/>
          </a:p>
        </p:txBody>
      </p:sp>
    </p:spTree>
    <p:extLst>
      <p:ext uri="{BB962C8B-B14F-4D97-AF65-F5344CB8AC3E}">
        <p14:creationId xmlns:p14="http://schemas.microsoft.com/office/powerpoint/2010/main" val="3263048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4"/>
          <p:cNvSpPr>
            <a:spLocks noGrp="1"/>
          </p:cNvSpPr>
          <p:nvPr>
            <p:ph type="dt" sz="half" idx="10"/>
          </p:nvPr>
        </p:nvSpPr>
        <p:spPr/>
        <p:txBody>
          <a:bodyPr/>
          <a:lstStyle/>
          <a:p>
            <a:fld id="{AE97022B-3D63-445C-8DEA-85C886D5E45D}" type="datetimeFigureOut">
              <a:rPr lang="hr-HR" smtClean="0"/>
              <a:t>1.5.2017.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A1E1673A-F176-4CC5-983F-CE9CB603EEA3}" type="slidenum">
              <a:rPr lang="hr-HR" smtClean="0"/>
              <a:t>‹#›</a:t>
            </a:fld>
            <a:endParaRPr lang="hr-HR"/>
          </a:p>
        </p:txBody>
      </p:sp>
    </p:spTree>
    <p:extLst>
      <p:ext uri="{BB962C8B-B14F-4D97-AF65-F5344CB8AC3E}">
        <p14:creationId xmlns:p14="http://schemas.microsoft.com/office/powerpoint/2010/main" val="3073794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r-H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6"/>
          <p:cNvSpPr>
            <a:spLocks noGrp="1"/>
          </p:cNvSpPr>
          <p:nvPr>
            <p:ph type="dt" sz="half" idx="10"/>
          </p:nvPr>
        </p:nvSpPr>
        <p:spPr/>
        <p:txBody>
          <a:bodyPr/>
          <a:lstStyle/>
          <a:p>
            <a:fld id="{AE97022B-3D63-445C-8DEA-85C886D5E45D}" type="datetimeFigureOut">
              <a:rPr lang="hr-HR" smtClean="0"/>
              <a:t>1.5.2017.</a:t>
            </a:fld>
            <a:endParaRPr lang="hr-HR"/>
          </a:p>
        </p:txBody>
      </p:sp>
      <p:sp>
        <p:nvSpPr>
          <p:cNvPr id="8" name="Footer Placeholder 7"/>
          <p:cNvSpPr>
            <a:spLocks noGrp="1"/>
          </p:cNvSpPr>
          <p:nvPr>
            <p:ph type="ftr" sz="quarter" idx="11"/>
          </p:nvPr>
        </p:nvSpPr>
        <p:spPr/>
        <p:txBody>
          <a:bodyPr/>
          <a:lstStyle/>
          <a:p>
            <a:endParaRPr lang="hr-HR"/>
          </a:p>
        </p:txBody>
      </p:sp>
      <p:sp>
        <p:nvSpPr>
          <p:cNvPr id="9" name="Slide Number Placeholder 8"/>
          <p:cNvSpPr>
            <a:spLocks noGrp="1"/>
          </p:cNvSpPr>
          <p:nvPr>
            <p:ph type="sldNum" sz="quarter" idx="12"/>
          </p:nvPr>
        </p:nvSpPr>
        <p:spPr/>
        <p:txBody>
          <a:bodyPr/>
          <a:lstStyle/>
          <a:p>
            <a:fld id="{A1E1673A-F176-4CC5-983F-CE9CB603EEA3}" type="slidenum">
              <a:rPr lang="hr-HR" smtClean="0"/>
              <a:t>‹#›</a:t>
            </a:fld>
            <a:endParaRPr lang="hr-HR"/>
          </a:p>
        </p:txBody>
      </p:sp>
    </p:spTree>
    <p:extLst>
      <p:ext uri="{BB962C8B-B14F-4D97-AF65-F5344CB8AC3E}">
        <p14:creationId xmlns:p14="http://schemas.microsoft.com/office/powerpoint/2010/main" val="6466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2"/>
          <p:cNvSpPr>
            <a:spLocks noGrp="1"/>
          </p:cNvSpPr>
          <p:nvPr>
            <p:ph type="dt" sz="half" idx="10"/>
          </p:nvPr>
        </p:nvSpPr>
        <p:spPr/>
        <p:txBody>
          <a:bodyPr/>
          <a:lstStyle/>
          <a:p>
            <a:fld id="{AE97022B-3D63-445C-8DEA-85C886D5E45D}" type="datetimeFigureOut">
              <a:rPr lang="hr-HR" smtClean="0"/>
              <a:t>1.5.2017.</a:t>
            </a:fld>
            <a:endParaRPr lang="hr-HR"/>
          </a:p>
        </p:txBody>
      </p:sp>
      <p:sp>
        <p:nvSpPr>
          <p:cNvPr id="4" name="Footer Placeholder 3"/>
          <p:cNvSpPr>
            <a:spLocks noGrp="1"/>
          </p:cNvSpPr>
          <p:nvPr>
            <p:ph type="ftr" sz="quarter" idx="11"/>
          </p:nvPr>
        </p:nvSpPr>
        <p:spPr/>
        <p:txBody>
          <a:bodyPr/>
          <a:lstStyle/>
          <a:p>
            <a:endParaRPr lang="hr-HR"/>
          </a:p>
        </p:txBody>
      </p:sp>
      <p:sp>
        <p:nvSpPr>
          <p:cNvPr id="5" name="Slide Number Placeholder 4"/>
          <p:cNvSpPr>
            <a:spLocks noGrp="1"/>
          </p:cNvSpPr>
          <p:nvPr>
            <p:ph type="sldNum" sz="quarter" idx="12"/>
          </p:nvPr>
        </p:nvSpPr>
        <p:spPr/>
        <p:txBody>
          <a:bodyPr/>
          <a:lstStyle/>
          <a:p>
            <a:fld id="{A1E1673A-F176-4CC5-983F-CE9CB603EEA3}" type="slidenum">
              <a:rPr lang="hr-HR" smtClean="0"/>
              <a:t>‹#›</a:t>
            </a:fld>
            <a:endParaRPr lang="hr-HR"/>
          </a:p>
        </p:txBody>
      </p:sp>
    </p:spTree>
    <p:extLst>
      <p:ext uri="{BB962C8B-B14F-4D97-AF65-F5344CB8AC3E}">
        <p14:creationId xmlns:p14="http://schemas.microsoft.com/office/powerpoint/2010/main" val="1352597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97022B-3D63-445C-8DEA-85C886D5E45D}" type="datetimeFigureOut">
              <a:rPr lang="hr-HR" smtClean="0"/>
              <a:t>1.5.2017.</a:t>
            </a:fld>
            <a:endParaRPr lang="hr-HR"/>
          </a:p>
        </p:txBody>
      </p:sp>
      <p:sp>
        <p:nvSpPr>
          <p:cNvPr id="3" name="Footer Placeholder 2"/>
          <p:cNvSpPr>
            <a:spLocks noGrp="1"/>
          </p:cNvSpPr>
          <p:nvPr>
            <p:ph type="ftr" sz="quarter" idx="11"/>
          </p:nvPr>
        </p:nvSpPr>
        <p:spPr/>
        <p:txBody>
          <a:bodyPr/>
          <a:lstStyle/>
          <a:p>
            <a:endParaRPr lang="hr-HR"/>
          </a:p>
        </p:txBody>
      </p:sp>
      <p:sp>
        <p:nvSpPr>
          <p:cNvPr id="4" name="Slide Number Placeholder 3"/>
          <p:cNvSpPr>
            <a:spLocks noGrp="1"/>
          </p:cNvSpPr>
          <p:nvPr>
            <p:ph type="sldNum" sz="quarter" idx="12"/>
          </p:nvPr>
        </p:nvSpPr>
        <p:spPr/>
        <p:txBody>
          <a:bodyPr/>
          <a:lstStyle/>
          <a:p>
            <a:fld id="{A1E1673A-F176-4CC5-983F-CE9CB603EEA3}" type="slidenum">
              <a:rPr lang="hr-HR" smtClean="0"/>
              <a:t>‹#›</a:t>
            </a:fld>
            <a:endParaRPr lang="hr-HR"/>
          </a:p>
        </p:txBody>
      </p:sp>
    </p:spTree>
    <p:extLst>
      <p:ext uri="{BB962C8B-B14F-4D97-AF65-F5344CB8AC3E}">
        <p14:creationId xmlns:p14="http://schemas.microsoft.com/office/powerpoint/2010/main" val="404727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97022B-3D63-445C-8DEA-85C886D5E45D}" type="datetimeFigureOut">
              <a:rPr lang="hr-HR" smtClean="0"/>
              <a:t>1.5.2017.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A1E1673A-F176-4CC5-983F-CE9CB603EEA3}" type="slidenum">
              <a:rPr lang="hr-HR" smtClean="0"/>
              <a:t>‹#›</a:t>
            </a:fld>
            <a:endParaRPr lang="hr-HR"/>
          </a:p>
        </p:txBody>
      </p:sp>
    </p:spTree>
    <p:extLst>
      <p:ext uri="{BB962C8B-B14F-4D97-AF65-F5344CB8AC3E}">
        <p14:creationId xmlns:p14="http://schemas.microsoft.com/office/powerpoint/2010/main" val="9990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r-H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97022B-3D63-445C-8DEA-85C886D5E45D}" type="datetimeFigureOut">
              <a:rPr lang="hr-HR" smtClean="0"/>
              <a:t>1.5.2017.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A1E1673A-F176-4CC5-983F-CE9CB603EEA3}" type="slidenum">
              <a:rPr lang="hr-HR" smtClean="0"/>
              <a:t>‹#›</a:t>
            </a:fld>
            <a:endParaRPr lang="hr-HR"/>
          </a:p>
        </p:txBody>
      </p:sp>
    </p:spTree>
    <p:extLst>
      <p:ext uri="{BB962C8B-B14F-4D97-AF65-F5344CB8AC3E}">
        <p14:creationId xmlns:p14="http://schemas.microsoft.com/office/powerpoint/2010/main" val="211040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hr-H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97022B-3D63-445C-8DEA-85C886D5E45D}" type="datetimeFigureOut">
              <a:rPr lang="hr-HR" smtClean="0"/>
              <a:t>1.5.2017.</a:t>
            </a:fld>
            <a:endParaRPr lang="hr-H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E1673A-F176-4CC5-983F-CE9CB603EEA3}" type="slidenum">
              <a:rPr lang="hr-HR" smtClean="0"/>
              <a:t>‹#›</a:t>
            </a:fld>
            <a:endParaRPr lang="hr-HR"/>
          </a:p>
        </p:txBody>
      </p:sp>
    </p:spTree>
    <p:extLst>
      <p:ext uri="{BB962C8B-B14F-4D97-AF65-F5344CB8AC3E}">
        <p14:creationId xmlns:p14="http://schemas.microsoft.com/office/powerpoint/2010/main" val="823461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Web_servic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en.wikipedia.org/wiki/Stateless_protocol" TargetMode="External"/><Relationship Id="rId5" Type="http://schemas.openxmlformats.org/officeDocument/2006/relationships/hyperlink" Target="https://en.wikipedia.org/wiki/Web_resource" TargetMode="External"/><Relationship Id="rId4" Type="http://schemas.openxmlformats.org/officeDocument/2006/relationships/hyperlink" Target="https://en.wikipedia.org/wiki/Internet"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Roy_Fielding" TargetMode="External"/><Relationship Id="rId7" Type="http://schemas.openxmlformats.org/officeDocument/2006/relationships/hyperlink" Target="https://en.wikipedia.org/wiki/Uniform_Resource_Identifi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en.wikipedia.org/wiki/Hypertext_Transfer_Protocol" TargetMode="External"/><Relationship Id="rId5" Type="http://schemas.openxmlformats.org/officeDocument/2006/relationships/hyperlink" Target="https://en.wikipedia.org/wiki/Representational_state_transfer#cite_note-3" TargetMode="External"/><Relationship Id="rId4" Type="http://schemas.openxmlformats.org/officeDocument/2006/relationships/hyperlink" Target="https://en.wikipedia.org/wiki/Representational_state_transfer#cite_note-Fielding-Ch5-2"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JSON" TargetMode="External"/><Relationship Id="rId3" Type="http://schemas.openxmlformats.org/officeDocument/2006/relationships/hyperlink" Target="https://en.wikipedia.org/wiki/WSDL" TargetMode="External"/><Relationship Id="rId7" Type="http://schemas.openxmlformats.org/officeDocument/2006/relationships/hyperlink" Target="https://en.wikipedia.org/wiki/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en.wikipedia.org/wiki/XML" TargetMode="External"/><Relationship Id="rId5" Type="http://schemas.openxmlformats.org/officeDocument/2006/relationships/hyperlink" Target="https://en.wikipedia.org/wiki/URI" TargetMode="External"/><Relationship Id="rId4" Type="http://schemas.openxmlformats.org/officeDocument/2006/relationships/hyperlink" Target="https://en.wikipedia.org/wiki/SOAP" TargetMode="External"/><Relationship Id="rId9" Type="http://schemas.openxmlformats.org/officeDocument/2006/relationships/hyperlink" Target="https://en.wikipedia.org/wiki/HTTP"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HTT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en.wikipedia.org/wiki/Representational_state_transfer#cite_note-thereisnorightway-17" TargetMode="External"/><Relationship Id="rId4" Type="http://schemas.openxmlformats.org/officeDocument/2006/relationships/hyperlink" Target="https://en.wikipedia.org/wiki/HTTP_verb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27535" t="4176" r="27697" b="2733"/>
          <a:stretch/>
        </p:blipFill>
        <p:spPr>
          <a:xfrm>
            <a:off x="3158836" y="2616273"/>
            <a:ext cx="1625696" cy="1690255"/>
          </a:xfrm>
          <a:prstGeom prst="rect">
            <a:avLst/>
          </a:prstGeom>
        </p:spPr>
      </p:pic>
      <p:sp>
        <p:nvSpPr>
          <p:cNvPr id="2" name="Title 1"/>
          <p:cNvSpPr>
            <a:spLocks noGrp="1"/>
          </p:cNvSpPr>
          <p:nvPr>
            <p:ph type="ctrTitle"/>
          </p:nvPr>
        </p:nvSpPr>
        <p:spPr>
          <a:xfrm>
            <a:off x="1524000" y="171595"/>
            <a:ext cx="9144000" cy="2387600"/>
          </a:xfrm>
        </p:spPr>
        <p:txBody>
          <a:bodyPr/>
          <a:lstStyle/>
          <a:p>
            <a:r>
              <a:rPr lang="hr-HR" dirty="0"/>
              <a:t>2-2 REST Servisi-</a:t>
            </a:r>
            <a:r>
              <a:rPr lang="hr-HR" dirty="0" err="1"/>
              <a:t>WebAPI</a:t>
            </a:r>
            <a:endParaRPr lang="hr-HR" dirty="0"/>
          </a:p>
        </p:txBody>
      </p:sp>
      <p:sp>
        <p:nvSpPr>
          <p:cNvPr id="3" name="Subtitle 2"/>
          <p:cNvSpPr>
            <a:spLocks noGrp="1"/>
          </p:cNvSpPr>
          <p:nvPr>
            <p:ph type="subTitle" idx="1"/>
          </p:nvPr>
        </p:nvSpPr>
        <p:spPr>
          <a:xfrm>
            <a:off x="1524000" y="4802765"/>
            <a:ext cx="9144000" cy="1655762"/>
          </a:xfrm>
        </p:spPr>
        <p:txBody>
          <a:bodyPr>
            <a:normAutofit lnSpcReduction="10000"/>
          </a:bodyPr>
          <a:lstStyle/>
          <a:p>
            <a:r>
              <a:rPr lang="hr-HR" dirty="0" smtClean="0"/>
              <a:t>Maro Marčinko</a:t>
            </a:r>
          </a:p>
          <a:p>
            <a:r>
              <a:rPr lang="hr-HR" dirty="0" smtClean="0"/>
              <a:t>Matija Hrženjak</a:t>
            </a:r>
          </a:p>
          <a:p>
            <a:endParaRPr lang="hr-HR" dirty="0"/>
          </a:p>
          <a:p>
            <a:r>
              <a:rPr lang="hr-HR" dirty="0" smtClean="0"/>
              <a:t>IN2, 2017.</a:t>
            </a:r>
            <a:endParaRPr lang="hr-HR" dirty="0"/>
          </a:p>
        </p:txBody>
      </p:sp>
      <p:pic>
        <p:nvPicPr>
          <p:cNvPr id="8" name="Picture 7"/>
          <p:cNvPicPr>
            <a:picLocks noChangeAspect="1"/>
          </p:cNvPicPr>
          <p:nvPr/>
        </p:nvPicPr>
        <p:blipFill rotWithShape="1">
          <a:blip r:embed="rId3"/>
          <a:srcRect t="37740" b="36771"/>
          <a:stretch/>
        </p:blipFill>
        <p:spPr>
          <a:xfrm>
            <a:off x="5418556" y="2950876"/>
            <a:ext cx="4005820" cy="1021050"/>
          </a:xfrm>
          <a:prstGeom prst="rect">
            <a:avLst/>
          </a:prstGeom>
        </p:spPr>
      </p:pic>
    </p:spTree>
    <p:extLst>
      <p:ext uri="{BB962C8B-B14F-4D97-AF65-F5344CB8AC3E}">
        <p14:creationId xmlns:p14="http://schemas.microsoft.com/office/powerpoint/2010/main" val="1713503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b="1" dirty="0" err="1"/>
              <a:t>Representational</a:t>
            </a:r>
            <a:r>
              <a:rPr lang="hr-HR" b="1" dirty="0"/>
              <a:t> </a:t>
            </a:r>
            <a:r>
              <a:rPr lang="hr-HR" b="1" dirty="0" err="1"/>
              <a:t>state</a:t>
            </a:r>
            <a:r>
              <a:rPr lang="hr-HR" b="1" dirty="0"/>
              <a:t> transfer</a:t>
            </a:r>
            <a:r>
              <a:rPr lang="hr-HR" dirty="0"/>
              <a:t> - </a:t>
            </a:r>
            <a:r>
              <a:rPr lang="hr-HR" b="1" dirty="0"/>
              <a:t>REST</a:t>
            </a:r>
            <a:r>
              <a:rPr lang="hr-HR" dirty="0"/>
              <a:t> </a:t>
            </a:r>
          </a:p>
        </p:txBody>
      </p:sp>
      <p:sp>
        <p:nvSpPr>
          <p:cNvPr id="3" name="Content Placeholder 2"/>
          <p:cNvSpPr>
            <a:spLocks noGrp="1"/>
          </p:cNvSpPr>
          <p:nvPr>
            <p:ph idx="1"/>
          </p:nvPr>
        </p:nvSpPr>
        <p:spPr/>
        <p:txBody>
          <a:bodyPr/>
          <a:lstStyle/>
          <a:p>
            <a:pPr marL="0" indent="0">
              <a:buNone/>
            </a:pPr>
            <a:r>
              <a:rPr lang="en-US" b="1" dirty="0"/>
              <a:t>RESTful</a:t>
            </a:r>
            <a:r>
              <a:rPr lang="en-US" dirty="0"/>
              <a:t> </a:t>
            </a:r>
            <a:r>
              <a:rPr lang="en-US" dirty="0">
                <a:hlinkClick r:id="rId3" tooltip="Web service"/>
              </a:rPr>
              <a:t>Web services</a:t>
            </a:r>
            <a:r>
              <a:rPr lang="en-US" dirty="0"/>
              <a:t> are one way of providing interoperability between computer systems on the </a:t>
            </a:r>
            <a:r>
              <a:rPr lang="en-US" dirty="0">
                <a:hlinkClick r:id="rId4" tooltip="Internet"/>
              </a:rPr>
              <a:t>Internet</a:t>
            </a:r>
            <a:r>
              <a:rPr lang="en-US" dirty="0"/>
              <a:t>. REST-compliant Web services allow requesting systems to access and manipulate textual representations of </a:t>
            </a:r>
            <a:r>
              <a:rPr lang="en-US" dirty="0">
                <a:hlinkClick r:id="rId5" tooltip="Web resource"/>
              </a:rPr>
              <a:t>Web resources</a:t>
            </a:r>
            <a:r>
              <a:rPr lang="en-US" dirty="0"/>
              <a:t> using a uniform and predefined set of </a:t>
            </a:r>
            <a:r>
              <a:rPr lang="en-US" dirty="0">
                <a:hlinkClick r:id="rId6" tooltip="Stateless protocol"/>
              </a:rPr>
              <a:t>stateless</a:t>
            </a:r>
            <a:r>
              <a:rPr lang="en-US" dirty="0"/>
              <a:t> operations.</a:t>
            </a:r>
            <a:endParaRPr lang="hr-HR" dirty="0"/>
          </a:p>
        </p:txBody>
      </p:sp>
    </p:spTree>
    <p:extLst>
      <p:ext uri="{BB962C8B-B14F-4D97-AF65-F5344CB8AC3E}">
        <p14:creationId xmlns:p14="http://schemas.microsoft.com/office/powerpoint/2010/main" val="198443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b="1" dirty="0" err="1" smtClean="0"/>
              <a:t>Representational</a:t>
            </a:r>
            <a:r>
              <a:rPr lang="hr-HR" b="1" dirty="0" smtClean="0"/>
              <a:t> </a:t>
            </a:r>
            <a:r>
              <a:rPr lang="hr-HR" b="1" dirty="0" err="1"/>
              <a:t>state</a:t>
            </a:r>
            <a:r>
              <a:rPr lang="hr-HR" b="1" dirty="0"/>
              <a:t> transfer</a:t>
            </a:r>
            <a:r>
              <a:rPr lang="hr-HR" dirty="0"/>
              <a:t> </a:t>
            </a:r>
            <a:r>
              <a:rPr lang="hr-HR" dirty="0" smtClean="0"/>
              <a:t>- </a:t>
            </a:r>
            <a:r>
              <a:rPr lang="hr-HR" b="1" dirty="0" smtClean="0"/>
              <a:t>REST</a:t>
            </a:r>
            <a:r>
              <a:rPr lang="hr-HR" dirty="0" smtClean="0"/>
              <a:t> </a:t>
            </a:r>
            <a:endParaRPr lang="hr-HR" dirty="0"/>
          </a:p>
        </p:txBody>
      </p:sp>
      <p:sp>
        <p:nvSpPr>
          <p:cNvPr id="3" name="Content Placeholder 2"/>
          <p:cNvSpPr>
            <a:spLocks noGrp="1"/>
          </p:cNvSpPr>
          <p:nvPr>
            <p:ph idx="1"/>
          </p:nvPr>
        </p:nvSpPr>
        <p:spPr/>
        <p:txBody>
          <a:bodyPr/>
          <a:lstStyle/>
          <a:p>
            <a:r>
              <a:rPr lang="en-US" dirty="0"/>
              <a:t>The term </a:t>
            </a:r>
            <a:r>
              <a:rPr lang="en-US" i="1" dirty="0"/>
              <a:t>representational state transfer</a:t>
            </a:r>
            <a:r>
              <a:rPr lang="en-US" dirty="0"/>
              <a:t> was introduced and defined in 2000 by </a:t>
            </a:r>
            <a:r>
              <a:rPr lang="en-US" dirty="0">
                <a:hlinkClick r:id="rId3" tooltip="Roy Fielding"/>
              </a:rPr>
              <a:t>Roy Fielding</a:t>
            </a:r>
            <a:r>
              <a:rPr lang="en-US" dirty="0"/>
              <a:t> in his doctoral dissertation.</a:t>
            </a:r>
            <a:r>
              <a:rPr lang="en-US" baseline="30000" dirty="0">
                <a:hlinkClick r:id="rId4"/>
              </a:rPr>
              <a:t>[2]</a:t>
            </a:r>
            <a:r>
              <a:rPr lang="en-US" baseline="30000" dirty="0">
                <a:hlinkClick r:id="rId5"/>
              </a:rPr>
              <a:t>[3]</a:t>
            </a:r>
            <a:r>
              <a:rPr lang="en-US" dirty="0"/>
              <a:t> Fielding used REST to design </a:t>
            </a:r>
            <a:r>
              <a:rPr lang="en-US" dirty="0">
                <a:hlinkClick r:id="rId6" tooltip="Hypertext Transfer Protocol"/>
              </a:rPr>
              <a:t>HTTP</a:t>
            </a:r>
            <a:r>
              <a:rPr lang="en-US" dirty="0"/>
              <a:t> 1.1 and </a:t>
            </a:r>
            <a:r>
              <a:rPr lang="en-US" dirty="0">
                <a:hlinkClick r:id="rId7" tooltip="Uniform Resource Identifier"/>
              </a:rPr>
              <a:t>Uniform Resource Identifiers</a:t>
            </a:r>
            <a:r>
              <a:rPr lang="en-US" dirty="0"/>
              <a:t> (URI</a:t>
            </a:r>
            <a:r>
              <a:rPr lang="en-US" dirty="0" smtClean="0"/>
              <a:t>)</a:t>
            </a:r>
            <a:endParaRPr lang="hr-HR" dirty="0" smtClean="0"/>
          </a:p>
          <a:p>
            <a:r>
              <a:rPr lang="en-US" dirty="0"/>
              <a:t>it is a network of Web resources (a virtual state-machine) where the user progresses through the application by selecting </a:t>
            </a:r>
            <a:r>
              <a:rPr lang="en-US" dirty="0" smtClean="0"/>
              <a:t>links</a:t>
            </a:r>
            <a:r>
              <a:rPr lang="hr-HR" dirty="0" smtClean="0"/>
              <a:t> (/</a:t>
            </a:r>
            <a:r>
              <a:rPr lang="hr-HR" dirty="0" err="1" smtClean="0"/>
              <a:t>user</a:t>
            </a:r>
            <a:r>
              <a:rPr lang="hr-HR" dirty="0" smtClean="0"/>
              <a:t>/</a:t>
            </a:r>
            <a:r>
              <a:rPr lang="hr-HR" dirty="0" err="1" smtClean="0"/>
              <a:t>hrvoje</a:t>
            </a:r>
            <a:r>
              <a:rPr lang="hr-HR" dirty="0" smtClean="0"/>
              <a:t>) </a:t>
            </a:r>
            <a:r>
              <a:rPr lang="en-US" dirty="0" smtClean="0"/>
              <a:t>and </a:t>
            </a:r>
            <a:r>
              <a:rPr lang="en-US" dirty="0"/>
              <a:t>operations such as GET or DELETE (state transitions), resulting in the next resource (representing the next state of the application) being transferred to the user for their use</a:t>
            </a:r>
            <a:endParaRPr lang="hr-HR" dirty="0" smtClean="0"/>
          </a:p>
          <a:p>
            <a:endParaRPr lang="hr-HR" dirty="0"/>
          </a:p>
        </p:txBody>
      </p:sp>
    </p:spTree>
    <p:extLst>
      <p:ext uri="{BB962C8B-B14F-4D97-AF65-F5344CB8AC3E}">
        <p14:creationId xmlns:p14="http://schemas.microsoft.com/office/powerpoint/2010/main" val="2891587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b="1" dirty="0" err="1" smtClean="0"/>
              <a:t>Representational</a:t>
            </a:r>
            <a:r>
              <a:rPr lang="hr-HR" b="1" dirty="0" smtClean="0"/>
              <a:t> </a:t>
            </a:r>
            <a:r>
              <a:rPr lang="hr-HR" b="1" dirty="0" err="1"/>
              <a:t>state</a:t>
            </a:r>
            <a:r>
              <a:rPr lang="hr-HR" b="1" dirty="0"/>
              <a:t> transfer</a:t>
            </a:r>
            <a:r>
              <a:rPr lang="hr-HR" dirty="0"/>
              <a:t> </a:t>
            </a:r>
            <a:r>
              <a:rPr lang="hr-HR" dirty="0" smtClean="0"/>
              <a:t>- </a:t>
            </a:r>
            <a:r>
              <a:rPr lang="hr-HR" b="1" dirty="0" smtClean="0"/>
              <a:t>REST</a:t>
            </a:r>
            <a:r>
              <a:rPr lang="hr-HR" dirty="0" smtClean="0"/>
              <a:t> </a:t>
            </a:r>
            <a:endParaRPr lang="hr-HR" dirty="0"/>
          </a:p>
        </p:txBody>
      </p:sp>
      <p:sp>
        <p:nvSpPr>
          <p:cNvPr id="3" name="Content Placeholder 2"/>
          <p:cNvSpPr>
            <a:spLocks noGrp="1"/>
          </p:cNvSpPr>
          <p:nvPr>
            <p:ph idx="1"/>
          </p:nvPr>
        </p:nvSpPr>
        <p:spPr/>
        <p:txBody>
          <a:bodyPr/>
          <a:lstStyle/>
          <a:p>
            <a:r>
              <a:rPr lang="hr-HR" dirty="0" smtClean="0"/>
              <a:t>T</a:t>
            </a:r>
            <a:r>
              <a:rPr lang="en-US" dirty="0" smtClean="0"/>
              <a:t>here </a:t>
            </a:r>
            <a:r>
              <a:rPr lang="en-US" dirty="0"/>
              <a:t>is no "official" standard for RESTful Web </a:t>
            </a:r>
            <a:r>
              <a:rPr lang="en-US" dirty="0" smtClean="0"/>
              <a:t>APIs</a:t>
            </a:r>
            <a:endParaRPr lang="hr-HR" dirty="0" smtClean="0"/>
          </a:p>
          <a:p>
            <a:r>
              <a:rPr lang="en-US" dirty="0"/>
              <a:t>REST is an architectural </a:t>
            </a:r>
            <a:r>
              <a:rPr lang="en-US" dirty="0" smtClean="0"/>
              <a:t>style</a:t>
            </a:r>
            <a:r>
              <a:rPr lang="hr-HR" dirty="0" smtClean="0"/>
              <a:t> (</a:t>
            </a:r>
            <a:r>
              <a:rPr lang="hr-HR" dirty="0" err="1"/>
              <a:t>while</a:t>
            </a:r>
            <a:r>
              <a:rPr lang="hr-HR" dirty="0"/>
              <a:t> SOAP </a:t>
            </a:r>
            <a:r>
              <a:rPr lang="hr-HR" dirty="0" err="1"/>
              <a:t>is</a:t>
            </a:r>
            <a:r>
              <a:rPr lang="hr-HR" dirty="0"/>
              <a:t> a </a:t>
            </a:r>
            <a:r>
              <a:rPr lang="hr-HR" dirty="0" err="1" smtClean="0"/>
              <a:t>protocol</a:t>
            </a:r>
            <a:r>
              <a:rPr lang="hr-HR" dirty="0" smtClean="0"/>
              <a:t>)</a:t>
            </a:r>
          </a:p>
          <a:p>
            <a:r>
              <a:rPr lang="hr-HR" dirty="0" err="1" smtClean="0"/>
              <a:t>Other</a:t>
            </a:r>
            <a:r>
              <a:rPr lang="hr-HR" dirty="0" smtClean="0"/>
              <a:t> </a:t>
            </a:r>
            <a:r>
              <a:rPr lang="hr-HR" dirty="0" err="1" smtClean="0"/>
              <a:t>forms</a:t>
            </a:r>
            <a:r>
              <a:rPr lang="hr-HR" dirty="0" smtClean="0"/>
              <a:t> </a:t>
            </a:r>
            <a:r>
              <a:rPr lang="hr-HR" dirty="0" err="1" smtClean="0"/>
              <a:t>of</a:t>
            </a:r>
            <a:r>
              <a:rPr lang="hr-HR" dirty="0" smtClean="0"/>
              <a:t> </a:t>
            </a:r>
            <a:r>
              <a:rPr lang="en-US" dirty="0" smtClean="0"/>
              <a:t>Web service</a:t>
            </a:r>
            <a:r>
              <a:rPr lang="hr-HR" dirty="0" smtClean="0"/>
              <a:t>s</a:t>
            </a:r>
            <a:r>
              <a:rPr lang="en-US" dirty="0" smtClean="0"/>
              <a:t> </a:t>
            </a:r>
            <a:r>
              <a:rPr lang="en-US" dirty="0"/>
              <a:t>exist, which expose their own arbitrary sets of operations such as </a:t>
            </a:r>
            <a:r>
              <a:rPr lang="en-US" dirty="0">
                <a:hlinkClick r:id="rId3" tooltip="WSDL"/>
              </a:rPr>
              <a:t>WSDL</a:t>
            </a:r>
            <a:r>
              <a:rPr lang="en-US" dirty="0"/>
              <a:t> and </a:t>
            </a:r>
            <a:r>
              <a:rPr lang="en-US" dirty="0">
                <a:hlinkClick r:id="rId4" tooltip="SOAP"/>
              </a:rPr>
              <a:t>SOAP</a:t>
            </a:r>
            <a:r>
              <a:rPr lang="en-US" dirty="0" smtClean="0"/>
              <a:t>.</a:t>
            </a:r>
            <a:endParaRPr lang="hr-HR" dirty="0" smtClean="0"/>
          </a:p>
          <a:p>
            <a:r>
              <a:rPr lang="en-US" dirty="0"/>
              <a:t>In a RESTful Web service, requests made to a resource's </a:t>
            </a:r>
            <a:r>
              <a:rPr lang="en-US" dirty="0">
                <a:hlinkClick r:id="rId5" tooltip="URI"/>
              </a:rPr>
              <a:t>URI</a:t>
            </a:r>
            <a:r>
              <a:rPr lang="en-US" dirty="0"/>
              <a:t> will elicit a response that may be in </a:t>
            </a:r>
            <a:r>
              <a:rPr lang="en-US" dirty="0">
                <a:hlinkClick r:id="rId6" tooltip="XML"/>
              </a:rPr>
              <a:t>XML</a:t>
            </a:r>
            <a:r>
              <a:rPr lang="en-US" dirty="0"/>
              <a:t>, </a:t>
            </a:r>
            <a:r>
              <a:rPr lang="en-US" dirty="0">
                <a:hlinkClick r:id="rId7" tooltip="HTML"/>
              </a:rPr>
              <a:t>HTML</a:t>
            </a:r>
            <a:r>
              <a:rPr lang="en-US" dirty="0"/>
              <a:t>, </a:t>
            </a:r>
            <a:r>
              <a:rPr lang="en-US" dirty="0">
                <a:hlinkClick r:id="rId8" tooltip="JSON"/>
              </a:rPr>
              <a:t>JSON</a:t>
            </a:r>
            <a:r>
              <a:rPr lang="en-US" dirty="0"/>
              <a:t> or some other defined format.</a:t>
            </a:r>
            <a:endParaRPr lang="hr-HR" dirty="0" smtClean="0"/>
          </a:p>
          <a:p>
            <a:r>
              <a:rPr lang="en-US" dirty="0"/>
              <a:t>REST is not a standard in itself, but RESTful implementations make use of standards, such as </a:t>
            </a:r>
            <a:r>
              <a:rPr lang="en-US" dirty="0">
                <a:hlinkClick r:id="rId9" tooltip="HTTP"/>
              </a:rPr>
              <a:t>HTTP</a:t>
            </a:r>
            <a:r>
              <a:rPr lang="en-US" dirty="0"/>
              <a:t>, </a:t>
            </a:r>
            <a:r>
              <a:rPr lang="en-US" dirty="0">
                <a:hlinkClick r:id="rId5" tooltip="URI"/>
              </a:rPr>
              <a:t>URI</a:t>
            </a:r>
            <a:r>
              <a:rPr lang="en-US" dirty="0"/>
              <a:t>, </a:t>
            </a:r>
            <a:r>
              <a:rPr lang="en-US" dirty="0">
                <a:hlinkClick r:id="rId8" tooltip="JSON"/>
              </a:rPr>
              <a:t>JSON</a:t>
            </a:r>
            <a:r>
              <a:rPr lang="en-US" dirty="0"/>
              <a:t>, and </a:t>
            </a:r>
            <a:r>
              <a:rPr lang="en-US" dirty="0">
                <a:hlinkClick r:id="rId6" tooltip="XML"/>
              </a:rPr>
              <a:t>XML</a:t>
            </a:r>
            <a:r>
              <a:rPr lang="en-US" dirty="0"/>
              <a:t>.</a:t>
            </a:r>
            <a:endParaRPr lang="hr-HR" dirty="0"/>
          </a:p>
        </p:txBody>
      </p:sp>
    </p:spTree>
    <p:extLst>
      <p:ext uri="{BB962C8B-B14F-4D97-AF65-F5344CB8AC3E}">
        <p14:creationId xmlns:p14="http://schemas.microsoft.com/office/powerpoint/2010/main" val="1475679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b="1" dirty="0" smtClean="0"/>
              <a:t>REST</a:t>
            </a:r>
            <a:r>
              <a:rPr lang="hr-HR" dirty="0" smtClean="0"/>
              <a:t> - </a:t>
            </a:r>
            <a:r>
              <a:rPr lang="hr-HR" dirty="0" err="1"/>
              <a:t>Architectural</a:t>
            </a:r>
            <a:r>
              <a:rPr lang="hr-HR" dirty="0"/>
              <a:t> </a:t>
            </a:r>
            <a:r>
              <a:rPr lang="hr-HR" dirty="0" err="1" smtClean="0"/>
              <a:t>constraints</a:t>
            </a:r>
            <a:r>
              <a:rPr lang="hr-HR" dirty="0" smtClean="0"/>
              <a:t> </a:t>
            </a:r>
            <a:endParaRPr lang="hr-HR" dirty="0"/>
          </a:p>
        </p:txBody>
      </p:sp>
      <p:sp>
        <p:nvSpPr>
          <p:cNvPr id="3" name="Content Placeholder 2"/>
          <p:cNvSpPr>
            <a:spLocks noGrp="1"/>
          </p:cNvSpPr>
          <p:nvPr>
            <p:ph idx="1"/>
          </p:nvPr>
        </p:nvSpPr>
        <p:spPr/>
        <p:txBody>
          <a:bodyPr>
            <a:normAutofit/>
          </a:bodyPr>
          <a:lstStyle/>
          <a:p>
            <a:r>
              <a:rPr lang="hr-HR" dirty="0" smtClean="0"/>
              <a:t>Šest (6) ograničenja definira </a:t>
            </a:r>
            <a:r>
              <a:rPr lang="hr-HR" dirty="0" err="1" smtClean="0"/>
              <a:t>RESTful</a:t>
            </a:r>
            <a:r>
              <a:rPr lang="hr-HR" dirty="0" smtClean="0"/>
              <a:t> sistem:</a:t>
            </a:r>
          </a:p>
          <a:p>
            <a:pPr lvl="1"/>
            <a:r>
              <a:rPr lang="hr-HR" b="1" dirty="0" err="1" smtClean="0"/>
              <a:t>Client</a:t>
            </a:r>
            <a:r>
              <a:rPr lang="hr-HR" b="1" dirty="0" smtClean="0"/>
              <a:t>-Server</a:t>
            </a:r>
          </a:p>
          <a:p>
            <a:pPr lvl="1"/>
            <a:r>
              <a:rPr lang="hr-HR" b="1" dirty="0" err="1"/>
              <a:t>Stateless</a:t>
            </a:r>
            <a:endParaRPr lang="hr-HR" b="1" dirty="0"/>
          </a:p>
          <a:p>
            <a:pPr lvl="1"/>
            <a:r>
              <a:rPr lang="hr-HR" b="1" dirty="0" err="1"/>
              <a:t>Cacheable</a:t>
            </a:r>
            <a:endParaRPr lang="hr-HR" b="1" dirty="0"/>
          </a:p>
          <a:p>
            <a:pPr lvl="1"/>
            <a:r>
              <a:rPr lang="hr-HR" b="1" dirty="0" err="1"/>
              <a:t>Layered</a:t>
            </a:r>
            <a:r>
              <a:rPr lang="hr-HR" b="1" dirty="0"/>
              <a:t> system</a:t>
            </a:r>
          </a:p>
          <a:p>
            <a:pPr lvl="1"/>
            <a:r>
              <a:rPr lang="hr-HR" b="1" dirty="0" err="1"/>
              <a:t>Code</a:t>
            </a:r>
            <a:r>
              <a:rPr lang="hr-HR" b="1" dirty="0"/>
              <a:t> on </a:t>
            </a:r>
            <a:r>
              <a:rPr lang="hr-HR" b="1" dirty="0" err="1"/>
              <a:t>demand</a:t>
            </a:r>
            <a:r>
              <a:rPr lang="hr-HR" b="1" dirty="0"/>
              <a:t> (</a:t>
            </a:r>
            <a:r>
              <a:rPr lang="hr-HR" b="1" dirty="0" err="1"/>
              <a:t>optional</a:t>
            </a:r>
            <a:r>
              <a:rPr lang="hr-HR" b="1" dirty="0"/>
              <a:t>)</a:t>
            </a:r>
          </a:p>
          <a:p>
            <a:pPr lvl="1"/>
            <a:r>
              <a:rPr lang="hr-HR" b="1" dirty="0" err="1"/>
              <a:t>Uniform</a:t>
            </a:r>
            <a:r>
              <a:rPr lang="hr-HR" b="1" dirty="0"/>
              <a:t> </a:t>
            </a:r>
            <a:r>
              <a:rPr lang="hr-HR" b="1" dirty="0" err="1" smtClean="0"/>
              <a:t>interface</a:t>
            </a:r>
            <a:r>
              <a:rPr lang="hr-HR" b="1" dirty="0" smtClean="0"/>
              <a:t> (</a:t>
            </a:r>
            <a:r>
              <a:rPr lang="en-US" sz="1400" dirty="0"/>
              <a:t>decouples the architecture, which enables each part to evolve </a:t>
            </a:r>
            <a:r>
              <a:rPr lang="en-US" sz="1400" dirty="0" smtClean="0"/>
              <a:t>independently</a:t>
            </a:r>
            <a:r>
              <a:rPr lang="hr-HR" dirty="0" smtClean="0"/>
              <a:t>)</a:t>
            </a:r>
          </a:p>
          <a:p>
            <a:pPr lvl="2"/>
            <a:r>
              <a:rPr lang="hr-HR" b="1" dirty="0" err="1"/>
              <a:t>Identification</a:t>
            </a:r>
            <a:r>
              <a:rPr lang="hr-HR" b="1" dirty="0"/>
              <a:t> </a:t>
            </a:r>
            <a:r>
              <a:rPr lang="hr-HR" b="1" dirty="0" err="1"/>
              <a:t>of</a:t>
            </a:r>
            <a:r>
              <a:rPr lang="hr-HR" b="1" dirty="0"/>
              <a:t> </a:t>
            </a:r>
            <a:r>
              <a:rPr lang="hr-HR" b="1" dirty="0" err="1" smtClean="0"/>
              <a:t>resources</a:t>
            </a:r>
            <a:endParaRPr lang="hr-HR" b="1" dirty="0" smtClean="0"/>
          </a:p>
          <a:p>
            <a:pPr lvl="2"/>
            <a:r>
              <a:rPr lang="en-US" b="1" dirty="0"/>
              <a:t>Manipulation of resources through </a:t>
            </a:r>
            <a:r>
              <a:rPr lang="en-US" b="1" dirty="0" smtClean="0"/>
              <a:t>representations</a:t>
            </a:r>
            <a:endParaRPr lang="hr-HR" b="1" dirty="0" smtClean="0"/>
          </a:p>
          <a:p>
            <a:pPr lvl="2"/>
            <a:r>
              <a:rPr lang="hr-HR" b="1" dirty="0" err="1" smtClean="0"/>
              <a:t>Self-descriptive</a:t>
            </a:r>
            <a:r>
              <a:rPr lang="hr-HR" b="1" dirty="0" smtClean="0"/>
              <a:t> </a:t>
            </a:r>
            <a:r>
              <a:rPr lang="hr-HR" b="1" dirty="0" err="1" smtClean="0"/>
              <a:t>messages</a:t>
            </a:r>
            <a:endParaRPr lang="hr-HR" b="1" dirty="0" smtClean="0"/>
          </a:p>
          <a:p>
            <a:pPr lvl="2"/>
            <a:r>
              <a:rPr lang="en-US" b="1" dirty="0"/>
              <a:t>Hypermedia as the engine of application state</a:t>
            </a:r>
            <a:endParaRPr lang="hr-HR" b="1" dirty="0"/>
          </a:p>
          <a:p>
            <a:pPr lvl="2"/>
            <a:endParaRPr lang="hr-HR" b="1" dirty="0"/>
          </a:p>
          <a:p>
            <a:pPr lvl="1"/>
            <a:endParaRPr lang="hr-HR" dirty="0"/>
          </a:p>
        </p:txBody>
      </p:sp>
    </p:spTree>
    <p:extLst>
      <p:ext uri="{BB962C8B-B14F-4D97-AF65-F5344CB8AC3E}">
        <p14:creationId xmlns:p14="http://schemas.microsoft.com/office/powerpoint/2010/main" val="190959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b="1" dirty="0" err="1"/>
              <a:t>Representational</a:t>
            </a:r>
            <a:r>
              <a:rPr lang="hr-HR" b="1" dirty="0"/>
              <a:t> </a:t>
            </a:r>
            <a:r>
              <a:rPr lang="hr-HR" b="1" dirty="0" err="1"/>
              <a:t>state</a:t>
            </a:r>
            <a:r>
              <a:rPr lang="hr-HR" b="1" dirty="0"/>
              <a:t> transfer</a:t>
            </a:r>
            <a:r>
              <a:rPr lang="hr-HR" dirty="0"/>
              <a:t> - </a:t>
            </a:r>
            <a:r>
              <a:rPr lang="hr-HR" b="1" dirty="0"/>
              <a:t>REST</a:t>
            </a:r>
            <a:r>
              <a:rPr lang="hr-HR" dirty="0"/>
              <a:t> </a:t>
            </a:r>
          </a:p>
        </p:txBody>
      </p:sp>
      <p:sp>
        <p:nvSpPr>
          <p:cNvPr id="3" name="Content Placeholder 2"/>
          <p:cNvSpPr>
            <a:spLocks noGrp="1"/>
          </p:cNvSpPr>
          <p:nvPr>
            <p:ph idx="1"/>
          </p:nvPr>
        </p:nvSpPr>
        <p:spPr/>
        <p:txBody>
          <a:bodyPr/>
          <a:lstStyle/>
          <a:p>
            <a:r>
              <a:rPr lang="en-US" dirty="0"/>
              <a:t>Using </a:t>
            </a:r>
            <a:r>
              <a:rPr lang="en-US" dirty="0">
                <a:hlinkClick r:id="rId3" tooltip="HTTP"/>
              </a:rPr>
              <a:t>HTTP</a:t>
            </a:r>
            <a:r>
              <a:rPr lang="en-US" dirty="0"/>
              <a:t>, as is most common, the kind of operations available include those predefined by the </a:t>
            </a:r>
            <a:r>
              <a:rPr lang="en-US" dirty="0">
                <a:hlinkClick r:id="rId4" tooltip="HTTP verbs"/>
              </a:rPr>
              <a:t>HTTP verbs</a:t>
            </a:r>
            <a:r>
              <a:rPr lang="en-US" dirty="0"/>
              <a:t> GET, POST, PUT, </a:t>
            </a:r>
            <a:r>
              <a:rPr lang="en-US" dirty="0" smtClean="0"/>
              <a:t>DELETE</a:t>
            </a:r>
            <a:endParaRPr lang="hr-HR" dirty="0" smtClean="0"/>
          </a:p>
          <a:p>
            <a:endParaRPr lang="hr-HR" dirty="0"/>
          </a:p>
          <a:p>
            <a:endParaRPr lang="hr-HR" dirty="0"/>
          </a:p>
        </p:txBody>
      </p:sp>
      <p:graphicFrame>
        <p:nvGraphicFramePr>
          <p:cNvPr id="4" name="Table 3"/>
          <p:cNvGraphicFramePr>
            <a:graphicFrameLocks noGrp="1"/>
          </p:cNvGraphicFramePr>
          <p:nvPr>
            <p:extLst>
              <p:ext uri="{D42A27DB-BD31-4B8C-83A1-F6EECF244321}">
                <p14:modId xmlns:p14="http://schemas.microsoft.com/office/powerpoint/2010/main" val="1806639849"/>
              </p:ext>
            </p:extLst>
          </p:nvPr>
        </p:nvGraphicFramePr>
        <p:xfrm>
          <a:off x="838199" y="2769576"/>
          <a:ext cx="10515600" cy="3729096"/>
        </p:xfrm>
        <a:graphic>
          <a:graphicData uri="http://schemas.openxmlformats.org/drawingml/2006/table">
            <a:tbl>
              <a:tblPr/>
              <a:tblGrid>
                <a:gridCol w="2103120">
                  <a:extLst>
                    <a:ext uri="{9D8B030D-6E8A-4147-A177-3AD203B41FA5}">
                      <a16:colId xmlns:a16="http://schemas.microsoft.com/office/drawing/2014/main" xmlns="" val="2952822493"/>
                    </a:ext>
                  </a:extLst>
                </a:gridCol>
                <a:gridCol w="2103120">
                  <a:extLst>
                    <a:ext uri="{9D8B030D-6E8A-4147-A177-3AD203B41FA5}">
                      <a16:colId xmlns:a16="http://schemas.microsoft.com/office/drawing/2014/main" xmlns="" val="4175326159"/>
                    </a:ext>
                  </a:extLst>
                </a:gridCol>
                <a:gridCol w="2103120">
                  <a:extLst>
                    <a:ext uri="{9D8B030D-6E8A-4147-A177-3AD203B41FA5}">
                      <a16:colId xmlns:a16="http://schemas.microsoft.com/office/drawing/2014/main" xmlns="" val="692725703"/>
                    </a:ext>
                  </a:extLst>
                </a:gridCol>
                <a:gridCol w="2103120">
                  <a:extLst>
                    <a:ext uri="{9D8B030D-6E8A-4147-A177-3AD203B41FA5}">
                      <a16:colId xmlns:a16="http://schemas.microsoft.com/office/drawing/2014/main" xmlns="" val="3622829631"/>
                    </a:ext>
                  </a:extLst>
                </a:gridCol>
                <a:gridCol w="2103120">
                  <a:extLst>
                    <a:ext uri="{9D8B030D-6E8A-4147-A177-3AD203B41FA5}">
                      <a16:colId xmlns:a16="http://schemas.microsoft.com/office/drawing/2014/main" xmlns="" val="585926681"/>
                    </a:ext>
                  </a:extLst>
                </a:gridCol>
              </a:tblGrid>
              <a:tr h="247131">
                <a:tc gridSpan="5">
                  <a:txBody>
                    <a:bodyPr/>
                    <a:lstStyle/>
                    <a:p>
                      <a:r>
                        <a:rPr lang="hr-HR" sz="1500" dirty="0" smtClean="0"/>
                        <a:t>Primjer -</a:t>
                      </a:r>
                      <a:r>
                        <a:rPr lang="hr-HR" sz="1500" baseline="0" dirty="0" smtClean="0"/>
                        <a:t> </a:t>
                      </a:r>
                      <a:r>
                        <a:rPr lang="hr-HR" sz="1500" dirty="0" smtClean="0"/>
                        <a:t>HTTP </a:t>
                      </a:r>
                      <a:r>
                        <a:rPr lang="hr-HR" sz="1500" dirty="0" err="1"/>
                        <a:t>methods</a:t>
                      </a:r>
                      <a:endParaRPr lang="hr-HR" sz="1500" dirty="0"/>
                    </a:p>
                  </a:txBody>
                  <a:tcPr marL="75023" marR="75023" marT="37512" marB="37512" anchor="ctr">
                    <a:solidFill>
                      <a:srgbClr val="F8F9FA"/>
                    </a:solidFill>
                  </a:tcPr>
                </a:tc>
                <a:tc hMerge="1">
                  <a:txBody>
                    <a:bodyPr/>
                    <a:lstStyle/>
                    <a:p>
                      <a:endParaRPr lang="hr-HR"/>
                    </a:p>
                  </a:txBody>
                  <a:tcPr/>
                </a:tc>
                <a:tc hMerge="1">
                  <a:txBody>
                    <a:bodyPr/>
                    <a:lstStyle/>
                    <a:p>
                      <a:endParaRPr lang="hr-HR"/>
                    </a:p>
                  </a:txBody>
                  <a:tcPr/>
                </a:tc>
                <a:tc hMerge="1">
                  <a:txBody>
                    <a:bodyPr/>
                    <a:lstStyle/>
                    <a:p>
                      <a:endParaRPr lang="hr-HR"/>
                    </a:p>
                  </a:txBody>
                  <a:tcPr/>
                </a:tc>
                <a:tc hMerge="1">
                  <a:txBody>
                    <a:bodyPr/>
                    <a:lstStyle/>
                    <a:p>
                      <a:endParaRPr lang="hr-HR"/>
                    </a:p>
                  </a:txBody>
                  <a:tcPr/>
                </a:tc>
                <a:extLst>
                  <a:ext uri="{0D108BD9-81ED-4DB2-BD59-A6C34878D82A}">
                    <a16:rowId xmlns:a16="http://schemas.microsoft.com/office/drawing/2014/main" xmlns="" val="3596705335"/>
                  </a:ext>
                </a:extLst>
              </a:tr>
              <a:tr h="433198">
                <a:tc>
                  <a:txBody>
                    <a:bodyPr/>
                    <a:lstStyle/>
                    <a:p>
                      <a:pPr algn="ctr"/>
                      <a:r>
                        <a:rPr lang="hr-HR" sz="1500">
                          <a:effectLst/>
                        </a:rPr>
                        <a:t>Uniform Resource Locator (URL)</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B w="9525" cap="flat" cmpd="sng" algn="ctr">
                      <a:solidFill>
                        <a:srgbClr val="A2A9B1"/>
                      </a:solidFill>
                      <a:prstDash val="solid"/>
                      <a:round/>
                      <a:headEnd type="none" w="med" len="med"/>
                      <a:tailEnd type="none" w="med" len="med"/>
                    </a:lnB>
                    <a:solidFill>
                      <a:srgbClr val="EAECF0"/>
                    </a:solidFill>
                  </a:tcPr>
                </a:tc>
                <a:tc>
                  <a:txBody>
                    <a:bodyPr/>
                    <a:lstStyle/>
                    <a:p>
                      <a:pPr algn="ctr"/>
                      <a:r>
                        <a:rPr lang="hr-HR" sz="1500">
                          <a:effectLst/>
                        </a:rPr>
                        <a:t>GET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hr-HR" sz="1500">
                          <a:effectLst/>
                        </a:rPr>
                        <a:t>PUT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hr-HR" sz="1500">
                          <a:effectLst/>
                        </a:rPr>
                        <a:t>POST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hr-HR" sz="1500">
                          <a:effectLst/>
                        </a:rPr>
                        <a:t>DELETE</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xmlns="" val="1475106142"/>
                  </a:ext>
                </a:extLst>
              </a:tr>
              <a:tr h="1363529">
                <a:tc>
                  <a:txBody>
                    <a:bodyPr/>
                    <a:lstStyle/>
                    <a:p>
                      <a:pPr algn="ctr"/>
                      <a:r>
                        <a:rPr lang="en-US" sz="1500" dirty="0">
                          <a:effectLst/>
                        </a:rPr>
                        <a:t>Collection, such as http://api.example.com/resources/</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n-US" sz="1500" b="1">
                          <a:effectLst/>
                        </a:rPr>
                        <a:t>List</a:t>
                      </a:r>
                      <a:r>
                        <a:rPr lang="en-US" sz="1500">
                          <a:effectLst/>
                        </a:rPr>
                        <a:t> the URIs and perhaps other details of the collection's members.</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500" b="1">
                          <a:effectLst/>
                        </a:rPr>
                        <a:t>Replace</a:t>
                      </a:r>
                      <a:r>
                        <a:rPr lang="en-US" sz="1500">
                          <a:effectLst/>
                        </a:rPr>
                        <a:t> the entire collection with another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500" b="1">
                          <a:effectLst/>
                        </a:rPr>
                        <a:t>Create</a:t>
                      </a:r>
                      <a:r>
                        <a:rPr lang="en-US" sz="1500">
                          <a:effectLst/>
                        </a:rPr>
                        <a:t> a new entry in the collection. The new entry's URI is assigned automatically and is usually returned by the operation.</a:t>
                      </a:r>
                      <a:r>
                        <a:rPr lang="en-US" sz="1500" b="0" i="0" u="none" strike="noStrike" baseline="30000">
                          <a:solidFill>
                            <a:srgbClr val="0B0080"/>
                          </a:solidFill>
                          <a:effectLst/>
                          <a:hlinkClick r:id="rId5"/>
                        </a:rPr>
                        <a:t>[17]</a:t>
                      </a:r>
                      <a:endParaRPr lang="en-US" sz="1500">
                        <a:effectLst/>
                      </a:endParaRP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hr-HR" sz="1500" b="1">
                          <a:effectLst/>
                        </a:rPr>
                        <a:t>Delete</a:t>
                      </a:r>
                      <a:r>
                        <a:rPr lang="hr-HR" sz="1500">
                          <a:effectLst/>
                        </a:rPr>
                        <a:t> the entire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xmlns="" val="1864186061"/>
                  </a:ext>
                </a:extLst>
              </a:tr>
              <a:tr h="1363529">
                <a:tc>
                  <a:txBody>
                    <a:bodyPr/>
                    <a:lstStyle/>
                    <a:p>
                      <a:pPr algn="ctr"/>
                      <a:r>
                        <a:rPr lang="en-US" sz="1500" dirty="0">
                          <a:effectLst/>
                        </a:rPr>
                        <a:t>Element, such as http://api.example.com/resources/item17</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n-US" sz="1500" b="1">
                          <a:effectLst/>
                        </a:rPr>
                        <a:t>Retrieve</a:t>
                      </a:r>
                      <a:r>
                        <a:rPr lang="en-US" sz="1500">
                          <a:effectLst/>
                        </a:rPr>
                        <a:t> a representation of the addressed member of the collection, expressed in an appropriate Internet media type.</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500" b="1">
                          <a:effectLst/>
                        </a:rPr>
                        <a:t>Replace</a:t>
                      </a:r>
                      <a:r>
                        <a:rPr lang="en-US" sz="1500">
                          <a:effectLst/>
                        </a:rPr>
                        <a:t> the addressed member of the collection, or if it does not exist, </a:t>
                      </a:r>
                      <a:r>
                        <a:rPr lang="en-US" sz="1500" b="1">
                          <a:effectLst/>
                        </a:rPr>
                        <a:t>create</a:t>
                      </a:r>
                      <a:r>
                        <a:rPr lang="en-US" sz="1500">
                          <a:effectLst/>
                        </a:rPr>
                        <a:t> it.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500">
                          <a:effectLst/>
                        </a:rPr>
                        <a:t>Not generally used. Treat the addressed member as a collection in its own right and </a:t>
                      </a:r>
                      <a:r>
                        <a:rPr lang="en-US" sz="1500" b="1">
                          <a:effectLst/>
                        </a:rPr>
                        <a:t>create</a:t>
                      </a:r>
                      <a:r>
                        <a:rPr lang="en-US" sz="1500">
                          <a:effectLst/>
                        </a:rPr>
                        <a:t> a new entry within it.</a:t>
                      </a:r>
                      <a:r>
                        <a:rPr lang="en-US" sz="1500" b="0" i="0" u="none" strike="noStrike" baseline="30000">
                          <a:solidFill>
                            <a:srgbClr val="0B0080"/>
                          </a:solidFill>
                          <a:effectLst/>
                          <a:hlinkClick r:id="rId5"/>
                        </a:rPr>
                        <a:t>[17]</a:t>
                      </a:r>
                      <a:endParaRPr lang="en-US" sz="1500">
                        <a:effectLst/>
                      </a:endParaRP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500" b="1" dirty="0">
                          <a:effectLst/>
                        </a:rPr>
                        <a:t>Delete</a:t>
                      </a:r>
                      <a:r>
                        <a:rPr lang="en-US" sz="1500" dirty="0">
                          <a:effectLst/>
                        </a:rPr>
                        <a:t> the addressed member of the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xmlns="" val="3438370969"/>
                  </a:ext>
                </a:extLst>
              </a:tr>
            </a:tbl>
          </a:graphicData>
        </a:graphic>
      </p:graphicFrame>
    </p:spTree>
    <p:extLst>
      <p:ext uri="{BB962C8B-B14F-4D97-AF65-F5344CB8AC3E}">
        <p14:creationId xmlns:p14="http://schemas.microsoft.com/office/powerpoint/2010/main" val="237033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REST vs SOAP</a:t>
            </a:r>
            <a:endParaRPr lang="hr-HR" dirty="0"/>
          </a:p>
        </p:txBody>
      </p:sp>
      <p:sp>
        <p:nvSpPr>
          <p:cNvPr id="3" name="Content Placeholder 2"/>
          <p:cNvSpPr>
            <a:spLocks noGrp="1"/>
          </p:cNvSpPr>
          <p:nvPr>
            <p:ph idx="1"/>
          </p:nvPr>
        </p:nvSpPr>
        <p:spPr/>
        <p:txBody>
          <a:bodyPr>
            <a:normAutofit fontScale="85000" lnSpcReduction="10000"/>
          </a:bodyPr>
          <a:lstStyle/>
          <a:p>
            <a:r>
              <a:rPr lang="en-US" dirty="0"/>
              <a:t>SOAP(using WSDL) is a heavy-weight XML standard that is centered around document passing. The advantage with this is that your requests and responses can be very well structured, and can even use a DTD. The downside is it is XML, and is very verbose. However, this is good if two parties need to have a strict contract(say for inter-bank communication). SOAP also lets you layer things like WS-Security on your documents. SOAP is generally transport-agnostic, meaning you don't necessarily need to use HTTP</a:t>
            </a:r>
            <a:r>
              <a:rPr lang="en-US" dirty="0" smtClean="0"/>
              <a:t>.</a:t>
            </a:r>
            <a:endParaRPr lang="hr-HR" dirty="0" smtClean="0"/>
          </a:p>
          <a:p>
            <a:r>
              <a:rPr lang="en-US" dirty="0"/>
              <a:t>REST is very lightweight, and relies upon the HTTP standard to do it's work. It is great to get a useful web service up and running quickly. If you don't need a strict API definition, this is the way to go. Most web services fall into this category. You can version your API so that updates to the API do not break it for people using old versions(as long as they specify a version). REST essentially requires HTTP, and is format-agnostic(meaning you can use XML, JSON, HTML, whatever).</a:t>
            </a:r>
            <a:endParaRPr lang="hr-HR" dirty="0"/>
          </a:p>
        </p:txBody>
      </p:sp>
    </p:spTree>
    <p:extLst>
      <p:ext uri="{BB962C8B-B14F-4D97-AF65-F5344CB8AC3E}">
        <p14:creationId xmlns:p14="http://schemas.microsoft.com/office/powerpoint/2010/main" val="923482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413</Words>
  <Application>Microsoft Office PowerPoint</Application>
  <PresentationFormat>Widescreen</PresentationFormat>
  <Paragraphs>91</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2-2 REST Servisi-WebAPI</vt:lpstr>
      <vt:lpstr>Representational state transfer - REST </vt:lpstr>
      <vt:lpstr>Representational state transfer - REST </vt:lpstr>
      <vt:lpstr>Representational state transfer - REST </vt:lpstr>
      <vt:lpstr>REST - Architectural constraints </vt:lpstr>
      <vt:lpstr>Representational state transfer - REST </vt:lpstr>
      <vt:lpstr>REST vs SOAP</vt:lpstr>
    </vt:vector>
  </TitlesOfParts>
  <Company>IN2 d.o.o.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 REST Servisi-WebAPI</dc:title>
  <dc:creator>Maro Marčinko</dc:creator>
  <cp:lastModifiedBy>Maro Marcinko</cp:lastModifiedBy>
  <cp:revision>12</cp:revision>
  <dcterms:created xsi:type="dcterms:W3CDTF">2017-04-04T07:32:19Z</dcterms:created>
  <dcterms:modified xsi:type="dcterms:W3CDTF">2017-05-01T21:14:02Z</dcterms:modified>
</cp:coreProperties>
</file>