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351" r:id="rId2"/>
    <p:sldId id="257" r:id="rId3"/>
    <p:sldId id="258" r:id="rId4"/>
    <p:sldId id="259" r:id="rId5"/>
    <p:sldId id="263" r:id="rId6"/>
    <p:sldId id="262" r:id="rId7"/>
    <p:sldId id="260" r:id="rId8"/>
    <p:sldId id="261" r:id="rId9"/>
    <p:sldId id="266" r:id="rId10"/>
    <p:sldId id="264" r:id="rId11"/>
    <p:sldId id="328" r:id="rId12"/>
    <p:sldId id="329" r:id="rId13"/>
    <p:sldId id="301" r:id="rId14"/>
    <p:sldId id="302" r:id="rId15"/>
    <p:sldId id="303" r:id="rId16"/>
    <p:sldId id="304" r:id="rId17"/>
    <p:sldId id="305" r:id="rId18"/>
    <p:sldId id="306" r:id="rId19"/>
    <p:sldId id="308" r:id="rId20"/>
    <p:sldId id="265" r:id="rId21"/>
    <p:sldId id="309" r:id="rId22"/>
    <p:sldId id="267" r:id="rId23"/>
    <p:sldId id="268" r:id="rId24"/>
    <p:sldId id="269" r:id="rId25"/>
    <p:sldId id="270" r:id="rId26"/>
    <p:sldId id="271" r:id="rId27"/>
    <p:sldId id="272" r:id="rId28"/>
    <p:sldId id="297" r:id="rId29"/>
    <p:sldId id="348" r:id="rId30"/>
    <p:sldId id="339" r:id="rId31"/>
    <p:sldId id="340" r:id="rId32"/>
    <p:sldId id="341" r:id="rId33"/>
    <p:sldId id="342" r:id="rId34"/>
    <p:sldId id="343" r:id="rId35"/>
    <p:sldId id="344" r:id="rId36"/>
    <p:sldId id="345" r:id="rId37"/>
    <p:sldId id="346" r:id="rId38"/>
    <p:sldId id="347" r:id="rId39"/>
    <p:sldId id="331" r:id="rId40"/>
    <p:sldId id="332" r:id="rId41"/>
    <p:sldId id="333" r:id="rId42"/>
    <p:sldId id="334" r:id="rId43"/>
    <p:sldId id="335" r:id="rId44"/>
    <p:sldId id="336" r:id="rId45"/>
    <p:sldId id="283" r:id="rId46"/>
    <p:sldId id="284" r:id="rId47"/>
    <p:sldId id="288" r:id="rId48"/>
    <p:sldId id="289" r:id="rId49"/>
    <p:sldId id="291" r:id="rId50"/>
    <p:sldId id="299" r:id="rId51"/>
    <p:sldId id="290" r:id="rId52"/>
    <p:sldId id="300" r:id="rId53"/>
    <p:sldId id="324" r:id="rId54"/>
    <p:sldId id="313" r:id="rId55"/>
    <p:sldId id="286" r:id="rId56"/>
    <p:sldId id="310" r:id="rId57"/>
    <p:sldId id="311" r:id="rId58"/>
    <p:sldId id="314" r:id="rId59"/>
    <p:sldId id="315" r:id="rId60"/>
    <p:sldId id="316" r:id="rId61"/>
    <p:sldId id="317" r:id="rId62"/>
    <p:sldId id="318" r:id="rId63"/>
    <p:sldId id="323" r:id="rId64"/>
    <p:sldId id="319" r:id="rId65"/>
    <p:sldId id="320" r:id="rId66"/>
    <p:sldId id="321" r:id="rId67"/>
    <p:sldId id="337" r:id="rId68"/>
    <p:sldId id="325" r:id="rId69"/>
    <p:sldId id="326" r:id="rId70"/>
    <p:sldId id="330" r:id="rId71"/>
    <p:sldId id="338" r:id="rId72"/>
    <p:sldId id="322" r:id="rId73"/>
    <p:sldId id="327" r:id="rId74"/>
    <p:sldId id="350" r:id="rId75"/>
    <p:sldId id="349" r:id="rId76"/>
    <p:sldId id="287" r:id="rId77"/>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233" autoAdjust="0"/>
  </p:normalViewPr>
  <p:slideViewPr>
    <p:cSldViewPr snapToGrid="0">
      <p:cViewPr varScale="1">
        <p:scale>
          <a:sx n="99" d="100"/>
          <a:sy n="99" d="100"/>
        </p:scale>
        <p:origin x="9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558742-9CB9-49E5-9DBF-A18F44A905B8}"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A63F3219-D16E-4909-BE29-19C5D2C90BE7}">
      <dgm:prSet phldrT="[Text]"/>
      <dgm:spPr/>
      <dgm:t>
        <a:bodyPr/>
        <a:lstStyle/>
        <a:p>
          <a:r>
            <a:rPr lang="hr-HR" b="0" i="0" dirty="0" smtClean="0"/>
            <a:t>Web API osobine</a:t>
          </a:r>
          <a:endParaRPr lang="en-US" dirty="0"/>
        </a:p>
      </dgm:t>
    </dgm:pt>
    <dgm:pt modelId="{71F14B23-81A0-40C0-B80A-7EBAB02ACB6A}" type="parTrans" cxnId="{E95A30F2-F211-4519-BBBC-EFD961A4A3DE}">
      <dgm:prSet/>
      <dgm:spPr/>
      <dgm:t>
        <a:bodyPr/>
        <a:lstStyle/>
        <a:p>
          <a:endParaRPr lang="en-US"/>
        </a:p>
      </dgm:t>
    </dgm:pt>
    <dgm:pt modelId="{F7F064B5-4384-4337-A04C-EAC7F2E7F4EC}" type="sibTrans" cxnId="{E95A30F2-F211-4519-BBBC-EFD961A4A3DE}">
      <dgm:prSet/>
      <dgm:spPr/>
      <dgm:t>
        <a:bodyPr/>
        <a:lstStyle/>
        <a:p>
          <a:endParaRPr lang="en-US"/>
        </a:p>
      </dgm:t>
    </dgm:pt>
    <dgm:pt modelId="{8D2F054C-B955-41C3-8C71-DC959F8C3B50}">
      <dgm:prSet phldrT="[Text]"/>
      <dgm:spPr/>
      <dgm:t>
        <a:bodyPr/>
        <a:lstStyle/>
        <a:p>
          <a:r>
            <a:rPr lang="hr-HR" dirty="0" smtClean="0"/>
            <a:t>Lagan za naučiti 80% funkcionalnosti</a:t>
          </a:r>
          <a:endParaRPr lang="en-US" dirty="0"/>
        </a:p>
      </dgm:t>
    </dgm:pt>
    <dgm:pt modelId="{930AC306-360B-4B95-AA24-21619BA419B9}" type="parTrans" cxnId="{F6A6E9D4-12E4-481C-AB68-626065DAE4AC}">
      <dgm:prSet/>
      <dgm:spPr/>
      <dgm:t>
        <a:bodyPr/>
        <a:lstStyle/>
        <a:p>
          <a:endParaRPr lang="en-US"/>
        </a:p>
      </dgm:t>
    </dgm:pt>
    <dgm:pt modelId="{071760B3-A82D-409B-8531-05BCDA8B0925}" type="sibTrans" cxnId="{F6A6E9D4-12E4-481C-AB68-626065DAE4AC}">
      <dgm:prSet/>
      <dgm:spPr/>
      <dgm:t>
        <a:bodyPr/>
        <a:lstStyle/>
        <a:p>
          <a:endParaRPr lang="en-US"/>
        </a:p>
      </dgm:t>
    </dgm:pt>
    <dgm:pt modelId="{8375B5D4-0E84-4550-AA2D-9716698FB49B}">
      <dgm:prSet phldrT="[Text]"/>
      <dgm:spPr/>
      <dgm:t>
        <a:bodyPr/>
        <a:lstStyle/>
        <a:p>
          <a:r>
            <a:rPr lang="hr-HR" dirty="0" smtClean="0"/>
            <a:t>Podrška za </a:t>
          </a:r>
          <a:r>
            <a:rPr lang="hr-HR" dirty="0" err="1" smtClean="0"/>
            <a:t>HttpVerbove</a:t>
          </a:r>
          <a:endParaRPr lang="en-US" dirty="0"/>
        </a:p>
      </dgm:t>
    </dgm:pt>
    <dgm:pt modelId="{987AC1CF-E73B-4389-848D-988BDECD2945}" type="parTrans" cxnId="{0D345F1F-ADD0-4B0F-B812-B4C8A4CF95B9}">
      <dgm:prSet/>
      <dgm:spPr/>
      <dgm:t>
        <a:bodyPr/>
        <a:lstStyle/>
        <a:p>
          <a:endParaRPr lang="en-US"/>
        </a:p>
      </dgm:t>
    </dgm:pt>
    <dgm:pt modelId="{C8D96B45-805D-4DEF-AD17-2AE6B5304719}" type="sibTrans" cxnId="{0D345F1F-ADD0-4B0F-B812-B4C8A4CF95B9}">
      <dgm:prSet/>
      <dgm:spPr/>
      <dgm:t>
        <a:bodyPr/>
        <a:lstStyle/>
        <a:p>
          <a:endParaRPr lang="en-US"/>
        </a:p>
      </dgm:t>
    </dgm:pt>
    <dgm:pt modelId="{199A4BDF-2459-4FCC-B2A0-AA1953631E2B}">
      <dgm:prSet phldrT="[Text]"/>
      <dgm:spPr/>
      <dgm:t>
        <a:bodyPr/>
        <a:lstStyle/>
        <a:p>
          <a:r>
            <a:rPr lang="hr-HR" dirty="0" smtClean="0"/>
            <a:t>Kada koristiti</a:t>
          </a:r>
          <a:endParaRPr lang="en-US" dirty="0"/>
        </a:p>
      </dgm:t>
    </dgm:pt>
    <dgm:pt modelId="{C2C17D3B-C5C5-4379-AA3E-ACFB548608A6}" type="parTrans" cxnId="{9E1D1DA7-2E14-4B61-AE9F-2ECA9B0FF650}">
      <dgm:prSet/>
      <dgm:spPr/>
      <dgm:t>
        <a:bodyPr/>
        <a:lstStyle/>
        <a:p>
          <a:endParaRPr lang="en-US"/>
        </a:p>
      </dgm:t>
    </dgm:pt>
    <dgm:pt modelId="{7BE95697-57E6-45A5-83E5-DF71E8403C5F}" type="sibTrans" cxnId="{9E1D1DA7-2E14-4B61-AE9F-2ECA9B0FF650}">
      <dgm:prSet/>
      <dgm:spPr/>
      <dgm:t>
        <a:bodyPr/>
        <a:lstStyle/>
        <a:p>
          <a:endParaRPr lang="en-US"/>
        </a:p>
      </dgm:t>
    </dgm:pt>
    <dgm:pt modelId="{A57C6031-6302-4EC9-9FBD-4FA0812E8035}">
      <dgm:prSet phldrT="[Text]"/>
      <dgm:spPr/>
      <dgm:t>
        <a:bodyPr/>
        <a:lstStyle/>
        <a:p>
          <a:r>
            <a:rPr lang="hr-HR" dirty="0" smtClean="0"/>
            <a:t>Potrebno </a:t>
          </a:r>
          <a:r>
            <a:rPr lang="hr-HR" dirty="0" err="1" smtClean="0"/>
            <a:t>ispoljiti</a:t>
          </a:r>
          <a:r>
            <a:rPr lang="hr-HR" dirty="0" smtClean="0"/>
            <a:t> „javno” postojeći sistem</a:t>
          </a:r>
          <a:endParaRPr lang="en-US" dirty="0"/>
        </a:p>
      </dgm:t>
    </dgm:pt>
    <dgm:pt modelId="{90B4D1D7-D31E-4311-A778-C731160AF289}" type="parTrans" cxnId="{9F8043C1-8375-42B8-B174-941BBAA77768}">
      <dgm:prSet/>
      <dgm:spPr/>
      <dgm:t>
        <a:bodyPr/>
        <a:lstStyle/>
        <a:p>
          <a:endParaRPr lang="en-US"/>
        </a:p>
      </dgm:t>
    </dgm:pt>
    <dgm:pt modelId="{F4F82097-A2B2-43D8-8A9F-5EE25E84D4F2}" type="sibTrans" cxnId="{9F8043C1-8375-42B8-B174-941BBAA77768}">
      <dgm:prSet/>
      <dgm:spPr/>
      <dgm:t>
        <a:bodyPr/>
        <a:lstStyle/>
        <a:p>
          <a:endParaRPr lang="en-US"/>
        </a:p>
      </dgm:t>
    </dgm:pt>
    <dgm:pt modelId="{AB101D07-C5F3-412E-B6FB-8CDD054625E7}">
      <dgm:prSet phldrT="[Text]"/>
      <dgm:spPr/>
      <dgm:t>
        <a:bodyPr/>
        <a:lstStyle/>
        <a:p>
          <a:r>
            <a:rPr lang="hr-HR" dirty="0" smtClean="0"/>
            <a:t>Potrebno kreirati novi Web Servis, ali nema potrebe za SOAP-WSDL</a:t>
          </a:r>
          <a:endParaRPr lang="en-US" dirty="0"/>
        </a:p>
      </dgm:t>
    </dgm:pt>
    <dgm:pt modelId="{07998D9B-7CD2-46F6-BF18-A66FE2FF0F7B}" type="parTrans" cxnId="{4205D360-A8CA-4332-A20A-3F8F0EA70CBD}">
      <dgm:prSet/>
      <dgm:spPr/>
      <dgm:t>
        <a:bodyPr/>
        <a:lstStyle/>
        <a:p>
          <a:endParaRPr lang="en-US"/>
        </a:p>
      </dgm:t>
    </dgm:pt>
    <dgm:pt modelId="{3CC6EC5A-5B5B-4CC2-B54C-02658C6E088B}" type="sibTrans" cxnId="{4205D360-A8CA-4332-A20A-3F8F0EA70CBD}">
      <dgm:prSet/>
      <dgm:spPr/>
      <dgm:t>
        <a:bodyPr/>
        <a:lstStyle/>
        <a:p>
          <a:endParaRPr lang="en-US"/>
        </a:p>
      </dgm:t>
    </dgm:pt>
    <dgm:pt modelId="{D8B7B949-A6A2-4ECE-80C1-4DB92C8C14D6}">
      <dgm:prSet phldrT="[Text]"/>
      <dgm:spPr/>
      <dgm:t>
        <a:bodyPr/>
        <a:lstStyle/>
        <a:p>
          <a:r>
            <a:rPr lang="hr-HR" dirty="0" err="1" smtClean="0"/>
            <a:t>HttpStatusCode</a:t>
          </a:r>
          <a:r>
            <a:rPr lang="hr-HR" dirty="0" smtClean="0"/>
            <a:t> i </a:t>
          </a:r>
          <a:r>
            <a:rPr lang="hr-HR" dirty="0" err="1" smtClean="0"/>
            <a:t>Accept</a:t>
          </a:r>
          <a:r>
            <a:rPr lang="hr-HR" dirty="0" smtClean="0"/>
            <a:t> </a:t>
          </a:r>
          <a:r>
            <a:rPr lang="hr-HR" dirty="0" err="1" smtClean="0"/>
            <a:t>header</a:t>
          </a:r>
          <a:endParaRPr lang="en-US" dirty="0"/>
        </a:p>
      </dgm:t>
    </dgm:pt>
    <dgm:pt modelId="{14AE938C-7312-4254-88D3-49874E882A70}" type="parTrans" cxnId="{3DFE9B25-869A-4BCF-87F6-C8EB1A09173B}">
      <dgm:prSet/>
      <dgm:spPr/>
      <dgm:t>
        <a:bodyPr/>
        <a:lstStyle/>
        <a:p>
          <a:endParaRPr lang="en-US"/>
        </a:p>
      </dgm:t>
    </dgm:pt>
    <dgm:pt modelId="{77CFF5E2-AD46-4F28-8BA5-4F39E6598FAE}" type="sibTrans" cxnId="{3DFE9B25-869A-4BCF-87F6-C8EB1A09173B}">
      <dgm:prSet/>
      <dgm:spPr/>
      <dgm:t>
        <a:bodyPr/>
        <a:lstStyle/>
        <a:p>
          <a:endParaRPr lang="en-US"/>
        </a:p>
      </dgm:t>
    </dgm:pt>
    <dgm:pt modelId="{4F9ADD86-5D4B-4B7E-A9E7-27B10E1DCD67}">
      <dgm:prSet phldrT="[Text]"/>
      <dgm:spPr/>
      <dgm:t>
        <a:bodyPr/>
        <a:lstStyle/>
        <a:p>
          <a:r>
            <a:rPr lang="hr-HR" dirty="0" err="1" smtClean="0"/>
            <a:t>MediaTypeFormatter</a:t>
          </a:r>
          <a:endParaRPr lang="en-US" dirty="0"/>
        </a:p>
      </dgm:t>
    </dgm:pt>
    <dgm:pt modelId="{85309C2A-BB27-4FD5-A840-69074E022B90}" type="parTrans" cxnId="{F1D0C70A-58C4-4DAA-A746-44D023D00B14}">
      <dgm:prSet/>
      <dgm:spPr/>
      <dgm:t>
        <a:bodyPr/>
        <a:lstStyle/>
        <a:p>
          <a:endParaRPr lang="en-US"/>
        </a:p>
      </dgm:t>
    </dgm:pt>
    <dgm:pt modelId="{233DBD6E-2597-440A-A6C2-CA5DB904A327}" type="sibTrans" cxnId="{F1D0C70A-58C4-4DAA-A746-44D023D00B14}">
      <dgm:prSet/>
      <dgm:spPr/>
      <dgm:t>
        <a:bodyPr/>
        <a:lstStyle/>
        <a:p>
          <a:endParaRPr lang="en-US"/>
        </a:p>
      </dgm:t>
    </dgm:pt>
    <dgm:pt modelId="{8514D6E8-43AF-4260-BE51-A1288C8948D8}">
      <dgm:prSet phldrT="[Text]"/>
      <dgm:spPr/>
      <dgm:t>
        <a:bodyPr/>
        <a:lstStyle/>
        <a:p>
          <a:r>
            <a:rPr lang="hr-HR" dirty="0" smtClean="0"/>
            <a:t>Prima i šalje razne vrste formata </a:t>
          </a:r>
          <a:endParaRPr lang="en-US" dirty="0"/>
        </a:p>
      </dgm:t>
    </dgm:pt>
    <dgm:pt modelId="{958EB6E4-3385-40AC-8B22-2D21AD763968}" type="parTrans" cxnId="{E3BA7383-10B7-4391-AF60-B606124CC4DA}">
      <dgm:prSet/>
      <dgm:spPr/>
      <dgm:t>
        <a:bodyPr/>
        <a:lstStyle/>
        <a:p>
          <a:endParaRPr lang="en-US"/>
        </a:p>
      </dgm:t>
    </dgm:pt>
    <dgm:pt modelId="{D107A3D4-1F5E-4FFE-A18B-E783E11E18B0}" type="sibTrans" cxnId="{E3BA7383-10B7-4391-AF60-B606124CC4DA}">
      <dgm:prSet/>
      <dgm:spPr/>
      <dgm:t>
        <a:bodyPr/>
        <a:lstStyle/>
        <a:p>
          <a:endParaRPr lang="en-US"/>
        </a:p>
      </dgm:t>
    </dgm:pt>
    <dgm:pt modelId="{D984FACA-3371-400D-8483-4D66092733EA}">
      <dgm:prSet phldrT="[Text]"/>
      <dgm:spPr/>
      <dgm:t>
        <a:bodyPr/>
        <a:lstStyle/>
        <a:p>
          <a:r>
            <a:rPr lang="hr-HR" dirty="0" err="1" smtClean="0"/>
            <a:t>oData</a:t>
          </a:r>
          <a:r>
            <a:rPr lang="hr-HR" dirty="0" smtClean="0"/>
            <a:t> podrška</a:t>
          </a:r>
          <a:endParaRPr lang="en-US" dirty="0"/>
        </a:p>
      </dgm:t>
    </dgm:pt>
    <dgm:pt modelId="{D30C8DF4-1441-43EA-AF4D-DEE6233F6FAD}" type="parTrans" cxnId="{F8D1C1D0-E977-455F-8DFE-F28CB0900595}">
      <dgm:prSet/>
      <dgm:spPr/>
      <dgm:t>
        <a:bodyPr/>
        <a:lstStyle/>
        <a:p>
          <a:endParaRPr lang="en-US"/>
        </a:p>
      </dgm:t>
    </dgm:pt>
    <dgm:pt modelId="{33F5D869-F785-436A-8A60-EA8750A3BA87}" type="sibTrans" cxnId="{F8D1C1D0-E977-455F-8DFE-F28CB0900595}">
      <dgm:prSet/>
      <dgm:spPr/>
      <dgm:t>
        <a:bodyPr/>
        <a:lstStyle/>
        <a:p>
          <a:endParaRPr lang="en-US"/>
        </a:p>
      </dgm:t>
    </dgm:pt>
    <dgm:pt modelId="{C531C0A1-79D1-48CA-BD52-6F4723FA910E}">
      <dgm:prSet phldrT="[Text]"/>
      <dgm:spPr/>
      <dgm:t>
        <a:bodyPr/>
        <a:lstStyle/>
        <a:p>
          <a:r>
            <a:rPr lang="hr-HR" dirty="0" smtClean="0"/>
            <a:t>Varijabilno </a:t>
          </a:r>
          <a:r>
            <a:rPr lang="hr-HR" dirty="0" err="1" smtClean="0"/>
            <a:t>hostanje</a:t>
          </a:r>
          <a:endParaRPr lang="en-US" dirty="0"/>
        </a:p>
      </dgm:t>
    </dgm:pt>
    <dgm:pt modelId="{94C49C31-C4B6-4CD6-A46F-25FF26BC5BB9}" type="parTrans" cxnId="{07D3E71F-E545-41CA-AAC5-3930A5CBD090}">
      <dgm:prSet/>
      <dgm:spPr/>
      <dgm:t>
        <a:bodyPr/>
        <a:lstStyle/>
        <a:p>
          <a:endParaRPr lang="en-US"/>
        </a:p>
      </dgm:t>
    </dgm:pt>
    <dgm:pt modelId="{A2C420CD-FC69-4EAA-AD3E-2E3DE0D33F89}" type="sibTrans" cxnId="{07D3E71F-E545-41CA-AAC5-3930A5CBD090}">
      <dgm:prSet/>
      <dgm:spPr/>
      <dgm:t>
        <a:bodyPr/>
        <a:lstStyle/>
        <a:p>
          <a:endParaRPr lang="en-US"/>
        </a:p>
      </dgm:t>
    </dgm:pt>
    <dgm:pt modelId="{546FE73C-889C-4BC6-8A7C-05181BECC2BB}">
      <dgm:prSet phldrT="[Text]"/>
      <dgm:spPr/>
      <dgm:t>
        <a:bodyPr/>
        <a:lstStyle/>
        <a:p>
          <a:r>
            <a:rPr lang="hr-HR" dirty="0" smtClean="0"/>
            <a:t>Podrška za </a:t>
          </a:r>
          <a:r>
            <a:rPr lang="hr-HR" dirty="0" err="1" smtClean="0"/>
            <a:t>Mvc</a:t>
          </a:r>
          <a:r>
            <a:rPr lang="hr-HR" dirty="0" smtClean="0"/>
            <a:t> </a:t>
          </a:r>
          <a:r>
            <a:rPr lang="hr-HR" dirty="0" err="1" smtClean="0"/>
            <a:t>feature</a:t>
          </a:r>
          <a:endParaRPr lang="en-US" dirty="0"/>
        </a:p>
      </dgm:t>
    </dgm:pt>
    <dgm:pt modelId="{B0935788-B75B-4B05-A156-19388C773B6F}" type="parTrans" cxnId="{B685416E-CC23-48C4-BEE0-A4515C5CA057}">
      <dgm:prSet/>
      <dgm:spPr/>
      <dgm:t>
        <a:bodyPr/>
        <a:lstStyle/>
        <a:p>
          <a:endParaRPr lang="en-US"/>
        </a:p>
      </dgm:t>
    </dgm:pt>
    <dgm:pt modelId="{280873CB-5CA1-4450-8D36-8C5080DF9C1F}" type="sibTrans" cxnId="{B685416E-CC23-48C4-BEE0-A4515C5CA057}">
      <dgm:prSet/>
      <dgm:spPr/>
      <dgm:t>
        <a:bodyPr/>
        <a:lstStyle/>
        <a:p>
          <a:endParaRPr lang="en-US"/>
        </a:p>
      </dgm:t>
    </dgm:pt>
    <dgm:pt modelId="{81957B0B-E8BF-415C-88E9-97694ABD75B4}">
      <dgm:prSet phldrT="[Text]"/>
      <dgm:spPr/>
      <dgm:t>
        <a:bodyPr/>
        <a:lstStyle/>
        <a:p>
          <a:r>
            <a:rPr lang="hr-HR" dirty="0" err="1" smtClean="0"/>
            <a:t>IoC</a:t>
          </a:r>
          <a:r>
            <a:rPr lang="hr-HR" dirty="0" smtClean="0"/>
            <a:t>-DI podrška</a:t>
          </a:r>
          <a:endParaRPr lang="en-US" dirty="0"/>
        </a:p>
      </dgm:t>
    </dgm:pt>
    <dgm:pt modelId="{4AE1E34F-7758-4B26-9EF2-281BE9EF86C9}" type="parTrans" cxnId="{9CB2FE7C-AB40-42D1-8BA3-0C1E79DCBEC7}">
      <dgm:prSet/>
      <dgm:spPr/>
      <dgm:t>
        <a:bodyPr/>
        <a:lstStyle/>
        <a:p>
          <a:endParaRPr lang="en-US"/>
        </a:p>
      </dgm:t>
    </dgm:pt>
    <dgm:pt modelId="{036425C5-09D1-4119-90BE-0D612D57C866}" type="sibTrans" cxnId="{9CB2FE7C-AB40-42D1-8BA3-0C1E79DCBEC7}">
      <dgm:prSet/>
      <dgm:spPr/>
      <dgm:t>
        <a:bodyPr/>
        <a:lstStyle/>
        <a:p>
          <a:endParaRPr lang="en-US"/>
        </a:p>
      </dgm:t>
    </dgm:pt>
    <dgm:pt modelId="{D97E5DCD-E0B2-4C8F-A379-E95E704C4F47}">
      <dgm:prSet phldrT="[Text]"/>
      <dgm:spPr/>
      <dgm:t>
        <a:bodyPr/>
        <a:lstStyle/>
        <a:p>
          <a:r>
            <a:rPr lang="hr-HR" dirty="0" smtClean="0"/>
            <a:t>Podrška za CRUD akcije</a:t>
          </a:r>
          <a:endParaRPr lang="en-US" dirty="0"/>
        </a:p>
      </dgm:t>
    </dgm:pt>
    <dgm:pt modelId="{51D1EF1B-56BD-4AD8-B493-F70DF741422A}" type="parTrans" cxnId="{D20833F7-5FAC-46AA-B3E9-5245FC9490F5}">
      <dgm:prSet/>
      <dgm:spPr/>
      <dgm:t>
        <a:bodyPr/>
        <a:lstStyle/>
        <a:p>
          <a:endParaRPr lang="en-US"/>
        </a:p>
      </dgm:t>
    </dgm:pt>
    <dgm:pt modelId="{28F02624-4D8E-4EF7-872B-29FF9D5AC315}" type="sibTrans" cxnId="{D20833F7-5FAC-46AA-B3E9-5245FC9490F5}">
      <dgm:prSet/>
      <dgm:spPr/>
      <dgm:t>
        <a:bodyPr/>
        <a:lstStyle/>
        <a:p>
          <a:endParaRPr lang="en-US"/>
        </a:p>
      </dgm:t>
    </dgm:pt>
    <dgm:pt modelId="{7DD243D0-2428-4436-BD37-EE30387C4E1A}">
      <dgm:prSet phldrT="[Text]"/>
      <dgm:spPr/>
      <dgm:t>
        <a:bodyPr/>
        <a:lstStyle/>
        <a:p>
          <a:r>
            <a:rPr lang="hr-HR" dirty="0" smtClean="0"/>
            <a:t>Potrebno kreirati aplikacijski server (API)</a:t>
          </a:r>
          <a:endParaRPr lang="en-US" dirty="0"/>
        </a:p>
      </dgm:t>
    </dgm:pt>
    <dgm:pt modelId="{957AD953-1A4E-4F29-A83D-6F603D77D549}" type="parTrans" cxnId="{DE764FCE-6F6A-43BF-AD90-41583432A87B}">
      <dgm:prSet/>
      <dgm:spPr/>
      <dgm:t>
        <a:bodyPr/>
        <a:lstStyle/>
        <a:p>
          <a:endParaRPr lang="en-US"/>
        </a:p>
      </dgm:t>
    </dgm:pt>
    <dgm:pt modelId="{7EAC6E70-E146-46CB-9F33-688C05D77913}" type="sibTrans" cxnId="{DE764FCE-6F6A-43BF-AD90-41583432A87B}">
      <dgm:prSet/>
      <dgm:spPr/>
      <dgm:t>
        <a:bodyPr/>
        <a:lstStyle/>
        <a:p>
          <a:endParaRPr lang="en-US"/>
        </a:p>
      </dgm:t>
    </dgm:pt>
    <dgm:pt modelId="{D2593A5B-9A9B-4C2B-9CA0-E6B32EA5D946}">
      <dgm:prSet phldrT="[Text]"/>
      <dgm:spPr/>
      <dgm:t>
        <a:bodyPr/>
        <a:lstStyle/>
        <a:p>
          <a:r>
            <a:rPr lang="hr-HR" dirty="0" smtClean="0"/>
            <a:t>Za nove SPA projekte</a:t>
          </a:r>
          <a:endParaRPr lang="en-US" dirty="0"/>
        </a:p>
      </dgm:t>
    </dgm:pt>
    <dgm:pt modelId="{693E60D7-CB8E-4C06-A5B4-BC536510C1F3}" type="parTrans" cxnId="{3E65F54C-CFFC-47B2-8BA3-0CBD2286C0A7}">
      <dgm:prSet/>
      <dgm:spPr/>
      <dgm:t>
        <a:bodyPr/>
        <a:lstStyle/>
        <a:p>
          <a:endParaRPr lang="en-US"/>
        </a:p>
      </dgm:t>
    </dgm:pt>
    <dgm:pt modelId="{4F2A4F75-52AD-4D9F-92AD-04F45A7EFDEC}" type="sibTrans" cxnId="{3E65F54C-CFFC-47B2-8BA3-0CBD2286C0A7}">
      <dgm:prSet/>
      <dgm:spPr/>
      <dgm:t>
        <a:bodyPr/>
        <a:lstStyle/>
        <a:p>
          <a:endParaRPr lang="en-US"/>
        </a:p>
      </dgm:t>
    </dgm:pt>
    <dgm:pt modelId="{9F617A65-3AA9-4F31-B01B-F4FCFA7C25B7}">
      <dgm:prSet phldrT="[Text]"/>
      <dgm:spPr/>
      <dgm:t>
        <a:bodyPr/>
        <a:lstStyle/>
        <a:p>
          <a:r>
            <a:rPr lang="hr-HR" dirty="0" smtClean="0"/>
            <a:t>Za nove </a:t>
          </a:r>
          <a:r>
            <a:rPr lang="hr-HR" dirty="0" err="1" smtClean="0"/>
            <a:t>mobile</a:t>
          </a:r>
          <a:r>
            <a:rPr lang="hr-HR" dirty="0" smtClean="0"/>
            <a:t> projekte</a:t>
          </a:r>
          <a:endParaRPr lang="en-US" dirty="0"/>
        </a:p>
      </dgm:t>
    </dgm:pt>
    <dgm:pt modelId="{FAD09F14-BC7A-448B-8BAE-66449856AE35}" type="parTrans" cxnId="{9239B552-71E5-4099-9BE7-DE05956CA36A}">
      <dgm:prSet/>
      <dgm:spPr/>
      <dgm:t>
        <a:bodyPr/>
        <a:lstStyle/>
        <a:p>
          <a:endParaRPr lang="en-US"/>
        </a:p>
      </dgm:t>
    </dgm:pt>
    <dgm:pt modelId="{8143EAFA-9ADD-48A8-9A92-CCD74BBC4EDD}" type="sibTrans" cxnId="{9239B552-71E5-4099-9BE7-DE05956CA36A}">
      <dgm:prSet/>
      <dgm:spPr/>
      <dgm:t>
        <a:bodyPr/>
        <a:lstStyle/>
        <a:p>
          <a:endParaRPr lang="en-US"/>
        </a:p>
      </dgm:t>
    </dgm:pt>
    <dgm:pt modelId="{F74835FE-FC39-4CCA-8071-562116579735}" type="pres">
      <dgm:prSet presAssocID="{50558742-9CB9-49E5-9DBF-A18F44A905B8}" presName="layout" presStyleCnt="0">
        <dgm:presLayoutVars>
          <dgm:chMax/>
          <dgm:chPref/>
          <dgm:dir/>
          <dgm:resizeHandles/>
        </dgm:presLayoutVars>
      </dgm:prSet>
      <dgm:spPr/>
      <dgm:t>
        <a:bodyPr/>
        <a:lstStyle/>
        <a:p>
          <a:endParaRPr lang="en-US"/>
        </a:p>
      </dgm:t>
    </dgm:pt>
    <dgm:pt modelId="{6BB6D8D7-6E8B-4F25-A74D-DC7811ABFA3B}" type="pres">
      <dgm:prSet presAssocID="{A63F3219-D16E-4909-BE29-19C5D2C90BE7}" presName="root" presStyleCnt="0">
        <dgm:presLayoutVars>
          <dgm:chMax/>
          <dgm:chPref/>
        </dgm:presLayoutVars>
      </dgm:prSet>
      <dgm:spPr/>
    </dgm:pt>
    <dgm:pt modelId="{AED75FC5-8F68-4DDD-9089-5EBD04BFA086}" type="pres">
      <dgm:prSet presAssocID="{A63F3219-D16E-4909-BE29-19C5D2C90BE7}" presName="rootComposite" presStyleCnt="0">
        <dgm:presLayoutVars/>
      </dgm:prSet>
      <dgm:spPr/>
    </dgm:pt>
    <dgm:pt modelId="{2519ABA2-C807-4AC1-814F-9DC91F9EC103}" type="pres">
      <dgm:prSet presAssocID="{A63F3219-D16E-4909-BE29-19C5D2C90BE7}" presName="ParentAccent" presStyleLbl="alignNode1" presStyleIdx="0" presStyleCnt="2"/>
      <dgm:spPr/>
    </dgm:pt>
    <dgm:pt modelId="{0244E1AA-86FA-4E28-831E-C9182890ACCC}" type="pres">
      <dgm:prSet presAssocID="{A63F3219-D16E-4909-BE29-19C5D2C90BE7}" presName="ParentSmallAccent" presStyleLbl="fgAcc1" presStyleIdx="0" presStyleCnt="2"/>
      <dgm:spPr/>
    </dgm:pt>
    <dgm:pt modelId="{C30666B3-3C89-47EE-B5D8-5BAFD72DDCCA}" type="pres">
      <dgm:prSet presAssocID="{A63F3219-D16E-4909-BE29-19C5D2C90BE7}" presName="Parent" presStyleLbl="revTx" presStyleIdx="0" presStyleCnt="17">
        <dgm:presLayoutVars>
          <dgm:chMax/>
          <dgm:chPref val="4"/>
          <dgm:bulletEnabled val="1"/>
        </dgm:presLayoutVars>
      </dgm:prSet>
      <dgm:spPr/>
      <dgm:t>
        <a:bodyPr/>
        <a:lstStyle/>
        <a:p>
          <a:endParaRPr lang="en-US"/>
        </a:p>
      </dgm:t>
    </dgm:pt>
    <dgm:pt modelId="{E489696E-EF5A-44EF-842E-FF9163F9E217}" type="pres">
      <dgm:prSet presAssocID="{A63F3219-D16E-4909-BE29-19C5D2C90BE7}" presName="childShape" presStyleCnt="0">
        <dgm:presLayoutVars>
          <dgm:chMax val="0"/>
          <dgm:chPref val="0"/>
        </dgm:presLayoutVars>
      </dgm:prSet>
      <dgm:spPr/>
    </dgm:pt>
    <dgm:pt modelId="{6B53BF96-CF04-4F6D-A40B-B3E141F29AA2}" type="pres">
      <dgm:prSet presAssocID="{8D2F054C-B955-41C3-8C71-DC959F8C3B50}" presName="childComposite" presStyleCnt="0">
        <dgm:presLayoutVars>
          <dgm:chMax val="0"/>
          <dgm:chPref val="0"/>
        </dgm:presLayoutVars>
      </dgm:prSet>
      <dgm:spPr/>
    </dgm:pt>
    <dgm:pt modelId="{94B32983-89D2-4C41-B27C-FACA8845B7AE}" type="pres">
      <dgm:prSet presAssocID="{8D2F054C-B955-41C3-8C71-DC959F8C3B50}" presName="ChildAccent" presStyleLbl="solidFgAcc1" presStyleIdx="0" presStyleCnt="15"/>
      <dgm:spPr/>
    </dgm:pt>
    <dgm:pt modelId="{39B1FD70-7994-42CA-8006-E65F97ACFF25}" type="pres">
      <dgm:prSet presAssocID="{8D2F054C-B955-41C3-8C71-DC959F8C3B50}" presName="Child" presStyleLbl="revTx" presStyleIdx="1" presStyleCnt="17">
        <dgm:presLayoutVars>
          <dgm:chMax val="0"/>
          <dgm:chPref val="0"/>
          <dgm:bulletEnabled val="1"/>
        </dgm:presLayoutVars>
      </dgm:prSet>
      <dgm:spPr/>
      <dgm:t>
        <a:bodyPr/>
        <a:lstStyle/>
        <a:p>
          <a:endParaRPr lang="en-US"/>
        </a:p>
      </dgm:t>
    </dgm:pt>
    <dgm:pt modelId="{2C277672-0FBD-4E1C-A780-3ED7D2D34FEC}" type="pres">
      <dgm:prSet presAssocID="{D97E5DCD-E0B2-4C8F-A379-E95E704C4F47}" presName="childComposite" presStyleCnt="0">
        <dgm:presLayoutVars>
          <dgm:chMax val="0"/>
          <dgm:chPref val="0"/>
        </dgm:presLayoutVars>
      </dgm:prSet>
      <dgm:spPr/>
    </dgm:pt>
    <dgm:pt modelId="{B5DEC75F-8A03-4B7E-9360-A12EA15E1187}" type="pres">
      <dgm:prSet presAssocID="{D97E5DCD-E0B2-4C8F-A379-E95E704C4F47}" presName="ChildAccent" presStyleLbl="solidFgAcc1" presStyleIdx="1" presStyleCnt="15"/>
      <dgm:spPr/>
    </dgm:pt>
    <dgm:pt modelId="{D584C97E-C809-4B2F-AC5A-DD8838CB263E}" type="pres">
      <dgm:prSet presAssocID="{D97E5DCD-E0B2-4C8F-A379-E95E704C4F47}" presName="Child" presStyleLbl="revTx" presStyleIdx="2" presStyleCnt="17">
        <dgm:presLayoutVars>
          <dgm:chMax val="0"/>
          <dgm:chPref val="0"/>
          <dgm:bulletEnabled val="1"/>
        </dgm:presLayoutVars>
      </dgm:prSet>
      <dgm:spPr/>
      <dgm:t>
        <a:bodyPr/>
        <a:lstStyle/>
        <a:p>
          <a:endParaRPr lang="en-US"/>
        </a:p>
      </dgm:t>
    </dgm:pt>
    <dgm:pt modelId="{50088A95-4F6D-40DC-9206-CAB90E260902}" type="pres">
      <dgm:prSet presAssocID="{8375B5D4-0E84-4550-AA2D-9716698FB49B}" presName="childComposite" presStyleCnt="0">
        <dgm:presLayoutVars>
          <dgm:chMax val="0"/>
          <dgm:chPref val="0"/>
        </dgm:presLayoutVars>
      </dgm:prSet>
      <dgm:spPr/>
    </dgm:pt>
    <dgm:pt modelId="{E2398729-FBC6-4404-AB3B-15DBCE271653}" type="pres">
      <dgm:prSet presAssocID="{8375B5D4-0E84-4550-AA2D-9716698FB49B}" presName="ChildAccent" presStyleLbl="solidFgAcc1" presStyleIdx="2" presStyleCnt="15"/>
      <dgm:spPr/>
    </dgm:pt>
    <dgm:pt modelId="{6DC75E7E-2B73-4149-8555-DEA9B37E9944}" type="pres">
      <dgm:prSet presAssocID="{8375B5D4-0E84-4550-AA2D-9716698FB49B}" presName="Child" presStyleLbl="revTx" presStyleIdx="3" presStyleCnt="17">
        <dgm:presLayoutVars>
          <dgm:chMax val="0"/>
          <dgm:chPref val="0"/>
          <dgm:bulletEnabled val="1"/>
        </dgm:presLayoutVars>
      </dgm:prSet>
      <dgm:spPr/>
      <dgm:t>
        <a:bodyPr/>
        <a:lstStyle/>
        <a:p>
          <a:endParaRPr lang="en-US"/>
        </a:p>
      </dgm:t>
    </dgm:pt>
    <dgm:pt modelId="{E79D055A-3EC4-40A2-B3D8-BC9917783541}" type="pres">
      <dgm:prSet presAssocID="{D8B7B949-A6A2-4ECE-80C1-4DB92C8C14D6}" presName="childComposite" presStyleCnt="0">
        <dgm:presLayoutVars>
          <dgm:chMax val="0"/>
          <dgm:chPref val="0"/>
        </dgm:presLayoutVars>
      </dgm:prSet>
      <dgm:spPr/>
    </dgm:pt>
    <dgm:pt modelId="{5BFAA61A-8BF8-4ABB-A7F7-B276067785AD}" type="pres">
      <dgm:prSet presAssocID="{D8B7B949-A6A2-4ECE-80C1-4DB92C8C14D6}" presName="ChildAccent" presStyleLbl="solidFgAcc1" presStyleIdx="3" presStyleCnt="15"/>
      <dgm:spPr/>
    </dgm:pt>
    <dgm:pt modelId="{A0BEB07A-CF63-4CC0-8F16-6A23A4C84C09}" type="pres">
      <dgm:prSet presAssocID="{D8B7B949-A6A2-4ECE-80C1-4DB92C8C14D6}" presName="Child" presStyleLbl="revTx" presStyleIdx="4" presStyleCnt="17">
        <dgm:presLayoutVars>
          <dgm:chMax val="0"/>
          <dgm:chPref val="0"/>
          <dgm:bulletEnabled val="1"/>
        </dgm:presLayoutVars>
      </dgm:prSet>
      <dgm:spPr/>
      <dgm:t>
        <a:bodyPr/>
        <a:lstStyle/>
        <a:p>
          <a:endParaRPr lang="en-US"/>
        </a:p>
      </dgm:t>
    </dgm:pt>
    <dgm:pt modelId="{D4755A1B-0B10-4CF0-BE7D-39FA03CA8BE8}" type="pres">
      <dgm:prSet presAssocID="{4F9ADD86-5D4B-4B7E-A9E7-27B10E1DCD67}" presName="childComposite" presStyleCnt="0">
        <dgm:presLayoutVars>
          <dgm:chMax val="0"/>
          <dgm:chPref val="0"/>
        </dgm:presLayoutVars>
      </dgm:prSet>
      <dgm:spPr/>
    </dgm:pt>
    <dgm:pt modelId="{6FDBF37B-3042-40D2-92F2-CF805B717880}" type="pres">
      <dgm:prSet presAssocID="{4F9ADD86-5D4B-4B7E-A9E7-27B10E1DCD67}" presName="ChildAccent" presStyleLbl="solidFgAcc1" presStyleIdx="4" presStyleCnt="15"/>
      <dgm:spPr/>
    </dgm:pt>
    <dgm:pt modelId="{F2393F93-7CDC-47E0-917A-C274A4F4D001}" type="pres">
      <dgm:prSet presAssocID="{4F9ADD86-5D4B-4B7E-A9E7-27B10E1DCD67}" presName="Child" presStyleLbl="revTx" presStyleIdx="5" presStyleCnt="17">
        <dgm:presLayoutVars>
          <dgm:chMax val="0"/>
          <dgm:chPref val="0"/>
          <dgm:bulletEnabled val="1"/>
        </dgm:presLayoutVars>
      </dgm:prSet>
      <dgm:spPr/>
      <dgm:t>
        <a:bodyPr/>
        <a:lstStyle/>
        <a:p>
          <a:endParaRPr lang="en-US"/>
        </a:p>
      </dgm:t>
    </dgm:pt>
    <dgm:pt modelId="{DBD8A8A3-A183-45B6-BED8-B45867EB04ED}" type="pres">
      <dgm:prSet presAssocID="{8514D6E8-43AF-4260-BE51-A1288C8948D8}" presName="childComposite" presStyleCnt="0">
        <dgm:presLayoutVars>
          <dgm:chMax val="0"/>
          <dgm:chPref val="0"/>
        </dgm:presLayoutVars>
      </dgm:prSet>
      <dgm:spPr/>
    </dgm:pt>
    <dgm:pt modelId="{1F87FAF9-AE6E-4555-95DD-D38F2080FE6B}" type="pres">
      <dgm:prSet presAssocID="{8514D6E8-43AF-4260-BE51-A1288C8948D8}" presName="ChildAccent" presStyleLbl="solidFgAcc1" presStyleIdx="5" presStyleCnt="15"/>
      <dgm:spPr/>
    </dgm:pt>
    <dgm:pt modelId="{C4F4B633-20AF-4CCA-8302-74D754963BE7}" type="pres">
      <dgm:prSet presAssocID="{8514D6E8-43AF-4260-BE51-A1288C8948D8}" presName="Child" presStyleLbl="revTx" presStyleIdx="6" presStyleCnt="17">
        <dgm:presLayoutVars>
          <dgm:chMax val="0"/>
          <dgm:chPref val="0"/>
          <dgm:bulletEnabled val="1"/>
        </dgm:presLayoutVars>
      </dgm:prSet>
      <dgm:spPr/>
      <dgm:t>
        <a:bodyPr/>
        <a:lstStyle/>
        <a:p>
          <a:endParaRPr lang="en-US"/>
        </a:p>
      </dgm:t>
    </dgm:pt>
    <dgm:pt modelId="{D2CBF633-1A8D-4CCD-B93B-AB0C0172BFB4}" type="pres">
      <dgm:prSet presAssocID="{D984FACA-3371-400D-8483-4D66092733EA}" presName="childComposite" presStyleCnt="0">
        <dgm:presLayoutVars>
          <dgm:chMax val="0"/>
          <dgm:chPref val="0"/>
        </dgm:presLayoutVars>
      </dgm:prSet>
      <dgm:spPr/>
    </dgm:pt>
    <dgm:pt modelId="{82A02D5A-DBC8-4884-8CDD-B381A5D1D620}" type="pres">
      <dgm:prSet presAssocID="{D984FACA-3371-400D-8483-4D66092733EA}" presName="ChildAccent" presStyleLbl="solidFgAcc1" presStyleIdx="6" presStyleCnt="15"/>
      <dgm:spPr/>
    </dgm:pt>
    <dgm:pt modelId="{6AAF5793-D113-432B-9BA9-3146367AA26C}" type="pres">
      <dgm:prSet presAssocID="{D984FACA-3371-400D-8483-4D66092733EA}" presName="Child" presStyleLbl="revTx" presStyleIdx="7" presStyleCnt="17">
        <dgm:presLayoutVars>
          <dgm:chMax val="0"/>
          <dgm:chPref val="0"/>
          <dgm:bulletEnabled val="1"/>
        </dgm:presLayoutVars>
      </dgm:prSet>
      <dgm:spPr/>
      <dgm:t>
        <a:bodyPr/>
        <a:lstStyle/>
        <a:p>
          <a:endParaRPr lang="en-US"/>
        </a:p>
      </dgm:t>
    </dgm:pt>
    <dgm:pt modelId="{27D2D73D-5F13-4F26-A65A-A2E785FA5864}" type="pres">
      <dgm:prSet presAssocID="{C531C0A1-79D1-48CA-BD52-6F4723FA910E}" presName="childComposite" presStyleCnt="0">
        <dgm:presLayoutVars>
          <dgm:chMax val="0"/>
          <dgm:chPref val="0"/>
        </dgm:presLayoutVars>
      </dgm:prSet>
      <dgm:spPr/>
    </dgm:pt>
    <dgm:pt modelId="{2708578B-F763-493A-8AB6-B1E68C4CE7A1}" type="pres">
      <dgm:prSet presAssocID="{C531C0A1-79D1-48CA-BD52-6F4723FA910E}" presName="ChildAccent" presStyleLbl="solidFgAcc1" presStyleIdx="7" presStyleCnt="15"/>
      <dgm:spPr/>
    </dgm:pt>
    <dgm:pt modelId="{D4C00792-BC42-4661-9430-81A65290DB64}" type="pres">
      <dgm:prSet presAssocID="{C531C0A1-79D1-48CA-BD52-6F4723FA910E}" presName="Child" presStyleLbl="revTx" presStyleIdx="8" presStyleCnt="17">
        <dgm:presLayoutVars>
          <dgm:chMax val="0"/>
          <dgm:chPref val="0"/>
          <dgm:bulletEnabled val="1"/>
        </dgm:presLayoutVars>
      </dgm:prSet>
      <dgm:spPr/>
      <dgm:t>
        <a:bodyPr/>
        <a:lstStyle/>
        <a:p>
          <a:endParaRPr lang="en-US"/>
        </a:p>
      </dgm:t>
    </dgm:pt>
    <dgm:pt modelId="{AF921A87-8FBE-43B3-9CAC-16EEDFBB47AA}" type="pres">
      <dgm:prSet presAssocID="{546FE73C-889C-4BC6-8A7C-05181BECC2BB}" presName="childComposite" presStyleCnt="0">
        <dgm:presLayoutVars>
          <dgm:chMax val="0"/>
          <dgm:chPref val="0"/>
        </dgm:presLayoutVars>
      </dgm:prSet>
      <dgm:spPr/>
    </dgm:pt>
    <dgm:pt modelId="{EAF15F11-01D4-46B1-A5CF-63C81126B765}" type="pres">
      <dgm:prSet presAssocID="{546FE73C-889C-4BC6-8A7C-05181BECC2BB}" presName="ChildAccent" presStyleLbl="solidFgAcc1" presStyleIdx="8" presStyleCnt="15"/>
      <dgm:spPr/>
    </dgm:pt>
    <dgm:pt modelId="{85E6DAB4-F9D8-4791-9276-6019C84EC276}" type="pres">
      <dgm:prSet presAssocID="{546FE73C-889C-4BC6-8A7C-05181BECC2BB}" presName="Child" presStyleLbl="revTx" presStyleIdx="9" presStyleCnt="17">
        <dgm:presLayoutVars>
          <dgm:chMax val="0"/>
          <dgm:chPref val="0"/>
          <dgm:bulletEnabled val="1"/>
        </dgm:presLayoutVars>
      </dgm:prSet>
      <dgm:spPr/>
      <dgm:t>
        <a:bodyPr/>
        <a:lstStyle/>
        <a:p>
          <a:endParaRPr lang="en-US"/>
        </a:p>
      </dgm:t>
    </dgm:pt>
    <dgm:pt modelId="{7D928817-81FB-4FDD-98E1-C9BF3C913833}" type="pres">
      <dgm:prSet presAssocID="{81957B0B-E8BF-415C-88E9-97694ABD75B4}" presName="childComposite" presStyleCnt="0">
        <dgm:presLayoutVars>
          <dgm:chMax val="0"/>
          <dgm:chPref val="0"/>
        </dgm:presLayoutVars>
      </dgm:prSet>
      <dgm:spPr/>
    </dgm:pt>
    <dgm:pt modelId="{94BA5247-4F91-4681-B7A0-AD503831A544}" type="pres">
      <dgm:prSet presAssocID="{81957B0B-E8BF-415C-88E9-97694ABD75B4}" presName="ChildAccent" presStyleLbl="solidFgAcc1" presStyleIdx="9" presStyleCnt="15"/>
      <dgm:spPr/>
    </dgm:pt>
    <dgm:pt modelId="{382C54CB-3F4A-4CDD-807C-820191486B4A}" type="pres">
      <dgm:prSet presAssocID="{81957B0B-E8BF-415C-88E9-97694ABD75B4}" presName="Child" presStyleLbl="revTx" presStyleIdx="10" presStyleCnt="17">
        <dgm:presLayoutVars>
          <dgm:chMax val="0"/>
          <dgm:chPref val="0"/>
          <dgm:bulletEnabled val="1"/>
        </dgm:presLayoutVars>
      </dgm:prSet>
      <dgm:spPr/>
      <dgm:t>
        <a:bodyPr/>
        <a:lstStyle/>
        <a:p>
          <a:endParaRPr lang="en-US"/>
        </a:p>
      </dgm:t>
    </dgm:pt>
    <dgm:pt modelId="{4190BD82-C7B0-4F76-AC9A-18F11BFECEC3}" type="pres">
      <dgm:prSet presAssocID="{199A4BDF-2459-4FCC-B2A0-AA1953631E2B}" presName="root" presStyleCnt="0">
        <dgm:presLayoutVars>
          <dgm:chMax/>
          <dgm:chPref/>
        </dgm:presLayoutVars>
      </dgm:prSet>
      <dgm:spPr/>
    </dgm:pt>
    <dgm:pt modelId="{D0A6A005-6FE9-4CE2-A647-77772B1D106A}" type="pres">
      <dgm:prSet presAssocID="{199A4BDF-2459-4FCC-B2A0-AA1953631E2B}" presName="rootComposite" presStyleCnt="0">
        <dgm:presLayoutVars/>
      </dgm:prSet>
      <dgm:spPr/>
    </dgm:pt>
    <dgm:pt modelId="{C634C48F-B964-4F21-A0F5-F3EE0751564B}" type="pres">
      <dgm:prSet presAssocID="{199A4BDF-2459-4FCC-B2A0-AA1953631E2B}" presName="ParentAccent" presStyleLbl="alignNode1" presStyleIdx="1" presStyleCnt="2"/>
      <dgm:spPr/>
    </dgm:pt>
    <dgm:pt modelId="{55D0EF43-EA7C-4C21-9B4C-2576390E62F8}" type="pres">
      <dgm:prSet presAssocID="{199A4BDF-2459-4FCC-B2A0-AA1953631E2B}" presName="ParentSmallAccent" presStyleLbl="fgAcc1" presStyleIdx="1" presStyleCnt="2"/>
      <dgm:spPr/>
    </dgm:pt>
    <dgm:pt modelId="{922C0CF6-C017-4574-81E5-4BA4F2F737EA}" type="pres">
      <dgm:prSet presAssocID="{199A4BDF-2459-4FCC-B2A0-AA1953631E2B}" presName="Parent" presStyleLbl="revTx" presStyleIdx="11" presStyleCnt="17">
        <dgm:presLayoutVars>
          <dgm:chMax/>
          <dgm:chPref val="4"/>
          <dgm:bulletEnabled val="1"/>
        </dgm:presLayoutVars>
      </dgm:prSet>
      <dgm:spPr/>
      <dgm:t>
        <a:bodyPr/>
        <a:lstStyle/>
        <a:p>
          <a:endParaRPr lang="en-US"/>
        </a:p>
      </dgm:t>
    </dgm:pt>
    <dgm:pt modelId="{33B52488-5A58-40E3-AD7B-0F5CA8C567D1}" type="pres">
      <dgm:prSet presAssocID="{199A4BDF-2459-4FCC-B2A0-AA1953631E2B}" presName="childShape" presStyleCnt="0">
        <dgm:presLayoutVars>
          <dgm:chMax val="0"/>
          <dgm:chPref val="0"/>
        </dgm:presLayoutVars>
      </dgm:prSet>
      <dgm:spPr/>
    </dgm:pt>
    <dgm:pt modelId="{3A28FB35-0C0F-40CE-BD1B-4E2DAB1CDBCE}" type="pres">
      <dgm:prSet presAssocID="{D2593A5B-9A9B-4C2B-9CA0-E6B32EA5D946}" presName="childComposite" presStyleCnt="0">
        <dgm:presLayoutVars>
          <dgm:chMax val="0"/>
          <dgm:chPref val="0"/>
        </dgm:presLayoutVars>
      </dgm:prSet>
      <dgm:spPr/>
    </dgm:pt>
    <dgm:pt modelId="{3D7742B3-905C-470F-8FBD-0CBC04D5F210}" type="pres">
      <dgm:prSet presAssocID="{D2593A5B-9A9B-4C2B-9CA0-E6B32EA5D946}" presName="ChildAccent" presStyleLbl="solidFgAcc1" presStyleIdx="10" presStyleCnt="15"/>
      <dgm:spPr/>
    </dgm:pt>
    <dgm:pt modelId="{4B769A38-4178-427A-9B07-094C15647464}" type="pres">
      <dgm:prSet presAssocID="{D2593A5B-9A9B-4C2B-9CA0-E6B32EA5D946}" presName="Child" presStyleLbl="revTx" presStyleIdx="12" presStyleCnt="17">
        <dgm:presLayoutVars>
          <dgm:chMax val="0"/>
          <dgm:chPref val="0"/>
          <dgm:bulletEnabled val="1"/>
        </dgm:presLayoutVars>
      </dgm:prSet>
      <dgm:spPr/>
      <dgm:t>
        <a:bodyPr/>
        <a:lstStyle/>
        <a:p>
          <a:endParaRPr lang="en-US"/>
        </a:p>
      </dgm:t>
    </dgm:pt>
    <dgm:pt modelId="{B67CD3DA-265A-4A7F-88AE-0A9BE85D2141}" type="pres">
      <dgm:prSet presAssocID="{9F617A65-3AA9-4F31-B01B-F4FCFA7C25B7}" presName="childComposite" presStyleCnt="0">
        <dgm:presLayoutVars>
          <dgm:chMax val="0"/>
          <dgm:chPref val="0"/>
        </dgm:presLayoutVars>
      </dgm:prSet>
      <dgm:spPr/>
    </dgm:pt>
    <dgm:pt modelId="{DE9D9550-D7FB-424C-BE6D-EF99C8FA7C86}" type="pres">
      <dgm:prSet presAssocID="{9F617A65-3AA9-4F31-B01B-F4FCFA7C25B7}" presName="ChildAccent" presStyleLbl="solidFgAcc1" presStyleIdx="11" presStyleCnt="15"/>
      <dgm:spPr/>
    </dgm:pt>
    <dgm:pt modelId="{E851FC3E-FF49-4CC5-B9D3-AC615EE278B2}" type="pres">
      <dgm:prSet presAssocID="{9F617A65-3AA9-4F31-B01B-F4FCFA7C25B7}" presName="Child" presStyleLbl="revTx" presStyleIdx="13" presStyleCnt="17">
        <dgm:presLayoutVars>
          <dgm:chMax val="0"/>
          <dgm:chPref val="0"/>
          <dgm:bulletEnabled val="1"/>
        </dgm:presLayoutVars>
      </dgm:prSet>
      <dgm:spPr/>
      <dgm:t>
        <a:bodyPr/>
        <a:lstStyle/>
        <a:p>
          <a:endParaRPr lang="en-US"/>
        </a:p>
      </dgm:t>
    </dgm:pt>
    <dgm:pt modelId="{703F23F2-FEA6-4960-BC6A-5A2D4C401BEA}" type="pres">
      <dgm:prSet presAssocID="{A57C6031-6302-4EC9-9FBD-4FA0812E8035}" presName="childComposite" presStyleCnt="0">
        <dgm:presLayoutVars>
          <dgm:chMax val="0"/>
          <dgm:chPref val="0"/>
        </dgm:presLayoutVars>
      </dgm:prSet>
      <dgm:spPr/>
    </dgm:pt>
    <dgm:pt modelId="{997710AE-4B1E-42F9-BEC7-AE4AB2F0EBB0}" type="pres">
      <dgm:prSet presAssocID="{A57C6031-6302-4EC9-9FBD-4FA0812E8035}" presName="ChildAccent" presStyleLbl="solidFgAcc1" presStyleIdx="12" presStyleCnt="15"/>
      <dgm:spPr/>
    </dgm:pt>
    <dgm:pt modelId="{9C06B1E1-CB3E-439C-81A2-B4DE1E61A6D4}" type="pres">
      <dgm:prSet presAssocID="{A57C6031-6302-4EC9-9FBD-4FA0812E8035}" presName="Child" presStyleLbl="revTx" presStyleIdx="14" presStyleCnt="17">
        <dgm:presLayoutVars>
          <dgm:chMax val="0"/>
          <dgm:chPref val="0"/>
          <dgm:bulletEnabled val="1"/>
        </dgm:presLayoutVars>
      </dgm:prSet>
      <dgm:spPr/>
      <dgm:t>
        <a:bodyPr/>
        <a:lstStyle/>
        <a:p>
          <a:endParaRPr lang="en-US"/>
        </a:p>
      </dgm:t>
    </dgm:pt>
    <dgm:pt modelId="{97E37761-C8F9-4874-85CA-7C18D88C130B}" type="pres">
      <dgm:prSet presAssocID="{AB101D07-C5F3-412E-B6FB-8CDD054625E7}" presName="childComposite" presStyleCnt="0">
        <dgm:presLayoutVars>
          <dgm:chMax val="0"/>
          <dgm:chPref val="0"/>
        </dgm:presLayoutVars>
      </dgm:prSet>
      <dgm:spPr/>
    </dgm:pt>
    <dgm:pt modelId="{BDEF6BFA-3EB1-4207-9292-EC8DDA387C58}" type="pres">
      <dgm:prSet presAssocID="{AB101D07-C5F3-412E-B6FB-8CDD054625E7}" presName="ChildAccent" presStyleLbl="solidFgAcc1" presStyleIdx="13" presStyleCnt="15"/>
      <dgm:spPr/>
    </dgm:pt>
    <dgm:pt modelId="{893D6795-5970-464F-8654-584C6D2BB385}" type="pres">
      <dgm:prSet presAssocID="{AB101D07-C5F3-412E-B6FB-8CDD054625E7}" presName="Child" presStyleLbl="revTx" presStyleIdx="15" presStyleCnt="17">
        <dgm:presLayoutVars>
          <dgm:chMax val="0"/>
          <dgm:chPref val="0"/>
          <dgm:bulletEnabled val="1"/>
        </dgm:presLayoutVars>
      </dgm:prSet>
      <dgm:spPr/>
      <dgm:t>
        <a:bodyPr/>
        <a:lstStyle/>
        <a:p>
          <a:endParaRPr lang="en-US"/>
        </a:p>
      </dgm:t>
    </dgm:pt>
    <dgm:pt modelId="{451F7E66-6872-47FC-A2EB-89FA21F33677}" type="pres">
      <dgm:prSet presAssocID="{7DD243D0-2428-4436-BD37-EE30387C4E1A}" presName="childComposite" presStyleCnt="0">
        <dgm:presLayoutVars>
          <dgm:chMax val="0"/>
          <dgm:chPref val="0"/>
        </dgm:presLayoutVars>
      </dgm:prSet>
      <dgm:spPr/>
    </dgm:pt>
    <dgm:pt modelId="{95A08561-B2E6-4419-932C-8A8ACE9E7657}" type="pres">
      <dgm:prSet presAssocID="{7DD243D0-2428-4436-BD37-EE30387C4E1A}" presName="ChildAccent" presStyleLbl="solidFgAcc1" presStyleIdx="14" presStyleCnt="15"/>
      <dgm:spPr/>
    </dgm:pt>
    <dgm:pt modelId="{91B94C04-B33F-4956-8253-5148ECA21F14}" type="pres">
      <dgm:prSet presAssocID="{7DD243D0-2428-4436-BD37-EE30387C4E1A}" presName="Child" presStyleLbl="revTx" presStyleIdx="16" presStyleCnt="17">
        <dgm:presLayoutVars>
          <dgm:chMax val="0"/>
          <dgm:chPref val="0"/>
          <dgm:bulletEnabled val="1"/>
        </dgm:presLayoutVars>
      </dgm:prSet>
      <dgm:spPr/>
      <dgm:t>
        <a:bodyPr/>
        <a:lstStyle/>
        <a:p>
          <a:endParaRPr lang="en-US"/>
        </a:p>
      </dgm:t>
    </dgm:pt>
  </dgm:ptLst>
  <dgm:cxnLst>
    <dgm:cxn modelId="{9E1D1DA7-2E14-4B61-AE9F-2ECA9B0FF650}" srcId="{50558742-9CB9-49E5-9DBF-A18F44A905B8}" destId="{199A4BDF-2459-4FCC-B2A0-AA1953631E2B}" srcOrd="1" destOrd="0" parTransId="{C2C17D3B-C5C5-4379-AA3E-ACFB548608A6}" sibTransId="{7BE95697-57E6-45A5-83E5-DF71E8403C5F}"/>
    <dgm:cxn modelId="{B685416E-CC23-48C4-BEE0-A4515C5CA057}" srcId="{A63F3219-D16E-4909-BE29-19C5D2C90BE7}" destId="{546FE73C-889C-4BC6-8A7C-05181BECC2BB}" srcOrd="8" destOrd="0" parTransId="{B0935788-B75B-4B05-A156-19388C773B6F}" sibTransId="{280873CB-5CA1-4450-8D36-8C5080DF9C1F}"/>
    <dgm:cxn modelId="{333B3FB6-3C66-49AD-9245-BB49013CDC46}" type="presOf" srcId="{546FE73C-889C-4BC6-8A7C-05181BECC2BB}" destId="{85E6DAB4-F9D8-4791-9276-6019C84EC276}" srcOrd="0" destOrd="0" presId="urn:microsoft.com/office/officeart/2008/layout/SquareAccentList"/>
    <dgm:cxn modelId="{58DDD05C-BC94-4C42-A85E-BB49E5CE0875}" type="presOf" srcId="{8D2F054C-B955-41C3-8C71-DC959F8C3B50}" destId="{39B1FD70-7994-42CA-8006-E65F97ACFF25}" srcOrd="0" destOrd="0" presId="urn:microsoft.com/office/officeart/2008/layout/SquareAccentList"/>
    <dgm:cxn modelId="{E3BA7383-10B7-4391-AF60-B606124CC4DA}" srcId="{A63F3219-D16E-4909-BE29-19C5D2C90BE7}" destId="{8514D6E8-43AF-4260-BE51-A1288C8948D8}" srcOrd="5" destOrd="0" parTransId="{958EB6E4-3385-40AC-8B22-2D21AD763968}" sibTransId="{D107A3D4-1F5E-4FFE-A18B-E783E11E18B0}"/>
    <dgm:cxn modelId="{CF807205-EEFD-4581-8DC5-B535695FFFF3}" type="presOf" srcId="{4F9ADD86-5D4B-4B7E-A9E7-27B10E1DCD67}" destId="{F2393F93-7CDC-47E0-917A-C274A4F4D001}" srcOrd="0" destOrd="0" presId="urn:microsoft.com/office/officeart/2008/layout/SquareAccentList"/>
    <dgm:cxn modelId="{D83F79ED-6282-4824-AC8E-165024EB4B12}" type="presOf" srcId="{D8B7B949-A6A2-4ECE-80C1-4DB92C8C14D6}" destId="{A0BEB07A-CF63-4CC0-8F16-6A23A4C84C09}" srcOrd="0" destOrd="0" presId="urn:microsoft.com/office/officeart/2008/layout/SquareAccentList"/>
    <dgm:cxn modelId="{0D345F1F-ADD0-4B0F-B812-B4C8A4CF95B9}" srcId="{A63F3219-D16E-4909-BE29-19C5D2C90BE7}" destId="{8375B5D4-0E84-4550-AA2D-9716698FB49B}" srcOrd="2" destOrd="0" parTransId="{987AC1CF-E73B-4389-848D-988BDECD2945}" sibTransId="{C8D96B45-805D-4DEF-AD17-2AE6B5304719}"/>
    <dgm:cxn modelId="{F8D1C1D0-E977-455F-8DFE-F28CB0900595}" srcId="{A63F3219-D16E-4909-BE29-19C5D2C90BE7}" destId="{D984FACA-3371-400D-8483-4D66092733EA}" srcOrd="6" destOrd="0" parTransId="{D30C8DF4-1441-43EA-AF4D-DEE6233F6FAD}" sibTransId="{33F5D869-F785-436A-8A60-EA8750A3BA87}"/>
    <dgm:cxn modelId="{85F8590C-800B-4F44-90C7-81617764D8BA}" type="presOf" srcId="{D984FACA-3371-400D-8483-4D66092733EA}" destId="{6AAF5793-D113-432B-9BA9-3146367AA26C}" srcOrd="0" destOrd="0" presId="urn:microsoft.com/office/officeart/2008/layout/SquareAccentList"/>
    <dgm:cxn modelId="{F6A6E9D4-12E4-481C-AB68-626065DAE4AC}" srcId="{A63F3219-D16E-4909-BE29-19C5D2C90BE7}" destId="{8D2F054C-B955-41C3-8C71-DC959F8C3B50}" srcOrd="0" destOrd="0" parTransId="{930AC306-360B-4B95-AA24-21619BA419B9}" sibTransId="{071760B3-A82D-409B-8531-05BCDA8B0925}"/>
    <dgm:cxn modelId="{4205D360-A8CA-4332-A20A-3F8F0EA70CBD}" srcId="{199A4BDF-2459-4FCC-B2A0-AA1953631E2B}" destId="{AB101D07-C5F3-412E-B6FB-8CDD054625E7}" srcOrd="3" destOrd="0" parTransId="{07998D9B-7CD2-46F6-BF18-A66FE2FF0F7B}" sibTransId="{3CC6EC5A-5B5B-4CC2-B54C-02658C6E088B}"/>
    <dgm:cxn modelId="{48CB721F-2DFD-4260-89FB-B6D0A12542CE}" type="presOf" srcId="{A63F3219-D16E-4909-BE29-19C5D2C90BE7}" destId="{C30666B3-3C89-47EE-B5D8-5BAFD72DDCCA}" srcOrd="0" destOrd="0" presId="urn:microsoft.com/office/officeart/2008/layout/SquareAccentList"/>
    <dgm:cxn modelId="{BD1F80F8-203F-4FEA-B3BC-9451B1365375}" type="presOf" srcId="{199A4BDF-2459-4FCC-B2A0-AA1953631E2B}" destId="{922C0CF6-C017-4574-81E5-4BA4F2F737EA}" srcOrd="0" destOrd="0" presId="urn:microsoft.com/office/officeart/2008/layout/SquareAccentList"/>
    <dgm:cxn modelId="{228DA9A2-09A0-49CB-8C6C-DE2C061BDCC3}" type="presOf" srcId="{A57C6031-6302-4EC9-9FBD-4FA0812E8035}" destId="{9C06B1E1-CB3E-439C-81A2-B4DE1E61A6D4}" srcOrd="0" destOrd="0" presId="urn:microsoft.com/office/officeart/2008/layout/SquareAccentList"/>
    <dgm:cxn modelId="{42FC3AD6-7475-4440-97D0-AD3D28BD31B5}" type="presOf" srcId="{C531C0A1-79D1-48CA-BD52-6F4723FA910E}" destId="{D4C00792-BC42-4661-9430-81A65290DB64}" srcOrd="0" destOrd="0" presId="urn:microsoft.com/office/officeart/2008/layout/SquareAccentList"/>
    <dgm:cxn modelId="{07D3E71F-E545-41CA-AAC5-3930A5CBD090}" srcId="{A63F3219-D16E-4909-BE29-19C5D2C90BE7}" destId="{C531C0A1-79D1-48CA-BD52-6F4723FA910E}" srcOrd="7" destOrd="0" parTransId="{94C49C31-C4B6-4CD6-A46F-25FF26BC5BB9}" sibTransId="{A2C420CD-FC69-4EAA-AD3E-2E3DE0D33F89}"/>
    <dgm:cxn modelId="{F1D0C70A-58C4-4DAA-A746-44D023D00B14}" srcId="{A63F3219-D16E-4909-BE29-19C5D2C90BE7}" destId="{4F9ADD86-5D4B-4B7E-A9E7-27B10E1DCD67}" srcOrd="4" destOrd="0" parTransId="{85309C2A-BB27-4FD5-A840-69074E022B90}" sibTransId="{233DBD6E-2597-440A-A6C2-CA5DB904A327}"/>
    <dgm:cxn modelId="{536838BD-EEC1-4699-A290-53637BAE1E8E}" type="presOf" srcId="{9F617A65-3AA9-4F31-B01B-F4FCFA7C25B7}" destId="{E851FC3E-FF49-4CC5-B9D3-AC615EE278B2}" srcOrd="0" destOrd="0" presId="urn:microsoft.com/office/officeart/2008/layout/SquareAccentList"/>
    <dgm:cxn modelId="{1F5C0ADB-A70E-49D6-8A0D-C1D08D91A6E0}" type="presOf" srcId="{AB101D07-C5F3-412E-B6FB-8CDD054625E7}" destId="{893D6795-5970-464F-8654-584C6D2BB385}" srcOrd="0" destOrd="0" presId="urn:microsoft.com/office/officeart/2008/layout/SquareAccentList"/>
    <dgm:cxn modelId="{3E65F54C-CFFC-47B2-8BA3-0CBD2286C0A7}" srcId="{199A4BDF-2459-4FCC-B2A0-AA1953631E2B}" destId="{D2593A5B-9A9B-4C2B-9CA0-E6B32EA5D946}" srcOrd="0" destOrd="0" parTransId="{693E60D7-CB8E-4C06-A5B4-BC536510C1F3}" sibTransId="{4F2A4F75-52AD-4D9F-92AD-04F45A7EFDEC}"/>
    <dgm:cxn modelId="{9CB2FE7C-AB40-42D1-8BA3-0C1E79DCBEC7}" srcId="{A63F3219-D16E-4909-BE29-19C5D2C90BE7}" destId="{81957B0B-E8BF-415C-88E9-97694ABD75B4}" srcOrd="9" destOrd="0" parTransId="{4AE1E34F-7758-4B26-9EF2-281BE9EF86C9}" sibTransId="{036425C5-09D1-4119-90BE-0D612D57C866}"/>
    <dgm:cxn modelId="{94F4AC3D-9F78-44D3-B865-CAB5D5DB2912}" type="presOf" srcId="{8514D6E8-43AF-4260-BE51-A1288C8948D8}" destId="{C4F4B633-20AF-4CCA-8302-74D754963BE7}" srcOrd="0" destOrd="0" presId="urn:microsoft.com/office/officeart/2008/layout/SquareAccentList"/>
    <dgm:cxn modelId="{6D48A6A8-807A-4148-B7EA-3D303EBA0687}" type="presOf" srcId="{8375B5D4-0E84-4550-AA2D-9716698FB49B}" destId="{6DC75E7E-2B73-4149-8555-DEA9B37E9944}" srcOrd="0" destOrd="0" presId="urn:microsoft.com/office/officeart/2008/layout/SquareAccentList"/>
    <dgm:cxn modelId="{9239B552-71E5-4099-9BE7-DE05956CA36A}" srcId="{199A4BDF-2459-4FCC-B2A0-AA1953631E2B}" destId="{9F617A65-3AA9-4F31-B01B-F4FCFA7C25B7}" srcOrd="1" destOrd="0" parTransId="{FAD09F14-BC7A-448B-8BAE-66449856AE35}" sibTransId="{8143EAFA-9ADD-48A8-9A92-CCD74BBC4EDD}"/>
    <dgm:cxn modelId="{DE764FCE-6F6A-43BF-AD90-41583432A87B}" srcId="{199A4BDF-2459-4FCC-B2A0-AA1953631E2B}" destId="{7DD243D0-2428-4436-BD37-EE30387C4E1A}" srcOrd="4" destOrd="0" parTransId="{957AD953-1A4E-4F29-A83D-6F603D77D549}" sibTransId="{7EAC6E70-E146-46CB-9F33-688C05D77913}"/>
    <dgm:cxn modelId="{D20833F7-5FAC-46AA-B3E9-5245FC9490F5}" srcId="{A63F3219-D16E-4909-BE29-19C5D2C90BE7}" destId="{D97E5DCD-E0B2-4C8F-A379-E95E704C4F47}" srcOrd="1" destOrd="0" parTransId="{51D1EF1B-56BD-4AD8-B493-F70DF741422A}" sibTransId="{28F02624-4D8E-4EF7-872B-29FF9D5AC315}"/>
    <dgm:cxn modelId="{E95A30F2-F211-4519-BBBC-EFD961A4A3DE}" srcId="{50558742-9CB9-49E5-9DBF-A18F44A905B8}" destId="{A63F3219-D16E-4909-BE29-19C5D2C90BE7}" srcOrd="0" destOrd="0" parTransId="{71F14B23-81A0-40C0-B80A-7EBAB02ACB6A}" sibTransId="{F7F064B5-4384-4337-A04C-EAC7F2E7F4EC}"/>
    <dgm:cxn modelId="{9F8043C1-8375-42B8-B174-941BBAA77768}" srcId="{199A4BDF-2459-4FCC-B2A0-AA1953631E2B}" destId="{A57C6031-6302-4EC9-9FBD-4FA0812E8035}" srcOrd="2" destOrd="0" parTransId="{90B4D1D7-D31E-4311-A778-C731160AF289}" sibTransId="{F4F82097-A2B2-43D8-8A9F-5EE25E84D4F2}"/>
    <dgm:cxn modelId="{3DFE9B25-869A-4BCF-87F6-C8EB1A09173B}" srcId="{A63F3219-D16E-4909-BE29-19C5D2C90BE7}" destId="{D8B7B949-A6A2-4ECE-80C1-4DB92C8C14D6}" srcOrd="3" destOrd="0" parTransId="{14AE938C-7312-4254-88D3-49874E882A70}" sibTransId="{77CFF5E2-AD46-4F28-8BA5-4F39E6598FAE}"/>
    <dgm:cxn modelId="{CDA29294-72B8-4EBE-8DB5-BA4B3387ECE0}" type="presOf" srcId="{50558742-9CB9-49E5-9DBF-A18F44A905B8}" destId="{F74835FE-FC39-4CCA-8071-562116579735}" srcOrd="0" destOrd="0" presId="urn:microsoft.com/office/officeart/2008/layout/SquareAccentList"/>
    <dgm:cxn modelId="{B5EC7D3C-6D3E-4872-B628-D3022645B474}" type="presOf" srcId="{D2593A5B-9A9B-4C2B-9CA0-E6B32EA5D946}" destId="{4B769A38-4178-427A-9B07-094C15647464}" srcOrd="0" destOrd="0" presId="urn:microsoft.com/office/officeart/2008/layout/SquareAccentList"/>
    <dgm:cxn modelId="{D1929672-FA82-4046-A52E-1FAF49BEFED1}" type="presOf" srcId="{D97E5DCD-E0B2-4C8F-A379-E95E704C4F47}" destId="{D584C97E-C809-4B2F-AC5A-DD8838CB263E}" srcOrd="0" destOrd="0" presId="urn:microsoft.com/office/officeart/2008/layout/SquareAccentList"/>
    <dgm:cxn modelId="{55A5E485-267A-4873-AC22-99AB10619D83}" type="presOf" srcId="{7DD243D0-2428-4436-BD37-EE30387C4E1A}" destId="{91B94C04-B33F-4956-8253-5148ECA21F14}" srcOrd="0" destOrd="0" presId="urn:microsoft.com/office/officeart/2008/layout/SquareAccentList"/>
    <dgm:cxn modelId="{5F19174A-D08E-4CA0-8CE2-3E885D9C3B35}" type="presOf" srcId="{81957B0B-E8BF-415C-88E9-97694ABD75B4}" destId="{382C54CB-3F4A-4CDD-807C-820191486B4A}" srcOrd="0" destOrd="0" presId="urn:microsoft.com/office/officeart/2008/layout/SquareAccentList"/>
    <dgm:cxn modelId="{CA03620D-B617-4422-9317-9FEDF1CB47FD}" type="presParOf" srcId="{F74835FE-FC39-4CCA-8071-562116579735}" destId="{6BB6D8D7-6E8B-4F25-A74D-DC7811ABFA3B}" srcOrd="0" destOrd="0" presId="urn:microsoft.com/office/officeart/2008/layout/SquareAccentList"/>
    <dgm:cxn modelId="{E3D272E5-8BC8-4280-8219-6F75051B09E4}" type="presParOf" srcId="{6BB6D8D7-6E8B-4F25-A74D-DC7811ABFA3B}" destId="{AED75FC5-8F68-4DDD-9089-5EBD04BFA086}" srcOrd="0" destOrd="0" presId="urn:microsoft.com/office/officeart/2008/layout/SquareAccentList"/>
    <dgm:cxn modelId="{A17D0DB2-3162-4587-9D15-6D11F843987A}" type="presParOf" srcId="{AED75FC5-8F68-4DDD-9089-5EBD04BFA086}" destId="{2519ABA2-C807-4AC1-814F-9DC91F9EC103}" srcOrd="0" destOrd="0" presId="urn:microsoft.com/office/officeart/2008/layout/SquareAccentList"/>
    <dgm:cxn modelId="{044BE24D-44B4-418C-85A3-55B9C6DB749B}" type="presParOf" srcId="{AED75FC5-8F68-4DDD-9089-5EBD04BFA086}" destId="{0244E1AA-86FA-4E28-831E-C9182890ACCC}" srcOrd="1" destOrd="0" presId="urn:microsoft.com/office/officeart/2008/layout/SquareAccentList"/>
    <dgm:cxn modelId="{E5E2089B-553D-4B5B-861F-3B03E82F5D1D}" type="presParOf" srcId="{AED75FC5-8F68-4DDD-9089-5EBD04BFA086}" destId="{C30666B3-3C89-47EE-B5D8-5BAFD72DDCCA}" srcOrd="2" destOrd="0" presId="urn:microsoft.com/office/officeart/2008/layout/SquareAccentList"/>
    <dgm:cxn modelId="{0CA86493-E4EE-43CD-AD3D-7C495DEFC8A6}" type="presParOf" srcId="{6BB6D8D7-6E8B-4F25-A74D-DC7811ABFA3B}" destId="{E489696E-EF5A-44EF-842E-FF9163F9E217}" srcOrd="1" destOrd="0" presId="urn:microsoft.com/office/officeart/2008/layout/SquareAccentList"/>
    <dgm:cxn modelId="{A0651368-E763-4F54-B76A-52A52A207F96}" type="presParOf" srcId="{E489696E-EF5A-44EF-842E-FF9163F9E217}" destId="{6B53BF96-CF04-4F6D-A40B-B3E141F29AA2}" srcOrd="0" destOrd="0" presId="urn:microsoft.com/office/officeart/2008/layout/SquareAccentList"/>
    <dgm:cxn modelId="{0305A236-8A82-4BC0-9A97-7E4E10D3D27A}" type="presParOf" srcId="{6B53BF96-CF04-4F6D-A40B-B3E141F29AA2}" destId="{94B32983-89D2-4C41-B27C-FACA8845B7AE}" srcOrd="0" destOrd="0" presId="urn:microsoft.com/office/officeart/2008/layout/SquareAccentList"/>
    <dgm:cxn modelId="{740A13FC-4CBA-4F5F-8267-60EF187FE92C}" type="presParOf" srcId="{6B53BF96-CF04-4F6D-A40B-B3E141F29AA2}" destId="{39B1FD70-7994-42CA-8006-E65F97ACFF25}" srcOrd="1" destOrd="0" presId="urn:microsoft.com/office/officeart/2008/layout/SquareAccentList"/>
    <dgm:cxn modelId="{65D1D39F-7E8B-48C1-8053-E1ADB5B345CC}" type="presParOf" srcId="{E489696E-EF5A-44EF-842E-FF9163F9E217}" destId="{2C277672-0FBD-4E1C-A780-3ED7D2D34FEC}" srcOrd="1" destOrd="0" presId="urn:microsoft.com/office/officeart/2008/layout/SquareAccentList"/>
    <dgm:cxn modelId="{E17BF86E-628D-47E1-BB45-A4B2379E3CE2}" type="presParOf" srcId="{2C277672-0FBD-4E1C-A780-3ED7D2D34FEC}" destId="{B5DEC75F-8A03-4B7E-9360-A12EA15E1187}" srcOrd="0" destOrd="0" presId="urn:microsoft.com/office/officeart/2008/layout/SquareAccentList"/>
    <dgm:cxn modelId="{A808B321-F4EA-4B35-97F2-B31D8626EEFD}" type="presParOf" srcId="{2C277672-0FBD-4E1C-A780-3ED7D2D34FEC}" destId="{D584C97E-C809-4B2F-AC5A-DD8838CB263E}" srcOrd="1" destOrd="0" presId="urn:microsoft.com/office/officeart/2008/layout/SquareAccentList"/>
    <dgm:cxn modelId="{ACFED627-2A6D-4D9E-8459-30427548C9E3}" type="presParOf" srcId="{E489696E-EF5A-44EF-842E-FF9163F9E217}" destId="{50088A95-4F6D-40DC-9206-CAB90E260902}" srcOrd="2" destOrd="0" presId="urn:microsoft.com/office/officeart/2008/layout/SquareAccentList"/>
    <dgm:cxn modelId="{57C15EDD-58D9-41C4-A388-6AC38FA597B4}" type="presParOf" srcId="{50088A95-4F6D-40DC-9206-CAB90E260902}" destId="{E2398729-FBC6-4404-AB3B-15DBCE271653}" srcOrd="0" destOrd="0" presId="urn:microsoft.com/office/officeart/2008/layout/SquareAccentList"/>
    <dgm:cxn modelId="{4D364782-F16A-45CD-9C57-984DB416FD13}" type="presParOf" srcId="{50088A95-4F6D-40DC-9206-CAB90E260902}" destId="{6DC75E7E-2B73-4149-8555-DEA9B37E9944}" srcOrd="1" destOrd="0" presId="urn:microsoft.com/office/officeart/2008/layout/SquareAccentList"/>
    <dgm:cxn modelId="{45BD9731-F78D-4B9A-9066-E0385576C4A7}" type="presParOf" srcId="{E489696E-EF5A-44EF-842E-FF9163F9E217}" destId="{E79D055A-3EC4-40A2-B3D8-BC9917783541}" srcOrd="3" destOrd="0" presId="urn:microsoft.com/office/officeart/2008/layout/SquareAccentList"/>
    <dgm:cxn modelId="{DA8A0B4C-37E6-4968-93F9-087477240AF0}" type="presParOf" srcId="{E79D055A-3EC4-40A2-B3D8-BC9917783541}" destId="{5BFAA61A-8BF8-4ABB-A7F7-B276067785AD}" srcOrd="0" destOrd="0" presId="urn:microsoft.com/office/officeart/2008/layout/SquareAccentList"/>
    <dgm:cxn modelId="{152669F5-4921-4DA7-A39F-ED611F6544C8}" type="presParOf" srcId="{E79D055A-3EC4-40A2-B3D8-BC9917783541}" destId="{A0BEB07A-CF63-4CC0-8F16-6A23A4C84C09}" srcOrd="1" destOrd="0" presId="urn:microsoft.com/office/officeart/2008/layout/SquareAccentList"/>
    <dgm:cxn modelId="{029002B5-9D60-476E-99A6-A5DA51E99108}" type="presParOf" srcId="{E489696E-EF5A-44EF-842E-FF9163F9E217}" destId="{D4755A1B-0B10-4CF0-BE7D-39FA03CA8BE8}" srcOrd="4" destOrd="0" presId="urn:microsoft.com/office/officeart/2008/layout/SquareAccentList"/>
    <dgm:cxn modelId="{ED555606-88C4-4C8D-A883-F02D3B939877}" type="presParOf" srcId="{D4755A1B-0B10-4CF0-BE7D-39FA03CA8BE8}" destId="{6FDBF37B-3042-40D2-92F2-CF805B717880}" srcOrd="0" destOrd="0" presId="urn:microsoft.com/office/officeart/2008/layout/SquareAccentList"/>
    <dgm:cxn modelId="{8E28FBF0-4FC8-44FC-AF49-8830EDD5C842}" type="presParOf" srcId="{D4755A1B-0B10-4CF0-BE7D-39FA03CA8BE8}" destId="{F2393F93-7CDC-47E0-917A-C274A4F4D001}" srcOrd="1" destOrd="0" presId="urn:microsoft.com/office/officeart/2008/layout/SquareAccentList"/>
    <dgm:cxn modelId="{F8C648D2-FE44-439E-8BFB-73CA53A0B737}" type="presParOf" srcId="{E489696E-EF5A-44EF-842E-FF9163F9E217}" destId="{DBD8A8A3-A183-45B6-BED8-B45867EB04ED}" srcOrd="5" destOrd="0" presId="urn:microsoft.com/office/officeart/2008/layout/SquareAccentList"/>
    <dgm:cxn modelId="{BABDFD10-94E1-4823-B02A-19E80E614154}" type="presParOf" srcId="{DBD8A8A3-A183-45B6-BED8-B45867EB04ED}" destId="{1F87FAF9-AE6E-4555-95DD-D38F2080FE6B}" srcOrd="0" destOrd="0" presId="urn:microsoft.com/office/officeart/2008/layout/SquareAccentList"/>
    <dgm:cxn modelId="{768C48F9-24CC-47EC-B098-523FEC229E57}" type="presParOf" srcId="{DBD8A8A3-A183-45B6-BED8-B45867EB04ED}" destId="{C4F4B633-20AF-4CCA-8302-74D754963BE7}" srcOrd="1" destOrd="0" presId="urn:microsoft.com/office/officeart/2008/layout/SquareAccentList"/>
    <dgm:cxn modelId="{74631948-FDFD-448F-86B9-382BC58C4888}" type="presParOf" srcId="{E489696E-EF5A-44EF-842E-FF9163F9E217}" destId="{D2CBF633-1A8D-4CCD-B93B-AB0C0172BFB4}" srcOrd="6" destOrd="0" presId="urn:microsoft.com/office/officeart/2008/layout/SquareAccentList"/>
    <dgm:cxn modelId="{39543B8D-04A3-4975-85E9-4A7D0CF8BC1E}" type="presParOf" srcId="{D2CBF633-1A8D-4CCD-B93B-AB0C0172BFB4}" destId="{82A02D5A-DBC8-4884-8CDD-B381A5D1D620}" srcOrd="0" destOrd="0" presId="urn:microsoft.com/office/officeart/2008/layout/SquareAccentList"/>
    <dgm:cxn modelId="{F648DF64-FB19-4F01-95D9-1CFD9B8C5493}" type="presParOf" srcId="{D2CBF633-1A8D-4CCD-B93B-AB0C0172BFB4}" destId="{6AAF5793-D113-432B-9BA9-3146367AA26C}" srcOrd="1" destOrd="0" presId="urn:microsoft.com/office/officeart/2008/layout/SquareAccentList"/>
    <dgm:cxn modelId="{FA48150E-8504-4C71-A6F7-F44B7A2CB405}" type="presParOf" srcId="{E489696E-EF5A-44EF-842E-FF9163F9E217}" destId="{27D2D73D-5F13-4F26-A65A-A2E785FA5864}" srcOrd="7" destOrd="0" presId="urn:microsoft.com/office/officeart/2008/layout/SquareAccentList"/>
    <dgm:cxn modelId="{1D098921-3F72-4732-9522-C96A7283F8D6}" type="presParOf" srcId="{27D2D73D-5F13-4F26-A65A-A2E785FA5864}" destId="{2708578B-F763-493A-8AB6-B1E68C4CE7A1}" srcOrd="0" destOrd="0" presId="urn:microsoft.com/office/officeart/2008/layout/SquareAccentList"/>
    <dgm:cxn modelId="{22FDB2BA-1208-4D2D-BB2B-933DEA71C671}" type="presParOf" srcId="{27D2D73D-5F13-4F26-A65A-A2E785FA5864}" destId="{D4C00792-BC42-4661-9430-81A65290DB64}" srcOrd="1" destOrd="0" presId="urn:microsoft.com/office/officeart/2008/layout/SquareAccentList"/>
    <dgm:cxn modelId="{A8F81906-BC5E-47F6-8A58-BF78F51DFECB}" type="presParOf" srcId="{E489696E-EF5A-44EF-842E-FF9163F9E217}" destId="{AF921A87-8FBE-43B3-9CAC-16EEDFBB47AA}" srcOrd="8" destOrd="0" presId="urn:microsoft.com/office/officeart/2008/layout/SquareAccentList"/>
    <dgm:cxn modelId="{286787D4-44C7-4C17-A98A-EAE4CDA932B2}" type="presParOf" srcId="{AF921A87-8FBE-43B3-9CAC-16EEDFBB47AA}" destId="{EAF15F11-01D4-46B1-A5CF-63C81126B765}" srcOrd="0" destOrd="0" presId="urn:microsoft.com/office/officeart/2008/layout/SquareAccentList"/>
    <dgm:cxn modelId="{A0130FF3-9C95-4B8D-91C8-AE14BAFF7B61}" type="presParOf" srcId="{AF921A87-8FBE-43B3-9CAC-16EEDFBB47AA}" destId="{85E6DAB4-F9D8-4791-9276-6019C84EC276}" srcOrd="1" destOrd="0" presId="urn:microsoft.com/office/officeart/2008/layout/SquareAccentList"/>
    <dgm:cxn modelId="{850E67D2-58DE-4818-B465-D0AACD5548D8}" type="presParOf" srcId="{E489696E-EF5A-44EF-842E-FF9163F9E217}" destId="{7D928817-81FB-4FDD-98E1-C9BF3C913833}" srcOrd="9" destOrd="0" presId="urn:microsoft.com/office/officeart/2008/layout/SquareAccentList"/>
    <dgm:cxn modelId="{8B703619-85BE-492C-9C0E-28DE30CC510F}" type="presParOf" srcId="{7D928817-81FB-4FDD-98E1-C9BF3C913833}" destId="{94BA5247-4F91-4681-B7A0-AD503831A544}" srcOrd="0" destOrd="0" presId="urn:microsoft.com/office/officeart/2008/layout/SquareAccentList"/>
    <dgm:cxn modelId="{5BA30426-A65F-4540-B961-85BE7F9E482D}" type="presParOf" srcId="{7D928817-81FB-4FDD-98E1-C9BF3C913833}" destId="{382C54CB-3F4A-4CDD-807C-820191486B4A}" srcOrd="1" destOrd="0" presId="urn:microsoft.com/office/officeart/2008/layout/SquareAccentList"/>
    <dgm:cxn modelId="{173C4235-45EE-43F6-BD51-01305D4F3EBC}" type="presParOf" srcId="{F74835FE-FC39-4CCA-8071-562116579735}" destId="{4190BD82-C7B0-4F76-AC9A-18F11BFECEC3}" srcOrd="1" destOrd="0" presId="urn:microsoft.com/office/officeart/2008/layout/SquareAccentList"/>
    <dgm:cxn modelId="{D3E587FB-6CB9-44A0-8546-559CD526742C}" type="presParOf" srcId="{4190BD82-C7B0-4F76-AC9A-18F11BFECEC3}" destId="{D0A6A005-6FE9-4CE2-A647-77772B1D106A}" srcOrd="0" destOrd="0" presId="urn:microsoft.com/office/officeart/2008/layout/SquareAccentList"/>
    <dgm:cxn modelId="{C14CFB2A-0E2C-4EC6-B5F3-6AE45752545A}" type="presParOf" srcId="{D0A6A005-6FE9-4CE2-A647-77772B1D106A}" destId="{C634C48F-B964-4F21-A0F5-F3EE0751564B}" srcOrd="0" destOrd="0" presId="urn:microsoft.com/office/officeart/2008/layout/SquareAccentList"/>
    <dgm:cxn modelId="{1D796AE9-EB86-4A32-BD29-F88BAB5822A4}" type="presParOf" srcId="{D0A6A005-6FE9-4CE2-A647-77772B1D106A}" destId="{55D0EF43-EA7C-4C21-9B4C-2576390E62F8}" srcOrd="1" destOrd="0" presId="urn:microsoft.com/office/officeart/2008/layout/SquareAccentList"/>
    <dgm:cxn modelId="{7D1764A1-0AB8-4F86-A08F-9BC97ACC1409}" type="presParOf" srcId="{D0A6A005-6FE9-4CE2-A647-77772B1D106A}" destId="{922C0CF6-C017-4574-81E5-4BA4F2F737EA}" srcOrd="2" destOrd="0" presId="urn:microsoft.com/office/officeart/2008/layout/SquareAccentList"/>
    <dgm:cxn modelId="{5454A875-0186-4ED4-8C9F-771990DF060D}" type="presParOf" srcId="{4190BD82-C7B0-4F76-AC9A-18F11BFECEC3}" destId="{33B52488-5A58-40E3-AD7B-0F5CA8C567D1}" srcOrd="1" destOrd="0" presId="urn:microsoft.com/office/officeart/2008/layout/SquareAccentList"/>
    <dgm:cxn modelId="{08EACC0E-EF2B-4302-9F40-A373A8147C14}" type="presParOf" srcId="{33B52488-5A58-40E3-AD7B-0F5CA8C567D1}" destId="{3A28FB35-0C0F-40CE-BD1B-4E2DAB1CDBCE}" srcOrd="0" destOrd="0" presId="urn:microsoft.com/office/officeart/2008/layout/SquareAccentList"/>
    <dgm:cxn modelId="{808BC867-0C14-4859-AFF8-87E78E232F6D}" type="presParOf" srcId="{3A28FB35-0C0F-40CE-BD1B-4E2DAB1CDBCE}" destId="{3D7742B3-905C-470F-8FBD-0CBC04D5F210}" srcOrd="0" destOrd="0" presId="urn:microsoft.com/office/officeart/2008/layout/SquareAccentList"/>
    <dgm:cxn modelId="{511D4329-3E00-43CE-AE41-DD92C98D808A}" type="presParOf" srcId="{3A28FB35-0C0F-40CE-BD1B-4E2DAB1CDBCE}" destId="{4B769A38-4178-427A-9B07-094C15647464}" srcOrd="1" destOrd="0" presId="urn:microsoft.com/office/officeart/2008/layout/SquareAccentList"/>
    <dgm:cxn modelId="{5F872B30-E9ED-40C6-B206-57376644DCD4}" type="presParOf" srcId="{33B52488-5A58-40E3-AD7B-0F5CA8C567D1}" destId="{B67CD3DA-265A-4A7F-88AE-0A9BE85D2141}" srcOrd="1" destOrd="0" presId="urn:microsoft.com/office/officeart/2008/layout/SquareAccentList"/>
    <dgm:cxn modelId="{B41DEAAE-7E5C-4370-9644-9A7E1B396E0A}" type="presParOf" srcId="{B67CD3DA-265A-4A7F-88AE-0A9BE85D2141}" destId="{DE9D9550-D7FB-424C-BE6D-EF99C8FA7C86}" srcOrd="0" destOrd="0" presId="urn:microsoft.com/office/officeart/2008/layout/SquareAccentList"/>
    <dgm:cxn modelId="{64A7EFC6-04AE-4966-B5DD-E4FB390AC8C9}" type="presParOf" srcId="{B67CD3DA-265A-4A7F-88AE-0A9BE85D2141}" destId="{E851FC3E-FF49-4CC5-B9D3-AC615EE278B2}" srcOrd="1" destOrd="0" presId="urn:microsoft.com/office/officeart/2008/layout/SquareAccentList"/>
    <dgm:cxn modelId="{A2D952FC-0841-40C3-BC9B-DF129805B5EA}" type="presParOf" srcId="{33B52488-5A58-40E3-AD7B-0F5CA8C567D1}" destId="{703F23F2-FEA6-4960-BC6A-5A2D4C401BEA}" srcOrd="2" destOrd="0" presId="urn:microsoft.com/office/officeart/2008/layout/SquareAccentList"/>
    <dgm:cxn modelId="{B22F638C-6122-43DB-B7C1-3A962883F239}" type="presParOf" srcId="{703F23F2-FEA6-4960-BC6A-5A2D4C401BEA}" destId="{997710AE-4B1E-42F9-BEC7-AE4AB2F0EBB0}" srcOrd="0" destOrd="0" presId="urn:microsoft.com/office/officeart/2008/layout/SquareAccentList"/>
    <dgm:cxn modelId="{A28B9796-7882-4F8E-81BE-E86E081BAD7E}" type="presParOf" srcId="{703F23F2-FEA6-4960-BC6A-5A2D4C401BEA}" destId="{9C06B1E1-CB3E-439C-81A2-B4DE1E61A6D4}" srcOrd="1" destOrd="0" presId="urn:microsoft.com/office/officeart/2008/layout/SquareAccentList"/>
    <dgm:cxn modelId="{325D8F83-8E0A-4D56-9686-9C7C2C946162}" type="presParOf" srcId="{33B52488-5A58-40E3-AD7B-0F5CA8C567D1}" destId="{97E37761-C8F9-4874-85CA-7C18D88C130B}" srcOrd="3" destOrd="0" presId="urn:microsoft.com/office/officeart/2008/layout/SquareAccentList"/>
    <dgm:cxn modelId="{6680255A-5A6C-473A-8000-C528C90F8973}" type="presParOf" srcId="{97E37761-C8F9-4874-85CA-7C18D88C130B}" destId="{BDEF6BFA-3EB1-4207-9292-EC8DDA387C58}" srcOrd="0" destOrd="0" presId="urn:microsoft.com/office/officeart/2008/layout/SquareAccentList"/>
    <dgm:cxn modelId="{DC569046-FC65-4AC9-9916-BC64AC492F7E}" type="presParOf" srcId="{97E37761-C8F9-4874-85CA-7C18D88C130B}" destId="{893D6795-5970-464F-8654-584C6D2BB385}" srcOrd="1" destOrd="0" presId="urn:microsoft.com/office/officeart/2008/layout/SquareAccentList"/>
    <dgm:cxn modelId="{F25FBAC9-2EBD-4104-BDF3-FE2396390BC2}" type="presParOf" srcId="{33B52488-5A58-40E3-AD7B-0F5CA8C567D1}" destId="{451F7E66-6872-47FC-A2EB-89FA21F33677}" srcOrd="4" destOrd="0" presId="urn:microsoft.com/office/officeart/2008/layout/SquareAccentList"/>
    <dgm:cxn modelId="{05C5C1E0-E842-4AB1-A0FB-A18685C77562}" type="presParOf" srcId="{451F7E66-6872-47FC-A2EB-89FA21F33677}" destId="{95A08561-B2E6-4419-932C-8A8ACE9E7657}" srcOrd="0" destOrd="0" presId="urn:microsoft.com/office/officeart/2008/layout/SquareAccentList"/>
    <dgm:cxn modelId="{DA60B974-4452-4218-B006-9AD7F3CF9D3D}" type="presParOf" srcId="{451F7E66-6872-47FC-A2EB-89FA21F33677}" destId="{91B94C04-B33F-4956-8253-5148ECA21F14}"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9 - dodavanje </a:t>
          </a:r>
          <a:r>
            <a:rPr lang="hr-HR" dirty="0" err="1" smtClean="0"/>
            <a:t>Unitya</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D2A91A53-BFED-4FCF-9BA4-0F15AC128C04}" type="presOf" srcId="{6A4CAA34-CC99-4450-B04C-3834389C40F1}" destId="{7FABDC42-90AC-497F-BBE4-E90CE59183B1}" srcOrd="0" destOrd="0" presId="urn:microsoft.com/office/officeart/2005/8/layout/default"/>
    <dgm:cxn modelId="{BDAC448F-AC7D-4F44-AA0A-4B4BC2390984}"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40734DB0-2746-4C21-A073-DBA254A17B7C}"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1-Routing i </a:t>
          </a:r>
          <a:r>
            <a:rPr lang="hr-HR" dirty="0" err="1" smtClean="0"/>
            <a:t>Api</a:t>
          </a:r>
          <a:r>
            <a:rPr lang="hr-HR" dirty="0" smtClean="0"/>
            <a:t> </a:t>
          </a:r>
          <a:r>
            <a:rPr lang="hr-HR" dirty="0" err="1" smtClean="0"/>
            <a:t>Controlleri</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6306BF85-5C4D-417C-B155-AD1C3D10BA9A}" type="presOf" srcId="{6A4CAA34-CC99-4450-B04C-3834389C40F1}" destId="{7FABDC42-90AC-497F-BBE4-E90CE59183B1}" srcOrd="0" destOrd="0" presId="urn:microsoft.com/office/officeart/2005/8/layout/default"/>
    <dgm:cxn modelId="{9A602677-F4DA-4AEC-ACED-3750493BBA37}"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3F1F6AD1-A5A9-4195-A910-F183DB9B52F1}"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2- </a:t>
          </a:r>
          <a:r>
            <a:rPr lang="hr-HR" dirty="0" err="1" smtClean="0"/>
            <a:t>HttpResponseMessage</a:t>
          </a:r>
          <a:r>
            <a:rPr lang="hr-HR" dirty="0" smtClean="0"/>
            <a:t> i </a:t>
          </a:r>
          <a:r>
            <a:rPr lang="hr-HR" dirty="0" err="1" smtClean="0"/>
            <a:t>Exceptioni</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C72B2900-583B-4765-A63C-DBE082915AB0}" type="presOf" srcId="{6A4CAA34-CC99-4450-B04C-3834389C40F1}" destId="{7FABDC42-90AC-497F-BBE4-E90CE59183B1}" srcOrd="0" destOrd="0" presId="urn:microsoft.com/office/officeart/2005/8/layout/default"/>
    <dgm:cxn modelId="{C815430C-BBC2-4E11-BD95-18B22FBAE913}"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105AA83D-26BD-4D98-B7A2-7E3F8DF3F633}"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3 – </a:t>
          </a:r>
          <a:r>
            <a:rPr lang="hr-HR" dirty="0" err="1" smtClean="0"/>
            <a:t>ContenNegotiator</a:t>
          </a:r>
          <a:r>
            <a:rPr lang="hr-HR" dirty="0" smtClean="0"/>
            <a:t> i </a:t>
          </a:r>
          <a:r>
            <a:rPr lang="hr-HR" dirty="0" err="1" smtClean="0"/>
            <a:t>Custom</a:t>
          </a:r>
          <a:r>
            <a:rPr lang="hr-HR" dirty="0" smtClean="0"/>
            <a:t> </a:t>
          </a:r>
          <a:r>
            <a:rPr lang="hr-HR" dirty="0" err="1" smtClean="0"/>
            <a:t>Type</a:t>
          </a:r>
          <a:r>
            <a:rPr lang="hr-HR" dirty="0" smtClean="0"/>
            <a:t> </a:t>
          </a:r>
          <a:r>
            <a:rPr lang="hr-HR" dirty="0" err="1" smtClean="0"/>
            <a:t>Formatter</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7F2189D4-DBE2-445A-A960-501735B7ED78}" type="presOf" srcId="{6A4CAA34-CC99-4450-B04C-3834389C40F1}" destId="{7FABDC42-90AC-497F-BBE4-E90CE59183B1}" srcOrd="0" destOrd="0" presId="urn:microsoft.com/office/officeart/2005/8/layout/default"/>
    <dgm:cxn modelId="{2111F832-D872-433B-968B-705549A64BE5}"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77B42624-B821-4DEA-8A85-DA505513BC61}"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4 - </a:t>
          </a:r>
          <a:r>
            <a:rPr lang="hr-HR" dirty="0" err="1" smtClean="0"/>
            <a:t>Custom</a:t>
          </a:r>
          <a:r>
            <a:rPr lang="hr-HR" dirty="0" smtClean="0"/>
            <a:t> </a:t>
          </a:r>
          <a:r>
            <a:rPr lang="hr-HR" dirty="0" err="1" smtClean="0"/>
            <a:t>Exception</a:t>
          </a:r>
          <a:r>
            <a:rPr lang="hr-HR" dirty="0" smtClean="0"/>
            <a:t> Filteri</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0E014EBF-47C8-448D-BDA7-F1ED030F48E2}" type="presOf" srcId="{6A4CAA34-CC99-4450-B04C-3834389C40F1}" destId="{7FABDC42-90AC-497F-BBE4-E90CE59183B1}"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00CC1FD0-0B20-47D8-892F-80AAB7BA3CC6}" type="presOf" srcId="{E51423F2-A9A2-4B15-BE3E-D9664287062F}" destId="{BD854CA6-91EA-4F76-8769-95BF0338ED9A}" srcOrd="0" destOrd="0" presId="urn:microsoft.com/office/officeart/2005/8/layout/default"/>
    <dgm:cxn modelId="{A176DE62-D425-4FB0-B5FA-75DA3A4CBCA0}"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5- </a:t>
          </a:r>
          <a:r>
            <a:rPr lang="hr-HR" dirty="0" err="1" smtClean="0"/>
            <a:t>IHttpActionResult</a:t>
          </a:r>
          <a:r>
            <a:rPr lang="hr-HR" dirty="0" smtClean="0"/>
            <a:t> i </a:t>
          </a:r>
          <a:r>
            <a:rPr lang="hr-HR" dirty="0" err="1" smtClean="0"/>
            <a:t>custom</a:t>
          </a:r>
          <a:r>
            <a:rPr lang="hr-HR" dirty="0" smtClean="0"/>
            <a:t> </a:t>
          </a:r>
          <a:r>
            <a:rPr lang="hr-HR" dirty="0" err="1" smtClean="0"/>
            <a:t>action</a:t>
          </a:r>
          <a:r>
            <a:rPr lang="hr-HR" dirty="0" smtClean="0"/>
            <a:t> </a:t>
          </a:r>
          <a:r>
            <a:rPr lang="hr-HR" dirty="0" err="1" smtClean="0"/>
            <a:t>result</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C71EE48F-54AA-46C9-986E-12F0209D4837}" srcId="{6A4CAA34-CC99-4450-B04C-3834389C40F1}" destId="{E51423F2-A9A2-4B15-BE3E-D9664287062F}" srcOrd="0" destOrd="0" parTransId="{8E51CE6C-93C4-4AEA-B2D9-0C1B856FABB1}" sibTransId="{9FAF3439-0E8B-4969-BA6A-6725EFB44867}"/>
    <dgm:cxn modelId="{C08A0500-E38E-4276-9041-675A65ECC98C}" type="presOf" srcId="{E51423F2-A9A2-4B15-BE3E-D9664287062F}" destId="{BD854CA6-91EA-4F76-8769-95BF0338ED9A}" srcOrd="0" destOrd="0" presId="urn:microsoft.com/office/officeart/2005/8/layout/default"/>
    <dgm:cxn modelId="{1947E15D-6BE0-4741-A301-B918E8B4303A}" type="presOf" srcId="{6A4CAA34-CC99-4450-B04C-3834389C40F1}" destId="{7FABDC42-90AC-497F-BBE4-E90CE59183B1}" srcOrd="0" destOrd="0" presId="urn:microsoft.com/office/officeart/2005/8/layout/default"/>
    <dgm:cxn modelId="{ADD34345-2DE0-4C13-9313-CE363F198F3E}"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6 – </a:t>
          </a:r>
          <a:r>
            <a:rPr lang="hr-HR" dirty="0" err="1" smtClean="0"/>
            <a:t>Parameter</a:t>
          </a:r>
          <a:r>
            <a:rPr lang="hr-HR" dirty="0" smtClean="0"/>
            <a:t> </a:t>
          </a:r>
          <a:r>
            <a:rPr lang="hr-HR" dirty="0" err="1" smtClean="0"/>
            <a:t>binding</a:t>
          </a:r>
          <a:r>
            <a:rPr lang="hr-HR" dirty="0" smtClean="0"/>
            <a:t> i </a:t>
          </a:r>
          <a:br>
            <a:rPr lang="hr-HR" dirty="0" smtClean="0"/>
          </a:br>
          <a:r>
            <a:rPr lang="hr-HR" dirty="0" smtClean="0"/>
            <a:t>konvertiranje tipa</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1713E6D3-B7F4-443C-AC00-71B17483F1BC}" type="presOf" srcId="{6A4CAA34-CC99-4450-B04C-3834389C40F1}" destId="{7FABDC42-90AC-497F-BBE4-E90CE59183B1}"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230603CE-7DEF-4881-A632-373917494ACF}" type="presOf" srcId="{E51423F2-A9A2-4B15-BE3E-D9664287062F}" destId="{BD854CA6-91EA-4F76-8769-95BF0338ED9A}" srcOrd="0" destOrd="0" presId="urn:microsoft.com/office/officeart/2005/8/layout/default"/>
    <dgm:cxn modelId="{345F4132-8C95-498E-9455-9F555D55EA16}"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7 - Model </a:t>
          </a:r>
          <a:r>
            <a:rPr lang="hr-HR" dirty="0" err="1" smtClean="0"/>
            <a:t>binders</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D2A91A53-BFED-4FCF-9BA4-0F15AC128C04}" type="presOf" srcId="{6A4CAA34-CC99-4450-B04C-3834389C40F1}" destId="{7FABDC42-90AC-497F-BBE4-E90CE59183B1}" srcOrd="0" destOrd="0" presId="urn:microsoft.com/office/officeart/2005/8/layout/default"/>
    <dgm:cxn modelId="{BDAC448F-AC7D-4F44-AA0A-4B4BC2390984}"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40734DB0-2746-4C21-A073-DBA254A17B7C}"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8 - </a:t>
          </a:r>
          <a:r>
            <a:rPr lang="hr-HR" dirty="0" err="1" smtClean="0"/>
            <a:t>Enable</a:t>
          </a:r>
          <a:r>
            <a:rPr lang="hr-HR" dirty="0" smtClean="0"/>
            <a:t> CORS</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D2A91A53-BFED-4FCF-9BA4-0F15AC128C04}" type="presOf" srcId="{6A4CAA34-CC99-4450-B04C-3834389C40F1}" destId="{7FABDC42-90AC-497F-BBE4-E90CE59183B1}" srcOrd="0" destOrd="0" presId="urn:microsoft.com/office/officeart/2005/8/layout/default"/>
    <dgm:cxn modelId="{BDAC448F-AC7D-4F44-AA0A-4B4BC2390984}"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40734DB0-2746-4C21-A073-DBA254A17B7C}"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58A258-CFD2-43BB-B718-1CD2560704CB}" type="datetimeFigureOut">
              <a:rPr lang="hr-HR" smtClean="0"/>
              <a:t>1.5.2017.</a:t>
            </a:fld>
            <a:endParaRPr lang="hr-H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B233DE-700B-4B22-BAC4-5652C2C35DC5}" type="slidenum">
              <a:rPr lang="hr-HR" smtClean="0"/>
              <a:t>‹#›</a:t>
            </a:fld>
            <a:endParaRPr lang="hr-HR"/>
          </a:p>
        </p:txBody>
      </p:sp>
    </p:spTree>
    <p:extLst>
      <p:ext uri="{BB962C8B-B14F-4D97-AF65-F5344CB8AC3E}">
        <p14:creationId xmlns:p14="http://schemas.microsoft.com/office/powerpoint/2010/main" val="3895387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6" Type="http://schemas.openxmlformats.org/officeDocument/2006/relationships/hyperlink" Target="https://en.wikipedia.org/wiki/Web_2.0" TargetMode="External"/><Relationship Id="rId21" Type="http://schemas.openxmlformats.org/officeDocument/2006/relationships/hyperlink" Target="https://en.wikipedia.org/wiki/Web_API#cite_note-4" TargetMode="External"/><Relationship Id="rId42" Type="http://schemas.openxmlformats.org/officeDocument/2006/relationships/hyperlink" Target="https://en.wikipedia.org/wiki/Web_API#cite_note-13" TargetMode="External"/><Relationship Id="rId47" Type="http://schemas.openxmlformats.org/officeDocument/2006/relationships/hyperlink" Target="https://en.wikipedia.org/w/index.php?title=Web_API&amp;action=edit&amp;section=6" TargetMode="External"/><Relationship Id="rId63" Type="http://schemas.openxmlformats.org/officeDocument/2006/relationships/hyperlink" Target="https://en.wikipedia.org/wiki/Web_API#cite_note-20" TargetMode="External"/><Relationship Id="rId68" Type="http://schemas.openxmlformats.org/officeDocument/2006/relationships/hyperlink" Target="https://en.wikipedia.org/wiki/LLVM" TargetMode="External"/><Relationship Id="rId7" Type="http://schemas.openxmlformats.org/officeDocument/2006/relationships/hyperlink" Target="https://en.wikipedia.org/wiki/XML" TargetMode="External"/><Relationship Id="rId2" Type="http://schemas.openxmlformats.org/officeDocument/2006/relationships/slide" Target="../slides/slide2.xml"/><Relationship Id="rId16" Type="http://schemas.openxmlformats.org/officeDocument/2006/relationships/hyperlink" Target="https://en.wikipedia.org/wiki/Uniform_Resource_Identifier" TargetMode="External"/><Relationship Id="rId29" Type="http://schemas.openxmlformats.org/officeDocument/2006/relationships/hyperlink" Target="https://en.wikipedia.org/wiki/Web_resource" TargetMode="External"/><Relationship Id="rId11" Type="http://schemas.openxmlformats.org/officeDocument/2006/relationships/hyperlink" Target="https://en.wikipedia.org/wiki/Web_application" TargetMode="External"/><Relationship Id="rId24" Type="http://schemas.openxmlformats.org/officeDocument/2006/relationships/hyperlink" Target="https://en.wikipedia.org/w/index.php?title=Web_API&amp;action=edit&amp;section=3" TargetMode="External"/><Relationship Id="rId32" Type="http://schemas.openxmlformats.org/officeDocument/2006/relationships/hyperlink" Target="https://en.wikipedia.org/wiki/Web_API#cite_note-:0-8" TargetMode="External"/><Relationship Id="rId37" Type="http://schemas.openxmlformats.org/officeDocument/2006/relationships/hyperlink" Target="https://en.wikipedia.org/wiki/Web_API#cite_note-10" TargetMode="External"/><Relationship Id="rId40" Type="http://schemas.openxmlformats.org/officeDocument/2006/relationships/hyperlink" Target="https://en.wikipedia.org/wiki/Web_API#cite_note-12" TargetMode="External"/><Relationship Id="rId45" Type="http://schemas.openxmlformats.org/officeDocument/2006/relationships/hyperlink" Target="https://en.wikipedia.org/wiki/Web_API#cite_note-15" TargetMode="External"/><Relationship Id="rId53" Type="http://schemas.openxmlformats.org/officeDocument/2006/relationships/hyperlink" Target="https://www.data.gov/open-gov/" TargetMode="External"/><Relationship Id="rId58" Type="http://schemas.openxmlformats.org/officeDocument/2006/relationships/hyperlink" Target="https://en.wikipedia.org/wiki/Plug-in_(computing)" TargetMode="External"/><Relationship Id="rId66" Type="http://schemas.openxmlformats.org/officeDocument/2006/relationships/hyperlink" Target="https://en.wikipedia.org/wiki/Google_Native_Client" TargetMode="External"/><Relationship Id="rId5" Type="http://schemas.openxmlformats.org/officeDocument/2006/relationships/hyperlink" Target="https://en.wikipedia.org/wiki/Request%E2%80%93response" TargetMode="External"/><Relationship Id="rId61" Type="http://schemas.openxmlformats.org/officeDocument/2006/relationships/hyperlink" Target="https://en.wikipedia.org/wiki/Mozilla_Foundation" TargetMode="External"/><Relationship Id="rId19" Type="http://schemas.openxmlformats.org/officeDocument/2006/relationships/hyperlink" Target="https://en.wikipedia.org/wiki/Peer-to-peer" TargetMode="External"/><Relationship Id="rId14" Type="http://schemas.openxmlformats.org/officeDocument/2006/relationships/hyperlink" Target="https://en.wikipedia.org/wiki/Web_API#cite_note-3" TargetMode="External"/><Relationship Id="rId22" Type="http://schemas.openxmlformats.org/officeDocument/2006/relationships/hyperlink" Target="https://en.wikipedia.org/w/index.php?title=Web_API&amp;action=edit&amp;section=2" TargetMode="External"/><Relationship Id="rId27" Type="http://schemas.openxmlformats.org/officeDocument/2006/relationships/hyperlink" Target="https://en.wikipedia.org/wiki/SOAP" TargetMode="External"/><Relationship Id="rId30" Type="http://schemas.openxmlformats.org/officeDocument/2006/relationships/hyperlink" Target="https://en.wikipedia.org/wiki/Web_API#cite_note-6" TargetMode="External"/><Relationship Id="rId35" Type="http://schemas.openxmlformats.org/officeDocument/2006/relationships/hyperlink" Target="https://en.wikipedia.org/wiki/Web_API#cite_note-9" TargetMode="External"/><Relationship Id="rId43" Type="http://schemas.openxmlformats.org/officeDocument/2006/relationships/hyperlink" Target="https://en.wikipedia.org/wiki/Alexa_Internet" TargetMode="External"/><Relationship Id="rId48" Type="http://schemas.openxmlformats.org/officeDocument/2006/relationships/hyperlink" Target="https://en.wikipedia.org/w/index.php?title=Web_API&amp;action=edit&amp;section=7" TargetMode="External"/><Relationship Id="rId56" Type="http://schemas.openxmlformats.org/officeDocument/2006/relationships/hyperlink" Target="https://en.wikipedia.org/wiki/Client-side" TargetMode="External"/><Relationship Id="rId64" Type="http://schemas.openxmlformats.org/officeDocument/2006/relationships/hyperlink" Target="https://en.wikipedia.org/wiki/Web_API#cite_note-21" TargetMode="External"/><Relationship Id="rId69" Type="http://schemas.openxmlformats.org/officeDocument/2006/relationships/hyperlink" Target="https://en.wikipedia.org/wiki/AOT_compiler" TargetMode="External"/><Relationship Id="rId8" Type="http://schemas.openxmlformats.org/officeDocument/2006/relationships/hyperlink" Target="https://en.wikipedia.org/wiki/Hypertext_Transfer_Protocol" TargetMode="External"/><Relationship Id="rId51" Type="http://schemas.openxmlformats.org/officeDocument/2006/relationships/hyperlink" Target="https://en.wikipedia.org/w/index.php?title=Web_API&amp;action=edit&amp;section=8" TargetMode="External"/><Relationship Id="rId3" Type="http://schemas.openxmlformats.org/officeDocument/2006/relationships/hyperlink" Target="https://en.wikipedia.org/wiki/Server-side" TargetMode="External"/><Relationship Id="rId12" Type="http://schemas.openxmlformats.org/officeDocument/2006/relationships/hyperlink" Target="https://en.wikipedia.org/wiki/Web_API#cite_note-1" TargetMode="External"/><Relationship Id="rId17" Type="http://schemas.openxmlformats.org/officeDocument/2006/relationships/hyperlink" Target="https://en.wikipedia.org/wiki/Named_pipe" TargetMode="External"/><Relationship Id="rId25" Type="http://schemas.openxmlformats.org/officeDocument/2006/relationships/hyperlink" Target="https://en.wikipedia.org/wiki/Web_service" TargetMode="External"/><Relationship Id="rId33" Type="http://schemas.openxmlformats.org/officeDocument/2006/relationships/hyperlink" Target="https://en.wikipedia.org/wiki/Semantic_Web" TargetMode="External"/><Relationship Id="rId38" Type="http://schemas.openxmlformats.org/officeDocument/2006/relationships/hyperlink" Target="https://en.wikipedia.org/wiki/Web_API#cite_note-11" TargetMode="External"/><Relationship Id="rId46" Type="http://schemas.openxmlformats.org/officeDocument/2006/relationships/hyperlink" Target="https://en.wikipedia.org/wiki/Web_API#cite_note-16" TargetMode="External"/><Relationship Id="rId59" Type="http://schemas.openxmlformats.org/officeDocument/2006/relationships/hyperlink" Target="https://en.wikipedia.org/wiki/Browser_extension" TargetMode="External"/><Relationship Id="rId67" Type="http://schemas.openxmlformats.org/officeDocument/2006/relationships/hyperlink" Target="https://en.wikipedia.org/wiki/Sandbox_(computer_security)" TargetMode="External"/><Relationship Id="rId20" Type="http://schemas.openxmlformats.org/officeDocument/2006/relationships/hyperlink" Target="https://en.wikipedia.org/wiki/Inter-process_communication" TargetMode="External"/><Relationship Id="rId41" Type="http://schemas.openxmlformats.org/officeDocument/2006/relationships/hyperlink" Target="https://en.wikipedia.org/wiki/Disqus" TargetMode="External"/><Relationship Id="rId54" Type="http://schemas.openxmlformats.org/officeDocument/2006/relationships/hyperlink" Target="https://en.wikipedia.org/wiki/Web_API#cite_note-19" TargetMode="External"/><Relationship Id="rId62" Type="http://schemas.openxmlformats.org/officeDocument/2006/relationships/hyperlink" Target="https://en.wikipedia.org/wiki/HTML5" TargetMode="External"/><Relationship Id="rId1" Type="http://schemas.openxmlformats.org/officeDocument/2006/relationships/notesMaster" Target="../notesMasters/notesMaster1.xml"/><Relationship Id="rId6" Type="http://schemas.openxmlformats.org/officeDocument/2006/relationships/hyperlink" Target="https://en.wikipedia.org/wiki/JSON" TargetMode="External"/><Relationship Id="rId15" Type="http://schemas.openxmlformats.org/officeDocument/2006/relationships/hyperlink" Target="https://en.wikipedia.org/wiki/Webhook" TargetMode="External"/><Relationship Id="rId23" Type="http://schemas.openxmlformats.org/officeDocument/2006/relationships/hyperlink" Target="https://en.wikipedia.org/wiki/Web_API#cite_note-5" TargetMode="External"/><Relationship Id="rId28" Type="http://schemas.openxmlformats.org/officeDocument/2006/relationships/hyperlink" Target="https://en.wikipedia.org/wiki/Representational_state_transfer" TargetMode="External"/><Relationship Id="rId36" Type="http://schemas.openxmlformats.org/officeDocument/2006/relationships/hyperlink" Target="https://en.wikipedia.org/w/index.php?title=Web_API&amp;action=edit&amp;section=4" TargetMode="External"/><Relationship Id="rId49" Type="http://schemas.openxmlformats.org/officeDocument/2006/relationships/hyperlink" Target="https://en.wikipedia.org/wiki/Netflix" TargetMode="External"/><Relationship Id="rId57" Type="http://schemas.openxmlformats.org/officeDocument/2006/relationships/hyperlink" Target="https://en.wikipedia.org/wiki/Web_browser" TargetMode="External"/><Relationship Id="rId10" Type="http://schemas.openxmlformats.org/officeDocument/2006/relationships/hyperlink" Target="https://en.wikipedia.org/wiki/Mashup_(web_application_hybrid)" TargetMode="External"/><Relationship Id="rId31" Type="http://schemas.openxmlformats.org/officeDocument/2006/relationships/hyperlink" Target="https://en.wikipedia.org/wiki/Web_API#cite_note-7" TargetMode="External"/><Relationship Id="rId44" Type="http://schemas.openxmlformats.org/officeDocument/2006/relationships/hyperlink" Target="https://en.wikipedia.org/wiki/Web_API#cite_note-14" TargetMode="External"/><Relationship Id="rId52" Type="http://schemas.openxmlformats.org/officeDocument/2006/relationships/hyperlink" Target="https://en.wikipedia.org/wiki/Web_API#cite_note-18" TargetMode="External"/><Relationship Id="rId60" Type="http://schemas.openxmlformats.org/officeDocument/2006/relationships/hyperlink" Target="https://en.wikipedia.org/wiki/JavaScript" TargetMode="External"/><Relationship Id="rId65" Type="http://schemas.openxmlformats.org/officeDocument/2006/relationships/hyperlink" Target="https://en.wikipedia.org/wiki/Google" TargetMode="External"/><Relationship Id="rId4" Type="http://schemas.openxmlformats.org/officeDocument/2006/relationships/hyperlink" Target="https://en.wikipedia.org/wiki/Interface_(computing)" TargetMode="External"/><Relationship Id="rId9" Type="http://schemas.openxmlformats.org/officeDocument/2006/relationships/hyperlink" Target="https://en.wikipedia.org/w/index.php?title=Web_API&amp;action=edit&amp;section=1" TargetMode="External"/><Relationship Id="rId13" Type="http://schemas.openxmlformats.org/officeDocument/2006/relationships/hyperlink" Target="https://en.wikipedia.org/wiki/Web_API#cite_note-2" TargetMode="External"/><Relationship Id="rId18" Type="http://schemas.openxmlformats.org/officeDocument/2006/relationships/hyperlink" Target="https://en.wikipedia.org/wiki/Callback_(computer_programming)" TargetMode="External"/><Relationship Id="rId39" Type="http://schemas.openxmlformats.org/officeDocument/2006/relationships/hyperlink" Target="https://en.wikipedia.org/w/index.php?title=Web_API&amp;action=edit&amp;section=5" TargetMode="External"/><Relationship Id="rId34" Type="http://schemas.openxmlformats.org/officeDocument/2006/relationships/hyperlink" Target="https://en.wikipedia.org/wiki/Resource_Description_Framework" TargetMode="External"/><Relationship Id="rId50" Type="http://schemas.openxmlformats.org/officeDocument/2006/relationships/hyperlink" Target="https://en.wikipedia.org/wiki/Web_API#cite_note-17" TargetMode="External"/><Relationship Id="rId55" Type="http://schemas.openxmlformats.org/officeDocument/2006/relationships/hyperlink" Target="https://en.wikipedia.org/w/index.php?title=Web_API&amp;action=edit&amp;section=9"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msdn.microsoft.com/en-us/library/system.reflection.methodbase.isspecialname"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blogs.msdn.com/b/jmstall/archive/2012/05/11/webapi-parameter-binding-under-the-hood.aspx" TargetMode="External"/><Relationship Id="rId4" Type="http://schemas.openxmlformats.org/officeDocument/2006/relationships/hyperlink" Target="https://msdn.microsoft.com/en-us/library/system.type.isprimitiv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aspnet/web-api/overview/web-api-routing-and-actions/routing-in-aspnet-web-api"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en.wikipedia.org/wiki/JSONP"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msdn.microsoft.com/en-us/library/system.net.http.formatting.mediatypeformatter.aspx"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msdn.microsoft.com/en-us/library/system.net.http.formatting.bufferedmediatypeformatter.aspx"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ocs.microsoft.com/en-us/aspnet/web-api/overview/testing-and-debugging/unit-testing-controllers-in-web-api"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msdn.microsoft.com/en-us/library/system.web.http.modelbinding.modelbinderprovider.aspx"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docs.microsoft.com/en-us/aspnet/aspnet/overview/owin-and-katana/an-overview-of-project-katana"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leastprivilege.com/2012/06/25/important-setting-the-client-principal-in-asp-net-web-api/" TargetMode="External"/><Relationship Id="rId2" Type="http://schemas.openxmlformats.org/officeDocument/2006/relationships/slide" Target="../slides/slide56.xml"/><Relationship Id="rId1" Type="http://schemas.openxmlformats.org/officeDocument/2006/relationships/notesMaster" Target="../notesMasters/notesMaster1.xml"/><Relationship Id="rId5" Type="http://schemas.openxmlformats.org/officeDocument/2006/relationships/hyperlink" Target="http://aspnetwebstack.codeplex.com/workitem/264" TargetMode="External"/><Relationship Id="rId4" Type="http://schemas.openxmlformats.org/officeDocument/2006/relationships/hyperlink" Target="https://leastprivilege.com/author/dominickbaier/" TargetMode="Externa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leastprivilege.com/2012/06/25/important-setting-the-client-principal-in-asp-net-web-api/" TargetMode="External"/><Relationship Id="rId2" Type="http://schemas.openxmlformats.org/officeDocument/2006/relationships/slide" Target="../slides/slide57.xml"/><Relationship Id="rId1" Type="http://schemas.openxmlformats.org/officeDocument/2006/relationships/notesMaster" Target="../notesMasters/notesMaster1.xml"/><Relationship Id="rId5" Type="http://schemas.openxmlformats.org/officeDocument/2006/relationships/hyperlink" Target="http://aspnetwebstack.codeplex.com/workitem/264" TargetMode="External"/><Relationship Id="rId4" Type="http://schemas.openxmlformats.org/officeDocument/2006/relationships/hyperlink" Target="https://leastprivilege.com/author/dominickbaier/" TargetMode="Externa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oauthlib.readthedocs.org/en/latest/oauth2/grants/password.html" TargetMode="External"/><Relationship Id="rId2" Type="http://schemas.openxmlformats.org/officeDocument/2006/relationships/slide" Target="../slides/slide61.xml"/><Relationship Id="rId1" Type="http://schemas.openxmlformats.org/officeDocument/2006/relationships/notesMaster" Target="../notesMasters/notesMaster1.xml"/><Relationship Id="rId5" Type="http://schemas.openxmlformats.org/officeDocument/2006/relationships/hyperlink" Target="https://msdn.microsoft.com/en-us/library/microsoft.owin.security.oauth.oauthauthorizationserverprovider.aspx" TargetMode="External"/><Relationship Id="rId4" Type="http://schemas.openxmlformats.org/officeDocument/2006/relationships/hyperlink" Target="https://msdn.microsoft.com/en-us/library/dn613290.aspx"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docs.microsoft.com/en-us/aspnet/web-api/overview/security/preventing-cross-site-request-forgery-csrf-attacks"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tools.ietf.org/html/rfc6454" TargetMode="Externa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dvcs.w3.org/hg/cors/raw-file/tip/Overview.html#simple-response-header" TargetMode="External"/><Relationship Id="rId2" Type="http://schemas.openxmlformats.org/officeDocument/2006/relationships/slide" Target="../slides/slide65.xml"/><Relationship Id="rId1" Type="http://schemas.openxmlformats.org/officeDocument/2006/relationships/notesMaster" Target="../notesMasters/notesMaster1.xml"/><Relationship Id="rId5" Type="http://schemas.openxmlformats.org/officeDocument/2006/relationships/hyperlink" Target="https://blogs.msdn.com/b/ieinternals/archive/2010/05/13/xdomainrequest-restrictions-limitations-and-workarounds.aspx" TargetMode="External"/><Relationship Id="rId4" Type="http://schemas.openxmlformats.org/officeDocument/2006/relationships/hyperlink" Target="http://caniuse.com/cors" TargetMode="Externa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8" Type="http://schemas.openxmlformats.org/officeDocument/2006/relationships/hyperlink" Target="http://docs.structuremap.net/" TargetMode="External"/><Relationship Id="rId3" Type="http://schemas.openxmlformats.org/officeDocument/2006/relationships/hyperlink" Target="https://msdn.microsoft.com/en-us/library/ff647202.aspx" TargetMode="External"/><Relationship Id="rId7" Type="http://schemas.openxmlformats.org/officeDocument/2006/relationships/hyperlink" Target="http://www.ninject.org/" TargetMode="External"/><Relationship Id="rId2" Type="http://schemas.openxmlformats.org/officeDocument/2006/relationships/slide" Target="../slides/slide68.xml"/><Relationship Id="rId1" Type="http://schemas.openxmlformats.org/officeDocument/2006/relationships/notesMaster" Target="../notesMasters/notesMaster1.xml"/><Relationship Id="rId6" Type="http://schemas.openxmlformats.org/officeDocument/2006/relationships/hyperlink" Target="https://code.google.com/p/autofac/" TargetMode="External"/><Relationship Id="rId5" Type="http://schemas.openxmlformats.org/officeDocument/2006/relationships/hyperlink" Target="http://www.springframework.net/" TargetMode="External"/><Relationship Id="rId4" Type="http://schemas.openxmlformats.org/officeDocument/2006/relationships/hyperlink" Target="http://www.castleproject.org/" TargetMode="External"/></Relationships>
</file>

<file path=ppt/notesSlides/_rels/notesSlide57.xml.rels><?xml version="1.0" encoding="UTF-8" standalone="yes"?>
<Relationships xmlns="http://schemas.openxmlformats.org/package/2006/relationships"><Relationship Id="rId8" Type="http://schemas.openxmlformats.org/officeDocument/2006/relationships/hyperlink" Target="http://docs.structuremap.net/" TargetMode="External"/><Relationship Id="rId3" Type="http://schemas.openxmlformats.org/officeDocument/2006/relationships/hyperlink" Target="https://msdn.microsoft.com/en-us/library/ff647202.aspx" TargetMode="External"/><Relationship Id="rId7" Type="http://schemas.openxmlformats.org/officeDocument/2006/relationships/hyperlink" Target="http://www.ninject.org/" TargetMode="External"/><Relationship Id="rId2" Type="http://schemas.openxmlformats.org/officeDocument/2006/relationships/slide" Target="../slides/slide71.xml"/><Relationship Id="rId1" Type="http://schemas.openxmlformats.org/officeDocument/2006/relationships/notesMaster" Target="../notesMasters/notesMaster1.xml"/><Relationship Id="rId6" Type="http://schemas.openxmlformats.org/officeDocument/2006/relationships/hyperlink" Target="https://code.google.com/p/autofac/" TargetMode="External"/><Relationship Id="rId5" Type="http://schemas.openxmlformats.org/officeDocument/2006/relationships/hyperlink" Target="http://www.springframework.net/" TargetMode="External"/><Relationship Id="rId4" Type="http://schemas.openxmlformats.org/officeDocument/2006/relationships/hyperlink" Target="http://www.castleproject.org/" TargetMode="Externa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a:t>
            </a:r>
            <a:r>
              <a:rPr lang="en-US" dirty="0" smtClean="0">
                <a:hlinkClick r:id="rId3" tooltip="Server-side"/>
              </a:rPr>
              <a:t>server-side</a:t>
            </a:r>
            <a:r>
              <a:rPr lang="en-US" dirty="0" smtClean="0"/>
              <a:t> web API is a programmatic </a:t>
            </a:r>
            <a:r>
              <a:rPr lang="en-US" dirty="0" smtClean="0">
                <a:hlinkClick r:id="rId4" tooltip="Interface (computing)"/>
              </a:rPr>
              <a:t>interface</a:t>
            </a:r>
            <a:r>
              <a:rPr lang="en-US" dirty="0" smtClean="0"/>
              <a:t> consisting of one or more publicly exposed endpoints to a defined </a:t>
            </a:r>
            <a:r>
              <a:rPr lang="en-US" dirty="0" smtClean="0">
                <a:hlinkClick r:id="rId5" tooltip="Request–response"/>
              </a:rPr>
              <a:t>request–response</a:t>
            </a:r>
            <a:r>
              <a:rPr lang="en-US" dirty="0" smtClean="0"/>
              <a:t> message system, typically expressed in </a:t>
            </a:r>
            <a:r>
              <a:rPr lang="en-US" dirty="0" smtClean="0">
                <a:hlinkClick r:id="rId6" tooltip="JSON"/>
              </a:rPr>
              <a:t>JSON</a:t>
            </a:r>
            <a:r>
              <a:rPr lang="en-US" dirty="0" smtClean="0"/>
              <a:t> or </a:t>
            </a:r>
            <a:r>
              <a:rPr lang="en-US" dirty="0" smtClean="0">
                <a:hlinkClick r:id="rId7" tooltip="XML"/>
              </a:rPr>
              <a:t>XML</a:t>
            </a:r>
            <a:r>
              <a:rPr lang="en-US" dirty="0" smtClean="0"/>
              <a:t>, which is exposed via the web—most commonly by means of an </a:t>
            </a:r>
            <a:r>
              <a:rPr lang="en-US" dirty="0" smtClean="0">
                <a:hlinkClick r:id="rId8" tooltip="Hypertext Transfer Protocol"/>
              </a:rPr>
              <a:t>HTTP</a:t>
            </a:r>
            <a:r>
              <a:rPr lang="en-US" dirty="0" smtClean="0"/>
              <a:t>-based web server.</a:t>
            </a:r>
            <a:endParaRPr lang="hr-H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hr-H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hr-HR" dirty="0" smtClean="0"/>
              <a:t>https://en.wikipedia.org/wiki/Web_API</a:t>
            </a:r>
          </a:p>
          <a:p>
            <a:pPr marL="0" marR="0" indent="0" algn="l" defTabSz="914400" rtl="0" eaLnBrk="1" fontAlgn="auto" latinLnBrk="0" hangingPunct="1">
              <a:lnSpc>
                <a:spcPct val="100000"/>
              </a:lnSpc>
              <a:spcBef>
                <a:spcPts val="0"/>
              </a:spcBef>
              <a:spcAft>
                <a:spcPts val="0"/>
              </a:spcAft>
              <a:buClrTx/>
              <a:buSzTx/>
              <a:buFontTx/>
              <a:buNone/>
              <a:tabLst/>
              <a:defRPr/>
            </a:pPr>
            <a:endParaRPr lang="hr-HR" dirty="0" smtClean="0"/>
          </a:p>
          <a:p>
            <a:r>
              <a:rPr lang="en-US" sz="1200" b="0" i="0" kern="1200" dirty="0" smtClean="0">
                <a:solidFill>
                  <a:schemeClr val="tx1"/>
                </a:solidFill>
                <a:effectLst/>
                <a:latin typeface="+mn-lt"/>
                <a:ea typeface="+mn-ea"/>
                <a:cs typeface="+mn-cs"/>
              </a:rPr>
              <a:t>Server side[</a:t>
            </a:r>
            <a:r>
              <a:rPr lang="en-US" sz="1200" b="0" i="0" u="none" strike="noStrike" kern="1200" dirty="0" smtClean="0">
                <a:solidFill>
                  <a:schemeClr val="tx1"/>
                </a:solidFill>
                <a:effectLst/>
                <a:latin typeface="+mn-lt"/>
                <a:ea typeface="+mn-ea"/>
                <a:cs typeface="+mn-cs"/>
                <a:hlinkClick r:id="rId9" tooltip="Edit section: Server side"/>
              </a:rPr>
              <a:t>edit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 </a:t>
            </a:r>
            <a:r>
              <a:rPr lang="en-US" sz="1200" b="0" i="0" u="none" strike="noStrike" kern="1200" dirty="0" smtClean="0">
                <a:solidFill>
                  <a:schemeClr val="tx1"/>
                </a:solidFill>
                <a:effectLst/>
                <a:latin typeface="+mn-lt"/>
                <a:ea typeface="+mn-ea"/>
                <a:cs typeface="+mn-cs"/>
                <a:hlinkClick r:id="rId3" tooltip="Server-side"/>
              </a:rPr>
              <a:t>server-side</a:t>
            </a:r>
            <a:r>
              <a:rPr lang="en-US" sz="1200" b="0" i="0" kern="1200" dirty="0" smtClean="0">
                <a:solidFill>
                  <a:schemeClr val="tx1"/>
                </a:solidFill>
                <a:effectLst/>
                <a:latin typeface="+mn-lt"/>
                <a:ea typeface="+mn-ea"/>
                <a:cs typeface="+mn-cs"/>
              </a:rPr>
              <a:t> web API is a programmatic </a:t>
            </a:r>
            <a:r>
              <a:rPr lang="en-US" sz="1200" b="0" i="0" u="none" strike="noStrike" kern="1200" dirty="0" smtClean="0">
                <a:solidFill>
                  <a:schemeClr val="tx1"/>
                </a:solidFill>
                <a:effectLst/>
                <a:latin typeface="+mn-lt"/>
                <a:ea typeface="+mn-ea"/>
                <a:cs typeface="+mn-cs"/>
                <a:hlinkClick r:id="rId4" tooltip="Interface (computing)"/>
              </a:rPr>
              <a:t>interface</a:t>
            </a:r>
            <a:r>
              <a:rPr lang="en-US" sz="1200" b="0" i="0" kern="1200" dirty="0" smtClean="0">
                <a:solidFill>
                  <a:schemeClr val="tx1"/>
                </a:solidFill>
                <a:effectLst/>
                <a:latin typeface="+mn-lt"/>
                <a:ea typeface="+mn-ea"/>
                <a:cs typeface="+mn-cs"/>
              </a:rPr>
              <a:t> consisting of one or more publicly exposed endpoints to a defined </a:t>
            </a:r>
            <a:r>
              <a:rPr lang="en-US" sz="1200" b="0" i="0" u="none" strike="noStrike" kern="1200" dirty="0" smtClean="0">
                <a:solidFill>
                  <a:schemeClr val="tx1"/>
                </a:solidFill>
                <a:effectLst/>
                <a:latin typeface="+mn-lt"/>
                <a:ea typeface="+mn-ea"/>
                <a:cs typeface="+mn-cs"/>
                <a:hlinkClick r:id="rId5" tooltip="Request–response"/>
              </a:rPr>
              <a:t>request–response</a:t>
            </a:r>
            <a:r>
              <a:rPr lang="en-US" sz="1200" b="0" i="0" kern="1200" dirty="0" smtClean="0">
                <a:solidFill>
                  <a:schemeClr val="tx1"/>
                </a:solidFill>
                <a:effectLst/>
                <a:latin typeface="+mn-lt"/>
                <a:ea typeface="+mn-ea"/>
                <a:cs typeface="+mn-cs"/>
              </a:rPr>
              <a:t> message system, typically expressed in </a:t>
            </a:r>
            <a:r>
              <a:rPr lang="en-US" sz="1200" b="0" i="0" u="none" strike="noStrike" kern="1200" dirty="0" smtClean="0">
                <a:solidFill>
                  <a:schemeClr val="tx1"/>
                </a:solidFill>
                <a:effectLst/>
                <a:latin typeface="+mn-lt"/>
                <a:ea typeface="+mn-ea"/>
                <a:cs typeface="+mn-cs"/>
                <a:hlinkClick r:id="rId6" tooltip="JSON"/>
              </a:rPr>
              <a:t>JSON</a:t>
            </a:r>
            <a:r>
              <a:rPr lang="en-US" sz="1200" b="0" i="0" kern="1200" dirty="0" smtClean="0">
                <a:solidFill>
                  <a:schemeClr val="tx1"/>
                </a:solidFill>
                <a:effectLst/>
                <a:latin typeface="+mn-lt"/>
                <a:ea typeface="+mn-ea"/>
                <a:cs typeface="+mn-cs"/>
              </a:rPr>
              <a:t> or </a:t>
            </a:r>
            <a:r>
              <a:rPr lang="en-US" sz="1200" b="0" i="0" u="none" strike="noStrike" kern="1200" dirty="0" smtClean="0">
                <a:solidFill>
                  <a:schemeClr val="tx1"/>
                </a:solidFill>
                <a:effectLst/>
                <a:latin typeface="+mn-lt"/>
                <a:ea typeface="+mn-ea"/>
                <a:cs typeface="+mn-cs"/>
                <a:hlinkClick r:id="rId7" tooltip="XML"/>
              </a:rPr>
              <a:t>XML</a:t>
            </a:r>
            <a:r>
              <a:rPr lang="en-US" sz="1200" b="0" i="0" kern="1200" dirty="0" smtClean="0">
                <a:solidFill>
                  <a:schemeClr val="tx1"/>
                </a:solidFill>
                <a:effectLst/>
                <a:latin typeface="+mn-lt"/>
                <a:ea typeface="+mn-ea"/>
                <a:cs typeface="+mn-cs"/>
              </a:rPr>
              <a:t>, which is exposed via the web—most commonly by means of an </a:t>
            </a:r>
            <a:r>
              <a:rPr lang="en-US" sz="1200" b="0" i="0" u="none" strike="noStrike" kern="1200" dirty="0" smtClean="0">
                <a:solidFill>
                  <a:schemeClr val="tx1"/>
                </a:solidFill>
                <a:effectLst/>
                <a:latin typeface="+mn-lt"/>
                <a:ea typeface="+mn-ea"/>
                <a:cs typeface="+mn-cs"/>
                <a:hlinkClick r:id="rId8" tooltip="Hypertext Transfer Protocol"/>
              </a:rPr>
              <a:t>HTTP</a:t>
            </a:r>
            <a:r>
              <a:rPr lang="en-US" sz="1200" b="0" i="0" kern="1200" dirty="0" smtClean="0">
                <a:solidFill>
                  <a:schemeClr val="tx1"/>
                </a:solidFill>
                <a:effectLst/>
                <a:latin typeface="+mn-lt"/>
                <a:ea typeface="+mn-ea"/>
                <a:cs typeface="+mn-cs"/>
              </a:rPr>
              <a:t>-based web server. </a:t>
            </a:r>
            <a:r>
              <a:rPr lang="en-US" sz="1200" b="0" i="0" u="none" strike="noStrike" kern="1200" dirty="0" smtClean="0">
                <a:solidFill>
                  <a:schemeClr val="tx1"/>
                </a:solidFill>
                <a:effectLst/>
                <a:latin typeface="+mn-lt"/>
                <a:ea typeface="+mn-ea"/>
                <a:cs typeface="+mn-cs"/>
                <a:hlinkClick r:id="rId10" tooltip="Mashup (web application hybrid)"/>
              </a:rPr>
              <a:t>Mashups</a:t>
            </a:r>
            <a:r>
              <a:rPr lang="en-US" sz="1200" b="0" i="0" kern="1200" dirty="0" smtClean="0">
                <a:solidFill>
                  <a:schemeClr val="tx1"/>
                </a:solidFill>
                <a:effectLst/>
                <a:latin typeface="+mn-lt"/>
                <a:ea typeface="+mn-ea"/>
                <a:cs typeface="+mn-cs"/>
              </a:rPr>
              <a:t> are </a:t>
            </a:r>
            <a:r>
              <a:rPr lang="en-US" sz="1200" b="0" i="0" u="none" strike="noStrike" kern="1200" dirty="0" smtClean="0">
                <a:solidFill>
                  <a:schemeClr val="tx1"/>
                </a:solidFill>
                <a:effectLst/>
                <a:latin typeface="+mn-lt"/>
                <a:ea typeface="+mn-ea"/>
                <a:cs typeface="+mn-cs"/>
                <a:hlinkClick r:id="rId11" tooltip="Web application"/>
              </a:rPr>
              <a:t>web applications</a:t>
            </a:r>
            <a:r>
              <a:rPr lang="en-US" sz="1200" b="0" i="0" kern="1200" dirty="0" smtClean="0">
                <a:solidFill>
                  <a:schemeClr val="tx1"/>
                </a:solidFill>
                <a:effectLst/>
                <a:latin typeface="+mn-lt"/>
                <a:ea typeface="+mn-ea"/>
                <a:cs typeface="+mn-cs"/>
              </a:rPr>
              <a:t> which combine the use of multiple server-side web APIs.</a:t>
            </a:r>
            <a:r>
              <a:rPr lang="en-US" sz="1200" b="0" i="0" u="none" strike="noStrike" kern="1200" baseline="30000" dirty="0" smtClean="0">
                <a:solidFill>
                  <a:schemeClr val="tx1"/>
                </a:solidFill>
                <a:effectLst/>
                <a:latin typeface="+mn-lt"/>
                <a:ea typeface="+mn-ea"/>
                <a:cs typeface="+mn-cs"/>
                <a:hlinkClick r:id="rId12"/>
              </a:rPr>
              <a:t>[1]</a:t>
            </a:r>
            <a:r>
              <a:rPr lang="en-US" sz="1200" b="0" i="0" u="none" strike="noStrike" kern="1200" baseline="30000" dirty="0" smtClean="0">
                <a:solidFill>
                  <a:schemeClr val="tx1"/>
                </a:solidFill>
                <a:effectLst/>
                <a:latin typeface="+mn-lt"/>
                <a:ea typeface="+mn-ea"/>
                <a:cs typeface="+mn-cs"/>
                <a:hlinkClick r:id="rId13"/>
              </a:rPr>
              <a:t>[2]</a:t>
            </a:r>
            <a:r>
              <a:rPr lang="en-US" sz="1200" b="0" i="0" u="none" strike="noStrike" kern="1200" baseline="30000" dirty="0" smtClean="0">
                <a:solidFill>
                  <a:schemeClr val="tx1"/>
                </a:solidFill>
                <a:effectLst/>
                <a:latin typeface="+mn-lt"/>
                <a:ea typeface="+mn-ea"/>
                <a:cs typeface="+mn-cs"/>
                <a:hlinkClick r:id="rId14"/>
              </a:rPr>
              <a:t>[3]</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15" tooltip="Webhook"/>
              </a:rPr>
              <a:t>Webhooks</a:t>
            </a:r>
            <a:r>
              <a:rPr lang="en-US" sz="1200" b="0" i="0" kern="1200" dirty="0" smtClean="0">
                <a:solidFill>
                  <a:schemeClr val="tx1"/>
                </a:solidFill>
                <a:effectLst/>
                <a:latin typeface="+mn-lt"/>
                <a:ea typeface="+mn-ea"/>
                <a:cs typeface="+mn-cs"/>
              </a:rPr>
              <a:t> are server-side web APIs that take as input an </a:t>
            </a:r>
            <a:r>
              <a:rPr lang="en-US" sz="1200" b="0" i="0" u="none" strike="noStrike" kern="1200" dirty="0" smtClean="0">
                <a:solidFill>
                  <a:schemeClr val="tx1"/>
                </a:solidFill>
                <a:effectLst/>
                <a:latin typeface="+mn-lt"/>
                <a:ea typeface="+mn-ea"/>
                <a:cs typeface="+mn-cs"/>
                <a:hlinkClick r:id="rId16" tooltip="Uniform Resource Identifier"/>
              </a:rPr>
              <a:t>Uniform Resource Identifier</a:t>
            </a:r>
            <a:r>
              <a:rPr lang="en-US" sz="1200" b="0" i="0" kern="1200" dirty="0" smtClean="0">
                <a:solidFill>
                  <a:schemeClr val="tx1"/>
                </a:solidFill>
                <a:effectLst/>
                <a:latin typeface="+mn-lt"/>
                <a:ea typeface="+mn-ea"/>
                <a:cs typeface="+mn-cs"/>
              </a:rPr>
              <a:t> (URI) that is designed to be used like a remote </a:t>
            </a:r>
            <a:r>
              <a:rPr lang="en-US" sz="1200" b="0" i="0" u="none" strike="noStrike" kern="1200" dirty="0" smtClean="0">
                <a:solidFill>
                  <a:schemeClr val="tx1"/>
                </a:solidFill>
                <a:effectLst/>
                <a:latin typeface="+mn-lt"/>
                <a:ea typeface="+mn-ea"/>
                <a:cs typeface="+mn-cs"/>
                <a:hlinkClick r:id="rId17" tooltip="Named pipe"/>
              </a:rPr>
              <a:t>named pipe</a:t>
            </a:r>
            <a:r>
              <a:rPr lang="en-US" sz="1200" b="0" i="0" kern="1200" dirty="0" smtClean="0">
                <a:solidFill>
                  <a:schemeClr val="tx1"/>
                </a:solidFill>
                <a:effectLst/>
                <a:latin typeface="+mn-lt"/>
                <a:ea typeface="+mn-ea"/>
                <a:cs typeface="+mn-cs"/>
              </a:rPr>
              <a:t> or a type of </a:t>
            </a:r>
            <a:r>
              <a:rPr lang="en-US" sz="1200" b="0" i="0" u="none" strike="noStrike" kern="1200" dirty="0" smtClean="0">
                <a:solidFill>
                  <a:schemeClr val="tx1"/>
                </a:solidFill>
                <a:effectLst/>
                <a:latin typeface="+mn-lt"/>
                <a:ea typeface="+mn-ea"/>
                <a:cs typeface="+mn-cs"/>
                <a:hlinkClick r:id="rId18" tooltip="Callback (computer programming)"/>
              </a:rPr>
              <a:t>callback</a:t>
            </a:r>
            <a:r>
              <a:rPr lang="en-US" sz="1200" b="0" i="0" kern="1200" dirty="0" smtClean="0">
                <a:solidFill>
                  <a:schemeClr val="tx1"/>
                </a:solidFill>
                <a:effectLst/>
                <a:latin typeface="+mn-lt"/>
                <a:ea typeface="+mn-ea"/>
                <a:cs typeface="+mn-cs"/>
              </a:rPr>
              <a:t> such that the server acts as a client to dereference the provided URI and trigger an event on another server which handles this event thus providing a type of </a:t>
            </a:r>
            <a:r>
              <a:rPr lang="en-US" sz="1200" b="0" i="0" u="none" strike="noStrike" kern="1200" dirty="0" smtClean="0">
                <a:solidFill>
                  <a:schemeClr val="tx1"/>
                </a:solidFill>
                <a:effectLst/>
                <a:latin typeface="+mn-lt"/>
                <a:ea typeface="+mn-ea"/>
                <a:cs typeface="+mn-cs"/>
                <a:hlinkClick r:id="rId19" tooltip="Peer-to-peer"/>
              </a:rPr>
              <a:t>peer-to-peer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0" tooltip="Inter-process communication"/>
              </a:rPr>
              <a:t>IPC</a:t>
            </a:r>
            <a:r>
              <a:rPr lang="en-US" sz="1200" b="0" i="0" kern="1200" dirty="0" smtClean="0">
                <a:solidFill>
                  <a:schemeClr val="tx1"/>
                </a:solidFill>
                <a:effectLst/>
                <a:latin typeface="+mn-lt"/>
                <a:ea typeface="+mn-ea"/>
                <a:cs typeface="+mn-cs"/>
              </a:rPr>
              <a:t>. There are some PHP </a:t>
            </a:r>
            <a:r>
              <a:rPr lang="en-US" sz="1200" b="0" i="0" kern="1200" dirty="0" err="1" smtClean="0">
                <a:solidFill>
                  <a:schemeClr val="tx1"/>
                </a:solidFill>
                <a:effectLst/>
                <a:latin typeface="+mn-lt"/>
                <a:ea typeface="+mn-ea"/>
                <a:cs typeface="+mn-cs"/>
              </a:rPr>
              <a:t>microframeworks</a:t>
            </a:r>
            <a:r>
              <a:rPr lang="en-US" sz="1200" b="0" i="0" kern="1200" dirty="0" smtClean="0">
                <a:solidFill>
                  <a:schemeClr val="tx1"/>
                </a:solidFill>
                <a:effectLst/>
                <a:latin typeface="+mn-lt"/>
                <a:ea typeface="+mn-ea"/>
                <a:cs typeface="+mn-cs"/>
              </a:rPr>
              <a:t> such as Lumen to build a REST API. </a:t>
            </a:r>
            <a:r>
              <a:rPr lang="en-US" sz="1200" b="0" i="0" u="none" strike="noStrike" kern="1200" baseline="30000" dirty="0" smtClean="0">
                <a:solidFill>
                  <a:schemeClr val="tx1"/>
                </a:solidFill>
                <a:effectLst/>
                <a:latin typeface="+mn-lt"/>
                <a:ea typeface="+mn-ea"/>
                <a:cs typeface="+mn-cs"/>
                <a:hlinkClick r:id="rId21"/>
              </a:rPr>
              <a:t>[4]</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Endpoints</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22" tooltip="Edit section: Endpoints"/>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Endpoints are important aspects of interacting with server-side web APIs, as they specify where resources lie that can be accessed by third party software. Usually the access is via a URI to which HTTP requests are posed, and from which the response is thus expected.</a:t>
            </a:r>
          </a:p>
          <a:p>
            <a:r>
              <a:rPr lang="en-US" sz="1200" b="0" i="0" kern="1200" dirty="0" smtClean="0">
                <a:solidFill>
                  <a:schemeClr val="tx1"/>
                </a:solidFill>
                <a:effectLst/>
                <a:latin typeface="+mn-lt"/>
                <a:ea typeface="+mn-ea"/>
                <a:cs typeface="+mn-cs"/>
              </a:rPr>
              <a:t>Endpoints need to be static, otherwise the correct functioning of software that interacts with it cannot be guaranteed. If the location of a resource changes (and with it the endpoint) then previously written software will break, as the required resource can no longer be found at the same place. As API providers still want to update their web APIs, many have introduced a versioning system in the URI that points to an endpoint, for example the </a:t>
            </a:r>
            <a:r>
              <a:rPr lang="en-US" sz="1200" b="0" i="0" kern="1200" dirty="0" err="1" smtClean="0">
                <a:solidFill>
                  <a:schemeClr val="tx1"/>
                </a:solidFill>
                <a:effectLst/>
                <a:latin typeface="+mn-lt"/>
                <a:ea typeface="+mn-ea"/>
                <a:cs typeface="+mn-cs"/>
              </a:rPr>
              <a:t>Clarifai</a:t>
            </a:r>
            <a:r>
              <a:rPr lang="en-US" sz="1200" b="0" i="0" kern="1200" dirty="0" smtClean="0">
                <a:solidFill>
                  <a:schemeClr val="tx1"/>
                </a:solidFill>
                <a:effectLst/>
                <a:latin typeface="+mn-lt"/>
                <a:ea typeface="+mn-ea"/>
                <a:cs typeface="+mn-cs"/>
              </a:rPr>
              <a:t> API: The endpoint for the tagging functionality within the web API has the following URI: "https://api.clarifai.com/v1/tag/". The "/v1/" part of the URI specifies access to the first version of the web API. If </a:t>
            </a:r>
            <a:r>
              <a:rPr lang="en-US" sz="1200" b="0" i="0" kern="1200" dirty="0" err="1" smtClean="0">
                <a:solidFill>
                  <a:schemeClr val="tx1"/>
                </a:solidFill>
                <a:effectLst/>
                <a:latin typeface="+mn-lt"/>
                <a:ea typeface="+mn-ea"/>
                <a:cs typeface="+mn-cs"/>
              </a:rPr>
              <a:t>clarifai</a:t>
            </a:r>
            <a:r>
              <a:rPr lang="en-US" sz="1200" b="0" i="0" kern="1200" dirty="0" smtClean="0">
                <a:solidFill>
                  <a:schemeClr val="tx1"/>
                </a:solidFill>
                <a:effectLst/>
                <a:latin typeface="+mn-lt"/>
                <a:ea typeface="+mn-ea"/>
                <a:cs typeface="+mn-cs"/>
              </a:rPr>
              <a:t> decides to update to version two, they can do this while still maintaining support for third party software that uses the first version.</a:t>
            </a:r>
            <a:r>
              <a:rPr lang="en-US" sz="1200" b="0" i="0" u="none" strike="noStrike" kern="1200" baseline="30000" dirty="0" smtClean="0">
                <a:solidFill>
                  <a:schemeClr val="tx1"/>
                </a:solidFill>
                <a:effectLst/>
                <a:latin typeface="+mn-lt"/>
                <a:ea typeface="+mn-ea"/>
                <a:cs typeface="+mn-cs"/>
                <a:hlinkClick r:id="rId23"/>
              </a:rPr>
              <a:t>[5]</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Resource vs. service</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24" tooltip="Edit section: Resource vs. service"/>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Although "web API" is sometimes considered a synonym for </a:t>
            </a:r>
            <a:r>
              <a:rPr lang="en-US" sz="1200" b="0" i="0" u="none" strike="noStrike" kern="1200" dirty="0" smtClean="0">
                <a:solidFill>
                  <a:schemeClr val="tx1"/>
                </a:solidFill>
                <a:effectLst/>
                <a:latin typeface="+mn-lt"/>
                <a:ea typeface="+mn-ea"/>
                <a:cs typeface="+mn-cs"/>
                <a:hlinkClick r:id="rId25" tooltip="Web service"/>
              </a:rPr>
              <a:t>web service</a:t>
            </a:r>
            <a:r>
              <a:rPr lang="en-US" sz="1200" b="0" i="0" kern="1200" dirty="0" smtClean="0">
                <a:solidFill>
                  <a:schemeClr val="tx1"/>
                </a:solidFill>
                <a:effectLst/>
                <a:latin typeface="+mn-lt"/>
                <a:ea typeface="+mn-ea"/>
                <a:cs typeface="+mn-cs"/>
              </a:rPr>
              <a:t>, many </a:t>
            </a:r>
            <a:r>
              <a:rPr lang="en-US" sz="1200" b="0" i="0" u="none" strike="noStrike" kern="1200" dirty="0" smtClean="0">
                <a:solidFill>
                  <a:schemeClr val="tx1"/>
                </a:solidFill>
                <a:effectLst/>
                <a:latin typeface="+mn-lt"/>
                <a:ea typeface="+mn-ea"/>
                <a:cs typeface="+mn-cs"/>
                <a:hlinkClick r:id="rId26" tooltip="Web 2.0"/>
              </a:rPr>
              <a:t>Web 2.0</a:t>
            </a:r>
            <a:r>
              <a:rPr lang="en-US" sz="1200" b="0" i="0" kern="1200" dirty="0" smtClean="0">
                <a:solidFill>
                  <a:schemeClr val="tx1"/>
                </a:solidFill>
                <a:effectLst/>
                <a:latin typeface="+mn-lt"/>
                <a:ea typeface="+mn-ea"/>
                <a:cs typeface="+mn-cs"/>
              </a:rPr>
              <a:t> web applications have moved away from </a:t>
            </a:r>
            <a:r>
              <a:rPr lang="en-US" sz="1200" b="0" i="0" u="none" strike="noStrike" kern="1200" dirty="0" smtClean="0">
                <a:solidFill>
                  <a:schemeClr val="tx1"/>
                </a:solidFill>
                <a:effectLst/>
                <a:latin typeface="+mn-lt"/>
                <a:ea typeface="+mn-ea"/>
                <a:cs typeface="+mn-cs"/>
                <a:hlinkClick r:id="rId27" tooltip="SOAP"/>
              </a:rPr>
              <a:t>SOAP</a:t>
            </a:r>
            <a:r>
              <a:rPr lang="en-US" sz="1200" b="0" i="0" kern="1200" dirty="0" smtClean="0">
                <a:solidFill>
                  <a:schemeClr val="tx1"/>
                </a:solidFill>
                <a:effectLst/>
                <a:latin typeface="+mn-lt"/>
                <a:ea typeface="+mn-ea"/>
                <a:cs typeface="+mn-cs"/>
              </a:rPr>
              <a:t>-based web services towards collections of </a:t>
            </a:r>
            <a:r>
              <a:rPr lang="en-US" sz="1200" b="0" i="0" u="none" strike="noStrike" kern="1200" dirty="0" smtClean="0">
                <a:solidFill>
                  <a:schemeClr val="tx1"/>
                </a:solidFill>
                <a:effectLst/>
                <a:latin typeface="+mn-lt"/>
                <a:ea typeface="+mn-ea"/>
                <a:cs typeface="+mn-cs"/>
                <a:hlinkClick r:id="rId28" tooltip="Representational state transfer"/>
              </a:rPr>
              <a:t>RESTful</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9" tooltip="Web resource"/>
              </a:rPr>
              <a:t>web resources</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30"/>
              </a:rPr>
              <a:t>[6]</a:t>
            </a:r>
            <a:r>
              <a:rPr lang="en-US" sz="1200" b="0" i="0" kern="1200" dirty="0" smtClean="0">
                <a:solidFill>
                  <a:schemeClr val="tx1"/>
                </a:solidFill>
                <a:effectLst/>
                <a:latin typeface="+mn-lt"/>
                <a:ea typeface="+mn-ea"/>
                <a:cs typeface="+mn-cs"/>
              </a:rPr>
              <a:t>These RESTful web APIs are accessible via standard HTTP methods by a variety of HTTP clients including browsers and mobile devices. They have advantages over web services in that they tend to be less resource intensive (and thus usually run faster) if they use </a:t>
            </a:r>
            <a:r>
              <a:rPr lang="en-US" sz="1200" b="0" i="0" u="none" strike="noStrike" kern="1200" dirty="0" smtClean="0">
                <a:solidFill>
                  <a:schemeClr val="tx1"/>
                </a:solidFill>
                <a:effectLst/>
                <a:latin typeface="+mn-lt"/>
                <a:ea typeface="+mn-ea"/>
                <a:cs typeface="+mn-cs"/>
                <a:hlinkClick r:id="rId6" tooltip="JSON"/>
              </a:rPr>
              <a:t>JSON</a:t>
            </a:r>
            <a:r>
              <a:rPr lang="en-US" sz="1200" b="0" i="0" kern="1200" dirty="0" smtClean="0">
                <a:solidFill>
                  <a:schemeClr val="tx1"/>
                </a:solidFill>
                <a:effectLst/>
                <a:latin typeface="+mn-lt"/>
                <a:ea typeface="+mn-ea"/>
                <a:cs typeface="+mn-cs"/>
              </a:rPr>
              <a:t> as message exchange format because in that case they do not need to perform XML-to-programming language data conversions as required by a SOAP-based service APIs.</a:t>
            </a:r>
            <a:r>
              <a:rPr lang="en-US" sz="1200" b="0" i="0" u="none" strike="noStrike" kern="1200" baseline="30000" dirty="0" smtClean="0">
                <a:solidFill>
                  <a:schemeClr val="tx1"/>
                </a:solidFill>
                <a:effectLst/>
                <a:latin typeface="+mn-lt"/>
                <a:ea typeface="+mn-ea"/>
                <a:cs typeface="+mn-cs"/>
                <a:hlinkClick r:id="rId31"/>
              </a:rPr>
              <a:t>[7]</a:t>
            </a:r>
            <a:r>
              <a:rPr lang="en-US" sz="1200" b="0" i="0" u="none" strike="noStrike" kern="1200" baseline="30000" dirty="0" smtClean="0">
                <a:solidFill>
                  <a:schemeClr val="tx1"/>
                </a:solidFill>
                <a:effectLst/>
                <a:latin typeface="+mn-lt"/>
                <a:ea typeface="+mn-ea"/>
                <a:cs typeface="+mn-cs"/>
                <a:hlinkClick r:id="rId32"/>
              </a:rPr>
              <a:t>[8]</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Signs of these industry changes can be seen by:</a:t>
            </a:r>
            <a:r>
              <a:rPr lang="en-US" sz="1200" b="0" i="0" u="none" strike="noStrike" kern="1200" baseline="30000" dirty="0" smtClean="0">
                <a:solidFill>
                  <a:schemeClr val="tx1"/>
                </a:solidFill>
                <a:effectLst/>
                <a:latin typeface="+mn-lt"/>
                <a:ea typeface="+mn-ea"/>
                <a:cs typeface="+mn-cs"/>
                <a:hlinkClick r:id="rId32"/>
              </a:rPr>
              <a:t>[8]</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Yahoo provides REST for all their services</a:t>
            </a:r>
          </a:p>
          <a:p>
            <a:r>
              <a:rPr lang="en-US" sz="1200" b="0" i="0" kern="1200" dirty="0" smtClean="0">
                <a:solidFill>
                  <a:schemeClr val="tx1"/>
                </a:solidFill>
                <a:effectLst/>
                <a:latin typeface="+mn-lt"/>
                <a:ea typeface="+mn-ea"/>
                <a:cs typeface="+mn-cs"/>
              </a:rPr>
              <a:t>Amazon and eBay provide both REST and SOAP</a:t>
            </a:r>
          </a:p>
          <a:p>
            <a:r>
              <a:rPr lang="en-US" sz="1200" b="0" i="0" kern="1200" dirty="0" smtClean="0">
                <a:solidFill>
                  <a:schemeClr val="tx1"/>
                </a:solidFill>
                <a:effectLst/>
                <a:latin typeface="+mn-lt"/>
                <a:ea typeface="+mn-ea"/>
                <a:cs typeface="+mn-cs"/>
              </a:rPr>
              <a:t>Google used to only provide SOAP, but deprecated these resources, in </a:t>
            </a:r>
            <a:r>
              <a:rPr lang="en-US" sz="1200" b="0" i="0" kern="1200" dirty="0" err="1" smtClean="0">
                <a:solidFill>
                  <a:schemeClr val="tx1"/>
                </a:solidFill>
                <a:effectLst/>
                <a:latin typeface="+mn-lt"/>
                <a:ea typeface="+mn-ea"/>
                <a:cs typeface="+mn-cs"/>
              </a:rPr>
              <a:t>favour</a:t>
            </a:r>
            <a:r>
              <a:rPr lang="en-US" sz="1200" b="0" i="0" kern="1200" dirty="0" smtClean="0">
                <a:solidFill>
                  <a:schemeClr val="tx1"/>
                </a:solidFill>
                <a:effectLst/>
                <a:latin typeface="+mn-lt"/>
                <a:ea typeface="+mn-ea"/>
                <a:cs typeface="+mn-cs"/>
              </a:rPr>
              <a:t> of REST in 2006</a:t>
            </a:r>
          </a:p>
          <a:p>
            <a:r>
              <a:rPr lang="en-US" sz="1200" b="0" i="0" kern="1200" dirty="0" smtClean="0">
                <a:solidFill>
                  <a:schemeClr val="tx1"/>
                </a:solidFill>
                <a:effectLst/>
                <a:latin typeface="+mn-lt"/>
                <a:ea typeface="+mn-ea"/>
                <a:cs typeface="+mn-cs"/>
              </a:rPr>
              <a:t>This move from web services to web APIs is analogous to the </a:t>
            </a:r>
            <a:r>
              <a:rPr lang="en-US" sz="1200" b="0" i="0" u="none" strike="noStrike" kern="1200" dirty="0" smtClean="0">
                <a:solidFill>
                  <a:schemeClr val="tx1"/>
                </a:solidFill>
                <a:effectLst/>
                <a:latin typeface="+mn-lt"/>
                <a:ea typeface="+mn-ea"/>
                <a:cs typeface="+mn-cs"/>
                <a:hlinkClick r:id="rId33" tooltip="Semantic Web"/>
              </a:rPr>
              <a:t>Semantic Web</a:t>
            </a:r>
            <a:r>
              <a:rPr lang="en-US" sz="1200" b="0" i="0" kern="1200" dirty="0" smtClean="0">
                <a:solidFill>
                  <a:schemeClr val="tx1"/>
                </a:solidFill>
                <a:effectLst/>
                <a:latin typeface="+mn-lt"/>
                <a:ea typeface="+mn-ea"/>
                <a:cs typeface="+mn-cs"/>
              </a:rPr>
              <a:t> movement towards the </a:t>
            </a:r>
            <a:r>
              <a:rPr lang="en-US" sz="1200" b="0" i="0" u="none" strike="noStrike" kern="1200" dirty="0" smtClean="0">
                <a:solidFill>
                  <a:schemeClr val="tx1"/>
                </a:solidFill>
                <a:effectLst/>
                <a:latin typeface="+mn-lt"/>
                <a:ea typeface="+mn-ea"/>
                <a:cs typeface="+mn-cs"/>
                <a:hlinkClick r:id="rId34" tooltip="Resource Description Framework"/>
              </a:rPr>
              <a:t>Resource Description Framework</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35"/>
              </a:rPr>
              <a:t>[9]</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Documentation</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36" tooltip="Edit section: Documentation"/>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Server-side web APIs are interfaces for the outside world to interact with the business logic. For many companies this internal business logic and the intellectual property associated with it are what distinguishes them from other companies, and potentially what gives them a competitive edge. They do not want this information to be exposed. However, in order to provide a web API of high quality, there </a:t>
            </a:r>
            <a:r>
              <a:rPr lang="en-US" sz="1200" b="0" i="1" kern="1200" dirty="0" smtClean="0">
                <a:solidFill>
                  <a:schemeClr val="tx1"/>
                </a:solidFill>
                <a:effectLst/>
                <a:latin typeface="+mn-lt"/>
                <a:ea typeface="+mn-ea"/>
                <a:cs typeface="+mn-cs"/>
              </a:rPr>
              <a:t>needs</a:t>
            </a:r>
            <a:r>
              <a:rPr lang="en-US" sz="1200" b="0" i="0" kern="1200" dirty="0" smtClean="0">
                <a:solidFill>
                  <a:schemeClr val="tx1"/>
                </a:solidFill>
                <a:effectLst/>
                <a:latin typeface="+mn-lt"/>
                <a:ea typeface="+mn-ea"/>
                <a:cs typeface="+mn-cs"/>
              </a:rPr>
              <a:t> to be a sufficient level of documentation. One API provider that not only provides documentation, but also links to it in its error messages is </a:t>
            </a:r>
            <a:r>
              <a:rPr lang="en-US" sz="1200" b="0" i="0" kern="1200" dirty="0" err="1" smtClean="0">
                <a:solidFill>
                  <a:schemeClr val="tx1"/>
                </a:solidFill>
                <a:effectLst/>
                <a:latin typeface="+mn-lt"/>
                <a:ea typeface="+mn-ea"/>
                <a:cs typeface="+mn-cs"/>
              </a:rPr>
              <a:t>Twilio</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37"/>
              </a:rPr>
              <a:t>[10]</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However, there are now directories of popular documented server-side web APIs.</a:t>
            </a:r>
            <a:r>
              <a:rPr lang="en-US" sz="1200" b="0" i="0" u="none" strike="noStrike" kern="1200" baseline="30000" dirty="0" smtClean="0">
                <a:solidFill>
                  <a:schemeClr val="tx1"/>
                </a:solidFill>
                <a:effectLst/>
                <a:latin typeface="+mn-lt"/>
                <a:ea typeface="+mn-ea"/>
                <a:cs typeface="+mn-cs"/>
                <a:hlinkClick r:id="rId38"/>
              </a:rPr>
              <a:t>[11]</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Growth and impact</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39" tooltip="Edit section: Growth and impact"/>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number of available web APIs has grown consistently over the past years, as businesses realize the growth opportunities associated with running an open platform, that any developer can interact with. </a:t>
            </a:r>
            <a:r>
              <a:rPr lang="en-US" sz="1200" b="0" i="0" kern="1200" dirty="0" err="1" smtClean="0">
                <a:solidFill>
                  <a:schemeClr val="tx1"/>
                </a:solidFill>
                <a:effectLst/>
                <a:latin typeface="+mn-lt"/>
                <a:ea typeface="+mn-ea"/>
                <a:cs typeface="+mn-cs"/>
              </a:rPr>
              <a:t>ProgrammableWeb</a:t>
            </a:r>
            <a:r>
              <a:rPr lang="en-US" sz="1200" b="0" i="0" kern="1200" dirty="0" smtClean="0">
                <a:solidFill>
                  <a:schemeClr val="tx1"/>
                </a:solidFill>
                <a:effectLst/>
                <a:latin typeface="+mn-lt"/>
                <a:ea typeface="+mn-ea"/>
                <a:cs typeface="+mn-cs"/>
              </a:rPr>
              <a:t> tracks 9000 Web APIs that were available in 2013, up from 105 in 2005.</a:t>
            </a:r>
            <a:r>
              <a:rPr lang="en-US" sz="1200" b="0" i="0" u="none" strike="noStrike" kern="1200" baseline="30000" dirty="0" smtClean="0">
                <a:solidFill>
                  <a:schemeClr val="tx1"/>
                </a:solidFill>
                <a:effectLst/>
                <a:latin typeface="+mn-lt"/>
                <a:ea typeface="+mn-ea"/>
                <a:cs typeface="+mn-cs"/>
                <a:hlinkClick r:id="rId40"/>
              </a:rPr>
              <a:t>[12]</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Web APIs have become ubiquitous. There are few major software applications/services that do not offer some form of web API. One of the most common forms of interacting with these web APIs is via embedding external resources, such as tweets, Facebook comments, YouTube videos, vines, etc. In fact there are very successful companies, such as </a:t>
            </a:r>
            <a:r>
              <a:rPr lang="en-US" sz="1200" b="0" i="0" u="none" strike="noStrike" kern="1200" dirty="0" err="1" smtClean="0">
                <a:solidFill>
                  <a:schemeClr val="tx1"/>
                </a:solidFill>
                <a:effectLst/>
                <a:latin typeface="+mn-lt"/>
                <a:ea typeface="+mn-ea"/>
                <a:cs typeface="+mn-cs"/>
                <a:hlinkClick r:id="rId41" tooltip="Disqus"/>
              </a:rPr>
              <a:t>Disqus</a:t>
            </a:r>
            <a:r>
              <a:rPr lang="en-US" sz="1200" b="0" i="0" kern="1200" dirty="0" smtClean="0">
                <a:solidFill>
                  <a:schemeClr val="tx1"/>
                </a:solidFill>
                <a:effectLst/>
                <a:latin typeface="+mn-lt"/>
                <a:ea typeface="+mn-ea"/>
                <a:cs typeface="+mn-cs"/>
              </a:rPr>
              <a:t>, whose main service is to provide </a:t>
            </a:r>
            <a:r>
              <a:rPr lang="en-US" sz="1200" b="0" i="0" kern="1200" dirty="0" err="1" smtClean="0">
                <a:solidFill>
                  <a:schemeClr val="tx1"/>
                </a:solidFill>
                <a:effectLst/>
                <a:latin typeface="+mn-lt"/>
                <a:ea typeface="+mn-ea"/>
                <a:cs typeface="+mn-cs"/>
              </a:rPr>
              <a:t>embedable</a:t>
            </a:r>
            <a:r>
              <a:rPr lang="en-US" sz="1200" b="0" i="0" kern="1200" dirty="0" smtClean="0">
                <a:solidFill>
                  <a:schemeClr val="tx1"/>
                </a:solidFill>
                <a:effectLst/>
                <a:latin typeface="+mn-lt"/>
                <a:ea typeface="+mn-ea"/>
                <a:cs typeface="+mn-cs"/>
              </a:rPr>
              <a:t> tools, such as a feature-rich comment system.</a:t>
            </a:r>
            <a:r>
              <a:rPr lang="en-US" sz="1200" b="0" i="0" u="none" strike="noStrike" kern="1200" baseline="30000" dirty="0" smtClean="0">
                <a:solidFill>
                  <a:schemeClr val="tx1"/>
                </a:solidFill>
                <a:effectLst/>
                <a:latin typeface="+mn-lt"/>
                <a:ea typeface="+mn-ea"/>
                <a:cs typeface="+mn-cs"/>
                <a:hlinkClick r:id="rId42"/>
              </a:rPr>
              <a:t>[13]</a:t>
            </a:r>
            <a:r>
              <a:rPr lang="en-US" sz="1200" b="0" i="0" kern="1200" dirty="0" smtClean="0">
                <a:solidFill>
                  <a:schemeClr val="tx1"/>
                </a:solidFill>
                <a:effectLst/>
                <a:latin typeface="+mn-lt"/>
                <a:ea typeface="+mn-ea"/>
                <a:cs typeface="+mn-cs"/>
              </a:rPr>
              <a:t> Any website of the TOP 100 </a:t>
            </a:r>
            <a:r>
              <a:rPr lang="en-US" sz="1200" b="0" i="0" u="none" strike="noStrike" kern="1200" dirty="0" smtClean="0">
                <a:solidFill>
                  <a:schemeClr val="tx1"/>
                </a:solidFill>
                <a:effectLst/>
                <a:latin typeface="+mn-lt"/>
                <a:ea typeface="+mn-ea"/>
                <a:cs typeface="+mn-cs"/>
                <a:hlinkClick r:id="rId43" tooltip="Alexa Internet"/>
              </a:rPr>
              <a:t>Alexa Internet</a:t>
            </a:r>
            <a:r>
              <a:rPr lang="en-US" sz="1200" b="0" i="0" kern="1200" dirty="0" smtClean="0">
                <a:solidFill>
                  <a:schemeClr val="tx1"/>
                </a:solidFill>
                <a:effectLst/>
                <a:latin typeface="+mn-lt"/>
                <a:ea typeface="+mn-ea"/>
                <a:cs typeface="+mn-cs"/>
              </a:rPr>
              <a:t> ranked websites uses APIs and/or provides its own APIs, which is a very distinct indicator for the prodigious scale and impact of web APIs as a whole.</a:t>
            </a:r>
            <a:r>
              <a:rPr lang="en-US" sz="1200" b="0" i="0" u="none" strike="noStrike" kern="1200" baseline="30000" dirty="0" smtClean="0">
                <a:solidFill>
                  <a:schemeClr val="tx1"/>
                </a:solidFill>
                <a:effectLst/>
                <a:latin typeface="+mn-lt"/>
                <a:ea typeface="+mn-ea"/>
                <a:cs typeface="+mn-cs"/>
                <a:hlinkClick r:id="rId44"/>
              </a:rPr>
              <a:t>[14]</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As the number of available web APIs has grown, open source tools have been developed to provide more sophisticated search and discovery. </a:t>
            </a:r>
            <a:r>
              <a:rPr lang="en-US" sz="1200" b="0" i="0" kern="1200" dirty="0" err="1" smtClean="0">
                <a:solidFill>
                  <a:schemeClr val="tx1"/>
                </a:solidFill>
                <a:effectLst/>
                <a:latin typeface="+mn-lt"/>
                <a:ea typeface="+mn-ea"/>
                <a:cs typeface="+mn-cs"/>
              </a:rPr>
              <a:t>APIs.json</a:t>
            </a:r>
            <a:r>
              <a:rPr lang="en-US" sz="1200" b="0" i="0" kern="1200" dirty="0" smtClean="0">
                <a:solidFill>
                  <a:schemeClr val="tx1"/>
                </a:solidFill>
                <a:effectLst/>
                <a:latin typeface="+mn-lt"/>
                <a:ea typeface="+mn-ea"/>
                <a:cs typeface="+mn-cs"/>
              </a:rPr>
              <a:t> provides a machine-readable description of an API and its operations, and the related project APIs.io offers a searchable public listing of APIs based on the </a:t>
            </a:r>
            <a:r>
              <a:rPr lang="en-US" sz="1200" b="0" i="0" kern="1200" dirty="0" err="1" smtClean="0">
                <a:solidFill>
                  <a:schemeClr val="tx1"/>
                </a:solidFill>
                <a:effectLst/>
                <a:latin typeface="+mn-lt"/>
                <a:ea typeface="+mn-ea"/>
                <a:cs typeface="+mn-cs"/>
              </a:rPr>
              <a:t>APIs.json</a:t>
            </a:r>
            <a:r>
              <a:rPr lang="en-US" sz="1200" b="0" i="0" kern="1200" dirty="0" smtClean="0">
                <a:solidFill>
                  <a:schemeClr val="tx1"/>
                </a:solidFill>
                <a:effectLst/>
                <a:latin typeface="+mn-lt"/>
                <a:ea typeface="+mn-ea"/>
                <a:cs typeface="+mn-cs"/>
              </a:rPr>
              <a:t> metadata format.</a:t>
            </a:r>
            <a:r>
              <a:rPr lang="en-US" sz="1200" b="0" i="0" u="none" strike="noStrike" kern="1200" baseline="30000" dirty="0" smtClean="0">
                <a:solidFill>
                  <a:schemeClr val="tx1"/>
                </a:solidFill>
                <a:effectLst/>
                <a:latin typeface="+mn-lt"/>
                <a:ea typeface="+mn-ea"/>
                <a:cs typeface="+mn-cs"/>
                <a:hlinkClick r:id="rId45"/>
              </a:rPr>
              <a:t>[15]</a:t>
            </a:r>
            <a:r>
              <a:rPr lang="en-US" sz="1200" b="0" i="0" u="none" strike="noStrike" kern="1200" baseline="30000" dirty="0" smtClean="0">
                <a:solidFill>
                  <a:schemeClr val="tx1"/>
                </a:solidFill>
                <a:effectLst/>
                <a:latin typeface="+mn-lt"/>
                <a:ea typeface="+mn-ea"/>
                <a:cs typeface="+mn-cs"/>
                <a:hlinkClick r:id="rId46"/>
              </a:rPr>
              <a:t>[16]</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Business</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47" tooltip="Edit section: Business"/>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Commercial</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48" tooltip="Edit section: Commercial"/>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There are a lot of companies and organizations, which heavily rely on their API infrastructure to serve their core business clients. In 2014 </a:t>
            </a:r>
            <a:r>
              <a:rPr lang="en-US" sz="1200" b="0" i="0" u="none" strike="noStrike" kern="1200" dirty="0" smtClean="0">
                <a:solidFill>
                  <a:schemeClr val="tx1"/>
                </a:solidFill>
                <a:effectLst/>
                <a:latin typeface="+mn-lt"/>
                <a:ea typeface="+mn-ea"/>
                <a:cs typeface="+mn-cs"/>
                <a:hlinkClick r:id="rId49" tooltip="Netflix"/>
              </a:rPr>
              <a:t>Netflix</a:t>
            </a:r>
            <a:r>
              <a:rPr lang="en-US" sz="1200" b="0" i="0" kern="1200" dirty="0" smtClean="0">
                <a:solidFill>
                  <a:schemeClr val="tx1"/>
                </a:solidFill>
                <a:effectLst/>
                <a:latin typeface="+mn-lt"/>
                <a:ea typeface="+mn-ea"/>
                <a:cs typeface="+mn-cs"/>
              </a:rPr>
              <a:t> received around 5 billion API requests, most of them within their private API.</a:t>
            </a:r>
            <a:r>
              <a:rPr lang="en-US" sz="1200" b="0" i="0" u="none" strike="noStrike" kern="1200" baseline="30000" dirty="0" smtClean="0">
                <a:solidFill>
                  <a:schemeClr val="tx1"/>
                </a:solidFill>
                <a:effectLst/>
                <a:latin typeface="+mn-lt"/>
                <a:ea typeface="+mn-ea"/>
                <a:cs typeface="+mn-cs"/>
                <a:hlinkClick r:id="rId50"/>
              </a:rPr>
              <a:t>[17]</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Governmental</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51" tooltip="Edit section: Governmental"/>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Many governments collect a lot of data, and some governments are now opening up access to this data. The interfaces through which this data is typically made accessible are web APIs. Web APIs allow for data, such as "budget, public works, crime, legal, and other agency data"</a:t>
            </a:r>
            <a:r>
              <a:rPr lang="en-US" sz="1200" b="0" i="0" u="none" strike="noStrike" kern="1200" baseline="30000" dirty="0" smtClean="0">
                <a:solidFill>
                  <a:schemeClr val="tx1"/>
                </a:solidFill>
                <a:effectLst/>
                <a:latin typeface="+mn-lt"/>
                <a:ea typeface="+mn-ea"/>
                <a:cs typeface="+mn-cs"/>
                <a:hlinkClick r:id="rId52"/>
              </a:rPr>
              <a:t>[18]</a:t>
            </a:r>
            <a:r>
              <a:rPr lang="en-US" sz="1200" b="0" i="0" kern="1200" dirty="0" smtClean="0">
                <a:solidFill>
                  <a:schemeClr val="tx1"/>
                </a:solidFill>
                <a:effectLst/>
                <a:latin typeface="+mn-lt"/>
                <a:ea typeface="+mn-ea"/>
                <a:cs typeface="+mn-cs"/>
              </a:rPr>
              <a:t> to be accessed by any developer in a convenient manner.</a:t>
            </a:r>
          </a:p>
          <a:p>
            <a:r>
              <a:rPr lang="en-US" sz="1200" b="0" i="0" kern="1200" dirty="0" smtClean="0">
                <a:solidFill>
                  <a:schemeClr val="tx1"/>
                </a:solidFill>
                <a:effectLst/>
                <a:latin typeface="+mn-lt"/>
                <a:ea typeface="+mn-ea"/>
                <a:cs typeface="+mn-cs"/>
              </a:rPr>
              <a:t>The United States are one of the pioneers in opening up government data for anybody and everybody to use. On its website, </a:t>
            </a:r>
            <a:r>
              <a:rPr lang="en-US" sz="1200" b="0" i="0" u="none" strike="noStrike" kern="1200" dirty="0" smtClean="0">
                <a:solidFill>
                  <a:schemeClr val="tx1"/>
                </a:solidFill>
                <a:effectLst/>
                <a:latin typeface="+mn-lt"/>
                <a:ea typeface="+mn-ea"/>
                <a:cs typeface="+mn-cs"/>
                <a:hlinkClick r:id="rId53"/>
              </a:rPr>
              <a:t>data.gov</a:t>
            </a:r>
            <a:r>
              <a:rPr lang="en-US" sz="1200" b="0" i="0" kern="1200" dirty="0" smtClean="0">
                <a:solidFill>
                  <a:schemeClr val="tx1"/>
                </a:solidFill>
                <a:effectLst/>
                <a:latin typeface="+mn-lt"/>
                <a:ea typeface="+mn-ea"/>
                <a:cs typeface="+mn-cs"/>
              </a:rPr>
              <a:t>, the following is stated: "Since his first full day in office, President Obama has prioritized making government more open and accountable and has taken substantial steps to increase citizen participation, collaboration, and transparency in government. Data.gov, the central site for U.S. Government data, is an important part of the Administration’s overall effort to open government."</a:t>
            </a:r>
            <a:r>
              <a:rPr lang="en-US" sz="1200" b="0" i="0" u="none" strike="noStrike" kern="1200" baseline="30000" dirty="0" smtClean="0">
                <a:solidFill>
                  <a:schemeClr val="tx1"/>
                </a:solidFill>
                <a:effectLst/>
                <a:latin typeface="+mn-lt"/>
                <a:ea typeface="+mn-ea"/>
                <a:cs typeface="+mn-cs"/>
                <a:hlinkClick r:id="rId54"/>
              </a:rPr>
              <a:t>[19]</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Client side[</a:t>
            </a:r>
            <a:r>
              <a:rPr lang="en-US" sz="1200" b="0" i="0" u="none" strike="noStrike" kern="1200" dirty="0" smtClean="0">
                <a:solidFill>
                  <a:schemeClr val="tx1"/>
                </a:solidFill>
                <a:effectLst/>
                <a:latin typeface="+mn-lt"/>
                <a:ea typeface="+mn-ea"/>
                <a:cs typeface="+mn-cs"/>
                <a:hlinkClick r:id="rId55" tooltip="Edit section: Client side"/>
              </a:rPr>
              <a:t>edit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 </a:t>
            </a:r>
            <a:r>
              <a:rPr lang="en-US" sz="1200" b="0" i="0" u="none" strike="noStrike" kern="1200" dirty="0" smtClean="0">
                <a:solidFill>
                  <a:schemeClr val="tx1"/>
                </a:solidFill>
                <a:effectLst/>
                <a:latin typeface="+mn-lt"/>
                <a:ea typeface="+mn-ea"/>
                <a:cs typeface="+mn-cs"/>
                <a:hlinkClick r:id="rId56" tooltip="Client-side"/>
              </a:rPr>
              <a:t>client-side</a:t>
            </a:r>
            <a:r>
              <a:rPr lang="en-US" sz="1200" b="0" i="0" kern="1200" dirty="0" smtClean="0">
                <a:solidFill>
                  <a:schemeClr val="tx1"/>
                </a:solidFill>
                <a:effectLst/>
                <a:latin typeface="+mn-lt"/>
                <a:ea typeface="+mn-ea"/>
                <a:cs typeface="+mn-cs"/>
              </a:rPr>
              <a:t> web API is a programmatic interface to extend functionality within a </a:t>
            </a:r>
            <a:r>
              <a:rPr lang="en-US" sz="1200" b="0" i="0" u="none" strike="noStrike" kern="1200" dirty="0" smtClean="0">
                <a:solidFill>
                  <a:schemeClr val="tx1"/>
                </a:solidFill>
                <a:effectLst/>
                <a:latin typeface="+mn-lt"/>
                <a:ea typeface="+mn-ea"/>
                <a:cs typeface="+mn-cs"/>
                <a:hlinkClick r:id="rId57" tooltip="Web browser"/>
              </a:rPr>
              <a:t>web browser</a:t>
            </a:r>
            <a:r>
              <a:rPr lang="en-US" sz="1200" b="0" i="0" kern="1200" dirty="0" smtClean="0">
                <a:solidFill>
                  <a:schemeClr val="tx1"/>
                </a:solidFill>
                <a:effectLst/>
                <a:latin typeface="+mn-lt"/>
                <a:ea typeface="+mn-ea"/>
                <a:cs typeface="+mn-cs"/>
              </a:rPr>
              <a:t> or other HTTP client. Originally these were most commonly in the form of native </a:t>
            </a:r>
            <a:r>
              <a:rPr lang="en-US" sz="1200" b="0" i="0" u="none" strike="noStrike" kern="1200" dirty="0" smtClean="0">
                <a:solidFill>
                  <a:schemeClr val="tx1"/>
                </a:solidFill>
                <a:effectLst/>
                <a:latin typeface="+mn-lt"/>
                <a:ea typeface="+mn-ea"/>
                <a:cs typeface="+mn-cs"/>
                <a:hlinkClick r:id="rId58" tooltip="Plug-in (computing)"/>
              </a:rPr>
              <a:t>plug-in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9" tooltip="Browser extension"/>
              </a:rPr>
              <a:t>browser extensions</a:t>
            </a:r>
            <a:r>
              <a:rPr lang="en-US" sz="1200" b="0" i="0" kern="1200" dirty="0" smtClean="0">
                <a:solidFill>
                  <a:schemeClr val="tx1"/>
                </a:solidFill>
                <a:effectLst/>
                <a:latin typeface="+mn-lt"/>
                <a:ea typeface="+mn-ea"/>
                <a:cs typeface="+mn-cs"/>
              </a:rPr>
              <a:t> however most newer ones target standardized </a:t>
            </a:r>
            <a:r>
              <a:rPr lang="en-US" sz="1200" b="0" i="0" u="none" strike="noStrike" kern="1200" dirty="0" smtClean="0">
                <a:solidFill>
                  <a:schemeClr val="tx1"/>
                </a:solidFill>
                <a:effectLst/>
                <a:latin typeface="+mn-lt"/>
                <a:ea typeface="+mn-ea"/>
                <a:cs typeface="+mn-cs"/>
                <a:hlinkClick r:id="rId60" tooltip="JavaScript"/>
              </a:rPr>
              <a:t>JavaScript</a:t>
            </a:r>
            <a:r>
              <a:rPr lang="en-US" sz="1200" b="0" i="0" kern="1200" dirty="0" smtClean="0">
                <a:solidFill>
                  <a:schemeClr val="tx1"/>
                </a:solidFill>
                <a:effectLst/>
                <a:latin typeface="+mn-lt"/>
                <a:ea typeface="+mn-ea"/>
                <a:cs typeface="+mn-cs"/>
              </a:rPr>
              <a:t> bindings.</a:t>
            </a:r>
          </a:p>
          <a:p>
            <a:r>
              <a:rPr lang="en-US" sz="1200" b="0" i="0"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hlinkClick r:id="rId61" tooltip="Mozilla Foundation"/>
              </a:rPr>
              <a:t>Mozilla Foundation</a:t>
            </a:r>
            <a:r>
              <a:rPr lang="en-US" sz="1200" b="0" i="0" kern="1200" dirty="0" smtClean="0">
                <a:solidFill>
                  <a:schemeClr val="tx1"/>
                </a:solidFill>
                <a:effectLst/>
                <a:latin typeface="+mn-lt"/>
                <a:ea typeface="+mn-ea"/>
                <a:cs typeface="+mn-cs"/>
              </a:rPr>
              <a:t> created their </a:t>
            </a:r>
            <a:r>
              <a:rPr lang="en-US" sz="1200" b="0" i="0" kern="1200" dirty="0" err="1" smtClean="0">
                <a:solidFill>
                  <a:schemeClr val="tx1"/>
                </a:solidFill>
                <a:effectLst/>
                <a:latin typeface="+mn-lt"/>
                <a:ea typeface="+mn-ea"/>
                <a:cs typeface="+mn-cs"/>
              </a:rPr>
              <a:t>WebAPI</a:t>
            </a:r>
            <a:r>
              <a:rPr lang="en-US" sz="1200" b="0" i="0" kern="1200" dirty="0" smtClean="0">
                <a:solidFill>
                  <a:schemeClr val="tx1"/>
                </a:solidFill>
                <a:effectLst/>
                <a:latin typeface="+mn-lt"/>
                <a:ea typeface="+mn-ea"/>
                <a:cs typeface="+mn-cs"/>
              </a:rPr>
              <a:t> specification which is designed to help replace native mobile applications with </a:t>
            </a:r>
            <a:r>
              <a:rPr lang="en-US" sz="1200" b="0" i="0" u="none" strike="noStrike" kern="1200" dirty="0" smtClean="0">
                <a:solidFill>
                  <a:schemeClr val="tx1"/>
                </a:solidFill>
                <a:effectLst/>
                <a:latin typeface="+mn-lt"/>
                <a:ea typeface="+mn-ea"/>
                <a:cs typeface="+mn-cs"/>
                <a:hlinkClick r:id="rId62" tooltip="HTML5"/>
              </a:rPr>
              <a:t>HTML5</a:t>
            </a:r>
            <a:r>
              <a:rPr lang="en-US" sz="1200" b="0" i="0" kern="1200" dirty="0" smtClean="0">
                <a:solidFill>
                  <a:schemeClr val="tx1"/>
                </a:solidFill>
                <a:effectLst/>
                <a:latin typeface="+mn-lt"/>
                <a:ea typeface="+mn-ea"/>
                <a:cs typeface="+mn-cs"/>
              </a:rPr>
              <a:t> applications.</a:t>
            </a:r>
            <a:r>
              <a:rPr lang="en-US" sz="1200" b="0" i="0" u="none" strike="noStrike" kern="1200" baseline="30000" dirty="0" smtClean="0">
                <a:solidFill>
                  <a:schemeClr val="tx1"/>
                </a:solidFill>
                <a:effectLst/>
                <a:latin typeface="+mn-lt"/>
                <a:ea typeface="+mn-ea"/>
                <a:cs typeface="+mn-cs"/>
                <a:hlinkClick r:id="rId63"/>
              </a:rPr>
              <a:t>[20]</a:t>
            </a:r>
            <a:r>
              <a:rPr lang="en-US" sz="1200" b="0" i="0" u="none" strike="noStrike" kern="1200" baseline="30000" dirty="0" smtClean="0">
                <a:solidFill>
                  <a:schemeClr val="tx1"/>
                </a:solidFill>
                <a:effectLst/>
                <a:latin typeface="+mn-lt"/>
                <a:ea typeface="+mn-ea"/>
                <a:cs typeface="+mn-cs"/>
                <a:hlinkClick r:id="rId64"/>
              </a:rPr>
              <a:t>[21]</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65" tooltip="Google"/>
              </a:rPr>
              <a:t>Google</a:t>
            </a:r>
            <a:r>
              <a:rPr lang="en-US" sz="1200" b="0" i="0" kern="1200" dirty="0" smtClean="0">
                <a:solidFill>
                  <a:schemeClr val="tx1"/>
                </a:solidFill>
                <a:effectLst/>
                <a:latin typeface="+mn-lt"/>
                <a:ea typeface="+mn-ea"/>
                <a:cs typeface="+mn-cs"/>
              </a:rPr>
              <a:t> created their </a:t>
            </a:r>
            <a:r>
              <a:rPr lang="en-US" sz="1200" b="0" i="0" u="none" strike="noStrike" kern="1200" dirty="0" smtClean="0">
                <a:solidFill>
                  <a:schemeClr val="tx1"/>
                </a:solidFill>
                <a:effectLst/>
                <a:latin typeface="+mn-lt"/>
                <a:ea typeface="+mn-ea"/>
                <a:cs typeface="+mn-cs"/>
                <a:hlinkClick r:id="rId66" tooltip="Google Native Client"/>
              </a:rPr>
              <a:t>Native Client</a:t>
            </a:r>
            <a:r>
              <a:rPr lang="en-US" sz="1200" b="0" i="0" kern="1200" dirty="0" smtClean="0">
                <a:solidFill>
                  <a:schemeClr val="tx1"/>
                </a:solidFill>
                <a:effectLst/>
                <a:latin typeface="+mn-lt"/>
                <a:ea typeface="+mn-ea"/>
                <a:cs typeface="+mn-cs"/>
              </a:rPr>
              <a:t> architecture which is designed to help replace insecure native plug-ins with secure native </a:t>
            </a:r>
            <a:r>
              <a:rPr lang="en-US" sz="1200" b="0" i="0" u="none" strike="noStrike" kern="1200" dirty="0" smtClean="0">
                <a:solidFill>
                  <a:schemeClr val="tx1"/>
                </a:solidFill>
                <a:effectLst/>
                <a:latin typeface="+mn-lt"/>
                <a:ea typeface="+mn-ea"/>
                <a:cs typeface="+mn-cs"/>
                <a:hlinkClick r:id="rId67" tooltip="Sandbox (computer security)"/>
              </a:rPr>
              <a:t>sandboxed</a:t>
            </a:r>
            <a:r>
              <a:rPr lang="en-US" sz="1200" b="0" i="0" kern="1200" dirty="0" smtClean="0">
                <a:solidFill>
                  <a:schemeClr val="tx1"/>
                </a:solidFill>
                <a:effectLst/>
                <a:latin typeface="+mn-lt"/>
                <a:ea typeface="+mn-ea"/>
                <a:cs typeface="+mn-cs"/>
              </a:rPr>
              <a:t> extensions and applications. They have also made this portable by employing a modified </a:t>
            </a:r>
            <a:r>
              <a:rPr lang="en-US" sz="1200" b="0" i="0" u="none" strike="noStrike" kern="1200" dirty="0" smtClean="0">
                <a:solidFill>
                  <a:schemeClr val="tx1"/>
                </a:solidFill>
                <a:effectLst/>
                <a:latin typeface="+mn-lt"/>
                <a:ea typeface="+mn-ea"/>
                <a:cs typeface="+mn-cs"/>
                <a:hlinkClick r:id="rId68" tooltip="LLVM"/>
              </a:rPr>
              <a:t>LLVM</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9" tooltip="AOT compiler"/>
              </a:rPr>
              <a:t>AOT compiler</a:t>
            </a:r>
            <a:r>
              <a:rPr lang="en-US"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hr-H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hr-HR" dirty="0" smtClean="0"/>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a:t>
            </a:fld>
            <a:endParaRPr lang="hr-HR"/>
          </a:p>
        </p:txBody>
      </p:sp>
    </p:spTree>
    <p:extLst>
      <p:ext uri="{BB962C8B-B14F-4D97-AF65-F5344CB8AC3E}">
        <p14:creationId xmlns:p14="http://schemas.microsoft.com/office/powerpoint/2010/main" val="2940535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https://docs.microsoft.com/en-us/aspnet/web-api/overview/web-api-routing-and-actions/routing-in-aspnet-web-api</a:t>
            </a:r>
          </a:p>
          <a:p>
            <a:endParaRPr lang="hr-HR" dirty="0" smtClean="0"/>
          </a:p>
          <a:p>
            <a:r>
              <a:rPr lang="en-US" sz="1200" b="0" i="0" kern="1200" dirty="0" smtClean="0">
                <a:solidFill>
                  <a:schemeClr val="tx1"/>
                </a:solidFill>
                <a:effectLst/>
                <a:latin typeface="+mn-lt"/>
                <a:ea typeface="+mn-ea"/>
                <a:cs typeface="+mn-cs"/>
              </a:rPr>
              <a:t>When the Web API framework receives an HTTP request, it tries to match the URI against one of the route templates in the routing table. If no route matches, the client receives a 404 error. </a:t>
            </a:r>
            <a:endParaRPr lang="hr-HR" dirty="0" smtClean="0"/>
          </a:p>
          <a:p>
            <a:endParaRPr lang="hr-HR" dirty="0" smtClean="0"/>
          </a:p>
          <a:p>
            <a:r>
              <a:rPr lang="en-US" sz="1200" b="0" i="0" kern="1200" dirty="0" smtClean="0">
                <a:solidFill>
                  <a:schemeClr val="tx1"/>
                </a:solidFill>
                <a:effectLst/>
                <a:latin typeface="+mn-lt"/>
                <a:ea typeface="+mn-ea"/>
                <a:cs typeface="+mn-cs"/>
              </a:rPr>
              <a:t>The reason for using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 in the route is to avoid collisions with ASP.NET MVC routing. That way, you can have "/contacts" go to an MVC controller, and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/contacts" go to a Web API controller. Of course, if you don't like this convention, you can change the default route table.</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find the controller, Web API adds "Controller" to the value of the </a:t>
            </a:r>
            <a:r>
              <a:rPr lang="en-US" sz="1200" b="0" i="1" kern="1200" dirty="0" smtClean="0">
                <a:solidFill>
                  <a:schemeClr val="tx1"/>
                </a:solidFill>
                <a:effectLst/>
                <a:latin typeface="+mn-lt"/>
                <a:ea typeface="+mn-ea"/>
                <a:cs typeface="+mn-cs"/>
              </a:rPr>
              <a:t>{controller}</a:t>
            </a:r>
            <a:r>
              <a:rPr lang="en-US" sz="1200" b="0" i="0" kern="1200" dirty="0" smtClean="0">
                <a:solidFill>
                  <a:schemeClr val="tx1"/>
                </a:solidFill>
                <a:effectLst/>
                <a:latin typeface="+mn-lt"/>
                <a:ea typeface="+mn-ea"/>
                <a:cs typeface="+mn-cs"/>
              </a:rPr>
              <a:t> variable.</a:t>
            </a:r>
          </a:p>
          <a:p>
            <a:r>
              <a:rPr lang="en-US" sz="1200" b="0" i="0" kern="1200" dirty="0" smtClean="0">
                <a:solidFill>
                  <a:schemeClr val="tx1"/>
                </a:solidFill>
                <a:effectLst/>
                <a:latin typeface="+mn-lt"/>
                <a:ea typeface="+mn-ea"/>
                <a:cs typeface="+mn-cs"/>
              </a:rPr>
              <a:t>To find the action, Web API looks at the HTTP method, and then looks for an action whose name begins with that HTTP method name. For example, with a GET request, Web API looks for an action that starts with "Get...", such as "</a:t>
            </a:r>
            <a:r>
              <a:rPr lang="en-US" sz="1200" b="0" i="0" kern="1200" dirty="0" err="1" smtClean="0">
                <a:solidFill>
                  <a:schemeClr val="tx1"/>
                </a:solidFill>
                <a:effectLst/>
                <a:latin typeface="+mn-lt"/>
                <a:ea typeface="+mn-ea"/>
                <a:cs typeface="+mn-cs"/>
              </a:rPr>
              <a:t>GetContact</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GetAllContacts</a:t>
            </a:r>
            <a:r>
              <a:rPr lang="en-US" sz="1200" b="0" i="0" kern="1200" dirty="0" smtClean="0">
                <a:solidFill>
                  <a:schemeClr val="tx1"/>
                </a:solidFill>
                <a:effectLst/>
                <a:latin typeface="+mn-lt"/>
                <a:ea typeface="+mn-ea"/>
                <a:cs typeface="+mn-cs"/>
              </a:rPr>
              <a:t>". This convention applies only to GET, POST, PUT, and DELETE methods. You can enable other HTTP methods by using attributes on your controller. We'll see an example of that later.</a:t>
            </a:r>
          </a:p>
          <a:p>
            <a:r>
              <a:rPr lang="en-US" sz="1200" b="0" i="0" kern="1200" dirty="0" smtClean="0">
                <a:solidFill>
                  <a:schemeClr val="tx1"/>
                </a:solidFill>
                <a:effectLst/>
                <a:latin typeface="+mn-lt"/>
                <a:ea typeface="+mn-ea"/>
                <a:cs typeface="+mn-cs"/>
              </a:rPr>
              <a:t>Other placeholder variables in the route template, such as </a:t>
            </a:r>
            <a:r>
              <a:rPr lang="en-US" sz="1200" b="0" i="1" kern="1200" dirty="0" smtClean="0">
                <a:solidFill>
                  <a:schemeClr val="tx1"/>
                </a:solidFill>
                <a:effectLst/>
                <a:latin typeface="+mn-lt"/>
                <a:ea typeface="+mn-ea"/>
                <a:cs typeface="+mn-cs"/>
              </a:rPr>
              <a:t>{id},</a:t>
            </a:r>
            <a:r>
              <a:rPr lang="en-US" sz="1200" b="0" i="0" kern="1200" dirty="0" smtClean="0">
                <a:solidFill>
                  <a:schemeClr val="tx1"/>
                </a:solidFill>
                <a:effectLst/>
                <a:latin typeface="+mn-lt"/>
                <a:ea typeface="+mn-ea"/>
                <a:cs typeface="+mn-cs"/>
              </a:rPr>
              <a:t> are mapped to action parameters.</a:t>
            </a:r>
          </a:p>
          <a:p>
            <a:endParaRPr lang="hr-HR" dirty="0" smtClean="0"/>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14</a:t>
            </a:fld>
            <a:endParaRPr lang="hr-HR"/>
          </a:p>
        </p:txBody>
      </p:sp>
    </p:spTree>
    <p:extLst>
      <p:ext uri="{BB962C8B-B14F-4D97-AF65-F5344CB8AC3E}">
        <p14:creationId xmlns:p14="http://schemas.microsoft.com/office/powerpoint/2010/main" val="1231154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https://docs.microsoft.com/en-us/aspnet/web-api/overview/web-api-routing-and-actions/routing-and-action-selection</a:t>
            </a:r>
          </a:p>
          <a:p>
            <a:endParaRPr lang="hr-HR" dirty="0" smtClean="0"/>
          </a:p>
          <a:p>
            <a:r>
              <a:rPr lang="en-US" sz="1200" b="0" i="0" kern="1200" dirty="0" smtClean="0">
                <a:solidFill>
                  <a:schemeClr val="tx1"/>
                </a:solidFill>
                <a:effectLst/>
                <a:latin typeface="+mn-lt"/>
                <a:ea typeface="+mn-ea"/>
                <a:cs typeface="+mn-cs"/>
              </a:rPr>
              <a:t>You can also provide constraints, which restrict how a URI segment can match a placeholder:</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JavaScript</a:t>
            </a:r>
          </a:p>
          <a:p>
            <a:r>
              <a:rPr lang="en-US" dirty="0" smtClean="0"/>
              <a:t>constraints: </a:t>
            </a:r>
            <a:r>
              <a:rPr lang="en-US" sz="1200" kern="1200" dirty="0" smtClean="0">
                <a:solidFill>
                  <a:schemeClr val="tx1"/>
                </a:solidFill>
                <a:effectLst/>
                <a:latin typeface="+mn-lt"/>
                <a:ea typeface="+mn-ea"/>
                <a:cs typeface="+mn-cs"/>
              </a:rPr>
              <a:t>new</a:t>
            </a:r>
            <a:r>
              <a:rPr lang="en-US" dirty="0" smtClean="0"/>
              <a:t> { id = @</a:t>
            </a:r>
            <a:r>
              <a:rPr lang="en-US" sz="1200" kern="1200" dirty="0" smtClean="0">
                <a:solidFill>
                  <a:schemeClr val="tx1"/>
                </a:solidFill>
                <a:effectLst/>
                <a:latin typeface="+mn-lt"/>
                <a:ea typeface="+mn-ea"/>
                <a:cs typeface="+mn-cs"/>
              </a:rPr>
              <a:t>"\d+"</a:t>
            </a:r>
            <a:r>
              <a:rPr lang="en-US" dirty="0" smtClean="0"/>
              <a:t> } </a:t>
            </a:r>
            <a:r>
              <a:rPr lang="en-US" sz="1200" kern="1200" dirty="0" smtClean="0">
                <a:solidFill>
                  <a:schemeClr val="tx1"/>
                </a:solidFill>
                <a:effectLst/>
                <a:latin typeface="+mn-lt"/>
                <a:ea typeface="+mn-ea"/>
                <a:cs typeface="+mn-cs"/>
              </a:rPr>
              <a:t>// Only matches if "id" is one or more digits.</a:t>
            </a:r>
            <a:r>
              <a:rPr lang="en-US" dirty="0" smtClean="0"/>
              <a:t> </a:t>
            </a:r>
            <a:r>
              <a:rPr lang="en-US" sz="1200" b="0" i="0" kern="1200" dirty="0" smtClean="0">
                <a:solidFill>
                  <a:schemeClr val="tx1"/>
                </a:solidFill>
                <a:effectLst/>
                <a:latin typeface="+mn-lt"/>
                <a:ea typeface="+mn-ea"/>
                <a:cs typeface="+mn-cs"/>
              </a:rPr>
              <a:t>The framework tries to match the segments in the URI path to the template. Literals in the template must match exactly. A placeholder matches any value, unless you specify constraints. The framework does not match other parts of the URI, such as the host name or the query parameters. The framework selects the first route in the route table that matches the URI.</a:t>
            </a:r>
            <a:r>
              <a:rPr lang="en-US" sz="1200" b="0" i="0" u="none" strike="noStrike" kern="1200" dirty="0" smtClean="0">
                <a:solidFill>
                  <a:schemeClr val="tx1"/>
                </a:solidFill>
                <a:effectLst/>
                <a:latin typeface="+mn-lt"/>
                <a:ea typeface="+mn-ea"/>
                <a:cs typeface="+mn-cs"/>
              </a:rPr>
              <a:t>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There are two special placeholders: "{controller}" and "{action}".</a:t>
            </a:r>
          </a:p>
          <a:p>
            <a:r>
              <a:rPr lang="en-US" sz="1200" b="0" i="0" kern="1200" dirty="0" smtClean="0">
                <a:solidFill>
                  <a:schemeClr val="tx1"/>
                </a:solidFill>
                <a:effectLst/>
                <a:latin typeface="+mn-lt"/>
                <a:ea typeface="+mn-ea"/>
                <a:cs typeface="+mn-cs"/>
              </a:rPr>
              <a:t>"{controller}" provides the name of the controller.</a:t>
            </a:r>
          </a:p>
          <a:p>
            <a:r>
              <a:rPr lang="en-US" sz="1200" b="0" i="0" kern="1200" dirty="0" smtClean="0">
                <a:solidFill>
                  <a:schemeClr val="tx1"/>
                </a:solidFill>
                <a:effectLst/>
                <a:latin typeface="+mn-lt"/>
                <a:ea typeface="+mn-ea"/>
                <a:cs typeface="+mn-cs"/>
              </a:rPr>
              <a:t>"{action}" provides the name of the action. In Web API, the usual convention is to omit "{action}".</a:t>
            </a:r>
          </a:p>
          <a:p>
            <a:r>
              <a:rPr lang="en-US" sz="1200" b="0" i="0" kern="1200" dirty="0" smtClean="0">
                <a:solidFill>
                  <a:schemeClr val="tx1"/>
                </a:solidFill>
                <a:effectLst/>
                <a:latin typeface="+mn-lt"/>
                <a:ea typeface="+mn-ea"/>
                <a:cs typeface="+mn-cs"/>
              </a:rPr>
              <a:t>Defaults</a:t>
            </a:r>
          </a:p>
          <a:p>
            <a:r>
              <a:rPr lang="en-US" sz="1200" b="0" i="0" kern="1200" dirty="0" smtClean="0">
                <a:solidFill>
                  <a:schemeClr val="tx1"/>
                </a:solidFill>
                <a:effectLst/>
                <a:latin typeface="+mn-lt"/>
                <a:ea typeface="+mn-ea"/>
                <a:cs typeface="+mn-cs"/>
              </a:rPr>
              <a:t>If you provide defaults, the route will match a URI that is missing those segments. For example: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dirty="0" err="1" smtClean="0"/>
              <a:t>routes.MapHttpRoute</a:t>
            </a:r>
            <a:r>
              <a:rPr lang="en-US" dirty="0" smtClean="0"/>
              <a:t>( name: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DefaultApi</a:t>
            </a:r>
            <a:r>
              <a:rPr lang="en-US" sz="1200" kern="1200" dirty="0" smtClean="0">
                <a:solidFill>
                  <a:schemeClr val="tx1"/>
                </a:solidFill>
                <a:effectLst/>
                <a:latin typeface="+mn-lt"/>
                <a:ea typeface="+mn-ea"/>
                <a:cs typeface="+mn-cs"/>
              </a:rPr>
              <a:t>"</a:t>
            </a:r>
            <a:r>
              <a:rPr lang="en-US" dirty="0" smtClean="0"/>
              <a:t>, </a:t>
            </a:r>
            <a:r>
              <a:rPr lang="en-US" dirty="0" err="1" smtClean="0"/>
              <a:t>routeTemplate</a:t>
            </a:r>
            <a:r>
              <a:rPr lang="en-US" dirty="0" smtClean="0"/>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api</a:t>
            </a:r>
            <a:r>
              <a:rPr lang="en-US" sz="1200" kern="1200" dirty="0" smtClean="0">
                <a:solidFill>
                  <a:schemeClr val="tx1"/>
                </a:solidFill>
                <a:effectLst/>
                <a:latin typeface="+mn-lt"/>
                <a:ea typeface="+mn-ea"/>
                <a:cs typeface="+mn-cs"/>
              </a:rPr>
              <a:t>/{controller}/{category}"</a:t>
            </a:r>
            <a:r>
              <a:rPr lang="en-US" dirty="0" smtClean="0"/>
              <a:t>, defaults: </a:t>
            </a:r>
            <a:r>
              <a:rPr lang="en-US" sz="1200" kern="1200" dirty="0" smtClean="0">
                <a:solidFill>
                  <a:schemeClr val="tx1"/>
                </a:solidFill>
                <a:effectLst/>
                <a:latin typeface="+mn-lt"/>
                <a:ea typeface="+mn-ea"/>
                <a:cs typeface="+mn-cs"/>
              </a:rPr>
              <a:t>new</a:t>
            </a:r>
            <a:r>
              <a:rPr lang="en-US" dirty="0" smtClean="0"/>
              <a:t> { category = </a:t>
            </a:r>
            <a:r>
              <a:rPr lang="en-US" sz="1200" kern="1200" dirty="0" smtClean="0">
                <a:solidFill>
                  <a:schemeClr val="tx1"/>
                </a:solidFill>
                <a:effectLst/>
                <a:latin typeface="+mn-lt"/>
                <a:ea typeface="+mn-ea"/>
                <a:cs typeface="+mn-cs"/>
              </a:rPr>
              <a:t>"all"</a:t>
            </a:r>
            <a:r>
              <a:rPr lang="en-US" dirty="0" smtClean="0"/>
              <a:t> } ); </a:t>
            </a:r>
            <a:r>
              <a:rPr lang="en-US" sz="1200" b="0" i="0" kern="1200" dirty="0" smtClean="0">
                <a:solidFill>
                  <a:schemeClr val="tx1"/>
                </a:solidFill>
                <a:effectLst/>
                <a:latin typeface="+mn-lt"/>
                <a:ea typeface="+mn-ea"/>
                <a:cs typeface="+mn-cs"/>
              </a:rPr>
              <a:t>The URI "http://localhost/api/products" matches this route. The "{category}" segment is assigned the default value "all".</a:t>
            </a:r>
          </a:p>
          <a:p>
            <a:r>
              <a:rPr lang="en-US" sz="1200" b="0" i="0" kern="1200" dirty="0" smtClean="0">
                <a:solidFill>
                  <a:schemeClr val="tx1"/>
                </a:solidFill>
                <a:effectLst/>
                <a:latin typeface="+mn-lt"/>
                <a:ea typeface="+mn-ea"/>
                <a:cs typeface="+mn-cs"/>
              </a:rPr>
              <a:t>Route Dictionary</a:t>
            </a:r>
          </a:p>
          <a:p>
            <a:r>
              <a:rPr lang="en-US" sz="1200" b="0" i="0" kern="1200" dirty="0" smtClean="0">
                <a:solidFill>
                  <a:schemeClr val="tx1"/>
                </a:solidFill>
                <a:effectLst/>
                <a:latin typeface="+mn-lt"/>
                <a:ea typeface="+mn-ea"/>
                <a:cs typeface="+mn-cs"/>
              </a:rPr>
              <a:t>If the framework finds a match for a URI, it creates a dictionary that contains the value for each placeholder. The keys are the placeholder names, not including the curly braces. The values are taken from the URI path or from the defaults. The dictionary is stored in the </a:t>
            </a:r>
            <a:r>
              <a:rPr lang="en-US" sz="1200" b="1" i="0" kern="1200" dirty="0" err="1" smtClean="0">
                <a:solidFill>
                  <a:schemeClr val="tx1"/>
                </a:solidFill>
                <a:effectLst/>
                <a:latin typeface="+mn-lt"/>
                <a:ea typeface="+mn-ea"/>
                <a:cs typeface="+mn-cs"/>
              </a:rPr>
              <a:t>IHttpRouteData</a:t>
            </a:r>
            <a:r>
              <a:rPr lang="en-US" sz="1200" b="0" i="0" kern="1200" dirty="0" smtClean="0">
                <a:solidFill>
                  <a:schemeClr val="tx1"/>
                </a:solidFill>
                <a:effectLst/>
                <a:latin typeface="+mn-lt"/>
                <a:ea typeface="+mn-ea"/>
                <a:cs typeface="+mn-cs"/>
              </a:rPr>
              <a:t> object.</a:t>
            </a:r>
          </a:p>
          <a:p>
            <a:r>
              <a:rPr lang="en-US" sz="1200" b="0" i="0" kern="1200" dirty="0" smtClean="0">
                <a:solidFill>
                  <a:schemeClr val="tx1"/>
                </a:solidFill>
                <a:effectLst/>
                <a:latin typeface="+mn-lt"/>
                <a:ea typeface="+mn-ea"/>
                <a:cs typeface="+mn-cs"/>
              </a:rPr>
              <a:t>During this route-matching phase, the special "{controller}" and "{action}" placeholders are treated just like the other placeholders. They are simply stored in the dictionary with the other values.</a:t>
            </a:r>
          </a:p>
          <a:p>
            <a:r>
              <a:rPr lang="en-US" sz="1200" b="0" i="0" kern="1200" dirty="0" smtClean="0">
                <a:solidFill>
                  <a:schemeClr val="tx1"/>
                </a:solidFill>
                <a:effectLst/>
                <a:latin typeface="+mn-lt"/>
                <a:ea typeface="+mn-ea"/>
                <a:cs typeface="+mn-cs"/>
              </a:rPr>
              <a:t>A default can have the special value </a:t>
            </a:r>
            <a:r>
              <a:rPr lang="en-US" sz="1200" b="1" i="0" kern="1200" dirty="0" err="1" smtClean="0">
                <a:solidFill>
                  <a:schemeClr val="tx1"/>
                </a:solidFill>
                <a:effectLst/>
                <a:latin typeface="+mn-lt"/>
                <a:ea typeface="+mn-ea"/>
                <a:cs typeface="+mn-cs"/>
              </a:rPr>
              <a:t>RouteParameter.Optional</a:t>
            </a:r>
            <a:r>
              <a:rPr lang="en-US" sz="1200" b="0" i="0" kern="1200" dirty="0" smtClean="0">
                <a:solidFill>
                  <a:schemeClr val="tx1"/>
                </a:solidFill>
                <a:effectLst/>
                <a:latin typeface="+mn-lt"/>
                <a:ea typeface="+mn-ea"/>
                <a:cs typeface="+mn-cs"/>
              </a:rPr>
              <a:t>. If a placeholder gets assigned this value, the value is not added to the route dictionary. For example: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dirty="0" err="1" smtClean="0"/>
              <a:t>routes.MapHttpRoute</a:t>
            </a:r>
            <a:r>
              <a:rPr lang="en-US" dirty="0" smtClean="0"/>
              <a:t>( name: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DefaultApi</a:t>
            </a:r>
            <a:r>
              <a:rPr lang="en-US" sz="1200" kern="1200" dirty="0" smtClean="0">
                <a:solidFill>
                  <a:schemeClr val="tx1"/>
                </a:solidFill>
                <a:effectLst/>
                <a:latin typeface="+mn-lt"/>
                <a:ea typeface="+mn-ea"/>
                <a:cs typeface="+mn-cs"/>
              </a:rPr>
              <a:t>"</a:t>
            </a:r>
            <a:r>
              <a:rPr lang="en-US" dirty="0" smtClean="0"/>
              <a:t>, </a:t>
            </a:r>
            <a:r>
              <a:rPr lang="en-US" dirty="0" err="1" smtClean="0"/>
              <a:t>routeTemplate</a:t>
            </a:r>
            <a:r>
              <a:rPr lang="en-US" dirty="0" smtClean="0"/>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api</a:t>
            </a:r>
            <a:r>
              <a:rPr lang="en-US" sz="1200" kern="1200" dirty="0" smtClean="0">
                <a:solidFill>
                  <a:schemeClr val="tx1"/>
                </a:solidFill>
                <a:effectLst/>
                <a:latin typeface="+mn-lt"/>
                <a:ea typeface="+mn-ea"/>
                <a:cs typeface="+mn-cs"/>
              </a:rPr>
              <a:t>/{controller}/{category}/{id}"</a:t>
            </a:r>
            <a:r>
              <a:rPr lang="en-US" dirty="0" smtClean="0"/>
              <a:t>, defaults: </a:t>
            </a:r>
            <a:r>
              <a:rPr lang="en-US" sz="1200" kern="1200" dirty="0" smtClean="0">
                <a:solidFill>
                  <a:schemeClr val="tx1"/>
                </a:solidFill>
                <a:effectLst/>
                <a:latin typeface="+mn-lt"/>
                <a:ea typeface="+mn-ea"/>
                <a:cs typeface="+mn-cs"/>
              </a:rPr>
              <a:t>new</a:t>
            </a:r>
            <a:r>
              <a:rPr lang="en-US" dirty="0" smtClean="0"/>
              <a:t> { category = </a:t>
            </a:r>
            <a:r>
              <a:rPr lang="en-US" sz="1200" kern="1200" dirty="0" smtClean="0">
                <a:solidFill>
                  <a:schemeClr val="tx1"/>
                </a:solidFill>
                <a:effectLst/>
                <a:latin typeface="+mn-lt"/>
                <a:ea typeface="+mn-ea"/>
                <a:cs typeface="+mn-cs"/>
              </a:rPr>
              <a:t>"all"</a:t>
            </a:r>
            <a:r>
              <a:rPr lang="en-US" dirty="0" smtClean="0"/>
              <a:t>, id = </a:t>
            </a:r>
            <a:r>
              <a:rPr lang="en-US" dirty="0" err="1" smtClean="0"/>
              <a:t>RouteParameter.Optional</a:t>
            </a:r>
            <a:r>
              <a:rPr lang="en-US" dirty="0" smtClean="0"/>
              <a:t> } ); </a:t>
            </a:r>
            <a:r>
              <a:rPr lang="en-US" sz="1200" b="0" i="0" kern="1200" dirty="0" smtClean="0">
                <a:solidFill>
                  <a:schemeClr val="tx1"/>
                </a:solidFill>
                <a:effectLst/>
                <a:latin typeface="+mn-lt"/>
                <a:ea typeface="+mn-ea"/>
                <a:cs typeface="+mn-cs"/>
              </a:rPr>
              <a:t>For the URI path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/products", the route dictionary will contain:</a:t>
            </a:r>
          </a:p>
          <a:p>
            <a:r>
              <a:rPr lang="en-US" sz="1200" b="0" i="0" kern="1200" dirty="0" smtClean="0">
                <a:solidFill>
                  <a:schemeClr val="tx1"/>
                </a:solidFill>
                <a:effectLst/>
                <a:latin typeface="+mn-lt"/>
                <a:ea typeface="+mn-ea"/>
                <a:cs typeface="+mn-cs"/>
              </a:rPr>
              <a:t>controller: "products"</a:t>
            </a:r>
          </a:p>
          <a:p>
            <a:r>
              <a:rPr lang="en-US" sz="1200" b="0" i="0" kern="1200" dirty="0" smtClean="0">
                <a:solidFill>
                  <a:schemeClr val="tx1"/>
                </a:solidFill>
                <a:effectLst/>
                <a:latin typeface="+mn-lt"/>
                <a:ea typeface="+mn-ea"/>
                <a:cs typeface="+mn-cs"/>
              </a:rPr>
              <a:t>category: "all"</a:t>
            </a:r>
          </a:p>
          <a:p>
            <a:r>
              <a:rPr lang="en-US" sz="1200" b="0" i="0" kern="1200" dirty="0" smtClean="0">
                <a:solidFill>
                  <a:schemeClr val="tx1"/>
                </a:solidFill>
                <a:effectLst/>
                <a:latin typeface="+mn-lt"/>
                <a:ea typeface="+mn-ea"/>
                <a:cs typeface="+mn-cs"/>
              </a:rPr>
              <a:t>For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/products/toys/123", however, the route dictionary will contain:</a:t>
            </a:r>
          </a:p>
          <a:p>
            <a:r>
              <a:rPr lang="en-US" sz="1200" b="0" i="0" kern="1200" dirty="0" smtClean="0">
                <a:solidFill>
                  <a:schemeClr val="tx1"/>
                </a:solidFill>
                <a:effectLst/>
                <a:latin typeface="+mn-lt"/>
                <a:ea typeface="+mn-ea"/>
                <a:cs typeface="+mn-cs"/>
              </a:rPr>
              <a:t>controller: "products"</a:t>
            </a:r>
          </a:p>
          <a:p>
            <a:r>
              <a:rPr lang="en-US" sz="1200" b="0" i="0" kern="1200" dirty="0" smtClean="0">
                <a:solidFill>
                  <a:schemeClr val="tx1"/>
                </a:solidFill>
                <a:effectLst/>
                <a:latin typeface="+mn-lt"/>
                <a:ea typeface="+mn-ea"/>
                <a:cs typeface="+mn-cs"/>
              </a:rPr>
              <a:t>category: "toys"</a:t>
            </a:r>
          </a:p>
          <a:p>
            <a:r>
              <a:rPr lang="en-US" sz="1200" b="0" i="0" kern="1200" dirty="0" smtClean="0">
                <a:solidFill>
                  <a:schemeClr val="tx1"/>
                </a:solidFill>
                <a:effectLst/>
                <a:latin typeface="+mn-lt"/>
                <a:ea typeface="+mn-ea"/>
                <a:cs typeface="+mn-cs"/>
              </a:rPr>
              <a:t>id: "123"</a:t>
            </a:r>
          </a:p>
          <a:p>
            <a:r>
              <a:rPr lang="en-US" sz="1200" b="0" i="0" kern="1200" dirty="0" smtClean="0">
                <a:solidFill>
                  <a:schemeClr val="tx1"/>
                </a:solidFill>
                <a:effectLst/>
                <a:latin typeface="+mn-lt"/>
                <a:ea typeface="+mn-ea"/>
                <a:cs typeface="+mn-cs"/>
              </a:rPr>
              <a:t>The defaults can also include a value that does not appear anywhere in the route template. If the route matches, that value is stored in the dictionary. For example: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dirty="0" err="1" smtClean="0"/>
              <a:t>routes.MapHttpRoute</a:t>
            </a:r>
            <a:r>
              <a:rPr lang="en-US" dirty="0" smtClean="0"/>
              <a:t>( name: </a:t>
            </a:r>
            <a:r>
              <a:rPr lang="en-US" sz="1200" kern="1200" dirty="0" smtClean="0">
                <a:solidFill>
                  <a:schemeClr val="tx1"/>
                </a:solidFill>
                <a:effectLst/>
                <a:latin typeface="+mn-lt"/>
                <a:ea typeface="+mn-ea"/>
                <a:cs typeface="+mn-cs"/>
              </a:rPr>
              <a:t>"Root"</a:t>
            </a:r>
            <a:r>
              <a:rPr lang="en-US" dirty="0" smtClean="0"/>
              <a:t>, </a:t>
            </a:r>
            <a:r>
              <a:rPr lang="en-US" dirty="0" err="1" smtClean="0"/>
              <a:t>routeTemplate</a:t>
            </a:r>
            <a:r>
              <a:rPr lang="en-US" dirty="0" smtClean="0"/>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api</a:t>
            </a:r>
            <a:r>
              <a:rPr lang="en-US" sz="1200" kern="1200" dirty="0" smtClean="0">
                <a:solidFill>
                  <a:schemeClr val="tx1"/>
                </a:solidFill>
                <a:effectLst/>
                <a:latin typeface="+mn-lt"/>
                <a:ea typeface="+mn-ea"/>
                <a:cs typeface="+mn-cs"/>
              </a:rPr>
              <a:t>/root/{id}"</a:t>
            </a:r>
            <a:r>
              <a:rPr lang="en-US" dirty="0" smtClean="0"/>
              <a:t>, defaults: </a:t>
            </a:r>
            <a:r>
              <a:rPr lang="en-US" sz="1200" kern="1200" dirty="0" smtClean="0">
                <a:solidFill>
                  <a:schemeClr val="tx1"/>
                </a:solidFill>
                <a:effectLst/>
                <a:latin typeface="+mn-lt"/>
                <a:ea typeface="+mn-ea"/>
                <a:cs typeface="+mn-cs"/>
              </a:rPr>
              <a:t>new</a:t>
            </a:r>
            <a:r>
              <a:rPr lang="en-US" dirty="0" smtClean="0"/>
              <a:t> { controller = </a:t>
            </a:r>
            <a:r>
              <a:rPr lang="en-US" sz="1200" kern="1200" dirty="0" smtClean="0">
                <a:solidFill>
                  <a:schemeClr val="tx1"/>
                </a:solidFill>
                <a:effectLst/>
                <a:latin typeface="+mn-lt"/>
                <a:ea typeface="+mn-ea"/>
                <a:cs typeface="+mn-cs"/>
              </a:rPr>
              <a:t>"customers"</a:t>
            </a:r>
            <a:r>
              <a:rPr lang="en-US" dirty="0" smtClean="0"/>
              <a:t>, id = </a:t>
            </a:r>
            <a:r>
              <a:rPr lang="en-US" dirty="0" err="1" smtClean="0"/>
              <a:t>RouteParameter.Optional</a:t>
            </a:r>
            <a:r>
              <a:rPr lang="en-US" dirty="0" smtClean="0"/>
              <a:t> } ); </a:t>
            </a:r>
            <a:r>
              <a:rPr lang="en-US" sz="1200" b="0" i="0" kern="1200" dirty="0" smtClean="0">
                <a:solidFill>
                  <a:schemeClr val="tx1"/>
                </a:solidFill>
                <a:effectLst/>
                <a:latin typeface="+mn-lt"/>
                <a:ea typeface="+mn-ea"/>
                <a:cs typeface="+mn-cs"/>
              </a:rPr>
              <a:t>If the URI path is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/root/8", the dictionary will contain two values:</a:t>
            </a:r>
          </a:p>
          <a:p>
            <a:r>
              <a:rPr lang="en-US" sz="1200" b="0" i="0" kern="1200" dirty="0" smtClean="0">
                <a:solidFill>
                  <a:schemeClr val="tx1"/>
                </a:solidFill>
                <a:effectLst/>
                <a:latin typeface="+mn-lt"/>
                <a:ea typeface="+mn-ea"/>
                <a:cs typeface="+mn-cs"/>
              </a:rPr>
              <a:t>controller: "customers"</a:t>
            </a:r>
          </a:p>
          <a:p>
            <a:r>
              <a:rPr lang="en-US" sz="1200" b="0" i="0" kern="1200" dirty="0" smtClean="0">
                <a:solidFill>
                  <a:schemeClr val="tx1"/>
                </a:solidFill>
                <a:effectLst/>
                <a:latin typeface="+mn-lt"/>
                <a:ea typeface="+mn-ea"/>
                <a:cs typeface="+mn-cs"/>
              </a:rPr>
              <a:t>id: "8"</a:t>
            </a:r>
          </a:p>
          <a:p>
            <a:endParaRPr lang="hr-HR" dirty="0" smtClean="0"/>
          </a:p>
          <a:p>
            <a:r>
              <a:rPr lang="en-US" sz="1200" b="0" i="0" kern="1200" dirty="0" smtClean="0">
                <a:solidFill>
                  <a:schemeClr val="tx1"/>
                </a:solidFill>
                <a:effectLst/>
                <a:latin typeface="+mn-lt"/>
                <a:ea typeface="+mn-ea"/>
                <a:cs typeface="+mn-cs"/>
              </a:rPr>
              <a:t>Selecting a Controller</a:t>
            </a:r>
          </a:p>
          <a:p>
            <a:r>
              <a:rPr lang="en-US" sz="1200" b="0" i="0" kern="1200" dirty="0" smtClean="0">
                <a:solidFill>
                  <a:schemeClr val="tx1"/>
                </a:solidFill>
                <a:effectLst/>
                <a:latin typeface="+mn-lt"/>
                <a:ea typeface="+mn-ea"/>
                <a:cs typeface="+mn-cs"/>
              </a:rPr>
              <a:t>Controller selection is handled by the </a:t>
            </a:r>
            <a:r>
              <a:rPr lang="en-US" sz="1200" b="1" i="0" kern="1200" dirty="0" err="1" smtClean="0">
                <a:solidFill>
                  <a:schemeClr val="tx1"/>
                </a:solidFill>
                <a:effectLst/>
                <a:latin typeface="+mn-lt"/>
                <a:ea typeface="+mn-ea"/>
                <a:cs typeface="+mn-cs"/>
              </a:rPr>
              <a:t>IHttpControllerSelector.SelectController</a:t>
            </a:r>
            <a:r>
              <a:rPr lang="en-US" sz="1200" b="0" i="0" kern="1200" dirty="0" smtClean="0">
                <a:solidFill>
                  <a:schemeClr val="tx1"/>
                </a:solidFill>
                <a:effectLst/>
                <a:latin typeface="+mn-lt"/>
                <a:ea typeface="+mn-ea"/>
                <a:cs typeface="+mn-cs"/>
              </a:rPr>
              <a:t> method. This method takes an </a:t>
            </a:r>
            <a:r>
              <a:rPr lang="en-US" sz="1200" b="1" i="0" kern="1200" dirty="0" err="1" smtClean="0">
                <a:solidFill>
                  <a:schemeClr val="tx1"/>
                </a:solidFill>
                <a:effectLst/>
                <a:latin typeface="+mn-lt"/>
                <a:ea typeface="+mn-ea"/>
                <a:cs typeface="+mn-cs"/>
              </a:rPr>
              <a:t>HttpRequestMessage</a:t>
            </a:r>
            <a:r>
              <a:rPr lang="en-US" sz="1200" b="0" i="0" kern="1200" dirty="0" smtClean="0">
                <a:solidFill>
                  <a:schemeClr val="tx1"/>
                </a:solidFill>
                <a:effectLst/>
                <a:latin typeface="+mn-lt"/>
                <a:ea typeface="+mn-ea"/>
                <a:cs typeface="+mn-cs"/>
              </a:rPr>
              <a:t> instance and returns an </a:t>
            </a:r>
            <a:r>
              <a:rPr lang="en-US" sz="1200" b="1" i="0" kern="1200" dirty="0" err="1" smtClean="0">
                <a:solidFill>
                  <a:schemeClr val="tx1"/>
                </a:solidFill>
                <a:effectLst/>
                <a:latin typeface="+mn-lt"/>
                <a:ea typeface="+mn-ea"/>
                <a:cs typeface="+mn-cs"/>
              </a:rPr>
              <a:t>HttpControllerDescriptor</a:t>
            </a:r>
            <a:r>
              <a:rPr lang="en-US" sz="1200" b="0" i="0" kern="1200" dirty="0" smtClean="0">
                <a:solidFill>
                  <a:schemeClr val="tx1"/>
                </a:solidFill>
                <a:effectLst/>
                <a:latin typeface="+mn-lt"/>
                <a:ea typeface="+mn-ea"/>
                <a:cs typeface="+mn-cs"/>
              </a:rPr>
              <a:t>. The default implementation is provided by the </a:t>
            </a:r>
            <a:r>
              <a:rPr lang="en-US" sz="1200" b="1" i="0" kern="1200" dirty="0" err="1" smtClean="0">
                <a:solidFill>
                  <a:schemeClr val="tx1"/>
                </a:solidFill>
                <a:effectLst/>
                <a:latin typeface="+mn-lt"/>
                <a:ea typeface="+mn-ea"/>
                <a:cs typeface="+mn-cs"/>
              </a:rPr>
              <a:t>DefaultHttpControllerSelector</a:t>
            </a:r>
            <a:r>
              <a:rPr lang="en-US" sz="1200" b="0" i="0" kern="1200" dirty="0" smtClean="0">
                <a:solidFill>
                  <a:schemeClr val="tx1"/>
                </a:solidFill>
                <a:effectLst/>
                <a:latin typeface="+mn-lt"/>
                <a:ea typeface="+mn-ea"/>
                <a:cs typeface="+mn-cs"/>
              </a:rPr>
              <a:t> class. This class uses a straightforward algorithm:</a:t>
            </a:r>
          </a:p>
          <a:p>
            <a:r>
              <a:rPr lang="en-US" sz="1200" b="0" i="0" kern="1200" dirty="0" smtClean="0">
                <a:solidFill>
                  <a:schemeClr val="tx1"/>
                </a:solidFill>
                <a:effectLst/>
                <a:latin typeface="+mn-lt"/>
                <a:ea typeface="+mn-ea"/>
                <a:cs typeface="+mn-cs"/>
              </a:rPr>
              <a:t>Look in the route dictionary for the key "controller".</a:t>
            </a:r>
          </a:p>
          <a:p>
            <a:r>
              <a:rPr lang="en-US" sz="1200" b="0" i="0" kern="1200" dirty="0" smtClean="0">
                <a:solidFill>
                  <a:schemeClr val="tx1"/>
                </a:solidFill>
                <a:effectLst/>
                <a:latin typeface="+mn-lt"/>
                <a:ea typeface="+mn-ea"/>
                <a:cs typeface="+mn-cs"/>
              </a:rPr>
              <a:t>Take the value for this key and append the string "Controller" to get the controller type name.</a:t>
            </a:r>
          </a:p>
          <a:p>
            <a:r>
              <a:rPr lang="en-US" sz="1200" b="0" i="0" kern="1200" dirty="0" smtClean="0">
                <a:solidFill>
                  <a:schemeClr val="tx1"/>
                </a:solidFill>
                <a:effectLst/>
                <a:latin typeface="+mn-lt"/>
                <a:ea typeface="+mn-ea"/>
                <a:cs typeface="+mn-cs"/>
              </a:rPr>
              <a:t>Look for a Web API controller with this type name.</a:t>
            </a:r>
          </a:p>
          <a:p>
            <a:r>
              <a:rPr lang="en-US" sz="1200" b="0" i="0" u="none" strike="noStrike" kern="1200" dirty="0" smtClean="0">
                <a:solidFill>
                  <a:schemeClr val="tx1"/>
                </a:solidFill>
                <a:effectLst/>
                <a:latin typeface="+mn-lt"/>
                <a:ea typeface="+mn-ea"/>
                <a:cs typeface="+mn-cs"/>
              </a:rPr>
              <a:t>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example, if the route dictionary contains the key-value pair "controller" = "products", then the controller type is "</a:t>
            </a:r>
            <a:r>
              <a:rPr lang="en-US" sz="1200" b="0" i="0" kern="1200" dirty="0" err="1" smtClean="0">
                <a:solidFill>
                  <a:schemeClr val="tx1"/>
                </a:solidFill>
                <a:effectLst/>
                <a:latin typeface="+mn-lt"/>
                <a:ea typeface="+mn-ea"/>
                <a:cs typeface="+mn-cs"/>
              </a:rPr>
              <a:t>ProductsController</a:t>
            </a:r>
            <a:r>
              <a:rPr lang="en-US" sz="1200" b="0" i="0" kern="1200" dirty="0" smtClean="0">
                <a:solidFill>
                  <a:schemeClr val="tx1"/>
                </a:solidFill>
                <a:effectLst/>
                <a:latin typeface="+mn-lt"/>
                <a:ea typeface="+mn-ea"/>
                <a:cs typeface="+mn-cs"/>
              </a:rPr>
              <a:t>". If there is no matching type, or multiple matches, the framework returns an error to the client.</a:t>
            </a:r>
          </a:p>
          <a:p>
            <a:r>
              <a:rPr lang="en-US" sz="1200" b="0" i="0" kern="1200" dirty="0" smtClean="0">
                <a:solidFill>
                  <a:schemeClr val="tx1"/>
                </a:solidFill>
                <a:effectLst/>
                <a:latin typeface="+mn-lt"/>
                <a:ea typeface="+mn-ea"/>
                <a:cs typeface="+mn-cs"/>
              </a:rPr>
              <a:t>For step 3, </a:t>
            </a:r>
            <a:r>
              <a:rPr lang="en-US" sz="1200" b="1" i="0" kern="1200" dirty="0" err="1" smtClean="0">
                <a:solidFill>
                  <a:schemeClr val="tx1"/>
                </a:solidFill>
                <a:effectLst/>
                <a:latin typeface="+mn-lt"/>
                <a:ea typeface="+mn-ea"/>
                <a:cs typeface="+mn-cs"/>
              </a:rPr>
              <a:t>DefaultHttpControllerSelector</a:t>
            </a:r>
            <a:r>
              <a:rPr lang="en-US" sz="1200" b="0" i="0" kern="1200" dirty="0" smtClean="0">
                <a:solidFill>
                  <a:schemeClr val="tx1"/>
                </a:solidFill>
                <a:effectLst/>
                <a:latin typeface="+mn-lt"/>
                <a:ea typeface="+mn-ea"/>
                <a:cs typeface="+mn-cs"/>
              </a:rPr>
              <a:t> uses the </a:t>
            </a:r>
            <a:r>
              <a:rPr lang="en-US" sz="1200" b="1" i="0" kern="1200" dirty="0" err="1" smtClean="0">
                <a:solidFill>
                  <a:schemeClr val="tx1"/>
                </a:solidFill>
                <a:effectLst/>
                <a:latin typeface="+mn-lt"/>
                <a:ea typeface="+mn-ea"/>
                <a:cs typeface="+mn-cs"/>
              </a:rPr>
              <a:t>IHttpControllerTypeResolver</a:t>
            </a:r>
            <a:r>
              <a:rPr lang="en-US" sz="1200" b="0" i="0" kern="1200" dirty="0" smtClean="0">
                <a:solidFill>
                  <a:schemeClr val="tx1"/>
                </a:solidFill>
                <a:effectLst/>
                <a:latin typeface="+mn-lt"/>
                <a:ea typeface="+mn-ea"/>
                <a:cs typeface="+mn-cs"/>
              </a:rPr>
              <a:t> interface to get the list of Web API controller types. The default implementation of </a:t>
            </a:r>
            <a:r>
              <a:rPr lang="en-US" sz="1200" b="1" i="0" kern="1200" dirty="0" err="1" smtClean="0">
                <a:solidFill>
                  <a:schemeClr val="tx1"/>
                </a:solidFill>
                <a:effectLst/>
                <a:latin typeface="+mn-lt"/>
                <a:ea typeface="+mn-ea"/>
                <a:cs typeface="+mn-cs"/>
              </a:rPr>
              <a:t>IHttpControllerTypeResolver</a:t>
            </a:r>
            <a:r>
              <a:rPr lang="en-US" sz="1200" b="0" i="0" kern="1200" dirty="0" smtClean="0">
                <a:solidFill>
                  <a:schemeClr val="tx1"/>
                </a:solidFill>
                <a:effectLst/>
                <a:latin typeface="+mn-lt"/>
                <a:ea typeface="+mn-ea"/>
                <a:cs typeface="+mn-cs"/>
              </a:rPr>
              <a:t> returns all public classes that (a) implement </a:t>
            </a:r>
            <a:r>
              <a:rPr lang="en-US" sz="1200" b="1" i="0" kern="1200" dirty="0" err="1" smtClean="0">
                <a:solidFill>
                  <a:schemeClr val="tx1"/>
                </a:solidFill>
                <a:effectLst/>
                <a:latin typeface="+mn-lt"/>
                <a:ea typeface="+mn-ea"/>
                <a:cs typeface="+mn-cs"/>
              </a:rPr>
              <a:t>IHttpController</a:t>
            </a:r>
            <a:r>
              <a:rPr lang="en-US" sz="1200" b="0" i="0" kern="1200" dirty="0" smtClean="0">
                <a:solidFill>
                  <a:schemeClr val="tx1"/>
                </a:solidFill>
                <a:effectLst/>
                <a:latin typeface="+mn-lt"/>
                <a:ea typeface="+mn-ea"/>
                <a:cs typeface="+mn-cs"/>
              </a:rPr>
              <a:t>, (b) are not abstract, and (c) have a name that ends in "Controller".</a:t>
            </a:r>
          </a:p>
          <a:p>
            <a:endParaRPr lang="hr-HR" dirty="0" smtClean="0"/>
          </a:p>
          <a:p>
            <a:r>
              <a:rPr lang="en-US" sz="1200" b="0" i="0" kern="1200" dirty="0" smtClean="0">
                <a:solidFill>
                  <a:schemeClr val="tx1"/>
                </a:solidFill>
                <a:effectLst/>
                <a:latin typeface="+mn-lt"/>
                <a:ea typeface="+mn-ea"/>
                <a:cs typeface="+mn-cs"/>
              </a:rPr>
              <a:t>Action Selection</a:t>
            </a:r>
          </a:p>
          <a:p>
            <a:r>
              <a:rPr lang="en-US" sz="1200" b="0" i="0" kern="1200" dirty="0" smtClean="0">
                <a:solidFill>
                  <a:schemeClr val="tx1"/>
                </a:solidFill>
                <a:effectLst/>
                <a:latin typeface="+mn-lt"/>
                <a:ea typeface="+mn-ea"/>
                <a:cs typeface="+mn-cs"/>
              </a:rPr>
              <a:t>After selecting the controller, the framework selects the action by calling the </a:t>
            </a:r>
            <a:r>
              <a:rPr lang="en-US" sz="1200" b="1" i="0" kern="1200" dirty="0" err="1" smtClean="0">
                <a:solidFill>
                  <a:schemeClr val="tx1"/>
                </a:solidFill>
                <a:effectLst/>
                <a:latin typeface="+mn-lt"/>
                <a:ea typeface="+mn-ea"/>
                <a:cs typeface="+mn-cs"/>
              </a:rPr>
              <a:t>IHttpActionSelector.SelectAction</a:t>
            </a:r>
            <a:r>
              <a:rPr lang="en-US" sz="1200" b="0" i="0" kern="1200" dirty="0" smtClean="0">
                <a:solidFill>
                  <a:schemeClr val="tx1"/>
                </a:solidFill>
                <a:effectLst/>
                <a:latin typeface="+mn-lt"/>
                <a:ea typeface="+mn-ea"/>
                <a:cs typeface="+mn-cs"/>
              </a:rPr>
              <a:t> method. This method takes an </a:t>
            </a:r>
            <a:r>
              <a:rPr lang="en-US" sz="1200" b="1" i="0" kern="1200" dirty="0" err="1" smtClean="0">
                <a:solidFill>
                  <a:schemeClr val="tx1"/>
                </a:solidFill>
                <a:effectLst/>
                <a:latin typeface="+mn-lt"/>
                <a:ea typeface="+mn-ea"/>
                <a:cs typeface="+mn-cs"/>
              </a:rPr>
              <a:t>HttpControllerContext</a:t>
            </a:r>
            <a:r>
              <a:rPr lang="en-US" sz="1200" b="0" i="0" kern="1200" dirty="0" smtClean="0">
                <a:solidFill>
                  <a:schemeClr val="tx1"/>
                </a:solidFill>
                <a:effectLst/>
                <a:latin typeface="+mn-lt"/>
                <a:ea typeface="+mn-ea"/>
                <a:cs typeface="+mn-cs"/>
              </a:rPr>
              <a:t> and returns an </a:t>
            </a:r>
            <a:r>
              <a:rPr lang="en-US" sz="1200" b="1" i="0" kern="1200" dirty="0" err="1" smtClean="0">
                <a:solidFill>
                  <a:schemeClr val="tx1"/>
                </a:solidFill>
                <a:effectLst/>
                <a:latin typeface="+mn-lt"/>
                <a:ea typeface="+mn-ea"/>
                <a:cs typeface="+mn-cs"/>
              </a:rPr>
              <a:t>HttpActionDescriptor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default implementation is provided by the </a:t>
            </a:r>
            <a:r>
              <a:rPr lang="en-US" sz="1200" b="1" i="0" kern="1200" dirty="0" err="1" smtClean="0">
                <a:solidFill>
                  <a:schemeClr val="tx1"/>
                </a:solidFill>
                <a:effectLst/>
                <a:latin typeface="+mn-lt"/>
                <a:ea typeface="+mn-ea"/>
                <a:cs typeface="+mn-cs"/>
              </a:rPr>
              <a:t>ApiControllerActionSelector</a:t>
            </a:r>
            <a:r>
              <a:rPr lang="en-US" sz="1200" b="0" i="0" kern="1200" dirty="0" smtClean="0">
                <a:solidFill>
                  <a:schemeClr val="tx1"/>
                </a:solidFill>
                <a:effectLst/>
                <a:latin typeface="+mn-lt"/>
                <a:ea typeface="+mn-ea"/>
                <a:cs typeface="+mn-cs"/>
              </a:rPr>
              <a:t> class. To select an action, it looks at the following:</a:t>
            </a:r>
          </a:p>
          <a:p>
            <a:r>
              <a:rPr lang="en-US" sz="1200" b="0" i="0" kern="1200" dirty="0" smtClean="0">
                <a:solidFill>
                  <a:schemeClr val="tx1"/>
                </a:solidFill>
                <a:effectLst/>
                <a:latin typeface="+mn-lt"/>
                <a:ea typeface="+mn-ea"/>
                <a:cs typeface="+mn-cs"/>
              </a:rPr>
              <a:t>The HTTP method of the request.</a:t>
            </a:r>
          </a:p>
          <a:p>
            <a:r>
              <a:rPr lang="en-US" sz="1200" b="0" i="0" kern="1200" dirty="0" smtClean="0">
                <a:solidFill>
                  <a:schemeClr val="tx1"/>
                </a:solidFill>
                <a:effectLst/>
                <a:latin typeface="+mn-lt"/>
                <a:ea typeface="+mn-ea"/>
                <a:cs typeface="+mn-cs"/>
              </a:rPr>
              <a:t>The "{action}" placeholder in the route template, if present.</a:t>
            </a:r>
          </a:p>
          <a:p>
            <a:r>
              <a:rPr lang="en-US" sz="1200" b="0" i="0" kern="1200" dirty="0" smtClean="0">
                <a:solidFill>
                  <a:schemeClr val="tx1"/>
                </a:solidFill>
                <a:effectLst/>
                <a:latin typeface="+mn-lt"/>
                <a:ea typeface="+mn-ea"/>
                <a:cs typeface="+mn-cs"/>
              </a:rPr>
              <a:t>The parameters of the actions on the controller.</a:t>
            </a:r>
          </a:p>
          <a:p>
            <a:r>
              <a:rPr lang="en-US" sz="1200" b="0" i="0" kern="1200" dirty="0" smtClean="0">
                <a:solidFill>
                  <a:schemeClr val="tx1"/>
                </a:solidFill>
                <a:effectLst/>
                <a:latin typeface="+mn-lt"/>
                <a:ea typeface="+mn-ea"/>
                <a:cs typeface="+mn-cs"/>
              </a:rPr>
              <a:t>Before looking at the selection algorithm, we need to understand some things about controller actions.</a:t>
            </a:r>
          </a:p>
          <a:p>
            <a:r>
              <a:rPr lang="en-US" sz="1200" b="1" i="0" kern="1200" dirty="0" smtClean="0">
                <a:solidFill>
                  <a:schemeClr val="tx1"/>
                </a:solidFill>
                <a:effectLst/>
                <a:latin typeface="+mn-lt"/>
                <a:ea typeface="+mn-ea"/>
                <a:cs typeface="+mn-cs"/>
              </a:rPr>
              <a:t>Which methods on the controller are considered "actions"?</a:t>
            </a:r>
            <a:r>
              <a:rPr lang="en-US" sz="1200" b="0" i="0" kern="1200" dirty="0" smtClean="0">
                <a:solidFill>
                  <a:schemeClr val="tx1"/>
                </a:solidFill>
                <a:effectLst/>
                <a:latin typeface="+mn-lt"/>
                <a:ea typeface="+mn-ea"/>
                <a:cs typeface="+mn-cs"/>
              </a:rPr>
              <a:t> When selecting an action, the framework only looks at public instance methods on the controller. Also, it excludes </a:t>
            </a:r>
            <a:r>
              <a:rPr lang="en-US" sz="1200" b="0" i="0" u="none" strike="noStrike" kern="1200" dirty="0" smtClean="0">
                <a:solidFill>
                  <a:schemeClr val="tx1"/>
                </a:solidFill>
                <a:effectLst/>
                <a:latin typeface="+mn-lt"/>
                <a:ea typeface="+mn-ea"/>
                <a:cs typeface="+mn-cs"/>
                <a:hlinkClick r:id="rId3"/>
              </a:rPr>
              <a:t>"special name"</a:t>
            </a:r>
            <a:r>
              <a:rPr lang="en-US" sz="1200" b="0" i="0" kern="1200" dirty="0" smtClean="0">
                <a:solidFill>
                  <a:schemeClr val="tx1"/>
                </a:solidFill>
                <a:effectLst/>
                <a:latin typeface="+mn-lt"/>
                <a:ea typeface="+mn-ea"/>
                <a:cs typeface="+mn-cs"/>
              </a:rPr>
              <a:t> methods (constructors, events, operator overloads, and so forth), and methods inherited from the </a:t>
            </a:r>
            <a:r>
              <a:rPr lang="en-US" sz="1200" b="1" i="0" kern="1200" dirty="0" err="1" smtClean="0">
                <a:solidFill>
                  <a:schemeClr val="tx1"/>
                </a:solidFill>
                <a:effectLst/>
                <a:latin typeface="+mn-lt"/>
                <a:ea typeface="+mn-ea"/>
                <a:cs typeface="+mn-cs"/>
              </a:rPr>
              <a:t>ApiController</a:t>
            </a:r>
            <a:r>
              <a:rPr lang="en-US" sz="1200" b="0" i="0" kern="1200" dirty="0" smtClean="0">
                <a:solidFill>
                  <a:schemeClr val="tx1"/>
                </a:solidFill>
                <a:effectLst/>
                <a:latin typeface="+mn-lt"/>
                <a:ea typeface="+mn-ea"/>
                <a:cs typeface="+mn-cs"/>
              </a:rPr>
              <a:t> class.</a:t>
            </a:r>
          </a:p>
          <a:p>
            <a:r>
              <a:rPr lang="en-US" sz="1200" b="1" i="0" kern="1200" dirty="0" smtClean="0">
                <a:solidFill>
                  <a:schemeClr val="tx1"/>
                </a:solidFill>
                <a:effectLst/>
                <a:latin typeface="+mn-lt"/>
                <a:ea typeface="+mn-ea"/>
                <a:cs typeface="+mn-cs"/>
              </a:rPr>
              <a:t>HTTP Methods.</a:t>
            </a:r>
            <a:r>
              <a:rPr lang="en-US" sz="1200" b="0" i="0" kern="1200" dirty="0" smtClean="0">
                <a:solidFill>
                  <a:schemeClr val="tx1"/>
                </a:solidFill>
                <a:effectLst/>
                <a:latin typeface="+mn-lt"/>
                <a:ea typeface="+mn-ea"/>
                <a:cs typeface="+mn-cs"/>
              </a:rPr>
              <a:t> The framework only chooses actions that match the HTTP method of the request, determined as follows:</a:t>
            </a:r>
          </a:p>
          <a:p>
            <a:r>
              <a:rPr lang="en-US" sz="1200" b="0" i="0" kern="1200" dirty="0" smtClean="0">
                <a:solidFill>
                  <a:schemeClr val="tx1"/>
                </a:solidFill>
                <a:effectLst/>
                <a:latin typeface="+mn-lt"/>
                <a:ea typeface="+mn-ea"/>
                <a:cs typeface="+mn-cs"/>
              </a:rPr>
              <a:t>You can specify the HTTP method with an attribute: </a:t>
            </a:r>
            <a:r>
              <a:rPr lang="en-US" sz="1200" b="1" i="0" kern="1200" dirty="0" err="1" smtClean="0">
                <a:solidFill>
                  <a:schemeClr val="tx1"/>
                </a:solidFill>
                <a:effectLst/>
                <a:latin typeface="+mn-lt"/>
                <a:ea typeface="+mn-ea"/>
                <a:cs typeface="+mn-cs"/>
              </a:rPr>
              <a:t>AcceptVerbs</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HttpDelete</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HttpGet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HttpHead</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HttpOptions</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HttpPatch</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HttpPost</a:t>
            </a:r>
            <a:r>
              <a:rPr lang="en-US" sz="1200" b="0" i="0" kern="1200" dirty="0" smtClean="0">
                <a:solidFill>
                  <a:schemeClr val="tx1"/>
                </a:solidFill>
                <a:effectLst/>
                <a:latin typeface="+mn-lt"/>
                <a:ea typeface="+mn-ea"/>
                <a:cs typeface="+mn-cs"/>
              </a:rPr>
              <a:t>, or </a:t>
            </a:r>
            <a:r>
              <a:rPr lang="en-US" sz="1200" b="1" i="0" kern="1200" dirty="0" err="1" smtClean="0">
                <a:solidFill>
                  <a:schemeClr val="tx1"/>
                </a:solidFill>
                <a:effectLst/>
                <a:latin typeface="+mn-lt"/>
                <a:ea typeface="+mn-ea"/>
                <a:cs typeface="+mn-cs"/>
              </a:rPr>
              <a:t>HttpPut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Otherwise, if the name of the controller method starts with "Get", "Post", "Put", "Delete", "Head", "Options", or "Patch", then by convention the action supports that HTTP method.</a:t>
            </a:r>
          </a:p>
          <a:p>
            <a:r>
              <a:rPr lang="en-US" sz="1200" b="0" i="0" kern="1200" dirty="0" smtClean="0">
                <a:solidFill>
                  <a:schemeClr val="tx1"/>
                </a:solidFill>
                <a:effectLst/>
                <a:latin typeface="+mn-lt"/>
                <a:ea typeface="+mn-ea"/>
                <a:cs typeface="+mn-cs"/>
              </a:rPr>
              <a:t>If none of the above, the method supports POST.</a:t>
            </a:r>
          </a:p>
          <a:p>
            <a:r>
              <a:rPr lang="en-US" sz="1200" b="1" i="0" kern="1200" dirty="0" smtClean="0">
                <a:solidFill>
                  <a:schemeClr val="tx1"/>
                </a:solidFill>
                <a:effectLst/>
                <a:latin typeface="+mn-lt"/>
                <a:ea typeface="+mn-ea"/>
                <a:cs typeface="+mn-cs"/>
              </a:rPr>
              <a:t>Parameter Bindings.</a:t>
            </a:r>
            <a:r>
              <a:rPr lang="en-US" sz="1200" b="0" i="0" kern="1200" dirty="0" smtClean="0">
                <a:solidFill>
                  <a:schemeClr val="tx1"/>
                </a:solidFill>
                <a:effectLst/>
                <a:latin typeface="+mn-lt"/>
                <a:ea typeface="+mn-ea"/>
                <a:cs typeface="+mn-cs"/>
              </a:rPr>
              <a:t> A parameter binding is how Web API creates a value for a parameter. Here is the default rule for parameter binding:</a:t>
            </a:r>
          </a:p>
          <a:p>
            <a:r>
              <a:rPr lang="en-US" sz="1200" b="0" i="0" kern="1200" dirty="0" smtClean="0">
                <a:solidFill>
                  <a:schemeClr val="tx1"/>
                </a:solidFill>
                <a:effectLst/>
                <a:latin typeface="+mn-lt"/>
                <a:ea typeface="+mn-ea"/>
                <a:cs typeface="+mn-cs"/>
              </a:rPr>
              <a:t>Simple types are taken from the URI.</a:t>
            </a:r>
          </a:p>
          <a:p>
            <a:r>
              <a:rPr lang="en-US" sz="1200" b="0" i="0" kern="1200" dirty="0" smtClean="0">
                <a:solidFill>
                  <a:schemeClr val="tx1"/>
                </a:solidFill>
                <a:effectLst/>
                <a:latin typeface="+mn-lt"/>
                <a:ea typeface="+mn-ea"/>
                <a:cs typeface="+mn-cs"/>
              </a:rPr>
              <a:t>Complex types are taken from the request body.</a:t>
            </a:r>
          </a:p>
          <a:p>
            <a:r>
              <a:rPr lang="en-US" sz="1200" b="0" i="0" kern="1200" dirty="0" smtClean="0">
                <a:solidFill>
                  <a:schemeClr val="tx1"/>
                </a:solidFill>
                <a:effectLst/>
                <a:latin typeface="+mn-lt"/>
                <a:ea typeface="+mn-ea"/>
                <a:cs typeface="+mn-cs"/>
              </a:rPr>
              <a:t>Simple types include all of the </a:t>
            </a:r>
            <a:r>
              <a:rPr lang="en-US" sz="1200" b="0" i="0" u="none" strike="noStrike" kern="1200" dirty="0" smtClean="0">
                <a:solidFill>
                  <a:schemeClr val="tx1"/>
                </a:solidFill>
                <a:effectLst/>
                <a:latin typeface="+mn-lt"/>
                <a:ea typeface="+mn-ea"/>
                <a:cs typeface="+mn-cs"/>
                <a:hlinkClick r:id="rId4"/>
              </a:rPr>
              <a:t>.NET Framework primitive types</a:t>
            </a:r>
            <a:r>
              <a:rPr lang="en-US" sz="1200" b="0" i="0" kern="1200" dirty="0" smtClean="0">
                <a:solidFill>
                  <a:schemeClr val="tx1"/>
                </a:solidFill>
                <a:effectLst/>
                <a:latin typeface="+mn-lt"/>
                <a:ea typeface="+mn-ea"/>
                <a:cs typeface="+mn-cs"/>
              </a:rPr>
              <a:t>, plus </a:t>
            </a:r>
            <a:r>
              <a:rPr lang="en-US" sz="1200" b="1" i="0" kern="1200" dirty="0" err="1" smtClean="0">
                <a:solidFill>
                  <a:schemeClr val="tx1"/>
                </a:solidFill>
                <a:effectLst/>
                <a:latin typeface="+mn-lt"/>
                <a:ea typeface="+mn-ea"/>
                <a:cs typeface="+mn-cs"/>
              </a:rPr>
              <a:t>DateTime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Decimal</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Guid</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String</a:t>
            </a:r>
            <a:r>
              <a:rPr lang="en-US" sz="1200" b="0"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TimeSpan</a:t>
            </a:r>
            <a:r>
              <a:rPr lang="en-US" sz="1200" b="0" i="0" kern="1200" dirty="0" smtClean="0">
                <a:solidFill>
                  <a:schemeClr val="tx1"/>
                </a:solidFill>
                <a:effectLst/>
                <a:latin typeface="+mn-lt"/>
                <a:ea typeface="+mn-ea"/>
                <a:cs typeface="+mn-cs"/>
              </a:rPr>
              <a:t>. For each action, at most one parameter can read the request body.</a:t>
            </a:r>
          </a:p>
          <a:p>
            <a:r>
              <a:rPr lang="en-US" sz="1200" b="0" i="0" kern="1200" dirty="0" smtClean="0">
                <a:solidFill>
                  <a:schemeClr val="tx1"/>
                </a:solidFill>
                <a:effectLst/>
                <a:latin typeface="+mn-lt"/>
                <a:ea typeface="+mn-ea"/>
                <a:cs typeface="+mn-cs"/>
              </a:rPr>
              <a:t>Note</a:t>
            </a:r>
          </a:p>
          <a:p>
            <a:r>
              <a:rPr lang="en-US" sz="1200" b="0" i="0" kern="1200" dirty="0" smtClean="0">
                <a:solidFill>
                  <a:schemeClr val="tx1"/>
                </a:solidFill>
                <a:effectLst/>
                <a:latin typeface="+mn-lt"/>
                <a:ea typeface="+mn-ea"/>
                <a:cs typeface="+mn-cs"/>
              </a:rPr>
              <a:t>It is possible to override the default binding rules. See </a:t>
            </a:r>
            <a:r>
              <a:rPr lang="en-US" sz="1200" b="0" i="0" u="none" strike="noStrike" kern="1200" dirty="0" err="1" smtClean="0">
                <a:solidFill>
                  <a:schemeClr val="tx1"/>
                </a:solidFill>
                <a:effectLst/>
                <a:latin typeface="+mn-lt"/>
                <a:ea typeface="+mn-ea"/>
                <a:cs typeface="+mn-cs"/>
                <a:hlinkClick r:id="rId5"/>
              </a:rPr>
              <a:t>WebAPI</a:t>
            </a:r>
            <a:r>
              <a:rPr lang="en-US" sz="1200" b="0" i="0" u="none" strike="noStrike" kern="1200" dirty="0" smtClean="0">
                <a:solidFill>
                  <a:schemeClr val="tx1"/>
                </a:solidFill>
                <a:effectLst/>
                <a:latin typeface="+mn-lt"/>
                <a:ea typeface="+mn-ea"/>
                <a:cs typeface="+mn-cs"/>
                <a:hlinkClick r:id="rId5"/>
              </a:rPr>
              <a:t> Parameter binding under the hood</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With that background, here is the action selection algorithm.</a:t>
            </a:r>
          </a:p>
          <a:p>
            <a:r>
              <a:rPr lang="en-US" sz="1200" b="0" i="0" kern="1200" dirty="0" smtClean="0">
                <a:solidFill>
                  <a:schemeClr val="tx1"/>
                </a:solidFill>
                <a:effectLst/>
                <a:latin typeface="+mn-lt"/>
                <a:ea typeface="+mn-ea"/>
                <a:cs typeface="+mn-cs"/>
              </a:rPr>
              <a:t>Create a list of all actions on the controller that match the HTTP request method.</a:t>
            </a:r>
          </a:p>
          <a:p>
            <a:r>
              <a:rPr lang="en-US" sz="1200" b="0" i="0" kern="1200" dirty="0" smtClean="0">
                <a:solidFill>
                  <a:schemeClr val="tx1"/>
                </a:solidFill>
                <a:effectLst/>
                <a:latin typeface="+mn-lt"/>
                <a:ea typeface="+mn-ea"/>
                <a:cs typeface="+mn-cs"/>
              </a:rPr>
              <a:t>If the route dictionary has an "action" entry, remove actions whose name does not match this value.</a:t>
            </a:r>
          </a:p>
          <a:p>
            <a:r>
              <a:rPr lang="en-US" sz="1200" b="0" i="0" kern="1200" dirty="0" smtClean="0">
                <a:solidFill>
                  <a:schemeClr val="tx1"/>
                </a:solidFill>
                <a:effectLst/>
                <a:latin typeface="+mn-lt"/>
                <a:ea typeface="+mn-ea"/>
                <a:cs typeface="+mn-cs"/>
              </a:rPr>
              <a:t>Try to match action parameters to the URI, as follows:</a:t>
            </a:r>
          </a:p>
          <a:p>
            <a:pPr lvl="1"/>
            <a:r>
              <a:rPr lang="en-US" sz="1200" b="0" i="0" kern="1200" dirty="0" smtClean="0">
                <a:solidFill>
                  <a:schemeClr val="tx1"/>
                </a:solidFill>
                <a:effectLst/>
                <a:latin typeface="+mn-lt"/>
                <a:ea typeface="+mn-ea"/>
                <a:cs typeface="+mn-cs"/>
              </a:rPr>
              <a:t>For each action, get a list of the parameters that are a simple type, where the binding gets the parameter from the URI. Exclude optional parameters.</a:t>
            </a:r>
          </a:p>
          <a:p>
            <a:pPr lvl="1"/>
            <a:r>
              <a:rPr lang="en-US" sz="1200" b="0" i="0" kern="1200" dirty="0" smtClean="0">
                <a:solidFill>
                  <a:schemeClr val="tx1"/>
                </a:solidFill>
                <a:effectLst/>
                <a:latin typeface="+mn-lt"/>
                <a:ea typeface="+mn-ea"/>
                <a:cs typeface="+mn-cs"/>
              </a:rPr>
              <a:t>From this list, try to find a match for each parameter name, either in the route dictionary or in the URI query string. Matches are case insensitive and do not depend on the parameter order.</a:t>
            </a:r>
          </a:p>
          <a:p>
            <a:pPr lvl="1"/>
            <a:r>
              <a:rPr lang="en-US" sz="1200" b="0" i="0" kern="1200" dirty="0" smtClean="0">
                <a:solidFill>
                  <a:schemeClr val="tx1"/>
                </a:solidFill>
                <a:effectLst/>
                <a:latin typeface="+mn-lt"/>
                <a:ea typeface="+mn-ea"/>
                <a:cs typeface="+mn-cs"/>
              </a:rPr>
              <a:t>Select an action where every parameter in the list has a match in the URI.</a:t>
            </a:r>
          </a:p>
          <a:p>
            <a:pPr lvl="1"/>
            <a:r>
              <a:rPr lang="en-US" sz="1200" b="0" i="0" kern="1200" dirty="0" smtClean="0">
                <a:solidFill>
                  <a:schemeClr val="tx1"/>
                </a:solidFill>
                <a:effectLst/>
                <a:latin typeface="+mn-lt"/>
                <a:ea typeface="+mn-ea"/>
                <a:cs typeface="+mn-cs"/>
              </a:rPr>
              <a:t>If more that one action meets these criteria, pick the one with the most parameter matches.</a:t>
            </a:r>
          </a:p>
          <a:p>
            <a:r>
              <a:rPr lang="en-US" sz="1200" b="0" i="0" kern="1200" dirty="0" smtClean="0">
                <a:solidFill>
                  <a:schemeClr val="tx1"/>
                </a:solidFill>
                <a:effectLst/>
                <a:latin typeface="+mn-lt"/>
                <a:ea typeface="+mn-ea"/>
                <a:cs typeface="+mn-cs"/>
              </a:rPr>
              <a:t>Ignore actions with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NonAction</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a:t>
            </a:r>
          </a:p>
          <a:p>
            <a:r>
              <a:rPr lang="en-US" sz="1200" b="0" i="0" kern="1200" dirty="0" smtClean="0">
                <a:solidFill>
                  <a:schemeClr val="tx1"/>
                </a:solidFill>
                <a:effectLst/>
                <a:latin typeface="+mn-lt"/>
                <a:ea typeface="+mn-ea"/>
                <a:cs typeface="+mn-cs"/>
              </a:rPr>
              <a:t>Step #3 is probably the most confusing. The basic idea is that a parameter can get its value either from the URI, from the request body, or from a custom binding. For parameters that come from the URI, we want to ensure that the URI actually contains a value for that parameter, either in the path (via the route dictionary) or in the query string.</a:t>
            </a:r>
          </a:p>
          <a:p>
            <a:r>
              <a:rPr lang="en-US" sz="1200" b="0" i="0" kern="1200" dirty="0" smtClean="0">
                <a:solidFill>
                  <a:schemeClr val="tx1"/>
                </a:solidFill>
                <a:effectLst/>
                <a:latin typeface="+mn-lt"/>
                <a:ea typeface="+mn-ea"/>
                <a:cs typeface="+mn-cs"/>
              </a:rPr>
              <a:t>For example, consider the following action:</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void</a:t>
            </a:r>
            <a:r>
              <a:rPr lang="en-US" dirty="0" smtClean="0"/>
              <a:t> </a:t>
            </a:r>
            <a:r>
              <a:rPr lang="en-US" sz="1200" kern="1200" dirty="0" smtClean="0">
                <a:solidFill>
                  <a:schemeClr val="tx1"/>
                </a:solidFill>
                <a:effectLst/>
                <a:latin typeface="+mn-lt"/>
                <a:ea typeface="+mn-ea"/>
                <a:cs typeface="+mn-cs"/>
              </a:rPr>
              <a:t>Get</a:t>
            </a:r>
            <a:r>
              <a:rPr lang="en-US" dirty="0" smtClean="0"/>
              <a:t>(</a:t>
            </a:r>
            <a:r>
              <a:rPr lang="en-US" sz="1200" kern="1200" dirty="0" err="1" smtClean="0">
                <a:solidFill>
                  <a:schemeClr val="tx1"/>
                </a:solidFill>
                <a:effectLst/>
                <a:latin typeface="+mn-lt"/>
                <a:ea typeface="+mn-ea"/>
                <a:cs typeface="+mn-cs"/>
              </a:rPr>
              <a:t>int</a:t>
            </a:r>
            <a:r>
              <a:rPr lang="en-US" dirty="0" smtClean="0"/>
              <a:t> id) </a:t>
            </a:r>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id</a:t>
            </a:r>
            <a:r>
              <a:rPr lang="en-US" sz="1200" b="0" i="0" kern="1200" dirty="0" smtClean="0">
                <a:solidFill>
                  <a:schemeClr val="tx1"/>
                </a:solidFill>
                <a:effectLst/>
                <a:latin typeface="+mn-lt"/>
                <a:ea typeface="+mn-ea"/>
                <a:cs typeface="+mn-cs"/>
              </a:rPr>
              <a:t> parameter binds to the URI. Therefore, this action can only match a URI that contains a value for "id", either in the route dictionary or in the query string.</a:t>
            </a:r>
          </a:p>
          <a:p>
            <a:r>
              <a:rPr lang="en-US" sz="1200" b="0" i="0" kern="1200" dirty="0" smtClean="0">
                <a:solidFill>
                  <a:schemeClr val="tx1"/>
                </a:solidFill>
                <a:effectLst/>
                <a:latin typeface="+mn-lt"/>
                <a:ea typeface="+mn-ea"/>
                <a:cs typeface="+mn-cs"/>
              </a:rPr>
              <a:t>Optional parameters are an exception, because they are optional. For an optional parameter, it's OK if the binding can't get the value from the URI.</a:t>
            </a:r>
          </a:p>
          <a:p>
            <a:r>
              <a:rPr lang="en-US" sz="1200" b="0" i="0" kern="1200" dirty="0" smtClean="0">
                <a:solidFill>
                  <a:schemeClr val="tx1"/>
                </a:solidFill>
                <a:effectLst/>
                <a:latin typeface="+mn-lt"/>
                <a:ea typeface="+mn-ea"/>
                <a:cs typeface="+mn-cs"/>
              </a:rPr>
              <a:t>Complex types are an exception for a different reason. A complex type can only bind to the URI through a custom binding. But in that case, the framework cannot know in advance whether the parameter would bind to a particular URI. To find out, it would need to invoke the binding. The goal of the selection algorithm is to select an action from the static description, before invoking any bindings. Therefore, complex types are excluded from the matching algorithm.</a:t>
            </a:r>
          </a:p>
          <a:p>
            <a:r>
              <a:rPr lang="en-US" sz="1200" b="0" i="0" kern="1200" dirty="0" smtClean="0">
                <a:solidFill>
                  <a:schemeClr val="tx1"/>
                </a:solidFill>
                <a:effectLst/>
                <a:latin typeface="+mn-lt"/>
                <a:ea typeface="+mn-ea"/>
                <a:cs typeface="+mn-cs"/>
              </a:rPr>
              <a:t>After the action is selected, all parameter bindings are invoked.</a:t>
            </a:r>
          </a:p>
          <a:p>
            <a:r>
              <a:rPr lang="en-US" sz="1200" b="0" i="0" kern="1200" dirty="0" smtClean="0">
                <a:solidFill>
                  <a:schemeClr val="tx1"/>
                </a:solidFill>
                <a:effectLst/>
                <a:latin typeface="+mn-lt"/>
                <a:ea typeface="+mn-ea"/>
                <a:cs typeface="+mn-cs"/>
              </a:rPr>
              <a:t>Summary:</a:t>
            </a:r>
          </a:p>
          <a:p>
            <a:r>
              <a:rPr lang="en-US" sz="1200" b="0" i="0" kern="1200" dirty="0" smtClean="0">
                <a:solidFill>
                  <a:schemeClr val="tx1"/>
                </a:solidFill>
                <a:effectLst/>
                <a:latin typeface="+mn-lt"/>
                <a:ea typeface="+mn-ea"/>
                <a:cs typeface="+mn-cs"/>
              </a:rPr>
              <a:t>The action must match the HTTP method of the request.</a:t>
            </a:r>
          </a:p>
          <a:p>
            <a:r>
              <a:rPr lang="en-US" sz="1200" b="0" i="0" kern="1200" dirty="0" smtClean="0">
                <a:solidFill>
                  <a:schemeClr val="tx1"/>
                </a:solidFill>
                <a:effectLst/>
                <a:latin typeface="+mn-lt"/>
                <a:ea typeface="+mn-ea"/>
                <a:cs typeface="+mn-cs"/>
              </a:rPr>
              <a:t>The action name must match the "action" entry in the route dictionary, if present.</a:t>
            </a:r>
          </a:p>
          <a:p>
            <a:r>
              <a:rPr lang="en-US" sz="1200" b="0" i="0" kern="1200" dirty="0" smtClean="0">
                <a:solidFill>
                  <a:schemeClr val="tx1"/>
                </a:solidFill>
                <a:effectLst/>
                <a:latin typeface="+mn-lt"/>
                <a:ea typeface="+mn-ea"/>
                <a:cs typeface="+mn-cs"/>
              </a:rPr>
              <a:t>For every parameter of the action, if the parameter is taken from the URI, then the parameter name must be found either in the route dictionary or in the URI query string. (Optional parameters and parameters with complex types are excluded.)</a:t>
            </a:r>
          </a:p>
          <a:p>
            <a:r>
              <a:rPr lang="en-US" sz="1200" b="0" i="0" kern="1200" dirty="0" smtClean="0">
                <a:solidFill>
                  <a:schemeClr val="tx1"/>
                </a:solidFill>
                <a:effectLst/>
                <a:latin typeface="+mn-lt"/>
                <a:ea typeface="+mn-ea"/>
                <a:cs typeface="+mn-cs"/>
              </a:rPr>
              <a:t>Try to match the most number of parameters. The best match might be a method with no parameters.</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15</a:t>
            </a:fld>
            <a:endParaRPr lang="hr-HR"/>
          </a:p>
        </p:txBody>
      </p:sp>
    </p:spTree>
    <p:extLst>
      <p:ext uri="{BB962C8B-B14F-4D97-AF65-F5344CB8AC3E}">
        <p14:creationId xmlns:p14="http://schemas.microsoft.com/office/powerpoint/2010/main" val="3859975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Once a matching route is found, Web API selects the controller and the action:</a:t>
            </a:r>
          </a:p>
          <a:p>
            <a:r>
              <a:rPr lang="en-US" sz="1200" b="0" i="0" kern="1200" dirty="0" smtClean="0">
                <a:solidFill>
                  <a:schemeClr val="tx1"/>
                </a:solidFill>
                <a:effectLst/>
                <a:latin typeface="+mn-lt"/>
                <a:ea typeface="+mn-ea"/>
                <a:cs typeface="+mn-cs"/>
              </a:rPr>
              <a:t>To find the controller, Web API adds "Controller" to the value of the </a:t>
            </a:r>
            <a:r>
              <a:rPr lang="en-US" sz="1200" b="0" i="1" kern="1200" dirty="0" smtClean="0">
                <a:solidFill>
                  <a:schemeClr val="tx1"/>
                </a:solidFill>
                <a:effectLst/>
                <a:latin typeface="+mn-lt"/>
                <a:ea typeface="+mn-ea"/>
                <a:cs typeface="+mn-cs"/>
              </a:rPr>
              <a:t>{controller}</a:t>
            </a:r>
            <a:r>
              <a:rPr lang="en-US" sz="1200" b="0" i="0" kern="1200" dirty="0" smtClean="0">
                <a:solidFill>
                  <a:schemeClr val="tx1"/>
                </a:solidFill>
                <a:effectLst/>
                <a:latin typeface="+mn-lt"/>
                <a:ea typeface="+mn-ea"/>
                <a:cs typeface="+mn-cs"/>
              </a:rPr>
              <a:t> variable.</a:t>
            </a:r>
          </a:p>
          <a:p>
            <a:r>
              <a:rPr lang="en-US" sz="1200" b="0" i="0" kern="1200" dirty="0" smtClean="0">
                <a:solidFill>
                  <a:schemeClr val="tx1"/>
                </a:solidFill>
                <a:effectLst/>
                <a:latin typeface="+mn-lt"/>
                <a:ea typeface="+mn-ea"/>
                <a:cs typeface="+mn-cs"/>
              </a:rPr>
              <a:t>To find the action, Web API looks at the HTTP method, and then looks for an action whose name begins with that HTTP method name. For example, with a GET request, Web API looks for an action that starts with "Get...", such as "</a:t>
            </a:r>
            <a:r>
              <a:rPr lang="en-US" sz="1200" b="0" i="0" kern="1200" dirty="0" err="1" smtClean="0">
                <a:solidFill>
                  <a:schemeClr val="tx1"/>
                </a:solidFill>
                <a:effectLst/>
                <a:latin typeface="+mn-lt"/>
                <a:ea typeface="+mn-ea"/>
                <a:cs typeface="+mn-cs"/>
              </a:rPr>
              <a:t>GetContact</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GetAllContacts</a:t>
            </a:r>
            <a:r>
              <a:rPr lang="en-US" sz="1200" b="0" i="0" kern="1200" dirty="0" smtClean="0">
                <a:solidFill>
                  <a:schemeClr val="tx1"/>
                </a:solidFill>
                <a:effectLst/>
                <a:latin typeface="+mn-lt"/>
                <a:ea typeface="+mn-ea"/>
                <a:cs typeface="+mn-cs"/>
              </a:rPr>
              <a:t>". This convention applies only to GET, POST, PUT, and DELETE methods. You can enable other HTTP methods by using attributes on your controller. We'll see an example of that later.</a:t>
            </a:r>
          </a:p>
          <a:p>
            <a:r>
              <a:rPr lang="en-US" sz="1200" b="0" i="0" kern="1200" dirty="0" smtClean="0">
                <a:solidFill>
                  <a:schemeClr val="tx1"/>
                </a:solidFill>
                <a:effectLst/>
                <a:latin typeface="+mn-lt"/>
                <a:ea typeface="+mn-ea"/>
                <a:cs typeface="+mn-cs"/>
              </a:rPr>
              <a:t>Other placeholder variables in the route template, such as </a:t>
            </a:r>
            <a:r>
              <a:rPr lang="en-US" sz="1200" b="0" i="1" kern="1200" dirty="0" smtClean="0">
                <a:solidFill>
                  <a:schemeClr val="tx1"/>
                </a:solidFill>
                <a:effectLst/>
                <a:latin typeface="+mn-lt"/>
                <a:ea typeface="+mn-ea"/>
                <a:cs typeface="+mn-cs"/>
              </a:rPr>
              <a:t>{id},</a:t>
            </a:r>
            <a:r>
              <a:rPr lang="en-US" sz="1200" b="0" i="0" kern="1200" dirty="0" smtClean="0">
                <a:solidFill>
                  <a:schemeClr val="tx1"/>
                </a:solidFill>
                <a:effectLst/>
                <a:latin typeface="+mn-lt"/>
                <a:ea typeface="+mn-ea"/>
                <a:cs typeface="+mn-cs"/>
              </a:rPr>
              <a:t> are mapped to action parameters.</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16</a:t>
            </a:fld>
            <a:endParaRPr lang="hr-HR"/>
          </a:p>
        </p:txBody>
      </p:sp>
    </p:spTree>
    <p:extLst>
      <p:ext uri="{BB962C8B-B14F-4D97-AF65-F5344CB8AC3E}">
        <p14:creationId xmlns:p14="http://schemas.microsoft.com/office/powerpoint/2010/main" val="3167315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Instead of using the naming convention for HTTP methods, you can explicitly specify the HTTP method for an action by decorating the action method with the </a:t>
            </a:r>
            <a:r>
              <a:rPr lang="en-US" sz="1200" b="1" i="0" kern="1200" dirty="0" err="1" smtClean="0">
                <a:solidFill>
                  <a:schemeClr val="tx1"/>
                </a:solidFill>
                <a:effectLst/>
                <a:latin typeface="+mn-lt"/>
                <a:ea typeface="+mn-ea"/>
                <a:cs typeface="+mn-cs"/>
              </a:rPr>
              <a:t>HttpGet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HttpPut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HttpPost</a:t>
            </a:r>
            <a:r>
              <a:rPr lang="en-US" sz="1200" b="0" i="0" kern="1200" dirty="0" smtClean="0">
                <a:solidFill>
                  <a:schemeClr val="tx1"/>
                </a:solidFill>
                <a:effectLst/>
                <a:latin typeface="+mn-lt"/>
                <a:ea typeface="+mn-ea"/>
                <a:cs typeface="+mn-cs"/>
              </a:rPr>
              <a:t>, or </a:t>
            </a:r>
            <a:r>
              <a:rPr lang="en-US" sz="1200" b="1" i="0" kern="1200" dirty="0" err="1" smtClean="0">
                <a:solidFill>
                  <a:schemeClr val="tx1"/>
                </a:solidFill>
                <a:effectLst/>
                <a:latin typeface="+mn-lt"/>
                <a:ea typeface="+mn-ea"/>
                <a:cs typeface="+mn-cs"/>
              </a:rPr>
              <a:t>HttpDelete</a:t>
            </a:r>
            <a:r>
              <a:rPr lang="en-US" sz="1200" b="0" i="0" kern="1200" dirty="0" smtClean="0">
                <a:solidFill>
                  <a:schemeClr val="tx1"/>
                </a:solidFill>
                <a:effectLst/>
                <a:latin typeface="+mn-lt"/>
                <a:ea typeface="+mn-ea"/>
                <a:cs typeface="+mn-cs"/>
              </a:rPr>
              <a:t> attribute.</a:t>
            </a:r>
          </a:p>
          <a:p>
            <a:r>
              <a:rPr lang="en-US" sz="1200" b="0" i="0" kern="1200" dirty="0" smtClean="0">
                <a:solidFill>
                  <a:schemeClr val="tx1"/>
                </a:solidFill>
                <a:effectLst/>
                <a:latin typeface="+mn-lt"/>
                <a:ea typeface="+mn-ea"/>
                <a:cs typeface="+mn-cs"/>
              </a:rPr>
              <a:t>In the following example, the </a:t>
            </a:r>
            <a:r>
              <a:rPr lang="en-US" sz="1200" b="0" i="0" kern="1200" dirty="0" err="1" smtClean="0">
                <a:solidFill>
                  <a:schemeClr val="tx1"/>
                </a:solidFill>
                <a:effectLst/>
                <a:latin typeface="+mn-lt"/>
                <a:ea typeface="+mn-ea"/>
                <a:cs typeface="+mn-cs"/>
              </a:rPr>
              <a:t>FindProduct</a:t>
            </a:r>
            <a:r>
              <a:rPr lang="en-US" sz="1200" b="0" i="0" kern="1200" dirty="0" smtClean="0">
                <a:solidFill>
                  <a:schemeClr val="tx1"/>
                </a:solidFill>
                <a:effectLst/>
                <a:latin typeface="+mn-lt"/>
                <a:ea typeface="+mn-ea"/>
                <a:cs typeface="+mn-cs"/>
              </a:rPr>
              <a:t> method is mapped to GET requests:</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allow multiple HTTP methods for an action, or to allow HTTP methods other than GET, PUT, POST, and DELETE, use the </a:t>
            </a:r>
            <a:r>
              <a:rPr lang="en-US" sz="1200" b="1" i="0" kern="1200" dirty="0" err="1" smtClean="0">
                <a:solidFill>
                  <a:schemeClr val="tx1"/>
                </a:solidFill>
                <a:effectLst/>
                <a:latin typeface="+mn-lt"/>
                <a:ea typeface="+mn-ea"/>
                <a:cs typeface="+mn-cs"/>
              </a:rPr>
              <a:t>AcceptVerbs</a:t>
            </a:r>
            <a:r>
              <a:rPr lang="en-US" sz="1200" b="0" i="0" kern="1200" dirty="0" smtClean="0">
                <a:solidFill>
                  <a:schemeClr val="tx1"/>
                </a:solidFill>
                <a:effectLst/>
                <a:latin typeface="+mn-lt"/>
                <a:ea typeface="+mn-ea"/>
                <a:cs typeface="+mn-cs"/>
              </a:rPr>
              <a:t> attribute, which takes a list of HTTP methods.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17</a:t>
            </a:fld>
            <a:endParaRPr lang="hr-HR"/>
          </a:p>
        </p:txBody>
      </p:sp>
    </p:spTree>
    <p:extLst>
      <p:ext uri="{BB962C8B-B14F-4D97-AF65-F5344CB8AC3E}">
        <p14:creationId xmlns:p14="http://schemas.microsoft.com/office/powerpoint/2010/main" val="3552022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sz="1200" b="0" i="0" kern="1200" dirty="0" smtClean="0">
                <a:solidFill>
                  <a:schemeClr val="tx1"/>
                </a:solidFill>
                <a:effectLst/>
                <a:latin typeface="+mn-lt"/>
                <a:ea typeface="+mn-ea"/>
                <a:cs typeface="+mn-cs"/>
              </a:rPr>
              <a:t>https://docs.microsoft.com/en-us/aspnet/web-api/overview/web-api-routing-and-actions/attribute-routing-in-web-api-2</a:t>
            </a: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Why Attribute Routing?</a:t>
            </a:r>
          </a:p>
          <a:p>
            <a:r>
              <a:rPr lang="en-US" sz="1200" b="0" i="0" kern="1200" dirty="0" smtClean="0">
                <a:solidFill>
                  <a:schemeClr val="tx1"/>
                </a:solidFill>
                <a:effectLst/>
                <a:latin typeface="+mn-lt"/>
                <a:ea typeface="+mn-ea"/>
                <a:cs typeface="+mn-cs"/>
              </a:rPr>
              <a:t>The first release of Web API used </a:t>
            </a:r>
            <a:r>
              <a:rPr lang="en-US" sz="1200" b="0" i="1" kern="1200" dirty="0" smtClean="0">
                <a:solidFill>
                  <a:schemeClr val="tx1"/>
                </a:solidFill>
                <a:effectLst/>
                <a:latin typeface="+mn-lt"/>
                <a:ea typeface="+mn-ea"/>
                <a:cs typeface="+mn-cs"/>
              </a:rPr>
              <a:t>convention-based</a:t>
            </a:r>
            <a:r>
              <a:rPr lang="en-US" sz="1200" b="0" i="0" kern="1200" dirty="0" smtClean="0">
                <a:solidFill>
                  <a:schemeClr val="tx1"/>
                </a:solidFill>
                <a:effectLst/>
                <a:latin typeface="+mn-lt"/>
                <a:ea typeface="+mn-ea"/>
                <a:cs typeface="+mn-cs"/>
              </a:rPr>
              <a:t> routing. In that type of routing, you define one or more route templates, which are basically parameterized strings. When the framework receives a request, it matches the URI against the route template. (For more information about convention-based routing, see </a:t>
            </a:r>
            <a:r>
              <a:rPr lang="en-US" sz="1200" b="0" i="0" u="none" strike="noStrike" kern="1200" dirty="0" smtClean="0">
                <a:solidFill>
                  <a:schemeClr val="tx1"/>
                </a:solidFill>
                <a:effectLst/>
                <a:latin typeface="+mn-lt"/>
                <a:ea typeface="+mn-ea"/>
                <a:cs typeface="+mn-cs"/>
                <a:hlinkClick r:id="rId3"/>
              </a:rPr>
              <a:t>Routing in ASP.NET Web API</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One advantage of convention-based routing is that templates are defined in a single place, and the routing rules are applied consistently across all controllers. Unfortunately, convention-based routing makes it hard to support certain URI patterns that are common in RESTful APIs. For example, resources often contain child resources: Customers have orders, movies have actors, books have authors, and so forth. It's natural to create URIs that reflect these relations:</a:t>
            </a:r>
          </a:p>
          <a:p>
            <a:r>
              <a:rPr lang="en-US" sz="1200" b="0" i="0" kern="1200" dirty="0" smtClean="0">
                <a:solidFill>
                  <a:schemeClr val="tx1"/>
                </a:solidFill>
                <a:effectLst/>
                <a:latin typeface="+mn-lt"/>
                <a:ea typeface="+mn-ea"/>
                <a:cs typeface="+mn-cs"/>
              </a:rPr>
              <a:t>/customers/1/orders</a:t>
            </a:r>
          </a:p>
          <a:p>
            <a:r>
              <a:rPr lang="en-US" sz="1200" b="0" i="0" kern="1200" dirty="0" smtClean="0">
                <a:solidFill>
                  <a:schemeClr val="tx1"/>
                </a:solidFill>
                <a:effectLst/>
                <a:latin typeface="+mn-lt"/>
                <a:ea typeface="+mn-ea"/>
                <a:cs typeface="+mn-cs"/>
              </a:rPr>
              <a:t>This type of URI is difficult to create using convention-based routing. Although it can be done, the results don't scale well if you have many controllers or resource types.</a:t>
            </a:r>
          </a:p>
          <a:p>
            <a:r>
              <a:rPr lang="en-US" sz="1200" b="0" i="0" kern="1200" dirty="0" smtClean="0">
                <a:solidFill>
                  <a:schemeClr val="tx1"/>
                </a:solidFill>
                <a:effectLst/>
                <a:latin typeface="+mn-lt"/>
                <a:ea typeface="+mn-ea"/>
                <a:cs typeface="+mn-cs"/>
              </a:rPr>
              <a:t>With attribute routing, it's trivial to define a route for this URI. You simply add an attribute to the controller action:</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dirty="0" smtClean="0"/>
              <a:t>[Route(</a:t>
            </a:r>
            <a:r>
              <a:rPr lang="en-US" sz="1200" kern="1200" dirty="0" smtClean="0">
                <a:solidFill>
                  <a:schemeClr val="tx1"/>
                </a:solidFill>
                <a:effectLst/>
                <a:latin typeface="+mn-lt"/>
                <a:ea typeface="+mn-ea"/>
                <a:cs typeface="+mn-cs"/>
              </a:rPr>
              <a:t>"customers/{</a:t>
            </a:r>
            <a:r>
              <a:rPr lang="en-US" sz="1200" kern="1200" dirty="0" err="1" smtClean="0">
                <a:solidFill>
                  <a:schemeClr val="tx1"/>
                </a:solidFill>
                <a:effectLst/>
                <a:latin typeface="+mn-lt"/>
                <a:ea typeface="+mn-ea"/>
                <a:cs typeface="+mn-cs"/>
              </a:rPr>
              <a:t>customerId</a:t>
            </a:r>
            <a:r>
              <a:rPr lang="en-US" sz="1200" kern="1200" dirty="0" smtClean="0">
                <a:solidFill>
                  <a:schemeClr val="tx1"/>
                </a:solidFill>
                <a:effectLst/>
                <a:latin typeface="+mn-lt"/>
                <a:ea typeface="+mn-ea"/>
                <a:cs typeface="+mn-cs"/>
              </a:rPr>
              <a:t>}/orders"</a:t>
            </a:r>
            <a:r>
              <a:rPr lang="en-US" dirty="0" smtClean="0"/>
              <a:t>)] </a:t>
            </a:r>
            <a:r>
              <a:rPr lang="en-US" sz="1200" kern="1200" dirty="0" smtClean="0">
                <a:solidFill>
                  <a:schemeClr val="tx1"/>
                </a:solidFill>
                <a:effectLst/>
                <a:latin typeface="+mn-lt"/>
                <a:ea typeface="+mn-ea"/>
                <a:cs typeface="+mn-cs"/>
              </a:rPr>
              <a:t>public</a:t>
            </a:r>
            <a:r>
              <a:rPr lang="en-US" dirty="0" smtClean="0"/>
              <a:t> </a:t>
            </a:r>
            <a:r>
              <a:rPr lang="en-US" dirty="0" err="1" smtClean="0"/>
              <a:t>IEnumerable</a:t>
            </a:r>
            <a:r>
              <a:rPr lang="en-US" dirty="0" smtClean="0"/>
              <a:t>&lt;Order&gt; </a:t>
            </a:r>
            <a:r>
              <a:rPr lang="en-US" sz="1200" kern="1200" dirty="0" err="1" smtClean="0">
                <a:solidFill>
                  <a:schemeClr val="tx1"/>
                </a:solidFill>
                <a:effectLst/>
                <a:latin typeface="+mn-lt"/>
                <a:ea typeface="+mn-ea"/>
                <a:cs typeface="+mn-cs"/>
              </a:rPr>
              <a:t>GetOrdersByCustomer</a:t>
            </a:r>
            <a:r>
              <a:rPr lang="en-US" dirty="0" smtClean="0"/>
              <a:t>(</a:t>
            </a:r>
            <a:r>
              <a:rPr lang="en-US" sz="1200" kern="1200" dirty="0" err="1" smtClean="0">
                <a:solidFill>
                  <a:schemeClr val="tx1"/>
                </a:solidFill>
                <a:effectLst/>
                <a:latin typeface="+mn-lt"/>
                <a:ea typeface="+mn-ea"/>
                <a:cs typeface="+mn-cs"/>
              </a:rPr>
              <a:t>int</a:t>
            </a:r>
            <a:r>
              <a:rPr lang="en-US" dirty="0" smtClean="0"/>
              <a:t> </a:t>
            </a:r>
            <a:r>
              <a:rPr lang="en-US" dirty="0" err="1" smtClean="0"/>
              <a:t>customerId</a:t>
            </a:r>
            <a:r>
              <a:rPr lang="en-US" dirty="0" smtClean="0"/>
              <a:t>) { ... } </a:t>
            </a:r>
            <a:r>
              <a:rPr lang="en-US" sz="1200" b="0" i="0" kern="1200" dirty="0" smtClean="0">
                <a:solidFill>
                  <a:schemeClr val="tx1"/>
                </a:solidFill>
                <a:effectLst/>
                <a:latin typeface="+mn-lt"/>
                <a:ea typeface="+mn-ea"/>
                <a:cs typeface="+mn-cs"/>
              </a:rPr>
              <a:t>Here are some other patterns that attribute routing makes easy.</a:t>
            </a:r>
          </a:p>
          <a:p>
            <a:r>
              <a:rPr lang="en-US" sz="1200" b="1" i="0" kern="1200" dirty="0" smtClean="0">
                <a:solidFill>
                  <a:schemeClr val="tx1"/>
                </a:solidFill>
                <a:effectLst/>
                <a:latin typeface="+mn-lt"/>
                <a:ea typeface="+mn-ea"/>
                <a:cs typeface="+mn-cs"/>
              </a:rPr>
              <a:t>API versioning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example,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/v1/products" would be routed to a different controller than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/v2/products".</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/v1/products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/v2/products</a:t>
            </a:r>
          </a:p>
          <a:p>
            <a:r>
              <a:rPr lang="en-US" sz="1200" b="1" i="0" kern="1200" dirty="0" smtClean="0">
                <a:solidFill>
                  <a:schemeClr val="tx1"/>
                </a:solidFill>
                <a:effectLst/>
                <a:latin typeface="+mn-lt"/>
                <a:ea typeface="+mn-ea"/>
                <a:cs typeface="+mn-cs"/>
              </a:rPr>
              <a:t>Overloaded URI segments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example, "1" is an order number, but "pending" maps to a collection.</a:t>
            </a:r>
          </a:p>
          <a:p>
            <a:r>
              <a:rPr lang="en-US" sz="1200" b="0" i="0" kern="1200" dirty="0" smtClean="0">
                <a:solidFill>
                  <a:schemeClr val="tx1"/>
                </a:solidFill>
                <a:effectLst/>
                <a:latin typeface="+mn-lt"/>
                <a:ea typeface="+mn-ea"/>
                <a:cs typeface="+mn-cs"/>
              </a:rPr>
              <a:t>/orders/1</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/orders/pending</a:t>
            </a:r>
          </a:p>
          <a:p>
            <a:r>
              <a:rPr lang="en-US" sz="1200" b="1" i="0" kern="1200" dirty="0" err="1" smtClean="0">
                <a:solidFill>
                  <a:schemeClr val="tx1"/>
                </a:solidFill>
                <a:effectLst/>
                <a:latin typeface="+mn-lt"/>
                <a:ea typeface="+mn-ea"/>
                <a:cs typeface="+mn-cs"/>
              </a:rPr>
              <a:t>Mulitple</a:t>
            </a:r>
            <a:r>
              <a:rPr lang="en-US" sz="1200" b="1" i="0" kern="1200" dirty="0" smtClean="0">
                <a:solidFill>
                  <a:schemeClr val="tx1"/>
                </a:solidFill>
                <a:effectLst/>
                <a:latin typeface="+mn-lt"/>
                <a:ea typeface="+mn-ea"/>
                <a:cs typeface="+mn-cs"/>
              </a:rPr>
              <a:t> parameter types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example, "1" is an order number, but "2013/06/16" specifies a date.</a:t>
            </a:r>
          </a:p>
          <a:p>
            <a:r>
              <a:rPr lang="en-US" sz="1200" b="0" i="0" kern="1200" dirty="0" smtClean="0">
                <a:solidFill>
                  <a:schemeClr val="tx1"/>
                </a:solidFill>
                <a:effectLst/>
                <a:latin typeface="+mn-lt"/>
                <a:ea typeface="+mn-ea"/>
                <a:cs typeface="+mn-cs"/>
              </a:rPr>
              <a:t>/orders/1</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/orders/2013/06/16</a:t>
            </a:r>
          </a:p>
          <a:p>
            <a:r>
              <a:rPr lang="en-US" sz="1200" b="0" i="0" kern="1200" dirty="0" smtClean="0">
                <a:solidFill>
                  <a:schemeClr val="tx1"/>
                </a:solidFill>
                <a:effectLst/>
                <a:latin typeface="+mn-lt"/>
                <a:ea typeface="+mn-ea"/>
                <a:cs typeface="+mn-cs"/>
              </a:rPr>
              <a:t>Enabling Attribute Routing</a:t>
            </a:r>
          </a:p>
          <a:p>
            <a:r>
              <a:rPr lang="en-US" sz="1200" b="0" i="0" kern="1200" dirty="0" smtClean="0">
                <a:solidFill>
                  <a:schemeClr val="tx1"/>
                </a:solidFill>
                <a:effectLst/>
                <a:latin typeface="+mn-lt"/>
                <a:ea typeface="+mn-ea"/>
                <a:cs typeface="+mn-cs"/>
              </a:rPr>
              <a:t>To enable attribute routing, call </a:t>
            </a:r>
            <a:r>
              <a:rPr lang="en-US" sz="1200" b="1" i="0" kern="1200" dirty="0" err="1" smtClean="0">
                <a:solidFill>
                  <a:schemeClr val="tx1"/>
                </a:solidFill>
                <a:effectLst/>
                <a:latin typeface="+mn-lt"/>
                <a:ea typeface="+mn-ea"/>
                <a:cs typeface="+mn-cs"/>
              </a:rPr>
              <a:t>MapHttpAttributeRoutes</a:t>
            </a:r>
            <a:r>
              <a:rPr lang="en-US" sz="1200" b="0" i="0" kern="1200" dirty="0" smtClean="0">
                <a:solidFill>
                  <a:schemeClr val="tx1"/>
                </a:solidFill>
                <a:effectLst/>
                <a:latin typeface="+mn-lt"/>
                <a:ea typeface="+mn-ea"/>
                <a:cs typeface="+mn-cs"/>
              </a:rPr>
              <a:t> during configuration. This extension method is defined in the </a:t>
            </a:r>
            <a:r>
              <a:rPr lang="en-US" sz="1200" b="1" i="0" kern="1200" dirty="0" err="1" smtClean="0">
                <a:solidFill>
                  <a:schemeClr val="tx1"/>
                </a:solidFill>
                <a:effectLst/>
                <a:latin typeface="+mn-lt"/>
                <a:ea typeface="+mn-ea"/>
                <a:cs typeface="+mn-cs"/>
              </a:rPr>
              <a:t>System.Web.Http.HttpConfigurationExtensions</a:t>
            </a:r>
            <a:r>
              <a:rPr lang="en-US" sz="1200" b="0" i="0" kern="1200" dirty="0" smtClean="0">
                <a:solidFill>
                  <a:schemeClr val="tx1"/>
                </a:solidFill>
                <a:effectLst/>
                <a:latin typeface="+mn-lt"/>
                <a:ea typeface="+mn-ea"/>
                <a:cs typeface="+mn-cs"/>
              </a:rPr>
              <a:t> class.</a:t>
            </a:r>
          </a:p>
          <a:p>
            <a:endParaRPr lang="hr-HR" dirty="0" smtClean="0"/>
          </a:p>
          <a:p>
            <a:endParaRPr lang="hr-HR" dirty="0" smtClean="0"/>
          </a:p>
          <a:p>
            <a:r>
              <a:rPr lang="en-US" sz="1200" kern="1200" dirty="0" smtClean="0">
                <a:solidFill>
                  <a:schemeClr val="tx1"/>
                </a:solidFill>
                <a:effectLst/>
                <a:latin typeface="+mn-lt"/>
                <a:ea typeface="+mn-ea"/>
                <a:cs typeface="+mn-cs"/>
              </a:rPr>
              <a:t>protected</a:t>
            </a:r>
            <a:r>
              <a:rPr lang="en-US" dirty="0" smtClean="0"/>
              <a:t> </a:t>
            </a:r>
            <a:r>
              <a:rPr lang="en-US" sz="1200" kern="1200" dirty="0" smtClean="0">
                <a:solidFill>
                  <a:schemeClr val="tx1"/>
                </a:solidFill>
                <a:effectLst/>
                <a:latin typeface="+mn-lt"/>
                <a:ea typeface="+mn-ea"/>
                <a:cs typeface="+mn-cs"/>
              </a:rPr>
              <a:t>void</a:t>
            </a:r>
            <a:r>
              <a:rPr lang="en-US" dirty="0" smtClean="0"/>
              <a:t> </a:t>
            </a:r>
            <a:r>
              <a:rPr lang="en-US" sz="1200" kern="1200" dirty="0" err="1" smtClean="0">
                <a:solidFill>
                  <a:schemeClr val="tx1"/>
                </a:solidFill>
                <a:effectLst/>
                <a:latin typeface="+mn-lt"/>
                <a:ea typeface="+mn-ea"/>
                <a:cs typeface="+mn-cs"/>
              </a:rPr>
              <a:t>Application_Start</a:t>
            </a:r>
            <a:r>
              <a:rPr lang="en-US" dirty="0" smtClean="0"/>
              <a:t>() { </a:t>
            </a:r>
            <a:r>
              <a:rPr lang="en-US" sz="1200" kern="1200" dirty="0" smtClean="0">
                <a:solidFill>
                  <a:schemeClr val="tx1"/>
                </a:solidFill>
                <a:effectLst/>
                <a:latin typeface="+mn-lt"/>
                <a:ea typeface="+mn-ea"/>
                <a:cs typeface="+mn-cs"/>
              </a:rPr>
              <a:t>// WARNING - Not compatible with attribute routing.</a:t>
            </a:r>
            <a:r>
              <a:rPr lang="en-US" dirty="0" smtClean="0"/>
              <a:t> </a:t>
            </a:r>
            <a:r>
              <a:rPr lang="en-US" dirty="0" err="1" smtClean="0"/>
              <a:t>WebApiConfig.Register</a:t>
            </a:r>
            <a:r>
              <a:rPr lang="en-US" dirty="0" smtClean="0"/>
              <a:t>(</a:t>
            </a:r>
            <a:r>
              <a:rPr lang="en-US" dirty="0" err="1" smtClean="0"/>
              <a:t>GlobalConfiguration.Configuration</a:t>
            </a:r>
            <a:r>
              <a:rPr lang="en-US" dirty="0" smtClean="0"/>
              <a:t>); } </a:t>
            </a:r>
            <a:r>
              <a:rPr lang="en-US" sz="1200" b="0" i="0" kern="1200" dirty="0" smtClean="0">
                <a:solidFill>
                  <a:schemeClr val="tx1"/>
                </a:solidFill>
                <a:effectLst/>
                <a:latin typeface="+mn-lt"/>
                <a:ea typeface="+mn-ea"/>
                <a:cs typeface="+mn-cs"/>
              </a:rPr>
              <a:t>If attribute routing is enabled, this code will throw an exception. If you upgrade an existing Web API project to use attribute routing, make sure to update this configuration code to the following:</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protected</a:t>
            </a:r>
            <a:r>
              <a:rPr lang="en-US" dirty="0" smtClean="0"/>
              <a:t> </a:t>
            </a:r>
            <a:r>
              <a:rPr lang="en-US" sz="1200" kern="1200" dirty="0" smtClean="0">
                <a:solidFill>
                  <a:schemeClr val="tx1"/>
                </a:solidFill>
                <a:effectLst/>
                <a:latin typeface="+mn-lt"/>
                <a:ea typeface="+mn-ea"/>
                <a:cs typeface="+mn-cs"/>
              </a:rPr>
              <a:t>void</a:t>
            </a:r>
            <a:r>
              <a:rPr lang="en-US" dirty="0" smtClean="0"/>
              <a:t> </a:t>
            </a:r>
            <a:r>
              <a:rPr lang="en-US" sz="1200" kern="1200" dirty="0" err="1" smtClean="0">
                <a:solidFill>
                  <a:schemeClr val="tx1"/>
                </a:solidFill>
                <a:effectLst/>
                <a:latin typeface="+mn-lt"/>
                <a:ea typeface="+mn-ea"/>
                <a:cs typeface="+mn-cs"/>
              </a:rPr>
              <a:t>Application_Start</a:t>
            </a:r>
            <a:r>
              <a:rPr lang="en-US" dirty="0" smtClean="0"/>
              <a:t>() { </a:t>
            </a:r>
            <a:r>
              <a:rPr lang="en-US" sz="1200" kern="1200" dirty="0" smtClean="0">
                <a:solidFill>
                  <a:schemeClr val="tx1"/>
                </a:solidFill>
                <a:effectLst/>
                <a:latin typeface="+mn-lt"/>
                <a:ea typeface="+mn-ea"/>
                <a:cs typeface="+mn-cs"/>
              </a:rPr>
              <a:t>// Pass a delegate to the Configure method.</a:t>
            </a:r>
            <a:r>
              <a:rPr lang="en-US" dirty="0" smtClean="0"/>
              <a:t> </a:t>
            </a:r>
            <a:r>
              <a:rPr lang="en-US" dirty="0" err="1" smtClean="0">
                <a:effectLst/>
              </a:rPr>
              <a:t>GlobalConfiguration.Configure</a:t>
            </a:r>
            <a:r>
              <a:rPr lang="en-US" dirty="0" smtClean="0">
                <a:effectLst/>
              </a:rPr>
              <a:t>(</a:t>
            </a:r>
            <a:r>
              <a:rPr lang="en-US" dirty="0" err="1" smtClean="0">
                <a:effectLst/>
              </a:rPr>
              <a:t>WebApiConfig.Register</a:t>
            </a:r>
            <a:r>
              <a:rPr lang="en-US" dirty="0" smtClean="0">
                <a:effectLst/>
              </a:rPr>
              <a:t>);</a:t>
            </a:r>
            <a:r>
              <a:rPr lang="en-US" dirty="0" smtClean="0"/>
              <a:t> }</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19</a:t>
            </a:fld>
            <a:endParaRPr lang="hr-HR"/>
          </a:p>
        </p:txBody>
      </p:sp>
    </p:spTree>
    <p:extLst>
      <p:ext uri="{BB962C8B-B14F-4D97-AF65-F5344CB8AC3E}">
        <p14:creationId xmlns:p14="http://schemas.microsoft.com/office/powerpoint/2010/main" val="3679082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Usporedba </a:t>
            </a:r>
            <a:r>
              <a:rPr lang="hr-HR" dirty="0" err="1" smtClean="0"/>
              <a:t>Mvc</a:t>
            </a:r>
            <a:r>
              <a:rPr lang="hr-HR" dirty="0" smtClean="0"/>
              <a:t> , </a:t>
            </a:r>
            <a:r>
              <a:rPr lang="hr-HR" dirty="0" err="1" smtClean="0"/>
              <a:t>Mvc</a:t>
            </a:r>
            <a:r>
              <a:rPr lang="hr-HR" dirty="0" smtClean="0"/>
              <a:t>-JSON</a:t>
            </a:r>
            <a:r>
              <a:rPr lang="hr-HR" baseline="0" dirty="0" smtClean="0"/>
              <a:t> , </a:t>
            </a:r>
            <a:r>
              <a:rPr lang="hr-HR" baseline="0" dirty="0" err="1" smtClean="0"/>
              <a:t>WebAPI</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20</a:t>
            </a:fld>
            <a:endParaRPr lang="hr-HR"/>
          </a:p>
        </p:txBody>
      </p:sp>
    </p:spTree>
    <p:extLst>
      <p:ext uri="{BB962C8B-B14F-4D97-AF65-F5344CB8AC3E}">
        <p14:creationId xmlns:p14="http://schemas.microsoft.com/office/powerpoint/2010/main" val="91248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Koraci:</a:t>
            </a:r>
          </a:p>
          <a:p>
            <a:pPr marL="228600" indent="-228600">
              <a:buAutoNum type="arabicParenR"/>
            </a:pPr>
            <a:r>
              <a:rPr lang="hr-HR" baseline="0" dirty="0" smtClean="0"/>
              <a:t>Kreirati </a:t>
            </a:r>
            <a:r>
              <a:rPr lang="hr-HR" baseline="0" dirty="0" err="1" smtClean="0"/>
              <a:t>ProductsController</a:t>
            </a:r>
            <a:r>
              <a:rPr lang="hr-HR" baseline="0" dirty="0" smtClean="0"/>
              <a:t> , </a:t>
            </a:r>
          </a:p>
          <a:p>
            <a:pPr marL="228600" indent="-228600">
              <a:buAutoNum type="arabicParenR"/>
            </a:pPr>
            <a:r>
              <a:rPr lang="hr-HR" baseline="0" dirty="0" smtClean="0"/>
              <a:t>kreirati metodu </a:t>
            </a:r>
            <a:r>
              <a:rPr lang="hr-HR" baseline="0" dirty="0" err="1" smtClean="0"/>
              <a:t>GetProduct</a:t>
            </a:r>
            <a:r>
              <a:rPr lang="hr-HR" baseline="0" dirty="0" smtClean="0"/>
              <a:t> </a:t>
            </a:r>
            <a:r>
              <a:rPr lang="hr-HR" baseline="0" dirty="0" smtClean="0">
                <a:sym typeface="Wingdings" panose="05000000000000000000" pitchFamily="2" charset="2"/>
              </a:rPr>
              <a:t> </a:t>
            </a:r>
            <a:r>
              <a:rPr lang="hr-HR" baseline="0" dirty="0" err="1" smtClean="0">
                <a:sym typeface="Wingdings" panose="05000000000000000000" pitchFamily="2" charset="2"/>
              </a:rPr>
              <a:t>throw</a:t>
            </a:r>
            <a:r>
              <a:rPr lang="hr-HR" baseline="0" dirty="0" smtClean="0">
                <a:sym typeface="Wingdings" panose="05000000000000000000" pitchFamily="2" charset="2"/>
              </a:rPr>
              <a:t> </a:t>
            </a:r>
            <a:r>
              <a:rPr lang="hr-HR" baseline="0" dirty="0" err="1" smtClean="0">
                <a:sym typeface="Wingdings" panose="05000000000000000000" pitchFamily="2" charset="2"/>
              </a:rPr>
              <a:t>new</a:t>
            </a:r>
            <a:r>
              <a:rPr lang="hr-HR" baseline="0" dirty="0" smtClean="0">
                <a:sym typeface="Wingdings" panose="05000000000000000000" pitchFamily="2" charset="2"/>
              </a:rPr>
              <a:t> </a:t>
            </a:r>
            <a:r>
              <a:rPr lang="hr-HR" baseline="0" dirty="0" err="1" smtClean="0">
                <a:sym typeface="Wingdings" panose="05000000000000000000" pitchFamily="2" charset="2"/>
              </a:rPr>
              <a:t>NotImplementedException</a:t>
            </a:r>
            <a:r>
              <a:rPr lang="hr-HR" baseline="0" dirty="0" smtClean="0">
                <a:sym typeface="Wingdings" panose="05000000000000000000" pitchFamily="2" charset="2"/>
              </a:rPr>
              <a:t>  TEST</a:t>
            </a:r>
          </a:p>
          <a:p>
            <a:pPr marL="228600" indent="-228600">
              <a:buAutoNum type="arabicParenR"/>
            </a:pPr>
            <a:r>
              <a:rPr lang="hr-HR" baseline="0" dirty="0" smtClean="0"/>
              <a:t>kreirati </a:t>
            </a:r>
            <a:r>
              <a:rPr lang="hr-HR" baseline="0" dirty="0" err="1" smtClean="0"/>
              <a:t>Product</a:t>
            </a:r>
            <a:r>
              <a:rPr lang="hr-HR" baseline="0" dirty="0" smtClean="0"/>
              <a:t> klasu u </a:t>
            </a:r>
            <a:r>
              <a:rPr lang="hr-HR" baseline="0" dirty="0" err="1" smtClean="0"/>
              <a:t>Models</a:t>
            </a:r>
            <a:r>
              <a:rPr lang="hr-HR" baseline="0" dirty="0" smtClean="0"/>
              <a:t> direktoriju, kreirati </a:t>
            </a:r>
            <a:r>
              <a:rPr lang="hr-HR" baseline="0" dirty="0" err="1" smtClean="0"/>
              <a:t>dummy</a:t>
            </a:r>
            <a:r>
              <a:rPr lang="hr-HR" baseline="0" dirty="0" smtClean="0"/>
              <a:t> </a:t>
            </a:r>
            <a:r>
              <a:rPr lang="hr-HR" baseline="0" dirty="0" err="1" smtClean="0"/>
              <a:t>Product</a:t>
            </a:r>
            <a:r>
              <a:rPr lang="hr-HR" baseline="0" dirty="0" smtClean="0"/>
              <a:t> POCO objekt u metodi </a:t>
            </a:r>
            <a:r>
              <a:rPr lang="hr-HR" baseline="0" dirty="0" smtClean="0">
                <a:sym typeface="Wingdings" panose="05000000000000000000" pitchFamily="2" charset="2"/>
              </a:rPr>
              <a:t> vratiti je nazad pomoću </a:t>
            </a:r>
            <a:r>
              <a:rPr lang="hr-HR" baseline="0" dirty="0" err="1" smtClean="0">
                <a:sym typeface="Wingdings" panose="05000000000000000000" pitchFamily="2" charset="2"/>
              </a:rPr>
              <a:t>HttpResponseMessage</a:t>
            </a:r>
            <a:endParaRPr lang="hr-HR" baseline="0" dirty="0" smtClean="0">
              <a:sym typeface="Wingdings" panose="05000000000000000000" pitchFamily="2" charset="2"/>
            </a:endParaRPr>
          </a:p>
          <a:p>
            <a:pPr marL="0" indent="0">
              <a:buNone/>
            </a:pPr>
            <a:r>
              <a:rPr lang="hr-HR" baseline="0" dirty="0" smtClean="0">
                <a:sym typeface="Wingdings" panose="05000000000000000000" pitchFamily="2" charset="2"/>
              </a:rPr>
              <a:t>4)  Testirati što se događa na </a:t>
            </a:r>
            <a:r>
              <a:rPr lang="hr-HR" baseline="0" dirty="0" err="1" smtClean="0">
                <a:sym typeface="Wingdings" panose="05000000000000000000" pitchFamily="2" charset="2"/>
              </a:rPr>
              <a:t>Exception</a:t>
            </a:r>
            <a:r>
              <a:rPr lang="hr-HR" baseline="0" dirty="0" smtClean="0">
                <a:sym typeface="Wingdings" panose="05000000000000000000" pitchFamily="2" charset="2"/>
              </a:rPr>
              <a:t> (namjerno)</a:t>
            </a:r>
            <a:endParaRPr lang="hr-HR" baseline="0" dirty="0" smtClean="0"/>
          </a:p>
          <a:p>
            <a:r>
              <a:rPr lang="hr-HR" baseline="0" dirty="0" smtClean="0"/>
              <a:t>Potrebno već imati </a:t>
            </a:r>
            <a:r>
              <a:rPr lang="hr-HR" baseline="0" dirty="0" err="1" smtClean="0"/>
              <a:t>postman</a:t>
            </a:r>
            <a:r>
              <a:rPr lang="hr-HR" baseline="0" dirty="0" smtClean="0"/>
              <a:t>, kroz koji ćemo testirati</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21</a:t>
            </a:fld>
            <a:endParaRPr lang="hr-HR"/>
          </a:p>
        </p:txBody>
      </p:sp>
    </p:spTree>
    <p:extLst>
      <p:ext uri="{BB962C8B-B14F-4D97-AF65-F5344CB8AC3E}">
        <p14:creationId xmlns:p14="http://schemas.microsoft.com/office/powerpoint/2010/main" val="1559022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https://docs.microsoft.com/en-us/aspnet/web-api/overview/getting-started-with-aspnet-web-api/action-results</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22</a:t>
            </a:fld>
            <a:endParaRPr lang="hr-HR"/>
          </a:p>
        </p:txBody>
      </p:sp>
    </p:spTree>
    <p:extLst>
      <p:ext uri="{BB962C8B-B14F-4D97-AF65-F5344CB8AC3E}">
        <p14:creationId xmlns:p14="http://schemas.microsoft.com/office/powerpoint/2010/main" val="3518208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https://docs.microsoft.com/en-us/aspnet/web-api/overview/formats-and-model-binding/content-negotiation</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23</a:t>
            </a:fld>
            <a:endParaRPr lang="hr-HR"/>
          </a:p>
        </p:txBody>
      </p:sp>
    </p:spTree>
    <p:extLst>
      <p:ext uri="{BB962C8B-B14F-4D97-AF65-F5344CB8AC3E}">
        <p14:creationId xmlns:p14="http://schemas.microsoft.com/office/powerpoint/2010/main" val="1197431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CONTENT NEGOTIATION IN</a:t>
            </a:r>
            <a:r>
              <a:rPr lang="hr-HR" baseline="0" dirty="0" smtClean="0"/>
              <a:t> WEBAPI !!</a:t>
            </a:r>
          </a:p>
          <a:p>
            <a:r>
              <a:rPr lang="hr-HR" dirty="0" smtClean="0"/>
              <a:t>https://docs.microsoft.com/en-us/aspnet/web-api/overview/formats-and-model-binding/content-negotiation</a:t>
            </a:r>
          </a:p>
          <a:p>
            <a:endParaRPr lang="hr-HR" dirty="0" smtClean="0"/>
          </a:p>
          <a:p>
            <a:r>
              <a:rPr lang="hr-HR" dirty="0" err="1" smtClean="0"/>
              <a:t>Response.Cache.SetCacheability</a:t>
            </a:r>
            <a:r>
              <a:rPr lang="hr-HR" dirty="0" smtClean="0"/>
              <a:t>(</a:t>
            </a:r>
            <a:r>
              <a:rPr lang="hr-HR" dirty="0" err="1" smtClean="0"/>
              <a:t>HttpCacheability.NoCache</a:t>
            </a:r>
            <a:r>
              <a:rPr lang="hr-HR" dirty="0" smtClean="0"/>
              <a:t>);  // HTTP 1.1.</a:t>
            </a:r>
          </a:p>
          <a:p>
            <a:r>
              <a:rPr lang="hr-HR" dirty="0" smtClean="0"/>
              <a:t>            </a:t>
            </a:r>
            <a:r>
              <a:rPr lang="hr-HR" dirty="0" err="1" smtClean="0"/>
              <a:t>Response.Cache.AppendCacheExtension</a:t>
            </a:r>
            <a:r>
              <a:rPr lang="hr-HR" dirty="0" smtClean="0"/>
              <a:t>("no-</a:t>
            </a:r>
            <a:r>
              <a:rPr lang="hr-HR" dirty="0" err="1" smtClean="0"/>
              <a:t>store</a:t>
            </a:r>
            <a:r>
              <a:rPr lang="hr-HR" dirty="0" smtClean="0"/>
              <a:t>, must-</a:t>
            </a:r>
            <a:r>
              <a:rPr lang="hr-HR" dirty="0" err="1" smtClean="0"/>
              <a:t>revalidate</a:t>
            </a:r>
            <a:r>
              <a:rPr lang="hr-HR" dirty="0" smtClean="0"/>
              <a:t>");</a:t>
            </a:r>
          </a:p>
          <a:p>
            <a:r>
              <a:rPr lang="hr-HR" dirty="0" smtClean="0"/>
              <a:t>            </a:t>
            </a:r>
            <a:r>
              <a:rPr lang="hr-HR" dirty="0" err="1" smtClean="0"/>
              <a:t>Response.AppendHeader</a:t>
            </a:r>
            <a:r>
              <a:rPr lang="hr-HR" dirty="0" smtClean="0"/>
              <a:t>("Pragma", "no-</a:t>
            </a:r>
            <a:r>
              <a:rPr lang="hr-HR" dirty="0" err="1" smtClean="0"/>
              <a:t>cache</a:t>
            </a:r>
            <a:r>
              <a:rPr lang="hr-HR" dirty="0" smtClean="0"/>
              <a:t>"); // HTTP 1.0.</a:t>
            </a:r>
          </a:p>
          <a:p>
            <a:r>
              <a:rPr lang="hr-HR" dirty="0" smtClean="0"/>
              <a:t>            </a:t>
            </a:r>
            <a:r>
              <a:rPr lang="hr-HR" dirty="0" err="1" smtClean="0"/>
              <a:t>Response.AppendHeader</a:t>
            </a:r>
            <a:r>
              <a:rPr lang="hr-HR" dirty="0" smtClean="0"/>
              <a:t>("</a:t>
            </a:r>
            <a:r>
              <a:rPr lang="hr-HR" dirty="0" err="1" smtClean="0"/>
              <a:t>If-Modified-Since</a:t>
            </a:r>
            <a:r>
              <a:rPr lang="hr-HR" dirty="0" smtClean="0"/>
              <a:t>", "</a:t>
            </a:r>
            <a:r>
              <a:rPr lang="hr-HR" dirty="0" err="1" smtClean="0"/>
              <a:t>Mon</a:t>
            </a:r>
            <a:r>
              <a:rPr lang="hr-HR" dirty="0" smtClean="0"/>
              <a:t>, 26 Jul 1997 05:00:00 GMT");</a:t>
            </a:r>
          </a:p>
          <a:p>
            <a:r>
              <a:rPr lang="hr-HR" dirty="0" smtClean="0"/>
              <a:t>            </a:t>
            </a:r>
            <a:r>
              <a:rPr lang="hr-HR" dirty="0" err="1" smtClean="0"/>
              <a:t>Response.AppendHeader</a:t>
            </a:r>
            <a:r>
              <a:rPr lang="hr-HR" dirty="0" smtClean="0"/>
              <a:t>("</a:t>
            </a:r>
            <a:r>
              <a:rPr lang="hr-HR" dirty="0" err="1" smtClean="0"/>
              <a:t>Expires</a:t>
            </a:r>
            <a:r>
              <a:rPr lang="hr-HR" dirty="0" smtClean="0"/>
              <a:t>", "0"); // </a:t>
            </a:r>
            <a:r>
              <a:rPr lang="hr-HR" dirty="0" err="1" smtClean="0"/>
              <a:t>Proxies</a:t>
            </a:r>
            <a:r>
              <a:rPr lang="hr-HR" dirty="0" smtClean="0"/>
              <a:t>.</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24</a:t>
            </a:fld>
            <a:endParaRPr lang="hr-HR"/>
          </a:p>
        </p:txBody>
      </p:sp>
    </p:spTree>
    <p:extLst>
      <p:ext uri="{BB962C8B-B14F-4D97-AF65-F5344CB8AC3E}">
        <p14:creationId xmlns:p14="http://schemas.microsoft.com/office/powerpoint/2010/main" val="1474301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a:t>
            </a:r>
          </a:p>
          <a:p>
            <a:r>
              <a:rPr lang="hr-HR" dirty="0" smtClean="0"/>
              <a:t>https://docs.microsoft.com/en-us/aspnet/web-api/overview/older-versions/build-restful-apis-with-aspnet-web-api</a:t>
            </a:r>
          </a:p>
          <a:p>
            <a:r>
              <a:rPr lang="hr-HR" dirty="0" smtClean="0"/>
              <a:t>https://docs.microsoft.com/en-us/aspnet/core/tutorials/first-web-api</a:t>
            </a:r>
          </a:p>
          <a:p>
            <a:r>
              <a:rPr lang="hr-HR" dirty="0" smtClean="0"/>
              <a:t>http://www.dotnettricks.com/learn/webapi/what-is-web-api-and-why-to-use-it-</a:t>
            </a:r>
          </a:p>
          <a:p>
            <a:endParaRPr lang="hr-HR" dirty="0" smtClean="0"/>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a:t>
            </a:fld>
            <a:endParaRPr lang="hr-HR"/>
          </a:p>
        </p:txBody>
      </p:sp>
    </p:spTree>
    <p:extLst>
      <p:ext uri="{BB962C8B-B14F-4D97-AF65-F5344CB8AC3E}">
        <p14:creationId xmlns:p14="http://schemas.microsoft.com/office/powerpoint/2010/main" val="1583653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CONTENT NEGOTIATION IN</a:t>
            </a:r>
            <a:r>
              <a:rPr lang="hr-HR" baseline="0" dirty="0" smtClean="0"/>
              <a:t> WEBAPI !!</a:t>
            </a:r>
          </a:p>
          <a:p>
            <a:r>
              <a:rPr lang="hr-HR" dirty="0" smtClean="0"/>
              <a:t>https://docs.microsoft.com/en-us/aspnet/web-api/overview/formats-and-model-binding/content-negotiation</a:t>
            </a:r>
          </a:p>
          <a:p>
            <a:endParaRPr lang="hr-HR" dirty="0" smtClean="0"/>
          </a:p>
          <a:p>
            <a:r>
              <a:rPr lang="hr-HR" dirty="0" err="1" smtClean="0"/>
              <a:t>Response.Cache.SetCacheability</a:t>
            </a:r>
            <a:r>
              <a:rPr lang="hr-HR" dirty="0" smtClean="0"/>
              <a:t>(</a:t>
            </a:r>
            <a:r>
              <a:rPr lang="hr-HR" dirty="0" err="1" smtClean="0"/>
              <a:t>HttpCacheability.NoCache</a:t>
            </a:r>
            <a:r>
              <a:rPr lang="hr-HR" dirty="0" smtClean="0"/>
              <a:t>);  // HTTP 1.1.</a:t>
            </a:r>
          </a:p>
          <a:p>
            <a:r>
              <a:rPr lang="hr-HR" dirty="0" smtClean="0"/>
              <a:t>            </a:t>
            </a:r>
            <a:r>
              <a:rPr lang="hr-HR" dirty="0" err="1" smtClean="0"/>
              <a:t>Response.Cache.AppendCacheExtension</a:t>
            </a:r>
            <a:r>
              <a:rPr lang="hr-HR" dirty="0" smtClean="0"/>
              <a:t>("no-</a:t>
            </a:r>
            <a:r>
              <a:rPr lang="hr-HR" dirty="0" err="1" smtClean="0"/>
              <a:t>store</a:t>
            </a:r>
            <a:r>
              <a:rPr lang="hr-HR" dirty="0" smtClean="0"/>
              <a:t>, must-</a:t>
            </a:r>
            <a:r>
              <a:rPr lang="hr-HR" dirty="0" err="1" smtClean="0"/>
              <a:t>revalidate</a:t>
            </a:r>
            <a:r>
              <a:rPr lang="hr-HR" dirty="0" smtClean="0"/>
              <a:t>");</a:t>
            </a:r>
          </a:p>
          <a:p>
            <a:r>
              <a:rPr lang="hr-HR" dirty="0" smtClean="0"/>
              <a:t>            </a:t>
            </a:r>
            <a:r>
              <a:rPr lang="hr-HR" dirty="0" err="1" smtClean="0"/>
              <a:t>Response.AppendHeader</a:t>
            </a:r>
            <a:r>
              <a:rPr lang="hr-HR" dirty="0" smtClean="0"/>
              <a:t>("Pragma", "no-</a:t>
            </a:r>
            <a:r>
              <a:rPr lang="hr-HR" dirty="0" err="1" smtClean="0"/>
              <a:t>cache</a:t>
            </a:r>
            <a:r>
              <a:rPr lang="hr-HR" dirty="0" smtClean="0"/>
              <a:t>"); // HTTP 1.0.</a:t>
            </a:r>
          </a:p>
          <a:p>
            <a:r>
              <a:rPr lang="hr-HR" dirty="0" smtClean="0"/>
              <a:t>            </a:t>
            </a:r>
            <a:r>
              <a:rPr lang="hr-HR" dirty="0" err="1" smtClean="0"/>
              <a:t>Response.AppendHeader</a:t>
            </a:r>
            <a:r>
              <a:rPr lang="hr-HR" dirty="0" smtClean="0"/>
              <a:t>("</a:t>
            </a:r>
            <a:r>
              <a:rPr lang="hr-HR" dirty="0" err="1" smtClean="0"/>
              <a:t>If-Modified-Since</a:t>
            </a:r>
            <a:r>
              <a:rPr lang="hr-HR" dirty="0" smtClean="0"/>
              <a:t>", "</a:t>
            </a:r>
            <a:r>
              <a:rPr lang="hr-HR" dirty="0" err="1" smtClean="0"/>
              <a:t>Mon</a:t>
            </a:r>
            <a:r>
              <a:rPr lang="hr-HR" dirty="0" smtClean="0"/>
              <a:t>, 26 Jul 1997 05:00:00 GMT");</a:t>
            </a:r>
          </a:p>
          <a:p>
            <a:r>
              <a:rPr lang="hr-HR" dirty="0" smtClean="0"/>
              <a:t>            </a:t>
            </a:r>
            <a:r>
              <a:rPr lang="hr-HR" dirty="0" err="1" smtClean="0"/>
              <a:t>Response.AppendHeader</a:t>
            </a:r>
            <a:r>
              <a:rPr lang="hr-HR" dirty="0" smtClean="0"/>
              <a:t>("</a:t>
            </a:r>
            <a:r>
              <a:rPr lang="hr-HR" dirty="0" err="1" smtClean="0"/>
              <a:t>Expires</a:t>
            </a:r>
            <a:r>
              <a:rPr lang="hr-HR" dirty="0" smtClean="0"/>
              <a:t>", "0"); // </a:t>
            </a:r>
            <a:r>
              <a:rPr lang="hr-HR" dirty="0" err="1" smtClean="0"/>
              <a:t>Proxies</a:t>
            </a:r>
            <a:r>
              <a:rPr lang="hr-HR" dirty="0" smtClean="0"/>
              <a:t>.</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25</a:t>
            </a:fld>
            <a:endParaRPr lang="hr-HR"/>
          </a:p>
        </p:txBody>
      </p:sp>
    </p:spTree>
    <p:extLst>
      <p:ext uri="{BB962C8B-B14F-4D97-AF65-F5344CB8AC3E}">
        <p14:creationId xmlns:p14="http://schemas.microsoft.com/office/powerpoint/2010/main" val="3233480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CONTENT NEGOTIATION IN</a:t>
            </a:r>
            <a:r>
              <a:rPr lang="hr-HR" baseline="0" dirty="0" smtClean="0"/>
              <a:t> WEBAPI !!</a:t>
            </a:r>
          </a:p>
          <a:p>
            <a:r>
              <a:rPr lang="hr-HR" dirty="0" smtClean="0"/>
              <a:t>https://docs.microsoft.com/en-us/aspnet/web-api/overview/formats-and-model-binding/content-negotiation</a:t>
            </a:r>
          </a:p>
          <a:p>
            <a:endParaRPr lang="hr-HR" dirty="0" smtClean="0"/>
          </a:p>
          <a:p>
            <a:r>
              <a:rPr lang="hr-HR" dirty="0" err="1" smtClean="0"/>
              <a:t>Response.Cache.SetCacheability</a:t>
            </a:r>
            <a:r>
              <a:rPr lang="hr-HR" dirty="0" smtClean="0"/>
              <a:t>(</a:t>
            </a:r>
            <a:r>
              <a:rPr lang="hr-HR" dirty="0" err="1" smtClean="0"/>
              <a:t>HttpCacheability.NoCache</a:t>
            </a:r>
            <a:r>
              <a:rPr lang="hr-HR" dirty="0" smtClean="0"/>
              <a:t>);  // HTTP 1.1.</a:t>
            </a:r>
          </a:p>
          <a:p>
            <a:r>
              <a:rPr lang="hr-HR" dirty="0" smtClean="0"/>
              <a:t>            </a:t>
            </a:r>
            <a:r>
              <a:rPr lang="hr-HR" dirty="0" err="1" smtClean="0"/>
              <a:t>Response.Cache.AppendCacheExtension</a:t>
            </a:r>
            <a:r>
              <a:rPr lang="hr-HR" dirty="0" smtClean="0"/>
              <a:t>("no-</a:t>
            </a:r>
            <a:r>
              <a:rPr lang="hr-HR" dirty="0" err="1" smtClean="0"/>
              <a:t>store</a:t>
            </a:r>
            <a:r>
              <a:rPr lang="hr-HR" dirty="0" smtClean="0"/>
              <a:t>, must-</a:t>
            </a:r>
            <a:r>
              <a:rPr lang="hr-HR" dirty="0" err="1" smtClean="0"/>
              <a:t>revalidate</a:t>
            </a:r>
            <a:r>
              <a:rPr lang="hr-HR" dirty="0" smtClean="0"/>
              <a:t>");</a:t>
            </a:r>
          </a:p>
          <a:p>
            <a:r>
              <a:rPr lang="hr-HR" dirty="0" smtClean="0"/>
              <a:t>            </a:t>
            </a:r>
            <a:r>
              <a:rPr lang="hr-HR" dirty="0" err="1" smtClean="0"/>
              <a:t>Response.AppendHeader</a:t>
            </a:r>
            <a:r>
              <a:rPr lang="hr-HR" dirty="0" smtClean="0"/>
              <a:t>("Pragma", "no-</a:t>
            </a:r>
            <a:r>
              <a:rPr lang="hr-HR" dirty="0" err="1" smtClean="0"/>
              <a:t>cache</a:t>
            </a:r>
            <a:r>
              <a:rPr lang="hr-HR" dirty="0" smtClean="0"/>
              <a:t>"); // HTTP 1.0.</a:t>
            </a:r>
          </a:p>
          <a:p>
            <a:r>
              <a:rPr lang="hr-HR" dirty="0" smtClean="0"/>
              <a:t>            </a:t>
            </a:r>
            <a:r>
              <a:rPr lang="hr-HR" dirty="0" err="1" smtClean="0"/>
              <a:t>Response.AppendHeader</a:t>
            </a:r>
            <a:r>
              <a:rPr lang="hr-HR" dirty="0" smtClean="0"/>
              <a:t>("</a:t>
            </a:r>
            <a:r>
              <a:rPr lang="hr-HR" dirty="0" err="1" smtClean="0"/>
              <a:t>If-Modified-Since</a:t>
            </a:r>
            <a:r>
              <a:rPr lang="hr-HR" dirty="0" smtClean="0"/>
              <a:t>", "</a:t>
            </a:r>
            <a:r>
              <a:rPr lang="hr-HR" dirty="0" err="1" smtClean="0"/>
              <a:t>Mon</a:t>
            </a:r>
            <a:r>
              <a:rPr lang="hr-HR" dirty="0" smtClean="0"/>
              <a:t>, 26 Jul 1997 05:00:00 GMT");</a:t>
            </a:r>
          </a:p>
          <a:p>
            <a:r>
              <a:rPr lang="hr-HR" dirty="0" smtClean="0"/>
              <a:t>            </a:t>
            </a:r>
            <a:r>
              <a:rPr lang="hr-HR" dirty="0" err="1" smtClean="0"/>
              <a:t>Response.AppendHeader</a:t>
            </a:r>
            <a:r>
              <a:rPr lang="hr-HR" dirty="0" smtClean="0"/>
              <a:t>("</a:t>
            </a:r>
            <a:r>
              <a:rPr lang="hr-HR" dirty="0" err="1" smtClean="0"/>
              <a:t>Expires</a:t>
            </a:r>
            <a:r>
              <a:rPr lang="hr-HR" dirty="0" smtClean="0"/>
              <a:t>", "0"); // </a:t>
            </a:r>
            <a:r>
              <a:rPr lang="hr-HR" dirty="0" err="1" smtClean="0"/>
              <a:t>Proxies</a:t>
            </a:r>
            <a:r>
              <a:rPr lang="hr-HR" dirty="0" smtClean="0"/>
              <a:t>.</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26</a:t>
            </a:fld>
            <a:endParaRPr lang="hr-HR"/>
          </a:p>
        </p:txBody>
      </p:sp>
    </p:spTree>
    <p:extLst>
      <p:ext uri="{BB962C8B-B14F-4D97-AF65-F5344CB8AC3E}">
        <p14:creationId xmlns:p14="http://schemas.microsoft.com/office/powerpoint/2010/main" val="3204917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sz="1200" b="1" i="0" kern="1200" dirty="0" smtClean="0">
                <a:solidFill>
                  <a:schemeClr val="tx1"/>
                </a:solidFill>
                <a:effectLst/>
                <a:latin typeface="+mn-lt"/>
                <a:ea typeface="+mn-ea"/>
                <a:cs typeface="+mn-cs"/>
              </a:rPr>
              <a:t>http://codebetter.com/glennblock/2012/05/24/two-ways-to-work-with-http-responses-in-apicontroller-httpresponsemessage-and-httpresponseexception/</a:t>
            </a: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Two ways to work with HTTP responses in </a:t>
            </a:r>
            <a:r>
              <a:rPr lang="en-US" sz="1200" b="1" i="0" kern="1200" dirty="0" err="1" smtClean="0">
                <a:solidFill>
                  <a:schemeClr val="tx1"/>
                </a:solidFill>
                <a:effectLst/>
                <a:latin typeface="+mn-lt"/>
                <a:ea typeface="+mn-ea"/>
                <a:cs typeface="+mn-cs"/>
              </a:rPr>
              <a:t>ApiController</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HttpResponseMessage</a:t>
            </a:r>
            <a:r>
              <a:rPr lang="en-US" sz="1200" b="1"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HttpResponseException</a:t>
            </a:r>
            <a:endParaRPr lang="hr-HR"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1"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ASP.NET Web API provides two different ways to work with manipulating HTTP response messages from within your API Controller action.</a:t>
            </a:r>
          </a:p>
          <a:p>
            <a:pPr fontAlgn="base"/>
            <a:r>
              <a:rPr lang="en-US" sz="1200" b="0" i="0" kern="1200" dirty="0" smtClean="0">
                <a:solidFill>
                  <a:schemeClr val="tx1"/>
                </a:solidFill>
                <a:effectLst/>
                <a:latin typeface="+mn-lt"/>
                <a:ea typeface="+mn-ea"/>
                <a:cs typeface="+mn-cs"/>
              </a:rPr>
              <a:t>Throw an </a:t>
            </a:r>
            <a:r>
              <a:rPr lang="en-US" sz="1200" b="0" i="0" kern="1200" dirty="0" err="1" smtClean="0">
                <a:solidFill>
                  <a:schemeClr val="tx1"/>
                </a:solidFill>
                <a:effectLst/>
                <a:latin typeface="+mn-lt"/>
                <a:ea typeface="+mn-ea"/>
                <a:cs typeface="+mn-cs"/>
              </a:rPr>
              <a:t>HttpResonseException</a:t>
            </a:r>
            <a:r>
              <a:rPr lang="en-US" sz="1200" b="0" i="0" kern="1200" dirty="0" smtClean="0">
                <a:solidFill>
                  <a:schemeClr val="tx1"/>
                </a:solidFill>
                <a:effectLst/>
                <a:latin typeface="+mn-lt"/>
                <a:ea typeface="+mn-ea"/>
                <a:cs typeface="+mn-cs"/>
              </a:rPr>
              <a:t> – This exception allows you to pass in an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 set status and headers. Web API will then immediately return the response.</a:t>
            </a:r>
          </a:p>
          <a:p>
            <a:pPr fontAlgn="base"/>
            <a:r>
              <a:rPr lang="en-US" sz="1200" b="0" i="0" kern="1200" dirty="0" smtClean="0">
                <a:solidFill>
                  <a:schemeClr val="tx1"/>
                </a:solidFill>
                <a:effectLst/>
                <a:latin typeface="+mn-lt"/>
                <a:ea typeface="+mn-ea"/>
                <a:cs typeface="+mn-cs"/>
              </a:rPr>
              <a:t>Return an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 You can simply return an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from your action.</a:t>
            </a: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he main difference between the two is this. The exception is useful to immediately stop processing and exit. For example assume I have the following code</a:t>
            </a:r>
            <a:endParaRPr lang="hr-HR"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hr-HR" sz="1200" b="0" i="0" kern="1200" dirty="0" smtClean="0">
                <a:solidFill>
                  <a:schemeClr val="tx1"/>
                </a:solidFill>
                <a:effectLst/>
                <a:latin typeface="+mn-lt"/>
                <a:ea typeface="+mn-ea"/>
                <a:cs typeface="+mn-cs"/>
              </a:rPr>
              <a:t>//LOCATION</a:t>
            </a:r>
          </a:p>
          <a:p>
            <a:pPr marL="0" marR="0" indent="0" algn="l" defTabSz="914400" rtl="0" eaLnBrk="1" fontAlgn="auto" latinLnBrk="0" hangingPunct="1">
              <a:lnSpc>
                <a:spcPct val="100000"/>
              </a:lnSpc>
              <a:spcBef>
                <a:spcPts val="0"/>
              </a:spcBef>
              <a:spcAft>
                <a:spcPts val="0"/>
              </a:spcAft>
              <a:buClrTx/>
              <a:buSzTx/>
              <a:buFontTx/>
              <a:buNone/>
              <a:tabLst/>
              <a:defRPr/>
            </a:pPr>
            <a:r>
              <a:rPr lang="hr-HR" sz="1200" kern="1200" dirty="0" smtClean="0">
                <a:solidFill>
                  <a:schemeClr val="tx1"/>
                </a:solidFill>
                <a:effectLst/>
                <a:latin typeface="+mn-lt"/>
                <a:ea typeface="+mn-ea"/>
                <a:cs typeface="+mn-cs"/>
              </a:rPr>
              <a:t>var </a:t>
            </a:r>
            <a:r>
              <a:rPr lang="hr-HR" sz="1200" kern="1200" dirty="0" err="1" smtClean="0">
                <a:solidFill>
                  <a:schemeClr val="tx1"/>
                </a:solidFill>
                <a:effectLst/>
                <a:latin typeface="+mn-lt"/>
                <a:ea typeface="+mn-ea"/>
                <a:cs typeface="+mn-cs"/>
              </a:rPr>
              <a:t>response</a:t>
            </a:r>
            <a:r>
              <a:rPr lang="hr-HR" sz="1200" kern="1200" dirty="0" smtClean="0">
                <a:solidFill>
                  <a:schemeClr val="tx1"/>
                </a:solidFill>
                <a:effectLst/>
                <a:latin typeface="+mn-lt"/>
                <a:ea typeface="+mn-ea"/>
                <a:cs typeface="+mn-cs"/>
              </a:rPr>
              <a:t> = </a:t>
            </a:r>
            <a:r>
              <a:rPr lang="hr-HR" sz="1200" kern="1200" dirty="0" err="1" smtClean="0">
                <a:solidFill>
                  <a:schemeClr val="tx1"/>
                </a:solidFill>
                <a:effectLst/>
                <a:latin typeface="+mn-lt"/>
                <a:ea typeface="+mn-ea"/>
                <a:cs typeface="+mn-cs"/>
              </a:rPr>
              <a:t>Request.CreateResponse</a:t>
            </a:r>
            <a:r>
              <a:rPr lang="hr-HR" sz="1200" kern="1200" dirty="0" smtClean="0">
                <a:solidFill>
                  <a:schemeClr val="tx1"/>
                </a:solidFill>
                <a:effectLst/>
                <a:latin typeface="+mn-lt"/>
                <a:ea typeface="+mn-ea"/>
                <a:cs typeface="+mn-cs"/>
              </a:rPr>
              <a:t>(</a:t>
            </a:r>
            <a:r>
              <a:rPr lang="hr-HR" sz="1200" kern="1200" dirty="0" err="1" smtClean="0">
                <a:solidFill>
                  <a:schemeClr val="tx1"/>
                </a:solidFill>
                <a:effectLst/>
                <a:latin typeface="+mn-lt"/>
                <a:ea typeface="+mn-ea"/>
                <a:cs typeface="+mn-cs"/>
              </a:rPr>
              <a:t>HttpStatusCode.Created</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customer</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response.Headers.Location</a:t>
            </a:r>
            <a:r>
              <a:rPr lang="hr-HR" sz="1200" kern="1200" dirty="0" smtClean="0">
                <a:solidFill>
                  <a:schemeClr val="tx1"/>
                </a:solidFill>
                <a:effectLst/>
                <a:latin typeface="+mn-lt"/>
                <a:ea typeface="+mn-ea"/>
                <a:cs typeface="+mn-cs"/>
              </a:rPr>
              <a:t> = </a:t>
            </a:r>
            <a:r>
              <a:rPr lang="hr-HR" sz="1200" kern="1200" dirty="0" err="1" smtClean="0">
                <a:solidFill>
                  <a:schemeClr val="tx1"/>
                </a:solidFill>
                <a:effectLst/>
                <a:latin typeface="+mn-lt"/>
                <a:ea typeface="+mn-ea"/>
                <a:cs typeface="+mn-cs"/>
              </a:rPr>
              <a:t>new</a:t>
            </a:r>
            <a:r>
              <a:rPr lang="hr-HR" sz="1200" kern="1200" dirty="0" smtClean="0">
                <a:solidFill>
                  <a:schemeClr val="tx1"/>
                </a:solidFill>
                <a:effectLst/>
                <a:latin typeface="+mn-lt"/>
                <a:ea typeface="+mn-ea"/>
                <a:cs typeface="+mn-cs"/>
              </a:rPr>
              <a:t> Uri(</a:t>
            </a:r>
            <a:r>
              <a:rPr lang="hr-HR" sz="1200" kern="1200" dirty="0" err="1" smtClean="0">
                <a:solidFill>
                  <a:schemeClr val="tx1"/>
                </a:solidFill>
                <a:effectLst/>
                <a:latin typeface="+mn-lt"/>
                <a:ea typeface="+mn-ea"/>
                <a:cs typeface="+mn-cs"/>
              </a:rPr>
              <a:t>Request.RequestUri</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string.format</a:t>
            </a:r>
            <a:r>
              <a:rPr lang="hr-HR" sz="1200" kern="1200" dirty="0" smtClean="0">
                <a:solidFill>
                  <a:schemeClr val="tx1"/>
                </a:solidFill>
                <a:effectLst/>
                <a:latin typeface="+mn-lt"/>
                <a:ea typeface="+mn-ea"/>
                <a:cs typeface="+mn-cs"/>
              </a:rPr>
              <a:t>("</a:t>
            </a:r>
            <a:r>
              <a:rPr lang="hr-HR" sz="1200" kern="1200" dirty="0" err="1" smtClean="0">
                <a:solidFill>
                  <a:schemeClr val="tx1"/>
                </a:solidFill>
                <a:effectLst/>
                <a:latin typeface="+mn-lt"/>
                <a:ea typeface="+mn-ea"/>
                <a:cs typeface="+mn-cs"/>
              </a:rPr>
              <a:t>customer</a:t>
            </a:r>
            <a:r>
              <a:rPr lang="hr-HR" sz="1200" kern="1200" dirty="0" smtClean="0">
                <a:solidFill>
                  <a:schemeClr val="tx1"/>
                </a:solidFill>
                <a:effectLst/>
                <a:latin typeface="+mn-lt"/>
                <a:ea typeface="+mn-ea"/>
                <a:cs typeface="+mn-cs"/>
              </a:rPr>
              <a:t>/{0}", customer.id));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http://stackoverflow.com/questions/5043902/whats-the-proper-way-to-set-the-location-header-for-an-http-201-response-in-a-j</a:t>
            </a:r>
          </a:p>
          <a:p>
            <a:endParaRPr lang="hr-HR" dirty="0" smtClean="0"/>
          </a:p>
        </p:txBody>
      </p:sp>
      <p:sp>
        <p:nvSpPr>
          <p:cNvPr id="4" name="Slide Number Placeholder 3"/>
          <p:cNvSpPr>
            <a:spLocks noGrp="1"/>
          </p:cNvSpPr>
          <p:nvPr>
            <p:ph type="sldNum" sz="quarter" idx="10"/>
          </p:nvPr>
        </p:nvSpPr>
        <p:spPr/>
        <p:txBody>
          <a:bodyPr/>
          <a:lstStyle/>
          <a:p>
            <a:fld id="{23B233DE-700B-4B22-BAC4-5652C2C35DC5}" type="slidenum">
              <a:rPr lang="hr-HR" smtClean="0"/>
              <a:t>27</a:t>
            </a:fld>
            <a:endParaRPr lang="hr-HR"/>
          </a:p>
        </p:txBody>
      </p:sp>
    </p:spTree>
    <p:extLst>
      <p:ext uri="{BB962C8B-B14F-4D97-AF65-F5344CB8AC3E}">
        <p14:creationId xmlns:p14="http://schemas.microsoft.com/office/powerpoint/2010/main" val="25458793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Koraci:</a:t>
            </a:r>
          </a:p>
          <a:p>
            <a:pPr marL="228600" indent="-228600">
              <a:buAutoNum type="arabicParenR"/>
            </a:pPr>
            <a:r>
              <a:rPr lang="hr-HR" baseline="0" dirty="0" smtClean="0"/>
              <a:t>Kreirati </a:t>
            </a:r>
            <a:r>
              <a:rPr lang="hr-HR" baseline="0" dirty="0" err="1" smtClean="0"/>
              <a:t>ProductsController</a:t>
            </a:r>
            <a:r>
              <a:rPr lang="hr-HR" baseline="0" dirty="0" smtClean="0"/>
              <a:t> , </a:t>
            </a:r>
          </a:p>
          <a:p>
            <a:pPr marL="228600" indent="-228600">
              <a:buAutoNum type="arabicParenR"/>
            </a:pPr>
            <a:r>
              <a:rPr lang="hr-HR" baseline="0" dirty="0" smtClean="0"/>
              <a:t>kreirati metodu </a:t>
            </a:r>
            <a:r>
              <a:rPr lang="hr-HR" baseline="0" dirty="0" err="1" smtClean="0"/>
              <a:t>GetProduct</a:t>
            </a:r>
            <a:r>
              <a:rPr lang="hr-HR" baseline="0" dirty="0" smtClean="0"/>
              <a:t> </a:t>
            </a:r>
            <a:r>
              <a:rPr lang="hr-HR" baseline="0" dirty="0" smtClean="0">
                <a:sym typeface="Wingdings" panose="05000000000000000000" pitchFamily="2" charset="2"/>
              </a:rPr>
              <a:t> </a:t>
            </a:r>
            <a:r>
              <a:rPr lang="hr-HR" baseline="0" dirty="0" err="1" smtClean="0">
                <a:sym typeface="Wingdings" panose="05000000000000000000" pitchFamily="2" charset="2"/>
              </a:rPr>
              <a:t>throw</a:t>
            </a:r>
            <a:r>
              <a:rPr lang="hr-HR" baseline="0" dirty="0" smtClean="0">
                <a:sym typeface="Wingdings" panose="05000000000000000000" pitchFamily="2" charset="2"/>
              </a:rPr>
              <a:t> </a:t>
            </a:r>
            <a:r>
              <a:rPr lang="hr-HR" baseline="0" dirty="0" err="1" smtClean="0">
                <a:sym typeface="Wingdings" panose="05000000000000000000" pitchFamily="2" charset="2"/>
              </a:rPr>
              <a:t>new</a:t>
            </a:r>
            <a:r>
              <a:rPr lang="hr-HR" baseline="0" dirty="0" smtClean="0">
                <a:sym typeface="Wingdings" panose="05000000000000000000" pitchFamily="2" charset="2"/>
              </a:rPr>
              <a:t> </a:t>
            </a:r>
            <a:r>
              <a:rPr lang="hr-HR" baseline="0" dirty="0" err="1" smtClean="0">
                <a:sym typeface="Wingdings" panose="05000000000000000000" pitchFamily="2" charset="2"/>
              </a:rPr>
              <a:t>NotImplementedException</a:t>
            </a:r>
            <a:r>
              <a:rPr lang="hr-HR" baseline="0" dirty="0" smtClean="0">
                <a:sym typeface="Wingdings" panose="05000000000000000000" pitchFamily="2" charset="2"/>
              </a:rPr>
              <a:t>  TEST</a:t>
            </a:r>
          </a:p>
          <a:p>
            <a:pPr marL="228600" indent="-228600">
              <a:buAutoNum type="arabicParenR"/>
            </a:pPr>
            <a:r>
              <a:rPr lang="hr-HR" baseline="0" dirty="0" smtClean="0"/>
              <a:t>kreirati </a:t>
            </a:r>
            <a:r>
              <a:rPr lang="hr-HR" baseline="0" dirty="0" err="1" smtClean="0"/>
              <a:t>Product</a:t>
            </a:r>
            <a:r>
              <a:rPr lang="hr-HR" baseline="0" dirty="0" smtClean="0"/>
              <a:t> klasu u </a:t>
            </a:r>
            <a:r>
              <a:rPr lang="hr-HR" baseline="0" dirty="0" err="1" smtClean="0"/>
              <a:t>Models</a:t>
            </a:r>
            <a:r>
              <a:rPr lang="hr-HR" baseline="0" dirty="0" smtClean="0"/>
              <a:t> direktoriju, kreirati </a:t>
            </a:r>
            <a:r>
              <a:rPr lang="hr-HR" baseline="0" dirty="0" err="1" smtClean="0"/>
              <a:t>dummy</a:t>
            </a:r>
            <a:r>
              <a:rPr lang="hr-HR" baseline="0" dirty="0" smtClean="0"/>
              <a:t> </a:t>
            </a:r>
            <a:r>
              <a:rPr lang="hr-HR" baseline="0" dirty="0" err="1" smtClean="0"/>
              <a:t>Product</a:t>
            </a:r>
            <a:r>
              <a:rPr lang="hr-HR" baseline="0" dirty="0" smtClean="0"/>
              <a:t> POCO objekt u metodi </a:t>
            </a:r>
            <a:r>
              <a:rPr lang="hr-HR" baseline="0" dirty="0" smtClean="0">
                <a:sym typeface="Wingdings" panose="05000000000000000000" pitchFamily="2" charset="2"/>
              </a:rPr>
              <a:t> vratiti je nazad pomoću </a:t>
            </a:r>
            <a:r>
              <a:rPr lang="hr-HR" baseline="0" dirty="0" err="1" smtClean="0">
                <a:sym typeface="Wingdings" panose="05000000000000000000" pitchFamily="2" charset="2"/>
              </a:rPr>
              <a:t>HttpResponseMessage</a:t>
            </a:r>
            <a:endParaRPr lang="hr-HR" baseline="0" dirty="0" smtClean="0">
              <a:sym typeface="Wingdings" panose="05000000000000000000" pitchFamily="2" charset="2"/>
            </a:endParaRPr>
          </a:p>
          <a:p>
            <a:pPr marL="0" indent="0">
              <a:buNone/>
            </a:pPr>
            <a:r>
              <a:rPr lang="hr-HR" baseline="0" dirty="0" smtClean="0">
                <a:sym typeface="Wingdings" panose="05000000000000000000" pitchFamily="2" charset="2"/>
              </a:rPr>
              <a:t>4)  Testirati što se događa na </a:t>
            </a:r>
            <a:r>
              <a:rPr lang="hr-HR" baseline="0" dirty="0" err="1" smtClean="0">
                <a:sym typeface="Wingdings" panose="05000000000000000000" pitchFamily="2" charset="2"/>
              </a:rPr>
              <a:t>Exception</a:t>
            </a:r>
            <a:r>
              <a:rPr lang="hr-HR" baseline="0" dirty="0" smtClean="0">
                <a:sym typeface="Wingdings" panose="05000000000000000000" pitchFamily="2" charset="2"/>
              </a:rPr>
              <a:t> (namjerno)</a:t>
            </a:r>
            <a:endParaRPr lang="hr-HR" baseline="0" dirty="0" smtClean="0"/>
          </a:p>
          <a:p>
            <a:r>
              <a:rPr lang="hr-HR" baseline="0" dirty="0" smtClean="0"/>
              <a:t>Potrebno već imati </a:t>
            </a:r>
            <a:r>
              <a:rPr lang="hr-HR" baseline="0" dirty="0" err="1" smtClean="0"/>
              <a:t>postman</a:t>
            </a:r>
            <a:r>
              <a:rPr lang="hr-HR" baseline="0" dirty="0" smtClean="0"/>
              <a:t>, kroz koji ćemo testirati</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28</a:t>
            </a:fld>
            <a:endParaRPr lang="hr-HR"/>
          </a:p>
        </p:txBody>
      </p:sp>
    </p:spTree>
    <p:extLst>
      <p:ext uri="{BB962C8B-B14F-4D97-AF65-F5344CB8AC3E}">
        <p14:creationId xmlns:p14="http://schemas.microsoft.com/office/powerpoint/2010/main" val="17521081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dirty="0" smtClean="0"/>
              <a:t>https://docs.microsoft.com/en-us/aspnet/web-api/overview/formats-and-model-binding/media-formatters</a:t>
            </a:r>
          </a:p>
          <a:p>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Default Content Negotiator</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DefaultContentNegotiator</a:t>
            </a:r>
            <a:r>
              <a:rPr lang="en-US" sz="1200" b="0" i="0" kern="1200" dirty="0" smtClean="0">
                <a:solidFill>
                  <a:schemeClr val="tx1"/>
                </a:solidFill>
                <a:effectLst/>
                <a:latin typeface="+mn-lt"/>
                <a:ea typeface="+mn-ea"/>
                <a:cs typeface="+mn-cs"/>
              </a:rPr>
              <a:t> class provides the default implementation of </a:t>
            </a:r>
            <a:r>
              <a:rPr lang="en-US" sz="1200" b="1" i="0" kern="1200" dirty="0" err="1" smtClean="0">
                <a:solidFill>
                  <a:schemeClr val="tx1"/>
                </a:solidFill>
                <a:effectLst/>
                <a:latin typeface="+mn-lt"/>
                <a:ea typeface="+mn-ea"/>
                <a:cs typeface="+mn-cs"/>
              </a:rPr>
              <a:t>IContentNegotiator</a:t>
            </a:r>
            <a:r>
              <a:rPr lang="en-US" sz="1200" b="0" i="0" kern="1200" dirty="0" smtClean="0">
                <a:solidFill>
                  <a:schemeClr val="tx1"/>
                </a:solidFill>
                <a:effectLst/>
                <a:latin typeface="+mn-lt"/>
                <a:ea typeface="+mn-ea"/>
                <a:cs typeface="+mn-cs"/>
              </a:rPr>
              <a:t>. It uses several criteria to select a formatter.</a:t>
            </a:r>
          </a:p>
          <a:p>
            <a:r>
              <a:rPr lang="en-US" sz="1200" b="0" i="0" kern="1200" dirty="0" smtClean="0">
                <a:solidFill>
                  <a:schemeClr val="tx1"/>
                </a:solidFill>
                <a:effectLst/>
                <a:latin typeface="+mn-lt"/>
                <a:ea typeface="+mn-ea"/>
                <a:cs typeface="+mn-cs"/>
              </a:rPr>
              <a:t>First, the formatter must be able to serialize the type. This is verified by calling </a:t>
            </a:r>
            <a:r>
              <a:rPr lang="en-US" sz="1200" b="1" i="0" kern="1200" dirty="0" err="1" smtClean="0">
                <a:solidFill>
                  <a:schemeClr val="tx1"/>
                </a:solidFill>
                <a:effectLst/>
                <a:latin typeface="+mn-lt"/>
                <a:ea typeface="+mn-ea"/>
                <a:cs typeface="+mn-cs"/>
              </a:rPr>
              <a:t>MediaTypeFormatter.CanWriteType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Next, the content negotiator looks at each formatter and evaluates how well it matches the HTTP request. To evaluate the match, the content negotiator looks at two things on the formatter:</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SupportedMediaTypes</a:t>
            </a:r>
            <a:r>
              <a:rPr lang="en-US" sz="1200" b="0" i="0" kern="1200" dirty="0" smtClean="0">
                <a:solidFill>
                  <a:schemeClr val="tx1"/>
                </a:solidFill>
                <a:effectLst/>
                <a:latin typeface="+mn-lt"/>
                <a:ea typeface="+mn-ea"/>
                <a:cs typeface="+mn-cs"/>
              </a:rPr>
              <a:t> collection, which contains a list of supported media types. The content negotiator tries to match this list against the request Accept header. Note that the Accept header can include ranges. For example, "text/plain" is a match for text/* or */*.</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MediaTypeMappings</a:t>
            </a:r>
            <a:r>
              <a:rPr lang="en-US" sz="1200" b="0" i="0" kern="1200" dirty="0" smtClean="0">
                <a:solidFill>
                  <a:schemeClr val="tx1"/>
                </a:solidFill>
                <a:effectLst/>
                <a:latin typeface="+mn-lt"/>
                <a:ea typeface="+mn-ea"/>
                <a:cs typeface="+mn-cs"/>
              </a:rPr>
              <a:t> collection, which contains a list of </a:t>
            </a:r>
            <a:r>
              <a:rPr lang="en-US" sz="1200" b="1" i="0" kern="1200" dirty="0" err="1" smtClean="0">
                <a:solidFill>
                  <a:schemeClr val="tx1"/>
                </a:solidFill>
                <a:effectLst/>
                <a:latin typeface="+mn-lt"/>
                <a:ea typeface="+mn-ea"/>
                <a:cs typeface="+mn-cs"/>
              </a:rPr>
              <a:t>MediaTypeMapping</a:t>
            </a:r>
            <a:r>
              <a:rPr lang="en-US" sz="1200" b="0" i="0" kern="1200" dirty="0" smtClean="0">
                <a:solidFill>
                  <a:schemeClr val="tx1"/>
                </a:solidFill>
                <a:effectLst/>
                <a:latin typeface="+mn-lt"/>
                <a:ea typeface="+mn-ea"/>
                <a:cs typeface="+mn-cs"/>
              </a:rPr>
              <a:t> objects. The </a:t>
            </a:r>
            <a:r>
              <a:rPr lang="en-US" sz="1200" b="1" i="0" kern="1200" dirty="0" err="1" smtClean="0">
                <a:solidFill>
                  <a:schemeClr val="tx1"/>
                </a:solidFill>
                <a:effectLst/>
                <a:latin typeface="+mn-lt"/>
                <a:ea typeface="+mn-ea"/>
                <a:cs typeface="+mn-cs"/>
              </a:rPr>
              <a:t>MediaTypeMapping</a:t>
            </a:r>
            <a:r>
              <a:rPr lang="en-US" sz="1200" b="0" i="0" kern="1200" dirty="0" smtClean="0">
                <a:solidFill>
                  <a:schemeClr val="tx1"/>
                </a:solidFill>
                <a:effectLst/>
                <a:latin typeface="+mn-lt"/>
                <a:ea typeface="+mn-ea"/>
                <a:cs typeface="+mn-cs"/>
              </a:rPr>
              <a:t> class provides a generic way to match HTTP requests with media types. For example, it could map a custom HTTP header to a particular media type.</a:t>
            </a:r>
          </a:p>
          <a:p>
            <a:r>
              <a:rPr lang="en-US" sz="1200" b="0" i="0" kern="1200" dirty="0" smtClean="0">
                <a:solidFill>
                  <a:schemeClr val="tx1"/>
                </a:solidFill>
                <a:effectLst/>
                <a:latin typeface="+mn-lt"/>
                <a:ea typeface="+mn-ea"/>
                <a:cs typeface="+mn-cs"/>
              </a:rPr>
              <a:t>If there are multiple matches, the match with the highest quality factor wins. For example: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console</a:t>
            </a:r>
          </a:p>
          <a:p>
            <a:r>
              <a:rPr lang="en-US" dirty="0" smtClean="0"/>
              <a:t>Accept: </a:t>
            </a:r>
            <a:r>
              <a:rPr lang="en-US" sz="1200" kern="1200" dirty="0" smtClean="0">
                <a:solidFill>
                  <a:schemeClr val="tx1"/>
                </a:solidFill>
                <a:effectLst/>
                <a:latin typeface="+mn-lt"/>
                <a:ea typeface="+mn-ea"/>
                <a:cs typeface="+mn-cs"/>
              </a:rPr>
              <a:t>application</a:t>
            </a:r>
            <a:r>
              <a:rPr lang="en-US" dirty="0" smtClean="0"/>
              <a:t>/</a:t>
            </a:r>
            <a:r>
              <a:rPr lang="en-US" dirty="0" err="1" smtClean="0"/>
              <a:t>json</a:t>
            </a:r>
            <a:r>
              <a:rPr lang="en-US" dirty="0" smtClean="0"/>
              <a:t>, </a:t>
            </a:r>
            <a:r>
              <a:rPr lang="en-US" sz="1200" kern="1200" dirty="0" smtClean="0">
                <a:solidFill>
                  <a:schemeClr val="tx1"/>
                </a:solidFill>
                <a:effectLst/>
                <a:latin typeface="+mn-lt"/>
                <a:ea typeface="+mn-ea"/>
                <a:cs typeface="+mn-cs"/>
              </a:rPr>
              <a:t>application</a:t>
            </a:r>
            <a:r>
              <a:rPr lang="en-US" dirty="0" smtClean="0"/>
              <a:t>/xml; q=0.9, */*; q=0.1 </a:t>
            </a:r>
            <a:r>
              <a:rPr lang="en-US" sz="1200" b="0" i="0" kern="1200" dirty="0" smtClean="0">
                <a:solidFill>
                  <a:schemeClr val="tx1"/>
                </a:solidFill>
                <a:effectLst/>
                <a:latin typeface="+mn-lt"/>
                <a:ea typeface="+mn-ea"/>
                <a:cs typeface="+mn-cs"/>
              </a:rPr>
              <a:t>In this example, application/</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has an implied quality factor of 1.0, so it is preferred over application/xml.</a:t>
            </a:r>
            <a:r>
              <a:rPr lang="en-US" sz="1200" b="0" i="0" u="none" strike="noStrike"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no matches are found, the content negotiator tries to match on the media type of the request body, if any. For example, if the request contains JSON data, the content negotiator looks for a JSON formatter.</a:t>
            </a:r>
          </a:p>
          <a:p>
            <a:r>
              <a:rPr lang="en-US" sz="1200" b="0" i="0" kern="1200" dirty="0" smtClean="0">
                <a:solidFill>
                  <a:schemeClr val="tx1"/>
                </a:solidFill>
                <a:effectLst/>
                <a:latin typeface="+mn-lt"/>
                <a:ea typeface="+mn-ea"/>
                <a:cs typeface="+mn-cs"/>
              </a:rPr>
              <a:t>If there are still no matches, the content negotiator simply picks the first formatter that can serialize the type.</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Selecting a Character Encoding</a:t>
            </a:r>
          </a:p>
          <a:p>
            <a:r>
              <a:rPr lang="en-US" sz="1200" b="0" i="0" kern="1200" dirty="0" smtClean="0">
                <a:solidFill>
                  <a:schemeClr val="tx1"/>
                </a:solidFill>
                <a:effectLst/>
                <a:latin typeface="+mn-lt"/>
                <a:ea typeface="+mn-ea"/>
                <a:cs typeface="+mn-cs"/>
              </a:rPr>
              <a:t>After a formatter is selected, the content negotiator chooses the best character encoding by looking at the </a:t>
            </a:r>
            <a:r>
              <a:rPr lang="en-US" sz="1200" b="1" i="0" kern="1200" dirty="0" err="1" smtClean="0">
                <a:solidFill>
                  <a:schemeClr val="tx1"/>
                </a:solidFill>
                <a:effectLst/>
                <a:latin typeface="+mn-lt"/>
                <a:ea typeface="+mn-ea"/>
                <a:cs typeface="+mn-cs"/>
              </a:rPr>
              <a:t>SupportedEncodings</a:t>
            </a:r>
            <a:r>
              <a:rPr lang="en-US" sz="1200" b="0" i="0" kern="1200" dirty="0" smtClean="0">
                <a:solidFill>
                  <a:schemeClr val="tx1"/>
                </a:solidFill>
                <a:effectLst/>
                <a:latin typeface="+mn-lt"/>
                <a:ea typeface="+mn-ea"/>
                <a:cs typeface="+mn-cs"/>
              </a:rPr>
              <a:t> property on the formatter, and matching it against the Accept-Charset header in the request (if any).</a:t>
            </a:r>
          </a:p>
          <a:p>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30</a:t>
            </a:fld>
            <a:endParaRPr lang="hr-HR"/>
          </a:p>
        </p:txBody>
      </p:sp>
    </p:spTree>
    <p:extLst>
      <p:ext uri="{BB962C8B-B14F-4D97-AF65-F5344CB8AC3E}">
        <p14:creationId xmlns:p14="http://schemas.microsoft.com/office/powerpoint/2010/main" val="3697155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application/</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Official MIME type for </a:t>
            </a:r>
            <a:r>
              <a:rPr lang="en-US" sz="1200" b="0" i="0" kern="1200" dirty="0" err="1" smtClean="0">
                <a:solidFill>
                  <a:schemeClr val="tx1"/>
                </a:solidFill>
                <a:effectLst/>
                <a:latin typeface="+mn-lt"/>
                <a:ea typeface="+mn-ea"/>
                <a:cs typeface="+mn-cs"/>
              </a:rPr>
              <a:t>json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text/x-</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Experimental(unofficial) MIME type for </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before application/</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got officially registered</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Content-Type: application/</a:t>
            </a:r>
            <a:r>
              <a:rPr lang="fr-FR" sz="1200" kern="1200" dirty="0" err="1" smtClean="0">
                <a:solidFill>
                  <a:schemeClr val="tx1"/>
                </a:solidFill>
                <a:effectLst/>
                <a:latin typeface="+mn-lt"/>
                <a:ea typeface="+mn-ea"/>
                <a:cs typeface="+mn-cs"/>
              </a:rPr>
              <a:t>json</a:t>
            </a:r>
            <a:r>
              <a:rPr lang="fr-FR" sz="1200" b="1" i="0" kern="1200" dirty="0" err="1" smtClean="0">
                <a:solidFill>
                  <a:schemeClr val="tx1"/>
                </a:solidFill>
                <a:effectLst/>
                <a:latin typeface="+mn-lt"/>
                <a:ea typeface="+mn-ea"/>
                <a:cs typeface="+mn-cs"/>
              </a:rPr>
              <a:t>For</a:t>
            </a:r>
            <a:r>
              <a:rPr lang="fr-FR" sz="1200" b="1" i="0" kern="1200" dirty="0" smtClean="0">
                <a:solidFill>
                  <a:schemeClr val="tx1"/>
                </a:solidFill>
                <a:effectLst/>
                <a:latin typeface="+mn-lt"/>
                <a:ea typeface="+mn-ea"/>
                <a:cs typeface="+mn-cs"/>
              </a:rPr>
              <a:t> </a:t>
            </a:r>
            <a:r>
              <a:rPr lang="fr-FR" sz="1200" b="1" i="0" u="none" strike="noStrike" kern="1200" dirty="0" smtClean="0">
                <a:solidFill>
                  <a:schemeClr val="tx1"/>
                </a:solidFill>
                <a:effectLst/>
                <a:latin typeface="+mn-lt"/>
                <a:ea typeface="+mn-ea"/>
                <a:cs typeface="+mn-cs"/>
                <a:hlinkClick r:id="rId3"/>
              </a:rPr>
              <a:t>JSON-P</a:t>
            </a:r>
            <a:r>
              <a:rPr lang="fr-FR" sz="1200" b="1" i="0" kern="1200" dirty="0" smtClean="0">
                <a:solidFill>
                  <a:schemeClr val="tx1"/>
                </a:solidFill>
                <a:effectLst/>
                <a:latin typeface="+mn-lt"/>
                <a:ea typeface="+mn-ea"/>
                <a:cs typeface="+mn-cs"/>
              </a:rPr>
              <a:t>:</a:t>
            </a:r>
            <a:endParaRPr lang="fr-FR" sz="1200" b="0" i="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Content-Type: application/</a:t>
            </a:r>
            <a:r>
              <a:rPr lang="fr-FR" sz="1200" kern="1200" dirty="0" err="1" smtClean="0">
                <a:solidFill>
                  <a:schemeClr val="tx1"/>
                </a:solidFill>
                <a:effectLst/>
                <a:latin typeface="+mn-lt"/>
                <a:ea typeface="+mn-ea"/>
                <a:cs typeface="+mn-cs"/>
              </a:rPr>
              <a:t>javascript</a:t>
            </a:r>
            <a:endParaRPr lang="hr-HR" sz="120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hr-HR" sz="1200" kern="1200" dirty="0" err="1" smtClean="0">
                <a:solidFill>
                  <a:schemeClr val="tx1"/>
                </a:solidFill>
                <a:effectLst/>
                <a:latin typeface="+mn-lt"/>
                <a:ea typeface="+mn-ea"/>
                <a:cs typeface="+mn-cs"/>
              </a:rPr>
              <a:t>application</a:t>
            </a:r>
            <a:r>
              <a:rPr lang="hr-HR" sz="1200" kern="1200" dirty="0" smtClean="0">
                <a:solidFill>
                  <a:schemeClr val="tx1"/>
                </a:solidFill>
                <a:effectLst/>
                <a:latin typeface="+mn-lt"/>
                <a:ea typeface="+mn-ea"/>
                <a:cs typeface="+mn-cs"/>
              </a:rPr>
              <a:t>/</a:t>
            </a:r>
            <a:r>
              <a:rPr lang="hr-HR" sz="1200" kern="1200" dirty="0" err="1" smtClean="0">
                <a:solidFill>
                  <a:schemeClr val="tx1"/>
                </a:solidFill>
                <a:effectLst/>
                <a:latin typeface="+mn-lt"/>
                <a:ea typeface="+mn-ea"/>
                <a:cs typeface="+mn-cs"/>
              </a:rPr>
              <a:t>json</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application</a:t>
            </a:r>
            <a:r>
              <a:rPr lang="hr-HR" sz="1200" kern="1200" dirty="0" smtClean="0">
                <a:solidFill>
                  <a:schemeClr val="tx1"/>
                </a:solidFill>
                <a:effectLst/>
                <a:latin typeface="+mn-lt"/>
                <a:ea typeface="+mn-ea"/>
                <a:cs typeface="+mn-cs"/>
              </a:rPr>
              <a:t>/x-</a:t>
            </a:r>
            <a:r>
              <a:rPr lang="hr-HR" sz="1200" kern="1200" dirty="0" err="1" smtClean="0">
                <a:solidFill>
                  <a:schemeClr val="tx1"/>
                </a:solidFill>
                <a:effectLst/>
                <a:latin typeface="+mn-lt"/>
                <a:ea typeface="+mn-ea"/>
                <a:cs typeface="+mn-cs"/>
              </a:rPr>
              <a:t>javascript</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text</a:t>
            </a:r>
            <a:r>
              <a:rPr lang="hr-HR" sz="1200" kern="1200" dirty="0" smtClean="0">
                <a:solidFill>
                  <a:schemeClr val="tx1"/>
                </a:solidFill>
                <a:effectLst/>
                <a:latin typeface="+mn-lt"/>
                <a:ea typeface="+mn-ea"/>
                <a:cs typeface="+mn-cs"/>
              </a:rPr>
              <a:t>/</a:t>
            </a:r>
            <a:r>
              <a:rPr lang="hr-HR" sz="1200" kern="1200" dirty="0" err="1" smtClean="0">
                <a:solidFill>
                  <a:schemeClr val="tx1"/>
                </a:solidFill>
                <a:effectLst/>
                <a:latin typeface="+mn-lt"/>
                <a:ea typeface="+mn-ea"/>
                <a:cs typeface="+mn-cs"/>
              </a:rPr>
              <a:t>javascript</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text</a:t>
            </a:r>
            <a:r>
              <a:rPr lang="hr-HR" sz="1200" kern="1200" dirty="0" smtClean="0">
                <a:solidFill>
                  <a:schemeClr val="tx1"/>
                </a:solidFill>
                <a:effectLst/>
                <a:latin typeface="+mn-lt"/>
                <a:ea typeface="+mn-ea"/>
                <a:cs typeface="+mn-cs"/>
              </a:rPr>
              <a:t>/x-</a:t>
            </a:r>
            <a:r>
              <a:rPr lang="hr-HR" sz="1200" kern="1200" dirty="0" err="1" smtClean="0">
                <a:solidFill>
                  <a:schemeClr val="tx1"/>
                </a:solidFill>
                <a:effectLst/>
                <a:latin typeface="+mn-lt"/>
                <a:ea typeface="+mn-ea"/>
                <a:cs typeface="+mn-cs"/>
              </a:rPr>
              <a:t>javascript</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text</a:t>
            </a:r>
            <a:r>
              <a:rPr lang="hr-HR" sz="1200" kern="1200" dirty="0" smtClean="0">
                <a:solidFill>
                  <a:schemeClr val="tx1"/>
                </a:solidFill>
                <a:effectLst/>
                <a:latin typeface="+mn-lt"/>
                <a:ea typeface="+mn-ea"/>
                <a:cs typeface="+mn-cs"/>
              </a:rPr>
              <a:t>/x-</a:t>
            </a:r>
            <a:r>
              <a:rPr lang="hr-HR" sz="1200" kern="1200" dirty="0" err="1" smtClean="0">
                <a:solidFill>
                  <a:schemeClr val="tx1"/>
                </a:solidFill>
                <a:effectLst/>
                <a:latin typeface="+mn-lt"/>
                <a:ea typeface="+mn-ea"/>
                <a:cs typeface="+mn-cs"/>
              </a:rPr>
              <a:t>json</a:t>
            </a:r>
            <a:endParaRPr lang="hr-HR" sz="120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JSONP stands for “JSON with Padding” and it is a workaround for loading data from different domains. </a:t>
            </a:r>
            <a:r>
              <a:rPr lang="hr-HR" sz="1200" b="0" i="0" kern="1200" dirty="0" smtClean="0">
                <a:solidFill>
                  <a:schemeClr val="tx1"/>
                </a:solidFill>
                <a:effectLst/>
                <a:latin typeface="+mn-lt"/>
                <a:ea typeface="+mn-ea"/>
                <a:cs typeface="+mn-cs"/>
              </a:rPr>
              <a:t/>
            </a:r>
            <a:br>
              <a:rPr lang="hr-HR"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It loads the script into the head of the DOM and thus you can access the information as if it were loaded on your own domain, thus by-passing the cross domain issue.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3B233DE-700B-4B22-BAC4-5652C2C35DC5}" type="slidenum">
              <a:rPr lang="hr-HR" smtClean="0"/>
              <a:t>32</a:t>
            </a:fld>
            <a:endParaRPr lang="hr-HR"/>
          </a:p>
        </p:txBody>
      </p:sp>
    </p:spTree>
    <p:extLst>
      <p:ext uri="{BB962C8B-B14F-4D97-AF65-F5344CB8AC3E}">
        <p14:creationId xmlns:p14="http://schemas.microsoft.com/office/powerpoint/2010/main" val="13342583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sz="1200" b="0" i="0" kern="1200" dirty="0" smtClean="0">
                <a:solidFill>
                  <a:schemeClr val="tx1"/>
                </a:solidFill>
                <a:effectLst/>
                <a:latin typeface="+mn-lt"/>
                <a:ea typeface="+mn-ea"/>
                <a:cs typeface="+mn-cs"/>
              </a:rPr>
              <a:t>https://docs.microsoft.com/en-us/aspnet/web-api/overview/formats-and-model-binding/media-formatters</a:t>
            </a: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media type determines how Web API serializes and </a:t>
            </a:r>
            <a:r>
              <a:rPr lang="en-US" sz="1200" b="0" i="0" kern="1200" dirty="0" err="1" smtClean="0">
                <a:solidFill>
                  <a:schemeClr val="tx1"/>
                </a:solidFill>
                <a:effectLst/>
                <a:latin typeface="+mn-lt"/>
                <a:ea typeface="+mn-ea"/>
                <a:cs typeface="+mn-cs"/>
              </a:rPr>
              <a:t>deserializes</a:t>
            </a:r>
            <a:r>
              <a:rPr lang="en-US" sz="1200" b="0" i="0" kern="1200" dirty="0" smtClean="0">
                <a:solidFill>
                  <a:schemeClr val="tx1"/>
                </a:solidFill>
                <a:effectLst/>
                <a:latin typeface="+mn-lt"/>
                <a:ea typeface="+mn-ea"/>
                <a:cs typeface="+mn-cs"/>
              </a:rPr>
              <a:t> the HTTP message body. Web API has built-in support for XML, JSON, BSON, and form-</a:t>
            </a:r>
            <a:r>
              <a:rPr lang="en-US" sz="1200" b="0" i="0" kern="1200" dirty="0" err="1" smtClean="0">
                <a:solidFill>
                  <a:schemeClr val="tx1"/>
                </a:solidFill>
                <a:effectLst/>
                <a:latin typeface="+mn-lt"/>
                <a:ea typeface="+mn-ea"/>
                <a:cs typeface="+mn-cs"/>
              </a:rPr>
              <a:t>urlencoded</a:t>
            </a:r>
            <a:r>
              <a:rPr lang="en-US" sz="1200" b="0" i="0" kern="1200" dirty="0" smtClean="0">
                <a:solidFill>
                  <a:schemeClr val="tx1"/>
                </a:solidFill>
                <a:effectLst/>
                <a:latin typeface="+mn-lt"/>
                <a:ea typeface="+mn-ea"/>
                <a:cs typeface="+mn-cs"/>
              </a:rPr>
              <a:t> data, and you can support additional media types by writing a </a:t>
            </a:r>
            <a:r>
              <a:rPr lang="en-US" sz="1200" b="0" i="1" kern="1200" dirty="0" smtClean="0">
                <a:solidFill>
                  <a:schemeClr val="tx1"/>
                </a:solidFill>
                <a:effectLst/>
                <a:latin typeface="+mn-lt"/>
                <a:ea typeface="+mn-ea"/>
                <a:cs typeface="+mn-cs"/>
              </a:rPr>
              <a:t>media formatter</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create a media formatter, derive from one of these classes:</a:t>
            </a:r>
          </a:p>
          <a:p>
            <a:r>
              <a:rPr lang="en-US" sz="1200" b="0" i="0" u="none" strike="noStrike" kern="1200" dirty="0" err="1" smtClean="0">
                <a:solidFill>
                  <a:schemeClr val="tx1"/>
                </a:solidFill>
                <a:effectLst/>
                <a:latin typeface="+mn-lt"/>
                <a:ea typeface="+mn-ea"/>
                <a:cs typeface="+mn-cs"/>
                <a:hlinkClick r:id="rId3"/>
              </a:rPr>
              <a:t>MediaTypeFormatter</a:t>
            </a:r>
            <a:r>
              <a:rPr lang="en-US" sz="1200" b="0" i="0" kern="1200" dirty="0" smtClean="0">
                <a:solidFill>
                  <a:schemeClr val="tx1"/>
                </a:solidFill>
                <a:effectLst/>
                <a:latin typeface="+mn-lt"/>
                <a:ea typeface="+mn-ea"/>
                <a:cs typeface="+mn-cs"/>
              </a:rPr>
              <a:t>. This class uses asynchronous read and write methods.</a:t>
            </a:r>
          </a:p>
          <a:p>
            <a:r>
              <a:rPr lang="en-US" sz="1200" b="0" i="0" u="none" strike="noStrike" kern="1200" dirty="0" err="1" smtClean="0">
                <a:solidFill>
                  <a:schemeClr val="tx1"/>
                </a:solidFill>
                <a:effectLst/>
                <a:latin typeface="+mn-lt"/>
                <a:ea typeface="+mn-ea"/>
                <a:cs typeface="+mn-cs"/>
                <a:hlinkClick r:id="rId4"/>
              </a:rPr>
              <a:t>BufferedMediaTypeFormatter</a:t>
            </a:r>
            <a:r>
              <a:rPr lang="en-US" sz="1200" b="0" i="0" kern="1200" dirty="0" smtClean="0">
                <a:solidFill>
                  <a:schemeClr val="tx1"/>
                </a:solidFill>
                <a:effectLst/>
                <a:latin typeface="+mn-lt"/>
                <a:ea typeface="+mn-ea"/>
                <a:cs typeface="+mn-cs"/>
              </a:rPr>
              <a:t>. This class derives from </a:t>
            </a:r>
            <a:r>
              <a:rPr lang="en-US" sz="1200" b="1" i="0" kern="1200" dirty="0" err="1" smtClean="0">
                <a:solidFill>
                  <a:schemeClr val="tx1"/>
                </a:solidFill>
                <a:effectLst/>
                <a:latin typeface="+mn-lt"/>
                <a:ea typeface="+mn-ea"/>
                <a:cs typeface="+mn-cs"/>
              </a:rPr>
              <a:t>MediaTypeFormatter</a:t>
            </a:r>
            <a:r>
              <a:rPr lang="en-US" sz="1200" b="0" i="0" kern="1200" dirty="0" smtClean="0">
                <a:solidFill>
                  <a:schemeClr val="tx1"/>
                </a:solidFill>
                <a:effectLst/>
                <a:latin typeface="+mn-lt"/>
                <a:ea typeface="+mn-ea"/>
                <a:cs typeface="+mn-cs"/>
              </a:rPr>
              <a:t> but uses </a:t>
            </a:r>
            <a:r>
              <a:rPr lang="en-US" sz="1200" b="0" i="0" kern="1200" dirty="0" err="1" smtClean="0">
                <a:solidFill>
                  <a:schemeClr val="tx1"/>
                </a:solidFill>
                <a:effectLst/>
                <a:latin typeface="+mn-lt"/>
                <a:ea typeface="+mn-ea"/>
                <a:cs typeface="+mn-cs"/>
              </a:rPr>
              <a:t>sychronous</a:t>
            </a:r>
            <a:r>
              <a:rPr lang="en-US" sz="1200" b="0" i="0" kern="1200" dirty="0" smtClean="0">
                <a:solidFill>
                  <a:schemeClr val="tx1"/>
                </a:solidFill>
                <a:effectLst/>
                <a:latin typeface="+mn-lt"/>
                <a:ea typeface="+mn-ea"/>
                <a:cs typeface="+mn-cs"/>
              </a:rPr>
              <a:t> read/write methods.</a:t>
            </a:r>
          </a:p>
          <a:p>
            <a:r>
              <a:rPr lang="en-US" sz="1200" b="0" i="0" kern="1200" dirty="0" smtClean="0">
                <a:solidFill>
                  <a:schemeClr val="tx1"/>
                </a:solidFill>
                <a:effectLst/>
                <a:latin typeface="+mn-lt"/>
                <a:ea typeface="+mn-ea"/>
                <a:cs typeface="+mn-cs"/>
              </a:rPr>
              <a:t>Deriving from </a:t>
            </a:r>
            <a:r>
              <a:rPr lang="en-US" sz="1200" b="1" i="0" kern="1200" dirty="0" err="1" smtClean="0">
                <a:solidFill>
                  <a:schemeClr val="tx1"/>
                </a:solidFill>
                <a:effectLst/>
                <a:latin typeface="+mn-lt"/>
                <a:ea typeface="+mn-ea"/>
                <a:cs typeface="+mn-cs"/>
              </a:rPr>
              <a:t>BufferedMediaTypeFormatter</a:t>
            </a:r>
            <a:r>
              <a:rPr lang="en-US" sz="1200" b="0" i="0" kern="1200" dirty="0" smtClean="0">
                <a:solidFill>
                  <a:schemeClr val="tx1"/>
                </a:solidFill>
                <a:effectLst/>
                <a:latin typeface="+mn-lt"/>
                <a:ea typeface="+mn-ea"/>
                <a:cs typeface="+mn-cs"/>
              </a:rPr>
              <a:t> is simpler, because there is no asynchronous code, but it also means the calling thread can block during I/O.</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3B233DE-700B-4B22-BAC4-5652C2C35DC5}" type="slidenum">
              <a:rPr lang="hr-HR" smtClean="0"/>
              <a:t>33</a:t>
            </a:fld>
            <a:endParaRPr lang="hr-HR"/>
          </a:p>
        </p:txBody>
      </p:sp>
    </p:spTree>
    <p:extLst>
      <p:ext uri="{BB962C8B-B14F-4D97-AF65-F5344CB8AC3E}">
        <p14:creationId xmlns:p14="http://schemas.microsoft.com/office/powerpoint/2010/main" val="2491636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https://docs.microsoft.com/en-us/aspnet/web-api/overview/formats-and-model-binding/media-formatters</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34</a:t>
            </a:fld>
            <a:endParaRPr lang="hr-HR"/>
          </a:p>
        </p:txBody>
      </p:sp>
    </p:spTree>
    <p:extLst>
      <p:ext uri="{BB962C8B-B14F-4D97-AF65-F5344CB8AC3E}">
        <p14:creationId xmlns:p14="http://schemas.microsoft.com/office/powerpoint/2010/main" val="38600173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35</a:t>
            </a:fld>
            <a:endParaRPr lang="hr-HR"/>
          </a:p>
        </p:txBody>
      </p:sp>
    </p:spTree>
    <p:extLst>
      <p:ext uri="{BB962C8B-B14F-4D97-AF65-F5344CB8AC3E}">
        <p14:creationId xmlns:p14="http://schemas.microsoft.com/office/powerpoint/2010/main" val="37464177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https://docs.microsoft.com/en-us/aspnet/web-api/overview/error-handling/exception-handling</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36</a:t>
            </a:fld>
            <a:endParaRPr lang="hr-HR"/>
          </a:p>
        </p:txBody>
      </p:sp>
    </p:spTree>
    <p:extLst>
      <p:ext uri="{BB962C8B-B14F-4D97-AF65-F5344CB8AC3E}">
        <p14:creationId xmlns:p14="http://schemas.microsoft.com/office/powerpoint/2010/main" val="4092605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http://www.dotnettricks.com/learn/webapi/what-is-web-api-and-why-to-use-it-</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a:t>
            </a:fld>
            <a:endParaRPr lang="hr-HR"/>
          </a:p>
        </p:txBody>
      </p:sp>
    </p:spTree>
    <p:extLst>
      <p:ext uri="{BB962C8B-B14F-4D97-AF65-F5344CB8AC3E}">
        <p14:creationId xmlns:p14="http://schemas.microsoft.com/office/powerpoint/2010/main" val="2246416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https://docs.microsoft.com/en-us/aspnet/web-api/overview/error-handling/exception-handling</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37</a:t>
            </a:fld>
            <a:endParaRPr lang="hr-HR"/>
          </a:p>
        </p:txBody>
      </p:sp>
    </p:spTree>
    <p:extLst>
      <p:ext uri="{BB962C8B-B14F-4D97-AF65-F5344CB8AC3E}">
        <p14:creationId xmlns:p14="http://schemas.microsoft.com/office/powerpoint/2010/main" val="30922114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https://docs.microsoft.com/en-us/aspnet/web-api/overview/error-handling/exception-handling</a:t>
            </a:r>
          </a:p>
          <a:p>
            <a:endParaRPr lang="hr-HR" dirty="0" smtClean="0"/>
          </a:p>
          <a:p>
            <a:r>
              <a:rPr lang="hr-HR" dirty="0" smtClean="0"/>
              <a:t>Ako želimo umjesto generalnog</a:t>
            </a:r>
            <a:r>
              <a:rPr lang="hr-HR" baseline="0" dirty="0" smtClean="0"/>
              <a:t> </a:t>
            </a:r>
            <a:r>
              <a:rPr lang="hr-HR" baseline="0" dirty="0" err="1" smtClean="0"/>
              <a:t>internal</a:t>
            </a:r>
            <a:r>
              <a:rPr lang="hr-HR" baseline="0" dirty="0" smtClean="0"/>
              <a:t> server </a:t>
            </a:r>
            <a:r>
              <a:rPr lang="hr-HR" baseline="0" dirty="0" err="1" smtClean="0"/>
              <a:t>error</a:t>
            </a:r>
            <a:r>
              <a:rPr lang="hr-HR" baseline="0" dirty="0" smtClean="0"/>
              <a:t> (500) vraćati odgovore po želji na npr. </a:t>
            </a:r>
            <a:r>
              <a:rPr lang="hr-HR" baseline="0" dirty="0" err="1" smtClean="0"/>
              <a:t>custom</a:t>
            </a:r>
            <a:r>
              <a:rPr lang="hr-HR" baseline="0" dirty="0" smtClean="0"/>
              <a:t> </a:t>
            </a:r>
            <a:r>
              <a:rPr lang="hr-HR" baseline="0" dirty="0" err="1" smtClean="0"/>
              <a:t>exception</a:t>
            </a:r>
            <a:r>
              <a:rPr lang="hr-HR" baseline="0" dirty="0" smtClean="0"/>
              <a:t> ili sl. Kreirati vlastiti </a:t>
            </a:r>
            <a:r>
              <a:rPr lang="hr-HR" baseline="0" dirty="0" err="1" smtClean="0"/>
              <a:t>Exception</a:t>
            </a:r>
            <a:r>
              <a:rPr lang="hr-HR" baseline="0" dirty="0" smtClean="0"/>
              <a:t> Filter</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38</a:t>
            </a:fld>
            <a:endParaRPr lang="hr-HR"/>
          </a:p>
        </p:txBody>
      </p:sp>
    </p:spTree>
    <p:extLst>
      <p:ext uri="{BB962C8B-B14F-4D97-AF65-F5344CB8AC3E}">
        <p14:creationId xmlns:p14="http://schemas.microsoft.com/office/powerpoint/2010/main" val="22037070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IHttpActionResult</a:t>
            </a:r>
            <a:r>
              <a:rPr lang="en-US" sz="1200" b="0" i="0" kern="1200" dirty="0" smtClean="0">
                <a:solidFill>
                  <a:schemeClr val="tx1"/>
                </a:solidFill>
                <a:effectLst/>
                <a:latin typeface="+mn-lt"/>
                <a:ea typeface="+mn-ea"/>
                <a:cs typeface="+mn-cs"/>
              </a:rPr>
              <a:t> interface was </a:t>
            </a:r>
            <a:r>
              <a:rPr lang="en-US" sz="1200" b="0" i="0" kern="1200" dirty="0" err="1" smtClean="0">
                <a:solidFill>
                  <a:schemeClr val="tx1"/>
                </a:solidFill>
                <a:effectLst/>
                <a:latin typeface="+mn-lt"/>
                <a:ea typeface="+mn-ea"/>
                <a:cs typeface="+mn-cs"/>
              </a:rPr>
              <a:t>introducted</a:t>
            </a:r>
            <a:r>
              <a:rPr lang="en-US" sz="1200" b="0" i="0" kern="1200" dirty="0" smtClean="0">
                <a:solidFill>
                  <a:schemeClr val="tx1"/>
                </a:solidFill>
                <a:effectLst/>
                <a:latin typeface="+mn-lt"/>
                <a:ea typeface="+mn-ea"/>
                <a:cs typeface="+mn-cs"/>
              </a:rPr>
              <a:t> in Web API 2. Essentially, it defines an </a:t>
            </a:r>
            <a:r>
              <a:rPr lang="en-US" sz="1200" b="1"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factory. Here are some advantages of using the </a:t>
            </a:r>
            <a:r>
              <a:rPr lang="en-US" sz="1200" b="1" i="0" kern="1200" dirty="0" err="1" smtClean="0">
                <a:solidFill>
                  <a:schemeClr val="tx1"/>
                </a:solidFill>
                <a:effectLst/>
                <a:latin typeface="+mn-lt"/>
                <a:ea typeface="+mn-ea"/>
                <a:cs typeface="+mn-cs"/>
              </a:rPr>
              <a:t>IHttpActionResult</a:t>
            </a:r>
            <a:r>
              <a:rPr lang="en-US" sz="1200" b="0" i="0" kern="1200" dirty="0" smtClean="0">
                <a:solidFill>
                  <a:schemeClr val="tx1"/>
                </a:solidFill>
                <a:effectLst/>
                <a:latin typeface="+mn-lt"/>
                <a:ea typeface="+mn-ea"/>
                <a:cs typeface="+mn-cs"/>
              </a:rPr>
              <a:t> interface:</a:t>
            </a:r>
            <a:r>
              <a:rPr lang="en-US" sz="1200" b="0" i="0" u="none" strike="noStrike" kern="1200" dirty="0" smtClean="0">
                <a:solidFill>
                  <a:schemeClr val="tx1"/>
                </a:solidFill>
                <a:effectLst/>
                <a:latin typeface="+mn-lt"/>
                <a:ea typeface="+mn-ea"/>
                <a:cs typeface="+mn-cs"/>
              </a:rPr>
              <a:t>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Simplifies </a:t>
            </a:r>
            <a:r>
              <a:rPr lang="en-US" sz="1200" b="0" i="0" u="none" strike="noStrike" kern="1200" dirty="0" smtClean="0">
                <a:solidFill>
                  <a:schemeClr val="tx1"/>
                </a:solidFill>
                <a:effectLst/>
                <a:latin typeface="+mn-lt"/>
                <a:ea typeface="+mn-ea"/>
                <a:cs typeface="+mn-cs"/>
                <a:hlinkClick r:id="rId3"/>
              </a:rPr>
              <a:t>unit testing</a:t>
            </a:r>
            <a:r>
              <a:rPr lang="en-US" sz="1200" b="0" i="0" kern="1200" dirty="0" smtClean="0">
                <a:solidFill>
                  <a:schemeClr val="tx1"/>
                </a:solidFill>
                <a:effectLst/>
                <a:latin typeface="+mn-lt"/>
                <a:ea typeface="+mn-ea"/>
                <a:cs typeface="+mn-cs"/>
              </a:rPr>
              <a:t> your controllers.</a:t>
            </a:r>
          </a:p>
          <a:p>
            <a:r>
              <a:rPr lang="en-US" sz="1200" b="0" i="0" kern="1200" dirty="0" smtClean="0">
                <a:solidFill>
                  <a:schemeClr val="tx1"/>
                </a:solidFill>
                <a:effectLst/>
                <a:latin typeface="+mn-lt"/>
                <a:ea typeface="+mn-ea"/>
                <a:cs typeface="+mn-cs"/>
              </a:rPr>
              <a:t>Moves common logic for creating HTTP responses into separate classes.</a:t>
            </a:r>
          </a:p>
          <a:p>
            <a:r>
              <a:rPr lang="en-US" sz="1200" b="0" i="0" kern="1200" dirty="0" smtClean="0">
                <a:solidFill>
                  <a:schemeClr val="tx1"/>
                </a:solidFill>
                <a:effectLst/>
                <a:latin typeface="+mn-lt"/>
                <a:ea typeface="+mn-ea"/>
                <a:cs typeface="+mn-cs"/>
              </a:rPr>
              <a:t>Makes the intent of the controller action clearer, by hiding the low-level details of constructing the response.</a:t>
            </a:r>
          </a:p>
          <a:p>
            <a:r>
              <a:rPr lang="en-US" sz="1200" b="1" i="0" kern="1200" dirty="0" err="1" smtClean="0">
                <a:solidFill>
                  <a:schemeClr val="tx1"/>
                </a:solidFill>
                <a:effectLst/>
                <a:latin typeface="+mn-lt"/>
                <a:ea typeface="+mn-ea"/>
                <a:cs typeface="+mn-cs"/>
              </a:rPr>
              <a:t>IHttpActionResult</a:t>
            </a:r>
            <a:r>
              <a:rPr lang="en-US" sz="1200" b="0" i="0" kern="1200" dirty="0" smtClean="0">
                <a:solidFill>
                  <a:schemeClr val="tx1"/>
                </a:solidFill>
                <a:effectLst/>
                <a:latin typeface="+mn-lt"/>
                <a:ea typeface="+mn-ea"/>
                <a:cs typeface="+mn-cs"/>
              </a:rPr>
              <a:t> contains a single method, </a:t>
            </a:r>
            <a:r>
              <a:rPr lang="en-US" sz="1200" b="1" i="0" kern="1200" dirty="0" err="1" smtClean="0">
                <a:solidFill>
                  <a:schemeClr val="tx1"/>
                </a:solidFill>
                <a:effectLst/>
                <a:latin typeface="+mn-lt"/>
                <a:ea typeface="+mn-ea"/>
                <a:cs typeface="+mn-cs"/>
              </a:rPr>
              <a:t>ExecuteAsync</a:t>
            </a:r>
            <a:r>
              <a:rPr lang="en-US" sz="1200" b="0" i="0" kern="1200" dirty="0" smtClean="0">
                <a:solidFill>
                  <a:schemeClr val="tx1"/>
                </a:solidFill>
                <a:effectLst/>
                <a:latin typeface="+mn-lt"/>
                <a:ea typeface="+mn-ea"/>
                <a:cs typeface="+mn-cs"/>
              </a:rPr>
              <a:t>, which asynchronously creates an </a:t>
            </a:r>
            <a:r>
              <a:rPr lang="en-US" sz="1200" b="1"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instance.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interface</a:t>
            </a:r>
            <a:r>
              <a:rPr lang="en-US" dirty="0" smtClean="0"/>
              <a:t> </a:t>
            </a:r>
            <a:r>
              <a:rPr lang="en-US" sz="1200" kern="1200" dirty="0" err="1" smtClean="0">
                <a:solidFill>
                  <a:schemeClr val="tx1"/>
                </a:solidFill>
                <a:effectLst/>
                <a:latin typeface="+mn-lt"/>
                <a:ea typeface="+mn-ea"/>
                <a:cs typeface="+mn-cs"/>
              </a:rPr>
              <a:t>IHttpActionResult</a:t>
            </a:r>
            <a:r>
              <a:rPr lang="en-US" dirty="0" smtClean="0"/>
              <a:t> { Task&lt;</a:t>
            </a:r>
            <a:r>
              <a:rPr lang="en-US" dirty="0" err="1" smtClean="0"/>
              <a:t>HttpResponseMessage</a:t>
            </a:r>
            <a:r>
              <a:rPr lang="en-US" dirty="0" smtClean="0"/>
              <a:t>&gt; </a:t>
            </a:r>
            <a:r>
              <a:rPr lang="en-US" sz="1200" kern="1200" dirty="0" err="1" smtClean="0">
                <a:solidFill>
                  <a:schemeClr val="tx1"/>
                </a:solidFill>
                <a:effectLst/>
                <a:latin typeface="+mn-lt"/>
                <a:ea typeface="+mn-ea"/>
                <a:cs typeface="+mn-cs"/>
              </a:rPr>
              <a:t>ExecuteAsync</a:t>
            </a:r>
            <a:r>
              <a:rPr lang="en-US" dirty="0" smtClean="0"/>
              <a:t>(</a:t>
            </a:r>
            <a:r>
              <a:rPr lang="en-US" dirty="0" err="1" smtClean="0"/>
              <a:t>CancellationToken</a:t>
            </a:r>
            <a:r>
              <a:rPr lang="en-US" dirty="0" smtClean="0"/>
              <a:t> </a:t>
            </a:r>
            <a:r>
              <a:rPr lang="en-US" dirty="0" err="1" smtClean="0"/>
              <a:t>cancellationToken</a:t>
            </a:r>
            <a:r>
              <a:rPr lang="en-US" dirty="0" smtClean="0"/>
              <a:t>); } </a:t>
            </a:r>
            <a:r>
              <a:rPr lang="en-US" sz="1200" b="0" i="0" kern="1200" dirty="0" smtClean="0">
                <a:solidFill>
                  <a:schemeClr val="tx1"/>
                </a:solidFill>
                <a:effectLst/>
                <a:latin typeface="+mn-lt"/>
                <a:ea typeface="+mn-ea"/>
                <a:cs typeface="+mn-cs"/>
              </a:rPr>
              <a:t>If a controller action returns an </a:t>
            </a:r>
            <a:r>
              <a:rPr lang="en-US" sz="1200" b="1" i="0" kern="1200" dirty="0" err="1" smtClean="0">
                <a:solidFill>
                  <a:schemeClr val="tx1"/>
                </a:solidFill>
                <a:effectLst/>
                <a:latin typeface="+mn-lt"/>
                <a:ea typeface="+mn-ea"/>
                <a:cs typeface="+mn-cs"/>
              </a:rPr>
              <a:t>IHttpActionResult</a:t>
            </a:r>
            <a:r>
              <a:rPr lang="en-US" sz="1200" b="0" i="0" kern="1200" dirty="0" smtClean="0">
                <a:solidFill>
                  <a:schemeClr val="tx1"/>
                </a:solidFill>
                <a:effectLst/>
                <a:latin typeface="+mn-lt"/>
                <a:ea typeface="+mn-ea"/>
                <a:cs typeface="+mn-cs"/>
              </a:rPr>
              <a:t>, Web API calls the </a:t>
            </a:r>
            <a:r>
              <a:rPr lang="en-US" sz="1200" b="1" i="0" kern="1200" dirty="0" err="1" smtClean="0">
                <a:solidFill>
                  <a:schemeClr val="tx1"/>
                </a:solidFill>
                <a:effectLst/>
                <a:latin typeface="+mn-lt"/>
                <a:ea typeface="+mn-ea"/>
                <a:cs typeface="+mn-cs"/>
              </a:rPr>
              <a:t>ExecuteAsync</a:t>
            </a:r>
            <a:r>
              <a:rPr lang="en-US" sz="1200" b="0" i="0" kern="1200" dirty="0" smtClean="0">
                <a:solidFill>
                  <a:schemeClr val="tx1"/>
                </a:solidFill>
                <a:effectLst/>
                <a:latin typeface="+mn-lt"/>
                <a:ea typeface="+mn-ea"/>
                <a:cs typeface="+mn-cs"/>
              </a:rPr>
              <a:t> method to create an </a:t>
            </a:r>
            <a:r>
              <a:rPr lang="en-US" sz="1200" b="1"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Then it converts the </a:t>
            </a:r>
            <a:r>
              <a:rPr lang="en-US" sz="1200" b="1"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into an HTTP response message.</a:t>
            </a:r>
            <a:r>
              <a:rPr lang="en-US" sz="1200" b="0" i="0" u="none" strike="noStrike" kern="1200" dirty="0" smtClean="0">
                <a:solidFill>
                  <a:schemeClr val="tx1"/>
                </a:solidFill>
                <a:effectLst/>
                <a:latin typeface="+mn-lt"/>
                <a:ea typeface="+mn-ea"/>
                <a:cs typeface="+mn-cs"/>
              </a:rPr>
              <a:t>2</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Here is a simple </a:t>
            </a:r>
            <a:r>
              <a:rPr lang="en-US" sz="1200" b="0" i="0" kern="1200" dirty="0" err="1" smtClean="0">
                <a:solidFill>
                  <a:schemeClr val="tx1"/>
                </a:solidFill>
                <a:effectLst/>
                <a:latin typeface="+mn-lt"/>
                <a:ea typeface="+mn-ea"/>
                <a:cs typeface="+mn-cs"/>
              </a:rPr>
              <a:t>implementaton</a:t>
            </a:r>
            <a:r>
              <a:rPr lang="en-US" sz="1200" b="0" i="0" kern="1200" dirty="0" smtClean="0">
                <a:solidFill>
                  <a:schemeClr val="tx1"/>
                </a:solidFill>
                <a:effectLst/>
                <a:latin typeface="+mn-lt"/>
                <a:ea typeface="+mn-ea"/>
                <a:cs typeface="+mn-cs"/>
              </a:rPr>
              <a:t> of </a:t>
            </a:r>
            <a:r>
              <a:rPr lang="en-US" sz="1200" b="1" i="0" kern="1200" dirty="0" err="1" smtClean="0">
                <a:solidFill>
                  <a:schemeClr val="tx1"/>
                </a:solidFill>
                <a:effectLst/>
                <a:latin typeface="+mn-lt"/>
                <a:ea typeface="+mn-ea"/>
                <a:cs typeface="+mn-cs"/>
              </a:rPr>
              <a:t>IHttpActionResult</a:t>
            </a:r>
            <a:r>
              <a:rPr lang="en-US" sz="1200" b="0" i="0" kern="1200" dirty="0" smtClean="0">
                <a:solidFill>
                  <a:schemeClr val="tx1"/>
                </a:solidFill>
                <a:effectLst/>
                <a:latin typeface="+mn-lt"/>
                <a:ea typeface="+mn-ea"/>
                <a:cs typeface="+mn-cs"/>
              </a:rPr>
              <a:t> that creates a plain text response: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3B233DE-700B-4B22-BAC4-5652C2C35DC5}" type="slidenum">
              <a:rPr lang="hr-HR" smtClean="0"/>
              <a:t>39</a:t>
            </a:fld>
            <a:endParaRPr lang="hr-HR"/>
          </a:p>
        </p:txBody>
      </p:sp>
    </p:spTree>
    <p:extLst>
      <p:ext uri="{BB962C8B-B14F-4D97-AF65-F5344CB8AC3E}">
        <p14:creationId xmlns:p14="http://schemas.microsoft.com/office/powerpoint/2010/main" val="4877434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43</a:t>
            </a:fld>
            <a:endParaRPr lang="hr-HR"/>
          </a:p>
        </p:txBody>
      </p:sp>
    </p:spTree>
    <p:extLst>
      <p:ext uri="{BB962C8B-B14F-4D97-AF65-F5344CB8AC3E}">
        <p14:creationId xmlns:p14="http://schemas.microsoft.com/office/powerpoint/2010/main" val="6316440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UNDER-POSTING</a:t>
            </a:r>
            <a:r>
              <a:rPr lang="hr-HR" baseline="0" dirty="0" smtClean="0"/>
              <a:t> OVER-POSTING</a:t>
            </a:r>
          </a:p>
          <a:p>
            <a:endParaRPr lang="hr-HR" baseline="0" dirty="0" smtClean="0"/>
          </a:p>
          <a:p>
            <a:r>
              <a:rPr lang="hr-HR" baseline="0" dirty="0" err="1" smtClean="0"/>
              <a:t>Custom</a:t>
            </a:r>
            <a:r>
              <a:rPr lang="hr-HR" baseline="0" dirty="0" smtClean="0"/>
              <a:t> </a:t>
            </a:r>
            <a:r>
              <a:rPr lang="hr-HR" baseline="0" dirty="0" err="1" smtClean="0"/>
              <a:t>Validate</a:t>
            </a:r>
            <a:r>
              <a:rPr lang="hr-HR" baseline="0" dirty="0" smtClean="0"/>
              <a:t> </a:t>
            </a:r>
            <a:r>
              <a:rPr lang="hr-HR" baseline="0" dirty="0" err="1" smtClean="0"/>
              <a:t>ModelState</a:t>
            </a:r>
            <a:r>
              <a:rPr lang="hr-HR" baseline="0" dirty="0" smtClean="0"/>
              <a:t> </a:t>
            </a:r>
            <a:r>
              <a:rPr lang="hr-HR" baseline="0" dirty="0" err="1" smtClean="0"/>
              <a:t>Action</a:t>
            </a:r>
            <a:r>
              <a:rPr lang="hr-HR" baseline="0" dirty="0" smtClean="0"/>
              <a:t> Filter</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44</a:t>
            </a:fld>
            <a:endParaRPr lang="hr-HR"/>
          </a:p>
        </p:txBody>
      </p:sp>
    </p:spTree>
    <p:extLst>
      <p:ext uri="{BB962C8B-B14F-4D97-AF65-F5344CB8AC3E}">
        <p14:creationId xmlns:p14="http://schemas.microsoft.com/office/powerpoint/2010/main" val="15993796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https://docs.microsoft.com/en-us/aspnet/web-api/overview/error-handling/exception-handling</a:t>
            </a:r>
          </a:p>
          <a:p>
            <a:r>
              <a:rPr lang="hr-HR" dirty="0" smtClean="0"/>
              <a:t>https://docs.microsoft.com/en-us/aspnet/web-api/overview/error-handling/web-api-global-error-handling</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45</a:t>
            </a:fld>
            <a:endParaRPr lang="hr-HR"/>
          </a:p>
        </p:txBody>
      </p:sp>
    </p:spTree>
    <p:extLst>
      <p:ext uri="{BB962C8B-B14F-4D97-AF65-F5344CB8AC3E}">
        <p14:creationId xmlns:p14="http://schemas.microsoft.com/office/powerpoint/2010/main" val="8603451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46</a:t>
            </a:fld>
            <a:endParaRPr lang="hr-HR"/>
          </a:p>
        </p:txBody>
      </p:sp>
    </p:spTree>
    <p:extLst>
      <p:ext uri="{BB962C8B-B14F-4D97-AF65-F5344CB8AC3E}">
        <p14:creationId xmlns:p14="http://schemas.microsoft.com/office/powerpoint/2010/main" val="12443691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smtClean="0"/>
          </a:p>
          <a:p>
            <a:r>
              <a:rPr lang="en-US" sz="1200" b="0" i="0" kern="1200" dirty="0" smtClean="0">
                <a:solidFill>
                  <a:schemeClr val="tx1"/>
                </a:solidFill>
                <a:effectLst/>
                <a:latin typeface="+mn-lt"/>
                <a:ea typeface="+mn-ea"/>
                <a:cs typeface="+mn-cs"/>
              </a:rPr>
              <a:t>When a parameter has [</a:t>
            </a:r>
            <a:r>
              <a:rPr lang="en-US" sz="1200" b="0" i="0" kern="1200" dirty="0" err="1" smtClean="0">
                <a:solidFill>
                  <a:schemeClr val="tx1"/>
                </a:solidFill>
                <a:effectLst/>
                <a:latin typeface="+mn-lt"/>
                <a:ea typeface="+mn-ea"/>
                <a:cs typeface="+mn-cs"/>
              </a:rPr>
              <a:t>FromBody</a:t>
            </a:r>
            <a:r>
              <a:rPr lang="en-US" sz="1200" b="0" i="0" kern="1200" dirty="0" smtClean="0">
                <a:solidFill>
                  <a:schemeClr val="tx1"/>
                </a:solidFill>
                <a:effectLst/>
                <a:latin typeface="+mn-lt"/>
                <a:ea typeface="+mn-ea"/>
                <a:cs typeface="+mn-cs"/>
              </a:rPr>
              <a:t>], Web API uses the Content-Type header to select a formatter. In this example, the content type is "application/</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and the request body is a raw JSON string (not a JSON object).</a:t>
            </a:r>
            <a:r>
              <a:rPr lang="en-US" sz="1200" b="0" i="0" u="none" strike="noStrike"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most one parameter is allowed to read from the message body. So this will not work:</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 Caution: Will not work! public</a:t>
            </a:r>
            <a:r>
              <a:rPr lang="en-US" dirty="0" smtClean="0"/>
              <a:t> </a:t>
            </a:r>
            <a:r>
              <a:rPr lang="en-US" dirty="0" err="1" smtClean="0"/>
              <a:t>HttpResponseMessage</a:t>
            </a:r>
            <a:r>
              <a:rPr lang="en-US" dirty="0" smtClean="0"/>
              <a:t> </a:t>
            </a:r>
            <a:r>
              <a:rPr lang="en-US" sz="1200" kern="1200" dirty="0" smtClean="0">
                <a:solidFill>
                  <a:schemeClr val="tx1"/>
                </a:solidFill>
                <a:effectLst/>
                <a:latin typeface="+mn-lt"/>
                <a:ea typeface="+mn-ea"/>
                <a:cs typeface="+mn-cs"/>
              </a:rPr>
              <a:t>Post</a:t>
            </a:r>
            <a:r>
              <a:rPr lang="en-US" dirty="0" smtClean="0"/>
              <a:t>([</a:t>
            </a:r>
            <a:r>
              <a:rPr lang="en-US" dirty="0" err="1" smtClean="0"/>
              <a:t>FromBody</a:t>
            </a:r>
            <a:r>
              <a:rPr lang="en-US" dirty="0" smtClean="0"/>
              <a:t>] </a:t>
            </a:r>
            <a:r>
              <a:rPr lang="en-US" sz="1200" kern="1200" dirty="0" err="1" smtClean="0">
                <a:solidFill>
                  <a:schemeClr val="tx1"/>
                </a:solidFill>
                <a:effectLst/>
                <a:latin typeface="+mn-lt"/>
                <a:ea typeface="+mn-ea"/>
                <a:cs typeface="+mn-cs"/>
              </a:rPr>
              <a:t>int</a:t>
            </a:r>
            <a:r>
              <a:rPr lang="en-US" dirty="0" smtClean="0"/>
              <a:t> id, [</a:t>
            </a:r>
            <a:r>
              <a:rPr lang="en-US" dirty="0" err="1" smtClean="0"/>
              <a:t>FromBody</a:t>
            </a:r>
            <a:r>
              <a:rPr lang="en-US" dirty="0" smtClean="0"/>
              <a:t>] </a:t>
            </a:r>
            <a:r>
              <a:rPr lang="en-US" sz="1200" kern="1200" dirty="0" smtClean="0">
                <a:solidFill>
                  <a:schemeClr val="tx1"/>
                </a:solidFill>
                <a:effectLst/>
                <a:latin typeface="+mn-lt"/>
                <a:ea typeface="+mn-ea"/>
                <a:cs typeface="+mn-cs"/>
              </a:rPr>
              <a:t>string</a:t>
            </a:r>
            <a:r>
              <a:rPr lang="en-US" dirty="0" smtClean="0"/>
              <a:t> name) { ... } </a:t>
            </a:r>
            <a:r>
              <a:rPr lang="en-US" sz="1200" b="0" i="0" kern="1200" dirty="0" smtClean="0">
                <a:solidFill>
                  <a:schemeClr val="tx1"/>
                </a:solidFill>
                <a:effectLst/>
                <a:latin typeface="+mn-lt"/>
                <a:ea typeface="+mn-ea"/>
                <a:cs typeface="+mn-cs"/>
              </a:rPr>
              <a:t>The reason for this rule is that the request body might be stored in a non-buffered stream that can only be read once.</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47</a:t>
            </a:fld>
            <a:endParaRPr lang="hr-HR"/>
          </a:p>
        </p:txBody>
      </p:sp>
    </p:spTree>
    <p:extLst>
      <p:ext uri="{BB962C8B-B14F-4D97-AF65-F5344CB8AC3E}">
        <p14:creationId xmlns:p14="http://schemas.microsoft.com/office/powerpoint/2010/main" val="20931147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smtClean="0"/>
          </a:p>
          <a:p>
            <a:r>
              <a:rPr lang="hr-HR" dirty="0" smtClean="0"/>
              <a:t>REZULTAT:</a:t>
            </a:r>
            <a:r>
              <a:rPr lang="hr-HR" baseline="0" dirty="0" smtClean="0"/>
              <a:t> Web API će tretirati </a:t>
            </a:r>
            <a:r>
              <a:rPr lang="hr-HR" baseline="0" dirty="0" err="1" smtClean="0"/>
              <a:t>GeoPoint</a:t>
            </a:r>
            <a:r>
              <a:rPr lang="hr-HR" baseline="0" dirty="0" smtClean="0"/>
              <a:t> kao jednostavni tip i pokušati ga pročitati iz </a:t>
            </a:r>
            <a:r>
              <a:rPr lang="hr-HR" baseline="0" dirty="0" err="1" smtClean="0"/>
              <a:t>URIa</a:t>
            </a:r>
            <a:r>
              <a:rPr lang="hr-HR" baseline="0" dirty="0" smtClean="0"/>
              <a:t>. Nema potrebe dodati [</a:t>
            </a:r>
            <a:r>
              <a:rPr lang="hr-HR" baseline="0" dirty="0" err="1" smtClean="0"/>
              <a:t>FromURI</a:t>
            </a:r>
            <a:r>
              <a:rPr lang="hr-HR" baseline="0" dirty="0" smtClean="0"/>
              <a:t>]</a:t>
            </a:r>
          </a:p>
          <a:p>
            <a:endParaRPr lang="hr-HR" baseline="0" dirty="0" smtClean="0"/>
          </a:p>
          <a:p>
            <a:r>
              <a:rPr lang="en-US" sz="1200" b="0" i="0" kern="1200" dirty="0" smtClean="0">
                <a:solidFill>
                  <a:schemeClr val="tx1"/>
                </a:solidFill>
                <a:effectLst/>
                <a:latin typeface="+mn-lt"/>
                <a:ea typeface="+mn-ea"/>
                <a:cs typeface="+mn-cs"/>
              </a:rPr>
              <a:t>When a parameter has [</a:t>
            </a:r>
            <a:r>
              <a:rPr lang="en-US" sz="1200" b="0" i="0" kern="1200" dirty="0" err="1" smtClean="0">
                <a:solidFill>
                  <a:schemeClr val="tx1"/>
                </a:solidFill>
                <a:effectLst/>
                <a:latin typeface="+mn-lt"/>
                <a:ea typeface="+mn-ea"/>
                <a:cs typeface="+mn-cs"/>
              </a:rPr>
              <a:t>FromBody</a:t>
            </a:r>
            <a:r>
              <a:rPr lang="en-US" sz="1200" b="0" i="0" kern="1200" dirty="0" smtClean="0">
                <a:solidFill>
                  <a:schemeClr val="tx1"/>
                </a:solidFill>
                <a:effectLst/>
                <a:latin typeface="+mn-lt"/>
                <a:ea typeface="+mn-ea"/>
                <a:cs typeface="+mn-cs"/>
              </a:rPr>
              <a:t>], Web API uses the Content-Type header to select a formatter. In this example, the content type is "application/</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and the request body is a raw JSON string (not a JSON object).</a:t>
            </a:r>
          </a:p>
          <a:p>
            <a:r>
              <a:rPr lang="en-US" sz="1200" b="0" i="0" kern="1200" dirty="0" smtClean="0">
                <a:solidFill>
                  <a:schemeClr val="tx1"/>
                </a:solidFill>
                <a:effectLst/>
                <a:latin typeface="+mn-lt"/>
                <a:ea typeface="+mn-ea"/>
                <a:cs typeface="+mn-cs"/>
              </a:rPr>
              <a:t>At most one parameter is allowed to read from the message body. So this will not work:</a:t>
            </a:r>
          </a:p>
          <a:p>
            <a:r>
              <a:rPr lang="en-US" sz="1200" b="0" i="0" kern="1200" dirty="0" smtClean="0">
                <a:solidFill>
                  <a:schemeClr val="tx1"/>
                </a:solidFill>
                <a:effectLst/>
                <a:latin typeface="+mn-lt"/>
                <a:ea typeface="+mn-ea"/>
                <a:cs typeface="+mn-cs"/>
              </a:rPr>
              <a:t>C# Copy</a:t>
            </a:r>
          </a:p>
          <a:p>
            <a:r>
              <a:rPr lang="en-US" sz="1200" kern="1200" dirty="0" smtClean="0">
                <a:solidFill>
                  <a:schemeClr val="tx1"/>
                </a:solidFill>
                <a:effectLst/>
                <a:latin typeface="+mn-lt"/>
                <a:ea typeface="+mn-ea"/>
                <a:cs typeface="+mn-cs"/>
              </a:rPr>
              <a:t>// Caution: Will not work! public</a:t>
            </a:r>
            <a:r>
              <a:rPr lang="en-US" dirty="0" smtClean="0"/>
              <a:t> </a:t>
            </a:r>
            <a:r>
              <a:rPr lang="en-US" dirty="0" err="1" smtClean="0"/>
              <a:t>HttpResponseMessage</a:t>
            </a:r>
            <a:r>
              <a:rPr lang="en-US" dirty="0" smtClean="0"/>
              <a:t> </a:t>
            </a:r>
            <a:r>
              <a:rPr lang="en-US" sz="1200" kern="1200" dirty="0" smtClean="0">
                <a:solidFill>
                  <a:schemeClr val="tx1"/>
                </a:solidFill>
                <a:effectLst/>
                <a:latin typeface="+mn-lt"/>
                <a:ea typeface="+mn-ea"/>
                <a:cs typeface="+mn-cs"/>
              </a:rPr>
              <a:t>Post</a:t>
            </a:r>
            <a:r>
              <a:rPr lang="en-US" dirty="0" smtClean="0"/>
              <a:t>([</a:t>
            </a:r>
            <a:r>
              <a:rPr lang="en-US" dirty="0" err="1" smtClean="0"/>
              <a:t>FromBody</a:t>
            </a:r>
            <a:r>
              <a:rPr lang="en-US" dirty="0" smtClean="0"/>
              <a:t>] </a:t>
            </a:r>
            <a:r>
              <a:rPr lang="en-US" sz="1200" kern="1200" dirty="0" err="1" smtClean="0">
                <a:solidFill>
                  <a:schemeClr val="tx1"/>
                </a:solidFill>
                <a:effectLst/>
                <a:latin typeface="+mn-lt"/>
                <a:ea typeface="+mn-ea"/>
                <a:cs typeface="+mn-cs"/>
              </a:rPr>
              <a:t>int</a:t>
            </a:r>
            <a:r>
              <a:rPr lang="en-US" dirty="0" smtClean="0"/>
              <a:t> id, [</a:t>
            </a:r>
            <a:r>
              <a:rPr lang="en-US" dirty="0" err="1" smtClean="0"/>
              <a:t>FromBody</a:t>
            </a:r>
            <a:r>
              <a:rPr lang="en-US" dirty="0" smtClean="0"/>
              <a:t>] </a:t>
            </a:r>
            <a:r>
              <a:rPr lang="en-US" sz="1200" kern="1200" dirty="0" smtClean="0">
                <a:solidFill>
                  <a:schemeClr val="tx1"/>
                </a:solidFill>
                <a:effectLst/>
                <a:latin typeface="+mn-lt"/>
                <a:ea typeface="+mn-ea"/>
                <a:cs typeface="+mn-cs"/>
              </a:rPr>
              <a:t>string</a:t>
            </a:r>
            <a:r>
              <a:rPr lang="en-US" dirty="0" smtClean="0"/>
              <a:t> name) { ... } </a:t>
            </a:r>
            <a:r>
              <a:rPr lang="en-US" sz="1200" b="0" i="0" kern="1200" dirty="0" smtClean="0">
                <a:solidFill>
                  <a:schemeClr val="tx1"/>
                </a:solidFill>
                <a:effectLst/>
                <a:latin typeface="+mn-lt"/>
                <a:ea typeface="+mn-ea"/>
                <a:cs typeface="+mn-cs"/>
              </a:rPr>
              <a:t>The reason for this rule is that the request body might be stored in a non-buffered stream that can only be read once.</a:t>
            </a:r>
          </a:p>
          <a:p>
            <a:endParaRPr lang="hr-HR" dirty="0" smtClean="0"/>
          </a:p>
        </p:txBody>
      </p:sp>
      <p:sp>
        <p:nvSpPr>
          <p:cNvPr id="4" name="Slide Number Placeholder 3"/>
          <p:cNvSpPr>
            <a:spLocks noGrp="1"/>
          </p:cNvSpPr>
          <p:nvPr>
            <p:ph type="sldNum" sz="quarter" idx="10"/>
          </p:nvPr>
        </p:nvSpPr>
        <p:spPr/>
        <p:txBody>
          <a:bodyPr/>
          <a:lstStyle/>
          <a:p>
            <a:fld id="{23B233DE-700B-4B22-BAC4-5652C2C35DC5}" type="slidenum">
              <a:rPr lang="hr-HR" smtClean="0"/>
              <a:t>48</a:t>
            </a:fld>
            <a:endParaRPr lang="hr-HR"/>
          </a:p>
        </p:txBody>
      </p:sp>
    </p:spTree>
    <p:extLst>
      <p:ext uri="{BB962C8B-B14F-4D97-AF65-F5344CB8AC3E}">
        <p14:creationId xmlns:p14="http://schemas.microsoft.com/office/powerpoint/2010/main" val="38480219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BTW: </a:t>
            </a:r>
          </a:p>
          <a:p>
            <a:r>
              <a:rPr lang="en-US" sz="1200" b="0" i="0" kern="1200" dirty="0" err="1" smtClean="0">
                <a:solidFill>
                  <a:schemeClr val="tx1"/>
                </a:solidFill>
                <a:effectLst/>
                <a:latin typeface="+mn-lt"/>
                <a:ea typeface="+mn-ea"/>
                <a:cs typeface="+mn-cs"/>
              </a:rPr>
              <a:t>IActionValueBinder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entire parameter-binding process is controlled by a pluggable service,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The default implementation of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does the following:</a:t>
            </a:r>
          </a:p>
          <a:p>
            <a:r>
              <a:rPr lang="en-US" sz="1200" b="0" i="0" kern="1200" dirty="0" smtClean="0">
                <a:solidFill>
                  <a:schemeClr val="tx1"/>
                </a:solidFill>
                <a:effectLst/>
                <a:latin typeface="+mn-lt"/>
                <a:ea typeface="+mn-ea"/>
                <a:cs typeface="+mn-cs"/>
              </a:rPr>
              <a:t>Look for a </a:t>
            </a:r>
            <a:r>
              <a:rPr lang="en-US" sz="1200" b="1" i="0" kern="1200" dirty="0" err="1" smtClean="0">
                <a:solidFill>
                  <a:schemeClr val="tx1"/>
                </a:solidFill>
                <a:effectLst/>
                <a:latin typeface="+mn-lt"/>
                <a:ea typeface="+mn-ea"/>
                <a:cs typeface="+mn-cs"/>
              </a:rPr>
              <a:t>ParameterBindingAttribute</a:t>
            </a:r>
            <a:r>
              <a:rPr lang="en-US" sz="1200" b="0" i="0" kern="1200" dirty="0" smtClean="0">
                <a:solidFill>
                  <a:schemeClr val="tx1"/>
                </a:solidFill>
                <a:effectLst/>
                <a:latin typeface="+mn-lt"/>
                <a:ea typeface="+mn-ea"/>
                <a:cs typeface="+mn-cs"/>
              </a:rPr>
              <a:t> on the parameter. This includes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FromBody</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FromUri</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ModelBinder</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or custom attributes.</a:t>
            </a:r>
          </a:p>
          <a:p>
            <a:r>
              <a:rPr lang="en-US" sz="1200" b="0" i="0" kern="1200" dirty="0" smtClean="0">
                <a:solidFill>
                  <a:schemeClr val="tx1"/>
                </a:solidFill>
                <a:effectLst/>
                <a:latin typeface="+mn-lt"/>
                <a:ea typeface="+mn-ea"/>
                <a:cs typeface="+mn-cs"/>
              </a:rPr>
              <a:t>Otherwise, look in </a:t>
            </a:r>
            <a:r>
              <a:rPr lang="en-US" sz="1200" b="1" i="0" kern="1200" dirty="0" err="1" smtClean="0">
                <a:solidFill>
                  <a:schemeClr val="tx1"/>
                </a:solidFill>
                <a:effectLst/>
                <a:latin typeface="+mn-lt"/>
                <a:ea typeface="+mn-ea"/>
                <a:cs typeface="+mn-cs"/>
              </a:rPr>
              <a:t>HttpConfiguration.ParameterBindingRules</a:t>
            </a:r>
            <a:r>
              <a:rPr lang="en-US" sz="1200" b="0" i="0" kern="1200" dirty="0" smtClean="0">
                <a:solidFill>
                  <a:schemeClr val="tx1"/>
                </a:solidFill>
                <a:effectLst/>
                <a:latin typeface="+mn-lt"/>
                <a:ea typeface="+mn-ea"/>
                <a:cs typeface="+mn-cs"/>
              </a:rPr>
              <a:t> for a function that returns a non-null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Otherwise, use the default rules that I described previously.</a:t>
            </a:r>
          </a:p>
          <a:p>
            <a:pPr lvl="1"/>
            <a:r>
              <a:rPr lang="en-US" sz="1200" b="0" i="0" kern="1200" dirty="0" smtClean="0">
                <a:solidFill>
                  <a:schemeClr val="tx1"/>
                </a:solidFill>
                <a:effectLst/>
                <a:latin typeface="+mn-lt"/>
                <a:ea typeface="+mn-ea"/>
                <a:cs typeface="+mn-cs"/>
              </a:rPr>
              <a:t>If the parameter type is "</a:t>
            </a:r>
            <a:r>
              <a:rPr lang="en-US" sz="1200" b="0" i="0" kern="1200" dirty="0" err="1" smtClean="0">
                <a:solidFill>
                  <a:schemeClr val="tx1"/>
                </a:solidFill>
                <a:effectLst/>
                <a:latin typeface="+mn-lt"/>
                <a:ea typeface="+mn-ea"/>
                <a:cs typeface="+mn-cs"/>
              </a:rPr>
              <a:t>simple"or</a:t>
            </a:r>
            <a:r>
              <a:rPr lang="en-US" sz="1200" b="0" i="0" kern="1200" dirty="0" smtClean="0">
                <a:solidFill>
                  <a:schemeClr val="tx1"/>
                </a:solidFill>
                <a:effectLst/>
                <a:latin typeface="+mn-lt"/>
                <a:ea typeface="+mn-ea"/>
                <a:cs typeface="+mn-cs"/>
              </a:rPr>
              <a:t> has a type converter, bind from the URI. This is equivalent to putting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FromUri</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on the parameter.</a:t>
            </a:r>
          </a:p>
          <a:p>
            <a:pPr lvl="1"/>
            <a:r>
              <a:rPr lang="en-US" sz="1200" b="0" i="0" kern="1200" dirty="0" smtClean="0">
                <a:solidFill>
                  <a:schemeClr val="tx1"/>
                </a:solidFill>
                <a:effectLst/>
                <a:latin typeface="+mn-lt"/>
                <a:ea typeface="+mn-ea"/>
                <a:cs typeface="+mn-cs"/>
              </a:rPr>
              <a:t>Otherwise, try to read the parameter from the message body. This is equivalent to putting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FromBody</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on the parameter.</a:t>
            </a:r>
          </a:p>
          <a:p>
            <a:r>
              <a:rPr lang="en-US" sz="1200" b="0" i="0" kern="1200" dirty="0" smtClean="0">
                <a:solidFill>
                  <a:schemeClr val="tx1"/>
                </a:solidFill>
                <a:effectLst/>
                <a:latin typeface="+mn-lt"/>
                <a:ea typeface="+mn-ea"/>
                <a:cs typeface="+mn-cs"/>
              </a:rPr>
              <a:t>If you wanted, you could replace the entire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service with a custom implementation.</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49</a:t>
            </a:fld>
            <a:endParaRPr lang="hr-HR"/>
          </a:p>
        </p:txBody>
      </p:sp>
    </p:spTree>
    <p:extLst>
      <p:ext uri="{BB962C8B-B14F-4D97-AF65-F5344CB8AC3E}">
        <p14:creationId xmlns:p14="http://schemas.microsoft.com/office/powerpoint/2010/main" val="2310408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VS 2013 je i dalje aktualan alat. </a:t>
            </a:r>
          </a:p>
          <a:p>
            <a:r>
              <a:rPr lang="hr-HR" dirty="0" smtClean="0"/>
              <a:t>Iako kroz </a:t>
            </a:r>
            <a:r>
              <a:rPr lang="hr-HR" dirty="0" err="1" smtClean="0"/>
              <a:t>Visual</a:t>
            </a:r>
            <a:r>
              <a:rPr lang="hr-HR" baseline="0" dirty="0" smtClean="0"/>
              <a:t> Studio</a:t>
            </a:r>
            <a:r>
              <a:rPr lang="hr-HR" dirty="0" smtClean="0"/>
              <a:t> izgleda kao</a:t>
            </a:r>
            <a:r>
              <a:rPr lang="hr-HR" baseline="0" dirty="0" smtClean="0"/>
              <a:t> da je to „jedna platforma-skup biblioteka”, u stvarnosti to nije tako.</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7</a:t>
            </a:fld>
            <a:endParaRPr lang="hr-HR"/>
          </a:p>
        </p:txBody>
      </p:sp>
    </p:spTree>
    <p:extLst>
      <p:ext uri="{BB962C8B-B14F-4D97-AF65-F5344CB8AC3E}">
        <p14:creationId xmlns:p14="http://schemas.microsoft.com/office/powerpoint/2010/main" val="30733841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smtClean="0"/>
          </a:p>
          <a:p>
            <a:pPr marL="228600" indent="-228600">
              <a:buAutoNum type="arabicParenR"/>
            </a:pPr>
            <a:r>
              <a:rPr lang="hr-HR" dirty="0" err="1" smtClean="0"/>
              <a:t>FromBody</a:t>
            </a:r>
            <a:r>
              <a:rPr lang="hr-HR" dirty="0" smtClean="0"/>
              <a:t> – </a:t>
            </a:r>
            <a:r>
              <a:rPr lang="hr-HR" dirty="0" err="1" smtClean="0"/>
              <a:t>FromUri</a:t>
            </a:r>
            <a:endParaRPr lang="hr-HR" dirty="0" smtClean="0"/>
          </a:p>
          <a:p>
            <a:pPr marL="228600" indent="-228600">
              <a:buAutoNum type="arabicParenR"/>
            </a:pPr>
            <a:r>
              <a:rPr lang="hr-HR" dirty="0" err="1" smtClean="0"/>
              <a:t>TypeConverter</a:t>
            </a:r>
            <a:endParaRPr lang="hr-HR" dirty="0" smtClean="0"/>
          </a:p>
        </p:txBody>
      </p:sp>
      <p:sp>
        <p:nvSpPr>
          <p:cNvPr id="4" name="Slide Number Placeholder 3"/>
          <p:cNvSpPr>
            <a:spLocks noGrp="1"/>
          </p:cNvSpPr>
          <p:nvPr>
            <p:ph type="sldNum" sz="quarter" idx="10"/>
          </p:nvPr>
        </p:nvSpPr>
        <p:spPr/>
        <p:txBody>
          <a:bodyPr/>
          <a:lstStyle/>
          <a:p>
            <a:fld id="{23B233DE-700B-4B22-BAC4-5652C2C35DC5}" type="slidenum">
              <a:rPr lang="hr-HR" smtClean="0"/>
              <a:t>50</a:t>
            </a:fld>
            <a:endParaRPr lang="hr-HR"/>
          </a:p>
        </p:txBody>
      </p:sp>
    </p:spTree>
    <p:extLst>
      <p:ext uri="{BB962C8B-B14F-4D97-AF65-F5344CB8AC3E}">
        <p14:creationId xmlns:p14="http://schemas.microsoft.com/office/powerpoint/2010/main" val="42731634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 (</a:t>
            </a:r>
            <a:r>
              <a:rPr lang="hr-HR" dirty="0" err="1" smtClean="0"/>
              <a:t>part</a:t>
            </a:r>
            <a:r>
              <a:rPr lang="hr-HR" baseline="0" dirty="0" smtClean="0"/>
              <a:t> II)</a:t>
            </a:r>
            <a:endParaRPr lang="hr-HR" dirty="0" smtClean="0"/>
          </a:p>
          <a:p>
            <a:r>
              <a:rPr lang="hr-HR" dirty="0" smtClean="0"/>
              <a:t>https://blogs.msdn.microsoft.com/jmstall/2012/04/20/how-to-bind-to-custom-objects-in-action-signatures-in-mvcwebapi/</a:t>
            </a:r>
          </a:p>
          <a:p>
            <a:endParaRPr lang="hr-H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b="0" i="0" kern="1200" dirty="0" err="1" smtClean="0">
                <a:solidFill>
                  <a:schemeClr val="tx1"/>
                </a:solidFill>
                <a:effectLst/>
                <a:latin typeface="+mn-lt"/>
                <a:ea typeface="+mn-ea"/>
                <a:cs typeface="+mn-cs"/>
              </a:rPr>
              <a:t>HttpParameterBinding</a:t>
            </a:r>
            <a:endParaRPr lang="hr-HR" sz="1200" b="0" i="0" kern="1200" dirty="0" smtClean="0">
              <a:solidFill>
                <a:schemeClr val="tx1"/>
              </a:solidFill>
              <a:effectLst/>
              <a:latin typeface="+mn-lt"/>
              <a:ea typeface="+mn-ea"/>
              <a:cs typeface="+mn-cs"/>
            </a:endParaRPr>
          </a:p>
          <a:p>
            <a:endParaRPr lang="hr-HR" dirty="0" smtClean="0"/>
          </a:p>
          <a:p>
            <a:r>
              <a:rPr lang="en-US" sz="1200" b="0" i="0" kern="1200" dirty="0" smtClean="0">
                <a:solidFill>
                  <a:schemeClr val="tx1"/>
                </a:solidFill>
                <a:effectLst/>
                <a:latin typeface="+mn-lt"/>
                <a:ea typeface="+mn-ea"/>
                <a:cs typeface="+mn-cs"/>
              </a:rPr>
              <a:t>Model binders are a specific instance of a more general mechanism. If you look at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ModelBinder</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you will see that it derives from the abstract </a:t>
            </a:r>
            <a:r>
              <a:rPr lang="en-US" sz="1200" b="1" i="0" kern="1200" dirty="0" err="1" smtClean="0">
                <a:solidFill>
                  <a:schemeClr val="tx1"/>
                </a:solidFill>
                <a:effectLst/>
                <a:latin typeface="+mn-lt"/>
                <a:ea typeface="+mn-ea"/>
                <a:cs typeface="+mn-cs"/>
              </a:rPr>
              <a:t>ParameterBindingAttribute</a:t>
            </a:r>
            <a:r>
              <a:rPr lang="en-US" sz="1200" b="0" i="0" kern="1200" dirty="0" smtClean="0">
                <a:solidFill>
                  <a:schemeClr val="tx1"/>
                </a:solidFill>
                <a:effectLst/>
                <a:latin typeface="+mn-lt"/>
                <a:ea typeface="+mn-ea"/>
                <a:cs typeface="+mn-cs"/>
              </a:rPr>
              <a:t> class. This class defines a single method, </a:t>
            </a:r>
            <a:r>
              <a:rPr lang="en-US" sz="1200" b="1" i="0" kern="1200" dirty="0" err="1" smtClean="0">
                <a:solidFill>
                  <a:schemeClr val="tx1"/>
                </a:solidFill>
                <a:effectLst/>
                <a:latin typeface="+mn-lt"/>
                <a:ea typeface="+mn-ea"/>
                <a:cs typeface="+mn-cs"/>
              </a:rPr>
              <a:t>GetBinding</a:t>
            </a:r>
            <a:r>
              <a:rPr lang="en-US" sz="1200" b="0" i="0" kern="1200" dirty="0" smtClean="0">
                <a:solidFill>
                  <a:schemeClr val="tx1"/>
                </a:solidFill>
                <a:effectLst/>
                <a:latin typeface="+mn-lt"/>
                <a:ea typeface="+mn-ea"/>
                <a:cs typeface="+mn-cs"/>
              </a:rPr>
              <a:t>, which returns an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 object:</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 is responsible for binding a parameter to a value. In the case of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ModelBinder</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the attribute returns an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 implementation that uses an </a:t>
            </a:r>
            <a:r>
              <a:rPr lang="en-US" sz="1200" b="1" i="0" kern="1200" dirty="0" err="1" smtClean="0">
                <a:solidFill>
                  <a:schemeClr val="tx1"/>
                </a:solidFill>
                <a:effectLst/>
                <a:latin typeface="+mn-lt"/>
                <a:ea typeface="+mn-ea"/>
                <a:cs typeface="+mn-cs"/>
              </a:rPr>
              <a:t>IModelBinder</a:t>
            </a:r>
            <a:r>
              <a:rPr lang="en-US" sz="1200" b="0" i="0" kern="1200" dirty="0" smtClean="0">
                <a:solidFill>
                  <a:schemeClr val="tx1"/>
                </a:solidFill>
                <a:effectLst/>
                <a:latin typeface="+mn-lt"/>
                <a:ea typeface="+mn-ea"/>
                <a:cs typeface="+mn-cs"/>
              </a:rPr>
              <a:t> to perform the actual binding. You can also implement your own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IActionValueBinder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entire parameter-binding process is controlled by a pluggable service,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The default implementation of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does the following:</a:t>
            </a:r>
          </a:p>
          <a:p>
            <a:r>
              <a:rPr lang="en-US" sz="1200" b="0" i="0" kern="1200" dirty="0" smtClean="0">
                <a:solidFill>
                  <a:schemeClr val="tx1"/>
                </a:solidFill>
                <a:effectLst/>
                <a:latin typeface="+mn-lt"/>
                <a:ea typeface="+mn-ea"/>
                <a:cs typeface="+mn-cs"/>
              </a:rPr>
              <a:t>Look for a </a:t>
            </a:r>
            <a:r>
              <a:rPr lang="en-US" sz="1200" b="1" i="0" kern="1200" dirty="0" err="1" smtClean="0">
                <a:solidFill>
                  <a:schemeClr val="tx1"/>
                </a:solidFill>
                <a:effectLst/>
                <a:latin typeface="+mn-lt"/>
                <a:ea typeface="+mn-ea"/>
                <a:cs typeface="+mn-cs"/>
              </a:rPr>
              <a:t>ParameterBindingAttribute</a:t>
            </a:r>
            <a:r>
              <a:rPr lang="en-US" sz="1200" b="0" i="0" kern="1200" dirty="0" smtClean="0">
                <a:solidFill>
                  <a:schemeClr val="tx1"/>
                </a:solidFill>
                <a:effectLst/>
                <a:latin typeface="+mn-lt"/>
                <a:ea typeface="+mn-ea"/>
                <a:cs typeface="+mn-cs"/>
              </a:rPr>
              <a:t> on the parameter. This includes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FromBody</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FromUri</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ModelBinder</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or custom attributes.</a:t>
            </a:r>
          </a:p>
          <a:p>
            <a:r>
              <a:rPr lang="en-US" sz="1200" b="0" i="0" kern="1200" dirty="0" smtClean="0">
                <a:solidFill>
                  <a:schemeClr val="tx1"/>
                </a:solidFill>
                <a:effectLst/>
                <a:latin typeface="+mn-lt"/>
                <a:ea typeface="+mn-ea"/>
                <a:cs typeface="+mn-cs"/>
              </a:rPr>
              <a:t>Otherwise, look in </a:t>
            </a:r>
            <a:r>
              <a:rPr lang="en-US" sz="1200" b="1" i="0" kern="1200" dirty="0" err="1" smtClean="0">
                <a:solidFill>
                  <a:schemeClr val="tx1"/>
                </a:solidFill>
                <a:effectLst/>
                <a:latin typeface="+mn-lt"/>
                <a:ea typeface="+mn-ea"/>
                <a:cs typeface="+mn-cs"/>
              </a:rPr>
              <a:t>HttpConfiguration.ParameterBindingRules</a:t>
            </a:r>
            <a:r>
              <a:rPr lang="en-US" sz="1200" b="0" i="0" kern="1200" dirty="0" smtClean="0">
                <a:solidFill>
                  <a:schemeClr val="tx1"/>
                </a:solidFill>
                <a:effectLst/>
                <a:latin typeface="+mn-lt"/>
                <a:ea typeface="+mn-ea"/>
                <a:cs typeface="+mn-cs"/>
              </a:rPr>
              <a:t> for a function that returns a non-null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Otherwise, use the default rules that I described previously.</a:t>
            </a:r>
          </a:p>
          <a:p>
            <a:pPr lvl="1"/>
            <a:r>
              <a:rPr lang="en-US" sz="1200" b="0" i="0" kern="1200" dirty="0" smtClean="0">
                <a:solidFill>
                  <a:schemeClr val="tx1"/>
                </a:solidFill>
                <a:effectLst/>
                <a:latin typeface="+mn-lt"/>
                <a:ea typeface="+mn-ea"/>
                <a:cs typeface="+mn-cs"/>
              </a:rPr>
              <a:t>If the parameter type is "</a:t>
            </a:r>
            <a:r>
              <a:rPr lang="en-US" sz="1200" b="0" i="0" kern="1200" dirty="0" err="1" smtClean="0">
                <a:solidFill>
                  <a:schemeClr val="tx1"/>
                </a:solidFill>
                <a:effectLst/>
                <a:latin typeface="+mn-lt"/>
                <a:ea typeface="+mn-ea"/>
                <a:cs typeface="+mn-cs"/>
              </a:rPr>
              <a:t>simple"or</a:t>
            </a:r>
            <a:r>
              <a:rPr lang="en-US" sz="1200" b="0" i="0" kern="1200" dirty="0" smtClean="0">
                <a:solidFill>
                  <a:schemeClr val="tx1"/>
                </a:solidFill>
                <a:effectLst/>
                <a:latin typeface="+mn-lt"/>
                <a:ea typeface="+mn-ea"/>
                <a:cs typeface="+mn-cs"/>
              </a:rPr>
              <a:t> has a type converter, bind from the URI. This is equivalent to putting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FromUri</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on the parameter.</a:t>
            </a:r>
          </a:p>
          <a:p>
            <a:pPr lvl="1"/>
            <a:r>
              <a:rPr lang="en-US" sz="1200" b="0" i="0" kern="1200" dirty="0" smtClean="0">
                <a:solidFill>
                  <a:schemeClr val="tx1"/>
                </a:solidFill>
                <a:effectLst/>
                <a:latin typeface="+mn-lt"/>
                <a:ea typeface="+mn-ea"/>
                <a:cs typeface="+mn-cs"/>
              </a:rPr>
              <a:t>Otherwise, try to read the parameter from the message body. This is equivalent to putting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FromBody</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on the parameter.</a:t>
            </a:r>
          </a:p>
          <a:p>
            <a:r>
              <a:rPr lang="en-US" sz="1200" b="0" i="0" kern="1200" dirty="0" smtClean="0">
                <a:solidFill>
                  <a:schemeClr val="tx1"/>
                </a:solidFill>
                <a:effectLst/>
                <a:latin typeface="+mn-lt"/>
                <a:ea typeface="+mn-ea"/>
                <a:cs typeface="+mn-cs"/>
              </a:rPr>
              <a:t>If you wanted, you could replace the entire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service with a custom implementation.</a:t>
            </a:r>
          </a:p>
          <a:p>
            <a:endParaRPr lang="hr-HR" dirty="0" smtClean="0"/>
          </a:p>
          <a:p>
            <a:r>
              <a:rPr lang="hr-HR" dirty="0" smtClean="0"/>
              <a:t>http://aspnet.codeplex.com/sourcecontrol/latest#Samples/WebApi/CustomParameterBinding/ReadMe.txt</a:t>
            </a:r>
          </a:p>
          <a:p>
            <a:endParaRPr lang="hr-HR" dirty="0" smtClean="0"/>
          </a:p>
          <a:p>
            <a:r>
              <a:rPr lang="en-US" sz="1200" b="0" i="0" kern="1200" dirty="0" smtClean="0">
                <a:solidFill>
                  <a:schemeClr val="tx1"/>
                </a:solidFill>
                <a:effectLst/>
                <a:latin typeface="+mn-lt"/>
                <a:ea typeface="+mn-ea"/>
                <a:cs typeface="+mn-cs"/>
              </a:rPr>
              <a:t>Finally, you can add a model-binder provider to the </a:t>
            </a:r>
            <a:r>
              <a:rPr lang="en-US" sz="1200" b="1" i="0" kern="1200" dirty="0" err="1" smtClean="0">
                <a:solidFill>
                  <a:schemeClr val="tx1"/>
                </a:solidFill>
                <a:effectLst/>
                <a:latin typeface="+mn-lt"/>
                <a:ea typeface="+mn-ea"/>
                <a:cs typeface="+mn-cs"/>
              </a:rPr>
              <a:t>HttpConfiguration</a:t>
            </a:r>
            <a:r>
              <a:rPr lang="en-US" sz="1200" b="0" i="0" kern="1200" dirty="0" smtClean="0">
                <a:solidFill>
                  <a:schemeClr val="tx1"/>
                </a:solidFill>
                <a:effectLst/>
                <a:latin typeface="+mn-lt"/>
                <a:ea typeface="+mn-ea"/>
                <a:cs typeface="+mn-cs"/>
              </a:rPr>
              <a:t>. A model-binder provider is simply a factory class that creates a model binder. You can create a provider by deriving from the </a:t>
            </a:r>
            <a:r>
              <a:rPr lang="en-US" sz="1200" b="0" i="0" u="none" strike="noStrike" kern="1200" dirty="0" err="1" smtClean="0">
                <a:solidFill>
                  <a:schemeClr val="tx1"/>
                </a:solidFill>
                <a:effectLst/>
                <a:latin typeface="+mn-lt"/>
                <a:ea typeface="+mn-ea"/>
                <a:cs typeface="+mn-cs"/>
                <a:hlinkClick r:id="rId3"/>
              </a:rPr>
              <a:t>ModelBinderProvider</a:t>
            </a:r>
            <a:r>
              <a:rPr lang="en-US" sz="1200" b="0" i="0" kern="1200" dirty="0" smtClean="0">
                <a:solidFill>
                  <a:schemeClr val="tx1"/>
                </a:solidFill>
                <a:effectLst/>
                <a:latin typeface="+mn-lt"/>
                <a:ea typeface="+mn-ea"/>
                <a:cs typeface="+mn-cs"/>
              </a:rPr>
              <a:t> class. However, if your model binder handles a single type, it's easier to use the built-in </a:t>
            </a:r>
            <a:r>
              <a:rPr lang="en-US" sz="1200" b="1" i="0" kern="1200" dirty="0" err="1" smtClean="0">
                <a:solidFill>
                  <a:schemeClr val="tx1"/>
                </a:solidFill>
                <a:effectLst/>
                <a:latin typeface="+mn-lt"/>
                <a:ea typeface="+mn-ea"/>
                <a:cs typeface="+mn-cs"/>
              </a:rPr>
              <a:t>SimpleModelBinderProvider</a:t>
            </a:r>
            <a:r>
              <a:rPr lang="en-US" sz="1200" b="0" i="0" kern="1200" dirty="0" smtClean="0">
                <a:solidFill>
                  <a:schemeClr val="tx1"/>
                </a:solidFill>
                <a:effectLst/>
                <a:latin typeface="+mn-lt"/>
                <a:ea typeface="+mn-ea"/>
                <a:cs typeface="+mn-cs"/>
              </a:rPr>
              <a:t>, which is designed for this purpose. The following code shows how to do this.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static</a:t>
            </a:r>
            <a:r>
              <a:rPr lang="en-US" dirty="0" smtClean="0"/>
              <a:t> </a:t>
            </a:r>
            <a:r>
              <a:rPr lang="en-US" sz="1200" kern="1200" dirty="0" smtClean="0">
                <a:solidFill>
                  <a:schemeClr val="tx1"/>
                </a:solidFill>
                <a:effectLst/>
                <a:latin typeface="+mn-lt"/>
                <a:ea typeface="+mn-ea"/>
                <a:cs typeface="+mn-cs"/>
              </a:rPr>
              <a:t>class</a:t>
            </a:r>
            <a:r>
              <a:rPr lang="en-US" dirty="0" smtClean="0"/>
              <a:t> </a:t>
            </a:r>
            <a:r>
              <a:rPr lang="en-US" sz="1200" kern="1200" dirty="0" err="1" smtClean="0">
                <a:solidFill>
                  <a:schemeClr val="tx1"/>
                </a:solidFill>
                <a:effectLst/>
                <a:latin typeface="+mn-lt"/>
                <a:ea typeface="+mn-ea"/>
                <a:cs typeface="+mn-cs"/>
              </a:rPr>
              <a:t>WebApiConfig</a:t>
            </a:r>
            <a:r>
              <a:rPr lang="en-US" dirty="0" smtClean="0"/>
              <a:t> { </a:t>
            </a:r>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static</a:t>
            </a:r>
            <a:r>
              <a:rPr lang="en-US" dirty="0" smtClean="0"/>
              <a:t> </a:t>
            </a:r>
            <a:r>
              <a:rPr lang="en-US" sz="1200" kern="1200" dirty="0" smtClean="0">
                <a:solidFill>
                  <a:schemeClr val="tx1"/>
                </a:solidFill>
                <a:effectLst/>
                <a:latin typeface="+mn-lt"/>
                <a:ea typeface="+mn-ea"/>
                <a:cs typeface="+mn-cs"/>
              </a:rPr>
              <a:t>void</a:t>
            </a:r>
            <a:r>
              <a:rPr lang="en-US" dirty="0" smtClean="0"/>
              <a:t> </a:t>
            </a:r>
            <a:r>
              <a:rPr lang="en-US" sz="1200" kern="1200" dirty="0" smtClean="0">
                <a:solidFill>
                  <a:schemeClr val="tx1"/>
                </a:solidFill>
                <a:effectLst/>
                <a:latin typeface="+mn-lt"/>
                <a:ea typeface="+mn-ea"/>
                <a:cs typeface="+mn-cs"/>
              </a:rPr>
              <a:t>Register</a:t>
            </a:r>
            <a:r>
              <a:rPr lang="en-US" dirty="0" smtClean="0"/>
              <a:t>(</a:t>
            </a:r>
            <a:r>
              <a:rPr lang="en-US" dirty="0" err="1" smtClean="0"/>
              <a:t>HttpConfiguration</a:t>
            </a:r>
            <a:r>
              <a:rPr lang="en-US" dirty="0" smtClean="0"/>
              <a:t> </a:t>
            </a:r>
            <a:r>
              <a:rPr lang="en-US" dirty="0" err="1" smtClean="0"/>
              <a:t>config</a:t>
            </a:r>
            <a:r>
              <a:rPr lang="en-US" dirty="0" smtClean="0"/>
              <a:t>) { </a:t>
            </a:r>
            <a:r>
              <a:rPr lang="en-US" sz="1200" kern="1200" dirty="0" err="1" smtClean="0">
                <a:solidFill>
                  <a:schemeClr val="tx1"/>
                </a:solidFill>
                <a:effectLst/>
                <a:latin typeface="+mn-lt"/>
                <a:ea typeface="+mn-ea"/>
                <a:cs typeface="+mn-cs"/>
              </a:rPr>
              <a:t>var</a:t>
            </a:r>
            <a:r>
              <a:rPr lang="en-US" dirty="0" smtClean="0"/>
              <a:t> provider = </a:t>
            </a:r>
            <a:r>
              <a:rPr lang="en-US" sz="1200" kern="1200" dirty="0" smtClean="0">
                <a:solidFill>
                  <a:schemeClr val="tx1"/>
                </a:solidFill>
                <a:effectLst/>
                <a:latin typeface="+mn-lt"/>
                <a:ea typeface="+mn-ea"/>
                <a:cs typeface="+mn-cs"/>
              </a:rPr>
              <a:t>new</a:t>
            </a:r>
            <a:r>
              <a:rPr lang="en-US" dirty="0" smtClean="0"/>
              <a:t> </a:t>
            </a:r>
            <a:r>
              <a:rPr lang="en-US" dirty="0" err="1" smtClean="0"/>
              <a:t>SimpleModelBinderProvider</a:t>
            </a:r>
            <a:r>
              <a:rPr lang="en-US" dirty="0" smtClean="0"/>
              <a:t>( </a:t>
            </a:r>
            <a:r>
              <a:rPr lang="en-US" sz="1200" kern="1200" dirty="0" err="1" smtClean="0">
                <a:solidFill>
                  <a:schemeClr val="tx1"/>
                </a:solidFill>
                <a:effectLst/>
                <a:latin typeface="+mn-lt"/>
                <a:ea typeface="+mn-ea"/>
                <a:cs typeface="+mn-cs"/>
              </a:rPr>
              <a:t>typeof</a:t>
            </a:r>
            <a:r>
              <a:rPr lang="en-US" dirty="0" smtClean="0"/>
              <a:t>(</a:t>
            </a:r>
            <a:r>
              <a:rPr lang="en-US" dirty="0" err="1" smtClean="0"/>
              <a:t>GeoPoint</a:t>
            </a:r>
            <a:r>
              <a:rPr lang="en-US" dirty="0" smtClean="0"/>
              <a:t>), </a:t>
            </a:r>
            <a:r>
              <a:rPr lang="en-US" sz="1200" kern="1200" dirty="0" smtClean="0">
                <a:solidFill>
                  <a:schemeClr val="tx1"/>
                </a:solidFill>
                <a:effectLst/>
                <a:latin typeface="+mn-lt"/>
                <a:ea typeface="+mn-ea"/>
                <a:cs typeface="+mn-cs"/>
              </a:rPr>
              <a:t>new</a:t>
            </a:r>
            <a:r>
              <a:rPr lang="en-US" dirty="0" smtClean="0"/>
              <a:t> </a:t>
            </a:r>
            <a:r>
              <a:rPr lang="en-US" dirty="0" err="1" smtClean="0"/>
              <a:t>GeoPointModelBinder</a:t>
            </a:r>
            <a:r>
              <a:rPr lang="en-US" dirty="0" smtClean="0"/>
              <a:t>()); </a:t>
            </a:r>
            <a:r>
              <a:rPr lang="en-US" dirty="0" err="1" smtClean="0"/>
              <a:t>config.Services.Insert</a:t>
            </a:r>
            <a:r>
              <a:rPr lang="en-US" dirty="0" smtClean="0"/>
              <a:t>(</a:t>
            </a:r>
            <a:r>
              <a:rPr lang="en-US" sz="1200" kern="1200" dirty="0" err="1" smtClean="0">
                <a:solidFill>
                  <a:schemeClr val="tx1"/>
                </a:solidFill>
                <a:effectLst/>
                <a:latin typeface="+mn-lt"/>
                <a:ea typeface="+mn-ea"/>
                <a:cs typeface="+mn-cs"/>
              </a:rPr>
              <a:t>typeof</a:t>
            </a:r>
            <a:r>
              <a:rPr lang="en-US" dirty="0" smtClean="0"/>
              <a:t>(</a:t>
            </a:r>
            <a:r>
              <a:rPr lang="en-US" dirty="0" err="1" smtClean="0"/>
              <a:t>ModelBinderProvider</a:t>
            </a:r>
            <a:r>
              <a:rPr lang="en-US" dirty="0" smtClean="0"/>
              <a:t>), 0, provider); </a:t>
            </a:r>
            <a:r>
              <a:rPr lang="en-US" sz="1200" kern="1200" dirty="0" smtClean="0">
                <a:solidFill>
                  <a:schemeClr val="tx1"/>
                </a:solidFill>
                <a:effectLst/>
                <a:latin typeface="+mn-lt"/>
                <a:ea typeface="+mn-ea"/>
                <a:cs typeface="+mn-cs"/>
              </a:rPr>
              <a:t>// ...</a:t>
            </a:r>
            <a:r>
              <a:rPr lang="en-US" dirty="0" smtClean="0"/>
              <a:t> } } </a:t>
            </a:r>
            <a:r>
              <a:rPr lang="en-US" sz="1200" b="0" i="0" kern="1200" dirty="0" smtClean="0">
                <a:solidFill>
                  <a:schemeClr val="tx1"/>
                </a:solidFill>
                <a:effectLst/>
                <a:latin typeface="+mn-lt"/>
                <a:ea typeface="+mn-ea"/>
                <a:cs typeface="+mn-cs"/>
              </a:rPr>
              <a:t>With a model-binding provider, you still need to add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ModelBinder</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to the parameter, to tell Web API that it should use a model binder and not a media-type formatter. But now you don't need to specify the type of model binder in the attribute: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dirty="0" err="1" smtClean="0"/>
              <a:t>HttpResponseMessage</a:t>
            </a:r>
            <a:r>
              <a:rPr lang="en-US" dirty="0" smtClean="0"/>
              <a:t> </a:t>
            </a:r>
            <a:r>
              <a:rPr lang="en-US" sz="1200" kern="1200" dirty="0" smtClean="0">
                <a:solidFill>
                  <a:schemeClr val="tx1"/>
                </a:solidFill>
                <a:effectLst/>
                <a:latin typeface="+mn-lt"/>
                <a:ea typeface="+mn-ea"/>
                <a:cs typeface="+mn-cs"/>
              </a:rPr>
              <a:t>Get</a:t>
            </a:r>
            <a:r>
              <a:rPr lang="en-US" dirty="0" smtClean="0"/>
              <a:t>([</a:t>
            </a:r>
            <a:r>
              <a:rPr lang="en-US" dirty="0" err="1" smtClean="0"/>
              <a:t>ModelBinder</a:t>
            </a:r>
            <a:r>
              <a:rPr lang="en-US" dirty="0" smtClean="0"/>
              <a:t>] </a:t>
            </a:r>
            <a:r>
              <a:rPr lang="en-US" dirty="0" err="1" smtClean="0"/>
              <a:t>GeoPoint</a:t>
            </a:r>
            <a:r>
              <a:rPr lang="en-US" dirty="0" smtClean="0"/>
              <a:t> location) { ... }</a:t>
            </a:r>
            <a:endParaRPr lang="hr-HR" dirty="0" smtClean="0"/>
          </a:p>
          <a:p>
            <a:endParaRPr lang="hr-H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b="0" i="0" kern="1200" dirty="0" err="1" smtClean="0">
                <a:solidFill>
                  <a:schemeClr val="tx1"/>
                </a:solidFill>
                <a:effectLst/>
                <a:latin typeface="+mn-lt"/>
                <a:ea typeface="+mn-ea"/>
                <a:cs typeface="+mn-cs"/>
              </a:rPr>
              <a:t>Value</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Providers</a:t>
            </a:r>
            <a:endParaRPr lang="hr-HR" sz="1200" b="0" i="0" kern="1200" dirty="0" smtClean="0">
              <a:solidFill>
                <a:schemeClr val="tx1"/>
              </a:solidFill>
              <a:effectLst/>
              <a:latin typeface="+mn-lt"/>
              <a:ea typeface="+mn-ea"/>
              <a:cs typeface="+mn-cs"/>
            </a:endParaRPr>
          </a:p>
          <a:p>
            <a:endParaRPr lang="hr-H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b="0" i="0" kern="1200" dirty="0" err="1" smtClean="0">
                <a:solidFill>
                  <a:schemeClr val="tx1"/>
                </a:solidFill>
                <a:effectLst/>
                <a:latin typeface="+mn-lt"/>
                <a:ea typeface="+mn-ea"/>
                <a:cs typeface="+mn-cs"/>
              </a:rPr>
              <a:t>HttpParameterBinding</a:t>
            </a:r>
            <a:endParaRPr lang="hr-HR" sz="1200" b="0" i="0" kern="1200" dirty="0" smtClean="0">
              <a:solidFill>
                <a:schemeClr val="tx1"/>
              </a:solidFill>
              <a:effectLst/>
              <a:latin typeface="+mn-lt"/>
              <a:ea typeface="+mn-ea"/>
              <a:cs typeface="+mn-cs"/>
            </a:endParaRPr>
          </a:p>
          <a:p>
            <a:endParaRPr lang="hr-HR" dirty="0" smtClean="0"/>
          </a:p>
          <a:p>
            <a:endParaRPr lang="hr-HR" dirty="0" smtClean="0"/>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51</a:t>
            </a:fld>
            <a:endParaRPr lang="hr-HR"/>
          </a:p>
        </p:txBody>
      </p:sp>
    </p:spTree>
    <p:extLst>
      <p:ext uri="{BB962C8B-B14F-4D97-AF65-F5344CB8AC3E}">
        <p14:creationId xmlns:p14="http://schemas.microsoft.com/office/powerpoint/2010/main" val="20967201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smtClean="0"/>
          </a:p>
          <a:p>
            <a:r>
              <a:rPr lang="hr-HR" dirty="0" smtClean="0"/>
              <a:t>Brzi</a:t>
            </a:r>
            <a:r>
              <a:rPr lang="hr-HR" baseline="0" dirty="0" smtClean="0"/>
              <a:t> primjer: </a:t>
            </a:r>
          </a:p>
          <a:p>
            <a:endParaRPr lang="hr-HR" baseline="0" dirty="0" smtClean="0"/>
          </a:p>
          <a:p>
            <a:pPr marL="228600" indent="-228600">
              <a:buAutoNum type="arabicParenR"/>
            </a:pPr>
            <a:r>
              <a:rPr lang="hr-HR" baseline="0" dirty="0" err="1" smtClean="0"/>
              <a:t>Poco</a:t>
            </a:r>
            <a:r>
              <a:rPr lang="hr-HR" baseline="0" dirty="0" smtClean="0"/>
              <a:t> klasa </a:t>
            </a:r>
            <a:r>
              <a:rPr lang="hr-HR" baseline="0" dirty="0" err="1" smtClean="0"/>
              <a:t>Product</a:t>
            </a:r>
            <a:r>
              <a:rPr lang="hr-HR" baseline="0" dirty="0" smtClean="0"/>
              <a:t>, ostaviti samo </a:t>
            </a:r>
            <a:r>
              <a:rPr lang="hr-HR" baseline="0" dirty="0" err="1" smtClean="0"/>
              <a:t>name</a:t>
            </a:r>
            <a:r>
              <a:rPr lang="hr-HR" baseline="0" dirty="0" smtClean="0"/>
              <a:t> i </a:t>
            </a:r>
            <a:r>
              <a:rPr lang="hr-HR" baseline="0" dirty="0" err="1" smtClean="0"/>
              <a:t>price</a:t>
            </a:r>
            <a:r>
              <a:rPr lang="hr-HR" baseline="0" dirty="0" smtClean="0"/>
              <a:t>,</a:t>
            </a:r>
          </a:p>
          <a:p>
            <a:pPr marL="228600" indent="-228600">
              <a:buAutoNum type="arabicParenR"/>
            </a:pPr>
            <a:r>
              <a:rPr lang="hr-HR" baseline="0" dirty="0" smtClean="0"/>
              <a:t>Kreirati </a:t>
            </a:r>
            <a:r>
              <a:rPr lang="hr-HR" baseline="0" dirty="0" err="1" smtClean="0"/>
              <a:t>type</a:t>
            </a:r>
            <a:r>
              <a:rPr lang="hr-HR" baseline="0" dirty="0" smtClean="0"/>
              <a:t> </a:t>
            </a:r>
            <a:r>
              <a:rPr lang="hr-HR" baseline="0" dirty="0" err="1" smtClean="0"/>
              <a:t>converter</a:t>
            </a:r>
            <a:endParaRPr lang="hr-HR" baseline="0" dirty="0" smtClean="0"/>
          </a:p>
          <a:p>
            <a:pPr marL="228600" indent="-228600">
              <a:buAutoNum type="arabicParenR"/>
            </a:pPr>
            <a:r>
              <a:rPr lang="hr-HR" baseline="0" dirty="0" smtClean="0"/>
              <a:t>Registrirati ga povrh </a:t>
            </a:r>
            <a:r>
              <a:rPr lang="hr-HR" baseline="0" dirty="0" err="1" smtClean="0"/>
              <a:t>poco</a:t>
            </a:r>
            <a:r>
              <a:rPr lang="hr-HR" baseline="0" dirty="0" smtClean="0"/>
              <a:t> klase</a:t>
            </a:r>
          </a:p>
          <a:p>
            <a:pPr marL="228600" indent="-228600">
              <a:buAutoNum type="arabicParenR"/>
            </a:pPr>
            <a:r>
              <a:rPr lang="hr-HR" baseline="0" dirty="0" smtClean="0"/>
              <a:t>Rezultat: </a:t>
            </a:r>
            <a:r>
              <a:rPr lang="hr-HR" sz="1200" b="0" i="0" kern="1200" dirty="0" err="1" smtClean="0">
                <a:solidFill>
                  <a:schemeClr val="tx1"/>
                </a:solidFill>
                <a:effectLst/>
                <a:latin typeface="+mn-lt"/>
                <a:ea typeface="+mn-ea"/>
                <a:cs typeface="+mn-cs"/>
              </a:rPr>
              <a:t>public</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HttpResponseMessage</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Get</a:t>
            </a:r>
            <a:r>
              <a:rPr lang="hr-HR" sz="1200" b="0" i="0" kern="1200" dirty="0" smtClean="0">
                <a:solidFill>
                  <a:schemeClr val="tx1"/>
                </a:solidFill>
                <a:effectLst/>
                <a:latin typeface="+mn-lt"/>
                <a:ea typeface="+mn-ea"/>
                <a:cs typeface="+mn-cs"/>
              </a:rPr>
              <a:t>(</a:t>
            </a:r>
            <a:r>
              <a:rPr lang="hr-HR" sz="1200" b="0" i="0" kern="1200" dirty="0" err="1" smtClean="0">
                <a:solidFill>
                  <a:schemeClr val="tx1"/>
                </a:solidFill>
                <a:effectLst/>
                <a:latin typeface="+mn-lt"/>
                <a:ea typeface="+mn-ea"/>
                <a:cs typeface="+mn-cs"/>
              </a:rPr>
              <a:t>Product</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product</a:t>
            </a:r>
            <a:r>
              <a:rPr lang="hr-HR" sz="1200" b="0" i="0" kern="1200" dirty="0" smtClean="0">
                <a:solidFill>
                  <a:schemeClr val="tx1"/>
                </a:solidFill>
                <a:effectLst/>
                <a:latin typeface="+mn-lt"/>
                <a:ea typeface="+mn-ea"/>
                <a:cs typeface="+mn-cs"/>
              </a:rPr>
              <a:t>) { ... }</a:t>
            </a:r>
          </a:p>
          <a:p>
            <a:pPr marL="228600" indent="-228600">
              <a:buAutoNum type="arabicParenR"/>
            </a:pPr>
            <a:r>
              <a:rPr lang="hr-HR" sz="1200" b="0" i="0" kern="1200" dirty="0" smtClean="0">
                <a:solidFill>
                  <a:schemeClr val="tx1"/>
                </a:solidFill>
                <a:effectLst/>
                <a:latin typeface="+mn-lt"/>
                <a:ea typeface="+mn-ea"/>
                <a:cs typeface="+mn-cs"/>
              </a:rPr>
              <a:t>http://localhost/api/products/get?name=some, 100</a:t>
            </a:r>
            <a:r>
              <a:rPr lang="hr-HR" baseline="0" dirty="0" smtClean="0"/>
              <a:t> </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52</a:t>
            </a:fld>
            <a:endParaRPr lang="hr-HR"/>
          </a:p>
        </p:txBody>
      </p:sp>
    </p:spTree>
    <p:extLst>
      <p:ext uri="{BB962C8B-B14F-4D97-AF65-F5344CB8AC3E}">
        <p14:creationId xmlns:p14="http://schemas.microsoft.com/office/powerpoint/2010/main" val="4082572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https://docs.microsoft.com/en-us/aspnet/web-api/overview/advanced/http-message-handlers</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53</a:t>
            </a:fld>
            <a:endParaRPr lang="hr-HR"/>
          </a:p>
        </p:txBody>
      </p:sp>
    </p:spTree>
    <p:extLst>
      <p:ext uri="{BB962C8B-B14F-4D97-AF65-F5344CB8AC3E}">
        <p14:creationId xmlns:p14="http://schemas.microsoft.com/office/powerpoint/2010/main" val="11986906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https://docs.microsoft.com/en-us/aspnet/identity/overview/getting-started/introduction-to-aspnet-identity</a:t>
            </a:r>
          </a:p>
          <a:p>
            <a:r>
              <a:rPr lang="hr-HR" dirty="0" smtClean="0"/>
              <a:t>Povijest</a:t>
            </a:r>
          </a:p>
          <a:p>
            <a:endParaRPr lang="hr-HR" dirty="0" smtClean="0"/>
          </a:p>
          <a:p>
            <a:r>
              <a:rPr lang="en-US" sz="1200" b="0" i="0" kern="1200" dirty="0" smtClean="0">
                <a:solidFill>
                  <a:schemeClr val="tx1"/>
                </a:solidFill>
                <a:effectLst/>
                <a:latin typeface="+mn-lt"/>
                <a:ea typeface="+mn-ea"/>
                <a:cs typeface="+mn-cs"/>
              </a:rPr>
              <a:t>The database schema was designed for SQL Server and you can't change it. You can add profile information, but the additional data is packed into a different table, which makes it difficult to access by any means except through the Profile Provider API.</a:t>
            </a:r>
          </a:p>
          <a:p>
            <a:r>
              <a:rPr lang="en-US" sz="1200" b="0" i="0" kern="1200" dirty="0" smtClean="0">
                <a:solidFill>
                  <a:schemeClr val="tx1"/>
                </a:solidFill>
                <a:effectLst/>
                <a:latin typeface="+mn-lt"/>
                <a:ea typeface="+mn-ea"/>
                <a:cs typeface="+mn-cs"/>
              </a:rPr>
              <a:t>The provider system enables you to change the backing data store, but the system is designed around assumptions appropriate for a relational database. You can write a provider to store membership information in a non-relational storage mechanism, such as Azure Storage Tables, but then you have to work around the relational design by writing a lot of code and a lot of </a:t>
            </a:r>
            <a:r>
              <a:rPr lang="en-US" sz="1200" b="0" i="0" kern="1200" dirty="0" err="1" smtClean="0">
                <a:solidFill>
                  <a:schemeClr val="tx1"/>
                </a:solidFill>
                <a:effectLst/>
                <a:latin typeface="+mn-lt"/>
                <a:ea typeface="+mn-ea"/>
                <a:cs typeface="+mn-cs"/>
              </a:rPr>
              <a:t>System.NotImplementedException</a:t>
            </a:r>
            <a:r>
              <a:rPr lang="en-US" sz="1200" b="0" i="0" kern="1200" dirty="0" smtClean="0">
                <a:solidFill>
                  <a:schemeClr val="tx1"/>
                </a:solidFill>
                <a:effectLst/>
                <a:latin typeface="+mn-lt"/>
                <a:ea typeface="+mn-ea"/>
                <a:cs typeface="+mn-cs"/>
              </a:rPr>
              <a:t> exceptions for methods that don't apply to NoSQL databases.</a:t>
            </a:r>
          </a:p>
          <a:p>
            <a:r>
              <a:rPr lang="en-US" sz="1200" b="0" i="0" kern="1200" dirty="0" smtClean="0">
                <a:solidFill>
                  <a:schemeClr val="tx1"/>
                </a:solidFill>
                <a:effectLst/>
                <a:latin typeface="+mn-lt"/>
                <a:ea typeface="+mn-ea"/>
                <a:cs typeface="+mn-cs"/>
              </a:rPr>
              <a:t>Since the log-in/log-out functionality is based on Forms Authentication, the membership system can't use </a:t>
            </a:r>
            <a:r>
              <a:rPr lang="en-US" sz="1200" b="0" i="0" u="none" strike="noStrike" kern="1200" dirty="0" smtClean="0">
                <a:solidFill>
                  <a:schemeClr val="tx1"/>
                </a:solidFill>
                <a:effectLst/>
                <a:latin typeface="+mn-lt"/>
                <a:ea typeface="+mn-ea"/>
                <a:cs typeface="+mn-cs"/>
                <a:hlinkClick r:id="rId3"/>
              </a:rPr>
              <a:t>OWIN</a:t>
            </a:r>
            <a:r>
              <a:rPr lang="en-US" sz="1200" b="0" i="0" kern="1200" dirty="0" smtClean="0">
                <a:solidFill>
                  <a:schemeClr val="tx1"/>
                </a:solidFill>
                <a:effectLst/>
                <a:latin typeface="+mn-lt"/>
                <a:ea typeface="+mn-ea"/>
                <a:cs typeface="+mn-cs"/>
              </a:rPr>
              <a:t>. OWIN includes middleware components for authentication, including support for log-ins using external identity providers (like Microsoft Accounts, Facebook, Google, Twitter), and log-ins using organizational accounts from on-premises Active Directory or Azure Active Directory. OWIN also includes support for OAuth 2.0, JWT and CORS.</a:t>
            </a:r>
          </a:p>
          <a:p>
            <a:endParaRPr lang="hr-HR" dirty="0" smtClean="0"/>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54</a:t>
            </a:fld>
            <a:endParaRPr lang="hr-HR"/>
          </a:p>
        </p:txBody>
      </p:sp>
    </p:spTree>
    <p:extLst>
      <p:ext uri="{BB962C8B-B14F-4D97-AF65-F5344CB8AC3E}">
        <p14:creationId xmlns:p14="http://schemas.microsoft.com/office/powerpoint/2010/main" val="22667546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https://docs.microsoft.com/en-us/aspnet/web-api/overview/security/authentication-and-authorization-in-aspnet-web-api</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55</a:t>
            </a:fld>
            <a:endParaRPr lang="hr-HR"/>
          </a:p>
        </p:txBody>
      </p:sp>
    </p:spTree>
    <p:extLst>
      <p:ext uri="{BB962C8B-B14F-4D97-AF65-F5344CB8AC3E}">
        <p14:creationId xmlns:p14="http://schemas.microsoft.com/office/powerpoint/2010/main" val="1626161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hr-HR" sz="1200" b="1" i="0" u="none" strike="noStrike" kern="1200" dirty="0" smtClean="0">
                <a:solidFill>
                  <a:schemeClr val="tx1"/>
                </a:solidFill>
                <a:effectLst/>
                <a:latin typeface="+mn-lt"/>
                <a:ea typeface="+mn-ea"/>
                <a:cs typeface="+mn-cs"/>
                <a:hlinkClick r:id="rId3"/>
              </a:rPr>
              <a:t>https://www.hanselman.com/blog/SystemThreadingThreadCurrentPrincipalVsSystemWebHttpContextCurrentUserOrWhyFormsAuthenticationCanBeSubtle.aspx</a:t>
            </a:r>
          </a:p>
          <a:p>
            <a:pPr fontAlgn="base"/>
            <a:r>
              <a:rPr lang="hr-HR" sz="1200" b="1" i="0" u="none" strike="noStrike" kern="1200" dirty="0" smtClean="0">
                <a:solidFill>
                  <a:schemeClr val="tx1"/>
                </a:solidFill>
                <a:effectLst/>
                <a:latin typeface="+mn-lt"/>
                <a:ea typeface="+mn-ea"/>
                <a:cs typeface="+mn-cs"/>
                <a:hlinkClick r:id="rId3"/>
              </a:rPr>
              <a:t>https://leastprivilege.com/2012/06/25/important-setting-the-client-principal-in-asp-net-web-api/</a:t>
            </a:r>
          </a:p>
          <a:p>
            <a:pPr fontAlgn="base"/>
            <a:endParaRPr lang="hr-HR" sz="1200" b="1" i="0" u="none" strike="noStrike" kern="1200" dirty="0" smtClean="0">
              <a:solidFill>
                <a:schemeClr val="tx1"/>
              </a:solidFill>
              <a:effectLst/>
              <a:latin typeface="+mn-lt"/>
              <a:ea typeface="+mn-ea"/>
              <a:cs typeface="+mn-cs"/>
              <a:hlinkClick r:id="rId3"/>
            </a:endParaRPr>
          </a:p>
          <a:p>
            <a:pPr fontAlgn="base"/>
            <a:r>
              <a:rPr lang="en-US" sz="1200" b="1" i="0" u="none" strike="noStrike" kern="1200" dirty="0" smtClean="0">
                <a:solidFill>
                  <a:schemeClr val="tx1"/>
                </a:solidFill>
                <a:effectLst/>
                <a:latin typeface="+mn-lt"/>
                <a:ea typeface="+mn-ea"/>
                <a:cs typeface="+mn-cs"/>
                <a:hlinkClick r:id="rId3"/>
              </a:rPr>
              <a:t>Important: Setting the Client Principal in ASP.NET Web API</a:t>
            </a:r>
            <a:endParaRPr lang="en-US" sz="1200" b="1"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Posted on </a:t>
            </a:r>
            <a:r>
              <a:rPr lang="en-US" sz="1200" b="0" i="0" kern="1200" dirty="0" smtClean="0">
                <a:solidFill>
                  <a:schemeClr val="tx1"/>
                </a:solidFill>
                <a:effectLst/>
                <a:latin typeface="+mn-lt"/>
                <a:ea typeface="+mn-ea"/>
                <a:cs typeface="+mn-cs"/>
                <a:hlinkClick r:id="rId3" tooltip="19:56"/>
              </a:rPr>
              <a:t>June 25, 2012</a:t>
            </a:r>
            <a:r>
              <a:rPr lang="en-US" sz="1200" b="0" i="0" kern="1200" dirty="0" smtClean="0">
                <a:solidFill>
                  <a:schemeClr val="tx1"/>
                </a:solidFill>
                <a:effectLst/>
                <a:latin typeface="+mn-lt"/>
                <a:ea typeface="+mn-ea"/>
                <a:cs typeface="+mn-cs"/>
              </a:rPr>
              <a:t>by </a:t>
            </a:r>
            <a:r>
              <a:rPr lang="en-US" sz="1200" b="0" i="0" kern="1200" dirty="0" smtClean="0">
                <a:solidFill>
                  <a:schemeClr val="tx1"/>
                </a:solidFill>
                <a:effectLst/>
                <a:latin typeface="+mn-lt"/>
                <a:ea typeface="+mn-ea"/>
                <a:cs typeface="+mn-cs"/>
                <a:hlinkClick r:id="rId4" tooltip="View all posts by Dominick Baier"/>
              </a:rPr>
              <a:t>Dominick </a:t>
            </a:r>
            <a:r>
              <a:rPr lang="en-US" sz="1200" b="0" i="0" kern="1200" dirty="0" err="1" smtClean="0">
                <a:solidFill>
                  <a:schemeClr val="tx1"/>
                </a:solidFill>
                <a:effectLst/>
                <a:latin typeface="+mn-lt"/>
                <a:ea typeface="+mn-ea"/>
                <a:cs typeface="+mn-cs"/>
                <a:hlinkClick r:id="rId4" tooltip="View all posts by Dominick Baier"/>
              </a:rPr>
              <a:t>Baier</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Due to some unfortunate mechanisms buried deep in ASP.NET, setting </a:t>
            </a:r>
            <a:r>
              <a:rPr lang="en-US" sz="1200" b="0" i="1" kern="1200" dirty="0" err="1" smtClean="0">
                <a:solidFill>
                  <a:schemeClr val="tx1"/>
                </a:solidFill>
                <a:effectLst/>
                <a:latin typeface="+mn-lt"/>
                <a:ea typeface="+mn-ea"/>
                <a:cs typeface="+mn-cs"/>
              </a:rPr>
              <a:t>Thread.CurrentPrincipal</a:t>
            </a:r>
            <a:r>
              <a:rPr lang="en-US" sz="1200" b="0" i="0" kern="1200" dirty="0" smtClean="0">
                <a:solidFill>
                  <a:schemeClr val="tx1"/>
                </a:solidFill>
                <a:effectLst/>
                <a:latin typeface="+mn-lt"/>
                <a:ea typeface="+mn-ea"/>
                <a:cs typeface="+mn-cs"/>
              </a:rPr>
              <a:t> in Web API web hosting is not enough.</a:t>
            </a:r>
          </a:p>
          <a:p>
            <a:pPr fontAlgn="base"/>
            <a:r>
              <a:rPr lang="en-US" sz="1200" b="0" i="0" kern="1200" dirty="0" smtClean="0">
                <a:solidFill>
                  <a:schemeClr val="tx1"/>
                </a:solidFill>
                <a:effectLst/>
                <a:latin typeface="+mn-lt"/>
                <a:ea typeface="+mn-ea"/>
                <a:cs typeface="+mn-cs"/>
              </a:rPr>
              <a:t>When hosting in ASP.NET, </a:t>
            </a:r>
            <a:r>
              <a:rPr lang="en-US" sz="1200" b="0" i="1" kern="1200" dirty="0" err="1" smtClean="0">
                <a:solidFill>
                  <a:schemeClr val="tx1"/>
                </a:solidFill>
                <a:effectLst/>
                <a:latin typeface="+mn-lt"/>
                <a:ea typeface="+mn-ea"/>
                <a:cs typeface="+mn-cs"/>
              </a:rPr>
              <a:t>Thread.CurrentPrincipal</a:t>
            </a:r>
            <a:r>
              <a:rPr lang="en-US" sz="1200" b="0" i="0" kern="1200" dirty="0" smtClean="0">
                <a:solidFill>
                  <a:schemeClr val="tx1"/>
                </a:solidFill>
                <a:effectLst/>
                <a:latin typeface="+mn-lt"/>
                <a:ea typeface="+mn-ea"/>
                <a:cs typeface="+mn-cs"/>
              </a:rPr>
              <a:t> might get overridden with </a:t>
            </a:r>
            <a:r>
              <a:rPr lang="en-US" sz="1200" b="0" i="1" kern="1200" dirty="0" err="1" smtClean="0">
                <a:solidFill>
                  <a:schemeClr val="tx1"/>
                </a:solidFill>
                <a:effectLst/>
                <a:latin typeface="+mn-lt"/>
                <a:ea typeface="+mn-ea"/>
                <a:cs typeface="+mn-cs"/>
              </a:rPr>
              <a:t>HttpContext.Current.User</a:t>
            </a:r>
            <a:r>
              <a:rPr lang="en-US" sz="1200" b="0" i="0" kern="1200" dirty="0" smtClean="0">
                <a:solidFill>
                  <a:schemeClr val="tx1"/>
                </a:solidFill>
                <a:effectLst/>
                <a:latin typeface="+mn-lt"/>
                <a:ea typeface="+mn-ea"/>
                <a:cs typeface="+mn-cs"/>
              </a:rPr>
              <a:t> when creating new threads. This means you have to set the principal on both the thread and the HTTP context. See </a:t>
            </a:r>
            <a:r>
              <a:rPr lang="en-US" sz="1200" b="0" i="0" kern="1200" dirty="0" smtClean="0">
                <a:solidFill>
                  <a:schemeClr val="tx1"/>
                </a:solidFill>
                <a:effectLst/>
                <a:latin typeface="+mn-lt"/>
                <a:ea typeface="+mn-ea"/>
                <a:cs typeface="+mn-cs"/>
                <a:hlinkClick r:id="rId5"/>
              </a:rPr>
              <a:t>here</a:t>
            </a:r>
            <a:r>
              <a:rPr lang="en-US" sz="1200" b="0" i="0" kern="1200" dirty="0" smtClean="0">
                <a:solidFill>
                  <a:schemeClr val="tx1"/>
                </a:solidFill>
                <a:effectLst/>
                <a:latin typeface="+mn-lt"/>
                <a:ea typeface="+mn-ea"/>
                <a:cs typeface="+mn-cs"/>
              </a:rPr>
              <a:t>.</a:t>
            </a:r>
          </a:p>
          <a:p>
            <a:pPr fontAlgn="base"/>
            <a:r>
              <a:rPr lang="en-US" sz="1200" b="1" i="0" kern="1200" dirty="0" smtClean="0">
                <a:solidFill>
                  <a:schemeClr val="tx1"/>
                </a:solidFill>
                <a:effectLst/>
                <a:latin typeface="+mn-lt"/>
                <a:ea typeface="+mn-ea"/>
                <a:cs typeface="+mn-cs"/>
              </a:rPr>
              <a:t>&lt;rant&gt;</a:t>
            </a:r>
            <a:r>
              <a:rPr lang="en-US" sz="1200" b="0" i="0" kern="1200" dirty="0" smtClean="0">
                <a:solidFill>
                  <a:schemeClr val="tx1"/>
                </a:solidFill>
                <a:effectLst/>
                <a:latin typeface="+mn-lt"/>
                <a:ea typeface="+mn-ea"/>
                <a:cs typeface="+mn-cs"/>
              </a:rPr>
              <a:t>Oh well, can’t tell you how much I think that sucks. It is not the Web API guys fault – just a good example of why the design around </a:t>
            </a:r>
            <a:r>
              <a:rPr lang="en-US" sz="1200" b="0" i="1" kern="1200" dirty="0" err="1" smtClean="0">
                <a:solidFill>
                  <a:schemeClr val="tx1"/>
                </a:solidFill>
                <a:effectLst/>
                <a:latin typeface="+mn-lt"/>
                <a:ea typeface="+mn-ea"/>
                <a:cs typeface="+mn-cs"/>
              </a:rPr>
              <a:t>HttpContext.User</a:t>
            </a:r>
            <a:r>
              <a:rPr lang="en-US" sz="1200" b="0" i="0" kern="1200" dirty="0" smtClean="0">
                <a:solidFill>
                  <a:schemeClr val="tx1"/>
                </a:solidFill>
                <a:effectLst/>
                <a:latin typeface="+mn-lt"/>
                <a:ea typeface="+mn-ea"/>
                <a:cs typeface="+mn-cs"/>
              </a:rPr>
              <a:t> was completely flawed to start with.</a:t>
            </a:r>
            <a:r>
              <a:rPr lang="en-US" sz="1200" b="1" i="0" kern="1200" dirty="0" smtClean="0">
                <a:solidFill>
                  <a:schemeClr val="tx1"/>
                </a:solidFill>
                <a:effectLst/>
                <a:latin typeface="+mn-lt"/>
                <a:ea typeface="+mn-ea"/>
                <a:cs typeface="+mn-cs"/>
              </a:rPr>
              <a:t>&lt;/rant&gt;</a:t>
            </a:r>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56</a:t>
            </a:fld>
            <a:endParaRPr lang="hr-HR"/>
          </a:p>
        </p:txBody>
      </p:sp>
    </p:spTree>
    <p:extLst>
      <p:ext uri="{BB962C8B-B14F-4D97-AF65-F5344CB8AC3E}">
        <p14:creationId xmlns:p14="http://schemas.microsoft.com/office/powerpoint/2010/main" val="19464741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hr-HR" sz="1200" b="1" i="0" u="none" strike="noStrike" kern="1200" dirty="0" smtClean="0">
                <a:solidFill>
                  <a:schemeClr val="tx1"/>
                </a:solidFill>
                <a:effectLst/>
                <a:latin typeface="+mn-lt"/>
                <a:ea typeface="+mn-ea"/>
                <a:cs typeface="+mn-cs"/>
                <a:hlinkClick r:id="rId3"/>
              </a:rPr>
              <a:t>https://www.hanselman.com/blog/SystemThreadingThreadCurrentPrincipalVsSystemWebHttpContextCurrentUserOrWhyFormsAuthenticationCanBeSubtle.aspx</a:t>
            </a:r>
          </a:p>
          <a:p>
            <a:pPr fontAlgn="base"/>
            <a:r>
              <a:rPr lang="hr-HR" sz="1200" b="1" i="0" u="none" strike="noStrike" kern="1200" dirty="0" smtClean="0">
                <a:solidFill>
                  <a:schemeClr val="tx1"/>
                </a:solidFill>
                <a:effectLst/>
                <a:latin typeface="+mn-lt"/>
                <a:ea typeface="+mn-ea"/>
                <a:cs typeface="+mn-cs"/>
                <a:hlinkClick r:id="rId3"/>
              </a:rPr>
              <a:t>https://leastprivilege.com/2012/06/25/important-setting-the-client-principal-in-asp-net-web-api/</a:t>
            </a:r>
          </a:p>
          <a:p>
            <a:pPr fontAlgn="base"/>
            <a:endParaRPr lang="hr-HR" sz="1200" b="1" i="0" u="none" strike="noStrike" kern="1200" dirty="0" smtClean="0">
              <a:solidFill>
                <a:schemeClr val="tx1"/>
              </a:solidFill>
              <a:effectLst/>
              <a:latin typeface="+mn-lt"/>
              <a:ea typeface="+mn-ea"/>
              <a:cs typeface="+mn-cs"/>
              <a:hlinkClick r:id="rId3"/>
            </a:endParaRPr>
          </a:p>
          <a:p>
            <a:pPr fontAlgn="base"/>
            <a:r>
              <a:rPr lang="en-US" sz="1200" b="1" i="0" u="none" strike="noStrike" kern="1200" dirty="0" smtClean="0">
                <a:solidFill>
                  <a:schemeClr val="tx1"/>
                </a:solidFill>
                <a:effectLst/>
                <a:latin typeface="+mn-lt"/>
                <a:ea typeface="+mn-ea"/>
                <a:cs typeface="+mn-cs"/>
                <a:hlinkClick r:id="rId3"/>
              </a:rPr>
              <a:t>Important: Setting the Client Principal in ASP.NET Web API</a:t>
            </a:r>
            <a:endParaRPr lang="en-US" sz="1200" b="1"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Posted on </a:t>
            </a:r>
            <a:r>
              <a:rPr lang="en-US" sz="1200" b="0" i="0" kern="1200" dirty="0" smtClean="0">
                <a:solidFill>
                  <a:schemeClr val="tx1"/>
                </a:solidFill>
                <a:effectLst/>
                <a:latin typeface="+mn-lt"/>
                <a:ea typeface="+mn-ea"/>
                <a:cs typeface="+mn-cs"/>
                <a:hlinkClick r:id="rId3" tooltip="19:56"/>
              </a:rPr>
              <a:t>June 25, 2012</a:t>
            </a:r>
            <a:r>
              <a:rPr lang="en-US" sz="1200" b="0" i="0" kern="1200" dirty="0" smtClean="0">
                <a:solidFill>
                  <a:schemeClr val="tx1"/>
                </a:solidFill>
                <a:effectLst/>
                <a:latin typeface="+mn-lt"/>
                <a:ea typeface="+mn-ea"/>
                <a:cs typeface="+mn-cs"/>
              </a:rPr>
              <a:t>by </a:t>
            </a:r>
            <a:r>
              <a:rPr lang="en-US" sz="1200" b="0" i="0" kern="1200" dirty="0" smtClean="0">
                <a:solidFill>
                  <a:schemeClr val="tx1"/>
                </a:solidFill>
                <a:effectLst/>
                <a:latin typeface="+mn-lt"/>
                <a:ea typeface="+mn-ea"/>
                <a:cs typeface="+mn-cs"/>
                <a:hlinkClick r:id="rId4" tooltip="View all posts by Dominick Baier"/>
              </a:rPr>
              <a:t>Dominick </a:t>
            </a:r>
            <a:r>
              <a:rPr lang="en-US" sz="1200" b="0" i="0" kern="1200" dirty="0" err="1" smtClean="0">
                <a:solidFill>
                  <a:schemeClr val="tx1"/>
                </a:solidFill>
                <a:effectLst/>
                <a:latin typeface="+mn-lt"/>
                <a:ea typeface="+mn-ea"/>
                <a:cs typeface="+mn-cs"/>
                <a:hlinkClick r:id="rId4" tooltip="View all posts by Dominick Baier"/>
              </a:rPr>
              <a:t>Baier</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Due to some unfortunate mechanisms buried deep in ASP.NET, setting </a:t>
            </a:r>
            <a:r>
              <a:rPr lang="en-US" sz="1200" b="0" i="1" kern="1200" dirty="0" err="1" smtClean="0">
                <a:solidFill>
                  <a:schemeClr val="tx1"/>
                </a:solidFill>
                <a:effectLst/>
                <a:latin typeface="+mn-lt"/>
                <a:ea typeface="+mn-ea"/>
                <a:cs typeface="+mn-cs"/>
              </a:rPr>
              <a:t>Thread.CurrentPrincipal</a:t>
            </a:r>
            <a:r>
              <a:rPr lang="en-US" sz="1200" b="0" i="0" kern="1200" dirty="0" smtClean="0">
                <a:solidFill>
                  <a:schemeClr val="tx1"/>
                </a:solidFill>
                <a:effectLst/>
                <a:latin typeface="+mn-lt"/>
                <a:ea typeface="+mn-ea"/>
                <a:cs typeface="+mn-cs"/>
              </a:rPr>
              <a:t> in Web API web hosting is not enough.</a:t>
            </a:r>
          </a:p>
          <a:p>
            <a:pPr fontAlgn="base"/>
            <a:r>
              <a:rPr lang="en-US" sz="1200" b="0" i="0" kern="1200" dirty="0" smtClean="0">
                <a:solidFill>
                  <a:schemeClr val="tx1"/>
                </a:solidFill>
                <a:effectLst/>
                <a:latin typeface="+mn-lt"/>
                <a:ea typeface="+mn-ea"/>
                <a:cs typeface="+mn-cs"/>
              </a:rPr>
              <a:t>When hosting in ASP.NET, </a:t>
            </a:r>
            <a:r>
              <a:rPr lang="en-US" sz="1200" b="0" i="1" kern="1200" dirty="0" err="1" smtClean="0">
                <a:solidFill>
                  <a:schemeClr val="tx1"/>
                </a:solidFill>
                <a:effectLst/>
                <a:latin typeface="+mn-lt"/>
                <a:ea typeface="+mn-ea"/>
                <a:cs typeface="+mn-cs"/>
              </a:rPr>
              <a:t>Thread.CurrentPrincipal</a:t>
            </a:r>
            <a:r>
              <a:rPr lang="en-US" sz="1200" b="0" i="0" kern="1200" dirty="0" smtClean="0">
                <a:solidFill>
                  <a:schemeClr val="tx1"/>
                </a:solidFill>
                <a:effectLst/>
                <a:latin typeface="+mn-lt"/>
                <a:ea typeface="+mn-ea"/>
                <a:cs typeface="+mn-cs"/>
              </a:rPr>
              <a:t> might get overridden with </a:t>
            </a:r>
            <a:r>
              <a:rPr lang="en-US" sz="1200" b="0" i="1" kern="1200" dirty="0" err="1" smtClean="0">
                <a:solidFill>
                  <a:schemeClr val="tx1"/>
                </a:solidFill>
                <a:effectLst/>
                <a:latin typeface="+mn-lt"/>
                <a:ea typeface="+mn-ea"/>
                <a:cs typeface="+mn-cs"/>
              </a:rPr>
              <a:t>HttpContext.Current.User</a:t>
            </a:r>
            <a:r>
              <a:rPr lang="en-US" sz="1200" b="0" i="0" kern="1200" dirty="0" smtClean="0">
                <a:solidFill>
                  <a:schemeClr val="tx1"/>
                </a:solidFill>
                <a:effectLst/>
                <a:latin typeface="+mn-lt"/>
                <a:ea typeface="+mn-ea"/>
                <a:cs typeface="+mn-cs"/>
              </a:rPr>
              <a:t> when creating new threads. This means you have to set the principal on both the thread and the HTTP context. See </a:t>
            </a:r>
            <a:r>
              <a:rPr lang="en-US" sz="1200" b="0" i="0" kern="1200" dirty="0" smtClean="0">
                <a:solidFill>
                  <a:schemeClr val="tx1"/>
                </a:solidFill>
                <a:effectLst/>
                <a:latin typeface="+mn-lt"/>
                <a:ea typeface="+mn-ea"/>
                <a:cs typeface="+mn-cs"/>
                <a:hlinkClick r:id="rId5"/>
              </a:rPr>
              <a:t>here</a:t>
            </a:r>
            <a:r>
              <a:rPr lang="en-US" sz="1200" b="0" i="0" kern="1200" dirty="0" smtClean="0">
                <a:solidFill>
                  <a:schemeClr val="tx1"/>
                </a:solidFill>
                <a:effectLst/>
                <a:latin typeface="+mn-lt"/>
                <a:ea typeface="+mn-ea"/>
                <a:cs typeface="+mn-cs"/>
              </a:rPr>
              <a:t>.</a:t>
            </a:r>
          </a:p>
          <a:p>
            <a:pPr fontAlgn="base"/>
            <a:r>
              <a:rPr lang="en-US" sz="1200" b="1" i="0" kern="1200" dirty="0" smtClean="0">
                <a:solidFill>
                  <a:schemeClr val="tx1"/>
                </a:solidFill>
                <a:effectLst/>
                <a:latin typeface="+mn-lt"/>
                <a:ea typeface="+mn-ea"/>
                <a:cs typeface="+mn-cs"/>
              </a:rPr>
              <a:t>&lt;rant&gt;</a:t>
            </a:r>
            <a:r>
              <a:rPr lang="en-US" sz="1200" b="0" i="0" kern="1200" dirty="0" smtClean="0">
                <a:solidFill>
                  <a:schemeClr val="tx1"/>
                </a:solidFill>
                <a:effectLst/>
                <a:latin typeface="+mn-lt"/>
                <a:ea typeface="+mn-ea"/>
                <a:cs typeface="+mn-cs"/>
              </a:rPr>
              <a:t>Oh well, can’t tell you how much I think that sucks. It is not the Web API guys fault – just a good example of why the design around </a:t>
            </a:r>
            <a:r>
              <a:rPr lang="en-US" sz="1200" b="0" i="1" kern="1200" dirty="0" err="1" smtClean="0">
                <a:solidFill>
                  <a:schemeClr val="tx1"/>
                </a:solidFill>
                <a:effectLst/>
                <a:latin typeface="+mn-lt"/>
                <a:ea typeface="+mn-ea"/>
                <a:cs typeface="+mn-cs"/>
              </a:rPr>
              <a:t>HttpContext.User</a:t>
            </a:r>
            <a:r>
              <a:rPr lang="en-US" sz="1200" b="0" i="0" kern="1200" dirty="0" smtClean="0">
                <a:solidFill>
                  <a:schemeClr val="tx1"/>
                </a:solidFill>
                <a:effectLst/>
                <a:latin typeface="+mn-lt"/>
                <a:ea typeface="+mn-ea"/>
                <a:cs typeface="+mn-cs"/>
              </a:rPr>
              <a:t> was completely flawed to start with.</a:t>
            </a:r>
            <a:r>
              <a:rPr lang="en-US" sz="1200" b="1" i="0" kern="1200" dirty="0" smtClean="0">
                <a:solidFill>
                  <a:schemeClr val="tx1"/>
                </a:solidFill>
                <a:effectLst/>
                <a:latin typeface="+mn-lt"/>
                <a:ea typeface="+mn-ea"/>
                <a:cs typeface="+mn-cs"/>
              </a:rPr>
              <a:t>&lt;/rant&gt;</a:t>
            </a:r>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57</a:t>
            </a:fld>
            <a:endParaRPr lang="hr-HR"/>
          </a:p>
        </p:txBody>
      </p:sp>
    </p:spTree>
    <p:extLst>
      <p:ext uri="{BB962C8B-B14F-4D97-AF65-F5344CB8AC3E}">
        <p14:creationId xmlns:p14="http://schemas.microsoft.com/office/powerpoint/2010/main" val="33416252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https://docs.microsoft.com/en-us/aspnet/web-api/overview/security/authentication-and-authorization-in-aspnet-web-api</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59</a:t>
            </a:fld>
            <a:endParaRPr lang="hr-HR"/>
          </a:p>
        </p:txBody>
      </p:sp>
    </p:spTree>
    <p:extLst>
      <p:ext uri="{BB962C8B-B14F-4D97-AF65-F5344CB8AC3E}">
        <p14:creationId xmlns:p14="http://schemas.microsoft.com/office/powerpoint/2010/main" val="41009128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https://docs.microsoft.com/en-us/aspnet/web-api/overview/security/individual-accounts-in-web-api</a:t>
            </a:r>
          </a:p>
          <a:p>
            <a:endParaRPr lang="hr-HR" dirty="0" smtClean="0"/>
          </a:p>
          <a:p>
            <a:r>
              <a:rPr lang="hr-HR" dirty="0" smtClean="0"/>
              <a:t>http://bitoftech.net/2014/06/01/token-based-authentication-asp-net-web-api-2-owin-asp-net-identity/</a:t>
            </a:r>
          </a:p>
          <a:p>
            <a:endParaRPr lang="hr-HR" dirty="0" smtClean="0"/>
          </a:p>
          <a:p>
            <a:r>
              <a:rPr lang="en-US" sz="1200" b="0" i="0" kern="1200" dirty="0" smtClean="0">
                <a:solidFill>
                  <a:schemeClr val="tx1"/>
                </a:solidFill>
                <a:effectLst/>
                <a:latin typeface="+mn-lt"/>
                <a:ea typeface="+mn-ea"/>
                <a:cs typeface="+mn-cs"/>
              </a:rPr>
              <a:t>For local login, Web API uses the </a:t>
            </a:r>
            <a:r>
              <a:rPr lang="en-US" sz="1200" b="0" i="0" u="none" strike="noStrike" kern="1200" dirty="0" smtClean="0">
                <a:solidFill>
                  <a:schemeClr val="tx1"/>
                </a:solidFill>
                <a:effectLst/>
                <a:latin typeface="+mn-lt"/>
                <a:ea typeface="+mn-ea"/>
                <a:cs typeface="+mn-cs"/>
                <a:hlinkClick r:id="rId3"/>
              </a:rPr>
              <a:t>resource owner password flow</a:t>
            </a:r>
            <a:r>
              <a:rPr lang="en-US" sz="1200" b="0" i="0" kern="1200" dirty="0" smtClean="0">
                <a:solidFill>
                  <a:schemeClr val="tx1"/>
                </a:solidFill>
                <a:effectLst/>
                <a:latin typeface="+mn-lt"/>
                <a:ea typeface="+mn-ea"/>
                <a:cs typeface="+mn-cs"/>
              </a:rPr>
              <a:t> defined in OAuth2.</a:t>
            </a:r>
          </a:p>
          <a:p>
            <a:r>
              <a:rPr lang="en-US" sz="1200" b="0" i="0" kern="1200" dirty="0" smtClean="0">
                <a:solidFill>
                  <a:schemeClr val="tx1"/>
                </a:solidFill>
                <a:effectLst/>
                <a:latin typeface="+mn-lt"/>
                <a:ea typeface="+mn-ea"/>
                <a:cs typeface="+mn-cs"/>
              </a:rPr>
              <a:t>The user enters a name and password into the client.</a:t>
            </a:r>
          </a:p>
          <a:p>
            <a:r>
              <a:rPr lang="en-US" sz="1200" b="0" i="0" kern="1200" dirty="0" smtClean="0">
                <a:solidFill>
                  <a:schemeClr val="tx1"/>
                </a:solidFill>
                <a:effectLst/>
                <a:latin typeface="+mn-lt"/>
                <a:ea typeface="+mn-ea"/>
                <a:cs typeface="+mn-cs"/>
              </a:rPr>
              <a:t>The client sends these credentials to the authorization server.</a:t>
            </a:r>
          </a:p>
          <a:p>
            <a:r>
              <a:rPr lang="en-US" sz="1200" b="0" i="0" kern="1200" dirty="0" smtClean="0">
                <a:solidFill>
                  <a:schemeClr val="tx1"/>
                </a:solidFill>
                <a:effectLst/>
                <a:latin typeface="+mn-lt"/>
                <a:ea typeface="+mn-ea"/>
                <a:cs typeface="+mn-cs"/>
              </a:rPr>
              <a:t>The authorization server authenticates the credentials and returns an access token.</a:t>
            </a:r>
          </a:p>
          <a:p>
            <a:r>
              <a:rPr lang="en-US" sz="1200" b="0" i="0" kern="1200" dirty="0" smtClean="0">
                <a:solidFill>
                  <a:schemeClr val="tx1"/>
                </a:solidFill>
                <a:effectLst/>
                <a:latin typeface="+mn-lt"/>
                <a:ea typeface="+mn-ea"/>
                <a:cs typeface="+mn-cs"/>
              </a:rPr>
              <a:t>To access a protected resource, the client includes the access token in the Authorization header of the HTTP request.</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hr-HR" sz="1200" b="0" i="0" kern="1200" dirty="0" err="1" smtClean="0">
                <a:solidFill>
                  <a:schemeClr val="tx1"/>
                </a:solidFill>
                <a:effectLst/>
                <a:latin typeface="+mn-lt"/>
                <a:ea typeface="+mn-ea"/>
                <a:cs typeface="+mn-cs"/>
              </a:rPr>
              <a:t>Default</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WebAPI</a:t>
            </a:r>
            <a:r>
              <a:rPr lang="hr-HR" sz="1200" b="0" i="0" kern="1200" baseline="0" dirty="0" smtClean="0">
                <a:solidFill>
                  <a:schemeClr val="tx1"/>
                </a:solidFill>
                <a:effectLst/>
                <a:latin typeface="+mn-lt"/>
                <a:ea typeface="+mn-ea"/>
                <a:cs typeface="+mn-cs"/>
              </a:rPr>
              <a:t> </a:t>
            </a:r>
            <a:r>
              <a:rPr lang="hr-HR" sz="1200" b="0" i="0" kern="1200" dirty="0" smtClean="0">
                <a:solidFill>
                  <a:schemeClr val="tx1"/>
                </a:solidFill>
                <a:effectLst/>
                <a:latin typeface="+mn-lt"/>
                <a:ea typeface="+mn-ea"/>
                <a:cs typeface="+mn-cs"/>
              </a:rPr>
              <a:t>Template </a:t>
            </a:r>
            <a:r>
              <a:rPr lang="hr-HR" sz="1200" b="0" i="0" kern="1200" dirty="0" err="1" smtClean="0">
                <a:solidFill>
                  <a:schemeClr val="tx1"/>
                </a:solidFill>
                <a:effectLst/>
                <a:latin typeface="+mn-lt"/>
                <a:ea typeface="+mn-ea"/>
                <a:cs typeface="+mn-cs"/>
              </a:rPr>
              <a:t>ukjučuje</a:t>
            </a:r>
            <a:r>
              <a:rPr lang="hr-HR"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An OAuth2 authorization server.</a:t>
            </a:r>
          </a:p>
          <a:p>
            <a:r>
              <a:rPr lang="en-US" sz="1200" b="0" i="0" kern="1200" dirty="0" smtClean="0">
                <a:solidFill>
                  <a:schemeClr val="tx1"/>
                </a:solidFill>
                <a:effectLst/>
                <a:latin typeface="+mn-lt"/>
                <a:ea typeface="+mn-ea"/>
                <a:cs typeface="+mn-cs"/>
              </a:rPr>
              <a:t>A Web API endpoint for managing user accounts</a:t>
            </a:r>
          </a:p>
          <a:p>
            <a:r>
              <a:rPr lang="en-US" sz="1200" b="0" i="0" kern="1200" dirty="0" smtClean="0">
                <a:solidFill>
                  <a:schemeClr val="tx1"/>
                </a:solidFill>
                <a:effectLst/>
                <a:latin typeface="+mn-lt"/>
                <a:ea typeface="+mn-ea"/>
                <a:cs typeface="+mn-cs"/>
              </a:rPr>
              <a:t>An EF model for storing user accounts.</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AccountControlle</a:t>
            </a:r>
            <a:r>
              <a:rPr lang="en-US" sz="1200" b="0" i="0" kern="1200" dirty="0" smtClean="0">
                <a:solidFill>
                  <a:schemeClr val="tx1"/>
                </a:solidFill>
                <a:effectLst/>
                <a:latin typeface="+mn-lt"/>
                <a:ea typeface="+mn-ea"/>
                <a:cs typeface="+mn-cs"/>
              </a:rPr>
              <a:t> r. Provides a Web API endpoint for managing user accounts. The Register action is the only one that we used in this tutorial. Other methods on the class support password reset, social logins, and other functionality.</a:t>
            </a:r>
          </a:p>
          <a:p>
            <a:r>
              <a:rPr lang="en-US" sz="1200" b="0" i="0" kern="1200" dirty="0" err="1" smtClean="0">
                <a:solidFill>
                  <a:schemeClr val="tx1"/>
                </a:solidFill>
                <a:effectLst/>
                <a:latin typeface="+mn-lt"/>
                <a:ea typeface="+mn-ea"/>
                <a:cs typeface="+mn-cs"/>
              </a:rPr>
              <a:t>ApplicationUser</a:t>
            </a:r>
            <a:r>
              <a:rPr lang="en-US" sz="1200" b="0" i="0" kern="1200" dirty="0" smtClean="0">
                <a:solidFill>
                  <a:schemeClr val="tx1"/>
                </a:solidFill>
                <a:effectLst/>
                <a:latin typeface="+mn-lt"/>
                <a:ea typeface="+mn-ea"/>
                <a:cs typeface="+mn-cs"/>
              </a:rPr>
              <a:t>, defined in /Models/</a:t>
            </a:r>
            <a:r>
              <a:rPr lang="en-US" sz="1200" b="0" i="0" kern="1200" dirty="0" err="1" smtClean="0">
                <a:solidFill>
                  <a:schemeClr val="tx1"/>
                </a:solidFill>
                <a:effectLst/>
                <a:latin typeface="+mn-lt"/>
                <a:ea typeface="+mn-ea"/>
                <a:cs typeface="+mn-cs"/>
              </a:rPr>
              <a:t>IdentityModels.cs</a:t>
            </a:r>
            <a:r>
              <a:rPr lang="en-US" sz="1200" b="0" i="0" kern="1200" dirty="0" smtClean="0">
                <a:solidFill>
                  <a:schemeClr val="tx1"/>
                </a:solidFill>
                <a:effectLst/>
                <a:latin typeface="+mn-lt"/>
                <a:ea typeface="+mn-ea"/>
                <a:cs typeface="+mn-cs"/>
              </a:rPr>
              <a:t>. This class is the EF model for user accounts in the membership database.</a:t>
            </a:r>
          </a:p>
          <a:p>
            <a:r>
              <a:rPr lang="en-US" sz="1200" b="0" i="0" kern="1200" dirty="0" err="1" smtClean="0">
                <a:solidFill>
                  <a:schemeClr val="tx1"/>
                </a:solidFill>
                <a:effectLst/>
                <a:latin typeface="+mn-lt"/>
                <a:ea typeface="+mn-ea"/>
                <a:cs typeface="+mn-cs"/>
              </a:rPr>
              <a:t>ApplicationUserManager</a:t>
            </a:r>
            <a:r>
              <a:rPr lang="en-US" sz="1200" b="0" i="0" kern="1200" dirty="0" smtClean="0">
                <a:solidFill>
                  <a:schemeClr val="tx1"/>
                </a:solidFill>
                <a:effectLst/>
                <a:latin typeface="+mn-lt"/>
                <a:ea typeface="+mn-ea"/>
                <a:cs typeface="+mn-cs"/>
              </a:rPr>
              <a:t>, defined in /</a:t>
            </a:r>
            <a:r>
              <a:rPr lang="en-US" sz="1200" b="0" i="0" kern="1200" dirty="0" err="1" smtClean="0">
                <a:solidFill>
                  <a:schemeClr val="tx1"/>
                </a:solidFill>
                <a:effectLst/>
                <a:latin typeface="+mn-lt"/>
                <a:ea typeface="+mn-ea"/>
                <a:cs typeface="+mn-cs"/>
              </a:rPr>
              <a:t>App_Start</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IdentityConfig.cs</a:t>
            </a:r>
            <a:r>
              <a:rPr lang="en-US" sz="1200" b="0" i="0" kern="1200" dirty="0" smtClean="0">
                <a:solidFill>
                  <a:schemeClr val="tx1"/>
                </a:solidFill>
                <a:effectLst/>
                <a:latin typeface="+mn-lt"/>
                <a:ea typeface="+mn-ea"/>
                <a:cs typeface="+mn-cs"/>
              </a:rPr>
              <a:t> This class derives from </a:t>
            </a:r>
            <a:r>
              <a:rPr lang="en-US" sz="1200" b="0" i="0" u="none" strike="noStrike" kern="1200" dirty="0" err="1" smtClean="0">
                <a:solidFill>
                  <a:schemeClr val="tx1"/>
                </a:solidFill>
                <a:effectLst/>
                <a:latin typeface="+mn-lt"/>
                <a:ea typeface="+mn-ea"/>
                <a:cs typeface="+mn-cs"/>
                <a:hlinkClick r:id="rId4"/>
              </a:rPr>
              <a:t>UserManager</a:t>
            </a:r>
            <a:r>
              <a:rPr lang="en-US" sz="1200" b="0" i="0" kern="1200" dirty="0" smtClean="0">
                <a:solidFill>
                  <a:schemeClr val="tx1"/>
                </a:solidFill>
                <a:effectLst/>
                <a:latin typeface="+mn-lt"/>
                <a:ea typeface="+mn-ea"/>
                <a:cs typeface="+mn-cs"/>
              </a:rPr>
              <a:t> and performs operations on user accounts, such as creating a new user, verifying passwords, and so forth, and automatically persists changes to the database.</a:t>
            </a:r>
          </a:p>
          <a:p>
            <a:r>
              <a:rPr lang="en-US" sz="1200" b="0" i="0" kern="1200" dirty="0" err="1" smtClean="0">
                <a:solidFill>
                  <a:schemeClr val="tx1"/>
                </a:solidFill>
                <a:effectLst/>
                <a:latin typeface="+mn-lt"/>
                <a:ea typeface="+mn-ea"/>
                <a:cs typeface="+mn-cs"/>
              </a:rPr>
              <a:t>ApplicationOAuthProvider</a:t>
            </a:r>
            <a:r>
              <a:rPr lang="en-US" sz="1200" b="0" i="0" kern="1200" dirty="0" smtClean="0">
                <a:solidFill>
                  <a:schemeClr val="tx1"/>
                </a:solidFill>
                <a:effectLst/>
                <a:latin typeface="+mn-lt"/>
                <a:ea typeface="+mn-ea"/>
                <a:cs typeface="+mn-cs"/>
              </a:rPr>
              <a:t>. This object plugs into the OWIN middleware, and processes events raised by the middleware. It derives from </a:t>
            </a:r>
            <a:r>
              <a:rPr lang="en-US" sz="1200" b="0" i="0" u="none" strike="noStrike" kern="1200" dirty="0" err="1" smtClean="0">
                <a:solidFill>
                  <a:schemeClr val="tx1"/>
                </a:solidFill>
                <a:effectLst/>
                <a:latin typeface="+mn-lt"/>
                <a:ea typeface="+mn-ea"/>
                <a:cs typeface="+mn-cs"/>
                <a:hlinkClick r:id="rId5"/>
              </a:rPr>
              <a:t>OAuthAuthorizationServerProvider</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hr-HR" sz="1200" b="0" i="0" kern="1200" dirty="0" smtClean="0">
                <a:solidFill>
                  <a:schemeClr val="tx1"/>
                </a:solidFill>
                <a:effectLst/>
                <a:latin typeface="+mn-lt"/>
                <a:ea typeface="+mn-ea"/>
                <a:cs typeface="+mn-cs"/>
              </a:rPr>
              <a:t>CRFC : https://docs.microsoft.com/en-us/aspnet/web-api/overview/security/preventing-cross-site-request-forgery-csrf-attacks</a:t>
            </a:r>
          </a:p>
          <a:p>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61</a:t>
            </a:fld>
            <a:endParaRPr lang="hr-HR"/>
          </a:p>
        </p:txBody>
      </p:sp>
    </p:spTree>
    <p:extLst>
      <p:ext uri="{BB962C8B-B14F-4D97-AF65-F5344CB8AC3E}">
        <p14:creationId xmlns:p14="http://schemas.microsoft.com/office/powerpoint/2010/main" val="3819806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ASP.NET </a:t>
            </a:r>
            <a:r>
              <a:rPr lang="hr-HR" dirty="0" err="1" smtClean="0"/>
              <a:t>Mvc</a:t>
            </a:r>
            <a:r>
              <a:rPr lang="hr-HR" dirty="0" smtClean="0"/>
              <a:t> 5 + </a:t>
            </a:r>
            <a:r>
              <a:rPr lang="hr-HR" dirty="0" err="1" smtClean="0"/>
              <a:t>WebAPI</a:t>
            </a:r>
            <a:r>
              <a:rPr lang="hr-HR" dirty="0" smtClean="0"/>
              <a:t> 2.2</a:t>
            </a:r>
            <a:r>
              <a:rPr lang="hr-HR" baseline="0" dirty="0" smtClean="0"/>
              <a:t> + </a:t>
            </a:r>
            <a:r>
              <a:rPr lang="hr-HR" baseline="0" dirty="0" err="1" smtClean="0"/>
              <a:t>IoC</a:t>
            </a:r>
            <a:r>
              <a:rPr lang="hr-HR" baseline="0" dirty="0" smtClean="0"/>
              <a:t> + </a:t>
            </a:r>
            <a:r>
              <a:rPr lang="hr-HR" baseline="0" dirty="0" err="1" smtClean="0"/>
              <a:t>security</a:t>
            </a:r>
            <a:r>
              <a:rPr lang="hr-HR" baseline="0" dirty="0" smtClean="0"/>
              <a:t> + log4net + servisne reference + ….</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8</a:t>
            </a:fld>
            <a:endParaRPr lang="hr-HR"/>
          </a:p>
        </p:txBody>
      </p:sp>
    </p:spTree>
    <p:extLst>
      <p:ext uri="{BB962C8B-B14F-4D97-AF65-F5344CB8AC3E}">
        <p14:creationId xmlns:p14="http://schemas.microsoft.com/office/powerpoint/2010/main" val="28550375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https://docs.microsoft.com/en-us/aspnet/web-api/overview/security/individual-accounts-in-web-api</a:t>
            </a:r>
          </a:p>
          <a:p>
            <a:pPr marL="0" marR="0" indent="0" algn="l" defTabSz="914400" rtl="0" eaLnBrk="1" fontAlgn="auto" latinLnBrk="0" hangingPunct="1">
              <a:lnSpc>
                <a:spcPct val="100000"/>
              </a:lnSpc>
              <a:spcBef>
                <a:spcPts val="0"/>
              </a:spcBef>
              <a:spcAft>
                <a:spcPts val="0"/>
              </a:spcAft>
              <a:buClrTx/>
              <a:buSzTx/>
              <a:buFontTx/>
              <a:buNone/>
              <a:tabLst/>
              <a:defRPr/>
            </a:pPr>
            <a:r>
              <a:rPr lang="hr-HR" dirty="0" smtClean="0"/>
              <a:t>https://docs.microsoft.com/en-us/aspnet/aspnet/overview/owin-and-katana/owin-oauth-20-authorization-server</a:t>
            </a:r>
          </a:p>
          <a:p>
            <a:r>
              <a:rPr lang="hr-HR" dirty="0" smtClean="0"/>
              <a:t>http://bitoftech.net/2014/06/01/token-based-authentication-asp-net-web-api-2-owin-asp-net-identity/</a:t>
            </a:r>
          </a:p>
          <a:p>
            <a:endParaRPr lang="hr-HR" dirty="0" smtClean="0"/>
          </a:p>
          <a:p>
            <a:r>
              <a:rPr lang="en-US" sz="1200" b="0" i="0" kern="1200" dirty="0" smtClean="0">
                <a:solidFill>
                  <a:schemeClr val="tx1"/>
                </a:solidFill>
                <a:effectLst/>
                <a:latin typeface="+mn-lt"/>
                <a:ea typeface="+mn-ea"/>
                <a:cs typeface="+mn-cs"/>
              </a:rPr>
              <a:t>In </a:t>
            </a:r>
            <a:r>
              <a:rPr lang="en-US" sz="1200" b="0" i="0" kern="1200" dirty="0" err="1" smtClean="0">
                <a:solidFill>
                  <a:schemeClr val="tx1"/>
                </a:solidFill>
                <a:effectLst/>
                <a:latin typeface="+mn-lt"/>
                <a:ea typeface="+mn-ea"/>
                <a:cs typeface="+mn-cs"/>
              </a:rPr>
              <a:t>StartupAuth.cs</a:t>
            </a:r>
            <a:r>
              <a:rPr lang="en-US" sz="1200" b="0" i="0" kern="1200" dirty="0" smtClean="0">
                <a:solidFill>
                  <a:schemeClr val="tx1"/>
                </a:solidFill>
                <a:effectLst/>
                <a:latin typeface="+mn-lt"/>
                <a:ea typeface="+mn-ea"/>
                <a:cs typeface="+mn-cs"/>
              </a:rPr>
              <a:t>, the following code configures the OAuth2 authorization server.</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 </a:t>
            </a:r>
            <a:r>
              <a:rPr lang="en-US" sz="1200" b="0" i="0" kern="1200" dirty="0" err="1" smtClean="0">
                <a:solidFill>
                  <a:schemeClr val="tx1"/>
                </a:solidFill>
                <a:effectLst/>
                <a:latin typeface="+mn-lt"/>
                <a:ea typeface="+mn-ea"/>
                <a:cs typeface="+mn-cs"/>
              </a:rPr>
              <a:t>TokenEndpointPath</a:t>
            </a:r>
            <a:r>
              <a:rPr lang="en-US" sz="1200" b="0" i="0" kern="1200" dirty="0" smtClean="0">
                <a:solidFill>
                  <a:schemeClr val="tx1"/>
                </a:solidFill>
                <a:effectLst/>
                <a:latin typeface="+mn-lt"/>
                <a:ea typeface="+mn-ea"/>
                <a:cs typeface="+mn-cs"/>
              </a:rPr>
              <a:t> property is the URL path to the authorization server endpoint. That's the URL that app uses to get the bearer tokens.</a:t>
            </a:r>
          </a:p>
          <a:p>
            <a:r>
              <a:rPr lang="en-US" sz="1200" b="0" i="0" kern="1200" dirty="0" smtClean="0">
                <a:solidFill>
                  <a:schemeClr val="tx1"/>
                </a:solidFill>
                <a:effectLst/>
                <a:latin typeface="+mn-lt"/>
                <a:ea typeface="+mn-ea"/>
                <a:cs typeface="+mn-cs"/>
              </a:rPr>
              <a:t>The Provider property specifies a provider that plugs into the OWIN middleware, and processes events raised by the middleware.</a:t>
            </a:r>
          </a:p>
          <a:p>
            <a:r>
              <a:rPr lang="en-US" sz="1200" b="0" i="0" kern="1200" dirty="0" smtClean="0">
                <a:solidFill>
                  <a:schemeClr val="tx1"/>
                </a:solidFill>
                <a:effectLst/>
                <a:latin typeface="+mn-lt"/>
                <a:ea typeface="+mn-ea"/>
                <a:cs typeface="+mn-cs"/>
              </a:rPr>
              <a:t>Here is the basic flow when the app wants to get a token:</a:t>
            </a:r>
          </a:p>
          <a:p>
            <a:r>
              <a:rPr lang="en-US" sz="1200" b="0" i="0" kern="1200" dirty="0" smtClean="0">
                <a:solidFill>
                  <a:schemeClr val="tx1"/>
                </a:solidFill>
                <a:effectLst/>
                <a:latin typeface="+mn-lt"/>
                <a:ea typeface="+mn-ea"/>
                <a:cs typeface="+mn-cs"/>
              </a:rPr>
              <a:t>To get an access token, the app sends a request to ~/Token.</a:t>
            </a:r>
          </a:p>
          <a:p>
            <a:r>
              <a:rPr lang="en-US" sz="1200" b="0" i="0" kern="1200" dirty="0" smtClean="0">
                <a:solidFill>
                  <a:schemeClr val="tx1"/>
                </a:solidFill>
                <a:effectLst/>
                <a:latin typeface="+mn-lt"/>
                <a:ea typeface="+mn-ea"/>
                <a:cs typeface="+mn-cs"/>
              </a:rPr>
              <a:t>The OAuth middleware calls </a:t>
            </a:r>
            <a:r>
              <a:rPr lang="en-US" sz="1200" b="0" i="0" kern="1200" dirty="0" err="1" smtClean="0">
                <a:solidFill>
                  <a:schemeClr val="tx1"/>
                </a:solidFill>
                <a:effectLst/>
                <a:latin typeface="+mn-lt"/>
                <a:ea typeface="+mn-ea"/>
                <a:cs typeface="+mn-cs"/>
              </a:rPr>
              <a:t>GrantResourceOwnerCredentials</a:t>
            </a:r>
            <a:r>
              <a:rPr lang="en-US" sz="1200" b="0" i="0" kern="1200" dirty="0" smtClean="0">
                <a:solidFill>
                  <a:schemeClr val="tx1"/>
                </a:solidFill>
                <a:effectLst/>
                <a:latin typeface="+mn-lt"/>
                <a:ea typeface="+mn-ea"/>
                <a:cs typeface="+mn-cs"/>
              </a:rPr>
              <a:t> on the provider.</a:t>
            </a:r>
          </a:p>
          <a:p>
            <a:r>
              <a:rPr lang="en-US" sz="1200" b="0" i="0" kern="1200" dirty="0" smtClean="0">
                <a:solidFill>
                  <a:schemeClr val="tx1"/>
                </a:solidFill>
                <a:effectLst/>
                <a:latin typeface="+mn-lt"/>
                <a:ea typeface="+mn-ea"/>
                <a:cs typeface="+mn-cs"/>
              </a:rPr>
              <a:t>The provider calls the </a:t>
            </a:r>
            <a:r>
              <a:rPr lang="en-US" sz="1200" b="0" i="0" kern="1200" dirty="0" err="1" smtClean="0">
                <a:solidFill>
                  <a:schemeClr val="tx1"/>
                </a:solidFill>
                <a:effectLst/>
                <a:latin typeface="+mn-lt"/>
                <a:ea typeface="+mn-ea"/>
                <a:cs typeface="+mn-cs"/>
              </a:rPr>
              <a:t>ApplicationUserManager</a:t>
            </a:r>
            <a:r>
              <a:rPr lang="en-US" sz="1200" b="0" i="0" kern="1200" dirty="0" smtClean="0">
                <a:solidFill>
                  <a:schemeClr val="tx1"/>
                </a:solidFill>
                <a:effectLst/>
                <a:latin typeface="+mn-lt"/>
                <a:ea typeface="+mn-ea"/>
                <a:cs typeface="+mn-cs"/>
              </a:rPr>
              <a:t> to validate the credentials and create a claims identity.</a:t>
            </a:r>
          </a:p>
          <a:p>
            <a:r>
              <a:rPr lang="en-US" sz="1200" b="0" i="0" kern="1200" dirty="0" smtClean="0">
                <a:solidFill>
                  <a:schemeClr val="tx1"/>
                </a:solidFill>
                <a:effectLst/>
                <a:latin typeface="+mn-lt"/>
                <a:ea typeface="+mn-ea"/>
                <a:cs typeface="+mn-cs"/>
              </a:rPr>
              <a:t>If that succeeds, the provider creates an authentication ticket, which is used to generate the token.</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Here is the basic flow when the app wants to get a token:</a:t>
            </a:r>
          </a:p>
          <a:p>
            <a:r>
              <a:rPr lang="en-US" sz="1200" b="0" i="0" kern="1200" dirty="0" smtClean="0">
                <a:solidFill>
                  <a:schemeClr val="tx1"/>
                </a:solidFill>
                <a:effectLst/>
                <a:latin typeface="+mn-lt"/>
                <a:ea typeface="+mn-ea"/>
                <a:cs typeface="+mn-cs"/>
              </a:rPr>
              <a:t>To get an access token, the app sends a request to ~/Token.</a:t>
            </a:r>
          </a:p>
          <a:p>
            <a:r>
              <a:rPr lang="en-US" sz="1200" b="0" i="0" kern="1200" dirty="0" smtClean="0">
                <a:solidFill>
                  <a:schemeClr val="tx1"/>
                </a:solidFill>
                <a:effectLst/>
                <a:latin typeface="+mn-lt"/>
                <a:ea typeface="+mn-ea"/>
                <a:cs typeface="+mn-cs"/>
              </a:rPr>
              <a:t>The OAuth middleware calls </a:t>
            </a:r>
            <a:r>
              <a:rPr lang="en-US" sz="1200" b="0" i="0" kern="1200" dirty="0" err="1" smtClean="0">
                <a:solidFill>
                  <a:schemeClr val="tx1"/>
                </a:solidFill>
                <a:effectLst/>
                <a:latin typeface="+mn-lt"/>
                <a:ea typeface="+mn-ea"/>
                <a:cs typeface="+mn-cs"/>
              </a:rPr>
              <a:t>GrantResourceOwnerCredentials</a:t>
            </a:r>
            <a:r>
              <a:rPr lang="en-US" sz="1200" b="0" i="0" kern="1200" dirty="0" smtClean="0">
                <a:solidFill>
                  <a:schemeClr val="tx1"/>
                </a:solidFill>
                <a:effectLst/>
                <a:latin typeface="+mn-lt"/>
                <a:ea typeface="+mn-ea"/>
                <a:cs typeface="+mn-cs"/>
              </a:rPr>
              <a:t> on the provider.</a:t>
            </a:r>
          </a:p>
          <a:p>
            <a:r>
              <a:rPr lang="en-US" sz="1200" b="0" i="0" kern="1200" dirty="0" smtClean="0">
                <a:solidFill>
                  <a:schemeClr val="tx1"/>
                </a:solidFill>
                <a:effectLst/>
                <a:latin typeface="+mn-lt"/>
                <a:ea typeface="+mn-ea"/>
                <a:cs typeface="+mn-cs"/>
              </a:rPr>
              <a:t>The provider calls the </a:t>
            </a:r>
            <a:r>
              <a:rPr lang="en-US" sz="1200" b="0" i="0" kern="1200" dirty="0" err="1" smtClean="0">
                <a:solidFill>
                  <a:schemeClr val="tx1"/>
                </a:solidFill>
                <a:effectLst/>
                <a:latin typeface="+mn-lt"/>
                <a:ea typeface="+mn-ea"/>
                <a:cs typeface="+mn-cs"/>
              </a:rPr>
              <a:t>ApplicationUserManager</a:t>
            </a:r>
            <a:r>
              <a:rPr lang="en-US" sz="1200" b="0" i="0" kern="1200" dirty="0" smtClean="0">
                <a:solidFill>
                  <a:schemeClr val="tx1"/>
                </a:solidFill>
                <a:effectLst/>
                <a:latin typeface="+mn-lt"/>
                <a:ea typeface="+mn-ea"/>
                <a:cs typeface="+mn-cs"/>
              </a:rPr>
              <a:t> to validate the credentials and create a claims identity.</a:t>
            </a:r>
          </a:p>
          <a:p>
            <a:r>
              <a:rPr lang="en-US" sz="1200" b="0" i="0" kern="1200" dirty="0" smtClean="0">
                <a:solidFill>
                  <a:schemeClr val="tx1"/>
                </a:solidFill>
                <a:effectLst/>
                <a:latin typeface="+mn-lt"/>
                <a:ea typeface="+mn-ea"/>
                <a:cs typeface="+mn-cs"/>
              </a:rPr>
              <a:t>If that succeeds, the provider creates an authentication ticket, which is used to generate the token.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Configuring Web API to use Bearer Tokens</a:t>
            </a:r>
          </a:p>
          <a:p>
            <a:r>
              <a:rPr lang="en-US" sz="1200" b="0" i="0" kern="1200" dirty="0" smtClean="0">
                <a:solidFill>
                  <a:schemeClr val="tx1"/>
                </a:solidFill>
                <a:effectLst/>
                <a:latin typeface="+mn-lt"/>
                <a:ea typeface="+mn-ea"/>
                <a:cs typeface="+mn-cs"/>
              </a:rPr>
              <a:t>In the </a:t>
            </a:r>
            <a:r>
              <a:rPr lang="en-US" sz="1200" b="0" i="0" kern="1200" dirty="0" err="1" smtClean="0">
                <a:solidFill>
                  <a:schemeClr val="tx1"/>
                </a:solidFill>
                <a:effectLst/>
                <a:latin typeface="+mn-lt"/>
                <a:ea typeface="+mn-ea"/>
                <a:cs typeface="+mn-cs"/>
              </a:rPr>
              <a:t>WebApiConfig.Register</a:t>
            </a:r>
            <a:r>
              <a:rPr lang="en-US" sz="1200" b="0" i="0" kern="1200" dirty="0" smtClean="0">
                <a:solidFill>
                  <a:schemeClr val="tx1"/>
                </a:solidFill>
                <a:effectLst/>
                <a:latin typeface="+mn-lt"/>
                <a:ea typeface="+mn-ea"/>
                <a:cs typeface="+mn-cs"/>
              </a:rPr>
              <a:t> method, the following code sets up authentication for the Web API pipeline: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dirty="0" err="1" smtClean="0"/>
              <a:t>config.SuppressDefaultHostAuthentication</a:t>
            </a:r>
            <a:r>
              <a:rPr lang="en-US" dirty="0" smtClean="0"/>
              <a:t>(); </a:t>
            </a:r>
            <a:r>
              <a:rPr lang="en-US" dirty="0" err="1" smtClean="0"/>
              <a:t>config.Filters.Add</a:t>
            </a:r>
            <a:r>
              <a:rPr lang="en-US" dirty="0" smtClean="0"/>
              <a:t>(</a:t>
            </a:r>
            <a:r>
              <a:rPr lang="en-US" sz="1200" kern="1200" dirty="0" smtClean="0">
                <a:solidFill>
                  <a:schemeClr val="tx1"/>
                </a:solidFill>
                <a:effectLst/>
                <a:latin typeface="+mn-lt"/>
                <a:ea typeface="+mn-ea"/>
                <a:cs typeface="+mn-cs"/>
              </a:rPr>
              <a:t>new</a:t>
            </a:r>
            <a:r>
              <a:rPr lang="en-US" dirty="0" smtClean="0"/>
              <a:t> </a:t>
            </a:r>
            <a:r>
              <a:rPr lang="en-US" dirty="0" err="1" smtClean="0"/>
              <a:t>HostAuthenticationFilter</a:t>
            </a:r>
            <a:r>
              <a:rPr lang="en-US" dirty="0" smtClean="0"/>
              <a:t>(</a:t>
            </a:r>
            <a:r>
              <a:rPr lang="en-US" dirty="0" err="1" smtClean="0"/>
              <a:t>OAuthDefaults.AuthenticationType</a:t>
            </a:r>
            <a:r>
              <a:rPr lang="en-US" dirty="0" smtClean="0"/>
              <a:t>)); </a:t>
            </a:r>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HostAuthenticationFilter</a:t>
            </a:r>
            <a:r>
              <a:rPr lang="en-US" sz="1200" b="0" i="0" kern="1200" dirty="0" smtClean="0">
                <a:solidFill>
                  <a:schemeClr val="tx1"/>
                </a:solidFill>
                <a:effectLst/>
                <a:latin typeface="+mn-lt"/>
                <a:ea typeface="+mn-ea"/>
                <a:cs typeface="+mn-cs"/>
              </a:rPr>
              <a:t> class enables authentication using bearer tokens.</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SuppressDefaultHostAuthentication</a:t>
            </a:r>
            <a:r>
              <a:rPr lang="en-US" sz="1200" b="0" i="0" kern="1200" dirty="0" smtClean="0">
                <a:solidFill>
                  <a:schemeClr val="tx1"/>
                </a:solidFill>
                <a:effectLst/>
                <a:latin typeface="+mn-lt"/>
                <a:ea typeface="+mn-ea"/>
                <a:cs typeface="+mn-cs"/>
              </a:rPr>
              <a:t> method tells Web API to ignore any authentication that happens before the request reaches the Web API pipeline, either by IIS or by OWIN middleware. That way, we can restrict Web API to authenticate only using bearer tokens.</a:t>
            </a:r>
          </a:p>
          <a:p>
            <a:r>
              <a:rPr lang="en-US" sz="1200" b="0" i="0" kern="1200" dirty="0" smtClean="0">
                <a:solidFill>
                  <a:schemeClr val="tx1"/>
                </a:solidFill>
                <a:effectLst/>
                <a:latin typeface="+mn-lt"/>
                <a:ea typeface="+mn-ea"/>
                <a:cs typeface="+mn-cs"/>
              </a:rPr>
              <a:t>Note</a:t>
            </a:r>
          </a:p>
          <a:p>
            <a:r>
              <a:rPr lang="en-US" sz="1200" b="0" i="0" kern="1200" dirty="0" smtClean="0">
                <a:solidFill>
                  <a:schemeClr val="tx1"/>
                </a:solidFill>
                <a:effectLst/>
                <a:latin typeface="+mn-lt"/>
                <a:ea typeface="+mn-ea"/>
                <a:cs typeface="+mn-cs"/>
              </a:rPr>
              <a:t>In particular, the MVC portion of your app might use forms authentication, which stores credentials in a cookie. Cookie-based authentication requires the use of anti-forgery tokens, to prevent CSRF attacks. That's a problem for web APIs, because there is no convenient way for the web API to send the anti-forgery token to the client. (For more background on this issue, see </a:t>
            </a:r>
            <a:r>
              <a:rPr lang="en-US" sz="1200" b="0" i="0" u="none" strike="noStrike" kern="1200" dirty="0" smtClean="0">
                <a:solidFill>
                  <a:schemeClr val="tx1"/>
                </a:solidFill>
                <a:effectLst/>
                <a:latin typeface="+mn-lt"/>
                <a:ea typeface="+mn-ea"/>
                <a:cs typeface="+mn-cs"/>
                <a:hlinkClick r:id="rId3"/>
              </a:rPr>
              <a:t>Preventing CSRF Attacks in Web API</a:t>
            </a:r>
            <a:r>
              <a:rPr lang="en-US" sz="1200" b="0" i="0" kern="1200" dirty="0" smtClean="0">
                <a:solidFill>
                  <a:schemeClr val="tx1"/>
                </a:solidFill>
                <a:effectLst/>
                <a:latin typeface="+mn-lt"/>
                <a:ea typeface="+mn-ea"/>
                <a:cs typeface="+mn-cs"/>
              </a:rPr>
              <a:t>.) Calling </a:t>
            </a:r>
            <a:r>
              <a:rPr lang="en-US" sz="1200" b="1" i="0" kern="1200" dirty="0" err="1" smtClean="0">
                <a:solidFill>
                  <a:schemeClr val="tx1"/>
                </a:solidFill>
                <a:effectLst/>
                <a:latin typeface="+mn-lt"/>
                <a:ea typeface="+mn-ea"/>
                <a:cs typeface="+mn-cs"/>
              </a:rPr>
              <a:t>SuppressDefaultHostAuthentication</a:t>
            </a:r>
            <a:r>
              <a:rPr lang="en-US" sz="1200" b="0" i="0" kern="1200" dirty="0" smtClean="0">
                <a:solidFill>
                  <a:schemeClr val="tx1"/>
                </a:solidFill>
                <a:effectLst/>
                <a:latin typeface="+mn-lt"/>
                <a:ea typeface="+mn-ea"/>
                <a:cs typeface="+mn-cs"/>
              </a:rPr>
              <a:t> ensures that Web API is not vulnerable to CSRF attacks from credentials stored in cookies.</a:t>
            </a:r>
          </a:p>
          <a:p>
            <a:endParaRPr lang="hr-HR" dirty="0" smtClean="0"/>
          </a:p>
          <a:p>
            <a:endParaRPr lang="hr-HR" dirty="0" smtClean="0"/>
          </a:p>
        </p:txBody>
      </p:sp>
      <p:sp>
        <p:nvSpPr>
          <p:cNvPr id="4" name="Slide Number Placeholder 3"/>
          <p:cNvSpPr>
            <a:spLocks noGrp="1"/>
          </p:cNvSpPr>
          <p:nvPr>
            <p:ph type="sldNum" sz="quarter" idx="10"/>
          </p:nvPr>
        </p:nvSpPr>
        <p:spPr/>
        <p:txBody>
          <a:bodyPr/>
          <a:lstStyle/>
          <a:p>
            <a:fld id="{23B233DE-700B-4B22-BAC4-5652C2C35DC5}" type="slidenum">
              <a:rPr lang="hr-HR" smtClean="0"/>
              <a:t>62</a:t>
            </a:fld>
            <a:endParaRPr lang="hr-HR"/>
          </a:p>
        </p:txBody>
      </p:sp>
    </p:spTree>
    <p:extLst>
      <p:ext uri="{BB962C8B-B14F-4D97-AF65-F5344CB8AC3E}">
        <p14:creationId xmlns:p14="http://schemas.microsoft.com/office/powerpoint/2010/main" val="6250106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https://docs.microsoft.com/en-us/aspnet/web-api/overview/security/external-authentication-services</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63</a:t>
            </a:fld>
            <a:endParaRPr lang="hr-HR"/>
          </a:p>
        </p:txBody>
      </p:sp>
    </p:spTree>
    <p:extLst>
      <p:ext uri="{BB962C8B-B14F-4D97-AF65-F5344CB8AC3E}">
        <p14:creationId xmlns:p14="http://schemas.microsoft.com/office/powerpoint/2010/main" val="11943318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What is "Same Origin"?</a:t>
            </a:r>
          </a:p>
          <a:p>
            <a:r>
              <a:rPr lang="en-US" sz="1200" b="0" i="0" kern="1200" dirty="0" smtClean="0">
                <a:solidFill>
                  <a:schemeClr val="tx1"/>
                </a:solidFill>
                <a:effectLst/>
                <a:latin typeface="+mn-lt"/>
                <a:ea typeface="+mn-ea"/>
                <a:cs typeface="+mn-cs"/>
              </a:rPr>
              <a:t>Two URLs have the same origin if they have identical schemes, hosts, and ports. (</a:t>
            </a:r>
            <a:r>
              <a:rPr lang="en-US" sz="1200" b="0" i="0" u="none" strike="noStrike" kern="1200" dirty="0" smtClean="0">
                <a:solidFill>
                  <a:schemeClr val="tx1"/>
                </a:solidFill>
                <a:effectLst/>
                <a:latin typeface="+mn-lt"/>
                <a:ea typeface="+mn-ea"/>
                <a:cs typeface="+mn-cs"/>
                <a:hlinkClick r:id="rId3"/>
              </a:rPr>
              <a:t>RFC 6454</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These two URLs have the same origin:</a:t>
            </a:r>
          </a:p>
          <a:p>
            <a:r>
              <a:rPr lang="en-US" sz="1200" b="0" i="0" kern="1200" dirty="0" smtClean="0">
                <a:solidFill>
                  <a:schemeClr val="tx1"/>
                </a:solidFill>
                <a:effectLst/>
                <a:latin typeface="+mn-lt"/>
                <a:ea typeface="+mn-ea"/>
                <a:cs typeface="+mn-cs"/>
              </a:rPr>
              <a:t>http://example.com/foo.html</a:t>
            </a:r>
          </a:p>
          <a:p>
            <a:r>
              <a:rPr lang="en-US" sz="1200" b="0" i="0" kern="1200" dirty="0" smtClean="0">
                <a:solidFill>
                  <a:schemeClr val="tx1"/>
                </a:solidFill>
                <a:effectLst/>
                <a:latin typeface="+mn-lt"/>
                <a:ea typeface="+mn-ea"/>
                <a:cs typeface="+mn-cs"/>
              </a:rPr>
              <a:t>http://example.com/bar.html</a:t>
            </a:r>
          </a:p>
          <a:p>
            <a:r>
              <a:rPr lang="en-US" sz="1200" b="0" i="0" kern="1200" dirty="0" smtClean="0">
                <a:solidFill>
                  <a:schemeClr val="tx1"/>
                </a:solidFill>
                <a:effectLst/>
                <a:latin typeface="+mn-lt"/>
                <a:ea typeface="+mn-ea"/>
                <a:cs typeface="+mn-cs"/>
              </a:rPr>
              <a:t>These URLs have different origins than the previous two:</a:t>
            </a:r>
          </a:p>
          <a:p>
            <a:r>
              <a:rPr lang="en-US" sz="1200" b="0" i="0" kern="1200" dirty="0" smtClean="0">
                <a:solidFill>
                  <a:schemeClr val="tx1"/>
                </a:solidFill>
                <a:effectLst/>
                <a:latin typeface="+mn-lt"/>
                <a:ea typeface="+mn-ea"/>
                <a:cs typeface="+mn-cs"/>
              </a:rPr>
              <a:t>http://example.net - Different domain</a:t>
            </a:r>
          </a:p>
          <a:p>
            <a:r>
              <a:rPr lang="en-US" sz="1200" b="0" i="0" kern="1200" dirty="0" smtClean="0">
                <a:solidFill>
                  <a:schemeClr val="tx1"/>
                </a:solidFill>
                <a:effectLst/>
                <a:latin typeface="+mn-lt"/>
                <a:ea typeface="+mn-ea"/>
                <a:cs typeface="+mn-cs"/>
              </a:rPr>
              <a:t>http://example.com:9000/foo.html - Different port</a:t>
            </a:r>
          </a:p>
          <a:p>
            <a:r>
              <a:rPr lang="en-US" sz="1200" b="0" i="0" kern="1200" dirty="0" smtClean="0">
                <a:solidFill>
                  <a:schemeClr val="tx1"/>
                </a:solidFill>
                <a:effectLst/>
                <a:latin typeface="+mn-lt"/>
                <a:ea typeface="+mn-ea"/>
                <a:cs typeface="+mn-cs"/>
              </a:rPr>
              <a:t>https://example.com/foo.html - Different scheme</a:t>
            </a:r>
          </a:p>
          <a:p>
            <a:r>
              <a:rPr lang="en-US" sz="1200" b="0" i="0" kern="1200" dirty="0" smtClean="0">
                <a:solidFill>
                  <a:schemeClr val="tx1"/>
                </a:solidFill>
                <a:effectLst/>
                <a:latin typeface="+mn-lt"/>
                <a:ea typeface="+mn-ea"/>
                <a:cs typeface="+mn-cs"/>
              </a:rPr>
              <a:t>http://www.example.com/foo.html - Different subdomain</a:t>
            </a:r>
          </a:p>
          <a:p>
            <a:endParaRPr lang="hr-HR" dirty="0" smtClean="0"/>
          </a:p>
          <a:p>
            <a:endParaRPr lang="hr-HR" dirty="0" smtClean="0"/>
          </a:p>
          <a:p>
            <a:r>
              <a:rPr lang="hr-HR" dirty="0" smtClean="0"/>
              <a:t>IE ne provjerava PORT ?!</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64</a:t>
            </a:fld>
            <a:endParaRPr lang="hr-HR"/>
          </a:p>
        </p:txBody>
      </p:sp>
    </p:spTree>
    <p:extLst>
      <p:ext uri="{BB962C8B-B14F-4D97-AF65-F5344CB8AC3E}">
        <p14:creationId xmlns:p14="http://schemas.microsoft.com/office/powerpoint/2010/main" val="5573004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https://docs.microsoft.com/en-us/aspnet/web-api/overview/security/enabling-cross-origin-requests-in-web-api</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Set the Allowed HTTP Methods</a:t>
            </a:r>
          </a:p>
          <a:p>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methods</a:t>
            </a:r>
            <a:r>
              <a:rPr lang="en-US" sz="1200" b="0" i="0" kern="1200" dirty="0" smtClean="0">
                <a:solidFill>
                  <a:schemeClr val="tx1"/>
                </a:solidFill>
                <a:effectLst/>
                <a:latin typeface="+mn-lt"/>
                <a:ea typeface="+mn-ea"/>
                <a:cs typeface="+mn-cs"/>
              </a:rPr>
              <a:t> parameter of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specifies which HTTP methods are allowed to access the resource. To allow all methods, use the wildcard value "*". The following example allows only GET and POST requests.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EnableCors</a:t>
            </a:r>
            <a:r>
              <a:rPr lang="en-US" sz="1200" b="0" i="0" kern="1200" dirty="0" smtClean="0">
                <a:solidFill>
                  <a:schemeClr val="tx1"/>
                </a:solidFill>
                <a:effectLst/>
                <a:latin typeface="+mn-lt"/>
                <a:ea typeface="+mn-ea"/>
                <a:cs typeface="+mn-cs"/>
              </a:rPr>
              <a:t>(origins: "http://www.example.com", headers: "*", methods: "</a:t>
            </a:r>
            <a:r>
              <a:rPr lang="en-US" sz="1200" b="0" i="0" kern="1200" dirty="0" err="1" smtClean="0">
                <a:solidFill>
                  <a:schemeClr val="tx1"/>
                </a:solidFill>
                <a:effectLst/>
                <a:latin typeface="+mn-lt"/>
                <a:ea typeface="+mn-ea"/>
                <a:cs typeface="+mn-cs"/>
              </a:rPr>
              <a:t>get,post</a:t>
            </a:r>
            <a:r>
              <a:rPr lang="en-US" sz="1200" b="0" i="0" kern="1200" dirty="0" smtClean="0">
                <a:solidFill>
                  <a:schemeClr val="tx1"/>
                </a:solidFill>
                <a:effectLst/>
                <a:latin typeface="+mn-lt"/>
                <a:ea typeface="+mn-ea"/>
                <a:cs typeface="+mn-cs"/>
              </a:rPr>
              <a:t>")] public class </a:t>
            </a:r>
            <a:r>
              <a:rPr lang="en-US" sz="1200" b="0" i="0" kern="1200" dirty="0" err="1" smtClean="0">
                <a:solidFill>
                  <a:schemeClr val="tx1"/>
                </a:solidFill>
                <a:effectLst/>
                <a:latin typeface="+mn-lt"/>
                <a:ea typeface="+mn-ea"/>
                <a:cs typeface="+mn-cs"/>
              </a:rPr>
              <a:t>TestController</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ApiController</a:t>
            </a:r>
            <a:r>
              <a:rPr lang="en-US" sz="1200" b="0" i="0" kern="1200" dirty="0" smtClean="0">
                <a:solidFill>
                  <a:schemeClr val="tx1"/>
                </a:solidFill>
                <a:effectLst/>
                <a:latin typeface="+mn-lt"/>
                <a:ea typeface="+mn-ea"/>
                <a:cs typeface="+mn-cs"/>
              </a:rPr>
              <a:t> { public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Get() { ... } public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Post() { ... } public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Put() { ... } } </a:t>
            </a:r>
          </a:p>
          <a:p>
            <a:r>
              <a:rPr lang="en-US" sz="1200" b="0" i="0" kern="1200" dirty="0" smtClean="0">
                <a:solidFill>
                  <a:schemeClr val="tx1"/>
                </a:solidFill>
                <a:effectLst/>
                <a:latin typeface="+mn-lt"/>
                <a:ea typeface="+mn-ea"/>
                <a:cs typeface="+mn-cs"/>
              </a:rPr>
              <a:t>Set the Allowed Request Headers</a:t>
            </a:r>
          </a:p>
          <a:p>
            <a:r>
              <a:rPr lang="en-US" sz="1200" b="0" i="0" kern="1200" dirty="0" smtClean="0">
                <a:solidFill>
                  <a:schemeClr val="tx1"/>
                </a:solidFill>
                <a:effectLst/>
                <a:latin typeface="+mn-lt"/>
                <a:ea typeface="+mn-ea"/>
                <a:cs typeface="+mn-cs"/>
              </a:rPr>
              <a:t>Earlier I described how a preflight request might include an Access-Control-Request-Headers header, listing the HTTP headers set by the application (the so-called "author request headers"). The </a:t>
            </a:r>
            <a:r>
              <a:rPr lang="en-US" sz="1200" b="0" i="1" kern="1200" dirty="0" smtClean="0">
                <a:solidFill>
                  <a:schemeClr val="tx1"/>
                </a:solidFill>
                <a:effectLst/>
                <a:latin typeface="+mn-lt"/>
                <a:ea typeface="+mn-ea"/>
                <a:cs typeface="+mn-cs"/>
              </a:rPr>
              <a:t>headers</a:t>
            </a:r>
            <a:r>
              <a:rPr lang="en-US" sz="1200" b="0" i="0" kern="1200" dirty="0" smtClean="0">
                <a:solidFill>
                  <a:schemeClr val="tx1"/>
                </a:solidFill>
                <a:effectLst/>
                <a:latin typeface="+mn-lt"/>
                <a:ea typeface="+mn-ea"/>
                <a:cs typeface="+mn-cs"/>
              </a:rPr>
              <a:t> parameter of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specifies which author request headers are allowed. To allow any headers, set </a:t>
            </a:r>
            <a:r>
              <a:rPr lang="en-US" sz="1200" b="0" i="1" kern="1200" dirty="0" smtClean="0">
                <a:solidFill>
                  <a:schemeClr val="tx1"/>
                </a:solidFill>
                <a:effectLst/>
                <a:latin typeface="+mn-lt"/>
                <a:ea typeface="+mn-ea"/>
                <a:cs typeface="+mn-cs"/>
              </a:rPr>
              <a:t>headers</a:t>
            </a:r>
            <a:r>
              <a:rPr lang="en-US" sz="1200" b="0" i="0" kern="1200" dirty="0" smtClean="0">
                <a:solidFill>
                  <a:schemeClr val="tx1"/>
                </a:solidFill>
                <a:effectLst/>
                <a:latin typeface="+mn-lt"/>
                <a:ea typeface="+mn-ea"/>
                <a:cs typeface="+mn-cs"/>
              </a:rPr>
              <a:t> to "*". To whitelist specific headers, set </a:t>
            </a:r>
            <a:r>
              <a:rPr lang="en-US" sz="1200" b="0" i="1" kern="1200" dirty="0" smtClean="0">
                <a:solidFill>
                  <a:schemeClr val="tx1"/>
                </a:solidFill>
                <a:effectLst/>
                <a:latin typeface="+mn-lt"/>
                <a:ea typeface="+mn-ea"/>
                <a:cs typeface="+mn-cs"/>
              </a:rPr>
              <a:t>headers</a:t>
            </a:r>
            <a:r>
              <a:rPr lang="en-US" sz="1200" b="0" i="0" kern="1200" dirty="0" smtClean="0">
                <a:solidFill>
                  <a:schemeClr val="tx1"/>
                </a:solidFill>
                <a:effectLst/>
                <a:latin typeface="+mn-lt"/>
                <a:ea typeface="+mn-ea"/>
                <a:cs typeface="+mn-cs"/>
              </a:rPr>
              <a:t> to a comma-separated list of the allowed headers: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EnableCors</a:t>
            </a:r>
            <a:r>
              <a:rPr lang="en-US" sz="1200" b="0" i="0" kern="1200" dirty="0" smtClean="0">
                <a:solidFill>
                  <a:schemeClr val="tx1"/>
                </a:solidFill>
                <a:effectLst/>
                <a:latin typeface="+mn-lt"/>
                <a:ea typeface="+mn-ea"/>
                <a:cs typeface="+mn-cs"/>
              </a:rPr>
              <a:t>(origins: "http://example.com", headers: "</a:t>
            </a:r>
            <a:r>
              <a:rPr lang="en-US" sz="1200" b="0" i="0" kern="1200" dirty="0" err="1" smtClean="0">
                <a:solidFill>
                  <a:schemeClr val="tx1"/>
                </a:solidFill>
                <a:effectLst/>
                <a:latin typeface="+mn-lt"/>
                <a:ea typeface="+mn-ea"/>
                <a:cs typeface="+mn-cs"/>
              </a:rPr>
              <a:t>accept,content</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type,origin,x</a:t>
            </a:r>
            <a:r>
              <a:rPr lang="en-US" sz="1200" b="0" i="0" kern="1200" dirty="0" smtClean="0">
                <a:solidFill>
                  <a:schemeClr val="tx1"/>
                </a:solidFill>
                <a:effectLst/>
                <a:latin typeface="+mn-lt"/>
                <a:ea typeface="+mn-ea"/>
                <a:cs typeface="+mn-cs"/>
              </a:rPr>
              <a:t>-my-header", methods: "*")] However, browsers are not entirely consistent in how they set Access-Control-Request-Headers. For example, Chrome currently includes "origin"; while </a:t>
            </a:r>
            <a:r>
              <a:rPr lang="en-US" sz="1200" b="0" i="0" kern="1200" dirty="0" err="1" smtClean="0">
                <a:solidFill>
                  <a:schemeClr val="tx1"/>
                </a:solidFill>
                <a:effectLst/>
                <a:latin typeface="+mn-lt"/>
                <a:ea typeface="+mn-ea"/>
                <a:cs typeface="+mn-cs"/>
              </a:rPr>
              <a:t>FireFox</a:t>
            </a:r>
            <a:r>
              <a:rPr lang="en-US" sz="1200" b="0" i="0" kern="1200" dirty="0" smtClean="0">
                <a:solidFill>
                  <a:schemeClr val="tx1"/>
                </a:solidFill>
                <a:effectLst/>
                <a:latin typeface="+mn-lt"/>
                <a:ea typeface="+mn-ea"/>
                <a:cs typeface="+mn-cs"/>
              </a:rPr>
              <a:t> does not include standard headers such as "Accept", even when the application sets them in script.</a:t>
            </a:r>
          </a:p>
          <a:p>
            <a:r>
              <a:rPr lang="en-US" sz="1200" b="0" i="0" kern="1200" dirty="0" smtClean="0">
                <a:solidFill>
                  <a:schemeClr val="tx1"/>
                </a:solidFill>
                <a:effectLst/>
                <a:latin typeface="+mn-lt"/>
                <a:ea typeface="+mn-ea"/>
                <a:cs typeface="+mn-cs"/>
              </a:rPr>
              <a:t>If you set </a:t>
            </a:r>
            <a:r>
              <a:rPr lang="en-US" sz="1200" b="0" i="1" kern="1200" dirty="0" smtClean="0">
                <a:solidFill>
                  <a:schemeClr val="tx1"/>
                </a:solidFill>
                <a:effectLst/>
                <a:latin typeface="+mn-lt"/>
                <a:ea typeface="+mn-ea"/>
                <a:cs typeface="+mn-cs"/>
              </a:rPr>
              <a:t>headers</a:t>
            </a:r>
            <a:r>
              <a:rPr lang="en-US" sz="1200" b="0" i="0" kern="1200" dirty="0" smtClean="0">
                <a:solidFill>
                  <a:schemeClr val="tx1"/>
                </a:solidFill>
                <a:effectLst/>
                <a:latin typeface="+mn-lt"/>
                <a:ea typeface="+mn-ea"/>
                <a:cs typeface="+mn-cs"/>
              </a:rPr>
              <a:t> to anything other than "*", you should include at least "accept", "content-type", and "origin", plus any custom headers that you want to support.</a:t>
            </a:r>
          </a:p>
          <a:p>
            <a:r>
              <a:rPr lang="en-US" sz="1200" b="0" i="0" kern="1200" dirty="0" smtClean="0">
                <a:solidFill>
                  <a:schemeClr val="tx1"/>
                </a:solidFill>
                <a:effectLst/>
                <a:latin typeface="+mn-lt"/>
                <a:ea typeface="+mn-ea"/>
                <a:cs typeface="+mn-cs"/>
              </a:rPr>
              <a:t>Set the Allowed Response Headers</a:t>
            </a:r>
          </a:p>
          <a:p>
            <a:r>
              <a:rPr lang="en-US" sz="1200" b="0" i="0" kern="1200" dirty="0" smtClean="0">
                <a:solidFill>
                  <a:schemeClr val="tx1"/>
                </a:solidFill>
                <a:effectLst/>
                <a:latin typeface="+mn-lt"/>
                <a:ea typeface="+mn-ea"/>
                <a:cs typeface="+mn-cs"/>
              </a:rPr>
              <a:t>By default, the browser does not expose all of the response headers to the application. The response headers that are available by default are:</a:t>
            </a:r>
          </a:p>
          <a:p>
            <a:r>
              <a:rPr lang="en-US" sz="1200" b="0" i="0" kern="1200" dirty="0" smtClean="0">
                <a:solidFill>
                  <a:schemeClr val="tx1"/>
                </a:solidFill>
                <a:effectLst/>
                <a:latin typeface="+mn-lt"/>
                <a:ea typeface="+mn-ea"/>
                <a:cs typeface="+mn-cs"/>
              </a:rPr>
              <a:t>Cache-Control</a:t>
            </a:r>
          </a:p>
          <a:p>
            <a:r>
              <a:rPr lang="en-US" sz="1200" b="0" i="0" kern="1200" dirty="0" smtClean="0">
                <a:solidFill>
                  <a:schemeClr val="tx1"/>
                </a:solidFill>
                <a:effectLst/>
                <a:latin typeface="+mn-lt"/>
                <a:ea typeface="+mn-ea"/>
                <a:cs typeface="+mn-cs"/>
              </a:rPr>
              <a:t>Content-Language</a:t>
            </a:r>
          </a:p>
          <a:p>
            <a:r>
              <a:rPr lang="en-US" sz="1200" b="0" i="0" kern="1200" dirty="0" smtClean="0">
                <a:solidFill>
                  <a:schemeClr val="tx1"/>
                </a:solidFill>
                <a:effectLst/>
                <a:latin typeface="+mn-lt"/>
                <a:ea typeface="+mn-ea"/>
                <a:cs typeface="+mn-cs"/>
              </a:rPr>
              <a:t>Content-Type</a:t>
            </a:r>
          </a:p>
          <a:p>
            <a:r>
              <a:rPr lang="en-US" sz="1200" b="0" i="0" kern="1200" dirty="0" smtClean="0">
                <a:solidFill>
                  <a:schemeClr val="tx1"/>
                </a:solidFill>
                <a:effectLst/>
                <a:latin typeface="+mn-lt"/>
                <a:ea typeface="+mn-ea"/>
                <a:cs typeface="+mn-cs"/>
              </a:rPr>
              <a:t>Expires</a:t>
            </a:r>
          </a:p>
          <a:p>
            <a:r>
              <a:rPr lang="en-US" sz="1200" b="0" i="0" kern="1200" dirty="0" smtClean="0">
                <a:solidFill>
                  <a:schemeClr val="tx1"/>
                </a:solidFill>
                <a:effectLst/>
                <a:latin typeface="+mn-lt"/>
                <a:ea typeface="+mn-ea"/>
                <a:cs typeface="+mn-cs"/>
              </a:rPr>
              <a:t>Last-Modified</a:t>
            </a:r>
          </a:p>
          <a:p>
            <a:r>
              <a:rPr lang="en-US" sz="1200" b="0" i="0" kern="1200" dirty="0" smtClean="0">
                <a:solidFill>
                  <a:schemeClr val="tx1"/>
                </a:solidFill>
                <a:effectLst/>
                <a:latin typeface="+mn-lt"/>
                <a:ea typeface="+mn-ea"/>
                <a:cs typeface="+mn-cs"/>
              </a:rPr>
              <a:t>Pragma</a:t>
            </a:r>
          </a:p>
          <a:p>
            <a:r>
              <a:rPr lang="en-US" sz="1200" b="0" i="0" kern="1200" dirty="0" smtClean="0">
                <a:solidFill>
                  <a:schemeClr val="tx1"/>
                </a:solidFill>
                <a:effectLst/>
                <a:latin typeface="+mn-lt"/>
                <a:ea typeface="+mn-ea"/>
                <a:cs typeface="+mn-cs"/>
              </a:rPr>
              <a:t>The CORS spec calls these </a:t>
            </a:r>
            <a:r>
              <a:rPr lang="en-US" sz="1200" b="0" i="0" u="none" strike="noStrike" kern="1200" dirty="0" smtClean="0">
                <a:solidFill>
                  <a:schemeClr val="tx1"/>
                </a:solidFill>
                <a:effectLst/>
                <a:latin typeface="+mn-lt"/>
                <a:ea typeface="+mn-ea"/>
                <a:cs typeface="+mn-cs"/>
                <a:hlinkClick r:id="rId3"/>
              </a:rPr>
              <a:t>simple response headers</a:t>
            </a:r>
            <a:r>
              <a:rPr lang="en-US" sz="1200" b="0" i="0" kern="1200" dirty="0" smtClean="0">
                <a:solidFill>
                  <a:schemeClr val="tx1"/>
                </a:solidFill>
                <a:effectLst/>
                <a:latin typeface="+mn-lt"/>
                <a:ea typeface="+mn-ea"/>
                <a:cs typeface="+mn-cs"/>
              </a:rPr>
              <a:t>. To make other headers available to the application, set the </a:t>
            </a:r>
            <a:r>
              <a:rPr lang="en-US" sz="1200" b="0" i="1" kern="1200" dirty="0" err="1" smtClean="0">
                <a:solidFill>
                  <a:schemeClr val="tx1"/>
                </a:solidFill>
                <a:effectLst/>
                <a:latin typeface="+mn-lt"/>
                <a:ea typeface="+mn-ea"/>
                <a:cs typeface="+mn-cs"/>
              </a:rPr>
              <a:t>exposedHeaders</a:t>
            </a:r>
            <a:r>
              <a:rPr lang="en-US" sz="1200" b="0" i="0" kern="1200" dirty="0" smtClean="0">
                <a:solidFill>
                  <a:schemeClr val="tx1"/>
                </a:solidFill>
                <a:effectLst/>
                <a:latin typeface="+mn-lt"/>
                <a:ea typeface="+mn-ea"/>
                <a:cs typeface="+mn-cs"/>
              </a:rPr>
              <a:t> parameter of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 the following example, the controller's Get method sets a custom header named ‘X-Custom-Header'. By default, the browser will not expose this header in a cross-origin request. To make the header available, include ‘X-Custom-Header' in </a:t>
            </a:r>
            <a:r>
              <a:rPr lang="en-US" sz="1200" b="0" i="1" kern="1200" dirty="0" err="1" smtClean="0">
                <a:solidFill>
                  <a:schemeClr val="tx1"/>
                </a:solidFill>
                <a:effectLst/>
                <a:latin typeface="+mn-lt"/>
                <a:ea typeface="+mn-ea"/>
                <a:cs typeface="+mn-cs"/>
              </a:rPr>
              <a:t>exposedHeaders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EnableCors</a:t>
            </a:r>
            <a:r>
              <a:rPr lang="en-US" sz="1200" b="0" i="0" kern="1200" dirty="0" smtClean="0">
                <a:solidFill>
                  <a:schemeClr val="tx1"/>
                </a:solidFill>
                <a:effectLst/>
                <a:latin typeface="+mn-lt"/>
                <a:ea typeface="+mn-ea"/>
                <a:cs typeface="+mn-cs"/>
              </a:rPr>
              <a:t>(origins: "*", headers: "*", methods: "*", </a:t>
            </a:r>
            <a:r>
              <a:rPr lang="en-US" sz="1200" b="0" i="0" kern="1200" dirty="0" err="1" smtClean="0">
                <a:solidFill>
                  <a:schemeClr val="tx1"/>
                </a:solidFill>
                <a:effectLst/>
                <a:latin typeface="+mn-lt"/>
                <a:ea typeface="+mn-ea"/>
                <a:cs typeface="+mn-cs"/>
              </a:rPr>
              <a:t>exposedHeaders</a:t>
            </a:r>
            <a:r>
              <a:rPr lang="en-US" sz="1200" b="0" i="0" kern="1200" dirty="0" smtClean="0">
                <a:solidFill>
                  <a:schemeClr val="tx1"/>
                </a:solidFill>
                <a:effectLst/>
                <a:latin typeface="+mn-lt"/>
                <a:ea typeface="+mn-ea"/>
                <a:cs typeface="+mn-cs"/>
              </a:rPr>
              <a:t>: "X-Custom-Header")] public class </a:t>
            </a:r>
            <a:r>
              <a:rPr lang="en-US" sz="1200" b="0" i="0" kern="1200" dirty="0" err="1" smtClean="0">
                <a:solidFill>
                  <a:schemeClr val="tx1"/>
                </a:solidFill>
                <a:effectLst/>
                <a:latin typeface="+mn-lt"/>
                <a:ea typeface="+mn-ea"/>
                <a:cs typeface="+mn-cs"/>
              </a:rPr>
              <a:t>TestController</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ApiController</a:t>
            </a:r>
            <a:r>
              <a:rPr lang="en-US" sz="1200" b="0" i="0" kern="1200" dirty="0" smtClean="0">
                <a:solidFill>
                  <a:schemeClr val="tx1"/>
                </a:solidFill>
                <a:effectLst/>
                <a:latin typeface="+mn-lt"/>
                <a:ea typeface="+mn-ea"/>
                <a:cs typeface="+mn-cs"/>
              </a:rPr>
              <a:t> { public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Get() {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resp</a:t>
            </a:r>
            <a:r>
              <a:rPr lang="en-US" sz="1200" b="0" i="0" kern="1200" dirty="0" smtClean="0">
                <a:solidFill>
                  <a:schemeClr val="tx1"/>
                </a:solidFill>
                <a:effectLst/>
                <a:latin typeface="+mn-lt"/>
                <a:ea typeface="+mn-ea"/>
                <a:cs typeface="+mn-cs"/>
              </a:rPr>
              <a:t> = new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 Content = new </a:t>
            </a:r>
            <a:r>
              <a:rPr lang="en-US" sz="1200" b="0" i="0" kern="1200" dirty="0" err="1" smtClean="0">
                <a:solidFill>
                  <a:schemeClr val="tx1"/>
                </a:solidFill>
                <a:effectLst/>
                <a:latin typeface="+mn-lt"/>
                <a:ea typeface="+mn-ea"/>
                <a:cs typeface="+mn-cs"/>
              </a:rPr>
              <a:t>StringContent</a:t>
            </a:r>
            <a:r>
              <a:rPr lang="en-US" sz="1200" b="0" i="0" kern="1200" dirty="0" smtClean="0">
                <a:solidFill>
                  <a:schemeClr val="tx1"/>
                </a:solidFill>
                <a:effectLst/>
                <a:latin typeface="+mn-lt"/>
                <a:ea typeface="+mn-ea"/>
                <a:cs typeface="+mn-cs"/>
              </a:rPr>
              <a:t>("GET: Test message") }; </a:t>
            </a:r>
            <a:r>
              <a:rPr lang="en-US" sz="1200" b="0" i="0" kern="1200" dirty="0" err="1" smtClean="0">
                <a:solidFill>
                  <a:schemeClr val="tx1"/>
                </a:solidFill>
                <a:effectLst/>
                <a:latin typeface="+mn-lt"/>
                <a:ea typeface="+mn-ea"/>
                <a:cs typeface="+mn-cs"/>
              </a:rPr>
              <a:t>resp.Headers.Add</a:t>
            </a:r>
            <a:r>
              <a:rPr lang="en-US" sz="1200" b="0" i="0" kern="1200" dirty="0" smtClean="0">
                <a:solidFill>
                  <a:schemeClr val="tx1"/>
                </a:solidFill>
                <a:effectLst/>
                <a:latin typeface="+mn-lt"/>
                <a:ea typeface="+mn-ea"/>
                <a:cs typeface="+mn-cs"/>
              </a:rPr>
              <a:t>("X-Custom-Header", "hello"); return </a:t>
            </a:r>
            <a:r>
              <a:rPr lang="en-US" sz="1200" b="0" i="0" kern="1200" dirty="0" err="1" smtClean="0">
                <a:solidFill>
                  <a:schemeClr val="tx1"/>
                </a:solidFill>
                <a:effectLst/>
                <a:latin typeface="+mn-lt"/>
                <a:ea typeface="+mn-ea"/>
                <a:cs typeface="+mn-cs"/>
              </a:rPr>
              <a:t>resp</a:t>
            </a:r>
            <a:r>
              <a:rPr lang="en-US" sz="1200" b="0" i="0" kern="1200" dirty="0" smtClean="0">
                <a:solidFill>
                  <a:schemeClr val="tx1"/>
                </a:solidFill>
                <a:effectLst/>
                <a:latin typeface="+mn-lt"/>
                <a:ea typeface="+mn-ea"/>
                <a:cs typeface="+mn-cs"/>
              </a:rPr>
              <a:t>; } } </a:t>
            </a:r>
          </a:p>
          <a:p>
            <a:r>
              <a:rPr lang="en-US" sz="1200" b="0" i="0" kern="1200" dirty="0" smtClean="0">
                <a:solidFill>
                  <a:schemeClr val="tx1"/>
                </a:solidFill>
                <a:effectLst/>
                <a:latin typeface="+mn-lt"/>
                <a:ea typeface="+mn-ea"/>
                <a:cs typeface="+mn-cs"/>
              </a:rPr>
              <a:t>Passing Credentials in Cross-Origin Requests</a:t>
            </a:r>
          </a:p>
          <a:p>
            <a:r>
              <a:rPr lang="en-US" sz="1200" b="0" i="0" kern="1200" dirty="0" smtClean="0">
                <a:solidFill>
                  <a:schemeClr val="tx1"/>
                </a:solidFill>
                <a:effectLst/>
                <a:latin typeface="+mn-lt"/>
                <a:ea typeface="+mn-ea"/>
                <a:cs typeface="+mn-cs"/>
              </a:rPr>
              <a:t>Credentials require special handling in a CORS request. By default, the browser does not send any credentials with a cross-origin request. Credentials include cookies as well as HTTP authentication schemes. To send credentials with a cross-origin request, the client must set </a:t>
            </a:r>
            <a:r>
              <a:rPr lang="en-US" sz="1200" b="1" i="0" kern="1200" dirty="0" err="1" smtClean="0">
                <a:solidFill>
                  <a:schemeClr val="tx1"/>
                </a:solidFill>
                <a:effectLst/>
                <a:latin typeface="+mn-lt"/>
                <a:ea typeface="+mn-ea"/>
                <a:cs typeface="+mn-cs"/>
              </a:rPr>
              <a:t>XMLHttpRequest.withCredentials</a:t>
            </a:r>
            <a:r>
              <a:rPr lang="en-US" sz="1200" b="0" i="0" kern="1200" dirty="0" smtClean="0">
                <a:solidFill>
                  <a:schemeClr val="tx1"/>
                </a:solidFill>
                <a:effectLst/>
                <a:latin typeface="+mn-lt"/>
                <a:ea typeface="+mn-ea"/>
                <a:cs typeface="+mn-cs"/>
              </a:rPr>
              <a:t> to true.</a:t>
            </a:r>
          </a:p>
          <a:p>
            <a:r>
              <a:rPr lang="en-US" sz="1200" b="0" i="0" kern="1200" dirty="0" smtClean="0">
                <a:solidFill>
                  <a:schemeClr val="tx1"/>
                </a:solidFill>
                <a:effectLst/>
                <a:latin typeface="+mn-lt"/>
                <a:ea typeface="+mn-ea"/>
                <a:cs typeface="+mn-cs"/>
              </a:rPr>
              <a:t>Using </a:t>
            </a:r>
            <a:r>
              <a:rPr lang="en-US" sz="1200" b="1" i="0" kern="1200" dirty="0" err="1" smtClean="0">
                <a:solidFill>
                  <a:schemeClr val="tx1"/>
                </a:solidFill>
                <a:effectLst/>
                <a:latin typeface="+mn-lt"/>
                <a:ea typeface="+mn-ea"/>
                <a:cs typeface="+mn-cs"/>
              </a:rPr>
              <a:t>XMLHttpRequest</a:t>
            </a:r>
            <a:r>
              <a:rPr lang="en-US" sz="1200" b="0" i="0" kern="1200" dirty="0" smtClean="0">
                <a:solidFill>
                  <a:schemeClr val="tx1"/>
                </a:solidFill>
                <a:effectLst/>
                <a:latin typeface="+mn-lt"/>
                <a:ea typeface="+mn-ea"/>
                <a:cs typeface="+mn-cs"/>
              </a:rPr>
              <a:t> directly:</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xhr</a:t>
            </a:r>
            <a:r>
              <a:rPr lang="en-US" sz="1200" b="0" i="0" kern="1200" dirty="0" smtClean="0">
                <a:solidFill>
                  <a:schemeClr val="tx1"/>
                </a:solidFill>
                <a:effectLst/>
                <a:latin typeface="+mn-lt"/>
                <a:ea typeface="+mn-ea"/>
                <a:cs typeface="+mn-cs"/>
              </a:rPr>
              <a:t> = new </a:t>
            </a:r>
            <a:r>
              <a:rPr lang="en-US" sz="1200" b="0" i="0" kern="1200" dirty="0" err="1" smtClean="0">
                <a:solidFill>
                  <a:schemeClr val="tx1"/>
                </a:solidFill>
                <a:effectLst/>
                <a:latin typeface="+mn-lt"/>
                <a:ea typeface="+mn-ea"/>
                <a:cs typeface="+mn-cs"/>
              </a:rPr>
              <a:t>XMLHttpRequest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xhr.open</a:t>
            </a:r>
            <a:r>
              <a:rPr lang="en-US" sz="1200" b="0" i="0" kern="1200" dirty="0" smtClean="0">
                <a:solidFill>
                  <a:schemeClr val="tx1"/>
                </a:solidFill>
                <a:effectLst/>
                <a:latin typeface="+mn-lt"/>
                <a:ea typeface="+mn-ea"/>
                <a:cs typeface="+mn-cs"/>
              </a:rPr>
              <a:t>('get', 'http://www.example.com/api/test'); </a:t>
            </a:r>
            <a:r>
              <a:rPr lang="en-US" sz="1200" b="0" i="0" kern="1200" dirty="0" err="1" smtClean="0">
                <a:solidFill>
                  <a:schemeClr val="tx1"/>
                </a:solidFill>
                <a:effectLst/>
                <a:latin typeface="+mn-lt"/>
                <a:ea typeface="+mn-ea"/>
                <a:cs typeface="+mn-cs"/>
              </a:rPr>
              <a:t>xhr.withCredentials</a:t>
            </a:r>
            <a:r>
              <a:rPr lang="en-US" sz="1200" b="0" i="0" kern="1200" dirty="0" smtClean="0">
                <a:solidFill>
                  <a:schemeClr val="tx1"/>
                </a:solidFill>
                <a:effectLst/>
                <a:latin typeface="+mn-lt"/>
                <a:ea typeface="+mn-ea"/>
                <a:cs typeface="+mn-cs"/>
              </a:rPr>
              <a:t> = true; In jQuery:</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JavaScript</a:t>
            </a:r>
          </a:p>
          <a:p>
            <a:r>
              <a:rPr lang="en-US" sz="1200" b="0" i="0" kern="1200" dirty="0" smtClean="0">
                <a:solidFill>
                  <a:schemeClr val="tx1"/>
                </a:solidFill>
                <a:effectLst/>
                <a:latin typeface="+mn-lt"/>
                <a:ea typeface="+mn-ea"/>
                <a:cs typeface="+mn-cs"/>
              </a:rPr>
              <a:t>$.ajax({ type: 'get', url: 'http://www.example.com/api/test', </a:t>
            </a:r>
            <a:r>
              <a:rPr lang="en-US" sz="1200" b="0" i="0" kern="1200" dirty="0" err="1" smtClean="0">
                <a:solidFill>
                  <a:schemeClr val="tx1"/>
                </a:solidFill>
                <a:effectLst/>
                <a:latin typeface="+mn-lt"/>
                <a:ea typeface="+mn-ea"/>
                <a:cs typeface="+mn-cs"/>
              </a:rPr>
              <a:t>xhrFields</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withCredentials</a:t>
            </a:r>
            <a:r>
              <a:rPr lang="en-US" sz="1200" b="0" i="0" kern="1200" dirty="0" smtClean="0">
                <a:solidFill>
                  <a:schemeClr val="tx1"/>
                </a:solidFill>
                <a:effectLst/>
                <a:latin typeface="+mn-lt"/>
                <a:ea typeface="+mn-ea"/>
                <a:cs typeface="+mn-cs"/>
              </a:rPr>
              <a:t>: true } In addition, the server must allow the credentials. To allow cross-origin credentials in Web API, set the </a:t>
            </a:r>
            <a:r>
              <a:rPr lang="en-US" sz="1200" b="1" i="0" kern="1200" dirty="0" err="1" smtClean="0">
                <a:solidFill>
                  <a:schemeClr val="tx1"/>
                </a:solidFill>
                <a:effectLst/>
                <a:latin typeface="+mn-lt"/>
                <a:ea typeface="+mn-ea"/>
                <a:cs typeface="+mn-cs"/>
              </a:rPr>
              <a:t>SupportsCredentials</a:t>
            </a:r>
            <a:r>
              <a:rPr lang="en-US" sz="1200" b="0" i="0" kern="1200" dirty="0" smtClean="0">
                <a:solidFill>
                  <a:schemeClr val="tx1"/>
                </a:solidFill>
                <a:effectLst/>
                <a:latin typeface="+mn-lt"/>
                <a:ea typeface="+mn-ea"/>
                <a:cs typeface="+mn-cs"/>
              </a:rPr>
              <a:t> property to true on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EnableCors</a:t>
            </a:r>
            <a:r>
              <a:rPr lang="en-US" sz="1200" b="0" i="0" kern="1200" dirty="0" smtClean="0">
                <a:solidFill>
                  <a:schemeClr val="tx1"/>
                </a:solidFill>
                <a:effectLst/>
                <a:latin typeface="+mn-lt"/>
                <a:ea typeface="+mn-ea"/>
                <a:cs typeface="+mn-cs"/>
              </a:rPr>
              <a:t>(origins: "http://myclient.azurewebsites.net", headers: "*", methods: "*", </a:t>
            </a:r>
            <a:r>
              <a:rPr lang="en-US" sz="1200" b="0" i="0" kern="1200" dirty="0" err="1" smtClean="0">
                <a:solidFill>
                  <a:schemeClr val="tx1"/>
                </a:solidFill>
                <a:effectLst/>
                <a:latin typeface="+mn-lt"/>
                <a:ea typeface="+mn-ea"/>
                <a:cs typeface="+mn-cs"/>
              </a:rPr>
              <a:t>SupportsCredentials</a:t>
            </a:r>
            <a:r>
              <a:rPr lang="en-US" sz="1200" b="0" i="0" kern="1200" dirty="0" smtClean="0">
                <a:solidFill>
                  <a:schemeClr val="tx1"/>
                </a:solidFill>
                <a:effectLst/>
                <a:latin typeface="+mn-lt"/>
                <a:ea typeface="+mn-ea"/>
                <a:cs typeface="+mn-cs"/>
              </a:rPr>
              <a:t> = true)] If this property is true, the HTTP response will include an Access-Control-Allow-Credentials header. This header tells the browser that the server allows credentials for a cross-origin request.</a:t>
            </a:r>
          </a:p>
          <a:p>
            <a:r>
              <a:rPr lang="en-US" sz="1200" b="0" i="0" kern="1200" dirty="0" smtClean="0">
                <a:solidFill>
                  <a:schemeClr val="tx1"/>
                </a:solidFill>
                <a:effectLst/>
                <a:latin typeface="+mn-lt"/>
                <a:ea typeface="+mn-ea"/>
                <a:cs typeface="+mn-cs"/>
              </a:rPr>
              <a:t>If the browser sends credentials, but the response does not include a valid Access-Control-Allow-Credentials header, the browser will not expose the response to the application, and the AJAX request fails.</a:t>
            </a:r>
          </a:p>
          <a:p>
            <a:r>
              <a:rPr lang="en-US" sz="1200" b="0" i="0" kern="1200" dirty="0" smtClean="0">
                <a:solidFill>
                  <a:schemeClr val="tx1"/>
                </a:solidFill>
                <a:effectLst/>
                <a:latin typeface="+mn-lt"/>
                <a:ea typeface="+mn-ea"/>
                <a:cs typeface="+mn-cs"/>
              </a:rPr>
              <a:t>Be very careful about setting </a:t>
            </a:r>
            <a:r>
              <a:rPr lang="en-US" sz="1200" b="1" i="0" kern="1200" dirty="0" err="1" smtClean="0">
                <a:solidFill>
                  <a:schemeClr val="tx1"/>
                </a:solidFill>
                <a:effectLst/>
                <a:latin typeface="+mn-lt"/>
                <a:ea typeface="+mn-ea"/>
                <a:cs typeface="+mn-cs"/>
              </a:rPr>
              <a:t>SupportsCredentials</a:t>
            </a:r>
            <a:r>
              <a:rPr lang="en-US" sz="1200" b="0" i="0" kern="1200" dirty="0" smtClean="0">
                <a:solidFill>
                  <a:schemeClr val="tx1"/>
                </a:solidFill>
                <a:effectLst/>
                <a:latin typeface="+mn-lt"/>
                <a:ea typeface="+mn-ea"/>
                <a:cs typeface="+mn-cs"/>
              </a:rPr>
              <a:t> to true, because it means a website at another domain can send a logged-in user's credentials to your Web API on the user's behalf, without the user being aware. The CORS spec also states that setting </a:t>
            </a:r>
            <a:r>
              <a:rPr lang="en-US" sz="1200" b="0" i="1" kern="1200" dirty="0" smtClean="0">
                <a:solidFill>
                  <a:schemeClr val="tx1"/>
                </a:solidFill>
                <a:effectLst/>
                <a:latin typeface="+mn-lt"/>
                <a:ea typeface="+mn-ea"/>
                <a:cs typeface="+mn-cs"/>
              </a:rPr>
              <a:t>origins</a:t>
            </a:r>
            <a:r>
              <a:rPr lang="en-US" sz="1200" b="0" i="0" kern="1200" dirty="0" smtClean="0">
                <a:solidFill>
                  <a:schemeClr val="tx1"/>
                </a:solidFill>
                <a:effectLst/>
                <a:latin typeface="+mn-lt"/>
                <a:ea typeface="+mn-ea"/>
                <a:cs typeface="+mn-cs"/>
              </a:rPr>
              <a:t> to "*" is invalid if </a:t>
            </a:r>
            <a:r>
              <a:rPr lang="en-US" sz="1200" b="1" i="0" kern="1200" dirty="0" err="1" smtClean="0">
                <a:solidFill>
                  <a:schemeClr val="tx1"/>
                </a:solidFill>
                <a:effectLst/>
                <a:latin typeface="+mn-lt"/>
                <a:ea typeface="+mn-ea"/>
                <a:cs typeface="+mn-cs"/>
              </a:rPr>
              <a:t>SupportsCredentials</a:t>
            </a:r>
            <a:r>
              <a:rPr lang="en-US" sz="1200" b="0" i="0" kern="1200" dirty="0" smtClean="0">
                <a:solidFill>
                  <a:schemeClr val="tx1"/>
                </a:solidFill>
                <a:effectLst/>
                <a:latin typeface="+mn-lt"/>
                <a:ea typeface="+mn-ea"/>
                <a:cs typeface="+mn-cs"/>
              </a:rPr>
              <a:t> is true.</a:t>
            </a:r>
          </a:p>
          <a:p>
            <a:r>
              <a:rPr lang="en-US" sz="1200" b="0" i="0" kern="1200" dirty="0" smtClean="0">
                <a:solidFill>
                  <a:schemeClr val="tx1"/>
                </a:solidFill>
                <a:effectLst/>
                <a:latin typeface="+mn-lt"/>
                <a:ea typeface="+mn-ea"/>
                <a:cs typeface="+mn-cs"/>
              </a:rPr>
              <a:t>Custom CORS Policy Providers</a:t>
            </a: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implements the </a:t>
            </a:r>
            <a:r>
              <a:rPr lang="en-US" sz="1200" b="1" i="0" kern="1200" dirty="0" err="1" smtClean="0">
                <a:solidFill>
                  <a:schemeClr val="tx1"/>
                </a:solidFill>
                <a:effectLst/>
                <a:latin typeface="+mn-lt"/>
                <a:ea typeface="+mn-ea"/>
                <a:cs typeface="+mn-cs"/>
              </a:rPr>
              <a:t>ICorsPolicyProvider</a:t>
            </a:r>
            <a:r>
              <a:rPr lang="en-US" sz="1200" b="0" i="0" kern="1200" dirty="0" smtClean="0">
                <a:solidFill>
                  <a:schemeClr val="tx1"/>
                </a:solidFill>
                <a:effectLst/>
                <a:latin typeface="+mn-lt"/>
                <a:ea typeface="+mn-ea"/>
                <a:cs typeface="+mn-cs"/>
              </a:rPr>
              <a:t> interface. You can provide your own implementation by creating a class that derives from </a:t>
            </a:r>
            <a:r>
              <a:rPr lang="en-US" sz="1200" b="1" i="0" kern="1200" dirty="0" smtClean="0">
                <a:solidFill>
                  <a:schemeClr val="tx1"/>
                </a:solidFill>
                <a:effectLst/>
                <a:latin typeface="+mn-lt"/>
                <a:ea typeface="+mn-ea"/>
                <a:cs typeface="+mn-cs"/>
              </a:rPr>
              <a:t>Attribute</a:t>
            </a:r>
            <a:r>
              <a:rPr lang="en-US" sz="1200" b="0" i="0" kern="1200" dirty="0" smtClean="0">
                <a:solidFill>
                  <a:schemeClr val="tx1"/>
                </a:solidFill>
                <a:effectLst/>
                <a:latin typeface="+mn-lt"/>
                <a:ea typeface="+mn-ea"/>
                <a:cs typeface="+mn-cs"/>
              </a:rPr>
              <a:t> and implements </a:t>
            </a:r>
            <a:r>
              <a:rPr lang="en-US" sz="1200" b="1" i="0" kern="1200" dirty="0" smtClean="0">
                <a:solidFill>
                  <a:schemeClr val="tx1"/>
                </a:solidFill>
                <a:effectLst/>
                <a:latin typeface="+mn-lt"/>
                <a:ea typeface="+mn-ea"/>
                <a:cs typeface="+mn-cs"/>
              </a:rPr>
              <a:t>ICorsProlicyProvider</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rPr>
              <a:t>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AttributeUsage</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AttributeTargets.Method</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AttributeTargets.Class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AllowMultiple</a:t>
            </a:r>
            <a:r>
              <a:rPr lang="en-US" sz="1200" b="0" i="0" kern="1200" dirty="0" smtClean="0">
                <a:solidFill>
                  <a:schemeClr val="tx1"/>
                </a:solidFill>
                <a:effectLst/>
                <a:latin typeface="+mn-lt"/>
                <a:ea typeface="+mn-ea"/>
                <a:cs typeface="+mn-cs"/>
              </a:rPr>
              <a:t> = false)] public class </a:t>
            </a:r>
            <a:r>
              <a:rPr lang="en-US" sz="1200" b="0" i="0" kern="1200" dirty="0" err="1" smtClean="0">
                <a:solidFill>
                  <a:schemeClr val="tx1"/>
                </a:solidFill>
                <a:effectLst/>
                <a:latin typeface="+mn-lt"/>
                <a:ea typeface="+mn-ea"/>
                <a:cs typeface="+mn-cs"/>
              </a:rPr>
              <a:t>MyCorsPolicyAttribute</a:t>
            </a:r>
            <a:r>
              <a:rPr lang="en-US" sz="1200" b="0" i="0" kern="1200" dirty="0" smtClean="0">
                <a:solidFill>
                  <a:schemeClr val="tx1"/>
                </a:solidFill>
                <a:effectLst/>
                <a:latin typeface="+mn-lt"/>
                <a:ea typeface="+mn-ea"/>
                <a:cs typeface="+mn-cs"/>
              </a:rPr>
              <a:t> : Attribute, </a:t>
            </a:r>
            <a:r>
              <a:rPr lang="en-US" sz="1200" b="0" i="0" kern="1200" dirty="0" err="1" smtClean="0">
                <a:solidFill>
                  <a:schemeClr val="tx1"/>
                </a:solidFill>
                <a:effectLst/>
                <a:latin typeface="+mn-lt"/>
                <a:ea typeface="+mn-ea"/>
                <a:cs typeface="+mn-cs"/>
              </a:rPr>
              <a:t>ICorsPolicyProvider</a:t>
            </a:r>
            <a:r>
              <a:rPr lang="en-US" sz="1200" b="0" i="0" kern="1200" dirty="0" smtClean="0">
                <a:solidFill>
                  <a:schemeClr val="tx1"/>
                </a:solidFill>
                <a:effectLst/>
                <a:latin typeface="+mn-lt"/>
                <a:ea typeface="+mn-ea"/>
                <a:cs typeface="+mn-cs"/>
              </a:rPr>
              <a:t> { private </a:t>
            </a:r>
            <a:r>
              <a:rPr lang="en-US" sz="1200" b="0" i="0" kern="1200" dirty="0" err="1" smtClean="0">
                <a:solidFill>
                  <a:schemeClr val="tx1"/>
                </a:solidFill>
                <a:effectLst/>
                <a:latin typeface="+mn-lt"/>
                <a:ea typeface="+mn-ea"/>
                <a:cs typeface="+mn-cs"/>
              </a:rPr>
              <a:t>CorsPolicy</a:t>
            </a:r>
            <a:r>
              <a:rPr lang="en-US" sz="1200" b="0" i="0" kern="1200" dirty="0" smtClean="0">
                <a:solidFill>
                  <a:schemeClr val="tx1"/>
                </a:solidFill>
                <a:effectLst/>
                <a:latin typeface="+mn-lt"/>
                <a:ea typeface="+mn-ea"/>
                <a:cs typeface="+mn-cs"/>
              </a:rPr>
              <a:t> _policy; public </a:t>
            </a:r>
            <a:r>
              <a:rPr lang="en-US" sz="1200" b="0" i="0" kern="1200" dirty="0" err="1" smtClean="0">
                <a:solidFill>
                  <a:schemeClr val="tx1"/>
                </a:solidFill>
                <a:effectLst/>
                <a:latin typeface="+mn-lt"/>
                <a:ea typeface="+mn-ea"/>
                <a:cs typeface="+mn-cs"/>
              </a:rPr>
              <a:t>MyCorsPolicyAttribute</a:t>
            </a:r>
            <a:r>
              <a:rPr lang="en-US" sz="1200" b="0" i="0" kern="1200" dirty="0" smtClean="0">
                <a:solidFill>
                  <a:schemeClr val="tx1"/>
                </a:solidFill>
                <a:effectLst/>
                <a:latin typeface="+mn-lt"/>
                <a:ea typeface="+mn-ea"/>
                <a:cs typeface="+mn-cs"/>
              </a:rPr>
              <a:t>() { // Create a CORS policy. _policy = new </a:t>
            </a:r>
            <a:r>
              <a:rPr lang="en-US" sz="1200" b="0" i="0" kern="1200" dirty="0" err="1" smtClean="0">
                <a:solidFill>
                  <a:schemeClr val="tx1"/>
                </a:solidFill>
                <a:effectLst/>
                <a:latin typeface="+mn-lt"/>
                <a:ea typeface="+mn-ea"/>
                <a:cs typeface="+mn-cs"/>
              </a:rPr>
              <a:t>CorsPolicy</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AllowAnyMethod</a:t>
            </a:r>
            <a:r>
              <a:rPr lang="en-US" sz="1200" b="0" i="0" kern="1200" dirty="0" smtClean="0">
                <a:solidFill>
                  <a:schemeClr val="tx1"/>
                </a:solidFill>
                <a:effectLst/>
                <a:latin typeface="+mn-lt"/>
                <a:ea typeface="+mn-ea"/>
                <a:cs typeface="+mn-cs"/>
              </a:rPr>
              <a:t> = true, </a:t>
            </a:r>
            <a:r>
              <a:rPr lang="en-US" sz="1200" b="0" i="0" kern="1200" dirty="0" err="1" smtClean="0">
                <a:solidFill>
                  <a:schemeClr val="tx1"/>
                </a:solidFill>
                <a:effectLst/>
                <a:latin typeface="+mn-lt"/>
                <a:ea typeface="+mn-ea"/>
                <a:cs typeface="+mn-cs"/>
              </a:rPr>
              <a:t>AllowAnyHeader</a:t>
            </a:r>
            <a:r>
              <a:rPr lang="en-US" sz="1200" b="0" i="0" kern="1200" dirty="0" smtClean="0">
                <a:solidFill>
                  <a:schemeClr val="tx1"/>
                </a:solidFill>
                <a:effectLst/>
                <a:latin typeface="+mn-lt"/>
                <a:ea typeface="+mn-ea"/>
                <a:cs typeface="+mn-cs"/>
              </a:rPr>
              <a:t> = true }; // Add allowed origins. _</a:t>
            </a:r>
            <a:r>
              <a:rPr lang="en-US" sz="1200" b="0" i="0" kern="1200" dirty="0" err="1" smtClean="0">
                <a:solidFill>
                  <a:schemeClr val="tx1"/>
                </a:solidFill>
                <a:effectLst/>
                <a:latin typeface="+mn-lt"/>
                <a:ea typeface="+mn-ea"/>
                <a:cs typeface="+mn-cs"/>
              </a:rPr>
              <a:t>policy.Origins.Add</a:t>
            </a:r>
            <a:r>
              <a:rPr lang="en-US" sz="1200" b="0" i="0" kern="1200" dirty="0" smtClean="0">
                <a:solidFill>
                  <a:schemeClr val="tx1"/>
                </a:solidFill>
                <a:effectLst/>
                <a:latin typeface="+mn-lt"/>
                <a:ea typeface="+mn-ea"/>
                <a:cs typeface="+mn-cs"/>
              </a:rPr>
              <a:t>("http://myclient.azurewebsites.net"); _</a:t>
            </a:r>
            <a:r>
              <a:rPr lang="en-US" sz="1200" b="0" i="0" kern="1200" dirty="0" err="1" smtClean="0">
                <a:solidFill>
                  <a:schemeClr val="tx1"/>
                </a:solidFill>
                <a:effectLst/>
                <a:latin typeface="+mn-lt"/>
                <a:ea typeface="+mn-ea"/>
                <a:cs typeface="+mn-cs"/>
              </a:rPr>
              <a:t>policy.Origins.Add</a:t>
            </a:r>
            <a:r>
              <a:rPr lang="en-US" sz="1200" b="0" i="0" kern="1200" dirty="0" smtClean="0">
                <a:solidFill>
                  <a:schemeClr val="tx1"/>
                </a:solidFill>
                <a:effectLst/>
                <a:latin typeface="+mn-lt"/>
                <a:ea typeface="+mn-ea"/>
                <a:cs typeface="+mn-cs"/>
              </a:rPr>
              <a:t>("http://www.contoso.com"); } public Task&lt;</a:t>
            </a:r>
            <a:r>
              <a:rPr lang="en-US" sz="1200" b="0" i="0" kern="1200" dirty="0" err="1" smtClean="0">
                <a:solidFill>
                  <a:schemeClr val="tx1"/>
                </a:solidFill>
                <a:effectLst/>
                <a:latin typeface="+mn-lt"/>
                <a:ea typeface="+mn-ea"/>
                <a:cs typeface="+mn-cs"/>
              </a:rPr>
              <a:t>CorsPolicy</a:t>
            </a:r>
            <a:r>
              <a:rPr lang="en-US" sz="1200" b="0" i="0" kern="1200" dirty="0" smtClean="0">
                <a:solidFill>
                  <a:schemeClr val="tx1"/>
                </a:solidFill>
                <a:effectLst/>
                <a:latin typeface="+mn-lt"/>
                <a:ea typeface="+mn-ea"/>
                <a:cs typeface="+mn-cs"/>
              </a:rPr>
              <a:t>&gt; </a:t>
            </a:r>
            <a:r>
              <a:rPr lang="en-US" sz="1200" b="0" i="0" kern="1200" dirty="0" err="1" smtClean="0">
                <a:solidFill>
                  <a:schemeClr val="tx1"/>
                </a:solidFill>
                <a:effectLst/>
                <a:latin typeface="+mn-lt"/>
                <a:ea typeface="+mn-ea"/>
                <a:cs typeface="+mn-cs"/>
              </a:rPr>
              <a:t>GetCorsPolicyAsync</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HttpRequestMessage</a:t>
            </a:r>
            <a:r>
              <a:rPr lang="en-US" sz="1200" b="0" i="0" kern="1200" dirty="0" smtClean="0">
                <a:solidFill>
                  <a:schemeClr val="tx1"/>
                </a:solidFill>
                <a:effectLst/>
                <a:latin typeface="+mn-lt"/>
                <a:ea typeface="+mn-ea"/>
                <a:cs typeface="+mn-cs"/>
              </a:rPr>
              <a:t> request) { return </a:t>
            </a:r>
            <a:r>
              <a:rPr lang="en-US" sz="1200" b="0" i="0" kern="1200" dirty="0" err="1" smtClean="0">
                <a:solidFill>
                  <a:schemeClr val="tx1"/>
                </a:solidFill>
                <a:effectLst/>
                <a:latin typeface="+mn-lt"/>
                <a:ea typeface="+mn-ea"/>
                <a:cs typeface="+mn-cs"/>
              </a:rPr>
              <a:t>Task.FromResult</a:t>
            </a:r>
            <a:r>
              <a:rPr lang="en-US" sz="1200" b="0" i="0" kern="1200" dirty="0" smtClean="0">
                <a:solidFill>
                  <a:schemeClr val="tx1"/>
                </a:solidFill>
                <a:effectLst/>
                <a:latin typeface="+mn-lt"/>
                <a:ea typeface="+mn-ea"/>
                <a:cs typeface="+mn-cs"/>
              </a:rPr>
              <a:t>(_policy); } } Now you can apply the attribute any place that you would put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MyCorsPolicy</a:t>
            </a:r>
            <a:r>
              <a:rPr lang="en-US" sz="1200" b="0" i="0" kern="1200" dirty="0" smtClean="0">
                <a:solidFill>
                  <a:schemeClr val="tx1"/>
                </a:solidFill>
                <a:effectLst/>
                <a:latin typeface="+mn-lt"/>
                <a:ea typeface="+mn-ea"/>
                <a:cs typeface="+mn-cs"/>
              </a:rPr>
              <a:t>] public class </a:t>
            </a:r>
            <a:r>
              <a:rPr lang="en-US" sz="1200" b="0" i="0" kern="1200" dirty="0" err="1" smtClean="0">
                <a:solidFill>
                  <a:schemeClr val="tx1"/>
                </a:solidFill>
                <a:effectLst/>
                <a:latin typeface="+mn-lt"/>
                <a:ea typeface="+mn-ea"/>
                <a:cs typeface="+mn-cs"/>
              </a:rPr>
              <a:t>TestController</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ApiController</a:t>
            </a:r>
            <a:r>
              <a:rPr lang="en-US" sz="1200" b="0" i="0" kern="1200" dirty="0" smtClean="0">
                <a:solidFill>
                  <a:schemeClr val="tx1"/>
                </a:solidFill>
                <a:effectLst/>
                <a:latin typeface="+mn-lt"/>
                <a:ea typeface="+mn-ea"/>
                <a:cs typeface="+mn-cs"/>
              </a:rPr>
              <a:t> { .. // For example, a custom CORS policy provider could read the settings from a configuration file.</a:t>
            </a:r>
          </a:p>
          <a:p>
            <a:r>
              <a:rPr lang="en-US" sz="1200" b="0" i="0" kern="1200" dirty="0" smtClean="0">
                <a:solidFill>
                  <a:schemeClr val="tx1"/>
                </a:solidFill>
                <a:effectLst/>
                <a:latin typeface="+mn-lt"/>
                <a:ea typeface="+mn-ea"/>
                <a:cs typeface="+mn-cs"/>
              </a:rPr>
              <a:t>As an alternative to using attributes, you can register an </a:t>
            </a:r>
            <a:r>
              <a:rPr lang="en-US" sz="1200" b="1" i="0" kern="1200" dirty="0" err="1" smtClean="0">
                <a:solidFill>
                  <a:schemeClr val="tx1"/>
                </a:solidFill>
                <a:effectLst/>
                <a:latin typeface="+mn-lt"/>
                <a:ea typeface="+mn-ea"/>
                <a:cs typeface="+mn-cs"/>
              </a:rPr>
              <a:t>ICorsPolicyProviderFactory</a:t>
            </a:r>
            <a:r>
              <a:rPr lang="en-US" sz="1200" b="0" i="0" kern="1200" dirty="0" smtClean="0">
                <a:solidFill>
                  <a:schemeClr val="tx1"/>
                </a:solidFill>
                <a:effectLst/>
                <a:latin typeface="+mn-lt"/>
                <a:ea typeface="+mn-ea"/>
                <a:cs typeface="+mn-cs"/>
              </a:rPr>
              <a:t> object that creates </a:t>
            </a:r>
            <a:r>
              <a:rPr lang="en-US" sz="1200" b="1" i="0" kern="1200" dirty="0" err="1" smtClean="0">
                <a:solidFill>
                  <a:schemeClr val="tx1"/>
                </a:solidFill>
                <a:effectLst/>
                <a:latin typeface="+mn-lt"/>
                <a:ea typeface="+mn-ea"/>
                <a:cs typeface="+mn-cs"/>
              </a:rPr>
              <a:t>ICorsPolicyProvider</a:t>
            </a:r>
            <a:r>
              <a:rPr lang="en-US" sz="1200" b="0" i="0" kern="1200" dirty="0" smtClean="0">
                <a:solidFill>
                  <a:schemeClr val="tx1"/>
                </a:solidFill>
                <a:effectLst/>
                <a:latin typeface="+mn-lt"/>
                <a:ea typeface="+mn-ea"/>
                <a:cs typeface="+mn-cs"/>
              </a:rPr>
              <a:t> objects.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public class </a:t>
            </a:r>
            <a:r>
              <a:rPr lang="en-US" sz="1200" b="0" i="0" kern="1200" dirty="0" err="1" smtClean="0">
                <a:solidFill>
                  <a:schemeClr val="tx1"/>
                </a:solidFill>
                <a:effectLst/>
                <a:latin typeface="+mn-lt"/>
                <a:ea typeface="+mn-ea"/>
                <a:cs typeface="+mn-cs"/>
              </a:rPr>
              <a:t>CorsPolicyFactory</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ICorsPolicyProviderFactory</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ICorsPolicyProvider</a:t>
            </a:r>
            <a:r>
              <a:rPr lang="en-US" sz="1200" b="0" i="0" kern="1200" dirty="0" smtClean="0">
                <a:solidFill>
                  <a:schemeClr val="tx1"/>
                </a:solidFill>
                <a:effectLst/>
                <a:latin typeface="+mn-lt"/>
                <a:ea typeface="+mn-ea"/>
                <a:cs typeface="+mn-cs"/>
              </a:rPr>
              <a:t> _provider = new </a:t>
            </a:r>
            <a:r>
              <a:rPr lang="en-US" sz="1200" b="0" i="0" kern="1200" dirty="0" err="1" smtClean="0">
                <a:solidFill>
                  <a:schemeClr val="tx1"/>
                </a:solidFill>
                <a:effectLst/>
                <a:latin typeface="+mn-lt"/>
                <a:ea typeface="+mn-ea"/>
                <a:cs typeface="+mn-cs"/>
              </a:rPr>
              <a:t>MyCorsPolicyProvider</a:t>
            </a:r>
            <a:r>
              <a:rPr lang="en-US" sz="1200" b="0" i="0" kern="1200" dirty="0" smtClean="0">
                <a:solidFill>
                  <a:schemeClr val="tx1"/>
                </a:solidFill>
                <a:effectLst/>
                <a:latin typeface="+mn-lt"/>
                <a:ea typeface="+mn-ea"/>
                <a:cs typeface="+mn-cs"/>
              </a:rPr>
              <a:t>(); public </a:t>
            </a:r>
            <a:r>
              <a:rPr lang="en-US" sz="1200" b="0" i="0" kern="1200" dirty="0" err="1" smtClean="0">
                <a:solidFill>
                  <a:schemeClr val="tx1"/>
                </a:solidFill>
                <a:effectLst/>
                <a:latin typeface="+mn-lt"/>
                <a:ea typeface="+mn-ea"/>
                <a:cs typeface="+mn-cs"/>
              </a:rPr>
              <a:t>ICorsPolicyProvider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GetCorsPolicyProvider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HttpRequestMessage</a:t>
            </a:r>
            <a:r>
              <a:rPr lang="en-US" sz="1200" b="0" i="0" kern="1200" dirty="0" smtClean="0">
                <a:solidFill>
                  <a:schemeClr val="tx1"/>
                </a:solidFill>
                <a:effectLst/>
                <a:latin typeface="+mn-lt"/>
                <a:ea typeface="+mn-ea"/>
                <a:cs typeface="+mn-cs"/>
              </a:rPr>
              <a:t> request) { return _provider; } } To set the </a:t>
            </a:r>
            <a:r>
              <a:rPr lang="en-US" sz="1200" b="1" i="0" kern="1200" dirty="0" err="1" smtClean="0">
                <a:solidFill>
                  <a:schemeClr val="tx1"/>
                </a:solidFill>
                <a:effectLst/>
                <a:latin typeface="+mn-lt"/>
                <a:ea typeface="+mn-ea"/>
                <a:cs typeface="+mn-cs"/>
              </a:rPr>
              <a:t>ICorsPolicyProviderFactory</a:t>
            </a:r>
            <a:r>
              <a:rPr lang="en-US" sz="1200" b="0" i="0" kern="1200" dirty="0" smtClean="0">
                <a:solidFill>
                  <a:schemeClr val="tx1"/>
                </a:solidFill>
                <a:effectLst/>
                <a:latin typeface="+mn-lt"/>
                <a:ea typeface="+mn-ea"/>
                <a:cs typeface="+mn-cs"/>
              </a:rPr>
              <a:t>, call the </a:t>
            </a:r>
            <a:r>
              <a:rPr lang="en-US" sz="1200" b="1" i="0" kern="1200" dirty="0" err="1" smtClean="0">
                <a:solidFill>
                  <a:schemeClr val="tx1"/>
                </a:solidFill>
                <a:effectLst/>
                <a:latin typeface="+mn-lt"/>
                <a:ea typeface="+mn-ea"/>
                <a:cs typeface="+mn-cs"/>
              </a:rPr>
              <a:t>SetCorsPolicyProviderFactory</a:t>
            </a:r>
            <a:r>
              <a:rPr lang="en-US" sz="1200" b="0" i="0" kern="1200" dirty="0" smtClean="0">
                <a:solidFill>
                  <a:schemeClr val="tx1"/>
                </a:solidFill>
                <a:effectLst/>
                <a:latin typeface="+mn-lt"/>
                <a:ea typeface="+mn-ea"/>
                <a:cs typeface="+mn-cs"/>
              </a:rPr>
              <a:t> extension method at startup, as follows: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public static class </a:t>
            </a:r>
            <a:r>
              <a:rPr lang="en-US" sz="1200" b="0" i="0" kern="1200" dirty="0" err="1" smtClean="0">
                <a:solidFill>
                  <a:schemeClr val="tx1"/>
                </a:solidFill>
                <a:effectLst/>
                <a:latin typeface="+mn-lt"/>
                <a:ea typeface="+mn-ea"/>
                <a:cs typeface="+mn-cs"/>
              </a:rPr>
              <a:t>WebApiConfig</a:t>
            </a:r>
            <a:r>
              <a:rPr lang="en-US" sz="1200" b="0" i="0" kern="1200" dirty="0" smtClean="0">
                <a:solidFill>
                  <a:schemeClr val="tx1"/>
                </a:solidFill>
                <a:effectLst/>
                <a:latin typeface="+mn-lt"/>
                <a:ea typeface="+mn-ea"/>
                <a:cs typeface="+mn-cs"/>
              </a:rPr>
              <a:t> { public static void Register(</a:t>
            </a:r>
            <a:r>
              <a:rPr lang="en-US" sz="1200" b="0" i="0" kern="1200" dirty="0" err="1" smtClean="0">
                <a:solidFill>
                  <a:schemeClr val="tx1"/>
                </a:solidFill>
                <a:effectLst/>
                <a:latin typeface="+mn-lt"/>
                <a:ea typeface="+mn-ea"/>
                <a:cs typeface="+mn-cs"/>
              </a:rPr>
              <a:t>HttpConfiguration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config.SetCorsPolicyProviderFactory</a:t>
            </a:r>
            <a:r>
              <a:rPr lang="en-US" sz="1200" b="0" i="0" kern="1200" dirty="0" smtClean="0">
                <a:solidFill>
                  <a:schemeClr val="tx1"/>
                </a:solidFill>
                <a:effectLst/>
                <a:latin typeface="+mn-lt"/>
                <a:ea typeface="+mn-ea"/>
                <a:cs typeface="+mn-cs"/>
              </a:rPr>
              <a:t>(new </a:t>
            </a:r>
            <a:r>
              <a:rPr lang="en-US" sz="1200" b="0" i="0" kern="1200" dirty="0" err="1" smtClean="0">
                <a:solidFill>
                  <a:schemeClr val="tx1"/>
                </a:solidFill>
                <a:effectLst/>
                <a:latin typeface="+mn-lt"/>
                <a:ea typeface="+mn-ea"/>
                <a:cs typeface="+mn-cs"/>
              </a:rPr>
              <a:t>CorsPolicyFactory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config.EnableCors</a:t>
            </a:r>
            <a:r>
              <a:rPr lang="en-US" sz="1200" b="0" i="0" kern="1200" dirty="0" smtClean="0">
                <a:solidFill>
                  <a:schemeClr val="tx1"/>
                </a:solidFill>
                <a:effectLst/>
                <a:latin typeface="+mn-lt"/>
                <a:ea typeface="+mn-ea"/>
                <a:cs typeface="+mn-cs"/>
              </a:rPr>
              <a:t>(); // ... } } </a:t>
            </a:r>
          </a:p>
          <a:p>
            <a:r>
              <a:rPr lang="en-US" sz="1200" b="0" i="0" kern="1200" dirty="0" smtClean="0">
                <a:solidFill>
                  <a:schemeClr val="tx1"/>
                </a:solidFill>
                <a:effectLst/>
                <a:latin typeface="+mn-lt"/>
                <a:ea typeface="+mn-ea"/>
                <a:cs typeface="+mn-cs"/>
              </a:rPr>
              <a:t>Browser Support</a:t>
            </a:r>
          </a:p>
          <a:p>
            <a:r>
              <a:rPr lang="en-US" sz="1200" b="0" i="0" kern="1200" dirty="0" smtClean="0">
                <a:solidFill>
                  <a:schemeClr val="tx1"/>
                </a:solidFill>
                <a:effectLst/>
                <a:latin typeface="+mn-lt"/>
                <a:ea typeface="+mn-ea"/>
                <a:cs typeface="+mn-cs"/>
              </a:rPr>
              <a:t>The Web API CORS package is a server-side technology. The user's browser also needs to support CORS. Fortunately, the current versions of all major browsers include </a:t>
            </a:r>
            <a:r>
              <a:rPr lang="en-US" sz="1200" b="0" i="0" u="none" strike="noStrike" kern="1200" dirty="0" smtClean="0">
                <a:solidFill>
                  <a:schemeClr val="tx1"/>
                </a:solidFill>
                <a:effectLst/>
                <a:latin typeface="+mn-lt"/>
                <a:ea typeface="+mn-ea"/>
                <a:cs typeface="+mn-cs"/>
                <a:hlinkClick r:id="rId4"/>
              </a:rPr>
              <a:t>support for CORS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Internet Explorer 8 and Internet Explorer 9 have partial support for CORS, using the legacy </a:t>
            </a:r>
            <a:r>
              <a:rPr lang="en-US" sz="1200" b="0" i="0" kern="1200" dirty="0" err="1" smtClean="0">
                <a:solidFill>
                  <a:schemeClr val="tx1"/>
                </a:solidFill>
                <a:effectLst/>
                <a:latin typeface="+mn-lt"/>
                <a:ea typeface="+mn-ea"/>
                <a:cs typeface="+mn-cs"/>
              </a:rPr>
              <a:t>XDomainRequest</a:t>
            </a:r>
            <a:r>
              <a:rPr lang="en-US" sz="1200" b="0" i="0" kern="1200" dirty="0" smtClean="0">
                <a:solidFill>
                  <a:schemeClr val="tx1"/>
                </a:solidFill>
                <a:effectLst/>
                <a:latin typeface="+mn-lt"/>
                <a:ea typeface="+mn-ea"/>
                <a:cs typeface="+mn-cs"/>
              </a:rPr>
              <a:t> object instead of </a:t>
            </a:r>
            <a:r>
              <a:rPr lang="en-US" sz="1200" b="0" i="0" kern="1200" dirty="0" err="1" smtClean="0">
                <a:solidFill>
                  <a:schemeClr val="tx1"/>
                </a:solidFill>
                <a:effectLst/>
                <a:latin typeface="+mn-lt"/>
                <a:ea typeface="+mn-ea"/>
                <a:cs typeface="+mn-cs"/>
              </a:rPr>
              <a:t>XMLHttpRequest</a:t>
            </a:r>
            <a:r>
              <a:rPr lang="en-US" sz="1200" b="0" i="0" kern="1200" dirty="0" smtClean="0">
                <a:solidFill>
                  <a:schemeClr val="tx1"/>
                </a:solidFill>
                <a:effectLst/>
                <a:latin typeface="+mn-lt"/>
                <a:ea typeface="+mn-ea"/>
                <a:cs typeface="+mn-cs"/>
              </a:rPr>
              <a:t>. For more information, see </a:t>
            </a:r>
            <a:r>
              <a:rPr lang="en-US" sz="1200" b="0" i="0" u="none" strike="noStrike" kern="1200" dirty="0" err="1" smtClean="0">
                <a:solidFill>
                  <a:schemeClr val="tx1"/>
                </a:solidFill>
                <a:effectLst/>
                <a:latin typeface="+mn-lt"/>
                <a:ea typeface="+mn-ea"/>
                <a:cs typeface="+mn-cs"/>
                <a:hlinkClick r:id="rId5"/>
              </a:rPr>
              <a:t>XDomainRequest</a:t>
            </a:r>
            <a:r>
              <a:rPr lang="en-US" sz="1200" b="0" i="0" u="none" strike="noStrike" kern="1200" dirty="0" smtClean="0">
                <a:solidFill>
                  <a:schemeClr val="tx1"/>
                </a:solidFill>
                <a:effectLst/>
                <a:latin typeface="+mn-lt"/>
                <a:ea typeface="+mn-ea"/>
                <a:cs typeface="+mn-cs"/>
                <a:hlinkClick r:id="rId5"/>
              </a:rPr>
              <a:t> - Restrictions, Limitations and Workarounds</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9 Comments</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65</a:t>
            </a:fld>
            <a:endParaRPr lang="hr-HR"/>
          </a:p>
        </p:txBody>
      </p:sp>
    </p:spTree>
    <p:extLst>
      <p:ext uri="{BB962C8B-B14F-4D97-AF65-F5344CB8AC3E}">
        <p14:creationId xmlns:p14="http://schemas.microsoft.com/office/powerpoint/2010/main" val="1649980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https://docs.microsoft.com/en-us/aspnet/web-api/overview/security/enabling-cross-origin-requests-in-web-api</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the response does not include the Access-Control-Allow-Origin header, the AJAX request fails. Specifically, the browser disallows the request. Even if the server returns a successful response, the browser does not make the response available to the client application.</a:t>
            </a:r>
          </a:p>
          <a:p>
            <a:r>
              <a:rPr lang="en-US" sz="1200" b="1" i="0" kern="1200" dirty="0" smtClean="0">
                <a:solidFill>
                  <a:schemeClr val="tx1"/>
                </a:solidFill>
                <a:effectLst/>
                <a:latin typeface="+mn-lt"/>
                <a:ea typeface="+mn-ea"/>
                <a:cs typeface="+mn-cs"/>
              </a:rPr>
              <a:t>Preflight Requests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some CORS requests, the browser sends an additional request, called a "preflight request", before it sends the actual request for the resource.</a:t>
            </a:r>
          </a:p>
          <a:p>
            <a:r>
              <a:rPr lang="en-US" sz="1200" b="0" i="0" kern="1200" dirty="0" smtClean="0">
                <a:solidFill>
                  <a:schemeClr val="tx1"/>
                </a:solidFill>
                <a:effectLst/>
                <a:latin typeface="+mn-lt"/>
                <a:ea typeface="+mn-ea"/>
                <a:cs typeface="+mn-cs"/>
              </a:rPr>
              <a:t>The browser can skip the preflight request if the following conditions are true:</a:t>
            </a:r>
          </a:p>
          <a:p>
            <a:r>
              <a:rPr lang="en-US" sz="1200" b="0" i="0" kern="1200" dirty="0" smtClean="0">
                <a:solidFill>
                  <a:schemeClr val="tx1"/>
                </a:solidFill>
                <a:effectLst/>
                <a:latin typeface="+mn-lt"/>
                <a:ea typeface="+mn-ea"/>
                <a:cs typeface="+mn-cs"/>
              </a:rPr>
              <a:t>The request method is GET, HEAD, or POST, </a:t>
            </a:r>
            <a:r>
              <a:rPr lang="en-US" sz="1200" b="0" i="1" kern="1200" dirty="0" smtClean="0">
                <a:solidFill>
                  <a:schemeClr val="tx1"/>
                </a:solidFill>
                <a:effectLst/>
                <a:latin typeface="+mn-lt"/>
                <a:ea typeface="+mn-ea"/>
                <a:cs typeface="+mn-cs"/>
              </a:rPr>
              <a:t>and</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application does not set any request headers other than Accept, Accept-Language, Content-Language, Content-Type, or Last-Event-ID, </a:t>
            </a:r>
            <a:r>
              <a:rPr lang="en-US" sz="1200" b="0" i="1" kern="1200" dirty="0" smtClean="0">
                <a:solidFill>
                  <a:schemeClr val="tx1"/>
                </a:solidFill>
                <a:effectLst/>
                <a:latin typeface="+mn-lt"/>
                <a:ea typeface="+mn-ea"/>
                <a:cs typeface="+mn-cs"/>
              </a:rPr>
              <a:t>and</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Content-Type header (if set) is one of the following:</a:t>
            </a:r>
          </a:p>
          <a:p>
            <a:pPr lvl="1"/>
            <a:r>
              <a:rPr lang="en-US" sz="1200" b="0" i="0" kern="1200" dirty="0" smtClean="0">
                <a:solidFill>
                  <a:schemeClr val="tx1"/>
                </a:solidFill>
                <a:effectLst/>
                <a:latin typeface="+mn-lt"/>
                <a:ea typeface="+mn-ea"/>
                <a:cs typeface="+mn-cs"/>
              </a:rPr>
              <a:t>application/x-www-form-</a:t>
            </a:r>
            <a:r>
              <a:rPr lang="en-US" sz="1200" b="0" i="0" kern="1200" dirty="0" err="1" smtClean="0">
                <a:solidFill>
                  <a:schemeClr val="tx1"/>
                </a:solidFill>
                <a:effectLst/>
                <a:latin typeface="+mn-lt"/>
                <a:ea typeface="+mn-ea"/>
                <a:cs typeface="+mn-cs"/>
              </a:rPr>
              <a:t>urlencoded</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multipart/form-data</a:t>
            </a:r>
          </a:p>
          <a:p>
            <a:pPr lvl="1"/>
            <a:r>
              <a:rPr lang="en-US" sz="1200" b="0" i="0" kern="1200" dirty="0" smtClean="0">
                <a:solidFill>
                  <a:schemeClr val="tx1"/>
                </a:solidFill>
                <a:effectLst/>
                <a:latin typeface="+mn-lt"/>
                <a:ea typeface="+mn-ea"/>
                <a:cs typeface="+mn-cs"/>
              </a:rPr>
              <a:t>text/plain</a:t>
            </a:r>
          </a:p>
          <a:p>
            <a:r>
              <a:rPr lang="en-US" sz="1200" b="0" i="0" kern="1200" dirty="0" smtClean="0">
                <a:solidFill>
                  <a:schemeClr val="tx1"/>
                </a:solidFill>
                <a:effectLst/>
                <a:latin typeface="+mn-lt"/>
                <a:ea typeface="+mn-ea"/>
                <a:cs typeface="+mn-cs"/>
              </a:rPr>
              <a:t>The rule about request headers applies to headers that the application sets by calling </a:t>
            </a:r>
            <a:r>
              <a:rPr lang="en-US" sz="1200" b="1" i="0" kern="1200" dirty="0" err="1" smtClean="0">
                <a:solidFill>
                  <a:schemeClr val="tx1"/>
                </a:solidFill>
                <a:effectLst/>
                <a:latin typeface="+mn-lt"/>
                <a:ea typeface="+mn-ea"/>
                <a:cs typeface="+mn-cs"/>
              </a:rPr>
              <a:t>setRequestHeader</a:t>
            </a:r>
            <a:r>
              <a:rPr lang="en-US" sz="1200" b="0" i="0" kern="1200" dirty="0" smtClean="0">
                <a:solidFill>
                  <a:schemeClr val="tx1"/>
                </a:solidFill>
                <a:effectLst/>
                <a:latin typeface="+mn-lt"/>
                <a:ea typeface="+mn-ea"/>
                <a:cs typeface="+mn-cs"/>
              </a:rPr>
              <a:t> on the </a:t>
            </a:r>
            <a:r>
              <a:rPr lang="en-US" sz="1200" b="1" i="0" kern="1200" dirty="0" err="1" smtClean="0">
                <a:solidFill>
                  <a:schemeClr val="tx1"/>
                </a:solidFill>
                <a:effectLst/>
                <a:latin typeface="+mn-lt"/>
                <a:ea typeface="+mn-ea"/>
                <a:cs typeface="+mn-cs"/>
              </a:rPr>
              <a:t>XMLHttpRequest</a:t>
            </a:r>
            <a:r>
              <a:rPr lang="en-US" sz="1200" b="0" i="0" kern="1200" dirty="0" smtClean="0">
                <a:solidFill>
                  <a:schemeClr val="tx1"/>
                </a:solidFill>
                <a:effectLst/>
                <a:latin typeface="+mn-lt"/>
                <a:ea typeface="+mn-ea"/>
                <a:cs typeface="+mn-cs"/>
              </a:rPr>
              <a:t> object. (The CORS specification calls these "author request headers".) The rule does not apply to headers the </a:t>
            </a:r>
            <a:r>
              <a:rPr lang="en-US" sz="1200" b="0" i="1" kern="1200" dirty="0" smtClean="0">
                <a:solidFill>
                  <a:schemeClr val="tx1"/>
                </a:solidFill>
                <a:effectLst/>
                <a:latin typeface="+mn-lt"/>
                <a:ea typeface="+mn-ea"/>
                <a:cs typeface="+mn-cs"/>
              </a:rPr>
              <a:t>browser</a:t>
            </a:r>
            <a:r>
              <a:rPr lang="en-US" sz="1200" b="0" i="0" kern="1200" dirty="0" smtClean="0">
                <a:solidFill>
                  <a:schemeClr val="tx1"/>
                </a:solidFill>
                <a:effectLst/>
                <a:latin typeface="+mn-lt"/>
                <a:ea typeface="+mn-ea"/>
                <a:cs typeface="+mn-cs"/>
              </a:rPr>
              <a:t> can set, such as User-Agent, Host, or Content-Length.</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66</a:t>
            </a:fld>
            <a:endParaRPr lang="hr-HR"/>
          </a:p>
        </p:txBody>
      </p:sp>
    </p:spTree>
    <p:extLst>
      <p:ext uri="{BB962C8B-B14F-4D97-AF65-F5344CB8AC3E}">
        <p14:creationId xmlns:p14="http://schemas.microsoft.com/office/powerpoint/2010/main" val="18056019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smtClean="0"/>
          </a:p>
          <a:p>
            <a:r>
              <a:rPr lang="hr-HR" dirty="0" smtClean="0"/>
              <a:t>Brzi</a:t>
            </a:r>
            <a:r>
              <a:rPr lang="hr-HR" baseline="0" dirty="0" smtClean="0"/>
              <a:t> primjer: </a:t>
            </a:r>
          </a:p>
          <a:p>
            <a:endParaRPr lang="hr-HR" baseline="0" dirty="0" smtClean="0"/>
          </a:p>
          <a:p>
            <a:pPr marL="228600" indent="-228600">
              <a:buAutoNum type="arabicParenR"/>
            </a:pPr>
            <a:r>
              <a:rPr lang="hr-HR" baseline="0" dirty="0" err="1" smtClean="0"/>
              <a:t>Poco</a:t>
            </a:r>
            <a:r>
              <a:rPr lang="hr-HR" baseline="0" dirty="0" smtClean="0"/>
              <a:t> klasa </a:t>
            </a:r>
            <a:r>
              <a:rPr lang="hr-HR" baseline="0" dirty="0" err="1" smtClean="0"/>
              <a:t>Product</a:t>
            </a:r>
            <a:r>
              <a:rPr lang="hr-HR" baseline="0" dirty="0" smtClean="0"/>
              <a:t>, ostaviti samo </a:t>
            </a:r>
            <a:r>
              <a:rPr lang="hr-HR" baseline="0" dirty="0" err="1" smtClean="0"/>
              <a:t>name</a:t>
            </a:r>
            <a:r>
              <a:rPr lang="hr-HR" baseline="0" dirty="0" smtClean="0"/>
              <a:t> i </a:t>
            </a:r>
            <a:r>
              <a:rPr lang="hr-HR" baseline="0" dirty="0" err="1" smtClean="0"/>
              <a:t>price</a:t>
            </a:r>
            <a:r>
              <a:rPr lang="hr-HR" baseline="0" dirty="0" smtClean="0"/>
              <a:t>,</a:t>
            </a:r>
          </a:p>
          <a:p>
            <a:pPr marL="228600" indent="-228600">
              <a:buAutoNum type="arabicParenR"/>
            </a:pPr>
            <a:r>
              <a:rPr lang="hr-HR" baseline="0" dirty="0" smtClean="0"/>
              <a:t>Kreirati </a:t>
            </a:r>
            <a:r>
              <a:rPr lang="hr-HR" baseline="0" dirty="0" err="1" smtClean="0"/>
              <a:t>type</a:t>
            </a:r>
            <a:r>
              <a:rPr lang="hr-HR" baseline="0" dirty="0" smtClean="0"/>
              <a:t> </a:t>
            </a:r>
            <a:r>
              <a:rPr lang="hr-HR" baseline="0" dirty="0" err="1" smtClean="0"/>
              <a:t>converter</a:t>
            </a:r>
            <a:endParaRPr lang="hr-HR" baseline="0" dirty="0" smtClean="0"/>
          </a:p>
          <a:p>
            <a:pPr marL="228600" indent="-228600">
              <a:buAutoNum type="arabicParenR"/>
            </a:pPr>
            <a:r>
              <a:rPr lang="hr-HR" baseline="0" dirty="0" smtClean="0"/>
              <a:t>Registrirati ga povrh </a:t>
            </a:r>
            <a:r>
              <a:rPr lang="hr-HR" baseline="0" dirty="0" err="1" smtClean="0"/>
              <a:t>poco</a:t>
            </a:r>
            <a:r>
              <a:rPr lang="hr-HR" baseline="0" dirty="0" smtClean="0"/>
              <a:t> klase</a:t>
            </a:r>
          </a:p>
          <a:p>
            <a:pPr marL="228600" indent="-228600">
              <a:buAutoNum type="arabicParenR"/>
            </a:pPr>
            <a:r>
              <a:rPr lang="hr-HR" baseline="0" dirty="0" smtClean="0"/>
              <a:t>Rezultat: </a:t>
            </a:r>
            <a:r>
              <a:rPr lang="hr-HR" sz="1200" b="0" i="0" kern="1200" dirty="0" err="1" smtClean="0">
                <a:solidFill>
                  <a:schemeClr val="tx1"/>
                </a:solidFill>
                <a:effectLst/>
                <a:latin typeface="+mn-lt"/>
                <a:ea typeface="+mn-ea"/>
                <a:cs typeface="+mn-cs"/>
              </a:rPr>
              <a:t>public</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HttpResponseMessage</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Get</a:t>
            </a:r>
            <a:r>
              <a:rPr lang="hr-HR" sz="1200" b="0" i="0" kern="1200" dirty="0" smtClean="0">
                <a:solidFill>
                  <a:schemeClr val="tx1"/>
                </a:solidFill>
                <a:effectLst/>
                <a:latin typeface="+mn-lt"/>
                <a:ea typeface="+mn-ea"/>
                <a:cs typeface="+mn-cs"/>
              </a:rPr>
              <a:t>(</a:t>
            </a:r>
            <a:r>
              <a:rPr lang="hr-HR" sz="1200" b="0" i="0" kern="1200" dirty="0" err="1" smtClean="0">
                <a:solidFill>
                  <a:schemeClr val="tx1"/>
                </a:solidFill>
                <a:effectLst/>
                <a:latin typeface="+mn-lt"/>
                <a:ea typeface="+mn-ea"/>
                <a:cs typeface="+mn-cs"/>
              </a:rPr>
              <a:t>Product</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product</a:t>
            </a:r>
            <a:r>
              <a:rPr lang="hr-HR" sz="1200" b="0" i="0" kern="1200" dirty="0" smtClean="0">
                <a:solidFill>
                  <a:schemeClr val="tx1"/>
                </a:solidFill>
                <a:effectLst/>
                <a:latin typeface="+mn-lt"/>
                <a:ea typeface="+mn-ea"/>
                <a:cs typeface="+mn-cs"/>
              </a:rPr>
              <a:t>) { ... }</a:t>
            </a:r>
          </a:p>
          <a:p>
            <a:pPr marL="228600" indent="-228600">
              <a:buAutoNum type="arabicParenR"/>
            </a:pPr>
            <a:r>
              <a:rPr lang="hr-HR" sz="1200" b="0" i="0" kern="1200" dirty="0" smtClean="0">
                <a:solidFill>
                  <a:schemeClr val="tx1"/>
                </a:solidFill>
                <a:effectLst/>
                <a:latin typeface="+mn-lt"/>
                <a:ea typeface="+mn-ea"/>
                <a:cs typeface="+mn-cs"/>
              </a:rPr>
              <a:t>http://localhost/api/products/get?name=some, 100</a:t>
            </a:r>
            <a:r>
              <a:rPr lang="hr-HR" baseline="0" dirty="0" smtClean="0"/>
              <a:t> </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67</a:t>
            </a:fld>
            <a:endParaRPr lang="hr-HR"/>
          </a:p>
        </p:txBody>
      </p:sp>
    </p:spTree>
    <p:extLst>
      <p:ext uri="{BB962C8B-B14F-4D97-AF65-F5344CB8AC3E}">
        <p14:creationId xmlns:p14="http://schemas.microsoft.com/office/powerpoint/2010/main" val="8863472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Web API Dependency Resolver</a:t>
            </a:r>
          </a:p>
          <a:p>
            <a:r>
              <a:rPr lang="en-US" sz="1200" b="0" i="0" kern="1200" dirty="0" smtClean="0">
                <a:solidFill>
                  <a:schemeClr val="tx1"/>
                </a:solidFill>
                <a:effectLst/>
                <a:latin typeface="+mn-lt"/>
                <a:ea typeface="+mn-ea"/>
                <a:cs typeface="+mn-cs"/>
              </a:rPr>
              <a:t>Web API defines the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interface for resolving dependencies. Here is the definition of the interface: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interface</a:t>
            </a:r>
            <a:r>
              <a:rPr lang="en-US" dirty="0" smtClean="0"/>
              <a:t> </a:t>
            </a:r>
            <a:r>
              <a:rPr lang="en-US" sz="1200" kern="1200" dirty="0" err="1" smtClean="0">
                <a:solidFill>
                  <a:schemeClr val="tx1"/>
                </a:solidFill>
                <a:effectLst/>
                <a:latin typeface="+mn-lt"/>
                <a:ea typeface="+mn-ea"/>
                <a:cs typeface="+mn-cs"/>
              </a:rPr>
              <a:t>IDependencyResolver</a:t>
            </a:r>
            <a:r>
              <a:rPr lang="en-US" dirty="0" smtClean="0"/>
              <a:t> : </a:t>
            </a:r>
            <a:r>
              <a:rPr lang="en-US" sz="1200" kern="1200" dirty="0" err="1" smtClean="0">
                <a:solidFill>
                  <a:schemeClr val="tx1"/>
                </a:solidFill>
                <a:effectLst/>
                <a:latin typeface="+mn-lt"/>
                <a:ea typeface="+mn-ea"/>
                <a:cs typeface="+mn-cs"/>
              </a:rPr>
              <a:t>IDependencyScope</a:t>
            </a:r>
            <a:r>
              <a:rPr lang="en-US" dirty="0" smtClean="0"/>
              <a:t>, </a:t>
            </a:r>
            <a:r>
              <a:rPr lang="en-US" sz="1200" kern="1200" dirty="0" err="1" smtClean="0">
                <a:solidFill>
                  <a:schemeClr val="tx1"/>
                </a:solidFill>
                <a:effectLst/>
                <a:latin typeface="+mn-lt"/>
                <a:ea typeface="+mn-ea"/>
                <a:cs typeface="+mn-cs"/>
              </a:rPr>
              <a:t>IDisposable</a:t>
            </a:r>
            <a:r>
              <a:rPr lang="en-US" dirty="0" smtClean="0"/>
              <a:t> { </a:t>
            </a:r>
            <a:r>
              <a:rPr lang="en-US" dirty="0" err="1" smtClean="0"/>
              <a:t>IDependencyScope</a:t>
            </a:r>
            <a:r>
              <a:rPr lang="en-US" dirty="0" smtClean="0"/>
              <a:t> </a:t>
            </a:r>
            <a:r>
              <a:rPr lang="en-US" sz="1200" kern="1200" dirty="0" err="1" smtClean="0">
                <a:solidFill>
                  <a:schemeClr val="tx1"/>
                </a:solidFill>
                <a:effectLst/>
                <a:latin typeface="+mn-lt"/>
                <a:ea typeface="+mn-ea"/>
                <a:cs typeface="+mn-cs"/>
              </a:rPr>
              <a:t>BeginScope</a:t>
            </a:r>
            <a:r>
              <a:rPr lang="en-US" dirty="0" smtClean="0"/>
              <a:t>(); } </a:t>
            </a:r>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interface</a:t>
            </a:r>
            <a:r>
              <a:rPr lang="en-US" dirty="0" smtClean="0"/>
              <a:t> </a:t>
            </a:r>
            <a:r>
              <a:rPr lang="en-US" sz="1200" kern="1200" dirty="0" err="1" smtClean="0">
                <a:solidFill>
                  <a:schemeClr val="tx1"/>
                </a:solidFill>
                <a:effectLst/>
                <a:latin typeface="+mn-lt"/>
                <a:ea typeface="+mn-ea"/>
                <a:cs typeface="+mn-cs"/>
              </a:rPr>
              <a:t>IDependencyScope</a:t>
            </a:r>
            <a:r>
              <a:rPr lang="en-US" dirty="0" smtClean="0"/>
              <a:t> : </a:t>
            </a:r>
            <a:r>
              <a:rPr lang="en-US" sz="1200" kern="1200" dirty="0" err="1" smtClean="0">
                <a:solidFill>
                  <a:schemeClr val="tx1"/>
                </a:solidFill>
                <a:effectLst/>
                <a:latin typeface="+mn-lt"/>
                <a:ea typeface="+mn-ea"/>
                <a:cs typeface="+mn-cs"/>
              </a:rPr>
              <a:t>IDisposable</a:t>
            </a:r>
            <a:r>
              <a:rPr lang="en-US" dirty="0" smtClean="0"/>
              <a:t> { </a:t>
            </a:r>
            <a:r>
              <a:rPr lang="en-US" sz="1200" kern="1200" dirty="0" smtClean="0">
                <a:solidFill>
                  <a:schemeClr val="tx1"/>
                </a:solidFill>
                <a:effectLst/>
                <a:latin typeface="+mn-lt"/>
                <a:ea typeface="+mn-ea"/>
                <a:cs typeface="+mn-cs"/>
              </a:rPr>
              <a:t>object</a:t>
            </a:r>
            <a:r>
              <a:rPr lang="en-US" dirty="0" smtClean="0"/>
              <a:t> </a:t>
            </a:r>
            <a:r>
              <a:rPr lang="en-US" sz="1200" kern="1200" dirty="0" err="1" smtClean="0">
                <a:solidFill>
                  <a:schemeClr val="tx1"/>
                </a:solidFill>
                <a:effectLst/>
                <a:latin typeface="+mn-lt"/>
                <a:ea typeface="+mn-ea"/>
                <a:cs typeface="+mn-cs"/>
              </a:rPr>
              <a:t>GetService</a:t>
            </a:r>
            <a:r>
              <a:rPr lang="en-US" dirty="0" smtClean="0"/>
              <a:t>(Type </a:t>
            </a:r>
            <a:r>
              <a:rPr lang="en-US" dirty="0" err="1" smtClean="0"/>
              <a:t>serviceType</a:t>
            </a:r>
            <a:r>
              <a:rPr lang="en-US" dirty="0" smtClean="0"/>
              <a:t>); </a:t>
            </a:r>
            <a:r>
              <a:rPr lang="en-US" dirty="0" err="1" smtClean="0"/>
              <a:t>IEnumerable</a:t>
            </a:r>
            <a:r>
              <a:rPr lang="en-US" dirty="0" smtClean="0"/>
              <a:t>&lt;</a:t>
            </a:r>
            <a:r>
              <a:rPr lang="en-US" sz="1200" kern="1200" dirty="0" smtClean="0">
                <a:solidFill>
                  <a:schemeClr val="tx1"/>
                </a:solidFill>
                <a:effectLst/>
                <a:latin typeface="+mn-lt"/>
                <a:ea typeface="+mn-ea"/>
                <a:cs typeface="+mn-cs"/>
              </a:rPr>
              <a:t>object</a:t>
            </a:r>
            <a:r>
              <a:rPr lang="en-US" dirty="0" smtClean="0"/>
              <a:t>&gt; </a:t>
            </a:r>
            <a:r>
              <a:rPr lang="en-US" sz="1200" kern="1200" dirty="0" err="1" smtClean="0">
                <a:solidFill>
                  <a:schemeClr val="tx1"/>
                </a:solidFill>
                <a:effectLst/>
                <a:latin typeface="+mn-lt"/>
                <a:ea typeface="+mn-ea"/>
                <a:cs typeface="+mn-cs"/>
              </a:rPr>
              <a:t>GetServices</a:t>
            </a:r>
            <a:r>
              <a:rPr lang="en-US" dirty="0" smtClean="0"/>
              <a:t>(Type </a:t>
            </a:r>
            <a:r>
              <a:rPr lang="en-US" dirty="0" err="1" smtClean="0"/>
              <a:t>serviceType</a:t>
            </a:r>
            <a:r>
              <a:rPr lang="en-US" dirty="0" smtClean="0"/>
              <a:t>); } </a:t>
            </a:r>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IDependencyScope</a:t>
            </a:r>
            <a:r>
              <a:rPr lang="en-US" sz="1200" b="0" i="0" kern="1200" dirty="0" smtClean="0">
                <a:solidFill>
                  <a:schemeClr val="tx1"/>
                </a:solidFill>
                <a:effectLst/>
                <a:latin typeface="+mn-lt"/>
                <a:ea typeface="+mn-ea"/>
                <a:cs typeface="+mn-cs"/>
              </a:rPr>
              <a:t> interface has two methods:</a:t>
            </a:r>
          </a:p>
          <a:p>
            <a:r>
              <a:rPr lang="en-US" sz="1200" b="1" i="0" kern="1200" dirty="0" err="1" smtClean="0">
                <a:solidFill>
                  <a:schemeClr val="tx1"/>
                </a:solidFill>
                <a:effectLst/>
                <a:latin typeface="+mn-lt"/>
                <a:ea typeface="+mn-ea"/>
                <a:cs typeface="+mn-cs"/>
              </a:rPr>
              <a:t>GetService</a:t>
            </a:r>
            <a:r>
              <a:rPr lang="en-US" sz="1200" b="0" i="0" kern="1200" dirty="0" smtClean="0">
                <a:solidFill>
                  <a:schemeClr val="tx1"/>
                </a:solidFill>
                <a:effectLst/>
                <a:latin typeface="+mn-lt"/>
                <a:ea typeface="+mn-ea"/>
                <a:cs typeface="+mn-cs"/>
              </a:rPr>
              <a:t> creates one instance of a type.</a:t>
            </a:r>
          </a:p>
          <a:p>
            <a:r>
              <a:rPr lang="en-US" sz="1200" b="1" i="0" kern="1200" dirty="0" err="1" smtClean="0">
                <a:solidFill>
                  <a:schemeClr val="tx1"/>
                </a:solidFill>
                <a:effectLst/>
                <a:latin typeface="+mn-lt"/>
                <a:ea typeface="+mn-ea"/>
                <a:cs typeface="+mn-cs"/>
              </a:rPr>
              <a:t>GetServices</a:t>
            </a:r>
            <a:r>
              <a:rPr lang="en-US" sz="1200" b="0" i="0" kern="1200" dirty="0" smtClean="0">
                <a:solidFill>
                  <a:schemeClr val="tx1"/>
                </a:solidFill>
                <a:effectLst/>
                <a:latin typeface="+mn-lt"/>
                <a:ea typeface="+mn-ea"/>
                <a:cs typeface="+mn-cs"/>
              </a:rPr>
              <a:t> creates a collection of objects of a specified type.</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method inherits </a:t>
            </a:r>
            <a:r>
              <a:rPr lang="en-US" sz="1200" b="1" i="0" kern="1200" dirty="0" err="1" smtClean="0">
                <a:solidFill>
                  <a:schemeClr val="tx1"/>
                </a:solidFill>
                <a:effectLst/>
                <a:latin typeface="+mn-lt"/>
                <a:ea typeface="+mn-ea"/>
                <a:cs typeface="+mn-cs"/>
              </a:rPr>
              <a:t>IDependencyScope</a:t>
            </a:r>
            <a:r>
              <a:rPr lang="en-US" sz="1200" b="0" i="0" kern="1200" dirty="0" smtClean="0">
                <a:solidFill>
                  <a:schemeClr val="tx1"/>
                </a:solidFill>
                <a:effectLst/>
                <a:latin typeface="+mn-lt"/>
                <a:ea typeface="+mn-ea"/>
                <a:cs typeface="+mn-cs"/>
              </a:rPr>
              <a:t> and adds the </a:t>
            </a:r>
            <a:r>
              <a:rPr lang="en-US" sz="1200" b="1" i="0" kern="1200" dirty="0" err="1" smtClean="0">
                <a:solidFill>
                  <a:schemeClr val="tx1"/>
                </a:solidFill>
                <a:effectLst/>
                <a:latin typeface="+mn-lt"/>
                <a:ea typeface="+mn-ea"/>
                <a:cs typeface="+mn-cs"/>
              </a:rPr>
              <a:t>BeginScope</a:t>
            </a:r>
            <a:r>
              <a:rPr lang="en-US" sz="1200" b="0" i="0" kern="1200" dirty="0" smtClean="0">
                <a:solidFill>
                  <a:schemeClr val="tx1"/>
                </a:solidFill>
                <a:effectLst/>
                <a:latin typeface="+mn-lt"/>
                <a:ea typeface="+mn-ea"/>
                <a:cs typeface="+mn-cs"/>
              </a:rPr>
              <a:t> method. I'll talk about scopes later in this tutorial.</a:t>
            </a:r>
          </a:p>
          <a:p>
            <a:r>
              <a:rPr lang="en-US" sz="1200" b="0" i="0" kern="1200" dirty="0" smtClean="0">
                <a:solidFill>
                  <a:schemeClr val="tx1"/>
                </a:solidFill>
                <a:effectLst/>
                <a:latin typeface="+mn-lt"/>
                <a:ea typeface="+mn-ea"/>
                <a:cs typeface="+mn-cs"/>
              </a:rPr>
              <a:t>When Web API creates a controller instance, it first calls </a:t>
            </a:r>
            <a:r>
              <a:rPr lang="en-US" sz="1200" b="1" i="0" kern="1200" dirty="0" err="1" smtClean="0">
                <a:solidFill>
                  <a:schemeClr val="tx1"/>
                </a:solidFill>
                <a:effectLst/>
                <a:latin typeface="+mn-lt"/>
                <a:ea typeface="+mn-ea"/>
                <a:cs typeface="+mn-cs"/>
              </a:rPr>
              <a:t>IDependencyResolver.GetService</a:t>
            </a:r>
            <a:r>
              <a:rPr lang="en-US" sz="1200" b="0" i="0" kern="1200" dirty="0" smtClean="0">
                <a:solidFill>
                  <a:schemeClr val="tx1"/>
                </a:solidFill>
                <a:effectLst/>
                <a:latin typeface="+mn-lt"/>
                <a:ea typeface="+mn-ea"/>
                <a:cs typeface="+mn-cs"/>
              </a:rPr>
              <a:t>, passing in the controller type. You can use this extensibility hook to create the controller, resolving any dependencies. If </a:t>
            </a:r>
            <a:r>
              <a:rPr lang="en-US" sz="1200" b="1" i="0" kern="1200" dirty="0" err="1" smtClean="0">
                <a:solidFill>
                  <a:schemeClr val="tx1"/>
                </a:solidFill>
                <a:effectLst/>
                <a:latin typeface="+mn-lt"/>
                <a:ea typeface="+mn-ea"/>
                <a:cs typeface="+mn-cs"/>
              </a:rPr>
              <a:t>GetService</a:t>
            </a:r>
            <a:r>
              <a:rPr lang="en-US" sz="1200" b="0" i="0" kern="1200" dirty="0" smtClean="0">
                <a:solidFill>
                  <a:schemeClr val="tx1"/>
                </a:solidFill>
                <a:effectLst/>
                <a:latin typeface="+mn-lt"/>
                <a:ea typeface="+mn-ea"/>
                <a:cs typeface="+mn-cs"/>
              </a:rPr>
              <a:t> returns null, Web API looks for a </a:t>
            </a:r>
            <a:r>
              <a:rPr lang="en-US" sz="1200" b="0" i="0" kern="1200" dirty="0" err="1" smtClean="0">
                <a:solidFill>
                  <a:schemeClr val="tx1"/>
                </a:solidFill>
                <a:effectLst/>
                <a:latin typeface="+mn-lt"/>
                <a:ea typeface="+mn-ea"/>
                <a:cs typeface="+mn-cs"/>
              </a:rPr>
              <a:t>parameterless</a:t>
            </a:r>
            <a:r>
              <a:rPr lang="en-US" sz="1200" b="0" i="0" kern="1200" dirty="0" smtClean="0">
                <a:solidFill>
                  <a:schemeClr val="tx1"/>
                </a:solidFill>
                <a:effectLst/>
                <a:latin typeface="+mn-lt"/>
                <a:ea typeface="+mn-ea"/>
                <a:cs typeface="+mn-cs"/>
              </a:rPr>
              <a:t> constructor on the controller class.</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Dependency Resolution with the Unity Container</a:t>
            </a:r>
          </a:p>
          <a:p>
            <a:r>
              <a:rPr lang="en-US" sz="1200" b="0" i="0" kern="1200" dirty="0" smtClean="0">
                <a:solidFill>
                  <a:schemeClr val="tx1"/>
                </a:solidFill>
                <a:effectLst/>
                <a:latin typeface="+mn-lt"/>
                <a:ea typeface="+mn-ea"/>
                <a:cs typeface="+mn-cs"/>
              </a:rPr>
              <a:t>Although you could write a complete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implementation from scratch, the interface is really designed to act as bridge between Web API and existing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containers.</a:t>
            </a:r>
          </a:p>
          <a:p>
            <a:r>
              <a:rPr lang="en-US" sz="1200" b="0" i="0" kern="1200" dirty="0" smtClean="0">
                <a:solidFill>
                  <a:schemeClr val="tx1"/>
                </a:solidFill>
                <a:effectLst/>
                <a:latin typeface="+mn-lt"/>
                <a:ea typeface="+mn-ea"/>
                <a:cs typeface="+mn-cs"/>
              </a:rPr>
              <a:t>An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 is a software component that is responsible for managing dependencies. You register types with the container, and then use the container to create objects. The container automatically figures out the dependency relations. Many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containers also allow you to control things like object lifetime and scope.</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or this tutorial, we'll use </a:t>
            </a:r>
            <a:r>
              <a:rPr lang="en-US" sz="1200" b="0" i="0" u="none" strike="noStrike" kern="1200" dirty="0" smtClean="0">
                <a:solidFill>
                  <a:schemeClr val="tx1"/>
                </a:solidFill>
                <a:effectLst/>
                <a:latin typeface="+mn-lt"/>
                <a:ea typeface="+mn-ea"/>
                <a:cs typeface="+mn-cs"/>
                <a:hlinkClick r:id="rId3"/>
              </a:rPr>
              <a:t>Unity</a:t>
            </a:r>
            <a:r>
              <a:rPr lang="en-US" sz="1200" b="0" i="0" kern="1200" dirty="0" smtClean="0">
                <a:solidFill>
                  <a:schemeClr val="tx1"/>
                </a:solidFill>
                <a:effectLst/>
                <a:latin typeface="+mn-lt"/>
                <a:ea typeface="+mn-ea"/>
                <a:cs typeface="+mn-cs"/>
              </a:rPr>
              <a:t> from Microsoft Patterns &amp; Practices. (Other popular libraries include </a:t>
            </a:r>
            <a:r>
              <a:rPr lang="en-US" sz="1200" b="0" i="0" u="none" strike="noStrike" kern="1200" dirty="0" smtClean="0">
                <a:solidFill>
                  <a:schemeClr val="tx1"/>
                </a:solidFill>
                <a:effectLst/>
                <a:latin typeface="+mn-lt"/>
                <a:ea typeface="+mn-ea"/>
                <a:cs typeface="+mn-cs"/>
                <a:hlinkClick r:id="rId4"/>
              </a:rPr>
              <a:t>Castle Windsor</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5"/>
              </a:rPr>
              <a:t>Spring.Net</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6"/>
              </a:rPr>
              <a:t>Autofac</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7"/>
              </a:rPr>
              <a:t>Ninject</a:t>
            </a:r>
            <a:r>
              <a:rPr lang="en-US" sz="1200" b="0" i="0"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hlinkClick r:id="rId8"/>
              </a:rPr>
              <a:t>StructureMap</a:t>
            </a:r>
            <a:r>
              <a:rPr lang="en-US" sz="1200" b="0" i="0" kern="1200" dirty="0" smtClean="0">
                <a:solidFill>
                  <a:schemeClr val="tx1"/>
                </a:solidFill>
                <a:effectLst/>
                <a:latin typeface="+mn-lt"/>
                <a:ea typeface="+mn-ea"/>
                <a:cs typeface="+mn-cs"/>
              </a:rPr>
              <a:t>.) </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Here is an implementation of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that wraps a Unity container.</a:t>
            </a:r>
          </a:p>
          <a:p>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68</a:t>
            </a:fld>
            <a:endParaRPr lang="hr-HR"/>
          </a:p>
        </p:txBody>
      </p:sp>
    </p:spTree>
    <p:extLst>
      <p:ext uri="{BB962C8B-B14F-4D97-AF65-F5344CB8AC3E}">
        <p14:creationId xmlns:p14="http://schemas.microsoft.com/office/powerpoint/2010/main" val="39815446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Web API Dependency Resolver</a:t>
            </a:r>
          </a:p>
          <a:p>
            <a:r>
              <a:rPr lang="en-US" sz="1200" b="0" i="0" kern="1200" dirty="0" smtClean="0">
                <a:solidFill>
                  <a:schemeClr val="tx1"/>
                </a:solidFill>
                <a:effectLst/>
                <a:latin typeface="+mn-lt"/>
                <a:ea typeface="+mn-ea"/>
                <a:cs typeface="+mn-cs"/>
              </a:rPr>
              <a:t>Web API defines the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interface for resolving dependencies. Here is the definition of the interface: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interface</a:t>
            </a:r>
            <a:r>
              <a:rPr lang="en-US" dirty="0" smtClean="0"/>
              <a:t> </a:t>
            </a:r>
            <a:r>
              <a:rPr lang="en-US" sz="1200" kern="1200" dirty="0" err="1" smtClean="0">
                <a:solidFill>
                  <a:schemeClr val="tx1"/>
                </a:solidFill>
                <a:effectLst/>
                <a:latin typeface="+mn-lt"/>
                <a:ea typeface="+mn-ea"/>
                <a:cs typeface="+mn-cs"/>
              </a:rPr>
              <a:t>IDependencyResolver</a:t>
            </a:r>
            <a:r>
              <a:rPr lang="en-US" dirty="0" smtClean="0"/>
              <a:t> : </a:t>
            </a:r>
            <a:r>
              <a:rPr lang="en-US" sz="1200" kern="1200" dirty="0" err="1" smtClean="0">
                <a:solidFill>
                  <a:schemeClr val="tx1"/>
                </a:solidFill>
                <a:effectLst/>
                <a:latin typeface="+mn-lt"/>
                <a:ea typeface="+mn-ea"/>
                <a:cs typeface="+mn-cs"/>
              </a:rPr>
              <a:t>IDependencyScope</a:t>
            </a:r>
            <a:r>
              <a:rPr lang="en-US" dirty="0" smtClean="0"/>
              <a:t>, </a:t>
            </a:r>
            <a:r>
              <a:rPr lang="en-US" sz="1200" kern="1200" dirty="0" err="1" smtClean="0">
                <a:solidFill>
                  <a:schemeClr val="tx1"/>
                </a:solidFill>
                <a:effectLst/>
                <a:latin typeface="+mn-lt"/>
                <a:ea typeface="+mn-ea"/>
                <a:cs typeface="+mn-cs"/>
              </a:rPr>
              <a:t>IDisposable</a:t>
            </a:r>
            <a:r>
              <a:rPr lang="en-US" dirty="0" smtClean="0"/>
              <a:t> { </a:t>
            </a:r>
            <a:r>
              <a:rPr lang="en-US" dirty="0" err="1" smtClean="0"/>
              <a:t>IDependencyScope</a:t>
            </a:r>
            <a:r>
              <a:rPr lang="en-US" dirty="0" smtClean="0"/>
              <a:t> </a:t>
            </a:r>
            <a:r>
              <a:rPr lang="en-US" sz="1200" kern="1200" dirty="0" err="1" smtClean="0">
                <a:solidFill>
                  <a:schemeClr val="tx1"/>
                </a:solidFill>
                <a:effectLst/>
                <a:latin typeface="+mn-lt"/>
                <a:ea typeface="+mn-ea"/>
                <a:cs typeface="+mn-cs"/>
              </a:rPr>
              <a:t>BeginScope</a:t>
            </a:r>
            <a:r>
              <a:rPr lang="en-US" dirty="0" smtClean="0"/>
              <a:t>(); } </a:t>
            </a:r>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interface</a:t>
            </a:r>
            <a:r>
              <a:rPr lang="en-US" dirty="0" smtClean="0"/>
              <a:t> </a:t>
            </a:r>
            <a:r>
              <a:rPr lang="en-US" sz="1200" kern="1200" dirty="0" err="1" smtClean="0">
                <a:solidFill>
                  <a:schemeClr val="tx1"/>
                </a:solidFill>
                <a:effectLst/>
                <a:latin typeface="+mn-lt"/>
                <a:ea typeface="+mn-ea"/>
                <a:cs typeface="+mn-cs"/>
              </a:rPr>
              <a:t>IDependencyScope</a:t>
            </a:r>
            <a:r>
              <a:rPr lang="en-US" dirty="0" smtClean="0"/>
              <a:t> : </a:t>
            </a:r>
            <a:r>
              <a:rPr lang="en-US" sz="1200" kern="1200" dirty="0" err="1" smtClean="0">
                <a:solidFill>
                  <a:schemeClr val="tx1"/>
                </a:solidFill>
                <a:effectLst/>
                <a:latin typeface="+mn-lt"/>
                <a:ea typeface="+mn-ea"/>
                <a:cs typeface="+mn-cs"/>
              </a:rPr>
              <a:t>IDisposable</a:t>
            </a:r>
            <a:r>
              <a:rPr lang="en-US" dirty="0" smtClean="0"/>
              <a:t> { </a:t>
            </a:r>
            <a:r>
              <a:rPr lang="en-US" sz="1200" kern="1200" dirty="0" smtClean="0">
                <a:solidFill>
                  <a:schemeClr val="tx1"/>
                </a:solidFill>
                <a:effectLst/>
                <a:latin typeface="+mn-lt"/>
                <a:ea typeface="+mn-ea"/>
                <a:cs typeface="+mn-cs"/>
              </a:rPr>
              <a:t>object</a:t>
            </a:r>
            <a:r>
              <a:rPr lang="en-US" dirty="0" smtClean="0"/>
              <a:t> </a:t>
            </a:r>
            <a:r>
              <a:rPr lang="en-US" sz="1200" kern="1200" dirty="0" err="1" smtClean="0">
                <a:solidFill>
                  <a:schemeClr val="tx1"/>
                </a:solidFill>
                <a:effectLst/>
                <a:latin typeface="+mn-lt"/>
                <a:ea typeface="+mn-ea"/>
                <a:cs typeface="+mn-cs"/>
              </a:rPr>
              <a:t>GetService</a:t>
            </a:r>
            <a:r>
              <a:rPr lang="en-US" dirty="0" smtClean="0"/>
              <a:t>(Type </a:t>
            </a:r>
            <a:r>
              <a:rPr lang="en-US" dirty="0" err="1" smtClean="0"/>
              <a:t>serviceType</a:t>
            </a:r>
            <a:r>
              <a:rPr lang="en-US" dirty="0" smtClean="0"/>
              <a:t>); </a:t>
            </a:r>
            <a:r>
              <a:rPr lang="en-US" dirty="0" err="1" smtClean="0"/>
              <a:t>IEnumerable</a:t>
            </a:r>
            <a:r>
              <a:rPr lang="en-US" dirty="0" smtClean="0"/>
              <a:t>&lt;</a:t>
            </a:r>
            <a:r>
              <a:rPr lang="en-US" sz="1200" kern="1200" dirty="0" smtClean="0">
                <a:solidFill>
                  <a:schemeClr val="tx1"/>
                </a:solidFill>
                <a:effectLst/>
                <a:latin typeface="+mn-lt"/>
                <a:ea typeface="+mn-ea"/>
                <a:cs typeface="+mn-cs"/>
              </a:rPr>
              <a:t>object</a:t>
            </a:r>
            <a:r>
              <a:rPr lang="en-US" dirty="0" smtClean="0"/>
              <a:t>&gt; </a:t>
            </a:r>
            <a:r>
              <a:rPr lang="en-US" sz="1200" kern="1200" dirty="0" err="1" smtClean="0">
                <a:solidFill>
                  <a:schemeClr val="tx1"/>
                </a:solidFill>
                <a:effectLst/>
                <a:latin typeface="+mn-lt"/>
                <a:ea typeface="+mn-ea"/>
                <a:cs typeface="+mn-cs"/>
              </a:rPr>
              <a:t>GetServices</a:t>
            </a:r>
            <a:r>
              <a:rPr lang="en-US" dirty="0" smtClean="0"/>
              <a:t>(Type </a:t>
            </a:r>
            <a:r>
              <a:rPr lang="en-US" dirty="0" err="1" smtClean="0"/>
              <a:t>serviceType</a:t>
            </a:r>
            <a:r>
              <a:rPr lang="en-US" dirty="0" smtClean="0"/>
              <a:t>); } </a:t>
            </a:r>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IDependencyScope</a:t>
            </a:r>
            <a:r>
              <a:rPr lang="en-US" sz="1200" b="0" i="0" kern="1200" dirty="0" smtClean="0">
                <a:solidFill>
                  <a:schemeClr val="tx1"/>
                </a:solidFill>
                <a:effectLst/>
                <a:latin typeface="+mn-lt"/>
                <a:ea typeface="+mn-ea"/>
                <a:cs typeface="+mn-cs"/>
              </a:rPr>
              <a:t> interface has two methods:</a:t>
            </a:r>
          </a:p>
          <a:p>
            <a:r>
              <a:rPr lang="en-US" sz="1200" b="1" i="0" kern="1200" dirty="0" err="1" smtClean="0">
                <a:solidFill>
                  <a:schemeClr val="tx1"/>
                </a:solidFill>
                <a:effectLst/>
                <a:latin typeface="+mn-lt"/>
                <a:ea typeface="+mn-ea"/>
                <a:cs typeface="+mn-cs"/>
              </a:rPr>
              <a:t>GetService</a:t>
            </a:r>
            <a:r>
              <a:rPr lang="en-US" sz="1200" b="0" i="0" kern="1200" dirty="0" smtClean="0">
                <a:solidFill>
                  <a:schemeClr val="tx1"/>
                </a:solidFill>
                <a:effectLst/>
                <a:latin typeface="+mn-lt"/>
                <a:ea typeface="+mn-ea"/>
                <a:cs typeface="+mn-cs"/>
              </a:rPr>
              <a:t> creates one instance of a type.</a:t>
            </a:r>
          </a:p>
          <a:p>
            <a:r>
              <a:rPr lang="en-US" sz="1200" b="1" i="0" kern="1200" dirty="0" err="1" smtClean="0">
                <a:solidFill>
                  <a:schemeClr val="tx1"/>
                </a:solidFill>
                <a:effectLst/>
                <a:latin typeface="+mn-lt"/>
                <a:ea typeface="+mn-ea"/>
                <a:cs typeface="+mn-cs"/>
              </a:rPr>
              <a:t>GetServices</a:t>
            </a:r>
            <a:r>
              <a:rPr lang="en-US" sz="1200" b="0" i="0" kern="1200" dirty="0" smtClean="0">
                <a:solidFill>
                  <a:schemeClr val="tx1"/>
                </a:solidFill>
                <a:effectLst/>
                <a:latin typeface="+mn-lt"/>
                <a:ea typeface="+mn-ea"/>
                <a:cs typeface="+mn-cs"/>
              </a:rPr>
              <a:t> creates a collection of objects of a specified type.</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method inherits </a:t>
            </a:r>
            <a:r>
              <a:rPr lang="en-US" sz="1200" b="1" i="0" kern="1200" dirty="0" err="1" smtClean="0">
                <a:solidFill>
                  <a:schemeClr val="tx1"/>
                </a:solidFill>
                <a:effectLst/>
                <a:latin typeface="+mn-lt"/>
                <a:ea typeface="+mn-ea"/>
                <a:cs typeface="+mn-cs"/>
              </a:rPr>
              <a:t>IDependencyScope</a:t>
            </a:r>
            <a:r>
              <a:rPr lang="en-US" sz="1200" b="0" i="0" kern="1200" dirty="0" smtClean="0">
                <a:solidFill>
                  <a:schemeClr val="tx1"/>
                </a:solidFill>
                <a:effectLst/>
                <a:latin typeface="+mn-lt"/>
                <a:ea typeface="+mn-ea"/>
                <a:cs typeface="+mn-cs"/>
              </a:rPr>
              <a:t> and adds the </a:t>
            </a:r>
            <a:r>
              <a:rPr lang="en-US" sz="1200" b="1" i="0" kern="1200" dirty="0" err="1" smtClean="0">
                <a:solidFill>
                  <a:schemeClr val="tx1"/>
                </a:solidFill>
                <a:effectLst/>
                <a:latin typeface="+mn-lt"/>
                <a:ea typeface="+mn-ea"/>
                <a:cs typeface="+mn-cs"/>
              </a:rPr>
              <a:t>BeginScope</a:t>
            </a:r>
            <a:r>
              <a:rPr lang="en-US" sz="1200" b="0" i="0" kern="1200" dirty="0" smtClean="0">
                <a:solidFill>
                  <a:schemeClr val="tx1"/>
                </a:solidFill>
                <a:effectLst/>
                <a:latin typeface="+mn-lt"/>
                <a:ea typeface="+mn-ea"/>
                <a:cs typeface="+mn-cs"/>
              </a:rPr>
              <a:t> method. I'll talk about scopes later in this tutorial.</a:t>
            </a:r>
          </a:p>
          <a:p>
            <a:r>
              <a:rPr lang="en-US" sz="1200" b="0" i="0" kern="1200" dirty="0" smtClean="0">
                <a:solidFill>
                  <a:schemeClr val="tx1"/>
                </a:solidFill>
                <a:effectLst/>
                <a:latin typeface="+mn-lt"/>
                <a:ea typeface="+mn-ea"/>
                <a:cs typeface="+mn-cs"/>
              </a:rPr>
              <a:t>When Web API creates a controller instance, it first calls </a:t>
            </a:r>
            <a:r>
              <a:rPr lang="en-US" sz="1200" b="1" i="0" kern="1200" dirty="0" err="1" smtClean="0">
                <a:solidFill>
                  <a:schemeClr val="tx1"/>
                </a:solidFill>
                <a:effectLst/>
                <a:latin typeface="+mn-lt"/>
                <a:ea typeface="+mn-ea"/>
                <a:cs typeface="+mn-cs"/>
              </a:rPr>
              <a:t>IDependencyResolver.GetService</a:t>
            </a:r>
            <a:r>
              <a:rPr lang="en-US" sz="1200" b="0" i="0" kern="1200" dirty="0" smtClean="0">
                <a:solidFill>
                  <a:schemeClr val="tx1"/>
                </a:solidFill>
                <a:effectLst/>
                <a:latin typeface="+mn-lt"/>
                <a:ea typeface="+mn-ea"/>
                <a:cs typeface="+mn-cs"/>
              </a:rPr>
              <a:t>, passing in the controller type. You can use this extensibility hook to create the controller, resolving any dependencies. If </a:t>
            </a:r>
            <a:r>
              <a:rPr lang="en-US" sz="1200" b="1" i="0" kern="1200" dirty="0" err="1" smtClean="0">
                <a:solidFill>
                  <a:schemeClr val="tx1"/>
                </a:solidFill>
                <a:effectLst/>
                <a:latin typeface="+mn-lt"/>
                <a:ea typeface="+mn-ea"/>
                <a:cs typeface="+mn-cs"/>
              </a:rPr>
              <a:t>GetService</a:t>
            </a:r>
            <a:r>
              <a:rPr lang="en-US" sz="1200" b="0" i="0" kern="1200" dirty="0" smtClean="0">
                <a:solidFill>
                  <a:schemeClr val="tx1"/>
                </a:solidFill>
                <a:effectLst/>
                <a:latin typeface="+mn-lt"/>
                <a:ea typeface="+mn-ea"/>
                <a:cs typeface="+mn-cs"/>
              </a:rPr>
              <a:t> returns null, Web API looks for a </a:t>
            </a:r>
            <a:r>
              <a:rPr lang="en-US" sz="1200" b="0" i="0" kern="1200" dirty="0" err="1" smtClean="0">
                <a:solidFill>
                  <a:schemeClr val="tx1"/>
                </a:solidFill>
                <a:effectLst/>
                <a:latin typeface="+mn-lt"/>
                <a:ea typeface="+mn-ea"/>
                <a:cs typeface="+mn-cs"/>
              </a:rPr>
              <a:t>parameterless</a:t>
            </a:r>
            <a:r>
              <a:rPr lang="en-US" sz="1200" b="0" i="0" kern="1200" dirty="0" smtClean="0">
                <a:solidFill>
                  <a:schemeClr val="tx1"/>
                </a:solidFill>
                <a:effectLst/>
                <a:latin typeface="+mn-lt"/>
                <a:ea typeface="+mn-ea"/>
                <a:cs typeface="+mn-cs"/>
              </a:rPr>
              <a:t> constructor on the controller class.</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Dependency Resolution with the Unity Container</a:t>
            </a:r>
          </a:p>
          <a:p>
            <a:r>
              <a:rPr lang="en-US" sz="1200" b="0" i="0" kern="1200" dirty="0" smtClean="0">
                <a:solidFill>
                  <a:schemeClr val="tx1"/>
                </a:solidFill>
                <a:effectLst/>
                <a:latin typeface="+mn-lt"/>
                <a:ea typeface="+mn-ea"/>
                <a:cs typeface="+mn-cs"/>
              </a:rPr>
              <a:t>Although you could write a complete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implementation from scratch, the interface is really designed to act as bridge between Web API and existing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containers.</a:t>
            </a:r>
          </a:p>
          <a:p>
            <a:r>
              <a:rPr lang="en-US" sz="1200" b="0" i="0" kern="1200" dirty="0" smtClean="0">
                <a:solidFill>
                  <a:schemeClr val="tx1"/>
                </a:solidFill>
                <a:effectLst/>
                <a:latin typeface="+mn-lt"/>
                <a:ea typeface="+mn-ea"/>
                <a:cs typeface="+mn-cs"/>
              </a:rPr>
              <a:t>An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 is a software component that is responsible for managing dependencies. You register types with the container, and then use the container to create objects. The container automatically figures out the dependency relations. Many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containers also allow you to control things like object lifetime and scope.</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or this tutorial, we'll use </a:t>
            </a:r>
            <a:r>
              <a:rPr lang="en-US" sz="1200" b="0" i="0" u="none" strike="noStrike" kern="1200" dirty="0" smtClean="0">
                <a:solidFill>
                  <a:schemeClr val="tx1"/>
                </a:solidFill>
                <a:effectLst/>
                <a:latin typeface="+mn-lt"/>
                <a:ea typeface="+mn-ea"/>
                <a:cs typeface="+mn-cs"/>
                <a:hlinkClick r:id="rId3"/>
              </a:rPr>
              <a:t>Unity</a:t>
            </a:r>
            <a:r>
              <a:rPr lang="en-US" sz="1200" b="0" i="0" kern="1200" dirty="0" smtClean="0">
                <a:solidFill>
                  <a:schemeClr val="tx1"/>
                </a:solidFill>
                <a:effectLst/>
                <a:latin typeface="+mn-lt"/>
                <a:ea typeface="+mn-ea"/>
                <a:cs typeface="+mn-cs"/>
              </a:rPr>
              <a:t> from Microsoft Patterns &amp; Practices. (Other popular libraries include </a:t>
            </a:r>
            <a:r>
              <a:rPr lang="en-US" sz="1200" b="0" i="0" u="none" strike="noStrike" kern="1200" dirty="0" smtClean="0">
                <a:solidFill>
                  <a:schemeClr val="tx1"/>
                </a:solidFill>
                <a:effectLst/>
                <a:latin typeface="+mn-lt"/>
                <a:ea typeface="+mn-ea"/>
                <a:cs typeface="+mn-cs"/>
                <a:hlinkClick r:id="rId4"/>
              </a:rPr>
              <a:t>Castle Windsor</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5"/>
              </a:rPr>
              <a:t>Spring.Net</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6"/>
              </a:rPr>
              <a:t>Autofac</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7"/>
              </a:rPr>
              <a:t>Ninject</a:t>
            </a:r>
            <a:r>
              <a:rPr lang="en-US" sz="1200" b="0" i="0"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hlinkClick r:id="rId8"/>
              </a:rPr>
              <a:t>StructureMap</a:t>
            </a:r>
            <a:r>
              <a:rPr lang="en-US" sz="1200" b="0" i="0" kern="1200" dirty="0" smtClean="0">
                <a:solidFill>
                  <a:schemeClr val="tx1"/>
                </a:solidFill>
                <a:effectLst/>
                <a:latin typeface="+mn-lt"/>
                <a:ea typeface="+mn-ea"/>
                <a:cs typeface="+mn-cs"/>
              </a:rPr>
              <a:t>.) </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Here is an implementation of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that wraps a Unity container.</a:t>
            </a:r>
          </a:p>
          <a:p>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71</a:t>
            </a:fld>
            <a:endParaRPr lang="hr-HR"/>
          </a:p>
        </p:txBody>
      </p:sp>
    </p:spTree>
    <p:extLst>
      <p:ext uri="{BB962C8B-B14F-4D97-AF65-F5344CB8AC3E}">
        <p14:creationId xmlns:p14="http://schemas.microsoft.com/office/powerpoint/2010/main" val="8491650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smtClean="0"/>
          </a:p>
          <a:p>
            <a:r>
              <a:rPr lang="hr-HR" dirty="0" smtClean="0"/>
              <a:t>https://msdn.microsoft.com/en-us/magazine/dn201748.aspx</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72</a:t>
            </a:fld>
            <a:endParaRPr lang="hr-HR"/>
          </a:p>
        </p:txBody>
      </p:sp>
    </p:spTree>
    <p:extLst>
      <p:ext uri="{BB962C8B-B14F-4D97-AF65-F5344CB8AC3E}">
        <p14:creationId xmlns:p14="http://schemas.microsoft.com/office/powerpoint/2010/main" val="30869466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http://www.c-sharpcorner.com/article/unit-testing-controllers-in-web-api/</a:t>
            </a:r>
          </a:p>
          <a:p>
            <a:r>
              <a:rPr lang="hr-HR" dirty="0" smtClean="0"/>
              <a:t>https://github.com/aspnet/Docs/blob/master/aspnet/web-api/overview/testing-and-debugging/unit-testing-with-aspnet-web-api.md</a:t>
            </a:r>
          </a:p>
          <a:p>
            <a:r>
              <a:rPr lang="hr-HR" dirty="0" smtClean="0"/>
              <a:t>https://github.com/aspnet/Docs/tree/master/aspnet/web-api/overview/testing-and-debugging/mocking-entity-framework-when-unit-testing-aspnet-web-api-2/samples</a:t>
            </a:r>
          </a:p>
          <a:p>
            <a:r>
              <a:rPr lang="hr-HR" dirty="0" smtClean="0"/>
              <a:t>https://docs.microsoft.com/en-us/aspnet/web-api/overview/advanced/dependency-injection</a:t>
            </a:r>
          </a:p>
          <a:p>
            <a:r>
              <a:rPr lang="hr-HR" dirty="0" smtClean="0"/>
              <a:t>https://github.com/devtrends/Unity.WebAPI</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73</a:t>
            </a:fld>
            <a:endParaRPr lang="hr-HR"/>
          </a:p>
        </p:txBody>
      </p:sp>
    </p:spTree>
    <p:extLst>
      <p:ext uri="{BB962C8B-B14F-4D97-AF65-F5344CB8AC3E}">
        <p14:creationId xmlns:p14="http://schemas.microsoft.com/office/powerpoint/2010/main" val="1578698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10</a:t>
            </a:fld>
            <a:endParaRPr lang="hr-HR"/>
          </a:p>
        </p:txBody>
      </p:sp>
    </p:spTree>
    <p:extLst>
      <p:ext uri="{BB962C8B-B14F-4D97-AF65-F5344CB8AC3E}">
        <p14:creationId xmlns:p14="http://schemas.microsoft.com/office/powerpoint/2010/main" val="135309399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http://chimera.labs.oreilly.com/books/1234000001708/ch17.html#_unit_testing_an_apicontroller</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74</a:t>
            </a:fld>
            <a:endParaRPr lang="hr-HR"/>
          </a:p>
        </p:txBody>
      </p:sp>
    </p:spTree>
    <p:extLst>
      <p:ext uri="{BB962C8B-B14F-4D97-AF65-F5344CB8AC3E}">
        <p14:creationId xmlns:p14="http://schemas.microsoft.com/office/powerpoint/2010/main" val="2641711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smtClean="0"/>
          </a:p>
          <a:p>
            <a:r>
              <a:rPr lang="hr-HR" dirty="0" smtClean="0"/>
              <a:t>https://docs.microsoft.com/en-us/aspnet/web-api/overview/advanced/configuring-aspnet-web-api</a:t>
            </a:r>
          </a:p>
          <a:p>
            <a:r>
              <a:rPr lang="hr-HR" dirty="0" smtClean="0"/>
              <a:t>https://docs.microsoft.com/en-us/aspnet/web-api/overview/advanced/configuring-aspnet-web-api#services</a:t>
            </a:r>
          </a:p>
          <a:p>
            <a:endParaRPr lang="hr-HR" dirty="0" smtClean="0"/>
          </a:p>
          <a:p>
            <a:r>
              <a:rPr lang="hr-HR" dirty="0" smtClean="0"/>
              <a:t>http://www.ryansouthgate.com/2015/07/17/web-api-2-includeerrordetailpolicy/</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11</a:t>
            </a:fld>
            <a:endParaRPr lang="hr-HR"/>
          </a:p>
        </p:txBody>
      </p:sp>
    </p:spTree>
    <p:extLst>
      <p:ext uri="{BB962C8B-B14F-4D97-AF65-F5344CB8AC3E}">
        <p14:creationId xmlns:p14="http://schemas.microsoft.com/office/powerpoint/2010/main" val="1032897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provide your own implementation for any of these interfaces, use the </a:t>
            </a:r>
            <a:r>
              <a:rPr lang="en-US" sz="1200" b="1" i="0" kern="1200" dirty="0" smtClean="0">
                <a:solidFill>
                  <a:schemeClr val="tx1"/>
                </a:solidFill>
                <a:effectLst/>
                <a:latin typeface="+mn-lt"/>
                <a:ea typeface="+mn-ea"/>
                <a:cs typeface="+mn-cs"/>
              </a:rPr>
              <a:t>Services</a:t>
            </a:r>
            <a:r>
              <a:rPr lang="en-US" sz="1200" b="0" i="0" kern="1200" dirty="0" smtClean="0">
                <a:solidFill>
                  <a:schemeClr val="tx1"/>
                </a:solidFill>
                <a:effectLst/>
                <a:latin typeface="+mn-lt"/>
                <a:ea typeface="+mn-ea"/>
                <a:cs typeface="+mn-cs"/>
              </a:rPr>
              <a:t> collection on the </a:t>
            </a:r>
            <a:r>
              <a:rPr lang="en-US" sz="1200" b="1" i="0" kern="1200" dirty="0" err="1" smtClean="0">
                <a:solidFill>
                  <a:schemeClr val="tx1"/>
                </a:solidFill>
                <a:effectLst/>
                <a:latin typeface="+mn-lt"/>
                <a:ea typeface="+mn-ea"/>
                <a:cs typeface="+mn-cs"/>
              </a:rPr>
              <a:t>HttpConfiguration</a:t>
            </a:r>
            <a:r>
              <a:rPr lang="en-US" sz="1200" b="0" i="0" kern="1200" dirty="0" smtClean="0">
                <a:solidFill>
                  <a:schemeClr val="tx1"/>
                </a:solidFill>
                <a:effectLst/>
                <a:latin typeface="+mn-lt"/>
                <a:ea typeface="+mn-ea"/>
                <a:cs typeface="+mn-cs"/>
              </a:rPr>
              <a:t> object:</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add a custom implementation to a multi-instance service, call </a:t>
            </a:r>
            <a:r>
              <a:rPr lang="en-US" sz="1200" b="1" i="0" kern="1200" dirty="0" smtClean="0">
                <a:solidFill>
                  <a:schemeClr val="tx1"/>
                </a:solidFill>
                <a:effectLst/>
                <a:latin typeface="+mn-lt"/>
                <a:ea typeface="+mn-ea"/>
                <a:cs typeface="+mn-cs"/>
              </a:rPr>
              <a:t>Add</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Insert</a:t>
            </a:r>
            <a:r>
              <a:rPr lang="en-US" sz="1200" b="0" i="0" kern="1200" dirty="0" smtClean="0">
                <a:solidFill>
                  <a:schemeClr val="tx1"/>
                </a:solidFill>
                <a:effectLst/>
                <a:latin typeface="+mn-lt"/>
                <a:ea typeface="+mn-ea"/>
                <a:cs typeface="+mn-cs"/>
              </a:rPr>
              <a:t> on the </a:t>
            </a:r>
            <a:r>
              <a:rPr lang="en-US" sz="1200" b="1" i="0" kern="1200" dirty="0" smtClean="0">
                <a:solidFill>
                  <a:schemeClr val="tx1"/>
                </a:solidFill>
                <a:effectLst/>
                <a:latin typeface="+mn-lt"/>
                <a:ea typeface="+mn-ea"/>
                <a:cs typeface="+mn-cs"/>
              </a:rPr>
              <a:t>Services</a:t>
            </a:r>
            <a:r>
              <a:rPr lang="en-US" sz="1200" b="0" i="0" kern="1200" dirty="0" smtClean="0">
                <a:solidFill>
                  <a:schemeClr val="tx1"/>
                </a:solidFill>
                <a:effectLst/>
                <a:latin typeface="+mn-lt"/>
                <a:ea typeface="+mn-ea"/>
                <a:cs typeface="+mn-cs"/>
              </a:rPr>
              <a:t> collection:</a:t>
            </a:r>
          </a:p>
          <a:p>
            <a:r>
              <a:rPr lang="en-US" sz="1200" b="0" i="0" kern="1200" dirty="0" smtClean="0">
                <a:solidFill>
                  <a:schemeClr val="tx1"/>
                </a:solidFill>
                <a:effectLst/>
                <a:latin typeface="+mn-lt"/>
                <a:ea typeface="+mn-ea"/>
                <a:cs typeface="+mn-cs"/>
              </a:rPr>
              <a:t>C# Copy</a:t>
            </a:r>
          </a:p>
          <a:p>
            <a:r>
              <a:rPr lang="en-US" dirty="0" err="1" smtClean="0"/>
              <a:t>config.Services.Add</a:t>
            </a:r>
            <a:r>
              <a:rPr lang="en-US" dirty="0" smtClean="0"/>
              <a:t>(</a:t>
            </a:r>
            <a:r>
              <a:rPr lang="en-US" sz="1200" kern="1200" dirty="0" err="1" smtClean="0">
                <a:solidFill>
                  <a:schemeClr val="tx1"/>
                </a:solidFill>
                <a:effectLst/>
                <a:latin typeface="+mn-lt"/>
                <a:ea typeface="+mn-ea"/>
                <a:cs typeface="+mn-cs"/>
              </a:rPr>
              <a:t>typeof</a:t>
            </a:r>
            <a:r>
              <a:rPr lang="en-US" dirty="0" smtClean="0"/>
              <a:t>(</a:t>
            </a:r>
            <a:r>
              <a:rPr lang="en-US" dirty="0" err="1" smtClean="0"/>
              <a:t>IFilterProvider</a:t>
            </a:r>
            <a:r>
              <a:rPr lang="en-US" dirty="0" smtClean="0"/>
              <a:t>), </a:t>
            </a:r>
            <a:r>
              <a:rPr lang="en-US" sz="1200" kern="1200" dirty="0" smtClean="0">
                <a:solidFill>
                  <a:schemeClr val="tx1"/>
                </a:solidFill>
                <a:effectLst/>
                <a:latin typeface="+mn-lt"/>
                <a:ea typeface="+mn-ea"/>
                <a:cs typeface="+mn-cs"/>
              </a:rPr>
              <a:t>new</a:t>
            </a:r>
            <a:r>
              <a:rPr lang="en-US" dirty="0" smtClean="0"/>
              <a:t> </a:t>
            </a:r>
            <a:r>
              <a:rPr lang="en-US" dirty="0" err="1" smtClean="0"/>
              <a:t>MyFilterProvider</a:t>
            </a:r>
            <a:r>
              <a:rPr lang="en-US" dirty="0" smtClean="0"/>
              <a:t>()); </a:t>
            </a:r>
            <a:r>
              <a:rPr lang="en-US" sz="1200" b="0" i="0" kern="1200" dirty="0" smtClean="0">
                <a:solidFill>
                  <a:schemeClr val="tx1"/>
                </a:solidFill>
                <a:effectLst/>
                <a:latin typeface="+mn-lt"/>
                <a:ea typeface="+mn-ea"/>
                <a:cs typeface="+mn-cs"/>
              </a:rPr>
              <a:t>To replace a single-instance service with a custom implementation, call </a:t>
            </a:r>
            <a:r>
              <a:rPr lang="en-US" sz="1200" b="1" i="0" kern="1200" dirty="0" smtClean="0">
                <a:solidFill>
                  <a:schemeClr val="tx1"/>
                </a:solidFill>
                <a:effectLst/>
                <a:latin typeface="+mn-lt"/>
                <a:ea typeface="+mn-ea"/>
                <a:cs typeface="+mn-cs"/>
              </a:rPr>
              <a:t>Replace</a:t>
            </a:r>
            <a:r>
              <a:rPr lang="en-US" sz="1200" b="0" i="0" kern="1200" dirty="0" smtClean="0">
                <a:solidFill>
                  <a:schemeClr val="tx1"/>
                </a:solidFill>
                <a:effectLst/>
                <a:latin typeface="+mn-lt"/>
                <a:ea typeface="+mn-ea"/>
                <a:cs typeface="+mn-cs"/>
              </a:rPr>
              <a:t> on the </a:t>
            </a:r>
            <a:r>
              <a:rPr lang="en-US" sz="1200" b="1" i="0" kern="1200" dirty="0" smtClean="0">
                <a:solidFill>
                  <a:schemeClr val="tx1"/>
                </a:solidFill>
                <a:effectLst/>
                <a:latin typeface="+mn-lt"/>
                <a:ea typeface="+mn-ea"/>
                <a:cs typeface="+mn-cs"/>
              </a:rPr>
              <a:t>Services</a:t>
            </a:r>
            <a:r>
              <a:rPr lang="en-US" sz="1200" b="0" i="0" kern="1200" dirty="0" smtClean="0">
                <a:solidFill>
                  <a:schemeClr val="tx1"/>
                </a:solidFill>
                <a:effectLst/>
                <a:latin typeface="+mn-lt"/>
                <a:ea typeface="+mn-ea"/>
                <a:cs typeface="+mn-cs"/>
              </a:rPr>
              <a:t> collection:</a:t>
            </a:r>
          </a:p>
          <a:p>
            <a:r>
              <a:rPr lang="en-US" sz="1200" b="0" i="0" kern="1200" dirty="0" smtClean="0">
                <a:solidFill>
                  <a:schemeClr val="tx1"/>
                </a:solidFill>
                <a:effectLst/>
                <a:latin typeface="+mn-lt"/>
                <a:ea typeface="+mn-ea"/>
                <a:cs typeface="+mn-cs"/>
              </a:rPr>
              <a:t>C# Copy</a:t>
            </a:r>
          </a:p>
          <a:p>
            <a:r>
              <a:rPr lang="en-US" dirty="0" err="1" smtClean="0"/>
              <a:t>config.Services.Replace</a:t>
            </a:r>
            <a:r>
              <a:rPr lang="en-US" dirty="0" smtClean="0"/>
              <a:t>(</a:t>
            </a:r>
            <a:r>
              <a:rPr lang="en-US" sz="1200" kern="1200" dirty="0" err="1" smtClean="0">
                <a:solidFill>
                  <a:schemeClr val="tx1"/>
                </a:solidFill>
                <a:effectLst/>
                <a:latin typeface="+mn-lt"/>
                <a:ea typeface="+mn-ea"/>
                <a:cs typeface="+mn-cs"/>
              </a:rPr>
              <a:t>typeof</a:t>
            </a:r>
            <a:r>
              <a:rPr lang="en-US" dirty="0" smtClean="0"/>
              <a:t>(</a:t>
            </a:r>
            <a:r>
              <a:rPr lang="en-US" dirty="0" err="1" smtClean="0"/>
              <a:t>ITraceWriter</a:t>
            </a:r>
            <a:r>
              <a:rPr lang="en-US" dirty="0" smtClean="0"/>
              <a:t>), </a:t>
            </a:r>
            <a:r>
              <a:rPr lang="en-US" sz="1200" kern="1200" dirty="0" smtClean="0">
                <a:solidFill>
                  <a:schemeClr val="tx1"/>
                </a:solidFill>
                <a:effectLst/>
                <a:latin typeface="+mn-lt"/>
                <a:ea typeface="+mn-ea"/>
                <a:cs typeface="+mn-cs"/>
              </a:rPr>
              <a:t>new</a:t>
            </a:r>
            <a:r>
              <a:rPr lang="en-US" dirty="0" smtClean="0"/>
              <a:t> </a:t>
            </a:r>
            <a:r>
              <a:rPr lang="en-US" dirty="0" err="1" smtClean="0"/>
              <a:t>MyTraceWriter</a:t>
            </a:r>
            <a:r>
              <a:rPr lang="en-US" dirty="0" smtClean="0"/>
              <a:t>());</a:t>
            </a:r>
            <a:endParaRPr lang="hr-HR" dirty="0" smtClean="0"/>
          </a:p>
          <a:p>
            <a:endParaRPr lang="hr-HR" dirty="0" smtClean="0"/>
          </a:p>
          <a:p>
            <a:r>
              <a:rPr lang="en-US" sz="1200" b="0" i="0" kern="1200" dirty="0" smtClean="0">
                <a:solidFill>
                  <a:schemeClr val="tx1"/>
                </a:solidFill>
                <a:effectLst/>
                <a:latin typeface="+mn-lt"/>
                <a:ea typeface="+mn-ea"/>
                <a:cs typeface="+mn-cs"/>
              </a:rPr>
              <a:t>Per-Controller Configuration</a:t>
            </a:r>
          </a:p>
          <a:p>
            <a:r>
              <a:rPr lang="en-US" sz="1200" b="0" i="0" kern="1200" dirty="0" smtClean="0">
                <a:solidFill>
                  <a:schemeClr val="tx1"/>
                </a:solidFill>
                <a:effectLst/>
                <a:latin typeface="+mn-lt"/>
                <a:ea typeface="+mn-ea"/>
                <a:cs typeface="+mn-cs"/>
              </a:rPr>
              <a:t>You can override the following settings on a per-controller basis:</a:t>
            </a:r>
          </a:p>
          <a:p>
            <a:r>
              <a:rPr lang="en-US" sz="1200" b="0" i="0" kern="1200" dirty="0" smtClean="0">
                <a:solidFill>
                  <a:schemeClr val="tx1"/>
                </a:solidFill>
                <a:effectLst/>
                <a:latin typeface="+mn-lt"/>
                <a:ea typeface="+mn-ea"/>
                <a:cs typeface="+mn-cs"/>
              </a:rPr>
              <a:t>Media-type formatters</a:t>
            </a:r>
          </a:p>
          <a:p>
            <a:r>
              <a:rPr lang="en-US" sz="1200" b="0" i="0" kern="1200" dirty="0" smtClean="0">
                <a:solidFill>
                  <a:schemeClr val="tx1"/>
                </a:solidFill>
                <a:effectLst/>
                <a:latin typeface="+mn-lt"/>
                <a:ea typeface="+mn-ea"/>
                <a:cs typeface="+mn-cs"/>
              </a:rPr>
              <a:t>Parameter binding rules</a:t>
            </a:r>
          </a:p>
          <a:p>
            <a:r>
              <a:rPr lang="en-US" sz="1200" b="0" i="0" kern="1200" dirty="0" smtClean="0">
                <a:solidFill>
                  <a:schemeClr val="tx1"/>
                </a:solidFill>
                <a:effectLst/>
                <a:latin typeface="+mn-lt"/>
                <a:ea typeface="+mn-ea"/>
                <a:cs typeface="+mn-cs"/>
              </a:rPr>
              <a:t>Services</a:t>
            </a:r>
          </a:p>
          <a:p>
            <a:r>
              <a:rPr lang="en-US" sz="1200" b="0" i="0" kern="1200" dirty="0" smtClean="0">
                <a:solidFill>
                  <a:schemeClr val="tx1"/>
                </a:solidFill>
                <a:effectLst/>
                <a:latin typeface="+mn-lt"/>
                <a:ea typeface="+mn-ea"/>
                <a:cs typeface="+mn-cs"/>
              </a:rPr>
              <a:t>To do so, define a custom attribute that implements the </a:t>
            </a:r>
            <a:r>
              <a:rPr lang="en-US" sz="1200" b="1" i="0" kern="1200" dirty="0" err="1" smtClean="0">
                <a:solidFill>
                  <a:schemeClr val="tx1"/>
                </a:solidFill>
                <a:effectLst/>
                <a:latin typeface="+mn-lt"/>
                <a:ea typeface="+mn-ea"/>
                <a:cs typeface="+mn-cs"/>
              </a:rPr>
              <a:t>IControllerConfiguration</a:t>
            </a:r>
            <a:r>
              <a:rPr lang="en-US" sz="1200" b="0" i="0" kern="1200" dirty="0" smtClean="0">
                <a:solidFill>
                  <a:schemeClr val="tx1"/>
                </a:solidFill>
                <a:effectLst/>
                <a:latin typeface="+mn-lt"/>
                <a:ea typeface="+mn-ea"/>
                <a:cs typeface="+mn-cs"/>
              </a:rPr>
              <a:t> interface. Then apply the attribute to the controller.</a:t>
            </a:r>
          </a:p>
          <a:p>
            <a:r>
              <a:rPr lang="en-US" sz="1200" b="0" i="0" kern="1200" dirty="0" smtClean="0">
                <a:solidFill>
                  <a:schemeClr val="tx1"/>
                </a:solidFill>
                <a:effectLst/>
                <a:latin typeface="+mn-lt"/>
                <a:ea typeface="+mn-ea"/>
                <a:cs typeface="+mn-cs"/>
              </a:rPr>
              <a:t>The following example replaces the default media-type formatters with a custom formatter.</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12</a:t>
            </a:fld>
            <a:endParaRPr lang="hr-HR"/>
          </a:p>
        </p:txBody>
      </p:sp>
    </p:spTree>
    <p:extLst>
      <p:ext uri="{BB962C8B-B14F-4D97-AF65-F5344CB8AC3E}">
        <p14:creationId xmlns:p14="http://schemas.microsoft.com/office/powerpoint/2010/main" val="834778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https://docs.microsoft.com/en-us/aspnet/web-api/overview/web-api-routing-and-actions/routing-in-aspnet-web-api</a:t>
            </a:r>
          </a:p>
          <a:p>
            <a:endParaRPr lang="hr-HR" dirty="0" smtClean="0"/>
          </a:p>
          <a:p>
            <a:r>
              <a:rPr lang="en-US" sz="1200" b="0" i="0" kern="1200" dirty="0" smtClean="0">
                <a:solidFill>
                  <a:schemeClr val="tx1"/>
                </a:solidFill>
                <a:effectLst/>
                <a:latin typeface="+mn-lt"/>
                <a:ea typeface="+mn-ea"/>
                <a:cs typeface="+mn-cs"/>
              </a:rPr>
              <a:t>When the Web API framework receives an HTTP request, it tries to match the URI against one of the route templates in the routing table. If no route matches, the client receives a 404 error. </a:t>
            </a:r>
            <a:endParaRPr lang="hr-HR" dirty="0" smtClean="0"/>
          </a:p>
          <a:p>
            <a:endParaRPr lang="hr-HR" dirty="0" smtClean="0"/>
          </a:p>
          <a:p>
            <a:r>
              <a:rPr lang="en-US" sz="1200" b="0" i="0" kern="1200" dirty="0" smtClean="0">
                <a:solidFill>
                  <a:schemeClr val="tx1"/>
                </a:solidFill>
                <a:effectLst/>
                <a:latin typeface="+mn-lt"/>
                <a:ea typeface="+mn-ea"/>
                <a:cs typeface="+mn-cs"/>
              </a:rPr>
              <a:t>The reason for using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 in the route is to avoid collisions with ASP.NET MVC routing. That way, you can have "/contacts" go to an MVC controller, and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/contacts" go to a Web API controller. Of course, if you don't like this convention, you can change the default route table.</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13</a:t>
            </a:fld>
            <a:endParaRPr lang="hr-HR"/>
          </a:p>
        </p:txBody>
      </p:sp>
    </p:spTree>
    <p:extLst>
      <p:ext uri="{BB962C8B-B14F-4D97-AF65-F5344CB8AC3E}">
        <p14:creationId xmlns:p14="http://schemas.microsoft.com/office/powerpoint/2010/main" val="2101348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hr-H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hr-HR"/>
          </a:p>
        </p:txBody>
      </p:sp>
      <p:sp>
        <p:nvSpPr>
          <p:cNvPr id="4" name="Date Placeholder 3"/>
          <p:cNvSpPr>
            <a:spLocks noGrp="1"/>
          </p:cNvSpPr>
          <p:nvPr>
            <p:ph type="dt" sz="half" idx="10"/>
          </p:nvPr>
        </p:nvSpPr>
        <p:spPr/>
        <p:txBody>
          <a:bodyPr/>
          <a:lstStyle/>
          <a:p>
            <a:fld id="{421B805C-D831-48F2-8E4D-9AB2DBB400B4}"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921807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421B805C-D831-48F2-8E4D-9AB2DBB400B4}"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3818152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421B805C-D831-48F2-8E4D-9AB2DBB400B4}"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337762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421B805C-D831-48F2-8E4D-9AB2DBB400B4}"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3061973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hr-H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1B805C-D831-48F2-8E4D-9AB2DBB400B4}"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1320681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Date Placeholder 4"/>
          <p:cNvSpPr>
            <a:spLocks noGrp="1"/>
          </p:cNvSpPr>
          <p:nvPr>
            <p:ph type="dt" sz="half" idx="10"/>
          </p:nvPr>
        </p:nvSpPr>
        <p:spPr/>
        <p:txBody>
          <a:bodyPr/>
          <a:lstStyle/>
          <a:p>
            <a:fld id="{421B805C-D831-48F2-8E4D-9AB2DBB400B4}" type="datetimeFigureOut">
              <a:rPr lang="hr-HR" smtClean="0"/>
              <a:t>1.5.2017.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3623067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hr-H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Date Placeholder 6"/>
          <p:cNvSpPr>
            <a:spLocks noGrp="1"/>
          </p:cNvSpPr>
          <p:nvPr>
            <p:ph type="dt" sz="half" idx="10"/>
          </p:nvPr>
        </p:nvSpPr>
        <p:spPr/>
        <p:txBody>
          <a:bodyPr/>
          <a:lstStyle/>
          <a:p>
            <a:fld id="{421B805C-D831-48F2-8E4D-9AB2DBB400B4}" type="datetimeFigureOut">
              <a:rPr lang="hr-HR" smtClean="0"/>
              <a:t>1.5.2017.</a:t>
            </a:fld>
            <a:endParaRPr lang="hr-HR"/>
          </a:p>
        </p:txBody>
      </p:sp>
      <p:sp>
        <p:nvSpPr>
          <p:cNvPr id="8" name="Footer Placeholder 7"/>
          <p:cNvSpPr>
            <a:spLocks noGrp="1"/>
          </p:cNvSpPr>
          <p:nvPr>
            <p:ph type="ftr" sz="quarter" idx="11"/>
          </p:nvPr>
        </p:nvSpPr>
        <p:spPr/>
        <p:txBody>
          <a:bodyPr/>
          <a:lstStyle/>
          <a:p>
            <a:endParaRPr lang="hr-HR"/>
          </a:p>
        </p:txBody>
      </p:sp>
      <p:sp>
        <p:nvSpPr>
          <p:cNvPr id="9" name="Slide Number Placeholder 8"/>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543945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Date Placeholder 2"/>
          <p:cNvSpPr>
            <a:spLocks noGrp="1"/>
          </p:cNvSpPr>
          <p:nvPr>
            <p:ph type="dt" sz="half" idx="10"/>
          </p:nvPr>
        </p:nvSpPr>
        <p:spPr/>
        <p:txBody>
          <a:bodyPr/>
          <a:lstStyle/>
          <a:p>
            <a:fld id="{421B805C-D831-48F2-8E4D-9AB2DBB400B4}" type="datetimeFigureOut">
              <a:rPr lang="hr-HR" smtClean="0"/>
              <a:t>1.5.2017.</a:t>
            </a:fld>
            <a:endParaRPr lang="hr-HR"/>
          </a:p>
        </p:txBody>
      </p:sp>
      <p:sp>
        <p:nvSpPr>
          <p:cNvPr id="4" name="Footer Placeholder 3"/>
          <p:cNvSpPr>
            <a:spLocks noGrp="1"/>
          </p:cNvSpPr>
          <p:nvPr>
            <p:ph type="ftr" sz="quarter" idx="11"/>
          </p:nvPr>
        </p:nvSpPr>
        <p:spPr/>
        <p:txBody>
          <a:bodyPr/>
          <a:lstStyle/>
          <a:p>
            <a:endParaRPr lang="hr-HR"/>
          </a:p>
        </p:txBody>
      </p:sp>
      <p:sp>
        <p:nvSpPr>
          <p:cNvPr id="5" name="Slide Number Placeholder 4"/>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4247133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1B805C-D831-48F2-8E4D-9AB2DBB400B4}" type="datetimeFigureOut">
              <a:rPr lang="hr-HR" smtClean="0"/>
              <a:t>1.5.2017.</a:t>
            </a:fld>
            <a:endParaRPr lang="hr-HR"/>
          </a:p>
        </p:txBody>
      </p:sp>
      <p:sp>
        <p:nvSpPr>
          <p:cNvPr id="3" name="Footer Placeholder 2"/>
          <p:cNvSpPr>
            <a:spLocks noGrp="1"/>
          </p:cNvSpPr>
          <p:nvPr>
            <p:ph type="ftr" sz="quarter" idx="11"/>
          </p:nvPr>
        </p:nvSpPr>
        <p:spPr/>
        <p:txBody>
          <a:bodyPr/>
          <a:lstStyle/>
          <a:p>
            <a:endParaRPr lang="hr-HR"/>
          </a:p>
        </p:txBody>
      </p:sp>
      <p:sp>
        <p:nvSpPr>
          <p:cNvPr id="4" name="Slide Number Placeholder 3"/>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226570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r-H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1B805C-D831-48F2-8E4D-9AB2DBB400B4}" type="datetimeFigureOut">
              <a:rPr lang="hr-HR" smtClean="0"/>
              <a:t>1.5.2017.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3059960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r-H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r-H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1B805C-D831-48F2-8E4D-9AB2DBB400B4}" type="datetimeFigureOut">
              <a:rPr lang="hr-HR" smtClean="0"/>
              <a:t>1.5.2017.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1751722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hr-H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1B805C-D831-48F2-8E4D-9AB2DBB400B4}" type="datetimeFigureOut">
              <a:rPr lang="hr-HR" smtClean="0"/>
              <a:t>1.5.2017.</a:t>
            </a:fld>
            <a:endParaRPr lang="hr-H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r-H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7E2248-4323-4A2D-B440-3D5EC14FB7AE}" type="slidenum">
              <a:rPr lang="hr-HR" smtClean="0"/>
              <a:t>‹#›</a:t>
            </a:fld>
            <a:endParaRPr lang="hr-HR"/>
          </a:p>
        </p:txBody>
      </p:sp>
    </p:spTree>
    <p:extLst>
      <p:ext uri="{BB962C8B-B14F-4D97-AF65-F5344CB8AC3E}">
        <p14:creationId xmlns:p14="http://schemas.microsoft.com/office/powerpoint/2010/main" val="631892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moja-domena.hr/"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localhost/api/values/?Latitude=47.678558&amp;Longitude=-122.130989"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localhost/api/values/?Latitude=47.678558&amp;Longitude=-122.130989"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55.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57.xml"/><Relationship Id="rId1" Type="http://schemas.openxmlformats.org/officeDocument/2006/relationships/slideLayout" Target="../slideLayouts/slideLayout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72.xml.rels><?xml version="1.0" encoding="UTF-8" standalone="yes"?>
<Relationships xmlns="http://schemas.openxmlformats.org/package/2006/relationships"><Relationship Id="rId3" Type="http://schemas.openxmlformats.org/officeDocument/2006/relationships/hyperlink" Target="http://www.neka-domena.com/"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27535" t="4176" r="27697" b="2733"/>
          <a:stretch/>
        </p:blipFill>
        <p:spPr>
          <a:xfrm>
            <a:off x="3158836" y="2616273"/>
            <a:ext cx="1625696" cy="1690255"/>
          </a:xfrm>
          <a:prstGeom prst="rect">
            <a:avLst/>
          </a:prstGeom>
        </p:spPr>
      </p:pic>
      <p:sp>
        <p:nvSpPr>
          <p:cNvPr id="2" name="Title 1"/>
          <p:cNvSpPr>
            <a:spLocks noGrp="1"/>
          </p:cNvSpPr>
          <p:nvPr>
            <p:ph type="ctrTitle"/>
          </p:nvPr>
        </p:nvSpPr>
        <p:spPr>
          <a:xfrm>
            <a:off x="1524000" y="171595"/>
            <a:ext cx="9144000" cy="2387600"/>
          </a:xfrm>
        </p:spPr>
        <p:txBody>
          <a:bodyPr/>
          <a:lstStyle/>
          <a:p>
            <a:r>
              <a:rPr lang="hr-HR" dirty="0"/>
              <a:t>2-2 </a:t>
            </a:r>
            <a:r>
              <a:rPr lang="hr-HR" dirty="0" smtClean="0"/>
              <a:t>ASP.NET </a:t>
            </a:r>
            <a:r>
              <a:rPr lang="hr-HR" dirty="0" err="1" smtClean="0"/>
              <a:t>WebAPI</a:t>
            </a:r>
            <a:r>
              <a:rPr lang="hr-HR" dirty="0" smtClean="0"/>
              <a:t> (2.2)</a:t>
            </a:r>
            <a:endParaRPr lang="hr-HR" dirty="0"/>
          </a:p>
        </p:txBody>
      </p:sp>
      <p:sp>
        <p:nvSpPr>
          <p:cNvPr id="3" name="Subtitle 2"/>
          <p:cNvSpPr>
            <a:spLocks noGrp="1"/>
          </p:cNvSpPr>
          <p:nvPr>
            <p:ph type="subTitle" idx="1"/>
          </p:nvPr>
        </p:nvSpPr>
        <p:spPr>
          <a:xfrm>
            <a:off x="1524000" y="4802765"/>
            <a:ext cx="9144000" cy="1655762"/>
          </a:xfrm>
        </p:spPr>
        <p:txBody>
          <a:bodyPr>
            <a:normAutofit lnSpcReduction="10000"/>
          </a:bodyPr>
          <a:lstStyle/>
          <a:p>
            <a:r>
              <a:rPr lang="hr-HR" dirty="0" smtClean="0"/>
              <a:t>Maro Marčinko</a:t>
            </a:r>
          </a:p>
          <a:p>
            <a:r>
              <a:rPr lang="hr-HR" dirty="0" smtClean="0"/>
              <a:t>Matija Hrženjak</a:t>
            </a:r>
          </a:p>
          <a:p>
            <a:endParaRPr lang="hr-HR" dirty="0"/>
          </a:p>
          <a:p>
            <a:r>
              <a:rPr lang="hr-HR" dirty="0" smtClean="0"/>
              <a:t>IN2, 2017.</a:t>
            </a:r>
            <a:endParaRPr lang="hr-HR" dirty="0"/>
          </a:p>
        </p:txBody>
      </p:sp>
      <p:pic>
        <p:nvPicPr>
          <p:cNvPr id="8" name="Picture 7"/>
          <p:cNvPicPr>
            <a:picLocks noChangeAspect="1"/>
          </p:cNvPicPr>
          <p:nvPr/>
        </p:nvPicPr>
        <p:blipFill rotWithShape="1">
          <a:blip r:embed="rId3"/>
          <a:srcRect t="37740" b="36771"/>
          <a:stretch/>
        </p:blipFill>
        <p:spPr>
          <a:xfrm>
            <a:off x="5418556" y="2950876"/>
            <a:ext cx="4005820" cy="1021050"/>
          </a:xfrm>
          <a:prstGeom prst="rect">
            <a:avLst/>
          </a:prstGeom>
        </p:spPr>
      </p:pic>
    </p:spTree>
    <p:extLst>
      <p:ext uri="{BB962C8B-B14F-4D97-AF65-F5344CB8AC3E}">
        <p14:creationId xmlns:p14="http://schemas.microsoft.com/office/powerpoint/2010/main" val="3796018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r>
              <a:rPr lang="hr-HR" dirty="0" smtClean="0"/>
              <a:t> - osnove</a:t>
            </a:r>
            <a:endParaRPr lang="hr-HR" dirty="0"/>
          </a:p>
        </p:txBody>
      </p:sp>
      <p:sp>
        <p:nvSpPr>
          <p:cNvPr id="3" name="Content Placeholder 2"/>
          <p:cNvSpPr>
            <a:spLocks noGrp="1"/>
          </p:cNvSpPr>
          <p:nvPr>
            <p:ph idx="1"/>
          </p:nvPr>
        </p:nvSpPr>
        <p:spPr/>
        <p:txBody>
          <a:bodyPr/>
          <a:lstStyle/>
          <a:p>
            <a:r>
              <a:rPr lang="hr-HR" dirty="0" smtClean="0"/>
              <a:t>Izgradnja Http servisa</a:t>
            </a:r>
          </a:p>
          <a:p>
            <a:r>
              <a:rPr lang="hr-HR" dirty="0" smtClean="0"/>
              <a:t>Model-</a:t>
            </a:r>
            <a:r>
              <a:rPr lang="hr-HR" dirty="0" err="1" smtClean="0">
                <a:solidFill>
                  <a:schemeClr val="bg2">
                    <a:lumMod val="90000"/>
                  </a:schemeClr>
                </a:solidFill>
              </a:rPr>
              <a:t>ViewModel</a:t>
            </a:r>
            <a:r>
              <a:rPr lang="hr-HR" dirty="0" smtClean="0"/>
              <a:t>-</a:t>
            </a:r>
            <a:r>
              <a:rPr lang="hr-HR" dirty="0" err="1" smtClean="0"/>
              <a:t>Controller</a:t>
            </a:r>
            <a:endParaRPr lang="hr-HR" dirty="0" smtClean="0"/>
          </a:p>
          <a:p>
            <a:r>
              <a:rPr lang="hr-HR" dirty="0" err="1" smtClean="0"/>
              <a:t>Controller</a:t>
            </a:r>
            <a:r>
              <a:rPr lang="hr-HR" dirty="0" smtClean="0"/>
              <a:t> – objekt koji procesira Http </a:t>
            </a:r>
            <a:r>
              <a:rPr lang="hr-HR" dirty="0" err="1" smtClean="0"/>
              <a:t>Request</a:t>
            </a:r>
            <a:r>
              <a:rPr lang="hr-HR" dirty="0" smtClean="0"/>
              <a:t>-ove</a:t>
            </a:r>
          </a:p>
          <a:p>
            <a:r>
              <a:rPr lang="hr-HR" dirty="0" err="1" smtClean="0"/>
              <a:t>Mvc</a:t>
            </a:r>
            <a:r>
              <a:rPr lang="hr-HR" dirty="0" smtClean="0"/>
              <a:t> </a:t>
            </a:r>
            <a:r>
              <a:rPr lang="hr-HR" dirty="0" err="1" smtClean="0"/>
              <a:t>Controller</a:t>
            </a:r>
            <a:r>
              <a:rPr lang="hr-HR" dirty="0" smtClean="0"/>
              <a:t> vs </a:t>
            </a:r>
            <a:r>
              <a:rPr lang="hr-HR" dirty="0" err="1" smtClean="0"/>
              <a:t>ApiController</a:t>
            </a:r>
            <a:endParaRPr lang="hr-HR" dirty="0" smtClean="0"/>
          </a:p>
          <a:p>
            <a:pPr lvl="1"/>
            <a:r>
              <a:rPr lang="hr-HR" dirty="0" err="1" smtClean="0"/>
              <a:t>Mvc</a:t>
            </a:r>
            <a:r>
              <a:rPr lang="hr-HR" dirty="0" smtClean="0"/>
              <a:t> </a:t>
            </a:r>
            <a:r>
              <a:rPr lang="hr-HR" dirty="0" err="1" smtClean="0"/>
              <a:t>Controller</a:t>
            </a:r>
            <a:r>
              <a:rPr lang="hr-HR" dirty="0" smtClean="0"/>
              <a:t> nasljeđuje od </a:t>
            </a:r>
            <a:r>
              <a:rPr lang="hr-HR" dirty="0" err="1" smtClean="0"/>
              <a:t>Controller</a:t>
            </a:r>
            <a:r>
              <a:rPr lang="hr-HR" dirty="0" smtClean="0"/>
              <a:t> bazne klase</a:t>
            </a:r>
          </a:p>
          <a:p>
            <a:pPr lvl="1"/>
            <a:r>
              <a:rPr lang="hr-HR" dirty="0" err="1" smtClean="0"/>
              <a:t>Api</a:t>
            </a:r>
            <a:r>
              <a:rPr lang="hr-HR" dirty="0" smtClean="0"/>
              <a:t> </a:t>
            </a:r>
            <a:r>
              <a:rPr lang="hr-HR" dirty="0" err="1" smtClean="0"/>
              <a:t>Controller</a:t>
            </a:r>
            <a:r>
              <a:rPr lang="hr-HR" dirty="0" smtClean="0"/>
              <a:t> nasljeđuje od </a:t>
            </a:r>
            <a:r>
              <a:rPr lang="hr-HR" dirty="0" err="1" smtClean="0"/>
              <a:t>ApiController</a:t>
            </a:r>
            <a:r>
              <a:rPr lang="hr-HR" dirty="0" smtClean="0"/>
              <a:t> bazne klase</a:t>
            </a:r>
          </a:p>
          <a:p>
            <a:pPr lvl="1"/>
            <a:r>
              <a:rPr lang="hr-HR" dirty="0" err="1" smtClean="0"/>
              <a:t>Mvc</a:t>
            </a:r>
            <a:r>
              <a:rPr lang="hr-HR" dirty="0" smtClean="0"/>
              <a:t> akcijske metode vraćaju </a:t>
            </a:r>
            <a:r>
              <a:rPr lang="hr-HR" dirty="0" err="1" smtClean="0"/>
              <a:t>view</a:t>
            </a:r>
            <a:r>
              <a:rPr lang="hr-HR" dirty="0" smtClean="0"/>
              <a:t>-ove</a:t>
            </a:r>
          </a:p>
          <a:p>
            <a:pPr lvl="1"/>
            <a:r>
              <a:rPr lang="hr-HR" dirty="0" err="1" smtClean="0"/>
              <a:t>Api</a:t>
            </a:r>
            <a:r>
              <a:rPr lang="hr-HR" dirty="0" smtClean="0"/>
              <a:t> akcijske metode isključivo vraćaju podatke ili </a:t>
            </a:r>
            <a:r>
              <a:rPr lang="hr-HR" dirty="0" err="1" smtClean="0"/>
              <a:t>HttpStatusCode</a:t>
            </a:r>
            <a:endParaRPr lang="hr-HR" dirty="0" smtClean="0"/>
          </a:p>
          <a:p>
            <a:pPr lvl="1"/>
            <a:r>
              <a:rPr lang="hr-HR" dirty="0" smtClean="0"/>
              <a:t>Svaka metoda na </a:t>
            </a:r>
            <a:r>
              <a:rPr lang="hr-HR" dirty="0" err="1" smtClean="0"/>
              <a:t>Controller</a:t>
            </a:r>
            <a:r>
              <a:rPr lang="hr-HR" dirty="0" smtClean="0"/>
              <a:t> klasi koja ima </a:t>
            </a:r>
            <a:r>
              <a:rPr lang="hr-HR" dirty="0" err="1" smtClean="0"/>
              <a:t>access</a:t>
            </a:r>
            <a:r>
              <a:rPr lang="hr-HR" dirty="0" smtClean="0"/>
              <a:t> </a:t>
            </a:r>
            <a:r>
              <a:rPr lang="hr-HR" dirty="0" err="1" smtClean="0"/>
              <a:t>modifier</a:t>
            </a:r>
            <a:r>
              <a:rPr lang="hr-HR" dirty="0" smtClean="0"/>
              <a:t> </a:t>
            </a:r>
            <a:r>
              <a:rPr lang="hr-HR" i="1" dirty="0" err="1" smtClean="0"/>
              <a:t>public</a:t>
            </a:r>
            <a:r>
              <a:rPr lang="hr-HR" i="1" dirty="0" smtClean="0"/>
              <a:t>, </a:t>
            </a:r>
            <a:r>
              <a:rPr lang="hr-HR" dirty="0" smtClean="0"/>
              <a:t>je dostupna za poziv od strane klijenta</a:t>
            </a:r>
            <a:endParaRPr lang="hr-HR" i="1" dirty="0" smtClean="0"/>
          </a:p>
        </p:txBody>
      </p:sp>
    </p:spTree>
    <p:extLst>
      <p:ext uri="{BB962C8B-B14F-4D97-AF65-F5344CB8AC3E}">
        <p14:creationId xmlns:p14="http://schemas.microsoft.com/office/powerpoint/2010/main" val="14112253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Web API </a:t>
            </a:r>
            <a:r>
              <a:rPr lang="hr-HR" dirty="0" err="1" smtClean="0"/>
              <a:t>Configuration</a:t>
            </a:r>
            <a:r>
              <a:rPr lang="hr-HR" dirty="0" smtClean="0"/>
              <a:t> </a:t>
            </a:r>
            <a:r>
              <a:rPr lang="hr-HR" dirty="0" err="1" smtClean="0"/>
              <a:t>Settings</a:t>
            </a:r>
            <a:endParaRPr lang="hr-HR" dirty="0"/>
          </a:p>
        </p:txBody>
      </p:sp>
      <p:sp>
        <p:nvSpPr>
          <p:cNvPr id="3" name="Content Placeholder 2"/>
          <p:cNvSpPr>
            <a:spLocks noGrp="1"/>
          </p:cNvSpPr>
          <p:nvPr>
            <p:ph idx="1"/>
          </p:nvPr>
        </p:nvSpPr>
        <p:spPr/>
        <p:txBody>
          <a:bodyPr/>
          <a:lstStyle/>
          <a:p>
            <a:r>
              <a:rPr lang="hr-HR" dirty="0" err="1" smtClean="0"/>
              <a:t>HttpConfiguration</a:t>
            </a:r>
            <a:r>
              <a:rPr lang="hr-HR" dirty="0" smtClean="0"/>
              <a:t> objekt (</a:t>
            </a:r>
            <a:r>
              <a:rPr lang="hr-HR" dirty="0" err="1" smtClean="0"/>
              <a:t>App_Start</a:t>
            </a:r>
            <a:r>
              <a:rPr lang="hr-HR" dirty="0" smtClean="0"/>
              <a:t> </a:t>
            </a:r>
            <a:r>
              <a:rPr lang="hr-HR" dirty="0" smtClean="0">
                <a:sym typeface="Wingdings" panose="05000000000000000000" pitchFamily="2" charset="2"/>
              </a:rPr>
              <a:t> </a:t>
            </a:r>
            <a:r>
              <a:rPr lang="hr-HR" dirty="0" err="1" smtClean="0">
                <a:sym typeface="Wingdings" panose="05000000000000000000" pitchFamily="2" charset="2"/>
              </a:rPr>
              <a:t>WebApiConfig.Register</a:t>
            </a:r>
            <a:r>
              <a:rPr lang="hr-HR" dirty="0" smtClean="0">
                <a:sym typeface="Wingdings" panose="05000000000000000000" pitchFamily="2" charset="2"/>
              </a:rPr>
              <a:t>)</a:t>
            </a:r>
          </a:p>
          <a:p>
            <a:pPr lvl="1"/>
            <a:r>
              <a:rPr lang="hr-HR" dirty="0" err="1" smtClean="0">
                <a:sym typeface="Wingdings" panose="05000000000000000000" pitchFamily="2" charset="2"/>
              </a:rPr>
              <a:t>DependencyResolver</a:t>
            </a:r>
            <a:r>
              <a:rPr lang="hr-HR" dirty="0" smtClean="0">
                <a:sym typeface="Wingdings" panose="05000000000000000000" pitchFamily="2" charset="2"/>
              </a:rPr>
              <a:t> – </a:t>
            </a:r>
            <a:r>
              <a:rPr lang="hr-HR" dirty="0" err="1" smtClean="0">
                <a:sym typeface="Wingdings" panose="05000000000000000000" pitchFamily="2" charset="2"/>
              </a:rPr>
              <a:t>IoC</a:t>
            </a:r>
            <a:endParaRPr lang="hr-HR" dirty="0" smtClean="0">
              <a:sym typeface="Wingdings" panose="05000000000000000000" pitchFamily="2" charset="2"/>
            </a:endParaRPr>
          </a:p>
          <a:p>
            <a:pPr lvl="1"/>
            <a:r>
              <a:rPr lang="hr-HR" dirty="0" err="1" smtClean="0">
                <a:sym typeface="Wingdings" panose="05000000000000000000" pitchFamily="2" charset="2"/>
              </a:rPr>
              <a:t>Filters</a:t>
            </a:r>
            <a:r>
              <a:rPr lang="hr-HR" dirty="0" smtClean="0">
                <a:sym typeface="Wingdings" panose="05000000000000000000" pitchFamily="2" charset="2"/>
              </a:rPr>
              <a:t> – </a:t>
            </a:r>
            <a:r>
              <a:rPr lang="hr-HR" dirty="0" err="1" smtClean="0">
                <a:sym typeface="Wingdings" panose="05000000000000000000" pitchFamily="2" charset="2"/>
              </a:rPr>
              <a:t>action</a:t>
            </a:r>
            <a:r>
              <a:rPr lang="hr-HR" dirty="0" smtClean="0">
                <a:sym typeface="Wingdings" panose="05000000000000000000" pitchFamily="2" charset="2"/>
              </a:rPr>
              <a:t> filteri</a:t>
            </a:r>
          </a:p>
          <a:p>
            <a:pPr lvl="1"/>
            <a:r>
              <a:rPr lang="hr-HR" dirty="0" err="1" smtClean="0">
                <a:sym typeface="Wingdings" panose="05000000000000000000" pitchFamily="2" charset="2"/>
              </a:rPr>
              <a:t>Formatters</a:t>
            </a:r>
            <a:r>
              <a:rPr lang="hr-HR" dirty="0" smtClean="0">
                <a:sym typeface="Wingdings" panose="05000000000000000000" pitchFamily="2" charset="2"/>
              </a:rPr>
              <a:t> – Media </a:t>
            </a:r>
            <a:r>
              <a:rPr lang="hr-HR" dirty="0" err="1" smtClean="0">
                <a:sym typeface="Wingdings" panose="05000000000000000000" pitchFamily="2" charset="2"/>
              </a:rPr>
              <a:t>Formateri</a:t>
            </a:r>
            <a:endParaRPr lang="hr-HR" dirty="0" smtClean="0">
              <a:sym typeface="Wingdings" panose="05000000000000000000" pitchFamily="2" charset="2"/>
            </a:endParaRPr>
          </a:p>
          <a:p>
            <a:pPr lvl="1"/>
            <a:r>
              <a:rPr lang="hr-HR" dirty="0" err="1" smtClean="0">
                <a:sym typeface="Wingdings" panose="05000000000000000000" pitchFamily="2" charset="2"/>
              </a:rPr>
              <a:t>IncludeErrorDetailPolicy</a:t>
            </a:r>
            <a:r>
              <a:rPr lang="hr-HR" dirty="0" smtClean="0">
                <a:sym typeface="Wingdings" panose="05000000000000000000" pitchFamily="2" charset="2"/>
              </a:rPr>
              <a:t> – uključiti detaljan opis greške u Http </a:t>
            </a:r>
            <a:r>
              <a:rPr lang="hr-HR" dirty="0" err="1" smtClean="0">
                <a:sym typeface="Wingdings" panose="05000000000000000000" pitchFamily="2" charset="2"/>
              </a:rPr>
              <a:t>Response</a:t>
            </a:r>
            <a:r>
              <a:rPr lang="hr-HR" dirty="0" smtClean="0">
                <a:sym typeface="Wingdings" panose="05000000000000000000" pitchFamily="2" charset="2"/>
              </a:rPr>
              <a:t>-u</a:t>
            </a:r>
          </a:p>
          <a:p>
            <a:pPr lvl="1"/>
            <a:r>
              <a:rPr lang="hr-HR" dirty="0" err="1" smtClean="0">
                <a:sym typeface="Wingdings" panose="05000000000000000000" pitchFamily="2" charset="2"/>
              </a:rPr>
              <a:t>Initializer</a:t>
            </a:r>
            <a:r>
              <a:rPr lang="hr-HR" dirty="0" smtClean="0">
                <a:sym typeface="Wingdings" panose="05000000000000000000" pitchFamily="2" charset="2"/>
              </a:rPr>
              <a:t> – kod koji obavlja završnu inicijalizaciju</a:t>
            </a:r>
          </a:p>
          <a:p>
            <a:pPr lvl="1"/>
            <a:r>
              <a:rPr lang="hr-HR" dirty="0" err="1" smtClean="0">
                <a:sym typeface="Wingdings" panose="05000000000000000000" pitchFamily="2" charset="2"/>
              </a:rPr>
              <a:t>Message</a:t>
            </a:r>
            <a:r>
              <a:rPr lang="hr-HR" dirty="0" smtClean="0">
                <a:sym typeface="Wingdings" panose="05000000000000000000" pitchFamily="2" charset="2"/>
              </a:rPr>
              <a:t> </a:t>
            </a:r>
            <a:r>
              <a:rPr lang="hr-HR" dirty="0" err="1" smtClean="0">
                <a:sym typeface="Wingdings" panose="05000000000000000000" pitchFamily="2" charset="2"/>
              </a:rPr>
              <a:t>Handlers</a:t>
            </a:r>
            <a:r>
              <a:rPr lang="hr-HR" dirty="0" smtClean="0">
                <a:sym typeface="Wingdings" panose="05000000000000000000" pitchFamily="2" charset="2"/>
              </a:rPr>
              <a:t> – umetanje u </a:t>
            </a:r>
            <a:r>
              <a:rPr lang="hr-HR" dirty="0" err="1" smtClean="0">
                <a:sym typeface="Wingdings" panose="05000000000000000000" pitchFamily="2" charset="2"/>
              </a:rPr>
              <a:t>Api</a:t>
            </a:r>
            <a:r>
              <a:rPr lang="hr-HR" dirty="0" smtClean="0">
                <a:sym typeface="Wingdings" panose="05000000000000000000" pitchFamily="2" charset="2"/>
              </a:rPr>
              <a:t> </a:t>
            </a:r>
            <a:r>
              <a:rPr lang="hr-HR" dirty="0" err="1" smtClean="0">
                <a:sym typeface="Wingdings" panose="05000000000000000000" pitchFamily="2" charset="2"/>
              </a:rPr>
              <a:t>pipeline</a:t>
            </a:r>
            <a:r>
              <a:rPr lang="hr-HR" dirty="0" smtClean="0">
                <a:sym typeface="Wingdings" panose="05000000000000000000" pitchFamily="2" charset="2"/>
              </a:rPr>
              <a:t> (za </a:t>
            </a:r>
            <a:r>
              <a:rPr lang="hr-HR" dirty="0" err="1" smtClean="0">
                <a:sym typeface="Wingdings" panose="05000000000000000000" pitchFamily="2" charset="2"/>
              </a:rPr>
              <a:t>cross-cutting</a:t>
            </a:r>
            <a:r>
              <a:rPr lang="hr-HR" dirty="0" smtClean="0">
                <a:sym typeface="Wingdings" panose="05000000000000000000" pitchFamily="2" charset="2"/>
              </a:rPr>
              <a:t> </a:t>
            </a:r>
            <a:r>
              <a:rPr lang="hr-HR" dirty="0" err="1" smtClean="0">
                <a:sym typeface="Wingdings" panose="05000000000000000000" pitchFamily="2" charset="2"/>
              </a:rPr>
              <a:t>concernes</a:t>
            </a:r>
            <a:r>
              <a:rPr lang="hr-HR" dirty="0" smtClean="0">
                <a:sym typeface="Wingdings" panose="05000000000000000000" pitchFamily="2" charset="2"/>
              </a:rPr>
              <a:t> ili sl.)</a:t>
            </a:r>
          </a:p>
          <a:p>
            <a:pPr lvl="1"/>
            <a:r>
              <a:rPr lang="hr-HR" dirty="0" err="1" smtClean="0">
                <a:sym typeface="Wingdings" panose="05000000000000000000" pitchFamily="2" charset="2"/>
              </a:rPr>
              <a:t>ParameterBindingRules</a:t>
            </a:r>
            <a:r>
              <a:rPr lang="hr-HR" dirty="0" smtClean="0">
                <a:sym typeface="Wingdings" panose="05000000000000000000" pitchFamily="2" charset="2"/>
              </a:rPr>
              <a:t> – skup pravila za </a:t>
            </a:r>
            <a:r>
              <a:rPr lang="hr-HR" dirty="0" err="1" smtClean="0">
                <a:sym typeface="Wingdings" panose="05000000000000000000" pitchFamily="2" charset="2"/>
              </a:rPr>
              <a:t>mapiranje</a:t>
            </a:r>
            <a:r>
              <a:rPr lang="hr-HR" dirty="0" smtClean="0">
                <a:sym typeface="Wingdings" panose="05000000000000000000" pitchFamily="2" charset="2"/>
              </a:rPr>
              <a:t> parametara na akcijama</a:t>
            </a:r>
          </a:p>
          <a:p>
            <a:pPr lvl="1"/>
            <a:r>
              <a:rPr lang="hr-HR" dirty="0" err="1" smtClean="0">
                <a:sym typeface="Wingdings" panose="05000000000000000000" pitchFamily="2" charset="2"/>
              </a:rPr>
              <a:t>Routes</a:t>
            </a:r>
            <a:r>
              <a:rPr lang="hr-HR" dirty="0" smtClean="0">
                <a:sym typeface="Wingdings" panose="05000000000000000000" pitchFamily="2" charset="2"/>
              </a:rPr>
              <a:t> – </a:t>
            </a:r>
            <a:r>
              <a:rPr lang="hr-HR" dirty="0" err="1" smtClean="0">
                <a:sym typeface="Wingdings" panose="05000000000000000000" pitchFamily="2" charset="2"/>
              </a:rPr>
              <a:t>dictionary</a:t>
            </a:r>
            <a:r>
              <a:rPr lang="hr-HR" dirty="0" smtClean="0">
                <a:sym typeface="Wingdings" panose="05000000000000000000" pitchFamily="2" charset="2"/>
              </a:rPr>
              <a:t> svih ruta i „</a:t>
            </a:r>
            <a:r>
              <a:rPr lang="hr-HR" dirty="0" err="1" smtClean="0">
                <a:sym typeface="Wingdings" panose="05000000000000000000" pitchFamily="2" charset="2"/>
              </a:rPr>
              <a:t>handlera</a:t>
            </a:r>
            <a:r>
              <a:rPr lang="hr-HR" dirty="0" smtClean="0">
                <a:sym typeface="Wingdings" panose="05000000000000000000" pitchFamily="2" charset="2"/>
              </a:rPr>
              <a:t>”</a:t>
            </a:r>
          </a:p>
          <a:p>
            <a:pPr lvl="1"/>
            <a:r>
              <a:rPr lang="hr-HR" dirty="0" smtClean="0">
                <a:sym typeface="Wingdings" panose="05000000000000000000" pitchFamily="2" charset="2"/>
              </a:rPr>
              <a:t>Kolekcija servisa</a:t>
            </a:r>
            <a:endParaRPr lang="hr-HR" dirty="0"/>
          </a:p>
        </p:txBody>
      </p:sp>
    </p:spTree>
    <p:extLst>
      <p:ext uri="{BB962C8B-B14F-4D97-AF65-F5344CB8AC3E}">
        <p14:creationId xmlns:p14="http://schemas.microsoft.com/office/powerpoint/2010/main" val="2652957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Configuration</a:t>
            </a:r>
            <a:r>
              <a:rPr lang="hr-HR" dirty="0" smtClean="0"/>
              <a:t> </a:t>
            </a:r>
            <a:r>
              <a:rPr lang="hr-HR" dirty="0" err="1" smtClean="0"/>
              <a:t>Settings</a:t>
            </a:r>
            <a:r>
              <a:rPr lang="hr-HR" dirty="0" smtClean="0"/>
              <a:t> - </a:t>
            </a:r>
            <a:r>
              <a:rPr lang="hr-HR" dirty="0" err="1" smtClean="0"/>
              <a:t>Services</a:t>
            </a:r>
            <a:endParaRPr lang="hr-HR" dirty="0"/>
          </a:p>
        </p:txBody>
      </p:sp>
      <p:sp>
        <p:nvSpPr>
          <p:cNvPr id="3" name="Content Placeholder 2"/>
          <p:cNvSpPr>
            <a:spLocks noGrp="1"/>
          </p:cNvSpPr>
          <p:nvPr>
            <p:ph idx="1"/>
          </p:nvPr>
        </p:nvSpPr>
        <p:spPr/>
        <p:txBody>
          <a:bodyPr/>
          <a:lstStyle/>
          <a:p>
            <a:r>
              <a:rPr lang="hr-HR" dirty="0" err="1" smtClean="0"/>
              <a:t>Extension</a:t>
            </a:r>
            <a:r>
              <a:rPr lang="hr-HR" dirty="0" smtClean="0"/>
              <a:t> </a:t>
            </a:r>
            <a:r>
              <a:rPr lang="hr-HR" dirty="0" err="1" smtClean="0"/>
              <a:t>points</a:t>
            </a:r>
            <a:r>
              <a:rPr lang="hr-HR" dirty="0" smtClean="0"/>
              <a:t> </a:t>
            </a:r>
            <a:r>
              <a:rPr lang="hr-HR" dirty="0" err="1" smtClean="0"/>
              <a:t>aka</a:t>
            </a:r>
            <a:r>
              <a:rPr lang="hr-HR" dirty="0" smtClean="0"/>
              <a:t> predviđena mjesta za prilagodbu</a:t>
            </a:r>
            <a:endParaRPr lang="hr-HR" dirty="0"/>
          </a:p>
        </p:txBody>
      </p:sp>
      <p:graphicFrame>
        <p:nvGraphicFramePr>
          <p:cNvPr id="5" name="Table 4"/>
          <p:cNvGraphicFramePr>
            <a:graphicFrameLocks noGrp="1"/>
          </p:cNvGraphicFramePr>
          <p:nvPr>
            <p:extLst/>
          </p:nvPr>
        </p:nvGraphicFramePr>
        <p:xfrm>
          <a:off x="944981" y="2284428"/>
          <a:ext cx="8458902" cy="3268104"/>
        </p:xfrm>
        <a:graphic>
          <a:graphicData uri="http://schemas.openxmlformats.org/drawingml/2006/table">
            <a:tbl>
              <a:tblPr/>
              <a:tblGrid>
                <a:gridCol w="4229451">
                  <a:extLst>
                    <a:ext uri="{9D8B030D-6E8A-4147-A177-3AD203B41FA5}">
                      <a16:colId xmlns:a16="http://schemas.microsoft.com/office/drawing/2014/main" xmlns="" val="20000"/>
                    </a:ext>
                  </a:extLst>
                </a:gridCol>
                <a:gridCol w="4229451">
                  <a:extLst>
                    <a:ext uri="{9D8B030D-6E8A-4147-A177-3AD203B41FA5}">
                      <a16:colId xmlns:a16="http://schemas.microsoft.com/office/drawing/2014/main" xmlns="" val="20001"/>
                    </a:ext>
                  </a:extLst>
                </a:gridCol>
              </a:tblGrid>
              <a:tr h="257262">
                <a:tc>
                  <a:txBody>
                    <a:bodyPr/>
                    <a:lstStyle/>
                    <a:p>
                      <a:pPr algn="l" fontAlgn="b"/>
                      <a:r>
                        <a:rPr lang="hr-HR" sz="1050" b="0" dirty="0" err="1">
                          <a:effectLst/>
                          <a:latin typeface="segoe-ui_semibold"/>
                        </a:rPr>
                        <a:t>Interface</a:t>
                      </a:r>
                      <a:endParaRPr lang="hr-HR" sz="1050" b="0" dirty="0">
                        <a:effectLst/>
                        <a:latin typeface="segoe-ui_semibold"/>
                      </a:endParaRPr>
                    </a:p>
                  </a:txBody>
                  <a:tcPr marL="143609" marR="143609" marT="107706" marB="107706"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hr-HR" sz="1050" b="0" dirty="0" smtClean="0">
                          <a:effectLst/>
                          <a:latin typeface="segoe-ui_semibold"/>
                        </a:rPr>
                        <a:t>Opis</a:t>
                      </a:r>
                      <a:endParaRPr lang="hr-HR" sz="1050" b="0" dirty="0">
                        <a:effectLst/>
                        <a:latin typeface="segoe-ui_semibold"/>
                      </a:endParaRPr>
                    </a:p>
                  </a:txBody>
                  <a:tcPr marL="143609" marR="143609" marT="107706" marB="107706"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257262">
                <a:tc>
                  <a:txBody>
                    <a:bodyPr/>
                    <a:lstStyle/>
                    <a:p>
                      <a:pPr fontAlgn="t"/>
                      <a:r>
                        <a:rPr lang="hr-HR" sz="1050" b="1" dirty="0" err="1">
                          <a:effectLst/>
                          <a:latin typeface="segoe-ui_bold"/>
                        </a:rPr>
                        <a:t>IHttpControllerSelector</a:t>
                      </a:r>
                      <a:endParaRPr lang="hr-HR" sz="1050" dirty="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hr-HR" sz="1050">
                          <a:effectLst/>
                        </a:rPr>
                        <a:t>Selects the controller.</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476567">
                <a:tc>
                  <a:txBody>
                    <a:bodyPr/>
                    <a:lstStyle/>
                    <a:p>
                      <a:pPr fontAlgn="t"/>
                      <a:r>
                        <a:rPr lang="hr-HR" sz="1050" b="1" dirty="0" err="1">
                          <a:effectLst/>
                          <a:latin typeface="segoe-ui_bold"/>
                        </a:rPr>
                        <a:t>IHttpControllerTypeResolver</a:t>
                      </a:r>
                      <a:endParaRPr lang="hr-HR" sz="1050" dirty="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050">
                          <a:effectLst/>
                        </a:rPr>
                        <a:t>Gets the list of controller types. The </a:t>
                      </a:r>
                      <a:r>
                        <a:rPr lang="en-US" sz="1050" b="1">
                          <a:effectLst/>
                          <a:latin typeface="segoe-ui_bold"/>
                        </a:rPr>
                        <a:t>DefaultHttpControllerSelector</a:t>
                      </a:r>
                      <a:r>
                        <a:rPr lang="en-US" sz="1050">
                          <a:effectLst/>
                        </a:rPr>
                        <a:t> chooses the controller type from this list.</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476567">
                <a:tc>
                  <a:txBody>
                    <a:bodyPr/>
                    <a:lstStyle/>
                    <a:p>
                      <a:pPr fontAlgn="t"/>
                      <a:r>
                        <a:rPr lang="hr-HR" sz="1050" b="1" dirty="0" err="1">
                          <a:effectLst/>
                          <a:latin typeface="segoe-ui_bold"/>
                        </a:rPr>
                        <a:t>IAssembliesResolver</a:t>
                      </a:r>
                      <a:endParaRPr lang="hr-HR" sz="1050" dirty="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050">
                          <a:effectLst/>
                        </a:rPr>
                        <a:t>Gets the list of project assemblies. The </a:t>
                      </a:r>
                      <a:r>
                        <a:rPr lang="en-US" sz="1050" b="1">
                          <a:effectLst/>
                          <a:latin typeface="segoe-ui_bold"/>
                        </a:rPr>
                        <a:t>IHttpControllerTypeResolver</a:t>
                      </a:r>
                      <a:r>
                        <a:rPr lang="en-US" sz="1050">
                          <a:effectLst/>
                        </a:rPr>
                        <a:t> interface uses this list to find the controller types.</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257262">
                <a:tc>
                  <a:txBody>
                    <a:bodyPr/>
                    <a:lstStyle/>
                    <a:p>
                      <a:pPr fontAlgn="t"/>
                      <a:r>
                        <a:rPr lang="hr-HR" sz="1050" b="1" dirty="0" err="1">
                          <a:effectLst/>
                          <a:latin typeface="segoe-ui_bold"/>
                        </a:rPr>
                        <a:t>IHttpControllerActivator</a:t>
                      </a:r>
                      <a:endParaRPr lang="hr-HR" sz="1050" dirty="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hr-HR" sz="1050">
                          <a:effectLst/>
                        </a:rPr>
                        <a:t>Creates new controller instances.</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257262">
                <a:tc>
                  <a:txBody>
                    <a:bodyPr/>
                    <a:lstStyle/>
                    <a:p>
                      <a:pPr fontAlgn="t"/>
                      <a:r>
                        <a:rPr lang="hr-HR" sz="1050" b="1">
                          <a:effectLst/>
                          <a:latin typeface="segoe-ui_bold"/>
                        </a:rPr>
                        <a:t>IHttpActionSelector</a:t>
                      </a:r>
                      <a:endParaRPr lang="hr-HR" sz="105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hr-HR" sz="1050" dirty="0" err="1">
                          <a:effectLst/>
                        </a:rPr>
                        <a:t>Selects</a:t>
                      </a:r>
                      <a:r>
                        <a:rPr lang="hr-HR" sz="1050" dirty="0">
                          <a:effectLst/>
                        </a:rPr>
                        <a:t> </a:t>
                      </a:r>
                      <a:r>
                        <a:rPr lang="hr-HR" sz="1050" dirty="0" err="1">
                          <a:effectLst/>
                        </a:rPr>
                        <a:t>the</a:t>
                      </a:r>
                      <a:r>
                        <a:rPr lang="hr-HR" sz="1050" dirty="0">
                          <a:effectLst/>
                        </a:rPr>
                        <a:t> </a:t>
                      </a:r>
                      <a:r>
                        <a:rPr lang="hr-HR" sz="1050" dirty="0" err="1">
                          <a:effectLst/>
                        </a:rPr>
                        <a:t>action</a:t>
                      </a:r>
                      <a:r>
                        <a:rPr lang="hr-HR" sz="1050" dirty="0">
                          <a:effectLst/>
                        </a:rPr>
                        <a:t>.</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257262">
                <a:tc>
                  <a:txBody>
                    <a:bodyPr/>
                    <a:lstStyle/>
                    <a:p>
                      <a:pPr fontAlgn="t"/>
                      <a:r>
                        <a:rPr lang="hr-HR" sz="1050" b="1">
                          <a:effectLst/>
                          <a:latin typeface="segoe-ui_bold"/>
                        </a:rPr>
                        <a:t>IHttpActionInvoker</a:t>
                      </a:r>
                      <a:endParaRPr lang="hr-HR" sz="105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hr-HR" sz="1050" dirty="0" err="1">
                          <a:effectLst/>
                        </a:rPr>
                        <a:t>Invokes</a:t>
                      </a:r>
                      <a:r>
                        <a:rPr lang="hr-HR" sz="1050" dirty="0">
                          <a:effectLst/>
                        </a:rPr>
                        <a:t> </a:t>
                      </a:r>
                      <a:r>
                        <a:rPr lang="hr-HR" sz="1050" dirty="0" err="1">
                          <a:effectLst/>
                        </a:rPr>
                        <a:t>the</a:t>
                      </a:r>
                      <a:r>
                        <a:rPr lang="hr-HR" sz="1050" dirty="0">
                          <a:effectLst/>
                        </a:rPr>
                        <a:t> </a:t>
                      </a:r>
                      <a:r>
                        <a:rPr lang="hr-HR" sz="1050" dirty="0" err="1">
                          <a:effectLst/>
                        </a:rPr>
                        <a:t>action</a:t>
                      </a:r>
                      <a:r>
                        <a:rPr lang="hr-HR" sz="1050" dirty="0">
                          <a:effectLst/>
                        </a:rPr>
                        <a:t>.</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xmlns="" val="10006"/>
                  </a:ext>
                </a:extLst>
              </a:tr>
            </a:tbl>
          </a:graphicData>
        </a:graphic>
      </p:graphicFrame>
      <p:sp>
        <p:nvSpPr>
          <p:cNvPr id="6" name="Rectangle 1"/>
          <p:cNvSpPr txBox="1">
            <a:spLocks noChangeArrowheads="1"/>
          </p:cNvSpPr>
          <p:nvPr/>
        </p:nvSpPr>
        <p:spPr bwMode="auto">
          <a:xfrm>
            <a:off x="626445" y="5905365"/>
            <a:ext cx="10515600" cy="484748"/>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hr-HR" sz="1050" dirty="0"/>
              <a:t>var </a:t>
            </a:r>
            <a:r>
              <a:rPr lang="hr-HR" sz="1050" dirty="0" err="1"/>
              <a:t>config</a:t>
            </a:r>
            <a:r>
              <a:rPr lang="hr-HR" sz="1050" dirty="0"/>
              <a:t> = </a:t>
            </a:r>
            <a:r>
              <a:rPr lang="hr-HR" sz="1050" dirty="0" err="1"/>
              <a:t>GlobalConfiguration.Configuration</a:t>
            </a:r>
            <a:r>
              <a:rPr lang="hr-HR" sz="1050" dirty="0"/>
              <a:t>;</a:t>
            </a:r>
          </a:p>
          <a:p>
            <a:pPr marL="0" indent="0" eaLnBrk="0" fontAlgn="base" hangingPunct="0">
              <a:lnSpc>
                <a:spcPct val="100000"/>
              </a:lnSpc>
              <a:spcBef>
                <a:spcPct val="0"/>
              </a:spcBef>
              <a:spcAft>
                <a:spcPct val="0"/>
              </a:spcAft>
              <a:buNone/>
            </a:pPr>
            <a:r>
              <a:rPr lang="hr-HR" sz="1050" dirty="0" err="1"/>
              <a:t>config.Services.Replace</a:t>
            </a:r>
            <a:r>
              <a:rPr lang="hr-HR" sz="1050" dirty="0"/>
              <a:t>(</a:t>
            </a:r>
            <a:r>
              <a:rPr lang="hr-HR" sz="1050" dirty="0" err="1"/>
              <a:t>typeof</a:t>
            </a:r>
            <a:r>
              <a:rPr lang="hr-HR" sz="1050" dirty="0"/>
              <a:t>(</a:t>
            </a:r>
            <a:r>
              <a:rPr lang="hr-HR" sz="1050" dirty="0" err="1"/>
              <a:t>IHttpControllerSelector</a:t>
            </a:r>
            <a:r>
              <a:rPr lang="hr-HR" sz="1050" dirty="0"/>
              <a:t>), </a:t>
            </a:r>
            <a:r>
              <a:rPr lang="hr-HR" sz="1050" dirty="0" err="1"/>
              <a:t>new</a:t>
            </a:r>
            <a:r>
              <a:rPr lang="hr-HR" sz="1050" dirty="0"/>
              <a:t> </a:t>
            </a:r>
            <a:r>
              <a:rPr lang="hr-HR" sz="1050" dirty="0" err="1"/>
              <a:t>MyControllerSelector</a:t>
            </a:r>
            <a:r>
              <a:rPr lang="hr-HR" sz="1050" dirty="0"/>
              <a:t>(</a:t>
            </a:r>
            <a:r>
              <a:rPr lang="hr-HR" sz="1050" dirty="0" err="1"/>
              <a:t>config</a:t>
            </a:r>
            <a:r>
              <a:rPr lang="hr-HR" sz="1050" dirty="0" smtClean="0"/>
              <a:t>));</a:t>
            </a:r>
          </a:p>
          <a:p>
            <a:pPr marL="0" indent="0" eaLnBrk="0" fontAlgn="base" hangingPunct="0">
              <a:lnSpc>
                <a:spcPct val="100000"/>
              </a:lnSpc>
              <a:spcBef>
                <a:spcPct val="0"/>
              </a:spcBef>
              <a:spcAft>
                <a:spcPct val="0"/>
              </a:spcAft>
              <a:buNone/>
            </a:pPr>
            <a:r>
              <a:rPr lang="sr-Latn-RS" altLang="sr-Latn-RS" sz="1050" dirty="0"/>
              <a:t>config.Services.Add(typeof(IFilterProvider), new MyFilterProvider());</a:t>
            </a:r>
            <a:endParaRPr lang="sr-Latn-RS" altLang="sr-Latn-RS" sz="1050" dirty="0" smtClean="0"/>
          </a:p>
        </p:txBody>
      </p:sp>
    </p:spTree>
    <p:extLst>
      <p:ext uri="{BB962C8B-B14F-4D97-AF65-F5344CB8AC3E}">
        <p14:creationId xmlns:p14="http://schemas.microsoft.com/office/powerpoint/2010/main" val="653911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endParaRPr lang="hr-HR" dirty="0"/>
          </a:p>
        </p:txBody>
      </p:sp>
      <p:sp>
        <p:nvSpPr>
          <p:cNvPr id="3" name="Content Placeholder 2"/>
          <p:cNvSpPr>
            <a:spLocks noGrp="1"/>
          </p:cNvSpPr>
          <p:nvPr>
            <p:ph idx="1"/>
          </p:nvPr>
        </p:nvSpPr>
        <p:spPr/>
        <p:txBody>
          <a:bodyPr/>
          <a:lstStyle/>
          <a:p>
            <a:r>
              <a:rPr lang="hr-HR" dirty="0" smtClean="0"/>
              <a:t>Proces </a:t>
            </a:r>
            <a:r>
              <a:rPr lang="hr-HR" dirty="0" err="1" smtClean="0"/>
              <a:t>mapiranja</a:t>
            </a:r>
            <a:r>
              <a:rPr lang="hr-HR" dirty="0" smtClean="0"/>
              <a:t> </a:t>
            </a:r>
            <a:r>
              <a:rPr lang="hr-HR" i="1" dirty="0" smtClean="0"/>
              <a:t>Http </a:t>
            </a:r>
            <a:r>
              <a:rPr lang="hr-HR" i="1" dirty="0" err="1" smtClean="0"/>
              <a:t>Requesta</a:t>
            </a:r>
            <a:r>
              <a:rPr lang="hr-HR" dirty="0" smtClean="0"/>
              <a:t> na </a:t>
            </a:r>
            <a:r>
              <a:rPr lang="hr-HR" i="1" dirty="0" smtClean="0"/>
              <a:t>API </a:t>
            </a:r>
            <a:r>
              <a:rPr lang="hr-HR" i="1" dirty="0" err="1" smtClean="0"/>
              <a:t>Controller</a:t>
            </a:r>
            <a:endParaRPr lang="hr-HR" i="1" dirty="0" smtClean="0"/>
          </a:p>
          <a:p>
            <a:r>
              <a:rPr lang="hr-HR" i="1" dirty="0" err="1" smtClean="0"/>
              <a:t>Api</a:t>
            </a:r>
            <a:r>
              <a:rPr lang="hr-HR" i="1" dirty="0" smtClean="0"/>
              <a:t> </a:t>
            </a:r>
            <a:r>
              <a:rPr lang="hr-HR" i="1" dirty="0" err="1" smtClean="0"/>
              <a:t>Controller</a:t>
            </a:r>
            <a:r>
              <a:rPr lang="hr-HR" dirty="0" smtClean="0"/>
              <a:t> je klasa koja odrađuje </a:t>
            </a:r>
            <a:r>
              <a:rPr lang="hr-HR" i="1" dirty="0" smtClean="0"/>
              <a:t>Http </a:t>
            </a:r>
            <a:r>
              <a:rPr lang="hr-HR" i="1" dirty="0" err="1" smtClean="0"/>
              <a:t>Requestove</a:t>
            </a:r>
            <a:endParaRPr lang="hr-HR" i="1" dirty="0" smtClean="0"/>
          </a:p>
          <a:p>
            <a:r>
              <a:rPr lang="hr-HR" dirty="0" err="1" smtClean="0"/>
              <a:t>Public</a:t>
            </a:r>
            <a:r>
              <a:rPr lang="hr-HR" dirty="0" smtClean="0"/>
              <a:t> metode na </a:t>
            </a:r>
            <a:r>
              <a:rPr lang="hr-HR" i="1" dirty="0" err="1" smtClean="0"/>
              <a:t>Api</a:t>
            </a:r>
            <a:r>
              <a:rPr lang="hr-HR" i="1" dirty="0" smtClean="0"/>
              <a:t> </a:t>
            </a:r>
            <a:r>
              <a:rPr lang="hr-HR" i="1" dirty="0" err="1" smtClean="0"/>
              <a:t>Controller</a:t>
            </a:r>
            <a:r>
              <a:rPr lang="hr-HR" i="1" dirty="0" smtClean="0"/>
              <a:t>-u</a:t>
            </a:r>
            <a:r>
              <a:rPr lang="hr-HR" dirty="0" smtClean="0"/>
              <a:t> su </a:t>
            </a:r>
            <a:r>
              <a:rPr lang="hr-HR" i="1" dirty="0" err="1" smtClean="0"/>
              <a:t>Action</a:t>
            </a:r>
            <a:r>
              <a:rPr lang="hr-HR" i="1" dirty="0" smtClean="0"/>
              <a:t> </a:t>
            </a:r>
            <a:r>
              <a:rPr lang="hr-HR" i="1" dirty="0" err="1" smtClean="0"/>
              <a:t>Methods</a:t>
            </a:r>
            <a:r>
              <a:rPr lang="hr-HR" dirty="0" smtClean="0"/>
              <a:t> ili </a:t>
            </a:r>
            <a:r>
              <a:rPr lang="hr-HR" i="1" dirty="0" err="1" smtClean="0"/>
              <a:t>Actions</a:t>
            </a:r>
            <a:endParaRPr lang="hr-HR" i="1" dirty="0" smtClean="0"/>
          </a:p>
          <a:p>
            <a:r>
              <a:rPr lang="hr-HR" dirty="0"/>
              <a:t>Web API koristi Http </a:t>
            </a:r>
            <a:r>
              <a:rPr lang="hr-HR" dirty="0" smtClean="0"/>
              <a:t>metodu (vs </a:t>
            </a:r>
            <a:r>
              <a:rPr lang="hr-HR" dirty="0" err="1" smtClean="0"/>
              <a:t>Mvc</a:t>
            </a:r>
            <a:r>
              <a:rPr lang="hr-HR" dirty="0" smtClean="0"/>
              <a:t> URI putanje) za odabir </a:t>
            </a:r>
            <a:r>
              <a:rPr lang="hr-HR" dirty="0" err="1" smtClean="0"/>
              <a:t>controller-action</a:t>
            </a:r>
            <a:endParaRPr lang="hr-HR" dirty="0" smtClean="0"/>
          </a:p>
          <a:p>
            <a:r>
              <a:rPr lang="hr-HR" dirty="0" smtClean="0"/>
              <a:t>Odabir </a:t>
            </a:r>
            <a:r>
              <a:rPr lang="hr-HR" dirty="0" err="1" smtClean="0"/>
              <a:t>controllera-actiona</a:t>
            </a:r>
            <a:r>
              <a:rPr lang="hr-HR" dirty="0" smtClean="0"/>
              <a:t> se radi pomoću </a:t>
            </a:r>
            <a:r>
              <a:rPr lang="hr-HR" i="1" dirty="0" err="1" smtClean="0"/>
              <a:t>Routing</a:t>
            </a:r>
            <a:r>
              <a:rPr lang="hr-HR" i="1" dirty="0" smtClean="0"/>
              <a:t> Table</a:t>
            </a:r>
          </a:p>
          <a:p>
            <a:r>
              <a:rPr lang="hr-HR" i="1" dirty="0" smtClean="0"/>
              <a:t>Primjeri: (</a:t>
            </a:r>
            <a:r>
              <a:rPr lang="hr-HR" i="1" dirty="0" smtClean="0">
                <a:hlinkClick r:id="rId3"/>
              </a:rPr>
              <a:t>http://moja-domena.hr</a:t>
            </a:r>
            <a:r>
              <a:rPr lang="hr-HR" i="1" dirty="0" smtClean="0"/>
              <a:t>)</a:t>
            </a:r>
          </a:p>
          <a:p>
            <a:pPr lvl="1"/>
            <a:r>
              <a:rPr lang="hr-HR" i="1" dirty="0" smtClean="0"/>
              <a:t>/</a:t>
            </a:r>
            <a:r>
              <a:rPr lang="hr-HR" i="1" dirty="0" err="1" smtClean="0"/>
              <a:t>api</a:t>
            </a:r>
            <a:r>
              <a:rPr lang="hr-HR" i="1" dirty="0" smtClean="0"/>
              <a:t>/</a:t>
            </a:r>
            <a:r>
              <a:rPr lang="hr-HR" i="1" dirty="0" err="1" smtClean="0"/>
              <a:t>products</a:t>
            </a:r>
            <a:r>
              <a:rPr lang="hr-HR" i="1" dirty="0" smtClean="0"/>
              <a:t> ili /</a:t>
            </a:r>
            <a:r>
              <a:rPr lang="hr-HR" i="1" dirty="0" err="1" smtClean="0"/>
              <a:t>api</a:t>
            </a:r>
            <a:r>
              <a:rPr lang="hr-HR" i="1" dirty="0" smtClean="0"/>
              <a:t>/</a:t>
            </a:r>
            <a:r>
              <a:rPr lang="hr-HR" i="1" dirty="0" err="1" smtClean="0"/>
              <a:t>products</a:t>
            </a:r>
            <a:r>
              <a:rPr lang="hr-HR" i="1" dirty="0" smtClean="0"/>
              <a:t>/</a:t>
            </a:r>
            <a:r>
              <a:rPr lang="hr-HR" i="1" dirty="0" err="1" smtClean="0"/>
              <a:t>get-all</a:t>
            </a:r>
            <a:endParaRPr lang="hr-HR" i="1" dirty="0" smtClean="0"/>
          </a:p>
          <a:p>
            <a:pPr lvl="1"/>
            <a:r>
              <a:rPr lang="hr-HR" i="1" dirty="0" smtClean="0"/>
              <a:t>/</a:t>
            </a:r>
            <a:r>
              <a:rPr lang="hr-HR" i="1" dirty="0" err="1" smtClean="0"/>
              <a:t>api</a:t>
            </a:r>
            <a:r>
              <a:rPr lang="hr-HR" i="1" dirty="0" smtClean="0"/>
              <a:t>/</a:t>
            </a:r>
            <a:r>
              <a:rPr lang="hr-HR" i="1" dirty="0" err="1" smtClean="0"/>
              <a:t>products</a:t>
            </a:r>
            <a:r>
              <a:rPr lang="hr-HR" i="1" dirty="0" smtClean="0"/>
              <a:t>/1 ili /</a:t>
            </a:r>
            <a:r>
              <a:rPr lang="hr-HR" i="1" dirty="0" err="1" smtClean="0"/>
              <a:t>api</a:t>
            </a:r>
            <a:r>
              <a:rPr lang="hr-HR" i="1" dirty="0" smtClean="0"/>
              <a:t>/</a:t>
            </a:r>
            <a:r>
              <a:rPr lang="hr-HR" i="1" dirty="0" err="1" smtClean="0"/>
              <a:t>products</a:t>
            </a:r>
            <a:r>
              <a:rPr lang="hr-HR" i="1" dirty="0" smtClean="0"/>
              <a:t>/</a:t>
            </a:r>
            <a:r>
              <a:rPr lang="hr-HR" i="1" dirty="0" err="1" smtClean="0"/>
              <a:t>get-product?productId</a:t>
            </a:r>
            <a:r>
              <a:rPr lang="hr-HR" i="1" dirty="0" smtClean="0"/>
              <a:t>=1</a:t>
            </a:r>
          </a:p>
          <a:p>
            <a:pPr lvl="1"/>
            <a:endParaRPr lang="hr-HR" i="1" dirty="0" smtClean="0"/>
          </a:p>
          <a:p>
            <a:endParaRPr lang="hr-HR" dirty="0"/>
          </a:p>
        </p:txBody>
      </p:sp>
    </p:spTree>
    <p:extLst>
      <p:ext uri="{BB962C8B-B14F-4D97-AF65-F5344CB8AC3E}">
        <p14:creationId xmlns:p14="http://schemas.microsoft.com/office/powerpoint/2010/main" val="2916736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II</a:t>
            </a:r>
            <a:endParaRPr lang="hr-HR" dirty="0"/>
          </a:p>
        </p:txBody>
      </p:sp>
      <p:sp>
        <p:nvSpPr>
          <p:cNvPr id="4" name="Text Placeholder 3"/>
          <p:cNvSpPr>
            <a:spLocks noGrp="1"/>
          </p:cNvSpPr>
          <p:nvPr>
            <p:ph type="body" idx="1"/>
          </p:nvPr>
        </p:nvSpPr>
        <p:spPr/>
        <p:txBody>
          <a:bodyPr/>
          <a:lstStyle/>
          <a:p>
            <a:r>
              <a:rPr lang="hr-HR" dirty="0" err="1" smtClean="0"/>
              <a:t>Routing</a:t>
            </a:r>
            <a:r>
              <a:rPr lang="hr-HR" dirty="0" smtClean="0"/>
              <a:t> table</a:t>
            </a:r>
            <a:endParaRPr lang="hr-HR" dirty="0"/>
          </a:p>
        </p:txBody>
      </p:sp>
      <p:sp>
        <p:nvSpPr>
          <p:cNvPr id="5" name="Content Placeholder 4"/>
          <p:cNvSpPr>
            <a:spLocks noGrp="1"/>
          </p:cNvSpPr>
          <p:nvPr>
            <p:ph sz="half" idx="2"/>
          </p:nvPr>
        </p:nvSpPr>
        <p:spPr/>
        <p:txBody>
          <a:bodyPr>
            <a:normAutofit/>
          </a:bodyPr>
          <a:lstStyle/>
          <a:p>
            <a:r>
              <a:rPr lang="hr-HR" dirty="0" err="1" smtClean="0"/>
              <a:t>App_Start</a:t>
            </a:r>
            <a:r>
              <a:rPr lang="hr-HR" dirty="0" smtClean="0"/>
              <a:t> </a:t>
            </a:r>
            <a:r>
              <a:rPr lang="hr-HR" dirty="0" smtClean="0">
                <a:sym typeface="Wingdings" panose="05000000000000000000" pitchFamily="2" charset="2"/>
              </a:rPr>
              <a:t> </a:t>
            </a:r>
            <a:r>
              <a:rPr lang="hr-HR" dirty="0" err="1" smtClean="0">
                <a:sym typeface="Wingdings" panose="05000000000000000000" pitchFamily="2" charset="2"/>
              </a:rPr>
              <a:t>WebAPIConfig.cs</a:t>
            </a:r>
            <a:endParaRPr lang="hr-HR" dirty="0" smtClean="0">
              <a:sym typeface="Wingdings" panose="05000000000000000000" pitchFamily="2" charset="2"/>
            </a:endParaRPr>
          </a:p>
          <a:p>
            <a:pPr marL="0" indent="0">
              <a:buNone/>
            </a:pPr>
            <a:r>
              <a:rPr lang="en-US" dirty="0" err="1"/>
              <a:t>config.Routes.MapHttpRoute</a:t>
            </a:r>
            <a:r>
              <a:rPr lang="en-US" dirty="0"/>
              <a:t>(</a:t>
            </a:r>
          </a:p>
          <a:p>
            <a:pPr marL="0" indent="0">
              <a:buNone/>
            </a:pPr>
            <a:r>
              <a:rPr lang="en-US" dirty="0"/>
              <a:t>            name: "</a:t>
            </a:r>
            <a:r>
              <a:rPr lang="en-US" dirty="0" err="1"/>
              <a:t>DefaultApi</a:t>
            </a:r>
            <a:r>
              <a:rPr lang="en-US" dirty="0"/>
              <a:t>",</a:t>
            </a:r>
          </a:p>
          <a:p>
            <a:pPr marL="0" indent="0">
              <a:buNone/>
            </a:pPr>
            <a:r>
              <a:rPr lang="en-US" dirty="0"/>
              <a:t>            </a:t>
            </a:r>
            <a:r>
              <a:rPr lang="en-US" dirty="0" err="1"/>
              <a:t>routeTemplate</a:t>
            </a:r>
            <a:r>
              <a:rPr lang="en-US" dirty="0"/>
              <a:t>: </a:t>
            </a:r>
            <a:r>
              <a:rPr lang="hr-HR" dirty="0" smtClean="0"/>
              <a:t>   </a:t>
            </a:r>
            <a:r>
              <a:rPr lang="en-US" dirty="0" smtClean="0"/>
              <a:t>"</a:t>
            </a:r>
            <a:r>
              <a:rPr lang="en-US" dirty="0" err="1"/>
              <a:t>api</a:t>
            </a:r>
            <a:r>
              <a:rPr lang="en-US" dirty="0"/>
              <a:t>/{controller}/{id}",</a:t>
            </a:r>
          </a:p>
          <a:p>
            <a:pPr marL="0" indent="0">
              <a:buNone/>
            </a:pPr>
            <a:r>
              <a:rPr lang="en-US" dirty="0"/>
              <a:t>            defaults: new { id = </a:t>
            </a:r>
            <a:r>
              <a:rPr lang="en-US" dirty="0" err="1"/>
              <a:t>RouteParameter.Optional</a:t>
            </a:r>
            <a:r>
              <a:rPr lang="en-US" dirty="0"/>
              <a:t> </a:t>
            </a:r>
            <a:r>
              <a:rPr lang="en-US" dirty="0" smtClean="0"/>
              <a:t>});</a:t>
            </a:r>
            <a:endParaRPr lang="hr-HR" dirty="0"/>
          </a:p>
        </p:txBody>
      </p:sp>
      <p:sp>
        <p:nvSpPr>
          <p:cNvPr id="6" name="Text Placeholder 5"/>
          <p:cNvSpPr>
            <a:spLocks noGrp="1"/>
          </p:cNvSpPr>
          <p:nvPr>
            <p:ph type="body" sz="quarter" idx="3"/>
          </p:nvPr>
        </p:nvSpPr>
        <p:spPr/>
        <p:txBody>
          <a:bodyPr/>
          <a:lstStyle/>
          <a:p>
            <a:r>
              <a:rPr lang="hr-HR" dirty="0" err="1" smtClean="0"/>
              <a:t>Attribute</a:t>
            </a:r>
            <a:r>
              <a:rPr lang="hr-HR" dirty="0" smtClean="0"/>
              <a:t> </a:t>
            </a:r>
            <a:r>
              <a:rPr lang="hr-HR" dirty="0" err="1" smtClean="0"/>
              <a:t>Routing</a:t>
            </a:r>
            <a:endParaRPr lang="hr-HR" dirty="0"/>
          </a:p>
        </p:txBody>
      </p:sp>
      <p:sp>
        <p:nvSpPr>
          <p:cNvPr id="7" name="Content Placeholder 6"/>
          <p:cNvSpPr>
            <a:spLocks noGrp="1"/>
          </p:cNvSpPr>
          <p:nvPr>
            <p:ph sz="quarter" idx="4"/>
          </p:nvPr>
        </p:nvSpPr>
        <p:spPr/>
        <p:txBody>
          <a:bodyPr/>
          <a:lstStyle/>
          <a:p>
            <a:pPr marL="0" indent="0">
              <a:buNone/>
            </a:pPr>
            <a:r>
              <a:rPr lang="hr-HR" dirty="0" err="1"/>
              <a:t>config.MapHttpAttributeRoutes</a:t>
            </a:r>
            <a:r>
              <a:rPr lang="hr-HR" dirty="0"/>
              <a:t>();</a:t>
            </a:r>
          </a:p>
        </p:txBody>
      </p:sp>
    </p:spTree>
    <p:extLst>
      <p:ext uri="{BB962C8B-B14F-4D97-AF65-F5344CB8AC3E}">
        <p14:creationId xmlns:p14="http://schemas.microsoft.com/office/powerpoint/2010/main" val="847615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a:t>
            </a:r>
            <a:r>
              <a:rPr lang="hr-HR" dirty="0" err="1" smtClean="0"/>
              <a:t>IIa</a:t>
            </a:r>
            <a:endParaRPr lang="hr-HR" dirty="0"/>
          </a:p>
        </p:txBody>
      </p:sp>
      <p:sp>
        <p:nvSpPr>
          <p:cNvPr id="11" name="Content Placeholder 10"/>
          <p:cNvSpPr>
            <a:spLocks noGrp="1"/>
          </p:cNvSpPr>
          <p:nvPr>
            <p:ph idx="1"/>
          </p:nvPr>
        </p:nvSpPr>
        <p:spPr/>
        <p:txBody>
          <a:bodyPr/>
          <a:lstStyle/>
          <a:p>
            <a:r>
              <a:rPr lang="hr-HR" dirty="0" err="1" smtClean="0"/>
              <a:t>Routing</a:t>
            </a:r>
            <a:r>
              <a:rPr lang="hr-HR" dirty="0" smtClean="0"/>
              <a:t> ima tri koraka</a:t>
            </a:r>
          </a:p>
          <a:p>
            <a:pPr lvl="1"/>
            <a:r>
              <a:rPr lang="hr-HR" dirty="0" smtClean="0"/>
              <a:t>Pronalaženje </a:t>
            </a:r>
            <a:r>
              <a:rPr lang="hr-HR" dirty="0" err="1" smtClean="0"/>
              <a:t>route</a:t>
            </a:r>
            <a:r>
              <a:rPr lang="hr-HR" dirty="0" smtClean="0"/>
              <a:t> templatea u </a:t>
            </a:r>
            <a:r>
              <a:rPr lang="hr-HR" dirty="0" err="1" smtClean="0"/>
              <a:t>Route</a:t>
            </a:r>
            <a:r>
              <a:rPr lang="hr-HR" dirty="0" smtClean="0"/>
              <a:t> tablici</a:t>
            </a:r>
          </a:p>
          <a:p>
            <a:pPr lvl="1"/>
            <a:r>
              <a:rPr lang="hr-HR" dirty="0" smtClean="0"/>
              <a:t>Odabir </a:t>
            </a:r>
            <a:r>
              <a:rPr lang="hr-HR" dirty="0" err="1" smtClean="0"/>
              <a:t>controller</a:t>
            </a:r>
            <a:r>
              <a:rPr lang="hr-HR" dirty="0" smtClean="0"/>
              <a:t> klase</a:t>
            </a:r>
          </a:p>
          <a:p>
            <a:pPr lvl="1"/>
            <a:r>
              <a:rPr lang="hr-HR" dirty="0" smtClean="0"/>
              <a:t>Odabir </a:t>
            </a:r>
            <a:r>
              <a:rPr lang="hr-HR" dirty="0" err="1" smtClean="0"/>
              <a:t>action</a:t>
            </a:r>
            <a:r>
              <a:rPr lang="hr-HR" dirty="0" smtClean="0"/>
              <a:t> metode</a:t>
            </a:r>
          </a:p>
          <a:p>
            <a:r>
              <a:rPr lang="hr-HR" dirty="0" smtClean="0"/>
              <a:t>Predviđeno je prilagođavanje cijelog </a:t>
            </a:r>
            <a:r>
              <a:rPr lang="hr-HR" dirty="0" err="1" smtClean="0"/>
              <a:t>defaultnog</a:t>
            </a:r>
            <a:r>
              <a:rPr lang="hr-HR" dirty="0" smtClean="0"/>
              <a:t> procesa vlastitim potrebama pomoću vlastitih implementacija-promjena</a:t>
            </a:r>
            <a:endParaRPr lang="hr-HR" dirty="0"/>
          </a:p>
        </p:txBody>
      </p:sp>
    </p:spTree>
    <p:extLst>
      <p:ext uri="{BB962C8B-B14F-4D97-AF65-F5344CB8AC3E}">
        <p14:creationId xmlns:p14="http://schemas.microsoft.com/office/powerpoint/2010/main" val="29560218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III</a:t>
            </a:r>
            <a:endParaRPr lang="hr-HR" dirty="0"/>
          </a:p>
        </p:txBody>
      </p:sp>
      <p:sp>
        <p:nvSpPr>
          <p:cNvPr id="3" name="Text Placeholder 2"/>
          <p:cNvSpPr>
            <a:spLocks noGrp="1"/>
          </p:cNvSpPr>
          <p:nvPr>
            <p:ph type="body" idx="1"/>
          </p:nvPr>
        </p:nvSpPr>
        <p:spPr/>
        <p:txBody>
          <a:bodyPr/>
          <a:lstStyle/>
          <a:p>
            <a:r>
              <a:rPr lang="hr-HR" dirty="0" smtClean="0"/>
              <a:t>Primjer</a:t>
            </a:r>
            <a:endParaRPr lang="hr-HR" dirty="0"/>
          </a:p>
        </p:txBody>
      </p:sp>
      <p:sp>
        <p:nvSpPr>
          <p:cNvPr id="4" name="Content Placeholder 3"/>
          <p:cNvSpPr>
            <a:spLocks noGrp="1"/>
          </p:cNvSpPr>
          <p:nvPr>
            <p:ph sz="half" idx="2"/>
          </p:nvPr>
        </p:nvSpPr>
        <p:spPr/>
        <p:txBody>
          <a:bodyPr>
            <a:normAutofit/>
          </a:bodyPr>
          <a:lstStyle/>
          <a:p>
            <a:pPr marL="0" indent="0">
              <a:buNone/>
            </a:pPr>
            <a:r>
              <a:rPr lang="hr-HR" sz="1800" dirty="0" err="1"/>
              <a:t>public</a:t>
            </a:r>
            <a:r>
              <a:rPr lang="hr-HR" sz="1800" dirty="0"/>
              <a:t> </a:t>
            </a:r>
            <a:r>
              <a:rPr lang="hr-HR" sz="1800" dirty="0" err="1"/>
              <a:t>class</a:t>
            </a:r>
            <a:r>
              <a:rPr lang="hr-HR" sz="1800" dirty="0"/>
              <a:t> </a:t>
            </a:r>
            <a:r>
              <a:rPr lang="hr-HR" sz="1800" dirty="0" err="1"/>
              <a:t>ProductsController</a:t>
            </a:r>
            <a:r>
              <a:rPr lang="hr-HR" sz="1800" dirty="0"/>
              <a:t> : </a:t>
            </a:r>
            <a:r>
              <a:rPr lang="hr-HR" sz="1800" dirty="0" err="1"/>
              <a:t>ApiController</a:t>
            </a:r>
            <a:r>
              <a:rPr lang="hr-HR" sz="1800" dirty="0"/>
              <a:t> </a:t>
            </a:r>
            <a:endParaRPr lang="hr-HR" sz="1800" dirty="0" smtClean="0"/>
          </a:p>
          <a:p>
            <a:pPr marL="0" indent="0">
              <a:buNone/>
            </a:pPr>
            <a:r>
              <a:rPr lang="hr-HR" sz="1800" dirty="0" smtClean="0"/>
              <a:t>{ </a:t>
            </a:r>
          </a:p>
          <a:p>
            <a:pPr marL="0" indent="0">
              <a:buNone/>
            </a:pPr>
            <a:r>
              <a:rPr lang="hr-HR" sz="1800" dirty="0" err="1" smtClean="0"/>
              <a:t>public</a:t>
            </a:r>
            <a:r>
              <a:rPr lang="hr-HR" sz="1800" dirty="0" smtClean="0"/>
              <a:t> </a:t>
            </a:r>
            <a:r>
              <a:rPr lang="hr-HR" sz="1800" dirty="0" err="1"/>
              <a:t>void</a:t>
            </a:r>
            <a:r>
              <a:rPr lang="hr-HR" sz="1800" dirty="0"/>
              <a:t> </a:t>
            </a:r>
            <a:r>
              <a:rPr lang="hr-HR" sz="1800" dirty="0" err="1"/>
              <a:t>GetAllProducts</a:t>
            </a:r>
            <a:r>
              <a:rPr lang="hr-HR" sz="1800" dirty="0"/>
              <a:t>() { } </a:t>
            </a:r>
            <a:endParaRPr lang="hr-HR" sz="1800" dirty="0" smtClean="0"/>
          </a:p>
          <a:p>
            <a:pPr marL="0" indent="0">
              <a:buNone/>
            </a:pPr>
            <a:r>
              <a:rPr lang="hr-HR" sz="1800" dirty="0" err="1" smtClean="0"/>
              <a:t>public</a:t>
            </a:r>
            <a:r>
              <a:rPr lang="hr-HR" sz="1800" dirty="0" smtClean="0"/>
              <a:t> </a:t>
            </a:r>
            <a:r>
              <a:rPr lang="hr-HR" sz="1800" dirty="0" err="1"/>
              <a:t>IEnumerable</a:t>
            </a:r>
            <a:r>
              <a:rPr lang="hr-HR" sz="1800" dirty="0"/>
              <a:t>&lt;</a:t>
            </a:r>
            <a:r>
              <a:rPr lang="hr-HR" sz="1800" dirty="0" err="1"/>
              <a:t>Product</a:t>
            </a:r>
            <a:r>
              <a:rPr lang="hr-HR" sz="1800" dirty="0"/>
              <a:t>&gt; </a:t>
            </a:r>
            <a:r>
              <a:rPr lang="hr-HR" sz="1800" dirty="0" err="1"/>
              <a:t>GetProductById</a:t>
            </a:r>
            <a:r>
              <a:rPr lang="hr-HR" sz="1800" dirty="0"/>
              <a:t>(</a:t>
            </a:r>
            <a:r>
              <a:rPr lang="hr-HR" sz="1800" dirty="0" err="1"/>
              <a:t>int</a:t>
            </a:r>
            <a:r>
              <a:rPr lang="hr-HR" sz="1800" dirty="0"/>
              <a:t> </a:t>
            </a:r>
            <a:r>
              <a:rPr lang="hr-HR" sz="1800" dirty="0" err="1"/>
              <a:t>id</a:t>
            </a:r>
            <a:r>
              <a:rPr lang="hr-HR" sz="1800" dirty="0"/>
              <a:t>) { } </a:t>
            </a:r>
            <a:endParaRPr lang="hr-HR" sz="1800" dirty="0" smtClean="0"/>
          </a:p>
          <a:p>
            <a:pPr marL="0" indent="0">
              <a:buNone/>
            </a:pPr>
            <a:r>
              <a:rPr lang="hr-HR" sz="1800" dirty="0" err="1" smtClean="0"/>
              <a:t>public</a:t>
            </a:r>
            <a:r>
              <a:rPr lang="hr-HR" sz="1800" dirty="0" smtClean="0"/>
              <a:t> </a:t>
            </a:r>
            <a:r>
              <a:rPr lang="hr-HR" sz="1800" dirty="0" err="1"/>
              <a:t>HttpResponseMessage</a:t>
            </a:r>
            <a:r>
              <a:rPr lang="hr-HR" sz="1800" dirty="0"/>
              <a:t> </a:t>
            </a:r>
            <a:r>
              <a:rPr lang="hr-HR" sz="1800" dirty="0" err="1"/>
              <a:t>DeleteProduct</a:t>
            </a:r>
            <a:r>
              <a:rPr lang="hr-HR" sz="1800" dirty="0"/>
              <a:t>(</a:t>
            </a:r>
            <a:r>
              <a:rPr lang="hr-HR" sz="1800" dirty="0" err="1"/>
              <a:t>int</a:t>
            </a:r>
            <a:r>
              <a:rPr lang="hr-HR" sz="1800" dirty="0"/>
              <a:t> </a:t>
            </a:r>
            <a:r>
              <a:rPr lang="hr-HR" sz="1800" dirty="0" err="1"/>
              <a:t>id</a:t>
            </a:r>
            <a:r>
              <a:rPr lang="hr-HR" sz="1800" dirty="0"/>
              <a:t>){ } </a:t>
            </a:r>
            <a:endParaRPr lang="hr-HR" sz="1800" dirty="0" smtClean="0"/>
          </a:p>
          <a:p>
            <a:pPr marL="0" indent="0">
              <a:buNone/>
            </a:pPr>
            <a:r>
              <a:rPr lang="hr-HR" sz="1800" dirty="0" smtClean="0"/>
              <a:t>}</a:t>
            </a:r>
            <a:endParaRPr lang="hr-HR" sz="1800" dirty="0"/>
          </a:p>
        </p:txBody>
      </p:sp>
      <p:sp>
        <p:nvSpPr>
          <p:cNvPr id="5" name="Text Placeholder 4"/>
          <p:cNvSpPr>
            <a:spLocks noGrp="1"/>
          </p:cNvSpPr>
          <p:nvPr>
            <p:ph type="body" sz="quarter" idx="3"/>
          </p:nvPr>
        </p:nvSpPr>
        <p:spPr/>
        <p:txBody>
          <a:bodyPr/>
          <a:lstStyle/>
          <a:p>
            <a:r>
              <a:rPr lang="hr-HR" dirty="0" smtClean="0"/>
              <a:t>Rezultat</a:t>
            </a:r>
            <a:endParaRPr lang="hr-HR" dirty="0"/>
          </a:p>
        </p:txBody>
      </p:sp>
      <p:graphicFrame>
        <p:nvGraphicFramePr>
          <p:cNvPr id="7" name="Content Placeholder 6"/>
          <p:cNvGraphicFramePr>
            <a:graphicFrameLocks noGrp="1"/>
          </p:cNvGraphicFramePr>
          <p:nvPr>
            <p:ph sz="quarter" idx="4"/>
            <p:extLst>
              <p:ext uri="{D42A27DB-BD31-4B8C-83A1-F6EECF244321}">
                <p14:modId xmlns:p14="http://schemas.microsoft.com/office/powerpoint/2010/main" val="2014229848"/>
              </p:ext>
            </p:extLst>
          </p:nvPr>
        </p:nvGraphicFramePr>
        <p:xfrm>
          <a:off x="6172200" y="2608392"/>
          <a:ext cx="5183188" cy="1857110"/>
        </p:xfrm>
        <a:graphic>
          <a:graphicData uri="http://schemas.openxmlformats.org/drawingml/2006/table">
            <a:tbl>
              <a:tblPr/>
              <a:tblGrid>
                <a:gridCol w="1295797">
                  <a:extLst>
                    <a:ext uri="{9D8B030D-6E8A-4147-A177-3AD203B41FA5}">
                      <a16:colId xmlns:a16="http://schemas.microsoft.com/office/drawing/2014/main" xmlns="" val="20000"/>
                    </a:ext>
                  </a:extLst>
                </a:gridCol>
                <a:gridCol w="1295797">
                  <a:extLst>
                    <a:ext uri="{9D8B030D-6E8A-4147-A177-3AD203B41FA5}">
                      <a16:colId xmlns:a16="http://schemas.microsoft.com/office/drawing/2014/main" xmlns="" val="20001"/>
                    </a:ext>
                  </a:extLst>
                </a:gridCol>
                <a:gridCol w="1295797">
                  <a:extLst>
                    <a:ext uri="{9D8B030D-6E8A-4147-A177-3AD203B41FA5}">
                      <a16:colId xmlns:a16="http://schemas.microsoft.com/office/drawing/2014/main" xmlns="" val="20002"/>
                    </a:ext>
                  </a:extLst>
                </a:gridCol>
                <a:gridCol w="1295797">
                  <a:extLst>
                    <a:ext uri="{9D8B030D-6E8A-4147-A177-3AD203B41FA5}">
                      <a16:colId xmlns:a16="http://schemas.microsoft.com/office/drawing/2014/main" xmlns="" val="20003"/>
                    </a:ext>
                  </a:extLst>
                </a:gridCol>
              </a:tblGrid>
              <a:tr h="371422">
                <a:tc>
                  <a:txBody>
                    <a:bodyPr/>
                    <a:lstStyle/>
                    <a:p>
                      <a:pPr algn="l" fontAlgn="b"/>
                      <a:r>
                        <a:rPr lang="hr-HR" sz="900" b="0" dirty="0">
                          <a:solidFill>
                            <a:schemeClr val="bg1"/>
                          </a:solidFill>
                          <a:effectLst/>
                          <a:latin typeface="segoe-ui_semibold"/>
                        </a:rPr>
                        <a:t>HTTP </a:t>
                      </a:r>
                      <a:r>
                        <a:rPr lang="hr-HR" sz="900" b="0" dirty="0" smtClean="0">
                          <a:solidFill>
                            <a:schemeClr val="bg1"/>
                          </a:solidFill>
                          <a:effectLst/>
                          <a:latin typeface="segoe-ui_semibold"/>
                        </a:rPr>
                        <a:t>Metoda</a:t>
                      </a:r>
                      <a:endParaRPr lang="hr-HR" sz="900" b="0" dirty="0">
                        <a:solidFill>
                          <a:schemeClr val="bg1"/>
                        </a:solidFill>
                        <a:effectLst/>
                        <a:latin typeface="segoe-ui_semibold"/>
                      </a:endParaRPr>
                    </a:p>
                  </a:txBody>
                  <a:tcPr marL="78089" marR="78089" marT="58567" marB="5856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l" fontAlgn="b"/>
                      <a:r>
                        <a:rPr lang="hr-HR" sz="900" b="0" dirty="0">
                          <a:solidFill>
                            <a:schemeClr val="bg1"/>
                          </a:solidFill>
                          <a:effectLst/>
                          <a:latin typeface="segoe-ui_semibold"/>
                        </a:rPr>
                        <a:t>URI </a:t>
                      </a:r>
                      <a:r>
                        <a:rPr lang="hr-HR" sz="900" b="0" dirty="0" smtClean="0">
                          <a:solidFill>
                            <a:schemeClr val="bg1"/>
                          </a:solidFill>
                          <a:effectLst/>
                          <a:latin typeface="segoe-ui_semibold"/>
                        </a:rPr>
                        <a:t>Putanja</a:t>
                      </a:r>
                      <a:endParaRPr lang="hr-HR" sz="900" b="0" dirty="0">
                        <a:solidFill>
                          <a:schemeClr val="bg1"/>
                        </a:solidFill>
                        <a:effectLst/>
                        <a:latin typeface="segoe-ui_semibold"/>
                      </a:endParaRPr>
                    </a:p>
                  </a:txBody>
                  <a:tcPr marL="78089" marR="78089" marT="58567" marB="5856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l" fontAlgn="b"/>
                      <a:r>
                        <a:rPr lang="hr-HR" sz="900" b="0" dirty="0" err="1">
                          <a:solidFill>
                            <a:schemeClr val="bg1"/>
                          </a:solidFill>
                          <a:effectLst/>
                          <a:latin typeface="segoe-ui_semibold"/>
                        </a:rPr>
                        <a:t>Action</a:t>
                      </a:r>
                      <a:endParaRPr lang="hr-HR" sz="900" b="0" dirty="0">
                        <a:solidFill>
                          <a:schemeClr val="bg1"/>
                        </a:solidFill>
                        <a:effectLst/>
                        <a:latin typeface="segoe-ui_semibold"/>
                      </a:endParaRPr>
                    </a:p>
                  </a:txBody>
                  <a:tcPr marL="78089" marR="78089" marT="58567" marB="5856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l" fontAlgn="b"/>
                      <a:r>
                        <a:rPr lang="hr-HR" sz="900" b="0" dirty="0" err="1">
                          <a:solidFill>
                            <a:schemeClr val="bg1"/>
                          </a:solidFill>
                          <a:effectLst/>
                          <a:latin typeface="segoe-ui_semibold"/>
                        </a:rPr>
                        <a:t>Parameter</a:t>
                      </a:r>
                      <a:endParaRPr lang="hr-HR" sz="900" b="0" dirty="0">
                        <a:solidFill>
                          <a:schemeClr val="bg1"/>
                        </a:solidFill>
                        <a:effectLst/>
                        <a:latin typeface="segoe-ui_semibold"/>
                      </a:endParaRPr>
                    </a:p>
                  </a:txBody>
                  <a:tcPr marL="78089" marR="78089" marT="58567" marB="5856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xmlns="" val="10001"/>
                  </a:ext>
                </a:extLst>
              </a:tr>
              <a:tr h="371422">
                <a:tc>
                  <a:txBody>
                    <a:bodyPr/>
                    <a:lstStyle/>
                    <a:p>
                      <a:pPr fontAlgn="t"/>
                      <a:r>
                        <a:rPr lang="hr-HR" sz="900">
                          <a:effectLst/>
                        </a:rPr>
                        <a:t>GET</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api/products</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GetAllProducts</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i="1">
                          <a:effectLst/>
                        </a:rPr>
                        <a:t>(none)</a:t>
                      </a:r>
                      <a:endParaRPr lang="hr-HR" sz="900">
                        <a:effectLst/>
                      </a:endParaRP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371422">
                <a:tc>
                  <a:txBody>
                    <a:bodyPr/>
                    <a:lstStyle/>
                    <a:p>
                      <a:pPr fontAlgn="t"/>
                      <a:r>
                        <a:rPr lang="hr-HR" sz="900">
                          <a:effectLst/>
                        </a:rPr>
                        <a:t>GET</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api/products/4</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GetProductById</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4</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371422">
                <a:tc>
                  <a:txBody>
                    <a:bodyPr/>
                    <a:lstStyle/>
                    <a:p>
                      <a:pPr fontAlgn="t"/>
                      <a:r>
                        <a:rPr lang="hr-HR" sz="900">
                          <a:effectLst/>
                        </a:rPr>
                        <a:t>DELETE</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api/products/4</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DeleteProduct</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4</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371422">
                <a:tc>
                  <a:txBody>
                    <a:bodyPr/>
                    <a:lstStyle/>
                    <a:p>
                      <a:pPr fontAlgn="t"/>
                      <a:r>
                        <a:rPr lang="hr-HR" sz="900">
                          <a:effectLst/>
                        </a:rPr>
                        <a:t>POST</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api/products</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i="1">
                          <a:effectLst/>
                        </a:rPr>
                        <a:t>(no match)</a:t>
                      </a:r>
                      <a:endParaRPr lang="hr-HR" sz="900">
                        <a:effectLst/>
                      </a:endParaRP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hr-HR" sz="900" dirty="0"/>
                    </a:p>
                  </a:txBody>
                  <a:tcPr marL="46854" marR="46854" marT="23427" marB="234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
        <p:nvSpPr>
          <p:cNvPr id="8" name="Rectangle 1"/>
          <p:cNvSpPr>
            <a:spLocks noChangeArrowheads="1"/>
          </p:cNvSpPr>
          <p:nvPr/>
        </p:nvSpPr>
        <p:spPr bwMode="auto">
          <a:xfrm>
            <a:off x="0" y="-10010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800" b="0" i="0" u="none" strike="noStrike" cap="none" normalizeH="0" baseline="0" smtClean="0">
                <a:ln>
                  <a:noFill/>
                </a:ln>
                <a:solidFill>
                  <a:schemeClr val="tx1"/>
                </a:solidFill>
                <a:effectLst/>
                <a:latin typeface="Arial" panose="020B0604020202020204" pitchFamily="34" charset="0"/>
              </a:rPr>
              <a:t/>
            </a:r>
            <a:br>
              <a:rPr kumimoji="0" lang="sr-Latn-RS" altLang="sr-Latn-RS" sz="1800" b="0" i="0" u="none" strike="noStrike" cap="none" normalizeH="0" baseline="0" smtClean="0">
                <a:ln>
                  <a:noFill/>
                </a:ln>
                <a:solidFill>
                  <a:schemeClr val="tx1"/>
                </a:solidFill>
                <a:effectLst/>
                <a:latin typeface="Arial" panose="020B0604020202020204" pitchFamily="34" charset="0"/>
              </a:rPr>
            </a:br>
            <a:endParaRPr kumimoji="0" lang="sr-Latn-RS" altLang="sr-Latn-R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74851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IV</a:t>
            </a:r>
            <a:endParaRPr lang="hr-HR" dirty="0"/>
          </a:p>
        </p:txBody>
      </p:sp>
      <p:sp>
        <p:nvSpPr>
          <p:cNvPr id="8" name="Rectangle 1"/>
          <p:cNvSpPr>
            <a:spLocks noGrp="1" noChangeArrowheads="1"/>
          </p:cNvSpPr>
          <p:nvPr>
            <p:ph idx="1"/>
          </p:nvPr>
        </p:nvSpPr>
        <p:spPr bwMode="auto">
          <a:xfrm>
            <a:off x="838200" y="1832126"/>
            <a:ext cx="10515600" cy="969496"/>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hr-HR" sz="900" dirty="0" err="1"/>
              <a:t>public</a:t>
            </a:r>
            <a:r>
              <a:rPr lang="hr-HR" sz="900" dirty="0"/>
              <a:t> </a:t>
            </a:r>
            <a:r>
              <a:rPr lang="hr-HR" sz="900" dirty="0" err="1"/>
              <a:t>class</a:t>
            </a:r>
            <a:r>
              <a:rPr lang="hr-HR" sz="900" dirty="0"/>
              <a:t> </a:t>
            </a:r>
            <a:r>
              <a:rPr lang="hr-HR" sz="900" dirty="0" err="1"/>
              <a:t>ProductsController</a:t>
            </a:r>
            <a:r>
              <a:rPr lang="hr-HR" sz="900" dirty="0"/>
              <a:t> : </a:t>
            </a:r>
            <a:r>
              <a:rPr lang="hr-HR" sz="900" dirty="0" err="1" smtClean="0"/>
              <a:t>ApiController</a:t>
            </a:r>
            <a:endParaRPr lang="hr-HR" sz="900" dirty="0" smtClean="0"/>
          </a:p>
          <a:p>
            <a:pPr marL="0" lvl="0" indent="0" eaLnBrk="0" fontAlgn="base" hangingPunct="0">
              <a:lnSpc>
                <a:spcPct val="100000"/>
              </a:lnSpc>
              <a:spcBef>
                <a:spcPct val="0"/>
              </a:spcBef>
              <a:spcAft>
                <a:spcPct val="0"/>
              </a:spcAft>
              <a:buNone/>
            </a:pPr>
            <a:r>
              <a:rPr lang="hr-HR" sz="900" dirty="0" smtClean="0"/>
              <a:t> </a:t>
            </a:r>
            <a:r>
              <a:rPr lang="hr-HR" sz="900" dirty="0"/>
              <a:t>{ </a:t>
            </a:r>
            <a:endParaRPr lang="hr-HR" sz="900" dirty="0" smtClean="0"/>
          </a:p>
          <a:p>
            <a:pPr marL="0" lvl="0" indent="0" eaLnBrk="0" fontAlgn="base" hangingPunct="0">
              <a:lnSpc>
                <a:spcPct val="100000"/>
              </a:lnSpc>
              <a:spcBef>
                <a:spcPct val="0"/>
              </a:spcBef>
              <a:spcAft>
                <a:spcPct val="0"/>
              </a:spcAft>
              <a:buNone/>
            </a:pPr>
            <a:r>
              <a:rPr lang="hr-HR" sz="900" dirty="0"/>
              <a:t>	</a:t>
            </a:r>
            <a:r>
              <a:rPr lang="hr-HR" sz="900" b="1" dirty="0" smtClean="0"/>
              <a:t>[</a:t>
            </a:r>
            <a:r>
              <a:rPr lang="hr-HR" sz="900" b="1" dirty="0" err="1"/>
              <a:t>HttpGet</a:t>
            </a:r>
            <a:r>
              <a:rPr lang="hr-HR" sz="900" b="1" dirty="0"/>
              <a:t>]</a:t>
            </a:r>
            <a:r>
              <a:rPr lang="hr-HR" sz="900" dirty="0"/>
              <a:t> </a:t>
            </a:r>
            <a:endParaRPr lang="hr-HR" sz="900" dirty="0" smtClean="0"/>
          </a:p>
          <a:p>
            <a:pPr marL="0" lvl="0" indent="0" eaLnBrk="0" fontAlgn="base" hangingPunct="0">
              <a:lnSpc>
                <a:spcPct val="100000"/>
              </a:lnSpc>
              <a:spcBef>
                <a:spcPct val="0"/>
              </a:spcBef>
              <a:spcAft>
                <a:spcPct val="0"/>
              </a:spcAft>
              <a:buNone/>
            </a:pPr>
            <a:r>
              <a:rPr lang="hr-HR" sz="900" dirty="0"/>
              <a:t>	</a:t>
            </a:r>
            <a:r>
              <a:rPr lang="hr-HR" sz="900" dirty="0" err="1" smtClean="0"/>
              <a:t>public</a:t>
            </a:r>
            <a:r>
              <a:rPr lang="hr-HR" sz="900" dirty="0" smtClean="0"/>
              <a:t> </a:t>
            </a:r>
            <a:r>
              <a:rPr lang="hr-HR" sz="900" dirty="0" err="1"/>
              <a:t>Product</a:t>
            </a:r>
            <a:r>
              <a:rPr lang="hr-HR" sz="900" dirty="0"/>
              <a:t> </a:t>
            </a:r>
            <a:r>
              <a:rPr lang="hr-HR" sz="900" dirty="0" err="1" smtClean="0"/>
              <a:t>GetProduct</a:t>
            </a:r>
            <a:r>
              <a:rPr lang="hr-HR" sz="900" dirty="0" smtClean="0"/>
              <a:t>(</a:t>
            </a:r>
            <a:r>
              <a:rPr lang="hr-HR" sz="900" dirty="0" err="1" smtClean="0"/>
              <a:t>id</a:t>
            </a:r>
            <a:r>
              <a:rPr lang="hr-HR" sz="900" dirty="0"/>
              <a:t>) </a:t>
            </a:r>
            <a:endParaRPr lang="hr-HR" sz="900" dirty="0" smtClean="0"/>
          </a:p>
          <a:p>
            <a:pPr marL="0" lvl="0" indent="0" eaLnBrk="0" fontAlgn="base" hangingPunct="0">
              <a:lnSpc>
                <a:spcPct val="100000"/>
              </a:lnSpc>
              <a:spcBef>
                <a:spcPct val="0"/>
              </a:spcBef>
              <a:spcAft>
                <a:spcPct val="0"/>
              </a:spcAft>
              <a:buNone/>
            </a:pPr>
            <a:r>
              <a:rPr lang="hr-HR" sz="900" dirty="0"/>
              <a:t>	</a:t>
            </a:r>
            <a:r>
              <a:rPr lang="hr-HR" sz="900" dirty="0" smtClean="0"/>
              <a:t>{</a:t>
            </a:r>
          </a:p>
          <a:p>
            <a:pPr marL="0" lvl="0" indent="0" eaLnBrk="0" fontAlgn="base" hangingPunct="0">
              <a:lnSpc>
                <a:spcPct val="100000"/>
              </a:lnSpc>
              <a:spcBef>
                <a:spcPct val="0"/>
              </a:spcBef>
              <a:spcAft>
                <a:spcPct val="0"/>
              </a:spcAft>
              <a:buNone/>
            </a:pPr>
            <a:r>
              <a:rPr lang="hr-HR" sz="900" dirty="0"/>
              <a:t>	</a:t>
            </a:r>
            <a:r>
              <a:rPr lang="hr-HR" sz="900" dirty="0" smtClean="0"/>
              <a:t>} </a:t>
            </a:r>
          </a:p>
          <a:p>
            <a:pPr marL="0" lvl="0" indent="0" eaLnBrk="0" fontAlgn="base" hangingPunct="0">
              <a:lnSpc>
                <a:spcPct val="100000"/>
              </a:lnSpc>
              <a:spcBef>
                <a:spcPct val="0"/>
              </a:spcBef>
              <a:spcAft>
                <a:spcPct val="0"/>
              </a:spcAft>
              <a:buNone/>
            </a:pPr>
            <a:r>
              <a:rPr lang="hr-HR" sz="900" dirty="0" smtClean="0"/>
              <a:t>}</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
          <p:cNvSpPr txBox="1">
            <a:spLocks noChangeArrowheads="1"/>
          </p:cNvSpPr>
          <p:nvPr/>
        </p:nvSpPr>
        <p:spPr bwMode="auto">
          <a:xfrm>
            <a:off x="836597" y="2991439"/>
            <a:ext cx="10515600"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hr-HR" sz="900" dirty="0" err="1"/>
              <a:t>public</a:t>
            </a:r>
            <a:r>
              <a:rPr lang="hr-HR" sz="900" dirty="0"/>
              <a:t> </a:t>
            </a:r>
            <a:r>
              <a:rPr lang="hr-HR" sz="900" dirty="0" err="1"/>
              <a:t>class</a:t>
            </a:r>
            <a:r>
              <a:rPr lang="hr-HR" sz="900" dirty="0"/>
              <a:t> </a:t>
            </a:r>
            <a:r>
              <a:rPr lang="hr-HR" sz="900" dirty="0" err="1"/>
              <a:t>ProductsController</a:t>
            </a:r>
            <a:r>
              <a:rPr lang="hr-HR" sz="900" dirty="0"/>
              <a:t> : </a:t>
            </a:r>
            <a:r>
              <a:rPr lang="hr-HR" sz="900" dirty="0" err="1"/>
              <a:t>ApiController</a:t>
            </a:r>
            <a:endParaRPr lang="hr-HR" sz="900" dirty="0"/>
          </a:p>
          <a:p>
            <a:pPr marL="0" indent="0" eaLnBrk="0" fontAlgn="base" hangingPunct="0">
              <a:lnSpc>
                <a:spcPct val="100000"/>
              </a:lnSpc>
              <a:spcBef>
                <a:spcPct val="0"/>
              </a:spcBef>
              <a:spcAft>
                <a:spcPct val="0"/>
              </a:spcAft>
              <a:buNone/>
            </a:pPr>
            <a:r>
              <a:rPr lang="hr-HR" sz="900" dirty="0"/>
              <a:t>{</a:t>
            </a:r>
          </a:p>
          <a:p>
            <a:pPr marL="0" indent="0" eaLnBrk="0" fontAlgn="base" hangingPunct="0">
              <a:lnSpc>
                <a:spcPct val="100000"/>
              </a:lnSpc>
              <a:spcBef>
                <a:spcPct val="0"/>
              </a:spcBef>
              <a:spcAft>
                <a:spcPct val="0"/>
              </a:spcAft>
              <a:buNone/>
            </a:pPr>
            <a:r>
              <a:rPr lang="hr-HR" sz="900" dirty="0"/>
              <a:t>    [</a:t>
            </a:r>
            <a:r>
              <a:rPr lang="hr-HR" sz="900" dirty="0" err="1"/>
              <a:t>AcceptVerbs</a:t>
            </a:r>
            <a:r>
              <a:rPr lang="hr-HR" sz="900" dirty="0"/>
              <a:t>("GET", "HEAD")]</a:t>
            </a:r>
          </a:p>
          <a:p>
            <a:pPr marL="0" indent="0" eaLnBrk="0" fontAlgn="base" hangingPunct="0">
              <a:lnSpc>
                <a:spcPct val="100000"/>
              </a:lnSpc>
              <a:spcBef>
                <a:spcPct val="0"/>
              </a:spcBef>
              <a:spcAft>
                <a:spcPct val="0"/>
              </a:spcAft>
              <a:buNone/>
            </a:pPr>
            <a:r>
              <a:rPr lang="hr-HR" sz="900" dirty="0"/>
              <a:t>    </a:t>
            </a:r>
            <a:r>
              <a:rPr lang="hr-HR" sz="900" dirty="0" err="1"/>
              <a:t>public</a:t>
            </a:r>
            <a:r>
              <a:rPr lang="hr-HR" sz="900" dirty="0"/>
              <a:t> </a:t>
            </a:r>
            <a:r>
              <a:rPr lang="hr-HR" sz="900" dirty="0" err="1"/>
              <a:t>Product</a:t>
            </a:r>
            <a:r>
              <a:rPr lang="hr-HR" sz="900" dirty="0"/>
              <a:t> </a:t>
            </a:r>
            <a:r>
              <a:rPr lang="hr-HR" sz="900" dirty="0" err="1"/>
              <a:t>FindProduct</a:t>
            </a:r>
            <a:r>
              <a:rPr lang="hr-HR" sz="900" dirty="0"/>
              <a:t>(</a:t>
            </a:r>
            <a:r>
              <a:rPr lang="hr-HR" sz="900" dirty="0" err="1"/>
              <a:t>id</a:t>
            </a:r>
            <a:r>
              <a:rPr lang="hr-HR" sz="900" dirty="0"/>
              <a:t>) { }</a:t>
            </a:r>
          </a:p>
          <a:p>
            <a:pPr marL="0" indent="0" eaLnBrk="0" fontAlgn="base" hangingPunct="0">
              <a:lnSpc>
                <a:spcPct val="100000"/>
              </a:lnSpc>
              <a:spcBef>
                <a:spcPct val="0"/>
              </a:spcBef>
              <a:spcAft>
                <a:spcPct val="0"/>
              </a:spcAft>
              <a:buNone/>
            </a:pPr>
            <a:endParaRPr lang="hr-HR" sz="900" dirty="0"/>
          </a:p>
          <a:p>
            <a:pPr marL="0" indent="0" eaLnBrk="0" fontAlgn="base" hangingPunct="0">
              <a:lnSpc>
                <a:spcPct val="100000"/>
              </a:lnSpc>
              <a:spcBef>
                <a:spcPct val="0"/>
              </a:spcBef>
              <a:spcAft>
                <a:spcPct val="0"/>
              </a:spcAft>
              <a:buNone/>
            </a:pPr>
            <a:r>
              <a:rPr lang="hr-HR" sz="900" dirty="0"/>
              <a:t>    </a:t>
            </a:r>
          </a:p>
          <a:p>
            <a:pPr marL="0" indent="0" eaLnBrk="0" fontAlgn="base" hangingPunct="0">
              <a:lnSpc>
                <a:spcPct val="100000"/>
              </a:lnSpc>
              <a:spcBef>
                <a:spcPct val="0"/>
              </a:spcBef>
              <a:spcAft>
                <a:spcPct val="0"/>
              </a:spcAft>
              <a:buNone/>
            </a:pPr>
            <a:r>
              <a:rPr lang="hr-HR" sz="900" dirty="0"/>
              <a:t>    </a:t>
            </a:r>
            <a:r>
              <a:rPr lang="hr-HR" sz="900" dirty="0" smtClean="0"/>
              <a:t>[</a:t>
            </a:r>
            <a:r>
              <a:rPr lang="hr-HR" sz="900" dirty="0" err="1" smtClean="0"/>
              <a:t>HttpPost</a:t>
            </a:r>
            <a:r>
              <a:rPr lang="hr-HR" sz="900" dirty="0" smtClean="0"/>
              <a:t>]</a:t>
            </a:r>
            <a:endParaRPr lang="hr-HR" sz="900" dirty="0"/>
          </a:p>
          <a:p>
            <a:pPr marL="0" indent="0" eaLnBrk="0" fontAlgn="base" hangingPunct="0">
              <a:lnSpc>
                <a:spcPct val="100000"/>
              </a:lnSpc>
              <a:spcBef>
                <a:spcPct val="0"/>
              </a:spcBef>
              <a:spcAft>
                <a:spcPct val="0"/>
              </a:spcAft>
              <a:buNone/>
            </a:pPr>
            <a:r>
              <a:rPr lang="hr-HR" sz="900" dirty="0"/>
              <a:t>    </a:t>
            </a:r>
            <a:r>
              <a:rPr lang="hr-HR" sz="900" dirty="0" err="1"/>
              <a:t>public</a:t>
            </a:r>
            <a:r>
              <a:rPr lang="hr-HR" sz="900" dirty="0"/>
              <a:t> </a:t>
            </a:r>
            <a:r>
              <a:rPr lang="hr-HR" sz="900" dirty="0" err="1" smtClean="0"/>
              <a:t>IHttpActionResult</a:t>
            </a:r>
            <a:r>
              <a:rPr lang="hr-HR" sz="900" dirty="0" smtClean="0"/>
              <a:t> </a:t>
            </a:r>
            <a:r>
              <a:rPr lang="hr-HR" sz="900" dirty="0" err="1" smtClean="0"/>
              <a:t>SaveProduct</a:t>
            </a:r>
            <a:r>
              <a:rPr lang="hr-HR" sz="900" dirty="0" smtClean="0"/>
              <a:t>(</a:t>
            </a:r>
            <a:r>
              <a:rPr lang="hr-HR" sz="900" dirty="0" err="1" smtClean="0"/>
              <a:t>Product</a:t>
            </a:r>
            <a:r>
              <a:rPr lang="hr-HR" sz="900" dirty="0" smtClean="0"/>
              <a:t> </a:t>
            </a:r>
            <a:r>
              <a:rPr lang="hr-HR" sz="900" dirty="0" err="1" smtClean="0"/>
              <a:t>product</a:t>
            </a:r>
            <a:r>
              <a:rPr lang="hr-HR" sz="900" dirty="0" smtClean="0"/>
              <a:t>) </a:t>
            </a:r>
            <a:r>
              <a:rPr lang="hr-HR" sz="900" dirty="0"/>
              <a:t>{ }</a:t>
            </a:r>
          </a:p>
          <a:p>
            <a:pPr marL="0" indent="0" eaLnBrk="0" fontAlgn="base" hangingPunct="0">
              <a:lnSpc>
                <a:spcPct val="100000"/>
              </a:lnSpc>
              <a:spcBef>
                <a:spcPct val="0"/>
              </a:spcBef>
              <a:spcAft>
                <a:spcPct val="0"/>
              </a:spcAft>
              <a:buNone/>
            </a:pPr>
            <a:r>
              <a:rPr lang="hr-HR" sz="900" dirty="0"/>
              <a:t>}</a:t>
            </a:r>
            <a:endParaRPr lang="sr-Latn-RS" altLang="sr-Latn-RS" sz="1800" dirty="0" smtClean="0">
              <a:latin typeface="Arial" panose="020B0604020202020204" pitchFamily="34" charset="0"/>
            </a:endParaRPr>
          </a:p>
        </p:txBody>
      </p:sp>
    </p:spTree>
    <p:extLst>
      <p:ext uri="{BB962C8B-B14F-4D97-AF65-F5344CB8AC3E}">
        <p14:creationId xmlns:p14="http://schemas.microsoft.com/office/powerpoint/2010/main" val="1617668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V</a:t>
            </a:r>
            <a:endParaRPr lang="hr-HR" dirty="0"/>
          </a:p>
        </p:txBody>
      </p:sp>
      <p:sp>
        <p:nvSpPr>
          <p:cNvPr id="3" name="Content Placeholder 2"/>
          <p:cNvSpPr>
            <a:spLocks noGrp="1"/>
          </p:cNvSpPr>
          <p:nvPr>
            <p:ph idx="1"/>
          </p:nvPr>
        </p:nvSpPr>
        <p:spPr>
          <a:xfrm>
            <a:off x="838200" y="1825625"/>
            <a:ext cx="10515600" cy="984952"/>
          </a:xfrm>
        </p:spPr>
        <p:txBody>
          <a:bodyPr/>
          <a:lstStyle/>
          <a:p>
            <a:r>
              <a:rPr lang="hr-HR" dirty="0" err="1" smtClean="0"/>
              <a:t>Override</a:t>
            </a:r>
            <a:r>
              <a:rPr lang="hr-HR" dirty="0" smtClean="0"/>
              <a:t> odabira prema nazivu metode</a:t>
            </a:r>
            <a:endParaRPr lang="hr-HR" dirty="0"/>
          </a:p>
        </p:txBody>
      </p:sp>
      <p:sp>
        <p:nvSpPr>
          <p:cNvPr id="4" name="Rectangle 1"/>
          <p:cNvSpPr txBox="1">
            <a:spLocks noChangeArrowheads="1"/>
          </p:cNvSpPr>
          <p:nvPr/>
        </p:nvSpPr>
        <p:spPr bwMode="auto">
          <a:xfrm>
            <a:off x="844619" y="2584169"/>
            <a:ext cx="10515600" cy="2616101"/>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hr-HR" sz="900" dirty="0" smtClean="0"/>
              <a:t>GET /</a:t>
            </a:r>
            <a:r>
              <a:rPr lang="hr-HR" sz="900" dirty="0" err="1" smtClean="0"/>
              <a:t>api</a:t>
            </a:r>
            <a:r>
              <a:rPr lang="hr-HR" sz="900" dirty="0" smtClean="0"/>
              <a:t>/</a:t>
            </a:r>
            <a:r>
              <a:rPr lang="hr-HR" sz="900" dirty="0" err="1" smtClean="0"/>
              <a:t>products</a:t>
            </a:r>
            <a:r>
              <a:rPr lang="hr-HR" sz="900" dirty="0" smtClean="0"/>
              <a:t>/</a:t>
            </a:r>
            <a:r>
              <a:rPr lang="hr-HR" sz="900" dirty="0" err="1" smtClean="0"/>
              <a:t>details</a:t>
            </a:r>
            <a:r>
              <a:rPr lang="hr-HR" sz="900" dirty="0" smtClean="0"/>
              <a:t>/1</a:t>
            </a:r>
          </a:p>
          <a:p>
            <a:pPr marL="0" indent="0" eaLnBrk="0" fontAlgn="base" hangingPunct="0">
              <a:lnSpc>
                <a:spcPct val="100000"/>
              </a:lnSpc>
              <a:spcBef>
                <a:spcPct val="0"/>
              </a:spcBef>
              <a:spcAft>
                <a:spcPct val="0"/>
              </a:spcAft>
              <a:buNone/>
            </a:pPr>
            <a:endParaRPr lang="hr-HR" sz="900" dirty="0" smtClean="0"/>
          </a:p>
          <a:p>
            <a:pPr marL="0" indent="0" eaLnBrk="0" fontAlgn="base" hangingPunct="0">
              <a:lnSpc>
                <a:spcPct val="100000"/>
              </a:lnSpc>
              <a:spcBef>
                <a:spcPct val="0"/>
              </a:spcBef>
              <a:spcAft>
                <a:spcPct val="0"/>
              </a:spcAft>
              <a:buNone/>
            </a:pPr>
            <a:r>
              <a:rPr lang="en-US" sz="900" dirty="0" smtClean="0"/>
              <a:t>public </a:t>
            </a:r>
            <a:r>
              <a:rPr lang="en-US" sz="900" dirty="0"/>
              <a:t>class </a:t>
            </a:r>
            <a:r>
              <a:rPr lang="en-US" sz="900" dirty="0" err="1"/>
              <a:t>ProductsController</a:t>
            </a:r>
            <a:r>
              <a:rPr lang="en-US" sz="900" dirty="0"/>
              <a:t> : </a:t>
            </a:r>
            <a:r>
              <a:rPr lang="en-US" sz="900" dirty="0" err="1"/>
              <a:t>ApiController</a:t>
            </a:r>
            <a:endParaRPr lang="en-US" sz="900" dirty="0"/>
          </a:p>
          <a:p>
            <a:pPr marL="0" indent="0" eaLnBrk="0" fontAlgn="base" hangingPunct="0">
              <a:lnSpc>
                <a:spcPct val="100000"/>
              </a:lnSpc>
              <a:spcBef>
                <a:spcPct val="0"/>
              </a:spcBef>
              <a:spcAft>
                <a:spcPct val="0"/>
              </a:spcAft>
              <a:buNone/>
            </a:pPr>
            <a:r>
              <a:rPr lang="en-US" sz="900" dirty="0"/>
              <a:t>{</a:t>
            </a:r>
          </a:p>
          <a:p>
            <a:pPr marL="0" indent="0" eaLnBrk="0" fontAlgn="base" hangingPunct="0">
              <a:lnSpc>
                <a:spcPct val="100000"/>
              </a:lnSpc>
              <a:spcBef>
                <a:spcPct val="0"/>
              </a:spcBef>
              <a:spcAft>
                <a:spcPct val="0"/>
              </a:spcAft>
              <a:buNone/>
            </a:pPr>
            <a:r>
              <a:rPr lang="en-US" sz="900" dirty="0"/>
              <a:t>    [</a:t>
            </a:r>
            <a:r>
              <a:rPr lang="en-US" sz="900" dirty="0" err="1"/>
              <a:t>HttpGet</a:t>
            </a:r>
            <a:r>
              <a:rPr lang="en-US" sz="900" dirty="0"/>
              <a:t>]</a:t>
            </a:r>
          </a:p>
          <a:p>
            <a:pPr marL="0" indent="0" eaLnBrk="0" fontAlgn="base" hangingPunct="0">
              <a:lnSpc>
                <a:spcPct val="100000"/>
              </a:lnSpc>
              <a:spcBef>
                <a:spcPct val="0"/>
              </a:spcBef>
              <a:spcAft>
                <a:spcPct val="0"/>
              </a:spcAft>
              <a:buNone/>
            </a:pPr>
            <a:r>
              <a:rPr lang="en-US" sz="900" dirty="0"/>
              <a:t>    public string Details(</a:t>
            </a:r>
            <a:r>
              <a:rPr lang="en-US" sz="900" dirty="0" err="1"/>
              <a:t>int</a:t>
            </a:r>
            <a:r>
              <a:rPr lang="en-US" sz="900" dirty="0"/>
              <a:t> id);</a:t>
            </a:r>
          </a:p>
          <a:p>
            <a:pPr marL="0" indent="0" eaLnBrk="0" fontAlgn="base" hangingPunct="0">
              <a:lnSpc>
                <a:spcPct val="100000"/>
              </a:lnSpc>
              <a:spcBef>
                <a:spcPct val="0"/>
              </a:spcBef>
              <a:spcAft>
                <a:spcPct val="0"/>
              </a:spcAft>
              <a:buNone/>
            </a:pPr>
            <a:r>
              <a:rPr lang="en-US" sz="900" dirty="0" smtClean="0"/>
              <a:t>}</a:t>
            </a:r>
            <a:endParaRPr lang="hr-HR" sz="900" dirty="0" smtClean="0"/>
          </a:p>
          <a:p>
            <a:pPr marL="0" indent="0" eaLnBrk="0" fontAlgn="base" hangingPunct="0">
              <a:lnSpc>
                <a:spcPct val="100000"/>
              </a:lnSpc>
              <a:spcBef>
                <a:spcPct val="0"/>
              </a:spcBef>
              <a:spcAft>
                <a:spcPct val="0"/>
              </a:spcAft>
              <a:buNone/>
            </a:pPr>
            <a:endParaRPr lang="hr-HR" altLang="sr-Latn-RS" sz="900" dirty="0">
              <a:latin typeface="Arial" panose="020B0604020202020204" pitchFamily="34" charset="0"/>
            </a:endParaRPr>
          </a:p>
          <a:p>
            <a:pPr marL="0" indent="0" eaLnBrk="0" fontAlgn="base" hangingPunct="0">
              <a:lnSpc>
                <a:spcPct val="100000"/>
              </a:lnSpc>
              <a:spcBef>
                <a:spcPct val="0"/>
              </a:spcBef>
              <a:spcAft>
                <a:spcPct val="0"/>
              </a:spcAft>
              <a:buNone/>
            </a:pPr>
            <a:r>
              <a:rPr lang="hr-HR" altLang="sr-Latn-RS" sz="900" dirty="0" smtClean="0">
                <a:latin typeface="Arial" panose="020B0604020202020204" pitchFamily="34" charset="0"/>
              </a:rPr>
              <a:t>ILI</a:t>
            </a:r>
          </a:p>
          <a:p>
            <a:pPr marL="0" indent="0" eaLnBrk="0" fontAlgn="base" hangingPunct="0">
              <a:lnSpc>
                <a:spcPct val="100000"/>
              </a:lnSpc>
              <a:spcBef>
                <a:spcPct val="0"/>
              </a:spcBef>
              <a:spcAft>
                <a:spcPct val="0"/>
              </a:spcAft>
              <a:buNone/>
            </a:pPr>
            <a:endParaRPr lang="hr-HR" altLang="sr-Latn-RS" sz="900" dirty="0">
              <a:latin typeface="Arial" panose="020B0604020202020204" pitchFamily="34" charset="0"/>
            </a:endParaRP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public class ProductsController : ApiController</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[HttpGet]</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a:t>
            </a:r>
            <a:r>
              <a:rPr lang="sr-Latn-RS" altLang="sr-Latn-RS" sz="800" b="1" dirty="0">
                <a:latin typeface="Arial" panose="020B0604020202020204" pitchFamily="34" charset="0"/>
              </a:rPr>
              <a:t>[ActionName("Thumbnail")]</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public HttpResponseMessage GetThumbnailImage(int id);</a:t>
            </a:r>
          </a:p>
          <a:p>
            <a:pPr marL="0" indent="0" eaLnBrk="0" fontAlgn="base" hangingPunct="0">
              <a:lnSpc>
                <a:spcPct val="100000"/>
              </a:lnSpc>
              <a:spcBef>
                <a:spcPct val="0"/>
              </a:spcBef>
              <a:spcAft>
                <a:spcPct val="0"/>
              </a:spcAft>
              <a:buNone/>
            </a:pPr>
            <a:endParaRPr lang="sr-Latn-RS" altLang="sr-Latn-RS" sz="800" dirty="0">
              <a:latin typeface="Arial" panose="020B0604020202020204" pitchFamily="34" charset="0"/>
            </a:endParaRP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[HttpPost]</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a:t>
            </a:r>
            <a:r>
              <a:rPr lang="sr-Latn-RS" altLang="sr-Latn-RS" sz="800" b="1" dirty="0">
                <a:latin typeface="Arial" panose="020B0604020202020204" pitchFamily="34" charset="0"/>
              </a:rPr>
              <a:t>[ActionName("Thumbnail")]</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public void AddThumbnailImage(int id);</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a:t>
            </a:r>
            <a:endParaRPr lang="sr-Latn-RS" altLang="sr-Latn-RS" sz="800" dirty="0" smtClean="0">
              <a:latin typeface="Arial" panose="020B0604020202020204" pitchFamily="34" charset="0"/>
            </a:endParaRPr>
          </a:p>
        </p:txBody>
      </p:sp>
      <p:sp>
        <p:nvSpPr>
          <p:cNvPr id="5" name="Rectangle 1"/>
          <p:cNvSpPr txBox="1">
            <a:spLocks noChangeArrowheads="1"/>
          </p:cNvSpPr>
          <p:nvPr/>
        </p:nvSpPr>
        <p:spPr bwMode="auto">
          <a:xfrm>
            <a:off x="838200" y="5345352"/>
            <a:ext cx="10515600" cy="969496"/>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lang="hr-HR" sz="900" dirty="0" err="1" smtClean="0"/>
              <a:t>public</a:t>
            </a:r>
            <a:r>
              <a:rPr lang="hr-HR" sz="900" dirty="0" smtClean="0"/>
              <a:t> </a:t>
            </a:r>
            <a:r>
              <a:rPr lang="hr-HR" sz="900" dirty="0" err="1" smtClean="0"/>
              <a:t>class</a:t>
            </a:r>
            <a:r>
              <a:rPr lang="hr-HR" sz="900" dirty="0" smtClean="0"/>
              <a:t> </a:t>
            </a:r>
            <a:r>
              <a:rPr lang="hr-HR" sz="900" dirty="0" err="1" smtClean="0"/>
              <a:t>ProductsController</a:t>
            </a:r>
            <a:r>
              <a:rPr lang="hr-HR" sz="900" dirty="0" smtClean="0"/>
              <a:t> : </a:t>
            </a:r>
            <a:r>
              <a:rPr lang="hr-HR" sz="900" dirty="0" err="1" smtClean="0"/>
              <a:t>ApiController</a:t>
            </a:r>
            <a:endParaRPr lang="hr-HR" sz="900" dirty="0" smtClean="0"/>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r>
              <a:rPr lang="hr-HR" sz="900" b="1" dirty="0" smtClean="0"/>
              <a:t>[</a:t>
            </a:r>
            <a:r>
              <a:rPr lang="hr-HR" sz="900" b="1" dirty="0" err="1" smtClean="0"/>
              <a:t>NonAction</a:t>
            </a:r>
            <a:r>
              <a:rPr lang="hr-HR" sz="900" b="1" dirty="0" smtClean="0"/>
              <a:t>]</a:t>
            </a: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r>
              <a:rPr lang="hr-HR" sz="900" dirty="0" err="1" smtClean="0"/>
              <a:t>public</a:t>
            </a:r>
            <a:r>
              <a:rPr lang="hr-HR" sz="900" dirty="0" smtClean="0"/>
              <a:t> </a:t>
            </a:r>
            <a:r>
              <a:rPr lang="hr-HR" sz="900" dirty="0" err="1" smtClean="0"/>
              <a:t>Product</a:t>
            </a:r>
            <a:r>
              <a:rPr lang="hr-HR" sz="900" dirty="0" smtClean="0"/>
              <a:t> </a:t>
            </a:r>
            <a:r>
              <a:rPr lang="hr-HR" sz="900" dirty="0" err="1" smtClean="0"/>
              <a:t>GetProduct</a:t>
            </a:r>
            <a:r>
              <a:rPr lang="hr-HR" sz="900" dirty="0" smtClean="0"/>
              <a:t>(</a:t>
            </a:r>
            <a:r>
              <a:rPr lang="hr-HR" sz="900" dirty="0" err="1" smtClean="0"/>
              <a:t>id</a:t>
            </a: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a:t>
            </a:r>
            <a:endParaRPr lang="sr-Latn-RS" altLang="sr-Latn-RS" sz="1800" dirty="0" smtClean="0">
              <a:latin typeface="Arial" panose="020B0604020202020204" pitchFamily="34" charset="0"/>
            </a:endParaRPr>
          </a:p>
        </p:txBody>
      </p:sp>
    </p:spTree>
    <p:extLst>
      <p:ext uri="{BB962C8B-B14F-4D97-AF65-F5344CB8AC3E}">
        <p14:creationId xmlns:p14="http://schemas.microsoft.com/office/powerpoint/2010/main" val="25102753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 </a:t>
            </a:r>
            <a:r>
              <a:rPr lang="hr-HR" dirty="0" err="1" smtClean="0"/>
              <a:t>attribute</a:t>
            </a:r>
            <a:r>
              <a:rPr lang="hr-HR" dirty="0" smtClean="0"/>
              <a:t> </a:t>
            </a:r>
            <a:r>
              <a:rPr lang="hr-HR" dirty="0" err="1" smtClean="0"/>
              <a:t>routing</a:t>
            </a:r>
            <a:endParaRPr lang="hr-HR" dirty="0"/>
          </a:p>
        </p:txBody>
      </p:sp>
      <p:sp>
        <p:nvSpPr>
          <p:cNvPr id="3" name="Content Placeholder 2"/>
          <p:cNvSpPr>
            <a:spLocks noGrp="1"/>
          </p:cNvSpPr>
          <p:nvPr>
            <p:ph idx="1"/>
          </p:nvPr>
        </p:nvSpPr>
        <p:spPr/>
        <p:txBody>
          <a:bodyPr/>
          <a:lstStyle/>
          <a:p>
            <a:r>
              <a:rPr lang="hr-HR" i="1" dirty="0" err="1" smtClean="0"/>
              <a:t>Convention-based</a:t>
            </a:r>
            <a:r>
              <a:rPr lang="hr-HR" dirty="0"/>
              <a:t> </a:t>
            </a:r>
            <a:r>
              <a:rPr lang="hr-HR" dirty="0" err="1" smtClean="0"/>
              <a:t>routing</a:t>
            </a:r>
            <a:r>
              <a:rPr lang="hr-HR" dirty="0" smtClean="0"/>
              <a:t> vs </a:t>
            </a:r>
            <a:r>
              <a:rPr lang="hr-HR" dirty="0" err="1" smtClean="0"/>
              <a:t>Attribute</a:t>
            </a:r>
            <a:r>
              <a:rPr lang="hr-HR" dirty="0" smtClean="0"/>
              <a:t> </a:t>
            </a:r>
            <a:r>
              <a:rPr lang="hr-HR" dirty="0" err="1" smtClean="0"/>
              <a:t>routing</a:t>
            </a:r>
            <a:endParaRPr lang="hr-HR" dirty="0" smtClean="0"/>
          </a:p>
          <a:p>
            <a:r>
              <a:rPr lang="hr-HR" dirty="0" err="1" smtClean="0"/>
              <a:t>RoutePrefix</a:t>
            </a:r>
            <a:r>
              <a:rPr lang="hr-HR" dirty="0" smtClean="0"/>
              <a:t> &amp; </a:t>
            </a:r>
            <a:r>
              <a:rPr lang="hr-HR" dirty="0" err="1" smtClean="0"/>
              <a:t>Route</a:t>
            </a:r>
            <a:endParaRPr lang="hr-HR" dirty="0"/>
          </a:p>
        </p:txBody>
      </p:sp>
      <p:sp>
        <p:nvSpPr>
          <p:cNvPr id="4" name="Rectangle 1"/>
          <p:cNvSpPr txBox="1">
            <a:spLocks noChangeArrowheads="1"/>
          </p:cNvSpPr>
          <p:nvPr/>
        </p:nvSpPr>
        <p:spPr bwMode="auto">
          <a:xfrm>
            <a:off x="838200" y="2866294"/>
            <a:ext cx="10515600" cy="2077492"/>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hr-HR" sz="900" dirty="0" err="1"/>
              <a:t>using</a:t>
            </a:r>
            <a:r>
              <a:rPr lang="hr-HR" sz="900" dirty="0"/>
              <a:t> </a:t>
            </a:r>
            <a:r>
              <a:rPr lang="hr-HR" sz="900" dirty="0" err="1"/>
              <a:t>System.Web.Http</a:t>
            </a:r>
            <a:r>
              <a:rPr lang="hr-HR" sz="900" dirty="0"/>
              <a:t>;</a:t>
            </a:r>
          </a:p>
          <a:p>
            <a:pPr marL="0" indent="0" eaLnBrk="0" fontAlgn="base" hangingPunct="0">
              <a:lnSpc>
                <a:spcPct val="100000"/>
              </a:lnSpc>
              <a:spcBef>
                <a:spcPct val="0"/>
              </a:spcBef>
              <a:spcAft>
                <a:spcPct val="0"/>
              </a:spcAft>
              <a:buNone/>
            </a:pPr>
            <a:endParaRPr lang="hr-HR" sz="900" dirty="0"/>
          </a:p>
          <a:p>
            <a:pPr marL="0" indent="0" eaLnBrk="0" fontAlgn="base" hangingPunct="0">
              <a:lnSpc>
                <a:spcPct val="100000"/>
              </a:lnSpc>
              <a:spcBef>
                <a:spcPct val="0"/>
              </a:spcBef>
              <a:spcAft>
                <a:spcPct val="0"/>
              </a:spcAft>
              <a:buNone/>
            </a:pPr>
            <a:r>
              <a:rPr lang="hr-HR" sz="900" dirty="0" err="1"/>
              <a:t>namespace</a:t>
            </a:r>
            <a:r>
              <a:rPr lang="hr-HR" sz="900" dirty="0"/>
              <a:t> </a:t>
            </a:r>
            <a:r>
              <a:rPr lang="hr-HR" sz="900" dirty="0" err="1"/>
              <a:t>WebApplication</a:t>
            </a:r>
            <a:endParaRPr lang="hr-HR" sz="900" dirty="0"/>
          </a:p>
          <a:p>
            <a:pPr marL="0" indent="0" eaLnBrk="0" fontAlgn="base" hangingPunct="0">
              <a:lnSpc>
                <a:spcPct val="100000"/>
              </a:lnSpc>
              <a:spcBef>
                <a:spcPct val="0"/>
              </a:spcBef>
              <a:spcAft>
                <a:spcPct val="0"/>
              </a:spcAft>
              <a:buNone/>
            </a:pPr>
            <a:r>
              <a:rPr lang="hr-HR" sz="900" dirty="0"/>
              <a:t>{</a:t>
            </a:r>
          </a:p>
          <a:p>
            <a:pPr marL="0" indent="0" eaLnBrk="0" fontAlgn="base" hangingPunct="0">
              <a:lnSpc>
                <a:spcPct val="100000"/>
              </a:lnSpc>
              <a:spcBef>
                <a:spcPct val="0"/>
              </a:spcBef>
              <a:spcAft>
                <a:spcPct val="0"/>
              </a:spcAft>
              <a:buNone/>
            </a:pPr>
            <a:r>
              <a:rPr lang="hr-HR" sz="900" dirty="0"/>
              <a:t>    </a:t>
            </a:r>
            <a:r>
              <a:rPr lang="hr-HR" sz="900" dirty="0" err="1"/>
              <a:t>public</a:t>
            </a:r>
            <a:r>
              <a:rPr lang="hr-HR" sz="900" dirty="0"/>
              <a:t> </a:t>
            </a:r>
            <a:r>
              <a:rPr lang="hr-HR" sz="900" dirty="0" err="1"/>
              <a:t>static</a:t>
            </a:r>
            <a:r>
              <a:rPr lang="hr-HR" sz="900" dirty="0"/>
              <a:t> </a:t>
            </a:r>
            <a:r>
              <a:rPr lang="hr-HR" sz="900" dirty="0" err="1"/>
              <a:t>class</a:t>
            </a:r>
            <a:r>
              <a:rPr lang="hr-HR" sz="900" dirty="0"/>
              <a:t> </a:t>
            </a:r>
            <a:r>
              <a:rPr lang="hr-HR" sz="900" dirty="0" err="1"/>
              <a:t>WebApiConfig</a:t>
            </a:r>
            <a:endParaRPr lang="hr-HR" sz="900" dirty="0"/>
          </a:p>
          <a:p>
            <a:pPr marL="0" indent="0" eaLnBrk="0" fontAlgn="base" hangingPunct="0">
              <a:lnSpc>
                <a:spcPct val="100000"/>
              </a:lnSpc>
              <a:spcBef>
                <a:spcPct val="0"/>
              </a:spcBef>
              <a:spcAft>
                <a:spcPct val="0"/>
              </a:spcAft>
              <a:buNone/>
            </a:pPr>
            <a:r>
              <a:rPr lang="hr-HR" sz="900" dirty="0"/>
              <a:t>    {</a:t>
            </a:r>
          </a:p>
          <a:p>
            <a:pPr marL="0" indent="0" eaLnBrk="0" fontAlgn="base" hangingPunct="0">
              <a:lnSpc>
                <a:spcPct val="100000"/>
              </a:lnSpc>
              <a:spcBef>
                <a:spcPct val="0"/>
              </a:spcBef>
              <a:spcAft>
                <a:spcPct val="0"/>
              </a:spcAft>
              <a:buNone/>
            </a:pPr>
            <a:r>
              <a:rPr lang="hr-HR" sz="900" dirty="0"/>
              <a:t>        </a:t>
            </a:r>
            <a:r>
              <a:rPr lang="hr-HR" sz="900" dirty="0" err="1"/>
              <a:t>public</a:t>
            </a:r>
            <a:r>
              <a:rPr lang="hr-HR" sz="900" dirty="0"/>
              <a:t> </a:t>
            </a:r>
            <a:r>
              <a:rPr lang="hr-HR" sz="900" dirty="0" err="1"/>
              <a:t>static</a:t>
            </a:r>
            <a:r>
              <a:rPr lang="hr-HR" sz="900" dirty="0"/>
              <a:t> </a:t>
            </a:r>
            <a:r>
              <a:rPr lang="hr-HR" sz="900" dirty="0" err="1"/>
              <a:t>void</a:t>
            </a:r>
            <a:r>
              <a:rPr lang="hr-HR" sz="900" dirty="0"/>
              <a:t> </a:t>
            </a:r>
            <a:r>
              <a:rPr lang="hr-HR" sz="900" dirty="0" err="1"/>
              <a:t>Register</a:t>
            </a:r>
            <a:r>
              <a:rPr lang="hr-HR" sz="900" dirty="0"/>
              <a:t>(</a:t>
            </a:r>
            <a:r>
              <a:rPr lang="hr-HR" sz="900" dirty="0" err="1"/>
              <a:t>HttpConfiguration</a:t>
            </a:r>
            <a:r>
              <a:rPr lang="hr-HR" sz="900" dirty="0"/>
              <a:t> </a:t>
            </a:r>
            <a:r>
              <a:rPr lang="hr-HR" sz="900" dirty="0" err="1"/>
              <a:t>config</a:t>
            </a:r>
            <a:r>
              <a:rPr lang="hr-HR" sz="900" dirty="0"/>
              <a:t>)</a:t>
            </a:r>
          </a:p>
          <a:p>
            <a:pPr marL="0" indent="0" eaLnBrk="0" fontAlgn="base" hangingPunct="0">
              <a:lnSpc>
                <a:spcPct val="100000"/>
              </a:lnSpc>
              <a:spcBef>
                <a:spcPct val="0"/>
              </a:spcBef>
              <a:spcAft>
                <a:spcPct val="0"/>
              </a:spcAft>
              <a:buNone/>
            </a:pPr>
            <a:r>
              <a:rPr lang="hr-HR" sz="900" dirty="0"/>
              <a:t>        {</a:t>
            </a:r>
          </a:p>
          <a:p>
            <a:pPr marL="0" indent="0" eaLnBrk="0" fontAlgn="base" hangingPunct="0">
              <a:lnSpc>
                <a:spcPct val="100000"/>
              </a:lnSpc>
              <a:spcBef>
                <a:spcPct val="0"/>
              </a:spcBef>
              <a:spcAft>
                <a:spcPct val="0"/>
              </a:spcAft>
              <a:buNone/>
            </a:pPr>
            <a:r>
              <a:rPr lang="hr-HR" sz="900" dirty="0"/>
              <a:t>            // Web API </a:t>
            </a:r>
            <a:r>
              <a:rPr lang="hr-HR" sz="900" dirty="0" err="1"/>
              <a:t>routes</a:t>
            </a:r>
            <a:endParaRPr lang="hr-HR" sz="900" dirty="0"/>
          </a:p>
          <a:p>
            <a:pPr marL="0" indent="0" eaLnBrk="0" fontAlgn="base" hangingPunct="0">
              <a:lnSpc>
                <a:spcPct val="100000"/>
              </a:lnSpc>
              <a:spcBef>
                <a:spcPct val="0"/>
              </a:spcBef>
              <a:spcAft>
                <a:spcPct val="0"/>
              </a:spcAft>
              <a:buNone/>
            </a:pPr>
            <a:r>
              <a:rPr lang="hr-HR" sz="900" dirty="0"/>
              <a:t>            </a:t>
            </a:r>
            <a:r>
              <a:rPr lang="hr-HR" sz="900" dirty="0" err="1"/>
              <a:t>config.MapHttpAttributeRoutes</a:t>
            </a:r>
            <a:r>
              <a:rPr lang="hr-HR" sz="900" dirty="0"/>
              <a:t>();</a:t>
            </a:r>
          </a:p>
          <a:p>
            <a:pPr marL="0" indent="0" eaLnBrk="0" fontAlgn="base" hangingPunct="0">
              <a:lnSpc>
                <a:spcPct val="100000"/>
              </a:lnSpc>
              <a:spcBef>
                <a:spcPct val="0"/>
              </a:spcBef>
              <a:spcAft>
                <a:spcPct val="0"/>
              </a:spcAft>
              <a:buNone/>
            </a:pPr>
            <a:endParaRPr lang="hr-HR" sz="900" dirty="0"/>
          </a:p>
          <a:p>
            <a:pPr marL="0" indent="0" eaLnBrk="0" fontAlgn="base" hangingPunct="0">
              <a:lnSpc>
                <a:spcPct val="100000"/>
              </a:lnSpc>
              <a:spcBef>
                <a:spcPct val="0"/>
              </a:spcBef>
              <a:spcAft>
                <a:spcPct val="0"/>
              </a:spcAft>
              <a:buNone/>
            </a:pPr>
            <a:r>
              <a:rPr lang="hr-HR" sz="900" dirty="0"/>
              <a:t>            // </a:t>
            </a:r>
            <a:r>
              <a:rPr lang="hr-HR" sz="900" dirty="0" err="1"/>
              <a:t>Other</a:t>
            </a:r>
            <a:r>
              <a:rPr lang="hr-HR" sz="900" dirty="0"/>
              <a:t> Web API </a:t>
            </a:r>
            <a:r>
              <a:rPr lang="hr-HR" sz="900" dirty="0" err="1"/>
              <a:t>configuration</a:t>
            </a:r>
            <a:r>
              <a:rPr lang="hr-HR" sz="900" dirty="0"/>
              <a:t> </a:t>
            </a:r>
            <a:r>
              <a:rPr lang="hr-HR" sz="900" dirty="0" err="1"/>
              <a:t>not</a:t>
            </a:r>
            <a:r>
              <a:rPr lang="hr-HR" sz="900" dirty="0"/>
              <a:t> </a:t>
            </a:r>
            <a:r>
              <a:rPr lang="hr-HR" sz="900" dirty="0" err="1"/>
              <a:t>shown</a:t>
            </a:r>
            <a:r>
              <a:rPr lang="hr-HR" sz="900" dirty="0"/>
              <a:t>.</a:t>
            </a:r>
          </a:p>
          <a:p>
            <a:pPr marL="0" indent="0" eaLnBrk="0" fontAlgn="base" hangingPunct="0">
              <a:lnSpc>
                <a:spcPct val="100000"/>
              </a:lnSpc>
              <a:spcBef>
                <a:spcPct val="0"/>
              </a:spcBef>
              <a:spcAft>
                <a:spcPct val="0"/>
              </a:spcAft>
              <a:buNone/>
            </a:pPr>
            <a:r>
              <a:rPr lang="hr-HR" sz="900" dirty="0"/>
              <a:t>        }</a:t>
            </a:r>
          </a:p>
          <a:p>
            <a:pPr marL="0" indent="0" eaLnBrk="0" fontAlgn="base" hangingPunct="0">
              <a:lnSpc>
                <a:spcPct val="100000"/>
              </a:lnSpc>
              <a:spcBef>
                <a:spcPct val="0"/>
              </a:spcBef>
              <a:spcAft>
                <a:spcPct val="0"/>
              </a:spcAft>
              <a:buNone/>
            </a:pPr>
            <a:r>
              <a:rPr lang="hr-HR" sz="900" dirty="0"/>
              <a:t>    }</a:t>
            </a:r>
          </a:p>
          <a:p>
            <a:pPr marL="0" indent="0" eaLnBrk="0" fontAlgn="base" hangingPunct="0">
              <a:lnSpc>
                <a:spcPct val="100000"/>
              </a:lnSpc>
              <a:spcBef>
                <a:spcPct val="0"/>
              </a:spcBef>
              <a:spcAft>
                <a:spcPct val="0"/>
              </a:spcAft>
              <a:buNone/>
            </a:pPr>
            <a:r>
              <a:rPr lang="hr-HR" sz="900" dirty="0"/>
              <a:t>}</a:t>
            </a:r>
            <a:endParaRPr lang="sr-Latn-RS" altLang="sr-Latn-RS" sz="1800" dirty="0" smtClean="0">
              <a:latin typeface="Arial" panose="020B0604020202020204" pitchFamily="34" charset="0"/>
            </a:endParaRPr>
          </a:p>
        </p:txBody>
      </p:sp>
      <p:sp>
        <p:nvSpPr>
          <p:cNvPr id="5" name="Rectangle 1"/>
          <p:cNvSpPr txBox="1">
            <a:spLocks noChangeArrowheads="1"/>
          </p:cNvSpPr>
          <p:nvPr/>
        </p:nvSpPr>
        <p:spPr bwMode="auto">
          <a:xfrm>
            <a:off x="809325" y="5100975"/>
            <a:ext cx="10515600"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lang="hr-HR" sz="900" dirty="0" smtClean="0"/>
              <a:t>[</a:t>
            </a:r>
            <a:r>
              <a:rPr lang="hr-HR" sz="900" dirty="0" err="1" smtClean="0"/>
              <a:t>RoutePrefix</a:t>
            </a:r>
            <a:r>
              <a:rPr lang="hr-HR" sz="900" dirty="0" smtClean="0"/>
              <a:t>(„</a:t>
            </a:r>
            <a:r>
              <a:rPr lang="hr-HR" sz="900" dirty="0" err="1" smtClean="0"/>
              <a:t>products</a:t>
            </a:r>
            <a:r>
              <a:rPr lang="hr-HR" sz="900" dirty="0" smtClean="0"/>
              <a:t>”)]</a:t>
            </a:r>
          </a:p>
          <a:p>
            <a:pPr marL="0" indent="0" eaLnBrk="0" fontAlgn="base" hangingPunct="0">
              <a:lnSpc>
                <a:spcPct val="100000"/>
              </a:lnSpc>
              <a:spcBef>
                <a:spcPct val="0"/>
              </a:spcBef>
              <a:spcAft>
                <a:spcPct val="0"/>
              </a:spcAft>
              <a:buFont typeface="Arial" panose="020B0604020202020204" pitchFamily="34" charset="0"/>
              <a:buNone/>
            </a:pPr>
            <a:r>
              <a:rPr lang="hr-HR" sz="900" dirty="0" err="1" smtClean="0"/>
              <a:t>public</a:t>
            </a:r>
            <a:r>
              <a:rPr lang="hr-HR" sz="900" dirty="0" smtClean="0"/>
              <a:t> </a:t>
            </a:r>
            <a:r>
              <a:rPr lang="hr-HR" sz="900" dirty="0" err="1" smtClean="0"/>
              <a:t>class</a:t>
            </a:r>
            <a:r>
              <a:rPr lang="hr-HR" sz="900" dirty="0" smtClean="0"/>
              <a:t> </a:t>
            </a:r>
            <a:r>
              <a:rPr lang="hr-HR" sz="900" dirty="0" err="1" smtClean="0"/>
              <a:t>ProductsController</a:t>
            </a:r>
            <a:r>
              <a:rPr lang="hr-HR" sz="900" dirty="0" smtClean="0"/>
              <a:t> : </a:t>
            </a:r>
            <a:r>
              <a:rPr lang="hr-HR" sz="900" dirty="0" err="1" smtClean="0"/>
              <a:t>ApiController</a:t>
            </a:r>
            <a:endParaRPr lang="hr-HR" sz="900" dirty="0" smtClean="0"/>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r>
              <a:rPr lang="hr-HR" sz="900" b="1" dirty="0" smtClean="0"/>
              <a:t>[</a:t>
            </a:r>
            <a:r>
              <a:rPr lang="hr-HR" sz="900" b="1" dirty="0" err="1" smtClean="0"/>
              <a:t>Route</a:t>
            </a:r>
            <a:r>
              <a:rPr lang="hr-HR" sz="900" b="1" dirty="0" smtClean="0"/>
              <a:t>(„</a:t>
            </a:r>
            <a:r>
              <a:rPr lang="hr-HR" sz="900" b="1" dirty="0" err="1" smtClean="0"/>
              <a:t>get-products</a:t>
            </a:r>
            <a:r>
              <a:rPr lang="hr-HR" sz="900" b="1" dirty="0" smtClean="0"/>
              <a:t>/{</a:t>
            </a:r>
            <a:r>
              <a:rPr lang="hr-HR" sz="900" b="1" dirty="0" err="1" smtClean="0"/>
              <a:t>id</a:t>
            </a:r>
            <a:r>
              <a:rPr lang="hr-HR" sz="900" b="1" dirty="0" smtClean="0"/>
              <a:t>}”)]</a:t>
            </a:r>
          </a:p>
          <a:p>
            <a:pPr marL="0" indent="0" eaLnBrk="0" fontAlgn="base" hangingPunct="0">
              <a:lnSpc>
                <a:spcPct val="100000"/>
              </a:lnSpc>
              <a:spcBef>
                <a:spcPct val="0"/>
              </a:spcBef>
              <a:spcAft>
                <a:spcPct val="0"/>
              </a:spcAft>
              <a:buNone/>
            </a:pPr>
            <a:r>
              <a:rPr lang="hr-HR" sz="900" b="1" dirty="0"/>
              <a:t>	</a:t>
            </a:r>
            <a:r>
              <a:rPr lang="hr-HR" sz="900" dirty="0"/>
              <a:t>[</a:t>
            </a:r>
            <a:r>
              <a:rPr lang="hr-HR" sz="900" dirty="0" err="1" smtClean="0"/>
              <a:t>HttpGet</a:t>
            </a: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r>
              <a:rPr lang="hr-HR" sz="900" dirty="0" err="1" smtClean="0"/>
              <a:t>public</a:t>
            </a:r>
            <a:r>
              <a:rPr lang="hr-HR" sz="900" dirty="0" smtClean="0"/>
              <a:t> </a:t>
            </a:r>
            <a:r>
              <a:rPr lang="hr-HR" sz="900" dirty="0" err="1" smtClean="0"/>
              <a:t>Product</a:t>
            </a:r>
            <a:r>
              <a:rPr lang="hr-HR" sz="900" dirty="0" smtClean="0"/>
              <a:t> </a:t>
            </a:r>
            <a:r>
              <a:rPr lang="hr-HR" sz="900" dirty="0" err="1" smtClean="0"/>
              <a:t>GetProduct</a:t>
            </a:r>
            <a:r>
              <a:rPr lang="hr-HR" sz="900" dirty="0" smtClean="0"/>
              <a:t>(</a:t>
            </a:r>
            <a:r>
              <a:rPr lang="hr-HR" sz="900" dirty="0" err="1" smtClean="0"/>
              <a:t>id</a:t>
            </a: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a:t>
            </a:r>
            <a:endParaRPr lang="sr-Latn-RS" altLang="sr-Latn-RS" sz="1800" dirty="0" smtClean="0">
              <a:latin typeface="Arial" panose="020B0604020202020204" pitchFamily="34" charset="0"/>
            </a:endParaRPr>
          </a:p>
        </p:txBody>
      </p:sp>
    </p:spTree>
    <p:extLst>
      <p:ext uri="{BB962C8B-B14F-4D97-AF65-F5344CB8AC3E}">
        <p14:creationId xmlns:p14="http://schemas.microsoft.com/office/powerpoint/2010/main" val="542040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endParaRPr lang="hr-HR" dirty="0"/>
          </a:p>
        </p:txBody>
      </p:sp>
      <p:sp>
        <p:nvSpPr>
          <p:cNvPr id="3" name="Content Placeholder 2"/>
          <p:cNvSpPr>
            <a:spLocks noGrp="1"/>
          </p:cNvSpPr>
          <p:nvPr>
            <p:ph idx="1"/>
          </p:nvPr>
        </p:nvSpPr>
        <p:spPr/>
        <p:txBody>
          <a:bodyPr>
            <a:normAutofit/>
          </a:bodyPr>
          <a:lstStyle/>
          <a:p>
            <a:pPr marL="0" indent="0">
              <a:buNone/>
            </a:pPr>
            <a:r>
              <a:rPr lang="hr-HR" dirty="0" smtClean="0"/>
              <a:t>…je</a:t>
            </a:r>
            <a:r>
              <a:rPr lang="en-US" dirty="0" smtClean="0"/>
              <a:t> </a:t>
            </a:r>
            <a:r>
              <a:rPr lang="en-US" dirty="0"/>
              <a:t>framework </a:t>
            </a:r>
            <a:r>
              <a:rPr lang="hr-HR" dirty="0" smtClean="0"/>
              <a:t>za kreiranje </a:t>
            </a:r>
            <a:r>
              <a:rPr lang="en-US" dirty="0" smtClean="0"/>
              <a:t>web API</a:t>
            </a:r>
            <a:r>
              <a:rPr lang="hr-HR" dirty="0" smtClean="0"/>
              <a:t>ja</a:t>
            </a:r>
            <a:r>
              <a:rPr lang="en-US" dirty="0" smtClean="0"/>
              <a:t> </a:t>
            </a:r>
            <a:r>
              <a:rPr lang="hr-HR" dirty="0" smtClean="0"/>
              <a:t>pomoću</a:t>
            </a:r>
            <a:r>
              <a:rPr lang="en-US" dirty="0" smtClean="0"/>
              <a:t> </a:t>
            </a:r>
            <a:r>
              <a:rPr lang="en-US" dirty="0"/>
              <a:t>.NET </a:t>
            </a:r>
            <a:r>
              <a:rPr lang="en-US" dirty="0" smtClean="0"/>
              <a:t>Framework</a:t>
            </a:r>
            <a:r>
              <a:rPr lang="hr-HR" dirty="0" smtClean="0"/>
              <a:t>-a</a:t>
            </a:r>
            <a:r>
              <a:rPr lang="en-US" dirty="0" smtClean="0"/>
              <a:t>.</a:t>
            </a:r>
            <a:endParaRPr lang="hr-HR" b="1" dirty="0" smtClean="0"/>
          </a:p>
          <a:p>
            <a:pPr marL="0" indent="0">
              <a:buNone/>
            </a:pPr>
            <a:r>
              <a:rPr lang="hr-HR" b="1" dirty="0" smtClean="0"/>
              <a:t>…</a:t>
            </a:r>
            <a:r>
              <a:rPr lang="hr-HR" dirty="0" smtClean="0"/>
              <a:t>je A</a:t>
            </a:r>
            <a:r>
              <a:rPr lang="en-US" dirty="0" err="1" smtClean="0"/>
              <a:t>pplication</a:t>
            </a:r>
            <a:r>
              <a:rPr lang="en-US" dirty="0" smtClean="0"/>
              <a:t> </a:t>
            </a:r>
            <a:r>
              <a:rPr lang="hr-HR" dirty="0" smtClean="0"/>
              <a:t>P</a:t>
            </a:r>
            <a:r>
              <a:rPr lang="en-US" dirty="0" err="1" smtClean="0"/>
              <a:t>rogramming</a:t>
            </a:r>
            <a:r>
              <a:rPr lang="en-US" dirty="0" smtClean="0"/>
              <a:t> </a:t>
            </a:r>
            <a:r>
              <a:rPr lang="hr-HR" dirty="0" smtClean="0"/>
              <a:t>I</a:t>
            </a:r>
            <a:r>
              <a:rPr lang="en-US" dirty="0" err="1" smtClean="0"/>
              <a:t>nterface</a:t>
            </a:r>
            <a:r>
              <a:rPr lang="en-US" dirty="0" smtClean="0"/>
              <a:t> </a:t>
            </a:r>
            <a:r>
              <a:rPr lang="en-US" dirty="0"/>
              <a:t>(API) </a:t>
            </a:r>
            <a:r>
              <a:rPr lang="hr-HR" dirty="0" smtClean="0"/>
              <a:t>za komunikaciju web-servera i klijenta (web browser-mobilne aplikacije)</a:t>
            </a:r>
          </a:p>
          <a:p>
            <a:pPr marL="0" indent="0">
              <a:buNone/>
            </a:pPr>
            <a:r>
              <a:rPr lang="hr-HR" dirty="0" smtClean="0"/>
              <a:t/>
            </a:r>
            <a:br>
              <a:rPr lang="hr-HR" dirty="0" smtClean="0"/>
            </a:br>
            <a:r>
              <a:rPr lang="hr-HR" dirty="0" smtClean="0"/>
              <a:t>Serverski Web API je programski </a:t>
            </a:r>
            <a:r>
              <a:rPr lang="hr-HR" dirty="0" err="1" smtClean="0"/>
              <a:t>interface</a:t>
            </a:r>
            <a:r>
              <a:rPr lang="hr-HR" dirty="0" smtClean="0"/>
              <a:t> koji se sastoji od jednog ili više javno objavljenih </a:t>
            </a:r>
            <a:r>
              <a:rPr lang="hr-HR" dirty="0" err="1" smtClean="0"/>
              <a:t>endpointova</a:t>
            </a:r>
            <a:r>
              <a:rPr lang="hr-HR" dirty="0" smtClean="0"/>
              <a:t>, čime se definira </a:t>
            </a:r>
            <a:r>
              <a:rPr lang="hr-HR" dirty="0" err="1" smtClean="0"/>
              <a:t>request-response</a:t>
            </a:r>
            <a:r>
              <a:rPr lang="hr-HR" dirty="0" smtClean="0"/>
              <a:t> sistem komunikacije, tipično koristeći JSON ili XML za razmjenu podataka, najčešće putem </a:t>
            </a:r>
            <a:r>
              <a:rPr lang="hr-HR" dirty="0" err="1" smtClean="0"/>
              <a:t>HTTPa</a:t>
            </a:r>
            <a:r>
              <a:rPr lang="hr-HR" dirty="0"/>
              <a:t> </a:t>
            </a:r>
            <a:r>
              <a:rPr lang="hr-HR" dirty="0" smtClean="0"/>
              <a:t>i od strane Web servera</a:t>
            </a:r>
            <a:endParaRPr lang="hr-HR" dirty="0"/>
          </a:p>
          <a:p>
            <a:pPr marL="0" indent="0">
              <a:buNone/>
            </a:pPr>
            <a:endParaRPr lang="hr-HR" dirty="0"/>
          </a:p>
        </p:txBody>
      </p:sp>
    </p:spTree>
    <p:extLst>
      <p:ext uri="{BB962C8B-B14F-4D97-AF65-F5344CB8AC3E}">
        <p14:creationId xmlns:p14="http://schemas.microsoft.com/office/powerpoint/2010/main" val="8851996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ApiController</a:t>
            </a:r>
            <a:r>
              <a:rPr lang="hr-HR" dirty="0" smtClean="0"/>
              <a:t> i akcijske metode</a:t>
            </a:r>
            <a:endParaRPr lang="hr-HR" dirty="0"/>
          </a:p>
        </p:txBody>
      </p:sp>
      <p:sp>
        <p:nvSpPr>
          <p:cNvPr id="4" name="Rectangle 1"/>
          <p:cNvSpPr>
            <a:spLocks noGrp="1" noChangeArrowheads="1"/>
          </p:cNvSpPr>
          <p:nvPr>
            <p:ph idx="1"/>
          </p:nvPr>
        </p:nvSpPr>
        <p:spPr bwMode="auto">
          <a:xfrm>
            <a:off x="838200" y="1821504"/>
            <a:ext cx="7459494"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101094"/>
                </a:solidFill>
                <a:effectLst/>
                <a:latin typeface="Consolas" panose="020B0609020204030204" pitchFamily="49" charset="0"/>
              </a:rPr>
              <a:t>class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TweetsController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858C93"/>
                </a:solidFill>
                <a:effectLst/>
                <a:latin typeface="Consolas" panose="020B0609020204030204" pitchFamily="49" charset="0"/>
              </a:rPr>
              <a:t>// GET: /Tweets/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HttpGet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ActionResult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Index</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101094"/>
                </a:solidFill>
                <a:effectLst/>
                <a:latin typeface="Consolas" panose="020B0609020204030204" pitchFamily="49" charset="0"/>
              </a:rPr>
              <a:t>return</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View</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Twitter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GetTweets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838200" y="3256294"/>
            <a:ext cx="7459494"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101094"/>
                </a:solidFill>
                <a:effectLst/>
                <a:latin typeface="Consolas" panose="020B0609020204030204" pitchFamily="49" charset="0"/>
              </a:rPr>
              <a:t>class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TweetsController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858C93"/>
                </a:solidFill>
                <a:effectLst/>
                <a:latin typeface="Consolas" panose="020B0609020204030204" pitchFamily="49" charset="0"/>
              </a:rPr>
              <a:t>// GET: /Tweets/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HttpGet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ActionResult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Index</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	return</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Json</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Twitter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GetTweets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JsonRequestBehavior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AllowGet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893320" y="4614928"/>
            <a:ext cx="7404374"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101094"/>
                </a:solidFill>
                <a:effectLst/>
                <a:latin typeface="Consolas" panose="020B0609020204030204" pitchFamily="49" charset="0"/>
              </a:rPr>
              <a:t>class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TweetsController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 </a:t>
            </a:r>
            <a:r>
              <a:rPr lang="sr-Latn-RS" altLang="sr-Latn-RS" sz="900" dirty="0" smtClean="0">
                <a:solidFill>
                  <a:srgbClr val="2B91AF"/>
                </a:solidFill>
                <a:latin typeface="Consolas" panose="020B0609020204030204" pitchFamily="49" charset="0"/>
              </a:rPr>
              <a:t>ApiController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858C93"/>
                </a:solidFill>
                <a:effectLst/>
                <a:latin typeface="Consolas" panose="020B0609020204030204" pitchFamily="49" charset="0"/>
              </a:rPr>
              <a:t>// GET: /Tweets/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HttpGet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List&lt;Tweet&gt;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Index</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	return</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Ok</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Twitter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GetTweets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74181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04498552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38302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r>
              <a:rPr lang="hr-HR" dirty="0" smtClean="0"/>
              <a:t> – povratne vrijednosti</a:t>
            </a:r>
            <a:endParaRPr lang="hr-HR" dirty="0"/>
          </a:p>
        </p:txBody>
      </p:sp>
      <p:sp>
        <p:nvSpPr>
          <p:cNvPr id="3" name="Content Placeholder 2"/>
          <p:cNvSpPr>
            <a:spLocks noGrp="1"/>
          </p:cNvSpPr>
          <p:nvPr>
            <p:ph idx="1"/>
          </p:nvPr>
        </p:nvSpPr>
        <p:spPr/>
        <p:txBody>
          <a:bodyPr>
            <a:normAutofit lnSpcReduction="10000"/>
          </a:bodyPr>
          <a:lstStyle/>
          <a:p>
            <a:r>
              <a:rPr lang="hr-HR" dirty="0" err="1" smtClean="0"/>
              <a:t>WebAPI</a:t>
            </a:r>
            <a:r>
              <a:rPr lang="hr-HR" dirty="0" smtClean="0"/>
              <a:t> metode vraćaju (verzija do ASP.NET Core)</a:t>
            </a:r>
          </a:p>
          <a:p>
            <a:pPr lvl="1"/>
            <a:r>
              <a:rPr lang="hr-HR" dirty="0" err="1" smtClean="0"/>
              <a:t>Void</a:t>
            </a:r>
            <a:r>
              <a:rPr lang="hr-HR" dirty="0" smtClean="0"/>
              <a:t> - </a:t>
            </a:r>
            <a:r>
              <a:rPr lang="en-US" dirty="0"/>
              <a:t>HTTP response </a:t>
            </a:r>
            <a:r>
              <a:rPr lang="hr-HR" dirty="0" smtClean="0"/>
              <a:t>sa</a:t>
            </a:r>
            <a:r>
              <a:rPr lang="en-US" dirty="0" smtClean="0"/>
              <a:t> </a:t>
            </a:r>
            <a:r>
              <a:rPr lang="en-US" dirty="0"/>
              <a:t>status code 204 (No Content</a:t>
            </a:r>
            <a:r>
              <a:rPr lang="en-US" dirty="0" smtClean="0"/>
              <a:t>)</a:t>
            </a:r>
            <a:endParaRPr lang="hr-HR" dirty="0" smtClean="0"/>
          </a:p>
          <a:p>
            <a:pPr lvl="1"/>
            <a:r>
              <a:rPr lang="hr-HR" dirty="0" smtClean="0"/>
              <a:t>Bilo koji tip ili kolekciju</a:t>
            </a:r>
          </a:p>
          <a:p>
            <a:pPr lvl="1"/>
            <a:r>
              <a:rPr lang="hr-HR" dirty="0" err="1" smtClean="0"/>
              <a:t>HttpResponseMessage</a:t>
            </a:r>
            <a:endParaRPr lang="hr-HR" dirty="0" smtClean="0"/>
          </a:p>
          <a:p>
            <a:pPr lvl="1"/>
            <a:r>
              <a:rPr lang="hr-HR" dirty="0" err="1" smtClean="0"/>
              <a:t>IHttpActionResult</a:t>
            </a:r>
            <a:r>
              <a:rPr lang="hr-HR" dirty="0" smtClean="0"/>
              <a:t> (Ok, </a:t>
            </a:r>
            <a:r>
              <a:rPr lang="hr-HR" dirty="0" err="1" smtClean="0"/>
              <a:t>NotFound</a:t>
            </a:r>
            <a:r>
              <a:rPr lang="hr-HR" dirty="0" smtClean="0"/>
              <a:t>….)</a:t>
            </a:r>
          </a:p>
          <a:p>
            <a:r>
              <a:rPr lang="hr-HR" dirty="0" err="1" smtClean="0"/>
              <a:t>WebAPI</a:t>
            </a:r>
            <a:r>
              <a:rPr lang="hr-HR" dirty="0" smtClean="0"/>
              <a:t> metode vraćaju  (ASP.NET Core)</a:t>
            </a:r>
          </a:p>
          <a:p>
            <a:pPr lvl="1"/>
            <a:r>
              <a:rPr lang="hr-HR" dirty="0" err="1" smtClean="0"/>
              <a:t>IActionResult</a:t>
            </a:r>
            <a:endParaRPr lang="hr-HR" dirty="0" smtClean="0"/>
          </a:p>
          <a:p>
            <a:pPr lvl="1"/>
            <a:endParaRPr lang="hr-HR" dirty="0"/>
          </a:p>
          <a:p>
            <a:r>
              <a:rPr lang="hr-HR" dirty="0" smtClean="0"/>
              <a:t>Klijent diktira vrstu </a:t>
            </a:r>
            <a:r>
              <a:rPr lang="hr-HR" dirty="0" err="1" smtClean="0"/>
              <a:t>serijalizacije</a:t>
            </a:r>
            <a:r>
              <a:rPr lang="hr-HR" dirty="0" smtClean="0"/>
              <a:t> sa </a:t>
            </a:r>
            <a:r>
              <a:rPr lang="hr-HR" dirty="0" err="1" smtClean="0"/>
              <a:t>Accept</a:t>
            </a:r>
            <a:r>
              <a:rPr lang="hr-HR" dirty="0" smtClean="0"/>
              <a:t> </a:t>
            </a:r>
            <a:r>
              <a:rPr lang="hr-HR" dirty="0" err="1" smtClean="0"/>
              <a:t>Header</a:t>
            </a:r>
            <a:r>
              <a:rPr lang="hr-HR" dirty="0" smtClean="0"/>
              <a:t> parametrom</a:t>
            </a:r>
          </a:p>
          <a:p>
            <a:r>
              <a:rPr lang="hr-HR" i="1" dirty="0" smtClean="0"/>
              <a:t>Media-</a:t>
            </a:r>
            <a:r>
              <a:rPr lang="hr-HR" i="1" dirty="0" err="1" smtClean="0"/>
              <a:t>type</a:t>
            </a:r>
            <a:r>
              <a:rPr lang="hr-HR" i="1" dirty="0" smtClean="0"/>
              <a:t> </a:t>
            </a:r>
            <a:r>
              <a:rPr lang="hr-HR" i="1" dirty="0" err="1" smtClean="0"/>
              <a:t>formatter</a:t>
            </a:r>
            <a:r>
              <a:rPr lang="hr-HR" i="1" dirty="0" smtClean="0"/>
              <a:t> – odgovoran za čitanje-pisanje CLR objekata u Http </a:t>
            </a:r>
            <a:r>
              <a:rPr lang="hr-HR" i="1" dirty="0" err="1" smtClean="0"/>
              <a:t>message</a:t>
            </a:r>
            <a:r>
              <a:rPr lang="hr-HR" i="1" dirty="0" smtClean="0"/>
              <a:t> </a:t>
            </a:r>
            <a:r>
              <a:rPr lang="hr-HR" i="1" dirty="0" err="1" smtClean="0"/>
              <a:t>body</a:t>
            </a:r>
            <a:r>
              <a:rPr lang="hr-HR" i="1" dirty="0" smtClean="0"/>
              <a:t> (</a:t>
            </a:r>
            <a:r>
              <a:rPr lang="hr-HR" i="1" dirty="0" err="1" smtClean="0"/>
              <a:t>serijalizacija-deserijaliacija</a:t>
            </a:r>
            <a:r>
              <a:rPr lang="hr-HR" i="1" dirty="0" smtClean="0"/>
              <a:t>)</a:t>
            </a:r>
            <a:endParaRPr lang="hr-HR" dirty="0" smtClean="0"/>
          </a:p>
        </p:txBody>
      </p:sp>
    </p:spTree>
    <p:extLst>
      <p:ext uri="{BB962C8B-B14F-4D97-AF65-F5344CB8AC3E}">
        <p14:creationId xmlns:p14="http://schemas.microsoft.com/office/powerpoint/2010/main" val="42248861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ASP.NET Web API – </a:t>
            </a:r>
            <a:r>
              <a:rPr lang="hr-HR" dirty="0" err="1" smtClean="0"/>
              <a:t>void</a:t>
            </a:r>
            <a:r>
              <a:rPr lang="hr-HR" dirty="0" smtClean="0"/>
              <a:t> </a:t>
            </a:r>
            <a:r>
              <a:rPr lang="hr-HR" dirty="0" err="1" smtClean="0"/>
              <a:t>return</a:t>
            </a:r>
            <a:r>
              <a:rPr lang="hr-HR" dirty="0" smtClean="0"/>
              <a:t> </a:t>
            </a:r>
            <a:r>
              <a:rPr lang="hr-HR" dirty="0" err="1" smtClean="0"/>
              <a:t>value</a:t>
            </a:r>
            <a:endParaRPr lang="hr-HR" dirty="0"/>
          </a:p>
        </p:txBody>
      </p:sp>
      <p:sp>
        <p:nvSpPr>
          <p:cNvPr id="3" name="Content Placeholder 2"/>
          <p:cNvSpPr>
            <a:spLocks noGrp="1"/>
          </p:cNvSpPr>
          <p:nvPr>
            <p:ph idx="1"/>
          </p:nvPr>
        </p:nvSpPr>
        <p:spPr>
          <a:xfrm>
            <a:off x="838200" y="3693337"/>
            <a:ext cx="7459494" cy="2014999"/>
          </a:xfrm>
        </p:spPr>
        <p:txBody>
          <a:bodyPr>
            <a:normAutofit fontScale="70000" lnSpcReduction="20000"/>
          </a:bodyPr>
          <a:lstStyle/>
          <a:p>
            <a:pPr lvl="0"/>
            <a:r>
              <a:rPr lang="hr-HR" dirty="0" smtClean="0"/>
              <a:t>Http </a:t>
            </a:r>
            <a:r>
              <a:rPr lang="hr-HR" dirty="0" err="1" smtClean="0"/>
              <a:t>Response</a:t>
            </a:r>
            <a:r>
              <a:rPr lang="hr-HR" dirty="0" smtClean="0"/>
              <a:t/>
            </a:r>
            <a:br>
              <a:rPr lang="hr-HR" dirty="0" smtClean="0"/>
            </a:br>
            <a:r>
              <a:rPr lang="hr-HR" dirty="0" smtClean="0"/>
              <a:t/>
            </a:r>
            <a:br>
              <a:rPr lang="hr-HR" dirty="0" smtClean="0"/>
            </a:br>
            <a:r>
              <a:rPr lang="sr-Latn-RS" altLang="sr-Latn-RS" dirty="0" smtClean="0">
                <a:solidFill>
                  <a:srgbClr val="222222"/>
                </a:solidFill>
                <a:latin typeface="Consolas" panose="020B0609020204030204" pitchFamily="49" charset="0"/>
              </a:rPr>
              <a:t>HTTP/1.1 204 No Content </a:t>
            </a:r>
            <a:br>
              <a:rPr lang="sr-Latn-RS" altLang="sr-Latn-RS" dirty="0" smtClean="0">
                <a:solidFill>
                  <a:srgbClr val="222222"/>
                </a:solidFill>
                <a:latin typeface="Consolas" panose="020B0609020204030204" pitchFamily="49" charset="0"/>
              </a:rPr>
            </a:br>
            <a:r>
              <a:rPr lang="sr-Latn-RS" altLang="sr-Latn-RS" dirty="0" smtClean="0">
                <a:solidFill>
                  <a:srgbClr val="007D9A"/>
                </a:solidFill>
                <a:latin typeface="Consolas" panose="020B0609020204030204" pitchFamily="49" charset="0"/>
              </a:rPr>
              <a:t>Server</a:t>
            </a:r>
            <a:r>
              <a:rPr lang="sr-Latn-RS" altLang="sr-Latn-RS" dirty="0" smtClean="0">
                <a:solidFill>
                  <a:srgbClr val="222222"/>
                </a:solidFill>
                <a:latin typeface="Consolas" panose="020B0609020204030204" pitchFamily="49" charset="0"/>
              </a:rPr>
              <a:t>: Microsoft-IIS/8.0 </a:t>
            </a:r>
            <a:br>
              <a:rPr lang="sr-Latn-RS" altLang="sr-Latn-RS" dirty="0" smtClean="0">
                <a:solidFill>
                  <a:srgbClr val="222222"/>
                </a:solidFill>
                <a:latin typeface="Consolas" panose="020B0609020204030204" pitchFamily="49" charset="0"/>
              </a:rPr>
            </a:br>
            <a:r>
              <a:rPr lang="sr-Latn-RS" altLang="sr-Latn-RS" dirty="0" smtClean="0">
                <a:solidFill>
                  <a:srgbClr val="007D9A"/>
                </a:solidFill>
                <a:latin typeface="Consolas" panose="020B0609020204030204" pitchFamily="49" charset="0"/>
              </a:rPr>
              <a:t>Date</a:t>
            </a:r>
            <a:r>
              <a:rPr lang="sr-Latn-RS" altLang="sr-Latn-RS" dirty="0" smtClean="0">
                <a:solidFill>
                  <a:srgbClr val="222222"/>
                </a:solidFill>
                <a:latin typeface="Consolas" panose="020B0609020204030204" pitchFamily="49" charset="0"/>
              </a:rPr>
              <a:t>: Mon, 27 Jan 2017 02:13:26 GMT</a:t>
            </a:r>
            <a:r>
              <a:rPr lang="sr-Latn-RS" altLang="sr-Latn-RS" sz="2000" dirty="0" smtClean="0"/>
              <a:t> </a:t>
            </a:r>
            <a:endParaRPr lang="sr-Latn-RS" altLang="sr-Latn-RS" sz="5400" dirty="0" smtClean="0">
              <a:latin typeface="Arial" panose="020B0604020202020204" pitchFamily="34" charset="0"/>
            </a:endParaRPr>
          </a:p>
          <a:p>
            <a:pPr marL="0" indent="0">
              <a:buNone/>
            </a:pPr>
            <a:r>
              <a:rPr lang="hr-HR" dirty="0" smtClean="0"/>
              <a:t/>
            </a:r>
            <a:br>
              <a:rPr lang="hr-HR" dirty="0" smtClean="0"/>
            </a:br>
            <a:r>
              <a:rPr lang="hr-HR" dirty="0" smtClean="0"/>
              <a:t/>
            </a:r>
            <a:br>
              <a:rPr lang="hr-HR" dirty="0" smtClean="0"/>
            </a:br>
            <a:endParaRPr lang="hr-HR" dirty="0"/>
          </a:p>
        </p:txBody>
      </p:sp>
      <p:sp>
        <p:nvSpPr>
          <p:cNvPr id="5" name="Rectangle 1"/>
          <p:cNvSpPr txBox="1">
            <a:spLocks noChangeArrowheads="1"/>
          </p:cNvSpPr>
          <p:nvPr/>
        </p:nvSpPr>
        <p:spPr bwMode="auto">
          <a:xfrm>
            <a:off x="838200" y="1821504"/>
            <a:ext cx="7459494"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sr-Latn-RS" altLang="sr-Latn-RS" sz="900" dirty="0" smtClean="0">
                <a:solidFill>
                  <a:srgbClr val="101094"/>
                </a:solidFill>
                <a:latin typeface="Consolas" panose="020B0609020204030204" pitchFamily="49" charset="0"/>
              </a:rPr>
              <a:t>public</a:t>
            </a:r>
            <a:r>
              <a:rPr lang="sr-Latn-RS" altLang="sr-Latn-RS" sz="900" dirty="0" smtClean="0">
                <a:solidFill>
                  <a:srgbClr val="303336"/>
                </a:solidFill>
                <a:latin typeface="Consolas" panose="020B0609020204030204" pitchFamily="49" charset="0"/>
              </a:rPr>
              <a:t> </a:t>
            </a:r>
            <a:r>
              <a:rPr lang="sr-Latn-RS" altLang="sr-Latn-RS" sz="900" dirty="0" smtClean="0">
                <a:solidFill>
                  <a:srgbClr val="101094"/>
                </a:solidFill>
                <a:latin typeface="Consolas" panose="020B0609020204030204" pitchFamily="49" charset="0"/>
              </a:rPr>
              <a:t>class</a:t>
            </a:r>
            <a:r>
              <a:rPr lang="sr-Latn-RS" altLang="sr-Latn-RS" sz="900" dirty="0" smtClean="0">
                <a:solidFill>
                  <a:srgbClr val="303336"/>
                </a:solidFill>
                <a:latin typeface="Consolas" panose="020B0609020204030204" pitchFamily="49" charset="0"/>
              </a:rPr>
              <a:t> </a:t>
            </a:r>
            <a:r>
              <a:rPr lang="sr-Latn-RS" altLang="sr-Latn-RS" sz="900" dirty="0" smtClean="0">
                <a:solidFill>
                  <a:srgbClr val="2B91AF"/>
                </a:solidFill>
                <a:latin typeface="Consolas" panose="020B0609020204030204" pitchFamily="49" charset="0"/>
              </a:rPr>
              <a:t>TestController</a:t>
            </a:r>
            <a:r>
              <a:rPr lang="sr-Latn-RS" altLang="sr-Latn-RS" sz="900" dirty="0" smtClean="0">
                <a:solidFill>
                  <a:srgbClr val="303336"/>
                </a:solidFill>
                <a:latin typeface="Consolas" panose="020B0609020204030204" pitchFamily="49" charset="0"/>
              </a:rPr>
              <a:t> : Api</a:t>
            </a:r>
            <a:r>
              <a:rPr lang="sr-Latn-RS" altLang="sr-Latn-RS" sz="900" dirty="0" smtClean="0">
                <a:solidFill>
                  <a:srgbClr val="2B91AF"/>
                </a:solidFill>
                <a:latin typeface="Consolas" panose="020B0609020204030204" pitchFamily="49" charset="0"/>
              </a:rPr>
              <a:t>Controller</a:t>
            </a: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a:t>
            </a:r>
            <a:r>
              <a:rPr lang="sr-Latn-RS" altLang="sr-Latn-RS" sz="900" dirty="0" smtClean="0">
                <a:solidFill>
                  <a:srgbClr val="858C93"/>
                </a:solidFill>
                <a:latin typeface="Consolas" panose="020B0609020204030204" pitchFamily="49" charset="0"/>
              </a:rPr>
              <a:t>// GET: /test/</a:t>
            </a: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a:t>
            </a:r>
            <a:r>
              <a:rPr lang="sr-Latn-RS" altLang="sr-Latn-RS" sz="900" dirty="0" smtClean="0">
                <a:solidFill>
                  <a:srgbClr val="2B91AF"/>
                </a:solidFill>
                <a:latin typeface="Consolas" panose="020B0609020204030204" pitchFamily="49" charset="0"/>
              </a:rPr>
              <a:t>HttpGet</a:t>
            </a: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a:t>
            </a:r>
            <a:r>
              <a:rPr lang="sr-Latn-RS" altLang="sr-Latn-RS" sz="900" dirty="0" smtClean="0">
                <a:solidFill>
                  <a:srgbClr val="101094"/>
                </a:solidFill>
                <a:latin typeface="Consolas" panose="020B0609020204030204" pitchFamily="49" charset="0"/>
              </a:rPr>
              <a:t>public</a:t>
            </a:r>
            <a:r>
              <a:rPr lang="sr-Latn-RS" altLang="sr-Latn-RS" sz="900" dirty="0" smtClean="0">
                <a:solidFill>
                  <a:srgbClr val="303336"/>
                </a:solidFill>
                <a:latin typeface="Consolas" panose="020B0609020204030204" pitchFamily="49" charset="0"/>
              </a:rPr>
              <a:t> </a:t>
            </a:r>
            <a:r>
              <a:rPr lang="sr-Latn-RS" altLang="sr-Latn-RS" sz="900" dirty="0" smtClean="0">
                <a:solidFill>
                  <a:srgbClr val="2B91AF"/>
                </a:solidFill>
                <a:latin typeface="Consolas" panose="020B0609020204030204" pitchFamily="49" charset="0"/>
              </a:rPr>
              <a:t>void</a:t>
            </a:r>
            <a:r>
              <a:rPr lang="sr-Latn-RS" altLang="sr-Latn-RS" sz="900" dirty="0" smtClean="0">
                <a:solidFill>
                  <a:srgbClr val="303336"/>
                </a:solidFill>
                <a:latin typeface="Consolas" panose="020B0609020204030204" pitchFamily="49" charset="0"/>
              </a:rPr>
              <a:t> </a:t>
            </a:r>
            <a:r>
              <a:rPr lang="sr-Latn-RS" altLang="sr-Latn-RS" sz="900" dirty="0" smtClean="0">
                <a:solidFill>
                  <a:srgbClr val="2B91AF"/>
                </a:solidFill>
                <a:latin typeface="Consolas" panose="020B0609020204030204" pitchFamily="49" charset="0"/>
              </a:rPr>
              <a:t>Test</a:t>
            </a: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 </a:t>
            </a:r>
          </a:p>
          <a:p>
            <a:pPr marL="0" indent="0" eaLnBrk="0" fontAlgn="base" hangingPunct="0">
              <a:lnSpc>
                <a:spcPct val="100000"/>
              </a:lnSpc>
              <a:spcBef>
                <a:spcPct val="0"/>
              </a:spcBef>
              <a:spcAft>
                <a:spcPct val="0"/>
              </a:spcAft>
              <a:buFontTx/>
              <a:buNone/>
            </a:pPr>
            <a:r>
              <a:rPr lang="sr-Latn-RS" altLang="sr-Latn-RS" sz="900" dirty="0" smtClean="0">
                <a:solidFill>
                  <a:srgbClr val="303336"/>
                </a:solidFill>
                <a:latin typeface="Consolas" panose="020B0609020204030204" pitchFamily="49" charset="0"/>
              </a:rPr>
              <a:t>}</a:t>
            </a:r>
            <a:r>
              <a:rPr lang="sr-Latn-RS" altLang="sr-Latn-RS" sz="800" dirty="0" smtClean="0"/>
              <a:t> </a:t>
            </a:r>
            <a:endParaRPr lang="sr-Latn-RS" altLang="sr-Latn-RS" sz="1800" dirty="0" smtClean="0">
              <a:latin typeface="Arial" panose="020B0604020202020204" pitchFamily="34" charset="0"/>
            </a:endParaRPr>
          </a:p>
        </p:txBody>
      </p:sp>
      <p:sp>
        <p:nvSpPr>
          <p:cNvPr id="6" name="Rectangle 1"/>
          <p:cNvSpPr>
            <a:spLocks noChangeArrowheads="1"/>
          </p:cNvSpPr>
          <p:nvPr/>
        </p:nvSpPr>
        <p:spPr bwMode="auto">
          <a:xfrm>
            <a:off x="-1" y="90101"/>
            <a:ext cx="8648689" cy="27699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37270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ASP.NET Web API – </a:t>
            </a:r>
            <a:r>
              <a:rPr lang="hr-HR" dirty="0" err="1" smtClean="0"/>
              <a:t>HttpResponseMessage</a:t>
            </a:r>
            <a:r>
              <a:rPr lang="hr-HR" dirty="0" smtClean="0"/>
              <a:t> </a:t>
            </a:r>
            <a:r>
              <a:rPr lang="hr-HR" dirty="0" err="1" smtClean="0"/>
              <a:t>return</a:t>
            </a:r>
            <a:r>
              <a:rPr lang="hr-HR" dirty="0" smtClean="0"/>
              <a:t> </a:t>
            </a:r>
            <a:r>
              <a:rPr lang="hr-HR" dirty="0" err="1" smtClean="0"/>
              <a:t>value</a:t>
            </a:r>
            <a:endParaRPr lang="hr-HR" dirty="0"/>
          </a:p>
        </p:txBody>
      </p:sp>
      <p:sp>
        <p:nvSpPr>
          <p:cNvPr id="3" name="Content Placeholder 2"/>
          <p:cNvSpPr>
            <a:spLocks noGrp="1"/>
          </p:cNvSpPr>
          <p:nvPr>
            <p:ph idx="1"/>
          </p:nvPr>
        </p:nvSpPr>
        <p:spPr>
          <a:xfrm>
            <a:off x="838200" y="3809338"/>
            <a:ext cx="5883613" cy="1774339"/>
          </a:xfrm>
        </p:spPr>
        <p:txBody>
          <a:bodyPr>
            <a:normAutofit fontScale="25000" lnSpcReduction="20000"/>
          </a:bodyPr>
          <a:lstStyle/>
          <a:p>
            <a:r>
              <a:rPr lang="hr-HR" sz="4800" dirty="0" smtClean="0"/>
              <a:t>Http </a:t>
            </a:r>
            <a:r>
              <a:rPr lang="hr-HR" sz="4800" dirty="0" err="1" smtClean="0"/>
              <a:t>Response</a:t>
            </a:r>
            <a:r>
              <a:rPr lang="hr-HR" sz="4800" dirty="0" smtClean="0"/>
              <a:t/>
            </a:r>
            <a:br>
              <a:rPr lang="hr-HR" sz="4800" dirty="0" smtClean="0"/>
            </a:br>
            <a:r>
              <a:rPr lang="hr-HR" sz="4800" dirty="0" smtClean="0"/>
              <a:t/>
            </a:r>
            <a:br>
              <a:rPr lang="hr-HR" sz="4800" dirty="0" smtClean="0"/>
            </a:br>
            <a:r>
              <a:rPr lang="sr-Latn-RS" altLang="sr-Latn-RS" sz="4800" dirty="0">
                <a:solidFill>
                  <a:srgbClr val="222222"/>
                </a:solidFill>
                <a:latin typeface="Consolas" panose="020B0609020204030204" pitchFamily="49" charset="0"/>
              </a:rPr>
              <a:t>HTTP/1.1 200 OK </a:t>
            </a: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007D9A"/>
                </a:solidFill>
                <a:latin typeface="Consolas" panose="020B0609020204030204" pitchFamily="49" charset="0"/>
              </a:rPr>
              <a:t>Cache-Control</a:t>
            </a:r>
            <a:r>
              <a:rPr lang="sr-Latn-RS" altLang="sr-Latn-RS" sz="4800" dirty="0">
                <a:solidFill>
                  <a:srgbClr val="222222"/>
                </a:solidFill>
                <a:latin typeface="Consolas" panose="020B0609020204030204" pitchFamily="49" charset="0"/>
              </a:rPr>
              <a:t>: max-age=1200 </a:t>
            </a: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007D9A"/>
                </a:solidFill>
                <a:latin typeface="Consolas" panose="020B0609020204030204" pitchFamily="49" charset="0"/>
              </a:rPr>
              <a:t>Content-Length</a:t>
            </a:r>
            <a:r>
              <a:rPr lang="sr-Latn-RS" altLang="sr-Latn-RS" sz="4800" dirty="0">
                <a:solidFill>
                  <a:srgbClr val="222222"/>
                </a:solidFill>
                <a:latin typeface="Consolas" panose="020B0609020204030204" pitchFamily="49" charset="0"/>
              </a:rPr>
              <a:t>: 10 </a:t>
            </a: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007D9A"/>
                </a:solidFill>
                <a:latin typeface="Consolas" panose="020B0609020204030204" pitchFamily="49" charset="0"/>
              </a:rPr>
              <a:t>Content-Type</a:t>
            </a:r>
            <a:r>
              <a:rPr lang="sr-Latn-RS" altLang="sr-Latn-RS" sz="4800" dirty="0">
                <a:solidFill>
                  <a:srgbClr val="222222"/>
                </a:solidFill>
                <a:latin typeface="Consolas" panose="020B0609020204030204" pitchFamily="49" charset="0"/>
              </a:rPr>
              <a:t>: text/plain; </a:t>
            </a: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222222"/>
                </a:solidFill>
                <a:latin typeface="Consolas" panose="020B0609020204030204" pitchFamily="49" charset="0"/>
              </a:rPr>
              <a:t>charset=utf-16 </a:t>
            </a:r>
            <a:br>
              <a:rPr lang="sr-Latn-RS" altLang="sr-Latn-RS" sz="4800" dirty="0" smtClean="0">
                <a:solidFill>
                  <a:srgbClr val="222222"/>
                </a:solidFill>
                <a:latin typeface="Consolas" panose="020B0609020204030204" pitchFamily="49" charset="0"/>
              </a:rPr>
            </a:br>
            <a:r>
              <a:rPr lang="sr-Latn-RS" altLang="sr-Latn-RS" sz="4800" dirty="0" smtClean="0">
                <a:solidFill>
                  <a:srgbClr val="007D9A"/>
                </a:solidFill>
                <a:latin typeface="Consolas" panose="020B0609020204030204" pitchFamily="49" charset="0"/>
              </a:rPr>
              <a:t>Server</a:t>
            </a:r>
            <a:r>
              <a:rPr lang="sr-Latn-RS" altLang="sr-Latn-RS" sz="4800" dirty="0">
                <a:solidFill>
                  <a:srgbClr val="222222"/>
                </a:solidFill>
                <a:latin typeface="Consolas" panose="020B0609020204030204" pitchFamily="49" charset="0"/>
              </a:rPr>
              <a:t>: Microsoft-IIS/8.0 </a:t>
            </a:r>
            <a:r>
              <a:rPr lang="sr-Latn-RS" altLang="sr-Latn-RS" sz="4800" dirty="0">
                <a:solidFill>
                  <a:srgbClr val="007D9A"/>
                </a:solidFill>
                <a:latin typeface="Consolas" panose="020B0609020204030204" pitchFamily="49" charset="0"/>
              </a:rPr>
              <a:t>Date</a:t>
            </a:r>
            <a:r>
              <a:rPr lang="sr-Latn-RS" altLang="sr-Latn-RS" sz="4800" dirty="0">
                <a:solidFill>
                  <a:srgbClr val="222222"/>
                </a:solidFill>
                <a:latin typeface="Consolas" panose="020B0609020204030204" pitchFamily="49" charset="0"/>
              </a:rPr>
              <a:t>: Mon, 27 Jan </a:t>
            </a:r>
            <a:r>
              <a:rPr lang="sr-Latn-RS" altLang="sr-Latn-RS" sz="4800" dirty="0" smtClean="0">
                <a:solidFill>
                  <a:srgbClr val="222222"/>
                </a:solidFill>
                <a:latin typeface="Consolas" panose="020B0609020204030204" pitchFamily="49" charset="0"/>
              </a:rPr>
              <a:t>2017 </a:t>
            </a:r>
            <a:r>
              <a:rPr lang="sr-Latn-RS" altLang="sr-Latn-RS" sz="4800" dirty="0">
                <a:solidFill>
                  <a:srgbClr val="222222"/>
                </a:solidFill>
                <a:latin typeface="Consolas" panose="020B0609020204030204" pitchFamily="49" charset="0"/>
              </a:rPr>
              <a:t>08:53:35 GMT </a:t>
            </a: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007D9A"/>
                </a:solidFill>
                <a:latin typeface="Consolas" panose="020B0609020204030204" pitchFamily="49" charset="0"/>
              </a:rPr>
              <a:t>hello</a:t>
            </a:r>
            <a:r>
              <a:rPr lang="sr-Latn-RS" altLang="sr-Latn-RS" sz="4800" dirty="0" smtClean="0"/>
              <a:t> </a:t>
            </a:r>
            <a:endParaRPr lang="sr-Latn-RS" altLang="sr-Latn-RS" sz="4800" dirty="0">
              <a:latin typeface="Arial" panose="020B0604020202020204" pitchFamily="34" charset="0"/>
            </a:endParaRPr>
          </a:p>
          <a:p>
            <a:pPr marL="0" lvl="0" indent="0">
              <a:buNone/>
            </a:pPr>
            <a:r>
              <a:rPr lang="hr-HR" dirty="0" smtClean="0"/>
              <a:t/>
            </a:r>
            <a:br>
              <a:rPr lang="hr-HR" dirty="0" smtClean="0"/>
            </a:br>
            <a:r>
              <a:rPr lang="hr-HR" dirty="0" smtClean="0"/>
              <a:t/>
            </a:r>
            <a:br>
              <a:rPr lang="hr-HR" dirty="0" smtClean="0"/>
            </a:br>
            <a:endParaRPr lang="sr-Latn-RS" altLang="sr-Latn-RS" sz="5400" dirty="0" smtClean="0">
              <a:latin typeface="Arial" panose="020B0604020202020204" pitchFamily="34" charset="0"/>
            </a:endParaRPr>
          </a:p>
          <a:p>
            <a:pPr marL="0" indent="0">
              <a:buNone/>
            </a:pPr>
            <a:r>
              <a:rPr lang="hr-HR" dirty="0" smtClean="0"/>
              <a:t/>
            </a:r>
            <a:br>
              <a:rPr lang="hr-HR" dirty="0" smtClean="0"/>
            </a:br>
            <a:r>
              <a:rPr lang="hr-HR" dirty="0" smtClean="0"/>
              <a:t/>
            </a:r>
            <a:br>
              <a:rPr lang="hr-HR" dirty="0" smtClean="0"/>
            </a:br>
            <a:endParaRPr lang="hr-HR" dirty="0"/>
          </a:p>
        </p:txBody>
      </p:sp>
      <p:sp>
        <p:nvSpPr>
          <p:cNvPr id="8" name="Rectangle 3"/>
          <p:cNvSpPr>
            <a:spLocks noChangeArrowheads="1"/>
          </p:cNvSpPr>
          <p:nvPr/>
        </p:nvSpPr>
        <p:spPr bwMode="auto">
          <a:xfrm>
            <a:off x="838200" y="2270455"/>
            <a:ext cx="9492574" cy="1538883"/>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class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ValuesController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ApiController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HttpResponseMessage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Get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HttpResponseMessage response = Request.CreateResponse(HttpStatusCode.OK,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"value"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response.Content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StringContent(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"hello"</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Encoding.Unicode);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response.Headers.CacheControl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CacheControlHeaderValue() { MaxAge = TimeSpan.FromMinutes(20)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return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response;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66321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ASP.NET Web API – </a:t>
            </a:r>
            <a:r>
              <a:rPr lang="hr-HR" dirty="0" err="1" smtClean="0"/>
              <a:t>HttpResponseMessage</a:t>
            </a:r>
            <a:r>
              <a:rPr lang="hr-HR" dirty="0" smtClean="0"/>
              <a:t> </a:t>
            </a:r>
            <a:r>
              <a:rPr lang="hr-HR" dirty="0" err="1" smtClean="0"/>
              <a:t>return</a:t>
            </a:r>
            <a:r>
              <a:rPr lang="hr-HR" dirty="0" smtClean="0"/>
              <a:t> </a:t>
            </a:r>
            <a:r>
              <a:rPr lang="hr-HR" dirty="0" err="1" smtClean="0"/>
              <a:t>value</a:t>
            </a:r>
            <a:endParaRPr lang="hr-HR" dirty="0"/>
          </a:p>
        </p:txBody>
      </p:sp>
      <p:sp>
        <p:nvSpPr>
          <p:cNvPr id="4" name="Rectangle 1"/>
          <p:cNvSpPr>
            <a:spLocks noChangeArrowheads="1"/>
          </p:cNvSpPr>
          <p:nvPr/>
        </p:nvSpPr>
        <p:spPr bwMode="auto">
          <a:xfrm>
            <a:off x="980161" y="2553440"/>
            <a:ext cx="6782510" cy="169277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Product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GetProduct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int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id) { </a:t>
            </a:r>
            <a:br>
              <a:rPr kumimoji="0" lang="sr-Latn-RS" altLang="sr-Latn-RS" sz="1000" b="0" i="0" u="none" strike="noStrike" cap="none" normalizeH="0" baseline="0" dirty="0" smtClean="0">
                <a:ln>
                  <a:noFill/>
                </a:ln>
                <a:solidFill>
                  <a:srgbClr val="222222"/>
                </a:solidFill>
                <a:effectLst/>
                <a:latin typeface="Consolas" panose="020B0609020204030204" pitchFamily="49" charset="0"/>
              </a:rPr>
            </a:b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var</a:t>
            </a:r>
            <a:r>
              <a:rPr kumimoji="0" lang="sr-Latn-RS" altLang="sr-Latn-RS" sz="1000" b="0" i="0" u="none" strike="noStrike" cap="none" normalizeH="0" dirty="0" smtClean="0">
                <a:ln>
                  <a:noFill/>
                </a:ln>
                <a:solidFill>
                  <a:srgbClr val="222222"/>
                </a:solidFill>
                <a:effectLst/>
                <a:latin typeface="Consolas" panose="020B0609020204030204" pitchFamily="49" charset="0"/>
              </a:rPr>
              <a:t> products = _productsRepository.All;</a:t>
            </a: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var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products.FirstOrDefault(p =&gt; p.ID == id); </a:t>
            </a:r>
          </a:p>
          <a:p>
            <a:pPr marL="0" marR="0" lvl="0" indent="0"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if</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a:t>
            </a:r>
            <a:r>
              <a:rPr kumimoji="0" lang="sr-Latn-RS" altLang="sr-Latn-RS" sz="1000" b="0" i="0" u="none" strike="noStrike" cap="none" normalizeH="0" baseline="0" dirty="0" smtClean="0">
                <a:ln>
                  <a:noFill/>
                </a:ln>
                <a:solidFill>
                  <a:srgbClr val="09885A"/>
                </a:solidFill>
                <a:effectLst/>
                <a:latin typeface="Consolas" panose="020B0609020204030204" pitchFamily="49" charset="0"/>
              </a:rPr>
              <a:t>null</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throw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HttpResponseException(HttpStatusCode.NotFound); </a:t>
            </a: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0101FD"/>
                </a:solidFill>
                <a:latin typeface="Consolas" panose="020B0609020204030204" pitchFamily="49" charset="0"/>
              </a:rPr>
              <a:t> </a:t>
            </a:r>
            <a:r>
              <a:rPr lang="sr-Latn-RS" altLang="sr-Latn-RS" sz="1000" dirty="0" smtClean="0">
                <a:solidFill>
                  <a:srgbClr val="0101FD"/>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return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a:t>
            </a:r>
          </a:p>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972766" y="1795554"/>
            <a:ext cx="6293796"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GET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http://localhost:21069/api/products/1</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HTTP/1.1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Host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localhost:21069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07D9A"/>
                </a:solidFill>
                <a:effectLst/>
                <a:latin typeface="Consolas" panose="020B0609020204030204" pitchFamily="49" charset="0"/>
              </a:rPr>
              <a:t>Accept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text/javascript, */*; q=0.01</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5"/>
          <p:cNvSpPr>
            <a:spLocks noGrp="1" noChangeArrowheads="1"/>
          </p:cNvSpPr>
          <p:nvPr>
            <p:ph idx="1"/>
          </p:nvPr>
        </p:nvSpPr>
        <p:spPr bwMode="auto">
          <a:xfrm>
            <a:off x="980161" y="4572151"/>
            <a:ext cx="6782510"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HTTP/1.1 200 OK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Content-Type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charset=utf-8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Content-Length</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57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Connection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Close {</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"Id"</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"Name"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"Gizmo"</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"Category"</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"Widgets"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"Price"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:1.99}</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56458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ASP.NET Web API – </a:t>
            </a:r>
            <a:r>
              <a:rPr lang="hr-HR" dirty="0" err="1" smtClean="0"/>
              <a:t>HttpResponseMessage</a:t>
            </a:r>
            <a:r>
              <a:rPr lang="hr-HR" dirty="0" smtClean="0"/>
              <a:t> </a:t>
            </a:r>
            <a:r>
              <a:rPr lang="hr-HR" dirty="0" err="1" smtClean="0"/>
              <a:t>return</a:t>
            </a:r>
            <a:r>
              <a:rPr lang="hr-HR" dirty="0" smtClean="0"/>
              <a:t> </a:t>
            </a:r>
            <a:r>
              <a:rPr lang="hr-HR" dirty="0" err="1" smtClean="0"/>
              <a:t>value</a:t>
            </a:r>
            <a:endParaRPr lang="hr-HR" dirty="0"/>
          </a:p>
        </p:txBody>
      </p:sp>
      <p:sp>
        <p:nvSpPr>
          <p:cNvPr id="4" name="Rectangle 1"/>
          <p:cNvSpPr>
            <a:spLocks noChangeArrowheads="1"/>
          </p:cNvSpPr>
          <p:nvPr/>
        </p:nvSpPr>
        <p:spPr bwMode="auto">
          <a:xfrm>
            <a:off x="980161" y="2630384"/>
            <a:ext cx="6782510" cy="1538883"/>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Product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GetProduct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int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id) { </a:t>
            </a: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var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_products.FirstOrDefault(p =&gt; p.ID == id); </a:t>
            </a:r>
          </a:p>
          <a:p>
            <a:pPr marL="0" marR="0" lvl="0" indent="0"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if</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a:t>
            </a:r>
            <a:r>
              <a:rPr kumimoji="0" lang="sr-Latn-RS" altLang="sr-Latn-RS" sz="1000" b="0" i="0" u="none" strike="noStrike" cap="none" normalizeH="0" baseline="0" dirty="0" smtClean="0">
                <a:ln>
                  <a:noFill/>
                </a:ln>
                <a:solidFill>
                  <a:srgbClr val="09885A"/>
                </a:solidFill>
                <a:effectLst/>
                <a:latin typeface="Consolas" panose="020B0609020204030204" pitchFamily="49" charset="0"/>
              </a:rPr>
              <a:t>null</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throw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HttpResponseException(HttpStatusCode.NotFound); </a:t>
            </a: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0101FD"/>
                </a:solidFill>
                <a:latin typeface="Consolas" panose="020B0609020204030204" pitchFamily="49" charset="0"/>
              </a:rPr>
              <a:t> </a:t>
            </a:r>
            <a:r>
              <a:rPr lang="sr-Latn-RS" altLang="sr-Latn-RS" sz="1000" dirty="0" smtClean="0">
                <a:solidFill>
                  <a:srgbClr val="0101FD"/>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return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a:t>
            </a:r>
          </a:p>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972766" y="1795554"/>
            <a:ext cx="6293796"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GET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http://localhost:21069/api/products/1</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HTTP/1.1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Host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localhost:21069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07D9A"/>
                </a:solidFill>
                <a:effectLst/>
                <a:latin typeface="Consolas" panose="020B0609020204030204" pitchFamily="49" charset="0"/>
              </a:rPr>
              <a:t>Accept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text/javascript, */*; q=0.01</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5"/>
          <p:cNvSpPr>
            <a:spLocks noGrp="1" noChangeArrowheads="1"/>
          </p:cNvSpPr>
          <p:nvPr>
            <p:ph idx="1"/>
          </p:nvPr>
        </p:nvSpPr>
        <p:spPr bwMode="auto">
          <a:xfrm>
            <a:off x="980161" y="4572151"/>
            <a:ext cx="6782510"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HTTP/1.1 200 OK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Content-Type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charset=utf-8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Content-Length</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57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Connection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Close {</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"Id"</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"Name"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"Gizmo"</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"Category"</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"Widgets"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"Price"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:1.99}</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80266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ASP.NET Web API – </a:t>
            </a:r>
            <a:r>
              <a:rPr lang="hr-HR" dirty="0" err="1" smtClean="0"/>
              <a:t>HttpResponseMessage</a:t>
            </a:r>
            <a:r>
              <a:rPr lang="hr-HR" dirty="0" smtClean="0"/>
              <a:t> </a:t>
            </a:r>
            <a:r>
              <a:rPr lang="hr-HR" dirty="0" err="1" smtClean="0"/>
              <a:t>return</a:t>
            </a:r>
            <a:r>
              <a:rPr lang="hr-HR" dirty="0" smtClean="0"/>
              <a:t> </a:t>
            </a:r>
            <a:r>
              <a:rPr lang="hr-HR" dirty="0" err="1" smtClean="0"/>
              <a:t>value</a:t>
            </a:r>
            <a:endParaRPr lang="hr-HR" dirty="0"/>
          </a:p>
        </p:txBody>
      </p:sp>
      <p:sp>
        <p:nvSpPr>
          <p:cNvPr id="6" name="Rectangle 3"/>
          <p:cNvSpPr>
            <a:spLocks noChangeArrowheads="1"/>
          </p:cNvSpPr>
          <p:nvPr/>
        </p:nvSpPr>
        <p:spPr bwMode="auto">
          <a:xfrm>
            <a:off x="972766" y="1795554"/>
            <a:ext cx="6293796"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GET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http://localhost:21069/api/products/1</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HTTP/1.1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Host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localhost:21069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07D9A"/>
                </a:solidFill>
                <a:effectLst/>
                <a:latin typeface="Consolas" panose="020B0609020204030204" pitchFamily="49" charset="0"/>
              </a:rPr>
              <a:t>Accept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text/javascript, */*; q=0.01</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5"/>
          <p:cNvSpPr>
            <a:spLocks noGrp="1" noChangeArrowheads="1"/>
          </p:cNvSpPr>
          <p:nvPr>
            <p:ph idx="1"/>
          </p:nvPr>
        </p:nvSpPr>
        <p:spPr bwMode="auto">
          <a:xfrm>
            <a:off x="980161" y="4572151"/>
            <a:ext cx="6782510"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HTTP/1.1 200 OK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Content-Type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charset=utf-8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Content-Length</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57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Connection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Close {</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"Id"</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"Name"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"Gizmo"</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"Category"</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"Widgets"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"Price"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:1.99}</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38200" y="2426979"/>
            <a:ext cx="6924471" cy="169277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HttpResponseMessage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GetProduct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int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id)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var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_products.FirstOrDefault(p =&gt; p.ID == id);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if</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a:t>
            </a:r>
            <a:r>
              <a:rPr kumimoji="0" lang="sr-Latn-RS" altLang="sr-Latn-RS" sz="1000" b="0" i="0" u="none" strike="noStrike" cap="none" normalizeH="0" baseline="0" dirty="0" smtClean="0">
                <a:ln>
                  <a:noFill/>
                </a:ln>
                <a:solidFill>
                  <a:srgbClr val="09885A"/>
                </a:solidFill>
                <a:effectLst/>
                <a:latin typeface="Consolas" panose="020B0609020204030204" pitchFamily="49" charset="0"/>
              </a:rPr>
              <a:t>null</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throw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HttpResponseException(HttpStatusCode.NotFound);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return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Request.CreateResponse(HttpStatusCode.OK, product);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78613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9731093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60830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ContentNegotiator</a:t>
            </a:r>
            <a:endParaRPr lang="hr-HR" dirty="0"/>
          </a:p>
        </p:txBody>
      </p:sp>
      <p:sp>
        <p:nvSpPr>
          <p:cNvPr id="3" name="Content Placeholder 2"/>
          <p:cNvSpPr>
            <a:spLocks noGrp="1"/>
          </p:cNvSpPr>
          <p:nvPr>
            <p:ph idx="1"/>
          </p:nvPr>
        </p:nvSpPr>
        <p:spPr/>
        <p:txBody>
          <a:bodyPr/>
          <a:lstStyle/>
          <a:p>
            <a:r>
              <a:rPr lang="hr-HR" dirty="0"/>
              <a:t>HTTP </a:t>
            </a:r>
            <a:r>
              <a:rPr lang="hr-HR" dirty="0" smtClean="0"/>
              <a:t>specifikacija </a:t>
            </a:r>
            <a:r>
              <a:rPr lang="hr-HR" dirty="0"/>
              <a:t>(RFC 2616</a:t>
            </a:r>
            <a:r>
              <a:rPr lang="hr-HR" dirty="0" smtClean="0"/>
              <a:t>)</a:t>
            </a:r>
          </a:p>
          <a:p>
            <a:pPr lvl="1"/>
            <a:r>
              <a:rPr lang="hr-HR" i="1" dirty="0" err="1" smtClean="0"/>
              <a:t>Content</a:t>
            </a:r>
            <a:r>
              <a:rPr lang="hr-HR" i="1" dirty="0" smtClean="0"/>
              <a:t> </a:t>
            </a:r>
            <a:r>
              <a:rPr lang="hr-HR" i="1" dirty="0" err="1" smtClean="0"/>
              <a:t>Negotiation</a:t>
            </a:r>
            <a:r>
              <a:rPr lang="hr-HR" i="1" dirty="0" smtClean="0"/>
              <a:t> </a:t>
            </a:r>
            <a:r>
              <a:rPr lang="hr-HR" dirty="0" smtClean="0"/>
              <a:t>je proces odabira najbolje reprezentacije(formata) odgovora između niza potencijalnih reprezentacija</a:t>
            </a:r>
          </a:p>
          <a:p>
            <a:r>
              <a:rPr lang="hr-HR" dirty="0" smtClean="0"/>
              <a:t>Mehanizam implementiran pomoću HTTP </a:t>
            </a:r>
            <a:r>
              <a:rPr lang="hr-HR" dirty="0" err="1" smtClean="0"/>
              <a:t>Headera</a:t>
            </a:r>
            <a:endParaRPr lang="hr-HR" dirty="0" smtClean="0"/>
          </a:p>
          <a:p>
            <a:pPr lvl="1"/>
            <a:r>
              <a:rPr lang="hr-HR" dirty="0" err="1" smtClean="0"/>
              <a:t>Accept:koji</a:t>
            </a:r>
            <a:r>
              <a:rPr lang="hr-HR" dirty="0" smtClean="0"/>
              <a:t> m</a:t>
            </a:r>
            <a:r>
              <a:rPr lang="en-US" dirty="0" err="1" smtClean="0"/>
              <a:t>edia</a:t>
            </a:r>
            <a:r>
              <a:rPr lang="en-US" dirty="0" smtClean="0"/>
              <a:t> </a:t>
            </a:r>
            <a:r>
              <a:rPr lang="hr-HR" dirty="0" smtClean="0"/>
              <a:t>tipovi</a:t>
            </a:r>
            <a:r>
              <a:rPr lang="en-US" dirty="0" smtClean="0"/>
              <a:t> </a:t>
            </a:r>
            <a:r>
              <a:rPr lang="hr-HR" dirty="0" smtClean="0"/>
              <a:t>su prikladni u odgovoru (</a:t>
            </a:r>
            <a:r>
              <a:rPr lang="en-US" dirty="0" smtClean="0"/>
              <a:t>"application/</a:t>
            </a:r>
            <a:r>
              <a:rPr lang="en-US" dirty="0" err="1" smtClean="0"/>
              <a:t>json</a:t>
            </a:r>
            <a:r>
              <a:rPr lang="en-US" dirty="0" smtClean="0"/>
              <a:t>" </a:t>
            </a:r>
            <a:r>
              <a:rPr lang="hr-HR" dirty="0" smtClean="0"/>
              <a:t>, </a:t>
            </a:r>
            <a:r>
              <a:rPr lang="en-US" dirty="0" smtClean="0"/>
              <a:t>"</a:t>
            </a:r>
            <a:r>
              <a:rPr lang="en-US" dirty="0"/>
              <a:t>application/xml," </a:t>
            </a:r>
            <a:r>
              <a:rPr lang="hr-HR" dirty="0" smtClean="0"/>
              <a:t>ili </a:t>
            </a:r>
            <a:r>
              <a:rPr lang="hr-HR" dirty="0" err="1" smtClean="0"/>
              <a:t>custom</a:t>
            </a:r>
            <a:r>
              <a:rPr lang="en-US" dirty="0" smtClean="0"/>
              <a:t> </a:t>
            </a:r>
            <a:r>
              <a:rPr lang="en-US" dirty="0"/>
              <a:t>"</a:t>
            </a:r>
            <a:r>
              <a:rPr lang="en-US" dirty="0" smtClean="0"/>
              <a:t>application/</a:t>
            </a:r>
            <a:r>
              <a:rPr lang="en-US" dirty="0" err="1" smtClean="0"/>
              <a:t>vnd.example+xml</a:t>
            </a:r>
            <a:r>
              <a:rPr lang="en-US" dirty="0" smtClean="0"/>
              <a:t>„</a:t>
            </a:r>
            <a:r>
              <a:rPr lang="hr-HR" dirty="0" smtClean="0"/>
              <a:t>)</a:t>
            </a:r>
          </a:p>
          <a:p>
            <a:pPr lvl="1"/>
            <a:r>
              <a:rPr lang="en-US" dirty="0"/>
              <a:t>Accept-Charset: </a:t>
            </a:r>
            <a:r>
              <a:rPr lang="hr-HR" dirty="0" smtClean="0"/>
              <a:t>koji</a:t>
            </a:r>
            <a:r>
              <a:rPr lang="en-US" dirty="0" smtClean="0"/>
              <a:t> </a:t>
            </a:r>
            <a:r>
              <a:rPr lang="en-US" dirty="0"/>
              <a:t>character sets </a:t>
            </a:r>
            <a:r>
              <a:rPr lang="hr-HR" dirty="0" smtClean="0"/>
              <a:t>je prikladan (</a:t>
            </a:r>
            <a:r>
              <a:rPr lang="en-US" dirty="0" smtClean="0"/>
              <a:t>UTF-8 </a:t>
            </a:r>
            <a:r>
              <a:rPr lang="hr-HR" dirty="0" smtClean="0"/>
              <a:t>ili</a:t>
            </a:r>
            <a:r>
              <a:rPr lang="en-US" dirty="0" smtClean="0"/>
              <a:t> </a:t>
            </a:r>
            <a:r>
              <a:rPr lang="en-US" dirty="0"/>
              <a:t>ISO </a:t>
            </a:r>
            <a:r>
              <a:rPr lang="en-US" dirty="0" smtClean="0"/>
              <a:t>8859-1</a:t>
            </a:r>
            <a:r>
              <a:rPr lang="hr-HR" dirty="0" smtClean="0"/>
              <a:t>)</a:t>
            </a:r>
            <a:endParaRPr lang="en-US" dirty="0"/>
          </a:p>
          <a:p>
            <a:pPr lvl="1"/>
            <a:r>
              <a:rPr lang="en-US" dirty="0"/>
              <a:t>Accept-Encoding: </a:t>
            </a:r>
            <a:r>
              <a:rPr lang="hr-HR" dirty="0" smtClean="0"/>
              <a:t>koji </a:t>
            </a:r>
            <a:r>
              <a:rPr lang="hr-HR" dirty="0" err="1" smtClean="0"/>
              <a:t>content</a:t>
            </a:r>
            <a:r>
              <a:rPr lang="hr-HR" dirty="0" smtClean="0"/>
              <a:t> </a:t>
            </a:r>
            <a:r>
              <a:rPr lang="hr-HR" dirty="0" err="1" smtClean="0"/>
              <a:t>encoding</a:t>
            </a:r>
            <a:r>
              <a:rPr lang="hr-HR" dirty="0" smtClean="0"/>
              <a:t> je prikladan (</a:t>
            </a:r>
            <a:r>
              <a:rPr lang="en-US" dirty="0" err="1" smtClean="0"/>
              <a:t>gzip</a:t>
            </a:r>
            <a:r>
              <a:rPr lang="hr-HR" dirty="0" smtClean="0"/>
              <a:t>)</a:t>
            </a:r>
            <a:r>
              <a:rPr lang="en-US" dirty="0" smtClean="0"/>
              <a:t>.</a:t>
            </a:r>
            <a:endParaRPr lang="en-US" dirty="0"/>
          </a:p>
          <a:p>
            <a:pPr lvl="1"/>
            <a:r>
              <a:rPr lang="en-US" dirty="0"/>
              <a:t>Accept-Language: </a:t>
            </a:r>
            <a:r>
              <a:rPr lang="hr-HR" dirty="0" smtClean="0"/>
              <a:t>koji je preferirani jezik prikladan</a:t>
            </a:r>
            <a:r>
              <a:rPr lang="en-US" dirty="0" smtClean="0"/>
              <a:t> </a:t>
            </a:r>
            <a:r>
              <a:rPr lang="en-US" dirty="0"/>
              <a:t>"</a:t>
            </a:r>
            <a:r>
              <a:rPr lang="en-US" dirty="0" err="1"/>
              <a:t>en</a:t>
            </a:r>
            <a:r>
              <a:rPr lang="en-US" dirty="0"/>
              <a:t>-us".</a:t>
            </a:r>
            <a:endParaRPr lang="hr-HR" dirty="0"/>
          </a:p>
        </p:txBody>
      </p:sp>
    </p:spTree>
    <p:extLst>
      <p:ext uri="{BB962C8B-B14F-4D97-AF65-F5344CB8AC3E}">
        <p14:creationId xmlns:p14="http://schemas.microsoft.com/office/powerpoint/2010/main" val="1192686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r>
              <a:rPr lang="hr-HR" dirty="0" smtClean="0"/>
              <a:t>– kroz povijest</a:t>
            </a:r>
            <a:endParaRPr lang="hr-HR" dirty="0"/>
          </a:p>
        </p:txBody>
      </p:sp>
      <p:sp>
        <p:nvSpPr>
          <p:cNvPr id="3" name="Content Placeholder 2"/>
          <p:cNvSpPr>
            <a:spLocks noGrp="1"/>
          </p:cNvSpPr>
          <p:nvPr>
            <p:ph idx="1"/>
          </p:nvPr>
        </p:nvSpPr>
        <p:spPr/>
        <p:txBody>
          <a:bodyPr/>
          <a:lstStyle/>
          <a:p>
            <a:r>
              <a:rPr lang="hr-HR" dirty="0" smtClean="0"/>
              <a:t>Asp.NET Web API je </a:t>
            </a:r>
            <a:r>
              <a:rPr lang="hr-HR" dirty="0" err="1" smtClean="0"/>
              <a:t>framework</a:t>
            </a:r>
            <a:r>
              <a:rPr lang="hr-HR" dirty="0" smtClean="0"/>
              <a:t> za kreiranje HTTP servisa, čije usluge mogu koristiti razne vrste klijenata, od browsera-aplikacija u njima, mobitela, tableta, </a:t>
            </a:r>
            <a:r>
              <a:rPr lang="hr-HR" dirty="0" err="1" smtClean="0"/>
              <a:t>smart</a:t>
            </a:r>
            <a:r>
              <a:rPr lang="hr-HR" dirty="0" smtClean="0"/>
              <a:t> televizija i razne druge vrste uređaja</a:t>
            </a:r>
          </a:p>
          <a:p>
            <a:r>
              <a:rPr lang="hr-HR" dirty="0" smtClean="0"/>
              <a:t>Pojavio se kao dio ASP.NET </a:t>
            </a:r>
            <a:r>
              <a:rPr lang="hr-HR" dirty="0" err="1" smtClean="0"/>
              <a:t>Mvc</a:t>
            </a:r>
            <a:r>
              <a:rPr lang="hr-HR" dirty="0" smtClean="0"/>
              <a:t> 4 verzije, 2011 g.</a:t>
            </a:r>
          </a:p>
          <a:p>
            <a:pPr lvl="1"/>
            <a:r>
              <a:rPr lang="hr-HR" dirty="0" err="1" smtClean="0"/>
              <a:t>Visual</a:t>
            </a:r>
            <a:r>
              <a:rPr lang="hr-HR" dirty="0" smtClean="0"/>
              <a:t> Studio 2010 SP1 -&gt; </a:t>
            </a:r>
            <a:r>
              <a:rPr lang="hr-HR" dirty="0" err="1" smtClean="0"/>
              <a:t>Visual</a:t>
            </a:r>
            <a:r>
              <a:rPr lang="hr-HR" dirty="0" smtClean="0"/>
              <a:t> Studio 2012</a:t>
            </a:r>
          </a:p>
          <a:p>
            <a:r>
              <a:rPr lang="hr-HR" dirty="0" smtClean="0"/>
              <a:t>Koristimo stvari poput </a:t>
            </a:r>
            <a:r>
              <a:rPr lang="hr-HR" dirty="0" err="1" smtClean="0"/>
              <a:t>HttpVerbove</a:t>
            </a:r>
            <a:r>
              <a:rPr lang="hr-HR" dirty="0" smtClean="0"/>
              <a:t> (</a:t>
            </a:r>
            <a:r>
              <a:rPr lang="hr-HR" dirty="0" err="1" smtClean="0"/>
              <a:t>Get,Post</a:t>
            </a:r>
            <a:r>
              <a:rPr lang="hr-HR" dirty="0" smtClean="0"/>
              <a:t>…), </a:t>
            </a:r>
            <a:r>
              <a:rPr lang="hr-HR" dirty="0" err="1" smtClean="0"/>
              <a:t>HttpHeader</a:t>
            </a:r>
            <a:r>
              <a:rPr lang="hr-HR" dirty="0" smtClean="0"/>
              <a:t>, </a:t>
            </a:r>
            <a:r>
              <a:rPr lang="hr-HR" dirty="0" err="1" smtClean="0"/>
              <a:t>Request,Response,URI</a:t>
            </a:r>
            <a:endParaRPr lang="hr-HR" dirty="0" smtClean="0"/>
          </a:p>
          <a:p>
            <a:r>
              <a:rPr lang="hr-HR" dirty="0" smtClean="0"/>
              <a:t>Današnja verzija ASP.NET </a:t>
            </a:r>
            <a:r>
              <a:rPr lang="hr-HR" dirty="0" err="1" smtClean="0"/>
              <a:t>WebAPI</a:t>
            </a:r>
            <a:r>
              <a:rPr lang="hr-HR" dirty="0" smtClean="0"/>
              <a:t> 2.2</a:t>
            </a:r>
          </a:p>
          <a:p>
            <a:endParaRPr lang="hr-HR" dirty="0"/>
          </a:p>
        </p:txBody>
      </p:sp>
    </p:spTree>
    <p:extLst>
      <p:ext uri="{BB962C8B-B14F-4D97-AF65-F5344CB8AC3E}">
        <p14:creationId xmlns:p14="http://schemas.microsoft.com/office/powerpoint/2010/main" val="21849793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Content</a:t>
            </a:r>
            <a:r>
              <a:rPr lang="hr-HR" dirty="0" smtClean="0"/>
              <a:t> </a:t>
            </a:r>
            <a:r>
              <a:rPr lang="hr-HR" dirty="0" err="1" smtClean="0"/>
              <a:t>Negotiation</a:t>
            </a:r>
            <a:r>
              <a:rPr lang="hr-HR" dirty="0" smtClean="0"/>
              <a:t> II</a:t>
            </a:r>
            <a:endParaRPr lang="hr-HR" dirty="0"/>
          </a:p>
        </p:txBody>
      </p:sp>
      <p:sp>
        <p:nvSpPr>
          <p:cNvPr id="3" name="Rectangle 1"/>
          <p:cNvSpPr>
            <a:spLocks noChangeArrowheads="1"/>
          </p:cNvSpPr>
          <p:nvPr/>
        </p:nvSpPr>
        <p:spPr bwMode="auto">
          <a:xfrm>
            <a:off x="838200" y="3193638"/>
            <a:ext cx="10515600" cy="3077766"/>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HttpResponseMessage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GetProduct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int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var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product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Product()  { Id = id, Name =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"Gizmo"</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Category =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"Widgets"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Price = 1.99M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IContentNegotiator negotiator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this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.Configuration.Services.GetContentNegotiator();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ContentNegotiationResult result = negotiator.Negotiate(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typeof</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(Product),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this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.Request,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this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.Configuration.Formatters);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if</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(result == </a:t>
            </a:r>
            <a:r>
              <a:rPr kumimoji="0" lang="sr-Latn-RS" altLang="sr-Latn-RS" sz="1000" b="0" i="0" u="none" strike="noStrike" cap="none" normalizeH="0" baseline="0" dirty="0" smtClean="0">
                <a:ln>
                  <a:noFill/>
                </a:ln>
                <a:solidFill>
                  <a:srgbClr val="09885A"/>
                </a:solidFill>
                <a:effectLst/>
                <a:latin typeface="Consolas" panose="020B0609020204030204" pitchFamily="49" charset="0"/>
              </a:rPr>
              <a:t>null</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var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response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HttpResponseMessage(HttpStatusCode.NotAcceptable);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throw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HttpResponseException(response));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return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HttpResponseMessage() {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Content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ObjectContent&lt;Product&gt;(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product, </a:t>
            </a:r>
            <a:r>
              <a:rPr kumimoji="0" lang="sr-Latn-RS" altLang="sr-Latn-RS" sz="1000" b="0" i="0" u="none" strike="noStrike" cap="none" normalizeH="0" baseline="0" dirty="0" smtClean="0">
                <a:ln>
                  <a:noFill/>
                </a:ln>
                <a:solidFill>
                  <a:srgbClr val="008000"/>
                </a:solidFill>
                <a:effectLst/>
                <a:latin typeface="Consolas" panose="020B0609020204030204" pitchFamily="49" charset="0"/>
              </a:rPr>
              <a:t>// What we are serializing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008000"/>
                </a:solidFill>
                <a:latin typeface="Consolas" panose="020B0609020204030204" pitchFamily="49" charset="0"/>
              </a:rPr>
              <a:t>	</a:t>
            </a:r>
            <a:r>
              <a:rPr lang="sr-Latn-RS" altLang="sr-Latn-RS" sz="1000" dirty="0" smtClean="0">
                <a:solidFill>
                  <a:srgbClr val="008000"/>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result.Formatter, </a:t>
            </a:r>
            <a:r>
              <a:rPr kumimoji="0" lang="sr-Latn-RS" altLang="sr-Latn-RS" sz="1000" b="0" i="0" u="none" strike="noStrike" cap="none" normalizeH="0" baseline="0" dirty="0" smtClean="0">
                <a:ln>
                  <a:noFill/>
                </a:ln>
                <a:solidFill>
                  <a:srgbClr val="008000"/>
                </a:solidFill>
                <a:effectLst/>
                <a:latin typeface="Consolas" panose="020B0609020204030204" pitchFamily="49" charset="0"/>
              </a:rPr>
              <a:t>// The media formatter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result.MediaType.MediaType </a:t>
            </a:r>
            <a:r>
              <a:rPr kumimoji="0" lang="sr-Latn-RS" altLang="sr-Latn-RS" sz="1000" b="0" i="0" u="none" strike="noStrike" cap="none" normalizeH="0" baseline="0" dirty="0" smtClean="0">
                <a:ln>
                  <a:noFill/>
                </a:ln>
                <a:solidFill>
                  <a:srgbClr val="008000"/>
                </a:solidFill>
                <a:effectLst/>
                <a:latin typeface="Consolas" panose="020B0609020204030204" pitchFamily="49" charset="0"/>
              </a:rPr>
              <a:t>// The MIME type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8" name="Content Placeholder 2"/>
          <p:cNvSpPr>
            <a:spLocks noGrp="1"/>
          </p:cNvSpPr>
          <p:nvPr>
            <p:ph idx="1"/>
          </p:nvPr>
        </p:nvSpPr>
        <p:spPr>
          <a:xfrm>
            <a:off x="838200" y="1546686"/>
            <a:ext cx="4978940" cy="1646952"/>
          </a:xfrm>
        </p:spPr>
        <p:txBody>
          <a:bodyPr>
            <a:normAutofit fontScale="32500" lnSpcReduction="20000"/>
          </a:bodyPr>
          <a:lstStyle/>
          <a:p>
            <a:pPr lvl="0"/>
            <a:r>
              <a:rPr lang="hr-HR" sz="4400" dirty="0" smtClean="0"/>
              <a:t>Objekt koji vraća rezultat je </a:t>
            </a:r>
            <a:r>
              <a:rPr lang="hr-HR" sz="4400" i="1" dirty="0" err="1"/>
              <a:t>media</a:t>
            </a:r>
            <a:r>
              <a:rPr lang="hr-HR" sz="4400" i="1" dirty="0"/>
              <a:t> </a:t>
            </a:r>
            <a:r>
              <a:rPr lang="hr-HR" sz="4400" i="1" dirty="0" err="1" smtClean="0"/>
              <a:t>formatter</a:t>
            </a:r>
            <a:endParaRPr lang="hr-HR" sz="4400" i="1" dirty="0" smtClean="0"/>
          </a:p>
          <a:p>
            <a:pPr lvl="0"/>
            <a:r>
              <a:rPr lang="hr-HR" sz="4400" b="1" dirty="0" err="1"/>
              <a:t>HttpConfiguration</a:t>
            </a:r>
            <a:r>
              <a:rPr lang="hr-HR" sz="4400" dirty="0"/>
              <a:t> </a:t>
            </a:r>
            <a:r>
              <a:rPr lang="hr-HR" sz="4400" dirty="0" smtClean="0"/>
              <a:t>objekt </a:t>
            </a:r>
            <a:r>
              <a:rPr lang="hr-HR" sz="4400" dirty="0" smtClean="0">
                <a:sym typeface="Wingdings" panose="05000000000000000000" pitchFamily="2" charset="2"/>
              </a:rPr>
              <a:t> dohvaćanje </a:t>
            </a:r>
            <a:r>
              <a:rPr lang="hr-HR" sz="4400" dirty="0" err="1" smtClean="0">
                <a:sym typeface="Wingdings" panose="05000000000000000000" pitchFamily="2" charset="2"/>
              </a:rPr>
              <a:t>IContentNegotiator</a:t>
            </a:r>
            <a:r>
              <a:rPr lang="hr-HR" sz="4400" dirty="0" smtClean="0">
                <a:sym typeface="Wingdings" panose="05000000000000000000" pitchFamily="2" charset="2"/>
              </a:rPr>
              <a:t> servisa</a:t>
            </a:r>
          </a:p>
          <a:p>
            <a:pPr lvl="0"/>
            <a:r>
              <a:rPr lang="hr-HR" altLang="sr-Latn-RS" sz="4400" dirty="0">
                <a:latin typeface="Arial" panose="020B0604020202020204" pitchFamily="34" charset="0"/>
                <a:sym typeface="Wingdings" panose="05000000000000000000" pitchFamily="2" charset="2"/>
              </a:rPr>
              <a:t>Lista </a:t>
            </a:r>
            <a:r>
              <a:rPr lang="hr-HR" altLang="sr-Latn-RS" sz="4400" dirty="0" err="1" smtClean="0">
                <a:latin typeface="Arial" panose="020B0604020202020204" pitchFamily="34" charset="0"/>
                <a:sym typeface="Wingdings" panose="05000000000000000000" pitchFamily="2" charset="2"/>
              </a:rPr>
              <a:t>HttpConfiguration.Formatters</a:t>
            </a:r>
            <a:r>
              <a:rPr lang="hr-HR" altLang="sr-Latn-RS" sz="4400" dirty="0" smtClean="0">
                <a:latin typeface="Arial" panose="020B0604020202020204" pitchFamily="34" charset="0"/>
                <a:sym typeface="Wingdings" panose="05000000000000000000" pitchFamily="2" charset="2"/>
              </a:rPr>
              <a:t> kolekcije (što smo sve sposobni </a:t>
            </a:r>
            <a:r>
              <a:rPr lang="hr-HR" altLang="sr-Latn-RS" sz="4400" dirty="0" err="1" smtClean="0">
                <a:latin typeface="Arial" panose="020B0604020202020204" pitchFamily="34" charset="0"/>
                <a:sym typeface="Wingdings" panose="05000000000000000000" pitchFamily="2" charset="2"/>
              </a:rPr>
              <a:t>serijalizirati-deserijalizirati</a:t>
            </a:r>
            <a:r>
              <a:rPr lang="hr-HR" altLang="sr-Latn-RS" sz="4400" dirty="0" smtClean="0">
                <a:latin typeface="Arial" panose="020B0604020202020204" pitchFamily="34" charset="0"/>
                <a:sym typeface="Wingdings" panose="05000000000000000000" pitchFamily="2" charset="2"/>
              </a:rPr>
              <a:t>)</a:t>
            </a:r>
          </a:p>
          <a:p>
            <a:pPr marL="0" indent="0">
              <a:buNone/>
            </a:pPr>
            <a:r>
              <a:rPr lang="hr-HR" sz="4400" dirty="0" smtClean="0"/>
              <a:t/>
            </a:r>
            <a:br>
              <a:rPr lang="hr-HR" sz="4400" dirty="0" smtClean="0"/>
            </a:br>
            <a:r>
              <a:rPr lang="hr-HR" dirty="0" smtClean="0"/>
              <a:t/>
            </a:r>
            <a:br>
              <a:rPr lang="hr-HR" dirty="0" smtClean="0"/>
            </a:br>
            <a:endParaRPr lang="hr-HR" dirty="0"/>
          </a:p>
        </p:txBody>
      </p:sp>
      <p:sp>
        <p:nvSpPr>
          <p:cNvPr id="9" name="Content Placeholder 2"/>
          <p:cNvSpPr txBox="1">
            <a:spLocks/>
          </p:cNvSpPr>
          <p:nvPr/>
        </p:nvSpPr>
        <p:spPr>
          <a:xfrm>
            <a:off x="5698795" y="1523988"/>
            <a:ext cx="5575561" cy="1669650"/>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r-HR" sz="4400" b="1" dirty="0" smtClean="0"/>
              <a:t>Zove se </a:t>
            </a:r>
            <a:r>
              <a:rPr lang="en-US" sz="4400" b="1" dirty="0" err="1" smtClean="0"/>
              <a:t>IContentNegotiatior.Negotiate</a:t>
            </a:r>
            <a:r>
              <a:rPr lang="hr-HR" sz="4400" dirty="0"/>
              <a:t> </a:t>
            </a:r>
            <a:r>
              <a:rPr lang="hr-HR" sz="4400" dirty="0" smtClean="0"/>
              <a:t>i </a:t>
            </a:r>
            <a:r>
              <a:rPr lang="hr-HR" sz="4400" dirty="0" err="1" smtClean="0"/>
              <a:t>proslijeđuje</a:t>
            </a:r>
            <a:r>
              <a:rPr lang="en-US" sz="4400" dirty="0" smtClean="0"/>
              <a:t>:</a:t>
            </a:r>
            <a:endParaRPr lang="en-US" sz="4400" dirty="0"/>
          </a:p>
          <a:p>
            <a:pPr lvl="1"/>
            <a:r>
              <a:rPr lang="en-US" sz="4400" dirty="0"/>
              <a:t>The type of object to serialize</a:t>
            </a:r>
          </a:p>
          <a:p>
            <a:pPr lvl="1"/>
            <a:r>
              <a:rPr lang="en-US" sz="4400" dirty="0"/>
              <a:t>The collection of media formatters</a:t>
            </a:r>
          </a:p>
          <a:p>
            <a:pPr lvl="1"/>
            <a:r>
              <a:rPr lang="en-US" sz="4400" dirty="0"/>
              <a:t>The HTTP </a:t>
            </a:r>
            <a:r>
              <a:rPr lang="en-US" sz="4400" dirty="0" smtClean="0"/>
              <a:t>request</a:t>
            </a:r>
            <a:endParaRPr lang="hr-HR" sz="4400" dirty="0" smtClean="0"/>
          </a:p>
          <a:p>
            <a:r>
              <a:rPr lang="hr-HR" sz="4400" dirty="0" err="1" smtClean="0"/>
              <a:t>Negotiate</a:t>
            </a:r>
            <a:r>
              <a:rPr lang="hr-HR" sz="4400" dirty="0" smtClean="0"/>
              <a:t> vraća</a:t>
            </a:r>
          </a:p>
          <a:p>
            <a:pPr lvl="1"/>
            <a:r>
              <a:rPr lang="hr-HR" sz="4400" dirty="0" smtClean="0"/>
              <a:t>NULL  </a:t>
            </a:r>
            <a:r>
              <a:rPr lang="hr-HR" sz="4400" dirty="0" smtClean="0">
                <a:sym typeface="Wingdings" panose="05000000000000000000" pitchFamily="2" charset="2"/>
              </a:rPr>
              <a:t> ne postoji </a:t>
            </a:r>
            <a:r>
              <a:rPr lang="hr-HR" sz="4400" dirty="0" err="1" smtClean="0">
                <a:sym typeface="Wingdings" panose="05000000000000000000" pitchFamily="2" charset="2"/>
              </a:rPr>
              <a:t>formatter</a:t>
            </a:r>
            <a:r>
              <a:rPr lang="hr-HR" sz="4400" dirty="0" smtClean="0">
                <a:sym typeface="Wingdings" panose="05000000000000000000" pitchFamily="2" charset="2"/>
              </a:rPr>
              <a:t> (odgovor </a:t>
            </a:r>
            <a:r>
              <a:rPr lang="en-US" sz="4400" dirty="0"/>
              <a:t>HTTP error 406 (Not Acceptable</a:t>
            </a:r>
            <a:r>
              <a:rPr lang="en-US" sz="4400" dirty="0" smtClean="0"/>
              <a:t>)</a:t>
            </a:r>
            <a:r>
              <a:rPr lang="hr-HR" sz="4400" dirty="0" smtClean="0"/>
              <a:t> )</a:t>
            </a:r>
            <a:endParaRPr lang="hr-HR" sz="4400" dirty="0" smtClean="0">
              <a:sym typeface="Wingdings" panose="05000000000000000000" pitchFamily="2" charset="2"/>
            </a:endParaRPr>
          </a:p>
          <a:p>
            <a:pPr lvl="1"/>
            <a:r>
              <a:rPr lang="hr-HR" sz="4400" dirty="0" smtClean="0">
                <a:sym typeface="Wingdings" panose="05000000000000000000" pitchFamily="2" charset="2"/>
              </a:rPr>
              <a:t>ILI</a:t>
            </a:r>
          </a:p>
          <a:p>
            <a:pPr lvl="1"/>
            <a:r>
              <a:rPr lang="hr-HR" sz="4400" dirty="0" smtClean="0">
                <a:sym typeface="Wingdings" panose="05000000000000000000" pitchFamily="2" charset="2"/>
              </a:rPr>
              <a:t>Koji </a:t>
            </a:r>
            <a:r>
              <a:rPr lang="hr-HR" sz="4400" dirty="0" err="1" smtClean="0">
                <a:sym typeface="Wingdings" panose="05000000000000000000" pitchFamily="2" charset="2"/>
              </a:rPr>
              <a:t>formatter</a:t>
            </a:r>
            <a:r>
              <a:rPr lang="hr-HR" sz="4400" dirty="0" smtClean="0">
                <a:sym typeface="Wingdings" panose="05000000000000000000" pitchFamily="2" charset="2"/>
              </a:rPr>
              <a:t> koristiti</a:t>
            </a:r>
          </a:p>
          <a:p>
            <a:pPr lvl="1"/>
            <a:r>
              <a:rPr lang="hr-HR" sz="4400" dirty="0" smtClean="0">
                <a:sym typeface="Wingdings" panose="05000000000000000000" pitchFamily="2" charset="2"/>
              </a:rPr>
              <a:t>Media </a:t>
            </a:r>
            <a:r>
              <a:rPr lang="hr-HR" sz="4400" dirty="0" err="1" smtClean="0">
                <a:sym typeface="Wingdings" panose="05000000000000000000" pitchFamily="2" charset="2"/>
              </a:rPr>
              <a:t>type</a:t>
            </a:r>
            <a:r>
              <a:rPr lang="hr-HR" sz="4400" dirty="0" smtClean="0">
                <a:sym typeface="Wingdings" panose="05000000000000000000" pitchFamily="2" charset="2"/>
              </a:rPr>
              <a:t> za odgovor</a:t>
            </a:r>
          </a:p>
          <a:p>
            <a:pPr lvl="1"/>
            <a:endParaRPr lang="en-US" dirty="0"/>
          </a:p>
          <a:p>
            <a:pPr marL="0" indent="0">
              <a:buFont typeface="Arial" panose="020B0604020202020204" pitchFamily="34" charset="0"/>
              <a:buNone/>
            </a:pPr>
            <a:r>
              <a:rPr lang="hr-HR" sz="4400" dirty="0" smtClean="0"/>
              <a:t/>
            </a:r>
            <a:br>
              <a:rPr lang="hr-HR" sz="4400" dirty="0" smtClean="0"/>
            </a:br>
            <a:r>
              <a:rPr lang="hr-HR" dirty="0" smtClean="0"/>
              <a:t/>
            </a:r>
            <a:br>
              <a:rPr lang="hr-HR" dirty="0" smtClean="0"/>
            </a:br>
            <a:endParaRPr lang="hr-HR" dirty="0"/>
          </a:p>
        </p:txBody>
      </p:sp>
    </p:spTree>
    <p:extLst>
      <p:ext uri="{BB962C8B-B14F-4D97-AF65-F5344CB8AC3E}">
        <p14:creationId xmlns:p14="http://schemas.microsoft.com/office/powerpoint/2010/main" val="8562767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Media </a:t>
            </a:r>
            <a:r>
              <a:rPr lang="hr-HR" dirty="0" err="1" smtClean="0"/>
              <a:t>Formatters</a:t>
            </a:r>
            <a:endParaRPr lang="hr-HR" dirty="0"/>
          </a:p>
        </p:txBody>
      </p:sp>
      <p:sp>
        <p:nvSpPr>
          <p:cNvPr id="3" name="Content Placeholder 2"/>
          <p:cNvSpPr>
            <a:spLocks noGrp="1"/>
          </p:cNvSpPr>
          <p:nvPr>
            <p:ph idx="1"/>
          </p:nvPr>
        </p:nvSpPr>
        <p:spPr/>
        <p:txBody>
          <a:bodyPr>
            <a:normAutofit fontScale="92500" lnSpcReduction="20000"/>
          </a:bodyPr>
          <a:lstStyle/>
          <a:p>
            <a:r>
              <a:rPr lang="hr-HR" dirty="0">
                <a:sym typeface="Wingdings" panose="05000000000000000000" pitchFamily="2" charset="2"/>
              </a:rPr>
              <a:t>Pomoću Media </a:t>
            </a:r>
            <a:r>
              <a:rPr lang="hr-HR" dirty="0" err="1">
                <a:sym typeface="Wingdings" panose="05000000000000000000" pitchFamily="2" charset="2"/>
              </a:rPr>
              <a:t>Typea</a:t>
            </a:r>
            <a:r>
              <a:rPr lang="hr-HR" dirty="0">
                <a:sym typeface="Wingdings" panose="05000000000000000000" pitchFamily="2" charset="2"/>
              </a:rPr>
              <a:t> Web API odlučuje kako da </a:t>
            </a:r>
            <a:r>
              <a:rPr lang="hr-HR" i="1" dirty="0" err="1">
                <a:sym typeface="Wingdings" panose="05000000000000000000" pitchFamily="2" charset="2"/>
              </a:rPr>
              <a:t>serijalizira</a:t>
            </a:r>
            <a:r>
              <a:rPr lang="hr-HR" dirty="0">
                <a:sym typeface="Wingdings" panose="05000000000000000000" pitchFamily="2" charset="2"/>
              </a:rPr>
              <a:t> i </a:t>
            </a:r>
            <a:r>
              <a:rPr lang="hr-HR" i="1" dirty="0" err="1">
                <a:sym typeface="Wingdings" panose="05000000000000000000" pitchFamily="2" charset="2"/>
              </a:rPr>
              <a:t>deserijalizira</a:t>
            </a:r>
            <a:r>
              <a:rPr lang="hr-HR" dirty="0">
                <a:sym typeface="Wingdings" panose="05000000000000000000" pitchFamily="2" charset="2"/>
              </a:rPr>
              <a:t> poruku</a:t>
            </a:r>
            <a:endParaRPr lang="hr-HR" dirty="0" smtClean="0"/>
          </a:p>
          <a:p>
            <a:r>
              <a:rPr lang="hr-HR" dirty="0" smtClean="0"/>
              <a:t>Media </a:t>
            </a:r>
            <a:r>
              <a:rPr lang="hr-HR" dirty="0" err="1" smtClean="0"/>
              <a:t>Type</a:t>
            </a:r>
            <a:r>
              <a:rPr lang="hr-HR" dirty="0" smtClean="0"/>
              <a:t> ili MIME </a:t>
            </a:r>
            <a:r>
              <a:rPr lang="hr-HR" dirty="0" err="1" smtClean="0"/>
              <a:t>Type</a:t>
            </a:r>
            <a:endParaRPr lang="hr-HR" dirty="0" smtClean="0"/>
          </a:p>
          <a:p>
            <a:pPr lvl="1"/>
            <a:r>
              <a:rPr lang="hr-HR" dirty="0" smtClean="0"/>
              <a:t>prepoznaje format-vrstu skupine podataka</a:t>
            </a:r>
          </a:p>
          <a:p>
            <a:pPr lvl="1"/>
            <a:r>
              <a:rPr lang="hr-HR" dirty="0" smtClean="0"/>
              <a:t>U Http-u se to odnosi na </a:t>
            </a:r>
            <a:r>
              <a:rPr lang="hr-HR" i="1" dirty="0" smtClean="0"/>
              <a:t>format</a:t>
            </a:r>
            <a:r>
              <a:rPr lang="hr-HR" dirty="0" smtClean="0"/>
              <a:t> </a:t>
            </a:r>
            <a:r>
              <a:rPr lang="hr-HR" i="1" dirty="0" err="1" smtClean="0"/>
              <a:t>message</a:t>
            </a:r>
            <a:r>
              <a:rPr lang="hr-HR" i="1" dirty="0" smtClean="0"/>
              <a:t> </a:t>
            </a:r>
            <a:r>
              <a:rPr lang="hr-HR" i="1" dirty="0" err="1" smtClean="0"/>
              <a:t>body</a:t>
            </a:r>
            <a:r>
              <a:rPr lang="hr-HR" i="1" dirty="0" smtClean="0"/>
              <a:t>-a</a:t>
            </a:r>
          </a:p>
          <a:p>
            <a:pPr lvl="1"/>
            <a:r>
              <a:rPr lang="hr-HR" dirty="0" smtClean="0"/>
              <a:t>sastoji se od dva podatka: tipa i podtipa</a:t>
            </a:r>
          </a:p>
          <a:p>
            <a:pPr lvl="1"/>
            <a:r>
              <a:rPr lang="hr-HR" dirty="0" err="1" smtClean="0"/>
              <a:t>Content-Type</a:t>
            </a:r>
            <a:r>
              <a:rPr lang="hr-HR" dirty="0" smtClean="0"/>
              <a:t> </a:t>
            </a:r>
            <a:r>
              <a:rPr lang="hr-HR" dirty="0" err="1" smtClean="0"/>
              <a:t>header</a:t>
            </a:r>
            <a:r>
              <a:rPr lang="hr-HR" dirty="0" smtClean="0"/>
              <a:t> specificira format</a:t>
            </a:r>
          </a:p>
          <a:p>
            <a:pPr lvl="2"/>
            <a:r>
              <a:rPr lang="hr-HR" dirty="0" err="1"/>
              <a:t>text</a:t>
            </a:r>
            <a:r>
              <a:rPr lang="hr-HR" dirty="0"/>
              <a:t>/</a:t>
            </a:r>
            <a:r>
              <a:rPr lang="hr-HR" dirty="0" err="1"/>
              <a:t>html</a:t>
            </a:r>
            <a:endParaRPr lang="hr-HR" dirty="0"/>
          </a:p>
          <a:p>
            <a:pPr lvl="2"/>
            <a:r>
              <a:rPr lang="hr-HR" dirty="0" err="1"/>
              <a:t>image</a:t>
            </a:r>
            <a:r>
              <a:rPr lang="hr-HR" dirty="0"/>
              <a:t>/</a:t>
            </a:r>
            <a:r>
              <a:rPr lang="hr-HR" dirty="0" err="1"/>
              <a:t>png</a:t>
            </a:r>
            <a:endParaRPr lang="hr-HR" dirty="0"/>
          </a:p>
          <a:p>
            <a:pPr lvl="2"/>
            <a:r>
              <a:rPr lang="hr-HR" dirty="0" err="1" smtClean="0"/>
              <a:t>application</a:t>
            </a:r>
            <a:r>
              <a:rPr lang="hr-HR" dirty="0" smtClean="0"/>
              <a:t>/</a:t>
            </a:r>
            <a:r>
              <a:rPr lang="hr-HR" dirty="0" err="1" smtClean="0"/>
              <a:t>json</a:t>
            </a:r>
            <a:endParaRPr lang="hr-HR" dirty="0" smtClean="0"/>
          </a:p>
          <a:p>
            <a:pPr lvl="1"/>
            <a:r>
              <a:rPr lang="hr-HR" dirty="0" smtClean="0"/>
              <a:t>Specificira primatelju kako da </a:t>
            </a:r>
            <a:r>
              <a:rPr lang="hr-HR" dirty="0" err="1" smtClean="0"/>
              <a:t>deserijalizira</a:t>
            </a:r>
            <a:r>
              <a:rPr lang="hr-HR" dirty="0" smtClean="0"/>
              <a:t> </a:t>
            </a:r>
            <a:r>
              <a:rPr lang="hr-HR" dirty="0" err="1" smtClean="0"/>
              <a:t>body</a:t>
            </a:r>
            <a:r>
              <a:rPr lang="hr-HR" dirty="0" smtClean="0"/>
              <a:t> poruke</a:t>
            </a:r>
          </a:p>
          <a:p>
            <a:pPr lvl="1"/>
            <a:r>
              <a:rPr lang="hr-HR" dirty="0" smtClean="0"/>
              <a:t>Primjer (http </a:t>
            </a:r>
            <a:r>
              <a:rPr lang="hr-HR" dirty="0" err="1" smtClean="0"/>
              <a:t>response</a:t>
            </a:r>
            <a:r>
              <a:rPr lang="hr-HR" dirty="0" smtClean="0"/>
              <a:t>)</a:t>
            </a:r>
          </a:p>
          <a:p>
            <a:pPr lvl="2"/>
            <a:r>
              <a:rPr lang="en-US" dirty="0"/>
              <a:t>HTTP/1.1 200 OK </a:t>
            </a:r>
            <a:r>
              <a:rPr lang="hr-HR" dirty="0" smtClean="0"/>
              <a:t/>
            </a:r>
            <a:br>
              <a:rPr lang="hr-HR" dirty="0" smtClean="0"/>
            </a:br>
            <a:r>
              <a:rPr lang="en-US" dirty="0" smtClean="0"/>
              <a:t>Content-Length</a:t>
            </a:r>
            <a:r>
              <a:rPr lang="en-US" dirty="0"/>
              <a:t>: 95267 </a:t>
            </a:r>
            <a:r>
              <a:rPr lang="hr-HR" dirty="0" smtClean="0"/>
              <a:t/>
            </a:r>
            <a:br>
              <a:rPr lang="hr-HR" dirty="0" smtClean="0"/>
            </a:br>
            <a:r>
              <a:rPr lang="en-US" dirty="0" smtClean="0"/>
              <a:t>Content-Type</a:t>
            </a:r>
            <a:r>
              <a:rPr lang="en-US" dirty="0"/>
              <a:t>: image/</a:t>
            </a:r>
            <a:r>
              <a:rPr lang="en-US" dirty="0" err="1"/>
              <a:t>png</a:t>
            </a:r>
            <a:endParaRPr lang="hr-HR" dirty="0"/>
          </a:p>
        </p:txBody>
      </p:sp>
    </p:spTree>
    <p:extLst>
      <p:ext uri="{BB962C8B-B14F-4D97-AF65-F5344CB8AC3E}">
        <p14:creationId xmlns:p14="http://schemas.microsoft.com/office/powerpoint/2010/main" val="3020081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Media </a:t>
            </a:r>
            <a:r>
              <a:rPr lang="hr-HR" dirty="0" err="1" smtClean="0"/>
              <a:t>Formatters</a:t>
            </a:r>
            <a:r>
              <a:rPr lang="hr-HR" dirty="0" smtClean="0"/>
              <a:t> II</a:t>
            </a:r>
            <a:endParaRPr lang="hr-HR" dirty="0"/>
          </a:p>
        </p:txBody>
      </p:sp>
      <p:sp>
        <p:nvSpPr>
          <p:cNvPr id="3" name="Content Placeholder 2"/>
          <p:cNvSpPr>
            <a:spLocks noGrp="1"/>
          </p:cNvSpPr>
          <p:nvPr>
            <p:ph idx="1"/>
          </p:nvPr>
        </p:nvSpPr>
        <p:spPr/>
        <p:txBody>
          <a:bodyPr>
            <a:normAutofit lnSpcReduction="10000"/>
          </a:bodyPr>
          <a:lstStyle/>
          <a:p>
            <a:r>
              <a:rPr lang="hr-HR" dirty="0" smtClean="0"/>
              <a:t>Kada klijent šalje </a:t>
            </a:r>
            <a:r>
              <a:rPr lang="hr-HR" i="1" dirty="0" err="1" smtClean="0"/>
              <a:t>Request</a:t>
            </a:r>
            <a:r>
              <a:rPr lang="hr-HR" i="1" dirty="0" smtClean="0"/>
              <a:t>, </a:t>
            </a:r>
            <a:r>
              <a:rPr lang="hr-HR" dirty="0" smtClean="0"/>
              <a:t>može uključiti </a:t>
            </a:r>
            <a:r>
              <a:rPr lang="hr-HR" i="1" dirty="0" err="1" smtClean="0"/>
              <a:t>Accept</a:t>
            </a:r>
            <a:r>
              <a:rPr lang="hr-HR" i="1" dirty="0" smtClean="0"/>
              <a:t> </a:t>
            </a:r>
            <a:r>
              <a:rPr lang="hr-HR" i="1" dirty="0" err="1" smtClean="0"/>
              <a:t>header</a:t>
            </a:r>
            <a:endParaRPr lang="hr-HR" i="1" dirty="0" smtClean="0"/>
          </a:p>
          <a:p>
            <a:pPr lvl="1"/>
            <a:r>
              <a:rPr lang="hr-HR" dirty="0" smtClean="0"/>
              <a:t>Signalizira serveru koji format podataka može primiti</a:t>
            </a:r>
          </a:p>
          <a:p>
            <a:r>
              <a:rPr lang="hr-HR" dirty="0" smtClean="0"/>
              <a:t>Primjer</a:t>
            </a:r>
          </a:p>
          <a:p>
            <a:pPr lvl="1"/>
            <a:r>
              <a:rPr lang="hr-HR" dirty="0" err="1"/>
              <a:t>Accept</a:t>
            </a:r>
            <a:r>
              <a:rPr lang="hr-HR" dirty="0"/>
              <a:t>: </a:t>
            </a:r>
            <a:r>
              <a:rPr lang="hr-HR" dirty="0" err="1" smtClean="0"/>
              <a:t>text</a:t>
            </a:r>
            <a:r>
              <a:rPr lang="hr-HR" dirty="0" smtClean="0"/>
              <a:t>/</a:t>
            </a:r>
            <a:r>
              <a:rPr lang="hr-HR" dirty="0" err="1" smtClean="0"/>
              <a:t>html,application</a:t>
            </a:r>
            <a:r>
              <a:rPr lang="hr-HR" dirty="0" smtClean="0"/>
              <a:t>/</a:t>
            </a:r>
            <a:r>
              <a:rPr lang="hr-HR" dirty="0" err="1" smtClean="0"/>
              <a:t>xhtml+xml,application</a:t>
            </a:r>
            <a:r>
              <a:rPr lang="hr-HR" dirty="0" smtClean="0"/>
              <a:t>/</a:t>
            </a:r>
            <a:r>
              <a:rPr lang="hr-HR" dirty="0" err="1" smtClean="0"/>
              <a:t>xml</a:t>
            </a:r>
            <a:r>
              <a:rPr lang="hr-HR" dirty="0" smtClean="0"/>
              <a:t/>
            </a:r>
            <a:br>
              <a:rPr lang="hr-HR" dirty="0" smtClean="0"/>
            </a:br>
            <a:r>
              <a:rPr lang="hr-HR" dirty="0" smtClean="0"/>
              <a:t>(klijent prima ili HTML ili XHTML ili XML)</a:t>
            </a:r>
            <a:br>
              <a:rPr lang="hr-HR" dirty="0" smtClean="0"/>
            </a:br>
            <a:r>
              <a:rPr lang="hr-HR" dirty="0" smtClean="0"/>
              <a:t>ILI</a:t>
            </a:r>
            <a:br>
              <a:rPr lang="hr-HR" dirty="0" smtClean="0"/>
            </a:br>
            <a:r>
              <a:rPr lang="hr-HR" dirty="0" err="1" smtClean="0"/>
              <a:t>Accept</a:t>
            </a:r>
            <a:r>
              <a:rPr lang="hr-HR" dirty="0" smtClean="0"/>
              <a:t>: </a:t>
            </a:r>
            <a:r>
              <a:rPr lang="hr-HR" dirty="0" err="1" smtClean="0"/>
              <a:t>application</a:t>
            </a:r>
            <a:r>
              <a:rPr lang="hr-HR" dirty="0" smtClean="0"/>
              <a:t>/</a:t>
            </a:r>
            <a:r>
              <a:rPr lang="hr-HR" dirty="0" err="1" smtClean="0"/>
              <a:t>json</a:t>
            </a:r>
            <a:r>
              <a:rPr lang="hr-HR" dirty="0" smtClean="0"/>
              <a:t> </a:t>
            </a:r>
            <a:r>
              <a:rPr lang="hr-HR" dirty="0" smtClean="0">
                <a:sym typeface="Wingdings" panose="05000000000000000000" pitchFamily="2" charset="2"/>
              </a:rPr>
              <a:t> (UTF 8)</a:t>
            </a:r>
            <a:br>
              <a:rPr lang="hr-HR" dirty="0" smtClean="0">
                <a:sym typeface="Wingdings" panose="05000000000000000000" pitchFamily="2" charset="2"/>
              </a:rPr>
            </a:br>
            <a:r>
              <a:rPr lang="hr-HR" dirty="0" smtClean="0">
                <a:sym typeface="Wingdings" panose="05000000000000000000" pitchFamily="2" charset="2"/>
              </a:rPr>
              <a:t>ILI</a:t>
            </a:r>
            <a:br>
              <a:rPr lang="hr-HR" dirty="0" smtClean="0">
                <a:sym typeface="Wingdings" panose="05000000000000000000" pitchFamily="2" charset="2"/>
              </a:rPr>
            </a:br>
            <a:r>
              <a:rPr lang="hr-HR" dirty="0" err="1" smtClean="0">
                <a:sym typeface="Wingdings" panose="05000000000000000000" pitchFamily="2" charset="2"/>
              </a:rPr>
              <a:t>Accept</a:t>
            </a:r>
            <a:r>
              <a:rPr lang="hr-HR" dirty="0" smtClean="0">
                <a:sym typeface="Wingdings" panose="05000000000000000000" pitchFamily="2" charset="2"/>
              </a:rPr>
              <a:t>: </a:t>
            </a:r>
            <a:r>
              <a:rPr lang="hr-HR" dirty="0" err="1" smtClean="0">
                <a:sym typeface="Wingdings" panose="05000000000000000000" pitchFamily="2" charset="2"/>
              </a:rPr>
              <a:t>application</a:t>
            </a:r>
            <a:r>
              <a:rPr lang="hr-HR" dirty="0" smtClean="0">
                <a:sym typeface="Wingdings" panose="05000000000000000000" pitchFamily="2" charset="2"/>
              </a:rPr>
              <a:t>/</a:t>
            </a:r>
            <a:r>
              <a:rPr lang="hr-HR" dirty="0" err="1" smtClean="0">
                <a:sym typeface="Wingdings" panose="05000000000000000000" pitchFamily="2" charset="2"/>
              </a:rPr>
              <a:t>javascript</a:t>
            </a:r>
            <a:r>
              <a:rPr lang="hr-HR" dirty="0" smtClean="0">
                <a:sym typeface="Wingdings" panose="05000000000000000000" pitchFamily="2" charset="2"/>
              </a:rPr>
              <a:t> (JSONP)</a:t>
            </a:r>
          </a:p>
          <a:p>
            <a:r>
              <a:rPr lang="hr-HR" dirty="0" smtClean="0">
                <a:sym typeface="Wingdings" panose="05000000000000000000" pitchFamily="2" charset="2"/>
              </a:rPr>
              <a:t>Ugrađena podrška za XML, JSON, BSON, </a:t>
            </a:r>
            <a:r>
              <a:rPr lang="hr-HR" dirty="0" err="1" smtClean="0">
                <a:sym typeface="Wingdings" panose="05000000000000000000" pitchFamily="2" charset="2"/>
              </a:rPr>
              <a:t>form-urlencoded</a:t>
            </a:r>
            <a:r>
              <a:rPr lang="hr-HR" dirty="0" smtClean="0">
                <a:sym typeface="Wingdings" panose="05000000000000000000" pitchFamily="2" charset="2"/>
              </a:rPr>
              <a:t> data</a:t>
            </a:r>
          </a:p>
          <a:p>
            <a:r>
              <a:rPr lang="hr-HR" dirty="0" smtClean="0">
                <a:sym typeface="Wingdings" panose="05000000000000000000" pitchFamily="2" charset="2"/>
              </a:rPr>
              <a:t>Podrška za ostale formate pomoću </a:t>
            </a:r>
            <a:r>
              <a:rPr lang="hr-HR" i="1" dirty="0" err="1" smtClean="0">
                <a:sym typeface="Wingdings" panose="05000000000000000000" pitchFamily="2" charset="2"/>
              </a:rPr>
              <a:t>custom</a:t>
            </a:r>
            <a:r>
              <a:rPr lang="hr-HR" i="1" dirty="0" smtClean="0">
                <a:sym typeface="Wingdings" panose="05000000000000000000" pitchFamily="2" charset="2"/>
              </a:rPr>
              <a:t> </a:t>
            </a:r>
            <a:r>
              <a:rPr lang="hr-HR" i="1" dirty="0" err="1" smtClean="0">
                <a:sym typeface="Wingdings" panose="05000000000000000000" pitchFamily="2" charset="2"/>
              </a:rPr>
              <a:t>media</a:t>
            </a:r>
            <a:r>
              <a:rPr lang="hr-HR" i="1" dirty="0" smtClean="0">
                <a:sym typeface="Wingdings" panose="05000000000000000000" pitchFamily="2" charset="2"/>
              </a:rPr>
              <a:t> </a:t>
            </a:r>
            <a:r>
              <a:rPr lang="hr-HR" i="1" dirty="0" err="1" smtClean="0">
                <a:sym typeface="Wingdings" panose="05000000000000000000" pitchFamily="2" charset="2"/>
              </a:rPr>
              <a:t>formatter</a:t>
            </a:r>
            <a:r>
              <a:rPr lang="hr-HR" dirty="0" smtClean="0">
                <a:sym typeface="Wingdings" panose="05000000000000000000" pitchFamily="2" charset="2"/>
              </a:rPr>
              <a:t> </a:t>
            </a:r>
          </a:p>
          <a:p>
            <a:endParaRPr lang="hr-HR" dirty="0" smtClean="0">
              <a:sym typeface="Wingdings" panose="05000000000000000000" pitchFamily="2" charset="2"/>
            </a:endParaRPr>
          </a:p>
          <a:p>
            <a:endParaRPr lang="hr-HR" dirty="0" smtClean="0"/>
          </a:p>
          <a:p>
            <a:pPr lvl="1"/>
            <a:endParaRPr lang="hr-HR" i="1" dirty="0"/>
          </a:p>
        </p:txBody>
      </p:sp>
    </p:spTree>
    <p:extLst>
      <p:ext uri="{BB962C8B-B14F-4D97-AF65-F5344CB8AC3E}">
        <p14:creationId xmlns:p14="http://schemas.microsoft.com/office/powerpoint/2010/main" val="38919072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Media </a:t>
            </a:r>
            <a:r>
              <a:rPr lang="hr-HR" dirty="0" err="1" smtClean="0"/>
              <a:t>Formatters</a:t>
            </a:r>
            <a:r>
              <a:rPr lang="hr-HR" dirty="0" smtClean="0"/>
              <a:t> III</a:t>
            </a:r>
            <a:endParaRPr lang="hr-HR" dirty="0"/>
          </a:p>
        </p:txBody>
      </p:sp>
      <p:sp>
        <p:nvSpPr>
          <p:cNvPr id="3" name="Content Placeholder 2"/>
          <p:cNvSpPr>
            <a:spLocks noGrp="1"/>
          </p:cNvSpPr>
          <p:nvPr>
            <p:ph idx="1"/>
          </p:nvPr>
        </p:nvSpPr>
        <p:spPr/>
        <p:txBody>
          <a:bodyPr>
            <a:normAutofit/>
          </a:bodyPr>
          <a:lstStyle/>
          <a:p>
            <a:r>
              <a:rPr lang="hr-HR" dirty="0" err="1" smtClean="0"/>
              <a:t>Custom</a:t>
            </a:r>
            <a:r>
              <a:rPr lang="hr-HR" dirty="0" smtClean="0"/>
              <a:t> </a:t>
            </a:r>
            <a:r>
              <a:rPr lang="hr-HR" dirty="0" err="1" smtClean="0"/>
              <a:t>media</a:t>
            </a:r>
            <a:r>
              <a:rPr lang="hr-HR" dirty="0" smtClean="0"/>
              <a:t> </a:t>
            </a:r>
            <a:r>
              <a:rPr lang="hr-HR" dirty="0" err="1" smtClean="0"/>
              <a:t>type</a:t>
            </a:r>
            <a:r>
              <a:rPr lang="hr-HR" dirty="0" smtClean="0"/>
              <a:t> </a:t>
            </a:r>
            <a:r>
              <a:rPr lang="hr-HR" dirty="0" err="1" smtClean="0"/>
              <a:t>formatter</a:t>
            </a:r>
            <a:endParaRPr lang="hr-HR" dirty="0" smtClean="0"/>
          </a:p>
          <a:p>
            <a:pPr lvl="1"/>
            <a:r>
              <a:rPr lang="hr-HR" dirty="0" smtClean="0">
                <a:sym typeface="Wingdings" panose="05000000000000000000" pitchFamily="2" charset="2"/>
              </a:rPr>
              <a:t>Naslijediti od </a:t>
            </a:r>
            <a:r>
              <a:rPr lang="hr-HR" i="1" dirty="0" err="1" smtClean="0">
                <a:sym typeface="Wingdings" panose="05000000000000000000" pitchFamily="2" charset="2"/>
              </a:rPr>
              <a:t>MediaTypeFormattera</a:t>
            </a:r>
            <a:r>
              <a:rPr lang="hr-HR" i="1" dirty="0" smtClean="0">
                <a:sym typeface="Wingdings" panose="05000000000000000000" pitchFamily="2" charset="2"/>
              </a:rPr>
              <a:t> (</a:t>
            </a:r>
            <a:r>
              <a:rPr lang="hr-HR" i="1" dirty="0" err="1" smtClean="0">
                <a:sym typeface="Wingdings" panose="05000000000000000000" pitchFamily="2" charset="2"/>
              </a:rPr>
              <a:t>a</a:t>
            </a:r>
            <a:r>
              <a:rPr lang="hr-HR" dirty="0" err="1" smtClean="0">
                <a:sym typeface="Wingdings" panose="05000000000000000000" pitchFamily="2" charset="2"/>
              </a:rPr>
              <a:t>sihroni</a:t>
            </a:r>
            <a:r>
              <a:rPr lang="hr-HR" dirty="0" smtClean="0">
                <a:sym typeface="Wingdings" panose="05000000000000000000" pitchFamily="2" charset="2"/>
              </a:rPr>
              <a:t> </a:t>
            </a:r>
            <a:r>
              <a:rPr lang="hr-HR" dirty="0" err="1" smtClean="0">
                <a:sym typeface="Wingdings" panose="05000000000000000000" pitchFamily="2" charset="2"/>
              </a:rPr>
              <a:t>read-write</a:t>
            </a:r>
            <a:r>
              <a:rPr lang="hr-HR" dirty="0" smtClean="0">
                <a:sym typeface="Wingdings" panose="05000000000000000000" pitchFamily="2" charset="2"/>
              </a:rPr>
              <a:t>)</a:t>
            </a:r>
            <a:r>
              <a:rPr lang="hr-HR" i="1" dirty="0" smtClean="0">
                <a:sym typeface="Wingdings" panose="05000000000000000000" pitchFamily="2" charset="2"/>
              </a:rPr>
              <a:t/>
            </a:r>
            <a:br>
              <a:rPr lang="hr-HR" i="1" dirty="0" smtClean="0">
                <a:sym typeface="Wingdings" panose="05000000000000000000" pitchFamily="2" charset="2"/>
              </a:rPr>
            </a:br>
            <a:r>
              <a:rPr lang="hr-HR" dirty="0" smtClean="0">
                <a:sym typeface="Wingdings" panose="05000000000000000000" pitchFamily="2" charset="2"/>
              </a:rPr>
              <a:t>ILI</a:t>
            </a:r>
            <a:br>
              <a:rPr lang="hr-HR" dirty="0" smtClean="0">
                <a:sym typeface="Wingdings" panose="05000000000000000000" pitchFamily="2" charset="2"/>
              </a:rPr>
            </a:br>
            <a:r>
              <a:rPr lang="hr-HR" dirty="0" smtClean="0">
                <a:sym typeface="Wingdings" panose="05000000000000000000" pitchFamily="2" charset="2"/>
              </a:rPr>
              <a:t>od </a:t>
            </a:r>
            <a:r>
              <a:rPr lang="hr-HR" i="1" dirty="0" err="1" smtClean="0">
                <a:sym typeface="Wingdings" panose="05000000000000000000" pitchFamily="2" charset="2"/>
              </a:rPr>
              <a:t>BufferedMediaTypeFormattera</a:t>
            </a:r>
            <a:r>
              <a:rPr lang="hr-HR" i="1" dirty="0" smtClean="0">
                <a:sym typeface="Wingdings" panose="05000000000000000000" pitchFamily="2" charset="2"/>
              </a:rPr>
              <a:t> </a:t>
            </a:r>
            <a:r>
              <a:rPr lang="hr-HR" dirty="0" smtClean="0">
                <a:sym typeface="Wingdings" panose="05000000000000000000" pitchFamily="2" charset="2"/>
              </a:rPr>
              <a:t>(</a:t>
            </a:r>
            <a:r>
              <a:rPr lang="hr-HR" dirty="0" err="1" smtClean="0">
                <a:sym typeface="Wingdings" panose="05000000000000000000" pitchFamily="2" charset="2"/>
              </a:rPr>
              <a:t>sihroni</a:t>
            </a:r>
            <a:r>
              <a:rPr lang="hr-HR" dirty="0" smtClean="0">
                <a:sym typeface="Wingdings" panose="05000000000000000000" pitchFamily="2" charset="2"/>
              </a:rPr>
              <a:t> </a:t>
            </a:r>
            <a:r>
              <a:rPr lang="hr-HR" dirty="0" err="1" smtClean="0">
                <a:sym typeface="Wingdings" panose="05000000000000000000" pitchFamily="2" charset="2"/>
              </a:rPr>
              <a:t>read-write</a:t>
            </a:r>
            <a:r>
              <a:rPr lang="hr-HR" dirty="0" smtClean="0">
                <a:sym typeface="Wingdings" panose="05000000000000000000" pitchFamily="2" charset="2"/>
              </a:rPr>
              <a:t>)</a:t>
            </a:r>
          </a:p>
          <a:p>
            <a:r>
              <a:rPr lang="hr-HR" dirty="0" smtClean="0">
                <a:sym typeface="Wingdings" panose="05000000000000000000" pitchFamily="2" charset="2"/>
              </a:rPr>
              <a:t>Jednostavnije </a:t>
            </a:r>
            <a:r>
              <a:rPr lang="hr-HR" dirty="0" err="1" smtClean="0">
                <a:sym typeface="Wingdings" panose="05000000000000000000" pitchFamily="2" charset="2"/>
              </a:rPr>
              <a:t>naslijeđivanje</a:t>
            </a:r>
            <a:r>
              <a:rPr lang="hr-HR" dirty="0" smtClean="0">
                <a:sym typeface="Wingdings" panose="05000000000000000000" pitchFamily="2" charset="2"/>
              </a:rPr>
              <a:t> od </a:t>
            </a:r>
            <a:r>
              <a:rPr lang="hr-HR" dirty="0" err="1" smtClean="0">
                <a:sym typeface="Wingdings" panose="05000000000000000000" pitchFamily="2" charset="2"/>
              </a:rPr>
              <a:t>BufferedMediaTypeFormattera</a:t>
            </a:r>
            <a:r>
              <a:rPr lang="hr-HR" dirty="0" smtClean="0">
                <a:sym typeface="Wingdings" panose="05000000000000000000" pitchFamily="2" charset="2"/>
              </a:rPr>
              <a:t>, ALI </a:t>
            </a:r>
            <a:r>
              <a:rPr lang="hr-HR" dirty="0" err="1" smtClean="0">
                <a:sym typeface="Wingdings" panose="05000000000000000000" pitchFamily="2" charset="2"/>
              </a:rPr>
              <a:t>Thread</a:t>
            </a:r>
            <a:r>
              <a:rPr lang="hr-HR" dirty="0" smtClean="0">
                <a:sym typeface="Wingdings" panose="05000000000000000000" pitchFamily="2" charset="2"/>
              </a:rPr>
              <a:t> se blokira za vrijeme I/O</a:t>
            </a:r>
          </a:p>
          <a:p>
            <a:endParaRPr lang="hr-HR" dirty="0" smtClean="0">
              <a:sym typeface="Wingdings" panose="05000000000000000000" pitchFamily="2" charset="2"/>
            </a:endParaRPr>
          </a:p>
          <a:p>
            <a:pPr lvl="1"/>
            <a:endParaRPr lang="hr-HR" dirty="0" smtClean="0">
              <a:sym typeface="Wingdings" panose="05000000000000000000" pitchFamily="2" charset="2"/>
            </a:endParaRPr>
          </a:p>
          <a:p>
            <a:endParaRPr lang="hr-HR" dirty="0" smtClean="0">
              <a:sym typeface="Wingdings" panose="05000000000000000000" pitchFamily="2" charset="2"/>
            </a:endParaRPr>
          </a:p>
          <a:p>
            <a:endParaRPr lang="hr-HR" dirty="0" smtClean="0"/>
          </a:p>
          <a:p>
            <a:pPr lvl="1"/>
            <a:endParaRPr lang="hr-HR" i="1" dirty="0"/>
          </a:p>
        </p:txBody>
      </p:sp>
    </p:spTree>
    <p:extLst>
      <p:ext uri="{BB962C8B-B14F-4D97-AF65-F5344CB8AC3E}">
        <p14:creationId xmlns:p14="http://schemas.microsoft.com/office/powerpoint/2010/main" val="26875688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37703485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63403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ASP.NET Web API – </a:t>
            </a:r>
            <a:r>
              <a:rPr lang="hr-HR" dirty="0" err="1" smtClean="0"/>
              <a:t>ExceptionHandling</a:t>
            </a:r>
            <a:r>
              <a:rPr lang="hr-HR" dirty="0"/>
              <a:t/>
            </a:r>
            <a:br>
              <a:rPr lang="hr-HR" dirty="0"/>
            </a:br>
            <a:endParaRPr lang="hr-HR" dirty="0"/>
          </a:p>
        </p:txBody>
      </p:sp>
      <p:sp>
        <p:nvSpPr>
          <p:cNvPr id="4" name="Rectangle 1"/>
          <p:cNvSpPr>
            <a:spLocks noChangeArrowheads="1"/>
          </p:cNvSpPr>
          <p:nvPr/>
        </p:nvSpPr>
        <p:spPr bwMode="auto">
          <a:xfrm>
            <a:off x="877921" y="2264710"/>
            <a:ext cx="10436157" cy="1384995"/>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public Product GetProduct(int id)</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Product item = repository.Get(id);</a:t>
            </a:r>
          </a:p>
          <a:p>
            <a:r>
              <a:rPr lang="sr-Latn-RS" altLang="sr-Latn-RS" sz="1000" dirty="0">
                <a:latin typeface="Arial" panose="020B0604020202020204" pitchFamily="34" charset="0"/>
              </a:rPr>
              <a:t>    if (item == null)</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throw new HttpResponseException(HttpStatusCode.NotFound);</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item;</a:t>
            </a:r>
          </a:p>
          <a:p>
            <a:r>
              <a:rPr lang="sr-Latn-RS" altLang="sr-Latn-RS" sz="1000" dirty="0" smtClean="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838200" y="1549406"/>
            <a:ext cx="8305800" cy="830997"/>
          </a:xfrm>
          <a:prstGeom prst="rect">
            <a:avLst/>
          </a:prstGeom>
        </p:spPr>
        <p:txBody>
          <a:bodyPr wrap="square">
            <a:spAutoFit/>
          </a:bodyPr>
          <a:lstStyle/>
          <a:p>
            <a:pPr marL="285750" indent="-285750">
              <a:buFont typeface="Arial" panose="020B0604020202020204" pitchFamily="34" charset="0"/>
              <a:buChar char="•"/>
            </a:pPr>
            <a:r>
              <a:rPr lang="hr-HR" sz="1600" dirty="0" err="1" smtClean="0"/>
              <a:t>Default</a:t>
            </a:r>
            <a:r>
              <a:rPr lang="hr-HR" sz="1600" dirty="0" smtClean="0"/>
              <a:t> ponašanje na </a:t>
            </a:r>
            <a:r>
              <a:rPr lang="hr-HR" sz="1600" dirty="0" err="1" smtClean="0"/>
              <a:t>unhandled</a:t>
            </a:r>
            <a:r>
              <a:rPr lang="hr-HR" sz="1600" dirty="0" smtClean="0"/>
              <a:t> </a:t>
            </a:r>
            <a:r>
              <a:rPr lang="hr-HR" sz="1600" dirty="0" err="1" smtClean="0"/>
              <a:t>exception</a:t>
            </a:r>
            <a:r>
              <a:rPr lang="hr-HR" sz="1600" dirty="0" smtClean="0"/>
              <a:t> </a:t>
            </a:r>
            <a:r>
              <a:rPr lang="hr-HR" sz="1600" dirty="0" smtClean="0">
                <a:sym typeface="Wingdings" panose="05000000000000000000" pitchFamily="2" charset="2"/>
              </a:rPr>
              <a:t> Http </a:t>
            </a:r>
            <a:r>
              <a:rPr lang="hr-HR" sz="1600" dirty="0" err="1" smtClean="0">
                <a:sym typeface="Wingdings" panose="05000000000000000000" pitchFamily="2" charset="2"/>
              </a:rPr>
              <a:t>response</a:t>
            </a:r>
            <a:r>
              <a:rPr lang="hr-HR" sz="1600" dirty="0" smtClean="0">
                <a:sym typeface="Wingdings" panose="05000000000000000000" pitchFamily="2" charset="2"/>
              </a:rPr>
              <a:t> sa status </a:t>
            </a:r>
            <a:r>
              <a:rPr lang="hr-HR" sz="1600" dirty="0" err="1" smtClean="0">
                <a:sym typeface="Wingdings" panose="05000000000000000000" pitchFamily="2" charset="2"/>
              </a:rPr>
              <a:t>code</a:t>
            </a:r>
            <a:r>
              <a:rPr lang="hr-HR" sz="1600" dirty="0" smtClean="0">
                <a:sym typeface="Wingdings" panose="05000000000000000000" pitchFamily="2" charset="2"/>
              </a:rPr>
              <a:t> 500</a:t>
            </a:r>
            <a:endParaRPr lang="hr-HR" sz="1600" dirty="0" smtClean="0"/>
          </a:p>
          <a:p>
            <a:pPr marL="285750" indent="-285750">
              <a:buFont typeface="Arial" panose="020B0604020202020204" pitchFamily="34" charset="0"/>
              <a:buChar char="•"/>
            </a:pPr>
            <a:r>
              <a:rPr lang="hr-HR" sz="1600" dirty="0" err="1" smtClean="0"/>
              <a:t>HttpResponseException</a:t>
            </a:r>
            <a:r>
              <a:rPr lang="hr-HR" sz="1600" dirty="0" smtClean="0"/>
              <a:t> </a:t>
            </a:r>
            <a:r>
              <a:rPr lang="hr-HR" sz="1600" dirty="0" smtClean="0">
                <a:sym typeface="Wingdings" panose="05000000000000000000" pitchFamily="2" charset="2"/>
              </a:rPr>
              <a:t> vraća status </a:t>
            </a:r>
            <a:r>
              <a:rPr lang="hr-HR" sz="1600" dirty="0" err="1" smtClean="0">
                <a:sym typeface="Wingdings" panose="05000000000000000000" pitchFamily="2" charset="2"/>
              </a:rPr>
              <a:t>code</a:t>
            </a:r>
            <a:r>
              <a:rPr lang="hr-HR" sz="1600" dirty="0" smtClean="0">
                <a:sym typeface="Wingdings" panose="05000000000000000000" pitchFamily="2" charset="2"/>
              </a:rPr>
              <a:t> koji vi definirate</a:t>
            </a:r>
            <a:endParaRPr lang="hr-HR" sz="1600" dirty="0" smtClean="0"/>
          </a:p>
          <a:p>
            <a:pPr marL="285750" indent="-285750">
              <a:buFont typeface="Arial" panose="020B0604020202020204" pitchFamily="34" charset="0"/>
              <a:buChar char="•"/>
            </a:pPr>
            <a:endParaRPr lang="hr-HR" sz="1600" dirty="0"/>
          </a:p>
        </p:txBody>
      </p:sp>
      <p:sp>
        <p:nvSpPr>
          <p:cNvPr id="9" name="Rectangle 1"/>
          <p:cNvSpPr>
            <a:spLocks noChangeArrowheads="1"/>
          </p:cNvSpPr>
          <p:nvPr/>
        </p:nvSpPr>
        <p:spPr bwMode="auto">
          <a:xfrm>
            <a:off x="884404" y="3734734"/>
            <a:ext cx="10436157" cy="2154436"/>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public Product GetProduct(int id)</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Product item = repository.Get(id);</a:t>
            </a:r>
          </a:p>
          <a:p>
            <a:r>
              <a:rPr lang="sr-Latn-RS" altLang="sr-Latn-RS" sz="1000" dirty="0">
                <a:latin typeface="Arial" panose="020B0604020202020204" pitchFamily="34" charset="0"/>
              </a:rPr>
              <a:t>    if (item == null)</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var resp = new HttpResponseMessage(HttpStatusCode.NotFound)</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Content = new StringContent(string.Format("No product with ID = {0}", id)),</a:t>
            </a:r>
          </a:p>
          <a:p>
            <a:r>
              <a:rPr lang="sr-Latn-RS" altLang="sr-Latn-RS" sz="1000" dirty="0">
                <a:latin typeface="Arial" panose="020B0604020202020204" pitchFamily="34" charset="0"/>
              </a:rPr>
              <a:t>            ReasonPhrase = "Product ID Not Found"</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throw new HttpResponseException(resp);</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item;</a:t>
            </a: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81291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ASP.NET Web API – </a:t>
            </a:r>
            <a:r>
              <a:rPr lang="hr-HR" dirty="0" err="1" smtClean="0"/>
              <a:t>Exception</a:t>
            </a:r>
            <a:r>
              <a:rPr lang="hr-HR" dirty="0" smtClean="0"/>
              <a:t> Filteri</a:t>
            </a:r>
            <a:endParaRPr lang="hr-HR" dirty="0"/>
          </a:p>
        </p:txBody>
      </p:sp>
      <p:sp>
        <p:nvSpPr>
          <p:cNvPr id="6" name="Rectangle 5"/>
          <p:cNvSpPr/>
          <p:nvPr/>
        </p:nvSpPr>
        <p:spPr>
          <a:xfrm>
            <a:off x="838200" y="1549406"/>
            <a:ext cx="8305800" cy="2800767"/>
          </a:xfrm>
          <a:prstGeom prst="rect">
            <a:avLst/>
          </a:prstGeom>
        </p:spPr>
        <p:txBody>
          <a:bodyPr wrap="square">
            <a:spAutoFit/>
          </a:bodyPr>
          <a:lstStyle/>
          <a:p>
            <a:pPr marL="285750" indent="-285750">
              <a:buFont typeface="Arial" panose="020B0604020202020204" pitchFamily="34" charset="0"/>
              <a:buChar char="•"/>
            </a:pPr>
            <a:r>
              <a:rPr lang="hr-HR" sz="1600" dirty="0" err="1" smtClean="0"/>
              <a:t>Exception</a:t>
            </a:r>
            <a:r>
              <a:rPr lang="hr-HR" sz="1600" dirty="0" smtClean="0"/>
              <a:t> Filteri - ako želimo definirati </a:t>
            </a:r>
            <a:r>
              <a:rPr lang="hr-HR" sz="1600" dirty="0" err="1" smtClean="0"/>
              <a:t>custom</a:t>
            </a:r>
            <a:r>
              <a:rPr lang="hr-HR" sz="1600" dirty="0" smtClean="0"/>
              <a:t> ponašanje upravljanja greškama</a:t>
            </a:r>
          </a:p>
          <a:p>
            <a:pPr marL="285750" indent="-285750">
              <a:buFont typeface="Arial" panose="020B0604020202020204" pitchFamily="34" charset="0"/>
              <a:buChar char="•"/>
            </a:pPr>
            <a:r>
              <a:rPr lang="hr-HR" sz="1600" dirty="0" err="1" smtClean="0"/>
              <a:t>Exception</a:t>
            </a:r>
            <a:r>
              <a:rPr lang="hr-HR" sz="1600" dirty="0" smtClean="0"/>
              <a:t> filter se izvršava kada akcijska metoda izbaci bilo koji </a:t>
            </a:r>
            <a:r>
              <a:rPr lang="hr-HR" sz="1600" dirty="0" err="1" smtClean="0"/>
              <a:t>unhandled</a:t>
            </a:r>
            <a:r>
              <a:rPr lang="hr-HR" sz="1600" dirty="0" smtClean="0"/>
              <a:t> </a:t>
            </a:r>
            <a:r>
              <a:rPr lang="hr-HR" sz="1600" dirty="0" err="1" smtClean="0"/>
              <a:t>exception</a:t>
            </a:r>
            <a:r>
              <a:rPr lang="hr-HR" sz="1600" dirty="0" smtClean="0"/>
              <a:t> OSIM </a:t>
            </a:r>
            <a:r>
              <a:rPr lang="hr-HR" sz="1600" dirty="0" err="1" smtClean="0"/>
              <a:t>HttpResponseException</a:t>
            </a:r>
            <a:endParaRPr lang="hr-HR" sz="1600" dirty="0" smtClean="0"/>
          </a:p>
          <a:p>
            <a:pPr marL="285750" indent="-285750">
              <a:buFont typeface="Arial" panose="020B0604020202020204" pitchFamily="34" charset="0"/>
              <a:buChar char="•"/>
            </a:pPr>
            <a:r>
              <a:rPr lang="hr-HR" sz="1600" dirty="0" err="1" smtClean="0"/>
              <a:t>HttpResponseException</a:t>
            </a:r>
            <a:r>
              <a:rPr lang="hr-HR" sz="1600" dirty="0" smtClean="0"/>
              <a:t> </a:t>
            </a:r>
            <a:r>
              <a:rPr lang="hr-HR" sz="1600" dirty="0" err="1" smtClean="0"/>
              <a:t>exception</a:t>
            </a:r>
            <a:endParaRPr lang="hr-HR" sz="1600" dirty="0"/>
          </a:p>
          <a:p>
            <a:pPr marL="742950" lvl="1" indent="-285750">
              <a:buFont typeface="Arial" panose="020B0604020202020204" pitchFamily="34" charset="0"/>
              <a:buChar char="•"/>
            </a:pPr>
            <a:r>
              <a:rPr lang="hr-HR" sz="1600" dirty="0" smtClean="0"/>
              <a:t>Specijalni slučaj, jer je specifično dizajnirana da vrati Http </a:t>
            </a:r>
            <a:r>
              <a:rPr lang="hr-HR" sz="1600" dirty="0" err="1" smtClean="0"/>
              <a:t>Response</a:t>
            </a:r>
            <a:r>
              <a:rPr lang="hr-HR" sz="1600" dirty="0" smtClean="0"/>
              <a:t>-odgovor</a:t>
            </a:r>
          </a:p>
          <a:p>
            <a:pPr marL="285750" indent="-285750">
              <a:buFont typeface="Arial" panose="020B0604020202020204" pitchFamily="34" charset="0"/>
              <a:buChar char="•"/>
            </a:pPr>
            <a:r>
              <a:rPr lang="hr-HR" sz="1600" dirty="0" err="1" smtClean="0"/>
              <a:t>Exception</a:t>
            </a:r>
            <a:r>
              <a:rPr lang="hr-HR" sz="1600" dirty="0" smtClean="0"/>
              <a:t> Filter</a:t>
            </a:r>
          </a:p>
          <a:p>
            <a:pPr marL="742950" lvl="1" indent="-285750">
              <a:buFont typeface="Arial" panose="020B0604020202020204" pitchFamily="34" charset="0"/>
              <a:buChar char="•"/>
            </a:pPr>
            <a:r>
              <a:rPr lang="hr-HR" sz="1600" dirty="0"/>
              <a:t>ILI </a:t>
            </a:r>
            <a:r>
              <a:rPr lang="hr-HR" sz="1600" dirty="0" err="1" smtClean="0"/>
              <a:t>System.Web.Http.Filters.IExceptionFilter</a:t>
            </a:r>
            <a:endParaRPr lang="hr-HR" sz="1600" dirty="0" smtClean="0"/>
          </a:p>
          <a:p>
            <a:pPr marL="742950" lvl="1" indent="-285750">
              <a:buFont typeface="Arial" panose="020B0604020202020204" pitchFamily="34" charset="0"/>
              <a:buChar char="•"/>
            </a:pPr>
            <a:r>
              <a:rPr lang="hr-HR" sz="1600" dirty="0" err="1" smtClean="0"/>
              <a:t>Naslijeđivanje</a:t>
            </a:r>
            <a:r>
              <a:rPr lang="hr-HR" sz="1600" dirty="0" smtClean="0"/>
              <a:t> od </a:t>
            </a:r>
            <a:r>
              <a:rPr lang="en-US" sz="1600" dirty="0" err="1" smtClean="0"/>
              <a:t>System.Web.Http.Filters.ExceptionFilterAttribute</a:t>
            </a:r>
            <a:r>
              <a:rPr lang="en-US" sz="1600" dirty="0" smtClean="0"/>
              <a:t> </a:t>
            </a:r>
            <a:r>
              <a:rPr lang="hr-HR" sz="1600" dirty="0" smtClean="0"/>
              <a:t>klase i </a:t>
            </a:r>
            <a:r>
              <a:rPr lang="hr-HR" sz="1600" dirty="0" err="1" smtClean="0"/>
              <a:t>override</a:t>
            </a:r>
            <a:r>
              <a:rPr lang="en-US" sz="1600" dirty="0" smtClean="0"/>
              <a:t> </a:t>
            </a:r>
            <a:r>
              <a:rPr lang="en-US" sz="1600" dirty="0" err="1"/>
              <a:t>OnException</a:t>
            </a:r>
            <a:r>
              <a:rPr lang="en-US" sz="1600" dirty="0"/>
              <a:t> </a:t>
            </a:r>
            <a:r>
              <a:rPr lang="hr-HR" sz="1600" dirty="0" smtClean="0"/>
              <a:t>metode</a:t>
            </a:r>
          </a:p>
          <a:p>
            <a:pPr marL="285750" indent="-285750">
              <a:buFont typeface="Arial" panose="020B0604020202020204" pitchFamily="34" charset="0"/>
              <a:buChar char="•"/>
            </a:pPr>
            <a:endParaRPr lang="hr-HR" sz="1600" dirty="0" smtClean="0"/>
          </a:p>
          <a:p>
            <a:pPr marL="285750" indent="-285750">
              <a:buFont typeface="Arial" panose="020B0604020202020204" pitchFamily="34" charset="0"/>
              <a:buChar char="•"/>
            </a:pPr>
            <a:endParaRPr lang="hr-HR" sz="1600" dirty="0"/>
          </a:p>
        </p:txBody>
      </p:sp>
      <p:sp>
        <p:nvSpPr>
          <p:cNvPr id="7" name="Rectangle 1"/>
          <p:cNvSpPr>
            <a:spLocks noChangeArrowheads="1"/>
          </p:cNvSpPr>
          <p:nvPr/>
        </p:nvSpPr>
        <p:spPr bwMode="auto">
          <a:xfrm>
            <a:off x="884404" y="3845243"/>
            <a:ext cx="10436157" cy="276998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namespace ProductStore.Filters</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using System;</a:t>
            </a:r>
          </a:p>
          <a:p>
            <a:r>
              <a:rPr lang="sr-Latn-RS" altLang="sr-Latn-RS" sz="1000" dirty="0">
                <a:latin typeface="Arial" panose="020B0604020202020204" pitchFamily="34" charset="0"/>
              </a:rPr>
              <a:t>    using System.Net;</a:t>
            </a:r>
          </a:p>
          <a:p>
            <a:r>
              <a:rPr lang="sr-Latn-RS" altLang="sr-Latn-RS" sz="1000" dirty="0">
                <a:latin typeface="Arial" panose="020B0604020202020204" pitchFamily="34" charset="0"/>
              </a:rPr>
              <a:t>    using System.Net.Http;</a:t>
            </a:r>
          </a:p>
          <a:p>
            <a:r>
              <a:rPr lang="sr-Latn-RS" altLang="sr-Latn-RS" sz="1000" dirty="0">
                <a:latin typeface="Arial" panose="020B0604020202020204" pitchFamily="34" charset="0"/>
              </a:rPr>
              <a:t>    using System.Web.Http.Filters;</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public class NotImplExceptionFilterAttribute : ExceptionFilterAttribute </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public override void OnException(HttpActionExecutedContext context)</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if (context.Exception is NotImplementedException)</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context.Response = new HttpResponseMessage(HttpStatusCode.NotImplemented</a:t>
            </a:r>
            <a:r>
              <a:rPr lang="sr-Latn-RS" altLang="sr-Latn-RS" sz="1000" dirty="0" smtClean="0">
                <a:latin typeface="Arial" panose="020B0604020202020204" pitchFamily="34" charset="0"/>
              </a:rPr>
              <a:t>); </a:t>
            </a:r>
            <a:r>
              <a:rPr lang="sr-Latn-RS" altLang="sr-Latn-RS" sz="1000" dirty="0" smtClean="0">
                <a:latin typeface="Arial" panose="020B0604020202020204" pitchFamily="34" charset="0"/>
                <a:sym typeface="Wingdings" panose="05000000000000000000" pitchFamily="2" charset="2"/>
              </a:rPr>
              <a:t> vraća 501 – NotImplemented</a:t>
            </a:r>
            <a:endParaRPr lang="sr-Latn-RS" altLang="sr-Latn-RS" sz="1000" dirty="0">
              <a:latin typeface="Arial" panose="020B0604020202020204" pitchFamily="34" charset="0"/>
            </a:endParaRP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32912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ASP.NET Web API – </a:t>
            </a:r>
            <a:r>
              <a:rPr lang="hr-HR" dirty="0" err="1" smtClean="0"/>
              <a:t>Exception</a:t>
            </a:r>
            <a:r>
              <a:rPr lang="hr-HR" dirty="0" smtClean="0"/>
              <a:t> Filteri</a:t>
            </a:r>
            <a:endParaRPr lang="hr-HR" dirty="0"/>
          </a:p>
        </p:txBody>
      </p:sp>
      <p:sp>
        <p:nvSpPr>
          <p:cNvPr id="6" name="Rectangle 5"/>
          <p:cNvSpPr/>
          <p:nvPr/>
        </p:nvSpPr>
        <p:spPr>
          <a:xfrm>
            <a:off x="838200" y="1549406"/>
            <a:ext cx="4627951" cy="4093428"/>
          </a:xfrm>
          <a:prstGeom prst="rect">
            <a:avLst/>
          </a:prstGeom>
        </p:spPr>
        <p:txBody>
          <a:bodyPr wrap="square">
            <a:spAutoFit/>
          </a:bodyPr>
          <a:lstStyle/>
          <a:p>
            <a:pPr marL="285750" indent="-285750">
              <a:buFont typeface="Arial" panose="020B0604020202020204" pitchFamily="34" charset="0"/>
              <a:buChar char="•"/>
            </a:pPr>
            <a:r>
              <a:rPr lang="hr-HR" sz="1600" dirty="0" smtClean="0"/>
              <a:t>Registracija </a:t>
            </a:r>
            <a:r>
              <a:rPr lang="hr-HR" sz="1600" dirty="0" err="1" smtClean="0"/>
              <a:t>Exception</a:t>
            </a:r>
            <a:r>
              <a:rPr lang="hr-HR" sz="1600" dirty="0" smtClean="0"/>
              <a:t> Filtera je moguća na</a:t>
            </a:r>
          </a:p>
          <a:p>
            <a:pPr marL="742950" lvl="1" indent="-285750">
              <a:buFont typeface="Arial" panose="020B0604020202020204" pitchFamily="34" charset="0"/>
              <a:buChar char="•"/>
            </a:pPr>
            <a:r>
              <a:rPr lang="hr-HR" sz="1600" dirty="0" smtClean="0"/>
              <a:t>Nivou metode</a:t>
            </a:r>
          </a:p>
          <a:p>
            <a:pPr marL="742950" lvl="1" indent="-285750">
              <a:buFont typeface="Arial" panose="020B0604020202020204" pitchFamily="34" charset="0"/>
              <a:buChar char="•"/>
            </a:pPr>
            <a:r>
              <a:rPr lang="hr-HR" sz="1600" dirty="0" smtClean="0"/>
              <a:t>Nivou </a:t>
            </a:r>
            <a:r>
              <a:rPr lang="hr-HR" sz="1600" dirty="0" err="1" smtClean="0"/>
              <a:t>controllera</a:t>
            </a:r>
            <a:endParaRPr lang="hr-HR" sz="1600" dirty="0" smtClean="0"/>
          </a:p>
          <a:p>
            <a:pPr marL="742950" lvl="1" indent="-285750">
              <a:buFont typeface="Arial" panose="020B0604020202020204" pitchFamily="34" charset="0"/>
              <a:buChar char="•"/>
            </a:pPr>
            <a:r>
              <a:rPr lang="hr-HR" sz="1600" dirty="0" smtClean="0"/>
              <a:t>Globalno</a:t>
            </a:r>
          </a:p>
          <a:p>
            <a:pPr marL="1200150" lvl="2" indent="-285750">
              <a:buFont typeface="Arial" panose="020B0604020202020204" pitchFamily="34" charset="0"/>
              <a:buChar char="•"/>
            </a:pPr>
            <a:r>
              <a:rPr lang="hr-HR" sz="1600" dirty="0" err="1" smtClean="0"/>
              <a:t>App_Start</a:t>
            </a:r>
            <a:r>
              <a:rPr lang="hr-HR" sz="1600" dirty="0" smtClean="0"/>
              <a:t>, </a:t>
            </a:r>
            <a:r>
              <a:rPr lang="hr-HR" sz="1600" dirty="0" err="1" smtClean="0"/>
              <a:t>WebAPIConfig</a:t>
            </a:r>
            <a:r>
              <a:rPr lang="hr-HR" sz="1600" dirty="0" smtClean="0"/>
              <a:t> klasa</a:t>
            </a:r>
          </a:p>
          <a:p>
            <a:pPr marL="1200150" lvl="2" indent="-285750">
              <a:buFont typeface="Arial" panose="020B0604020202020204" pitchFamily="34" charset="0"/>
              <a:buChar char="•"/>
            </a:pPr>
            <a:r>
              <a:rPr lang="hr-HR" sz="1600" dirty="0" err="1" smtClean="0"/>
              <a:t>Register</a:t>
            </a:r>
            <a:r>
              <a:rPr lang="hr-HR" sz="1600" dirty="0" smtClean="0"/>
              <a:t> metoda</a:t>
            </a:r>
          </a:p>
          <a:p>
            <a:pPr marL="1200150" lvl="2" indent="-285750">
              <a:buFont typeface="Arial" panose="020B0604020202020204" pitchFamily="34" charset="0"/>
              <a:buChar char="•"/>
            </a:pPr>
            <a:r>
              <a:rPr lang="hr-HR" sz="1600" dirty="0" err="1"/>
              <a:t>GlobalConfiguration.Configuration.Filters</a:t>
            </a:r>
            <a:r>
              <a:rPr lang="hr-HR" sz="1600" dirty="0"/>
              <a:t> kolekcija</a:t>
            </a:r>
          </a:p>
          <a:p>
            <a:pPr marL="1200150" lvl="2" indent="-285750">
              <a:buFont typeface="Arial" panose="020B0604020202020204" pitchFamily="34" charset="0"/>
              <a:buChar char="•"/>
            </a:pPr>
            <a:r>
              <a:rPr lang="hr-HR" sz="1600" dirty="0" err="1"/>
              <a:t>config.Filters.Add</a:t>
            </a:r>
            <a:r>
              <a:rPr lang="hr-HR" sz="1600" dirty="0"/>
              <a:t>(</a:t>
            </a:r>
            <a:r>
              <a:rPr lang="hr-HR" sz="1600" dirty="0" err="1"/>
              <a:t>new</a:t>
            </a:r>
            <a:r>
              <a:rPr lang="hr-HR" sz="1600" dirty="0"/>
              <a:t> </a:t>
            </a:r>
            <a:r>
              <a:rPr lang="hr-HR" sz="1600" dirty="0" smtClean="0"/>
              <a:t>IN2Store.NotImplExceptionFilterAttribute());</a:t>
            </a:r>
          </a:p>
          <a:p>
            <a:pPr marL="285750" indent="-285750">
              <a:buFont typeface="Arial" panose="020B0604020202020204" pitchFamily="34" charset="0"/>
              <a:buChar char="•"/>
            </a:pPr>
            <a:r>
              <a:rPr lang="hr-HR" dirty="0" err="1" smtClean="0"/>
              <a:t>HttpError</a:t>
            </a:r>
            <a:r>
              <a:rPr lang="hr-HR" dirty="0" smtClean="0"/>
              <a:t> – objekt koji služi za vraćanje informacija o grešci u Http </a:t>
            </a:r>
            <a:r>
              <a:rPr lang="hr-HR" dirty="0" err="1" smtClean="0"/>
              <a:t>response</a:t>
            </a:r>
            <a:r>
              <a:rPr lang="hr-HR" dirty="0" smtClean="0"/>
              <a:t> </a:t>
            </a:r>
            <a:r>
              <a:rPr lang="hr-HR" dirty="0" err="1" smtClean="0"/>
              <a:t>body</a:t>
            </a:r>
            <a:endParaRPr lang="hr-HR" dirty="0"/>
          </a:p>
          <a:p>
            <a:pPr marL="285750" indent="-285750">
              <a:buFont typeface="Arial" panose="020B0604020202020204" pitchFamily="34" charset="0"/>
              <a:buChar char="•"/>
            </a:pPr>
            <a:endParaRPr lang="hr-HR" sz="1600" dirty="0" smtClean="0"/>
          </a:p>
          <a:p>
            <a:pPr marL="285750" indent="-285750">
              <a:buFont typeface="Arial" panose="020B0604020202020204" pitchFamily="34" charset="0"/>
              <a:buChar char="•"/>
            </a:pPr>
            <a:endParaRPr lang="hr-HR" sz="1600" dirty="0" smtClean="0"/>
          </a:p>
          <a:p>
            <a:pPr marL="285750" indent="-285750">
              <a:buFont typeface="Arial" panose="020B0604020202020204" pitchFamily="34" charset="0"/>
              <a:buChar char="•"/>
            </a:pPr>
            <a:endParaRPr lang="hr-HR" sz="1600" dirty="0"/>
          </a:p>
        </p:txBody>
      </p:sp>
      <p:sp>
        <p:nvSpPr>
          <p:cNvPr id="8" name="Rectangle 1"/>
          <p:cNvSpPr>
            <a:spLocks noChangeArrowheads="1"/>
          </p:cNvSpPr>
          <p:nvPr/>
        </p:nvSpPr>
        <p:spPr bwMode="auto">
          <a:xfrm>
            <a:off x="5466151" y="1475206"/>
            <a:ext cx="5555307" cy="3385542"/>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public HttpResponseMessage GetProduct(int id)</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Product item = repository.Get(id);</a:t>
            </a:r>
          </a:p>
          <a:p>
            <a:r>
              <a:rPr lang="sr-Latn-RS" altLang="sr-Latn-RS" sz="1000" dirty="0">
                <a:latin typeface="Arial" panose="020B0604020202020204" pitchFamily="34" charset="0"/>
              </a:rPr>
              <a:t>    if (item == null)</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var message = string.Format("Product with id = {0} not found", id);</a:t>
            </a:r>
          </a:p>
          <a:p>
            <a:r>
              <a:rPr lang="sr-Latn-RS" altLang="sr-Latn-RS" sz="1000" dirty="0">
                <a:latin typeface="Arial" panose="020B0604020202020204" pitchFamily="34" charset="0"/>
              </a:rPr>
              <a:t>        return Request.CreateErrorResponse(HttpStatusCode.NotFound, message);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else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Request.CreateResponse(HttpStatusCode.OK, item);</a:t>
            </a:r>
          </a:p>
          <a:p>
            <a:r>
              <a:rPr lang="sr-Latn-RS" altLang="sr-Latn-RS" sz="1000" dirty="0">
                <a:latin typeface="Arial" panose="020B0604020202020204" pitchFamily="34" charset="0"/>
              </a:rPr>
              <a:t>    }</a:t>
            </a:r>
          </a:p>
          <a:p>
            <a:r>
              <a:rPr lang="sr-Latn-RS" altLang="sr-Latn-RS" sz="1000" dirty="0" smtClean="0">
                <a:latin typeface="Arial" panose="020B0604020202020204" pitchFamily="34" charset="0"/>
              </a:rPr>
              <a:t>}</a:t>
            </a:r>
          </a:p>
          <a:p>
            <a:endParaRPr kumimoji="0" lang="sr-Latn-RS" altLang="sr-Latn-RS" sz="1000" b="0" i="0" u="none" strike="noStrike" cap="none" normalizeH="0" baseline="0" dirty="0">
              <a:ln>
                <a:noFill/>
              </a:ln>
              <a:solidFill>
                <a:schemeClr val="tx1"/>
              </a:solidFill>
              <a:effectLst/>
              <a:latin typeface="Arial" panose="020B0604020202020204" pitchFamily="34" charset="0"/>
            </a:endParaRPr>
          </a:p>
          <a:p>
            <a:r>
              <a:rPr lang="en-US" altLang="sr-Latn-RS" sz="1000" dirty="0">
                <a:latin typeface="Arial" panose="020B0604020202020204" pitchFamily="34" charset="0"/>
              </a:rPr>
              <a:t>HTTP/1.1 404 Not Found</a:t>
            </a:r>
          </a:p>
          <a:p>
            <a:r>
              <a:rPr lang="en-US" altLang="sr-Latn-RS" sz="1000" dirty="0">
                <a:latin typeface="Arial" panose="020B0604020202020204" pitchFamily="34" charset="0"/>
              </a:rPr>
              <a:t>Content-Type: application/</a:t>
            </a:r>
            <a:r>
              <a:rPr lang="en-US" altLang="sr-Latn-RS" sz="1000" dirty="0" err="1">
                <a:latin typeface="Arial" panose="020B0604020202020204" pitchFamily="34" charset="0"/>
              </a:rPr>
              <a:t>json</a:t>
            </a:r>
            <a:r>
              <a:rPr lang="en-US" altLang="sr-Latn-RS" sz="1000" dirty="0">
                <a:latin typeface="Arial" panose="020B0604020202020204" pitchFamily="34" charset="0"/>
              </a:rPr>
              <a:t>; charset=utf-8</a:t>
            </a:r>
          </a:p>
          <a:p>
            <a:r>
              <a:rPr lang="en-US" altLang="sr-Latn-RS" sz="1000" dirty="0">
                <a:latin typeface="Arial" panose="020B0604020202020204" pitchFamily="34" charset="0"/>
              </a:rPr>
              <a:t>Date: Thu, 09 Aug 2012 23:27:18 GMT</a:t>
            </a:r>
          </a:p>
          <a:p>
            <a:r>
              <a:rPr lang="en-US" altLang="sr-Latn-RS" sz="1000" dirty="0">
                <a:latin typeface="Arial" panose="020B0604020202020204" pitchFamily="34" charset="0"/>
              </a:rPr>
              <a:t>Content-Length: 51</a:t>
            </a:r>
          </a:p>
          <a:p>
            <a:endParaRPr lang="en-US" altLang="sr-Latn-RS" sz="1000" dirty="0">
              <a:latin typeface="Arial" panose="020B0604020202020204" pitchFamily="34" charset="0"/>
            </a:endParaRPr>
          </a:p>
          <a:p>
            <a:r>
              <a:rPr lang="en-US" altLang="sr-Latn-RS" sz="1000" dirty="0">
                <a:latin typeface="Arial" panose="020B0604020202020204" pitchFamily="34" charset="0"/>
              </a:rPr>
              <a:t>{</a:t>
            </a:r>
          </a:p>
          <a:p>
            <a:r>
              <a:rPr lang="en-US" altLang="sr-Latn-RS" sz="1000" dirty="0">
                <a:latin typeface="Arial" panose="020B0604020202020204" pitchFamily="34" charset="0"/>
              </a:rPr>
              <a:t>  "Message": "Product with id = 12 not found"</a:t>
            </a:r>
          </a:p>
          <a:p>
            <a:r>
              <a:rPr lang="en-U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5135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62989293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51734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IHttpActionResult</a:t>
            </a:r>
            <a:endParaRPr lang="hr-HR" dirty="0"/>
          </a:p>
        </p:txBody>
      </p:sp>
      <p:sp>
        <p:nvSpPr>
          <p:cNvPr id="3" name="Content Placeholder 2"/>
          <p:cNvSpPr>
            <a:spLocks noGrp="1"/>
          </p:cNvSpPr>
          <p:nvPr>
            <p:ph idx="1"/>
          </p:nvPr>
        </p:nvSpPr>
        <p:spPr>
          <a:xfrm>
            <a:off x="838200" y="1825625"/>
            <a:ext cx="10515600" cy="2756103"/>
          </a:xfrm>
        </p:spPr>
        <p:txBody>
          <a:bodyPr>
            <a:normAutofit fontScale="85000" lnSpcReduction="20000"/>
          </a:bodyPr>
          <a:lstStyle/>
          <a:p>
            <a:r>
              <a:rPr lang="hr-HR" dirty="0" smtClean="0"/>
              <a:t>Uveden u Web API 2</a:t>
            </a:r>
          </a:p>
          <a:p>
            <a:r>
              <a:rPr lang="hr-HR" dirty="0" smtClean="0"/>
              <a:t>Preferirani povratni rezultat</a:t>
            </a:r>
          </a:p>
          <a:p>
            <a:pPr lvl="1"/>
            <a:r>
              <a:rPr lang="hr-HR" dirty="0" smtClean="0"/>
              <a:t>Pojednostavljuje </a:t>
            </a:r>
            <a:r>
              <a:rPr lang="hr-HR" dirty="0" err="1" smtClean="0"/>
              <a:t>Unit</a:t>
            </a:r>
            <a:r>
              <a:rPr lang="hr-HR" dirty="0" smtClean="0"/>
              <a:t> Testiranje</a:t>
            </a:r>
          </a:p>
          <a:p>
            <a:pPr lvl="1"/>
            <a:r>
              <a:rPr lang="hr-HR" dirty="0" smtClean="0"/>
              <a:t>Bolja </a:t>
            </a:r>
            <a:r>
              <a:rPr lang="hr-HR" dirty="0" err="1" smtClean="0"/>
              <a:t>enkapsulacija</a:t>
            </a:r>
            <a:r>
              <a:rPr lang="hr-HR" dirty="0" smtClean="0"/>
              <a:t> i separacija odgovornosti (logika za kreiranje Http odgovora je iza fasade-odvojene klase)</a:t>
            </a:r>
          </a:p>
          <a:p>
            <a:pPr lvl="1"/>
            <a:r>
              <a:rPr lang="hr-HR" dirty="0" smtClean="0"/>
              <a:t>Čišće i preglednije akcijske metode</a:t>
            </a:r>
          </a:p>
          <a:p>
            <a:r>
              <a:rPr lang="hr-HR" dirty="0" smtClean="0"/>
              <a:t>Izvršavanje</a:t>
            </a:r>
          </a:p>
          <a:p>
            <a:pPr lvl="1"/>
            <a:r>
              <a:rPr lang="en-US" dirty="0" smtClean="0"/>
              <a:t>Web </a:t>
            </a:r>
            <a:r>
              <a:rPr lang="en-US" dirty="0"/>
              <a:t>API </a:t>
            </a:r>
            <a:r>
              <a:rPr lang="hr-HR" dirty="0" smtClean="0"/>
              <a:t>zove</a:t>
            </a:r>
            <a:r>
              <a:rPr lang="en-US" dirty="0" smtClean="0"/>
              <a:t> </a:t>
            </a:r>
            <a:r>
              <a:rPr lang="en-US" b="1" dirty="0" err="1" smtClean="0"/>
              <a:t>ExecuteAsync</a:t>
            </a:r>
            <a:r>
              <a:rPr lang="en-US" dirty="0"/>
              <a:t> </a:t>
            </a:r>
            <a:r>
              <a:rPr lang="hr-HR" dirty="0" smtClean="0"/>
              <a:t>metodu</a:t>
            </a:r>
            <a:r>
              <a:rPr lang="en-US" dirty="0" smtClean="0"/>
              <a:t> </a:t>
            </a:r>
            <a:r>
              <a:rPr lang="hr-HR" dirty="0" smtClean="0"/>
              <a:t>i kreira</a:t>
            </a:r>
            <a:r>
              <a:rPr lang="en-US" dirty="0"/>
              <a:t> </a:t>
            </a:r>
            <a:r>
              <a:rPr lang="en-US" b="1" dirty="0" err="1" smtClean="0"/>
              <a:t>HttpResponseMessage</a:t>
            </a:r>
            <a:endParaRPr lang="hr-HR" b="1" dirty="0" smtClean="0"/>
          </a:p>
          <a:p>
            <a:pPr lvl="1"/>
            <a:r>
              <a:rPr lang="hr-HR" dirty="0" smtClean="0"/>
              <a:t>Konvertira se</a:t>
            </a:r>
            <a:r>
              <a:rPr lang="en-US" dirty="0"/>
              <a:t> </a:t>
            </a:r>
            <a:r>
              <a:rPr lang="en-US" b="1" dirty="0" err="1"/>
              <a:t>HttpResponseMessage</a:t>
            </a:r>
            <a:r>
              <a:rPr lang="en-US" dirty="0"/>
              <a:t> </a:t>
            </a:r>
            <a:r>
              <a:rPr lang="hr-HR" dirty="0" smtClean="0"/>
              <a:t>u </a:t>
            </a:r>
            <a:r>
              <a:rPr lang="en-US" dirty="0" smtClean="0"/>
              <a:t>HTTP </a:t>
            </a:r>
            <a:r>
              <a:rPr lang="hr-HR" dirty="0" smtClean="0"/>
              <a:t>odgovor</a:t>
            </a:r>
          </a:p>
          <a:p>
            <a:pPr lvl="1"/>
            <a:endParaRPr lang="hr-HR" dirty="0"/>
          </a:p>
        </p:txBody>
      </p:sp>
      <p:sp>
        <p:nvSpPr>
          <p:cNvPr id="4" name="Rectangle 1"/>
          <p:cNvSpPr>
            <a:spLocks noChangeArrowheads="1"/>
          </p:cNvSpPr>
          <p:nvPr/>
        </p:nvSpPr>
        <p:spPr bwMode="auto">
          <a:xfrm>
            <a:off x="838200" y="4857609"/>
            <a:ext cx="9648217" cy="615553"/>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interface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IHttpActionResult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Task&lt;HttpResponseMessage&gt;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ExecuteAsync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(CancellationToken cancellationToken);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1092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endParaRPr lang="hr-HR" dirty="0"/>
          </a:p>
        </p:txBody>
      </p:sp>
      <p:sp>
        <p:nvSpPr>
          <p:cNvPr id="3" name="Content Placeholder 2"/>
          <p:cNvSpPr>
            <a:spLocks noGrp="1"/>
          </p:cNvSpPr>
          <p:nvPr>
            <p:ph idx="1"/>
          </p:nvPr>
        </p:nvSpPr>
        <p:spPr/>
        <p:txBody>
          <a:bodyPr/>
          <a:lstStyle/>
          <a:p>
            <a:r>
              <a:rPr lang="hr-HR" dirty="0" smtClean="0"/>
              <a:t>Do verzije ASP.NET </a:t>
            </a:r>
            <a:r>
              <a:rPr lang="hr-HR" dirty="0" err="1" smtClean="0"/>
              <a:t>Mvc</a:t>
            </a:r>
            <a:r>
              <a:rPr lang="hr-HR" dirty="0" smtClean="0"/>
              <a:t> 5-WebAPI 2.2</a:t>
            </a:r>
          </a:p>
          <a:p>
            <a:pPr lvl="1"/>
            <a:r>
              <a:rPr lang="hr-HR" dirty="0" smtClean="0"/>
              <a:t>Dva </a:t>
            </a:r>
            <a:r>
              <a:rPr lang="hr-HR" dirty="0" err="1" smtClean="0"/>
              <a:t>namespacea</a:t>
            </a:r>
            <a:r>
              <a:rPr lang="hr-HR" dirty="0" smtClean="0"/>
              <a:t> i dva odvojena skupa biblioteka (</a:t>
            </a:r>
            <a:r>
              <a:rPr lang="hr-HR" dirty="0" err="1" smtClean="0"/>
              <a:t>NuGet</a:t>
            </a:r>
            <a:r>
              <a:rPr lang="hr-HR" dirty="0" smtClean="0"/>
              <a:t> </a:t>
            </a:r>
            <a:r>
              <a:rPr lang="hr-HR" dirty="0" err="1" smtClean="0"/>
              <a:t>packages</a:t>
            </a:r>
            <a:r>
              <a:rPr lang="hr-HR" dirty="0" smtClean="0"/>
              <a:t>)</a:t>
            </a:r>
            <a:br>
              <a:rPr lang="hr-HR" dirty="0" smtClean="0"/>
            </a:br>
            <a:r>
              <a:rPr lang="hr-HR" dirty="0" smtClean="0"/>
              <a:t>(</a:t>
            </a:r>
            <a:r>
              <a:rPr lang="hr-HR" dirty="0" err="1" smtClean="0"/>
              <a:t>System.Web.Mvc</a:t>
            </a:r>
            <a:r>
              <a:rPr lang="hr-HR" dirty="0" smtClean="0"/>
              <a:t> vs </a:t>
            </a:r>
            <a:r>
              <a:rPr lang="hr-HR" dirty="0" err="1" smtClean="0"/>
              <a:t>System.Web.Http</a:t>
            </a:r>
            <a:r>
              <a:rPr lang="hr-HR" dirty="0" smtClean="0"/>
              <a:t>)</a:t>
            </a:r>
          </a:p>
          <a:p>
            <a:pPr lvl="1"/>
            <a:r>
              <a:rPr lang="hr-HR" dirty="0" err="1"/>
              <a:t>System.Web.MVC.Controller</a:t>
            </a:r>
            <a:r>
              <a:rPr lang="hr-HR" dirty="0"/>
              <a:t> base </a:t>
            </a:r>
            <a:r>
              <a:rPr lang="hr-HR" dirty="0" err="1"/>
              <a:t>class</a:t>
            </a:r>
            <a:r>
              <a:rPr lang="hr-HR" dirty="0"/>
              <a:t> </a:t>
            </a:r>
            <a:r>
              <a:rPr lang="hr-HR" dirty="0" smtClean="0"/>
              <a:t>vs </a:t>
            </a:r>
            <a:r>
              <a:rPr lang="hr-HR" dirty="0" err="1" smtClean="0"/>
              <a:t>System.Web.Http.ApiController</a:t>
            </a:r>
            <a:r>
              <a:rPr lang="hr-HR" dirty="0" smtClean="0"/>
              <a:t> </a:t>
            </a:r>
            <a:r>
              <a:rPr lang="hr-HR" dirty="0"/>
              <a:t>base </a:t>
            </a:r>
            <a:r>
              <a:rPr lang="hr-HR" dirty="0" err="1" smtClean="0"/>
              <a:t>class</a:t>
            </a:r>
            <a:endParaRPr lang="hr-HR" dirty="0" smtClean="0"/>
          </a:p>
          <a:p>
            <a:r>
              <a:rPr lang="hr-HR" dirty="0" smtClean="0"/>
              <a:t>Od verzije ASP.NET </a:t>
            </a:r>
            <a:r>
              <a:rPr lang="hr-HR" dirty="0" err="1" smtClean="0"/>
              <a:t>Mvc</a:t>
            </a:r>
            <a:r>
              <a:rPr lang="hr-HR" dirty="0" smtClean="0"/>
              <a:t> 6, postoji samo </a:t>
            </a:r>
            <a:r>
              <a:rPr lang="hr-HR" dirty="0" err="1" smtClean="0"/>
              <a:t>Microsoft.AspNet.Mvc.Controller</a:t>
            </a:r>
            <a:r>
              <a:rPr lang="hr-HR" dirty="0" smtClean="0"/>
              <a:t> (i </a:t>
            </a:r>
            <a:r>
              <a:rPr lang="hr-HR" dirty="0" err="1" smtClean="0"/>
              <a:t>Mvc</a:t>
            </a:r>
            <a:r>
              <a:rPr lang="hr-HR" dirty="0" smtClean="0"/>
              <a:t> i </a:t>
            </a:r>
            <a:r>
              <a:rPr lang="hr-HR" dirty="0" err="1" smtClean="0"/>
              <a:t>WebAPI</a:t>
            </a:r>
            <a:r>
              <a:rPr lang="hr-HR" dirty="0" smtClean="0"/>
              <a:t>)</a:t>
            </a:r>
          </a:p>
          <a:p>
            <a:r>
              <a:rPr lang="hr-HR" dirty="0" smtClean="0"/>
              <a:t>ASP.NET Core vs ASP.NET</a:t>
            </a:r>
            <a:endParaRPr lang="hr-HR" dirty="0"/>
          </a:p>
        </p:txBody>
      </p:sp>
    </p:spTree>
    <p:extLst>
      <p:ext uri="{BB962C8B-B14F-4D97-AF65-F5344CB8AC3E}">
        <p14:creationId xmlns:p14="http://schemas.microsoft.com/office/powerpoint/2010/main" val="9067510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IHttpActionResult</a:t>
            </a:r>
            <a:r>
              <a:rPr lang="hr-HR" dirty="0" smtClean="0"/>
              <a:t> II</a:t>
            </a:r>
            <a:r>
              <a:rPr lang="hr-HR" dirty="0"/>
              <a:t/>
            </a:r>
            <a:br>
              <a:rPr lang="hr-HR" dirty="0"/>
            </a:br>
            <a:endParaRPr lang="hr-HR" dirty="0"/>
          </a:p>
        </p:txBody>
      </p:sp>
      <p:sp>
        <p:nvSpPr>
          <p:cNvPr id="5" name="Rectangle 4"/>
          <p:cNvSpPr/>
          <p:nvPr/>
        </p:nvSpPr>
        <p:spPr>
          <a:xfrm>
            <a:off x="838200" y="1485564"/>
            <a:ext cx="10515600" cy="3693319"/>
          </a:xfrm>
          <a:prstGeom prst="rect">
            <a:avLst/>
          </a:prstGeom>
        </p:spPr>
        <p:txBody>
          <a:bodyPr wrap="square">
            <a:spAutoFit/>
          </a:bodyPr>
          <a:lstStyle/>
          <a:p>
            <a:pPr>
              <a:buFont typeface="Arial" panose="020B0604020202020204" pitchFamily="34" charset="0"/>
              <a:buChar char="•"/>
            </a:pPr>
            <a:r>
              <a:rPr lang="hr-HR" dirty="0" smtClean="0">
                <a:solidFill>
                  <a:srgbClr val="333333"/>
                </a:solidFill>
                <a:latin typeface="Open Sans"/>
              </a:rPr>
              <a:t> Jednostavnije i jasnije povratne poruke</a:t>
            </a:r>
          </a:p>
          <a:p>
            <a:pPr>
              <a:buFont typeface="Arial" panose="020B0604020202020204" pitchFamily="34" charset="0"/>
              <a:buChar char="•"/>
            </a:pPr>
            <a:r>
              <a:rPr lang="hr-HR" dirty="0">
                <a:solidFill>
                  <a:srgbClr val="333333"/>
                </a:solidFill>
                <a:latin typeface="Open Sans"/>
              </a:rPr>
              <a:t> Odgovori implementirani u </a:t>
            </a:r>
            <a:r>
              <a:rPr lang="hr-HR" dirty="0" err="1">
                <a:solidFill>
                  <a:srgbClr val="333333"/>
                </a:solidFill>
                <a:latin typeface="Open Sans"/>
              </a:rPr>
              <a:t>ApiController</a:t>
            </a:r>
            <a:r>
              <a:rPr lang="hr-HR" dirty="0">
                <a:solidFill>
                  <a:srgbClr val="333333"/>
                </a:solidFill>
                <a:latin typeface="Open Sans"/>
              </a:rPr>
              <a:t> baznoj </a:t>
            </a:r>
            <a:r>
              <a:rPr lang="hr-HR" dirty="0" smtClean="0">
                <a:solidFill>
                  <a:srgbClr val="333333"/>
                </a:solidFill>
                <a:latin typeface="Open Sans"/>
              </a:rPr>
              <a:t>klasi</a:t>
            </a:r>
            <a:br>
              <a:rPr lang="hr-HR" dirty="0" smtClean="0">
                <a:solidFill>
                  <a:srgbClr val="333333"/>
                </a:solidFill>
                <a:latin typeface="Open Sans"/>
              </a:rPr>
            </a:br>
            <a:endParaRPr lang="hr-HR" dirty="0" smtClean="0">
              <a:solidFill>
                <a:srgbClr val="333333"/>
              </a:solidFill>
              <a:latin typeface="Open Sans"/>
            </a:endParaRPr>
          </a:p>
          <a:p>
            <a:pPr>
              <a:buFont typeface="Arial" panose="020B0604020202020204" pitchFamily="34" charset="0"/>
              <a:buChar char="•"/>
            </a:pPr>
            <a:r>
              <a:rPr lang="hr-HR" dirty="0" smtClean="0">
                <a:solidFill>
                  <a:srgbClr val="333333"/>
                </a:solidFill>
                <a:latin typeface="Open Sans"/>
              </a:rPr>
              <a:t> Microsoft isporučio par standardnih odgovora</a:t>
            </a:r>
          </a:p>
          <a:p>
            <a:pPr lvl="1">
              <a:buFont typeface="Arial" panose="020B0604020202020204" pitchFamily="34" charset="0"/>
              <a:buChar char="•"/>
            </a:pPr>
            <a:r>
              <a:rPr lang="hr-HR" dirty="0" smtClean="0">
                <a:solidFill>
                  <a:srgbClr val="333333"/>
                </a:solidFill>
                <a:latin typeface="Open Sans"/>
              </a:rPr>
              <a:t> </a:t>
            </a:r>
            <a:r>
              <a:rPr lang="en-US" dirty="0" smtClean="0">
                <a:solidFill>
                  <a:srgbClr val="333333"/>
                </a:solidFill>
                <a:latin typeface="Open Sans"/>
              </a:rPr>
              <a:t>Ok</a:t>
            </a:r>
            <a:r>
              <a:rPr lang="hr-HR" dirty="0" smtClean="0">
                <a:solidFill>
                  <a:srgbClr val="333333"/>
                </a:solidFill>
                <a:latin typeface="Open Sans"/>
              </a:rPr>
              <a:t> 	</a:t>
            </a:r>
            <a:r>
              <a:rPr lang="hr-HR" dirty="0" smtClean="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return</a:t>
            </a:r>
            <a:r>
              <a:rPr lang="hr-HR" dirty="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new</a:t>
            </a:r>
            <a:r>
              <a:rPr lang="hr-HR" dirty="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HttpResponseMessage</a:t>
            </a:r>
            <a:r>
              <a:rPr lang="hr-HR" dirty="0">
                <a:solidFill>
                  <a:srgbClr val="333333"/>
                </a:solidFill>
                <a:latin typeface="Open Sans"/>
                <a:sym typeface="Wingdings" panose="05000000000000000000" pitchFamily="2" charset="2"/>
              </a:rPr>
              <a:t>(</a:t>
            </a:r>
            <a:r>
              <a:rPr lang="hr-HR" dirty="0" err="1">
                <a:solidFill>
                  <a:srgbClr val="333333"/>
                </a:solidFill>
                <a:latin typeface="Open Sans"/>
                <a:sym typeface="Wingdings" panose="05000000000000000000" pitchFamily="2" charset="2"/>
              </a:rPr>
              <a:t>HttpStatusCode.OK</a:t>
            </a:r>
            <a:r>
              <a:rPr lang="hr-HR" dirty="0">
                <a:solidFill>
                  <a:srgbClr val="333333"/>
                </a:solidFill>
                <a:latin typeface="Open Sans"/>
                <a:sym typeface="Wingdings" panose="05000000000000000000" pitchFamily="2" charset="2"/>
              </a:rPr>
              <a:t>);</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err="1" smtClean="0">
                <a:solidFill>
                  <a:srgbClr val="333333"/>
                </a:solidFill>
                <a:latin typeface="Open Sans"/>
              </a:rPr>
              <a:t>NotFound</a:t>
            </a:r>
            <a:r>
              <a:rPr lang="hr-HR" dirty="0" smtClean="0">
                <a:solidFill>
                  <a:srgbClr val="333333"/>
                </a:solidFill>
                <a:latin typeface="Open Sans"/>
              </a:rPr>
              <a:t> 	</a:t>
            </a:r>
            <a:r>
              <a:rPr lang="hr-HR" dirty="0" smtClean="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throw</a:t>
            </a:r>
            <a:r>
              <a:rPr lang="hr-HR" dirty="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new</a:t>
            </a:r>
            <a:r>
              <a:rPr lang="hr-HR" dirty="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HttpResponseException</a:t>
            </a:r>
            <a:r>
              <a:rPr lang="hr-HR" dirty="0">
                <a:solidFill>
                  <a:srgbClr val="333333"/>
                </a:solidFill>
                <a:latin typeface="Open Sans"/>
                <a:sym typeface="Wingdings" panose="05000000000000000000" pitchFamily="2" charset="2"/>
              </a:rPr>
              <a:t>(</a:t>
            </a:r>
            <a:r>
              <a:rPr lang="hr-HR" dirty="0" err="1">
                <a:solidFill>
                  <a:srgbClr val="333333"/>
                </a:solidFill>
                <a:latin typeface="Open Sans"/>
                <a:sym typeface="Wingdings" panose="05000000000000000000" pitchFamily="2" charset="2"/>
              </a:rPr>
              <a:t>HttpStatusCode.NotFound</a:t>
            </a:r>
            <a:r>
              <a:rPr lang="hr-HR" dirty="0">
                <a:solidFill>
                  <a:srgbClr val="333333"/>
                </a:solidFill>
                <a:latin typeface="Open Sans"/>
                <a:sym typeface="Wingdings" panose="05000000000000000000" pitchFamily="2" charset="2"/>
              </a:rPr>
              <a:t>);</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smtClean="0">
                <a:solidFill>
                  <a:srgbClr val="333333"/>
                </a:solidFill>
                <a:latin typeface="Open Sans"/>
              </a:rPr>
              <a:t>Exception</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smtClean="0">
                <a:solidFill>
                  <a:srgbClr val="333333"/>
                </a:solidFill>
                <a:latin typeface="Open Sans"/>
              </a:rPr>
              <a:t>Unauthorized</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err="1" smtClean="0">
                <a:solidFill>
                  <a:srgbClr val="333333"/>
                </a:solidFill>
                <a:latin typeface="Open Sans"/>
              </a:rPr>
              <a:t>BadRequest</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smtClean="0">
                <a:solidFill>
                  <a:srgbClr val="333333"/>
                </a:solidFill>
                <a:latin typeface="Open Sans"/>
              </a:rPr>
              <a:t>Conflict</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smtClean="0">
                <a:solidFill>
                  <a:srgbClr val="333333"/>
                </a:solidFill>
                <a:latin typeface="Open Sans"/>
              </a:rPr>
              <a:t>Redirect</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err="1" smtClean="0">
                <a:solidFill>
                  <a:srgbClr val="333333"/>
                </a:solidFill>
                <a:latin typeface="Open Sans"/>
              </a:rPr>
              <a:t>InvalidModelState</a:t>
            </a:r>
            <a:endParaRPr lang="hr-HR" dirty="0" smtClean="0">
              <a:solidFill>
                <a:srgbClr val="333333"/>
              </a:solidFill>
              <a:latin typeface="Open Sans"/>
            </a:endParaRPr>
          </a:p>
          <a:p>
            <a:pPr>
              <a:buFont typeface="Arial" panose="020B0604020202020204" pitchFamily="34" charset="0"/>
              <a:buChar char="•"/>
            </a:pPr>
            <a:endParaRPr lang="en-US" b="0" i="0" dirty="0">
              <a:solidFill>
                <a:srgbClr val="333333"/>
              </a:solidFill>
              <a:effectLst/>
              <a:latin typeface="Open Sans"/>
            </a:endParaRPr>
          </a:p>
        </p:txBody>
      </p:sp>
    </p:spTree>
    <p:extLst>
      <p:ext uri="{BB962C8B-B14F-4D97-AF65-F5344CB8AC3E}">
        <p14:creationId xmlns:p14="http://schemas.microsoft.com/office/powerpoint/2010/main" val="35700386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IHttpActionResult</a:t>
            </a:r>
            <a:endParaRPr lang="hr-HR" dirty="0"/>
          </a:p>
        </p:txBody>
      </p:sp>
      <p:sp>
        <p:nvSpPr>
          <p:cNvPr id="4" name="Rectangle 1"/>
          <p:cNvSpPr>
            <a:spLocks noChangeArrowheads="1"/>
          </p:cNvSpPr>
          <p:nvPr/>
        </p:nvSpPr>
        <p:spPr bwMode="auto">
          <a:xfrm>
            <a:off x="838200" y="1835659"/>
            <a:ext cx="10515600" cy="4616648"/>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hr-HR" sz="1000" dirty="0" smtClean="0"/>
              <a:t>        </a:t>
            </a:r>
            <a:r>
              <a:rPr lang="hr-HR" sz="1000" dirty="0"/>
              <a:t>[</a:t>
            </a:r>
            <a:r>
              <a:rPr lang="hr-HR" sz="1000" dirty="0" err="1"/>
              <a:t>HttpGet</a:t>
            </a:r>
            <a:r>
              <a:rPr lang="hr-HR" sz="1000" dirty="0"/>
              <a:t>]</a:t>
            </a:r>
          </a:p>
          <a:p>
            <a:r>
              <a:rPr lang="hr-HR" sz="1000" dirty="0"/>
              <a:t>        </a:t>
            </a:r>
            <a:r>
              <a:rPr lang="hr-HR" sz="1000" dirty="0" err="1"/>
              <a:t>public</a:t>
            </a:r>
            <a:r>
              <a:rPr lang="hr-HR" sz="1000" dirty="0"/>
              <a:t> </a:t>
            </a:r>
            <a:r>
              <a:rPr lang="hr-HR" sz="1000" dirty="0" err="1"/>
              <a:t>IHttpActionResult</a:t>
            </a:r>
            <a:r>
              <a:rPr lang="hr-HR" sz="1000" dirty="0"/>
              <a:t> </a:t>
            </a:r>
            <a:r>
              <a:rPr lang="hr-HR" sz="1000" dirty="0" err="1" smtClean="0"/>
              <a:t>GetProduct</a:t>
            </a:r>
            <a:r>
              <a:rPr lang="hr-HR" sz="1000" dirty="0" smtClean="0"/>
              <a:t>(</a:t>
            </a:r>
            <a:r>
              <a:rPr lang="hr-HR" sz="1000" dirty="0" err="1" smtClean="0"/>
              <a:t>int</a:t>
            </a:r>
            <a:r>
              <a:rPr lang="hr-HR" sz="1000" dirty="0" smtClean="0"/>
              <a:t> </a:t>
            </a:r>
            <a:r>
              <a:rPr lang="hr-HR" sz="1000" dirty="0" err="1" smtClean="0"/>
              <a:t>productId</a:t>
            </a:r>
            <a:r>
              <a:rPr lang="hr-HR" sz="1000" dirty="0"/>
              <a:t>)</a:t>
            </a:r>
          </a:p>
          <a:p>
            <a:r>
              <a:rPr lang="hr-HR" sz="1000" dirty="0"/>
              <a:t>        {</a:t>
            </a:r>
          </a:p>
          <a:p>
            <a:r>
              <a:rPr lang="hr-HR" sz="1000" dirty="0"/>
              <a:t>            </a:t>
            </a:r>
            <a:r>
              <a:rPr lang="hr-HR" sz="1000" dirty="0" err="1"/>
              <a:t>try</a:t>
            </a:r>
            <a:endParaRPr lang="hr-HR" sz="1000" dirty="0"/>
          </a:p>
          <a:p>
            <a:r>
              <a:rPr lang="hr-HR" sz="1000" dirty="0"/>
              <a:t>            {</a:t>
            </a:r>
          </a:p>
          <a:p>
            <a:r>
              <a:rPr lang="hr-HR" sz="1000" dirty="0"/>
              <a:t>                var </a:t>
            </a:r>
            <a:r>
              <a:rPr lang="hr-HR" sz="1000" dirty="0" err="1" smtClean="0"/>
              <a:t>product</a:t>
            </a:r>
            <a:r>
              <a:rPr lang="hr-HR" sz="1000" dirty="0" smtClean="0"/>
              <a:t> </a:t>
            </a:r>
            <a:r>
              <a:rPr lang="hr-HR" sz="1000" dirty="0"/>
              <a:t>= _</a:t>
            </a:r>
            <a:r>
              <a:rPr lang="hr-HR" sz="1000" dirty="0" err="1" smtClean="0"/>
              <a:t>productService.GetFullProduct</a:t>
            </a:r>
            <a:r>
              <a:rPr lang="hr-HR" sz="1000" dirty="0" smtClean="0"/>
              <a:t>(</a:t>
            </a:r>
            <a:r>
              <a:rPr lang="hr-HR" sz="1000" dirty="0" err="1" smtClean="0"/>
              <a:t>productId</a:t>
            </a:r>
            <a:r>
              <a:rPr lang="hr-HR" sz="1000" dirty="0"/>
              <a:t>);</a:t>
            </a:r>
          </a:p>
          <a:p>
            <a:endParaRPr lang="hr-HR" sz="1000" dirty="0"/>
          </a:p>
          <a:p>
            <a:r>
              <a:rPr lang="hr-HR" sz="1000" dirty="0"/>
              <a:t>                </a:t>
            </a:r>
            <a:r>
              <a:rPr lang="hr-HR" sz="1000" dirty="0" err="1"/>
              <a:t>if</a:t>
            </a:r>
            <a:r>
              <a:rPr lang="hr-HR" sz="1000" dirty="0"/>
              <a:t> </a:t>
            </a:r>
            <a:r>
              <a:rPr lang="hr-HR" sz="1000" dirty="0" smtClean="0"/>
              <a:t>(</a:t>
            </a:r>
            <a:r>
              <a:rPr lang="hr-HR" sz="1000" dirty="0" err="1" smtClean="0"/>
              <a:t>product</a:t>
            </a:r>
            <a:r>
              <a:rPr lang="hr-HR" sz="1000" dirty="0" smtClean="0"/>
              <a:t> </a:t>
            </a:r>
            <a:r>
              <a:rPr lang="hr-HR" sz="1000" dirty="0"/>
              <a:t>== </a:t>
            </a:r>
            <a:r>
              <a:rPr lang="hr-HR" sz="1000" dirty="0" err="1"/>
              <a:t>null</a:t>
            </a:r>
            <a:r>
              <a:rPr lang="hr-HR" sz="1000" dirty="0"/>
              <a:t>)</a:t>
            </a:r>
          </a:p>
          <a:p>
            <a:r>
              <a:rPr lang="hr-HR" sz="1000" dirty="0"/>
              <a:t>                {</a:t>
            </a:r>
          </a:p>
          <a:p>
            <a:r>
              <a:rPr lang="hr-HR" sz="1000" dirty="0"/>
              <a:t>                    </a:t>
            </a:r>
            <a:r>
              <a:rPr lang="hr-HR" sz="1000" dirty="0" err="1"/>
              <a:t>return</a:t>
            </a:r>
            <a:r>
              <a:rPr lang="hr-HR" sz="1000" dirty="0"/>
              <a:t> </a:t>
            </a:r>
            <a:r>
              <a:rPr lang="hr-HR" sz="1000" dirty="0" err="1"/>
              <a:t>NotFound</a:t>
            </a:r>
            <a:r>
              <a:rPr lang="hr-HR" sz="1000" dirty="0"/>
              <a:t>();</a:t>
            </a:r>
          </a:p>
          <a:p>
            <a:r>
              <a:rPr lang="hr-HR" sz="1000" dirty="0"/>
              <a:t>                }</a:t>
            </a:r>
          </a:p>
          <a:p>
            <a:endParaRPr lang="hr-HR" sz="1000" dirty="0"/>
          </a:p>
          <a:p>
            <a:r>
              <a:rPr lang="hr-HR" sz="1000" dirty="0"/>
              <a:t>                var model = </a:t>
            </a:r>
            <a:r>
              <a:rPr lang="hr-HR" sz="1000" dirty="0" err="1" smtClean="0"/>
              <a:t>product.ToDetailModel</a:t>
            </a:r>
            <a:r>
              <a:rPr lang="hr-HR" sz="1000" dirty="0"/>
              <a:t>();</a:t>
            </a:r>
          </a:p>
          <a:p>
            <a:endParaRPr lang="hr-HR" sz="1000" dirty="0"/>
          </a:p>
          <a:p>
            <a:r>
              <a:rPr lang="hr-HR" sz="1000" dirty="0"/>
              <a:t>                </a:t>
            </a:r>
            <a:r>
              <a:rPr lang="hr-HR" sz="1000" dirty="0" err="1" smtClean="0"/>
              <a:t>model.ProductRights</a:t>
            </a:r>
            <a:r>
              <a:rPr lang="hr-HR" sz="1000" dirty="0" smtClean="0"/>
              <a:t> </a:t>
            </a:r>
            <a:r>
              <a:rPr lang="hr-HR" sz="1000" dirty="0"/>
              <a:t>= </a:t>
            </a:r>
            <a:r>
              <a:rPr lang="hr-HR" sz="1000" dirty="0" smtClean="0"/>
              <a:t>_</a:t>
            </a:r>
            <a:r>
              <a:rPr lang="hr-HR" sz="1000" dirty="0" err="1" smtClean="0"/>
              <a:t>productSecurityManager.GetProductRights</a:t>
            </a:r>
            <a:r>
              <a:rPr lang="hr-HR" sz="1000" dirty="0" smtClean="0"/>
              <a:t>(</a:t>
            </a:r>
            <a:r>
              <a:rPr lang="hr-HR" sz="1000" dirty="0" err="1" smtClean="0"/>
              <a:t>product</a:t>
            </a:r>
            <a:r>
              <a:rPr lang="hr-HR" sz="1000" dirty="0" smtClean="0"/>
              <a:t>);</a:t>
            </a:r>
            <a:endParaRPr lang="hr-HR" sz="1000" dirty="0"/>
          </a:p>
          <a:p>
            <a:endParaRPr lang="hr-HR" sz="1000" dirty="0"/>
          </a:p>
          <a:p>
            <a:r>
              <a:rPr lang="hr-HR" sz="1000" dirty="0"/>
              <a:t>                </a:t>
            </a:r>
            <a:r>
              <a:rPr lang="hr-HR" sz="1000" dirty="0" err="1"/>
              <a:t>if</a:t>
            </a:r>
            <a:r>
              <a:rPr lang="hr-HR" sz="1000" dirty="0"/>
              <a:t> (</a:t>
            </a:r>
            <a:r>
              <a:rPr lang="hr-HR" sz="1000" dirty="0" err="1" smtClean="0"/>
              <a:t>model.ProductRights.CanAccess</a:t>
            </a:r>
            <a:r>
              <a:rPr lang="hr-HR" sz="1000" dirty="0" smtClean="0"/>
              <a:t> </a:t>
            </a:r>
            <a:r>
              <a:rPr lang="hr-HR" sz="1000" dirty="0"/>
              <a:t>== </a:t>
            </a:r>
            <a:r>
              <a:rPr lang="hr-HR" sz="1000" dirty="0" err="1"/>
              <a:t>false</a:t>
            </a:r>
            <a:r>
              <a:rPr lang="hr-HR" sz="1000" dirty="0"/>
              <a:t>)</a:t>
            </a:r>
          </a:p>
          <a:p>
            <a:r>
              <a:rPr lang="hr-HR" sz="1000" dirty="0"/>
              <a:t>                {</a:t>
            </a:r>
          </a:p>
          <a:p>
            <a:r>
              <a:rPr lang="hr-HR" sz="1000" dirty="0"/>
              <a:t>                    var </a:t>
            </a:r>
            <a:r>
              <a:rPr lang="hr-HR" sz="1000" dirty="0" err="1"/>
              <a:t>response</a:t>
            </a:r>
            <a:r>
              <a:rPr lang="hr-HR" sz="1000" dirty="0"/>
              <a:t> = </a:t>
            </a:r>
            <a:r>
              <a:rPr lang="hr-HR" sz="1000" dirty="0" err="1"/>
              <a:t>new</a:t>
            </a:r>
            <a:r>
              <a:rPr lang="hr-HR" sz="1000" dirty="0"/>
              <a:t> </a:t>
            </a:r>
            <a:r>
              <a:rPr lang="hr-HR" sz="1000" dirty="0" err="1"/>
              <a:t>HttpResponseMessage</a:t>
            </a:r>
            <a:r>
              <a:rPr lang="hr-HR" sz="1000" dirty="0"/>
              <a:t>(</a:t>
            </a:r>
            <a:r>
              <a:rPr lang="hr-HR" sz="1000" dirty="0" err="1"/>
              <a:t>HttpStatusCode.Forbidden</a:t>
            </a:r>
            <a:r>
              <a:rPr lang="hr-HR" sz="1000" dirty="0"/>
              <a:t>);</a:t>
            </a:r>
          </a:p>
          <a:p>
            <a:r>
              <a:rPr lang="hr-HR" sz="1000" dirty="0"/>
              <a:t>                    </a:t>
            </a:r>
            <a:r>
              <a:rPr lang="hr-HR" sz="1000" dirty="0" err="1"/>
              <a:t>response.ReasonPhrase</a:t>
            </a:r>
            <a:r>
              <a:rPr lang="hr-HR" sz="1000" dirty="0"/>
              <a:t> = "Korisnik nema pravo pristupa";</a:t>
            </a:r>
          </a:p>
          <a:p>
            <a:r>
              <a:rPr lang="hr-HR" sz="1000" dirty="0"/>
              <a:t>                    </a:t>
            </a:r>
            <a:r>
              <a:rPr lang="hr-HR" sz="1000" dirty="0" err="1"/>
              <a:t>return</a:t>
            </a:r>
            <a:r>
              <a:rPr lang="hr-HR" sz="1000" dirty="0"/>
              <a:t> </a:t>
            </a:r>
            <a:r>
              <a:rPr lang="hr-HR" sz="1000" dirty="0" err="1"/>
              <a:t>ResponseMessage</a:t>
            </a:r>
            <a:r>
              <a:rPr lang="hr-HR" sz="1000" dirty="0"/>
              <a:t>(</a:t>
            </a:r>
            <a:r>
              <a:rPr lang="hr-HR" sz="1000" dirty="0" err="1"/>
              <a:t>response</a:t>
            </a:r>
            <a:r>
              <a:rPr lang="hr-HR" sz="1000" dirty="0"/>
              <a:t>);</a:t>
            </a:r>
          </a:p>
          <a:p>
            <a:r>
              <a:rPr lang="hr-HR" sz="1000" dirty="0"/>
              <a:t>                }</a:t>
            </a:r>
          </a:p>
          <a:p>
            <a:endParaRPr lang="hr-HR" sz="1000" dirty="0"/>
          </a:p>
          <a:p>
            <a:r>
              <a:rPr lang="hr-HR" sz="1000" dirty="0"/>
              <a:t>                </a:t>
            </a:r>
            <a:r>
              <a:rPr lang="hr-HR" sz="1000" dirty="0" err="1"/>
              <a:t>return</a:t>
            </a:r>
            <a:r>
              <a:rPr lang="hr-HR" sz="1000" dirty="0"/>
              <a:t> Ok(model);</a:t>
            </a:r>
          </a:p>
          <a:p>
            <a:r>
              <a:rPr lang="hr-HR" sz="1000" dirty="0"/>
              <a:t>            }</a:t>
            </a:r>
          </a:p>
          <a:p>
            <a:r>
              <a:rPr lang="hr-HR" sz="1000" dirty="0"/>
              <a:t>            </a:t>
            </a:r>
            <a:r>
              <a:rPr lang="hr-HR" sz="1000" dirty="0" err="1"/>
              <a:t>catch</a:t>
            </a:r>
            <a:r>
              <a:rPr lang="hr-HR" sz="1000" dirty="0"/>
              <a:t> (</a:t>
            </a:r>
            <a:r>
              <a:rPr lang="hr-HR" sz="1000" dirty="0" err="1"/>
              <a:t>Exception</a:t>
            </a:r>
            <a:r>
              <a:rPr lang="hr-HR" sz="1000" dirty="0"/>
              <a:t> ex)</a:t>
            </a:r>
          </a:p>
          <a:p>
            <a:r>
              <a:rPr lang="hr-HR" sz="1000" dirty="0"/>
              <a:t>            {</a:t>
            </a:r>
          </a:p>
          <a:p>
            <a:r>
              <a:rPr lang="hr-HR" sz="1000" dirty="0"/>
              <a:t> </a:t>
            </a:r>
            <a:r>
              <a:rPr lang="hr-HR" sz="1000" dirty="0" smtClean="0"/>
              <a:t>                   </a:t>
            </a:r>
            <a:r>
              <a:rPr lang="hr-HR" sz="1000" dirty="0" err="1" smtClean="0"/>
              <a:t>return</a:t>
            </a:r>
            <a:r>
              <a:rPr lang="hr-HR" sz="1000" dirty="0" smtClean="0"/>
              <a:t> </a:t>
            </a:r>
            <a:r>
              <a:rPr lang="hr-HR" sz="1000" dirty="0" err="1" smtClean="0"/>
              <a:t>InternalServerError</a:t>
            </a:r>
            <a:r>
              <a:rPr lang="hr-HR" sz="1000" dirty="0" smtClean="0"/>
              <a:t>(ex);</a:t>
            </a:r>
            <a:endParaRPr lang="hr-HR" sz="1000" dirty="0"/>
          </a:p>
          <a:p>
            <a:r>
              <a:rPr lang="hr-HR" sz="1000" dirty="0"/>
              <a:t>            }</a:t>
            </a:r>
          </a:p>
          <a:p>
            <a:r>
              <a:rPr lang="hr-HR" sz="1000" dirty="0"/>
              <a:t>        }</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61519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IHttpActionResult</a:t>
            </a:r>
            <a:r>
              <a:rPr lang="hr-HR" dirty="0" smtClean="0"/>
              <a:t> – </a:t>
            </a:r>
            <a:r>
              <a:rPr lang="hr-HR" dirty="0" err="1" smtClean="0"/>
              <a:t>custom</a:t>
            </a:r>
            <a:r>
              <a:rPr lang="hr-HR" dirty="0" smtClean="0"/>
              <a:t> </a:t>
            </a:r>
            <a:r>
              <a:rPr lang="hr-HR" dirty="0" err="1" smtClean="0"/>
              <a:t>response</a:t>
            </a:r>
            <a:r>
              <a:rPr lang="hr-HR" dirty="0"/>
              <a:t/>
            </a:r>
            <a:br>
              <a:rPr lang="hr-HR" dirty="0"/>
            </a:br>
            <a:endParaRPr lang="hr-HR" dirty="0"/>
          </a:p>
        </p:txBody>
      </p:sp>
      <p:sp>
        <p:nvSpPr>
          <p:cNvPr id="4" name="Rectangle 1"/>
          <p:cNvSpPr>
            <a:spLocks noChangeArrowheads="1"/>
          </p:cNvSpPr>
          <p:nvPr/>
        </p:nvSpPr>
        <p:spPr bwMode="auto">
          <a:xfrm>
            <a:off x="838200" y="1136223"/>
            <a:ext cx="10436157" cy="3077766"/>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hr-HR" sz="1000" dirty="0" err="1"/>
              <a:t>public</a:t>
            </a:r>
            <a:r>
              <a:rPr lang="hr-HR" sz="1000" dirty="0"/>
              <a:t> </a:t>
            </a:r>
            <a:r>
              <a:rPr lang="hr-HR" sz="1000" dirty="0" err="1"/>
              <a:t>class</a:t>
            </a:r>
            <a:r>
              <a:rPr lang="hr-HR" sz="1000" dirty="0"/>
              <a:t> </a:t>
            </a:r>
            <a:r>
              <a:rPr lang="hr-HR" sz="1000" dirty="0" err="1"/>
              <a:t>TextResult</a:t>
            </a:r>
            <a:r>
              <a:rPr lang="hr-HR" sz="1000" dirty="0"/>
              <a:t> : </a:t>
            </a:r>
            <a:r>
              <a:rPr lang="hr-HR" sz="1000" dirty="0" err="1"/>
              <a:t>IHttpActionResult</a:t>
            </a:r>
            <a:endParaRPr lang="hr-HR" sz="1000" dirty="0"/>
          </a:p>
          <a:p>
            <a:r>
              <a:rPr lang="hr-HR" sz="1000" dirty="0"/>
              <a:t>{</a:t>
            </a:r>
          </a:p>
          <a:p>
            <a:r>
              <a:rPr lang="hr-HR" sz="1000" dirty="0"/>
              <a:t>    </a:t>
            </a:r>
            <a:r>
              <a:rPr lang="hr-HR" sz="1000" dirty="0" err="1"/>
              <a:t>string</a:t>
            </a:r>
            <a:r>
              <a:rPr lang="hr-HR" sz="1000" dirty="0"/>
              <a:t> _</a:t>
            </a:r>
            <a:r>
              <a:rPr lang="hr-HR" sz="1000" dirty="0" err="1"/>
              <a:t>value</a:t>
            </a:r>
            <a:r>
              <a:rPr lang="hr-HR" sz="1000" dirty="0"/>
              <a:t>;</a:t>
            </a:r>
          </a:p>
          <a:p>
            <a:r>
              <a:rPr lang="hr-HR" sz="1000" dirty="0"/>
              <a:t>    </a:t>
            </a:r>
            <a:r>
              <a:rPr lang="hr-HR" sz="1000" dirty="0" err="1"/>
              <a:t>HttpRequestMessage</a:t>
            </a:r>
            <a:r>
              <a:rPr lang="hr-HR" sz="1000" dirty="0"/>
              <a:t> _</a:t>
            </a:r>
            <a:r>
              <a:rPr lang="hr-HR" sz="1000" dirty="0" err="1"/>
              <a:t>request</a:t>
            </a:r>
            <a:r>
              <a:rPr lang="hr-HR" sz="1000" dirty="0"/>
              <a:t>;</a:t>
            </a:r>
          </a:p>
          <a:p>
            <a:endParaRPr lang="hr-HR" sz="1000" dirty="0"/>
          </a:p>
          <a:p>
            <a:r>
              <a:rPr lang="hr-HR" sz="1000" dirty="0"/>
              <a:t>    </a:t>
            </a:r>
            <a:r>
              <a:rPr lang="hr-HR" sz="1000" dirty="0" err="1"/>
              <a:t>public</a:t>
            </a:r>
            <a:r>
              <a:rPr lang="hr-HR" sz="1000" dirty="0"/>
              <a:t> </a:t>
            </a:r>
            <a:r>
              <a:rPr lang="hr-HR" sz="1000" dirty="0" err="1"/>
              <a:t>TextResult</a:t>
            </a:r>
            <a:r>
              <a:rPr lang="hr-HR" sz="1000" dirty="0"/>
              <a:t>(</a:t>
            </a:r>
            <a:r>
              <a:rPr lang="hr-HR" sz="1000" dirty="0" err="1"/>
              <a:t>string</a:t>
            </a:r>
            <a:r>
              <a:rPr lang="hr-HR" sz="1000" dirty="0"/>
              <a:t> </a:t>
            </a:r>
            <a:r>
              <a:rPr lang="hr-HR" sz="1000" dirty="0" err="1"/>
              <a:t>value</a:t>
            </a:r>
            <a:r>
              <a:rPr lang="hr-HR" sz="1000" dirty="0"/>
              <a:t>, </a:t>
            </a:r>
            <a:r>
              <a:rPr lang="hr-HR" sz="1000" dirty="0" err="1"/>
              <a:t>HttpRequestMessage</a:t>
            </a:r>
            <a:r>
              <a:rPr lang="hr-HR" sz="1000" dirty="0"/>
              <a:t> </a:t>
            </a:r>
            <a:r>
              <a:rPr lang="hr-HR" sz="1000" dirty="0" err="1"/>
              <a:t>request</a:t>
            </a:r>
            <a:r>
              <a:rPr lang="hr-HR" sz="1000" dirty="0"/>
              <a:t>)</a:t>
            </a:r>
          </a:p>
          <a:p>
            <a:r>
              <a:rPr lang="hr-HR" sz="1000" dirty="0"/>
              <a:t>    {</a:t>
            </a:r>
          </a:p>
          <a:p>
            <a:r>
              <a:rPr lang="hr-HR" sz="1000" dirty="0"/>
              <a:t>        _</a:t>
            </a:r>
            <a:r>
              <a:rPr lang="hr-HR" sz="1000" dirty="0" err="1"/>
              <a:t>value</a:t>
            </a:r>
            <a:r>
              <a:rPr lang="hr-HR" sz="1000" dirty="0"/>
              <a:t> = </a:t>
            </a:r>
            <a:r>
              <a:rPr lang="hr-HR" sz="1000" dirty="0" err="1"/>
              <a:t>value</a:t>
            </a:r>
            <a:r>
              <a:rPr lang="hr-HR" sz="1000" dirty="0"/>
              <a:t>;</a:t>
            </a:r>
          </a:p>
          <a:p>
            <a:r>
              <a:rPr lang="hr-HR" sz="1000" dirty="0"/>
              <a:t>        _</a:t>
            </a:r>
            <a:r>
              <a:rPr lang="hr-HR" sz="1000" dirty="0" err="1"/>
              <a:t>request</a:t>
            </a:r>
            <a:r>
              <a:rPr lang="hr-HR" sz="1000" dirty="0"/>
              <a:t> = </a:t>
            </a:r>
            <a:r>
              <a:rPr lang="hr-HR" sz="1000" dirty="0" err="1"/>
              <a:t>request</a:t>
            </a:r>
            <a:r>
              <a:rPr lang="hr-HR" sz="1000" dirty="0"/>
              <a:t>;</a:t>
            </a:r>
          </a:p>
          <a:p>
            <a:r>
              <a:rPr lang="hr-HR" sz="1000" dirty="0"/>
              <a:t>    }</a:t>
            </a:r>
          </a:p>
          <a:p>
            <a:r>
              <a:rPr lang="hr-HR" sz="1000" dirty="0"/>
              <a:t>    </a:t>
            </a:r>
            <a:r>
              <a:rPr lang="hr-HR" sz="1000" dirty="0" err="1"/>
              <a:t>public</a:t>
            </a:r>
            <a:r>
              <a:rPr lang="hr-HR" sz="1000" dirty="0"/>
              <a:t> </a:t>
            </a:r>
            <a:r>
              <a:rPr lang="hr-HR" sz="1000" dirty="0" err="1"/>
              <a:t>Task</a:t>
            </a:r>
            <a:r>
              <a:rPr lang="hr-HR" sz="1000" dirty="0"/>
              <a:t>&lt;</a:t>
            </a:r>
            <a:r>
              <a:rPr lang="hr-HR" sz="1000" dirty="0" err="1"/>
              <a:t>HttpResponseMessage</a:t>
            </a:r>
            <a:r>
              <a:rPr lang="hr-HR" sz="1000" dirty="0"/>
              <a:t>&gt; </a:t>
            </a:r>
            <a:r>
              <a:rPr lang="hr-HR" sz="1000" dirty="0" err="1"/>
              <a:t>ExecuteAsync</a:t>
            </a:r>
            <a:r>
              <a:rPr lang="hr-HR" sz="1000" dirty="0"/>
              <a:t>(</a:t>
            </a:r>
            <a:r>
              <a:rPr lang="hr-HR" sz="1000" dirty="0" err="1"/>
              <a:t>CancellationToken</a:t>
            </a:r>
            <a:r>
              <a:rPr lang="hr-HR" sz="1000" dirty="0"/>
              <a:t> </a:t>
            </a:r>
            <a:r>
              <a:rPr lang="hr-HR" sz="1000" dirty="0" err="1"/>
              <a:t>cancellationToken</a:t>
            </a:r>
            <a:r>
              <a:rPr lang="hr-HR" sz="1000" dirty="0"/>
              <a:t>)</a:t>
            </a:r>
          </a:p>
          <a:p>
            <a:r>
              <a:rPr lang="hr-HR" sz="1000" dirty="0"/>
              <a:t>    {</a:t>
            </a:r>
          </a:p>
          <a:p>
            <a:r>
              <a:rPr lang="hr-HR" sz="1000" dirty="0"/>
              <a:t>        var </a:t>
            </a:r>
            <a:r>
              <a:rPr lang="hr-HR" sz="1000" dirty="0" err="1"/>
              <a:t>response</a:t>
            </a:r>
            <a:r>
              <a:rPr lang="hr-HR" sz="1000" dirty="0"/>
              <a:t> = </a:t>
            </a:r>
            <a:r>
              <a:rPr lang="hr-HR" sz="1000" dirty="0" err="1"/>
              <a:t>new</a:t>
            </a:r>
            <a:r>
              <a:rPr lang="hr-HR" sz="1000" dirty="0"/>
              <a:t> </a:t>
            </a:r>
            <a:r>
              <a:rPr lang="hr-HR" sz="1000" dirty="0" err="1"/>
              <a:t>HttpResponseMessage</a:t>
            </a:r>
            <a:r>
              <a:rPr lang="hr-HR" sz="1000" dirty="0"/>
              <a:t>()</a:t>
            </a:r>
          </a:p>
          <a:p>
            <a:r>
              <a:rPr lang="hr-HR" sz="1000" dirty="0"/>
              <a:t>        {</a:t>
            </a:r>
          </a:p>
          <a:p>
            <a:r>
              <a:rPr lang="hr-HR" sz="1000" dirty="0"/>
              <a:t>            </a:t>
            </a:r>
            <a:r>
              <a:rPr lang="hr-HR" sz="1000" dirty="0" err="1"/>
              <a:t>Content</a:t>
            </a:r>
            <a:r>
              <a:rPr lang="hr-HR" sz="1000" dirty="0"/>
              <a:t> = </a:t>
            </a:r>
            <a:r>
              <a:rPr lang="hr-HR" sz="1000" dirty="0" err="1"/>
              <a:t>new</a:t>
            </a:r>
            <a:r>
              <a:rPr lang="hr-HR" sz="1000" dirty="0"/>
              <a:t> </a:t>
            </a:r>
            <a:r>
              <a:rPr lang="hr-HR" sz="1000" dirty="0" err="1"/>
              <a:t>StringContent</a:t>
            </a:r>
            <a:r>
              <a:rPr lang="hr-HR" sz="1000" dirty="0"/>
              <a:t>(_</a:t>
            </a:r>
            <a:r>
              <a:rPr lang="hr-HR" sz="1000" dirty="0" err="1"/>
              <a:t>value</a:t>
            </a:r>
            <a:r>
              <a:rPr lang="hr-HR" sz="1000" dirty="0"/>
              <a:t>),</a:t>
            </a:r>
          </a:p>
          <a:p>
            <a:r>
              <a:rPr lang="hr-HR" sz="1000" dirty="0"/>
              <a:t>            </a:t>
            </a:r>
            <a:r>
              <a:rPr lang="hr-HR" sz="1000" dirty="0" err="1"/>
              <a:t>RequestMessage</a:t>
            </a:r>
            <a:r>
              <a:rPr lang="hr-HR" sz="1000" dirty="0"/>
              <a:t> = _</a:t>
            </a:r>
            <a:r>
              <a:rPr lang="hr-HR" sz="1000" dirty="0" err="1"/>
              <a:t>request</a:t>
            </a:r>
            <a:endParaRPr lang="hr-HR" sz="1000" dirty="0"/>
          </a:p>
          <a:p>
            <a:r>
              <a:rPr lang="hr-HR" sz="1000" dirty="0"/>
              <a:t>        };</a:t>
            </a:r>
          </a:p>
          <a:p>
            <a:r>
              <a:rPr lang="hr-HR" sz="1000" dirty="0"/>
              <a:t>        </a:t>
            </a:r>
            <a:r>
              <a:rPr lang="hr-HR" sz="1000" dirty="0" err="1"/>
              <a:t>return</a:t>
            </a:r>
            <a:r>
              <a:rPr lang="hr-HR" sz="1000" dirty="0"/>
              <a:t> </a:t>
            </a:r>
            <a:r>
              <a:rPr lang="hr-HR" sz="1000" dirty="0" err="1"/>
              <a:t>Task.FromResult</a:t>
            </a:r>
            <a:r>
              <a:rPr lang="hr-HR" sz="1000" dirty="0"/>
              <a:t>(</a:t>
            </a:r>
            <a:r>
              <a:rPr lang="hr-HR" sz="1000" dirty="0" err="1"/>
              <a:t>response</a:t>
            </a:r>
            <a:r>
              <a:rPr lang="hr-HR" sz="1000" dirty="0"/>
              <a:t>);</a:t>
            </a:r>
          </a:p>
          <a:p>
            <a:r>
              <a:rPr lang="hr-HR" sz="1000" dirty="0"/>
              <a:t>    }</a:t>
            </a:r>
          </a:p>
          <a:p>
            <a:r>
              <a:rPr lang="hr-HR" sz="1000" dirty="0"/>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38200" y="4365357"/>
            <a:ext cx="10436157" cy="221293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public class ValuesController : ApiController</a:t>
            </a:r>
          </a:p>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a:t>
            </a:r>
          </a:p>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    public IHttpActionResult Get()</a:t>
            </a:r>
          </a:p>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    {</a:t>
            </a:r>
          </a:p>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        return new TextResult("hello", Request);</a:t>
            </a:r>
          </a:p>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    }</a:t>
            </a:r>
          </a:p>
          <a:p>
            <a:pPr lvl="0" eaLnBrk="0" fontAlgn="base" hangingPunct="0">
              <a:spcBef>
                <a:spcPct val="0"/>
              </a:spcBef>
              <a:spcAft>
                <a:spcPct val="0"/>
              </a:spcAft>
            </a:pPr>
            <a:r>
              <a:rPr lang="sr-Latn-RS" altLang="sr-Latn-RS" sz="1000" dirty="0" smtClean="0">
                <a:solidFill>
                  <a:srgbClr val="0101FD"/>
                </a:solidFill>
                <a:latin typeface="Consolas" panose="020B0609020204030204" pitchFamily="49" charset="0"/>
              </a:rPr>
              <a:t>}</a:t>
            </a:r>
          </a:p>
          <a:p>
            <a:pPr lvl="0" eaLnBrk="0" fontAlgn="base" hangingPunct="0">
              <a:spcBef>
                <a:spcPct val="0"/>
              </a:spcBef>
              <a:spcAft>
                <a:spcPct val="0"/>
              </a:spcAft>
            </a:pPr>
            <a:endParaRPr kumimoji="0" lang="sr-Latn-RS" altLang="sr-Latn-RS" sz="1000" b="0" i="0" u="none" strike="noStrike" cap="none" normalizeH="0" baseline="0" dirty="0">
              <a:ln>
                <a:noFill/>
              </a:ln>
              <a:solidFill>
                <a:srgbClr val="0101FD"/>
              </a:solidFill>
              <a:effectLst/>
              <a:latin typeface="Consolas" panose="020B0609020204030204" pitchFamily="49" charset="0"/>
            </a:endParaRPr>
          </a:p>
          <a:p>
            <a:pPr lvl="0" eaLnBrk="0" fontAlgn="base" hangingPunct="0">
              <a:spcBef>
                <a:spcPct val="0"/>
              </a:spcBef>
              <a:spcAft>
                <a:spcPct val="0"/>
              </a:spcAft>
            </a:pPr>
            <a:r>
              <a:rPr lang="sr-Latn-RS" altLang="sr-Latn-RS" sz="1000" dirty="0" smtClean="0">
                <a:solidFill>
                  <a:srgbClr val="0101FD"/>
                </a:solidFill>
                <a:latin typeface="Consolas" panose="020B0609020204030204" pitchFamily="49" charset="0"/>
              </a:rPr>
              <a:t>ODGOVOR:</a:t>
            </a:r>
          </a:p>
          <a:p>
            <a:pPr lvl="0" eaLnBrk="0" fontAlgn="base" hangingPunct="0">
              <a:spcBef>
                <a:spcPct val="0"/>
              </a:spcBef>
              <a:spcAft>
                <a:spcPct val="0"/>
              </a:spcAft>
            </a:pPr>
            <a:r>
              <a:rPr lang="en-US" altLang="sr-Latn-RS" sz="1200" dirty="0">
                <a:latin typeface="Arial" panose="020B0604020202020204" pitchFamily="34" charset="0"/>
              </a:rPr>
              <a:t>HTTP/1.1 200 OK</a:t>
            </a:r>
          </a:p>
          <a:p>
            <a:pPr lvl="0" eaLnBrk="0" fontAlgn="base" hangingPunct="0">
              <a:spcBef>
                <a:spcPct val="0"/>
              </a:spcBef>
              <a:spcAft>
                <a:spcPct val="0"/>
              </a:spcAft>
            </a:pPr>
            <a:r>
              <a:rPr lang="en-US" altLang="sr-Latn-RS" sz="1200" dirty="0">
                <a:latin typeface="Arial" panose="020B0604020202020204" pitchFamily="34" charset="0"/>
              </a:rPr>
              <a:t>Content-Length: 5</a:t>
            </a:r>
          </a:p>
          <a:p>
            <a:pPr lvl="0" eaLnBrk="0" fontAlgn="base" hangingPunct="0">
              <a:spcBef>
                <a:spcPct val="0"/>
              </a:spcBef>
              <a:spcAft>
                <a:spcPct val="0"/>
              </a:spcAft>
            </a:pPr>
            <a:r>
              <a:rPr lang="en-US" altLang="sr-Latn-RS" sz="1200" dirty="0">
                <a:latin typeface="Arial" panose="020B0604020202020204" pitchFamily="34" charset="0"/>
              </a:rPr>
              <a:t>Content-Type: text/plain; charset=utf-8</a:t>
            </a:r>
          </a:p>
          <a:p>
            <a:pPr lvl="0" eaLnBrk="0" fontAlgn="base" hangingPunct="0">
              <a:spcBef>
                <a:spcPct val="0"/>
              </a:spcBef>
              <a:spcAft>
                <a:spcPct val="0"/>
              </a:spcAft>
            </a:pPr>
            <a:r>
              <a:rPr lang="en-US" altLang="sr-Latn-RS" sz="1200" dirty="0">
                <a:latin typeface="Arial" panose="020B0604020202020204" pitchFamily="34" charset="0"/>
              </a:rPr>
              <a:t>Server: Microsoft-IIS/8.0</a:t>
            </a:r>
          </a:p>
          <a:p>
            <a:pPr lvl="0" eaLnBrk="0" fontAlgn="base" hangingPunct="0">
              <a:spcBef>
                <a:spcPct val="0"/>
              </a:spcBef>
              <a:spcAft>
                <a:spcPct val="0"/>
              </a:spcAft>
            </a:pPr>
            <a:r>
              <a:rPr lang="en-US" altLang="sr-Latn-RS" sz="1200" dirty="0">
                <a:latin typeface="Arial" panose="020B0604020202020204" pitchFamily="34" charset="0"/>
              </a:rPr>
              <a:t>Date: Mon, 27 Jan 2014 08:53:35 GMT</a:t>
            </a:r>
          </a:p>
          <a:p>
            <a:pPr lvl="0" eaLnBrk="0" fontAlgn="base" hangingPunct="0">
              <a:spcBef>
                <a:spcPct val="0"/>
              </a:spcBef>
              <a:spcAft>
                <a:spcPct val="0"/>
              </a:spcAft>
            </a:pPr>
            <a:endParaRPr lang="en-US" altLang="sr-Latn-RS" sz="1200" dirty="0">
              <a:latin typeface="Arial" panose="020B0604020202020204" pitchFamily="34" charset="0"/>
            </a:endParaRPr>
          </a:p>
          <a:p>
            <a:pPr lvl="0" eaLnBrk="0" fontAlgn="base" hangingPunct="0">
              <a:spcBef>
                <a:spcPct val="0"/>
              </a:spcBef>
              <a:spcAft>
                <a:spcPct val="0"/>
              </a:spcAft>
            </a:pPr>
            <a:r>
              <a:rPr lang="en-US" altLang="sr-Latn-RS" sz="1200" dirty="0">
                <a:latin typeface="Arial" panose="020B0604020202020204" pitchFamily="34" charset="0"/>
              </a:rPr>
              <a:t>hello</a:t>
            </a:r>
            <a:endParaRPr kumimoji="0" lang="sr-Latn-RS" altLang="sr-Latn-R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3761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IHttpActionResult</a:t>
            </a:r>
            <a:r>
              <a:rPr lang="hr-HR" dirty="0"/>
              <a:t/>
            </a:r>
            <a:br>
              <a:rPr lang="hr-HR" dirty="0"/>
            </a:br>
            <a:endParaRPr lang="hr-HR" dirty="0"/>
          </a:p>
        </p:txBody>
      </p:sp>
      <p:sp>
        <p:nvSpPr>
          <p:cNvPr id="4" name="Rectangle 1"/>
          <p:cNvSpPr>
            <a:spLocks noChangeArrowheads="1"/>
          </p:cNvSpPr>
          <p:nvPr/>
        </p:nvSpPr>
        <p:spPr bwMode="auto">
          <a:xfrm>
            <a:off x="877921" y="2110822"/>
            <a:ext cx="10436157" cy="169277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public IHttpActionResult Get (int id)</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Product product = </a:t>
            </a:r>
            <a:r>
              <a:rPr lang="sr-Latn-RS" altLang="sr-Latn-RS" sz="1000" dirty="0" smtClean="0">
                <a:latin typeface="Arial" panose="020B0604020202020204" pitchFamily="34" charset="0"/>
              </a:rPr>
              <a:t>_productRepository.Get </a:t>
            </a:r>
            <a:r>
              <a:rPr lang="sr-Latn-RS" altLang="sr-Latn-RS" sz="1000" dirty="0">
                <a:latin typeface="Arial" panose="020B0604020202020204" pitchFamily="34" charset="0"/>
              </a:rPr>
              <a:t>(id</a:t>
            </a:r>
            <a:r>
              <a:rPr lang="sr-Latn-RS" altLang="sr-Latn-RS" sz="1000" dirty="0" smtClean="0">
                <a:latin typeface="Arial" panose="020B0604020202020204" pitchFamily="34" charset="0"/>
              </a:rPr>
              <a:t>);</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if (product == null)</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NotFound(); // </a:t>
            </a:r>
            <a:r>
              <a:rPr lang="sr-Latn-RS" altLang="sr-Latn-RS" sz="1000" dirty="0" smtClean="0">
                <a:latin typeface="Arial" panose="020B0604020202020204" pitchFamily="34" charset="0"/>
              </a:rPr>
              <a:t>vraća NotFoundResult (404)</a:t>
            </a:r>
            <a:endParaRPr lang="sr-Latn-RS" altLang="sr-Latn-RS" sz="1000" dirty="0">
              <a:latin typeface="Arial" panose="020B0604020202020204" pitchFamily="34" charset="0"/>
            </a:endParaRPr>
          </a:p>
          <a:p>
            <a:r>
              <a:rPr lang="sr-Latn-RS" altLang="sr-Latn-RS" sz="1000" dirty="0">
                <a:latin typeface="Arial" panose="020B0604020202020204" pitchFamily="34" charset="0"/>
              </a:rPr>
              <a:t>    </a:t>
            </a:r>
            <a:r>
              <a:rPr lang="sr-Latn-RS" altLang="sr-Latn-RS" sz="1000" dirty="0" smtClean="0">
                <a:latin typeface="Arial" panose="020B0604020202020204" pitchFamily="34" charset="0"/>
              </a:rPr>
              <a:t>}</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return Ok(product);  // </a:t>
            </a:r>
            <a:r>
              <a:rPr lang="sr-Latn-RS" altLang="sr-Latn-RS" sz="1000" dirty="0" smtClean="0">
                <a:latin typeface="Arial" panose="020B0604020202020204" pitchFamily="34" charset="0"/>
              </a:rPr>
              <a:t>vraća OkNegotiatedContentResult (200)</a:t>
            </a:r>
            <a:endParaRPr lang="sr-Latn-RS" altLang="sr-Latn-RS" sz="1000" dirty="0">
              <a:latin typeface="Arial" panose="020B0604020202020204" pitchFamily="34" charset="0"/>
            </a:endParaRP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838200" y="1549406"/>
            <a:ext cx="8305800" cy="369332"/>
          </a:xfrm>
          <a:prstGeom prst="rect">
            <a:avLst/>
          </a:prstGeom>
        </p:spPr>
        <p:txBody>
          <a:bodyPr wrap="square">
            <a:spAutoFit/>
          </a:bodyPr>
          <a:lstStyle/>
          <a:p>
            <a:r>
              <a:rPr lang="en-US" dirty="0">
                <a:solidFill>
                  <a:srgbClr val="222222"/>
                </a:solidFill>
                <a:latin typeface="segoe-ui_normal"/>
              </a:rPr>
              <a:t> </a:t>
            </a:r>
            <a:r>
              <a:rPr lang="en-US" sz="1600" b="1" dirty="0" err="1"/>
              <a:t>IHttpActionResult</a:t>
            </a:r>
            <a:r>
              <a:rPr lang="en-US" sz="1600" dirty="0"/>
              <a:t> </a:t>
            </a:r>
            <a:r>
              <a:rPr lang="hr-HR" sz="1600" dirty="0" smtClean="0"/>
              <a:t>implementacija je definirana u</a:t>
            </a:r>
            <a:r>
              <a:rPr lang="en-US" sz="1600" dirty="0"/>
              <a:t> </a:t>
            </a:r>
            <a:r>
              <a:rPr lang="hr-HR" sz="1600" b="1" dirty="0" err="1" smtClean="0"/>
              <a:t>System.Web.Http.Results</a:t>
            </a:r>
            <a:endParaRPr lang="hr-HR" sz="1600" dirty="0"/>
          </a:p>
        </p:txBody>
      </p:sp>
      <p:sp>
        <p:nvSpPr>
          <p:cNvPr id="8" name="Rectangle 7"/>
          <p:cNvSpPr/>
          <p:nvPr/>
        </p:nvSpPr>
        <p:spPr>
          <a:xfrm>
            <a:off x="877920" y="4193503"/>
            <a:ext cx="10436157" cy="2031325"/>
          </a:xfrm>
          <a:prstGeom prst="rect">
            <a:avLst/>
          </a:prstGeom>
        </p:spPr>
        <p:txBody>
          <a:bodyPr wrap="square">
            <a:spAutoFit/>
          </a:bodyPr>
          <a:lstStyle/>
          <a:p>
            <a:r>
              <a:rPr lang="hr-HR" dirty="0"/>
              <a:t>HTTP/1.1 200 OK</a:t>
            </a:r>
          </a:p>
          <a:p>
            <a:r>
              <a:rPr lang="hr-HR" dirty="0" err="1"/>
              <a:t>Content-Type</a:t>
            </a:r>
            <a:r>
              <a:rPr lang="hr-HR" dirty="0"/>
              <a:t>: </a:t>
            </a:r>
            <a:r>
              <a:rPr lang="hr-HR" dirty="0" err="1"/>
              <a:t>application</a:t>
            </a:r>
            <a:r>
              <a:rPr lang="hr-HR" dirty="0"/>
              <a:t>/</a:t>
            </a:r>
            <a:r>
              <a:rPr lang="hr-HR" dirty="0" err="1"/>
              <a:t>json</a:t>
            </a:r>
            <a:r>
              <a:rPr lang="hr-HR" dirty="0"/>
              <a:t>; </a:t>
            </a:r>
            <a:r>
              <a:rPr lang="hr-HR" dirty="0" err="1"/>
              <a:t>charset</a:t>
            </a:r>
            <a:r>
              <a:rPr lang="hr-HR" dirty="0"/>
              <a:t>=utf-8</a:t>
            </a:r>
          </a:p>
          <a:p>
            <a:r>
              <a:rPr lang="hr-HR" dirty="0"/>
              <a:t>Server: Microsoft-IIS/8.0</a:t>
            </a:r>
          </a:p>
          <a:p>
            <a:r>
              <a:rPr lang="hr-HR" dirty="0"/>
              <a:t>Date: </a:t>
            </a:r>
            <a:r>
              <a:rPr lang="hr-HR" dirty="0" err="1"/>
              <a:t>Mon</a:t>
            </a:r>
            <a:r>
              <a:rPr lang="hr-HR" dirty="0"/>
              <a:t>, 27 Jan </a:t>
            </a:r>
            <a:r>
              <a:rPr lang="hr-HR" dirty="0" smtClean="0"/>
              <a:t>2017 </a:t>
            </a:r>
            <a:r>
              <a:rPr lang="hr-HR" dirty="0"/>
              <a:t>08:53:35 GMT</a:t>
            </a:r>
          </a:p>
          <a:p>
            <a:r>
              <a:rPr lang="hr-HR" dirty="0" err="1"/>
              <a:t>Content-Length</a:t>
            </a:r>
            <a:r>
              <a:rPr lang="hr-HR" dirty="0"/>
              <a:t>: 56</a:t>
            </a:r>
          </a:p>
          <a:p>
            <a:endParaRPr lang="hr-HR" dirty="0"/>
          </a:p>
          <a:p>
            <a:r>
              <a:rPr lang="hr-HR" dirty="0"/>
              <a:t>[{"Id":1,"Name":"Yo-yo","Category":"Toys","Price":6.95}]</a:t>
            </a:r>
          </a:p>
        </p:txBody>
      </p:sp>
    </p:spTree>
    <p:extLst>
      <p:ext uri="{BB962C8B-B14F-4D97-AF65-F5344CB8AC3E}">
        <p14:creationId xmlns:p14="http://schemas.microsoft.com/office/powerpoint/2010/main" val="30528057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07220089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42313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HttpError</a:t>
            </a:r>
            <a:r>
              <a:rPr lang="hr-HR" dirty="0" smtClean="0"/>
              <a:t> i validacija</a:t>
            </a:r>
            <a:endParaRPr lang="hr-HR" dirty="0"/>
          </a:p>
        </p:txBody>
      </p:sp>
      <p:sp>
        <p:nvSpPr>
          <p:cNvPr id="8" name="Rectangle 1"/>
          <p:cNvSpPr>
            <a:spLocks noChangeArrowheads="1"/>
          </p:cNvSpPr>
          <p:nvPr/>
        </p:nvSpPr>
        <p:spPr bwMode="auto">
          <a:xfrm>
            <a:off x="838200" y="1531890"/>
            <a:ext cx="9298021" cy="1384995"/>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public HttpResponseMessage PostProduct(Product item)</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if (!ModelState.IsValid)</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Request.CreateErrorResponse(HttpStatusCode.BadRequest, ModelState);</a:t>
            </a:r>
          </a:p>
          <a:p>
            <a:r>
              <a:rPr lang="sr-Latn-RS" altLang="sr-Latn-RS" sz="1000" dirty="0">
                <a:latin typeface="Arial" panose="020B0604020202020204" pitchFamily="34" charset="0"/>
              </a:rPr>
              <a:t>    }</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 Implementation not shown...</a:t>
            </a: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884404" y="3426957"/>
            <a:ext cx="10436157" cy="276998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altLang="sr-Latn-RS" sz="1000" dirty="0">
                <a:latin typeface="Arial" panose="020B0604020202020204" pitchFamily="34" charset="0"/>
              </a:rPr>
              <a:t>HTTP/1.1 400 Bad Request</a:t>
            </a:r>
          </a:p>
          <a:p>
            <a:r>
              <a:rPr lang="en-US" altLang="sr-Latn-RS" sz="1000" dirty="0">
                <a:latin typeface="Arial" panose="020B0604020202020204" pitchFamily="34" charset="0"/>
              </a:rPr>
              <a:t>Content-Type: application/</a:t>
            </a:r>
            <a:r>
              <a:rPr lang="en-US" altLang="sr-Latn-RS" sz="1000" dirty="0" err="1">
                <a:latin typeface="Arial" panose="020B0604020202020204" pitchFamily="34" charset="0"/>
              </a:rPr>
              <a:t>json</a:t>
            </a:r>
            <a:r>
              <a:rPr lang="en-US" altLang="sr-Latn-RS" sz="1000" dirty="0">
                <a:latin typeface="Arial" panose="020B0604020202020204" pitchFamily="34" charset="0"/>
              </a:rPr>
              <a:t>; charset=utf-8</a:t>
            </a:r>
          </a:p>
          <a:p>
            <a:r>
              <a:rPr lang="en-US" altLang="sr-Latn-RS" sz="1000" dirty="0">
                <a:latin typeface="Arial" panose="020B0604020202020204" pitchFamily="34" charset="0"/>
              </a:rPr>
              <a:t>Content-Length: 320</a:t>
            </a:r>
          </a:p>
          <a:p>
            <a:endParaRPr lang="en-US" altLang="sr-Latn-RS" sz="1000" dirty="0">
              <a:latin typeface="Arial" panose="020B0604020202020204" pitchFamily="34" charset="0"/>
            </a:endParaRPr>
          </a:p>
          <a:p>
            <a:r>
              <a:rPr lang="en-US" altLang="sr-Latn-RS" sz="1000" dirty="0">
                <a:latin typeface="Arial" panose="020B0604020202020204" pitchFamily="34" charset="0"/>
              </a:rPr>
              <a:t>{</a:t>
            </a:r>
          </a:p>
          <a:p>
            <a:r>
              <a:rPr lang="en-US" altLang="sr-Latn-RS" sz="1000" dirty="0">
                <a:latin typeface="Arial" panose="020B0604020202020204" pitchFamily="34" charset="0"/>
              </a:rPr>
              <a:t>  "Message": "The request is invalid.",</a:t>
            </a:r>
          </a:p>
          <a:p>
            <a:r>
              <a:rPr lang="en-US" altLang="sr-Latn-RS" sz="1000" dirty="0">
                <a:latin typeface="Arial" panose="020B0604020202020204" pitchFamily="34" charset="0"/>
              </a:rPr>
              <a:t>  "</a:t>
            </a:r>
            <a:r>
              <a:rPr lang="en-US" altLang="sr-Latn-RS" sz="1000" dirty="0" err="1">
                <a:latin typeface="Arial" panose="020B0604020202020204" pitchFamily="34" charset="0"/>
              </a:rPr>
              <a:t>ModelState</a:t>
            </a:r>
            <a:r>
              <a:rPr lang="en-US" altLang="sr-Latn-RS" sz="1000" dirty="0">
                <a:latin typeface="Arial" panose="020B0604020202020204" pitchFamily="34" charset="0"/>
              </a:rPr>
              <a:t>": {</a:t>
            </a:r>
          </a:p>
          <a:p>
            <a:r>
              <a:rPr lang="en-US" altLang="sr-Latn-RS" sz="1000" dirty="0">
                <a:latin typeface="Arial" panose="020B0604020202020204" pitchFamily="34" charset="0"/>
              </a:rPr>
              <a:t>    "item": [</a:t>
            </a:r>
          </a:p>
          <a:p>
            <a:r>
              <a:rPr lang="en-US" altLang="sr-Latn-RS" sz="1000" dirty="0">
                <a:latin typeface="Arial" panose="020B0604020202020204" pitchFamily="34" charset="0"/>
              </a:rPr>
              <a:t>      "Required property 'Name' not found in JSON. Path '', line 1, position 14."</a:t>
            </a:r>
          </a:p>
          <a:p>
            <a:r>
              <a:rPr lang="en-US" altLang="sr-Latn-RS" sz="1000" dirty="0">
                <a:latin typeface="Arial" panose="020B0604020202020204" pitchFamily="34" charset="0"/>
              </a:rPr>
              <a:t>    ],</a:t>
            </a:r>
          </a:p>
          <a:p>
            <a:r>
              <a:rPr lang="en-US" altLang="sr-Latn-RS" sz="1000" dirty="0">
                <a:latin typeface="Arial" panose="020B0604020202020204" pitchFamily="34" charset="0"/>
              </a:rPr>
              <a:t>    "</a:t>
            </a:r>
            <a:r>
              <a:rPr lang="en-US" altLang="sr-Latn-RS" sz="1000" dirty="0" err="1">
                <a:latin typeface="Arial" panose="020B0604020202020204" pitchFamily="34" charset="0"/>
              </a:rPr>
              <a:t>item.Name</a:t>
            </a:r>
            <a:r>
              <a:rPr lang="en-US" altLang="sr-Latn-RS" sz="1000" dirty="0">
                <a:latin typeface="Arial" panose="020B0604020202020204" pitchFamily="34" charset="0"/>
              </a:rPr>
              <a:t>": [</a:t>
            </a:r>
          </a:p>
          <a:p>
            <a:r>
              <a:rPr lang="en-US" altLang="sr-Latn-RS" sz="1000" dirty="0">
                <a:latin typeface="Arial" panose="020B0604020202020204" pitchFamily="34" charset="0"/>
              </a:rPr>
              <a:t>      "The Name field is required."</a:t>
            </a:r>
          </a:p>
          <a:p>
            <a:r>
              <a:rPr lang="en-US" altLang="sr-Latn-RS" sz="1000" dirty="0">
                <a:latin typeface="Arial" panose="020B0604020202020204" pitchFamily="34" charset="0"/>
              </a:rPr>
              <a:t>    ],</a:t>
            </a:r>
          </a:p>
          <a:p>
            <a:r>
              <a:rPr lang="en-US" altLang="sr-Latn-RS" sz="1000" dirty="0">
                <a:latin typeface="Arial" panose="020B0604020202020204" pitchFamily="34" charset="0"/>
              </a:rPr>
              <a:t>    "</a:t>
            </a:r>
            <a:r>
              <a:rPr lang="en-US" altLang="sr-Latn-RS" sz="1000" dirty="0" err="1">
                <a:latin typeface="Arial" panose="020B0604020202020204" pitchFamily="34" charset="0"/>
              </a:rPr>
              <a:t>item.Price</a:t>
            </a:r>
            <a:r>
              <a:rPr lang="en-US" altLang="sr-Latn-RS" sz="1000" dirty="0">
                <a:latin typeface="Arial" panose="020B0604020202020204" pitchFamily="34" charset="0"/>
              </a:rPr>
              <a:t>": [</a:t>
            </a:r>
          </a:p>
          <a:p>
            <a:r>
              <a:rPr lang="en-US" altLang="sr-Latn-RS" sz="1000" dirty="0">
                <a:latin typeface="Arial" panose="020B0604020202020204" pitchFamily="34" charset="0"/>
              </a:rPr>
              <a:t>      "The field Price must be between 0 and 999."</a:t>
            </a:r>
          </a:p>
          <a:p>
            <a:r>
              <a:rPr lang="en-US" altLang="sr-Latn-RS" sz="1000" dirty="0">
                <a:latin typeface="Arial" panose="020B0604020202020204" pitchFamily="34" charset="0"/>
              </a:rPr>
              <a:t>    ]</a:t>
            </a:r>
          </a:p>
          <a:p>
            <a:r>
              <a:rPr lang="en-US" altLang="sr-Latn-RS" sz="1000" dirty="0">
                <a:latin typeface="Arial" panose="020B0604020202020204" pitchFamily="34" charset="0"/>
              </a:rPr>
              <a:t>  }</a:t>
            </a:r>
          </a:p>
          <a:p>
            <a:r>
              <a:rPr lang="en-U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7643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Akcijske metode – </a:t>
            </a:r>
            <a:r>
              <a:rPr lang="hr-HR" dirty="0" err="1" smtClean="0"/>
              <a:t>Parameter</a:t>
            </a:r>
            <a:r>
              <a:rPr lang="hr-HR" dirty="0" smtClean="0"/>
              <a:t> </a:t>
            </a:r>
            <a:r>
              <a:rPr lang="hr-HR" dirty="0" err="1" smtClean="0"/>
              <a:t>binding</a:t>
            </a:r>
            <a:endParaRPr lang="hr-HR" dirty="0"/>
          </a:p>
        </p:txBody>
      </p:sp>
      <p:sp>
        <p:nvSpPr>
          <p:cNvPr id="3" name="Content Placeholder 2"/>
          <p:cNvSpPr>
            <a:spLocks noGrp="1"/>
          </p:cNvSpPr>
          <p:nvPr>
            <p:ph idx="1"/>
          </p:nvPr>
        </p:nvSpPr>
        <p:spPr/>
        <p:txBody>
          <a:bodyPr>
            <a:normAutofit lnSpcReduction="10000"/>
          </a:bodyPr>
          <a:lstStyle/>
          <a:p>
            <a:r>
              <a:rPr lang="hr-HR" dirty="0" err="1" smtClean="0"/>
              <a:t>Parameter</a:t>
            </a:r>
            <a:r>
              <a:rPr lang="hr-HR" dirty="0" smtClean="0"/>
              <a:t> </a:t>
            </a:r>
            <a:r>
              <a:rPr lang="hr-HR" dirty="0" err="1" smtClean="0"/>
              <a:t>binding</a:t>
            </a:r>
            <a:r>
              <a:rPr lang="hr-HR" dirty="0" smtClean="0"/>
              <a:t> – proces </a:t>
            </a:r>
            <a:r>
              <a:rPr lang="hr-HR" dirty="0" err="1" smtClean="0"/>
              <a:t>mapiranja</a:t>
            </a:r>
            <a:r>
              <a:rPr lang="hr-HR" dirty="0" smtClean="0"/>
              <a:t> parametara, kada Web API poziva metodu na </a:t>
            </a:r>
            <a:r>
              <a:rPr lang="hr-HR" dirty="0" err="1" smtClean="0"/>
              <a:t>controlleru</a:t>
            </a:r>
            <a:endParaRPr lang="hr-HR" dirty="0" smtClean="0"/>
          </a:p>
          <a:p>
            <a:r>
              <a:rPr lang="hr-HR" dirty="0" smtClean="0"/>
              <a:t>Pravila </a:t>
            </a:r>
            <a:r>
              <a:rPr lang="hr-HR" dirty="0" err="1" smtClean="0"/>
              <a:t>mapiranja</a:t>
            </a:r>
            <a:endParaRPr lang="hr-HR" dirty="0" smtClean="0"/>
          </a:p>
          <a:p>
            <a:pPr lvl="1"/>
            <a:r>
              <a:rPr lang="hr-HR" dirty="0" smtClean="0"/>
              <a:t>Jednostavni tipovi podataka (.NET CLR </a:t>
            </a:r>
            <a:r>
              <a:rPr lang="hr-HR" dirty="0" err="1" smtClean="0"/>
              <a:t>int,bool,double</a:t>
            </a:r>
            <a:r>
              <a:rPr lang="hr-HR" dirty="0" smtClean="0"/>
              <a:t>, </a:t>
            </a:r>
            <a:r>
              <a:rPr lang="hr-HR" dirty="0" err="1" smtClean="0"/>
              <a:t>TimeSpan,GUID,string</a:t>
            </a:r>
            <a:r>
              <a:rPr lang="hr-HR" dirty="0" smtClean="0"/>
              <a:t>, </a:t>
            </a:r>
            <a:r>
              <a:rPr lang="hr-HR" dirty="0" err="1" smtClean="0"/>
              <a:t>decimal</a:t>
            </a:r>
            <a:r>
              <a:rPr lang="hr-HR" dirty="0" smtClean="0"/>
              <a:t>) </a:t>
            </a:r>
            <a:r>
              <a:rPr lang="hr-HR" dirty="0" smtClean="0">
                <a:sym typeface="Wingdings" panose="05000000000000000000" pitchFamily="2" charset="2"/>
              </a:rPr>
              <a:t> </a:t>
            </a:r>
            <a:r>
              <a:rPr lang="hr-HR" dirty="0" err="1" smtClean="0">
                <a:sym typeface="Wingdings" panose="05000000000000000000" pitchFamily="2" charset="2"/>
              </a:rPr>
              <a:t>WebAPI</a:t>
            </a:r>
            <a:r>
              <a:rPr lang="hr-HR" dirty="0" smtClean="0">
                <a:sym typeface="Wingdings" panose="05000000000000000000" pitchFamily="2" charset="2"/>
              </a:rPr>
              <a:t> pokušava pročitati iz URI-a</a:t>
            </a:r>
          </a:p>
          <a:p>
            <a:pPr lvl="1"/>
            <a:r>
              <a:rPr lang="hr-HR" dirty="0" smtClean="0">
                <a:sym typeface="Wingdings" panose="05000000000000000000" pitchFamily="2" charset="2"/>
              </a:rPr>
              <a:t>ILI bilo koji tip koji ima </a:t>
            </a:r>
            <a:r>
              <a:rPr lang="hr-HR" i="1" dirty="0" err="1" smtClean="0">
                <a:sym typeface="Wingdings" panose="05000000000000000000" pitchFamily="2" charset="2"/>
              </a:rPr>
              <a:t>TypeConverter</a:t>
            </a:r>
            <a:endParaRPr lang="hr-HR" i="1" dirty="0" smtClean="0">
              <a:sym typeface="Wingdings" panose="05000000000000000000" pitchFamily="2" charset="2"/>
            </a:endParaRPr>
          </a:p>
          <a:p>
            <a:pPr lvl="1"/>
            <a:r>
              <a:rPr lang="hr-HR" dirty="0">
                <a:sym typeface="Wingdings" panose="05000000000000000000" pitchFamily="2" charset="2"/>
              </a:rPr>
              <a:t>Kompleksni tipovi podataka  </a:t>
            </a:r>
            <a:r>
              <a:rPr lang="hr-HR" dirty="0" err="1">
                <a:sym typeface="Wingdings" panose="05000000000000000000" pitchFamily="2" charset="2"/>
              </a:rPr>
              <a:t>media-type</a:t>
            </a:r>
            <a:r>
              <a:rPr lang="hr-HR" dirty="0">
                <a:sym typeface="Wingdings" panose="05000000000000000000" pitchFamily="2" charset="2"/>
              </a:rPr>
              <a:t> </a:t>
            </a:r>
            <a:r>
              <a:rPr lang="hr-HR" dirty="0" err="1">
                <a:sym typeface="Wingdings" panose="05000000000000000000" pitchFamily="2" charset="2"/>
              </a:rPr>
              <a:t>formatter</a:t>
            </a:r>
            <a:r>
              <a:rPr lang="hr-HR" dirty="0">
                <a:sym typeface="Wingdings" panose="05000000000000000000" pitchFamily="2" charset="2"/>
              </a:rPr>
              <a:t> iz </a:t>
            </a:r>
            <a:r>
              <a:rPr lang="hr-HR" dirty="0" err="1">
                <a:sym typeface="Wingdings" panose="05000000000000000000" pitchFamily="2" charset="2"/>
              </a:rPr>
              <a:t>message</a:t>
            </a:r>
            <a:r>
              <a:rPr lang="hr-HR" dirty="0">
                <a:sym typeface="Wingdings" panose="05000000000000000000" pitchFamily="2" charset="2"/>
              </a:rPr>
              <a:t> </a:t>
            </a:r>
            <a:r>
              <a:rPr lang="hr-HR" dirty="0" err="1">
                <a:sym typeface="Wingdings" panose="05000000000000000000" pitchFamily="2" charset="2"/>
              </a:rPr>
              <a:t>body</a:t>
            </a:r>
            <a:r>
              <a:rPr lang="hr-HR" dirty="0">
                <a:sym typeface="Wingdings" panose="05000000000000000000" pitchFamily="2" charset="2"/>
              </a:rPr>
              <a:t>-a</a:t>
            </a:r>
            <a:br>
              <a:rPr lang="hr-HR" dirty="0">
                <a:sym typeface="Wingdings" panose="05000000000000000000" pitchFamily="2" charset="2"/>
              </a:rPr>
            </a:br>
            <a:r>
              <a:rPr lang="hr-HR" dirty="0">
                <a:sym typeface="Wingdings" panose="05000000000000000000" pitchFamily="2" charset="2"/>
              </a:rPr>
              <a:t>([</a:t>
            </a:r>
            <a:r>
              <a:rPr lang="hr-HR" dirty="0" err="1">
                <a:sym typeface="Wingdings" panose="05000000000000000000" pitchFamily="2" charset="2"/>
              </a:rPr>
              <a:t>FromUri</a:t>
            </a:r>
            <a:r>
              <a:rPr lang="hr-HR" dirty="0" smtClean="0">
                <a:sym typeface="Wingdings" panose="05000000000000000000" pitchFamily="2" charset="2"/>
              </a:rPr>
              <a:t>]  čitanje kompleksnog tipa iz </a:t>
            </a:r>
            <a:r>
              <a:rPr lang="hr-HR" dirty="0" err="1" smtClean="0">
                <a:sym typeface="Wingdings" panose="05000000000000000000" pitchFamily="2" charset="2"/>
              </a:rPr>
              <a:t>URIa</a:t>
            </a:r>
            <a:r>
              <a:rPr lang="hr-HR" dirty="0" smtClean="0">
                <a:sym typeface="Wingdings" panose="05000000000000000000" pitchFamily="2" charset="2"/>
              </a:rPr>
              <a:t>)</a:t>
            </a:r>
            <a:br>
              <a:rPr lang="hr-HR" dirty="0" smtClean="0">
                <a:sym typeface="Wingdings" panose="05000000000000000000" pitchFamily="2" charset="2"/>
              </a:rPr>
            </a:br>
            <a:r>
              <a:rPr lang="hr-HR" dirty="0" smtClean="0">
                <a:sym typeface="Wingdings" panose="05000000000000000000" pitchFamily="2" charset="2"/>
              </a:rPr>
              <a:t>Primjer: </a:t>
            </a:r>
            <a:r>
              <a:rPr lang="hr-HR" dirty="0">
                <a:sym typeface="Wingdings" panose="05000000000000000000" pitchFamily="2" charset="2"/>
              </a:rPr>
              <a:t/>
            </a:r>
            <a:br>
              <a:rPr lang="hr-HR" dirty="0">
                <a:sym typeface="Wingdings" panose="05000000000000000000" pitchFamily="2" charset="2"/>
              </a:rPr>
            </a:br>
            <a:r>
              <a:rPr lang="hr-HR" dirty="0" err="1">
                <a:sym typeface="Wingdings" panose="05000000000000000000" pitchFamily="2" charset="2"/>
              </a:rPr>
              <a:t>public</a:t>
            </a:r>
            <a:r>
              <a:rPr lang="hr-HR" dirty="0">
                <a:sym typeface="Wingdings" panose="05000000000000000000" pitchFamily="2" charset="2"/>
              </a:rPr>
              <a:t> </a:t>
            </a:r>
            <a:r>
              <a:rPr lang="hr-HR" dirty="0" err="1">
                <a:sym typeface="Wingdings" panose="05000000000000000000" pitchFamily="2" charset="2"/>
              </a:rPr>
              <a:t>HttpResponseMessage</a:t>
            </a:r>
            <a:r>
              <a:rPr lang="hr-HR" dirty="0">
                <a:sym typeface="Wingdings" panose="05000000000000000000" pitchFamily="2" charset="2"/>
              </a:rPr>
              <a:t> </a:t>
            </a:r>
            <a:r>
              <a:rPr lang="hr-HR" dirty="0" err="1">
                <a:sym typeface="Wingdings" panose="05000000000000000000" pitchFamily="2" charset="2"/>
              </a:rPr>
              <a:t>Get</a:t>
            </a:r>
            <a:r>
              <a:rPr lang="hr-HR" dirty="0">
                <a:sym typeface="Wingdings" panose="05000000000000000000" pitchFamily="2" charset="2"/>
              </a:rPr>
              <a:t>([</a:t>
            </a:r>
            <a:r>
              <a:rPr lang="hr-HR" dirty="0" err="1">
                <a:sym typeface="Wingdings" panose="05000000000000000000" pitchFamily="2" charset="2"/>
              </a:rPr>
              <a:t>FromUri</a:t>
            </a:r>
            <a:r>
              <a:rPr lang="hr-HR" dirty="0">
                <a:sym typeface="Wingdings" panose="05000000000000000000" pitchFamily="2" charset="2"/>
              </a:rPr>
              <a:t>] </a:t>
            </a:r>
            <a:r>
              <a:rPr lang="hr-HR" dirty="0" err="1">
                <a:sym typeface="Wingdings" panose="05000000000000000000" pitchFamily="2" charset="2"/>
              </a:rPr>
              <a:t>GeoPoint</a:t>
            </a:r>
            <a:r>
              <a:rPr lang="hr-HR" dirty="0">
                <a:sym typeface="Wingdings" panose="05000000000000000000" pitchFamily="2" charset="2"/>
              </a:rPr>
              <a:t> </a:t>
            </a:r>
            <a:r>
              <a:rPr lang="hr-HR" dirty="0" err="1">
                <a:sym typeface="Wingdings" panose="05000000000000000000" pitchFamily="2" charset="2"/>
              </a:rPr>
              <a:t>location</a:t>
            </a:r>
            <a:r>
              <a:rPr lang="hr-HR" dirty="0">
                <a:sym typeface="Wingdings" panose="05000000000000000000" pitchFamily="2" charset="2"/>
              </a:rPr>
              <a:t>) { ... </a:t>
            </a:r>
            <a:r>
              <a:rPr lang="hr-HR" dirty="0" smtClean="0">
                <a:sym typeface="Wingdings" panose="05000000000000000000" pitchFamily="2" charset="2"/>
              </a:rPr>
              <a:t>}</a:t>
            </a:r>
            <a:br>
              <a:rPr lang="hr-HR" dirty="0" smtClean="0">
                <a:sym typeface="Wingdings" panose="05000000000000000000" pitchFamily="2" charset="2"/>
              </a:rPr>
            </a:br>
            <a:r>
              <a:rPr lang="hr-HR" dirty="0" smtClean="0">
                <a:hlinkClick r:id="rId3"/>
              </a:rPr>
              <a:t>http</a:t>
            </a:r>
            <a:r>
              <a:rPr lang="hr-HR" dirty="0">
                <a:hlinkClick r:id="rId3"/>
              </a:rPr>
              <a:t>://localhost/api/values/?Latitude=47.678558&amp;Longitude=-</a:t>
            </a:r>
            <a:r>
              <a:rPr lang="hr-HR" dirty="0" smtClean="0">
                <a:hlinkClick r:id="rId3"/>
              </a:rPr>
              <a:t>122.130989</a:t>
            </a:r>
            <a:r>
              <a:rPr lang="hr-HR" dirty="0" smtClean="0"/>
              <a:t/>
            </a:r>
            <a:br>
              <a:rPr lang="hr-HR" dirty="0" smtClean="0"/>
            </a:br>
            <a:r>
              <a:rPr lang="hr-HR" dirty="0" smtClean="0"/>
              <a:t>stvaranje tipa </a:t>
            </a:r>
            <a:r>
              <a:rPr lang="hr-HR" dirty="0" smtClean="0">
                <a:sym typeface="Wingdings" panose="05000000000000000000" pitchFamily="2" charset="2"/>
              </a:rPr>
              <a:t> </a:t>
            </a:r>
            <a:r>
              <a:rPr lang="hr-HR" dirty="0" err="1" smtClean="0">
                <a:sym typeface="Wingdings" panose="05000000000000000000" pitchFamily="2" charset="2"/>
              </a:rPr>
              <a:t>GeoPoint</a:t>
            </a:r>
            <a:endParaRPr lang="hr-HR" dirty="0"/>
          </a:p>
        </p:txBody>
      </p:sp>
    </p:spTree>
    <p:extLst>
      <p:ext uri="{BB962C8B-B14F-4D97-AF65-F5344CB8AC3E}">
        <p14:creationId xmlns:p14="http://schemas.microsoft.com/office/powerpoint/2010/main" val="26650234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Akcijske metode – </a:t>
            </a:r>
            <a:r>
              <a:rPr lang="hr-HR" dirty="0" err="1" smtClean="0"/>
              <a:t>Parameter</a:t>
            </a:r>
            <a:r>
              <a:rPr lang="hr-HR" dirty="0" smtClean="0"/>
              <a:t> </a:t>
            </a:r>
            <a:r>
              <a:rPr lang="hr-HR" dirty="0" err="1" smtClean="0"/>
              <a:t>binding</a:t>
            </a:r>
            <a:endParaRPr lang="hr-HR" dirty="0"/>
          </a:p>
        </p:txBody>
      </p:sp>
      <p:sp>
        <p:nvSpPr>
          <p:cNvPr id="3" name="Content Placeholder 2"/>
          <p:cNvSpPr>
            <a:spLocks noGrp="1"/>
          </p:cNvSpPr>
          <p:nvPr>
            <p:ph idx="1"/>
          </p:nvPr>
        </p:nvSpPr>
        <p:spPr/>
        <p:txBody>
          <a:bodyPr>
            <a:normAutofit fontScale="92500" lnSpcReduction="20000"/>
          </a:bodyPr>
          <a:lstStyle/>
          <a:p>
            <a:r>
              <a:rPr lang="hr-HR" dirty="0" smtClean="0"/>
              <a:t>Prilagođavanje </a:t>
            </a:r>
            <a:r>
              <a:rPr lang="hr-HR" dirty="0" err="1" smtClean="0"/>
              <a:t>default</a:t>
            </a:r>
            <a:r>
              <a:rPr lang="hr-HR" dirty="0" smtClean="0"/>
              <a:t> </a:t>
            </a:r>
            <a:r>
              <a:rPr lang="hr-HR" dirty="0" err="1" smtClean="0"/>
              <a:t>mapiranja</a:t>
            </a:r>
            <a:r>
              <a:rPr lang="hr-HR" dirty="0" smtClean="0"/>
              <a:t> vlastitim potrebama</a:t>
            </a:r>
          </a:p>
          <a:p>
            <a:pPr lvl="1"/>
            <a:r>
              <a:rPr lang="hr-HR" dirty="0" smtClean="0"/>
              <a:t>Jednostavni tipovi podataka</a:t>
            </a:r>
            <a:endParaRPr lang="hr-HR" dirty="0" smtClean="0">
              <a:sym typeface="Wingdings" panose="05000000000000000000" pitchFamily="2" charset="2"/>
            </a:endParaRPr>
          </a:p>
          <a:p>
            <a:pPr lvl="2"/>
            <a:r>
              <a:rPr lang="hr-HR" dirty="0">
                <a:sym typeface="Wingdings" panose="05000000000000000000" pitchFamily="2" charset="2"/>
              </a:rPr>
              <a:t>[</a:t>
            </a:r>
            <a:r>
              <a:rPr lang="hr-HR" dirty="0" err="1">
                <a:sym typeface="Wingdings" panose="05000000000000000000" pitchFamily="2" charset="2"/>
              </a:rPr>
              <a:t>FromBody</a:t>
            </a:r>
            <a:r>
              <a:rPr lang="hr-HR" dirty="0" smtClean="0">
                <a:sym typeface="Wingdings" panose="05000000000000000000" pitchFamily="2" charset="2"/>
              </a:rPr>
              <a:t>]  čitanje i </a:t>
            </a:r>
            <a:r>
              <a:rPr lang="hr-HR" dirty="0" err="1" smtClean="0">
                <a:sym typeface="Wingdings" panose="05000000000000000000" pitchFamily="2" charset="2"/>
              </a:rPr>
              <a:t>deserijalizacija</a:t>
            </a:r>
            <a:r>
              <a:rPr lang="hr-HR" dirty="0" smtClean="0">
                <a:sym typeface="Wingdings" panose="05000000000000000000" pitchFamily="2" charset="2"/>
              </a:rPr>
              <a:t> iz </a:t>
            </a:r>
            <a:r>
              <a:rPr lang="hr-HR" dirty="0" err="1" smtClean="0">
                <a:sym typeface="Wingdings" panose="05000000000000000000" pitchFamily="2" charset="2"/>
              </a:rPr>
              <a:t>message</a:t>
            </a:r>
            <a:r>
              <a:rPr lang="hr-HR" dirty="0" smtClean="0">
                <a:sym typeface="Wingdings" panose="05000000000000000000" pitchFamily="2" charset="2"/>
              </a:rPr>
              <a:t> </a:t>
            </a:r>
            <a:r>
              <a:rPr lang="hr-HR" dirty="0" err="1" smtClean="0">
                <a:sym typeface="Wingdings" panose="05000000000000000000" pitchFamily="2" charset="2"/>
              </a:rPr>
              <a:t>body</a:t>
            </a:r>
            <a:r>
              <a:rPr lang="hr-HR" dirty="0" smtClean="0">
                <a:sym typeface="Wingdings" panose="05000000000000000000" pitchFamily="2" charset="2"/>
              </a:rPr>
              <a:t>-a</a:t>
            </a:r>
            <a:br>
              <a:rPr lang="hr-HR" dirty="0" smtClean="0">
                <a:sym typeface="Wingdings" panose="05000000000000000000" pitchFamily="2" charset="2"/>
              </a:rPr>
            </a:br>
            <a:r>
              <a:rPr lang="hr-HR" dirty="0" smtClean="0">
                <a:sym typeface="Wingdings" panose="05000000000000000000" pitchFamily="2" charset="2"/>
              </a:rPr>
              <a:t>Primjer: </a:t>
            </a:r>
            <a:r>
              <a:rPr lang="en-US" dirty="0">
                <a:sym typeface="Wingdings" panose="05000000000000000000" pitchFamily="2" charset="2"/>
              </a:rPr>
              <a:t>public </a:t>
            </a:r>
            <a:r>
              <a:rPr lang="en-US" dirty="0" err="1">
                <a:sym typeface="Wingdings" panose="05000000000000000000" pitchFamily="2" charset="2"/>
              </a:rPr>
              <a:t>HttpResponseMessage</a:t>
            </a:r>
            <a:r>
              <a:rPr lang="en-US" dirty="0">
                <a:sym typeface="Wingdings" panose="05000000000000000000" pitchFamily="2" charset="2"/>
              </a:rPr>
              <a:t> Post([</a:t>
            </a:r>
            <a:r>
              <a:rPr lang="en-US" dirty="0" err="1">
                <a:sym typeface="Wingdings" panose="05000000000000000000" pitchFamily="2" charset="2"/>
              </a:rPr>
              <a:t>FromBody</a:t>
            </a:r>
            <a:r>
              <a:rPr lang="en-US" dirty="0">
                <a:sym typeface="Wingdings" panose="05000000000000000000" pitchFamily="2" charset="2"/>
              </a:rPr>
              <a:t>] string name) { ... </a:t>
            </a:r>
            <a:r>
              <a:rPr lang="en-US" dirty="0" smtClean="0">
                <a:sym typeface="Wingdings" panose="05000000000000000000" pitchFamily="2" charset="2"/>
              </a:rPr>
              <a:t>}</a:t>
            </a:r>
            <a:r>
              <a:rPr lang="hr-HR" dirty="0" smtClean="0">
                <a:sym typeface="Wingdings" panose="05000000000000000000" pitchFamily="2" charset="2"/>
              </a:rPr>
              <a:t/>
            </a:r>
            <a:br>
              <a:rPr lang="hr-HR" dirty="0" smtClean="0">
                <a:sym typeface="Wingdings" panose="05000000000000000000" pitchFamily="2" charset="2"/>
              </a:rPr>
            </a:br>
            <a:r>
              <a:rPr lang="hr-HR" dirty="0">
                <a:sym typeface="Wingdings" panose="05000000000000000000" pitchFamily="2" charset="2"/>
              </a:rPr>
              <a:t/>
            </a:r>
            <a:br>
              <a:rPr lang="hr-HR" dirty="0">
                <a:sym typeface="Wingdings" panose="05000000000000000000" pitchFamily="2" charset="2"/>
              </a:rPr>
            </a:br>
            <a:r>
              <a:rPr lang="hr-HR" dirty="0" smtClean="0">
                <a:sym typeface="Wingdings" panose="05000000000000000000" pitchFamily="2" charset="2"/>
              </a:rPr>
              <a:t>	POST </a:t>
            </a:r>
            <a:r>
              <a:rPr lang="hr-HR" dirty="0">
                <a:sym typeface="Wingdings" panose="05000000000000000000" pitchFamily="2" charset="2"/>
              </a:rPr>
              <a:t>http://localhost:5076/api/values HTTP/1.1</a:t>
            </a:r>
          </a:p>
          <a:p>
            <a:pPr marL="914400" lvl="2" indent="0">
              <a:buNone/>
            </a:pPr>
            <a:r>
              <a:rPr lang="hr-HR" dirty="0" smtClean="0">
                <a:sym typeface="Wingdings" panose="05000000000000000000" pitchFamily="2" charset="2"/>
              </a:rPr>
              <a:t>	</a:t>
            </a:r>
            <a:r>
              <a:rPr lang="hr-HR" dirty="0" err="1" smtClean="0">
                <a:sym typeface="Wingdings" panose="05000000000000000000" pitchFamily="2" charset="2"/>
              </a:rPr>
              <a:t>User</a:t>
            </a:r>
            <a:r>
              <a:rPr lang="hr-HR" dirty="0" smtClean="0">
                <a:sym typeface="Wingdings" panose="05000000000000000000" pitchFamily="2" charset="2"/>
              </a:rPr>
              <a:t>-Agent</a:t>
            </a:r>
            <a:r>
              <a:rPr lang="hr-HR" dirty="0">
                <a:sym typeface="Wingdings" panose="05000000000000000000" pitchFamily="2" charset="2"/>
              </a:rPr>
              <a:t>: </a:t>
            </a:r>
            <a:r>
              <a:rPr lang="hr-HR" dirty="0" err="1">
                <a:sym typeface="Wingdings" panose="05000000000000000000" pitchFamily="2" charset="2"/>
              </a:rPr>
              <a:t>Fiddler</a:t>
            </a:r>
            <a:endParaRPr lang="hr-HR" dirty="0">
              <a:sym typeface="Wingdings" panose="05000000000000000000" pitchFamily="2" charset="2"/>
            </a:endParaRPr>
          </a:p>
          <a:p>
            <a:pPr marL="914400" lvl="2" indent="0">
              <a:buNone/>
            </a:pPr>
            <a:r>
              <a:rPr lang="hr-HR" dirty="0" smtClean="0">
                <a:sym typeface="Wingdings" panose="05000000000000000000" pitchFamily="2" charset="2"/>
              </a:rPr>
              <a:t>	</a:t>
            </a:r>
            <a:r>
              <a:rPr lang="hr-HR" dirty="0" err="1" smtClean="0">
                <a:sym typeface="Wingdings" panose="05000000000000000000" pitchFamily="2" charset="2"/>
              </a:rPr>
              <a:t>Host</a:t>
            </a:r>
            <a:r>
              <a:rPr lang="hr-HR" dirty="0">
                <a:sym typeface="Wingdings" panose="05000000000000000000" pitchFamily="2" charset="2"/>
              </a:rPr>
              <a:t>: localhost:5076</a:t>
            </a:r>
          </a:p>
          <a:p>
            <a:pPr marL="914400" lvl="2" indent="0">
              <a:buNone/>
            </a:pPr>
            <a:r>
              <a:rPr lang="hr-HR" dirty="0" smtClean="0">
                <a:sym typeface="Wingdings" panose="05000000000000000000" pitchFamily="2" charset="2"/>
              </a:rPr>
              <a:t>	</a:t>
            </a:r>
            <a:r>
              <a:rPr lang="hr-HR" dirty="0" err="1" smtClean="0">
                <a:sym typeface="Wingdings" panose="05000000000000000000" pitchFamily="2" charset="2"/>
              </a:rPr>
              <a:t>Content-Type</a:t>
            </a:r>
            <a:r>
              <a:rPr lang="hr-HR" dirty="0">
                <a:sym typeface="Wingdings" panose="05000000000000000000" pitchFamily="2" charset="2"/>
              </a:rPr>
              <a:t>: </a:t>
            </a:r>
            <a:r>
              <a:rPr lang="hr-HR" dirty="0" err="1">
                <a:sym typeface="Wingdings" panose="05000000000000000000" pitchFamily="2" charset="2"/>
              </a:rPr>
              <a:t>application</a:t>
            </a:r>
            <a:r>
              <a:rPr lang="hr-HR" dirty="0">
                <a:sym typeface="Wingdings" panose="05000000000000000000" pitchFamily="2" charset="2"/>
              </a:rPr>
              <a:t>/</a:t>
            </a:r>
            <a:r>
              <a:rPr lang="hr-HR" dirty="0" err="1">
                <a:sym typeface="Wingdings" panose="05000000000000000000" pitchFamily="2" charset="2"/>
              </a:rPr>
              <a:t>json</a:t>
            </a:r>
            <a:endParaRPr lang="hr-HR" dirty="0">
              <a:sym typeface="Wingdings" panose="05000000000000000000" pitchFamily="2" charset="2"/>
            </a:endParaRPr>
          </a:p>
          <a:p>
            <a:pPr marL="914400" lvl="2" indent="0">
              <a:buNone/>
            </a:pPr>
            <a:r>
              <a:rPr lang="hr-HR" dirty="0" smtClean="0">
                <a:sym typeface="Wingdings" panose="05000000000000000000" pitchFamily="2" charset="2"/>
              </a:rPr>
              <a:t>	</a:t>
            </a:r>
            <a:r>
              <a:rPr lang="hr-HR" dirty="0" err="1" smtClean="0">
                <a:sym typeface="Wingdings" panose="05000000000000000000" pitchFamily="2" charset="2"/>
              </a:rPr>
              <a:t>Content-Length</a:t>
            </a:r>
            <a:r>
              <a:rPr lang="hr-HR" dirty="0">
                <a:sym typeface="Wingdings" panose="05000000000000000000" pitchFamily="2" charset="2"/>
              </a:rPr>
              <a:t>: 7</a:t>
            </a:r>
          </a:p>
          <a:p>
            <a:pPr marL="914400" lvl="2" indent="0">
              <a:buNone/>
            </a:pPr>
            <a:r>
              <a:rPr lang="hr-HR" dirty="0" smtClean="0">
                <a:sym typeface="Wingdings" panose="05000000000000000000" pitchFamily="2" charset="2"/>
              </a:rPr>
              <a:t>	"</a:t>
            </a:r>
            <a:r>
              <a:rPr lang="hr-HR" dirty="0">
                <a:sym typeface="Wingdings" panose="05000000000000000000" pitchFamily="2" charset="2"/>
              </a:rPr>
              <a:t>Alice"</a:t>
            </a:r>
          </a:p>
          <a:p>
            <a:pPr lvl="1"/>
            <a:r>
              <a:rPr lang="hr-HR" dirty="0" smtClean="0">
                <a:sym typeface="Wingdings" panose="05000000000000000000" pitchFamily="2" charset="2"/>
              </a:rPr>
              <a:t>Kompleksni </a:t>
            </a:r>
            <a:r>
              <a:rPr lang="hr-HR" dirty="0">
                <a:sym typeface="Wingdings" panose="05000000000000000000" pitchFamily="2" charset="2"/>
              </a:rPr>
              <a:t>tipovi </a:t>
            </a:r>
            <a:r>
              <a:rPr lang="hr-HR" dirty="0" smtClean="0">
                <a:sym typeface="Wingdings" panose="05000000000000000000" pitchFamily="2" charset="2"/>
              </a:rPr>
              <a:t>podataka</a:t>
            </a:r>
          </a:p>
          <a:p>
            <a:pPr lvl="2"/>
            <a:r>
              <a:rPr lang="hr-HR" dirty="0" smtClean="0">
                <a:sym typeface="Wingdings" panose="05000000000000000000" pitchFamily="2" charset="2"/>
              </a:rPr>
              <a:t>[</a:t>
            </a:r>
            <a:r>
              <a:rPr lang="hr-HR" dirty="0" err="1">
                <a:sym typeface="Wingdings" panose="05000000000000000000" pitchFamily="2" charset="2"/>
              </a:rPr>
              <a:t>FromUri</a:t>
            </a:r>
            <a:r>
              <a:rPr lang="hr-HR" dirty="0" smtClean="0">
                <a:sym typeface="Wingdings" panose="05000000000000000000" pitchFamily="2" charset="2"/>
              </a:rPr>
              <a:t>]  čitanje i </a:t>
            </a:r>
            <a:r>
              <a:rPr lang="hr-HR" dirty="0" err="1" smtClean="0">
                <a:sym typeface="Wingdings" panose="05000000000000000000" pitchFamily="2" charset="2"/>
              </a:rPr>
              <a:t>deserijalizacija</a:t>
            </a:r>
            <a:r>
              <a:rPr lang="hr-HR" dirty="0" smtClean="0">
                <a:sym typeface="Wingdings" panose="05000000000000000000" pitchFamily="2" charset="2"/>
              </a:rPr>
              <a:t> kompleksnog tipa iz </a:t>
            </a:r>
            <a:r>
              <a:rPr lang="hr-HR" dirty="0" err="1" smtClean="0">
                <a:sym typeface="Wingdings" panose="05000000000000000000" pitchFamily="2" charset="2"/>
              </a:rPr>
              <a:t>URIa</a:t>
            </a:r>
            <a:r>
              <a:rPr lang="hr-HR" dirty="0" smtClean="0">
                <a:sym typeface="Wingdings" panose="05000000000000000000" pitchFamily="2" charset="2"/>
              </a:rPr>
              <a:t/>
            </a:r>
            <a:br>
              <a:rPr lang="hr-HR" dirty="0" smtClean="0">
                <a:sym typeface="Wingdings" panose="05000000000000000000" pitchFamily="2" charset="2"/>
              </a:rPr>
            </a:br>
            <a:r>
              <a:rPr lang="hr-HR" dirty="0" smtClean="0">
                <a:sym typeface="Wingdings" panose="05000000000000000000" pitchFamily="2" charset="2"/>
              </a:rPr>
              <a:t>Primjer: </a:t>
            </a:r>
            <a:r>
              <a:rPr lang="hr-HR" dirty="0">
                <a:sym typeface="Wingdings" panose="05000000000000000000" pitchFamily="2" charset="2"/>
              </a:rPr>
              <a:t/>
            </a:r>
            <a:br>
              <a:rPr lang="hr-HR" dirty="0">
                <a:sym typeface="Wingdings" panose="05000000000000000000" pitchFamily="2" charset="2"/>
              </a:rPr>
            </a:br>
            <a:r>
              <a:rPr lang="hr-HR" dirty="0" err="1">
                <a:sym typeface="Wingdings" panose="05000000000000000000" pitchFamily="2" charset="2"/>
              </a:rPr>
              <a:t>public</a:t>
            </a:r>
            <a:r>
              <a:rPr lang="hr-HR" dirty="0">
                <a:sym typeface="Wingdings" panose="05000000000000000000" pitchFamily="2" charset="2"/>
              </a:rPr>
              <a:t> </a:t>
            </a:r>
            <a:r>
              <a:rPr lang="hr-HR" dirty="0" err="1">
                <a:sym typeface="Wingdings" panose="05000000000000000000" pitchFamily="2" charset="2"/>
              </a:rPr>
              <a:t>HttpResponseMessage</a:t>
            </a:r>
            <a:r>
              <a:rPr lang="hr-HR" dirty="0">
                <a:sym typeface="Wingdings" panose="05000000000000000000" pitchFamily="2" charset="2"/>
              </a:rPr>
              <a:t> </a:t>
            </a:r>
            <a:r>
              <a:rPr lang="hr-HR" dirty="0" err="1">
                <a:sym typeface="Wingdings" panose="05000000000000000000" pitchFamily="2" charset="2"/>
              </a:rPr>
              <a:t>Get</a:t>
            </a:r>
            <a:r>
              <a:rPr lang="hr-HR" dirty="0">
                <a:sym typeface="Wingdings" panose="05000000000000000000" pitchFamily="2" charset="2"/>
              </a:rPr>
              <a:t>([</a:t>
            </a:r>
            <a:r>
              <a:rPr lang="hr-HR" dirty="0" err="1">
                <a:sym typeface="Wingdings" panose="05000000000000000000" pitchFamily="2" charset="2"/>
              </a:rPr>
              <a:t>FromUri</a:t>
            </a:r>
            <a:r>
              <a:rPr lang="hr-HR" dirty="0">
                <a:sym typeface="Wingdings" panose="05000000000000000000" pitchFamily="2" charset="2"/>
              </a:rPr>
              <a:t>] </a:t>
            </a:r>
            <a:r>
              <a:rPr lang="hr-HR" dirty="0" err="1">
                <a:sym typeface="Wingdings" panose="05000000000000000000" pitchFamily="2" charset="2"/>
              </a:rPr>
              <a:t>GeoPoint</a:t>
            </a:r>
            <a:r>
              <a:rPr lang="hr-HR" dirty="0">
                <a:sym typeface="Wingdings" panose="05000000000000000000" pitchFamily="2" charset="2"/>
              </a:rPr>
              <a:t> </a:t>
            </a:r>
            <a:r>
              <a:rPr lang="hr-HR" dirty="0" err="1">
                <a:sym typeface="Wingdings" panose="05000000000000000000" pitchFamily="2" charset="2"/>
              </a:rPr>
              <a:t>location</a:t>
            </a:r>
            <a:r>
              <a:rPr lang="hr-HR" dirty="0">
                <a:sym typeface="Wingdings" panose="05000000000000000000" pitchFamily="2" charset="2"/>
              </a:rPr>
              <a:t>) { ... </a:t>
            </a:r>
            <a:r>
              <a:rPr lang="hr-HR" dirty="0" smtClean="0">
                <a:sym typeface="Wingdings" panose="05000000000000000000" pitchFamily="2" charset="2"/>
              </a:rPr>
              <a:t>}</a:t>
            </a:r>
            <a:br>
              <a:rPr lang="hr-HR" dirty="0" smtClean="0">
                <a:sym typeface="Wingdings" panose="05000000000000000000" pitchFamily="2" charset="2"/>
              </a:rPr>
            </a:br>
            <a:r>
              <a:rPr lang="hr-HR" dirty="0" smtClean="0">
                <a:hlinkClick r:id="rId3"/>
              </a:rPr>
              <a:t>http</a:t>
            </a:r>
            <a:r>
              <a:rPr lang="hr-HR" dirty="0">
                <a:hlinkClick r:id="rId3"/>
              </a:rPr>
              <a:t>://localhost/api/values/?Latitude=47.678558&amp;Longitude=-</a:t>
            </a:r>
            <a:r>
              <a:rPr lang="hr-HR" dirty="0" smtClean="0">
                <a:hlinkClick r:id="rId3"/>
              </a:rPr>
              <a:t>122.130989</a:t>
            </a:r>
            <a:r>
              <a:rPr lang="hr-HR" dirty="0" smtClean="0"/>
              <a:t/>
            </a:r>
            <a:br>
              <a:rPr lang="hr-HR" dirty="0" smtClean="0"/>
            </a:br>
            <a:r>
              <a:rPr lang="hr-HR" dirty="0" smtClean="0"/>
              <a:t>stvaranje tipa </a:t>
            </a:r>
            <a:r>
              <a:rPr lang="hr-HR" dirty="0" smtClean="0">
                <a:sym typeface="Wingdings" panose="05000000000000000000" pitchFamily="2" charset="2"/>
              </a:rPr>
              <a:t> </a:t>
            </a:r>
            <a:r>
              <a:rPr lang="hr-HR" dirty="0" err="1" smtClean="0">
                <a:sym typeface="Wingdings" panose="05000000000000000000" pitchFamily="2" charset="2"/>
              </a:rPr>
              <a:t>GeoPoint</a:t>
            </a:r>
            <a:endParaRPr lang="hr-HR" dirty="0"/>
          </a:p>
        </p:txBody>
      </p:sp>
    </p:spTree>
    <p:extLst>
      <p:ext uri="{BB962C8B-B14F-4D97-AF65-F5344CB8AC3E}">
        <p14:creationId xmlns:p14="http://schemas.microsoft.com/office/powerpoint/2010/main" val="25500363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Type</a:t>
            </a:r>
            <a:r>
              <a:rPr lang="hr-HR" dirty="0" smtClean="0"/>
              <a:t> </a:t>
            </a:r>
            <a:r>
              <a:rPr lang="hr-HR" dirty="0" err="1" smtClean="0"/>
              <a:t>Converters</a:t>
            </a:r>
            <a:endParaRPr lang="hr-HR" dirty="0"/>
          </a:p>
        </p:txBody>
      </p:sp>
      <p:sp>
        <p:nvSpPr>
          <p:cNvPr id="3" name="Content Placeholder 2"/>
          <p:cNvSpPr>
            <a:spLocks noGrp="1"/>
          </p:cNvSpPr>
          <p:nvPr>
            <p:ph idx="1"/>
          </p:nvPr>
        </p:nvSpPr>
        <p:spPr>
          <a:xfrm>
            <a:off x="838200" y="1825625"/>
            <a:ext cx="10515600" cy="577107"/>
          </a:xfrm>
        </p:spPr>
        <p:txBody>
          <a:bodyPr>
            <a:normAutofit fontScale="85000" lnSpcReduction="10000"/>
          </a:bodyPr>
          <a:lstStyle/>
          <a:p>
            <a:r>
              <a:rPr lang="hr-HR" dirty="0" smtClean="0"/>
              <a:t>Način da Web API tretira kompleksni tip kao jednostavni tip (tj. čita iz URI-a)</a:t>
            </a:r>
            <a:endParaRPr lang="hr-HR" dirty="0"/>
          </a:p>
        </p:txBody>
      </p:sp>
      <p:sp>
        <p:nvSpPr>
          <p:cNvPr id="4" name="Rectangle 1"/>
          <p:cNvSpPr>
            <a:spLocks noChangeArrowheads="1"/>
          </p:cNvSpPr>
          <p:nvPr/>
        </p:nvSpPr>
        <p:spPr bwMode="auto">
          <a:xfrm>
            <a:off x="838200" y="2268480"/>
            <a:ext cx="4505562" cy="4001095"/>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[TypeConverter(typeof(GeoPointConverter))]</a:t>
            </a:r>
          </a:p>
          <a:p>
            <a:r>
              <a:rPr lang="sr-Latn-RS" altLang="sr-Latn-RS" sz="1000" dirty="0">
                <a:latin typeface="Arial" panose="020B0604020202020204" pitchFamily="34" charset="0"/>
              </a:rPr>
              <a:t>public class GeoPoint</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public double Latitude { get; set; } </a:t>
            </a:r>
          </a:p>
          <a:p>
            <a:r>
              <a:rPr lang="sr-Latn-RS" altLang="sr-Latn-RS" sz="1000" dirty="0">
                <a:latin typeface="Arial" panose="020B0604020202020204" pitchFamily="34" charset="0"/>
              </a:rPr>
              <a:t>    public double Longitude { get; set; }</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public static bool TryParse(string s, out GeoPoint result)</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result = null;</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var parts = s.Split(',');</a:t>
            </a:r>
          </a:p>
          <a:p>
            <a:r>
              <a:rPr lang="sr-Latn-RS" altLang="sr-Latn-RS" sz="1000" dirty="0">
                <a:latin typeface="Arial" panose="020B0604020202020204" pitchFamily="34" charset="0"/>
              </a:rPr>
              <a:t>        if (parts.Length != 2)</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false;</a:t>
            </a:r>
          </a:p>
          <a:p>
            <a:r>
              <a:rPr lang="sr-Latn-RS" altLang="sr-Latn-RS" sz="1000" dirty="0">
                <a:latin typeface="Arial" panose="020B0604020202020204" pitchFamily="34" charset="0"/>
              </a:rPr>
              <a:t>        }</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double latitude, longitude;</a:t>
            </a:r>
          </a:p>
          <a:p>
            <a:r>
              <a:rPr lang="sr-Latn-RS" altLang="sr-Latn-RS" sz="1000" dirty="0">
                <a:latin typeface="Arial" panose="020B0604020202020204" pitchFamily="34" charset="0"/>
              </a:rPr>
              <a:t>        if (double.TryParse(parts[0], out latitude) &amp;&amp;</a:t>
            </a:r>
          </a:p>
          <a:p>
            <a:r>
              <a:rPr lang="sr-Latn-RS" altLang="sr-Latn-RS" sz="1000" dirty="0">
                <a:latin typeface="Arial" panose="020B0604020202020204" pitchFamily="34" charset="0"/>
              </a:rPr>
              <a:t>            double.TryParse(parts[1], out longitude))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result = new GeoPoint() { Longitude = longitude, Latitude = latitude };</a:t>
            </a:r>
          </a:p>
          <a:p>
            <a:r>
              <a:rPr lang="sr-Latn-RS" altLang="sr-Latn-RS" sz="1000" dirty="0">
                <a:latin typeface="Arial" panose="020B0604020202020204" pitchFamily="34" charset="0"/>
              </a:rPr>
              <a:t>            return true;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false;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5437762" y="2256624"/>
            <a:ext cx="5496127" cy="384720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class GeoPointConverter : TypeConverter</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public override bool CanConvertFrom(ITypeDescriptorContext context, Type sourceType)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if (sourceType == typeof(string))</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true;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base.CanConvertFrom(context, sourceType);</a:t>
            </a:r>
          </a:p>
          <a:p>
            <a:r>
              <a:rPr lang="sr-Latn-RS" altLang="sr-Latn-RS" sz="1000" dirty="0">
                <a:latin typeface="Arial" panose="020B0604020202020204" pitchFamily="34" charset="0"/>
              </a:rPr>
              <a:t>    }</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public override object ConvertFrom(ITypeDescriptorContext context, </a:t>
            </a:r>
          </a:p>
          <a:p>
            <a:r>
              <a:rPr lang="sr-Latn-RS" altLang="sr-Latn-RS" sz="1000" dirty="0">
                <a:latin typeface="Arial" panose="020B0604020202020204" pitchFamily="34" charset="0"/>
              </a:rPr>
              <a:t>        CultureInfo culture, object value)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if (value is string)</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GeoPoint point;</a:t>
            </a:r>
          </a:p>
          <a:p>
            <a:r>
              <a:rPr lang="sr-Latn-RS" altLang="sr-Latn-RS" sz="1000" dirty="0">
                <a:latin typeface="Arial" panose="020B0604020202020204" pitchFamily="34" charset="0"/>
              </a:rPr>
              <a:t>            if (GeoPoint.TryParse((string)value, out point))</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point;</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base.ConvertFrom(context, culture, value);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56386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Type</a:t>
            </a:r>
            <a:r>
              <a:rPr lang="hr-HR" dirty="0" smtClean="0"/>
              <a:t> </a:t>
            </a:r>
            <a:r>
              <a:rPr lang="hr-HR" dirty="0" err="1" smtClean="0"/>
              <a:t>Converters</a:t>
            </a:r>
            <a:r>
              <a:rPr lang="hr-HR" dirty="0" smtClean="0"/>
              <a:t> II</a:t>
            </a:r>
            <a:endParaRPr lang="hr-HR" dirty="0"/>
          </a:p>
        </p:txBody>
      </p:sp>
      <p:sp>
        <p:nvSpPr>
          <p:cNvPr id="3" name="Content Placeholder 2"/>
          <p:cNvSpPr>
            <a:spLocks noGrp="1"/>
          </p:cNvSpPr>
          <p:nvPr>
            <p:ph idx="1"/>
          </p:nvPr>
        </p:nvSpPr>
        <p:spPr/>
        <p:txBody>
          <a:bodyPr/>
          <a:lstStyle/>
          <a:p>
            <a:r>
              <a:rPr lang="hr-HR" dirty="0" smtClean="0"/>
              <a:t>Rezultat: </a:t>
            </a:r>
          </a:p>
          <a:p>
            <a:pPr lvl="1"/>
            <a:r>
              <a:rPr lang="hr-HR" dirty="0" smtClean="0"/>
              <a:t>deklaracija: </a:t>
            </a:r>
            <a:r>
              <a:rPr lang="hr-HR" dirty="0" err="1" smtClean="0"/>
              <a:t>public</a:t>
            </a:r>
            <a:r>
              <a:rPr lang="hr-HR" dirty="0" smtClean="0"/>
              <a:t> </a:t>
            </a:r>
            <a:r>
              <a:rPr lang="hr-HR" dirty="0" err="1"/>
              <a:t>HttpResponseMessage</a:t>
            </a:r>
            <a:r>
              <a:rPr lang="hr-HR" dirty="0"/>
              <a:t> </a:t>
            </a:r>
            <a:r>
              <a:rPr lang="hr-HR" dirty="0" err="1"/>
              <a:t>Get</a:t>
            </a:r>
            <a:r>
              <a:rPr lang="hr-HR" dirty="0"/>
              <a:t>(</a:t>
            </a:r>
            <a:r>
              <a:rPr lang="hr-HR" dirty="0" err="1"/>
              <a:t>GeoPoint</a:t>
            </a:r>
            <a:r>
              <a:rPr lang="hr-HR" dirty="0"/>
              <a:t> </a:t>
            </a:r>
            <a:r>
              <a:rPr lang="hr-HR" dirty="0" err="1"/>
              <a:t>location</a:t>
            </a:r>
            <a:r>
              <a:rPr lang="hr-HR" dirty="0"/>
              <a:t>) { ... </a:t>
            </a:r>
            <a:r>
              <a:rPr lang="hr-HR" dirty="0" smtClean="0"/>
              <a:t>}</a:t>
            </a:r>
          </a:p>
          <a:p>
            <a:pPr lvl="1"/>
            <a:r>
              <a:rPr lang="hr-HR" dirty="0" err="1" smtClean="0"/>
              <a:t>Client</a:t>
            </a:r>
            <a:r>
              <a:rPr lang="hr-HR" dirty="0" smtClean="0"/>
              <a:t> poziva sa:</a:t>
            </a:r>
          </a:p>
          <a:p>
            <a:pPr lvl="2"/>
            <a:r>
              <a:rPr lang="hr-HR" dirty="0"/>
              <a:t>http://localhost/api/values/?location=47.678558,-122.130989</a:t>
            </a:r>
          </a:p>
        </p:txBody>
      </p:sp>
    </p:spTree>
    <p:extLst>
      <p:ext uri="{BB962C8B-B14F-4D97-AF65-F5344CB8AC3E}">
        <p14:creationId xmlns:p14="http://schemas.microsoft.com/office/powerpoint/2010/main" val="300995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r>
              <a:rPr lang="hr-HR" dirty="0" smtClean="0"/>
              <a:t> – Mogućnosti</a:t>
            </a:r>
            <a:endParaRPr lang="hr-H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323763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22118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13466820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68023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Model </a:t>
            </a:r>
            <a:r>
              <a:rPr lang="hr-HR" dirty="0" err="1" smtClean="0"/>
              <a:t>Binding-Binders</a:t>
            </a:r>
            <a:endParaRPr lang="hr-HR" dirty="0"/>
          </a:p>
        </p:txBody>
      </p:sp>
      <p:sp>
        <p:nvSpPr>
          <p:cNvPr id="3" name="Content Placeholder 2"/>
          <p:cNvSpPr>
            <a:spLocks noGrp="1"/>
          </p:cNvSpPr>
          <p:nvPr>
            <p:ph idx="1"/>
          </p:nvPr>
        </p:nvSpPr>
        <p:spPr>
          <a:xfrm>
            <a:off x="838200" y="1825624"/>
            <a:ext cx="10515600" cy="4546299"/>
          </a:xfrm>
        </p:spPr>
        <p:txBody>
          <a:bodyPr>
            <a:normAutofit fontScale="92500" lnSpcReduction="10000"/>
          </a:bodyPr>
          <a:lstStyle/>
          <a:p>
            <a:r>
              <a:rPr lang="hr-HR" dirty="0" smtClean="0"/>
              <a:t>Bolji i fleksibilniji način je korištenjem </a:t>
            </a:r>
            <a:r>
              <a:rPr lang="hr-HR" i="1" dirty="0" smtClean="0"/>
              <a:t>model </a:t>
            </a:r>
            <a:r>
              <a:rPr lang="hr-HR" i="1" dirty="0" err="1" smtClean="0"/>
              <a:t>bindera</a:t>
            </a:r>
            <a:endParaRPr lang="hr-HR" i="1" dirty="0" smtClean="0"/>
          </a:p>
          <a:p>
            <a:r>
              <a:rPr lang="hr-HR" dirty="0" smtClean="0"/>
              <a:t>Učenje Web API novom model </a:t>
            </a:r>
            <a:r>
              <a:rPr lang="hr-HR" dirty="0" err="1" smtClean="0"/>
              <a:t>bindingu</a:t>
            </a:r>
            <a:endParaRPr lang="hr-HR" dirty="0" smtClean="0"/>
          </a:p>
          <a:p>
            <a:pPr lvl="1"/>
            <a:r>
              <a:rPr lang="hr-HR" dirty="0" smtClean="0"/>
              <a:t>Definiramo novi model </a:t>
            </a:r>
            <a:r>
              <a:rPr lang="hr-HR" dirty="0" err="1" smtClean="0"/>
              <a:t>binder</a:t>
            </a:r>
            <a:r>
              <a:rPr lang="hr-HR" dirty="0" smtClean="0"/>
              <a:t> (</a:t>
            </a:r>
            <a:r>
              <a:rPr lang="hr-HR" dirty="0"/>
              <a:t>implementacija </a:t>
            </a:r>
            <a:r>
              <a:rPr lang="hr-HR" dirty="0" err="1" smtClean="0"/>
              <a:t>IModelBinder.BindModel</a:t>
            </a:r>
            <a:r>
              <a:rPr lang="hr-HR" dirty="0" smtClean="0"/>
              <a:t>)</a:t>
            </a:r>
          </a:p>
          <a:p>
            <a:pPr lvl="1"/>
            <a:r>
              <a:rPr lang="hr-HR" dirty="0" smtClean="0"/>
              <a:t>Registriramo ga model </a:t>
            </a:r>
            <a:r>
              <a:rPr lang="hr-HR" dirty="0" err="1" smtClean="0"/>
              <a:t>binding</a:t>
            </a:r>
            <a:r>
              <a:rPr lang="hr-HR" dirty="0" smtClean="0"/>
              <a:t> </a:t>
            </a:r>
            <a:r>
              <a:rPr lang="hr-HR" dirty="0" err="1" smtClean="0"/>
              <a:t>posistemu</a:t>
            </a:r>
            <a:endParaRPr lang="hr-HR" dirty="0" smtClean="0"/>
          </a:p>
          <a:p>
            <a:r>
              <a:rPr lang="hr-HR" dirty="0" smtClean="0"/>
              <a:t>Registracija – Pravila</a:t>
            </a:r>
          </a:p>
          <a:p>
            <a:pPr lvl="1"/>
            <a:r>
              <a:rPr lang="hr-HR" dirty="0" smtClean="0"/>
              <a:t>Na metodi [</a:t>
            </a:r>
            <a:r>
              <a:rPr lang="hr-HR" dirty="0" err="1" smtClean="0"/>
              <a:t>ModelBinder</a:t>
            </a:r>
            <a:r>
              <a:rPr lang="hr-HR" dirty="0" smtClean="0"/>
              <a:t>(</a:t>
            </a:r>
            <a:r>
              <a:rPr lang="hr-HR" dirty="0" err="1" smtClean="0"/>
              <a:t>typeof</a:t>
            </a:r>
            <a:r>
              <a:rPr lang="hr-HR" dirty="0" smtClean="0"/>
              <a:t>(</a:t>
            </a:r>
            <a:r>
              <a:rPr lang="hr-HR" dirty="0" err="1" smtClean="0"/>
              <a:t>MyModelBinder</a:t>
            </a:r>
            <a:r>
              <a:rPr lang="hr-HR" dirty="0" smtClean="0"/>
              <a:t>))]</a:t>
            </a:r>
          </a:p>
          <a:p>
            <a:pPr lvl="1"/>
            <a:r>
              <a:rPr lang="hr-HR" dirty="0" smtClean="0"/>
              <a:t>Povrh klase </a:t>
            </a:r>
            <a:r>
              <a:rPr lang="hr-HR" dirty="0">
                <a:sym typeface="Wingdings" panose="05000000000000000000" pitchFamily="2" charset="2"/>
              </a:rPr>
              <a:t> </a:t>
            </a:r>
            <a:r>
              <a:rPr lang="hr-HR" dirty="0" smtClean="0">
                <a:sym typeface="Wingdings" panose="05000000000000000000" pitchFamily="2" charset="2"/>
              </a:rPr>
              <a:t/>
            </a:r>
            <a:br>
              <a:rPr lang="hr-HR" dirty="0" smtClean="0">
                <a:sym typeface="Wingdings" panose="05000000000000000000" pitchFamily="2" charset="2"/>
              </a:rPr>
            </a:br>
            <a:r>
              <a:rPr lang="hr-HR" dirty="0" smtClean="0">
                <a:sym typeface="Wingdings" panose="05000000000000000000" pitchFamily="2" charset="2"/>
              </a:rPr>
              <a:t>[</a:t>
            </a:r>
            <a:r>
              <a:rPr lang="hr-HR" dirty="0" err="1">
                <a:sym typeface="Wingdings" panose="05000000000000000000" pitchFamily="2" charset="2"/>
              </a:rPr>
              <a:t>ModelBinder</a:t>
            </a:r>
            <a:r>
              <a:rPr lang="hr-HR" dirty="0">
                <a:sym typeface="Wingdings" panose="05000000000000000000" pitchFamily="2" charset="2"/>
              </a:rPr>
              <a:t>(</a:t>
            </a:r>
            <a:r>
              <a:rPr lang="hr-HR" dirty="0" err="1">
                <a:sym typeface="Wingdings" panose="05000000000000000000" pitchFamily="2" charset="2"/>
              </a:rPr>
              <a:t>typeof</a:t>
            </a:r>
            <a:r>
              <a:rPr lang="hr-HR" dirty="0">
                <a:sym typeface="Wingdings" panose="05000000000000000000" pitchFamily="2" charset="2"/>
              </a:rPr>
              <a:t>(</a:t>
            </a:r>
            <a:r>
              <a:rPr lang="hr-HR" dirty="0" err="1">
                <a:sym typeface="Wingdings" panose="05000000000000000000" pitchFamily="2" charset="2"/>
              </a:rPr>
              <a:t>LocationModelBinder</a:t>
            </a:r>
            <a:r>
              <a:rPr lang="hr-HR" dirty="0">
                <a:sym typeface="Wingdings" panose="05000000000000000000" pitchFamily="2" charset="2"/>
              </a:rPr>
              <a:t>))]</a:t>
            </a:r>
          </a:p>
          <a:p>
            <a:pPr marL="457200" lvl="1" indent="0">
              <a:buNone/>
            </a:pPr>
            <a:r>
              <a:rPr lang="hr-HR" dirty="0" smtClean="0">
                <a:sym typeface="Wingdings" panose="05000000000000000000" pitchFamily="2" charset="2"/>
              </a:rPr>
              <a:t>    </a:t>
            </a:r>
            <a:r>
              <a:rPr lang="hr-HR" dirty="0" err="1" smtClean="0">
                <a:sym typeface="Wingdings" panose="05000000000000000000" pitchFamily="2" charset="2"/>
              </a:rPr>
              <a:t>public</a:t>
            </a:r>
            <a:r>
              <a:rPr lang="hr-HR" dirty="0" smtClean="0">
                <a:sym typeface="Wingdings" panose="05000000000000000000" pitchFamily="2" charset="2"/>
              </a:rPr>
              <a:t> </a:t>
            </a:r>
            <a:r>
              <a:rPr lang="hr-HR" dirty="0" err="1">
                <a:sym typeface="Wingdings" panose="05000000000000000000" pitchFamily="2" charset="2"/>
              </a:rPr>
              <a:t>class</a:t>
            </a:r>
            <a:r>
              <a:rPr lang="hr-HR" dirty="0">
                <a:sym typeface="Wingdings" panose="05000000000000000000" pitchFamily="2" charset="2"/>
              </a:rPr>
              <a:t> </a:t>
            </a:r>
            <a:r>
              <a:rPr lang="hr-HR" dirty="0" err="1">
                <a:sym typeface="Wingdings" panose="05000000000000000000" pitchFamily="2" charset="2"/>
              </a:rPr>
              <a:t>Location</a:t>
            </a:r>
            <a:r>
              <a:rPr lang="hr-HR" dirty="0">
                <a:sym typeface="Wingdings" panose="05000000000000000000" pitchFamily="2" charset="2"/>
              </a:rPr>
              <a:t> { ... }</a:t>
            </a:r>
            <a:endParaRPr lang="hr-HR" dirty="0" smtClean="0"/>
          </a:p>
          <a:p>
            <a:pPr lvl="1"/>
            <a:r>
              <a:rPr lang="hr-HR" dirty="0" smtClean="0"/>
              <a:t>Globalno</a:t>
            </a:r>
          </a:p>
          <a:p>
            <a:r>
              <a:rPr lang="hr-HR" dirty="0" smtClean="0"/>
              <a:t>Model </a:t>
            </a:r>
            <a:r>
              <a:rPr lang="hr-HR" dirty="0" err="1" smtClean="0"/>
              <a:t>binderi</a:t>
            </a:r>
            <a:r>
              <a:rPr lang="hr-HR" dirty="0" smtClean="0"/>
              <a:t> </a:t>
            </a:r>
            <a:r>
              <a:rPr lang="hr-HR" dirty="0" err="1" smtClean="0"/>
              <a:t>dobijaju</a:t>
            </a:r>
            <a:r>
              <a:rPr lang="hr-HR" dirty="0" smtClean="0"/>
              <a:t> vrijednosti od </a:t>
            </a:r>
            <a:r>
              <a:rPr lang="hr-HR" i="1" dirty="0" err="1"/>
              <a:t>v</a:t>
            </a:r>
            <a:r>
              <a:rPr lang="hr-HR" i="1" dirty="0" err="1" smtClean="0"/>
              <a:t>alue</a:t>
            </a:r>
            <a:r>
              <a:rPr lang="hr-HR" i="1" dirty="0" smtClean="0"/>
              <a:t> </a:t>
            </a:r>
            <a:r>
              <a:rPr lang="hr-HR" i="1" dirty="0" err="1" smtClean="0"/>
              <a:t>providera</a:t>
            </a:r>
            <a:endParaRPr lang="hr-HR" i="1" dirty="0" smtClean="0"/>
          </a:p>
          <a:p>
            <a:pPr lvl="1"/>
            <a:r>
              <a:rPr lang="hr-HR" i="1" dirty="0" err="1" smtClean="0"/>
              <a:t>Custom</a:t>
            </a:r>
            <a:r>
              <a:rPr lang="hr-HR" i="1" dirty="0" smtClean="0"/>
              <a:t> </a:t>
            </a:r>
            <a:r>
              <a:rPr lang="hr-HR" i="1" dirty="0" err="1" smtClean="0"/>
              <a:t>value</a:t>
            </a:r>
            <a:r>
              <a:rPr lang="hr-HR" i="1" dirty="0" smtClean="0"/>
              <a:t> </a:t>
            </a:r>
            <a:r>
              <a:rPr lang="hr-HR" i="1" dirty="0" err="1" smtClean="0"/>
              <a:t>provider</a:t>
            </a:r>
            <a:r>
              <a:rPr lang="hr-HR" i="1" dirty="0" smtClean="0"/>
              <a:t> – implementirati </a:t>
            </a:r>
            <a:r>
              <a:rPr lang="hr-HR" i="1" dirty="0" err="1" smtClean="0"/>
              <a:t>IValueProvider</a:t>
            </a:r>
            <a:r>
              <a:rPr lang="hr-HR" i="1" dirty="0" smtClean="0"/>
              <a:t> </a:t>
            </a:r>
            <a:r>
              <a:rPr lang="hr-HR" i="1" dirty="0" err="1" smtClean="0"/>
              <a:t>interface</a:t>
            </a:r>
            <a:endParaRPr lang="hr-HR" i="1" dirty="0"/>
          </a:p>
        </p:txBody>
      </p:sp>
    </p:spTree>
    <p:extLst>
      <p:ext uri="{BB962C8B-B14F-4D97-AF65-F5344CB8AC3E}">
        <p14:creationId xmlns:p14="http://schemas.microsoft.com/office/powerpoint/2010/main" val="2120777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69965938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29206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HTTP </a:t>
            </a:r>
            <a:r>
              <a:rPr lang="hr-HR" dirty="0" err="1"/>
              <a:t>Message</a:t>
            </a:r>
            <a:r>
              <a:rPr lang="hr-HR" dirty="0"/>
              <a:t> </a:t>
            </a:r>
            <a:r>
              <a:rPr lang="hr-HR" dirty="0" err="1" smtClean="0"/>
              <a:t>Handlers</a:t>
            </a:r>
            <a:endParaRPr lang="hr-HR" dirty="0"/>
          </a:p>
        </p:txBody>
      </p:sp>
      <p:sp>
        <p:nvSpPr>
          <p:cNvPr id="3" name="Content Placeholder 2"/>
          <p:cNvSpPr>
            <a:spLocks noGrp="1"/>
          </p:cNvSpPr>
          <p:nvPr>
            <p:ph idx="1"/>
          </p:nvPr>
        </p:nvSpPr>
        <p:spPr/>
        <p:txBody>
          <a:bodyPr/>
          <a:lstStyle/>
          <a:p>
            <a:r>
              <a:rPr lang="hr-HR" dirty="0" smtClean="0"/>
              <a:t>Klasa koja sudjeluje u obradi Http </a:t>
            </a:r>
            <a:r>
              <a:rPr lang="hr-HR" dirty="0" err="1" smtClean="0"/>
              <a:t>Request</a:t>
            </a:r>
            <a:r>
              <a:rPr lang="hr-HR" dirty="0" smtClean="0"/>
              <a:t>-a i vraća Http </a:t>
            </a:r>
            <a:r>
              <a:rPr lang="hr-HR" dirty="0" err="1" smtClean="0"/>
              <a:t>Response</a:t>
            </a:r>
            <a:endParaRPr lang="hr-HR" dirty="0" smtClean="0"/>
          </a:p>
          <a:p>
            <a:r>
              <a:rPr lang="hr-HR" dirty="0" smtClean="0"/>
              <a:t>Nasljeđuje se od </a:t>
            </a:r>
            <a:r>
              <a:rPr lang="hr-HR" dirty="0" err="1" smtClean="0"/>
              <a:t>abstraktne</a:t>
            </a:r>
            <a:r>
              <a:rPr lang="hr-HR" dirty="0"/>
              <a:t> </a:t>
            </a:r>
            <a:r>
              <a:rPr lang="hr-HR" i="1" dirty="0" err="1" smtClean="0"/>
              <a:t>HttpMessageHandler</a:t>
            </a:r>
            <a:r>
              <a:rPr lang="hr-HR" i="1" dirty="0" smtClean="0"/>
              <a:t> </a:t>
            </a:r>
            <a:r>
              <a:rPr lang="hr-HR" dirty="0" smtClean="0"/>
              <a:t>klase</a:t>
            </a:r>
          </a:p>
          <a:p>
            <a:r>
              <a:rPr lang="hr-HR" dirty="0" smtClean="0"/>
              <a:t>Na serveru, </a:t>
            </a:r>
            <a:r>
              <a:rPr lang="hr-HR" dirty="0" err="1" smtClean="0"/>
              <a:t>WebAPI</a:t>
            </a:r>
            <a:r>
              <a:rPr lang="hr-HR" dirty="0" smtClean="0"/>
              <a:t> koristi slijedeće </a:t>
            </a:r>
            <a:r>
              <a:rPr lang="hr-HR" dirty="0" err="1" smtClean="0"/>
              <a:t>message</a:t>
            </a:r>
            <a:r>
              <a:rPr lang="hr-HR" dirty="0" smtClean="0"/>
              <a:t> </a:t>
            </a:r>
            <a:r>
              <a:rPr lang="hr-HR" dirty="0" err="1" smtClean="0"/>
              <a:t>handlere</a:t>
            </a:r>
            <a:endParaRPr lang="hr-HR" dirty="0" smtClean="0"/>
          </a:p>
          <a:p>
            <a:pPr lvl="1"/>
            <a:r>
              <a:rPr lang="hr-HR" i="1" dirty="0" err="1" smtClean="0"/>
              <a:t>HttpServer</a:t>
            </a:r>
            <a:r>
              <a:rPr lang="hr-HR" dirty="0" smtClean="0"/>
              <a:t> – </a:t>
            </a:r>
            <a:r>
              <a:rPr lang="hr-HR" dirty="0" err="1" smtClean="0"/>
              <a:t>dobija</a:t>
            </a:r>
            <a:r>
              <a:rPr lang="hr-HR" dirty="0" smtClean="0"/>
              <a:t> poruku od </a:t>
            </a:r>
            <a:r>
              <a:rPr lang="hr-HR" dirty="0" err="1" smtClean="0"/>
              <a:t>host</a:t>
            </a:r>
            <a:r>
              <a:rPr lang="hr-HR" dirty="0" smtClean="0"/>
              <a:t>-a</a:t>
            </a:r>
          </a:p>
          <a:p>
            <a:pPr lvl="1"/>
            <a:r>
              <a:rPr lang="hr-HR" i="1" dirty="0" err="1" smtClean="0"/>
              <a:t>HttpRoutingDispatch</a:t>
            </a:r>
            <a:r>
              <a:rPr lang="hr-HR" dirty="0" smtClean="0"/>
              <a:t> – </a:t>
            </a:r>
            <a:r>
              <a:rPr lang="hr-HR" dirty="0" err="1" smtClean="0"/>
              <a:t>proslijeđuje</a:t>
            </a:r>
            <a:r>
              <a:rPr lang="hr-HR" dirty="0" smtClean="0"/>
              <a:t> poruku u ovisnosti o ruti</a:t>
            </a:r>
          </a:p>
          <a:p>
            <a:pPr lvl="1"/>
            <a:r>
              <a:rPr lang="hr-HR" i="1" dirty="0" err="1" smtClean="0"/>
              <a:t>HttpControllerDispatcher</a:t>
            </a:r>
            <a:r>
              <a:rPr lang="hr-HR" dirty="0" smtClean="0"/>
              <a:t> – šalje </a:t>
            </a:r>
            <a:r>
              <a:rPr lang="hr-HR" dirty="0" err="1" smtClean="0"/>
              <a:t>request</a:t>
            </a:r>
            <a:r>
              <a:rPr lang="hr-HR" dirty="0" smtClean="0"/>
              <a:t> na API </a:t>
            </a:r>
            <a:r>
              <a:rPr lang="hr-HR" dirty="0" err="1" smtClean="0"/>
              <a:t>Controller</a:t>
            </a:r>
            <a:endParaRPr lang="hr-HR" dirty="0" smtClean="0"/>
          </a:p>
          <a:p>
            <a:r>
              <a:rPr lang="hr-HR" dirty="0" smtClean="0"/>
              <a:t>Predviđeno dodavanje </a:t>
            </a:r>
            <a:r>
              <a:rPr lang="hr-HR" dirty="0" err="1" smtClean="0"/>
              <a:t>custom</a:t>
            </a:r>
            <a:r>
              <a:rPr lang="hr-HR" dirty="0" smtClean="0"/>
              <a:t> </a:t>
            </a:r>
            <a:r>
              <a:rPr lang="hr-HR" dirty="0" err="1" smtClean="0"/>
              <a:t>handlera</a:t>
            </a:r>
            <a:r>
              <a:rPr lang="hr-HR" dirty="0" smtClean="0"/>
              <a:t> u </a:t>
            </a:r>
            <a:r>
              <a:rPr lang="hr-HR" dirty="0" err="1" smtClean="0"/>
              <a:t>pipelineu</a:t>
            </a:r>
            <a:endParaRPr lang="hr-HR" dirty="0" smtClean="0"/>
          </a:p>
          <a:p>
            <a:endParaRPr lang="hr-HR" dirty="0"/>
          </a:p>
        </p:txBody>
      </p:sp>
      <p:pic>
        <p:nvPicPr>
          <p:cNvPr id="9218" name="Picture 2" descr="https://docs.microsoft.com/en-us/aspnet/web-api/overview/advanced/http-message-handlers/_static/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9303" y="2505852"/>
            <a:ext cx="1876425" cy="105447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docs.microsoft.com/en-us/aspnet/web-api/overview/advanced/http-message-handlers/_static/imag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8017" y="3706238"/>
            <a:ext cx="2952750" cy="2605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6302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Security</a:t>
            </a:r>
            <a:r>
              <a:rPr lang="hr-HR" dirty="0" smtClean="0"/>
              <a:t> - </a:t>
            </a:r>
            <a:r>
              <a:rPr lang="hr-HR" dirty="0" err="1" smtClean="0"/>
              <a:t>intro</a:t>
            </a:r>
            <a:endParaRPr lang="hr-HR" dirty="0"/>
          </a:p>
        </p:txBody>
      </p:sp>
      <p:sp>
        <p:nvSpPr>
          <p:cNvPr id="3" name="Content Placeholder 2"/>
          <p:cNvSpPr>
            <a:spLocks noGrp="1"/>
          </p:cNvSpPr>
          <p:nvPr>
            <p:ph idx="1"/>
          </p:nvPr>
        </p:nvSpPr>
        <p:spPr/>
        <p:txBody>
          <a:bodyPr>
            <a:normAutofit fontScale="55000" lnSpcReduction="20000"/>
          </a:bodyPr>
          <a:lstStyle/>
          <a:p>
            <a:r>
              <a:rPr lang="hr-HR" dirty="0" err="1" smtClean="0"/>
              <a:t>Authentication</a:t>
            </a:r>
            <a:r>
              <a:rPr lang="hr-HR" dirty="0" smtClean="0"/>
              <a:t> &amp; </a:t>
            </a:r>
            <a:r>
              <a:rPr lang="hr-HR" dirty="0" err="1" smtClean="0"/>
              <a:t>Authorization</a:t>
            </a:r>
            <a:r>
              <a:rPr lang="hr-HR" dirty="0" smtClean="0"/>
              <a:t> </a:t>
            </a:r>
            <a:r>
              <a:rPr lang="hr-HR" dirty="0" err="1" smtClean="0"/>
              <a:t>of</a:t>
            </a:r>
            <a:r>
              <a:rPr lang="hr-HR" dirty="0" smtClean="0"/>
              <a:t> </a:t>
            </a:r>
            <a:r>
              <a:rPr lang="hr-HR" dirty="0" err="1" smtClean="0"/>
              <a:t>users</a:t>
            </a:r>
            <a:endParaRPr lang="hr-HR" dirty="0" smtClean="0"/>
          </a:p>
          <a:p>
            <a:r>
              <a:rPr lang="hr-HR" dirty="0" smtClean="0"/>
              <a:t>Kroz povijest</a:t>
            </a:r>
          </a:p>
          <a:p>
            <a:pPr lvl="1"/>
            <a:r>
              <a:rPr lang="hr-HR" dirty="0" smtClean="0"/>
              <a:t>2005 - ASP.NET </a:t>
            </a:r>
            <a:r>
              <a:rPr lang="hr-HR" dirty="0" err="1" smtClean="0"/>
              <a:t>membership</a:t>
            </a:r>
            <a:r>
              <a:rPr lang="hr-HR" dirty="0" smtClean="0"/>
              <a:t> system </a:t>
            </a:r>
            <a:r>
              <a:rPr lang="hr-HR" dirty="0" err="1" smtClean="0"/>
              <a:t>aka</a:t>
            </a:r>
            <a:r>
              <a:rPr lang="hr-HR" dirty="0" smtClean="0"/>
              <a:t> </a:t>
            </a:r>
            <a:r>
              <a:rPr lang="hr-HR" dirty="0" err="1" smtClean="0"/>
              <a:t>FormsSecurity</a:t>
            </a:r>
            <a:r>
              <a:rPr lang="hr-HR" dirty="0" smtClean="0"/>
              <a:t> </a:t>
            </a:r>
          </a:p>
          <a:p>
            <a:pPr lvl="2"/>
            <a:r>
              <a:rPr lang="hr-HR" dirty="0" err="1" smtClean="0"/>
              <a:t>cookie</a:t>
            </a:r>
            <a:r>
              <a:rPr lang="hr-HR" dirty="0" smtClean="0"/>
              <a:t> </a:t>
            </a:r>
            <a:r>
              <a:rPr lang="hr-HR" dirty="0" err="1" smtClean="0"/>
              <a:t>based</a:t>
            </a:r>
            <a:endParaRPr lang="hr-HR" dirty="0" smtClean="0"/>
          </a:p>
          <a:p>
            <a:pPr lvl="2"/>
            <a:r>
              <a:rPr lang="hr-HR" dirty="0" err="1" smtClean="0"/>
              <a:t>Forms</a:t>
            </a:r>
            <a:r>
              <a:rPr lang="hr-HR" dirty="0" smtClean="0"/>
              <a:t> </a:t>
            </a:r>
            <a:r>
              <a:rPr lang="hr-HR" dirty="0" err="1" smtClean="0"/>
              <a:t>Authentication</a:t>
            </a:r>
            <a:endParaRPr lang="hr-HR" dirty="0" smtClean="0"/>
          </a:p>
          <a:p>
            <a:pPr lvl="2"/>
            <a:r>
              <a:rPr lang="hr-HR" dirty="0" smtClean="0"/>
              <a:t>MS SQL Server </a:t>
            </a:r>
            <a:r>
              <a:rPr lang="hr-HR" dirty="0" err="1" smtClean="0"/>
              <a:t>storage</a:t>
            </a:r>
            <a:endParaRPr lang="hr-HR" dirty="0" smtClean="0"/>
          </a:p>
          <a:p>
            <a:pPr lvl="1"/>
            <a:r>
              <a:rPr lang="hr-HR" dirty="0" smtClean="0"/>
              <a:t>ASP.NET </a:t>
            </a:r>
            <a:r>
              <a:rPr lang="hr-HR" dirty="0" err="1" smtClean="0"/>
              <a:t>Simple</a:t>
            </a:r>
            <a:r>
              <a:rPr lang="hr-HR" dirty="0" smtClean="0"/>
              <a:t> </a:t>
            </a:r>
            <a:r>
              <a:rPr lang="hr-HR" dirty="0" err="1" smtClean="0"/>
              <a:t>Membership</a:t>
            </a:r>
            <a:endParaRPr lang="hr-HR" dirty="0" smtClean="0"/>
          </a:p>
          <a:p>
            <a:pPr lvl="2"/>
            <a:r>
              <a:rPr lang="hr-HR" dirty="0" err="1" smtClean="0"/>
              <a:t>WebMatrix</a:t>
            </a:r>
            <a:r>
              <a:rPr lang="hr-HR" dirty="0" smtClean="0"/>
              <a:t> i </a:t>
            </a:r>
            <a:r>
              <a:rPr lang="hr-HR" dirty="0" err="1" smtClean="0"/>
              <a:t>Visual</a:t>
            </a:r>
            <a:r>
              <a:rPr lang="hr-HR" dirty="0" smtClean="0"/>
              <a:t> Studio 2010 SP1</a:t>
            </a:r>
          </a:p>
          <a:p>
            <a:pPr lvl="2"/>
            <a:r>
              <a:rPr lang="hr-HR" dirty="0" err="1" smtClean="0"/>
              <a:t>Membership</a:t>
            </a:r>
            <a:r>
              <a:rPr lang="hr-HR" dirty="0" smtClean="0"/>
              <a:t> </a:t>
            </a:r>
            <a:r>
              <a:rPr lang="hr-HR" dirty="0" err="1" smtClean="0"/>
              <a:t>Provider</a:t>
            </a:r>
            <a:r>
              <a:rPr lang="hr-HR" dirty="0" smtClean="0"/>
              <a:t> (</a:t>
            </a:r>
            <a:r>
              <a:rPr lang="hr-HR" dirty="0" err="1" smtClean="0"/>
              <a:t>SimpleMembershipProvider</a:t>
            </a:r>
            <a:r>
              <a:rPr lang="hr-HR" dirty="0" smtClean="0"/>
              <a:t>) – lakša </a:t>
            </a:r>
            <a:r>
              <a:rPr lang="hr-HR" dirty="0" err="1" smtClean="0"/>
              <a:t>custom</a:t>
            </a:r>
            <a:r>
              <a:rPr lang="hr-HR" dirty="0" smtClean="0"/>
              <a:t> implementacija</a:t>
            </a:r>
          </a:p>
          <a:p>
            <a:pPr lvl="2"/>
            <a:r>
              <a:rPr lang="hr-HR" dirty="0" smtClean="0"/>
              <a:t>Mogućnost spremanja podataka u druge </a:t>
            </a:r>
            <a:r>
              <a:rPr lang="hr-HR" dirty="0" err="1" smtClean="0"/>
              <a:t>storage</a:t>
            </a:r>
            <a:r>
              <a:rPr lang="hr-HR" dirty="0" smtClean="0"/>
              <a:t> (npr. Oracle DB)</a:t>
            </a:r>
          </a:p>
          <a:p>
            <a:pPr lvl="1"/>
            <a:r>
              <a:rPr lang="hr-HR" b="1" dirty="0" smtClean="0"/>
              <a:t>ASP.NET </a:t>
            </a:r>
            <a:r>
              <a:rPr lang="hr-HR" b="1" dirty="0" err="1" smtClean="0"/>
              <a:t>Identity</a:t>
            </a:r>
            <a:endParaRPr lang="hr-HR" b="1" dirty="0" smtClean="0"/>
          </a:p>
          <a:p>
            <a:pPr lvl="2"/>
            <a:r>
              <a:rPr lang="hr-HR" dirty="0" smtClean="0"/>
              <a:t>Jedan </a:t>
            </a:r>
            <a:r>
              <a:rPr lang="hr-HR" dirty="0" err="1" smtClean="0"/>
              <a:t>security</a:t>
            </a:r>
            <a:r>
              <a:rPr lang="hr-HR" dirty="0" smtClean="0"/>
              <a:t> </a:t>
            </a:r>
            <a:r>
              <a:rPr lang="hr-HR" dirty="0" err="1" smtClean="0"/>
              <a:t>provider</a:t>
            </a:r>
            <a:r>
              <a:rPr lang="hr-HR" dirty="0" smtClean="0"/>
              <a:t> za sve postojeće MS web </a:t>
            </a:r>
            <a:r>
              <a:rPr lang="hr-HR" dirty="0" err="1" smtClean="0"/>
              <a:t>frameworke</a:t>
            </a:r>
            <a:r>
              <a:rPr lang="hr-HR" dirty="0" smtClean="0"/>
              <a:t> (</a:t>
            </a:r>
            <a:r>
              <a:rPr lang="hr-HR" dirty="0" err="1" smtClean="0"/>
              <a:t>Mvc</a:t>
            </a:r>
            <a:r>
              <a:rPr lang="hr-HR" dirty="0" smtClean="0"/>
              <a:t>, </a:t>
            </a:r>
            <a:r>
              <a:rPr lang="hr-HR" dirty="0" err="1" smtClean="0"/>
              <a:t>Forms</a:t>
            </a:r>
            <a:r>
              <a:rPr lang="hr-HR" dirty="0" smtClean="0"/>
              <a:t>, Web API, </a:t>
            </a:r>
            <a:r>
              <a:rPr lang="hr-HR" dirty="0" err="1" smtClean="0"/>
              <a:t>SignalR</a:t>
            </a:r>
            <a:r>
              <a:rPr lang="hr-HR" dirty="0" smtClean="0"/>
              <a:t>)</a:t>
            </a:r>
          </a:p>
          <a:p>
            <a:pPr lvl="2"/>
            <a:r>
              <a:rPr lang="hr-HR" dirty="0" smtClean="0"/>
              <a:t>Podrška za bilo koji tip aplikacije (web, </a:t>
            </a:r>
            <a:r>
              <a:rPr lang="hr-HR" dirty="0" err="1" smtClean="0"/>
              <a:t>mobile</a:t>
            </a:r>
            <a:r>
              <a:rPr lang="hr-HR" dirty="0" smtClean="0"/>
              <a:t>)</a:t>
            </a:r>
          </a:p>
          <a:p>
            <a:pPr lvl="2"/>
            <a:r>
              <a:rPr lang="hr-HR" dirty="0" smtClean="0"/>
              <a:t>EF </a:t>
            </a:r>
            <a:r>
              <a:rPr lang="hr-HR" dirty="0" err="1" smtClean="0"/>
              <a:t>Code</a:t>
            </a:r>
            <a:r>
              <a:rPr lang="hr-HR" dirty="0" smtClean="0"/>
              <a:t> First za </a:t>
            </a:r>
            <a:r>
              <a:rPr lang="hr-HR" dirty="0" err="1" smtClean="0"/>
              <a:t>persistance-storage</a:t>
            </a:r>
            <a:endParaRPr lang="hr-HR" dirty="0" smtClean="0"/>
          </a:p>
          <a:p>
            <a:pPr lvl="2"/>
            <a:r>
              <a:rPr lang="hr-HR" dirty="0" smtClean="0"/>
              <a:t>Podrška za druge </a:t>
            </a:r>
            <a:r>
              <a:rPr lang="hr-HR" dirty="0" err="1" smtClean="0"/>
              <a:t>storage</a:t>
            </a:r>
            <a:r>
              <a:rPr lang="hr-HR" dirty="0" smtClean="0"/>
              <a:t> mehanizme (Azure </a:t>
            </a:r>
            <a:r>
              <a:rPr lang="hr-HR" dirty="0" err="1" smtClean="0"/>
              <a:t>Storage</a:t>
            </a:r>
            <a:r>
              <a:rPr lang="hr-HR" dirty="0" smtClean="0"/>
              <a:t> Table Service, </a:t>
            </a:r>
            <a:r>
              <a:rPr lang="hr-HR" dirty="0" err="1" smtClean="0"/>
              <a:t>SharePoint,NoSQL</a:t>
            </a:r>
            <a:r>
              <a:rPr lang="hr-HR" dirty="0" smtClean="0"/>
              <a:t>, Azure AD)</a:t>
            </a:r>
          </a:p>
          <a:p>
            <a:r>
              <a:rPr lang="hr-HR" dirty="0" smtClean="0"/>
              <a:t>Česti pojmovi</a:t>
            </a:r>
          </a:p>
          <a:p>
            <a:pPr lvl="1"/>
            <a:r>
              <a:rPr lang="hr-HR" dirty="0" err="1" smtClean="0"/>
              <a:t>Basic</a:t>
            </a:r>
            <a:r>
              <a:rPr lang="hr-HR" dirty="0" smtClean="0"/>
              <a:t> </a:t>
            </a:r>
            <a:r>
              <a:rPr lang="hr-HR" dirty="0" err="1" smtClean="0"/>
              <a:t>authentication</a:t>
            </a:r>
            <a:endParaRPr lang="hr-HR" dirty="0" smtClean="0"/>
          </a:p>
          <a:p>
            <a:pPr lvl="1"/>
            <a:r>
              <a:rPr lang="hr-HR" dirty="0" err="1" smtClean="0"/>
              <a:t>Organizational</a:t>
            </a:r>
            <a:r>
              <a:rPr lang="hr-HR" dirty="0" smtClean="0"/>
              <a:t> </a:t>
            </a:r>
            <a:r>
              <a:rPr lang="hr-HR" dirty="0" err="1" smtClean="0"/>
              <a:t>accounts</a:t>
            </a:r>
            <a:endParaRPr lang="hr-HR" dirty="0" smtClean="0"/>
          </a:p>
          <a:p>
            <a:pPr lvl="1"/>
            <a:r>
              <a:rPr lang="hr-HR" dirty="0" err="1" smtClean="0"/>
              <a:t>Token</a:t>
            </a:r>
            <a:r>
              <a:rPr lang="hr-HR" dirty="0" smtClean="0"/>
              <a:t> </a:t>
            </a:r>
            <a:r>
              <a:rPr lang="hr-HR" dirty="0" err="1" smtClean="0"/>
              <a:t>Based</a:t>
            </a:r>
            <a:r>
              <a:rPr lang="hr-HR" dirty="0" smtClean="0"/>
              <a:t> </a:t>
            </a:r>
            <a:r>
              <a:rPr lang="hr-HR" dirty="0" err="1" smtClean="0"/>
              <a:t>security</a:t>
            </a:r>
            <a:endParaRPr lang="hr-HR" dirty="0" smtClean="0"/>
          </a:p>
          <a:p>
            <a:pPr lvl="1"/>
            <a:r>
              <a:rPr lang="hr-HR" dirty="0" err="1" smtClean="0"/>
              <a:t>oAuth</a:t>
            </a:r>
            <a:r>
              <a:rPr lang="hr-HR" dirty="0" smtClean="0"/>
              <a:t> (2)</a:t>
            </a:r>
          </a:p>
          <a:p>
            <a:pPr lvl="1"/>
            <a:r>
              <a:rPr lang="hr-HR" dirty="0" err="1" smtClean="0"/>
              <a:t>External</a:t>
            </a:r>
            <a:r>
              <a:rPr lang="hr-HR" dirty="0" smtClean="0"/>
              <a:t> </a:t>
            </a:r>
            <a:r>
              <a:rPr lang="hr-HR" dirty="0" err="1" smtClean="0"/>
              <a:t>Accounts</a:t>
            </a:r>
            <a:endParaRPr lang="hr-HR" dirty="0"/>
          </a:p>
        </p:txBody>
      </p:sp>
    </p:spTree>
    <p:extLst>
      <p:ext uri="{BB962C8B-B14F-4D97-AF65-F5344CB8AC3E}">
        <p14:creationId xmlns:p14="http://schemas.microsoft.com/office/powerpoint/2010/main" val="32576382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Security</a:t>
            </a:r>
            <a:r>
              <a:rPr lang="hr-HR" dirty="0" smtClean="0"/>
              <a:t> - </a:t>
            </a:r>
            <a:r>
              <a:rPr lang="hr-HR" dirty="0" err="1" smtClean="0"/>
              <a:t>Autentikacija</a:t>
            </a:r>
            <a:endParaRPr lang="hr-HR" dirty="0"/>
          </a:p>
        </p:txBody>
      </p:sp>
      <p:sp>
        <p:nvSpPr>
          <p:cNvPr id="3" name="Content Placeholder 2"/>
          <p:cNvSpPr>
            <a:spLocks noGrp="1"/>
          </p:cNvSpPr>
          <p:nvPr>
            <p:ph idx="1"/>
          </p:nvPr>
        </p:nvSpPr>
        <p:spPr/>
        <p:txBody>
          <a:bodyPr/>
          <a:lstStyle/>
          <a:p>
            <a:r>
              <a:rPr lang="hr-HR" dirty="0" err="1" smtClean="0"/>
              <a:t>Authentication</a:t>
            </a:r>
            <a:r>
              <a:rPr lang="hr-HR" dirty="0" smtClean="0"/>
              <a:t> – pravo pristupa sustavu</a:t>
            </a:r>
          </a:p>
          <a:p>
            <a:pPr lvl="1"/>
            <a:r>
              <a:rPr lang="hr-HR" dirty="0" smtClean="0"/>
              <a:t>Http moduli za </a:t>
            </a:r>
            <a:r>
              <a:rPr lang="hr-HR" dirty="0" err="1" smtClean="0"/>
              <a:t>autentikaciju</a:t>
            </a:r>
            <a:endParaRPr lang="hr-HR" dirty="0" smtClean="0"/>
          </a:p>
          <a:p>
            <a:pPr lvl="2"/>
            <a:r>
              <a:rPr lang="hr-HR" dirty="0" smtClean="0"/>
              <a:t>IIS ugrađeni moduli</a:t>
            </a:r>
          </a:p>
          <a:p>
            <a:pPr lvl="2"/>
            <a:r>
              <a:rPr lang="hr-HR" dirty="0" smtClean="0"/>
              <a:t>ASP.NET </a:t>
            </a:r>
            <a:r>
              <a:rPr lang="hr-HR" dirty="0" err="1" smtClean="0"/>
              <a:t>security</a:t>
            </a:r>
            <a:r>
              <a:rPr lang="hr-HR" dirty="0" smtClean="0"/>
              <a:t> moduli</a:t>
            </a:r>
          </a:p>
          <a:p>
            <a:pPr lvl="2"/>
            <a:r>
              <a:rPr lang="hr-HR" dirty="0" err="1" smtClean="0"/>
              <a:t>Custom</a:t>
            </a:r>
            <a:r>
              <a:rPr lang="hr-HR" dirty="0" smtClean="0"/>
              <a:t> </a:t>
            </a:r>
            <a:r>
              <a:rPr lang="hr-HR" dirty="0" err="1" smtClean="0"/>
              <a:t>security</a:t>
            </a:r>
            <a:r>
              <a:rPr lang="hr-HR" dirty="0" smtClean="0"/>
              <a:t> moduli</a:t>
            </a:r>
          </a:p>
          <a:p>
            <a:pPr lvl="1"/>
            <a:r>
              <a:rPr lang="hr-HR" dirty="0" smtClean="0"/>
              <a:t>Ukupni rezultat: </a:t>
            </a:r>
          </a:p>
          <a:p>
            <a:pPr lvl="2"/>
            <a:r>
              <a:rPr lang="hr-HR" dirty="0" smtClean="0"/>
              <a:t>kreiranje </a:t>
            </a:r>
            <a:r>
              <a:rPr lang="hr-HR" dirty="0" err="1" smtClean="0"/>
              <a:t>IPrincipal</a:t>
            </a:r>
            <a:r>
              <a:rPr lang="hr-HR" dirty="0" smtClean="0"/>
              <a:t> (</a:t>
            </a:r>
            <a:r>
              <a:rPr lang="hr-HR" dirty="0" err="1" smtClean="0"/>
              <a:t>security</a:t>
            </a:r>
            <a:r>
              <a:rPr lang="hr-HR" dirty="0" smtClean="0"/>
              <a:t> </a:t>
            </a:r>
            <a:r>
              <a:rPr lang="hr-HR" dirty="0" err="1" smtClean="0"/>
              <a:t>context</a:t>
            </a:r>
            <a:r>
              <a:rPr lang="hr-HR" dirty="0" smtClean="0"/>
              <a:t>) – </a:t>
            </a:r>
            <a:r>
              <a:rPr lang="hr-HR" dirty="0" err="1" smtClean="0"/>
              <a:t>Thread.CurrentPrincipal</a:t>
            </a:r>
            <a:endParaRPr lang="hr-HR" dirty="0" smtClean="0"/>
          </a:p>
          <a:p>
            <a:pPr lvl="2"/>
            <a:r>
              <a:rPr lang="hr-HR" dirty="0" err="1" smtClean="0"/>
              <a:t>Identity</a:t>
            </a:r>
            <a:r>
              <a:rPr lang="hr-HR" dirty="0" smtClean="0"/>
              <a:t> – objekt koji sadrži informacije o useru</a:t>
            </a:r>
          </a:p>
          <a:p>
            <a:pPr lvl="3"/>
            <a:r>
              <a:rPr lang="hr-HR" dirty="0" err="1" smtClean="0"/>
              <a:t>Identity.IsAuthenticated</a:t>
            </a:r>
            <a:r>
              <a:rPr lang="hr-HR" dirty="0" smtClean="0"/>
              <a:t> == </a:t>
            </a:r>
            <a:r>
              <a:rPr lang="hr-HR" dirty="0" err="1" smtClean="0"/>
              <a:t>true</a:t>
            </a:r>
            <a:r>
              <a:rPr lang="hr-HR" dirty="0" smtClean="0"/>
              <a:t> </a:t>
            </a:r>
            <a:r>
              <a:rPr lang="hr-HR" dirty="0" smtClean="0">
                <a:sym typeface="Wingdings" panose="05000000000000000000" pitchFamily="2" charset="2"/>
              </a:rPr>
              <a:t> uspješno ulogiran</a:t>
            </a:r>
          </a:p>
          <a:p>
            <a:pPr lvl="1"/>
            <a:r>
              <a:rPr lang="hr-HR" dirty="0" smtClean="0"/>
              <a:t>Http </a:t>
            </a:r>
            <a:r>
              <a:rPr lang="hr-HR" dirty="0" err="1" smtClean="0"/>
              <a:t>Message</a:t>
            </a:r>
            <a:r>
              <a:rPr lang="hr-HR" dirty="0" smtClean="0"/>
              <a:t> </a:t>
            </a:r>
            <a:r>
              <a:rPr lang="hr-HR" dirty="0" err="1" smtClean="0"/>
              <a:t>Handler</a:t>
            </a:r>
            <a:r>
              <a:rPr lang="hr-HR" dirty="0" smtClean="0"/>
              <a:t/>
            </a:r>
            <a:br>
              <a:rPr lang="hr-HR" dirty="0" smtClean="0"/>
            </a:br>
            <a:r>
              <a:rPr lang="hr-HR" dirty="0" smtClean="0"/>
              <a:t>Moguće izvesti i </a:t>
            </a:r>
            <a:r>
              <a:rPr lang="hr-HR" dirty="0" err="1" smtClean="0"/>
              <a:t>autentikaciju</a:t>
            </a:r>
            <a:r>
              <a:rPr lang="hr-HR" dirty="0" smtClean="0"/>
              <a:t> pomoću </a:t>
            </a:r>
            <a:r>
              <a:rPr lang="hr-HR" dirty="0" err="1" smtClean="0"/>
              <a:t>Message</a:t>
            </a:r>
            <a:r>
              <a:rPr lang="hr-HR" dirty="0" smtClean="0"/>
              <a:t> </a:t>
            </a:r>
            <a:r>
              <a:rPr lang="hr-HR" dirty="0" err="1" smtClean="0"/>
              <a:t>Handlera</a:t>
            </a:r>
            <a:endParaRPr lang="hr-HR" dirty="0" smtClean="0"/>
          </a:p>
          <a:p>
            <a:pPr marL="0" indent="0">
              <a:buNone/>
            </a:pPr>
            <a:endParaRPr lang="hr-HR" dirty="0"/>
          </a:p>
        </p:txBody>
      </p:sp>
    </p:spTree>
    <p:extLst>
      <p:ext uri="{BB962C8B-B14F-4D97-AF65-F5344CB8AC3E}">
        <p14:creationId xmlns:p14="http://schemas.microsoft.com/office/powerpoint/2010/main" val="205534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Autentikacija</a:t>
            </a:r>
            <a:r>
              <a:rPr lang="hr-HR" dirty="0" smtClean="0"/>
              <a:t> II</a:t>
            </a:r>
            <a:endParaRPr lang="hr-HR" dirty="0"/>
          </a:p>
        </p:txBody>
      </p:sp>
      <p:sp>
        <p:nvSpPr>
          <p:cNvPr id="3" name="Content Placeholder 2"/>
          <p:cNvSpPr>
            <a:spLocks noGrp="1"/>
          </p:cNvSpPr>
          <p:nvPr>
            <p:ph idx="1"/>
          </p:nvPr>
        </p:nvSpPr>
        <p:spPr/>
        <p:txBody>
          <a:bodyPr/>
          <a:lstStyle/>
          <a:p>
            <a:r>
              <a:rPr lang="hr-HR" dirty="0" smtClean="0"/>
              <a:t>Bilo kakva </a:t>
            </a:r>
            <a:r>
              <a:rPr lang="hr-HR" dirty="0" err="1" smtClean="0"/>
              <a:t>custom</a:t>
            </a:r>
            <a:r>
              <a:rPr lang="hr-HR" dirty="0" smtClean="0"/>
              <a:t> </a:t>
            </a:r>
            <a:r>
              <a:rPr lang="hr-HR" i="1" dirty="0" err="1" smtClean="0"/>
              <a:t>authentication</a:t>
            </a:r>
            <a:r>
              <a:rPr lang="hr-HR" dirty="0" smtClean="0"/>
              <a:t> logika zahtjeva</a:t>
            </a:r>
          </a:p>
          <a:p>
            <a:pPr lvl="1"/>
            <a:r>
              <a:rPr lang="hr-HR" dirty="0" smtClean="0"/>
              <a:t>Postavljanje </a:t>
            </a:r>
            <a:r>
              <a:rPr lang="hr-HR" dirty="0" err="1" smtClean="0"/>
              <a:t>Thread.CurrentPrincipal</a:t>
            </a:r>
            <a:r>
              <a:rPr lang="hr-HR" dirty="0" smtClean="0"/>
              <a:t> – </a:t>
            </a:r>
            <a:r>
              <a:rPr lang="hr-HR" dirty="0" err="1" smtClean="0"/>
              <a:t>security</a:t>
            </a:r>
            <a:r>
              <a:rPr lang="hr-HR" dirty="0" smtClean="0"/>
              <a:t> </a:t>
            </a:r>
            <a:r>
              <a:rPr lang="hr-HR" dirty="0" err="1" smtClean="0"/>
              <a:t>context</a:t>
            </a:r>
            <a:r>
              <a:rPr lang="hr-HR" dirty="0" smtClean="0"/>
              <a:t> („.NET </a:t>
            </a:r>
            <a:r>
              <a:rPr lang="hr-HR" dirty="0" err="1" smtClean="0"/>
              <a:t>way</a:t>
            </a:r>
            <a:r>
              <a:rPr lang="hr-HR" dirty="0" smtClean="0"/>
              <a:t>”)</a:t>
            </a:r>
          </a:p>
          <a:p>
            <a:pPr lvl="1"/>
            <a:r>
              <a:rPr lang="hr-HR" dirty="0" smtClean="0"/>
              <a:t>Postavljanje </a:t>
            </a:r>
            <a:r>
              <a:rPr lang="hr-HR" dirty="0" err="1" smtClean="0"/>
              <a:t>HttpContext.Current.User</a:t>
            </a:r>
            <a:r>
              <a:rPr lang="hr-HR" dirty="0" smtClean="0"/>
              <a:t> – specifično za ASP.NET</a:t>
            </a:r>
            <a:endParaRPr lang="hr-HR" dirty="0"/>
          </a:p>
        </p:txBody>
      </p:sp>
      <p:sp>
        <p:nvSpPr>
          <p:cNvPr id="4" name="Rectangle 1"/>
          <p:cNvSpPr>
            <a:spLocks noChangeArrowheads="1"/>
          </p:cNvSpPr>
          <p:nvPr/>
        </p:nvSpPr>
        <p:spPr bwMode="auto">
          <a:xfrm>
            <a:off x="1460766" y="3333823"/>
            <a:ext cx="7868055" cy="249299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hr-HR" dirty="0" err="1"/>
              <a:t>private</a:t>
            </a:r>
            <a:r>
              <a:rPr lang="hr-HR" dirty="0"/>
              <a:t> </a:t>
            </a:r>
            <a:r>
              <a:rPr lang="hr-HR" dirty="0" err="1"/>
              <a:t>void</a:t>
            </a:r>
            <a:r>
              <a:rPr lang="hr-HR" dirty="0"/>
              <a:t> </a:t>
            </a:r>
            <a:r>
              <a:rPr lang="hr-HR" dirty="0" err="1"/>
              <a:t>SetPrincipal</a:t>
            </a:r>
            <a:r>
              <a:rPr lang="hr-HR" dirty="0"/>
              <a:t>(</a:t>
            </a:r>
            <a:r>
              <a:rPr lang="hr-HR" dirty="0" err="1"/>
              <a:t>IPrincipal</a:t>
            </a:r>
            <a:r>
              <a:rPr lang="hr-HR" dirty="0"/>
              <a:t> principal) </a:t>
            </a:r>
            <a:endParaRPr lang="hr-HR" dirty="0" smtClean="0"/>
          </a:p>
          <a:p>
            <a:r>
              <a:rPr lang="hr-HR" dirty="0" smtClean="0"/>
              <a:t>{ </a:t>
            </a:r>
          </a:p>
          <a:p>
            <a:r>
              <a:rPr lang="hr-HR" dirty="0"/>
              <a:t>	</a:t>
            </a:r>
            <a:r>
              <a:rPr lang="hr-HR" dirty="0" err="1" smtClean="0"/>
              <a:t>Thread.CurrentPrincipal</a:t>
            </a:r>
            <a:r>
              <a:rPr lang="hr-HR" dirty="0" smtClean="0"/>
              <a:t> </a:t>
            </a:r>
            <a:r>
              <a:rPr lang="hr-HR" dirty="0"/>
              <a:t>= principal</a:t>
            </a:r>
            <a:r>
              <a:rPr lang="hr-HR" dirty="0" smtClean="0"/>
              <a:t>;</a:t>
            </a:r>
            <a:br>
              <a:rPr lang="hr-HR" dirty="0" smtClean="0"/>
            </a:br>
            <a:r>
              <a:rPr lang="hr-HR" dirty="0" smtClean="0"/>
              <a:t> </a:t>
            </a:r>
          </a:p>
          <a:p>
            <a:r>
              <a:rPr lang="hr-HR" dirty="0"/>
              <a:t>	</a:t>
            </a:r>
            <a:r>
              <a:rPr lang="hr-HR" dirty="0" err="1" smtClean="0"/>
              <a:t>if</a:t>
            </a:r>
            <a:r>
              <a:rPr lang="hr-HR" dirty="0" smtClean="0"/>
              <a:t> </a:t>
            </a:r>
            <a:r>
              <a:rPr lang="hr-HR" dirty="0"/>
              <a:t>(</a:t>
            </a:r>
            <a:r>
              <a:rPr lang="hr-HR" dirty="0" err="1">
                <a:solidFill>
                  <a:schemeClr val="accent1">
                    <a:lumMod val="75000"/>
                  </a:schemeClr>
                </a:solidFill>
              </a:rPr>
              <a:t>HttpContext.Current</a:t>
            </a:r>
            <a:r>
              <a:rPr lang="hr-HR" dirty="0"/>
              <a:t> != </a:t>
            </a:r>
            <a:r>
              <a:rPr lang="hr-HR" dirty="0" err="1"/>
              <a:t>null</a:t>
            </a:r>
            <a:r>
              <a:rPr lang="hr-HR" dirty="0"/>
              <a:t>) </a:t>
            </a:r>
            <a:endParaRPr lang="hr-HR" dirty="0" smtClean="0"/>
          </a:p>
          <a:p>
            <a:r>
              <a:rPr lang="hr-HR" dirty="0"/>
              <a:t>	</a:t>
            </a:r>
            <a:r>
              <a:rPr lang="hr-HR" dirty="0" smtClean="0"/>
              <a:t>{ </a:t>
            </a:r>
          </a:p>
          <a:p>
            <a:r>
              <a:rPr lang="hr-HR" dirty="0"/>
              <a:t>	</a:t>
            </a:r>
            <a:r>
              <a:rPr lang="hr-HR" dirty="0" smtClean="0"/>
              <a:t>	</a:t>
            </a:r>
            <a:r>
              <a:rPr lang="hr-HR" dirty="0" err="1" smtClean="0"/>
              <a:t>HttpContext.Current.User</a:t>
            </a:r>
            <a:r>
              <a:rPr lang="hr-HR" dirty="0" smtClean="0"/>
              <a:t> </a:t>
            </a:r>
            <a:r>
              <a:rPr lang="hr-HR" dirty="0"/>
              <a:t>= principal; </a:t>
            </a:r>
            <a:endParaRPr lang="hr-HR" dirty="0" smtClean="0"/>
          </a:p>
          <a:p>
            <a:r>
              <a:rPr lang="hr-HR" dirty="0"/>
              <a:t>	</a:t>
            </a:r>
            <a:r>
              <a:rPr lang="hr-HR" dirty="0" smtClean="0"/>
              <a:t>} </a:t>
            </a:r>
          </a:p>
          <a:p>
            <a:r>
              <a:rPr lang="hr-HR" dirty="0" smtClean="0"/>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01812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Autorizacija</a:t>
            </a:r>
            <a:endParaRPr lang="hr-HR" dirty="0"/>
          </a:p>
        </p:txBody>
      </p:sp>
      <p:sp>
        <p:nvSpPr>
          <p:cNvPr id="3" name="Content Placeholder 2"/>
          <p:cNvSpPr>
            <a:spLocks noGrp="1"/>
          </p:cNvSpPr>
          <p:nvPr>
            <p:ph idx="1"/>
          </p:nvPr>
        </p:nvSpPr>
        <p:spPr/>
        <p:txBody>
          <a:bodyPr/>
          <a:lstStyle/>
          <a:p>
            <a:r>
              <a:rPr lang="hr-HR" dirty="0" smtClean="0"/>
              <a:t>Autorizacija (što smije korisnik) se događa kasnije u </a:t>
            </a:r>
            <a:r>
              <a:rPr lang="hr-HR" dirty="0" err="1" smtClean="0"/>
              <a:t>Pipelineu</a:t>
            </a:r>
            <a:r>
              <a:rPr lang="hr-HR" dirty="0" smtClean="0"/>
              <a:t>, prije izvođenja </a:t>
            </a:r>
            <a:r>
              <a:rPr lang="hr-HR" dirty="0" err="1" smtClean="0"/>
              <a:t>controllera</a:t>
            </a:r>
            <a:r>
              <a:rPr lang="hr-HR" dirty="0" smtClean="0"/>
              <a:t> i </a:t>
            </a:r>
            <a:r>
              <a:rPr lang="hr-HR" dirty="0" err="1" smtClean="0"/>
              <a:t>message</a:t>
            </a:r>
            <a:r>
              <a:rPr lang="hr-HR" dirty="0" smtClean="0"/>
              <a:t> </a:t>
            </a:r>
            <a:r>
              <a:rPr lang="hr-HR" dirty="0" err="1" smtClean="0"/>
              <a:t>handlera</a:t>
            </a:r>
            <a:r>
              <a:rPr lang="hr-HR" dirty="0" smtClean="0"/>
              <a:t>, ili na nivou </a:t>
            </a:r>
            <a:r>
              <a:rPr lang="hr-HR" dirty="0" err="1" smtClean="0"/>
              <a:t>controllera</a:t>
            </a:r>
            <a:endParaRPr lang="hr-HR" dirty="0" smtClean="0"/>
          </a:p>
          <a:p>
            <a:r>
              <a:rPr lang="hr-HR" dirty="0" err="1" smtClean="0"/>
              <a:t>Authorization</a:t>
            </a:r>
            <a:r>
              <a:rPr lang="hr-HR" dirty="0" smtClean="0"/>
              <a:t> </a:t>
            </a:r>
            <a:r>
              <a:rPr lang="hr-HR" dirty="0" err="1" smtClean="0"/>
              <a:t>filters</a:t>
            </a:r>
            <a:r>
              <a:rPr lang="hr-HR" dirty="0" smtClean="0"/>
              <a:t> – služe da štite </a:t>
            </a:r>
            <a:r>
              <a:rPr lang="hr-HR" dirty="0" err="1" smtClean="0"/>
              <a:t>controllere</a:t>
            </a:r>
            <a:r>
              <a:rPr lang="hr-HR" dirty="0" smtClean="0"/>
              <a:t> i akcijske metode od „neovlaštenog </a:t>
            </a:r>
            <a:r>
              <a:rPr lang="hr-HR" dirty="0" err="1" smtClean="0"/>
              <a:t>prisupa</a:t>
            </a:r>
            <a:r>
              <a:rPr lang="hr-HR" dirty="0" smtClean="0"/>
              <a:t>”</a:t>
            </a:r>
          </a:p>
          <a:p>
            <a:r>
              <a:rPr lang="hr-HR" dirty="0" smtClean="0"/>
              <a:t>Unutar akcijskih metoda trenutni </a:t>
            </a:r>
            <a:r>
              <a:rPr lang="hr-HR" i="1" dirty="0" smtClean="0"/>
              <a:t>principal</a:t>
            </a:r>
            <a:r>
              <a:rPr lang="hr-HR" dirty="0" smtClean="0"/>
              <a:t> se može dobiti pomoću </a:t>
            </a:r>
            <a:r>
              <a:rPr lang="hr-HR" dirty="0" err="1" smtClean="0"/>
              <a:t>ApiController.User</a:t>
            </a:r>
            <a:r>
              <a:rPr lang="hr-HR" dirty="0" smtClean="0"/>
              <a:t> (može se i kvalitetnije riješiti)</a:t>
            </a:r>
            <a:endParaRPr lang="hr-HR" dirty="0"/>
          </a:p>
        </p:txBody>
      </p:sp>
      <p:pic>
        <p:nvPicPr>
          <p:cNvPr id="1028" name="Picture 4" descr="https://docs.microsoft.com/en-us/aspnet/web-api/overview/security/authentication-and-authorization-in-aspnet-web-api/_static/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988" y="4986338"/>
            <a:ext cx="7782128"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1539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Autorizacija II</a:t>
            </a:r>
            <a:endParaRPr lang="hr-HR" dirty="0"/>
          </a:p>
        </p:txBody>
      </p:sp>
      <p:sp>
        <p:nvSpPr>
          <p:cNvPr id="3" name="Content Placeholder 2"/>
          <p:cNvSpPr>
            <a:spLocks noGrp="1"/>
          </p:cNvSpPr>
          <p:nvPr>
            <p:ph idx="1"/>
          </p:nvPr>
        </p:nvSpPr>
        <p:spPr/>
        <p:txBody>
          <a:bodyPr/>
          <a:lstStyle/>
          <a:p>
            <a:r>
              <a:rPr lang="hr-HR" dirty="0" err="1" smtClean="0"/>
              <a:t>AuthorizeAttribute</a:t>
            </a:r>
            <a:r>
              <a:rPr lang="hr-HR" dirty="0"/>
              <a:t>  (</a:t>
            </a:r>
            <a:r>
              <a:rPr lang="hr-HR" dirty="0" err="1" smtClean="0"/>
              <a:t>System.Web.Http</a:t>
            </a:r>
            <a:r>
              <a:rPr lang="hr-HR" dirty="0" smtClean="0"/>
              <a:t>)</a:t>
            </a:r>
          </a:p>
          <a:p>
            <a:pPr lvl="1"/>
            <a:r>
              <a:rPr lang="hr-HR" dirty="0" err="1" smtClean="0"/>
              <a:t>out-of-box</a:t>
            </a:r>
            <a:r>
              <a:rPr lang="hr-HR" dirty="0" smtClean="0"/>
              <a:t> dostupan</a:t>
            </a:r>
          </a:p>
          <a:p>
            <a:pPr lvl="1"/>
            <a:r>
              <a:rPr lang="hr-HR" dirty="0" smtClean="0"/>
              <a:t>Štiti resurs nad kojim je registriran i vraća 401 (</a:t>
            </a:r>
            <a:r>
              <a:rPr lang="hr-HR" dirty="0" err="1" smtClean="0"/>
              <a:t>Unathorized</a:t>
            </a:r>
            <a:r>
              <a:rPr lang="hr-HR" dirty="0" smtClean="0"/>
              <a:t>) </a:t>
            </a:r>
          </a:p>
          <a:p>
            <a:pPr lvl="1"/>
            <a:r>
              <a:rPr lang="hr-HR" dirty="0" smtClean="0"/>
              <a:t>Može se primijeniti</a:t>
            </a:r>
          </a:p>
          <a:p>
            <a:pPr lvl="2"/>
            <a:r>
              <a:rPr lang="hr-HR" dirty="0" smtClean="0"/>
              <a:t>Globalno ( </a:t>
            </a:r>
            <a:r>
              <a:rPr lang="hr-HR" dirty="0" err="1" smtClean="0"/>
              <a:t>HttpConfiguration.Filters.Add</a:t>
            </a:r>
            <a:r>
              <a:rPr lang="hr-HR" dirty="0" smtClean="0"/>
              <a:t>(</a:t>
            </a:r>
            <a:r>
              <a:rPr lang="hr-HR" dirty="0" err="1" smtClean="0"/>
              <a:t>new</a:t>
            </a:r>
            <a:r>
              <a:rPr lang="hr-HR" dirty="0" smtClean="0"/>
              <a:t> </a:t>
            </a:r>
            <a:r>
              <a:rPr lang="hr-HR" dirty="0" err="1" smtClean="0"/>
              <a:t>AuthorizeAttribute</a:t>
            </a:r>
            <a:r>
              <a:rPr lang="hr-HR" dirty="0" smtClean="0"/>
              <a:t>() )</a:t>
            </a:r>
          </a:p>
          <a:p>
            <a:pPr lvl="2"/>
            <a:r>
              <a:rPr lang="hr-HR" dirty="0" smtClean="0"/>
              <a:t>Nad </a:t>
            </a:r>
            <a:r>
              <a:rPr lang="hr-HR" dirty="0" err="1" smtClean="0"/>
              <a:t>controllerom</a:t>
            </a:r>
            <a:r>
              <a:rPr lang="hr-HR" dirty="0" smtClean="0"/>
              <a:t> – [</a:t>
            </a:r>
            <a:r>
              <a:rPr lang="hr-HR" dirty="0" err="1" smtClean="0"/>
              <a:t>Authorize</a:t>
            </a:r>
            <a:r>
              <a:rPr lang="hr-HR" dirty="0" smtClean="0"/>
              <a:t>()]</a:t>
            </a:r>
          </a:p>
          <a:p>
            <a:pPr lvl="2"/>
            <a:r>
              <a:rPr lang="hr-HR" dirty="0" smtClean="0"/>
              <a:t>Nad akcijskom metodom – </a:t>
            </a:r>
            <a:r>
              <a:rPr lang="hr-HR" dirty="0"/>
              <a:t>[</a:t>
            </a:r>
            <a:r>
              <a:rPr lang="hr-HR" dirty="0" err="1"/>
              <a:t>Authorize</a:t>
            </a:r>
            <a:r>
              <a:rPr lang="hr-HR" dirty="0"/>
              <a:t>()]</a:t>
            </a:r>
          </a:p>
          <a:p>
            <a:pPr lvl="1"/>
            <a:r>
              <a:rPr lang="hr-HR" dirty="0" smtClean="0"/>
              <a:t>Puna sintaksa</a:t>
            </a:r>
          </a:p>
          <a:p>
            <a:pPr lvl="2"/>
            <a:r>
              <a:rPr lang="hr-HR" dirty="0" smtClean="0"/>
              <a:t>[</a:t>
            </a:r>
            <a:r>
              <a:rPr lang="hr-HR" dirty="0" err="1" smtClean="0"/>
              <a:t>Authorize</a:t>
            </a:r>
            <a:r>
              <a:rPr lang="hr-HR" dirty="0" smtClean="0"/>
              <a:t>(</a:t>
            </a:r>
            <a:r>
              <a:rPr lang="hr-HR" dirty="0" err="1" smtClean="0"/>
              <a:t>Roles</a:t>
            </a:r>
            <a:r>
              <a:rPr lang="hr-HR" dirty="0" smtClean="0"/>
              <a:t>=„&lt;NAZIVI”, </a:t>
            </a:r>
            <a:r>
              <a:rPr lang="hr-HR" dirty="0" err="1" smtClean="0"/>
              <a:t>Users</a:t>
            </a:r>
            <a:r>
              <a:rPr lang="hr-HR" dirty="0" smtClean="0"/>
              <a:t>=„&lt;NAZIVI&gt;”)]</a:t>
            </a:r>
          </a:p>
          <a:p>
            <a:pPr lvl="1"/>
            <a:r>
              <a:rPr lang="hr-HR" dirty="0" smtClean="0"/>
              <a:t>[</a:t>
            </a:r>
            <a:r>
              <a:rPr lang="hr-HR" dirty="0" err="1" smtClean="0"/>
              <a:t>AllowAnnonymous</a:t>
            </a:r>
            <a:r>
              <a:rPr lang="hr-HR" dirty="0" smtClean="0"/>
              <a:t>] – dopušta anonimni pristup</a:t>
            </a:r>
            <a:endParaRPr lang="hr-HR" dirty="0"/>
          </a:p>
        </p:txBody>
      </p:sp>
    </p:spTree>
    <p:extLst>
      <p:ext uri="{BB962C8B-B14F-4D97-AF65-F5344CB8AC3E}">
        <p14:creationId xmlns:p14="http://schemas.microsoft.com/office/powerpoint/2010/main" val="36703139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Autorizacija III</a:t>
            </a:r>
            <a:endParaRPr lang="hr-HR" dirty="0"/>
          </a:p>
        </p:txBody>
      </p:sp>
      <p:sp>
        <p:nvSpPr>
          <p:cNvPr id="3" name="Content Placeholder 2"/>
          <p:cNvSpPr>
            <a:spLocks noGrp="1"/>
          </p:cNvSpPr>
          <p:nvPr>
            <p:ph idx="1"/>
          </p:nvPr>
        </p:nvSpPr>
        <p:spPr/>
        <p:txBody>
          <a:bodyPr/>
          <a:lstStyle/>
          <a:p>
            <a:r>
              <a:rPr lang="hr-HR" dirty="0" err="1" smtClean="0"/>
              <a:t>Custom</a:t>
            </a:r>
            <a:r>
              <a:rPr lang="hr-HR" dirty="0" smtClean="0"/>
              <a:t> filter-atribut</a:t>
            </a:r>
          </a:p>
          <a:p>
            <a:pPr lvl="1"/>
            <a:r>
              <a:rPr lang="hr-HR" dirty="0" smtClean="0"/>
              <a:t>Naslijediti od *</a:t>
            </a:r>
            <a:r>
              <a:rPr lang="hr-HR" i="1" dirty="0" err="1" smtClean="0"/>
              <a:t>AuthorizeAttribute</a:t>
            </a:r>
            <a:r>
              <a:rPr lang="hr-HR" i="1" dirty="0"/>
              <a:t>*</a:t>
            </a:r>
            <a:r>
              <a:rPr lang="hr-HR" dirty="0" smtClean="0"/>
              <a:t> – </a:t>
            </a:r>
            <a:r>
              <a:rPr lang="hr-HR" dirty="0" err="1" smtClean="0"/>
              <a:t>custom</a:t>
            </a:r>
            <a:r>
              <a:rPr lang="hr-HR" dirty="0" smtClean="0"/>
              <a:t> logika bazirana na trenutnom useru i rolama</a:t>
            </a:r>
          </a:p>
          <a:p>
            <a:pPr lvl="1"/>
            <a:r>
              <a:rPr lang="hr-HR" dirty="0" smtClean="0"/>
              <a:t>Naslijediti </a:t>
            </a:r>
            <a:r>
              <a:rPr lang="hr-HR" dirty="0"/>
              <a:t>od </a:t>
            </a:r>
            <a:r>
              <a:rPr lang="hr-HR" i="1" dirty="0" err="1" smtClean="0"/>
              <a:t>AuthorizationFilterAttribute</a:t>
            </a:r>
            <a:r>
              <a:rPr lang="hr-HR" i="1" dirty="0" smtClean="0"/>
              <a:t> – </a:t>
            </a:r>
            <a:r>
              <a:rPr lang="hr-HR" dirty="0" err="1" smtClean="0"/>
              <a:t>custom</a:t>
            </a:r>
            <a:r>
              <a:rPr lang="hr-HR" dirty="0" smtClean="0"/>
              <a:t> logika koja ne mora biti bazirana na trenutnom useru</a:t>
            </a:r>
          </a:p>
          <a:p>
            <a:pPr lvl="1"/>
            <a:r>
              <a:rPr lang="hr-HR" i="1" dirty="0" err="1" smtClean="0"/>
              <a:t>IAuthorizationFilter</a:t>
            </a:r>
            <a:r>
              <a:rPr lang="hr-HR" i="1" dirty="0" smtClean="0"/>
              <a:t> – </a:t>
            </a:r>
            <a:r>
              <a:rPr lang="hr-HR" dirty="0" smtClean="0"/>
              <a:t>implementirati </a:t>
            </a:r>
            <a:r>
              <a:rPr lang="hr-HR" dirty="0" err="1" smtClean="0"/>
              <a:t>interface</a:t>
            </a:r>
            <a:r>
              <a:rPr lang="hr-HR" dirty="0" smtClean="0"/>
              <a:t> za </a:t>
            </a:r>
            <a:r>
              <a:rPr lang="hr-HR" dirty="0" err="1" smtClean="0"/>
              <a:t>asihronu</a:t>
            </a:r>
            <a:r>
              <a:rPr lang="hr-HR" dirty="0" smtClean="0"/>
              <a:t> autorizacijsku logiku (npr. komunikacija sa </a:t>
            </a:r>
            <a:r>
              <a:rPr lang="hr-HR" dirty="0" err="1" smtClean="0"/>
              <a:t>third</a:t>
            </a:r>
            <a:r>
              <a:rPr lang="hr-HR" dirty="0" smtClean="0"/>
              <a:t>-party serverom)</a:t>
            </a:r>
          </a:p>
          <a:p>
            <a:pPr lvl="1"/>
            <a:endParaRPr lang="hr-HR" dirty="0"/>
          </a:p>
        </p:txBody>
      </p:sp>
      <p:pic>
        <p:nvPicPr>
          <p:cNvPr id="2050" name="Picture 2" descr="https://docs.microsoft.com/en-us/aspnet/web-api/overview/security/authentication-and-authorization-in-aspnet-web-api/_static/imag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4945" y="4253587"/>
            <a:ext cx="1714500" cy="1057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32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r>
              <a:rPr lang="hr-HR" dirty="0" smtClean="0"/>
              <a:t>– novosti po verzijama</a:t>
            </a:r>
            <a:endParaRPr lang="hr-HR" dirty="0"/>
          </a:p>
        </p:txBody>
      </p:sp>
      <p:sp>
        <p:nvSpPr>
          <p:cNvPr id="3" name="Content Placeholder 2"/>
          <p:cNvSpPr>
            <a:spLocks noGrp="1"/>
          </p:cNvSpPr>
          <p:nvPr>
            <p:ph idx="1"/>
          </p:nvPr>
        </p:nvSpPr>
        <p:spPr/>
        <p:txBody>
          <a:bodyPr>
            <a:normAutofit fontScale="70000" lnSpcReduction="20000"/>
          </a:bodyPr>
          <a:lstStyle/>
          <a:p>
            <a:r>
              <a:rPr lang="hr-HR" dirty="0" smtClean="0"/>
              <a:t>MS Web API 2</a:t>
            </a:r>
          </a:p>
          <a:p>
            <a:pPr lvl="1"/>
            <a:r>
              <a:rPr lang="hr-HR" dirty="0" err="1" smtClean="0">
                <a:solidFill>
                  <a:schemeClr val="accent1">
                    <a:lumMod val="75000"/>
                  </a:schemeClr>
                </a:solidFill>
              </a:rPr>
              <a:t>Attribute</a:t>
            </a:r>
            <a:r>
              <a:rPr lang="hr-HR" dirty="0" smtClean="0">
                <a:solidFill>
                  <a:schemeClr val="accent1">
                    <a:lumMod val="75000"/>
                  </a:schemeClr>
                </a:solidFill>
              </a:rPr>
              <a:t> </a:t>
            </a:r>
            <a:r>
              <a:rPr lang="hr-HR" dirty="0" err="1" smtClean="0">
                <a:solidFill>
                  <a:schemeClr val="accent1">
                    <a:lumMod val="75000"/>
                  </a:schemeClr>
                </a:solidFill>
              </a:rPr>
              <a:t>Routing</a:t>
            </a:r>
            <a:r>
              <a:rPr lang="hr-HR" dirty="0" smtClean="0">
                <a:solidFill>
                  <a:schemeClr val="accent1">
                    <a:lumMod val="75000"/>
                  </a:schemeClr>
                </a:solidFill>
              </a:rPr>
              <a:t> (</a:t>
            </a:r>
            <a:r>
              <a:rPr lang="hr-HR" dirty="0" err="1" smtClean="0">
                <a:solidFill>
                  <a:schemeClr val="accent1">
                    <a:lumMod val="75000"/>
                  </a:schemeClr>
                </a:solidFill>
              </a:rPr>
              <a:t>RoutePrefix</a:t>
            </a:r>
            <a:r>
              <a:rPr lang="hr-HR" dirty="0" smtClean="0">
                <a:solidFill>
                  <a:schemeClr val="accent1">
                    <a:lumMod val="75000"/>
                  </a:schemeClr>
                </a:solidFill>
              </a:rPr>
              <a:t> i </a:t>
            </a:r>
            <a:r>
              <a:rPr lang="hr-HR" dirty="0" err="1" smtClean="0">
                <a:solidFill>
                  <a:schemeClr val="accent1">
                    <a:lumMod val="75000"/>
                  </a:schemeClr>
                </a:solidFill>
              </a:rPr>
              <a:t>Route</a:t>
            </a:r>
            <a:r>
              <a:rPr lang="hr-HR" dirty="0" smtClean="0">
                <a:solidFill>
                  <a:schemeClr val="accent1">
                    <a:lumMod val="75000"/>
                  </a:schemeClr>
                </a:solidFill>
              </a:rPr>
              <a:t>)</a:t>
            </a:r>
            <a:r>
              <a:rPr lang="hr-HR" dirty="0" smtClean="0"/>
              <a:t>!</a:t>
            </a:r>
          </a:p>
          <a:p>
            <a:pPr lvl="1"/>
            <a:r>
              <a:rPr lang="hr-HR" dirty="0" err="1">
                <a:solidFill>
                  <a:schemeClr val="accent1">
                    <a:lumMod val="75000"/>
                  </a:schemeClr>
                </a:solidFill>
              </a:rPr>
              <a:t>OAuth</a:t>
            </a:r>
            <a:r>
              <a:rPr lang="hr-HR" dirty="0">
                <a:solidFill>
                  <a:schemeClr val="accent1">
                    <a:lumMod val="75000"/>
                  </a:schemeClr>
                </a:solidFill>
              </a:rPr>
              <a:t> </a:t>
            </a:r>
            <a:r>
              <a:rPr lang="hr-HR" dirty="0" smtClean="0">
                <a:solidFill>
                  <a:schemeClr val="accent1">
                    <a:lumMod val="75000"/>
                  </a:schemeClr>
                </a:solidFill>
              </a:rPr>
              <a:t>2.0 podrška kroz novi</a:t>
            </a:r>
            <a:r>
              <a:rPr lang="en-US" dirty="0" smtClean="0">
                <a:solidFill>
                  <a:schemeClr val="accent1">
                    <a:lumMod val="75000"/>
                  </a:schemeClr>
                </a:solidFill>
              </a:rPr>
              <a:t> </a:t>
            </a:r>
            <a:r>
              <a:rPr lang="hr-HR" dirty="0" err="1" smtClean="0">
                <a:solidFill>
                  <a:schemeClr val="accent1">
                    <a:lumMod val="75000"/>
                  </a:schemeClr>
                </a:solidFill>
              </a:rPr>
              <a:t>security</a:t>
            </a:r>
            <a:r>
              <a:rPr lang="hr-HR" dirty="0" smtClean="0">
                <a:solidFill>
                  <a:schemeClr val="accent1">
                    <a:lumMod val="75000"/>
                  </a:schemeClr>
                </a:solidFill>
              </a:rPr>
              <a:t> -</a:t>
            </a:r>
            <a:r>
              <a:rPr lang="en-US" dirty="0" smtClean="0">
                <a:solidFill>
                  <a:schemeClr val="accent1">
                    <a:lumMod val="75000"/>
                  </a:schemeClr>
                </a:solidFill>
              </a:rPr>
              <a:t> </a:t>
            </a:r>
            <a:r>
              <a:rPr lang="en-US" dirty="0">
                <a:solidFill>
                  <a:schemeClr val="accent1">
                    <a:lumMod val="75000"/>
                  </a:schemeClr>
                </a:solidFill>
              </a:rPr>
              <a:t>Microsoft OWIN </a:t>
            </a:r>
            <a:r>
              <a:rPr lang="hr-HR" dirty="0" smtClean="0">
                <a:solidFill>
                  <a:schemeClr val="accent1">
                    <a:lumMod val="75000"/>
                  </a:schemeClr>
                </a:solidFill>
              </a:rPr>
              <a:t/>
            </a:r>
            <a:br>
              <a:rPr lang="hr-HR" dirty="0" smtClean="0">
                <a:solidFill>
                  <a:schemeClr val="accent1">
                    <a:lumMod val="75000"/>
                  </a:schemeClr>
                </a:solidFill>
              </a:rPr>
            </a:br>
            <a:r>
              <a:rPr lang="hr-HR" dirty="0" err="1" smtClean="0">
                <a:solidFill>
                  <a:schemeClr val="accent1">
                    <a:lumMod val="75000"/>
                  </a:schemeClr>
                </a:solidFill>
              </a:rPr>
              <a:t>Token</a:t>
            </a:r>
            <a:r>
              <a:rPr lang="hr-HR" dirty="0" smtClean="0">
                <a:solidFill>
                  <a:schemeClr val="accent1">
                    <a:lumMod val="75000"/>
                  </a:schemeClr>
                </a:solidFill>
              </a:rPr>
              <a:t> </a:t>
            </a:r>
            <a:r>
              <a:rPr lang="en-US" dirty="0" smtClean="0">
                <a:solidFill>
                  <a:schemeClr val="accent1">
                    <a:lumMod val="75000"/>
                  </a:schemeClr>
                </a:solidFill>
              </a:rPr>
              <a:t>bearer authentication</a:t>
            </a:r>
            <a:endParaRPr lang="hr-HR" dirty="0" smtClean="0">
              <a:solidFill>
                <a:schemeClr val="accent1">
                  <a:lumMod val="75000"/>
                </a:schemeClr>
              </a:solidFill>
            </a:endParaRPr>
          </a:p>
          <a:p>
            <a:pPr lvl="1"/>
            <a:r>
              <a:rPr lang="hr-HR" dirty="0" smtClean="0"/>
              <a:t>Bolja podrška za </a:t>
            </a:r>
            <a:r>
              <a:rPr lang="hr-HR" dirty="0" err="1" smtClean="0"/>
              <a:t>Unit</a:t>
            </a:r>
            <a:r>
              <a:rPr lang="hr-HR" dirty="0" smtClean="0"/>
              <a:t> </a:t>
            </a:r>
            <a:r>
              <a:rPr lang="hr-HR" dirty="0" err="1" smtClean="0"/>
              <a:t>Testing</a:t>
            </a:r>
            <a:endParaRPr lang="hr-HR" dirty="0" smtClean="0"/>
          </a:p>
          <a:p>
            <a:pPr lvl="1"/>
            <a:r>
              <a:rPr lang="hr-HR" dirty="0" smtClean="0">
                <a:solidFill>
                  <a:schemeClr val="accent1">
                    <a:lumMod val="75000"/>
                  </a:schemeClr>
                </a:solidFill>
              </a:rPr>
              <a:t>Uveden </a:t>
            </a:r>
            <a:r>
              <a:rPr lang="hr-HR" dirty="0" err="1" smtClean="0">
                <a:solidFill>
                  <a:schemeClr val="accent1">
                    <a:lumMod val="75000"/>
                  </a:schemeClr>
                </a:solidFill>
              </a:rPr>
              <a:t>IHttpActionResult</a:t>
            </a:r>
            <a:r>
              <a:rPr lang="hr-HR" dirty="0" smtClean="0">
                <a:solidFill>
                  <a:schemeClr val="accent1">
                    <a:lumMod val="75000"/>
                  </a:schemeClr>
                </a:solidFill>
              </a:rPr>
              <a:t> (Ok, </a:t>
            </a:r>
            <a:r>
              <a:rPr lang="hr-HR" dirty="0" err="1" smtClean="0">
                <a:solidFill>
                  <a:schemeClr val="accent1">
                    <a:lumMod val="75000"/>
                  </a:schemeClr>
                </a:solidFill>
              </a:rPr>
              <a:t>NotFound</a:t>
            </a:r>
            <a:r>
              <a:rPr lang="hr-HR" dirty="0" smtClean="0">
                <a:solidFill>
                  <a:schemeClr val="accent1">
                    <a:lumMod val="75000"/>
                  </a:schemeClr>
                </a:solidFill>
              </a:rPr>
              <a:t>, </a:t>
            </a:r>
            <a:r>
              <a:rPr lang="hr-HR" dirty="0" err="1" smtClean="0">
                <a:solidFill>
                  <a:schemeClr val="accent1">
                    <a:lumMod val="75000"/>
                  </a:schemeClr>
                </a:solidFill>
              </a:rPr>
              <a:t>InternalServerError</a:t>
            </a:r>
            <a:r>
              <a:rPr lang="hr-HR" dirty="0" smtClean="0">
                <a:solidFill>
                  <a:schemeClr val="accent1">
                    <a:lumMod val="75000"/>
                  </a:schemeClr>
                </a:solidFill>
              </a:rPr>
              <a:t>)!</a:t>
            </a:r>
          </a:p>
          <a:p>
            <a:pPr lvl="1"/>
            <a:r>
              <a:rPr lang="hr-HR" dirty="0" smtClean="0">
                <a:solidFill>
                  <a:schemeClr val="accent1">
                    <a:lumMod val="75000"/>
                  </a:schemeClr>
                </a:solidFill>
              </a:rPr>
              <a:t>CORS podrška</a:t>
            </a:r>
          </a:p>
          <a:p>
            <a:pPr lvl="1"/>
            <a:r>
              <a:rPr lang="hr-HR" dirty="0" err="1"/>
              <a:t>Authentication</a:t>
            </a:r>
            <a:r>
              <a:rPr lang="hr-HR" dirty="0"/>
              <a:t> </a:t>
            </a:r>
            <a:r>
              <a:rPr lang="hr-HR" dirty="0" err="1" smtClean="0"/>
              <a:t>Filters</a:t>
            </a:r>
            <a:r>
              <a:rPr lang="hr-HR" dirty="0" smtClean="0"/>
              <a:t> - </a:t>
            </a:r>
            <a:r>
              <a:rPr lang="hr-HR" dirty="0"/>
              <a:t>Filter </a:t>
            </a:r>
            <a:r>
              <a:rPr lang="hr-HR" dirty="0" err="1"/>
              <a:t>Overrides</a:t>
            </a:r>
            <a:endParaRPr lang="hr-HR" dirty="0"/>
          </a:p>
          <a:p>
            <a:pPr lvl="1"/>
            <a:r>
              <a:rPr lang="hr-HR" dirty="0" smtClean="0"/>
              <a:t>!OWIN podrška!</a:t>
            </a:r>
          </a:p>
          <a:p>
            <a:r>
              <a:rPr lang="hr-HR" dirty="0" smtClean="0"/>
              <a:t>MS Web API 2.1</a:t>
            </a:r>
          </a:p>
          <a:p>
            <a:pPr lvl="1"/>
            <a:r>
              <a:rPr lang="hr-HR" dirty="0"/>
              <a:t>Global </a:t>
            </a:r>
            <a:r>
              <a:rPr lang="hr-HR" dirty="0" err="1"/>
              <a:t>Error</a:t>
            </a:r>
            <a:r>
              <a:rPr lang="hr-HR" dirty="0"/>
              <a:t> </a:t>
            </a:r>
            <a:r>
              <a:rPr lang="hr-HR" dirty="0" err="1" smtClean="0"/>
              <a:t>Handling</a:t>
            </a:r>
            <a:endParaRPr lang="hr-HR" dirty="0" smtClean="0"/>
          </a:p>
          <a:p>
            <a:pPr lvl="1"/>
            <a:r>
              <a:rPr lang="hr-HR" dirty="0" smtClean="0"/>
              <a:t>BSON (</a:t>
            </a:r>
            <a:r>
              <a:rPr lang="hr-HR" dirty="0" err="1" smtClean="0"/>
              <a:t>Binary</a:t>
            </a:r>
            <a:r>
              <a:rPr lang="hr-HR" dirty="0" smtClean="0"/>
              <a:t> JSON) podrška</a:t>
            </a:r>
          </a:p>
          <a:p>
            <a:r>
              <a:rPr lang="hr-HR" dirty="0" smtClean="0"/>
              <a:t>MS Web API 2.2</a:t>
            </a:r>
          </a:p>
          <a:p>
            <a:pPr lvl="1"/>
            <a:r>
              <a:rPr lang="hr-HR" dirty="0" smtClean="0"/>
              <a:t>Download kroz </a:t>
            </a:r>
            <a:r>
              <a:rPr lang="hr-HR" dirty="0" err="1" smtClean="0"/>
              <a:t>NuGet</a:t>
            </a:r>
            <a:r>
              <a:rPr lang="hr-HR" dirty="0" smtClean="0"/>
              <a:t> (verzija paketa 5.2.0)</a:t>
            </a:r>
          </a:p>
          <a:p>
            <a:pPr lvl="1"/>
            <a:r>
              <a:rPr lang="hr-HR" dirty="0" err="1" smtClean="0"/>
              <a:t>oData</a:t>
            </a:r>
            <a:r>
              <a:rPr lang="hr-HR" dirty="0" smtClean="0"/>
              <a:t> v4</a:t>
            </a:r>
          </a:p>
          <a:p>
            <a:pPr lvl="1"/>
            <a:r>
              <a:rPr lang="hr-HR" dirty="0" smtClean="0"/>
              <a:t>Poboljšanja u </a:t>
            </a:r>
            <a:r>
              <a:rPr lang="hr-HR" dirty="0" err="1" smtClean="0"/>
              <a:t>AttributeRoutingu</a:t>
            </a:r>
            <a:r>
              <a:rPr lang="hr-HR" dirty="0" smtClean="0"/>
              <a:t> (</a:t>
            </a:r>
            <a:r>
              <a:rPr lang="hr-HR" dirty="0" err="1" smtClean="0"/>
              <a:t>extensibility</a:t>
            </a:r>
            <a:r>
              <a:rPr lang="hr-HR" dirty="0" smtClean="0"/>
              <a:t> </a:t>
            </a:r>
            <a:r>
              <a:rPr lang="hr-HR" dirty="0" err="1" smtClean="0"/>
              <a:t>point</a:t>
            </a:r>
            <a:r>
              <a:rPr lang="hr-HR" dirty="0" smtClean="0"/>
              <a:t>: </a:t>
            </a:r>
            <a:r>
              <a:rPr lang="hr-HR" dirty="0" err="1" smtClean="0"/>
              <a:t>IDirectRouteProvider</a:t>
            </a:r>
            <a:r>
              <a:rPr lang="hr-HR" dirty="0" smtClean="0"/>
              <a:t>)</a:t>
            </a:r>
          </a:p>
          <a:p>
            <a:pPr lvl="1"/>
            <a:endParaRPr lang="hr-HR" dirty="0"/>
          </a:p>
          <a:p>
            <a:endParaRPr lang="hr-HR" dirty="0"/>
          </a:p>
          <a:p>
            <a:pPr lvl="1"/>
            <a:endParaRPr lang="hr-HR" dirty="0"/>
          </a:p>
          <a:p>
            <a:pPr lvl="1"/>
            <a:endParaRPr lang="hr-HR" dirty="0" smtClean="0"/>
          </a:p>
          <a:p>
            <a:endParaRPr lang="hr-HR" dirty="0"/>
          </a:p>
          <a:p>
            <a:pPr lvl="1"/>
            <a:endParaRPr lang="hr-HR" dirty="0" smtClean="0"/>
          </a:p>
          <a:p>
            <a:endParaRPr lang="hr-HR" dirty="0"/>
          </a:p>
          <a:p>
            <a:pPr lvl="1"/>
            <a:endParaRPr lang="hr-HR" dirty="0"/>
          </a:p>
        </p:txBody>
      </p:sp>
    </p:spTree>
    <p:extLst>
      <p:ext uri="{BB962C8B-B14F-4D97-AF65-F5344CB8AC3E}">
        <p14:creationId xmlns:p14="http://schemas.microsoft.com/office/powerpoint/2010/main" val="221881027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Autorizacija III</a:t>
            </a:r>
            <a:endParaRPr lang="hr-HR" dirty="0"/>
          </a:p>
        </p:txBody>
      </p:sp>
      <p:sp>
        <p:nvSpPr>
          <p:cNvPr id="3" name="Content Placeholder 2"/>
          <p:cNvSpPr>
            <a:spLocks noGrp="1"/>
          </p:cNvSpPr>
          <p:nvPr>
            <p:ph idx="1"/>
          </p:nvPr>
        </p:nvSpPr>
        <p:spPr/>
        <p:txBody>
          <a:bodyPr>
            <a:normAutofit fontScale="92500"/>
          </a:bodyPr>
          <a:lstStyle/>
          <a:p>
            <a:r>
              <a:rPr lang="en-US" dirty="0"/>
              <a:t>Individual </a:t>
            </a:r>
            <a:r>
              <a:rPr lang="en-US" dirty="0" smtClean="0"/>
              <a:t>accounts</a:t>
            </a:r>
            <a:endParaRPr lang="hr-HR" dirty="0" smtClean="0"/>
          </a:p>
          <a:p>
            <a:pPr lvl="1"/>
            <a:r>
              <a:rPr lang="hr-HR" dirty="0" err="1" smtClean="0"/>
              <a:t>Local</a:t>
            </a:r>
            <a:r>
              <a:rPr lang="hr-HR" dirty="0" smtClean="0"/>
              <a:t> </a:t>
            </a:r>
            <a:r>
              <a:rPr lang="hr-HR" dirty="0" err="1" smtClean="0"/>
              <a:t>Accounts</a:t>
            </a:r>
            <a:r>
              <a:rPr lang="hr-HR" dirty="0" smtClean="0"/>
              <a:t> (lokalni podaci) ili </a:t>
            </a:r>
            <a:r>
              <a:rPr lang="hr-HR" dirty="0" err="1" smtClean="0"/>
              <a:t>External</a:t>
            </a:r>
            <a:r>
              <a:rPr lang="hr-HR" dirty="0" smtClean="0"/>
              <a:t> </a:t>
            </a:r>
            <a:r>
              <a:rPr lang="hr-HR" dirty="0" err="1" smtClean="0"/>
              <a:t>Accounts</a:t>
            </a:r>
            <a:r>
              <a:rPr lang="hr-HR" dirty="0" smtClean="0"/>
              <a:t> (Facebook, Google, Microsoft)</a:t>
            </a:r>
          </a:p>
          <a:p>
            <a:pPr lvl="1"/>
            <a:r>
              <a:rPr lang="hr-HR" dirty="0" smtClean="0"/>
              <a:t>Koristi se vlastita-</a:t>
            </a:r>
            <a:r>
              <a:rPr lang="hr-HR" dirty="0" err="1" smtClean="0"/>
              <a:t>membership</a:t>
            </a:r>
            <a:r>
              <a:rPr lang="hr-HR" dirty="0" smtClean="0"/>
              <a:t> baza</a:t>
            </a:r>
            <a:endParaRPr lang="en-US" dirty="0"/>
          </a:p>
          <a:p>
            <a:r>
              <a:rPr lang="en-US" dirty="0"/>
              <a:t>Organizational </a:t>
            </a:r>
            <a:r>
              <a:rPr lang="en-US" dirty="0" smtClean="0"/>
              <a:t>accounts</a:t>
            </a:r>
            <a:r>
              <a:rPr lang="hr-HR" dirty="0" smtClean="0"/>
              <a:t> (VS 2017 </a:t>
            </a:r>
            <a:r>
              <a:rPr lang="hr-HR" dirty="0" err="1" smtClean="0"/>
              <a:t>Work</a:t>
            </a:r>
            <a:r>
              <a:rPr lang="hr-HR" dirty="0" smtClean="0"/>
              <a:t> </a:t>
            </a:r>
            <a:r>
              <a:rPr lang="hr-HR" dirty="0" err="1" smtClean="0"/>
              <a:t>or</a:t>
            </a:r>
            <a:r>
              <a:rPr lang="hr-HR" dirty="0" smtClean="0"/>
              <a:t> </a:t>
            </a:r>
            <a:r>
              <a:rPr lang="hr-HR" dirty="0" err="1" smtClean="0"/>
              <a:t>School</a:t>
            </a:r>
            <a:r>
              <a:rPr lang="hr-HR" dirty="0" smtClean="0"/>
              <a:t> </a:t>
            </a:r>
            <a:r>
              <a:rPr lang="hr-HR" dirty="0" err="1" smtClean="0"/>
              <a:t>accounts</a:t>
            </a:r>
            <a:r>
              <a:rPr lang="hr-HR" dirty="0" smtClean="0"/>
              <a:t>)</a:t>
            </a:r>
          </a:p>
          <a:p>
            <a:pPr lvl="1"/>
            <a:r>
              <a:rPr lang="hr-HR" dirty="0" smtClean="0"/>
              <a:t>Za korisnike koji se spajaju na</a:t>
            </a:r>
            <a:r>
              <a:rPr lang="en-US" dirty="0" smtClean="0"/>
              <a:t> </a:t>
            </a:r>
            <a:endParaRPr lang="hr-HR" dirty="0" smtClean="0"/>
          </a:p>
          <a:p>
            <a:pPr lvl="2"/>
            <a:r>
              <a:rPr lang="en-US" dirty="0" smtClean="0"/>
              <a:t>Azure </a:t>
            </a:r>
            <a:r>
              <a:rPr lang="en-US" dirty="0"/>
              <a:t>Active </a:t>
            </a:r>
            <a:r>
              <a:rPr lang="en-US" dirty="0" smtClean="0"/>
              <a:t>Directory</a:t>
            </a:r>
            <a:endParaRPr lang="hr-HR" dirty="0" smtClean="0"/>
          </a:p>
          <a:p>
            <a:pPr lvl="2"/>
            <a:r>
              <a:rPr lang="en-US" dirty="0" smtClean="0"/>
              <a:t>Office 365</a:t>
            </a:r>
            <a:endParaRPr lang="hr-HR" dirty="0" smtClean="0"/>
          </a:p>
          <a:p>
            <a:pPr lvl="2"/>
            <a:r>
              <a:rPr lang="en-US" dirty="0" err="1" smtClean="0"/>
              <a:t>on-premise</a:t>
            </a:r>
            <a:r>
              <a:rPr lang="en-US" dirty="0" smtClean="0"/>
              <a:t> </a:t>
            </a:r>
            <a:r>
              <a:rPr lang="en-US" dirty="0"/>
              <a:t>Active </a:t>
            </a:r>
            <a:r>
              <a:rPr lang="en-US" dirty="0" smtClean="0"/>
              <a:t>Directory</a:t>
            </a:r>
            <a:endParaRPr lang="en-US" dirty="0"/>
          </a:p>
          <a:p>
            <a:r>
              <a:rPr lang="en-US" dirty="0"/>
              <a:t>Windows </a:t>
            </a:r>
            <a:r>
              <a:rPr lang="en-US" dirty="0" smtClean="0"/>
              <a:t>authentication</a:t>
            </a:r>
            <a:endParaRPr lang="hr-HR" dirty="0" smtClean="0"/>
          </a:p>
          <a:p>
            <a:pPr lvl="1"/>
            <a:r>
              <a:rPr lang="hr-HR" dirty="0" smtClean="0"/>
              <a:t>za intranet korisnike</a:t>
            </a:r>
          </a:p>
          <a:p>
            <a:pPr lvl="1"/>
            <a:r>
              <a:rPr lang="hr-HR" dirty="0" smtClean="0"/>
              <a:t>Koristi se</a:t>
            </a:r>
            <a:r>
              <a:rPr lang="en-US" dirty="0" smtClean="0"/>
              <a:t> </a:t>
            </a:r>
            <a:r>
              <a:rPr lang="en-US" dirty="0"/>
              <a:t>Windows Authentication IIS </a:t>
            </a:r>
            <a:r>
              <a:rPr lang="en-US" dirty="0" err="1" smtClean="0"/>
              <a:t>modul</a:t>
            </a:r>
            <a:endParaRPr lang="hr-HR" dirty="0"/>
          </a:p>
        </p:txBody>
      </p:sp>
    </p:spTree>
    <p:extLst>
      <p:ext uri="{BB962C8B-B14F-4D97-AF65-F5344CB8AC3E}">
        <p14:creationId xmlns:p14="http://schemas.microsoft.com/office/powerpoint/2010/main" val="5495092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Individual</a:t>
            </a:r>
            <a:r>
              <a:rPr lang="hr-HR" dirty="0" smtClean="0"/>
              <a:t> </a:t>
            </a:r>
            <a:r>
              <a:rPr lang="hr-HR" dirty="0" err="1" smtClean="0"/>
              <a:t>accounts</a:t>
            </a:r>
            <a:r>
              <a:rPr lang="hr-HR" dirty="0" smtClean="0"/>
              <a:t> (</a:t>
            </a:r>
            <a:r>
              <a:rPr lang="hr-HR" dirty="0" err="1" smtClean="0"/>
              <a:t>token</a:t>
            </a:r>
            <a:r>
              <a:rPr lang="hr-HR" dirty="0" smtClean="0"/>
              <a:t> </a:t>
            </a:r>
            <a:r>
              <a:rPr lang="hr-HR" dirty="0" err="1" smtClean="0"/>
              <a:t>based</a:t>
            </a:r>
            <a:r>
              <a:rPr lang="hr-HR" dirty="0" smtClean="0"/>
              <a:t> </a:t>
            </a:r>
            <a:r>
              <a:rPr lang="hr-HR" dirty="0" err="1" smtClean="0"/>
              <a:t>security</a:t>
            </a:r>
            <a:r>
              <a:rPr lang="hr-HR" dirty="0" smtClean="0"/>
              <a:t>)</a:t>
            </a:r>
            <a:endParaRPr lang="hr-HR" dirty="0"/>
          </a:p>
        </p:txBody>
      </p:sp>
      <p:pic>
        <p:nvPicPr>
          <p:cNvPr id="3074" name="Picture 2" descr="https://docs.microsoft.com/en-us/aspnet/web-api/overview/security/individual-accounts-in-web-api/_static/image3.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35313" y="1875354"/>
            <a:ext cx="4074268" cy="33586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docs.microsoft.com/en-us/aspnet/web-api/overview/security/individual-accounts-in-web-api/_static/image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6137" y="1875354"/>
            <a:ext cx="5875574" cy="335863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38200" y="1506022"/>
            <a:ext cx="3871381" cy="369332"/>
          </a:xfrm>
          <a:prstGeom prst="rect">
            <a:avLst/>
          </a:prstGeom>
        </p:spPr>
        <p:txBody>
          <a:bodyPr wrap="none">
            <a:spAutoFit/>
          </a:bodyPr>
          <a:lstStyle/>
          <a:p>
            <a:r>
              <a:rPr lang="hr-HR" dirty="0" err="1" smtClean="0"/>
              <a:t>oAuth</a:t>
            </a:r>
            <a:r>
              <a:rPr lang="hr-HR" dirty="0" smtClean="0"/>
              <a:t> - </a:t>
            </a:r>
            <a:r>
              <a:rPr lang="hr-HR" dirty="0" err="1" smtClean="0"/>
              <a:t>resource</a:t>
            </a:r>
            <a:r>
              <a:rPr lang="hr-HR" dirty="0" smtClean="0"/>
              <a:t> </a:t>
            </a:r>
            <a:r>
              <a:rPr lang="hr-HR" dirty="0" err="1"/>
              <a:t>owner</a:t>
            </a:r>
            <a:r>
              <a:rPr lang="hr-HR" dirty="0"/>
              <a:t> password </a:t>
            </a:r>
            <a:r>
              <a:rPr lang="hr-HR" dirty="0" err="1"/>
              <a:t>flow</a:t>
            </a:r>
            <a:endParaRPr lang="hr-HR" dirty="0"/>
          </a:p>
        </p:txBody>
      </p:sp>
      <p:sp>
        <p:nvSpPr>
          <p:cNvPr id="9" name="Rectangle 8"/>
          <p:cNvSpPr/>
          <p:nvPr/>
        </p:nvSpPr>
        <p:spPr>
          <a:xfrm>
            <a:off x="5047054" y="1502774"/>
            <a:ext cx="6735305" cy="369332"/>
          </a:xfrm>
          <a:prstGeom prst="rect">
            <a:avLst/>
          </a:prstGeom>
        </p:spPr>
        <p:txBody>
          <a:bodyPr wrap="none">
            <a:spAutoFit/>
          </a:bodyPr>
          <a:lstStyle/>
          <a:p>
            <a:r>
              <a:rPr lang="hr-HR" dirty="0" smtClean="0"/>
              <a:t>Web API template – autorizacijski server (validacija i izdavanje </a:t>
            </a:r>
            <a:r>
              <a:rPr lang="hr-HR" dirty="0" err="1" smtClean="0"/>
              <a:t>tokena</a:t>
            </a:r>
            <a:r>
              <a:rPr lang="hr-HR" dirty="0" smtClean="0"/>
              <a:t>)</a:t>
            </a:r>
            <a:endParaRPr lang="hr-HR" dirty="0"/>
          </a:p>
        </p:txBody>
      </p:sp>
    </p:spTree>
    <p:extLst>
      <p:ext uri="{BB962C8B-B14F-4D97-AF65-F5344CB8AC3E}">
        <p14:creationId xmlns:p14="http://schemas.microsoft.com/office/powerpoint/2010/main" val="26538500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Individual</a:t>
            </a:r>
            <a:r>
              <a:rPr lang="hr-HR" dirty="0" smtClean="0"/>
              <a:t> </a:t>
            </a:r>
            <a:r>
              <a:rPr lang="hr-HR" dirty="0" err="1" smtClean="0"/>
              <a:t>accounts</a:t>
            </a:r>
            <a:r>
              <a:rPr lang="hr-HR" dirty="0" smtClean="0"/>
              <a:t> (</a:t>
            </a:r>
            <a:r>
              <a:rPr lang="hr-HR" dirty="0" err="1" smtClean="0"/>
              <a:t>token</a:t>
            </a:r>
            <a:r>
              <a:rPr lang="hr-HR" dirty="0" smtClean="0"/>
              <a:t> </a:t>
            </a:r>
            <a:r>
              <a:rPr lang="hr-HR" dirty="0" err="1" smtClean="0"/>
              <a:t>based</a:t>
            </a:r>
            <a:r>
              <a:rPr lang="hr-HR" dirty="0" smtClean="0"/>
              <a:t> </a:t>
            </a:r>
            <a:r>
              <a:rPr lang="hr-HR" dirty="0" err="1" smtClean="0"/>
              <a:t>security</a:t>
            </a:r>
            <a:r>
              <a:rPr lang="hr-HR" dirty="0" smtClean="0"/>
              <a:t>)</a:t>
            </a:r>
            <a:endParaRPr lang="hr-HR" dirty="0"/>
          </a:p>
        </p:txBody>
      </p:sp>
      <p:sp>
        <p:nvSpPr>
          <p:cNvPr id="6" name="Rectangle 5"/>
          <p:cNvSpPr/>
          <p:nvPr/>
        </p:nvSpPr>
        <p:spPr>
          <a:xfrm>
            <a:off x="838200" y="1506022"/>
            <a:ext cx="3871381" cy="369332"/>
          </a:xfrm>
          <a:prstGeom prst="rect">
            <a:avLst/>
          </a:prstGeom>
        </p:spPr>
        <p:txBody>
          <a:bodyPr wrap="none">
            <a:spAutoFit/>
          </a:bodyPr>
          <a:lstStyle/>
          <a:p>
            <a:r>
              <a:rPr lang="hr-HR" dirty="0" err="1" smtClean="0"/>
              <a:t>oAuth</a:t>
            </a:r>
            <a:r>
              <a:rPr lang="hr-HR" dirty="0" smtClean="0"/>
              <a:t> - </a:t>
            </a:r>
            <a:r>
              <a:rPr lang="hr-HR" dirty="0" err="1" smtClean="0"/>
              <a:t>resource</a:t>
            </a:r>
            <a:r>
              <a:rPr lang="hr-HR" dirty="0" smtClean="0"/>
              <a:t> </a:t>
            </a:r>
            <a:r>
              <a:rPr lang="hr-HR" dirty="0" err="1"/>
              <a:t>owner</a:t>
            </a:r>
            <a:r>
              <a:rPr lang="hr-HR" dirty="0"/>
              <a:t> password </a:t>
            </a:r>
            <a:r>
              <a:rPr lang="hr-HR" dirty="0" err="1"/>
              <a:t>flow</a:t>
            </a:r>
            <a:endParaRPr lang="hr-HR" dirty="0"/>
          </a:p>
        </p:txBody>
      </p:sp>
      <p:sp>
        <p:nvSpPr>
          <p:cNvPr id="9" name="Rectangle 8"/>
          <p:cNvSpPr/>
          <p:nvPr/>
        </p:nvSpPr>
        <p:spPr>
          <a:xfrm>
            <a:off x="5047054" y="1502774"/>
            <a:ext cx="6735305" cy="369332"/>
          </a:xfrm>
          <a:prstGeom prst="rect">
            <a:avLst/>
          </a:prstGeom>
        </p:spPr>
        <p:txBody>
          <a:bodyPr wrap="none">
            <a:spAutoFit/>
          </a:bodyPr>
          <a:lstStyle/>
          <a:p>
            <a:r>
              <a:rPr lang="hr-HR" dirty="0" smtClean="0"/>
              <a:t>Web API template – autorizacijski server (validacija i izdavanje </a:t>
            </a:r>
            <a:r>
              <a:rPr lang="hr-HR" dirty="0" err="1" smtClean="0"/>
              <a:t>tokena</a:t>
            </a:r>
            <a:r>
              <a:rPr lang="hr-HR" dirty="0" smtClean="0"/>
              <a:t>)</a:t>
            </a:r>
            <a:endParaRPr lang="hr-HR" dirty="0"/>
          </a:p>
        </p:txBody>
      </p:sp>
      <p:pic>
        <p:nvPicPr>
          <p:cNvPr id="4098" name="Picture 2" descr="https://docs.microsoft.com/en-us/aspnet/web-api/overview/security/individual-accounts-in-web-api/_static/image16.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964987"/>
            <a:ext cx="10515600" cy="3959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465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External</a:t>
            </a:r>
            <a:r>
              <a:rPr lang="hr-HR" dirty="0" smtClean="0"/>
              <a:t> </a:t>
            </a:r>
            <a:r>
              <a:rPr lang="hr-HR" dirty="0" err="1" smtClean="0"/>
              <a:t>Accounts</a:t>
            </a:r>
            <a:endParaRPr lang="hr-HR" dirty="0"/>
          </a:p>
        </p:txBody>
      </p:sp>
      <p:pic>
        <p:nvPicPr>
          <p:cNvPr id="6146" name="Picture 2" descr="https://docs.microsoft.com/en-us/aspnet/web-api/overview/security/external-authentication-services/_static/image2.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61872" y="1825625"/>
            <a:ext cx="927045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5572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CORS</a:t>
            </a:r>
            <a:endParaRPr lang="hr-HR" dirty="0"/>
          </a:p>
        </p:txBody>
      </p:sp>
      <p:sp>
        <p:nvSpPr>
          <p:cNvPr id="3" name="Content Placeholder 2"/>
          <p:cNvSpPr>
            <a:spLocks noGrp="1"/>
          </p:cNvSpPr>
          <p:nvPr>
            <p:ph idx="1"/>
          </p:nvPr>
        </p:nvSpPr>
        <p:spPr/>
        <p:txBody>
          <a:bodyPr/>
          <a:lstStyle/>
          <a:p>
            <a:r>
              <a:rPr lang="hr-HR" dirty="0" smtClean="0"/>
              <a:t>Browser </a:t>
            </a:r>
            <a:r>
              <a:rPr lang="hr-HR" dirty="0" err="1" smtClean="0"/>
              <a:t>security</a:t>
            </a:r>
            <a:r>
              <a:rPr lang="hr-HR" dirty="0" smtClean="0"/>
              <a:t> </a:t>
            </a:r>
            <a:r>
              <a:rPr lang="hr-HR" dirty="0" err="1" smtClean="0"/>
              <a:t>spriječava</a:t>
            </a:r>
            <a:r>
              <a:rPr lang="hr-HR" dirty="0" smtClean="0"/>
              <a:t> web aplikaciju da napravi </a:t>
            </a:r>
            <a:r>
              <a:rPr lang="hr-HR" dirty="0" err="1" smtClean="0"/>
              <a:t>request</a:t>
            </a:r>
            <a:r>
              <a:rPr lang="hr-HR" dirty="0" smtClean="0"/>
              <a:t> prema drugoj domeni osim izvorišne</a:t>
            </a:r>
          </a:p>
          <a:p>
            <a:pPr lvl="1"/>
            <a:r>
              <a:rPr lang="hr-HR" dirty="0" smtClean="0"/>
              <a:t>Same-</a:t>
            </a:r>
            <a:r>
              <a:rPr lang="hr-HR" dirty="0" err="1" smtClean="0"/>
              <a:t>origin</a:t>
            </a:r>
            <a:r>
              <a:rPr lang="hr-HR" dirty="0" smtClean="0"/>
              <a:t> </a:t>
            </a:r>
            <a:r>
              <a:rPr lang="hr-HR" dirty="0" err="1" smtClean="0"/>
              <a:t>policy</a:t>
            </a:r>
            <a:endParaRPr lang="hr-HR" dirty="0" smtClean="0"/>
          </a:p>
          <a:p>
            <a:r>
              <a:rPr lang="hr-HR" u="sng" dirty="0" err="1" smtClean="0"/>
              <a:t>C</a:t>
            </a:r>
            <a:r>
              <a:rPr lang="hr-HR" dirty="0" err="1" smtClean="0"/>
              <a:t>ross</a:t>
            </a:r>
            <a:r>
              <a:rPr lang="hr-HR" dirty="0" smtClean="0"/>
              <a:t> </a:t>
            </a:r>
            <a:r>
              <a:rPr lang="hr-HR" u="sng" dirty="0" err="1" smtClean="0"/>
              <a:t>O</a:t>
            </a:r>
            <a:r>
              <a:rPr lang="hr-HR" dirty="0" err="1" smtClean="0"/>
              <a:t>rigin</a:t>
            </a:r>
            <a:r>
              <a:rPr lang="hr-HR" dirty="0" smtClean="0"/>
              <a:t> </a:t>
            </a:r>
            <a:r>
              <a:rPr lang="hr-HR" u="sng" dirty="0" err="1" smtClean="0"/>
              <a:t>R</a:t>
            </a:r>
            <a:r>
              <a:rPr lang="hr-HR" dirty="0" err="1" smtClean="0"/>
              <a:t>esource</a:t>
            </a:r>
            <a:r>
              <a:rPr lang="hr-HR" dirty="0" smtClean="0"/>
              <a:t> </a:t>
            </a:r>
            <a:r>
              <a:rPr lang="hr-HR" u="sng" dirty="0" err="1" smtClean="0"/>
              <a:t>S</a:t>
            </a:r>
            <a:r>
              <a:rPr lang="hr-HR" dirty="0" err="1" smtClean="0"/>
              <a:t>haring</a:t>
            </a:r>
            <a:r>
              <a:rPr lang="hr-HR" dirty="0" smtClean="0"/>
              <a:t> – W3C standard koji omogućava serveru da zaobiđe „same-</a:t>
            </a:r>
            <a:r>
              <a:rPr lang="hr-HR" dirty="0" err="1" smtClean="0"/>
              <a:t>origin</a:t>
            </a:r>
            <a:r>
              <a:rPr lang="hr-HR" dirty="0" smtClean="0"/>
              <a:t> </a:t>
            </a:r>
            <a:r>
              <a:rPr lang="hr-HR" dirty="0" err="1" smtClean="0"/>
              <a:t>polity</a:t>
            </a:r>
            <a:r>
              <a:rPr lang="hr-HR" dirty="0" smtClean="0"/>
              <a:t>”</a:t>
            </a:r>
          </a:p>
          <a:p>
            <a:r>
              <a:rPr lang="hr-HR" dirty="0" smtClean="0"/>
              <a:t>Koristeći CORS server će dozvoliti pozive iz neke domene, dok će odbiti pozive svih ostalih</a:t>
            </a:r>
            <a:endParaRPr lang="hr-HR" dirty="0"/>
          </a:p>
        </p:txBody>
      </p:sp>
      <p:pic>
        <p:nvPicPr>
          <p:cNvPr id="5122" name="Picture 2" descr="https://docs.microsoft.com/en-us/aspnet/web-api/overview/security/enabling-cross-origin-requests-in-web-api/_static/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9686" y="4783877"/>
            <a:ext cx="4295775" cy="12763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172123" y="4440836"/>
            <a:ext cx="1411990" cy="369332"/>
          </a:xfrm>
          <a:prstGeom prst="rect">
            <a:avLst/>
          </a:prstGeom>
        </p:spPr>
        <p:txBody>
          <a:bodyPr wrap="none">
            <a:spAutoFit/>
          </a:bodyPr>
          <a:lstStyle/>
          <a:p>
            <a:r>
              <a:rPr lang="hr-HR" dirty="0"/>
              <a:t>AJAX </a:t>
            </a:r>
            <a:r>
              <a:rPr lang="hr-HR" dirty="0" err="1"/>
              <a:t>request</a:t>
            </a:r>
            <a:endParaRPr lang="hr-HR" dirty="0"/>
          </a:p>
        </p:txBody>
      </p:sp>
    </p:spTree>
    <p:extLst>
      <p:ext uri="{BB962C8B-B14F-4D97-AF65-F5344CB8AC3E}">
        <p14:creationId xmlns:p14="http://schemas.microsoft.com/office/powerpoint/2010/main" val="36688783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CORS II</a:t>
            </a:r>
            <a:endParaRPr lang="hr-HR" dirty="0"/>
          </a:p>
        </p:txBody>
      </p:sp>
      <p:sp>
        <p:nvSpPr>
          <p:cNvPr id="3" name="Content Placeholder 2"/>
          <p:cNvSpPr>
            <a:spLocks noGrp="1"/>
          </p:cNvSpPr>
          <p:nvPr>
            <p:ph idx="1"/>
          </p:nvPr>
        </p:nvSpPr>
        <p:spPr/>
        <p:txBody>
          <a:bodyPr/>
          <a:lstStyle/>
          <a:p>
            <a:r>
              <a:rPr lang="hr-HR" dirty="0" err="1"/>
              <a:t>Install-Package</a:t>
            </a:r>
            <a:r>
              <a:rPr lang="hr-HR" dirty="0"/>
              <a:t> </a:t>
            </a:r>
            <a:r>
              <a:rPr lang="hr-HR" dirty="0" err="1" smtClean="0"/>
              <a:t>Microsoft.AspNet.WebApi.Cors</a:t>
            </a:r>
            <a:endParaRPr lang="hr-HR" dirty="0" smtClean="0"/>
          </a:p>
          <a:p>
            <a:r>
              <a:rPr lang="hr-HR" dirty="0" err="1" smtClean="0"/>
              <a:t>WebApiConfig.cs</a:t>
            </a:r>
            <a:r>
              <a:rPr lang="hr-HR" dirty="0" smtClean="0"/>
              <a:t> - </a:t>
            </a:r>
            <a:r>
              <a:rPr lang="hr-HR" dirty="0" err="1" smtClean="0"/>
              <a:t>HttpConfiguration.EnableCors</a:t>
            </a:r>
            <a:r>
              <a:rPr lang="hr-HR" dirty="0" smtClean="0"/>
              <a:t>()</a:t>
            </a:r>
          </a:p>
          <a:p>
            <a:r>
              <a:rPr lang="hr-HR" dirty="0" err="1" smtClean="0"/>
              <a:t>EnableCors</a:t>
            </a:r>
            <a:endParaRPr lang="hr-HR" dirty="0" smtClean="0"/>
          </a:p>
          <a:p>
            <a:pPr lvl="1"/>
            <a:r>
              <a:rPr lang="hr-HR" dirty="0" smtClean="0"/>
              <a:t>Na nivou akcije</a:t>
            </a:r>
          </a:p>
          <a:p>
            <a:pPr lvl="1"/>
            <a:r>
              <a:rPr lang="hr-HR" dirty="0" smtClean="0"/>
              <a:t>Na nivou </a:t>
            </a:r>
            <a:r>
              <a:rPr lang="hr-HR" dirty="0" err="1" smtClean="0"/>
              <a:t>controllera</a:t>
            </a:r>
            <a:endParaRPr lang="hr-HR" dirty="0" smtClean="0"/>
          </a:p>
          <a:p>
            <a:pPr lvl="1"/>
            <a:r>
              <a:rPr lang="hr-HR" dirty="0" smtClean="0"/>
              <a:t>Na globalnom nivou (</a:t>
            </a:r>
            <a:r>
              <a:rPr lang="hr-HR" dirty="0" err="1" smtClean="0"/>
              <a:t>WebApiConfig.Register</a:t>
            </a:r>
            <a:r>
              <a:rPr lang="hr-HR" dirty="0" smtClean="0"/>
              <a:t> </a:t>
            </a:r>
            <a:r>
              <a:rPr lang="hr-HR" dirty="0" smtClean="0">
                <a:sym typeface="Wingdings" panose="05000000000000000000" pitchFamily="2" charset="2"/>
              </a:rPr>
              <a:t> </a:t>
            </a:r>
            <a:r>
              <a:rPr lang="hr-HR" dirty="0" err="1" smtClean="0">
                <a:sym typeface="Wingdings" panose="05000000000000000000" pitchFamily="2" charset="2"/>
              </a:rPr>
              <a:t>EnableCorsAttribute</a:t>
            </a:r>
            <a:r>
              <a:rPr lang="hr-HR" dirty="0" smtClean="0">
                <a:sym typeface="Wingdings" panose="05000000000000000000" pitchFamily="2" charset="2"/>
              </a:rPr>
              <a:t>(„*”,…</a:t>
            </a:r>
            <a:endParaRPr lang="hr-HR" dirty="0" smtClean="0"/>
          </a:p>
          <a:p>
            <a:r>
              <a:rPr lang="hr-HR" dirty="0" smtClean="0"/>
              <a:t>Cijeli mehanizam se zasniva na par Http </a:t>
            </a:r>
            <a:r>
              <a:rPr lang="hr-HR" dirty="0" err="1" smtClean="0"/>
              <a:t>Headera</a:t>
            </a:r>
            <a:endParaRPr lang="hr-HR" dirty="0"/>
          </a:p>
        </p:txBody>
      </p:sp>
      <p:pic>
        <p:nvPicPr>
          <p:cNvPr id="5122" name="Picture 2" descr="https://docs.microsoft.com/en-us/aspnet/web-api/overview/security/enabling-cross-origin-requests-in-web-api/_static/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9686" y="4783877"/>
            <a:ext cx="4295775" cy="12763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172123" y="4440836"/>
            <a:ext cx="1411990" cy="369332"/>
          </a:xfrm>
          <a:prstGeom prst="rect">
            <a:avLst/>
          </a:prstGeom>
        </p:spPr>
        <p:txBody>
          <a:bodyPr wrap="none">
            <a:spAutoFit/>
          </a:bodyPr>
          <a:lstStyle/>
          <a:p>
            <a:r>
              <a:rPr lang="hr-HR" dirty="0"/>
              <a:t>AJAX </a:t>
            </a:r>
            <a:r>
              <a:rPr lang="hr-HR" dirty="0" err="1"/>
              <a:t>request</a:t>
            </a:r>
            <a:endParaRPr lang="hr-HR" dirty="0"/>
          </a:p>
        </p:txBody>
      </p:sp>
    </p:spTree>
    <p:extLst>
      <p:ext uri="{BB962C8B-B14F-4D97-AF65-F5344CB8AC3E}">
        <p14:creationId xmlns:p14="http://schemas.microsoft.com/office/powerpoint/2010/main" val="20398276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CORS III</a:t>
            </a:r>
            <a:endParaRPr lang="hr-HR" dirty="0"/>
          </a:p>
        </p:txBody>
      </p:sp>
      <p:sp>
        <p:nvSpPr>
          <p:cNvPr id="6" name="Rectangle 1"/>
          <p:cNvSpPr>
            <a:spLocks noGrp="1" noChangeArrowheads="1"/>
          </p:cNvSpPr>
          <p:nvPr>
            <p:ph idx="1"/>
          </p:nvPr>
        </p:nvSpPr>
        <p:spPr bwMode="auto">
          <a:xfrm>
            <a:off x="838200" y="1443510"/>
            <a:ext cx="10515600" cy="20610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indent="0">
              <a:buNone/>
            </a:pPr>
            <a:r>
              <a:rPr lang="sr-Latn-RS" altLang="sr-Latn-RS" sz="1000" dirty="0">
                <a:latin typeface="Arial" panose="020B0604020202020204" pitchFamily="34" charset="0"/>
              </a:rPr>
              <a:t>GET http://myservice.azurewebsites.net/api/test HTTP/1.1</a:t>
            </a:r>
          </a:p>
          <a:p>
            <a:pPr marL="0" indent="0">
              <a:buNone/>
            </a:pPr>
            <a:r>
              <a:rPr lang="sr-Latn-RS" altLang="sr-Latn-RS" sz="1000" dirty="0">
                <a:latin typeface="Arial" panose="020B0604020202020204" pitchFamily="34" charset="0"/>
              </a:rPr>
              <a:t>Referer: http://myclient.azurewebsites.net/</a:t>
            </a:r>
          </a:p>
          <a:p>
            <a:pPr marL="0" indent="0">
              <a:buNone/>
            </a:pPr>
            <a:r>
              <a:rPr lang="sr-Latn-RS" altLang="sr-Latn-RS" sz="1000" dirty="0">
                <a:latin typeface="Arial" panose="020B0604020202020204" pitchFamily="34" charset="0"/>
              </a:rPr>
              <a:t>Accept: */*</a:t>
            </a:r>
          </a:p>
          <a:p>
            <a:pPr marL="0" indent="0">
              <a:buNone/>
            </a:pPr>
            <a:r>
              <a:rPr lang="sr-Latn-RS" altLang="sr-Latn-RS" sz="1000" dirty="0">
                <a:latin typeface="Arial" panose="020B0604020202020204" pitchFamily="34" charset="0"/>
              </a:rPr>
              <a:t>Accept-Language: en-US</a:t>
            </a:r>
          </a:p>
          <a:p>
            <a:pPr marL="0" indent="0">
              <a:buNone/>
            </a:pPr>
            <a:r>
              <a:rPr lang="sr-Latn-RS" altLang="sr-Latn-RS" sz="1400" b="1" dirty="0">
                <a:solidFill>
                  <a:srgbClr val="FF0000"/>
                </a:solidFill>
                <a:latin typeface="Arial" panose="020B0604020202020204" pitchFamily="34" charset="0"/>
              </a:rPr>
              <a:t>Origin: http://myclient.azurewebsites.net</a:t>
            </a:r>
          </a:p>
          <a:p>
            <a:pPr marL="0" indent="0">
              <a:buNone/>
            </a:pPr>
            <a:r>
              <a:rPr lang="sr-Latn-RS" altLang="sr-Latn-RS" sz="1000" dirty="0">
                <a:latin typeface="Arial" panose="020B0604020202020204" pitchFamily="34" charset="0"/>
              </a:rPr>
              <a:t>Accept-Encoding: gzip, deflate</a:t>
            </a:r>
          </a:p>
          <a:p>
            <a:pPr marL="0" indent="0">
              <a:buNone/>
            </a:pPr>
            <a:r>
              <a:rPr lang="sr-Latn-RS" altLang="sr-Latn-RS" sz="1000" dirty="0">
                <a:latin typeface="Arial" panose="020B0604020202020204" pitchFamily="34" charset="0"/>
              </a:rPr>
              <a:t>User-Agent: Mozilla/5.0 (compatible; MSIE 10.0; Windows NT 6.2; WOW64; Trident/6.0)</a:t>
            </a:r>
          </a:p>
          <a:p>
            <a:pPr marL="0" indent="0">
              <a:buNone/>
            </a:pPr>
            <a:r>
              <a:rPr lang="sr-Latn-RS" altLang="sr-Latn-RS" sz="1000" dirty="0">
                <a:latin typeface="Arial" panose="020B0604020202020204" pitchFamily="34" charset="0"/>
              </a:rPr>
              <a:t>Host: myservice.azurewebsites.net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
          <p:cNvSpPr txBox="1">
            <a:spLocks noChangeArrowheads="1"/>
          </p:cNvSpPr>
          <p:nvPr/>
        </p:nvSpPr>
        <p:spPr bwMode="auto">
          <a:xfrm>
            <a:off x="834957" y="3651417"/>
            <a:ext cx="10515600" cy="21718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hr-HR" sz="1000" dirty="0">
                <a:solidFill>
                  <a:srgbClr val="A31515"/>
                </a:solidFill>
                <a:latin typeface="Consolas" panose="020B0609020204030204" pitchFamily="49" charset="0"/>
              </a:rPr>
              <a:t>HTTP/1.1</a:t>
            </a:r>
            <a:r>
              <a:rPr lang="hr-HR" sz="1000" dirty="0">
                <a:solidFill>
                  <a:srgbClr val="222222"/>
                </a:solidFill>
                <a:latin typeface="Consolas" panose="020B0609020204030204" pitchFamily="49" charset="0"/>
              </a:rPr>
              <a:t> 200 </a:t>
            </a:r>
            <a:r>
              <a:rPr lang="hr-HR" sz="1000" dirty="0">
                <a:solidFill>
                  <a:srgbClr val="A31515"/>
                </a:solidFill>
                <a:latin typeface="Consolas" panose="020B0609020204030204" pitchFamily="49" charset="0"/>
              </a:rPr>
              <a:t>OK</a:t>
            </a:r>
            <a:r>
              <a:rPr lang="hr-HR" sz="1000" dirty="0">
                <a:solidFill>
                  <a:srgbClr val="222222"/>
                </a:solidFill>
                <a:latin typeface="Consolas" panose="020B0609020204030204" pitchFamily="49" charset="0"/>
              </a:rPr>
              <a:t> </a:t>
            </a:r>
            <a:endParaRPr lang="hr-HR" sz="1000" dirty="0" smtClean="0">
              <a:solidFill>
                <a:srgbClr val="222222"/>
              </a:solidFill>
              <a:latin typeface="Consolas" panose="020B0609020204030204" pitchFamily="49" charset="0"/>
            </a:endParaRPr>
          </a:p>
          <a:p>
            <a:pPr marL="0" indent="0">
              <a:buNone/>
            </a:pPr>
            <a:r>
              <a:rPr lang="hr-HR" sz="1000" dirty="0" err="1" smtClean="0">
                <a:solidFill>
                  <a:srgbClr val="FF0000"/>
                </a:solidFill>
                <a:latin typeface="Consolas" panose="020B0609020204030204" pitchFamily="49" charset="0"/>
              </a:rPr>
              <a:t>Cache-Control</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a:solidFill>
                  <a:srgbClr val="09885A"/>
                </a:solidFill>
                <a:latin typeface="Consolas" panose="020B0609020204030204" pitchFamily="49" charset="0"/>
              </a:rPr>
              <a:t>no</a:t>
            </a:r>
            <a:r>
              <a:rPr lang="hr-HR" sz="1000" dirty="0">
                <a:solidFill>
                  <a:srgbClr val="00B0E8"/>
                </a:solidFill>
                <a:latin typeface="Consolas" panose="020B0609020204030204" pitchFamily="49" charset="0"/>
              </a:rPr>
              <a:t>-</a:t>
            </a:r>
            <a:r>
              <a:rPr lang="hr-HR" sz="1000" dirty="0" err="1">
                <a:solidFill>
                  <a:srgbClr val="00B0E8"/>
                </a:solidFill>
                <a:latin typeface="Consolas" panose="020B0609020204030204" pitchFamily="49" charset="0"/>
              </a:rPr>
              <a:t>cache</a:t>
            </a:r>
            <a:r>
              <a:rPr lang="hr-HR" sz="1000" dirty="0">
                <a:solidFill>
                  <a:srgbClr val="222222"/>
                </a:solidFill>
                <a:latin typeface="Consolas" panose="020B0609020204030204" pitchFamily="49" charset="0"/>
              </a:rPr>
              <a:t> </a:t>
            </a:r>
            <a:endParaRPr lang="hr-HR" sz="1000" dirty="0" smtClean="0">
              <a:solidFill>
                <a:srgbClr val="222222"/>
              </a:solidFill>
              <a:latin typeface="Consolas" panose="020B0609020204030204" pitchFamily="49" charset="0"/>
            </a:endParaRPr>
          </a:p>
          <a:p>
            <a:pPr marL="0" indent="0">
              <a:buNone/>
            </a:pPr>
            <a:r>
              <a:rPr lang="hr-HR" sz="1000" dirty="0" smtClean="0">
                <a:solidFill>
                  <a:srgbClr val="FF0000"/>
                </a:solidFill>
                <a:latin typeface="Consolas" panose="020B0609020204030204" pitchFamily="49" charset="0"/>
              </a:rPr>
              <a:t>Pragma</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a:solidFill>
                  <a:srgbClr val="09885A"/>
                </a:solidFill>
                <a:latin typeface="Consolas" panose="020B0609020204030204" pitchFamily="49" charset="0"/>
              </a:rPr>
              <a:t>no</a:t>
            </a:r>
            <a:r>
              <a:rPr lang="hr-HR" sz="1000" dirty="0">
                <a:solidFill>
                  <a:srgbClr val="00B0E8"/>
                </a:solidFill>
                <a:latin typeface="Consolas" panose="020B0609020204030204" pitchFamily="49" charset="0"/>
              </a:rPr>
              <a:t>-</a:t>
            </a:r>
            <a:r>
              <a:rPr lang="hr-HR" sz="1000" dirty="0" err="1">
                <a:solidFill>
                  <a:srgbClr val="00B0E8"/>
                </a:solidFill>
                <a:latin typeface="Consolas" panose="020B0609020204030204" pitchFamily="49" charset="0"/>
              </a:rPr>
              <a:t>cache</a:t>
            </a:r>
            <a:r>
              <a:rPr lang="hr-HR" sz="1000" dirty="0">
                <a:solidFill>
                  <a:srgbClr val="222222"/>
                </a:solidFill>
                <a:latin typeface="Consolas" panose="020B0609020204030204" pitchFamily="49" charset="0"/>
              </a:rPr>
              <a:t> </a:t>
            </a:r>
            <a:endParaRPr lang="hr-HR" sz="1000" dirty="0" smtClean="0">
              <a:solidFill>
                <a:srgbClr val="222222"/>
              </a:solidFill>
              <a:latin typeface="Consolas" panose="020B0609020204030204" pitchFamily="49" charset="0"/>
            </a:endParaRPr>
          </a:p>
          <a:p>
            <a:pPr marL="0" indent="0">
              <a:buNone/>
            </a:pPr>
            <a:r>
              <a:rPr lang="hr-HR" sz="1000" dirty="0" err="1" smtClean="0">
                <a:solidFill>
                  <a:srgbClr val="FF0000"/>
                </a:solidFill>
                <a:latin typeface="Consolas" panose="020B0609020204030204" pitchFamily="49" charset="0"/>
              </a:rPr>
              <a:t>Content-Type</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err="1">
                <a:solidFill>
                  <a:srgbClr val="A31515"/>
                </a:solidFill>
                <a:latin typeface="Consolas" panose="020B0609020204030204" pitchFamily="49" charset="0"/>
              </a:rPr>
              <a:t>text</a:t>
            </a:r>
            <a:r>
              <a:rPr lang="hr-HR" sz="1000" dirty="0">
                <a:solidFill>
                  <a:srgbClr val="A31515"/>
                </a:solidFill>
                <a:latin typeface="Consolas" panose="020B0609020204030204" pitchFamily="49" charset="0"/>
              </a:rPr>
              <a:t>/</a:t>
            </a:r>
            <a:r>
              <a:rPr lang="hr-HR" sz="1000" dirty="0" err="1">
                <a:solidFill>
                  <a:srgbClr val="A31515"/>
                </a:solidFill>
                <a:latin typeface="Consolas" panose="020B0609020204030204" pitchFamily="49" charset="0"/>
              </a:rPr>
              <a:t>plain</a:t>
            </a:r>
            <a:r>
              <a:rPr lang="hr-HR" sz="1000" dirty="0">
                <a:solidFill>
                  <a:srgbClr val="A31515"/>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err="1">
                <a:solidFill>
                  <a:srgbClr val="A31515"/>
                </a:solidFill>
                <a:latin typeface="Consolas" panose="020B0609020204030204" pitchFamily="49" charset="0"/>
              </a:rPr>
              <a:t>charset</a:t>
            </a:r>
            <a:r>
              <a:rPr lang="hr-HR" sz="1000" dirty="0">
                <a:solidFill>
                  <a:srgbClr val="A31515"/>
                </a:solidFill>
                <a:latin typeface="Consolas" panose="020B0609020204030204" pitchFamily="49" charset="0"/>
              </a:rPr>
              <a:t>=utf-8</a:t>
            </a:r>
            <a:r>
              <a:rPr lang="hr-HR" sz="1000" dirty="0">
                <a:solidFill>
                  <a:srgbClr val="222222"/>
                </a:solidFill>
                <a:latin typeface="Consolas" panose="020B0609020204030204" pitchFamily="49" charset="0"/>
              </a:rPr>
              <a:t> </a:t>
            </a:r>
            <a:endParaRPr lang="hr-HR" sz="1000" dirty="0" smtClean="0">
              <a:solidFill>
                <a:srgbClr val="222222"/>
              </a:solidFill>
              <a:latin typeface="Consolas" panose="020B0609020204030204" pitchFamily="49" charset="0"/>
            </a:endParaRPr>
          </a:p>
          <a:p>
            <a:pPr marL="0" indent="0">
              <a:buNone/>
            </a:pPr>
            <a:r>
              <a:rPr lang="hr-HR" sz="1200" b="1" dirty="0" smtClean="0">
                <a:solidFill>
                  <a:srgbClr val="FF0000"/>
                </a:solidFill>
                <a:latin typeface="Consolas" panose="020B0609020204030204" pitchFamily="49" charset="0"/>
              </a:rPr>
              <a:t>Access-</a:t>
            </a:r>
            <a:r>
              <a:rPr lang="hr-HR" sz="1200" b="1" dirty="0" err="1" smtClean="0">
                <a:solidFill>
                  <a:srgbClr val="FF0000"/>
                </a:solidFill>
                <a:latin typeface="Consolas" panose="020B0609020204030204" pitchFamily="49" charset="0"/>
              </a:rPr>
              <a:t>Control</a:t>
            </a:r>
            <a:r>
              <a:rPr lang="hr-HR" sz="1200" b="1" dirty="0" smtClean="0">
                <a:solidFill>
                  <a:srgbClr val="FF0000"/>
                </a:solidFill>
                <a:latin typeface="Consolas" panose="020B0609020204030204" pitchFamily="49" charset="0"/>
              </a:rPr>
              <a:t>-</a:t>
            </a:r>
            <a:r>
              <a:rPr lang="hr-HR" sz="1200" b="1" dirty="0" err="1" smtClean="0">
                <a:solidFill>
                  <a:srgbClr val="FF0000"/>
                </a:solidFill>
                <a:latin typeface="Consolas" panose="020B0609020204030204" pitchFamily="49" charset="0"/>
              </a:rPr>
              <a:t>Allow-Origin</a:t>
            </a:r>
            <a:r>
              <a:rPr lang="hr-HR" sz="1200" b="1" dirty="0">
                <a:solidFill>
                  <a:srgbClr val="FF0000"/>
                </a:solidFill>
                <a:latin typeface="Consolas" panose="020B0609020204030204" pitchFamily="49" charset="0"/>
              </a:rPr>
              <a:t>:</a:t>
            </a:r>
            <a:r>
              <a:rPr lang="hr-HR" sz="1200" b="1" dirty="0">
                <a:solidFill>
                  <a:srgbClr val="222222"/>
                </a:solidFill>
                <a:latin typeface="Consolas" panose="020B0609020204030204" pitchFamily="49" charset="0"/>
              </a:rPr>
              <a:t> </a:t>
            </a:r>
            <a:r>
              <a:rPr lang="hr-HR" sz="1200" b="1" dirty="0">
                <a:solidFill>
                  <a:srgbClr val="FF0000"/>
                </a:solidFill>
                <a:latin typeface="Consolas" panose="020B0609020204030204" pitchFamily="49" charset="0"/>
              </a:rPr>
              <a:t>http://myclient.azurewebsites.net</a:t>
            </a:r>
            <a:r>
              <a:rPr lang="hr-HR" sz="1200" b="1" dirty="0">
                <a:solidFill>
                  <a:srgbClr val="222222"/>
                </a:solidFill>
                <a:latin typeface="Consolas" panose="020B0609020204030204" pitchFamily="49" charset="0"/>
              </a:rPr>
              <a:t> </a:t>
            </a:r>
            <a:endParaRPr lang="hr-HR" sz="1200" b="1" dirty="0" smtClean="0">
              <a:solidFill>
                <a:srgbClr val="222222"/>
              </a:solidFill>
              <a:latin typeface="Consolas" panose="020B0609020204030204" pitchFamily="49" charset="0"/>
            </a:endParaRPr>
          </a:p>
          <a:p>
            <a:pPr marL="0" indent="0">
              <a:buNone/>
            </a:pPr>
            <a:r>
              <a:rPr lang="hr-HR" sz="1000" dirty="0" smtClean="0">
                <a:solidFill>
                  <a:srgbClr val="FF0000"/>
                </a:solidFill>
                <a:latin typeface="Consolas" panose="020B0609020204030204" pitchFamily="49" charset="0"/>
              </a:rPr>
              <a:t>Date</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err="1">
                <a:solidFill>
                  <a:srgbClr val="A31515"/>
                </a:solidFill>
                <a:latin typeface="Consolas" panose="020B0609020204030204" pitchFamily="49" charset="0"/>
              </a:rPr>
              <a:t>Wed</a:t>
            </a:r>
            <a:r>
              <a:rPr lang="hr-HR" sz="1000" dirty="0">
                <a:solidFill>
                  <a:srgbClr val="A31515"/>
                </a:solidFill>
                <a:latin typeface="Consolas" panose="020B0609020204030204" pitchFamily="49" charset="0"/>
              </a:rPr>
              <a:t>,</a:t>
            </a:r>
            <a:r>
              <a:rPr lang="hr-HR" sz="1000" dirty="0">
                <a:solidFill>
                  <a:srgbClr val="222222"/>
                </a:solidFill>
                <a:latin typeface="Consolas" panose="020B0609020204030204" pitchFamily="49" charset="0"/>
              </a:rPr>
              <a:t> 05 </a:t>
            </a:r>
            <a:r>
              <a:rPr lang="hr-HR" sz="1000" dirty="0">
                <a:solidFill>
                  <a:srgbClr val="A31515"/>
                </a:solidFill>
                <a:latin typeface="Consolas" panose="020B0609020204030204" pitchFamily="49" charset="0"/>
              </a:rPr>
              <a:t>Jun</a:t>
            </a:r>
            <a:r>
              <a:rPr lang="hr-HR" sz="1000" dirty="0">
                <a:solidFill>
                  <a:srgbClr val="222222"/>
                </a:solidFill>
                <a:latin typeface="Consolas" panose="020B0609020204030204" pitchFamily="49" charset="0"/>
              </a:rPr>
              <a:t> 2013 06</a:t>
            </a:r>
            <a:r>
              <a:rPr lang="hr-HR" sz="1000" dirty="0">
                <a:solidFill>
                  <a:srgbClr val="A31515"/>
                </a:solidFill>
                <a:latin typeface="Consolas" panose="020B0609020204030204" pitchFamily="49" charset="0"/>
              </a:rPr>
              <a:t>:27:30</a:t>
            </a:r>
            <a:r>
              <a:rPr lang="hr-HR" sz="1000" dirty="0">
                <a:solidFill>
                  <a:srgbClr val="222222"/>
                </a:solidFill>
                <a:latin typeface="Consolas" panose="020B0609020204030204" pitchFamily="49" charset="0"/>
              </a:rPr>
              <a:t> </a:t>
            </a:r>
            <a:r>
              <a:rPr lang="hr-HR" sz="1000" dirty="0">
                <a:solidFill>
                  <a:srgbClr val="A31515"/>
                </a:solidFill>
                <a:latin typeface="Consolas" panose="020B0609020204030204" pitchFamily="49" charset="0"/>
              </a:rPr>
              <a:t>GMT</a:t>
            </a:r>
            <a:r>
              <a:rPr lang="hr-HR" sz="1000" dirty="0">
                <a:solidFill>
                  <a:srgbClr val="222222"/>
                </a:solidFill>
                <a:latin typeface="Consolas" panose="020B0609020204030204" pitchFamily="49" charset="0"/>
              </a:rPr>
              <a:t> </a:t>
            </a:r>
            <a:endParaRPr lang="hr-HR" sz="1000" dirty="0" smtClean="0">
              <a:solidFill>
                <a:srgbClr val="222222"/>
              </a:solidFill>
              <a:latin typeface="Consolas" panose="020B0609020204030204" pitchFamily="49" charset="0"/>
            </a:endParaRPr>
          </a:p>
          <a:p>
            <a:pPr marL="0" indent="0">
              <a:buNone/>
            </a:pPr>
            <a:r>
              <a:rPr lang="hr-HR" sz="1000" dirty="0" err="1" smtClean="0">
                <a:solidFill>
                  <a:srgbClr val="FF0000"/>
                </a:solidFill>
                <a:latin typeface="Consolas" panose="020B0609020204030204" pitchFamily="49" charset="0"/>
              </a:rPr>
              <a:t>Content-Length</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17 </a:t>
            </a:r>
            <a:r>
              <a:rPr lang="hr-HR" sz="1000" dirty="0" smtClean="0">
                <a:solidFill>
                  <a:srgbClr val="222222"/>
                </a:solidFill>
                <a:latin typeface="Consolas" panose="020B0609020204030204" pitchFamily="49" charset="0"/>
              </a:rPr>
              <a:t/>
            </a:r>
            <a:br>
              <a:rPr lang="hr-HR" sz="1000" dirty="0" smtClean="0">
                <a:solidFill>
                  <a:srgbClr val="222222"/>
                </a:solidFill>
                <a:latin typeface="Consolas" panose="020B0609020204030204" pitchFamily="49" charset="0"/>
              </a:rPr>
            </a:br>
            <a:endParaRPr lang="hr-HR" sz="1000" dirty="0" smtClean="0">
              <a:solidFill>
                <a:srgbClr val="222222"/>
              </a:solidFill>
              <a:latin typeface="Consolas" panose="020B0609020204030204" pitchFamily="49" charset="0"/>
            </a:endParaRPr>
          </a:p>
          <a:p>
            <a:pPr marL="0" indent="0">
              <a:buNone/>
            </a:pPr>
            <a:r>
              <a:rPr lang="hr-HR" sz="1000" dirty="0" smtClean="0">
                <a:solidFill>
                  <a:srgbClr val="FF0000"/>
                </a:solidFill>
                <a:latin typeface="Consolas" panose="020B0609020204030204" pitchFamily="49" charset="0"/>
              </a:rPr>
              <a:t>GET</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smtClean="0">
                <a:solidFill>
                  <a:srgbClr val="A31515"/>
                </a:solidFill>
                <a:latin typeface="Consolas" panose="020B0609020204030204" pitchFamily="49" charset="0"/>
              </a:rPr>
              <a:t>Test</a:t>
            </a:r>
            <a:r>
              <a:rPr lang="hr-HR" sz="1000" dirty="0" smtClean="0">
                <a:solidFill>
                  <a:srgbClr val="222222"/>
                </a:solidFill>
                <a:latin typeface="Consolas" panose="020B0609020204030204" pitchFamily="49" charset="0"/>
              </a:rPr>
              <a:t> </a:t>
            </a:r>
            <a:r>
              <a:rPr lang="hr-HR" sz="1000" dirty="0" err="1">
                <a:solidFill>
                  <a:srgbClr val="A31515"/>
                </a:solidFill>
                <a:latin typeface="Consolas" panose="020B0609020204030204" pitchFamily="49" charset="0"/>
              </a:rPr>
              <a:t>message</a:t>
            </a:r>
            <a:endParaRPr lang="sr-Latn-RS" altLang="sr-Latn-RS" sz="1000" dirty="0" smtClean="0">
              <a:latin typeface="Arial" panose="020B0604020202020204" pitchFamily="34" charset="0"/>
            </a:endParaRPr>
          </a:p>
        </p:txBody>
      </p:sp>
    </p:spTree>
    <p:extLst>
      <p:ext uri="{BB962C8B-B14F-4D97-AF65-F5344CB8AC3E}">
        <p14:creationId xmlns:p14="http://schemas.microsoft.com/office/powerpoint/2010/main" val="12556242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96324771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713501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Dependency</a:t>
            </a:r>
            <a:r>
              <a:rPr lang="hr-HR" dirty="0" smtClean="0"/>
              <a:t> </a:t>
            </a:r>
            <a:r>
              <a:rPr lang="hr-HR" dirty="0" err="1" smtClean="0"/>
              <a:t>Injection</a:t>
            </a:r>
            <a:endParaRPr lang="hr-HR" dirty="0"/>
          </a:p>
        </p:txBody>
      </p:sp>
      <p:sp>
        <p:nvSpPr>
          <p:cNvPr id="3" name="Content Placeholder 2"/>
          <p:cNvSpPr>
            <a:spLocks noGrp="1"/>
          </p:cNvSpPr>
          <p:nvPr>
            <p:ph idx="1"/>
          </p:nvPr>
        </p:nvSpPr>
        <p:spPr/>
        <p:txBody>
          <a:bodyPr/>
          <a:lstStyle/>
          <a:p>
            <a:r>
              <a:rPr lang="hr-HR" dirty="0" err="1" smtClean="0"/>
              <a:t>Constructor</a:t>
            </a:r>
            <a:r>
              <a:rPr lang="hr-HR" dirty="0" smtClean="0"/>
              <a:t> </a:t>
            </a:r>
            <a:r>
              <a:rPr lang="hr-HR" dirty="0" err="1" smtClean="0"/>
              <a:t>injection</a:t>
            </a:r>
            <a:r>
              <a:rPr lang="hr-HR" dirty="0" smtClean="0"/>
              <a:t> &amp; </a:t>
            </a:r>
            <a:r>
              <a:rPr lang="hr-HR" dirty="0" err="1" smtClean="0"/>
              <a:t>Setter</a:t>
            </a:r>
            <a:r>
              <a:rPr lang="hr-HR" dirty="0" smtClean="0"/>
              <a:t> </a:t>
            </a:r>
            <a:r>
              <a:rPr lang="hr-HR" dirty="0" err="1" smtClean="0"/>
              <a:t>injection</a:t>
            </a:r>
            <a:endParaRPr lang="hr-HR" dirty="0" smtClean="0"/>
          </a:p>
          <a:p>
            <a:r>
              <a:rPr lang="hr-HR" dirty="0" err="1" smtClean="0"/>
              <a:t>IDependencyResolver</a:t>
            </a:r>
            <a:r>
              <a:rPr lang="hr-HR" dirty="0" smtClean="0"/>
              <a:t> - Web API ima vlastiti </a:t>
            </a:r>
            <a:r>
              <a:rPr lang="hr-HR" dirty="0" err="1" smtClean="0"/>
              <a:t>dependency</a:t>
            </a:r>
            <a:r>
              <a:rPr lang="hr-HR" dirty="0" smtClean="0"/>
              <a:t> </a:t>
            </a:r>
            <a:r>
              <a:rPr lang="hr-HR" dirty="0" err="1" smtClean="0"/>
              <a:t>resolver</a:t>
            </a:r>
            <a:endParaRPr lang="hr-HR" dirty="0" smtClean="0"/>
          </a:p>
          <a:p>
            <a:endParaRPr lang="hr-HR" dirty="0" smtClean="0"/>
          </a:p>
          <a:p>
            <a:endParaRPr lang="hr-HR" dirty="0" smtClean="0"/>
          </a:p>
          <a:p>
            <a:endParaRPr lang="hr-HR" dirty="0" smtClean="0"/>
          </a:p>
          <a:p>
            <a:endParaRPr lang="hr-HR" dirty="0"/>
          </a:p>
        </p:txBody>
      </p:sp>
      <p:sp>
        <p:nvSpPr>
          <p:cNvPr id="4" name="Rectangle 1"/>
          <p:cNvSpPr txBox="1">
            <a:spLocks noChangeArrowheads="1"/>
          </p:cNvSpPr>
          <p:nvPr/>
        </p:nvSpPr>
        <p:spPr bwMode="auto">
          <a:xfrm>
            <a:off x="838200" y="2757670"/>
            <a:ext cx="10515600" cy="1631216"/>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r-Latn-RS" altLang="sr-Latn-RS" sz="1000" dirty="0">
                <a:latin typeface="Arial" panose="020B0604020202020204" pitchFamily="34" charset="0"/>
              </a:rPr>
              <a:t>public interface IDependencyResolver : IDependencyScope, IDisposable</a:t>
            </a:r>
          </a:p>
          <a:p>
            <a:pPr marL="0" indent="0">
              <a:buNone/>
            </a:pPr>
            <a:r>
              <a:rPr lang="sr-Latn-RS" altLang="sr-Latn-RS" sz="1000" dirty="0" smtClean="0">
                <a:latin typeface="Arial" panose="020B0604020202020204" pitchFamily="34" charset="0"/>
              </a:rPr>
              <a:t>{</a:t>
            </a:r>
            <a:br>
              <a:rPr lang="sr-Latn-RS" altLang="sr-Latn-RS" sz="1000" dirty="0" smtClean="0">
                <a:latin typeface="Arial" panose="020B0604020202020204" pitchFamily="34" charset="0"/>
              </a:rPr>
            </a:br>
            <a:r>
              <a:rPr lang="sr-Latn-RS" altLang="sr-Latn-RS" sz="1000" dirty="0" smtClean="0">
                <a:latin typeface="Arial" panose="020B0604020202020204" pitchFamily="34" charset="0"/>
              </a:rPr>
              <a:t>    </a:t>
            </a:r>
            <a:r>
              <a:rPr lang="sr-Latn-RS" altLang="sr-Latn-RS" sz="1000" dirty="0">
                <a:latin typeface="Arial" panose="020B0604020202020204" pitchFamily="34" charset="0"/>
              </a:rPr>
              <a:t>IDependencyScope BeginScope</a:t>
            </a:r>
            <a:r>
              <a:rPr lang="sr-Latn-RS" altLang="sr-Latn-RS" sz="1000" dirty="0" smtClean="0">
                <a:latin typeface="Arial" panose="020B0604020202020204" pitchFamily="34" charset="0"/>
              </a:rPr>
              <a:t>();</a:t>
            </a:r>
            <a:br>
              <a:rPr lang="sr-Latn-RS" altLang="sr-Latn-RS" sz="1000" dirty="0" smtClean="0">
                <a:latin typeface="Arial" panose="020B0604020202020204" pitchFamily="34" charset="0"/>
              </a:rPr>
            </a:br>
            <a:r>
              <a:rPr lang="sr-Latn-RS" altLang="sr-Latn-RS" sz="1000" dirty="0" smtClean="0">
                <a:latin typeface="Arial" panose="020B0604020202020204" pitchFamily="34" charset="0"/>
              </a:rPr>
              <a:t>}</a:t>
            </a:r>
            <a:endParaRPr lang="sr-Latn-RS" altLang="sr-Latn-RS" sz="1000" dirty="0">
              <a:latin typeface="Arial" panose="020B0604020202020204" pitchFamily="34" charset="0"/>
            </a:endParaRPr>
          </a:p>
          <a:p>
            <a:pPr marL="0" indent="0">
              <a:buNone/>
            </a:pPr>
            <a:r>
              <a:rPr lang="sr-Latn-RS" altLang="sr-Latn-RS" sz="1000" dirty="0" smtClean="0">
                <a:latin typeface="Arial" panose="020B0604020202020204" pitchFamily="34" charset="0"/>
              </a:rPr>
              <a:t>public </a:t>
            </a:r>
            <a:r>
              <a:rPr lang="sr-Latn-RS" altLang="sr-Latn-RS" sz="1000" dirty="0">
                <a:latin typeface="Arial" panose="020B0604020202020204" pitchFamily="34" charset="0"/>
              </a:rPr>
              <a:t>interface IDependencyScope : IDisposable</a:t>
            </a:r>
          </a:p>
          <a:p>
            <a:pPr marL="0" indent="0">
              <a:buNone/>
            </a:pPr>
            <a:r>
              <a:rPr lang="sr-Latn-RS" altLang="sr-Latn-RS" sz="1000" dirty="0" smtClean="0">
                <a:latin typeface="Arial" panose="020B0604020202020204" pitchFamily="34" charset="0"/>
              </a:rPr>
              <a:t>{</a:t>
            </a:r>
            <a:br>
              <a:rPr lang="sr-Latn-RS" altLang="sr-Latn-RS" sz="1000" dirty="0" smtClean="0">
                <a:latin typeface="Arial" panose="020B0604020202020204" pitchFamily="34" charset="0"/>
              </a:rPr>
            </a:br>
            <a:r>
              <a:rPr lang="sr-Latn-RS" altLang="sr-Latn-RS" sz="1000" dirty="0" smtClean="0">
                <a:latin typeface="Arial" panose="020B0604020202020204" pitchFamily="34" charset="0"/>
              </a:rPr>
              <a:t>    </a:t>
            </a:r>
            <a:r>
              <a:rPr lang="sr-Latn-RS" altLang="sr-Latn-RS" sz="1000" dirty="0">
                <a:latin typeface="Arial" panose="020B0604020202020204" pitchFamily="34" charset="0"/>
              </a:rPr>
              <a:t>object GetService(Type serviceType</a:t>
            </a:r>
            <a:r>
              <a:rPr lang="sr-Latn-RS" altLang="sr-Latn-RS" sz="1000" dirty="0" smtClean="0">
                <a:latin typeface="Arial" panose="020B0604020202020204" pitchFamily="34" charset="0"/>
              </a:rPr>
              <a:t>);</a:t>
            </a:r>
            <a:br>
              <a:rPr lang="sr-Latn-RS" altLang="sr-Latn-RS" sz="1000" dirty="0" smtClean="0">
                <a:latin typeface="Arial" panose="020B0604020202020204" pitchFamily="34" charset="0"/>
              </a:rPr>
            </a:br>
            <a:r>
              <a:rPr lang="sr-Latn-RS" altLang="sr-Latn-RS" sz="1000" dirty="0" smtClean="0">
                <a:latin typeface="Arial" panose="020B0604020202020204" pitchFamily="34" charset="0"/>
              </a:rPr>
              <a:t>    </a:t>
            </a:r>
            <a:r>
              <a:rPr lang="sr-Latn-RS" altLang="sr-Latn-RS" sz="1000" dirty="0">
                <a:latin typeface="Arial" panose="020B0604020202020204" pitchFamily="34" charset="0"/>
              </a:rPr>
              <a:t>IEnumerable&lt;object&gt; GetServices(Type serviceType</a:t>
            </a:r>
            <a:r>
              <a:rPr lang="sr-Latn-RS" altLang="sr-Latn-RS" sz="1000" dirty="0" smtClean="0">
                <a:latin typeface="Arial" panose="020B0604020202020204" pitchFamily="34" charset="0"/>
              </a:rPr>
              <a:t>);</a:t>
            </a:r>
            <a:br>
              <a:rPr lang="sr-Latn-RS" altLang="sr-Latn-RS" sz="1000" dirty="0" smtClean="0">
                <a:latin typeface="Arial" panose="020B0604020202020204" pitchFamily="34" charset="0"/>
              </a:rPr>
            </a:br>
            <a:r>
              <a:rPr lang="sr-Latn-RS" altLang="sr-Latn-RS" sz="1000" dirty="0" smtClean="0">
                <a:latin typeface="Arial" panose="020B0604020202020204" pitchFamily="34" charset="0"/>
              </a:rPr>
              <a:t>}</a:t>
            </a:r>
          </a:p>
        </p:txBody>
      </p:sp>
      <p:sp>
        <p:nvSpPr>
          <p:cNvPr id="5" name="Rectangle 1"/>
          <p:cNvSpPr txBox="1">
            <a:spLocks noChangeArrowheads="1"/>
          </p:cNvSpPr>
          <p:nvPr/>
        </p:nvSpPr>
        <p:spPr bwMode="auto">
          <a:xfrm>
            <a:off x="844685" y="4503004"/>
            <a:ext cx="10515600" cy="20056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r-Latn-RS" altLang="sr-Latn-RS" sz="1000" dirty="0">
                <a:latin typeface="Arial" panose="020B0604020202020204" pitchFamily="34" charset="0"/>
              </a:rPr>
              <a:t>public static void Register(HttpConfiguration config)</a:t>
            </a:r>
          </a:p>
          <a:p>
            <a:pPr marL="0" indent="0">
              <a:buNone/>
            </a:pPr>
            <a:r>
              <a:rPr lang="sr-Latn-RS" altLang="sr-Latn-RS" sz="1000" dirty="0">
                <a:latin typeface="Arial" panose="020B0604020202020204" pitchFamily="34" charset="0"/>
              </a:rPr>
              <a:t>{</a:t>
            </a:r>
          </a:p>
          <a:p>
            <a:pPr marL="0" indent="0">
              <a:buNone/>
            </a:pPr>
            <a:r>
              <a:rPr lang="sr-Latn-RS" altLang="sr-Latn-RS" sz="1000" dirty="0">
                <a:latin typeface="Arial" panose="020B0604020202020204" pitchFamily="34" charset="0"/>
              </a:rPr>
              <a:t>    var container = new UnityContainer();</a:t>
            </a:r>
          </a:p>
          <a:p>
            <a:pPr marL="0" indent="0">
              <a:buNone/>
            </a:pPr>
            <a:r>
              <a:rPr lang="sr-Latn-RS" altLang="sr-Latn-RS" sz="1000" dirty="0">
                <a:latin typeface="Arial" panose="020B0604020202020204" pitchFamily="34" charset="0"/>
              </a:rPr>
              <a:t>    container.RegisterType&lt;IProductRepository, ProductRepository&gt;(new HierarchicalLifetimeManager());</a:t>
            </a:r>
          </a:p>
          <a:p>
            <a:pPr marL="0" indent="0">
              <a:buNone/>
            </a:pPr>
            <a:r>
              <a:rPr lang="sr-Latn-RS" altLang="sr-Latn-RS" sz="1000" dirty="0">
                <a:latin typeface="Arial" panose="020B0604020202020204" pitchFamily="34" charset="0"/>
              </a:rPr>
              <a:t>    config.DependencyResolver = new UnityResolver(container);</a:t>
            </a:r>
          </a:p>
          <a:p>
            <a:pPr marL="0" indent="0">
              <a:buNone/>
            </a:pPr>
            <a:endParaRPr lang="sr-Latn-RS" altLang="sr-Latn-RS" sz="1000" dirty="0">
              <a:latin typeface="Arial" panose="020B0604020202020204" pitchFamily="34" charset="0"/>
            </a:endParaRPr>
          </a:p>
          <a:p>
            <a:pPr marL="0" indent="0">
              <a:buNone/>
            </a:pPr>
            <a:r>
              <a:rPr lang="sr-Latn-RS" altLang="sr-Latn-RS" sz="1000" dirty="0">
                <a:latin typeface="Arial" panose="020B0604020202020204" pitchFamily="34" charset="0"/>
              </a:rPr>
              <a:t>    // Other Web API configuration not shown.</a:t>
            </a:r>
          </a:p>
          <a:p>
            <a:pPr marL="0" indent="0">
              <a:buNone/>
            </a:pPr>
            <a:r>
              <a:rPr lang="sr-Latn-RS" altLang="sr-Latn-RS" sz="1000" dirty="0">
                <a:latin typeface="Arial" panose="020B0604020202020204" pitchFamily="34" charset="0"/>
              </a:rPr>
              <a:t>}</a:t>
            </a:r>
            <a:endParaRPr lang="sr-Latn-RS" altLang="sr-Latn-RS" sz="1000" dirty="0" smtClean="0">
              <a:latin typeface="Arial" panose="020B0604020202020204" pitchFamily="34" charset="0"/>
            </a:endParaRPr>
          </a:p>
        </p:txBody>
      </p:sp>
    </p:spTree>
    <p:extLst>
      <p:ext uri="{BB962C8B-B14F-4D97-AF65-F5344CB8AC3E}">
        <p14:creationId xmlns:p14="http://schemas.microsoft.com/office/powerpoint/2010/main" val="411540543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Scope and Controller </a:t>
            </a:r>
            <a:r>
              <a:rPr lang="en-US" dirty="0" smtClean="0"/>
              <a:t>Lifetime</a:t>
            </a:r>
            <a:endParaRPr lang="hr-HR" dirty="0"/>
          </a:p>
        </p:txBody>
      </p:sp>
      <p:sp>
        <p:nvSpPr>
          <p:cNvPr id="3" name="Content Placeholder 2"/>
          <p:cNvSpPr>
            <a:spLocks noGrp="1"/>
          </p:cNvSpPr>
          <p:nvPr>
            <p:ph idx="1"/>
          </p:nvPr>
        </p:nvSpPr>
        <p:spPr/>
        <p:txBody>
          <a:bodyPr>
            <a:normAutofit fontScale="92500" lnSpcReduction="10000"/>
          </a:bodyPr>
          <a:lstStyle/>
          <a:p>
            <a:r>
              <a:rPr lang="hr-HR" dirty="0" err="1" smtClean="0"/>
              <a:t>Controller</a:t>
            </a:r>
            <a:r>
              <a:rPr lang="hr-HR" dirty="0" smtClean="0"/>
              <a:t> instance se kreiraju u </a:t>
            </a:r>
            <a:r>
              <a:rPr lang="hr-HR" i="1" dirty="0" err="1" smtClean="0"/>
              <a:t>scope</a:t>
            </a:r>
            <a:r>
              <a:rPr lang="hr-HR" i="1" dirty="0" smtClean="0"/>
              <a:t>-u</a:t>
            </a:r>
            <a:r>
              <a:rPr lang="hr-HR" dirty="0" smtClean="0"/>
              <a:t> jednog </a:t>
            </a:r>
            <a:r>
              <a:rPr lang="hr-HR" dirty="0" err="1" smtClean="0"/>
              <a:t>requesta</a:t>
            </a:r>
            <a:endParaRPr lang="hr-HR" dirty="0" smtClean="0"/>
          </a:p>
          <a:p>
            <a:r>
              <a:rPr lang="hr-HR" dirty="0" err="1" smtClean="0"/>
              <a:t>Scope</a:t>
            </a:r>
            <a:r>
              <a:rPr lang="hr-HR" dirty="0" smtClean="0"/>
              <a:t> </a:t>
            </a:r>
          </a:p>
          <a:p>
            <a:pPr lvl="1"/>
            <a:r>
              <a:rPr lang="hr-HR" dirty="0" smtClean="0"/>
              <a:t>određuje životni vijek objekta ili skupine objekata</a:t>
            </a:r>
          </a:p>
          <a:p>
            <a:pPr lvl="1"/>
            <a:r>
              <a:rPr lang="hr-HR" dirty="0" smtClean="0"/>
              <a:t>Za upravljanje životom objekata o kojima </a:t>
            </a:r>
            <a:r>
              <a:rPr lang="hr-HR" dirty="0" err="1" smtClean="0"/>
              <a:t>controller</a:t>
            </a:r>
            <a:r>
              <a:rPr lang="hr-HR" dirty="0" smtClean="0"/>
              <a:t> ovisi,</a:t>
            </a:r>
            <a:br>
              <a:rPr lang="hr-HR" dirty="0" smtClean="0"/>
            </a:br>
            <a:r>
              <a:rPr lang="hr-HR" i="1" dirty="0" err="1" smtClean="0"/>
              <a:t>IDependencyResolver</a:t>
            </a:r>
            <a:r>
              <a:rPr lang="hr-HR" dirty="0" smtClean="0"/>
              <a:t> koristi </a:t>
            </a:r>
            <a:r>
              <a:rPr lang="hr-HR" i="1" dirty="0" err="1" smtClean="0"/>
              <a:t>scope</a:t>
            </a:r>
            <a:r>
              <a:rPr lang="hr-HR" dirty="0" smtClean="0"/>
              <a:t> </a:t>
            </a:r>
            <a:r>
              <a:rPr lang="hr-HR" dirty="0" smtClean="0">
                <a:sym typeface="Wingdings" panose="05000000000000000000" pitchFamily="2" charset="2"/>
              </a:rPr>
              <a:t> jedan </a:t>
            </a:r>
            <a:r>
              <a:rPr lang="hr-HR" dirty="0" smtClean="0"/>
              <a:t>web </a:t>
            </a:r>
            <a:r>
              <a:rPr lang="hr-HR" dirty="0" err="1" smtClean="0"/>
              <a:t>api</a:t>
            </a:r>
            <a:r>
              <a:rPr lang="hr-HR" dirty="0" smtClean="0"/>
              <a:t> </a:t>
            </a:r>
            <a:r>
              <a:rPr lang="hr-HR" dirty="0" err="1" smtClean="0"/>
              <a:t>request</a:t>
            </a:r>
            <a:endParaRPr lang="hr-HR" dirty="0" smtClean="0"/>
          </a:p>
          <a:p>
            <a:r>
              <a:rPr lang="hr-HR" i="1" dirty="0" err="1" smtClean="0"/>
              <a:t>Dependency</a:t>
            </a:r>
            <a:r>
              <a:rPr lang="hr-HR" i="1" dirty="0" smtClean="0"/>
              <a:t> </a:t>
            </a:r>
            <a:r>
              <a:rPr lang="hr-HR" i="1" dirty="0" err="1" smtClean="0"/>
              <a:t>resolver</a:t>
            </a:r>
            <a:r>
              <a:rPr lang="hr-HR" dirty="0" smtClean="0"/>
              <a:t> (npr. </a:t>
            </a:r>
            <a:r>
              <a:rPr lang="hr-HR" dirty="0" err="1" smtClean="0"/>
              <a:t>Unity</a:t>
            </a:r>
            <a:r>
              <a:rPr lang="hr-HR" dirty="0" smtClean="0"/>
              <a:t>) je zakačen za </a:t>
            </a:r>
            <a:r>
              <a:rPr lang="hr-HR" dirty="0" err="1" smtClean="0"/>
              <a:t>HttpConfiguration</a:t>
            </a:r>
            <a:r>
              <a:rPr lang="hr-HR" dirty="0" smtClean="0"/>
              <a:t> objekt, koji ima globalni </a:t>
            </a:r>
            <a:r>
              <a:rPr lang="hr-HR" dirty="0" err="1" smtClean="0"/>
              <a:t>scope</a:t>
            </a:r>
            <a:endParaRPr lang="hr-HR" dirty="0" smtClean="0"/>
          </a:p>
          <a:p>
            <a:r>
              <a:rPr lang="hr-HR" dirty="0" smtClean="0"/>
              <a:t>Kod kreacije </a:t>
            </a:r>
            <a:r>
              <a:rPr lang="hr-HR" dirty="0" err="1" smtClean="0"/>
              <a:t>WebAPI</a:t>
            </a:r>
            <a:r>
              <a:rPr lang="hr-HR" dirty="0" smtClean="0"/>
              <a:t> </a:t>
            </a:r>
            <a:r>
              <a:rPr lang="hr-HR" dirty="0" err="1" smtClean="0"/>
              <a:t>Controllera</a:t>
            </a:r>
            <a:r>
              <a:rPr lang="hr-HR" dirty="0" smtClean="0"/>
              <a:t>, zove se </a:t>
            </a:r>
            <a:r>
              <a:rPr lang="hr-HR" i="1" dirty="0" err="1" smtClean="0"/>
              <a:t>BeginScope</a:t>
            </a:r>
            <a:r>
              <a:rPr lang="hr-HR" dirty="0" smtClean="0"/>
              <a:t>, koji se vraća </a:t>
            </a:r>
            <a:r>
              <a:rPr lang="hr-HR" dirty="0" err="1" smtClean="0"/>
              <a:t>IDependencyScope</a:t>
            </a:r>
            <a:r>
              <a:rPr lang="hr-HR" dirty="0" smtClean="0"/>
              <a:t> (</a:t>
            </a:r>
            <a:r>
              <a:rPr lang="hr-HR" dirty="0" err="1" smtClean="0"/>
              <a:t>child</a:t>
            </a:r>
            <a:r>
              <a:rPr lang="hr-HR" dirty="0" smtClean="0"/>
              <a:t> </a:t>
            </a:r>
            <a:r>
              <a:rPr lang="hr-HR" dirty="0" err="1" smtClean="0"/>
              <a:t>scope</a:t>
            </a:r>
            <a:r>
              <a:rPr lang="hr-HR" dirty="0" smtClean="0"/>
              <a:t>)</a:t>
            </a:r>
          </a:p>
          <a:p>
            <a:r>
              <a:rPr lang="hr-HR" dirty="0" smtClean="0"/>
              <a:t>Na </a:t>
            </a:r>
            <a:r>
              <a:rPr lang="hr-HR" i="1" dirty="0" err="1" smtClean="0"/>
              <a:t>child</a:t>
            </a:r>
            <a:r>
              <a:rPr lang="hr-HR" i="1" dirty="0" smtClean="0"/>
              <a:t> </a:t>
            </a:r>
            <a:r>
              <a:rPr lang="hr-HR" i="1" dirty="0" err="1" smtClean="0"/>
              <a:t>scope</a:t>
            </a:r>
            <a:r>
              <a:rPr lang="hr-HR" dirty="0" smtClean="0"/>
              <a:t>-u se zove </a:t>
            </a:r>
            <a:r>
              <a:rPr lang="hr-HR" dirty="0" err="1" smtClean="0"/>
              <a:t>GetService</a:t>
            </a:r>
            <a:r>
              <a:rPr lang="hr-HR" dirty="0" smtClean="0"/>
              <a:t>(za </a:t>
            </a:r>
            <a:r>
              <a:rPr lang="hr-HR" dirty="0" err="1" smtClean="0"/>
              <a:t>razjrješenje</a:t>
            </a:r>
            <a:r>
              <a:rPr lang="hr-HR" dirty="0" smtClean="0"/>
              <a:t> ovisnosti)</a:t>
            </a:r>
          </a:p>
          <a:p>
            <a:r>
              <a:rPr lang="hr-HR" dirty="0" smtClean="0"/>
              <a:t>Na kraju </a:t>
            </a:r>
            <a:r>
              <a:rPr lang="hr-HR" dirty="0" err="1" smtClean="0"/>
              <a:t>requesta</a:t>
            </a:r>
            <a:r>
              <a:rPr lang="hr-HR" dirty="0" smtClean="0"/>
              <a:t>, zove se </a:t>
            </a:r>
            <a:r>
              <a:rPr lang="hr-HR" dirty="0" err="1" smtClean="0"/>
              <a:t>Dispose</a:t>
            </a:r>
            <a:r>
              <a:rPr lang="hr-HR" dirty="0" smtClean="0"/>
              <a:t> na </a:t>
            </a:r>
            <a:r>
              <a:rPr lang="hr-HR" i="1" dirty="0" err="1" smtClean="0"/>
              <a:t>child</a:t>
            </a:r>
            <a:r>
              <a:rPr lang="hr-HR" i="1" dirty="0" smtClean="0"/>
              <a:t> </a:t>
            </a:r>
            <a:r>
              <a:rPr lang="hr-HR" i="1" dirty="0" err="1" smtClean="0"/>
              <a:t>scope</a:t>
            </a:r>
            <a:r>
              <a:rPr lang="hr-HR" dirty="0" smtClean="0"/>
              <a:t>-u</a:t>
            </a:r>
            <a:endParaRPr lang="hr-HR" dirty="0"/>
          </a:p>
        </p:txBody>
      </p:sp>
    </p:spTree>
    <p:extLst>
      <p:ext uri="{BB962C8B-B14F-4D97-AF65-F5344CB8AC3E}">
        <p14:creationId xmlns:p14="http://schemas.microsoft.com/office/powerpoint/2010/main" val="3651415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 </a:t>
            </a:r>
            <a:r>
              <a:rPr lang="hr-HR" dirty="0" smtClean="0"/>
              <a:t>- </a:t>
            </a:r>
            <a:r>
              <a:rPr lang="hr-HR" dirty="0" err="1" smtClean="0"/>
              <a:t>Visual</a:t>
            </a:r>
            <a:r>
              <a:rPr lang="hr-HR" dirty="0" smtClean="0"/>
              <a:t> Studio 2013</a:t>
            </a:r>
            <a:endParaRPr lang="hr-HR" dirty="0"/>
          </a:p>
        </p:txBody>
      </p:sp>
      <p:pic>
        <p:nvPicPr>
          <p:cNvPr id="1026" name="Picture 2" descr="https://msdnshared.blob.core.windows.net/media/MSDNBlogsFS/prod.evol.blogs.msdn.com/CommunityServer.Blogs.Components.WeblogFiles/00/00/01/15/70/0385.z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75250"/>
            <a:ext cx="9220200" cy="20486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sdnshared.blob.core.windows.net/media/MSDNBlogsFS/prod.evol.blogs.msdn.com/CommunityServer.Blogs.Components.WeblogFiles/00/00/01/15/70/6232.y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139219"/>
            <a:ext cx="9220200" cy="3243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22651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Unity</a:t>
            </a:r>
            <a:r>
              <a:rPr lang="hr-HR" dirty="0"/>
              <a:t> </a:t>
            </a:r>
            <a:r>
              <a:rPr lang="hr-HR" dirty="0" err="1" smtClean="0"/>
              <a:t>IoC</a:t>
            </a:r>
            <a:r>
              <a:rPr lang="hr-HR" dirty="0" smtClean="0"/>
              <a:t> </a:t>
            </a:r>
            <a:r>
              <a:rPr lang="hr-HR" dirty="0" err="1" smtClean="0"/>
              <a:t>Container</a:t>
            </a:r>
            <a:endParaRPr lang="hr-HR" dirty="0"/>
          </a:p>
        </p:txBody>
      </p:sp>
      <p:sp>
        <p:nvSpPr>
          <p:cNvPr id="3" name="Content Placeholder 2"/>
          <p:cNvSpPr>
            <a:spLocks noGrp="1"/>
          </p:cNvSpPr>
          <p:nvPr>
            <p:ph idx="1"/>
          </p:nvPr>
        </p:nvSpPr>
        <p:spPr/>
        <p:txBody>
          <a:bodyPr/>
          <a:lstStyle/>
          <a:p>
            <a:r>
              <a:rPr lang="hr-HR" dirty="0" smtClean="0"/>
              <a:t>Dodati </a:t>
            </a:r>
            <a:r>
              <a:rPr lang="hr-HR" dirty="0" err="1" smtClean="0"/>
              <a:t>NuGet</a:t>
            </a:r>
            <a:r>
              <a:rPr lang="hr-HR" dirty="0" smtClean="0"/>
              <a:t> </a:t>
            </a:r>
            <a:r>
              <a:rPr lang="hr-HR" dirty="0" err="1" smtClean="0"/>
              <a:t>package</a:t>
            </a:r>
            <a:r>
              <a:rPr lang="hr-HR" dirty="0" smtClean="0"/>
              <a:t> </a:t>
            </a:r>
            <a:r>
              <a:rPr lang="hr-HR" dirty="0" err="1" smtClean="0"/>
              <a:t>Unity.WebAPI</a:t>
            </a:r>
            <a:r>
              <a:rPr lang="hr-HR" dirty="0" smtClean="0"/>
              <a:t> (za Web API 5.2.3)</a:t>
            </a:r>
          </a:p>
          <a:p>
            <a:r>
              <a:rPr lang="hr-HR" dirty="0" smtClean="0"/>
              <a:t>U </a:t>
            </a:r>
            <a:r>
              <a:rPr lang="hr-HR" dirty="0" err="1" smtClean="0"/>
              <a:t>global.asax</a:t>
            </a:r>
            <a:r>
              <a:rPr lang="hr-HR" dirty="0" smtClean="0"/>
              <a:t> dodati liniju </a:t>
            </a:r>
            <a:r>
              <a:rPr lang="hr-HR" dirty="0" err="1" smtClean="0"/>
              <a:t>UnityConfig.RegisterComponents</a:t>
            </a:r>
            <a:r>
              <a:rPr lang="hr-HR" dirty="0" smtClean="0"/>
              <a:t>() (odmah na početku, ispod registracije </a:t>
            </a:r>
            <a:r>
              <a:rPr lang="hr-HR" dirty="0" err="1" smtClean="0"/>
              <a:t>area</a:t>
            </a:r>
            <a:r>
              <a:rPr lang="hr-HR" dirty="0" smtClean="0"/>
              <a:t>)</a:t>
            </a:r>
          </a:p>
          <a:p>
            <a:r>
              <a:rPr lang="hr-HR" dirty="0" smtClean="0"/>
              <a:t>Dodati </a:t>
            </a:r>
            <a:r>
              <a:rPr lang="hr-HR" dirty="0" err="1" smtClean="0"/>
              <a:t>PerRequestLifeTimeManager</a:t>
            </a:r>
            <a:r>
              <a:rPr lang="hr-HR" dirty="0" smtClean="0"/>
              <a:t> (ako se želi </a:t>
            </a:r>
            <a:r>
              <a:rPr lang="hr-HR" dirty="0" err="1" smtClean="0"/>
              <a:t>scope</a:t>
            </a:r>
            <a:r>
              <a:rPr lang="hr-HR" dirty="0" smtClean="0"/>
              <a:t> objekta ograničiti)</a:t>
            </a:r>
          </a:p>
          <a:p>
            <a:r>
              <a:rPr lang="hr-HR" dirty="0" smtClean="0"/>
              <a:t>Moguće je koristiti i </a:t>
            </a:r>
            <a:r>
              <a:rPr lang="hr-HR" dirty="0" err="1" smtClean="0"/>
              <a:t>HierarchicalLifeTimeManager</a:t>
            </a:r>
            <a:r>
              <a:rPr lang="hr-HR" dirty="0" smtClean="0"/>
              <a:t> (</a:t>
            </a:r>
            <a:r>
              <a:rPr lang="hr-HR" dirty="0" err="1" smtClean="0"/>
              <a:t>scope</a:t>
            </a:r>
            <a:r>
              <a:rPr lang="hr-HR" dirty="0" smtClean="0"/>
              <a:t> na nivou jednog </a:t>
            </a:r>
            <a:r>
              <a:rPr lang="hr-HR" dirty="0" err="1" smtClean="0"/>
              <a:t>controllera</a:t>
            </a:r>
            <a:r>
              <a:rPr lang="hr-HR" dirty="0" smtClean="0"/>
              <a:t>)</a:t>
            </a:r>
          </a:p>
          <a:p>
            <a:endParaRPr lang="hr-HR" dirty="0"/>
          </a:p>
        </p:txBody>
      </p:sp>
    </p:spTree>
    <p:extLst>
      <p:ext uri="{BB962C8B-B14F-4D97-AF65-F5344CB8AC3E}">
        <p14:creationId xmlns:p14="http://schemas.microsoft.com/office/powerpoint/2010/main" val="15133986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6323694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388844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CSRF napadi – </a:t>
            </a:r>
            <a:r>
              <a:rPr lang="hr-HR" dirty="0" err="1" smtClean="0"/>
              <a:t>Cross</a:t>
            </a:r>
            <a:r>
              <a:rPr lang="hr-HR" dirty="0" smtClean="0"/>
              <a:t>-site </a:t>
            </a:r>
            <a:r>
              <a:rPr lang="hr-HR" dirty="0" err="1" smtClean="0"/>
              <a:t>Request</a:t>
            </a:r>
            <a:r>
              <a:rPr lang="hr-HR" dirty="0" smtClean="0"/>
              <a:t> </a:t>
            </a:r>
            <a:r>
              <a:rPr lang="hr-HR" dirty="0" err="1" smtClean="0"/>
              <a:t>Forgery</a:t>
            </a:r>
            <a:endParaRPr lang="hr-HR" dirty="0"/>
          </a:p>
        </p:txBody>
      </p:sp>
      <p:sp>
        <p:nvSpPr>
          <p:cNvPr id="3" name="Content Placeholder 2"/>
          <p:cNvSpPr>
            <a:spLocks noGrp="1"/>
          </p:cNvSpPr>
          <p:nvPr>
            <p:ph idx="1"/>
          </p:nvPr>
        </p:nvSpPr>
        <p:spPr/>
        <p:txBody>
          <a:bodyPr>
            <a:normAutofit lnSpcReduction="10000"/>
          </a:bodyPr>
          <a:lstStyle/>
          <a:p>
            <a:r>
              <a:rPr lang="hr-HR" dirty="0" smtClean="0"/>
              <a:t>Pokušaj napada imitirajući legitiman korisnikov identitet</a:t>
            </a:r>
          </a:p>
          <a:p>
            <a:r>
              <a:rPr lang="hr-HR" dirty="0" smtClean="0"/>
              <a:t>Scenarij</a:t>
            </a:r>
          </a:p>
          <a:p>
            <a:pPr lvl="1"/>
            <a:r>
              <a:rPr lang="hr-HR" dirty="0" smtClean="0"/>
              <a:t>Korisnik se legitimno ulogira na </a:t>
            </a:r>
            <a:r>
              <a:rPr lang="hr-HR" dirty="0" smtClean="0">
                <a:hlinkClick r:id="rId3"/>
              </a:rPr>
              <a:t>www.neka-domena.com</a:t>
            </a:r>
            <a:endParaRPr lang="hr-HR" dirty="0" smtClean="0"/>
          </a:p>
          <a:p>
            <a:pPr lvl="1"/>
            <a:r>
              <a:rPr lang="hr-HR" dirty="0" err="1" smtClean="0"/>
              <a:t>Dobija</a:t>
            </a:r>
            <a:r>
              <a:rPr lang="hr-HR" dirty="0" smtClean="0"/>
              <a:t> </a:t>
            </a:r>
            <a:r>
              <a:rPr lang="hr-HR" dirty="0" err="1" smtClean="0"/>
              <a:t>security</a:t>
            </a:r>
            <a:r>
              <a:rPr lang="hr-HR" dirty="0" smtClean="0"/>
              <a:t> </a:t>
            </a:r>
            <a:r>
              <a:rPr lang="hr-HR" dirty="0" err="1" smtClean="0"/>
              <a:t>cookie</a:t>
            </a:r>
            <a:endParaRPr lang="hr-HR" dirty="0" smtClean="0"/>
          </a:p>
          <a:p>
            <a:pPr lvl="1"/>
            <a:r>
              <a:rPr lang="hr-HR" dirty="0" smtClean="0"/>
              <a:t>Napadač preuzima </a:t>
            </a:r>
            <a:r>
              <a:rPr lang="hr-HR" dirty="0" err="1" smtClean="0"/>
              <a:t>security</a:t>
            </a:r>
            <a:r>
              <a:rPr lang="hr-HR" dirty="0" smtClean="0"/>
              <a:t> </a:t>
            </a:r>
            <a:r>
              <a:rPr lang="hr-HR" dirty="0" err="1" smtClean="0"/>
              <a:t>cookie</a:t>
            </a:r>
            <a:r>
              <a:rPr lang="hr-HR" dirty="0" smtClean="0"/>
              <a:t> i pokušava izvršiti neku akciju na neka-domena.com</a:t>
            </a:r>
          </a:p>
          <a:p>
            <a:pPr lvl="1"/>
            <a:r>
              <a:rPr lang="hr-HR" dirty="0" smtClean="0"/>
              <a:t>Napadu podložni </a:t>
            </a:r>
            <a:r>
              <a:rPr lang="hr-HR" dirty="0" err="1" smtClean="0"/>
              <a:t>Forms</a:t>
            </a:r>
            <a:r>
              <a:rPr lang="hr-HR" dirty="0" smtClean="0"/>
              <a:t> </a:t>
            </a:r>
            <a:r>
              <a:rPr lang="hr-HR" dirty="0" err="1" smtClean="0"/>
              <a:t>Security</a:t>
            </a:r>
            <a:r>
              <a:rPr lang="hr-HR" dirty="0" smtClean="0"/>
              <a:t>, </a:t>
            </a:r>
            <a:r>
              <a:rPr lang="hr-HR" dirty="0" err="1" smtClean="0"/>
              <a:t>Basic</a:t>
            </a:r>
            <a:r>
              <a:rPr lang="hr-HR" dirty="0" smtClean="0"/>
              <a:t>, </a:t>
            </a:r>
            <a:r>
              <a:rPr lang="hr-HR" dirty="0" err="1" smtClean="0"/>
              <a:t>Digest</a:t>
            </a:r>
            <a:endParaRPr lang="hr-HR" dirty="0" smtClean="0"/>
          </a:p>
          <a:p>
            <a:pPr lvl="1"/>
            <a:r>
              <a:rPr lang="hr-HR" dirty="0" err="1" smtClean="0"/>
              <a:t>oAuth</a:t>
            </a:r>
            <a:r>
              <a:rPr lang="hr-HR" dirty="0" smtClean="0"/>
              <a:t> 2 nije podložan napadu</a:t>
            </a:r>
          </a:p>
          <a:p>
            <a:pPr lvl="1"/>
            <a:r>
              <a:rPr lang="hr-HR" dirty="0" smtClean="0"/>
              <a:t>Koristi se </a:t>
            </a:r>
            <a:r>
              <a:rPr lang="hr-HR" dirty="0" err="1" smtClean="0"/>
              <a:t>AntiForgeryToken</a:t>
            </a:r>
            <a:endParaRPr lang="hr-HR" dirty="0" smtClean="0"/>
          </a:p>
          <a:p>
            <a:pPr lvl="1"/>
            <a:r>
              <a:rPr lang="en-US" dirty="0"/>
              <a:t>Anti-forgery </a:t>
            </a:r>
            <a:r>
              <a:rPr lang="en-US" dirty="0" smtClean="0"/>
              <a:t>token</a:t>
            </a:r>
            <a:r>
              <a:rPr lang="hr-HR" dirty="0" smtClean="0"/>
              <a:t>i funkcioniraju, jer napadač</a:t>
            </a:r>
            <a:br>
              <a:rPr lang="hr-HR" dirty="0" smtClean="0"/>
            </a:br>
            <a:r>
              <a:rPr lang="hr-HR" dirty="0" smtClean="0"/>
              <a:t>ne može pročitati </a:t>
            </a:r>
            <a:r>
              <a:rPr lang="hr-HR" dirty="0" err="1" smtClean="0"/>
              <a:t>token</a:t>
            </a:r>
            <a:r>
              <a:rPr lang="hr-HR" dirty="0" smtClean="0"/>
              <a:t> (</a:t>
            </a:r>
            <a:r>
              <a:rPr lang="en-US" dirty="0" smtClean="0"/>
              <a:t>same-origin policies</a:t>
            </a:r>
            <a:r>
              <a:rPr lang="hr-HR" dirty="0" smtClean="0"/>
              <a:t>)</a:t>
            </a:r>
            <a:endParaRPr lang="hr-HR" dirty="0"/>
          </a:p>
        </p:txBody>
      </p:sp>
      <p:sp>
        <p:nvSpPr>
          <p:cNvPr id="4" name="Rectangle 1"/>
          <p:cNvSpPr txBox="1">
            <a:spLocks noChangeArrowheads="1"/>
          </p:cNvSpPr>
          <p:nvPr/>
        </p:nvSpPr>
        <p:spPr bwMode="auto">
          <a:xfrm>
            <a:off x="7297383" y="3751566"/>
            <a:ext cx="4054813" cy="1472198"/>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sr-Latn-RS" sz="1000" dirty="0">
                <a:latin typeface="Arial" panose="020B0604020202020204" pitchFamily="34" charset="0"/>
              </a:rPr>
              <a:t>&lt;</a:t>
            </a:r>
            <a:r>
              <a:rPr lang="en-US" altLang="sr-Latn-RS" sz="1000" dirty="0" smtClean="0">
                <a:latin typeface="Arial" panose="020B0604020202020204" pitchFamily="34" charset="0"/>
              </a:rPr>
              <a:t>h1</a:t>
            </a:r>
            <a:r>
              <a:rPr lang="hr-HR" altLang="sr-Latn-RS" sz="1000" dirty="0" smtClean="0">
                <a:latin typeface="Arial" panose="020B0604020202020204" pitchFamily="34" charset="0"/>
              </a:rPr>
              <a:t>&gt;Nije najpametniji primjer</a:t>
            </a:r>
            <a:r>
              <a:rPr lang="en-US" altLang="sr-Latn-RS" sz="1000" dirty="0" smtClean="0">
                <a:latin typeface="Arial" panose="020B0604020202020204" pitchFamily="34" charset="0"/>
              </a:rPr>
              <a:t>!&lt;/</a:t>
            </a:r>
            <a:r>
              <a:rPr lang="en-US" altLang="sr-Latn-RS" sz="1000" dirty="0">
                <a:latin typeface="Arial" panose="020B0604020202020204" pitchFamily="34" charset="0"/>
              </a:rPr>
              <a:t>h1&gt;</a:t>
            </a:r>
          </a:p>
          <a:p>
            <a:pPr marL="0" indent="0">
              <a:buNone/>
            </a:pPr>
            <a:r>
              <a:rPr lang="en-US" altLang="sr-Latn-RS" sz="1000" dirty="0">
                <a:latin typeface="Arial" panose="020B0604020202020204" pitchFamily="34" charset="0"/>
              </a:rPr>
              <a:t>  &lt;form action="http://example.com/</a:t>
            </a:r>
            <a:r>
              <a:rPr lang="en-US" altLang="sr-Latn-RS" sz="1000" dirty="0" err="1">
                <a:latin typeface="Arial" panose="020B0604020202020204" pitchFamily="34" charset="0"/>
              </a:rPr>
              <a:t>api</a:t>
            </a:r>
            <a:r>
              <a:rPr lang="en-US" altLang="sr-Latn-RS" sz="1000" dirty="0">
                <a:latin typeface="Arial" panose="020B0604020202020204" pitchFamily="34" charset="0"/>
              </a:rPr>
              <a:t>/account" method="post"&gt;</a:t>
            </a:r>
          </a:p>
          <a:p>
            <a:pPr marL="0" indent="0">
              <a:buNone/>
            </a:pPr>
            <a:r>
              <a:rPr lang="en-US" altLang="sr-Latn-RS" sz="1000" dirty="0">
                <a:latin typeface="Arial" panose="020B0604020202020204" pitchFamily="34" charset="0"/>
              </a:rPr>
              <a:t>    &lt;input type="hidden" name="Transaction" value="withdraw" /&gt;</a:t>
            </a:r>
          </a:p>
          <a:p>
            <a:pPr marL="0" indent="0">
              <a:buNone/>
            </a:pPr>
            <a:r>
              <a:rPr lang="en-US" altLang="sr-Latn-RS" sz="1000" dirty="0">
                <a:latin typeface="Arial" panose="020B0604020202020204" pitchFamily="34" charset="0"/>
              </a:rPr>
              <a:t>    &lt;input type="hidden" name="Amount" value="1000000" /&gt;</a:t>
            </a:r>
          </a:p>
          <a:p>
            <a:pPr marL="0" indent="0">
              <a:buNone/>
            </a:pPr>
            <a:r>
              <a:rPr lang="en-US" altLang="sr-Latn-RS" sz="1000" dirty="0">
                <a:latin typeface="Arial" panose="020B0604020202020204" pitchFamily="34" charset="0"/>
              </a:rPr>
              <a:t>  &lt;input type="submit" value="Click Me"/&gt;</a:t>
            </a:r>
          </a:p>
          <a:p>
            <a:pPr marL="0" indent="0">
              <a:buNone/>
            </a:pPr>
            <a:r>
              <a:rPr lang="en-US" altLang="sr-Latn-RS" sz="1000" dirty="0">
                <a:latin typeface="Arial" panose="020B0604020202020204" pitchFamily="34" charset="0"/>
              </a:rPr>
              <a:t>&lt;/form&gt;</a:t>
            </a:r>
            <a:endParaRPr lang="sr-Latn-RS" altLang="sr-Latn-RS" sz="1000" dirty="0" smtClean="0">
              <a:latin typeface="Arial" panose="020B0604020202020204" pitchFamily="34" charset="0"/>
            </a:endParaRPr>
          </a:p>
        </p:txBody>
      </p:sp>
    </p:spTree>
    <p:extLst>
      <p:ext uri="{BB962C8B-B14F-4D97-AF65-F5344CB8AC3E}">
        <p14:creationId xmlns:p14="http://schemas.microsoft.com/office/powerpoint/2010/main" val="12298004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Unit</a:t>
            </a:r>
            <a:r>
              <a:rPr lang="hr-HR" dirty="0" smtClean="0"/>
              <a:t> </a:t>
            </a:r>
            <a:r>
              <a:rPr lang="hr-HR" dirty="0" err="1" smtClean="0"/>
              <a:t>Testing</a:t>
            </a:r>
            <a:r>
              <a:rPr lang="hr-HR" dirty="0" smtClean="0"/>
              <a:t> u Web </a:t>
            </a:r>
            <a:r>
              <a:rPr lang="hr-HR" dirty="0" err="1" smtClean="0"/>
              <a:t>APIu</a:t>
            </a:r>
            <a:endParaRPr lang="hr-HR" dirty="0"/>
          </a:p>
        </p:txBody>
      </p:sp>
      <p:sp>
        <p:nvSpPr>
          <p:cNvPr id="3" name="Content Placeholder 2"/>
          <p:cNvSpPr>
            <a:spLocks noGrp="1"/>
          </p:cNvSpPr>
          <p:nvPr>
            <p:ph idx="1"/>
          </p:nvPr>
        </p:nvSpPr>
        <p:spPr/>
        <p:txBody>
          <a:bodyPr/>
          <a:lstStyle/>
          <a:p>
            <a:r>
              <a:rPr lang="hr-HR" dirty="0" smtClean="0"/>
              <a:t>Testiranje ispravnog ponašanja akcijskih metoda</a:t>
            </a:r>
          </a:p>
          <a:p>
            <a:r>
              <a:rPr lang="hr-HR" dirty="0" smtClean="0"/>
              <a:t>A-A-A (</a:t>
            </a:r>
            <a:r>
              <a:rPr lang="hr-HR" dirty="0" err="1" smtClean="0"/>
              <a:t>Arrange</a:t>
            </a:r>
            <a:r>
              <a:rPr lang="hr-HR" dirty="0" smtClean="0"/>
              <a:t> – </a:t>
            </a:r>
            <a:r>
              <a:rPr lang="hr-HR" dirty="0" err="1" smtClean="0"/>
              <a:t>Act</a:t>
            </a:r>
            <a:r>
              <a:rPr lang="hr-HR" dirty="0" smtClean="0"/>
              <a:t> – </a:t>
            </a:r>
            <a:r>
              <a:rPr lang="hr-HR" dirty="0" err="1" smtClean="0"/>
              <a:t>Assert</a:t>
            </a:r>
            <a:r>
              <a:rPr lang="hr-HR" dirty="0" smtClean="0"/>
              <a:t>)</a:t>
            </a:r>
          </a:p>
          <a:p>
            <a:r>
              <a:rPr lang="hr-HR" dirty="0" smtClean="0"/>
              <a:t>Testira se</a:t>
            </a:r>
          </a:p>
          <a:p>
            <a:pPr lvl="1"/>
            <a:r>
              <a:rPr lang="hr-HR" dirty="0" smtClean="0"/>
              <a:t>Akcija vraća ispravan povratni rezultat</a:t>
            </a:r>
          </a:p>
          <a:p>
            <a:pPr lvl="1"/>
            <a:r>
              <a:rPr lang="hr-HR" dirty="0" smtClean="0"/>
              <a:t>Ispravno se vraćaju greške kad je invalidno stanje</a:t>
            </a:r>
          </a:p>
          <a:p>
            <a:pPr lvl="1"/>
            <a:r>
              <a:rPr lang="hr-HR" dirty="0" smtClean="0"/>
              <a:t>Akcija ispravno delegira, delegirani servis ispravno reagira</a:t>
            </a:r>
          </a:p>
          <a:p>
            <a:pPr lvl="1"/>
            <a:r>
              <a:rPr lang="hr-HR" dirty="0" smtClean="0"/>
              <a:t>Ako povratni rezultat vraća model-listu modela</a:t>
            </a:r>
          </a:p>
          <a:p>
            <a:pPr lvl="2"/>
            <a:r>
              <a:rPr lang="hr-HR" dirty="0" smtClean="0"/>
              <a:t>Atributi modela su ispravno ispunjeni</a:t>
            </a:r>
          </a:p>
          <a:p>
            <a:pPr lvl="2"/>
            <a:r>
              <a:rPr lang="hr-HR" dirty="0" smtClean="0"/>
              <a:t>Broj model klasa je ispravno vraćen (npr. GET * /</a:t>
            </a:r>
            <a:r>
              <a:rPr lang="hr-HR" dirty="0" err="1" smtClean="0"/>
              <a:t>get-best-selling-products</a:t>
            </a:r>
            <a:r>
              <a:rPr lang="hr-HR" dirty="0" smtClean="0"/>
              <a:t> *)</a:t>
            </a:r>
            <a:endParaRPr lang="hr-HR" dirty="0"/>
          </a:p>
        </p:txBody>
      </p:sp>
    </p:spTree>
    <p:extLst>
      <p:ext uri="{BB962C8B-B14F-4D97-AF65-F5344CB8AC3E}">
        <p14:creationId xmlns:p14="http://schemas.microsoft.com/office/powerpoint/2010/main" val="34932546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UnitTesting</a:t>
            </a:r>
            <a:endParaRPr lang="hr-HR" dirty="0"/>
          </a:p>
        </p:txBody>
      </p:sp>
      <p:sp>
        <p:nvSpPr>
          <p:cNvPr id="3" name="Content Placeholder 2"/>
          <p:cNvSpPr>
            <a:spLocks noGrp="1"/>
          </p:cNvSpPr>
          <p:nvPr>
            <p:ph idx="1"/>
          </p:nvPr>
        </p:nvSpPr>
        <p:spPr/>
        <p:txBody>
          <a:bodyPr/>
          <a:lstStyle/>
          <a:p>
            <a:r>
              <a:rPr lang="hr-HR" dirty="0" smtClean="0"/>
              <a:t>Testira se ponašanje </a:t>
            </a:r>
            <a:r>
              <a:rPr lang="hr-HR" dirty="0" err="1" smtClean="0"/>
              <a:t>ApiControllera</a:t>
            </a:r>
            <a:endParaRPr lang="hr-HR" dirty="0" smtClean="0"/>
          </a:p>
          <a:p>
            <a:pPr lvl="1"/>
            <a:r>
              <a:rPr lang="hr-HR" dirty="0" smtClean="0"/>
              <a:t>Ispravan odgovor akcijske metode u odnosu na ulazne parametre</a:t>
            </a:r>
          </a:p>
          <a:p>
            <a:pPr lvl="1"/>
            <a:r>
              <a:rPr lang="hr-HR" dirty="0" smtClean="0"/>
              <a:t>Da li se vraća u </a:t>
            </a:r>
            <a:r>
              <a:rPr lang="hr-HR" dirty="0" err="1" smtClean="0"/>
              <a:t>Responseu</a:t>
            </a:r>
            <a:r>
              <a:rPr lang="hr-HR" dirty="0" smtClean="0"/>
              <a:t> ispravni objekti, njihov broj itd.</a:t>
            </a:r>
          </a:p>
          <a:p>
            <a:r>
              <a:rPr lang="hr-HR" dirty="0" smtClean="0"/>
              <a:t>Ako akcijska metoda vraća </a:t>
            </a:r>
            <a:r>
              <a:rPr lang="hr-HR" i="1" dirty="0" err="1" smtClean="0"/>
              <a:t>HttpResponseMessage</a:t>
            </a:r>
            <a:r>
              <a:rPr lang="hr-HR" i="1" dirty="0" smtClean="0"/>
              <a:t> </a:t>
            </a:r>
            <a:r>
              <a:rPr lang="hr-HR" dirty="0" smtClean="0"/>
              <a:t>potrebno je postaviti</a:t>
            </a:r>
          </a:p>
          <a:p>
            <a:pPr lvl="1"/>
            <a:r>
              <a:rPr lang="hr-HR" i="1" dirty="0" err="1" smtClean="0"/>
              <a:t>HttpRequestMessage</a:t>
            </a:r>
            <a:endParaRPr lang="hr-HR" i="1" dirty="0" smtClean="0"/>
          </a:p>
          <a:p>
            <a:pPr lvl="1"/>
            <a:r>
              <a:rPr lang="hr-HR" i="1" dirty="0" err="1" smtClean="0"/>
              <a:t>HttpConfiguration</a:t>
            </a:r>
            <a:endParaRPr lang="hr-HR" i="1" dirty="0"/>
          </a:p>
        </p:txBody>
      </p:sp>
    </p:spTree>
    <p:extLst>
      <p:ext uri="{BB962C8B-B14F-4D97-AF65-F5344CB8AC3E}">
        <p14:creationId xmlns:p14="http://schemas.microsoft.com/office/powerpoint/2010/main" val="2473574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Sessions-Cookies-Cache</a:t>
            </a:r>
            <a:endParaRPr lang="hr-HR" dirty="0"/>
          </a:p>
        </p:txBody>
      </p:sp>
      <p:sp>
        <p:nvSpPr>
          <p:cNvPr id="3" name="Content Placeholder 2"/>
          <p:cNvSpPr>
            <a:spLocks noGrp="1"/>
          </p:cNvSpPr>
          <p:nvPr>
            <p:ph idx="1"/>
          </p:nvPr>
        </p:nvSpPr>
        <p:spPr/>
        <p:txBody>
          <a:bodyPr/>
          <a:lstStyle/>
          <a:p>
            <a:r>
              <a:rPr lang="hr-HR" dirty="0" smtClean="0"/>
              <a:t>Http-REST i Web API je </a:t>
            </a:r>
            <a:r>
              <a:rPr lang="hr-HR" i="1" dirty="0" err="1" smtClean="0"/>
              <a:t>stateless</a:t>
            </a:r>
            <a:r>
              <a:rPr lang="hr-HR" i="1" dirty="0" smtClean="0"/>
              <a:t> po prirodi</a:t>
            </a:r>
          </a:p>
          <a:p>
            <a:pPr lvl="1"/>
            <a:r>
              <a:rPr lang="hr-HR" dirty="0" smtClean="0"/>
              <a:t>Moguće </a:t>
            </a:r>
            <a:r>
              <a:rPr lang="hr-HR" dirty="0"/>
              <a:t>je omogućiti sa </a:t>
            </a:r>
            <a:r>
              <a:rPr lang="hr-HR" dirty="0" err="1" smtClean="0"/>
              <a:t>IRequiresSessionState</a:t>
            </a:r>
            <a:endParaRPr lang="hr-HR" dirty="0" smtClean="0"/>
          </a:p>
          <a:p>
            <a:pPr lvl="1"/>
            <a:r>
              <a:rPr lang="hr-HR" dirty="0" smtClean="0"/>
              <a:t>Rezultat: </a:t>
            </a:r>
            <a:r>
              <a:rPr lang="hr-HR" dirty="0" err="1" smtClean="0"/>
              <a:t>HttpContext.Current.Session</a:t>
            </a:r>
            <a:r>
              <a:rPr lang="hr-HR" dirty="0" smtClean="0"/>
              <a:t>[</a:t>
            </a:r>
            <a:r>
              <a:rPr lang="hr-HR" dirty="0" err="1" smtClean="0"/>
              <a:t>key</a:t>
            </a:r>
            <a:r>
              <a:rPr lang="hr-HR" dirty="0" smtClean="0"/>
              <a:t>]</a:t>
            </a:r>
          </a:p>
          <a:p>
            <a:r>
              <a:rPr lang="hr-HR" dirty="0" err="1" smtClean="0"/>
              <a:t>Cookies</a:t>
            </a:r>
            <a:endParaRPr lang="hr-HR" dirty="0" smtClean="0"/>
          </a:p>
          <a:p>
            <a:pPr lvl="1"/>
            <a:r>
              <a:rPr lang="hr-HR" dirty="0" err="1" smtClean="0"/>
              <a:t>HttpResponseMessage.Headers.AddCookies</a:t>
            </a:r>
            <a:endParaRPr lang="hr-HR" dirty="0" smtClean="0"/>
          </a:p>
          <a:p>
            <a:r>
              <a:rPr lang="hr-HR" dirty="0" err="1" smtClean="0"/>
              <a:t>Cache</a:t>
            </a:r>
            <a:endParaRPr lang="hr-HR" dirty="0" smtClean="0"/>
          </a:p>
          <a:p>
            <a:pPr lvl="1"/>
            <a:r>
              <a:rPr lang="hr-HR" dirty="0" err="1" smtClean="0"/>
              <a:t>HttpContext.Current.Cache</a:t>
            </a:r>
            <a:r>
              <a:rPr lang="hr-HR" dirty="0" smtClean="0"/>
              <a:t>[</a:t>
            </a:r>
            <a:r>
              <a:rPr lang="hr-HR" dirty="0" err="1" smtClean="0"/>
              <a:t>key</a:t>
            </a:r>
            <a:r>
              <a:rPr lang="hr-HR" dirty="0" smtClean="0"/>
              <a:t>]</a:t>
            </a:r>
            <a:endParaRPr lang="hr-HR" dirty="0"/>
          </a:p>
          <a:p>
            <a:pPr lvl="1"/>
            <a:endParaRPr lang="hr-HR" dirty="0"/>
          </a:p>
        </p:txBody>
      </p:sp>
      <p:pic>
        <p:nvPicPr>
          <p:cNvPr id="1026" name="Picture 2" descr="https://docs.microsoft.com/en-us/aspnet/web-api/overview/advanced/http-cookies/_static/imag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666" y="3558869"/>
            <a:ext cx="4591050" cy="17335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ocs.microsoft.com/en-us/aspnet/web-api/overview/advanced/http-cookies/_static/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6941" y="1027906"/>
            <a:ext cx="4295775"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7808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Debugging</a:t>
            </a:r>
            <a:endParaRPr lang="hr-HR" dirty="0"/>
          </a:p>
        </p:txBody>
      </p:sp>
      <p:sp>
        <p:nvSpPr>
          <p:cNvPr id="3" name="Content Placeholder 2"/>
          <p:cNvSpPr>
            <a:spLocks noGrp="1"/>
          </p:cNvSpPr>
          <p:nvPr>
            <p:ph idx="1"/>
          </p:nvPr>
        </p:nvSpPr>
        <p:spPr/>
        <p:txBody>
          <a:bodyPr/>
          <a:lstStyle/>
          <a:p>
            <a:r>
              <a:rPr lang="hr-HR" dirty="0" smtClean="0"/>
              <a:t>Browser </a:t>
            </a:r>
            <a:r>
              <a:rPr lang="hr-HR" dirty="0" err="1" smtClean="0"/>
              <a:t>developer</a:t>
            </a:r>
            <a:r>
              <a:rPr lang="hr-HR" dirty="0" smtClean="0"/>
              <a:t> </a:t>
            </a:r>
            <a:r>
              <a:rPr lang="hr-HR" dirty="0" err="1" smtClean="0"/>
              <a:t>tools</a:t>
            </a:r>
            <a:r>
              <a:rPr lang="hr-HR" dirty="0"/>
              <a:t> </a:t>
            </a:r>
            <a:r>
              <a:rPr lang="hr-HR" dirty="0" smtClean="0"/>
              <a:t>(</a:t>
            </a:r>
            <a:r>
              <a:rPr lang="hr-HR" dirty="0" err="1" smtClean="0"/>
              <a:t>aka</a:t>
            </a:r>
            <a:r>
              <a:rPr lang="hr-HR" dirty="0" smtClean="0"/>
              <a:t> F12)</a:t>
            </a:r>
          </a:p>
          <a:p>
            <a:pPr lvl="1"/>
            <a:r>
              <a:rPr lang="hr-HR" dirty="0" smtClean="0"/>
              <a:t>Network </a:t>
            </a:r>
            <a:r>
              <a:rPr lang="hr-HR" dirty="0" err="1" smtClean="0"/>
              <a:t>calls</a:t>
            </a:r>
            <a:r>
              <a:rPr lang="hr-HR" dirty="0" smtClean="0"/>
              <a:t> (</a:t>
            </a:r>
            <a:r>
              <a:rPr lang="hr-HR" dirty="0" err="1" smtClean="0"/>
              <a:t>Request-Response</a:t>
            </a:r>
            <a:r>
              <a:rPr lang="hr-HR" dirty="0" smtClean="0"/>
              <a:t>)</a:t>
            </a:r>
          </a:p>
          <a:p>
            <a:pPr lvl="1"/>
            <a:r>
              <a:rPr lang="hr-HR" dirty="0" err="1" smtClean="0"/>
              <a:t>Sources</a:t>
            </a:r>
            <a:r>
              <a:rPr lang="hr-HR" dirty="0" smtClean="0"/>
              <a:t> (*.</a:t>
            </a:r>
            <a:r>
              <a:rPr lang="hr-HR" dirty="0" err="1" smtClean="0"/>
              <a:t>js</a:t>
            </a:r>
            <a:r>
              <a:rPr lang="hr-HR" dirty="0" smtClean="0"/>
              <a:t>, </a:t>
            </a:r>
            <a:r>
              <a:rPr lang="hr-HR" dirty="0" err="1" smtClean="0"/>
              <a:t>Angular</a:t>
            </a:r>
            <a:r>
              <a:rPr lang="hr-HR" dirty="0" smtClean="0"/>
              <a:t> 1, </a:t>
            </a:r>
            <a:r>
              <a:rPr lang="hr-HR" dirty="0" err="1" smtClean="0"/>
              <a:t>jQuery</a:t>
            </a:r>
            <a:r>
              <a:rPr lang="hr-HR" dirty="0" smtClean="0"/>
              <a:t>, </a:t>
            </a:r>
            <a:r>
              <a:rPr lang="hr-HR" dirty="0" err="1" smtClean="0"/>
              <a:t>AngularJS</a:t>
            </a:r>
            <a:r>
              <a:rPr lang="hr-HR" dirty="0" smtClean="0"/>
              <a:t>)</a:t>
            </a:r>
          </a:p>
          <a:p>
            <a:r>
              <a:rPr lang="hr-HR" dirty="0" smtClean="0"/>
              <a:t>POSTMAN – </a:t>
            </a:r>
            <a:r>
              <a:rPr lang="hr-HR" dirty="0" err="1" smtClean="0"/>
              <a:t>Chrome</a:t>
            </a:r>
            <a:r>
              <a:rPr lang="hr-HR" dirty="0" smtClean="0"/>
              <a:t> </a:t>
            </a:r>
            <a:r>
              <a:rPr lang="hr-HR" dirty="0" err="1" smtClean="0"/>
              <a:t>extension</a:t>
            </a:r>
            <a:endParaRPr lang="hr-HR" dirty="0" smtClean="0"/>
          </a:p>
          <a:p>
            <a:r>
              <a:rPr lang="hr-HR" dirty="0" err="1" smtClean="0"/>
              <a:t>Fiddler</a:t>
            </a:r>
            <a:endParaRPr lang="hr-HR" dirty="0" smtClean="0"/>
          </a:p>
          <a:p>
            <a:r>
              <a:rPr lang="hr-HR" dirty="0" err="1" smtClean="0"/>
              <a:t>Visual</a:t>
            </a:r>
            <a:r>
              <a:rPr lang="hr-HR" dirty="0" smtClean="0"/>
              <a:t> Studio </a:t>
            </a:r>
            <a:r>
              <a:rPr lang="hr-HR" dirty="0" err="1" smtClean="0"/>
              <a:t>build-in</a:t>
            </a:r>
            <a:r>
              <a:rPr lang="hr-HR" dirty="0" smtClean="0"/>
              <a:t> </a:t>
            </a:r>
            <a:r>
              <a:rPr lang="hr-HR" dirty="0" err="1" smtClean="0"/>
              <a:t>support</a:t>
            </a:r>
            <a:endParaRPr lang="hr-HR" dirty="0"/>
          </a:p>
        </p:txBody>
      </p:sp>
    </p:spTree>
    <p:extLst>
      <p:ext uri="{BB962C8B-B14F-4D97-AF65-F5344CB8AC3E}">
        <p14:creationId xmlns:p14="http://schemas.microsoft.com/office/powerpoint/2010/main" val="2600925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 </a:t>
            </a:r>
            <a:r>
              <a:rPr lang="hr-HR" dirty="0" smtClean="0"/>
              <a:t>– VS 2013 – projektne reference</a:t>
            </a:r>
            <a:endParaRPr lang="hr-HR" dirty="0"/>
          </a:p>
        </p:txBody>
      </p:sp>
      <p:pic>
        <p:nvPicPr>
          <p:cNvPr id="4" name="Picture 3"/>
          <p:cNvPicPr>
            <a:picLocks noChangeAspect="1"/>
          </p:cNvPicPr>
          <p:nvPr/>
        </p:nvPicPr>
        <p:blipFill>
          <a:blip r:embed="rId3"/>
          <a:stretch>
            <a:fillRect/>
          </a:stretch>
        </p:blipFill>
        <p:spPr>
          <a:xfrm>
            <a:off x="838200" y="1690688"/>
            <a:ext cx="5467350" cy="4778206"/>
          </a:xfrm>
          <a:prstGeom prst="rect">
            <a:avLst/>
          </a:prstGeom>
        </p:spPr>
      </p:pic>
      <p:pic>
        <p:nvPicPr>
          <p:cNvPr id="5" name="Picture 4"/>
          <p:cNvPicPr>
            <a:picLocks noChangeAspect="1"/>
          </p:cNvPicPr>
          <p:nvPr/>
        </p:nvPicPr>
        <p:blipFill>
          <a:blip r:embed="rId4"/>
          <a:stretch>
            <a:fillRect/>
          </a:stretch>
        </p:blipFill>
        <p:spPr>
          <a:xfrm>
            <a:off x="6381040" y="1690688"/>
            <a:ext cx="5305425" cy="4778206"/>
          </a:xfrm>
          <a:prstGeom prst="rect">
            <a:avLst/>
          </a:prstGeom>
        </p:spPr>
      </p:pic>
    </p:spTree>
    <p:extLst>
      <p:ext uri="{BB962C8B-B14F-4D97-AF65-F5344CB8AC3E}">
        <p14:creationId xmlns:p14="http://schemas.microsoft.com/office/powerpoint/2010/main" val="21058478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Mvc</a:t>
            </a:r>
            <a:r>
              <a:rPr lang="hr-HR" dirty="0" smtClean="0"/>
              <a:t> vs </a:t>
            </a:r>
            <a:r>
              <a:rPr lang="hr-HR" dirty="0" err="1" smtClean="0"/>
              <a:t>WebAPI</a:t>
            </a:r>
            <a:endParaRPr lang="hr-HR" dirty="0"/>
          </a:p>
        </p:txBody>
      </p:sp>
      <p:pic>
        <p:nvPicPr>
          <p:cNvPr id="1026" name="Picture 2" descr="https://msdnshared.blob.core.windows.net/media/MSDNBlogsFS/prod.evol.blogs.msdn.com/CommunityServer.Blogs.Components.WeblogFiles/00/00/00/56/73/3225.NoAPIArchitectur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2221" y="1825625"/>
            <a:ext cx="4893013" cy="43513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sdnshared.blob.core.windows.net/media/MSDNBlogsFS/prod.evol.blogs.msdn.com/CommunityServer.Blogs.Components.WeblogFiles/00/00/00/56/73/2318.WithAPI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694" y="1825624"/>
            <a:ext cx="5622588" cy="4351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6862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19098</TotalTime>
  <Words>5704</Words>
  <Application>Microsoft Office PowerPoint</Application>
  <PresentationFormat>Widescreen</PresentationFormat>
  <Paragraphs>1566</Paragraphs>
  <Slides>76</Slides>
  <Notes>60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76</vt:i4>
      </vt:variant>
    </vt:vector>
  </HeadingPairs>
  <TitlesOfParts>
    <vt:vector size="86" baseType="lpstr">
      <vt:lpstr>Arial</vt:lpstr>
      <vt:lpstr>Calibri</vt:lpstr>
      <vt:lpstr>Calibri Light</vt:lpstr>
      <vt:lpstr>Consolas</vt:lpstr>
      <vt:lpstr>Open Sans</vt:lpstr>
      <vt:lpstr>segoe-ui_bold</vt:lpstr>
      <vt:lpstr>segoe-ui_normal</vt:lpstr>
      <vt:lpstr>segoe-ui_semibold</vt:lpstr>
      <vt:lpstr>Wingdings</vt:lpstr>
      <vt:lpstr>Office Theme</vt:lpstr>
      <vt:lpstr>2-2 ASP.NET WebAPI (2.2)</vt:lpstr>
      <vt:lpstr>ASP.NET Web API</vt:lpstr>
      <vt:lpstr>ASP.NET Web API– kroz povijest</vt:lpstr>
      <vt:lpstr>ASP.NET Web API</vt:lpstr>
      <vt:lpstr>ASP.NET Web API – Mogućnosti</vt:lpstr>
      <vt:lpstr>ASP.NET Web API– novosti po verzijama</vt:lpstr>
      <vt:lpstr>ASP.NET Web API - Visual Studio 2013</vt:lpstr>
      <vt:lpstr>ASP.NET Web API – VS 2013 – projektne reference</vt:lpstr>
      <vt:lpstr>Mvc vs WebAPI</vt:lpstr>
      <vt:lpstr>ASP.NET Web API - osnove</vt:lpstr>
      <vt:lpstr>Web API Configuration Settings</vt:lpstr>
      <vt:lpstr>Configuration Settings - Services</vt:lpstr>
      <vt:lpstr>Routing</vt:lpstr>
      <vt:lpstr>Routing II</vt:lpstr>
      <vt:lpstr>Routing IIa</vt:lpstr>
      <vt:lpstr>Routing III</vt:lpstr>
      <vt:lpstr>Routing IV</vt:lpstr>
      <vt:lpstr>Routing V</vt:lpstr>
      <vt:lpstr>Routing – attribute routing</vt:lpstr>
      <vt:lpstr>ApiController i akcijske metode</vt:lpstr>
      <vt:lpstr>PowerPoint Presentation</vt:lpstr>
      <vt:lpstr>ASP.NET Web API – povratne vrijednosti</vt:lpstr>
      <vt:lpstr>ASP.NET Web API – void return value</vt:lpstr>
      <vt:lpstr>ASP.NET Web API – HttpResponseMessage return value</vt:lpstr>
      <vt:lpstr>ASP.NET Web API – HttpResponseMessage return value</vt:lpstr>
      <vt:lpstr>ASP.NET Web API – HttpResponseMessage return value</vt:lpstr>
      <vt:lpstr>ASP.NET Web API – HttpResponseMessage return value</vt:lpstr>
      <vt:lpstr>PowerPoint Presentation</vt:lpstr>
      <vt:lpstr>ContentNegotiator</vt:lpstr>
      <vt:lpstr>Content Negotiation II</vt:lpstr>
      <vt:lpstr>Media Formatters</vt:lpstr>
      <vt:lpstr>Media Formatters II</vt:lpstr>
      <vt:lpstr>Media Formatters III</vt:lpstr>
      <vt:lpstr>PowerPoint Presentation</vt:lpstr>
      <vt:lpstr>ASP.NET Web API – ExceptionHandling </vt:lpstr>
      <vt:lpstr>ASP.NET Web API – Exception Filteri</vt:lpstr>
      <vt:lpstr>ASP.NET Web API – Exception Filteri</vt:lpstr>
      <vt:lpstr>PowerPoint Presentation</vt:lpstr>
      <vt:lpstr>IHttpActionResult</vt:lpstr>
      <vt:lpstr>IHttpActionResult II </vt:lpstr>
      <vt:lpstr>IHttpActionResult</vt:lpstr>
      <vt:lpstr>IHttpActionResult – custom response </vt:lpstr>
      <vt:lpstr>IHttpActionResult </vt:lpstr>
      <vt:lpstr>PowerPoint Presentation</vt:lpstr>
      <vt:lpstr>HttpError i validacija</vt:lpstr>
      <vt:lpstr>Akcijske metode – Parameter binding</vt:lpstr>
      <vt:lpstr>Akcijske metode – Parameter binding</vt:lpstr>
      <vt:lpstr>Type Converters</vt:lpstr>
      <vt:lpstr>Type Converters II</vt:lpstr>
      <vt:lpstr>PowerPoint Presentation</vt:lpstr>
      <vt:lpstr>Model Binding-Binders</vt:lpstr>
      <vt:lpstr>PowerPoint Presentation</vt:lpstr>
      <vt:lpstr>HTTP Message Handlers</vt:lpstr>
      <vt:lpstr>Security - intro</vt:lpstr>
      <vt:lpstr>Security - Autentikacija</vt:lpstr>
      <vt:lpstr>Autentikacija II</vt:lpstr>
      <vt:lpstr>Autorizacija</vt:lpstr>
      <vt:lpstr>Autorizacija II</vt:lpstr>
      <vt:lpstr>Autorizacija III</vt:lpstr>
      <vt:lpstr>Autorizacija III</vt:lpstr>
      <vt:lpstr>Individual accounts (token based security)</vt:lpstr>
      <vt:lpstr>Individual accounts (token based security)</vt:lpstr>
      <vt:lpstr>External Accounts</vt:lpstr>
      <vt:lpstr>CORS</vt:lpstr>
      <vt:lpstr>CORS II</vt:lpstr>
      <vt:lpstr>CORS III</vt:lpstr>
      <vt:lpstr>PowerPoint Presentation</vt:lpstr>
      <vt:lpstr>Dependency Injection</vt:lpstr>
      <vt:lpstr>Dependency Scope and Controller Lifetime</vt:lpstr>
      <vt:lpstr>Unity IoC Container</vt:lpstr>
      <vt:lpstr>PowerPoint Presentation</vt:lpstr>
      <vt:lpstr>CSRF napadi – Cross-site Request Forgery</vt:lpstr>
      <vt:lpstr>Unit Testing u Web APIu</vt:lpstr>
      <vt:lpstr>UnitTesting</vt:lpstr>
      <vt:lpstr>Sessions-Cookies-Cache</vt:lpstr>
      <vt:lpstr>Debugging</vt:lpstr>
    </vt:vector>
  </TitlesOfParts>
  <Company>IN2 d.o.o.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WebAPI (2.2)</dc:title>
  <dc:creator>Maro Marčinko</dc:creator>
  <cp:lastModifiedBy>Maro Marcinko</cp:lastModifiedBy>
  <cp:revision>156</cp:revision>
  <dcterms:created xsi:type="dcterms:W3CDTF">2017-04-04T12:07:32Z</dcterms:created>
  <dcterms:modified xsi:type="dcterms:W3CDTF">2017-05-01T21:14:56Z</dcterms:modified>
</cp:coreProperties>
</file>