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63" r:id="rId2"/>
    <p:sldId id="277" r:id="rId3"/>
    <p:sldId id="257" r:id="rId4"/>
    <p:sldId id="265" r:id="rId5"/>
    <p:sldId id="266" r:id="rId6"/>
    <p:sldId id="258" r:id="rId7"/>
    <p:sldId id="264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62" r:id="rId17"/>
    <p:sldId id="275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210DE-FE0C-4B3B-89B8-A00BB3546F6A}" type="doc">
      <dgm:prSet loTypeId="urn:microsoft.com/office/officeart/2008/layout/VerticalCircle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FE126-A270-4EC9-B868-7F246BEB0D3D}">
      <dgm:prSet phldrT="[Text]"/>
      <dgm:spPr/>
      <dgm:t>
        <a:bodyPr/>
        <a:lstStyle/>
        <a:p>
          <a:r>
            <a:rPr lang="hr-HR" dirty="0" err="1" smtClean="0"/>
            <a:t>Client</a:t>
          </a:r>
          <a:r>
            <a:rPr lang="hr-HR" dirty="0" smtClean="0"/>
            <a:t> – (Web-</a:t>
          </a:r>
          <a:r>
            <a:rPr lang="hr-HR" dirty="0" err="1" smtClean="0"/>
            <a:t>Angular</a:t>
          </a:r>
          <a:r>
            <a:rPr lang="hr-HR" dirty="0" smtClean="0"/>
            <a:t>, Mobile)</a:t>
          </a:r>
          <a:endParaRPr lang="en-US" dirty="0"/>
        </a:p>
      </dgm:t>
    </dgm:pt>
    <dgm:pt modelId="{FEF451F7-6A6A-4709-AE82-EF247B1FFE7C}" type="parTrans" cxnId="{893D6F66-28F1-4F63-A22B-219BDBF9C6F5}">
      <dgm:prSet/>
      <dgm:spPr/>
      <dgm:t>
        <a:bodyPr/>
        <a:lstStyle/>
        <a:p>
          <a:endParaRPr lang="en-US"/>
        </a:p>
      </dgm:t>
    </dgm:pt>
    <dgm:pt modelId="{099B9A72-A153-4DC9-A60C-5A54C8A03A86}" type="sibTrans" cxnId="{893D6F66-28F1-4F63-A22B-219BDBF9C6F5}">
      <dgm:prSet/>
      <dgm:spPr/>
      <dgm:t>
        <a:bodyPr/>
        <a:lstStyle/>
        <a:p>
          <a:endParaRPr lang="en-US"/>
        </a:p>
      </dgm:t>
    </dgm:pt>
    <dgm:pt modelId="{2F1E487F-2ACD-4231-9EFC-4CE2620704C7}">
      <dgm:prSet phldrT="[Text]"/>
      <dgm:spPr/>
      <dgm:t>
        <a:bodyPr/>
        <a:lstStyle/>
        <a:p>
          <a:r>
            <a:rPr lang="hr-HR" dirty="0" smtClean="0"/>
            <a:t>Http Server (MS Web API)</a:t>
          </a:r>
          <a:endParaRPr lang="en-US" dirty="0"/>
        </a:p>
      </dgm:t>
    </dgm:pt>
    <dgm:pt modelId="{AE2E371C-104C-4188-83A5-74192CC2B0C9}" type="parTrans" cxnId="{90BEE8E2-35F4-418C-A574-7FBAFF81E45D}">
      <dgm:prSet/>
      <dgm:spPr/>
      <dgm:t>
        <a:bodyPr/>
        <a:lstStyle/>
        <a:p>
          <a:endParaRPr lang="en-US"/>
        </a:p>
      </dgm:t>
    </dgm:pt>
    <dgm:pt modelId="{28E51C51-1C74-4065-8EA8-DFFC220C766A}" type="sibTrans" cxnId="{90BEE8E2-35F4-418C-A574-7FBAFF81E45D}">
      <dgm:prSet/>
      <dgm:spPr/>
      <dgm:t>
        <a:bodyPr/>
        <a:lstStyle/>
        <a:p>
          <a:endParaRPr lang="en-US"/>
        </a:p>
      </dgm:t>
    </dgm:pt>
    <dgm:pt modelId="{DCB8CB4E-7253-46DE-8E3E-F11374DE2A61}">
      <dgm:prSet phldrT="[Text]"/>
      <dgm:spPr/>
      <dgm:t>
        <a:bodyPr/>
        <a:lstStyle/>
        <a:p>
          <a:r>
            <a:rPr lang="hr-HR" dirty="0" smtClean="0"/>
            <a:t>DB </a:t>
          </a:r>
          <a:r>
            <a:rPr lang="hr-HR" dirty="0" err="1" smtClean="0"/>
            <a:t>Layer</a:t>
          </a:r>
          <a:endParaRPr lang="en-US" dirty="0"/>
        </a:p>
      </dgm:t>
    </dgm:pt>
    <dgm:pt modelId="{19CDCB69-CB6C-44E0-B9BC-B28980643FB5}" type="parTrans" cxnId="{5BB5FE89-0B53-45F9-8204-708B4ED3AAB3}">
      <dgm:prSet/>
      <dgm:spPr/>
      <dgm:t>
        <a:bodyPr/>
        <a:lstStyle/>
        <a:p>
          <a:endParaRPr lang="en-US"/>
        </a:p>
      </dgm:t>
    </dgm:pt>
    <dgm:pt modelId="{CB5A19D8-A0FD-4013-9985-8E045AD0E3DD}" type="sibTrans" cxnId="{5BB5FE89-0B53-45F9-8204-708B4ED3AAB3}">
      <dgm:prSet/>
      <dgm:spPr/>
      <dgm:t>
        <a:bodyPr/>
        <a:lstStyle/>
        <a:p>
          <a:endParaRPr lang="en-US"/>
        </a:p>
      </dgm:t>
    </dgm:pt>
    <dgm:pt modelId="{7A28A5AA-2B56-4A15-88DE-CAA686D0B70E}" type="pres">
      <dgm:prSet presAssocID="{2DA210DE-FE0C-4B3B-89B8-A00BB3546F6A}" presName="Name0" presStyleCnt="0">
        <dgm:presLayoutVars>
          <dgm:dir/>
        </dgm:presLayoutVars>
      </dgm:prSet>
      <dgm:spPr/>
    </dgm:pt>
    <dgm:pt modelId="{3368798A-BA6D-4C79-962C-A9691334853D}" type="pres">
      <dgm:prSet presAssocID="{2C8FE126-A270-4EC9-B868-7F246BEB0D3D}" presName="noChildren" presStyleCnt="0"/>
      <dgm:spPr/>
    </dgm:pt>
    <dgm:pt modelId="{AC55A378-5A80-4F68-ADD1-2AF20E2B9B5D}" type="pres">
      <dgm:prSet presAssocID="{2C8FE126-A270-4EC9-B868-7F246BEB0D3D}" presName="gap" presStyleCnt="0"/>
      <dgm:spPr/>
    </dgm:pt>
    <dgm:pt modelId="{74AB49F3-46D1-47CF-8F46-1FF1A64237AD}" type="pres">
      <dgm:prSet presAssocID="{2C8FE126-A270-4EC9-B868-7F246BEB0D3D}" presName="medCircle2" presStyleLbl="vennNode1" presStyleIdx="0" presStyleCnt="3"/>
      <dgm:spPr/>
    </dgm:pt>
    <dgm:pt modelId="{660CEE36-E0B2-48C3-A485-3F5175A153B9}" type="pres">
      <dgm:prSet presAssocID="{2C8FE126-A270-4EC9-B868-7F246BEB0D3D}" presName="txLvlOnly1" presStyleLbl="revTx" presStyleIdx="0" presStyleCnt="3"/>
      <dgm:spPr/>
    </dgm:pt>
    <dgm:pt modelId="{DCC2A15C-CF43-4A32-907B-12F7506B70BA}" type="pres">
      <dgm:prSet presAssocID="{2F1E487F-2ACD-4231-9EFC-4CE2620704C7}" presName="noChildren" presStyleCnt="0"/>
      <dgm:spPr/>
    </dgm:pt>
    <dgm:pt modelId="{4B51B965-7D71-400E-A8B1-AEBBF1A0BE24}" type="pres">
      <dgm:prSet presAssocID="{2F1E487F-2ACD-4231-9EFC-4CE2620704C7}" presName="gap" presStyleCnt="0"/>
      <dgm:spPr/>
    </dgm:pt>
    <dgm:pt modelId="{AC236B1D-C03C-4E6A-896A-EF58673C8185}" type="pres">
      <dgm:prSet presAssocID="{2F1E487F-2ACD-4231-9EFC-4CE2620704C7}" presName="medCircle2" presStyleLbl="vennNode1" presStyleIdx="1" presStyleCnt="3"/>
      <dgm:spPr/>
    </dgm:pt>
    <dgm:pt modelId="{41BF9430-CB29-4604-BB65-65738AC85AA2}" type="pres">
      <dgm:prSet presAssocID="{2F1E487F-2ACD-4231-9EFC-4CE2620704C7}" presName="txLvlOnly1" presStyleLbl="revTx" presStyleIdx="1" presStyleCnt="3"/>
      <dgm:spPr/>
    </dgm:pt>
    <dgm:pt modelId="{F674159B-FF29-4642-A842-8349AA5D9C75}" type="pres">
      <dgm:prSet presAssocID="{DCB8CB4E-7253-46DE-8E3E-F11374DE2A61}" presName="noChildren" presStyleCnt="0"/>
      <dgm:spPr/>
    </dgm:pt>
    <dgm:pt modelId="{60052610-1400-4D66-B8CC-3E38FBFC915A}" type="pres">
      <dgm:prSet presAssocID="{DCB8CB4E-7253-46DE-8E3E-F11374DE2A61}" presName="gap" presStyleCnt="0"/>
      <dgm:spPr/>
    </dgm:pt>
    <dgm:pt modelId="{22191178-07D8-4ECD-8720-6FF5F15D1F4E}" type="pres">
      <dgm:prSet presAssocID="{DCB8CB4E-7253-46DE-8E3E-F11374DE2A61}" presName="medCircle2" presStyleLbl="vennNode1" presStyleIdx="2" presStyleCnt="3"/>
      <dgm:spPr/>
    </dgm:pt>
    <dgm:pt modelId="{1F059929-B777-41D1-91B9-102593774C2B}" type="pres">
      <dgm:prSet presAssocID="{DCB8CB4E-7253-46DE-8E3E-F11374DE2A61}" presName="txLvlOnly1" presStyleLbl="revTx" presStyleIdx="2" presStyleCnt="3"/>
      <dgm:spPr/>
    </dgm:pt>
  </dgm:ptLst>
  <dgm:cxnLst>
    <dgm:cxn modelId="{F22C4B7B-27E6-434B-A2E7-3249BEDBDCAD}" type="presOf" srcId="{2C8FE126-A270-4EC9-B868-7F246BEB0D3D}" destId="{660CEE36-E0B2-48C3-A485-3F5175A153B9}" srcOrd="0" destOrd="0" presId="urn:microsoft.com/office/officeart/2008/layout/VerticalCircleList"/>
    <dgm:cxn modelId="{E187C11D-1773-4BF8-8099-9A36293E803A}" type="presOf" srcId="{DCB8CB4E-7253-46DE-8E3E-F11374DE2A61}" destId="{1F059929-B777-41D1-91B9-102593774C2B}" srcOrd="0" destOrd="0" presId="urn:microsoft.com/office/officeart/2008/layout/VerticalCircleList"/>
    <dgm:cxn modelId="{D3B82961-0498-4575-A215-E92DAB15D1A4}" type="presOf" srcId="{2DA210DE-FE0C-4B3B-89B8-A00BB3546F6A}" destId="{7A28A5AA-2B56-4A15-88DE-CAA686D0B70E}" srcOrd="0" destOrd="0" presId="urn:microsoft.com/office/officeart/2008/layout/VerticalCircleList"/>
    <dgm:cxn modelId="{893D6F66-28F1-4F63-A22B-219BDBF9C6F5}" srcId="{2DA210DE-FE0C-4B3B-89B8-A00BB3546F6A}" destId="{2C8FE126-A270-4EC9-B868-7F246BEB0D3D}" srcOrd="0" destOrd="0" parTransId="{FEF451F7-6A6A-4709-AE82-EF247B1FFE7C}" sibTransId="{099B9A72-A153-4DC9-A60C-5A54C8A03A86}"/>
    <dgm:cxn modelId="{5BB5FE89-0B53-45F9-8204-708B4ED3AAB3}" srcId="{2DA210DE-FE0C-4B3B-89B8-A00BB3546F6A}" destId="{DCB8CB4E-7253-46DE-8E3E-F11374DE2A61}" srcOrd="2" destOrd="0" parTransId="{19CDCB69-CB6C-44E0-B9BC-B28980643FB5}" sibTransId="{CB5A19D8-A0FD-4013-9985-8E045AD0E3DD}"/>
    <dgm:cxn modelId="{C9459067-B1F0-4027-A371-FDB90D741A54}" type="presOf" srcId="{2F1E487F-2ACD-4231-9EFC-4CE2620704C7}" destId="{41BF9430-CB29-4604-BB65-65738AC85AA2}" srcOrd="0" destOrd="0" presId="urn:microsoft.com/office/officeart/2008/layout/VerticalCircleList"/>
    <dgm:cxn modelId="{90BEE8E2-35F4-418C-A574-7FBAFF81E45D}" srcId="{2DA210DE-FE0C-4B3B-89B8-A00BB3546F6A}" destId="{2F1E487F-2ACD-4231-9EFC-4CE2620704C7}" srcOrd="1" destOrd="0" parTransId="{AE2E371C-104C-4188-83A5-74192CC2B0C9}" sibTransId="{28E51C51-1C74-4065-8EA8-DFFC220C766A}"/>
    <dgm:cxn modelId="{D02F1833-183C-496A-B5C3-404E7C250ED5}" type="presParOf" srcId="{7A28A5AA-2B56-4A15-88DE-CAA686D0B70E}" destId="{3368798A-BA6D-4C79-962C-A9691334853D}" srcOrd="0" destOrd="0" presId="urn:microsoft.com/office/officeart/2008/layout/VerticalCircleList"/>
    <dgm:cxn modelId="{0D13E115-CC29-4132-BC39-A584D4B81D19}" type="presParOf" srcId="{3368798A-BA6D-4C79-962C-A9691334853D}" destId="{AC55A378-5A80-4F68-ADD1-2AF20E2B9B5D}" srcOrd="0" destOrd="0" presId="urn:microsoft.com/office/officeart/2008/layout/VerticalCircleList"/>
    <dgm:cxn modelId="{7352CF34-6937-4FD8-98C4-133AF569CAB3}" type="presParOf" srcId="{3368798A-BA6D-4C79-962C-A9691334853D}" destId="{74AB49F3-46D1-47CF-8F46-1FF1A64237AD}" srcOrd="1" destOrd="0" presId="urn:microsoft.com/office/officeart/2008/layout/VerticalCircleList"/>
    <dgm:cxn modelId="{71541B7F-0DF0-45E9-A1EF-98846164F9B6}" type="presParOf" srcId="{3368798A-BA6D-4C79-962C-A9691334853D}" destId="{660CEE36-E0B2-48C3-A485-3F5175A153B9}" srcOrd="2" destOrd="0" presId="urn:microsoft.com/office/officeart/2008/layout/VerticalCircleList"/>
    <dgm:cxn modelId="{CA533FF3-7EA3-4B0C-AB6F-D7D7C523BBDA}" type="presParOf" srcId="{7A28A5AA-2B56-4A15-88DE-CAA686D0B70E}" destId="{DCC2A15C-CF43-4A32-907B-12F7506B70BA}" srcOrd="1" destOrd="0" presId="urn:microsoft.com/office/officeart/2008/layout/VerticalCircleList"/>
    <dgm:cxn modelId="{92A2118F-D1A3-44F0-9F83-1695963AC174}" type="presParOf" srcId="{DCC2A15C-CF43-4A32-907B-12F7506B70BA}" destId="{4B51B965-7D71-400E-A8B1-AEBBF1A0BE24}" srcOrd="0" destOrd="0" presId="urn:microsoft.com/office/officeart/2008/layout/VerticalCircleList"/>
    <dgm:cxn modelId="{87C71039-140F-46CF-9A72-F61B7112290C}" type="presParOf" srcId="{DCC2A15C-CF43-4A32-907B-12F7506B70BA}" destId="{AC236B1D-C03C-4E6A-896A-EF58673C8185}" srcOrd="1" destOrd="0" presId="urn:microsoft.com/office/officeart/2008/layout/VerticalCircleList"/>
    <dgm:cxn modelId="{EE2AA695-25F6-4484-B74E-ABC77ED3DE82}" type="presParOf" srcId="{DCC2A15C-CF43-4A32-907B-12F7506B70BA}" destId="{41BF9430-CB29-4604-BB65-65738AC85AA2}" srcOrd="2" destOrd="0" presId="urn:microsoft.com/office/officeart/2008/layout/VerticalCircleList"/>
    <dgm:cxn modelId="{09A925B9-0A1E-44D8-B63A-694B11960206}" type="presParOf" srcId="{7A28A5AA-2B56-4A15-88DE-CAA686D0B70E}" destId="{F674159B-FF29-4642-A842-8349AA5D9C75}" srcOrd="2" destOrd="0" presId="urn:microsoft.com/office/officeart/2008/layout/VerticalCircleList"/>
    <dgm:cxn modelId="{8FA75B89-C104-4FDB-B630-443119FE709E}" type="presParOf" srcId="{F674159B-FF29-4642-A842-8349AA5D9C75}" destId="{60052610-1400-4D66-B8CC-3E38FBFC915A}" srcOrd="0" destOrd="0" presId="urn:microsoft.com/office/officeart/2008/layout/VerticalCircleList"/>
    <dgm:cxn modelId="{17327673-1D46-413E-BB41-0CDC73AF9568}" type="presParOf" srcId="{F674159B-FF29-4642-A842-8349AA5D9C75}" destId="{22191178-07D8-4ECD-8720-6FF5F15D1F4E}" srcOrd="1" destOrd="0" presId="urn:microsoft.com/office/officeart/2008/layout/VerticalCircleList"/>
    <dgm:cxn modelId="{FF9F0BB4-8B5C-49AA-86C4-6B3E3D579C85}" type="presParOf" srcId="{F674159B-FF29-4642-A842-8349AA5D9C75}" destId="{1F059929-B777-41D1-91B9-102593774C2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B49F3-46D1-47CF-8F46-1FF1A64237AD}">
      <dsp:nvSpPr>
        <dsp:cNvPr id="0" name=""/>
        <dsp:cNvSpPr/>
      </dsp:nvSpPr>
      <dsp:spPr>
        <a:xfrm>
          <a:off x="1217129" y="603"/>
          <a:ext cx="1450043" cy="14500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660CEE36-E0B2-48C3-A485-3F5175A153B9}">
      <dsp:nvSpPr>
        <dsp:cNvPr id="0" name=""/>
        <dsp:cNvSpPr/>
      </dsp:nvSpPr>
      <dsp:spPr>
        <a:xfrm>
          <a:off x="1942151" y="603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800" kern="1200" dirty="0" err="1" smtClean="0"/>
            <a:t>Client</a:t>
          </a:r>
          <a:r>
            <a:rPr lang="hr-HR" sz="4800" kern="1200" dirty="0" smtClean="0"/>
            <a:t> – (Web-</a:t>
          </a:r>
          <a:r>
            <a:rPr lang="hr-HR" sz="4800" kern="1200" dirty="0" err="1" smtClean="0"/>
            <a:t>Angular</a:t>
          </a:r>
          <a:r>
            <a:rPr lang="hr-HR" sz="4800" kern="1200" dirty="0" smtClean="0"/>
            <a:t>, Mobile)</a:t>
          </a:r>
          <a:endParaRPr lang="en-US" sz="4800" kern="1200" dirty="0"/>
        </a:p>
      </dsp:txBody>
      <dsp:txXfrm>
        <a:off x="1942151" y="603"/>
        <a:ext cx="7736513" cy="1450043"/>
      </dsp:txXfrm>
    </dsp:sp>
    <dsp:sp modelId="{AC236B1D-C03C-4E6A-896A-EF58673C8185}">
      <dsp:nvSpPr>
        <dsp:cNvPr id="0" name=""/>
        <dsp:cNvSpPr/>
      </dsp:nvSpPr>
      <dsp:spPr>
        <a:xfrm>
          <a:off x="1217129" y="1450647"/>
          <a:ext cx="1450043" cy="14500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41BF9430-CB29-4604-BB65-65738AC85AA2}">
      <dsp:nvSpPr>
        <dsp:cNvPr id="0" name=""/>
        <dsp:cNvSpPr/>
      </dsp:nvSpPr>
      <dsp:spPr>
        <a:xfrm>
          <a:off x="1942151" y="1450647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800" kern="1200" dirty="0" smtClean="0"/>
            <a:t>Http Server (MS Web API)</a:t>
          </a:r>
          <a:endParaRPr lang="en-US" sz="4800" kern="1200" dirty="0"/>
        </a:p>
      </dsp:txBody>
      <dsp:txXfrm>
        <a:off x="1942151" y="1450647"/>
        <a:ext cx="7736513" cy="1450043"/>
      </dsp:txXfrm>
    </dsp:sp>
    <dsp:sp modelId="{22191178-07D8-4ECD-8720-6FF5F15D1F4E}">
      <dsp:nvSpPr>
        <dsp:cNvPr id="0" name=""/>
        <dsp:cNvSpPr/>
      </dsp:nvSpPr>
      <dsp:spPr>
        <a:xfrm>
          <a:off x="1217129" y="2900690"/>
          <a:ext cx="1450043" cy="145004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1F059929-B777-41D1-91B9-102593774C2B}">
      <dsp:nvSpPr>
        <dsp:cNvPr id="0" name=""/>
        <dsp:cNvSpPr/>
      </dsp:nvSpPr>
      <dsp:spPr>
        <a:xfrm>
          <a:off x="1942151" y="2900690"/>
          <a:ext cx="7736513" cy="145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4800" kern="1200" dirty="0" smtClean="0"/>
            <a:t>DB </a:t>
          </a:r>
          <a:r>
            <a:rPr lang="hr-HR" sz="4800" kern="1200" dirty="0" err="1" smtClean="0"/>
            <a:t>Layer</a:t>
          </a:r>
          <a:endParaRPr lang="en-US" sz="4800" kern="1200" dirty="0"/>
        </a:p>
      </dsp:txBody>
      <dsp:txXfrm>
        <a:off x="1942151" y="2900690"/>
        <a:ext cx="7736513" cy="145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61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50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3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9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396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14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8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64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78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6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4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9DD6-B089-4487-A9E2-208BB7D75419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57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scars.com/" TargetMode="External"/><Relationship Id="rId2" Type="http://schemas.openxmlformats.org/officeDocument/2006/relationships/hyperlink" Target="http://www.pmf.unizg.hr/phy/nastava/nastavni_materija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Ciljevi radionice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Smjernice za razvoj kvalitetnih </a:t>
            </a:r>
            <a:r>
              <a:rPr lang="hr-HR" dirty="0"/>
              <a:t>web </a:t>
            </a:r>
            <a:r>
              <a:rPr lang="hr-HR" dirty="0" smtClean="0"/>
              <a:t>aplikacije</a:t>
            </a:r>
            <a:endParaRPr lang="hr-HR" dirty="0"/>
          </a:p>
          <a:p>
            <a:r>
              <a:rPr lang="hr-HR" dirty="0" smtClean="0"/>
              <a:t>Upoznavanje sa </a:t>
            </a:r>
            <a:r>
              <a:rPr lang="hr-HR" dirty="0" err="1" smtClean="0"/>
              <a:t>Angular</a:t>
            </a:r>
            <a:r>
              <a:rPr lang="hr-HR" dirty="0" smtClean="0"/>
              <a:t> </a:t>
            </a:r>
            <a:r>
              <a:rPr lang="hr-HR" dirty="0"/>
              <a:t>2</a:t>
            </a:r>
          </a:p>
          <a:p>
            <a:r>
              <a:rPr lang="hr-HR" dirty="0" smtClean="0"/>
              <a:t>Detaljno upoznavanje sa „MS </a:t>
            </a:r>
            <a:r>
              <a:rPr lang="hr-HR" dirty="0" err="1" smtClean="0"/>
              <a:t>Stack</a:t>
            </a:r>
            <a:r>
              <a:rPr lang="hr-HR" dirty="0" smtClean="0"/>
              <a:t>”</a:t>
            </a:r>
          </a:p>
          <a:p>
            <a:pPr lvl="1"/>
            <a:r>
              <a:rPr lang="hr-HR" dirty="0" smtClean="0"/>
              <a:t>Upoznavanje sa Web </a:t>
            </a:r>
            <a:r>
              <a:rPr lang="hr-HR" dirty="0"/>
              <a:t>API</a:t>
            </a:r>
          </a:p>
          <a:p>
            <a:pPr lvl="1"/>
            <a:r>
              <a:rPr lang="hr-HR" dirty="0" smtClean="0"/>
              <a:t>Upoznavanje sa </a:t>
            </a:r>
            <a:r>
              <a:rPr lang="hr-HR" dirty="0" err="1" smtClean="0"/>
              <a:t>Entity</a:t>
            </a:r>
            <a:r>
              <a:rPr lang="hr-HR" dirty="0" smtClean="0"/>
              <a:t> </a:t>
            </a:r>
            <a:r>
              <a:rPr lang="hr-HR" dirty="0"/>
              <a:t>Framework</a:t>
            </a:r>
          </a:p>
          <a:p>
            <a:r>
              <a:rPr lang="hr-HR" dirty="0" smtClean="0"/>
              <a:t>Upoznavanje sa razvojnim alatima vezanim </a:t>
            </a:r>
            <a:r>
              <a:rPr lang="hr-HR" dirty="0"/>
              <a:t>za web razvoj</a:t>
            </a:r>
          </a:p>
        </p:txBody>
      </p:sp>
    </p:spTree>
    <p:extLst>
      <p:ext uri="{BB962C8B-B14F-4D97-AF65-F5344CB8AC3E}">
        <p14:creationId xmlns:p14="http://schemas.microsoft.com/office/powerpoint/2010/main" val="3002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Simple</a:t>
            </a:r>
            <a:r>
              <a:rPr lang="hr-HR" dirty="0" smtClean="0"/>
              <a:t> </a:t>
            </a:r>
            <a:r>
              <a:rPr lang="hr-HR" dirty="0" err="1" smtClean="0"/>
              <a:t>Membership</a:t>
            </a:r>
            <a:r>
              <a:rPr lang="hr-HR" dirty="0" smtClean="0"/>
              <a:t> (2010)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Kreirano za korištenje u web aplikacijama</a:t>
            </a:r>
          </a:p>
          <a:p>
            <a:r>
              <a:rPr lang="hr-HR" dirty="0" smtClean="0"/>
              <a:t>Lakše povezivanje s ostalim bazama</a:t>
            </a:r>
          </a:p>
          <a:p>
            <a:r>
              <a:rPr lang="hr-HR" dirty="0" smtClean="0"/>
              <a:t>Teško promijeniti strukturu potrebnih tablica</a:t>
            </a:r>
          </a:p>
          <a:p>
            <a:r>
              <a:rPr lang="hr-HR" dirty="0" smtClean="0"/>
              <a:t>Nema OWIN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6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Identity</a:t>
            </a:r>
            <a:r>
              <a:rPr lang="hr-HR" dirty="0" smtClean="0"/>
              <a:t> (2013)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Moguće točno definirati korisničke podatke na jednom mjestu</a:t>
            </a:r>
          </a:p>
          <a:p>
            <a:r>
              <a:rPr lang="hr-HR" dirty="0" smtClean="0"/>
              <a:t>Moguće mijenjati strukturu u bazi</a:t>
            </a:r>
          </a:p>
          <a:p>
            <a:r>
              <a:rPr lang="hr-HR" dirty="0" smtClean="0"/>
              <a:t>Podržava OWIN</a:t>
            </a:r>
          </a:p>
          <a:p>
            <a:r>
              <a:rPr lang="hr-HR" dirty="0" err="1" smtClean="0"/>
              <a:t>Testabilno</a:t>
            </a:r>
            <a:endParaRPr lang="hr-HR" dirty="0" smtClean="0"/>
          </a:p>
          <a:p>
            <a:r>
              <a:rPr lang="hr-HR" dirty="0" smtClean="0"/>
              <a:t>Omogućuje jednostavne </a:t>
            </a:r>
            <a:r>
              <a:rPr lang="hr-HR" dirty="0" err="1" smtClean="0"/>
              <a:t>third</a:t>
            </a:r>
            <a:r>
              <a:rPr lang="hr-HR" dirty="0" smtClean="0"/>
              <a:t>-party logine</a:t>
            </a:r>
          </a:p>
          <a:p>
            <a:r>
              <a:rPr lang="hr-HR" dirty="0" smtClean="0"/>
              <a:t>Moguće preuzeti kao </a:t>
            </a:r>
            <a:r>
              <a:rPr lang="hr-HR" dirty="0" err="1" smtClean="0"/>
              <a:t>NuGet</a:t>
            </a:r>
            <a:r>
              <a:rPr lang="hr-HR" dirty="0" smtClean="0"/>
              <a:t> </a:t>
            </a:r>
            <a:r>
              <a:rPr lang="hr-HR" dirty="0" err="1" smtClean="0"/>
              <a:t>package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Prilikom korištenja SPA + Web API</a:t>
            </a:r>
          </a:p>
          <a:p>
            <a:r>
              <a:rPr lang="hr-HR" dirty="0" smtClean="0"/>
              <a:t>Nakon autentikacije SPA aplikacija sadrži podatke o korisniku i njegov pristupni 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Nije potreban </a:t>
            </a:r>
            <a:r>
              <a:rPr lang="hr-HR" dirty="0" err="1" smtClean="0"/>
              <a:t>cookie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Posebna adresa za autentikaciju: /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Mjesta konfiguracije:</a:t>
            </a:r>
          </a:p>
          <a:p>
            <a:pPr lvl="1"/>
            <a:r>
              <a:rPr lang="hr-HR" dirty="0" err="1" smtClean="0"/>
              <a:t>Startup.Auth.cs</a:t>
            </a:r>
            <a:endParaRPr lang="hr-HR" dirty="0" smtClean="0"/>
          </a:p>
          <a:p>
            <a:pPr lvl="1"/>
            <a:r>
              <a:rPr lang="hr-HR" dirty="0" err="1" smtClean="0"/>
              <a:t>ApplicationOAuthProvider.cs</a:t>
            </a:r>
            <a:endParaRPr lang="hr-HR" dirty="0"/>
          </a:p>
          <a:p>
            <a:r>
              <a:rPr lang="hr-HR" dirty="0" smtClean="0"/>
              <a:t>Moguće jednostavno postaviti koje se sve vrijednosti dohvate prilikom autentikacije (nije uvijek bilo tako)</a:t>
            </a:r>
          </a:p>
          <a:p>
            <a:r>
              <a:rPr lang="hr-HR" dirty="0" smtClean="0"/>
              <a:t>Po </a:t>
            </a:r>
            <a:r>
              <a:rPr lang="hr-HR" dirty="0" err="1" smtClean="0"/>
              <a:t>defaultu</a:t>
            </a:r>
            <a:r>
              <a:rPr lang="hr-HR" dirty="0"/>
              <a:t> </a:t>
            </a:r>
            <a:r>
              <a:rPr lang="hr-HR" dirty="0" smtClean="0"/>
              <a:t>se vraća samo </a:t>
            </a:r>
            <a:r>
              <a:rPr lang="hr-HR" dirty="0" err="1" smtClean="0"/>
              <a:t>userName</a:t>
            </a:r>
            <a:r>
              <a:rPr lang="hr-HR" dirty="0" smtClean="0"/>
              <a:t> (i </a:t>
            </a:r>
            <a:r>
              <a:rPr lang="hr-HR" dirty="0" err="1" smtClean="0"/>
              <a:t>token</a:t>
            </a:r>
            <a:r>
              <a:rPr lang="hr-HR" dirty="0" smtClean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4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 (2014)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Standardni </a:t>
            </a:r>
            <a:r>
              <a:rPr lang="hr-HR" dirty="0" err="1" smtClean="0"/>
              <a:t>interface</a:t>
            </a:r>
            <a:r>
              <a:rPr lang="hr-HR" dirty="0" smtClean="0"/>
              <a:t> između .</a:t>
            </a:r>
            <a:r>
              <a:rPr lang="hr-HR" dirty="0" err="1" smtClean="0"/>
              <a:t>Net</a:t>
            </a:r>
            <a:r>
              <a:rPr lang="hr-HR" dirty="0" smtClean="0"/>
              <a:t> web servera i web aplikacija</a:t>
            </a:r>
          </a:p>
          <a:p>
            <a:r>
              <a:rPr lang="hr-HR" dirty="0" smtClean="0"/>
              <a:t>Microsoftovo rješenje za rastuće </a:t>
            </a:r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 err="1" smtClean="0"/>
              <a:t>source</a:t>
            </a:r>
            <a:r>
              <a:rPr lang="hr-HR" dirty="0" smtClean="0"/>
              <a:t> tržište</a:t>
            </a:r>
          </a:p>
          <a:p>
            <a:r>
              <a:rPr lang="hr-HR" dirty="0" smtClean="0"/>
              <a:t>Sadrži implementacije </a:t>
            </a:r>
            <a:r>
              <a:rPr lang="hr-HR" dirty="0" err="1" smtClean="0"/>
              <a:t>OAuth</a:t>
            </a:r>
            <a:r>
              <a:rPr lang="hr-HR" dirty="0" smtClean="0"/>
              <a:t> standarda</a:t>
            </a:r>
          </a:p>
        </p:txBody>
      </p:sp>
    </p:spTree>
    <p:extLst>
      <p:ext uri="{BB962C8B-B14F-4D97-AF65-F5344CB8AC3E}">
        <p14:creationId xmlns:p14="http://schemas.microsoft.com/office/powerpoint/2010/main" val="1255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Oauth</a:t>
            </a:r>
            <a:r>
              <a:rPr lang="hr-HR" dirty="0" smtClean="0"/>
              <a:t> 2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 za </a:t>
            </a:r>
            <a:r>
              <a:rPr lang="hr-HR" dirty="0" err="1" smtClean="0"/>
              <a:t>token-based</a:t>
            </a:r>
            <a:r>
              <a:rPr lang="hr-HR" dirty="0" smtClean="0"/>
              <a:t> autentikaciju</a:t>
            </a:r>
          </a:p>
          <a:p>
            <a:r>
              <a:rPr lang="hr-HR" dirty="0" smtClean="0"/>
              <a:t>Omogućuje 3rd party login</a:t>
            </a:r>
          </a:p>
          <a:p>
            <a:pPr lvl="1"/>
            <a:r>
              <a:rPr lang="hr-HR" dirty="0" smtClean="0"/>
              <a:t>Prijavite se u aplikaciju sa svojim MS ili Google računom</a:t>
            </a:r>
          </a:p>
          <a:p>
            <a:r>
              <a:rPr lang="hr-HR" dirty="0" smtClean="0"/>
              <a:t>Omogućuje ograničeni pristup drugih aplikacija web serveru bez da one imaju informacije o korisnikovoj lozinki</a:t>
            </a:r>
          </a:p>
          <a:p>
            <a:pPr lvl="1"/>
            <a:r>
              <a:rPr lang="hr-HR" dirty="0" smtClean="0"/>
              <a:t>Aplikacija u koju ste se prijavili može čitati vaš MS ili Google kalendar i ubacivati nove stavke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10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Owasp</a:t>
            </a:r>
            <a:r>
              <a:rPr lang="hr-HR" dirty="0"/>
              <a:t> top 10</a:t>
            </a:r>
          </a:p>
          <a:p>
            <a:r>
              <a:rPr lang="hr-HR" dirty="0" err="1"/>
              <a:t>Injection</a:t>
            </a:r>
            <a:endParaRPr lang="hr-HR" dirty="0"/>
          </a:p>
          <a:p>
            <a:r>
              <a:rPr lang="hr-HR" dirty="0"/>
              <a:t>XSS</a:t>
            </a:r>
          </a:p>
          <a:p>
            <a:r>
              <a:rPr lang="hr-HR" dirty="0"/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2652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Sigurnosni rizici web aplikacija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57706" cy="4442256"/>
          </a:xfrm>
        </p:spPr>
      </p:pic>
    </p:spTree>
    <p:extLst>
      <p:ext uri="{BB962C8B-B14F-4D97-AF65-F5344CB8AC3E}">
        <p14:creationId xmlns:p14="http://schemas.microsoft.com/office/powerpoint/2010/main" val="2280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Generalni pregled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505642"/>
              </p:ext>
            </p:extLst>
          </p:nvPr>
        </p:nvGraphicFramePr>
        <p:xfrm>
          <a:off x="838200" y="177287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Slikovni rezultat za angular js stac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4214081"/>
            <a:ext cx="5797062" cy="19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7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Statični sadržaj (</a:t>
            </a:r>
            <a:r>
              <a:rPr lang="hr-HR" dirty="0">
                <a:hlinkClick r:id="rId2"/>
              </a:rPr>
              <a:t>http://www.pmf.unizg.hr/phy/nastava/nastavni_materijali</a:t>
            </a:r>
            <a:r>
              <a:rPr lang="hr-HR" dirty="0"/>
              <a:t>)</a:t>
            </a:r>
          </a:p>
          <a:p>
            <a:r>
              <a:rPr lang="hr-HR" dirty="0"/>
              <a:t>Potreba pohrane podataka i prikaz dinamičkog sadržaja</a:t>
            </a:r>
          </a:p>
          <a:p>
            <a:pPr lvl="1"/>
            <a:r>
              <a:rPr lang="hr-HR" dirty="0"/>
              <a:t>Za male promjene na stranici potreban dohvat cijele stranice</a:t>
            </a:r>
          </a:p>
          <a:p>
            <a:r>
              <a:rPr lang="hr-HR" dirty="0" err="1"/>
              <a:t>Javascript</a:t>
            </a:r>
            <a:r>
              <a:rPr lang="hr-HR" dirty="0"/>
              <a:t> i CSS (</a:t>
            </a:r>
            <a:r>
              <a:rPr lang="hr-HR" dirty="0">
                <a:hlinkClick r:id="rId3"/>
              </a:rPr>
              <a:t>https://www.lingscars.com</a:t>
            </a:r>
            <a:r>
              <a:rPr lang="hr-HR" dirty="0" smtClean="0">
                <a:hlinkClick r:id="rId3"/>
              </a:rPr>
              <a:t>/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87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AJAX</a:t>
            </a:r>
          </a:p>
          <a:p>
            <a:pPr lvl="1"/>
            <a:r>
              <a:rPr lang="hr-HR" dirty="0" err="1"/>
              <a:t>iframe</a:t>
            </a:r>
            <a:r>
              <a:rPr lang="hr-HR" dirty="0"/>
              <a:t> (1996)</a:t>
            </a:r>
          </a:p>
          <a:p>
            <a:pPr lvl="1"/>
            <a:r>
              <a:rPr lang="hr-HR" dirty="0" err="1"/>
              <a:t>ActiveX</a:t>
            </a:r>
            <a:r>
              <a:rPr lang="hr-HR" dirty="0"/>
              <a:t> (IE 5, 1999)</a:t>
            </a:r>
          </a:p>
          <a:p>
            <a:pPr lvl="1"/>
            <a:r>
              <a:rPr lang="hr-HR" dirty="0" err="1"/>
              <a:t>Gmail</a:t>
            </a:r>
            <a:r>
              <a:rPr lang="hr-HR" dirty="0"/>
              <a:t> (2004)</a:t>
            </a:r>
          </a:p>
          <a:p>
            <a:r>
              <a:rPr lang="hr-HR" dirty="0"/>
              <a:t>MVC – </a:t>
            </a:r>
            <a:r>
              <a:rPr lang="hr-HR" dirty="0" err="1"/>
              <a:t>partial</a:t>
            </a:r>
            <a:r>
              <a:rPr lang="hr-HR" dirty="0"/>
              <a:t> </a:t>
            </a:r>
            <a:r>
              <a:rPr lang="hr-HR" dirty="0" err="1"/>
              <a:t>view</a:t>
            </a:r>
            <a:endParaRPr lang="hr-HR" dirty="0"/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</a:t>
            </a:r>
            <a:r>
              <a:rPr lang="hr-HR" dirty="0" err="1" smtClean="0"/>
              <a:t>pre</a:t>
            </a:r>
            <a:r>
              <a:rPr lang="hr-HR" dirty="0" smtClean="0"/>
              <a:t> 1 (2008) – </a:t>
            </a:r>
            <a:r>
              <a:rPr lang="hr-HR" dirty="0" err="1" smtClean="0"/>
              <a:t>Phil</a:t>
            </a:r>
            <a:r>
              <a:rPr lang="hr-HR" dirty="0" smtClean="0"/>
              <a:t> </a:t>
            </a:r>
            <a:r>
              <a:rPr lang="hr-HR" dirty="0" err="1" smtClean="0"/>
              <a:t>Haack</a:t>
            </a:r>
            <a:endParaRPr lang="hr-HR" dirty="0" smtClean="0"/>
          </a:p>
          <a:p>
            <a:pPr lvl="1"/>
            <a:r>
              <a:rPr lang="hr-HR" dirty="0" smtClean="0"/>
              <a:t>MVC </a:t>
            </a:r>
            <a:r>
              <a:rPr lang="hr-HR" dirty="0"/>
              <a:t>1 (2009) – web </a:t>
            </a:r>
            <a:r>
              <a:rPr lang="hr-HR" dirty="0" err="1"/>
              <a:t>pages</a:t>
            </a:r>
            <a:endParaRPr lang="hr-HR" dirty="0"/>
          </a:p>
          <a:p>
            <a:pPr lvl="1"/>
            <a:r>
              <a:rPr lang="hr-HR" dirty="0"/>
              <a:t>MVC 3 (2011) </a:t>
            </a:r>
            <a:r>
              <a:rPr lang="hr-HR" dirty="0" smtClean="0"/>
              <a:t>– razor</a:t>
            </a:r>
          </a:p>
          <a:p>
            <a:pPr lvl="1"/>
            <a:r>
              <a:rPr lang="hr-HR" dirty="0" smtClean="0"/>
              <a:t>MVC 4 (2011-2012) -  </a:t>
            </a:r>
            <a:r>
              <a:rPr lang="hr-HR" dirty="0" err="1" smtClean="0"/>
              <a:t>Visual</a:t>
            </a:r>
            <a:r>
              <a:rPr lang="hr-HR" dirty="0" smtClean="0"/>
              <a:t> Studio 2010-2012</a:t>
            </a:r>
          </a:p>
          <a:p>
            <a:pPr lvl="1"/>
            <a:r>
              <a:rPr lang="hr-HR" dirty="0"/>
              <a:t>„ASP.NET One” </a:t>
            </a:r>
            <a:r>
              <a:rPr lang="hr-HR" dirty="0" smtClean="0"/>
              <a:t>- MVC 5 (2016) – </a:t>
            </a:r>
            <a:r>
              <a:rPr lang="hr-HR" dirty="0" err="1" smtClean="0"/>
              <a:t>Visual</a:t>
            </a:r>
            <a:r>
              <a:rPr lang="hr-HR" dirty="0" smtClean="0"/>
              <a:t> Studio 2013-2015</a:t>
            </a:r>
          </a:p>
          <a:p>
            <a:pPr lvl="1"/>
            <a:r>
              <a:rPr lang="hr-HR" dirty="0" err="1" smtClean="0"/>
              <a:t>Mvc</a:t>
            </a:r>
            <a:r>
              <a:rPr lang="hr-HR" dirty="0" smtClean="0"/>
              <a:t> &amp; Web API Core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Single </a:t>
            </a:r>
            <a:r>
              <a:rPr lang="hr-HR" dirty="0" err="1"/>
              <a:t>page</a:t>
            </a:r>
            <a:r>
              <a:rPr lang="hr-HR" dirty="0"/>
              <a:t> (patent 2004)</a:t>
            </a:r>
          </a:p>
          <a:p>
            <a:pPr lvl="1"/>
            <a:r>
              <a:rPr lang="hr-HR" dirty="0" smtClean="0"/>
              <a:t>Učitavanje cijele (ili dijelova) </a:t>
            </a:r>
            <a:r>
              <a:rPr lang="hr-HR" dirty="0"/>
              <a:t>aplikacije </a:t>
            </a:r>
            <a:r>
              <a:rPr lang="hr-HR" dirty="0" smtClean="0"/>
              <a:t>u browser</a:t>
            </a:r>
            <a:endParaRPr lang="hr-HR" dirty="0"/>
          </a:p>
          <a:p>
            <a:pPr lvl="1"/>
            <a:r>
              <a:rPr lang="hr-HR" dirty="0" err="1" smtClean="0"/>
              <a:t>Ajax-XHttpRequest</a:t>
            </a:r>
            <a:r>
              <a:rPr lang="hr-HR" dirty="0" smtClean="0"/>
              <a:t> komunikacija sa serverom (podaci)</a:t>
            </a:r>
            <a:endParaRPr lang="hr-HR" dirty="0"/>
          </a:p>
          <a:p>
            <a:pPr lvl="1"/>
            <a:r>
              <a:rPr lang="hr-HR" dirty="0" err="1"/>
              <a:t>AngularJS</a:t>
            </a:r>
            <a:r>
              <a:rPr lang="hr-HR" dirty="0"/>
              <a:t> (2010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Izazovi</a:t>
            </a:r>
            <a:endParaRPr lang="hr-HR" dirty="0"/>
          </a:p>
          <a:p>
            <a:pPr lvl="2"/>
            <a:r>
              <a:rPr lang="hr-HR" dirty="0" err="1"/>
              <a:t>Routing</a:t>
            </a:r>
            <a:endParaRPr lang="hr-HR" dirty="0"/>
          </a:p>
          <a:p>
            <a:pPr lvl="2"/>
            <a:r>
              <a:rPr lang="hr-HR" dirty="0" smtClean="0"/>
              <a:t>SEO</a:t>
            </a:r>
          </a:p>
          <a:p>
            <a:pPr lvl="2"/>
            <a:r>
              <a:rPr lang="hr-HR" dirty="0" smtClean="0"/>
              <a:t>Parcijalni </a:t>
            </a:r>
            <a:r>
              <a:rPr lang="hr-HR" dirty="0" err="1" smtClean="0"/>
              <a:t>loading</a:t>
            </a:r>
            <a:r>
              <a:rPr lang="hr-HR" dirty="0" smtClean="0"/>
              <a:t> templatea</a:t>
            </a:r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1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UI/UX</a:t>
            </a:r>
          </a:p>
          <a:p>
            <a:pPr lvl="1"/>
            <a:r>
              <a:rPr lang="hr-HR" dirty="0" smtClean="0"/>
              <a:t>Pratimo generalne smjernice, ukoliko naručitelj ne traži nešto određeno</a:t>
            </a:r>
          </a:p>
          <a:p>
            <a:pPr lvl="1"/>
            <a:r>
              <a:rPr lang="hr-HR" dirty="0" smtClean="0"/>
              <a:t>Većinom interne aplikacije – jednostavan dizajn</a:t>
            </a:r>
            <a:endParaRPr lang="hr-HR" dirty="0"/>
          </a:p>
          <a:p>
            <a:r>
              <a:rPr lang="hr-HR" dirty="0" smtClean="0"/>
              <a:t>Performanse</a:t>
            </a:r>
          </a:p>
          <a:p>
            <a:pPr lvl="1"/>
            <a:r>
              <a:rPr lang="hr-HR" dirty="0" smtClean="0"/>
              <a:t>Koliko korisnik smije čekati na otvaranje stranice?</a:t>
            </a:r>
          </a:p>
          <a:p>
            <a:pPr lvl="1"/>
            <a:r>
              <a:rPr lang="hr-HR" dirty="0" smtClean="0"/>
              <a:t>Što ako je u pitanju ogroman izvještaj?</a:t>
            </a:r>
          </a:p>
          <a:p>
            <a:pPr lvl="1"/>
            <a:r>
              <a:rPr lang="hr-HR" dirty="0" err="1" smtClean="0"/>
              <a:t>Broadband</a:t>
            </a:r>
            <a:r>
              <a:rPr lang="hr-HR" dirty="0" smtClean="0"/>
              <a:t> ograničenja</a:t>
            </a:r>
            <a:endParaRPr lang="hr-HR" dirty="0"/>
          </a:p>
          <a:p>
            <a:r>
              <a:rPr lang="hr-HR" dirty="0"/>
              <a:t>Pohrana </a:t>
            </a:r>
            <a:r>
              <a:rPr lang="hr-HR" dirty="0" smtClean="0"/>
              <a:t>podataka</a:t>
            </a:r>
          </a:p>
          <a:p>
            <a:pPr lvl="1"/>
            <a:r>
              <a:rPr lang="hr-HR" dirty="0" smtClean="0"/>
              <a:t>Model na bazi</a:t>
            </a:r>
          </a:p>
          <a:p>
            <a:pPr lvl="1"/>
            <a:r>
              <a:rPr lang="hr-HR" dirty="0" smtClean="0"/>
              <a:t>Audit, log</a:t>
            </a:r>
          </a:p>
          <a:p>
            <a:pPr lvl="1"/>
            <a:r>
              <a:rPr lang="hr-HR" dirty="0" smtClean="0"/>
              <a:t>Backup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Hodogram poslovne aplikacije</a:t>
            </a:r>
          </a:p>
          <a:p>
            <a:pPr lvl="1"/>
            <a:r>
              <a:rPr lang="hr-HR" dirty="0"/>
              <a:t>Analiza</a:t>
            </a:r>
          </a:p>
          <a:p>
            <a:pPr lvl="1"/>
            <a:r>
              <a:rPr lang="hr-HR" dirty="0"/>
              <a:t>Funkcionalna</a:t>
            </a:r>
          </a:p>
          <a:p>
            <a:pPr lvl="2"/>
            <a:r>
              <a:rPr lang="hr-HR" dirty="0"/>
              <a:t>Tehnologija</a:t>
            </a:r>
          </a:p>
          <a:p>
            <a:pPr lvl="2"/>
            <a:r>
              <a:rPr lang="hr-HR" dirty="0"/>
              <a:t>Arhitektura</a:t>
            </a:r>
          </a:p>
          <a:p>
            <a:pPr lvl="2"/>
            <a:r>
              <a:rPr lang="hr-HR" dirty="0"/>
              <a:t>Model</a:t>
            </a:r>
          </a:p>
          <a:p>
            <a:pPr lvl="2"/>
            <a:r>
              <a:rPr lang="hr-HR" dirty="0" err="1"/>
              <a:t>Mockovi</a:t>
            </a:r>
            <a:endParaRPr lang="hr-HR" dirty="0"/>
          </a:p>
          <a:p>
            <a:pPr lvl="1"/>
            <a:r>
              <a:rPr lang="hr-HR" dirty="0"/>
              <a:t>Razvoj</a:t>
            </a:r>
          </a:p>
          <a:p>
            <a:pPr lvl="2"/>
            <a:r>
              <a:rPr lang="hr-HR" dirty="0"/>
              <a:t>Baza</a:t>
            </a:r>
          </a:p>
          <a:p>
            <a:pPr lvl="2"/>
            <a:r>
              <a:rPr lang="hr-HR" dirty="0"/>
              <a:t>Poslovna logika</a:t>
            </a:r>
          </a:p>
          <a:p>
            <a:pPr lvl="2"/>
            <a:r>
              <a:rPr lang="hr-HR" dirty="0"/>
              <a:t>Sučelje</a:t>
            </a:r>
          </a:p>
          <a:p>
            <a:pPr lvl="2"/>
            <a:r>
              <a:rPr lang="hr-HR" dirty="0"/>
              <a:t>Infrastruktura (mail, </a:t>
            </a:r>
            <a:r>
              <a:rPr lang="hr-HR" dirty="0" err="1"/>
              <a:t>logiranje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Testiranje</a:t>
            </a:r>
          </a:p>
          <a:p>
            <a:pPr lvl="2"/>
            <a:r>
              <a:rPr lang="hr-HR" dirty="0"/>
              <a:t>Timski rad</a:t>
            </a:r>
          </a:p>
          <a:p>
            <a:pPr lvl="1"/>
            <a:r>
              <a:rPr lang="hr-HR" dirty="0"/>
              <a:t>Test/Produkcija</a:t>
            </a:r>
          </a:p>
          <a:p>
            <a:pPr lvl="2"/>
            <a:r>
              <a:rPr lang="hr-HR" dirty="0"/>
              <a:t>Okoline</a:t>
            </a:r>
          </a:p>
          <a:p>
            <a:pPr lvl="2"/>
            <a:r>
              <a:rPr lang="hr-HR" dirty="0"/>
              <a:t>Migracije</a:t>
            </a:r>
          </a:p>
          <a:p>
            <a:pPr lvl="2"/>
            <a:r>
              <a:rPr lang="hr-HR" dirty="0"/>
              <a:t>Dostupnost/Backup</a:t>
            </a:r>
          </a:p>
          <a:p>
            <a:pPr lvl="2"/>
            <a:r>
              <a:rPr lang="hr-HR" dirty="0"/>
              <a:t>Izmjene modela/poslovne logike</a:t>
            </a:r>
          </a:p>
          <a:p>
            <a:pPr lvl="1"/>
            <a:r>
              <a:rPr lang="hr-HR" dirty="0"/>
              <a:t>Održavanje</a:t>
            </a:r>
          </a:p>
          <a:p>
            <a:pPr lvl="2"/>
            <a:r>
              <a:rPr lang="hr-HR" dirty="0"/>
              <a:t>Pohrana znanja/How to</a:t>
            </a:r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5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Jednostavan za korištenje i modifikaciju</a:t>
            </a:r>
          </a:p>
          <a:p>
            <a:r>
              <a:rPr lang="hr-HR" dirty="0" smtClean="0"/>
              <a:t>„</a:t>
            </a:r>
            <a:r>
              <a:rPr lang="hr-HR" dirty="0" err="1" smtClean="0"/>
              <a:t>Responsive</a:t>
            </a:r>
            <a:r>
              <a:rPr lang="hr-HR" dirty="0" smtClean="0"/>
              <a:t> design” - </a:t>
            </a:r>
            <a:r>
              <a:rPr lang="hr-HR" dirty="0" err="1" smtClean="0"/>
              <a:t>responzivan</a:t>
            </a:r>
            <a:r>
              <a:rPr lang="hr-HR" dirty="0" smtClean="0"/>
              <a:t> dizajn </a:t>
            </a:r>
          </a:p>
          <a:p>
            <a:r>
              <a:rPr lang="hr-HR" dirty="0" smtClean="0"/>
              <a:t>Primjeri lako dostupni</a:t>
            </a:r>
          </a:p>
          <a:p>
            <a:r>
              <a:rPr lang="hr-HR" dirty="0" smtClean="0"/>
              <a:t>Ogroman </a:t>
            </a:r>
            <a:r>
              <a:rPr lang="hr-HR" dirty="0" err="1" smtClean="0"/>
              <a:t>community</a:t>
            </a:r>
            <a:endParaRPr lang="hr-HR" dirty="0" smtClean="0"/>
          </a:p>
          <a:p>
            <a:r>
              <a:rPr lang="hr-HR" dirty="0" smtClean="0">
                <a:hlinkClick r:id="rId2"/>
              </a:rPr>
              <a:t>http://getbootstrap.com/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572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Membership</a:t>
            </a:r>
            <a:r>
              <a:rPr lang="hr-HR" dirty="0" smtClean="0"/>
              <a:t> (2005)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Ugrađeni način za upravljanje korisnicima (kreiranje, autorizacija i autentikacija)</a:t>
            </a:r>
          </a:p>
          <a:p>
            <a:r>
              <a:rPr lang="hr-HR" dirty="0" smtClean="0"/>
              <a:t>Povezivanje s bazom, AD-om ili nekom alternativom</a:t>
            </a:r>
          </a:p>
          <a:p>
            <a:r>
              <a:rPr lang="hr-HR" dirty="0" smtClean="0"/>
              <a:t>Resetiranje i mijenjanje lozinka</a:t>
            </a:r>
          </a:p>
          <a:p>
            <a:r>
              <a:rPr lang="hr-HR" dirty="0" smtClean="0"/>
              <a:t>Upravljanje ulogama</a:t>
            </a:r>
            <a:r>
              <a:rPr lang="hr-HR" dirty="0"/>
              <a:t> </a:t>
            </a:r>
            <a:r>
              <a:rPr lang="hr-HR" dirty="0" smtClean="0"/>
              <a:t>(role)</a:t>
            </a:r>
          </a:p>
          <a:p>
            <a:r>
              <a:rPr lang="hr-HR" dirty="0" smtClean="0"/>
              <a:t>Brz i jednostavan način za uključivanje korisničkog sustava u aplikaciju u (isključivo) MS okruženju</a:t>
            </a:r>
          </a:p>
          <a:p>
            <a:r>
              <a:rPr lang="hr-HR" dirty="0" smtClean="0"/>
              <a:t>Bazirano na </a:t>
            </a:r>
            <a:r>
              <a:rPr lang="hr-HR" dirty="0" err="1" smtClean="0"/>
              <a:t>Forms</a:t>
            </a:r>
            <a:r>
              <a:rPr lang="hr-HR" dirty="0" smtClean="0"/>
              <a:t> </a:t>
            </a:r>
            <a:r>
              <a:rPr lang="hr-HR" dirty="0" err="1"/>
              <a:t>A</a:t>
            </a:r>
            <a:r>
              <a:rPr lang="hr-HR" dirty="0" err="1" smtClean="0"/>
              <a:t>utenthicationu</a:t>
            </a:r>
            <a:r>
              <a:rPr lang="hr-HR" dirty="0" smtClean="0"/>
              <a:t> (nema OWIN)</a:t>
            </a:r>
          </a:p>
        </p:txBody>
      </p:sp>
    </p:spTree>
    <p:extLst>
      <p:ext uri="{BB962C8B-B14F-4D97-AF65-F5344CB8AC3E}">
        <p14:creationId xmlns:p14="http://schemas.microsoft.com/office/powerpoint/2010/main" val="3131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</TotalTime>
  <Words>571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Ciljevi radionice</vt:lpstr>
      <vt:lpstr>Generalni pregled</vt:lpstr>
      <vt:lpstr>Web aplikacije -povijest</vt:lpstr>
      <vt:lpstr>Web aplikacije - povijest</vt:lpstr>
      <vt:lpstr>Web aplikacije - povijest</vt:lpstr>
      <vt:lpstr>Web aplikacije</vt:lpstr>
      <vt:lpstr>Web aplikacije</vt:lpstr>
      <vt:lpstr>Twitter Bootstrap</vt:lpstr>
      <vt:lpstr>ASP.NET Membership (2005)</vt:lpstr>
      <vt:lpstr>ASP.NET Simple Membership (2010)</vt:lpstr>
      <vt:lpstr>ASP.NET Identity (2013)</vt:lpstr>
      <vt:lpstr>Token based security</vt:lpstr>
      <vt:lpstr>Token based security</vt:lpstr>
      <vt:lpstr>OWIN (2014)</vt:lpstr>
      <vt:lpstr>Oauth 2</vt:lpstr>
      <vt:lpstr>Security</vt:lpstr>
      <vt:lpstr>Sigurnosni rizici web aplikacija</vt:lpstr>
    </vt:vector>
  </TitlesOfParts>
  <Company>IN2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APLIKACIJE</dc:title>
  <dc:creator>Maro Marčinko</dc:creator>
  <cp:lastModifiedBy>Maro Marčinko</cp:lastModifiedBy>
  <cp:revision>53</cp:revision>
  <dcterms:created xsi:type="dcterms:W3CDTF">2017-04-03T13:41:26Z</dcterms:created>
  <dcterms:modified xsi:type="dcterms:W3CDTF">2017-05-01T12:50:27Z</dcterms:modified>
</cp:coreProperties>
</file>