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63" r:id="rId7"/>
    <p:sldId id="265" r:id="rId8"/>
    <p:sldId id="266" r:id="rId9"/>
    <p:sldId id="267" r:id="rId10"/>
    <p:sldId id="268" r:id="rId11"/>
    <p:sldId id="262" r:id="rId12"/>
    <p:sldId id="257" r:id="rId13"/>
    <p:sldId id="269" r:id="rId14"/>
    <p:sldId id="270" r:id="rId15"/>
    <p:sldId id="271" r:id="rId16"/>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86"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99C4B-131F-44C7-9192-173D28B840E6}"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B50E0-CD38-4D20-957B-0AC75134BF07}" type="slidenum">
              <a:rPr lang="hr-HR" smtClean="0"/>
              <a:t>‹#›</a:t>
            </a:fld>
            <a:endParaRPr lang="hr-HR"/>
          </a:p>
        </p:txBody>
      </p:sp>
    </p:spTree>
    <p:extLst>
      <p:ext uri="{BB962C8B-B14F-4D97-AF65-F5344CB8AC3E}">
        <p14:creationId xmlns:p14="http://schemas.microsoft.com/office/powerpoint/2010/main" val="233077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POVIJEST</a:t>
            </a:r>
            <a:r>
              <a:rPr lang="hr-HR" baseline="0" dirty="0" smtClean="0"/>
              <a:t> PO VERZIJAMA C#-a (</a:t>
            </a:r>
            <a:r>
              <a:rPr lang="hr-HR" baseline="0" dirty="0" err="1" smtClean="0"/>
              <a:t>generics</a:t>
            </a:r>
            <a:r>
              <a:rPr lang="hr-HR" baseline="0" dirty="0" smtClean="0"/>
              <a:t> itd.)</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2</a:t>
            </a:fld>
            <a:endParaRPr lang="hr-HR"/>
          </a:p>
        </p:txBody>
      </p:sp>
    </p:spTree>
    <p:extLst>
      <p:ext uri="{BB962C8B-B14F-4D97-AF65-F5344CB8AC3E}">
        <p14:creationId xmlns:p14="http://schemas.microsoft.com/office/powerpoint/2010/main" val="417842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KOJA VERZIJA</a:t>
            </a:r>
            <a:r>
              <a:rPr lang="hr-HR" baseline="0" dirty="0" smtClean="0"/>
              <a:t> VS-a po GENERACIJI DOLAZI SA REFACTORING TOOLSIMA i ALATIMA ZA ANALIZU</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6</a:t>
            </a:fld>
            <a:endParaRPr lang="hr-HR"/>
          </a:p>
        </p:txBody>
      </p:sp>
    </p:spTree>
    <p:extLst>
      <p:ext uri="{BB962C8B-B14F-4D97-AF65-F5344CB8AC3E}">
        <p14:creationId xmlns:p14="http://schemas.microsoft.com/office/powerpoint/2010/main" val="358664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Visual Studio Test Professional 2015 provides access to the test hub in Visual Studio Team Foundation Server and Visual Studio Online. Coordinate all test management activities including test planning, authoring, execution, and tracking from a central location. The test hub gives product owners and business analysts critical insight into progress against the defined acceptance criteria and quality metrics.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3B95FDCD-520A-40CC-98D9-F64FA784BBEB}" type="slidenum">
              <a:rPr lang="hr-HR" smtClean="0"/>
              <a:t>14</a:t>
            </a:fld>
            <a:endParaRPr lang="hr-HR"/>
          </a:p>
        </p:txBody>
      </p:sp>
    </p:spTree>
    <p:extLst>
      <p:ext uri="{BB962C8B-B14F-4D97-AF65-F5344CB8AC3E}">
        <p14:creationId xmlns:p14="http://schemas.microsoft.com/office/powerpoint/2010/main" val="3809532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42603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412145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27835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179868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64781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E96F6D18-14D9-4839-AD4E-F9C57A5B3B13}"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19966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E96F6D18-14D9-4839-AD4E-F9C57A5B3B13}" type="datetimeFigureOut">
              <a:rPr lang="hr-HR" smtClean="0"/>
              <a:t>1.5.2017.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34108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E96F6D18-14D9-4839-AD4E-F9C57A5B3B13}" type="datetimeFigureOut">
              <a:rPr lang="hr-HR" smtClean="0"/>
              <a:t>1.5.2017.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169323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F6D18-14D9-4839-AD4E-F9C57A5B3B13}" type="datetimeFigureOut">
              <a:rPr lang="hr-HR" smtClean="0"/>
              <a:t>1.5.2017.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6479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6F6D18-14D9-4839-AD4E-F9C57A5B3B13}"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39443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6F6D18-14D9-4839-AD4E-F9C57A5B3B13}"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79200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F6D18-14D9-4839-AD4E-F9C57A5B3B13}" type="datetimeFigureOut">
              <a:rPr lang="hr-HR" smtClean="0"/>
              <a:t>1.5.2017.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9C29C-0EBF-4F16-9A27-B824728F442C}" type="slidenum">
              <a:rPr lang="hr-HR" smtClean="0"/>
              <a:t>‹#›</a:t>
            </a:fld>
            <a:endParaRPr lang="hr-HR"/>
          </a:p>
        </p:txBody>
      </p:sp>
    </p:spTree>
    <p:extLst>
      <p:ext uri="{BB962C8B-B14F-4D97-AF65-F5344CB8AC3E}">
        <p14:creationId xmlns:p14="http://schemas.microsoft.com/office/powerpoint/2010/main" val="297201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opensource.org/licenses/MPL-2.0" TargetMode="External"/><Relationship Id="rId3" Type="http://schemas.openxmlformats.org/officeDocument/2006/relationships/hyperlink" Target="https://opensource.org/licenses/BSD-3-Clause" TargetMode="External"/><Relationship Id="rId7" Type="http://schemas.openxmlformats.org/officeDocument/2006/relationships/hyperlink" Target="https://opensource.org/licenses/MIT" TargetMode="External"/><Relationship Id="rId2" Type="http://schemas.openxmlformats.org/officeDocument/2006/relationships/hyperlink" Target="https://opensource.org/licenses/Apache-2.0" TargetMode="External"/><Relationship Id="rId1" Type="http://schemas.openxmlformats.org/officeDocument/2006/relationships/slideLayout" Target="../slideLayouts/slideLayout2.xml"/><Relationship Id="rId6" Type="http://schemas.openxmlformats.org/officeDocument/2006/relationships/hyperlink" Target="https://opensource.org/licenses/lgpl-license" TargetMode="External"/><Relationship Id="rId5" Type="http://schemas.openxmlformats.org/officeDocument/2006/relationships/hyperlink" Target="https://opensource.org/licenses/gpl-license" TargetMode="External"/><Relationship Id="rId10" Type="http://schemas.openxmlformats.org/officeDocument/2006/relationships/hyperlink" Target="https://opensource.org/licenses/EPL-1.0" TargetMode="External"/><Relationship Id="rId4" Type="http://schemas.openxmlformats.org/officeDocument/2006/relationships/hyperlink" Target="https://opensource.org/licenses/BSD-2-Clause" TargetMode="External"/><Relationship Id="rId9" Type="http://schemas.openxmlformats.org/officeDocument/2006/relationships/hyperlink" Target="https://opensource.org/licenses/CDDL-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r-HR" dirty="0" err="1" smtClean="0"/>
              <a:t>Visual</a:t>
            </a:r>
            <a:r>
              <a:rPr lang="hr-HR" dirty="0" smtClean="0"/>
              <a:t> studio</a:t>
            </a:r>
            <a:endParaRPr lang="hr-HR" dirty="0"/>
          </a:p>
        </p:txBody>
      </p:sp>
      <p:sp>
        <p:nvSpPr>
          <p:cNvPr id="5" name="Content Placeholder 4"/>
          <p:cNvSpPr>
            <a:spLocks noGrp="1"/>
          </p:cNvSpPr>
          <p:nvPr>
            <p:ph idx="1"/>
          </p:nvPr>
        </p:nvSpPr>
        <p:spPr/>
        <p:txBody>
          <a:bodyPr/>
          <a:lstStyle/>
          <a:p>
            <a:r>
              <a:rPr lang="hr-HR" dirty="0" smtClean="0"/>
              <a:t>1) </a:t>
            </a:r>
            <a:r>
              <a:rPr lang="hr-HR" dirty="0" err="1" smtClean="0"/>
              <a:t>Visual</a:t>
            </a:r>
            <a:r>
              <a:rPr lang="hr-HR" dirty="0" smtClean="0"/>
              <a:t> Studio kroz vrijeme i evolucija podrške i funkcionalnosti za </a:t>
            </a:r>
            <a:r>
              <a:rPr lang="hr-HR" dirty="0" err="1" smtClean="0"/>
              <a:t>Mvc-WebAPI-Angular</a:t>
            </a:r>
            <a:endParaRPr lang="hr-HR" dirty="0" smtClean="0"/>
          </a:p>
          <a:p>
            <a:pPr lvl="1"/>
            <a:r>
              <a:rPr lang="hr-HR" dirty="0" smtClean="0"/>
              <a:t>DODATI POVIJEST </a:t>
            </a:r>
            <a:r>
              <a:rPr lang="hr-HR" dirty="0" err="1" smtClean="0"/>
              <a:t>Vsova</a:t>
            </a:r>
            <a:r>
              <a:rPr lang="hr-HR" dirty="0" smtClean="0"/>
              <a:t> PO </a:t>
            </a:r>
            <a:r>
              <a:rPr lang="hr-HR" dirty="0" err="1" smtClean="0"/>
              <a:t>Mvc-WebAPI</a:t>
            </a:r>
            <a:r>
              <a:rPr lang="hr-HR" dirty="0" smtClean="0"/>
              <a:t> verzijama</a:t>
            </a:r>
          </a:p>
          <a:p>
            <a:r>
              <a:rPr lang="hr-HR" dirty="0" smtClean="0"/>
              <a:t>Verzije koje se smiju koristiti u sklopu IN2-što se ne smije koristiti. Licenčni modeli…čisto da se kaže na glas (prevencija da netko instalira Premium ili </a:t>
            </a:r>
            <a:r>
              <a:rPr lang="hr-HR" dirty="0" err="1" smtClean="0"/>
              <a:t>Ultimate</a:t>
            </a:r>
            <a:r>
              <a:rPr lang="hr-HR" dirty="0" smtClean="0"/>
              <a:t> nelegalno i sl.)</a:t>
            </a:r>
          </a:p>
          <a:p>
            <a:r>
              <a:rPr lang="hr-HR" dirty="0" smtClean="0"/>
              <a:t>2) </a:t>
            </a:r>
            <a:r>
              <a:rPr lang="hr-HR" dirty="0" err="1" smtClean="0"/>
              <a:t>Visual</a:t>
            </a:r>
            <a:r>
              <a:rPr lang="hr-HR" dirty="0" smtClean="0"/>
              <a:t> Studio </a:t>
            </a:r>
            <a:r>
              <a:rPr lang="hr-HR" dirty="0" err="1" smtClean="0"/>
              <a:t>Code</a:t>
            </a:r>
            <a:r>
              <a:rPr lang="hr-HR" dirty="0" smtClean="0"/>
              <a:t> - free-dovoljno moćno za mnoge potrebe-koriste ga i na drugim </a:t>
            </a:r>
            <a:r>
              <a:rPr lang="hr-HR" dirty="0" err="1" smtClean="0"/>
              <a:t>OSovima</a:t>
            </a:r>
            <a:r>
              <a:rPr lang="hr-HR" dirty="0" smtClean="0"/>
              <a:t>-hrpa </a:t>
            </a:r>
            <a:r>
              <a:rPr lang="hr-HR" dirty="0" err="1" smtClean="0"/>
              <a:t>pluginova</a:t>
            </a:r>
            <a:r>
              <a:rPr lang="hr-HR" dirty="0" smtClean="0"/>
              <a:t> itd.)</a:t>
            </a:r>
            <a:endParaRPr lang="hr-HR" dirty="0"/>
          </a:p>
        </p:txBody>
      </p:sp>
    </p:spTree>
    <p:extLst>
      <p:ext uri="{BB962C8B-B14F-4D97-AF65-F5344CB8AC3E}">
        <p14:creationId xmlns:p14="http://schemas.microsoft.com/office/powerpoint/2010/main" val="364903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smtClean="0"/>
              <a:t>Ostali alati</a:t>
            </a:r>
          </a:p>
          <a:p>
            <a:pPr lvl="1"/>
            <a:r>
              <a:rPr lang="hr-HR" dirty="0" err="1" smtClean="0"/>
              <a:t>Code</a:t>
            </a:r>
            <a:r>
              <a:rPr lang="hr-HR" dirty="0" smtClean="0"/>
              <a:t> </a:t>
            </a:r>
            <a:r>
              <a:rPr lang="hr-HR" dirty="0" err="1" smtClean="0"/>
              <a:t>analysis</a:t>
            </a:r>
            <a:endParaRPr lang="hr-HR" dirty="0" smtClean="0"/>
          </a:p>
          <a:p>
            <a:pPr lvl="1"/>
            <a:r>
              <a:rPr lang="hr-HR" dirty="0" err="1" smtClean="0"/>
              <a:t>Performance</a:t>
            </a:r>
            <a:r>
              <a:rPr lang="hr-HR" dirty="0" smtClean="0"/>
              <a:t> </a:t>
            </a:r>
            <a:r>
              <a:rPr lang="hr-HR" dirty="0" err="1" smtClean="0"/>
              <a:t>meters</a:t>
            </a:r>
            <a:endParaRPr lang="hr-HR" dirty="0" smtClean="0"/>
          </a:p>
          <a:p>
            <a:pPr lvl="1"/>
            <a:r>
              <a:rPr lang="hr-HR" dirty="0" err="1" smtClean="0"/>
              <a:t>NuGet</a:t>
            </a:r>
            <a:endParaRPr lang="hr-HR" dirty="0" smtClean="0"/>
          </a:p>
          <a:p>
            <a:pPr lvl="1"/>
            <a:r>
              <a:rPr lang="hr-HR" dirty="0" smtClean="0"/>
              <a:t>Ekstenzije</a:t>
            </a:r>
          </a:p>
          <a:p>
            <a:pPr marL="457200" lvl="1" indent="0">
              <a:buNone/>
            </a:pPr>
            <a:endParaRPr lang="hr-HR" dirty="0" smtClean="0"/>
          </a:p>
          <a:p>
            <a:pPr lvl="1"/>
            <a:endParaRPr lang="hr-HR" dirty="0"/>
          </a:p>
        </p:txBody>
      </p:sp>
    </p:spTree>
    <p:extLst>
      <p:ext uri="{BB962C8B-B14F-4D97-AF65-F5344CB8AC3E}">
        <p14:creationId xmlns:p14="http://schemas.microsoft.com/office/powerpoint/2010/main" val="274647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 </a:t>
            </a:r>
            <a:r>
              <a:rPr lang="hr-HR" dirty="0" err="1" smtClean="0"/>
              <a:t>Code</a:t>
            </a:r>
            <a:endParaRPr lang="hr-HR" dirty="0"/>
          </a:p>
        </p:txBody>
      </p:sp>
      <p:sp>
        <p:nvSpPr>
          <p:cNvPr id="3" name="Content Placeholder 2"/>
          <p:cNvSpPr>
            <a:spLocks noGrp="1"/>
          </p:cNvSpPr>
          <p:nvPr>
            <p:ph idx="1"/>
          </p:nvPr>
        </p:nvSpPr>
        <p:spPr/>
        <p:txBody>
          <a:bodyPr/>
          <a:lstStyle/>
          <a:p>
            <a:r>
              <a:rPr lang="hr-HR" dirty="0" smtClean="0"/>
              <a:t>Slobodan za sve</a:t>
            </a:r>
          </a:p>
          <a:p>
            <a:r>
              <a:rPr lang="hr-HR" dirty="0" smtClean="0"/>
              <a:t>Optimiziran za web i </a:t>
            </a:r>
            <a:r>
              <a:rPr lang="hr-HR" dirty="0" err="1" smtClean="0"/>
              <a:t>cloud</a:t>
            </a:r>
            <a:r>
              <a:rPr lang="hr-HR" dirty="0" smtClean="0"/>
              <a:t> aplikacije</a:t>
            </a:r>
          </a:p>
          <a:p>
            <a:pPr lvl="1"/>
            <a:r>
              <a:rPr lang="hr-HR" dirty="0" smtClean="0"/>
              <a:t>Brži od VS</a:t>
            </a:r>
          </a:p>
          <a:p>
            <a:pPr lvl="1"/>
            <a:r>
              <a:rPr lang="hr-HR" dirty="0" smtClean="0"/>
              <a:t>Bolji </a:t>
            </a:r>
            <a:r>
              <a:rPr lang="hr-HR" dirty="0" err="1" smtClean="0"/>
              <a:t>IntelliSense</a:t>
            </a:r>
            <a:endParaRPr lang="hr-HR" dirty="0" smtClean="0"/>
          </a:p>
          <a:p>
            <a:r>
              <a:rPr lang="hr-HR" dirty="0" smtClean="0"/>
              <a:t>Podržan na </a:t>
            </a:r>
            <a:r>
              <a:rPr lang="hr-HR" dirty="0" err="1" smtClean="0"/>
              <a:t>linuxu</a:t>
            </a:r>
            <a:r>
              <a:rPr lang="hr-HR" dirty="0" smtClean="0"/>
              <a:t> i </a:t>
            </a:r>
            <a:r>
              <a:rPr lang="hr-HR" dirty="0" err="1" smtClean="0"/>
              <a:t>MacOsu</a:t>
            </a:r>
            <a:endParaRPr lang="hr-HR" dirty="0" smtClean="0"/>
          </a:p>
          <a:p>
            <a:r>
              <a:rPr lang="hr-HR" dirty="0" smtClean="0"/>
              <a:t>Plug-</a:t>
            </a:r>
            <a:r>
              <a:rPr lang="hr-HR" dirty="0" err="1" smtClean="0"/>
              <a:t>ins</a:t>
            </a:r>
            <a:endParaRPr lang="hr-HR" dirty="0"/>
          </a:p>
        </p:txBody>
      </p:sp>
    </p:spTree>
    <p:extLst>
      <p:ext uri="{BB962C8B-B14F-4D97-AF65-F5344CB8AC3E}">
        <p14:creationId xmlns:p14="http://schemas.microsoft.com/office/powerpoint/2010/main" val="310926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Podrška za </a:t>
            </a:r>
            <a:r>
              <a:rPr lang="hr-HR" dirty="0" err="1" smtClean="0"/>
              <a:t>task</a:t>
            </a:r>
            <a:r>
              <a:rPr lang="hr-HR" dirty="0" smtClean="0"/>
              <a:t> </a:t>
            </a:r>
            <a:r>
              <a:rPr lang="hr-HR" dirty="0" err="1" smtClean="0"/>
              <a:t>runnere</a:t>
            </a:r>
            <a:r>
              <a:rPr lang="hr-HR" dirty="0" smtClean="0"/>
              <a:t> i </a:t>
            </a:r>
            <a:r>
              <a:rPr lang="hr-HR" dirty="0" err="1" smtClean="0"/>
              <a:t>package</a:t>
            </a:r>
            <a:r>
              <a:rPr lang="hr-HR" dirty="0" smtClean="0"/>
              <a:t> managere</a:t>
            </a:r>
            <a:endParaRPr lang="hr-HR" dirty="0"/>
          </a:p>
        </p:txBody>
      </p:sp>
      <p:sp>
        <p:nvSpPr>
          <p:cNvPr id="3" name="Content Placeholder 2"/>
          <p:cNvSpPr>
            <a:spLocks noGrp="1"/>
          </p:cNvSpPr>
          <p:nvPr>
            <p:ph idx="1"/>
          </p:nvPr>
        </p:nvSpPr>
        <p:spPr/>
        <p:txBody>
          <a:bodyPr/>
          <a:lstStyle/>
          <a:p>
            <a:r>
              <a:rPr lang="hr-HR" dirty="0" smtClean="0"/>
              <a:t>Grunt, </a:t>
            </a:r>
            <a:r>
              <a:rPr lang="hr-HR" dirty="0" err="1" smtClean="0"/>
              <a:t>Gulp</a:t>
            </a:r>
            <a:endParaRPr lang="hr-HR" dirty="0" smtClean="0"/>
          </a:p>
          <a:p>
            <a:r>
              <a:rPr lang="hr-HR" dirty="0" smtClean="0"/>
              <a:t>Node.js, </a:t>
            </a:r>
            <a:r>
              <a:rPr lang="hr-HR" dirty="0" err="1" smtClean="0"/>
              <a:t>npm</a:t>
            </a:r>
            <a:r>
              <a:rPr lang="hr-HR" dirty="0" smtClean="0"/>
              <a:t>, </a:t>
            </a:r>
            <a:r>
              <a:rPr lang="hr-HR" dirty="0" err="1" smtClean="0"/>
              <a:t>bower</a:t>
            </a:r>
            <a:r>
              <a:rPr lang="hr-HR" dirty="0" smtClean="0"/>
              <a:t>, </a:t>
            </a:r>
            <a:r>
              <a:rPr lang="hr-HR" dirty="0" err="1" smtClean="0"/>
              <a:t>NuGet</a:t>
            </a:r>
            <a:endParaRPr lang="hr-HR" dirty="0" smtClean="0"/>
          </a:p>
          <a:p>
            <a:endParaRPr lang="hr-HR" dirty="0"/>
          </a:p>
        </p:txBody>
      </p:sp>
    </p:spTree>
    <p:extLst>
      <p:ext uri="{BB962C8B-B14F-4D97-AF65-F5344CB8AC3E}">
        <p14:creationId xmlns:p14="http://schemas.microsoft.com/office/powerpoint/2010/main" val="367457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VS i </a:t>
            </a:r>
            <a:r>
              <a:rPr lang="hr-HR" dirty="0" err="1" smtClean="0"/>
              <a:t>Source</a:t>
            </a:r>
            <a:r>
              <a:rPr lang="hr-HR" dirty="0" smtClean="0"/>
              <a:t> </a:t>
            </a:r>
            <a:r>
              <a:rPr lang="hr-HR" dirty="0" err="1" smtClean="0"/>
              <a:t>Controle</a:t>
            </a:r>
            <a:endParaRPr lang="hr-HR" dirty="0"/>
          </a:p>
        </p:txBody>
      </p:sp>
      <p:sp>
        <p:nvSpPr>
          <p:cNvPr id="3" name="Content Placeholder 2"/>
          <p:cNvSpPr>
            <a:spLocks noGrp="1"/>
          </p:cNvSpPr>
          <p:nvPr>
            <p:ph idx="1"/>
          </p:nvPr>
        </p:nvSpPr>
        <p:spPr/>
        <p:txBody>
          <a:bodyPr/>
          <a:lstStyle/>
          <a:p>
            <a:r>
              <a:rPr lang="hr-HR" dirty="0" err="1" smtClean="0"/>
              <a:t>Git</a:t>
            </a:r>
            <a:endParaRPr lang="hr-HR" dirty="0" smtClean="0"/>
          </a:p>
          <a:p>
            <a:r>
              <a:rPr lang="hr-HR" dirty="0" smtClean="0"/>
              <a:t>MS </a:t>
            </a:r>
            <a:r>
              <a:rPr lang="hr-HR" dirty="0" err="1" smtClean="0"/>
              <a:t>Source</a:t>
            </a:r>
            <a:r>
              <a:rPr lang="hr-HR" dirty="0" smtClean="0"/>
              <a:t> </a:t>
            </a:r>
            <a:r>
              <a:rPr lang="hr-HR" dirty="0" err="1" smtClean="0"/>
              <a:t>Control</a:t>
            </a:r>
            <a:endParaRPr lang="hr-HR" dirty="0" smtClean="0"/>
          </a:p>
          <a:p>
            <a:r>
              <a:rPr lang="hr-HR" dirty="0" smtClean="0"/>
              <a:t>SVN</a:t>
            </a:r>
          </a:p>
          <a:p>
            <a:r>
              <a:rPr lang="hr-HR" dirty="0" smtClean="0"/>
              <a:t>….</a:t>
            </a:r>
            <a:endParaRPr lang="hr-HR" dirty="0"/>
          </a:p>
          <a:p>
            <a:endParaRPr lang="hr-HR" dirty="0"/>
          </a:p>
        </p:txBody>
      </p:sp>
    </p:spTree>
    <p:extLst>
      <p:ext uri="{BB962C8B-B14F-4D97-AF65-F5344CB8AC3E}">
        <p14:creationId xmlns:p14="http://schemas.microsoft.com/office/powerpoint/2010/main" val="129052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Microsoft ALM proizvodi</a:t>
            </a:r>
            <a:endParaRPr lang="hr-HR" dirty="0"/>
          </a:p>
        </p:txBody>
      </p:sp>
      <p:sp>
        <p:nvSpPr>
          <p:cNvPr id="3" name="Content Placeholder 2"/>
          <p:cNvSpPr>
            <a:spLocks noGrp="1"/>
          </p:cNvSpPr>
          <p:nvPr>
            <p:ph sz="quarter" idx="1"/>
          </p:nvPr>
        </p:nvSpPr>
        <p:spPr/>
        <p:txBody>
          <a:bodyPr>
            <a:normAutofit/>
          </a:bodyPr>
          <a:lstStyle/>
          <a:p>
            <a:r>
              <a:rPr lang="hr-HR" dirty="0" smtClean="0"/>
              <a:t>Visual Studio (IDE)</a:t>
            </a:r>
          </a:p>
          <a:p>
            <a:r>
              <a:rPr lang="hr-HR" dirty="0" smtClean="0"/>
              <a:t>Visual Studio Test Professional</a:t>
            </a:r>
          </a:p>
          <a:p>
            <a:pPr lvl="1"/>
            <a:r>
              <a:rPr lang="hr-HR" dirty="0"/>
              <a:t>Continuous delivery </a:t>
            </a:r>
            <a:endParaRPr lang="hr-HR" dirty="0" smtClean="0"/>
          </a:p>
          <a:p>
            <a:pPr lvl="1"/>
            <a:r>
              <a:rPr lang="hr-HR" dirty="0" smtClean="0"/>
              <a:t>Alat za test timove – upravljanje, kreiranje, izvršavanje i reporting</a:t>
            </a:r>
          </a:p>
          <a:p>
            <a:pPr lvl="1"/>
            <a:r>
              <a:rPr lang="hr-HR" dirty="0"/>
              <a:t>Microsoft Test Manager</a:t>
            </a:r>
          </a:p>
          <a:p>
            <a:pPr lvl="2"/>
            <a:r>
              <a:rPr lang="hr-HR" dirty="0" smtClean="0"/>
              <a:t>Pokretanje</a:t>
            </a:r>
            <a:r>
              <a:rPr lang="en-US" dirty="0" smtClean="0"/>
              <a:t>, </a:t>
            </a:r>
            <a:r>
              <a:rPr lang="hr-HR" dirty="0" smtClean="0"/>
              <a:t>snimanje-slanje rezultata ručnih testova, user acceptance testers</a:t>
            </a:r>
          </a:p>
          <a:p>
            <a:r>
              <a:rPr lang="hr-HR" dirty="0" smtClean="0"/>
              <a:t>Team Foundation Server</a:t>
            </a:r>
          </a:p>
          <a:p>
            <a:pPr lvl="1"/>
            <a:r>
              <a:rPr lang="hr-HR" dirty="0" smtClean="0"/>
              <a:t>Source Control, Data Storage, Builds</a:t>
            </a:r>
          </a:p>
          <a:p>
            <a:r>
              <a:rPr lang="hr-HR" dirty="0" smtClean="0"/>
              <a:t>Visual Studio Lab Management</a:t>
            </a:r>
          </a:p>
          <a:p>
            <a:pPr lvl="1"/>
            <a:r>
              <a:rPr lang="hr-HR" dirty="0" smtClean="0"/>
              <a:t>Upravljanje virtualnim okruženjima od strane testera</a:t>
            </a:r>
            <a:endParaRPr lang="hr-HR" dirty="0"/>
          </a:p>
        </p:txBody>
      </p:sp>
    </p:spTree>
    <p:extLst>
      <p:ext uri="{BB962C8B-B14F-4D97-AF65-F5344CB8AC3E}">
        <p14:creationId xmlns:p14="http://schemas.microsoft.com/office/powerpoint/2010/main" val="58867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VS ALM</a:t>
            </a:r>
            <a:endParaRPr lang="hr-HR" dirty="0"/>
          </a:p>
        </p:txBody>
      </p:sp>
      <p:sp>
        <p:nvSpPr>
          <p:cNvPr id="3" name="Content Placeholder 2"/>
          <p:cNvSpPr>
            <a:spLocks noGrp="1"/>
          </p:cNvSpPr>
          <p:nvPr>
            <p:ph sz="quarter" idx="1"/>
          </p:nvPr>
        </p:nvSpPr>
        <p:spPr/>
        <p:txBody>
          <a:bodyPr>
            <a:normAutofit fontScale="92500"/>
          </a:bodyPr>
          <a:lstStyle/>
          <a:p>
            <a:r>
              <a:rPr lang="hr-HR" dirty="0" smtClean="0"/>
              <a:t>Primjena uspješnih praksa u upravljanju životom jedne aplikacije-sustava</a:t>
            </a:r>
          </a:p>
          <a:p>
            <a:pPr lvl="1"/>
            <a:r>
              <a:rPr lang="hr-HR" dirty="0" smtClean="0"/>
              <a:t>Planiranje i nadgledanje rada</a:t>
            </a:r>
          </a:p>
          <a:p>
            <a:pPr lvl="1"/>
            <a:r>
              <a:rPr lang="hr-HR" dirty="0" smtClean="0"/>
              <a:t>Dizajniranje funkcionalnosti (arhitekturalni dijagrami za vidljivost kritičnih dijelova)</a:t>
            </a:r>
          </a:p>
          <a:p>
            <a:pPr lvl="1"/>
            <a:r>
              <a:rPr lang="hr-HR" dirty="0" smtClean="0"/>
              <a:t>Kodiranje, testiranje, debugiranje, analiza i profiling</a:t>
            </a:r>
          </a:p>
          <a:p>
            <a:pPr lvl="1"/>
            <a:r>
              <a:rPr lang="hr-HR" dirty="0" smtClean="0"/>
              <a:t>Builds</a:t>
            </a:r>
          </a:p>
          <a:p>
            <a:pPr lvl="2"/>
            <a:r>
              <a:rPr lang="hr-HR" dirty="0" smtClean="0"/>
              <a:t>Integrirani (Daily, Continous)</a:t>
            </a:r>
          </a:p>
          <a:p>
            <a:pPr lvl="1"/>
            <a:r>
              <a:rPr lang="hr-HR" dirty="0" smtClean="0"/>
              <a:t>Test</a:t>
            </a:r>
          </a:p>
          <a:p>
            <a:pPr lvl="2"/>
            <a:r>
              <a:rPr lang="hr-HR" dirty="0" smtClean="0"/>
              <a:t>Automatizirani ili ručni</a:t>
            </a:r>
          </a:p>
          <a:p>
            <a:pPr lvl="2"/>
            <a:r>
              <a:rPr lang="hr-HR" dirty="0" smtClean="0"/>
              <a:t>Performance i stress tests</a:t>
            </a:r>
          </a:p>
          <a:p>
            <a:pPr lvl="1"/>
            <a:r>
              <a:rPr lang="hr-HR" dirty="0" smtClean="0"/>
              <a:t>Deploy</a:t>
            </a:r>
          </a:p>
          <a:p>
            <a:pPr lvl="1"/>
            <a:r>
              <a:rPr lang="hr-HR" dirty="0" smtClean="0"/>
              <a:t>Release Management</a:t>
            </a:r>
            <a:endParaRPr lang="hr-HR" dirty="0"/>
          </a:p>
        </p:txBody>
      </p:sp>
    </p:spTree>
    <p:extLst>
      <p:ext uri="{BB962C8B-B14F-4D97-AF65-F5344CB8AC3E}">
        <p14:creationId xmlns:p14="http://schemas.microsoft.com/office/powerpoint/2010/main" val="195894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Visual</a:t>
            </a:r>
            <a:r>
              <a:rPr lang="hr-HR" dirty="0"/>
              <a:t> </a:t>
            </a:r>
            <a:r>
              <a:rPr lang="hr-HR" dirty="0" smtClean="0"/>
              <a:t>Studio</a:t>
            </a:r>
            <a:endParaRPr lang="hr-HR" dirty="0"/>
          </a:p>
        </p:txBody>
      </p:sp>
      <p:sp>
        <p:nvSpPr>
          <p:cNvPr id="3" name="Content Placeholder 2"/>
          <p:cNvSpPr>
            <a:spLocks noGrp="1"/>
          </p:cNvSpPr>
          <p:nvPr>
            <p:ph idx="1"/>
          </p:nvPr>
        </p:nvSpPr>
        <p:spPr/>
        <p:txBody>
          <a:bodyPr/>
          <a:lstStyle/>
          <a:p>
            <a:r>
              <a:rPr lang="hr-HR" dirty="0" err="1" smtClean="0"/>
              <a:t>Visual</a:t>
            </a:r>
            <a:r>
              <a:rPr lang="hr-HR" dirty="0" smtClean="0"/>
              <a:t> Studio 97 (</a:t>
            </a:r>
            <a:r>
              <a:rPr lang="hr-HR" dirty="0" smtClean="0"/>
              <a:t>v5.0 – v6.0)</a:t>
            </a:r>
            <a:endParaRPr lang="hr-HR" dirty="0" smtClean="0"/>
          </a:p>
          <a:p>
            <a:pPr lvl="1"/>
            <a:r>
              <a:rPr lang="hr-HR" dirty="0" smtClean="0"/>
              <a:t>J++, InterDev, C++, </a:t>
            </a:r>
            <a:r>
              <a:rPr lang="hr-HR" dirty="0" err="1" smtClean="0"/>
              <a:t>Basic</a:t>
            </a:r>
            <a:r>
              <a:rPr lang="hr-HR" dirty="0" smtClean="0"/>
              <a:t>, FoxPro</a:t>
            </a:r>
          </a:p>
          <a:p>
            <a:r>
              <a:rPr lang="hr-HR" dirty="0" err="1" smtClean="0"/>
              <a:t>Visual</a:t>
            </a:r>
            <a:r>
              <a:rPr lang="hr-HR" dirty="0" smtClean="0"/>
              <a:t> Studio .NET (2002)</a:t>
            </a:r>
          </a:p>
          <a:p>
            <a:pPr lvl="1"/>
            <a:r>
              <a:rPr lang="hr-HR" dirty="0" smtClean="0"/>
              <a:t>.NET Framework 1.0</a:t>
            </a:r>
          </a:p>
          <a:p>
            <a:pPr lvl="1"/>
            <a:r>
              <a:rPr lang="hr-HR" dirty="0" err="1" smtClean="0"/>
              <a:t>Basic</a:t>
            </a:r>
            <a:r>
              <a:rPr lang="hr-HR" dirty="0" smtClean="0"/>
              <a:t> .NET, C#</a:t>
            </a:r>
          </a:p>
          <a:p>
            <a:r>
              <a:rPr lang="hr-HR" dirty="0" err="1" smtClean="0"/>
              <a:t>Visual</a:t>
            </a:r>
            <a:r>
              <a:rPr lang="hr-HR" dirty="0" smtClean="0"/>
              <a:t> Studio 2005</a:t>
            </a:r>
          </a:p>
          <a:p>
            <a:pPr lvl="1"/>
            <a:r>
              <a:rPr lang="hr-HR" dirty="0" smtClean="0"/>
              <a:t>.NET Framework 2.0/3.0</a:t>
            </a:r>
          </a:p>
          <a:p>
            <a:pPr lvl="1"/>
            <a:r>
              <a:rPr lang="hr-HR" dirty="0" smtClean="0"/>
              <a:t>64-bit </a:t>
            </a:r>
            <a:r>
              <a:rPr lang="hr-HR" dirty="0" err="1" smtClean="0"/>
              <a:t>support</a:t>
            </a:r>
            <a:endParaRPr lang="hr-HR" dirty="0" smtClean="0"/>
          </a:p>
          <a:p>
            <a:pPr lvl="1"/>
            <a:r>
              <a:rPr lang="hr-HR" dirty="0" smtClean="0"/>
              <a:t>Automatski </a:t>
            </a:r>
            <a:r>
              <a:rPr lang="hr-HR" dirty="0" err="1" smtClean="0"/>
              <a:t>IntelliSense</a:t>
            </a:r>
            <a:endParaRPr lang="hr-HR" dirty="0" smtClean="0"/>
          </a:p>
          <a:p>
            <a:pPr lvl="1"/>
            <a:endParaRPr lang="hr-HR" dirty="0" smtClean="0"/>
          </a:p>
        </p:txBody>
      </p:sp>
    </p:spTree>
    <p:extLst>
      <p:ext uri="{BB962C8B-B14F-4D97-AF65-F5344CB8AC3E}">
        <p14:creationId xmlns:p14="http://schemas.microsoft.com/office/powerpoint/2010/main" val="1191203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Visual</a:t>
            </a:r>
            <a:r>
              <a:rPr lang="hr-HR" dirty="0"/>
              <a:t> </a:t>
            </a:r>
            <a:r>
              <a:rPr lang="hr-HR" dirty="0" smtClean="0"/>
              <a:t>Studio</a:t>
            </a:r>
            <a:endParaRPr lang="hr-HR" dirty="0"/>
          </a:p>
        </p:txBody>
      </p:sp>
      <p:sp>
        <p:nvSpPr>
          <p:cNvPr id="3" name="Content Placeholder 2"/>
          <p:cNvSpPr>
            <a:spLocks noGrp="1"/>
          </p:cNvSpPr>
          <p:nvPr>
            <p:ph idx="1"/>
          </p:nvPr>
        </p:nvSpPr>
        <p:spPr/>
        <p:txBody>
          <a:bodyPr>
            <a:normAutofit lnSpcReduction="10000"/>
          </a:bodyPr>
          <a:lstStyle/>
          <a:p>
            <a:r>
              <a:rPr lang="hr-HR" dirty="0" err="1" smtClean="0"/>
              <a:t>Visual</a:t>
            </a:r>
            <a:r>
              <a:rPr lang="hr-HR" dirty="0" smtClean="0"/>
              <a:t> Studio 2008</a:t>
            </a:r>
          </a:p>
          <a:p>
            <a:pPr lvl="1"/>
            <a:r>
              <a:rPr lang="hr-HR" dirty="0" smtClean="0"/>
              <a:t>.NET Framework 3.5</a:t>
            </a:r>
          </a:p>
          <a:p>
            <a:pPr lvl="1"/>
            <a:r>
              <a:rPr lang="hr-HR" dirty="0" smtClean="0"/>
              <a:t>WPF, XAML</a:t>
            </a:r>
          </a:p>
          <a:p>
            <a:r>
              <a:rPr lang="hr-HR" dirty="0" err="1" smtClean="0"/>
              <a:t>Visual</a:t>
            </a:r>
            <a:r>
              <a:rPr lang="hr-HR" dirty="0" smtClean="0"/>
              <a:t> Studio 2012</a:t>
            </a:r>
          </a:p>
          <a:p>
            <a:pPr lvl="1"/>
            <a:r>
              <a:rPr lang="hr-HR" dirty="0" smtClean="0"/>
              <a:t>.NET Framework 4.5</a:t>
            </a:r>
          </a:p>
          <a:p>
            <a:pPr lvl="1"/>
            <a:r>
              <a:rPr lang="hr-HR" dirty="0" err="1" smtClean="0"/>
              <a:t>Source</a:t>
            </a:r>
            <a:r>
              <a:rPr lang="hr-HR" dirty="0" smtClean="0"/>
              <a:t> kod narastao na 50 000 000 linija koda</a:t>
            </a:r>
          </a:p>
          <a:p>
            <a:r>
              <a:rPr lang="hr-HR" dirty="0" err="1" smtClean="0"/>
              <a:t>Visual</a:t>
            </a:r>
            <a:r>
              <a:rPr lang="hr-HR" dirty="0" smtClean="0"/>
              <a:t> Studio 2015</a:t>
            </a:r>
          </a:p>
          <a:p>
            <a:pPr lvl="1"/>
            <a:r>
              <a:rPr lang="hr-HR" dirty="0" smtClean="0"/>
              <a:t>.</a:t>
            </a:r>
            <a:r>
              <a:rPr lang="hr-HR" dirty="0" err="1" smtClean="0"/>
              <a:t>Net</a:t>
            </a:r>
            <a:r>
              <a:rPr lang="hr-HR" dirty="0" smtClean="0"/>
              <a:t> Core 1.0</a:t>
            </a:r>
          </a:p>
          <a:p>
            <a:r>
              <a:rPr lang="hr-HR" dirty="0" err="1" smtClean="0"/>
              <a:t>Visual</a:t>
            </a:r>
            <a:r>
              <a:rPr lang="hr-HR" dirty="0" smtClean="0"/>
              <a:t> Studio 2017</a:t>
            </a:r>
          </a:p>
          <a:p>
            <a:pPr lvl="1"/>
            <a:r>
              <a:rPr lang="hr-HR" dirty="0" smtClean="0"/>
              <a:t>Minimalna verzija .NET </a:t>
            </a:r>
            <a:r>
              <a:rPr lang="hr-HR" dirty="0" err="1" smtClean="0"/>
              <a:t>Frameworka</a:t>
            </a:r>
            <a:r>
              <a:rPr lang="hr-HR" dirty="0" smtClean="0"/>
              <a:t> 3.5</a:t>
            </a:r>
          </a:p>
          <a:p>
            <a:pPr lvl="1"/>
            <a:endParaRPr lang="hr-HR" dirty="0" smtClean="0"/>
          </a:p>
        </p:txBody>
      </p:sp>
    </p:spTree>
    <p:extLst>
      <p:ext uri="{BB962C8B-B14F-4D97-AF65-F5344CB8AC3E}">
        <p14:creationId xmlns:p14="http://schemas.microsoft.com/office/powerpoint/2010/main" val="199914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 2017 </a:t>
            </a:r>
            <a:r>
              <a:rPr lang="hr-HR" dirty="0" err="1" smtClean="0"/>
              <a:t>Community</a:t>
            </a:r>
            <a:endParaRPr lang="hr-HR" dirty="0"/>
          </a:p>
        </p:txBody>
      </p:sp>
      <p:sp>
        <p:nvSpPr>
          <p:cNvPr id="3" name="Content Placeholder 2"/>
          <p:cNvSpPr>
            <a:spLocks noGrp="1"/>
          </p:cNvSpPr>
          <p:nvPr>
            <p:ph idx="1"/>
          </p:nvPr>
        </p:nvSpPr>
        <p:spPr/>
        <p:txBody>
          <a:bodyPr>
            <a:normAutofit lnSpcReduction="10000"/>
          </a:bodyPr>
          <a:lstStyle/>
          <a:p>
            <a:r>
              <a:rPr lang="hr-HR" dirty="0" smtClean="0"/>
              <a:t>Potpuno slobodan za pojedince</a:t>
            </a:r>
          </a:p>
          <a:p>
            <a:r>
              <a:rPr lang="hr-HR" dirty="0" smtClean="0"/>
              <a:t>Za organizacije:</a:t>
            </a:r>
          </a:p>
          <a:p>
            <a:pPr lvl="1"/>
            <a:r>
              <a:rPr lang="hr-HR" dirty="0" smtClean="0"/>
              <a:t>Slobodan za razvoj aplikacija pod OSI </a:t>
            </a:r>
            <a:r>
              <a:rPr lang="hr-HR" dirty="0" err="1" smtClean="0"/>
              <a:t>open</a:t>
            </a:r>
            <a:r>
              <a:rPr lang="hr-HR" dirty="0" smtClean="0"/>
              <a:t> </a:t>
            </a:r>
            <a:r>
              <a:rPr lang="hr-HR" dirty="0" err="1" smtClean="0"/>
              <a:t>source</a:t>
            </a:r>
            <a:r>
              <a:rPr lang="hr-HR" dirty="0" smtClean="0"/>
              <a:t> licencama:</a:t>
            </a:r>
          </a:p>
          <a:p>
            <a:pPr lvl="2"/>
            <a:r>
              <a:rPr lang="hr-HR" dirty="0">
                <a:cs typeface="Aldhabi" panose="01000000000000000000" pitchFamily="2" charset="-78"/>
                <a:hlinkClick r:id="rId2"/>
              </a:rPr>
              <a:t>Apache </a:t>
            </a:r>
            <a:r>
              <a:rPr lang="hr-HR" dirty="0" err="1">
                <a:cs typeface="Aldhabi" panose="01000000000000000000" pitchFamily="2" charset="-78"/>
                <a:hlinkClick r:id="rId2"/>
              </a:rPr>
              <a:t>License</a:t>
            </a:r>
            <a:r>
              <a:rPr lang="hr-HR" dirty="0">
                <a:cs typeface="Aldhabi" panose="01000000000000000000" pitchFamily="2" charset="-78"/>
                <a:hlinkClick r:id="rId2"/>
              </a:rPr>
              <a:t> 2.0</a:t>
            </a:r>
            <a:endParaRPr lang="hr-HR" dirty="0">
              <a:cs typeface="Aldhabi" panose="01000000000000000000" pitchFamily="2" charset="-78"/>
            </a:endParaRPr>
          </a:p>
          <a:p>
            <a:pPr lvl="2"/>
            <a:r>
              <a:rPr lang="hr-HR" dirty="0">
                <a:cs typeface="Aldhabi" panose="01000000000000000000" pitchFamily="2" charset="-78"/>
                <a:hlinkClick r:id="rId3"/>
              </a:rPr>
              <a:t>BSD 3-Clause "New" </a:t>
            </a:r>
            <a:r>
              <a:rPr lang="hr-HR" dirty="0" err="1">
                <a:cs typeface="Aldhabi" panose="01000000000000000000" pitchFamily="2" charset="-78"/>
                <a:hlinkClick r:id="rId3"/>
              </a:rPr>
              <a:t>or</a:t>
            </a:r>
            <a:r>
              <a:rPr lang="hr-HR" dirty="0">
                <a:cs typeface="Aldhabi" panose="01000000000000000000" pitchFamily="2" charset="-78"/>
                <a:hlinkClick r:id="rId3"/>
              </a:rPr>
              <a:t> "</a:t>
            </a:r>
            <a:r>
              <a:rPr lang="hr-HR" dirty="0" err="1">
                <a:cs typeface="Aldhabi" panose="01000000000000000000" pitchFamily="2" charset="-78"/>
                <a:hlinkClick r:id="rId3"/>
              </a:rPr>
              <a:t>Revised</a:t>
            </a:r>
            <a:r>
              <a:rPr lang="hr-HR" dirty="0">
                <a:cs typeface="Aldhabi" panose="01000000000000000000" pitchFamily="2" charset="-78"/>
                <a:hlinkClick r:id="rId3"/>
              </a:rPr>
              <a:t>" </a:t>
            </a:r>
            <a:r>
              <a:rPr lang="hr-HR" dirty="0" err="1">
                <a:cs typeface="Aldhabi" panose="01000000000000000000" pitchFamily="2" charset="-78"/>
                <a:hlinkClick r:id="rId3"/>
              </a:rPr>
              <a:t>license</a:t>
            </a:r>
            <a:endParaRPr lang="hr-HR" dirty="0">
              <a:cs typeface="Aldhabi" panose="01000000000000000000" pitchFamily="2" charset="-78"/>
            </a:endParaRPr>
          </a:p>
          <a:p>
            <a:pPr lvl="2"/>
            <a:r>
              <a:rPr lang="hr-HR" dirty="0">
                <a:cs typeface="Aldhabi" panose="01000000000000000000" pitchFamily="2" charset="-78"/>
                <a:hlinkClick r:id="rId4"/>
              </a:rPr>
              <a:t>BSD 2-Clause "</a:t>
            </a:r>
            <a:r>
              <a:rPr lang="hr-HR" dirty="0" err="1">
                <a:cs typeface="Aldhabi" panose="01000000000000000000" pitchFamily="2" charset="-78"/>
                <a:hlinkClick r:id="rId4"/>
              </a:rPr>
              <a:t>Simplified</a:t>
            </a:r>
            <a:r>
              <a:rPr lang="hr-HR" dirty="0">
                <a:cs typeface="Aldhabi" panose="01000000000000000000" pitchFamily="2" charset="-78"/>
                <a:hlinkClick r:id="rId4"/>
              </a:rPr>
              <a:t>" </a:t>
            </a:r>
            <a:r>
              <a:rPr lang="hr-HR" dirty="0" err="1">
                <a:cs typeface="Aldhabi" panose="01000000000000000000" pitchFamily="2" charset="-78"/>
                <a:hlinkClick r:id="rId4"/>
              </a:rPr>
              <a:t>or</a:t>
            </a:r>
            <a:r>
              <a:rPr lang="hr-HR" dirty="0">
                <a:cs typeface="Aldhabi" panose="01000000000000000000" pitchFamily="2" charset="-78"/>
                <a:hlinkClick r:id="rId4"/>
              </a:rPr>
              <a:t> "</a:t>
            </a:r>
            <a:r>
              <a:rPr lang="hr-HR" dirty="0" err="1">
                <a:cs typeface="Aldhabi" panose="01000000000000000000" pitchFamily="2" charset="-78"/>
                <a:hlinkClick r:id="rId4"/>
              </a:rPr>
              <a:t>FreeBSD</a:t>
            </a:r>
            <a:r>
              <a:rPr lang="hr-HR" dirty="0">
                <a:cs typeface="Aldhabi" panose="01000000000000000000" pitchFamily="2" charset="-78"/>
                <a:hlinkClick r:id="rId4"/>
              </a:rPr>
              <a:t>" </a:t>
            </a:r>
            <a:r>
              <a:rPr lang="hr-HR" dirty="0" err="1">
                <a:cs typeface="Aldhabi" panose="01000000000000000000" pitchFamily="2" charset="-78"/>
                <a:hlinkClick r:id="rId4"/>
              </a:rPr>
              <a:t>license</a:t>
            </a:r>
            <a:endParaRPr lang="hr-HR" dirty="0">
              <a:cs typeface="Aldhabi" panose="01000000000000000000" pitchFamily="2" charset="-78"/>
            </a:endParaRPr>
          </a:p>
          <a:p>
            <a:pPr lvl="2"/>
            <a:r>
              <a:rPr lang="hr-HR" dirty="0">
                <a:cs typeface="Aldhabi" panose="01000000000000000000" pitchFamily="2" charset="-78"/>
                <a:hlinkClick r:id="rId5"/>
              </a:rPr>
              <a:t>GNU General </a:t>
            </a:r>
            <a:r>
              <a:rPr lang="hr-HR" dirty="0" err="1">
                <a:cs typeface="Aldhabi" panose="01000000000000000000" pitchFamily="2" charset="-78"/>
                <a:hlinkClick r:id="rId5"/>
              </a:rPr>
              <a:t>Public</a:t>
            </a:r>
            <a:r>
              <a:rPr lang="hr-HR" dirty="0">
                <a:cs typeface="Aldhabi" panose="01000000000000000000" pitchFamily="2" charset="-78"/>
                <a:hlinkClick r:id="rId5"/>
              </a:rPr>
              <a:t> </a:t>
            </a:r>
            <a:r>
              <a:rPr lang="hr-HR" dirty="0" err="1">
                <a:cs typeface="Aldhabi" panose="01000000000000000000" pitchFamily="2" charset="-78"/>
                <a:hlinkClick r:id="rId5"/>
              </a:rPr>
              <a:t>License</a:t>
            </a:r>
            <a:r>
              <a:rPr lang="hr-HR" dirty="0">
                <a:cs typeface="Aldhabi" panose="01000000000000000000" pitchFamily="2" charset="-78"/>
                <a:hlinkClick r:id="rId5"/>
              </a:rPr>
              <a:t> (GPL)</a:t>
            </a:r>
            <a:endParaRPr lang="hr-HR" dirty="0">
              <a:cs typeface="Aldhabi" panose="01000000000000000000" pitchFamily="2" charset="-78"/>
            </a:endParaRPr>
          </a:p>
          <a:p>
            <a:pPr lvl="2"/>
            <a:r>
              <a:rPr lang="hr-HR" dirty="0">
                <a:cs typeface="Aldhabi" panose="01000000000000000000" pitchFamily="2" charset="-78"/>
                <a:hlinkClick r:id="rId6"/>
              </a:rPr>
              <a:t>GNU </a:t>
            </a:r>
            <a:r>
              <a:rPr lang="hr-HR" dirty="0" err="1">
                <a:cs typeface="Aldhabi" panose="01000000000000000000" pitchFamily="2" charset="-78"/>
                <a:hlinkClick r:id="rId6"/>
              </a:rPr>
              <a:t>Library</a:t>
            </a:r>
            <a:r>
              <a:rPr lang="hr-HR" dirty="0">
                <a:cs typeface="Aldhabi" panose="01000000000000000000" pitchFamily="2" charset="-78"/>
                <a:hlinkClick r:id="rId6"/>
              </a:rPr>
              <a:t> </a:t>
            </a:r>
            <a:r>
              <a:rPr lang="hr-HR" dirty="0" err="1">
                <a:cs typeface="Aldhabi" panose="01000000000000000000" pitchFamily="2" charset="-78"/>
                <a:hlinkClick r:id="rId6"/>
              </a:rPr>
              <a:t>or</a:t>
            </a:r>
            <a:r>
              <a:rPr lang="hr-HR" dirty="0">
                <a:cs typeface="Aldhabi" panose="01000000000000000000" pitchFamily="2" charset="-78"/>
                <a:hlinkClick r:id="rId6"/>
              </a:rPr>
              <a:t> "</a:t>
            </a:r>
            <a:r>
              <a:rPr lang="hr-HR" dirty="0" err="1">
                <a:cs typeface="Aldhabi" panose="01000000000000000000" pitchFamily="2" charset="-78"/>
                <a:hlinkClick r:id="rId6"/>
              </a:rPr>
              <a:t>Lesser</a:t>
            </a:r>
            <a:r>
              <a:rPr lang="hr-HR" dirty="0">
                <a:cs typeface="Aldhabi" panose="01000000000000000000" pitchFamily="2" charset="-78"/>
                <a:hlinkClick r:id="rId6"/>
              </a:rPr>
              <a:t>" General </a:t>
            </a:r>
            <a:r>
              <a:rPr lang="hr-HR" dirty="0" err="1">
                <a:cs typeface="Aldhabi" panose="01000000000000000000" pitchFamily="2" charset="-78"/>
                <a:hlinkClick r:id="rId6"/>
              </a:rPr>
              <a:t>Public</a:t>
            </a:r>
            <a:r>
              <a:rPr lang="hr-HR" dirty="0">
                <a:cs typeface="Aldhabi" panose="01000000000000000000" pitchFamily="2" charset="-78"/>
                <a:hlinkClick r:id="rId6"/>
              </a:rPr>
              <a:t> </a:t>
            </a:r>
            <a:r>
              <a:rPr lang="hr-HR" dirty="0" err="1">
                <a:cs typeface="Aldhabi" panose="01000000000000000000" pitchFamily="2" charset="-78"/>
                <a:hlinkClick r:id="rId6"/>
              </a:rPr>
              <a:t>License</a:t>
            </a:r>
            <a:r>
              <a:rPr lang="hr-HR" dirty="0">
                <a:cs typeface="Aldhabi" panose="01000000000000000000" pitchFamily="2" charset="-78"/>
                <a:hlinkClick r:id="rId6"/>
              </a:rPr>
              <a:t> (LGPL)</a:t>
            </a:r>
            <a:endParaRPr lang="hr-HR" dirty="0">
              <a:cs typeface="Aldhabi" panose="01000000000000000000" pitchFamily="2" charset="-78"/>
            </a:endParaRPr>
          </a:p>
          <a:p>
            <a:pPr lvl="2"/>
            <a:r>
              <a:rPr lang="hr-HR" dirty="0">
                <a:cs typeface="Aldhabi" panose="01000000000000000000" pitchFamily="2" charset="-78"/>
                <a:hlinkClick r:id="rId7"/>
              </a:rPr>
              <a:t>MIT </a:t>
            </a:r>
            <a:r>
              <a:rPr lang="hr-HR" dirty="0" err="1">
                <a:cs typeface="Aldhabi" panose="01000000000000000000" pitchFamily="2" charset="-78"/>
                <a:hlinkClick r:id="rId7"/>
              </a:rPr>
              <a:t>license</a:t>
            </a:r>
            <a:endParaRPr lang="hr-HR" dirty="0">
              <a:cs typeface="Aldhabi" panose="01000000000000000000" pitchFamily="2" charset="-78"/>
            </a:endParaRPr>
          </a:p>
          <a:p>
            <a:pPr lvl="2"/>
            <a:r>
              <a:rPr lang="hr-HR" dirty="0" err="1">
                <a:cs typeface="Aldhabi" panose="01000000000000000000" pitchFamily="2" charset="-78"/>
                <a:hlinkClick r:id="rId8"/>
              </a:rPr>
              <a:t>Mozilla</a:t>
            </a:r>
            <a:r>
              <a:rPr lang="hr-HR" dirty="0">
                <a:cs typeface="Aldhabi" panose="01000000000000000000" pitchFamily="2" charset="-78"/>
                <a:hlinkClick r:id="rId8"/>
              </a:rPr>
              <a:t> </a:t>
            </a:r>
            <a:r>
              <a:rPr lang="hr-HR" dirty="0" err="1">
                <a:cs typeface="Aldhabi" panose="01000000000000000000" pitchFamily="2" charset="-78"/>
                <a:hlinkClick r:id="rId8"/>
              </a:rPr>
              <a:t>Public</a:t>
            </a:r>
            <a:r>
              <a:rPr lang="hr-HR" dirty="0">
                <a:cs typeface="Aldhabi" panose="01000000000000000000" pitchFamily="2" charset="-78"/>
                <a:hlinkClick r:id="rId8"/>
              </a:rPr>
              <a:t> </a:t>
            </a:r>
            <a:r>
              <a:rPr lang="hr-HR" dirty="0" err="1">
                <a:cs typeface="Aldhabi" panose="01000000000000000000" pitchFamily="2" charset="-78"/>
                <a:hlinkClick r:id="rId8"/>
              </a:rPr>
              <a:t>License</a:t>
            </a:r>
            <a:r>
              <a:rPr lang="hr-HR" dirty="0">
                <a:cs typeface="Aldhabi" panose="01000000000000000000" pitchFamily="2" charset="-78"/>
                <a:hlinkClick r:id="rId8"/>
              </a:rPr>
              <a:t> 2.0</a:t>
            </a:r>
            <a:endParaRPr lang="hr-HR" dirty="0">
              <a:cs typeface="Aldhabi" panose="01000000000000000000" pitchFamily="2" charset="-78"/>
            </a:endParaRPr>
          </a:p>
          <a:p>
            <a:pPr lvl="2"/>
            <a:r>
              <a:rPr lang="hr-HR" dirty="0" err="1">
                <a:cs typeface="Aldhabi" panose="01000000000000000000" pitchFamily="2" charset="-78"/>
                <a:hlinkClick r:id="rId9"/>
              </a:rPr>
              <a:t>Common</a:t>
            </a:r>
            <a:r>
              <a:rPr lang="hr-HR" dirty="0">
                <a:cs typeface="Aldhabi" panose="01000000000000000000" pitchFamily="2" charset="-78"/>
                <a:hlinkClick r:id="rId9"/>
              </a:rPr>
              <a:t> Development </a:t>
            </a:r>
            <a:r>
              <a:rPr lang="hr-HR" dirty="0" err="1">
                <a:cs typeface="Aldhabi" panose="01000000000000000000" pitchFamily="2" charset="-78"/>
                <a:hlinkClick r:id="rId9"/>
              </a:rPr>
              <a:t>and</a:t>
            </a:r>
            <a:r>
              <a:rPr lang="hr-HR" dirty="0">
                <a:cs typeface="Aldhabi" panose="01000000000000000000" pitchFamily="2" charset="-78"/>
                <a:hlinkClick r:id="rId9"/>
              </a:rPr>
              <a:t> </a:t>
            </a:r>
            <a:r>
              <a:rPr lang="hr-HR" dirty="0" err="1">
                <a:cs typeface="Aldhabi" panose="01000000000000000000" pitchFamily="2" charset="-78"/>
                <a:hlinkClick r:id="rId9"/>
              </a:rPr>
              <a:t>Distribution</a:t>
            </a:r>
            <a:r>
              <a:rPr lang="hr-HR" dirty="0">
                <a:cs typeface="Aldhabi" panose="01000000000000000000" pitchFamily="2" charset="-78"/>
                <a:hlinkClick r:id="rId9"/>
              </a:rPr>
              <a:t> </a:t>
            </a:r>
            <a:r>
              <a:rPr lang="hr-HR" dirty="0" err="1">
                <a:cs typeface="Aldhabi" panose="01000000000000000000" pitchFamily="2" charset="-78"/>
                <a:hlinkClick r:id="rId9"/>
              </a:rPr>
              <a:t>License</a:t>
            </a:r>
            <a:endParaRPr lang="hr-HR" dirty="0">
              <a:cs typeface="Aldhabi" panose="01000000000000000000" pitchFamily="2" charset="-78"/>
            </a:endParaRPr>
          </a:p>
          <a:p>
            <a:pPr lvl="2"/>
            <a:r>
              <a:rPr lang="hr-HR" dirty="0" err="1">
                <a:cs typeface="Aldhabi" panose="01000000000000000000" pitchFamily="2" charset="-78"/>
                <a:hlinkClick r:id="rId10"/>
              </a:rPr>
              <a:t>Eclipse</a:t>
            </a:r>
            <a:r>
              <a:rPr lang="hr-HR" dirty="0">
                <a:cs typeface="Aldhabi" panose="01000000000000000000" pitchFamily="2" charset="-78"/>
                <a:hlinkClick r:id="rId10"/>
              </a:rPr>
              <a:t> </a:t>
            </a:r>
            <a:r>
              <a:rPr lang="hr-HR" dirty="0" err="1">
                <a:cs typeface="Aldhabi" panose="01000000000000000000" pitchFamily="2" charset="-78"/>
                <a:hlinkClick r:id="rId10"/>
              </a:rPr>
              <a:t>Public</a:t>
            </a:r>
            <a:r>
              <a:rPr lang="hr-HR" dirty="0">
                <a:cs typeface="Aldhabi" panose="01000000000000000000" pitchFamily="2" charset="-78"/>
                <a:hlinkClick r:id="rId10"/>
              </a:rPr>
              <a:t> </a:t>
            </a:r>
            <a:r>
              <a:rPr lang="hr-HR" dirty="0" err="1">
                <a:cs typeface="Aldhabi" panose="01000000000000000000" pitchFamily="2" charset="-78"/>
                <a:hlinkClick r:id="rId10"/>
              </a:rPr>
              <a:t>License</a:t>
            </a:r>
            <a:endParaRPr lang="hr-HR" dirty="0">
              <a:cs typeface="Aldhabi" panose="01000000000000000000" pitchFamily="2" charset="-78"/>
            </a:endParaRPr>
          </a:p>
          <a:p>
            <a:pPr lvl="2"/>
            <a:endParaRPr lang="hr-HR" dirty="0"/>
          </a:p>
        </p:txBody>
      </p:sp>
    </p:spTree>
    <p:extLst>
      <p:ext uri="{BB962C8B-B14F-4D97-AF65-F5344CB8AC3E}">
        <p14:creationId xmlns:p14="http://schemas.microsoft.com/office/powerpoint/2010/main" val="286519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 2017 </a:t>
            </a:r>
            <a:r>
              <a:rPr lang="hr-HR" dirty="0" err="1" smtClean="0"/>
              <a:t>Community</a:t>
            </a:r>
            <a:endParaRPr lang="hr-HR" dirty="0"/>
          </a:p>
        </p:txBody>
      </p:sp>
      <p:sp>
        <p:nvSpPr>
          <p:cNvPr id="3" name="Content Placeholder 2"/>
          <p:cNvSpPr>
            <a:spLocks noGrp="1"/>
          </p:cNvSpPr>
          <p:nvPr>
            <p:ph idx="1"/>
          </p:nvPr>
        </p:nvSpPr>
        <p:spPr/>
        <p:txBody>
          <a:bodyPr>
            <a:normAutofit/>
          </a:bodyPr>
          <a:lstStyle/>
          <a:p>
            <a:r>
              <a:rPr lang="hr-HR" dirty="0" smtClean="0"/>
              <a:t>Za organizacije:</a:t>
            </a:r>
          </a:p>
          <a:p>
            <a:pPr lvl="1"/>
            <a:r>
              <a:rPr lang="hr-HR" dirty="0" smtClean="0"/>
              <a:t>Slobodan u svrhe edukacije i akademskog istraživanja</a:t>
            </a:r>
          </a:p>
          <a:p>
            <a:pPr lvl="1"/>
            <a:r>
              <a:rPr lang="hr-HR" dirty="0" smtClean="0"/>
              <a:t>Slobodan za razvoj ekstenzija za VS</a:t>
            </a:r>
          </a:p>
          <a:p>
            <a:pPr lvl="1"/>
            <a:r>
              <a:rPr lang="hr-HR" dirty="0" smtClean="0"/>
              <a:t>Slobodan za 5 korisnika za razvoj komercijalnih aplikacija ukoliko tvrtka ima:</a:t>
            </a:r>
          </a:p>
          <a:p>
            <a:pPr lvl="2"/>
            <a:r>
              <a:rPr lang="hr-HR" dirty="0"/>
              <a:t>M</a:t>
            </a:r>
            <a:r>
              <a:rPr lang="hr-HR" dirty="0" smtClean="0"/>
              <a:t>anje od 250 računala</a:t>
            </a:r>
          </a:p>
          <a:p>
            <a:pPr lvl="2"/>
            <a:r>
              <a:rPr lang="hr-HR" dirty="0" smtClean="0"/>
              <a:t>Manje od 1 000 000 USD prihoda godišnje</a:t>
            </a:r>
          </a:p>
          <a:p>
            <a:r>
              <a:rPr lang="hr-HR" dirty="0" smtClean="0"/>
              <a:t>Sve ostale verzije VS-a su ilegalne za korištenje, bez odgovarajuće licence</a:t>
            </a:r>
          </a:p>
          <a:p>
            <a:endParaRPr lang="hr-HR" dirty="0"/>
          </a:p>
        </p:txBody>
      </p:sp>
    </p:spTree>
    <p:extLst>
      <p:ext uri="{BB962C8B-B14F-4D97-AF65-F5344CB8AC3E}">
        <p14:creationId xmlns:p14="http://schemas.microsoft.com/office/powerpoint/2010/main" val="145612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IntelliSense</a:t>
            </a:r>
            <a:endParaRPr lang="hr-HR" dirty="0" smtClean="0"/>
          </a:p>
          <a:p>
            <a:pPr lvl="1"/>
            <a:r>
              <a:rPr lang="hr-HR" dirty="0" err="1" smtClean="0"/>
              <a:t>Code</a:t>
            </a:r>
            <a:r>
              <a:rPr lang="hr-HR" dirty="0" smtClean="0"/>
              <a:t> </a:t>
            </a:r>
            <a:r>
              <a:rPr lang="hr-HR" dirty="0" err="1" smtClean="0"/>
              <a:t>completition</a:t>
            </a:r>
            <a:endParaRPr lang="hr-HR" dirty="0" smtClean="0"/>
          </a:p>
          <a:p>
            <a:pPr lvl="1"/>
            <a:r>
              <a:rPr lang="hr-HR" dirty="0" err="1" smtClean="0"/>
              <a:t>Quick</a:t>
            </a:r>
            <a:r>
              <a:rPr lang="hr-HR" dirty="0" smtClean="0"/>
              <a:t> info</a:t>
            </a:r>
          </a:p>
          <a:p>
            <a:pPr lvl="1"/>
            <a:r>
              <a:rPr lang="hr-HR" dirty="0" err="1" smtClean="0"/>
              <a:t>Snippets</a:t>
            </a:r>
            <a:endParaRPr lang="hr-HR" dirty="0" smtClean="0"/>
          </a:p>
          <a:p>
            <a:pPr lvl="2"/>
            <a:r>
              <a:rPr lang="hr-HR" dirty="0" smtClean="0"/>
              <a:t>Kratice za kreiranje tipova ili import </a:t>
            </a:r>
            <a:r>
              <a:rPr lang="hr-HR" dirty="0" err="1" smtClean="0"/>
              <a:t>namespaceova</a:t>
            </a:r>
            <a:endParaRPr lang="hr-HR" dirty="0" smtClean="0"/>
          </a:p>
          <a:p>
            <a:pPr lvl="1"/>
            <a:r>
              <a:rPr lang="hr-HR" dirty="0" smtClean="0"/>
              <a:t>Kratica za ručno pozivanje: </a:t>
            </a:r>
            <a:r>
              <a:rPr lang="hr-HR" dirty="0" err="1" smtClean="0"/>
              <a:t>Ctrl</a:t>
            </a:r>
            <a:r>
              <a:rPr lang="hr-HR" dirty="0" smtClean="0"/>
              <a:t> + J, </a:t>
            </a:r>
            <a:r>
              <a:rPr lang="hr-HR" dirty="0" err="1" smtClean="0"/>
              <a:t>Ctrl</a:t>
            </a:r>
            <a:r>
              <a:rPr lang="hr-HR" dirty="0" smtClean="0"/>
              <a:t> + </a:t>
            </a:r>
            <a:r>
              <a:rPr lang="hr-HR" dirty="0" err="1" smtClean="0"/>
              <a:t>space</a:t>
            </a:r>
            <a:endParaRPr lang="hr-HR" dirty="0" smtClean="0"/>
          </a:p>
          <a:p>
            <a:r>
              <a:rPr lang="hr-HR" dirty="0" err="1" smtClean="0"/>
              <a:t>Refactoring</a:t>
            </a:r>
            <a:r>
              <a:rPr lang="hr-HR" dirty="0" smtClean="0"/>
              <a:t> </a:t>
            </a:r>
            <a:r>
              <a:rPr lang="hr-HR" dirty="0" err="1" smtClean="0"/>
              <a:t>tools</a:t>
            </a:r>
            <a:endParaRPr lang="hr-HR" dirty="0"/>
          </a:p>
          <a:p>
            <a:r>
              <a:rPr lang="hr-HR" dirty="0" err="1" smtClean="0"/>
              <a:t>Code</a:t>
            </a:r>
            <a:r>
              <a:rPr lang="hr-HR" dirty="0" smtClean="0"/>
              <a:t> </a:t>
            </a:r>
            <a:r>
              <a:rPr lang="hr-HR" dirty="0" err="1" smtClean="0"/>
              <a:t>analysis</a:t>
            </a:r>
            <a:endParaRPr lang="hr-HR" dirty="0" smtClean="0"/>
          </a:p>
          <a:p>
            <a:r>
              <a:rPr lang="hr-HR" dirty="0" err="1" smtClean="0"/>
              <a:t>Code</a:t>
            </a:r>
            <a:r>
              <a:rPr lang="hr-HR" dirty="0" smtClean="0"/>
              <a:t> </a:t>
            </a:r>
            <a:r>
              <a:rPr lang="hr-HR" dirty="0" err="1" smtClean="0"/>
              <a:t>metrics</a:t>
            </a:r>
            <a:endParaRPr lang="hr-HR" dirty="0" smtClean="0"/>
          </a:p>
          <a:p>
            <a:pPr marL="457200" lvl="1" indent="0">
              <a:buNone/>
            </a:pPr>
            <a:endParaRPr lang="hr-HR" dirty="0" smtClean="0"/>
          </a:p>
          <a:p>
            <a:pPr lvl="1"/>
            <a:endParaRPr lang="hr-HR" dirty="0"/>
          </a:p>
        </p:txBody>
      </p:sp>
    </p:spTree>
    <p:extLst>
      <p:ext uri="{BB962C8B-B14F-4D97-AF65-F5344CB8AC3E}">
        <p14:creationId xmlns:p14="http://schemas.microsoft.com/office/powerpoint/2010/main" val="212000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Designers</a:t>
            </a:r>
            <a:endParaRPr lang="hr-HR" dirty="0" smtClean="0"/>
          </a:p>
          <a:p>
            <a:pPr lvl="1"/>
            <a:r>
              <a:rPr lang="hr-HR" dirty="0" smtClean="0"/>
              <a:t>Alati za vizualni razvoj ili prikaz</a:t>
            </a:r>
          </a:p>
          <a:p>
            <a:pPr lvl="2"/>
            <a:r>
              <a:rPr lang="hr-HR" dirty="0" smtClean="0"/>
              <a:t>Web </a:t>
            </a:r>
            <a:r>
              <a:rPr lang="hr-HR" dirty="0" err="1" smtClean="0"/>
              <a:t>pages</a:t>
            </a:r>
            <a:endParaRPr lang="hr-HR" dirty="0" smtClean="0"/>
          </a:p>
          <a:p>
            <a:pPr lvl="2"/>
            <a:r>
              <a:rPr lang="hr-HR" dirty="0" err="1" smtClean="0"/>
              <a:t>Forms</a:t>
            </a:r>
            <a:endParaRPr lang="hr-HR" dirty="0" smtClean="0"/>
          </a:p>
          <a:p>
            <a:pPr lvl="2"/>
            <a:r>
              <a:rPr lang="hr-HR" dirty="0" smtClean="0"/>
              <a:t>WPF</a:t>
            </a:r>
          </a:p>
          <a:p>
            <a:pPr lvl="2"/>
            <a:r>
              <a:rPr lang="hr-HR" dirty="0" err="1" smtClean="0"/>
              <a:t>Database</a:t>
            </a:r>
            <a:r>
              <a:rPr lang="hr-HR" dirty="0" smtClean="0"/>
              <a:t> </a:t>
            </a:r>
            <a:r>
              <a:rPr lang="hr-HR" dirty="0" err="1" smtClean="0"/>
              <a:t>schema</a:t>
            </a:r>
            <a:endParaRPr lang="hr-HR" dirty="0" smtClean="0"/>
          </a:p>
          <a:p>
            <a:pPr lvl="2"/>
            <a:r>
              <a:rPr lang="hr-HR" dirty="0" smtClean="0"/>
              <a:t>…</a:t>
            </a:r>
          </a:p>
          <a:p>
            <a:pPr marL="457200" lvl="1" indent="0">
              <a:buNone/>
            </a:pPr>
            <a:endParaRPr lang="hr-HR" dirty="0" smtClean="0"/>
          </a:p>
          <a:p>
            <a:pPr lvl="1"/>
            <a:endParaRPr lang="hr-HR" dirty="0"/>
          </a:p>
        </p:txBody>
      </p:sp>
    </p:spTree>
    <p:extLst>
      <p:ext uri="{BB962C8B-B14F-4D97-AF65-F5344CB8AC3E}">
        <p14:creationId xmlns:p14="http://schemas.microsoft.com/office/powerpoint/2010/main" val="54026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Compile</a:t>
            </a:r>
            <a:r>
              <a:rPr lang="hr-HR" dirty="0" smtClean="0"/>
              <a:t> </a:t>
            </a:r>
            <a:r>
              <a:rPr lang="hr-HR" dirty="0" err="1" smtClean="0"/>
              <a:t>and</a:t>
            </a:r>
            <a:r>
              <a:rPr lang="hr-HR" dirty="0" smtClean="0"/>
              <a:t> </a:t>
            </a:r>
            <a:r>
              <a:rPr lang="hr-HR" dirty="0" err="1" smtClean="0"/>
              <a:t>debug</a:t>
            </a:r>
            <a:endParaRPr lang="hr-HR" dirty="0" smtClean="0"/>
          </a:p>
          <a:p>
            <a:pPr lvl="1"/>
            <a:r>
              <a:rPr lang="hr-HR" dirty="0" err="1" smtClean="0"/>
              <a:t>Kompajliranje</a:t>
            </a:r>
            <a:r>
              <a:rPr lang="hr-HR" dirty="0" smtClean="0"/>
              <a:t> i </a:t>
            </a:r>
            <a:r>
              <a:rPr lang="hr-HR" dirty="0" err="1" smtClean="0"/>
              <a:t>debugiranje</a:t>
            </a:r>
            <a:r>
              <a:rPr lang="hr-HR" dirty="0" smtClean="0"/>
              <a:t> na jedan klik</a:t>
            </a:r>
          </a:p>
          <a:p>
            <a:pPr lvl="1"/>
            <a:r>
              <a:rPr lang="hr-HR" dirty="0" err="1" smtClean="0"/>
              <a:t>Memory</a:t>
            </a:r>
            <a:r>
              <a:rPr lang="hr-HR" dirty="0" smtClean="0"/>
              <a:t> </a:t>
            </a:r>
            <a:r>
              <a:rPr lang="hr-HR" dirty="0" err="1" smtClean="0"/>
              <a:t>dump</a:t>
            </a:r>
            <a:endParaRPr lang="hr-HR" dirty="0" smtClean="0"/>
          </a:p>
          <a:p>
            <a:pPr lvl="1"/>
            <a:r>
              <a:rPr lang="hr-HR" dirty="0" err="1" smtClean="0"/>
              <a:t>Conditional</a:t>
            </a:r>
            <a:r>
              <a:rPr lang="hr-HR" dirty="0" smtClean="0"/>
              <a:t> </a:t>
            </a:r>
            <a:r>
              <a:rPr lang="hr-HR" dirty="0" err="1" smtClean="0"/>
              <a:t>breakpoints</a:t>
            </a:r>
            <a:r>
              <a:rPr lang="hr-HR" dirty="0" smtClean="0"/>
              <a:t>, </a:t>
            </a:r>
            <a:r>
              <a:rPr lang="hr-HR" dirty="0" err="1" smtClean="0"/>
              <a:t>watches</a:t>
            </a:r>
            <a:r>
              <a:rPr lang="hr-HR" dirty="0" smtClean="0"/>
              <a:t>, </a:t>
            </a:r>
            <a:r>
              <a:rPr lang="hr-HR" dirty="0" err="1" smtClean="0"/>
              <a:t>immediate</a:t>
            </a:r>
            <a:r>
              <a:rPr lang="hr-HR" dirty="0" smtClean="0"/>
              <a:t> window</a:t>
            </a:r>
          </a:p>
          <a:p>
            <a:r>
              <a:rPr lang="hr-HR" dirty="0" err="1" smtClean="0"/>
              <a:t>Performance</a:t>
            </a:r>
            <a:r>
              <a:rPr lang="hr-HR" dirty="0" smtClean="0"/>
              <a:t> </a:t>
            </a:r>
            <a:r>
              <a:rPr lang="hr-HR" dirty="0" err="1" smtClean="0"/>
              <a:t>and</a:t>
            </a:r>
            <a:r>
              <a:rPr lang="hr-HR" dirty="0" smtClean="0"/>
              <a:t> </a:t>
            </a:r>
            <a:r>
              <a:rPr lang="hr-HR" dirty="0" err="1" smtClean="0"/>
              <a:t>Diagnostics</a:t>
            </a:r>
            <a:r>
              <a:rPr lang="hr-HR" dirty="0" smtClean="0"/>
              <a:t> (</a:t>
            </a:r>
            <a:r>
              <a:rPr lang="hr-HR" dirty="0" err="1" smtClean="0"/>
              <a:t>profilers</a:t>
            </a:r>
            <a:r>
              <a:rPr lang="hr-HR" dirty="0" smtClean="0"/>
              <a:t>)</a:t>
            </a:r>
          </a:p>
          <a:p>
            <a:pPr marL="457200" lvl="1" indent="0">
              <a:buNone/>
            </a:pPr>
            <a:endParaRPr lang="hr-HR" dirty="0" smtClean="0"/>
          </a:p>
          <a:p>
            <a:pPr lvl="1"/>
            <a:endParaRPr lang="hr-HR" dirty="0"/>
          </a:p>
        </p:txBody>
      </p:sp>
    </p:spTree>
    <p:extLst>
      <p:ext uri="{BB962C8B-B14F-4D97-AF65-F5344CB8AC3E}">
        <p14:creationId xmlns:p14="http://schemas.microsoft.com/office/powerpoint/2010/main" val="47760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Version</a:t>
            </a:r>
            <a:r>
              <a:rPr lang="hr-HR" dirty="0" smtClean="0"/>
              <a:t> </a:t>
            </a:r>
            <a:r>
              <a:rPr lang="hr-HR" dirty="0" err="1" smtClean="0"/>
              <a:t>control</a:t>
            </a:r>
            <a:endParaRPr lang="hr-HR" dirty="0" smtClean="0"/>
          </a:p>
          <a:p>
            <a:pPr lvl="1"/>
            <a:r>
              <a:rPr lang="hr-HR" dirty="0" smtClean="0"/>
              <a:t>TFS</a:t>
            </a:r>
          </a:p>
          <a:p>
            <a:pPr lvl="1"/>
            <a:r>
              <a:rPr lang="hr-HR" dirty="0" smtClean="0"/>
              <a:t>SVN</a:t>
            </a:r>
          </a:p>
          <a:p>
            <a:pPr lvl="1"/>
            <a:r>
              <a:rPr lang="hr-HR" dirty="0" smtClean="0"/>
              <a:t>GIT</a:t>
            </a:r>
          </a:p>
          <a:p>
            <a:pPr marL="457200" lvl="1" indent="0">
              <a:buNone/>
            </a:pPr>
            <a:endParaRPr lang="hr-HR" dirty="0" smtClean="0"/>
          </a:p>
          <a:p>
            <a:pPr lvl="1"/>
            <a:endParaRPr lang="hr-HR" dirty="0"/>
          </a:p>
        </p:txBody>
      </p:sp>
    </p:spTree>
    <p:extLst>
      <p:ext uri="{BB962C8B-B14F-4D97-AF65-F5344CB8AC3E}">
        <p14:creationId xmlns:p14="http://schemas.microsoft.com/office/powerpoint/2010/main" val="2124280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4963</TotalTime>
  <Words>640</Words>
  <Application>Microsoft Office PowerPoint</Application>
  <PresentationFormat>Widescreen</PresentationFormat>
  <Paragraphs>126</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Aldhabi</vt:lpstr>
      <vt:lpstr>Arial</vt:lpstr>
      <vt:lpstr>Calibri</vt:lpstr>
      <vt:lpstr>Calibri Light</vt:lpstr>
      <vt:lpstr>Office Theme</vt:lpstr>
      <vt:lpstr>Visual studio</vt:lpstr>
      <vt:lpstr>Visual Studio</vt:lpstr>
      <vt:lpstr>Visual Studio</vt:lpstr>
      <vt:lpstr>Visual Studio 2017 Community</vt:lpstr>
      <vt:lpstr>Visual Studio 2017 Community</vt:lpstr>
      <vt:lpstr>Visual Studio</vt:lpstr>
      <vt:lpstr>Visual Studio</vt:lpstr>
      <vt:lpstr>Visual Studio</vt:lpstr>
      <vt:lpstr>Visual Studio</vt:lpstr>
      <vt:lpstr>Visual Studio</vt:lpstr>
      <vt:lpstr>Visual Studio Code</vt:lpstr>
      <vt:lpstr>Podrška za task runnere i package managere</vt:lpstr>
      <vt:lpstr>VS i Source Controle</vt:lpstr>
      <vt:lpstr>Microsoft ALM proizvodi</vt:lpstr>
      <vt:lpstr>VS ALM</vt:lpstr>
    </vt:vector>
  </TitlesOfParts>
  <Company>IN2 d.o.o.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 Marčinko</dc:creator>
  <cp:lastModifiedBy>Maro Marčinko</cp:lastModifiedBy>
  <cp:revision>26</cp:revision>
  <dcterms:created xsi:type="dcterms:W3CDTF">2017-04-03T13:43:26Z</dcterms:created>
  <dcterms:modified xsi:type="dcterms:W3CDTF">2017-05-01T12:58:14Z</dcterms:modified>
</cp:coreProperties>
</file>