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4" r:id="rId8"/>
    <p:sldId id="262" r:id="rId9"/>
    <p:sldId id="265" r:id="rId10"/>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66F22EF4-2DA8-4B83-8F25-7C5C32EC831A}"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242078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66F22EF4-2DA8-4B83-8F25-7C5C32EC831A}"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354336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66F22EF4-2DA8-4B83-8F25-7C5C32EC831A}"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411121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66F22EF4-2DA8-4B83-8F25-7C5C32EC831A}"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19101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22EF4-2DA8-4B83-8F25-7C5C32EC831A}"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120441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66F22EF4-2DA8-4B83-8F25-7C5C32EC831A}"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35067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66F22EF4-2DA8-4B83-8F25-7C5C32EC831A}"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220846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66F22EF4-2DA8-4B83-8F25-7C5C32EC831A}"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332999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22EF4-2DA8-4B83-8F25-7C5C32EC831A}"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146927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22EF4-2DA8-4B83-8F25-7C5C32EC831A}"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407616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22EF4-2DA8-4B83-8F25-7C5C32EC831A}"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0AC971B3-AC5C-47F5-B7C2-B13C2DE3782A}" type="slidenum">
              <a:rPr lang="hr-HR" smtClean="0"/>
              <a:t>‹#›</a:t>
            </a:fld>
            <a:endParaRPr lang="hr-HR"/>
          </a:p>
        </p:txBody>
      </p:sp>
    </p:spTree>
    <p:extLst>
      <p:ext uri="{BB962C8B-B14F-4D97-AF65-F5344CB8AC3E}">
        <p14:creationId xmlns:p14="http://schemas.microsoft.com/office/powerpoint/2010/main" val="351453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22EF4-2DA8-4B83-8F25-7C5C32EC831A}"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71B3-AC5C-47F5-B7C2-B13C2DE3782A}" type="slidenum">
              <a:rPr lang="hr-HR" smtClean="0"/>
              <a:t>‹#›</a:t>
            </a:fld>
            <a:endParaRPr lang="hr-HR"/>
          </a:p>
        </p:txBody>
      </p:sp>
    </p:spTree>
    <p:extLst>
      <p:ext uri="{BB962C8B-B14F-4D97-AF65-F5344CB8AC3E}">
        <p14:creationId xmlns:p14="http://schemas.microsoft.com/office/powerpoint/2010/main" val="3310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angularjs.org/api/ng/filter/uppercase" TargetMode="External"/><Relationship Id="rId3" Type="http://schemas.openxmlformats.org/officeDocument/2006/relationships/hyperlink" Target="https://docs.angularjs.org/api/ng/filter/currency" TargetMode="External"/><Relationship Id="rId7" Type="http://schemas.openxmlformats.org/officeDocument/2006/relationships/hyperlink" Target="https://docs.angularjs.org/api/ng/filter/lowercase" TargetMode="External"/><Relationship Id="rId2" Type="http://schemas.openxmlformats.org/officeDocument/2006/relationships/hyperlink" Target="https://docs.angularjs.org/api/ng/filter/filter" TargetMode="External"/><Relationship Id="rId1" Type="http://schemas.openxmlformats.org/officeDocument/2006/relationships/slideLayout" Target="../slideLayouts/slideLayout2.xml"/><Relationship Id="rId6" Type="http://schemas.openxmlformats.org/officeDocument/2006/relationships/hyperlink" Target="https://docs.angularjs.org/api/ng/filter/json" TargetMode="External"/><Relationship Id="rId5" Type="http://schemas.openxmlformats.org/officeDocument/2006/relationships/hyperlink" Target="https://docs.angularjs.org/api/ng/filter/date" TargetMode="External"/><Relationship Id="rId10" Type="http://schemas.openxmlformats.org/officeDocument/2006/relationships/hyperlink" Target="https://docs.angularjs.org/api/ng/filter/orderBy" TargetMode="External"/><Relationship Id="rId4" Type="http://schemas.openxmlformats.org/officeDocument/2006/relationships/hyperlink" Target="https://docs.angularjs.org/api/ng/filter/number" TargetMode="External"/><Relationship Id="rId9" Type="http://schemas.openxmlformats.org/officeDocument/2006/relationships/hyperlink" Target="https://docs.angularjs.org/api/ng/filter/limit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535" t="4176" r="27697" b="2733"/>
          <a:stretch/>
        </p:blipFill>
        <p:spPr>
          <a:xfrm>
            <a:off x="3158836" y="2616273"/>
            <a:ext cx="1625696" cy="1690255"/>
          </a:xfrm>
          <a:prstGeom prst="rect">
            <a:avLst/>
          </a:prstGeom>
        </p:spPr>
      </p:pic>
      <p:sp>
        <p:nvSpPr>
          <p:cNvPr id="2" name="Title 1"/>
          <p:cNvSpPr>
            <a:spLocks noGrp="1"/>
          </p:cNvSpPr>
          <p:nvPr>
            <p:ph type="ctrTitle"/>
          </p:nvPr>
        </p:nvSpPr>
        <p:spPr>
          <a:xfrm>
            <a:off x="1524000" y="171595"/>
            <a:ext cx="9144000" cy="2387600"/>
          </a:xfrm>
        </p:spPr>
        <p:txBody>
          <a:bodyPr/>
          <a:lstStyle/>
          <a:p>
            <a:r>
              <a:rPr lang="hr-HR" dirty="0" smtClean="0"/>
              <a:t>1-2 </a:t>
            </a:r>
            <a:r>
              <a:rPr lang="hr-HR" dirty="0" err="1" smtClean="0"/>
              <a:t>Angular</a:t>
            </a:r>
            <a:r>
              <a:rPr lang="hr-HR" dirty="0" smtClean="0"/>
              <a:t> povijest</a:t>
            </a:r>
            <a:endParaRPr lang="hr-HR" dirty="0"/>
          </a:p>
        </p:txBody>
      </p:sp>
      <p:sp>
        <p:nvSpPr>
          <p:cNvPr id="3" name="Subtitle 2"/>
          <p:cNvSpPr>
            <a:spLocks noGrp="1"/>
          </p:cNvSpPr>
          <p:nvPr>
            <p:ph type="subTitle" idx="1"/>
          </p:nvPr>
        </p:nvSpPr>
        <p:spPr>
          <a:xfrm>
            <a:off x="1524000" y="4802765"/>
            <a:ext cx="9144000" cy="1655762"/>
          </a:xfrm>
        </p:spPr>
        <p:txBody>
          <a:bodyPr>
            <a:normAutofit lnSpcReduction="10000"/>
          </a:bodyPr>
          <a:lstStyle/>
          <a:p>
            <a:r>
              <a:rPr lang="hr-HR" dirty="0" smtClean="0"/>
              <a:t>Maro Marčinko</a:t>
            </a:r>
          </a:p>
          <a:p>
            <a:r>
              <a:rPr lang="hr-HR" dirty="0" smtClean="0"/>
              <a:t>Matija Hrženjak</a:t>
            </a:r>
          </a:p>
          <a:p>
            <a:endParaRPr lang="hr-HR" dirty="0"/>
          </a:p>
          <a:p>
            <a:r>
              <a:rPr lang="hr-HR" dirty="0" smtClean="0"/>
              <a:t>IN2, 2017.</a:t>
            </a:r>
            <a:endParaRPr lang="hr-HR" dirty="0"/>
          </a:p>
        </p:txBody>
      </p:sp>
      <p:pic>
        <p:nvPicPr>
          <p:cNvPr id="8" name="Picture 7"/>
          <p:cNvPicPr>
            <a:picLocks noChangeAspect="1"/>
          </p:cNvPicPr>
          <p:nvPr/>
        </p:nvPicPr>
        <p:blipFill rotWithShape="1">
          <a:blip r:embed="rId3"/>
          <a:srcRect t="37740" b="36771"/>
          <a:stretch/>
        </p:blipFill>
        <p:spPr>
          <a:xfrm>
            <a:off x="5418556" y="2950876"/>
            <a:ext cx="4005820" cy="1021050"/>
          </a:xfrm>
          <a:prstGeom prst="rect">
            <a:avLst/>
          </a:prstGeom>
        </p:spPr>
      </p:pic>
    </p:spTree>
    <p:extLst>
      <p:ext uri="{BB962C8B-B14F-4D97-AF65-F5344CB8AC3E}">
        <p14:creationId xmlns:p14="http://schemas.microsoft.com/office/powerpoint/2010/main" val="277315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Angular</a:t>
            </a:r>
            <a:r>
              <a:rPr lang="hr-HR" dirty="0" smtClean="0"/>
              <a:t> povijest</a:t>
            </a:r>
            <a:endParaRPr lang="hr-HR" dirty="0"/>
          </a:p>
        </p:txBody>
      </p:sp>
      <p:sp>
        <p:nvSpPr>
          <p:cNvPr id="3" name="Content Placeholder 2"/>
          <p:cNvSpPr>
            <a:spLocks noGrp="1"/>
          </p:cNvSpPr>
          <p:nvPr>
            <p:ph idx="1"/>
          </p:nvPr>
        </p:nvSpPr>
        <p:spPr/>
        <p:txBody>
          <a:bodyPr>
            <a:normAutofit lnSpcReduction="10000"/>
          </a:bodyPr>
          <a:lstStyle/>
          <a:p>
            <a:r>
              <a:rPr lang="en-US" dirty="0"/>
              <a:t>AngularJS </a:t>
            </a:r>
            <a:r>
              <a:rPr lang="hr-HR" dirty="0" smtClean="0"/>
              <a:t>su razvili</a:t>
            </a:r>
            <a:r>
              <a:rPr lang="en-US" dirty="0" smtClean="0"/>
              <a:t> 2009 </a:t>
            </a:r>
            <a:r>
              <a:rPr lang="hr-HR" dirty="0" smtClean="0"/>
              <a:t>godine </a:t>
            </a:r>
            <a:r>
              <a:rPr lang="en-US" dirty="0" err="1" smtClean="0"/>
              <a:t>Misko</a:t>
            </a:r>
            <a:r>
              <a:rPr lang="en-US" dirty="0" smtClean="0"/>
              <a:t> </a:t>
            </a:r>
            <a:r>
              <a:rPr lang="en-US" dirty="0" err="1"/>
              <a:t>Hevery</a:t>
            </a:r>
            <a:r>
              <a:rPr lang="en-US" dirty="0"/>
              <a:t> </a:t>
            </a:r>
            <a:r>
              <a:rPr lang="hr-HR" dirty="0" smtClean="0"/>
              <a:t>i</a:t>
            </a:r>
            <a:r>
              <a:rPr lang="en-US" dirty="0" smtClean="0"/>
              <a:t> </a:t>
            </a:r>
            <a:r>
              <a:rPr lang="en-US" dirty="0"/>
              <a:t>Adam </a:t>
            </a:r>
            <a:r>
              <a:rPr lang="en-US" dirty="0" err="1"/>
              <a:t>Abrons</a:t>
            </a:r>
            <a:r>
              <a:rPr lang="en-US" dirty="0"/>
              <a:t> </a:t>
            </a:r>
            <a:r>
              <a:rPr lang="hr-HR" dirty="0" smtClean="0"/>
              <a:t>kod</a:t>
            </a:r>
            <a:r>
              <a:rPr lang="en-US" dirty="0" smtClean="0"/>
              <a:t> </a:t>
            </a:r>
            <a:r>
              <a:rPr lang="en-US" dirty="0"/>
              <a:t>Brat Tech </a:t>
            </a:r>
            <a:r>
              <a:rPr lang="en-US" dirty="0" smtClean="0"/>
              <a:t>LLC</a:t>
            </a:r>
            <a:endParaRPr lang="hr-HR" dirty="0" smtClean="0"/>
          </a:p>
          <a:p>
            <a:r>
              <a:rPr lang="hr-HR" dirty="0" smtClean="0"/>
              <a:t>Vlasnik</a:t>
            </a:r>
            <a:r>
              <a:rPr lang="en-US" dirty="0" smtClean="0"/>
              <a:t> </a:t>
            </a:r>
            <a:r>
              <a:rPr lang="hr-HR" dirty="0" smtClean="0"/>
              <a:t>je </a:t>
            </a:r>
            <a:r>
              <a:rPr lang="en-US" dirty="0" smtClean="0"/>
              <a:t>Google </a:t>
            </a:r>
            <a:r>
              <a:rPr lang="en-US" dirty="0"/>
              <a:t>( MIT License </a:t>
            </a:r>
            <a:r>
              <a:rPr lang="en-US" dirty="0" smtClean="0"/>
              <a:t>)</a:t>
            </a:r>
            <a:endParaRPr lang="hr-HR" dirty="0" smtClean="0"/>
          </a:p>
          <a:p>
            <a:r>
              <a:rPr lang="hr-HR" dirty="0" smtClean="0"/>
              <a:t>SPA aplikacija-Dinamičke web stranice</a:t>
            </a:r>
          </a:p>
          <a:p>
            <a:r>
              <a:rPr lang="hr-HR" dirty="0" smtClean="0"/>
              <a:t>2-way data </a:t>
            </a:r>
            <a:r>
              <a:rPr lang="hr-HR" dirty="0" err="1" smtClean="0"/>
              <a:t>binding</a:t>
            </a:r>
            <a:endParaRPr lang="hr-HR" dirty="0" smtClean="0"/>
          </a:p>
          <a:p>
            <a:r>
              <a:rPr lang="hr-HR" dirty="0" smtClean="0"/>
              <a:t>MVC </a:t>
            </a:r>
            <a:r>
              <a:rPr lang="hr-HR" dirty="0" err="1" smtClean="0"/>
              <a:t>pattern</a:t>
            </a:r>
            <a:endParaRPr lang="hr-HR" dirty="0" smtClean="0"/>
          </a:p>
          <a:p>
            <a:r>
              <a:rPr lang="hr-HR" dirty="0"/>
              <a:t>Ugrađena podrška za testiranje (vlastiti </a:t>
            </a:r>
            <a:r>
              <a:rPr lang="hr-HR" dirty="0" err="1"/>
              <a:t>IoC</a:t>
            </a:r>
            <a:r>
              <a:rPr lang="hr-HR" dirty="0"/>
              <a:t> - DI</a:t>
            </a:r>
            <a:r>
              <a:rPr lang="hr-HR" dirty="0" smtClean="0"/>
              <a:t>)</a:t>
            </a:r>
            <a:endParaRPr lang="hr-HR" dirty="0" smtClean="0"/>
          </a:p>
          <a:p>
            <a:r>
              <a:rPr lang="hr-HR" dirty="0" smtClean="0"/>
              <a:t>Podrška za </a:t>
            </a:r>
            <a:r>
              <a:rPr lang="hr-HR" dirty="0" err="1" smtClean="0"/>
              <a:t>form</a:t>
            </a:r>
            <a:r>
              <a:rPr lang="hr-HR" dirty="0" smtClean="0"/>
              <a:t> validaciju</a:t>
            </a:r>
          </a:p>
          <a:p>
            <a:r>
              <a:rPr lang="hr-HR" dirty="0" smtClean="0"/>
              <a:t>Ogroman </a:t>
            </a:r>
            <a:r>
              <a:rPr lang="hr-HR" dirty="0" err="1" smtClean="0"/>
              <a:t>community</a:t>
            </a:r>
            <a:endParaRPr lang="hr-HR" dirty="0" smtClean="0"/>
          </a:p>
          <a:p>
            <a:endParaRPr lang="hr-HR" dirty="0"/>
          </a:p>
        </p:txBody>
      </p:sp>
      <p:pic>
        <p:nvPicPr>
          <p:cNvPr id="1026" name="Picture 2" descr="Slikovni rezultat za angul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46" y="2897460"/>
            <a:ext cx="24384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8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Struktura </a:t>
            </a:r>
            <a:r>
              <a:rPr lang="hr-HR" dirty="0" err="1" smtClean="0"/>
              <a:t>Angular</a:t>
            </a:r>
            <a:r>
              <a:rPr lang="hr-HR" dirty="0" smtClean="0"/>
              <a:t> 1 projekta</a:t>
            </a:r>
            <a:endParaRPr lang="hr-HR" dirty="0"/>
          </a:p>
        </p:txBody>
      </p:sp>
      <p:pic>
        <p:nvPicPr>
          <p:cNvPr id="4" name="Content Placeholder 3"/>
          <p:cNvPicPr>
            <a:picLocks noGrp="1" noChangeAspect="1"/>
          </p:cNvPicPr>
          <p:nvPr>
            <p:ph idx="1"/>
          </p:nvPr>
        </p:nvPicPr>
        <p:blipFill>
          <a:blip r:embed="rId2"/>
          <a:stretch>
            <a:fillRect/>
          </a:stretch>
        </p:blipFill>
        <p:spPr>
          <a:xfrm>
            <a:off x="838200" y="1776046"/>
            <a:ext cx="10515600" cy="4070839"/>
          </a:xfrm>
          <a:prstGeom prst="rect">
            <a:avLst/>
          </a:prstGeom>
        </p:spPr>
      </p:pic>
    </p:spTree>
    <p:extLst>
      <p:ext uri="{BB962C8B-B14F-4D97-AF65-F5344CB8AC3E}">
        <p14:creationId xmlns:p14="http://schemas.microsoft.com/office/powerpoint/2010/main" val="141041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Controllers</a:t>
            </a:r>
            <a:endParaRPr lang="hr-HR" dirty="0"/>
          </a:p>
        </p:txBody>
      </p:sp>
      <p:pic>
        <p:nvPicPr>
          <p:cNvPr id="4" name="Content Placeholder 3"/>
          <p:cNvPicPr>
            <a:picLocks noGrp="1" noChangeAspect="1"/>
          </p:cNvPicPr>
          <p:nvPr>
            <p:ph idx="1"/>
          </p:nvPr>
        </p:nvPicPr>
        <p:blipFill>
          <a:blip r:embed="rId2"/>
          <a:stretch>
            <a:fillRect/>
          </a:stretch>
        </p:blipFill>
        <p:spPr>
          <a:xfrm>
            <a:off x="1120225" y="1825625"/>
            <a:ext cx="9951549" cy="4351338"/>
          </a:xfrm>
          <a:prstGeom prst="rect">
            <a:avLst/>
          </a:prstGeom>
        </p:spPr>
      </p:pic>
    </p:spTree>
    <p:extLst>
      <p:ext uri="{BB962C8B-B14F-4D97-AF65-F5344CB8AC3E}">
        <p14:creationId xmlns:p14="http://schemas.microsoft.com/office/powerpoint/2010/main" val="353027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Views</a:t>
            </a:r>
            <a:endParaRPr lang="hr-HR" dirty="0"/>
          </a:p>
        </p:txBody>
      </p:sp>
      <p:pic>
        <p:nvPicPr>
          <p:cNvPr id="4" name="Content Placeholder 3"/>
          <p:cNvPicPr>
            <a:picLocks noGrp="1" noChangeAspect="1"/>
          </p:cNvPicPr>
          <p:nvPr>
            <p:ph idx="1"/>
          </p:nvPr>
        </p:nvPicPr>
        <p:blipFill>
          <a:blip r:embed="rId2"/>
          <a:stretch>
            <a:fillRect/>
          </a:stretch>
        </p:blipFill>
        <p:spPr>
          <a:xfrm>
            <a:off x="1148055" y="1825625"/>
            <a:ext cx="9895889" cy="4351338"/>
          </a:xfrm>
          <a:prstGeom prst="rect">
            <a:avLst/>
          </a:prstGeom>
        </p:spPr>
      </p:pic>
    </p:spTree>
    <p:extLst>
      <p:ext uri="{BB962C8B-B14F-4D97-AF65-F5344CB8AC3E}">
        <p14:creationId xmlns:p14="http://schemas.microsoft.com/office/powerpoint/2010/main" val="16418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Services</a:t>
            </a:r>
            <a:endParaRPr lang="hr-HR" dirty="0"/>
          </a:p>
        </p:txBody>
      </p:sp>
      <p:pic>
        <p:nvPicPr>
          <p:cNvPr id="4" name="Content Placeholder 3"/>
          <p:cNvPicPr>
            <a:picLocks noGrp="1" noChangeAspect="1"/>
          </p:cNvPicPr>
          <p:nvPr>
            <p:ph idx="1"/>
          </p:nvPr>
        </p:nvPicPr>
        <p:blipFill>
          <a:blip r:embed="rId2"/>
          <a:stretch>
            <a:fillRect/>
          </a:stretch>
        </p:blipFill>
        <p:spPr>
          <a:xfrm>
            <a:off x="995117" y="1825625"/>
            <a:ext cx="10201765" cy="4351338"/>
          </a:xfrm>
          <a:prstGeom prst="rect">
            <a:avLst/>
          </a:prstGeom>
        </p:spPr>
      </p:pic>
    </p:spTree>
    <p:extLst>
      <p:ext uri="{BB962C8B-B14F-4D97-AF65-F5344CB8AC3E}">
        <p14:creationId xmlns:p14="http://schemas.microsoft.com/office/powerpoint/2010/main" val="270258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Services</a:t>
            </a:r>
            <a:endParaRPr lang="hr-HR" dirty="0"/>
          </a:p>
        </p:txBody>
      </p:sp>
      <p:sp>
        <p:nvSpPr>
          <p:cNvPr id="3" name="Content Placeholder 2"/>
          <p:cNvSpPr>
            <a:spLocks noGrp="1"/>
          </p:cNvSpPr>
          <p:nvPr>
            <p:ph idx="1"/>
          </p:nvPr>
        </p:nvSpPr>
        <p:spPr>
          <a:xfrm>
            <a:off x="838200" y="1825625"/>
            <a:ext cx="10515600" cy="1840684"/>
          </a:xfrm>
        </p:spPr>
        <p:txBody>
          <a:bodyPr>
            <a:normAutofit fontScale="92500" lnSpcReduction="20000"/>
          </a:bodyPr>
          <a:lstStyle/>
          <a:p>
            <a:r>
              <a:rPr lang="hr-HR" dirty="0" smtClean="0"/>
              <a:t>Q biblioteka – </a:t>
            </a:r>
            <a:r>
              <a:rPr lang="hr-HR" dirty="0" err="1" smtClean="0"/>
              <a:t>Promises</a:t>
            </a:r>
            <a:r>
              <a:rPr lang="hr-HR" dirty="0" smtClean="0"/>
              <a:t/>
            </a:r>
            <a:br>
              <a:rPr lang="hr-HR" dirty="0" smtClean="0"/>
            </a:br>
            <a:r>
              <a:rPr lang="hr-HR" dirty="0" smtClean="0"/>
              <a:t>*</a:t>
            </a:r>
            <a:r>
              <a:rPr lang="hr-HR" dirty="0" err="1" smtClean="0"/>
              <a:t>then</a:t>
            </a:r>
            <a:r>
              <a:rPr lang="hr-HR" dirty="0" smtClean="0"/>
              <a:t>(</a:t>
            </a:r>
            <a:r>
              <a:rPr lang="hr-HR" dirty="0" err="1" smtClean="0"/>
              <a:t>successCallback</a:t>
            </a:r>
            <a:r>
              <a:rPr lang="hr-HR" dirty="0" smtClean="0"/>
              <a:t>, [</a:t>
            </a:r>
            <a:r>
              <a:rPr lang="hr-HR" dirty="0" err="1" smtClean="0"/>
              <a:t>errorCallback</a:t>
            </a:r>
            <a:r>
              <a:rPr lang="hr-HR" dirty="0" smtClean="0"/>
              <a:t>], [</a:t>
            </a:r>
            <a:r>
              <a:rPr lang="hr-HR" dirty="0" err="1" smtClean="0"/>
              <a:t>notifyCallback</a:t>
            </a:r>
            <a:r>
              <a:rPr lang="hr-HR" dirty="0" smtClean="0"/>
              <a:t>])</a:t>
            </a:r>
            <a:br>
              <a:rPr lang="hr-HR" dirty="0" smtClean="0"/>
            </a:br>
            <a:r>
              <a:rPr lang="hr-HR" dirty="0" smtClean="0"/>
              <a:t>vs</a:t>
            </a:r>
            <a:br>
              <a:rPr lang="hr-HR" dirty="0" smtClean="0"/>
            </a:br>
            <a:r>
              <a:rPr lang="hr-HR" dirty="0" smtClean="0"/>
              <a:t>*</a:t>
            </a:r>
            <a:r>
              <a:rPr lang="hr-HR" dirty="0" err="1" smtClean="0"/>
              <a:t>success</a:t>
            </a:r>
            <a:r>
              <a:rPr lang="hr-HR" dirty="0" smtClean="0"/>
              <a:t>(x).</a:t>
            </a:r>
            <a:r>
              <a:rPr lang="hr-HR" dirty="0" err="1" smtClean="0"/>
              <a:t>error</a:t>
            </a:r>
            <a:r>
              <a:rPr lang="hr-HR" dirty="0" smtClean="0"/>
              <a:t>(*)</a:t>
            </a:r>
            <a:br>
              <a:rPr lang="hr-HR" dirty="0" smtClean="0"/>
            </a:br>
            <a:r>
              <a:rPr lang="hr-HR" dirty="0" smtClean="0"/>
              <a:t/>
            </a:r>
            <a:br>
              <a:rPr lang="hr-HR" dirty="0" smtClean="0"/>
            </a:br>
            <a:endParaRPr lang="hr-HR" dirty="0"/>
          </a:p>
        </p:txBody>
      </p:sp>
      <p:sp>
        <p:nvSpPr>
          <p:cNvPr id="4" name="Rectangle 3"/>
          <p:cNvSpPr/>
          <p:nvPr/>
        </p:nvSpPr>
        <p:spPr>
          <a:xfrm>
            <a:off x="838200" y="2966169"/>
            <a:ext cx="10515600" cy="3108543"/>
          </a:xfrm>
          <a:prstGeom prst="rect">
            <a:avLst/>
          </a:prstGeom>
        </p:spPr>
        <p:txBody>
          <a:bodyPr wrap="square">
            <a:spAutoFit/>
          </a:bodyPr>
          <a:lstStyle/>
          <a:p>
            <a:r>
              <a:rPr lang="hr-HR" sz="1400" dirty="0"/>
              <a:t>$</a:t>
            </a:r>
            <a:r>
              <a:rPr lang="hr-HR" sz="1400" dirty="0" err="1"/>
              <a:t>scope.loadCategory</a:t>
            </a:r>
            <a:r>
              <a:rPr lang="hr-HR" sz="1400" dirty="0"/>
              <a:t> = </a:t>
            </a:r>
            <a:r>
              <a:rPr lang="hr-HR" sz="1400" dirty="0" err="1"/>
              <a:t>function</a:t>
            </a:r>
            <a:r>
              <a:rPr lang="hr-HR" sz="1400" dirty="0"/>
              <a:t> () {</a:t>
            </a:r>
          </a:p>
          <a:p>
            <a:endParaRPr lang="hr-HR" sz="1400" dirty="0"/>
          </a:p>
          <a:p>
            <a:r>
              <a:rPr lang="hr-HR" sz="1400" dirty="0"/>
              <a:t>	    </a:t>
            </a:r>
            <a:r>
              <a:rPr lang="hr-HR" sz="1400" dirty="0" err="1"/>
              <a:t>if</a:t>
            </a:r>
            <a:r>
              <a:rPr lang="hr-HR" sz="1400" dirty="0"/>
              <a:t> ($</a:t>
            </a:r>
            <a:r>
              <a:rPr lang="hr-HR" sz="1400" dirty="0" err="1"/>
              <a:t>scope.categoryUrl</a:t>
            </a:r>
            <a:r>
              <a:rPr lang="hr-HR" sz="1400" dirty="0"/>
              <a:t> == "</a:t>
            </a:r>
            <a:r>
              <a:rPr lang="hr-HR" sz="1400" dirty="0" err="1"/>
              <a:t>unknown</a:t>
            </a:r>
            <a:r>
              <a:rPr lang="hr-HR" sz="1400" dirty="0"/>
              <a:t>") {</a:t>
            </a:r>
          </a:p>
          <a:p>
            <a:r>
              <a:rPr lang="hr-HR" sz="1400" dirty="0"/>
              <a:t>	        $</a:t>
            </a:r>
            <a:r>
              <a:rPr lang="hr-HR" sz="1400" dirty="0" err="1"/>
              <a:t>scope.wrongUrl</a:t>
            </a:r>
            <a:r>
              <a:rPr lang="hr-HR" sz="1400" dirty="0"/>
              <a:t> = </a:t>
            </a:r>
            <a:r>
              <a:rPr lang="hr-HR" sz="1400" dirty="0" err="1"/>
              <a:t>true</a:t>
            </a:r>
            <a:r>
              <a:rPr lang="hr-HR" sz="1400" dirty="0"/>
              <a:t>;</a:t>
            </a:r>
          </a:p>
          <a:p>
            <a:r>
              <a:rPr lang="hr-HR" sz="1400" dirty="0"/>
              <a:t>	        </a:t>
            </a:r>
            <a:r>
              <a:rPr lang="hr-HR" sz="1400" dirty="0" err="1"/>
              <a:t>return</a:t>
            </a:r>
            <a:r>
              <a:rPr lang="hr-HR" sz="1400" dirty="0"/>
              <a:t>;</a:t>
            </a:r>
          </a:p>
          <a:p>
            <a:r>
              <a:rPr lang="hr-HR" sz="1400" dirty="0"/>
              <a:t>	    }</a:t>
            </a:r>
          </a:p>
          <a:p>
            <a:endParaRPr lang="hr-HR" sz="1400" dirty="0"/>
          </a:p>
          <a:p>
            <a:r>
              <a:rPr lang="hr-HR" sz="1400" dirty="0"/>
              <a:t>	    </a:t>
            </a:r>
            <a:r>
              <a:rPr lang="hr-HR" sz="1400" dirty="0" err="1"/>
              <a:t>categoryService.getProducts</a:t>
            </a:r>
            <a:r>
              <a:rPr lang="hr-HR" sz="1400" dirty="0"/>
              <a:t>($</a:t>
            </a:r>
            <a:r>
              <a:rPr lang="hr-HR" sz="1400" dirty="0" err="1"/>
              <a:t>scope.categoryUrl</a:t>
            </a:r>
            <a:r>
              <a:rPr lang="hr-HR" sz="1400" dirty="0"/>
              <a:t>, </a:t>
            </a:r>
            <a:r>
              <a:rPr lang="hr-HR" sz="1400" dirty="0" smtClean="0"/>
              <a:t/>
            </a:r>
            <a:br>
              <a:rPr lang="hr-HR" sz="1400" dirty="0" smtClean="0"/>
            </a:br>
            <a:r>
              <a:rPr lang="hr-HR" sz="1400" dirty="0" smtClean="0"/>
              <a:t>				$</a:t>
            </a:r>
            <a:r>
              <a:rPr lang="hr-HR" sz="1400" dirty="0" err="1"/>
              <a:t>scope.currentPage</a:t>
            </a:r>
            <a:r>
              <a:rPr lang="hr-HR" sz="1400" dirty="0"/>
              <a:t>, </a:t>
            </a:r>
            <a:r>
              <a:rPr lang="hr-HR" sz="1400" dirty="0" smtClean="0"/>
              <a:t/>
            </a:r>
            <a:br>
              <a:rPr lang="hr-HR" sz="1400" dirty="0" smtClean="0"/>
            </a:br>
            <a:r>
              <a:rPr lang="hr-HR" sz="1400" dirty="0" smtClean="0"/>
              <a:t>				$</a:t>
            </a:r>
            <a:r>
              <a:rPr lang="hr-HR" sz="1400" dirty="0" err="1"/>
              <a:t>scope.sortOrder</a:t>
            </a:r>
            <a:r>
              <a:rPr lang="hr-HR" sz="1400" dirty="0"/>
              <a:t>, </a:t>
            </a:r>
            <a:r>
              <a:rPr lang="hr-HR" sz="1400" dirty="0" smtClean="0"/>
              <a:t/>
            </a:r>
            <a:br>
              <a:rPr lang="hr-HR" sz="1400" dirty="0" smtClean="0"/>
            </a:br>
            <a:r>
              <a:rPr lang="hr-HR" sz="1400" dirty="0" smtClean="0"/>
              <a:t>				$</a:t>
            </a:r>
            <a:r>
              <a:rPr lang="hr-HR" sz="1400" dirty="0" err="1"/>
              <a:t>scope.filters</a:t>
            </a:r>
            <a:r>
              <a:rPr lang="hr-HR" sz="1400" dirty="0" smtClean="0"/>
              <a:t>)</a:t>
            </a:r>
            <a:br>
              <a:rPr lang="hr-HR" sz="1400" dirty="0" smtClean="0"/>
            </a:br>
            <a:r>
              <a:rPr lang="hr-HR" sz="1400" dirty="0" smtClean="0"/>
              <a:t>		.</a:t>
            </a:r>
            <a:r>
              <a:rPr lang="hr-HR" sz="1400" dirty="0" err="1"/>
              <a:t>success</a:t>
            </a:r>
            <a:r>
              <a:rPr lang="hr-HR" sz="1400" dirty="0"/>
              <a:t>(</a:t>
            </a:r>
            <a:r>
              <a:rPr lang="hr-HR" sz="1400" dirty="0" err="1"/>
              <a:t>getItemsSuccessCallback</a:t>
            </a:r>
            <a:r>
              <a:rPr lang="hr-HR" sz="1400" dirty="0" smtClean="0"/>
              <a:t>)</a:t>
            </a:r>
            <a:br>
              <a:rPr lang="hr-HR" sz="1400" dirty="0" smtClean="0"/>
            </a:br>
            <a:r>
              <a:rPr lang="hr-HR" sz="1400" dirty="0" smtClean="0"/>
              <a:t>		.</a:t>
            </a:r>
            <a:r>
              <a:rPr lang="hr-HR" sz="1400" dirty="0" err="1"/>
              <a:t>error</a:t>
            </a:r>
            <a:r>
              <a:rPr lang="hr-HR" sz="1400" dirty="0"/>
              <a:t>(</a:t>
            </a:r>
            <a:r>
              <a:rPr lang="hr-HR" sz="1400" dirty="0" err="1"/>
              <a:t>errorCallback</a:t>
            </a:r>
            <a:r>
              <a:rPr lang="hr-HR" sz="1400" dirty="0"/>
              <a:t>);</a:t>
            </a:r>
          </a:p>
          <a:p>
            <a:r>
              <a:rPr lang="hr-HR" sz="1400" dirty="0"/>
              <a:t>	};</a:t>
            </a:r>
          </a:p>
        </p:txBody>
      </p:sp>
    </p:spTree>
    <p:extLst>
      <p:ext uri="{BB962C8B-B14F-4D97-AF65-F5344CB8AC3E}">
        <p14:creationId xmlns:p14="http://schemas.microsoft.com/office/powerpoint/2010/main" val="397919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Directives</a:t>
            </a:r>
            <a:endParaRPr lang="hr-HR" dirty="0"/>
          </a:p>
        </p:txBody>
      </p:sp>
      <p:sp>
        <p:nvSpPr>
          <p:cNvPr id="6" name="Content Placeholder 5"/>
          <p:cNvSpPr>
            <a:spLocks noGrp="1"/>
          </p:cNvSpPr>
          <p:nvPr>
            <p:ph idx="1"/>
          </p:nvPr>
        </p:nvSpPr>
        <p:spPr/>
        <p:txBody>
          <a:bodyPr/>
          <a:lstStyle/>
          <a:p>
            <a:endParaRPr lang="hr-HR"/>
          </a:p>
        </p:txBody>
      </p:sp>
      <p:pic>
        <p:nvPicPr>
          <p:cNvPr id="7" name="Picture 6"/>
          <p:cNvPicPr>
            <a:picLocks noChangeAspect="1"/>
          </p:cNvPicPr>
          <p:nvPr/>
        </p:nvPicPr>
        <p:blipFill>
          <a:blip r:embed="rId2"/>
          <a:stretch>
            <a:fillRect/>
          </a:stretch>
        </p:blipFill>
        <p:spPr>
          <a:xfrm>
            <a:off x="838199" y="1825625"/>
            <a:ext cx="10515601" cy="4351338"/>
          </a:xfrm>
          <a:prstGeom prst="rect">
            <a:avLst/>
          </a:prstGeom>
        </p:spPr>
      </p:pic>
    </p:spTree>
    <p:extLst>
      <p:ext uri="{BB962C8B-B14F-4D97-AF65-F5344CB8AC3E}">
        <p14:creationId xmlns:p14="http://schemas.microsoft.com/office/powerpoint/2010/main" val="329182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Filters</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5306803"/>
              </p:ext>
            </p:extLst>
          </p:nvPr>
        </p:nvGraphicFramePr>
        <p:xfrm>
          <a:off x="838200" y="1393371"/>
          <a:ext cx="10515600" cy="4783593"/>
        </p:xfrm>
        <a:graphic>
          <a:graphicData uri="http://schemas.openxmlformats.org/drawingml/2006/table">
            <a:tbl>
              <a:tblPr/>
              <a:tblGrid>
                <a:gridCol w="5257800"/>
                <a:gridCol w="5257800"/>
              </a:tblGrid>
              <a:tr h="210268">
                <a:tc>
                  <a:txBody>
                    <a:bodyPr/>
                    <a:lstStyle/>
                    <a:p>
                      <a:pPr algn="l"/>
                      <a:r>
                        <a:rPr lang="hr-HR" sz="900">
                          <a:effectLst/>
                        </a:rPr>
                        <a:t>Name</a:t>
                      </a:r>
                    </a:p>
                  </a:txBody>
                  <a:tcPr marL="47817" marR="47817" marT="23908" marB="23908" anchor="ctr">
                    <a:lnL>
                      <a:noFill/>
                    </a:lnL>
                    <a:lnR>
                      <a:noFill/>
                    </a:lnR>
                    <a:lnT>
                      <a:noFill/>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hr-HR" sz="900">
                          <a:effectLst/>
                        </a:rPr>
                        <a:t>Description</a:t>
                      </a:r>
                    </a:p>
                  </a:txBody>
                  <a:tcPr marL="47817" marR="47817" marT="23908" marB="23908" anchor="ctr">
                    <a:lnL>
                      <a:noFill/>
                    </a:lnL>
                    <a:lnR>
                      <a:noFill/>
                    </a:lnR>
                    <a:lnT>
                      <a:noFill/>
                    </a:lnT>
                    <a:lnB w="9525" cap="flat" cmpd="sng" algn="ctr">
                      <a:solidFill>
                        <a:srgbClr val="EEEEEE"/>
                      </a:solidFill>
                      <a:prstDash val="solid"/>
                      <a:round/>
                      <a:headEnd type="none" w="med" len="med"/>
                      <a:tailEnd type="none" w="med" len="med"/>
                    </a:lnB>
                    <a:solidFill>
                      <a:srgbClr val="FFFFFF"/>
                    </a:solidFill>
                  </a:tcPr>
                </a:tc>
              </a:tr>
              <a:tr h="403013">
                <a:tc>
                  <a:txBody>
                    <a:bodyPr/>
                    <a:lstStyle/>
                    <a:p>
                      <a:pPr fontAlgn="t"/>
                      <a:r>
                        <a:rPr lang="hr-HR" sz="900" u="none" strike="noStrike">
                          <a:solidFill>
                            <a:srgbClr val="428BCA"/>
                          </a:solidFill>
                          <a:effectLst/>
                          <a:hlinkClick r:id="rId2"/>
                        </a:rPr>
                        <a:t>filter</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a:effectLst/>
                        </a:rPr>
                        <a:t>Selects a subset of items from </a:t>
                      </a:r>
                      <a:r>
                        <a:rPr lang="en-US" sz="900">
                          <a:solidFill>
                            <a:srgbClr val="333333"/>
                          </a:solidFill>
                          <a:effectLst/>
                        </a:rPr>
                        <a:t>array</a:t>
                      </a:r>
                      <a:r>
                        <a:rPr lang="en-US" sz="900">
                          <a:effectLst/>
                        </a:rPr>
                        <a:t> and returns it as a new array.</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60714">
                <a:tc>
                  <a:txBody>
                    <a:bodyPr/>
                    <a:lstStyle/>
                    <a:p>
                      <a:pPr fontAlgn="t"/>
                      <a:r>
                        <a:rPr lang="hr-HR" sz="900" u="none" strike="noStrike">
                          <a:solidFill>
                            <a:srgbClr val="428BCA"/>
                          </a:solidFill>
                          <a:effectLst/>
                          <a:hlinkClick r:id="rId3"/>
                        </a:rPr>
                        <a:t>currency</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a:effectLst/>
                        </a:rPr>
                        <a:t>Formats a number as a currency (ie $1,234.56). When no currency symbol is provided, default symbol for current locale is used.</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245313">
                <a:tc>
                  <a:txBody>
                    <a:bodyPr/>
                    <a:lstStyle/>
                    <a:p>
                      <a:pPr fontAlgn="t"/>
                      <a:r>
                        <a:rPr lang="hr-HR" sz="900" u="none" strike="noStrike">
                          <a:solidFill>
                            <a:srgbClr val="428BCA"/>
                          </a:solidFill>
                          <a:effectLst/>
                          <a:hlinkClick r:id="rId4"/>
                        </a:rPr>
                        <a:t>number</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a:effectLst/>
                        </a:rPr>
                        <a:t>Formats a number as text.</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03013">
                <a:tc>
                  <a:txBody>
                    <a:bodyPr/>
                    <a:lstStyle/>
                    <a:p>
                      <a:pPr fontAlgn="t"/>
                      <a:r>
                        <a:rPr lang="hr-HR" sz="900" u="none" strike="noStrike">
                          <a:solidFill>
                            <a:srgbClr val="428BCA"/>
                          </a:solidFill>
                          <a:effectLst/>
                          <a:hlinkClick r:id="rId5"/>
                        </a:rPr>
                        <a:t>date</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a:effectLst/>
                        </a:rPr>
                        <a:t>Formats </a:t>
                      </a:r>
                      <a:r>
                        <a:rPr lang="en-US" sz="900">
                          <a:solidFill>
                            <a:srgbClr val="333333"/>
                          </a:solidFill>
                          <a:effectLst/>
                        </a:rPr>
                        <a:t>date</a:t>
                      </a:r>
                      <a:r>
                        <a:rPr lang="en-US" sz="900">
                          <a:effectLst/>
                        </a:rPr>
                        <a:t> to a string based on the requested </a:t>
                      </a:r>
                      <a:r>
                        <a:rPr lang="en-US" sz="900">
                          <a:solidFill>
                            <a:srgbClr val="333333"/>
                          </a:solidFill>
                          <a:effectLst/>
                        </a:rPr>
                        <a:t>format</a:t>
                      </a:r>
                      <a:r>
                        <a:rPr lang="en-US" sz="900">
                          <a:effectLst/>
                        </a:rPr>
                        <a:t>.</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03013">
                <a:tc>
                  <a:txBody>
                    <a:bodyPr/>
                    <a:lstStyle/>
                    <a:p>
                      <a:pPr fontAlgn="t"/>
                      <a:r>
                        <a:rPr lang="hr-HR" sz="900" u="none" strike="noStrike">
                          <a:solidFill>
                            <a:srgbClr val="428BCA"/>
                          </a:solidFill>
                          <a:effectLst/>
                          <a:hlinkClick r:id="rId6"/>
                        </a:rPr>
                        <a:t>json</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a:effectLst/>
                        </a:rPr>
                        <a:t>Allows you to convert a JavaScript object into JSON string.</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245313">
                <a:tc>
                  <a:txBody>
                    <a:bodyPr/>
                    <a:lstStyle/>
                    <a:p>
                      <a:pPr fontAlgn="t"/>
                      <a:r>
                        <a:rPr lang="hr-HR" sz="900" u="none" strike="noStrike">
                          <a:solidFill>
                            <a:srgbClr val="428BCA"/>
                          </a:solidFill>
                          <a:effectLst/>
                          <a:hlinkClick r:id="rId7"/>
                        </a:rPr>
                        <a:t>lowercase</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hr-HR" sz="900">
                          <a:effectLst/>
                        </a:rPr>
                        <a:t>Converts string to lowercase.</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245313">
                <a:tc>
                  <a:txBody>
                    <a:bodyPr/>
                    <a:lstStyle/>
                    <a:p>
                      <a:pPr fontAlgn="t"/>
                      <a:r>
                        <a:rPr lang="hr-HR" sz="900" u="none" strike="noStrike">
                          <a:solidFill>
                            <a:srgbClr val="428BCA"/>
                          </a:solidFill>
                          <a:effectLst/>
                          <a:hlinkClick r:id="rId8"/>
                        </a:rPr>
                        <a:t>uppercase</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hr-HR" sz="900">
                          <a:effectLst/>
                        </a:rPr>
                        <a:t>Converts string to uppercase.</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349218">
                <a:tc>
                  <a:txBody>
                    <a:bodyPr/>
                    <a:lstStyle/>
                    <a:p>
                      <a:pPr fontAlgn="t"/>
                      <a:r>
                        <a:rPr lang="hr-HR" sz="900" u="none" strike="noStrike">
                          <a:solidFill>
                            <a:srgbClr val="428BCA"/>
                          </a:solidFill>
                          <a:effectLst/>
                          <a:hlinkClick r:id="rId9"/>
                        </a:rPr>
                        <a:t>limitTo</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a:effectLst/>
                        </a:rPr>
                        <a:t>Creates a new array or string containing only a specified number of elements. The elements are taken from either the beginning or the end of the source array, string or number, as specified by the value and sign (positive or negative) of </a:t>
                      </a:r>
                      <a:r>
                        <a:rPr lang="en-US" sz="900">
                          <a:solidFill>
                            <a:srgbClr val="333333"/>
                          </a:solidFill>
                          <a:effectLst/>
                        </a:rPr>
                        <a:t>limit</a:t>
                      </a:r>
                      <a:r>
                        <a:rPr lang="en-US" sz="900">
                          <a:effectLst/>
                        </a:rPr>
                        <a:t>. Other array-like objects are also supported (e.g. array subclasses, NodeLists, jqLite/jQuery collections etc). If a number is used as input, it is converted to a string.</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18415">
                <a:tc>
                  <a:txBody>
                    <a:bodyPr/>
                    <a:lstStyle/>
                    <a:p>
                      <a:pPr fontAlgn="t"/>
                      <a:r>
                        <a:rPr lang="hr-HR" sz="900" u="none" strike="noStrike">
                          <a:solidFill>
                            <a:srgbClr val="428BCA"/>
                          </a:solidFill>
                          <a:effectLst/>
                          <a:hlinkClick r:id="rId10"/>
                        </a:rPr>
                        <a:t>orderBy</a:t>
                      </a:r>
                      <a:endParaRPr lang="hr-HR" sz="900">
                        <a:effectLst/>
                      </a:endParaRP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900" dirty="0">
                          <a:effectLst/>
                        </a:rPr>
                        <a:t>Returns an array containing the items from the specified </a:t>
                      </a:r>
                      <a:r>
                        <a:rPr lang="en-US" sz="900" dirty="0">
                          <a:solidFill>
                            <a:srgbClr val="333333"/>
                          </a:solidFill>
                          <a:effectLst/>
                        </a:rPr>
                        <a:t>collection</a:t>
                      </a:r>
                      <a:r>
                        <a:rPr lang="en-US" sz="900" dirty="0">
                          <a:effectLst/>
                        </a:rPr>
                        <a:t>, ordered by a </a:t>
                      </a:r>
                      <a:r>
                        <a:rPr lang="en-US" sz="900" dirty="0">
                          <a:solidFill>
                            <a:srgbClr val="333333"/>
                          </a:solidFill>
                          <a:effectLst/>
                        </a:rPr>
                        <a:t>comparator</a:t>
                      </a:r>
                      <a:r>
                        <a:rPr lang="en-US" sz="900" dirty="0">
                          <a:effectLst/>
                        </a:rPr>
                        <a:t> function based on the values computed using the </a:t>
                      </a:r>
                      <a:r>
                        <a:rPr lang="en-US" sz="900" dirty="0">
                          <a:solidFill>
                            <a:srgbClr val="333333"/>
                          </a:solidFill>
                          <a:effectLst/>
                        </a:rPr>
                        <a:t>expression</a:t>
                      </a:r>
                      <a:r>
                        <a:rPr lang="en-US" sz="900" dirty="0">
                          <a:effectLst/>
                        </a:rPr>
                        <a:t> predicate.</a:t>
                      </a:r>
                    </a:p>
                  </a:txBody>
                  <a:tcPr marL="39847" marR="39847" marT="39847" marB="3984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6351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206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1-2 Angular povijest</vt:lpstr>
      <vt:lpstr>Angular povijest</vt:lpstr>
      <vt:lpstr>Struktura Angular 1 projekta</vt:lpstr>
      <vt:lpstr>Controllers</vt:lpstr>
      <vt:lpstr>Views</vt:lpstr>
      <vt:lpstr>Services</vt:lpstr>
      <vt:lpstr>Services</vt:lpstr>
      <vt:lpstr>Directives</vt:lpstr>
      <vt:lpstr>Filters</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 Marčinko</dc:creator>
  <cp:lastModifiedBy>Maro Marcinko</cp:lastModifiedBy>
  <cp:revision>45</cp:revision>
  <dcterms:created xsi:type="dcterms:W3CDTF">2017-04-03T13:45:13Z</dcterms:created>
  <dcterms:modified xsi:type="dcterms:W3CDTF">2017-05-01T21:04:42Z</dcterms:modified>
</cp:coreProperties>
</file>