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1" r:id="rId2"/>
    <p:sldId id="258" r:id="rId3"/>
    <p:sldId id="259" r:id="rId4"/>
    <p:sldId id="260" r:id="rId5"/>
    <p:sldId id="261" r:id="rId6"/>
    <p:sldId id="272" r:id="rId7"/>
    <p:sldId id="263" r:id="rId8"/>
    <p:sldId id="275" r:id="rId9"/>
    <p:sldId id="276" r:id="rId10"/>
    <p:sldId id="278" r:id="rId11"/>
    <p:sldId id="277" r:id="rId12"/>
    <p:sldId id="265" r:id="rId13"/>
    <p:sldId id="266" r:id="rId14"/>
    <p:sldId id="267" r:id="rId15"/>
    <p:sldId id="270" r:id="rId16"/>
    <p:sldId id="271" r:id="rId17"/>
    <p:sldId id="274" r:id="rId18"/>
    <p:sldId id="262" r:id="rId19"/>
    <p:sldId id="257" r:id="rId20"/>
    <p:sldId id="279" r:id="rId21"/>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6"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99C4B-131F-44C7-9192-173D28B840E6}" type="datetimeFigureOut">
              <a:rPr lang="hr-HR" smtClean="0"/>
              <a:t>2.5.2017.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B50E0-CD38-4D20-957B-0AC75134BF07}" type="slidenum">
              <a:rPr lang="hr-HR" smtClean="0"/>
              <a:t>‹#›</a:t>
            </a:fld>
            <a:endParaRPr lang="hr-HR"/>
          </a:p>
        </p:txBody>
      </p:sp>
    </p:spTree>
    <p:extLst>
      <p:ext uri="{BB962C8B-B14F-4D97-AF65-F5344CB8AC3E}">
        <p14:creationId xmlns:p14="http://schemas.microsoft.com/office/powerpoint/2010/main" val="233077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POVIJEST</a:t>
            </a:r>
            <a:r>
              <a:rPr lang="hr-HR" baseline="0" dirty="0" smtClean="0"/>
              <a:t> PO VERZIJAMA C#-a (</a:t>
            </a:r>
            <a:r>
              <a:rPr lang="hr-HR" baseline="0" dirty="0" err="1" smtClean="0"/>
              <a:t>generics</a:t>
            </a:r>
            <a:r>
              <a:rPr lang="hr-HR" baseline="0" dirty="0" smtClean="0"/>
              <a:t> itd.)</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2</a:t>
            </a:fld>
            <a:endParaRPr lang="hr-HR"/>
          </a:p>
        </p:txBody>
      </p:sp>
    </p:spTree>
    <p:extLst>
      <p:ext uri="{BB962C8B-B14F-4D97-AF65-F5344CB8AC3E}">
        <p14:creationId xmlns:p14="http://schemas.microsoft.com/office/powerpoint/2010/main" val="417842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7</a:t>
            </a:fld>
            <a:endParaRPr lang="hr-HR"/>
          </a:p>
        </p:txBody>
      </p:sp>
    </p:spTree>
    <p:extLst>
      <p:ext uri="{BB962C8B-B14F-4D97-AF65-F5344CB8AC3E}">
        <p14:creationId xmlns:p14="http://schemas.microsoft.com/office/powerpoint/2010/main" val="358664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8</a:t>
            </a:fld>
            <a:endParaRPr lang="hr-HR"/>
          </a:p>
        </p:txBody>
      </p:sp>
    </p:spTree>
    <p:extLst>
      <p:ext uri="{BB962C8B-B14F-4D97-AF65-F5344CB8AC3E}">
        <p14:creationId xmlns:p14="http://schemas.microsoft.com/office/powerpoint/2010/main" val="400418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9</a:t>
            </a:fld>
            <a:endParaRPr lang="hr-HR"/>
          </a:p>
        </p:txBody>
      </p:sp>
    </p:spTree>
    <p:extLst>
      <p:ext uri="{BB962C8B-B14F-4D97-AF65-F5344CB8AC3E}">
        <p14:creationId xmlns:p14="http://schemas.microsoft.com/office/powerpoint/2010/main" val="205293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11</a:t>
            </a:fld>
            <a:endParaRPr lang="hr-HR"/>
          </a:p>
        </p:txBody>
      </p:sp>
    </p:spTree>
    <p:extLst>
      <p:ext uri="{BB962C8B-B14F-4D97-AF65-F5344CB8AC3E}">
        <p14:creationId xmlns:p14="http://schemas.microsoft.com/office/powerpoint/2010/main" val="349682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Visual Studio Test Professional 2015 provides access to the test hub in Visual Studio Team Foundation Server and Visual Studio Online. Coordinate all test management activities including test planning, authoring, execution, and tracking from a central location. The test hub gives product owners and business analysts critical insight into progress against the defined acceptance criteria and quality metrics.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3B95FDCD-520A-40CC-98D9-F64FA784BBEB}" type="slidenum">
              <a:rPr lang="hr-HR" smtClean="0"/>
              <a:t>15</a:t>
            </a:fld>
            <a:endParaRPr lang="hr-HR"/>
          </a:p>
        </p:txBody>
      </p:sp>
    </p:spTree>
    <p:extLst>
      <p:ext uri="{BB962C8B-B14F-4D97-AF65-F5344CB8AC3E}">
        <p14:creationId xmlns:p14="http://schemas.microsoft.com/office/powerpoint/2010/main" val="380953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17</a:t>
            </a:fld>
            <a:endParaRPr lang="hr-HR"/>
          </a:p>
        </p:txBody>
      </p:sp>
    </p:spTree>
    <p:extLst>
      <p:ext uri="{BB962C8B-B14F-4D97-AF65-F5344CB8AC3E}">
        <p14:creationId xmlns:p14="http://schemas.microsoft.com/office/powerpoint/2010/main" val="410563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42603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412145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27835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7986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6F6D18-14D9-4839-AD4E-F9C57A5B3B13}"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64781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E96F6D18-14D9-4839-AD4E-F9C57A5B3B13}"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1996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E96F6D18-14D9-4839-AD4E-F9C57A5B3B13}" type="datetimeFigureOut">
              <a:rPr lang="hr-HR" smtClean="0"/>
              <a:t>2.5.2017.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410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E96F6D18-14D9-4839-AD4E-F9C57A5B3B13}" type="datetimeFigureOut">
              <a:rPr lang="hr-HR" smtClean="0"/>
              <a:t>2.5.2017.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69323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F6D18-14D9-4839-AD4E-F9C57A5B3B13}" type="datetimeFigureOut">
              <a:rPr lang="hr-HR" smtClean="0"/>
              <a:t>2.5.2017.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647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9443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7920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F6D18-14D9-4839-AD4E-F9C57A5B3B13}" type="datetimeFigureOut">
              <a:rPr lang="hr-HR" smtClean="0"/>
              <a:t>2.5.2017.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9C29C-0EBF-4F16-9A27-B824728F442C}" type="slidenum">
              <a:rPr lang="hr-HR" smtClean="0"/>
              <a:t>‹#›</a:t>
            </a:fld>
            <a:endParaRPr lang="hr-HR"/>
          </a:p>
        </p:txBody>
      </p:sp>
    </p:spTree>
    <p:extLst>
      <p:ext uri="{BB962C8B-B14F-4D97-AF65-F5344CB8AC3E}">
        <p14:creationId xmlns:p14="http://schemas.microsoft.com/office/powerpoint/2010/main" val="297201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pensource.org/licenses/MPL-2.0" TargetMode="External"/><Relationship Id="rId3" Type="http://schemas.openxmlformats.org/officeDocument/2006/relationships/hyperlink" Target="https://opensource.org/licenses/BSD-3-Clause" TargetMode="External"/><Relationship Id="rId7" Type="http://schemas.openxmlformats.org/officeDocument/2006/relationships/hyperlink" Target="https://opensource.org/licenses/MIT" TargetMode="External"/><Relationship Id="rId2" Type="http://schemas.openxmlformats.org/officeDocument/2006/relationships/hyperlink" Target="https://opensource.org/licenses/Apache-2.0" TargetMode="External"/><Relationship Id="rId1" Type="http://schemas.openxmlformats.org/officeDocument/2006/relationships/slideLayout" Target="../slideLayouts/slideLayout2.xml"/><Relationship Id="rId6" Type="http://schemas.openxmlformats.org/officeDocument/2006/relationships/hyperlink" Target="https://opensource.org/licenses/lgpl-license" TargetMode="External"/><Relationship Id="rId5" Type="http://schemas.openxmlformats.org/officeDocument/2006/relationships/hyperlink" Target="https://opensource.org/licenses/gpl-license" TargetMode="External"/><Relationship Id="rId10" Type="http://schemas.openxmlformats.org/officeDocument/2006/relationships/hyperlink" Target="https://opensource.org/licenses/EPL-1.0" TargetMode="External"/><Relationship Id="rId4" Type="http://schemas.openxmlformats.org/officeDocument/2006/relationships/hyperlink" Target="https://opensource.org/licenses/BSD-2-Clause" TargetMode="External"/><Relationship Id="rId9" Type="http://schemas.openxmlformats.org/officeDocument/2006/relationships/hyperlink" Target="https://opensource.org/licenses/CDDL-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visualstudio.com/vs/compa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sdn.microsoft.com/en-us/library/5ss5z206.aspx" TargetMode="External"/><Relationship Id="rId3" Type="http://schemas.openxmlformats.org/officeDocument/2006/relationships/hyperlink" Target="https://msdn.microsoft.com/en-us/library/0s21cwxk.aspx" TargetMode="External"/><Relationship Id="rId7" Type="http://schemas.openxmlformats.org/officeDocument/2006/relationships/hyperlink" Target="https://msdn.microsoft.com/en-us/library/0c7wac46.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sdn.microsoft.com/en-us/library/fb3dyx26.aspx" TargetMode="External"/><Relationship Id="rId5" Type="http://schemas.openxmlformats.org/officeDocument/2006/relationships/hyperlink" Target="https://msdn.microsoft.com/en-us/library/a5adyhe9.aspx" TargetMode="External"/><Relationship Id="rId4" Type="http://schemas.openxmlformats.org/officeDocument/2006/relationships/hyperlink" Target="https://msdn.microsoft.com/en-us/library/6kxxabwd.aspx" TargetMode="Externa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ms229042(v=vs.110).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smtClean="0"/>
              <a:t>1-3 ALATI U RAZVOJU</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9033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lstStyle/>
          <a:p>
            <a:endParaRPr lang="hr-H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13" y="450314"/>
            <a:ext cx="11009169" cy="5726649"/>
          </a:xfrm>
          <a:prstGeom prst="rect">
            <a:avLst/>
          </a:prstGeom>
        </p:spPr>
      </p:pic>
    </p:spTree>
    <p:extLst>
      <p:ext uri="{BB962C8B-B14F-4D97-AF65-F5344CB8AC3E}">
        <p14:creationId xmlns:p14="http://schemas.microsoft.com/office/powerpoint/2010/main" val="25749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Code</a:t>
            </a:r>
            <a:r>
              <a:rPr lang="hr-HR" dirty="0" smtClean="0"/>
              <a:t> </a:t>
            </a:r>
            <a:r>
              <a:rPr lang="hr-HR" dirty="0" err="1" smtClean="0"/>
              <a:t>metrics</a:t>
            </a:r>
            <a:endParaRPr lang="hr-HR" dirty="0" smtClean="0"/>
          </a:p>
          <a:p>
            <a:pPr marL="457200" lvl="1" indent="0">
              <a:buNone/>
            </a:pPr>
            <a:endParaRPr lang="hr-HR" dirty="0" smtClean="0"/>
          </a:p>
          <a:p>
            <a:pPr lvl="1"/>
            <a:endParaRPr lang="hr-H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2511425"/>
            <a:ext cx="9725025" cy="3800475"/>
          </a:xfrm>
          <a:prstGeom prst="rect">
            <a:avLst/>
          </a:prstGeom>
        </p:spPr>
      </p:pic>
    </p:spTree>
    <p:extLst>
      <p:ext uri="{BB962C8B-B14F-4D97-AF65-F5344CB8AC3E}">
        <p14:creationId xmlns:p14="http://schemas.microsoft.com/office/powerpoint/2010/main" val="60234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6670964" y="1825625"/>
            <a:ext cx="4682835" cy="4351338"/>
          </a:xfrm>
        </p:spPr>
        <p:txBody>
          <a:bodyPr/>
          <a:lstStyle/>
          <a:p>
            <a:r>
              <a:rPr lang="hr-HR" dirty="0" err="1" smtClean="0"/>
              <a:t>Designers</a:t>
            </a:r>
            <a:endParaRPr lang="hr-HR" dirty="0" smtClean="0"/>
          </a:p>
          <a:p>
            <a:pPr lvl="1"/>
            <a:r>
              <a:rPr lang="hr-HR" dirty="0" smtClean="0"/>
              <a:t>Alati za vizualni razvoj ili prikaz</a:t>
            </a:r>
          </a:p>
          <a:p>
            <a:pPr lvl="1"/>
            <a:r>
              <a:rPr lang="hr-HR" dirty="0" smtClean="0"/>
              <a:t>Web </a:t>
            </a:r>
            <a:r>
              <a:rPr lang="hr-HR" dirty="0" err="1" smtClean="0"/>
              <a:t>pages</a:t>
            </a:r>
            <a:endParaRPr lang="hr-HR" dirty="0" smtClean="0"/>
          </a:p>
          <a:p>
            <a:pPr lvl="1"/>
            <a:r>
              <a:rPr lang="hr-HR" dirty="0" err="1" smtClean="0"/>
              <a:t>Forms</a:t>
            </a:r>
            <a:endParaRPr lang="hr-HR" dirty="0" smtClean="0"/>
          </a:p>
          <a:p>
            <a:pPr lvl="1"/>
            <a:r>
              <a:rPr lang="hr-HR" dirty="0" smtClean="0"/>
              <a:t>WPF</a:t>
            </a:r>
          </a:p>
          <a:p>
            <a:pPr lvl="1"/>
            <a:r>
              <a:rPr lang="hr-HR" dirty="0" err="1" smtClean="0"/>
              <a:t>Database</a:t>
            </a:r>
            <a:r>
              <a:rPr lang="hr-HR" dirty="0" smtClean="0"/>
              <a:t> </a:t>
            </a:r>
            <a:r>
              <a:rPr lang="hr-HR" dirty="0" err="1" smtClean="0"/>
              <a:t>schema</a:t>
            </a:r>
            <a:endParaRPr lang="hr-HR" dirty="0" smtClean="0"/>
          </a:p>
          <a:p>
            <a:pPr lvl="1"/>
            <a:r>
              <a:rPr lang="hr-HR" dirty="0" smtClean="0"/>
              <a:t>…</a:t>
            </a:r>
          </a:p>
          <a:p>
            <a:pPr marL="457200" lvl="1" indent="0">
              <a:buNone/>
            </a:pPr>
            <a:endParaRPr lang="hr-HR" dirty="0" smtClean="0"/>
          </a:p>
          <a:p>
            <a:pPr lvl="1"/>
            <a:endParaRPr lang="hr-H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72" y="1422761"/>
            <a:ext cx="5974365" cy="4998821"/>
          </a:xfrm>
          <a:prstGeom prst="rect">
            <a:avLst/>
          </a:prstGeom>
        </p:spPr>
      </p:pic>
    </p:spTree>
    <p:extLst>
      <p:ext uri="{BB962C8B-B14F-4D97-AF65-F5344CB8AC3E}">
        <p14:creationId xmlns:p14="http://schemas.microsoft.com/office/powerpoint/2010/main" val="54026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Compile</a:t>
            </a:r>
            <a:r>
              <a:rPr lang="hr-HR" dirty="0" smtClean="0"/>
              <a:t> </a:t>
            </a:r>
            <a:r>
              <a:rPr lang="hr-HR" dirty="0" err="1" smtClean="0"/>
              <a:t>and</a:t>
            </a:r>
            <a:r>
              <a:rPr lang="hr-HR" dirty="0" smtClean="0"/>
              <a:t> </a:t>
            </a:r>
            <a:r>
              <a:rPr lang="hr-HR" dirty="0" err="1" smtClean="0"/>
              <a:t>debug</a:t>
            </a:r>
            <a:endParaRPr lang="hr-HR" dirty="0" smtClean="0"/>
          </a:p>
          <a:p>
            <a:pPr lvl="1"/>
            <a:r>
              <a:rPr lang="hr-HR" dirty="0" err="1" smtClean="0"/>
              <a:t>Kompajliranje</a:t>
            </a:r>
            <a:r>
              <a:rPr lang="hr-HR" dirty="0" smtClean="0"/>
              <a:t> i </a:t>
            </a:r>
            <a:r>
              <a:rPr lang="hr-HR" dirty="0" err="1" smtClean="0"/>
              <a:t>debugiranje</a:t>
            </a:r>
            <a:r>
              <a:rPr lang="hr-HR" dirty="0" smtClean="0"/>
              <a:t> na jedan klik</a:t>
            </a:r>
          </a:p>
          <a:p>
            <a:pPr lvl="1"/>
            <a:r>
              <a:rPr lang="hr-HR" dirty="0" smtClean="0"/>
              <a:t>Mogućnost kreiranja </a:t>
            </a:r>
            <a:r>
              <a:rPr lang="hr-HR" dirty="0" err="1" smtClean="0"/>
              <a:t>Memory</a:t>
            </a:r>
            <a:r>
              <a:rPr lang="hr-HR" dirty="0" smtClean="0"/>
              <a:t> </a:t>
            </a:r>
            <a:r>
              <a:rPr lang="hr-HR" dirty="0" err="1" smtClean="0"/>
              <a:t>dumpa</a:t>
            </a:r>
            <a:endParaRPr lang="hr-HR" dirty="0" smtClean="0"/>
          </a:p>
          <a:p>
            <a:pPr lvl="1"/>
            <a:r>
              <a:rPr lang="hr-HR" dirty="0" err="1" smtClean="0"/>
              <a:t>Conditional</a:t>
            </a:r>
            <a:r>
              <a:rPr lang="hr-HR" dirty="0" smtClean="0"/>
              <a:t> </a:t>
            </a:r>
            <a:r>
              <a:rPr lang="hr-HR" dirty="0" err="1" smtClean="0"/>
              <a:t>breakpoints</a:t>
            </a:r>
            <a:r>
              <a:rPr lang="hr-HR" dirty="0" smtClean="0"/>
              <a:t>, </a:t>
            </a:r>
            <a:r>
              <a:rPr lang="hr-HR" dirty="0" err="1" smtClean="0"/>
              <a:t>watches</a:t>
            </a:r>
            <a:r>
              <a:rPr lang="hr-HR" dirty="0" smtClean="0"/>
              <a:t>, </a:t>
            </a:r>
            <a:r>
              <a:rPr lang="hr-HR" dirty="0" err="1" smtClean="0"/>
              <a:t>immediate</a:t>
            </a:r>
            <a:r>
              <a:rPr lang="hr-HR" dirty="0" smtClean="0"/>
              <a:t> window</a:t>
            </a:r>
          </a:p>
          <a:p>
            <a:r>
              <a:rPr lang="hr-HR" dirty="0" err="1" smtClean="0"/>
              <a:t>Performance</a:t>
            </a:r>
            <a:r>
              <a:rPr lang="hr-HR" dirty="0" smtClean="0"/>
              <a:t> </a:t>
            </a:r>
            <a:r>
              <a:rPr lang="hr-HR" dirty="0" err="1" smtClean="0"/>
              <a:t>and</a:t>
            </a:r>
            <a:r>
              <a:rPr lang="hr-HR" dirty="0" smtClean="0"/>
              <a:t> </a:t>
            </a:r>
            <a:r>
              <a:rPr lang="hr-HR" dirty="0" err="1" smtClean="0"/>
              <a:t>Diagnostics</a:t>
            </a:r>
            <a:r>
              <a:rPr lang="hr-HR" dirty="0" smtClean="0"/>
              <a:t> (</a:t>
            </a:r>
            <a:r>
              <a:rPr lang="hr-HR" dirty="0" err="1" smtClean="0"/>
              <a:t>profilers</a:t>
            </a:r>
            <a:r>
              <a:rPr lang="hr-HR" dirty="0" smtClean="0"/>
              <a:t>)</a:t>
            </a:r>
          </a:p>
          <a:p>
            <a:pPr lvl="1"/>
            <a:r>
              <a:rPr lang="hr-HR" dirty="0" smtClean="0"/>
              <a:t>Prate rad CPU-a, korištenje memorije i druge podatke o radu aplikacije</a:t>
            </a:r>
          </a:p>
          <a:p>
            <a:pPr marL="457200" lvl="1" indent="0">
              <a:buNone/>
            </a:pPr>
            <a:endParaRPr lang="hr-HR" dirty="0" smtClean="0"/>
          </a:p>
          <a:p>
            <a:pPr lvl="1"/>
            <a:endParaRPr lang="hr-HR" dirty="0"/>
          </a:p>
        </p:txBody>
      </p:sp>
    </p:spTree>
    <p:extLst>
      <p:ext uri="{BB962C8B-B14F-4D97-AF65-F5344CB8AC3E}">
        <p14:creationId xmlns:p14="http://schemas.microsoft.com/office/powerpoint/2010/main" val="47760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838200" y="1825625"/>
            <a:ext cx="4139045" cy="4351338"/>
          </a:xfrm>
        </p:spPr>
        <p:txBody>
          <a:bodyPr/>
          <a:lstStyle/>
          <a:p>
            <a:r>
              <a:rPr lang="hr-HR" dirty="0" err="1" smtClean="0"/>
              <a:t>Source</a:t>
            </a:r>
            <a:r>
              <a:rPr lang="hr-HR" dirty="0" smtClean="0"/>
              <a:t> </a:t>
            </a:r>
            <a:r>
              <a:rPr lang="hr-HR" dirty="0" err="1" smtClean="0"/>
              <a:t>control</a:t>
            </a:r>
            <a:endParaRPr lang="hr-HR" dirty="0" smtClean="0"/>
          </a:p>
          <a:p>
            <a:pPr lvl="1"/>
            <a:r>
              <a:rPr lang="hr-HR" dirty="0" smtClean="0"/>
              <a:t>TFS, SVN, GIT</a:t>
            </a:r>
          </a:p>
          <a:p>
            <a:pPr lvl="1"/>
            <a:r>
              <a:rPr lang="hr-HR" dirty="0" smtClean="0"/>
              <a:t>Služi za </a:t>
            </a:r>
            <a:r>
              <a:rPr lang="hr-HR" dirty="0" err="1" smtClean="0"/>
              <a:t>verzioniranje</a:t>
            </a:r>
            <a:r>
              <a:rPr lang="hr-HR" dirty="0" smtClean="0"/>
              <a:t> koda i razvoj u timskom okruženju</a:t>
            </a:r>
          </a:p>
          <a:p>
            <a:pPr marL="457200" lvl="1" indent="0">
              <a:buNone/>
            </a:pPr>
            <a:endParaRPr lang="hr-HR" dirty="0" smtClean="0"/>
          </a:p>
          <a:p>
            <a:pPr lvl="1"/>
            <a:endParaRPr lang="hr-H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609" y="3092594"/>
            <a:ext cx="7142885" cy="3440380"/>
          </a:xfrm>
          <a:prstGeom prst="rect">
            <a:avLst/>
          </a:prstGeom>
        </p:spPr>
      </p:pic>
    </p:spTree>
    <p:extLst>
      <p:ext uri="{BB962C8B-B14F-4D97-AF65-F5344CB8AC3E}">
        <p14:creationId xmlns:p14="http://schemas.microsoft.com/office/powerpoint/2010/main" val="212428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Microsoft ALM proizvodi</a:t>
            </a:r>
            <a:endParaRPr lang="hr-HR" dirty="0"/>
          </a:p>
        </p:txBody>
      </p:sp>
      <p:sp>
        <p:nvSpPr>
          <p:cNvPr id="3" name="Content Placeholder 2"/>
          <p:cNvSpPr>
            <a:spLocks noGrp="1"/>
          </p:cNvSpPr>
          <p:nvPr>
            <p:ph sz="quarter" idx="1"/>
          </p:nvPr>
        </p:nvSpPr>
        <p:spPr/>
        <p:txBody>
          <a:bodyPr>
            <a:normAutofit/>
          </a:bodyPr>
          <a:lstStyle/>
          <a:p>
            <a:r>
              <a:rPr lang="hr-HR" dirty="0" smtClean="0"/>
              <a:t>Visual Studio (IDE)</a:t>
            </a:r>
          </a:p>
          <a:p>
            <a:r>
              <a:rPr lang="hr-HR" dirty="0" smtClean="0"/>
              <a:t>Visual Studio Test Professional</a:t>
            </a:r>
          </a:p>
          <a:p>
            <a:pPr lvl="1"/>
            <a:r>
              <a:rPr lang="hr-HR" dirty="0"/>
              <a:t>Continuous delivery </a:t>
            </a:r>
            <a:endParaRPr lang="hr-HR" dirty="0" smtClean="0"/>
          </a:p>
          <a:p>
            <a:pPr lvl="1"/>
            <a:r>
              <a:rPr lang="hr-HR" dirty="0" smtClean="0"/>
              <a:t>Alat za test timove – upravljanje, kreiranje, izvršavanje i reporting</a:t>
            </a:r>
          </a:p>
          <a:p>
            <a:pPr lvl="1"/>
            <a:r>
              <a:rPr lang="hr-HR" dirty="0"/>
              <a:t>Microsoft Test Manager</a:t>
            </a:r>
          </a:p>
          <a:p>
            <a:pPr lvl="2"/>
            <a:r>
              <a:rPr lang="hr-HR" dirty="0" smtClean="0"/>
              <a:t>Pokretanje</a:t>
            </a:r>
            <a:r>
              <a:rPr lang="en-US" dirty="0" smtClean="0"/>
              <a:t>, </a:t>
            </a:r>
            <a:r>
              <a:rPr lang="hr-HR" dirty="0" smtClean="0"/>
              <a:t>snimanje-slanje rezultata ručnih testova, user acceptance testers</a:t>
            </a:r>
          </a:p>
          <a:p>
            <a:r>
              <a:rPr lang="hr-HR" dirty="0" smtClean="0"/>
              <a:t>Team Foundation Server</a:t>
            </a:r>
          </a:p>
          <a:p>
            <a:pPr lvl="1"/>
            <a:r>
              <a:rPr lang="hr-HR" dirty="0" smtClean="0"/>
              <a:t>Source Control, Data Storage, Builds</a:t>
            </a:r>
          </a:p>
          <a:p>
            <a:r>
              <a:rPr lang="hr-HR" dirty="0" smtClean="0"/>
              <a:t>Visual Studio Lab Management</a:t>
            </a:r>
          </a:p>
          <a:p>
            <a:pPr lvl="1"/>
            <a:r>
              <a:rPr lang="hr-HR" dirty="0" smtClean="0"/>
              <a:t>Upravljanje virtualnim okruženjima od strane testera</a:t>
            </a:r>
            <a:endParaRPr lang="hr-HR" dirty="0"/>
          </a:p>
        </p:txBody>
      </p:sp>
    </p:spTree>
    <p:extLst>
      <p:ext uri="{BB962C8B-B14F-4D97-AF65-F5344CB8AC3E}">
        <p14:creationId xmlns:p14="http://schemas.microsoft.com/office/powerpoint/2010/main" val="58867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VS ALM</a:t>
            </a:r>
            <a:endParaRPr lang="hr-HR" dirty="0"/>
          </a:p>
        </p:txBody>
      </p:sp>
      <p:sp>
        <p:nvSpPr>
          <p:cNvPr id="3" name="Content Placeholder 2"/>
          <p:cNvSpPr>
            <a:spLocks noGrp="1"/>
          </p:cNvSpPr>
          <p:nvPr>
            <p:ph sz="quarter" idx="1"/>
          </p:nvPr>
        </p:nvSpPr>
        <p:spPr/>
        <p:txBody>
          <a:bodyPr>
            <a:normAutofit fontScale="92500"/>
          </a:bodyPr>
          <a:lstStyle/>
          <a:p>
            <a:r>
              <a:rPr lang="hr-HR" dirty="0" smtClean="0"/>
              <a:t>Primjena uspješnih praksa u upravljanju životom jedne aplikacije-sustava</a:t>
            </a:r>
          </a:p>
          <a:p>
            <a:pPr lvl="1"/>
            <a:r>
              <a:rPr lang="hr-HR" dirty="0" smtClean="0"/>
              <a:t>Planiranje i nadgledanje rada</a:t>
            </a:r>
          </a:p>
          <a:p>
            <a:pPr lvl="1"/>
            <a:r>
              <a:rPr lang="hr-HR" dirty="0" smtClean="0"/>
              <a:t>Dizajniranje funkcionalnosti (arhitekturalni dijagrami za vidljivost kritičnih dijelova)</a:t>
            </a:r>
          </a:p>
          <a:p>
            <a:pPr lvl="1"/>
            <a:r>
              <a:rPr lang="hr-HR" dirty="0" smtClean="0"/>
              <a:t>Kodiranje, testiranje, debugiranje, analiza i profiling</a:t>
            </a:r>
          </a:p>
          <a:p>
            <a:pPr lvl="1"/>
            <a:r>
              <a:rPr lang="hr-HR" dirty="0" smtClean="0"/>
              <a:t>Builds</a:t>
            </a:r>
          </a:p>
          <a:p>
            <a:pPr lvl="2"/>
            <a:r>
              <a:rPr lang="hr-HR" dirty="0" smtClean="0"/>
              <a:t>Integrirani (Daily, Continous)</a:t>
            </a:r>
          </a:p>
          <a:p>
            <a:pPr lvl="1"/>
            <a:r>
              <a:rPr lang="hr-HR" dirty="0" smtClean="0"/>
              <a:t>Test</a:t>
            </a:r>
          </a:p>
          <a:p>
            <a:pPr lvl="2"/>
            <a:r>
              <a:rPr lang="hr-HR" dirty="0" smtClean="0"/>
              <a:t>Automatizirani ili ručni</a:t>
            </a:r>
          </a:p>
          <a:p>
            <a:pPr lvl="2"/>
            <a:r>
              <a:rPr lang="hr-HR" dirty="0" smtClean="0"/>
              <a:t>Performance i stress tests</a:t>
            </a:r>
          </a:p>
          <a:p>
            <a:pPr lvl="1"/>
            <a:r>
              <a:rPr lang="hr-HR" dirty="0" smtClean="0"/>
              <a:t>Deploy</a:t>
            </a:r>
          </a:p>
          <a:p>
            <a:pPr lvl="1"/>
            <a:r>
              <a:rPr lang="hr-HR" dirty="0" smtClean="0"/>
              <a:t>Release Management</a:t>
            </a:r>
            <a:endParaRPr lang="hr-HR" dirty="0"/>
          </a:p>
        </p:txBody>
      </p:sp>
    </p:spTree>
    <p:extLst>
      <p:ext uri="{BB962C8B-B14F-4D97-AF65-F5344CB8AC3E}">
        <p14:creationId xmlns:p14="http://schemas.microsoft.com/office/powerpoint/2010/main" val="195894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Pregled verzija</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5295450"/>
              </p:ext>
            </p:extLst>
          </p:nvPr>
        </p:nvGraphicFramePr>
        <p:xfrm>
          <a:off x="838200" y="1984664"/>
          <a:ext cx="10515599" cy="4395358"/>
        </p:xfrm>
        <a:graphic>
          <a:graphicData uri="http://schemas.openxmlformats.org/drawingml/2006/table">
            <a:tbl>
              <a:tblPr>
                <a:tableStyleId>{5C22544A-7EE6-4342-B048-85BDC9FD1C3A}</a:tableStyleId>
              </a:tblPr>
              <a:tblGrid>
                <a:gridCol w="2304006"/>
                <a:gridCol w="913986"/>
                <a:gridCol w="1580435"/>
                <a:gridCol w="1161523"/>
                <a:gridCol w="1694682"/>
                <a:gridCol w="1275773"/>
                <a:gridCol w="1585194"/>
              </a:tblGrid>
              <a:tr h="879071">
                <a:tc>
                  <a:txBody>
                    <a:bodyPr/>
                    <a:lstStyle/>
                    <a:p>
                      <a:pPr algn="ctr" fontAlgn="ctr"/>
                      <a:r>
                        <a:rPr lang="hr-HR" sz="1400" b="1" u="none" strike="noStrike" dirty="0" err="1">
                          <a:effectLst/>
                        </a:rPr>
                        <a:t>Product</a:t>
                      </a:r>
                      <a:r>
                        <a:rPr lang="hr-HR" sz="1400" b="1" u="none" strike="noStrike" dirty="0">
                          <a:effectLst/>
                        </a:rPr>
                        <a:t> </a:t>
                      </a:r>
                      <a:r>
                        <a:rPr lang="hr-HR" sz="1400" b="1" u="none" strike="noStrike" dirty="0" err="1">
                          <a:effectLst/>
                        </a:rPr>
                        <a:t>name</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Version</a:t>
                      </a:r>
                      <a:r>
                        <a:rPr lang="hr-HR" sz="1400" b="1" u="none" strike="noStrike" dirty="0">
                          <a:effectLst/>
                        </a:rPr>
                        <a:t> </a:t>
                      </a:r>
                      <a:r>
                        <a:rPr lang="hr-HR" sz="1400" b="1" u="none" strike="noStrike" dirty="0" err="1">
                          <a:effectLst/>
                        </a:rPr>
                        <a:t>number</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Supported</a:t>
                      </a:r>
                      <a:r>
                        <a:rPr lang="hr-HR" sz="1400" b="1" u="none" strike="noStrike" dirty="0">
                          <a:effectLst/>
                        </a:rPr>
                        <a:t> .NET Framework </a:t>
                      </a:r>
                      <a:r>
                        <a:rPr lang="hr-HR" sz="1400" b="1" u="none" strike="noStrike" dirty="0" err="1">
                          <a:effectLst/>
                        </a:rPr>
                        <a:t>versions</a:t>
                      </a:r>
                      <a:r>
                        <a:rPr lang="hr-HR" sz="1400" b="1" u="none" strike="noStrike" dirty="0">
                          <a:effectLst/>
                        </a:rPr>
                        <a:t> </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Supported</a:t>
                      </a:r>
                      <a:r>
                        <a:rPr lang="hr-HR" sz="1400" b="1" u="none" strike="noStrike" dirty="0">
                          <a:effectLst/>
                        </a:rPr>
                        <a:t> .NET Core </a:t>
                      </a:r>
                      <a:r>
                        <a:rPr lang="hr-HR" sz="1400" b="1" u="none" strike="noStrike" dirty="0" err="1">
                          <a:effectLst/>
                        </a:rPr>
                        <a:t>Versions</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a:effectLst/>
                        </a:rPr>
                        <a:t>MVC</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a:effectLst/>
                        </a:rPr>
                        <a:t>Web API</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Release</a:t>
                      </a:r>
                      <a:r>
                        <a:rPr lang="hr-HR" sz="1400" b="1" u="none" strike="noStrike" dirty="0">
                          <a:effectLst/>
                        </a:rPr>
                        <a:t> date</a:t>
                      </a:r>
                      <a:endParaRPr lang="hr-HR" sz="1400" b="1" i="0" u="none" strike="noStrike" dirty="0">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dirty="0" err="1">
                          <a:effectLst/>
                        </a:rPr>
                        <a:t>Visual</a:t>
                      </a:r>
                      <a:r>
                        <a:rPr lang="hr-HR" sz="1200" u="none" strike="noStrike" dirty="0">
                          <a:effectLst/>
                        </a:rPr>
                        <a:t> Studio 97</a:t>
                      </a:r>
                      <a:endParaRPr lang="hr-HR"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a:effectLst/>
                        </a:rPr>
                        <a:t>N/A</a:t>
                      </a:r>
                      <a:endParaRPr lang="hr-HR" sz="1200" b="0" i="0" u="none" strike="noStrike">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February 1997</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dirty="0" err="1">
                          <a:effectLst/>
                        </a:rPr>
                        <a:t>Visual</a:t>
                      </a:r>
                      <a:r>
                        <a:rPr lang="hr-HR" sz="1200" u="none" strike="noStrike" dirty="0">
                          <a:effectLst/>
                        </a:rPr>
                        <a:t> Studio 6.0</a:t>
                      </a:r>
                      <a:endParaRPr lang="hr-HR"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6.0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a:effectLst/>
                        </a:rPr>
                        <a:t>N/A</a:t>
                      </a:r>
                      <a:endParaRPr lang="hr-HR" sz="1200" b="0" i="0" u="none" strike="noStrike">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June 1998</a:t>
                      </a:r>
                      <a:endParaRPr lang="hr-HR" sz="1200" b="0" i="0" u="none" strike="noStrike">
                        <a:solidFill>
                          <a:srgbClr val="000000"/>
                        </a:solidFill>
                        <a:effectLst/>
                        <a:latin typeface="Calibri" panose="020F0502020204030204" pitchFamily="34" charset="0"/>
                      </a:endParaRPr>
                    </a:p>
                  </a:txBody>
                  <a:tcPr marL="9525" marR="9525" marT="9525" marB="0" anchor="ctr"/>
                </a:tc>
              </a:tr>
              <a:tr h="586047">
                <a:tc>
                  <a:txBody>
                    <a:bodyPr/>
                    <a:lstStyle/>
                    <a:p>
                      <a:pPr algn="ctr" fontAlgn="ctr"/>
                      <a:r>
                        <a:rPr lang="hr-HR" sz="1200" u="none" strike="noStrike">
                          <a:effectLst/>
                        </a:rPr>
                        <a:t>Visual Studio .NET (2002)</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7.0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February 2002</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.NET 2003</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7.1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April 2003</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2005</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8.0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2.0, 3.0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November 2005</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2008</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9.0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2.0, 3.0, 3.5</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1.0 - 2.0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November 2007</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2010</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3.0 - 4.0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April 2010</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2012</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4.0 - 5.2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1.0 - 2.2</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September 2012</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2013</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12.0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5.0 - 5.2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2.0 - 2.2</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October 2013</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2015</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4.6</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5.2  / Core 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2.2 / Core 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July 2015</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2017</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15.0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3.5 – </a:t>
                      </a:r>
                      <a:r>
                        <a:rPr lang="hr-HR" sz="1200" u="none" strike="noStrike" dirty="0" smtClean="0">
                          <a:effectLst/>
                        </a:rPr>
                        <a:t>4.6.2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5.2  / Core 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2.2 / Core 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hr-HR" sz="1200" u="none" strike="noStrike" dirty="0" err="1">
                          <a:effectLst/>
                        </a:rPr>
                        <a:t>March</a:t>
                      </a:r>
                      <a:r>
                        <a:rPr lang="hr-HR" sz="1200" u="none" strike="noStrike" dirty="0">
                          <a:effectLst/>
                        </a:rPr>
                        <a:t> 2017</a:t>
                      </a:r>
                      <a:endParaRPr lang="hr-HR"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48729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a:t>
            </a:r>
            <a:r>
              <a:rPr lang="hr-HR" dirty="0" err="1" smtClean="0"/>
              <a:t>Code</a:t>
            </a:r>
            <a:endParaRPr lang="hr-HR" dirty="0"/>
          </a:p>
        </p:txBody>
      </p:sp>
      <p:sp>
        <p:nvSpPr>
          <p:cNvPr id="3" name="Content Placeholder 2"/>
          <p:cNvSpPr>
            <a:spLocks noGrp="1"/>
          </p:cNvSpPr>
          <p:nvPr>
            <p:ph idx="1"/>
          </p:nvPr>
        </p:nvSpPr>
        <p:spPr/>
        <p:txBody>
          <a:bodyPr/>
          <a:lstStyle/>
          <a:p>
            <a:r>
              <a:rPr lang="hr-HR" dirty="0" smtClean="0"/>
              <a:t>Slobodan za sve</a:t>
            </a:r>
          </a:p>
          <a:p>
            <a:r>
              <a:rPr lang="hr-HR" dirty="0" smtClean="0"/>
              <a:t>Optimiziran za web i </a:t>
            </a:r>
            <a:r>
              <a:rPr lang="hr-HR" dirty="0" err="1" smtClean="0"/>
              <a:t>cloud</a:t>
            </a:r>
            <a:r>
              <a:rPr lang="hr-HR" dirty="0" smtClean="0"/>
              <a:t> aplikacije</a:t>
            </a:r>
          </a:p>
          <a:p>
            <a:pPr lvl="1"/>
            <a:r>
              <a:rPr lang="hr-HR" dirty="0" smtClean="0"/>
              <a:t>Brži od VS-a</a:t>
            </a:r>
          </a:p>
          <a:p>
            <a:pPr lvl="1"/>
            <a:r>
              <a:rPr lang="hr-HR" dirty="0" smtClean="0"/>
              <a:t>Bolji </a:t>
            </a:r>
            <a:r>
              <a:rPr lang="hr-HR" dirty="0" err="1" smtClean="0"/>
              <a:t>IntelliSense</a:t>
            </a:r>
            <a:endParaRPr lang="hr-HR" dirty="0" smtClean="0"/>
          </a:p>
          <a:p>
            <a:r>
              <a:rPr lang="hr-HR" dirty="0" smtClean="0"/>
              <a:t>Podržan na </a:t>
            </a:r>
            <a:r>
              <a:rPr lang="hr-HR" dirty="0"/>
              <a:t>L</a:t>
            </a:r>
            <a:r>
              <a:rPr lang="hr-HR" dirty="0" smtClean="0"/>
              <a:t>inuxu i </a:t>
            </a:r>
            <a:r>
              <a:rPr lang="hr-HR" dirty="0" err="1" smtClean="0"/>
              <a:t>MacOsu</a:t>
            </a:r>
            <a:endParaRPr lang="hr-HR" dirty="0" smtClean="0"/>
          </a:p>
          <a:p>
            <a:r>
              <a:rPr lang="hr-HR" dirty="0" smtClean="0"/>
              <a:t>Ekstenzije</a:t>
            </a:r>
          </a:p>
          <a:p>
            <a:pPr lvl="1"/>
            <a:r>
              <a:rPr lang="hr-HR" dirty="0" smtClean="0"/>
              <a:t>Trenutačno nije podržana instalacija starijih verzija ekstenzija što ponekad uzrokuje nemogućnost pokretanja ili </a:t>
            </a:r>
            <a:r>
              <a:rPr lang="hr-HR" dirty="0" err="1" smtClean="0"/>
              <a:t>debugiranja</a:t>
            </a:r>
            <a:r>
              <a:rPr lang="hr-HR" dirty="0" smtClean="0"/>
              <a:t> aplikacija</a:t>
            </a:r>
            <a:endParaRPr lang="hr-H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4293" y="1690688"/>
            <a:ext cx="3959507" cy="2039648"/>
          </a:xfrm>
          <a:prstGeom prst="rect">
            <a:avLst/>
          </a:prstGeom>
        </p:spPr>
      </p:pic>
    </p:spTree>
    <p:extLst>
      <p:ext uri="{BB962C8B-B14F-4D97-AF65-F5344CB8AC3E}">
        <p14:creationId xmlns:p14="http://schemas.microsoft.com/office/powerpoint/2010/main" val="310926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Podrška za </a:t>
            </a:r>
            <a:r>
              <a:rPr lang="hr-HR" dirty="0" err="1" smtClean="0"/>
              <a:t>task</a:t>
            </a:r>
            <a:r>
              <a:rPr lang="hr-HR" dirty="0" smtClean="0"/>
              <a:t> </a:t>
            </a:r>
            <a:r>
              <a:rPr lang="hr-HR" dirty="0" err="1" smtClean="0"/>
              <a:t>runnere</a:t>
            </a:r>
            <a:endParaRPr lang="hr-HR" dirty="0"/>
          </a:p>
        </p:txBody>
      </p:sp>
      <p:sp>
        <p:nvSpPr>
          <p:cNvPr id="3" name="Content Placeholder 2"/>
          <p:cNvSpPr>
            <a:spLocks noGrp="1"/>
          </p:cNvSpPr>
          <p:nvPr>
            <p:ph idx="1"/>
          </p:nvPr>
        </p:nvSpPr>
        <p:spPr/>
        <p:txBody>
          <a:bodyPr/>
          <a:lstStyle/>
          <a:p>
            <a:r>
              <a:rPr lang="hr-HR" dirty="0" smtClean="0"/>
              <a:t>Grunt, </a:t>
            </a:r>
            <a:r>
              <a:rPr lang="hr-HR" dirty="0" err="1" smtClean="0"/>
              <a:t>Gulp</a:t>
            </a:r>
            <a:endParaRPr lang="hr-HR" dirty="0" smtClean="0"/>
          </a:p>
          <a:p>
            <a:pPr lvl="1"/>
            <a:r>
              <a:rPr lang="hr-HR" dirty="0" smtClean="0"/>
              <a:t>Alati za izvršavanje različitih zadataka vezanih uz razvoj:</a:t>
            </a:r>
          </a:p>
          <a:p>
            <a:pPr lvl="2"/>
            <a:r>
              <a:rPr lang="hr-HR" dirty="0" err="1" smtClean="0"/>
              <a:t>Minifikacija</a:t>
            </a:r>
            <a:r>
              <a:rPr lang="hr-HR" dirty="0" smtClean="0"/>
              <a:t> datoteka (</a:t>
            </a:r>
            <a:r>
              <a:rPr lang="hr-HR" dirty="0" err="1" smtClean="0"/>
              <a:t>Javascript</a:t>
            </a:r>
            <a:r>
              <a:rPr lang="hr-HR" dirty="0" smtClean="0"/>
              <a:t>, CSS)</a:t>
            </a:r>
          </a:p>
          <a:p>
            <a:pPr lvl="2"/>
            <a:r>
              <a:rPr lang="hr-HR" dirty="0" err="1" smtClean="0"/>
              <a:t>Compile</a:t>
            </a:r>
            <a:r>
              <a:rPr lang="hr-HR" dirty="0" smtClean="0"/>
              <a:t> i </a:t>
            </a:r>
            <a:r>
              <a:rPr lang="hr-HR" dirty="0" err="1" smtClean="0"/>
              <a:t>build</a:t>
            </a:r>
            <a:r>
              <a:rPr lang="hr-HR" dirty="0"/>
              <a:t> </a:t>
            </a:r>
            <a:r>
              <a:rPr lang="hr-HR" dirty="0" smtClean="0"/>
              <a:t>te </a:t>
            </a:r>
            <a:r>
              <a:rPr lang="hr-HR" dirty="0" err="1" smtClean="0"/>
              <a:t>reload</a:t>
            </a:r>
            <a:r>
              <a:rPr lang="hr-HR" dirty="0" smtClean="0"/>
              <a:t> stranice ukoliko ima promjena u izvornom kodu</a:t>
            </a:r>
          </a:p>
          <a:p>
            <a:pPr lvl="2"/>
            <a:r>
              <a:rPr lang="hr-HR" dirty="0" smtClean="0"/>
              <a:t>Drugi zadaci koje želimo automatizirati</a:t>
            </a:r>
          </a:p>
          <a:p>
            <a:pPr lvl="1"/>
            <a:endParaRPr lang="hr-HR" dirty="0" smtClean="0"/>
          </a:p>
        </p:txBody>
      </p:sp>
      <p:pic>
        <p:nvPicPr>
          <p:cNvPr id="4" name="Picture 3"/>
          <p:cNvPicPr>
            <a:picLocks noChangeAspect="1"/>
          </p:cNvPicPr>
          <p:nvPr/>
        </p:nvPicPr>
        <p:blipFill>
          <a:blip r:embed="rId2"/>
          <a:stretch>
            <a:fillRect/>
          </a:stretch>
        </p:blipFill>
        <p:spPr>
          <a:xfrm>
            <a:off x="2087706" y="3786187"/>
            <a:ext cx="7143750" cy="2714625"/>
          </a:xfrm>
          <a:prstGeom prst="rect">
            <a:avLst/>
          </a:prstGeom>
        </p:spPr>
      </p:pic>
    </p:spTree>
    <p:extLst>
      <p:ext uri="{BB962C8B-B14F-4D97-AF65-F5344CB8AC3E}">
        <p14:creationId xmlns:p14="http://schemas.microsoft.com/office/powerpoint/2010/main" val="367457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a:xfrm>
            <a:off x="5205844" y="1825625"/>
            <a:ext cx="6147955" cy="4351338"/>
          </a:xfrm>
        </p:spPr>
        <p:txBody>
          <a:bodyPr/>
          <a:lstStyle/>
          <a:p>
            <a:r>
              <a:rPr lang="hr-HR" dirty="0" err="1" smtClean="0"/>
              <a:t>Visual</a:t>
            </a:r>
            <a:r>
              <a:rPr lang="hr-HR" dirty="0" smtClean="0"/>
              <a:t> Studio 97 (v5.0 – v6.0)</a:t>
            </a:r>
          </a:p>
          <a:p>
            <a:pPr lvl="1"/>
            <a:r>
              <a:rPr lang="hr-HR" dirty="0" smtClean="0"/>
              <a:t>J++, InterDev, C++, </a:t>
            </a:r>
            <a:r>
              <a:rPr lang="hr-HR" dirty="0" err="1" smtClean="0"/>
              <a:t>Basic</a:t>
            </a:r>
            <a:r>
              <a:rPr lang="hr-HR" dirty="0" smtClean="0"/>
              <a:t>, FoxPro</a:t>
            </a:r>
          </a:p>
          <a:p>
            <a:r>
              <a:rPr lang="hr-HR" dirty="0" err="1" smtClean="0"/>
              <a:t>Visual</a:t>
            </a:r>
            <a:r>
              <a:rPr lang="hr-HR" dirty="0" smtClean="0"/>
              <a:t> Studio .NET (2002)</a:t>
            </a:r>
          </a:p>
          <a:p>
            <a:pPr lvl="1"/>
            <a:r>
              <a:rPr lang="hr-HR" dirty="0" smtClean="0"/>
              <a:t>.NET Framework 1.0</a:t>
            </a:r>
          </a:p>
          <a:p>
            <a:pPr lvl="1"/>
            <a:r>
              <a:rPr lang="hr-HR" dirty="0" err="1" smtClean="0"/>
              <a:t>Basic</a:t>
            </a:r>
            <a:r>
              <a:rPr lang="hr-HR" dirty="0" smtClean="0"/>
              <a:t> .NET, C#</a:t>
            </a:r>
          </a:p>
          <a:p>
            <a:r>
              <a:rPr lang="hr-HR" dirty="0" err="1" smtClean="0"/>
              <a:t>Visual</a:t>
            </a:r>
            <a:r>
              <a:rPr lang="hr-HR" dirty="0" smtClean="0"/>
              <a:t> Studio 2005</a:t>
            </a:r>
          </a:p>
          <a:p>
            <a:pPr lvl="1"/>
            <a:r>
              <a:rPr lang="hr-HR" dirty="0" smtClean="0"/>
              <a:t>.NET Framework 2.0/3.0</a:t>
            </a:r>
          </a:p>
          <a:p>
            <a:pPr lvl="1"/>
            <a:r>
              <a:rPr lang="hr-HR" dirty="0" smtClean="0"/>
              <a:t>64-bit </a:t>
            </a:r>
            <a:r>
              <a:rPr lang="hr-HR" dirty="0" err="1" smtClean="0"/>
              <a:t>support</a:t>
            </a:r>
            <a:endParaRPr lang="hr-HR" dirty="0" smtClean="0"/>
          </a:p>
          <a:p>
            <a:pPr lvl="1"/>
            <a:r>
              <a:rPr lang="hr-HR" dirty="0" smtClean="0"/>
              <a:t>Automatski </a:t>
            </a:r>
            <a:r>
              <a:rPr lang="hr-HR" dirty="0" err="1" smtClean="0"/>
              <a:t>IntelliSense</a:t>
            </a:r>
            <a:endParaRPr lang="hr-HR" dirty="0" smtClean="0"/>
          </a:p>
          <a:p>
            <a:pPr lvl="1"/>
            <a:endParaRPr lang="hr-H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09" y="1620044"/>
            <a:ext cx="3867150" cy="4762500"/>
          </a:xfrm>
          <a:prstGeom prst="rect">
            <a:avLst/>
          </a:prstGeom>
        </p:spPr>
      </p:pic>
    </p:spTree>
    <p:extLst>
      <p:ext uri="{BB962C8B-B14F-4D97-AF65-F5344CB8AC3E}">
        <p14:creationId xmlns:p14="http://schemas.microsoft.com/office/powerpoint/2010/main" val="1191203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Podrška za </a:t>
            </a:r>
            <a:r>
              <a:rPr lang="hr-HR" dirty="0" err="1" smtClean="0"/>
              <a:t>package</a:t>
            </a:r>
            <a:r>
              <a:rPr lang="hr-HR" dirty="0" smtClean="0"/>
              <a:t> managere</a:t>
            </a:r>
            <a:endParaRPr lang="hr-HR" dirty="0"/>
          </a:p>
        </p:txBody>
      </p:sp>
      <p:sp>
        <p:nvSpPr>
          <p:cNvPr id="3" name="Content Placeholder 2"/>
          <p:cNvSpPr>
            <a:spLocks noGrp="1"/>
          </p:cNvSpPr>
          <p:nvPr>
            <p:ph idx="1"/>
          </p:nvPr>
        </p:nvSpPr>
        <p:spPr>
          <a:xfrm>
            <a:off x="838200" y="1825625"/>
            <a:ext cx="4845627" cy="4351338"/>
          </a:xfrm>
        </p:spPr>
        <p:txBody>
          <a:bodyPr/>
          <a:lstStyle/>
          <a:p>
            <a:r>
              <a:rPr lang="hr-HR" dirty="0" err="1" smtClean="0"/>
              <a:t>Npm</a:t>
            </a:r>
            <a:r>
              <a:rPr lang="hr-HR" dirty="0" smtClean="0"/>
              <a:t>, </a:t>
            </a:r>
            <a:r>
              <a:rPr lang="hr-HR" dirty="0" err="1"/>
              <a:t>B</a:t>
            </a:r>
            <a:r>
              <a:rPr lang="hr-HR" dirty="0" err="1" smtClean="0"/>
              <a:t>ower</a:t>
            </a:r>
            <a:r>
              <a:rPr lang="hr-HR" dirty="0" smtClean="0"/>
              <a:t>, </a:t>
            </a:r>
            <a:r>
              <a:rPr lang="hr-HR" dirty="0" err="1" smtClean="0"/>
              <a:t>NuGet</a:t>
            </a:r>
            <a:endParaRPr lang="hr-HR" dirty="0" smtClean="0"/>
          </a:p>
          <a:p>
            <a:pPr lvl="1"/>
            <a:r>
              <a:rPr lang="hr-HR" dirty="0" smtClean="0"/>
              <a:t>Alati za automatiziranje instalacije, nadogradnje, konfiguracije i brisanja </a:t>
            </a:r>
            <a:r>
              <a:rPr lang="hr-HR" dirty="0" err="1" smtClean="0"/>
              <a:t>libraryja</a:t>
            </a:r>
            <a:r>
              <a:rPr lang="hr-HR" dirty="0" smtClean="0"/>
              <a:t> o kojima projekt ovisi </a:t>
            </a:r>
          </a:p>
          <a:p>
            <a:endParaRPr lang="hr-HR" dirty="0"/>
          </a:p>
        </p:txBody>
      </p:sp>
      <p:pic>
        <p:nvPicPr>
          <p:cNvPr id="4" name="Picture 3"/>
          <p:cNvPicPr>
            <a:picLocks noChangeAspect="1"/>
          </p:cNvPicPr>
          <p:nvPr/>
        </p:nvPicPr>
        <p:blipFill>
          <a:blip r:embed="rId2"/>
          <a:stretch>
            <a:fillRect/>
          </a:stretch>
        </p:blipFill>
        <p:spPr>
          <a:xfrm>
            <a:off x="5860473" y="1690687"/>
            <a:ext cx="5951079" cy="4377603"/>
          </a:xfrm>
          <a:prstGeom prst="rect">
            <a:avLst/>
          </a:prstGeom>
        </p:spPr>
      </p:pic>
    </p:spTree>
    <p:extLst>
      <p:ext uri="{BB962C8B-B14F-4D97-AF65-F5344CB8AC3E}">
        <p14:creationId xmlns:p14="http://schemas.microsoft.com/office/powerpoint/2010/main" val="287164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p:txBody>
          <a:bodyPr>
            <a:normAutofit lnSpcReduction="10000"/>
          </a:bodyPr>
          <a:lstStyle/>
          <a:p>
            <a:r>
              <a:rPr lang="hr-HR" dirty="0" err="1" smtClean="0"/>
              <a:t>Visual</a:t>
            </a:r>
            <a:r>
              <a:rPr lang="hr-HR" dirty="0" smtClean="0"/>
              <a:t> Studio 2008</a:t>
            </a:r>
          </a:p>
          <a:p>
            <a:pPr lvl="1"/>
            <a:r>
              <a:rPr lang="hr-HR" dirty="0" smtClean="0"/>
              <a:t>.NET Framework 3.5</a:t>
            </a:r>
          </a:p>
          <a:p>
            <a:pPr lvl="1"/>
            <a:r>
              <a:rPr lang="hr-HR" dirty="0" smtClean="0"/>
              <a:t>WPF, XAML</a:t>
            </a:r>
          </a:p>
          <a:p>
            <a:r>
              <a:rPr lang="hr-HR" dirty="0" err="1" smtClean="0"/>
              <a:t>Visual</a:t>
            </a:r>
            <a:r>
              <a:rPr lang="hr-HR" dirty="0" smtClean="0"/>
              <a:t> Studio 2012</a:t>
            </a:r>
          </a:p>
          <a:p>
            <a:pPr lvl="1"/>
            <a:r>
              <a:rPr lang="hr-HR" dirty="0" smtClean="0"/>
              <a:t>.NET Framework 4.5</a:t>
            </a:r>
          </a:p>
          <a:p>
            <a:pPr lvl="1"/>
            <a:r>
              <a:rPr lang="hr-HR" dirty="0" err="1" smtClean="0"/>
              <a:t>Source</a:t>
            </a:r>
            <a:r>
              <a:rPr lang="hr-HR" dirty="0" smtClean="0"/>
              <a:t> kod narastao na 50 000 000 linija koda</a:t>
            </a:r>
          </a:p>
          <a:p>
            <a:r>
              <a:rPr lang="hr-HR" dirty="0" err="1" smtClean="0"/>
              <a:t>Visual</a:t>
            </a:r>
            <a:r>
              <a:rPr lang="hr-HR" dirty="0" smtClean="0"/>
              <a:t> Studio 2015</a:t>
            </a:r>
          </a:p>
          <a:p>
            <a:pPr lvl="1"/>
            <a:r>
              <a:rPr lang="hr-HR" dirty="0" smtClean="0"/>
              <a:t>.</a:t>
            </a:r>
            <a:r>
              <a:rPr lang="hr-HR" dirty="0" err="1" smtClean="0"/>
              <a:t>Net</a:t>
            </a:r>
            <a:r>
              <a:rPr lang="hr-HR" dirty="0" smtClean="0"/>
              <a:t> Core 1.0</a:t>
            </a:r>
          </a:p>
          <a:p>
            <a:r>
              <a:rPr lang="hr-HR" dirty="0" err="1" smtClean="0"/>
              <a:t>Visual</a:t>
            </a:r>
            <a:r>
              <a:rPr lang="hr-HR" dirty="0" smtClean="0"/>
              <a:t> Studio 2017</a:t>
            </a:r>
          </a:p>
          <a:p>
            <a:pPr lvl="1"/>
            <a:r>
              <a:rPr lang="hr-HR" dirty="0" smtClean="0"/>
              <a:t>Minimalna verzija .NET </a:t>
            </a:r>
            <a:r>
              <a:rPr lang="hr-HR" dirty="0" err="1" smtClean="0"/>
              <a:t>Frameworka</a:t>
            </a:r>
            <a:r>
              <a:rPr lang="hr-HR" dirty="0" smtClean="0"/>
              <a:t> 3.5</a:t>
            </a:r>
          </a:p>
          <a:p>
            <a:pPr lvl="1"/>
            <a:endParaRPr lang="hr-HR"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6993" b="21794"/>
          <a:stretch/>
        </p:blipFill>
        <p:spPr>
          <a:xfrm>
            <a:off x="4672447" y="270163"/>
            <a:ext cx="6858000" cy="1756065"/>
          </a:xfrm>
          <a:prstGeom prst="rect">
            <a:avLst/>
          </a:prstGeom>
        </p:spPr>
      </p:pic>
    </p:spTree>
    <p:extLst>
      <p:ext uri="{BB962C8B-B14F-4D97-AF65-F5344CB8AC3E}">
        <p14:creationId xmlns:p14="http://schemas.microsoft.com/office/powerpoint/2010/main" val="199914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lnSpcReduction="10000"/>
          </a:bodyPr>
          <a:lstStyle/>
          <a:p>
            <a:r>
              <a:rPr lang="hr-HR" dirty="0" smtClean="0"/>
              <a:t>Potpuno slobodan za pojedince</a:t>
            </a:r>
          </a:p>
          <a:p>
            <a:r>
              <a:rPr lang="hr-HR" dirty="0" smtClean="0"/>
              <a:t>Za organizacije:</a:t>
            </a:r>
          </a:p>
          <a:p>
            <a:pPr lvl="1"/>
            <a:r>
              <a:rPr lang="hr-HR" dirty="0" smtClean="0"/>
              <a:t>Slobodan za razvoj aplikacija pod OSI </a:t>
            </a:r>
            <a:r>
              <a:rPr lang="hr-HR" dirty="0" err="1" smtClean="0"/>
              <a:t>open</a:t>
            </a:r>
            <a:r>
              <a:rPr lang="hr-HR" dirty="0" smtClean="0"/>
              <a:t> </a:t>
            </a:r>
            <a:r>
              <a:rPr lang="hr-HR" dirty="0" err="1" smtClean="0"/>
              <a:t>source</a:t>
            </a:r>
            <a:r>
              <a:rPr lang="hr-HR" dirty="0" smtClean="0"/>
              <a:t> licencama:</a:t>
            </a:r>
          </a:p>
          <a:p>
            <a:pPr lvl="2"/>
            <a:r>
              <a:rPr lang="hr-HR" dirty="0">
                <a:cs typeface="Aldhabi" panose="01000000000000000000" pitchFamily="2" charset="-78"/>
                <a:hlinkClick r:id="rId2"/>
              </a:rPr>
              <a:t>Apache </a:t>
            </a:r>
            <a:r>
              <a:rPr lang="hr-HR" dirty="0" err="1">
                <a:cs typeface="Aldhabi" panose="01000000000000000000" pitchFamily="2" charset="-78"/>
                <a:hlinkClick r:id="rId2"/>
              </a:rPr>
              <a:t>License</a:t>
            </a:r>
            <a:r>
              <a:rPr lang="hr-HR" dirty="0">
                <a:cs typeface="Aldhabi" panose="01000000000000000000" pitchFamily="2" charset="-78"/>
                <a:hlinkClick r:id="rId2"/>
              </a:rPr>
              <a:t> 2.0</a:t>
            </a:r>
            <a:endParaRPr lang="hr-HR" dirty="0">
              <a:cs typeface="Aldhabi" panose="01000000000000000000" pitchFamily="2" charset="-78"/>
            </a:endParaRPr>
          </a:p>
          <a:p>
            <a:pPr lvl="2"/>
            <a:r>
              <a:rPr lang="hr-HR" dirty="0">
                <a:cs typeface="Aldhabi" panose="01000000000000000000" pitchFamily="2" charset="-78"/>
                <a:hlinkClick r:id="rId3"/>
              </a:rPr>
              <a:t>BSD 3-Clause "New" </a:t>
            </a:r>
            <a:r>
              <a:rPr lang="hr-HR" dirty="0" err="1">
                <a:cs typeface="Aldhabi" panose="01000000000000000000" pitchFamily="2" charset="-78"/>
                <a:hlinkClick r:id="rId3"/>
              </a:rPr>
              <a:t>or</a:t>
            </a:r>
            <a:r>
              <a:rPr lang="hr-HR" dirty="0">
                <a:cs typeface="Aldhabi" panose="01000000000000000000" pitchFamily="2" charset="-78"/>
                <a:hlinkClick r:id="rId3"/>
              </a:rPr>
              <a:t> "</a:t>
            </a:r>
            <a:r>
              <a:rPr lang="hr-HR" dirty="0" err="1">
                <a:cs typeface="Aldhabi" panose="01000000000000000000" pitchFamily="2" charset="-78"/>
                <a:hlinkClick r:id="rId3"/>
              </a:rPr>
              <a:t>Revised</a:t>
            </a:r>
            <a:r>
              <a:rPr lang="hr-HR" dirty="0">
                <a:cs typeface="Aldhabi" panose="01000000000000000000" pitchFamily="2" charset="-78"/>
                <a:hlinkClick r:id="rId3"/>
              </a:rPr>
              <a:t>" </a:t>
            </a:r>
            <a:r>
              <a:rPr lang="hr-HR" dirty="0" err="1">
                <a:cs typeface="Aldhabi" panose="01000000000000000000" pitchFamily="2" charset="-78"/>
                <a:hlinkClick r:id="rId3"/>
              </a:rPr>
              <a:t>license</a:t>
            </a:r>
            <a:endParaRPr lang="hr-HR" dirty="0">
              <a:cs typeface="Aldhabi" panose="01000000000000000000" pitchFamily="2" charset="-78"/>
            </a:endParaRPr>
          </a:p>
          <a:p>
            <a:pPr lvl="2"/>
            <a:r>
              <a:rPr lang="hr-HR" dirty="0">
                <a:cs typeface="Aldhabi" panose="01000000000000000000" pitchFamily="2" charset="-78"/>
                <a:hlinkClick r:id="rId4"/>
              </a:rPr>
              <a:t>BSD 2-Clause "</a:t>
            </a:r>
            <a:r>
              <a:rPr lang="hr-HR" dirty="0" err="1">
                <a:cs typeface="Aldhabi" panose="01000000000000000000" pitchFamily="2" charset="-78"/>
                <a:hlinkClick r:id="rId4"/>
              </a:rPr>
              <a:t>Simplified</a:t>
            </a:r>
            <a:r>
              <a:rPr lang="hr-HR" dirty="0">
                <a:cs typeface="Aldhabi" panose="01000000000000000000" pitchFamily="2" charset="-78"/>
                <a:hlinkClick r:id="rId4"/>
              </a:rPr>
              <a:t>" </a:t>
            </a:r>
            <a:r>
              <a:rPr lang="hr-HR" dirty="0" err="1">
                <a:cs typeface="Aldhabi" panose="01000000000000000000" pitchFamily="2" charset="-78"/>
                <a:hlinkClick r:id="rId4"/>
              </a:rPr>
              <a:t>or</a:t>
            </a:r>
            <a:r>
              <a:rPr lang="hr-HR" dirty="0">
                <a:cs typeface="Aldhabi" panose="01000000000000000000" pitchFamily="2" charset="-78"/>
                <a:hlinkClick r:id="rId4"/>
              </a:rPr>
              <a:t> "</a:t>
            </a:r>
            <a:r>
              <a:rPr lang="hr-HR" dirty="0" err="1">
                <a:cs typeface="Aldhabi" panose="01000000000000000000" pitchFamily="2" charset="-78"/>
                <a:hlinkClick r:id="rId4"/>
              </a:rPr>
              <a:t>FreeBSD</a:t>
            </a:r>
            <a:r>
              <a:rPr lang="hr-HR" dirty="0">
                <a:cs typeface="Aldhabi" panose="01000000000000000000" pitchFamily="2" charset="-78"/>
                <a:hlinkClick r:id="rId4"/>
              </a:rPr>
              <a:t>" </a:t>
            </a:r>
            <a:r>
              <a:rPr lang="hr-HR" dirty="0" err="1">
                <a:cs typeface="Aldhabi" panose="01000000000000000000" pitchFamily="2" charset="-78"/>
                <a:hlinkClick r:id="rId4"/>
              </a:rPr>
              <a:t>license</a:t>
            </a:r>
            <a:endParaRPr lang="hr-HR" dirty="0">
              <a:cs typeface="Aldhabi" panose="01000000000000000000" pitchFamily="2" charset="-78"/>
            </a:endParaRPr>
          </a:p>
          <a:p>
            <a:pPr lvl="2"/>
            <a:r>
              <a:rPr lang="hr-HR" dirty="0">
                <a:cs typeface="Aldhabi" panose="01000000000000000000" pitchFamily="2" charset="-78"/>
                <a:hlinkClick r:id="rId5"/>
              </a:rPr>
              <a:t>GNU General </a:t>
            </a:r>
            <a:r>
              <a:rPr lang="hr-HR" dirty="0" err="1">
                <a:cs typeface="Aldhabi" panose="01000000000000000000" pitchFamily="2" charset="-78"/>
                <a:hlinkClick r:id="rId5"/>
              </a:rPr>
              <a:t>Public</a:t>
            </a:r>
            <a:r>
              <a:rPr lang="hr-HR" dirty="0">
                <a:cs typeface="Aldhabi" panose="01000000000000000000" pitchFamily="2" charset="-78"/>
                <a:hlinkClick r:id="rId5"/>
              </a:rPr>
              <a:t> </a:t>
            </a:r>
            <a:r>
              <a:rPr lang="hr-HR" dirty="0" err="1">
                <a:cs typeface="Aldhabi" panose="01000000000000000000" pitchFamily="2" charset="-78"/>
                <a:hlinkClick r:id="rId5"/>
              </a:rPr>
              <a:t>License</a:t>
            </a:r>
            <a:r>
              <a:rPr lang="hr-HR" dirty="0">
                <a:cs typeface="Aldhabi" panose="01000000000000000000" pitchFamily="2" charset="-78"/>
                <a:hlinkClick r:id="rId5"/>
              </a:rPr>
              <a:t> (GPL)</a:t>
            </a:r>
            <a:endParaRPr lang="hr-HR" dirty="0">
              <a:cs typeface="Aldhabi" panose="01000000000000000000" pitchFamily="2" charset="-78"/>
            </a:endParaRPr>
          </a:p>
          <a:p>
            <a:pPr lvl="2"/>
            <a:r>
              <a:rPr lang="hr-HR" dirty="0">
                <a:cs typeface="Aldhabi" panose="01000000000000000000" pitchFamily="2" charset="-78"/>
                <a:hlinkClick r:id="rId6"/>
              </a:rPr>
              <a:t>GNU </a:t>
            </a:r>
            <a:r>
              <a:rPr lang="hr-HR" dirty="0" err="1">
                <a:cs typeface="Aldhabi" panose="01000000000000000000" pitchFamily="2" charset="-78"/>
                <a:hlinkClick r:id="rId6"/>
              </a:rPr>
              <a:t>Library</a:t>
            </a:r>
            <a:r>
              <a:rPr lang="hr-HR" dirty="0">
                <a:cs typeface="Aldhabi" panose="01000000000000000000" pitchFamily="2" charset="-78"/>
                <a:hlinkClick r:id="rId6"/>
              </a:rPr>
              <a:t> </a:t>
            </a:r>
            <a:r>
              <a:rPr lang="hr-HR" dirty="0" err="1">
                <a:cs typeface="Aldhabi" panose="01000000000000000000" pitchFamily="2" charset="-78"/>
                <a:hlinkClick r:id="rId6"/>
              </a:rPr>
              <a:t>or</a:t>
            </a:r>
            <a:r>
              <a:rPr lang="hr-HR" dirty="0">
                <a:cs typeface="Aldhabi" panose="01000000000000000000" pitchFamily="2" charset="-78"/>
                <a:hlinkClick r:id="rId6"/>
              </a:rPr>
              <a:t> "</a:t>
            </a:r>
            <a:r>
              <a:rPr lang="hr-HR" dirty="0" err="1">
                <a:cs typeface="Aldhabi" panose="01000000000000000000" pitchFamily="2" charset="-78"/>
                <a:hlinkClick r:id="rId6"/>
              </a:rPr>
              <a:t>Lesser</a:t>
            </a:r>
            <a:r>
              <a:rPr lang="hr-HR" dirty="0">
                <a:cs typeface="Aldhabi" panose="01000000000000000000" pitchFamily="2" charset="-78"/>
                <a:hlinkClick r:id="rId6"/>
              </a:rPr>
              <a:t>" General </a:t>
            </a:r>
            <a:r>
              <a:rPr lang="hr-HR" dirty="0" err="1">
                <a:cs typeface="Aldhabi" panose="01000000000000000000" pitchFamily="2" charset="-78"/>
                <a:hlinkClick r:id="rId6"/>
              </a:rPr>
              <a:t>Public</a:t>
            </a:r>
            <a:r>
              <a:rPr lang="hr-HR" dirty="0">
                <a:cs typeface="Aldhabi" panose="01000000000000000000" pitchFamily="2" charset="-78"/>
                <a:hlinkClick r:id="rId6"/>
              </a:rPr>
              <a:t> </a:t>
            </a:r>
            <a:r>
              <a:rPr lang="hr-HR" dirty="0" err="1">
                <a:cs typeface="Aldhabi" panose="01000000000000000000" pitchFamily="2" charset="-78"/>
                <a:hlinkClick r:id="rId6"/>
              </a:rPr>
              <a:t>License</a:t>
            </a:r>
            <a:r>
              <a:rPr lang="hr-HR" dirty="0">
                <a:cs typeface="Aldhabi" panose="01000000000000000000" pitchFamily="2" charset="-78"/>
                <a:hlinkClick r:id="rId6"/>
              </a:rPr>
              <a:t> (LGPL)</a:t>
            </a:r>
            <a:endParaRPr lang="hr-HR" dirty="0">
              <a:cs typeface="Aldhabi" panose="01000000000000000000" pitchFamily="2" charset="-78"/>
            </a:endParaRPr>
          </a:p>
          <a:p>
            <a:pPr lvl="2"/>
            <a:r>
              <a:rPr lang="hr-HR" dirty="0">
                <a:cs typeface="Aldhabi" panose="01000000000000000000" pitchFamily="2" charset="-78"/>
                <a:hlinkClick r:id="rId7"/>
              </a:rPr>
              <a:t>MIT </a:t>
            </a:r>
            <a:r>
              <a:rPr lang="hr-HR" dirty="0" err="1">
                <a:cs typeface="Aldhabi" panose="01000000000000000000" pitchFamily="2" charset="-78"/>
                <a:hlinkClick r:id="rId7"/>
              </a:rPr>
              <a:t>license</a:t>
            </a:r>
            <a:endParaRPr lang="hr-HR" dirty="0">
              <a:cs typeface="Aldhabi" panose="01000000000000000000" pitchFamily="2" charset="-78"/>
            </a:endParaRPr>
          </a:p>
          <a:p>
            <a:pPr lvl="2"/>
            <a:r>
              <a:rPr lang="hr-HR" dirty="0" err="1">
                <a:cs typeface="Aldhabi" panose="01000000000000000000" pitchFamily="2" charset="-78"/>
                <a:hlinkClick r:id="rId8"/>
              </a:rPr>
              <a:t>Mozilla</a:t>
            </a:r>
            <a:r>
              <a:rPr lang="hr-HR" dirty="0">
                <a:cs typeface="Aldhabi" panose="01000000000000000000" pitchFamily="2" charset="-78"/>
                <a:hlinkClick r:id="rId8"/>
              </a:rPr>
              <a:t> </a:t>
            </a:r>
            <a:r>
              <a:rPr lang="hr-HR" dirty="0" err="1">
                <a:cs typeface="Aldhabi" panose="01000000000000000000" pitchFamily="2" charset="-78"/>
                <a:hlinkClick r:id="rId8"/>
              </a:rPr>
              <a:t>Public</a:t>
            </a:r>
            <a:r>
              <a:rPr lang="hr-HR" dirty="0">
                <a:cs typeface="Aldhabi" panose="01000000000000000000" pitchFamily="2" charset="-78"/>
                <a:hlinkClick r:id="rId8"/>
              </a:rPr>
              <a:t> </a:t>
            </a:r>
            <a:r>
              <a:rPr lang="hr-HR" dirty="0" err="1">
                <a:cs typeface="Aldhabi" panose="01000000000000000000" pitchFamily="2" charset="-78"/>
                <a:hlinkClick r:id="rId8"/>
              </a:rPr>
              <a:t>License</a:t>
            </a:r>
            <a:r>
              <a:rPr lang="hr-HR" dirty="0">
                <a:cs typeface="Aldhabi" panose="01000000000000000000" pitchFamily="2" charset="-78"/>
                <a:hlinkClick r:id="rId8"/>
              </a:rPr>
              <a:t> 2.0</a:t>
            </a:r>
            <a:endParaRPr lang="hr-HR" dirty="0">
              <a:cs typeface="Aldhabi" panose="01000000000000000000" pitchFamily="2" charset="-78"/>
            </a:endParaRPr>
          </a:p>
          <a:p>
            <a:pPr lvl="2"/>
            <a:r>
              <a:rPr lang="hr-HR" dirty="0" err="1">
                <a:cs typeface="Aldhabi" panose="01000000000000000000" pitchFamily="2" charset="-78"/>
                <a:hlinkClick r:id="rId9"/>
              </a:rPr>
              <a:t>Common</a:t>
            </a:r>
            <a:r>
              <a:rPr lang="hr-HR" dirty="0">
                <a:cs typeface="Aldhabi" panose="01000000000000000000" pitchFamily="2" charset="-78"/>
                <a:hlinkClick r:id="rId9"/>
              </a:rPr>
              <a:t> Development </a:t>
            </a:r>
            <a:r>
              <a:rPr lang="hr-HR" dirty="0" err="1">
                <a:cs typeface="Aldhabi" panose="01000000000000000000" pitchFamily="2" charset="-78"/>
                <a:hlinkClick r:id="rId9"/>
              </a:rPr>
              <a:t>and</a:t>
            </a:r>
            <a:r>
              <a:rPr lang="hr-HR" dirty="0">
                <a:cs typeface="Aldhabi" panose="01000000000000000000" pitchFamily="2" charset="-78"/>
                <a:hlinkClick r:id="rId9"/>
              </a:rPr>
              <a:t> </a:t>
            </a:r>
            <a:r>
              <a:rPr lang="hr-HR" dirty="0" err="1">
                <a:cs typeface="Aldhabi" panose="01000000000000000000" pitchFamily="2" charset="-78"/>
                <a:hlinkClick r:id="rId9"/>
              </a:rPr>
              <a:t>Distribution</a:t>
            </a:r>
            <a:r>
              <a:rPr lang="hr-HR" dirty="0">
                <a:cs typeface="Aldhabi" panose="01000000000000000000" pitchFamily="2" charset="-78"/>
                <a:hlinkClick r:id="rId9"/>
              </a:rPr>
              <a:t> </a:t>
            </a:r>
            <a:r>
              <a:rPr lang="hr-HR" dirty="0" err="1">
                <a:cs typeface="Aldhabi" panose="01000000000000000000" pitchFamily="2" charset="-78"/>
                <a:hlinkClick r:id="rId9"/>
              </a:rPr>
              <a:t>License</a:t>
            </a:r>
            <a:endParaRPr lang="hr-HR" dirty="0">
              <a:cs typeface="Aldhabi" panose="01000000000000000000" pitchFamily="2" charset="-78"/>
            </a:endParaRPr>
          </a:p>
          <a:p>
            <a:pPr lvl="2"/>
            <a:r>
              <a:rPr lang="hr-HR" dirty="0" err="1">
                <a:cs typeface="Aldhabi" panose="01000000000000000000" pitchFamily="2" charset="-78"/>
                <a:hlinkClick r:id="rId10"/>
              </a:rPr>
              <a:t>Eclipse</a:t>
            </a:r>
            <a:r>
              <a:rPr lang="hr-HR" dirty="0">
                <a:cs typeface="Aldhabi" panose="01000000000000000000" pitchFamily="2" charset="-78"/>
                <a:hlinkClick r:id="rId10"/>
              </a:rPr>
              <a:t> </a:t>
            </a:r>
            <a:r>
              <a:rPr lang="hr-HR" dirty="0" err="1">
                <a:cs typeface="Aldhabi" panose="01000000000000000000" pitchFamily="2" charset="-78"/>
                <a:hlinkClick r:id="rId10"/>
              </a:rPr>
              <a:t>Public</a:t>
            </a:r>
            <a:r>
              <a:rPr lang="hr-HR" dirty="0">
                <a:cs typeface="Aldhabi" panose="01000000000000000000" pitchFamily="2" charset="-78"/>
                <a:hlinkClick r:id="rId10"/>
              </a:rPr>
              <a:t> </a:t>
            </a:r>
            <a:r>
              <a:rPr lang="hr-HR" dirty="0" err="1">
                <a:cs typeface="Aldhabi" panose="01000000000000000000" pitchFamily="2" charset="-78"/>
                <a:hlinkClick r:id="rId10"/>
              </a:rPr>
              <a:t>License</a:t>
            </a:r>
            <a:endParaRPr lang="hr-HR" dirty="0">
              <a:cs typeface="Aldhabi" panose="01000000000000000000" pitchFamily="2" charset="-78"/>
            </a:endParaRPr>
          </a:p>
          <a:p>
            <a:pPr lvl="2"/>
            <a:endParaRPr lang="hr-HR" dirty="0"/>
          </a:p>
        </p:txBody>
      </p:sp>
    </p:spTree>
    <p:extLst>
      <p:ext uri="{BB962C8B-B14F-4D97-AF65-F5344CB8AC3E}">
        <p14:creationId xmlns:p14="http://schemas.microsoft.com/office/powerpoint/2010/main" val="286519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a:bodyPr>
          <a:lstStyle/>
          <a:p>
            <a:r>
              <a:rPr lang="hr-HR" dirty="0" smtClean="0"/>
              <a:t>Za organizacije:</a:t>
            </a:r>
          </a:p>
          <a:p>
            <a:pPr lvl="1"/>
            <a:r>
              <a:rPr lang="hr-HR" dirty="0" smtClean="0"/>
              <a:t>Slobodan u svrhe edukacije i akademskog istraživanja</a:t>
            </a:r>
          </a:p>
          <a:p>
            <a:pPr lvl="1"/>
            <a:r>
              <a:rPr lang="hr-HR" dirty="0" smtClean="0"/>
              <a:t>Slobodan za razvoj ekstenzija za VS</a:t>
            </a:r>
          </a:p>
          <a:p>
            <a:pPr lvl="1"/>
            <a:r>
              <a:rPr lang="hr-HR" dirty="0" smtClean="0"/>
              <a:t>Slobodan za 5 korisnika za razvoj komercijalnih aplikacija ukoliko tvrtka ima:</a:t>
            </a:r>
          </a:p>
          <a:p>
            <a:pPr lvl="2"/>
            <a:r>
              <a:rPr lang="hr-HR" dirty="0"/>
              <a:t>M</a:t>
            </a:r>
            <a:r>
              <a:rPr lang="hr-HR" dirty="0" smtClean="0"/>
              <a:t>anje od 250 računala</a:t>
            </a:r>
          </a:p>
          <a:p>
            <a:pPr lvl="2"/>
            <a:r>
              <a:rPr lang="hr-HR" dirty="0" smtClean="0"/>
              <a:t>Manje od 1 000 000 USD prihoda godišnje</a:t>
            </a:r>
          </a:p>
          <a:p>
            <a:r>
              <a:rPr lang="hr-HR" dirty="0" smtClean="0"/>
              <a:t>Sve ostale verzije VS-a su ilegalne za korištenje, bez odgovarajuće licence</a:t>
            </a:r>
          </a:p>
          <a:p>
            <a:endParaRPr lang="hr-HR" dirty="0"/>
          </a:p>
        </p:txBody>
      </p:sp>
    </p:spTree>
    <p:extLst>
      <p:ext uri="{BB962C8B-B14F-4D97-AF65-F5344CB8AC3E}">
        <p14:creationId xmlns:p14="http://schemas.microsoft.com/office/powerpoint/2010/main" val="14561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159" y="6122108"/>
            <a:ext cx="10515600" cy="569637"/>
          </a:xfrm>
        </p:spPr>
        <p:txBody>
          <a:bodyPr/>
          <a:lstStyle/>
          <a:p>
            <a:r>
              <a:rPr lang="hr-HR" dirty="0">
                <a:hlinkClick r:id="rId2"/>
              </a:rPr>
              <a:t>https://www.visualstudio.com/vs/compare</a:t>
            </a:r>
            <a:r>
              <a:rPr lang="hr-HR" dirty="0" smtClean="0">
                <a:hlinkClick r:id="rId2"/>
              </a:rPr>
              <a:t>/</a:t>
            </a:r>
            <a:endParaRPr lang="hr-HR" dirty="0" smtClean="0"/>
          </a:p>
          <a:p>
            <a:endParaRPr lang="hr-H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59" y="265125"/>
            <a:ext cx="9851881" cy="5780651"/>
          </a:xfrm>
          <a:prstGeom prst="rect">
            <a:avLst/>
          </a:prstGeom>
        </p:spPr>
      </p:pic>
    </p:spTree>
    <p:extLst>
      <p:ext uri="{BB962C8B-B14F-4D97-AF65-F5344CB8AC3E}">
        <p14:creationId xmlns:p14="http://schemas.microsoft.com/office/powerpoint/2010/main" val="30378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578860" y="1690688"/>
            <a:ext cx="3494376" cy="4730894"/>
          </a:xfrm>
        </p:spPr>
        <p:txBody>
          <a:bodyPr>
            <a:normAutofit/>
          </a:bodyPr>
          <a:lstStyle/>
          <a:p>
            <a:r>
              <a:rPr lang="hr-HR" dirty="0" err="1" smtClean="0"/>
              <a:t>IntelliSense</a:t>
            </a:r>
            <a:endParaRPr lang="hr-HR" dirty="0" smtClean="0"/>
          </a:p>
          <a:p>
            <a:pPr lvl="1"/>
            <a:r>
              <a:rPr lang="hr-HR" dirty="0" err="1" smtClean="0"/>
              <a:t>Code</a:t>
            </a:r>
            <a:r>
              <a:rPr lang="hr-HR" dirty="0" smtClean="0"/>
              <a:t> </a:t>
            </a:r>
            <a:r>
              <a:rPr lang="hr-HR" dirty="0" err="1" smtClean="0"/>
              <a:t>completition</a:t>
            </a:r>
            <a:endParaRPr lang="hr-HR" dirty="0" smtClean="0"/>
          </a:p>
          <a:p>
            <a:pPr lvl="1"/>
            <a:r>
              <a:rPr lang="hr-HR" dirty="0" err="1" smtClean="0"/>
              <a:t>Quick</a:t>
            </a:r>
            <a:r>
              <a:rPr lang="hr-HR" dirty="0" smtClean="0"/>
              <a:t> info</a:t>
            </a:r>
          </a:p>
          <a:p>
            <a:pPr lvl="1"/>
            <a:r>
              <a:rPr lang="hr-HR" dirty="0" err="1" smtClean="0"/>
              <a:t>Snippets</a:t>
            </a:r>
            <a:endParaRPr lang="hr-HR" dirty="0" smtClean="0"/>
          </a:p>
          <a:p>
            <a:pPr lvl="2"/>
            <a:r>
              <a:rPr lang="hr-HR" dirty="0" smtClean="0"/>
              <a:t>Kratice za kreiranje tipova ili import </a:t>
            </a:r>
            <a:r>
              <a:rPr lang="hr-HR" dirty="0" err="1" smtClean="0"/>
              <a:t>namespaceova</a:t>
            </a:r>
            <a:endParaRPr lang="hr-HR" dirty="0" smtClean="0"/>
          </a:p>
          <a:p>
            <a:pPr lvl="1"/>
            <a:r>
              <a:rPr lang="hr-HR" dirty="0" smtClean="0"/>
              <a:t>Kratica za ručno pozivanje: </a:t>
            </a:r>
            <a:r>
              <a:rPr lang="hr-HR" dirty="0" err="1" smtClean="0"/>
              <a:t>Ctrl</a:t>
            </a:r>
            <a:r>
              <a:rPr lang="hr-HR" dirty="0" smtClean="0"/>
              <a:t> + J, </a:t>
            </a:r>
            <a:r>
              <a:rPr lang="hr-HR" dirty="0" err="1" smtClean="0"/>
              <a:t>Ctrl</a:t>
            </a:r>
            <a:r>
              <a:rPr lang="hr-HR" dirty="0" smtClean="0"/>
              <a:t> + </a:t>
            </a:r>
            <a:r>
              <a:rPr lang="hr-HR" dirty="0" err="1" smtClean="0"/>
              <a:t>space</a:t>
            </a:r>
            <a:endParaRPr lang="hr-HR" dirty="0" smtClean="0"/>
          </a:p>
          <a:p>
            <a:pPr lvl="1"/>
            <a:endParaRPr lang="hr-H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886" y="1690688"/>
            <a:ext cx="7504856" cy="3746934"/>
          </a:xfrm>
          <a:prstGeom prst="rect">
            <a:avLst/>
          </a:prstGeom>
        </p:spPr>
      </p:pic>
    </p:spTree>
    <p:extLst>
      <p:ext uri="{BB962C8B-B14F-4D97-AF65-F5344CB8AC3E}">
        <p14:creationId xmlns:p14="http://schemas.microsoft.com/office/powerpoint/2010/main" val="212000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Refactoring</a:t>
            </a:r>
            <a:r>
              <a:rPr lang="hr-HR" dirty="0" smtClean="0"/>
              <a:t> </a:t>
            </a:r>
            <a:r>
              <a:rPr lang="hr-HR" dirty="0" err="1" smtClean="0"/>
              <a:t>tools</a:t>
            </a:r>
            <a:endParaRPr lang="hr-HR" dirty="0"/>
          </a:p>
          <a:p>
            <a:pPr lvl="1"/>
            <a:r>
              <a:rPr lang="hr-HR" dirty="0" err="1">
                <a:hlinkClick r:id="rId3"/>
              </a:rPr>
              <a:t>Extract</a:t>
            </a:r>
            <a:r>
              <a:rPr lang="hr-HR" dirty="0">
                <a:hlinkClick r:id="rId3"/>
              </a:rPr>
              <a:t> </a:t>
            </a:r>
            <a:r>
              <a:rPr lang="hr-HR" dirty="0" err="1">
                <a:hlinkClick r:id="rId3"/>
              </a:rPr>
              <a:t>Method</a:t>
            </a:r>
            <a:r>
              <a:rPr lang="hr-HR" dirty="0">
                <a:hlinkClick r:id="rId3"/>
              </a:rPr>
              <a:t> </a:t>
            </a:r>
            <a:r>
              <a:rPr lang="hr-HR" dirty="0" err="1">
                <a:hlinkClick r:id="rId3"/>
              </a:rPr>
              <a:t>Refactoring</a:t>
            </a:r>
            <a:r>
              <a:rPr lang="hr-HR" dirty="0">
                <a:hlinkClick r:id="rId3"/>
              </a:rPr>
              <a:t> (C#)</a:t>
            </a:r>
            <a:endParaRPr lang="hr-HR" dirty="0"/>
          </a:p>
          <a:p>
            <a:pPr lvl="1"/>
            <a:r>
              <a:rPr lang="hr-HR" dirty="0" err="1">
                <a:hlinkClick r:id="rId4"/>
              </a:rPr>
              <a:t>Rename</a:t>
            </a:r>
            <a:r>
              <a:rPr lang="hr-HR" dirty="0">
                <a:hlinkClick r:id="rId4"/>
              </a:rPr>
              <a:t> </a:t>
            </a:r>
            <a:r>
              <a:rPr lang="hr-HR" dirty="0" err="1">
                <a:hlinkClick r:id="rId4"/>
              </a:rPr>
              <a:t>Refactoring</a:t>
            </a:r>
            <a:r>
              <a:rPr lang="hr-HR" dirty="0">
                <a:hlinkClick r:id="rId4"/>
              </a:rPr>
              <a:t> (C#)</a:t>
            </a:r>
            <a:endParaRPr lang="hr-HR" dirty="0"/>
          </a:p>
          <a:p>
            <a:pPr lvl="1"/>
            <a:r>
              <a:rPr lang="hr-HR" dirty="0" err="1">
                <a:hlinkClick r:id="rId5"/>
              </a:rPr>
              <a:t>Encapsulate</a:t>
            </a:r>
            <a:r>
              <a:rPr lang="hr-HR" dirty="0">
                <a:hlinkClick r:id="rId5"/>
              </a:rPr>
              <a:t> </a:t>
            </a:r>
            <a:r>
              <a:rPr lang="hr-HR" dirty="0" err="1">
                <a:hlinkClick r:id="rId5"/>
              </a:rPr>
              <a:t>Field</a:t>
            </a:r>
            <a:r>
              <a:rPr lang="hr-HR" dirty="0">
                <a:hlinkClick r:id="rId5"/>
              </a:rPr>
              <a:t> </a:t>
            </a:r>
            <a:r>
              <a:rPr lang="hr-HR" dirty="0" err="1">
                <a:hlinkClick r:id="rId5"/>
              </a:rPr>
              <a:t>Refactoring</a:t>
            </a:r>
            <a:r>
              <a:rPr lang="hr-HR" dirty="0">
                <a:hlinkClick r:id="rId5"/>
              </a:rPr>
              <a:t> (C#)</a:t>
            </a:r>
            <a:endParaRPr lang="hr-HR" dirty="0"/>
          </a:p>
          <a:p>
            <a:pPr lvl="1"/>
            <a:r>
              <a:rPr lang="hr-HR" dirty="0" err="1">
                <a:hlinkClick r:id="rId6"/>
              </a:rPr>
              <a:t>Extract</a:t>
            </a:r>
            <a:r>
              <a:rPr lang="hr-HR" dirty="0">
                <a:hlinkClick r:id="rId6"/>
              </a:rPr>
              <a:t> </a:t>
            </a:r>
            <a:r>
              <a:rPr lang="hr-HR" dirty="0" err="1">
                <a:hlinkClick r:id="rId6"/>
              </a:rPr>
              <a:t>Interface</a:t>
            </a:r>
            <a:r>
              <a:rPr lang="hr-HR" dirty="0">
                <a:hlinkClick r:id="rId6"/>
              </a:rPr>
              <a:t> </a:t>
            </a:r>
            <a:r>
              <a:rPr lang="hr-HR" dirty="0" err="1">
                <a:hlinkClick r:id="rId6"/>
              </a:rPr>
              <a:t>Refactoring</a:t>
            </a:r>
            <a:r>
              <a:rPr lang="hr-HR" dirty="0">
                <a:hlinkClick r:id="rId6"/>
              </a:rPr>
              <a:t> (C#)</a:t>
            </a:r>
            <a:endParaRPr lang="hr-HR" dirty="0"/>
          </a:p>
          <a:p>
            <a:pPr lvl="1"/>
            <a:r>
              <a:rPr lang="hr-HR" dirty="0">
                <a:hlinkClick r:id="rId7"/>
              </a:rPr>
              <a:t>Remove </a:t>
            </a:r>
            <a:r>
              <a:rPr lang="hr-HR" dirty="0" err="1">
                <a:hlinkClick r:id="rId7"/>
              </a:rPr>
              <a:t>Parameters</a:t>
            </a:r>
            <a:r>
              <a:rPr lang="hr-HR" dirty="0">
                <a:hlinkClick r:id="rId7"/>
              </a:rPr>
              <a:t> </a:t>
            </a:r>
            <a:r>
              <a:rPr lang="hr-HR" dirty="0" err="1">
                <a:hlinkClick r:id="rId7"/>
              </a:rPr>
              <a:t>Refactoring</a:t>
            </a:r>
            <a:r>
              <a:rPr lang="hr-HR" dirty="0">
                <a:hlinkClick r:id="rId7"/>
              </a:rPr>
              <a:t> (C#)</a:t>
            </a:r>
            <a:endParaRPr lang="hr-HR" dirty="0"/>
          </a:p>
          <a:p>
            <a:pPr lvl="1"/>
            <a:r>
              <a:rPr lang="hr-HR" dirty="0" err="1">
                <a:hlinkClick r:id="rId8"/>
              </a:rPr>
              <a:t>Reorder</a:t>
            </a:r>
            <a:r>
              <a:rPr lang="hr-HR" dirty="0">
                <a:hlinkClick r:id="rId8"/>
              </a:rPr>
              <a:t> </a:t>
            </a:r>
            <a:r>
              <a:rPr lang="hr-HR" dirty="0" err="1">
                <a:hlinkClick r:id="rId8"/>
              </a:rPr>
              <a:t>Parameters</a:t>
            </a:r>
            <a:r>
              <a:rPr lang="hr-HR" dirty="0">
                <a:hlinkClick r:id="rId8"/>
              </a:rPr>
              <a:t> </a:t>
            </a:r>
            <a:r>
              <a:rPr lang="hr-HR" dirty="0" err="1">
                <a:hlinkClick r:id="rId8"/>
              </a:rPr>
              <a:t>Refactoring</a:t>
            </a:r>
            <a:r>
              <a:rPr lang="hr-HR" dirty="0">
                <a:hlinkClick r:id="rId8"/>
              </a:rPr>
              <a:t> (C#)</a:t>
            </a:r>
            <a:endParaRPr lang="hr-HR" dirty="0"/>
          </a:p>
          <a:p>
            <a:endParaRPr lang="hr-HR" dirty="0" smtClean="0"/>
          </a:p>
          <a:p>
            <a:pPr lvl="1"/>
            <a:endParaRPr lang="hr-HR"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6499" y="1923193"/>
            <a:ext cx="5646699" cy="4602304"/>
          </a:xfrm>
          <a:prstGeom prst="rect">
            <a:avLst/>
          </a:prstGeom>
        </p:spPr>
      </p:pic>
    </p:spTree>
    <p:extLst>
      <p:ext uri="{BB962C8B-B14F-4D97-AF65-F5344CB8AC3E}">
        <p14:creationId xmlns:p14="http://schemas.microsoft.com/office/powerpoint/2010/main" val="353899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Code</a:t>
            </a:r>
            <a:r>
              <a:rPr lang="hr-HR" dirty="0" smtClean="0"/>
              <a:t> </a:t>
            </a:r>
            <a:r>
              <a:rPr lang="hr-HR" dirty="0" err="1" smtClean="0"/>
              <a:t>analysis</a:t>
            </a:r>
            <a:endParaRPr lang="hr-HR" dirty="0" smtClean="0"/>
          </a:p>
          <a:p>
            <a:pPr lvl="1"/>
            <a:r>
              <a:rPr lang="hr-HR" dirty="0" smtClean="0"/>
              <a:t>Analizira kod i javlja upozorenja ukoliko naiđe na kod koji krši pravila postavljena u </a:t>
            </a:r>
            <a:r>
              <a:rPr lang="hr-HR" dirty="0" err="1" smtClean="0"/>
              <a:t>Microsoft.Net</a:t>
            </a:r>
            <a:r>
              <a:rPr lang="hr-HR" dirty="0" smtClean="0"/>
              <a:t> Framework Design </a:t>
            </a:r>
            <a:r>
              <a:rPr lang="hr-HR" dirty="0" err="1" smtClean="0"/>
              <a:t>Guidelines</a:t>
            </a:r>
            <a:endParaRPr lang="hr-HR" dirty="0" smtClean="0"/>
          </a:p>
          <a:p>
            <a:pPr lvl="1"/>
            <a:r>
              <a:rPr lang="hr-HR" dirty="0">
                <a:hlinkClick r:id="rId3"/>
              </a:rPr>
              <a:t>https://msdn.microsoft.com/en-us/library/ms229042(v=vs.110).</a:t>
            </a:r>
            <a:r>
              <a:rPr lang="hr-HR" dirty="0" smtClean="0">
                <a:hlinkClick r:id="rId3"/>
              </a:rPr>
              <a:t>aspx</a:t>
            </a:r>
            <a:endParaRPr lang="hr-HR" dirty="0" smtClean="0"/>
          </a:p>
          <a:p>
            <a:pPr lvl="1"/>
            <a:endParaRPr lang="hr-HR" dirty="0" smtClean="0"/>
          </a:p>
          <a:p>
            <a:pPr lvl="1"/>
            <a:endParaRPr lang="hr-HR"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934" y="3542260"/>
            <a:ext cx="4651304" cy="2769640"/>
          </a:xfrm>
          <a:prstGeom prst="rect">
            <a:avLst/>
          </a:prstGeom>
        </p:spPr>
      </p:pic>
    </p:spTree>
    <p:extLst>
      <p:ext uri="{BB962C8B-B14F-4D97-AF65-F5344CB8AC3E}">
        <p14:creationId xmlns:p14="http://schemas.microsoft.com/office/powerpoint/2010/main" val="220229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5125</TotalTime>
  <Words>938</Words>
  <Application>Microsoft Office PowerPoint</Application>
  <PresentationFormat>Widescreen</PresentationFormat>
  <Paragraphs>226</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Aldhabi</vt:lpstr>
      <vt:lpstr>Arial</vt:lpstr>
      <vt:lpstr>Calibri</vt:lpstr>
      <vt:lpstr>Calibri Light</vt:lpstr>
      <vt:lpstr>Office Theme</vt:lpstr>
      <vt:lpstr>1-3 ALATI U RAZVOJU</vt:lpstr>
      <vt:lpstr>Visual Studio</vt:lpstr>
      <vt:lpstr>Visual Studio</vt:lpstr>
      <vt:lpstr>Visual Studio 2017 Community</vt:lpstr>
      <vt:lpstr>Visual Studio 2017 Community</vt:lpstr>
      <vt:lpstr>PowerPoint Presentation</vt:lpstr>
      <vt:lpstr>Visual Studio</vt:lpstr>
      <vt:lpstr>Visual Studio</vt:lpstr>
      <vt:lpstr>Visual Studio</vt:lpstr>
      <vt:lpstr>PowerPoint Presentation</vt:lpstr>
      <vt:lpstr>Visual Studio</vt:lpstr>
      <vt:lpstr>Visual Studio</vt:lpstr>
      <vt:lpstr>Visual Studio</vt:lpstr>
      <vt:lpstr>Visual Studio</vt:lpstr>
      <vt:lpstr>Microsoft ALM proizvodi</vt:lpstr>
      <vt:lpstr>VS ALM</vt:lpstr>
      <vt:lpstr>Pregled verzija</vt:lpstr>
      <vt:lpstr>Visual Studio Code</vt:lpstr>
      <vt:lpstr>Podrška za task runnere</vt:lpstr>
      <vt:lpstr>Podrška za package managere</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 Marčinko</dc:creator>
  <cp:lastModifiedBy>Matija Hrženjak</cp:lastModifiedBy>
  <cp:revision>42</cp:revision>
  <dcterms:created xsi:type="dcterms:W3CDTF">2017-04-03T13:43:26Z</dcterms:created>
  <dcterms:modified xsi:type="dcterms:W3CDTF">2017-05-01T22:35:08Z</dcterms:modified>
</cp:coreProperties>
</file>