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6" r:id="rId3"/>
    <p:sldId id="295" r:id="rId4"/>
    <p:sldId id="29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568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799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8565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9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437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849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045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2722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064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741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264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27228-1E44-41B8-950E-0336D0E65F8B}" type="datetimeFigureOut">
              <a:rPr lang="hr-HR" smtClean="0"/>
              <a:t>2.5.2017.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9BB4-1BFF-49E8-BB20-F9B7BE4FCD1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370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535" t="4176" r="27697" b="2733"/>
          <a:stretch/>
        </p:blipFill>
        <p:spPr>
          <a:xfrm>
            <a:off x="3158836" y="2616273"/>
            <a:ext cx="1625696" cy="16902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595"/>
            <a:ext cx="9144000" cy="2387600"/>
          </a:xfrm>
        </p:spPr>
        <p:txBody>
          <a:bodyPr/>
          <a:lstStyle/>
          <a:p>
            <a:r>
              <a:rPr lang="hr-HR" dirty="0"/>
              <a:t>1-7 </a:t>
            </a:r>
            <a:r>
              <a:rPr lang="hr-HR" dirty="0" err="1"/>
              <a:t>Angular</a:t>
            </a:r>
            <a:r>
              <a:rPr lang="hr-HR" dirty="0"/>
              <a:t> </a:t>
            </a:r>
            <a:r>
              <a:rPr lang="hr-HR" dirty="0" err="1"/>
              <a:t>Webshop</a:t>
            </a:r>
            <a:r>
              <a:rPr lang="hr-HR" dirty="0"/>
              <a:t> 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6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Maro Marčinko</a:t>
            </a:r>
          </a:p>
          <a:p>
            <a:r>
              <a:rPr lang="hr-HR" dirty="0" smtClean="0"/>
              <a:t>Matija Hrženjak</a:t>
            </a:r>
          </a:p>
          <a:p>
            <a:endParaRPr lang="hr-HR" dirty="0"/>
          </a:p>
          <a:p>
            <a:r>
              <a:rPr lang="hr-HR" dirty="0" smtClean="0"/>
              <a:t>IN2, 2017.</a:t>
            </a:r>
            <a:endParaRPr lang="hr-H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7740" b="36771"/>
          <a:stretch/>
        </p:blipFill>
        <p:spPr>
          <a:xfrm>
            <a:off x="5418556" y="2950876"/>
            <a:ext cx="4005820" cy="10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7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Mixin</a:t>
            </a:r>
            <a:endParaRPr lang="hr-HR" dirty="0" smtClean="0"/>
          </a:p>
          <a:p>
            <a:pPr lvl="1"/>
            <a:r>
              <a:rPr lang="hr-HR" dirty="0" smtClean="0"/>
              <a:t>Mogućnost korištenja konkretnih klasa kao </a:t>
            </a:r>
            <a:r>
              <a:rPr lang="hr-HR" dirty="0" err="1" smtClean="0"/>
              <a:t>interfaceova</a:t>
            </a:r>
            <a:endParaRPr lang="hr-HR" dirty="0" smtClean="0"/>
          </a:p>
          <a:p>
            <a:pPr lvl="1"/>
            <a:r>
              <a:rPr lang="hr-HR" dirty="0" smtClean="0"/>
              <a:t>Preuzme samo polja i definicije metoda</a:t>
            </a:r>
          </a:p>
        </p:txBody>
      </p:sp>
    </p:spTree>
    <p:extLst>
      <p:ext uri="{BB962C8B-B14F-4D97-AF65-F5344CB8AC3E}">
        <p14:creationId xmlns:p14="http://schemas.microsoft.com/office/powerpoint/2010/main" val="414924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Generics</a:t>
            </a:r>
            <a:endParaRPr lang="hr-HR" dirty="0" smtClean="0"/>
          </a:p>
          <a:p>
            <a:pPr lvl="1"/>
            <a:r>
              <a:rPr lang="hr-HR" dirty="0" smtClean="0"/>
              <a:t>Predavanje tipa kao parametra</a:t>
            </a:r>
          </a:p>
          <a:p>
            <a:pPr lvl="1"/>
            <a:r>
              <a:rPr lang="hr-HR" dirty="0" smtClean="0"/>
              <a:t>List&lt;T&gt;, </a:t>
            </a:r>
            <a:r>
              <a:rPr lang="hr-HR" dirty="0" err="1" smtClean="0"/>
              <a:t>Array</a:t>
            </a:r>
            <a:r>
              <a:rPr lang="hr-HR" dirty="0" smtClean="0"/>
              <a:t>&lt;T&gt;, …</a:t>
            </a:r>
          </a:p>
        </p:txBody>
      </p:sp>
    </p:spTree>
    <p:extLst>
      <p:ext uri="{BB962C8B-B14F-4D97-AF65-F5344CB8AC3E}">
        <p14:creationId xmlns:p14="http://schemas.microsoft.com/office/powerpoint/2010/main" val="301008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Namespaces</a:t>
            </a:r>
            <a:endParaRPr lang="hr-HR" dirty="0" smtClean="0"/>
          </a:p>
          <a:p>
            <a:pPr lvl="1"/>
            <a:r>
              <a:rPr lang="hr-HR" dirty="0" smtClean="0"/>
              <a:t>Konzumiranje klasa, </a:t>
            </a:r>
            <a:r>
              <a:rPr lang="hr-HR" dirty="0" err="1" smtClean="0"/>
              <a:t>interaceova</a:t>
            </a:r>
            <a:r>
              <a:rPr lang="hr-HR" dirty="0" smtClean="0"/>
              <a:t> i polja definiranih kroz različite datoteke kao da su definirane u jednoj datoteci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02805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Tupple</a:t>
            </a:r>
            <a:endParaRPr lang="hr-HR" dirty="0" smtClean="0"/>
          </a:p>
          <a:p>
            <a:pPr lvl="1"/>
            <a:r>
              <a:rPr lang="hr-HR" dirty="0" err="1" smtClean="0"/>
              <a:t>Array</a:t>
            </a:r>
            <a:r>
              <a:rPr lang="hr-HR" dirty="0" smtClean="0"/>
              <a:t> koji u svakom polju može sadržavati više vrijednosti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84164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Await</a:t>
            </a:r>
            <a:endParaRPr lang="hr-HR" dirty="0" smtClean="0"/>
          </a:p>
          <a:p>
            <a:pPr lvl="1"/>
            <a:r>
              <a:rPr lang="hr-HR" dirty="0" smtClean="0"/>
              <a:t>Korištenje </a:t>
            </a:r>
            <a:r>
              <a:rPr lang="hr-HR" dirty="0" err="1" smtClean="0"/>
              <a:t>await</a:t>
            </a:r>
            <a:r>
              <a:rPr lang="hr-HR" dirty="0" smtClean="0"/>
              <a:t> naredbe umjesto </a:t>
            </a:r>
            <a:r>
              <a:rPr lang="hr-HR" dirty="0" err="1" smtClean="0"/>
              <a:t>callbacka</a:t>
            </a:r>
            <a:r>
              <a:rPr lang="hr-HR" dirty="0" smtClean="0"/>
              <a:t> kod asinkronih poziva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427395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Class</a:t>
            </a:r>
            <a:endParaRPr lang="hr-HR" dirty="0" smtClean="0"/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Moguće definirati i nasljeđivati klase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76464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Modules</a:t>
            </a:r>
            <a:endParaRPr lang="hr-HR" dirty="0" smtClean="0"/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Svaki modul ima svoj </a:t>
            </a:r>
            <a:r>
              <a:rPr lang="hr-HR" dirty="0" err="1" smtClean="0"/>
              <a:t>scope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5053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Arrow</a:t>
            </a:r>
            <a:r>
              <a:rPr lang="hr-HR" dirty="0" smtClean="0"/>
              <a:t> </a:t>
            </a:r>
            <a:r>
              <a:rPr lang="hr-HR" dirty="0" err="1" smtClean="0"/>
              <a:t>notation</a:t>
            </a:r>
            <a:r>
              <a:rPr lang="hr-HR" dirty="0" smtClean="0"/>
              <a:t> =&gt;</a:t>
            </a:r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Skraćeno pisanje anonimnih funkcija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70662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Default</a:t>
            </a:r>
            <a:r>
              <a:rPr lang="hr-HR" dirty="0" smtClean="0"/>
              <a:t> / </a:t>
            </a:r>
            <a:r>
              <a:rPr lang="hr-HR" dirty="0" err="1" smtClean="0"/>
              <a:t>optional</a:t>
            </a:r>
            <a:r>
              <a:rPr lang="hr-HR" dirty="0" smtClean="0"/>
              <a:t> para</a:t>
            </a:r>
          </a:p>
          <a:p>
            <a:pPr lvl="1"/>
            <a:r>
              <a:rPr lang="hr-HR" dirty="0" smtClean="0"/>
              <a:t>Preuzeto iz </a:t>
            </a:r>
            <a:r>
              <a:rPr lang="hr-HR" dirty="0" err="1" smtClean="0"/>
              <a:t>ECMASripta</a:t>
            </a:r>
            <a:r>
              <a:rPr lang="hr-HR" dirty="0" smtClean="0"/>
              <a:t> 2015</a:t>
            </a:r>
          </a:p>
          <a:p>
            <a:pPr lvl="1"/>
            <a:r>
              <a:rPr lang="hr-HR" dirty="0" smtClean="0"/>
              <a:t>Mogućnost deklariranja opcionalnih parametara i njihovih </a:t>
            </a:r>
            <a:r>
              <a:rPr lang="hr-HR" dirty="0" err="1" smtClean="0"/>
              <a:t>defaultnih</a:t>
            </a:r>
            <a:r>
              <a:rPr lang="hr-HR" dirty="0" smtClean="0"/>
              <a:t> vrijednosti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2214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Tsconfig.json</a:t>
            </a:r>
            <a:endParaRPr lang="hr-HR" dirty="0" smtClean="0"/>
          </a:p>
          <a:p>
            <a:pPr lvl="1"/>
            <a:r>
              <a:rPr lang="hr-HR" dirty="0" smtClean="0"/>
              <a:t>Konfiguracijska datoteka</a:t>
            </a:r>
          </a:p>
          <a:p>
            <a:pPr lvl="1"/>
            <a:r>
              <a:rPr lang="hr-HR" dirty="0" smtClean="0"/>
              <a:t>Omogućuje </a:t>
            </a:r>
            <a:r>
              <a:rPr lang="hr-HR" dirty="0" err="1" smtClean="0"/>
              <a:t>transpilaciju</a:t>
            </a:r>
            <a:r>
              <a:rPr lang="hr-HR" dirty="0" smtClean="0"/>
              <a:t> u različite verzije </a:t>
            </a:r>
            <a:r>
              <a:rPr lang="hr-HR" dirty="0" err="1" smtClean="0"/>
              <a:t>ECMAScripta</a:t>
            </a:r>
            <a:endParaRPr lang="hr-HR" dirty="0" smtClean="0"/>
          </a:p>
          <a:p>
            <a:pPr lvl="1"/>
            <a:r>
              <a:rPr lang="hr-HR" dirty="0" smtClean="0"/>
              <a:t>Omogućuje automatsko kreiranja .</a:t>
            </a:r>
            <a:r>
              <a:rPr lang="hr-HR" dirty="0" err="1" smtClean="0"/>
              <a:t>map</a:t>
            </a:r>
            <a:r>
              <a:rPr lang="hr-HR" dirty="0" smtClean="0"/>
              <a:t> datoteka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334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Instalacija potrebnih alata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4303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.</a:t>
            </a:r>
            <a:r>
              <a:rPr lang="hr-HR" dirty="0" err="1" smtClean="0"/>
              <a:t>map</a:t>
            </a:r>
            <a:r>
              <a:rPr lang="hr-HR" dirty="0" smtClean="0"/>
              <a:t> datoteka</a:t>
            </a:r>
          </a:p>
          <a:p>
            <a:pPr lvl="1"/>
            <a:r>
              <a:rPr lang="hr-HR" dirty="0" smtClean="0"/>
              <a:t>Omogućava </a:t>
            </a:r>
            <a:r>
              <a:rPr lang="hr-HR" dirty="0" err="1" smtClean="0"/>
              <a:t>debugiranje</a:t>
            </a:r>
            <a:r>
              <a:rPr lang="hr-HR" dirty="0" smtClean="0"/>
              <a:t> direktno u </a:t>
            </a:r>
            <a:r>
              <a:rPr lang="hr-HR" dirty="0" err="1" smtClean="0"/>
              <a:t>typescriptu</a:t>
            </a:r>
            <a:endParaRPr lang="hr-HR" dirty="0" smtClean="0"/>
          </a:p>
          <a:p>
            <a:pPr lvl="1"/>
            <a:r>
              <a:rPr lang="hr-HR" dirty="0" smtClean="0"/>
              <a:t>Moguće </a:t>
            </a:r>
            <a:r>
              <a:rPr lang="hr-HR" dirty="0" err="1" smtClean="0"/>
              <a:t>debugirati</a:t>
            </a:r>
            <a:r>
              <a:rPr lang="hr-HR" dirty="0" smtClean="0"/>
              <a:t> u browserima i VS </a:t>
            </a:r>
            <a:r>
              <a:rPr lang="hr-HR" dirty="0" err="1" smtClean="0"/>
              <a:t>Codeu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4170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ECMAScript</a:t>
            </a:r>
            <a:endParaRPr lang="hr-HR" dirty="0" smtClean="0"/>
          </a:p>
          <a:p>
            <a:pPr lvl="1"/>
            <a:r>
              <a:rPr lang="hr-HR" dirty="0" smtClean="0"/>
              <a:t>Verzije </a:t>
            </a:r>
            <a:r>
              <a:rPr lang="hr-HR" dirty="0" err="1" smtClean="0"/>
              <a:t>Javascripta</a:t>
            </a:r>
            <a:endParaRPr lang="hr-HR" dirty="0" smtClean="0"/>
          </a:p>
          <a:p>
            <a:pPr lvl="2"/>
            <a:r>
              <a:rPr lang="hr-HR" dirty="0" smtClean="0"/>
              <a:t>Trenutno podržana verzija ES5</a:t>
            </a:r>
          </a:p>
          <a:p>
            <a:pPr lvl="2"/>
            <a:r>
              <a:rPr lang="hr-HR" dirty="0" smtClean="0"/>
              <a:t>ES6 (ES 2015) podržan u </a:t>
            </a:r>
            <a:r>
              <a:rPr lang="hr-HR" dirty="0" err="1" smtClean="0"/>
              <a:t>Chromeu</a:t>
            </a:r>
            <a:r>
              <a:rPr lang="hr-HR" dirty="0" smtClean="0"/>
              <a:t> i Firefoxu, ali ne i na mobilnim uređajima</a:t>
            </a:r>
          </a:p>
          <a:p>
            <a:pPr lvl="1"/>
            <a:r>
              <a:rPr lang="hr-HR" dirty="0">
                <a:hlinkClick r:id="rId2"/>
              </a:rPr>
              <a:t>http://kangax.github.io/compat-table/es6/</a:t>
            </a:r>
            <a:endParaRPr lang="hr-HR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579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Imports</a:t>
            </a:r>
            <a:r>
              <a:rPr lang="hr-HR" dirty="0" smtClean="0"/>
              <a:t> </a:t>
            </a:r>
            <a:r>
              <a:rPr lang="hr-HR" dirty="0" err="1" smtClean="0"/>
              <a:t>array</a:t>
            </a:r>
            <a:endParaRPr lang="hr-HR" dirty="0" smtClean="0"/>
          </a:p>
          <a:p>
            <a:pPr lvl="1"/>
            <a:r>
              <a:rPr lang="hr-HR" dirty="0" smtClean="0"/>
              <a:t>Mjesto gdje se deklariraju moduli koji su potrebni za aplikaciju</a:t>
            </a:r>
          </a:p>
          <a:p>
            <a:pPr lvl="1"/>
            <a:r>
              <a:rPr lang="hr-HR" dirty="0" smtClean="0"/>
              <a:t>Minimalno potreban </a:t>
            </a:r>
            <a:r>
              <a:rPr lang="hr-HR" dirty="0" err="1" smtClean="0"/>
              <a:t>BrowserModule</a:t>
            </a:r>
            <a:endParaRPr lang="hr-HR" dirty="0" smtClean="0"/>
          </a:p>
          <a:p>
            <a:pPr lvl="1"/>
            <a:r>
              <a:rPr lang="hr-HR" dirty="0" smtClean="0"/>
              <a:t>Slika </a:t>
            </a:r>
          </a:p>
        </p:txBody>
      </p:sp>
    </p:spTree>
    <p:extLst>
      <p:ext uri="{BB962C8B-B14F-4D97-AF65-F5344CB8AC3E}">
        <p14:creationId xmlns:p14="http://schemas.microsoft.com/office/powerpoint/2010/main" val="404616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Declarations</a:t>
            </a:r>
            <a:r>
              <a:rPr lang="hr-HR" dirty="0" smtClean="0"/>
              <a:t> </a:t>
            </a:r>
            <a:r>
              <a:rPr lang="hr-HR" dirty="0" err="1" smtClean="0"/>
              <a:t>array</a:t>
            </a:r>
            <a:endParaRPr lang="hr-HR" dirty="0" smtClean="0"/>
          </a:p>
          <a:p>
            <a:pPr lvl="1"/>
            <a:r>
              <a:rPr lang="hr-HR" dirty="0" smtClean="0"/>
              <a:t>Mjesto gdje se deklariraju komponente, direktive i </a:t>
            </a:r>
            <a:r>
              <a:rPr lang="hr-HR" dirty="0" err="1" smtClean="0"/>
              <a:t>pipeovi</a:t>
            </a:r>
            <a:r>
              <a:rPr lang="hr-HR" dirty="0" smtClean="0"/>
              <a:t> koji pripadaju modulu</a:t>
            </a:r>
          </a:p>
          <a:p>
            <a:pPr lvl="1"/>
            <a:r>
              <a:rPr lang="hr-HR" dirty="0" smtClean="0"/>
              <a:t>Servisi i modeli ne pripadaju ovdje</a:t>
            </a:r>
          </a:p>
          <a:p>
            <a:pPr lvl="1"/>
            <a:r>
              <a:rPr lang="hr-HR" dirty="0" smtClean="0"/>
              <a:t>Slika</a:t>
            </a:r>
          </a:p>
        </p:txBody>
      </p:sp>
    </p:spTree>
    <p:extLst>
      <p:ext uri="{BB962C8B-B14F-4D97-AF65-F5344CB8AC3E}">
        <p14:creationId xmlns:p14="http://schemas.microsoft.com/office/powerpoint/2010/main" val="2736486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Providers</a:t>
            </a:r>
            <a:r>
              <a:rPr lang="hr-HR" dirty="0" smtClean="0"/>
              <a:t> </a:t>
            </a:r>
            <a:r>
              <a:rPr lang="hr-HR" dirty="0" err="1" smtClean="0"/>
              <a:t>array</a:t>
            </a:r>
            <a:endParaRPr lang="hr-HR" dirty="0" smtClean="0"/>
          </a:p>
          <a:p>
            <a:pPr lvl="1"/>
            <a:r>
              <a:rPr lang="hr-HR" dirty="0" smtClean="0"/>
              <a:t>Mjesto gdje se deklariraju servisi i ostale klase koje se žele </a:t>
            </a:r>
            <a:r>
              <a:rPr lang="hr-HR" dirty="0" err="1" smtClean="0"/>
              <a:t>injectati</a:t>
            </a:r>
            <a:endParaRPr lang="hr-HR" dirty="0" smtClean="0"/>
          </a:p>
          <a:p>
            <a:pPr lvl="1"/>
            <a:r>
              <a:rPr lang="hr-HR" dirty="0" err="1" smtClean="0"/>
              <a:t>Provideri</a:t>
            </a:r>
            <a:r>
              <a:rPr lang="hr-HR" dirty="0" smtClean="0"/>
              <a:t> deklarirani u </a:t>
            </a:r>
            <a:r>
              <a:rPr lang="hr-HR" dirty="0" err="1" smtClean="0"/>
              <a:t>Root</a:t>
            </a:r>
            <a:r>
              <a:rPr lang="hr-HR" dirty="0" smtClean="0"/>
              <a:t> modulu su </a:t>
            </a:r>
            <a:r>
              <a:rPr lang="hr-HR" dirty="0" err="1" smtClean="0"/>
              <a:t>injectani</a:t>
            </a:r>
            <a:r>
              <a:rPr lang="hr-HR" dirty="0" smtClean="0"/>
              <a:t> bilo gdje u aplikaciji, ako ne postoji specifičnija deklaracija</a:t>
            </a:r>
          </a:p>
          <a:p>
            <a:pPr lvl="1"/>
            <a:r>
              <a:rPr lang="hr-HR" dirty="0" smtClean="0"/>
              <a:t>Slika</a:t>
            </a:r>
          </a:p>
        </p:txBody>
      </p:sp>
    </p:spTree>
    <p:extLst>
      <p:ext uri="{BB962C8B-B14F-4D97-AF65-F5344CB8AC3E}">
        <p14:creationId xmlns:p14="http://schemas.microsoft.com/office/powerpoint/2010/main" val="2635034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Module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Bootstrap</a:t>
            </a:r>
            <a:r>
              <a:rPr lang="hr-HR" dirty="0" smtClean="0"/>
              <a:t> </a:t>
            </a:r>
            <a:r>
              <a:rPr lang="hr-HR" dirty="0" err="1" smtClean="0"/>
              <a:t>array</a:t>
            </a:r>
            <a:endParaRPr lang="hr-HR" dirty="0" smtClean="0"/>
          </a:p>
          <a:p>
            <a:pPr lvl="1"/>
            <a:r>
              <a:rPr lang="hr-HR" dirty="0" smtClean="0"/>
              <a:t>Mjesto gdje se deklariraju glavne komponente aplikacije</a:t>
            </a:r>
          </a:p>
          <a:p>
            <a:pPr lvl="1"/>
            <a:r>
              <a:rPr lang="hr-HR" dirty="0" smtClean="0"/>
              <a:t>Obično postoji samo jedna ulazna </a:t>
            </a:r>
            <a:r>
              <a:rPr lang="hr-HR" dirty="0" err="1" smtClean="0"/>
              <a:t>bootstrapana</a:t>
            </a:r>
            <a:r>
              <a:rPr lang="hr-HR" dirty="0" smtClean="0"/>
              <a:t> komponenta</a:t>
            </a:r>
          </a:p>
          <a:p>
            <a:pPr lvl="1"/>
            <a:r>
              <a:rPr lang="hr-HR" dirty="0" smtClean="0"/>
              <a:t>Slika</a:t>
            </a:r>
          </a:p>
        </p:txBody>
      </p:sp>
    </p:spTree>
    <p:extLst>
      <p:ext uri="{BB962C8B-B14F-4D97-AF65-F5344CB8AC3E}">
        <p14:creationId xmlns:p14="http://schemas.microsoft.com/office/powerpoint/2010/main" val="2720677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Component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Dekoratori</a:t>
            </a:r>
            <a:endParaRPr lang="hr-HR" dirty="0" smtClean="0"/>
          </a:p>
          <a:p>
            <a:pPr lvl="1"/>
            <a:r>
              <a:rPr lang="hr-HR" dirty="0" smtClean="0"/>
              <a:t>Funkcija koja pridodaje </a:t>
            </a:r>
            <a:r>
              <a:rPr lang="hr-HR" dirty="0" err="1" smtClean="0"/>
              <a:t>metadata</a:t>
            </a:r>
            <a:r>
              <a:rPr lang="hr-HR" dirty="0" smtClean="0"/>
              <a:t> klasama, funkcijama i argumentima</a:t>
            </a:r>
          </a:p>
          <a:p>
            <a:pPr lvl="1"/>
            <a:r>
              <a:rPr lang="hr-HR" dirty="0" smtClean="0"/>
              <a:t>Počinje @ znakom i nalazi se ispred deklaracije stvari koju opisuje</a:t>
            </a:r>
          </a:p>
          <a:p>
            <a:pPr lvl="2"/>
            <a:r>
              <a:rPr lang="hr-HR" dirty="0" smtClean="0"/>
              <a:t>@</a:t>
            </a:r>
            <a:r>
              <a:rPr lang="hr-HR" dirty="0" err="1" smtClean="0"/>
              <a:t>Component</a:t>
            </a:r>
            <a:r>
              <a:rPr lang="hr-HR" dirty="0" smtClean="0"/>
              <a:t>()</a:t>
            </a:r>
          </a:p>
          <a:p>
            <a:pPr lvl="2"/>
            <a:r>
              <a:rPr lang="hr-HR" dirty="0" smtClean="0"/>
              <a:t>@Input()</a:t>
            </a:r>
          </a:p>
          <a:p>
            <a:pPr lvl="2"/>
            <a:r>
              <a:rPr lang="hr-HR" dirty="0" smtClean="0"/>
              <a:t>@Output()</a:t>
            </a:r>
          </a:p>
          <a:p>
            <a:pPr lvl="2"/>
            <a:r>
              <a:rPr lang="hr-HR" dirty="0" smtClean="0"/>
              <a:t>@</a:t>
            </a:r>
            <a:r>
              <a:rPr lang="hr-HR" dirty="0" err="1" smtClean="0"/>
              <a:t>Inject</a:t>
            </a:r>
            <a:r>
              <a:rPr lang="hr-HR" dirty="0" smtClean="0"/>
              <a:t>()</a:t>
            </a:r>
          </a:p>
          <a:p>
            <a:pPr lvl="2"/>
            <a:r>
              <a:rPr lang="hr-HR" dirty="0" smtClean="0"/>
              <a:t>…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52812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Component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@</a:t>
            </a:r>
            <a:r>
              <a:rPr lang="hr-HR" dirty="0" err="1" smtClean="0"/>
              <a:t>Component</a:t>
            </a:r>
            <a:r>
              <a:rPr lang="hr-HR" dirty="0" smtClean="0"/>
              <a:t>()</a:t>
            </a:r>
          </a:p>
          <a:p>
            <a:pPr lvl="1"/>
            <a:r>
              <a:rPr lang="hr-HR" dirty="0" err="1" smtClean="0"/>
              <a:t>Selector</a:t>
            </a:r>
            <a:r>
              <a:rPr lang="hr-HR" dirty="0" smtClean="0"/>
              <a:t>: naziv HTML </a:t>
            </a:r>
            <a:r>
              <a:rPr lang="hr-HR" dirty="0" err="1" smtClean="0"/>
              <a:t>taga</a:t>
            </a:r>
            <a:r>
              <a:rPr lang="hr-HR" dirty="0" smtClean="0"/>
              <a:t> u koji se učitava komponenta</a:t>
            </a:r>
          </a:p>
          <a:p>
            <a:pPr lvl="1"/>
            <a:r>
              <a:rPr lang="hr-HR" dirty="0" smtClean="0"/>
              <a:t>Template: HTML kod komponente</a:t>
            </a:r>
          </a:p>
          <a:p>
            <a:pPr lvl="1"/>
            <a:r>
              <a:rPr lang="hr-HR" dirty="0" err="1" smtClean="0"/>
              <a:t>TemplateURL</a:t>
            </a:r>
            <a:r>
              <a:rPr lang="hr-HR" dirty="0" smtClean="0"/>
              <a:t>: HTML kod </a:t>
            </a:r>
            <a:r>
              <a:rPr lang="hr-HR" dirty="0" err="1" smtClean="0"/>
              <a:t>moponente</a:t>
            </a:r>
            <a:r>
              <a:rPr lang="hr-HR" dirty="0" smtClean="0"/>
              <a:t> u zasebnoj datoteci</a:t>
            </a:r>
          </a:p>
          <a:p>
            <a:pPr lvl="1"/>
            <a:r>
              <a:rPr lang="hr-HR" dirty="0" err="1" smtClean="0"/>
              <a:t>Providers</a:t>
            </a:r>
            <a:r>
              <a:rPr lang="hr-HR" dirty="0" smtClean="0"/>
              <a:t>: DI na razini komponente</a:t>
            </a:r>
          </a:p>
          <a:p>
            <a:r>
              <a:rPr lang="hr-HR" dirty="0" err="1" smtClean="0"/>
              <a:t>Constructor</a:t>
            </a:r>
            <a:endParaRPr lang="hr-HR" dirty="0" smtClean="0"/>
          </a:p>
          <a:p>
            <a:pPr lvl="1"/>
            <a:r>
              <a:rPr lang="hr-HR" dirty="0" smtClean="0"/>
              <a:t>Koristimo za DI i jednostavna pridruživanja </a:t>
            </a:r>
            <a:r>
              <a:rPr lang="hr-HR" dirty="0" err="1" smtClean="0"/>
              <a:t>propertyja</a:t>
            </a:r>
            <a:endParaRPr lang="hr-HR" dirty="0" smtClean="0"/>
          </a:p>
          <a:p>
            <a:r>
              <a:rPr lang="hr-HR" dirty="0" err="1" smtClean="0"/>
              <a:t>OnInit</a:t>
            </a:r>
            <a:endParaRPr lang="hr-HR" dirty="0" smtClean="0"/>
          </a:p>
          <a:p>
            <a:pPr lvl="1"/>
            <a:r>
              <a:rPr lang="hr-HR" dirty="0" smtClean="0"/>
              <a:t>Koristimo za dohvat početnih podataka, kompleksniju logiku potrebnu za početno stanje komponente</a:t>
            </a:r>
            <a:endParaRPr lang="hr-HR" dirty="0"/>
          </a:p>
          <a:p>
            <a:r>
              <a:rPr lang="hr-HR" dirty="0" smtClean="0"/>
              <a:t>slika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85261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Service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@</a:t>
            </a:r>
            <a:r>
              <a:rPr lang="hr-HR" dirty="0" err="1" smtClean="0"/>
              <a:t>Injectable</a:t>
            </a:r>
            <a:r>
              <a:rPr lang="hr-HR" dirty="0" smtClean="0"/>
              <a:t>()</a:t>
            </a:r>
          </a:p>
          <a:p>
            <a:pPr lvl="1"/>
            <a:r>
              <a:rPr lang="hr-HR" dirty="0" err="1" smtClean="0"/>
              <a:t>Dekorator</a:t>
            </a:r>
            <a:r>
              <a:rPr lang="hr-HR" dirty="0" smtClean="0"/>
              <a:t> koji koristimo da </a:t>
            </a:r>
            <a:r>
              <a:rPr lang="hr-HR" dirty="0" err="1" smtClean="0"/>
              <a:t>Angular</a:t>
            </a:r>
            <a:r>
              <a:rPr lang="hr-HR" dirty="0" smtClean="0"/>
              <a:t> shvati klasu kao spremnu za DI</a:t>
            </a:r>
          </a:p>
          <a:p>
            <a:pPr lvl="1"/>
            <a:r>
              <a:rPr lang="hr-HR" dirty="0" smtClean="0"/>
              <a:t>@</a:t>
            </a:r>
            <a:r>
              <a:rPr lang="hr-HR" dirty="0" err="1" smtClean="0"/>
              <a:t>Component</a:t>
            </a:r>
            <a:r>
              <a:rPr lang="hr-HR" dirty="0" smtClean="0"/>
              <a:t>, @</a:t>
            </a:r>
            <a:r>
              <a:rPr lang="hr-HR" dirty="0" err="1" smtClean="0"/>
              <a:t>Directive</a:t>
            </a:r>
            <a:r>
              <a:rPr lang="hr-HR" dirty="0" smtClean="0"/>
              <a:t>, @Pipe su </a:t>
            </a:r>
            <a:r>
              <a:rPr lang="hr-HR" dirty="0" err="1" smtClean="0"/>
              <a:t>subtypeovi</a:t>
            </a:r>
            <a:r>
              <a:rPr lang="hr-HR" dirty="0" smtClean="0"/>
              <a:t> od @</a:t>
            </a:r>
            <a:r>
              <a:rPr lang="hr-HR" dirty="0" err="1" smtClean="0"/>
              <a:t>Injectable</a:t>
            </a:r>
            <a:endParaRPr lang="hr-HR" dirty="0" smtClean="0"/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44832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Service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Providers</a:t>
            </a:r>
            <a:r>
              <a:rPr lang="hr-HR" dirty="0"/>
              <a:t> </a:t>
            </a:r>
            <a:r>
              <a:rPr lang="hr-HR" dirty="0" err="1"/>
              <a:t>Array</a:t>
            </a:r>
            <a:endParaRPr lang="hr-HR" dirty="0"/>
          </a:p>
          <a:p>
            <a:pPr lvl="1"/>
            <a:r>
              <a:rPr lang="hr-HR" dirty="0"/>
              <a:t>Registriramo sve servise koje želimo da se </a:t>
            </a:r>
            <a:r>
              <a:rPr lang="hr-HR" dirty="0" err="1"/>
              <a:t>injectaju</a:t>
            </a:r>
            <a:r>
              <a:rPr lang="hr-HR" dirty="0"/>
              <a:t> (na razini aplikacije) u </a:t>
            </a:r>
            <a:r>
              <a:rPr lang="hr-HR" dirty="0" err="1"/>
              <a:t>app.component.ts</a:t>
            </a:r>
            <a:endParaRPr lang="hr-HR" dirty="0"/>
          </a:p>
          <a:p>
            <a:pPr lvl="1"/>
            <a:r>
              <a:rPr lang="hr-HR" dirty="0" err="1"/>
              <a:t>providers</a:t>
            </a:r>
            <a:r>
              <a:rPr lang="hr-HR" dirty="0"/>
              <a:t>: </a:t>
            </a:r>
            <a:r>
              <a:rPr lang="hr-HR" dirty="0" smtClean="0"/>
              <a:t>[</a:t>
            </a:r>
            <a:r>
              <a:rPr lang="hr-HR" dirty="0" err="1" smtClean="0"/>
              <a:t>MyService</a:t>
            </a:r>
            <a:r>
              <a:rPr lang="hr-HR" dirty="0" smtClean="0"/>
              <a:t>]</a:t>
            </a:r>
          </a:p>
          <a:p>
            <a:pPr lvl="1"/>
            <a:r>
              <a:rPr lang="hr-HR" dirty="0"/>
              <a:t>[{ provide: </a:t>
            </a:r>
            <a:r>
              <a:rPr lang="hr-HR" dirty="0" err="1"/>
              <a:t>MyService</a:t>
            </a:r>
            <a:r>
              <a:rPr lang="hr-HR" dirty="0" smtClean="0"/>
              <a:t>, </a:t>
            </a:r>
            <a:r>
              <a:rPr lang="hr-HR" dirty="0" err="1"/>
              <a:t>useClass</a:t>
            </a:r>
            <a:r>
              <a:rPr lang="hr-HR" dirty="0"/>
              <a:t>: </a:t>
            </a:r>
            <a:r>
              <a:rPr lang="hr-HR" dirty="0" err="1"/>
              <a:t>MyService</a:t>
            </a:r>
            <a:r>
              <a:rPr lang="hr-HR" dirty="0" smtClean="0"/>
              <a:t>}]</a:t>
            </a:r>
          </a:p>
          <a:p>
            <a:pPr lvl="1"/>
            <a:r>
              <a:rPr lang="hr-HR" dirty="0"/>
              <a:t>[{ provide: </a:t>
            </a:r>
            <a:r>
              <a:rPr lang="hr-HR" dirty="0" err="1"/>
              <a:t>MyService</a:t>
            </a:r>
            <a:r>
              <a:rPr lang="hr-HR" dirty="0"/>
              <a:t>, </a:t>
            </a:r>
            <a:r>
              <a:rPr lang="hr-HR" dirty="0" err="1"/>
              <a:t>useClass</a:t>
            </a:r>
            <a:r>
              <a:rPr lang="hr-HR" dirty="0"/>
              <a:t>: </a:t>
            </a:r>
            <a:r>
              <a:rPr lang="hr-HR" dirty="0" err="1" smtClean="0"/>
              <a:t>MyNewService</a:t>
            </a:r>
            <a:r>
              <a:rPr lang="hr-HR" dirty="0"/>
              <a:t>}]</a:t>
            </a:r>
          </a:p>
          <a:p>
            <a:pPr lvl="2"/>
            <a:r>
              <a:rPr lang="hr-HR" dirty="0" err="1"/>
              <a:t>c</a:t>
            </a:r>
            <a:r>
              <a:rPr lang="hr-HR" dirty="0" err="1" smtClean="0"/>
              <a:t>lass</a:t>
            </a:r>
            <a:r>
              <a:rPr lang="hr-HR" dirty="0" smtClean="0"/>
              <a:t> </a:t>
            </a:r>
            <a:r>
              <a:rPr lang="hr-HR" dirty="0" err="1" smtClean="0"/>
              <a:t>MyNewService</a:t>
            </a:r>
            <a:r>
              <a:rPr lang="hr-HR" dirty="0" smtClean="0"/>
              <a:t> </a:t>
            </a:r>
            <a:r>
              <a:rPr lang="hr-HR" dirty="0" err="1" smtClean="0"/>
              <a:t>extends</a:t>
            </a:r>
            <a:r>
              <a:rPr lang="hr-HR" dirty="0" smtClean="0"/>
              <a:t> </a:t>
            </a:r>
            <a:r>
              <a:rPr lang="hr-HR" dirty="0" err="1" smtClean="0"/>
              <a:t>MyService</a:t>
            </a:r>
            <a:endParaRPr lang="hr-HR" dirty="0" smtClean="0"/>
          </a:p>
          <a:p>
            <a:pPr lvl="2"/>
            <a:r>
              <a:rPr lang="hr-HR" dirty="0" smtClean="0"/>
              <a:t>Zamjena klase na aplikacijskoj razini na jednom mjestu</a:t>
            </a:r>
          </a:p>
          <a:p>
            <a:pPr lvl="1"/>
            <a:r>
              <a:rPr lang="hr-HR" dirty="0" smtClean="0"/>
              <a:t>Korištenje </a:t>
            </a:r>
            <a:r>
              <a:rPr lang="hr-HR" dirty="0" err="1" smtClean="0"/>
              <a:t>interfacea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66444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Preuzimanje </a:t>
            </a:r>
            <a:r>
              <a:rPr lang="hr-HR" dirty="0" err="1" smtClean="0"/>
              <a:t>quickstart</a:t>
            </a:r>
            <a:r>
              <a:rPr lang="hr-HR" dirty="0" smtClean="0"/>
              <a:t> </a:t>
            </a:r>
            <a:r>
              <a:rPr lang="hr-HR" dirty="0" err="1" smtClean="0"/>
              <a:t>Angular</a:t>
            </a:r>
            <a:r>
              <a:rPr lang="hr-HR" dirty="0" smtClean="0"/>
              <a:t> projekta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4352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endParaRPr lang="hr-HR" dirty="0" smtClean="0"/>
          </a:p>
          <a:p>
            <a:pPr lvl="1"/>
            <a:r>
              <a:rPr lang="hr-HR" dirty="0" smtClean="0"/>
              <a:t>Rješavanje problema </a:t>
            </a:r>
            <a:r>
              <a:rPr lang="hr-HR" dirty="0" err="1" smtClean="0"/>
              <a:t>error</a:t>
            </a:r>
            <a:r>
              <a:rPr lang="hr-HR" dirty="0" smtClean="0"/>
              <a:t> </a:t>
            </a:r>
            <a:r>
              <a:rPr lang="hr-HR" dirty="0" err="1" smtClean="0"/>
              <a:t>handlinga</a:t>
            </a:r>
            <a:r>
              <a:rPr lang="hr-HR" dirty="0" smtClean="0"/>
              <a:t> prilikom asinkronih poziva</a:t>
            </a:r>
          </a:p>
          <a:p>
            <a:pPr lvl="1"/>
            <a:r>
              <a:rPr lang="hr-HR" dirty="0" smtClean="0"/>
              <a:t>Može biti u 3 stanja</a:t>
            </a:r>
          </a:p>
          <a:p>
            <a:pPr lvl="2"/>
            <a:r>
              <a:rPr lang="hr-HR" dirty="0" err="1" smtClean="0"/>
              <a:t>Pending</a:t>
            </a:r>
            <a:r>
              <a:rPr lang="hr-HR" dirty="0" smtClean="0"/>
              <a:t> – čeka se rezultat</a:t>
            </a:r>
          </a:p>
          <a:p>
            <a:pPr lvl="2"/>
            <a:r>
              <a:rPr lang="hr-HR" dirty="0" err="1" smtClean="0"/>
              <a:t>Fulfilled</a:t>
            </a:r>
            <a:r>
              <a:rPr lang="hr-HR" dirty="0" smtClean="0"/>
              <a:t> – uspješno primljen rezultat</a:t>
            </a:r>
          </a:p>
          <a:p>
            <a:pPr lvl="2"/>
            <a:r>
              <a:rPr lang="hr-HR" dirty="0" err="1" smtClean="0"/>
              <a:t>Rejected</a:t>
            </a:r>
            <a:r>
              <a:rPr lang="hr-HR" dirty="0" smtClean="0"/>
              <a:t> – dogodila se greška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10710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endParaRPr lang="hr-HR" dirty="0" smtClean="0"/>
          </a:p>
          <a:p>
            <a:pPr lvl="1"/>
            <a:r>
              <a:rPr lang="hr-HR" dirty="0" smtClean="0"/>
              <a:t>Moguće ulančati </a:t>
            </a:r>
            <a:r>
              <a:rPr lang="hr-HR" dirty="0" err="1" smtClean="0"/>
              <a:t>promise</a:t>
            </a:r>
            <a:endParaRPr lang="hr-HR" dirty="0" smtClean="0"/>
          </a:p>
          <a:p>
            <a:pPr lvl="1"/>
            <a:r>
              <a:rPr lang="hr-HR" dirty="0" smtClean="0"/>
              <a:t>U </a:t>
            </a:r>
            <a:r>
              <a:rPr lang="hr-HR" dirty="0" err="1" smtClean="0"/>
              <a:t>Typescriptu</a:t>
            </a:r>
            <a:r>
              <a:rPr lang="hr-HR" dirty="0" smtClean="0"/>
              <a:t> - </a:t>
            </a:r>
            <a:r>
              <a:rPr lang="hr-HR" dirty="0" err="1" smtClean="0"/>
              <a:t>Promise</a:t>
            </a:r>
            <a:r>
              <a:rPr lang="hr-HR" dirty="0" smtClean="0"/>
              <a:t>&lt;T&gt;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1166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endParaRPr lang="hr-HR" dirty="0" smtClean="0"/>
          </a:p>
          <a:p>
            <a:pPr lvl="1"/>
            <a:r>
              <a:rPr lang="hr-HR" dirty="0" err="1" smtClean="0"/>
              <a:t>Defaultni</a:t>
            </a:r>
            <a:r>
              <a:rPr lang="hr-HR" dirty="0" smtClean="0"/>
              <a:t> način za </a:t>
            </a:r>
            <a:r>
              <a:rPr lang="hr-HR" dirty="0" err="1" smtClean="0"/>
              <a:t>handlanje</a:t>
            </a:r>
            <a:r>
              <a:rPr lang="hr-HR" dirty="0" smtClean="0"/>
              <a:t> odgovora na http pozive u </a:t>
            </a:r>
            <a:r>
              <a:rPr lang="hr-HR" dirty="0" err="1" smtClean="0"/>
              <a:t>Angularu</a:t>
            </a:r>
            <a:endParaRPr lang="hr-HR" dirty="0" smtClean="0"/>
          </a:p>
          <a:p>
            <a:pPr lvl="1"/>
            <a:r>
              <a:rPr lang="hr-HR" dirty="0" smtClean="0"/>
              <a:t>Nudi mogućnost ignoriranja ili prekidanja rezultata usred asinkronog poziva</a:t>
            </a:r>
          </a:p>
          <a:p>
            <a:pPr lvl="1"/>
            <a:r>
              <a:rPr lang="hr-HR" dirty="0" smtClean="0"/>
              <a:t>Dio </a:t>
            </a:r>
            <a:r>
              <a:rPr lang="hr-HR" dirty="0" err="1" smtClean="0"/>
              <a:t>rxjs</a:t>
            </a:r>
            <a:r>
              <a:rPr lang="hr-HR" dirty="0" smtClean="0"/>
              <a:t> </a:t>
            </a:r>
            <a:r>
              <a:rPr lang="hr-HR" dirty="0" err="1" smtClean="0"/>
              <a:t>libraryja</a:t>
            </a:r>
            <a:r>
              <a:rPr lang="hr-HR" dirty="0" smtClean="0"/>
              <a:t> – ekstenzija za </a:t>
            </a:r>
            <a:r>
              <a:rPr lang="hr-HR" dirty="0" err="1" smtClean="0"/>
              <a:t>React</a:t>
            </a:r>
            <a:endParaRPr lang="hr-HR" dirty="0" smtClean="0"/>
          </a:p>
          <a:p>
            <a:pPr lvl="1"/>
            <a:r>
              <a:rPr lang="hr-HR" dirty="0" err="1" smtClean="0"/>
              <a:t>Observer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Troši (</a:t>
            </a:r>
            <a:r>
              <a:rPr lang="hr-HR" dirty="0" err="1" smtClean="0"/>
              <a:t>subscribea</a:t>
            </a:r>
            <a:r>
              <a:rPr lang="hr-HR" dirty="0" smtClean="0"/>
              <a:t>) </a:t>
            </a:r>
            <a:r>
              <a:rPr lang="hr-HR" dirty="0" err="1" smtClean="0"/>
              <a:t>Observable</a:t>
            </a:r>
            <a:r>
              <a:rPr lang="hr-HR" dirty="0" smtClean="0"/>
              <a:t> čime </a:t>
            </a:r>
            <a:r>
              <a:rPr lang="hr-HR" dirty="0" err="1" smtClean="0"/>
              <a:t>ujedino</a:t>
            </a:r>
            <a:r>
              <a:rPr lang="hr-HR" dirty="0" smtClean="0"/>
              <a:t> i pokreće logiku </a:t>
            </a:r>
            <a:r>
              <a:rPr lang="hr-HR" dirty="0" err="1" smtClean="0"/>
              <a:t>Observablea</a:t>
            </a:r>
            <a:endParaRPr lang="hr-HR" dirty="0" smtClean="0"/>
          </a:p>
          <a:p>
            <a:pPr lvl="1"/>
            <a:r>
              <a:rPr lang="hr-HR" dirty="0" err="1" smtClean="0"/>
              <a:t>Observable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Odrađuje asinkroni poziv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09029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endParaRPr lang="hr-HR" dirty="0" smtClean="0"/>
          </a:p>
          <a:p>
            <a:pPr lvl="1"/>
            <a:r>
              <a:rPr lang="hr-HR" dirty="0" err="1" smtClean="0"/>
              <a:t>onNext</a:t>
            </a:r>
            <a:endParaRPr lang="hr-HR" dirty="0"/>
          </a:p>
          <a:p>
            <a:pPr lvl="2"/>
            <a:r>
              <a:rPr lang="hr-HR" dirty="0" smtClean="0"/>
              <a:t>Poziva se prilikom emitiranja svakog </a:t>
            </a:r>
            <a:r>
              <a:rPr lang="hr-HR" dirty="0" err="1" smtClean="0"/>
              <a:t>itema</a:t>
            </a:r>
            <a:endParaRPr lang="hr-HR" dirty="0" smtClean="0"/>
          </a:p>
          <a:p>
            <a:pPr lvl="1"/>
            <a:r>
              <a:rPr lang="hr-HR" dirty="0" err="1" smtClean="0"/>
              <a:t>onError</a:t>
            </a:r>
            <a:endParaRPr lang="hr-HR" dirty="0" smtClean="0"/>
          </a:p>
          <a:p>
            <a:pPr lvl="2"/>
            <a:r>
              <a:rPr lang="hr-HR" dirty="0" smtClean="0"/>
              <a:t>Poziva se prilikom greške</a:t>
            </a:r>
          </a:p>
          <a:p>
            <a:pPr lvl="1"/>
            <a:r>
              <a:rPr lang="hr-HR" dirty="0" err="1" smtClean="0"/>
              <a:t>onCompleted</a:t>
            </a:r>
            <a:endParaRPr lang="hr-HR" dirty="0" smtClean="0"/>
          </a:p>
          <a:p>
            <a:pPr lvl="2"/>
            <a:r>
              <a:rPr lang="hr-HR" dirty="0" smtClean="0"/>
              <a:t>Poziva se nakon što su odrađeni svi </a:t>
            </a:r>
            <a:r>
              <a:rPr lang="hr-HR" dirty="0" err="1" smtClean="0"/>
              <a:t>onNext</a:t>
            </a:r>
            <a:r>
              <a:rPr lang="hr-HR" dirty="0" smtClean="0"/>
              <a:t> pozivi</a:t>
            </a:r>
          </a:p>
        </p:txBody>
      </p:sp>
    </p:spTree>
    <p:extLst>
      <p:ext uri="{BB962C8B-B14F-4D97-AF65-F5344CB8AC3E}">
        <p14:creationId xmlns:p14="http://schemas.microsoft.com/office/powerpoint/2010/main" val="937179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 smtClean="0"/>
              <a:t>Map</a:t>
            </a:r>
            <a:endParaRPr lang="hr-HR" dirty="0" smtClean="0"/>
          </a:p>
          <a:p>
            <a:pPr lvl="2"/>
            <a:r>
              <a:rPr lang="hr-HR" dirty="0" smtClean="0"/>
              <a:t>Transformira rezultat u drugi tip</a:t>
            </a:r>
          </a:p>
        </p:txBody>
      </p:sp>
    </p:spTree>
    <p:extLst>
      <p:ext uri="{BB962C8B-B14F-4D97-AF65-F5344CB8AC3E}">
        <p14:creationId xmlns:p14="http://schemas.microsoft.com/office/powerpoint/2010/main" val="775101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 smtClean="0"/>
              <a:t>Retry</a:t>
            </a:r>
            <a:endParaRPr lang="hr-HR" dirty="0" smtClean="0"/>
          </a:p>
          <a:p>
            <a:pPr lvl="2"/>
            <a:r>
              <a:rPr lang="hr-HR" dirty="0" smtClean="0"/>
              <a:t>Nakon </a:t>
            </a:r>
            <a:r>
              <a:rPr lang="hr-HR" dirty="0" err="1" smtClean="0"/>
              <a:t>onError</a:t>
            </a:r>
            <a:r>
              <a:rPr lang="hr-HR" dirty="0" smtClean="0"/>
              <a:t> ponovno pokušaj odraditi asinkroni poziv</a:t>
            </a:r>
          </a:p>
        </p:txBody>
      </p:sp>
    </p:spTree>
    <p:extLst>
      <p:ext uri="{BB962C8B-B14F-4D97-AF65-F5344CB8AC3E}">
        <p14:creationId xmlns:p14="http://schemas.microsoft.com/office/powerpoint/2010/main" val="3014158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 smtClean="0"/>
              <a:t>Delay</a:t>
            </a:r>
            <a:endParaRPr lang="hr-HR" dirty="0" smtClean="0"/>
          </a:p>
          <a:p>
            <a:pPr lvl="2"/>
            <a:r>
              <a:rPr lang="hr-HR" dirty="0" smtClean="0"/>
              <a:t>Odgodi izvršavanje za određeno vrijeme</a:t>
            </a:r>
          </a:p>
          <a:p>
            <a:pPr lvl="2"/>
            <a:r>
              <a:rPr lang="hr-HR" dirty="0" smtClean="0"/>
              <a:t>Korisno prilikom </a:t>
            </a:r>
            <a:r>
              <a:rPr lang="hr-HR" dirty="0" err="1" smtClean="0"/>
              <a:t>autocompletea</a:t>
            </a:r>
            <a:r>
              <a:rPr lang="hr-HR" dirty="0" smtClean="0"/>
              <a:t>, moguće pričekati da korisnik neko vrijeme ne unese ništa novo, a tek zatim okinuti asinkroni poziv</a:t>
            </a:r>
          </a:p>
        </p:txBody>
      </p:sp>
    </p:spTree>
    <p:extLst>
      <p:ext uri="{BB962C8B-B14F-4D97-AF65-F5344CB8AC3E}">
        <p14:creationId xmlns:p14="http://schemas.microsoft.com/office/powerpoint/2010/main" val="712669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 smtClean="0"/>
              <a:t>TakeUntil</a:t>
            </a:r>
            <a:r>
              <a:rPr lang="hr-HR" dirty="0" smtClean="0"/>
              <a:t>/</a:t>
            </a:r>
            <a:r>
              <a:rPr lang="hr-HR" dirty="0" err="1" smtClean="0"/>
              <a:t>SkipUntil</a:t>
            </a:r>
            <a:endParaRPr lang="hr-HR" dirty="0"/>
          </a:p>
          <a:p>
            <a:pPr lvl="2"/>
            <a:r>
              <a:rPr lang="hr-HR" dirty="0" smtClean="0"/>
              <a:t>Prekini ili ignoriraj </a:t>
            </a:r>
            <a:r>
              <a:rPr lang="hr-HR" dirty="0" err="1" smtClean="0"/>
              <a:t>observable</a:t>
            </a:r>
            <a:r>
              <a:rPr lang="hr-HR" dirty="0" smtClean="0"/>
              <a:t> ovisno o rezultatu drugog </a:t>
            </a:r>
            <a:r>
              <a:rPr lang="hr-HR" dirty="0" err="1" smtClean="0"/>
              <a:t>observablea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904600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Promise</a:t>
            </a:r>
            <a:r>
              <a:rPr lang="hr-HR" dirty="0" smtClean="0"/>
              <a:t> vs </a:t>
            </a:r>
            <a:r>
              <a:rPr lang="hr-HR" dirty="0" err="1" smtClean="0"/>
              <a:t>Observable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Observable</a:t>
            </a:r>
            <a:r>
              <a:rPr lang="hr-HR" dirty="0"/>
              <a:t> </a:t>
            </a:r>
            <a:r>
              <a:rPr lang="hr-HR" dirty="0" smtClean="0"/>
              <a:t>– korisne metode:</a:t>
            </a:r>
          </a:p>
          <a:p>
            <a:pPr lvl="1"/>
            <a:r>
              <a:rPr lang="hr-HR" dirty="0" err="1"/>
              <a:t>TakeWhile</a:t>
            </a:r>
            <a:r>
              <a:rPr lang="hr-HR" dirty="0"/>
              <a:t>/</a:t>
            </a:r>
            <a:r>
              <a:rPr lang="hr-HR" dirty="0" err="1"/>
              <a:t>SkipWhile</a:t>
            </a:r>
            <a:endParaRPr lang="hr-HR" dirty="0"/>
          </a:p>
          <a:p>
            <a:pPr lvl="2"/>
            <a:r>
              <a:rPr lang="hr-HR" dirty="0" smtClean="0"/>
              <a:t>Prekini ili ignoriraj </a:t>
            </a:r>
            <a:r>
              <a:rPr lang="hr-HR" dirty="0" err="1" smtClean="0"/>
              <a:t>observable</a:t>
            </a:r>
            <a:r>
              <a:rPr lang="hr-HR" dirty="0" smtClean="0"/>
              <a:t> ovisno o nekom </a:t>
            </a:r>
            <a:r>
              <a:rPr lang="hr-HR" dirty="0" err="1" smtClean="0"/>
              <a:t>boolean</a:t>
            </a:r>
            <a:r>
              <a:rPr lang="hr-HR" dirty="0" smtClean="0"/>
              <a:t> uvjetu</a:t>
            </a:r>
          </a:p>
        </p:txBody>
      </p:sp>
    </p:spTree>
    <p:extLst>
      <p:ext uri="{BB962C8B-B14F-4D97-AF65-F5344CB8AC3E}">
        <p14:creationId xmlns:p14="http://schemas.microsoft.com/office/powerpoint/2010/main" val="31335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Konfiguracijske datoteke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4257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Microsoftovo rješenje za problem koji predstavlja </a:t>
            </a:r>
            <a:r>
              <a:rPr lang="hr-HR" dirty="0" err="1" smtClean="0"/>
              <a:t>Javascript</a:t>
            </a:r>
            <a:endParaRPr lang="hr-HR" dirty="0" smtClean="0"/>
          </a:p>
          <a:p>
            <a:r>
              <a:rPr lang="hr-HR" dirty="0" err="1" smtClean="0"/>
              <a:t>Nadskup</a:t>
            </a:r>
            <a:r>
              <a:rPr lang="hr-HR" dirty="0" smtClean="0"/>
              <a:t> </a:t>
            </a:r>
            <a:r>
              <a:rPr lang="hr-HR" dirty="0" err="1" smtClean="0"/>
              <a:t>Javascripta</a:t>
            </a:r>
            <a:endParaRPr lang="hr-HR" dirty="0" smtClean="0"/>
          </a:p>
          <a:p>
            <a:pPr lvl="1"/>
            <a:r>
              <a:rPr lang="hr-HR" dirty="0" smtClean="0"/>
              <a:t>Bilo koja ispravna .</a:t>
            </a:r>
            <a:r>
              <a:rPr lang="hr-HR" dirty="0" err="1" smtClean="0"/>
              <a:t>js</a:t>
            </a:r>
            <a:r>
              <a:rPr lang="hr-HR" dirty="0" smtClean="0"/>
              <a:t> datoteka je odmah i ispravna .</a:t>
            </a:r>
            <a:r>
              <a:rPr lang="hr-HR" dirty="0" err="1" smtClean="0"/>
              <a:t>ts</a:t>
            </a:r>
            <a:r>
              <a:rPr lang="hr-HR" dirty="0" smtClean="0"/>
              <a:t> datoteka</a:t>
            </a:r>
          </a:p>
        </p:txBody>
      </p:sp>
    </p:spTree>
    <p:extLst>
      <p:ext uri="{BB962C8B-B14F-4D97-AF65-F5344CB8AC3E}">
        <p14:creationId xmlns:p14="http://schemas.microsoft.com/office/powerpoint/2010/main" val="207270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Type</a:t>
            </a:r>
            <a:r>
              <a:rPr lang="hr-HR" dirty="0" smtClean="0"/>
              <a:t> </a:t>
            </a:r>
            <a:r>
              <a:rPr lang="hr-HR" dirty="0" err="1" smtClean="0"/>
              <a:t>anotations</a:t>
            </a:r>
            <a:endParaRPr lang="hr-HR" dirty="0" smtClean="0"/>
          </a:p>
          <a:p>
            <a:pPr lvl="1"/>
            <a:r>
              <a:rPr lang="hr-HR" dirty="0" smtClean="0"/>
              <a:t>Moguće definirati tip varijable</a:t>
            </a:r>
          </a:p>
          <a:p>
            <a:pPr lvl="1"/>
            <a:r>
              <a:rPr lang="hr-HR" dirty="0" smtClean="0"/>
              <a:t>Tipovi se evaluiraju prilikom kompiliranja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570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Type</a:t>
            </a:r>
            <a:r>
              <a:rPr lang="hr-HR" dirty="0" smtClean="0"/>
              <a:t> </a:t>
            </a:r>
            <a:r>
              <a:rPr lang="hr-HR" dirty="0" err="1" smtClean="0"/>
              <a:t>inference</a:t>
            </a:r>
            <a:endParaRPr lang="hr-HR" dirty="0" smtClean="0"/>
          </a:p>
          <a:p>
            <a:pPr lvl="1"/>
            <a:r>
              <a:rPr lang="hr-HR" dirty="0" smtClean="0"/>
              <a:t>Sposobnost deduciranja tipa varijable</a:t>
            </a:r>
          </a:p>
          <a:p>
            <a:r>
              <a:rPr lang="hr-HR" dirty="0" err="1" smtClean="0"/>
              <a:t>Type</a:t>
            </a:r>
            <a:r>
              <a:rPr lang="hr-HR" dirty="0" smtClean="0"/>
              <a:t> </a:t>
            </a:r>
            <a:r>
              <a:rPr lang="hr-HR" dirty="0" err="1" smtClean="0"/>
              <a:t>erasure</a:t>
            </a:r>
            <a:endParaRPr lang="hr-HR" dirty="0" smtClean="0"/>
          </a:p>
          <a:p>
            <a:pPr lvl="1"/>
            <a:r>
              <a:rPr lang="hr-HR" dirty="0" smtClean="0"/>
              <a:t>Prilikom kompiliranja se maknu sve informacije o tipovima varijabli</a:t>
            </a:r>
          </a:p>
        </p:txBody>
      </p:sp>
    </p:spTree>
    <p:extLst>
      <p:ext uri="{BB962C8B-B14F-4D97-AF65-F5344CB8AC3E}">
        <p14:creationId xmlns:p14="http://schemas.microsoft.com/office/powerpoint/2010/main" val="129292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Interface</a:t>
            </a:r>
            <a:endParaRPr lang="hr-HR" dirty="0" smtClean="0"/>
          </a:p>
          <a:p>
            <a:pPr lvl="1"/>
            <a:r>
              <a:rPr lang="hr-HR" dirty="0" smtClean="0"/>
              <a:t>Mogućnost deklariranja i implementiranja </a:t>
            </a:r>
            <a:r>
              <a:rPr lang="hr-HR" dirty="0" err="1" smtClean="0"/>
              <a:t>interfaceova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26598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Typescript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Enumeration</a:t>
            </a:r>
            <a:endParaRPr lang="hr-HR" dirty="0" smtClean="0"/>
          </a:p>
          <a:p>
            <a:pPr lvl="1"/>
            <a:r>
              <a:rPr lang="hr-HR" dirty="0" smtClean="0"/>
              <a:t>Mogućnost kreiranja enumeracija</a:t>
            </a:r>
          </a:p>
        </p:txBody>
      </p:sp>
    </p:spTree>
    <p:extLst>
      <p:ext uri="{BB962C8B-B14F-4D97-AF65-F5344CB8AC3E}">
        <p14:creationId xmlns:p14="http://schemas.microsoft.com/office/powerpoint/2010/main" val="261800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742</Words>
  <Application>Microsoft Office PowerPoint</Application>
  <PresentationFormat>Widescreen</PresentationFormat>
  <Paragraphs>177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1-7 Angular Webshop </vt:lpstr>
      <vt:lpstr>Instalacija potrebnih alata</vt:lpstr>
      <vt:lpstr>Preuzimanje quickstart Angular projekta</vt:lpstr>
      <vt:lpstr>Konfiguracijske datoteke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Module</vt:lpstr>
      <vt:lpstr>Module</vt:lpstr>
      <vt:lpstr>Module</vt:lpstr>
      <vt:lpstr>Module</vt:lpstr>
      <vt:lpstr>Component</vt:lpstr>
      <vt:lpstr>Component</vt:lpstr>
      <vt:lpstr>Service</vt:lpstr>
      <vt:lpstr>Service</vt:lpstr>
      <vt:lpstr>Promise vs Observable</vt:lpstr>
      <vt:lpstr>Promise vs Observable</vt:lpstr>
      <vt:lpstr>Promise vs Observable</vt:lpstr>
      <vt:lpstr>Promise vs Observable</vt:lpstr>
      <vt:lpstr>Promise vs Observable</vt:lpstr>
      <vt:lpstr>Promise vs Observable</vt:lpstr>
      <vt:lpstr>Promise vs Observable</vt:lpstr>
      <vt:lpstr>Promise vs Observable</vt:lpstr>
      <vt:lpstr>Promise vs Observable</vt:lpstr>
    </vt:vector>
  </TitlesOfParts>
  <Company>IN2 grupa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Webshop</dc:title>
  <dc:creator>Matija Hrženjak</dc:creator>
  <cp:lastModifiedBy>Matija Hrženjak</cp:lastModifiedBy>
  <cp:revision>8</cp:revision>
  <dcterms:created xsi:type="dcterms:W3CDTF">2017-05-01T19:14:06Z</dcterms:created>
  <dcterms:modified xsi:type="dcterms:W3CDTF">2017-05-01T22:39:11Z</dcterms:modified>
</cp:coreProperties>
</file>